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56"/>
  </p:notesMasterIdLst>
  <p:handoutMasterIdLst>
    <p:handoutMasterId r:id="rId57"/>
  </p:handoutMasterIdLst>
  <p:sldIdLst>
    <p:sldId id="587" r:id="rId2"/>
    <p:sldId id="629" r:id="rId3"/>
    <p:sldId id="630" r:id="rId4"/>
    <p:sldId id="632" r:id="rId5"/>
    <p:sldId id="631" r:id="rId6"/>
    <p:sldId id="634" r:id="rId7"/>
    <p:sldId id="638" r:id="rId8"/>
    <p:sldId id="646" r:id="rId9"/>
    <p:sldId id="639" r:id="rId10"/>
    <p:sldId id="640" r:id="rId11"/>
    <p:sldId id="641" r:id="rId12"/>
    <p:sldId id="642" r:id="rId13"/>
    <p:sldId id="661" r:id="rId14"/>
    <p:sldId id="660" r:id="rId15"/>
    <p:sldId id="643" r:id="rId16"/>
    <p:sldId id="644" r:id="rId17"/>
    <p:sldId id="645" r:id="rId18"/>
    <p:sldId id="593" r:id="rId19"/>
    <p:sldId id="610" r:id="rId20"/>
    <p:sldId id="611" r:id="rId21"/>
    <p:sldId id="612" r:id="rId22"/>
    <p:sldId id="560" r:id="rId23"/>
    <p:sldId id="561" r:id="rId24"/>
    <p:sldId id="552" r:id="rId25"/>
    <p:sldId id="553" r:id="rId26"/>
    <p:sldId id="596" r:id="rId27"/>
    <p:sldId id="556" r:id="rId28"/>
    <p:sldId id="613" r:id="rId29"/>
    <p:sldId id="614" r:id="rId30"/>
    <p:sldId id="563" r:id="rId31"/>
    <p:sldId id="580" r:id="rId32"/>
    <p:sldId id="615" r:id="rId33"/>
    <p:sldId id="581" r:id="rId34"/>
    <p:sldId id="658" r:id="rId35"/>
    <p:sldId id="616" r:id="rId36"/>
    <p:sldId id="617" r:id="rId37"/>
    <p:sldId id="618" r:id="rId38"/>
    <p:sldId id="538" r:id="rId39"/>
    <p:sldId id="546" r:id="rId40"/>
    <p:sldId id="547" r:id="rId41"/>
    <p:sldId id="619" r:id="rId42"/>
    <p:sldId id="659" r:id="rId43"/>
    <p:sldId id="620" r:id="rId44"/>
    <p:sldId id="647" r:id="rId45"/>
    <p:sldId id="648" r:id="rId46"/>
    <p:sldId id="649" r:id="rId47"/>
    <p:sldId id="650" r:id="rId48"/>
    <p:sldId id="651" r:id="rId49"/>
    <p:sldId id="652" r:id="rId50"/>
    <p:sldId id="653" r:id="rId51"/>
    <p:sldId id="655" r:id="rId52"/>
    <p:sldId id="654" r:id="rId53"/>
    <p:sldId id="656" r:id="rId54"/>
    <p:sldId id="657" r:id="rId55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CC66"/>
    <a:srgbClr val="CC3300"/>
    <a:srgbClr val="FF0000"/>
    <a:srgbClr val="FFD03B"/>
    <a:srgbClr val="0066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74" autoAdjust="0"/>
  </p:normalViewPr>
  <p:slideViewPr>
    <p:cSldViewPr snapToGrid="0">
      <p:cViewPr>
        <p:scale>
          <a:sx n="60" d="100"/>
          <a:sy n="60" d="100"/>
        </p:scale>
        <p:origin x="-972" y="-216"/>
      </p:cViewPr>
      <p:guideLst>
        <p:guide orient="horz" pos="403"/>
        <p:guide pos="5261"/>
      </p:guideLst>
    </p:cSldViewPr>
  </p:slideViewPr>
  <p:outlineViewPr>
    <p:cViewPr>
      <p:scale>
        <a:sx n="33" d="100"/>
        <a:sy n="33" d="100"/>
      </p:scale>
      <p:origin x="0" y="6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336"/>
    </p:cViewPr>
  </p:sorterViewPr>
  <p:notesViewPr>
    <p:cSldViewPr snapToGrid="0">
      <p:cViewPr varScale="1">
        <p:scale>
          <a:sx n="64" d="100"/>
          <a:sy n="64" d="100"/>
        </p:scale>
        <p:origin x="-2808" y="-120"/>
      </p:cViewPr>
      <p:guideLst>
        <p:guide orient="horz" pos="3024"/>
        <p:guide pos="2304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5.wmf"/><Relationship Id="rId7" Type="http://schemas.openxmlformats.org/officeDocument/2006/relationships/image" Target="../media/image46.wmf"/><Relationship Id="rId2" Type="http://schemas.openxmlformats.org/officeDocument/2006/relationships/image" Target="../media/image36.wmf"/><Relationship Id="rId1" Type="http://schemas.openxmlformats.org/officeDocument/2006/relationships/image" Target="../media/image44.wmf"/><Relationship Id="rId6" Type="http://schemas.openxmlformats.org/officeDocument/2006/relationships/image" Target="../media/image39.wmf"/><Relationship Id="rId11" Type="http://schemas.openxmlformats.org/officeDocument/2006/relationships/image" Target="../media/image47.wmf"/><Relationship Id="rId5" Type="http://schemas.openxmlformats.org/officeDocument/2006/relationships/image" Target="../media/image40.wmf"/><Relationship Id="rId10" Type="http://schemas.openxmlformats.org/officeDocument/2006/relationships/image" Target="../media/image43.wmf"/><Relationship Id="rId4" Type="http://schemas.openxmlformats.org/officeDocument/2006/relationships/image" Target="../media/image38.wmf"/><Relationship Id="rId9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4636F-1322-4AC2-A83B-874718D5C3A9}" type="datetimeFigureOut">
              <a:rPr lang="fr-FR" smtClean="0"/>
              <a:pPr/>
              <a:t>27/11/2014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A64A-9F5C-464F-A2A9-85CA25A61BD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239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CA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3D2A9D5-16BB-4146-A326-7B9B2CA68449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5237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53BE2-F962-42A5-B6E8-7281CF11351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2" y="228600"/>
            <a:ext cx="8569325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15297"/>
            <a:ext cx="8991600" cy="1306427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b="1" i="1"/>
            </a:lvl1pPr>
          </a:lstStyle>
          <a:p>
            <a:r>
              <a:rPr lang="en-CA" dirty="0"/>
              <a:t>Click to edit Master subtitle style</a:t>
            </a:r>
          </a:p>
        </p:txBody>
      </p:sp>
      <p:pic>
        <p:nvPicPr>
          <p:cNvPr id="1080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85" y="4266493"/>
            <a:ext cx="3228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0330" name="Picture 10" descr="CIRRELT 186+noir_ILL_FR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02984" y="4266493"/>
            <a:ext cx="1544920" cy="173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828" y="5413670"/>
            <a:ext cx="2173287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47" y="4783442"/>
            <a:ext cx="2779776" cy="70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34DF66-54B5-428D-867C-5A12F6E8AA6D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1150" y="1"/>
            <a:ext cx="2159000" cy="621823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"/>
            <a:ext cx="6329362" cy="621823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50A011-13D9-433D-B148-79D1999E5BE2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11234A-183C-4820-A2D0-FDA8BD6A24A7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4C1BD9-28EF-40AC-B0F8-222EB6CD3CDC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390" y="1341439"/>
            <a:ext cx="4243387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7" y="1341439"/>
            <a:ext cx="42449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21302-9868-4B88-9CF5-E0725FA5D5E4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8A04FC-1335-4637-B984-A45BEAD3F932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C09334-C1A2-495A-9BB1-E758DF18CA19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6AF32F-586E-49F7-B39C-402B076331A2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2C54F-822F-4D67-AE41-C0D9548A33A7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EC65C5-8798-49BA-9C6C-7CFA020B0F19}" type="slidenum">
              <a:rPr lang="en-CA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sg.uqam.ca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"/>
            <a:ext cx="86407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41439"/>
            <a:ext cx="86407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0793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10216" y="6400800"/>
            <a:ext cx="5732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0CCA1-7C88-4CF0-9166-B6E6495CAE5A}" type="slidenum">
              <a:rPr lang="en-CA"/>
              <a:pPr/>
              <a:t>‹N°›</a:t>
            </a:fld>
            <a:endParaRPr lang="en-CA" dirty="0"/>
          </a:p>
        </p:txBody>
      </p:sp>
      <p:sp>
        <p:nvSpPr>
          <p:cNvPr id="1079302" name="AutoShape 6" descr="esguqam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943350" y="3157539"/>
            <a:ext cx="1257300" cy="542925"/>
          </a:xfrm>
          <a:prstGeom prst="rect">
            <a:avLst/>
          </a:prstGeom>
          <a:noFill/>
        </p:spPr>
        <p:txBody>
          <a:bodyPr/>
          <a:lstStyle/>
          <a:p>
            <a:endParaRPr lang="fr-CA"/>
          </a:p>
        </p:txBody>
      </p:sp>
      <p:pic>
        <p:nvPicPr>
          <p:cNvPr id="1079303" name="Picture 7" descr="The image “http://www.esg.uqam.ca/img/jpg/esguqam.gif” cannot be displayed, because it contains errors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15076"/>
            <a:ext cx="1257300" cy="542925"/>
          </a:xfrm>
          <a:prstGeom prst="rect">
            <a:avLst/>
          </a:prstGeom>
          <a:noFill/>
        </p:spPr>
      </p:pic>
      <p:sp>
        <p:nvSpPr>
          <p:cNvPr id="1079305" name="Text Box 9"/>
          <p:cNvSpPr txBox="1">
            <a:spLocks noChangeArrowheads="1"/>
          </p:cNvSpPr>
          <p:nvPr/>
        </p:nvSpPr>
        <p:spPr bwMode="auto">
          <a:xfrm>
            <a:off x="5174436" y="6613526"/>
            <a:ext cx="1828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dirty="0"/>
              <a:t>© Teodor Gabriel </a:t>
            </a:r>
            <a:r>
              <a:rPr lang="en-US" sz="1000" dirty="0" err="1"/>
              <a:t>Crainic</a:t>
            </a:r>
            <a:r>
              <a:rPr lang="en-US" sz="1000" dirty="0"/>
              <a:t> </a:t>
            </a:r>
            <a:r>
              <a:rPr lang="en-US" sz="1000" dirty="0" smtClean="0"/>
              <a:t>2014</a:t>
            </a:r>
            <a:endParaRPr lang="en-US" sz="1000" dirty="0"/>
          </a:p>
        </p:txBody>
      </p:sp>
      <p:pic>
        <p:nvPicPr>
          <p:cNvPr id="1079308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 l="2072" r="1036"/>
          <a:stretch>
            <a:fillRect/>
          </a:stretch>
        </p:blipFill>
        <p:spPr bwMode="auto">
          <a:xfrm>
            <a:off x="8320088" y="6186488"/>
            <a:ext cx="823912" cy="671512"/>
          </a:xfrm>
          <a:prstGeom prst="rect">
            <a:avLst/>
          </a:prstGeom>
          <a:noFill/>
        </p:spPr>
      </p:pic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8118" y="6443605"/>
            <a:ext cx="1257476" cy="4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66" y="6315076"/>
            <a:ext cx="2085455" cy="526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C33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ts val="0"/>
        </a:spcBef>
        <a:spcAft>
          <a:spcPts val="300"/>
        </a:spcAft>
        <a:buSzPct val="70000"/>
        <a:buFont typeface="Webdings" pitchFamily="18" charset="2"/>
        <a:buChar char="þ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0"/>
        </a:spcBef>
        <a:spcAft>
          <a:spcPts val="300"/>
        </a:spcAft>
        <a:buSzPct val="70000"/>
        <a:buFont typeface="Webdings" pitchFamily="18" charset="2"/>
        <a:buChar char="ñ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ts val="0"/>
        </a:spcBef>
        <a:spcAft>
          <a:spcPts val="300"/>
        </a:spcAft>
        <a:buFont typeface="Webdings" pitchFamily="18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ts val="0"/>
        </a:spcBef>
        <a:spcAft>
          <a:spcPts val="300"/>
        </a:spcAft>
        <a:buFont typeface="Webdings" pitchFamily="18" charset="2"/>
        <a:buChar char="È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ts val="0"/>
        </a:spcBef>
        <a:spcAft>
          <a:spcPts val="300"/>
        </a:spcAft>
        <a:buFont typeface="Webdings" pitchFamily="18" charset="2"/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ebdings" pitchFamily="18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wmf"/><Relationship Id="rId7" Type="http://schemas.openxmlformats.org/officeDocument/2006/relationships/image" Target="../media/image1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915400" cy="1752600"/>
          </a:xfrm>
        </p:spPr>
        <p:txBody>
          <a:bodyPr/>
          <a:lstStyle/>
          <a:p>
            <a:r>
              <a:rPr lang="en-CA" altLang="ja-JP" noProof="0" dirty="0" smtClean="0">
                <a:solidFill>
                  <a:srgbClr val="FF0000"/>
                </a:solidFill>
                <a:ea typeface="ＭＳ Ｐゴシック" charset="-128"/>
              </a:rPr>
              <a:t>Two-Tiered City Logistics </a:t>
            </a:r>
            <a:br>
              <a:rPr lang="en-CA" altLang="ja-JP" noProof="0" dirty="0" smtClean="0">
                <a:solidFill>
                  <a:srgbClr val="FF0000"/>
                </a:solidFill>
                <a:ea typeface="ＭＳ Ｐゴシック" charset="-128"/>
              </a:rPr>
            </a:br>
            <a:r>
              <a:rPr lang="en-CA" altLang="ja-JP" sz="2800" dirty="0">
                <a:solidFill>
                  <a:srgbClr val="0000FF"/>
                </a:solidFill>
                <a:ea typeface="ＭＳ Ｐゴシック" charset="-128"/>
              </a:rPr>
              <a:t>Modelling Demand Uncertainty in </a:t>
            </a:r>
            <a:r>
              <a:rPr lang="en-CA" altLang="ja-JP" sz="2800" dirty="0" smtClean="0">
                <a:solidFill>
                  <a:srgbClr val="0000FF"/>
                </a:solidFill>
                <a:ea typeface="ＭＳ Ｐゴシック" charset="-128"/>
              </a:rPr>
              <a:t>Tactical </a:t>
            </a:r>
            <a:r>
              <a:rPr lang="en-CA" altLang="ja-JP" sz="2800" noProof="0" dirty="0" smtClean="0">
                <a:solidFill>
                  <a:srgbClr val="0000FF"/>
                </a:solidFill>
                <a:ea typeface="ＭＳ Ｐゴシック" charset="-128"/>
              </a:rPr>
              <a:t>Planning</a:t>
            </a:r>
            <a:endParaRPr lang="en-CA" sz="2800" noProof="0" dirty="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13946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301765"/>
            <a:ext cx="8991600" cy="1274805"/>
          </a:xfrm>
        </p:spPr>
        <p:txBody>
          <a:bodyPr/>
          <a:lstStyle/>
          <a:p>
            <a:r>
              <a:rPr lang="en-CA" dirty="0" err="1" smtClean="0">
                <a:solidFill>
                  <a:schemeClr val="accent2"/>
                </a:solidFill>
              </a:rPr>
              <a:t>Teodor</a:t>
            </a:r>
            <a:r>
              <a:rPr lang="en-CA" dirty="0" smtClean="0">
                <a:solidFill>
                  <a:schemeClr val="accent2"/>
                </a:solidFill>
              </a:rPr>
              <a:t> Gabriel </a:t>
            </a:r>
            <a:r>
              <a:rPr lang="en-CA" dirty="0" err="1" smtClean="0">
                <a:solidFill>
                  <a:schemeClr val="accent2"/>
                </a:solidFill>
              </a:rPr>
              <a:t>Crainic</a:t>
            </a:r>
            <a:endParaRPr lang="en-CA" noProof="0" dirty="0" smtClean="0">
              <a:solidFill>
                <a:schemeClr val="accent2"/>
              </a:solidFill>
            </a:endParaRPr>
          </a:p>
          <a:p>
            <a:r>
              <a:rPr lang="en-CA" sz="2000" dirty="0" smtClean="0"/>
              <a:t>TeodorGabriel.Crainic@CIRRELT.ca </a:t>
            </a:r>
          </a:p>
        </p:txBody>
      </p:sp>
      <p:sp>
        <p:nvSpPr>
          <p:cNvPr id="1394694" name="Rectangle 6"/>
          <p:cNvSpPr>
            <a:spLocks noChangeArrowheads="1"/>
          </p:cNvSpPr>
          <p:nvPr/>
        </p:nvSpPr>
        <p:spPr bwMode="auto">
          <a:xfrm>
            <a:off x="0" y="5990898"/>
            <a:ext cx="8991600" cy="86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SzPct val="70000"/>
              <a:buFont typeface="Webdings" pitchFamily="18" charset="2"/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Colloque Logistique Urbaine et Interdisciplinarité, Paris</a:t>
            </a:r>
          </a:p>
          <a:p>
            <a:pPr algn="ctr">
              <a:spcBef>
                <a:spcPts val="0"/>
              </a:spcBef>
              <a:buSzPct val="70000"/>
              <a:buFont typeface="Webdings" pitchFamily="18" charset="2"/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Le 27 novembre 2014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spect="1" noChangeArrowheads="1"/>
          </p:cNvSpPr>
          <p:nvPr/>
        </p:nvSpPr>
        <p:spPr bwMode="auto">
          <a:xfrm>
            <a:off x="1143000" y="1600201"/>
            <a:ext cx="4756150" cy="460375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82"/>
          <p:cNvGrpSpPr/>
          <p:nvPr/>
        </p:nvGrpSpPr>
        <p:grpSpPr>
          <a:xfrm>
            <a:off x="557463" y="1768643"/>
            <a:ext cx="5562600" cy="4343400"/>
            <a:chOff x="557463" y="1768643"/>
            <a:chExt cx="5562600" cy="4343400"/>
          </a:xfrm>
        </p:grpSpPr>
        <p:sp>
          <p:nvSpPr>
            <p:cNvPr id="46" name="Rectangle 6"/>
            <p:cNvSpPr>
              <a:spLocks noChangeAspect="1" noChangeArrowheads="1"/>
            </p:cNvSpPr>
            <p:nvPr/>
          </p:nvSpPr>
          <p:spPr bwMode="auto">
            <a:xfrm>
              <a:off x="5281863" y="17686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7"/>
            <p:cNvSpPr>
              <a:spLocks noChangeAspect="1" noChangeArrowheads="1"/>
            </p:cNvSpPr>
            <p:nvPr/>
          </p:nvSpPr>
          <p:spPr bwMode="auto">
            <a:xfrm>
              <a:off x="5662863" y="56548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8"/>
            <p:cNvSpPr>
              <a:spLocks noChangeAspect="1" noChangeArrowheads="1"/>
            </p:cNvSpPr>
            <p:nvPr/>
          </p:nvSpPr>
          <p:spPr bwMode="auto">
            <a:xfrm>
              <a:off x="557463" y="40546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3810002" y="4191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1"/>
          <p:cNvSpPr>
            <a:spLocks noChangeAspect="1" noChangeArrowheads="1"/>
          </p:cNvSpPr>
          <p:nvPr/>
        </p:nvSpPr>
        <p:spPr bwMode="auto">
          <a:xfrm>
            <a:off x="4114802" y="434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3"/>
          <p:cNvSpPr>
            <a:spLocks noChangeAspect="1" noChangeArrowheads="1"/>
          </p:cNvSpPr>
          <p:nvPr/>
        </p:nvSpPr>
        <p:spPr bwMode="auto">
          <a:xfrm>
            <a:off x="3657602" y="4419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4"/>
          <p:cNvSpPr>
            <a:spLocks noChangeAspect="1" noChangeArrowheads="1"/>
          </p:cNvSpPr>
          <p:nvPr/>
        </p:nvSpPr>
        <p:spPr bwMode="auto">
          <a:xfrm>
            <a:off x="3810002" y="4648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5"/>
          <p:cNvSpPr>
            <a:spLocks noChangeAspect="1" noChangeArrowheads="1"/>
          </p:cNvSpPr>
          <p:nvPr/>
        </p:nvSpPr>
        <p:spPr bwMode="auto">
          <a:xfrm>
            <a:off x="2133602" y="3733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6"/>
          <p:cNvSpPr>
            <a:spLocks noChangeAspect="1" noChangeArrowheads="1"/>
          </p:cNvSpPr>
          <p:nvPr/>
        </p:nvSpPr>
        <p:spPr bwMode="auto">
          <a:xfrm>
            <a:off x="22860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17"/>
          <p:cNvSpPr>
            <a:spLocks noChangeAspect="1" noChangeArrowheads="1"/>
          </p:cNvSpPr>
          <p:nvPr/>
        </p:nvSpPr>
        <p:spPr bwMode="auto">
          <a:xfrm>
            <a:off x="2603502" y="4089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18"/>
          <p:cNvSpPr>
            <a:spLocks noChangeAspect="1" noChangeArrowheads="1"/>
          </p:cNvSpPr>
          <p:nvPr/>
        </p:nvSpPr>
        <p:spPr bwMode="auto">
          <a:xfrm>
            <a:off x="2438402" y="365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19"/>
          <p:cNvSpPr>
            <a:spLocks noChangeAspect="1" noChangeArrowheads="1"/>
          </p:cNvSpPr>
          <p:nvPr/>
        </p:nvSpPr>
        <p:spPr bwMode="auto">
          <a:xfrm>
            <a:off x="2209802" y="2667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20"/>
          <p:cNvSpPr>
            <a:spLocks noChangeAspect="1" noChangeArrowheads="1"/>
          </p:cNvSpPr>
          <p:nvPr/>
        </p:nvSpPr>
        <p:spPr bwMode="auto">
          <a:xfrm>
            <a:off x="4495802" y="5486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21"/>
          <p:cNvSpPr>
            <a:spLocks noChangeAspect="1" noChangeArrowheads="1"/>
          </p:cNvSpPr>
          <p:nvPr/>
        </p:nvSpPr>
        <p:spPr bwMode="auto">
          <a:xfrm>
            <a:off x="3098802" y="492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22"/>
          <p:cNvSpPr>
            <a:spLocks noChangeAspect="1" noChangeArrowheads="1"/>
          </p:cNvSpPr>
          <p:nvPr/>
        </p:nvSpPr>
        <p:spPr bwMode="auto">
          <a:xfrm>
            <a:off x="3505202" y="2057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23"/>
          <p:cNvSpPr>
            <a:spLocks noChangeAspect="1" noChangeArrowheads="1"/>
          </p:cNvSpPr>
          <p:nvPr/>
        </p:nvSpPr>
        <p:spPr bwMode="auto">
          <a:xfrm>
            <a:off x="3276600" y="1905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Oval 24"/>
          <p:cNvSpPr>
            <a:spLocks noChangeAspect="1" noChangeArrowheads="1"/>
          </p:cNvSpPr>
          <p:nvPr/>
        </p:nvSpPr>
        <p:spPr bwMode="auto">
          <a:xfrm>
            <a:off x="4267202" y="5334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Oval 25"/>
          <p:cNvSpPr>
            <a:spLocks noChangeAspect="1" noChangeArrowheads="1"/>
          </p:cNvSpPr>
          <p:nvPr/>
        </p:nvSpPr>
        <p:spPr bwMode="auto">
          <a:xfrm>
            <a:off x="47244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26"/>
          <p:cNvSpPr>
            <a:spLocks noChangeAspect="1" noChangeArrowheads="1"/>
          </p:cNvSpPr>
          <p:nvPr/>
        </p:nvSpPr>
        <p:spPr bwMode="auto">
          <a:xfrm>
            <a:off x="4191002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27"/>
          <p:cNvSpPr>
            <a:spLocks noChangeAspect="1" noChangeArrowheads="1"/>
          </p:cNvSpPr>
          <p:nvPr/>
        </p:nvSpPr>
        <p:spPr bwMode="auto">
          <a:xfrm>
            <a:off x="3886202" y="3352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28"/>
          <p:cNvSpPr>
            <a:spLocks noChangeAspect="1" noChangeArrowheads="1"/>
          </p:cNvSpPr>
          <p:nvPr/>
        </p:nvSpPr>
        <p:spPr bwMode="auto">
          <a:xfrm>
            <a:off x="3733802" y="3048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Oval 30"/>
          <p:cNvSpPr>
            <a:spLocks noChangeAspect="1" noChangeArrowheads="1"/>
          </p:cNvSpPr>
          <p:nvPr/>
        </p:nvSpPr>
        <p:spPr bwMode="auto">
          <a:xfrm>
            <a:off x="2997202" y="561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Oval 31"/>
          <p:cNvSpPr>
            <a:spLocks noChangeAspect="1" noChangeArrowheads="1"/>
          </p:cNvSpPr>
          <p:nvPr/>
        </p:nvSpPr>
        <p:spPr bwMode="auto">
          <a:xfrm>
            <a:off x="3340102" y="27813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Oval 33"/>
          <p:cNvSpPr>
            <a:spLocks noChangeAspect="1" noChangeArrowheads="1"/>
          </p:cNvSpPr>
          <p:nvPr/>
        </p:nvSpPr>
        <p:spPr bwMode="auto">
          <a:xfrm>
            <a:off x="3492502" y="3403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Oval 34"/>
          <p:cNvSpPr>
            <a:spLocks noChangeAspect="1" noChangeArrowheads="1"/>
          </p:cNvSpPr>
          <p:nvPr/>
        </p:nvSpPr>
        <p:spPr bwMode="auto">
          <a:xfrm>
            <a:off x="41148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Oval 38"/>
          <p:cNvSpPr>
            <a:spLocks noChangeAspect="1" noChangeArrowheads="1"/>
          </p:cNvSpPr>
          <p:nvPr/>
        </p:nvSpPr>
        <p:spPr bwMode="auto">
          <a:xfrm>
            <a:off x="43434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85"/>
          <p:cNvGrpSpPr/>
          <p:nvPr/>
        </p:nvGrpSpPr>
        <p:grpSpPr>
          <a:xfrm>
            <a:off x="2133600" y="2438401"/>
            <a:ext cx="2611438" cy="2832100"/>
            <a:chOff x="2133600" y="2438400"/>
            <a:chExt cx="2611438" cy="2832100"/>
          </a:xfrm>
        </p:grpSpPr>
        <p:sp>
          <p:nvSpPr>
            <p:cNvPr id="10" name="AutoShape 40"/>
            <p:cNvSpPr>
              <a:spLocks noChangeAspect="1" noChangeArrowheads="1"/>
            </p:cNvSpPr>
            <p:nvPr/>
          </p:nvSpPr>
          <p:spPr bwMode="auto">
            <a:xfrm>
              <a:off x="4343400" y="38100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41"/>
            <p:cNvSpPr>
              <a:spLocks noChangeAspect="1" noChangeArrowheads="1"/>
            </p:cNvSpPr>
            <p:nvPr/>
          </p:nvSpPr>
          <p:spPr bwMode="auto">
            <a:xfrm>
              <a:off x="2565400" y="26289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42"/>
            <p:cNvSpPr>
              <a:spLocks noChangeAspect="1" noChangeArrowheads="1"/>
            </p:cNvSpPr>
            <p:nvPr/>
          </p:nvSpPr>
          <p:spPr bwMode="auto">
            <a:xfrm>
              <a:off x="2133600" y="49530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43"/>
            <p:cNvSpPr>
              <a:spLocks noChangeAspect="1" noChangeArrowheads="1"/>
            </p:cNvSpPr>
            <p:nvPr/>
          </p:nvSpPr>
          <p:spPr bwMode="auto">
            <a:xfrm>
              <a:off x="3835400" y="48768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46"/>
            <p:cNvSpPr>
              <a:spLocks noChangeAspect="1" noChangeArrowheads="1"/>
            </p:cNvSpPr>
            <p:nvPr/>
          </p:nvSpPr>
          <p:spPr bwMode="auto">
            <a:xfrm>
              <a:off x="4076700" y="24384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88"/>
          <p:cNvGrpSpPr/>
          <p:nvPr/>
        </p:nvGrpSpPr>
        <p:grpSpPr>
          <a:xfrm>
            <a:off x="-156411" y="1557338"/>
            <a:ext cx="1228725" cy="2241551"/>
            <a:chOff x="-156411" y="1557338"/>
            <a:chExt cx="1228725" cy="2241550"/>
          </a:xfrm>
        </p:grpSpPr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376989" y="2209800"/>
              <a:ext cx="695325" cy="1589088"/>
              <a:chOff x="336" y="1392"/>
              <a:chExt cx="438" cy="1001"/>
            </a:xfrm>
          </p:grpSpPr>
          <p:sp>
            <p:nvSpPr>
              <p:cNvPr id="60" name="AutoShape 85"/>
              <p:cNvSpPr>
                <a:spLocks noChangeArrowheads="1"/>
              </p:cNvSpPr>
              <p:nvPr/>
            </p:nvSpPr>
            <p:spPr bwMode="auto">
              <a:xfrm rot="-6405">
                <a:off x="336" y="1872"/>
                <a:ext cx="288" cy="521"/>
              </a:xfrm>
              <a:prstGeom prst="upDownArrow">
                <a:avLst>
                  <a:gd name="adj1" fmla="val 50000"/>
                  <a:gd name="adj2" fmla="val 36181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61" name="Picture 86" descr="DGW000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392"/>
                <a:ext cx="438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" name="Picture 93" descr="DJA0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6411" y="1557338"/>
              <a:ext cx="881063" cy="741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 86"/>
          <p:cNvGrpSpPr/>
          <p:nvPr/>
        </p:nvGrpSpPr>
        <p:grpSpPr>
          <a:xfrm>
            <a:off x="5654633" y="514351"/>
            <a:ext cx="2558256" cy="1247775"/>
            <a:chOff x="5654633" y="514350"/>
            <a:chExt cx="2558256" cy="1247775"/>
          </a:xfrm>
        </p:grpSpPr>
        <p:sp>
          <p:nvSpPr>
            <p:cNvPr id="58" name="AutoShape 88"/>
            <p:cNvSpPr>
              <a:spLocks noChangeArrowheads="1"/>
            </p:cNvSpPr>
            <p:nvPr/>
          </p:nvSpPr>
          <p:spPr bwMode="auto">
            <a:xfrm rot="2961558">
              <a:off x="5825289" y="1093787"/>
              <a:ext cx="485775" cy="827088"/>
            </a:xfrm>
            <a:prstGeom prst="upDownArrow">
              <a:avLst>
                <a:gd name="adj1" fmla="val 50000"/>
                <a:gd name="adj2" fmla="val 3405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9" name="Picture 89" descr="DGW0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2989" y="1092200"/>
              <a:ext cx="69532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94" descr="DFO000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68239" y="514350"/>
              <a:ext cx="1644650" cy="636588"/>
            </a:xfrm>
            <a:prstGeom prst="rect">
              <a:avLst/>
            </a:prstGeom>
            <a:noFill/>
          </p:spPr>
        </p:pic>
      </p:grpSp>
      <p:grpSp>
        <p:nvGrpSpPr>
          <p:cNvPr id="8" name="Groupe 87"/>
          <p:cNvGrpSpPr/>
          <p:nvPr/>
        </p:nvGrpSpPr>
        <p:grpSpPr>
          <a:xfrm>
            <a:off x="6168985" y="5410200"/>
            <a:ext cx="2437607" cy="1447800"/>
            <a:chOff x="6168983" y="5410200"/>
            <a:chExt cx="2437607" cy="1447800"/>
          </a:xfrm>
        </p:grpSpPr>
        <p:sp>
          <p:nvSpPr>
            <p:cNvPr id="56" name="AutoShape 91"/>
            <p:cNvSpPr>
              <a:spLocks noChangeArrowheads="1"/>
            </p:cNvSpPr>
            <p:nvPr/>
          </p:nvSpPr>
          <p:spPr bwMode="auto">
            <a:xfrm rot="5405736">
              <a:off x="6339639" y="5467350"/>
              <a:ext cx="485775" cy="827088"/>
            </a:xfrm>
            <a:prstGeom prst="upDownArrow">
              <a:avLst>
                <a:gd name="adj1" fmla="val 50000"/>
                <a:gd name="adj2" fmla="val 3405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7" name="Picture 92" descr="DGW0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6389" y="5410200"/>
              <a:ext cx="69532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95" descr="DGV000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4327" y="5692775"/>
              <a:ext cx="1592263" cy="1165225"/>
            </a:xfrm>
            <a:prstGeom prst="rect">
              <a:avLst/>
            </a:prstGeom>
            <a:noFill/>
          </p:spPr>
        </p:pic>
      </p:grpSp>
      <p:grpSp>
        <p:nvGrpSpPr>
          <p:cNvPr id="9" name="Groupe 97"/>
          <p:cNvGrpSpPr/>
          <p:nvPr/>
        </p:nvGrpSpPr>
        <p:grpSpPr>
          <a:xfrm>
            <a:off x="2374900" y="3632201"/>
            <a:ext cx="1462088" cy="1384300"/>
            <a:chOff x="2374900" y="3632200"/>
            <a:chExt cx="1462088" cy="1384300"/>
          </a:xfrm>
        </p:grpSpPr>
        <p:pic>
          <p:nvPicPr>
            <p:cNvPr id="76" name="Picture 58" descr="DGX000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4900" y="4724400"/>
              <a:ext cx="6492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71" descr="DGX000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7700" y="3632200"/>
              <a:ext cx="6492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e 89"/>
          <p:cNvGrpSpPr/>
          <p:nvPr/>
        </p:nvGrpSpPr>
        <p:grpSpPr>
          <a:xfrm>
            <a:off x="2286000" y="4191001"/>
            <a:ext cx="889000" cy="1460500"/>
            <a:chOff x="2286000" y="4191000"/>
            <a:chExt cx="889000" cy="1460500"/>
          </a:xfrm>
        </p:grpSpPr>
        <p:sp>
          <p:nvSpPr>
            <p:cNvPr id="94" name="Line 76"/>
            <p:cNvSpPr>
              <a:spLocks noChangeShapeType="1"/>
            </p:cNvSpPr>
            <p:nvPr/>
          </p:nvSpPr>
          <p:spPr bwMode="auto">
            <a:xfrm flipV="1">
              <a:off x="2286000" y="4191000"/>
              <a:ext cx="279400" cy="723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Line 77"/>
            <p:cNvSpPr>
              <a:spLocks noChangeShapeType="1"/>
            </p:cNvSpPr>
            <p:nvPr/>
          </p:nvSpPr>
          <p:spPr bwMode="auto">
            <a:xfrm>
              <a:off x="2743200" y="4267200"/>
              <a:ext cx="393700" cy="635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Line 78"/>
            <p:cNvSpPr>
              <a:spLocks noChangeShapeType="1"/>
            </p:cNvSpPr>
            <p:nvPr/>
          </p:nvSpPr>
          <p:spPr bwMode="auto">
            <a:xfrm flipH="1">
              <a:off x="3111500" y="5118100"/>
              <a:ext cx="63500" cy="469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Line 79"/>
            <p:cNvSpPr>
              <a:spLocks noChangeShapeType="1"/>
            </p:cNvSpPr>
            <p:nvPr/>
          </p:nvSpPr>
          <p:spPr bwMode="auto">
            <a:xfrm flipH="1" flipV="1">
              <a:off x="2489200" y="5321300"/>
              <a:ext cx="444500" cy="330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e 90"/>
          <p:cNvGrpSpPr/>
          <p:nvPr/>
        </p:nvGrpSpPr>
        <p:grpSpPr>
          <a:xfrm>
            <a:off x="3416300" y="2667000"/>
            <a:ext cx="1308100" cy="1219200"/>
            <a:chOff x="3416300" y="2667000"/>
            <a:chExt cx="1308100" cy="1219200"/>
          </a:xfrm>
        </p:grpSpPr>
        <p:sp>
          <p:nvSpPr>
            <p:cNvPr id="78" name="Line 60"/>
            <p:cNvSpPr>
              <a:spLocks noChangeShapeType="1"/>
            </p:cNvSpPr>
            <p:nvPr/>
          </p:nvSpPr>
          <p:spPr bwMode="auto">
            <a:xfrm flipV="1">
              <a:off x="4648200" y="3581400"/>
              <a:ext cx="7620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61"/>
            <p:cNvSpPr>
              <a:spLocks noChangeShapeType="1"/>
            </p:cNvSpPr>
            <p:nvPr/>
          </p:nvSpPr>
          <p:spPr bwMode="auto">
            <a:xfrm flipH="1">
              <a:off x="4343400" y="3505200"/>
              <a:ext cx="304800" cy="152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62"/>
            <p:cNvSpPr>
              <a:spLocks noChangeShapeType="1"/>
            </p:cNvSpPr>
            <p:nvPr/>
          </p:nvSpPr>
          <p:spPr bwMode="auto">
            <a:xfrm flipH="1" flipV="1">
              <a:off x="3670300" y="3543300"/>
              <a:ext cx="457200" cy="1397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62"/>
            <p:cNvSpPr>
              <a:spLocks noChangeShapeType="1"/>
            </p:cNvSpPr>
            <p:nvPr/>
          </p:nvSpPr>
          <p:spPr bwMode="auto">
            <a:xfrm flipH="1" flipV="1">
              <a:off x="3416300" y="2946400"/>
              <a:ext cx="88900" cy="4064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62"/>
            <p:cNvSpPr>
              <a:spLocks noChangeShapeType="1"/>
            </p:cNvSpPr>
            <p:nvPr/>
          </p:nvSpPr>
          <p:spPr bwMode="auto">
            <a:xfrm flipV="1">
              <a:off x="3568700" y="2667000"/>
              <a:ext cx="482600" cy="1397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" name="Groupe 90"/>
          <p:cNvGrpSpPr/>
          <p:nvPr/>
        </p:nvGrpSpPr>
        <p:grpSpPr>
          <a:xfrm>
            <a:off x="6211890" y="2400301"/>
            <a:ext cx="2736647" cy="883943"/>
            <a:chOff x="6211888" y="2400300"/>
            <a:chExt cx="2736647" cy="883942"/>
          </a:xfrm>
        </p:grpSpPr>
        <p:sp>
          <p:nvSpPr>
            <p:cNvPr id="85" name="Line 66"/>
            <p:cNvSpPr>
              <a:spLocks noChangeShapeType="1"/>
            </p:cNvSpPr>
            <p:nvPr/>
          </p:nvSpPr>
          <p:spPr bwMode="auto">
            <a:xfrm>
              <a:off x="7785100" y="2552700"/>
              <a:ext cx="10668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Text Box 74"/>
            <p:cNvSpPr txBox="1">
              <a:spLocks noChangeArrowheads="1"/>
            </p:cNvSpPr>
            <p:nvPr/>
          </p:nvSpPr>
          <p:spPr bwMode="auto">
            <a:xfrm>
              <a:off x="6211888" y="2822577"/>
              <a:ext cx="27366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City freighter - route</a:t>
              </a:r>
              <a:endParaRPr lang="en-US" dirty="0"/>
            </a:p>
          </p:txBody>
        </p:sp>
        <p:pic>
          <p:nvPicPr>
            <p:cNvPr id="104" name="Picture 58" descr="DGX000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1800" y="2400300"/>
              <a:ext cx="64928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e 89"/>
          <p:cNvGrpSpPr/>
          <p:nvPr/>
        </p:nvGrpSpPr>
        <p:grpSpPr>
          <a:xfrm>
            <a:off x="6338424" y="3378200"/>
            <a:ext cx="2805576" cy="970381"/>
            <a:chOff x="6338424" y="3378199"/>
            <a:chExt cx="2805576" cy="970381"/>
          </a:xfrm>
        </p:grpSpPr>
        <p:sp>
          <p:nvSpPr>
            <p:cNvPr id="64" name="Text Box 82"/>
            <p:cNvSpPr txBox="1">
              <a:spLocks noChangeAspect="1" noChangeArrowheads="1"/>
            </p:cNvSpPr>
            <p:nvPr/>
          </p:nvSpPr>
          <p:spPr bwMode="auto">
            <a:xfrm>
              <a:off x="6338424" y="3886915"/>
              <a:ext cx="28055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dirty="0" smtClean="0"/>
                <a:t>Urban vehicle - route</a:t>
              </a:r>
              <a:endParaRPr lang="en-CA" dirty="0"/>
            </a:p>
          </p:txBody>
        </p:sp>
        <p:pic>
          <p:nvPicPr>
            <p:cNvPr id="63" name="Picture 81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93105" y="3378199"/>
              <a:ext cx="631858" cy="3856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05" name="Line 55"/>
            <p:cNvSpPr>
              <a:spLocks noChangeShapeType="1"/>
            </p:cNvSpPr>
            <p:nvPr/>
          </p:nvSpPr>
          <p:spPr bwMode="auto">
            <a:xfrm flipV="1">
              <a:off x="7747000" y="3543300"/>
              <a:ext cx="1206500" cy="127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9" name="Groupe 88"/>
          <p:cNvGrpSpPr/>
          <p:nvPr/>
        </p:nvGrpSpPr>
        <p:grpSpPr>
          <a:xfrm>
            <a:off x="4038600" y="3886200"/>
            <a:ext cx="1981200" cy="2667000"/>
            <a:chOff x="4038600" y="3886200"/>
            <a:chExt cx="1981200" cy="2667000"/>
          </a:xfrm>
        </p:grpSpPr>
        <p:sp>
          <p:nvSpPr>
            <p:cNvPr id="68" name="Line 54"/>
            <p:cNvSpPr>
              <a:spLocks noChangeShapeType="1"/>
            </p:cNvSpPr>
            <p:nvPr/>
          </p:nvSpPr>
          <p:spPr bwMode="auto">
            <a:xfrm flipV="1">
              <a:off x="6019800" y="3886200"/>
              <a:ext cx="0" cy="1752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55"/>
            <p:cNvSpPr>
              <a:spLocks noChangeShapeType="1"/>
            </p:cNvSpPr>
            <p:nvPr/>
          </p:nvSpPr>
          <p:spPr bwMode="auto">
            <a:xfrm flipH="1">
              <a:off x="4800600" y="3886200"/>
              <a:ext cx="121920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 flipH="1">
              <a:off x="4152900" y="4191000"/>
              <a:ext cx="342900" cy="787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55"/>
            <p:cNvSpPr>
              <a:spLocks noChangeShapeType="1"/>
            </p:cNvSpPr>
            <p:nvPr/>
          </p:nvSpPr>
          <p:spPr bwMode="auto">
            <a:xfrm>
              <a:off x="4038600" y="5257800"/>
              <a:ext cx="431800" cy="1295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2" name="Groupe 86"/>
          <p:cNvGrpSpPr/>
          <p:nvPr/>
        </p:nvGrpSpPr>
        <p:grpSpPr>
          <a:xfrm>
            <a:off x="1028700" y="1104901"/>
            <a:ext cx="4191000" cy="2882900"/>
            <a:chOff x="1028700" y="1104900"/>
            <a:chExt cx="4191000" cy="2882900"/>
          </a:xfrm>
        </p:grpSpPr>
        <p:sp>
          <p:nvSpPr>
            <p:cNvPr id="101" name="Line 55"/>
            <p:cNvSpPr>
              <a:spLocks noChangeShapeType="1"/>
            </p:cNvSpPr>
            <p:nvPr/>
          </p:nvSpPr>
          <p:spPr bwMode="auto">
            <a:xfrm flipV="1">
              <a:off x="1028700" y="2971800"/>
              <a:ext cx="1422400" cy="10160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55"/>
            <p:cNvSpPr>
              <a:spLocks noChangeShapeType="1"/>
            </p:cNvSpPr>
            <p:nvPr/>
          </p:nvSpPr>
          <p:spPr bwMode="auto">
            <a:xfrm flipH="1" flipV="1">
              <a:off x="2222500" y="1638300"/>
              <a:ext cx="419100" cy="990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>
              <a:off x="4241800" y="1168400"/>
              <a:ext cx="977900" cy="6477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Line 55"/>
            <p:cNvSpPr>
              <a:spLocks noChangeShapeType="1"/>
            </p:cNvSpPr>
            <p:nvPr/>
          </p:nvSpPr>
          <p:spPr bwMode="auto">
            <a:xfrm flipV="1">
              <a:off x="2209800" y="1104900"/>
              <a:ext cx="2019300" cy="495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3" name="Groupe 87"/>
          <p:cNvGrpSpPr/>
          <p:nvPr/>
        </p:nvGrpSpPr>
        <p:grpSpPr>
          <a:xfrm>
            <a:off x="749300" y="4584701"/>
            <a:ext cx="1333500" cy="1079500"/>
            <a:chOff x="749300" y="4584700"/>
            <a:chExt cx="1333500" cy="1079500"/>
          </a:xfrm>
        </p:grpSpPr>
        <p:sp>
          <p:nvSpPr>
            <p:cNvPr id="73" name="Line 50"/>
            <p:cNvSpPr>
              <a:spLocks noChangeShapeType="1"/>
            </p:cNvSpPr>
            <p:nvPr/>
          </p:nvSpPr>
          <p:spPr bwMode="auto">
            <a:xfrm>
              <a:off x="749300" y="4635500"/>
              <a:ext cx="685800" cy="9906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 flipV="1">
              <a:off x="1511300" y="5359400"/>
              <a:ext cx="5334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Line 50"/>
            <p:cNvSpPr>
              <a:spLocks noChangeShapeType="1"/>
            </p:cNvSpPr>
            <p:nvPr/>
          </p:nvSpPr>
          <p:spPr bwMode="auto">
            <a:xfrm>
              <a:off x="927100" y="4584700"/>
              <a:ext cx="571500" cy="812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Line 51"/>
            <p:cNvSpPr>
              <a:spLocks noChangeShapeType="1"/>
            </p:cNvSpPr>
            <p:nvPr/>
          </p:nvSpPr>
          <p:spPr bwMode="auto">
            <a:xfrm flipV="1">
              <a:off x="1549400" y="5118100"/>
              <a:ext cx="5334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4" name="Groupe 92"/>
          <p:cNvGrpSpPr/>
          <p:nvPr/>
        </p:nvGrpSpPr>
        <p:grpSpPr>
          <a:xfrm>
            <a:off x="6338424" y="4471116"/>
            <a:ext cx="2615076" cy="461665"/>
            <a:chOff x="6338424" y="4471115"/>
            <a:chExt cx="2615076" cy="461665"/>
          </a:xfrm>
        </p:grpSpPr>
        <p:sp>
          <p:nvSpPr>
            <p:cNvPr id="114" name="Text Box 82"/>
            <p:cNvSpPr txBox="1">
              <a:spLocks noChangeAspect="1" noChangeArrowheads="1"/>
            </p:cNvSpPr>
            <p:nvPr/>
          </p:nvSpPr>
          <p:spPr bwMode="auto">
            <a:xfrm>
              <a:off x="6338424" y="4471115"/>
              <a:ext cx="196720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dirty="0" smtClean="0"/>
                <a:t>Empty vehicle</a:t>
              </a:r>
              <a:endParaRPr lang="en-CA" dirty="0"/>
            </a:p>
          </p:txBody>
        </p:sp>
        <p:sp>
          <p:nvSpPr>
            <p:cNvPr id="115" name="Line 66"/>
            <p:cNvSpPr>
              <a:spLocks noChangeShapeType="1"/>
            </p:cNvSpPr>
            <p:nvPr/>
          </p:nvSpPr>
          <p:spPr bwMode="auto">
            <a:xfrm flipV="1">
              <a:off x="8318500" y="4711700"/>
              <a:ext cx="635000" cy="12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9" name="Groupe 92"/>
          <p:cNvGrpSpPr/>
          <p:nvPr/>
        </p:nvGrpSpPr>
        <p:grpSpPr>
          <a:xfrm>
            <a:off x="685802" y="1308099"/>
            <a:ext cx="4986563" cy="4695827"/>
            <a:chOff x="685800" y="1308099"/>
            <a:chExt cx="4986563" cy="4695826"/>
          </a:xfrm>
        </p:grpSpPr>
        <p:pic>
          <p:nvPicPr>
            <p:cNvPr id="71" name="Picture 4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5638800"/>
              <a:ext cx="609600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2" name="Picture 81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03555" y="1308099"/>
              <a:ext cx="631858" cy="38567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1" name="Picture 81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0505" y="3416299"/>
              <a:ext cx="631858" cy="38567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82" name="Titr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Two-Tier City Logistics</a:t>
            </a:r>
            <a:endParaRPr lang="fr-FR" dirty="0"/>
          </a:p>
        </p:txBody>
      </p:sp>
      <p:sp>
        <p:nvSpPr>
          <p:cNvPr id="98" name="Espace réservé du numéro de diapositive 9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5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 noChangeAspect="1"/>
          </p:cNvSpPr>
          <p:nvPr/>
        </p:nvSpPr>
        <p:spPr>
          <a:xfrm>
            <a:off x="1696466" y="621137"/>
            <a:ext cx="5760000" cy="5760000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2T-CL with Rail &amp; Transit (Public Transport)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2723434" y="1648105"/>
            <a:ext cx="3706065" cy="3706065"/>
          </a:xfrm>
          <a:prstGeom prst="ellipse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3956384" y="2881055"/>
            <a:ext cx="1240164" cy="1240164"/>
          </a:xfrm>
          <a:prstGeom prst="ellipse">
            <a:avLst/>
          </a:prstGeom>
          <a:solidFill>
            <a:srgbClr val="F7964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760705" y="5035911"/>
            <a:ext cx="1440996" cy="778215"/>
          </a:xfrm>
          <a:prstGeom prst="straightConnector1">
            <a:avLst/>
          </a:prstGeom>
          <a:noFill/>
          <a:ln w="57150" cap="flat" cmpd="sng" algn="ctr">
            <a:solidFill>
              <a:srgbClr val="604A7B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Connecteur droit avec flèche 7"/>
          <p:cNvCxnSpPr/>
          <p:nvPr/>
        </p:nvCxnSpPr>
        <p:spPr>
          <a:xfrm>
            <a:off x="444975" y="4329417"/>
            <a:ext cx="1756726" cy="706494"/>
          </a:xfrm>
          <a:prstGeom prst="straightConnector1">
            <a:avLst/>
          </a:prstGeom>
          <a:noFill/>
          <a:ln w="5715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Connecteur droit avec flèche 8"/>
          <p:cNvCxnSpPr/>
          <p:nvPr/>
        </p:nvCxnSpPr>
        <p:spPr>
          <a:xfrm>
            <a:off x="356839" y="1755695"/>
            <a:ext cx="1728912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Ellipse 9"/>
          <p:cNvSpPr/>
          <p:nvPr/>
        </p:nvSpPr>
        <p:spPr>
          <a:xfrm>
            <a:off x="6383147" y="2531099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260016" y="2338109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57080" y="2683499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749186" y="3393274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60016" y="3229617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706415" y="4041670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034835" y="2258560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32619" y="3660429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822520" y="3211548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95503" y="3660429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343449" y="3660429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273500" y="4249868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832619" y="4034795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672988" y="4750485"/>
            <a:ext cx="166866" cy="159098"/>
          </a:xfrm>
          <a:prstGeom prst="ellipse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162369" y="4750485"/>
            <a:ext cx="166866" cy="159098"/>
          </a:xfrm>
          <a:prstGeom prst="ellipse">
            <a:avLst/>
          </a:prstGeom>
          <a:solidFill>
            <a:srgbClr val="8064A2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510315" y="3052450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554583" y="3882572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5201492" y="3531979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053491" y="2610648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868964" y="3703081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510315" y="3739978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352950" y="5090509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942096" y="5835044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240513" y="5518637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213783" y="5182320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orme libre 46"/>
          <p:cNvSpPr/>
          <p:nvPr/>
        </p:nvSpPr>
        <p:spPr>
          <a:xfrm>
            <a:off x="2215771" y="5125488"/>
            <a:ext cx="4709316" cy="1510820"/>
          </a:xfrm>
          <a:custGeom>
            <a:avLst/>
            <a:gdLst>
              <a:gd name="connsiteX0" fmla="*/ 0 w 4858075"/>
              <a:gd name="connsiteY0" fmla="*/ 37082 h 1535263"/>
              <a:gd name="connsiteX1" fmla="*/ 667462 w 4858075"/>
              <a:gd name="connsiteY1" fmla="*/ 1140296 h 1535263"/>
              <a:gd name="connsiteX2" fmla="*/ 2419550 w 4858075"/>
              <a:gd name="connsiteY2" fmla="*/ 1529665 h 1535263"/>
              <a:gd name="connsiteX3" fmla="*/ 4366315 w 4858075"/>
              <a:gd name="connsiteY3" fmla="*/ 899257 h 1535263"/>
              <a:gd name="connsiteX4" fmla="*/ 4857641 w 4858075"/>
              <a:gd name="connsiteY4" fmla="*/ 0 h 153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075" h="1535263">
                <a:moveTo>
                  <a:pt x="0" y="37082"/>
                </a:moveTo>
                <a:cubicBezTo>
                  <a:pt x="132102" y="464307"/>
                  <a:pt x="264204" y="891532"/>
                  <a:pt x="667462" y="1140296"/>
                </a:cubicBezTo>
                <a:cubicBezTo>
                  <a:pt x="1070720" y="1389060"/>
                  <a:pt x="1803075" y="1569838"/>
                  <a:pt x="2419550" y="1529665"/>
                </a:cubicBezTo>
                <a:cubicBezTo>
                  <a:pt x="3036026" y="1489492"/>
                  <a:pt x="3959967" y="1154201"/>
                  <a:pt x="4366315" y="899257"/>
                </a:cubicBezTo>
                <a:cubicBezTo>
                  <a:pt x="4772663" y="644313"/>
                  <a:pt x="4865366" y="146786"/>
                  <a:pt x="4857641" y="0"/>
                </a:cubicBezTo>
              </a:path>
            </a:pathLst>
          </a:custGeom>
          <a:noFill/>
          <a:ln w="38100" cap="flat" cmpd="sng" algn="ctr">
            <a:solidFill>
              <a:srgbClr val="8064A2">
                <a:lumMod val="75000"/>
              </a:srgbClr>
            </a:solidFill>
            <a:prstDash val="solid"/>
            <a:headEnd type="none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osange 47"/>
          <p:cNvSpPr/>
          <p:nvPr/>
        </p:nvSpPr>
        <p:spPr>
          <a:xfrm>
            <a:off x="2173887" y="4897321"/>
            <a:ext cx="268839" cy="352286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osange 52"/>
          <p:cNvSpPr/>
          <p:nvPr/>
        </p:nvSpPr>
        <p:spPr>
          <a:xfrm>
            <a:off x="2039467" y="1583794"/>
            <a:ext cx="268839" cy="352286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osange 53"/>
          <p:cNvSpPr/>
          <p:nvPr/>
        </p:nvSpPr>
        <p:spPr>
          <a:xfrm>
            <a:off x="6808893" y="1447918"/>
            <a:ext cx="268839" cy="352286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Losange 54"/>
          <p:cNvSpPr/>
          <p:nvPr/>
        </p:nvSpPr>
        <p:spPr>
          <a:xfrm>
            <a:off x="6734544" y="4830034"/>
            <a:ext cx="268839" cy="352286"/>
          </a:xfrm>
          <a:prstGeom prst="diamond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 flipV="1">
            <a:off x="2326287" y="1724215"/>
            <a:ext cx="4542677" cy="3525392"/>
          </a:xfrm>
          <a:prstGeom prst="line">
            <a:avLst/>
          </a:prstGeom>
          <a:noFill/>
          <a:ln w="38100" cap="flat" cmpd="dbl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Connecteur droit 59"/>
          <p:cNvCxnSpPr/>
          <p:nvPr/>
        </p:nvCxnSpPr>
        <p:spPr>
          <a:xfrm>
            <a:off x="2201701" y="1759937"/>
            <a:ext cx="4667263" cy="3489670"/>
          </a:xfrm>
          <a:prstGeom prst="line">
            <a:avLst/>
          </a:prstGeom>
          <a:noFill/>
          <a:ln w="38100" cap="flat" cmpd="dbl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3" name="Forme libre 62"/>
          <p:cNvSpPr/>
          <p:nvPr/>
        </p:nvSpPr>
        <p:spPr>
          <a:xfrm>
            <a:off x="2085751" y="1878931"/>
            <a:ext cx="361610" cy="423686"/>
          </a:xfrm>
          <a:custGeom>
            <a:avLst/>
            <a:gdLst>
              <a:gd name="connsiteX0" fmla="*/ 315259 w 361610"/>
              <a:gd name="connsiteY0" fmla="*/ 40104 h 423686"/>
              <a:gd name="connsiteX1" fmla="*/ 68 w 361610"/>
              <a:gd name="connsiteY1" fmla="*/ 420202 h 423686"/>
              <a:gd name="connsiteX2" fmla="*/ 287448 w 361610"/>
              <a:gd name="connsiteY2" fmla="*/ 216247 h 423686"/>
              <a:gd name="connsiteX3" fmla="*/ 361610 w 361610"/>
              <a:gd name="connsiteY3" fmla="*/ 3021 h 42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10" h="423686">
                <a:moveTo>
                  <a:pt x="315259" y="40104"/>
                </a:moveTo>
                <a:cubicBezTo>
                  <a:pt x="159981" y="215474"/>
                  <a:pt x="4703" y="390845"/>
                  <a:pt x="68" y="420202"/>
                </a:cubicBezTo>
                <a:cubicBezTo>
                  <a:pt x="-4567" y="449559"/>
                  <a:pt x="227191" y="285777"/>
                  <a:pt x="287448" y="216247"/>
                </a:cubicBezTo>
                <a:cubicBezTo>
                  <a:pt x="347705" y="146717"/>
                  <a:pt x="329164" y="-24791"/>
                  <a:pt x="361610" y="3021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orme libre 63"/>
          <p:cNvSpPr/>
          <p:nvPr/>
        </p:nvSpPr>
        <p:spPr>
          <a:xfrm>
            <a:off x="3122240" y="2299133"/>
            <a:ext cx="1197732" cy="445004"/>
          </a:xfrm>
          <a:custGeom>
            <a:avLst/>
            <a:gdLst>
              <a:gd name="connsiteX0" fmla="*/ 29665 w 1197732"/>
              <a:gd name="connsiteY0" fmla="*/ 101978 h 445004"/>
              <a:gd name="connsiteX1" fmla="*/ 150179 w 1197732"/>
              <a:gd name="connsiteY1" fmla="*/ 444994 h 445004"/>
              <a:gd name="connsiteX2" fmla="*/ 1197724 w 1197732"/>
              <a:gd name="connsiteY2" fmla="*/ 92707 h 445004"/>
              <a:gd name="connsiteX3" fmla="*/ 131638 w 1197732"/>
              <a:gd name="connsiteY3" fmla="*/ 0 h 4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32" h="445004">
                <a:moveTo>
                  <a:pt x="29665" y="101978"/>
                </a:moveTo>
                <a:cubicBezTo>
                  <a:pt x="-7417" y="274258"/>
                  <a:pt x="-44498" y="446539"/>
                  <a:pt x="150179" y="444994"/>
                </a:cubicBezTo>
                <a:cubicBezTo>
                  <a:pt x="344856" y="443449"/>
                  <a:pt x="1200814" y="166873"/>
                  <a:pt x="1197724" y="92707"/>
                </a:cubicBezTo>
                <a:cubicBezTo>
                  <a:pt x="1194634" y="18541"/>
                  <a:pt x="131638" y="0"/>
                  <a:pt x="131638" y="0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orme libre 64"/>
          <p:cNvSpPr/>
          <p:nvPr/>
        </p:nvSpPr>
        <p:spPr>
          <a:xfrm>
            <a:off x="6109096" y="2530901"/>
            <a:ext cx="370872" cy="102013"/>
          </a:xfrm>
          <a:custGeom>
            <a:avLst/>
            <a:gdLst>
              <a:gd name="connsiteX0" fmla="*/ 9307 w 370872"/>
              <a:gd name="connsiteY0" fmla="*/ 27812 h 102013"/>
              <a:gd name="connsiteX1" fmla="*/ 46388 w 370872"/>
              <a:gd name="connsiteY1" fmla="*/ 101978 h 102013"/>
              <a:gd name="connsiteX2" fmla="*/ 370849 w 370872"/>
              <a:gd name="connsiteY2" fmla="*/ 37083 h 102013"/>
              <a:gd name="connsiteX3" fmla="*/ 64929 w 370872"/>
              <a:gd name="connsiteY3" fmla="*/ 0 h 1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72" h="102013">
                <a:moveTo>
                  <a:pt x="9307" y="27812"/>
                </a:moveTo>
                <a:cubicBezTo>
                  <a:pt x="-2281" y="64122"/>
                  <a:pt x="-13869" y="100433"/>
                  <a:pt x="46388" y="101978"/>
                </a:cubicBezTo>
                <a:cubicBezTo>
                  <a:pt x="106645" y="103523"/>
                  <a:pt x="367759" y="54079"/>
                  <a:pt x="370849" y="37083"/>
                </a:cubicBezTo>
                <a:cubicBezTo>
                  <a:pt x="373939" y="20087"/>
                  <a:pt x="64929" y="0"/>
                  <a:pt x="64929" y="0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orme libre 65"/>
          <p:cNvSpPr/>
          <p:nvPr/>
        </p:nvSpPr>
        <p:spPr>
          <a:xfrm>
            <a:off x="6869298" y="3844242"/>
            <a:ext cx="176151" cy="1022875"/>
          </a:xfrm>
          <a:custGeom>
            <a:avLst/>
            <a:gdLst>
              <a:gd name="connsiteX0" fmla="*/ 0 w 176151"/>
              <a:gd name="connsiteY0" fmla="*/ 976522 h 1022875"/>
              <a:gd name="connsiteX1" fmla="*/ 37081 w 176151"/>
              <a:gd name="connsiteY1" fmla="*/ 3098 h 1022875"/>
              <a:gd name="connsiteX2" fmla="*/ 176136 w 176151"/>
              <a:gd name="connsiteY2" fmla="*/ 679859 h 1022875"/>
              <a:gd name="connsiteX3" fmla="*/ 27811 w 176151"/>
              <a:gd name="connsiteY3" fmla="*/ 1022875 h 102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151" h="1022875">
                <a:moveTo>
                  <a:pt x="0" y="976522"/>
                </a:moveTo>
                <a:cubicBezTo>
                  <a:pt x="3862" y="514532"/>
                  <a:pt x="7725" y="52542"/>
                  <a:pt x="37081" y="3098"/>
                </a:cubicBezTo>
                <a:cubicBezTo>
                  <a:pt x="66437" y="-46346"/>
                  <a:pt x="177681" y="509896"/>
                  <a:pt x="176136" y="679859"/>
                </a:cubicBezTo>
                <a:cubicBezTo>
                  <a:pt x="174591" y="849822"/>
                  <a:pt x="44807" y="976521"/>
                  <a:pt x="27811" y="1022875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2773400" y="4626079"/>
            <a:ext cx="4058817" cy="1294838"/>
          </a:xfrm>
          <a:custGeom>
            <a:avLst/>
            <a:gdLst>
              <a:gd name="connsiteX0" fmla="*/ 4058817 w 4058817"/>
              <a:gd name="connsiteY0" fmla="*/ 519159 h 1294838"/>
              <a:gd name="connsiteX1" fmla="*/ 2343810 w 4058817"/>
              <a:gd name="connsiteY1" fmla="*/ 1279357 h 1294838"/>
              <a:gd name="connsiteX2" fmla="*/ 573181 w 4058817"/>
              <a:gd name="connsiteY2" fmla="*/ 1001236 h 1294838"/>
              <a:gd name="connsiteX3" fmla="*/ 526830 w 4058817"/>
              <a:gd name="connsiteY3" fmla="*/ 648949 h 1294838"/>
              <a:gd name="connsiteX4" fmla="*/ 7692 w 4058817"/>
              <a:gd name="connsiteY4" fmla="*/ 213226 h 1294838"/>
              <a:gd name="connsiteX5" fmla="*/ 202369 w 4058817"/>
              <a:gd name="connsiteY5" fmla="*/ 0 h 129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8817" h="1294838">
                <a:moveTo>
                  <a:pt x="4058817" y="519159"/>
                </a:moveTo>
                <a:cubicBezTo>
                  <a:pt x="3491783" y="859085"/>
                  <a:pt x="2924749" y="1199011"/>
                  <a:pt x="2343810" y="1279357"/>
                </a:cubicBezTo>
                <a:cubicBezTo>
                  <a:pt x="1762871" y="1359703"/>
                  <a:pt x="876011" y="1106304"/>
                  <a:pt x="573181" y="1001236"/>
                </a:cubicBezTo>
                <a:cubicBezTo>
                  <a:pt x="270351" y="896168"/>
                  <a:pt x="621078" y="780284"/>
                  <a:pt x="526830" y="648949"/>
                </a:cubicBezTo>
                <a:cubicBezTo>
                  <a:pt x="432582" y="517614"/>
                  <a:pt x="61769" y="321384"/>
                  <a:pt x="7692" y="213226"/>
                </a:cubicBezTo>
                <a:cubicBezTo>
                  <a:pt x="-46385" y="105068"/>
                  <a:pt x="202369" y="0"/>
                  <a:pt x="202369" y="0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2775561" y="3443365"/>
            <a:ext cx="905114" cy="1071466"/>
          </a:xfrm>
          <a:custGeom>
            <a:avLst/>
            <a:gdLst>
              <a:gd name="connsiteX0" fmla="*/ 218748 w 905114"/>
              <a:gd name="connsiteY0" fmla="*/ 969488 h 1071466"/>
              <a:gd name="connsiteX1" fmla="*/ 135316 w 905114"/>
              <a:gd name="connsiteY1" fmla="*/ 682096 h 1071466"/>
              <a:gd name="connsiteX2" fmla="*/ 126045 w 905114"/>
              <a:gd name="connsiteY2" fmla="*/ 274186 h 1071466"/>
              <a:gd name="connsiteX3" fmla="*/ 42613 w 905114"/>
              <a:gd name="connsiteY3" fmla="*/ 5335 h 1071466"/>
              <a:gd name="connsiteX4" fmla="*/ 886211 w 905114"/>
              <a:gd name="connsiteY4" fmla="*/ 515224 h 1071466"/>
              <a:gd name="connsiteX5" fmla="*/ 608101 w 905114"/>
              <a:gd name="connsiteY5" fmla="*/ 848969 h 1071466"/>
              <a:gd name="connsiteX6" fmla="*/ 357803 w 905114"/>
              <a:gd name="connsiteY6" fmla="*/ 1071466 h 107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5114" h="1071466">
                <a:moveTo>
                  <a:pt x="218748" y="969488"/>
                </a:moveTo>
                <a:cubicBezTo>
                  <a:pt x="184757" y="883734"/>
                  <a:pt x="150766" y="797980"/>
                  <a:pt x="135316" y="682096"/>
                </a:cubicBezTo>
                <a:cubicBezTo>
                  <a:pt x="119866" y="566212"/>
                  <a:pt x="141495" y="386979"/>
                  <a:pt x="126045" y="274186"/>
                </a:cubicBezTo>
                <a:cubicBezTo>
                  <a:pt x="110595" y="161393"/>
                  <a:pt x="-84081" y="-34838"/>
                  <a:pt x="42613" y="5335"/>
                </a:cubicBezTo>
                <a:cubicBezTo>
                  <a:pt x="169307" y="45508"/>
                  <a:pt x="791963" y="374618"/>
                  <a:pt x="886211" y="515224"/>
                </a:cubicBezTo>
                <a:cubicBezTo>
                  <a:pt x="980459" y="655830"/>
                  <a:pt x="696169" y="756262"/>
                  <a:pt x="608101" y="848969"/>
                </a:cubicBezTo>
                <a:cubicBezTo>
                  <a:pt x="520033" y="941676"/>
                  <a:pt x="357803" y="1071466"/>
                  <a:pt x="357803" y="1071466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3114823" y="4032754"/>
            <a:ext cx="1348111" cy="1147641"/>
          </a:xfrm>
          <a:custGeom>
            <a:avLst/>
            <a:gdLst>
              <a:gd name="connsiteX0" fmla="*/ 0 w 1348111"/>
              <a:gd name="connsiteY0" fmla="*/ 537701 h 1147641"/>
              <a:gd name="connsiteX1" fmla="*/ 1288573 w 1348111"/>
              <a:gd name="connsiteY1" fmla="*/ 1140296 h 1147641"/>
              <a:gd name="connsiteX2" fmla="*/ 1121708 w 1348111"/>
              <a:gd name="connsiteY2" fmla="*/ 815822 h 1147641"/>
              <a:gd name="connsiteX3" fmla="*/ 1019734 w 1348111"/>
              <a:gd name="connsiteY3" fmla="*/ 0 h 114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111" h="1147641">
                <a:moveTo>
                  <a:pt x="0" y="537701"/>
                </a:moveTo>
                <a:cubicBezTo>
                  <a:pt x="550811" y="815822"/>
                  <a:pt x="1101622" y="1093943"/>
                  <a:pt x="1288573" y="1140296"/>
                </a:cubicBezTo>
                <a:cubicBezTo>
                  <a:pt x="1475524" y="1186649"/>
                  <a:pt x="1166514" y="1005871"/>
                  <a:pt x="1121708" y="815822"/>
                </a:cubicBezTo>
                <a:cubicBezTo>
                  <a:pt x="1076902" y="625773"/>
                  <a:pt x="1019734" y="0"/>
                  <a:pt x="1019734" y="0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orme libre 69"/>
          <p:cNvSpPr/>
          <p:nvPr/>
        </p:nvSpPr>
        <p:spPr>
          <a:xfrm>
            <a:off x="5200643" y="3604196"/>
            <a:ext cx="732354" cy="1021883"/>
          </a:xfrm>
          <a:custGeom>
            <a:avLst/>
            <a:gdLst>
              <a:gd name="connsiteX0" fmla="*/ 732354 w 732354"/>
              <a:gd name="connsiteY0" fmla="*/ 1021883 h 1021883"/>
              <a:gd name="connsiteX1" fmla="*/ 584029 w 732354"/>
              <a:gd name="connsiteY1" fmla="*/ 530536 h 1021883"/>
              <a:gd name="connsiteX2" fmla="*/ 129784 w 732354"/>
              <a:gd name="connsiteY2" fmla="*/ 11377 h 1021883"/>
              <a:gd name="connsiteX3" fmla="*/ 0 w 732354"/>
              <a:gd name="connsiteY3" fmla="*/ 159708 h 102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54" h="1021883">
                <a:moveTo>
                  <a:pt x="732354" y="1021883"/>
                </a:moveTo>
                <a:cubicBezTo>
                  <a:pt x="708405" y="860418"/>
                  <a:pt x="684457" y="698954"/>
                  <a:pt x="584029" y="530536"/>
                </a:cubicBezTo>
                <a:cubicBezTo>
                  <a:pt x="483601" y="362118"/>
                  <a:pt x="227122" y="73182"/>
                  <a:pt x="129784" y="11377"/>
                </a:cubicBezTo>
                <a:cubicBezTo>
                  <a:pt x="32446" y="-50428"/>
                  <a:pt x="0" y="159708"/>
                  <a:pt x="0" y="159708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orme libre 70"/>
          <p:cNvSpPr/>
          <p:nvPr/>
        </p:nvSpPr>
        <p:spPr>
          <a:xfrm>
            <a:off x="3922794" y="3022248"/>
            <a:ext cx="667568" cy="276061"/>
          </a:xfrm>
          <a:custGeom>
            <a:avLst/>
            <a:gdLst>
              <a:gd name="connsiteX0" fmla="*/ 156141 w 667568"/>
              <a:gd name="connsiteY0" fmla="*/ 74166 h 276061"/>
              <a:gd name="connsiteX1" fmla="*/ 7817 w 667568"/>
              <a:gd name="connsiteY1" fmla="*/ 250309 h 276061"/>
              <a:gd name="connsiteX2" fmla="*/ 369359 w 667568"/>
              <a:gd name="connsiteY2" fmla="*/ 259580 h 276061"/>
              <a:gd name="connsiteX3" fmla="*/ 666008 w 667568"/>
              <a:gd name="connsiteY3" fmla="*/ 101978 h 276061"/>
              <a:gd name="connsiteX4" fmla="*/ 239574 w 667568"/>
              <a:gd name="connsiteY4" fmla="*/ 0 h 27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568" h="276061">
                <a:moveTo>
                  <a:pt x="156141" y="74166"/>
                </a:moveTo>
                <a:cubicBezTo>
                  <a:pt x="64211" y="146786"/>
                  <a:pt x="-27719" y="219407"/>
                  <a:pt x="7817" y="250309"/>
                </a:cubicBezTo>
                <a:cubicBezTo>
                  <a:pt x="43353" y="281211"/>
                  <a:pt x="259661" y="284302"/>
                  <a:pt x="369359" y="259580"/>
                </a:cubicBezTo>
                <a:cubicBezTo>
                  <a:pt x="479058" y="234858"/>
                  <a:pt x="687639" y="145241"/>
                  <a:pt x="666008" y="101978"/>
                </a:cubicBezTo>
                <a:cubicBezTo>
                  <a:pt x="644377" y="58715"/>
                  <a:pt x="239574" y="0"/>
                  <a:pt x="239574" y="0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orme libre 71"/>
          <p:cNvSpPr/>
          <p:nvPr/>
        </p:nvSpPr>
        <p:spPr>
          <a:xfrm>
            <a:off x="4087676" y="3713320"/>
            <a:ext cx="543602" cy="291622"/>
          </a:xfrm>
          <a:custGeom>
            <a:avLst/>
            <a:gdLst>
              <a:gd name="connsiteX0" fmla="*/ 37611 w 543602"/>
              <a:gd name="connsiteY0" fmla="*/ 180374 h 291622"/>
              <a:gd name="connsiteX1" fmla="*/ 28341 w 543602"/>
              <a:gd name="connsiteY1" fmla="*/ 13501 h 291622"/>
              <a:gd name="connsiteX2" fmla="*/ 352802 w 543602"/>
              <a:gd name="connsiteY2" fmla="*/ 22772 h 291622"/>
              <a:gd name="connsiteX3" fmla="*/ 538208 w 543602"/>
              <a:gd name="connsiteY3" fmla="*/ 124750 h 291622"/>
              <a:gd name="connsiteX4" fmla="*/ 148855 w 543602"/>
              <a:gd name="connsiteY4" fmla="*/ 291622 h 29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602" h="291622">
                <a:moveTo>
                  <a:pt x="37611" y="180374"/>
                </a:moveTo>
                <a:cubicBezTo>
                  <a:pt x="6710" y="110071"/>
                  <a:pt x="-24191" y="39768"/>
                  <a:pt x="28341" y="13501"/>
                </a:cubicBezTo>
                <a:cubicBezTo>
                  <a:pt x="80873" y="-12766"/>
                  <a:pt x="267824" y="4231"/>
                  <a:pt x="352802" y="22772"/>
                </a:cubicBezTo>
                <a:cubicBezTo>
                  <a:pt x="437780" y="41313"/>
                  <a:pt x="572199" y="79942"/>
                  <a:pt x="538208" y="124750"/>
                </a:cubicBezTo>
                <a:cubicBezTo>
                  <a:pt x="504217" y="169558"/>
                  <a:pt x="148855" y="291622"/>
                  <a:pt x="148855" y="291622"/>
                </a:cubicBezTo>
              </a:path>
            </a:pathLst>
          </a:cu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361">
            <a:off x="6105002" y="4783817"/>
            <a:ext cx="615315" cy="297180"/>
          </a:xfrm>
          <a:prstGeom prst="rect">
            <a:avLst/>
          </a:prstGeom>
        </p:spPr>
      </p:pic>
      <p:pic>
        <p:nvPicPr>
          <p:cNvPr id="77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803" y="2230461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934" y="2093117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422" y="3622405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525" y="2977699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016" y="3910570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078" y="4930360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167" y="5677735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087" y="4340294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124" y="3777213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8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728" y="2428535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er 82"/>
          <p:cNvGrpSpPr/>
          <p:nvPr/>
        </p:nvGrpSpPr>
        <p:grpSpPr>
          <a:xfrm>
            <a:off x="3035894" y="2208151"/>
            <a:ext cx="204619" cy="181964"/>
            <a:chOff x="895790" y="1491224"/>
            <a:chExt cx="204619" cy="181964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7" name="Connecteur droit 86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er 82"/>
          <p:cNvGrpSpPr/>
          <p:nvPr/>
        </p:nvGrpSpPr>
        <p:grpSpPr>
          <a:xfrm>
            <a:off x="2935003" y="4431888"/>
            <a:ext cx="204619" cy="181964"/>
            <a:chOff x="895790" y="1491224"/>
            <a:chExt cx="204619" cy="181964"/>
          </a:xfrm>
        </p:grpSpPr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r 82"/>
          <p:cNvGrpSpPr/>
          <p:nvPr/>
        </p:nvGrpSpPr>
        <p:grpSpPr>
          <a:xfrm>
            <a:off x="5932305" y="2386835"/>
            <a:ext cx="204619" cy="181964"/>
            <a:chOff x="895790" y="1491224"/>
            <a:chExt cx="204619" cy="181964"/>
          </a:xfrm>
        </p:grpSpPr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5" name="Connecteur droit 94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82"/>
          <p:cNvGrpSpPr/>
          <p:nvPr/>
        </p:nvGrpSpPr>
        <p:grpSpPr>
          <a:xfrm>
            <a:off x="5025529" y="3685589"/>
            <a:ext cx="204619" cy="181964"/>
            <a:chOff x="895790" y="1491224"/>
            <a:chExt cx="204619" cy="181964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99" name="Connecteur droit 98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r 82"/>
          <p:cNvGrpSpPr/>
          <p:nvPr/>
        </p:nvGrpSpPr>
        <p:grpSpPr>
          <a:xfrm>
            <a:off x="5796585" y="4576794"/>
            <a:ext cx="204619" cy="181964"/>
            <a:chOff x="895790" y="1491224"/>
            <a:chExt cx="204619" cy="181964"/>
          </a:xfrm>
        </p:grpSpPr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3" name="Connecteur droit 102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er 82"/>
          <p:cNvGrpSpPr/>
          <p:nvPr/>
        </p:nvGrpSpPr>
        <p:grpSpPr>
          <a:xfrm>
            <a:off x="3976626" y="2887039"/>
            <a:ext cx="204619" cy="181964"/>
            <a:chOff x="895790" y="1491224"/>
            <a:chExt cx="204619" cy="181964"/>
          </a:xfrm>
        </p:grpSpPr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7" name="Connecteur droit 106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er 82"/>
          <p:cNvGrpSpPr/>
          <p:nvPr/>
        </p:nvGrpSpPr>
        <p:grpSpPr>
          <a:xfrm>
            <a:off x="4051959" y="3800631"/>
            <a:ext cx="204619" cy="181964"/>
            <a:chOff x="895790" y="1491224"/>
            <a:chExt cx="204619" cy="181964"/>
          </a:xfrm>
        </p:grpSpPr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1" name="Connecteur droit 110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r 82"/>
          <p:cNvGrpSpPr/>
          <p:nvPr/>
        </p:nvGrpSpPr>
        <p:grpSpPr>
          <a:xfrm>
            <a:off x="2361579" y="1787949"/>
            <a:ext cx="204619" cy="181964"/>
            <a:chOff x="895790" y="1491224"/>
            <a:chExt cx="204619" cy="181964"/>
          </a:xfrm>
        </p:grpSpPr>
        <p:sp>
          <p:nvSpPr>
            <p:cNvPr id="114" name="Rectangle 113"/>
            <p:cNvSpPr>
              <a:spLocks noChangeAspect="1"/>
            </p:cNvSpPr>
            <p:nvPr/>
          </p:nvSpPr>
          <p:spPr>
            <a:xfrm>
              <a:off x="908490" y="1492583"/>
              <a:ext cx="180000" cy="1800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895790" y="1491224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flipH="1">
              <a:off x="897209" y="1494399"/>
              <a:ext cx="203200" cy="1787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Ellipse 117"/>
          <p:cNvSpPr/>
          <p:nvPr/>
        </p:nvSpPr>
        <p:spPr>
          <a:xfrm>
            <a:off x="2034835" y="2258560"/>
            <a:ext cx="166866" cy="15909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9" name="Picture 93" descr="DJA0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151" y="1692430"/>
            <a:ext cx="612902" cy="5157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Connecteur droit avec flèche 119"/>
          <p:cNvCxnSpPr/>
          <p:nvPr/>
        </p:nvCxnSpPr>
        <p:spPr>
          <a:xfrm>
            <a:off x="579700" y="995574"/>
            <a:ext cx="1756726" cy="706494"/>
          </a:xfrm>
          <a:prstGeom prst="straightConnector1">
            <a:avLst/>
          </a:prstGeom>
          <a:noFill/>
          <a:ln w="57150" cap="flat" cmpd="sng" algn="ctr">
            <a:solidFill>
              <a:srgbClr val="C0504D">
                <a:lumMod val="50000"/>
              </a:srgb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1" name="Picture 89" descr="DGW00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5581" y="1095702"/>
            <a:ext cx="408305" cy="39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" name="Connecteur droit avec flèche 121"/>
          <p:cNvCxnSpPr/>
          <p:nvPr/>
        </p:nvCxnSpPr>
        <p:spPr>
          <a:xfrm flipV="1">
            <a:off x="868225" y="1896974"/>
            <a:ext cx="1440996" cy="778215"/>
          </a:xfrm>
          <a:prstGeom prst="straightConnector1">
            <a:avLst/>
          </a:prstGeom>
          <a:noFill/>
          <a:ln w="57150" cap="flat" cmpd="sng" algn="ctr">
            <a:solidFill>
              <a:srgbClr val="604A7B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3" name="Picture 95" descr="DGV00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6347" flipH="1">
            <a:off x="762473" y="2320942"/>
            <a:ext cx="917643" cy="671535"/>
          </a:xfrm>
          <a:prstGeom prst="rect">
            <a:avLst/>
          </a:prstGeom>
          <a:noFill/>
        </p:spPr>
      </p:pic>
      <p:pic>
        <p:nvPicPr>
          <p:cNvPr id="124" name="Picture 95" descr="DGV00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1945" flipH="1">
            <a:off x="6131259" y="1855656"/>
            <a:ext cx="636788" cy="466344"/>
          </a:xfrm>
          <a:prstGeom prst="rect">
            <a:avLst/>
          </a:prstGeom>
          <a:noFill/>
        </p:spPr>
      </p:pic>
      <p:sp>
        <p:nvSpPr>
          <p:cNvPr id="125" name="Ellipse 124"/>
          <p:cNvSpPr/>
          <p:nvPr/>
        </p:nvSpPr>
        <p:spPr>
          <a:xfrm>
            <a:off x="6868964" y="3703081"/>
            <a:ext cx="166866" cy="159098"/>
          </a:xfrm>
          <a:prstGeom prst="ellipse">
            <a:avLst/>
          </a:prstGeom>
          <a:solidFill>
            <a:srgbClr val="604A7B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Forme libre 125"/>
          <p:cNvSpPr/>
          <p:nvPr/>
        </p:nvSpPr>
        <p:spPr>
          <a:xfrm>
            <a:off x="7172296" y="6632933"/>
            <a:ext cx="309381" cy="160776"/>
          </a:xfrm>
          <a:custGeom>
            <a:avLst/>
            <a:gdLst>
              <a:gd name="connsiteX0" fmla="*/ 995 w 309381"/>
              <a:gd name="connsiteY0" fmla="*/ 83977 h 160776"/>
              <a:gd name="connsiteX1" fmla="*/ 232752 w 309381"/>
              <a:gd name="connsiteY1" fmla="*/ 541 h 160776"/>
              <a:gd name="connsiteX2" fmla="*/ 306915 w 309381"/>
              <a:gd name="connsiteY2" fmla="*/ 130330 h 160776"/>
              <a:gd name="connsiteX3" fmla="*/ 158590 w 309381"/>
              <a:gd name="connsiteY3" fmla="*/ 158143 h 160776"/>
              <a:gd name="connsiteX4" fmla="*/ 149320 w 309381"/>
              <a:gd name="connsiteY4" fmla="*/ 83977 h 160776"/>
              <a:gd name="connsiteX5" fmla="*/ 995 w 309381"/>
              <a:gd name="connsiteY5" fmla="*/ 83977 h 16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81" h="160776">
                <a:moveTo>
                  <a:pt x="995" y="83977"/>
                </a:moveTo>
                <a:cubicBezTo>
                  <a:pt x="14900" y="70071"/>
                  <a:pt x="181765" y="-7185"/>
                  <a:pt x="232752" y="541"/>
                </a:cubicBezTo>
                <a:cubicBezTo>
                  <a:pt x="283739" y="8266"/>
                  <a:pt x="319275" y="104063"/>
                  <a:pt x="306915" y="130330"/>
                </a:cubicBezTo>
                <a:cubicBezTo>
                  <a:pt x="294555" y="156597"/>
                  <a:pt x="184856" y="165869"/>
                  <a:pt x="158590" y="158143"/>
                </a:cubicBezTo>
                <a:cubicBezTo>
                  <a:pt x="132324" y="150418"/>
                  <a:pt x="175586" y="97883"/>
                  <a:pt x="149320" y="83977"/>
                </a:cubicBezTo>
                <a:cubicBezTo>
                  <a:pt x="123054" y="70071"/>
                  <a:pt x="-12910" y="97883"/>
                  <a:pt x="995" y="83977"/>
                </a:cubicBezTo>
                <a:close/>
              </a:path>
            </a:pathLst>
          </a:custGeom>
          <a:noFill/>
          <a:ln w="9525" cap="flat" cmpd="sng" algn="ctr">
            <a:solidFill>
              <a:sysClr val="windowText" lastClr="000000"/>
            </a:solidFill>
            <a:prstDash val="dash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" name="Groupe 126"/>
          <p:cNvGrpSpPr/>
          <p:nvPr/>
        </p:nvGrpSpPr>
        <p:grpSpPr>
          <a:xfrm>
            <a:off x="7503249" y="3069032"/>
            <a:ext cx="1577535" cy="1543915"/>
            <a:chOff x="7503249" y="3271343"/>
            <a:chExt cx="1577535" cy="1543915"/>
          </a:xfrm>
        </p:grpSpPr>
        <p:pic>
          <p:nvPicPr>
            <p:cNvPr id="128" name="Picture 93" descr="DJA00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03249" y="3271343"/>
              <a:ext cx="348892" cy="293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ZoneTexte 128"/>
            <p:cNvSpPr txBox="1"/>
            <p:nvPr/>
          </p:nvSpPr>
          <p:spPr>
            <a:xfrm>
              <a:off x="7833601" y="3275373"/>
              <a:ext cx="849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dirty="0" smtClean="0">
                  <a:solidFill>
                    <a:prstClr val="black"/>
                  </a:solidFill>
                  <a:latin typeface="Calibri"/>
                </a:rPr>
                <a:t>Navigation</a:t>
              </a:r>
              <a:endParaRPr lang="en-CA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0" name="Picture 89" descr="DGW00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9874" y="4188555"/>
              <a:ext cx="250127" cy="24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ZoneTexte 130"/>
            <p:cNvSpPr txBox="1"/>
            <p:nvPr/>
          </p:nvSpPr>
          <p:spPr>
            <a:xfrm>
              <a:off x="7836276" y="4152546"/>
              <a:ext cx="12445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dirty="0" smtClean="0">
                  <a:solidFill>
                    <a:prstClr val="black"/>
                  </a:solidFill>
                  <a:latin typeface="Calibri"/>
                </a:rPr>
                <a:t>Long-Haul Trucks</a:t>
              </a:r>
              <a:endParaRPr lang="en-CA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2" name="Picture 95" descr="DGV000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7517835" y="4535942"/>
              <a:ext cx="381681" cy="279316"/>
            </a:xfrm>
            <a:prstGeom prst="rect">
              <a:avLst/>
            </a:prstGeom>
            <a:noFill/>
          </p:spPr>
        </p:pic>
        <p:sp>
          <p:nvSpPr>
            <p:cNvPr id="133" name="ZoneTexte 132"/>
            <p:cNvSpPr txBox="1"/>
            <p:nvPr/>
          </p:nvSpPr>
          <p:spPr>
            <a:xfrm>
              <a:off x="7843896" y="4526671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dirty="0" smtClean="0">
                  <a:solidFill>
                    <a:prstClr val="black"/>
                  </a:solidFill>
                  <a:latin typeface="Calibri"/>
                </a:rPr>
                <a:t>Rail</a:t>
              </a:r>
              <a:endParaRPr lang="en-CA" sz="120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4" name="Picture 58" descr="DGX000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38271" y="3674120"/>
              <a:ext cx="305291" cy="137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ZoneTexte 134"/>
            <p:cNvSpPr txBox="1"/>
            <p:nvPr/>
          </p:nvSpPr>
          <p:spPr>
            <a:xfrm>
              <a:off x="7846764" y="3566638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smtClean="0">
                  <a:solidFill>
                    <a:prstClr val="black"/>
                  </a:solidFill>
                  <a:latin typeface="Calibri"/>
                </a:rPr>
                <a:t>City Freighter</a:t>
              </a:r>
              <a:endParaRPr lang="en-CA" sz="12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6" name="Picture 81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14254" y="3899075"/>
              <a:ext cx="350297" cy="21381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37" name="ZoneTexte 136"/>
            <p:cNvSpPr txBox="1"/>
            <p:nvPr/>
          </p:nvSpPr>
          <p:spPr>
            <a:xfrm>
              <a:off x="7856973" y="3845323"/>
              <a:ext cx="105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dirty="0" smtClean="0">
                  <a:solidFill>
                    <a:prstClr val="black"/>
                  </a:solidFill>
                  <a:latin typeface="Calibri"/>
                </a:rPr>
                <a:t>Urban Vehicle</a:t>
              </a:r>
              <a:endParaRPr lang="en-CA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8" name="Groupe 137"/>
          <p:cNvGrpSpPr/>
          <p:nvPr/>
        </p:nvGrpSpPr>
        <p:grpSpPr>
          <a:xfrm>
            <a:off x="6734544" y="4721451"/>
            <a:ext cx="2497910" cy="1626507"/>
            <a:chOff x="6734544" y="4721451"/>
            <a:chExt cx="2497910" cy="1626507"/>
          </a:xfrm>
        </p:grpSpPr>
        <p:sp>
          <p:nvSpPr>
            <p:cNvPr id="139" name="Losange 138"/>
            <p:cNvSpPr/>
            <p:nvPr/>
          </p:nvSpPr>
          <p:spPr>
            <a:xfrm>
              <a:off x="6734544" y="4830034"/>
              <a:ext cx="268839" cy="352286"/>
            </a:xfrm>
            <a:prstGeom prst="diamond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0" name="Grouper 115"/>
            <p:cNvGrpSpPr/>
            <p:nvPr/>
          </p:nvGrpSpPr>
          <p:grpSpPr>
            <a:xfrm>
              <a:off x="7340542" y="4807376"/>
              <a:ext cx="204619" cy="181964"/>
              <a:chOff x="895790" y="1491224"/>
              <a:chExt cx="204619" cy="181964"/>
            </a:xfrm>
          </p:grpSpPr>
          <p:sp>
            <p:nvSpPr>
              <p:cNvPr id="152" name="Rectangle 151"/>
              <p:cNvSpPr>
                <a:spLocks noChangeAspect="1"/>
              </p:cNvSpPr>
              <p:nvPr/>
            </p:nvSpPr>
            <p:spPr>
              <a:xfrm>
                <a:off x="908490" y="1492583"/>
                <a:ext cx="180000" cy="180000"/>
              </a:xfrm>
              <a:prstGeom prst="rect">
                <a:avLst/>
              </a:prstGeom>
              <a:solidFill>
                <a:srgbClr val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3" name="Connecteur droit 152"/>
              <p:cNvCxnSpPr/>
              <p:nvPr/>
            </p:nvCxnSpPr>
            <p:spPr>
              <a:xfrm>
                <a:off x="895790" y="1491224"/>
                <a:ext cx="203200" cy="178789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54" name="Connecteur droit 153"/>
              <p:cNvCxnSpPr/>
              <p:nvPr/>
            </p:nvCxnSpPr>
            <p:spPr>
              <a:xfrm flipH="1">
                <a:off x="897209" y="1494399"/>
                <a:ext cx="203200" cy="178789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41" name="ZoneTexte 140"/>
            <p:cNvSpPr txBox="1"/>
            <p:nvPr/>
          </p:nvSpPr>
          <p:spPr>
            <a:xfrm>
              <a:off x="7576481" y="4721451"/>
              <a:ext cx="13603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200" dirty="0" smtClean="0">
                  <a:solidFill>
                    <a:prstClr val="black"/>
                  </a:solidFill>
                  <a:latin typeface="Calibri"/>
                </a:rPr>
                <a:t>Satellite </a:t>
              </a:r>
              <a:r>
                <a:rPr lang="en-CA" sz="1200" dirty="0" err="1" smtClean="0">
                  <a:solidFill>
                    <a:prstClr val="black"/>
                  </a:solidFill>
                  <a:latin typeface="Calibri"/>
                </a:rPr>
                <a:t>Crossdock</a:t>
              </a:r>
              <a:endParaRPr lang="en-CA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Ellipse 141"/>
            <p:cNvSpPr>
              <a:spLocks noChangeAspect="1"/>
            </p:cNvSpPr>
            <p:nvPr/>
          </p:nvSpPr>
          <p:spPr>
            <a:xfrm>
              <a:off x="7319401" y="5098822"/>
              <a:ext cx="182244" cy="182244"/>
            </a:xfrm>
            <a:prstGeom prst="ellipse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7582987" y="5026463"/>
              <a:ext cx="793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1200" dirty="0" smtClean="0">
                  <a:solidFill>
                    <a:prstClr val="black"/>
                  </a:solidFill>
                  <a:latin typeface="Calibri"/>
                </a:rPr>
                <a:t>Customer</a:t>
              </a:r>
              <a:endParaRPr lang="fr-CA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Triangle isocèle 143"/>
            <p:cNvSpPr/>
            <p:nvPr/>
          </p:nvSpPr>
          <p:spPr>
            <a:xfrm flipV="1">
              <a:off x="7338873" y="5414956"/>
              <a:ext cx="162771" cy="152136"/>
            </a:xfrm>
            <a:prstGeom prst="triangle">
              <a:avLst/>
            </a:prstGeom>
            <a:solidFill>
              <a:sysClr val="windowText" lastClr="000000"/>
            </a:solidFill>
            <a:ln w="5715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ZoneTexte 144"/>
            <p:cNvSpPr txBox="1"/>
            <p:nvPr/>
          </p:nvSpPr>
          <p:spPr>
            <a:xfrm>
              <a:off x="7582987" y="5304938"/>
              <a:ext cx="13644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1200" dirty="0" smtClean="0">
                  <a:solidFill>
                    <a:prstClr val="black"/>
                  </a:solidFill>
                  <a:latin typeface="Calibri"/>
                </a:rPr>
                <a:t>Distribution center</a:t>
              </a:r>
              <a:endParaRPr lang="fr-CA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7300410" y="6129070"/>
              <a:ext cx="309381" cy="160776"/>
            </a:xfrm>
            <a:custGeom>
              <a:avLst/>
              <a:gdLst>
                <a:gd name="connsiteX0" fmla="*/ 995 w 309381"/>
                <a:gd name="connsiteY0" fmla="*/ 83977 h 160776"/>
                <a:gd name="connsiteX1" fmla="*/ 232752 w 309381"/>
                <a:gd name="connsiteY1" fmla="*/ 541 h 160776"/>
                <a:gd name="connsiteX2" fmla="*/ 306915 w 309381"/>
                <a:gd name="connsiteY2" fmla="*/ 130330 h 160776"/>
                <a:gd name="connsiteX3" fmla="*/ 158590 w 309381"/>
                <a:gd name="connsiteY3" fmla="*/ 158143 h 160776"/>
                <a:gd name="connsiteX4" fmla="*/ 149320 w 309381"/>
                <a:gd name="connsiteY4" fmla="*/ 83977 h 160776"/>
                <a:gd name="connsiteX5" fmla="*/ 995 w 309381"/>
                <a:gd name="connsiteY5" fmla="*/ 83977 h 16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381" h="160776">
                  <a:moveTo>
                    <a:pt x="995" y="83977"/>
                  </a:moveTo>
                  <a:cubicBezTo>
                    <a:pt x="14900" y="70071"/>
                    <a:pt x="181765" y="-7185"/>
                    <a:pt x="232752" y="541"/>
                  </a:cubicBezTo>
                  <a:cubicBezTo>
                    <a:pt x="283739" y="8266"/>
                    <a:pt x="319275" y="104063"/>
                    <a:pt x="306915" y="130330"/>
                  </a:cubicBezTo>
                  <a:cubicBezTo>
                    <a:pt x="294555" y="156597"/>
                    <a:pt x="184856" y="165869"/>
                    <a:pt x="158590" y="158143"/>
                  </a:cubicBezTo>
                  <a:cubicBezTo>
                    <a:pt x="132324" y="150418"/>
                    <a:pt x="175586" y="97883"/>
                    <a:pt x="149320" y="83977"/>
                  </a:cubicBezTo>
                  <a:cubicBezTo>
                    <a:pt x="123054" y="70071"/>
                    <a:pt x="-12910" y="97883"/>
                    <a:pt x="995" y="83977"/>
                  </a:cubicBezTo>
                  <a:close/>
                </a:path>
              </a:pathLst>
            </a:cu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ZoneTexte 148"/>
            <p:cNvSpPr txBox="1"/>
            <p:nvPr/>
          </p:nvSpPr>
          <p:spPr>
            <a:xfrm>
              <a:off x="7622549" y="6070959"/>
              <a:ext cx="796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1200" dirty="0" smtClean="0">
                  <a:solidFill>
                    <a:prstClr val="black"/>
                  </a:solidFill>
                  <a:latin typeface="Calibri"/>
                </a:rPr>
                <a:t>City route</a:t>
              </a:r>
              <a:endParaRPr lang="fr-CA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Losange 149"/>
            <p:cNvSpPr/>
            <p:nvPr/>
          </p:nvSpPr>
          <p:spPr>
            <a:xfrm>
              <a:off x="7324457" y="5698717"/>
              <a:ext cx="195534" cy="308925"/>
            </a:xfrm>
            <a:prstGeom prst="diamond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7578260" y="5658149"/>
              <a:ext cx="16541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A" sz="1200" dirty="0" smtClean="0">
                  <a:solidFill>
                    <a:prstClr val="black"/>
                  </a:solidFill>
                  <a:latin typeface="Calibri"/>
                </a:rPr>
                <a:t>City Distribution Center</a:t>
              </a:r>
              <a:endParaRPr lang="fr-CA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6" name="Picture 95" descr="DGV00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06347" flipH="1">
            <a:off x="1183929" y="5343270"/>
            <a:ext cx="917643" cy="671535"/>
          </a:xfrm>
          <a:prstGeom prst="rect">
            <a:avLst/>
          </a:prstGeom>
          <a:noFill/>
        </p:spPr>
      </p:pic>
      <p:pic>
        <p:nvPicPr>
          <p:cNvPr id="147" name="Picture 95" descr="DGV000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54635" flipH="1">
            <a:off x="5404735" y="6191273"/>
            <a:ext cx="917643" cy="671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2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1262-681B-4C01-9BF1-35FD21EE228D}" type="slidenum">
              <a:rPr lang="en-CA"/>
              <a:pPr/>
              <a:t>12</a:t>
            </a:fld>
            <a:endParaRPr lang="en-CA"/>
          </a:p>
        </p:txBody>
      </p:sp>
      <p:sp>
        <p:nvSpPr>
          <p:cNvPr id="205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96975"/>
          </a:xfrm>
        </p:spPr>
        <p:txBody>
          <a:bodyPr/>
          <a:lstStyle/>
          <a:p>
            <a:r>
              <a:rPr lang="en-CA" dirty="0"/>
              <a:t>City Logistics for Large Cities</a:t>
            </a:r>
            <a:endParaRPr lang="en-CA" sz="1800" noProof="0" dirty="0"/>
          </a:p>
        </p:txBody>
      </p:sp>
      <p:sp>
        <p:nvSpPr>
          <p:cNvPr id="205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894442" cy="4876800"/>
          </a:xfrm>
        </p:spPr>
        <p:txBody>
          <a:bodyPr/>
          <a:lstStyle/>
          <a:p>
            <a:r>
              <a:rPr lang="en-CA" dirty="0" smtClean="0"/>
              <a:t>Several not necessarily integrated sub-systems</a:t>
            </a:r>
            <a:endParaRPr lang="en-CA" dirty="0" smtClean="0">
              <a:sym typeface="Symbol"/>
            </a:endParaRPr>
          </a:p>
          <a:p>
            <a:r>
              <a:rPr lang="en-CA" dirty="0" smtClean="0">
                <a:sym typeface="Symbol"/>
              </a:rPr>
              <a:t>Many have access to some public infrastructure (light rail lines, parking lots, …) even for private initiatives</a:t>
            </a:r>
          </a:p>
          <a:p>
            <a:r>
              <a:rPr lang="en-CA" dirty="0" smtClean="0">
                <a:sym typeface="Symbol"/>
              </a:rPr>
              <a:t>A few initiatives to use dynamically available transportation &amp; storage capacity</a:t>
            </a:r>
          </a:p>
          <a:p>
            <a:r>
              <a:rPr lang="en-CA" dirty="0" smtClean="0">
                <a:sym typeface="Symbol"/>
              </a:rPr>
              <a:t>An implicit idea: </a:t>
            </a:r>
            <a:r>
              <a:rPr lang="en-CA" b="1" i="1" dirty="0" smtClean="0">
                <a:solidFill>
                  <a:srgbClr val="0000FF"/>
                </a:solidFill>
                <a:sym typeface="Symbol"/>
              </a:rPr>
              <a:t>Disconnect the actual mean of transportation / delivery from the carrier/shipper/3PL originally contracted</a:t>
            </a:r>
          </a:p>
          <a:p>
            <a:r>
              <a:rPr lang="en-CA" dirty="0" smtClean="0">
                <a:sym typeface="Symbol"/>
              </a:rPr>
              <a:t>Private </a:t>
            </a:r>
            <a:r>
              <a:rPr lang="en-CA" dirty="0" err="1" smtClean="0">
                <a:sym typeface="Symbol"/>
              </a:rPr>
              <a:t>inititive</a:t>
            </a:r>
            <a:r>
              <a:rPr lang="en-CA" dirty="0" smtClean="0">
                <a:sym typeface="Symbol"/>
              </a:rPr>
              <a:t> implementing CL operating principles</a:t>
            </a:r>
          </a:p>
          <a:p>
            <a:r>
              <a:rPr lang="en-CA" dirty="0" smtClean="0">
                <a:solidFill>
                  <a:srgbClr val="FF0000"/>
                </a:solidFill>
                <a:sym typeface="Symbol"/>
              </a:rPr>
              <a:t>Multimodal </a:t>
            </a:r>
            <a:r>
              <a:rPr lang="en-CA" dirty="0">
                <a:solidFill>
                  <a:srgbClr val="FF0000"/>
                </a:solidFill>
                <a:sym typeface="Symbol"/>
              </a:rPr>
              <a:t>systems </a:t>
            </a:r>
            <a:r>
              <a:rPr lang="en-CA" dirty="0" smtClean="0">
                <a:solidFill>
                  <a:srgbClr val="FF0000"/>
                </a:solidFill>
                <a:sym typeface="Symbol"/>
              </a:rPr>
              <a:t>that aim </a:t>
            </a:r>
            <a:r>
              <a:rPr lang="en-CA" dirty="0">
                <a:solidFill>
                  <a:srgbClr val="FF0000"/>
                </a:solidFill>
                <a:sym typeface="Symbol"/>
              </a:rPr>
              <a:t>for </a:t>
            </a:r>
            <a:r>
              <a:rPr lang="en-CA" dirty="0" err="1">
                <a:solidFill>
                  <a:srgbClr val="FF0000"/>
                </a:solidFill>
                <a:sym typeface="Symbol"/>
              </a:rPr>
              <a:t>intermodality</a:t>
            </a:r>
            <a:endParaRPr lang="en-CA" dirty="0">
              <a:solidFill>
                <a:srgbClr val="FF0000"/>
              </a:solidFill>
              <a:sym typeface="Symbol"/>
            </a:endParaRPr>
          </a:p>
          <a:p>
            <a:endParaRPr lang="en-CA" b="1" i="1" dirty="0" smtClean="0">
              <a:solidFill>
                <a:srgbClr val="0000FF"/>
              </a:solidFill>
              <a:sym typeface="Symbol"/>
            </a:endParaRPr>
          </a:p>
          <a:p>
            <a:endParaRPr lang="en-CA" noProof="0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337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31" y="1000871"/>
            <a:ext cx="1915429" cy="26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79" y="2579517"/>
            <a:ext cx="917943" cy="10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57" y="3585231"/>
            <a:ext cx="4169143" cy="2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&amp; Standard </a:t>
            </a:r>
            <a:r>
              <a:rPr lang="en-US" dirty="0" smtClean="0"/>
              <a:t>Physical Internet 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-</a:t>
            </a:r>
            <a:r>
              <a:rPr lang="en-US" dirty="0" smtClean="0"/>
              <a:t>Containers</a:t>
            </a:r>
            <a:endParaRPr lang="fr-FR" dirty="0"/>
          </a:p>
        </p:txBody>
      </p:sp>
      <p:pic>
        <p:nvPicPr>
          <p:cNvPr id="9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7" y="1116436"/>
            <a:ext cx="4876322" cy="2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37" y="3925345"/>
            <a:ext cx="1645714" cy="20900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518" y="4360014"/>
            <a:ext cx="1623772" cy="152137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44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01" y="1034301"/>
            <a:ext cx="5929800" cy="5362161"/>
          </a:xfrm>
          <a:prstGeom prst="rect">
            <a:avLst/>
          </a:prstGeom>
        </p:spPr>
      </p:pic>
      <p:pic>
        <p:nvPicPr>
          <p:cNvPr id="40" name="Picture 93" descr="DJA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2702" y="3568596"/>
            <a:ext cx="348892" cy="29357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ZoneTexte 40"/>
          <p:cNvSpPr txBox="1"/>
          <p:nvPr/>
        </p:nvSpPr>
        <p:spPr>
          <a:xfrm>
            <a:off x="7614330" y="357262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 smtClean="0"/>
              <a:t>Ship</a:t>
            </a:r>
            <a:endParaRPr lang="fr-CA" sz="1200" dirty="0"/>
          </a:p>
        </p:txBody>
      </p:sp>
      <p:pic>
        <p:nvPicPr>
          <p:cNvPr id="42" name="Picture 89" descr="DGW0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2085" y="4664242"/>
            <a:ext cx="250127" cy="2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ZoneTexte 42"/>
          <p:cNvSpPr txBox="1"/>
          <p:nvPr/>
        </p:nvSpPr>
        <p:spPr>
          <a:xfrm>
            <a:off x="7614330" y="4549833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Long-distance</a:t>
            </a:r>
            <a:br>
              <a:rPr lang="fr-CA" sz="1200" dirty="0" smtClean="0"/>
            </a:br>
            <a:r>
              <a:rPr lang="fr-CA" sz="1200" dirty="0" err="1" smtClean="0"/>
              <a:t>vehicle</a:t>
            </a:r>
            <a:endParaRPr lang="fr-CA" sz="1200" dirty="0"/>
          </a:p>
        </p:txBody>
      </p:sp>
      <p:pic>
        <p:nvPicPr>
          <p:cNvPr id="44" name="Picture 95" descr="DGV00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26308" y="4282836"/>
            <a:ext cx="381681" cy="279316"/>
          </a:xfrm>
          <a:prstGeom prst="rect">
            <a:avLst/>
          </a:prstGeom>
          <a:noFill/>
        </p:spPr>
      </p:pic>
      <p:sp>
        <p:nvSpPr>
          <p:cNvPr id="45" name="ZoneTexte 44"/>
          <p:cNvSpPr txBox="1"/>
          <p:nvPr/>
        </p:nvSpPr>
        <p:spPr>
          <a:xfrm>
            <a:off x="7614330" y="4273565"/>
            <a:ext cx="503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Train</a:t>
            </a:r>
            <a:endParaRPr lang="fr-CA" sz="1200" dirty="0"/>
          </a:p>
        </p:txBody>
      </p:sp>
      <p:pic>
        <p:nvPicPr>
          <p:cNvPr id="46" name="Picture 58" descr="DGX00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4503" y="3971373"/>
            <a:ext cx="305291" cy="1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7614330" y="3863891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City </a:t>
            </a:r>
            <a:r>
              <a:rPr lang="fr-CA" sz="1200" dirty="0" err="1" smtClean="0"/>
              <a:t>freighter</a:t>
            </a:r>
            <a:endParaRPr lang="fr-CA" sz="1200" dirty="0"/>
          </a:p>
        </p:txBody>
      </p:sp>
      <p:pic>
        <p:nvPicPr>
          <p:cNvPr id="48" name="Picture 94" descr="DFO000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772" y="3092928"/>
            <a:ext cx="316752" cy="122604"/>
          </a:xfrm>
          <a:prstGeom prst="rect">
            <a:avLst/>
          </a:prstGeom>
          <a:noFill/>
        </p:spPr>
      </p:pic>
      <p:sp>
        <p:nvSpPr>
          <p:cNvPr id="49" name="ZoneTexte 48"/>
          <p:cNvSpPr txBox="1"/>
          <p:nvPr/>
        </p:nvSpPr>
        <p:spPr>
          <a:xfrm>
            <a:off x="7614330" y="298079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Plane</a:t>
            </a:r>
            <a:endParaRPr lang="fr-CA" sz="12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716" y="5055757"/>
            <a:ext cx="282865" cy="172052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7614330" y="498441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smtClean="0"/>
              <a:t>Bicycle</a:t>
            </a:r>
            <a:endParaRPr lang="fr-CA" sz="1200" dirty="0"/>
          </a:p>
        </p:txBody>
      </p:sp>
      <p:pic>
        <p:nvPicPr>
          <p:cNvPr id="52" name="Picture 81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0795" y="3323212"/>
            <a:ext cx="312707" cy="1908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3" name="ZoneTexte 52"/>
          <p:cNvSpPr txBox="1"/>
          <p:nvPr/>
        </p:nvSpPr>
        <p:spPr>
          <a:xfrm>
            <a:off x="7614330" y="3269460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 smtClean="0"/>
              <a:t>Urban</a:t>
            </a:r>
            <a:r>
              <a:rPr lang="fr-CA" sz="1200" dirty="0" smtClean="0"/>
              <a:t> </a:t>
            </a:r>
            <a:r>
              <a:rPr lang="fr-CA" sz="1200" dirty="0" err="1" smtClean="0"/>
              <a:t>vehicle</a:t>
            </a:r>
            <a:endParaRPr lang="fr-CA" sz="1200" dirty="0"/>
          </a:p>
        </p:txBody>
      </p:sp>
      <p:sp>
        <p:nvSpPr>
          <p:cNvPr id="54" name="Losange 53"/>
          <p:cNvSpPr/>
          <p:nvPr/>
        </p:nvSpPr>
        <p:spPr>
          <a:xfrm>
            <a:off x="7385174" y="5271752"/>
            <a:ext cx="280970" cy="243851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ZoneTexte 54"/>
          <p:cNvSpPr txBox="1"/>
          <p:nvPr/>
        </p:nvSpPr>
        <p:spPr>
          <a:xfrm>
            <a:off x="7613909" y="5238604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dirty="0" err="1" smtClean="0"/>
              <a:t>Urban</a:t>
            </a:r>
            <a:r>
              <a:rPr lang="fr-CA" sz="1200" dirty="0" smtClean="0"/>
              <a:t> hub</a:t>
            </a:r>
            <a:endParaRPr lang="fr-CA" sz="12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Interconnected, Multi-tiered City Logistics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</a:t>
            </a:r>
            <a:r>
              <a:rPr lang="en-US" dirty="0" smtClean="0"/>
              <a:t>Opportunities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CL = complex </a:t>
            </a:r>
            <a:r>
              <a:rPr lang="en-US" dirty="0" smtClean="0">
                <a:solidFill>
                  <a:srgbClr val="FF0000"/>
                </a:solidFill>
              </a:rPr>
              <a:t>consolidation-based transport </a:t>
            </a:r>
            <a:r>
              <a:rPr lang="en-US" dirty="0" smtClean="0"/>
              <a:t>system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Multiple </a:t>
            </a:r>
            <a:r>
              <a:rPr lang="en-US" dirty="0"/>
              <a:t>“layers”, facilities, </a:t>
            </a:r>
            <a:r>
              <a:rPr lang="en-US" dirty="0" smtClean="0"/>
              <a:t>fleets, modes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Time restrictions, dependencies, </a:t>
            </a:r>
            <a:r>
              <a:rPr lang="en-US" dirty="0" smtClean="0"/>
              <a:t>synchronization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Goal of </a:t>
            </a:r>
            <a:r>
              <a:rPr lang="en-US" dirty="0" smtClean="0">
                <a:solidFill>
                  <a:srgbClr val="FF0000"/>
                </a:solidFill>
              </a:rPr>
              <a:t>sustainable efficiency </a:t>
            </a:r>
            <a:r>
              <a:rPr lang="en-US" dirty="0"/>
              <a:t>for stakeholders &amp; </a:t>
            </a:r>
            <a:r>
              <a:rPr lang="en-US" dirty="0" smtClean="0"/>
              <a:t>city</a:t>
            </a:r>
          </a:p>
          <a:p>
            <a:pPr marL="342900" lvl="1" indent="-342900">
              <a:spcBef>
                <a:spcPts val="0"/>
              </a:spcBef>
              <a:buFont typeface="Webdings" pitchFamily="18" charset="2"/>
              <a:buChar char="þ"/>
            </a:pPr>
            <a:r>
              <a:rPr lang="en-US" i="1" dirty="0">
                <a:solidFill>
                  <a:srgbClr val="FF0000"/>
                </a:solidFill>
              </a:rPr>
              <a:t>Operations Research</a:t>
            </a:r>
            <a:r>
              <a:rPr lang="en-US" dirty="0">
                <a:solidFill>
                  <a:srgbClr val="FF0000"/>
                </a:solidFill>
              </a:rPr>
              <a:t> &amp; </a:t>
            </a:r>
            <a:r>
              <a:rPr lang="en-US" i="1" dirty="0">
                <a:solidFill>
                  <a:srgbClr val="FF0000"/>
                </a:solidFill>
              </a:rPr>
              <a:t>Transportation </a:t>
            </a:r>
            <a:r>
              <a:rPr lang="en-US" i="1" dirty="0" smtClean="0">
                <a:solidFill>
                  <a:srgbClr val="FF0000"/>
                </a:solidFill>
              </a:rPr>
              <a:t>Science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“New” </a:t>
            </a:r>
            <a:r>
              <a:rPr lang="en-US" dirty="0">
                <a:solidFill>
                  <a:srgbClr val="0000FF"/>
                </a:solidFill>
              </a:rPr>
              <a:t>problems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</a:t>
            </a:r>
            <a:r>
              <a:rPr lang="en-US" dirty="0">
                <a:solidFill>
                  <a:srgbClr val="0000FF"/>
                </a:solidFill>
              </a:rPr>
              <a:t> New models, algorithms, </a:t>
            </a:r>
            <a:r>
              <a:rPr lang="en-US" dirty="0" smtClean="0">
                <a:solidFill>
                  <a:srgbClr val="0000FF"/>
                </a:solidFill>
              </a:rPr>
              <a:t>instruments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Methods </a:t>
            </a:r>
            <a:r>
              <a:rPr lang="en-US" dirty="0"/>
              <a:t>for the system and its components</a:t>
            </a:r>
          </a:p>
          <a:p>
            <a:pPr lvl="2">
              <a:spcBef>
                <a:spcPts val="0"/>
              </a:spcBef>
            </a:pPr>
            <a:r>
              <a:rPr lang="en-US" dirty="0"/>
              <a:t>Appropriate for the decision-level concerned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34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&amp; Opportunities </a:t>
            </a:r>
            <a:r>
              <a:rPr lang="en-US" sz="2000" dirty="0"/>
              <a:t>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0000"/>
                </a:solidFill>
              </a:rPr>
              <a:t>Culturally and socially-aware organization and business models</a:t>
            </a:r>
            <a:r>
              <a:rPr lang="en-US" dirty="0" smtClean="0"/>
              <a:t>, e.g.,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Cultural (government ↔ people &amp; business, business models, taxation, etc.) impact and need for somewhat tailored solutions 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Stakeholder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Demand identification and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Partnerships &amp; </a:t>
            </a:r>
            <a:r>
              <a:rPr lang="en-US" dirty="0"/>
              <a:t>collaborations → </a:t>
            </a:r>
            <a:r>
              <a:rPr lang="en-US" dirty="0" smtClean="0"/>
              <a:t> Supply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Public policy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Materials (“boxes”), law, regulation, land use, …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6685" y="1308538"/>
            <a:ext cx="8640762" cy="3105807"/>
          </a:xfrm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An illustration of </a:t>
            </a:r>
            <a:r>
              <a:rPr lang="en-US" dirty="0" err="1" smtClean="0"/>
              <a:t>O.R</a:t>
            </a:r>
            <a:r>
              <a:rPr lang="en-US" dirty="0" smtClean="0"/>
              <a:t>. development:</a:t>
            </a:r>
            <a:br>
              <a:rPr lang="en-US" dirty="0" smtClean="0"/>
            </a:br>
            <a:r>
              <a:rPr lang="en-US" dirty="0" smtClean="0"/>
              <a:t>Uncertainty and tactical 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dirty="0" err="1">
                <a:solidFill>
                  <a:srgbClr val="0000FF"/>
                </a:solidFill>
              </a:rPr>
              <a:t>Nicoletta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  <a:r>
              <a:rPr lang="en-US" sz="2800" b="0" dirty="0" err="1">
                <a:solidFill>
                  <a:srgbClr val="0000FF"/>
                </a:solidFill>
              </a:rPr>
              <a:t>Ricciardi</a:t>
            </a:r>
            <a:r>
              <a:rPr lang="en-US" sz="2800" b="0" dirty="0">
                <a:solidFill>
                  <a:srgbClr val="0000FF"/>
                </a:solidFill>
              </a:rPr>
              <a:t> (</a:t>
            </a:r>
            <a:r>
              <a:rPr lang="en-US" sz="2800" b="0" dirty="0" err="1">
                <a:solidFill>
                  <a:srgbClr val="0000FF"/>
                </a:solidFill>
              </a:rPr>
              <a:t>Sapienza</a:t>
            </a:r>
            <a:r>
              <a:rPr lang="en-US" sz="2800" b="0" dirty="0">
                <a:solidFill>
                  <a:srgbClr val="0000FF"/>
                </a:solidFill>
              </a:rPr>
              <a:t> U. di Roma)</a:t>
            </a:r>
            <a:br>
              <a:rPr lang="en-US" sz="2800" b="0" dirty="0">
                <a:solidFill>
                  <a:srgbClr val="0000FF"/>
                </a:solidFill>
              </a:rPr>
            </a:br>
            <a:r>
              <a:rPr lang="en-US" sz="2800" b="0" dirty="0">
                <a:solidFill>
                  <a:srgbClr val="0000FF"/>
                </a:solidFill>
              </a:rPr>
              <a:t>Walter Rei (</a:t>
            </a:r>
            <a:r>
              <a:rPr lang="en-US" sz="2800" b="0" dirty="0" err="1">
                <a:solidFill>
                  <a:srgbClr val="0000FF"/>
                </a:solidFill>
              </a:rPr>
              <a:t>UQAM</a:t>
            </a:r>
            <a:r>
              <a:rPr lang="en-US" sz="2800" b="0" dirty="0">
                <a:solidFill>
                  <a:srgbClr val="0000FF"/>
                </a:solidFill>
              </a:rPr>
              <a:t>)</a:t>
            </a:r>
            <a:br>
              <a:rPr lang="en-US" sz="2800" b="0" dirty="0">
                <a:solidFill>
                  <a:srgbClr val="0000FF"/>
                </a:solidFill>
              </a:rPr>
            </a:br>
            <a:r>
              <a:rPr lang="en-US" sz="2800" b="0" dirty="0" err="1">
                <a:solidFill>
                  <a:srgbClr val="0000FF"/>
                </a:solidFill>
              </a:rPr>
              <a:t>Fausto</a:t>
            </a:r>
            <a:r>
              <a:rPr lang="en-US" sz="2800" b="0" dirty="0">
                <a:solidFill>
                  <a:srgbClr val="0000FF"/>
                </a:solidFill>
              </a:rPr>
              <a:t> </a:t>
            </a:r>
            <a:r>
              <a:rPr lang="en-US" sz="2800" b="0" dirty="0" err="1">
                <a:solidFill>
                  <a:srgbClr val="0000FF"/>
                </a:solidFill>
              </a:rPr>
              <a:t>Errico</a:t>
            </a:r>
            <a:r>
              <a:rPr lang="en-US" sz="2800" b="0" dirty="0">
                <a:solidFill>
                  <a:srgbClr val="0000FF"/>
                </a:solidFill>
              </a:rPr>
              <a:t> (</a:t>
            </a:r>
            <a:r>
              <a:rPr lang="en-US" sz="2800" b="0" dirty="0" err="1">
                <a:solidFill>
                  <a:srgbClr val="0000FF"/>
                </a:solidFill>
              </a:rPr>
              <a:t>CIRRELT</a:t>
            </a:r>
            <a:r>
              <a:rPr lang="en-US" sz="2800" b="0" dirty="0">
                <a:solidFill>
                  <a:srgbClr val="0000FF"/>
                </a:solidFill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fr-CA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25009-6EA8-4ED6-9A58-1810F0FA4410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Tactical (Medium-term) Planning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F32F-586E-49F7-B39C-402B076331A2}" type="slidenum">
              <a:rPr lang="en-CA" smtClean="0"/>
              <a:pPr/>
              <a:t>18</a:t>
            </a:fld>
            <a:endParaRPr lang="en-CA"/>
          </a:p>
        </p:txBody>
      </p:sp>
      <p:grpSp>
        <p:nvGrpSpPr>
          <p:cNvPr id="3" name="Groupe 10"/>
          <p:cNvGrpSpPr/>
          <p:nvPr/>
        </p:nvGrpSpPr>
        <p:grpSpPr>
          <a:xfrm>
            <a:off x="2673559" y="1839794"/>
            <a:ext cx="5699051" cy="3544"/>
            <a:chOff x="2360428" y="1222744"/>
            <a:chExt cx="5699051" cy="3544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360428" y="1222744"/>
              <a:ext cx="439124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6723321" y="1222744"/>
              <a:ext cx="1336158" cy="3544"/>
            </a:xfrm>
            <a:prstGeom prst="line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e 73"/>
          <p:cNvGrpSpPr/>
          <p:nvPr/>
        </p:nvGrpSpPr>
        <p:grpSpPr>
          <a:xfrm>
            <a:off x="3407203" y="1669674"/>
            <a:ext cx="2925734" cy="363931"/>
            <a:chOff x="3133934" y="1472933"/>
            <a:chExt cx="2925734" cy="363931"/>
          </a:xfrm>
        </p:grpSpPr>
        <p:cxnSp>
          <p:nvCxnSpPr>
            <p:cNvPr id="13" name="Connecteur droit 12"/>
            <p:cNvCxnSpPr/>
            <p:nvPr/>
          </p:nvCxnSpPr>
          <p:spPr>
            <a:xfrm rot="5400000">
              <a:off x="2963813" y="1643054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3701004" y="1646598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4419145" y="1666743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165643" y="1666743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5889547" y="1666743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4775589" y="133141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season</a:t>
            </a:r>
            <a:endParaRPr lang="fr-CA" sz="2000" dirty="0"/>
          </a:p>
        </p:txBody>
      </p:sp>
      <p:grpSp>
        <p:nvGrpSpPr>
          <p:cNvPr id="7" name="Groupe 74"/>
          <p:cNvGrpSpPr/>
          <p:nvPr/>
        </p:nvGrpSpPr>
        <p:grpSpPr>
          <a:xfrm>
            <a:off x="2713417" y="1874338"/>
            <a:ext cx="5067328" cy="1447808"/>
            <a:chOff x="2440148" y="1677598"/>
            <a:chExt cx="5067328" cy="1447808"/>
          </a:xfrm>
        </p:grpSpPr>
        <p:cxnSp>
          <p:nvCxnSpPr>
            <p:cNvPr id="26" name="Connecteur droit avec flèche 25"/>
            <p:cNvCxnSpPr/>
            <p:nvPr/>
          </p:nvCxnSpPr>
          <p:spPr>
            <a:xfrm rot="10800000" flipV="1">
              <a:off x="2440148" y="1677598"/>
              <a:ext cx="2171712" cy="144780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335764" y="1677598"/>
              <a:ext cx="2171712" cy="144780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5"/>
          <p:cNvGrpSpPr/>
          <p:nvPr/>
        </p:nvGrpSpPr>
        <p:grpSpPr>
          <a:xfrm>
            <a:off x="3437321" y="3141170"/>
            <a:ext cx="2895616" cy="340243"/>
            <a:chOff x="3164052" y="2944430"/>
            <a:chExt cx="2895616" cy="340242"/>
          </a:xfrm>
        </p:grpSpPr>
        <p:cxnSp>
          <p:nvCxnSpPr>
            <p:cNvPr id="33" name="Connecteur droit 32"/>
            <p:cNvCxnSpPr/>
            <p:nvPr/>
          </p:nvCxnSpPr>
          <p:spPr>
            <a:xfrm rot="5400000">
              <a:off x="2993931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5889547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>
              <a:off x="5165643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4441739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3717835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9"/>
          <p:cNvGrpSpPr/>
          <p:nvPr/>
        </p:nvGrpSpPr>
        <p:grpSpPr>
          <a:xfrm>
            <a:off x="2713417" y="3322146"/>
            <a:ext cx="5067328" cy="0"/>
            <a:chOff x="2400288" y="4152904"/>
            <a:chExt cx="5067328" cy="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2400288" y="4152904"/>
              <a:ext cx="361952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6019808" y="4152904"/>
              <a:ext cx="72390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743712" y="4152904"/>
              <a:ext cx="723904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4975617" y="268873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</a:t>
            </a:r>
            <a:endParaRPr lang="fr-CA" sz="2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308741" y="4484138"/>
            <a:ext cx="84976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Tactical</a:t>
            </a:r>
            <a:r>
              <a:rPr lang="en-US" sz="2800" dirty="0" smtClean="0"/>
              <a:t> planning = Plan </a:t>
            </a:r>
            <a:r>
              <a:rPr lang="en-US" sz="2800" dirty="0" smtClean="0">
                <a:solidFill>
                  <a:srgbClr val="FF0000"/>
                </a:solidFill>
              </a:rPr>
              <a:t>regular operations,  </a:t>
            </a:r>
            <a:r>
              <a:rPr lang="en-US" sz="2800" dirty="0" smtClean="0"/>
              <a:t>based on a (point) forecast, for </a:t>
            </a:r>
            <a:r>
              <a:rPr lang="en-US" sz="2800" dirty="0" smtClean="0">
                <a:solidFill>
                  <a:srgbClr val="FF0000"/>
                </a:solidFill>
              </a:rPr>
              <a:t>efficient resource </a:t>
            </a:r>
            <a:r>
              <a:rPr lang="en-US" sz="2800" dirty="0" smtClean="0"/>
              <a:t>allocation &amp; utilization, </a:t>
            </a:r>
            <a:r>
              <a:rPr lang="en-US" sz="2800" dirty="0" smtClean="0">
                <a:solidFill>
                  <a:srgbClr val="FF0000"/>
                </a:solidFill>
              </a:rPr>
              <a:t>customer</a:t>
            </a:r>
            <a:r>
              <a:rPr lang="en-US" sz="2800" dirty="0" smtClean="0"/>
              <a:t> satisfaction, </a:t>
            </a:r>
            <a:r>
              <a:rPr lang="en-US" sz="2800" dirty="0" smtClean="0">
                <a:solidFill>
                  <a:srgbClr val="FF0000"/>
                </a:solidFill>
              </a:rPr>
              <a:t>profitable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Day-to-day </a:t>
            </a:r>
            <a:r>
              <a:rPr lang="en-US" sz="2800" dirty="0" smtClean="0"/>
              <a:t>situation </a:t>
            </a:r>
            <a:r>
              <a:rPr lang="en-US" sz="2800" dirty="0"/>
              <a:t>generally different from </a:t>
            </a:r>
            <a:r>
              <a:rPr lang="en-US" sz="2800" dirty="0" smtClean="0"/>
              <a:t>forecast</a:t>
            </a:r>
            <a:endParaRPr lang="fr-CA" sz="28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311869" y="15969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2" name="Pensées 41"/>
          <p:cNvSpPr/>
          <p:nvPr/>
        </p:nvSpPr>
        <p:spPr>
          <a:xfrm>
            <a:off x="987644" y="1825515"/>
            <a:ext cx="1847850" cy="1047751"/>
          </a:xfrm>
          <a:prstGeom prst="cloudCallout">
            <a:avLst>
              <a:gd name="adj1" fmla="val 139782"/>
              <a:gd name="adj2" fmla="val -466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Build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plan</a:t>
            </a:r>
            <a:endParaRPr lang="fr-CA" sz="2000" dirty="0">
              <a:solidFill>
                <a:schemeClr val="tx1"/>
              </a:solidFill>
            </a:endParaRPr>
          </a:p>
        </p:txBody>
      </p:sp>
      <p:sp>
        <p:nvSpPr>
          <p:cNvPr id="43" name="Pensées 42"/>
          <p:cNvSpPr/>
          <p:nvPr/>
        </p:nvSpPr>
        <p:spPr>
          <a:xfrm>
            <a:off x="1540094" y="3616215"/>
            <a:ext cx="1714500" cy="876301"/>
          </a:xfrm>
          <a:prstGeom prst="cloudCallout">
            <a:avLst>
              <a:gd name="adj1" fmla="val 142035"/>
              <a:gd name="adj2" fmla="val -81940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Adjust the plan</a:t>
            </a:r>
            <a:endParaRPr lang="fr-CA" sz="2000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626194" y="30828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r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allAtOnce"/>
      <p:bldP spid="41" grpId="0"/>
      <p:bldP spid="42" grpId="0" animBg="1"/>
      <p:bldP spid="4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r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Uncertainty</a:t>
            </a:r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AF32F-586E-49F7-B39C-402B076331A2}" type="slidenum">
              <a:rPr lang="en-CA" smtClean="0"/>
              <a:pPr/>
              <a:t>19</a:t>
            </a:fld>
            <a:endParaRPr lang="en-CA"/>
          </a:p>
        </p:txBody>
      </p:sp>
      <p:grpSp>
        <p:nvGrpSpPr>
          <p:cNvPr id="3" name="Groupe 10"/>
          <p:cNvGrpSpPr/>
          <p:nvPr/>
        </p:nvGrpSpPr>
        <p:grpSpPr>
          <a:xfrm>
            <a:off x="2673559" y="1839794"/>
            <a:ext cx="5699051" cy="3544"/>
            <a:chOff x="2360428" y="1222744"/>
            <a:chExt cx="5699051" cy="3544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2360428" y="1222744"/>
              <a:ext cx="4391246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 flipV="1">
              <a:off x="6723321" y="1222744"/>
              <a:ext cx="1336158" cy="3544"/>
            </a:xfrm>
            <a:prstGeom prst="line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" name="Groupe 73"/>
          <p:cNvGrpSpPr/>
          <p:nvPr/>
        </p:nvGrpSpPr>
        <p:grpSpPr>
          <a:xfrm>
            <a:off x="3407203" y="1669674"/>
            <a:ext cx="2925734" cy="363931"/>
            <a:chOff x="3133934" y="1472933"/>
            <a:chExt cx="2925734" cy="363931"/>
          </a:xfrm>
        </p:grpSpPr>
        <p:cxnSp>
          <p:nvCxnSpPr>
            <p:cNvPr id="13" name="Connecteur droit 12"/>
            <p:cNvCxnSpPr/>
            <p:nvPr/>
          </p:nvCxnSpPr>
          <p:spPr>
            <a:xfrm rot="5400000">
              <a:off x="2963813" y="1643054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3701004" y="1646598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4419145" y="1666743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165643" y="1666743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5889547" y="1666743"/>
              <a:ext cx="34024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/>
          <p:cNvSpPr txBox="1"/>
          <p:nvPr/>
        </p:nvSpPr>
        <p:spPr>
          <a:xfrm>
            <a:off x="4775589" y="133141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season</a:t>
            </a:r>
            <a:endParaRPr lang="fr-CA" sz="2000" dirty="0"/>
          </a:p>
        </p:txBody>
      </p:sp>
      <p:grpSp>
        <p:nvGrpSpPr>
          <p:cNvPr id="7" name="Groupe 74"/>
          <p:cNvGrpSpPr/>
          <p:nvPr/>
        </p:nvGrpSpPr>
        <p:grpSpPr>
          <a:xfrm>
            <a:off x="2713417" y="1874338"/>
            <a:ext cx="5067328" cy="1447808"/>
            <a:chOff x="2440148" y="1677598"/>
            <a:chExt cx="5067328" cy="1447808"/>
          </a:xfrm>
        </p:grpSpPr>
        <p:cxnSp>
          <p:nvCxnSpPr>
            <p:cNvPr id="26" name="Connecteur droit avec flèche 25"/>
            <p:cNvCxnSpPr/>
            <p:nvPr/>
          </p:nvCxnSpPr>
          <p:spPr>
            <a:xfrm rot="10800000" flipV="1">
              <a:off x="2440148" y="1677598"/>
              <a:ext cx="2171712" cy="144780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335764" y="1677598"/>
              <a:ext cx="2171712" cy="144780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5"/>
          <p:cNvGrpSpPr/>
          <p:nvPr/>
        </p:nvGrpSpPr>
        <p:grpSpPr>
          <a:xfrm>
            <a:off x="3437321" y="3141170"/>
            <a:ext cx="2895616" cy="340243"/>
            <a:chOff x="3164052" y="2944430"/>
            <a:chExt cx="2895616" cy="340242"/>
          </a:xfrm>
        </p:grpSpPr>
        <p:cxnSp>
          <p:nvCxnSpPr>
            <p:cNvPr id="33" name="Connecteur droit 32"/>
            <p:cNvCxnSpPr/>
            <p:nvPr/>
          </p:nvCxnSpPr>
          <p:spPr>
            <a:xfrm rot="5400000">
              <a:off x="2993931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5889547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>
              <a:off x="5165643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4441739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3717835" y="3114551"/>
              <a:ext cx="34024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49"/>
          <p:cNvGrpSpPr/>
          <p:nvPr/>
        </p:nvGrpSpPr>
        <p:grpSpPr>
          <a:xfrm>
            <a:off x="2713417" y="3322146"/>
            <a:ext cx="5067328" cy="0"/>
            <a:chOff x="2400288" y="4152904"/>
            <a:chExt cx="5067328" cy="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2400288" y="4152904"/>
              <a:ext cx="361952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6019808" y="4152904"/>
              <a:ext cx="723904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743712" y="4152904"/>
              <a:ext cx="723904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2" name="ZoneTexte 51"/>
          <p:cNvSpPr txBox="1"/>
          <p:nvPr/>
        </p:nvSpPr>
        <p:spPr>
          <a:xfrm>
            <a:off x="4975617" y="268873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</a:t>
            </a:r>
            <a:endParaRPr lang="fr-CA" sz="2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346841" y="4674638"/>
            <a:ext cx="8497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Tactical medium-term planning </a:t>
            </a:r>
            <a:r>
              <a:rPr lang="en-US" sz="2800" dirty="0" smtClean="0">
                <a:solidFill>
                  <a:srgbClr val="0000FF"/>
                </a:solidFill>
              </a:rPr>
              <a:t>accounting for uncertainty </a:t>
            </a:r>
            <a:r>
              <a:rPr lang="en-US" sz="2800" dirty="0" smtClean="0"/>
              <a:t>=  </a:t>
            </a:r>
            <a:r>
              <a:rPr lang="en-US" sz="2800" dirty="0" smtClean="0">
                <a:solidFill>
                  <a:srgbClr val="FF0000"/>
                </a:solidFill>
              </a:rPr>
              <a:t>Integrate</a:t>
            </a:r>
            <a:r>
              <a:rPr lang="en-US" sz="2800" dirty="0" smtClean="0"/>
              <a:t> into the tactical planning model/method the </a:t>
            </a:r>
            <a:r>
              <a:rPr lang="en-US" sz="2800" dirty="0" smtClean="0">
                <a:solidFill>
                  <a:srgbClr val="FF0000"/>
                </a:solidFill>
              </a:rPr>
              <a:t>possible “adjustments” and their costs</a:t>
            </a:r>
            <a:endParaRPr lang="fr-CA" sz="2800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311869" y="15969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2" name="Pensées 41"/>
          <p:cNvSpPr/>
          <p:nvPr/>
        </p:nvSpPr>
        <p:spPr>
          <a:xfrm>
            <a:off x="346841" y="1825515"/>
            <a:ext cx="2488653" cy="1257302"/>
          </a:xfrm>
          <a:prstGeom prst="cloudCallout">
            <a:avLst>
              <a:gd name="adj1" fmla="val 113175"/>
              <a:gd name="adj2" fmla="val -4038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Build a more flexible and robust plan</a:t>
            </a:r>
            <a:endParaRPr lang="fr-CA" sz="2000" dirty="0">
              <a:solidFill>
                <a:schemeClr val="tx1"/>
              </a:solidFill>
            </a:endParaRPr>
          </a:p>
        </p:txBody>
      </p:sp>
      <p:sp>
        <p:nvSpPr>
          <p:cNvPr id="43" name="Pensées 42"/>
          <p:cNvSpPr/>
          <p:nvPr/>
        </p:nvSpPr>
        <p:spPr>
          <a:xfrm>
            <a:off x="867103" y="3616215"/>
            <a:ext cx="2387491" cy="876301"/>
          </a:xfrm>
          <a:prstGeom prst="cloudCallout">
            <a:avLst>
              <a:gd name="adj1" fmla="val 108358"/>
              <a:gd name="adj2" fmla="val -693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Adjust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plan “less</a:t>
            </a:r>
            <a:r>
              <a:rPr lang="en-US" sz="2000" dirty="0">
                <a:solidFill>
                  <a:schemeClr val="tx1"/>
                </a:solidFill>
              </a:rPr>
              <a:t>” </a:t>
            </a:r>
            <a:endParaRPr lang="fr-CA" sz="2000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626194" y="308281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76950" y="400051"/>
            <a:ext cx="2514600" cy="850773"/>
          </a:xfrm>
          <a:prstGeom prst="wedgeRectCallout">
            <a:avLst>
              <a:gd name="adj1" fmla="val -111742"/>
              <a:gd name="adj2" fmla="val 93848"/>
            </a:avLst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Forecast demand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51733" y="3597690"/>
            <a:ext cx="2514600" cy="850773"/>
          </a:xfrm>
          <a:prstGeom prst="wedgeRectCallout">
            <a:avLst>
              <a:gd name="adj1" fmla="val -37878"/>
              <a:gd name="adj2" fmla="val -77446"/>
            </a:avLst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Observed demand</a:t>
            </a:r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E0633-9E77-466F-9A2C-B6457F19531C}" type="slidenum">
              <a:rPr lang="en-CA"/>
              <a:pPr/>
              <a:t>2</a:t>
            </a:fld>
            <a:endParaRPr lang="en-CA"/>
          </a:p>
        </p:txBody>
      </p:sp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City Logistics Ideas</a:t>
            </a:r>
            <a:endParaRPr lang="en-CA" noProof="0" dirty="0"/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0762" cy="51117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noProof="0" dirty="0" smtClean="0">
                <a:solidFill>
                  <a:srgbClr val="0000FF"/>
                </a:solidFill>
              </a:rPr>
              <a:t>“New” organizational strategies/models</a:t>
            </a:r>
            <a:endParaRPr lang="en-CA" b="1" i="1" noProof="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/>
              <a:t>Reduce &amp; control freight vehicle flows &amp; types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noProof="0" dirty="0" smtClean="0"/>
              <a:t>Improve efficiency of freight transportation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/>
              <a:t>Higher loads, less empty vehicle-km</a:t>
            </a:r>
            <a:endParaRPr lang="en-CA" noProof="0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/>
              <a:t>Reduce environmental footprint &amp; congestion  &amp; interference with people impact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>
                <a:solidFill>
                  <a:srgbClr val="0000FF"/>
                </a:solidFill>
              </a:rPr>
              <a:t>Without penalizing its economic activities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>
                <a:solidFill>
                  <a:srgbClr val="FF0000"/>
                </a:solidFill>
              </a:rPr>
              <a:t>To </a:t>
            </a:r>
            <a:r>
              <a:rPr lang="en-CA" dirty="0">
                <a:solidFill>
                  <a:srgbClr val="FF0000"/>
                </a:solidFill>
              </a:rPr>
              <a:t>foster an efficient transportation system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/>
              <a:t>To make the city a better place to experience: live, work, visit, move within and through …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CA" dirty="0" smtClean="0"/>
              <a:t>Work on demand &amp; supply sides + behaviour, policy, regulation, law, …</a:t>
            </a:r>
          </a:p>
        </p:txBody>
      </p:sp>
    </p:spTree>
    <p:extLst>
      <p:ext uri="{BB962C8B-B14F-4D97-AF65-F5344CB8AC3E}">
        <p14:creationId xmlns:p14="http://schemas.microsoft.com/office/powerpoint/2010/main" val="34575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07F9-57E3-4946-8F57-0CB641B62352}" type="slidenum">
              <a:rPr lang="en-CA"/>
              <a:pPr/>
              <a:t>20</a:t>
            </a:fld>
            <a:endParaRPr lang="en-CA"/>
          </a:p>
        </p:txBody>
      </p:sp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Sources of Uncertainty in City Logistics</a:t>
            </a:r>
            <a:endParaRPr lang="en-CA" noProof="0" dirty="0"/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 smtClean="0"/>
              <a:t>Time</a:t>
            </a:r>
          </a:p>
          <a:p>
            <a:pPr lvl="1"/>
            <a:r>
              <a:rPr lang="en-CA" noProof="0" dirty="0" smtClean="0"/>
              <a:t>Work at facilities &amp; service at customers</a:t>
            </a:r>
          </a:p>
          <a:p>
            <a:pPr lvl="1"/>
            <a:r>
              <a:rPr lang="en-CA" dirty="0" smtClean="0"/>
              <a:t>Travel through the city </a:t>
            </a:r>
            <a:endParaRPr lang="en-CA" noProof="0" dirty="0" smtClean="0"/>
          </a:p>
          <a:p>
            <a:r>
              <a:rPr lang="en-CA" b="1" noProof="0" dirty="0" smtClean="0">
                <a:solidFill>
                  <a:srgbClr val="FF0000"/>
                </a:solidFill>
              </a:rPr>
              <a:t>Demand </a:t>
            </a:r>
            <a:r>
              <a:rPr lang="en-CA" noProof="0" dirty="0" smtClean="0"/>
              <a:t>(regularity of activities within customer zones)</a:t>
            </a:r>
            <a:endParaRPr lang="en-CA" noProof="0" dirty="0" smtClean="0">
              <a:solidFill>
                <a:srgbClr val="FF0000"/>
              </a:solidFill>
            </a:endParaRPr>
          </a:p>
          <a:p>
            <a:pPr lvl="1"/>
            <a:r>
              <a:rPr lang="en-CA" b="1" noProof="0" dirty="0" smtClean="0">
                <a:solidFill>
                  <a:srgbClr val="FF0000"/>
                </a:solidFill>
              </a:rPr>
              <a:t>Volume</a:t>
            </a:r>
            <a:r>
              <a:rPr lang="en-CA" noProof="0" dirty="0" smtClean="0"/>
              <a:t> (including no show; volume = 0)</a:t>
            </a:r>
          </a:p>
          <a:p>
            <a:pPr lvl="1"/>
            <a:r>
              <a:rPr lang="en-CA" noProof="0" dirty="0" smtClean="0"/>
              <a:t>Unexpected</a:t>
            </a:r>
          </a:p>
          <a:p>
            <a:r>
              <a:rPr lang="en-CA" dirty="0" smtClean="0"/>
              <a:t>Rare but predictable events (e.g.,  vehicle or infrastructure incidents)</a:t>
            </a:r>
          </a:p>
          <a:p>
            <a:r>
              <a:rPr lang="en-CA" noProof="0" dirty="0" smtClean="0"/>
              <a:t>Rare, “catastrophic” events</a:t>
            </a:r>
          </a:p>
          <a:p>
            <a:endParaRPr lang="en-CA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07F9-57E3-4946-8F57-0CB641B62352}" type="slidenum">
              <a:rPr lang="en-CA"/>
              <a:pPr/>
              <a:t>21</a:t>
            </a:fld>
            <a:endParaRPr lang="en-CA"/>
          </a:p>
        </p:txBody>
      </p:sp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Demand Uncertainty &amp; Planning</a:t>
            </a:r>
            <a:endParaRPr lang="en-CA" noProof="0" dirty="0"/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sym typeface="Symbol"/>
              </a:rPr>
              <a:t>Robust plans (flexible operations) versus</a:t>
            </a:r>
            <a:r>
              <a:rPr lang="en-CA" dirty="0">
                <a:sym typeface="Symbol"/>
              </a:rPr>
              <a:t> </a:t>
            </a:r>
            <a:r>
              <a:rPr lang="en-CA" dirty="0" smtClean="0">
                <a:sym typeface="Symbol"/>
              </a:rPr>
              <a:t>managerial </a:t>
            </a:r>
            <a:r>
              <a:rPr lang="en-CA" noProof="0" dirty="0" smtClean="0">
                <a:sym typeface="Symbol"/>
              </a:rPr>
              <a:t>concerns</a:t>
            </a:r>
          </a:p>
          <a:p>
            <a:r>
              <a:rPr lang="en-CA" dirty="0"/>
              <a:t>Build a season </a:t>
            </a:r>
            <a:r>
              <a:rPr lang="en-CA" b="1" i="1" dirty="0"/>
              <a:t>plan</a:t>
            </a:r>
            <a:r>
              <a:rPr lang="en-CA" dirty="0"/>
              <a:t> based on </a:t>
            </a:r>
            <a:r>
              <a:rPr lang="en-CA" dirty="0" smtClean="0">
                <a:solidFill>
                  <a:srgbClr val="0000FF"/>
                </a:solidFill>
              </a:rPr>
              <a:t>available/forecast data</a:t>
            </a:r>
            <a:endParaRPr lang="en-CA" dirty="0">
              <a:solidFill>
                <a:srgbClr val="0000FF"/>
              </a:solidFill>
            </a:endParaRPr>
          </a:p>
          <a:p>
            <a:r>
              <a:rPr lang="en-CA" dirty="0" smtClean="0"/>
              <a:t>Each </a:t>
            </a:r>
            <a:r>
              <a:rPr lang="en-CA" dirty="0"/>
              <a:t>“day”, once the uncertain demand data is resolved </a:t>
            </a:r>
          </a:p>
          <a:p>
            <a:pPr lvl="1"/>
            <a:r>
              <a:rPr lang="en-CA" dirty="0"/>
              <a:t>Keep </a:t>
            </a:r>
            <a:r>
              <a:rPr lang="en-CA" dirty="0">
                <a:solidFill>
                  <a:srgbClr val="FF0000"/>
                </a:solidFill>
              </a:rPr>
              <a:t>part/most</a:t>
            </a:r>
            <a:r>
              <a:rPr lang="en-CA" dirty="0"/>
              <a:t> of the plan</a:t>
            </a:r>
          </a:p>
          <a:p>
            <a:pPr lvl="2"/>
            <a:r>
              <a:rPr lang="en-CA" sz="2800" dirty="0"/>
              <a:t>External and satellite facility utilization</a:t>
            </a:r>
          </a:p>
          <a:p>
            <a:pPr lvl="2"/>
            <a:r>
              <a:rPr lang="en-CA" sz="2800" dirty="0"/>
              <a:t>Urban-vehicle service network</a:t>
            </a:r>
          </a:p>
          <a:p>
            <a:pPr lvl="1"/>
            <a:r>
              <a:rPr lang="en-CA" dirty="0"/>
              <a:t>Adjust using a </a:t>
            </a:r>
            <a:r>
              <a:rPr lang="en-CA" dirty="0">
                <a:solidFill>
                  <a:srgbClr val="0000FF"/>
                </a:solidFill>
              </a:rPr>
              <a:t>recourse policy</a:t>
            </a:r>
          </a:p>
          <a:p>
            <a:pPr lvl="2"/>
            <a:r>
              <a:rPr lang="en-CA" sz="2800" dirty="0"/>
              <a:t>Routing city freighters and extra </a:t>
            </a:r>
            <a:r>
              <a:rPr lang="en-CA" sz="2800" dirty="0" smtClean="0"/>
              <a:t>vehicles</a:t>
            </a:r>
          </a:p>
          <a:p>
            <a:r>
              <a:rPr lang="en-CA" sz="3200" dirty="0" smtClean="0">
                <a:solidFill>
                  <a:srgbClr val="C00000"/>
                </a:solidFill>
              </a:rPr>
              <a:t>Two-stage modelling</a:t>
            </a:r>
            <a:endParaRPr lang="en-CA" sz="3200" dirty="0">
              <a:solidFill>
                <a:srgbClr val="C00000"/>
              </a:solidFill>
            </a:endParaRPr>
          </a:p>
          <a:p>
            <a:endParaRPr lang="en-CA" noProof="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07F9-57E3-4946-8F57-0CB641B62352}" type="slidenum">
              <a:rPr lang="en-CA"/>
              <a:pPr/>
              <a:t>22</a:t>
            </a:fld>
            <a:endParaRPr lang="en-CA"/>
          </a:p>
        </p:txBody>
      </p:sp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Two-Stage Modelling Framework</a:t>
            </a:r>
            <a:endParaRPr lang="en-CA" noProof="0" dirty="0"/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 smtClean="0"/>
              <a:t>Two-stage </a:t>
            </a:r>
            <a:r>
              <a:rPr lang="en-CA" noProof="0" dirty="0" smtClean="0">
                <a:solidFill>
                  <a:srgbClr val="FF0000"/>
                </a:solidFill>
              </a:rPr>
              <a:t>recourse</a:t>
            </a:r>
            <a:r>
              <a:rPr lang="en-CA" dirty="0" smtClean="0">
                <a:solidFill>
                  <a:srgbClr val="FF0000"/>
                </a:solidFill>
              </a:rPr>
              <a:t> formulation</a:t>
            </a:r>
            <a:endParaRPr lang="en-CA" noProof="0" dirty="0" smtClean="0">
              <a:sym typeface="Symbol"/>
            </a:endParaRPr>
          </a:p>
          <a:p>
            <a:r>
              <a:rPr lang="en-CA" dirty="0" smtClean="0">
                <a:sym typeface="Symbol"/>
              </a:rPr>
              <a:t>First stage</a:t>
            </a:r>
          </a:p>
          <a:p>
            <a:pPr lvl="1"/>
            <a:r>
              <a:rPr lang="en-CA" noProof="0" dirty="0" smtClean="0">
                <a:sym typeface="Symbol"/>
              </a:rPr>
              <a:t>Selection of first-tier services (&amp; departure times)</a:t>
            </a:r>
          </a:p>
          <a:p>
            <a:pPr lvl="1"/>
            <a:r>
              <a:rPr lang="en-CA" dirty="0" smtClean="0">
                <a:sym typeface="Symbol"/>
              </a:rPr>
              <a:t>Allocation of customers to services &amp; satellites</a:t>
            </a:r>
            <a:endParaRPr lang="en-CA" noProof="0" dirty="0" smtClean="0">
              <a:sym typeface="Symbol"/>
            </a:endParaRPr>
          </a:p>
          <a:p>
            <a:r>
              <a:rPr lang="en-CA" dirty="0" smtClean="0">
                <a:sym typeface="Symbol"/>
              </a:rPr>
              <a:t>Second stage</a:t>
            </a:r>
          </a:p>
          <a:p>
            <a:pPr lvl="1"/>
            <a:r>
              <a:rPr lang="en-CA" noProof="0" dirty="0" smtClean="0">
                <a:sym typeface="Symbol"/>
              </a:rPr>
              <a:t>Routing of second-tier city freighters</a:t>
            </a:r>
          </a:p>
          <a:p>
            <a:pPr lvl="1"/>
            <a:r>
              <a:rPr lang="en-CA" dirty="0" smtClean="0">
                <a:sym typeface="Symbol"/>
              </a:rPr>
              <a:t>Service adjustment (eventually)</a:t>
            </a:r>
          </a:p>
          <a:p>
            <a:pPr lvl="1"/>
            <a:r>
              <a:rPr lang="en-CA" dirty="0" smtClean="0">
                <a:sym typeface="Symbol"/>
              </a:rPr>
              <a:t>Customer-to-satellite allocation (eventually)</a:t>
            </a:r>
          </a:p>
          <a:p>
            <a:pPr lvl="1"/>
            <a:r>
              <a:rPr lang="en-CA" dirty="0" smtClean="0">
                <a:sym typeface="Symbol"/>
              </a:rPr>
              <a:t>Calling on extra vehicles (when required)</a:t>
            </a:r>
            <a:endParaRPr lang="en-CA" noProof="0" dirty="0" smtClean="0"/>
          </a:p>
          <a:p>
            <a:pPr>
              <a:buNone/>
            </a:pPr>
            <a:endParaRPr lang="en-CA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Two-Stage Stochastic Programming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priori optimization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First-stage decisions: the </a:t>
            </a:r>
            <a:r>
              <a:rPr lang="en-US" dirty="0" smtClean="0">
                <a:solidFill>
                  <a:srgbClr val="0000FF"/>
                </a:solidFill>
              </a:rPr>
              <a:t>a priori plan </a:t>
            </a:r>
            <a:r>
              <a:rPr lang="en-US" i="1" dirty="0" smtClean="0"/>
              <a:t>x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          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Realization of demand for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                      : Cost of  </a:t>
            </a:r>
            <a:r>
              <a:rPr lang="en-US" dirty="0" smtClean="0">
                <a:solidFill>
                  <a:srgbClr val="0000FF"/>
                </a:solidFill>
              </a:rPr>
              <a:t>“optimal” operation plan </a:t>
            </a:r>
            <a:r>
              <a:rPr lang="en-US" dirty="0" smtClean="0"/>
              <a:t>using the a priori plan for demand           given a recourse policy RP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23</a:t>
            </a:fld>
            <a:endParaRPr lang="en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49106"/>
              </p:ext>
            </p:extLst>
          </p:nvPr>
        </p:nvGraphicFramePr>
        <p:xfrm>
          <a:off x="1160791" y="2086851"/>
          <a:ext cx="5245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9" name="Equation" r:id="rId3" imgW="5244840" imgH="990360" progId="Equation.DSMT4">
                  <p:embed/>
                </p:oleObj>
              </mc:Choice>
              <mc:Fallback>
                <p:oleObj name="Equation" r:id="rId3" imgW="524484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791" y="2086851"/>
                        <a:ext cx="52451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212323"/>
              </p:ext>
            </p:extLst>
          </p:nvPr>
        </p:nvGraphicFramePr>
        <p:xfrm>
          <a:off x="660290" y="3774801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0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90" y="3774801"/>
                        <a:ext cx="812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0664"/>
              </p:ext>
            </p:extLst>
          </p:nvPr>
        </p:nvGraphicFramePr>
        <p:xfrm>
          <a:off x="5497319" y="3797896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1" name="Equation" r:id="rId7" imgW="888840" imgH="304560" progId="Equation.DSMT4">
                  <p:embed/>
                </p:oleObj>
              </mc:Choice>
              <mc:Fallback>
                <p:oleObj name="Equation" r:id="rId7" imgW="88884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319" y="3797896"/>
                        <a:ext cx="8890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18891"/>
              </p:ext>
            </p:extLst>
          </p:nvPr>
        </p:nvGraphicFramePr>
        <p:xfrm>
          <a:off x="631825" y="4244701"/>
          <a:ext cx="1917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2" name="Equation" r:id="rId9" imgW="1917360" imgH="457200" progId="Equation.DSMT4">
                  <p:embed/>
                </p:oleObj>
              </mc:Choice>
              <mc:Fallback>
                <p:oleObj name="Equation" r:id="rId9" imgW="191736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244701"/>
                        <a:ext cx="1917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372167"/>
              </p:ext>
            </p:extLst>
          </p:nvPr>
        </p:nvGraphicFramePr>
        <p:xfrm>
          <a:off x="4700040" y="4719255"/>
          <a:ext cx="812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3" name="Equation" r:id="rId11" imgW="812520" imgH="393480" progId="Equation.DSMT4">
                  <p:embed/>
                </p:oleObj>
              </mc:Choice>
              <mc:Fallback>
                <p:oleObj name="Equation" r:id="rId11" imgW="81252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040" y="4719255"/>
                        <a:ext cx="812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851275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1C55BA3B-1BE0-4D20-B96D-8AE734DD6CA6}" type="slidenum">
              <a:rPr lang="en-CA"/>
              <a:pPr/>
              <a:t>24</a:t>
            </a:fld>
            <a:endParaRPr lang="en-CA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Elements: Facilities &amp; Customers </a:t>
            </a:r>
            <a:endParaRPr lang="en-US" dirty="0"/>
          </a:p>
        </p:txBody>
      </p:sp>
      <p:sp>
        <p:nvSpPr>
          <p:cNvPr id="348163" name="Oval 3"/>
          <p:cNvSpPr>
            <a:spLocks noChangeAspect="1" noChangeArrowheads="1"/>
          </p:cNvSpPr>
          <p:nvPr/>
        </p:nvSpPr>
        <p:spPr bwMode="auto">
          <a:xfrm>
            <a:off x="1143000" y="1600201"/>
            <a:ext cx="4756150" cy="460375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48164" name="Rectangle 4"/>
          <p:cNvSpPr>
            <a:spLocks noChangeAspect="1" noChangeArrowheads="1"/>
          </p:cNvSpPr>
          <p:nvPr/>
        </p:nvSpPr>
        <p:spPr bwMode="auto">
          <a:xfrm>
            <a:off x="5410200" y="1828800"/>
            <a:ext cx="457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65" name="Rectangle 5"/>
          <p:cNvSpPr>
            <a:spLocks noChangeAspect="1" noChangeArrowheads="1"/>
          </p:cNvSpPr>
          <p:nvPr/>
        </p:nvSpPr>
        <p:spPr bwMode="auto">
          <a:xfrm>
            <a:off x="5638800" y="5715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348166" name="Rectangle 6"/>
          <p:cNvSpPr>
            <a:spLocks noChangeAspect="1" noChangeArrowheads="1"/>
          </p:cNvSpPr>
          <p:nvPr/>
        </p:nvSpPr>
        <p:spPr bwMode="auto">
          <a:xfrm>
            <a:off x="533400" y="4114800"/>
            <a:ext cx="457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67" name="Oval 7"/>
          <p:cNvSpPr>
            <a:spLocks noChangeAspect="1" noChangeArrowheads="1"/>
          </p:cNvSpPr>
          <p:nvPr/>
        </p:nvSpPr>
        <p:spPr bwMode="auto">
          <a:xfrm>
            <a:off x="3810002" y="4191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68" name="Oval 8"/>
          <p:cNvSpPr>
            <a:spLocks noChangeAspect="1" noChangeArrowheads="1"/>
          </p:cNvSpPr>
          <p:nvPr/>
        </p:nvSpPr>
        <p:spPr bwMode="auto">
          <a:xfrm>
            <a:off x="4114802" y="434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69" name="Oval 9"/>
          <p:cNvSpPr>
            <a:spLocks noChangeAspect="1" noChangeArrowheads="1"/>
          </p:cNvSpPr>
          <p:nvPr/>
        </p:nvSpPr>
        <p:spPr bwMode="auto">
          <a:xfrm>
            <a:off x="4343402" y="4495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0" name="Oval 10"/>
          <p:cNvSpPr>
            <a:spLocks noChangeAspect="1" noChangeArrowheads="1"/>
          </p:cNvSpPr>
          <p:nvPr/>
        </p:nvSpPr>
        <p:spPr bwMode="auto">
          <a:xfrm>
            <a:off x="3657602" y="4419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1" name="Oval 11"/>
          <p:cNvSpPr>
            <a:spLocks noChangeAspect="1" noChangeArrowheads="1"/>
          </p:cNvSpPr>
          <p:nvPr/>
        </p:nvSpPr>
        <p:spPr bwMode="auto">
          <a:xfrm>
            <a:off x="3810002" y="4648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2" name="Oval 12"/>
          <p:cNvSpPr>
            <a:spLocks noChangeAspect="1" noChangeArrowheads="1"/>
          </p:cNvSpPr>
          <p:nvPr/>
        </p:nvSpPr>
        <p:spPr bwMode="auto">
          <a:xfrm>
            <a:off x="2133602" y="3733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3" name="Oval 13"/>
          <p:cNvSpPr>
            <a:spLocks noChangeAspect="1" noChangeArrowheads="1"/>
          </p:cNvSpPr>
          <p:nvPr/>
        </p:nvSpPr>
        <p:spPr bwMode="auto">
          <a:xfrm>
            <a:off x="22860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4" name="Oval 14"/>
          <p:cNvSpPr>
            <a:spLocks noChangeAspect="1" noChangeArrowheads="1"/>
          </p:cNvSpPr>
          <p:nvPr/>
        </p:nvSpPr>
        <p:spPr bwMode="auto">
          <a:xfrm>
            <a:off x="2514602" y="4038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5" name="Oval 15"/>
          <p:cNvSpPr>
            <a:spLocks noChangeAspect="1" noChangeArrowheads="1"/>
          </p:cNvSpPr>
          <p:nvPr/>
        </p:nvSpPr>
        <p:spPr bwMode="auto">
          <a:xfrm>
            <a:off x="2438402" y="365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6" name="Oval 16"/>
          <p:cNvSpPr>
            <a:spLocks noChangeAspect="1" noChangeArrowheads="1"/>
          </p:cNvSpPr>
          <p:nvPr/>
        </p:nvSpPr>
        <p:spPr bwMode="auto">
          <a:xfrm>
            <a:off x="2209802" y="2667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7" name="Oval 17"/>
          <p:cNvSpPr>
            <a:spLocks noChangeAspect="1" noChangeArrowheads="1"/>
          </p:cNvSpPr>
          <p:nvPr/>
        </p:nvSpPr>
        <p:spPr bwMode="auto">
          <a:xfrm>
            <a:off x="4495802" y="5486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8" name="Oval 18"/>
          <p:cNvSpPr>
            <a:spLocks noChangeAspect="1" noChangeArrowheads="1"/>
          </p:cNvSpPr>
          <p:nvPr/>
        </p:nvSpPr>
        <p:spPr bwMode="auto">
          <a:xfrm>
            <a:off x="2743202" y="5638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79" name="Oval 19"/>
          <p:cNvSpPr>
            <a:spLocks noChangeAspect="1" noChangeArrowheads="1"/>
          </p:cNvSpPr>
          <p:nvPr/>
        </p:nvSpPr>
        <p:spPr bwMode="auto">
          <a:xfrm>
            <a:off x="3505202" y="2057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0" name="Oval 20"/>
          <p:cNvSpPr>
            <a:spLocks noChangeAspect="1" noChangeArrowheads="1"/>
          </p:cNvSpPr>
          <p:nvPr/>
        </p:nvSpPr>
        <p:spPr bwMode="auto">
          <a:xfrm>
            <a:off x="3276600" y="1905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1" name="Oval 21"/>
          <p:cNvSpPr>
            <a:spLocks noChangeAspect="1" noChangeArrowheads="1"/>
          </p:cNvSpPr>
          <p:nvPr/>
        </p:nvSpPr>
        <p:spPr bwMode="auto">
          <a:xfrm>
            <a:off x="4267202" y="5334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2" name="Oval 22"/>
          <p:cNvSpPr>
            <a:spLocks noChangeAspect="1" noChangeArrowheads="1"/>
          </p:cNvSpPr>
          <p:nvPr/>
        </p:nvSpPr>
        <p:spPr bwMode="auto">
          <a:xfrm>
            <a:off x="47244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3" name="Oval 23"/>
          <p:cNvSpPr>
            <a:spLocks noChangeAspect="1" noChangeArrowheads="1"/>
          </p:cNvSpPr>
          <p:nvPr/>
        </p:nvSpPr>
        <p:spPr bwMode="auto">
          <a:xfrm>
            <a:off x="4191002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4" name="Oval 24"/>
          <p:cNvSpPr>
            <a:spLocks noChangeAspect="1" noChangeArrowheads="1"/>
          </p:cNvSpPr>
          <p:nvPr/>
        </p:nvSpPr>
        <p:spPr bwMode="auto">
          <a:xfrm>
            <a:off x="3886202" y="3352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5" name="Oval 25"/>
          <p:cNvSpPr>
            <a:spLocks noChangeAspect="1" noChangeArrowheads="1"/>
          </p:cNvSpPr>
          <p:nvPr/>
        </p:nvSpPr>
        <p:spPr bwMode="auto">
          <a:xfrm>
            <a:off x="3733802" y="3048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6" name="Oval 26"/>
          <p:cNvSpPr>
            <a:spLocks noChangeAspect="1" noChangeArrowheads="1"/>
          </p:cNvSpPr>
          <p:nvPr/>
        </p:nvSpPr>
        <p:spPr bwMode="auto">
          <a:xfrm>
            <a:off x="3657602" y="2743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7" name="Oval 27"/>
          <p:cNvSpPr>
            <a:spLocks noChangeAspect="1" noChangeArrowheads="1"/>
          </p:cNvSpPr>
          <p:nvPr/>
        </p:nvSpPr>
        <p:spPr bwMode="auto">
          <a:xfrm>
            <a:off x="2590802" y="5410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8" name="Oval 28"/>
          <p:cNvSpPr>
            <a:spLocks noChangeAspect="1" noChangeArrowheads="1"/>
          </p:cNvSpPr>
          <p:nvPr/>
        </p:nvSpPr>
        <p:spPr bwMode="auto">
          <a:xfrm>
            <a:off x="3429002" y="2971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89" name="Oval 29"/>
          <p:cNvSpPr>
            <a:spLocks noChangeAspect="1" noChangeArrowheads="1"/>
          </p:cNvSpPr>
          <p:nvPr/>
        </p:nvSpPr>
        <p:spPr bwMode="auto">
          <a:xfrm>
            <a:off x="4724402" y="2286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0" name="Oval 30"/>
          <p:cNvSpPr>
            <a:spLocks noChangeAspect="1" noChangeArrowheads="1"/>
          </p:cNvSpPr>
          <p:nvPr/>
        </p:nvSpPr>
        <p:spPr bwMode="auto">
          <a:xfrm>
            <a:off x="3657602" y="3352800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1" name="Oval 31"/>
          <p:cNvSpPr>
            <a:spLocks noChangeAspect="1" noChangeArrowheads="1"/>
          </p:cNvSpPr>
          <p:nvPr/>
        </p:nvSpPr>
        <p:spPr bwMode="auto">
          <a:xfrm>
            <a:off x="41148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2" name="Oval 32"/>
          <p:cNvSpPr>
            <a:spLocks noChangeAspect="1" noChangeArrowheads="1"/>
          </p:cNvSpPr>
          <p:nvPr/>
        </p:nvSpPr>
        <p:spPr bwMode="auto">
          <a:xfrm>
            <a:off x="5562602" y="4114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3" name="Oval 33"/>
          <p:cNvSpPr>
            <a:spLocks noChangeAspect="1" noChangeArrowheads="1"/>
          </p:cNvSpPr>
          <p:nvPr/>
        </p:nvSpPr>
        <p:spPr bwMode="auto">
          <a:xfrm>
            <a:off x="55626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4" name="Oval 34"/>
          <p:cNvSpPr>
            <a:spLocks noChangeAspect="1" noChangeArrowheads="1"/>
          </p:cNvSpPr>
          <p:nvPr/>
        </p:nvSpPr>
        <p:spPr bwMode="auto">
          <a:xfrm>
            <a:off x="1295402" y="4114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48195" name="Oval 35"/>
          <p:cNvSpPr>
            <a:spLocks noChangeAspect="1" noChangeArrowheads="1"/>
          </p:cNvSpPr>
          <p:nvPr/>
        </p:nvSpPr>
        <p:spPr bwMode="auto">
          <a:xfrm>
            <a:off x="43434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62000" y="2133601"/>
            <a:ext cx="5049838" cy="3898900"/>
            <a:chOff x="1104" y="1344"/>
            <a:chExt cx="3181" cy="2456"/>
          </a:xfrm>
        </p:grpSpPr>
        <p:sp>
          <p:nvSpPr>
            <p:cNvPr id="348197" name="AutoShape 37"/>
            <p:cNvSpPr>
              <a:spLocks noChangeAspect="1" noChangeArrowheads="1"/>
            </p:cNvSpPr>
            <p:nvPr/>
          </p:nvSpPr>
          <p:spPr bwMode="auto">
            <a:xfrm>
              <a:off x="3360" y="24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198" name="AutoShape 38"/>
            <p:cNvSpPr>
              <a:spLocks noChangeAspect="1" noChangeArrowheads="1"/>
            </p:cNvSpPr>
            <p:nvPr/>
          </p:nvSpPr>
          <p:spPr bwMode="auto">
            <a:xfrm>
              <a:off x="2352" y="192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199" name="AutoShape 39"/>
            <p:cNvSpPr>
              <a:spLocks noChangeAspect="1" noChangeArrowheads="1"/>
            </p:cNvSpPr>
            <p:nvPr/>
          </p:nvSpPr>
          <p:spPr bwMode="auto">
            <a:xfrm>
              <a:off x="1968" y="312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200" name="AutoShape 40"/>
            <p:cNvSpPr>
              <a:spLocks noChangeAspect="1" noChangeArrowheads="1"/>
            </p:cNvSpPr>
            <p:nvPr/>
          </p:nvSpPr>
          <p:spPr bwMode="auto">
            <a:xfrm>
              <a:off x="3072" y="3024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201" name="AutoShape 41"/>
            <p:cNvSpPr>
              <a:spLocks noChangeAspect="1" noChangeArrowheads="1"/>
            </p:cNvSpPr>
            <p:nvPr/>
          </p:nvSpPr>
          <p:spPr bwMode="auto">
            <a:xfrm>
              <a:off x="4032" y="1344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202" name="AutoShape 42"/>
            <p:cNvSpPr>
              <a:spLocks noChangeAspect="1" noChangeArrowheads="1"/>
            </p:cNvSpPr>
            <p:nvPr/>
          </p:nvSpPr>
          <p:spPr bwMode="auto">
            <a:xfrm>
              <a:off x="1104" y="24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348203" name="AutoShape 43"/>
            <p:cNvSpPr>
              <a:spLocks noChangeAspect="1" noChangeArrowheads="1"/>
            </p:cNvSpPr>
            <p:nvPr/>
          </p:nvSpPr>
          <p:spPr bwMode="auto">
            <a:xfrm>
              <a:off x="3888" y="36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348205" name="Text Box 45"/>
          <p:cNvSpPr txBox="1">
            <a:spLocks noChangeArrowheads="1"/>
          </p:cNvSpPr>
          <p:nvPr/>
        </p:nvSpPr>
        <p:spPr bwMode="auto">
          <a:xfrm>
            <a:off x="3314700" y="3248026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48206" name="Text Box 46"/>
          <p:cNvSpPr txBox="1">
            <a:spLocks noChangeArrowheads="1"/>
          </p:cNvSpPr>
          <p:nvPr/>
        </p:nvSpPr>
        <p:spPr bwMode="auto">
          <a:xfrm>
            <a:off x="6019802" y="1743077"/>
            <a:ext cx="1882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External zone</a:t>
            </a:r>
            <a:endParaRPr lang="en-US" dirty="0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/>
        </p:nvGraphicFramePr>
        <p:xfrm>
          <a:off x="7164388" y="2449513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2"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449513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/>
        </p:nvGraphicFramePr>
        <p:xfrm>
          <a:off x="5823370" y="4585368"/>
          <a:ext cx="3051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3" name="Equation" r:id="rId5" imgW="1523880" imgH="203040" progId="Equation.DSMT4">
                  <p:embed/>
                </p:oleObj>
              </mc:Choice>
              <mc:Fallback>
                <p:oleObj name="Equation" r:id="rId5" imgW="15238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370" y="4585368"/>
                        <a:ext cx="30511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7915275" y="1743076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5962652" y="2409826"/>
            <a:ext cx="1189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6019800" y="4067177"/>
            <a:ext cx="2430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Customer demand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350-1450-4E8A-8A96-E0AFA9646EEC}" type="slidenum">
              <a:rPr lang="en-CA"/>
              <a:pPr/>
              <a:t>25</a:t>
            </a:fld>
            <a:endParaRPr lang="en-CA"/>
          </a:p>
        </p:txBody>
      </p:sp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Scheduled Urban-Vehicle </a:t>
            </a:r>
            <a:r>
              <a:rPr lang="en-CA" noProof="0" dirty="0" smtClean="0"/>
              <a:t>Services</a:t>
            </a:r>
            <a:endParaRPr lang="en-CA" noProof="0" dirty="0"/>
          </a:p>
        </p:txBody>
      </p:sp>
      <p:sp>
        <p:nvSpPr>
          <p:cNvPr id="1733635" name="Oval 3"/>
          <p:cNvSpPr>
            <a:spLocks noChangeAspect="1" noChangeArrowheads="1"/>
          </p:cNvSpPr>
          <p:nvPr/>
        </p:nvSpPr>
        <p:spPr bwMode="auto">
          <a:xfrm>
            <a:off x="1143000" y="1600201"/>
            <a:ext cx="4756150" cy="460375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828800"/>
            <a:ext cx="5562600" cy="4343400"/>
            <a:chOff x="912" y="1104"/>
            <a:chExt cx="3504" cy="2736"/>
          </a:xfrm>
        </p:grpSpPr>
        <p:sp>
          <p:nvSpPr>
            <p:cNvPr id="1733637" name="Rectangle 5"/>
            <p:cNvSpPr>
              <a:spLocks noChangeAspect="1" noChangeArrowheads="1"/>
            </p:cNvSpPr>
            <p:nvPr/>
          </p:nvSpPr>
          <p:spPr bwMode="auto">
            <a:xfrm>
              <a:off x="3984" y="1104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38" name="Rectangle 6"/>
            <p:cNvSpPr>
              <a:spLocks noChangeAspect="1" noChangeArrowheads="1"/>
            </p:cNvSpPr>
            <p:nvPr/>
          </p:nvSpPr>
          <p:spPr bwMode="auto">
            <a:xfrm>
              <a:off x="4128" y="3552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39" name="Rectangle 7"/>
            <p:cNvSpPr>
              <a:spLocks noChangeAspect="1" noChangeArrowheads="1"/>
            </p:cNvSpPr>
            <p:nvPr/>
          </p:nvSpPr>
          <p:spPr bwMode="auto">
            <a:xfrm>
              <a:off x="912" y="2544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2" y="1905000"/>
            <a:ext cx="4403725" cy="3870325"/>
            <a:chOff x="1392" y="1248"/>
            <a:chExt cx="2774" cy="2438"/>
          </a:xfrm>
        </p:grpSpPr>
        <p:sp>
          <p:nvSpPr>
            <p:cNvPr id="1733641" name="Oval 9"/>
            <p:cNvSpPr>
              <a:spLocks noChangeAspect="1" noChangeArrowheads="1"/>
            </p:cNvSpPr>
            <p:nvPr/>
          </p:nvSpPr>
          <p:spPr bwMode="auto">
            <a:xfrm>
              <a:off x="2976" y="268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2" name="Oval 10"/>
            <p:cNvSpPr>
              <a:spLocks noChangeAspect="1" noChangeArrowheads="1"/>
            </p:cNvSpPr>
            <p:nvPr/>
          </p:nvSpPr>
          <p:spPr bwMode="auto">
            <a:xfrm>
              <a:off x="3168" y="278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3" name="Oval 11"/>
            <p:cNvSpPr>
              <a:spLocks noChangeAspect="1" noChangeArrowheads="1"/>
            </p:cNvSpPr>
            <p:nvPr/>
          </p:nvSpPr>
          <p:spPr bwMode="auto">
            <a:xfrm>
              <a:off x="3312" y="288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4" name="Oval 12"/>
            <p:cNvSpPr>
              <a:spLocks noChangeAspect="1" noChangeArrowheads="1"/>
            </p:cNvSpPr>
            <p:nvPr/>
          </p:nvSpPr>
          <p:spPr bwMode="auto">
            <a:xfrm>
              <a:off x="2880" y="283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5" name="Oval 13"/>
            <p:cNvSpPr>
              <a:spLocks noChangeAspect="1" noChangeArrowheads="1"/>
            </p:cNvSpPr>
            <p:nvPr/>
          </p:nvSpPr>
          <p:spPr bwMode="auto">
            <a:xfrm>
              <a:off x="2976" y="297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6" name="Oval 14"/>
            <p:cNvSpPr>
              <a:spLocks noChangeAspect="1" noChangeArrowheads="1"/>
            </p:cNvSpPr>
            <p:nvPr/>
          </p:nvSpPr>
          <p:spPr bwMode="auto">
            <a:xfrm>
              <a:off x="1920" y="240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7" name="Oval 15"/>
            <p:cNvSpPr>
              <a:spLocks noChangeAspect="1" noChangeArrowheads="1"/>
            </p:cNvSpPr>
            <p:nvPr/>
          </p:nvSpPr>
          <p:spPr bwMode="auto">
            <a:xfrm>
              <a:off x="2016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8" name="Oval 16"/>
            <p:cNvSpPr>
              <a:spLocks noChangeAspect="1" noChangeArrowheads="1"/>
            </p:cNvSpPr>
            <p:nvPr/>
          </p:nvSpPr>
          <p:spPr bwMode="auto">
            <a:xfrm>
              <a:off x="2160" y="259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49" name="Oval 17"/>
            <p:cNvSpPr>
              <a:spLocks noChangeAspect="1" noChangeArrowheads="1"/>
            </p:cNvSpPr>
            <p:nvPr/>
          </p:nvSpPr>
          <p:spPr bwMode="auto">
            <a:xfrm>
              <a:off x="2112" y="235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0" name="Oval 18"/>
            <p:cNvSpPr>
              <a:spLocks noChangeAspect="1" noChangeArrowheads="1"/>
            </p:cNvSpPr>
            <p:nvPr/>
          </p:nvSpPr>
          <p:spPr bwMode="auto">
            <a:xfrm>
              <a:off x="1968" y="172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1" name="Oval 19"/>
            <p:cNvSpPr>
              <a:spLocks noChangeAspect="1" noChangeArrowheads="1"/>
            </p:cNvSpPr>
            <p:nvPr/>
          </p:nvSpPr>
          <p:spPr bwMode="auto">
            <a:xfrm>
              <a:off x="3408" y="350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2" name="Oval 20"/>
            <p:cNvSpPr>
              <a:spLocks noChangeAspect="1" noChangeArrowheads="1"/>
            </p:cNvSpPr>
            <p:nvPr/>
          </p:nvSpPr>
          <p:spPr bwMode="auto">
            <a:xfrm>
              <a:off x="2304" y="360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3" name="Oval 21"/>
            <p:cNvSpPr>
              <a:spLocks noChangeAspect="1" noChangeArrowheads="1"/>
            </p:cNvSpPr>
            <p:nvPr/>
          </p:nvSpPr>
          <p:spPr bwMode="auto">
            <a:xfrm>
              <a:off x="2784" y="134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4" name="Oval 22"/>
            <p:cNvSpPr>
              <a:spLocks noChangeAspect="1" noChangeArrowheads="1"/>
            </p:cNvSpPr>
            <p:nvPr/>
          </p:nvSpPr>
          <p:spPr bwMode="auto">
            <a:xfrm>
              <a:off x="2640" y="124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5" name="Oval 23"/>
            <p:cNvSpPr>
              <a:spLocks noChangeAspect="1" noChangeArrowheads="1"/>
            </p:cNvSpPr>
            <p:nvPr/>
          </p:nvSpPr>
          <p:spPr bwMode="auto">
            <a:xfrm>
              <a:off x="3264" y="34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6" name="Oval 24"/>
            <p:cNvSpPr>
              <a:spLocks noChangeAspect="1" noChangeArrowheads="1"/>
            </p:cNvSpPr>
            <p:nvPr/>
          </p:nvSpPr>
          <p:spPr bwMode="auto">
            <a:xfrm>
              <a:off x="3552" y="22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7" name="Oval 25"/>
            <p:cNvSpPr>
              <a:spLocks noChangeAspect="1" noChangeArrowheads="1"/>
            </p:cNvSpPr>
            <p:nvPr/>
          </p:nvSpPr>
          <p:spPr bwMode="auto">
            <a:xfrm>
              <a:off x="3216" y="230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8" name="Oval 26"/>
            <p:cNvSpPr>
              <a:spLocks noChangeAspect="1" noChangeArrowheads="1"/>
            </p:cNvSpPr>
            <p:nvPr/>
          </p:nvSpPr>
          <p:spPr bwMode="auto">
            <a:xfrm>
              <a:off x="3024" y="216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59" name="Oval 27"/>
            <p:cNvSpPr>
              <a:spLocks noChangeAspect="1" noChangeArrowheads="1"/>
            </p:cNvSpPr>
            <p:nvPr/>
          </p:nvSpPr>
          <p:spPr bwMode="auto">
            <a:xfrm>
              <a:off x="2928" y="196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0" name="Oval 28"/>
            <p:cNvSpPr>
              <a:spLocks noChangeAspect="1" noChangeArrowheads="1"/>
            </p:cNvSpPr>
            <p:nvPr/>
          </p:nvSpPr>
          <p:spPr bwMode="auto">
            <a:xfrm>
              <a:off x="2880" y="177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1" name="Oval 29"/>
            <p:cNvSpPr>
              <a:spLocks noChangeAspect="1" noChangeArrowheads="1"/>
            </p:cNvSpPr>
            <p:nvPr/>
          </p:nvSpPr>
          <p:spPr bwMode="auto">
            <a:xfrm>
              <a:off x="2208" y="345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2" name="Oval 30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3" name="Oval 31"/>
            <p:cNvSpPr>
              <a:spLocks noChangeAspect="1" noChangeArrowheads="1"/>
            </p:cNvSpPr>
            <p:nvPr/>
          </p:nvSpPr>
          <p:spPr bwMode="auto">
            <a:xfrm>
              <a:off x="3552" y="148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4" name="Oval 32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5" name="Oval 33"/>
            <p:cNvSpPr>
              <a:spLocks noChangeAspect="1" noChangeArrowheads="1"/>
            </p:cNvSpPr>
            <p:nvPr/>
          </p:nvSpPr>
          <p:spPr bwMode="auto">
            <a:xfrm>
              <a:off x="3168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6" name="Oval 34"/>
            <p:cNvSpPr>
              <a:spLocks noChangeAspect="1" noChangeArrowheads="1"/>
            </p:cNvSpPr>
            <p:nvPr/>
          </p:nvSpPr>
          <p:spPr bwMode="auto">
            <a:xfrm>
              <a:off x="4080" y="264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7" name="Oval 35"/>
            <p:cNvSpPr>
              <a:spLocks noChangeAspect="1" noChangeArrowheads="1"/>
            </p:cNvSpPr>
            <p:nvPr/>
          </p:nvSpPr>
          <p:spPr bwMode="auto">
            <a:xfrm>
              <a:off x="4080" y="22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8" name="Oval 36"/>
            <p:cNvSpPr>
              <a:spLocks noChangeAspect="1" noChangeArrowheads="1"/>
            </p:cNvSpPr>
            <p:nvPr/>
          </p:nvSpPr>
          <p:spPr bwMode="auto">
            <a:xfrm>
              <a:off x="1392" y="264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69" name="Oval 37"/>
            <p:cNvSpPr>
              <a:spLocks noChangeAspect="1" noChangeArrowheads="1"/>
            </p:cNvSpPr>
            <p:nvPr/>
          </p:nvSpPr>
          <p:spPr bwMode="auto">
            <a:xfrm>
              <a:off x="3312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62000" y="2133601"/>
            <a:ext cx="5049838" cy="3898900"/>
            <a:chOff x="1104" y="1344"/>
            <a:chExt cx="3181" cy="2456"/>
          </a:xfrm>
        </p:grpSpPr>
        <p:sp>
          <p:nvSpPr>
            <p:cNvPr id="1733671" name="AutoShape 39"/>
            <p:cNvSpPr>
              <a:spLocks noChangeAspect="1" noChangeArrowheads="1"/>
            </p:cNvSpPr>
            <p:nvPr/>
          </p:nvSpPr>
          <p:spPr bwMode="auto">
            <a:xfrm>
              <a:off x="3360" y="24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2" name="AutoShape 40"/>
            <p:cNvSpPr>
              <a:spLocks noChangeAspect="1" noChangeArrowheads="1"/>
            </p:cNvSpPr>
            <p:nvPr/>
          </p:nvSpPr>
          <p:spPr bwMode="auto">
            <a:xfrm>
              <a:off x="2352" y="192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3" name="AutoShape 41"/>
            <p:cNvSpPr>
              <a:spLocks noChangeAspect="1" noChangeArrowheads="1"/>
            </p:cNvSpPr>
            <p:nvPr/>
          </p:nvSpPr>
          <p:spPr bwMode="auto">
            <a:xfrm>
              <a:off x="1968" y="312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4" name="AutoShape 42"/>
            <p:cNvSpPr>
              <a:spLocks noChangeAspect="1" noChangeArrowheads="1"/>
            </p:cNvSpPr>
            <p:nvPr/>
          </p:nvSpPr>
          <p:spPr bwMode="auto">
            <a:xfrm>
              <a:off x="3072" y="3024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5" name="AutoShape 43"/>
            <p:cNvSpPr>
              <a:spLocks noChangeAspect="1" noChangeArrowheads="1"/>
            </p:cNvSpPr>
            <p:nvPr/>
          </p:nvSpPr>
          <p:spPr bwMode="auto">
            <a:xfrm>
              <a:off x="4032" y="1344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6" name="AutoShape 44"/>
            <p:cNvSpPr>
              <a:spLocks noChangeAspect="1" noChangeArrowheads="1"/>
            </p:cNvSpPr>
            <p:nvPr/>
          </p:nvSpPr>
          <p:spPr bwMode="auto">
            <a:xfrm>
              <a:off x="1104" y="24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3677" name="AutoShape 45"/>
            <p:cNvSpPr>
              <a:spLocks noChangeAspect="1" noChangeArrowheads="1"/>
            </p:cNvSpPr>
            <p:nvPr/>
          </p:nvSpPr>
          <p:spPr bwMode="auto">
            <a:xfrm>
              <a:off x="3888" y="36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4800600" y="3886200"/>
            <a:ext cx="1219200" cy="1752600"/>
            <a:chOff x="3024" y="2448"/>
            <a:chExt cx="768" cy="1104"/>
          </a:xfrm>
        </p:grpSpPr>
        <p:sp>
          <p:nvSpPr>
            <p:cNvPr id="1733679" name="Line 47"/>
            <p:cNvSpPr>
              <a:spLocks noChangeShapeType="1"/>
            </p:cNvSpPr>
            <p:nvPr/>
          </p:nvSpPr>
          <p:spPr bwMode="auto">
            <a:xfrm flipV="1">
              <a:off x="3792" y="2448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33680" name="Line 48"/>
            <p:cNvSpPr>
              <a:spLocks noChangeShapeType="1"/>
            </p:cNvSpPr>
            <p:nvPr/>
          </p:nvSpPr>
          <p:spPr bwMode="auto">
            <a:xfrm flipH="1">
              <a:off x="3024" y="2448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733681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429000"/>
            <a:ext cx="6096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733682" name="Text Box 50"/>
          <p:cNvSpPr txBox="1">
            <a:spLocks noChangeArrowheads="1"/>
          </p:cNvSpPr>
          <p:nvPr/>
        </p:nvSpPr>
        <p:spPr bwMode="auto">
          <a:xfrm>
            <a:off x="6400800" y="5239692"/>
            <a:ext cx="1416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r’: t(r’)=</a:t>
            </a:r>
            <a:r>
              <a:rPr lang="en-US" i="1" dirty="0"/>
              <a:t>t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5029200" y="4038600"/>
            <a:ext cx="1219200" cy="1752600"/>
            <a:chOff x="3024" y="2448"/>
            <a:chExt cx="768" cy="1104"/>
          </a:xfrm>
        </p:grpSpPr>
        <p:sp>
          <p:nvSpPr>
            <p:cNvPr id="1733684" name="Line 52"/>
            <p:cNvSpPr>
              <a:spLocks noChangeShapeType="1"/>
            </p:cNvSpPr>
            <p:nvPr/>
          </p:nvSpPr>
          <p:spPr bwMode="auto">
            <a:xfrm flipV="1">
              <a:off x="3792" y="2448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33685" name="Line 53"/>
            <p:cNvSpPr>
              <a:spLocks noChangeShapeType="1"/>
            </p:cNvSpPr>
            <p:nvPr/>
          </p:nvSpPr>
          <p:spPr bwMode="auto">
            <a:xfrm flipH="1">
              <a:off x="3024" y="2448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33686" name="Text Box 54"/>
          <p:cNvSpPr txBox="1">
            <a:spLocks noChangeArrowheads="1"/>
          </p:cNvSpPr>
          <p:nvPr/>
        </p:nvSpPr>
        <p:spPr bwMode="auto">
          <a:xfrm>
            <a:off x="6400800" y="4724401"/>
            <a:ext cx="155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r: t(r)=</a:t>
            </a:r>
            <a:r>
              <a:rPr lang="en-US" i="1" dirty="0"/>
              <a:t>t+1</a:t>
            </a:r>
          </a:p>
        </p:txBody>
      </p:sp>
      <p:pic>
        <p:nvPicPr>
          <p:cNvPr id="1733687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600"/>
            <a:ext cx="6096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733688" name="Text Box 56"/>
          <p:cNvSpPr txBox="1">
            <a:spLocks noChangeArrowheads="1"/>
          </p:cNvSpPr>
          <p:nvPr/>
        </p:nvSpPr>
        <p:spPr bwMode="auto">
          <a:xfrm>
            <a:off x="6727825" y="1476377"/>
            <a:ext cx="22533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Decision: Which</a:t>
            </a:r>
          </a:p>
          <a:p>
            <a:r>
              <a:rPr lang="en-US" dirty="0">
                <a:solidFill>
                  <a:srgbClr val="FF0000"/>
                </a:solidFill>
              </a:rPr>
              <a:t>service to run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(When?)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33689" name="Text Box 57"/>
          <p:cNvSpPr txBox="1">
            <a:spLocks noChangeArrowheads="1"/>
          </p:cNvSpPr>
          <p:nvPr/>
        </p:nvSpPr>
        <p:spPr bwMode="auto">
          <a:xfrm>
            <a:off x="5715000" y="6096001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e</a:t>
            </a:r>
          </a:p>
        </p:txBody>
      </p:sp>
      <p:sp>
        <p:nvSpPr>
          <p:cNvPr id="1733690" name="Text Box 58"/>
          <p:cNvSpPr txBox="1">
            <a:spLocks noChangeArrowheads="1"/>
          </p:cNvSpPr>
          <p:nvPr/>
        </p:nvSpPr>
        <p:spPr bwMode="auto">
          <a:xfrm>
            <a:off x="4419601" y="3962401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s</a:t>
            </a:r>
          </a:p>
        </p:txBody>
      </p:sp>
      <p:sp>
        <p:nvSpPr>
          <p:cNvPr id="1733691" name="Text Box 59"/>
          <p:cNvSpPr txBox="1">
            <a:spLocks noChangeArrowheads="1"/>
          </p:cNvSpPr>
          <p:nvPr/>
        </p:nvSpPr>
        <p:spPr bwMode="auto">
          <a:xfrm>
            <a:off x="6934200" y="2590801"/>
            <a:ext cx="1731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sym typeface="Symbol"/>
              </a:rPr>
              <a:t></a:t>
            </a:r>
            <a:r>
              <a:rPr lang="en-US" i="1" dirty="0" smtClean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r</a:t>
            </a:r>
            <a:r>
              <a:rPr lang="en-US" i="1" dirty="0" smtClean="0">
                <a:solidFill>
                  <a:schemeClr val="accent2"/>
                </a:solidFill>
              </a:rPr>
              <a:t>) </a:t>
            </a:r>
            <a:r>
              <a:rPr lang="en-US" i="1" dirty="0">
                <a:solidFill>
                  <a:schemeClr val="accent2"/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{1,0}</a:t>
            </a:r>
            <a:endParaRPr lang="en-US" dirty="0"/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6400800" y="5819307"/>
            <a:ext cx="2682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r’: t(r’)=</a:t>
            </a:r>
            <a:r>
              <a:rPr lang="en-US" i="1" dirty="0"/>
              <a:t>t; </a:t>
            </a:r>
            <a:r>
              <a:rPr lang="en-US" i="1" dirty="0" smtClean="0">
                <a:sym typeface="Symbol"/>
              </a:rPr>
              <a:t>(r)={z</a:t>
            </a:r>
            <a:r>
              <a:rPr lang="en-US" i="1" dirty="0" smtClean="0"/>
              <a:t>}</a:t>
            </a:r>
            <a:endParaRPr lang="en-US" i="1" dirty="0"/>
          </a:p>
        </p:txBody>
      </p:sp>
      <p:sp>
        <p:nvSpPr>
          <p:cNvPr id="62" name="Line 51"/>
          <p:cNvSpPr>
            <a:spLocks noChangeShapeType="1"/>
          </p:cNvSpPr>
          <p:nvPr/>
        </p:nvSpPr>
        <p:spPr bwMode="auto">
          <a:xfrm flipV="1">
            <a:off x="6353174" y="4217194"/>
            <a:ext cx="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" name="Line 52"/>
          <p:cNvSpPr>
            <a:spLocks noChangeShapeType="1"/>
          </p:cNvSpPr>
          <p:nvPr/>
        </p:nvSpPr>
        <p:spPr bwMode="auto">
          <a:xfrm flipH="1" flipV="1">
            <a:off x="4632327" y="4175125"/>
            <a:ext cx="1720847" cy="4206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 flipV="1">
            <a:off x="3097212" y="3455194"/>
            <a:ext cx="1427162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9" name="AutoShape 5"/>
          <p:cNvSpPr>
            <a:spLocks noChangeAspect="1" noChangeArrowheads="1"/>
          </p:cNvSpPr>
          <p:nvPr/>
        </p:nvSpPr>
        <p:spPr bwMode="auto">
          <a:xfrm>
            <a:off x="1608138" y="2751138"/>
            <a:ext cx="401637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1255713" y="2663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st</a:t>
            </a:r>
            <a:endParaRPr lang="en-US" i="1" dirty="0"/>
          </a:p>
        </p:txBody>
      </p:sp>
      <p:sp>
        <p:nvSpPr>
          <p:cNvPr id="1762311" name="Line 7"/>
          <p:cNvSpPr>
            <a:spLocks noChangeShapeType="1"/>
          </p:cNvSpPr>
          <p:nvPr/>
        </p:nvSpPr>
        <p:spPr bwMode="auto">
          <a:xfrm>
            <a:off x="2032000" y="3136900"/>
            <a:ext cx="158750" cy="284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 flipH="1">
            <a:off x="5624512" y="5054600"/>
            <a:ext cx="1484312" cy="4413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H="1" flipV="1">
            <a:off x="5700713" y="5665788"/>
            <a:ext cx="914400" cy="4572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14" name="Line 10"/>
          <p:cNvSpPr>
            <a:spLocks noChangeShapeType="1"/>
          </p:cNvSpPr>
          <p:nvPr/>
        </p:nvSpPr>
        <p:spPr bwMode="auto">
          <a:xfrm>
            <a:off x="5976937" y="4884738"/>
            <a:ext cx="1068388" cy="47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 flipV="1">
            <a:off x="3600450" y="4060825"/>
            <a:ext cx="1281113" cy="182563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16" name="AutoShape 12"/>
          <p:cNvSpPr>
            <a:spLocks noChangeAspect="1" noChangeArrowheads="1"/>
          </p:cNvSpPr>
          <p:nvPr/>
        </p:nvSpPr>
        <p:spPr bwMode="auto">
          <a:xfrm>
            <a:off x="4946650" y="3819525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62317" name="Text Box 13"/>
          <p:cNvSpPr txBox="1">
            <a:spLocks noChangeArrowheads="1"/>
          </p:cNvSpPr>
          <p:nvPr/>
        </p:nvSpPr>
        <p:spPr bwMode="auto">
          <a:xfrm>
            <a:off x="4354513" y="35179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s’t</a:t>
            </a:r>
            <a:r>
              <a:rPr lang="en-US" i="1" baseline="30000" dirty="0"/>
              <a:t>+</a:t>
            </a:r>
            <a:endParaRPr lang="en-US" i="1" dirty="0"/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1000125" y="3238500"/>
            <a:ext cx="588963" cy="26670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>
            <a:off x="5394325" y="4191000"/>
            <a:ext cx="22860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24" name="Line 20"/>
          <p:cNvSpPr>
            <a:spLocks noChangeShapeType="1"/>
          </p:cNvSpPr>
          <p:nvPr/>
        </p:nvSpPr>
        <p:spPr bwMode="auto">
          <a:xfrm flipH="1">
            <a:off x="2136775" y="4335463"/>
            <a:ext cx="1006475" cy="3651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olid"/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25" name="Line 21"/>
          <p:cNvSpPr>
            <a:spLocks noChangeShapeType="1"/>
          </p:cNvSpPr>
          <p:nvPr/>
        </p:nvSpPr>
        <p:spPr bwMode="auto">
          <a:xfrm flipH="1" flipV="1">
            <a:off x="2136775" y="4883150"/>
            <a:ext cx="914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26" name="Line 22"/>
          <p:cNvSpPr>
            <a:spLocks noChangeShapeType="1"/>
          </p:cNvSpPr>
          <p:nvPr/>
        </p:nvSpPr>
        <p:spPr bwMode="auto">
          <a:xfrm>
            <a:off x="2411413" y="3878263"/>
            <a:ext cx="731837" cy="127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28" name="Oval 24"/>
          <p:cNvSpPr>
            <a:spLocks noChangeAspect="1" noChangeArrowheads="1"/>
          </p:cNvSpPr>
          <p:nvPr/>
        </p:nvSpPr>
        <p:spPr bwMode="auto">
          <a:xfrm>
            <a:off x="3143250" y="52498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4</a:t>
            </a:r>
            <a:endParaRPr lang="en-CA" baseline="-25000" dirty="0"/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7121525" y="6223000"/>
            <a:ext cx="762000" cy="127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62333" name="AutoShape 29"/>
          <p:cNvSpPr>
            <a:spLocks noChangeAspect="1" noChangeArrowheads="1"/>
          </p:cNvSpPr>
          <p:nvPr/>
        </p:nvSpPr>
        <p:spPr bwMode="auto">
          <a:xfrm>
            <a:off x="511175" y="6037263"/>
            <a:ext cx="457200" cy="457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62334" name="Text Box 30"/>
          <p:cNvSpPr txBox="1">
            <a:spLocks noChangeArrowheads="1"/>
          </p:cNvSpPr>
          <p:nvPr/>
        </p:nvSpPr>
        <p:spPr bwMode="auto">
          <a:xfrm>
            <a:off x="0" y="5970588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gt</a:t>
            </a:r>
            <a:r>
              <a:rPr lang="en-US" sz="2800" b="1" i="1" baseline="30000" dirty="0"/>
              <a:t>-</a:t>
            </a:r>
            <a:endParaRPr lang="en-US" i="1" dirty="0"/>
          </a:p>
        </p:txBody>
      </p:sp>
      <p:sp>
        <p:nvSpPr>
          <p:cNvPr id="1762335" name="AutoShape 31"/>
          <p:cNvSpPr>
            <a:spLocks noChangeAspect="1" noChangeArrowheads="1"/>
          </p:cNvSpPr>
          <p:nvPr/>
        </p:nvSpPr>
        <p:spPr bwMode="auto">
          <a:xfrm>
            <a:off x="7920038" y="6000750"/>
            <a:ext cx="457200" cy="4572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62336" name="Text Box 32"/>
          <p:cNvSpPr txBox="1">
            <a:spLocks noChangeArrowheads="1"/>
          </p:cNvSpPr>
          <p:nvPr/>
        </p:nvSpPr>
        <p:spPr bwMode="auto">
          <a:xfrm>
            <a:off x="8348663" y="5976938"/>
            <a:ext cx="79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/>
              <a:t>g’t</a:t>
            </a:r>
            <a:r>
              <a:rPr lang="en-US" i="1" baseline="30000" dirty="0"/>
              <a:t>++</a:t>
            </a:r>
            <a:endParaRPr lang="en-US" i="1" dirty="0"/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443630" y="1252255"/>
            <a:ext cx="457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039775" y="1258782"/>
            <a:ext cx="576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/>
              <a:t>e’t</a:t>
            </a:r>
            <a:r>
              <a:rPr lang="en-US" i="1" dirty="0" smtClean="0"/>
              <a:t>’</a:t>
            </a:r>
            <a:endParaRPr lang="en-US" i="1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16200000" flipH="1">
            <a:off x="857253" y="1860547"/>
            <a:ext cx="990597" cy="7239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5307730" y="1722155"/>
            <a:ext cx="457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903875" y="1728682"/>
            <a:ext cx="882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/>
              <a:t>e’’’t</a:t>
            </a:r>
            <a:r>
              <a:rPr lang="en-US" i="1" dirty="0" smtClean="0"/>
              <a:t>’’’</a:t>
            </a:r>
            <a:endParaRPr lang="en-US" i="1" dirty="0"/>
          </a:p>
        </p:txBody>
      </p:sp>
      <p:cxnSp>
        <p:nvCxnSpPr>
          <p:cNvPr id="39" name="Connecteur droit avec flèche 38"/>
          <p:cNvCxnSpPr/>
          <p:nvPr/>
        </p:nvCxnSpPr>
        <p:spPr>
          <a:xfrm rot="5400000">
            <a:off x="4737101" y="2679706"/>
            <a:ext cx="1536702" cy="6222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spect="1"/>
          </p:cNvSpPr>
          <p:nvPr/>
        </p:nvSpPr>
        <p:spPr>
          <a:xfrm>
            <a:off x="2145430" y="1417355"/>
            <a:ext cx="4572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741575" y="1423882"/>
            <a:ext cx="71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err="1" smtClean="0"/>
              <a:t>e’’t</a:t>
            </a:r>
            <a:r>
              <a:rPr lang="en-US" i="1" dirty="0" smtClean="0"/>
              <a:t>’’</a:t>
            </a:r>
            <a:endParaRPr lang="en-US" i="1" dirty="0"/>
          </a:p>
        </p:txBody>
      </p:sp>
      <p:cxnSp>
        <p:nvCxnSpPr>
          <p:cNvPr id="42" name="Connecteur droit avec flèche 41"/>
          <p:cNvCxnSpPr/>
          <p:nvPr/>
        </p:nvCxnSpPr>
        <p:spPr>
          <a:xfrm rot="5400000">
            <a:off x="1746250" y="2089154"/>
            <a:ext cx="749304" cy="507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 flipH="1">
            <a:off x="2387600" y="1917700"/>
            <a:ext cx="54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4</a:t>
            </a:r>
          </a:p>
        </p:txBody>
      </p:sp>
      <p:sp>
        <p:nvSpPr>
          <p:cNvPr id="51" name="ZoneTexte 50"/>
          <p:cNvSpPr txBox="1"/>
          <p:nvPr/>
        </p:nvSpPr>
        <p:spPr>
          <a:xfrm flipH="1">
            <a:off x="825500" y="2057400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</a:p>
        </p:txBody>
      </p:sp>
      <p:sp>
        <p:nvSpPr>
          <p:cNvPr id="54" name="ZoneTexte 53"/>
          <p:cNvSpPr txBox="1"/>
          <p:nvPr/>
        </p:nvSpPr>
        <p:spPr>
          <a:xfrm flipH="1">
            <a:off x="5689600" y="2324100"/>
            <a:ext cx="54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5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6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7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8</a:t>
            </a:r>
          </a:p>
        </p:txBody>
      </p:sp>
      <p:sp>
        <p:nvSpPr>
          <p:cNvPr id="58" name="Oval 24"/>
          <p:cNvSpPr>
            <a:spLocks noChangeAspect="1" noChangeArrowheads="1"/>
          </p:cNvSpPr>
          <p:nvPr/>
        </p:nvSpPr>
        <p:spPr bwMode="auto">
          <a:xfrm>
            <a:off x="5556250" y="45259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8</a:t>
            </a:r>
            <a:endParaRPr lang="en-CA" baseline="-25000" dirty="0"/>
          </a:p>
        </p:txBody>
      </p:sp>
      <p:sp>
        <p:nvSpPr>
          <p:cNvPr id="59" name="Oval 24"/>
          <p:cNvSpPr>
            <a:spLocks noChangeAspect="1" noChangeArrowheads="1"/>
          </p:cNvSpPr>
          <p:nvPr/>
        </p:nvSpPr>
        <p:spPr bwMode="auto">
          <a:xfrm>
            <a:off x="3194050" y="41703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3</a:t>
            </a:r>
            <a:endParaRPr lang="en-CA" baseline="-25000" dirty="0"/>
          </a:p>
        </p:txBody>
      </p:sp>
      <p:sp>
        <p:nvSpPr>
          <p:cNvPr id="60" name="Oval 24"/>
          <p:cNvSpPr>
            <a:spLocks noChangeAspect="1" noChangeArrowheads="1"/>
          </p:cNvSpPr>
          <p:nvPr/>
        </p:nvSpPr>
        <p:spPr bwMode="auto">
          <a:xfrm>
            <a:off x="1682750" y="46021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2</a:t>
            </a:r>
            <a:endParaRPr lang="en-CA" baseline="-25000" dirty="0"/>
          </a:p>
        </p:txBody>
      </p:sp>
      <p:sp>
        <p:nvSpPr>
          <p:cNvPr id="61" name="Oval 24"/>
          <p:cNvSpPr>
            <a:spLocks noChangeAspect="1" noChangeArrowheads="1"/>
          </p:cNvSpPr>
          <p:nvPr/>
        </p:nvSpPr>
        <p:spPr bwMode="auto">
          <a:xfrm>
            <a:off x="2089150" y="34337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1</a:t>
            </a:r>
            <a:endParaRPr lang="en-CA" baseline="-25000" dirty="0"/>
          </a:p>
        </p:txBody>
      </p:sp>
      <p:sp>
        <p:nvSpPr>
          <p:cNvPr id="62" name="Oval 24"/>
          <p:cNvSpPr>
            <a:spLocks noChangeAspect="1" noChangeArrowheads="1"/>
          </p:cNvSpPr>
          <p:nvPr/>
        </p:nvSpPr>
        <p:spPr bwMode="auto">
          <a:xfrm>
            <a:off x="6661150" y="59737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5</a:t>
            </a:r>
            <a:endParaRPr lang="en-CA" baseline="-25000" dirty="0"/>
          </a:p>
        </p:txBody>
      </p:sp>
      <p:sp>
        <p:nvSpPr>
          <p:cNvPr id="63" name="Oval 24"/>
          <p:cNvSpPr>
            <a:spLocks noChangeAspect="1" noChangeArrowheads="1"/>
          </p:cNvSpPr>
          <p:nvPr/>
        </p:nvSpPr>
        <p:spPr bwMode="auto">
          <a:xfrm>
            <a:off x="5251450" y="54022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7</a:t>
            </a:r>
            <a:endParaRPr lang="en-CA" baseline="-25000" dirty="0"/>
          </a:p>
        </p:txBody>
      </p:sp>
      <p:sp>
        <p:nvSpPr>
          <p:cNvPr id="64" name="Oval 24"/>
          <p:cNvSpPr>
            <a:spLocks noChangeAspect="1" noChangeArrowheads="1"/>
          </p:cNvSpPr>
          <p:nvPr/>
        </p:nvSpPr>
        <p:spPr bwMode="auto">
          <a:xfrm>
            <a:off x="7169150" y="4767263"/>
            <a:ext cx="366713" cy="366712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CA" dirty="0" smtClean="0"/>
              <a:t>c</a:t>
            </a:r>
            <a:r>
              <a:rPr lang="en-CA" baseline="-25000" dirty="0" smtClean="0"/>
              <a:t>6</a:t>
            </a:r>
            <a:endParaRPr lang="en-CA" baseline="-25000" dirty="0"/>
          </a:p>
        </p:txBody>
      </p:sp>
      <p:sp>
        <p:nvSpPr>
          <p:cNvPr id="43" name="Titr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City-Freighter Work Segment &amp; Assignment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6786104" y="407541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00FF"/>
                </a:solidFill>
                <a:sym typeface="Symbol"/>
              </a:rPr>
              <a:t>(h)</a:t>
            </a:r>
            <a:r>
              <a:rPr lang="fr-FR" dirty="0" smtClean="0">
                <a:solidFill>
                  <a:srgbClr val="0000FF"/>
                </a:solidFill>
                <a:sym typeface="Symbol"/>
              </a:rPr>
              <a:t> {1,0}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6149105" y="2663825"/>
            <a:ext cx="27735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Decision: Which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c-f work assignment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operate?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B7-899B-4D42-96D4-A9EE805B8318}" type="slidenum">
              <a:rPr lang="en-CA"/>
              <a:pPr/>
              <a:t>27</a:t>
            </a:fld>
            <a:endParaRPr lang="en-CA"/>
          </a:p>
        </p:txBody>
      </p:sp>
      <p:sp>
        <p:nvSpPr>
          <p:cNvPr id="173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Demand Itineraries</a:t>
            </a:r>
            <a:endParaRPr lang="en-CA" noProof="0" dirty="0"/>
          </a:p>
        </p:txBody>
      </p:sp>
      <p:sp>
        <p:nvSpPr>
          <p:cNvPr id="1737731" name="Oval 3"/>
          <p:cNvSpPr>
            <a:spLocks noChangeAspect="1" noChangeArrowheads="1"/>
          </p:cNvSpPr>
          <p:nvPr/>
        </p:nvSpPr>
        <p:spPr bwMode="auto">
          <a:xfrm>
            <a:off x="1143000" y="1600201"/>
            <a:ext cx="4756150" cy="460375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737732" name="Rectangle 4"/>
          <p:cNvSpPr>
            <a:spLocks noChangeAspect="1" noChangeArrowheads="1"/>
          </p:cNvSpPr>
          <p:nvPr/>
        </p:nvSpPr>
        <p:spPr bwMode="auto">
          <a:xfrm>
            <a:off x="5410200" y="1828800"/>
            <a:ext cx="457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3" name="Rectangle 5"/>
          <p:cNvSpPr>
            <a:spLocks noChangeAspect="1" noChangeArrowheads="1"/>
          </p:cNvSpPr>
          <p:nvPr/>
        </p:nvSpPr>
        <p:spPr bwMode="auto">
          <a:xfrm>
            <a:off x="5638800" y="5715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accent2"/>
              </a:solidFill>
            </a:endParaRPr>
          </a:p>
        </p:txBody>
      </p:sp>
      <p:sp>
        <p:nvSpPr>
          <p:cNvPr id="1737734" name="Rectangle 6"/>
          <p:cNvSpPr>
            <a:spLocks noChangeAspect="1" noChangeArrowheads="1"/>
          </p:cNvSpPr>
          <p:nvPr/>
        </p:nvSpPr>
        <p:spPr bwMode="auto">
          <a:xfrm>
            <a:off x="533400" y="4114800"/>
            <a:ext cx="457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5" name="Oval 7"/>
          <p:cNvSpPr>
            <a:spLocks noChangeAspect="1" noChangeArrowheads="1"/>
          </p:cNvSpPr>
          <p:nvPr/>
        </p:nvSpPr>
        <p:spPr bwMode="auto">
          <a:xfrm>
            <a:off x="3810002" y="4191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6" name="Oval 8"/>
          <p:cNvSpPr>
            <a:spLocks noChangeAspect="1" noChangeArrowheads="1"/>
          </p:cNvSpPr>
          <p:nvPr/>
        </p:nvSpPr>
        <p:spPr bwMode="auto">
          <a:xfrm>
            <a:off x="4114802" y="434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7" name="Oval 9"/>
          <p:cNvSpPr>
            <a:spLocks noChangeAspect="1" noChangeArrowheads="1"/>
          </p:cNvSpPr>
          <p:nvPr/>
        </p:nvSpPr>
        <p:spPr bwMode="auto">
          <a:xfrm>
            <a:off x="4343402" y="4495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8" name="Oval 10"/>
          <p:cNvSpPr>
            <a:spLocks noChangeAspect="1" noChangeArrowheads="1"/>
          </p:cNvSpPr>
          <p:nvPr/>
        </p:nvSpPr>
        <p:spPr bwMode="auto">
          <a:xfrm>
            <a:off x="3657602" y="4419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39" name="Oval 11"/>
          <p:cNvSpPr>
            <a:spLocks noChangeAspect="1" noChangeArrowheads="1"/>
          </p:cNvSpPr>
          <p:nvPr/>
        </p:nvSpPr>
        <p:spPr bwMode="auto">
          <a:xfrm>
            <a:off x="3810002" y="4648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0" name="Oval 12"/>
          <p:cNvSpPr>
            <a:spLocks noChangeAspect="1" noChangeArrowheads="1"/>
          </p:cNvSpPr>
          <p:nvPr/>
        </p:nvSpPr>
        <p:spPr bwMode="auto">
          <a:xfrm>
            <a:off x="2133602" y="3733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1" name="Oval 13"/>
          <p:cNvSpPr>
            <a:spLocks noChangeAspect="1" noChangeArrowheads="1"/>
          </p:cNvSpPr>
          <p:nvPr/>
        </p:nvSpPr>
        <p:spPr bwMode="auto">
          <a:xfrm>
            <a:off x="22860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2" name="Oval 14"/>
          <p:cNvSpPr>
            <a:spLocks noChangeAspect="1" noChangeArrowheads="1"/>
          </p:cNvSpPr>
          <p:nvPr/>
        </p:nvSpPr>
        <p:spPr bwMode="auto">
          <a:xfrm>
            <a:off x="2514602" y="4038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3" name="Oval 15"/>
          <p:cNvSpPr>
            <a:spLocks noChangeAspect="1" noChangeArrowheads="1"/>
          </p:cNvSpPr>
          <p:nvPr/>
        </p:nvSpPr>
        <p:spPr bwMode="auto">
          <a:xfrm>
            <a:off x="2438402" y="365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4" name="Oval 16"/>
          <p:cNvSpPr>
            <a:spLocks noChangeAspect="1" noChangeArrowheads="1"/>
          </p:cNvSpPr>
          <p:nvPr/>
        </p:nvSpPr>
        <p:spPr bwMode="auto">
          <a:xfrm>
            <a:off x="2209802" y="2667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5" name="Oval 17"/>
          <p:cNvSpPr>
            <a:spLocks noChangeAspect="1" noChangeArrowheads="1"/>
          </p:cNvSpPr>
          <p:nvPr/>
        </p:nvSpPr>
        <p:spPr bwMode="auto">
          <a:xfrm>
            <a:off x="4495802" y="5486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6" name="Oval 18"/>
          <p:cNvSpPr>
            <a:spLocks noChangeAspect="1" noChangeArrowheads="1"/>
          </p:cNvSpPr>
          <p:nvPr/>
        </p:nvSpPr>
        <p:spPr bwMode="auto">
          <a:xfrm>
            <a:off x="2743202" y="5638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7" name="Oval 19"/>
          <p:cNvSpPr>
            <a:spLocks noChangeAspect="1" noChangeArrowheads="1"/>
          </p:cNvSpPr>
          <p:nvPr/>
        </p:nvSpPr>
        <p:spPr bwMode="auto">
          <a:xfrm>
            <a:off x="3505202" y="2057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8" name="Oval 20"/>
          <p:cNvSpPr>
            <a:spLocks noChangeAspect="1" noChangeArrowheads="1"/>
          </p:cNvSpPr>
          <p:nvPr/>
        </p:nvSpPr>
        <p:spPr bwMode="auto">
          <a:xfrm>
            <a:off x="3276600" y="1905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49" name="Oval 21"/>
          <p:cNvSpPr>
            <a:spLocks noChangeAspect="1" noChangeArrowheads="1"/>
          </p:cNvSpPr>
          <p:nvPr/>
        </p:nvSpPr>
        <p:spPr bwMode="auto">
          <a:xfrm>
            <a:off x="4267202" y="5334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0" name="Oval 22"/>
          <p:cNvSpPr>
            <a:spLocks noChangeAspect="1" noChangeArrowheads="1"/>
          </p:cNvSpPr>
          <p:nvPr/>
        </p:nvSpPr>
        <p:spPr bwMode="auto">
          <a:xfrm>
            <a:off x="47244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1" name="Oval 23"/>
          <p:cNvSpPr>
            <a:spLocks noChangeAspect="1" noChangeArrowheads="1"/>
          </p:cNvSpPr>
          <p:nvPr/>
        </p:nvSpPr>
        <p:spPr bwMode="auto">
          <a:xfrm>
            <a:off x="4191002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2" name="Oval 24"/>
          <p:cNvSpPr>
            <a:spLocks noChangeAspect="1" noChangeArrowheads="1"/>
          </p:cNvSpPr>
          <p:nvPr/>
        </p:nvSpPr>
        <p:spPr bwMode="auto">
          <a:xfrm>
            <a:off x="3886202" y="3352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3" name="Oval 25"/>
          <p:cNvSpPr>
            <a:spLocks noChangeAspect="1" noChangeArrowheads="1"/>
          </p:cNvSpPr>
          <p:nvPr/>
        </p:nvSpPr>
        <p:spPr bwMode="auto">
          <a:xfrm>
            <a:off x="3733802" y="3048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4" name="Oval 26"/>
          <p:cNvSpPr>
            <a:spLocks noChangeAspect="1" noChangeArrowheads="1"/>
          </p:cNvSpPr>
          <p:nvPr/>
        </p:nvSpPr>
        <p:spPr bwMode="auto">
          <a:xfrm>
            <a:off x="3657602" y="2743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5" name="Oval 27"/>
          <p:cNvSpPr>
            <a:spLocks noChangeAspect="1" noChangeArrowheads="1"/>
          </p:cNvSpPr>
          <p:nvPr/>
        </p:nvSpPr>
        <p:spPr bwMode="auto">
          <a:xfrm>
            <a:off x="2590802" y="5410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6" name="Oval 28"/>
          <p:cNvSpPr>
            <a:spLocks noChangeAspect="1" noChangeArrowheads="1"/>
          </p:cNvSpPr>
          <p:nvPr/>
        </p:nvSpPr>
        <p:spPr bwMode="auto">
          <a:xfrm>
            <a:off x="3429002" y="2971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7" name="Oval 29"/>
          <p:cNvSpPr>
            <a:spLocks noChangeAspect="1" noChangeArrowheads="1"/>
          </p:cNvSpPr>
          <p:nvPr/>
        </p:nvSpPr>
        <p:spPr bwMode="auto">
          <a:xfrm>
            <a:off x="4724402" y="2286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8" name="Oval 30"/>
          <p:cNvSpPr>
            <a:spLocks noChangeAspect="1" noChangeArrowheads="1"/>
          </p:cNvSpPr>
          <p:nvPr/>
        </p:nvSpPr>
        <p:spPr bwMode="auto">
          <a:xfrm>
            <a:off x="3657602" y="3352800"/>
            <a:ext cx="136525" cy="1365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59" name="Oval 31"/>
          <p:cNvSpPr>
            <a:spLocks noChangeAspect="1" noChangeArrowheads="1"/>
          </p:cNvSpPr>
          <p:nvPr/>
        </p:nvSpPr>
        <p:spPr bwMode="auto">
          <a:xfrm>
            <a:off x="41148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0" name="Oval 32"/>
          <p:cNvSpPr>
            <a:spLocks noChangeAspect="1" noChangeArrowheads="1"/>
          </p:cNvSpPr>
          <p:nvPr/>
        </p:nvSpPr>
        <p:spPr bwMode="auto">
          <a:xfrm>
            <a:off x="5562602" y="4114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1" name="Oval 33"/>
          <p:cNvSpPr>
            <a:spLocks noChangeAspect="1" noChangeArrowheads="1"/>
          </p:cNvSpPr>
          <p:nvPr/>
        </p:nvSpPr>
        <p:spPr bwMode="auto">
          <a:xfrm>
            <a:off x="55626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2" name="Oval 34"/>
          <p:cNvSpPr>
            <a:spLocks noChangeAspect="1" noChangeArrowheads="1"/>
          </p:cNvSpPr>
          <p:nvPr/>
        </p:nvSpPr>
        <p:spPr bwMode="auto">
          <a:xfrm>
            <a:off x="1295402" y="4114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3" name="Oval 35"/>
          <p:cNvSpPr>
            <a:spLocks noChangeAspect="1" noChangeArrowheads="1"/>
          </p:cNvSpPr>
          <p:nvPr/>
        </p:nvSpPr>
        <p:spPr bwMode="auto">
          <a:xfrm>
            <a:off x="43434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4" name="AutoShape 36"/>
          <p:cNvSpPr>
            <a:spLocks noChangeAspect="1" noChangeArrowheads="1"/>
          </p:cNvSpPr>
          <p:nvPr/>
        </p:nvSpPr>
        <p:spPr bwMode="auto">
          <a:xfrm>
            <a:off x="4343400" y="3810001"/>
            <a:ext cx="401638" cy="3175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5" name="AutoShape 37"/>
          <p:cNvSpPr>
            <a:spLocks noChangeAspect="1" noChangeArrowheads="1"/>
          </p:cNvSpPr>
          <p:nvPr/>
        </p:nvSpPr>
        <p:spPr bwMode="auto">
          <a:xfrm>
            <a:off x="2743200" y="30480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6" name="AutoShape 38"/>
          <p:cNvSpPr>
            <a:spLocks noChangeAspect="1" noChangeArrowheads="1"/>
          </p:cNvSpPr>
          <p:nvPr/>
        </p:nvSpPr>
        <p:spPr bwMode="auto">
          <a:xfrm>
            <a:off x="2133600" y="49530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7" name="AutoShape 39"/>
          <p:cNvSpPr>
            <a:spLocks noChangeAspect="1" noChangeArrowheads="1"/>
          </p:cNvSpPr>
          <p:nvPr/>
        </p:nvSpPr>
        <p:spPr bwMode="auto">
          <a:xfrm>
            <a:off x="3886200" y="48006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8" name="AutoShape 40"/>
          <p:cNvSpPr>
            <a:spLocks noChangeAspect="1" noChangeArrowheads="1"/>
          </p:cNvSpPr>
          <p:nvPr/>
        </p:nvSpPr>
        <p:spPr bwMode="auto">
          <a:xfrm>
            <a:off x="5410200" y="21336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69" name="AutoShape 41"/>
          <p:cNvSpPr>
            <a:spLocks noChangeAspect="1" noChangeArrowheads="1"/>
          </p:cNvSpPr>
          <p:nvPr/>
        </p:nvSpPr>
        <p:spPr bwMode="auto">
          <a:xfrm>
            <a:off x="762000" y="38100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70" name="AutoShape 42"/>
          <p:cNvSpPr>
            <a:spLocks noChangeAspect="1" noChangeArrowheads="1"/>
          </p:cNvSpPr>
          <p:nvPr/>
        </p:nvSpPr>
        <p:spPr bwMode="auto">
          <a:xfrm>
            <a:off x="5181600" y="5715001"/>
            <a:ext cx="401638" cy="3175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37771" name="Text Box 43"/>
          <p:cNvSpPr txBox="1">
            <a:spLocks noChangeArrowheads="1"/>
          </p:cNvSpPr>
          <p:nvPr/>
        </p:nvSpPr>
        <p:spPr bwMode="auto">
          <a:xfrm>
            <a:off x="6172200" y="4241801"/>
            <a:ext cx="3163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smtClean="0"/>
              <a:t>m:</a:t>
            </a:r>
            <a:r>
              <a:rPr lang="en-US" dirty="0" smtClean="0"/>
              <a:t>{</a:t>
            </a:r>
            <a:r>
              <a:rPr lang="en-US" i="1" dirty="0" err="1" smtClean="0"/>
              <a:t>e,r</a:t>
            </a:r>
            <a:r>
              <a:rPr lang="en-US" i="1" dirty="0" smtClean="0"/>
              <a:t>(m),t(m) &lt; t(r),</a:t>
            </a:r>
            <a:endParaRPr lang="en-US" i="1" dirty="0"/>
          </a:p>
          <a:p>
            <a:r>
              <a:rPr lang="en-US" i="1" dirty="0" smtClean="0"/>
              <a:t>z(m)=z(m)</a:t>
            </a:r>
            <a:r>
              <a:rPr lang="en-US" i="1" dirty="0" smtClean="0">
                <a:sym typeface="Symbol"/>
              </a:rPr>
              <a:t> (r(m)),</a:t>
            </a:r>
            <a:br>
              <a:rPr lang="en-US" i="1" dirty="0" smtClean="0">
                <a:sym typeface="Symbol"/>
              </a:rPr>
            </a:br>
            <a:r>
              <a:rPr lang="en-US" i="1" dirty="0" smtClean="0">
                <a:sym typeface="Symbol"/>
              </a:rPr>
              <a:t>(p(d)), l(h(m)), c(d)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737772" name="Text Box 44"/>
          <p:cNvSpPr txBox="1">
            <a:spLocks noChangeArrowheads="1"/>
          </p:cNvSpPr>
          <p:nvPr/>
        </p:nvSpPr>
        <p:spPr bwMode="auto">
          <a:xfrm>
            <a:off x="3429000" y="32004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1737773" name="Text Box 45"/>
          <p:cNvSpPr txBox="1">
            <a:spLocks noChangeArrowheads="1"/>
          </p:cNvSpPr>
          <p:nvPr/>
        </p:nvSpPr>
        <p:spPr bwMode="auto">
          <a:xfrm>
            <a:off x="2590800" y="2743201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z’</a:t>
            </a:r>
            <a:endParaRPr lang="en-US" i="1" dirty="0"/>
          </a:p>
        </p:txBody>
      </p:sp>
      <p:sp>
        <p:nvSpPr>
          <p:cNvPr id="1737774" name="Text Box 46"/>
          <p:cNvSpPr txBox="1">
            <a:spLocks noChangeArrowheads="1"/>
          </p:cNvSpPr>
          <p:nvPr/>
        </p:nvSpPr>
        <p:spPr bwMode="auto">
          <a:xfrm>
            <a:off x="4419600" y="3962401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800600" y="3886200"/>
            <a:ext cx="1219200" cy="1752600"/>
            <a:chOff x="3024" y="2448"/>
            <a:chExt cx="768" cy="1104"/>
          </a:xfrm>
        </p:grpSpPr>
        <p:sp>
          <p:nvSpPr>
            <p:cNvPr id="1737776" name="Line 48"/>
            <p:cNvSpPr>
              <a:spLocks noChangeShapeType="1"/>
            </p:cNvSpPr>
            <p:nvPr/>
          </p:nvSpPr>
          <p:spPr bwMode="auto">
            <a:xfrm flipV="1">
              <a:off x="3792" y="2448"/>
              <a:ext cx="0" cy="11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37777" name="Line 49"/>
            <p:cNvSpPr>
              <a:spLocks noChangeShapeType="1"/>
            </p:cNvSpPr>
            <p:nvPr/>
          </p:nvSpPr>
          <p:spPr bwMode="auto">
            <a:xfrm flipH="1">
              <a:off x="3024" y="2448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73777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962400"/>
            <a:ext cx="6096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37779" name="Picture 51" descr="DGX0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1"/>
            <a:ext cx="649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7780" name="Line 52"/>
          <p:cNvSpPr>
            <a:spLocks noChangeShapeType="1"/>
          </p:cNvSpPr>
          <p:nvPr/>
        </p:nvSpPr>
        <p:spPr bwMode="auto">
          <a:xfrm flipH="1" flipV="1">
            <a:off x="3810000" y="3505200"/>
            <a:ext cx="609600" cy="4572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37781" name="Text Box 53"/>
          <p:cNvSpPr txBox="1">
            <a:spLocks noChangeArrowheads="1"/>
          </p:cNvSpPr>
          <p:nvPr/>
        </p:nvSpPr>
        <p:spPr bwMode="auto">
          <a:xfrm>
            <a:off x="6011865" y="1879601"/>
            <a:ext cx="31321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Select itinerary to deliver cargo on </a:t>
            </a:r>
            <a:r>
              <a:rPr lang="en-US" i="1" dirty="0">
                <a:solidFill>
                  <a:srgbClr val="FF0000"/>
                </a:solidFill>
              </a:rPr>
              <a:t>time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0000FF"/>
                </a:solidFill>
                <a:sym typeface="Symbol"/>
              </a:rPr>
              <a:t>(m) </a:t>
            </a:r>
            <a:r>
              <a:rPr lang="en-US" i="1" dirty="0" smtClean="0">
                <a:solidFill>
                  <a:schemeClr val="accent2"/>
                </a:solidFill>
                <a:sym typeface="Symbol"/>
              </a:rPr>
              <a:t> </a:t>
            </a:r>
            <a:r>
              <a:rPr lang="en-US" dirty="0" smtClean="0">
                <a:solidFill>
                  <a:schemeClr val="accent2"/>
                </a:solidFill>
              </a:rPr>
              <a:t>{1,0}</a:t>
            </a:r>
            <a:endParaRPr lang="en-US" dirty="0"/>
          </a:p>
        </p:txBody>
      </p:sp>
      <p:sp>
        <p:nvSpPr>
          <p:cNvPr id="1737782" name="Text Box 54"/>
          <p:cNvSpPr txBox="1">
            <a:spLocks noChangeArrowheads="1"/>
          </p:cNvSpPr>
          <p:nvPr/>
        </p:nvSpPr>
        <p:spPr bwMode="auto">
          <a:xfrm>
            <a:off x="5715000" y="6096001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e</a:t>
            </a:r>
          </a:p>
        </p:txBody>
      </p:sp>
      <p:sp>
        <p:nvSpPr>
          <p:cNvPr id="1737783" name="Text Box 55"/>
          <p:cNvSpPr txBox="1">
            <a:spLocks noChangeArrowheads="1"/>
          </p:cNvSpPr>
          <p:nvPr/>
        </p:nvSpPr>
        <p:spPr bwMode="auto">
          <a:xfrm>
            <a:off x="6096001" y="5678489"/>
            <a:ext cx="2361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: </a:t>
            </a:r>
            <a:r>
              <a:rPr lang="en-US" i="1" dirty="0" err="1" smtClean="0"/>
              <a:t>e,c,p,t</a:t>
            </a:r>
            <a:r>
              <a:rPr lang="en-US" i="1" dirty="0"/>
              <a:t>,</a:t>
            </a:r>
            <a:r>
              <a:rPr lang="en-US" dirty="0">
                <a:sym typeface="Euclid Symbol" pitchFamily="18" charset="2"/>
              </a:rPr>
              <a:t>[</a:t>
            </a:r>
            <a:r>
              <a:rPr lang="en-US" i="1" dirty="0" err="1">
                <a:sym typeface="Euclid Symbol" pitchFamily="18" charset="2"/>
              </a:rPr>
              <a:t>a,b</a:t>
            </a:r>
            <a:r>
              <a:rPr lang="en-US" dirty="0" smtClean="0">
                <a:sym typeface="Euclid Symbol" pitchFamily="18" charset="2"/>
              </a:rPr>
              <a:t>],</a:t>
            </a:r>
            <a:r>
              <a:rPr lang="en-US" i="1" dirty="0" err="1" smtClean="0">
                <a:sym typeface="Euclid Symbol" pitchFamily="18" charset="2"/>
              </a:rPr>
              <a:t>vol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First Stage</a:t>
            </a:r>
            <a:endParaRPr lang="en-CA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158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noProof="0" dirty="0" smtClean="0">
                    <a:solidFill>
                      <a:srgbClr val="0000FF"/>
                    </a:solidFill>
                  </a:rPr>
                  <a:t>Information considered</a:t>
                </a:r>
              </a:p>
              <a:p>
                <a:pPr lvl="1"/>
                <a:r>
                  <a:rPr lang="en-CA" noProof="0" dirty="0" smtClean="0"/>
                  <a:t>System data</a:t>
                </a:r>
              </a:p>
              <a:p>
                <a:pPr lvl="1"/>
                <a:r>
                  <a:rPr lang="en-CA" dirty="0" smtClean="0"/>
                  <a:t>Estimation </a:t>
                </a:r>
                <a:r>
                  <a:rPr lang="en-CA" noProof="0" dirty="0" smtClean="0"/>
                  <a:t>of future demand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 noProof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noProof="0" smtClean="0">
                            <a:latin typeface="Cambria Math"/>
                          </a:rPr>
                          <m:t>𝑣𝑜𝑙</m:t>
                        </m:r>
                        <m:r>
                          <a:rPr lang="en-US" b="0" i="1" noProof="0" smtClean="0">
                            <a:latin typeface="Cambria Math"/>
                          </a:rPr>
                          <m:t>(</m:t>
                        </m:r>
                        <m:r>
                          <a:rPr lang="en-US" b="0" i="1" noProof="0" smtClean="0">
                            <a:latin typeface="Cambria Math"/>
                          </a:rPr>
                          <m:t>𝑑</m:t>
                        </m:r>
                        <m:r>
                          <a:rPr lang="en-US" b="0" i="1" noProof="0" smtClean="0"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r>
                  <a:rPr lang="en-CA" noProof="0" dirty="0" smtClean="0"/>
                  <a:t> </a:t>
                </a:r>
              </a:p>
              <a:p>
                <a:r>
                  <a:rPr lang="en-CA" noProof="0" dirty="0" smtClean="0"/>
                  <a:t>Defining an a priori </a:t>
                </a:r>
                <a:r>
                  <a:rPr lang="en-CA" b="1" i="1" noProof="0" dirty="0" smtClean="0"/>
                  <a:t>plan</a:t>
                </a:r>
              </a:p>
              <a:p>
                <a:pPr lvl="1"/>
                <a:r>
                  <a:rPr lang="en-CA" dirty="0" smtClean="0"/>
                  <a:t>Aggregated service network design model with approximate routing costs (Tr. Sc. 2009)</a:t>
                </a:r>
              </a:p>
              <a:p>
                <a:r>
                  <a:rPr lang="en-CA" dirty="0" smtClean="0">
                    <a:solidFill>
                      <a:srgbClr val="FF0000"/>
                    </a:solidFill>
                  </a:rPr>
                  <a:t>Decision variables</a:t>
                </a:r>
              </a:p>
            </p:txBody>
          </p:sp>
        </mc:Choice>
        <mc:Fallback xmlns="">
          <p:sp>
            <p:nvSpPr>
              <p:cNvPr id="1731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53" t="-12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9A7F-F97E-4B48-ACBC-0300F133BB3D}" type="slidenum">
              <a:rPr lang="en-CA"/>
              <a:pPr/>
              <a:t>28</a:t>
            </a:fld>
            <a:endParaRPr lang="en-CA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6" y="4859501"/>
            <a:ext cx="8814435" cy="88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Formulation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7" y="1431903"/>
            <a:ext cx="8205826" cy="45765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6659" y="881672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Generalized cost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first-tier services</a:t>
            </a:r>
            <a:endParaRPr lang="fr-CA" sz="2000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32496" y="864332"/>
            <a:ext cx="3967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Generalized </a:t>
            </a:r>
            <a:r>
              <a:rPr lang="en-US" sz="2000" dirty="0" smtClean="0">
                <a:solidFill>
                  <a:srgbClr val="0000FF"/>
                </a:solidFill>
              </a:rPr>
              <a:t>cost second-tier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work assignments – forecast demand</a:t>
            </a:r>
            <a:endParaRPr lang="fr-CA" sz="2000" dirty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00249" y="1172108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Recourse cost</a:t>
            </a:r>
            <a:endParaRPr lang="fr-CA" sz="20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964557" y="2122728"/>
            <a:ext cx="217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U. Vehicle capacity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Linking</a:t>
            </a:r>
            <a:endParaRPr lang="fr-CA" sz="2000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6032" y="2962963"/>
            <a:ext cx="1768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Single itinerary</a:t>
            </a:r>
            <a:endParaRPr lang="fr-CA" sz="2000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05649" y="3750365"/>
            <a:ext cx="1938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Satellite capacity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U. </a:t>
            </a:r>
            <a:r>
              <a:rPr lang="en-US" sz="2000" dirty="0" smtClean="0">
                <a:solidFill>
                  <a:srgbClr val="0000FF"/>
                </a:solidFill>
              </a:rPr>
              <a:t>Vehicles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C. Freighters</a:t>
            </a:r>
            <a:endParaRPr lang="fr-CA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6BFF-6E2F-454C-9818-FD1799422459}" type="slidenum">
              <a:rPr lang="en-CA"/>
              <a:pPr/>
              <a:t>3</a:t>
            </a:fld>
            <a:endParaRPr lang="en-CA"/>
          </a:p>
        </p:txBody>
      </p:sp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Move Freight Differently, “Out of the Way”</a:t>
            </a:r>
            <a:endParaRPr lang="en-CA" noProof="0" dirty="0"/>
          </a:p>
        </p:txBody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noProof="0" dirty="0" smtClean="0">
                <a:solidFill>
                  <a:srgbClr val="0000FF"/>
                </a:solidFill>
              </a:rPr>
              <a:t>Underground automated systems: </a:t>
            </a:r>
            <a:r>
              <a:rPr lang="en-CA" noProof="0" dirty="0" smtClean="0"/>
              <a:t>new</a:t>
            </a:r>
            <a:r>
              <a:rPr lang="en-CA" noProof="0" dirty="0" smtClean="0">
                <a:solidFill>
                  <a:srgbClr val="0000FF"/>
                </a:solidFill>
              </a:rPr>
              <a:t> supply </a:t>
            </a:r>
            <a:r>
              <a:rPr lang="en-CA" noProof="0" dirty="0" smtClean="0"/>
              <a:t>systems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noProof="0" dirty="0" smtClean="0"/>
              <a:t>Conveyor belts or adapted vehicles on particular infrastructure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dirty="0" smtClean="0"/>
              <a:t>Particular packing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noProof="0" dirty="0" smtClean="0"/>
              <a:t>Loading/unloading stations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CA" noProof="0" dirty="0" smtClean="0"/>
              <a:t>Huge investments required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Night </a:t>
            </a:r>
            <a:r>
              <a:rPr lang="en-US" dirty="0" smtClean="0">
                <a:solidFill>
                  <a:srgbClr val="FF0000"/>
                </a:solidFill>
              </a:rPr>
              <a:t>deliveries: </a:t>
            </a:r>
            <a:r>
              <a:rPr lang="en-US" dirty="0" smtClean="0"/>
              <a:t>Move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demand </a:t>
            </a:r>
            <a:r>
              <a:rPr lang="en-US" dirty="0"/>
              <a:t>out in time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Successful pilot in New York city – much interest elsewhere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Requires particular city regulations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Does not necessarily decrease number of vehicles</a:t>
            </a:r>
          </a:p>
        </p:txBody>
      </p:sp>
    </p:spTree>
    <p:extLst>
      <p:ext uri="{BB962C8B-B14F-4D97-AF65-F5344CB8AC3E}">
        <p14:creationId xmlns:p14="http://schemas.microsoft.com/office/powerpoint/2010/main" val="5297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Output – The Plan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8" name="Image 7" descr="OutPhas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" y="1632967"/>
            <a:ext cx="8236458" cy="235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 – Observing the Demand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demands </a:t>
            </a:r>
            <a:r>
              <a:rPr lang="en-US" dirty="0" smtClean="0">
                <a:sym typeface="Symbol"/>
              </a:rPr>
              <a:t> Forecasts</a:t>
            </a:r>
          </a:p>
          <a:p>
            <a:pPr lvl="1"/>
            <a:r>
              <a:rPr lang="en-US" dirty="0" smtClean="0"/>
              <a:t>Determine routing =</a:t>
            </a:r>
            <a:br>
              <a:rPr lang="en-US" dirty="0" smtClean="0"/>
            </a:br>
            <a:r>
              <a:rPr lang="en-US" dirty="0" smtClean="0"/>
              <a:t>Synchronized, scheduled, multi-depot, multiple-tour, heterogeneous </a:t>
            </a:r>
            <a:r>
              <a:rPr lang="en-US" dirty="0" err="1" smtClean="0"/>
              <a:t>VRPTW</a:t>
            </a:r>
            <a:endParaRPr lang="en-US" dirty="0" smtClean="0"/>
          </a:p>
          <a:p>
            <a:pPr lvl="1"/>
            <a:r>
              <a:rPr lang="en-US" dirty="0" smtClean="0"/>
              <a:t>Attempt to improve system response =</a:t>
            </a:r>
            <a:br>
              <a:rPr lang="en-US" dirty="0" smtClean="0"/>
            </a:br>
            <a:r>
              <a:rPr lang="en-US" dirty="0" smtClean="0"/>
              <a:t>Apply a recourse policy + routing</a:t>
            </a:r>
          </a:p>
          <a:p>
            <a:r>
              <a:rPr lang="en-US" dirty="0" smtClean="0"/>
              <a:t>Adjust plan + routing, otherwise</a:t>
            </a:r>
          </a:p>
          <a:p>
            <a:r>
              <a:rPr lang="en-US" dirty="0" smtClean="0"/>
              <a:t>Straightforward to determine which customers need </a:t>
            </a:r>
            <a:r>
              <a:rPr lang="en-US" dirty="0" smtClean="0">
                <a:solidFill>
                  <a:srgbClr val="FF0000"/>
                </a:solidFill>
              </a:rPr>
              <a:t>extra capacity </a:t>
            </a:r>
            <a:r>
              <a:rPr lang="en-US" dirty="0" smtClean="0"/>
              <a:t>to be serviced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</a:t>
            </a:r>
            <a:r>
              <a:rPr lang="en-CA" baseline="30000" dirty="0" smtClean="0"/>
              <a:t>nd</a:t>
            </a:r>
            <a:r>
              <a:rPr lang="en-CA" dirty="0" smtClean="0"/>
              <a:t> Stage Recourse Policies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Routing (</a:t>
            </a:r>
            <a:r>
              <a:rPr lang="en-CA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R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Routing &amp; possible customer re-assignment (</a:t>
            </a:r>
            <a:r>
              <a:rPr lang="en-CA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RA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Service Dispatch and Routing (</a:t>
            </a:r>
            <a:r>
              <a:rPr lang="en-CA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SR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CA" dirty="0">
                <a:solidFill>
                  <a:srgbClr val="000000"/>
                </a:solidFill>
                <a:ea typeface="SimSun" charset="0"/>
                <a:cs typeface="SimSun" charset="0"/>
              </a:rPr>
              <a:t>Service 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Dispatch, Routing </a:t>
            </a:r>
            <a:r>
              <a:rPr lang="en-CA" dirty="0">
                <a:solidFill>
                  <a:srgbClr val="000000"/>
                </a:solidFill>
                <a:ea typeface="SimSun" charset="0"/>
                <a:cs typeface="SimSun" charset="0"/>
              </a:rPr>
              <a:t>&amp; possible customer 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re-assignment (</a:t>
            </a:r>
            <a:r>
              <a:rPr lang="en-CA" dirty="0" err="1" smtClean="0">
                <a:solidFill>
                  <a:srgbClr val="FF0000"/>
                </a:solidFill>
                <a:ea typeface="SimSun" charset="0"/>
                <a:cs typeface="SimSun" charset="0"/>
              </a:rPr>
              <a:t>SRA</a:t>
            </a: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CA" dirty="0" smtClean="0"/>
              <a:t>Increased latitude in the recourse actions</a:t>
            </a:r>
          </a:p>
          <a:p>
            <a:pPr>
              <a:spcBef>
                <a:spcPts val="300"/>
              </a:spcBef>
            </a:pPr>
            <a:r>
              <a:rPr lang="en-CA" dirty="0" smtClean="0"/>
              <a:t>Extra city freighters with high cost for the demand that cannot be moved by regular vehicles</a:t>
            </a:r>
          </a:p>
          <a:p>
            <a:pPr lvl="1">
              <a:spcBef>
                <a:spcPts val="300"/>
              </a:spcBef>
            </a:pPr>
            <a:r>
              <a:rPr lang="en-CA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A single city-freighter fleet to service the “regular” and the “extra” demand</a:t>
            </a:r>
          </a:p>
          <a:p>
            <a:pPr lvl="1">
              <a:spcBef>
                <a:spcPts val="300"/>
              </a:spcBef>
            </a:pPr>
            <a:r>
              <a:rPr lang="en-CA" dirty="0" smtClean="0">
                <a:solidFill>
                  <a:srgbClr val="FF0000"/>
                </a:solidFill>
                <a:ea typeface="SimSun" charset="0"/>
                <a:cs typeface="SimSun" charset="0"/>
              </a:rPr>
              <a:t>Direct-shipment policy</a:t>
            </a:r>
          </a:p>
          <a:p>
            <a:endParaRPr lang="en-CA" dirty="0" smtClean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979682" y="1292771"/>
            <a:ext cx="5517932" cy="2585545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3-Leg City Freighter Work Segment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33</a:t>
            </a:fld>
            <a:endParaRPr lang="en-CA"/>
          </a:p>
        </p:txBody>
      </p:sp>
      <p:pic>
        <p:nvPicPr>
          <p:cNvPr id="4" name="Image 3" descr="worksegment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228" y="1379975"/>
            <a:ext cx="7315200" cy="46405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06136" y="1718441"/>
            <a:ext cx="229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Direct shipment</a:t>
            </a:r>
            <a:endParaRPr lang="fr-F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2</a:t>
            </a:r>
            <a:r>
              <a:rPr lang="en-CA" baseline="30000" noProof="0" dirty="0" smtClean="0"/>
              <a:t>nd</a:t>
            </a:r>
            <a:r>
              <a:rPr lang="en-CA" noProof="0" dirty="0" smtClean="0"/>
              <a:t> Stage Routing Recourse</a:t>
            </a:r>
            <a:endParaRPr lang="en-CA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Keep</a:t>
            </a:r>
          </a:p>
          <a:p>
            <a:pPr lvl="1"/>
            <a:r>
              <a:rPr lang="en-CA" dirty="0" smtClean="0"/>
              <a:t>Selected first-tier services (routes and schedules)</a:t>
            </a:r>
          </a:p>
          <a:p>
            <a:pPr lvl="1"/>
            <a:r>
              <a:rPr lang="en-CA" dirty="0" smtClean="0"/>
              <a:t>Customer</a:t>
            </a:r>
            <a:r>
              <a:rPr lang="en-CA" noProof="0" dirty="0" smtClean="0"/>
              <a:t>-to-satellite assignments </a:t>
            </a:r>
            <a:r>
              <a:rPr lang="en-CA" noProof="0" dirty="0" smtClean="0"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Bounds</a:t>
            </a:r>
            <a:r>
              <a:rPr lang="en-CA" noProof="0" dirty="0" smtClean="0">
                <a:sym typeface="Wingdings" pitchFamily="2" charset="2"/>
              </a:rPr>
              <a:t> on second-tier vehicle departures at each </a:t>
            </a:r>
            <a:r>
              <a:rPr lang="en-CA" noProof="0" dirty="0" err="1" smtClean="0">
                <a:sym typeface="Wingdings" pitchFamily="2" charset="2"/>
              </a:rPr>
              <a:t>rendez-vous</a:t>
            </a:r>
            <a:r>
              <a:rPr lang="en-CA" noProof="0" dirty="0" smtClean="0">
                <a:sym typeface="Wingdings" pitchFamily="2" charset="2"/>
              </a:rPr>
              <a:t> point (satellite, period) </a:t>
            </a:r>
            <a:endParaRPr lang="en-CA" noProof="0" dirty="0" smtClean="0"/>
          </a:p>
          <a:p>
            <a:r>
              <a:rPr lang="en-CA" dirty="0" smtClean="0">
                <a:solidFill>
                  <a:srgbClr val="0000FF"/>
                </a:solidFill>
              </a:rPr>
              <a:t>Optimize the routing &amp; demand itineraries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2</a:t>
            </a:r>
            <a:r>
              <a:rPr lang="en-CA" baseline="30000" noProof="0" dirty="0" smtClean="0"/>
              <a:t>nd</a:t>
            </a:r>
            <a:r>
              <a:rPr lang="en-CA" noProof="0" dirty="0" smtClean="0"/>
              <a:t> Stage Routing Recourse</a:t>
            </a:r>
            <a:endParaRPr lang="en-CA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Keep</a:t>
            </a:r>
          </a:p>
          <a:p>
            <a:pPr lvl="1"/>
            <a:r>
              <a:rPr lang="en-CA" dirty="0" smtClean="0"/>
              <a:t>Selected first-tier services (routes and schedules)</a:t>
            </a:r>
          </a:p>
          <a:p>
            <a:pPr lvl="1"/>
            <a:r>
              <a:rPr lang="en-CA" dirty="0" smtClean="0"/>
              <a:t>Customer</a:t>
            </a:r>
            <a:r>
              <a:rPr lang="en-CA" noProof="0" dirty="0" smtClean="0"/>
              <a:t>-to-satellite assignments </a:t>
            </a:r>
            <a:r>
              <a:rPr lang="en-CA" noProof="0" dirty="0" smtClean="0"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Bounds</a:t>
            </a:r>
            <a:r>
              <a:rPr lang="en-CA" noProof="0" dirty="0" smtClean="0">
                <a:sym typeface="Wingdings" pitchFamily="2" charset="2"/>
              </a:rPr>
              <a:t> on second-tier vehicle departures at each </a:t>
            </a:r>
            <a:r>
              <a:rPr lang="en-CA" noProof="0" dirty="0" err="1" smtClean="0">
                <a:sym typeface="Wingdings" pitchFamily="2" charset="2"/>
              </a:rPr>
              <a:t>rendez-vous</a:t>
            </a:r>
            <a:r>
              <a:rPr lang="en-CA" noProof="0" dirty="0" smtClean="0">
                <a:sym typeface="Wingdings" pitchFamily="2" charset="2"/>
              </a:rPr>
              <a:t> point (satellite, period) </a:t>
            </a:r>
            <a:endParaRPr lang="en-CA" noProof="0" dirty="0" smtClean="0"/>
          </a:p>
          <a:p>
            <a:r>
              <a:rPr lang="en-CA" dirty="0" smtClean="0">
                <a:solidFill>
                  <a:srgbClr val="0000FF"/>
                </a:solidFill>
              </a:rPr>
              <a:t>Optimize the routing &amp; demand itineraries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35</a:t>
            </a:fld>
            <a:endParaRPr lang="en-CA"/>
          </a:p>
        </p:txBody>
      </p:sp>
      <p:pic>
        <p:nvPicPr>
          <p:cNvPr id="7" name="Image 6" descr="var_rou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4570108"/>
            <a:ext cx="9069934" cy="99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36</a:t>
            </a:fld>
            <a:endParaRPr lang="en-CA"/>
          </a:p>
        </p:txBody>
      </p:sp>
      <p:pic>
        <p:nvPicPr>
          <p:cNvPr id="7" name="Image 6" descr="var_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1403130"/>
            <a:ext cx="896112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2</a:t>
            </a:r>
            <a:r>
              <a:rPr lang="en-CA" baseline="30000" noProof="0" dirty="0" smtClean="0"/>
              <a:t>nd</a:t>
            </a:r>
            <a:r>
              <a:rPr lang="en-CA" noProof="0" dirty="0" smtClean="0"/>
              <a:t> Stage Route &amp; Reassign Recourse</a:t>
            </a:r>
            <a:endParaRPr lang="en-CA" sz="2400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CA" dirty="0" smtClean="0"/>
              <a:t>Keep</a:t>
            </a:r>
          </a:p>
          <a:p>
            <a:pPr lvl="1">
              <a:spcBef>
                <a:spcPts val="0"/>
              </a:spcBef>
            </a:pPr>
            <a:r>
              <a:rPr lang="en-CA" dirty="0" smtClean="0"/>
              <a:t>Selected first-tier services (routes and schedules)</a:t>
            </a:r>
          </a:p>
          <a:p>
            <a:pPr>
              <a:spcBef>
                <a:spcPts val="0"/>
              </a:spcBef>
            </a:pPr>
            <a:r>
              <a:rPr lang="en-CA" noProof="0" dirty="0" smtClean="0">
                <a:solidFill>
                  <a:srgbClr val="0000FF"/>
                </a:solidFill>
              </a:rPr>
              <a:t>Relax the customer-to-satellite </a:t>
            </a:r>
            <a:r>
              <a:rPr lang="en-CA" noProof="0" dirty="0" err="1" smtClean="0">
                <a:solidFill>
                  <a:srgbClr val="0000FF"/>
                </a:solidFill>
              </a:rPr>
              <a:t>rendez-vous</a:t>
            </a:r>
            <a:r>
              <a:rPr lang="en-CA" noProof="0" dirty="0" smtClean="0">
                <a:solidFill>
                  <a:srgbClr val="0000FF"/>
                </a:solidFill>
              </a:rPr>
              <a:t> assignments</a:t>
            </a:r>
          </a:p>
          <a:p>
            <a:pPr>
              <a:spcBef>
                <a:spcPts val="0"/>
              </a:spcBef>
            </a:pPr>
            <a:r>
              <a:rPr lang="en-CA" dirty="0" smtClean="0">
                <a:solidFill>
                  <a:srgbClr val="FF0000"/>
                </a:solidFill>
              </a:rPr>
              <a:t>Optimize the routing &amp; demand itineraries </a:t>
            </a:r>
            <a:r>
              <a:rPr lang="en-CA" dirty="0" smtClean="0"/>
              <a:t>without pre-assignment of customers to satellites</a:t>
            </a:r>
          </a:p>
          <a:p>
            <a:pPr>
              <a:spcBef>
                <a:spcPts val="0"/>
              </a:spcBef>
            </a:pPr>
            <a:r>
              <a:rPr lang="en-CA" dirty="0" smtClean="0">
                <a:solidFill>
                  <a:srgbClr val="C00000"/>
                </a:solidFill>
              </a:rPr>
              <a:t>Same formulation, larger set of itineraries, simpler stochastic formulation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"/>
            <a:ext cx="8774112" cy="11969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ea typeface="SimSun" charset="0"/>
                <a:cs typeface="SimSun" charset="0"/>
              </a:rPr>
              <a:t>2</a:t>
            </a:r>
            <a:r>
              <a:rPr lang="en-CA" baseline="30000" dirty="0" smtClean="0">
                <a:ea typeface="SimSun" charset="0"/>
                <a:cs typeface="SimSun" charset="0"/>
              </a:rPr>
              <a:t>nd</a:t>
            </a:r>
            <a:r>
              <a:rPr lang="en-CA" dirty="0" smtClean="0">
                <a:ea typeface="SimSun" charset="0"/>
                <a:cs typeface="SimSun" charset="0"/>
              </a:rPr>
              <a:t> Stage Service Dispatch and Routing Recourse</a:t>
            </a:r>
            <a:endParaRPr lang="en-CA" dirty="0">
              <a:ea typeface="SimSun" charset="0"/>
              <a:cs typeface="SimSu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Keep</a:t>
            </a:r>
          </a:p>
          <a:p>
            <a:pPr lvl="1"/>
            <a:r>
              <a:rPr lang="en-CA" dirty="0" smtClean="0"/>
              <a:t>Selected first-tier services (routes and schedules)</a:t>
            </a:r>
          </a:p>
          <a:p>
            <a:pPr lvl="1"/>
            <a:r>
              <a:rPr lang="en-CA" dirty="0" smtClean="0"/>
              <a:t>Customer</a:t>
            </a:r>
            <a:r>
              <a:rPr lang="en-CA" noProof="0" dirty="0" smtClean="0"/>
              <a:t> demands to be served from each (satellite, period) point</a:t>
            </a:r>
          </a:p>
          <a:p>
            <a:r>
              <a:rPr lang="en-CA" dirty="0" smtClean="0">
                <a:solidFill>
                  <a:srgbClr val="0000FF"/>
                </a:solidFill>
              </a:rPr>
              <a:t>Identify satellite opportunity windows and urban-vehicle compatible services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Output of Service Network Design</a:t>
            </a:r>
            <a:endParaRPr lang="en-CA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43180" y="2722066"/>
            <a:ext cx="754063" cy="461963"/>
            <a:chOff x="1074" y="1160"/>
            <a:chExt cx="475" cy="291"/>
          </a:xfrm>
        </p:grpSpPr>
        <p:sp>
          <p:nvSpPr>
            <p:cNvPr id="1743876" name="AutoShape 4"/>
            <p:cNvSpPr>
              <a:spLocks noChangeAspect="1" noChangeArrowheads="1"/>
            </p:cNvSpPr>
            <p:nvPr/>
          </p:nvSpPr>
          <p:spPr bwMode="auto">
            <a:xfrm>
              <a:off x="1296" y="12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877" name="Text Box 5"/>
            <p:cNvSpPr txBox="1">
              <a:spLocks noChangeArrowheads="1"/>
            </p:cNvSpPr>
            <p:nvPr/>
          </p:nvSpPr>
          <p:spPr bwMode="auto">
            <a:xfrm>
              <a:off x="1074" y="1160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zt</a:t>
              </a:r>
              <a:endParaRPr lang="en-US" i="1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81418" y="3301502"/>
            <a:ext cx="1571625" cy="2074863"/>
            <a:chOff x="1791" y="1525"/>
            <a:chExt cx="990" cy="1307"/>
          </a:xfrm>
        </p:grpSpPr>
        <p:sp>
          <p:nvSpPr>
            <p:cNvPr id="1743879" name="Oval 7"/>
            <p:cNvSpPr>
              <a:spLocks noChangeAspect="1" noChangeArrowheads="1"/>
            </p:cNvSpPr>
            <p:nvPr/>
          </p:nvSpPr>
          <p:spPr bwMode="auto">
            <a:xfrm>
              <a:off x="1927" y="1525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 dirty="0" err="1"/>
                <a:t>i</a:t>
              </a:r>
              <a:endParaRPr lang="en-CA" dirty="0"/>
            </a:p>
          </p:txBody>
        </p:sp>
        <p:sp>
          <p:nvSpPr>
            <p:cNvPr id="1743880" name="Oval 8"/>
            <p:cNvSpPr>
              <a:spLocks noChangeAspect="1" noChangeArrowheads="1"/>
            </p:cNvSpPr>
            <p:nvPr/>
          </p:nvSpPr>
          <p:spPr bwMode="auto">
            <a:xfrm>
              <a:off x="1791" y="2296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/>
                <a:t>j</a:t>
              </a:r>
            </a:p>
          </p:txBody>
        </p:sp>
        <p:sp>
          <p:nvSpPr>
            <p:cNvPr id="1743881" name="Oval 9"/>
            <p:cNvSpPr>
              <a:spLocks noChangeAspect="1" noChangeArrowheads="1"/>
            </p:cNvSpPr>
            <p:nvPr/>
          </p:nvSpPr>
          <p:spPr bwMode="auto">
            <a:xfrm>
              <a:off x="2608" y="2659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/>
                <a:t>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06741" y="3085602"/>
            <a:ext cx="1871662" cy="1944687"/>
            <a:chOff x="1429" y="1389"/>
            <a:chExt cx="1179" cy="1225"/>
          </a:xfrm>
        </p:grpSpPr>
        <p:sp>
          <p:nvSpPr>
            <p:cNvPr id="1743883" name="Line 11"/>
            <p:cNvSpPr>
              <a:spLocks noChangeShapeType="1"/>
            </p:cNvSpPr>
            <p:nvPr/>
          </p:nvSpPr>
          <p:spPr bwMode="auto">
            <a:xfrm>
              <a:off x="1474" y="1434"/>
              <a:ext cx="1134" cy="1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4" name="Line 12"/>
            <p:cNvSpPr>
              <a:spLocks noChangeShapeType="1"/>
            </p:cNvSpPr>
            <p:nvPr/>
          </p:nvSpPr>
          <p:spPr bwMode="auto">
            <a:xfrm>
              <a:off x="1565" y="1389"/>
              <a:ext cx="317" cy="1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5" name="Line 13"/>
            <p:cNvSpPr>
              <a:spLocks noChangeShapeType="1"/>
            </p:cNvSpPr>
            <p:nvPr/>
          </p:nvSpPr>
          <p:spPr bwMode="auto">
            <a:xfrm>
              <a:off x="1429" y="1480"/>
              <a:ext cx="362" cy="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25880" y="3588839"/>
            <a:ext cx="1152525" cy="1584325"/>
            <a:chOff x="1882" y="1706"/>
            <a:chExt cx="726" cy="998"/>
          </a:xfrm>
        </p:grpSpPr>
        <p:sp>
          <p:nvSpPr>
            <p:cNvPr id="1743887" name="Line 15"/>
            <p:cNvSpPr>
              <a:spLocks noChangeShapeType="1"/>
            </p:cNvSpPr>
            <p:nvPr/>
          </p:nvSpPr>
          <p:spPr bwMode="auto">
            <a:xfrm flipH="1">
              <a:off x="1882" y="1752"/>
              <a:ext cx="91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8" name="Line 16"/>
            <p:cNvSpPr>
              <a:spLocks noChangeShapeType="1"/>
            </p:cNvSpPr>
            <p:nvPr/>
          </p:nvSpPr>
          <p:spPr bwMode="auto">
            <a:xfrm flipH="1" flipV="1">
              <a:off x="1973" y="2478"/>
              <a:ext cx="589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9" name="Line 17"/>
            <p:cNvSpPr>
              <a:spLocks noChangeShapeType="1"/>
            </p:cNvSpPr>
            <p:nvPr/>
          </p:nvSpPr>
          <p:spPr bwMode="auto">
            <a:xfrm>
              <a:off x="2109" y="1706"/>
              <a:ext cx="499" cy="9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e 61"/>
          <p:cNvGrpSpPr/>
          <p:nvPr/>
        </p:nvGrpSpPr>
        <p:grpSpPr>
          <a:xfrm>
            <a:off x="5368741" y="2293937"/>
            <a:ext cx="2951162" cy="2520951"/>
            <a:chOff x="5840848" y="1343721"/>
            <a:chExt cx="2951162" cy="2520951"/>
          </a:xfrm>
        </p:grpSpPr>
        <p:sp>
          <p:nvSpPr>
            <p:cNvPr id="1743895" name="Line 23"/>
            <p:cNvSpPr>
              <a:spLocks noChangeShapeType="1"/>
            </p:cNvSpPr>
            <p:nvPr/>
          </p:nvSpPr>
          <p:spPr bwMode="auto">
            <a:xfrm flipV="1">
              <a:off x="5840848" y="1343721"/>
              <a:ext cx="2663825" cy="1657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96" name="Line 24"/>
            <p:cNvSpPr>
              <a:spLocks noChangeShapeType="1"/>
            </p:cNvSpPr>
            <p:nvPr/>
          </p:nvSpPr>
          <p:spPr bwMode="auto">
            <a:xfrm>
              <a:off x="5912285" y="3288409"/>
              <a:ext cx="2879725" cy="5762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97" name="Line 25"/>
            <p:cNvSpPr>
              <a:spLocks noChangeShapeType="1"/>
            </p:cNvSpPr>
            <p:nvPr/>
          </p:nvSpPr>
          <p:spPr bwMode="auto">
            <a:xfrm flipV="1">
              <a:off x="5912285" y="2928046"/>
              <a:ext cx="1439862" cy="215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e 62"/>
          <p:cNvGrpSpPr/>
          <p:nvPr/>
        </p:nvGrpSpPr>
        <p:grpSpPr>
          <a:xfrm>
            <a:off x="8343771" y="2672241"/>
            <a:ext cx="457200" cy="1789616"/>
            <a:chOff x="8343771" y="2672241"/>
            <a:chExt cx="457200" cy="1789616"/>
          </a:xfrm>
        </p:grpSpPr>
        <p:sp>
          <p:nvSpPr>
            <p:cNvPr id="1743905" name="AutoShape 33"/>
            <p:cNvSpPr>
              <a:spLocks noChangeAspect="1" noChangeArrowheads="1"/>
            </p:cNvSpPr>
            <p:nvPr/>
          </p:nvSpPr>
          <p:spPr bwMode="auto">
            <a:xfrm>
              <a:off x="8343771" y="4004657"/>
              <a:ext cx="457200" cy="457200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917" name="AutoShape 45"/>
            <p:cNvSpPr>
              <a:spLocks noChangeAspect="1" noChangeArrowheads="1"/>
            </p:cNvSpPr>
            <p:nvPr/>
          </p:nvSpPr>
          <p:spPr bwMode="auto">
            <a:xfrm>
              <a:off x="8348509" y="2672241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Ellipse 54"/>
          <p:cNvSpPr/>
          <p:nvPr/>
        </p:nvSpPr>
        <p:spPr>
          <a:xfrm>
            <a:off x="2343956" y="2653049"/>
            <a:ext cx="2884868" cy="3334393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 rot="16200000" flipH="1">
            <a:off x="1540702" y="1841327"/>
            <a:ext cx="889348" cy="864296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60"/>
          <p:cNvGrpSpPr/>
          <p:nvPr/>
        </p:nvGrpSpPr>
        <p:grpSpPr>
          <a:xfrm>
            <a:off x="977030" y="1233384"/>
            <a:ext cx="1015718" cy="501473"/>
            <a:chOff x="977030" y="1233382"/>
            <a:chExt cx="1015718" cy="501473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77030" y="1277655"/>
              <a:ext cx="457200" cy="457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1484275" y="1233382"/>
              <a:ext cx="5084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et’</a:t>
              </a:r>
              <a:endParaRPr lang="en-US" i="1" dirty="0"/>
            </a:p>
          </p:txBody>
        </p:sp>
      </p:grpSp>
      <p:cxnSp>
        <p:nvCxnSpPr>
          <p:cNvPr id="42" name="Connecteur droit avec flèche 41"/>
          <p:cNvCxnSpPr/>
          <p:nvPr/>
        </p:nvCxnSpPr>
        <p:spPr>
          <a:xfrm flipV="1">
            <a:off x="991673" y="3142445"/>
            <a:ext cx="1287890" cy="515155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rot="5400000">
            <a:off x="2698125" y="1590543"/>
            <a:ext cx="1159096" cy="1094704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76450" y="1970088"/>
          <a:ext cx="323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0" name="Equation" r:id="rId3" imgW="279360" imgH="330120" progId="Equation.DSMT4">
                  <p:embed/>
                </p:oleObj>
              </mc:Choice>
              <mc:Fallback>
                <p:oleObj name="Equation" r:id="rId3" imgW="27936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970088"/>
                        <a:ext cx="3238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70450" y="2746377"/>
          <a:ext cx="4953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1" name="Equation" r:id="rId5" imgW="380880" imgH="419040" progId="Equation.DSMT4">
                  <p:embed/>
                </p:oleObj>
              </mc:Choice>
              <mc:Fallback>
                <p:oleObj name="Equation" r:id="rId5" imgW="3808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46377"/>
                        <a:ext cx="4953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32388" y="5043489"/>
          <a:ext cx="1384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2" name="Equation" r:id="rId7" imgW="1384200" imgH="342720" progId="Equation.DSMT4">
                  <p:embed/>
                </p:oleObj>
              </mc:Choice>
              <mc:Fallback>
                <p:oleObj name="Equation" r:id="rId7" imgW="13842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5043489"/>
                        <a:ext cx="1384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554288" y="4957763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3" name="Equation" r:id="rId9" imgW="1371600" imgH="342720" progId="Equation.DSMT4">
                  <p:embed/>
                </p:oleObj>
              </mc:Choice>
              <mc:Fallback>
                <p:oleObj name="Equation" r:id="rId9" imgW="137160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957763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29038" y="3306763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4" name="Equation" r:id="rId11" imgW="1231560" imgH="342720" progId="Equation.DSMT4">
                  <p:embed/>
                </p:oleObj>
              </mc:Choice>
              <mc:Fallback>
                <p:oleObj name="Equation" r:id="rId11" imgW="123156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306763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/>
        </p:nvGraphicFramePr>
        <p:xfrm>
          <a:off x="3568521" y="2948189"/>
          <a:ext cx="7127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5" name="Equation" r:id="rId13" imgW="711000" imgH="380880" progId="Equation.DSMT4">
                  <p:embed/>
                </p:oleObj>
              </mc:Choice>
              <mc:Fallback>
                <p:oleObj name="Equation" r:id="rId13" imgW="711000" imgH="380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521" y="2948189"/>
                        <a:ext cx="712788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392363" y="4489451"/>
          <a:ext cx="7508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6" name="Equation" r:id="rId15" imgW="749160" imgH="419040" progId="Equation.DSMT4">
                  <p:embed/>
                </p:oleObj>
              </mc:Choice>
              <mc:Fallback>
                <p:oleObj name="Equation" r:id="rId15" imgW="7491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4489451"/>
                        <a:ext cx="7508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423313" y="4626334"/>
          <a:ext cx="765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7" name="Equation" r:id="rId17" imgW="761760" imgH="380880" progId="Equation.DSMT4">
                  <p:embed/>
                </p:oleObj>
              </mc:Choice>
              <mc:Fallback>
                <p:oleObj name="Equation" r:id="rId17" imgW="76176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313" y="4626334"/>
                        <a:ext cx="7651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CEDA1-F075-43D7-A092-913E9C7FB9CB}" type="slidenum">
              <a:rPr lang="en-CA"/>
              <a:pPr/>
              <a:t>4</a:t>
            </a:fld>
            <a:endParaRPr lang="en-CA"/>
          </a:p>
        </p:txBody>
      </p:sp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Move Freight </a:t>
            </a:r>
            <a:r>
              <a:rPr lang="en-CA" dirty="0" smtClean="0"/>
              <a:t>Differently</a:t>
            </a:r>
            <a:r>
              <a:rPr lang="en-CA" dirty="0"/>
              <a:t> </a:t>
            </a:r>
            <a:r>
              <a:rPr lang="en-CA" sz="2000" noProof="0" dirty="0" smtClean="0"/>
              <a:t>(2)</a:t>
            </a:r>
            <a:endParaRPr lang="en-CA" sz="2000" noProof="0" dirty="0"/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/>
              <a:t>Most actual systems, past projects and proposals are based somehow on the principle of</a:t>
            </a:r>
          </a:p>
          <a:p>
            <a:pPr>
              <a:spcAft>
                <a:spcPts val="600"/>
              </a:spcAft>
            </a:pPr>
            <a:r>
              <a:rPr lang="en-CA" b="1" i="1" noProof="0" dirty="0" smtClean="0">
                <a:solidFill>
                  <a:srgbClr val="FF0000"/>
                </a:solidFill>
              </a:rPr>
              <a:t>Consolidation and coordination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noProof="0" dirty="0" smtClean="0"/>
              <a:t>Coordination of shippers and carriers (&amp; consignees)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noProof="0" dirty="0" smtClean="0"/>
              <a:t>Consolidation of several shipments of different shippers &amp; carriers into, and delivery by the </a:t>
            </a:r>
            <a:r>
              <a:rPr lang="en-CA" noProof="0" dirty="0" smtClean="0">
                <a:solidFill>
                  <a:srgbClr val="0000FF"/>
                </a:solidFill>
              </a:rPr>
              <a:t>same</a:t>
            </a:r>
            <a:r>
              <a:rPr lang="en-CA" noProof="0" dirty="0" smtClean="0"/>
              <a:t> (improved, more energy efficient, “green”) vehicle </a:t>
            </a:r>
          </a:p>
          <a:p>
            <a:pPr>
              <a:spcAft>
                <a:spcPts val="600"/>
              </a:spcAft>
            </a:pPr>
            <a:r>
              <a:rPr lang="en-CA" dirty="0"/>
              <a:t>Makes use of one or a series of </a:t>
            </a:r>
            <a:r>
              <a:rPr lang="en-CA" b="1" i="1" dirty="0" smtClean="0">
                <a:solidFill>
                  <a:srgbClr val="CC3300"/>
                </a:solidFill>
              </a:rPr>
              <a:t>terminals</a:t>
            </a:r>
          </a:p>
          <a:p>
            <a:pPr lvl="1">
              <a:spcAft>
                <a:spcPts val="600"/>
              </a:spcAft>
            </a:pPr>
            <a:r>
              <a:rPr lang="en-CA" dirty="0" smtClean="0">
                <a:solidFill>
                  <a:srgbClr val="FF0000"/>
                </a:solidFill>
              </a:rPr>
              <a:t>Consolidation</a:t>
            </a:r>
            <a:r>
              <a:rPr lang="en-CA" dirty="0" smtClean="0"/>
              <a:t> facilities, </a:t>
            </a:r>
            <a:r>
              <a:rPr lang="en-US" dirty="0" smtClean="0">
                <a:solidFill>
                  <a:srgbClr val="0000FF"/>
                </a:solidFill>
              </a:rPr>
              <a:t>Urban / city distribution / logistics centers</a:t>
            </a:r>
            <a:r>
              <a:rPr lang="en-US" dirty="0" smtClean="0"/>
              <a:t>, of various sizes and roles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2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Opportunity Windows and Compatible Services</a:t>
            </a:r>
            <a:endParaRPr lang="en-CA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43180" y="2722066"/>
            <a:ext cx="754063" cy="461963"/>
            <a:chOff x="1074" y="1160"/>
            <a:chExt cx="475" cy="291"/>
          </a:xfrm>
        </p:grpSpPr>
        <p:sp>
          <p:nvSpPr>
            <p:cNvPr id="1743876" name="AutoShape 4"/>
            <p:cNvSpPr>
              <a:spLocks noChangeAspect="1" noChangeArrowheads="1"/>
            </p:cNvSpPr>
            <p:nvPr/>
          </p:nvSpPr>
          <p:spPr bwMode="auto">
            <a:xfrm>
              <a:off x="1296" y="1200"/>
              <a:ext cx="253" cy="2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877" name="Text Box 5"/>
            <p:cNvSpPr txBox="1">
              <a:spLocks noChangeArrowheads="1"/>
            </p:cNvSpPr>
            <p:nvPr/>
          </p:nvSpPr>
          <p:spPr bwMode="auto">
            <a:xfrm>
              <a:off x="1074" y="1160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err="1" smtClean="0"/>
                <a:t>zt</a:t>
              </a:r>
              <a:endParaRPr lang="en-US" i="1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81418" y="3301502"/>
            <a:ext cx="1571625" cy="2074863"/>
            <a:chOff x="1791" y="1525"/>
            <a:chExt cx="990" cy="1307"/>
          </a:xfrm>
        </p:grpSpPr>
        <p:sp>
          <p:nvSpPr>
            <p:cNvPr id="1743879" name="Oval 7"/>
            <p:cNvSpPr>
              <a:spLocks noChangeAspect="1" noChangeArrowheads="1"/>
            </p:cNvSpPr>
            <p:nvPr/>
          </p:nvSpPr>
          <p:spPr bwMode="auto">
            <a:xfrm>
              <a:off x="1927" y="1525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 dirty="0" err="1"/>
                <a:t>i</a:t>
              </a:r>
              <a:endParaRPr lang="en-CA" dirty="0"/>
            </a:p>
          </p:txBody>
        </p:sp>
        <p:sp>
          <p:nvSpPr>
            <p:cNvPr id="1743880" name="Oval 8"/>
            <p:cNvSpPr>
              <a:spLocks noChangeAspect="1" noChangeArrowheads="1"/>
            </p:cNvSpPr>
            <p:nvPr/>
          </p:nvSpPr>
          <p:spPr bwMode="auto">
            <a:xfrm>
              <a:off x="1791" y="2296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/>
                <a:t>j</a:t>
              </a:r>
            </a:p>
          </p:txBody>
        </p:sp>
        <p:sp>
          <p:nvSpPr>
            <p:cNvPr id="1743881" name="Oval 9"/>
            <p:cNvSpPr>
              <a:spLocks noChangeAspect="1" noChangeArrowheads="1"/>
            </p:cNvSpPr>
            <p:nvPr/>
          </p:nvSpPr>
          <p:spPr bwMode="auto">
            <a:xfrm>
              <a:off x="2608" y="2659"/>
              <a:ext cx="173" cy="173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CA"/>
                <a:t>k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06741" y="3085602"/>
            <a:ext cx="1871662" cy="1944687"/>
            <a:chOff x="1429" y="1389"/>
            <a:chExt cx="1179" cy="1225"/>
          </a:xfrm>
        </p:grpSpPr>
        <p:sp>
          <p:nvSpPr>
            <p:cNvPr id="1743883" name="Line 11"/>
            <p:cNvSpPr>
              <a:spLocks noChangeShapeType="1"/>
            </p:cNvSpPr>
            <p:nvPr/>
          </p:nvSpPr>
          <p:spPr bwMode="auto">
            <a:xfrm>
              <a:off x="1474" y="1434"/>
              <a:ext cx="1134" cy="11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4" name="Line 12"/>
            <p:cNvSpPr>
              <a:spLocks noChangeShapeType="1"/>
            </p:cNvSpPr>
            <p:nvPr/>
          </p:nvSpPr>
          <p:spPr bwMode="auto">
            <a:xfrm>
              <a:off x="1565" y="1389"/>
              <a:ext cx="317" cy="18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5" name="Line 13"/>
            <p:cNvSpPr>
              <a:spLocks noChangeShapeType="1"/>
            </p:cNvSpPr>
            <p:nvPr/>
          </p:nvSpPr>
          <p:spPr bwMode="auto">
            <a:xfrm>
              <a:off x="1429" y="1480"/>
              <a:ext cx="362" cy="7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25880" y="3588839"/>
            <a:ext cx="1152525" cy="1584325"/>
            <a:chOff x="1882" y="1706"/>
            <a:chExt cx="726" cy="998"/>
          </a:xfrm>
        </p:grpSpPr>
        <p:sp>
          <p:nvSpPr>
            <p:cNvPr id="1743887" name="Line 15"/>
            <p:cNvSpPr>
              <a:spLocks noChangeShapeType="1"/>
            </p:cNvSpPr>
            <p:nvPr/>
          </p:nvSpPr>
          <p:spPr bwMode="auto">
            <a:xfrm flipH="1">
              <a:off x="1882" y="1752"/>
              <a:ext cx="91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8" name="Line 16"/>
            <p:cNvSpPr>
              <a:spLocks noChangeShapeType="1"/>
            </p:cNvSpPr>
            <p:nvPr/>
          </p:nvSpPr>
          <p:spPr bwMode="auto">
            <a:xfrm flipH="1" flipV="1">
              <a:off x="1973" y="2478"/>
              <a:ext cx="589" cy="2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89" name="Line 17"/>
            <p:cNvSpPr>
              <a:spLocks noChangeShapeType="1"/>
            </p:cNvSpPr>
            <p:nvPr/>
          </p:nvSpPr>
          <p:spPr bwMode="auto">
            <a:xfrm>
              <a:off x="2109" y="1706"/>
              <a:ext cx="499" cy="9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e 61"/>
          <p:cNvGrpSpPr/>
          <p:nvPr/>
        </p:nvGrpSpPr>
        <p:grpSpPr>
          <a:xfrm>
            <a:off x="5368741" y="2293937"/>
            <a:ext cx="2951162" cy="2520951"/>
            <a:chOff x="5840848" y="1343721"/>
            <a:chExt cx="2951162" cy="2520951"/>
          </a:xfrm>
        </p:grpSpPr>
        <p:sp>
          <p:nvSpPr>
            <p:cNvPr id="1743895" name="Line 23"/>
            <p:cNvSpPr>
              <a:spLocks noChangeShapeType="1"/>
            </p:cNvSpPr>
            <p:nvPr/>
          </p:nvSpPr>
          <p:spPr bwMode="auto">
            <a:xfrm flipV="1">
              <a:off x="5840848" y="1343721"/>
              <a:ext cx="2663825" cy="16573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96" name="Line 24"/>
            <p:cNvSpPr>
              <a:spLocks noChangeShapeType="1"/>
            </p:cNvSpPr>
            <p:nvPr/>
          </p:nvSpPr>
          <p:spPr bwMode="auto">
            <a:xfrm>
              <a:off x="5912285" y="3288409"/>
              <a:ext cx="2879725" cy="5762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43897" name="Line 25"/>
            <p:cNvSpPr>
              <a:spLocks noChangeShapeType="1"/>
            </p:cNvSpPr>
            <p:nvPr/>
          </p:nvSpPr>
          <p:spPr bwMode="auto">
            <a:xfrm flipV="1">
              <a:off x="5912285" y="2928046"/>
              <a:ext cx="1439862" cy="215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e 62"/>
          <p:cNvGrpSpPr/>
          <p:nvPr/>
        </p:nvGrpSpPr>
        <p:grpSpPr>
          <a:xfrm>
            <a:off x="8343771" y="2672241"/>
            <a:ext cx="457200" cy="1789616"/>
            <a:chOff x="8343771" y="2672241"/>
            <a:chExt cx="457200" cy="1789616"/>
          </a:xfrm>
        </p:grpSpPr>
        <p:sp>
          <p:nvSpPr>
            <p:cNvPr id="1743905" name="AutoShape 33"/>
            <p:cNvSpPr>
              <a:spLocks noChangeAspect="1" noChangeArrowheads="1"/>
            </p:cNvSpPr>
            <p:nvPr/>
          </p:nvSpPr>
          <p:spPr bwMode="auto">
            <a:xfrm>
              <a:off x="8343771" y="4004657"/>
              <a:ext cx="457200" cy="457200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3917" name="AutoShape 45"/>
            <p:cNvSpPr>
              <a:spLocks noChangeAspect="1" noChangeArrowheads="1"/>
            </p:cNvSpPr>
            <p:nvPr/>
          </p:nvSpPr>
          <p:spPr bwMode="auto">
            <a:xfrm>
              <a:off x="8348509" y="2672241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Ellipse 54"/>
          <p:cNvSpPr/>
          <p:nvPr/>
        </p:nvSpPr>
        <p:spPr>
          <a:xfrm>
            <a:off x="2343956" y="2653049"/>
            <a:ext cx="2884868" cy="3334393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 rot="16200000" flipH="1">
            <a:off x="1540702" y="1841327"/>
            <a:ext cx="889348" cy="864296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60"/>
          <p:cNvGrpSpPr/>
          <p:nvPr/>
        </p:nvGrpSpPr>
        <p:grpSpPr>
          <a:xfrm>
            <a:off x="977030" y="1233384"/>
            <a:ext cx="1015718" cy="501473"/>
            <a:chOff x="977030" y="1233382"/>
            <a:chExt cx="1015718" cy="501473"/>
          </a:xfrm>
        </p:grpSpPr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977030" y="1277655"/>
              <a:ext cx="457200" cy="4572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1484275" y="1233382"/>
              <a:ext cx="50847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et’</a:t>
              </a:r>
              <a:endParaRPr lang="en-US" i="1" dirty="0"/>
            </a:p>
          </p:txBody>
        </p:sp>
      </p:grpSp>
      <p:graphicFrame>
        <p:nvGraphicFramePr>
          <p:cNvPr id="44" name="Objet 43"/>
          <p:cNvGraphicFramePr>
            <a:graphicFrameLocks noChangeAspect="1"/>
          </p:cNvGraphicFramePr>
          <p:nvPr/>
        </p:nvGraphicFramePr>
        <p:xfrm>
          <a:off x="4870450" y="2746377"/>
          <a:ext cx="4953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2" name="Equation" r:id="rId3" imgW="380880" imgH="419040" progId="Equation.DSMT4">
                  <p:embed/>
                </p:oleObj>
              </mc:Choice>
              <mc:Fallback>
                <p:oleObj name="Equation" r:id="rId3" imgW="380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746377"/>
                        <a:ext cx="4953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Connecteur droit avec flèche 50"/>
          <p:cNvCxnSpPr/>
          <p:nvPr/>
        </p:nvCxnSpPr>
        <p:spPr>
          <a:xfrm rot="16200000" flipH="1">
            <a:off x="2194142" y="1780785"/>
            <a:ext cx="889348" cy="864296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rot="16200000" flipH="1">
            <a:off x="855946" y="1895607"/>
            <a:ext cx="889348" cy="864296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6200000" flipH="1">
            <a:off x="2958231" y="1793311"/>
            <a:ext cx="889348" cy="864296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076450" y="1970088"/>
          <a:ext cx="3238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3" name="Equation" r:id="rId5" imgW="279360" imgH="330120" progId="Equation.DSMT4">
                  <p:embed/>
                </p:oleObj>
              </mc:Choice>
              <mc:Fallback>
                <p:oleObj name="Equation" r:id="rId5" imgW="27936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970088"/>
                        <a:ext cx="3238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/>
          <p:cNvGraphicFramePr>
            <a:graphicFrameLocks noChangeAspect="1"/>
          </p:cNvGraphicFramePr>
          <p:nvPr/>
        </p:nvGraphicFramePr>
        <p:xfrm>
          <a:off x="2093913" y="1270000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4" name="Equation" r:id="rId7" imgW="1587240" imgH="406080" progId="Equation.DSMT4">
                  <p:embed/>
                </p:oleObj>
              </mc:Choice>
              <mc:Fallback>
                <p:oleObj name="Equation" r:id="rId7" imgW="158724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1270000"/>
                        <a:ext cx="1587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131986" y="5044182"/>
          <a:ext cx="1384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5" name="Equation" r:id="rId9" imgW="1384200" imgH="342720" progId="Equation.DSMT4">
                  <p:embed/>
                </p:oleObj>
              </mc:Choice>
              <mc:Fallback>
                <p:oleObj name="Equation" r:id="rId9" imgW="13842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986" y="5044182"/>
                        <a:ext cx="1384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729038" y="3306763"/>
          <a:ext cx="123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6" name="Equation" r:id="rId11" imgW="1231560" imgH="342720" progId="Equation.DSMT4">
                  <p:embed/>
                </p:oleObj>
              </mc:Choice>
              <mc:Fallback>
                <p:oleObj name="Equation" r:id="rId11" imgW="1231560" imgH="342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3306763"/>
                        <a:ext cx="1231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554288" y="4957763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7" name="Equation" r:id="rId13" imgW="1371600" imgH="342720" progId="Equation.DSMT4">
                  <p:embed/>
                </p:oleObj>
              </mc:Choice>
              <mc:Fallback>
                <p:oleObj name="Equation" r:id="rId13" imgW="1371600" imgH="342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4957763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974725" y="3125789"/>
          <a:ext cx="153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8" name="Equation" r:id="rId15" imgW="1536480" imgH="342720" progId="Equation.DSMT4">
                  <p:embed/>
                </p:oleObj>
              </mc:Choice>
              <mc:Fallback>
                <p:oleObj name="Equation" r:id="rId15" imgW="1536480" imgH="3427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125789"/>
                        <a:ext cx="1536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392363" y="4489451"/>
          <a:ext cx="75088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19" name="Equation" r:id="rId17" imgW="749160" imgH="419040" progId="Equation.DSMT4">
                  <p:embed/>
                </p:oleObj>
              </mc:Choice>
              <mc:Fallback>
                <p:oleObj name="Equation" r:id="rId17" imgW="7491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4489451"/>
                        <a:ext cx="75088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568700" y="2947989"/>
          <a:ext cx="7127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0" name="Equation" r:id="rId19" imgW="711000" imgH="380880" progId="Equation.DSMT4">
                  <p:embed/>
                </p:oleObj>
              </mc:Choice>
              <mc:Fallback>
                <p:oleObj name="Equation" r:id="rId19" imgW="711000" imgH="380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2947989"/>
                        <a:ext cx="712788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422777" y="4625975"/>
          <a:ext cx="76517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1" name="Equation" r:id="rId21" imgW="761760" imgH="380880" progId="Equation.DSMT4">
                  <p:embed/>
                </p:oleObj>
              </mc:Choice>
              <mc:Fallback>
                <p:oleObj name="Equation" r:id="rId21" imgW="76176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7" y="4625975"/>
                        <a:ext cx="765175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6" name="Object 5"/>
          <p:cNvGraphicFramePr>
            <a:graphicFrameLocks noChangeAspect="1"/>
          </p:cNvGraphicFramePr>
          <p:nvPr/>
        </p:nvGraphicFramePr>
        <p:xfrm>
          <a:off x="3629025" y="1868488"/>
          <a:ext cx="723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2" name="Equation" r:id="rId23" imgW="723600" imgH="406080" progId="Equation.DSMT4">
                  <p:embed/>
                </p:oleObj>
              </mc:Choice>
              <mc:Fallback>
                <p:oleObj name="Equation" r:id="rId23" imgW="723600" imgH="406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1868488"/>
                        <a:ext cx="723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"/>
            <a:ext cx="8774112" cy="11969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ea typeface="SimSun" charset="0"/>
                <a:cs typeface="SimSun" charset="0"/>
              </a:rPr>
              <a:t>2</a:t>
            </a:r>
            <a:r>
              <a:rPr lang="en-CA" baseline="30000" dirty="0" smtClean="0">
                <a:ea typeface="SimSun" charset="0"/>
                <a:cs typeface="SimSun" charset="0"/>
              </a:rPr>
              <a:t>nd</a:t>
            </a:r>
            <a:r>
              <a:rPr lang="en-CA" dirty="0" smtClean="0">
                <a:ea typeface="SimSun" charset="0"/>
                <a:cs typeface="SimSun" charset="0"/>
              </a:rPr>
              <a:t> Stage Service Dispatch and Routing Recourse</a:t>
            </a:r>
            <a:endParaRPr lang="en-CA" dirty="0">
              <a:ea typeface="SimSun" charset="0"/>
              <a:cs typeface="SimSu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CA" dirty="0" smtClean="0"/>
              <a:t>Optimize the restricted selection of services, the routing of regular and extra city freighters &amp; demand itineraries: </a:t>
            </a:r>
            <a:r>
              <a:rPr lang="en-CA" dirty="0" smtClean="0">
                <a:solidFill>
                  <a:srgbClr val="FF0000"/>
                </a:solidFill>
              </a:rPr>
              <a:t>restricted tactical model</a:t>
            </a:r>
          </a:p>
          <a:p>
            <a:pPr lvl="1">
              <a:spcBef>
                <a:spcPts val="300"/>
              </a:spcBef>
            </a:pPr>
            <a:r>
              <a:rPr lang="en-CA" dirty="0" smtClean="0"/>
              <a:t>With and without fixed customer-to-</a:t>
            </a:r>
            <a:r>
              <a:rPr lang="en-CA" dirty="0" err="1" smtClean="0"/>
              <a:t>rendez</a:t>
            </a:r>
            <a:r>
              <a:rPr lang="en-CA" dirty="0" smtClean="0"/>
              <a:t>-point assignment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2"/>
            <a:ext cx="8774112" cy="11969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ea typeface="SimSun" charset="0"/>
                <a:cs typeface="SimSun" charset="0"/>
              </a:rPr>
              <a:t>2</a:t>
            </a:r>
            <a:r>
              <a:rPr lang="en-CA" baseline="30000" dirty="0" smtClean="0">
                <a:ea typeface="SimSun" charset="0"/>
                <a:cs typeface="SimSun" charset="0"/>
              </a:rPr>
              <a:t>nd</a:t>
            </a:r>
            <a:r>
              <a:rPr lang="en-CA" dirty="0" smtClean="0">
                <a:ea typeface="SimSun" charset="0"/>
                <a:cs typeface="SimSun" charset="0"/>
              </a:rPr>
              <a:t> Stage Service Dispatch and Routing Recourse</a:t>
            </a:r>
            <a:endParaRPr lang="en-CA" dirty="0">
              <a:ea typeface="SimSun" charset="0"/>
              <a:cs typeface="SimSun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CA" dirty="0" smtClean="0"/>
              <a:t>Optimize the restricted selection of services, the routing of regular and extra city freighters &amp; demand itineraries: </a:t>
            </a:r>
            <a:r>
              <a:rPr lang="en-CA" dirty="0" smtClean="0">
                <a:solidFill>
                  <a:srgbClr val="FF0000"/>
                </a:solidFill>
              </a:rPr>
              <a:t>restricted tactical model</a:t>
            </a:r>
          </a:p>
          <a:p>
            <a:pPr>
              <a:spcBef>
                <a:spcPts val="300"/>
              </a:spcBef>
            </a:pPr>
            <a:endParaRPr lang="en-CA" dirty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endParaRPr lang="en-CA" dirty="0" smtClean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endParaRPr lang="en-CA" dirty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endParaRPr lang="en-CA" dirty="0" smtClean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r>
              <a:rPr lang="en-CA" dirty="0" smtClean="0">
                <a:solidFill>
                  <a:srgbClr val="C00000"/>
                </a:solidFill>
              </a:rPr>
              <a:t>With and without fixed customer-to-</a:t>
            </a:r>
            <a:r>
              <a:rPr lang="en-CA" dirty="0" err="1" smtClean="0">
                <a:solidFill>
                  <a:srgbClr val="C00000"/>
                </a:solidFill>
              </a:rPr>
              <a:t>rendez</a:t>
            </a:r>
            <a:r>
              <a:rPr lang="en-CA" dirty="0" smtClean="0">
                <a:solidFill>
                  <a:srgbClr val="C00000"/>
                </a:solidFill>
              </a:rPr>
              <a:t>-point assignment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42</a:t>
            </a:fld>
            <a:endParaRPr lang="en-CA"/>
          </a:p>
        </p:txBody>
      </p:sp>
      <p:pic>
        <p:nvPicPr>
          <p:cNvPr id="6" name="Image 5" descr="var_sh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2944661"/>
            <a:ext cx="8775497" cy="12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SR Recourse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43</a:t>
            </a:fld>
            <a:endParaRPr lang="en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36000"/>
            <a:ext cx="8095183" cy="5830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Recourse Alternatives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performance &amp; management issues</a:t>
            </a:r>
          </a:p>
          <a:p>
            <a:r>
              <a:rPr lang="en-US" dirty="0" smtClean="0"/>
              <a:t>Monte Carlo-like simulation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an evaluation of the value of stochastic model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3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recourse strategies </a:t>
            </a:r>
          </a:p>
          <a:p>
            <a:r>
              <a:rPr lang="en-US" dirty="0" smtClean="0"/>
              <a:t>No tactical plan but daily plan = “the day before”</a:t>
            </a:r>
          </a:p>
          <a:p>
            <a:r>
              <a:rPr lang="en-US" dirty="0" smtClean="0"/>
              <a:t>A simplified setting: single product &amp; vehicle type, fixed travel </a:t>
            </a:r>
            <a:r>
              <a:rPr lang="en-US" dirty="0"/>
              <a:t>times, no </a:t>
            </a:r>
            <a:r>
              <a:rPr lang="en-US" dirty="0" smtClean="0"/>
              <a:t>split</a:t>
            </a:r>
          </a:p>
          <a:p>
            <a:r>
              <a:rPr lang="en-US" dirty="0" smtClean="0"/>
              <a:t>Data sets randomly generated – “small” dimensions</a:t>
            </a:r>
            <a:br>
              <a:rPr lang="en-US" dirty="0" smtClean="0"/>
            </a:br>
            <a:r>
              <a:rPr lang="en-US" dirty="0" smtClean="0"/>
              <a:t>(including with realistic geographical settings)</a:t>
            </a:r>
          </a:p>
          <a:p>
            <a:pPr lvl="1"/>
            <a:r>
              <a:rPr lang="en-US" dirty="0" smtClean="0"/>
              <a:t>1-2 external zones, 2-3 satellites, 15 &amp; 25 customer zones, 6 periods of 25 minutes (2.5 hours)</a:t>
            </a:r>
          </a:p>
          <a:p>
            <a:pPr lvl="1"/>
            <a:r>
              <a:rPr lang="en-US" dirty="0" smtClean="0"/>
              <a:t>2 demand-size distributions, 2 prediction values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0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5740" y="0"/>
            <a:ext cx="8640762" cy="1196975"/>
          </a:xfrm>
        </p:spPr>
        <p:txBody>
          <a:bodyPr/>
          <a:lstStyle/>
          <a:p>
            <a:r>
              <a:rPr lang="en-US" dirty="0" smtClean="0"/>
              <a:t>Evaluation Procedure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46</a:t>
            </a:fld>
            <a:endParaRPr lang="en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968412"/>
            <a:ext cx="8229600" cy="55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Hierarchical Decomposition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747382" y="3144032"/>
            <a:ext cx="4922729" cy="9394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Urban-vehicle service design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7382" y="4962394"/>
            <a:ext cx="4922729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City-Freighter routing</a:t>
            </a:r>
            <a:endParaRPr lang="fr-FR" dirty="0">
              <a:solidFill>
                <a:srgbClr val="0000F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3926910" y="2808960"/>
            <a:ext cx="563672" cy="6266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H="1">
            <a:off x="3926910" y="4414379"/>
            <a:ext cx="563672" cy="6266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22746" y="13131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Customer-to-satellite assignment</a:t>
            </a:r>
            <a:br>
              <a:rPr lang="en-US" dirty="0" smtClean="0"/>
            </a:br>
            <a:r>
              <a:rPr lang="en-US" dirty="0" smtClean="0"/>
              <a:t>Approximate cost of serving each customer from its satellite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09161" y="4108537"/>
            <a:ext cx="4374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Selected services</a:t>
            </a:r>
          </a:p>
          <a:p>
            <a:r>
              <a:rPr lang="en-US" dirty="0" smtClean="0"/>
              <a:t>Custer demands at satellite-period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21271" y="6012493"/>
            <a:ext cx="4164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City-freighter work assignments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</a:t>
            </a:r>
            <a:r>
              <a:rPr lang="en-US" sz="2000" dirty="0" smtClean="0"/>
              <a:t>(2)</a:t>
            </a:r>
            <a:endParaRPr lang="fr-CA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Analyses based on</a:t>
            </a:r>
          </a:p>
          <a:p>
            <a:pPr lvl="1"/>
            <a:r>
              <a:rPr lang="en-US" dirty="0" smtClean="0"/>
              <a:t>Traffic intensity: numbers of vehicles, vehicle-km</a:t>
            </a:r>
          </a:p>
          <a:p>
            <a:pPr lvl="1"/>
            <a:r>
              <a:rPr lang="en-US" dirty="0" smtClean="0"/>
              <a:t>Vehicle (capacity) utilization</a:t>
            </a:r>
          </a:p>
          <a:p>
            <a:pPr lvl="1"/>
            <a:r>
              <a:rPr lang="en-US" dirty="0" smtClean="0"/>
              <a:t>System cost</a:t>
            </a:r>
          </a:p>
          <a:p>
            <a:pPr lvl="1"/>
            <a:r>
              <a:rPr lang="en-US" dirty="0" smtClean="0"/>
              <a:t>Impact &amp; social cost</a:t>
            </a:r>
          </a:p>
          <a:p>
            <a:pPr lvl="1"/>
            <a:r>
              <a:rPr lang="en-US" dirty="0" smtClean="0"/>
              <a:t>Managerial concerns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Cost Analysis</a:t>
            </a:r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387" y="3042745"/>
            <a:ext cx="8806957" cy="3317384"/>
          </a:xfrm>
        </p:spPr>
        <p:txBody>
          <a:bodyPr/>
          <a:lstStyle/>
          <a:p>
            <a:r>
              <a:rPr lang="en-CA" dirty="0" smtClean="0"/>
              <a:t>No-planning = Lower bound on costs </a:t>
            </a:r>
            <a:r>
              <a:rPr lang="en-CA" dirty="0"/>
              <a:t>&amp;</a:t>
            </a:r>
            <a:r>
              <a:rPr lang="en-CA" dirty="0" smtClean="0"/>
              <a:t> no direct deliveries (extra vehicles); Management (e.g., labor)?</a:t>
            </a:r>
          </a:p>
          <a:p>
            <a:r>
              <a:rPr lang="en-CA" dirty="0" smtClean="0"/>
              <a:t>Cost of planning ≈15% and but extra vehicles</a:t>
            </a:r>
          </a:p>
          <a:p>
            <a:r>
              <a:rPr lang="en-CA" dirty="0" smtClean="0">
                <a:solidFill>
                  <a:schemeClr val="accent6"/>
                </a:solidFill>
              </a:rPr>
              <a:t>More flexibility = less direct services (60%, lower variance) &amp; costs (2% - 3.5%)</a:t>
            </a:r>
          </a:p>
          <a:p>
            <a:r>
              <a:rPr lang="en-CA" dirty="0" smtClean="0"/>
              <a:t>Direct services: ↑</a:t>
            </a:r>
            <a:r>
              <a:rPr lang="en-CA" dirty="0" err="1" smtClean="0"/>
              <a:t>nb.</a:t>
            </a:r>
            <a:r>
              <a:rPr lang="en-CA" dirty="0" smtClean="0"/>
              <a:t> Customers</a:t>
            </a:r>
            <a:r>
              <a:rPr lang="en-CA" dirty="0"/>
              <a:t>, ↓</a:t>
            </a:r>
            <a:r>
              <a:rPr lang="en-CA" dirty="0" err="1"/>
              <a:t>nb</a:t>
            </a:r>
            <a:r>
              <a:rPr lang="en-CA" dirty="0" err="1" smtClean="0"/>
              <a:t>.</a:t>
            </a:r>
            <a:r>
              <a:rPr lang="en-CA" dirty="0" smtClean="0"/>
              <a:t> of </a:t>
            </a:r>
            <a:r>
              <a:rPr lang="en-CA" dirty="0"/>
              <a:t>C</a:t>
            </a:r>
            <a:r>
              <a:rPr lang="en-CA" dirty="0" smtClean="0"/>
              <a:t>DC</a:t>
            </a:r>
          </a:p>
          <a:p>
            <a:r>
              <a:rPr lang="en-US" dirty="0" smtClean="0"/>
              <a:t>Do not use the “average” forecast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49</a:t>
            </a:fld>
            <a:endParaRPr lang="en-CA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0918"/>
              </p:ext>
            </p:extLst>
          </p:nvPr>
        </p:nvGraphicFramePr>
        <p:xfrm>
          <a:off x="918833" y="1260421"/>
          <a:ext cx="6986448" cy="172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Feuille de calcul" r:id="rId3" imgW="4657632" imgH="1152630" progId="Excel.Sheet.12">
                  <p:embed/>
                </p:oleObj>
              </mc:Choice>
              <mc:Fallback>
                <p:oleObj name="Feuille de calcul" r:id="rId3" imgW="4657632" imgH="115263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833" y="1260421"/>
                        <a:ext cx="6986448" cy="1728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CEDA1-F075-43D7-A092-913E9C7FB9CB}" type="slidenum">
              <a:rPr lang="en-CA"/>
              <a:pPr/>
              <a:t>5</a:t>
            </a:fld>
            <a:endParaRPr lang="en-CA"/>
          </a:p>
        </p:txBody>
      </p:sp>
      <p:sp>
        <p:nvSpPr>
          <p:cNvPr id="169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The </a:t>
            </a:r>
            <a:r>
              <a:rPr lang="en-CA" dirty="0"/>
              <a:t>City Logistics </a:t>
            </a:r>
            <a:r>
              <a:rPr lang="en-CA" dirty="0" smtClean="0"/>
              <a:t>(Supply) Fundamental </a:t>
            </a:r>
            <a:r>
              <a:rPr lang="en-CA" noProof="0" dirty="0" smtClean="0"/>
              <a:t>Idea</a:t>
            </a:r>
            <a:r>
              <a:rPr lang="en-CA" i="1" noProof="0" dirty="0" smtClean="0">
                <a:solidFill>
                  <a:schemeClr val="accent2"/>
                </a:solidFill>
              </a:rPr>
              <a:t> </a:t>
            </a:r>
            <a:endParaRPr lang="en-CA" noProof="0" dirty="0"/>
          </a:p>
        </p:txBody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b="1" i="1" dirty="0" smtClean="0">
                <a:solidFill>
                  <a:srgbClr val="002060"/>
                </a:solidFill>
              </a:rPr>
              <a:t>An integrated </a:t>
            </a:r>
            <a:r>
              <a:rPr lang="en-CA" b="1" i="1" dirty="0">
                <a:solidFill>
                  <a:srgbClr val="002060"/>
                </a:solidFill>
              </a:rPr>
              <a:t>logistics system </a:t>
            </a:r>
            <a:r>
              <a:rPr lang="en-CA" b="1" i="1" dirty="0"/>
              <a:t>=</a:t>
            </a:r>
            <a:r>
              <a:rPr lang="en-CA" b="1" i="1" dirty="0">
                <a:solidFill>
                  <a:srgbClr val="002060"/>
                </a:solidFill>
              </a:rPr>
              <a:t> </a:t>
            </a:r>
            <a:endParaRPr lang="en-CA" b="1" i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S</a:t>
            </a:r>
            <a:r>
              <a:rPr lang="en-CA" dirty="0" smtClean="0"/>
              <a:t>hippers</a:t>
            </a:r>
            <a:r>
              <a:rPr lang="en-CA" b="1" i="1" dirty="0">
                <a:solidFill>
                  <a:srgbClr val="002060"/>
                </a:solidFill>
              </a:rPr>
              <a:t>, </a:t>
            </a:r>
            <a:r>
              <a:rPr lang="en-CA" dirty="0" smtClean="0"/>
              <a:t>shipments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C</a:t>
            </a:r>
            <a:r>
              <a:rPr lang="en-CA" dirty="0" smtClean="0"/>
              <a:t>arriers (all modes including passenger and interurban, e.g., rail, navigation), vehicles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dirty="0"/>
              <a:t>S</a:t>
            </a:r>
            <a:r>
              <a:rPr lang="en-CA" dirty="0" smtClean="0"/>
              <a:t>ervice </a:t>
            </a:r>
            <a:r>
              <a:rPr lang="en-CA" dirty="0"/>
              <a:t>providers</a:t>
            </a:r>
            <a:r>
              <a:rPr lang="en-CA" dirty="0" smtClean="0"/>
              <a:t>, consignees/customers, …</a:t>
            </a:r>
            <a:endParaRPr lang="en-CA" dirty="0"/>
          </a:p>
          <a:p>
            <a:pPr>
              <a:spcAft>
                <a:spcPts val="600"/>
              </a:spcAft>
            </a:pPr>
            <a:r>
              <a:rPr lang="en-CA" b="1" i="1" dirty="0">
                <a:solidFill>
                  <a:srgbClr val="FF0000"/>
                </a:solidFill>
              </a:rPr>
              <a:t>Optimize this logistics system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“Public system” view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smtClean="0"/>
              <a:t>not ownership!</a:t>
            </a:r>
            <a:r>
              <a:rPr lang="en-US" dirty="0" smtClean="0">
                <a:solidFill>
                  <a:srgbClr val="0000FF"/>
                </a:solidFill>
              </a:rPr>
              <a:t>) operated </a:t>
            </a:r>
            <a:r>
              <a:rPr lang="en-US" dirty="0">
                <a:solidFill>
                  <a:srgbClr val="0000FF"/>
                </a:solidFill>
              </a:rPr>
              <a:t>as best fits the local culture, laws and regulations </a:t>
            </a:r>
          </a:p>
        </p:txBody>
      </p:sp>
    </p:spTree>
    <p:extLst>
      <p:ext uri="{BB962C8B-B14F-4D97-AF65-F5344CB8AC3E}">
        <p14:creationId xmlns:p14="http://schemas.microsoft.com/office/powerpoint/2010/main" val="2241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Route Length Analysis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50</a:t>
            </a:fld>
            <a:endParaRPr lang="en-CA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79388" y="3342291"/>
            <a:ext cx="8640762" cy="2875948"/>
          </a:xfrm>
        </p:spPr>
        <p:txBody>
          <a:bodyPr/>
          <a:lstStyle/>
          <a:p>
            <a:r>
              <a:rPr lang="en-CA" dirty="0" smtClean="0"/>
              <a:t>More flexibility = shorter city-freighter routes (4,8%) and less empty travel (6%)</a:t>
            </a:r>
          </a:p>
          <a:p>
            <a:r>
              <a:rPr lang="en-CA" dirty="0" smtClean="0"/>
              <a:t>Higher </a:t>
            </a:r>
            <a:r>
              <a:rPr lang="en-CA" dirty="0"/>
              <a:t>empty travel with </a:t>
            </a:r>
            <a:r>
              <a:rPr lang="en-CA" dirty="0" smtClean="0"/>
              <a:t># of customers</a:t>
            </a:r>
          </a:p>
          <a:p>
            <a:r>
              <a:rPr lang="en-CA" dirty="0"/>
              <a:t>L</a:t>
            </a:r>
            <a:r>
              <a:rPr lang="en-CA" dirty="0" smtClean="0"/>
              <a:t>ower </a:t>
            </a:r>
            <a:r>
              <a:rPr lang="en-CA" dirty="0"/>
              <a:t>empty travel </a:t>
            </a:r>
            <a:r>
              <a:rPr lang="en-CA" dirty="0" smtClean="0"/>
              <a:t>with # of external zones / satellites</a:t>
            </a:r>
          </a:p>
          <a:p>
            <a:r>
              <a:rPr lang="en-CA" dirty="0" smtClean="0"/>
              <a:t>Modifying – sliding – the urban-vehicle departures appears beneficial</a:t>
            </a:r>
            <a:endParaRPr lang="fr-CA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84310"/>
              </p:ext>
            </p:extLst>
          </p:nvPr>
        </p:nvGraphicFramePr>
        <p:xfrm>
          <a:off x="1643063" y="1402310"/>
          <a:ext cx="6043550" cy="172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9" name="Feuille de calcul" r:id="rId3" imgW="4029033" imgH="1152630" progId="Excel.Sheet.12">
                  <p:embed/>
                </p:oleObj>
              </mc:Choice>
              <mc:Fallback>
                <p:oleObj name="Feuille de calcul" r:id="rId3" imgW="4029033" imgH="115263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402310"/>
                        <a:ext cx="6043550" cy="1728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9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Vehicle Capacity Utilization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51</a:t>
            </a:fld>
            <a:endParaRPr lang="en-CA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0919" y="3294994"/>
            <a:ext cx="8640762" cy="2822027"/>
          </a:xfrm>
        </p:spPr>
        <p:txBody>
          <a:bodyPr/>
          <a:lstStyle/>
          <a:p>
            <a:r>
              <a:rPr lang="en-CA" dirty="0"/>
              <a:t>No planning = </a:t>
            </a:r>
            <a:r>
              <a:rPr lang="en-CA" dirty="0" smtClean="0"/>
              <a:t>few more </a:t>
            </a:r>
            <a:r>
              <a:rPr lang="en-CA" dirty="0"/>
              <a:t>vehicles </a:t>
            </a:r>
            <a:r>
              <a:rPr lang="en-CA" dirty="0" smtClean="0"/>
              <a:t>1</a:t>
            </a:r>
            <a:r>
              <a:rPr lang="en-CA" baseline="30000" dirty="0" smtClean="0"/>
              <a:t>st</a:t>
            </a:r>
            <a:r>
              <a:rPr lang="en-CA" dirty="0" smtClean="0"/>
              <a:t> level</a:t>
            </a:r>
            <a:r>
              <a:rPr lang="en-CA" dirty="0"/>
              <a:t>, less </a:t>
            </a:r>
            <a:r>
              <a:rPr lang="en-CA" dirty="0" smtClean="0"/>
              <a:t>on 2</a:t>
            </a:r>
            <a:r>
              <a:rPr lang="en-CA" baseline="30000" dirty="0" smtClean="0"/>
              <a:t>nd</a:t>
            </a:r>
          </a:p>
          <a:p>
            <a:r>
              <a:rPr lang="en-CA" dirty="0" smtClean="0"/>
              <a:t>Planning yields very good loading factors</a:t>
            </a:r>
          </a:p>
          <a:p>
            <a:r>
              <a:rPr lang="en-CA" dirty="0" smtClean="0"/>
              <a:t>More </a:t>
            </a:r>
            <a:r>
              <a:rPr lang="en-CA" dirty="0"/>
              <a:t>flexibility </a:t>
            </a:r>
            <a:r>
              <a:rPr lang="en-CA" dirty="0" smtClean="0"/>
              <a:t>yields better vehicle loadings (≈ 15%)</a:t>
            </a:r>
          </a:p>
          <a:p>
            <a:r>
              <a:rPr lang="en-CA" dirty="0" smtClean="0"/>
              <a:t>Most </a:t>
            </a:r>
            <a:r>
              <a:rPr lang="en-CA" dirty="0"/>
              <a:t>city freighters operate a single leg, a few two </a:t>
            </a:r>
            <a:r>
              <a:rPr lang="en-CA" dirty="0">
                <a:sym typeface="Symbol"/>
              </a:rPr>
              <a:t> Need to investigate “waiting” </a:t>
            </a:r>
            <a:r>
              <a:rPr lang="en-CA" dirty="0" smtClean="0">
                <a:sym typeface="Symbol"/>
              </a:rPr>
              <a:t>strategies (synchronization is hard)</a:t>
            </a:r>
            <a:endParaRPr lang="fr-CA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24324"/>
              </p:ext>
            </p:extLst>
          </p:nvPr>
        </p:nvGraphicFramePr>
        <p:xfrm>
          <a:off x="449481" y="1449608"/>
          <a:ext cx="8158286" cy="172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7" name="Feuille de calcul" r:id="rId3" imgW="5438857" imgH="1152630" progId="Excel.Sheet.12">
                  <p:embed/>
                </p:oleObj>
              </mc:Choice>
              <mc:Fallback>
                <p:oleObj name="Feuille de calcul" r:id="rId3" imgW="5438857" imgH="115263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81" y="1449608"/>
                        <a:ext cx="8158286" cy="1728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5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Satellite Utilization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52</a:t>
            </a:fld>
            <a:endParaRPr lang="en-CA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0919" y="3436883"/>
            <a:ext cx="8640762" cy="2869324"/>
          </a:xfrm>
        </p:spPr>
        <p:txBody>
          <a:bodyPr/>
          <a:lstStyle/>
          <a:p>
            <a:r>
              <a:rPr lang="en-CA" dirty="0" smtClean="0"/>
              <a:t>System appears stable </a:t>
            </a:r>
          </a:p>
          <a:p>
            <a:r>
              <a:rPr lang="en-CA" dirty="0" smtClean="0"/>
              <a:t>Increasing flexibility, increases the “volatility”  of  using the satellites</a:t>
            </a:r>
          </a:p>
          <a:p>
            <a:r>
              <a:rPr lang="en-CA" dirty="0" smtClean="0"/>
              <a:t>Trade off to find between operation flexibility and management concerns</a:t>
            </a:r>
          </a:p>
          <a:p>
            <a:r>
              <a:rPr lang="en-CA" dirty="0" smtClean="0"/>
              <a:t>Need of ITS</a:t>
            </a:r>
            <a:endParaRPr lang="fr-CA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69904"/>
              </p:ext>
            </p:extLst>
          </p:nvPr>
        </p:nvGraphicFramePr>
        <p:xfrm>
          <a:off x="1622862" y="1433840"/>
          <a:ext cx="5088636" cy="193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3" name="Feuille de calcul" r:id="rId3" imgW="3029001" imgH="1152630" progId="Excel.Sheet.12">
                  <p:embed/>
                </p:oleObj>
              </mc:Choice>
              <mc:Fallback>
                <p:oleObj name="Feuille de calcul" r:id="rId3" imgW="3029001" imgH="115263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862" y="1433840"/>
                        <a:ext cx="5088636" cy="19362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671248" y="1011113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deviations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290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 and Perspectives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Flexibility in adjusting the plan is beneficial on all counts: costs, km performed, capacity utilization …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It might come with higher requirements for management (&amp; labor relations and work rules) flexibility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Needs advanced IT and decision-support systems</a:t>
            </a:r>
          </a:p>
          <a:p>
            <a:pPr>
              <a:spcAft>
                <a:spcPts val="600"/>
              </a:spcAft>
            </a:pPr>
            <a:r>
              <a:rPr lang="en-CA" dirty="0" smtClean="0">
                <a:solidFill>
                  <a:srgbClr val="0000FF"/>
                </a:solidFill>
              </a:rPr>
              <a:t>NOW</a:t>
            </a:r>
            <a:r>
              <a:rPr lang="en-CA" dirty="0" smtClean="0"/>
              <a:t>:</a:t>
            </a:r>
            <a:r>
              <a:rPr lang="en-CA" dirty="0" smtClean="0">
                <a:sym typeface="Wingdings" pitchFamily="2" charset="2"/>
              </a:rPr>
              <a:t> </a:t>
            </a:r>
            <a:endParaRPr lang="en-CA" dirty="0"/>
          </a:p>
          <a:p>
            <a:pPr>
              <a:spcAft>
                <a:spcPts val="600"/>
              </a:spcAft>
            </a:pPr>
            <a:r>
              <a:rPr lang="en-CA" dirty="0" smtClean="0"/>
              <a:t>Address the stochastic models (and the deterministic ;-)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Large dimensions</a:t>
            </a:r>
          </a:p>
          <a:p>
            <a:pPr>
              <a:spcAft>
                <a:spcPts val="600"/>
              </a:spcAft>
            </a:pPr>
            <a:r>
              <a:rPr lang="en-CA" dirty="0" smtClean="0"/>
              <a:t>City Logistics systems design, policies, financing, …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93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234A-183C-4820-A2D0-FDA8BD6A24A7}" type="slidenum">
              <a:rPr lang="en-CA" smtClean="0"/>
              <a:pPr/>
              <a:t>54</a:t>
            </a:fld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50"/>
            <a:ext cx="9144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5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915A7-3BA8-443E-A67A-12555A20FB2E}" type="slidenum">
              <a:rPr lang="en-CA"/>
              <a:pPr/>
              <a:t>6</a:t>
            </a:fld>
            <a:endParaRPr lang="en-CA"/>
          </a:p>
        </p:txBody>
      </p:sp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smtClean="0"/>
              <a:t>Single-Tier Single-CDC City Logistics</a:t>
            </a:r>
            <a:endParaRPr lang="en-CA" noProof="0"/>
          </a:p>
        </p:txBody>
      </p:sp>
      <p:sp>
        <p:nvSpPr>
          <p:cNvPr id="1758212" name="Oval 4"/>
          <p:cNvSpPr>
            <a:spLocks noChangeAspect="1" noChangeArrowheads="1"/>
          </p:cNvSpPr>
          <p:nvPr/>
        </p:nvSpPr>
        <p:spPr bwMode="auto">
          <a:xfrm>
            <a:off x="571500" y="1512888"/>
            <a:ext cx="4756150" cy="4603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1758213" name="Rectangle 5"/>
          <p:cNvSpPr>
            <a:spLocks noChangeAspect="1" noChangeArrowheads="1"/>
          </p:cNvSpPr>
          <p:nvPr/>
        </p:nvSpPr>
        <p:spPr bwMode="auto">
          <a:xfrm>
            <a:off x="5094288" y="5599113"/>
            <a:ext cx="457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0888" y="1789113"/>
            <a:ext cx="4403725" cy="3870325"/>
            <a:chOff x="1392" y="1248"/>
            <a:chExt cx="2774" cy="2438"/>
          </a:xfrm>
        </p:grpSpPr>
        <p:sp>
          <p:nvSpPr>
            <p:cNvPr id="1758215" name="Oval 7"/>
            <p:cNvSpPr>
              <a:spLocks noChangeAspect="1" noChangeArrowheads="1"/>
            </p:cNvSpPr>
            <p:nvPr/>
          </p:nvSpPr>
          <p:spPr bwMode="auto">
            <a:xfrm>
              <a:off x="2976" y="268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16" name="Oval 8"/>
            <p:cNvSpPr>
              <a:spLocks noChangeAspect="1" noChangeArrowheads="1"/>
            </p:cNvSpPr>
            <p:nvPr/>
          </p:nvSpPr>
          <p:spPr bwMode="auto">
            <a:xfrm>
              <a:off x="3168" y="278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17" name="Oval 9"/>
            <p:cNvSpPr>
              <a:spLocks noChangeAspect="1" noChangeArrowheads="1"/>
            </p:cNvSpPr>
            <p:nvPr/>
          </p:nvSpPr>
          <p:spPr bwMode="auto">
            <a:xfrm>
              <a:off x="3312" y="288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18" name="Oval 10"/>
            <p:cNvSpPr>
              <a:spLocks noChangeAspect="1" noChangeArrowheads="1"/>
            </p:cNvSpPr>
            <p:nvPr/>
          </p:nvSpPr>
          <p:spPr bwMode="auto">
            <a:xfrm>
              <a:off x="2880" y="283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19" name="Oval 11"/>
            <p:cNvSpPr>
              <a:spLocks noChangeAspect="1" noChangeArrowheads="1"/>
            </p:cNvSpPr>
            <p:nvPr/>
          </p:nvSpPr>
          <p:spPr bwMode="auto">
            <a:xfrm>
              <a:off x="2976" y="297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0" name="Oval 12"/>
            <p:cNvSpPr>
              <a:spLocks noChangeAspect="1" noChangeArrowheads="1"/>
            </p:cNvSpPr>
            <p:nvPr/>
          </p:nvSpPr>
          <p:spPr bwMode="auto">
            <a:xfrm>
              <a:off x="1920" y="240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1" name="Oval 13"/>
            <p:cNvSpPr>
              <a:spLocks noChangeAspect="1" noChangeArrowheads="1"/>
            </p:cNvSpPr>
            <p:nvPr/>
          </p:nvSpPr>
          <p:spPr bwMode="auto">
            <a:xfrm>
              <a:off x="2016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2" name="Oval 14"/>
            <p:cNvSpPr>
              <a:spLocks noChangeAspect="1" noChangeArrowheads="1"/>
            </p:cNvSpPr>
            <p:nvPr/>
          </p:nvSpPr>
          <p:spPr bwMode="auto">
            <a:xfrm>
              <a:off x="2160" y="259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3" name="Oval 15"/>
            <p:cNvSpPr>
              <a:spLocks noChangeAspect="1" noChangeArrowheads="1"/>
            </p:cNvSpPr>
            <p:nvPr/>
          </p:nvSpPr>
          <p:spPr bwMode="auto">
            <a:xfrm>
              <a:off x="2112" y="235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4" name="Oval 16"/>
            <p:cNvSpPr>
              <a:spLocks noChangeAspect="1" noChangeArrowheads="1"/>
            </p:cNvSpPr>
            <p:nvPr/>
          </p:nvSpPr>
          <p:spPr bwMode="auto">
            <a:xfrm>
              <a:off x="1968" y="172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5" name="Oval 17"/>
            <p:cNvSpPr>
              <a:spLocks noChangeAspect="1" noChangeArrowheads="1"/>
            </p:cNvSpPr>
            <p:nvPr/>
          </p:nvSpPr>
          <p:spPr bwMode="auto">
            <a:xfrm>
              <a:off x="3408" y="350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6" name="Oval 18"/>
            <p:cNvSpPr>
              <a:spLocks noChangeAspect="1" noChangeArrowheads="1"/>
            </p:cNvSpPr>
            <p:nvPr/>
          </p:nvSpPr>
          <p:spPr bwMode="auto">
            <a:xfrm>
              <a:off x="2304" y="360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7" name="Oval 19"/>
            <p:cNvSpPr>
              <a:spLocks noChangeAspect="1" noChangeArrowheads="1"/>
            </p:cNvSpPr>
            <p:nvPr/>
          </p:nvSpPr>
          <p:spPr bwMode="auto">
            <a:xfrm>
              <a:off x="2784" y="134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8" name="Oval 20"/>
            <p:cNvSpPr>
              <a:spLocks noChangeAspect="1" noChangeArrowheads="1"/>
            </p:cNvSpPr>
            <p:nvPr/>
          </p:nvSpPr>
          <p:spPr bwMode="auto">
            <a:xfrm>
              <a:off x="2640" y="124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29" name="Oval 21"/>
            <p:cNvSpPr>
              <a:spLocks noChangeAspect="1" noChangeArrowheads="1"/>
            </p:cNvSpPr>
            <p:nvPr/>
          </p:nvSpPr>
          <p:spPr bwMode="auto">
            <a:xfrm>
              <a:off x="3264" y="34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0" name="Oval 22"/>
            <p:cNvSpPr>
              <a:spLocks noChangeAspect="1" noChangeArrowheads="1"/>
            </p:cNvSpPr>
            <p:nvPr/>
          </p:nvSpPr>
          <p:spPr bwMode="auto">
            <a:xfrm>
              <a:off x="3552" y="22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1" name="Oval 23"/>
            <p:cNvSpPr>
              <a:spLocks noChangeAspect="1" noChangeArrowheads="1"/>
            </p:cNvSpPr>
            <p:nvPr/>
          </p:nvSpPr>
          <p:spPr bwMode="auto">
            <a:xfrm>
              <a:off x="3216" y="2304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2" name="Oval 24"/>
            <p:cNvSpPr>
              <a:spLocks noChangeAspect="1" noChangeArrowheads="1"/>
            </p:cNvSpPr>
            <p:nvPr/>
          </p:nvSpPr>
          <p:spPr bwMode="auto">
            <a:xfrm>
              <a:off x="3024" y="216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3" name="Oval 25"/>
            <p:cNvSpPr>
              <a:spLocks noChangeAspect="1" noChangeArrowheads="1"/>
            </p:cNvSpPr>
            <p:nvPr/>
          </p:nvSpPr>
          <p:spPr bwMode="auto">
            <a:xfrm>
              <a:off x="2928" y="196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4" name="Oval 26"/>
            <p:cNvSpPr>
              <a:spLocks noChangeAspect="1" noChangeArrowheads="1"/>
            </p:cNvSpPr>
            <p:nvPr/>
          </p:nvSpPr>
          <p:spPr bwMode="auto">
            <a:xfrm>
              <a:off x="2880" y="177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5" name="Oval 27"/>
            <p:cNvSpPr>
              <a:spLocks noChangeAspect="1" noChangeArrowheads="1"/>
            </p:cNvSpPr>
            <p:nvPr/>
          </p:nvSpPr>
          <p:spPr bwMode="auto">
            <a:xfrm>
              <a:off x="2208" y="3456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6" name="Oval 2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7" name="Oval 29"/>
            <p:cNvSpPr>
              <a:spLocks noChangeAspect="1" noChangeArrowheads="1"/>
            </p:cNvSpPr>
            <p:nvPr/>
          </p:nvSpPr>
          <p:spPr bwMode="auto">
            <a:xfrm>
              <a:off x="3552" y="148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8" name="Oval 30"/>
            <p:cNvSpPr>
              <a:spLocks noChangeAspect="1" noChangeArrowheads="1"/>
            </p:cNvSpPr>
            <p:nvPr/>
          </p:nvSpPr>
          <p:spPr bwMode="auto">
            <a:xfrm>
              <a:off x="2880" y="216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39" name="Oval 31"/>
            <p:cNvSpPr>
              <a:spLocks noChangeAspect="1" noChangeArrowheads="1"/>
            </p:cNvSpPr>
            <p:nvPr/>
          </p:nvSpPr>
          <p:spPr bwMode="auto">
            <a:xfrm>
              <a:off x="3168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40" name="Oval 32"/>
            <p:cNvSpPr>
              <a:spLocks noChangeAspect="1" noChangeArrowheads="1"/>
            </p:cNvSpPr>
            <p:nvPr/>
          </p:nvSpPr>
          <p:spPr bwMode="auto">
            <a:xfrm>
              <a:off x="4080" y="264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41" name="Oval 33"/>
            <p:cNvSpPr>
              <a:spLocks noChangeAspect="1" noChangeArrowheads="1"/>
            </p:cNvSpPr>
            <p:nvPr/>
          </p:nvSpPr>
          <p:spPr bwMode="auto">
            <a:xfrm>
              <a:off x="4080" y="220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42" name="Oval 34"/>
            <p:cNvSpPr>
              <a:spLocks noChangeAspect="1" noChangeArrowheads="1"/>
            </p:cNvSpPr>
            <p:nvPr/>
          </p:nvSpPr>
          <p:spPr bwMode="auto">
            <a:xfrm>
              <a:off x="1392" y="2640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43" name="Oval 35"/>
            <p:cNvSpPr>
              <a:spLocks noChangeAspect="1" noChangeArrowheads="1"/>
            </p:cNvSpPr>
            <p:nvPr/>
          </p:nvSpPr>
          <p:spPr bwMode="auto">
            <a:xfrm>
              <a:off x="3312" y="2112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542088" y="2703513"/>
            <a:ext cx="1749425" cy="822325"/>
            <a:chOff x="4464" y="1776"/>
            <a:chExt cx="1102" cy="518"/>
          </a:xfrm>
        </p:grpSpPr>
        <p:sp>
          <p:nvSpPr>
            <p:cNvPr id="1758245" name="Oval 37"/>
            <p:cNvSpPr>
              <a:spLocks noChangeAspect="1" noChangeArrowheads="1"/>
            </p:cNvSpPr>
            <p:nvPr/>
          </p:nvSpPr>
          <p:spPr bwMode="auto">
            <a:xfrm>
              <a:off x="4464" y="1968"/>
              <a:ext cx="8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46" name="Text Box 38"/>
            <p:cNvSpPr txBox="1">
              <a:spLocks noChangeArrowheads="1"/>
            </p:cNvSpPr>
            <p:nvPr/>
          </p:nvSpPr>
          <p:spPr bwMode="auto">
            <a:xfrm>
              <a:off x="4704" y="1776"/>
              <a:ext cx="8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Customer</a:t>
              </a:r>
            </a:p>
            <a:p>
              <a:r>
                <a:rPr lang="en-US"/>
                <a:t>zone</a:t>
              </a:r>
            </a:p>
          </p:txBody>
        </p:sp>
      </p:grpSp>
      <p:grpSp>
        <p:nvGrpSpPr>
          <p:cNvPr id="4" name="Group 39"/>
          <p:cNvGrpSpPr>
            <a:grpSpLocks noChangeAspect="1"/>
          </p:cNvGrpSpPr>
          <p:nvPr/>
        </p:nvGrpSpPr>
        <p:grpSpPr bwMode="auto">
          <a:xfrm>
            <a:off x="6764345" y="3705726"/>
            <a:ext cx="1918089" cy="941349"/>
            <a:chOff x="4558" y="2251"/>
            <a:chExt cx="1363" cy="621"/>
          </a:xfrm>
        </p:grpSpPr>
        <p:pic>
          <p:nvPicPr>
            <p:cNvPr id="1758248" name="Picture 40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30" y="2251"/>
              <a:ext cx="449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758249" name="Text Box 41"/>
            <p:cNvSpPr txBox="1">
              <a:spLocks noChangeAspect="1" noChangeArrowheads="1"/>
            </p:cNvSpPr>
            <p:nvPr/>
          </p:nvSpPr>
          <p:spPr bwMode="auto">
            <a:xfrm>
              <a:off x="4558" y="2567"/>
              <a:ext cx="136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CA" dirty="0" smtClean="0"/>
                <a:t>Urban vehicle</a:t>
              </a:r>
              <a:endParaRPr lang="en-CA" dirty="0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155825" y="5257800"/>
            <a:ext cx="2879725" cy="503238"/>
            <a:chOff x="1701" y="3385"/>
            <a:chExt cx="1814" cy="317"/>
          </a:xfrm>
        </p:grpSpPr>
        <p:sp>
          <p:nvSpPr>
            <p:cNvPr id="1758251" name="Line 43"/>
            <p:cNvSpPr>
              <a:spLocks noChangeShapeType="1"/>
            </p:cNvSpPr>
            <p:nvPr/>
          </p:nvSpPr>
          <p:spPr bwMode="auto">
            <a:xfrm flipH="1" flipV="1">
              <a:off x="2971" y="3521"/>
              <a:ext cx="544" cy="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2" name="Line 44"/>
            <p:cNvSpPr>
              <a:spLocks noChangeShapeType="1"/>
            </p:cNvSpPr>
            <p:nvPr/>
          </p:nvSpPr>
          <p:spPr bwMode="auto">
            <a:xfrm flipH="1" flipV="1">
              <a:off x="2789" y="3430"/>
              <a:ext cx="46" cy="4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3" name="Line 45"/>
            <p:cNvSpPr>
              <a:spLocks noChangeShapeType="1"/>
            </p:cNvSpPr>
            <p:nvPr/>
          </p:nvSpPr>
          <p:spPr bwMode="auto">
            <a:xfrm flipH="1">
              <a:off x="1791" y="3385"/>
              <a:ext cx="908" cy="4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4" name="Line 46"/>
            <p:cNvSpPr>
              <a:spLocks noChangeShapeType="1"/>
            </p:cNvSpPr>
            <p:nvPr/>
          </p:nvSpPr>
          <p:spPr bwMode="auto">
            <a:xfrm>
              <a:off x="1837" y="3566"/>
              <a:ext cx="1587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5" name="Line 47"/>
            <p:cNvSpPr>
              <a:spLocks noChangeShapeType="1"/>
            </p:cNvSpPr>
            <p:nvPr/>
          </p:nvSpPr>
          <p:spPr bwMode="auto">
            <a:xfrm>
              <a:off x="1701" y="3475"/>
              <a:ext cx="45" cy="4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956050" y="3384550"/>
            <a:ext cx="1439863" cy="2160588"/>
            <a:chOff x="2835" y="2205"/>
            <a:chExt cx="907" cy="1361"/>
          </a:xfrm>
        </p:grpSpPr>
        <p:sp>
          <p:nvSpPr>
            <p:cNvPr id="1758257" name="Line 49"/>
            <p:cNvSpPr>
              <a:spLocks noChangeShapeType="1"/>
            </p:cNvSpPr>
            <p:nvPr/>
          </p:nvSpPr>
          <p:spPr bwMode="auto">
            <a:xfrm flipH="1" flipV="1">
              <a:off x="2835" y="2931"/>
              <a:ext cx="816" cy="63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8" name="Line 50"/>
            <p:cNvSpPr>
              <a:spLocks noChangeShapeType="1"/>
            </p:cNvSpPr>
            <p:nvPr/>
          </p:nvSpPr>
          <p:spPr bwMode="auto">
            <a:xfrm flipV="1">
              <a:off x="2880" y="2341"/>
              <a:ext cx="91" cy="45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59" name="Line 51"/>
            <p:cNvSpPr>
              <a:spLocks noChangeShapeType="1"/>
            </p:cNvSpPr>
            <p:nvPr/>
          </p:nvSpPr>
          <p:spPr bwMode="auto">
            <a:xfrm>
              <a:off x="3152" y="2205"/>
              <a:ext cx="31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60" name="Line 52"/>
            <p:cNvSpPr>
              <a:spLocks noChangeShapeType="1"/>
            </p:cNvSpPr>
            <p:nvPr/>
          </p:nvSpPr>
          <p:spPr bwMode="auto">
            <a:xfrm>
              <a:off x="3560" y="2296"/>
              <a:ext cx="0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  <p:sp>
          <p:nvSpPr>
            <p:cNvPr id="1758261" name="Line 53"/>
            <p:cNvSpPr>
              <a:spLocks noChangeShapeType="1"/>
            </p:cNvSpPr>
            <p:nvPr/>
          </p:nvSpPr>
          <p:spPr bwMode="auto">
            <a:xfrm>
              <a:off x="3560" y="2750"/>
              <a:ext cx="182" cy="7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6410325" y="1368425"/>
            <a:ext cx="2189163" cy="1187450"/>
            <a:chOff x="4320" y="1104"/>
            <a:chExt cx="1379" cy="748"/>
          </a:xfrm>
        </p:grpSpPr>
        <p:sp>
          <p:nvSpPr>
            <p:cNvPr id="1758263" name="Rectangle 55"/>
            <p:cNvSpPr>
              <a:spLocks noChangeAspect="1" noChangeArrowheads="1"/>
            </p:cNvSpPr>
            <p:nvPr/>
          </p:nvSpPr>
          <p:spPr bwMode="auto">
            <a:xfrm>
              <a:off x="4320" y="1200"/>
              <a:ext cx="288" cy="2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58264" name="Text Box 56"/>
            <p:cNvSpPr txBox="1">
              <a:spLocks noChangeArrowheads="1"/>
            </p:cNvSpPr>
            <p:nvPr/>
          </p:nvSpPr>
          <p:spPr bwMode="auto">
            <a:xfrm>
              <a:off x="4656" y="1104"/>
              <a:ext cx="104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City</a:t>
              </a:r>
            </a:p>
            <a:p>
              <a:r>
                <a:rPr lang="en-US"/>
                <a:t>Distribution</a:t>
              </a:r>
            </a:p>
            <a:p>
              <a:r>
                <a:rPr lang="en-US"/>
                <a:t>Center</a:t>
              </a:r>
            </a:p>
          </p:txBody>
        </p:sp>
      </p:grpSp>
      <p:grpSp>
        <p:nvGrpSpPr>
          <p:cNvPr id="8" name="Groupe 61"/>
          <p:cNvGrpSpPr/>
          <p:nvPr/>
        </p:nvGrpSpPr>
        <p:grpSpPr>
          <a:xfrm>
            <a:off x="5861781" y="5225146"/>
            <a:ext cx="2633661" cy="1371597"/>
            <a:chOff x="5861781" y="5225146"/>
            <a:chExt cx="2633661" cy="1371597"/>
          </a:xfrm>
        </p:grpSpPr>
        <p:grpSp>
          <p:nvGrpSpPr>
            <p:cNvPr id="9" name="Group 90"/>
            <p:cNvGrpSpPr>
              <a:grpSpLocks/>
            </p:cNvGrpSpPr>
            <p:nvPr/>
          </p:nvGrpSpPr>
          <p:grpSpPr bwMode="auto">
            <a:xfrm>
              <a:off x="5861781" y="5225146"/>
              <a:ext cx="1576388" cy="947738"/>
              <a:chOff x="4101" y="3456"/>
              <a:chExt cx="993" cy="597"/>
            </a:xfrm>
          </p:grpSpPr>
          <p:sp>
            <p:nvSpPr>
              <p:cNvPr id="60" name="AutoShape 91"/>
              <p:cNvSpPr>
                <a:spLocks noChangeArrowheads="1"/>
              </p:cNvSpPr>
              <p:nvPr/>
            </p:nvSpPr>
            <p:spPr bwMode="auto">
              <a:xfrm rot="5405736">
                <a:off x="4209" y="3639"/>
                <a:ext cx="306" cy="521"/>
              </a:xfrm>
              <a:prstGeom prst="upDownArrow">
                <a:avLst>
                  <a:gd name="adj1" fmla="val 50000"/>
                  <a:gd name="adj2" fmla="val 34052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CA"/>
              </a:p>
            </p:txBody>
          </p:sp>
          <p:pic>
            <p:nvPicPr>
              <p:cNvPr id="61" name="Picture 92" descr="DGW0002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56" y="3456"/>
                <a:ext cx="438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9" name="Picture 95" descr="DGV000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3179" y="5431518"/>
              <a:ext cx="1592263" cy="1165225"/>
            </a:xfrm>
            <a:prstGeom prst="rect">
              <a:avLst/>
            </a:prstGeom>
            <a:noFill/>
          </p:spPr>
        </p:pic>
      </p:grpSp>
      <p:grpSp>
        <p:nvGrpSpPr>
          <p:cNvPr id="10" name="Groupe 79"/>
          <p:cNvGrpSpPr/>
          <p:nvPr/>
        </p:nvGrpSpPr>
        <p:grpSpPr>
          <a:xfrm>
            <a:off x="1705619" y="2710543"/>
            <a:ext cx="3367124" cy="2830288"/>
            <a:chOff x="1705619" y="2710543"/>
            <a:chExt cx="3367124" cy="2830288"/>
          </a:xfrm>
        </p:grpSpPr>
        <p:cxnSp>
          <p:nvCxnSpPr>
            <p:cNvPr id="81" name="Connecteur droit avec flèche 80"/>
            <p:cNvCxnSpPr/>
            <p:nvPr/>
          </p:nvCxnSpPr>
          <p:spPr>
            <a:xfrm rot="10800000">
              <a:off x="2188029" y="4093029"/>
              <a:ext cx="2884714" cy="144780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rot="10800000">
              <a:off x="1741715" y="3755571"/>
              <a:ext cx="195943" cy="18505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rot="5400000" flipH="1" flipV="1">
              <a:off x="1785788" y="3529808"/>
              <a:ext cx="27931" cy="18826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rot="16200000" flipV="1">
              <a:off x="1551215" y="2922814"/>
              <a:ext cx="424542" cy="2177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rot="16200000" flipV="1">
              <a:off x="1794746" y="3340517"/>
              <a:ext cx="206186" cy="7964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1817914" y="2710543"/>
              <a:ext cx="3222172" cy="276497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39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1262-681B-4C01-9BF1-35FD21EE228D}" type="slidenum">
              <a:rPr lang="en-CA"/>
              <a:pPr/>
              <a:t>7</a:t>
            </a:fld>
            <a:endParaRPr lang="en-CA"/>
          </a:p>
        </p:txBody>
      </p:sp>
      <p:sp>
        <p:nvSpPr>
          <p:cNvPr id="205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96975"/>
          </a:xfrm>
        </p:spPr>
        <p:txBody>
          <a:bodyPr/>
          <a:lstStyle/>
          <a:p>
            <a:r>
              <a:rPr lang="en-CA" noProof="0" dirty="0" smtClean="0"/>
              <a:t>City Logistics for Large or Sensitive Urban Areas</a:t>
            </a:r>
            <a:endParaRPr lang="en-CA" sz="1800" noProof="0" dirty="0"/>
          </a:p>
        </p:txBody>
      </p:sp>
      <p:sp>
        <p:nvSpPr>
          <p:cNvPr id="205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noProof="0" dirty="0" smtClean="0"/>
              <a:t>Most display a </a:t>
            </a:r>
            <a:r>
              <a:rPr lang="en-CA" noProof="0" dirty="0" smtClean="0">
                <a:solidFill>
                  <a:srgbClr val="FF0000"/>
                </a:solidFill>
              </a:rPr>
              <a:t>two-tier</a:t>
            </a:r>
            <a:r>
              <a:rPr lang="en-CA" noProof="0" dirty="0" smtClean="0"/>
              <a:t> structure</a:t>
            </a:r>
          </a:p>
          <a:p>
            <a:pPr lvl="1"/>
            <a:r>
              <a:rPr lang="en-CA" noProof="0" dirty="0" smtClean="0"/>
              <a:t>Loads consolidated at CDC into “large” vehicles</a:t>
            </a:r>
          </a:p>
          <a:p>
            <a:pPr lvl="1"/>
            <a:r>
              <a:rPr lang="en-CA" noProof="0" dirty="0" smtClean="0">
                <a:sym typeface="Symbol"/>
              </a:rPr>
              <a:t>Moved to CDC-like facilities – </a:t>
            </a:r>
            <a:r>
              <a:rPr lang="en-CA" noProof="0" dirty="0" smtClean="0">
                <a:solidFill>
                  <a:srgbClr val="FF0000"/>
                </a:solidFill>
                <a:sym typeface="Symbol"/>
              </a:rPr>
              <a:t>satellites</a:t>
            </a:r>
            <a:r>
              <a:rPr lang="en-CA" noProof="0" dirty="0" smtClean="0">
                <a:sym typeface="Symbol"/>
              </a:rPr>
              <a:t> – “close” to customers</a:t>
            </a:r>
          </a:p>
          <a:p>
            <a:pPr lvl="1"/>
            <a:r>
              <a:rPr lang="en-CA" noProof="0" dirty="0" smtClean="0">
                <a:sym typeface="Symbol"/>
              </a:rPr>
              <a:t>Transferred to “small” vehicles appropriate for city center</a:t>
            </a:r>
          </a:p>
          <a:p>
            <a:pPr lvl="1"/>
            <a:r>
              <a:rPr lang="en-CA" noProof="0" dirty="0" smtClean="0">
                <a:sym typeface="Symbol"/>
              </a:rPr>
              <a:t>Delivered to final destinations</a:t>
            </a:r>
          </a:p>
        </p:txBody>
      </p:sp>
    </p:spTree>
    <p:extLst>
      <p:ext uri="{BB962C8B-B14F-4D97-AF65-F5344CB8AC3E}">
        <p14:creationId xmlns:p14="http://schemas.microsoft.com/office/powerpoint/2010/main" val="13126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90"/>
          <p:cNvGrpSpPr>
            <a:grpSpLocks/>
          </p:cNvGrpSpPr>
          <p:nvPr/>
        </p:nvGrpSpPr>
        <p:grpSpPr bwMode="auto">
          <a:xfrm>
            <a:off x="2705100" y="2498725"/>
            <a:ext cx="3775075" cy="2547938"/>
            <a:chOff x="2705100" y="2498725"/>
            <a:chExt cx="3774743" cy="2547938"/>
          </a:xfrm>
        </p:grpSpPr>
        <p:sp>
          <p:nvSpPr>
            <p:cNvPr id="138" name="Figura a mano libera 137"/>
            <p:cNvSpPr/>
            <p:nvPr/>
          </p:nvSpPr>
          <p:spPr>
            <a:xfrm>
              <a:off x="2705100" y="2562225"/>
              <a:ext cx="3695375" cy="2384425"/>
            </a:xfrm>
            <a:custGeom>
              <a:avLst/>
              <a:gdLst>
                <a:gd name="connsiteX0" fmla="*/ 1506829 w 3696237"/>
                <a:gd name="connsiteY0" fmla="*/ 2382591 h 2383123"/>
                <a:gd name="connsiteX1" fmla="*/ 1700012 w 3696237"/>
                <a:gd name="connsiteY1" fmla="*/ 2369712 h 2383123"/>
                <a:gd name="connsiteX2" fmla="*/ 1803043 w 3696237"/>
                <a:gd name="connsiteY2" fmla="*/ 2343955 h 2383123"/>
                <a:gd name="connsiteX3" fmla="*/ 2331076 w 3696237"/>
                <a:gd name="connsiteY3" fmla="*/ 2331076 h 2383123"/>
                <a:gd name="connsiteX4" fmla="*/ 2369713 w 3696237"/>
                <a:gd name="connsiteY4" fmla="*/ 2318197 h 2383123"/>
                <a:gd name="connsiteX5" fmla="*/ 2665927 w 3696237"/>
                <a:gd name="connsiteY5" fmla="*/ 2318197 h 2383123"/>
                <a:gd name="connsiteX6" fmla="*/ 2704564 w 3696237"/>
                <a:gd name="connsiteY6" fmla="*/ 2331076 h 2383123"/>
                <a:gd name="connsiteX7" fmla="*/ 2871989 w 3696237"/>
                <a:gd name="connsiteY7" fmla="*/ 2292439 h 2383123"/>
                <a:gd name="connsiteX8" fmla="*/ 2949262 w 3696237"/>
                <a:gd name="connsiteY8" fmla="*/ 2240924 h 2383123"/>
                <a:gd name="connsiteX9" fmla="*/ 2987899 w 3696237"/>
                <a:gd name="connsiteY9" fmla="*/ 2215166 h 2383123"/>
                <a:gd name="connsiteX10" fmla="*/ 3013657 w 3696237"/>
                <a:gd name="connsiteY10" fmla="*/ 2163650 h 2383123"/>
                <a:gd name="connsiteX11" fmla="*/ 3052293 w 3696237"/>
                <a:gd name="connsiteY11" fmla="*/ 2125014 h 2383123"/>
                <a:gd name="connsiteX12" fmla="*/ 3168203 w 3696237"/>
                <a:gd name="connsiteY12" fmla="*/ 2060619 h 2383123"/>
                <a:gd name="connsiteX13" fmla="*/ 3232598 w 3696237"/>
                <a:gd name="connsiteY13" fmla="*/ 1970467 h 2383123"/>
                <a:gd name="connsiteX14" fmla="*/ 3284113 w 3696237"/>
                <a:gd name="connsiteY14" fmla="*/ 1944710 h 2383123"/>
                <a:gd name="connsiteX15" fmla="*/ 3296992 w 3696237"/>
                <a:gd name="connsiteY15" fmla="*/ 1906073 h 2383123"/>
                <a:gd name="connsiteX16" fmla="*/ 3412902 w 3696237"/>
                <a:gd name="connsiteY16" fmla="*/ 1803042 h 2383123"/>
                <a:gd name="connsiteX17" fmla="*/ 3477296 w 3696237"/>
                <a:gd name="connsiteY17" fmla="*/ 1725769 h 2383123"/>
                <a:gd name="connsiteX18" fmla="*/ 3541691 w 3696237"/>
                <a:gd name="connsiteY18" fmla="*/ 1648496 h 2383123"/>
                <a:gd name="connsiteX19" fmla="*/ 3606085 w 3696237"/>
                <a:gd name="connsiteY19" fmla="*/ 1558343 h 2383123"/>
                <a:gd name="connsiteX20" fmla="*/ 3631843 w 3696237"/>
                <a:gd name="connsiteY20" fmla="*/ 1481070 h 2383123"/>
                <a:gd name="connsiteX21" fmla="*/ 3683358 w 3696237"/>
                <a:gd name="connsiteY21" fmla="*/ 1403797 h 2383123"/>
                <a:gd name="connsiteX22" fmla="*/ 3696237 w 3696237"/>
                <a:gd name="connsiteY22" fmla="*/ 1352281 h 2383123"/>
                <a:gd name="connsiteX23" fmla="*/ 3683358 w 3696237"/>
                <a:gd name="connsiteY23" fmla="*/ 1287887 h 2383123"/>
                <a:gd name="connsiteX24" fmla="*/ 3631843 w 3696237"/>
                <a:gd name="connsiteY24" fmla="*/ 1133341 h 2383123"/>
                <a:gd name="connsiteX25" fmla="*/ 3606085 w 3696237"/>
                <a:gd name="connsiteY25" fmla="*/ 1094704 h 2383123"/>
                <a:gd name="connsiteX26" fmla="*/ 3593206 w 3696237"/>
                <a:gd name="connsiteY26" fmla="*/ 631065 h 2383123"/>
                <a:gd name="connsiteX27" fmla="*/ 3580327 w 3696237"/>
                <a:gd name="connsiteY27" fmla="*/ 592428 h 2383123"/>
                <a:gd name="connsiteX28" fmla="*/ 3567448 w 3696237"/>
                <a:gd name="connsiteY28" fmla="*/ 540912 h 2383123"/>
                <a:gd name="connsiteX29" fmla="*/ 3541691 w 3696237"/>
                <a:gd name="connsiteY29" fmla="*/ 502276 h 2383123"/>
                <a:gd name="connsiteX30" fmla="*/ 3528812 w 3696237"/>
                <a:gd name="connsiteY30" fmla="*/ 463639 h 2383123"/>
                <a:gd name="connsiteX31" fmla="*/ 3490175 w 3696237"/>
                <a:gd name="connsiteY31" fmla="*/ 437881 h 2383123"/>
                <a:gd name="connsiteX32" fmla="*/ 3477296 w 3696237"/>
                <a:gd name="connsiteY32" fmla="*/ 399245 h 2383123"/>
                <a:gd name="connsiteX33" fmla="*/ 3438660 w 3696237"/>
                <a:gd name="connsiteY33" fmla="*/ 386366 h 2383123"/>
                <a:gd name="connsiteX34" fmla="*/ 3335629 w 3696237"/>
                <a:gd name="connsiteY34" fmla="*/ 334850 h 2383123"/>
                <a:gd name="connsiteX35" fmla="*/ 3296992 w 3696237"/>
                <a:gd name="connsiteY35" fmla="*/ 309093 h 2383123"/>
                <a:gd name="connsiteX36" fmla="*/ 3245476 w 3696237"/>
                <a:gd name="connsiteY36" fmla="*/ 296214 h 2383123"/>
                <a:gd name="connsiteX37" fmla="*/ 3193961 w 3696237"/>
                <a:gd name="connsiteY37" fmla="*/ 270456 h 2383123"/>
                <a:gd name="connsiteX38" fmla="*/ 3090930 w 3696237"/>
                <a:gd name="connsiteY38" fmla="*/ 244698 h 2383123"/>
                <a:gd name="connsiteX39" fmla="*/ 3052293 w 3696237"/>
                <a:gd name="connsiteY39" fmla="*/ 218941 h 2383123"/>
                <a:gd name="connsiteX40" fmla="*/ 2949262 w 3696237"/>
                <a:gd name="connsiteY40" fmla="*/ 193183 h 2383123"/>
                <a:gd name="connsiteX41" fmla="*/ 2910626 w 3696237"/>
                <a:gd name="connsiteY41" fmla="*/ 180304 h 2383123"/>
                <a:gd name="connsiteX42" fmla="*/ 2871989 w 3696237"/>
                <a:gd name="connsiteY42" fmla="*/ 141667 h 2383123"/>
                <a:gd name="connsiteX43" fmla="*/ 2859110 w 3696237"/>
                <a:gd name="connsiteY43" fmla="*/ 103031 h 2383123"/>
                <a:gd name="connsiteX44" fmla="*/ 2730322 w 3696237"/>
                <a:gd name="connsiteY44" fmla="*/ 38636 h 2383123"/>
                <a:gd name="connsiteX45" fmla="*/ 2678806 w 3696237"/>
                <a:gd name="connsiteY45" fmla="*/ 12879 h 2383123"/>
                <a:gd name="connsiteX46" fmla="*/ 2434107 w 3696237"/>
                <a:gd name="connsiteY46" fmla="*/ 25758 h 2383123"/>
                <a:gd name="connsiteX47" fmla="*/ 2343955 w 3696237"/>
                <a:gd name="connsiteY47" fmla="*/ 38636 h 2383123"/>
                <a:gd name="connsiteX48" fmla="*/ 2112136 w 3696237"/>
                <a:gd name="connsiteY48" fmla="*/ 51515 h 2383123"/>
                <a:gd name="connsiteX49" fmla="*/ 2047741 w 3696237"/>
                <a:gd name="connsiteY49" fmla="*/ 64394 h 2383123"/>
                <a:gd name="connsiteX50" fmla="*/ 1970468 w 3696237"/>
                <a:gd name="connsiteY50" fmla="*/ 77273 h 2383123"/>
                <a:gd name="connsiteX51" fmla="*/ 1931831 w 3696237"/>
                <a:gd name="connsiteY51" fmla="*/ 90152 h 2383123"/>
                <a:gd name="connsiteX52" fmla="*/ 1815922 w 3696237"/>
                <a:gd name="connsiteY52" fmla="*/ 77273 h 2383123"/>
                <a:gd name="connsiteX53" fmla="*/ 1777285 w 3696237"/>
                <a:gd name="connsiteY53" fmla="*/ 64394 h 2383123"/>
                <a:gd name="connsiteX54" fmla="*/ 1609860 w 3696237"/>
                <a:gd name="connsiteY54" fmla="*/ 38636 h 2383123"/>
                <a:gd name="connsiteX55" fmla="*/ 1519707 w 3696237"/>
                <a:gd name="connsiteY55" fmla="*/ 12879 h 2383123"/>
                <a:gd name="connsiteX56" fmla="*/ 1481071 w 3696237"/>
                <a:gd name="connsiteY56" fmla="*/ 0 h 2383123"/>
                <a:gd name="connsiteX57" fmla="*/ 1287888 w 3696237"/>
                <a:gd name="connsiteY57" fmla="*/ 12879 h 2383123"/>
                <a:gd name="connsiteX58" fmla="*/ 1236372 w 3696237"/>
                <a:gd name="connsiteY58" fmla="*/ 25758 h 2383123"/>
                <a:gd name="connsiteX59" fmla="*/ 1159099 w 3696237"/>
                <a:gd name="connsiteY59" fmla="*/ 38636 h 2383123"/>
                <a:gd name="connsiteX60" fmla="*/ 1120462 w 3696237"/>
                <a:gd name="connsiteY60" fmla="*/ 51515 h 2383123"/>
                <a:gd name="connsiteX61" fmla="*/ 1030310 w 3696237"/>
                <a:gd name="connsiteY61" fmla="*/ 77273 h 2383123"/>
                <a:gd name="connsiteX62" fmla="*/ 978795 w 3696237"/>
                <a:gd name="connsiteY62" fmla="*/ 103031 h 2383123"/>
                <a:gd name="connsiteX63" fmla="*/ 888643 w 3696237"/>
                <a:gd name="connsiteY63" fmla="*/ 128789 h 2383123"/>
                <a:gd name="connsiteX64" fmla="*/ 811369 w 3696237"/>
                <a:gd name="connsiteY64" fmla="*/ 193183 h 2383123"/>
                <a:gd name="connsiteX65" fmla="*/ 721217 w 3696237"/>
                <a:gd name="connsiteY65" fmla="*/ 244698 h 2383123"/>
                <a:gd name="connsiteX66" fmla="*/ 682581 w 3696237"/>
                <a:gd name="connsiteY66" fmla="*/ 270456 h 2383123"/>
                <a:gd name="connsiteX67" fmla="*/ 618186 w 3696237"/>
                <a:gd name="connsiteY67" fmla="*/ 347729 h 2383123"/>
                <a:gd name="connsiteX68" fmla="*/ 579550 w 3696237"/>
                <a:gd name="connsiteY68" fmla="*/ 373487 h 2383123"/>
                <a:gd name="connsiteX69" fmla="*/ 450761 w 3696237"/>
                <a:gd name="connsiteY69" fmla="*/ 502276 h 2383123"/>
                <a:gd name="connsiteX70" fmla="*/ 450761 w 3696237"/>
                <a:gd name="connsiteY70" fmla="*/ 502276 h 2383123"/>
                <a:gd name="connsiteX71" fmla="*/ 399245 w 3696237"/>
                <a:gd name="connsiteY71" fmla="*/ 592428 h 2383123"/>
                <a:gd name="connsiteX72" fmla="*/ 386367 w 3696237"/>
                <a:gd name="connsiteY72" fmla="*/ 643943 h 2383123"/>
                <a:gd name="connsiteX73" fmla="*/ 334851 w 3696237"/>
                <a:gd name="connsiteY73" fmla="*/ 746974 h 2383123"/>
                <a:gd name="connsiteX74" fmla="*/ 321972 w 3696237"/>
                <a:gd name="connsiteY74" fmla="*/ 798490 h 2383123"/>
                <a:gd name="connsiteX75" fmla="*/ 218941 w 3696237"/>
                <a:gd name="connsiteY75" fmla="*/ 888642 h 2383123"/>
                <a:gd name="connsiteX76" fmla="*/ 141668 w 3696237"/>
                <a:gd name="connsiteY76" fmla="*/ 927279 h 2383123"/>
                <a:gd name="connsiteX77" fmla="*/ 64395 w 3696237"/>
                <a:gd name="connsiteY77" fmla="*/ 1004552 h 2383123"/>
                <a:gd name="connsiteX78" fmla="*/ 25758 w 3696237"/>
                <a:gd name="connsiteY78" fmla="*/ 1043189 h 2383123"/>
                <a:gd name="connsiteX79" fmla="*/ 0 w 3696237"/>
                <a:gd name="connsiteY79" fmla="*/ 1133341 h 2383123"/>
                <a:gd name="connsiteX80" fmla="*/ 25758 w 3696237"/>
                <a:gd name="connsiteY80" fmla="*/ 1300766 h 2383123"/>
                <a:gd name="connsiteX81" fmla="*/ 51516 w 3696237"/>
                <a:gd name="connsiteY81" fmla="*/ 1339403 h 2383123"/>
                <a:gd name="connsiteX82" fmla="*/ 64395 w 3696237"/>
                <a:gd name="connsiteY82" fmla="*/ 1390918 h 2383123"/>
                <a:gd name="connsiteX83" fmla="*/ 77274 w 3696237"/>
                <a:gd name="connsiteY83" fmla="*/ 1429555 h 2383123"/>
                <a:gd name="connsiteX84" fmla="*/ 128789 w 3696237"/>
                <a:gd name="connsiteY84" fmla="*/ 1571222 h 2383123"/>
                <a:gd name="connsiteX85" fmla="*/ 167426 w 3696237"/>
                <a:gd name="connsiteY85" fmla="*/ 1596980 h 2383123"/>
                <a:gd name="connsiteX86" fmla="*/ 193183 w 3696237"/>
                <a:gd name="connsiteY86" fmla="*/ 1635617 h 2383123"/>
                <a:gd name="connsiteX87" fmla="*/ 218941 w 3696237"/>
                <a:gd name="connsiteY87" fmla="*/ 1687132 h 2383123"/>
                <a:gd name="connsiteX88" fmla="*/ 257578 w 3696237"/>
                <a:gd name="connsiteY88" fmla="*/ 1725769 h 2383123"/>
                <a:gd name="connsiteX89" fmla="*/ 270457 w 3696237"/>
                <a:gd name="connsiteY89" fmla="*/ 1764405 h 2383123"/>
                <a:gd name="connsiteX90" fmla="*/ 309093 w 3696237"/>
                <a:gd name="connsiteY90" fmla="*/ 1790163 h 2383123"/>
                <a:gd name="connsiteX91" fmla="*/ 347730 w 3696237"/>
                <a:gd name="connsiteY91" fmla="*/ 1828800 h 2383123"/>
                <a:gd name="connsiteX92" fmla="*/ 399245 w 3696237"/>
                <a:gd name="connsiteY92" fmla="*/ 1867436 h 2383123"/>
                <a:gd name="connsiteX93" fmla="*/ 425003 w 3696237"/>
                <a:gd name="connsiteY93" fmla="*/ 1906073 h 2383123"/>
                <a:gd name="connsiteX94" fmla="*/ 437882 w 3696237"/>
                <a:gd name="connsiteY94" fmla="*/ 1957589 h 2383123"/>
                <a:gd name="connsiteX95" fmla="*/ 476519 w 3696237"/>
                <a:gd name="connsiteY95" fmla="*/ 1983346 h 2383123"/>
                <a:gd name="connsiteX96" fmla="*/ 528034 w 3696237"/>
                <a:gd name="connsiteY96" fmla="*/ 2060619 h 2383123"/>
                <a:gd name="connsiteX97" fmla="*/ 579550 w 3696237"/>
                <a:gd name="connsiteY97" fmla="*/ 2137893 h 2383123"/>
                <a:gd name="connsiteX98" fmla="*/ 592429 w 3696237"/>
                <a:gd name="connsiteY98" fmla="*/ 2176529 h 2383123"/>
                <a:gd name="connsiteX99" fmla="*/ 669702 w 3696237"/>
                <a:gd name="connsiteY99" fmla="*/ 2202287 h 2383123"/>
                <a:gd name="connsiteX100" fmla="*/ 759854 w 3696237"/>
                <a:gd name="connsiteY100" fmla="*/ 2253803 h 2383123"/>
                <a:gd name="connsiteX101" fmla="*/ 811369 w 3696237"/>
                <a:gd name="connsiteY101" fmla="*/ 2279560 h 2383123"/>
                <a:gd name="connsiteX102" fmla="*/ 888643 w 3696237"/>
                <a:gd name="connsiteY102" fmla="*/ 2292439 h 2383123"/>
                <a:gd name="connsiteX103" fmla="*/ 1120462 w 3696237"/>
                <a:gd name="connsiteY103" fmla="*/ 2318197 h 2383123"/>
                <a:gd name="connsiteX104" fmla="*/ 1197736 w 3696237"/>
                <a:gd name="connsiteY104" fmla="*/ 2331076 h 2383123"/>
                <a:gd name="connsiteX105" fmla="*/ 1287888 w 3696237"/>
                <a:gd name="connsiteY105" fmla="*/ 2343955 h 2383123"/>
                <a:gd name="connsiteX106" fmla="*/ 1365161 w 3696237"/>
                <a:gd name="connsiteY106" fmla="*/ 2369712 h 2383123"/>
                <a:gd name="connsiteX107" fmla="*/ 1506829 w 3696237"/>
                <a:gd name="connsiteY107" fmla="*/ 2382591 h 238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3696237" h="2383123">
                  <a:moveTo>
                    <a:pt x="1506829" y="2382591"/>
                  </a:moveTo>
                  <a:cubicBezTo>
                    <a:pt x="1562637" y="2382591"/>
                    <a:pt x="1636017" y="2378059"/>
                    <a:pt x="1700012" y="2369712"/>
                  </a:cubicBezTo>
                  <a:cubicBezTo>
                    <a:pt x="1735115" y="2365133"/>
                    <a:pt x="1767653" y="2344818"/>
                    <a:pt x="1803043" y="2343955"/>
                  </a:cubicBezTo>
                  <a:lnTo>
                    <a:pt x="2331076" y="2331076"/>
                  </a:lnTo>
                  <a:cubicBezTo>
                    <a:pt x="2343955" y="2326783"/>
                    <a:pt x="2356461" y="2321142"/>
                    <a:pt x="2369713" y="2318197"/>
                  </a:cubicBezTo>
                  <a:cubicBezTo>
                    <a:pt x="2489569" y="2291562"/>
                    <a:pt x="2503589" y="2308648"/>
                    <a:pt x="2665927" y="2318197"/>
                  </a:cubicBezTo>
                  <a:cubicBezTo>
                    <a:pt x="2678806" y="2322490"/>
                    <a:pt x="2690988" y="2331076"/>
                    <a:pt x="2704564" y="2331076"/>
                  </a:cubicBezTo>
                  <a:cubicBezTo>
                    <a:pt x="2785440" y="2331076"/>
                    <a:pt x="2812429" y="2328175"/>
                    <a:pt x="2871989" y="2292439"/>
                  </a:cubicBezTo>
                  <a:cubicBezTo>
                    <a:pt x="2898534" y="2276512"/>
                    <a:pt x="2923504" y="2258096"/>
                    <a:pt x="2949262" y="2240924"/>
                  </a:cubicBezTo>
                  <a:lnTo>
                    <a:pt x="2987899" y="2215166"/>
                  </a:lnTo>
                  <a:cubicBezTo>
                    <a:pt x="2996485" y="2197994"/>
                    <a:pt x="3002498" y="2179273"/>
                    <a:pt x="3013657" y="2163650"/>
                  </a:cubicBezTo>
                  <a:cubicBezTo>
                    <a:pt x="3024243" y="2148829"/>
                    <a:pt x="3037916" y="2136196"/>
                    <a:pt x="3052293" y="2125014"/>
                  </a:cubicBezTo>
                  <a:cubicBezTo>
                    <a:pt x="3118720" y="2073349"/>
                    <a:pt x="3109908" y="2080051"/>
                    <a:pt x="3168203" y="2060619"/>
                  </a:cubicBezTo>
                  <a:cubicBezTo>
                    <a:pt x="3180268" y="2042522"/>
                    <a:pt x="3220175" y="1981115"/>
                    <a:pt x="3232598" y="1970467"/>
                  </a:cubicBezTo>
                  <a:cubicBezTo>
                    <a:pt x="3247175" y="1957973"/>
                    <a:pt x="3266941" y="1953296"/>
                    <a:pt x="3284113" y="1944710"/>
                  </a:cubicBezTo>
                  <a:cubicBezTo>
                    <a:pt x="3288406" y="1931831"/>
                    <a:pt x="3288657" y="1916789"/>
                    <a:pt x="3296992" y="1906073"/>
                  </a:cubicBezTo>
                  <a:cubicBezTo>
                    <a:pt x="3344494" y="1844999"/>
                    <a:pt x="3361257" y="1837472"/>
                    <a:pt x="3412902" y="1803042"/>
                  </a:cubicBezTo>
                  <a:cubicBezTo>
                    <a:pt x="3490743" y="1647364"/>
                    <a:pt x="3386277" y="1834994"/>
                    <a:pt x="3477296" y="1725769"/>
                  </a:cubicBezTo>
                  <a:cubicBezTo>
                    <a:pt x="3558991" y="1627733"/>
                    <a:pt x="3447563" y="1711246"/>
                    <a:pt x="3541691" y="1648496"/>
                  </a:cubicBezTo>
                  <a:cubicBezTo>
                    <a:pt x="3546878" y="1641579"/>
                    <a:pt x="3599238" y="1573749"/>
                    <a:pt x="3606085" y="1558343"/>
                  </a:cubicBezTo>
                  <a:cubicBezTo>
                    <a:pt x="3617112" y="1533532"/>
                    <a:pt x="3616782" y="1503661"/>
                    <a:pt x="3631843" y="1481070"/>
                  </a:cubicBezTo>
                  <a:lnTo>
                    <a:pt x="3683358" y="1403797"/>
                  </a:lnTo>
                  <a:cubicBezTo>
                    <a:pt x="3687651" y="1386625"/>
                    <a:pt x="3696237" y="1369981"/>
                    <a:pt x="3696237" y="1352281"/>
                  </a:cubicBezTo>
                  <a:cubicBezTo>
                    <a:pt x="3696237" y="1330391"/>
                    <a:pt x="3688280" y="1309216"/>
                    <a:pt x="3683358" y="1287887"/>
                  </a:cubicBezTo>
                  <a:cubicBezTo>
                    <a:pt x="3664290" y="1205261"/>
                    <a:pt x="3667278" y="1195353"/>
                    <a:pt x="3631843" y="1133341"/>
                  </a:cubicBezTo>
                  <a:cubicBezTo>
                    <a:pt x="3624163" y="1119902"/>
                    <a:pt x="3614671" y="1107583"/>
                    <a:pt x="3606085" y="1094704"/>
                  </a:cubicBezTo>
                  <a:cubicBezTo>
                    <a:pt x="3601792" y="940158"/>
                    <a:pt x="3601124" y="785468"/>
                    <a:pt x="3593206" y="631065"/>
                  </a:cubicBezTo>
                  <a:cubicBezTo>
                    <a:pt x="3592511" y="617507"/>
                    <a:pt x="3584057" y="605481"/>
                    <a:pt x="3580327" y="592428"/>
                  </a:cubicBezTo>
                  <a:cubicBezTo>
                    <a:pt x="3575464" y="575409"/>
                    <a:pt x="3574420" y="557181"/>
                    <a:pt x="3567448" y="540912"/>
                  </a:cubicBezTo>
                  <a:cubicBezTo>
                    <a:pt x="3561351" y="526685"/>
                    <a:pt x="3548613" y="516120"/>
                    <a:pt x="3541691" y="502276"/>
                  </a:cubicBezTo>
                  <a:cubicBezTo>
                    <a:pt x="3535620" y="490134"/>
                    <a:pt x="3537293" y="474240"/>
                    <a:pt x="3528812" y="463639"/>
                  </a:cubicBezTo>
                  <a:cubicBezTo>
                    <a:pt x="3519143" y="451552"/>
                    <a:pt x="3503054" y="446467"/>
                    <a:pt x="3490175" y="437881"/>
                  </a:cubicBezTo>
                  <a:cubicBezTo>
                    <a:pt x="3485882" y="425002"/>
                    <a:pt x="3486895" y="408844"/>
                    <a:pt x="3477296" y="399245"/>
                  </a:cubicBezTo>
                  <a:cubicBezTo>
                    <a:pt x="3467697" y="389646"/>
                    <a:pt x="3451019" y="391984"/>
                    <a:pt x="3438660" y="386366"/>
                  </a:cubicBezTo>
                  <a:cubicBezTo>
                    <a:pt x="3403704" y="370477"/>
                    <a:pt x="3367578" y="356149"/>
                    <a:pt x="3335629" y="334850"/>
                  </a:cubicBezTo>
                  <a:cubicBezTo>
                    <a:pt x="3322750" y="326264"/>
                    <a:pt x="3311219" y="315190"/>
                    <a:pt x="3296992" y="309093"/>
                  </a:cubicBezTo>
                  <a:cubicBezTo>
                    <a:pt x="3280723" y="302121"/>
                    <a:pt x="3262648" y="300507"/>
                    <a:pt x="3245476" y="296214"/>
                  </a:cubicBezTo>
                  <a:cubicBezTo>
                    <a:pt x="3228304" y="287628"/>
                    <a:pt x="3212174" y="276527"/>
                    <a:pt x="3193961" y="270456"/>
                  </a:cubicBezTo>
                  <a:cubicBezTo>
                    <a:pt x="3160377" y="259261"/>
                    <a:pt x="3090930" y="244698"/>
                    <a:pt x="3090930" y="244698"/>
                  </a:cubicBezTo>
                  <a:cubicBezTo>
                    <a:pt x="3078051" y="236112"/>
                    <a:pt x="3066840" y="224231"/>
                    <a:pt x="3052293" y="218941"/>
                  </a:cubicBezTo>
                  <a:cubicBezTo>
                    <a:pt x="3019024" y="206843"/>
                    <a:pt x="2982846" y="204378"/>
                    <a:pt x="2949262" y="193183"/>
                  </a:cubicBezTo>
                  <a:lnTo>
                    <a:pt x="2910626" y="180304"/>
                  </a:lnTo>
                  <a:cubicBezTo>
                    <a:pt x="2897747" y="167425"/>
                    <a:pt x="2882092" y="156822"/>
                    <a:pt x="2871989" y="141667"/>
                  </a:cubicBezTo>
                  <a:cubicBezTo>
                    <a:pt x="2864459" y="130372"/>
                    <a:pt x="2868709" y="112630"/>
                    <a:pt x="2859110" y="103031"/>
                  </a:cubicBezTo>
                  <a:cubicBezTo>
                    <a:pt x="2787653" y="31574"/>
                    <a:pt x="2800124" y="64811"/>
                    <a:pt x="2730322" y="38636"/>
                  </a:cubicBezTo>
                  <a:cubicBezTo>
                    <a:pt x="2712346" y="31895"/>
                    <a:pt x="2695978" y="21465"/>
                    <a:pt x="2678806" y="12879"/>
                  </a:cubicBezTo>
                  <a:cubicBezTo>
                    <a:pt x="2597240" y="17172"/>
                    <a:pt x="2515546" y="19494"/>
                    <a:pt x="2434107" y="25758"/>
                  </a:cubicBezTo>
                  <a:cubicBezTo>
                    <a:pt x="2403841" y="28086"/>
                    <a:pt x="2374214" y="36215"/>
                    <a:pt x="2343955" y="38636"/>
                  </a:cubicBezTo>
                  <a:cubicBezTo>
                    <a:pt x="2266809" y="44807"/>
                    <a:pt x="2189409" y="47222"/>
                    <a:pt x="2112136" y="51515"/>
                  </a:cubicBezTo>
                  <a:lnTo>
                    <a:pt x="2047741" y="64394"/>
                  </a:lnTo>
                  <a:cubicBezTo>
                    <a:pt x="2022049" y="69065"/>
                    <a:pt x="1995959" y="71608"/>
                    <a:pt x="1970468" y="77273"/>
                  </a:cubicBezTo>
                  <a:cubicBezTo>
                    <a:pt x="1957216" y="80218"/>
                    <a:pt x="1944710" y="85859"/>
                    <a:pt x="1931831" y="90152"/>
                  </a:cubicBezTo>
                  <a:cubicBezTo>
                    <a:pt x="1893195" y="85859"/>
                    <a:pt x="1854267" y="83664"/>
                    <a:pt x="1815922" y="77273"/>
                  </a:cubicBezTo>
                  <a:cubicBezTo>
                    <a:pt x="1802531" y="75041"/>
                    <a:pt x="1790537" y="67339"/>
                    <a:pt x="1777285" y="64394"/>
                  </a:cubicBezTo>
                  <a:cubicBezTo>
                    <a:pt x="1745120" y="57246"/>
                    <a:pt x="1638618" y="42744"/>
                    <a:pt x="1609860" y="38636"/>
                  </a:cubicBezTo>
                  <a:cubicBezTo>
                    <a:pt x="1517196" y="7750"/>
                    <a:pt x="1632942" y="45232"/>
                    <a:pt x="1519707" y="12879"/>
                  </a:cubicBezTo>
                  <a:cubicBezTo>
                    <a:pt x="1506654" y="9150"/>
                    <a:pt x="1493950" y="4293"/>
                    <a:pt x="1481071" y="0"/>
                  </a:cubicBezTo>
                  <a:cubicBezTo>
                    <a:pt x="1416677" y="4293"/>
                    <a:pt x="1352071" y="6123"/>
                    <a:pt x="1287888" y="12879"/>
                  </a:cubicBezTo>
                  <a:cubicBezTo>
                    <a:pt x="1270285" y="14732"/>
                    <a:pt x="1253729" y="22287"/>
                    <a:pt x="1236372" y="25758"/>
                  </a:cubicBezTo>
                  <a:cubicBezTo>
                    <a:pt x="1210766" y="30879"/>
                    <a:pt x="1184857" y="34343"/>
                    <a:pt x="1159099" y="38636"/>
                  </a:cubicBezTo>
                  <a:cubicBezTo>
                    <a:pt x="1146220" y="42929"/>
                    <a:pt x="1133515" y="47785"/>
                    <a:pt x="1120462" y="51515"/>
                  </a:cubicBezTo>
                  <a:cubicBezTo>
                    <a:pt x="1087788" y="60851"/>
                    <a:pt x="1061187" y="64040"/>
                    <a:pt x="1030310" y="77273"/>
                  </a:cubicBezTo>
                  <a:cubicBezTo>
                    <a:pt x="1012664" y="84836"/>
                    <a:pt x="996771" y="96290"/>
                    <a:pt x="978795" y="103031"/>
                  </a:cubicBezTo>
                  <a:cubicBezTo>
                    <a:pt x="945776" y="115413"/>
                    <a:pt x="919784" y="113219"/>
                    <a:pt x="888643" y="128789"/>
                  </a:cubicBezTo>
                  <a:cubicBezTo>
                    <a:pt x="840677" y="152772"/>
                    <a:pt x="854096" y="157577"/>
                    <a:pt x="811369" y="193183"/>
                  </a:cubicBezTo>
                  <a:cubicBezTo>
                    <a:pt x="777134" y="221713"/>
                    <a:pt x="761305" y="221791"/>
                    <a:pt x="721217" y="244698"/>
                  </a:cubicBezTo>
                  <a:cubicBezTo>
                    <a:pt x="707778" y="252377"/>
                    <a:pt x="694472" y="260547"/>
                    <a:pt x="682581" y="270456"/>
                  </a:cubicBezTo>
                  <a:cubicBezTo>
                    <a:pt x="555987" y="375953"/>
                    <a:pt x="719494" y="246421"/>
                    <a:pt x="618186" y="347729"/>
                  </a:cubicBezTo>
                  <a:cubicBezTo>
                    <a:pt x="607241" y="358674"/>
                    <a:pt x="592429" y="364901"/>
                    <a:pt x="579550" y="373487"/>
                  </a:cubicBezTo>
                  <a:cubicBezTo>
                    <a:pt x="534593" y="463400"/>
                    <a:pt x="569151" y="413484"/>
                    <a:pt x="450761" y="502276"/>
                  </a:cubicBezTo>
                  <a:lnTo>
                    <a:pt x="450761" y="502276"/>
                  </a:lnTo>
                  <a:cubicBezTo>
                    <a:pt x="414353" y="556886"/>
                    <a:pt x="431925" y="527068"/>
                    <a:pt x="399245" y="592428"/>
                  </a:cubicBezTo>
                  <a:cubicBezTo>
                    <a:pt x="394952" y="609600"/>
                    <a:pt x="393175" y="627604"/>
                    <a:pt x="386367" y="643943"/>
                  </a:cubicBezTo>
                  <a:cubicBezTo>
                    <a:pt x="371599" y="679387"/>
                    <a:pt x="334851" y="746974"/>
                    <a:pt x="334851" y="746974"/>
                  </a:cubicBezTo>
                  <a:cubicBezTo>
                    <a:pt x="330558" y="764146"/>
                    <a:pt x="328945" y="782221"/>
                    <a:pt x="321972" y="798490"/>
                  </a:cubicBezTo>
                  <a:cubicBezTo>
                    <a:pt x="300507" y="848575"/>
                    <a:pt x="266164" y="857160"/>
                    <a:pt x="218941" y="888642"/>
                  </a:cubicBezTo>
                  <a:cubicBezTo>
                    <a:pt x="169007" y="921931"/>
                    <a:pt x="194991" y="909505"/>
                    <a:pt x="141668" y="927279"/>
                  </a:cubicBezTo>
                  <a:lnTo>
                    <a:pt x="64395" y="1004552"/>
                  </a:lnTo>
                  <a:lnTo>
                    <a:pt x="25758" y="1043189"/>
                  </a:lnTo>
                  <a:cubicBezTo>
                    <a:pt x="19684" y="1061410"/>
                    <a:pt x="0" y="1117168"/>
                    <a:pt x="0" y="1133341"/>
                  </a:cubicBezTo>
                  <a:cubicBezTo>
                    <a:pt x="0" y="1162890"/>
                    <a:pt x="3713" y="1256677"/>
                    <a:pt x="25758" y="1300766"/>
                  </a:cubicBezTo>
                  <a:cubicBezTo>
                    <a:pt x="32680" y="1314611"/>
                    <a:pt x="42930" y="1326524"/>
                    <a:pt x="51516" y="1339403"/>
                  </a:cubicBezTo>
                  <a:cubicBezTo>
                    <a:pt x="55809" y="1356575"/>
                    <a:pt x="59532" y="1373899"/>
                    <a:pt x="64395" y="1390918"/>
                  </a:cubicBezTo>
                  <a:cubicBezTo>
                    <a:pt x="68125" y="1403971"/>
                    <a:pt x="73702" y="1416458"/>
                    <a:pt x="77274" y="1429555"/>
                  </a:cubicBezTo>
                  <a:cubicBezTo>
                    <a:pt x="91009" y="1479917"/>
                    <a:pt x="90292" y="1532725"/>
                    <a:pt x="128789" y="1571222"/>
                  </a:cubicBezTo>
                  <a:cubicBezTo>
                    <a:pt x="139734" y="1582167"/>
                    <a:pt x="154547" y="1588394"/>
                    <a:pt x="167426" y="1596980"/>
                  </a:cubicBezTo>
                  <a:cubicBezTo>
                    <a:pt x="176012" y="1609859"/>
                    <a:pt x="185504" y="1622178"/>
                    <a:pt x="193183" y="1635617"/>
                  </a:cubicBezTo>
                  <a:cubicBezTo>
                    <a:pt x="202708" y="1652286"/>
                    <a:pt x="207782" y="1671510"/>
                    <a:pt x="218941" y="1687132"/>
                  </a:cubicBezTo>
                  <a:cubicBezTo>
                    <a:pt x="229528" y="1701953"/>
                    <a:pt x="244699" y="1712890"/>
                    <a:pt x="257578" y="1725769"/>
                  </a:cubicBezTo>
                  <a:cubicBezTo>
                    <a:pt x="261871" y="1738648"/>
                    <a:pt x="261977" y="1753804"/>
                    <a:pt x="270457" y="1764405"/>
                  </a:cubicBezTo>
                  <a:cubicBezTo>
                    <a:pt x="280126" y="1776492"/>
                    <a:pt x="297202" y="1780254"/>
                    <a:pt x="309093" y="1790163"/>
                  </a:cubicBezTo>
                  <a:cubicBezTo>
                    <a:pt x="323085" y="1801823"/>
                    <a:pt x="333901" y="1816947"/>
                    <a:pt x="347730" y="1828800"/>
                  </a:cubicBezTo>
                  <a:cubicBezTo>
                    <a:pt x="364027" y="1842769"/>
                    <a:pt x="382073" y="1854557"/>
                    <a:pt x="399245" y="1867436"/>
                  </a:cubicBezTo>
                  <a:cubicBezTo>
                    <a:pt x="407831" y="1880315"/>
                    <a:pt x="418906" y="1891846"/>
                    <a:pt x="425003" y="1906073"/>
                  </a:cubicBezTo>
                  <a:cubicBezTo>
                    <a:pt x="431976" y="1922342"/>
                    <a:pt x="428063" y="1942861"/>
                    <a:pt x="437882" y="1957589"/>
                  </a:cubicBezTo>
                  <a:cubicBezTo>
                    <a:pt x="446468" y="1970468"/>
                    <a:pt x="463640" y="1974760"/>
                    <a:pt x="476519" y="1983346"/>
                  </a:cubicBezTo>
                  <a:cubicBezTo>
                    <a:pt x="507142" y="2075216"/>
                    <a:pt x="463720" y="1964147"/>
                    <a:pt x="528034" y="2060619"/>
                  </a:cubicBezTo>
                  <a:cubicBezTo>
                    <a:pt x="602587" y="2172450"/>
                    <a:pt x="456296" y="2014639"/>
                    <a:pt x="579550" y="2137893"/>
                  </a:cubicBezTo>
                  <a:cubicBezTo>
                    <a:pt x="583843" y="2150772"/>
                    <a:pt x="581382" y="2168639"/>
                    <a:pt x="592429" y="2176529"/>
                  </a:cubicBezTo>
                  <a:cubicBezTo>
                    <a:pt x="614523" y="2192310"/>
                    <a:pt x="669702" y="2202287"/>
                    <a:pt x="669702" y="2202287"/>
                  </a:cubicBezTo>
                  <a:cubicBezTo>
                    <a:pt x="735091" y="2267677"/>
                    <a:pt x="676833" y="2222670"/>
                    <a:pt x="759854" y="2253803"/>
                  </a:cubicBezTo>
                  <a:cubicBezTo>
                    <a:pt x="777830" y="2260544"/>
                    <a:pt x="792980" y="2274043"/>
                    <a:pt x="811369" y="2279560"/>
                  </a:cubicBezTo>
                  <a:cubicBezTo>
                    <a:pt x="836381" y="2287063"/>
                    <a:pt x="863037" y="2287318"/>
                    <a:pt x="888643" y="2292439"/>
                  </a:cubicBezTo>
                  <a:cubicBezTo>
                    <a:pt x="1041382" y="2322987"/>
                    <a:pt x="776910" y="2293657"/>
                    <a:pt x="1120462" y="2318197"/>
                  </a:cubicBezTo>
                  <a:lnTo>
                    <a:pt x="1197736" y="2331076"/>
                  </a:lnTo>
                  <a:cubicBezTo>
                    <a:pt x="1227739" y="2335692"/>
                    <a:pt x="1258310" y="2337129"/>
                    <a:pt x="1287888" y="2343955"/>
                  </a:cubicBezTo>
                  <a:cubicBezTo>
                    <a:pt x="1314344" y="2350060"/>
                    <a:pt x="1338220" y="2366344"/>
                    <a:pt x="1365161" y="2369712"/>
                  </a:cubicBezTo>
                  <a:cubicBezTo>
                    <a:pt x="1472452" y="2383123"/>
                    <a:pt x="1451021" y="2382591"/>
                    <a:pt x="1506829" y="23825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39" name="Triangolo isoscele 138"/>
            <p:cNvSpPr/>
            <p:nvPr/>
          </p:nvSpPr>
          <p:spPr>
            <a:xfrm>
              <a:off x="3103528" y="4506913"/>
              <a:ext cx="296836" cy="30956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0" name="Triangolo isoscele 139"/>
            <p:cNvSpPr/>
            <p:nvPr/>
          </p:nvSpPr>
          <p:spPr>
            <a:xfrm>
              <a:off x="4028959" y="4737100"/>
              <a:ext cx="296837" cy="3095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1" name="Triangolo isoscele 140"/>
            <p:cNvSpPr/>
            <p:nvPr/>
          </p:nvSpPr>
          <p:spPr>
            <a:xfrm>
              <a:off x="5355992" y="4659313"/>
              <a:ext cx="295249" cy="30956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2" name="Triangolo isoscele 141"/>
            <p:cNvSpPr/>
            <p:nvPr/>
          </p:nvSpPr>
          <p:spPr>
            <a:xfrm>
              <a:off x="2967015" y="2844800"/>
              <a:ext cx="296836" cy="3095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3" name="Triangolo isoscele 142"/>
            <p:cNvSpPr/>
            <p:nvPr/>
          </p:nvSpPr>
          <p:spPr>
            <a:xfrm>
              <a:off x="4314683" y="2498725"/>
              <a:ext cx="295249" cy="3095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44" name="Triangolo isoscele 143"/>
            <p:cNvSpPr/>
            <p:nvPr/>
          </p:nvSpPr>
          <p:spPr>
            <a:xfrm>
              <a:off x="6184594" y="3003550"/>
              <a:ext cx="295249" cy="309563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1" i="1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13" name="Gruppo 191"/>
          <p:cNvGrpSpPr>
            <a:grpSpLocks/>
          </p:cNvGrpSpPr>
          <p:nvPr/>
        </p:nvGrpSpPr>
        <p:grpSpPr bwMode="auto">
          <a:xfrm>
            <a:off x="3116263" y="2654300"/>
            <a:ext cx="3216275" cy="2238375"/>
            <a:chOff x="3115514" y="2653507"/>
            <a:chExt cx="3216693" cy="2238375"/>
          </a:xfrm>
        </p:grpSpPr>
        <p:cxnSp>
          <p:nvCxnSpPr>
            <p:cNvPr id="61" name="Connettore 2 60"/>
            <p:cNvCxnSpPr>
              <a:stCxn id="141" idx="0"/>
              <a:endCxn id="15" idx="12"/>
            </p:cNvCxnSpPr>
            <p:nvPr/>
          </p:nvCxnSpPr>
          <p:spPr>
            <a:xfrm rot="16200000" flipV="1">
              <a:off x="5104157" y="4259254"/>
              <a:ext cx="639763" cy="158771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>
              <a:stCxn id="141" idx="0"/>
              <a:endCxn id="15" idx="14"/>
            </p:cNvCxnSpPr>
            <p:nvPr/>
          </p:nvCxnSpPr>
          <p:spPr>
            <a:xfrm rot="5400000" flipH="1" flipV="1">
              <a:off x="5251809" y="4373561"/>
              <a:ext cx="538162" cy="34930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2 67"/>
            <p:cNvCxnSpPr>
              <a:stCxn id="141" idx="1"/>
              <a:endCxn id="15" idx="11"/>
            </p:cNvCxnSpPr>
            <p:nvPr/>
          </p:nvCxnSpPr>
          <p:spPr>
            <a:xfrm rot="10800000">
              <a:off x="5049340" y="3980657"/>
              <a:ext cx="381050" cy="833438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2 71"/>
            <p:cNvCxnSpPr>
              <a:stCxn id="144" idx="1"/>
              <a:endCxn id="15" idx="33"/>
            </p:cNvCxnSpPr>
            <p:nvPr/>
          </p:nvCxnSpPr>
          <p:spPr>
            <a:xfrm rot="10800000">
              <a:off x="5808264" y="3142457"/>
              <a:ext cx="450909" cy="15875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74"/>
            <p:cNvCxnSpPr>
              <a:stCxn id="144" idx="3"/>
              <a:endCxn id="15" idx="28"/>
            </p:cNvCxnSpPr>
            <p:nvPr/>
          </p:nvCxnSpPr>
          <p:spPr>
            <a:xfrm rot="5400000">
              <a:off x="6052784" y="3237684"/>
              <a:ext cx="203200" cy="355646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>
              <a:stCxn id="143" idx="5"/>
              <a:endCxn id="15" idx="44"/>
            </p:cNvCxnSpPr>
            <p:nvPr/>
          </p:nvCxnSpPr>
          <p:spPr>
            <a:xfrm>
              <a:off x="4536511" y="2653507"/>
              <a:ext cx="281025" cy="282575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2 85"/>
            <p:cNvCxnSpPr>
              <a:stCxn id="143" idx="3"/>
              <a:endCxn id="15" idx="4"/>
            </p:cNvCxnSpPr>
            <p:nvPr/>
          </p:nvCxnSpPr>
          <p:spPr>
            <a:xfrm rot="16200000" flipH="1">
              <a:off x="4510348" y="2759036"/>
              <a:ext cx="515937" cy="612855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2 92"/>
            <p:cNvCxnSpPr>
              <a:stCxn id="143" idx="3"/>
              <a:endCxn id="14" idx="35"/>
            </p:cNvCxnSpPr>
            <p:nvPr/>
          </p:nvCxnSpPr>
          <p:spPr>
            <a:xfrm rot="5400000">
              <a:off x="4104699" y="3132931"/>
              <a:ext cx="682625" cy="31754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/>
            <p:cNvCxnSpPr>
              <a:stCxn id="143" idx="3"/>
              <a:endCxn id="14" idx="38"/>
            </p:cNvCxnSpPr>
            <p:nvPr/>
          </p:nvCxnSpPr>
          <p:spPr>
            <a:xfrm rot="5400000">
              <a:off x="4079282" y="2888437"/>
              <a:ext cx="463550" cy="301664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2 108"/>
            <p:cNvCxnSpPr>
              <a:stCxn id="142" idx="5"/>
              <a:endCxn id="14" idx="43"/>
            </p:cNvCxnSpPr>
            <p:nvPr/>
          </p:nvCxnSpPr>
          <p:spPr>
            <a:xfrm>
              <a:off x="3190136" y="2999582"/>
              <a:ext cx="403277" cy="117475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2 112"/>
            <p:cNvCxnSpPr>
              <a:stCxn id="142" idx="3"/>
              <a:endCxn id="14" idx="2"/>
            </p:cNvCxnSpPr>
            <p:nvPr/>
          </p:nvCxnSpPr>
          <p:spPr>
            <a:xfrm rot="16200000" flipH="1">
              <a:off x="2967103" y="3301981"/>
              <a:ext cx="619125" cy="322304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2 119"/>
            <p:cNvCxnSpPr>
              <a:stCxn id="139" idx="5"/>
              <a:endCxn id="14" idx="3"/>
            </p:cNvCxnSpPr>
            <p:nvPr/>
          </p:nvCxnSpPr>
          <p:spPr>
            <a:xfrm flipV="1">
              <a:off x="3326678" y="4121945"/>
              <a:ext cx="125429" cy="539750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2 123"/>
            <p:cNvCxnSpPr>
              <a:stCxn id="139" idx="5"/>
              <a:endCxn id="14" idx="11"/>
            </p:cNvCxnSpPr>
            <p:nvPr/>
          </p:nvCxnSpPr>
          <p:spPr>
            <a:xfrm flipV="1">
              <a:off x="3326678" y="4482307"/>
              <a:ext cx="627144" cy="179388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2 134"/>
            <p:cNvCxnSpPr>
              <a:stCxn id="140" idx="5"/>
              <a:endCxn id="14" idx="21"/>
            </p:cNvCxnSpPr>
            <p:nvPr/>
          </p:nvCxnSpPr>
          <p:spPr>
            <a:xfrm flipV="1">
              <a:off x="4252312" y="4353720"/>
              <a:ext cx="281024" cy="538162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2 145"/>
            <p:cNvCxnSpPr>
              <a:stCxn id="141" idx="1"/>
              <a:endCxn id="14" idx="22"/>
            </p:cNvCxnSpPr>
            <p:nvPr/>
          </p:nvCxnSpPr>
          <p:spPr>
            <a:xfrm rot="10800000">
              <a:off x="4571440" y="4314032"/>
              <a:ext cx="858950" cy="500063"/>
            </a:xfrm>
            <a:prstGeom prst="straightConnector1">
              <a:avLst/>
            </a:prstGeom>
            <a:ln w="25400">
              <a:solidFill>
                <a:srgbClr val="2D7F3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igura a mano libera 1"/>
          <p:cNvSpPr/>
          <p:nvPr/>
        </p:nvSpPr>
        <p:spPr>
          <a:xfrm>
            <a:off x="1377950" y="1042988"/>
            <a:ext cx="6118225" cy="5060950"/>
          </a:xfrm>
          <a:custGeom>
            <a:avLst/>
            <a:gdLst>
              <a:gd name="connsiteX0" fmla="*/ 1712890 w 5847009"/>
              <a:gd name="connsiteY0" fmla="*/ 476519 h 4906851"/>
              <a:gd name="connsiteX1" fmla="*/ 1674254 w 5847009"/>
              <a:gd name="connsiteY1" fmla="*/ 515155 h 4906851"/>
              <a:gd name="connsiteX2" fmla="*/ 1571223 w 5847009"/>
              <a:gd name="connsiteY2" fmla="*/ 553792 h 4906851"/>
              <a:gd name="connsiteX3" fmla="*/ 1493950 w 5847009"/>
              <a:gd name="connsiteY3" fmla="*/ 566671 h 4906851"/>
              <a:gd name="connsiteX4" fmla="*/ 1249251 w 5847009"/>
              <a:gd name="connsiteY4" fmla="*/ 553792 h 4906851"/>
              <a:gd name="connsiteX5" fmla="*/ 1133341 w 5847009"/>
              <a:gd name="connsiteY5" fmla="*/ 528034 h 4906851"/>
              <a:gd name="connsiteX6" fmla="*/ 772733 w 5847009"/>
              <a:gd name="connsiteY6" fmla="*/ 540913 h 4906851"/>
              <a:gd name="connsiteX7" fmla="*/ 695460 w 5847009"/>
              <a:gd name="connsiteY7" fmla="*/ 566671 h 4906851"/>
              <a:gd name="connsiteX8" fmla="*/ 643944 w 5847009"/>
              <a:gd name="connsiteY8" fmla="*/ 579550 h 4906851"/>
              <a:gd name="connsiteX9" fmla="*/ 566671 w 5847009"/>
              <a:gd name="connsiteY9" fmla="*/ 605307 h 4906851"/>
              <a:gd name="connsiteX10" fmla="*/ 528034 w 5847009"/>
              <a:gd name="connsiteY10" fmla="*/ 618186 h 4906851"/>
              <a:gd name="connsiteX11" fmla="*/ 450761 w 5847009"/>
              <a:gd name="connsiteY11" fmla="*/ 669702 h 4906851"/>
              <a:gd name="connsiteX12" fmla="*/ 373488 w 5847009"/>
              <a:gd name="connsiteY12" fmla="*/ 734096 h 4906851"/>
              <a:gd name="connsiteX13" fmla="*/ 321972 w 5847009"/>
              <a:gd name="connsiteY13" fmla="*/ 798491 h 4906851"/>
              <a:gd name="connsiteX14" fmla="*/ 244699 w 5847009"/>
              <a:gd name="connsiteY14" fmla="*/ 927279 h 4906851"/>
              <a:gd name="connsiteX15" fmla="*/ 193183 w 5847009"/>
              <a:gd name="connsiteY15" fmla="*/ 1081826 h 4906851"/>
              <a:gd name="connsiteX16" fmla="*/ 128789 w 5847009"/>
              <a:gd name="connsiteY16" fmla="*/ 1300767 h 4906851"/>
              <a:gd name="connsiteX17" fmla="*/ 115910 w 5847009"/>
              <a:gd name="connsiteY17" fmla="*/ 1339403 h 4906851"/>
              <a:gd name="connsiteX18" fmla="*/ 90152 w 5847009"/>
              <a:gd name="connsiteY18" fmla="*/ 1378040 h 4906851"/>
              <a:gd name="connsiteX19" fmla="*/ 38637 w 5847009"/>
              <a:gd name="connsiteY19" fmla="*/ 1481071 h 4906851"/>
              <a:gd name="connsiteX20" fmla="*/ 64395 w 5847009"/>
              <a:gd name="connsiteY20" fmla="*/ 1700012 h 4906851"/>
              <a:gd name="connsiteX21" fmla="*/ 90152 w 5847009"/>
              <a:gd name="connsiteY21" fmla="*/ 1803043 h 4906851"/>
              <a:gd name="connsiteX22" fmla="*/ 103031 w 5847009"/>
              <a:gd name="connsiteY22" fmla="*/ 1854558 h 4906851"/>
              <a:gd name="connsiteX23" fmla="*/ 90152 w 5847009"/>
              <a:gd name="connsiteY23" fmla="*/ 1996226 h 4906851"/>
              <a:gd name="connsiteX24" fmla="*/ 64395 w 5847009"/>
              <a:gd name="connsiteY24" fmla="*/ 2073499 h 4906851"/>
              <a:gd name="connsiteX25" fmla="*/ 12879 w 5847009"/>
              <a:gd name="connsiteY25" fmla="*/ 2228045 h 4906851"/>
              <a:gd name="connsiteX26" fmla="*/ 0 w 5847009"/>
              <a:gd name="connsiteY26" fmla="*/ 2331076 h 4906851"/>
              <a:gd name="connsiteX27" fmla="*/ 25758 w 5847009"/>
              <a:gd name="connsiteY27" fmla="*/ 2678806 h 4906851"/>
              <a:gd name="connsiteX28" fmla="*/ 38637 w 5847009"/>
              <a:gd name="connsiteY28" fmla="*/ 2781837 h 4906851"/>
              <a:gd name="connsiteX29" fmla="*/ 64395 w 5847009"/>
              <a:gd name="connsiteY29" fmla="*/ 2820474 h 4906851"/>
              <a:gd name="connsiteX30" fmla="*/ 77274 w 5847009"/>
              <a:gd name="connsiteY30" fmla="*/ 2859110 h 4906851"/>
              <a:gd name="connsiteX31" fmla="*/ 128789 w 5847009"/>
              <a:gd name="connsiteY31" fmla="*/ 2936383 h 4906851"/>
              <a:gd name="connsiteX32" fmla="*/ 154547 w 5847009"/>
              <a:gd name="connsiteY32" fmla="*/ 3013657 h 4906851"/>
              <a:gd name="connsiteX33" fmla="*/ 167426 w 5847009"/>
              <a:gd name="connsiteY33" fmla="*/ 3090930 h 4906851"/>
              <a:gd name="connsiteX34" fmla="*/ 193183 w 5847009"/>
              <a:gd name="connsiteY34" fmla="*/ 3155324 h 4906851"/>
              <a:gd name="connsiteX35" fmla="*/ 206062 w 5847009"/>
              <a:gd name="connsiteY35" fmla="*/ 3309871 h 4906851"/>
              <a:gd name="connsiteX36" fmla="*/ 218941 w 5847009"/>
              <a:gd name="connsiteY36" fmla="*/ 3387144 h 4906851"/>
              <a:gd name="connsiteX37" fmla="*/ 231820 w 5847009"/>
              <a:gd name="connsiteY37" fmla="*/ 3593206 h 4906851"/>
              <a:gd name="connsiteX38" fmla="*/ 257578 w 5847009"/>
              <a:gd name="connsiteY38" fmla="*/ 3683358 h 4906851"/>
              <a:gd name="connsiteX39" fmla="*/ 270457 w 5847009"/>
              <a:gd name="connsiteY39" fmla="*/ 3734874 h 4906851"/>
              <a:gd name="connsiteX40" fmla="*/ 296214 w 5847009"/>
              <a:gd name="connsiteY40" fmla="*/ 3773510 h 4906851"/>
              <a:gd name="connsiteX41" fmla="*/ 321972 w 5847009"/>
              <a:gd name="connsiteY41" fmla="*/ 3863662 h 4906851"/>
              <a:gd name="connsiteX42" fmla="*/ 334851 w 5847009"/>
              <a:gd name="connsiteY42" fmla="*/ 3902299 h 4906851"/>
              <a:gd name="connsiteX43" fmla="*/ 347730 w 5847009"/>
              <a:gd name="connsiteY43" fmla="*/ 3966693 h 4906851"/>
              <a:gd name="connsiteX44" fmla="*/ 373488 w 5847009"/>
              <a:gd name="connsiteY44" fmla="*/ 4005330 h 4906851"/>
              <a:gd name="connsiteX45" fmla="*/ 463640 w 5847009"/>
              <a:gd name="connsiteY45" fmla="*/ 4095482 h 4906851"/>
              <a:gd name="connsiteX46" fmla="*/ 592429 w 5847009"/>
              <a:gd name="connsiteY46" fmla="*/ 4172755 h 4906851"/>
              <a:gd name="connsiteX47" fmla="*/ 669702 w 5847009"/>
              <a:gd name="connsiteY47" fmla="*/ 4250029 h 4906851"/>
              <a:gd name="connsiteX48" fmla="*/ 708338 w 5847009"/>
              <a:gd name="connsiteY48" fmla="*/ 4288665 h 4906851"/>
              <a:gd name="connsiteX49" fmla="*/ 811369 w 5847009"/>
              <a:gd name="connsiteY49" fmla="*/ 4378817 h 4906851"/>
              <a:gd name="connsiteX50" fmla="*/ 824248 w 5847009"/>
              <a:gd name="connsiteY50" fmla="*/ 4417454 h 4906851"/>
              <a:gd name="connsiteX51" fmla="*/ 875764 w 5847009"/>
              <a:gd name="connsiteY51" fmla="*/ 4456091 h 4906851"/>
              <a:gd name="connsiteX52" fmla="*/ 914400 w 5847009"/>
              <a:gd name="connsiteY52" fmla="*/ 4494727 h 4906851"/>
              <a:gd name="connsiteX53" fmla="*/ 978795 w 5847009"/>
              <a:gd name="connsiteY53" fmla="*/ 4584879 h 4906851"/>
              <a:gd name="connsiteX54" fmla="*/ 1030310 w 5847009"/>
              <a:gd name="connsiteY54" fmla="*/ 4636395 h 4906851"/>
              <a:gd name="connsiteX55" fmla="*/ 1068947 w 5847009"/>
              <a:gd name="connsiteY55" fmla="*/ 4687910 h 4906851"/>
              <a:gd name="connsiteX56" fmla="*/ 1133341 w 5847009"/>
              <a:gd name="connsiteY56" fmla="*/ 4726547 h 4906851"/>
              <a:gd name="connsiteX57" fmla="*/ 1210614 w 5847009"/>
              <a:gd name="connsiteY57" fmla="*/ 4765183 h 4906851"/>
              <a:gd name="connsiteX58" fmla="*/ 1262130 w 5847009"/>
              <a:gd name="connsiteY58" fmla="*/ 4778062 h 4906851"/>
              <a:gd name="connsiteX59" fmla="*/ 1571223 w 5847009"/>
              <a:gd name="connsiteY59" fmla="*/ 4803820 h 4906851"/>
              <a:gd name="connsiteX60" fmla="*/ 1674254 w 5847009"/>
              <a:gd name="connsiteY60" fmla="*/ 4829578 h 4906851"/>
              <a:gd name="connsiteX61" fmla="*/ 1725769 w 5847009"/>
              <a:gd name="connsiteY61" fmla="*/ 4855336 h 4906851"/>
              <a:gd name="connsiteX62" fmla="*/ 1803043 w 5847009"/>
              <a:gd name="connsiteY62" fmla="*/ 4868214 h 4906851"/>
              <a:gd name="connsiteX63" fmla="*/ 1854558 w 5847009"/>
              <a:gd name="connsiteY63" fmla="*/ 4881093 h 4906851"/>
              <a:gd name="connsiteX64" fmla="*/ 1996226 w 5847009"/>
              <a:gd name="connsiteY64" fmla="*/ 4868214 h 4906851"/>
              <a:gd name="connsiteX65" fmla="*/ 2408350 w 5847009"/>
              <a:gd name="connsiteY65" fmla="*/ 4855336 h 4906851"/>
              <a:gd name="connsiteX66" fmla="*/ 2511381 w 5847009"/>
              <a:gd name="connsiteY66" fmla="*/ 4829578 h 4906851"/>
              <a:gd name="connsiteX67" fmla="*/ 2588654 w 5847009"/>
              <a:gd name="connsiteY67" fmla="*/ 4816699 h 4906851"/>
              <a:gd name="connsiteX68" fmla="*/ 2820474 w 5847009"/>
              <a:gd name="connsiteY68" fmla="*/ 4790941 h 4906851"/>
              <a:gd name="connsiteX69" fmla="*/ 2859110 w 5847009"/>
              <a:gd name="connsiteY69" fmla="*/ 4765183 h 4906851"/>
              <a:gd name="connsiteX70" fmla="*/ 2962141 w 5847009"/>
              <a:gd name="connsiteY70" fmla="*/ 4739426 h 4906851"/>
              <a:gd name="connsiteX71" fmla="*/ 3065172 w 5847009"/>
              <a:gd name="connsiteY71" fmla="*/ 4752305 h 4906851"/>
              <a:gd name="connsiteX72" fmla="*/ 3142445 w 5847009"/>
              <a:gd name="connsiteY72" fmla="*/ 4765183 h 4906851"/>
              <a:gd name="connsiteX73" fmla="*/ 3232598 w 5847009"/>
              <a:gd name="connsiteY73" fmla="*/ 4778062 h 4906851"/>
              <a:gd name="connsiteX74" fmla="*/ 3284113 w 5847009"/>
              <a:gd name="connsiteY74" fmla="*/ 4816699 h 4906851"/>
              <a:gd name="connsiteX75" fmla="*/ 3387144 w 5847009"/>
              <a:gd name="connsiteY75" fmla="*/ 4855336 h 4906851"/>
              <a:gd name="connsiteX76" fmla="*/ 3451538 w 5847009"/>
              <a:gd name="connsiteY76" fmla="*/ 4881093 h 4906851"/>
              <a:gd name="connsiteX77" fmla="*/ 3490175 w 5847009"/>
              <a:gd name="connsiteY77" fmla="*/ 4893972 h 4906851"/>
              <a:gd name="connsiteX78" fmla="*/ 3696237 w 5847009"/>
              <a:gd name="connsiteY78" fmla="*/ 4906851 h 4906851"/>
              <a:gd name="connsiteX79" fmla="*/ 3850783 w 5847009"/>
              <a:gd name="connsiteY79" fmla="*/ 4893972 h 4906851"/>
              <a:gd name="connsiteX80" fmla="*/ 3902299 w 5847009"/>
              <a:gd name="connsiteY80" fmla="*/ 4881093 h 4906851"/>
              <a:gd name="connsiteX81" fmla="*/ 4250029 w 5847009"/>
              <a:gd name="connsiteY81" fmla="*/ 4893972 h 4906851"/>
              <a:gd name="connsiteX82" fmla="*/ 4288665 w 5847009"/>
              <a:gd name="connsiteY82" fmla="*/ 4906851 h 4906851"/>
              <a:gd name="connsiteX83" fmla="*/ 4404575 w 5847009"/>
              <a:gd name="connsiteY83" fmla="*/ 4881093 h 4906851"/>
              <a:gd name="connsiteX84" fmla="*/ 4842457 w 5847009"/>
              <a:gd name="connsiteY84" fmla="*/ 4893972 h 4906851"/>
              <a:gd name="connsiteX85" fmla="*/ 5009882 w 5847009"/>
              <a:gd name="connsiteY85" fmla="*/ 4855336 h 4906851"/>
              <a:gd name="connsiteX86" fmla="*/ 5061398 w 5847009"/>
              <a:gd name="connsiteY86" fmla="*/ 4829578 h 4906851"/>
              <a:gd name="connsiteX87" fmla="*/ 5112913 w 5847009"/>
              <a:gd name="connsiteY87" fmla="*/ 4816699 h 4906851"/>
              <a:gd name="connsiteX88" fmla="*/ 5203065 w 5847009"/>
              <a:gd name="connsiteY88" fmla="*/ 4790941 h 4906851"/>
              <a:gd name="connsiteX89" fmla="*/ 5280338 w 5847009"/>
              <a:gd name="connsiteY89" fmla="*/ 4765183 h 4906851"/>
              <a:gd name="connsiteX90" fmla="*/ 5396248 w 5847009"/>
              <a:gd name="connsiteY90" fmla="*/ 4687910 h 4906851"/>
              <a:gd name="connsiteX91" fmla="*/ 5434885 w 5847009"/>
              <a:gd name="connsiteY91" fmla="*/ 4649274 h 4906851"/>
              <a:gd name="connsiteX92" fmla="*/ 5460643 w 5847009"/>
              <a:gd name="connsiteY92" fmla="*/ 4597758 h 4906851"/>
              <a:gd name="connsiteX93" fmla="*/ 5486400 w 5847009"/>
              <a:gd name="connsiteY93" fmla="*/ 4378817 h 4906851"/>
              <a:gd name="connsiteX94" fmla="*/ 5576552 w 5847009"/>
              <a:gd name="connsiteY94" fmla="*/ 4262907 h 4906851"/>
              <a:gd name="connsiteX95" fmla="*/ 5666705 w 5847009"/>
              <a:gd name="connsiteY95" fmla="*/ 4146998 h 4906851"/>
              <a:gd name="connsiteX96" fmla="*/ 5743978 w 5847009"/>
              <a:gd name="connsiteY96" fmla="*/ 4043967 h 4906851"/>
              <a:gd name="connsiteX97" fmla="*/ 5769736 w 5847009"/>
              <a:gd name="connsiteY97" fmla="*/ 3966693 h 4906851"/>
              <a:gd name="connsiteX98" fmla="*/ 5782614 w 5847009"/>
              <a:gd name="connsiteY98" fmla="*/ 3902299 h 4906851"/>
              <a:gd name="connsiteX99" fmla="*/ 5808372 w 5847009"/>
              <a:gd name="connsiteY99" fmla="*/ 3825026 h 4906851"/>
              <a:gd name="connsiteX100" fmla="*/ 5821251 w 5847009"/>
              <a:gd name="connsiteY100" fmla="*/ 3786389 h 4906851"/>
              <a:gd name="connsiteX101" fmla="*/ 5834130 w 5847009"/>
              <a:gd name="connsiteY101" fmla="*/ 3747752 h 4906851"/>
              <a:gd name="connsiteX102" fmla="*/ 5847009 w 5847009"/>
              <a:gd name="connsiteY102" fmla="*/ 3670479 h 4906851"/>
              <a:gd name="connsiteX103" fmla="*/ 5834130 w 5847009"/>
              <a:gd name="connsiteY103" fmla="*/ 3606085 h 4906851"/>
              <a:gd name="connsiteX104" fmla="*/ 5782614 w 5847009"/>
              <a:gd name="connsiteY104" fmla="*/ 3464417 h 4906851"/>
              <a:gd name="connsiteX105" fmla="*/ 5769736 w 5847009"/>
              <a:gd name="connsiteY105" fmla="*/ 3425781 h 4906851"/>
              <a:gd name="connsiteX106" fmla="*/ 5731099 w 5847009"/>
              <a:gd name="connsiteY106" fmla="*/ 3387144 h 4906851"/>
              <a:gd name="connsiteX107" fmla="*/ 5718220 w 5847009"/>
              <a:gd name="connsiteY107" fmla="*/ 3322750 h 4906851"/>
              <a:gd name="connsiteX108" fmla="*/ 5743978 w 5847009"/>
              <a:gd name="connsiteY108" fmla="*/ 3116688 h 4906851"/>
              <a:gd name="connsiteX109" fmla="*/ 5718220 w 5847009"/>
              <a:gd name="connsiteY109" fmla="*/ 2923505 h 4906851"/>
              <a:gd name="connsiteX110" fmla="*/ 5679583 w 5847009"/>
              <a:gd name="connsiteY110" fmla="*/ 2871989 h 4906851"/>
              <a:gd name="connsiteX111" fmla="*/ 5653826 w 5847009"/>
              <a:gd name="connsiteY111" fmla="*/ 2807595 h 4906851"/>
              <a:gd name="connsiteX112" fmla="*/ 5628068 w 5847009"/>
              <a:gd name="connsiteY112" fmla="*/ 2730321 h 4906851"/>
              <a:gd name="connsiteX113" fmla="*/ 5615189 w 5847009"/>
              <a:gd name="connsiteY113" fmla="*/ 2691685 h 4906851"/>
              <a:gd name="connsiteX114" fmla="*/ 5602310 w 5847009"/>
              <a:gd name="connsiteY114" fmla="*/ 2640169 h 4906851"/>
              <a:gd name="connsiteX115" fmla="*/ 5628068 w 5847009"/>
              <a:gd name="connsiteY115" fmla="*/ 2498502 h 4906851"/>
              <a:gd name="connsiteX116" fmla="*/ 5666705 w 5847009"/>
              <a:gd name="connsiteY116" fmla="*/ 2434107 h 4906851"/>
              <a:gd name="connsiteX117" fmla="*/ 5679583 w 5847009"/>
              <a:gd name="connsiteY117" fmla="*/ 2395471 h 4906851"/>
              <a:gd name="connsiteX118" fmla="*/ 5718220 w 5847009"/>
              <a:gd name="connsiteY118" fmla="*/ 2331076 h 4906851"/>
              <a:gd name="connsiteX119" fmla="*/ 5743978 w 5847009"/>
              <a:gd name="connsiteY119" fmla="*/ 2279561 h 4906851"/>
              <a:gd name="connsiteX120" fmla="*/ 5756857 w 5847009"/>
              <a:gd name="connsiteY120" fmla="*/ 2228045 h 4906851"/>
              <a:gd name="connsiteX121" fmla="*/ 5808372 w 5847009"/>
              <a:gd name="connsiteY121" fmla="*/ 2125014 h 4906851"/>
              <a:gd name="connsiteX122" fmla="*/ 5795493 w 5847009"/>
              <a:gd name="connsiteY122" fmla="*/ 2034862 h 4906851"/>
              <a:gd name="connsiteX123" fmla="*/ 5834130 w 5847009"/>
              <a:gd name="connsiteY123" fmla="*/ 1751527 h 4906851"/>
              <a:gd name="connsiteX124" fmla="*/ 5821251 w 5847009"/>
              <a:gd name="connsiteY124" fmla="*/ 1635617 h 4906851"/>
              <a:gd name="connsiteX125" fmla="*/ 5769736 w 5847009"/>
              <a:gd name="connsiteY125" fmla="*/ 1532586 h 4906851"/>
              <a:gd name="connsiteX126" fmla="*/ 5756857 w 5847009"/>
              <a:gd name="connsiteY126" fmla="*/ 1493950 h 4906851"/>
              <a:gd name="connsiteX127" fmla="*/ 5718220 w 5847009"/>
              <a:gd name="connsiteY127" fmla="*/ 1455313 h 4906851"/>
              <a:gd name="connsiteX128" fmla="*/ 5705341 w 5847009"/>
              <a:gd name="connsiteY128" fmla="*/ 1416676 h 4906851"/>
              <a:gd name="connsiteX129" fmla="*/ 5653826 w 5847009"/>
              <a:gd name="connsiteY129" fmla="*/ 1339403 h 4906851"/>
              <a:gd name="connsiteX130" fmla="*/ 5628068 w 5847009"/>
              <a:gd name="connsiteY130" fmla="*/ 1249251 h 4906851"/>
              <a:gd name="connsiteX131" fmla="*/ 5602310 w 5847009"/>
              <a:gd name="connsiteY131" fmla="*/ 1171978 h 4906851"/>
              <a:gd name="connsiteX132" fmla="*/ 5576552 w 5847009"/>
              <a:gd name="connsiteY132" fmla="*/ 1133341 h 4906851"/>
              <a:gd name="connsiteX133" fmla="*/ 5537916 w 5847009"/>
              <a:gd name="connsiteY133" fmla="*/ 1043189 h 4906851"/>
              <a:gd name="connsiteX134" fmla="*/ 5486400 w 5847009"/>
              <a:gd name="connsiteY134" fmla="*/ 965916 h 4906851"/>
              <a:gd name="connsiteX135" fmla="*/ 5460643 w 5847009"/>
              <a:gd name="connsiteY135" fmla="*/ 927279 h 4906851"/>
              <a:gd name="connsiteX136" fmla="*/ 5370490 w 5847009"/>
              <a:gd name="connsiteY136" fmla="*/ 785612 h 4906851"/>
              <a:gd name="connsiteX137" fmla="*/ 5357612 w 5847009"/>
              <a:gd name="connsiteY137" fmla="*/ 746975 h 4906851"/>
              <a:gd name="connsiteX138" fmla="*/ 5267460 w 5847009"/>
              <a:gd name="connsiteY138" fmla="*/ 631065 h 4906851"/>
              <a:gd name="connsiteX139" fmla="*/ 5215944 w 5847009"/>
              <a:gd name="connsiteY139" fmla="*/ 553792 h 4906851"/>
              <a:gd name="connsiteX140" fmla="*/ 5203065 w 5847009"/>
              <a:gd name="connsiteY140" fmla="*/ 515155 h 4906851"/>
              <a:gd name="connsiteX141" fmla="*/ 5164429 w 5847009"/>
              <a:gd name="connsiteY141" fmla="*/ 476519 h 4906851"/>
              <a:gd name="connsiteX142" fmla="*/ 5138671 w 5847009"/>
              <a:gd name="connsiteY142" fmla="*/ 425003 h 4906851"/>
              <a:gd name="connsiteX143" fmla="*/ 5035640 w 5847009"/>
              <a:gd name="connsiteY143" fmla="*/ 386367 h 4906851"/>
              <a:gd name="connsiteX144" fmla="*/ 4958367 w 5847009"/>
              <a:gd name="connsiteY144" fmla="*/ 360609 h 4906851"/>
              <a:gd name="connsiteX145" fmla="*/ 4893972 w 5847009"/>
              <a:gd name="connsiteY145" fmla="*/ 347730 h 4906851"/>
              <a:gd name="connsiteX146" fmla="*/ 4855336 w 5847009"/>
              <a:gd name="connsiteY146" fmla="*/ 334851 h 4906851"/>
              <a:gd name="connsiteX147" fmla="*/ 4778062 w 5847009"/>
              <a:gd name="connsiteY147" fmla="*/ 321972 h 4906851"/>
              <a:gd name="connsiteX148" fmla="*/ 4726547 w 5847009"/>
              <a:gd name="connsiteY148" fmla="*/ 296214 h 4906851"/>
              <a:gd name="connsiteX149" fmla="*/ 4649274 w 5847009"/>
              <a:gd name="connsiteY149" fmla="*/ 283336 h 4906851"/>
              <a:gd name="connsiteX150" fmla="*/ 4481848 w 5847009"/>
              <a:gd name="connsiteY150" fmla="*/ 257578 h 4906851"/>
              <a:gd name="connsiteX151" fmla="*/ 4211392 w 5847009"/>
              <a:gd name="connsiteY151" fmla="*/ 270457 h 4906851"/>
              <a:gd name="connsiteX152" fmla="*/ 4159876 w 5847009"/>
              <a:gd name="connsiteY152" fmla="*/ 296214 h 4906851"/>
              <a:gd name="connsiteX153" fmla="*/ 4121240 w 5847009"/>
              <a:gd name="connsiteY153" fmla="*/ 309093 h 4906851"/>
              <a:gd name="connsiteX154" fmla="*/ 3760631 w 5847009"/>
              <a:gd name="connsiteY154" fmla="*/ 296214 h 4906851"/>
              <a:gd name="connsiteX155" fmla="*/ 3631843 w 5847009"/>
              <a:gd name="connsiteY155" fmla="*/ 270457 h 4906851"/>
              <a:gd name="connsiteX156" fmla="*/ 3515933 w 5847009"/>
              <a:gd name="connsiteY156" fmla="*/ 244699 h 4906851"/>
              <a:gd name="connsiteX157" fmla="*/ 3400023 w 5847009"/>
              <a:gd name="connsiteY157" fmla="*/ 167426 h 4906851"/>
              <a:gd name="connsiteX158" fmla="*/ 3322750 w 5847009"/>
              <a:gd name="connsiteY158" fmla="*/ 115910 h 4906851"/>
              <a:gd name="connsiteX159" fmla="*/ 3284113 w 5847009"/>
              <a:gd name="connsiteY159" fmla="*/ 77274 h 4906851"/>
              <a:gd name="connsiteX160" fmla="*/ 3193961 w 5847009"/>
              <a:gd name="connsiteY160" fmla="*/ 51516 h 4906851"/>
              <a:gd name="connsiteX161" fmla="*/ 3142445 w 5847009"/>
              <a:gd name="connsiteY161" fmla="*/ 25758 h 4906851"/>
              <a:gd name="connsiteX162" fmla="*/ 2975020 w 5847009"/>
              <a:gd name="connsiteY162" fmla="*/ 0 h 4906851"/>
              <a:gd name="connsiteX163" fmla="*/ 2665927 w 5847009"/>
              <a:gd name="connsiteY163" fmla="*/ 12879 h 4906851"/>
              <a:gd name="connsiteX164" fmla="*/ 2627290 w 5847009"/>
              <a:gd name="connsiteY164" fmla="*/ 25758 h 4906851"/>
              <a:gd name="connsiteX165" fmla="*/ 2537138 w 5847009"/>
              <a:gd name="connsiteY165" fmla="*/ 38637 h 4906851"/>
              <a:gd name="connsiteX166" fmla="*/ 2408350 w 5847009"/>
              <a:gd name="connsiteY166" fmla="*/ 64395 h 4906851"/>
              <a:gd name="connsiteX167" fmla="*/ 2369713 w 5847009"/>
              <a:gd name="connsiteY167" fmla="*/ 77274 h 4906851"/>
              <a:gd name="connsiteX168" fmla="*/ 2318198 w 5847009"/>
              <a:gd name="connsiteY168" fmla="*/ 90152 h 4906851"/>
              <a:gd name="connsiteX169" fmla="*/ 2215167 w 5847009"/>
              <a:gd name="connsiteY169" fmla="*/ 128789 h 4906851"/>
              <a:gd name="connsiteX170" fmla="*/ 2163651 w 5847009"/>
              <a:gd name="connsiteY170" fmla="*/ 154547 h 4906851"/>
              <a:gd name="connsiteX171" fmla="*/ 2125014 w 5847009"/>
              <a:gd name="connsiteY171" fmla="*/ 167426 h 4906851"/>
              <a:gd name="connsiteX172" fmla="*/ 2099257 w 5847009"/>
              <a:gd name="connsiteY172" fmla="*/ 206062 h 4906851"/>
              <a:gd name="connsiteX173" fmla="*/ 2060620 w 5847009"/>
              <a:gd name="connsiteY173" fmla="*/ 218941 h 4906851"/>
              <a:gd name="connsiteX174" fmla="*/ 2034862 w 5847009"/>
              <a:gd name="connsiteY174" fmla="*/ 270457 h 4906851"/>
              <a:gd name="connsiteX175" fmla="*/ 1996226 w 5847009"/>
              <a:gd name="connsiteY175" fmla="*/ 309093 h 4906851"/>
              <a:gd name="connsiteX176" fmla="*/ 1944710 w 5847009"/>
              <a:gd name="connsiteY176" fmla="*/ 373488 h 4906851"/>
              <a:gd name="connsiteX177" fmla="*/ 1880316 w 5847009"/>
              <a:gd name="connsiteY177" fmla="*/ 463640 h 4906851"/>
              <a:gd name="connsiteX178" fmla="*/ 1803043 w 5847009"/>
              <a:gd name="connsiteY178" fmla="*/ 489398 h 4906851"/>
              <a:gd name="connsiteX179" fmla="*/ 1700012 w 5847009"/>
              <a:gd name="connsiteY179" fmla="*/ 528034 h 4906851"/>
              <a:gd name="connsiteX180" fmla="*/ 1622738 w 5847009"/>
              <a:gd name="connsiteY180" fmla="*/ 515155 h 4906851"/>
              <a:gd name="connsiteX181" fmla="*/ 1661375 w 5847009"/>
              <a:gd name="connsiteY181" fmla="*/ 540913 h 4906851"/>
              <a:gd name="connsiteX182" fmla="*/ 1687133 w 5847009"/>
              <a:gd name="connsiteY182" fmla="*/ 540913 h 490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847009" h="4906851">
                <a:moveTo>
                  <a:pt x="1712890" y="476519"/>
                </a:moveTo>
                <a:cubicBezTo>
                  <a:pt x="1700011" y="489398"/>
                  <a:pt x="1689075" y="504569"/>
                  <a:pt x="1674254" y="515155"/>
                </a:cubicBezTo>
                <a:cubicBezTo>
                  <a:pt x="1642365" y="537933"/>
                  <a:pt x="1608673" y="546302"/>
                  <a:pt x="1571223" y="553792"/>
                </a:cubicBezTo>
                <a:cubicBezTo>
                  <a:pt x="1545617" y="558913"/>
                  <a:pt x="1519708" y="562378"/>
                  <a:pt x="1493950" y="566671"/>
                </a:cubicBezTo>
                <a:cubicBezTo>
                  <a:pt x="1412384" y="562378"/>
                  <a:pt x="1330465" y="562494"/>
                  <a:pt x="1249251" y="553792"/>
                </a:cubicBezTo>
                <a:cubicBezTo>
                  <a:pt x="1209897" y="549575"/>
                  <a:pt x="1172906" y="529103"/>
                  <a:pt x="1133341" y="528034"/>
                </a:cubicBezTo>
                <a:lnTo>
                  <a:pt x="772733" y="540913"/>
                </a:lnTo>
                <a:cubicBezTo>
                  <a:pt x="746975" y="549499"/>
                  <a:pt x="721800" y="560086"/>
                  <a:pt x="695460" y="566671"/>
                </a:cubicBezTo>
                <a:cubicBezTo>
                  <a:pt x="678288" y="570964"/>
                  <a:pt x="660898" y="574464"/>
                  <a:pt x="643944" y="579550"/>
                </a:cubicBezTo>
                <a:cubicBezTo>
                  <a:pt x="617938" y="587352"/>
                  <a:pt x="592429" y="596721"/>
                  <a:pt x="566671" y="605307"/>
                </a:cubicBezTo>
                <a:lnTo>
                  <a:pt x="528034" y="618186"/>
                </a:lnTo>
                <a:cubicBezTo>
                  <a:pt x="502276" y="635358"/>
                  <a:pt x="472651" y="647812"/>
                  <a:pt x="450761" y="669702"/>
                </a:cubicBezTo>
                <a:cubicBezTo>
                  <a:pt x="401179" y="719283"/>
                  <a:pt x="427278" y="698235"/>
                  <a:pt x="373488" y="734096"/>
                </a:cubicBezTo>
                <a:cubicBezTo>
                  <a:pt x="344485" y="821105"/>
                  <a:pt x="384708" y="726793"/>
                  <a:pt x="321972" y="798491"/>
                </a:cubicBezTo>
                <a:cubicBezTo>
                  <a:pt x="285711" y="839932"/>
                  <a:pt x="268237" y="880204"/>
                  <a:pt x="244699" y="927279"/>
                </a:cubicBezTo>
                <a:cubicBezTo>
                  <a:pt x="214285" y="1048936"/>
                  <a:pt x="234773" y="998647"/>
                  <a:pt x="193183" y="1081826"/>
                </a:cubicBezTo>
                <a:cubicBezTo>
                  <a:pt x="157549" y="1224365"/>
                  <a:pt x="178620" y="1151276"/>
                  <a:pt x="128789" y="1300767"/>
                </a:cubicBezTo>
                <a:cubicBezTo>
                  <a:pt x="124496" y="1313646"/>
                  <a:pt x="123440" y="1328108"/>
                  <a:pt x="115910" y="1339403"/>
                </a:cubicBezTo>
                <a:cubicBezTo>
                  <a:pt x="107324" y="1352282"/>
                  <a:pt x="97074" y="1364195"/>
                  <a:pt x="90152" y="1378040"/>
                </a:cubicBezTo>
                <a:cubicBezTo>
                  <a:pt x="27140" y="1504066"/>
                  <a:pt x="98314" y="1391556"/>
                  <a:pt x="38637" y="1481071"/>
                </a:cubicBezTo>
                <a:cubicBezTo>
                  <a:pt x="61628" y="1802947"/>
                  <a:pt x="30401" y="1575366"/>
                  <a:pt x="64395" y="1700012"/>
                </a:cubicBezTo>
                <a:cubicBezTo>
                  <a:pt x="73709" y="1734165"/>
                  <a:pt x="81566" y="1768699"/>
                  <a:pt x="90152" y="1803043"/>
                </a:cubicBezTo>
                <a:lnTo>
                  <a:pt x="103031" y="1854558"/>
                </a:lnTo>
                <a:cubicBezTo>
                  <a:pt x="98738" y="1901781"/>
                  <a:pt x="98392" y="1949530"/>
                  <a:pt x="90152" y="1996226"/>
                </a:cubicBezTo>
                <a:cubicBezTo>
                  <a:pt x="85434" y="2022964"/>
                  <a:pt x="70980" y="2047159"/>
                  <a:pt x="64395" y="2073499"/>
                </a:cubicBezTo>
                <a:cubicBezTo>
                  <a:pt x="33981" y="2195155"/>
                  <a:pt x="54469" y="2144867"/>
                  <a:pt x="12879" y="2228045"/>
                </a:cubicBezTo>
                <a:cubicBezTo>
                  <a:pt x="8586" y="2262389"/>
                  <a:pt x="0" y="2296465"/>
                  <a:pt x="0" y="2331076"/>
                </a:cubicBezTo>
                <a:cubicBezTo>
                  <a:pt x="0" y="2624568"/>
                  <a:pt x="2127" y="2513388"/>
                  <a:pt x="25758" y="2678806"/>
                </a:cubicBezTo>
                <a:cubicBezTo>
                  <a:pt x="30653" y="2713069"/>
                  <a:pt x="29530" y="2748446"/>
                  <a:pt x="38637" y="2781837"/>
                </a:cubicBezTo>
                <a:cubicBezTo>
                  <a:pt x="42710" y="2796770"/>
                  <a:pt x="57473" y="2806630"/>
                  <a:pt x="64395" y="2820474"/>
                </a:cubicBezTo>
                <a:cubicBezTo>
                  <a:pt x="70466" y="2832616"/>
                  <a:pt x="70681" y="2847243"/>
                  <a:pt x="77274" y="2859110"/>
                </a:cubicBezTo>
                <a:cubicBezTo>
                  <a:pt x="92308" y="2886171"/>
                  <a:pt x="128789" y="2936383"/>
                  <a:pt x="128789" y="2936383"/>
                </a:cubicBezTo>
                <a:cubicBezTo>
                  <a:pt x="137375" y="2962141"/>
                  <a:pt x="150083" y="2986875"/>
                  <a:pt x="154547" y="3013657"/>
                </a:cubicBezTo>
                <a:cubicBezTo>
                  <a:pt x="158840" y="3039415"/>
                  <a:pt x="160555" y="3065737"/>
                  <a:pt x="167426" y="3090930"/>
                </a:cubicBezTo>
                <a:cubicBezTo>
                  <a:pt x="173509" y="3113234"/>
                  <a:pt x="184597" y="3133859"/>
                  <a:pt x="193183" y="3155324"/>
                </a:cubicBezTo>
                <a:cubicBezTo>
                  <a:pt x="197476" y="3206840"/>
                  <a:pt x="200353" y="3258493"/>
                  <a:pt x="206062" y="3309871"/>
                </a:cubicBezTo>
                <a:cubicBezTo>
                  <a:pt x="208946" y="3335824"/>
                  <a:pt x="216577" y="3361138"/>
                  <a:pt x="218941" y="3387144"/>
                </a:cubicBezTo>
                <a:cubicBezTo>
                  <a:pt x="225172" y="3455683"/>
                  <a:pt x="224972" y="3524726"/>
                  <a:pt x="231820" y="3593206"/>
                </a:cubicBezTo>
                <a:cubicBezTo>
                  <a:pt x="234917" y="3624175"/>
                  <a:pt x="249130" y="3653789"/>
                  <a:pt x="257578" y="3683358"/>
                </a:cubicBezTo>
                <a:cubicBezTo>
                  <a:pt x="262441" y="3700377"/>
                  <a:pt x="263485" y="3718605"/>
                  <a:pt x="270457" y="3734874"/>
                </a:cubicBezTo>
                <a:cubicBezTo>
                  <a:pt x="276554" y="3749101"/>
                  <a:pt x="287628" y="3760631"/>
                  <a:pt x="296214" y="3773510"/>
                </a:cubicBezTo>
                <a:cubicBezTo>
                  <a:pt x="304800" y="3803561"/>
                  <a:pt x="312991" y="3833727"/>
                  <a:pt x="321972" y="3863662"/>
                </a:cubicBezTo>
                <a:cubicBezTo>
                  <a:pt x="325873" y="3876665"/>
                  <a:pt x="331558" y="3889129"/>
                  <a:pt x="334851" y="3902299"/>
                </a:cubicBezTo>
                <a:cubicBezTo>
                  <a:pt x="340160" y="3923535"/>
                  <a:pt x="340044" y="3946197"/>
                  <a:pt x="347730" y="3966693"/>
                </a:cubicBezTo>
                <a:cubicBezTo>
                  <a:pt x="353165" y="3981186"/>
                  <a:pt x="363133" y="3993825"/>
                  <a:pt x="373488" y="4005330"/>
                </a:cubicBezTo>
                <a:cubicBezTo>
                  <a:pt x="401918" y="4036919"/>
                  <a:pt x="425629" y="4076476"/>
                  <a:pt x="463640" y="4095482"/>
                </a:cubicBezTo>
                <a:cubicBezTo>
                  <a:pt x="504288" y="4115806"/>
                  <a:pt x="561351" y="4141676"/>
                  <a:pt x="592429" y="4172755"/>
                </a:cubicBezTo>
                <a:lnTo>
                  <a:pt x="669702" y="4250029"/>
                </a:lnTo>
                <a:cubicBezTo>
                  <a:pt x="682581" y="4262908"/>
                  <a:pt x="693767" y="4277737"/>
                  <a:pt x="708338" y="4288665"/>
                </a:cubicBezTo>
                <a:cubicBezTo>
                  <a:pt x="779282" y="4341873"/>
                  <a:pt x="744676" y="4312124"/>
                  <a:pt x="811369" y="4378817"/>
                </a:cubicBezTo>
                <a:cubicBezTo>
                  <a:pt x="815662" y="4391696"/>
                  <a:pt x="815557" y="4407025"/>
                  <a:pt x="824248" y="4417454"/>
                </a:cubicBezTo>
                <a:cubicBezTo>
                  <a:pt x="837990" y="4433944"/>
                  <a:pt x="859467" y="4442122"/>
                  <a:pt x="875764" y="4456091"/>
                </a:cubicBezTo>
                <a:cubicBezTo>
                  <a:pt x="889592" y="4467944"/>
                  <a:pt x="902740" y="4480735"/>
                  <a:pt x="914400" y="4494727"/>
                </a:cubicBezTo>
                <a:cubicBezTo>
                  <a:pt x="1034618" y="4638989"/>
                  <a:pt x="816391" y="4399274"/>
                  <a:pt x="978795" y="4584879"/>
                </a:cubicBezTo>
                <a:cubicBezTo>
                  <a:pt x="994787" y="4603155"/>
                  <a:pt x="1014318" y="4618119"/>
                  <a:pt x="1030310" y="4636395"/>
                </a:cubicBezTo>
                <a:cubicBezTo>
                  <a:pt x="1044445" y="4652549"/>
                  <a:pt x="1052793" y="4673775"/>
                  <a:pt x="1068947" y="4687910"/>
                </a:cubicBezTo>
                <a:cubicBezTo>
                  <a:pt x="1087786" y="4704394"/>
                  <a:pt x="1111366" y="4714560"/>
                  <a:pt x="1133341" y="4726547"/>
                </a:cubicBezTo>
                <a:cubicBezTo>
                  <a:pt x="1158623" y="4740337"/>
                  <a:pt x="1183876" y="4754488"/>
                  <a:pt x="1210614" y="4765183"/>
                </a:cubicBezTo>
                <a:cubicBezTo>
                  <a:pt x="1227049" y="4771757"/>
                  <a:pt x="1244773" y="4774591"/>
                  <a:pt x="1262130" y="4778062"/>
                </a:cubicBezTo>
                <a:cubicBezTo>
                  <a:pt x="1380294" y="4801695"/>
                  <a:pt x="1418390" y="4795329"/>
                  <a:pt x="1571223" y="4803820"/>
                </a:cubicBezTo>
                <a:cubicBezTo>
                  <a:pt x="1605567" y="4812406"/>
                  <a:pt x="1642591" y="4813746"/>
                  <a:pt x="1674254" y="4829578"/>
                </a:cubicBezTo>
                <a:cubicBezTo>
                  <a:pt x="1691426" y="4838164"/>
                  <a:pt x="1707380" y="4849819"/>
                  <a:pt x="1725769" y="4855336"/>
                </a:cubicBezTo>
                <a:cubicBezTo>
                  <a:pt x="1750781" y="4862839"/>
                  <a:pt x="1777437" y="4863093"/>
                  <a:pt x="1803043" y="4868214"/>
                </a:cubicBezTo>
                <a:cubicBezTo>
                  <a:pt x="1820399" y="4871685"/>
                  <a:pt x="1837386" y="4876800"/>
                  <a:pt x="1854558" y="4881093"/>
                </a:cubicBezTo>
                <a:cubicBezTo>
                  <a:pt x="1901781" y="4876800"/>
                  <a:pt x="1948860" y="4870417"/>
                  <a:pt x="1996226" y="4868214"/>
                </a:cubicBezTo>
                <a:cubicBezTo>
                  <a:pt x="2133519" y="4861828"/>
                  <a:pt x="2271293" y="4865615"/>
                  <a:pt x="2408350" y="4855336"/>
                </a:cubicBezTo>
                <a:cubicBezTo>
                  <a:pt x="2443652" y="4852688"/>
                  <a:pt x="2476462" y="4835398"/>
                  <a:pt x="2511381" y="4829578"/>
                </a:cubicBezTo>
                <a:lnTo>
                  <a:pt x="2588654" y="4816699"/>
                </a:lnTo>
                <a:cubicBezTo>
                  <a:pt x="2714606" y="4774714"/>
                  <a:pt x="2489711" y="4846069"/>
                  <a:pt x="2820474" y="4790941"/>
                </a:cubicBezTo>
                <a:cubicBezTo>
                  <a:pt x="2835742" y="4788396"/>
                  <a:pt x="2845266" y="4772105"/>
                  <a:pt x="2859110" y="4765183"/>
                </a:cubicBezTo>
                <a:cubicBezTo>
                  <a:pt x="2885507" y="4751985"/>
                  <a:pt x="2937657" y="4744323"/>
                  <a:pt x="2962141" y="4739426"/>
                </a:cubicBezTo>
                <a:lnTo>
                  <a:pt x="3065172" y="4752305"/>
                </a:lnTo>
                <a:cubicBezTo>
                  <a:pt x="3091022" y="4755998"/>
                  <a:pt x="3116636" y="4761212"/>
                  <a:pt x="3142445" y="4765183"/>
                </a:cubicBezTo>
                <a:cubicBezTo>
                  <a:pt x="3172448" y="4769799"/>
                  <a:pt x="3202547" y="4773769"/>
                  <a:pt x="3232598" y="4778062"/>
                </a:cubicBezTo>
                <a:cubicBezTo>
                  <a:pt x="3249770" y="4790941"/>
                  <a:pt x="3265350" y="4806275"/>
                  <a:pt x="3284113" y="4816699"/>
                </a:cubicBezTo>
                <a:cubicBezTo>
                  <a:pt x="3318576" y="4835845"/>
                  <a:pt x="3351554" y="4841990"/>
                  <a:pt x="3387144" y="4855336"/>
                </a:cubicBezTo>
                <a:cubicBezTo>
                  <a:pt x="3408790" y="4863453"/>
                  <a:pt x="3429892" y="4872976"/>
                  <a:pt x="3451538" y="4881093"/>
                </a:cubicBezTo>
                <a:cubicBezTo>
                  <a:pt x="3464249" y="4885860"/>
                  <a:pt x="3476674" y="4892551"/>
                  <a:pt x="3490175" y="4893972"/>
                </a:cubicBezTo>
                <a:cubicBezTo>
                  <a:pt x="3558618" y="4901177"/>
                  <a:pt x="3627550" y="4902558"/>
                  <a:pt x="3696237" y="4906851"/>
                </a:cubicBezTo>
                <a:cubicBezTo>
                  <a:pt x="3747752" y="4902558"/>
                  <a:pt x="3799488" y="4900384"/>
                  <a:pt x="3850783" y="4893972"/>
                </a:cubicBezTo>
                <a:cubicBezTo>
                  <a:pt x="3868347" y="4891777"/>
                  <a:pt x="3884599" y="4881093"/>
                  <a:pt x="3902299" y="4881093"/>
                </a:cubicBezTo>
                <a:cubicBezTo>
                  <a:pt x="4018288" y="4881093"/>
                  <a:pt x="4134119" y="4889679"/>
                  <a:pt x="4250029" y="4893972"/>
                </a:cubicBezTo>
                <a:cubicBezTo>
                  <a:pt x="4262908" y="4898265"/>
                  <a:pt x="4275090" y="4906851"/>
                  <a:pt x="4288665" y="4906851"/>
                </a:cubicBezTo>
                <a:cubicBezTo>
                  <a:pt x="4305017" y="4906851"/>
                  <a:pt x="4384705" y="4886060"/>
                  <a:pt x="4404575" y="4881093"/>
                </a:cubicBezTo>
                <a:cubicBezTo>
                  <a:pt x="4550536" y="4885386"/>
                  <a:pt x="4696433" y="4893972"/>
                  <a:pt x="4842457" y="4893972"/>
                </a:cubicBezTo>
                <a:cubicBezTo>
                  <a:pt x="4886517" y="4893972"/>
                  <a:pt x="4969077" y="4875738"/>
                  <a:pt x="5009882" y="4855336"/>
                </a:cubicBezTo>
                <a:cubicBezTo>
                  <a:pt x="5027054" y="4846750"/>
                  <a:pt x="5043422" y="4836319"/>
                  <a:pt x="5061398" y="4829578"/>
                </a:cubicBezTo>
                <a:cubicBezTo>
                  <a:pt x="5077971" y="4823363"/>
                  <a:pt x="5095837" y="4821356"/>
                  <a:pt x="5112913" y="4816699"/>
                </a:cubicBezTo>
                <a:cubicBezTo>
                  <a:pt x="5143065" y="4808476"/>
                  <a:pt x="5173194" y="4800132"/>
                  <a:pt x="5203065" y="4790941"/>
                </a:cubicBezTo>
                <a:cubicBezTo>
                  <a:pt x="5229015" y="4782956"/>
                  <a:pt x="5257056" y="4779152"/>
                  <a:pt x="5280338" y="4765183"/>
                </a:cubicBezTo>
                <a:cubicBezTo>
                  <a:pt x="5328383" y="4736356"/>
                  <a:pt x="5354510" y="4723685"/>
                  <a:pt x="5396248" y="4687910"/>
                </a:cubicBezTo>
                <a:cubicBezTo>
                  <a:pt x="5410077" y="4676057"/>
                  <a:pt x="5422006" y="4662153"/>
                  <a:pt x="5434885" y="4649274"/>
                </a:cubicBezTo>
                <a:cubicBezTo>
                  <a:pt x="5443471" y="4632102"/>
                  <a:pt x="5457307" y="4616665"/>
                  <a:pt x="5460643" y="4597758"/>
                </a:cubicBezTo>
                <a:cubicBezTo>
                  <a:pt x="5464372" y="4576628"/>
                  <a:pt x="5463268" y="4432791"/>
                  <a:pt x="5486400" y="4378817"/>
                </a:cubicBezTo>
                <a:cubicBezTo>
                  <a:pt x="5498017" y="4351710"/>
                  <a:pt x="5573170" y="4266665"/>
                  <a:pt x="5576552" y="4262907"/>
                </a:cubicBezTo>
                <a:cubicBezTo>
                  <a:pt x="5701913" y="4123617"/>
                  <a:pt x="5557702" y="4304447"/>
                  <a:pt x="5666705" y="4146998"/>
                </a:cubicBezTo>
                <a:cubicBezTo>
                  <a:pt x="5691141" y="4111702"/>
                  <a:pt x="5743978" y="4043967"/>
                  <a:pt x="5743978" y="4043967"/>
                </a:cubicBezTo>
                <a:cubicBezTo>
                  <a:pt x="5752564" y="4018209"/>
                  <a:pt x="5764412" y="3993317"/>
                  <a:pt x="5769736" y="3966693"/>
                </a:cubicBezTo>
                <a:cubicBezTo>
                  <a:pt x="5774029" y="3945228"/>
                  <a:pt x="5776855" y="3923417"/>
                  <a:pt x="5782614" y="3902299"/>
                </a:cubicBezTo>
                <a:cubicBezTo>
                  <a:pt x="5789758" y="3876105"/>
                  <a:pt x="5799786" y="3850784"/>
                  <a:pt x="5808372" y="3825026"/>
                </a:cubicBezTo>
                <a:lnTo>
                  <a:pt x="5821251" y="3786389"/>
                </a:lnTo>
                <a:cubicBezTo>
                  <a:pt x="5825544" y="3773510"/>
                  <a:pt x="5831898" y="3761143"/>
                  <a:pt x="5834130" y="3747752"/>
                </a:cubicBezTo>
                <a:lnTo>
                  <a:pt x="5847009" y="3670479"/>
                </a:lnTo>
                <a:cubicBezTo>
                  <a:pt x="5842716" y="3649014"/>
                  <a:pt x="5839890" y="3627203"/>
                  <a:pt x="5834130" y="3606085"/>
                </a:cubicBezTo>
                <a:cubicBezTo>
                  <a:pt x="5816091" y="3539942"/>
                  <a:pt x="5805658" y="3525870"/>
                  <a:pt x="5782614" y="3464417"/>
                </a:cubicBezTo>
                <a:cubicBezTo>
                  <a:pt x="5777847" y="3451706"/>
                  <a:pt x="5777266" y="3437076"/>
                  <a:pt x="5769736" y="3425781"/>
                </a:cubicBezTo>
                <a:cubicBezTo>
                  <a:pt x="5759633" y="3410626"/>
                  <a:pt x="5743978" y="3400023"/>
                  <a:pt x="5731099" y="3387144"/>
                </a:cubicBezTo>
                <a:cubicBezTo>
                  <a:pt x="5726806" y="3365679"/>
                  <a:pt x="5718220" y="3344640"/>
                  <a:pt x="5718220" y="3322750"/>
                </a:cubicBezTo>
                <a:cubicBezTo>
                  <a:pt x="5718220" y="3207959"/>
                  <a:pt x="5723474" y="3198702"/>
                  <a:pt x="5743978" y="3116688"/>
                </a:cubicBezTo>
                <a:cubicBezTo>
                  <a:pt x="5735392" y="3052294"/>
                  <a:pt x="5734753" y="2986330"/>
                  <a:pt x="5718220" y="2923505"/>
                </a:cubicBezTo>
                <a:cubicBezTo>
                  <a:pt x="5712757" y="2902747"/>
                  <a:pt x="5690007" y="2890753"/>
                  <a:pt x="5679583" y="2871989"/>
                </a:cubicBezTo>
                <a:cubicBezTo>
                  <a:pt x="5668356" y="2851780"/>
                  <a:pt x="5661726" y="2829321"/>
                  <a:pt x="5653826" y="2807595"/>
                </a:cubicBezTo>
                <a:cubicBezTo>
                  <a:pt x="5644547" y="2782078"/>
                  <a:pt x="5636654" y="2756079"/>
                  <a:pt x="5628068" y="2730321"/>
                </a:cubicBezTo>
                <a:cubicBezTo>
                  <a:pt x="5623775" y="2717442"/>
                  <a:pt x="5618482" y="2704855"/>
                  <a:pt x="5615189" y="2691685"/>
                </a:cubicBezTo>
                <a:lnTo>
                  <a:pt x="5602310" y="2640169"/>
                </a:lnTo>
                <a:cubicBezTo>
                  <a:pt x="5604903" y="2622018"/>
                  <a:pt x="5615284" y="2527266"/>
                  <a:pt x="5628068" y="2498502"/>
                </a:cubicBezTo>
                <a:cubicBezTo>
                  <a:pt x="5638235" y="2475627"/>
                  <a:pt x="5655510" y="2456497"/>
                  <a:pt x="5666705" y="2434107"/>
                </a:cubicBezTo>
                <a:cubicBezTo>
                  <a:pt x="5672776" y="2421965"/>
                  <a:pt x="5673512" y="2407613"/>
                  <a:pt x="5679583" y="2395471"/>
                </a:cubicBezTo>
                <a:cubicBezTo>
                  <a:pt x="5690778" y="2373081"/>
                  <a:pt x="5706063" y="2352958"/>
                  <a:pt x="5718220" y="2331076"/>
                </a:cubicBezTo>
                <a:cubicBezTo>
                  <a:pt x="5727544" y="2314293"/>
                  <a:pt x="5735392" y="2296733"/>
                  <a:pt x="5743978" y="2279561"/>
                </a:cubicBezTo>
                <a:cubicBezTo>
                  <a:pt x="5748271" y="2262389"/>
                  <a:pt x="5750049" y="2244384"/>
                  <a:pt x="5756857" y="2228045"/>
                </a:cubicBezTo>
                <a:cubicBezTo>
                  <a:pt x="5771625" y="2192601"/>
                  <a:pt x="5808372" y="2125014"/>
                  <a:pt x="5808372" y="2125014"/>
                </a:cubicBezTo>
                <a:cubicBezTo>
                  <a:pt x="5804079" y="2094963"/>
                  <a:pt x="5794174" y="2065189"/>
                  <a:pt x="5795493" y="2034862"/>
                </a:cubicBezTo>
                <a:cubicBezTo>
                  <a:pt x="5798904" y="1956400"/>
                  <a:pt x="5819523" y="1839170"/>
                  <a:pt x="5834130" y="1751527"/>
                </a:cubicBezTo>
                <a:cubicBezTo>
                  <a:pt x="5829837" y="1712890"/>
                  <a:pt x="5832220" y="1672912"/>
                  <a:pt x="5821251" y="1635617"/>
                </a:cubicBezTo>
                <a:cubicBezTo>
                  <a:pt x="5810417" y="1598780"/>
                  <a:pt x="5781879" y="1569013"/>
                  <a:pt x="5769736" y="1532586"/>
                </a:cubicBezTo>
                <a:cubicBezTo>
                  <a:pt x="5765443" y="1519707"/>
                  <a:pt x="5764387" y="1505245"/>
                  <a:pt x="5756857" y="1493950"/>
                </a:cubicBezTo>
                <a:cubicBezTo>
                  <a:pt x="5746754" y="1478795"/>
                  <a:pt x="5731099" y="1468192"/>
                  <a:pt x="5718220" y="1455313"/>
                </a:cubicBezTo>
                <a:cubicBezTo>
                  <a:pt x="5713927" y="1442434"/>
                  <a:pt x="5711934" y="1428543"/>
                  <a:pt x="5705341" y="1416676"/>
                </a:cubicBezTo>
                <a:cubicBezTo>
                  <a:pt x="5690307" y="1389615"/>
                  <a:pt x="5663616" y="1368771"/>
                  <a:pt x="5653826" y="1339403"/>
                </a:cubicBezTo>
                <a:cubicBezTo>
                  <a:pt x="5610547" y="1209569"/>
                  <a:pt x="5676579" y="1410952"/>
                  <a:pt x="5628068" y="1249251"/>
                </a:cubicBezTo>
                <a:cubicBezTo>
                  <a:pt x="5620266" y="1223245"/>
                  <a:pt x="5617371" y="1194569"/>
                  <a:pt x="5602310" y="1171978"/>
                </a:cubicBezTo>
                <a:lnTo>
                  <a:pt x="5576552" y="1133341"/>
                </a:lnTo>
                <a:cubicBezTo>
                  <a:pt x="5563229" y="1093370"/>
                  <a:pt x="5561788" y="1082976"/>
                  <a:pt x="5537916" y="1043189"/>
                </a:cubicBezTo>
                <a:cubicBezTo>
                  <a:pt x="5521989" y="1016644"/>
                  <a:pt x="5503572" y="991674"/>
                  <a:pt x="5486400" y="965916"/>
                </a:cubicBezTo>
                <a:cubicBezTo>
                  <a:pt x="5477814" y="953037"/>
                  <a:pt x="5467565" y="941123"/>
                  <a:pt x="5460643" y="927279"/>
                </a:cubicBezTo>
                <a:cubicBezTo>
                  <a:pt x="5400982" y="807957"/>
                  <a:pt x="5436278" y="851399"/>
                  <a:pt x="5370490" y="785612"/>
                </a:cubicBezTo>
                <a:cubicBezTo>
                  <a:pt x="5366197" y="772733"/>
                  <a:pt x="5364205" y="758842"/>
                  <a:pt x="5357612" y="746975"/>
                </a:cubicBezTo>
                <a:cubicBezTo>
                  <a:pt x="5319103" y="677658"/>
                  <a:pt x="5314389" y="677995"/>
                  <a:pt x="5267460" y="631065"/>
                </a:cubicBezTo>
                <a:cubicBezTo>
                  <a:pt x="5236836" y="539197"/>
                  <a:pt x="5280260" y="650266"/>
                  <a:pt x="5215944" y="553792"/>
                </a:cubicBezTo>
                <a:cubicBezTo>
                  <a:pt x="5208414" y="542496"/>
                  <a:pt x="5210595" y="526451"/>
                  <a:pt x="5203065" y="515155"/>
                </a:cubicBezTo>
                <a:cubicBezTo>
                  <a:pt x="5192962" y="500001"/>
                  <a:pt x="5175015" y="491340"/>
                  <a:pt x="5164429" y="476519"/>
                </a:cubicBezTo>
                <a:cubicBezTo>
                  <a:pt x="5153270" y="460896"/>
                  <a:pt x="5152247" y="438579"/>
                  <a:pt x="5138671" y="425003"/>
                </a:cubicBezTo>
                <a:cubicBezTo>
                  <a:pt x="5113993" y="400325"/>
                  <a:pt x="5066442" y="395608"/>
                  <a:pt x="5035640" y="386367"/>
                </a:cubicBezTo>
                <a:cubicBezTo>
                  <a:pt x="5009634" y="378565"/>
                  <a:pt x="4984991" y="365934"/>
                  <a:pt x="4958367" y="360609"/>
                </a:cubicBezTo>
                <a:cubicBezTo>
                  <a:pt x="4936902" y="356316"/>
                  <a:pt x="4915208" y="353039"/>
                  <a:pt x="4893972" y="347730"/>
                </a:cubicBezTo>
                <a:cubicBezTo>
                  <a:pt x="4880802" y="344437"/>
                  <a:pt x="4868588" y="337796"/>
                  <a:pt x="4855336" y="334851"/>
                </a:cubicBezTo>
                <a:cubicBezTo>
                  <a:pt x="4829845" y="329186"/>
                  <a:pt x="4803820" y="326265"/>
                  <a:pt x="4778062" y="321972"/>
                </a:cubicBezTo>
                <a:cubicBezTo>
                  <a:pt x="4760890" y="313386"/>
                  <a:pt x="4744936" y="301731"/>
                  <a:pt x="4726547" y="296214"/>
                </a:cubicBezTo>
                <a:cubicBezTo>
                  <a:pt x="4701535" y="288711"/>
                  <a:pt x="4674880" y="288457"/>
                  <a:pt x="4649274" y="283336"/>
                </a:cubicBezTo>
                <a:cubicBezTo>
                  <a:pt x="4509842" y="255451"/>
                  <a:pt x="4725606" y="284662"/>
                  <a:pt x="4481848" y="257578"/>
                </a:cubicBezTo>
                <a:cubicBezTo>
                  <a:pt x="4391696" y="261871"/>
                  <a:pt x="4301003" y="259704"/>
                  <a:pt x="4211392" y="270457"/>
                </a:cubicBezTo>
                <a:cubicBezTo>
                  <a:pt x="4192330" y="272744"/>
                  <a:pt x="4177522" y="288651"/>
                  <a:pt x="4159876" y="296214"/>
                </a:cubicBezTo>
                <a:cubicBezTo>
                  <a:pt x="4147398" y="301562"/>
                  <a:pt x="4134119" y="304800"/>
                  <a:pt x="4121240" y="309093"/>
                </a:cubicBezTo>
                <a:cubicBezTo>
                  <a:pt x="4001037" y="304800"/>
                  <a:pt x="3880703" y="303277"/>
                  <a:pt x="3760631" y="296214"/>
                </a:cubicBezTo>
                <a:cubicBezTo>
                  <a:pt x="3709140" y="293185"/>
                  <a:pt x="3679381" y="281021"/>
                  <a:pt x="3631843" y="270457"/>
                </a:cubicBezTo>
                <a:cubicBezTo>
                  <a:pt x="3484692" y="237756"/>
                  <a:pt x="3641566" y="276108"/>
                  <a:pt x="3515933" y="244699"/>
                </a:cubicBezTo>
                <a:lnTo>
                  <a:pt x="3400023" y="167426"/>
                </a:lnTo>
                <a:lnTo>
                  <a:pt x="3322750" y="115910"/>
                </a:lnTo>
                <a:cubicBezTo>
                  <a:pt x="3309871" y="103031"/>
                  <a:pt x="3299268" y="87377"/>
                  <a:pt x="3284113" y="77274"/>
                </a:cubicBezTo>
                <a:cubicBezTo>
                  <a:pt x="3270769" y="68378"/>
                  <a:pt x="3203775" y="55196"/>
                  <a:pt x="3193961" y="51516"/>
                </a:cubicBezTo>
                <a:cubicBezTo>
                  <a:pt x="3175985" y="44775"/>
                  <a:pt x="3160421" y="32499"/>
                  <a:pt x="3142445" y="25758"/>
                </a:cubicBezTo>
                <a:cubicBezTo>
                  <a:pt x="3095482" y="8147"/>
                  <a:pt x="3015695" y="4520"/>
                  <a:pt x="2975020" y="0"/>
                </a:cubicBezTo>
                <a:cubicBezTo>
                  <a:pt x="2871989" y="4293"/>
                  <a:pt x="2768766" y="5261"/>
                  <a:pt x="2665927" y="12879"/>
                </a:cubicBezTo>
                <a:cubicBezTo>
                  <a:pt x="2652388" y="13882"/>
                  <a:pt x="2640602" y="23096"/>
                  <a:pt x="2627290" y="25758"/>
                </a:cubicBezTo>
                <a:cubicBezTo>
                  <a:pt x="2597524" y="31711"/>
                  <a:pt x="2567189" y="34344"/>
                  <a:pt x="2537138" y="38637"/>
                </a:cubicBezTo>
                <a:cubicBezTo>
                  <a:pt x="2449851" y="67733"/>
                  <a:pt x="2556335" y="34798"/>
                  <a:pt x="2408350" y="64395"/>
                </a:cubicBezTo>
                <a:cubicBezTo>
                  <a:pt x="2395038" y="67057"/>
                  <a:pt x="2382766" y="73545"/>
                  <a:pt x="2369713" y="77274"/>
                </a:cubicBezTo>
                <a:cubicBezTo>
                  <a:pt x="2352694" y="82136"/>
                  <a:pt x="2335370" y="85859"/>
                  <a:pt x="2318198" y="90152"/>
                </a:cubicBezTo>
                <a:cubicBezTo>
                  <a:pt x="2174769" y="161866"/>
                  <a:pt x="2355450" y="76183"/>
                  <a:pt x="2215167" y="128789"/>
                </a:cubicBezTo>
                <a:cubicBezTo>
                  <a:pt x="2197191" y="135530"/>
                  <a:pt x="2181298" y="146984"/>
                  <a:pt x="2163651" y="154547"/>
                </a:cubicBezTo>
                <a:cubicBezTo>
                  <a:pt x="2151173" y="159895"/>
                  <a:pt x="2137893" y="163133"/>
                  <a:pt x="2125014" y="167426"/>
                </a:cubicBezTo>
                <a:cubicBezTo>
                  <a:pt x="2116428" y="180305"/>
                  <a:pt x="2111343" y="196393"/>
                  <a:pt x="2099257" y="206062"/>
                </a:cubicBezTo>
                <a:cubicBezTo>
                  <a:pt x="2088656" y="214543"/>
                  <a:pt x="2070219" y="209342"/>
                  <a:pt x="2060620" y="218941"/>
                </a:cubicBezTo>
                <a:cubicBezTo>
                  <a:pt x="2047044" y="232517"/>
                  <a:pt x="2046021" y="254834"/>
                  <a:pt x="2034862" y="270457"/>
                </a:cubicBezTo>
                <a:cubicBezTo>
                  <a:pt x="2024276" y="285278"/>
                  <a:pt x="2009105" y="296214"/>
                  <a:pt x="1996226" y="309093"/>
                </a:cubicBezTo>
                <a:cubicBezTo>
                  <a:pt x="1965477" y="401341"/>
                  <a:pt x="2009437" y="295817"/>
                  <a:pt x="1944710" y="373488"/>
                </a:cubicBezTo>
                <a:cubicBezTo>
                  <a:pt x="1906677" y="419126"/>
                  <a:pt x="1936445" y="432457"/>
                  <a:pt x="1880316" y="463640"/>
                </a:cubicBezTo>
                <a:cubicBezTo>
                  <a:pt x="1856582" y="476826"/>
                  <a:pt x="1827328" y="477256"/>
                  <a:pt x="1803043" y="489398"/>
                </a:cubicBezTo>
                <a:cubicBezTo>
                  <a:pt x="1735695" y="523071"/>
                  <a:pt x="1770152" y="510499"/>
                  <a:pt x="1700012" y="528034"/>
                </a:cubicBezTo>
                <a:cubicBezTo>
                  <a:pt x="1674254" y="523741"/>
                  <a:pt x="1647511" y="506897"/>
                  <a:pt x="1622738" y="515155"/>
                </a:cubicBezTo>
                <a:cubicBezTo>
                  <a:pt x="1608054" y="520050"/>
                  <a:pt x="1647003" y="535164"/>
                  <a:pt x="1661375" y="540913"/>
                </a:cubicBezTo>
                <a:cubicBezTo>
                  <a:pt x="1669347" y="544102"/>
                  <a:pt x="1678547" y="540913"/>
                  <a:pt x="1687133" y="540913"/>
                </a:cubicBezTo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566738" y="2382838"/>
            <a:ext cx="347662" cy="34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1260475" y="5651500"/>
            <a:ext cx="347663" cy="34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7545388" y="5676900"/>
            <a:ext cx="347662" cy="34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656388" y="925513"/>
            <a:ext cx="347662" cy="34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124825" y="3462338"/>
            <a:ext cx="347663" cy="34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1893888" y="1866900"/>
            <a:ext cx="5202237" cy="3825875"/>
          </a:xfrm>
          <a:custGeom>
            <a:avLst/>
            <a:gdLst>
              <a:gd name="connsiteX0" fmla="*/ 51515 w 4559121"/>
              <a:gd name="connsiteY0" fmla="*/ 1314757 h 3229787"/>
              <a:gd name="connsiteX1" fmla="*/ 12878 w 4559121"/>
              <a:gd name="connsiteY1" fmla="*/ 1366273 h 3229787"/>
              <a:gd name="connsiteX2" fmla="*/ 0 w 4559121"/>
              <a:gd name="connsiteY2" fmla="*/ 1417788 h 3229787"/>
              <a:gd name="connsiteX3" fmla="*/ 25757 w 4559121"/>
              <a:gd name="connsiteY3" fmla="*/ 1636729 h 3229787"/>
              <a:gd name="connsiteX4" fmla="*/ 77273 w 4559121"/>
              <a:gd name="connsiteY4" fmla="*/ 1726881 h 3229787"/>
              <a:gd name="connsiteX5" fmla="*/ 115909 w 4559121"/>
              <a:gd name="connsiteY5" fmla="*/ 1868549 h 3229787"/>
              <a:gd name="connsiteX6" fmla="*/ 128788 w 4559121"/>
              <a:gd name="connsiteY6" fmla="*/ 1920064 h 3229787"/>
              <a:gd name="connsiteX7" fmla="*/ 141667 w 4559121"/>
              <a:gd name="connsiteY7" fmla="*/ 1984459 h 3229787"/>
              <a:gd name="connsiteX8" fmla="*/ 167425 w 4559121"/>
              <a:gd name="connsiteY8" fmla="*/ 2087490 h 3229787"/>
              <a:gd name="connsiteX9" fmla="*/ 193183 w 4559121"/>
              <a:gd name="connsiteY9" fmla="*/ 2139005 h 3229787"/>
              <a:gd name="connsiteX10" fmla="*/ 218940 w 4559121"/>
              <a:gd name="connsiteY10" fmla="*/ 2177642 h 3229787"/>
              <a:gd name="connsiteX11" fmla="*/ 231819 w 4559121"/>
              <a:gd name="connsiteY11" fmla="*/ 2216278 h 3229787"/>
              <a:gd name="connsiteX12" fmla="*/ 270456 w 4559121"/>
              <a:gd name="connsiteY12" fmla="*/ 2254915 h 3229787"/>
              <a:gd name="connsiteX13" fmla="*/ 296214 w 4559121"/>
              <a:gd name="connsiteY13" fmla="*/ 2293552 h 3229787"/>
              <a:gd name="connsiteX14" fmla="*/ 373487 w 4559121"/>
              <a:gd name="connsiteY14" fmla="*/ 2345067 h 3229787"/>
              <a:gd name="connsiteX15" fmla="*/ 412123 w 4559121"/>
              <a:gd name="connsiteY15" fmla="*/ 2383704 h 3229787"/>
              <a:gd name="connsiteX16" fmla="*/ 437881 w 4559121"/>
              <a:gd name="connsiteY16" fmla="*/ 2435219 h 3229787"/>
              <a:gd name="connsiteX17" fmla="*/ 489397 w 4559121"/>
              <a:gd name="connsiteY17" fmla="*/ 2473856 h 3229787"/>
              <a:gd name="connsiteX18" fmla="*/ 528033 w 4559121"/>
              <a:gd name="connsiteY18" fmla="*/ 2512492 h 3229787"/>
              <a:gd name="connsiteX19" fmla="*/ 566670 w 4559121"/>
              <a:gd name="connsiteY19" fmla="*/ 2525371 h 3229787"/>
              <a:gd name="connsiteX20" fmla="*/ 643943 w 4559121"/>
              <a:gd name="connsiteY20" fmla="*/ 2576887 h 3229787"/>
              <a:gd name="connsiteX21" fmla="*/ 682580 w 4559121"/>
              <a:gd name="connsiteY21" fmla="*/ 2602645 h 3229787"/>
              <a:gd name="connsiteX22" fmla="*/ 734095 w 4559121"/>
              <a:gd name="connsiteY22" fmla="*/ 2628402 h 3229787"/>
              <a:gd name="connsiteX23" fmla="*/ 798490 w 4559121"/>
              <a:gd name="connsiteY23" fmla="*/ 2679918 h 3229787"/>
              <a:gd name="connsiteX24" fmla="*/ 824247 w 4559121"/>
              <a:gd name="connsiteY24" fmla="*/ 2718554 h 3229787"/>
              <a:gd name="connsiteX25" fmla="*/ 875763 w 4559121"/>
              <a:gd name="connsiteY25" fmla="*/ 2808707 h 3229787"/>
              <a:gd name="connsiteX26" fmla="*/ 953036 w 4559121"/>
              <a:gd name="connsiteY26" fmla="*/ 2885980 h 3229787"/>
              <a:gd name="connsiteX27" fmla="*/ 965915 w 4559121"/>
              <a:gd name="connsiteY27" fmla="*/ 2924616 h 3229787"/>
              <a:gd name="connsiteX28" fmla="*/ 1094704 w 4559121"/>
              <a:gd name="connsiteY28" fmla="*/ 3040526 h 3229787"/>
              <a:gd name="connsiteX29" fmla="*/ 1133340 w 4559121"/>
              <a:gd name="connsiteY29" fmla="*/ 3066284 h 3229787"/>
              <a:gd name="connsiteX30" fmla="*/ 1223493 w 4559121"/>
              <a:gd name="connsiteY30" fmla="*/ 3092042 h 3229787"/>
              <a:gd name="connsiteX31" fmla="*/ 1275008 w 4559121"/>
              <a:gd name="connsiteY31" fmla="*/ 3117800 h 3229787"/>
              <a:gd name="connsiteX32" fmla="*/ 1378039 w 4559121"/>
              <a:gd name="connsiteY32" fmla="*/ 3143557 h 3229787"/>
              <a:gd name="connsiteX33" fmla="*/ 1429554 w 4559121"/>
              <a:gd name="connsiteY33" fmla="*/ 3156436 h 3229787"/>
              <a:gd name="connsiteX34" fmla="*/ 1532585 w 4559121"/>
              <a:gd name="connsiteY34" fmla="*/ 3182194 h 3229787"/>
              <a:gd name="connsiteX35" fmla="*/ 1584101 w 4559121"/>
              <a:gd name="connsiteY35" fmla="*/ 3195073 h 3229787"/>
              <a:gd name="connsiteX36" fmla="*/ 1661374 w 4559121"/>
              <a:gd name="connsiteY36" fmla="*/ 3207952 h 3229787"/>
              <a:gd name="connsiteX37" fmla="*/ 2112135 w 4559121"/>
              <a:gd name="connsiteY37" fmla="*/ 3182194 h 3229787"/>
              <a:gd name="connsiteX38" fmla="*/ 2215166 w 4559121"/>
              <a:gd name="connsiteY38" fmla="*/ 3156436 h 3229787"/>
              <a:gd name="connsiteX39" fmla="*/ 2253802 w 4559121"/>
              <a:gd name="connsiteY39" fmla="*/ 3143557 h 3229787"/>
              <a:gd name="connsiteX40" fmla="*/ 2498501 w 4559121"/>
              <a:gd name="connsiteY40" fmla="*/ 3117800 h 3229787"/>
              <a:gd name="connsiteX41" fmla="*/ 2807594 w 4559121"/>
              <a:gd name="connsiteY41" fmla="*/ 3117800 h 3229787"/>
              <a:gd name="connsiteX42" fmla="*/ 2910625 w 4559121"/>
              <a:gd name="connsiteY42" fmla="*/ 3143557 h 3229787"/>
              <a:gd name="connsiteX43" fmla="*/ 3090929 w 4559121"/>
              <a:gd name="connsiteY43" fmla="*/ 3169315 h 3229787"/>
              <a:gd name="connsiteX44" fmla="*/ 3322749 w 4559121"/>
              <a:gd name="connsiteY44" fmla="*/ 3156436 h 3229787"/>
              <a:gd name="connsiteX45" fmla="*/ 3374264 w 4559121"/>
              <a:gd name="connsiteY45" fmla="*/ 3143557 h 3229787"/>
              <a:gd name="connsiteX46" fmla="*/ 3644721 w 4559121"/>
              <a:gd name="connsiteY46" fmla="*/ 3117800 h 3229787"/>
              <a:gd name="connsiteX47" fmla="*/ 3786388 w 4559121"/>
              <a:gd name="connsiteY47" fmla="*/ 3079163 h 3229787"/>
              <a:gd name="connsiteX48" fmla="*/ 3876540 w 4559121"/>
              <a:gd name="connsiteY48" fmla="*/ 3040526 h 3229787"/>
              <a:gd name="connsiteX49" fmla="*/ 3915177 w 4559121"/>
              <a:gd name="connsiteY49" fmla="*/ 3001890 h 3229787"/>
              <a:gd name="connsiteX50" fmla="*/ 3953814 w 4559121"/>
              <a:gd name="connsiteY50" fmla="*/ 2989011 h 3229787"/>
              <a:gd name="connsiteX51" fmla="*/ 3966693 w 4559121"/>
              <a:gd name="connsiteY51" fmla="*/ 2950374 h 3229787"/>
              <a:gd name="connsiteX52" fmla="*/ 4005329 w 4559121"/>
              <a:gd name="connsiteY52" fmla="*/ 2911738 h 3229787"/>
              <a:gd name="connsiteX53" fmla="*/ 4018208 w 4559121"/>
              <a:gd name="connsiteY53" fmla="*/ 2873101 h 3229787"/>
              <a:gd name="connsiteX54" fmla="*/ 4069723 w 4559121"/>
              <a:gd name="connsiteY54" fmla="*/ 2795828 h 3229787"/>
              <a:gd name="connsiteX55" fmla="*/ 4082602 w 4559121"/>
              <a:gd name="connsiteY55" fmla="*/ 2744312 h 3229787"/>
              <a:gd name="connsiteX56" fmla="*/ 4134118 w 4559121"/>
              <a:gd name="connsiteY56" fmla="*/ 2654160 h 3229787"/>
              <a:gd name="connsiteX57" fmla="*/ 4159876 w 4559121"/>
              <a:gd name="connsiteY57" fmla="*/ 2564008 h 3229787"/>
              <a:gd name="connsiteX58" fmla="*/ 4198512 w 4559121"/>
              <a:gd name="connsiteY58" fmla="*/ 2345067 h 3229787"/>
              <a:gd name="connsiteX59" fmla="*/ 4211391 w 4559121"/>
              <a:gd name="connsiteY59" fmla="*/ 2293552 h 3229787"/>
              <a:gd name="connsiteX60" fmla="*/ 4262907 w 4559121"/>
              <a:gd name="connsiteY60" fmla="*/ 2216278 h 3229787"/>
              <a:gd name="connsiteX61" fmla="*/ 4288664 w 4559121"/>
              <a:gd name="connsiteY61" fmla="*/ 2164763 h 3229787"/>
              <a:gd name="connsiteX62" fmla="*/ 4301543 w 4559121"/>
              <a:gd name="connsiteY62" fmla="*/ 1971580 h 3229787"/>
              <a:gd name="connsiteX63" fmla="*/ 4378816 w 4559121"/>
              <a:gd name="connsiteY63" fmla="*/ 1894307 h 3229787"/>
              <a:gd name="connsiteX64" fmla="*/ 4404574 w 4559121"/>
              <a:gd name="connsiteY64" fmla="*/ 1855670 h 3229787"/>
              <a:gd name="connsiteX65" fmla="*/ 4443211 w 4559121"/>
              <a:gd name="connsiteY65" fmla="*/ 1829912 h 3229787"/>
              <a:gd name="connsiteX66" fmla="*/ 4468969 w 4559121"/>
              <a:gd name="connsiteY66" fmla="*/ 1739760 h 3229787"/>
              <a:gd name="connsiteX67" fmla="*/ 4520484 w 4559121"/>
              <a:gd name="connsiteY67" fmla="*/ 1662487 h 3229787"/>
              <a:gd name="connsiteX68" fmla="*/ 4533363 w 4559121"/>
              <a:gd name="connsiteY68" fmla="*/ 1623850 h 3229787"/>
              <a:gd name="connsiteX69" fmla="*/ 4559121 w 4559121"/>
              <a:gd name="connsiteY69" fmla="*/ 1507940 h 3229787"/>
              <a:gd name="connsiteX70" fmla="*/ 4533363 w 4559121"/>
              <a:gd name="connsiteY70" fmla="*/ 1379152 h 3229787"/>
              <a:gd name="connsiteX71" fmla="*/ 4507605 w 4559121"/>
              <a:gd name="connsiteY71" fmla="*/ 1327636 h 3229787"/>
              <a:gd name="connsiteX72" fmla="*/ 4443211 w 4559121"/>
              <a:gd name="connsiteY72" fmla="*/ 1173090 h 3229787"/>
              <a:gd name="connsiteX73" fmla="*/ 4417453 w 4559121"/>
              <a:gd name="connsiteY73" fmla="*/ 1134453 h 3229787"/>
              <a:gd name="connsiteX74" fmla="*/ 4391695 w 4559121"/>
              <a:gd name="connsiteY74" fmla="*/ 1082938 h 3229787"/>
              <a:gd name="connsiteX75" fmla="*/ 4237149 w 4559121"/>
              <a:gd name="connsiteY75" fmla="*/ 1018543 h 3229787"/>
              <a:gd name="connsiteX76" fmla="*/ 4198512 w 4559121"/>
              <a:gd name="connsiteY76" fmla="*/ 928391 h 3229787"/>
              <a:gd name="connsiteX77" fmla="*/ 4146997 w 4559121"/>
              <a:gd name="connsiteY77" fmla="*/ 851118 h 3229787"/>
              <a:gd name="connsiteX78" fmla="*/ 4095481 w 4559121"/>
              <a:gd name="connsiteY78" fmla="*/ 773845 h 3229787"/>
              <a:gd name="connsiteX79" fmla="*/ 4056845 w 4559121"/>
              <a:gd name="connsiteY79" fmla="*/ 735208 h 3229787"/>
              <a:gd name="connsiteX80" fmla="*/ 4018208 w 4559121"/>
              <a:gd name="connsiteY80" fmla="*/ 606419 h 3229787"/>
              <a:gd name="connsiteX81" fmla="*/ 3992450 w 4559121"/>
              <a:gd name="connsiteY81" fmla="*/ 490509 h 3229787"/>
              <a:gd name="connsiteX82" fmla="*/ 3953814 w 4559121"/>
              <a:gd name="connsiteY82" fmla="*/ 400357 h 3229787"/>
              <a:gd name="connsiteX83" fmla="*/ 3915177 w 4559121"/>
              <a:gd name="connsiteY83" fmla="*/ 374600 h 3229787"/>
              <a:gd name="connsiteX84" fmla="*/ 3825025 w 4559121"/>
              <a:gd name="connsiteY84" fmla="*/ 245811 h 3229787"/>
              <a:gd name="connsiteX85" fmla="*/ 3786388 w 4559121"/>
              <a:gd name="connsiteY85" fmla="*/ 207174 h 3229787"/>
              <a:gd name="connsiteX86" fmla="*/ 3709115 w 4559121"/>
              <a:gd name="connsiteY86" fmla="*/ 168538 h 3229787"/>
              <a:gd name="connsiteX87" fmla="*/ 3670478 w 4559121"/>
              <a:gd name="connsiteY87" fmla="*/ 129901 h 3229787"/>
              <a:gd name="connsiteX88" fmla="*/ 3593205 w 4559121"/>
              <a:gd name="connsiteY88" fmla="*/ 104143 h 3229787"/>
              <a:gd name="connsiteX89" fmla="*/ 3477295 w 4559121"/>
              <a:gd name="connsiteY89" fmla="*/ 78385 h 3229787"/>
              <a:gd name="connsiteX90" fmla="*/ 3322749 w 4559121"/>
              <a:gd name="connsiteY90" fmla="*/ 52628 h 3229787"/>
              <a:gd name="connsiteX91" fmla="*/ 3116687 w 4559121"/>
              <a:gd name="connsiteY91" fmla="*/ 26870 h 3229787"/>
              <a:gd name="connsiteX92" fmla="*/ 2717442 w 4559121"/>
              <a:gd name="connsiteY92" fmla="*/ 39749 h 3229787"/>
              <a:gd name="connsiteX93" fmla="*/ 2665926 w 4559121"/>
              <a:gd name="connsiteY93" fmla="*/ 52628 h 3229787"/>
              <a:gd name="connsiteX94" fmla="*/ 2601532 w 4559121"/>
              <a:gd name="connsiteY94" fmla="*/ 65507 h 3229787"/>
              <a:gd name="connsiteX95" fmla="*/ 2485622 w 4559121"/>
              <a:gd name="connsiteY95" fmla="*/ 104143 h 3229787"/>
              <a:gd name="connsiteX96" fmla="*/ 2446985 w 4559121"/>
              <a:gd name="connsiteY96" fmla="*/ 117022 h 3229787"/>
              <a:gd name="connsiteX97" fmla="*/ 2395470 w 4559121"/>
              <a:gd name="connsiteY97" fmla="*/ 129901 h 3229787"/>
              <a:gd name="connsiteX98" fmla="*/ 2150771 w 4559121"/>
              <a:gd name="connsiteY98" fmla="*/ 117022 h 3229787"/>
              <a:gd name="connsiteX99" fmla="*/ 2073498 w 4559121"/>
              <a:gd name="connsiteY99" fmla="*/ 91264 h 3229787"/>
              <a:gd name="connsiteX100" fmla="*/ 1983346 w 4559121"/>
              <a:gd name="connsiteY100" fmla="*/ 78385 h 3229787"/>
              <a:gd name="connsiteX101" fmla="*/ 1931831 w 4559121"/>
              <a:gd name="connsiteY101" fmla="*/ 65507 h 3229787"/>
              <a:gd name="connsiteX102" fmla="*/ 1468191 w 4559121"/>
              <a:gd name="connsiteY102" fmla="*/ 26870 h 3229787"/>
              <a:gd name="connsiteX103" fmla="*/ 1146219 w 4559121"/>
              <a:gd name="connsiteY103" fmla="*/ 26870 h 3229787"/>
              <a:gd name="connsiteX104" fmla="*/ 1056067 w 4559121"/>
              <a:gd name="connsiteY104" fmla="*/ 78385 h 3229787"/>
              <a:gd name="connsiteX105" fmla="*/ 1017431 w 4559121"/>
              <a:gd name="connsiteY105" fmla="*/ 91264 h 3229787"/>
              <a:gd name="connsiteX106" fmla="*/ 978794 w 4559121"/>
              <a:gd name="connsiteY106" fmla="*/ 117022 h 3229787"/>
              <a:gd name="connsiteX107" fmla="*/ 927278 w 4559121"/>
              <a:gd name="connsiteY107" fmla="*/ 142780 h 3229787"/>
              <a:gd name="connsiteX108" fmla="*/ 901521 w 4559121"/>
              <a:gd name="connsiteY108" fmla="*/ 181416 h 3229787"/>
              <a:gd name="connsiteX109" fmla="*/ 824247 w 4559121"/>
              <a:gd name="connsiteY109" fmla="*/ 232932 h 3229787"/>
              <a:gd name="connsiteX110" fmla="*/ 785611 w 4559121"/>
              <a:gd name="connsiteY110" fmla="*/ 284447 h 3229787"/>
              <a:gd name="connsiteX111" fmla="*/ 746974 w 4559121"/>
              <a:gd name="connsiteY111" fmla="*/ 310205 h 3229787"/>
              <a:gd name="connsiteX112" fmla="*/ 708338 w 4559121"/>
              <a:gd name="connsiteY112" fmla="*/ 348842 h 3229787"/>
              <a:gd name="connsiteX113" fmla="*/ 656822 w 4559121"/>
              <a:gd name="connsiteY113" fmla="*/ 387478 h 3229787"/>
              <a:gd name="connsiteX114" fmla="*/ 592428 w 4559121"/>
              <a:gd name="connsiteY114" fmla="*/ 477631 h 3229787"/>
              <a:gd name="connsiteX115" fmla="*/ 502276 w 4559121"/>
              <a:gd name="connsiteY115" fmla="*/ 580662 h 3229787"/>
              <a:gd name="connsiteX116" fmla="*/ 437881 w 4559121"/>
              <a:gd name="connsiteY116" fmla="*/ 696571 h 3229787"/>
              <a:gd name="connsiteX117" fmla="*/ 412123 w 4559121"/>
              <a:gd name="connsiteY117" fmla="*/ 748087 h 3229787"/>
              <a:gd name="connsiteX118" fmla="*/ 347729 w 4559121"/>
              <a:gd name="connsiteY118" fmla="*/ 838239 h 3229787"/>
              <a:gd name="connsiteX119" fmla="*/ 334850 w 4559121"/>
              <a:gd name="connsiteY119" fmla="*/ 876876 h 3229787"/>
              <a:gd name="connsiteX120" fmla="*/ 309093 w 4559121"/>
              <a:gd name="connsiteY120" fmla="*/ 928391 h 3229787"/>
              <a:gd name="connsiteX121" fmla="*/ 270456 w 4559121"/>
              <a:gd name="connsiteY121" fmla="*/ 1031422 h 3229787"/>
              <a:gd name="connsiteX122" fmla="*/ 244698 w 4559121"/>
              <a:gd name="connsiteY122" fmla="*/ 1134453 h 3229787"/>
              <a:gd name="connsiteX123" fmla="*/ 218940 w 4559121"/>
              <a:gd name="connsiteY123" fmla="*/ 1185969 h 3229787"/>
              <a:gd name="connsiteX124" fmla="*/ 167425 w 4559121"/>
              <a:gd name="connsiteY124" fmla="*/ 1224605 h 3229787"/>
              <a:gd name="connsiteX125" fmla="*/ 115909 w 4559121"/>
              <a:gd name="connsiteY125" fmla="*/ 1301878 h 3229787"/>
              <a:gd name="connsiteX126" fmla="*/ 77273 w 4559121"/>
              <a:gd name="connsiteY126" fmla="*/ 1327636 h 3229787"/>
              <a:gd name="connsiteX127" fmla="*/ 51515 w 4559121"/>
              <a:gd name="connsiteY127" fmla="*/ 1314757 h 322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4559121" h="3229787">
                <a:moveTo>
                  <a:pt x="51515" y="1314757"/>
                </a:moveTo>
                <a:cubicBezTo>
                  <a:pt x="40783" y="1321196"/>
                  <a:pt x="22477" y="1347074"/>
                  <a:pt x="12878" y="1366273"/>
                </a:cubicBezTo>
                <a:cubicBezTo>
                  <a:pt x="4962" y="1382104"/>
                  <a:pt x="0" y="1400088"/>
                  <a:pt x="0" y="1417788"/>
                </a:cubicBezTo>
                <a:cubicBezTo>
                  <a:pt x="0" y="1453361"/>
                  <a:pt x="3804" y="1578188"/>
                  <a:pt x="25757" y="1636729"/>
                </a:cubicBezTo>
                <a:cubicBezTo>
                  <a:pt x="39764" y="1674080"/>
                  <a:pt x="55920" y="1694852"/>
                  <a:pt x="77273" y="1726881"/>
                </a:cubicBezTo>
                <a:cubicBezTo>
                  <a:pt x="101347" y="1799104"/>
                  <a:pt x="86858" y="1752342"/>
                  <a:pt x="115909" y="1868549"/>
                </a:cubicBezTo>
                <a:cubicBezTo>
                  <a:pt x="120202" y="1885721"/>
                  <a:pt x="125317" y="1902708"/>
                  <a:pt x="128788" y="1920064"/>
                </a:cubicBezTo>
                <a:cubicBezTo>
                  <a:pt x="133081" y="1941529"/>
                  <a:pt x="136745" y="1963129"/>
                  <a:pt x="141667" y="1984459"/>
                </a:cubicBezTo>
                <a:cubicBezTo>
                  <a:pt x="149627" y="2018953"/>
                  <a:pt x="151593" y="2055827"/>
                  <a:pt x="167425" y="2087490"/>
                </a:cubicBezTo>
                <a:cubicBezTo>
                  <a:pt x="176011" y="2104662"/>
                  <a:pt x="183658" y="2122336"/>
                  <a:pt x="193183" y="2139005"/>
                </a:cubicBezTo>
                <a:cubicBezTo>
                  <a:pt x="200862" y="2152444"/>
                  <a:pt x="212018" y="2163798"/>
                  <a:pt x="218940" y="2177642"/>
                </a:cubicBezTo>
                <a:cubicBezTo>
                  <a:pt x="225011" y="2189784"/>
                  <a:pt x="224289" y="2204983"/>
                  <a:pt x="231819" y="2216278"/>
                </a:cubicBezTo>
                <a:cubicBezTo>
                  <a:pt x="241922" y="2231433"/>
                  <a:pt x="258796" y="2240923"/>
                  <a:pt x="270456" y="2254915"/>
                </a:cubicBezTo>
                <a:cubicBezTo>
                  <a:pt x="280365" y="2266806"/>
                  <a:pt x="284565" y="2283359"/>
                  <a:pt x="296214" y="2293552"/>
                </a:cubicBezTo>
                <a:cubicBezTo>
                  <a:pt x="319511" y="2313937"/>
                  <a:pt x="351598" y="2323177"/>
                  <a:pt x="373487" y="2345067"/>
                </a:cubicBezTo>
                <a:cubicBezTo>
                  <a:pt x="386366" y="2357946"/>
                  <a:pt x="401537" y="2368883"/>
                  <a:pt x="412123" y="2383704"/>
                </a:cubicBezTo>
                <a:cubicBezTo>
                  <a:pt x="423282" y="2399327"/>
                  <a:pt x="425387" y="2420642"/>
                  <a:pt x="437881" y="2435219"/>
                </a:cubicBezTo>
                <a:cubicBezTo>
                  <a:pt x="451850" y="2451516"/>
                  <a:pt x="473100" y="2459887"/>
                  <a:pt x="489397" y="2473856"/>
                </a:cubicBezTo>
                <a:cubicBezTo>
                  <a:pt x="503225" y="2485709"/>
                  <a:pt x="512879" y="2502389"/>
                  <a:pt x="528033" y="2512492"/>
                </a:cubicBezTo>
                <a:cubicBezTo>
                  <a:pt x="539329" y="2520022"/>
                  <a:pt x="554803" y="2518778"/>
                  <a:pt x="566670" y="2525371"/>
                </a:cubicBezTo>
                <a:cubicBezTo>
                  <a:pt x="593731" y="2540405"/>
                  <a:pt x="618185" y="2559715"/>
                  <a:pt x="643943" y="2576887"/>
                </a:cubicBezTo>
                <a:cubicBezTo>
                  <a:pt x="656822" y="2585473"/>
                  <a:pt x="668735" y="2595723"/>
                  <a:pt x="682580" y="2602645"/>
                </a:cubicBezTo>
                <a:lnTo>
                  <a:pt x="734095" y="2628402"/>
                </a:lnTo>
                <a:cubicBezTo>
                  <a:pt x="807913" y="2739130"/>
                  <a:pt x="709622" y="2608823"/>
                  <a:pt x="798490" y="2679918"/>
                </a:cubicBezTo>
                <a:cubicBezTo>
                  <a:pt x="810576" y="2689587"/>
                  <a:pt x="816568" y="2705115"/>
                  <a:pt x="824247" y="2718554"/>
                </a:cubicBezTo>
                <a:cubicBezTo>
                  <a:pt x="842904" y="2751204"/>
                  <a:pt x="850661" y="2780467"/>
                  <a:pt x="875763" y="2808707"/>
                </a:cubicBezTo>
                <a:cubicBezTo>
                  <a:pt x="899964" y="2835933"/>
                  <a:pt x="953036" y="2885980"/>
                  <a:pt x="953036" y="2885980"/>
                </a:cubicBezTo>
                <a:cubicBezTo>
                  <a:pt x="957329" y="2898859"/>
                  <a:pt x="957581" y="2913900"/>
                  <a:pt x="965915" y="2924616"/>
                </a:cubicBezTo>
                <a:cubicBezTo>
                  <a:pt x="1003591" y="2973057"/>
                  <a:pt x="1046322" y="3005968"/>
                  <a:pt x="1094704" y="3040526"/>
                </a:cubicBezTo>
                <a:cubicBezTo>
                  <a:pt x="1107299" y="3049523"/>
                  <a:pt x="1119496" y="3059362"/>
                  <a:pt x="1133340" y="3066284"/>
                </a:cubicBezTo>
                <a:cubicBezTo>
                  <a:pt x="1151816" y="3075522"/>
                  <a:pt x="1206988" y="3087916"/>
                  <a:pt x="1223493" y="3092042"/>
                </a:cubicBezTo>
                <a:cubicBezTo>
                  <a:pt x="1240665" y="3100628"/>
                  <a:pt x="1256795" y="3111729"/>
                  <a:pt x="1275008" y="3117800"/>
                </a:cubicBezTo>
                <a:cubicBezTo>
                  <a:pt x="1308592" y="3128995"/>
                  <a:pt x="1343695" y="3134971"/>
                  <a:pt x="1378039" y="3143557"/>
                </a:cubicBezTo>
                <a:lnTo>
                  <a:pt x="1429554" y="3156436"/>
                </a:lnTo>
                <a:lnTo>
                  <a:pt x="1532585" y="3182194"/>
                </a:lnTo>
                <a:cubicBezTo>
                  <a:pt x="1549757" y="3186487"/>
                  <a:pt x="1566641" y="3192163"/>
                  <a:pt x="1584101" y="3195073"/>
                </a:cubicBezTo>
                <a:lnTo>
                  <a:pt x="1661374" y="3207952"/>
                </a:lnTo>
                <a:cubicBezTo>
                  <a:pt x="1811628" y="3199366"/>
                  <a:pt x="1969360" y="3229787"/>
                  <a:pt x="2112135" y="3182194"/>
                </a:cubicBezTo>
                <a:cubicBezTo>
                  <a:pt x="2200451" y="3152754"/>
                  <a:pt x="2090836" y="3187519"/>
                  <a:pt x="2215166" y="3156436"/>
                </a:cubicBezTo>
                <a:cubicBezTo>
                  <a:pt x="2228336" y="3153143"/>
                  <a:pt x="2240490" y="3146219"/>
                  <a:pt x="2253802" y="3143557"/>
                </a:cubicBezTo>
                <a:cubicBezTo>
                  <a:pt x="2325911" y="3129135"/>
                  <a:pt x="2431577" y="3123377"/>
                  <a:pt x="2498501" y="3117800"/>
                </a:cubicBezTo>
                <a:cubicBezTo>
                  <a:pt x="2629561" y="3091588"/>
                  <a:pt x="2591138" y="3093750"/>
                  <a:pt x="2807594" y="3117800"/>
                </a:cubicBezTo>
                <a:cubicBezTo>
                  <a:pt x="2842778" y="3121709"/>
                  <a:pt x="2875498" y="3139166"/>
                  <a:pt x="2910625" y="3143557"/>
                </a:cubicBezTo>
                <a:cubicBezTo>
                  <a:pt x="3039567" y="3159675"/>
                  <a:pt x="2979516" y="3150746"/>
                  <a:pt x="3090929" y="3169315"/>
                </a:cubicBezTo>
                <a:cubicBezTo>
                  <a:pt x="3168202" y="3165022"/>
                  <a:pt x="3245674" y="3163443"/>
                  <a:pt x="3322749" y="3156436"/>
                </a:cubicBezTo>
                <a:cubicBezTo>
                  <a:pt x="3340376" y="3154833"/>
                  <a:pt x="3356770" y="3146248"/>
                  <a:pt x="3374264" y="3143557"/>
                </a:cubicBezTo>
                <a:cubicBezTo>
                  <a:pt x="3440174" y="3133417"/>
                  <a:pt x="3586243" y="3122673"/>
                  <a:pt x="3644721" y="3117800"/>
                </a:cubicBezTo>
                <a:cubicBezTo>
                  <a:pt x="3660485" y="3113859"/>
                  <a:pt x="3752683" y="3093608"/>
                  <a:pt x="3786388" y="3079163"/>
                </a:cubicBezTo>
                <a:cubicBezTo>
                  <a:pt x="3897789" y="3031419"/>
                  <a:pt x="3785932" y="3070729"/>
                  <a:pt x="3876540" y="3040526"/>
                </a:cubicBezTo>
                <a:cubicBezTo>
                  <a:pt x="3889419" y="3027647"/>
                  <a:pt x="3900022" y="3011993"/>
                  <a:pt x="3915177" y="3001890"/>
                </a:cubicBezTo>
                <a:cubicBezTo>
                  <a:pt x="3926473" y="2994360"/>
                  <a:pt x="3944215" y="2998610"/>
                  <a:pt x="3953814" y="2989011"/>
                </a:cubicBezTo>
                <a:cubicBezTo>
                  <a:pt x="3963413" y="2979412"/>
                  <a:pt x="3959163" y="2961670"/>
                  <a:pt x="3966693" y="2950374"/>
                </a:cubicBezTo>
                <a:cubicBezTo>
                  <a:pt x="3976796" y="2935220"/>
                  <a:pt x="3992450" y="2924617"/>
                  <a:pt x="4005329" y="2911738"/>
                </a:cubicBezTo>
                <a:cubicBezTo>
                  <a:pt x="4009622" y="2898859"/>
                  <a:pt x="4011615" y="2884968"/>
                  <a:pt x="4018208" y="2873101"/>
                </a:cubicBezTo>
                <a:cubicBezTo>
                  <a:pt x="4033242" y="2846040"/>
                  <a:pt x="4069723" y="2795828"/>
                  <a:pt x="4069723" y="2795828"/>
                </a:cubicBezTo>
                <a:cubicBezTo>
                  <a:pt x="4074016" y="2778656"/>
                  <a:pt x="4076387" y="2760885"/>
                  <a:pt x="4082602" y="2744312"/>
                </a:cubicBezTo>
                <a:cubicBezTo>
                  <a:pt x="4116469" y="2654000"/>
                  <a:pt x="4096754" y="2728889"/>
                  <a:pt x="4134118" y="2654160"/>
                </a:cubicBezTo>
                <a:cubicBezTo>
                  <a:pt x="4143356" y="2635684"/>
                  <a:pt x="4155750" y="2580513"/>
                  <a:pt x="4159876" y="2564008"/>
                </a:cubicBezTo>
                <a:cubicBezTo>
                  <a:pt x="4185378" y="2283469"/>
                  <a:pt x="4151938" y="2531358"/>
                  <a:pt x="4198512" y="2345067"/>
                </a:cubicBezTo>
                <a:cubicBezTo>
                  <a:pt x="4202805" y="2327895"/>
                  <a:pt x="4203475" y="2309383"/>
                  <a:pt x="4211391" y="2293552"/>
                </a:cubicBezTo>
                <a:cubicBezTo>
                  <a:pt x="4225236" y="2265863"/>
                  <a:pt x="4249063" y="2243967"/>
                  <a:pt x="4262907" y="2216278"/>
                </a:cubicBezTo>
                <a:lnTo>
                  <a:pt x="4288664" y="2164763"/>
                </a:lnTo>
                <a:cubicBezTo>
                  <a:pt x="4292957" y="2100369"/>
                  <a:pt x="4281135" y="2032805"/>
                  <a:pt x="4301543" y="1971580"/>
                </a:cubicBezTo>
                <a:cubicBezTo>
                  <a:pt x="4313062" y="1937022"/>
                  <a:pt x="4358610" y="1924616"/>
                  <a:pt x="4378816" y="1894307"/>
                </a:cubicBezTo>
                <a:cubicBezTo>
                  <a:pt x="4387402" y="1881428"/>
                  <a:pt x="4393629" y="1866615"/>
                  <a:pt x="4404574" y="1855670"/>
                </a:cubicBezTo>
                <a:cubicBezTo>
                  <a:pt x="4415519" y="1844725"/>
                  <a:pt x="4430332" y="1838498"/>
                  <a:pt x="4443211" y="1829912"/>
                </a:cubicBezTo>
                <a:cubicBezTo>
                  <a:pt x="4446242" y="1817787"/>
                  <a:pt x="4460571" y="1754877"/>
                  <a:pt x="4468969" y="1739760"/>
                </a:cubicBezTo>
                <a:cubicBezTo>
                  <a:pt x="4484003" y="1712699"/>
                  <a:pt x="4520484" y="1662487"/>
                  <a:pt x="4520484" y="1662487"/>
                </a:cubicBezTo>
                <a:cubicBezTo>
                  <a:pt x="4524777" y="1649608"/>
                  <a:pt x="4529633" y="1636903"/>
                  <a:pt x="4533363" y="1623850"/>
                </a:cubicBezTo>
                <a:cubicBezTo>
                  <a:pt x="4545489" y="1581409"/>
                  <a:pt x="4550268" y="1552206"/>
                  <a:pt x="4559121" y="1507940"/>
                </a:cubicBezTo>
                <a:cubicBezTo>
                  <a:pt x="4551502" y="1454609"/>
                  <a:pt x="4552631" y="1424109"/>
                  <a:pt x="4533363" y="1379152"/>
                </a:cubicBezTo>
                <a:cubicBezTo>
                  <a:pt x="4525800" y="1361505"/>
                  <a:pt x="4514346" y="1345612"/>
                  <a:pt x="4507605" y="1327636"/>
                </a:cubicBezTo>
                <a:cubicBezTo>
                  <a:pt x="4471793" y="1232139"/>
                  <a:pt x="4532188" y="1306555"/>
                  <a:pt x="4443211" y="1173090"/>
                </a:cubicBezTo>
                <a:cubicBezTo>
                  <a:pt x="4434625" y="1160211"/>
                  <a:pt x="4425133" y="1147892"/>
                  <a:pt x="4417453" y="1134453"/>
                </a:cubicBezTo>
                <a:cubicBezTo>
                  <a:pt x="4407928" y="1117784"/>
                  <a:pt x="4406687" y="1094931"/>
                  <a:pt x="4391695" y="1082938"/>
                </a:cubicBezTo>
                <a:cubicBezTo>
                  <a:pt x="4337666" y="1039715"/>
                  <a:pt x="4296029" y="1033263"/>
                  <a:pt x="4237149" y="1018543"/>
                </a:cubicBezTo>
                <a:cubicBezTo>
                  <a:pt x="4223825" y="978573"/>
                  <a:pt x="4222383" y="968177"/>
                  <a:pt x="4198512" y="928391"/>
                </a:cubicBezTo>
                <a:cubicBezTo>
                  <a:pt x="4182585" y="901846"/>
                  <a:pt x="4164169" y="876876"/>
                  <a:pt x="4146997" y="851118"/>
                </a:cubicBezTo>
                <a:lnTo>
                  <a:pt x="4095481" y="773845"/>
                </a:lnTo>
                <a:lnTo>
                  <a:pt x="4056845" y="735208"/>
                </a:lnTo>
                <a:cubicBezTo>
                  <a:pt x="4040417" y="685925"/>
                  <a:pt x="4027940" y="655081"/>
                  <a:pt x="4018208" y="606419"/>
                </a:cubicBezTo>
                <a:cubicBezTo>
                  <a:pt x="3979472" y="412743"/>
                  <a:pt x="4025869" y="607473"/>
                  <a:pt x="3992450" y="490509"/>
                </a:cubicBezTo>
                <a:cubicBezTo>
                  <a:pt x="3980628" y="449132"/>
                  <a:pt x="3985182" y="431725"/>
                  <a:pt x="3953814" y="400357"/>
                </a:cubicBezTo>
                <a:cubicBezTo>
                  <a:pt x="3942869" y="389412"/>
                  <a:pt x="3928056" y="383186"/>
                  <a:pt x="3915177" y="374600"/>
                </a:cubicBezTo>
                <a:cubicBezTo>
                  <a:pt x="3893003" y="341339"/>
                  <a:pt x="3853637" y="279191"/>
                  <a:pt x="3825025" y="245811"/>
                </a:cubicBezTo>
                <a:cubicBezTo>
                  <a:pt x="3813172" y="231982"/>
                  <a:pt x="3801543" y="217277"/>
                  <a:pt x="3786388" y="207174"/>
                </a:cubicBezTo>
                <a:cubicBezTo>
                  <a:pt x="3670216" y="129725"/>
                  <a:pt x="3830710" y="269866"/>
                  <a:pt x="3709115" y="168538"/>
                </a:cubicBezTo>
                <a:cubicBezTo>
                  <a:pt x="3695123" y="156878"/>
                  <a:pt x="3686400" y="138746"/>
                  <a:pt x="3670478" y="129901"/>
                </a:cubicBezTo>
                <a:cubicBezTo>
                  <a:pt x="3646744" y="116715"/>
                  <a:pt x="3619545" y="110728"/>
                  <a:pt x="3593205" y="104143"/>
                </a:cubicBezTo>
                <a:cubicBezTo>
                  <a:pt x="3541607" y="91243"/>
                  <a:pt x="3532885" y="88195"/>
                  <a:pt x="3477295" y="78385"/>
                </a:cubicBezTo>
                <a:cubicBezTo>
                  <a:pt x="3425864" y="69309"/>
                  <a:pt x="3374716" y="57825"/>
                  <a:pt x="3322749" y="52628"/>
                </a:cubicBezTo>
                <a:cubicBezTo>
                  <a:pt x="3167977" y="37151"/>
                  <a:pt x="3236517" y="46842"/>
                  <a:pt x="3116687" y="26870"/>
                </a:cubicBezTo>
                <a:cubicBezTo>
                  <a:pt x="2983605" y="31163"/>
                  <a:pt x="2850376" y="32153"/>
                  <a:pt x="2717442" y="39749"/>
                </a:cubicBezTo>
                <a:cubicBezTo>
                  <a:pt x="2699770" y="40759"/>
                  <a:pt x="2683205" y="48788"/>
                  <a:pt x="2665926" y="52628"/>
                </a:cubicBezTo>
                <a:cubicBezTo>
                  <a:pt x="2644558" y="57377"/>
                  <a:pt x="2622650" y="59747"/>
                  <a:pt x="2601532" y="65507"/>
                </a:cubicBezTo>
                <a:cubicBezTo>
                  <a:pt x="2601519" y="65510"/>
                  <a:pt x="2504946" y="97702"/>
                  <a:pt x="2485622" y="104143"/>
                </a:cubicBezTo>
                <a:cubicBezTo>
                  <a:pt x="2472743" y="108436"/>
                  <a:pt x="2460155" y="113729"/>
                  <a:pt x="2446985" y="117022"/>
                </a:cubicBezTo>
                <a:lnTo>
                  <a:pt x="2395470" y="129901"/>
                </a:lnTo>
                <a:cubicBezTo>
                  <a:pt x="2313904" y="125608"/>
                  <a:pt x="2231868" y="126754"/>
                  <a:pt x="2150771" y="117022"/>
                </a:cubicBezTo>
                <a:cubicBezTo>
                  <a:pt x="2123813" y="113787"/>
                  <a:pt x="2099954" y="97369"/>
                  <a:pt x="2073498" y="91264"/>
                </a:cubicBezTo>
                <a:cubicBezTo>
                  <a:pt x="2043920" y="84438"/>
                  <a:pt x="2013212" y="83815"/>
                  <a:pt x="1983346" y="78385"/>
                </a:cubicBezTo>
                <a:cubicBezTo>
                  <a:pt x="1965931" y="75219"/>
                  <a:pt x="1949405" y="67616"/>
                  <a:pt x="1931831" y="65507"/>
                </a:cubicBezTo>
                <a:cubicBezTo>
                  <a:pt x="1752516" y="43990"/>
                  <a:pt x="1640997" y="38390"/>
                  <a:pt x="1468191" y="26870"/>
                </a:cubicBezTo>
                <a:cubicBezTo>
                  <a:pt x="1335920" y="415"/>
                  <a:pt x="1361173" y="0"/>
                  <a:pt x="1146219" y="26870"/>
                </a:cubicBezTo>
                <a:cubicBezTo>
                  <a:pt x="1116119" y="30632"/>
                  <a:pt x="1082251" y="65293"/>
                  <a:pt x="1056067" y="78385"/>
                </a:cubicBezTo>
                <a:cubicBezTo>
                  <a:pt x="1043925" y="84456"/>
                  <a:pt x="1029573" y="85193"/>
                  <a:pt x="1017431" y="91264"/>
                </a:cubicBezTo>
                <a:cubicBezTo>
                  <a:pt x="1003587" y="98186"/>
                  <a:pt x="992233" y="109342"/>
                  <a:pt x="978794" y="117022"/>
                </a:cubicBezTo>
                <a:cubicBezTo>
                  <a:pt x="962125" y="126547"/>
                  <a:pt x="944450" y="134194"/>
                  <a:pt x="927278" y="142780"/>
                </a:cubicBezTo>
                <a:cubicBezTo>
                  <a:pt x="918692" y="155659"/>
                  <a:pt x="913170" y="171224"/>
                  <a:pt x="901521" y="181416"/>
                </a:cubicBezTo>
                <a:cubicBezTo>
                  <a:pt x="878223" y="201801"/>
                  <a:pt x="824247" y="232932"/>
                  <a:pt x="824247" y="232932"/>
                </a:cubicBezTo>
                <a:cubicBezTo>
                  <a:pt x="811368" y="250104"/>
                  <a:pt x="800789" y="269269"/>
                  <a:pt x="785611" y="284447"/>
                </a:cubicBezTo>
                <a:cubicBezTo>
                  <a:pt x="774666" y="295392"/>
                  <a:pt x="758865" y="300296"/>
                  <a:pt x="746974" y="310205"/>
                </a:cubicBezTo>
                <a:cubicBezTo>
                  <a:pt x="732982" y="321865"/>
                  <a:pt x="722167" y="336989"/>
                  <a:pt x="708338" y="348842"/>
                </a:cubicBezTo>
                <a:cubicBezTo>
                  <a:pt x="692041" y="362811"/>
                  <a:pt x="673994" y="374599"/>
                  <a:pt x="656822" y="387478"/>
                </a:cubicBezTo>
                <a:cubicBezTo>
                  <a:pt x="573091" y="513074"/>
                  <a:pt x="704233" y="317909"/>
                  <a:pt x="592428" y="477631"/>
                </a:cubicBezTo>
                <a:cubicBezTo>
                  <a:pt x="526693" y="571538"/>
                  <a:pt x="569486" y="535854"/>
                  <a:pt x="502276" y="580662"/>
                </a:cubicBezTo>
                <a:cubicBezTo>
                  <a:pt x="451789" y="706879"/>
                  <a:pt x="505948" y="587665"/>
                  <a:pt x="437881" y="696571"/>
                </a:cubicBezTo>
                <a:cubicBezTo>
                  <a:pt x="427706" y="712852"/>
                  <a:pt x="422298" y="731806"/>
                  <a:pt x="412123" y="748087"/>
                </a:cubicBezTo>
                <a:cubicBezTo>
                  <a:pt x="397539" y="771421"/>
                  <a:pt x="361351" y="810994"/>
                  <a:pt x="347729" y="838239"/>
                </a:cubicBezTo>
                <a:cubicBezTo>
                  <a:pt x="341658" y="850381"/>
                  <a:pt x="340198" y="864398"/>
                  <a:pt x="334850" y="876876"/>
                </a:cubicBezTo>
                <a:cubicBezTo>
                  <a:pt x="327287" y="894522"/>
                  <a:pt x="315834" y="910415"/>
                  <a:pt x="309093" y="928391"/>
                </a:cubicBezTo>
                <a:cubicBezTo>
                  <a:pt x="256492" y="1068661"/>
                  <a:pt x="342163" y="888011"/>
                  <a:pt x="270456" y="1031422"/>
                </a:cubicBezTo>
                <a:cubicBezTo>
                  <a:pt x="262897" y="1069218"/>
                  <a:pt x="259549" y="1099801"/>
                  <a:pt x="244698" y="1134453"/>
                </a:cubicBezTo>
                <a:cubicBezTo>
                  <a:pt x="237135" y="1152100"/>
                  <a:pt x="231434" y="1171392"/>
                  <a:pt x="218940" y="1185969"/>
                </a:cubicBezTo>
                <a:cubicBezTo>
                  <a:pt x="204971" y="1202266"/>
                  <a:pt x="184597" y="1211726"/>
                  <a:pt x="167425" y="1224605"/>
                </a:cubicBezTo>
                <a:cubicBezTo>
                  <a:pt x="151552" y="1272225"/>
                  <a:pt x="160436" y="1264773"/>
                  <a:pt x="115909" y="1301878"/>
                </a:cubicBezTo>
                <a:cubicBezTo>
                  <a:pt x="104018" y="1311787"/>
                  <a:pt x="92451" y="1324600"/>
                  <a:pt x="77273" y="1327636"/>
                </a:cubicBezTo>
                <a:cubicBezTo>
                  <a:pt x="67860" y="1329519"/>
                  <a:pt x="62247" y="1308318"/>
                  <a:pt x="51515" y="1314757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803400" y="3375025"/>
            <a:ext cx="295275" cy="3079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127750" y="2174875"/>
            <a:ext cx="296863" cy="3079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427538" y="5419725"/>
            <a:ext cx="296862" cy="3095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3438525" y="3103563"/>
            <a:ext cx="1171575" cy="1468437"/>
          </a:xfrm>
          <a:custGeom>
            <a:avLst/>
            <a:gdLst>
              <a:gd name="connsiteX0" fmla="*/ 38636 w 1171977"/>
              <a:gd name="connsiteY0" fmla="*/ 270457 h 1468192"/>
              <a:gd name="connsiteX1" fmla="*/ 25757 w 1171977"/>
              <a:gd name="connsiteY1" fmla="*/ 360609 h 1468192"/>
              <a:gd name="connsiteX2" fmla="*/ 0 w 1171977"/>
              <a:gd name="connsiteY2" fmla="*/ 669702 h 1468192"/>
              <a:gd name="connsiteX3" fmla="*/ 12879 w 1171977"/>
              <a:gd name="connsiteY3" fmla="*/ 1017431 h 1468192"/>
              <a:gd name="connsiteX4" fmla="*/ 38636 w 1171977"/>
              <a:gd name="connsiteY4" fmla="*/ 1081826 h 1468192"/>
              <a:gd name="connsiteX5" fmla="*/ 115910 w 1171977"/>
              <a:gd name="connsiteY5" fmla="*/ 1184857 h 1468192"/>
              <a:gd name="connsiteX6" fmla="*/ 154546 w 1171977"/>
              <a:gd name="connsiteY6" fmla="*/ 1210614 h 1468192"/>
              <a:gd name="connsiteX7" fmla="*/ 193183 w 1171977"/>
              <a:gd name="connsiteY7" fmla="*/ 1249251 h 1468192"/>
              <a:gd name="connsiteX8" fmla="*/ 231819 w 1171977"/>
              <a:gd name="connsiteY8" fmla="*/ 1275009 h 1468192"/>
              <a:gd name="connsiteX9" fmla="*/ 321971 w 1171977"/>
              <a:gd name="connsiteY9" fmla="*/ 1313645 h 1468192"/>
              <a:gd name="connsiteX10" fmla="*/ 373487 w 1171977"/>
              <a:gd name="connsiteY10" fmla="*/ 1326524 h 1468192"/>
              <a:gd name="connsiteX11" fmla="*/ 515155 w 1171977"/>
              <a:gd name="connsiteY11" fmla="*/ 1378040 h 1468192"/>
              <a:gd name="connsiteX12" fmla="*/ 515155 w 1171977"/>
              <a:gd name="connsiteY12" fmla="*/ 1378040 h 1468192"/>
              <a:gd name="connsiteX13" fmla="*/ 566670 w 1171977"/>
              <a:gd name="connsiteY13" fmla="*/ 1403797 h 1468192"/>
              <a:gd name="connsiteX14" fmla="*/ 746974 w 1171977"/>
              <a:gd name="connsiteY14" fmla="*/ 1429555 h 1468192"/>
              <a:gd name="connsiteX15" fmla="*/ 798490 w 1171977"/>
              <a:gd name="connsiteY15" fmla="*/ 1442434 h 1468192"/>
              <a:gd name="connsiteX16" fmla="*/ 837126 w 1171977"/>
              <a:gd name="connsiteY16" fmla="*/ 1455313 h 1468192"/>
              <a:gd name="connsiteX17" fmla="*/ 914400 w 1171977"/>
              <a:gd name="connsiteY17" fmla="*/ 1468192 h 1468192"/>
              <a:gd name="connsiteX18" fmla="*/ 991673 w 1171977"/>
              <a:gd name="connsiteY18" fmla="*/ 1403797 h 1468192"/>
              <a:gd name="connsiteX19" fmla="*/ 1030310 w 1171977"/>
              <a:gd name="connsiteY19" fmla="*/ 1300766 h 1468192"/>
              <a:gd name="connsiteX20" fmla="*/ 1068946 w 1171977"/>
              <a:gd name="connsiteY20" fmla="*/ 1287888 h 1468192"/>
              <a:gd name="connsiteX21" fmla="*/ 1094704 w 1171977"/>
              <a:gd name="connsiteY21" fmla="*/ 1249251 h 1468192"/>
              <a:gd name="connsiteX22" fmla="*/ 1133340 w 1171977"/>
              <a:gd name="connsiteY22" fmla="*/ 1210614 h 1468192"/>
              <a:gd name="connsiteX23" fmla="*/ 1159098 w 1171977"/>
              <a:gd name="connsiteY23" fmla="*/ 1159099 h 1468192"/>
              <a:gd name="connsiteX24" fmla="*/ 1171977 w 1171977"/>
              <a:gd name="connsiteY24" fmla="*/ 1107583 h 1468192"/>
              <a:gd name="connsiteX25" fmla="*/ 1159098 w 1171977"/>
              <a:gd name="connsiteY25" fmla="*/ 1043189 h 1468192"/>
              <a:gd name="connsiteX26" fmla="*/ 1146219 w 1171977"/>
              <a:gd name="connsiteY26" fmla="*/ 965916 h 1468192"/>
              <a:gd name="connsiteX27" fmla="*/ 1159098 w 1171977"/>
              <a:gd name="connsiteY27" fmla="*/ 798490 h 1468192"/>
              <a:gd name="connsiteX28" fmla="*/ 1171977 w 1171977"/>
              <a:gd name="connsiteY28" fmla="*/ 734096 h 1468192"/>
              <a:gd name="connsiteX29" fmla="*/ 1159098 w 1171977"/>
              <a:gd name="connsiteY29" fmla="*/ 643944 h 1468192"/>
              <a:gd name="connsiteX30" fmla="*/ 1107583 w 1171977"/>
              <a:gd name="connsiteY30" fmla="*/ 566671 h 1468192"/>
              <a:gd name="connsiteX31" fmla="*/ 1081825 w 1171977"/>
              <a:gd name="connsiteY31" fmla="*/ 528034 h 1468192"/>
              <a:gd name="connsiteX32" fmla="*/ 1056067 w 1171977"/>
              <a:gd name="connsiteY32" fmla="*/ 489397 h 1468192"/>
              <a:gd name="connsiteX33" fmla="*/ 1043188 w 1171977"/>
              <a:gd name="connsiteY33" fmla="*/ 450761 h 1468192"/>
              <a:gd name="connsiteX34" fmla="*/ 1004552 w 1171977"/>
              <a:gd name="connsiteY34" fmla="*/ 425003 h 1468192"/>
              <a:gd name="connsiteX35" fmla="*/ 991673 w 1171977"/>
              <a:gd name="connsiteY35" fmla="*/ 386366 h 1468192"/>
              <a:gd name="connsiteX36" fmla="*/ 862884 w 1171977"/>
              <a:gd name="connsiteY36" fmla="*/ 309093 h 1468192"/>
              <a:gd name="connsiteX37" fmla="*/ 824248 w 1171977"/>
              <a:gd name="connsiteY37" fmla="*/ 283335 h 1468192"/>
              <a:gd name="connsiteX38" fmla="*/ 721217 w 1171977"/>
              <a:gd name="connsiteY38" fmla="*/ 167426 h 1468192"/>
              <a:gd name="connsiteX39" fmla="*/ 682580 w 1171977"/>
              <a:gd name="connsiteY39" fmla="*/ 141668 h 1468192"/>
              <a:gd name="connsiteX40" fmla="*/ 605307 w 1171977"/>
              <a:gd name="connsiteY40" fmla="*/ 77273 h 1468192"/>
              <a:gd name="connsiteX41" fmla="*/ 502276 w 1171977"/>
              <a:gd name="connsiteY41" fmla="*/ 25758 h 1468192"/>
              <a:gd name="connsiteX42" fmla="*/ 399245 w 1171977"/>
              <a:gd name="connsiteY42" fmla="*/ 0 h 1468192"/>
              <a:gd name="connsiteX43" fmla="*/ 154546 w 1171977"/>
              <a:gd name="connsiteY43" fmla="*/ 12879 h 1468192"/>
              <a:gd name="connsiteX44" fmla="*/ 115910 w 1171977"/>
              <a:gd name="connsiteY44" fmla="*/ 25758 h 1468192"/>
              <a:gd name="connsiteX45" fmla="*/ 77273 w 1171977"/>
              <a:gd name="connsiteY45" fmla="*/ 77273 h 1468192"/>
              <a:gd name="connsiteX46" fmla="*/ 51515 w 1171977"/>
              <a:gd name="connsiteY46" fmla="*/ 180304 h 1468192"/>
              <a:gd name="connsiteX47" fmla="*/ 38636 w 1171977"/>
              <a:gd name="connsiteY47" fmla="*/ 244699 h 1468192"/>
              <a:gd name="connsiteX48" fmla="*/ 38636 w 1171977"/>
              <a:gd name="connsiteY48" fmla="*/ 321972 h 1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71977" h="1468192">
                <a:moveTo>
                  <a:pt x="38636" y="270457"/>
                </a:moveTo>
                <a:cubicBezTo>
                  <a:pt x="34343" y="300508"/>
                  <a:pt x="27920" y="330330"/>
                  <a:pt x="25757" y="360609"/>
                </a:cubicBezTo>
                <a:cubicBezTo>
                  <a:pt x="3626" y="670446"/>
                  <a:pt x="42714" y="541559"/>
                  <a:pt x="0" y="669702"/>
                </a:cubicBezTo>
                <a:cubicBezTo>
                  <a:pt x="4293" y="785612"/>
                  <a:pt x="2053" y="901948"/>
                  <a:pt x="12879" y="1017431"/>
                </a:cubicBezTo>
                <a:cubicBezTo>
                  <a:pt x="15037" y="1040448"/>
                  <a:pt x="28297" y="1061148"/>
                  <a:pt x="38636" y="1081826"/>
                </a:cubicBezTo>
                <a:cubicBezTo>
                  <a:pt x="61865" y="1128284"/>
                  <a:pt x="77602" y="1152934"/>
                  <a:pt x="115910" y="1184857"/>
                </a:cubicBezTo>
                <a:cubicBezTo>
                  <a:pt x="127801" y="1194766"/>
                  <a:pt x="142655" y="1200705"/>
                  <a:pt x="154546" y="1210614"/>
                </a:cubicBezTo>
                <a:cubicBezTo>
                  <a:pt x="168538" y="1222274"/>
                  <a:pt x="179191" y="1237591"/>
                  <a:pt x="193183" y="1249251"/>
                </a:cubicBezTo>
                <a:cubicBezTo>
                  <a:pt x="205074" y="1259160"/>
                  <a:pt x="218380" y="1267330"/>
                  <a:pt x="231819" y="1275009"/>
                </a:cubicBezTo>
                <a:cubicBezTo>
                  <a:pt x="266157" y="1294631"/>
                  <a:pt x="285854" y="1303326"/>
                  <a:pt x="321971" y="1313645"/>
                </a:cubicBezTo>
                <a:cubicBezTo>
                  <a:pt x="338990" y="1318508"/>
                  <a:pt x="356315" y="1322231"/>
                  <a:pt x="373487" y="1326524"/>
                </a:cubicBezTo>
                <a:cubicBezTo>
                  <a:pt x="441579" y="1371919"/>
                  <a:pt x="397108" y="1348528"/>
                  <a:pt x="515155" y="1378040"/>
                </a:cubicBezTo>
                <a:lnTo>
                  <a:pt x="515155" y="1378040"/>
                </a:lnTo>
                <a:cubicBezTo>
                  <a:pt x="532327" y="1386626"/>
                  <a:pt x="548694" y="1397056"/>
                  <a:pt x="566670" y="1403797"/>
                </a:cubicBezTo>
                <a:cubicBezTo>
                  <a:pt x="617601" y="1422896"/>
                  <a:pt x="704019" y="1425259"/>
                  <a:pt x="746974" y="1429555"/>
                </a:cubicBezTo>
                <a:cubicBezTo>
                  <a:pt x="764146" y="1433848"/>
                  <a:pt x="781471" y="1437571"/>
                  <a:pt x="798490" y="1442434"/>
                </a:cubicBezTo>
                <a:cubicBezTo>
                  <a:pt x="811543" y="1446163"/>
                  <a:pt x="823874" y="1452368"/>
                  <a:pt x="837126" y="1455313"/>
                </a:cubicBezTo>
                <a:cubicBezTo>
                  <a:pt x="862617" y="1460978"/>
                  <a:pt x="888642" y="1463899"/>
                  <a:pt x="914400" y="1468192"/>
                </a:cubicBezTo>
                <a:cubicBezTo>
                  <a:pt x="939019" y="1451779"/>
                  <a:pt x="976417" y="1430494"/>
                  <a:pt x="991673" y="1403797"/>
                </a:cubicBezTo>
                <a:cubicBezTo>
                  <a:pt x="1020420" y="1353490"/>
                  <a:pt x="984475" y="1346601"/>
                  <a:pt x="1030310" y="1300766"/>
                </a:cubicBezTo>
                <a:cubicBezTo>
                  <a:pt x="1039909" y="1291167"/>
                  <a:pt x="1056067" y="1292181"/>
                  <a:pt x="1068946" y="1287888"/>
                </a:cubicBezTo>
                <a:cubicBezTo>
                  <a:pt x="1077532" y="1275009"/>
                  <a:pt x="1084795" y="1261142"/>
                  <a:pt x="1094704" y="1249251"/>
                </a:cubicBezTo>
                <a:cubicBezTo>
                  <a:pt x="1106364" y="1235259"/>
                  <a:pt x="1122754" y="1225435"/>
                  <a:pt x="1133340" y="1210614"/>
                </a:cubicBezTo>
                <a:cubicBezTo>
                  <a:pt x="1144499" y="1194991"/>
                  <a:pt x="1150512" y="1176271"/>
                  <a:pt x="1159098" y="1159099"/>
                </a:cubicBezTo>
                <a:cubicBezTo>
                  <a:pt x="1163391" y="1141927"/>
                  <a:pt x="1171977" y="1125283"/>
                  <a:pt x="1171977" y="1107583"/>
                </a:cubicBezTo>
                <a:cubicBezTo>
                  <a:pt x="1171977" y="1085693"/>
                  <a:pt x="1163014" y="1064726"/>
                  <a:pt x="1159098" y="1043189"/>
                </a:cubicBezTo>
                <a:cubicBezTo>
                  <a:pt x="1154427" y="1017497"/>
                  <a:pt x="1150512" y="991674"/>
                  <a:pt x="1146219" y="965916"/>
                </a:cubicBezTo>
                <a:cubicBezTo>
                  <a:pt x="1150512" y="910107"/>
                  <a:pt x="1152917" y="854121"/>
                  <a:pt x="1159098" y="798490"/>
                </a:cubicBezTo>
                <a:cubicBezTo>
                  <a:pt x="1161515" y="776734"/>
                  <a:pt x="1171977" y="755986"/>
                  <a:pt x="1171977" y="734096"/>
                </a:cubicBezTo>
                <a:cubicBezTo>
                  <a:pt x="1171977" y="703740"/>
                  <a:pt x="1169995" y="672276"/>
                  <a:pt x="1159098" y="643944"/>
                </a:cubicBezTo>
                <a:cubicBezTo>
                  <a:pt x="1147985" y="615051"/>
                  <a:pt x="1124755" y="592429"/>
                  <a:pt x="1107583" y="566671"/>
                </a:cubicBezTo>
                <a:lnTo>
                  <a:pt x="1081825" y="528034"/>
                </a:lnTo>
                <a:cubicBezTo>
                  <a:pt x="1073239" y="515155"/>
                  <a:pt x="1060962" y="504081"/>
                  <a:pt x="1056067" y="489397"/>
                </a:cubicBezTo>
                <a:cubicBezTo>
                  <a:pt x="1051774" y="476518"/>
                  <a:pt x="1051668" y="461362"/>
                  <a:pt x="1043188" y="450761"/>
                </a:cubicBezTo>
                <a:cubicBezTo>
                  <a:pt x="1033519" y="438674"/>
                  <a:pt x="1017431" y="433589"/>
                  <a:pt x="1004552" y="425003"/>
                </a:cubicBezTo>
                <a:cubicBezTo>
                  <a:pt x="1000259" y="412124"/>
                  <a:pt x="1001272" y="395965"/>
                  <a:pt x="991673" y="386366"/>
                </a:cubicBezTo>
                <a:cubicBezTo>
                  <a:pt x="949666" y="344359"/>
                  <a:pt x="910310" y="336194"/>
                  <a:pt x="862884" y="309093"/>
                </a:cubicBezTo>
                <a:cubicBezTo>
                  <a:pt x="849445" y="301414"/>
                  <a:pt x="837127" y="291921"/>
                  <a:pt x="824248" y="283335"/>
                </a:cubicBezTo>
                <a:cubicBezTo>
                  <a:pt x="793278" y="236882"/>
                  <a:pt x="774146" y="202712"/>
                  <a:pt x="721217" y="167426"/>
                </a:cubicBezTo>
                <a:cubicBezTo>
                  <a:pt x="708338" y="158840"/>
                  <a:pt x="693525" y="152613"/>
                  <a:pt x="682580" y="141668"/>
                </a:cubicBezTo>
                <a:cubicBezTo>
                  <a:pt x="586480" y="45568"/>
                  <a:pt x="695497" y="118269"/>
                  <a:pt x="605307" y="77273"/>
                </a:cubicBezTo>
                <a:cubicBezTo>
                  <a:pt x="570351" y="61384"/>
                  <a:pt x="539527" y="35071"/>
                  <a:pt x="502276" y="25758"/>
                </a:cubicBezTo>
                <a:lnTo>
                  <a:pt x="399245" y="0"/>
                </a:lnTo>
                <a:cubicBezTo>
                  <a:pt x="317679" y="4293"/>
                  <a:pt x="235890" y="5484"/>
                  <a:pt x="154546" y="12879"/>
                </a:cubicBezTo>
                <a:cubicBezTo>
                  <a:pt x="141026" y="14108"/>
                  <a:pt x="126339" y="17067"/>
                  <a:pt x="115910" y="25758"/>
                </a:cubicBezTo>
                <a:cubicBezTo>
                  <a:pt x="99420" y="39499"/>
                  <a:pt x="90152" y="60101"/>
                  <a:pt x="77273" y="77273"/>
                </a:cubicBezTo>
                <a:cubicBezTo>
                  <a:pt x="68687" y="111617"/>
                  <a:pt x="58458" y="145591"/>
                  <a:pt x="51515" y="180304"/>
                </a:cubicBezTo>
                <a:cubicBezTo>
                  <a:pt x="47222" y="201769"/>
                  <a:pt x="43385" y="223330"/>
                  <a:pt x="38636" y="244699"/>
                </a:cubicBezTo>
                <a:cubicBezTo>
                  <a:pt x="24599" y="307867"/>
                  <a:pt x="17207" y="279114"/>
                  <a:pt x="38636" y="321972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Figura a mano libera 14"/>
          <p:cNvSpPr/>
          <p:nvPr/>
        </p:nvSpPr>
        <p:spPr>
          <a:xfrm>
            <a:off x="4778375" y="2846388"/>
            <a:ext cx="1350963" cy="1443037"/>
          </a:xfrm>
          <a:custGeom>
            <a:avLst/>
            <a:gdLst>
              <a:gd name="connsiteX0" fmla="*/ 128866 w 1350758"/>
              <a:gd name="connsiteY0" fmla="*/ 218940 h 1442433"/>
              <a:gd name="connsiteX1" fmla="*/ 193260 w 1350758"/>
              <a:gd name="connsiteY1" fmla="*/ 231819 h 1442433"/>
              <a:gd name="connsiteX2" fmla="*/ 219018 w 1350758"/>
              <a:gd name="connsiteY2" fmla="*/ 270456 h 1442433"/>
              <a:gd name="connsiteX3" fmla="*/ 270533 w 1350758"/>
              <a:gd name="connsiteY3" fmla="*/ 373487 h 1442433"/>
              <a:gd name="connsiteX4" fmla="*/ 296291 w 1350758"/>
              <a:gd name="connsiteY4" fmla="*/ 476518 h 1442433"/>
              <a:gd name="connsiteX5" fmla="*/ 244776 w 1350758"/>
              <a:gd name="connsiteY5" fmla="*/ 553791 h 1442433"/>
              <a:gd name="connsiteX6" fmla="*/ 231897 w 1350758"/>
              <a:gd name="connsiteY6" fmla="*/ 592428 h 1442433"/>
              <a:gd name="connsiteX7" fmla="*/ 167502 w 1350758"/>
              <a:gd name="connsiteY7" fmla="*/ 669701 h 1442433"/>
              <a:gd name="connsiteX8" fmla="*/ 128866 w 1350758"/>
              <a:gd name="connsiteY8" fmla="*/ 746974 h 1442433"/>
              <a:gd name="connsiteX9" fmla="*/ 128866 w 1350758"/>
              <a:gd name="connsiteY9" fmla="*/ 940157 h 1442433"/>
              <a:gd name="connsiteX10" fmla="*/ 193260 w 1350758"/>
              <a:gd name="connsiteY10" fmla="*/ 1068946 h 1442433"/>
              <a:gd name="connsiteX11" fmla="*/ 270533 w 1350758"/>
              <a:gd name="connsiteY11" fmla="*/ 1133340 h 1442433"/>
              <a:gd name="connsiteX12" fmla="*/ 566747 w 1350758"/>
              <a:gd name="connsiteY12" fmla="*/ 1171977 h 1442433"/>
              <a:gd name="connsiteX13" fmla="*/ 669778 w 1350758"/>
              <a:gd name="connsiteY13" fmla="*/ 1223493 h 1442433"/>
              <a:gd name="connsiteX14" fmla="*/ 759930 w 1350758"/>
              <a:gd name="connsiteY14" fmla="*/ 1275008 h 1442433"/>
              <a:gd name="connsiteX15" fmla="*/ 888719 w 1350758"/>
              <a:gd name="connsiteY15" fmla="*/ 1378039 h 1442433"/>
              <a:gd name="connsiteX16" fmla="*/ 940235 w 1350758"/>
              <a:gd name="connsiteY16" fmla="*/ 1390918 h 1442433"/>
              <a:gd name="connsiteX17" fmla="*/ 991750 w 1350758"/>
              <a:gd name="connsiteY17" fmla="*/ 1416676 h 1442433"/>
              <a:gd name="connsiteX18" fmla="*/ 1094781 w 1350758"/>
              <a:gd name="connsiteY18" fmla="*/ 1442433 h 1442433"/>
              <a:gd name="connsiteX19" fmla="*/ 1172054 w 1350758"/>
              <a:gd name="connsiteY19" fmla="*/ 1429555 h 1442433"/>
              <a:gd name="connsiteX20" fmla="*/ 1249328 w 1350758"/>
              <a:gd name="connsiteY20" fmla="*/ 1378039 h 1442433"/>
              <a:gd name="connsiteX21" fmla="*/ 1275085 w 1350758"/>
              <a:gd name="connsiteY21" fmla="*/ 1339402 h 1442433"/>
              <a:gd name="connsiteX22" fmla="*/ 1287964 w 1350758"/>
              <a:gd name="connsiteY22" fmla="*/ 1300766 h 1442433"/>
              <a:gd name="connsiteX23" fmla="*/ 1313722 w 1350758"/>
              <a:gd name="connsiteY23" fmla="*/ 1197735 h 1442433"/>
              <a:gd name="connsiteX24" fmla="*/ 1339480 w 1350758"/>
              <a:gd name="connsiteY24" fmla="*/ 1107583 h 1442433"/>
              <a:gd name="connsiteX25" fmla="*/ 1300843 w 1350758"/>
              <a:gd name="connsiteY25" fmla="*/ 978794 h 1442433"/>
              <a:gd name="connsiteX26" fmla="*/ 1275085 w 1350758"/>
              <a:gd name="connsiteY26" fmla="*/ 875763 h 1442433"/>
              <a:gd name="connsiteX27" fmla="*/ 1249328 w 1350758"/>
              <a:gd name="connsiteY27" fmla="*/ 772732 h 1442433"/>
              <a:gd name="connsiteX28" fmla="*/ 1197812 w 1350758"/>
              <a:gd name="connsiteY28" fmla="*/ 669701 h 1442433"/>
              <a:gd name="connsiteX29" fmla="*/ 1107660 w 1350758"/>
              <a:gd name="connsiteY29" fmla="*/ 605307 h 1442433"/>
              <a:gd name="connsiteX30" fmla="*/ 1069023 w 1350758"/>
              <a:gd name="connsiteY30" fmla="*/ 528033 h 1442433"/>
              <a:gd name="connsiteX31" fmla="*/ 1120539 w 1350758"/>
              <a:gd name="connsiteY31" fmla="*/ 425002 h 1442433"/>
              <a:gd name="connsiteX32" fmla="*/ 1107660 w 1350758"/>
              <a:gd name="connsiteY32" fmla="*/ 373487 h 1442433"/>
              <a:gd name="connsiteX33" fmla="*/ 1030387 w 1350758"/>
              <a:gd name="connsiteY33" fmla="*/ 296214 h 1442433"/>
              <a:gd name="connsiteX34" fmla="*/ 965992 w 1350758"/>
              <a:gd name="connsiteY34" fmla="*/ 206062 h 1442433"/>
              <a:gd name="connsiteX35" fmla="*/ 888719 w 1350758"/>
              <a:gd name="connsiteY35" fmla="*/ 154546 h 1442433"/>
              <a:gd name="connsiteX36" fmla="*/ 862961 w 1350758"/>
              <a:gd name="connsiteY36" fmla="*/ 115909 h 1442433"/>
              <a:gd name="connsiteX37" fmla="*/ 785688 w 1350758"/>
              <a:gd name="connsiteY37" fmla="*/ 90152 h 1442433"/>
              <a:gd name="connsiteX38" fmla="*/ 708415 w 1350758"/>
              <a:gd name="connsiteY38" fmla="*/ 38636 h 1442433"/>
              <a:gd name="connsiteX39" fmla="*/ 579626 w 1350758"/>
              <a:gd name="connsiteY39" fmla="*/ 0 h 1442433"/>
              <a:gd name="connsiteX40" fmla="*/ 476595 w 1350758"/>
              <a:gd name="connsiteY40" fmla="*/ 12878 h 1442433"/>
              <a:gd name="connsiteX41" fmla="*/ 347807 w 1350758"/>
              <a:gd name="connsiteY41" fmla="*/ 51515 h 1442433"/>
              <a:gd name="connsiteX42" fmla="*/ 219018 w 1350758"/>
              <a:gd name="connsiteY42" fmla="*/ 64394 h 1442433"/>
              <a:gd name="connsiteX43" fmla="*/ 180381 w 1350758"/>
              <a:gd name="connsiteY43" fmla="*/ 77273 h 1442433"/>
              <a:gd name="connsiteX44" fmla="*/ 38714 w 1350758"/>
              <a:gd name="connsiteY44" fmla="*/ 90152 h 1442433"/>
              <a:gd name="connsiteX45" fmla="*/ 77 w 1350758"/>
              <a:gd name="connsiteY45" fmla="*/ 128788 h 1442433"/>
              <a:gd name="connsiteX46" fmla="*/ 12956 w 1350758"/>
              <a:gd name="connsiteY46" fmla="*/ 206062 h 1442433"/>
              <a:gd name="connsiteX47" fmla="*/ 51592 w 1350758"/>
              <a:gd name="connsiteY47" fmla="*/ 218940 h 1442433"/>
              <a:gd name="connsiteX48" fmla="*/ 128866 w 1350758"/>
              <a:gd name="connsiteY48" fmla="*/ 218940 h 144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0758" h="1442433">
                <a:moveTo>
                  <a:pt x="128866" y="218940"/>
                </a:moveTo>
                <a:cubicBezTo>
                  <a:pt x="152477" y="221086"/>
                  <a:pt x="174254" y="220959"/>
                  <a:pt x="193260" y="231819"/>
                </a:cubicBezTo>
                <a:cubicBezTo>
                  <a:pt x="206699" y="239499"/>
                  <a:pt x="211606" y="256867"/>
                  <a:pt x="219018" y="270456"/>
                </a:cubicBezTo>
                <a:cubicBezTo>
                  <a:pt x="237405" y="304165"/>
                  <a:pt x="261220" y="336236"/>
                  <a:pt x="270533" y="373487"/>
                </a:cubicBezTo>
                <a:lnTo>
                  <a:pt x="296291" y="476518"/>
                </a:lnTo>
                <a:cubicBezTo>
                  <a:pt x="266713" y="594828"/>
                  <a:pt x="309459" y="472935"/>
                  <a:pt x="244776" y="553791"/>
                </a:cubicBezTo>
                <a:cubicBezTo>
                  <a:pt x="236295" y="564392"/>
                  <a:pt x="239427" y="581132"/>
                  <a:pt x="231897" y="592428"/>
                </a:cubicBezTo>
                <a:cubicBezTo>
                  <a:pt x="174929" y="677879"/>
                  <a:pt x="209640" y="585426"/>
                  <a:pt x="167502" y="669701"/>
                </a:cubicBezTo>
                <a:cubicBezTo>
                  <a:pt x="114180" y="776346"/>
                  <a:pt x="202684" y="636246"/>
                  <a:pt x="128866" y="746974"/>
                </a:cubicBezTo>
                <a:cubicBezTo>
                  <a:pt x="107469" y="832562"/>
                  <a:pt x="106395" y="812820"/>
                  <a:pt x="128866" y="940157"/>
                </a:cubicBezTo>
                <a:cubicBezTo>
                  <a:pt x="139552" y="1000714"/>
                  <a:pt x="155612" y="1025024"/>
                  <a:pt x="193260" y="1068946"/>
                </a:cubicBezTo>
                <a:cubicBezTo>
                  <a:pt x="208666" y="1086920"/>
                  <a:pt x="245785" y="1124341"/>
                  <a:pt x="270533" y="1133340"/>
                </a:cubicBezTo>
                <a:cubicBezTo>
                  <a:pt x="372793" y="1170525"/>
                  <a:pt x="453789" y="1164446"/>
                  <a:pt x="566747" y="1171977"/>
                </a:cubicBezTo>
                <a:lnTo>
                  <a:pt x="669778" y="1223493"/>
                </a:lnTo>
                <a:cubicBezTo>
                  <a:pt x="696438" y="1236823"/>
                  <a:pt x="736521" y="1254200"/>
                  <a:pt x="759930" y="1275008"/>
                </a:cubicBezTo>
                <a:cubicBezTo>
                  <a:pt x="831606" y="1338720"/>
                  <a:pt x="814728" y="1350292"/>
                  <a:pt x="888719" y="1378039"/>
                </a:cubicBezTo>
                <a:cubicBezTo>
                  <a:pt x="905292" y="1384254"/>
                  <a:pt x="923063" y="1386625"/>
                  <a:pt x="940235" y="1390918"/>
                </a:cubicBezTo>
                <a:cubicBezTo>
                  <a:pt x="957407" y="1399504"/>
                  <a:pt x="973537" y="1410605"/>
                  <a:pt x="991750" y="1416676"/>
                </a:cubicBezTo>
                <a:cubicBezTo>
                  <a:pt x="1025334" y="1427871"/>
                  <a:pt x="1094781" y="1442433"/>
                  <a:pt x="1094781" y="1442433"/>
                </a:cubicBezTo>
                <a:cubicBezTo>
                  <a:pt x="1120539" y="1438140"/>
                  <a:pt x="1147950" y="1439598"/>
                  <a:pt x="1172054" y="1429555"/>
                </a:cubicBezTo>
                <a:cubicBezTo>
                  <a:pt x="1200630" y="1417648"/>
                  <a:pt x="1249328" y="1378039"/>
                  <a:pt x="1249328" y="1378039"/>
                </a:cubicBezTo>
                <a:cubicBezTo>
                  <a:pt x="1257914" y="1365160"/>
                  <a:pt x="1268163" y="1353246"/>
                  <a:pt x="1275085" y="1339402"/>
                </a:cubicBezTo>
                <a:cubicBezTo>
                  <a:pt x="1281156" y="1327260"/>
                  <a:pt x="1284392" y="1313863"/>
                  <a:pt x="1287964" y="1300766"/>
                </a:cubicBezTo>
                <a:cubicBezTo>
                  <a:pt x="1297279" y="1266613"/>
                  <a:pt x="1305136" y="1232079"/>
                  <a:pt x="1313722" y="1197735"/>
                </a:cubicBezTo>
                <a:cubicBezTo>
                  <a:pt x="1329894" y="1133048"/>
                  <a:pt x="1321003" y="1163012"/>
                  <a:pt x="1339480" y="1107583"/>
                </a:cubicBezTo>
                <a:cubicBezTo>
                  <a:pt x="1306472" y="909533"/>
                  <a:pt x="1350758" y="1128537"/>
                  <a:pt x="1300843" y="978794"/>
                </a:cubicBezTo>
                <a:cubicBezTo>
                  <a:pt x="1289648" y="945210"/>
                  <a:pt x="1282027" y="910476"/>
                  <a:pt x="1275085" y="875763"/>
                </a:cubicBezTo>
                <a:cubicBezTo>
                  <a:pt x="1268666" y="843666"/>
                  <a:pt x="1263472" y="803849"/>
                  <a:pt x="1249328" y="772732"/>
                </a:cubicBezTo>
                <a:cubicBezTo>
                  <a:pt x="1233439" y="737776"/>
                  <a:pt x="1229760" y="691000"/>
                  <a:pt x="1197812" y="669701"/>
                </a:cubicBezTo>
                <a:cubicBezTo>
                  <a:pt x="1141316" y="632036"/>
                  <a:pt x="1171559" y="653230"/>
                  <a:pt x="1107660" y="605307"/>
                </a:cubicBezTo>
                <a:cubicBezTo>
                  <a:pt x="1100520" y="594597"/>
                  <a:pt x="1063863" y="546953"/>
                  <a:pt x="1069023" y="528033"/>
                </a:cubicBezTo>
                <a:cubicBezTo>
                  <a:pt x="1079126" y="490989"/>
                  <a:pt x="1120539" y="425002"/>
                  <a:pt x="1120539" y="425002"/>
                </a:cubicBezTo>
                <a:cubicBezTo>
                  <a:pt x="1116246" y="407830"/>
                  <a:pt x="1117810" y="387988"/>
                  <a:pt x="1107660" y="373487"/>
                </a:cubicBezTo>
                <a:cubicBezTo>
                  <a:pt x="1086771" y="343645"/>
                  <a:pt x="1050593" y="326523"/>
                  <a:pt x="1030387" y="296214"/>
                </a:cubicBezTo>
                <a:cubicBezTo>
                  <a:pt x="1017855" y="277416"/>
                  <a:pt x="979064" y="217682"/>
                  <a:pt x="965992" y="206062"/>
                </a:cubicBezTo>
                <a:cubicBezTo>
                  <a:pt x="942854" y="185495"/>
                  <a:pt x="888719" y="154546"/>
                  <a:pt x="888719" y="154546"/>
                </a:cubicBezTo>
                <a:cubicBezTo>
                  <a:pt x="880133" y="141667"/>
                  <a:pt x="876087" y="124113"/>
                  <a:pt x="862961" y="115909"/>
                </a:cubicBezTo>
                <a:cubicBezTo>
                  <a:pt x="839937" y="101519"/>
                  <a:pt x="785688" y="90152"/>
                  <a:pt x="785688" y="90152"/>
                </a:cubicBezTo>
                <a:cubicBezTo>
                  <a:pt x="759930" y="72980"/>
                  <a:pt x="737783" y="48426"/>
                  <a:pt x="708415" y="38636"/>
                </a:cubicBezTo>
                <a:cubicBezTo>
                  <a:pt x="614350" y="7281"/>
                  <a:pt x="657482" y="19463"/>
                  <a:pt x="579626" y="0"/>
                </a:cubicBezTo>
                <a:cubicBezTo>
                  <a:pt x="545282" y="4293"/>
                  <a:pt x="510438" y="5626"/>
                  <a:pt x="476595" y="12878"/>
                </a:cubicBezTo>
                <a:cubicBezTo>
                  <a:pt x="404891" y="28243"/>
                  <a:pt x="411085" y="42475"/>
                  <a:pt x="347807" y="51515"/>
                </a:cubicBezTo>
                <a:cubicBezTo>
                  <a:pt x="305097" y="57617"/>
                  <a:pt x="261948" y="60101"/>
                  <a:pt x="219018" y="64394"/>
                </a:cubicBezTo>
                <a:cubicBezTo>
                  <a:pt x="206139" y="68687"/>
                  <a:pt x="193820" y="75353"/>
                  <a:pt x="180381" y="77273"/>
                </a:cubicBezTo>
                <a:cubicBezTo>
                  <a:pt x="133441" y="83979"/>
                  <a:pt x="84307" y="77126"/>
                  <a:pt x="38714" y="90152"/>
                </a:cubicBezTo>
                <a:cubicBezTo>
                  <a:pt x="21201" y="95156"/>
                  <a:pt x="12956" y="115909"/>
                  <a:pt x="77" y="128788"/>
                </a:cubicBezTo>
                <a:cubicBezTo>
                  <a:pt x="4370" y="154546"/>
                  <a:pt x="0" y="183389"/>
                  <a:pt x="12956" y="206062"/>
                </a:cubicBezTo>
                <a:cubicBezTo>
                  <a:pt x="19691" y="217849"/>
                  <a:pt x="38084" y="217589"/>
                  <a:pt x="51592" y="218940"/>
                </a:cubicBezTo>
                <a:cubicBezTo>
                  <a:pt x="81494" y="221930"/>
                  <a:pt x="105255" y="216794"/>
                  <a:pt x="128866" y="21894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328" name="CasellaDiTesto 15"/>
          <p:cNvSpPr txBox="1">
            <a:spLocks noChangeArrowheads="1"/>
          </p:cNvSpPr>
          <p:nvPr/>
        </p:nvSpPr>
        <p:spPr bwMode="auto">
          <a:xfrm>
            <a:off x="3503613" y="3708400"/>
            <a:ext cx="1003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/>
              <a:t>Center 1</a:t>
            </a:r>
          </a:p>
        </p:txBody>
      </p:sp>
      <p:sp>
        <p:nvSpPr>
          <p:cNvPr id="13329" name="CasellaDiTesto 16"/>
          <p:cNvSpPr txBox="1">
            <a:spLocks noChangeArrowheads="1"/>
          </p:cNvSpPr>
          <p:nvPr/>
        </p:nvSpPr>
        <p:spPr bwMode="auto">
          <a:xfrm>
            <a:off x="4956175" y="3513138"/>
            <a:ext cx="1004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i="1"/>
              <a:t>Center 2</a:t>
            </a:r>
          </a:p>
        </p:txBody>
      </p:sp>
      <p:cxnSp>
        <p:nvCxnSpPr>
          <p:cNvPr id="21" name="Connettore 1 20"/>
          <p:cNvCxnSpPr>
            <a:stCxn id="3" idx="5"/>
            <a:endCxn id="9" idx="0"/>
          </p:cNvCxnSpPr>
          <p:nvPr/>
        </p:nvCxnSpPr>
        <p:spPr>
          <a:xfrm rot="16200000" flipH="1">
            <a:off x="1059656" y="2483644"/>
            <a:ext cx="695325" cy="108743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9" idx="2"/>
            <a:endCxn id="4" idx="0"/>
          </p:cNvCxnSpPr>
          <p:nvPr/>
        </p:nvCxnSpPr>
        <p:spPr>
          <a:xfrm rot="5400000">
            <a:off x="708026" y="4408487"/>
            <a:ext cx="1968500" cy="5175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4" idx="7"/>
            <a:endCxn id="14" idx="14"/>
          </p:cNvCxnSpPr>
          <p:nvPr/>
        </p:nvCxnSpPr>
        <p:spPr>
          <a:xfrm rot="5400000" flipH="1" flipV="1">
            <a:off x="2287588" y="3803650"/>
            <a:ext cx="1168400" cy="26289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4" idx="6"/>
            <a:endCxn id="11" idx="1"/>
          </p:cNvCxnSpPr>
          <p:nvPr/>
        </p:nvCxnSpPr>
        <p:spPr>
          <a:xfrm flipV="1">
            <a:off x="1608138" y="5573713"/>
            <a:ext cx="2819400" cy="25241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5" idx="2"/>
            <a:endCxn id="11" idx="3"/>
          </p:cNvCxnSpPr>
          <p:nvPr/>
        </p:nvCxnSpPr>
        <p:spPr>
          <a:xfrm rot="10800000">
            <a:off x="4724400" y="5573713"/>
            <a:ext cx="2820988" cy="27781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5" idx="0"/>
            <a:endCxn id="15" idx="20"/>
          </p:cNvCxnSpPr>
          <p:nvPr/>
        </p:nvCxnSpPr>
        <p:spPr>
          <a:xfrm rot="16200000" flipV="1">
            <a:off x="6146801" y="4105275"/>
            <a:ext cx="1452562" cy="169068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7" idx="1"/>
            <a:endCxn id="10" idx="3"/>
          </p:cNvCxnSpPr>
          <p:nvPr/>
        </p:nvCxnSpPr>
        <p:spPr>
          <a:xfrm rot="16200000" flipV="1">
            <a:off x="6707981" y="2045495"/>
            <a:ext cx="1184275" cy="175101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7" idx="2"/>
            <a:endCxn id="15" idx="25"/>
          </p:cNvCxnSpPr>
          <p:nvPr/>
        </p:nvCxnSpPr>
        <p:spPr>
          <a:xfrm rot="10800000" flipV="1">
            <a:off x="6078538" y="3635375"/>
            <a:ext cx="2046287" cy="18891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>
            <a:stCxn id="6" idx="3"/>
            <a:endCxn id="10" idx="0"/>
          </p:cNvCxnSpPr>
          <p:nvPr/>
        </p:nvCxnSpPr>
        <p:spPr>
          <a:xfrm rot="5400000">
            <a:off x="6015832" y="1483518"/>
            <a:ext cx="952500" cy="43021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3" idx="6"/>
            <a:endCxn id="14" idx="48"/>
          </p:cNvCxnSpPr>
          <p:nvPr/>
        </p:nvCxnSpPr>
        <p:spPr>
          <a:xfrm>
            <a:off x="914400" y="2555875"/>
            <a:ext cx="2562225" cy="8699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6" idx="2"/>
            <a:endCxn id="15" idx="40"/>
          </p:cNvCxnSpPr>
          <p:nvPr/>
        </p:nvCxnSpPr>
        <p:spPr>
          <a:xfrm rot="10800000" flipV="1">
            <a:off x="5254625" y="1098550"/>
            <a:ext cx="1401763" cy="176053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>
            <a:stCxn id="6" idx="1"/>
          </p:cNvCxnSpPr>
          <p:nvPr/>
        </p:nvCxnSpPr>
        <p:spPr>
          <a:xfrm rot="16200000" flipH="1" flipV="1">
            <a:off x="5503069" y="842169"/>
            <a:ext cx="1069975" cy="133826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3" idx="7"/>
            <a:endCxn id="115" idx="1"/>
          </p:cNvCxnSpPr>
          <p:nvPr/>
        </p:nvCxnSpPr>
        <p:spPr>
          <a:xfrm rot="5400000" flipH="1" flipV="1">
            <a:off x="1890712" y="1363663"/>
            <a:ext cx="42863" cy="20970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4" idx="0"/>
            <a:endCxn id="112" idx="2"/>
          </p:cNvCxnSpPr>
          <p:nvPr/>
        </p:nvCxnSpPr>
        <p:spPr>
          <a:xfrm rot="5400000" flipH="1" flipV="1">
            <a:off x="1423988" y="4502150"/>
            <a:ext cx="1158875" cy="113982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5" idx="1"/>
          </p:cNvCxnSpPr>
          <p:nvPr/>
        </p:nvCxnSpPr>
        <p:spPr>
          <a:xfrm rot="16200000" flipV="1">
            <a:off x="6658769" y="4790282"/>
            <a:ext cx="382587" cy="14922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endCxn id="14" idx="46"/>
          </p:cNvCxnSpPr>
          <p:nvPr/>
        </p:nvCxnSpPr>
        <p:spPr>
          <a:xfrm rot="16200000" flipH="1">
            <a:off x="2878137" y="2673351"/>
            <a:ext cx="811213" cy="41116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>
            <a:stCxn id="115" idx="2"/>
            <a:endCxn id="14" idx="42"/>
          </p:cNvCxnSpPr>
          <p:nvPr/>
        </p:nvCxnSpPr>
        <p:spPr>
          <a:xfrm rot="16200000" flipH="1">
            <a:off x="3177382" y="2442369"/>
            <a:ext cx="596900" cy="725487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>
            <a:stCxn id="112" idx="3"/>
            <a:endCxn id="14" idx="4"/>
          </p:cNvCxnSpPr>
          <p:nvPr/>
        </p:nvCxnSpPr>
        <p:spPr>
          <a:xfrm flipV="1">
            <a:off x="2725738" y="4186238"/>
            <a:ext cx="750887" cy="19050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>
            <a:stCxn id="112" idx="3"/>
            <a:endCxn id="14" idx="8"/>
          </p:cNvCxnSpPr>
          <p:nvPr/>
        </p:nvCxnSpPr>
        <p:spPr>
          <a:xfrm>
            <a:off x="2725738" y="4376738"/>
            <a:ext cx="944562" cy="1587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rapezio 111"/>
          <p:cNvSpPr/>
          <p:nvPr/>
        </p:nvSpPr>
        <p:spPr>
          <a:xfrm>
            <a:off x="2393950" y="4260850"/>
            <a:ext cx="360363" cy="231775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5" name="Trapezio 114"/>
          <p:cNvSpPr/>
          <p:nvPr/>
        </p:nvSpPr>
        <p:spPr>
          <a:xfrm>
            <a:off x="2932113" y="2274888"/>
            <a:ext cx="360362" cy="231775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6" name="Trapezio 115"/>
          <p:cNvSpPr/>
          <p:nvPr/>
        </p:nvSpPr>
        <p:spPr>
          <a:xfrm>
            <a:off x="5108575" y="1979613"/>
            <a:ext cx="360363" cy="231775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7" name="Trapezio 116"/>
          <p:cNvSpPr/>
          <p:nvPr/>
        </p:nvSpPr>
        <p:spPr>
          <a:xfrm>
            <a:off x="5829300" y="5211763"/>
            <a:ext cx="360363" cy="231775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6" name="Gruppo 188"/>
          <p:cNvGrpSpPr>
            <a:grpSpLocks/>
          </p:cNvGrpSpPr>
          <p:nvPr/>
        </p:nvGrpSpPr>
        <p:grpSpPr bwMode="auto">
          <a:xfrm>
            <a:off x="2098675" y="2482850"/>
            <a:ext cx="4178300" cy="2936875"/>
            <a:chOff x="2098675" y="2482849"/>
            <a:chExt cx="4177508" cy="2936876"/>
          </a:xfrm>
        </p:grpSpPr>
        <p:cxnSp>
          <p:nvCxnSpPr>
            <p:cNvPr id="87" name="Connettore 1 86"/>
            <p:cNvCxnSpPr>
              <a:stCxn id="9" idx="3"/>
              <a:endCxn id="14" idx="3"/>
            </p:cNvCxnSpPr>
            <p:nvPr/>
          </p:nvCxnSpPr>
          <p:spPr>
            <a:xfrm>
              <a:off x="2098675" y="3529012"/>
              <a:ext cx="1352294" cy="592137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>
              <a:stCxn id="9" idx="3"/>
              <a:endCxn id="14" idx="2"/>
            </p:cNvCxnSpPr>
            <p:nvPr/>
          </p:nvCxnSpPr>
          <p:spPr>
            <a:xfrm>
              <a:off x="2098675" y="3529012"/>
              <a:ext cx="1339596" cy="244475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>
              <a:stCxn id="9" idx="3"/>
              <a:endCxn id="14" idx="46"/>
            </p:cNvCxnSpPr>
            <p:nvPr/>
          </p:nvCxnSpPr>
          <p:spPr>
            <a:xfrm flipV="1">
              <a:off x="2098675" y="3284537"/>
              <a:ext cx="1391974" cy="244475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>
              <a:stCxn id="10" idx="2"/>
            </p:cNvCxnSpPr>
            <p:nvPr/>
          </p:nvCxnSpPr>
          <p:spPr>
            <a:xfrm rot="5400000">
              <a:off x="5614225" y="2832129"/>
              <a:ext cx="1011238" cy="31267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>
              <a:stCxn id="10" idx="2"/>
              <a:endCxn id="15" idx="37"/>
            </p:cNvCxnSpPr>
            <p:nvPr/>
          </p:nvCxnSpPr>
          <p:spPr>
            <a:xfrm rot="5400000">
              <a:off x="5692844" y="2353536"/>
              <a:ext cx="454025" cy="71265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>
              <a:stCxn id="11" idx="0"/>
              <a:endCxn id="14" idx="20"/>
            </p:cNvCxnSpPr>
            <p:nvPr/>
          </p:nvCxnSpPr>
          <p:spPr>
            <a:xfrm rot="16200000" flipV="1">
              <a:off x="4027025" y="4870456"/>
              <a:ext cx="1028700" cy="69837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>
              <a:stCxn id="11" idx="0"/>
            </p:cNvCxnSpPr>
            <p:nvPr/>
          </p:nvCxnSpPr>
          <p:spPr>
            <a:xfrm rot="5400000" flipH="1" flipV="1">
              <a:off x="4143653" y="4499815"/>
              <a:ext cx="1352550" cy="487270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onnettore 1 130"/>
          <p:cNvCxnSpPr>
            <a:stCxn id="117" idx="0"/>
            <a:endCxn id="15" idx="14"/>
          </p:cNvCxnSpPr>
          <p:nvPr/>
        </p:nvCxnSpPr>
        <p:spPr>
          <a:xfrm rot="16200000" flipV="1">
            <a:off x="5228431" y="4429919"/>
            <a:ext cx="1090613" cy="4730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1 133"/>
          <p:cNvCxnSpPr>
            <a:stCxn id="116" idx="2"/>
            <a:endCxn id="15" idx="43"/>
          </p:cNvCxnSpPr>
          <p:nvPr/>
        </p:nvCxnSpPr>
        <p:spPr>
          <a:xfrm rot="5400000">
            <a:off x="4767263" y="2401888"/>
            <a:ext cx="712787" cy="331787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>
            <a:stCxn id="116" idx="2"/>
            <a:endCxn id="15" idx="41"/>
          </p:cNvCxnSpPr>
          <p:nvPr/>
        </p:nvCxnSpPr>
        <p:spPr>
          <a:xfrm rot="5400000">
            <a:off x="4864894" y="2472532"/>
            <a:ext cx="685800" cy="163512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89"/>
          <p:cNvGrpSpPr>
            <a:grpSpLocks/>
          </p:cNvGrpSpPr>
          <p:nvPr/>
        </p:nvGrpSpPr>
        <p:grpSpPr bwMode="auto">
          <a:xfrm>
            <a:off x="2098675" y="2328863"/>
            <a:ext cx="4233863" cy="3090862"/>
            <a:chOff x="2098675" y="2328863"/>
            <a:chExt cx="4233532" cy="3090862"/>
          </a:xfrm>
        </p:grpSpPr>
        <p:cxnSp>
          <p:nvCxnSpPr>
            <p:cNvPr id="154" name="Connettore 1 153"/>
            <p:cNvCxnSpPr>
              <a:stCxn id="11" idx="0"/>
              <a:endCxn id="141" idx="3"/>
            </p:cNvCxnSpPr>
            <p:nvPr/>
          </p:nvCxnSpPr>
          <p:spPr>
            <a:xfrm rot="5400000" flipH="1" flipV="1">
              <a:off x="4814658" y="4730786"/>
              <a:ext cx="450850" cy="927028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>
              <a:stCxn id="11" idx="0"/>
              <a:endCxn id="140" idx="3"/>
            </p:cNvCxnSpPr>
            <p:nvPr/>
          </p:nvCxnSpPr>
          <p:spPr>
            <a:xfrm rot="16200000" flipV="1">
              <a:off x="4190823" y="5033978"/>
              <a:ext cx="373062" cy="39843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>
              <a:stCxn id="9" idx="3"/>
              <a:endCxn id="139" idx="1"/>
            </p:cNvCxnSpPr>
            <p:nvPr/>
          </p:nvCxnSpPr>
          <p:spPr>
            <a:xfrm>
              <a:off x="2098675" y="3529013"/>
              <a:ext cx="1079416" cy="1133475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>
              <a:stCxn id="9" idx="3"/>
              <a:endCxn id="142" idx="1"/>
            </p:cNvCxnSpPr>
            <p:nvPr/>
          </p:nvCxnSpPr>
          <p:spPr>
            <a:xfrm flipV="1">
              <a:off x="2098675" y="2998788"/>
              <a:ext cx="942901" cy="530225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>
              <a:stCxn id="10" idx="1"/>
              <a:endCxn id="143" idx="0"/>
            </p:cNvCxnSpPr>
            <p:nvPr/>
          </p:nvCxnSpPr>
          <p:spPr>
            <a:xfrm rot="10800000" flipV="1">
              <a:off x="4462278" y="2328863"/>
              <a:ext cx="1665157" cy="169862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>
              <a:stCxn id="10" idx="2"/>
              <a:endCxn id="144" idx="0"/>
            </p:cNvCxnSpPr>
            <p:nvPr/>
          </p:nvCxnSpPr>
          <p:spPr>
            <a:xfrm rot="16200000" flipH="1">
              <a:off x="6044078" y="2715420"/>
              <a:ext cx="520700" cy="55559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59" name="CasellaDiTesto 81"/>
          <p:cNvSpPr txBox="1">
            <a:spLocks noChangeArrowheads="1"/>
          </p:cNvSpPr>
          <p:nvPr/>
        </p:nvSpPr>
        <p:spPr bwMode="auto">
          <a:xfrm>
            <a:off x="136525" y="2087563"/>
            <a:ext cx="1173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Origin-node</a:t>
            </a:r>
          </a:p>
        </p:txBody>
      </p:sp>
      <p:sp>
        <p:nvSpPr>
          <p:cNvPr id="13360" name="CasellaDiTesto 83"/>
          <p:cNvSpPr txBox="1">
            <a:spLocks noChangeArrowheads="1"/>
          </p:cNvSpPr>
          <p:nvPr/>
        </p:nvSpPr>
        <p:spPr bwMode="auto">
          <a:xfrm>
            <a:off x="330200" y="5980113"/>
            <a:ext cx="1173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Airport</a:t>
            </a:r>
          </a:p>
        </p:txBody>
      </p:sp>
      <p:sp>
        <p:nvSpPr>
          <p:cNvPr id="13361" name="CasellaDiTesto 87"/>
          <p:cNvSpPr txBox="1">
            <a:spLocks noChangeArrowheads="1"/>
          </p:cNvSpPr>
          <p:nvPr/>
        </p:nvSpPr>
        <p:spPr bwMode="auto">
          <a:xfrm>
            <a:off x="7132638" y="6103938"/>
            <a:ext cx="1173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Railway station</a:t>
            </a:r>
          </a:p>
        </p:txBody>
      </p:sp>
      <p:sp>
        <p:nvSpPr>
          <p:cNvPr id="13362" name="CasellaDiTesto 89"/>
          <p:cNvSpPr txBox="1">
            <a:spLocks noChangeArrowheads="1"/>
          </p:cNvSpPr>
          <p:nvPr/>
        </p:nvSpPr>
        <p:spPr bwMode="auto">
          <a:xfrm>
            <a:off x="7970838" y="3759200"/>
            <a:ext cx="1173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/>
              <a:t>Navigation Terminals</a:t>
            </a:r>
          </a:p>
        </p:txBody>
      </p:sp>
      <p:sp>
        <p:nvSpPr>
          <p:cNvPr id="13363" name="Text Box 33"/>
          <p:cNvSpPr txBox="1">
            <a:spLocks noChangeArrowheads="1"/>
          </p:cNvSpPr>
          <p:nvPr/>
        </p:nvSpPr>
        <p:spPr bwMode="auto">
          <a:xfrm>
            <a:off x="0" y="3652838"/>
            <a:ext cx="1271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/>
              <a:t>Platforms</a:t>
            </a:r>
          </a:p>
        </p:txBody>
      </p:sp>
      <p:cxnSp>
        <p:nvCxnSpPr>
          <p:cNvPr id="97" name="Connettore 2 96"/>
          <p:cNvCxnSpPr>
            <a:endCxn id="9" idx="1"/>
          </p:cNvCxnSpPr>
          <p:nvPr/>
        </p:nvCxnSpPr>
        <p:spPr>
          <a:xfrm flipV="1">
            <a:off x="928688" y="3529013"/>
            <a:ext cx="874712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5" name="Text Box 33"/>
          <p:cNvSpPr txBox="1">
            <a:spLocks noChangeArrowheads="1"/>
          </p:cNvSpPr>
          <p:nvPr/>
        </p:nvSpPr>
        <p:spPr bwMode="auto">
          <a:xfrm>
            <a:off x="261938" y="4473575"/>
            <a:ext cx="1271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/>
              <a:t>Depots</a:t>
            </a:r>
          </a:p>
        </p:txBody>
      </p:sp>
      <p:cxnSp>
        <p:nvCxnSpPr>
          <p:cNvPr id="101" name="Connettore 2 100"/>
          <p:cNvCxnSpPr>
            <a:endCxn id="112" idx="1"/>
          </p:cNvCxnSpPr>
          <p:nvPr/>
        </p:nvCxnSpPr>
        <p:spPr>
          <a:xfrm flipV="1">
            <a:off x="1270000" y="4376738"/>
            <a:ext cx="1152525" cy="24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>
            <a:endCxn id="9" idx="3"/>
          </p:cNvCxnSpPr>
          <p:nvPr/>
        </p:nvCxnSpPr>
        <p:spPr bwMode="auto">
          <a:xfrm rot="5400000">
            <a:off x="2007394" y="2615406"/>
            <a:ext cx="1004888" cy="822325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>
            <a:stCxn id="112" idx="0"/>
            <a:endCxn id="9" idx="3"/>
          </p:cNvCxnSpPr>
          <p:nvPr/>
        </p:nvCxnSpPr>
        <p:spPr bwMode="auto">
          <a:xfrm rot="16200000" flipV="1">
            <a:off x="1970881" y="3656807"/>
            <a:ext cx="731837" cy="47625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1 121"/>
          <p:cNvCxnSpPr>
            <a:stCxn id="11" idx="3"/>
            <a:endCxn id="117" idx="1"/>
          </p:cNvCxnSpPr>
          <p:nvPr/>
        </p:nvCxnSpPr>
        <p:spPr bwMode="auto">
          <a:xfrm flipV="1">
            <a:off x="4724400" y="5327650"/>
            <a:ext cx="1133475" cy="24765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1 126"/>
          <p:cNvCxnSpPr>
            <a:stCxn id="10" idx="1"/>
            <a:endCxn id="116" idx="3"/>
          </p:cNvCxnSpPr>
          <p:nvPr/>
        </p:nvCxnSpPr>
        <p:spPr bwMode="auto">
          <a:xfrm rot="10800000">
            <a:off x="5440363" y="2095500"/>
            <a:ext cx="687387" cy="23336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>
            <a:stCxn id="10" idx="2"/>
            <a:endCxn id="15" idx="37"/>
          </p:cNvCxnSpPr>
          <p:nvPr/>
        </p:nvCxnSpPr>
        <p:spPr bwMode="auto">
          <a:xfrm rot="5400000">
            <a:off x="5693569" y="2353469"/>
            <a:ext cx="454025" cy="712787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 Box 33"/>
          <p:cNvSpPr txBox="1">
            <a:spLocks noChangeArrowheads="1"/>
          </p:cNvSpPr>
          <p:nvPr/>
        </p:nvSpPr>
        <p:spPr bwMode="auto">
          <a:xfrm>
            <a:off x="7426325" y="2139950"/>
            <a:ext cx="1271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/>
              <a:t>Satellites</a:t>
            </a:r>
          </a:p>
        </p:txBody>
      </p:sp>
      <p:cxnSp>
        <p:nvCxnSpPr>
          <p:cNvPr id="149" name="Connettore 2 148"/>
          <p:cNvCxnSpPr>
            <a:endCxn id="144" idx="5"/>
          </p:cNvCxnSpPr>
          <p:nvPr/>
        </p:nvCxnSpPr>
        <p:spPr>
          <a:xfrm rot="10800000" flipV="1">
            <a:off x="6407150" y="2428875"/>
            <a:ext cx="1412875" cy="7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Multi-Tiered </a:t>
            </a:r>
            <a:r>
              <a:rPr lang="it-IT" dirty="0">
                <a:solidFill>
                  <a:srgbClr val="C00000"/>
                </a:solidFill>
              </a:rPr>
              <a:t>City </a:t>
            </a:r>
            <a:r>
              <a:rPr lang="it-IT" dirty="0" smtClean="0">
                <a:solidFill>
                  <a:srgbClr val="C00000"/>
                </a:solidFill>
              </a:rPr>
              <a:t>Logistics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8" name="Triangolo isoscele 140"/>
          <p:cNvSpPr/>
          <p:nvPr/>
        </p:nvSpPr>
        <p:spPr bwMode="auto">
          <a:xfrm>
            <a:off x="5773737" y="3893344"/>
            <a:ext cx="295275" cy="309562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99" name="CasellaDiTesto 87"/>
          <p:cNvSpPr txBox="1">
            <a:spLocks noChangeArrowheads="1"/>
          </p:cNvSpPr>
          <p:nvPr/>
        </p:nvSpPr>
        <p:spPr bwMode="auto">
          <a:xfrm>
            <a:off x="5991227" y="3977482"/>
            <a:ext cx="1173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dirty="0"/>
              <a:t>Railway station</a:t>
            </a:r>
          </a:p>
        </p:txBody>
      </p:sp>
    </p:spTree>
    <p:extLst>
      <p:ext uri="{BB962C8B-B14F-4D97-AF65-F5344CB8AC3E}">
        <p14:creationId xmlns:p14="http://schemas.microsoft.com/office/powerpoint/2010/main" val="37246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spect="1" noChangeArrowheads="1"/>
          </p:cNvSpPr>
          <p:nvPr/>
        </p:nvSpPr>
        <p:spPr bwMode="auto">
          <a:xfrm>
            <a:off x="1143000" y="1600201"/>
            <a:ext cx="4756150" cy="4603751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82"/>
          <p:cNvGrpSpPr/>
          <p:nvPr/>
        </p:nvGrpSpPr>
        <p:grpSpPr>
          <a:xfrm>
            <a:off x="557463" y="1768643"/>
            <a:ext cx="5562600" cy="4343400"/>
            <a:chOff x="557463" y="1768643"/>
            <a:chExt cx="5562600" cy="4343400"/>
          </a:xfrm>
        </p:grpSpPr>
        <p:sp>
          <p:nvSpPr>
            <p:cNvPr id="46" name="Rectangle 6"/>
            <p:cNvSpPr>
              <a:spLocks noChangeAspect="1" noChangeArrowheads="1"/>
            </p:cNvSpPr>
            <p:nvPr/>
          </p:nvSpPr>
          <p:spPr bwMode="auto">
            <a:xfrm>
              <a:off x="5281863" y="17686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7"/>
            <p:cNvSpPr>
              <a:spLocks noChangeAspect="1" noChangeArrowheads="1"/>
            </p:cNvSpPr>
            <p:nvPr/>
          </p:nvSpPr>
          <p:spPr bwMode="auto">
            <a:xfrm>
              <a:off x="5662863" y="56548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Rectangle 8"/>
            <p:cNvSpPr>
              <a:spLocks noChangeAspect="1" noChangeArrowheads="1"/>
            </p:cNvSpPr>
            <p:nvPr/>
          </p:nvSpPr>
          <p:spPr bwMode="auto">
            <a:xfrm>
              <a:off x="557463" y="405464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3810002" y="4191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1"/>
          <p:cNvSpPr>
            <a:spLocks noChangeAspect="1" noChangeArrowheads="1"/>
          </p:cNvSpPr>
          <p:nvPr/>
        </p:nvSpPr>
        <p:spPr bwMode="auto">
          <a:xfrm>
            <a:off x="4114802" y="434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3"/>
          <p:cNvSpPr>
            <a:spLocks noChangeAspect="1" noChangeArrowheads="1"/>
          </p:cNvSpPr>
          <p:nvPr/>
        </p:nvSpPr>
        <p:spPr bwMode="auto">
          <a:xfrm>
            <a:off x="3657602" y="4419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4"/>
          <p:cNvSpPr>
            <a:spLocks noChangeAspect="1" noChangeArrowheads="1"/>
          </p:cNvSpPr>
          <p:nvPr/>
        </p:nvSpPr>
        <p:spPr bwMode="auto">
          <a:xfrm>
            <a:off x="3810002" y="46482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5"/>
          <p:cNvSpPr>
            <a:spLocks noChangeAspect="1" noChangeArrowheads="1"/>
          </p:cNvSpPr>
          <p:nvPr/>
        </p:nvSpPr>
        <p:spPr bwMode="auto">
          <a:xfrm>
            <a:off x="2133602" y="3733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6"/>
          <p:cNvSpPr>
            <a:spLocks noChangeAspect="1" noChangeArrowheads="1"/>
          </p:cNvSpPr>
          <p:nvPr/>
        </p:nvSpPr>
        <p:spPr bwMode="auto">
          <a:xfrm>
            <a:off x="22860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Oval 17"/>
          <p:cNvSpPr>
            <a:spLocks noChangeAspect="1" noChangeArrowheads="1"/>
          </p:cNvSpPr>
          <p:nvPr/>
        </p:nvSpPr>
        <p:spPr bwMode="auto">
          <a:xfrm>
            <a:off x="2603502" y="4089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Oval 18"/>
          <p:cNvSpPr>
            <a:spLocks noChangeAspect="1" noChangeArrowheads="1"/>
          </p:cNvSpPr>
          <p:nvPr/>
        </p:nvSpPr>
        <p:spPr bwMode="auto">
          <a:xfrm>
            <a:off x="2438402" y="365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19"/>
          <p:cNvSpPr>
            <a:spLocks noChangeAspect="1" noChangeArrowheads="1"/>
          </p:cNvSpPr>
          <p:nvPr/>
        </p:nvSpPr>
        <p:spPr bwMode="auto">
          <a:xfrm>
            <a:off x="2209802" y="2667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20"/>
          <p:cNvSpPr>
            <a:spLocks noChangeAspect="1" noChangeArrowheads="1"/>
          </p:cNvSpPr>
          <p:nvPr/>
        </p:nvSpPr>
        <p:spPr bwMode="auto">
          <a:xfrm>
            <a:off x="4495802" y="5486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21"/>
          <p:cNvSpPr>
            <a:spLocks noChangeAspect="1" noChangeArrowheads="1"/>
          </p:cNvSpPr>
          <p:nvPr/>
        </p:nvSpPr>
        <p:spPr bwMode="auto">
          <a:xfrm>
            <a:off x="3098802" y="4927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22"/>
          <p:cNvSpPr>
            <a:spLocks noChangeAspect="1" noChangeArrowheads="1"/>
          </p:cNvSpPr>
          <p:nvPr/>
        </p:nvSpPr>
        <p:spPr bwMode="auto">
          <a:xfrm>
            <a:off x="3505202" y="2057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Oval 23"/>
          <p:cNvSpPr>
            <a:spLocks noChangeAspect="1" noChangeArrowheads="1"/>
          </p:cNvSpPr>
          <p:nvPr/>
        </p:nvSpPr>
        <p:spPr bwMode="auto">
          <a:xfrm>
            <a:off x="3276600" y="1905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Oval 24"/>
          <p:cNvSpPr>
            <a:spLocks noChangeAspect="1" noChangeArrowheads="1"/>
          </p:cNvSpPr>
          <p:nvPr/>
        </p:nvSpPr>
        <p:spPr bwMode="auto">
          <a:xfrm>
            <a:off x="4267202" y="5334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Oval 25"/>
          <p:cNvSpPr>
            <a:spLocks noChangeAspect="1" noChangeArrowheads="1"/>
          </p:cNvSpPr>
          <p:nvPr/>
        </p:nvSpPr>
        <p:spPr bwMode="auto">
          <a:xfrm>
            <a:off x="4724402" y="3429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26"/>
          <p:cNvSpPr>
            <a:spLocks noChangeAspect="1" noChangeArrowheads="1"/>
          </p:cNvSpPr>
          <p:nvPr/>
        </p:nvSpPr>
        <p:spPr bwMode="auto">
          <a:xfrm>
            <a:off x="4191002" y="3581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27"/>
          <p:cNvSpPr>
            <a:spLocks noChangeAspect="1" noChangeArrowheads="1"/>
          </p:cNvSpPr>
          <p:nvPr/>
        </p:nvSpPr>
        <p:spPr bwMode="auto">
          <a:xfrm>
            <a:off x="3886202" y="33528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Oval 28"/>
          <p:cNvSpPr>
            <a:spLocks noChangeAspect="1" noChangeArrowheads="1"/>
          </p:cNvSpPr>
          <p:nvPr/>
        </p:nvSpPr>
        <p:spPr bwMode="auto">
          <a:xfrm>
            <a:off x="3733802" y="30480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Oval 30"/>
          <p:cNvSpPr>
            <a:spLocks noChangeAspect="1" noChangeArrowheads="1"/>
          </p:cNvSpPr>
          <p:nvPr/>
        </p:nvSpPr>
        <p:spPr bwMode="auto">
          <a:xfrm>
            <a:off x="2997202" y="56134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Oval 31"/>
          <p:cNvSpPr>
            <a:spLocks noChangeAspect="1" noChangeArrowheads="1"/>
          </p:cNvSpPr>
          <p:nvPr/>
        </p:nvSpPr>
        <p:spPr bwMode="auto">
          <a:xfrm>
            <a:off x="3340102" y="27813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Oval 33"/>
          <p:cNvSpPr>
            <a:spLocks noChangeAspect="1" noChangeArrowheads="1"/>
          </p:cNvSpPr>
          <p:nvPr/>
        </p:nvSpPr>
        <p:spPr bwMode="auto">
          <a:xfrm>
            <a:off x="3492502" y="3403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Oval 34"/>
          <p:cNvSpPr>
            <a:spLocks noChangeAspect="1" noChangeArrowheads="1"/>
          </p:cNvSpPr>
          <p:nvPr/>
        </p:nvSpPr>
        <p:spPr bwMode="auto">
          <a:xfrm>
            <a:off x="41148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Oval 38"/>
          <p:cNvSpPr>
            <a:spLocks noChangeAspect="1" noChangeArrowheads="1"/>
          </p:cNvSpPr>
          <p:nvPr/>
        </p:nvSpPr>
        <p:spPr bwMode="auto">
          <a:xfrm>
            <a:off x="4343402" y="3276600"/>
            <a:ext cx="13652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85"/>
          <p:cNvGrpSpPr/>
          <p:nvPr/>
        </p:nvGrpSpPr>
        <p:grpSpPr>
          <a:xfrm>
            <a:off x="2133600" y="2438401"/>
            <a:ext cx="2611438" cy="2832100"/>
            <a:chOff x="2133600" y="2438400"/>
            <a:chExt cx="2611438" cy="2832100"/>
          </a:xfrm>
        </p:grpSpPr>
        <p:sp>
          <p:nvSpPr>
            <p:cNvPr id="10" name="AutoShape 40"/>
            <p:cNvSpPr>
              <a:spLocks noChangeAspect="1" noChangeArrowheads="1"/>
            </p:cNvSpPr>
            <p:nvPr/>
          </p:nvSpPr>
          <p:spPr bwMode="auto">
            <a:xfrm>
              <a:off x="4343400" y="38100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41"/>
            <p:cNvSpPr>
              <a:spLocks noChangeAspect="1" noChangeArrowheads="1"/>
            </p:cNvSpPr>
            <p:nvPr/>
          </p:nvSpPr>
          <p:spPr bwMode="auto">
            <a:xfrm>
              <a:off x="2565400" y="26289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42"/>
            <p:cNvSpPr>
              <a:spLocks noChangeAspect="1" noChangeArrowheads="1"/>
            </p:cNvSpPr>
            <p:nvPr/>
          </p:nvSpPr>
          <p:spPr bwMode="auto">
            <a:xfrm>
              <a:off x="2133600" y="49530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43"/>
            <p:cNvSpPr>
              <a:spLocks noChangeAspect="1" noChangeArrowheads="1"/>
            </p:cNvSpPr>
            <p:nvPr/>
          </p:nvSpPr>
          <p:spPr bwMode="auto">
            <a:xfrm>
              <a:off x="3835400" y="48768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AutoShape 46"/>
            <p:cNvSpPr>
              <a:spLocks noChangeAspect="1" noChangeArrowheads="1"/>
            </p:cNvSpPr>
            <p:nvPr/>
          </p:nvSpPr>
          <p:spPr bwMode="auto">
            <a:xfrm>
              <a:off x="4076700" y="243840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e 88"/>
          <p:cNvGrpSpPr/>
          <p:nvPr/>
        </p:nvGrpSpPr>
        <p:grpSpPr>
          <a:xfrm>
            <a:off x="-156411" y="1557338"/>
            <a:ext cx="1228725" cy="2241551"/>
            <a:chOff x="-156411" y="1557338"/>
            <a:chExt cx="1228725" cy="2241550"/>
          </a:xfrm>
        </p:grpSpPr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376989" y="2209800"/>
              <a:ext cx="695325" cy="1589088"/>
              <a:chOff x="336" y="1392"/>
              <a:chExt cx="438" cy="1001"/>
            </a:xfrm>
          </p:grpSpPr>
          <p:sp>
            <p:nvSpPr>
              <p:cNvPr id="60" name="AutoShape 85"/>
              <p:cNvSpPr>
                <a:spLocks noChangeArrowheads="1"/>
              </p:cNvSpPr>
              <p:nvPr/>
            </p:nvSpPr>
            <p:spPr bwMode="auto">
              <a:xfrm rot="-6405">
                <a:off x="336" y="1872"/>
                <a:ext cx="288" cy="521"/>
              </a:xfrm>
              <a:prstGeom prst="upDownArrow">
                <a:avLst>
                  <a:gd name="adj1" fmla="val 50000"/>
                  <a:gd name="adj2" fmla="val 36181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pic>
            <p:nvPicPr>
              <p:cNvPr id="61" name="Picture 86" descr="DGW000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" y="1392"/>
                <a:ext cx="438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" name="Picture 93" descr="DJA00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56411" y="1557338"/>
              <a:ext cx="881063" cy="7413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e 86"/>
          <p:cNvGrpSpPr/>
          <p:nvPr/>
        </p:nvGrpSpPr>
        <p:grpSpPr>
          <a:xfrm>
            <a:off x="5654633" y="514351"/>
            <a:ext cx="2558256" cy="1247775"/>
            <a:chOff x="5654633" y="514350"/>
            <a:chExt cx="2558256" cy="1247775"/>
          </a:xfrm>
        </p:grpSpPr>
        <p:sp>
          <p:nvSpPr>
            <p:cNvPr id="58" name="AutoShape 88"/>
            <p:cNvSpPr>
              <a:spLocks noChangeArrowheads="1"/>
            </p:cNvSpPr>
            <p:nvPr/>
          </p:nvSpPr>
          <p:spPr bwMode="auto">
            <a:xfrm rot="2961558">
              <a:off x="5825289" y="1093787"/>
              <a:ext cx="485775" cy="827088"/>
            </a:xfrm>
            <a:prstGeom prst="upDownArrow">
              <a:avLst>
                <a:gd name="adj1" fmla="val 50000"/>
                <a:gd name="adj2" fmla="val 3405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9" name="Picture 89" descr="DGW0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2989" y="1092200"/>
              <a:ext cx="69532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94" descr="DFO000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68239" y="514350"/>
              <a:ext cx="1644650" cy="636588"/>
            </a:xfrm>
            <a:prstGeom prst="rect">
              <a:avLst/>
            </a:prstGeom>
            <a:noFill/>
          </p:spPr>
        </p:pic>
      </p:grpSp>
      <p:grpSp>
        <p:nvGrpSpPr>
          <p:cNvPr id="8" name="Groupe 87"/>
          <p:cNvGrpSpPr/>
          <p:nvPr/>
        </p:nvGrpSpPr>
        <p:grpSpPr>
          <a:xfrm>
            <a:off x="6168985" y="5410200"/>
            <a:ext cx="2437607" cy="1447800"/>
            <a:chOff x="6168983" y="5410200"/>
            <a:chExt cx="2437607" cy="1447800"/>
          </a:xfrm>
        </p:grpSpPr>
        <p:sp>
          <p:nvSpPr>
            <p:cNvPr id="56" name="AutoShape 91"/>
            <p:cNvSpPr>
              <a:spLocks noChangeArrowheads="1"/>
            </p:cNvSpPr>
            <p:nvPr/>
          </p:nvSpPr>
          <p:spPr bwMode="auto">
            <a:xfrm rot="5405736">
              <a:off x="6339639" y="5467350"/>
              <a:ext cx="485775" cy="827088"/>
            </a:xfrm>
            <a:prstGeom prst="upDownArrow">
              <a:avLst>
                <a:gd name="adj1" fmla="val 50000"/>
                <a:gd name="adj2" fmla="val 3405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7" name="Picture 92" descr="DGW0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6389" y="5410200"/>
              <a:ext cx="695325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95" descr="DGV000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4327" y="5692775"/>
              <a:ext cx="1592263" cy="1165225"/>
            </a:xfrm>
            <a:prstGeom prst="rect">
              <a:avLst/>
            </a:prstGeom>
            <a:noFill/>
          </p:spPr>
        </p:pic>
      </p:grpSp>
      <p:sp>
        <p:nvSpPr>
          <p:cNvPr id="82" name="Titr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Two-Tier City Logistics</a:t>
            </a:r>
            <a:endParaRPr lang="fr-FR" dirty="0"/>
          </a:p>
        </p:txBody>
      </p:sp>
      <p:grpSp>
        <p:nvGrpSpPr>
          <p:cNvPr id="9" name="Groupe 112"/>
          <p:cNvGrpSpPr/>
          <p:nvPr/>
        </p:nvGrpSpPr>
        <p:grpSpPr>
          <a:xfrm>
            <a:off x="6272463" y="3197394"/>
            <a:ext cx="1664864" cy="464673"/>
            <a:chOff x="6272463" y="3197393"/>
            <a:chExt cx="1664864" cy="464673"/>
          </a:xfrm>
        </p:grpSpPr>
        <p:sp>
          <p:nvSpPr>
            <p:cNvPr id="114" name="Text Box 82"/>
            <p:cNvSpPr txBox="1">
              <a:spLocks noChangeAspect="1" noChangeArrowheads="1"/>
            </p:cNvSpPr>
            <p:nvPr/>
          </p:nvSpPr>
          <p:spPr bwMode="auto">
            <a:xfrm>
              <a:off x="7119474" y="3200401"/>
              <a:ext cx="81785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CA" dirty="0" smtClean="0"/>
                <a:t>CDC</a:t>
              </a:r>
              <a:endParaRPr lang="en-CA" dirty="0"/>
            </a:p>
          </p:txBody>
        </p:sp>
        <p:sp>
          <p:nvSpPr>
            <p:cNvPr id="93" name="Rectangle 7"/>
            <p:cNvSpPr>
              <a:spLocks noChangeAspect="1" noChangeArrowheads="1"/>
            </p:cNvSpPr>
            <p:nvPr/>
          </p:nvSpPr>
          <p:spPr bwMode="auto">
            <a:xfrm>
              <a:off x="6272463" y="3197393"/>
              <a:ext cx="457200" cy="457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4" name="Groupe 115"/>
          <p:cNvGrpSpPr/>
          <p:nvPr/>
        </p:nvGrpSpPr>
        <p:grpSpPr>
          <a:xfrm>
            <a:off x="6267450" y="4152902"/>
            <a:ext cx="2876550" cy="461665"/>
            <a:chOff x="6267450" y="4152901"/>
            <a:chExt cx="2876550" cy="461665"/>
          </a:xfrm>
        </p:grpSpPr>
        <p:sp>
          <p:nvSpPr>
            <p:cNvPr id="98" name="AutoShape 40"/>
            <p:cNvSpPr>
              <a:spLocks noChangeAspect="1" noChangeArrowheads="1"/>
            </p:cNvSpPr>
            <p:nvPr/>
          </p:nvSpPr>
          <p:spPr bwMode="auto">
            <a:xfrm>
              <a:off x="6267450" y="4210050"/>
              <a:ext cx="401638" cy="3175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Text Box 82"/>
            <p:cNvSpPr txBox="1">
              <a:spLocks noChangeAspect="1" noChangeArrowheads="1"/>
            </p:cNvSpPr>
            <p:nvPr/>
          </p:nvSpPr>
          <p:spPr bwMode="auto">
            <a:xfrm>
              <a:off x="6896099" y="4152901"/>
              <a:ext cx="22479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CA" dirty="0" smtClean="0"/>
                <a:t>Satellite  CDC</a:t>
              </a:r>
              <a:endParaRPr lang="en-CA" dirty="0"/>
            </a:p>
          </p:txBody>
        </p:sp>
      </p:grpSp>
      <p:sp>
        <p:nvSpPr>
          <p:cNvPr id="62" name="Espace réservé du numéro de diapositive 6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9334-C1A2-495A-9BB1-E758DF18CA1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0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o-chaire-en">
  <a:themeElements>
    <a:clrScheme name="theo-chaire-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eo-chaire-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o-chaire-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o-chaire-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-chaire-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-chaire-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-chaire-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-chaire-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o-chaire-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theo-chaire-en</Template>
  <TotalTime>5994</TotalTime>
  <Words>1956</Words>
  <Application>Microsoft Office PowerPoint</Application>
  <PresentationFormat>Affichage à l'écran (4:3)</PresentationFormat>
  <Paragraphs>419</Paragraphs>
  <Slides>54</Slides>
  <Notes>2</Notes>
  <HiddenSlides>6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theo-chaire-en</vt:lpstr>
      <vt:lpstr>Equation</vt:lpstr>
      <vt:lpstr>Feuille de calcul</vt:lpstr>
      <vt:lpstr>Two-Tiered City Logistics  Modelling Demand Uncertainty in Tactical Planning</vt:lpstr>
      <vt:lpstr>City Logistics Ideas</vt:lpstr>
      <vt:lpstr>Move Freight Differently, “Out of the Way”</vt:lpstr>
      <vt:lpstr>Move Freight Differently (2)</vt:lpstr>
      <vt:lpstr>The City Logistics (Supply) Fundamental Idea </vt:lpstr>
      <vt:lpstr>Single-Tier Single-CDC City Logistics</vt:lpstr>
      <vt:lpstr>City Logistics for Large or Sensitive Urban Areas</vt:lpstr>
      <vt:lpstr>Multi-Tiered City Logistics</vt:lpstr>
      <vt:lpstr>Two-Tier City Logistics</vt:lpstr>
      <vt:lpstr>Two-Tier City Logistics</vt:lpstr>
      <vt:lpstr>2T-CL with Rail &amp; Transit (Public Transport) </vt:lpstr>
      <vt:lpstr>City Logistics for Large Cities</vt:lpstr>
      <vt:lpstr>Modular &amp; Standard Physical Internet  -Containers</vt:lpstr>
      <vt:lpstr>Interconnected, Multi-tiered City Logistics</vt:lpstr>
      <vt:lpstr>Challenges &amp; Opportunities</vt:lpstr>
      <vt:lpstr>Challenges &amp; Opportunities (2)</vt:lpstr>
      <vt:lpstr>An illustration of O.R. development: Uncertainty and tactical planning  Nicoletta Ricciardi (Sapienza U. di Roma) Walter Rei (UQAM) Fausto Errico (CIRRELT) </vt:lpstr>
      <vt:lpstr>Tactical (Medium-term) Planning</vt:lpstr>
      <vt:lpstr>Accounting for Uncertainty</vt:lpstr>
      <vt:lpstr>Sources of Uncertainty in City Logistics</vt:lpstr>
      <vt:lpstr>Demand Uncertainty &amp; Planning</vt:lpstr>
      <vt:lpstr>Two-Stage Modelling Framework</vt:lpstr>
      <vt:lpstr>Two-Stage Stochastic Programming</vt:lpstr>
      <vt:lpstr>Problem Elements: Facilities &amp; Customers </vt:lpstr>
      <vt:lpstr>Scheduled Urban-Vehicle Services</vt:lpstr>
      <vt:lpstr>City-Freighter Work Segment &amp; Assignment</vt:lpstr>
      <vt:lpstr>Demand Itineraries</vt:lpstr>
      <vt:lpstr>First Stage</vt:lpstr>
      <vt:lpstr>First Stage Formulation</vt:lpstr>
      <vt:lpstr>First Stage Output – The Plan</vt:lpstr>
      <vt:lpstr>Second Stage – Observing the Demand</vt:lpstr>
      <vt:lpstr>2nd Stage Recourse Policies</vt:lpstr>
      <vt:lpstr>3-Leg City Freighter Work Segment</vt:lpstr>
      <vt:lpstr>2nd Stage Routing Recourse</vt:lpstr>
      <vt:lpstr>2nd Stage Routing Recourse</vt:lpstr>
      <vt:lpstr>Formulation</vt:lpstr>
      <vt:lpstr>2nd Stage Route &amp; Reassign Recourse</vt:lpstr>
      <vt:lpstr>2nd Stage Service Dispatch and Routing Recourse</vt:lpstr>
      <vt:lpstr>Output of Service Network Design</vt:lpstr>
      <vt:lpstr>Opportunity Windows and Compatible Services</vt:lpstr>
      <vt:lpstr>2nd Stage Service Dispatch and Routing Recourse</vt:lpstr>
      <vt:lpstr>2nd Stage Service Dispatch and Routing Recourse</vt:lpstr>
      <vt:lpstr>Formulation SR Recourse</vt:lpstr>
      <vt:lpstr>Experimental Study of Recourse Alternatives</vt:lpstr>
      <vt:lpstr>Experimental Setup</vt:lpstr>
      <vt:lpstr>Evaluation Procedure</vt:lpstr>
      <vt:lpstr>The Hierarchical Decomposition </vt:lpstr>
      <vt:lpstr>Experimental Setup (2)</vt:lpstr>
      <vt:lpstr>Cost Analysis</vt:lpstr>
      <vt:lpstr>Route Length Analysis</vt:lpstr>
      <vt:lpstr>Vehicle Capacity Utilization</vt:lpstr>
      <vt:lpstr>Satellite Utilization</vt:lpstr>
      <vt:lpstr>Conclusions and Perspectives</vt:lpstr>
      <vt:lpstr>Présentation PowerPoint</vt:lpstr>
    </vt:vector>
  </TitlesOfParts>
  <Company>CRT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Design Models for Rail Intermodal Transportation</dc:title>
  <dc:creator>theo</dc:creator>
  <cp:lastModifiedBy>Theo</cp:lastModifiedBy>
  <cp:revision>376</cp:revision>
  <dcterms:created xsi:type="dcterms:W3CDTF">2006-08-11T16:54:17Z</dcterms:created>
  <dcterms:modified xsi:type="dcterms:W3CDTF">2014-11-27T06:55:54Z</dcterms:modified>
</cp:coreProperties>
</file>