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95" r:id="rId3"/>
    <p:sldId id="392" r:id="rId4"/>
    <p:sldId id="404" r:id="rId5"/>
  </p:sldIdLst>
  <p:sldSz cx="9144000" cy="6858000" type="screen4x3"/>
  <p:notesSz cx="6799263" cy="9985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5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ntgirons" initials="s" lastIdx="2" clrIdx="0"/>
  <p:cmAuthor id="1" name="Gatean De Raucourt" initials="GD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6" autoAdjust="0"/>
    <p:restoredTop sz="63799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145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r">
              <a:defRPr sz="1100"/>
            </a:lvl1pPr>
          </a:lstStyle>
          <a:p>
            <a:fld id="{F4DA331F-3409-4985-BBAE-5376D53E8D23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84374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84374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r">
              <a:defRPr sz="1100"/>
            </a:lvl1pPr>
          </a:lstStyle>
          <a:p>
            <a:fld id="{4B6AB1AE-89C3-43A7-9FC1-62FDBE29BC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47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/>
          <a:lstStyle>
            <a:lvl1pPr algn="r">
              <a:defRPr sz="1100"/>
            </a:lvl1pPr>
          </a:lstStyle>
          <a:p>
            <a:fld id="{9F084927-6106-453D-B586-CE301B5D11D3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9" tIns="45820" rIns="91639" bIns="458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8" y="4743054"/>
            <a:ext cx="5439410" cy="4493419"/>
          </a:xfrm>
          <a:prstGeom prst="rect">
            <a:avLst/>
          </a:prstGeom>
        </p:spPr>
        <p:txBody>
          <a:bodyPr vert="horz" lIns="91639" tIns="45820" rIns="91639" bIns="458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84374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84374"/>
            <a:ext cx="2946347" cy="499269"/>
          </a:xfrm>
          <a:prstGeom prst="rect">
            <a:avLst/>
          </a:prstGeom>
        </p:spPr>
        <p:txBody>
          <a:bodyPr vert="horz" lIns="91639" tIns="45820" rIns="91639" bIns="45820" rtlCol="0" anchor="b"/>
          <a:lstStyle>
            <a:lvl1pPr algn="r">
              <a:defRPr sz="1100"/>
            </a:lvl1pPr>
          </a:lstStyle>
          <a:p>
            <a:fld id="{C5C76C41-6AC4-4254-A66C-C748189055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759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2047" t="10336" r="1986" b="68993"/>
          <a:stretch>
            <a:fillRect/>
          </a:stretch>
        </p:blipFill>
        <p:spPr bwMode="auto">
          <a:xfrm>
            <a:off x="-36512" y="476672"/>
            <a:ext cx="92170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102875578_Ligh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460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65775" t="1216" r="4235" b="90343"/>
          <a:stretch>
            <a:fillRect/>
          </a:stretch>
        </p:blipFill>
        <p:spPr bwMode="auto">
          <a:xfrm>
            <a:off x="7308304" y="0"/>
            <a:ext cx="1835696" cy="73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2047" t="10336" r="1986" b="68993"/>
          <a:stretch>
            <a:fillRect/>
          </a:stretch>
        </p:blipFill>
        <p:spPr bwMode="auto">
          <a:xfrm>
            <a:off x="-36512" y="1916832"/>
            <a:ext cx="92170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5442" t="12511" r="3870" b="6899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5442" t="12511" r="3870" b="68993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couv-feuille-01"/>
          <p:cNvPicPr>
            <a:picLocks noChangeArrowheads="1"/>
          </p:cNvPicPr>
          <p:nvPr userDrawn="1"/>
        </p:nvPicPr>
        <p:blipFill>
          <a:blip r:embed="rId2" cstate="print"/>
          <a:srcRect l="5442" t="12511" r="3870" b="68993"/>
          <a:stretch>
            <a:fillRect/>
          </a:stretch>
        </p:blipFill>
        <p:spPr bwMode="auto">
          <a:xfrm>
            <a:off x="0" y="0"/>
            <a:ext cx="9144000" cy="14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4E2A4-EDAF-4ED8-BA6A-B614738D9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36512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Présentation de l’Institut pour la transition énergétique EFFICACITY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72"/>
          <a:stretch/>
        </p:blipFill>
        <p:spPr>
          <a:xfrm>
            <a:off x="0" y="5345281"/>
            <a:ext cx="9180512" cy="154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792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Le consortium </a:t>
            </a:r>
            <a:r>
              <a:rPr lang="fr-FR" sz="3600" b="1" dirty="0" err="1" smtClean="0">
                <a:solidFill>
                  <a:schemeClr val="bg1"/>
                </a:solidFill>
              </a:rPr>
              <a:t>Efficacity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pPr algn="r"/>
            <a:fld id="{49D4E2A4-EDAF-4ED8-BA6A-B614738D9A76}" type="slidenum">
              <a:rPr lang="fr-FR" sz="1400" smtClean="0"/>
              <a:pPr algn="r"/>
              <a:t>2</a:t>
            </a:fld>
            <a:endParaRPr lang="fr-FR" sz="140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23528" y="1196752"/>
            <a:ext cx="8604448" cy="5329238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Des acteurs de référence aux compétences complémentaires :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industriels leaders dans leur domaine :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sociétés d’ingénierie :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structures académiques d’excellence :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444815" cy="6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469" y="3426804"/>
            <a:ext cx="887137" cy="21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647" y="3312595"/>
            <a:ext cx="530617" cy="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6031" y="3411660"/>
            <a:ext cx="749208" cy="2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1411" y="3356919"/>
            <a:ext cx="778596" cy="3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ABMI Grou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359" y="3429000"/>
            <a:ext cx="1130846" cy="2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3"/>
          <a:stretch/>
        </p:blipFill>
        <p:spPr>
          <a:xfrm>
            <a:off x="7884368" y="3364500"/>
            <a:ext cx="1015867" cy="3367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57475"/>
            <a:ext cx="1333560" cy="483416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251520" y="4869160"/>
            <a:ext cx="8735891" cy="1152128"/>
            <a:chOff x="251520" y="5013176"/>
            <a:chExt cx="8735891" cy="1152128"/>
          </a:xfrm>
        </p:grpSpPr>
        <p:sp>
          <p:nvSpPr>
            <p:cNvPr id="21" name="Rectangle 20"/>
            <p:cNvSpPr/>
            <p:nvPr/>
          </p:nvSpPr>
          <p:spPr>
            <a:xfrm>
              <a:off x="2935673" y="5661248"/>
              <a:ext cx="1931147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20" y="5013176"/>
              <a:ext cx="8735891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2935673" y="5583230"/>
              <a:ext cx="1931148" cy="51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963396" y="5733256"/>
              <a:ext cx="1891369" cy="225920"/>
              <a:chOff x="-965574" y="2852936"/>
              <a:chExt cx="2009182" cy="25974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965574" y="2852936"/>
                <a:ext cx="2009182" cy="259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65574" y="2892294"/>
                <a:ext cx="1931147" cy="220382"/>
              </a:xfrm>
              <a:prstGeom prst="rect">
                <a:avLst/>
              </a:prstGeom>
            </p:spPr>
          </p:pic>
        </p:grpSp>
      </p:grpSp>
      <p:sp>
        <p:nvSpPr>
          <p:cNvPr id="25" name="Espace réservé du pied de page 4"/>
          <p:cNvSpPr txBox="1">
            <a:spLocks/>
          </p:cNvSpPr>
          <p:nvPr/>
        </p:nvSpPr>
        <p:spPr>
          <a:xfrm>
            <a:off x="0" y="64738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27/11/2014 </a:t>
            </a:r>
            <a:r>
              <a:rPr lang="fr-FR" dirty="0" smtClean="0"/>
              <a:t>		</a:t>
            </a:r>
            <a:r>
              <a:rPr lang="fr-FR" dirty="0" smtClean="0"/>
              <a:t>EFF-014-14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3"/>
          <p:cNvSpPr txBox="1">
            <a:spLocks noChangeArrowheads="1"/>
          </p:cNvSpPr>
          <p:nvPr/>
        </p:nvSpPr>
        <p:spPr bwMode="auto">
          <a:xfrm>
            <a:off x="0" y="107950"/>
            <a:ext cx="8893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</a:rPr>
              <a:t>Les premiers projets de recherche 2014-2017</a:t>
            </a:r>
            <a:endParaRPr lang="fr-F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1" y="1445245"/>
            <a:ext cx="8829552" cy="5368131"/>
          </a:xfrm>
          <a:prstGeom prst="rect">
            <a:avLst/>
          </a:prstGeom>
        </p:spPr>
        <p:txBody>
          <a:bodyPr/>
          <a:lstStyle/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+mn-lt"/>
              </a:rPr>
              <a:t>1</a:t>
            </a:r>
            <a:r>
              <a:rPr lang="fr-FR" sz="2200" b="1" dirty="0">
                <a:solidFill>
                  <a:schemeClr val="tx2"/>
                </a:solidFill>
                <a:latin typeface="+mn-lt"/>
              </a:rPr>
              <a:t>/ </a:t>
            </a:r>
            <a:r>
              <a:rPr lang="fr-FR" sz="2200" b="1" dirty="0" smtClean="0">
                <a:solidFill>
                  <a:schemeClr val="tx2"/>
                </a:solidFill>
                <a:latin typeface="+mn-lt"/>
              </a:rPr>
              <a:t>Optimisation des principales composantes du système </a:t>
            </a:r>
            <a:r>
              <a:rPr lang="fr-FR" sz="2200" b="1" dirty="0">
                <a:solidFill>
                  <a:schemeClr val="tx2"/>
                </a:solidFill>
                <a:latin typeface="+mn-lt"/>
              </a:rPr>
              <a:t>urbain :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1.1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 grands équipements structurants : le pôle gare (puis le pôle commercial, le grand équipement public …)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1.2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l’îlot urbain mixte</a:t>
            </a:r>
          </a:p>
          <a:p>
            <a:pPr lvl="2" algn="just" fontAlgn="auto"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+mn-lt"/>
              </a:rPr>
              <a:t>2/ Couplages technologiques visant un mix énergétique optimisé :</a:t>
            </a:r>
          </a:p>
          <a:p>
            <a:pPr marL="1257300" lvl="2" indent="-342900" algn="just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décentralisée d’énergie</a:t>
            </a:r>
          </a:p>
          <a:p>
            <a:pPr marL="1257300" lvl="2" indent="-342900" algn="just">
              <a:spcBef>
                <a:spcPct val="20000"/>
              </a:spcBef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Récupération de l’énergie fatale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Nouvelles technologies de stockage de l’énergie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grids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électriques et thermiques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fr-FR" dirty="0"/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+mn-lt"/>
              </a:rPr>
              <a:t>3</a:t>
            </a:r>
            <a:r>
              <a:rPr lang="fr-FR" sz="2200" b="1" dirty="0">
                <a:solidFill>
                  <a:schemeClr val="tx2"/>
                </a:solidFill>
                <a:latin typeface="+mn-lt"/>
              </a:rPr>
              <a:t>/ Mesure des </a:t>
            </a:r>
            <a:r>
              <a:rPr lang="fr-FR" sz="2200" b="1" dirty="0" smtClean="0">
                <a:solidFill>
                  <a:schemeClr val="tx2"/>
                </a:solidFill>
                <a:latin typeface="+mn-lt"/>
              </a:rPr>
              <a:t>impacts et monétarisation </a:t>
            </a:r>
            <a:r>
              <a:rPr lang="fr-FR" sz="2200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3.1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Analyse du cycle de vie à l’échelle urbaine</a:t>
            </a:r>
          </a:p>
          <a:p>
            <a:pPr marL="1257300" lvl="2" indent="-342900" algn="just" fontAlgn="auto">
              <a:spcBef>
                <a:spcPct val="200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3.2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Monétarisation de l’efficacité énergétique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pPr algn="r"/>
            <a:fld id="{49D4E2A4-EDAF-4ED8-BA6A-B614738D9A76}" type="slidenum">
              <a:rPr lang="fr-FR" sz="1400" smtClean="0"/>
              <a:pPr algn="r"/>
              <a:t>3</a:t>
            </a:fld>
            <a:endParaRPr lang="fr-FR" sz="140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0" y="64738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27/11/2014 </a:t>
            </a:r>
            <a:r>
              <a:rPr lang="fr-FR" dirty="0" smtClean="0"/>
              <a:t>		</a:t>
            </a:r>
            <a:r>
              <a:rPr lang="fr-FR" dirty="0" smtClean="0"/>
              <a:t>EFF-014-14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4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E2A4-EDAF-4ED8-BA6A-B614738D9A7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0792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chemeClr val="bg1"/>
                </a:solidFill>
              </a:rPr>
              <a:t>Localisation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5895" r="16432" b="26453"/>
          <a:stretch>
            <a:fillRect/>
          </a:stretch>
        </p:blipFill>
        <p:spPr bwMode="auto">
          <a:xfrm>
            <a:off x="467544" y="2780928"/>
            <a:ext cx="8316416" cy="299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1340768"/>
            <a:ext cx="8229600" cy="115212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Efficacity se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trouve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PARIS - Marne-la-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Vallée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l’immeuble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« </a:t>
            </a:r>
            <a:r>
              <a:rPr lang="en-US" sz="2400" b="1" dirty="0" err="1" smtClean="0">
                <a:solidFill>
                  <a:schemeClr val="tx2"/>
                </a:solidFill>
              </a:rPr>
              <a:t>Bienvenüe</a:t>
            </a:r>
            <a:r>
              <a:rPr lang="en-US" sz="2400" b="1" dirty="0" smtClean="0">
                <a:solidFill>
                  <a:schemeClr val="tx2"/>
                </a:solidFill>
              </a:rPr>
              <a:t> » à </a:t>
            </a:r>
            <a:r>
              <a:rPr lang="en-US" sz="2400" b="1" dirty="0" err="1" smtClean="0">
                <a:solidFill>
                  <a:schemeClr val="tx2"/>
                </a:solidFill>
              </a:rPr>
              <a:t>énergie</a:t>
            </a:r>
            <a:r>
              <a:rPr lang="en-US" sz="2400" b="1" dirty="0" smtClean="0">
                <a:solidFill>
                  <a:schemeClr val="tx2"/>
                </a:solidFill>
              </a:rPr>
              <a:t> positive, </a:t>
            </a:r>
            <a:r>
              <a:rPr lang="en-US" sz="2400" b="1" dirty="0" err="1" smtClean="0">
                <a:solidFill>
                  <a:schemeClr val="tx2"/>
                </a:solidFill>
              </a:rPr>
              <a:t>ouvert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en</a:t>
            </a:r>
            <a:r>
              <a:rPr lang="en-US" sz="2400" b="1" dirty="0" smtClean="0">
                <a:solidFill>
                  <a:schemeClr val="tx2"/>
                </a:solidFill>
              </a:rPr>
              <a:t> 2013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0" y="64738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27/11/2014 EFF-014-14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6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148</Words>
  <Application>Microsoft Office PowerPoint</Application>
  <PresentationFormat>Affichage à l'écran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Baptiste De Bercegol</dc:creator>
  <cp:lastModifiedBy>iPhone</cp:lastModifiedBy>
  <cp:revision>580</cp:revision>
  <cp:lastPrinted>2014-09-17T17:29:38Z</cp:lastPrinted>
  <dcterms:created xsi:type="dcterms:W3CDTF">2012-05-30T07:39:45Z</dcterms:created>
  <dcterms:modified xsi:type="dcterms:W3CDTF">2014-11-26T17:12:28Z</dcterms:modified>
</cp:coreProperties>
</file>