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handoutMasterIdLst>
    <p:handoutMasterId r:id="rId32"/>
  </p:handoutMasterIdLst>
  <p:sldIdLst>
    <p:sldId id="256" r:id="rId2"/>
    <p:sldId id="277" r:id="rId3"/>
    <p:sldId id="257" r:id="rId4"/>
    <p:sldId id="410" r:id="rId5"/>
    <p:sldId id="397" r:id="rId6"/>
    <p:sldId id="398" r:id="rId7"/>
    <p:sldId id="399" r:id="rId8"/>
    <p:sldId id="409" r:id="rId9"/>
    <p:sldId id="396" r:id="rId10"/>
    <p:sldId id="372" r:id="rId11"/>
    <p:sldId id="373" r:id="rId12"/>
    <p:sldId id="401" r:id="rId13"/>
    <p:sldId id="402" r:id="rId14"/>
    <p:sldId id="404" r:id="rId15"/>
    <p:sldId id="405" r:id="rId16"/>
    <p:sldId id="406" r:id="rId17"/>
    <p:sldId id="388" r:id="rId18"/>
    <p:sldId id="389" r:id="rId19"/>
    <p:sldId id="390" r:id="rId20"/>
    <p:sldId id="393" r:id="rId21"/>
    <p:sldId id="394" r:id="rId22"/>
    <p:sldId id="395" r:id="rId23"/>
    <p:sldId id="391" r:id="rId24"/>
    <p:sldId id="381" r:id="rId25"/>
    <p:sldId id="382" r:id="rId26"/>
    <p:sldId id="392" r:id="rId27"/>
    <p:sldId id="384" r:id="rId28"/>
    <p:sldId id="386" r:id="rId29"/>
    <p:sldId id="408"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FF56"/>
    <a:srgbClr val="77D9E8"/>
    <a:srgbClr val="3000AD"/>
    <a:srgbClr val="0000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8" autoAdjust="0"/>
    <p:restoredTop sz="87879" autoAdjust="0"/>
  </p:normalViewPr>
  <p:slideViewPr>
    <p:cSldViewPr>
      <p:cViewPr>
        <p:scale>
          <a:sx n="75" d="100"/>
          <a:sy n="75" d="100"/>
        </p:scale>
        <p:origin x="-512" y="3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36"/>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3618FC-B0AC-F74D-8B84-12C549B1326E}" type="datetimeFigureOut">
              <a:rPr lang="fr-FR" smtClean="0"/>
              <a:t>12/12/16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FFE791-2FC0-9E4C-A71D-E388FF1782D1}" type="slidenum">
              <a:rPr lang="fr-FR" smtClean="0"/>
              <a:t>‹#›</a:t>
            </a:fld>
            <a:endParaRPr lang="fr-FR"/>
          </a:p>
        </p:txBody>
      </p:sp>
    </p:spTree>
    <p:extLst>
      <p:ext uri="{BB962C8B-B14F-4D97-AF65-F5344CB8AC3E}">
        <p14:creationId xmlns:p14="http://schemas.microsoft.com/office/powerpoint/2010/main" val="154076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C8F932-AD6A-48A1-8A6F-E0E2DC832935}" type="datetimeFigureOut">
              <a:rPr lang="fr-FR" smtClean="0"/>
              <a:t>12/12/16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0C607-C6D1-407B-A368-D59AEE80CED6}" type="slidenum">
              <a:rPr lang="fr-FR" smtClean="0"/>
              <a:t>‹#›</a:t>
            </a:fld>
            <a:endParaRPr lang="fr-FR"/>
          </a:p>
        </p:txBody>
      </p:sp>
    </p:spTree>
    <p:extLst>
      <p:ext uri="{BB962C8B-B14F-4D97-AF65-F5344CB8AC3E}">
        <p14:creationId xmlns:p14="http://schemas.microsoft.com/office/powerpoint/2010/main" val="1071100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endParaRPr lang="fr-FR" dirty="0" smtClean="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a:t>
            </a:fld>
            <a:endParaRPr lang="fr-FR" dirty="0"/>
          </a:p>
        </p:txBody>
      </p:sp>
    </p:spTree>
    <p:extLst>
      <p:ext uri="{BB962C8B-B14F-4D97-AF65-F5344CB8AC3E}">
        <p14:creationId xmlns:p14="http://schemas.microsoft.com/office/powerpoint/2010/main" val="707576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20</a:t>
            </a:fld>
            <a:endParaRPr lang="fr-FR"/>
          </a:p>
        </p:txBody>
      </p:sp>
    </p:spTree>
    <p:extLst>
      <p:ext uri="{BB962C8B-B14F-4D97-AF65-F5344CB8AC3E}">
        <p14:creationId xmlns:p14="http://schemas.microsoft.com/office/powerpoint/2010/main" val="430510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21</a:t>
            </a:fld>
            <a:endParaRPr lang="fr-FR"/>
          </a:p>
        </p:txBody>
      </p:sp>
    </p:spTree>
    <p:extLst>
      <p:ext uri="{BB962C8B-B14F-4D97-AF65-F5344CB8AC3E}">
        <p14:creationId xmlns:p14="http://schemas.microsoft.com/office/powerpoint/2010/main" val="430510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22</a:t>
            </a:fld>
            <a:endParaRPr lang="fr-FR"/>
          </a:p>
        </p:txBody>
      </p:sp>
    </p:spTree>
    <p:extLst>
      <p:ext uri="{BB962C8B-B14F-4D97-AF65-F5344CB8AC3E}">
        <p14:creationId xmlns:p14="http://schemas.microsoft.com/office/powerpoint/2010/main" val="430510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Lorsqu’on déclare une liste chaînée par l’une des 3 déclarations précédentes, le compilateur se contente de créer un pointeur, mais la place mémoire nécessaire pour stocker un premier élément n’est pas allouée.</a:t>
            </a:r>
          </a:p>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On va maintenant voir l’affichage </a:t>
            </a:r>
          </a:p>
          <a:p>
            <a:endParaRPr lang="fr-FR" dirty="0"/>
          </a:p>
        </p:txBody>
      </p:sp>
      <p:sp>
        <p:nvSpPr>
          <p:cNvPr id="4" name="Espace réservé du numéro de diapositive 3"/>
          <p:cNvSpPr>
            <a:spLocks noGrp="1"/>
          </p:cNvSpPr>
          <p:nvPr>
            <p:ph type="sldNum" sz="quarter" idx="10"/>
          </p:nvPr>
        </p:nvSpPr>
        <p:spPr/>
        <p:txBody>
          <a:bodyPr/>
          <a:lstStyle/>
          <a:p>
            <a:fld id="{922912C9-7143-364E-AEBB-F920E96073B6}" type="slidenum">
              <a:rPr lang="fr-FR" smtClean="0"/>
              <a:t>23</a:t>
            </a:fld>
            <a:endParaRPr lang="fr-FR"/>
          </a:p>
        </p:txBody>
      </p:sp>
    </p:spTree>
    <p:extLst>
      <p:ext uri="{BB962C8B-B14F-4D97-AF65-F5344CB8AC3E}">
        <p14:creationId xmlns:p14="http://schemas.microsoft.com/office/powerpoint/2010/main" val="1836133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Lorsqu’on déclare une liste chaînée par l’une des 3 déclarations précédentes, le compilateur se contente de créer un pointeur, mais la place mémoire nécessaire pour stocker un premier élément n’est pas allouée.</a:t>
            </a:r>
          </a:p>
          <a:p>
            <a:endParaRPr lang="fr-FR" dirty="0"/>
          </a:p>
        </p:txBody>
      </p:sp>
      <p:sp>
        <p:nvSpPr>
          <p:cNvPr id="4" name="Espace réservé du numéro de diapositive 3"/>
          <p:cNvSpPr>
            <a:spLocks noGrp="1"/>
          </p:cNvSpPr>
          <p:nvPr>
            <p:ph type="sldNum" sz="quarter" idx="10"/>
          </p:nvPr>
        </p:nvSpPr>
        <p:spPr/>
        <p:txBody>
          <a:bodyPr/>
          <a:lstStyle/>
          <a:p>
            <a:fld id="{922912C9-7143-364E-AEBB-F920E96073B6}" type="slidenum">
              <a:rPr lang="fr-FR" smtClean="0"/>
              <a:t>24</a:t>
            </a:fld>
            <a:endParaRPr lang="fr-FR"/>
          </a:p>
        </p:txBody>
      </p:sp>
    </p:spTree>
    <p:extLst>
      <p:ext uri="{BB962C8B-B14F-4D97-AF65-F5344CB8AC3E}">
        <p14:creationId xmlns:p14="http://schemas.microsoft.com/office/powerpoint/2010/main" val="1836133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22912C9-7143-364E-AEBB-F920E96073B6}" type="slidenum">
              <a:rPr lang="fr-FR" smtClean="0"/>
              <a:t>25</a:t>
            </a:fld>
            <a:endParaRPr lang="fr-FR"/>
          </a:p>
        </p:txBody>
      </p:sp>
    </p:spTree>
    <p:extLst>
      <p:ext uri="{BB962C8B-B14F-4D97-AF65-F5344CB8AC3E}">
        <p14:creationId xmlns:p14="http://schemas.microsoft.com/office/powerpoint/2010/main" val="2410274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Lorsqu’on déclare une liste chaînée par l’une des 3 déclarations précédentes, le compilateur se contente de créer un pointeur, mais la place mémoire nécessaire pour stocker un premier élément n’est pas allouée.</a:t>
            </a:r>
          </a:p>
          <a:p>
            <a:endParaRPr lang="fr-FR" dirty="0"/>
          </a:p>
        </p:txBody>
      </p:sp>
      <p:sp>
        <p:nvSpPr>
          <p:cNvPr id="4" name="Espace réservé du numéro de diapositive 3"/>
          <p:cNvSpPr>
            <a:spLocks noGrp="1"/>
          </p:cNvSpPr>
          <p:nvPr>
            <p:ph type="sldNum" sz="quarter" idx="10"/>
          </p:nvPr>
        </p:nvSpPr>
        <p:spPr/>
        <p:txBody>
          <a:bodyPr/>
          <a:lstStyle/>
          <a:p>
            <a:fld id="{922912C9-7143-364E-AEBB-F920E96073B6}" type="slidenum">
              <a:rPr lang="fr-FR" smtClean="0"/>
              <a:t>26</a:t>
            </a:fld>
            <a:endParaRPr lang="fr-FR"/>
          </a:p>
        </p:txBody>
      </p:sp>
    </p:spTree>
    <p:extLst>
      <p:ext uri="{BB962C8B-B14F-4D97-AF65-F5344CB8AC3E}">
        <p14:creationId xmlns:p14="http://schemas.microsoft.com/office/powerpoint/2010/main" val="1836133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22912C9-7143-364E-AEBB-F920E96073B6}" type="slidenum">
              <a:rPr lang="fr-FR" smtClean="0"/>
              <a:t>27</a:t>
            </a:fld>
            <a:endParaRPr lang="fr-FR"/>
          </a:p>
        </p:txBody>
      </p:sp>
    </p:spTree>
    <p:extLst>
      <p:ext uri="{BB962C8B-B14F-4D97-AF65-F5344CB8AC3E}">
        <p14:creationId xmlns:p14="http://schemas.microsoft.com/office/powerpoint/2010/main" val="1134502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22912C9-7143-364E-AEBB-F920E96073B6}" type="slidenum">
              <a:rPr lang="fr-FR" smtClean="0"/>
              <a:t>28</a:t>
            </a:fld>
            <a:endParaRPr lang="fr-FR"/>
          </a:p>
        </p:txBody>
      </p:sp>
    </p:spTree>
    <p:extLst>
      <p:ext uri="{BB962C8B-B14F-4D97-AF65-F5344CB8AC3E}">
        <p14:creationId xmlns:p14="http://schemas.microsoft.com/office/powerpoint/2010/main" val="485991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for est la boucle la plus utilisée.</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29</a:t>
            </a:fld>
            <a:endParaRPr lang="fr-FR" dirty="0"/>
          </a:p>
        </p:txBody>
      </p:sp>
    </p:spTree>
    <p:extLst>
      <p:ext uri="{BB962C8B-B14F-4D97-AF65-F5344CB8AC3E}">
        <p14:creationId xmlns:p14="http://schemas.microsoft.com/office/powerpoint/2010/main" val="3303896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2</a:t>
            </a:fld>
            <a:endParaRPr lang="fr-FR" dirty="0"/>
          </a:p>
        </p:txBody>
      </p:sp>
    </p:spTree>
    <p:extLst>
      <p:ext uri="{BB962C8B-B14F-4D97-AF65-F5344CB8AC3E}">
        <p14:creationId xmlns:p14="http://schemas.microsoft.com/office/powerpoint/2010/main" val="595396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10</a:t>
            </a:fld>
            <a:endParaRPr lang="fr-FR"/>
          </a:p>
        </p:txBody>
      </p:sp>
    </p:spTree>
    <p:extLst>
      <p:ext uri="{BB962C8B-B14F-4D97-AF65-F5344CB8AC3E}">
        <p14:creationId xmlns:p14="http://schemas.microsoft.com/office/powerpoint/2010/main" val="430510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11</a:t>
            </a:fld>
            <a:endParaRPr lang="fr-FR"/>
          </a:p>
        </p:txBody>
      </p:sp>
    </p:spTree>
    <p:extLst>
      <p:ext uri="{BB962C8B-B14F-4D97-AF65-F5344CB8AC3E}">
        <p14:creationId xmlns:p14="http://schemas.microsoft.com/office/powerpoint/2010/main" val="430510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Rappels</a:t>
            </a:r>
          </a:p>
          <a:p>
            <a:r>
              <a:rPr lang="fr-FR" dirty="0" smtClean="0"/>
              <a:t>Tableaux de variables</a:t>
            </a:r>
          </a:p>
          <a:p>
            <a:r>
              <a:rPr lang="fr-FR" dirty="0" smtClean="0"/>
              <a:t>Déclarations et Initialisations</a:t>
            </a:r>
          </a:p>
          <a:p>
            <a:r>
              <a:rPr lang="fr-FR" dirty="0" smtClean="0"/>
              <a:t>Fonctions d’argument de type tableau</a:t>
            </a:r>
          </a:p>
          <a:p>
            <a:r>
              <a:rPr lang="fr-FR" dirty="0" smtClean="0"/>
              <a:t>Passage d’argument de type tableau</a:t>
            </a:r>
          </a:p>
          <a:p>
            <a:r>
              <a:rPr lang="fr-FR" dirty="0" smtClean="0"/>
              <a:t>Warning du compilateur</a:t>
            </a:r>
          </a:p>
          <a:p>
            <a:r>
              <a:rPr lang="fr-FR" dirty="0" smtClean="0"/>
              <a:t>Conversions de types</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12</a:t>
            </a:fld>
            <a:endParaRPr lang="fr-FR" dirty="0"/>
          </a:p>
        </p:txBody>
      </p:sp>
    </p:spTree>
    <p:extLst>
      <p:ext uri="{BB962C8B-B14F-4D97-AF65-F5344CB8AC3E}">
        <p14:creationId xmlns:p14="http://schemas.microsoft.com/office/powerpoint/2010/main" val="3303896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13</a:t>
            </a:fld>
            <a:endParaRPr lang="fr-FR" dirty="0"/>
          </a:p>
        </p:txBody>
      </p:sp>
    </p:spTree>
    <p:extLst>
      <p:ext uri="{BB962C8B-B14F-4D97-AF65-F5344CB8AC3E}">
        <p14:creationId xmlns:p14="http://schemas.microsoft.com/office/powerpoint/2010/main" val="3303896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14</a:t>
            </a:fld>
            <a:endParaRPr lang="fr-FR"/>
          </a:p>
        </p:txBody>
      </p:sp>
    </p:spTree>
    <p:extLst>
      <p:ext uri="{BB962C8B-B14F-4D97-AF65-F5344CB8AC3E}">
        <p14:creationId xmlns:p14="http://schemas.microsoft.com/office/powerpoint/2010/main" val="430510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15</a:t>
            </a:fld>
            <a:endParaRPr lang="fr-FR"/>
          </a:p>
        </p:txBody>
      </p:sp>
    </p:spTree>
    <p:extLst>
      <p:ext uri="{BB962C8B-B14F-4D97-AF65-F5344CB8AC3E}">
        <p14:creationId xmlns:p14="http://schemas.microsoft.com/office/powerpoint/2010/main" val="430510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Il n’y a pas de type «  chaîne de caractères »  explicite en C. Celles-ci sont simplement représentées</a:t>
            </a:r>
          </a:p>
          <a:p>
            <a:r>
              <a:rPr lang="fr-FR" sz="1200" b="0" i="0" u="none" strike="noStrike" kern="1200" baseline="0" dirty="0" smtClean="0">
                <a:solidFill>
                  <a:schemeClr val="tx1"/>
                </a:solidFill>
                <a:latin typeface="+mn-lt"/>
                <a:ea typeface="+mn-ea"/>
                <a:cs typeface="+mn-cs"/>
              </a:rPr>
              <a:t>par un tableau de caractères. La fin de la chaîne est indiquée par le caractère spécial ’\0’ . En pratique,</a:t>
            </a:r>
          </a:p>
          <a:p>
            <a:r>
              <a:rPr lang="fr-FR" sz="1200" b="0" i="0" u="none" strike="noStrike" kern="1200" baseline="0" dirty="0" smtClean="0">
                <a:solidFill>
                  <a:schemeClr val="tx1"/>
                </a:solidFill>
                <a:latin typeface="+mn-lt"/>
                <a:ea typeface="+mn-ea"/>
                <a:cs typeface="+mn-cs"/>
              </a:rPr>
              <a:t>cela implique qu’un tableau de N  caractères peut contenir une chaîne d’au plus (N􀀀 1)  caractères, le </a:t>
            </a:r>
            <a:r>
              <a:rPr lang="fr-FR" sz="1200" b="0" i="0" u="none" strike="noStrike" kern="1200" baseline="0" dirty="0" err="1" smtClean="0">
                <a:solidFill>
                  <a:schemeClr val="tx1"/>
                </a:solidFill>
                <a:latin typeface="+mn-lt"/>
                <a:ea typeface="+mn-ea"/>
                <a:cs typeface="+mn-cs"/>
              </a:rPr>
              <a:t>Nème</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caractère étant le caractère de terminaison de chaîne.</a:t>
            </a:r>
          </a:p>
          <a:p>
            <a:r>
              <a:rPr lang="fr-FR" sz="1200" b="0" i="0" u="none" strike="noStrike" kern="1200" baseline="0" dirty="0" smtClean="0">
                <a:solidFill>
                  <a:schemeClr val="tx1"/>
                </a:solidFill>
                <a:latin typeface="+mn-lt"/>
                <a:ea typeface="+mn-ea"/>
                <a:cs typeface="+mn-cs"/>
              </a:rPr>
              <a:t>8</a:t>
            </a:r>
            <a:endParaRPr lang="fr-FR" dirty="0"/>
          </a:p>
        </p:txBody>
      </p:sp>
      <p:sp>
        <p:nvSpPr>
          <p:cNvPr id="4" name="Espace réservé du numéro de diapositive 3"/>
          <p:cNvSpPr>
            <a:spLocks noGrp="1"/>
          </p:cNvSpPr>
          <p:nvPr>
            <p:ph type="sldNum" sz="quarter" idx="10"/>
          </p:nvPr>
        </p:nvSpPr>
        <p:spPr/>
        <p:txBody>
          <a:bodyPr/>
          <a:lstStyle/>
          <a:p>
            <a:fld id="{6470C607-C6D1-407B-A368-D59AEE80CED6}" type="slidenum">
              <a:rPr lang="fr-FR" smtClean="0"/>
              <a:t>16</a:t>
            </a:fld>
            <a:endParaRPr lang="fr-FR"/>
          </a:p>
        </p:txBody>
      </p:sp>
    </p:spTree>
    <p:extLst>
      <p:ext uri="{BB962C8B-B14F-4D97-AF65-F5344CB8AC3E}">
        <p14:creationId xmlns:p14="http://schemas.microsoft.com/office/powerpoint/2010/main" val="430510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gradFill flip="none" rotWithShape="1">
          <a:gsLst>
            <a:gs pos="52000">
              <a:srgbClr val="000090"/>
            </a:gs>
            <a:gs pos="100000">
              <a:srgbClr val="FFFF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19" name="Footer Placeholder 18"/>
          <p:cNvSpPr>
            <a:spLocks noGrp="1"/>
          </p:cNvSpPr>
          <p:nvPr>
            <p:ph type="ftr" sz="quarter" idx="11"/>
          </p:nvPr>
        </p:nvSpPr>
        <p:spPr>
          <a:xfrm>
            <a:off x="2667000" y="6376243"/>
            <a:ext cx="3352800" cy="365125"/>
          </a:xfrm>
          <a:prstGeom prst="rect">
            <a:avLst/>
          </a:prstGeom>
        </p:spPr>
        <p:txBody>
          <a:bodyPr/>
          <a:lstStyle/>
          <a:p>
            <a:r>
              <a:rPr lang="fr-FR" dirty="0" smtClean="0"/>
              <a:t>année universitaire: 2016 -2017</a:t>
            </a:r>
            <a:endParaRPr lang="fr-FR" dirty="0"/>
          </a:p>
        </p:txBody>
      </p:sp>
      <p:sp>
        <p:nvSpPr>
          <p:cNvPr id="6" name="Date Placeholder 9"/>
          <p:cNvSpPr>
            <a:spLocks noGrp="1"/>
          </p:cNvSpPr>
          <p:nvPr>
            <p:ph type="dt" sz="half" idx="2"/>
          </p:nvPr>
        </p:nvSpPr>
        <p:spPr>
          <a:xfrm>
            <a:off x="457200" y="6376243"/>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dirty="0" smtClean="0"/>
              <a:t>11/01/2016</a:t>
            </a:r>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a:xfrm>
            <a:off x="457200" y="6376243"/>
            <a:ext cx="2133600" cy="365125"/>
          </a:xfrm>
          <a:prstGeom prst="rect">
            <a:avLst/>
          </a:prstGeom>
        </p:spPr>
        <p:txBody>
          <a:bodyPr/>
          <a:lstStyle/>
          <a:p>
            <a:r>
              <a:rPr lang="fr-FR" smtClean="0"/>
              <a:t>15/02/2013</a:t>
            </a:r>
            <a:endParaRPr lang="fr-FR"/>
          </a:p>
        </p:txBody>
      </p:sp>
      <p:sp>
        <p:nvSpPr>
          <p:cNvPr id="5" name="Footer Placeholder 4"/>
          <p:cNvSpPr>
            <a:spLocks noGrp="1"/>
          </p:cNvSpPr>
          <p:nvPr>
            <p:ph type="ftr" sz="quarter" idx="11"/>
          </p:nvPr>
        </p:nvSpPr>
        <p:spPr>
          <a:xfrm>
            <a:off x="2667000" y="6376243"/>
            <a:ext cx="3352800" cy="365125"/>
          </a:xfrm>
          <a:prstGeom prst="rect">
            <a:avLst/>
          </a:prstGeom>
        </p:spPr>
        <p:txBody>
          <a:bodyPr/>
          <a:lstStyle/>
          <a:p>
            <a:r>
              <a:rPr lang="fr-FR" smtClean="0"/>
              <a:t>année universitaire: 2012 -2013</a:t>
            </a:r>
            <a:endParaRPr lang="fr-FR"/>
          </a:p>
        </p:txBody>
      </p:sp>
      <p:sp>
        <p:nvSpPr>
          <p:cNvPr id="6" name="Slide Number Placeholder 5"/>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a:xfrm>
            <a:off x="457200" y="6376243"/>
            <a:ext cx="2133600" cy="365125"/>
          </a:xfrm>
          <a:prstGeom prst="rect">
            <a:avLst/>
          </a:prstGeom>
        </p:spPr>
        <p:txBody>
          <a:bodyPr/>
          <a:lstStyle/>
          <a:p>
            <a:r>
              <a:rPr lang="fr-FR" smtClean="0"/>
              <a:t>15/02/2013</a:t>
            </a:r>
            <a:endParaRPr lang="fr-FR"/>
          </a:p>
        </p:txBody>
      </p:sp>
      <p:sp>
        <p:nvSpPr>
          <p:cNvPr id="5" name="Footer Placeholder 4"/>
          <p:cNvSpPr>
            <a:spLocks noGrp="1"/>
          </p:cNvSpPr>
          <p:nvPr>
            <p:ph type="ftr" sz="quarter" idx="11"/>
          </p:nvPr>
        </p:nvSpPr>
        <p:spPr>
          <a:xfrm>
            <a:off x="2667000" y="6376243"/>
            <a:ext cx="3352800" cy="365125"/>
          </a:xfrm>
          <a:prstGeom prst="rect">
            <a:avLst/>
          </a:prstGeom>
        </p:spPr>
        <p:txBody>
          <a:bodyPr/>
          <a:lstStyle/>
          <a:p>
            <a:r>
              <a:rPr lang="fr-FR" smtClean="0"/>
              <a:t>année universitaire: 2012 -2013</a:t>
            </a:r>
            <a:endParaRPr lang="fr-FR"/>
          </a:p>
        </p:txBody>
      </p:sp>
      <p:sp>
        <p:nvSpPr>
          <p:cNvPr id="6" name="Slide Number Placeholder 5"/>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dirty="0" smtClean="0"/>
              <a:t>Modifiez le style du titre</a:t>
            </a:r>
            <a:endParaRPr kumimoji="0" lang="en-US" dirty="0"/>
          </a:p>
        </p:txBody>
      </p:sp>
      <p:sp>
        <p:nvSpPr>
          <p:cNvPr id="3" name="Content Placeholder 2"/>
          <p:cNvSpPr>
            <a:spLocks noGrp="1"/>
          </p:cNvSpPr>
          <p:nvPr>
            <p:ph idx="1"/>
          </p:nvPr>
        </p:nvSpPr>
        <p:spPr/>
        <p:txBody>
          <a:bodyPr/>
          <a:lstStyle/>
          <a:p>
            <a:pPr lvl="0" eaLnBrk="1" latinLnBrk="0" hangingPunct="1"/>
            <a:r>
              <a:rPr lang="fr-FR" dirty="0" smtClean="0"/>
              <a:t>Modifiez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
        <p:nvSpPr>
          <p:cNvPr id="6" name="Slide Number Placeholder 5"/>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6" name="Slide Number Placeholder 5"/>
          <p:cNvSpPr>
            <a:spLocks noGrp="1"/>
          </p:cNvSpPr>
          <p:nvPr>
            <p:ph type="sldNum" sz="quarter" idx="12"/>
          </p:nvPr>
        </p:nvSpPr>
        <p:spPr/>
        <p:txBody>
          <a:bodyPr/>
          <a:lstStyle/>
          <a:p>
            <a:fld id="{09E9CC93-F385-4C6F-8F34-29B30C46A6DC}" type="slidenum">
              <a:rPr lang="fr-FR" smtClean="0"/>
              <a:t>‹#›</a:t>
            </a:fld>
            <a:endParaRPr lang="fr-FR"/>
          </a:p>
        </p:txBody>
      </p:sp>
      <p:sp>
        <p:nvSpPr>
          <p:cNvPr id="8" name="Footer Placeholder 18"/>
          <p:cNvSpPr>
            <a:spLocks noGrp="1"/>
          </p:cNvSpPr>
          <p:nvPr>
            <p:ph type="ftr" sz="quarter" idx="11"/>
          </p:nvPr>
        </p:nvSpPr>
        <p:spPr>
          <a:xfrm>
            <a:off x="2667000" y="6376243"/>
            <a:ext cx="3352800" cy="365125"/>
          </a:xfrm>
          <a:prstGeom prst="rect">
            <a:avLst/>
          </a:prstGeom>
        </p:spPr>
        <p:txBody>
          <a:bodyPr/>
          <a:lstStyle/>
          <a:p>
            <a:r>
              <a:rPr lang="fr-FR" dirty="0" smtClean="0"/>
              <a:t>année universitaire: 2016 -2017</a:t>
            </a:r>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dirty="0" smtClean="0"/>
              <a:t>Modifiez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Slide Number Placeholder 6"/>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9" name="Slide Number Placeholder 8"/>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5" name="Slide Number Placeholder 4"/>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Slide Number Placeholder 6"/>
          <p:cNvSpPr>
            <a:spLocks noGrp="1"/>
          </p:cNvSpPr>
          <p:nvPr>
            <p:ph type="sldNum" sz="quarter" idx="12"/>
          </p:nvPr>
        </p:nvSpPr>
        <p:spPr/>
        <p:txBody>
          <a:bodyPr/>
          <a:lstStyle/>
          <a:p>
            <a:fld id="{09E9CC93-F385-4C6F-8F34-29B30C46A6DC}"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a:xfrm>
            <a:off x="457200" y="6376243"/>
            <a:ext cx="2133600" cy="365125"/>
          </a:xfrm>
          <a:prstGeom prst="rect">
            <a:avLst/>
          </a:prstGeom>
        </p:spPr>
        <p:txBody>
          <a:bodyPr/>
          <a:lstStyle/>
          <a:p>
            <a:r>
              <a:rPr lang="fr-FR" smtClean="0"/>
              <a:t>15/02/2013</a:t>
            </a:r>
            <a:endParaRPr lang="fr-FR"/>
          </a:p>
        </p:txBody>
      </p:sp>
      <p:sp>
        <p:nvSpPr>
          <p:cNvPr id="6" name="Footer Placeholder 5"/>
          <p:cNvSpPr>
            <a:spLocks noGrp="1"/>
          </p:cNvSpPr>
          <p:nvPr>
            <p:ph type="ftr" sz="quarter" idx="11"/>
          </p:nvPr>
        </p:nvSpPr>
        <p:spPr>
          <a:xfrm>
            <a:off x="2667000" y="6376243"/>
            <a:ext cx="3352800" cy="365125"/>
          </a:xfrm>
          <a:prstGeom prst="rect">
            <a:avLst/>
          </a:prstGeom>
        </p:spPr>
        <p:txBody>
          <a:bodyPr/>
          <a:lstStyle/>
          <a:p>
            <a:r>
              <a:rPr lang="fr-FR" smtClean="0"/>
              <a:t>année universitaire: 2012 -2013</a:t>
            </a:r>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09E9CC93-F385-4C6F-8F34-29B30C46A6DC}" type="slidenum">
              <a:rPr lang="fr-FR" smtClean="0"/>
              <a:t>‹#›</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dirty="0" smtClean="0"/>
              <a:t>Modifiez le style du titre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dirty="0" smtClean="0"/>
              <a:t>Modifiez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E9CC93-F385-4C6F-8F34-29B30C46A6DC}" type="slidenum">
              <a:rPr lang="fr-FR" smtClean="0"/>
              <a:t>‹#›</a:t>
            </a:fld>
            <a:endParaRPr lang="fr-FR" dirty="0"/>
          </a:p>
        </p:txBody>
      </p:sp>
      <p:sp>
        <p:nvSpPr>
          <p:cNvPr id="20" name="Freeform 7"/>
          <p:cNvSpPr>
            <a:spLocks/>
          </p:cNvSpPr>
          <p:nvPr userDrawn="1"/>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grpSp>
        <p:nvGrpSpPr>
          <p:cNvPr id="21" name="Group 1"/>
          <p:cNvGrpSpPr/>
          <p:nvPr userDrawn="1"/>
        </p:nvGrpSpPr>
        <p:grpSpPr>
          <a:xfrm>
            <a:off x="-19017" y="202408"/>
            <a:ext cx="9180548" cy="649224"/>
            <a:chOff x="-19045" y="216550"/>
            <a:chExt cx="9180548" cy="649224"/>
          </a:xfrm>
        </p:grpSpPr>
        <p:sp>
          <p:nvSpPr>
            <p:cNvPr id="23"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25" name="Freeform 6"/>
          <p:cNvSpPr>
            <a:spLocks/>
          </p:cNvSpPr>
          <p:nvPr userDrawn="1"/>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p:txStyles>
    <p:titleStyle>
      <a:lvl1pPr algn="l" rtl="0" eaLnBrk="1" latinLnBrk="0" hangingPunct="1">
        <a:spcBef>
          <a:spcPct val="0"/>
        </a:spcBef>
        <a:buNone/>
        <a:defRPr kumimoji="0" sz="5000" b="0" kern="1200">
          <a:ln>
            <a:noFill/>
          </a:ln>
          <a:solidFill>
            <a:srgbClr val="0000FF"/>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 Target="slide10.xml"/><Relationship Id="rId4" Type="http://schemas.openxmlformats.org/officeDocument/2006/relationships/slide" Target="slide2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3" Type="http://schemas.openxmlformats.org/officeDocument/2006/relationships/slide" Target="slide10.xml"/><Relationship Id="rId4" Type="http://schemas.openxmlformats.org/officeDocument/2006/relationships/slide" Target="slide2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4" Type="http://schemas.openxmlformats.org/officeDocument/2006/relationships/slide" Target="slide21.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4" Type="http://schemas.openxmlformats.org/officeDocument/2006/relationships/slide" Target="slide21.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10.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10.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10.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10.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10.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10.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3" Type="http://schemas.openxmlformats.org/officeDocument/2006/relationships/slide" Target="slide10.xml"/><Relationship Id="rId4" Type="http://schemas.openxmlformats.org/officeDocument/2006/relationships/slide" Target="slide21.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763680"/>
            <a:ext cx="7851648" cy="1828800"/>
          </a:xfrm>
        </p:spPr>
        <p:txBody>
          <a:bodyPr>
            <a:normAutofit fontScale="90000"/>
          </a:bodyPr>
          <a:lstStyle/>
          <a:p>
            <a:r>
              <a:rPr lang="fr-FR" dirty="0" smtClean="0"/>
              <a:t>Eléments d’Informatique</a:t>
            </a:r>
            <a:br>
              <a:rPr lang="fr-FR" dirty="0" smtClean="0"/>
            </a:br>
            <a:r>
              <a:rPr lang="fr-FR" sz="4000" i="1" dirty="0" smtClean="0"/>
              <a:t>Cours11 – Allocation dynamique,</a:t>
            </a:r>
            <a:br>
              <a:rPr lang="fr-FR" sz="4000" i="1" dirty="0" smtClean="0"/>
            </a:br>
            <a:r>
              <a:rPr lang="fr-FR" sz="4000" i="1" dirty="0" smtClean="0"/>
              <a:t>listes chaînées</a:t>
            </a:r>
            <a:endParaRPr lang="fr-FR" sz="4000" i="1" dirty="0"/>
          </a:p>
        </p:txBody>
      </p:sp>
      <p:sp>
        <p:nvSpPr>
          <p:cNvPr id="3" name="Sous-titre 2"/>
          <p:cNvSpPr>
            <a:spLocks noGrp="1"/>
          </p:cNvSpPr>
          <p:nvPr>
            <p:ph type="subTitle" idx="1"/>
          </p:nvPr>
        </p:nvSpPr>
        <p:spPr>
          <a:xfrm>
            <a:off x="533400" y="3620616"/>
            <a:ext cx="7854696" cy="1752600"/>
          </a:xfrm>
        </p:spPr>
        <p:txBody>
          <a:bodyPr>
            <a:normAutofit/>
          </a:bodyPr>
          <a:lstStyle/>
          <a:p>
            <a:endParaRPr lang="fr-FR" dirty="0" smtClean="0"/>
          </a:p>
          <a:p>
            <a:endParaRPr lang="fr-FR" dirty="0"/>
          </a:p>
          <a:p>
            <a:r>
              <a:rPr lang="fr-FR" dirty="0" smtClean="0"/>
              <a:t>Catherine Recanati</a:t>
            </a:r>
            <a:endParaRPr lang="fr-FR" dirty="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5365204"/>
            <a:ext cx="3600400" cy="1074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04664"/>
            <a:ext cx="1440160" cy="1377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11564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10</a:t>
            </a:fld>
            <a:endParaRPr lang="fr-FR"/>
          </a:p>
        </p:txBody>
      </p:sp>
      <p:sp>
        <p:nvSpPr>
          <p:cNvPr id="6" name="ZoneTexte 5"/>
          <p:cNvSpPr txBox="1"/>
          <p:nvPr/>
        </p:nvSpPr>
        <p:spPr>
          <a:xfrm>
            <a:off x="2051720" y="1772816"/>
            <a:ext cx="7128792" cy="5016757"/>
          </a:xfrm>
          <a:prstGeom prst="rect">
            <a:avLst/>
          </a:prstGeom>
          <a:noFill/>
        </p:spPr>
        <p:txBody>
          <a:bodyPr wrap="square" rtlCol="0">
            <a:spAutoFit/>
          </a:bodyPr>
          <a:lstStyle/>
          <a:p>
            <a:r>
              <a:rPr lang="fr-FR" sz="3200" dirty="0" smtClean="0"/>
              <a:t>	La fonction </a:t>
            </a:r>
            <a:r>
              <a:rPr lang="fr-FR" sz="2800" dirty="0" err="1" smtClean="0">
                <a:latin typeface="Courier"/>
                <a:cs typeface="Courier"/>
              </a:rPr>
              <a:t>malloc</a:t>
            </a:r>
            <a:r>
              <a:rPr lang="fr-FR" sz="2800" dirty="0" smtClean="0"/>
              <a:t> </a:t>
            </a:r>
            <a:r>
              <a:rPr lang="fr-FR" sz="3200" dirty="0" smtClean="0"/>
              <a:t>alloue </a:t>
            </a:r>
            <a:r>
              <a:rPr lang="fr-FR" sz="3200" i="1" dirty="0" smtClean="0"/>
              <a:t>size</a:t>
            </a:r>
            <a:r>
              <a:rPr lang="fr-FR" sz="3200" dirty="0" smtClean="0"/>
              <a:t> bytes de mémoire et retourne un pointeur sur l’espace alloué. On force alors la conversion de ce pointeur par le type des données souhaitées. Exemple:</a:t>
            </a:r>
          </a:p>
          <a:p>
            <a:r>
              <a:rPr lang="fr-FR" sz="3200" dirty="0" err="1" smtClean="0"/>
              <a:t>typ</a:t>
            </a:r>
            <a:r>
              <a:rPr lang="fr-FR" sz="3200" dirty="0" smtClean="0"/>
              <a:t> *pt = (</a:t>
            </a:r>
            <a:r>
              <a:rPr lang="fr-FR" sz="3200" dirty="0" err="1" smtClean="0"/>
              <a:t>typ</a:t>
            </a:r>
            <a:r>
              <a:rPr lang="fr-FR" sz="3200" dirty="0" smtClean="0"/>
              <a:t>*) </a:t>
            </a:r>
            <a:r>
              <a:rPr lang="fr-FR" sz="3200" dirty="0" err="1" smtClean="0"/>
              <a:t>malloc</a:t>
            </a:r>
            <a:r>
              <a:rPr lang="fr-FR" sz="3200" dirty="0" smtClean="0"/>
              <a:t>(n*</a:t>
            </a:r>
            <a:r>
              <a:rPr lang="fr-FR" sz="3200" dirty="0" err="1" smtClean="0"/>
              <a:t>sizeof</a:t>
            </a:r>
            <a:r>
              <a:rPr lang="fr-FR" sz="3200" dirty="0" smtClean="0"/>
              <a:t>(</a:t>
            </a:r>
            <a:r>
              <a:rPr lang="fr-FR" sz="3200" dirty="0" err="1" smtClean="0"/>
              <a:t>typ</a:t>
            </a:r>
            <a:r>
              <a:rPr lang="fr-FR" sz="3200" dirty="0" smtClean="0"/>
              <a:t>))</a:t>
            </a:r>
          </a:p>
          <a:p>
            <a:r>
              <a:rPr lang="fr-FR" sz="3200" dirty="0" smtClean="0"/>
              <a:t>...</a:t>
            </a:r>
          </a:p>
          <a:p>
            <a:r>
              <a:rPr lang="fr-FR" sz="3200" dirty="0" smtClean="0"/>
              <a:t>free (pt);  /* libère l’espace alloué </a:t>
            </a:r>
          </a:p>
          <a:p>
            <a:r>
              <a:rPr lang="fr-FR" sz="3200" dirty="0"/>
              <a:t>	 </a:t>
            </a:r>
            <a:r>
              <a:rPr lang="fr-FR" sz="3200" dirty="0" smtClean="0"/>
              <a:t>       précédemment par </a:t>
            </a:r>
            <a:r>
              <a:rPr lang="fr-FR" sz="3200" dirty="0" err="1" smtClean="0"/>
              <a:t>malloc</a:t>
            </a:r>
            <a:r>
              <a:rPr lang="fr-FR" sz="3200" dirty="0" smtClean="0"/>
              <a:t> */</a:t>
            </a:r>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6" name="ZoneTexte 15">
            <a:hlinkClick r:id="rId3" action="ppaction://hlinksldjump"/>
          </p:cNvPr>
          <p:cNvSpPr txBox="1"/>
          <p:nvPr/>
        </p:nvSpPr>
        <p:spPr>
          <a:xfrm>
            <a:off x="0" y="1475492"/>
            <a:ext cx="1907704" cy="646331"/>
          </a:xfrm>
          <a:prstGeom prst="rect">
            <a:avLst/>
          </a:prstGeom>
          <a:solidFill>
            <a:srgbClr val="77D9E8"/>
          </a:solidFill>
        </p:spPr>
        <p:txBody>
          <a:bodyPr wrap="square" rtlCol="0">
            <a:spAutoFit/>
          </a:bodyPr>
          <a:lstStyle/>
          <a:p>
            <a:r>
              <a:rPr lang="fr-FR" dirty="0"/>
              <a:t>Allocation </a:t>
            </a:r>
            <a:r>
              <a:rPr lang="fr-FR" dirty="0" smtClean="0"/>
              <a:t>dynamique</a:t>
            </a:r>
            <a:endParaRPr lang="fr-FR" dirty="0"/>
          </a:p>
        </p:txBody>
      </p:sp>
      <p:sp>
        <p:nvSpPr>
          <p:cNvPr id="17" name="ZoneTexte 16">
            <a:hlinkClick r:id="rId4" action="ppaction://hlinksldjump"/>
          </p:cNvPr>
          <p:cNvSpPr txBox="1"/>
          <p:nvPr/>
        </p:nvSpPr>
        <p:spPr>
          <a:xfrm>
            <a:off x="0" y="2134597"/>
            <a:ext cx="1907704" cy="646331"/>
          </a:xfrm>
          <a:prstGeom prst="rect">
            <a:avLst/>
          </a:prstGeom>
          <a:noFill/>
        </p:spPr>
        <p:txBody>
          <a:bodyPr wrap="square" rtlCol="0">
            <a:spAutoFit/>
          </a:bodyPr>
          <a:lstStyle/>
          <a:p>
            <a:r>
              <a:rPr lang="fr-FR" dirty="0" smtClean="0"/>
              <a:t>types </a:t>
            </a:r>
          </a:p>
          <a:p>
            <a:r>
              <a:rPr lang="fr-FR" dirty="0" smtClean="0"/>
              <a:t>complexes</a:t>
            </a:r>
            <a:endParaRPr lang="fr-FR" dirty="0"/>
          </a:p>
        </p:txBody>
      </p:sp>
      <p:sp>
        <p:nvSpPr>
          <p:cNvPr id="14" name="ZoneTexte 13">
            <a:hlinkClick r:id="rId4"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sp>
        <p:nvSpPr>
          <p:cNvPr id="15" name="ZoneTexte 14">
            <a:hlinkClick r:id="rId4"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2" name="ZoneTexte 21">
            <a:hlinkClick r:id="rId4" action="ppaction://hlinksldjump"/>
          </p:cNvPr>
          <p:cNvSpPr txBox="1"/>
          <p:nvPr/>
        </p:nvSpPr>
        <p:spPr>
          <a:xfrm>
            <a:off x="-36512" y="3429000"/>
            <a:ext cx="1907704" cy="646331"/>
          </a:xfrm>
          <a:prstGeom prst="rect">
            <a:avLst/>
          </a:prstGeom>
          <a:noFill/>
        </p:spPr>
        <p:txBody>
          <a:bodyPr wrap="square" rtlCol="0">
            <a:spAutoFit/>
          </a:bodyPr>
          <a:lstStyle/>
          <a:p>
            <a:r>
              <a:rPr lang="fr-FR" dirty="0" smtClean="0"/>
              <a:t> listes </a:t>
            </a:r>
          </a:p>
          <a:p>
            <a:r>
              <a:rPr lang="fr-FR" dirty="0" smtClean="0"/>
              <a:t> chaînées</a:t>
            </a:r>
            <a:endParaRPr lang="fr-FR" dirty="0"/>
          </a:p>
        </p:txBody>
      </p:sp>
      <p:sp>
        <p:nvSpPr>
          <p:cNvPr id="24" name="Titre 1"/>
          <p:cNvSpPr>
            <a:spLocks noGrp="1"/>
          </p:cNvSpPr>
          <p:nvPr>
            <p:ph type="title"/>
          </p:nvPr>
        </p:nvSpPr>
        <p:spPr>
          <a:xfrm>
            <a:off x="2195736" y="917848"/>
            <a:ext cx="6491064" cy="638944"/>
          </a:xfrm>
        </p:spPr>
        <p:txBody>
          <a:bodyPr>
            <a:normAutofit fontScale="90000"/>
          </a:bodyPr>
          <a:lstStyle/>
          <a:p>
            <a:r>
              <a:rPr lang="fr-FR" dirty="0" err="1" smtClean="0"/>
              <a:t>void</a:t>
            </a:r>
            <a:r>
              <a:rPr lang="fr-FR" dirty="0" smtClean="0"/>
              <a:t> *</a:t>
            </a:r>
            <a:r>
              <a:rPr lang="fr-FR" dirty="0"/>
              <a:t> </a:t>
            </a:r>
            <a:r>
              <a:rPr lang="fr-FR" dirty="0" smtClean="0"/>
              <a:t>  </a:t>
            </a:r>
            <a:r>
              <a:rPr lang="fr-FR" dirty="0" err="1" smtClean="0"/>
              <a:t>malloc</a:t>
            </a:r>
            <a:r>
              <a:rPr lang="fr-FR" dirty="0"/>
              <a:t>(</a:t>
            </a:r>
            <a:r>
              <a:rPr lang="fr-FR" dirty="0" err="1" smtClean="0"/>
              <a:t>size_t</a:t>
            </a:r>
            <a:r>
              <a:rPr lang="fr-FR" dirty="0" smtClean="0"/>
              <a:t>  </a:t>
            </a:r>
            <a:r>
              <a:rPr lang="fr-FR" dirty="0"/>
              <a:t>size);</a:t>
            </a:r>
          </a:p>
        </p:txBody>
      </p:sp>
    </p:spTree>
    <p:extLst>
      <p:ext uri="{BB962C8B-B14F-4D97-AF65-F5344CB8AC3E}">
        <p14:creationId xmlns:p14="http://schemas.microsoft.com/office/powerpoint/2010/main" val="10958159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11</a:t>
            </a:fld>
            <a:endParaRPr lang="fr-FR"/>
          </a:p>
        </p:txBody>
      </p:sp>
      <p:sp>
        <p:nvSpPr>
          <p:cNvPr id="6" name="ZoneTexte 5"/>
          <p:cNvSpPr txBox="1"/>
          <p:nvPr/>
        </p:nvSpPr>
        <p:spPr>
          <a:xfrm>
            <a:off x="2051720" y="1772816"/>
            <a:ext cx="7128792" cy="4770537"/>
          </a:xfrm>
          <a:prstGeom prst="rect">
            <a:avLst/>
          </a:prstGeom>
          <a:noFill/>
        </p:spPr>
        <p:txBody>
          <a:bodyPr wrap="square" rtlCol="0">
            <a:spAutoFit/>
          </a:bodyPr>
          <a:lstStyle/>
          <a:p>
            <a:r>
              <a:rPr lang="fr-FR" sz="3200" dirty="0" err="1" smtClean="0"/>
              <a:t>int</a:t>
            </a:r>
            <a:r>
              <a:rPr lang="fr-FR" sz="3200" dirty="0" smtClean="0"/>
              <a:t> main() {</a:t>
            </a:r>
          </a:p>
          <a:p>
            <a:r>
              <a:rPr lang="fr-FR" sz="3200" dirty="0"/>
              <a:t> </a:t>
            </a:r>
            <a:r>
              <a:rPr lang="fr-FR" sz="3200" dirty="0" smtClean="0"/>
              <a:t>  char* tab[]; // sa taille n’est pas fixée</a:t>
            </a:r>
          </a:p>
          <a:p>
            <a:endParaRPr lang="fr-FR" sz="800" dirty="0"/>
          </a:p>
          <a:p>
            <a:r>
              <a:rPr lang="fr-FR" sz="3200" dirty="0" smtClean="0"/>
              <a:t>   tab = (char*)</a:t>
            </a:r>
            <a:r>
              <a:rPr lang="fr-FR" sz="3200" dirty="0" err="1" smtClean="0"/>
              <a:t>malloc</a:t>
            </a:r>
            <a:r>
              <a:rPr lang="fr-FR" sz="3200" dirty="0" smtClean="0"/>
              <a:t>(</a:t>
            </a:r>
            <a:r>
              <a:rPr lang="fr-FR" sz="2800" dirty="0" smtClean="0">
                <a:latin typeface="Courier"/>
                <a:cs typeface="Courier"/>
              </a:rPr>
              <a:t>10</a:t>
            </a:r>
            <a:r>
              <a:rPr lang="fr-FR" sz="3200" dirty="0" smtClean="0">
                <a:cs typeface="Courier"/>
              </a:rPr>
              <a:t>*</a:t>
            </a:r>
            <a:r>
              <a:rPr lang="fr-FR" sz="3200" dirty="0" err="1" smtClean="0">
                <a:cs typeface="Courier"/>
              </a:rPr>
              <a:t>sizeof</a:t>
            </a:r>
            <a:r>
              <a:rPr lang="fr-FR" sz="3200" dirty="0" smtClean="0">
                <a:cs typeface="Courier"/>
              </a:rPr>
              <a:t>(char));</a:t>
            </a:r>
            <a:endParaRPr lang="fr-FR" sz="3200" dirty="0">
              <a:cs typeface="Courier"/>
            </a:endParaRPr>
          </a:p>
          <a:p>
            <a:r>
              <a:rPr lang="fr-FR" sz="3200" dirty="0" smtClean="0">
                <a:cs typeface="Courier"/>
              </a:rPr>
              <a:t>//  la taille de tab est maintenant fixée</a:t>
            </a:r>
          </a:p>
          <a:p>
            <a:r>
              <a:rPr lang="fr-FR" sz="3200" dirty="0" smtClean="0">
                <a:cs typeface="Courier"/>
              </a:rPr>
              <a:t>// à </a:t>
            </a:r>
            <a:r>
              <a:rPr lang="fr-FR" sz="3200" dirty="0" smtClean="0">
                <a:latin typeface="Courier"/>
                <a:cs typeface="Courier"/>
              </a:rPr>
              <a:t>10</a:t>
            </a:r>
            <a:r>
              <a:rPr lang="fr-FR" sz="3200" dirty="0" smtClean="0">
                <a:cs typeface="Courier"/>
              </a:rPr>
              <a:t>, et sa valeur (constante) aussi.</a:t>
            </a:r>
          </a:p>
          <a:p>
            <a:endParaRPr lang="fr-FR" sz="800" dirty="0">
              <a:cs typeface="Courier"/>
            </a:endParaRPr>
          </a:p>
          <a:p>
            <a:r>
              <a:rPr lang="fr-FR" sz="3200" dirty="0" smtClean="0">
                <a:cs typeface="Courier"/>
              </a:rPr>
              <a:t>   tab[</a:t>
            </a:r>
            <a:r>
              <a:rPr lang="fr-FR" sz="3200" dirty="0" smtClean="0">
                <a:latin typeface="Courier"/>
                <a:cs typeface="Courier"/>
              </a:rPr>
              <a:t>0</a:t>
            </a:r>
            <a:r>
              <a:rPr lang="fr-FR" sz="3200" dirty="0" smtClean="0">
                <a:cs typeface="Courier"/>
              </a:rPr>
              <a:t>] = </a:t>
            </a:r>
            <a:r>
              <a:rPr lang="fr-FR" sz="3200" dirty="0" smtClean="0">
                <a:latin typeface="Courier"/>
                <a:cs typeface="Courier"/>
              </a:rPr>
              <a:t>1</a:t>
            </a:r>
            <a:r>
              <a:rPr lang="fr-FR" sz="3200" dirty="0" smtClean="0">
                <a:cs typeface="Courier"/>
              </a:rPr>
              <a:t>;</a:t>
            </a:r>
          </a:p>
          <a:p>
            <a:r>
              <a:rPr lang="fr-FR" sz="3200" dirty="0" smtClean="0">
                <a:cs typeface="Courier"/>
              </a:rPr>
              <a:t>          ...</a:t>
            </a:r>
          </a:p>
          <a:p>
            <a:r>
              <a:rPr lang="fr-FR" sz="3200" dirty="0" smtClean="0">
                <a:cs typeface="Courier"/>
              </a:rPr>
              <a:t>   tab[</a:t>
            </a:r>
            <a:r>
              <a:rPr lang="fr-FR" sz="3200" dirty="0" smtClean="0">
                <a:latin typeface="Courier"/>
                <a:cs typeface="Courier"/>
              </a:rPr>
              <a:t>9</a:t>
            </a:r>
            <a:r>
              <a:rPr lang="fr-FR" sz="3200" dirty="0" smtClean="0">
                <a:cs typeface="Courier"/>
              </a:rPr>
              <a:t>] = </a:t>
            </a:r>
            <a:r>
              <a:rPr lang="fr-FR" sz="3200" dirty="0" smtClean="0">
                <a:latin typeface="Courier"/>
                <a:cs typeface="Courier"/>
              </a:rPr>
              <a:t>567</a:t>
            </a:r>
            <a:r>
              <a:rPr lang="fr-FR" sz="3200" dirty="0" smtClean="0">
                <a:cs typeface="Courier"/>
              </a:rPr>
              <a:t>; </a:t>
            </a:r>
          </a:p>
          <a:p>
            <a:r>
              <a:rPr lang="fr-FR" sz="3200" dirty="0">
                <a:cs typeface="Courier"/>
              </a:rPr>
              <a:t>}</a:t>
            </a:r>
            <a:endParaRPr lang="fr-FR" sz="3200" dirty="0" smtClean="0">
              <a:cs typeface="Courier"/>
            </a:endParaRPr>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6" name="ZoneTexte 15">
            <a:hlinkClick r:id="rId3" action="ppaction://hlinksldjump"/>
          </p:cNvPr>
          <p:cNvSpPr txBox="1"/>
          <p:nvPr/>
        </p:nvSpPr>
        <p:spPr>
          <a:xfrm>
            <a:off x="0" y="1475492"/>
            <a:ext cx="1907704" cy="646331"/>
          </a:xfrm>
          <a:prstGeom prst="rect">
            <a:avLst/>
          </a:prstGeom>
          <a:solidFill>
            <a:srgbClr val="77D9E8"/>
          </a:solidFill>
        </p:spPr>
        <p:txBody>
          <a:bodyPr wrap="square" rtlCol="0">
            <a:spAutoFit/>
          </a:bodyPr>
          <a:lstStyle/>
          <a:p>
            <a:r>
              <a:rPr lang="fr-FR" dirty="0"/>
              <a:t>Allocation </a:t>
            </a:r>
            <a:r>
              <a:rPr lang="fr-FR" dirty="0" smtClean="0"/>
              <a:t>dynamique</a:t>
            </a:r>
            <a:endParaRPr lang="fr-FR" dirty="0"/>
          </a:p>
        </p:txBody>
      </p:sp>
      <p:sp>
        <p:nvSpPr>
          <p:cNvPr id="17" name="ZoneTexte 16">
            <a:hlinkClick r:id="rId4" action="ppaction://hlinksldjump"/>
          </p:cNvPr>
          <p:cNvSpPr txBox="1"/>
          <p:nvPr/>
        </p:nvSpPr>
        <p:spPr>
          <a:xfrm>
            <a:off x="0" y="2134597"/>
            <a:ext cx="1907704" cy="646331"/>
          </a:xfrm>
          <a:prstGeom prst="rect">
            <a:avLst/>
          </a:prstGeom>
          <a:noFill/>
        </p:spPr>
        <p:txBody>
          <a:bodyPr wrap="square" rtlCol="0">
            <a:spAutoFit/>
          </a:bodyPr>
          <a:lstStyle/>
          <a:p>
            <a:r>
              <a:rPr lang="fr-FR" dirty="0" smtClean="0"/>
              <a:t>types </a:t>
            </a:r>
          </a:p>
          <a:p>
            <a:r>
              <a:rPr lang="fr-FR" dirty="0" smtClean="0"/>
              <a:t>complexes</a:t>
            </a:r>
            <a:endParaRPr lang="fr-FR" dirty="0"/>
          </a:p>
        </p:txBody>
      </p:sp>
      <p:sp>
        <p:nvSpPr>
          <p:cNvPr id="14" name="ZoneTexte 13">
            <a:hlinkClick r:id="rId4"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sp>
        <p:nvSpPr>
          <p:cNvPr id="15" name="ZoneTexte 14">
            <a:hlinkClick r:id="rId4"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2" name="ZoneTexte 21">
            <a:hlinkClick r:id="rId4" action="ppaction://hlinksldjump"/>
          </p:cNvPr>
          <p:cNvSpPr txBox="1"/>
          <p:nvPr/>
        </p:nvSpPr>
        <p:spPr>
          <a:xfrm>
            <a:off x="-36512" y="3429000"/>
            <a:ext cx="1907704" cy="646331"/>
          </a:xfrm>
          <a:prstGeom prst="rect">
            <a:avLst/>
          </a:prstGeom>
          <a:noFill/>
        </p:spPr>
        <p:txBody>
          <a:bodyPr wrap="square" rtlCol="0">
            <a:spAutoFit/>
          </a:bodyPr>
          <a:lstStyle/>
          <a:p>
            <a:r>
              <a:rPr lang="fr-FR" dirty="0" smtClean="0"/>
              <a:t> listes </a:t>
            </a:r>
          </a:p>
          <a:p>
            <a:r>
              <a:rPr lang="fr-FR" dirty="0" smtClean="0"/>
              <a:t> chaînées</a:t>
            </a:r>
            <a:endParaRPr lang="fr-FR" dirty="0"/>
          </a:p>
        </p:txBody>
      </p:sp>
      <p:sp>
        <p:nvSpPr>
          <p:cNvPr id="24" name="Titre 1"/>
          <p:cNvSpPr>
            <a:spLocks noGrp="1"/>
          </p:cNvSpPr>
          <p:nvPr>
            <p:ph type="title"/>
          </p:nvPr>
        </p:nvSpPr>
        <p:spPr>
          <a:xfrm>
            <a:off x="2195736" y="917848"/>
            <a:ext cx="6491064" cy="638944"/>
          </a:xfrm>
        </p:spPr>
        <p:txBody>
          <a:bodyPr>
            <a:normAutofit fontScale="90000"/>
          </a:bodyPr>
          <a:lstStyle/>
          <a:p>
            <a:r>
              <a:rPr lang="fr-FR" dirty="0" err="1" smtClean="0"/>
              <a:t>void</a:t>
            </a:r>
            <a:r>
              <a:rPr lang="fr-FR" dirty="0" smtClean="0"/>
              <a:t> *</a:t>
            </a:r>
            <a:r>
              <a:rPr lang="fr-FR" dirty="0"/>
              <a:t> </a:t>
            </a:r>
            <a:r>
              <a:rPr lang="fr-FR" dirty="0" smtClean="0"/>
              <a:t>  </a:t>
            </a:r>
            <a:r>
              <a:rPr lang="fr-FR" dirty="0" err="1" smtClean="0"/>
              <a:t>malloc</a:t>
            </a:r>
            <a:r>
              <a:rPr lang="fr-FR" dirty="0"/>
              <a:t>(</a:t>
            </a:r>
            <a:r>
              <a:rPr lang="fr-FR" dirty="0" err="1"/>
              <a:t>size_t</a:t>
            </a:r>
            <a:r>
              <a:rPr lang="fr-FR" dirty="0"/>
              <a:t> </a:t>
            </a:r>
            <a:r>
              <a:rPr lang="fr-FR" dirty="0" smtClean="0"/>
              <a:t>  size</a:t>
            </a:r>
            <a:r>
              <a:rPr lang="fr-FR" dirty="0"/>
              <a:t>);</a:t>
            </a:r>
          </a:p>
        </p:txBody>
      </p:sp>
    </p:spTree>
    <p:extLst>
      <p:ext uri="{BB962C8B-B14F-4D97-AF65-F5344CB8AC3E}">
        <p14:creationId xmlns:p14="http://schemas.microsoft.com/office/powerpoint/2010/main" val="39211514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04" y="836712"/>
            <a:ext cx="7236296" cy="855813"/>
          </a:xfrm>
        </p:spPr>
        <p:txBody>
          <a:bodyPr>
            <a:normAutofit/>
          </a:bodyPr>
          <a:lstStyle/>
          <a:p>
            <a:pPr algn="ctr"/>
            <a:r>
              <a:rPr lang="fr-FR" dirty="0" smtClean="0"/>
              <a:t>Types complexes</a:t>
            </a:r>
            <a:endParaRPr lang="fr-FR" dirty="0"/>
          </a:p>
        </p:txBody>
      </p:sp>
      <p:sp>
        <p:nvSpPr>
          <p:cNvPr id="3" name="Espace réservé du contenu 2"/>
          <p:cNvSpPr>
            <a:spLocks noGrp="1"/>
          </p:cNvSpPr>
          <p:nvPr>
            <p:ph idx="1"/>
          </p:nvPr>
        </p:nvSpPr>
        <p:spPr>
          <a:xfrm>
            <a:off x="1973042" y="1916832"/>
            <a:ext cx="7170958" cy="4077072"/>
          </a:xfrm>
        </p:spPr>
        <p:txBody>
          <a:bodyPr>
            <a:noAutofit/>
          </a:bodyPr>
          <a:lstStyle/>
          <a:p>
            <a:pPr marL="0" indent="0">
              <a:buNone/>
            </a:pPr>
            <a:r>
              <a:rPr lang="fr-FR" sz="2800" dirty="0" smtClean="0"/>
              <a:t>	Le </a:t>
            </a:r>
            <a:r>
              <a:rPr lang="fr-FR" sz="2800" dirty="0"/>
              <a:t>langage C propose </a:t>
            </a:r>
            <a:r>
              <a:rPr lang="fr-FR" sz="2800" dirty="0" smtClean="0"/>
              <a:t>deux types complexes permettant au programmeur d’utiliser d’autres types construits à partir des types primitifs : </a:t>
            </a:r>
            <a:endParaRPr lang="fr-FR" sz="2800" dirty="0"/>
          </a:p>
          <a:p>
            <a:r>
              <a:rPr lang="fr-FR" sz="2800" dirty="0" smtClean="0"/>
              <a:t>le type</a:t>
            </a:r>
            <a:r>
              <a:rPr lang="fr-FR" sz="2800" b="1" dirty="0" smtClean="0"/>
              <a:t> </a:t>
            </a:r>
            <a:r>
              <a:rPr lang="fr-FR" sz="2800" dirty="0" smtClean="0">
                <a:solidFill>
                  <a:srgbClr val="FF0000"/>
                </a:solidFill>
              </a:rPr>
              <a:t>tableau</a:t>
            </a:r>
            <a:r>
              <a:rPr lang="fr-FR" sz="2800" dirty="0" smtClean="0"/>
              <a:t> qui peut contenir un certain nombre de données d’un même type </a:t>
            </a:r>
            <a:endParaRPr lang="fr-FR" sz="2800" dirty="0"/>
          </a:p>
          <a:p>
            <a:r>
              <a:rPr lang="fr-FR" sz="2800" dirty="0" smtClean="0"/>
              <a:t>le type</a:t>
            </a:r>
            <a:r>
              <a:rPr lang="fr-FR" sz="2800" b="1" dirty="0" smtClean="0"/>
              <a:t> </a:t>
            </a:r>
            <a:r>
              <a:rPr lang="fr-FR" sz="2800" dirty="0" smtClean="0">
                <a:solidFill>
                  <a:srgbClr val="FF0000"/>
                </a:solidFill>
              </a:rPr>
              <a:t>structure</a:t>
            </a:r>
            <a:r>
              <a:rPr lang="fr-FR" sz="2800" b="1" dirty="0" smtClean="0">
                <a:solidFill>
                  <a:srgbClr val="FF0000"/>
                </a:solidFill>
              </a:rPr>
              <a:t> </a:t>
            </a:r>
            <a:r>
              <a:rPr lang="fr-FR" sz="2800" dirty="0" smtClean="0"/>
              <a:t>qui peut contenir des données de types différents</a:t>
            </a:r>
            <a:endParaRPr lang="fr-FR" sz="2800" dirty="0"/>
          </a:p>
          <a:p>
            <a:pPr marL="0" indent="0">
              <a:buNone/>
            </a:pPr>
            <a:endParaRPr lang="fr-FR" sz="2800" dirty="0" smtClean="0">
              <a:cs typeface="Courier"/>
            </a:endParaRPr>
          </a:p>
        </p:txBody>
      </p:sp>
      <p:sp>
        <p:nvSpPr>
          <p:cNvPr id="17" name="Rectangle 16"/>
          <p:cNvSpPr/>
          <p:nvPr/>
        </p:nvSpPr>
        <p:spPr>
          <a:xfrm>
            <a:off x="107504" y="980728"/>
            <a:ext cx="776925" cy="461665"/>
          </a:xfrm>
          <a:prstGeom prst="rect">
            <a:avLst/>
          </a:prstGeom>
        </p:spPr>
        <p:txBody>
          <a:bodyPr wrap="none">
            <a:spAutoFit/>
          </a:bodyPr>
          <a:lstStyle/>
          <a:p>
            <a:r>
              <a:rPr lang="fr-FR" sz="2400" dirty="0">
                <a:solidFill>
                  <a:srgbClr val="3000AD"/>
                </a:solidFill>
              </a:rPr>
              <a:t>Plan</a:t>
            </a:r>
          </a:p>
        </p:txBody>
      </p:sp>
      <p:cxnSp>
        <p:nvCxnSpPr>
          <p:cNvPr id="8" name="Connecteur droit 7"/>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ZoneTexte 18">
            <a:hlinkClick r:id="rId3"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20" name="ZoneTexte 19">
            <a:hlinkClick r:id="rId4" action="ppaction://hlinksldjump"/>
          </p:cNvPr>
          <p:cNvSpPr txBox="1"/>
          <p:nvPr/>
        </p:nvSpPr>
        <p:spPr>
          <a:xfrm>
            <a:off x="0" y="2134597"/>
            <a:ext cx="1907704" cy="646331"/>
          </a:xfrm>
          <a:prstGeom prst="rect">
            <a:avLst/>
          </a:prstGeom>
          <a:solidFill>
            <a:srgbClr val="77D9E8"/>
          </a:solid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21" name="ZoneTexte 20">
            <a:hlinkClick r:id="rId4"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2" name="ZoneTexte 21">
            <a:hlinkClick r:id="rId4" action="ppaction://hlinksldjump"/>
          </p:cNvPr>
          <p:cNvSpPr txBox="1"/>
          <p:nvPr/>
        </p:nvSpPr>
        <p:spPr>
          <a:xfrm>
            <a:off x="-36512" y="3429000"/>
            <a:ext cx="1907704" cy="646331"/>
          </a:xfrm>
          <a:prstGeom prst="rect">
            <a:avLst/>
          </a:prstGeom>
          <a:no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1725422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73042" y="764704"/>
            <a:ext cx="7170958" cy="5688632"/>
          </a:xfrm>
        </p:spPr>
        <p:txBody>
          <a:bodyPr>
            <a:noAutofit/>
          </a:bodyPr>
          <a:lstStyle/>
          <a:p>
            <a:r>
              <a:rPr lang="fr-FR" sz="2800" dirty="0" smtClean="0"/>
              <a:t>Un </a:t>
            </a:r>
            <a:r>
              <a:rPr lang="fr-FR" sz="2800" dirty="0" smtClean="0">
                <a:solidFill>
                  <a:srgbClr val="FF0000"/>
                </a:solidFill>
              </a:rPr>
              <a:t>tableau</a:t>
            </a:r>
            <a:r>
              <a:rPr lang="fr-FR" sz="2800" dirty="0" smtClean="0"/>
              <a:t> est une </a:t>
            </a:r>
            <a:r>
              <a:rPr lang="fr-FR" sz="2800" dirty="0"/>
              <a:t>variable composée de données de même type, </a:t>
            </a:r>
            <a:r>
              <a:rPr lang="fr-FR" sz="2800" dirty="0" smtClean="0"/>
              <a:t>stockées </a:t>
            </a:r>
            <a:r>
              <a:rPr lang="fr-FR" sz="2800" dirty="0"/>
              <a:t>de manière contiguë en </a:t>
            </a:r>
            <a:r>
              <a:rPr lang="fr-FR" sz="2800" dirty="0" smtClean="0">
                <a:solidFill>
                  <a:srgbClr val="000000"/>
                </a:solidFill>
              </a:rPr>
              <a:t>mémoire </a:t>
            </a:r>
            <a:r>
              <a:rPr lang="fr-FR" sz="2800" dirty="0" smtClean="0"/>
              <a:t>(</a:t>
            </a:r>
            <a:r>
              <a:rPr lang="fr-FR" sz="2800" dirty="0"/>
              <a:t>les unes à la suite des autres)</a:t>
            </a:r>
            <a:r>
              <a:rPr lang="fr-FR" sz="2800" dirty="0" smtClean="0"/>
              <a:t>.</a:t>
            </a:r>
            <a:r>
              <a:rPr lang="fr-FR" sz="2800" dirty="0"/>
              <a:t/>
            </a:r>
            <a:br>
              <a:rPr lang="fr-FR" sz="2800" dirty="0"/>
            </a:br>
            <a:endParaRPr lang="fr-FR" sz="2800" dirty="0" smtClean="0"/>
          </a:p>
          <a:p>
            <a:pPr marL="0" indent="0">
              <a:buNone/>
            </a:pPr>
            <a:endParaRPr lang="fr-FR" sz="2800" dirty="0" smtClean="0"/>
          </a:p>
          <a:p>
            <a:r>
              <a:rPr lang="fr-FR" sz="2800" dirty="0" smtClean="0"/>
              <a:t>Une </a:t>
            </a:r>
            <a:r>
              <a:rPr lang="fr-FR" sz="2800" dirty="0" smtClean="0">
                <a:solidFill>
                  <a:srgbClr val="FF0000"/>
                </a:solidFill>
              </a:rPr>
              <a:t>structure</a:t>
            </a:r>
            <a:r>
              <a:rPr lang="fr-FR" sz="2800" b="1" dirty="0" smtClean="0">
                <a:solidFill>
                  <a:srgbClr val="FF0000"/>
                </a:solidFill>
              </a:rPr>
              <a:t> </a:t>
            </a:r>
            <a:r>
              <a:rPr lang="fr-FR" sz="2800" dirty="0" smtClean="0"/>
              <a:t>est une variable composée de données de types hétérogènes, stockées </a:t>
            </a:r>
            <a:r>
              <a:rPr lang="fr-FR" sz="2800" dirty="0"/>
              <a:t>en mémoire </a:t>
            </a:r>
            <a:r>
              <a:rPr lang="fr-FR" sz="2800" dirty="0" smtClean="0"/>
              <a:t>les unes derrière les autres.</a:t>
            </a:r>
            <a:br>
              <a:rPr lang="fr-FR" sz="2800" dirty="0" smtClean="0"/>
            </a:br>
            <a:endParaRPr lang="fr-FR" sz="2800" dirty="0" smtClean="0"/>
          </a:p>
          <a:p>
            <a:pPr marL="0" indent="0">
              <a:buNone/>
            </a:pPr>
            <a:endParaRPr lang="fr-FR" sz="2800" dirty="0"/>
          </a:p>
        </p:txBody>
      </p:sp>
      <p:graphicFrame>
        <p:nvGraphicFramePr>
          <p:cNvPr id="6" name="Tableau 5"/>
          <p:cNvGraphicFramePr>
            <a:graphicFrameLocks noGrp="1"/>
          </p:cNvGraphicFramePr>
          <p:nvPr>
            <p:extLst>
              <p:ext uri="{D42A27DB-BD31-4B8C-83A1-F6EECF244321}">
                <p14:modId xmlns:p14="http://schemas.microsoft.com/office/powerpoint/2010/main" val="2594745069"/>
              </p:ext>
            </p:extLst>
          </p:nvPr>
        </p:nvGraphicFramePr>
        <p:xfrm>
          <a:off x="2555778" y="2708920"/>
          <a:ext cx="6336700" cy="504056"/>
        </p:xfrm>
        <a:graphic>
          <a:graphicData uri="http://schemas.openxmlformats.org/drawingml/2006/table">
            <a:tbl>
              <a:tblPr firstRow="1" bandRow="1">
                <a:tableStyleId>{D7AC3CCA-C797-4891-BE02-D94E43425B78}</a:tableStyleId>
              </a:tblPr>
              <a:tblGrid>
                <a:gridCol w="1267340"/>
                <a:gridCol w="1267340"/>
                <a:gridCol w="1267340"/>
                <a:gridCol w="1267340"/>
                <a:gridCol w="1267340"/>
              </a:tblGrid>
              <a:tr h="504056">
                <a:tc>
                  <a:txBody>
                    <a:bodyPr/>
                    <a:lstStyle/>
                    <a:p>
                      <a:pPr algn="ctr">
                        <a:spcAft>
                          <a:spcPts val="600"/>
                        </a:spcAft>
                      </a:pPr>
                      <a:r>
                        <a:rPr lang="fr-FR" b="0" dirty="0" smtClean="0"/>
                        <a:t>donnée</a:t>
                      </a:r>
                    </a:p>
                  </a:txBody>
                  <a:tcPr>
                    <a:solidFill>
                      <a:schemeClr val="bg1">
                        <a:lumMod val="85000"/>
                      </a:schemeClr>
                    </a:solidFill>
                  </a:tcPr>
                </a:tc>
                <a:tc>
                  <a:txBody>
                    <a:bodyPr/>
                    <a:lstStyle/>
                    <a:p>
                      <a:pPr algn="ctr">
                        <a:spcAft>
                          <a:spcPts val="600"/>
                        </a:spcAft>
                      </a:pPr>
                      <a:r>
                        <a:rPr lang="fr-FR" b="0" dirty="0" smtClean="0"/>
                        <a:t>donnée</a:t>
                      </a:r>
                    </a:p>
                  </a:txBody>
                  <a:tcPr>
                    <a:solidFill>
                      <a:schemeClr val="bg1">
                        <a:lumMod val="85000"/>
                      </a:schemeClr>
                    </a:solidFill>
                  </a:tcPr>
                </a:tc>
                <a:tc>
                  <a:txBody>
                    <a:bodyPr/>
                    <a:lstStyle/>
                    <a:p>
                      <a:pPr algn="ctr">
                        <a:spcAft>
                          <a:spcPts val="600"/>
                        </a:spcAft>
                      </a:pPr>
                      <a:r>
                        <a:rPr lang="fr-FR" b="0" dirty="0" smtClean="0"/>
                        <a:t>donnée</a:t>
                      </a:r>
                    </a:p>
                  </a:txBody>
                  <a:tcPr>
                    <a:solidFill>
                      <a:schemeClr val="bg1">
                        <a:lumMod val="85000"/>
                      </a:schemeClr>
                    </a:solidFill>
                  </a:tcPr>
                </a:tc>
                <a:tc>
                  <a:txBody>
                    <a:bodyPr/>
                    <a:lstStyle/>
                    <a:p>
                      <a:pPr algn="ctr">
                        <a:spcAft>
                          <a:spcPts val="600"/>
                        </a:spcAft>
                      </a:pPr>
                      <a:r>
                        <a:rPr lang="fr-FR" b="0" dirty="0" smtClean="0"/>
                        <a:t>...</a:t>
                      </a:r>
                      <a:endParaRPr lang="fr-FR" b="0" dirty="0"/>
                    </a:p>
                  </a:txBody>
                  <a:tcPr>
                    <a:noFill/>
                  </a:tcPr>
                </a:tc>
                <a:tc>
                  <a:txBody>
                    <a:bodyPr/>
                    <a:lstStyle/>
                    <a:p>
                      <a:pPr algn="ctr">
                        <a:spcAft>
                          <a:spcPts val="600"/>
                        </a:spcAft>
                      </a:pPr>
                      <a:r>
                        <a:rPr lang="fr-FR" b="0" dirty="0" smtClean="0"/>
                        <a:t>donnée</a:t>
                      </a:r>
                    </a:p>
                  </a:txBody>
                  <a:tcPr>
                    <a:solidFill>
                      <a:schemeClr val="bg1">
                        <a:lumMod val="85000"/>
                      </a:schemeClr>
                    </a:solidFill>
                  </a:tcPr>
                </a:tc>
              </a:tr>
            </a:tbl>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3074643293"/>
              </p:ext>
            </p:extLst>
          </p:nvPr>
        </p:nvGraphicFramePr>
        <p:xfrm>
          <a:off x="2627784" y="5085184"/>
          <a:ext cx="4464496" cy="792088"/>
        </p:xfrm>
        <a:graphic>
          <a:graphicData uri="http://schemas.openxmlformats.org/drawingml/2006/table">
            <a:tbl>
              <a:tblPr firstRow="1" bandRow="1">
                <a:tableStyleId>{D7AC3CCA-C797-4891-BE02-D94E43425B78}</a:tableStyleId>
              </a:tblPr>
              <a:tblGrid>
                <a:gridCol w="1078449"/>
                <a:gridCol w="1927746"/>
                <a:gridCol w="441185"/>
                <a:gridCol w="1017116"/>
              </a:tblGrid>
              <a:tr h="792088">
                <a:tc>
                  <a:txBody>
                    <a:bodyPr/>
                    <a:lstStyle/>
                    <a:p>
                      <a:pPr algn="ctr">
                        <a:spcAft>
                          <a:spcPts val="600"/>
                        </a:spcAft>
                      </a:pPr>
                      <a:r>
                        <a:rPr lang="fr-FR" b="0" dirty="0" smtClean="0"/>
                        <a:t>donnée</a:t>
                      </a:r>
                    </a:p>
                    <a:p>
                      <a:pPr algn="ctr">
                        <a:spcAft>
                          <a:spcPts val="600"/>
                        </a:spcAft>
                      </a:pPr>
                      <a:r>
                        <a:rPr lang="fr-FR" b="0" dirty="0" smtClean="0"/>
                        <a:t>(type 1)</a:t>
                      </a:r>
                      <a:endParaRPr lang="fr-FR" b="0" dirty="0"/>
                    </a:p>
                  </a:txBody>
                  <a:tcPr>
                    <a:solidFill>
                      <a:srgbClr val="F9FFDB"/>
                    </a:solidFill>
                  </a:tcPr>
                </a:tc>
                <a:tc>
                  <a:txBody>
                    <a:bodyPr/>
                    <a:lstStyle/>
                    <a:p>
                      <a:pPr algn="ctr">
                        <a:spcAft>
                          <a:spcPts val="600"/>
                        </a:spcAft>
                      </a:pPr>
                      <a:r>
                        <a:rPr lang="fr-FR" b="0" dirty="0" smtClean="0"/>
                        <a:t>donnée</a:t>
                      </a:r>
                    </a:p>
                    <a:p>
                      <a:pPr algn="ctr">
                        <a:spcAft>
                          <a:spcPts val="600"/>
                        </a:spcAft>
                      </a:pPr>
                      <a:r>
                        <a:rPr lang="fr-FR" b="0" dirty="0" smtClean="0"/>
                        <a:t>(type 2)</a:t>
                      </a:r>
                    </a:p>
                  </a:txBody>
                  <a:tcPr>
                    <a:solidFill>
                      <a:schemeClr val="accent5">
                        <a:lumMod val="20000"/>
                        <a:lumOff val="80000"/>
                      </a:schemeClr>
                    </a:solidFill>
                  </a:tcPr>
                </a:tc>
                <a:tc>
                  <a:txBody>
                    <a:bodyPr/>
                    <a:lstStyle/>
                    <a:p>
                      <a:pPr algn="ctr">
                        <a:spcAft>
                          <a:spcPts val="600"/>
                        </a:spcAft>
                      </a:pPr>
                      <a:r>
                        <a:rPr lang="fr-FR" b="0" dirty="0" smtClean="0"/>
                        <a:t>...</a:t>
                      </a:r>
                    </a:p>
                  </a:txBody>
                  <a:tcPr>
                    <a:solidFill>
                      <a:schemeClr val="bg1"/>
                    </a:solidFill>
                  </a:tcPr>
                </a:tc>
                <a:tc>
                  <a:txBody>
                    <a:bodyPr/>
                    <a:lstStyle/>
                    <a:p>
                      <a:pPr algn="ctr">
                        <a:spcAft>
                          <a:spcPts val="600"/>
                        </a:spcAft>
                      </a:pPr>
                      <a:r>
                        <a:rPr lang="fr-FR" b="0" dirty="0" smtClean="0"/>
                        <a:t>donnée</a:t>
                      </a:r>
                    </a:p>
                    <a:p>
                      <a:pPr algn="ctr">
                        <a:spcAft>
                          <a:spcPts val="600"/>
                        </a:spcAft>
                      </a:pPr>
                      <a:r>
                        <a:rPr lang="fr-FR" b="0" dirty="0" smtClean="0"/>
                        <a:t>(type n)</a:t>
                      </a:r>
                    </a:p>
                  </a:txBody>
                  <a:tcPr>
                    <a:solidFill>
                      <a:srgbClr val="EFD3FF"/>
                    </a:solidFill>
                  </a:tcPr>
                </a:tc>
              </a:tr>
            </a:tbl>
          </a:graphicData>
        </a:graphic>
      </p:graphicFrame>
      <p:sp>
        <p:nvSpPr>
          <p:cNvPr id="26" name="Rectangle 25"/>
          <p:cNvSpPr/>
          <p:nvPr/>
        </p:nvSpPr>
        <p:spPr>
          <a:xfrm>
            <a:off x="107504" y="980728"/>
            <a:ext cx="776925" cy="461665"/>
          </a:xfrm>
          <a:prstGeom prst="rect">
            <a:avLst/>
          </a:prstGeom>
        </p:spPr>
        <p:txBody>
          <a:bodyPr wrap="none">
            <a:spAutoFit/>
          </a:bodyPr>
          <a:lstStyle/>
          <a:p>
            <a:r>
              <a:rPr lang="fr-FR" sz="2400" dirty="0">
                <a:solidFill>
                  <a:srgbClr val="3000AD"/>
                </a:solidFill>
              </a:rPr>
              <a:t>Plan</a:t>
            </a:r>
          </a:p>
        </p:txBody>
      </p:sp>
      <p:cxnSp>
        <p:nvCxnSpPr>
          <p:cNvPr id="8" name="Connecteur droit 7"/>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22" name="ZoneTexte 21">
            <a:hlinkClick r:id="rId3"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23" name="ZoneTexte 22">
            <a:hlinkClick r:id="rId4" action="ppaction://hlinksldjump"/>
          </p:cNvPr>
          <p:cNvSpPr txBox="1"/>
          <p:nvPr/>
        </p:nvSpPr>
        <p:spPr>
          <a:xfrm>
            <a:off x="0" y="2134597"/>
            <a:ext cx="1907704" cy="646331"/>
          </a:xfrm>
          <a:prstGeom prst="rect">
            <a:avLst/>
          </a:prstGeom>
          <a:solidFill>
            <a:srgbClr val="77D9E8"/>
          </a:solid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28" name="ZoneTexte 27">
            <a:hlinkClick r:id="rId4"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9" name="ZoneTexte 28">
            <a:hlinkClick r:id="rId4" action="ppaction://hlinksldjump"/>
          </p:cNvPr>
          <p:cNvSpPr txBox="1"/>
          <p:nvPr/>
        </p:nvSpPr>
        <p:spPr>
          <a:xfrm>
            <a:off x="-36512" y="3429000"/>
            <a:ext cx="1907704" cy="646331"/>
          </a:xfrm>
          <a:prstGeom prst="rect">
            <a:avLst/>
          </a:prstGeom>
          <a:no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1725057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14</a:t>
            </a:fld>
            <a:endParaRPr lang="fr-FR"/>
          </a:p>
        </p:txBody>
      </p:sp>
      <p:sp>
        <p:nvSpPr>
          <p:cNvPr id="6" name="ZoneTexte 5"/>
          <p:cNvSpPr txBox="1"/>
          <p:nvPr/>
        </p:nvSpPr>
        <p:spPr>
          <a:xfrm>
            <a:off x="1979712" y="1484784"/>
            <a:ext cx="7200800" cy="5178340"/>
          </a:xfrm>
          <a:prstGeom prst="rect">
            <a:avLst/>
          </a:prstGeom>
          <a:noFill/>
        </p:spPr>
        <p:txBody>
          <a:bodyPr wrap="square" rtlCol="0">
            <a:spAutoFit/>
          </a:bodyPr>
          <a:lstStyle/>
          <a:p>
            <a:r>
              <a:rPr lang="fr-FR" sz="3200" dirty="0" smtClean="0"/>
              <a:t>Déclaration d’un type de </a:t>
            </a:r>
            <a:r>
              <a:rPr lang="fr-FR" sz="3200" dirty="0"/>
              <a:t>structure </a:t>
            </a:r>
            <a:r>
              <a:rPr lang="fr-FR" sz="3200" dirty="0" smtClean="0"/>
              <a:t>nommée toto. </a:t>
            </a:r>
            <a:endParaRPr lang="fr-FR" sz="1050" dirty="0"/>
          </a:p>
          <a:p>
            <a:r>
              <a:rPr lang="fr-FR" sz="3200" dirty="0" err="1">
                <a:solidFill>
                  <a:srgbClr val="3366FF"/>
                </a:solidFill>
              </a:rPr>
              <a:t>struct</a:t>
            </a:r>
            <a:r>
              <a:rPr lang="fr-FR" sz="3200" dirty="0">
                <a:solidFill>
                  <a:srgbClr val="3366FF"/>
                </a:solidFill>
              </a:rPr>
              <a:t> </a:t>
            </a:r>
            <a:r>
              <a:rPr lang="fr-FR" sz="3200" dirty="0" smtClean="0">
                <a:solidFill>
                  <a:srgbClr val="3366FF"/>
                </a:solidFill>
              </a:rPr>
              <a:t>toto </a:t>
            </a:r>
            <a:r>
              <a:rPr lang="fr-FR" sz="3200" dirty="0" smtClean="0"/>
              <a:t>{</a:t>
            </a:r>
            <a:endParaRPr lang="fr-FR" sz="3200" dirty="0"/>
          </a:p>
          <a:p>
            <a:r>
              <a:rPr lang="fr-FR" sz="3200" dirty="0">
                <a:solidFill>
                  <a:srgbClr val="000000"/>
                </a:solidFill>
              </a:rPr>
              <a:t>	</a:t>
            </a:r>
            <a:r>
              <a:rPr lang="fr-FR" sz="3200" dirty="0" err="1">
                <a:solidFill>
                  <a:srgbClr val="000000"/>
                </a:solidFill>
              </a:rPr>
              <a:t>int</a:t>
            </a:r>
            <a:r>
              <a:rPr lang="fr-FR" sz="3200" dirty="0">
                <a:solidFill>
                  <a:srgbClr val="000000"/>
                </a:solidFill>
              </a:rPr>
              <a:t> </a:t>
            </a:r>
            <a:r>
              <a:rPr lang="fr-FR" sz="3200" dirty="0" smtClean="0">
                <a:solidFill>
                  <a:srgbClr val="000000"/>
                </a:solidFill>
              </a:rPr>
              <a:t>val;</a:t>
            </a:r>
            <a:endParaRPr lang="fr-FR" sz="3200" dirty="0">
              <a:solidFill>
                <a:srgbClr val="000000"/>
              </a:solidFill>
            </a:endParaRPr>
          </a:p>
          <a:p>
            <a:r>
              <a:rPr lang="fr-FR" sz="3200" dirty="0">
                <a:solidFill>
                  <a:srgbClr val="000000"/>
                </a:solidFill>
              </a:rPr>
              <a:t>	</a:t>
            </a:r>
            <a:r>
              <a:rPr lang="fr-FR" sz="3200" dirty="0" smtClean="0">
                <a:solidFill>
                  <a:srgbClr val="000000"/>
                </a:solidFill>
              </a:rPr>
              <a:t>char f;</a:t>
            </a:r>
          </a:p>
          <a:p>
            <a:r>
              <a:rPr lang="fr-FR" sz="3200" dirty="0">
                <a:solidFill>
                  <a:srgbClr val="000000"/>
                </a:solidFill>
              </a:rPr>
              <a:t> </a:t>
            </a:r>
            <a:r>
              <a:rPr lang="fr-FR" sz="3200" dirty="0" smtClean="0">
                <a:solidFill>
                  <a:srgbClr val="000000"/>
                </a:solidFill>
              </a:rPr>
              <a:t>        </a:t>
            </a:r>
            <a:r>
              <a:rPr lang="fr-FR" sz="3200" dirty="0" err="1" smtClean="0">
                <a:solidFill>
                  <a:srgbClr val="000000"/>
                </a:solidFill>
              </a:rPr>
              <a:t>int</a:t>
            </a:r>
            <a:r>
              <a:rPr lang="fr-FR" sz="3200" dirty="0" smtClean="0">
                <a:solidFill>
                  <a:srgbClr val="000000"/>
                </a:solidFill>
              </a:rPr>
              <a:t> tab[];</a:t>
            </a:r>
            <a:endParaRPr lang="fr-FR" sz="3200" dirty="0">
              <a:solidFill>
                <a:srgbClr val="000000"/>
              </a:solidFill>
            </a:endParaRPr>
          </a:p>
          <a:p>
            <a:r>
              <a:rPr lang="fr-FR" sz="3200" dirty="0"/>
              <a:t>} ;	</a:t>
            </a:r>
          </a:p>
          <a:p>
            <a:endParaRPr lang="fr-FR" sz="1050" dirty="0"/>
          </a:p>
          <a:p>
            <a:r>
              <a:rPr lang="fr-FR" sz="3200" dirty="0" smtClean="0">
                <a:solidFill>
                  <a:srgbClr val="FF0000"/>
                </a:solidFill>
              </a:rPr>
              <a:t>    </a:t>
            </a:r>
            <a:r>
              <a:rPr lang="fr-FR" sz="3200" dirty="0" smtClean="0"/>
              <a:t>-</a:t>
            </a:r>
            <a:r>
              <a:rPr lang="fr-FR" sz="3200" dirty="0" smtClean="0">
                <a:solidFill>
                  <a:srgbClr val="FF0000"/>
                </a:solidFill>
              </a:rPr>
              <a:t> </a:t>
            </a:r>
            <a:r>
              <a:rPr lang="fr-FR" sz="3200" dirty="0" err="1" smtClean="0">
                <a:solidFill>
                  <a:srgbClr val="FF0000"/>
                </a:solidFill>
              </a:rPr>
              <a:t>sizeof</a:t>
            </a:r>
            <a:r>
              <a:rPr lang="fr-FR" sz="3200" dirty="0" smtClean="0">
                <a:solidFill>
                  <a:srgbClr val="FF0000"/>
                </a:solidFill>
              </a:rPr>
              <a:t> (toto) </a:t>
            </a:r>
            <a:r>
              <a:rPr lang="fr-FR" sz="3200" dirty="0" smtClean="0"/>
              <a:t>renverra la place mémoire nécessaire à une variable de type « </a:t>
            </a:r>
            <a:r>
              <a:rPr lang="fr-FR" sz="3200" dirty="0" err="1" smtClean="0"/>
              <a:t>struct</a:t>
            </a:r>
            <a:r>
              <a:rPr lang="fr-FR" sz="3200" dirty="0" smtClean="0"/>
              <a:t>  toto ».</a:t>
            </a:r>
            <a:endParaRPr lang="fr-FR" sz="3200" dirty="0"/>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4" name="ZoneTexte 13">
            <a:hlinkClick r:id="rId3"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sp>
        <p:nvSpPr>
          <p:cNvPr id="24" name="Titre 1"/>
          <p:cNvSpPr>
            <a:spLocks noGrp="1"/>
          </p:cNvSpPr>
          <p:nvPr>
            <p:ph type="title"/>
          </p:nvPr>
        </p:nvSpPr>
        <p:spPr>
          <a:xfrm>
            <a:off x="2195736" y="692696"/>
            <a:ext cx="6491064" cy="638944"/>
          </a:xfrm>
        </p:spPr>
        <p:txBody>
          <a:bodyPr>
            <a:normAutofit fontScale="90000"/>
          </a:bodyPr>
          <a:lstStyle/>
          <a:p>
            <a:pPr algn="ctr"/>
            <a:r>
              <a:rPr lang="fr-FR" dirty="0" smtClean="0"/>
              <a:t>Le type </a:t>
            </a:r>
            <a:r>
              <a:rPr lang="fr-FR" dirty="0" err="1" smtClean="0"/>
              <a:t>struct</a:t>
            </a:r>
            <a:endParaRPr lang="fr-FR" dirty="0"/>
          </a:p>
        </p:txBody>
      </p:sp>
      <p:sp>
        <p:nvSpPr>
          <p:cNvPr id="18" name="ZoneTexte 17">
            <a:hlinkClick r:id="rId4"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19" name="ZoneTexte 18">
            <a:hlinkClick r:id="rId3" action="ppaction://hlinksldjump"/>
          </p:cNvPr>
          <p:cNvSpPr txBox="1"/>
          <p:nvPr/>
        </p:nvSpPr>
        <p:spPr>
          <a:xfrm>
            <a:off x="0" y="2134597"/>
            <a:ext cx="1907704" cy="646331"/>
          </a:xfrm>
          <a:prstGeom prst="rect">
            <a:avLst/>
          </a:prstGeom>
          <a:no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20" name="ZoneTexte 19">
            <a:hlinkClick r:id="rId3" action="ppaction://hlinksldjump"/>
          </p:cNvPr>
          <p:cNvSpPr txBox="1"/>
          <p:nvPr/>
        </p:nvSpPr>
        <p:spPr>
          <a:xfrm>
            <a:off x="-36512" y="2780928"/>
            <a:ext cx="1907704" cy="646331"/>
          </a:xfrm>
          <a:prstGeom prst="rect">
            <a:avLst/>
          </a:prstGeom>
          <a:solidFill>
            <a:srgbClr val="77D9E8"/>
          </a:solid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1" name="ZoneTexte 20">
            <a:hlinkClick r:id="rId3" action="ppaction://hlinksldjump"/>
          </p:cNvPr>
          <p:cNvSpPr txBox="1"/>
          <p:nvPr/>
        </p:nvSpPr>
        <p:spPr>
          <a:xfrm>
            <a:off x="-36512" y="3429000"/>
            <a:ext cx="1907704" cy="646331"/>
          </a:xfrm>
          <a:prstGeom prst="rect">
            <a:avLst/>
          </a:prstGeom>
          <a:no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18375937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15</a:t>
            </a:fld>
            <a:endParaRPr lang="fr-FR"/>
          </a:p>
        </p:txBody>
      </p:sp>
      <p:sp>
        <p:nvSpPr>
          <p:cNvPr id="6" name="ZoneTexte 5"/>
          <p:cNvSpPr txBox="1"/>
          <p:nvPr/>
        </p:nvSpPr>
        <p:spPr>
          <a:xfrm>
            <a:off x="2051720" y="692696"/>
            <a:ext cx="7128792" cy="5917004"/>
          </a:xfrm>
          <a:prstGeom prst="rect">
            <a:avLst/>
          </a:prstGeom>
          <a:noFill/>
        </p:spPr>
        <p:txBody>
          <a:bodyPr wrap="square" rtlCol="0">
            <a:spAutoFit/>
          </a:bodyPr>
          <a:lstStyle/>
          <a:p>
            <a:r>
              <a:rPr lang="fr-FR" sz="3200" dirty="0" err="1" smtClean="0">
                <a:solidFill>
                  <a:srgbClr val="3366FF"/>
                </a:solidFill>
              </a:rPr>
              <a:t>struct</a:t>
            </a:r>
            <a:r>
              <a:rPr lang="fr-FR" sz="3200" dirty="0" smtClean="0">
                <a:solidFill>
                  <a:srgbClr val="3366FF"/>
                </a:solidFill>
              </a:rPr>
              <a:t> toto </a:t>
            </a:r>
            <a:r>
              <a:rPr lang="fr-FR" sz="3200" dirty="0" smtClean="0"/>
              <a:t>{</a:t>
            </a:r>
            <a:endParaRPr lang="fr-FR" sz="3200" dirty="0"/>
          </a:p>
          <a:p>
            <a:r>
              <a:rPr lang="fr-FR" sz="3200" dirty="0"/>
              <a:t>	</a:t>
            </a:r>
            <a:r>
              <a:rPr lang="fr-FR" sz="3200" dirty="0" err="1"/>
              <a:t>int</a:t>
            </a:r>
            <a:r>
              <a:rPr lang="fr-FR" sz="3200" dirty="0"/>
              <a:t> </a:t>
            </a:r>
            <a:r>
              <a:rPr lang="fr-FR" sz="3200" dirty="0" smtClean="0"/>
              <a:t>val;</a:t>
            </a:r>
            <a:endParaRPr lang="fr-FR" sz="3200" dirty="0"/>
          </a:p>
          <a:p>
            <a:r>
              <a:rPr lang="fr-FR" sz="3200" dirty="0"/>
              <a:t>	</a:t>
            </a:r>
            <a:r>
              <a:rPr lang="fr-FR" sz="3200" dirty="0" smtClean="0">
                <a:solidFill>
                  <a:srgbClr val="3366FF"/>
                </a:solidFill>
              </a:rPr>
              <a:t>char f;</a:t>
            </a:r>
          </a:p>
          <a:p>
            <a:r>
              <a:rPr lang="fr-FR" sz="3200" dirty="0">
                <a:solidFill>
                  <a:srgbClr val="3366FF"/>
                </a:solidFill>
              </a:rPr>
              <a:t> </a:t>
            </a:r>
            <a:r>
              <a:rPr lang="fr-FR" sz="3200" dirty="0" smtClean="0">
                <a:solidFill>
                  <a:srgbClr val="3366FF"/>
                </a:solidFill>
              </a:rPr>
              <a:t>        </a:t>
            </a:r>
            <a:r>
              <a:rPr lang="fr-FR" sz="3200" dirty="0" err="1" smtClean="0">
                <a:solidFill>
                  <a:srgbClr val="3366FF"/>
                </a:solidFill>
              </a:rPr>
              <a:t>int</a:t>
            </a:r>
            <a:r>
              <a:rPr lang="fr-FR" sz="3200" dirty="0" smtClean="0">
                <a:solidFill>
                  <a:srgbClr val="3366FF"/>
                </a:solidFill>
              </a:rPr>
              <a:t> tab[];   /* ou </a:t>
            </a:r>
            <a:r>
              <a:rPr lang="fr-FR" sz="3200" dirty="0" err="1" smtClean="0">
                <a:solidFill>
                  <a:srgbClr val="3366FF"/>
                </a:solidFill>
              </a:rPr>
              <a:t>int</a:t>
            </a:r>
            <a:r>
              <a:rPr lang="fr-FR" sz="3200" dirty="0" smtClean="0">
                <a:solidFill>
                  <a:srgbClr val="3366FF"/>
                </a:solidFill>
              </a:rPr>
              <a:t>* tab;    */</a:t>
            </a:r>
            <a:endParaRPr lang="fr-FR" sz="3200" dirty="0"/>
          </a:p>
          <a:p>
            <a:r>
              <a:rPr lang="fr-FR" sz="3200" dirty="0"/>
              <a:t>} ;	</a:t>
            </a:r>
          </a:p>
          <a:p>
            <a:endParaRPr lang="fr-FR" sz="1050" dirty="0"/>
          </a:p>
          <a:p>
            <a:r>
              <a:rPr lang="fr-FR" sz="3200" dirty="0" smtClean="0">
                <a:solidFill>
                  <a:srgbClr val="FF0000"/>
                </a:solidFill>
              </a:rPr>
              <a:t>On accèdera aux champs (de types divers) avec l’opérateur Point « . »</a:t>
            </a:r>
          </a:p>
          <a:p>
            <a:r>
              <a:rPr lang="fr-FR" sz="3200" dirty="0" smtClean="0"/>
              <a:t>ex: </a:t>
            </a:r>
            <a:r>
              <a:rPr lang="fr-FR" sz="2800" dirty="0" err="1" smtClean="0">
                <a:latin typeface="Courier"/>
                <a:cs typeface="Courier"/>
              </a:rPr>
              <a:t>struct</a:t>
            </a:r>
            <a:r>
              <a:rPr lang="fr-FR" sz="2800" dirty="0" smtClean="0">
                <a:latin typeface="Courier"/>
                <a:cs typeface="Courier"/>
              </a:rPr>
              <a:t> toto x; // </a:t>
            </a:r>
            <a:r>
              <a:rPr lang="fr-FR" sz="2800" dirty="0" err="1" smtClean="0">
                <a:latin typeface="Courier"/>
                <a:cs typeface="Courier"/>
              </a:rPr>
              <a:t>declaration</a:t>
            </a:r>
            <a:endParaRPr lang="fr-FR" sz="2800" dirty="0" smtClean="0">
              <a:latin typeface="Courier"/>
              <a:cs typeface="Courier"/>
            </a:endParaRPr>
          </a:p>
          <a:p>
            <a:r>
              <a:rPr lang="fr-FR" sz="2800" dirty="0" smtClean="0">
                <a:latin typeface="Courier"/>
                <a:cs typeface="Courier"/>
              </a:rPr>
              <a:t>/* </a:t>
            </a:r>
            <a:r>
              <a:rPr lang="fr-FR" sz="2800" i="1" dirty="0" smtClean="0">
                <a:latin typeface="Courier"/>
                <a:cs typeface="Courier"/>
              </a:rPr>
              <a:t>la place pour une variable x de</a:t>
            </a:r>
            <a:r>
              <a:rPr lang="fr-FR" sz="2800" i="1" dirty="0" smtClean="0">
                <a:cs typeface="Courier"/>
              </a:rPr>
              <a:t> </a:t>
            </a:r>
            <a:r>
              <a:rPr lang="fr-FR" sz="2800" i="1" dirty="0" smtClean="0">
                <a:latin typeface="Courier"/>
                <a:cs typeface="Courier"/>
              </a:rPr>
              <a:t>type </a:t>
            </a:r>
            <a:r>
              <a:rPr lang="fr-FR" sz="2800" i="1" dirty="0" err="1" smtClean="0">
                <a:latin typeface="Courier"/>
                <a:cs typeface="Courier"/>
              </a:rPr>
              <a:t>struct</a:t>
            </a:r>
            <a:r>
              <a:rPr lang="fr-FR" sz="2800" i="1" dirty="0" smtClean="0">
                <a:cs typeface="Courier"/>
              </a:rPr>
              <a:t> </a:t>
            </a:r>
            <a:r>
              <a:rPr lang="fr-FR" sz="2800" i="1" dirty="0" smtClean="0">
                <a:latin typeface="Courier"/>
                <a:cs typeface="Courier"/>
              </a:rPr>
              <a:t>toto</a:t>
            </a:r>
            <a:r>
              <a:rPr lang="fr-FR" sz="2800" i="1" dirty="0" smtClean="0">
                <a:cs typeface="Courier"/>
              </a:rPr>
              <a:t> </a:t>
            </a:r>
            <a:r>
              <a:rPr lang="fr-FR" sz="2800" i="1" dirty="0" smtClean="0">
                <a:latin typeface="Courier"/>
                <a:cs typeface="Courier"/>
              </a:rPr>
              <a:t>est</a:t>
            </a:r>
            <a:r>
              <a:rPr lang="fr-FR" sz="2800" i="1" dirty="0" smtClean="0">
                <a:cs typeface="Courier"/>
              </a:rPr>
              <a:t> </a:t>
            </a:r>
            <a:r>
              <a:rPr lang="fr-FR" sz="2800" i="1" dirty="0" smtClean="0">
                <a:latin typeface="Courier"/>
                <a:cs typeface="Courier"/>
              </a:rPr>
              <a:t>réservée </a:t>
            </a:r>
            <a:r>
              <a:rPr lang="fr-FR" sz="2800" dirty="0" smtClean="0">
                <a:latin typeface="Courier"/>
                <a:cs typeface="Courier"/>
              </a:rPr>
              <a:t>*/</a:t>
            </a:r>
          </a:p>
          <a:p>
            <a:r>
              <a:rPr lang="fr-FR" sz="2800" dirty="0" err="1" smtClean="0">
                <a:latin typeface="Courier"/>
                <a:cs typeface="Courier"/>
              </a:rPr>
              <a:t>x.val</a:t>
            </a:r>
            <a:r>
              <a:rPr lang="fr-FR" sz="2800" dirty="0" smtClean="0">
                <a:latin typeface="Courier"/>
                <a:cs typeface="Courier"/>
              </a:rPr>
              <a:t>= 8;   </a:t>
            </a:r>
            <a:r>
              <a:rPr lang="fr-FR" sz="2800" dirty="0" err="1">
                <a:latin typeface="Courier"/>
                <a:cs typeface="Courier"/>
              </a:rPr>
              <a:t>x</a:t>
            </a:r>
            <a:r>
              <a:rPr lang="fr-FR" sz="2800" dirty="0" err="1" smtClean="0">
                <a:latin typeface="Courier"/>
                <a:cs typeface="Courier"/>
              </a:rPr>
              <a:t>.f</a:t>
            </a:r>
            <a:r>
              <a:rPr lang="fr-FR" sz="2800" dirty="0" smtClean="0">
                <a:latin typeface="Courier"/>
                <a:cs typeface="Courier"/>
              </a:rPr>
              <a:t> = ‘\n’;</a:t>
            </a:r>
          </a:p>
          <a:p>
            <a:r>
              <a:rPr lang="fr-FR" sz="2800" dirty="0" err="1">
                <a:latin typeface="Courier"/>
                <a:cs typeface="Courier"/>
              </a:rPr>
              <a:t>x</a:t>
            </a:r>
            <a:r>
              <a:rPr lang="fr-FR" sz="2800" dirty="0" err="1" smtClean="0">
                <a:latin typeface="Courier"/>
                <a:cs typeface="Courier"/>
              </a:rPr>
              <a:t>.tab</a:t>
            </a:r>
            <a:r>
              <a:rPr lang="fr-FR" sz="2800" dirty="0" smtClean="0">
                <a:latin typeface="Courier"/>
                <a:cs typeface="Courier"/>
              </a:rPr>
              <a:t>[0]=0;</a:t>
            </a:r>
            <a:endParaRPr lang="fr-FR" sz="2800" dirty="0">
              <a:latin typeface="Courier"/>
              <a:cs typeface="Courier"/>
            </a:endParaRPr>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4" name="ZoneTexte 13">
            <a:hlinkClick r:id="rId3"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sp>
        <p:nvSpPr>
          <p:cNvPr id="18" name="ZoneTexte 17">
            <a:hlinkClick r:id="rId4"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19" name="ZoneTexte 18">
            <a:hlinkClick r:id="rId3" action="ppaction://hlinksldjump"/>
          </p:cNvPr>
          <p:cNvSpPr txBox="1"/>
          <p:nvPr/>
        </p:nvSpPr>
        <p:spPr>
          <a:xfrm>
            <a:off x="0" y="2134597"/>
            <a:ext cx="1907704" cy="646331"/>
          </a:xfrm>
          <a:prstGeom prst="rect">
            <a:avLst/>
          </a:prstGeom>
          <a:no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20" name="ZoneTexte 19">
            <a:hlinkClick r:id="rId3" action="ppaction://hlinksldjump"/>
          </p:cNvPr>
          <p:cNvSpPr txBox="1"/>
          <p:nvPr/>
        </p:nvSpPr>
        <p:spPr>
          <a:xfrm>
            <a:off x="-36512" y="2780928"/>
            <a:ext cx="1907704" cy="646331"/>
          </a:xfrm>
          <a:prstGeom prst="rect">
            <a:avLst/>
          </a:prstGeom>
          <a:solidFill>
            <a:srgbClr val="77D9E8"/>
          </a:solid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1" name="ZoneTexte 20">
            <a:hlinkClick r:id="rId3" action="ppaction://hlinksldjump"/>
          </p:cNvPr>
          <p:cNvSpPr txBox="1"/>
          <p:nvPr/>
        </p:nvSpPr>
        <p:spPr>
          <a:xfrm>
            <a:off x="-36512" y="3429000"/>
            <a:ext cx="1907704" cy="646331"/>
          </a:xfrm>
          <a:prstGeom prst="rect">
            <a:avLst/>
          </a:prstGeom>
          <a:no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38354771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16</a:t>
            </a:fld>
            <a:endParaRPr lang="fr-FR"/>
          </a:p>
        </p:txBody>
      </p:sp>
      <p:sp>
        <p:nvSpPr>
          <p:cNvPr id="6" name="ZoneTexte 5"/>
          <p:cNvSpPr txBox="1"/>
          <p:nvPr/>
        </p:nvSpPr>
        <p:spPr>
          <a:xfrm>
            <a:off x="2051720" y="692696"/>
            <a:ext cx="7128792" cy="4685898"/>
          </a:xfrm>
          <a:prstGeom prst="rect">
            <a:avLst/>
          </a:prstGeom>
          <a:noFill/>
        </p:spPr>
        <p:txBody>
          <a:bodyPr wrap="square" rtlCol="0">
            <a:spAutoFit/>
          </a:bodyPr>
          <a:lstStyle/>
          <a:p>
            <a:r>
              <a:rPr lang="fr-FR" sz="3200" dirty="0" err="1" smtClean="0">
                <a:solidFill>
                  <a:srgbClr val="0000FE"/>
                </a:solidFill>
              </a:rPr>
              <a:t>struct</a:t>
            </a:r>
            <a:r>
              <a:rPr lang="fr-FR" sz="3200" dirty="0" smtClean="0">
                <a:solidFill>
                  <a:srgbClr val="0000FE"/>
                </a:solidFill>
              </a:rPr>
              <a:t> toto </a:t>
            </a:r>
            <a:r>
              <a:rPr lang="fr-FR" sz="3200" dirty="0" smtClean="0"/>
              <a:t>{</a:t>
            </a:r>
            <a:endParaRPr lang="fr-FR" sz="3200" dirty="0"/>
          </a:p>
          <a:p>
            <a:r>
              <a:rPr lang="fr-FR" sz="3200" dirty="0"/>
              <a:t>	</a:t>
            </a:r>
            <a:r>
              <a:rPr lang="fr-FR" sz="3200" dirty="0" err="1"/>
              <a:t>int</a:t>
            </a:r>
            <a:r>
              <a:rPr lang="fr-FR" sz="3200" dirty="0"/>
              <a:t> </a:t>
            </a:r>
            <a:r>
              <a:rPr lang="fr-FR" sz="3200" dirty="0" smtClean="0"/>
              <a:t>val;</a:t>
            </a:r>
            <a:endParaRPr lang="fr-FR" sz="3200" dirty="0"/>
          </a:p>
          <a:p>
            <a:r>
              <a:rPr lang="fr-FR" sz="3200" dirty="0"/>
              <a:t>	</a:t>
            </a:r>
            <a:r>
              <a:rPr lang="fr-FR" sz="3200" dirty="0" smtClean="0"/>
              <a:t>char f;</a:t>
            </a:r>
          </a:p>
          <a:p>
            <a:r>
              <a:rPr lang="fr-FR" sz="3200" dirty="0">
                <a:solidFill>
                  <a:srgbClr val="3366FF"/>
                </a:solidFill>
              </a:rPr>
              <a:t> </a:t>
            </a:r>
            <a:r>
              <a:rPr lang="fr-FR" sz="3200" dirty="0" smtClean="0">
                <a:solidFill>
                  <a:srgbClr val="3366FF"/>
                </a:solidFill>
              </a:rPr>
              <a:t>        </a:t>
            </a:r>
            <a:r>
              <a:rPr lang="fr-FR" sz="3200" dirty="0" err="1" smtClean="0">
                <a:solidFill>
                  <a:srgbClr val="0000FE"/>
                </a:solidFill>
              </a:rPr>
              <a:t>struct</a:t>
            </a:r>
            <a:r>
              <a:rPr lang="fr-FR" sz="3200" dirty="0" smtClean="0">
                <a:solidFill>
                  <a:srgbClr val="0000FE"/>
                </a:solidFill>
              </a:rPr>
              <a:t> toto</a:t>
            </a:r>
            <a:r>
              <a:rPr lang="fr-FR" sz="3200" dirty="0" smtClean="0">
                <a:solidFill>
                  <a:srgbClr val="000000"/>
                </a:solidFill>
              </a:rPr>
              <a:t>* pt</a:t>
            </a:r>
            <a:r>
              <a:rPr lang="fr-FR" sz="3200" dirty="0" smtClean="0">
                <a:solidFill>
                  <a:srgbClr val="3366FF"/>
                </a:solidFill>
              </a:rPr>
              <a:t>;</a:t>
            </a:r>
          </a:p>
          <a:p>
            <a:r>
              <a:rPr lang="fr-FR" sz="3200" dirty="0" smtClean="0"/>
              <a:t>} </a:t>
            </a:r>
            <a:r>
              <a:rPr lang="fr-FR" sz="3200" dirty="0"/>
              <a:t>;	</a:t>
            </a:r>
          </a:p>
          <a:p>
            <a:endParaRPr lang="fr-FR" sz="1050" dirty="0"/>
          </a:p>
          <a:p>
            <a:r>
              <a:rPr lang="fr-FR" sz="3200" dirty="0" smtClean="0">
                <a:solidFill>
                  <a:srgbClr val="FF0000"/>
                </a:solidFill>
              </a:rPr>
              <a:t>Grâce à une définition </a:t>
            </a:r>
            <a:r>
              <a:rPr lang="fr-FR" sz="3200" dirty="0" smtClean="0">
                <a:solidFill>
                  <a:srgbClr val="0000FE"/>
                </a:solidFill>
              </a:rPr>
              <a:t>récursive</a:t>
            </a:r>
            <a:r>
              <a:rPr lang="fr-FR" sz="3200" dirty="0" smtClean="0">
                <a:solidFill>
                  <a:srgbClr val="FF0000"/>
                </a:solidFill>
              </a:rPr>
              <a:t> et l’utilisation de pointeur, on va pouvoir créer des listes chainées d’éléments de type toto :</a:t>
            </a:r>
            <a:endParaRPr lang="fr-FR" sz="2800" dirty="0">
              <a:latin typeface="Courier"/>
              <a:cs typeface="Courier"/>
            </a:endParaRPr>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4" name="ZoneTexte 13">
            <a:hlinkClick r:id="rId3"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graphicFrame>
        <p:nvGraphicFramePr>
          <p:cNvPr id="18" name="Tableau 17"/>
          <p:cNvGraphicFramePr>
            <a:graphicFrameLocks noGrp="1"/>
          </p:cNvGraphicFramePr>
          <p:nvPr>
            <p:extLst>
              <p:ext uri="{D42A27DB-BD31-4B8C-83A1-F6EECF244321}">
                <p14:modId xmlns:p14="http://schemas.microsoft.com/office/powerpoint/2010/main" val="1197551697"/>
              </p:ext>
            </p:extLst>
          </p:nvPr>
        </p:nvGraphicFramePr>
        <p:xfrm>
          <a:off x="7209048" y="5703092"/>
          <a:ext cx="1352241" cy="579120"/>
        </p:xfrm>
        <a:graphic>
          <a:graphicData uri="http://schemas.openxmlformats.org/drawingml/2006/table">
            <a:tbl>
              <a:tblPr firstRow="1" bandRow="1">
                <a:tableStyleId>{B301B821-A1FF-4177-AEE7-76D212191A09}</a:tableStyleId>
              </a:tblPr>
              <a:tblGrid>
                <a:gridCol w="450747"/>
                <a:gridCol w="450747"/>
                <a:gridCol w="450747"/>
              </a:tblGrid>
              <a:tr h="576029">
                <a:tc>
                  <a:txBody>
                    <a:bodyPr/>
                    <a:lstStyle/>
                    <a:p>
                      <a:r>
                        <a:rPr lang="fr-FR" sz="3200" b="0" dirty="0" smtClean="0">
                          <a:solidFill>
                            <a:srgbClr val="FF0000"/>
                          </a:solidFill>
                        </a:rPr>
                        <a:t>2</a:t>
                      </a:r>
                      <a:endParaRPr lang="fr-FR" sz="3200" b="0" dirty="0">
                        <a:solidFill>
                          <a:srgbClr val="FF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3200" b="0" dirty="0" smtClean="0">
                          <a:solidFill>
                            <a:srgbClr val="FF0000"/>
                          </a:solidFill>
                        </a:rPr>
                        <a:t>z</a:t>
                      </a:r>
                      <a:endParaRPr lang="fr-FR" sz="3200" b="0" dirty="0">
                        <a:solidFill>
                          <a:srgbClr val="FF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9" name="Tableau 18"/>
          <p:cNvGraphicFramePr>
            <a:graphicFrameLocks noGrp="1"/>
          </p:cNvGraphicFramePr>
          <p:nvPr>
            <p:extLst>
              <p:ext uri="{D42A27DB-BD31-4B8C-83A1-F6EECF244321}">
                <p14:modId xmlns:p14="http://schemas.microsoft.com/office/powerpoint/2010/main" val="2382731207"/>
              </p:ext>
            </p:extLst>
          </p:nvPr>
        </p:nvGraphicFramePr>
        <p:xfrm>
          <a:off x="5120341" y="5703092"/>
          <a:ext cx="1229655" cy="579120"/>
        </p:xfrm>
        <a:graphic>
          <a:graphicData uri="http://schemas.openxmlformats.org/drawingml/2006/table">
            <a:tbl>
              <a:tblPr firstRow="1" bandRow="1">
                <a:tableStyleId>{B301B821-A1FF-4177-AEE7-76D212191A09}</a:tableStyleId>
              </a:tblPr>
              <a:tblGrid>
                <a:gridCol w="409885"/>
                <a:gridCol w="409885"/>
                <a:gridCol w="409885"/>
              </a:tblGrid>
              <a:tr h="499808">
                <a:tc>
                  <a:txBody>
                    <a:bodyPr/>
                    <a:lstStyle/>
                    <a:p>
                      <a:r>
                        <a:rPr lang="fr-FR" sz="3200" b="0" dirty="0" smtClean="0">
                          <a:solidFill>
                            <a:srgbClr val="FF0000"/>
                          </a:solidFill>
                        </a:rPr>
                        <a:t>9</a:t>
                      </a:r>
                      <a:endParaRPr lang="fr-FR" sz="3200" b="0" dirty="0">
                        <a:solidFill>
                          <a:srgbClr val="FF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3200" b="0" dirty="0" smtClean="0">
                          <a:solidFill>
                            <a:srgbClr val="FF0000"/>
                          </a:solidFill>
                        </a:rPr>
                        <a:t>b</a:t>
                      </a:r>
                      <a:endParaRPr lang="fr-FR" sz="3200" b="0" dirty="0">
                        <a:solidFill>
                          <a:srgbClr val="FF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0" name="Tableau 19"/>
          <p:cNvGraphicFramePr>
            <a:graphicFrameLocks noGrp="1"/>
          </p:cNvGraphicFramePr>
          <p:nvPr>
            <p:extLst>
              <p:ext uri="{D42A27DB-BD31-4B8C-83A1-F6EECF244321}">
                <p14:modId xmlns:p14="http://schemas.microsoft.com/office/powerpoint/2010/main" val="78842016"/>
              </p:ext>
            </p:extLst>
          </p:nvPr>
        </p:nvGraphicFramePr>
        <p:xfrm>
          <a:off x="2885133" y="5700002"/>
          <a:ext cx="1254819" cy="579120"/>
        </p:xfrm>
        <a:graphic>
          <a:graphicData uri="http://schemas.openxmlformats.org/drawingml/2006/table">
            <a:tbl>
              <a:tblPr firstRow="1" bandRow="1">
                <a:tableStyleId>{B301B821-A1FF-4177-AEE7-76D212191A09}</a:tableStyleId>
              </a:tblPr>
              <a:tblGrid>
                <a:gridCol w="418273"/>
                <a:gridCol w="418273"/>
                <a:gridCol w="418273"/>
              </a:tblGrid>
              <a:tr h="579119">
                <a:tc>
                  <a:txBody>
                    <a:bodyPr/>
                    <a:lstStyle/>
                    <a:p>
                      <a:r>
                        <a:rPr lang="fr-FR" sz="3200" b="0" dirty="0" smtClean="0">
                          <a:solidFill>
                            <a:srgbClr val="FF0000"/>
                          </a:solidFill>
                        </a:rPr>
                        <a:t>4</a:t>
                      </a:r>
                      <a:endParaRPr lang="fr-FR" sz="3200" b="0" dirty="0">
                        <a:solidFill>
                          <a:srgbClr val="FF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3200" b="0" dirty="0" smtClean="0">
                          <a:solidFill>
                            <a:srgbClr val="FF0000"/>
                          </a:solidFill>
                        </a:rPr>
                        <a:t>a</a:t>
                      </a:r>
                      <a:endParaRPr lang="fr-FR" sz="3200" b="0" dirty="0">
                        <a:solidFill>
                          <a:srgbClr val="FF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21" name="Connecteur droit 20"/>
          <p:cNvCxnSpPr/>
          <p:nvPr/>
        </p:nvCxnSpPr>
        <p:spPr>
          <a:xfrm>
            <a:off x="8172400" y="5733256"/>
            <a:ext cx="388888" cy="54895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Forme libre 25"/>
          <p:cNvSpPr/>
          <p:nvPr/>
        </p:nvSpPr>
        <p:spPr>
          <a:xfrm>
            <a:off x="4014027" y="6059436"/>
            <a:ext cx="682559" cy="525965"/>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7" name="Connecteur droit avec flèche 26"/>
          <p:cNvCxnSpPr/>
          <p:nvPr/>
        </p:nvCxnSpPr>
        <p:spPr>
          <a:xfrm flipV="1">
            <a:off x="4696586" y="6347107"/>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8" name="Forme libre 27"/>
          <p:cNvSpPr/>
          <p:nvPr/>
        </p:nvSpPr>
        <p:spPr>
          <a:xfrm>
            <a:off x="6048993" y="6047485"/>
            <a:ext cx="682559" cy="525965"/>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9" name="Connecteur droit avec flèche 28"/>
          <p:cNvCxnSpPr/>
          <p:nvPr/>
        </p:nvCxnSpPr>
        <p:spPr>
          <a:xfrm flipV="1">
            <a:off x="6731552" y="6335156"/>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0" name="ZoneTexte 29">
            <a:hlinkClick r:id="rId4"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31" name="ZoneTexte 30">
            <a:hlinkClick r:id="rId3" action="ppaction://hlinksldjump"/>
          </p:cNvPr>
          <p:cNvSpPr txBox="1"/>
          <p:nvPr/>
        </p:nvSpPr>
        <p:spPr>
          <a:xfrm>
            <a:off x="0" y="2134597"/>
            <a:ext cx="1907704" cy="646331"/>
          </a:xfrm>
          <a:prstGeom prst="rect">
            <a:avLst/>
          </a:prstGeom>
          <a:no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32" name="ZoneTexte 31">
            <a:hlinkClick r:id="rId3" action="ppaction://hlinksldjump"/>
          </p:cNvPr>
          <p:cNvSpPr txBox="1"/>
          <p:nvPr/>
        </p:nvSpPr>
        <p:spPr>
          <a:xfrm>
            <a:off x="-36512" y="2780928"/>
            <a:ext cx="1907704" cy="646331"/>
          </a:xfrm>
          <a:prstGeom prst="rect">
            <a:avLst/>
          </a:prstGeom>
          <a:solidFill>
            <a:srgbClr val="77D9E8"/>
          </a:solid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33" name="ZoneTexte 32">
            <a:hlinkClick r:id="rId3" action="ppaction://hlinksldjump"/>
          </p:cNvPr>
          <p:cNvSpPr txBox="1"/>
          <p:nvPr/>
        </p:nvSpPr>
        <p:spPr>
          <a:xfrm>
            <a:off x="-36512" y="3429000"/>
            <a:ext cx="1907704" cy="646331"/>
          </a:xfrm>
          <a:prstGeom prst="rect">
            <a:avLst/>
          </a:prstGeom>
          <a:no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1786144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9E9CC93-F385-4C6F-8F34-29B30C46A6DC}" type="slidenum">
              <a:rPr lang="fr-FR" smtClean="0"/>
              <a:t>17</a:t>
            </a:fld>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3253933792"/>
              </p:ext>
            </p:extLst>
          </p:nvPr>
        </p:nvGraphicFramePr>
        <p:xfrm>
          <a:off x="975095" y="2945927"/>
          <a:ext cx="3223640" cy="627544"/>
        </p:xfrm>
        <a:graphic>
          <a:graphicData uri="http://schemas.openxmlformats.org/drawingml/2006/table">
            <a:tbl>
              <a:tblPr firstRow="1" bandRow="1">
                <a:tableStyleId>{B301B821-A1FF-4177-AEE7-76D212191A09}</a:tableStyleId>
              </a:tblPr>
              <a:tblGrid>
                <a:gridCol w="805910"/>
                <a:gridCol w="805910"/>
                <a:gridCol w="805910"/>
                <a:gridCol w="805910"/>
              </a:tblGrid>
              <a:tr h="627544">
                <a:tc>
                  <a:txBody>
                    <a:bodyPr/>
                    <a:lstStyle/>
                    <a:p>
                      <a:r>
                        <a:rPr lang="fr-FR" sz="3200" b="0" dirty="0" smtClean="0">
                          <a:solidFill>
                            <a:srgbClr val="000000"/>
                          </a:solidFill>
                        </a:rPr>
                        <a:t>6</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3200" b="0" dirty="0" smtClean="0">
                          <a:solidFill>
                            <a:srgbClr val="000000"/>
                          </a:solidFill>
                        </a:rPr>
                        <a:t>9</a:t>
                      </a: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3200" b="0" dirty="0" smtClean="0">
                          <a:solidFill>
                            <a:srgbClr val="000000"/>
                          </a:solidFill>
                        </a:rPr>
                        <a:t>2</a:t>
                      </a: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2707310154"/>
              </p:ext>
            </p:extLst>
          </p:nvPr>
        </p:nvGraphicFramePr>
        <p:xfrm>
          <a:off x="897966" y="5195945"/>
          <a:ext cx="1347670" cy="579120"/>
        </p:xfrm>
        <a:graphic>
          <a:graphicData uri="http://schemas.openxmlformats.org/drawingml/2006/table">
            <a:tbl>
              <a:tblPr firstRow="1" bandRow="1">
                <a:tableStyleId>{B301B821-A1FF-4177-AEE7-76D212191A09}</a:tableStyleId>
              </a:tblPr>
              <a:tblGrid>
                <a:gridCol w="673835"/>
                <a:gridCol w="673835"/>
              </a:tblGrid>
              <a:tr h="493837">
                <a:tc>
                  <a:txBody>
                    <a:bodyPr/>
                    <a:lstStyle/>
                    <a:p>
                      <a:r>
                        <a:rPr lang="fr-FR" sz="3200" b="0" dirty="0" smtClean="0">
                          <a:solidFill>
                            <a:srgbClr val="000000"/>
                          </a:solidFill>
                        </a:rPr>
                        <a:t>6</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2014971160"/>
              </p:ext>
            </p:extLst>
          </p:nvPr>
        </p:nvGraphicFramePr>
        <p:xfrm>
          <a:off x="7209048" y="5199036"/>
          <a:ext cx="1352240" cy="579120"/>
        </p:xfrm>
        <a:graphic>
          <a:graphicData uri="http://schemas.openxmlformats.org/drawingml/2006/table">
            <a:tbl>
              <a:tblPr firstRow="1" bandRow="1">
                <a:tableStyleId>{B301B821-A1FF-4177-AEE7-76D212191A09}</a:tableStyleId>
              </a:tblPr>
              <a:tblGrid>
                <a:gridCol w="676120"/>
                <a:gridCol w="676120"/>
              </a:tblGrid>
              <a:tr h="576029">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463064549"/>
              </p:ext>
            </p:extLst>
          </p:nvPr>
        </p:nvGraphicFramePr>
        <p:xfrm>
          <a:off x="5120341" y="5199036"/>
          <a:ext cx="1229656" cy="579120"/>
        </p:xfrm>
        <a:graphic>
          <a:graphicData uri="http://schemas.openxmlformats.org/drawingml/2006/table">
            <a:tbl>
              <a:tblPr firstRow="1" bandRow="1">
                <a:tableStyleId>{B301B821-A1FF-4177-AEE7-76D212191A09}</a:tableStyleId>
              </a:tblPr>
              <a:tblGrid>
                <a:gridCol w="614828"/>
                <a:gridCol w="614828"/>
              </a:tblGrid>
              <a:tr h="499808">
                <a:tc>
                  <a:txBody>
                    <a:bodyPr/>
                    <a:lstStyle/>
                    <a:p>
                      <a:r>
                        <a:rPr lang="fr-FR" sz="3200" b="0" dirty="0" smtClean="0">
                          <a:solidFill>
                            <a:srgbClr val="000000"/>
                          </a:solidFill>
                        </a:rPr>
                        <a:t>9</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24184348"/>
              </p:ext>
            </p:extLst>
          </p:nvPr>
        </p:nvGraphicFramePr>
        <p:xfrm>
          <a:off x="2885133" y="5195946"/>
          <a:ext cx="1447804" cy="579120"/>
        </p:xfrm>
        <a:graphic>
          <a:graphicData uri="http://schemas.openxmlformats.org/drawingml/2006/table">
            <a:tbl>
              <a:tblPr firstRow="1" bandRow="1">
                <a:tableStyleId>{B301B821-A1FF-4177-AEE7-76D212191A09}</a:tableStyleId>
              </a:tblPr>
              <a:tblGrid>
                <a:gridCol w="723902"/>
                <a:gridCol w="723902"/>
              </a:tblGrid>
              <a:tr h="579119">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ZoneTexte 11"/>
          <p:cNvSpPr txBox="1"/>
          <p:nvPr/>
        </p:nvSpPr>
        <p:spPr>
          <a:xfrm>
            <a:off x="611560" y="2034531"/>
            <a:ext cx="2016498" cy="584776"/>
          </a:xfrm>
          <a:prstGeom prst="rect">
            <a:avLst/>
          </a:prstGeom>
          <a:noFill/>
        </p:spPr>
        <p:txBody>
          <a:bodyPr wrap="none" rtlCol="0">
            <a:spAutoFit/>
          </a:bodyPr>
          <a:lstStyle/>
          <a:p>
            <a:r>
              <a:rPr lang="fr-FR" sz="3200" dirty="0" smtClean="0"/>
              <a:t>Un tableau</a:t>
            </a:r>
            <a:endParaRPr lang="fr-FR" sz="3200" dirty="0"/>
          </a:p>
        </p:txBody>
      </p:sp>
      <p:sp>
        <p:nvSpPr>
          <p:cNvPr id="13" name="ZoneTexte 12"/>
          <p:cNvSpPr txBox="1"/>
          <p:nvPr/>
        </p:nvSpPr>
        <p:spPr>
          <a:xfrm>
            <a:off x="755576" y="4353376"/>
            <a:ext cx="8119330" cy="584776"/>
          </a:xfrm>
          <a:prstGeom prst="rect">
            <a:avLst/>
          </a:prstGeom>
          <a:noFill/>
        </p:spPr>
        <p:txBody>
          <a:bodyPr wrap="none" rtlCol="0">
            <a:spAutoFit/>
          </a:bodyPr>
          <a:lstStyle/>
          <a:p>
            <a:r>
              <a:rPr lang="fr-FR" sz="3200" dirty="0" smtClean="0"/>
              <a:t>Une liste chaînée d’éléments (de type </a:t>
            </a:r>
            <a:r>
              <a:rPr lang="fr-FR" sz="3200" dirty="0" err="1" smtClean="0"/>
              <a:t>struct</a:t>
            </a:r>
            <a:r>
              <a:rPr lang="fr-FR" sz="3200" dirty="0" smtClean="0"/>
              <a:t>)</a:t>
            </a:r>
            <a:endParaRPr lang="fr-FR" sz="3200" dirty="0"/>
          </a:p>
        </p:txBody>
      </p:sp>
      <p:cxnSp>
        <p:nvCxnSpPr>
          <p:cNvPr id="14" name="Connecteur droit 13"/>
          <p:cNvCxnSpPr/>
          <p:nvPr/>
        </p:nvCxnSpPr>
        <p:spPr>
          <a:xfrm>
            <a:off x="7873729" y="5179627"/>
            <a:ext cx="687559" cy="5985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15" name="Grouper 14"/>
          <p:cNvGrpSpPr/>
          <p:nvPr/>
        </p:nvGrpSpPr>
        <p:grpSpPr>
          <a:xfrm>
            <a:off x="1904356" y="5543429"/>
            <a:ext cx="5280167" cy="549867"/>
            <a:chOff x="1426244" y="4599606"/>
            <a:chExt cx="5280167" cy="549867"/>
          </a:xfrm>
        </p:grpSpPr>
        <p:sp>
          <p:nvSpPr>
            <p:cNvPr id="16" name="Forme libre 15"/>
            <p:cNvSpPr/>
            <p:nvPr/>
          </p:nvSpPr>
          <p:spPr>
            <a:xfrm>
              <a:off x="1426244" y="4623508"/>
              <a:ext cx="682559" cy="525965"/>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7" name="Connecteur droit avec flèche 16"/>
            <p:cNvCxnSpPr/>
            <p:nvPr/>
          </p:nvCxnSpPr>
          <p:spPr>
            <a:xfrm flipV="1">
              <a:off x="2108803" y="4911179"/>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Forme libre 17"/>
            <p:cNvSpPr/>
            <p:nvPr/>
          </p:nvSpPr>
          <p:spPr>
            <a:xfrm>
              <a:off x="3535915" y="4611557"/>
              <a:ext cx="682559" cy="525965"/>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9" name="Connecteur droit avec flèche 18"/>
            <p:cNvCxnSpPr/>
            <p:nvPr/>
          </p:nvCxnSpPr>
          <p:spPr>
            <a:xfrm flipV="1">
              <a:off x="4218474" y="4899228"/>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0" name="Forme libre 19"/>
            <p:cNvSpPr/>
            <p:nvPr/>
          </p:nvSpPr>
          <p:spPr>
            <a:xfrm>
              <a:off x="5570881" y="4599606"/>
              <a:ext cx="682559" cy="525965"/>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1" name="Connecteur droit avec flèche 20"/>
            <p:cNvCxnSpPr/>
            <p:nvPr/>
          </p:nvCxnSpPr>
          <p:spPr>
            <a:xfrm flipV="1">
              <a:off x="6253440" y="4887277"/>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 name="ZoneTexte 1"/>
          <p:cNvSpPr txBox="1"/>
          <p:nvPr/>
        </p:nvSpPr>
        <p:spPr>
          <a:xfrm>
            <a:off x="395536" y="767606"/>
            <a:ext cx="8496944" cy="1138773"/>
          </a:xfrm>
          <a:prstGeom prst="rect">
            <a:avLst/>
          </a:prstGeom>
          <a:noFill/>
        </p:spPr>
        <p:txBody>
          <a:bodyPr wrap="square" rtlCol="0">
            <a:spAutoFit/>
          </a:bodyPr>
          <a:lstStyle/>
          <a:p>
            <a:r>
              <a:rPr lang="fr-FR" sz="3600" dirty="0" smtClean="0">
                <a:solidFill>
                  <a:srgbClr val="0000FE"/>
                </a:solidFill>
              </a:rPr>
              <a:t>Comparaison </a:t>
            </a:r>
            <a:r>
              <a:rPr lang="fr-FR" sz="3200" dirty="0" smtClean="0">
                <a:solidFill>
                  <a:srgbClr val="0000FE"/>
                </a:solidFill>
              </a:rPr>
              <a:t>des deux types de structures de données complexes : tableau et liste chaînée.</a:t>
            </a:r>
            <a:endParaRPr lang="fr-FR" sz="3200" dirty="0">
              <a:solidFill>
                <a:srgbClr val="0000FE"/>
              </a:solidFill>
            </a:endParaRPr>
          </a:p>
        </p:txBody>
      </p:sp>
    </p:spTree>
    <p:extLst>
      <p:ext uri="{BB962C8B-B14F-4D97-AF65-F5344CB8AC3E}">
        <p14:creationId xmlns:p14="http://schemas.microsoft.com/office/powerpoint/2010/main" val="374987313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22"/>
          <p:cNvSpPr txBox="1"/>
          <p:nvPr/>
        </p:nvSpPr>
        <p:spPr>
          <a:xfrm>
            <a:off x="611560" y="1044024"/>
            <a:ext cx="3025989" cy="584776"/>
          </a:xfrm>
          <a:prstGeom prst="rect">
            <a:avLst/>
          </a:prstGeom>
          <a:noFill/>
        </p:spPr>
        <p:txBody>
          <a:bodyPr wrap="none" rtlCol="0">
            <a:spAutoFit/>
          </a:bodyPr>
          <a:lstStyle/>
          <a:p>
            <a:r>
              <a:rPr lang="fr-FR" sz="3200" dirty="0" smtClean="0"/>
              <a:t>Un tableau,  tab  </a:t>
            </a:r>
            <a:endParaRPr lang="fr-FR" sz="3200" dirty="0"/>
          </a:p>
        </p:txBody>
      </p:sp>
      <p:sp>
        <p:nvSpPr>
          <p:cNvPr id="24" name="ZoneTexte 23"/>
          <p:cNvSpPr txBox="1"/>
          <p:nvPr/>
        </p:nvSpPr>
        <p:spPr>
          <a:xfrm>
            <a:off x="1575544" y="1772816"/>
            <a:ext cx="7128618" cy="4524315"/>
          </a:xfrm>
          <a:prstGeom prst="rect">
            <a:avLst/>
          </a:prstGeom>
          <a:noFill/>
        </p:spPr>
        <p:txBody>
          <a:bodyPr wrap="square" rtlCol="0">
            <a:spAutoFit/>
          </a:bodyPr>
          <a:lstStyle/>
          <a:p>
            <a:pPr marL="457200" indent="-457200">
              <a:buFont typeface="Arial"/>
              <a:buChar char="•"/>
            </a:pPr>
            <a:r>
              <a:rPr lang="fr-FR" sz="3200" dirty="0" smtClean="0">
                <a:solidFill>
                  <a:srgbClr val="FF0000"/>
                </a:solidFill>
              </a:rPr>
              <a:t>taille fixe </a:t>
            </a:r>
            <a:r>
              <a:rPr lang="fr-FR" sz="3200" dirty="0" smtClean="0">
                <a:solidFill>
                  <a:srgbClr val="00DF00"/>
                </a:solidFill>
              </a:rPr>
              <a:t>(connue à la création)</a:t>
            </a:r>
          </a:p>
          <a:p>
            <a:pPr marL="457200" indent="-457200">
              <a:buFont typeface="Arial"/>
              <a:buChar char="•"/>
            </a:pPr>
            <a:r>
              <a:rPr lang="fr-FR" sz="3200" dirty="0" smtClean="0"/>
              <a:t>adresse du premier élément connue</a:t>
            </a:r>
          </a:p>
          <a:p>
            <a:pPr marL="457200" indent="-457200">
              <a:buFont typeface="Arial"/>
              <a:buChar char="•"/>
            </a:pPr>
            <a:r>
              <a:rPr lang="fr-FR" sz="3200" dirty="0" smtClean="0"/>
              <a:t>stockage continu: </a:t>
            </a:r>
            <a:r>
              <a:rPr lang="fr-FR" sz="3200" dirty="0" smtClean="0">
                <a:solidFill>
                  <a:srgbClr val="00DF00"/>
                </a:solidFill>
              </a:rPr>
              <a:t>on peut accéder directement au i-</a:t>
            </a:r>
            <a:r>
              <a:rPr lang="fr-FR" sz="3200" dirty="0" err="1" smtClean="0">
                <a:solidFill>
                  <a:srgbClr val="00DF00"/>
                </a:solidFill>
              </a:rPr>
              <a:t>ème</a:t>
            </a:r>
            <a:r>
              <a:rPr lang="fr-FR" sz="3200" dirty="0" smtClean="0">
                <a:solidFill>
                  <a:srgbClr val="00DF00"/>
                </a:solidFill>
              </a:rPr>
              <a:t> élément tab[i]</a:t>
            </a:r>
          </a:p>
          <a:p>
            <a:pPr marL="457200" indent="-457200">
              <a:buFont typeface="Arial"/>
              <a:buChar char="•"/>
            </a:pPr>
            <a:r>
              <a:rPr lang="fr-FR" sz="3200" dirty="0" smtClean="0">
                <a:solidFill>
                  <a:srgbClr val="FF0000"/>
                </a:solidFill>
              </a:rPr>
              <a:t>erreur d’exécution </a:t>
            </a:r>
            <a:r>
              <a:rPr lang="fr-FR" sz="3200" dirty="0" smtClean="0"/>
              <a:t>si on cherche à accéder à un élément inexistant (tab[j] avec j &gt;= taille du tableau ou j &lt; 0)</a:t>
            </a:r>
          </a:p>
          <a:p>
            <a:pPr marL="457200" indent="-457200">
              <a:buFont typeface="Arial"/>
              <a:buChar char="•"/>
            </a:pPr>
            <a:r>
              <a:rPr lang="fr-FR" sz="3200" dirty="0" smtClean="0">
                <a:solidFill>
                  <a:srgbClr val="FF0000"/>
                </a:solidFill>
              </a:rPr>
              <a:t>supprimer ou ajouter un élément est difficile (réallocation et/ou recopie)</a:t>
            </a:r>
            <a:endParaRPr lang="fr-FR" sz="3200" dirty="0">
              <a:solidFill>
                <a:srgbClr val="FF0000"/>
              </a:solidFill>
            </a:endParaRPr>
          </a:p>
        </p:txBody>
      </p:sp>
      <p:graphicFrame>
        <p:nvGraphicFramePr>
          <p:cNvPr id="25" name="Tableau 24"/>
          <p:cNvGraphicFramePr>
            <a:graphicFrameLocks noGrp="1"/>
          </p:cNvGraphicFramePr>
          <p:nvPr>
            <p:extLst>
              <p:ext uri="{D42A27DB-BD31-4B8C-83A1-F6EECF244321}">
                <p14:modId xmlns:p14="http://schemas.microsoft.com/office/powerpoint/2010/main" val="119191689"/>
              </p:ext>
            </p:extLst>
          </p:nvPr>
        </p:nvGraphicFramePr>
        <p:xfrm>
          <a:off x="3923928" y="908720"/>
          <a:ext cx="3632200" cy="747059"/>
        </p:xfrm>
        <a:graphic>
          <a:graphicData uri="http://schemas.openxmlformats.org/drawingml/2006/table">
            <a:tbl>
              <a:tblPr firstRow="1" bandRow="1">
                <a:tableStyleId>{B301B821-A1FF-4177-AEE7-76D212191A09}</a:tableStyleId>
              </a:tblPr>
              <a:tblGrid>
                <a:gridCol w="908050"/>
                <a:gridCol w="908050"/>
                <a:gridCol w="908050"/>
                <a:gridCol w="908050"/>
              </a:tblGrid>
              <a:tr h="747059">
                <a:tc>
                  <a:txBody>
                    <a:bodyPr/>
                    <a:lstStyle/>
                    <a:p>
                      <a:r>
                        <a:rPr lang="fr-FR" sz="3200" b="0" dirty="0" smtClean="0">
                          <a:solidFill>
                            <a:srgbClr val="000000"/>
                          </a:solidFill>
                        </a:rPr>
                        <a:t>6</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3200" b="0" dirty="0" smtClean="0">
                          <a:solidFill>
                            <a:srgbClr val="000000"/>
                          </a:solidFill>
                        </a:rPr>
                        <a:t>9</a:t>
                      </a: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3200" b="0" dirty="0" smtClean="0">
                          <a:solidFill>
                            <a:srgbClr val="000000"/>
                          </a:solidFill>
                        </a:rPr>
                        <a:t>2</a:t>
                      </a: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512491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1045786685"/>
              </p:ext>
            </p:extLst>
          </p:nvPr>
        </p:nvGraphicFramePr>
        <p:xfrm>
          <a:off x="419854" y="1414546"/>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6</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1894226180"/>
              </p:ext>
            </p:extLst>
          </p:nvPr>
        </p:nvGraphicFramePr>
        <p:xfrm>
          <a:off x="7044697" y="1453398"/>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3272241670"/>
              </p:ext>
            </p:extLst>
          </p:nvPr>
        </p:nvGraphicFramePr>
        <p:xfrm>
          <a:off x="4791639" y="1408575"/>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9</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2555064577"/>
              </p:ext>
            </p:extLst>
          </p:nvPr>
        </p:nvGraphicFramePr>
        <p:xfrm>
          <a:off x="2589289" y="1402595"/>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9" name="Grouper 8"/>
          <p:cNvGrpSpPr/>
          <p:nvPr/>
        </p:nvGrpSpPr>
        <p:grpSpPr>
          <a:xfrm>
            <a:off x="1767524" y="1908383"/>
            <a:ext cx="5498120" cy="537118"/>
            <a:chOff x="1767524" y="4844666"/>
            <a:chExt cx="5498120" cy="537118"/>
          </a:xfrm>
        </p:grpSpPr>
        <p:sp>
          <p:nvSpPr>
            <p:cNvPr id="10" name="Forme libre 9"/>
            <p:cNvSpPr/>
            <p:nvPr/>
          </p:nvSpPr>
          <p:spPr>
            <a:xfrm>
              <a:off x="1767524" y="4880533"/>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1" name="Connecteur droit avec flèche 10"/>
            <p:cNvCxnSpPr/>
            <p:nvPr/>
          </p:nvCxnSpPr>
          <p:spPr>
            <a:xfrm flipV="1">
              <a:off x="2450083" y="5134533"/>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Forme libre 11"/>
            <p:cNvSpPr/>
            <p:nvPr/>
          </p:nvSpPr>
          <p:spPr>
            <a:xfrm>
              <a:off x="3854824" y="4887282"/>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3" name="Connecteur droit avec flèche 12"/>
            <p:cNvCxnSpPr/>
            <p:nvPr/>
          </p:nvCxnSpPr>
          <p:spPr>
            <a:xfrm flipV="1">
              <a:off x="4537383" y="5141282"/>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4" name="Forme libre 13"/>
            <p:cNvSpPr/>
            <p:nvPr/>
          </p:nvSpPr>
          <p:spPr>
            <a:xfrm>
              <a:off x="6130114" y="4844666"/>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5" name="Connecteur droit avec flèche 14"/>
            <p:cNvCxnSpPr/>
            <p:nvPr/>
          </p:nvCxnSpPr>
          <p:spPr>
            <a:xfrm flipV="1">
              <a:off x="6812673" y="5098666"/>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16" name="ZoneTexte 15"/>
          <p:cNvSpPr txBox="1"/>
          <p:nvPr/>
        </p:nvSpPr>
        <p:spPr>
          <a:xfrm>
            <a:off x="789637" y="755992"/>
            <a:ext cx="5006499" cy="584776"/>
          </a:xfrm>
          <a:prstGeom prst="rect">
            <a:avLst/>
          </a:prstGeom>
          <a:noFill/>
        </p:spPr>
        <p:txBody>
          <a:bodyPr wrap="none" rtlCol="0">
            <a:spAutoFit/>
          </a:bodyPr>
          <a:lstStyle/>
          <a:p>
            <a:r>
              <a:rPr lang="fr-FR" sz="3200" dirty="0" smtClean="0"/>
              <a:t>Une liste chaînée d’éléments</a:t>
            </a:r>
            <a:endParaRPr lang="fr-FR" sz="3200" dirty="0"/>
          </a:p>
        </p:txBody>
      </p:sp>
      <p:cxnSp>
        <p:nvCxnSpPr>
          <p:cNvPr id="17" name="Connecteur droit 16"/>
          <p:cNvCxnSpPr/>
          <p:nvPr/>
        </p:nvCxnSpPr>
        <p:spPr>
          <a:xfrm>
            <a:off x="7963382" y="1453398"/>
            <a:ext cx="872761" cy="696256"/>
          </a:xfrm>
          <a:prstGeom prst="line">
            <a:avLst/>
          </a:prstGeom>
        </p:spPr>
        <p:style>
          <a:lnRef idx="2">
            <a:schemeClr val="accent1"/>
          </a:lnRef>
          <a:fillRef idx="0">
            <a:schemeClr val="accent1"/>
          </a:fillRef>
          <a:effectRef idx="1">
            <a:schemeClr val="accent1"/>
          </a:effectRef>
          <a:fontRef idx="minor">
            <a:schemeClr val="tx1"/>
          </a:fontRef>
        </p:style>
      </p:cxnSp>
      <p:sp>
        <p:nvSpPr>
          <p:cNvPr id="18" name="ZoneTexte 17"/>
          <p:cNvSpPr txBox="1"/>
          <p:nvPr/>
        </p:nvSpPr>
        <p:spPr>
          <a:xfrm>
            <a:off x="926353" y="2626250"/>
            <a:ext cx="8217647" cy="4031873"/>
          </a:xfrm>
          <a:prstGeom prst="rect">
            <a:avLst/>
          </a:prstGeom>
          <a:noFill/>
        </p:spPr>
        <p:txBody>
          <a:bodyPr wrap="square" rtlCol="0">
            <a:spAutoFit/>
          </a:bodyPr>
          <a:lstStyle/>
          <a:p>
            <a:pPr marL="457200" indent="-457200">
              <a:buFont typeface="Arial"/>
              <a:buChar char="•"/>
            </a:pPr>
            <a:r>
              <a:rPr lang="fr-FR" sz="3200" dirty="0" smtClean="0">
                <a:solidFill>
                  <a:srgbClr val="00DF00"/>
                </a:solidFill>
              </a:rPr>
              <a:t>taille inconnue (variable), limitée uniquement par la mémoire disponible</a:t>
            </a:r>
          </a:p>
          <a:p>
            <a:pPr marL="457200" indent="-457200">
              <a:buFont typeface="Arial"/>
              <a:buChar char="•"/>
            </a:pPr>
            <a:r>
              <a:rPr lang="fr-FR" sz="3200" dirty="0" smtClean="0">
                <a:solidFill>
                  <a:srgbClr val="FF0000"/>
                </a:solidFill>
              </a:rPr>
              <a:t>impossible d’accéder directement à l’élément de rang i</a:t>
            </a:r>
          </a:p>
          <a:p>
            <a:pPr marL="457200" indent="-457200">
              <a:buFont typeface="Arial"/>
              <a:buChar char="•"/>
            </a:pPr>
            <a:r>
              <a:rPr lang="fr-FR" sz="3200" dirty="0"/>
              <a:t>s’il n’y a </a:t>
            </a:r>
            <a:r>
              <a:rPr lang="fr-FR" sz="3200" dirty="0" smtClean="0"/>
              <a:t>pas d’élément </a:t>
            </a:r>
            <a:r>
              <a:rPr lang="fr-FR" sz="3200" dirty="0"/>
              <a:t>suivant, l’adresse indiquée pour ce dernier sera </a:t>
            </a:r>
            <a:r>
              <a:rPr lang="fr-FR" sz="3200" dirty="0" smtClean="0"/>
              <a:t>NULL</a:t>
            </a:r>
          </a:p>
          <a:p>
            <a:pPr marL="457200" indent="-457200">
              <a:buFont typeface="Arial"/>
              <a:buChar char="•"/>
            </a:pPr>
            <a:r>
              <a:rPr lang="fr-FR" sz="3200" dirty="0" smtClean="0">
                <a:solidFill>
                  <a:srgbClr val="00DF00"/>
                </a:solidFill>
              </a:rPr>
              <a:t>il est facile d’ajouter ou de supprimer un élément (sans avoir à recréer la liste)</a:t>
            </a:r>
          </a:p>
        </p:txBody>
      </p:sp>
    </p:spTree>
    <p:extLst>
      <p:ext uri="{BB962C8B-B14F-4D97-AF65-F5344CB8AC3E}">
        <p14:creationId xmlns:p14="http://schemas.microsoft.com/office/powerpoint/2010/main" val="38545551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pPr algn="ctr"/>
            <a:r>
              <a:rPr lang="fr-FR" dirty="0" smtClean="0"/>
              <a:t>Plan général</a:t>
            </a:r>
            <a:endParaRPr lang="fr-FR" dirty="0"/>
          </a:p>
        </p:txBody>
      </p:sp>
      <p:sp>
        <p:nvSpPr>
          <p:cNvPr id="3" name="Espace réservé du contenu 2"/>
          <p:cNvSpPr>
            <a:spLocks noGrp="1"/>
          </p:cNvSpPr>
          <p:nvPr>
            <p:ph idx="1"/>
          </p:nvPr>
        </p:nvSpPr>
        <p:spPr>
          <a:xfrm>
            <a:off x="457200" y="1412776"/>
            <a:ext cx="8229600" cy="5256584"/>
          </a:xfrm>
        </p:spPr>
        <p:txBody>
          <a:bodyPr>
            <a:normAutofit fontScale="85000" lnSpcReduction="10000"/>
          </a:bodyPr>
          <a:lstStyle/>
          <a:p>
            <a:r>
              <a:rPr lang="fr-FR" b="1" dirty="0">
                <a:solidFill>
                  <a:srgbClr val="000000"/>
                </a:solidFill>
              </a:rPr>
              <a:t>Représentation des nombres. Notion de variable. </a:t>
            </a:r>
          </a:p>
          <a:p>
            <a:r>
              <a:rPr lang="fr-FR" b="1" dirty="0">
                <a:solidFill>
                  <a:srgbClr val="000000"/>
                </a:solidFill>
              </a:rPr>
              <a:t>Programme. Expressions.</a:t>
            </a:r>
          </a:p>
          <a:p>
            <a:r>
              <a:rPr lang="fr-FR" b="1" dirty="0"/>
              <a:t>Architecture des ordinateurs: langage machine, langage assembleur, AMIL. </a:t>
            </a:r>
          </a:p>
          <a:p>
            <a:r>
              <a:rPr lang="fr-FR" b="1" dirty="0"/>
              <a:t>Systèmes d’exploitation : fichiers, processus, compilation.</a:t>
            </a:r>
          </a:p>
          <a:p>
            <a:r>
              <a:rPr lang="fr-FR" b="1" dirty="0"/>
              <a:t>Instructions de contrôle: boucles et branchements.</a:t>
            </a:r>
          </a:p>
          <a:p>
            <a:r>
              <a:rPr lang="fr-FR" b="1" dirty="0">
                <a:solidFill>
                  <a:srgbClr val="000000"/>
                </a:solidFill>
              </a:rPr>
              <a:t>Programme. Définition de fonction. Appel fonctionnel.</a:t>
            </a:r>
          </a:p>
          <a:p>
            <a:r>
              <a:rPr lang="fr-FR" b="1" dirty="0"/>
              <a:t>Tableaux de variables et fonctions d’arguments de type tableau.</a:t>
            </a:r>
          </a:p>
          <a:p>
            <a:r>
              <a:rPr lang="fr-FR" b="1" dirty="0">
                <a:solidFill>
                  <a:srgbClr val="000000"/>
                </a:solidFill>
              </a:rPr>
              <a:t>Sens d’un programme, pile d’exécution, compilation.</a:t>
            </a:r>
          </a:p>
          <a:p>
            <a:r>
              <a:rPr lang="fr-FR" b="1" dirty="0">
                <a:solidFill>
                  <a:srgbClr val="000000"/>
                </a:solidFill>
              </a:rPr>
              <a:t>Pointeurs et tableaux.</a:t>
            </a:r>
          </a:p>
          <a:p>
            <a:r>
              <a:rPr lang="fr-FR" b="1" dirty="0">
                <a:solidFill>
                  <a:srgbClr val="000000"/>
                </a:solidFill>
              </a:rPr>
              <a:t>Chaines de caractères, bibliothèque &lt;</a:t>
            </a:r>
            <a:r>
              <a:rPr lang="fr-FR" b="1" dirty="0" err="1">
                <a:solidFill>
                  <a:srgbClr val="000000"/>
                </a:solidFill>
              </a:rPr>
              <a:t>string.h</a:t>
            </a:r>
            <a:r>
              <a:rPr lang="fr-FR" b="1" dirty="0">
                <a:solidFill>
                  <a:srgbClr val="000000"/>
                </a:solidFill>
              </a:rPr>
              <a:t>&gt;.</a:t>
            </a:r>
          </a:p>
          <a:p>
            <a:r>
              <a:rPr lang="fr-FR" b="1" dirty="0">
                <a:solidFill>
                  <a:srgbClr val="FF0000"/>
                </a:solidFill>
              </a:rPr>
              <a:t>Allocation dynamique, liste chaînées.</a:t>
            </a:r>
          </a:p>
          <a:p>
            <a:r>
              <a:rPr lang="fr-FR" dirty="0"/>
              <a:t>Révisions.</a:t>
            </a:r>
          </a:p>
          <a:p>
            <a:endParaRPr lang="fr-FR" dirty="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09E9CC93-F385-4C6F-8F34-29B30C46A6DC}" type="slidenum">
              <a:rPr lang="fr-FR" smtClean="0"/>
              <a:t>2</a:t>
            </a:fld>
            <a:endParaRPr lang="fr-FR" dirty="0"/>
          </a:p>
        </p:txBody>
      </p:sp>
    </p:spTree>
    <p:extLst>
      <p:ext uri="{BB962C8B-B14F-4D97-AF65-F5344CB8AC3E}">
        <p14:creationId xmlns:p14="http://schemas.microsoft.com/office/powerpoint/2010/main" val="1914189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20</a:t>
            </a:fld>
            <a:endParaRPr lang="fr-FR"/>
          </a:p>
        </p:txBody>
      </p:sp>
      <p:sp>
        <p:nvSpPr>
          <p:cNvPr id="6" name="ZoneTexte 5"/>
          <p:cNvSpPr txBox="1"/>
          <p:nvPr/>
        </p:nvSpPr>
        <p:spPr>
          <a:xfrm>
            <a:off x="2051720" y="1772816"/>
            <a:ext cx="7128792" cy="4847481"/>
          </a:xfrm>
          <a:prstGeom prst="rect">
            <a:avLst/>
          </a:prstGeom>
          <a:noFill/>
        </p:spPr>
        <p:txBody>
          <a:bodyPr wrap="square" rtlCol="0">
            <a:spAutoFit/>
          </a:bodyPr>
          <a:lstStyle/>
          <a:p>
            <a:r>
              <a:rPr lang="fr-FR" sz="3200" dirty="0">
                <a:solidFill>
                  <a:srgbClr val="3366FF"/>
                </a:solidFill>
              </a:rPr>
              <a:t>Définition d’une structure appelée </a:t>
            </a:r>
            <a:r>
              <a:rPr lang="fr-FR" sz="3200" dirty="0" err="1">
                <a:solidFill>
                  <a:srgbClr val="3366FF"/>
                </a:solidFill>
              </a:rPr>
              <a:t>element</a:t>
            </a:r>
            <a:r>
              <a:rPr lang="fr-FR" sz="3200" dirty="0">
                <a:solidFill>
                  <a:srgbClr val="3366FF"/>
                </a:solidFill>
              </a:rPr>
              <a:t>. </a:t>
            </a:r>
            <a:r>
              <a:rPr lang="fr-FR" sz="3200" dirty="0"/>
              <a:t>C’est une définition récursive (dite aussi </a:t>
            </a:r>
            <a:r>
              <a:rPr lang="fr-FR" sz="3200" dirty="0" err="1"/>
              <a:t>auto-référentielle</a:t>
            </a:r>
            <a:r>
              <a:rPr lang="fr-FR" sz="3200" dirty="0"/>
              <a:t>):</a:t>
            </a:r>
          </a:p>
          <a:p>
            <a:endParaRPr lang="fr-FR" sz="1050" dirty="0"/>
          </a:p>
          <a:p>
            <a:r>
              <a:rPr lang="fr-FR" sz="3200" dirty="0" err="1">
                <a:solidFill>
                  <a:srgbClr val="3366FF"/>
                </a:solidFill>
              </a:rPr>
              <a:t>struct</a:t>
            </a:r>
            <a:r>
              <a:rPr lang="fr-FR" sz="3200" dirty="0">
                <a:solidFill>
                  <a:srgbClr val="3366FF"/>
                </a:solidFill>
              </a:rPr>
              <a:t> </a:t>
            </a:r>
            <a:r>
              <a:rPr lang="fr-FR" sz="3200" dirty="0" err="1">
                <a:solidFill>
                  <a:srgbClr val="3366FF"/>
                </a:solidFill>
              </a:rPr>
              <a:t>element</a:t>
            </a:r>
            <a:r>
              <a:rPr lang="fr-FR" sz="3200" dirty="0">
                <a:solidFill>
                  <a:srgbClr val="3366FF"/>
                </a:solidFill>
              </a:rPr>
              <a:t> </a:t>
            </a:r>
            <a:r>
              <a:rPr lang="fr-FR" sz="3200" dirty="0"/>
              <a:t>{</a:t>
            </a:r>
          </a:p>
          <a:p>
            <a:r>
              <a:rPr lang="fr-FR" sz="3200" dirty="0"/>
              <a:t>	</a:t>
            </a:r>
            <a:r>
              <a:rPr lang="fr-FR" sz="3200" dirty="0" err="1"/>
              <a:t>int</a:t>
            </a:r>
            <a:r>
              <a:rPr lang="fr-FR" sz="3200" dirty="0"/>
              <a:t> valeur;</a:t>
            </a:r>
          </a:p>
          <a:p>
            <a:r>
              <a:rPr lang="fr-FR" sz="3200" dirty="0"/>
              <a:t>	</a:t>
            </a:r>
            <a:r>
              <a:rPr lang="fr-FR" sz="3200" dirty="0" err="1">
                <a:solidFill>
                  <a:srgbClr val="3366FF"/>
                </a:solidFill>
              </a:rPr>
              <a:t>struct</a:t>
            </a:r>
            <a:r>
              <a:rPr lang="fr-FR" sz="3200" dirty="0">
                <a:solidFill>
                  <a:srgbClr val="3366FF"/>
                </a:solidFill>
              </a:rPr>
              <a:t> </a:t>
            </a:r>
            <a:r>
              <a:rPr lang="fr-FR" sz="3200" dirty="0" err="1">
                <a:solidFill>
                  <a:srgbClr val="3366FF"/>
                </a:solidFill>
              </a:rPr>
              <a:t>element</a:t>
            </a:r>
            <a:r>
              <a:rPr lang="fr-FR" sz="3200" dirty="0">
                <a:solidFill>
                  <a:srgbClr val="3366FF"/>
                </a:solidFill>
              </a:rPr>
              <a:t> </a:t>
            </a:r>
            <a:r>
              <a:rPr lang="fr-FR" sz="3200" dirty="0"/>
              <a:t>*suivant;</a:t>
            </a:r>
          </a:p>
          <a:p>
            <a:r>
              <a:rPr lang="fr-FR" sz="3200" dirty="0"/>
              <a:t>} ;	</a:t>
            </a:r>
          </a:p>
          <a:p>
            <a:endParaRPr lang="fr-FR" sz="1050" dirty="0"/>
          </a:p>
          <a:p>
            <a:r>
              <a:rPr lang="fr-FR" sz="3200" dirty="0"/>
              <a:t>Une liste chaînée sera un pointeur sur une structure de ce type.</a:t>
            </a:r>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4" name="ZoneTexte 13">
            <a:hlinkClick r:id="rId3"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sp>
        <p:nvSpPr>
          <p:cNvPr id="24" name="Titre 1"/>
          <p:cNvSpPr>
            <a:spLocks noGrp="1"/>
          </p:cNvSpPr>
          <p:nvPr>
            <p:ph type="title"/>
          </p:nvPr>
        </p:nvSpPr>
        <p:spPr>
          <a:xfrm>
            <a:off x="2195736" y="917848"/>
            <a:ext cx="6491064" cy="638944"/>
          </a:xfrm>
        </p:spPr>
        <p:txBody>
          <a:bodyPr>
            <a:normAutofit fontScale="90000"/>
          </a:bodyPr>
          <a:lstStyle/>
          <a:p>
            <a:pPr algn="ctr"/>
            <a:r>
              <a:rPr lang="fr-FR" dirty="0"/>
              <a:t>Listes chaînées en C</a:t>
            </a:r>
          </a:p>
        </p:txBody>
      </p:sp>
      <p:sp>
        <p:nvSpPr>
          <p:cNvPr id="18" name="ZoneTexte 17">
            <a:hlinkClick r:id="rId4"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19" name="ZoneTexte 18">
            <a:hlinkClick r:id="rId3" action="ppaction://hlinksldjump"/>
          </p:cNvPr>
          <p:cNvSpPr txBox="1"/>
          <p:nvPr/>
        </p:nvSpPr>
        <p:spPr>
          <a:xfrm>
            <a:off x="0" y="2134597"/>
            <a:ext cx="1907704" cy="646331"/>
          </a:xfrm>
          <a:prstGeom prst="rect">
            <a:avLst/>
          </a:prstGeom>
          <a:no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20" name="ZoneTexte 19">
            <a:hlinkClick r:id="rId3"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1" name="ZoneTexte 20">
            <a:hlinkClick r:id="rId3" action="ppaction://hlinksldjump"/>
          </p:cNvPr>
          <p:cNvSpPr txBox="1"/>
          <p:nvPr/>
        </p:nvSpPr>
        <p:spPr>
          <a:xfrm>
            <a:off x="-36512" y="3429000"/>
            <a:ext cx="1907704" cy="646331"/>
          </a:xfrm>
          <a:prstGeom prst="rect">
            <a:avLst/>
          </a:prstGeom>
          <a:solidFill>
            <a:srgbClr val="77D9E8"/>
          </a:solid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7811054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21</a:t>
            </a:fld>
            <a:endParaRPr lang="fr-FR"/>
          </a:p>
        </p:txBody>
      </p:sp>
      <p:sp>
        <p:nvSpPr>
          <p:cNvPr id="6" name="ZoneTexte 5"/>
          <p:cNvSpPr txBox="1"/>
          <p:nvPr/>
        </p:nvSpPr>
        <p:spPr>
          <a:xfrm>
            <a:off x="2051720" y="692696"/>
            <a:ext cx="7128792" cy="5893922"/>
          </a:xfrm>
          <a:prstGeom prst="rect">
            <a:avLst/>
          </a:prstGeom>
          <a:noFill/>
        </p:spPr>
        <p:txBody>
          <a:bodyPr wrap="square" rtlCol="0">
            <a:spAutoFit/>
          </a:bodyPr>
          <a:lstStyle/>
          <a:p>
            <a:r>
              <a:rPr lang="fr-FR" sz="3600" dirty="0" err="1"/>
              <a:t>struct</a:t>
            </a:r>
            <a:r>
              <a:rPr lang="fr-FR" sz="3600" dirty="0"/>
              <a:t> </a:t>
            </a:r>
            <a:r>
              <a:rPr lang="fr-FR" sz="3600" dirty="0" err="1"/>
              <a:t>element</a:t>
            </a:r>
            <a:r>
              <a:rPr lang="fr-FR" sz="3600" dirty="0"/>
              <a:t> {</a:t>
            </a:r>
          </a:p>
          <a:p>
            <a:r>
              <a:rPr lang="fr-FR" sz="3600" dirty="0"/>
              <a:t>	</a:t>
            </a:r>
            <a:r>
              <a:rPr lang="fr-FR" sz="3600" dirty="0" err="1"/>
              <a:t>int</a:t>
            </a:r>
            <a:r>
              <a:rPr lang="fr-FR" sz="3600" dirty="0"/>
              <a:t> valeur;</a:t>
            </a:r>
          </a:p>
          <a:p>
            <a:r>
              <a:rPr lang="fr-FR" sz="3600" dirty="0"/>
              <a:t>	</a:t>
            </a:r>
            <a:r>
              <a:rPr lang="fr-FR" sz="3600" dirty="0" err="1"/>
              <a:t>struct</a:t>
            </a:r>
            <a:r>
              <a:rPr lang="fr-FR" sz="3600" dirty="0"/>
              <a:t> </a:t>
            </a:r>
            <a:r>
              <a:rPr lang="fr-FR" sz="3600" dirty="0" err="1"/>
              <a:t>element</a:t>
            </a:r>
            <a:r>
              <a:rPr lang="fr-FR" sz="3600" dirty="0"/>
              <a:t> *suivant;</a:t>
            </a:r>
          </a:p>
          <a:p>
            <a:r>
              <a:rPr lang="fr-FR" sz="3600" dirty="0"/>
              <a:t>} ;	</a:t>
            </a:r>
          </a:p>
          <a:p>
            <a:r>
              <a:rPr lang="fr-FR" sz="3600" dirty="0" err="1"/>
              <a:t>typedef</a:t>
            </a:r>
            <a:r>
              <a:rPr lang="fr-FR" sz="3600" dirty="0"/>
              <a:t> </a:t>
            </a:r>
            <a:r>
              <a:rPr lang="fr-FR" sz="3600" dirty="0" err="1"/>
              <a:t>struct</a:t>
            </a:r>
            <a:r>
              <a:rPr lang="fr-FR" sz="3600" dirty="0"/>
              <a:t> </a:t>
            </a:r>
            <a:r>
              <a:rPr lang="fr-FR" sz="3600" dirty="0" err="1"/>
              <a:t>element</a:t>
            </a:r>
            <a:r>
              <a:rPr lang="fr-FR" sz="3600" dirty="0"/>
              <a:t> </a:t>
            </a:r>
            <a:r>
              <a:rPr lang="fr-FR" sz="3600" dirty="0" err="1">
                <a:solidFill>
                  <a:srgbClr val="3366FF"/>
                </a:solidFill>
              </a:rPr>
              <a:t>element</a:t>
            </a:r>
            <a:r>
              <a:rPr lang="fr-FR" sz="3600" dirty="0"/>
              <a:t>; </a:t>
            </a:r>
          </a:p>
          <a:p>
            <a:r>
              <a:rPr lang="fr-FR" sz="3600" dirty="0" err="1"/>
              <a:t>typedef</a:t>
            </a:r>
            <a:r>
              <a:rPr lang="fr-FR" sz="3600" dirty="0"/>
              <a:t>     </a:t>
            </a:r>
            <a:r>
              <a:rPr lang="fr-FR" sz="3600" dirty="0" err="1"/>
              <a:t>element</a:t>
            </a:r>
            <a:r>
              <a:rPr lang="fr-FR" sz="3600" dirty="0"/>
              <a:t>*       </a:t>
            </a:r>
            <a:r>
              <a:rPr lang="fr-FR" sz="3600" dirty="0">
                <a:solidFill>
                  <a:srgbClr val="3366FF"/>
                </a:solidFill>
              </a:rPr>
              <a:t>liste</a:t>
            </a:r>
            <a:r>
              <a:rPr lang="fr-FR" sz="3600" dirty="0" smtClean="0"/>
              <a:t>;</a:t>
            </a:r>
          </a:p>
          <a:p>
            <a:endParaRPr lang="fr-FR" sz="800" dirty="0" smtClean="0"/>
          </a:p>
          <a:p>
            <a:endParaRPr lang="fr-FR" sz="900" dirty="0"/>
          </a:p>
          <a:p>
            <a:r>
              <a:rPr lang="fr-FR" sz="3600" dirty="0" smtClean="0"/>
              <a:t>/</a:t>
            </a:r>
            <a:r>
              <a:rPr lang="fr-FR" sz="3600" dirty="0"/>
              <a:t>/ trois déclarations équivalentes </a:t>
            </a:r>
            <a:endParaRPr lang="fr-FR" sz="3600" dirty="0" smtClean="0"/>
          </a:p>
          <a:p>
            <a:r>
              <a:rPr lang="fr-FR" sz="3600" dirty="0" err="1" smtClean="0"/>
              <a:t>struct</a:t>
            </a:r>
            <a:r>
              <a:rPr lang="fr-FR" sz="3600" dirty="0" smtClean="0"/>
              <a:t> </a:t>
            </a:r>
            <a:r>
              <a:rPr lang="fr-FR" sz="3600" dirty="0" err="1"/>
              <a:t>element</a:t>
            </a:r>
            <a:r>
              <a:rPr lang="fr-FR" sz="3600" dirty="0" smtClean="0"/>
              <a:t>*  </a:t>
            </a:r>
            <a:r>
              <a:rPr lang="fr-FR" sz="3600" dirty="0"/>
              <a:t>	liste1 = NULL;   </a:t>
            </a:r>
          </a:p>
          <a:p>
            <a:r>
              <a:rPr lang="fr-FR" sz="3600" dirty="0" err="1" smtClean="0"/>
              <a:t>element</a:t>
            </a:r>
            <a:r>
              <a:rPr lang="fr-FR" sz="3600" dirty="0"/>
              <a:t>*            	liste2 = NULL;  </a:t>
            </a:r>
          </a:p>
          <a:p>
            <a:r>
              <a:rPr lang="fr-FR" sz="3600" dirty="0" smtClean="0">
                <a:solidFill>
                  <a:srgbClr val="3366FF"/>
                </a:solidFill>
              </a:rPr>
              <a:t>liste</a:t>
            </a:r>
            <a:r>
              <a:rPr lang="fr-FR" sz="3600" dirty="0" smtClean="0"/>
              <a:t>                     </a:t>
            </a:r>
            <a:r>
              <a:rPr lang="fr-FR" sz="3600" dirty="0"/>
              <a:t>	liste3 = NULL;</a:t>
            </a:r>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4" name="ZoneTexte 13">
            <a:hlinkClick r:id="rId3"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sp>
        <p:nvSpPr>
          <p:cNvPr id="11" name="ZoneTexte 10">
            <a:hlinkClick r:id="rId4"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18" name="ZoneTexte 17">
            <a:hlinkClick r:id="rId3" action="ppaction://hlinksldjump"/>
          </p:cNvPr>
          <p:cNvSpPr txBox="1"/>
          <p:nvPr/>
        </p:nvSpPr>
        <p:spPr>
          <a:xfrm>
            <a:off x="0" y="2134597"/>
            <a:ext cx="1907704" cy="646331"/>
          </a:xfrm>
          <a:prstGeom prst="rect">
            <a:avLst/>
          </a:prstGeom>
          <a:no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19" name="ZoneTexte 18">
            <a:hlinkClick r:id="rId3"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0" name="ZoneTexte 19">
            <a:hlinkClick r:id="rId3" action="ppaction://hlinksldjump"/>
          </p:cNvPr>
          <p:cNvSpPr txBox="1"/>
          <p:nvPr/>
        </p:nvSpPr>
        <p:spPr>
          <a:xfrm>
            <a:off x="-36512" y="3429000"/>
            <a:ext cx="1907704" cy="646331"/>
          </a:xfrm>
          <a:prstGeom prst="rect">
            <a:avLst/>
          </a:prstGeom>
          <a:solidFill>
            <a:srgbClr val="77D9E8"/>
          </a:solid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9695421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09E9CC93-F385-4C6F-8F34-29B30C46A6DC}" type="slidenum">
              <a:rPr lang="fr-FR" smtClean="0"/>
              <a:t>22</a:t>
            </a:fld>
            <a:endParaRPr lang="fr-FR"/>
          </a:p>
        </p:txBody>
      </p:sp>
      <p:sp>
        <p:nvSpPr>
          <p:cNvPr id="6" name="ZoneTexte 5"/>
          <p:cNvSpPr txBox="1"/>
          <p:nvPr/>
        </p:nvSpPr>
        <p:spPr>
          <a:xfrm>
            <a:off x="1907704" y="1772816"/>
            <a:ext cx="7272808" cy="4031873"/>
          </a:xfrm>
          <a:prstGeom prst="rect">
            <a:avLst/>
          </a:prstGeom>
          <a:noFill/>
        </p:spPr>
        <p:txBody>
          <a:bodyPr wrap="square" rtlCol="0">
            <a:spAutoFit/>
          </a:bodyPr>
          <a:lstStyle/>
          <a:p>
            <a:r>
              <a:rPr lang="fr-FR" sz="3200" dirty="0" err="1"/>
              <a:t>element</a:t>
            </a:r>
            <a:r>
              <a:rPr lang="fr-FR" sz="3200" dirty="0"/>
              <a:t>*  </a:t>
            </a:r>
            <a:r>
              <a:rPr lang="fr-FR" sz="3200" dirty="0" err="1"/>
              <a:t>newElement</a:t>
            </a:r>
            <a:r>
              <a:rPr lang="fr-FR" sz="3200" dirty="0"/>
              <a:t> (</a:t>
            </a:r>
            <a:r>
              <a:rPr lang="fr-FR" sz="3200" dirty="0" err="1"/>
              <a:t>int</a:t>
            </a:r>
            <a:r>
              <a:rPr lang="fr-FR" sz="3200" dirty="0"/>
              <a:t> val) {</a:t>
            </a:r>
          </a:p>
          <a:p>
            <a:r>
              <a:rPr lang="fr-FR" sz="3200" dirty="0"/>
              <a:t>  </a:t>
            </a:r>
            <a:r>
              <a:rPr lang="fr-FR" sz="3200" dirty="0" err="1" smtClean="0">
                <a:solidFill>
                  <a:srgbClr val="FF0000"/>
                </a:solidFill>
              </a:rPr>
              <a:t>element</a:t>
            </a:r>
            <a:r>
              <a:rPr lang="fr-FR" sz="3200" dirty="0">
                <a:solidFill>
                  <a:srgbClr val="FF0000"/>
                </a:solidFill>
              </a:rPr>
              <a:t>*  </a:t>
            </a:r>
            <a:r>
              <a:rPr lang="fr-FR" sz="3200" dirty="0" err="1">
                <a:solidFill>
                  <a:srgbClr val="FF0000"/>
                </a:solidFill>
              </a:rPr>
              <a:t>nouvElem</a:t>
            </a:r>
            <a:r>
              <a:rPr lang="fr-FR" sz="3200" dirty="0">
                <a:solidFill>
                  <a:srgbClr val="FF0000"/>
                </a:solidFill>
              </a:rPr>
              <a:t> </a:t>
            </a:r>
            <a:endParaRPr lang="fr-FR" sz="3200" dirty="0" smtClean="0">
              <a:solidFill>
                <a:srgbClr val="FF0000"/>
              </a:solidFill>
            </a:endParaRPr>
          </a:p>
          <a:p>
            <a:r>
              <a:rPr lang="fr-FR" sz="3200" dirty="0">
                <a:solidFill>
                  <a:srgbClr val="FF0000"/>
                </a:solidFill>
              </a:rPr>
              <a:t> </a:t>
            </a:r>
            <a:r>
              <a:rPr lang="fr-FR" sz="3200" dirty="0" smtClean="0">
                <a:solidFill>
                  <a:srgbClr val="FF0000"/>
                </a:solidFill>
              </a:rPr>
              <a:t>   </a:t>
            </a:r>
            <a:r>
              <a:rPr lang="fr-FR" sz="3200" dirty="0" smtClean="0">
                <a:solidFill>
                  <a:srgbClr val="FF0000"/>
                </a:solidFill>
              </a:rPr>
              <a:t>= (</a:t>
            </a:r>
            <a:r>
              <a:rPr lang="fr-FR" sz="3200" dirty="0" err="1" smtClean="0">
                <a:solidFill>
                  <a:srgbClr val="FF0000"/>
                </a:solidFill>
              </a:rPr>
              <a:t>element</a:t>
            </a:r>
            <a:r>
              <a:rPr lang="fr-FR" sz="3200" dirty="0" smtClean="0">
                <a:solidFill>
                  <a:srgbClr val="FF0000"/>
                </a:solidFill>
              </a:rPr>
              <a:t> *) </a:t>
            </a:r>
            <a:r>
              <a:rPr lang="fr-FR" sz="3200" dirty="0" err="1" smtClean="0">
                <a:solidFill>
                  <a:srgbClr val="FF0000"/>
                </a:solidFill>
              </a:rPr>
              <a:t>malloc</a:t>
            </a:r>
            <a:r>
              <a:rPr lang="fr-FR" sz="3200" dirty="0" smtClean="0">
                <a:solidFill>
                  <a:srgbClr val="FF0000"/>
                </a:solidFill>
              </a:rPr>
              <a:t>  				 	 	 	(</a:t>
            </a:r>
            <a:r>
              <a:rPr lang="fr-FR" sz="3200" dirty="0" err="1" smtClean="0">
                <a:solidFill>
                  <a:srgbClr val="FF0000"/>
                </a:solidFill>
              </a:rPr>
              <a:t>sizeof</a:t>
            </a:r>
            <a:r>
              <a:rPr lang="fr-FR" sz="3200" dirty="0" smtClean="0">
                <a:solidFill>
                  <a:srgbClr val="FF0000"/>
                </a:solidFill>
              </a:rPr>
              <a:t>(</a:t>
            </a:r>
            <a:r>
              <a:rPr lang="fr-FR" sz="3200" dirty="0" err="1">
                <a:solidFill>
                  <a:srgbClr val="FF0000"/>
                </a:solidFill>
              </a:rPr>
              <a:t>element</a:t>
            </a:r>
            <a:r>
              <a:rPr lang="fr-FR" sz="3200" dirty="0">
                <a:solidFill>
                  <a:srgbClr val="FF0000"/>
                </a:solidFill>
              </a:rPr>
              <a:t>));</a:t>
            </a:r>
          </a:p>
          <a:p>
            <a:r>
              <a:rPr lang="fr-FR" sz="3200" dirty="0"/>
              <a:t>     </a:t>
            </a:r>
            <a:r>
              <a:rPr lang="fr-FR" sz="3200" dirty="0" err="1"/>
              <a:t>nouvElem</a:t>
            </a:r>
            <a:r>
              <a:rPr lang="fr-FR" sz="3200" dirty="0"/>
              <a:t>-&gt;valeur = val;</a:t>
            </a:r>
          </a:p>
          <a:p>
            <a:r>
              <a:rPr lang="fr-FR" sz="3200" dirty="0"/>
              <a:t>     </a:t>
            </a:r>
            <a:r>
              <a:rPr lang="fr-FR" sz="3200" dirty="0" err="1"/>
              <a:t>nouvElem</a:t>
            </a:r>
            <a:r>
              <a:rPr lang="fr-FR" sz="3200" dirty="0"/>
              <a:t>-&gt;suivant = NULL;</a:t>
            </a:r>
          </a:p>
          <a:p>
            <a:r>
              <a:rPr lang="fr-FR" sz="3200" dirty="0"/>
              <a:t>     return </a:t>
            </a:r>
            <a:r>
              <a:rPr lang="fr-FR" sz="3200" dirty="0" err="1"/>
              <a:t>nouvElem</a:t>
            </a:r>
            <a:r>
              <a:rPr lang="fr-FR" sz="3200" dirty="0"/>
              <a:t>;</a:t>
            </a:r>
          </a:p>
          <a:p>
            <a:r>
              <a:rPr lang="fr-FR" sz="3200" dirty="0" smtClean="0"/>
              <a:t>}</a:t>
            </a:r>
            <a:endParaRPr lang="fr-FR" sz="3200" dirty="0"/>
          </a:p>
        </p:txBody>
      </p:sp>
      <p:cxnSp>
        <p:nvCxnSpPr>
          <p:cNvPr id="12" name="Connecteur droit 11"/>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4" name="ZoneTexte 13">
            <a:hlinkClick r:id="rId3" action="ppaction://hlinksldjump"/>
          </p:cNvPr>
          <p:cNvSpPr txBox="1"/>
          <p:nvPr/>
        </p:nvSpPr>
        <p:spPr>
          <a:xfrm>
            <a:off x="0" y="2780928"/>
            <a:ext cx="1907704" cy="369332"/>
          </a:xfrm>
          <a:prstGeom prst="rect">
            <a:avLst/>
          </a:prstGeom>
          <a:noFill/>
        </p:spPr>
        <p:txBody>
          <a:bodyPr wrap="square" rtlCol="0">
            <a:spAutoFit/>
          </a:bodyPr>
          <a:lstStyle/>
          <a:p>
            <a:endParaRPr lang="fr-FR" dirty="0" smtClean="0">
              <a:solidFill>
                <a:srgbClr val="3000AD"/>
              </a:solidFill>
              <a:latin typeface="Courier"/>
              <a:cs typeface="Courier"/>
            </a:endParaRPr>
          </a:p>
        </p:txBody>
      </p:sp>
      <p:sp>
        <p:nvSpPr>
          <p:cNvPr id="24" name="Titre 1"/>
          <p:cNvSpPr>
            <a:spLocks noGrp="1"/>
          </p:cNvSpPr>
          <p:nvPr>
            <p:ph type="title"/>
          </p:nvPr>
        </p:nvSpPr>
        <p:spPr>
          <a:xfrm>
            <a:off x="2195736" y="1205880"/>
            <a:ext cx="6491064" cy="638944"/>
          </a:xfrm>
        </p:spPr>
        <p:txBody>
          <a:bodyPr>
            <a:normAutofit fontScale="90000"/>
          </a:bodyPr>
          <a:lstStyle/>
          <a:p>
            <a:pPr algn="ctr"/>
            <a:r>
              <a:rPr lang="fr-FR" dirty="0" smtClean="0"/>
              <a:t>Fonction de création </a:t>
            </a:r>
            <a:br>
              <a:rPr lang="fr-FR" dirty="0" smtClean="0"/>
            </a:br>
            <a:r>
              <a:rPr lang="fr-FR" dirty="0" smtClean="0"/>
              <a:t>(d’une liste) d’un élément</a:t>
            </a:r>
            <a:endParaRPr lang="fr-FR" dirty="0"/>
          </a:p>
        </p:txBody>
      </p:sp>
      <p:graphicFrame>
        <p:nvGraphicFramePr>
          <p:cNvPr id="18" name="Tableau 17"/>
          <p:cNvGraphicFramePr>
            <a:graphicFrameLocks noGrp="1"/>
          </p:cNvGraphicFramePr>
          <p:nvPr>
            <p:extLst>
              <p:ext uri="{D42A27DB-BD31-4B8C-83A1-F6EECF244321}">
                <p14:modId xmlns:p14="http://schemas.microsoft.com/office/powerpoint/2010/main" val="3534501720"/>
              </p:ext>
            </p:extLst>
          </p:nvPr>
        </p:nvGraphicFramePr>
        <p:xfrm>
          <a:off x="5394099" y="5929602"/>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val</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9" name="Connecteur droit avec flèche 18"/>
          <p:cNvCxnSpPr/>
          <p:nvPr/>
        </p:nvCxnSpPr>
        <p:spPr>
          <a:xfrm>
            <a:off x="4427984" y="5733256"/>
            <a:ext cx="936104" cy="216024"/>
          </a:xfrm>
          <a:prstGeom prst="straightConnector1">
            <a:avLst/>
          </a:prstGeom>
          <a:ln w="41275" cap="flat">
            <a:round/>
            <a:headEnd type="none"/>
            <a:tailEnd type="triangle" w="lg" len="lg"/>
          </a:ln>
        </p:spPr>
        <p:style>
          <a:lnRef idx="2">
            <a:schemeClr val="dk1"/>
          </a:lnRef>
          <a:fillRef idx="0">
            <a:schemeClr val="dk1"/>
          </a:fillRef>
          <a:effectRef idx="1">
            <a:schemeClr val="dk1"/>
          </a:effectRef>
          <a:fontRef idx="minor">
            <a:schemeClr val="tx1"/>
          </a:fontRef>
        </p:style>
      </p:cxnSp>
      <p:cxnSp>
        <p:nvCxnSpPr>
          <p:cNvPr id="20" name="Connecteur droit 19"/>
          <p:cNvCxnSpPr/>
          <p:nvPr/>
        </p:nvCxnSpPr>
        <p:spPr>
          <a:xfrm>
            <a:off x="6286500" y="5922301"/>
            <a:ext cx="899045" cy="747059"/>
          </a:xfrm>
          <a:prstGeom prst="line">
            <a:avLst/>
          </a:prstGeom>
        </p:spPr>
        <p:style>
          <a:lnRef idx="2">
            <a:schemeClr val="accent1"/>
          </a:lnRef>
          <a:fillRef idx="0">
            <a:schemeClr val="accent1"/>
          </a:fillRef>
          <a:effectRef idx="1">
            <a:schemeClr val="accent1"/>
          </a:effectRef>
          <a:fontRef idx="minor">
            <a:schemeClr val="tx1"/>
          </a:fontRef>
        </p:style>
      </p:cxnSp>
      <p:sp>
        <p:nvSpPr>
          <p:cNvPr id="21" name="ZoneTexte 20"/>
          <p:cNvSpPr txBox="1"/>
          <p:nvPr/>
        </p:nvSpPr>
        <p:spPr>
          <a:xfrm>
            <a:off x="1835696" y="5292496"/>
            <a:ext cx="2887134" cy="584776"/>
          </a:xfrm>
          <a:prstGeom prst="rect">
            <a:avLst/>
          </a:prstGeom>
          <a:noFill/>
        </p:spPr>
        <p:txBody>
          <a:bodyPr wrap="square" rtlCol="0">
            <a:spAutoFit/>
          </a:bodyPr>
          <a:lstStyle/>
          <a:p>
            <a:pPr algn="ctr"/>
            <a:r>
              <a:rPr lang="fr-FR" dirty="0"/>
              <a:t>	</a:t>
            </a:r>
            <a:r>
              <a:rPr lang="fr-FR" sz="3200" dirty="0" err="1"/>
              <a:t>nouvElem</a:t>
            </a:r>
            <a:endParaRPr lang="fr-FR" dirty="0"/>
          </a:p>
        </p:txBody>
      </p:sp>
      <p:sp>
        <p:nvSpPr>
          <p:cNvPr id="23" name="ZoneTexte 22">
            <a:hlinkClick r:id="rId4"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25" name="ZoneTexte 24">
            <a:hlinkClick r:id="rId3" action="ppaction://hlinksldjump"/>
          </p:cNvPr>
          <p:cNvSpPr txBox="1"/>
          <p:nvPr/>
        </p:nvSpPr>
        <p:spPr>
          <a:xfrm>
            <a:off x="0" y="2134597"/>
            <a:ext cx="1907704" cy="646331"/>
          </a:xfrm>
          <a:prstGeom prst="rect">
            <a:avLst/>
          </a:prstGeom>
          <a:no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26" name="ZoneTexte 25">
            <a:hlinkClick r:id="rId3"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7" name="ZoneTexte 26">
            <a:hlinkClick r:id="rId3" action="ppaction://hlinksldjump"/>
          </p:cNvPr>
          <p:cNvSpPr txBox="1"/>
          <p:nvPr/>
        </p:nvSpPr>
        <p:spPr>
          <a:xfrm>
            <a:off x="-36512" y="3429000"/>
            <a:ext cx="1907704" cy="646331"/>
          </a:xfrm>
          <a:prstGeom prst="rect">
            <a:avLst/>
          </a:prstGeom>
          <a:solidFill>
            <a:srgbClr val="77D9E8"/>
          </a:solid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327903850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au 12"/>
          <p:cNvGraphicFramePr>
            <a:graphicFrameLocks noGrp="1"/>
          </p:cNvGraphicFramePr>
          <p:nvPr>
            <p:extLst>
              <p:ext uri="{D42A27DB-BD31-4B8C-83A1-F6EECF244321}">
                <p14:modId xmlns:p14="http://schemas.microsoft.com/office/powerpoint/2010/main" val="2324249846"/>
              </p:ext>
            </p:extLst>
          </p:nvPr>
        </p:nvGraphicFramePr>
        <p:xfrm>
          <a:off x="419854" y="2074565"/>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6</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4226958993"/>
              </p:ext>
            </p:extLst>
          </p:nvPr>
        </p:nvGraphicFramePr>
        <p:xfrm>
          <a:off x="7044697" y="2113417"/>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7" name="Tableau 16"/>
          <p:cNvGraphicFramePr>
            <a:graphicFrameLocks noGrp="1"/>
          </p:cNvGraphicFramePr>
          <p:nvPr>
            <p:extLst>
              <p:ext uri="{D42A27DB-BD31-4B8C-83A1-F6EECF244321}">
                <p14:modId xmlns:p14="http://schemas.microsoft.com/office/powerpoint/2010/main" val="3079389667"/>
              </p:ext>
            </p:extLst>
          </p:nvPr>
        </p:nvGraphicFramePr>
        <p:xfrm>
          <a:off x="4791639" y="2068594"/>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9</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8" name="Tableau 17"/>
          <p:cNvGraphicFramePr>
            <a:graphicFrameLocks noGrp="1"/>
          </p:cNvGraphicFramePr>
          <p:nvPr>
            <p:extLst>
              <p:ext uri="{D42A27DB-BD31-4B8C-83A1-F6EECF244321}">
                <p14:modId xmlns:p14="http://schemas.microsoft.com/office/powerpoint/2010/main" val="2107470028"/>
              </p:ext>
            </p:extLst>
          </p:nvPr>
        </p:nvGraphicFramePr>
        <p:xfrm>
          <a:off x="2589289" y="2062614"/>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20" name="Grouper 19"/>
          <p:cNvGrpSpPr/>
          <p:nvPr/>
        </p:nvGrpSpPr>
        <p:grpSpPr>
          <a:xfrm>
            <a:off x="1767524" y="2568402"/>
            <a:ext cx="5498120" cy="537118"/>
            <a:chOff x="1767524" y="4844666"/>
            <a:chExt cx="5498120" cy="537118"/>
          </a:xfrm>
        </p:grpSpPr>
        <p:sp>
          <p:nvSpPr>
            <p:cNvPr id="21" name="Forme libre 20"/>
            <p:cNvSpPr/>
            <p:nvPr/>
          </p:nvSpPr>
          <p:spPr>
            <a:xfrm>
              <a:off x="1767524" y="4880533"/>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2" name="Connecteur droit avec flèche 21"/>
            <p:cNvCxnSpPr/>
            <p:nvPr/>
          </p:nvCxnSpPr>
          <p:spPr>
            <a:xfrm flipV="1">
              <a:off x="2450083" y="5134533"/>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Forme libre 22"/>
            <p:cNvSpPr/>
            <p:nvPr/>
          </p:nvSpPr>
          <p:spPr>
            <a:xfrm>
              <a:off x="3854824" y="4887282"/>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4" name="Connecteur droit avec flèche 23"/>
            <p:cNvCxnSpPr/>
            <p:nvPr/>
          </p:nvCxnSpPr>
          <p:spPr>
            <a:xfrm flipV="1">
              <a:off x="4537383" y="5141282"/>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5" name="Forme libre 24"/>
            <p:cNvSpPr/>
            <p:nvPr/>
          </p:nvSpPr>
          <p:spPr>
            <a:xfrm>
              <a:off x="6130114" y="4844666"/>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6" name="Connecteur droit avec flèche 25"/>
            <p:cNvCxnSpPr/>
            <p:nvPr/>
          </p:nvCxnSpPr>
          <p:spPr>
            <a:xfrm flipV="1">
              <a:off x="6812673" y="5098666"/>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7" name="ZoneTexte 26"/>
          <p:cNvSpPr txBox="1"/>
          <p:nvPr/>
        </p:nvSpPr>
        <p:spPr>
          <a:xfrm>
            <a:off x="247411" y="992922"/>
            <a:ext cx="1047783" cy="707886"/>
          </a:xfrm>
          <a:prstGeom prst="rect">
            <a:avLst/>
          </a:prstGeom>
          <a:noFill/>
        </p:spPr>
        <p:txBody>
          <a:bodyPr wrap="none" rtlCol="0">
            <a:spAutoFit/>
          </a:bodyPr>
          <a:lstStyle/>
          <a:p>
            <a:r>
              <a:rPr lang="fr-FR" sz="4000" dirty="0" smtClean="0"/>
              <a:t>liste</a:t>
            </a:r>
            <a:endParaRPr lang="fr-FR" sz="3200" dirty="0"/>
          </a:p>
        </p:txBody>
      </p:sp>
      <p:cxnSp>
        <p:nvCxnSpPr>
          <p:cNvPr id="28" name="Connecteur droit 27"/>
          <p:cNvCxnSpPr/>
          <p:nvPr/>
        </p:nvCxnSpPr>
        <p:spPr>
          <a:xfrm>
            <a:off x="7963382" y="2113417"/>
            <a:ext cx="872761" cy="696256"/>
          </a:xfrm>
          <a:prstGeom prst="line">
            <a:avLst/>
          </a:prstGeom>
        </p:spPr>
        <p:style>
          <a:lnRef idx="2">
            <a:schemeClr val="accent1"/>
          </a:lnRef>
          <a:fillRef idx="0">
            <a:schemeClr val="accent1"/>
          </a:fillRef>
          <a:effectRef idx="1">
            <a:schemeClr val="accent1"/>
          </a:effectRef>
          <a:fontRef idx="minor">
            <a:schemeClr val="tx1"/>
          </a:fontRef>
        </p:style>
      </p:cxnSp>
      <p:sp>
        <p:nvSpPr>
          <p:cNvPr id="29" name="ZoneTexte 28"/>
          <p:cNvSpPr txBox="1"/>
          <p:nvPr/>
        </p:nvSpPr>
        <p:spPr>
          <a:xfrm>
            <a:off x="399811" y="3513202"/>
            <a:ext cx="454171" cy="707886"/>
          </a:xfrm>
          <a:prstGeom prst="rect">
            <a:avLst/>
          </a:prstGeom>
          <a:noFill/>
        </p:spPr>
        <p:txBody>
          <a:bodyPr wrap="none" rtlCol="0">
            <a:spAutoFit/>
          </a:bodyPr>
          <a:lstStyle/>
          <a:p>
            <a:r>
              <a:rPr lang="fr-FR" sz="4000" dirty="0" smtClean="0"/>
              <a:t>p </a:t>
            </a:r>
            <a:endParaRPr lang="fr-FR" sz="3200" dirty="0"/>
          </a:p>
        </p:txBody>
      </p:sp>
      <p:sp>
        <p:nvSpPr>
          <p:cNvPr id="30" name="ZoneTexte 29"/>
          <p:cNvSpPr txBox="1"/>
          <p:nvPr/>
        </p:nvSpPr>
        <p:spPr>
          <a:xfrm>
            <a:off x="179513" y="4269283"/>
            <a:ext cx="8964488" cy="2554545"/>
          </a:xfrm>
          <a:prstGeom prst="rect">
            <a:avLst/>
          </a:prstGeom>
          <a:noFill/>
        </p:spPr>
        <p:txBody>
          <a:bodyPr wrap="square" rtlCol="0">
            <a:spAutoFit/>
          </a:bodyPr>
          <a:lstStyle/>
          <a:p>
            <a:r>
              <a:rPr lang="en-US" sz="4000" dirty="0" err="1"/>
              <a:t>printf</a:t>
            </a:r>
            <a:r>
              <a:rPr lang="en-US" sz="4000" dirty="0"/>
              <a:t>("</a:t>
            </a:r>
            <a:r>
              <a:rPr lang="en-US" sz="4000" dirty="0">
                <a:solidFill>
                  <a:srgbClr val="FF0000"/>
                </a:solidFill>
              </a:rPr>
              <a:t>(</a:t>
            </a:r>
            <a:r>
              <a:rPr lang="en-US" sz="4000" dirty="0"/>
              <a:t>%d", p-&gt;</a:t>
            </a:r>
            <a:r>
              <a:rPr lang="en-US" sz="4000" dirty="0" err="1"/>
              <a:t>valeur</a:t>
            </a:r>
            <a:r>
              <a:rPr lang="en-US" sz="4000" dirty="0" smtClean="0"/>
              <a:t>);          </a:t>
            </a:r>
            <a:r>
              <a:rPr lang="en-US" sz="3600" dirty="0" smtClean="0">
                <a:solidFill>
                  <a:srgbClr val="3366FF"/>
                </a:solidFill>
              </a:rPr>
              <a:t>// </a:t>
            </a:r>
            <a:r>
              <a:rPr lang="en-US" sz="3600" dirty="0" err="1" smtClean="0">
                <a:solidFill>
                  <a:srgbClr val="3366FF"/>
                </a:solidFill>
              </a:rPr>
              <a:t>ici</a:t>
            </a:r>
            <a:r>
              <a:rPr lang="en-US" sz="3600" dirty="0" smtClean="0">
                <a:solidFill>
                  <a:srgbClr val="3366FF"/>
                </a:solidFill>
              </a:rPr>
              <a:t>: </a:t>
            </a:r>
            <a:r>
              <a:rPr lang="en-US" sz="3600" dirty="0" smtClean="0">
                <a:solidFill>
                  <a:srgbClr val="FF0000"/>
                </a:solidFill>
              </a:rPr>
              <a:t>(</a:t>
            </a:r>
            <a:r>
              <a:rPr lang="en-US" sz="3600" dirty="0" smtClean="0"/>
              <a:t>6</a:t>
            </a:r>
          </a:p>
          <a:p>
            <a:r>
              <a:rPr lang="en-US" sz="4000" dirty="0" smtClean="0"/>
              <a:t>while </a:t>
            </a:r>
            <a:r>
              <a:rPr lang="en-US" sz="4000" dirty="0"/>
              <a:t>( (p = p-&gt;</a:t>
            </a:r>
            <a:r>
              <a:rPr lang="en-US" sz="4000" dirty="0" err="1"/>
              <a:t>suivant</a:t>
            </a:r>
            <a:r>
              <a:rPr lang="en-US" sz="4000" dirty="0"/>
              <a:t>) != NULL) </a:t>
            </a:r>
          </a:p>
          <a:p>
            <a:r>
              <a:rPr lang="en-US" sz="4000" dirty="0"/>
              <a:t>   </a:t>
            </a:r>
            <a:r>
              <a:rPr lang="en-US" sz="4000" dirty="0" smtClean="0"/>
              <a:t>   </a:t>
            </a:r>
            <a:r>
              <a:rPr lang="en-US" sz="4000" dirty="0" err="1" smtClean="0"/>
              <a:t>printf</a:t>
            </a:r>
            <a:r>
              <a:rPr lang="en-US" sz="4000" dirty="0"/>
              <a:t>("</a:t>
            </a:r>
            <a:r>
              <a:rPr lang="en-US" sz="4000" dirty="0">
                <a:solidFill>
                  <a:srgbClr val="FF0000"/>
                </a:solidFill>
              </a:rPr>
              <a:t>, </a:t>
            </a:r>
            <a:r>
              <a:rPr lang="en-US" sz="4000" dirty="0"/>
              <a:t>%d",  p-&gt;</a:t>
            </a:r>
            <a:r>
              <a:rPr lang="en-US" sz="4000" dirty="0" err="1"/>
              <a:t>valeur</a:t>
            </a:r>
            <a:r>
              <a:rPr lang="en-US" sz="4000" dirty="0"/>
              <a:t>)</a:t>
            </a:r>
            <a:r>
              <a:rPr lang="en-US" sz="4000" dirty="0" smtClean="0"/>
              <a:t>; </a:t>
            </a:r>
            <a:r>
              <a:rPr lang="en-US" sz="3600" dirty="0" smtClean="0">
                <a:solidFill>
                  <a:srgbClr val="3366FF"/>
                </a:solidFill>
              </a:rPr>
              <a:t>// </a:t>
            </a:r>
            <a:r>
              <a:rPr lang="en-US" sz="3600" dirty="0" err="1" smtClean="0">
                <a:solidFill>
                  <a:srgbClr val="3366FF"/>
                </a:solidFill>
              </a:rPr>
              <a:t>puis</a:t>
            </a:r>
            <a:r>
              <a:rPr lang="en-US" sz="3600" dirty="0" smtClean="0">
                <a:solidFill>
                  <a:srgbClr val="3366FF"/>
                </a:solidFill>
              </a:rPr>
              <a:t>: </a:t>
            </a:r>
            <a:r>
              <a:rPr lang="en-US" sz="3600" dirty="0" smtClean="0">
                <a:solidFill>
                  <a:srgbClr val="FF0000"/>
                </a:solidFill>
              </a:rPr>
              <a:t>, </a:t>
            </a:r>
            <a:r>
              <a:rPr lang="en-US" sz="3600" dirty="0" smtClean="0">
                <a:solidFill>
                  <a:srgbClr val="000000"/>
                </a:solidFill>
              </a:rPr>
              <a:t>4</a:t>
            </a:r>
            <a:endParaRPr lang="en-US" sz="3600" dirty="0">
              <a:solidFill>
                <a:srgbClr val="000000"/>
              </a:solidFill>
            </a:endParaRPr>
          </a:p>
          <a:p>
            <a:r>
              <a:rPr lang="en-US" sz="4000" dirty="0" err="1" smtClean="0"/>
              <a:t>printf</a:t>
            </a:r>
            <a:r>
              <a:rPr lang="en-US" sz="4000" dirty="0"/>
              <a:t>("</a:t>
            </a:r>
            <a:r>
              <a:rPr lang="en-US" sz="4000" dirty="0">
                <a:solidFill>
                  <a:srgbClr val="FF0000"/>
                </a:solidFill>
              </a:rPr>
              <a:t>)</a:t>
            </a:r>
            <a:r>
              <a:rPr lang="en-US" sz="4000" dirty="0"/>
              <a:t>\n");   </a:t>
            </a:r>
            <a:endParaRPr lang="fr-FR" dirty="0"/>
          </a:p>
        </p:txBody>
      </p:sp>
      <p:cxnSp>
        <p:nvCxnSpPr>
          <p:cNvPr id="31" name="Connecteur droit avec flèche 30"/>
          <p:cNvCxnSpPr/>
          <p:nvPr/>
        </p:nvCxnSpPr>
        <p:spPr>
          <a:xfrm flipV="1">
            <a:off x="626897" y="3024307"/>
            <a:ext cx="0" cy="510062"/>
          </a:xfrm>
          <a:prstGeom prst="straightConnector1">
            <a:avLst/>
          </a:prstGeom>
          <a:ln w="31750">
            <a:solidFill>
              <a:schemeClr val="tx1"/>
            </a:solidFill>
            <a:tailEnd type="stealth" w="lg" len="lg"/>
          </a:ln>
        </p:spPr>
        <p:style>
          <a:lnRef idx="2">
            <a:schemeClr val="accent1"/>
          </a:lnRef>
          <a:fillRef idx="0">
            <a:schemeClr val="accent1"/>
          </a:fillRef>
          <a:effectRef idx="1">
            <a:schemeClr val="accent1"/>
          </a:effectRef>
          <a:fontRef idx="minor">
            <a:schemeClr val="tx1"/>
          </a:fontRef>
        </p:style>
      </p:cxnSp>
      <p:sp>
        <p:nvSpPr>
          <p:cNvPr id="32" name="ZoneTexte 31"/>
          <p:cNvSpPr txBox="1"/>
          <p:nvPr/>
        </p:nvSpPr>
        <p:spPr>
          <a:xfrm>
            <a:off x="2774746" y="3453932"/>
            <a:ext cx="454171" cy="707886"/>
          </a:xfrm>
          <a:prstGeom prst="rect">
            <a:avLst/>
          </a:prstGeom>
          <a:noFill/>
        </p:spPr>
        <p:txBody>
          <a:bodyPr wrap="none" rtlCol="0">
            <a:spAutoFit/>
          </a:bodyPr>
          <a:lstStyle/>
          <a:p>
            <a:r>
              <a:rPr lang="fr-FR" sz="4000" dirty="0" smtClean="0"/>
              <a:t>p </a:t>
            </a:r>
            <a:endParaRPr lang="fr-FR" sz="3200" dirty="0"/>
          </a:p>
        </p:txBody>
      </p:sp>
      <p:cxnSp>
        <p:nvCxnSpPr>
          <p:cNvPr id="33" name="Connecteur droit avec flèche 32"/>
          <p:cNvCxnSpPr/>
          <p:nvPr/>
        </p:nvCxnSpPr>
        <p:spPr>
          <a:xfrm flipV="1">
            <a:off x="3001832" y="2965037"/>
            <a:ext cx="0" cy="510062"/>
          </a:xfrm>
          <a:prstGeom prst="straightConnector1">
            <a:avLst/>
          </a:prstGeom>
          <a:ln w="31750">
            <a:solidFill>
              <a:schemeClr val="tx1"/>
            </a:solidFill>
            <a:tailEnd type="stealth" w="lg" len="lg"/>
          </a:ln>
        </p:spPr>
        <p:style>
          <a:lnRef idx="2">
            <a:schemeClr val="accent1"/>
          </a:lnRef>
          <a:fillRef idx="0">
            <a:schemeClr val="accent1"/>
          </a:fillRef>
          <a:effectRef idx="1">
            <a:schemeClr val="accent1"/>
          </a:effectRef>
          <a:fontRef idx="minor">
            <a:schemeClr val="tx1"/>
          </a:fontRef>
        </p:style>
      </p:cxnSp>
      <p:sp>
        <p:nvSpPr>
          <p:cNvPr id="34" name="ZoneTexte 33"/>
          <p:cNvSpPr txBox="1"/>
          <p:nvPr/>
        </p:nvSpPr>
        <p:spPr>
          <a:xfrm>
            <a:off x="7240983" y="3411598"/>
            <a:ext cx="454171" cy="707886"/>
          </a:xfrm>
          <a:prstGeom prst="rect">
            <a:avLst/>
          </a:prstGeom>
          <a:noFill/>
        </p:spPr>
        <p:txBody>
          <a:bodyPr wrap="none" rtlCol="0">
            <a:spAutoFit/>
          </a:bodyPr>
          <a:lstStyle/>
          <a:p>
            <a:r>
              <a:rPr lang="fr-FR" sz="4000" dirty="0" smtClean="0"/>
              <a:t>p </a:t>
            </a:r>
            <a:endParaRPr lang="fr-FR" sz="3200" dirty="0"/>
          </a:p>
        </p:txBody>
      </p:sp>
      <p:cxnSp>
        <p:nvCxnSpPr>
          <p:cNvPr id="35" name="Connecteur droit avec flèche 34"/>
          <p:cNvCxnSpPr/>
          <p:nvPr/>
        </p:nvCxnSpPr>
        <p:spPr>
          <a:xfrm flipV="1">
            <a:off x="7468069" y="2922703"/>
            <a:ext cx="0" cy="510062"/>
          </a:xfrm>
          <a:prstGeom prst="straightConnector1">
            <a:avLst/>
          </a:prstGeom>
          <a:ln w="31750">
            <a:solidFill>
              <a:schemeClr val="tx1"/>
            </a:solidFill>
            <a:tailEnd type="stealth" w="lg" len="lg"/>
          </a:ln>
        </p:spPr>
        <p:style>
          <a:lnRef idx="2">
            <a:schemeClr val="accent1"/>
          </a:lnRef>
          <a:fillRef idx="0">
            <a:schemeClr val="accent1"/>
          </a:fillRef>
          <a:effectRef idx="1">
            <a:schemeClr val="accent1"/>
          </a:effectRef>
          <a:fontRef idx="minor">
            <a:schemeClr val="tx1"/>
          </a:fontRef>
        </p:style>
      </p:cxnSp>
      <p:cxnSp>
        <p:nvCxnSpPr>
          <p:cNvPr id="36" name="Connecteur droit avec flèche 35"/>
          <p:cNvCxnSpPr/>
          <p:nvPr/>
        </p:nvCxnSpPr>
        <p:spPr>
          <a:xfrm>
            <a:off x="585557" y="1626066"/>
            <a:ext cx="82679" cy="385797"/>
          </a:xfrm>
          <a:prstGeom prst="straightConnector1">
            <a:avLst/>
          </a:prstGeom>
          <a:ln w="31750">
            <a:solidFill>
              <a:schemeClr val="tx1"/>
            </a:solidFill>
            <a:tailEnd type="stealth" w="lg" len="lg"/>
          </a:ln>
        </p:spPr>
        <p:style>
          <a:lnRef idx="2">
            <a:schemeClr val="accent1"/>
          </a:lnRef>
          <a:fillRef idx="0">
            <a:schemeClr val="accent1"/>
          </a:fillRef>
          <a:effectRef idx="1">
            <a:schemeClr val="accent1"/>
          </a:effectRef>
          <a:fontRef idx="minor">
            <a:schemeClr val="tx1"/>
          </a:fontRef>
        </p:style>
      </p:cxnSp>
      <p:sp>
        <p:nvSpPr>
          <p:cNvPr id="37" name="ZoneTexte 36"/>
          <p:cNvSpPr txBox="1"/>
          <p:nvPr/>
        </p:nvSpPr>
        <p:spPr>
          <a:xfrm>
            <a:off x="3198667" y="643335"/>
            <a:ext cx="5765821" cy="769441"/>
          </a:xfrm>
          <a:prstGeom prst="rect">
            <a:avLst/>
          </a:prstGeom>
          <a:noFill/>
        </p:spPr>
        <p:txBody>
          <a:bodyPr wrap="none" rtlCol="0">
            <a:spAutoFit/>
          </a:bodyPr>
          <a:lstStyle/>
          <a:p>
            <a:r>
              <a:rPr lang="fr-FR" sz="4400" dirty="0" smtClean="0"/>
              <a:t>Algorithme d’affichage</a:t>
            </a:r>
            <a:endParaRPr lang="fr-FR" sz="4400" dirty="0"/>
          </a:p>
        </p:txBody>
      </p:sp>
    </p:spTree>
    <p:extLst>
      <p:ext uri="{BB962C8B-B14F-4D97-AF65-F5344CB8AC3E}">
        <p14:creationId xmlns:p14="http://schemas.microsoft.com/office/powerpoint/2010/main" val="1959980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32"/>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p:bldP spid="32" grpId="1"/>
      <p:bldP spid="3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9333" y="332656"/>
            <a:ext cx="8847665" cy="6480720"/>
          </a:xfrm>
          <a:ln>
            <a:noFill/>
          </a:ln>
        </p:spPr>
        <p:style>
          <a:lnRef idx="2">
            <a:schemeClr val="accent4"/>
          </a:lnRef>
          <a:fillRef idx="1">
            <a:schemeClr val="lt1"/>
          </a:fillRef>
          <a:effectRef idx="0">
            <a:schemeClr val="accent4"/>
          </a:effectRef>
          <a:fontRef idx="minor">
            <a:schemeClr val="dk1"/>
          </a:fontRef>
        </p:style>
        <p:txBody>
          <a:bodyPr>
            <a:noAutofit/>
          </a:bodyPr>
          <a:lstStyle/>
          <a:p>
            <a:pPr marL="0" indent="0">
              <a:buNone/>
            </a:pPr>
            <a:r>
              <a:rPr lang="en-US" sz="3200" dirty="0" smtClean="0"/>
              <a:t>void </a:t>
            </a:r>
            <a:r>
              <a:rPr lang="en-US" sz="3200" dirty="0" err="1" smtClean="0"/>
              <a:t>affiche</a:t>
            </a:r>
            <a:r>
              <a:rPr lang="en-US" sz="3200" dirty="0" smtClean="0"/>
              <a:t> (</a:t>
            </a:r>
            <a:r>
              <a:rPr lang="en-US" sz="3200" dirty="0" err="1"/>
              <a:t>liste</a:t>
            </a:r>
            <a:r>
              <a:rPr lang="en-US" sz="3200" dirty="0"/>
              <a:t> </a:t>
            </a:r>
            <a:r>
              <a:rPr lang="en-US" sz="3200" dirty="0" smtClean="0"/>
              <a:t>list)    {</a:t>
            </a:r>
            <a:endParaRPr lang="en-US" sz="3200" dirty="0"/>
          </a:p>
          <a:p>
            <a:pPr marL="0" indent="0">
              <a:buNone/>
            </a:pPr>
            <a:r>
              <a:rPr lang="en-US" sz="3200" dirty="0"/>
              <a:t>  element * </a:t>
            </a:r>
            <a:r>
              <a:rPr lang="en-US" sz="3200" dirty="0" smtClean="0"/>
              <a:t>p  = list;</a:t>
            </a:r>
            <a:endParaRPr lang="en-US" sz="3200" dirty="0"/>
          </a:p>
          <a:p>
            <a:pPr marL="0" indent="0">
              <a:buNone/>
            </a:pPr>
            <a:endParaRPr lang="en-US" sz="1000" dirty="0"/>
          </a:p>
          <a:p>
            <a:pPr marL="0" indent="0">
              <a:buNone/>
            </a:pPr>
            <a:r>
              <a:rPr lang="en-US" sz="3200" dirty="0"/>
              <a:t>  </a:t>
            </a:r>
            <a:r>
              <a:rPr lang="en-US" sz="2800" dirty="0"/>
              <a:t>if </a:t>
            </a:r>
            <a:r>
              <a:rPr lang="en-US" sz="2800" dirty="0" smtClean="0"/>
              <a:t>(p </a:t>
            </a:r>
            <a:r>
              <a:rPr lang="en-US" sz="2800" dirty="0"/>
              <a:t>== NULL</a:t>
            </a:r>
            <a:r>
              <a:rPr lang="en-US" sz="2800" dirty="0" smtClean="0"/>
              <a:t>) {  	</a:t>
            </a:r>
            <a:r>
              <a:rPr lang="en-US" sz="2800" dirty="0"/>
              <a:t> </a:t>
            </a:r>
            <a:r>
              <a:rPr lang="en-US" sz="2800" dirty="0" smtClean="0">
                <a:solidFill>
                  <a:srgbClr val="3366FF"/>
                </a:solidFill>
              </a:rPr>
              <a:t>/</a:t>
            </a:r>
            <a:r>
              <a:rPr lang="en-US" sz="2800" dirty="0">
                <a:solidFill>
                  <a:srgbClr val="3366FF"/>
                </a:solidFill>
              </a:rPr>
              <a:t>/ on </a:t>
            </a:r>
            <a:r>
              <a:rPr lang="en-US" sz="2800" dirty="0" err="1" smtClean="0">
                <a:solidFill>
                  <a:srgbClr val="3366FF"/>
                </a:solidFill>
              </a:rPr>
              <a:t>affiche</a:t>
            </a:r>
            <a:r>
              <a:rPr lang="en-US" sz="2800" dirty="0" smtClean="0">
                <a:solidFill>
                  <a:srgbClr val="3366FF"/>
                </a:solidFill>
              </a:rPr>
              <a:t> “()”</a:t>
            </a:r>
            <a:endParaRPr lang="en-US" sz="2800" dirty="0" smtClean="0"/>
          </a:p>
          <a:p>
            <a:pPr marL="0" indent="0">
              <a:buNone/>
            </a:pPr>
            <a:r>
              <a:rPr lang="en-US" sz="2800" dirty="0"/>
              <a:t>	</a:t>
            </a:r>
            <a:r>
              <a:rPr lang="en-US" sz="2800" dirty="0" smtClean="0"/>
              <a:t>	</a:t>
            </a:r>
            <a:r>
              <a:rPr lang="en-US" sz="2800" dirty="0" err="1" smtClean="0"/>
              <a:t>printf</a:t>
            </a:r>
            <a:r>
              <a:rPr lang="en-US" sz="2800" dirty="0" smtClean="0"/>
              <a:t>(“()”);  </a:t>
            </a:r>
          </a:p>
          <a:p>
            <a:pPr marL="0" indent="0">
              <a:buNone/>
            </a:pPr>
            <a:r>
              <a:rPr lang="en-US" sz="2800" dirty="0"/>
              <a:t>	</a:t>
            </a:r>
            <a:r>
              <a:rPr lang="en-US" sz="2800" dirty="0" smtClean="0"/>
              <a:t>	return  ; </a:t>
            </a:r>
          </a:p>
          <a:p>
            <a:pPr marL="0" indent="0">
              <a:buNone/>
            </a:pPr>
            <a:r>
              <a:rPr lang="en-US" sz="2800" dirty="0"/>
              <a:t> </a:t>
            </a:r>
            <a:r>
              <a:rPr lang="en-US" sz="2800" dirty="0" smtClean="0"/>
              <a:t> }</a:t>
            </a:r>
            <a:endParaRPr lang="fr-FR" sz="2800" dirty="0"/>
          </a:p>
          <a:p>
            <a:pPr marL="0" indent="0">
              <a:buNone/>
            </a:pPr>
            <a:r>
              <a:rPr lang="en-US" sz="3200" dirty="0" smtClean="0"/>
              <a:t>  </a:t>
            </a:r>
            <a:r>
              <a:rPr lang="en-US" sz="3200" dirty="0" err="1" smtClean="0"/>
              <a:t>printf</a:t>
            </a:r>
            <a:r>
              <a:rPr lang="en-US" sz="3200" dirty="0"/>
              <a:t>("(%d"</a:t>
            </a:r>
            <a:r>
              <a:rPr lang="en-US" sz="3200" dirty="0" smtClean="0"/>
              <a:t>, p</a:t>
            </a:r>
            <a:r>
              <a:rPr lang="en-US" sz="3200" dirty="0"/>
              <a:t>-&gt;</a:t>
            </a:r>
            <a:r>
              <a:rPr lang="en-US" sz="3200" dirty="0" err="1"/>
              <a:t>valeur</a:t>
            </a:r>
            <a:r>
              <a:rPr lang="en-US" sz="3200" dirty="0"/>
              <a:t>)</a:t>
            </a:r>
            <a:r>
              <a:rPr lang="en-US" sz="3200" dirty="0" smtClean="0"/>
              <a:t>;            </a:t>
            </a:r>
            <a:r>
              <a:rPr lang="en-US" sz="2800" dirty="0" smtClean="0">
                <a:solidFill>
                  <a:srgbClr val="3366FF"/>
                </a:solidFill>
              </a:rPr>
              <a:t>// “</a:t>
            </a:r>
            <a:r>
              <a:rPr lang="en-US" sz="2800" dirty="0" smtClean="0">
                <a:solidFill>
                  <a:srgbClr val="FF0000"/>
                </a:solidFill>
              </a:rPr>
              <a:t>(</a:t>
            </a:r>
            <a:r>
              <a:rPr lang="en-US" sz="2800" dirty="0" smtClean="0">
                <a:solidFill>
                  <a:srgbClr val="3366FF"/>
                </a:solidFill>
              </a:rPr>
              <a:t>“ et 1er </a:t>
            </a:r>
            <a:r>
              <a:rPr lang="en-US" sz="2800" dirty="0" err="1" smtClean="0">
                <a:solidFill>
                  <a:srgbClr val="3366FF"/>
                </a:solidFill>
              </a:rPr>
              <a:t>caract</a:t>
            </a:r>
            <a:r>
              <a:rPr lang="en-US" sz="2800" dirty="0" smtClean="0">
                <a:solidFill>
                  <a:srgbClr val="3366FF"/>
                </a:solidFill>
              </a:rPr>
              <a:t>.</a:t>
            </a:r>
          </a:p>
          <a:p>
            <a:pPr marL="0" indent="0">
              <a:buNone/>
            </a:pPr>
            <a:r>
              <a:rPr lang="en-US" sz="3200" dirty="0"/>
              <a:t> </a:t>
            </a:r>
            <a:r>
              <a:rPr lang="en-US" sz="3200" dirty="0" smtClean="0"/>
              <a:t> while ( (</a:t>
            </a:r>
            <a:r>
              <a:rPr lang="en-US" sz="3200" dirty="0"/>
              <a:t>p = p-&gt;</a:t>
            </a:r>
            <a:r>
              <a:rPr lang="en-US" sz="3200" dirty="0" err="1"/>
              <a:t>suivant</a:t>
            </a:r>
            <a:r>
              <a:rPr lang="en-US" sz="3200" dirty="0"/>
              <a:t>) != NULL) </a:t>
            </a:r>
          </a:p>
          <a:p>
            <a:pPr marL="0" indent="0">
              <a:buNone/>
            </a:pPr>
            <a:r>
              <a:rPr lang="en-US" sz="3200" dirty="0"/>
              <a:t>      </a:t>
            </a:r>
            <a:r>
              <a:rPr lang="en-US" sz="3200" dirty="0" smtClean="0"/>
              <a:t>	    </a:t>
            </a:r>
            <a:r>
              <a:rPr lang="en-US" sz="3200" dirty="0" err="1" smtClean="0"/>
              <a:t>printf</a:t>
            </a:r>
            <a:r>
              <a:rPr lang="en-US" sz="3200" dirty="0"/>
              <a:t>("</a:t>
            </a:r>
            <a:r>
              <a:rPr lang="en-US" sz="3200" dirty="0" smtClean="0"/>
              <a:t>, %</a:t>
            </a:r>
            <a:r>
              <a:rPr lang="en-US" sz="3200" dirty="0"/>
              <a:t>d"</a:t>
            </a:r>
            <a:r>
              <a:rPr lang="en-US" sz="3200" dirty="0" smtClean="0"/>
              <a:t>,  p</a:t>
            </a:r>
            <a:r>
              <a:rPr lang="en-US" sz="3200" dirty="0"/>
              <a:t>-&gt;</a:t>
            </a:r>
            <a:r>
              <a:rPr lang="en-US" sz="3200" dirty="0" err="1"/>
              <a:t>valeur</a:t>
            </a:r>
            <a:r>
              <a:rPr lang="en-US" sz="3200" dirty="0"/>
              <a:t>)</a:t>
            </a:r>
            <a:r>
              <a:rPr lang="en-US" sz="3200" dirty="0" smtClean="0">
                <a:solidFill>
                  <a:schemeClr val="tx1"/>
                </a:solidFill>
              </a:rPr>
              <a:t>; </a:t>
            </a:r>
            <a:r>
              <a:rPr lang="en-US" sz="2800" dirty="0" smtClean="0">
                <a:solidFill>
                  <a:srgbClr val="3366FF"/>
                </a:solidFill>
              </a:rPr>
              <a:t>// les </a:t>
            </a:r>
            <a:r>
              <a:rPr lang="en-US" sz="2800" dirty="0" err="1" smtClean="0">
                <a:solidFill>
                  <a:srgbClr val="3366FF"/>
                </a:solidFill>
              </a:rPr>
              <a:t>suivants</a:t>
            </a:r>
            <a:r>
              <a:rPr lang="en-US" sz="2800" dirty="0" smtClean="0">
                <a:solidFill>
                  <a:srgbClr val="3366FF"/>
                </a:solidFill>
              </a:rPr>
              <a:t>...</a:t>
            </a:r>
            <a:endParaRPr lang="en-US" sz="2800" dirty="0">
              <a:solidFill>
                <a:srgbClr val="3366FF"/>
              </a:solidFill>
            </a:endParaRPr>
          </a:p>
          <a:p>
            <a:pPr marL="0" indent="0">
              <a:buNone/>
            </a:pPr>
            <a:r>
              <a:rPr lang="en-US" sz="3200" dirty="0"/>
              <a:t>  </a:t>
            </a:r>
            <a:r>
              <a:rPr lang="en-US" sz="3200" dirty="0" err="1" smtClean="0"/>
              <a:t>printf</a:t>
            </a:r>
            <a:r>
              <a:rPr lang="en-US" sz="3200" dirty="0"/>
              <a:t>(")\n")</a:t>
            </a:r>
            <a:r>
              <a:rPr lang="en-US" sz="3200" dirty="0" smtClean="0"/>
              <a:t>;                          </a:t>
            </a:r>
            <a:r>
              <a:rPr lang="en-US" sz="2800" dirty="0" smtClean="0">
                <a:solidFill>
                  <a:srgbClr val="3366FF"/>
                </a:solidFill>
              </a:rPr>
              <a:t>// et pour </a:t>
            </a:r>
            <a:r>
              <a:rPr lang="en-US" sz="2800" dirty="0" err="1" smtClean="0">
                <a:solidFill>
                  <a:srgbClr val="3366FF"/>
                </a:solidFill>
              </a:rPr>
              <a:t>terminer</a:t>
            </a:r>
            <a:r>
              <a:rPr lang="en-US" sz="2800" dirty="0" smtClean="0">
                <a:solidFill>
                  <a:srgbClr val="3366FF"/>
                </a:solidFill>
              </a:rPr>
              <a:t> “</a:t>
            </a:r>
            <a:r>
              <a:rPr lang="en-US" sz="2800" dirty="0" smtClean="0">
                <a:solidFill>
                  <a:srgbClr val="FF0000"/>
                </a:solidFill>
              </a:rPr>
              <a:t>)</a:t>
            </a:r>
            <a:r>
              <a:rPr lang="en-US" sz="2800" dirty="0" smtClean="0">
                <a:solidFill>
                  <a:srgbClr val="3366FF"/>
                </a:solidFill>
              </a:rPr>
              <a:t>” </a:t>
            </a:r>
          </a:p>
          <a:p>
            <a:pPr marL="0" indent="0">
              <a:buNone/>
            </a:pPr>
            <a:r>
              <a:rPr lang="en-US" sz="2800" dirty="0">
                <a:solidFill>
                  <a:srgbClr val="000000"/>
                </a:solidFill>
              </a:rPr>
              <a:t> </a:t>
            </a:r>
            <a:r>
              <a:rPr lang="en-US" sz="2800" dirty="0" smtClean="0">
                <a:solidFill>
                  <a:srgbClr val="000000"/>
                </a:solidFill>
              </a:rPr>
              <a:t> return;      </a:t>
            </a:r>
            <a:r>
              <a:rPr lang="en-US" sz="3200" dirty="0" smtClean="0"/>
              <a:t>}</a:t>
            </a:r>
            <a:endParaRPr lang="fr-FR" sz="3200" dirty="0"/>
          </a:p>
        </p:txBody>
      </p:sp>
    </p:spTree>
    <p:extLst>
      <p:ext uri="{BB962C8B-B14F-4D97-AF65-F5344CB8AC3E}">
        <p14:creationId xmlns:p14="http://schemas.microsoft.com/office/powerpoint/2010/main" val="3069687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dirty="0"/>
              <a:t>S</a:t>
            </a:r>
            <a:r>
              <a:rPr lang="fr-FR" sz="5400" dirty="0" smtClean="0"/>
              <a:t>uite du programme ...</a:t>
            </a:r>
            <a:endParaRPr lang="fr-FR" sz="5400" dirty="0"/>
          </a:p>
        </p:txBody>
      </p:sp>
      <p:sp>
        <p:nvSpPr>
          <p:cNvPr id="3" name="Espace réservé du contenu 2"/>
          <p:cNvSpPr>
            <a:spLocks noGrp="1"/>
          </p:cNvSpPr>
          <p:nvPr>
            <p:ph idx="1"/>
          </p:nvPr>
        </p:nvSpPr>
        <p:spPr>
          <a:xfrm>
            <a:off x="457199" y="2203648"/>
            <a:ext cx="8453967" cy="5257800"/>
          </a:xfrm>
        </p:spPr>
        <p:txBody>
          <a:bodyPr>
            <a:noAutofit/>
          </a:bodyPr>
          <a:lstStyle/>
          <a:p>
            <a:r>
              <a:rPr lang="en-GB" sz="4000" dirty="0"/>
              <a:t>i</a:t>
            </a:r>
            <a:r>
              <a:rPr lang="en-GB" sz="4000" dirty="0" smtClean="0"/>
              <a:t>nsertion </a:t>
            </a:r>
            <a:r>
              <a:rPr lang="en-GB" sz="4000" dirty="0"/>
              <a:t>d'un </a:t>
            </a:r>
            <a:r>
              <a:rPr lang="en-GB" sz="4000" dirty="0" err="1"/>
              <a:t>élément</a:t>
            </a:r>
            <a:r>
              <a:rPr lang="en-GB" sz="4000" dirty="0"/>
              <a:t> en </a:t>
            </a:r>
            <a:r>
              <a:rPr lang="en-GB" sz="4000" dirty="0" smtClean="0"/>
              <a:t>tête</a:t>
            </a:r>
          </a:p>
          <a:p>
            <a:r>
              <a:rPr lang="en-GB" sz="4000" dirty="0" smtClean="0"/>
              <a:t>insertion d’un </a:t>
            </a:r>
            <a:r>
              <a:rPr lang="en-GB" sz="4000" dirty="0" err="1" smtClean="0"/>
              <a:t>élément</a:t>
            </a:r>
            <a:r>
              <a:rPr lang="en-GB" sz="4000" dirty="0" smtClean="0"/>
              <a:t> en queue</a:t>
            </a:r>
            <a:endParaRPr lang="fr-FR" sz="4000" dirty="0" smtClean="0"/>
          </a:p>
          <a:p>
            <a:r>
              <a:rPr lang="fr-FR" sz="4000" dirty="0" smtClean="0"/>
              <a:t>...</a:t>
            </a:r>
            <a:endParaRPr lang="fr-FR" sz="4000" dirty="0"/>
          </a:p>
          <a:p>
            <a:r>
              <a:rPr lang="en-GB" sz="4000" dirty="0" err="1"/>
              <a:t>r</a:t>
            </a:r>
            <a:r>
              <a:rPr lang="en-GB" sz="4000" dirty="0" err="1" smtClean="0"/>
              <a:t>echerche</a:t>
            </a:r>
            <a:r>
              <a:rPr lang="en-GB" sz="4000" dirty="0" smtClean="0"/>
              <a:t> </a:t>
            </a:r>
            <a:r>
              <a:rPr lang="en-GB" sz="4000" dirty="0"/>
              <a:t>d'un </a:t>
            </a:r>
            <a:r>
              <a:rPr lang="en-GB" sz="4000" dirty="0" err="1" smtClean="0"/>
              <a:t>élément</a:t>
            </a:r>
            <a:r>
              <a:rPr lang="en-GB" sz="4000" dirty="0" smtClean="0"/>
              <a:t> </a:t>
            </a:r>
          </a:p>
          <a:p>
            <a:r>
              <a:rPr lang="en-GB" sz="4000" dirty="0" smtClean="0"/>
              <a:t>suppression d’un </a:t>
            </a:r>
            <a:r>
              <a:rPr lang="en-GB" sz="4000" dirty="0" err="1" smtClean="0"/>
              <a:t>élément</a:t>
            </a:r>
            <a:endParaRPr lang="fr-FR" sz="4000" dirty="0"/>
          </a:p>
        </p:txBody>
      </p:sp>
    </p:spTree>
    <p:extLst>
      <p:ext uri="{BB962C8B-B14F-4D97-AF65-F5344CB8AC3E}">
        <p14:creationId xmlns:p14="http://schemas.microsoft.com/office/powerpoint/2010/main" val="2177769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4207518206"/>
              </p:ext>
            </p:extLst>
          </p:nvPr>
        </p:nvGraphicFramePr>
        <p:xfrm>
          <a:off x="7044697" y="2617583"/>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8</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1375406922"/>
              </p:ext>
            </p:extLst>
          </p:nvPr>
        </p:nvGraphicFramePr>
        <p:xfrm>
          <a:off x="4791639" y="2572760"/>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7</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754768163"/>
              </p:ext>
            </p:extLst>
          </p:nvPr>
        </p:nvGraphicFramePr>
        <p:xfrm>
          <a:off x="2589289" y="2566780"/>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Forme libre 6"/>
          <p:cNvSpPr/>
          <p:nvPr/>
        </p:nvSpPr>
        <p:spPr>
          <a:xfrm>
            <a:off x="3854824" y="3115184"/>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8" name="Connecteur droit avec flèche 7"/>
          <p:cNvCxnSpPr/>
          <p:nvPr/>
        </p:nvCxnSpPr>
        <p:spPr>
          <a:xfrm flipV="1">
            <a:off x="4537383" y="3369184"/>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9" name="Forme libre 8"/>
          <p:cNvSpPr/>
          <p:nvPr/>
        </p:nvSpPr>
        <p:spPr>
          <a:xfrm>
            <a:off x="6130114" y="3072568"/>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0" name="Connecteur droit avec flèche 9"/>
          <p:cNvCxnSpPr/>
          <p:nvPr/>
        </p:nvCxnSpPr>
        <p:spPr>
          <a:xfrm flipV="1">
            <a:off x="6812673" y="3326568"/>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ZoneTexte 10"/>
          <p:cNvSpPr txBox="1"/>
          <p:nvPr/>
        </p:nvSpPr>
        <p:spPr>
          <a:xfrm>
            <a:off x="251520" y="901588"/>
            <a:ext cx="8681608" cy="769441"/>
          </a:xfrm>
          <a:prstGeom prst="rect">
            <a:avLst/>
          </a:prstGeom>
          <a:noFill/>
        </p:spPr>
        <p:txBody>
          <a:bodyPr wrap="none" rtlCol="0">
            <a:spAutoFit/>
          </a:bodyPr>
          <a:lstStyle/>
          <a:p>
            <a:r>
              <a:rPr lang="fr-FR" sz="4400" dirty="0" smtClean="0">
                <a:solidFill>
                  <a:srgbClr val="3366FF"/>
                </a:solidFill>
              </a:rPr>
              <a:t>Ajouter un élément en tête de liste</a:t>
            </a:r>
            <a:endParaRPr lang="fr-FR" sz="4400" dirty="0">
              <a:solidFill>
                <a:srgbClr val="3366FF"/>
              </a:solidFill>
            </a:endParaRPr>
          </a:p>
        </p:txBody>
      </p:sp>
      <p:cxnSp>
        <p:nvCxnSpPr>
          <p:cNvPr id="12" name="Connecteur droit 11"/>
          <p:cNvCxnSpPr/>
          <p:nvPr/>
        </p:nvCxnSpPr>
        <p:spPr>
          <a:xfrm>
            <a:off x="7963382" y="2617583"/>
            <a:ext cx="872761" cy="696256"/>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3" name="Tableau 12"/>
          <p:cNvGraphicFramePr>
            <a:graphicFrameLocks noGrp="1"/>
          </p:cNvGraphicFramePr>
          <p:nvPr>
            <p:extLst>
              <p:ext uri="{D42A27DB-BD31-4B8C-83A1-F6EECF244321}">
                <p14:modId xmlns:p14="http://schemas.microsoft.com/office/powerpoint/2010/main" val="1142135856"/>
              </p:ext>
            </p:extLst>
          </p:nvPr>
        </p:nvGraphicFramePr>
        <p:xfrm>
          <a:off x="1160699" y="4314425"/>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4" name="Connecteur droit avec flèche 13"/>
          <p:cNvCxnSpPr>
            <a:endCxn id="6" idx="1"/>
          </p:cNvCxnSpPr>
          <p:nvPr/>
        </p:nvCxnSpPr>
        <p:spPr>
          <a:xfrm>
            <a:off x="1344116" y="2566780"/>
            <a:ext cx="1245173" cy="373529"/>
          </a:xfrm>
          <a:prstGeom prst="straightConnector1">
            <a:avLst/>
          </a:prstGeom>
          <a:ln w="31750">
            <a:solidFill>
              <a:schemeClr val="tx1"/>
            </a:solidFill>
            <a:headEnd type="none"/>
            <a:tailEnd type="stealth" w="lg" len="lg"/>
          </a:ln>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296333" y="1883820"/>
            <a:ext cx="1047783" cy="707886"/>
          </a:xfrm>
          <a:prstGeom prst="rect">
            <a:avLst/>
          </a:prstGeom>
          <a:noFill/>
        </p:spPr>
        <p:txBody>
          <a:bodyPr wrap="none" rtlCol="0">
            <a:spAutoFit/>
          </a:bodyPr>
          <a:lstStyle/>
          <a:p>
            <a:r>
              <a:rPr lang="fr-FR" sz="4000" dirty="0" smtClean="0"/>
              <a:t>liste</a:t>
            </a:r>
            <a:endParaRPr lang="fr-FR" dirty="0"/>
          </a:p>
        </p:txBody>
      </p:sp>
      <p:graphicFrame>
        <p:nvGraphicFramePr>
          <p:cNvPr id="16" name="Tableau 15"/>
          <p:cNvGraphicFramePr>
            <a:graphicFrameLocks noGrp="1"/>
          </p:cNvGraphicFramePr>
          <p:nvPr>
            <p:extLst>
              <p:ext uri="{D42A27DB-BD31-4B8C-83A1-F6EECF244321}">
                <p14:modId xmlns:p14="http://schemas.microsoft.com/office/powerpoint/2010/main" val="299057524"/>
              </p:ext>
            </p:extLst>
          </p:nvPr>
        </p:nvGraphicFramePr>
        <p:xfrm>
          <a:off x="4699391" y="5585194"/>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3</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7" name="Tableau 16"/>
          <p:cNvGraphicFramePr>
            <a:graphicFrameLocks noGrp="1"/>
          </p:cNvGraphicFramePr>
          <p:nvPr>
            <p:extLst>
              <p:ext uri="{D42A27DB-BD31-4B8C-83A1-F6EECF244321}">
                <p14:modId xmlns:p14="http://schemas.microsoft.com/office/powerpoint/2010/main" val="3668529972"/>
              </p:ext>
            </p:extLst>
          </p:nvPr>
        </p:nvGraphicFramePr>
        <p:xfrm>
          <a:off x="2446333" y="5540371"/>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5</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8" name="Tableau 17"/>
          <p:cNvGraphicFramePr>
            <a:graphicFrameLocks noGrp="1"/>
          </p:cNvGraphicFramePr>
          <p:nvPr>
            <p:extLst>
              <p:ext uri="{D42A27DB-BD31-4B8C-83A1-F6EECF244321}">
                <p14:modId xmlns:p14="http://schemas.microsoft.com/office/powerpoint/2010/main" val="2836058787"/>
              </p:ext>
            </p:extLst>
          </p:nvPr>
        </p:nvGraphicFramePr>
        <p:xfrm>
          <a:off x="243983" y="5534391"/>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9" name="Forme libre 18"/>
          <p:cNvSpPr/>
          <p:nvPr/>
        </p:nvSpPr>
        <p:spPr>
          <a:xfrm>
            <a:off x="1509518" y="6082795"/>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0" name="Connecteur droit avec flèche 19"/>
          <p:cNvCxnSpPr/>
          <p:nvPr/>
        </p:nvCxnSpPr>
        <p:spPr>
          <a:xfrm flipV="1">
            <a:off x="2192077" y="6336795"/>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Forme libre 20"/>
          <p:cNvSpPr/>
          <p:nvPr/>
        </p:nvSpPr>
        <p:spPr>
          <a:xfrm>
            <a:off x="3784808" y="6040179"/>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2" name="Connecteur droit avec flèche 21"/>
          <p:cNvCxnSpPr/>
          <p:nvPr/>
        </p:nvCxnSpPr>
        <p:spPr>
          <a:xfrm flipV="1">
            <a:off x="4467367" y="6294179"/>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a:off x="5618076" y="5585194"/>
            <a:ext cx="872761" cy="696256"/>
          </a:xfrm>
          <a:prstGeom prst="line">
            <a:avLst/>
          </a:prstGeom>
        </p:spPr>
        <p:style>
          <a:lnRef idx="2">
            <a:schemeClr val="accent1"/>
          </a:lnRef>
          <a:fillRef idx="0">
            <a:schemeClr val="accent1"/>
          </a:fillRef>
          <a:effectRef idx="1">
            <a:schemeClr val="accent1"/>
          </a:effectRef>
          <a:fontRef idx="minor">
            <a:schemeClr val="tx1"/>
          </a:fontRef>
        </p:style>
      </p:cxnSp>
      <p:grpSp>
        <p:nvGrpSpPr>
          <p:cNvPr id="24" name="Grouper 23"/>
          <p:cNvGrpSpPr/>
          <p:nvPr/>
        </p:nvGrpSpPr>
        <p:grpSpPr>
          <a:xfrm>
            <a:off x="3206148" y="3326568"/>
            <a:ext cx="2826352" cy="2621265"/>
            <a:chOff x="3206148" y="3326568"/>
            <a:chExt cx="2826352" cy="2621265"/>
          </a:xfrm>
        </p:grpSpPr>
        <p:sp>
          <p:nvSpPr>
            <p:cNvPr id="25" name="Forme libre 24"/>
            <p:cNvSpPr/>
            <p:nvPr/>
          </p:nvSpPr>
          <p:spPr>
            <a:xfrm>
              <a:off x="3206148" y="3609686"/>
              <a:ext cx="2826352" cy="2338147"/>
            </a:xfrm>
            <a:custGeom>
              <a:avLst/>
              <a:gdLst>
                <a:gd name="connsiteX0" fmla="*/ 2905759 w 2905759"/>
                <a:gd name="connsiteY0" fmla="*/ 2520023 h 2520023"/>
                <a:gd name="connsiteX1" fmla="*/ 2482426 w 2905759"/>
                <a:gd name="connsiteY1" fmla="*/ 1271190 h 2520023"/>
                <a:gd name="connsiteX2" fmla="*/ 1021926 w 2905759"/>
                <a:gd name="connsiteY2" fmla="*/ 1101857 h 2520023"/>
                <a:gd name="connsiteX3" fmla="*/ 154092 w 2905759"/>
                <a:gd name="connsiteY3" fmla="*/ 593857 h 2520023"/>
                <a:gd name="connsiteX4" fmla="*/ 5926 w 2905759"/>
                <a:gd name="connsiteY4" fmla="*/ 22357 h 2520023"/>
                <a:gd name="connsiteX5" fmla="*/ 27092 w 2905759"/>
                <a:gd name="connsiteY5" fmla="*/ 107023 h 2520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5759" h="2520023">
                  <a:moveTo>
                    <a:pt x="2905759" y="2520023"/>
                  </a:moveTo>
                  <a:cubicBezTo>
                    <a:pt x="2851078" y="2013787"/>
                    <a:pt x="2796398" y="1507551"/>
                    <a:pt x="2482426" y="1271190"/>
                  </a:cubicBezTo>
                  <a:cubicBezTo>
                    <a:pt x="2168454" y="1034829"/>
                    <a:pt x="1409982" y="1214746"/>
                    <a:pt x="1021926" y="1101857"/>
                  </a:cubicBezTo>
                  <a:cubicBezTo>
                    <a:pt x="633870" y="988968"/>
                    <a:pt x="323425" y="773774"/>
                    <a:pt x="154092" y="593857"/>
                  </a:cubicBezTo>
                  <a:cubicBezTo>
                    <a:pt x="-15241" y="413940"/>
                    <a:pt x="27093" y="103496"/>
                    <a:pt x="5926" y="22357"/>
                  </a:cubicBezTo>
                  <a:cubicBezTo>
                    <a:pt x="-15241" y="-58782"/>
                    <a:pt x="27092" y="107023"/>
                    <a:pt x="27092" y="107023"/>
                  </a:cubicBezTo>
                </a:path>
              </a:pathLst>
            </a:custGeom>
            <a:ln w="31750">
              <a:solidFill>
                <a:schemeClr val="tx1"/>
              </a:solidFill>
              <a:prstDash val="sysDash"/>
              <a:headEnd type="none"/>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26" name="Connecteur droit avec flèche 25"/>
            <p:cNvCxnSpPr>
              <a:stCxn id="25" idx="4"/>
            </p:cNvCxnSpPr>
            <p:nvPr/>
          </p:nvCxnSpPr>
          <p:spPr>
            <a:xfrm flipH="1" flipV="1">
              <a:off x="3206148" y="3326568"/>
              <a:ext cx="5764" cy="303861"/>
            </a:xfrm>
            <a:prstGeom prst="straightConnector1">
              <a:avLst/>
            </a:prstGeom>
            <a:ln>
              <a:solidFill>
                <a:schemeClr val="tx1"/>
              </a:solidFill>
              <a:prstDash val="sysDash"/>
              <a:tailEnd type="stealth" w="lg" len="lg"/>
            </a:ln>
          </p:spPr>
          <p:style>
            <a:lnRef idx="2">
              <a:schemeClr val="accent1"/>
            </a:lnRef>
            <a:fillRef idx="0">
              <a:schemeClr val="accent1"/>
            </a:fillRef>
            <a:effectRef idx="1">
              <a:schemeClr val="accent1"/>
            </a:effectRef>
            <a:fontRef idx="minor">
              <a:schemeClr val="tx1"/>
            </a:fontRef>
          </p:style>
        </p:cxnSp>
      </p:grpSp>
      <p:grpSp>
        <p:nvGrpSpPr>
          <p:cNvPr id="27" name="Grouper 26"/>
          <p:cNvGrpSpPr/>
          <p:nvPr/>
        </p:nvGrpSpPr>
        <p:grpSpPr>
          <a:xfrm>
            <a:off x="2463879" y="3229449"/>
            <a:ext cx="742269" cy="1480737"/>
            <a:chOff x="2463879" y="3229449"/>
            <a:chExt cx="742269" cy="1480737"/>
          </a:xfrm>
        </p:grpSpPr>
        <p:sp>
          <p:nvSpPr>
            <p:cNvPr id="28" name="Forme libre 27"/>
            <p:cNvSpPr/>
            <p:nvPr/>
          </p:nvSpPr>
          <p:spPr>
            <a:xfrm>
              <a:off x="2463879" y="3507306"/>
              <a:ext cx="742269" cy="1202880"/>
            </a:xfrm>
            <a:custGeom>
              <a:avLst/>
              <a:gdLst>
                <a:gd name="connsiteX0" fmla="*/ 0 w 742269"/>
                <a:gd name="connsiteY0" fmla="*/ 1202880 h 1202880"/>
                <a:gd name="connsiteX1" fmla="*/ 740834 w 742269"/>
                <a:gd name="connsiteY1" fmla="*/ 927713 h 1202880"/>
                <a:gd name="connsiteX2" fmla="*/ 190500 w 742269"/>
                <a:gd name="connsiteY2" fmla="*/ 335047 h 1202880"/>
                <a:gd name="connsiteX3" fmla="*/ 275167 w 742269"/>
                <a:gd name="connsiteY3" fmla="*/ 17547 h 1202880"/>
                <a:gd name="connsiteX4" fmla="*/ 359834 w 742269"/>
                <a:gd name="connsiteY4" fmla="*/ 38713 h 1202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269" h="1202880">
                  <a:moveTo>
                    <a:pt x="0" y="1202880"/>
                  </a:moveTo>
                  <a:cubicBezTo>
                    <a:pt x="354542" y="1137616"/>
                    <a:pt x="709084" y="1072352"/>
                    <a:pt x="740834" y="927713"/>
                  </a:cubicBezTo>
                  <a:cubicBezTo>
                    <a:pt x="772584" y="783074"/>
                    <a:pt x="268111" y="486741"/>
                    <a:pt x="190500" y="335047"/>
                  </a:cubicBezTo>
                  <a:cubicBezTo>
                    <a:pt x="112889" y="183353"/>
                    <a:pt x="246945" y="66936"/>
                    <a:pt x="275167" y="17547"/>
                  </a:cubicBezTo>
                  <a:cubicBezTo>
                    <a:pt x="303389" y="-31842"/>
                    <a:pt x="359834" y="38713"/>
                    <a:pt x="359834" y="38713"/>
                  </a:cubicBezTo>
                </a:path>
              </a:pathLst>
            </a:custGeom>
            <a:ln w="31750">
              <a:solidFill>
                <a:schemeClr val="tx1"/>
              </a:solidFill>
              <a:prstDash val="sysDash"/>
              <a:round/>
              <a:headEnd type="none"/>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29" name="Connecteur droit avec flèche 28"/>
            <p:cNvCxnSpPr/>
            <p:nvPr/>
          </p:nvCxnSpPr>
          <p:spPr>
            <a:xfrm flipV="1">
              <a:off x="2771636" y="3229449"/>
              <a:ext cx="392178" cy="278210"/>
            </a:xfrm>
            <a:prstGeom prst="straightConnector1">
              <a:avLst/>
            </a:prstGeom>
            <a:ln>
              <a:solidFill>
                <a:schemeClr val="tx1"/>
              </a:solidFill>
              <a:prstDash val="sysDash"/>
              <a:tailEnd type="stealth" w="lg" len="lg"/>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145469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4207518206"/>
              </p:ext>
            </p:extLst>
          </p:nvPr>
        </p:nvGraphicFramePr>
        <p:xfrm>
          <a:off x="7044697" y="2617583"/>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8</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1375406922"/>
              </p:ext>
            </p:extLst>
          </p:nvPr>
        </p:nvGraphicFramePr>
        <p:xfrm>
          <a:off x="4791639" y="2572760"/>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7</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2754768163"/>
              </p:ext>
            </p:extLst>
          </p:nvPr>
        </p:nvGraphicFramePr>
        <p:xfrm>
          <a:off x="2589289" y="2566780"/>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Forme libre 4"/>
          <p:cNvSpPr/>
          <p:nvPr/>
        </p:nvSpPr>
        <p:spPr>
          <a:xfrm>
            <a:off x="3854824" y="3115184"/>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6" name="Connecteur droit avec flèche 5"/>
          <p:cNvCxnSpPr/>
          <p:nvPr/>
        </p:nvCxnSpPr>
        <p:spPr>
          <a:xfrm flipV="1">
            <a:off x="4537383" y="3369184"/>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7" name="Forme libre 6"/>
          <p:cNvSpPr/>
          <p:nvPr/>
        </p:nvSpPr>
        <p:spPr>
          <a:xfrm>
            <a:off x="6130114" y="3072568"/>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8" name="Connecteur droit avec flèche 7"/>
          <p:cNvCxnSpPr/>
          <p:nvPr/>
        </p:nvCxnSpPr>
        <p:spPr>
          <a:xfrm flipV="1">
            <a:off x="6812673" y="3326568"/>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a:off x="7963382" y="2617583"/>
            <a:ext cx="872761" cy="696256"/>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1" name="Tableau 10"/>
          <p:cNvGraphicFramePr>
            <a:graphicFrameLocks noGrp="1"/>
          </p:cNvGraphicFramePr>
          <p:nvPr>
            <p:extLst>
              <p:ext uri="{D42A27DB-BD31-4B8C-83A1-F6EECF244321}">
                <p14:modId xmlns:p14="http://schemas.microsoft.com/office/powerpoint/2010/main" val="1142135856"/>
              </p:ext>
            </p:extLst>
          </p:nvPr>
        </p:nvGraphicFramePr>
        <p:xfrm>
          <a:off x="1160699" y="4314425"/>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2" name="Connecteur droit avec flèche 11"/>
          <p:cNvCxnSpPr>
            <a:endCxn id="4" idx="1"/>
          </p:cNvCxnSpPr>
          <p:nvPr/>
        </p:nvCxnSpPr>
        <p:spPr>
          <a:xfrm>
            <a:off x="1344116" y="2566780"/>
            <a:ext cx="1245173" cy="373529"/>
          </a:xfrm>
          <a:prstGeom prst="straightConnector1">
            <a:avLst/>
          </a:prstGeom>
          <a:ln w="31750">
            <a:solidFill>
              <a:schemeClr val="tx1"/>
            </a:solidFill>
            <a:headEnd type="none"/>
            <a:tailEnd type="stealth" w="lg" len="lg"/>
          </a:ln>
        </p:spPr>
        <p:style>
          <a:lnRef idx="2">
            <a:schemeClr val="accent1"/>
          </a:lnRef>
          <a:fillRef idx="0">
            <a:schemeClr val="accent1"/>
          </a:fillRef>
          <a:effectRef idx="1">
            <a:schemeClr val="accent1"/>
          </a:effectRef>
          <a:fontRef idx="minor">
            <a:schemeClr val="tx1"/>
          </a:fontRef>
        </p:style>
      </p:cxnSp>
      <p:sp>
        <p:nvSpPr>
          <p:cNvPr id="13" name="ZoneTexte 12"/>
          <p:cNvSpPr txBox="1"/>
          <p:nvPr/>
        </p:nvSpPr>
        <p:spPr>
          <a:xfrm>
            <a:off x="296333" y="1883820"/>
            <a:ext cx="1047783" cy="707886"/>
          </a:xfrm>
          <a:prstGeom prst="rect">
            <a:avLst/>
          </a:prstGeom>
          <a:noFill/>
        </p:spPr>
        <p:txBody>
          <a:bodyPr wrap="none" rtlCol="0">
            <a:spAutoFit/>
          </a:bodyPr>
          <a:lstStyle/>
          <a:p>
            <a:r>
              <a:rPr lang="fr-FR" sz="4000" dirty="0" smtClean="0"/>
              <a:t>liste</a:t>
            </a:r>
            <a:endParaRPr lang="fr-FR" dirty="0"/>
          </a:p>
        </p:txBody>
      </p:sp>
      <p:graphicFrame>
        <p:nvGraphicFramePr>
          <p:cNvPr id="14" name="Tableau 13"/>
          <p:cNvGraphicFramePr>
            <a:graphicFrameLocks noGrp="1"/>
          </p:cNvGraphicFramePr>
          <p:nvPr>
            <p:extLst>
              <p:ext uri="{D42A27DB-BD31-4B8C-83A1-F6EECF244321}">
                <p14:modId xmlns:p14="http://schemas.microsoft.com/office/powerpoint/2010/main" val="299057524"/>
              </p:ext>
            </p:extLst>
          </p:nvPr>
        </p:nvGraphicFramePr>
        <p:xfrm>
          <a:off x="4699391" y="5585194"/>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3</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3668529972"/>
              </p:ext>
            </p:extLst>
          </p:nvPr>
        </p:nvGraphicFramePr>
        <p:xfrm>
          <a:off x="2446333" y="5540371"/>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5</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836058787"/>
              </p:ext>
            </p:extLst>
          </p:nvPr>
        </p:nvGraphicFramePr>
        <p:xfrm>
          <a:off x="243983" y="5534391"/>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7" name="Forme libre 16"/>
          <p:cNvSpPr/>
          <p:nvPr/>
        </p:nvSpPr>
        <p:spPr>
          <a:xfrm>
            <a:off x="1509518" y="6082795"/>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8" name="Connecteur droit avec flèche 17"/>
          <p:cNvCxnSpPr/>
          <p:nvPr/>
        </p:nvCxnSpPr>
        <p:spPr>
          <a:xfrm flipV="1">
            <a:off x="2192077" y="6336795"/>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Forme libre 18"/>
          <p:cNvSpPr/>
          <p:nvPr/>
        </p:nvSpPr>
        <p:spPr>
          <a:xfrm>
            <a:off x="3784808" y="6040179"/>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0" name="Connecteur droit avec flèche 19"/>
          <p:cNvCxnSpPr/>
          <p:nvPr/>
        </p:nvCxnSpPr>
        <p:spPr>
          <a:xfrm flipV="1">
            <a:off x="4467367" y="6294179"/>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a:off x="5618076" y="5585194"/>
            <a:ext cx="872761" cy="696256"/>
          </a:xfrm>
          <a:prstGeom prst="line">
            <a:avLst/>
          </a:prstGeom>
        </p:spPr>
        <p:style>
          <a:lnRef idx="2">
            <a:schemeClr val="accent1"/>
          </a:lnRef>
          <a:fillRef idx="0">
            <a:schemeClr val="accent1"/>
          </a:fillRef>
          <a:effectRef idx="1">
            <a:schemeClr val="accent1"/>
          </a:effectRef>
          <a:fontRef idx="minor">
            <a:schemeClr val="tx1"/>
          </a:fontRef>
        </p:style>
      </p:cxnSp>
      <p:grpSp>
        <p:nvGrpSpPr>
          <p:cNvPr id="22" name="Grouper 21"/>
          <p:cNvGrpSpPr/>
          <p:nvPr/>
        </p:nvGrpSpPr>
        <p:grpSpPr>
          <a:xfrm>
            <a:off x="3206148" y="3326568"/>
            <a:ext cx="2826352" cy="2621265"/>
            <a:chOff x="3206148" y="3326568"/>
            <a:chExt cx="2826352" cy="2621265"/>
          </a:xfrm>
        </p:grpSpPr>
        <p:sp>
          <p:nvSpPr>
            <p:cNvPr id="23" name="Forme libre 22"/>
            <p:cNvSpPr/>
            <p:nvPr/>
          </p:nvSpPr>
          <p:spPr>
            <a:xfrm>
              <a:off x="3206148" y="3609686"/>
              <a:ext cx="2826352" cy="2338147"/>
            </a:xfrm>
            <a:custGeom>
              <a:avLst/>
              <a:gdLst>
                <a:gd name="connsiteX0" fmla="*/ 2905759 w 2905759"/>
                <a:gd name="connsiteY0" fmla="*/ 2520023 h 2520023"/>
                <a:gd name="connsiteX1" fmla="*/ 2482426 w 2905759"/>
                <a:gd name="connsiteY1" fmla="*/ 1271190 h 2520023"/>
                <a:gd name="connsiteX2" fmla="*/ 1021926 w 2905759"/>
                <a:gd name="connsiteY2" fmla="*/ 1101857 h 2520023"/>
                <a:gd name="connsiteX3" fmla="*/ 154092 w 2905759"/>
                <a:gd name="connsiteY3" fmla="*/ 593857 h 2520023"/>
                <a:gd name="connsiteX4" fmla="*/ 5926 w 2905759"/>
                <a:gd name="connsiteY4" fmla="*/ 22357 h 2520023"/>
                <a:gd name="connsiteX5" fmla="*/ 27092 w 2905759"/>
                <a:gd name="connsiteY5" fmla="*/ 107023 h 2520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5759" h="2520023">
                  <a:moveTo>
                    <a:pt x="2905759" y="2520023"/>
                  </a:moveTo>
                  <a:cubicBezTo>
                    <a:pt x="2851078" y="2013787"/>
                    <a:pt x="2796398" y="1507551"/>
                    <a:pt x="2482426" y="1271190"/>
                  </a:cubicBezTo>
                  <a:cubicBezTo>
                    <a:pt x="2168454" y="1034829"/>
                    <a:pt x="1409982" y="1214746"/>
                    <a:pt x="1021926" y="1101857"/>
                  </a:cubicBezTo>
                  <a:cubicBezTo>
                    <a:pt x="633870" y="988968"/>
                    <a:pt x="323425" y="773774"/>
                    <a:pt x="154092" y="593857"/>
                  </a:cubicBezTo>
                  <a:cubicBezTo>
                    <a:pt x="-15241" y="413940"/>
                    <a:pt x="27093" y="103496"/>
                    <a:pt x="5926" y="22357"/>
                  </a:cubicBezTo>
                  <a:cubicBezTo>
                    <a:pt x="-15241" y="-58782"/>
                    <a:pt x="27092" y="107023"/>
                    <a:pt x="27092" y="107023"/>
                  </a:cubicBezTo>
                </a:path>
              </a:pathLst>
            </a:custGeom>
            <a:ln w="31750">
              <a:solidFill>
                <a:schemeClr val="tx1"/>
              </a:solidFill>
              <a:prstDash val="sysDash"/>
              <a:headEnd type="none"/>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24" name="Connecteur droit avec flèche 23"/>
            <p:cNvCxnSpPr>
              <a:stCxn id="23" idx="4"/>
            </p:cNvCxnSpPr>
            <p:nvPr/>
          </p:nvCxnSpPr>
          <p:spPr>
            <a:xfrm flipH="1" flipV="1">
              <a:off x="3206148" y="3326568"/>
              <a:ext cx="5764" cy="303861"/>
            </a:xfrm>
            <a:prstGeom prst="straightConnector1">
              <a:avLst/>
            </a:prstGeom>
            <a:ln>
              <a:solidFill>
                <a:schemeClr val="tx1"/>
              </a:solidFill>
              <a:prstDash val="sysDash"/>
              <a:tailEnd type="stealth" w="lg" len="lg"/>
            </a:ln>
          </p:spPr>
          <p:style>
            <a:lnRef idx="2">
              <a:schemeClr val="accent1"/>
            </a:lnRef>
            <a:fillRef idx="0">
              <a:schemeClr val="accent1"/>
            </a:fillRef>
            <a:effectRef idx="1">
              <a:schemeClr val="accent1"/>
            </a:effectRef>
            <a:fontRef idx="minor">
              <a:schemeClr val="tx1"/>
            </a:fontRef>
          </p:style>
        </p:cxnSp>
      </p:grpSp>
      <p:grpSp>
        <p:nvGrpSpPr>
          <p:cNvPr id="25" name="Grouper 24"/>
          <p:cNvGrpSpPr/>
          <p:nvPr/>
        </p:nvGrpSpPr>
        <p:grpSpPr>
          <a:xfrm>
            <a:off x="2463879" y="3229449"/>
            <a:ext cx="742269" cy="1480737"/>
            <a:chOff x="2463879" y="3229449"/>
            <a:chExt cx="742269" cy="1480737"/>
          </a:xfrm>
        </p:grpSpPr>
        <p:sp>
          <p:nvSpPr>
            <p:cNvPr id="26" name="Forme libre 25"/>
            <p:cNvSpPr/>
            <p:nvPr/>
          </p:nvSpPr>
          <p:spPr>
            <a:xfrm>
              <a:off x="2463879" y="3507306"/>
              <a:ext cx="742269" cy="1202880"/>
            </a:xfrm>
            <a:custGeom>
              <a:avLst/>
              <a:gdLst>
                <a:gd name="connsiteX0" fmla="*/ 0 w 742269"/>
                <a:gd name="connsiteY0" fmla="*/ 1202880 h 1202880"/>
                <a:gd name="connsiteX1" fmla="*/ 740834 w 742269"/>
                <a:gd name="connsiteY1" fmla="*/ 927713 h 1202880"/>
                <a:gd name="connsiteX2" fmla="*/ 190500 w 742269"/>
                <a:gd name="connsiteY2" fmla="*/ 335047 h 1202880"/>
                <a:gd name="connsiteX3" fmla="*/ 275167 w 742269"/>
                <a:gd name="connsiteY3" fmla="*/ 17547 h 1202880"/>
                <a:gd name="connsiteX4" fmla="*/ 359834 w 742269"/>
                <a:gd name="connsiteY4" fmla="*/ 38713 h 1202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269" h="1202880">
                  <a:moveTo>
                    <a:pt x="0" y="1202880"/>
                  </a:moveTo>
                  <a:cubicBezTo>
                    <a:pt x="354542" y="1137616"/>
                    <a:pt x="709084" y="1072352"/>
                    <a:pt x="740834" y="927713"/>
                  </a:cubicBezTo>
                  <a:cubicBezTo>
                    <a:pt x="772584" y="783074"/>
                    <a:pt x="268111" y="486741"/>
                    <a:pt x="190500" y="335047"/>
                  </a:cubicBezTo>
                  <a:cubicBezTo>
                    <a:pt x="112889" y="183353"/>
                    <a:pt x="246945" y="66936"/>
                    <a:pt x="275167" y="17547"/>
                  </a:cubicBezTo>
                  <a:cubicBezTo>
                    <a:pt x="303389" y="-31842"/>
                    <a:pt x="359834" y="38713"/>
                    <a:pt x="359834" y="38713"/>
                  </a:cubicBezTo>
                </a:path>
              </a:pathLst>
            </a:custGeom>
            <a:ln w="31750">
              <a:solidFill>
                <a:schemeClr val="tx1"/>
              </a:solidFill>
              <a:prstDash val="sysDash"/>
              <a:round/>
              <a:headEnd type="none"/>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27" name="Connecteur droit avec flèche 26"/>
            <p:cNvCxnSpPr/>
            <p:nvPr/>
          </p:nvCxnSpPr>
          <p:spPr>
            <a:xfrm flipV="1">
              <a:off x="2771636" y="3229449"/>
              <a:ext cx="392178" cy="278210"/>
            </a:xfrm>
            <a:prstGeom prst="straightConnector1">
              <a:avLst/>
            </a:prstGeom>
            <a:ln>
              <a:solidFill>
                <a:schemeClr val="tx1"/>
              </a:solidFill>
              <a:prstDash val="sysDash"/>
              <a:tailEnd type="stealth" w="lg" len="lg"/>
            </a:ln>
          </p:spPr>
          <p:style>
            <a:lnRef idx="2">
              <a:schemeClr val="accent1"/>
            </a:lnRef>
            <a:fillRef idx="0">
              <a:schemeClr val="accent1"/>
            </a:fillRef>
            <a:effectRef idx="1">
              <a:schemeClr val="accent1"/>
            </a:effectRef>
            <a:fontRef idx="minor">
              <a:schemeClr val="tx1"/>
            </a:fontRef>
          </p:style>
        </p:cxnSp>
      </p:grpSp>
      <p:sp>
        <p:nvSpPr>
          <p:cNvPr id="28" name="ZoneTexte 27"/>
          <p:cNvSpPr txBox="1"/>
          <p:nvPr/>
        </p:nvSpPr>
        <p:spPr>
          <a:xfrm>
            <a:off x="251520" y="901588"/>
            <a:ext cx="8681608" cy="769441"/>
          </a:xfrm>
          <a:prstGeom prst="rect">
            <a:avLst/>
          </a:prstGeom>
          <a:noFill/>
        </p:spPr>
        <p:txBody>
          <a:bodyPr wrap="none" rtlCol="0">
            <a:spAutoFit/>
          </a:bodyPr>
          <a:lstStyle/>
          <a:p>
            <a:r>
              <a:rPr lang="fr-FR" sz="4400" dirty="0" smtClean="0">
                <a:solidFill>
                  <a:srgbClr val="3366FF"/>
                </a:solidFill>
              </a:rPr>
              <a:t>Ajouter un élément en tête de liste</a:t>
            </a:r>
            <a:endParaRPr lang="fr-FR" sz="4400" dirty="0">
              <a:solidFill>
                <a:srgbClr val="3366FF"/>
              </a:solidFill>
            </a:endParaRPr>
          </a:p>
        </p:txBody>
      </p:sp>
    </p:spTree>
    <p:extLst>
      <p:ext uri="{BB962C8B-B14F-4D97-AF65-F5344CB8AC3E}">
        <p14:creationId xmlns:p14="http://schemas.microsoft.com/office/powerpoint/2010/main" val="1231773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696482712"/>
              </p:ext>
            </p:extLst>
          </p:nvPr>
        </p:nvGraphicFramePr>
        <p:xfrm>
          <a:off x="7044697" y="2617583"/>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8</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2369816336"/>
              </p:ext>
            </p:extLst>
          </p:nvPr>
        </p:nvGraphicFramePr>
        <p:xfrm>
          <a:off x="4791639" y="2572760"/>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7</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700164900"/>
              </p:ext>
            </p:extLst>
          </p:nvPr>
        </p:nvGraphicFramePr>
        <p:xfrm>
          <a:off x="2589289" y="2566780"/>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4</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Forme libre 6"/>
          <p:cNvSpPr/>
          <p:nvPr/>
        </p:nvSpPr>
        <p:spPr>
          <a:xfrm>
            <a:off x="3854824" y="3115184"/>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8" name="Connecteur droit avec flèche 7"/>
          <p:cNvCxnSpPr/>
          <p:nvPr/>
        </p:nvCxnSpPr>
        <p:spPr>
          <a:xfrm flipV="1">
            <a:off x="4537383" y="3369184"/>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9" name="Forme libre 8"/>
          <p:cNvSpPr/>
          <p:nvPr/>
        </p:nvSpPr>
        <p:spPr>
          <a:xfrm>
            <a:off x="6130114" y="3072568"/>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0" name="Connecteur droit avec flèche 9"/>
          <p:cNvCxnSpPr/>
          <p:nvPr/>
        </p:nvCxnSpPr>
        <p:spPr>
          <a:xfrm flipV="1">
            <a:off x="6812673" y="3326568"/>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a:off x="7963382" y="2617583"/>
            <a:ext cx="872761" cy="696256"/>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Connecteur droit avec flèche 11"/>
          <p:cNvCxnSpPr/>
          <p:nvPr/>
        </p:nvCxnSpPr>
        <p:spPr>
          <a:xfrm>
            <a:off x="2035429" y="1439333"/>
            <a:ext cx="688839" cy="1127447"/>
          </a:xfrm>
          <a:prstGeom prst="straightConnector1">
            <a:avLst/>
          </a:prstGeom>
          <a:ln w="31750">
            <a:solidFill>
              <a:schemeClr val="tx1"/>
            </a:solidFill>
            <a:headEnd type="none"/>
            <a:tailEnd type="stealth" w="lg" len="lg"/>
          </a:ln>
        </p:spPr>
        <p:style>
          <a:lnRef idx="2">
            <a:schemeClr val="accent1"/>
          </a:lnRef>
          <a:fillRef idx="0">
            <a:schemeClr val="accent1"/>
          </a:fillRef>
          <a:effectRef idx="1">
            <a:schemeClr val="accent1"/>
          </a:effectRef>
          <a:fontRef idx="minor">
            <a:schemeClr val="tx1"/>
          </a:fontRef>
        </p:style>
      </p:cxnSp>
      <p:sp>
        <p:nvSpPr>
          <p:cNvPr id="13" name="ZoneTexte 12"/>
          <p:cNvSpPr txBox="1"/>
          <p:nvPr/>
        </p:nvSpPr>
        <p:spPr>
          <a:xfrm>
            <a:off x="1185347" y="846637"/>
            <a:ext cx="1047783" cy="707886"/>
          </a:xfrm>
          <a:prstGeom prst="rect">
            <a:avLst/>
          </a:prstGeom>
          <a:noFill/>
        </p:spPr>
        <p:txBody>
          <a:bodyPr wrap="none" rtlCol="0">
            <a:spAutoFit/>
          </a:bodyPr>
          <a:lstStyle/>
          <a:p>
            <a:r>
              <a:rPr lang="fr-FR" sz="4000" dirty="0" smtClean="0"/>
              <a:t>liste</a:t>
            </a:r>
            <a:endParaRPr lang="fr-FR" dirty="0"/>
          </a:p>
        </p:txBody>
      </p:sp>
      <p:graphicFrame>
        <p:nvGraphicFramePr>
          <p:cNvPr id="14" name="Tableau 13"/>
          <p:cNvGraphicFramePr>
            <a:graphicFrameLocks noGrp="1"/>
          </p:cNvGraphicFramePr>
          <p:nvPr>
            <p:extLst>
              <p:ext uri="{D42A27DB-BD31-4B8C-83A1-F6EECF244321}">
                <p14:modId xmlns:p14="http://schemas.microsoft.com/office/powerpoint/2010/main" val="3288666907"/>
              </p:ext>
            </p:extLst>
          </p:nvPr>
        </p:nvGraphicFramePr>
        <p:xfrm>
          <a:off x="4699391" y="5585194"/>
          <a:ext cx="1791446" cy="675367"/>
        </p:xfrm>
        <a:graphic>
          <a:graphicData uri="http://schemas.openxmlformats.org/drawingml/2006/table">
            <a:tbl>
              <a:tblPr firstRow="1" bandRow="1">
                <a:tableStyleId>{B301B821-A1FF-4177-AEE7-76D212191A09}</a:tableStyleId>
              </a:tblPr>
              <a:tblGrid>
                <a:gridCol w="895723"/>
                <a:gridCol w="895723"/>
              </a:tblGrid>
              <a:tr h="675367">
                <a:tc>
                  <a:txBody>
                    <a:bodyPr/>
                    <a:lstStyle/>
                    <a:p>
                      <a:r>
                        <a:rPr lang="fr-FR" sz="3200" b="0" dirty="0" smtClean="0">
                          <a:solidFill>
                            <a:srgbClr val="000000"/>
                          </a:solidFill>
                        </a:rPr>
                        <a:t>3</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1152340315"/>
              </p:ext>
            </p:extLst>
          </p:nvPr>
        </p:nvGraphicFramePr>
        <p:xfrm>
          <a:off x="2446333" y="5540371"/>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5</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385889922"/>
              </p:ext>
            </p:extLst>
          </p:nvPr>
        </p:nvGraphicFramePr>
        <p:xfrm>
          <a:off x="243983" y="5534391"/>
          <a:ext cx="1791446" cy="747059"/>
        </p:xfrm>
        <a:graphic>
          <a:graphicData uri="http://schemas.openxmlformats.org/drawingml/2006/table">
            <a:tbl>
              <a:tblPr firstRow="1" bandRow="1">
                <a:tableStyleId>{B301B821-A1FF-4177-AEE7-76D212191A09}</a:tableStyleId>
              </a:tblPr>
              <a:tblGrid>
                <a:gridCol w="895723"/>
                <a:gridCol w="895723"/>
              </a:tblGrid>
              <a:tr h="747059">
                <a:tc>
                  <a:txBody>
                    <a:bodyPr/>
                    <a:lstStyle/>
                    <a:p>
                      <a:r>
                        <a:rPr lang="fr-FR" sz="3200" b="0" dirty="0" smtClean="0">
                          <a:solidFill>
                            <a:srgbClr val="000000"/>
                          </a:solidFill>
                        </a:rPr>
                        <a:t>2</a:t>
                      </a:r>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r-FR" sz="3200" b="0" dirty="0">
                        <a:solidFill>
                          <a:srgbClr val="000000"/>
                        </a:solidFill>
                      </a:endParaRPr>
                    </a:p>
                  </a:txBody>
                  <a:tcPr anchor="ctr" anchorCtr="1">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7" name="Forme libre 16"/>
          <p:cNvSpPr/>
          <p:nvPr/>
        </p:nvSpPr>
        <p:spPr>
          <a:xfrm>
            <a:off x="1509518" y="6082795"/>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18" name="Connecteur droit avec flèche 17"/>
          <p:cNvCxnSpPr/>
          <p:nvPr/>
        </p:nvCxnSpPr>
        <p:spPr>
          <a:xfrm flipV="1">
            <a:off x="2192077" y="6336795"/>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Forme libre 18"/>
          <p:cNvSpPr/>
          <p:nvPr/>
        </p:nvSpPr>
        <p:spPr>
          <a:xfrm>
            <a:off x="3784808" y="6040179"/>
            <a:ext cx="682559" cy="494502"/>
          </a:xfrm>
          <a:custGeom>
            <a:avLst/>
            <a:gdLst>
              <a:gd name="connsiteX0" fmla="*/ 0 w 821765"/>
              <a:gd name="connsiteY0" fmla="*/ 0 h 494502"/>
              <a:gd name="connsiteX1" fmla="*/ 149412 w 821765"/>
              <a:gd name="connsiteY1" fmla="*/ 358588 h 494502"/>
              <a:gd name="connsiteX2" fmla="*/ 373529 w 821765"/>
              <a:gd name="connsiteY2" fmla="*/ 493059 h 494502"/>
              <a:gd name="connsiteX3" fmla="*/ 821765 w 821765"/>
              <a:gd name="connsiteY3" fmla="*/ 433294 h 494502"/>
              <a:gd name="connsiteX4" fmla="*/ 821765 w 821765"/>
              <a:gd name="connsiteY4" fmla="*/ 433294 h 49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1765" h="494502">
                <a:moveTo>
                  <a:pt x="0" y="0"/>
                </a:moveTo>
                <a:cubicBezTo>
                  <a:pt x="43578" y="138205"/>
                  <a:pt x="87157" y="276411"/>
                  <a:pt x="149412" y="358588"/>
                </a:cubicBezTo>
                <a:cubicBezTo>
                  <a:pt x="211667" y="440765"/>
                  <a:pt x="261470" y="480608"/>
                  <a:pt x="373529" y="493059"/>
                </a:cubicBezTo>
                <a:cubicBezTo>
                  <a:pt x="485588" y="505510"/>
                  <a:pt x="821765" y="433294"/>
                  <a:pt x="821765" y="433294"/>
                </a:cubicBezTo>
                <a:lnTo>
                  <a:pt x="821765" y="43329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solidFill>
                <a:srgbClr val="000000"/>
              </a:solidFill>
            </a:endParaRPr>
          </a:p>
        </p:txBody>
      </p:sp>
      <p:cxnSp>
        <p:nvCxnSpPr>
          <p:cNvPr id="20" name="Connecteur droit avec flèche 19"/>
          <p:cNvCxnSpPr/>
          <p:nvPr/>
        </p:nvCxnSpPr>
        <p:spPr>
          <a:xfrm flipV="1">
            <a:off x="4467367" y="6294179"/>
            <a:ext cx="452971" cy="1807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a:off x="5618076" y="5585194"/>
            <a:ext cx="872761" cy="696256"/>
          </a:xfrm>
          <a:prstGeom prst="line">
            <a:avLst/>
          </a:prstGeom>
        </p:spPr>
        <p:style>
          <a:lnRef idx="2">
            <a:schemeClr val="accent1"/>
          </a:lnRef>
          <a:fillRef idx="0">
            <a:schemeClr val="accent1"/>
          </a:fillRef>
          <a:effectRef idx="1">
            <a:schemeClr val="accent1"/>
          </a:effectRef>
          <a:fontRef idx="minor">
            <a:schemeClr val="tx1"/>
          </a:fontRef>
        </p:style>
      </p:cxnSp>
      <p:grpSp>
        <p:nvGrpSpPr>
          <p:cNvPr id="22" name="Grouper 21"/>
          <p:cNvGrpSpPr/>
          <p:nvPr/>
        </p:nvGrpSpPr>
        <p:grpSpPr>
          <a:xfrm>
            <a:off x="3206148" y="3326568"/>
            <a:ext cx="2826352" cy="2621265"/>
            <a:chOff x="3206148" y="3326568"/>
            <a:chExt cx="2826352" cy="2621265"/>
          </a:xfrm>
        </p:grpSpPr>
        <p:sp>
          <p:nvSpPr>
            <p:cNvPr id="23" name="Forme libre 22"/>
            <p:cNvSpPr/>
            <p:nvPr/>
          </p:nvSpPr>
          <p:spPr>
            <a:xfrm>
              <a:off x="3206148" y="3609686"/>
              <a:ext cx="2826352" cy="2338147"/>
            </a:xfrm>
            <a:custGeom>
              <a:avLst/>
              <a:gdLst>
                <a:gd name="connsiteX0" fmla="*/ 2905759 w 2905759"/>
                <a:gd name="connsiteY0" fmla="*/ 2520023 h 2520023"/>
                <a:gd name="connsiteX1" fmla="*/ 2482426 w 2905759"/>
                <a:gd name="connsiteY1" fmla="*/ 1271190 h 2520023"/>
                <a:gd name="connsiteX2" fmla="*/ 1021926 w 2905759"/>
                <a:gd name="connsiteY2" fmla="*/ 1101857 h 2520023"/>
                <a:gd name="connsiteX3" fmla="*/ 154092 w 2905759"/>
                <a:gd name="connsiteY3" fmla="*/ 593857 h 2520023"/>
                <a:gd name="connsiteX4" fmla="*/ 5926 w 2905759"/>
                <a:gd name="connsiteY4" fmla="*/ 22357 h 2520023"/>
                <a:gd name="connsiteX5" fmla="*/ 27092 w 2905759"/>
                <a:gd name="connsiteY5" fmla="*/ 107023 h 2520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5759" h="2520023">
                  <a:moveTo>
                    <a:pt x="2905759" y="2520023"/>
                  </a:moveTo>
                  <a:cubicBezTo>
                    <a:pt x="2851078" y="2013787"/>
                    <a:pt x="2796398" y="1507551"/>
                    <a:pt x="2482426" y="1271190"/>
                  </a:cubicBezTo>
                  <a:cubicBezTo>
                    <a:pt x="2168454" y="1034829"/>
                    <a:pt x="1409982" y="1214746"/>
                    <a:pt x="1021926" y="1101857"/>
                  </a:cubicBezTo>
                  <a:cubicBezTo>
                    <a:pt x="633870" y="988968"/>
                    <a:pt x="323425" y="773774"/>
                    <a:pt x="154092" y="593857"/>
                  </a:cubicBezTo>
                  <a:cubicBezTo>
                    <a:pt x="-15241" y="413940"/>
                    <a:pt x="27093" y="103496"/>
                    <a:pt x="5926" y="22357"/>
                  </a:cubicBezTo>
                  <a:cubicBezTo>
                    <a:pt x="-15241" y="-58782"/>
                    <a:pt x="27092" y="107023"/>
                    <a:pt x="27092" y="107023"/>
                  </a:cubicBezTo>
                </a:path>
              </a:pathLst>
            </a:custGeom>
            <a:ln w="31750">
              <a:solidFill>
                <a:schemeClr val="tx1"/>
              </a:solidFill>
              <a:prstDash val="sysDash"/>
              <a:headEnd type="none"/>
              <a:tailEnd type="non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24" name="Connecteur droit avec flèche 23"/>
            <p:cNvCxnSpPr>
              <a:stCxn id="23" idx="4"/>
            </p:cNvCxnSpPr>
            <p:nvPr/>
          </p:nvCxnSpPr>
          <p:spPr>
            <a:xfrm flipH="1" flipV="1">
              <a:off x="3206148" y="3326568"/>
              <a:ext cx="5764" cy="303861"/>
            </a:xfrm>
            <a:prstGeom prst="straightConnector1">
              <a:avLst/>
            </a:prstGeom>
            <a:ln>
              <a:solidFill>
                <a:schemeClr val="tx1"/>
              </a:solidFill>
              <a:prstDash val="sysDash"/>
              <a:tailEnd type="stealth" w="lg" len="lg"/>
            </a:ln>
          </p:spPr>
          <p:style>
            <a:lnRef idx="2">
              <a:schemeClr val="accent1"/>
            </a:lnRef>
            <a:fillRef idx="0">
              <a:schemeClr val="accent1"/>
            </a:fillRef>
            <a:effectRef idx="1">
              <a:schemeClr val="accent1"/>
            </a:effectRef>
            <a:fontRef idx="minor">
              <a:schemeClr val="tx1"/>
            </a:fontRef>
          </p:style>
        </p:cxnSp>
      </p:grpSp>
      <p:cxnSp>
        <p:nvCxnSpPr>
          <p:cNvPr id="25" name="Connecteur droit avec flèche 24"/>
          <p:cNvCxnSpPr/>
          <p:nvPr/>
        </p:nvCxnSpPr>
        <p:spPr>
          <a:xfrm>
            <a:off x="423333" y="4710186"/>
            <a:ext cx="148167" cy="830185"/>
          </a:xfrm>
          <a:prstGeom prst="straightConnector1">
            <a:avLst/>
          </a:prstGeom>
          <a:ln w="31750">
            <a:solidFill>
              <a:schemeClr val="tx1"/>
            </a:solidFill>
            <a:headEnd type="none"/>
            <a:tailEnd type="stealth" w="lg" len="lg"/>
          </a:ln>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4226" y="4068252"/>
            <a:ext cx="978904" cy="707886"/>
          </a:xfrm>
          <a:prstGeom prst="rect">
            <a:avLst/>
          </a:prstGeom>
          <a:noFill/>
        </p:spPr>
        <p:txBody>
          <a:bodyPr wrap="none" rtlCol="0">
            <a:spAutoFit/>
          </a:bodyPr>
          <a:lstStyle/>
          <a:p>
            <a:r>
              <a:rPr lang="fr-FR" sz="4000" dirty="0" smtClean="0"/>
              <a:t>deb</a:t>
            </a:r>
            <a:endParaRPr lang="fr-FR" dirty="0"/>
          </a:p>
        </p:txBody>
      </p:sp>
    </p:spTree>
    <p:extLst>
      <p:ext uri="{BB962C8B-B14F-4D97-AF65-F5344CB8AC3E}">
        <p14:creationId xmlns:p14="http://schemas.microsoft.com/office/powerpoint/2010/main" val="41894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Connecteur droit 7"/>
          <p:cNvCxnSpPr/>
          <p:nvPr/>
        </p:nvCxnSpPr>
        <p:spPr>
          <a:xfrm>
            <a:off x="1907704"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07504" y="764704"/>
            <a:ext cx="776925" cy="461665"/>
          </a:xfrm>
          <a:prstGeom prst="rect">
            <a:avLst/>
          </a:prstGeom>
        </p:spPr>
        <p:txBody>
          <a:bodyPr wrap="none">
            <a:spAutoFit/>
          </a:bodyPr>
          <a:lstStyle/>
          <a:p>
            <a:r>
              <a:rPr lang="fr-FR" sz="2400" dirty="0">
                <a:solidFill>
                  <a:srgbClr val="3000AD"/>
                </a:solidFill>
              </a:rPr>
              <a:t>Plan</a:t>
            </a:r>
          </a:p>
        </p:txBody>
      </p:sp>
      <p:sp>
        <p:nvSpPr>
          <p:cNvPr id="12" name="Espace réservé du contenu 2"/>
          <p:cNvSpPr>
            <a:spLocks noGrp="1"/>
          </p:cNvSpPr>
          <p:nvPr>
            <p:ph idx="1"/>
          </p:nvPr>
        </p:nvSpPr>
        <p:spPr>
          <a:xfrm>
            <a:off x="2195736" y="1412776"/>
            <a:ext cx="6948264" cy="6192688"/>
          </a:xfrm>
        </p:spPr>
        <p:txBody>
          <a:bodyPr>
            <a:normAutofit/>
          </a:bodyPr>
          <a:lstStyle/>
          <a:p>
            <a:pPr marL="0" indent="0" algn="ctr">
              <a:buNone/>
            </a:pPr>
            <a:endParaRPr lang="fr-FR" sz="2800" b="1" dirty="0" smtClean="0">
              <a:solidFill>
                <a:srgbClr val="3000AD"/>
              </a:solidFill>
              <a:latin typeface="Courier"/>
              <a:cs typeface="Courier"/>
            </a:endParaRPr>
          </a:p>
          <a:p>
            <a:pPr marL="0" indent="0" algn="ctr">
              <a:buNone/>
            </a:pPr>
            <a:endParaRPr lang="fr-FR" sz="2800" b="1" dirty="0">
              <a:solidFill>
                <a:srgbClr val="3000AD"/>
              </a:solidFill>
              <a:latin typeface="Courier"/>
              <a:cs typeface="Courier"/>
            </a:endParaRPr>
          </a:p>
          <a:p>
            <a:pPr marL="0" indent="0" algn="ctr">
              <a:buNone/>
            </a:pPr>
            <a:r>
              <a:rPr lang="fr-FR" sz="2800" b="1" dirty="0" smtClean="0">
                <a:solidFill>
                  <a:srgbClr val="3000AD"/>
                </a:solidFill>
                <a:latin typeface="Courier"/>
                <a:cs typeface="Courier"/>
              </a:rPr>
              <a:t>Merci pour votre attention !</a:t>
            </a:r>
          </a:p>
          <a:p>
            <a:pPr marL="0" indent="0" algn="ctr">
              <a:buNone/>
            </a:pPr>
            <a:endParaRPr lang="fr-FR" sz="2800" b="1" dirty="0">
              <a:solidFill>
                <a:srgbClr val="3000AD"/>
              </a:solidFill>
              <a:latin typeface="Courier"/>
              <a:cs typeface="Courier"/>
            </a:endParaRPr>
          </a:p>
          <a:p>
            <a:pPr marL="0" indent="0" algn="ctr">
              <a:buNone/>
            </a:pPr>
            <a:r>
              <a:rPr lang="fr-FR" sz="2800" b="1" dirty="0">
                <a:solidFill>
                  <a:srgbClr val="3000AD"/>
                </a:solidFill>
                <a:latin typeface="Courier"/>
                <a:cs typeface="Courier"/>
              </a:rPr>
              <a:t>D</a:t>
            </a:r>
            <a:r>
              <a:rPr lang="fr-FR" sz="2800" b="1" dirty="0" smtClean="0">
                <a:solidFill>
                  <a:srgbClr val="3000AD"/>
                </a:solidFill>
                <a:latin typeface="Courier"/>
                <a:cs typeface="Courier"/>
              </a:rPr>
              <a:t>es questions ?</a:t>
            </a:r>
          </a:p>
        </p:txBody>
      </p:sp>
      <p:sp>
        <p:nvSpPr>
          <p:cNvPr id="9" name="Rectangle 8"/>
          <p:cNvSpPr/>
          <p:nvPr/>
        </p:nvSpPr>
        <p:spPr>
          <a:xfrm>
            <a:off x="8582901" y="6444044"/>
            <a:ext cx="453595" cy="369332"/>
          </a:xfrm>
          <a:prstGeom prst="rect">
            <a:avLst/>
          </a:prstGeom>
        </p:spPr>
        <p:txBody>
          <a:bodyPr wrap="none">
            <a:spAutoFit/>
          </a:bodyPr>
          <a:lstStyle/>
          <a:p>
            <a:fld id="{09E9CC93-F385-4C6F-8F34-29B30C46A6DC}" type="slidenum">
              <a:rPr lang="fr-FR"/>
              <a:pPr/>
              <a:t>29</a:t>
            </a:fld>
            <a:endParaRPr lang="fr-FR" dirty="0"/>
          </a:p>
        </p:txBody>
      </p:sp>
      <p:sp>
        <p:nvSpPr>
          <p:cNvPr id="13" name="ZoneTexte 12">
            <a:hlinkClick r:id="rId3" action="ppaction://hlinksldjump"/>
          </p:cNvPr>
          <p:cNvSpPr txBox="1"/>
          <p:nvPr/>
        </p:nvSpPr>
        <p:spPr>
          <a:xfrm>
            <a:off x="0" y="1475492"/>
            <a:ext cx="1907704" cy="646331"/>
          </a:xfrm>
          <a:prstGeom prst="rect">
            <a:avLst/>
          </a:prstGeom>
          <a:solidFill>
            <a:schemeClr val="bg1"/>
          </a:solidFill>
        </p:spPr>
        <p:txBody>
          <a:bodyPr wrap="square" rtlCol="0">
            <a:spAutoFit/>
          </a:bodyPr>
          <a:lstStyle/>
          <a:p>
            <a:r>
              <a:rPr lang="fr-FR" dirty="0"/>
              <a:t>Allocation </a:t>
            </a:r>
            <a:r>
              <a:rPr lang="fr-FR" dirty="0" smtClean="0"/>
              <a:t>dynamique</a:t>
            </a:r>
            <a:endParaRPr lang="fr-FR" dirty="0"/>
          </a:p>
        </p:txBody>
      </p:sp>
      <p:sp>
        <p:nvSpPr>
          <p:cNvPr id="14" name="ZoneTexte 13">
            <a:hlinkClick r:id="rId4" action="ppaction://hlinksldjump"/>
          </p:cNvPr>
          <p:cNvSpPr txBox="1"/>
          <p:nvPr/>
        </p:nvSpPr>
        <p:spPr>
          <a:xfrm>
            <a:off x="0" y="2134597"/>
            <a:ext cx="1907704" cy="646331"/>
          </a:xfrm>
          <a:prstGeom prst="rect">
            <a:avLst/>
          </a:prstGeom>
          <a:noFill/>
        </p:spPr>
        <p:txBody>
          <a:bodyPr wrap="square" rtlCol="0">
            <a:spAutoFit/>
          </a:bodyPr>
          <a:lstStyle/>
          <a:p>
            <a:r>
              <a:rPr lang="fr-FR" dirty="0"/>
              <a:t>T</a:t>
            </a:r>
            <a:r>
              <a:rPr lang="fr-FR" dirty="0" smtClean="0"/>
              <a:t>ypes </a:t>
            </a:r>
          </a:p>
          <a:p>
            <a:r>
              <a:rPr lang="fr-FR" dirty="0" smtClean="0"/>
              <a:t>    complexes</a:t>
            </a:r>
            <a:endParaRPr lang="fr-FR" dirty="0"/>
          </a:p>
        </p:txBody>
      </p:sp>
      <p:sp>
        <p:nvSpPr>
          <p:cNvPr id="15" name="ZoneTexte 14">
            <a:hlinkClick r:id="rId4" action="ppaction://hlinksldjump"/>
          </p:cNvPr>
          <p:cNvSpPr txBox="1"/>
          <p:nvPr/>
        </p:nvSpPr>
        <p:spPr>
          <a:xfrm>
            <a:off x="-36512" y="2780928"/>
            <a:ext cx="1907704" cy="646331"/>
          </a:xfrm>
          <a:prstGeom prst="rect">
            <a:avLst/>
          </a:prstGeom>
          <a:noFill/>
        </p:spPr>
        <p:txBody>
          <a:bodyPr wrap="square" rtlCol="0">
            <a:spAutoFit/>
          </a:bodyPr>
          <a:lstStyle/>
          <a:p>
            <a:r>
              <a:rPr lang="fr-FR" dirty="0" smtClean="0"/>
              <a:t> Le type </a:t>
            </a:r>
          </a:p>
          <a:p>
            <a:r>
              <a:rPr lang="fr-FR" dirty="0" smtClean="0"/>
              <a:t>     </a:t>
            </a:r>
            <a:r>
              <a:rPr lang="fr-FR" dirty="0" err="1" smtClean="0"/>
              <a:t>struct</a:t>
            </a:r>
            <a:endParaRPr lang="fr-FR" dirty="0"/>
          </a:p>
        </p:txBody>
      </p:sp>
      <p:sp>
        <p:nvSpPr>
          <p:cNvPr id="22" name="ZoneTexte 21">
            <a:hlinkClick r:id="rId4" action="ppaction://hlinksldjump"/>
          </p:cNvPr>
          <p:cNvSpPr txBox="1"/>
          <p:nvPr/>
        </p:nvSpPr>
        <p:spPr>
          <a:xfrm>
            <a:off x="-36512" y="3429000"/>
            <a:ext cx="1907704" cy="646331"/>
          </a:xfrm>
          <a:prstGeom prst="rect">
            <a:avLst/>
          </a:prstGeom>
          <a:solidFill>
            <a:srgbClr val="77D9E8"/>
          </a:solidFill>
        </p:spPr>
        <p:txBody>
          <a:bodyPr wrap="square" rtlCol="0">
            <a:spAutoFit/>
          </a:bodyPr>
          <a:lstStyle/>
          <a:p>
            <a:r>
              <a:rPr lang="fr-FR" dirty="0" smtClean="0"/>
              <a:t> Listes </a:t>
            </a:r>
          </a:p>
          <a:p>
            <a:r>
              <a:rPr lang="fr-FR" dirty="0" smtClean="0"/>
              <a:t>     chaînées</a:t>
            </a:r>
            <a:endParaRPr lang="fr-FR" dirty="0"/>
          </a:p>
        </p:txBody>
      </p:sp>
    </p:spTree>
    <p:extLst>
      <p:ext uri="{BB962C8B-B14F-4D97-AF65-F5344CB8AC3E}">
        <p14:creationId xmlns:p14="http://schemas.microsoft.com/office/powerpoint/2010/main" val="12827917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9E9CC93-F385-4C6F-8F34-29B30C46A6DC}" type="slidenum">
              <a:rPr lang="fr-FR" smtClean="0"/>
              <a:t>3</a:t>
            </a:fld>
            <a:endParaRPr lang="fr-FR" dirty="0"/>
          </a:p>
        </p:txBody>
      </p:sp>
      <p:sp>
        <p:nvSpPr>
          <p:cNvPr id="7" name="Rectangle 6"/>
          <p:cNvSpPr/>
          <p:nvPr/>
        </p:nvSpPr>
        <p:spPr>
          <a:xfrm>
            <a:off x="539552" y="953427"/>
            <a:ext cx="8136904" cy="5139868"/>
          </a:xfrm>
          <a:prstGeom prst="rect">
            <a:avLst/>
          </a:prstGeom>
        </p:spPr>
        <p:txBody>
          <a:bodyPr wrap="square">
            <a:spAutoFit/>
          </a:bodyPr>
          <a:lstStyle/>
          <a:p>
            <a:r>
              <a:rPr lang="fr-FR" sz="3600" b="1" dirty="0" smtClean="0"/>
              <a:t>Notes du partiel P1:</a:t>
            </a:r>
          </a:p>
          <a:p>
            <a:endParaRPr lang="fr-FR" sz="3600" b="1" dirty="0" smtClean="0"/>
          </a:p>
          <a:p>
            <a:pPr marL="457200" indent="-457200">
              <a:buFont typeface="Arial"/>
              <a:buChar char="•"/>
            </a:pPr>
            <a:r>
              <a:rPr lang="fr-FR" sz="3200" dirty="0" smtClean="0"/>
              <a:t>Elles sont affichées.</a:t>
            </a:r>
          </a:p>
          <a:p>
            <a:pPr marL="457200" indent="-457200">
              <a:buFont typeface="Arial"/>
              <a:buChar char="•"/>
            </a:pPr>
            <a:r>
              <a:rPr lang="fr-FR" sz="3200" dirty="0" smtClean="0"/>
              <a:t>Si vous voulez voir votre copie, il n’y a actuellement qu’une seule possibilité :</a:t>
            </a:r>
          </a:p>
          <a:p>
            <a:r>
              <a:rPr lang="fr-FR" sz="3200" dirty="0" smtClean="0"/>
              <a:t>demain (mardi) dans </a:t>
            </a:r>
            <a:r>
              <a:rPr lang="fr-FR" sz="3200" dirty="0"/>
              <a:t>mon bureau B213</a:t>
            </a:r>
            <a:endParaRPr lang="fr-FR" sz="3200" dirty="0" smtClean="0"/>
          </a:p>
          <a:p>
            <a:r>
              <a:rPr lang="fr-FR" sz="3200" dirty="0"/>
              <a:t>	</a:t>
            </a:r>
            <a:r>
              <a:rPr lang="fr-FR" sz="3200" dirty="0" smtClean="0"/>
              <a:t>de 10h30 à 13h30, </a:t>
            </a:r>
          </a:p>
          <a:p>
            <a:r>
              <a:rPr lang="fr-FR" sz="3200" dirty="0"/>
              <a:t>	</a:t>
            </a:r>
            <a:r>
              <a:rPr lang="fr-FR" sz="3200" dirty="0" smtClean="0"/>
              <a:t>de 14h30 à 17h15</a:t>
            </a:r>
          </a:p>
          <a:p>
            <a:r>
              <a:rPr lang="fr-FR" sz="3200" dirty="0" smtClean="0"/>
              <a:t>Ensuite, je ne serai plus disponible avant début janvier</a:t>
            </a:r>
          </a:p>
        </p:txBody>
      </p:sp>
    </p:spTree>
    <p:extLst>
      <p:ext uri="{BB962C8B-B14F-4D97-AF65-F5344CB8AC3E}">
        <p14:creationId xmlns:p14="http://schemas.microsoft.com/office/powerpoint/2010/main" val="19252103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9E9CC93-F385-4C6F-8F34-29B30C46A6DC}" type="slidenum">
              <a:rPr lang="fr-FR" smtClean="0"/>
              <a:t>4</a:t>
            </a:fld>
            <a:endParaRPr lang="fr-FR" dirty="0"/>
          </a:p>
        </p:txBody>
      </p:sp>
      <p:sp>
        <p:nvSpPr>
          <p:cNvPr id="7" name="Rectangle 6"/>
          <p:cNvSpPr/>
          <p:nvPr/>
        </p:nvSpPr>
        <p:spPr>
          <a:xfrm>
            <a:off x="539552" y="953427"/>
            <a:ext cx="8136904" cy="5139869"/>
          </a:xfrm>
          <a:prstGeom prst="rect">
            <a:avLst/>
          </a:prstGeom>
        </p:spPr>
        <p:txBody>
          <a:bodyPr wrap="square">
            <a:spAutoFit/>
          </a:bodyPr>
          <a:lstStyle/>
          <a:p>
            <a:r>
              <a:rPr lang="fr-FR" sz="3200" b="1" dirty="0" smtClean="0"/>
              <a:t>Programme du partiel P2:</a:t>
            </a:r>
          </a:p>
          <a:p>
            <a:r>
              <a:rPr lang="fr-FR" sz="2800" dirty="0" smtClean="0"/>
              <a:t>Programme du </a:t>
            </a:r>
            <a:r>
              <a:rPr lang="fr-FR" sz="2800" dirty="0"/>
              <a:t>premier </a:t>
            </a:r>
            <a:r>
              <a:rPr lang="fr-FR" sz="2800" dirty="0" smtClean="0"/>
              <a:t>partiel + les fonctions </a:t>
            </a:r>
            <a:r>
              <a:rPr lang="fr-FR" sz="2800" dirty="0"/>
              <a:t>et les tableaux statiques d'entiers à une seule dimension </a:t>
            </a:r>
            <a:r>
              <a:rPr lang="fr-FR" sz="2800" dirty="0" smtClean="0"/>
              <a:t>(surtout les cours </a:t>
            </a:r>
            <a:r>
              <a:rPr lang="fr-FR" sz="2800" dirty="0"/>
              <a:t>de CM5 à </a:t>
            </a:r>
            <a:r>
              <a:rPr lang="fr-FR" sz="2800" dirty="0" smtClean="0"/>
              <a:t>CM9 en sus de CM1, et CM2 principalement)</a:t>
            </a:r>
            <a:r>
              <a:rPr lang="fr-FR" sz="2800" dirty="0"/>
              <a:t>. </a:t>
            </a:r>
            <a:endParaRPr lang="fr-FR" sz="2800" dirty="0" smtClean="0"/>
          </a:p>
          <a:p>
            <a:endParaRPr lang="fr-FR" sz="800" dirty="0"/>
          </a:p>
          <a:p>
            <a:r>
              <a:rPr lang="fr-FR" sz="2800" dirty="0" smtClean="0"/>
              <a:t>	Il y aura à </a:t>
            </a:r>
            <a:r>
              <a:rPr lang="fr-FR" sz="2800" dirty="0"/>
              <a:t>coup sûr </a:t>
            </a:r>
            <a:r>
              <a:rPr lang="fr-FR" sz="2800" dirty="0" smtClean="0"/>
              <a:t>plusieurs exercices </a:t>
            </a:r>
            <a:r>
              <a:rPr lang="fr-FR" sz="2800" dirty="0"/>
              <a:t>avec des fonctions d'argument de type </a:t>
            </a:r>
            <a:r>
              <a:rPr lang="fr-FR" sz="2800" dirty="0" smtClean="0"/>
              <a:t>tableau</a:t>
            </a:r>
            <a:r>
              <a:rPr lang="fr-FR" sz="2800" dirty="0"/>
              <a:t> </a:t>
            </a:r>
            <a:r>
              <a:rPr lang="fr-FR" sz="2800" dirty="0" smtClean="0"/>
              <a:t>(TD7, TD8 et TD9).</a:t>
            </a:r>
          </a:p>
          <a:p>
            <a:endParaRPr lang="fr-FR" sz="800" dirty="0"/>
          </a:p>
          <a:p>
            <a:r>
              <a:rPr lang="fr-FR" sz="2800" dirty="0" smtClean="0"/>
              <a:t>	Ceux </a:t>
            </a:r>
            <a:r>
              <a:rPr lang="fr-FR" sz="2800" dirty="0"/>
              <a:t>qui traiteront ces exercices en utilisant des pointeurs auront des points de bonus supplémentaires.</a:t>
            </a:r>
          </a:p>
        </p:txBody>
      </p:sp>
    </p:spTree>
    <p:extLst>
      <p:ext uri="{BB962C8B-B14F-4D97-AF65-F5344CB8AC3E}">
        <p14:creationId xmlns:p14="http://schemas.microsoft.com/office/powerpoint/2010/main" val="2676417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9E9CC93-F385-4C6F-8F34-29B30C46A6DC}" type="slidenum">
              <a:rPr lang="fr-FR" smtClean="0"/>
              <a:t>5</a:t>
            </a:fld>
            <a:endParaRPr lang="fr-FR" dirty="0"/>
          </a:p>
        </p:txBody>
      </p:sp>
      <p:sp>
        <p:nvSpPr>
          <p:cNvPr id="7" name="Rectangle 6"/>
          <p:cNvSpPr/>
          <p:nvPr/>
        </p:nvSpPr>
        <p:spPr>
          <a:xfrm>
            <a:off x="539552" y="861674"/>
            <a:ext cx="8136904" cy="5447646"/>
          </a:xfrm>
          <a:prstGeom prst="rect">
            <a:avLst/>
          </a:prstGeom>
        </p:spPr>
        <p:txBody>
          <a:bodyPr wrap="square">
            <a:spAutoFit/>
          </a:bodyPr>
          <a:lstStyle/>
          <a:p>
            <a:r>
              <a:rPr lang="fr-FR" sz="3200" b="1" dirty="0" smtClean="0"/>
              <a:t>Programme détaillé du partiel P1:</a:t>
            </a:r>
          </a:p>
          <a:p>
            <a:endParaRPr lang="fr-FR" sz="800" b="1" dirty="0" smtClean="0"/>
          </a:p>
          <a:p>
            <a:r>
              <a:rPr lang="fr-FR" sz="2800" dirty="0" smtClean="0"/>
              <a:t>- Codage d'un entier, d'un réel rationnel, d’un caractère. Variable</a:t>
            </a:r>
            <a:r>
              <a:rPr lang="fr-FR" sz="2800" dirty="0"/>
              <a:t>, </a:t>
            </a:r>
            <a:r>
              <a:rPr lang="fr-FR" sz="2800" dirty="0" smtClean="0"/>
              <a:t>types simples de </a:t>
            </a:r>
            <a:r>
              <a:rPr lang="fr-FR" sz="2800" dirty="0"/>
              <a:t>variable, identificateur de variable, valeur, adresse de variable et affectation. </a:t>
            </a:r>
            <a:endParaRPr lang="fr-FR" sz="2800" dirty="0" smtClean="0"/>
          </a:p>
          <a:p>
            <a:r>
              <a:rPr lang="fr-FR" sz="2800" dirty="0" smtClean="0"/>
              <a:t>- une certaine familiarité avec la notation BNF </a:t>
            </a:r>
            <a:r>
              <a:rPr lang="fr-FR" sz="2800" dirty="0"/>
              <a:t>et, </a:t>
            </a:r>
            <a:r>
              <a:rPr lang="fr-FR" sz="2800" dirty="0" smtClean="0"/>
              <a:t>pouvoir reconnaître une </a:t>
            </a:r>
            <a:r>
              <a:rPr lang="fr-FR" sz="2800" dirty="0"/>
              <a:t>expression, une définition ou déclaration de fonction et un appel de fonction. </a:t>
            </a:r>
            <a:r>
              <a:rPr lang="fr-FR" sz="2800" dirty="0" smtClean="0"/>
              <a:t>- Vous </a:t>
            </a:r>
            <a:r>
              <a:rPr lang="fr-FR" sz="2800" dirty="0"/>
              <a:t>devrez aussi maîtriser le sens des instructions de contrôle (en particulier des boucles</a:t>
            </a:r>
            <a:r>
              <a:rPr lang="fr-FR" sz="2800" dirty="0" smtClean="0"/>
              <a:t>) et la </a:t>
            </a:r>
            <a:r>
              <a:rPr lang="fr-FR" sz="2800" dirty="0"/>
              <a:t>structure syntaxique d'un </a:t>
            </a:r>
            <a:r>
              <a:rPr lang="fr-FR" sz="2800" dirty="0" smtClean="0"/>
              <a:t>programme (bloc, main, déclaration/définition). </a:t>
            </a:r>
          </a:p>
        </p:txBody>
      </p:sp>
    </p:spTree>
    <p:extLst>
      <p:ext uri="{BB962C8B-B14F-4D97-AF65-F5344CB8AC3E}">
        <p14:creationId xmlns:p14="http://schemas.microsoft.com/office/powerpoint/2010/main" val="9575208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9E9CC93-F385-4C6F-8F34-29B30C46A6DC}" type="slidenum">
              <a:rPr lang="fr-FR" smtClean="0"/>
              <a:t>6</a:t>
            </a:fld>
            <a:endParaRPr lang="fr-FR" dirty="0"/>
          </a:p>
        </p:txBody>
      </p:sp>
      <p:sp>
        <p:nvSpPr>
          <p:cNvPr id="7" name="Rectangle 6"/>
          <p:cNvSpPr/>
          <p:nvPr/>
        </p:nvSpPr>
        <p:spPr>
          <a:xfrm>
            <a:off x="539552" y="862835"/>
            <a:ext cx="8352928" cy="5878533"/>
          </a:xfrm>
          <a:prstGeom prst="rect">
            <a:avLst/>
          </a:prstGeom>
        </p:spPr>
        <p:txBody>
          <a:bodyPr wrap="square">
            <a:spAutoFit/>
          </a:bodyPr>
          <a:lstStyle/>
          <a:p>
            <a:r>
              <a:rPr lang="fr-FR" sz="3200" b="1" dirty="0" smtClean="0"/>
              <a:t>Programme du partiel P1 (suite):</a:t>
            </a:r>
          </a:p>
          <a:p>
            <a:endParaRPr lang="fr-FR" sz="800" b="1" dirty="0" smtClean="0"/>
          </a:p>
          <a:p>
            <a:pPr marL="457200" indent="-457200">
              <a:buFontTx/>
              <a:buChar char="-"/>
            </a:pPr>
            <a:r>
              <a:rPr lang="fr-FR" sz="2800" dirty="0" smtClean="0"/>
              <a:t>Compilation: comprendre </a:t>
            </a:r>
            <a:r>
              <a:rPr lang="fr-FR" sz="2800" u="sng" dirty="0"/>
              <a:t>dans les grandes lignes </a:t>
            </a:r>
            <a:r>
              <a:rPr lang="fr-FR" sz="2800" dirty="0"/>
              <a:t>ce que fait le compilateur, et être capable de distinguer différentes sortes d'erreurs détectées par le </a:t>
            </a:r>
            <a:r>
              <a:rPr lang="fr-FR" sz="2800" dirty="0" smtClean="0"/>
              <a:t>compilateur selon les 5 étapes de la compilation (1.préprocesseur, 2.analyse lexicale, 3.analyse syntaxique, 4.analyse sémantique, 5.éditeur de liens).</a:t>
            </a:r>
          </a:p>
          <a:p>
            <a:r>
              <a:rPr lang="fr-FR" sz="2800" dirty="0" smtClean="0"/>
              <a:t>=&gt; Mais vous n’avez pas à connaitre dans les moindres détails les cours CM3, CM4 (même chose pour CM8). Ces cours sont destinés à vous aider à comprendre le fonctionnement du compilateur.</a:t>
            </a:r>
            <a:endParaRPr lang="fr-FR" sz="2800" dirty="0"/>
          </a:p>
          <a:p>
            <a:endParaRPr lang="fr-FR" sz="2800" dirty="0"/>
          </a:p>
        </p:txBody>
      </p:sp>
    </p:spTree>
    <p:extLst>
      <p:ext uri="{BB962C8B-B14F-4D97-AF65-F5344CB8AC3E}">
        <p14:creationId xmlns:p14="http://schemas.microsoft.com/office/powerpoint/2010/main" val="7134212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9E9CC93-F385-4C6F-8F34-29B30C46A6DC}" type="slidenum">
              <a:rPr lang="fr-FR" smtClean="0"/>
              <a:t>7</a:t>
            </a:fld>
            <a:endParaRPr lang="fr-FR" dirty="0"/>
          </a:p>
        </p:txBody>
      </p:sp>
      <p:sp>
        <p:nvSpPr>
          <p:cNvPr id="7" name="Rectangle 6"/>
          <p:cNvSpPr/>
          <p:nvPr/>
        </p:nvSpPr>
        <p:spPr>
          <a:xfrm>
            <a:off x="539552" y="862835"/>
            <a:ext cx="8136904" cy="6309420"/>
          </a:xfrm>
          <a:prstGeom prst="rect">
            <a:avLst/>
          </a:prstGeom>
        </p:spPr>
        <p:txBody>
          <a:bodyPr wrap="square">
            <a:spAutoFit/>
          </a:bodyPr>
          <a:lstStyle/>
          <a:p>
            <a:r>
              <a:rPr lang="fr-FR" sz="3200" b="1" dirty="0" smtClean="0"/>
              <a:t>Nouveaux ajouts pour P2 :</a:t>
            </a:r>
          </a:p>
          <a:p>
            <a:pPr marL="457200" indent="-457200">
              <a:buFontTx/>
              <a:buChar char="-"/>
            </a:pPr>
            <a:r>
              <a:rPr lang="fr-FR" sz="2800" dirty="0" smtClean="0"/>
              <a:t>fonctions</a:t>
            </a:r>
          </a:p>
          <a:p>
            <a:pPr marL="457200" indent="-457200">
              <a:buFontTx/>
              <a:buChar char="-"/>
            </a:pPr>
            <a:r>
              <a:rPr lang="fr-FR" sz="2800" dirty="0" smtClean="0"/>
              <a:t>tableaux statiques à une dimension</a:t>
            </a:r>
          </a:p>
          <a:p>
            <a:r>
              <a:rPr lang="fr-FR" sz="2800" dirty="0" smtClean="0"/>
              <a:t>(TD7, TD8 et TD9) + les TP correspondants.</a:t>
            </a:r>
          </a:p>
          <a:p>
            <a:endParaRPr lang="fr-FR" sz="800" dirty="0"/>
          </a:p>
          <a:p>
            <a:r>
              <a:rPr lang="fr-FR" sz="2800" dirty="0" smtClean="0"/>
              <a:t>Pour les pointeurs et les tableaux :</a:t>
            </a:r>
          </a:p>
          <a:p>
            <a:pPr marL="457200" indent="-457200">
              <a:buFontTx/>
              <a:buChar char="-"/>
            </a:pPr>
            <a:r>
              <a:rPr lang="fr-FR" sz="2800" dirty="0" smtClean="0"/>
              <a:t>pointeur comme adresse (cours CM2, etc. jusqu’à CM9)</a:t>
            </a:r>
          </a:p>
          <a:p>
            <a:pPr marL="457200" indent="-457200">
              <a:buFontTx/>
              <a:buChar char="-"/>
            </a:pPr>
            <a:r>
              <a:rPr lang="fr-FR" sz="2800" dirty="0" smtClean="0"/>
              <a:t>CM10 et CM11 ne sont pas à proprement parler au programme, au sens où vous n’êtes pas obligé de maitriser les pointeurs et le parcours de tableau avec des pointeurs. (les points du sujet accordés pour cette maitrise s’il y en a, seront des points bonus supplémentaires au barème).</a:t>
            </a:r>
          </a:p>
          <a:p>
            <a:endParaRPr lang="fr-FR" sz="2800" dirty="0"/>
          </a:p>
        </p:txBody>
      </p:sp>
    </p:spTree>
    <p:extLst>
      <p:ext uri="{BB962C8B-B14F-4D97-AF65-F5344CB8AC3E}">
        <p14:creationId xmlns:p14="http://schemas.microsoft.com/office/powerpoint/2010/main" val="18150881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Points de CC:</a:t>
            </a:r>
            <a:endParaRPr lang="fr-FR" dirty="0"/>
          </a:p>
        </p:txBody>
      </p:sp>
      <p:sp>
        <p:nvSpPr>
          <p:cNvPr id="3" name="Espace réservé du contenu 2"/>
          <p:cNvSpPr>
            <a:spLocks noGrp="1"/>
          </p:cNvSpPr>
          <p:nvPr>
            <p:ph idx="1"/>
          </p:nvPr>
        </p:nvSpPr>
        <p:spPr/>
        <p:txBody>
          <a:bodyPr/>
          <a:lstStyle/>
          <a:p>
            <a:r>
              <a:rPr lang="fr-FR" dirty="0" smtClean="0"/>
              <a:t>Votre note de CC sera élaborée à partir des 3 QCC.</a:t>
            </a:r>
          </a:p>
          <a:p>
            <a:r>
              <a:rPr lang="fr-FR" dirty="0" smtClean="0"/>
              <a:t>Il y aura peut-être des points de présences accordés pour améliorer votre moyenne à ces 3 QCC.</a:t>
            </a:r>
          </a:p>
          <a:p>
            <a:r>
              <a:rPr lang="fr-FR" dirty="0"/>
              <a:t>I</a:t>
            </a:r>
            <a:r>
              <a:rPr lang="fr-FR" dirty="0" smtClean="0"/>
              <a:t>l n’y aura pas de QCC cette semaine.</a:t>
            </a:r>
          </a:p>
          <a:p>
            <a:r>
              <a:rPr lang="fr-FR" dirty="0" smtClean="0"/>
              <a:t>aucun point de présence ne sera compté pour cette semaine pour améliorer votre note de CC, mais les feuilles de présences seront transmises comme il se doit à l’administration.</a:t>
            </a:r>
          </a:p>
        </p:txBody>
      </p:sp>
      <p:sp>
        <p:nvSpPr>
          <p:cNvPr id="4" name="Espace réservé du numéro de diapositive 3"/>
          <p:cNvSpPr>
            <a:spLocks noGrp="1"/>
          </p:cNvSpPr>
          <p:nvPr>
            <p:ph type="sldNum" sz="quarter" idx="12"/>
          </p:nvPr>
        </p:nvSpPr>
        <p:spPr/>
        <p:txBody>
          <a:bodyPr/>
          <a:lstStyle/>
          <a:p>
            <a:fld id="{09E9CC93-F385-4C6F-8F34-29B30C46A6DC}" type="slidenum">
              <a:rPr lang="fr-FR" smtClean="0"/>
              <a:t>8</a:t>
            </a:fld>
            <a:endParaRPr lang="fr-FR"/>
          </a:p>
        </p:txBody>
      </p:sp>
    </p:spTree>
    <p:extLst>
      <p:ext uri="{BB962C8B-B14F-4D97-AF65-F5344CB8AC3E}">
        <p14:creationId xmlns:p14="http://schemas.microsoft.com/office/powerpoint/2010/main" val="330306482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80728"/>
            <a:ext cx="8229600" cy="1935088"/>
          </a:xfrm>
        </p:spPr>
        <p:txBody>
          <a:bodyPr>
            <a:normAutofit fontScale="90000"/>
          </a:bodyPr>
          <a:lstStyle/>
          <a:p>
            <a:pPr algn="r"/>
            <a:r>
              <a:rPr lang="fr-FR" i="1" dirty="0" smtClean="0"/>
              <a:t>- Cours 11 –</a:t>
            </a:r>
            <a:r>
              <a:rPr lang="fr-FR" i="1" dirty="0"/>
              <a:t/>
            </a:r>
            <a:br>
              <a:rPr lang="fr-FR" i="1" dirty="0"/>
            </a:br>
            <a:r>
              <a:rPr lang="fr-FR" i="1" dirty="0" smtClean="0"/>
              <a:t>Allocation dynamique,</a:t>
            </a:r>
            <a:br>
              <a:rPr lang="fr-FR" i="1" dirty="0" smtClean="0"/>
            </a:br>
            <a:r>
              <a:rPr lang="fr-FR" i="1" dirty="0" smtClean="0"/>
              <a:t>listes chaînées</a:t>
            </a:r>
            <a:endParaRPr lang="fr-FR" i="1" dirty="0"/>
          </a:p>
        </p:txBody>
      </p:sp>
      <p:sp>
        <p:nvSpPr>
          <p:cNvPr id="3" name="Espace réservé du contenu 2"/>
          <p:cNvSpPr>
            <a:spLocks noGrp="1"/>
          </p:cNvSpPr>
          <p:nvPr>
            <p:ph idx="1"/>
          </p:nvPr>
        </p:nvSpPr>
        <p:spPr>
          <a:xfrm>
            <a:off x="457200" y="3216344"/>
            <a:ext cx="8229600" cy="3641656"/>
          </a:xfrm>
        </p:spPr>
        <p:txBody>
          <a:bodyPr>
            <a:normAutofit/>
          </a:bodyPr>
          <a:lstStyle/>
          <a:p>
            <a:r>
              <a:rPr lang="fr-FR" dirty="0" smtClean="0"/>
              <a:t>Allocation dynamique</a:t>
            </a:r>
          </a:p>
          <a:p>
            <a:r>
              <a:rPr lang="fr-FR" dirty="0" smtClean="0"/>
              <a:t>le type complexe </a:t>
            </a:r>
            <a:r>
              <a:rPr lang="fr-FR" dirty="0" err="1" smtClean="0"/>
              <a:t>struct</a:t>
            </a:r>
            <a:endParaRPr lang="fr-FR" dirty="0" smtClean="0"/>
          </a:p>
          <a:p>
            <a:r>
              <a:rPr lang="fr-FR" dirty="0" smtClean="0"/>
              <a:t>types complexes</a:t>
            </a:r>
            <a:endParaRPr lang="fr-FR" dirty="0"/>
          </a:p>
          <a:p>
            <a:r>
              <a:rPr lang="fr-FR" dirty="0" smtClean="0"/>
              <a:t>listes chaînées</a:t>
            </a:r>
          </a:p>
          <a:p>
            <a:endParaRPr lang="fr-FR" dirty="0"/>
          </a:p>
        </p:txBody>
      </p:sp>
      <p:sp>
        <p:nvSpPr>
          <p:cNvPr id="6" name="Espace réservé du numéro de diapositive 5"/>
          <p:cNvSpPr>
            <a:spLocks noGrp="1"/>
          </p:cNvSpPr>
          <p:nvPr>
            <p:ph type="sldNum" sz="quarter" idx="12"/>
          </p:nvPr>
        </p:nvSpPr>
        <p:spPr/>
        <p:txBody>
          <a:bodyPr/>
          <a:lstStyle/>
          <a:p>
            <a:fld id="{09E9CC93-F385-4C6F-8F34-29B30C46A6DC}" type="slidenum">
              <a:rPr lang="fr-FR" smtClean="0"/>
              <a:t>9</a:t>
            </a:fld>
            <a:endParaRPr lang="fr-FR" dirty="0"/>
          </a:p>
        </p:txBody>
      </p:sp>
    </p:spTree>
    <p:extLst>
      <p:ext uri="{BB962C8B-B14F-4D97-AF65-F5344CB8AC3E}">
        <p14:creationId xmlns:p14="http://schemas.microsoft.com/office/powerpoint/2010/main" val="111582103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31780</TotalTime>
  <Words>2105</Words>
  <Application>Microsoft Macintosh PowerPoint</Application>
  <PresentationFormat>Présentation à l'écran (4:3)</PresentationFormat>
  <Paragraphs>439</Paragraphs>
  <Slides>29</Slides>
  <Notes>19</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Débit</vt:lpstr>
      <vt:lpstr>Eléments d’Informatique Cours11 – Allocation dynamique, listes chaînées</vt:lpstr>
      <vt:lpstr>Plan général</vt:lpstr>
      <vt:lpstr>Présentation PowerPoint</vt:lpstr>
      <vt:lpstr>Présentation PowerPoint</vt:lpstr>
      <vt:lpstr>Présentation PowerPoint</vt:lpstr>
      <vt:lpstr>Présentation PowerPoint</vt:lpstr>
      <vt:lpstr>Présentation PowerPoint</vt:lpstr>
      <vt:lpstr>Points de CC:</vt:lpstr>
      <vt:lpstr>- Cours 11 – Allocation dynamique, listes chaînées</vt:lpstr>
      <vt:lpstr>void *   malloc(size_t  size);</vt:lpstr>
      <vt:lpstr>void *   malloc(size_t   size);</vt:lpstr>
      <vt:lpstr>Types complexes</vt:lpstr>
      <vt:lpstr>Présentation PowerPoint</vt:lpstr>
      <vt:lpstr>Le type struct</vt:lpstr>
      <vt:lpstr>Présentation PowerPoint</vt:lpstr>
      <vt:lpstr>Présentation PowerPoint</vt:lpstr>
      <vt:lpstr>Présentation PowerPoint</vt:lpstr>
      <vt:lpstr>Présentation PowerPoint</vt:lpstr>
      <vt:lpstr>Présentation PowerPoint</vt:lpstr>
      <vt:lpstr>Listes chaînées en C</vt:lpstr>
      <vt:lpstr>Présentation PowerPoint</vt:lpstr>
      <vt:lpstr>Fonction de création  (d’une liste) d’un élément</vt:lpstr>
      <vt:lpstr>Présentation PowerPoint</vt:lpstr>
      <vt:lpstr>Présentation PowerPoint</vt:lpstr>
      <vt:lpstr>Suite du programme ...</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l’exposé</dc:title>
  <dc:creator>hajer</dc:creator>
  <cp:lastModifiedBy>Catherine Recanati</cp:lastModifiedBy>
  <cp:revision>666</cp:revision>
  <cp:lastPrinted>2016-11-06T06:23:01Z</cp:lastPrinted>
  <dcterms:created xsi:type="dcterms:W3CDTF">2013-02-15T18:07:25Z</dcterms:created>
  <dcterms:modified xsi:type="dcterms:W3CDTF">2016-12-12T18:19:14Z</dcterms:modified>
</cp:coreProperties>
</file>