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64" r:id="rId5"/>
    <p:sldId id="262" r:id="rId6"/>
    <p:sldId id="265" r:id="rId7"/>
    <p:sldId id="266" r:id="rId8"/>
    <p:sldId id="269" r:id="rId9"/>
    <p:sldId id="267" r:id="rId10"/>
    <p:sldId id="261" r:id="rId11"/>
    <p:sldId id="272" r:id="rId12"/>
    <p:sldId id="268" r:id="rId13"/>
    <p:sldId id="271" r:id="rId14"/>
    <p:sldId id="274" r:id="rId15"/>
    <p:sldId id="260" r:id="rId16"/>
    <p:sldId id="273" r:id="rId17"/>
    <p:sldId id="259" r:id="rId18"/>
    <p:sldId id="276" r:id="rId19"/>
    <p:sldId id="275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00AD"/>
    <a:srgbClr val="000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8" autoAdjust="0"/>
    <p:restoredTop sz="86183" autoAdjust="0"/>
  </p:normalViewPr>
  <p:slideViewPr>
    <p:cSldViewPr>
      <p:cViewPr>
        <p:scale>
          <a:sx n="75" d="100"/>
          <a:sy n="75" d="100"/>
        </p:scale>
        <p:origin x="-1560" y="6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3618FC-B0AC-F74D-8B84-12C549B1326E}" type="datetimeFigureOut">
              <a:rPr lang="fr-FR" smtClean="0"/>
              <a:t>11/01/16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FE791-2FC0-9E4C-A71D-E388FF1782D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0763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8F932-AD6A-48A1-8A6F-E0E2DC832935}" type="datetimeFigureOut">
              <a:rPr lang="fr-FR" smtClean="0"/>
              <a:t>11/01/16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0C607-C6D1-407B-A368-D59AEE80CED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1100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0C607-C6D1-407B-A368-D59AEE80CED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75768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Soutenance: 10 minutes + 5 de questions</a:t>
            </a:r>
          </a:p>
          <a:p>
            <a:r>
              <a:rPr lang="fr-FR" dirty="0" smtClean="0"/>
              <a:t>Elles auront lieu le matin. Toutes</a:t>
            </a:r>
            <a:r>
              <a:rPr lang="fr-FR" baseline="0" dirty="0" smtClean="0"/>
              <a:t> les présentations seront installées sur un même ordinateur</a:t>
            </a:r>
          </a:p>
          <a:p>
            <a:r>
              <a:rPr lang="fr-FR" baseline="0" dirty="0" smtClean="0"/>
              <a:t>Pour ne pas perdre de temps entre les différentes interventions.</a:t>
            </a:r>
            <a:endParaRPr lang="fr-FR" dirty="0" smtClean="0"/>
          </a:p>
          <a:p>
            <a:r>
              <a:rPr lang="fr-FR" dirty="0" smtClean="0"/>
              <a:t>Démo: 13 </a:t>
            </a:r>
            <a:r>
              <a:rPr lang="fr-FR" baseline="0" dirty="0" smtClean="0"/>
              <a:t>minutes + 7 de questions ou d’essais par nous.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0C607-C6D1-407B-A368-D59AEE80CED6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95685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Parler ici des stagiaires qui devront m’envoyer un mail le 12 février pour demander à s’inscrire en projet.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0C607-C6D1-407B-A368-D59AEE80CED6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8990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Beaucoup de critères sur la communication. La partie « développement » proprement dite n’est pas prépondérante.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0C607-C6D1-407B-A368-D59AEE80CED6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3896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C’est pour qu’on puisse trier facilement vos courrier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0C607-C6D1-407B-A368-D59AEE80CED6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8990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C’est pour qu’on puisse trier facilement vos courrier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0C607-C6D1-407B-A368-D59AEE80CED6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8990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En particulier, il ne vous est pas demandé de spécifications UML. Mais si vous avez déjà eu des</a:t>
            </a:r>
          </a:p>
          <a:p>
            <a:r>
              <a:rPr lang="fr-FR" dirty="0" smtClean="0"/>
              <a:t>Cours de génie logiciel, vous pouvez ici appliquer ce que vous avez appris. Ainsi si vous développez</a:t>
            </a:r>
          </a:p>
          <a:p>
            <a:r>
              <a:rPr lang="fr-FR" dirty="0" smtClean="0"/>
              <a:t>Dans un langage à</a:t>
            </a:r>
            <a:r>
              <a:rPr lang="fr-FR" baseline="0" dirty="0" smtClean="0"/>
              <a:t> objets, vous pourrez donner un diagramme de classes ou développer des scénarios.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0C607-C6D1-407B-A368-D59AEE80CED6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8990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Lucida Grande"/>
              <a:buChar char="⇒"/>
            </a:pPr>
            <a:r>
              <a:rPr lang="fr-FR" sz="1200" dirty="0" smtClean="0"/>
              <a:t>Si vous êtes vraiment en retard, envoyez tout de même quelque chose à la date prévue (un brouillon), puis renvoyez une version plus complète un peu plus tard, en espérant que nous aurons l’opportunité de lire votre dernière version.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0C607-C6D1-407B-A368-D59AEE80CED6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89908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Plutôt des groupes de 3 – contrairement à ce qui est dit dans le fascicule</a:t>
            </a:r>
            <a:r>
              <a:rPr lang="fr-FR" baseline="0" dirty="0" smtClean="0"/>
              <a:t> distribué.</a:t>
            </a:r>
          </a:p>
          <a:p>
            <a:r>
              <a:rPr lang="fr-FR" baseline="0" dirty="0" smtClean="0"/>
              <a:t>Utilisez le créneau du lundi matin pour vous réunir.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Meilleur = susceptible d’obtenir une très bonne note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 smtClean="0"/>
              <a:t>Les « meilleurs » sujets sont ceux qui possèdent une interface graphique et une architecture non triviale (architecture client/serveur, page web, base de données, appli </a:t>
            </a:r>
            <a:r>
              <a:rPr lang="fr-FR" sz="1200" dirty="0" err="1" smtClean="0"/>
              <a:t>smartphone</a:t>
            </a:r>
            <a:r>
              <a:rPr lang="fr-FR" sz="1200" dirty="0" smtClean="0"/>
              <a:t>).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0C607-C6D1-407B-A368-D59AEE80CED6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89316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Parler ici des stagiaires qui devront m’envoyer un mail le 12 février pour demander à s’inscrire en projet.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0C607-C6D1-407B-A368-D59AEE80CED6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89908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Vous pouvez ajouter d’autres sections si vous voulez utiliser vos connaissances en génie logiciel.</a:t>
            </a:r>
          </a:p>
          <a:p>
            <a:r>
              <a:rPr lang="fr-FR" dirty="0" smtClean="0"/>
              <a:t>UML, etc.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0C607-C6D1-407B-A368-D59AEE80CED6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6245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gradFill flip="none" rotWithShape="1">
          <a:gsLst>
            <a:gs pos="52000">
              <a:srgbClr val="000090"/>
            </a:gs>
            <a:gs pos="100000">
              <a:srgbClr val="FFFF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11/01/2016</a:t>
            </a:r>
            <a:endParaRPr lang="fr-FR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année universitaire: 2015 -2016</a:t>
            </a:r>
            <a:endParaRPr lang="fr-FR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CC93-F385-4C6F-8F34-29B30C46A6DC}" type="slidenum">
              <a:rPr lang="fr-FR" smtClean="0"/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15/02/2013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année universitaire: 2012 -2013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CC93-F385-4C6F-8F34-29B30C46A6DC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15/02/2013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année universitaire: 2012 -2013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CC93-F385-4C6F-8F34-29B30C46A6DC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CC93-F385-4C6F-8F34-29B30C46A6DC}" type="slidenum">
              <a:rPr lang="fr-FR" smtClean="0"/>
              <a:t>‹#›</a:t>
            </a:fld>
            <a:endParaRPr lang="fr-FR"/>
          </a:p>
        </p:txBody>
      </p:sp>
      <p:sp>
        <p:nvSpPr>
          <p:cNvPr id="7" name="Date Placeholder 9"/>
          <p:cNvSpPr txBox="1">
            <a:spLocks/>
          </p:cNvSpPr>
          <p:nvPr userDrawn="1"/>
        </p:nvSpPr>
        <p:spPr>
          <a:xfrm>
            <a:off x="467544" y="6376243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fr-FR"/>
            </a:defPPr>
            <a:lvl1pPr marL="0" algn="l" defTabSz="914400" rtl="0" eaLnBrk="1" latinLnBrk="0" hangingPunct="1">
              <a:defRPr kumimoji="0" sz="1200" kern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11/01/2016</a:t>
            </a:r>
            <a:endParaRPr lang="fr-FR" dirty="0"/>
          </a:p>
        </p:txBody>
      </p:sp>
      <p:sp>
        <p:nvSpPr>
          <p:cNvPr id="8" name="Footer Placeholder 21"/>
          <p:cNvSpPr txBox="1">
            <a:spLocks/>
          </p:cNvSpPr>
          <p:nvPr userDrawn="1"/>
        </p:nvSpPr>
        <p:spPr>
          <a:xfrm>
            <a:off x="2677344" y="637624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fr-FR"/>
            </a:defPPr>
            <a:lvl1pPr marL="0" algn="l" defTabSz="914400" rtl="0" eaLnBrk="1" latinLnBrk="0" hangingPunct="1">
              <a:defRPr kumimoji="0" sz="1200" kern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mtClean="0"/>
              <a:t>année universitaire: 2015 -2016</a:t>
            </a:r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CC93-F385-4C6F-8F34-29B30C46A6DC}" type="slidenum">
              <a:rPr lang="fr-FR" smtClean="0"/>
              <a:t>‹#›</a:t>
            </a:fld>
            <a:endParaRPr lang="fr-FR"/>
          </a:p>
        </p:txBody>
      </p:sp>
      <p:sp>
        <p:nvSpPr>
          <p:cNvPr id="7" name="Date Placeholder 29"/>
          <p:cNvSpPr>
            <a:spLocks noGrp="1"/>
          </p:cNvSpPr>
          <p:nvPr>
            <p:ph type="dt" sz="half" idx="10"/>
          </p:nvPr>
        </p:nvSpPr>
        <p:spPr>
          <a:xfrm>
            <a:off x="457200" y="6376243"/>
            <a:ext cx="2133600" cy="365125"/>
          </a:xfrm>
        </p:spPr>
        <p:txBody>
          <a:bodyPr/>
          <a:lstStyle/>
          <a:p>
            <a:r>
              <a:rPr lang="fr-FR" dirty="0" smtClean="0"/>
              <a:t>11/01/2016</a:t>
            </a:r>
            <a:endParaRPr lang="fr-FR" dirty="0"/>
          </a:p>
        </p:txBody>
      </p:sp>
      <p:sp>
        <p:nvSpPr>
          <p:cNvPr id="8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2667000" y="6376243"/>
            <a:ext cx="3352800" cy="365125"/>
          </a:xfrm>
        </p:spPr>
        <p:txBody>
          <a:bodyPr/>
          <a:lstStyle/>
          <a:p>
            <a:r>
              <a:rPr lang="fr-FR" dirty="0" smtClean="0"/>
              <a:t>année universitaire: 2015 -2016</a:t>
            </a:r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CC93-F385-4C6F-8F34-29B30C46A6DC}" type="slidenum">
              <a:rPr lang="fr-FR" smtClean="0"/>
              <a:t>‹#›</a:t>
            </a:fld>
            <a:endParaRPr lang="fr-FR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3"/>
          </p:nvPr>
        </p:nvSpPr>
        <p:spPr>
          <a:xfrm>
            <a:off x="539552" y="6376243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fr-FR" dirty="0" smtClean="0"/>
              <a:t>111/01/2016</a:t>
            </a:r>
            <a:endParaRPr lang="fr-FR" dirty="0"/>
          </a:p>
        </p:txBody>
      </p:sp>
      <p:sp>
        <p:nvSpPr>
          <p:cNvPr id="9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749352" y="637624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fr-FR" dirty="0" smtClean="0"/>
              <a:t>année universitaire: 2015 -2016</a:t>
            </a:r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CC93-F385-4C6F-8F34-29B30C46A6DC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CC93-F385-4C6F-8F34-29B30C46A6DC}" type="slidenum">
              <a:rPr lang="fr-FR" smtClean="0"/>
              <a:t>‹#›</a:t>
            </a:fld>
            <a:endParaRPr lang="fr-FR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fr-FR" dirty="0" smtClean="0"/>
              <a:t>11/01/2016</a:t>
            </a:r>
            <a:endParaRPr lang="fr-FR" dirty="0"/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fr-FR" dirty="0" smtClean="0"/>
              <a:t>année universitaire: 2015 -2016</a:t>
            </a:r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CC93-F385-4C6F-8F34-29B30C46A6DC}" type="slidenum">
              <a:rPr lang="fr-FR" smtClean="0"/>
              <a:t>‹#›</a:t>
            </a:fld>
            <a:endParaRPr lang="fr-FR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fr-FR" dirty="0" smtClean="0"/>
              <a:t>11/01/2016</a:t>
            </a:r>
            <a:endParaRPr lang="fr-FR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fr-FR" dirty="0" smtClean="0"/>
              <a:t>année universitaire: 2015 -2016</a:t>
            </a:r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CC93-F385-4C6F-8F34-29B30C46A6DC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15/02/2013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année universitaire: 2012 -2013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9E9CC93-F385-4C6F-8F34-29B30C46A6DC}" type="slidenum">
              <a:rPr lang="fr-FR" smtClean="0"/>
              <a:t>‹#›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dirty="0" smtClean="0"/>
              <a:t>Modifiez le style du titre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dirty="0" smtClean="0"/>
              <a:t>Modifiez les styles du texte du masque</a:t>
            </a:r>
          </a:p>
          <a:p>
            <a:pPr lvl="1" eaLnBrk="1" latinLnBrk="0" hangingPunct="1"/>
            <a:r>
              <a:rPr kumimoji="0" lang="fr-FR" dirty="0" smtClean="0"/>
              <a:t>Deuxième niveau</a:t>
            </a:r>
          </a:p>
          <a:p>
            <a:pPr lvl="2" eaLnBrk="1" latinLnBrk="0" hangingPunct="1"/>
            <a:r>
              <a:rPr kumimoji="0" lang="fr-FR" dirty="0" smtClean="0"/>
              <a:t>Troisième niveau</a:t>
            </a:r>
          </a:p>
          <a:p>
            <a:pPr lvl="3" eaLnBrk="1" latinLnBrk="0" hangingPunct="1"/>
            <a:r>
              <a:rPr kumimoji="0" lang="fr-FR" dirty="0" smtClean="0"/>
              <a:t>Quatrième niveau</a:t>
            </a:r>
          </a:p>
          <a:p>
            <a:pPr lvl="4" eaLnBrk="1" latinLnBrk="0" hangingPunct="1"/>
            <a:r>
              <a:rPr kumimoji="0" lang="fr-FR" dirty="0" smtClean="0"/>
              <a:t>Cinquième niveau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76243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fr-FR" dirty="0" smtClean="0"/>
              <a:t>11/01/2016</a:t>
            </a:r>
            <a:endParaRPr lang="fr-FR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7624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fr-FR" dirty="0" smtClean="0"/>
              <a:t>année universitaire: 2015 -2016</a:t>
            </a:r>
            <a:endParaRPr lang="fr-FR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E9CC93-F385-4C6F-8F34-29B30C46A6DC}" type="slidenum">
              <a:rPr lang="fr-FR" smtClean="0"/>
              <a:t>‹#›</a:t>
            </a:fld>
            <a:endParaRPr lang="fr-FR"/>
          </a:p>
        </p:txBody>
      </p:sp>
      <p:sp>
        <p:nvSpPr>
          <p:cNvPr id="20" name="Freeform 7"/>
          <p:cNvSpPr>
            <a:spLocks/>
          </p:cNvSpPr>
          <p:nvPr userDrawn="1"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21" name="Group 1"/>
          <p:cNvGrpSpPr/>
          <p:nvPr userDrawn="1"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23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24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sp>
        <p:nvSpPr>
          <p:cNvPr id="25" name="Freeform 6"/>
          <p:cNvSpPr>
            <a:spLocks/>
          </p:cNvSpPr>
          <p:nvPr userDrawn="1"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rgbClr val="3000AD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4" Type="http://schemas.openxmlformats.org/officeDocument/2006/relationships/slide" Target="slide10.xml"/><Relationship Id="rId5" Type="http://schemas.openxmlformats.org/officeDocument/2006/relationships/slide" Target="slide15.xml"/><Relationship Id="rId6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slide" Target="slide5.xml"/><Relationship Id="rId5" Type="http://schemas.openxmlformats.org/officeDocument/2006/relationships/slide" Target="slide10.xml"/><Relationship Id="rId6" Type="http://schemas.openxmlformats.org/officeDocument/2006/relationships/slide" Target="slide15.xml"/><Relationship Id="rId7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slide" Target="slide5.xml"/><Relationship Id="rId5" Type="http://schemas.openxmlformats.org/officeDocument/2006/relationships/slide" Target="slide10.xml"/><Relationship Id="rId6" Type="http://schemas.openxmlformats.org/officeDocument/2006/relationships/slide" Target="slide15.xml"/><Relationship Id="rId7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4" Type="http://schemas.openxmlformats.org/officeDocument/2006/relationships/slide" Target="slide10.xml"/><Relationship Id="rId5" Type="http://schemas.openxmlformats.org/officeDocument/2006/relationships/slide" Target="slide15.xml"/><Relationship Id="rId6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4" Type="http://schemas.openxmlformats.org/officeDocument/2006/relationships/slide" Target="slide10.xml"/><Relationship Id="rId5" Type="http://schemas.openxmlformats.org/officeDocument/2006/relationships/slide" Target="slide15.xml"/><Relationship Id="rId6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4" Type="http://schemas.openxmlformats.org/officeDocument/2006/relationships/slide" Target="slide10.xml"/><Relationship Id="rId5" Type="http://schemas.openxmlformats.org/officeDocument/2006/relationships/slide" Target="slide15.xml"/><Relationship Id="rId6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slide" Target="slide5.xml"/><Relationship Id="rId5" Type="http://schemas.openxmlformats.org/officeDocument/2006/relationships/slide" Target="slide10.xml"/><Relationship Id="rId6" Type="http://schemas.openxmlformats.org/officeDocument/2006/relationships/slide" Target="slide15.xml"/><Relationship Id="rId7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slide" Target="slide5.xml"/><Relationship Id="rId5" Type="http://schemas.openxmlformats.org/officeDocument/2006/relationships/slide" Target="slide10.xml"/><Relationship Id="rId6" Type="http://schemas.openxmlformats.org/officeDocument/2006/relationships/slide" Target="slide15.xml"/><Relationship Id="rId7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4" Type="http://schemas.openxmlformats.org/officeDocument/2006/relationships/slide" Target="slide10.xml"/><Relationship Id="rId5" Type="http://schemas.openxmlformats.org/officeDocument/2006/relationships/slide" Target="slide15.xml"/><Relationship Id="rId6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4" Type="http://schemas.openxmlformats.org/officeDocument/2006/relationships/slide" Target="slide10.xml"/><Relationship Id="rId5" Type="http://schemas.openxmlformats.org/officeDocument/2006/relationships/slide" Target="slide15.xml"/><Relationship Id="rId6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nicolas.rolin@lipn.univ-paris13.fr" TargetMode="External"/><Relationship Id="rId4" Type="http://schemas.openxmlformats.org/officeDocument/2006/relationships/hyperlink" Target="mailto:catherine.recanati@lipn.univ-paris13.fr" TargetMode="External"/><Relationship Id="rId5" Type="http://schemas.openxmlformats.org/officeDocument/2006/relationships/slide" Target="slide3.xml"/><Relationship Id="rId6" Type="http://schemas.openxmlformats.org/officeDocument/2006/relationships/slide" Target="slide5.xml"/><Relationship Id="rId7" Type="http://schemas.openxmlformats.org/officeDocument/2006/relationships/slide" Target="slide10.xml"/><Relationship Id="rId8" Type="http://schemas.openxmlformats.org/officeDocument/2006/relationships/slide" Target="slide15.xml"/><Relationship Id="rId9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slide" Target="slide5.xml"/><Relationship Id="rId5" Type="http://schemas.openxmlformats.org/officeDocument/2006/relationships/slide" Target="slide10.xml"/><Relationship Id="rId6" Type="http://schemas.openxmlformats.org/officeDocument/2006/relationships/slide" Target="slide15.xml"/><Relationship Id="rId7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slide" Target="slide5.xml"/><Relationship Id="rId5" Type="http://schemas.openxmlformats.org/officeDocument/2006/relationships/slide" Target="slide10.xml"/><Relationship Id="rId6" Type="http://schemas.openxmlformats.org/officeDocument/2006/relationships/slide" Target="slide15.xml"/><Relationship Id="rId7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slide" Target="slide5.xml"/><Relationship Id="rId5" Type="http://schemas.openxmlformats.org/officeDocument/2006/relationships/slide" Target="slide10.xml"/><Relationship Id="rId6" Type="http://schemas.openxmlformats.org/officeDocument/2006/relationships/slide" Target="slide15.xml"/><Relationship Id="rId7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3400" y="1763680"/>
            <a:ext cx="7851648" cy="1828800"/>
          </a:xfrm>
        </p:spPr>
        <p:txBody>
          <a:bodyPr/>
          <a:lstStyle/>
          <a:p>
            <a:r>
              <a:rPr lang="fr-FR" dirty="0" smtClean="0"/>
              <a:t>Projets de fin d’Etudes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3400" y="3620616"/>
            <a:ext cx="7854696" cy="1752600"/>
          </a:xfrm>
        </p:spPr>
        <p:txBody>
          <a:bodyPr/>
          <a:lstStyle/>
          <a:p>
            <a:r>
              <a:rPr lang="fr-FR" dirty="0" smtClean="0"/>
              <a:t>Encadrés par C. Recanati </a:t>
            </a:r>
            <a:r>
              <a:rPr lang="fr-FR" dirty="0"/>
              <a:t>et </a:t>
            </a:r>
            <a:r>
              <a:rPr lang="fr-FR" dirty="0" smtClean="0"/>
              <a:t>N. Rolin</a:t>
            </a:r>
            <a:endParaRPr lang="fr-FR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5365204"/>
            <a:ext cx="3600400" cy="1074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1440160" cy="1377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1156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704088"/>
            <a:ext cx="6491064" cy="1143000"/>
          </a:xfrm>
        </p:spPr>
        <p:txBody>
          <a:bodyPr>
            <a:normAutofit/>
          </a:bodyPr>
          <a:lstStyle/>
          <a:p>
            <a:r>
              <a:rPr lang="fr-FR" sz="4400" dirty="0" smtClean="0"/>
              <a:t>Premier rapport</a:t>
            </a:r>
            <a:endParaRPr lang="fr-FR" sz="44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1597933"/>
              </p:ext>
            </p:extLst>
          </p:nvPr>
        </p:nvGraphicFramePr>
        <p:xfrm>
          <a:off x="9160933" y="3826933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CC93-F385-4C6F-8F34-29B30C46A6DC}" type="slidenum">
              <a:rPr lang="fr-FR" smtClean="0"/>
              <a:t>10</a:t>
            </a:fld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>
            <a:off x="183569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hlinkClick r:id="rId2" action="ppaction://hlinksldjump"/>
          </p:cNvPr>
          <p:cNvSpPr txBox="1"/>
          <p:nvPr/>
        </p:nvSpPr>
        <p:spPr>
          <a:xfrm>
            <a:off x="0" y="1475492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Objectifs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0" name="ZoneTexte 9">
            <a:hlinkClick r:id="rId3" action="ppaction://hlinksldjump"/>
          </p:cNvPr>
          <p:cNvSpPr txBox="1"/>
          <p:nvPr/>
        </p:nvSpPr>
        <p:spPr>
          <a:xfrm>
            <a:off x="0" y="2051556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Evaluation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1" name="ZoneTexte 10">
            <a:hlinkClick r:id="rId4" action="ppaction://hlinksldjump"/>
          </p:cNvPr>
          <p:cNvSpPr txBox="1"/>
          <p:nvPr/>
        </p:nvSpPr>
        <p:spPr>
          <a:xfrm>
            <a:off x="0" y="2699628"/>
            <a:ext cx="1835696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Premier rapport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2" name="ZoneTexte 11">
            <a:hlinkClick r:id="rId5" action="ppaction://hlinksldjump"/>
          </p:cNvPr>
          <p:cNvSpPr txBox="1"/>
          <p:nvPr/>
        </p:nvSpPr>
        <p:spPr>
          <a:xfrm>
            <a:off x="35496" y="3419708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Réalisation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3" name="ZoneTexte 12">
            <a:hlinkClick r:id="rId6" action="ppaction://hlinksldjump"/>
          </p:cNvPr>
          <p:cNvSpPr txBox="1"/>
          <p:nvPr/>
        </p:nvSpPr>
        <p:spPr>
          <a:xfrm>
            <a:off x="35496" y="4067780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Soutenances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2267744" y="1916832"/>
            <a:ext cx="6876256" cy="472514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 smtClean="0"/>
              <a:t>Le </a:t>
            </a:r>
            <a:r>
              <a:rPr lang="fr-FR" sz="2800" dirty="0"/>
              <a:t>premier rapport doit être </a:t>
            </a:r>
            <a:r>
              <a:rPr lang="fr-FR" sz="2800" dirty="0" smtClean="0"/>
              <a:t>rendu avant le </a:t>
            </a:r>
            <a:r>
              <a:rPr lang="fr-FR" sz="2800" b="1" dirty="0"/>
              <a:t>28 </a:t>
            </a:r>
            <a:r>
              <a:rPr lang="fr-FR" sz="2800" b="1" dirty="0" smtClean="0"/>
              <a:t>mars </a:t>
            </a:r>
            <a:r>
              <a:rPr lang="fr-FR" sz="2800" dirty="0" smtClean="0"/>
              <a:t>(lundi de P</a:t>
            </a:r>
            <a:r>
              <a:rPr lang="fr-FR" sz="2800" dirty="0" smtClean="0"/>
              <a:t>âques)</a:t>
            </a:r>
            <a:r>
              <a:rPr lang="fr-FR" sz="2800" dirty="0" smtClean="0"/>
              <a:t>.</a:t>
            </a:r>
            <a:endParaRPr lang="fr-FR" sz="2800" dirty="0" smtClean="0"/>
          </a:p>
          <a:p>
            <a:r>
              <a:rPr lang="fr-FR" sz="2800" dirty="0"/>
              <a:t>Mais </a:t>
            </a:r>
            <a:r>
              <a:rPr lang="fr-FR" sz="2800" b="1" dirty="0"/>
              <a:t>avant le </a:t>
            </a:r>
            <a:r>
              <a:rPr lang="fr-FR" sz="2800" b="1" dirty="0" smtClean="0"/>
              <a:t>vendredi 12 </a:t>
            </a:r>
            <a:r>
              <a:rPr lang="fr-FR" sz="2800" b="1" dirty="0"/>
              <a:t>février</a:t>
            </a:r>
            <a:r>
              <a:rPr lang="fr-FR" sz="2800" dirty="0"/>
              <a:t>, </a:t>
            </a:r>
            <a:r>
              <a:rPr lang="fr-FR" sz="2800" dirty="0" smtClean="0"/>
              <a:t>vous devez proposer </a:t>
            </a:r>
            <a:r>
              <a:rPr lang="fr-FR" sz="2800" dirty="0"/>
              <a:t>la formation d’un groupe </a:t>
            </a:r>
            <a:r>
              <a:rPr lang="fr-FR" sz="2800" dirty="0" smtClean="0"/>
              <a:t>de 3 </a:t>
            </a:r>
            <a:r>
              <a:rPr lang="fr-FR" sz="2800" dirty="0" smtClean="0"/>
              <a:t>étudiants</a:t>
            </a:r>
            <a:r>
              <a:rPr lang="fr-FR" sz="2800" dirty="0"/>
              <a:t>, et </a:t>
            </a:r>
            <a:r>
              <a:rPr lang="fr-FR" sz="2800" dirty="0" smtClean="0"/>
              <a:t>indiquer la liste </a:t>
            </a:r>
            <a:r>
              <a:rPr lang="fr-FR" sz="2800" dirty="0"/>
              <a:t>de </a:t>
            </a:r>
            <a:r>
              <a:rPr lang="fr-FR" sz="2800" dirty="0" smtClean="0"/>
              <a:t>vos </a:t>
            </a:r>
            <a:r>
              <a:rPr lang="fr-FR" sz="2800" dirty="0"/>
              <a:t>3 sujets </a:t>
            </a:r>
            <a:r>
              <a:rPr lang="fr-FR" sz="2800" dirty="0" smtClean="0"/>
              <a:t>préférés.</a:t>
            </a:r>
          </a:p>
          <a:p>
            <a:r>
              <a:rPr lang="fr-FR" sz="2800" dirty="0" smtClean="0"/>
              <a:t>Le </a:t>
            </a:r>
            <a:r>
              <a:rPr lang="fr-FR" sz="2800" dirty="0"/>
              <a:t>groupe sera </a:t>
            </a:r>
            <a:r>
              <a:rPr lang="fr-FR" sz="2800" dirty="0" smtClean="0"/>
              <a:t>validé mi-</a:t>
            </a:r>
            <a:r>
              <a:rPr lang="fr-FR" sz="2800" dirty="0" smtClean="0"/>
              <a:t>février. </a:t>
            </a:r>
            <a:r>
              <a:rPr lang="fr-FR" sz="2800" dirty="0"/>
              <a:t>U</a:t>
            </a:r>
            <a:r>
              <a:rPr lang="fr-FR" sz="2800" dirty="0" smtClean="0"/>
              <a:t>n </a:t>
            </a:r>
            <a:r>
              <a:rPr lang="fr-FR" sz="2800" dirty="0"/>
              <a:t>sujet </a:t>
            </a:r>
            <a:r>
              <a:rPr lang="fr-FR" sz="2800" dirty="0" smtClean="0"/>
              <a:t>et un numéro </a:t>
            </a:r>
            <a:r>
              <a:rPr lang="fr-FR" sz="2800" dirty="0" smtClean="0"/>
              <a:t>de groupe seront </a:t>
            </a:r>
            <a:r>
              <a:rPr lang="fr-FR" sz="2800" dirty="0" smtClean="0"/>
              <a:t>attribués. </a:t>
            </a:r>
          </a:p>
          <a:p>
            <a:pPr marL="0" indent="0">
              <a:buNone/>
            </a:pPr>
            <a:r>
              <a:rPr lang="fr-FR" sz="2800" dirty="0" smtClean="0"/>
              <a:t>Le </a:t>
            </a:r>
            <a:r>
              <a:rPr lang="fr-FR" sz="2800" dirty="0"/>
              <a:t>travail sur le </a:t>
            </a:r>
            <a:r>
              <a:rPr lang="fr-FR" sz="2800" dirty="0" smtClean="0"/>
              <a:t>projet pourra alors </a:t>
            </a:r>
            <a:r>
              <a:rPr lang="fr-FR" sz="2800" dirty="0" smtClean="0"/>
              <a:t>commencer à </a:t>
            </a:r>
            <a:r>
              <a:rPr lang="fr-FR" sz="2800" dirty="0" smtClean="0"/>
              <a:t>la mi-février.</a:t>
            </a:r>
            <a:endParaRPr lang="fr-FR" sz="2800" dirty="0"/>
          </a:p>
          <a:p>
            <a:endParaRPr lang="fr-FR" sz="2800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-36512" y="764704"/>
            <a:ext cx="776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solidFill>
                  <a:srgbClr val="3000AD"/>
                </a:solidFill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329369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704088"/>
            <a:ext cx="6491064" cy="1143000"/>
          </a:xfrm>
        </p:spPr>
        <p:txBody>
          <a:bodyPr>
            <a:normAutofit/>
          </a:bodyPr>
          <a:lstStyle/>
          <a:p>
            <a:r>
              <a:rPr lang="fr-FR" sz="4400" dirty="0" smtClean="0"/>
              <a:t>Formation des groupes</a:t>
            </a:r>
            <a:endParaRPr lang="fr-FR" sz="44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7852600"/>
              </p:ext>
            </p:extLst>
          </p:nvPr>
        </p:nvGraphicFramePr>
        <p:xfrm>
          <a:off x="9160933" y="3826933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CC93-F385-4C6F-8F34-29B30C46A6DC}" type="slidenum">
              <a:rPr lang="fr-FR" smtClean="0"/>
              <a:t>11</a:t>
            </a:fld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>
            <a:off x="183569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hlinkClick r:id="rId3" action="ppaction://hlinksldjump"/>
          </p:cNvPr>
          <p:cNvSpPr txBox="1"/>
          <p:nvPr/>
        </p:nvSpPr>
        <p:spPr>
          <a:xfrm>
            <a:off x="0" y="1475492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Objectifs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0" name="ZoneTexte 9">
            <a:hlinkClick r:id="rId4" action="ppaction://hlinksldjump"/>
          </p:cNvPr>
          <p:cNvSpPr txBox="1"/>
          <p:nvPr/>
        </p:nvSpPr>
        <p:spPr>
          <a:xfrm>
            <a:off x="0" y="2051556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Evaluation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1" name="ZoneTexte 10">
            <a:hlinkClick r:id="rId5" action="ppaction://hlinksldjump"/>
          </p:cNvPr>
          <p:cNvSpPr txBox="1"/>
          <p:nvPr/>
        </p:nvSpPr>
        <p:spPr>
          <a:xfrm>
            <a:off x="0" y="2699628"/>
            <a:ext cx="1835696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Premier rapport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2" name="ZoneTexte 11">
            <a:hlinkClick r:id="rId6" action="ppaction://hlinksldjump"/>
          </p:cNvPr>
          <p:cNvSpPr txBox="1"/>
          <p:nvPr/>
        </p:nvSpPr>
        <p:spPr>
          <a:xfrm>
            <a:off x="35496" y="3419708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Réalisation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3" name="ZoneTexte 12">
            <a:hlinkClick r:id="rId7" action="ppaction://hlinksldjump"/>
          </p:cNvPr>
          <p:cNvSpPr txBox="1"/>
          <p:nvPr/>
        </p:nvSpPr>
        <p:spPr>
          <a:xfrm>
            <a:off x="35496" y="4067780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Soutenances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20" name="Espace réservé du contenu 2"/>
          <p:cNvSpPr txBox="1">
            <a:spLocks/>
          </p:cNvSpPr>
          <p:nvPr/>
        </p:nvSpPr>
        <p:spPr>
          <a:xfrm>
            <a:off x="2195736" y="1935480"/>
            <a:ext cx="6491064" cy="438912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fr-FR" dirty="0" smtClean="0"/>
          </a:p>
          <a:p>
            <a:pPr marL="0" indent="0">
              <a:buFont typeface="Wingdings 2"/>
              <a:buNone/>
            </a:pPr>
            <a:endParaRPr lang="fr-FR" sz="2800" dirty="0"/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2339752" y="2060848"/>
            <a:ext cx="6491064" cy="45365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dirty="0" smtClean="0"/>
              <a:t>Utiliser le créneau du lundi matin pour vous rencontrer (et plus tard pour vous réunir).</a:t>
            </a:r>
          </a:p>
          <a:p>
            <a:r>
              <a:rPr lang="fr-FR" sz="3200" dirty="0" smtClean="0"/>
              <a:t>Il </a:t>
            </a:r>
            <a:r>
              <a:rPr lang="fr-FR" sz="3200" dirty="0"/>
              <a:t>faut </a:t>
            </a:r>
            <a:r>
              <a:rPr lang="fr-FR" sz="3200" dirty="0" smtClean="0"/>
              <a:t>former un groupe de trois. </a:t>
            </a:r>
          </a:p>
          <a:p>
            <a:r>
              <a:rPr lang="fr-FR" sz="3200" dirty="0" smtClean="0"/>
              <a:t>Indiquer 3 </a:t>
            </a:r>
            <a:r>
              <a:rPr lang="fr-FR" sz="3200" dirty="0" smtClean="0"/>
              <a:t>sujets dans la liste ou en proposer un autre </a:t>
            </a:r>
            <a:r>
              <a:rPr lang="fr-FR" sz="3200" dirty="0" smtClean="0"/>
              <a:t>(</a:t>
            </a:r>
            <a:r>
              <a:rPr lang="fr-FR" sz="3200" dirty="0"/>
              <a:t>à faire valider par </a:t>
            </a:r>
            <a:r>
              <a:rPr lang="fr-FR" sz="3200" dirty="0" smtClean="0"/>
              <a:t>mail</a:t>
            </a:r>
            <a:r>
              <a:rPr lang="fr-FR" sz="3200" dirty="0"/>
              <a:t> </a:t>
            </a:r>
            <a:r>
              <a:rPr lang="fr-FR" sz="3200" dirty="0" smtClean="0"/>
              <a:t>préalablement)</a:t>
            </a:r>
            <a:r>
              <a:rPr lang="fr-FR" sz="3200" dirty="0" smtClean="0"/>
              <a:t>.</a:t>
            </a:r>
            <a:endParaRPr lang="fr-FR" sz="3200" dirty="0"/>
          </a:p>
        </p:txBody>
      </p:sp>
      <p:sp>
        <p:nvSpPr>
          <p:cNvPr id="16" name="Rectangle 15"/>
          <p:cNvSpPr/>
          <p:nvPr/>
        </p:nvSpPr>
        <p:spPr>
          <a:xfrm>
            <a:off x="-36512" y="764704"/>
            <a:ext cx="776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solidFill>
                  <a:srgbClr val="3000AD"/>
                </a:solidFill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3421915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3465829" y="704087"/>
            <a:ext cx="35629927" cy="1572785"/>
          </a:xfrm>
        </p:spPr>
        <p:txBody>
          <a:bodyPr>
            <a:normAutofit/>
          </a:bodyPr>
          <a:lstStyle/>
          <a:p>
            <a:pPr algn="ctr"/>
            <a:r>
              <a:rPr lang="fr-FR" dirty="0" smtClean="0"/>
              <a:t>Planning initial</a:t>
            </a:r>
            <a:endParaRPr lang="fr-FR" dirty="0"/>
          </a:p>
        </p:txBody>
      </p:sp>
      <p:graphicFrame>
        <p:nvGraphicFramePr>
          <p:cNvPr id="26" name="Espace réservé du contenu 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978431"/>
              </p:ext>
            </p:extLst>
          </p:nvPr>
        </p:nvGraphicFramePr>
        <p:xfrm>
          <a:off x="827584" y="2915652"/>
          <a:ext cx="7556500" cy="2542540"/>
        </p:xfrm>
        <a:graphic>
          <a:graphicData uri="http://schemas.openxmlformats.org/drawingml/2006/table">
            <a:tbl>
              <a:tblPr/>
              <a:tblGrid>
                <a:gridCol w="2222500"/>
                <a:gridCol w="571500"/>
                <a:gridCol w="571500"/>
                <a:gridCol w="393700"/>
                <a:gridCol w="546100"/>
                <a:gridCol w="241300"/>
                <a:gridCol w="533400"/>
                <a:gridCol w="584200"/>
                <a:gridCol w="495300"/>
                <a:gridCol w="495300"/>
                <a:gridCol w="444500"/>
                <a:gridCol w="4572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Formation du groupe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Choix de trois sujets favoris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envoi d'une proposition 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validation du groupe/sujet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FF0000"/>
                          </a:solidFill>
                          <a:effectLst/>
                          <a:latin typeface="Wingdings"/>
                        </a:rPr>
                        <a:t>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Rédaction du rapport 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Retour sur rapport 1/convocation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n</a:t>
                      </a:r>
                    </a:p>
                  </a:txBody>
                  <a:tcPr marL="3048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n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Wingdings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Correction du rapport 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Conception de l'architecture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Liste des fonctionnalités du logiciel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etc.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DATES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11-janv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12-févr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28-mars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début avril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JANVIER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FEVRIER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AVRIL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MAI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CC93-F385-4C6F-8F34-29B30C46A6DC}" type="slidenum">
              <a:rPr lang="fr-FR" smtClean="0"/>
              <a:t>12</a:t>
            </a:fld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179512" y="5651956"/>
            <a:ext cx="8964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Diagramme de Gantt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73841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704088"/>
            <a:ext cx="6491064" cy="1143000"/>
          </a:xfrm>
        </p:spPr>
        <p:txBody>
          <a:bodyPr>
            <a:normAutofit/>
          </a:bodyPr>
          <a:lstStyle/>
          <a:p>
            <a:r>
              <a:rPr lang="fr-FR" sz="4400" dirty="0" smtClean="0"/>
              <a:t>Table des matières</a:t>
            </a:r>
            <a:endParaRPr lang="fr-FR" sz="44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3081260"/>
              </p:ext>
            </p:extLst>
          </p:nvPr>
        </p:nvGraphicFramePr>
        <p:xfrm>
          <a:off x="9160933" y="3826933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CC93-F385-4C6F-8F34-29B30C46A6DC}" type="slidenum">
              <a:rPr lang="fr-FR" smtClean="0"/>
              <a:t>13</a:t>
            </a:fld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>
            <a:off x="183569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hlinkClick r:id="rId3" action="ppaction://hlinksldjump"/>
          </p:cNvPr>
          <p:cNvSpPr txBox="1"/>
          <p:nvPr/>
        </p:nvSpPr>
        <p:spPr>
          <a:xfrm>
            <a:off x="0" y="1475492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Objectifs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0" name="ZoneTexte 9">
            <a:hlinkClick r:id="rId4" action="ppaction://hlinksldjump"/>
          </p:cNvPr>
          <p:cNvSpPr txBox="1"/>
          <p:nvPr/>
        </p:nvSpPr>
        <p:spPr>
          <a:xfrm>
            <a:off x="0" y="2051556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Evaluation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1" name="ZoneTexte 10">
            <a:hlinkClick r:id="rId5" action="ppaction://hlinksldjump"/>
          </p:cNvPr>
          <p:cNvSpPr txBox="1"/>
          <p:nvPr/>
        </p:nvSpPr>
        <p:spPr>
          <a:xfrm>
            <a:off x="0" y="2699628"/>
            <a:ext cx="1835696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Premier rapport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2" name="ZoneTexte 11">
            <a:hlinkClick r:id="rId6" action="ppaction://hlinksldjump"/>
          </p:cNvPr>
          <p:cNvSpPr txBox="1"/>
          <p:nvPr/>
        </p:nvSpPr>
        <p:spPr>
          <a:xfrm>
            <a:off x="35496" y="3419708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Réalisation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3" name="ZoneTexte 12">
            <a:hlinkClick r:id="rId7" action="ppaction://hlinksldjump"/>
          </p:cNvPr>
          <p:cNvSpPr txBox="1"/>
          <p:nvPr/>
        </p:nvSpPr>
        <p:spPr>
          <a:xfrm>
            <a:off x="35496" y="4067780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Soutenances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20" name="Espace réservé du contenu 2"/>
          <p:cNvSpPr txBox="1">
            <a:spLocks/>
          </p:cNvSpPr>
          <p:nvPr/>
        </p:nvSpPr>
        <p:spPr>
          <a:xfrm>
            <a:off x="2195736" y="1935480"/>
            <a:ext cx="6491064" cy="438912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 smtClean="0"/>
              <a:t>Présentation générale du sujet</a:t>
            </a:r>
          </a:p>
          <a:p>
            <a:r>
              <a:rPr lang="fr-FR" sz="2800" dirty="0" smtClean="0"/>
              <a:t>Analyse approfondie</a:t>
            </a:r>
          </a:p>
          <a:p>
            <a:r>
              <a:rPr lang="fr-FR" sz="2800" dirty="0" smtClean="0"/>
              <a:t>Liste des fonctionnalités</a:t>
            </a:r>
          </a:p>
          <a:p>
            <a:r>
              <a:rPr lang="fr-FR" sz="2800" dirty="0" smtClean="0"/>
              <a:t>Conception architecturale</a:t>
            </a:r>
          </a:p>
          <a:p>
            <a:pPr lvl="1"/>
            <a:r>
              <a:rPr lang="fr-FR" dirty="0"/>
              <a:t>l</a:t>
            </a:r>
            <a:r>
              <a:rPr lang="fr-FR" dirty="0" smtClean="0"/>
              <a:t>iste des modules</a:t>
            </a:r>
          </a:p>
          <a:p>
            <a:pPr lvl="1"/>
            <a:r>
              <a:rPr lang="fr-FR" dirty="0"/>
              <a:t>s</a:t>
            </a:r>
            <a:r>
              <a:rPr lang="fr-FR" dirty="0" smtClean="0"/>
              <a:t>chéma de dépendances</a:t>
            </a:r>
          </a:p>
          <a:p>
            <a:pPr lvl="1"/>
            <a:r>
              <a:rPr lang="fr-FR" dirty="0" smtClean="0"/>
              <a:t>…</a:t>
            </a:r>
          </a:p>
          <a:p>
            <a:r>
              <a:rPr lang="fr-FR" sz="2800" dirty="0" smtClean="0"/>
              <a:t>Planning prévisionnel</a:t>
            </a:r>
          </a:p>
          <a:p>
            <a:pPr lvl="1"/>
            <a:r>
              <a:rPr lang="fr-FR" dirty="0"/>
              <a:t>l</a:t>
            </a:r>
            <a:r>
              <a:rPr lang="fr-FR" dirty="0" smtClean="0"/>
              <a:t>iste des tâches</a:t>
            </a:r>
          </a:p>
          <a:p>
            <a:pPr lvl="1"/>
            <a:r>
              <a:rPr lang="fr-FR" dirty="0"/>
              <a:t>d</a:t>
            </a:r>
            <a:r>
              <a:rPr lang="fr-FR" dirty="0" smtClean="0"/>
              <a:t>iagramme de Gantt</a:t>
            </a:r>
          </a:p>
          <a:p>
            <a:pPr lvl="1"/>
            <a:endParaRPr lang="fr-FR" dirty="0" smtClean="0"/>
          </a:p>
          <a:p>
            <a:pPr marL="0" indent="0">
              <a:buFont typeface="Wingdings 2"/>
              <a:buNone/>
            </a:pPr>
            <a:endParaRPr lang="fr-FR" sz="2800" dirty="0"/>
          </a:p>
        </p:txBody>
      </p:sp>
      <p:sp>
        <p:nvSpPr>
          <p:cNvPr id="15" name="Rectangle 14"/>
          <p:cNvSpPr/>
          <p:nvPr/>
        </p:nvSpPr>
        <p:spPr>
          <a:xfrm>
            <a:off x="-36512" y="764704"/>
            <a:ext cx="776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solidFill>
                  <a:srgbClr val="3000AD"/>
                </a:solidFill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1344397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uiExpand="1" build="allAtOnce"/>
      <p:bldP spid="20" grpId="1" uiExpand="1" build="allAtOnce"/>
      <p:bldP spid="20" grpId="2" uiExpand="1" build="allAtOnce"/>
      <p:bldP spid="20" grpId="3" uiExpand="1" build="allAtOnce"/>
      <p:bldP spid="20" grpId="4" uiExpand="1" build="allAtOnce"/>
      <p:bldP spid="20" grpId="5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704088"/>
            <a:ext cx="6491064" cy="1143000"/>
          </a:xfrm>
        </p:spPr>
        <p:txBody>
          <a:bodyPr>
            <a:normAutofit/>
          </a:bodyPr>
          <a:lstStyle/>
          <a:p>
            <a:endParaRPr lang="fr-FR" sz="44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6956723"/>
              </p:ext>
            </p:extLst>
          </p:nvPr>
        </p:nvGraphicFramePr>
        <p:xfrm>
          <a:off x="9160933" y="3826933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CC93-F385-4C6F-8F34-29B30C46A6DC}" type="slidenum">
              <a:rPr lang="fr-FR" smtClean="0"/>
              <a:t>14</a:t>
            </a:fld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>
            <a:off x="183569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hlinkClick r:id="rId2" action="ppaction://hlinksldjump"/>
          </p:cNvPr>
          <p:cNvSpPr txBox="1"/>
          <p:nvPr/>
        </p:nvSpPr>
        <p:spPr>
          <a:xfrm>
            <a:off x="0" y="1475492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Objectifs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0" name="ZoneTexte 9">
            <a:hlinkClick r:id="rId3" action="ppaction://hlinksldjump"/>
          </p:cNvPr>
          <p:cNvSpPr txBox="1"/>
          <p:nvPr/>
        </p:nvSpPr>
        <p:spPr>
          <a:xfrm>
            <a:off x="0" y="2051556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Evaluation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1" name="ZoneTexte 10">
            <a:hlinkClick r:id="rId4" action="ppaction://hlinksldjump"/>
          </p:cNvPr>
          <p:cNvSpPr txBox="1"/>
          <p:nvPr/>
        </p:nvSpPr>
        <p:spPr>
          <a:xfrm>
            <a:off x="0" y="2699628"/>
            <a:ext cx="1835696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Premier rapport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2" name="ZoneTexte 11">
            <a:hlinkClick r:id="rId5" action="ppaction://hlinksldjump"/>
          </p:cNvPr>
          <p:cNvSpPr txBox="1"/>
          <p:nvPr/>
        </p:nvSpPr>
        <p:spPr>
          <a:xfrm>
            <a:off x="35496" y="3419708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Réalisation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3" name="ZoneTexte 12">
            <a:hlinkClick r:id="rId6" action="ppaction://hlinksldjump"/>
          </p:cNvPr>
          <p:cNvSpPr txBox="1"/>
          <p:nvPr/>
        </p:nvSpPr>
        <p:spPr>
          <a:xfrm>
            <a:off x="35496" y="4067780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Soutenances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20" name="Espace réservé du contenu 2"/>
          <p:cNvSpPr txBox="1">
            <a:spLocks/>
          </p:cNvSpPr>
          <p:nvPr/>
        </p:nvSpPr>
        <p:spPr>
          <a:xfrm>
            <a:off x="2195736" y="1935480"/>
            <a:ext cx="6491064" cy="438912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fr-FR" dirty="0" smtClean="0"/>
              <a:t>Vous aurez des retours par mail sur votre premier rapport</a:t>
            </a:r>
          </a:p>
          <a:p>
            <a:pPr lvl="1"/>
            <a:r>
              <a:rPr lang="fr-FR" dirty="0" smtClean="0"/>
              <a:t>Certains groupes seront convoqués pour une séance de travail peu après</a:t>
            </a:r>
          </a:p>
          <a:p>
            <a:pPr lvl="1"/>
            <a:r>
              <a:rPr lang="fr-FR" dirty="0" smtClean="0"/>
              <a:t>Tous les groupes devront corriger leur rapport en fonction </a:t>
            </a:r>
            <a:r>
              <a:rPr lang="fr-FR" smtClean="0"/>
              <a:t>des </a:t>
            </a:r>
            <a:r>
              <a:rPr lang="fr-FR" smtClean="0"/>
              <a:t>critiques qui </a:t>
            </a:r>
            <a:r>
              <a:rPr lang="fr-FR" dirty="0" smtClean="0"/>
              <a:t>auront été faites par les encadrants</a:t>
            </a:r>
          </a:p>
          <a:p>
            <a:pPr lvl="1"/>
            <a:r>
              <a:rPr lang="fr-FR" dirty="0" smtClean="0"/>
              <a:t>L’évaluation du </a:t>
            </a:r>
            <a:r>
              <a:rPr lang="fr-FR" dirty="0" smtClean="0"/>
              <a:t>mémoire final </a:t>
            </a:r>
            <a:r>
              <a:rPr lang="fr-FR" dirty="0" smtClean="0"/>
              <a:t>tiendra compte des corrections qui auront été faites</a:t>
            </a:r>
            <a:endParaRPr lang="fr-FR" sz="2800" dirty="0"/>
          </a:p>
        </p:txBody>
      </p:sp>
      <p:sp>
        <p:nvSpPr>
          <p:cNvPr id="15" name="Rectangle 14"/>
          <p:cNvSpPr/>
          <p:nvPr/>
        </p:nvSpPr>
        <p:spPr>
          <a:xfrm>
            <a:off x="-36512" y="764704"/>
            <a:ext cx="776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solidFill>
                  <a:srgbClr val="3000AD"/>
                </a:solidFill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3753096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704088"/>
            <a:ext cx="6491064" cy="1143000"/>
          </a:xfrm>
        </p:spPr>
        <p:txBody>
          <a:bodyPr/>
          <a:lstStyle/>
          <a:p>
            <a:r>
              <a:rPr lang="fr-FR" dirty="0" smtClean="0"/>
              <a:t>Réalisation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95736" y="1935480"/>
            <a:ext cx="6491064" cy="4389120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Le chapitre 3 du livret distribué est un guide de réalisation des Projets.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Vous y trouverez les instructions et explications nécessaires à la réalisation de votre Projet.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En particulier, pour le premier rapport et le mémoire final, le contenu des différentes sections à fournir est bien détaillé.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CC93-F385-4C6F-8F34-29B30C46A6DC}" type="slidenum">
              <a:rPr lang="fr-FR" smtClean="0"/>
              <a:t>15</a:t>
            </a:fld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>
            <a:off x="183569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hlinkClick r:id="rId2" action="ppaction://hlinksldjump"/>
          </p:cNvPr>
          <p:cNvSpPr txBox="1"/>
          <p:nvPr/>
        </p:nvSpPr>
        <p:spPr>
          <a:xfrm>
            <a:off x="0" y="1475492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Objectifs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0" name="ZoneTexte 9">
            <a:hlinkClick r:id="rId3" action="ppaction://hlinksldjump"/>
          </p:cNvPr>
          <p:cNvSpPr txBox="1"/>
          <p:nvPr/>
        </p:nvSpPr>
        <p:spPr>
          <a:xfrm>
            <a:off x="0" y="2051556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Evaluation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1" name="ZoneTexte 10">
            <a:hlinkClick r:id="rId4" action="ppaction://hlinksldjump"/>
          </p:cNvPr>
          <p:cNvSpPr txBox="1"/>
          <p:nvPr/>
        </p:nvSpPr>
        <p:spPr>
          <a:xfrm>
            <a:off x="35496" y="2699628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Premier rapport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2" name="ZoneTexte 11">
            <a:hlinkClick r:id="rId5" action="ppaction://hlinksldjump"/>
          </p:cNvPr>
          <p:cNvSpPr txBox="1"/>
          <p:nvPr/>
        </p:nvSpPr>
        <p:spPr>
          <a:xfrm>
            <a:off x="0" y="3419708"/>
            <a:ext cx="1835696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Réalisation 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3" name="ZoneTexte 12">
            <a:hlinkClick r:id="rId6" action="ppaction://hlinksldjump"/>
          </p:cNvPr>
          <p:cNvSpPr txBox="1"/>
          <p:nvPr/>
        </p:nvSpPr>
        <p:spPr>
          <a:xfrm>
            <a:off x="35496" y="4067780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Soutenances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-36512" y="764704"/>
            <a:ext cx="776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solidFill>
                  <a:srgbClr val="3000AD"/>
                </a:solidFill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765367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704088"/>
            <a:ext cx="6948264" cy="1143000"/>
          </a:xfrm>
        </p:spPr>
        <p:txBody>
          <a:bodyPr>
            <a:normAutofit/>
          </a:bodyPr>
          <a:lstStyle/>
          <a:p>
            <a:r>
              <a:rPr lang="fr-FR" sz="4400" dirty="0" smtClean="0"/>
              <a:t>Interface graphique</a:t>
            </a:r>
            <a:endParaRPr lang="fr-FR" sz="44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CC93-F385-4C6F-8F34-29B30C46A6DC}" type="slidenum">
              <a:rPr lang="fr-FR" smtClean="0"/>
              <a:t>16</a:t>
            </a:fld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>
            <a:off x="183569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hlinkClick r:id="rId2" action="ppaction://hlinksldjump"/>
          </p:cNvPr>
          <p:cNvSpPr txBox="1"/>
          <p:nvPr/>
        </p:nvSpPr>
        <p:spPr>
          <a:xfrm>
            <a:off x="0" y="1475492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Objectifs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0" name="ZoneTexte 9">
            <a:hlinkClick r:id="rId3" action="ppaction://hlinksldjump"/>
          </p:cNvPr>
          <p:cNvSpPr txBox="1"/>
          <p:nvPr/>
        </p:nvSpPr>
        <p:spPr>
          <a:xfrm>
            <a:off x="0" y="2051556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Evaluation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1" name="ZoneTexte 10">
            <a:hlinkClick r:id="rId4" action="ppaction://hlinksldjump"/>
          </p:cNvPr>
          <p:cNvSpPr txBox="1"/>
          <p:nvPr/>
        </p:nvSpPr>
        <p:spPr>
          <a:xfrm>
            <a:off x="35496" y="2699628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Premier rapport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2" name="ZoneTexte 11">
            <a:hlinkClick r:id="rId5" action="ppaction://hlinksldjump"/>
          </p:cNvPr>
          <p:cNvSpPr txBox="1"/>
          <p:nvPr/>
        </p:nvSpPr>
        <p:spPr>
          <a:xfrm>
            <a:off x="0" y="3419708"/>
            <a:ext cx="1835696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Réalisation 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3" name="ZoneTexte 12">
            <a:hlinkClick r:id="rId6" action="ppaction://hlinksldjump"/>
          </p:cNvPr>
          <p:cNvSpPr txBox="1"/>
          <p:nvPr/>
        </p:nvSpPr>
        <p:spPr>
          <a:xfrm>
            <a:off x="35496" y="4067780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Soutenances</a:t>
            </a:r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2195736" y="1935480"/>
            <a:ext cx="6491064" cy="438912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 smtClean="0"/>
              <a:t>Spécification de l’IG</a:t>
            </a:r>
          </a:p>
          <a:p>
            <a:pPr lvl="1"/>
            <a:r>
              <a:rPr lang="fr-FR" dirty="0" smtClean="0"/>
              <a:t>lire les recommandations du livret</a:t>
            </a:r>
          </a:p>
          <a:p>
            <a:pPr lvl="1"/>
            <a:r>
              <a:rPr lang="fr-FR" dirty="0"/>
              <a:t>doc papier/</a:t>
            </a:r>
            <a:r>
              <a:rPr lang="fr-FR" dirty="0" smtClean="0"/>
              <a:t>brouillon</a:t>
            </a:r>
          </a:p>
          <a:p>
            <a:pPr lvl="1"/>
            <a:r>
              <a:rPr lang="fr-FR" dirty="0"/>
              <a:t>r</a:t>
            </a:r>
            <a:r>
              <a:rPr lang="fr-FR" dirty="0" smtClean="0"/>
              <a:t>édaction d’un manuel utilisateur</a:t>
            </a:r>
          </a:p>
          <a:p>
            <a:r>
              <a:rPr lang="fr-FR" sz="2800" dirty="0" smtClean="0"/>
              <a:t>Implémentation</a:t>
            </a:r>
          </a:p>
          <a:p>
            <a:r>
              <a:rPr lang="fr-FR" sz="2800" dirty="0" smtClean="0"/>
              <a:t>Intégration</a:t>
            </a:r>
            <a:endParaRPr lang="fr-FR" dirty="0" smtClean="0"/>
          </a:p>
          <a:p>
            <a:pPr lvl="1"/>
            <a:endParaRPr lang="fr-FR" dirty="0" smtClean="0"/>
          </a:p>
          <a:p>
            <a:pPr marL="0" indent="0">
              <a:buFont typeface="Wingdings 2"/>
              <a:buNone/>
            </a:pPr>
            <a:endParaRPr lang="fr-FR" sz="2800" dirty="0"/>
          </a:p>
        </p:txBody>
      </p:sp>
      <p:sp>
        <p:nvSpPr>
          <p:cNvPr id="17" name="Rectangle 16"/>
          <p:cNvSpPr/>
          <p:nvPr/>
        </p:nvSpPr>
        <p:spPr>
          <a:xfrm>
            <a:off x="-36512" y="764704"/>
            <a:ext cx="776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solidFill>
                  <a:srgbClr val="3000AD"/>
                </a:solidFill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2863086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704088"/>
            <a:ext cx="6491064" cy="1143000"/>
          </a:xfrm>
        </p:spPr>
        <p:txBody>
          <a:bodyPr/>
          <a:lstStyle/>
          <a:p>
            <a:r>
              <a:rPr lang="fr-FR" dirty="0" smtClean="0"/>
              <a:t>Soutenances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95736" y="1935480"/>
            <a:ext cx="6491064" cy="4922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Les soutenances auront lieu </a:t>
            </a:r>
            <a:r>
              <a:rPr lang="fr-FR" b="1" dirty="0" smtClean="0"/>
              <a:t>mardi 7 juin</a:t>
            </a:r>
            <a:r>
              <a:rPr lang="fr-FR" dirty="0" smtClean="0"/>
              <a:t>. Vous ferez ce jour-là</a:t>
            </a:r>
          </a:p>
          <a:p>
            <a:pPr lvl="1">
              <a:buClrTx/>
              <a:buFont typeface="Lucida Grande"/>
              <a:buChar char="-"/>
            </a:pPr>
            <a:r>
              <a:rPr lang="fr-FR" dirty="0" smtClean="0"/>
              <a:t>Une présentation orale collective de 10 minutes. Il y aura 5 minutes de questions.</a:t>
            </a:r>
          </a:p>
          <a:p>
            <a:pPr lvl="1">
              <a:buClrTx/>
              <a:buFont typeface="Lucida Grande"/>
              <a:buChar char="-"/>
            </a:pPr>
            <a:r>
              <a:rPr lang="fr-FR" dirty="0" smtClean="0"/>
              <a:t>Une démonstration préparée de 13 minutes en salle machine. Il y aura 7 minutes de questions.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Vous enverrez </a:t>
            </a:r>
            <a:r>
              <a:rPr lang="fr-FR" dirty="0"/>
              <a:t>la semaine qui </a:t>
            </a:r>
            <a:r>
              <a:rPr lang="fr-FR" dirty="0" smtClean="0"/>
              <a:t>précède </a:t>
            </a:r>
            <a:r>
              <a:rPr lang="fr-FR" dirty="0"/>
              <a:t>votre mémoire de </a:t>
            </a:r>
            <a:r>
              <a:rPr lang="fr-FR" dirty="0" smtClean="0"/>
              <a:t>Projet, et deux jours avant la soutenance, le fichier de votre présentation et le code.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CC93-F385-4C6F-8F34-29B30C46A6DC}" type="slidenum">
              <a:rPr lang="fr-FR" smtClean="0"/>
              <a:t>17</a:t>
            </a:fld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>
            <a:off x="1835696" y="27384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hlinkClick r:id="rId3" action="ppaction://hlinksldjump"/>
          </p:cNvPr>
          <p:cNvSpPr txBox="1"/>
          <p:nvPr/>
        </p:nvSpPr>
        <p:spPr>
          <a:xfrm>
            <a:off x="0" y="1475492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Objectifs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0" name="ZoneTexte 9">
            <a:hlinkClick r:id="rId4" action="ppaction://hlinksldjump"/>
          </p:cNvPr>
          <p:cNvSpPr txBox="1"/>
          <p:nvPr/>
        </p:nvSpPr>
        <p:spPr>
          <a:xfrm>
            <a:off x="0" y="2051556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Evaluation</a:t>
            </a:r>
          </a:p>
        </p:txBody>
      </p:sp>
      <p:sp>
        <p:nvSpPr>
          <p:cNvPr id="11" name="ZoneTexte 10">
            <a:hlinkClick r:id="rId5" action="ppaction://hlinksldjump"/>
          </p:cNvPr>
          <p:cNvSpPr txBox="1"/>
          <p:nvPr/>
        </p:nvSpPr>
        <p:spPr>
          <a:xfrm>
            <a:off x="35496" y="2699628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Premier rapport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2" name="ZoneTexte 11">
            <a:hlinkClick r:id="rId6" action="ppaction://hlinksldjump"/>
          </p:cNvPr>
          <p:cNvSpPr txBox="1"/>
          <p:nvPr/>
        </p:nvSpPr>
        <p:spPr>
          <a:xfrm>
            <a:off x="35496" y="3419708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Réalisation 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3" name="ZoneTexte 12">
            <a:hlinkClick r:id="rId7" action="ppaction://hlinksldjump"/>
          </p:cNvPr>
          <p:cNvSpPr txBox="1"/>
          <p:nvPr/>
        </p:nvSpPr>
        <p:spPr>
          <a:xfrm>
            <a:off x="0" y="4067780"/>
            <a:ext cx="1835696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Soutenances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-36512" y="764704"/>
            <a:ext cx="776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solidFill>
                  <a:srgbClr val="3000AD"/>
                </a:solidFill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3956993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3465829" y="704087"/>
            <a:ext cx="35629927" cy="1572785"/>
          </a:xfrm>
        </p:spPr>
        <p:txBody>
          <a:bodyPr>
            <a:normAutofit/>
          </a:bodyPr>
          <a:lstStyle/>
          <a:p>
            <a:pPr algn="ctr"/>
            <a:r>
              <a:rPr lang="fr-FR" dirty="0" smtClean="0"/>
              <a:t>Etudiants </a:t>
            </a:r>
            <a:br>
              <a:rPr lang="fr-FR" dirty="0" smtClean="0"/>
            </a:br>
            <a:r>
              <a:rPr lang="fr-FR" dirty="0" smtClean="0"/>
              <a:t>ayant choisis l’option Stage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CC93-F385-4C6F-8F34-29B30C46A6DC}" type="slidenum">
              <a:rPr lang="fr-FR" smtClean="0"/>
              <a:t>18</a:t>
            </a:fld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4320480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fr-FR" sz="2800" dirty="0"/>
              <a:t> </a:t>
            </a:r>
            <a:r>
              <a:rPr lang="fr-FR" sz="2800" dirty="0" smtClean="0"/>
              <a:t>   Les étudiants n’ayant pas signé de convention de stage à la date du 12 février devront envoyer un mail pour demander à être inscrit dans l’option Projet.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fr-FR" sz="2800" dirty="0" smtClean="0"/>
              <a:t>  Ils pourront faire part de leurs souhaits éventuels.</a:t>
            </a:r>
          </a:p>
          <a:p>
            <a:pPr marL="0" indent="0">
              <a:buNone/>
            </a:pPr>
            <a:r>
              <a:rPr lang="fr-FR" sz="2800" i="1" dirty="0" smtClean="0"/>
              <a:t>   Mais une fois engagés dans un groupe, ils devront poursuivre le travail au sein du groupe jusqu’aux soutenances, même s’il obtiennent finalement un stage.</a:t>
            </a:r>
            <a:endParaRPr lang="fr-FR" sz="2800" i="1" dirty="0"/>
          </a:p>
        </p:txBody>
      </p:sp>
    </p:spTree>
    <p:extLst>
      <p:ext uri="{BB962C8B-B14F-4D97-AF65-F5344CB8AC3E}">
        <p14:creationId xmlns:p14="http://schemas.microsoft.com/office/powerpoint/2010/main" val="2358000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Merci pour votre attention.</a:t>
            </a:r>
          </a:p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Des questions ?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CC93-F385-4C6F-8F34-29B30C46A6DC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2373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Objectifs du module</a:t>
            </a:r>
          </a:p>
          <a:p>
            <a:r>
              <a:rPr lang="fr-FR" dirty="0" smtClean="0"/>
              <a:t>Evaluation et livrables</a:t>
            </a:r>
          </a:p>
          <a:p>
            <a:r>
              <a:rPr lang="fr-FR" dirty="0" smtClean="0"/>
              <a:t>Premier rapport </a:t>
            </a:r>
          </a:p>
          <a:p>
            <a:r>
              <a:rPr lang="fr-FR" dirty="0" smtClean="0"/>
              <a:t>Réalisation</a:t>
            </a:r>
            <a:endParaRPr lang="fr-FR" dirty="0"/>
          </a:p>
          <a:p>
            <a:r>
              <a:rPr lang="fr-FR" dirty="0" smtClean="0"/>
              <a:t>Soutenances</a:t>
            </a:r>
            <a:endParaRPr lang="fr-FR" dirty="0"/>
          </a:p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CC93-F385-4C6F-8F34-29B30C46A6D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5210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704088"/>
            <a:ext cx="6491064" cy="1143000"/>
          </a:xfrm>
        </p:spPr>
        <p:txBody>
          <a:bodyPr/>
          <a:lstStyle/>
          <a:p>
            <a:r>
              <a:rPr lang="fr-FR" dirty="0" smtClean="0"/>
              <a:t>Objectifs du module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67744" y="2060848"/>
            <a:ext cx="6840760" cy="44644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800" dirty="0" smtClean="0"/>
              <a:t>Tâche : élaborer un logiciel de la conception </a:t>
            </a:r>
            <a:r>
              <a:rPr lang="fr-FR" sz="2800" dirty="0"/>
              <a:t>à </a:t>
            </a:r>
            <a:r>
              <a:rPr lang="fr-FR" sz="2800" dirty="0" smtClean="0"/>
              <a:t>l’implémentation matérielle. </a:t>
            </a:r>
            <a:r>
              <a:rPr lang="fr-FR" sz="2800" u="sng" dirty="0" smtClean="0"/>
              <a:t>Objectifs</a:t>
            </a:r>
            <a:r>
              <a:rPr lang="fr-FR" sz="2800" dirty="0" smtClean="0"/>
              <a:t> :</a:t>
            </a:r>
          </a:p>
          <a:p>
            <a:r>
              <a:rPr lang="fr-FR" sz="2800" dirty="0" smtClean="0"/>
              <a:t>Apprendre à travailler en groupe</a:t>
            </a:r>
          </a:p>
          <a:p>
            <a:r>
              <a:rPr lang="fr-FR" sz="2800" dirty="0"/>
              <a:t>Suivre des consignes </a:t>
            </a:r>
            <a:endParaRPr lang="fr-FR" sz="2800" dirty="0" smtClean="0"/>
          </a:p>
          <a:p>
            <a:r>
              <a:rPr lang="fr-FR" sz="2800" dirty="0" smtClean="0"/>
              <a:t>Respecter les délais</a:t>
            </a:r>
          </a:p>
          <a:p>
            <a:r>
              <a:rPr lang="fr-FR" sz="2800" dirty="0" smtClean="0"/>
              <a:t>Acquérir une expertise technique</a:t>
            </a:r>
            <a:endParaRPr lang="fr-FR" sz="2800" dirty="0"/>
          </a:p>
          <a:p>
            <a:r>
              <a:rPr lang="fr-FR" sz="2800" dirty="0" smtClean="0"/>
              <a:t>Apprendre à communiquer sur son travail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CC93-F385-4C6F-8F34-29B30C46A6DC}" type="slidenum">
              <a:rPr lang="fr-FR" smtClean="0"/>
              <a:t>3</a:t>
            </a:fld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>
            <a:off x="183569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hlinkClick r:id="rId3" action="ppaction://hlinksldjump"/>
          </p:cNvPr>
          <p:cNvSpPr txBox="1"/>
          <p:nvPr/>
        </p:nvSpPr>
        <p:spPr>
          <a:xfrm>
            <a:off x="0" y="1475492"/>
            <a:ext cx="1835696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Objectifs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0" name="ZoneTexte 9">
            <a:hlinkClick r:id="rId4" action="ppaction://hlinksldjump"/>
          </p:cNvPr>
          <p:cNvSpPr txBox="1"/>
          <p:nvPr/>
        </p:nvSpPr>
        <p:spPr>
          <a:xfrm>
            <a:off x="0" y="2051556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Evaluation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1" name="ZoneTexte 10">
            <a:hlinkClick r:id="rId5" action="ppaction://hlinksldjump"/>
          </p:cNvPr>
          <p:cNvSpPr txBox="1"/>
          <p:nvPr/>
        </p:nvSpPr>
        <p:spPr>
          <a:xfrm>
            <a:off x="35496" y="2699628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Premier rapport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2" name="ZoneTexte 11">
            <a:hlinkClick r:id="rId6" action="ppaction://hlinksldjump"/>
          </p:cNvPr>
          <p:cNvSpPr txBox="1"/>
          <p:nvPr/>
        </p:nvSpPr>
        <p:spPr>
          <a:xfrm>
            <a:off x="35496" y="3419708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Réalisation 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3" name="ZoneTexte 12">
            <a:hlinkClick r:id="rId7" action="ppaction://hlinksldjump"/>
          </p:cNvPr>
          <p:cNvSpPr txBox="1"/>
          <p:nvPr/>
        </p:nvSpPr>
        <p:spPr>
          <a:xfrm>
            <a:off x="35496" y="406778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Soutenances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7504" y="764704"/>
            <a:ext cx="776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solidFill>
                  <a:srgbClr val="3000AD"/>
                </a:solidFill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1326735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704088"/>
            <a:ext cx="6491064" cy="1143000"/>
          </a:xfrm>
        </p:spPr>
        <p:txBody>
          <a:bodyPr>
            <a:normAutofit/>
          </a:bodyPr>
          <a:lstStyle/>
          <a:p>
            <a:r>
              <a:rPr lang="fr-FR" sz="4400" dirty="0" smtClean="0"/>
              <a:t>Cela va se traduire dans</a:t>
            </a:r>
            <a:endParaRPr lang="fr-FR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45432" y="2060848"/>
            <a:ext cx="6347048" cy="4104456"/>
          </a:xfrm>
        </p:spPr>
        <p:txBody>
          <a:bodyPr>
            <a:noAutofit/>
          </a:bodyPr>
          <a:lstStyle/>
          <a:p>
            <a:r>
              <a:rPr lang="fr-FR" sz="2800" dirty="0" smtClean="0"/>
              <a:t>La rédaction des documents</a:t>
            </a:r>
          </a:p>
          <a:p>
            <a:r>
              <a:rPr lang="fr-FR" sz="2800" dirty="0" smtClean="0"/>
              <a:t>La planification des tâches </a:t>
            </a:r>
          </a:p>
          <a:p>
            <a:r>
              <a:rPr lang="fr-FR" sz="2800" dirty="0" smtClean="0"/>
              <a:t>La </a:t>
            </a:r>
            <a:r>
              <a:rPr lang="fr-FR" sz="2800" dirty="0"/>
              <a:t>r</a:t>
            </a:r>
            <a:r>
              <a:rPr lang="fr-FR" sz="2800" dirty="0" smtClean="0"/>
              <a:t>épartition des tâches </a:t>
            </a:r>
          </a:p>
          <a:p>
            <a:r>
              <a:rPr lang="fr-FR" sz="2800" dirty="0" smtClean="0"/>
              <a:t>Les décisions techniques</a:t>
            </a:r>
          </a:p>
          <a:p>
            <a:r>
              <a:rPr lang="fr-FR" sz="2800" dirty="0" smtClean="0"/>
              <a:t>Le code finalement </a:t>
            </a:r>
            <a:r>
              <a:rPr lang="fr-FR" sz="2800" dirty="0" smtClean="0"/>
              <a:t>développé</a:t>
            </a:r>
          </a:p>
          <a:p>
            <a:r>
              <a:rPr lang="fr-FR" sz="2800" dirty="0" smtClean="0"/>
              <a:t>Le mémoire de projet</a:t>
            </a:r>
            <a:endParaRPr lang="fr-FR" sz="2800" dirty="0" smtClean="0"/>
          </a:p>
          <a:p>
            <a:r>
              <a:rPr lang="fr-FR" sz="2800" dirty="0"/>
              <a:t>La </a:t>
            </a:r>
            <a:r>
              <a:rPr lang="fr-FR" sz="2800" dirty="0" smtClean="0"/>
              <a:t>présentation et la démonstration finales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CC93-F385-4C6F-8F34-29B30C46A6DC}" type="slidenum">
              <a:rPr lang="fr-FR" smtClean="0"/>
              <a:t>4</a:t>
            </a:fld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>
            <a:off x="183569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hlinkClick r:id="rId2" action="ppaction://hlinksldjump"/>
          </p:cNvPr>
          <p:cNvSpPr txBox="1"/>
          <p:nvPr/>
        </p:nvSpPr>
        <p:spPr>
          <a:xfrm>
            <a:off x="0" y="1475492"/>
            <a:ext cx="1835696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Objectifs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0" name="ZoneTexte 9">
            <a:hlinkClick r:id="rId3" action="ppaction://hlinksldjump"/>
          </p:cNvPr>
          <p:cNvSpPr txBox="1"/>
          <p:nvPr/>
        </p:nvSpPr>
        <p:spPr>
          <a:xfrm>
            <a:off x="0" y="2051556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Evaluation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1" name="ZoneTexte 10">
            <a:hlinkClick r:id="rId4" action="ppaction://hlinksldjump"/>
          </p:cNvPr>
          <p:cNvSpPr txBox="1"/>
          <p:nvPr/>
        </p:nvSpPr>
        <p:spPr>
          <a:xfrm>
            <a:off x="35496" y="2699628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Premier rapport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2" name="ZoneTexte 11">
            <a:hlinkClick r:id="rId5" action="ppaction://hlinksldjump"/>
          </p:cNvPr>
          <p:cNvSpPr txBox="1"/>
          <p:nvPr/>
        </p:nvSpPr>
        <p:spPr>
          <a:xfrm>
            <a:off x="35496" y="3419708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Réalisation 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3" name="ZoneTexte 12">
            <a:hlinkClick r:id="rId6" action="ppaction://hlinksldjump"/>
          </p:cNvPr>
          <p:cNvSpPr txBox="1"/>
          <p:nvPr/>
        </p:nvSpPr>
        <p:spPr>
          <a:xfrm>
            <a:off x="35496" y="4067780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Soutenances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7504" y="764704"/>
            <a:ext cx="776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solidFill>
                  <a:srgbClr val="3000AD"/>
                </a:solidFill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1781956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704088"/>
            <a:ext cx="6491064" cy="1143000"/>
          </a:xfrm>
        </p:spPr>
        <p:txBody>
          <a:bodyPr/>
          <a:lstStyle/>
          <a:p>
            <a:r>
              <a:rPr lang="fr-FR" dirty="0" smtClean="0"/>
              <a:t>Evaluation et livrables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95736" y="1935480"/>
            <a:ext cx="6491064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 smtClean="0"/>
              <a:t>C’est au travers des « livrables » (en anglais « </a:t>
            </a:r>
            <a:r>
              <a:rPr lang="fr-FR" sz="2800" i="1" dirty="0" err="1" smtClean="0"/>
              <a:t>deliverables</a:t>
            </a:r>
            <a:r>
              <a:rPr lang="fr-FR" sz="2800" dirty="0" smtClean="0"/>
              <a:t> ») que nous pourrons évaluer ces objectifs et la qualité de votre travail. </a:t>
            </a:r>
          </a:p>
          <a:p>
            <a:pPr>
              <a:buClrTx/>
              <a:buFont typeface="Lucida Grande"/>
              <a:buChar char="⇒"/>
            </a:pPr>
            <a:r>
              <a:rPr lang="fr-FR" sz="2800" i="1" dirty="0"/>
              <a:t>R</a:t>
            </a:r>
            <a:r>
              <a:rPr lang="fr-FR" sz="2800" i="1" dirty="0" smtClean="0"/>
              <a:t>especter les consignes concernant les dates de remises et les formats demandés</a:t>
            </a:r>
            <a:r>
              <a:rPr lang="fr-FR" sz="2800" i="1" dirty="0"/>
              <a:t>. </a:t>
            </a:r>
            <a:endParaRPr lang="fr-FR" sz="2800" i="1" dirty="0" smtClean="0"/>
          </a:p>
          <a:p>
            <a:pPr>
              <a:buClrTx/>
              <a:buFont typeface="Lucida Grande"/>
              <a:buChar char="⇒"/>
            </a:pPr>
            <a:r>
              <a:rPr lang="fr-FR" sz="2800" i="1" dirty="0" smtClean="0">
                <a:solidFill>
                  <a:srgbClr val="3366FF"/>
                </a:solidFill>
              </a:rPr>
              <a:t>Lire attentivement le livret de consignes distribué.</a:t>
            </a:r>
          </a:p>
          <a:p>
            <a:pPr marL="0" indent="0">
              <a:buNone/>
            </a:pPr>
            <a:endParaRPr lang="fr-FR" sz="28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CC93-F385-4C6F-8F34-29B30C46A6DC}" type="slidenum">
              <a:rPr lang="fr-FR" smtClean="0"/>
              <a:t>5</a:t>
            </a:fld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>
            <a:off x="183569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hlinkClick r:id="rId2" action="ppaction://hlinksldjump"/>
          </p:cNvPr>
          <p:cNvSpPr txBox="1"/>
          <p:nvPr/>
        </p:nvSpPr>
        <p:spPr>
          <a:xfrm>
            <a:off x="0" y="1475492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Objectifs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0" name="ZoneTexte 9">
            <a:hlinkClick r:id="rId3" action="ppaction://hlinksldjump"/>
          </p:cNvPr>
          <p:cNvSpPr txBox="1"/>
          <p:nvPr/>
        </p:nvSpPr>
        <p:spPr>
          <a:xfrm>
            <a:off x="0" y="2060848"/>
            <a:ext cx="1835696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Evaluation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1" name="ZoneTexte 10">
            <a:hlinkClick r:id="rId4" action="ppaction://hlinksldjump"/>
          </p:cNvPr>
          <p:cNvSpPr txBox="1"/>
          <p:nvPr/>
        </p:nvSpPr>
        <p:spPr>
          <a:xfrm>
            <a:off x="35496" y="2699628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Premier rapport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2" name="ZoneTexte 11">
            <a:hlinkClick r:id="rId5" action="ppaction://hlinksldjump"/>
          </p:cNvPr>
          <p:cNvSpPr txBox="1"/>
          <p:nvPr/>
        </p:nvSpPr>
        <p:spPr>
          <a:xfrm>
            <a:off x="35496" y="3419708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Réalisation 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3" name="ZoneTexte 12">
            <a:hlinkClick r:id="rId6" action="ppaction://hlinksldjump"/>
          </p:cNvPr>
          <p:cNvSpPr txBox="1"/>
          <p:nvPr/>
        </p:nvSpPr>
        <p:spPr>
          <a:xfrm>
            <a:off x="35496" y="4067780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Soutenance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7504" y="764704"/>
            <a:ext cx="776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solidFill>
                  <a:srgbClr val="3000AD"/>
                </a:solidFill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2186681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704088"/>
            <a:ext cx="6491064" cy="1143000"/>
          </a:xfrm>
        </p:spPr>
        <p:txBody>
          <a:bodyPr>
            <a:normAutofit/>
          </a:bodyPr>
          <a:lstStyle/>
          <a:p>
            <a:r>
              <a:rPr lang="fr-FR" sz="4400" dirty="0" smtClean="0"/>
              <a:t>Exemple: envoi de mail</a:t>
            </a:r>
            <a:endParaRPr lang="fr-FR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95736" y="1935480"/>
            <a:ext cx="6840760" cy="47338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2800" dirty="0" smtClean="0"/>
              <a:t>Envoyez tous vos mails aux </a:t>
            </a:r>
            <a:r>
              <a:rPr lang="fr-FR" sz="2800" b="1" dirty="0" smtClean="0"/>
              <a:t>deux</a:t>
            </a:r>
            <a:r>
              <a:rPr lang="fr-FR" sz="2800" dirty="0" smtClean="0"/>
              <a:t> </a:t>
            </a:r>
            <a:r>
              <a:rPr lang="fr-FR" sz="2800" b="1" dirty="0" smtClean="0"/>
              <a:t>encadrants</a:t>
            </a:r>
            <a:endParaRPr lang="fr-FR" sz="2800" dirty="0" smtClean="0"/>
          </a:p>
          <a:p>
            <a:pPr marL="0" indent="0">
              <a:buNone/>
            </a:pPr>
            <a:r>
              <a:rPr lang="fr-FR" sz="2800" dirty="0">
                <a:hlinkClick r:id="rId3"/>
              </a:rPr>
              <a:t>nicolas.rolin@lipn.univ-paris13.</a:t>
            </a:r>
            <a:r>
              <a:rPr lang="fr-FR" sz="2800" dirty="0" smtClean="0">
                <a:hlinkClick r:id="rId3"/>
              </a:rPr>
              <a:t>fr</a:t>
            </a:r>
            <a:endParaRPr lang="fr-FR" sz="2800" dirty="0" smtClean="0">
              <a:hlinkClick r:id="rId4"/>
            </a:endParaRPr>
          </a:p>
          <a:p>
            <a:pPr marL="0" indent="0">
              <a:buNone/>
            </a:pPr>
            <a:r>
              <a:rPr lang="fr-FR" sz="2800" dirty="0" smtClean="0">
                <a:hlinkClick r:id="rId4"/>
              </a:rPr>
              <a:t>catherine.recanati@lipn.univ-paris13.fr</a:t>
            </a:r>
            <a:endParaRPr lang="fr-FR" sz="2800" dirty="0" smtClean="0"/>
          </a:p>
          <a:p>
            <a:pPr marL="0" indent="0">
              <a:buNone/>
            </a:pPr>
            <a:r>
              <a:rPr lang="fr-FR" sz="2800" dirty="0" smtClean="0"/>
              <a:t>ainsi qu’à </a:t>
            </a:r>
            <a:r>
              <a:rPr lang="fr-FR" sz="2800" b="1" dirty="0" smtClean="0"/>
              <a:t>tous</a:t>
            </a:r>
            <a:r>
              <a:rPr lang="fr-FR" sz="2800" dirty="0" smtClean="0"/>
              <a:t> </a:t>
            </a:r>
            <a:r>
              <a:rPr lang="fr-FR" sz="2800" b="1" dirty="0" smtClean="0"/>
              <a:t>les</a:t>
            </a:r>
            <a:r>
              <a:rPr lang="fr-FR" sz="2800" dirty="0" smtClean="0"/>
              <a:t> </a:t>
            </a:r>
            <a:r>
              <a:rPr lang="fr-FR" sz="2800" b="1" dirty="0" smtClean="0"/>
              <a:t>membres</a:t>
            </a:r>
            <a:r>
              <a:rPr lang="fr-FR" sz="2800" dirty="0" smtClean="0"/>
              <a:t> du groupe.</a:t>
            </a:r>
          </a:p>
          <a:p>
            <a:pPr marL="0" indent="0">
              <a:lnSpc>
                <a:spcPct val="50000"/>
              </a:lnSpc>
              <a:buNone/>
            </a:pPr>
            <a:endParaRPr lang="fr-FR" sz="2800" dirty="0" smtClean="0"/>
          </a:p>
          <a:p>
            <a:pPr marL="0" indent="0">
              <a:buNone/>
            </a:pPr>
            <a:r>
              <a:rPr lang="fr-FR" sz="2800" dirty="0" smtClean="0"/>
              <a:t>Utilisez un </a:t>
            </a:r>
            <a:r>
              <a:rPr lang="fr-FR" sz="2800" b="1" dirty="0" smtClean="0"/>
              <a:t>titre explicite </a:t>
            </a:r>
            <a:r>
              <a:rPr lang="fr-FR" sz="2800" dirty="0" smtClean="0"/>
              <a:t>commençant par </a:t>
            </a:r>
            <a:r>
              <a:rPr lang="fr-FR" sz="2800" b="1" dirty="0" smtClean="0"/>
              <a:t>[ProjetL3 – G12]</a:t>
            </a:r>
            <a:r>
              <a:rPr lang="fr-FR" sz="2800" dirty="0"/>
              <a:t> </a:t>
            </a:r>
            <a:r>
              <a:rPr lang="fr-FR" sz="2800" dirty="0" smtClean="0"/>
              <a:t>si vous êtes du groupe 12.</a:t>
            </a:r>
            <a:endParaRPr lang="fr-FR" sz="2800" b="1" dirty="0" smtClean="0"/>
          </a:p>
          <a:p>
            <a:pPr marL="0" indent="0">
              <a:buNone/>
            </a:pPr>
            <a:r>
              <a:rPr lang="fr-FR" sz="2800" dirty="0" smtClean="0"/>
              <a:t>Exemples :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fr-FR" sz="2800" b="1" dirty="0" smtClean="0"/>
              <a:t>[ProjetL3 - G</a:t>
            </a:r>
            <a:r>
              <a:rPr lang="fr-FR" sz="3600" b="1" dirty="0" smtClean="0"/>
              <a:t>12</a:t>
            </a:r>
            <a:r>
              <a:rPr lang="fr-FR" sz="2800" b="1" dirty="0" smtClean="0"/>
              <a:t>] Rapport</a:t>
            </a:r>
          </a:p>
          <a:p>
            <a:pPr marL="0" indent="0">
              <a:lnSpc>
                <a:spcPct val="50000"/>
              </a:lnSpc>
              <a:spcAft>
                <a:spcPts val="1800"/>
              </a:spcAft>
              <a:buNone/>
            </a:pPr>
            <a:r>
              <a:rPr lang="fr-FR" sz="2800" b="1" dirty="0"/>
              <a:t>[ProjetL3 - G</a:t>
            </a:r>
            <a:r>
              <a:rPr lang="fr-FR" sz="3600" b="1" dirty="0"/>
              <a:t>12</a:t>
            </a:r>
            <a:r>
              <a:rPr lang="fr-FR" sz="2800" b="1" dirty="0"/>
              <a:t>] </a:t>
            </a:r>
            <a:r>
              <a:rPr lang="fr-FR" sz="2800" b="1" dirty="0" smtClean="0"/>
              <a:t>Soutenance</a:t>
            </a:r>
          </a:p>
          <a:p>
            <a:pPr marL="0" indent="0">
              <a:lnSpc>
                <a:spcPct val="50000"/>
              </a:lnSpc>
              <a:spcAft>
                <a:spcPts val="2400"/>
              </a:spcAft>
              <a:buNone/>
            </a:pPr>
            <a:r>
              <a:rPr lang="fr-FR" sz="2800" b="1" dirty="0" smtClean="0"/>
              <a:t>[ProjetL3</a:t>
            </a:r>
            <a:r>
              <a:rPr lang="fr-FR" sz="2800" b="1" dirty="0"/>
              <a:t>] Choix projet</a:t>
            </a:r>
          </a:p>
          <a:p>
            <a:pPr marL="0" indent="0">
              <a:lnSpc>
                <a:spcPct val="50000"/>
              </a:lnSpc>
              <a:buNone/>
            </a:pPr>
            <a:endParaRPr lang="fr-FR" sz="2800" b="1" dirty="0"/>
          </a:p>
          <a:p>
            <a:pPr marL="0" indent="0">
              <a:buNone/>
            </a:pPr>
            <a:endParaRPr lang="fr-FR" sz="2800" b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CC93-F385-4C6F-8F34-29B30C46A6DC}" type="slidenum">
              <a:rPr lang="fr-FR" smtClean="0"/>
              <a:t>6</a:t>
            </a:fld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>
            <a:off x="183569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hlinkClick r:id="rId5" action="ppaction://hlinksldjump"/>
          </p:cNvPr>
          <p:cNvSpPr txBox="1"/>
          <p:nvPr/>
        </p:nvSpPr>
        <p:spPr>
          <a:xfrm>
            <a:off x="0" y="1475492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Objectifs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0" name="ZoneTexte 9">
            <a:hlinkClick r:id="rId6" action="ppaction://hlinksldjump"/>
          </p:cNvPr>
          <p:cNvSpPr txBox="1"/>
          <p:nvPr/>
        </p:nvSpPr>
        <p:spPr>
          <a:xfrm>
            <a:off x="0" y="2060848"/>
            <a:ext cx="1835696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Evaluation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1" name="ZoneTexte 10">
            <a:hlinkClick r:id="rId7" action="ppaction://hlinksldjump"/>
          </p:cNvPr>
          <p:cNvSpPr txBox="1"/>
          <p:nvPr/>
        </p:nvSpPr>
        <p:spPr>
          <a:xfrm>
            <a:off x="35496" y="2699628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Premier rapport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2" name="ZoneTexte 11">
            <a:hlinkClick r:id="rId8" action="ppaction://hlinksldjump"/>
          </p:cNvPr>
          <p:cNvSpPr txBox="1"/>
          <p:nvPr/>
        </p:nvSpPr>
        <p:spPr>
          <a:xfrm>
            <a:off x="35496" y="3419708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Réalisation 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3" name="ZoneTexte 12">
            <a:hlinkClick r:id="rId9" action="ppaction://hlinksldjump"/>
          </p:cNvPr>
          <p:cNvSpPr txBox="1"/>
          <p:nvPr/>
        </p:nvSpPr>
        <p:spPr>
          <a:xfrm>
            <a:off x="35496" y="4067780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Soutenance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-36512" y="764704"/>
            <a:ext cx="776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solidFill>
                  <a:srgbClr val="3000AD"/>
                </a:solidFill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1208784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704088"/>
            <a:ext cx="6491064" cy="1143000"/>
          </a:xfrm>
        </p:spPr>
        <p:txBody>
          <a:bodyPr>
            <a:normAutofit/>
          </a:bodyPr>
          <a:lstStyle/>
          <a:p>
            <a:r>
              <a:rPr lang="fr-FR" sz="4400" dirty="0" smtClean="0"/>
              <a:t>Exemple: format demandé</a:t>
            </a:r>
            <a:endParaRPr lang="fr-FR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95736" y="1935480"/>
            <a:ext cx="6491064" cy="4733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 smtClean="0"/>
              <a:t>Vous devez envoyer vos documents dans un certain format. Ainsi :</a:t>
            </a:r>
          </a:p>
          <a:p>
            <a:r>
              <a:rPr lang="fr-FR" sz="2800" dirty="0" smtClean="0"/>
              <a:t>le premier rapport, le mémoire, le manuel utilisateur, et tous les textes doivent être au format </a:t>
            </a:r>
            <a:r>
              <a:rPr lang="fr-FR" sz="2800" dirty="0" err="1" smtClean="0"/>
              <a:t>pdf</a:t>
            </a:r>
            <a:endParaRPr lang="fr-FR" sz="2800" dirty="0" smtClean="0"/>
          </a:p>
          <a:p>
            <a:r>
              <a:rPr lang="fr-FR" sz="2800" dirty="0" smtClean="0"/>
              <a:t> la présentation (soutenance orale) au format </a:t>
            </a:r>
            <a:r>
              <a:rPr lang="fr-FR" sz="2800" dirty="0" err="1" smtClean="0"/>
              <a:t>pdf</a:t>
            </a:r>
            <a:r>
              <a:rPr lang="fr-FR" sz="2800" dirty="0" smtClean="0"/>
              <a:t>, </a:t>
            </a:r>
            <a:r>
              <a:rPr lang="fr-FR" sz="2800" dirty="0" err="1" smtClean="0"/>
              <a:t>ptx</a:t>
            </a:r>
            <a:r>
              <a:rPr lang="fr-FR" sz="2800" dirty="0" smtClean="0"/>
              <a:t> ou </a:t>
            </a:r>
            <a:r>
              <a:rPr lang="fr-FR" sz="2800" dirty="0" err="1" smtClean="0"/>
              <a:t>pptx</a:t>
            </a:r>
            <a:r>
              <a:rPr lang="fr-FR" sz="2800" dirty="0" smtClean="0"/>
              <a:t> ou encore </a:t>
            </a:r>
            <a:r>
              <a:rPr lang="fr-FR" sz="2800" dirty="0" err="1" smtClean="0"/>
              <a:t>odt</a:t>
            </a:r>
            <a:endParaRPr lang="fr-FR" sz="2800" dirty="0" smtClean="0"/>
          </a:p>
          <a:p>
            <a:r>
              <a:rPr lang="fr-FR" sz="2800" dirty="0" smtClean="0"/>
              <a:t> le code sera archivé et/ou compressé au format zip, </a:t>
            </a:r>
            <a:r>
              <a:rPr lang="fr-FR" sz="2800" dirty="0" err="1" smtClean="0"/>
              <a:t>gz</a:t>
            </a:r>
            <a:r>
              <a:rPr lang="fr-FR" sz="2800" dirty="0" smtClean="0"/>
              <a:t> ou jar.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CC93-F385-4C6F-8F34-29B30C46A6DC}" type="slidenum">
              <a:rPr lang="fr-FR" smtClean="0"/>
              <a:t>7</a:t>
            </a:fld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>
            <a:off x="1835696" y="-99392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hlinkClick r:id="rId3" action="ppaction://hlinksldjump"/>
          </p:cNvPr>
          <p:cNvSpPr txBox="1"/>
          <p:nvPr/>
        </p:nvSpPr>
        <p:spPr>
          <a:xfrm>
            <a:off x="0" y="1475492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Objectifs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0" name="ZoneTexte 9">
            <a:hlinkClick r:id="rId4" action="ppaction://hlinksldjump"/>
          </p:cNvPr>
          <p:cNvSpPr txBox="1"/>
          <p:nvPr/>
        </p:nvSpPr>
        <p:spPr>
          <a:xfrm>
            <a:off x="0" y="2060848"/>
            <a:ext cx="1835696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Evaluation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1" name="ZoneTexte 10">
            <a:hlinkClick r:id="rId5" action="ppaction://hlinksldjump"/>
          </p:cNvPr>
          <p:cNvSpPr txBox="1"/>
          <p:nvPr/>
        </p:nvSpPr>
        <p:spPr>
          <a:xfrm>
            <a:off x="35496" y="2699628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Premier rapport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2" name="ZoneTexte 11">
            <a:hlinkClick r:id="rId6" action="ppaction://hlinksldjump"/>
          </p:cNvPr>
          <p:cNvSpPr txBox="1"/>
          <p:nvPr/>
        </p:nvSpPr>
        <p:spPr>
          <a:xfrm>
            <a:off x="35496" y="3419708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Réalisation 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3" name="ZoneTexte 12">
            <a:hlinkClick r:id="rId7" action="ppaction://hlinksldjump"/>
          </p:cNvPr>
          <p:cNvSpPr txBox="1"/>
          <p:nvPr/>
        </p:nvSpPr>
        <p:spPr>
          <a:xfrm>
            <a:off x="35496" y="4067780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Soutenance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-36512" y="764704"/>
            <a:ext cx="776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solidFill>
                  <a:srgbClr val="3000AD"/>
                </a:solidFill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300915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704088"/>
            <a:ext cx="6491064" cy="1143000"/>
          </a:xfrm>
        </p:spPr>
        <p:txBody>
          <a:bodyPr>
            <a:normAutofit/>
          </a:bodyPr>
          <a:lstStyle/>
          <a:p>
            <a:r>
              <a:rPr lang="fr-FR" sz="4400" dirty="0"/>
              <a:t>Exemple: </a:t>
            </a:r>
            <a:r>
              <a:rPr lang="fr-FR" sz="4400" dirty="0" smtClean="0"/>
              <a:t>mise en page </a:t>
            </a:r>
            <a:endParaRPr lang="fr-FR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95736" y="1935480"/>
            <a:ext cx="6491064" cy="4733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 smtClean="0"/>
              <a:t>Les documents demandés doivent respecter des contraintes. Ces dernières concernent la mise en page, les titres, et le contenu des différentes sections ou </a:t>
            </a:r>
            <a:r>
              <a:rPr lang="fr-FR" sz="2800" dirty="0" err="1" smtClean="0"/>
              <a:t>chapîtres</a:t>
            </a:r>
            <a:r>
              <a:rPr lang="fr-FR" sz="2800" dirty="0" smtClean="0"/>
              <a:t>.</a:t>
            </a:r>
          </a:p>
          <a:p>
            <a:pPr marL="0" indent="0">
              <a:buNone/>
            </a:pPr>
            <a:endParaRPr lang="fr-FR" sz="2800" dirty="0"/>
          </a:p>
          <a:p>
            <a:pPr>
              <a:buFont typeface="Lucida Grande"/>
              <a:buChar char="⇒"/>
            </a:pPr>
            <a:r>
              <a:rPr lang="fr-FR" sz="2800" i="1" dirty="0" smtClean="0"/>
              <a:t>Vous pouvez ajouter d’autres sections, mais vous devez impérativement fournir celles qui sont demandées.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CC93-F385-4C6F-8F34-29B30C46A6DC}" type="slidenum">
              <a:rPr lang="fr-FR" smtClean="0"/>
              <a:t>8</a:t>
            </a:fld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>
            <a:off x="1835696" y="-99392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hlinkClick r:id="rId3" action="ppaction://hlinksldjump"/>
          </p:cNvPr>
          <p:cNvSpPr txBox="1"/>
          <p:nvPr/>
        </p:nvSpPr>
        <p:spPr>
          <a:xfrm>
            <a:off x="0" y="1475492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Objectifs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0" name="ZoneTexte 9">
            <a:hlinkClick r:id="rId4" action="ppaction://hlinksldjump"/>
          </p:cNvPr>
          <p:cNvSpPr txBox="1"/>
          <p:nvPr/>
        </p:nvSpPr>
        <p:spPr>
          <a:xfrm>
            <a:off x="0" y="2060848"/>
            <a:ext cx="1835696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Evaluation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1" name="ZoneTexte 10">
            <a:hlinkClick r:id="rId5" action="ppaction://hlinksldjump"/>
          </p:cNvPr>
          <p:cNvSpPr txBox="1"/>
          <p:nvPr/>
        </p:nvSpPr>
        <p:spPr>
          <a:xfrm>
            <a:off x="35496" y="2699628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Premier rapport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2" name="ZoneTexte 11">
            <a:hlinkClick r:id="rId6" action="ppaction://hlinksldjump"/>
          </p:cNvPr>
          <p:cNvSpPr txBox="1"/>
          <p:nvPr/>
        </p:nvSpPr>
        <p:spPr>
          <a:xfrm>
            <a:off x="35496" y="3419708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Réalisation 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3" name="ZoneTexte 12">
            <a:hlinkClick r:id="rId7" action="ppaction://hlinksldjump"/>
          </p:cNvPr>
          <p:cNvSpPr txBox="1"/>
          <p:nvPr/>
        </p:nvSpPr>
        <p:spPr>
          <a:xfrm>
            <a:off x="35496" y="4067780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Soutenance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-36512" y="764704"/>
            <a:ext cx="776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solidFill>
                  <a:srgbClr val="3000AD"/>
                </a:solidFill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1844072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704088"/>
            <a:ext cx="6491064" cy="1143000"/>
          </a:xfrm>
        </p:spPr>
        <p:txBody>
          <a:bodyPr>
            <a:normAutofit/>
          </a:bodyPr>
          <a:lstStyle/>
          <a:p>
            <a:r>
              <a:rPr lang="fr-FR" sz="4400" dirty="0" smtClean="0"/>
              <a:t>Exemple: respect des dates</a:t>
            </a:r>
            <a:endParaRPr lang="fr-FR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95736" y="1935480"/>
            <a:ext cx="6491064" cy="4733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 smtClean="0"/>
              <a:t>Vous serez aussi noté sur votre respect des dates de livraison.</a:t>
            </a:r>
          </a:p>
          <a:p>
            <a:pPr marL="0" indent="0">
              <a:buNone/>
            </a:pPr>
            <a:endParaRPr lang="fr-FR" sz="2800" dirty="0"/>
          </a:p>
          <a:p>
            <a:pPr>
              <a:buFont typeface="Lucida Grande"/>
              <a:buChar char="⇒"/>
            </a:pPr>
            <a:r>
              <a:rPr lang="fr-FR" sz="2800" dirty="0"/>
              <a:t> </a:t>
            </a:r>
            <a:r>
              <a:rPr lang="fr-FR" sz="2800" dirty="0" smtClean="0"/>
              <a:t>Que faire en cas de retard ?</a:t>
            </a:r>
          </a:p>
          <a:p>
            <a:pPr marL="0" indent="0">
              <a:buNone/>
            </a:pPr>
            <a:r>
              <a:rPr lang="fr-FR" sz="2800" dirty="0" smtClean="0"/>
              <a:t> </a:t>
            </a:r>
            <a:r>
              <a:rPr lang="fr-FR" sz="2800" dirty="0" smtClean="0">
                <a:sym typeface="Wingdings"/>
              </a:rPr>
              <a:t> </a:t>
            </a:r>
            <a:r>
              <a:rPr lang="fr-FR" sz="2800" dirty="0" smtClean="0"/>
              <a:t>Envoyer vos données en l’état, puis renvoyer une meilleure version au plus vite, en espérant que nous n’aurons pas eu le temps de regarder la première !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9CC93-F385-4C6F-8F34-29B30C46A6DC}" type="slidenum">
              <a:rPr lang="fr-FR" smtClean="0"/>
              <a:t>9</a:t>
            </a:fld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>
            <a:off x="1835696" y="-99392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hlinkClick r:id="rId3" action="ppaction://hlinksldjump"/>
          </p:cNvPr>
          <p:cNvSpPr txBox="1"/>
          <p:nvPr/>
        </p:nvSpPr>
        <p:spPr>
          <a:xfrm>
            <a:off x="0" y="1475492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Objectifs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0" name="ZoneTexte 9">
            <a:hlinkClick r:id="rId4" action="ppaction://hlinksldjump"/>
          </p:cNvPr>
          <p:cNvSpPr txBox="1"/>
          <p:nvPr/>
        </p:nvSpPr>
        <p:spPr>
          <a:xfrm>
            <a:off x="0" y="2060848"/>
            <a:ext cx="1835696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Evaluation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1" name="ZoneTexte 10">
            <a:hlinkClick r:id="rId5" action="ppaction://hlinksldjump"/>
          </p:cNvPr>
          <p:cNvSpPr txBox="1"/>
          <p:nvPr/>
        </p:nvSpPr>
        <p:spPr>
          <a:xfrm>
            <a:off x="35496" y="2699628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Premier rapport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2" name="ZoneTexte 11">
            <a:hlinkClick r:id="rId6" action="ppaction://hlinksldjump"/>
          </p:cNvPr>
          <p:cNvSpPr txBox="1"/>
          <p:nvPr/>
        </p:nvSpPr>
        <p:spPr>
          <a:xfrm>
            <a:off x="35496" y="3419708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Réalisation 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3" name="ZoneTexte 12">
            <a:hlinkClick r:id="rId7" action="ppaction://hlinksldjump"/>
          </p:cNvPr>
          <p:cNvSpPr txBox="1"/>
          <p:nvPr/>
        </p:nvSpPr>
        <p:spPr>
          <a:xfrm>
            <a:off x="35496" y="4067780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000AD"/>
                </a:solidFill>
              </a:rPr>
              <a:t>Soutenance</a:t>
            </a:r>
            <a:endParaRPr lang="fr-FR" dirty="0">
              <a:solidFill>
                <a:srgbClr val="3000AD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-36512" y="764704"/>
            <a:ext cx="776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solidFill>
                  <a:srgbClr val="3000AD"/>
                </a:solidFill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2391252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2282</TotalTime>
  <Words>1241</Words>
  <Application>Microsoft Macintosh PowerPoint</Application>
  <PresentationFormat>Présentation à l'écran (4:3)</PresentationFormat>
  <Paragraphs>318</Paragraphs>
  <Slides>19</Slides>
  <Notes>11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Débit</vt:lpstr>
      <vt:lpstr>Projets de fin d’Etudes</vt:lpstr>
      <vt:lpstr>Plan</vt:lpstr>
      <vt:lpstr>Objectifs du module</vt:lpstr>
      <vt:lpstr>Cela va se traduire dans</vt:lpstr>
      <vt:lpstr>Evaluation et livrables</vt:lpstr>
      <vt:lpstr>Exemple: envoi de mail</vt:lpstr>
      <vt:lpstr>Exemple: format demandé</vt:lpstr>
      <vt:lpstr>Exemple: mise en page </vt:lpstr>
      <vt:lpstr>Exemple: respect des dates</vt:lpstr>
      <vt:lpstr>Premier rapport</vt:lpstr>
      <vt:lpstr>Formation des groupes</vt:lpstr>
      <vt:lpstr>Planning initial</vt:lpstr>
      <vt:lpstr>Table des matières</vt:lpstr>
      <vt:lpstr>Présentation PowerPoint</vt:lpstr>
      <vt:lpstr>Réalisation</vt:lpstr>
      <vt:lpstr>Interface graphique</vt:lpstr>
      <vt:lpstr>Soutenances</vt:lpstr>
      <vt:lpstr>Etudiants  ayant choisis l’option Stage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l’exposé</dc:title>
  <dc:creator>hajer</dc:creator>
  <cp:lastModifiedBy>Catherine Recanati</cp:lastModifiedBy>
  <cp:revision>119</cp:revision>
  <dcterms:created xsi:type="dcterms:W3CDTF">2013-02-15T18:07:25Z</dcterms:created>
  <dcterms:modified xsi:type="dcterms:W3CDTF">2016-01-11T08:42:09Z</dcterms:modified>
</cp:coreProperties>
</file>