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7" r:id="rId4"/>
    <p:sldId id="259" r:id="rId5"/>
    <p:sldId id="260" r:id="rId6"/>
    <p:sldId id="265" r:id="rId7"/>
    <p:sldId id="261" r:id="rId8"/>
    <p:sldId id="262" r:id="rId9"/>
    <p:sldId id="263" r:id="rId10"/>
    <p:sldId id="271" r:id="rId11"/>
    <p:sldId id="266" r:id="rId12"/>
    <p:sldId id="269" r:id="rId13"/>
    <p:sldId id="270" r:id="rId14"/>
    <p:sldId id="264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1"/>
    <p:restoredTop sz="94686"/>
  </p:normalViewPr>
  <p:slideViewPr>
    <p:cSldViewPr snapToGrid="0" snapToObjects="1">
      <p:cViewPr varScale="1">
        <p:scale>
          <a:sx n="92" d="100"/>
          <a:sy n="92" d="100"/>
        </p:scale>
        <p:origin x="5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73ED6-BB37-9840-A081-3BE431CE7BF1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97A6BA2-EFA0-B240-8BC7-00FEFA50786A}">
      <dgm:prSet phldrT="[Texte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lt1">
            <a:alpha val="56000"/>
          </a:schemeClr>
        </a:solidFill>
      </dgm:spPr>
      <dgm:t>
        <a:bodyPr/>
        <a:lstStyle/>
        <a:p>
          <a:r>
            <a:rPr lang="fr-FR" dirty="0" smtClean="0"/>
            <a:t>Principes</a:t>
          </a:r>
          <a:r>
            <a:rPr lang="fr-FR" baseline="0" dirty="0" smtClean="0"/>
            <a:t> de base</a:t>
          </a:r>
          <a:endParaRPr lang="fr-FR" dirty="0"/>
        </a:p>
      </dgm:t>
    </dgm:pt>
    <dgm:pt modelId="{CDE62098-5518-E543-A4CE-35C1A30C2C04}" type="sibTrans" cxnId="{8206F498-0145-0C43-921D-0F6D40FD3703}">
      <dgm:prSet/>
      <dgm:spPr/>
      <dgm:t>
        <a:bodyPr/>
        <a:lstStyle/>
        <a:p>
          <a:endParaRPr lang="fr-FR"/>
        </a:p>
      </dgm:t>
    </dgm:pt>
    <dgm:pt modelId="{5F9BF0E3-EA62-1C4D-B613-86697BE5C47C}" type="parTrans" cxnId="{8206F498-0145-0C43-921D-0F6D40FD3703}">
      <dgm:prSet/>
      <dgm:spPr/>
      <dgm:t>
        <a:bodyPr/>
        <a:lstStyle/>
        <a:p>
          <a:endParaRPr lang="fr-FR"/>
        </a:p>
      </dgm:t>
    </dgm:pt>
    <dgm:pt modelId="{8A9D9DBD-D329-3D44-A02D-8E07D1FAE1A7}">
      <dgm:prSet phldrT="[Texte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lt1">
            <a:alpha val="56000"/>
          </a:schemeClr>
        </a:solidFill>
      </dgm:spPr>
      <dgm:t>
        <a:bodyPr/>
        <a:lstStyle/>
        <a:p>
          <a:r>
            <a:rPr lang="fr-FR" dirty="0" smtClean="0"/>
            <a:t>Historique</a:t>
          </a:r>
          <a:endParaRPr lang="fr-FR" dirty="0"/>
        </a:p>
      </dgm:t>
    </dgm:pt>
    <dgm:pt modelId="{FE1A071B-6EE2-8143-BF64-E69B7E585FBD}" type="sibTrans" cxnId="{4EA42E1C-7029-DC48-B9C7-E0F6C3ED0A7B}">
      <dgm:prSet/>
      <dgm:spPr/>
      <dgm:t>
        <a:bodyPr/>
        <a:lstStyle/>
        <a:p>
          <a:endParaRPr lang="fr-FR"/>
        </a:p>
      </dgm:t>
    </dgm:pt>
    <dgm:pt modelId="{B1883A52-7A74-C04F-BC1A-0566345F484E}" type="parTrans" cxnId="{4EA42E1C-7029-DC48-B9C7-E0F6C3ED0A7B}">
      <dgm:prSet/>
      <dgm:spPr/>
      <dgm:t>
        <a:bodyPr/>
        <a:lstStyle/>
        <a:p>
          <a:endParaRPr lang="fr-FR"/>
        </a:p>
      </dgm:t>
    </dgm:pt>
    <dgm:pt modelId="{C3F1A1D1-CF22-F44A-90C6-1A5CC686B8A0}">
      <dgm:prSet phldrT="[Texte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lt1">
            <a:alpha val="56000"/>
          </a:schemeClr>
        </a:solidFill>
      </dgm:spPr>
      <dgm:t>
        <a:bodyPr/>
        <a:lstStyle/>
        <a:p>
          <a:r>
            <a:rPr lang="fr-FR" dirty="0" smtClean="0"/>
            <a:t>Définition	</a:t>
          </a:r>
        </a:p>
      </dgm:t>
    </dgm:pt>
    <dgm:pt modelId="{A8D2EED7-914C-374F-BE31-60563E05B8D7}" type="sibTrans" cxnId="{399EA01F-FA3F-7545-8487-C7CFF9AD4546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fr-FR"/>
        </a:p>
      </dgm:t>
    </dgm:pt>
    <dgm:pt modelId="{B9BDC0D1-79A3-DA45-B0D2-0F7F4A30FDD8}" type="parTrans" cxnId="{399EA01F-FA3F-7545-8487-C7CFF9AD4546}">
      <dgm:prSet/>
      <dgm:spPr/>
      <dgm:t>
        <a:bodyPr/>
        <a:lstStyle/>
        <a:p>
          <a:endParaRPr lang="fr-FR"/>
        </a:p>
      </dgm:t>
    </dgm:pt>
    <dgm:pt modelId="{F0795F44-B2B6-6C42-8742-DC13E49DE65C}">
      <dgm:prSet phldrT="[Texte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lt1">
            <a:alpha val="56000"/>
          </a:schemeClr>
        </a:solidFill>
      </dgm:spPr>
      <dgm:t>
        <a:bodyPr/>
        <a:lstStyle/>
        <a:p>
          <a:r>
            <a:rPr lang="fr-FR" b="0" i="0" dirty="0" smtClean="0"/>
            <a:t>Exemples d’applications </a:t>
          </a:r>
          <a:endParaRPr lang="fr-FR" b="0" i="0" dirty="0"/>
        </a:p>
      </dgm:t>
    </dgm:pt>
    <dgm:pt modelId="{8DF70505-6832-9E48-BE07-37D271F9E2C0}" type="parTrans" cxnId="{46B7714C-EC36-D040-9431-F6F0301107A9}">
      <dgm:prSet/>
      <dgm:spPr/>
      <dgm:t>
        <a:bodyPr/>
        <a:lstStyle/>
        <a:p>
          <a:endParaRPr lang="fr-FR"/>
        </a:p>
      </dgm:t>
    </dgm:pt>
    <dgm:pt modelId="{6D2F77A9-5470-5E43-8636-6607F82F560A}" type="sibTrans" cxnId="{46B7714C-EC36-D040-9431-F6F0301107A9}">
      <dgm:prSet/>
      <dgm:spPr/>
      <dgm:t>
        <a:bodyPr/>
        <a:lstStyle/>
        <a:p>
          <a:endParaRPr lang="fr-FR"/>
        </a:p>
      </dgm:t>
    </dgm:pt>
    <dgm:pt modelId="{26128F9E-320E-CD45-BFC1-D427119C0FE0}">
      <dgm:prSet phldrT="[Texte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lt1">
            <a:alpha val="56000"/>
          </a:schemeClr>
        </a:solidFill>
      </dgm:spPr>
      <dgm:t>
        <a:bodyPr/>
        <a:lstStyle/>
        <a:p>
          <a:r>
            <a:rPr lang="fr-FR" dirty="0" smtClean="0"/>
            <a:t>Difficultés du TAP</a:t>
          </a:r>
          <a:endParaRPr lang="fr-FR" b="0" i="0" dirty="0"/>
        </a:p>
      </dgm:t>
    </dgm:pt>
    <dgm:pt modelId="{BFD3902B-979A-794C-9F8F-2E7342677A4F}" type="parTrans" cxnId="{E097B008-3C68-8944-97C7-84F6F8AE3DA9}">
      <dgm:prSet/>
      <dgm:spPr/>
      <dgm:t>
        <a:bodyPr/>
        <a:lstStyle/>
        <a:p>
          <a:endParaRPr lang="fr-FR"/>
        </a:p>
      </dgm:t>
    </dgm:pt>
    <dgm:pt modelId="{48456875-ADF5-DC44-B548-FDD9FC2B48E0}" type="sibTrans" cxnId="{E097B008-3C68-8944-97C7-84F6F8AE3DA9}">
      <dgm:prSet/>
      <dgm:spPr/>
      <dgm:t>
        <a:bodyPr/>
        <a:lstStyle/>
        <a:p>
          <a:endParaRPr lang="fr-FR"/>
        </a:p>
      </dgm:t>
    </dgm:pt>
    <dgm:pt modelId="{DCD19A54-4F5B-7948-AED6-DDF37FA8C507}">
      <dgm:prSet phldrT="[Texte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lt1">
            <a:alpha val="56000"/>
          </a:schemeClr>
        </a:solidFill>
      </dgm:spPr>
      <dgm:t>
        <a:bodyPr/>
        <a:lstStyle/>
        <a:p>
          <a:r>
            <a:rPr lang="fr-FR" b="0" dirty="0" smtClean="0"/>
            <a:t>Reconnaissance vocale </a:t>
          </a:r>
          <a:endParaRPr lang="fr-FR" b="0" i="0" dirty="0"/>
        </a:p>
      </dgm:t>
    </dgm:pt>
    <dgm:pt modelId="{551B5820-5BE2-1946-90BA-583FF9EAF44D}" type="parTrans" cxnId="{4263F5EB-788F-234D-B8C7-9CAF8DF12D99}">
      <dgm:prSet/>
      <dgm:spPr/>
      <dgm:t>
        <a:bodyPr/>
        <a:lstStyle/>
        <a:p>
          <a:endParaRPr lang="fr-FR"/>
        </a:p>
      </dgm:t>
    </dgm:pt>
    <dgm:pt modelId="{83B701ED-96EC-DA4E-BE5C-33E4C32B9F7E}" type="sibTrans" cxnId="{4263F5EB-788F-234D-B8C7-9CAF8DF12D99}">
      <dgm:prSet/>
      <dgm:spPr/>
      <dgm:t>
        <a:bodyPr/>
        <a:lstStyle/>
        <a:p>
          <a:endParaRPr lang="fr-FR"/>
        </a:p>
      </dgm:t>
    </dgm:pt>
    <dgm:pt modelId="{1FCB423B-8853-284D-A057-868CF6FB46EE}">
      <dgm:prSet phldrT="[Texte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lt1">
            <a:alpha val="56000"/>
          </a:schemeClr>
        </a:solidFill>
      </dgm:spPr>
      <dgm:t>
        <a:bodyPr/>
        <a:lstStyle/>
        <a:p>
          <a:r>
            <a:rPr lang="fr-FR" dirty="0" smtClean="0"/>
            <a:t>Conclusion</a:t>
          </a:r>
          <a:endParaRPr lang="fr-FR" b="0" i="0" dirty="0"/>
        </a:p>
      </dgm:t>
    </dgm:pt>
    <dgm:pt modelId="{EED7E3EB-E93E-C648-B6B0-05438F7ADB89}" type="parTrans" cxnId="{E90CA153-36D6-D148-9AD4-183C9C2E6A08}">
      <dgm:prSet/>
      <dgm:spPr/>
      <dgm:t>
        <a:bodyPr/>
        <a:lstStyle/>
        <a:p>
          <a:endParaRPr lang="fr-FR"/>
        </a:p>
      </dgm:t>
    </dgm:pt>
    <dgm:pt modelId="{B65950FC-C1AF-7442-87B4-8007A3D7452E}" type="sibTrans" cxnId="{E90CA153-36D6-D148-9AD4-183C9C2E6A08}">
      <dgm:prSet/>
      <dgm:spPr/>
      <dgm:t>
        <a:bodyPr/>
        <a:lstStyle/>
        <a:p>
          <a:endParaRPr lang="fr-FR"/>
        </a:p>
      </dgm:t>
    </dgm:pt>
    <dgm:pt modelId="{E1655F7B-EACE-5B4A-9268-D3EF69224219}" type="pres">
      <dgm:prSet presAssocID="{0B673ED6-BB37-9840-A081-3BE431CE7BF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fr-FR"/>
        </a:p>
      </dgm:t>
    </dgm:pt>
    <dgm:pt modelId="{9C1EA3E4-E27C-F84C-81F2-CA8CD4791BE4}" type="pres">
      <dgm:prSet presAssocID="{0B673ED6-BB37-9840-A081-3BE431CE7BF1}" presName="Name1" presStyleCnt="0"/>
      <dgm:spPr/>
    </dgm:pt>
    <dgm:pt modelId="{A5393457-EF89-194D-B838-AA4C5FCADE33}" type="pres">
      <dgm:prSet presAssocID="{0B673ED6-BB37-9840-A081-3BE431CE7BF1}" presName="cycle" presStyleCnt="0"/>
      <dgm:spPr/>
    </dgm:pt>
    <dgm:pt modelId="{FA395C16-002C-B24A-8530-591FCA989019}" type="pres">
      <dgm:prSet presAssocID="{0B673ED6-BB37-9840-A081-3BE431CE7BF1}" presName="srcNode" presStyleLbl="node1" presStyleIdx="0" presStyleCnt="7"/>
      <dgm:spPr/>
    </dgm:pt>
    <dgm:pt modelId="{136200B5-A70B-3347-94D2-6CB78479AB19}" type="pres">
      <dgm:prSet presAssocID="{0B673ED6-BB37-9840-A081-3BE431CE7BF1}" presName="conn" presStyleLbl="parChTrans1D2" presStyleIdx="0" presStyleCnt="1"/>
      <dgm:spPr/>
      <dgm:t>
        <a:bodyPr/>
        <a:lstStyle/>
        <a:p>
          <a:endParaRPr lang="fr-FR"/>
        </a:p>
      </dgm:t>
    </dgm:pt>
    <dgm:pt modelId="{AC53A69C-9F07-5240-A954-7827B752A4A5}" type="pres">
      <dgm:prSet presAssocID="{0B673ED6-BB37-9840-A081-3BE431CE7BF1}" presName="extraNode" presStyleLbl="node1" presStyleIdx="0" presStyleCnt="7"/>
      <dgm:spPr/>
    </dgm:pt>
    <dgm:pt modelId="{30ED9290-5EF7-8840-916E-11D5B9434D33}" type="pres">
      <dgm:prSet presAssocID="{0B673ED6-BB37-9840-A081-3BE431CE7BF1}" presName="dstNode" presStyleLbl="node1" presStyleIdx="0" presStyleCnt="7"/>
      <dgm:spPr/>
    </dgm:pt>
    <dgm:pt modelId="{2639C7A6-681C-6D4C-B695-77C319ACC2E9}" type="pres">
      <dgm:prSet presAssocID="{C3F1A1D1-CF22-F44A-90C6-1A5CC686B8A0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D669F02-825C-B643-A227-56BF45922D09}" type="pres">
      <dgm:prSet presAssocID="{C3F1A1D1-CF22-F44A-90C6-1A5CC686B8A0}" presName="accent_1" presStyleCnt="0"/>
      <dgm:spPr/>
    </dgm:pt>
    <dgm:pt modelId="{689F2701-7313-9C4E-B20B-1751DEF602BF}" type="pres">
      <dgm:prSet presAssocID="{C3F1A1D1-CF22-F44A-90C6-1A5CC686B8A0}" presName="accentRepeatNode" presStyleLbl="solidFgAcc1" presStyleIdx="0" presStyleCnt="7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lt1">
            <a:alpha val="91000"/>
          </a:schemeClr>
        </a:solidFill>
      </dgm:spPr>
    </dgm:pt>
    <dgm:pt modelId="{4E3FFF8F-22C9-A14D-AD4B-C87FDBCFE924}" type="pres">
      <dgm:prSet presAssocID="{8A9D9DBD-D329-3D44-A02D-8E07D1FAE1A7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9B0562-19B0-234E-A09D-DB6AC5092F81}" type="pres">
      <dgm:prSet presAssocID="{8A9D9DBD-D329-3D44-A02D-8E07D1FAE1A7}" presName="accent_2" presStyleCnt="0"/>
      <dgm:spPr/>
    </dgm:pt>
    <dgm:pt modelId="{863F099C-ADAB-FC45-80AE-BAD603374FD0}" type="pres">
      <dgm:prSet presAssocID="{8A9D9DBD-D329-3D44-A02D-8E07D1FAE1A7}" presName="accentRepeatNode" presStyleLbl="solidFgAcc1" presStyleIdx="1" presStyleCnt="7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lt1">
            <a:alpha val="91000"/>
          </a:schemeClr>
        </a:solidFill>
      </dgm:spPr>
    </dgm:pt>
    <dgm:pt modelId="{A0DD7730-C78F-6E48-8497-805EDB208E86}" type="pres">
      <dgm:prSet presAssocID="{397A6BA2-EFA0-B240-8BC7-00FEFA50786A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58F0A73-FC46-C445-9AAE-1E7B79806C40}" type="pres">
      <dgm:prSet presAssocID="{397A6BA2-EFA0-B240-8BC7-00FEFA50786A}" presName="accent_3" presStyleCnt="0"/>
      <dgm:spPr/>
    </dgm:pt>
    <dgm:pt modelId="{78D70826-BA12-EC43-900A-BF6D2F562860}" type="pres">
      <dgm:prSet presAssocID="{397A6BA2-EFA0-B240-8BC7-00FEFA50786A}" presName="accentRepeatNode" presStyleLbl="solidFgAcc1" presStyleIdx="2" presStyleCnt="7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lt1">
            <a:alpha val="91000"/>
          </a:schemeClr>
        </a:solidFill>
      </dgm:spPr>
    </dgm:pt>
    <dgm:pt modelId="{E3F2EB37-7F85-734D-BD2D-CEF5257F79A7}" type="pres">
      <dgm:prSet presAssocID="{F0795F44-B2B6-6C42-8742-DC13E49DE65C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588FDE0-E4DF-E043-84CD-4C067D068313}" type="pres">
      <dgm:prSet presAssocID="{F0795F44-B2B6-6C42-8742-DC13E49DE65C}" presName="accent_4" presStyleCnt="0"/>
      <dgm:spPr/>
    </dgm:pt>
    <dgm:pt modelId="{877DBB57-61C2-3B46-B1E8-4BA287C1A481}" type="pres">
      <dgm:prSet presAssocID="{F0795F44-B2B6-6C42-8742-DC13E49DE65C}" presName="accentRepeatNode" presStyleLbl="solidFgAcc1" presStyleIdx="3" presStyleCnt="7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lt1">
            <a:alpha val="91000"/>
          </a:schemeClr>
        </a:solidFill>
      </dgm:spPr>
    </dgm:pt>
    <dgm:pt modelId="{5A69FB28-8255-9443-A8DF-F54126407784}" type="pres">
      <dgm:prSet presAssocID="{DCD19A54-4F5B-7948-AED6-DDF37FA8C507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5E4B88B-3E69-CA4B-8410-792DE94DEFC8}" type="pres">
      <dgm:prSet presAssocID="{DCD19A54-4F5B-7948-AED6-DDF37FA8C507}" presName="accent_5" presStyleCnt="0"/>
      <dgm:spPr/>
    </dgm:pt>
    <dgm:pt modelId="{14E62D5B-67DC-044D-A5A3-45F1B13605B2}" type="pres">
      <dgm:prSet presAssocID="{DCD19A54-4F5B-7948-AED6-DDF37FA8C507}" presName="accentRepeatNode" presStyleLbl="solidFgAcc1" presStyleIdx="4" presStyleCnt="7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lt1">
            <a:alpha val="91000"/>
          </a:schemeClr>
        </a:solidFill>
      </dgm:spPr>
    </dgm:pt>
    <dgm:pt modelId="{77EEDC32-19C7-4E4E-9E25-1E4DFCF4BE31}" type="pres">
      <dgm:prSet presAssocID="{26128F9E-320E-CD45-BFC1-D427119C0FE0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3EAA4A-E8A9-434E-A7E0-E709BBF46F9F}" type="pres">
      <dgm:prSet presAssocID="{26128F9E-320E-CD45-BFC1-D427119C0FE0}" presName="accent_6" presStyleCnt="0"/>
      <dgm:spPr/>
    </dgm:pt>
    <dgm:pt modelId="{67F0A883-E669-F644-9904-EE70F4A05722}" type="pres">
      <dgm:prSet presAssocID="{26128F9E-320E-CD45-BFC1-D427119C0FE0}" presName="accentRepeatNode" presStyleLbl="solidFgAcc1" presStyleIdx="5" presStyleCnt="7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lt1">
            <a:alpha val="91000"/>
          </a:schemeClr>
        </a:solidFill>
      </dgm:spPr>
    </dgm:pt>
    <dgm:pt modelId="{5AEFA34A-6D73-9E4B-9E2E-02868FC5BB39}" type="pres">
      <dgm:prSet presAssocID="{1FCB423B-8853-284D-A057-868CF6FB46EE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4A6A461-273F-8742-ACE8-D09449388D6F}" type="pres">
      <dgm:prSet presAssocID="{1FCB423B-8853-284D-A057-868CF6FB46EE}" presName="accent_7" presStyleCnt="0"/>
      <dgm:spPr/>
    </dgm:pt>
    <dgm:pt modelId="{DBE98531-5050-4F40-878E-B9435D6D29BC}" type="pres">
      <dgm:prSet presAssocID="{1FCB423B-8853-284D-A057-868CF6FB46EE}" presName="accentRepeatNode" presStyleLbl="solidFgAcc1" presStyleIdx="6" presStyleCnt="7"/>
      <dgm:spPr/>
    </dgm:pt>
  </dgm:ptLst>
  <dgm:cxnLst>
    <dgm:cxn modelId="{4EA42E1C-7029-DC48-B9C7-E0F6C3ED0A7B}" srcId="{0B673ED6-BB37-9840-A081-3BE431CE7BF1}" destId="{8A9D9DBD-D329-3D44-A02D-8E07D1FAE1A7}" srcOrd="1" destOrd="0" parTransId="{B1883A52-7A74-C04F-BC1A-0566345F484E}" sibTransId="{FE1A071B-6EE2-8143-BF64-E69B7E585FBD}"/>
    <dgm:cxn modelId="{66A2D358-F5E3-8346-974A-545B42B7FD5A}" type="presOf" srcId="{0B673ED6-BB37-9840-A081-3BE431CE7BF1}" destId="{E1655F7B-EACE-5B4A-9268-D3EF69224219}" srcOrd="0" destOrd="0" presId="urn:microsoft.com/office/officeart/2008/layout/VerticalCurvedList"/>
    <dgm:cxn modelId="{A6596C43-CEA7-0944-B165-FC2D776DBE9B}" type="presOf" srcId="{1FCB423B-8853-284D-A057-868CF6FB46EE}" destId="{5AEFA34A-6D73-9E4B-9E2E-02868FC5BB39}" srcOrd="0" destOrd="0" presId="urn:microsoft.com/office/officeart/2008/layout/VerticalCurvedList"/>
    <dgm:cxn modelId="{E9515592-73E1-4E42-9638-76AA0199EF56}" type="presOf" srcId="{C3F1A1D1-CF22-F44A-90C6-1A5CC686B8A0}" destId="{2639C7A6-681C-6D4C-B695-77C319ACC2E9}" srcOrd="0" destOrd="0" presId="urn:microsoft.com/office/officeart/2008/layout/VerticalCurvedList"/>
    <dgm:cxn modelId="{DD734479-22D4-0C4C-906D-9DCF08219507}" type="presOf" srcId="{397A6BA2-EFA0-B240-8BC7-00FEFA50786A}" destId="{A0DD7730-C78F-6E48-8497-805EDB208E86}" srcOrd="0" destOrd="0" presId="urn:microsoft.com/office/officeart/2008/layout/VerticalCurvedList"/>
    <dgm:cxn modelId="{73D158C2-EA98-1C4C-81F4-79F5ACD43983}" type="presOf" srcId="{26128F9E-320E-CD45-BFC1-D427119C0FE0}" destId="{77EEDC32-19C7-4E4E-9E25-1E4DFCF4BE31}" srcOrd="0" destOrd="0" presId="urn:microsoft.com/office/officeart/2008/layout/VerticalCurvedList"/>
    <dgm:cxn modelId="{E90CA153-36D6-D148-9AD4-183C9C2E6A08}" srcId="{0B673ED6-BB37-9840-A081-3BE431CE7BF1}" destId="{1FCB423B-8853-284D-A057-868CF6FB46EE}" srcOrd="6" destOrd="0" parTransId="{EED7E3EB-E93E-C648-B6B0-05438F7ADB89}" sibTransId="{B65950FC-C1AF-7442-87B4-8007A3D7452E}"/>
    <dgm:cxn modelId="{9C3ED12E-63A1-0440-957C-51B2CB6EAC4F}" type="presOf" srcId="{F0795F44-B2B6-6C42-8742-DC13E49DE65C}" destId="{E3F2EB37-7F85-734D-BD2D-CEF5257F79A7}" srcOrd="0" destOrd="0" presId="urn:microsoft.com/office/officeart/2008/layout/VerticalCurvedList"/>
    <dgm:cxn modelId="{4263F5EB-788F-234D-B8C7-9CAF8DF12D99}" srcId="{0B673ED6-BB37-9840-A081-3BE431CE7BF1}" destId="{DCD19A54-4F5B-7948-AED6-DDF37FA8C507}" srcOrd="4" destOrd="0" parTransId="{551B5820-5BE2-1946-90BA-583FF9EAF44D}" sibTransId="{83B701ED-96EC-DA4E-BE5C-33E4C32B9F7E}"/>
    <dgm:cxn modelId="{8B438384-F670-324A-A504-9645FDADCE0B}" type="presOf" srcId="{8A9D9DBD-D329-3D44-A02D-8E07D1FAE1A7}" destId="{4E3FFF8F-22C9-A14D-AD4B-C87FDBCFE924}" srcOrd="0" destOrd="0" presId="urn:microsoft.com/office/officeart/2008/layout/VerticalCurvedList"/>
    <dgm:cxn modelId="{E097B008-3C68-8944-97C7-84F6F8AE3DA9}" srcId="{0B673ED6-BB37-9840-A081-3BE431CE7BF1}" destId="{26128F9E-320E-CD45-BFC1-D427119C0FE0}" srcOrd="5" destOrd="0" parTransId="{BFD3902B-979A-794C-9F8F-2E7342677A4F}" sibTransId="{48456875-ADF5-DC44-B548-FDD9FC2B48E0}"/>
    <dgm:cxn modelId="{399EA01F-FA3F-7545-8487-C7CFF9AD4546}" srcId="{0B673ED6-BB37-9840-A081-3BE431CE7BF1}" destId="{C3F1A1D1-CF22-F44A-90C6-1A5CC686B8A0}" srcOrd="0" destOrd="0" parTransId="{B9BDC0D1-79A3-DA45-B0D2-0F7F4A30FDD8}" sibTransId="{A8D2EED7-914C-374F-BE31-60563E05B8D7}"/>
    <dgm:cxn modelId="{0740AA3E-43BD-294B-88E3-BBA57D152E5F}" type="presOf" srcId="{DCD19A54-4F5B-7948-AED6-DDF37FA8C507}" destId="{5A69FB28-8255-9443-A8DF-F54126407784}" srcOrd="0" destOrd="0" presId="urn:microsoft.com/office/officeart/2008/layout/VerticalCurvedList"/>
    <dgm:cxn modelId="{24570D32-D081-D344-8458-2CA9D54768C0}" type="presOf" srcId="{A8D2EED7-914C-374F-BE31-60563E05B8D7}" destId="{136200B5-A70B-3347-94D2-6CB78479AB19}" srcOrd="0" destOrd="0" presId="urn:microsoft.com/office/officeart/2008/layout/VerticalCurvedList"/>
    <dgm:cxn modelId="{46B7714C-EC36-D040-9431-F6F0301107A9}" srcId="{0B673ED6-BB37-9840-A081-3BE431CE7BF1}" destId="{F0795F44-B2B6-6C42-8742-DC13E49DE65C}" srcOrd="3" destOrd="0" parTransId="{8DF70505-6832-9E48-BE07-37D271F9E2C0}" sibTransId="{6D2F77A9-5470-5E43-8636-6607F82F560A}"/>
    <dgm:cxn modelId="{8206F498-0145-0C43-921D-0F6D40FD3703}" srcId="{0B673ED6-BB37-9840-A081-3BE431CE7BF1}" destId="{397A6BA2-EFA0-B240-8BC7-00FEFA50786A}" srcOrd="2" destOrd="0" parTransId="{5F9BF0E3-EA62-1C4D-B613-86697BE5C47C}" sibTransId="{CDE62098-5518-E543-A4CE-35C1A30C2C04}"/>
    <dgm:cxn modelId="{F6BDE02C-6BE1-D349-A371-402A3FDE9E7B}" type="presParOf" srcId="{E1655F7B-EACE-5B4A-9268-D3EF69224219}" destId="{9C1EA3E4-E27C-F84C-81F2-CA8CD4791BE4}" srcOrd="0" destOrd="0" presId="urn:microsoft.com/office/officeart/2008/layout/VerticalCurvedList"/>
    <dgm:cxn modelId="{004DB7FD-DF39-DE44-B206-93424EDF6C4F}" type="presParOf" srcId="{9C1EA3E4-E27C-F84C-81F2-CA8CD4791BE4}" destId="{A5393457-EF89-194D-B838-AA4C5FCADE33}" srcOrd="0" destOrd="0" presId="urn:microsoft.com/office/officeart/2008/layout/VerticalCurvedList"/>
    <dgm:cxn modelId="{B84A32DB-76FC-1947-ADA2-92594815A5F2}" type="presParOf" srcId="{A5393457-EF89-194D-B838-AA4C5FCADE33}" destId="{FA395C16-002C-B24A-8530-591FCA989019}" srcOrd="0" destOrd="0" presId="urn:microsoft.com/office/officeart/2008/layout/VerticalCurvedList"/>
    <dgm:cxn modelId="{CD4F4003-619C-3B41-9E6A-55495293CEA8}" type="presParOf" srcId="{A5393457-EF89-194D-B838-AA4C5FCADE33}" destId="{136200B5-A70B-3347-94D2-6CB78479AB19}" srcOrd="1" destOrd="0" presId="urn:microsoft.com/office/officeart/2008/layout/VerticalCurvedList"/>
    <dgm:cxn modelId="{0D86D361-BC73-6246-94F1-90CB5B26A453}" type="presParOf" srcId="{A5393457-EF89-194D-B838-AA4C5FCADE33}" destId="{AC53A69C-9F07-5240-A954-7827B752A4A5}" srcOrd="2" destOrd="0" presId="urn:microsoft.com/office/officeart/2008/layout/VerticalCurvedList"/>
    <dgm:cxn modelId="{280DB712-B59B-AE4C-BCE2-934E4789659C}" type="presParOf" srcId="{A5393457-EF89-194D-B838-AA4C5FCADE33}" destId="{30ED9290-5EF7-8840-916E-11D5B9434D33}" srcOrd="3" destOrd="0" presId="urn:microsoft.com/office/officeart/2008/layout/VerticalCurvedList"/>
    <dgm:cxn modelId="{1C16F60A-2B75-FD4F-B639-23A1464791BF}" type="presParOf" srcId="{9C1EA3E4-E27C-F84C-81F2-CA8CD4791BE4}" destId="{2639C7A6-681C-6D4C-B695-77C319ACC2E9}" srcOrd="1" destOrd="0" presId="urn:microsoft.com/office/officeart/2008/layout/VerticalCurvedList"/>
    <dgm:cxn modelId="{ED0FFFFC-9474-6A48-9A7D-6C73FBCC88D8}" type="presParOf" srcId="{9C1EA3E4-E27C-F84C-81F2-CA8CD4791BE4}" destId="{3D669F02-825C-B643-A227-56BF45922D09}" srcOrd="2" destOrd="0" presId="urn:microsoft.com/office/officeart/2008/layout/VerticalCurvedList"/>
    <dgm:cxn modelId="{A582434A-E524-C749-A29F-CEA98E8E9AE8}" type="presParOf" srcId="{3D669F02-825C-B643-A227-56BF45922D09}" destId="{689F2701-7313-9C4E-B20B-1751DEF602BF}" srcOrd="0" destOrd="0" presId="urn:microsoft.com/office/officeart/2008/layout/VerticalCurvedList"/>
    <dgm:cxn modelId="{17D71A06-0BCF-B34A-A40B-5E03DDEC407B}" type="presParOf" srcId="{9C1EA3E4-E27C-F84C-81F2-CA8CD4791BE4}" destId="{4E3FFF8F-22C9-A14D-AD4B-C87FDBCFE924}" srcOrd="3" destOrd="0" presId="urn:microsoft.com/office/officeart/2008/layout/VerticalCurvedList"/>
    <dgm:cxn modelId="{4340DB35-2F93-2747-8FD1-5C0F3C45A8EB}" type="presParOf" srcId="{9C1EA3E4-E27C-F84C-81F2-CA8CD4791BE4}" destId="{B49B0562-19B0-234E-A09D-DB6AC5092F81}" srcOrd="4" destOrd="0" presId="urn:microsoft.com/office/officeart/2008/layout/VerticalCurvedList"/>
    <dgm:cxn modelId="{277DF385-AD2B-834D-A9DD-111E2E434723}" type="presParOf" srcId="{B49B0562-19B0-234E-A09D-DB6AC5092F81}" destId="{863F099C-ADAB-FC45-80AE-BAD603374FD0}" srcOrd="0" destOrd="0" presId="urn:microsoft.com/office/officeart/2008/layout/VerticalCurvedList"/>
    <dgm:cxn modelId="{DCBDB77B-3D6C-6A4B-9579-56DCA57851EF}" type="presParOf" srcId="{9C1EA3E4-E27C-F84C-81F2-CA8CD4791BE4}" destId="{A0DD7730-C78F-6E48-8497-805EDB208E86}" srcOrd="5" destOrd="0" presId="urn:microsoft.com/office/officeart/2008/layout/VerticalCurvedList"/>
    <dgm:cxn modelId="{329CE191-00EF-B144-BFA2-EC3DEA450339}" type="presParOf" srcId="{9C1EA3E4-E27C-F84C-81F2-CA8CD4791BE4}" destId="{B58F0A73-FC46-C445-9AAE-1E7B79806C40}" srcOrd="6" destOrd="0" presId="urn:microsoft.com/office/officeart/2008/layout/VerticalCurvedList"/>
    <dgm:cxn modelId="{C7AFADC6-C769-694F-9F0C-A74D5D60AE2C}" type="presParOf" srcId="{B58F0A73-FC46-C445-9AAE-1E7B79806C40}" destId="{78D70826-BA12-EC43-900A-BF6D2F562860}" srcOrd="0" destOrd="0" presId="urn:microsoft.com/office/officeart/2008/layout/VerticalCurvedList"/>
    <dgm:cxn modelId="{361D5EA4-A50D-9441-A079-C5B4D3736B89}" type="presParOf" srcId="{9C1EA3E4-E27C-F84C-81F2-CA8CD4791BE4}" destId="{E3F2EB37-7F85-734D-BD2D-CEF5257F79A7}" srcOrd="7" destOrd="0" presId="urn:microsoft.com/office/officeart/2008/layout/VerticalCurvedList"/>
    <dgm:cxn modelId="{1310199D-6239-4145-B4E6-A12A9AE01F24}" type="presParOf" srcId="{9C1EA3E4-E27C-F84C-81F2-CA8CD4791BE4}" destId="{0588FDE0-E4DF-E043-84CD-4C067D068313}" srcOrd="8" destOrd="0" presId="urn:microsoft.com/office/officeart/2008/layout/VerticalCurvedList"/>
    <dgm:cxn modelId="{AEC12E3D-6AF5-924F-BDB5-5411919973D5}" type="presParOf" srcId="{0588FDE0-E4DF-E043-84CD-4C067D068313}" destId="{877DBB57-61C2-3B46-B1E8-4BA287C1A481}" srcOrd="0" destOrd="0" presId="urn:microsoft.com/office/officeart/2008/layout/VerticalCurvedList"/>
    <dgm:cxn modelId="{72780846-1EE2-9D4F-8124-22A4A6A8CC72}" type="presParOf" srcId="{9C1EA3E4-E27C-F84C-81F2-CA8CD4791BE4}" destId="{5A69FB28-8255-9443-A8DF-F54126407784}" srcOrd="9" destOrd="0" presId="urn:microsoft.com/office/officeart/2008/layout/VerticalCurvedList"/>
    <dgm:cxn modelId="{07DB9399-1255-574E-AD20-936421F45D9A}" type="presParOf" srcId="{9C1EA3E4-E27C-F84C-81F2-CA8CD4791BE4}" destId="{25E4B88B-3E69-CA4B-8410-792DE94DEFC8}" srcOrd="10" destOrd="0" presId="urn:microsoft.com/office/officeart/2008/layout/VerticalCurvedList"/>
    <dgm:cxn modelId="{9A11D833-8B62-3044-9EDB-D8DA87488323}" type="presParOf" srcId="{25E4B88B-3E69-CA4B-8410-792DE94DEFC8}" destId="{14E62D5B-67DC-044D-A5A3-45F1B13605B2}" srcOrd="0" destOrd="0" presId="urn:microsoft.com/office/officeart/2008/layout/VerticalCurvedList"/>
    <dgm:cxn modelId="{B56E505E-1C6B-6A48-9DFE-17FC5F3124B9}" type="presParOf" srcId="{9C1EA3E4-E27C-F84C-81F2-CA8CD4791BE4}" destId="{77EEDC32-19C7-4E4E-9E25-1E4DFCF4BE31}" srcOrd="11" destOrd="0" presId="urn:microsoft.com/office/officeart/2008/layout/VerticalCurvedList"/>
    <dgm:cxn modelId="{94125713-A182-8245-9774-5B31A3672BFC}" type="presParOf" srcId="{9C1EA3E4-E27C-F84C-81F2-CA8CD4791BE4}" destId="{103EAA4A-E8A9-434E-A7E0-E709BBF46F9F}" srcOrd="12" destOrd="0" presId="urn:microsoft.com/office/officeart/2008/layout/VerticalCurvedList"/>
    <dgm:cxn modelId="{254EC970-5C4B-A048-AFD6-C3E0A69EDC90}" type="presParOf" srcId="{103EAA4A-E8A9-434E-A7E0-E709BBF46F9F}" destId="{67F0A883-E669-F644-9904-EE70F4A05722}" srcOrd="0" destOrd="0" presId="urn:microsoft.com/office/officeart/2008/layout/VerticalCurvedList"/>
    <dgm:cxn modelId="{046DA902-7A69-8240-BF5E-BCA28D53F869}" type="presParOf" srcId="{9C1EA3E4-E27C-F84C-81F2-CA8CD4791BE4}" destId="{5AEFA34A-6D73-9E4B-9E2E-02868FC5BB39}" srcOrd="13" destOrd="0" presId="urn:microsoft.com/office/officeart/2008/layout/VerticalCurvedList"/>
    <dgm:cxn modelId="{04C05C18-62BC-914F-8807-CBEA907C9074}" type="presParOf" srcId="{9C1EA3E4-E27C-F84C-81F2-CA8CD4791BE4}" destId="{D4A6A461-273F-8742-ACE8-D09449388D6F}" srcOrd="14" destOrd="0" presId="urn:microsoft.com/office/officeart/2008/layout/VerticalCurvedList"/>
    <dgm:cxn modelId="{3B460087-7ED1-FA43-9FEA-64DD57715A29}" type="presParOf" srcId="{D4A6A461-273F-8742-ACE8-D09449388D6F}" destId="{DBE98531-5050-4F40-878E-B9435D6D29B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200B5-A70B-3347-94D2-6CB78479AB19}">
      <dsp:nvSpPr>
        <dsp:cNvPr id="0" name=""/>
        <dsp:cNvSpPr/>
      </dsp:nvSpPr>
      <dsp:spPr>
        <a:xfrm>
          <a:off x="-4003428" y="-614574"/>
          <a:ext cx="4770860" cy="4770860"/>
        </a:xfrm>
        <a:prstGeom prst="blockArc">
          <a:avLst>
            <a:gd name="adj1" fmla="val 18900000"/>
            <a:gd name="adj2" fmla="val 2700000"/>
            <a:gd name="adj3" fmla="val 453"/>
          </a:avLst>
        </a:prstGeom>
        <a:solidFill>
          <a:schemeClr val="lt1"/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2639C7A6-681C-6D4C-B695-77C319ACC2E9}">
      <dsp:nvSpPr>
        <dsp:cNvPr id="0" name=""/>
        <dsp:cNvSpPr/>
      </dsp:nvSpPr>
      <dsp:spPr>
        <a:xfrm>
          <a:off x="248795" y="161006"/>
          <a:ext cx="9610267" cy="321870"/>
        </a:xfrm>
        <a:prstGeom prst="rect">
          <a:avLst/>
        </a:prstGeom>
        <a:solidFill>
          <a:schemeClr val="lt1">
            <a:alpha val="56000"/>
          </a:schemeClr>
        </a:solidFill>
        <a:ln w="15875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25548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Définition	</a:t>
          </a:r>
        </a:p>
      </dsp:txBody>
      <dsp:txXfrm>
        <a:off x="248795" y="161006"/>
        <a:ext cx="9610267" cy="321870"/>
      </dsp:txXfrm>
    </dsp:sp>
    <dsp:sp modelId="{689F2701-7313-9C4E-B20B-1751DEF602BF}">
      <dsp:nvSpPr>
        <dsp:cNvPr id="0" name=""/>
        <dsp:cNvSpPr/>
      </dsp:nvSpPr>
      <dsp:spPr>
        <a:xfrm>
          <a:off x="47626" y="120772"/>
          <a:ext cx="402338" cy="402338"/>
        </a:xfrm>
        <a:prstGeom prst="ellipse">
          <a:avLst/>
        </a:prstGeom>
        <a:solidFill>
          <a:schemeClr val="lt1">
            <a:alpha val="91000"/>
          </a:schemeClr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4E3FFF8F-22C9-A14D-AD4B-C87FDBCFE924}">
      <dsp:nvSpPr>
        <dsp:cNvPr id="0" name=""/>
        <dsp:cNvSpPr/>
      </dsp:nvSpPr>
      <dsp:spPr>
        <a:xfrm>
          <a:off x="540278" y="644095"/>
          <a:ext cx="9318784" cy="321870"/>
        </a:xfrm>
        <a:prstGeom prst="rect">
          <a:avLst/>
        </a:prstGeom>
        <a:solidFill>
          <a:schemeClr val="lt1">
            <a:alpha val="56000"/>
          </a:schemeClr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5548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Historique</a:t>
          </a:r>
          <a:endParaRPr lang="fr-FR" sz="1800" kern="1200" dirty="0"/>
        </a:p>
      </dsp:txBody>
      <dsp:txXfrm>
        <a:off x="540278" y="644095"/>
        <a:ext cx="9318784" cy="321870"/>
      </dsp:txXfrm>
    </dsp:sp>
    <dsp:sp modelId="{863F099C-ADAB-FC45-80AE-BAD603374FD0}">
      <dsp:nvSpPr>
        <dsp:cNvPr id="0" name=""/>
        <dsp:cNvSpPr/>
      </dsp:nvSpPr>
      <dsp:spPr>
        <a:xfrm>
          <a:off x="339109" y="603861"/>
          <a:ext cx="402338" cy="402338"/>
        </a:xfrm>
        <a:prstGeom prst="ellipse">
          <a:avLst/>
        </a:prstGeom>
        <a:solidFill>
          <a:schemeClr val="lt1">
            <a:alpha val="91000"/>
          </a:schemeClr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A0DD7730-C78F-6E48-8497-805EDB208E86}">
      <dsp:nvSpPr>
        <dsp:cNvPr id="0" name=""/>
        <dsp:cNvSpPr/>
      </dsp:nvSpPr>
      <dsp:spPr>
        <a:xfrm>
          <a:off x="700009" y="1126831"/>
          <a:ext cx="9159052" cy="321870"/>
        </a:xfrm>
        <a:prstGeom prst="rect">
          <a:avLst/>
        </a:prstGeom>
        <a:solidFill>
          <a:schemeClr val="lt1">
            <a:alpha val="56000"/>
          </a:schemeClr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5548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Principes</a:t>
          </a:r>
          <a:r>
            <a:rPr lang="fr-FR" sz="1800" kern="1200" baseline="0" dirty="0" smtClean="0"/>
            <a:t> de base</a:t>
          </a:r>
          <a:endParaRPr lang="fr-FR" sz="1800" kern="1200" dirty="0"/>
        </a:p>
      </dsp:txBody>
      <dsp:txXfrm>
        <a:off x="700009" y="1126831"/>
        <a:ext cx="9159052" cy="321870"/>
      </dsp:txXfrm>
    </dsp:sp>
    <dsp:sp modelId="{78D70826-BA12-EC43-900A-BF6D2F562860}">
      <dsp:nvSpPr>
        <dsp:cNvPr id="0" name=""/>
        <dsp:cNvSpPr/>
      </dsp:nvSpPr>
      <dsp:spPr>
        <a:xfrm>
          <a:off x="498840" y="1086597"/>
          <a:ext cx="402338" cy="402338"/>
        </a:xfrm>
        <a:prstGeom prst="ellipse">
          <a:avLst/>
        </a:prstGeom>
        <a:solidFill>
          <a:schemeClr val="lt1">
            <a:alpha val="91000"/>
          </a:schemeClr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E3F2EB37-7F85-734D-BD2D-CEF5257F79A7}">
      <dsp:nvSpPr>
        <dsp:cNvPr id="0" name=""/>
        <dsp:cNvSpPr/>
      </dsp:nvSpPr>
      <dsp:spPr>
        <a:xfrm>
          <a:off x="751010" y="1609920"/>
          <a:ext cx="9108052" cy="321870"/>
        </a:xfrm>
        <a:prstGeom prst="rect">
          <a:avLst/>
        </a:prstGeom>
        <a:solidFill>
          <a:schemeClr val="lt1">
            <a:alpha val="56000"/>
          </a:schemeClr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5548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0" i="0" kern="1200" dirty="0" smtClean="0"/>
            <a:t>Exemples d’applications </a:t>
          </a:r>
          <a:endParaRPr lang="fr-FR" sz="1800" b="0" i="0" kern="1200" dirty="0"/>
        </a:p>
      </dsp:txBody>
      <dsp:txXfrm>
        <a:off x="751010" y="1609920"/>
        <a:ext cx="9108052" cy="321870"/>
      </dsp:txXfrm>
    </dsp:sp>
    <dsp:sp modelId="{877DBB57-61C2-3B46-B1E8-4BA287C1A481}">
      <dsp:nvSpPr>
        <dsp:cNvPr id="0" name=""/>
        <dsp:cNvSpPr/>
      </dsp:nvSpPr>
      <dsp:spPr>
        <a:xfrm>
          <a:off x="549840" y="1569686"/>
          <a:ext cx="402338" cy="402338"/>
        </a:xfrm>
        <a:prstGeom prst="ellipse">
          <a:avLst/>
        </a:prstGeom>
        <a:solidFill>
          <a:schemeClr val="lt1">
            <a:alpha val="91000"/>
          </a:schemeClr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5A69FB28-8255-9443-A8DF-F54126407784}">
      <dsp:nvSpPr>
        <dsp:cNvPr id="0" name=""/>
        <dsp:cNvSpPr/>
      </dsp:nvSpPr>
      <dsp:spPr>
        <a:xfrm>
          <a:off x="700009" y="2093010"/>
          <a:ext cx="9159052" cy="321870"/>
        </a:xfrm>
        <a:prstGeom prst="rect">
          <a:avLst/>
        </a:prstGeom>
        <a:solidFill>
          <a:schemeClr val="lt1">
            <a:alpha val="56000"/>
          </a:schemeClr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5548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0" kern="1200" dirty="0" smtClean="0"/>
            <a:t>Reconnaissance vocale </a:t>
          </a:r>
          <a:endParaRPr lang="fr-FR" sz="1800" b="0" i="0" kern="1200" dirty="0"/>
        </a:p>
      </dsp:txBody>
      <dsp:txXfrm>
        <a:off x="700009" y="2093010"/>
        <a:ext cx="9159052" cy="321870"/>
      </dsp:txXfrm>
    </dsp:sp>
    <dsp:sp modelId="{14E62D5B-67DC-044D-A5A3-45F1B13605B2}">
      <dsp:nvSpPr>
        <dsp:cNvPr id="0" name=""/>
        <dsp:cNvSpPr/>
      </dsp:nvSpPr>
      <dsp:spPr>
        <a:xfrm>
          <a:off x="498840" y="2052776"/>
          <a:ext cx="402338" cy="402338"/>
        </a:xfrm>
        <a:prstGeom prst="ellipse">
          <a:avLst/>
        </a:prstGeom>
        <a:solidFill>
          <a:schemeClr val="lt1">
            <a:alpha val="91000"/>
          </a:schemeClr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77EEDC32-19C7-4E4E-9E25-1E4DFCF4BE31}">
      <dsp:nvSpPr>
        <dsp:cNvPr id="0" name=""/>
        <dsp:cNvSpPr/>
      </dsp:nvSpPr>
      <dsp:spPr>
        <a:xfrm>
          <a:off x="540278" y="2575745"/>
          <a:ext cx="9318784" cy="321870"/>
        </a:xfrm>
        <a:prstGeom prst="rect">
          <a:avLst/>
        </a:prstGeom>
        <a:solidFill>
          <a:schemeClr val="lt1">
            <a:alpha val="56000"/>
          </a:schemeClr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5548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Difficultés du TAP</a:t>
          </a:r>
          <a:endParaRPr lang="fr-FR" sz="1800" b="0" i="0" kern="1200" dirty="0"/>
        </a:p>
      </dsp:txBody>
      <dsp:txXfrm>
        <a:off x="540278" y="2575745"/>
        <a:ext cx="9318784" cy="321870"/>
      </dsp:txXfrm>
    </dsp:sp>
    <dsp:sp modelId="{67F0A883-E669-F644-9904-EE70F4A05722}">
      <dsp:nvSpPr>
        <dsp:cNvPr id="0" name=""/>
        <dsp:cNvSpPr/>
      </dsp:nvSpPr>
      <dsp:spPr>
        <a:xfrm>
          <a:off x="339109" y="2535511"/>
          <a:ext cx="402338" cy="402338"/>
        </a:xfrm>
        <a:prstGeom prst="ellipse">
          <a:avLst/>
        </a:prstGeom>
        <a:solidFill>
          <a:schemeClr val="lt1">
            <a:alpha val="91000"/>
          </a:schemeClr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5AEFA34A-6D73-9E4B-9E2E-02868FC5BB39}">
      <dsp:nvSpPr>
        <dsp:cNvPr id="0" name=""/>
        <dsp:cNvSpPr/>
      </dsp:nvSpPr>
      <dsp:spPr>
        <a:xfrm>
          <a:off x="248795" y="3058834"/>
          <a:ext cx="9610267" cy="321870"/>
        </a:xfrm>
        <a:prstGeom prst="rect">
          <a:avLst/>
        </a:prstGeom>
        <a:solidFill>
          <a:schemeClr val="lt1">
            <a:alpha val="56000"/>
          </a:schemeClr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5548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Conclusion</a:t>
          </a:r>
          <a:endParaRPr lang="fr-FR" sz="1800" b="0" i="0" kern="1200" dirty="0"/>
        </a:p>
      </dsp:txBody>
      <dsp:txXfrm>
        <a:off x="248795" y="3058834"/>
        <a:ext cx="9610267" cy="321870"/>
      </dsp:txXfrm>
    </dsp:sp>
    <dsp:sp modelId="{DBE98531-5050-4F40-878E-B9435D6D29BC}">
      <dsp:nvSpPr>
        <dsp:cNvPr id="0" name=""/>
        <dsp:cNvSpPr/>
      </dsp:nvSpPr>
      <dsp:spPr>
        <a:xfrm>
          <a:off x="47626" y="3018601"/>
          <a:ext cx="402338" cy="4023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84B938-DA46-2848-B950-FBDAD58C705C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E65D-12AE-7945-B0B4-536B7ADFC47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046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2E65D-12AE-7945-B0B4-536B7ADFC47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249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9DC7FA01-D7D4-8345-AE66-42DAE1D7E9BF}" type="datetime1">
              <a:rPr lang="fr-FR" smtClean="0"/>
              <a:t>06/03/2020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2D20-4A23-9745-90DF-F8183681657A}" type="datetime1">
              <a:rPr lang="fr-FR" smtClean="0"/>
              <a:t>06/03/2020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4044-ABD9-574D-B304-5125560DBF2F}" type="datetime1">
              <a:rPr lang="fr-FR" smtClean="0"/>
              <a:t>06/03/2020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74FB4-54B5-DB45-8FC0-F452294D33B6}" type="datetime1">
              <a:rPr lang="fr-FR" smtClean="0"/>
              <a:t>06/03/2020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99C78-49A8-9C49-8044-1156A221952C}" type="datetime1">
              <a:rPr lang="fr-FR" smtClean="0"/>
              <a:t>06/03/2020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A9FC-8BBA-2246-84D8-37CE6375B19F}" type="datetime1">
              <a:rPr lang="fr-FR" smtClean="0"/>
              <a:t>06/03/2020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0F21-C148-C445-806D-142D82809C98}" type="datetime1">
              <a:rPr lang="fr-FR" smtClean="0"/>
              <a:t>06/03/2020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B8502-DCD9-B641-AB73-024E02BA5FD2}" type="datetime1">
              <a:rPr lang="fr-FR" smtClean="0"/>
              <a:t>06/03/2020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1373B-0922-B744-8672-6FC27944301E}" type="datetime1">
              <a:rPr lang="fr-FR" smtClean="0"/>
              <a:t>06/03/2020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FAB9-A58C-3F43-AF8D-E96F171818F0}" type="datetime1">
              <a:rPr lang="fr-FR" smtClean="0"/>
              <a:t>06/03/2020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A55DC-31C7-8B41-B72D-925F8934AD47}" type="datetime1">
              <a:rPr lang="fr-FR" smtClean="0"/>
              <a:t>06/03/2020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9319-C7BA-6C48-BA64-13FBC93C6A81}" type="datetime1">
              <a:rPr lang="fr-FR" smtClean="0"/>
              <a:t>06/03/2020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BE71-FAE8-E040-A15E-EB3C062A5300}" type="datetime1">
              <a:rPr lang="fr-FR" smtClean="0"/>
              <a:t>06/03/2020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CF11-94C6-0540-8B42-9F841A0E39B5}" type="datetime1">
              <a:rPr lang="fr-FR" smtClean="0"/>
              <a:t>06/03/2020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2A04D-126E-4247-9CAC-646BA8F0A39F}" type="datetime1">
              <a:rPr lang="fr-FR" smtClean="0"/>
              <a:t>06/03/2020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55B7B-8F80-834B-9DE8-8BE82AC62BAE}" type="datetime1">
              <a:rPr lang="fr-FR" smtClean="0"/>
              <a:t>06/03/2020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231-D332-7D46-894C-EF0029CBF86C}" type="datetime1">
              <a:rPr lang="fr-FR" smtClean="0"/>
              <a:t>06/03/2020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07D2E-5817-D44F-AF3C-65D7913341C6}" type="datetime1">
              <a:rPr lang="fr-FR" smtClean="0"/>
              <a:t>06/03/2020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tEmXaHPE6Ys&amp;t=6s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ZzSzkAuKPe0&amp;t=1s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sDruy39Yn2I&amp;list=RDCMUCUaHJ0fTA-1theR8A8Polmw&amp;start_radio=1" TargetMode="External"/><Relationship Id="rId3" Type="http://schemas.openxmlformats.org/officeDocument/2006/relationships/hyperlink" Target="https://www.youtube.com/watch?v=4XNQPOQ6-5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ésultat de recherche d'images pour &quot;institut galilé&quot;"/>
          <p:cNvPicPr>
            <a:picLocks noChangeAspect="1" noChangeArrowheads="1"/>
          </p:cNvPicPr>
          <p:nvPr/>
        </p:nvPicPr>
        <p:blipFill>
          <a:blip r:embed="rId3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0882" y="13314"/>
            <a:ext cx="2891118" cy="1224123"/>
          </a:xfrm>
          <a:prstGeom prst="rect">
            <a:avLst/>
          </a:prstGeom>
          <a:noFill/>
          <a:ln>
            <a:noFill/>
          </a:ln>
          <a:effectLst>
            <a:outerShdw blurRad="12700" sx="1000" sy="1000" algn="ctr" rotWithShape="0">
              <a:srgbClr val="000000"/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90166" y="2033101"/>
            <a:ext cx="10085294" cy="1491648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 smtClean="0">
                <a:solidFill>
                  <a:sysClr val="windowText" lastClr="000000"/>
                </a:solidFill>
              </a:rPr>
              <a:t>TAP : Traitement AUTOMATIQUE </a:t>
            </a:r>
            <a:br>
              <a:rPr lang="fr-FR" sz="3600" b="1" dirty="0" smtClean="0">
                <a:solidFill>
                  <a:sysClr val="windowText" lastClr="000000"/>
                </a:solidFill>
              </a:rPr>
            </a:br>
            <a:r>
              <a:rPr lang="fr-FR" sz="3600" b="1" dirty="0" smtClean="0">
                <a:solidFill>
                  <a:sysClr val="windowText" lastClr="000000"/>
                </a:solidFill>
              </a:rPr>
              <a:t>DE LA PPAROLE </a:t>
            </a:r>
            <a:endParaRPr lang="fr-FR" sz="3600" b="1" dirty="0">
              <a:solidFill>
                <a:sysClr val="windowText" lastClr="0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90166" y="4301285"/>
            <a:ext cx="8791575" cy="1655762"/>
          </a:xfrm>
        </p:spPr>
        <p:txBody>
          <a:bodyPr>
            <a:normAutofit fontScale="92500"/>
          </a:bodyPr>
          <a:lstStyle/>
          <a:p>
            <a:endParaRPr lang="fr-FR" dirty="0" smtClean="0"/>
          </a:p>
          <a:p>
            <a:r>
              <a:rPr lang="fr-FR" dirty="0" smtClean="0"/>
              <a:t>Encadré par :					Présenté par : </a:t>
            </a:r>
          </a:p>
          <a:p>
            <a:r>
              <a:rPr lang="fr-FR" dirty="0" smtClean="0"/>
              <a:t>Mme Catherine RECANATI 				cHOUTTA ABOUBAKR</a:t>
            </a:r>
            <a:endParaRPr lang="fr-FR" dirty="0"/>
          </a:p>
        </p:txBody>
      </p:sp>
      <p:pic>
        <p:nvPicPr>
          <p:cNvPr id="1028" name="Picture 4" descr="ésultat de recherche d'images pour &quot;voice recognition funny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4" y="1844230"/>
            <a:ext cx="1680519" cy="1680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4148613" y="1844230"/>
            <a:ext cx="5526740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u="sng" cap="all" smtClean="0">
                <a:solidFill>
                  <a:schemeClr val="tx2"/>
                </a:solidFill>
              </a:rPr>
              <a:t>IHM </a:t>
            </a:r>
            <a:r>
              <a:rPr lang="fr-FR" sz="2400" b="1" u="sng" cap="all" dirty="0">
                <a:solidFill>
                  <a:schemeClr val="tx2"/>
                </a:solidFill>
              </a:rPr>
              <a:t>: Interaction Homme-Machine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33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Comment </a:t>
            </a:r>
            <a:r>
              <a:rPr lang="fr-FR" dirty="0" smtClean="0"/>
              <a:t>ç</a:t>
            </a:r>
            <a:r>
              <a:rPr lang="fr-FR" dirty="0" smtClean="0"/>
              <a:t>a marche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r-FR" dirty="0">
                <a:hlinkClick r:id="rId2"/>
              </a:rPr>
              <a:t>https://www.youtube.com/watch?v=tEmXaHPE6Ys&amp;t=6s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134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b="1" i="1" u="sng" dirty="0">
                <a:solidFill>
                  <a:srgbClr val="002060"/>
                </a:solidFill>
              </a:rPr>
              <a:t>Reconnaissance vocale :</a:t>
            </a:r>
          </a:p>
        </p:txBody>
      </p:sp>
      <p:pic>
        <p:nvPicPr>
          <p:cNvPr id="4" name="Espace réservé du contenu 3" descr="Captu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61602" y="2236041"/>
            <a:ext cx="6828493" cy="3541712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5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5237" y="618518"/>
            <a:ext cx="9905998" cy="1478570"/>
          </a:xfrm>
        </p:spPr>
        <p:txBody>
          <a:bodyPr/>
          <a:lstStyle/>
          <a:p>
            <a:pPr algn="ctr"/>
            <a:r>
              <a:rPr lang="fr-FR" b="1" i="1" u="sng" dirty="0">
                <a:solidFill>
                  <a:srgbClr val="002060"/>
                </a:solidFill>
              </a:rPr>
              <a:t>Architecture d’un système de reconnaissance vocale </a:t>
            </a:r>
            <a:endParaRPr lang="fr-FR" u="sng" dirty="0"/>
          </a:p>
        </p:txBody>
      </p:sp>
      <p:pic>
        <p:nvPicPr>
          <p:cNvPr id="4" name="Espace réservé du contenu 3" descr="C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32965" y="2249487"/>
            <a:ext cx="8229600" cy="3513551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68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u="sng" dirty="0">
                <a:solidFill>
                  <a:srgbClr val="002060"/>
                </a:solidFill>
              </a:rPr>
              <a:t>L’étape de la </a:t>
            </a:r>
            <a:r>
              <a:rPr lang="fr-FR" b="1" i="1" u="sng">
                <a:solidFill>
                  <a:srgbClr val="002060"/>
                </a:solidFill>
              </a:rPr>
              <a:t>reconnaissance </a:t>
            </a:r>
            <a:r>
              <a:rPr lang="fr-FR" b="1" i="1" u="sng" smtClean="0">
                <a:solidFill>
                  <a:srgbClr val="002060"/>
                </a:solidFill>
              </a:rPr>
              <a:t>: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dirty="0"/>
              <a:t>Analyser le signal inconnu sous la forme d’une suite de vecteurs acoustiques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Comparer la suite inconnue à des exemples préalablement enregistrés.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Le mot «reconnu» sera alors celui dont la suite de vecteurs acoustiques colle le mieux à celle du mot inconnu.</a:t>
            </a:r>
          </a:p>
          <a:p>
            <a:endParaRPr lang="fr-FR" dirty="0"/>
          </a:p>
        </p:txBody>
      </p:sp>
      <p:pic>
        <p:nvPicPr>
          <p:cNvPr id="4" name="Picture 2" descr="C:\Users\mokrane\Desktop\IHM\Capt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9301" y="4590303"/>
            <a:ext cx="4824536" cy="1993602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40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i="1" u="sng" dirty="0">
                <a:solidFill>
                  <a:srgbClr val="002060"/>
                </a:solidFill>
              </a:rPr>
              <a:t>Difficultés du TAP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fr-FR" dirty="0"/>
              <a:t>Grande quantité d’informations</a:t>
            </a:r>
          </a:p>
          <a:p>
            <a:pPr>
              <a:buFont typeface="Wingdings" pitchFamily="2" charset="2"/>
              <a:buChar char="v"/>
            </a:pPr>
            <a:r>
              <a:rPr lang="fr-FR" dirty="0"/>
              <a:t>Grande variabilité des informations</a:t>
            </a:r>
          </a:p>
          <a:p>
            <a:pPr lvl="2">
              <a:buFont typeface="Wingdings" pitchFamily="2" charset="2"/>
              <a:buChar char="ü"/>
            </a:pPr>
            <a:r>
              <a:rPr lang="fr-FR" dirty="0"/>
              <a:t>Type de parole </a:t>
            </a:r>
          </a:p>
          <a:p>
            <a:pPr lvl="2">
              <a:buFont typeface="Wingdings" pitchFamily="2" charset="2"/>
              <a:buChar char="ü"/>
            </a:pPr>
            <a:r>
              <a:rPr lang="fr-FR" dirty="0"/>
              <a:t>Environnement</a:t>
            </a:r>
          </a:p>
          <a:p>
            <a:pPr lvl="2">
              <a:buFont typeface="Wingdings" pitchFamily="2" charset="2"/>
              <a:buChar char="ü"/>
            </a:pPr>
            <a:r>
              <a:rPr lang="fr-FR" dirty="0"/>
              <a:t>Locuteur</a:t>
            </a:r>
          </a:p>
          <a:p>
            <a:pPr lvl="2">
              <a:buFont typeface="Wingdings" pitchFamily="2" charset="2"/>
              <a:buChar char="ü"/>
            </a:pPr>
            <a:r>
              <a:rPr lang="fr-FR" dirty="0"/>
              <a:t>Coarticulation</a:t>
            </a:r>
          </a:p>
          <a:p>
            <a:pPr>
              <a:buFont typeface="Wingdings" pitchFamily="2" charset="2"/>
              <a:buChar char="v"/>
            </a:pPr>
            <a:r>
              <a:rPr lang="fr-FR" dirty="0"/>
              <a:t>Diversité des sources </a:t>
            </a:r>
            <a:endParaRPr lang="fr-FR" dirty="0" smtClean="0"/>
          </a:p>
          <a:p>
            <a:pPr>
              <a:buFont typeface="Wingdings" pitchFamily="2" charset="2"/>
              <a:buChar char="v"/>
            </a:pPr>
            <a:r>
              <a:rPr lang="fr-FR" dirty="0" smtClean="0"/>
              <a:t>de </a:t>
            </a:r>
            <a:r>
              <a:rPr lang="fr-FR" dirty="0"/>
              <a:t>connaissances </a:t>
            </a:r>
          </a:p>
          <a:p>
            <a:pPr lvl="1">
              <a:buFont typeface="Wingdings" pitchFamily="2" charset="2"/>
              <a:buChar char="ü"/>
            </a:pPr>
            <a:r>
              <a:rPr lang="fr-FR" dirty="0"/>
              <a:t> Acoustique </a:t>
            </a:r>
          </a:p>
          <a:p>
            <a:pPr lvl="1">
              <a:buFont typeface="Wingdings" pitchFamily="2" charset="2"/>
              <a:buChar char="ü"/>
            </a:pPr>
            <a:r>
              <a:rPr lang="fr-FR" dirty="0"/>
              <a:t>Linguistique </a:t>
            </a:r>
          </a:p>
          <a:p>
            <a:pPr lvl="1">
              <a:buFont typeface="Wingdings" pitchFamily="2" charset="2"/>
              <a:buChar char="ü"/>
            </a:pPr>
            <a:r>
              <a:rPr lang="fr-FR" dirty="0" err="1"/>
              <a:t>Extra-linguistique</a:t>
            </a:r>
            <a:r>
              <a:rPr lang="fr-FR" dirty="0"/>
              <a:t> </a:t>
            </a:r>
          </a:p>
          <a:p>
            <a:pPr lvl="8">
              <a:buFont typeface="Wingdings" pitchFamily="2" charset="2"/>
              <a:buChar char="ü"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11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23055" y="2202390"/>
            <a:ext cx="9905998" cy="1478570"/>
          </a:xfrm>
        </p:spPr>
        <p:txBody>
          <a:bodyPr/>
          <a:lstStyle/>
          <a:p>
            <a:pPr algn="ctr"/>
            <a:r>
              <a:rPr lang="fr-FR" b="1" i="1" u="sng" dirty="0">
                <a:solidFill>
                  <a:srgbClr val="002060"/>
                </a:solidFill>
              </a:rPr>
              <a:t>Difficultés </a:t>
            </a:r>
            <a:r>
              <a:rPr lang="fr-FR" b="1" i="1" u="sng" dirty="0" smtClean="0">
                <a:solidFill>
                  <a:srgbClr val="002060"/>
                </a:solidFill>
              </a:rPr>
              <a:t>de la </a:t>
            </a:r>
            <a:r>
              <a:rPr lang="fr-FR" b="1" i="1" u="sng" smtClean="0">
                <a:solidFill>
                  <a:srgbClr val="002060"/>
                </a:solidFill>
              </a:rPr>
              <a:t>reconnaissance vocale: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  <p:sp>
        <p:nvSpPr>
          <p:cNvPr id="3" name="ZoneTexte 2"/>
          <p:cNvSpPr txBox="1"/>
          <p:nvPr/>
        </p:nvSpPr>
        <p:spPr>
          <a:xfrm>
            <a:off x="3103418" y="3796144"/>
            <a:ext cx="5624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linkClick r:id="rId2"/>
              </a:rPr>
              <a:t>https://www.youtube.com/watch?v=ZzSzkAuKPe0&amp;t=1s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033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3189" y="2622130"/>
            <a:ext cx="9905998" cy="1478570"/>
          </a:xfrm>
        </p:spPr>
        <p:txBody>
          <a:bodyPr/>
          <a:lstStyle/>
          <a:p>
            <a:pPr algn="ctr"/>
            <a:r>
              <a:rPr lang="fr-FR" dirty="0" err="1" smtClean="0"/>
              <a:t>Thank</a:t>
            </a:r>
            <a:r>
              <a:rPr lang="fr-FR" dirty="0" smtClean="0"/>
              <a:t> </a:t>
            </a:r>
            <a:r>
              <a:rPr lang="fr-FR" smtClean="0"/>
              <a:t>you </a:t>
            </a:r>
            <a:r>
              <a:rPr lang="fr-FR" dirty="0" smtClean="0"/>
              <a:t>for </a:t>
            </a:r>
            <a:r>
              <a:rPr lang="fr-FR" dirty="0" err="1" smtClean="0"/>
              <a:t>your</a:t>
            </a:r>
            <a:r>
              <a:rPr lang="fr-FR" dirty="0" smtClean="0"/>
              <a:t> attention !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77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2194" y="2576986"/>
            <a:ext cx="9905998" cy="1478570"/>
          </a:xfrm>
        </p:spPr>
        <p:txBody>
          <a:bodyPr/>
          <a:lstStyle/>
          <a:p>
            <a:pPr algn="ctr"/>
            <a:r>
              <a:rPr lang="fr-FR" b="1" dirty="0" smtClean="0"/>
              <a:t>INTRODUCTION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54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: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7546700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38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i="1" u="sng" dirty="0">
                <a:solidFill>
                  <a:srgbClr val="002060"/>
                </a:solidFill>
              </a:rPr>
              <a:t>Définitions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Parole: Flux continu constitué d'une suite de mots, eux mêmes constitués d'un enchainement de phonèmes et de bruits </a:t>
            </a:r>
            <a:r>
              <a:rPr lang="fr-FR" dirty="0" smtClean="0"/>
              <a:t>articulatoires</a:t>
            </a:r>
          </a:p>
          <a:p>
            <a:r>
              <a:rPr lang="fr-FR" dirty="0"/>
              <a:t>Le </a:t>
            </a:r>
            <a:r>
              <a:rPr lang="fr-FR" b="1" dirty="0"/>
              <a:t>traitement de la parole</a:t>
            </a:r>
            <a:r>
              <a:rPr lang="fr-FR" dirty="0"/>
              <a:t> est une discipline technologique dont l'objectif est la captation, la transmission, l'identification et la synthèse de la parole.</a:t>
            </a:r>
          </a:p>
          <a:p>
            <a:r>
              <a:rPr lang="fr-FR" dirty="0"/>
              <a:t>Phonèmes: plus petite unité discrète ou distinctive (c'est-à-dire permettant de distinguer des mots les uns des autres) que l'on puisse isoler par segmentation dans la chaîne parlée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51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i="1" u="sng" dirty="0">
                <a:solidFill>
                  <a:srgbClr val="002060"/>
                </a:solidFill>
              </a:rPr>
              <a:t>Historique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17820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fr-FR" dirty="0"/>
              <a:t>1952 : reconnaissance des 10 chiffres, pour un « monolocuteur » , par un dispositif électronique câblé </a:t>
            </a:r>
          </a:p>
          <a:p>
            <a:pPr>
              <a:lnSpc>
                <a:spcPct val="90000"/>
              </a:lnSpc>
            </a:pPr>
            <a:r>
              <a:rPr lang="fr-FR" dirty="0"/>
              <a:t>1960 : utilisation des méthodes numériques </a:t>
            </a:r>
          </a:p>
          <a:p>
            <a:pPr>
              <a:lnSpc>
                <a:spcPct val="90000"/>
              </a:lnSpc>
            </a:pPr>
            <a:r>
              <a:rPr lang="fr-FR" dirty="0"/>
              <a:t>1965 : </a:t>
            </a:r>
            <a:r>
              <a:rPr lang="fr-FR" dirty="0">
                <a:uFill>
                  <a:solidFill>
                    <a:srgbClr val="C00000"/>
                  </a:solidFill>
                </a:uFill>
              </a:rPr>
              <a:t>reconnaissance de phonèmes en parole continue </a:t>
            </a:r>
          </a:p>
          <a:p>
            <a:pPr>
              <a:lnSpc>
                <a:spcPct val="90000"/>
              </a:lnSpc>
            </a:pPr>
            <a:r>
              <a:rPr lang="fr-FR" dirty="0"/>
              <a:t>1968 : reconnaissance de mots isolés par des systèmes implantés sur gros ordinateurs (jusqu’à 500 mots) </a:t>
            </a:r>
          </a:p>
          <a:p>
            <a:pPr>
              <a:lnSpc>
                <a:spcPct val="90000"/>
              </a:lnSpc>
            </a:pPr>
            <a:r>
              <a:rPr lang="fr-FR" dirty="0"/>
              <a:t>1969 : utilisation d’informations linguistiques </a:t>
            </a:r>
          </a:p>
          <a:p>
            <a:pPr>
              <a:lnSpc>
                <a:spcPct val="90000"/>
              </a:lnSpc>
            </a:pPr>
            <a:r>
              <a:rPr lang="fr-FR" dirty="0"/>
              <a:t>1971 : lancement du projet ARPA aux USA (15 millions de dollars) pour tester la faisabilité de la compréhension automatique de la parole continue avec des contraintes raisonnables </a:t>
            </a:r>
          </a:p>
          <a:p>
            <a:pPr>
              <a:lnSpc>
                <a:spcPct val="90000"/>
              </a:lnSpc>
            </a:pPr>
            <a:r>
              <a:rPr lang="fr-FR" dirty="0"/>
              <a:t>1972 : premier appareil commercialisé de reconnaissance de mots </a:t>
            </a:r>
          </a:p>
          <a:p>
            <a:pPr>
              <a:lnSpc>
                <a:spcPct val="90000"/>
              </a:lnSpc>
            </a:pPr>
            <a:r>
              <a:rPr lang="fr-FR" dirty="0"/>
              <a:t>1976 : fin du projet ARPA ; les systèmes opérationnels sont HARPY, HEARSAY I et II et HWIM </a:t>
            </a:r>
          </a:p>
          <a:p>
            <a:pPr>
              <a:lnSpc>
                <a:spcPct val="90000"/>
              </a:lnSpc>
            </a:pPr>
            <a:r>
              <a:rPr lang="fr-FR" dirty="0"/>
              <a:t>1978 : commercialisation d’un système de reconnaissance à microprocesseurs sur une carte de circuits imprimés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67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06942" y="824097"/>
            <a:ext cx="9905999" cy="536154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r-FR" dirty="0"/>
              <a:t>1981 : utilisation de circuits intégrés VLSI (</a:t>
            </a:r>
            <a:r>
              <a:rPr lang="fr-FR" dirty="0" err="1"/>
              <a:t>Very</a:t>
            </a:r>
            <a:r>
              <a:rPr lang="fr-FR" dirty="0"/>
              <a:t> Large </a:t>
            </a:r>
            <a:r>
              <a:rPr lang="fr-FR" dirty="0" err="1"/>
              <a:t>Scale</a:t>
            </a:r>
            <a:r>
              <a:rPr lang="fr-FR" dirty="0"/>
              <a:t> </a:t>
            </a:r>
            <a:r>
              <a:rPr lang="fr-FR" dirty="0" err="1"/>
              <a:t>Integration</a:t>
            </a:r>
            <a:r>
              <a:rPr lang="fr-FR" dirty="0"/>
              <a:t>) spécifiques du traitement de la parole </a:t>
            </a:r>
          </a:p>
          <a:p>
            <a:pPr>
              <a:lnSpc>
                <a:spcPct val="80000"/>
              </a:lnSpc>
            </a:pPr>
            <a:r>
              <a:rPr lang="fr-FR" dirty="0"/>
              <a:t>1981 : système de reconnaissance de mots sur un circuit VLSI </a:t>
            </a:r>
          </a:p>
          <a:p>
            <a:pPr>
              <a:lnSpc>
                <a:spcPct val="80000"/>
              </a:lnSpc>
            </a:pPr>
            <a:r>
              <a:rPr lang="fr-FR" dirty="0"/>
              <a:t>1983 : </a:t>
            </a:r>
            <a:r>
              <a:rPr lang="fr-FR" dirty="0">
                <a:uFill>
                  <a:solidFill>
                    <a:srgbClr val="FF0000"/>
                  </a:solidFill>
                </a:uFill>
              </a:rPr>
              <a:t>première mondiale de commande vocale à bord d’un avion de chasse en France </a:t>
            </a:r>
          </a:p>
          <a:p>
            <a:pPr>
              <a:lnSpc>
                <a:spcPct val="80000"/>
              </a:lnSpc>
            </a:pPr>
            <a:r>
              <a:rPr lang="fr-FR" dirty="0"/>
              <a:t>1985 : commercialisation des premiers systèmes de reconnaissance de plusieurs milliers de mots </a:t>
            </a:r>
          </a:p>
          <a:p>
            <a:pPr>
              <a:lnSpc>
                <a:spcPct val="80000"/>
              </a:lnSpc>
            </a:pPr>
            <a:r>
              <a:rPr lang="fr-FR" dirty="0"/>
              <a:t>1986 : lancement du projet japonais ATR de téléphone avec traduction automatique en temps réel </a:t>
            </a:r>
          </a:p>
          <a:p>
            <a:pPr>
              <a:lnSpc>
                <a:spcPct val="80000"/>
              </a:lnSpc>
            </a:pPr>
            <a:r>
              <a:rPr lang="fr-FR" dirty="0"/>
              <a:t>1988 : apparition des premières machines à dictée par mots isolés </a:t>
            </a:r>
          </a:p>
          <a:p>
            <a:pPr>
              <a:lnSpc>
                <a:spcPct val="80000"/>
              </a:lnSpc>
            </a:pPr>
            <a:r>
              <a:rPr lang="fr-FR" dirty="0"/>
              <a:t>1989 : recrudescence des modèles connexionnistes neuro-mimétiques </a:t>
            </a:r>
          </a:p>
          <a:p>
            <a:pPr>
              <a:lnSpc>
                <a:spcPct val="80000"/>
              </a:lnSpc>
            </a:pPr>
            <a:r>
              <a:rPr lang="fr-FR" dirty="0"/>
              <a:t>1990 : premières véritables applications de dialogue oral homme-machine </a:t>
            </a:r>
          </a:p>
          <a:p>
            <a:pPr>
              <a:lnSpc>
                <a:spcPct val="80000"/>
              </a:lnSpc>
            </a:pPr>
            <a:r>
              <a:rPr lang="fr-FR" dirty="0"/>
              <a:t>1994 : IBM lance son premier système de reconnaissance vocale sur PC </a:t>
            </a:r>
          </a:p>
          <a:p>
            <a:pPr>
              <a:lnSpc>
                <a:spcPct val="80000"/>
              </a:lnSpc>
            </a:pPr>
            <a:r>
              <a:rPr lang="fr-FR" dirty="0"/>
              <a:t>1997 : lancement de la dictée vocale en continu par IBM 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1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i="1" u="sng" dirty="0" smtClean="0">
                <a:solidFill>
                  <a:srgbClr val="002060"/>
                </a:solidFill>
              </a:rPr>
              <a:t>Principe </a:t>
            </a:r>
            <a:r>
              <a:rPr lang="fr-FR" b="1" i="1" u="sng" dirty="0">
                <a:solidFill>
                  <a:srgbClr val="002060"/>
                </a:solidFill>
              </a:rPr>
              <a:t>de </a:t>
            </a:r>
            <a:r>
              <a:rPr lang="fr-FR" b="1" i="1" u="sng" dirty="0" smtClean="0">
                <a:solidFill>
                  <a:srgbClr val="002060"/>
                </a:solidFill>
              </a:rPr>
              <a:t>base </a:t>
            </a:r>
            <a:r>
              <a:rPr lang="fr-FR" b="1" i="1" u="sng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41412" y="2788329"/>
            <a:ext cx="9905999" cy="2044928"/>
          </a:xfrm>
        </p:spPr>
        <p:txBody>
          <a:bodyPr/>
          <a:lstStyle/>
          <a:p>
            <a:r>
              <a:rPr lang="fr-FR" dirty="0"/>
              <a:t>Le traitement acoustique</a:t>
            </a:r>
          </a:p>
          <a:p>
            <a:r>
              <a:rPr lang="fr-FR" dirty="0" smtClean="0"/>
              <a:t>L’apprentissage automatique</a:t>
            </a:r>
            <a:endParaRPr lang="fr-FR" dirty="0"/>
          </a:p>
          <a:p>
            <a:r>
              <a:rPr lang="fr-FR" dirty="0"/>
              <a:t>Le </a:t>
            </a:r>
            <a:r>
              <a:rPr lang="fr-FR" dirty="0" smtClean="0"/>
              <a:t>décodage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21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b="1" i="1" u="sng" dirty="0">
                <a:solidFill>
                  <a:srgbClr val="002060"/>
                </a:solidFill>
              </a:rPr>
              <a:t>Exemples d’applications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fr-FR" dirty="0"/>
              <a:t>Une dictée vocale peut être associée à un traitement de texte : Un locuteur parle et le texte s’affiche ; ainsi, il n’a plus besoin de taper son texte au clavier.</a:t>
            </a:r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Les </a:t>
            </a:r>
            <a:r>
              <a:rPr lang="fr-FR" dirty="0"/>
              <a:t>serveurs d’informations par téléphone</a:t>
            </a:r>
          </a:p>
          <a:p>
            <a:pPr>
              <a:buFont typeface="Wingdings" pitchFamily="2" charset="2"/>
              <a:buChar char="ü"/>
            </a:pPr>
            <a:r>
              <a:rPr lang="fr-FR" dirty="0"/>
              <a:t> La </a:t>
            </a:r>
            <a:r>
              <a:rPr lang="fr-FR" dirty="0" smtClean="0"/>
              <a:t>messagerie</a:t>
            </a:r>
          </a:p>
          <a:p>
            <a:pPr>
              <a:buFont typeface="Wingdings" pitchFamily="2" charset="2"/>
              <a:buChar char="ü"/>
            </a:pPr>
            <a:r>
              <a:rPr lang="fr-FR" dirty="0"/>
              <a:t>La sécurité possible grâce à la signature vocale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7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867" y="2766962"/>
            <a:ext cx="9905998" cy="1478570"/>
          </a:xfrm>
        </p:spPr>
        <p:txBody>
          <a:bodyPr>
            <a:normAutofit fontScale="90000"/>
          </a:bodyPr>
          <a:lstStyle/>
          <a:p>
            <a:pPr marL="571500" indent="-571500" algn="ctr">
              <a:buFont typeface="Arial" charset="0"/>
              <a:buChar char="•"/>
            </a:pPr>
            <a:r>
              <a:rPr lang="fr-FR" dirty="0">
                <a:hlinkClick r:id="rId2"/>
              </a:rPr>
              <a:t/>
            </a:r>
            <a:br>
              <a:rPr lang="fr-FR" dirty="0">
                <a:hlinkClick r:id="rId2"/>
              </a:rPr>
            </a:br>
            <a:r>
              <a:rPr lang="fr-FR" dirty="0">
                <a:hlinkClick r:id="rId3"/>
              </a:rPr>
              <a:t>https://</a:t>
            </a:r>
            <a:r>
              <a:rPr lang="fr-FR" dirty="0" smtClean="0">
                <a:hlinkClick r:id="rId3"/>
              </a:rPr>
              <a:t>www.youtube.com/watch?v=4XNQPOQ6-5s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>
                <a:hlinkClick r:id="rId2"/>
              </a:rPr>
              <a:t/>
            </a:r>
            <a:br>
              <a:rPr lang="fr-FR" dirty="0">
                <a:hlinkClick r:id="rId2"/>
              </a:rPr>
            </a:br>
            <a:r>
              <a:rPr lang="fr-FR" dirty="0" smtClean="0">
                <a:hlinkClick r:id="rId2"/>
              </a:rPr>
              <a:t>https</a:t>
            </a:r>
            <a:r>
              <a:rPr lang="fr-FR" dirty="0">
                <a:hlinkClick r:id="rId2"/>
              </a:rPr>
              <a:t>://www.youtube.com/watch?v=sDruy39Yn2I&amp;list=RDCMUCUaHJ0fTA-1theR8A8Polmw&amp;start_radio=1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ZoneTexte 2"/>
          <p:cNvSpPr txBox="1"/>
          <p:nvPr/>
        </p:nvSpPr>
        <p:spPr>
          <a:xfrm>
            <a:off x="3422073" y="928255"/>
            <a:ext cx="54230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EXEMPLES D’APPLICATION : 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89328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2482</TotalTime>
  <Words>244</Words>
  <Application>Microsoft Macintosh PowerPoint</Application>
  <PresentationFormat>Grand écran</PresentationFormat>
  <Paragraphs>89</Paragraphs>
  <Slides>16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2" baseType="lpstr">
      <vt:lpstr>Calibri</vt:lpstr>
      <vt:lpstr>Trebuchet MS</vt:lpstr>
      <vt:lpstr>Tw Cen MT</vt:lpstr>
      <vt:lpstr>Wingdings</vt:lpstr>
      <vt:lpstr>Arial</vt:lpstr>
      <vt:lpstr>Circuit</vt:lpstr>
      <vt:lpstr>TAP : Traitement AUTOMATIQUE  DE LA PPAROLE </vt:lpstr>
      <vt:lpstr>INTRODUCTION</vt:lpstr>
      <vt:lpstr>Plan :</vt:lpstr>
      <vt:lpstr>Définitions :</vt:lpstr>
      <vt:lpstr>Historique :</vt:lpstr>
      <vt:lpstr>Présentation PowerPoint</vt:lpstr>
      <vt:lpstr>Principe de base :</vt:lpstr>
      <vt:lpstr>Exemples d’applications  </vt:lpstr>
      <vt:lpstr> https://www.youtube.com/watch?v=4XNQPOQ6-5s   https://www.youtube.com/watch?v=sDruy39Yn2I&amp;list=RDCMUCUaHJ0fTA-1theR8A8Polmw&amp;start_radio=1</vt:lpstr>
      <vt:lpstr>Comment ça marche :</vt:lpstr>
      <vt:lpstr>Reconnaissance vocale :</vt:lpstr>
      <vt:lpstr>Architecture d’un système de reconnaissance vocale </vt:lpstr>
      <vt:lpstr>L’étape de la reconnaissance :</vt:lpstr>
      <vt:lpstr>Difficultés du TAP :</vt:lpstr>
      <vt:lpstr>Difficultés de la reconnaissance vocale:</vt:lpstr>
      <vt:lpstr>Thank you for your attention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TAP : Traitement AUTOMATIQUE  DE LA PPAROLE </dc:title>
  <dc:creator>Utilisateur de Microsoft Office</dc:creator>
  <cp:lastModifiedBy>Utilisateur de Microsoft Office</cp:lastModifiedBy>
  <cp:revision>19</cp:revision>
  <dcterms:created xsi:type="dcterms:W3CDTF">2020-02-11T13:26:24Z</dcterms:created>
  <dcterms:modified xsi:type="dcterms:W3CDTF">2020-03-06T09:32:52Z</dcterms:modified>
</cp:coreProperties>
</file>