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8.jpg" ContentType="image/jpeg"/>
  <Override PartName="/ppt/media/image59.jpg" ContentType="image/jpeg"/>
  <Override PartName="/ppt/media/image60.jpg" ContentType="image/jpeg"/>
  <Override PartName="/ppt/media/image63.jpg" ContentType="image/jpeg"/>
  <Override PartName="/ppt/media/image64.jpg" ContentType="image/jpeg"/>
  <Override PartName="/ppt/media/image6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70" r:id="rId12"/>
    <p:sldId id="271" r:id="rId13"/>
    <p:sldId id="272" r:id="rId14"/>
    <p:sldId id="273" r:id="rId15"/>
    <p:sldId id="275" r:id="rId16"/>
    <p:sldId id="317" r:id="rId17"/>
    <p:sldId id="282" r:id="rId18"/>
    <p:sldId id="284" r:id="rId19"/>
    <p:sldId id="287" r:id="rId20"/>
    <p:sldId id="290" r:id="rId21"/>
    <p:sldId id="300" r:id="rId22"/>
    <p:sldId id="303" r:id="rId23"/>
    <p:sldId id="318" r:id="rId24"/>
    <p:sldId id="319" r:id="rId25"/>
    <p:sldId id="320" r:id="rId26"/>
    <p:sldId id="321" r:id="rId27"/>
    <p:sldId id="322" r:id="rId28"/>
    <p:sldId id="324" r:id="rId29"/>
    <p:sldId id="316" r:id="rId30"/>
    <p:sldId id="325" r:id="rId31"/>
    <p:sldId id="315" r:id="rId32"/>
    <p:sldId id="326" r:id="rId33"/>
    <p:sldId id="323" r:id="rId34"/>
  </p:sldIdLst>
  <p:sldSz cx="4610100" cy="3460750"/>
  <p:notesSz cx="4610100" cy="34607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0" autoAdjust="0"/>
    <p:restoredTop sz="94660"/>
  </p:normalViewPr>
  <p:slideViewPr>
    <p:cSldViewPr>
      <p:cViewPr>
        <p:scale>
          <a:sx n="160" d="100"/>
          <a:sy n="160" d="100"/>
        </p:scale>
        <p:origin x="1560" y="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10" dirty="0"/>
              <a:t>Laetitia</a:t>
            </a:r>
            <a:r>
              <a:rPr dirty="0"/>
              <a:t> </a:t>
            </a:r>
            <a:r>
              <a:rPr spc="-10" dirty="0"/>
              <a:t>Matignon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30" dirty="0"/>
              <a:t>Universit´e </a:t>
            </a:r>
            <a:r>
              <a:rPr spc="-25" dirty="0"/>
              <a:t>de</a:t>
            </a:r>
            <a:r>
              <a:rPr spc="-60" dirty="0"/>
              <a:t> </a:t>
            </a:r>
            <a:r>
              <a:rPr spc="-25" dirty="0"/>
              <a:t>Caen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590"/>
              </a:lnSpc>
            </a:pPr>
            <a:fld id="{81D60167-4931-47E6-BA6A-407CBD079E47}" type="slidenum">
              <a:rPr spc="-5" dirty="0"/>
              <a:t>‹N°›</a:t>
            </a:fld>
            <a:r>
              <a:rPr spc="-5" dirty="0"/>
              <a:t> </a:t>
            </a:r>
            <a:r>
              <a:rPr spc="135" dirty="0"/>
              <a:t>/</a:t>
            </a:r>
            <a:r>
              <a:rPr spc="10" dirty="0"/>
              <a:t> </a:t>
            </a:r>
            <a:r>
              <a:rPr spc="-5" dirty="0"/>
              <a:t>61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10" dirty="0"/>
              <a:t>Laetitia</a:t>
            </a:r>
            <a:r>
              <a:rPr dirty="0"/>
              <a:t> </a:t>
            </a:r>
            <a:r>
              <a:rPr spc="-10" dirty="0"/>
              <a:t>Matignon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30" dirty="0"/>
              <a:t>Universit´e </a:t>
            </a:r>
            <a:r>
              <a:rPr spc="-25" dirty="0"/>
              <a:t>de</a:t>
            </a:r>
            <a:r>
              <a:rPr spc="-60" dirty="0"/>
              <a:t> </a:t>
            </a:r>
            <a:r>
              <a:rPr spc="-25" dirty="0"/>
              <a:t>Caen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590"/>
              </a:lnSpc>
            </a:pPr>
            <a:fld id="{81D60167-4931-47E6-BA6A-407CBD079E47}" type="slidenum">
              <a:rPr spc="-5" dirty="0"/>
              <a:t>‹N°›</a:t>
            </a:fld>
            <a:r>
              <a:rPr spc="-5" dirty="0"/>
              <a:t> </a:t>
            </a:r>
            <a:r>
              <a:rPr spc="135" dirty="0"/>
              <a:t>/</a:t>
            </a:r>
            <a:r>
              <a:rPr spc="10" dirty="0"/>
              <a:t> </a:t>
            </a:r>
            <a:r>
              <a:rPr spc="-5" dirty="0"/>
              <a:t>61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10" dirty="0"/>
              <a:t>Laetitia</a:t>
            </a:r>
            <a:r>
              <a:rPr dirty="0"/>
              <a:t> </a:t>
            </a:r>
            <a:r>
              <a:rPr spc="-10" dirty="0"/>
              <a:t>Matignon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30" dirty="0"/>
              <a:t>Universit´e </a:t>
            </a:r>
            <a:r>
              <a:rPr spc="-25" dirty="0"/>
              <a:t>de</a:t>
            </a:r>
            <a:r>
              <a:rPr spc="-60" dirty="0"/>
              <a:t> </a:t>
            </a:r>
            <a:r>
              <a:rPr spc="-25" dirty="0"/>
              <a:t>Caen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590"/>
              </a:lnSpc>
            </a:pPr>
            <a:fld id="{81D60167-4931-47E6-BA6A-407CBD079E47}" type="slidenum">
              <a:rPr spc="-5" dirty="0"/>
              <a:t>‹N°›</a:t>
            </a:fld>
            <a:r>
              <a:rPr spc="-5" dirty="0"/>
              <a:t> </a:t>
            </a:r>
            <a:r>
              <a:rPr spc="135" dirty="0"/>
              <a:t>/</a:t>
            </a:r>
            <a:r>
              <a:rPr spc="10" dirty="0"/>
              <a:t> </a:t>
            </a:r>
            <a:r>
              <a:rPr spc="-5" dirty="0"/>
              <a:t>61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10" dirty="0"/>
              <a:t>Laetitia</a:t>
            </a:r>
            <a:r>
              <a:rPr dirty="0"/>
              <a:t> </a:t>
            </a:r>
            <a:r>
              <a:rPr spc="-10" dirty="0"/>
              <a:t>Matignon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30" dirty="0"/>
              <a:t>Universit´e </a:t>
            </a:r>
            <a:r>
              <a:rPr spc="-25" dirty="0"/>
              <a:t>de</a:t>
            </a:r>
            <a:r>
              <a:rPr spc="-60" dirty="0"/>
              <a:t> </a:t>
            </a:r>
            <a:r>
              <a:rPr spc="-25" dirty="0"/>
              <a:t>Caen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590"/>
              </a:lnSpc>
            </a:pPr>
            <a:fld id="{81D60167-4931-47E6-BA6A-407CBD079E47}" type="slidenum">
              <a:rPr spc="-5" dirty="0"/>
              <a:t>‹N°›</a:t>
            </a:fld>
            <a:r>
              <a:rPr spc="-5" dirty="0"/>
              <a:t> </a:t>
            </a:r>
            <a:r>
              <a:rPr spc="135" dirty="0"/>
              <a:t>/</a:t>
            </a:r>
            <a:r>
              <a:rPr spc="10" dirty="0"/>
              <a:t> </a:t>
            </a:r>
            <a:r>
              <a:rPr spc="-5" dirty="0"/>
              <a:t>61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10" dirty="0"/>
              <a:t>Laetitia</a:t>
            </a:r>
            <a:r>
              <a:rPr dirty="0"/>
              <a:t> </a:t>
            </a:r>
            <a:r>
              <a:rPr spc="-10" dirty="0"/>
              <a:t>Matignon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30" dirty="0"/>
              <a:t>Universit´e </a:t>
            </a:r>
            <a:r>
              <a:rPr spc="-25" dirty="0"/>
              <a:t>de</a:t>
            </a:r>
            <a:r>
              <a:rPr spc="-60" dirty="0"/>
              <a:t> </a:t>
            </a:r>
            <a:r>
              <a:rPr spc="-25" dirty="0"/>
              <a:t>Caen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590"/>
              </a:lnSpc>
            </a:pPr>
            <a:fld id="{81D60167-4931-47E6-BA6A-407CBD079E47}" type="slidenum">
              <a:rPr spc="-5" dirty="0"/>
              <a:t>‹N°›</a:t>
            </a:fld>
            <a:r>
              <a:rPr spc="-5" dirty="0"/>
              <a:t> </a:t>
            </a:r>
            <a:r>
              <a:rPr spc="135" dirty="0"/>
              <a:t>/</a:t>
            </a:r>
            <a:r>
              <a:rPr spc="10" dirty="0"/>
              <a:t> </a:t>
            </a:r>
            <a:r>
              <a:rPr spc="-5" dirty="0"/>
              <a:t>61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55438" y="206332"/>
            <a:ext cx="3452561" cy="31499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6680" y="327699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67063" y="327303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44865" y="327303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05695" y="328711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16186" y="3276841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326347" y="326668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242526" y="327303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606877" y="32793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505" y="138430"/>
            <a:ext cx="414909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5515" y="3364961"/>
            <a:ext cx="544830" cy="90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10" dirty="0"/>
              <a:t>Laetitia</a:t>
            </a:r>
            <a:r>
              <a:rPr dirty="0"/>
              <a:t> </a:t>
            </a:r>
            <a:r>
              <a:rPr spc="-10" dirty="0"/>
              <a:t>Matignon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90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30" dirty="0"/>
              <a:t>Universit´e </a:t>
            </a:r>
            <a:r>
              <a:rPr spc="-25" dirty="0"/>
              <a:t>de</a:t>
            </a:r>
            <a:r>
              <a:rPr spc="-60" dirty="0"/>
              <a:t> </a:t>
            </a:r>
            <a:r>
              <a:rPr spc="-25" dirty="0"/>
              <a:t>Caen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90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1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590"/>
              </a:lnSpc>
            </a:pPr>
            <a:fld id="{81D60167-4931-47E6-BA6A-407CBD079E47}" type="slidenum">
              <a:rPr spc="-5" dirty="0"/>
              <a:t>‹N°›</a:t>
            </a:fld>
            <a:r>
              <a:rPr spc="-5" dirty="0"/>
              <a:t> </a:t>
            </a:r>
            <a:r>
              <a:rPr spc="135" dirty="0"/>
              <a:t>/</a:t>
            </a:r>
            <a:r>
              <a:rPr spc="10" dirty="0"/>
              <a:t> </a:t>
            </a:r>
            <a:r>
              <a:rPr spc="-5" dirty="0"/>
              <a:t>61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png"/><Relationship Id="rId7" Type="http://schemas.openxmlformats.org/officeDocument/2006/relationships/image" Target="../media/image3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8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KidsCodingClub/cest-quoi-un-robot" TargetMode="External"/><Relationship Id="rId7" Type="http://schemas.openxmlformats.org/officeDocument/2006/relationships/hyperlink" Target="https://www.youtube.com/watch?v=JUMpaIxSLRM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r.wikipedia.org/wiki/Interaction_homme-robot" TargetMode="External"/><Relationship Id="rId5" Type="http://schemas.openxmlformats.org/officeDocument/2006/relationships/hyperlink" Target="http://silanus.fr/sin/formationISN/Parcours/Robotique/co/module_Robotique_8.html" TargetMode="External"/><Relationship Id="rId4" Type="http://schemas.openxmlformats.org/officeDocument/2006/relationships/hyperlink" Target="https://fr.wikipedia.org/wiki/Robot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9"/>
            <a:ext cx="4608004" cy="50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94754" y="837132"/>
            <a:ext cx="69850" cy="60960"/>
          </a:xfrm>
          <a:custGeom>
            <a:avLst/>
            <a:gdLst/>
            <a:ahLst/>
            <a:cxnLst/>
            <a:rect l="l" t="t" r="r" b="b"/>
            <a:pathLst>
              <a:path w="69850" h="60959">
                <a:moveTo>
                  <a:pt x="50928" y="0"/>
                </a:moveTo>
                <a:lnTo>
                  <a:pt x="4716" y="12024"/>
                </a:lnTo>
                <a:lnTo>
                  <a:pt x="0" y="17964"/>
                </a:lnTo>
                <a:lnTo>
                  <a:pt x="6785" y="51019"/>
                </a:lnTo>
                <a:lnTo>
                  <a:pt x="8111" y="57268"/>
                </a:lnTo>
                <a:lnTo>
                  <a:pt x="15255" y="60826"/>
                </a:lnTo>
                <a:lnTo>
                  <a:pt x="65307" y="47788"/>
                </a:lnTo>
                <a:lnTo>
                  <a:pt x="69829" y="41182"/>
                </a:lnTo>
                <a:lnTo>
                  <a:pt x="57908" y="2872"/>
                </a:lnTo>
                <a:lnTo>
                  <a:pt x="50928" y="0"/>
                </a:lnTo>
                <a:close/>
              </a:path>
            </a:pathLst>
          </a:custGeom>
          <a:solidFill>
            <a:srgbClr val="B3C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4919" y="878847"/>
            <a:ext cx="69850" cy="60960"/>
          </a:xfrm>
          <a:custGeom>
            <a:avLst/>
            <a:gdLst/>
            <a:ahLst/>
            <a:cxnLst/>
            <a:rect l="l" t="t" r="r" b="b"/>
            <a:pathLst>
              <a:path w="69850" h="60959">
                <a:moveTo>
                  <a:pt x="50913" y="0"/>
                </a:moveTo>
                <a:lnTo>
                  <a:pt x="4716" y="12039"/>
                </a:lnTo>
                <a:lnTo>
                  <a:pt x="0" y="17964"/>
                </a:lnTo>
                <a:lnTo>
                  <a:pt x="6785" y="51019"/>
                </a:lnTo>
                <a:lnTo>
                  <a:pt x="8096" y="57268"/>
                </a:lnTo>
                <a:lnTo>
                  <a:pt x="15240" y="60826"/>
                </a:lnTo>
                <a:lnTo>
                  <a:pt x="65291" y="47788"/>
                </a:lnTo>
                <a:lnTo>
                  <a:pt x="69829" y="41197"/>
                </a:lnTo>
                <a:lnTo>
                  <a:pt x="57908" y="2887"/>
                </a:lnTo>
                <a:lnTo>
                  <a:pt x="50913" y="0"/>
                </a:lnTo>
                <a:close/>
              </a:path>
            </a:pathLst>
          </a:custGeom>
          <a:solidFill>
            <a:srgbClr val="6E9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5873F2B-D35C-4DC3-87E2-FCB69576B58C}"/>
              </a:ext>
            </a:extLst>
          </p:cNvPr>
          <p:cNvSpPr txBox="1"/>
          <p:nvPr/>
        </p:nvSpPr>
        <p:spPr>
          <a:xfrm>
            <a:off x="-49503" y="478801"/>
            <a:ext cx="1536065" cy="9483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9F83568-F6DC-425A-8166-20F69F943F61}"/>
              </a:ext>
            </a:extLst>
          </p:cNvPr>
          <p:cNvSpPr txBox="1"/>
          <p:nvPr/>
        </p:nvSpPr>
        <p:spPr>
          <a:xfrm>
            <a:off x="1072700" y="125530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Interaction Homme Robot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CA92D8C-358E-4106-A02D-C1B6F7F6A621}"/>
              </a:ext>
            </a:extLst>
          </p:cNvPr>
          <p:cNvSpPr txBox="1"/>
          <p:nvPr/>
        </p:nvSpPr>
        <p:spPr>
          <a:xfrm>
            <a:off x="665695" y="2790998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MAAZOUZI Hamza</a:t>
            </a:r>
          </a:p>
          <a:p>
            <a:pPr algn="ctr"/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 – 2020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5197332-A856-4E23-9DD2-69D3E9ECB069}"/>
              </a:ext>
            </a:extLst>
          </p:cNvPr>
          <p:cNvSpPr txBox="1"/>
          <p:nvPr/>
        </p:nvSpPr>
        <p:spPr>
          <a:xfrm>
            <a:off x="2940984" y="828326"/>
            <a:ext cx="1669116" cy="23145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2" name="object 39">
            <a:extLst>
              <a:ext uri="{FF2B5EF4-FFF2-40B4-BE49-F238E27FC236}">
                <a16:creationId xmlns:a16="http://schemas.microsoft.com/office/drawing/2014/main" id="{1D5A32F2-249F-4A24-B471-3BAECCD3DD0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58632" y="3361766"/>
            <a:ext cx="74273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10" dirty="0"/>
              <a:t>MAAZOUZI Hamza</a:t>
            </a:r>
            <a:endParaRPr spc="-10" dirty="0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55" dirty="0">
                <a:solidFill>
                  <a:srgbClr val="CCCCCC"/>
                </a:solidFill>
                <a:latin typeface="Tahoma"/>
                <a:cs typeface="Tahoma"/>
              </a:rPr>
              <a:t>Composantes </a:t>
            </a:r>
            <a:r>
              <a:rPr sz="1400" spc="-20" dirty="0">
                <a:solidFill>
                  <a:srgbClr val="CCCCCC"/>
                </a:solidFill>
                <a:latin typeface="Tahoma"/>
                <a:cs typeface="Tahoma"/>
              </a:rPr>
              <a:t>d’un</a:t>
            </a:r>
            <a:r>
              <a:rPr sz="1400" spc="110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CCCCCC"/>
                </a:solidFill>
                <a:latin typeface="Tahoma"/>
                <a:cs typeface="Tahoma"/>
              </a:rPr>
              <a:t>robot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9193" y="1329257"/>
            <a:ext cx="3989704" cy="187960"/>
          </a:xfrm>
          <a:custGeom>
            <a:avLst/>
            <a:gdLst/>
            <a:ahLst/>
            <a:cxnLst/>
            <a:rect l="l" t="t" r="r" b="b"/>
            <a:pathLst>
              <a:path w="3989704" h="187959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7823"/>
                </a:lnTo>
                <a:lnTo>
                  <a:pt x="3989652" y="187823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194" y="1504429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4" y="2249474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193" y="1548701"/>
            <a:ext cx="3989704" cy="1096067"/>
          </a:xfrm>
          <a:custGeom>
            <a:avLst/>
            <a:gdLst/>
            <a:ahLst/>
            <a:cxnLst/>
            <a:rect l="l" t="t" r="r" b="b"/>
            <a:pathLst>
              <a:path w="3989704" h="751839">
                <a:moveTo>
                  <a:pt x="3989652" y="0"/>
                </a:moveTo>
                <a:lnTo>
                  <a:pt x="0" y="0"/>
                </a:lnTo>
                <a:lnTo>
                  <a:pt x="0" y="700772"/>
                </a:lnTo>
                <a:lnTo>
                  <a:pt x="4008" y="720497"/>
                </a:lnTo>
                <a:lnTo>
                  <a:pt x="14922" y="736650"/>
                </a:lnTo>
                <a:lnTo>
                  <a:pt x="31075" y="747564"/>
                </a:lnTo>
                <a:lnTo>
                  <a:pt x="50800" y="751572"/>
                </a:lnTo>
                <a:lnTo>
                  <a:pt x="3938852" y="751572"/>
                </a:lnTo>
                <a:lnTo>
                  <a:pt x="3958576" y="747564"/>
                </a:lnTo>
                <a:lnTo>
                  <a:pt x="3974729" y="736650"/>
                </a:lnTo>
                <a:lnTo>
                  <a:pt x="3985644" y="720497"/>
                </a:lnTo>
                <a:lnTo>
                  <a:pt x="3989652" y="700772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139888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38618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37348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354434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47294" y="1269623"/>
            <a:ext cx="3433445" cy="15158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-50" dirty="0">
                <a:solidFill>
                  <a:srgbClr val="FFFFFF"/>
                </a:solidFill>
                <a:latin typeface="Tahoma"/>
                <a:cs typeface="Tahoma"/>
              </a:rPr>
              <a:t>Effecteurs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200" dirty="0"/>
              <a:t>Les effecteurs </a:t>
            </a:r>
            <a:r>
              <a:rPr sz="1200" dirty="0" err="1"/>
              <a:t>peuvent</a:t>
            </a:r>
            <a:r>
              <a:rPr sz="1200" dirty="0"/>
              <a:t> </a:t>
            </a:r>
            <a:r>
              <a:rPr lang="fr-FR" sz="1200" dirty="0"/>
              <a:t>également</a:t>
            </a:r>
            <a:r>
              <a:rPr sz="1200" dirty="0"/>
              <a:t> </a:t>
            </a:r>
            <a:r>
              <a:rPr lang="fr-FR" sz="1200" dirty="0"/>
              <a:t>être</a:t>
            </a:r>
            <a:r>
              <a:rPr sz="1200" dirty="0"/>
              <a:t> plus ou </a:t>
            </a:r>
            <a:r>
              <a:rPr sz="1200" dirty="0" err="1"/>
              <a:t>moins</a:t>
            </a:r>
            <a:r>
              <a:rPr sz="1200" dirty="0"/>
              <a:t> </a:t>
            </a:r>
            <a:r>
              <a:rPr sz="1200" dirty="0" err="1"/>
              <a:t>pr</a:t>
            </a:r>
            <a:r>
              <a:rPr lang="fr-FR" sz="1200" dirty="0"/>
              <a:t>é</a:t>
            </a:r>
            <a:r>
              <a:rPr sz="1200" dirty="0"/>
              <a:t>cis.</a:t>
            </a:r>
          </a:p>
          <a:p>
            <a:pPr marL="265430" indent="-122555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Exactitude des d</a:t>
            </a:r>
            <a:r>
              <a:rPr lang="fr-FR" sz="1200" dirty="0"/>
              <a:t>é</a:t>
            </a:r>
            <a:r>
              <a:rPr sz="1200" dirty="0"/>
              <a:t>placements</a:t>
            </a:r>
          </a:p>
          <a:p>
            <a:pPr marL="265430" indent="-122555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D</a:t>
            </a:r>
            <a:r>
              <a:rPr lang="fr-FR" sz="1200" dirty="0"/>
              <a:t>é</a:t>
            </a:r>
            <a:r>
              <a:rPr sz="1200" dirty="0" err="1"/>
              <a:t>viations</a:t>
            </a:r>
            <a:r>
              <a:rPr sz="1200" dirty="0"/>
              <a:t> dues </a:t>
            </a:r>
            <a:r>
              <a:rPr lang="fr-FR" sz="1200" dirty="0"/>
              <a:t>à</a:t>
            </a:r>
            <a:r>
              <a:rPr sz="1200" dirty="0"/>
              <a:t> l’environnement</a:t>
            </a:r>
          </a:p>
          <a:p>
            <a:pPr marL="265430" indent="-122555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 err="1"/>
              <a:t>Ev</a:t>
            </a:r>
            <a:r>
              <a:rPr lang="fr-FR" sz="1200" dirty="0"/>
              <a:t>è</a:t>
            </a:r>
            <a:r>
              <a:rPr sz="1200" dirty="0" err="1"/>
              <a:t>nements</a:t>
            </a:r>
            <a:r>
              <a:rPr sz="1200" dirty="0"/>
              <a:t> </a:t>
            </a:r>
            <a:r>
              <a:rPr sz="1200" dirty="0" err="1"/>
              <a:t>externes</a:t>
            </a:r>
            <a:r>
              <a:rPr sz="1200" dirty="0"/>
              <a:t> </a:t>
            </a:r>
            <a:r>
              <a:rPr sz="1200" dirty="0" err="1"/>
              <a:t>impr</a:t>
            </a:r>
            <a:r>
              <a:rPr lang="fr-FR" sz="1200" dirty="0"/>
              <a:t>é</a:t>
            </a:r>
            <a:r>
              <a:rPr sz="1200" dirty="0" err="1"/>
              <a:t>vus</a:t>
            </a:r>
            <a:endParaRPr sz="1200" dirty="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10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40" dirty="0">
                <a:solidFill>
                  <a:srgbClr val="CCCCCC"/>
                </a:solidFill>
                <a:latin typeface="Tahoma"/>
                <a:cs typeface="Tahoma"/>
              </a:rPr>
              <a:t>Historique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9193" y="1323962"/>
            <a:ext cx="3989704" cy="187960"/>
          </a:xfrm>
          <a:custGeom>
            <a:avLst/>
            <a:gdLst/>
            <a:ahLst/>
            <a:cxnLst/>
            <a:rect l="l" t="t" r="r" b="b"/>
            <a:pathLst>
              <a:path w="3989704" h="187959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7823"/>
                </a:lnTo>
                <a:lnTo>
                  <a:pt x="3989652" y="187823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994" y="2529446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194" y="1499133"/>
            <a:ext cx="3989651" cy="50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193" y="1543411"/>
            <a:ext cx="3989704" cy="1461139"/>
          </a:xfrm>
          <a:custGeom>
            <a:avLst/>
            <a:gdLst/>
            <a:ahLst/>
            <a:cxnLst/>
            <a:rect l="l" t="t" r="r" b="b"/>
            <a:pathLst>
              <a:path w="3989704" h="1036955">
                <a:moveTo>
                  <a:pt x="3989652" y="0"/>
                </a:moveTo>
                <a:lnTo>
                  <a:pt x="0" y="0"/>
                </a:lnTo>
                <a:lnTo>
                  <a:pt x="0" y="986035"/>
                </a:lnTo>
                <a:lnTo>
                  <a:pt x="4008" y="1005759"/>
                </a:lnTo>
                <a:lnTo>
                  <a:pt x="14922" y="1021912"/>
                </a:lnTo>
                <a:lnTo>
                  <a:pt x="31075" y="1032826"/>
                </a:lnTo>
                <a:lnTo>
                  <a:pt x="50800" y="1036835"/>
                </a:lnTo>
                <a:lnTo>
                  <a:pt x="3938852" y="1036835"/>
                </a:lnTo>
                <a:lnTo>
                  <a:pt x="3958576" y="1032826"/>
                </a:lnTo>
                <a:lnTo>
                  <a:pt x="3974729" y="1021912"/>
                </a:lnTo>
                <a:lnTo>
                  <a:pt x="3985644" y="1005759"/>
                </a:lnTo>
                <a:lnTo>
                  <a:pt x="3989652" y="986035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139359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38089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36819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34914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96494" y="1240857"/>
            <a:ext cx="4002299" cy="168058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585"/>
              </a:spcBef>
            </a:pP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Avant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1950</a:t>
            </a:r>
            <a:endParaRPr sz="1200" dirty="0">
              <a:latin typeface="Tahoma"/>
              <a:cs typeface="Tahoma"/>
            </a:endParaRPr>
          </a:p>
          <a:p>
            <a:pPr marL="316230" marR="81280" indent="-121920" algn="just">
              <a:lnSpc>
                <a:spcPct val="100000"/>
              </a:lnSpc>
              <a:spcBef>
                <a:spcPts val="400"/>
              </a:spcBef>
              <a:buSzPct val="90000"/>
              <a:buChar char="•"/>
              <a:tabLst>
                <a:tab pos="316865" algn="l"/>
              </a:tabLst>
            </a:pPr>
            <a:r>
              <a:rPr sz="1200" dirty="0"/>
              <a:t>XVIII </a:t>
            </a:r>
            <a:r>
              <a:rPr lang="fr-FR" sz="1200" dirty="0"/>
              <a:t>è</a:t>
            </a:r>
            <a:r>
              <a:rPr sz="1200" dirty="0"/>
              <a:t>me </a:t>
            </a:r>
            <a:r>
              <a:rPr sz="1200" dirty="0" err="1"/>
              <a:t>si</a:t>
            </a:r>
            <a:r>
              <a:rPr lang="fr-FR" sz="1200" dirty="0"/>
              <a:t>è</a:t>
            </a:r>
            <a:r>
              <a:rPr sz="1200" dirty="0" err="1"/>
              <a:t>cle</a:t>
            </a:r>
            <a:r>
              <a:rPr sz="1200" dirty="0"/>
              <a:t> : </a:t>
            </a:r>
            <a:r>
              <a:rPr sz="1200" dirty="0" err="1"/>
              <a:t>cr</a:t>
            </a:r>
            <a:r>
              <a:rPr lang="fr-FR" sz="1200" dirty="0"/>
              <a:t>é</a:t>
            </a:r>
            <a:r>
              <a:rPr sz="1200" dirty="0" err="1"/>
              <a:t>ation</a:t>
            </a:r>
            <a:r>
              <a:rPr sz="1200" dirty="0"/>
              <a:t> d’automates. En 1738, Jacques </a:t>
            </a:r>
            <a:r>
              <a:rPr sz="1200" dirty="0" err="1"/>
              <a:t>Vaucanson</a:t>
            </a:r>
            <a:r>
              <a:rPr sz="1200" dirty="0"/>
              <a:t>  </a:t>
            </a:r>
            <a:r>
              <a:rPr sz="1200" dirty="0" err="1"/>
              <a:t>cr</a:t>
            </a:r>
            <a:r>
              <a:rPr lang="fr-FR" sz="1200" dirty="0"/>
              <a:t>é</a:t>
            </a:r>
            <a:r>
              <a:rPr sz="1200" dirty="0"/>
              <a:t>e un canard </a:t>
            </a:r>
            <a:r>
              <a:rPr sz="1200" dirty="0" err="1"/>
              <a:t>articul</a:t>
            </a:r>
            <a:r>
              <a:rPr lang="fr-FR" sz="1200" dirty="0"/>
              <a:t>é</a:t>
            </a:r>
            <a:r>
              <a:rPr sz="1200" dirty="0"/>
              <a:t> en cuivre capable de boire, manger, cancaner  et dig</a:t>
            </a:r>
            <a:r>
              <a:rPr lang="fr-FR" sz="1200" dirty="0"/>
              <a:t>é</a:t>
            </a:r>
            <a:r>
              <a:rPr sz="1200" dirty="0" err="1"/>
              <a:t>rer</a:t>
            </a:r>
            <a:r>
              <a:rPr sz="1200" dirty="0"/>
              <a:t> comme un v</a:t>
            </a:r>
            <a:r>
              <a:rPr lang="fr-FR" sz="1200" dirty="0"/>
              <a:t>é</a:t>
            </a:r>
            <a:r>
              <a:rPr sz="1200" dirty="0" err="1"/>
              <a:t>ritable</a:t>
            </a:r>
            <a:r>
              <a:rPr sz="1200" dirty="0"/>
              <a:t> animal.</a:t>
            </a:r>
          </a:p>
          <a:p>
            <a:pPr marL="316230" indent="-122555">
              <a:lnSpc>
                <a:spcPct val="100000"/>
              </a:lnSpc>
              <a:spcBef>
                <a:spcPts val="285"/>
              </a:spcBef>
              <a:buSzPct val="90000"/>
              <a:buFont typeface="Arial"/>
              <a:buChar char="•"/>
              <a:tabLst>
                <a:tab pos="316865" algn="l"/>
              </a:tabLst>
            </a:pPr>
            <a:r>
              <a:rPr sz="1200" dirty="0"/>
              <a:t>1921 : Karel Capek , RUR (Rossum’s Universal Robots).</a:t>
            </a:r>
          </a:p>
          <a:p>
            <a:pPr marL="316230" marR="220979" indent="-121920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316865" algn="l"/>
              </a:tabLst>
            </a:pPr>
            <a:r>
              <a:rPr sz="1200" dirty="0"/>
              <a:t>1940 : Isaac Asimov </a:t>
            </a:r>
            <a:r>
              <a:rPr lang="fr-FR" sz="1200" dirty="0"/>
              <a:t>é</a:t>
            </a:r>
            <a:r>
              <a:rPr sz="1200" dirty="0" err="1"/>
              <a:t>crit</a:t>
            </a:r>
            <a:r>
              <a:rPr sz="1200" dirty="0"/>
              <a:t> un ensemble de nouvelles sur les robots.  Trois lois de la robotique.</a:t>
            </a: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11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40" dirty="0">
                <a:solidFill>
                  <a:srgbClr val="CCCCCC"/>
                </a:solidFill>
                <a:latin typeface="Tahoma"/>
                <a:cs typeface="Tahoma"/>
              </a:rPr>
              <a:t>Historique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6094" y="884449"/>
            <a:ext cx="1312992" cy="1079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43086" y="884369"/>
            <a:ext cx="1633630" cy="1080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193" y="2065680"/>
            <a:ext cx="3989704" cy="182245"/>
          </a:xfrm>
          <a:custGeom>
            <a:avLst/>
            <a:gdLst/>
            <a:ahLst/>
            <a:cxnLst/>
            <a:rect l="l" t="t" r="r" b="b"/>
            <a:pathLst>
              <a:path w="3989704" h="182244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1849"/>
                </a:lnTo>
                <a:lnTo>
                  <a:pt x="3989652" y="181849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9194" y="2234882"/>
            <a:ext cx="3989651" cy="50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9994" y="3055835"/>
            <a:ext cx="101600" cy="10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9193" y="2279147"/>
            <a:ext cx="3989704" cy="828040"/>
          </a:xfrm>
          <a:custGeom>
            <a:avLst/>
            <a:gdLst/>
            <a:ahLst/>
            <a:cxnLst/>
            <a:rect l="l" t="t" r="r" b="b"/>
            <a:pathLst>
              <a:path w="3989704" h="828039">
                <a:moveTo>
                  <a:pt x="3989652" y="0"/>
                </a:moveTo>
                <a:lnTo>
                  <a:pt x="0" y="0"/>
                </a:lnTo>
                <a:lnTo>
                  <a:pt x="0" y="776688"/>
                </a:lnTo>
                <a:lnTo>
                  <a:pt x="4008" y="796413"/>
                </a:lnTo>
                <a:lnTo>
                  <a:pt x="14922" y="812566"/>
                </a:lnTo>
                <a:lnTo>
                  <a:pt x="31075" y="823480"/>
                </a:lnTo>
                <a:lnTo>
                  <a:pt x="50800" y="827489"/>
                </a:lnTo>
                <a:lnTo>
                  <a:pt x="3938852" y="827489"/>
                </a:lnTo>
                <a:lnTo>
                  <a:pt x="3958576" y="823480"/>
                </a:lnTo>
                <a:lnTo>
                  <a:pt x="3974729" y="812566"/>
                </a:lnTo>
                <a:lnTo>
                  <a:pt x="3985644" y="796413"/>
                </a:lnTo>
                <a:lnTo>
                  <a:pt x="3989652" y="776688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2148003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926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213530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212260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98846" y="210990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98846" y="2090853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7294" y="2000076"/>
            <a:ext cx="3810000" cy="100027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1950-1960</a:t>
            </a:r>
            <a:endParaRPr sz="1200" dirty="0">
              <a:latin typeface="Tahoma"/>
              <a:cs typeface="Tahoma"/>
            </a:endParaRPr>
          </a:p>
          <a:p>
            <a:pPr marL="265430" marR="5080" indent="-121920">
              <a:lnSpc>
                <a:spcPct val="100000"/>
              </a:lnSpc>
              <a:spcBef>
                <a:spcPts val="24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1948 : Grey Walter invente le premier robot mobile autonome, une  tortue se dirigeant vers les sources de </a:t>
            </a:r>
            <a:r>
              <a:rPr sz="1200" dirty="0" err="1"/>
              <a:t>lumi</a:t>
            </a:r>
            <a:r>
              <a:rPr lang="fr-FR" sz="1200" dirty="0"/>
              <a:t>è</a:t>
            </a:r>
            <a:r>
              <a:rPr sz="1200" dirty="0"/>
              <a:t>re </a:t>
            </a:r>
            <a:r>
              <a:rPr lang="fr-FR" sz="1200" dirty="0"/>
              <a:t>qu’elle</a:t>
            </a:r>
            <a:r>
              <a:rPr sz="1200" dirty="0"/>
              <a:t> per</a:t>
            </a:r>
            <a:r>
              <a:rPr lang="fr-FR" sz="1200" dirty="0"/>
              <a:t>ç</a:t>
            </a:r>
            <a:r>
              <a:rPr sz="1200" dirty="0" err="1"/>
              <a:t>oit</a:t>
            </a:r>
            <a:r>
              <a:rPr sz="1200" dirty="0"/>
              <a:t>.  Cependant, ce robot n’est pas programmable.</a:t>
            </a:r>
          </a:p>
        </p:txBody>
      </p:sp>
      <p:sp>
        <p:nvSpPr>
          <p:cNvPr id="43" name="object 43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12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40" dirty="0">
                <a:solidFill>
                  <a:srgbClr val="CCCCCC"/>
                </a:solidFill>
                <a:latin typeface="Tahoma"/>
                <a:cs typeface="Tahoma"/>
              </a:rPr>
              <a:t>Historique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9193" y="1324762"/>
            <a:ext cx="3989704" cy="198755"/>
          </a:xfrm>
          <a:custGeom>
            <a:avLst/>
            <a:gdLst/>
            <a:ahLst/>
            <a:cxnLst/>
            <a:rect l="l" t="t" r="r" b="b"/>
            <a:pathLst>
              <a:path w="3989704" h="198755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8367"/>
                </a:lnTo>
                <a:lnTo>
                  <a:pt x="3989652" y="198367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194" y="1510474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4" y="2528252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193" y="1554742"/>
            <a:ext cx="3989704" cy="1539265"/>
          </a:xfrm>
          <a:custGeom>
            <a:avLst/>
            <a:gdLst/>
            <a:ahLst/>
            <a:cxnLst/>
            <a:rect l="l" t="t" r="r" b="b"/>
            <a:pathLst>
              <a:path w="3989704" h="1024889">
                <a:moveTo>
                  <a:pt x="3989652" y="0"/>
                </a:moveTo>
                <a:lnTo>
                  <a:pt x="0" y="0"/>
                </a:lnTo>
                <a:lnTo>
                  <a:pt x="0" y="973508"/>
                </a:lnTo>
                <a:lnTo>
                  <a:pt x="4008" y="993233"/>
                </a:lnTo>
                <a:lnTo>
                  <a:pt x="14922" y="1009386"/>
                </a:lnTo>
                <a:lnTo>
                  <a:pt x="31075" y="1020300"/>
                </a:lnTo>
                <a:lnTo>
                  <a:pt x="50800" y="1024309"/>
                </a:lnTo>
                <a:lnTo>
                  <a:pt x="3938852" y="1024309"/>
                </a:lnTo>
                <a:lnTo>
                  <a:pt x="3958576" y="1020300"/>
                </a:lnTo>
                <a:lnTo>
                  <a:pt x="3974729" y="1009386"/>
                </a:lnTo>
                <a:lnTo>
                  <a:pt x="3985644" y="993233"/>
                </a:lnTo>
                <a:lnTo>
                  <a:pt x="3989652" y="973508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139438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38168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36898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349931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47294" y="1252478"/>
            <a:ext cx="3876040" cy="18415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1950-1970 </a:t>
            </a:r>
            <a:r>
              <a:rPr sz="1200" spc="-100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1200" spc="-45" dirty="0">
                <a:solidFill>
                  <a:srgbClr val="FFFFFF"/>
                </a:solidFill>
                <a:latin typeface="Tahoma"/>
                <a:cs typeface="Tahoma"/>
              </a:rPr>
              <a:t>Robotique</a:t>
            </a:r>
            <a:r>
              <a:rPr sz="1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Tahoma"/>
                <a:cs typeface="Tahoma"/>
              </a:rPr>
              <a:t>industrielle</a:t>
            </a:r>
            <a:endParaRPr sz="1200" dirty="0">
              <a:latin typeface="Tahoma"/>
              <a:cs typeface="Tahoma"/>
            </a:endParaRPr>
          </a:p>
          <a:p>
            <a:pPr marL="265430" marR="291465" indent="-121920">
              <a:lnSpc>
                <a:spcPct val="100000"/>
              </a:lnSpc>
              <a:spcBef>
                <a:spcPts val="330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1961 : Premier robot industriel mis en place dans une usine de  General Motors : UNIMATE (tubes cathodiques de t</a:t>
            </a:r>
            <a:r>
              <a:rPr lang="fr-FR" sz="1200" dirty="0"/>
              <a:t>é</a:t>
            </a:r>
            <a:r>
              <a:rPr sz="1200" dirty="0"/>
              <a:t>l</a:t>
            </a:r>
            <a:r>
              <a:rPr lang="fr-FR" sz="1200" dirty="0"/>
              <a:t>é</a:t>
            </a:r>
            <a:r>
              <a:rPr sz="1200" dirty="0"/>
              <a:t>vision).</a:t>
            </a:r>
          </a:p>
          <a:p>
            <a:pPr marL="265430" marR="5080" indent="-121920">
              <a:spcBef>
                <a:spcPts val="290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1972 : Nissan ouvre la </a:t>
            </a:r>
            <a:r>
              <a:rPr lang="fr-FR" sz="1200" dirty="0" err="1"/>
              <a:t>premiè</a:t>
            </a:r>
            <a:r>
              <a:rPr sz="1200" dirty="0"/>
              <a:t>re </a:t>
            </a:r>
            <a:r>
              <a:rPr lang="fr-FR" sz="1200" dirty="0" err="1"/>
              <a:t>chaî</a:t>
            </a:r>
            <a:r>
              <a:rPr sz="1200" dirty="0"/>
              <a:t>ne de production </a:t>
            </a:r>
            <a:r>
              <a:rPr sz="1200" dirty="0" err="1"/>
              <a:t>compl</a:t>
            </a:r>
            <a:r>
              <a:rPr lang="fr-FR" sz="1200" dirty="0" err="1"/>
              <a:t>ètement</a:t>
            </a:r>
            <a:r>
              <a:rPr sz="1200" dirty="0"/>
              <a:t>  </a:t>
            </a:r>
            <a:r>
              <a:rPr lang="fr-FR" sz="1200" dirty="0"/>
              <a:t>robotisé</a:t>
            </a:r>
            <a:r>
              <a:rPr sz="1200" dirty="0"/>
              <a:t>e.</a:t>
            </a:r>
          </a:p>
          <a:p>
            <a:pPr marL="265430" marR="231140" indent="-121920">
              <a:lnSpc>
                <a:spcPct val="100000"/>
              </a:lnSpc>
              <a:spcBef>
                <a:spcPts val="290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1978 : PUMA (Programmable Universal Machine for Assembly)  d</a:t>
            </a:r>
            <a:r>
              <a:rPr lang="fr-FR" sz="1200" dirty="0"/>
              <a:t>é</a:t>
            </a:r>
            <a:r>
              <a:rPr sz="1200" dirty="0" err="1"/>
              <a:t>velopp</a:t>
            </a:r>
            <a:r>
              <a:rPr lang="fr-FR" sz="1200" dirty="0"/>
              <a:t>é</a:t>
            </a:r>
            <a:r>
              <a:rPr sz="1200" dirty="0"/>
              <a:t> par General Motors (</a:t>
            </a:r>
            <a:r>
              <a:rPr lang="fr-FR" sz="1200" dirty="0"/>
              <a:t>toujours</a:t>
            </a:r>
            <a:r>
              <a:rPr sz="1200" dirty="0"/>
              <a:t> </a:t>
            </a:r>
            <a:r>
              <a:rPr lang="fr-FR" sz="1200" dirty="0"/>
              <a:t>utilisé).</a:t>
            </a:r>
            <a:endParaRPr sz="1200" dirty="0"/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13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40" dirty="0">
                <a:solidFill>
                  <a:srgbClr val="CCCCCC"/>
                </a:solidFill>
                <a:latin typeface="Tahoma"/>
                <a:cs typeface="Tahoma"/>
              </a:rPr>
              <a:t>Historique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9193" y="1200518"/>
            <a:ext cx="3989704" cy="198755"/>
          </a:xfrm>
          <a:custGeom>
            <a:avLst/>
            <a:gdLst/>
            <a:ahLst/>
            <a:cxnLst/>
            <a:rect l="l" t="t" r="r" b="b"/>
            <a:pathLst>
              <a:path w="3989704" h="198755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8367"/>
                </a:lnTo>
                <a:lnTo>
                  <a:pt x="3989652" y="198367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7294" y="1179522"/>
            <a:ext cx="215392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1950-1970 </a:t>
            </a:r>
            <a:r>
              <a:rPr sz="1200" spc="-100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1200" spc="-45" dirty="0">
                <a:solidFill>
                  <a:srgbClr val="FFFFFF"/>
                </a:solidFill>
                <a:latin typeface="Tahoma"/>
                <a:cs typeface="Tahoma"/>
              </a:rPr>
              <a:t>Robotique</a:t>
            </a:r>
            <a:r>
              <a:rPr sz="12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Tahoma"/>
                <a:cs typeface="Tahoma"/>
              </a:rPr>
              <a:t>industrielle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9194" y="1386230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994" y="2714612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0794" y="2701912"/>
            <a:ext cx="3938802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98846" y="1244752"/>
            <a:ext cx="50751" cy="1469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9193" y="1430491"/>
            <a:ext cx="3989704" cy="1335405"/>
          </a:xfrm>
          <a:custGeom>
            <a:avLst/>
            <a:gdLst/>
            <a:ahLst/>
            <a:cxnLst/>
            <a:rect l="l" t="t" r="r" b="b"/>
            <a:pathLst>
              <a:path w="3989704" h="1335405">
                <a:moveTo>
                  <a:pt x="3989652" y="0"/>
                </a:moveTo>
                <a:lnTo>
                  <a:pt x="0" y="0"/>
                </a:lnTo>
                <a:lnTo>
                  <a:pt x="0" y="1284120"/>
                </a:lnTo>
                <a:lnTo>
                  <a:pt x="4008" y="1303845"/>
                </a:lnTo>
                <a:lnTo>
                  <a:pt x="14922" y="1319998"/>
                </a:lnTo>
                <a:lnTo>
                  <a:pt x="31075" y="1330912"/>
                </a:lnTo>
                <a:lnTo>
                  <a:pt x="50800" y="1334921"/>
                </a:lnTo>
                <a:lnTo>
                  <a:pt x="3938852" y="1334921"/>
                </a:lnTo>
                <a:lnTo>
                  <a:pt x="3958576" y="1330912"/>
                </a:lnTo>
                <a:lnTo>
                  <a:pt x="3974729" y="1319998"/>
                </a:lnTo>
                <a:lnTo>
                  <a:pt x="3985644" y="1303845"/>
                </a:lnTo>
                <a:lnTo>
                  <a:pt x="3989652" y="1284120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1282829"/>
            <a:ext cx="0" cy="1450975"/>
          </a:xfrm>
          <a:custGeom>
            <a:avLst/>
            <a:gdLst/>
            <a:ahLst/>
            <a:cxnLst/>
            <a:rect l="l" t="t" r="r" b="b"/>
            <a:pathLst>
              <a:path h="1450975">
                <a:moveTo>
                  <a:pt x="0" y="145083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27012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25742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24472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98846" y="1225679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55420" y="1486227"/>
            <a:ext cx="1014730" cy="9513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483550" y="2551358"/>
            <a:ext cx="471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ahoma"/>
                <a:cs typeface="Tahoma"/>
              </a:rPr>
              <a:t>Unimate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25090" y="1455794"/>
            <a:ext cx="1014740" cy="10121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722372" y="2581762"/>
            <a:ext cx="333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ahoma"/>
                <a:cs typeface="Tahoma"/>
              </a:rPr>
              <a:t>Puma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14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193" y="1052601"/>
            <a:ext cx="3989704" cy="187960"/>
          </a:xfrm>
          <a:custGeom>
            <a:avLst/>
            <a:gdLst/>
            <a:ahLst/>
            <a:cxnLst/>
            <a:rect l="l" t="t" r="r" b="b"/>
            <a:pathLst>
              <a:path w="3989704" h="187959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7823"/>
                </a:lnTo>
                <a:lnTo>
                  <a:pt x="3989652" y="187823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0" y="451571"/>
            <a:ext cx="4608195" cy="788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40" dirty="0">
                <a:solidFill>
                  <a:srgbClr val="CCCCCC"/>
                </a:solidFill>
                <a:latin typeface="Tahoma"/>
                <a:cs typeface="Tahoma"/>
              </a:rPr>
              <a:t>Historique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59410">
              <a:lnSpc>
                <a:spcPct val="100000"/>
              </a:lnSpc>
              <a:spcBef>
                <a:spcPts val="1235"/>
              </a:spcBef>
            </a:pP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1960-80 </a:t>
            </a:r>
            <a:r>
              <a:rPr sz="1200" spc="-100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1200" spc="-55" dirty="0">
                <a:solidFill>
                  <a:srgbClr val="FFFFFF"/>
                </a:solidFill>
                <a:latin typeface="Tahoma"/>
                <a:cs typeface="Tahoma"/>
              </a:rPr>
              <a:t>Premiers </a:t>
            </a:r>
            <a:r>
              <a:rPr sz="1200" spc="-50" dirty="0">
                <a:solidFill>
                  <a:srgbClr val="FFFFFF"/>
                </a:solidFill>
                <a:latin typeface="Tahoma"/>
                <a:cs typeface="Tahoma"/>
              </a:rPr>
              <a:t>robots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ahoma"/>
                <a:cs typeface="Tahoma"/>
              </a:rPr>
              <a:t>mobiles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9194" y="1227772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4" y="2936494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0794" y="2923794"/>
            <a:ext cx="3938802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8846" y="1096835"/>
            <a:ext cx="50751" cy="18396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193" y="1272027"/>
            <a:ext cx="3989704" cy="1715770"/>
          </a:xfrm>
          <a:custGeom>
            <a:avLst/>
            <a:gdLst/>
            <a:ahLst/>
            <a:cxnLst/>
            <a:rect l="l" t="t" r="r" b="b"/>
            <a:pathLst>
              <a:path w="3989704" h="1715770">
                <a:moveTo>
                  <a:pt x="3989652" y="0"/>
                </a:moveTo>
                <a:lnTo>
                  <a:pt x="0" y="0"/>
                </a:lnTo>
                <a:lnTo>
                  <a:pt x="0" y="1664466"/>
                </a:lnTo>
                <a:lnTo>
                  <a:pt x="4008" y="1684190"/>
                </a:lnTo>
                <a:lnTo>
                  <a:pt x="14922" y="1700343"/>
                </a:lnTo>
                <a:lnTo>
                  <a:pt x="31075" y="1711258"/>
                </a:lnTo>
                <a:lnTo>
                  <a:pt x="50800" y="1715266"/>
                </a:lnTo>
                <a:lnTo>
                  <a:pt x="3938852" y="1715266"/>
                </a:lnTo>
                <a:lnTo>
                  <a:pt x="3958576" y="1711258"/>
                </a:lnTo>
                <a:lnTo>
                  <a:pt x="3974729" y="1700343"/>
                </a:lnTo>
                <a:lnTo>
                  <a:pt x="3985644" y="1684190"/>
                </a:lnTo>
                <a:lnTo>
                  <a:pt x="3989652" y="1664466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98846" y="1134909"/>
            <a:ext cx="0" cy="1821180"/>
          </a:xfrm>
          <a:custGeom>
            <a:avLst/>
            <a:gdLst/>
            <a:ahLst/>
            <a:cxnLst/>
            <a:rect l="l" t="t" r="r" b="b"/>
            <a:pathLst>
              <a:path h="1821180">
                <a:moveTo>
                  <a:pt x="0" y="18206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112220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10950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09680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077759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0585" y="1297397"/>
            <a:ext cx="1014663" cy="1367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36942" y="2779044"/>
            <a:ext cx="394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Tahoma"/>
                <a:cs typeface="Tahoma"/>
              </a:rPr>
              <a:t>Sha</a:t>
            </a:r>
            <a:r>
              <a:rPr sz="1000" spc="-55" dirty="0">
                <a:latin typeface="Tahoma"/>
                <a:cs typeface="Tahoma"/>
              </a:rPr>
              <a:t>k</a:t>
            </a:r>
            <a:r>
              <a:rPr sz="1000" spc="-65" dirty="0">
                <a:latin typeface="Tahoma"/>
                <a:cs typeface="Tahoma"/>
              </a:rPr>
              <a:t>ey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740255" y="1613110"/>
            <a:ext cx="1014618" cy="760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944408" y="2487897"/>
            <a:ext cx="7194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Tahoma"/>
                <a:cs typeface="Tahoma"/>
              </a:rPr>
              <a:t>Stanford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cart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09925" y="1525921"/>
            <a:ext cx="1014618" cy="9353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307562" y="2575095"/>
            <a:ext cx="332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ahoma"/>
                <a:cs typeface="Tahoma"/>
              </a:rPr>
              <a:t>Hil</a:t>
            </a:r>
            <a:r>
              <a:rPr sz="1000" spc="-30" dirty="0">
                <a:latin typeface="Tahoma"/>
                <a:cs typeface="Tahoma"/>
              </a:rPr>
              <a:t>a</a:t>
            </a:r>
            <a:r>
              <a:rPr sz="1000" spc="-60" dirty="0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15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4496754" y="326668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9032" y="876088"/>
            <a:ext cx="3989704" cy="187960"/>
          </a:xfrm>
          <a:custGeom>
            <a:avLst/>
            <a:gdLst/>
            <a:ahLst/>
            <a:cxnLst/>
            <a:rect l="l" t="t" r="r" b="b"/>
            <a:pathLst>
              <a:path w="3989704" h="187959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7823"/>
                </a:lnTo>
                <a:lnTo>
                  <a:pt x="3989652" y="187823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0" y="451571"/>
            <a:ext cx="4608195" cy="788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40" dirty="0">
                <a:solidFill>
                  <a:srgbClr val="CCCCCC"/>
                </a:solidFill>
                <a:latin typeface="Tahoma"/>
                <a:cs typeface="Tahoma"/>
              </a:rPr>
              <a:t>Lois de la Robotique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59410">
              <a:lnSpc>
                <a:spcPct val="100000"/>
              </a:lnSpc>
              <a:spcBef>
                <a:spcPts val="1235"/>
              </a:spcBef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8970" y="1064047"/>
            <a:ext cx="3970023" cy="2202633"/>
          </a:xfrm>
          <a:custGeom>
            <a:avLst/>
            <a:gdLst/>
            <a:ahLst/>
            <a:cxnLst/>
            <a:rect l="l" t="t" r="r" b="b"/>
            <a:pathLst>
              <a:path w="3989704" h="1715770">
                <a:moveTo>
                  <a:pt x="3989652" y="0"/>
                </a:moveTo>
                <a:lnTo>
                  <a:pt x="0" y="0"/>
                </a:lnTo>
                <a:lnTo>
                  <a:pt x="0" y="1664466"/>
                </a:lnTo>
                <a:lnTo>
                  <a:pt x="4008" y="1684190"/>
                </a:lnTo>
                <a:lnTo>
                  <a:pt x="14922" y="1700343"/>
                </a:lnTo>
                <a:lnTo>
                  <a:pt x="31075" y="1711258"/>
                </a:lnTo>
                <a:lnTo>
                  <a:pt x="50800" y="1715266"/>
                </a:lnTo>
                <a:lnTo>
                  <a:pt x="3938852" y="1715266"/>
                </a:lnTo>
                <a:lnTo>
                  <a:pt x="3958576" y="1711258"/>
                </a:lnTo>
                <a:lnTo>
                  <a:pt x="3974729" y="1700343"/>
                </a:lnTo>
                <a:lnTo>
                  <a:pt x="3985644" y="1684190"/>
                </a:lnTo>
                <a:lnTo>
                  <a:pt x="3989652" y="1664466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r>
              <a:rPr lang="fr-FR" sz="1200" dirty="0"/>
              <a:t>Issac Asimov  a défini les trois loi de la robotique :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/>
              <a:t>Un robot ne peut porter atteinte à un être humain, ni, restant passif, permettre qu’un être humain soit exposé au danger.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/>
              <a:t>Un robot doit obéir aux ordres que lui donne un être humain, sauf si de tels ordres entrent en conflit avec la première loi.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/>
              <a:t>Un robot doit protéger son existence tant que cette protection n’entre pas en conflit avec la première ou la seconde loi.</a:t>
            </a:r>
            <a:endParaRPr sz="1200" dirty="0"/>
          </a:p>
        </p:txBody>
      </p:sp>
      <p:sp>
        <p:nvSpPr>
          <p:cNvPr id="36" name="object 36"/>
          <p:cNvSpPr/>
          <p:nvPr/>
        </p:nvSpPr>
        <p:spPr>
          <a:xfrm>
            <a:off x="4298846" y="112220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10950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09680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077759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16</a:t>
            </a:fld>
            <a:r>
              <a:rPr spc="-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82022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03995" y="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55" dirty="0">
                <a:solidFill>
                  <a:srgbClr val="CCCCCC"/>
                </a:solidFill>
                <a:latin typeface="Tahoma"/>
                <a:cs typeface="Tahoma"/>
              </a:rPr>
              <a:t>Types </a:t>
            </a:r>
            <a:r>
              <a:rPr sz="1400" spc="-85" dirty="0">
                <a:solidFill>
                  <a:srgbClr val="CCCCCC"/>
                </a:solidFill>
                <a:latin typeface="Tahoma"/>
                <a:cs typeface="Tahoma"/>
              </a:rPr>
              <a:t>de</a:t>
            </a:r>
            <a:r>
              <a:rPr sz="1400" spc="110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CCCCCC"/>
                </a:solidFill>
                <a:latin typeface="Tahoma"/>
                <a:cs typeface="Tahoma"/>
              </a:rPr>
              <a:t>robots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9193" y="1352587"/>
            <a:ext cx="3989704" cy="198755"/>
          </a:xfrm>
          <a:custGeom>
            <a:avLst/>
            <a:gdLst/>
            <a:ahLst/>
            <a:cxnLst/>
            <a:rect l="l" t="t" r="r" b="b"/>
            <a:pathLst>
              <a:path w="3989704" h="198755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8367"/>
                </a:lnTo>
                <a:lnTo>
                  <a:pt x="3989652" y="198367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194" y="1538313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4" y="2486494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193" y="1582575"/>
            <a:ext cx="3989704" cy="1317189"/>
          </a:xfrm>
          <a:custGeom>
            <a:avLst/>
            <a:gdLst/>
            <a:ahLst/>
            <a:cxnLst/>
            <a:rect l="l" t="t" r="r" b="b"/>
            <a:pathLst>
              <a:path w="3989704" h="955039">
                <a:moveTo>
                  <a:pt x="3989652" y="0"/>
                </a:moveTo>
                <a:lnTo>
                  <a:pt x="0" y="0"/>
                </a:lnTo>
                <a:lnTo>
                  <a:pt x="0" y="903918"/>
                </a:lnTo>
                <a:lnTo>
                  <a:pt x="4008" y="923643"/>
                </a:lnTo>
                <a:lnTo>
                  <a:pt x="14922" y="939796"/>
                </a:lnTo>
                <a:lnTo>
                  <a:pt x="31075" y="950710"/>
                </a:lnTo>
                <a:lnTo>
                  <a:pt x="50800" y="954719"/>
                </a:lnTo>
                <a:lnTo>
                  <a:pt x="3938852" y="954719"/>
                </a:lnTo>
                <a:lnTo>
                  <a:pt x="3958576" y="950710"/>
                </a:lnTo>
                <a:lnTo>
                  <a:pt x="3974729" y="939796"/>
                </a:lnTo>
                <a:lnTo>
                  <a:pt x="3985644" y="923643"/>
                </a:lnTo>
                <a:lnTo>
                  <a:pt x="3989652" y="903918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142221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40951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39681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377764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47294" y="1280331"/>
            <a:ext cx="3912870" cy="143372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-60" dirty="0">
                <a:solidFill>
                  <a:srgbClr val="FFFFFF"/>
                </a:solidFill>
                <a:latin typeface="+mj-lt"/>
                <a:cs typeface="Tahoma"/>
              </a:rPr>
              <a:t>Les </a:t>
            </a:r>
            <a:r>
              <a:rPr sz="1200" spc="-80" dirty="0">
                <a:solidFill>
                  <a:srgbClr val="FFFFFF"/>
                </a:solidFill>
                <a:latin typeface="+mj-lt"/>
                <a:cs typeface="Tahoma"/>
              </a:rPr>
              <a:t>deux </a:t>
            </a:r>
            <a:r>
              <a:rPr sz="1200" spc="-80" dirty="0" err="1">
                <a:solidFill>
                  <a:srgbClr val="FFFFFF"/>
                </a:solidFill>
                <a:latin typeface="+mj-lt"/>
                <a:cs typeface="Tahoma"/>
              </a:rPr>
              <a:t>grandes</a:t>
            </a:r>
            <a:r>
              <a:rPr sz="1200" spc="-8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+mj-lt"/>
                <a:cs typeface="Tahoma"/>
              </a:rPr>
              <a:t>cat</a:t>
            </a:r>
            <a:r>
              <a:rPr lang="fr-FR" sz="1200" spc="-120" dirty="0" err="1">
                <a:solidFill>
                  <a:srgbClr val="FFFFFF"/>
                </a:solidFill>
                <a:latin typeface="+mj-lt"/>
                <a:cs typeface="Tahoma"/>
              </a:rPr>
              <a:t>égories</a:t>
            </a:r>
            <a:r>
              <a:rPr sz="1200" spc="-12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+mj-lt"/>
                <a:cs typeface="Tahoma"/>
              </a:rPr>
              <a:t>de </a:t>
            </a:r>
            <a:r>
              <a:rPr sz="1200" spc="-50" dirty="0">
                <a:solidFill>
                  <a:srgbClr val="FFFFFF"/>
                </a:solidFill>
                <a:latin typeface="+mj-lt"/>
                <a:cs typeface="Tahoma"/>
              </a:rPr>
              <a:t>robots sont</a:t>
            </a:r>
            <a:r>
              <a:rPr sz="1200" spc="-5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+mj-lt"/>
                <a:cs typeface="Tahoma"/>
              </a:rPr>
              <a:t>:</a:t>
            </a:r>
            <a:endParaRPr sz="1200" dirty="0">
              <a:latin typeface="+mj-lt"/>
              <a:cs typeface="Tahoma"/>
            </a:endParaRPr>
          </a:p>
          <a:p>
            <a:pPr marL="265430" marR="5080" indent="-121920">
              <a:lnSpc>
                <a:spcPct val="100000"/>
              </a:lnSpc>
              <a:spcBef>
                <a:spcPts val="330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b="1" dirty="0"/>
              <a:t>robots manipulateurs </a:t>
            </a:r>
            <a:r>
              <a:rPr sz="1200" dirty="0"/>
              <a:t>: robots </a:t>
            </a:r>
            <a:r>
              <a:rPr sz="1200" dirty="0" err="1"/>
              <a:t>ancr</a:t>
            </a:r>
            <a:r>
              <a:rPr lang="fr-FR" sz="1200" dirty="0"/>
              <a:t>é</a:t>
            </a:r>
            <a:r>
              <a:rPr sz="1200" dirty="0"/>
              <a:t>s </a:t>
            </a:r>
            <a:r>
              <a:rPr sz="1200" dirty="0" err="1"/>
              <a:t>physiquement</a:t>
            </a:r>
            <a:r>
              <a:rPr sz="1200" dirty="0"/>
              <a:t> </a:t>
            </a:r>
            <a:r>
              <a:rPr lang="fr-FR" sz="1200" dirty="0"/>
              <a:t>à</a:t>
            </a:r>
            <a:r>
              <a:rPr sz="1200" dirty="0"/>
              <a:t> leur place de  travail et g</a:t>
            </a:r>
            <a:r>
              <a:rPr lang="fr-FR" sz="1200" dirty="0"/>
              <a:t>é</a:t>
            </a:r>
            <a:r>
              <a:rPr sz="1200" dirty="0"/>
              <a:t>n</a:t>
            </a:r>
            <a:r>
              <a:rPr lang="fr-FR" sz="1200" dirty="0"/>
              <a:t>é</a:t>
            </a:r>
            <a:r>
              <a:rPr sz="1200" dirty="0" err="1"/>
              <a:t>ralement</a:t>
            </a:r>
            <a:r>
              <a:rPr sz="1200" dirty="0"/>
              <a:t> mis en place pour r</a:t>
            </a:r>
            <a:r>
              <a:rPr lang="fr-FR" sz="1200" dirty="0"/>
              <a:t>é</a:t>
            </a:r>
            <a:r>
              <a:rPr sz="1200" dirty="0" err="1"/>
              <a:t>aliser</a:t>
            </a:r>
            <a:r>
              <a:rPr sz="1200" dirty="0"/>
              <a:t> </a:t>
            </a:r>
            <a:r>
              <a:rPr sz="1200" dirty="0" err="1"/>
              <a:t>une</a:t>
            </a:r>
            <a:r>
              <a:rPr sz="1200" dirty="0"/>
              <a:t> t</a:t>
            </a:r>
            <a:r>
              <a:rPr lang="fr-FR" sz="1200" dirty="0"/>
              <a:t>â</a:t>
            </a:r>
            <a:r>
              <a:rPr sz="1200" dirty="0" err="1"/>
              <a:t>che</a:t>
            </a:r>
            <a:r>
              <a:rPr sz="1200" dirty="0"/>
              <a:t> </a:t>
            </a:r>
            <a:r>
              <a:rPr sz="1200" dirty="0" err="1"/>
              <a:t>pr</a:t>
            </a:r>
            <a:r>
              <a:rPr lang="fr-FR" sz="1200" dirty="0"/>
              <a:t>é</a:t>
            </a:r>
            <a:r>
              <a:rPr sz="1200" dirty="0" err="1"/>
              <a:t>cise</a:t>
            </a:r>
            <a:r>
              <a:rPr sz="1200" dirty="0"/>
              <a:t>  </a:t>
            </a:r>
            <a:r>
              <a:rPr sz="1200" dirty="0" err="1"/>
              <a:t>ou</a:t>
            </a:r>
            <a:r>
              <a:rPr sz="1200" dirty="0"/>
              <a:t> r</a:t>
            </a:r>
            <a:r>
              <a:rPr lang="fr-FR" sz="1200" dirty="0"/>
              <a:t>é</a:t>
            </a:r>
            <a:r>
              <a:rPr sz="1200" dirty="0"/>
              <a:t>p</a:t>
            </a:r>
            <a:r>
              <a:rPr lang="fr-FR" sz="1200" dirty="0"/>
              <a:t>é</a:t>
            </a:r>
            <a:r>
              <a:rPr sz="1200" dirty="0" err="1"/>
              <a:t>titive</a:t>
            </a:r>
            <a:r>
              <a:rPr sz="1200" dirty="0"/>
              <a:t>.</a:t>
            </a:r>
          </a:p>
          <a:p>
            <a:pPr marL="265430" marR="212725" indent="-121920">
              <a:lnSpc>
                <a:spcPct val="100000"/>
              </a:lnSpc>
              <a:spcBef>
                <a:spcPts val="28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b="1" dirty="0"/>
              <a:t>robots mobiles </a:t>
            </a:r>
            <a:r>
              <a:rPr sz="1200" dirty="0"/>
              <a:t>: robots capables de se d</a:t>
            </a:r>
            <a:r>
              <a:rPr lang="fr-FR" sz="1200" dirty="0"/>
              <a:t>é</a:t>
            </a:r>
            <a:r>
              <a:rPr sz="1200" dirty="0"/>
              <a:t>placer dans un  environnement. Ils </a:t>
            </a:r>
            <a:r>
              <a:rPr sz="1200" dirty="0" err="1"/>
              <a:t>sont</a:t>
            </a:r>
            <a:r>
              <a:rPr sz="1200" dirty="0"/>
              <a:t> </a:t>
            </a:r>
            <a:r>
              <a:rPr lang="fr-FR" sz="1200" dirty="0"/>
              <a:t>é</a:t>
            </a:r>
            <a:r>
              <a:rPr sz="1200" dirty="0"/>
              <a:t>quip</a:t>
            </a:r>
            <a:r>
              <a:rPr lang="fr-FR" sz="1200" dirty="0"/>
              <a:t>é</a:t>
            </a:r>
            <a:r>
              <a:rPr sz="1200" dirty="0"/>
              <a:t>s ou non de manipulateurs suivant  leur utilisation.</a:t>
            </a: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17</a:t>
            </a:fld>
            <a:r>
              <a:rPr spc="-5" dirty="0"/>
              <a:t> </a:t>
            </a:r>
          </a:p>
        </p:txBody>
      </p:sp>
      <p:sp>
        <p:nvSpPr>
          <p:cNvPr id="47" name="object 26">
            <a:extLst>
              <a:ext uri="{FF2B5EF4-FFF2-40B4-BE49-F238E27FC236}">
                <a16:creationId xmlns:a16="http://schemas.microsoft.com/office/drawing/2014/main" id="{19B46B93-713D-4B01-9073-083ABC958924}"/>
              </a:ext>
            </a:extLst>
          </p:cNvPr>
          <p:cNvSpPr txBox="1"/>
          <p:nvPr/>
        </p:nvSpPr>
        <p:spPr>
          <a:xfrm>
            <a:off x="2305685" y="128687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8" name="object 26">
            <a:extLst>
              <a:ext uri="{FF2B5EF4-FFF2-40B4-BE49-F238E27FC236}">
                <a16:creationId xmlns:a16="http://schemas.microsoft.com/office/drawing/2014/main" id="{4303A128-DEA1-4065-8529-12F50CB1234C}"/>
              </a:ext>
            </a:extLst>
          </p:cNvPr>
          <p:cNvSpPr txBox="1"/>
          <p:nvPr/>
        </p:nvSpPr>
        <p:spPr>
          <a:xfrm>
            <a:off x="2303589" y="242197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9" name="object 26">
            <a:extLst>
              <a:ext uri="{FF2B5EF4-FFF2-40B4-BE49-F238E27FC236}">
                <a16:creationId xmlns:a16="http://schemas.microsoft.com/office/drawing/2014/main" id="{4D321DB9-6E49-4B39-874C-B6B14A0F3BA4}"/>
              </a:ext>
            </a:extLst>
          </p:cNvPr>
          <p:cNvSpPr txBox="1"/>
          <p:nvPr/>
        </p:nvSpPr>
        <p:spPr>
          <a:xfrm>
            <a:off x="2305685" y="308414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03995" y="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193" y="986662"/>
            <a:ext cx="3989704" cy="198755"/>
          </a:xfrm>
          <a:custGeom>
            <a:avLst/>
            <a:gdLst/>
            <a:ahLst/>
            <a:cxnLst/>
            <a:rect l="l" t="t" r="r" b="b"/>
            <a:pathLst>
              <a:path w="3989704" h="198755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8367"/>
                </a:lnTo>
                <a:lnTo>
                  <a:pt x="3989652" y="198367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194" y="1172387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994" y="1689684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9193" y="1216660"/>
            <a:ext cx="3989704" cy="610101"/>
          </a:xfrm>
          <a:custGeom>
            <a:avLst/>
            <a:gdLst/>
            <a:ahLst/>
            <a:cxnLst/>
            <a:rect l="l" t="t" r="r" b="b"/>
            <a:pathLst>
              <a:path w="3989704" h="523875">
                <a:moveTo>
                  <a:pt x="3989652" y="0"/>
                </a:moveTo>
                <a:lnTo>
                  <a:pt x="0" y="0"/>
                </a:lnTo>
                <a:lnTo>
                  <a:pt x="0" y="473023"/>
                </a:lnTo>
                <a:lnTo>
                  <a:pt x="4008" y="492748"/>
                </a:lnTo>
                <a:lnTo>
                  <a:pt x="14922" y="508901"/>
                </a:lnTo>
                <a:lnTo>
                  <a:pt x="31075" y="519815"/>
                </a:lnTo>
                <a:lnTo>
                  <a:pt x="50800" y="523824"/>
                </a:lnTo>
                <a:lnTo>
                  <a:pt x="3938852" y="523824"/>
                </a:lnTo>
                <a:lnTo>
                  <a:pt x="3958576" y="519815"/>
                </a:lnTo>
                <a:lnTo>
                  <a:pt x="3974729" y="508901"/>
                </a:lnTo>
                <a:lnTo>
                  <a:pt x="3985644" y="492748"/>
                </a:lnTo>
                <a:lnTo>
                  <a:pt x="3989652" y="473023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98846" y="105629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104359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03089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01184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" y="451571"/>
            <a:ext cx="4056240" cy="13561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CCCCCC"/>
                </a:solidFill>
                <a:latin typeface="Tahoma"/>
                <a:cs typeface="Tahoma"/>
              </a:rPr>
              <a:t>Robots</a:t>
            </a:r>
            <a:r>
              <a:rPr sz="1400" spc="2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CCCCCC"/>
                </a:solidFill>
                <a:latin typeface="Tahoma"/>
                <a:cs typeface="Tahoma"/>
              </a:rPr>
              <a:t>manipulateurs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59410">
              <a:lnSpc>
                <a:spcPct val="100000"/>
              </a:lnSpc>
            </a:pPr>
            <a:r>
              <a:rPr sz="1200" spc="-40" dirty="0">
                <a:solidFill>
                  <a:srgbClr val="FFFFFF"/>
                </a:solidFill>
                <a:latin typeface="Tahoma"/>
                <a:cs typeface="Tahoma"/>
              </a:rPr>
              <a:t>Robots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Tahoma"/>
                <a:cs typeface="Tahoma"/>
              </a:rPr>
              <a:t>manipulateurs</a:t>
            </a:r>
            <a:endParaRPr sz="1200" dirty="0">
              <a:latin typeface="Tahoma"/>
              <a:cs typeface="Tahoma"/>
            </a:endParaRPr>
          </a:p>
          <a:p>
            <a:pPr marL="612775" marR="450850" indent="-121920">
              <a:spcBef>
                <a:spcPts val="335"/>
              </a:spcBef>
              <a:buSzPct val="90000"/>
              <a:buFont typeface="Arial"/>
              <a:buChar char="•"/>
              <a:tabLst>
                <a:tab pos="613410" algn="l"/>
              </a:tabLst>
            </a:pPr>
            <a:r>
              <a:rPr sz="1200" b="1" dirty="0"/>
              <a:t>Robots industriels : </a:t>
            </a:r>
            <a:r>
              <a:rPr sz="1200" dirty="0"/>
              <a:t>cha</a:t>
            </a:r>
            <a:r>
              <a:rPr lang="fr-FR" sz="1200" dirty="0"/>
              <a:t>î</a:t>
            </a:r>
            <a:r>
              <a:rPr sz="1200" dirty="0" err="1"/>
              <a:t>nes</a:t>
            </a:r>
            <a:r>
              <a:rPr sz="1200" dirty="0"/>
              <a:t> de montage, test </a:t>
            </a:r>
            <a:r>
              <a:rPr sz="1200" dirty="0" err="1"/>
              <a:t>qualit</a:t>
            </a:r>
            <a:r>
              <a:rPr lang="fr-FR" sz="1200" dirty="0"/>
              <a:t>é</a:t>
            </a:r>
            <a:r>
              <a:rPr sz="1200" dirty="0"/>
              <a:t>, manipulation  de produits chimiques,...</a:t>
            </a:r>
          </a:p>
          <a:p>
            <a:pPr marL="612775" indent="-122555">
              <a:lnSpc>
                <a:spcPct val="100000"/>
              </a:lnSpc>
              <a:spcBef>
                <a:spcPts val="290"/>
              </a:spcBef>
              <a:buSzPct val="90000"/>
              <a:buFont typeface="Arial"/>
              <a:buChar char="•"/>
              <a:tabLst>
                <a:tab pos="613410" algn="l"/>
              </a:tabLst>
            </a:pPr>
            <a:r>
              <a:rPr sz="1200" dirty="0"/>
              <a:t>Robots pour </a:t>
            </a:r>
            <a:r>
              <a:rPr sz="1200" dirty="0" err="1"/>
              <a:t>l’assistance</a:t>
            </a:r>
            <a:r>
              <a:rPr sz="1200" dirty="0"/>
              <a:t> m</a:t>
            </a:r>
            <a:r>
              <a:rPr lang="fr-FR" sz="1200" dirty="0"/>
              <a:t>é</a:t>
            </a:r>
            <a:r>
              <a:rPr sz="1200" dirty="0" err="1"/>
              <a:t>dicale</a:t>
            </a:r>
            <a:endParaRPr sz="1200" dirty="0"/>
          </a:p>
        </p:txBody>
      </p:sp>
      <p:sp>
        <p:nvSpPr>
          <p:cNvPr id="40" name="object 40"/>
          <p:cNvSpPr/>
          <p:nvPr/>
        </p:nvSpPr>
        <p:spPr>
          <a:xfrm>
            <a:off x="398745" y="1951270"/>
            <a:ext cx="1486862" cy="1040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8745" y="1950222"/>
            <a:ext cx="1485900" cy="1041400"/>
          </a:xfrm>
          <a:custGeom>
            <a:avLst/>
            <a:gdLst/>
            <a:ahLst/>
            <a:cxnLst/>
            <a:rect l="l" t="t" r="r" b="b"/>
            <a:pathLst>
              <a:path w="1485900" h="1041400">
                <a:moveTo>
                  <a:pt x="743431" y="1041222"/>
                </a:moveTo>
                <a:lnTo>
                  <a:pt x="0" y="1041222"/>
                </a:lnTo>
                <a:lnTo>
                  <a:pt x="0" y="0"/>
                </a:lnTo>
                <a:lnTo>
                  <a:pt x="1485813" y="0"/>
                </a:lnTo>
                <a:lnTo>
                  <a:pt x="1485813" y="1041222"/>
                </a:lnTo>
                <a:lnTo>
                  <a:pt x="743431" y="1041222"/>
                </a:lnTo>
                <a:close/>
              </a:path>
            </a:pathLst>
          </a:custGeom>
          <a:ln w="29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57106" y="1930419"/>
            <a:ext cx="1440712" cy="1079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57106" y="1930419"/>
            <a:ext cx="1440815" cy="1080770"/>
          </a:xfrm>
          <a:custGeom>
            <a:avLst/>
            <a:gdLst/>
            <a:ahLst/>
            <a:cxnLst/>
            <a:rect l="l" t="t" r="r" b="b"/>
            <a:pathLst>
              <a:path w="1440814" h="1080770">
                <a:moveTo>
                  <a:pt x="720356" y="1080443"/>
                </a:moveTo>
                <a:lnTo>
                  <a:pt x="0" y="1080443"/>
                </a:lnTo>
                <a:lnTo>
                  <a:pt x="0" y="0"/>
                </a:lnTo>
                <a:lnTo>
                  <a:pt x="1440531" y="0"/>
                </a:lnTo>
                <a:lnTo>
                  <a:pt x="1440531" y="1080443"/>
                </a:lnTo>
                <a:lnTo>
                  <a:pt x="720356" y="1080443"/>
                </a:lnTo>
                <a:close/>
              </a:path>
            </a:pathLst>
          </a:custGeom>
          <a:ln w="513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 dirty="0"/>
              <a:t>18</a:t>
            </a:fld>
            <a:r>
              <a:rPr spc="-5" dirty="0"/>
              <a:t> </a:t>
            </a:r>
            <a:r>
              <a:rPr spc="135" dirty="0"/>
              <a:t>/</a:t>
            </a:r>
            <a:r>
              <a:rPr spc="10" dirty="0"/>
              <a:t> </a:t>
            </a:r>
            <a:r>
              <a:rPr spc="-5" dirty="0"/>
              <a:t>61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8D942F46-E4FB-4FC1-85CD-E7F41B8E3CE4}"/>
              </a:ext>
            </a:extLst>
          </p:cNvPr>
          <p:cNvSpPr txBox="1"/>
          <p:nvPr/>
        </p:nvSpPr>
        <p:spPr>
          <a:xfrm>
            <a:off x="2305685" y="149372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51" name="object 26">
            <a:extLst>
              <a:ext uri="{FF2B5EF4-FFF2-40B4-BE49-F238E27FC236}">
                <a16:creationId xmlns:a16="http://schemas.microsoft.com/office/drawing/2014/main" id="{B87340FE-2381-43EB-8D8D-904172E89463}"/>
              </a:ext>
            </a:extLst>
          </p:cNvPr>
          <p:cNvSpPr txBox="1"/>
          <p:nvPr/>
        </p:nvSpPr>
        <p:spPr>
          <a:xfrm>
            <a:off x="2305685" y="304995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03995" y="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CCCCCC"/>
                </a:solidFill>
                <a:latin typeface="Tahoma"/>
                <a:cs typeface="Tahoma"/>
              </a:rPr>
              <a:t>Robots </a:t>
            </a:r>
            <a:r>
              <a:rPr sz="1400" spc="-55" dirty="0">
                <a:solidFill>
                  <a:srgbClr val="CCCCCC"/>
                </a:solidFill>
                <a:latin typeface="Tahoma"/>
                <a:cs typeface="Tahoma"/>
              </a:rPr>
              <a:t>mobiles </a:t>
            </a:r>
            <a:r>
              <a:rPr sz="1400" spc="-105" dirty="0">
                <a:solidFill>
                  <a:srgbClr val="CCCCCC"/>
                </a:solidFill>
                <a:latin typeface="Tahoma"/>
                <a:cs typeface="Tahoma"/>
              </a:rPr>
              <a:t>: </a:t>
            </a:r>
            <a:r>
              <a:rPr sz="1400" spc="-40" dirty="0">
                <a:solidFill>
                  <a:srgbClr val="CCCCCC"/>
                </a:solidFill>
                <a:latin typeface="Tahoma"/>
                <a:cs typeface="Tahoma"/>
              </a:rPr>
              <a:t>robots</a:t>
            </a:r>
            <a:r>
              <a:rPr sz="1400" spc="-2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CCCCCC"/>
                </a:solidFill>
                <a:latin typeface="Tahoma"/>
                <a:cs typeface="Tahoma"/>
              </a:rPr>
              <a:t>explorateurs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3036" y="954821"/>
            <a:ext cx="1714632" cy="173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1479" y="2799301"/>
            <a:ext cx="15379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0055" marR="5080" indent="-42799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ahoma"/>
                <a:cs typeface="Tahoma"/>
              </a:rPr>
              <a:t>Nomad pour </a:t>
            </a:r>
            <a:r>
              <a:rPr sz="1000" spc="-25" dirty="0">
                <a:latin typeface="Tahoma"/>
                <a:cs typeface="Tahoma"/>
              </a:rPr>
              <a:t>l’exploration </a:t>
            </a:r>
            <a:r>
              <a:rPr sz="1000" spc="-70" dirty="0">
                <a:latin typeface="Tahoma"/>
                <a:cs typeface="Tahoma"/>
              </a:rPr>
              <a:t>de  </a:t>
            </a:r>
            <a:r>
              <a:rPr sz="1000" spc="-25" dirty="0">
                <a:latin typeface="Tahoma"/>
                <a:cs typeface="Tahoma"/>
              </a:rPr>
              <a:t>l’antarctique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20353" y="1069912"/>
            <a:ext cx="1714662" cy="1676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17749" y="2860642"/>
            <a:ext cx="1519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 err="1">
                <a:latin typeface="Tahoma"/>
                <a:cs typeface="Tahoma"/>
              </a:rPr>
              <a:t>Packbot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90" dirty="0" err="1">
                <a:latin typeface="Tahoma"/>
                <a:cs typeface="Tahoma"/>
              </a:rPr>
              <a:t>utilis</a:t>
            </a:r>
            <a:r>
              <a:rPr lang="fr-FR" sz="1000" spc="-90" dirty="0">
                <a:latin typeface="Tahoma"/>
                <a:cs typeface="Tahoma"/>
              </a:rPr>
              <a:t>é</a:t>
            </a:r>
            <a:r>
              <a:rPr sz="1000" spc="-90" dirty="0">
                <a:latin typeface="Tahoma"/>
                <a:cs typeface="Tahoma"/>
              </a:rPr>
              <a:t> </a:t>
            </a:r>
            <a:r>
              <a:rPr lang="fr-FR" sz="1000" spc="-295" dirty="0">
                <a:latin typeface="Tahoma"/>
                <a:cs typeface="Tahoma"/>
              </a:rPr>
              <a:t>à                   </a:t>
            </a:r>
            <a:r>
              <a:rPr sz="1000" spc="-35" dirty="0">
                <a:latin typeface="Tahoma"/>
                <a:cs typeface="Tahoma"/>
              </a:rPr>
              <a:t>Fukushima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19</a:t>
            </a:fld>
            <a:r>
              <a:rPr spc="-5" dirty="0"/>
              <a:t> </a:t>
            </a:r>
          </a:p>
        </p:txBody>
      </p:sp>
      <p:sp>
        <p:nvSpPr>
          <p:cNvPr id="39" name="object 26">
            <a:extLst>
              <a:ext uri="{FF2B5EF4-FFF2-40B4-BE49-F238E27FC236}">
                <a16:creationId xmlns:a16="http://schemas.microsoft.com/office/drawing/2014/main" id="{525C57B4-2446-40F2-A781-43EA3B817B23}"/>
              </a:ext>
            </a:extLst>
          </p:cNvPr>
          <p:cNvSpPr txBox="1"/>
          <p:nvPr/>
        </p:nvSpPr>
        <p:spPr>
          <a:xfrm>
            <a:off x="2305685" y="146722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5F83D695-3346-4A51-A49D-ED6615662416}"/>
              </a:ext>
            </a:extLst>
          </p:cNvPr>
          <p:cNvSpPr txBox="1"/>
          <p:nvPr/>
        </p:nvSpPr>
        <p:spPr>
          <a:xfrm>
            <a:off x="2305685" y="257075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F12B9523-0334-4896-918B-D58837A0A91C}"/>
              </a:ext>
            </a:extLst>
          </p:cNvPr>
          <p:cNvSpPr txBox="1"/>
          <p:nvPr/>
        </p:nvSpPr>
        <p:spPr>
          <a:xfrm>
            <a:off x="2305685" y="357287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5" dirty="0">
                <a:solidFill>
                  <a:srgbClr val="CCCCCC"/>
                </a:solidFill>
                <a:latin typeface="Tahoma"/>
                <a:cs typeface="Tahoma"/>
              </a:rPr>
              <a:t>Plan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xfrm>
            <a:off x="1923555" y="3361766"/>
            <a:ext cx="74273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10" dirty="0"/>
              <a:t>MAAZOUZI Hamza</a:t>
            </a:r>
            <a:endParaRPr spc="-1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A8F17CD-6B03-4A69-A311-263038169B26}"/>
              </a:ext>
            </a:extLst>
          </p:cNvPr>
          <p:cNvSpPr txBox="1"/>
          <p:nvPr/>
        </p:nvSpPr>
        <p:spPr>
          <a:xfrm>
            <a:off x="94195" y="752496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Introduction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Définitions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Composants d’un robot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Lois de la robotique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Types de robots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Caractéristiques des robots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Moyens d’</a:t>
            </a:r>
            <a:r>
              <a:rPr lang="fr-FR" sz="1600" dirty="0" err="1"/>
              <a:t>intéraction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Exemples d’</a:t>
            </a:r>
            <a:r>
              <a:rPr lang="fr-FR" sz="1600" dirty="0" err="1"/>
              <a:t>Intéraction</a:t>
            </a:r>
            <a:r>
              <a:rPr lang="fr-FR" sz="1600" dirty="0"/>
              <a:t> Homme-Robot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Avantages et inconvénients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/>
              <a:t>Conclusion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03995" y="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CCCCCC"/>
                </a:solidFill>
                <a:latin typeface="Tahoma"/>
                <a:cs typeface="Tahoma"/>
              </a:rPr>
              <a:t>Robots </a:t>
            </a:r>
            <a:r>
              <a:rPr sz="1400" spc="-55" dirty="0">
                <a:solidFill>
                  <a:srgbClr val="CCCCCC"/>
                </a:solidFill>
                <a:latin typeface="Tahoma"/>
                <a:cs typeface="Tahoma"/>
              </a:rPr>
              <a:t>mobiles </a:t>
            </a:r>
            <a:r>
              <a:rPr sz="1400" spc="-105" dirty="0">
                <a:solidFill>
                  <a:srgbClr val="CCCCCC"/>
                </a:solidFill>
                <a:latin typeface="Tahoma"/>
                <a:cs typeface="Tahoma"/>
              </a:rPr>
              <a:t>: </a:t>
            </a:r>
            <a:r>
              <a:rPr sz="1400" spc="-40" dirty="0">
                <a:solidFill>
                  <a:srgbClr val="CCCCCC"/>
                </a:solidFill>
                <a:latin typeface="Tahoma"/>
                <a:cs typeface="Tahoma"/>
              </a:rPr>
              <a:t>robots </a:t>
            </a:r>
            <a:r>
              <a:rPr sz="1400" spc="-85" dirty="0">
                <a:solidFill>
                  <a:srgbClr val="CCCCCC"/>
                </a:solidFill>
                <a:latin typeface="Tahoma"/>
                <a:cs typeface="Tahoma"/>
              </a:rPr>
              <a:t>de</a:t>
            </a:r>
            <a:r>
              <a:rPr sz="1400" spc="45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CCCCCC"/>
                </a:solidFill>
                <a:latin typeface="Tahoma"/>
                <a:cs typeface="Tahoma"/>
              </a:rPr>
              <a:t>service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0948" y="988644"/>
            <a:ext cx="1198780" cy="179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34580" y="2902437"/>
            <a:ext cx="1391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ahoma"/>
                <a:cs typeface="Tahoma"/>
              </a:rPr>
              <a:t>Cycab </a:t>
            </a:r>
            <a:r>
              <a:rPr sz="1000" spc="-80" dirty="0">
                <a:latin typeface="Tahoma"/>
                <a:cs typeface="Tahoma"/>
              </a:rPr>
              <a:t>: </a:t>
            </a:r>
            <a:r>
              <a:rPr sz="1000" spc="-30" dirty="0">
                <a:latin typeface="Tahoma"/>
                <a:cs typeface="Tahoma"/>
              </a:rPr>
              <a:t>voiture</a:t>
            </a:r>
            <a:r>
              <a:rPr sz="1000" spc="-12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autonome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20353" y="1506639"/>
            <a:ext cx="1714601" cy="1285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80728" y="2906412"/>
            <a:ext cx="793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Tahoma"/>
                <a:cs typeface="Tahoma"/>
              </a:rPr>
              <a:t>Robot</a:t>
            </a:r>
            <a:r>
              <a:rPr sz="1000" spc="-25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agricole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20</a:t>
            </a:fld>
            <a:r>
              <a:rPr spc="-5" dirty="0"/>
              <a:t> </a:t>
            </a:r>
          </a:p>
        </p:txBody>
      </p:sp>
      <p:sp>
        <p:nvSpPr>
          <p:cNvPr id="39" name="object 26">
            <a:extLst>
              <a:ext uri="{FF2B5EF4-FFF2-40B4-BE49-F238E27FC236}">
                <a16:creationId xmlns:a16="http://schemas.microsoft.com/office/drawing/2014/main" id="{141832FB-446F-4E19-9420-30AB51585B35}"/>
              </a:ext>
            </a:extLst>
          </p:cNvPr>
          <p:cNvSpPr txBox="1"/>
          <p:nvPr/>
        </p:nvSpPr>
        <p:spPr>
          <a:xfrm>
            <a:off x="2303589" y="145667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8ED05D6D-B29A-4581-8712-EB432E705616}"/>
              </a:ext>
            </a:extLst>
          </p:cNvPr>
          <p:cNvSpPr txBox="1"/>
          <p:nvPr/>
        </p:nvSpPr>
        <p:spPr>
          <a:xfrm>
            <a:off x="2298305" y="290455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B729F126-65F7-42B0-B032-1E55834702F9}"/>
              </a:ext>
            </a:extLst>
          </p:cNvPr>
          <p:cNvSpPr txBox="1"/>
          <p:nvPr/>
        </p:nvSpPr>
        <p:spPr>
          <a:xfrm>
            <a:off x="2301360" y="306507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 flipV="1">
            <a:off x="2303995" y="0"/>
            <a:ext cx="2304009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45" dirty="0">
                <a:solidFill>
                  <a:srgbClr val="CCCCCC"/>
                </a:solidFill>
                <a:latin typeface="Tahoma"/>
                <a:cs typeface="Tahoma"/>
              </a:rPr>
              <a:t>Interactions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9193" y="1301140"/>
            <a:ext cx="3989704" cy="187960"/>
          </a:xfrm>
          <a:custGeom>
            <a:avLst/>
            <a:gdLst/>
            <a:ahLst/>
            <a:cxnLst/>
            <a:rect l="l" t="t" r="r" b="b"/>
            <a:pathLst>
              <a:path w="3989704" h="187959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7823"/>
                </a:lnTo>
                <a:lnTo>
                  <a:pt x="3989652" y="187823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194" y="1476311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4" y="1810854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193" y="1520592"/>
            <a:ext cx="3989704" cy="341630"/>
          </a:xfrm>
          <a:custGeom>
            <a:avLst/>
            <a:gdLst/>
            <a:ahLst/>
            <a:cxnLst/>
            <a:rect l="l" t="t" r="r" b="b"/>
            <a:pathLst>
              <a:path w="3989704" h="341630">
                <a:moveTo>
                  <a:pt x="3989652" y="0"/>
                </a:moveTo>
                <a:lnTo>
                  <a:pt x="0" y="0"/>
                </a:lnTo>
                <a:lnTo>
                  <a:pt x="0" y="290262"/>
                </a:lnTo>
                <a:lnTo>
                  <a:pt x="4008" y="309986"/>
                </a:lnTo>
                <a:lnTo>
                  <a:pt x="14922" y="326139"/>
                </a:lnTo>
                <a:lnTo>
                  <a:pt x="31075" y="337054"/>
                </a:lnTo>
                <a:lnTo>
                  <a:pt x="50800" y="341062"/>
                </a:lnTo>
                <a:lnTo>
                  <a:pt x="3938852" y="341062"/>
                </a:lnTo>
                <a:lnTo>
                  <a:pt x="3958576" y="337054"/>
                </a:lnTo>
                <a:lnTo>
                  <a:pt x="3974729" y="326139"/>
                </a:lnTo>
                <a:lnTo>
                  <a:pt x="3985644" y="309986"/>
                </a:lnTo>
                <a:lnTo>
                  <a:pt x="3989652" y="290262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13707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3580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3453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326324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47294" y="1241505"/>
            <a:ext cx="3908425" cy="13157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-90" dirty="0">
                <a:solidFill>
                  <a:srgbClr val="FFFFFF"/>
                </a:solidFill>
                <a:latin typeface="Calibri (corps)"/>
                <a:cs typeface="Tahoma"/>
              </a:rPr>
              <a:t>D</a:t>
            </a:r>
            <a:r>
              <a:rPr lang="fr-FR" sz="1200" spc="-90" dirty="0">
                <a:solidFill>
                  <a:srgbClr val="FFFFFF"/>
                </a:solidFill>
                <a:latin typeface="Calibri (corps)"/>
                <a:cs typeface="Tahoma"/>
              </a:rPr>
              <a:t>é</a:t>
            </a:r>
            <a:r>
              <a:rPr sz="1200" spc="-90" dirty="0" err="1">
                <a:solidFill>
                  <a:srgbClr val="FFFFFF"/>
                </a:solidFill>
                <a:latin typeface="Calibri (corps)"/>
                <a:cs typeface="Tahoma"/>
              </a:rPr>
              <a:t>finition</a:t>
            </a:r>
            <a:endParaRPr sz="1200" dirty="0">
              <a:latin typeface="Calibri (corps)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45"/>
              </a:spcBef>
            </a:pPr>
            <a:r>
              <a:rPr sz="1200" dirty="0"/>
              <a:t>Une interaction est une mise en relation dynamique de plusieurs individus  (robots et/ou humains).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 marR="64135"/>
            <a:r>
              <a:rPr sz="1200" dirty="0" err="1"/>
              <a:t>Certaines</a:t>
            </a:r>
            <a:r>
              <a:rPr sz="1200" dirty="0"/>
              <a:t> t</a:t>
            </a:r>
            <a:r>
              <a:rPr lang="fr-FR" sz="1200" dirty="0"/>
              <a:t>â</a:t>
            </a:r>
            <a:r>
              <a:rPr sz="1200" dirty="0" err="1"/>
              <a:t>ches</a:t>
            </a:r>
            <a:r>
              <a:rPr sz="1200" dirty="0"/>
              <a:t> </a:t>
            </a:r>
            <a:r>
              <a:rPr sz="1200" dirty="0" err="1"/>
              <a:t>impliquent</a:t>
            </a:r>
            <a:r>
              <a:rPr sz="1200" dirty="0"/>
              <a:t> </a:t>
            </a:r>
            <a:r>
              <a:rPr sz="1200" dirty="0" err="1"/>
              <a:t>qu’un</a:t>
            </a:r>
            <a:r>
              <a:rPr sz="1200" dirty="0"/>
              <a:t> </a:t>
            </a:r>
            <a:r>
              <a:rPr sz="1200" dirty="0" err="1"/>
              <a:t>groupe</a:t>
            </a:r>
            <a:r>
              <a:rPr sz="1200" dirty="0"/>
              <a:t> de robots </a:t>
            </a:r>
            <a:r>
              <a:rPr sz="1200" dirty="0" err="1"/>
              <a:t>travaille</a:t>
            </a:r>
            <a:r>
              <a:rPr sz="1200" dirty="0"/>
              <a:t> de concert,  on fait </a:t>
            </a:r>
            <a:r>
              <a:rPr sz="1200" dirty="0" err="1"/>
              <a:t>alors</a:t>
            </a:r>
            <a:r>
              <a:rPr sz="1200" dirty="0"/>
              <a:t> </a:t>
            </a:r>
            <a:r>
              <a:rPr sz="1200" dirty="0" err="1"/>
              <a:t>appel</a:t>
            </a:r>
            <a:r>
              <a:rPr sz="1200" dirty="0"/>
              <a:t> </a:t>
            </a:r>
            <a:r>
              <a:rPr lang="fr-FR" sz="1200" dirty="0"/>
              <a:t>à</a:t>
            </a:r>
            <a:r>
              <a:rPr sz="1200" dirty="0"/>
              <a:t> des m</a:t>
            </a:r>
            <a:r>
              <a:rPr lang="fr-FR" sz="1200" dirty="0"/>
              <a:t>é</a:t>
            </a:r>
            <a:r>
              <a:rPr sz="1200" dirty="0" err="1"/>
              <a:t>thodes</a:t>
            </a:r>
            <a:r>
              <a:rPr sz="1200" dirty="0"/>
              <a:t> de coordination.</a:t>
            </a: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21</a:t>
            </a:fld>
            <a:r>
              <a:rPr spc="-5" dirty="0"/>
              <a:t> </a:t>
            </a:r>
          </a:p>
        </p:txBody>
      </p:sp>
      <p:sp>
        <p:nvSpPr>
          <p:cNvPr id="47" name="object 26">
            <a:extLst>
              <a:ext uri="{FF2B5EF4-FFF2-40B4-BE49-F238E27FC236}">
                <a16:creationId xmlns:a16="http://schemas.microsoft.com/office/drawing/2014/main" id="{986F07C3-95BF-4E64-A1A8-8ED31E6805F8}"/>
              </a:ext>
            </a:extLst>
          </p:cNvPr>
          <p:cNvSpPr txBox="1"/>
          <p:nvPr/>
        </p:nvSpPr>
        <p:spPr>
          <a:xfrm flipV="1">
            <a:off x="2306091" y="131746"/>
            <a:ext cx="2304009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8" name="object 26">
            <a:extLst>
              <a:ext uri="{FF2B5EF4-FFF2-40B4-BE49-F238E27FC236}">
                <a16:creationId xmlns:a16="http://schemas.microsoft.com/office/drawing/2014/main" id="{07CF81FF-8C64-45D4-BF63-1E980FB38E93}"/>
              </a:ext>
            </a:extLst>
          </p:cNvPr>
          <p:cNvSpPr txBox="1"/>
          <p:nvPr/>
        </p:nvSpPr>
        <p:spPr>
          <a:xfrm flipV="1">
            <a:off x="2306091" y="285770"/>
            <a:ext cx="2304009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9" name="object 26">
            <a:extLst>
              <a:ext uri="{FF2B5EF4-FFF2-40B4-BE49-F238E27FC236}">
                <a16:creationId xmlns:a16="http://schemas.microsoft.com/office/drawing/2014/main" id="{1C8905A4-CA3F-41E6-8A87-FA26A21EB505}"/>
              </a:ext>
            </a:extLst>
          </p:cNvPr>
          <p:cNvSpPr txBox="1"/>
          <p:nvPr/>
        </p:nvSpPr>
        <p:spPr>
          <a:xfrm flipV="1">
            <a:off x="2305050" y="304684"/>
            <a:ext cx="2304009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03995" y="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55" dirty="0">
                <a:solidFill>
                  <a:srgbClr val="CCCCCC"/>
                </a:solidFill>
                <a:latin typeface="Tahoma"/>
                <a:cs typeface="Tahoma"/>
              </a:rPr>
              <a:t>Exemple d’Interaction Homme Robot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22</a:t>
            </a:fld>
            <a:r>
              <a:rPr spc="-5" dirty="0"/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10ECADB-EA4C-4ECA-83D3-D6D7A49A2CC4}"/>
              </a:ext>
            </a:extLst>
          </p:cNvPr>
          <p:cNvSpPr txBox="1"/>
          <p:nvPr/>
        </p:nvSpPr>
        <p:spPr>
          <a:xfrm>
            <a:off x="247650" y="892175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/>
              <a:t>Assistance pour les personnes aveugles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30202F9-972E-45A3-BE06-2491474D72D0}"/>
              </a:ext>
            </a:extLst>
          </p:cNvPr>
          <p:cNvSpPr txBox="1"/>
          <p:nvPr/>
        </p:nvSpPr>
        <p:spPr>
          <a:xfrm>
            <a:off x="0" y="1203872"/>
            <a:ext cx="4610100" cy="19765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9" name="object 26">
            <a:extLst>
              <a:ext uri="{FF2B5EF4-FFF2-40B4-BE49-F238E27FC236}">
                <a16:creationId xmlns:a16="http://schemas.microsoft.com/office/drawing/2014/main" id="{111B0942-7B11-49E3-95AA-C6FFF1B1219B}"/>
              </a:ext>
            </a:extLst>
          </p:cNvPr>
          <p:cNvSpPr txBox="1"/>
          <p:nvPr/>
        </p:nvSpPr>
        <p:spPr>
          <a:xfrm>
            <a:off x="2303589" y="14750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847BE668-254F-4421-9904-6E48A78E7D45}"/>
              </a:ext>
            </a:extLst>
          </p:cNvPr>
          <p:cNvSpPr txBox="1"/>
          <p:nvPr/>
        </p:nvSpPr>
        <p:spPr>
          <a:xfrm>
            <a:off x="2303183" y="280334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51" name="object 26">
            <a:extLst>
              <a:ext uri="{FF2B5EF4-FFF2-40B4-BE49-F238E27FC236}">
                <a16:creationId xmlns:a16="http://schemas.microsoft.com/office/drawing/2014/main" id="{D8D5FEC8-8692-4100-85D9-0134618DF5D4}"/>
              </a:ext>
            </a:extLst>
          </p:cNvPr>
          <p:cNvSpPr txBox="1"/>
          <p:nvPr/>
        </p:nvSpPr>
        <p:spPr>
          <a:xfrm>
            <a:off x="2302777" y="303861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03995" y="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55" dirty="0">
                <a:solidFill>
                  <a:srgbClr val="CCCCCC"/>
                </a:solidFill>
                <a:latin typeface="Tahoma"/>
                <a:cs typeface="Tahoma"/>
              </a:rPr>
              <a:t>Exemple d’Interaction Homme Robot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23</a:t>
            </a:fld>
            <a:r>
              <a:rPr spc="-5" dirty="0"/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10ECADB-EA4C-4ECA-83D3-D6D7A49A2CC4}"/>
              </a:ext>
            </a:extLst>
          </p:cNvPr>
          <p:cNvSpPr txBox="1"/>
          <p:nvPr/>
        </p:nvSpPr>
        <p:spPr>
          <a:xfrm>
            <a:off x="247650" y="892175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/>
              <a:t>Les personnes handicapées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30202F9-972E-45A3-BE06-2491474D72D0}"/>
              </a:ext>
            </a:extLst>
          </p:cNvPr>
          <p:cNvSpPr txBox="1"/>
          <p:nvPr/>
        </p:nvSpPr>
        <p:spPr>
          <a:xfrm>
            <a:off x="933450" y="1193732"/>
            <a:ext cx="2337118" cy="21696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4E279357-C374-4C50-A268-4147362CE947}"/>
              </a:ext>
            </a:extLst>
          </p:cNvPr>
          <p:cNvSpPr txBox="1"/>
          <p:nvPr/>
        </p:nvSpPr>
        <p:spPr>
          <a:xfrm>
            <a:off x="2305685" y="139103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73DC7F6D-595F-41E9-BA49-2D76E61EF8A8}"/>
              </a:ext>
            </a:extLst>
          </p:cNvPr>
          <p:cNvSpPr txBox="1"/>
          <p:nvPr/>
        </p:nvSpPr>
        <p:spPr>
          <a:xfrm>
            <a:off x="2303589" y="28577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5" name="object 26">
            <a:extLst>
              <a:ext uri="{FF2B5EF4-FFF2-40B4-BE49-F238E27FC236}">
                <a16:creationId xmlns:a16="http://schemas.microsoft.com/office/drawing/2014/main" id="{3DCE4DBC-4391-4699-B36E-C05872D56A53}"/>
              </a:ext>
            </a:extLst>
          </p:cNvPr>
          <p:cNvSpPr txBox="1"/>
          <p:nvPr/>
        </p:nvSpPr>
        <p:spPr>
          <a:xfrm>
            <a:off x="2305685" y="30944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9943713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03995" y="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55" dirty="0">
                <a:solidFill>
                  <a:srgbClr val="CCCCCC"/>
                </a:solidFill>
                <a:latin typeface="Tahoma"/>
                <a:cs typeface="Tahoma"/>
              </a:rPr>
              <a:t>Exemple d’Interaction Homme Robot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24</a:t>
            </a:fld>
            <a:r>
              <a:rPr spc="-5" dirty="0"/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10ECADB-EA4C-4ECA-83D3-D6D7A49A2CC4}"/>
              </a:ext>
            </a:extLst>
          </p:cNvPr>
          <p:cNvSpPr txBox="1"/>
          <p:nvPr/>
        </p:nvSpPr>
        <p:spPr>
          <a:xfrm>
            <a:off x="247650" y="892175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/>
              <a:t>Rééducation physique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30202F9-972E-45A3-BE06-2491474D72D0}"/>
              </a:ext>
            </a:extLst>
          </p:cNvPr>
          <p:cNvSpPr txBox="1"/>
          <p:nvPr/>
        </p:nvSpPr>
        <p:spPr>
          <a:xfrm>
            <a:off x="0" y="1203872"/>
            <a:ext cx="4610100" cy="19481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6BA9537A-E1C5-43AB-9D1D-EBD188B718B7}"/>
              </a:ext>
            </a:extLst>
          </p:cNvPr>
          <p:cNvSpPr txBox="1"/>
          <p:nvPr/>
        </p:nvSpPr>
        <p:spPr>
          <a:xfrm>
            <a:off x="2303589" y="14160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B4820382-8B9B-4310-9AD9-8D9998A41D29}"/>
              </a:ext>
            </a:extLst>
          </p:cNvPr>
          <p:cNvSpPr txBox="1"/>
          <p:nvPr/>
        </p:nvSpPr>
        <p:spPr>
          <a:xfrm>
            <a:off x="2303183" y="28577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5" name="object 26">
            <a:extLst>
              <a:ext uri="{FF2B5EF4-FFF2-40B4-BE49-F238E27FC236}">
                <a16:creationId xmlns:a16="http://schemas.microsoft.com/office/drawing/2014/main" id="{5B468C8D-DEDC-49A8-9ABB-B6A1FD30B17F}"/>
              </a:ext>
            </a:extLst>
          </p:cNvPr>
          <p:cNvSpPr txBox="1"/>
          <p:nvPr/>
        </p:nvSpPr>
        <p:spPr>
          <a:xfrm>
            <a:off x="2302777" y="320661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996583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03995" y="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55" dirty="0">
                <a:solidFill>
                  <a:srgbClr val="CCCCCC"/>
                </a:solidFill>
                <a:latin typeface="Tahoma"/>
                <a:cs typeface="Tahoma"/>
              </a:rPr>
              <a:t>Exemple d’Interaction Homme Robot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25</a:t>
            </a:fld>
            <a:r>
              <a:rPr spc="-5" dirty="0"/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10ECADB-EA4C-4ECA-83D3-D6D7A49A2CC4}"/>
              </a:ext>
            </a:extLst>
          </p:cNvPr>
          <p:cNvSpPr txBox="1"/>
          <p:nvPr/>
        </p:nvSpPr>
        <p:spPr>
          <a:xfrm>
            <a:off x="247650" y="892175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/>
              <a:t>Assistance et secours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30202F9-972E-45A3-BE06-2491474D72D0}"/>
              </a:ext>
            </a:extLst>
          </p:cNvPr>
          <p:cNvSpPr txBox="1"/>
          <p:nvPr/>
        </p:nvSpPr>
        <p:spPr>
          <a:xfrm>
            <a:off x="0" y="1203872"/>
            <a:ext cx="4608004" cy="188526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8A6725DA-0B5E-496F-B9FC-C725956E1916}"/>
              </a:ext>
            </a:extLst>
          </p:cNvPr>
          <p:cNvSpPr txBox="1"/>
          <p:nvPr/>
        </p:nvSpPr>
        <p:spPr>
          <a:xfrm>
            <a:off x="2303589" y="142804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5C28CFC9-BD7A-4B27-90BA-4D698A3AA98F}"/>
              </a:ext>
            </a:extLst>
          </p:cNvPr>
          <p:cNvSpPr txBox="1"/>
          <p:nvPr/>
        </p:nvSpPr>
        <p:spPr>
          <a:xfrm>
            <a:off x="2305685" y="257812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5" name="object 26">
            <a:extLst>
              <a:ext uri="{FF2B5EF4-FFF2-40B4-BE49-F238E27FC236}">
                <a16:creationId xmlns:a16="http://schemas.microsoft.com/office/drawing/2014/main" id="{116F8361-AF56-458B-A95B-03E8A38175C3}"/>
              </a:ext>
            </a:extLst>
          </p:cNvPr>
          <p:cNvSpPr txBox="1"/>
          <p:nvPr/>
        </p:nvSpPr>
        <p:spPr>
          <a:xfrm>
            <a:off x="2305685" y="308767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9629606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03995" y="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55" dirty="0">
                <a:solidFill>
                  <a:srgbClr val="CCCCCC"/>
                </a:solidFill>
                <a:latin typeface="Tahoma"/>
                <a:cs typeface="Tahoma"/>
              </a:rPr>
              <a:t>Exemple d’Interaction Homme Robot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26</a:t>
            </a:fld>
            <a:r>
              <a:rPr spc="-5" dirty="0"/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10ECADB-EA4C-4ECA-83D3-D6D7A49A2CC4}"/>
              </a:ext>
            </a:extLst>
          </p:cNvPr>
          <p:cNvSpPr txBox="1"/>
          <p:nvPr/>
        </p:nvSpPr>
        <p:spPr>
          <a:xfrm>
            <a:off x="247650" y="892175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/>
              <a:t>Thérapie des enfants 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30202F9-972E-45A3-BE06-2491474D72D0}"/>
              </a:ext>
            </a:extLst>
          </p:cNvPr>
          <p:cNvSpPr txBox="1"/>
          <p:nvPr/>
        </p:nvSpPr>
        <p:spPr>
          <a:xfrm>
            <a:off x="1275295" y="1203872"/>
            <a:ext cx="2057400" cy="18796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DD157984-8747-41A2-B14F-A2532E31BE65}"/>
              </a:ext>
            </a:extLst>
          </p:cNvPr>
          <p:cNvSpPr txBox="1"/>
          <p:nvPr/>
        </p:nvSpPr>
        <p:spPr>
          <a:xfrm>
            <a:off x="2305685" y="129312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7F803AED-11E2-4E2B-97D6-81E467820F27}"/>
              </a:ext>
            </a:extLst>
          </p:cNvPr>
          <p:cNvSpPr txBox="1"/>
          <p:nvPr/>
        </p:nvSpPr>
        <p:spPr>
          <a:xfrm>
            <a:off x="2303589" y="243717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5" name="object 26">
            <a:extLst>
              <a:ext uri="{FF2B5EF4-FFF2-40B4-BE49-F238E27FC236}">
                <a16:creationId xmlns:a16="http://schemas.microsoft.com/office/drawing/2014/main" id="{527C4305-527F-4A52-BC18-E36B194F29FA}"/>
              </a:ext>
            </a:extLst>
          </p:cNvPr>
          <p:cNvSpPr txBox="1"/>
          <p:nvPr/>
        </p:nvSpPr>
        <p:spPr>
          <a:xfrm>
            <a:off x="2303588" y="305875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8591822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03995" y="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55" dirty="0">
                <a:solidFill>
                  <a:srgbClr val="CCCCCC"/>
                </a:solidFill>
                <a:latin typeface="Tahoma"/>
                <a:cs typeface="Tahoma"/>
              </a:rPr>
              <a:t>Exemple d’Interaction Homme Robot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27</a:t>
            </a:fld>
            <a:r>
              <a:rPr spc="-5" dirty="0"/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10ECADB-EA4C-4ECA-83D3-D6D7A49A2CC4}"/>
              </a:ext>
            </a:extLst>
          </p:cNvPr>
          <p:cNvSpPr txBox="1"/>
          <p:nvPr/>
        </p:nvSpPr>
        <p:spPr>
          <a:xfrm>
            <a:off x="247650" y="892175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/>
              <a:t>Robot </a:t>
            </a:r>
            <a:r>
              <a:rPr lang="fr-FR" sz="1200" dirty="0" err="1"/>
              <a:t>Humanoid</a:t>
            </a:r>
            <a:endParaRPr lang="fr-FR" sz="12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30202F9-972E-45A3-BE06-2491474D72D0}"/>
              </a:ext>
            </a:extLst>
          </p:cNvPr>
          <p:cNvSpPr txBox="1"/>
          <p:nvPr/>
        </p:nvSpPr>
        <p:spPr>
          <a:xfrm>
            <a:off x="0" y="1185049"/>
            <a:ext cx="4610100" cy="19931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335EBFFC-ADB3-4DAF-BCC1-2E9B5FAF0B19}"/>
              </a:ext>
            </a:extLst>
          </p:cNvPr>
          <p:cNvSpPr txBox="1"/>
          <p:nvPr/>
        </p:nvSpPr>
        <p:spPr>
          <a:xfrm>
            <a:off x="2303589" y="152473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72F8A1BE-A742-44C9-AF52-74396412BE38}"/>
              </a:ext>
            </a:extLst>
          </p:cNvPr>
          <p:cNvSpPr txBox="1"/>
          <p:nvPr/>
        </p:nvSpPr>
        <p:spPr>
          <a:xfrm>
            <a:off x="2303589" y="269927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5" name="object 26">
            <a:extLst>
              <a:ext uri="{FF2B5EF4-FFF2-40B4-BE49-F238E27FC236}">
                <a16:creationId xmlns:a16="http://schemas.microsoft.com/office/drawing/2014/main" id="{AA31A49E-04DD-4D7D-B6C0-85C5BD352F4B}"/>
              </a:ext>
            </a:extLst>
          </p:cNvPr>
          <p:cNvSpPr txBox="1"/>
          <p:nvPr/>
        </p:nvSpPr>
        <p:spPr>
          <a:xfrm>
            <a:off x="2303183" y="304946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4131129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03995" y="0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55" dirty="0">
                <a:solidFill>
                  <a:srgbClr val="CCCCCC"/>
                </a:solidFill>
                <a:latin typeface="Tahoma"/>
                <a:cs typeface="Tahoma"/>
              </a:rPr>
              <a:t>Avantages, inconvénients et risques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28</a:t>
            </a:fld>
            <a:r>
              <a:rPr spc="-5" dirty="0"/>
              <a:t>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10ECADB-EA4C-4ECA-83D3-D6D7A49A2CC4}"/>
              </a:ext>
            </a:extLst>
          </p:cNvPr>
          <p:cNvSpPr txBox="1"/>
          <p:nvPr/>
        </p:nvSpPr>
        <p:spPr>
          <a:xfrm>
            <a:off x="247650" y="892175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/>
              <a:t>La robotique en médecine: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30202F9-972E-45A3-BE06-2491474D72D0}"/>
              </a:ext>
            </a:extLst>
          </p:cNvPr>
          <p:cNvSpPr txBox="1"/>
          <p:nvPr/>
        </p:nvSpPr>
        <p:spPr>
          <a:xfrm>
            <a:off x="0" y="1169174"/>
            <a:ext cx="4614862" cy="21909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C236ACB8-6998-4ADB-BBB6-AC06225F436A}"/>
              </a:ext>
            </a:extLst>
          </p:cNvPr>
          <p:cNvSpPr txBox="1"/>
          <p:nvPr/>
        </p:nvSpPr>
        <p:spPr>
          <a:xfrm>
            <a:off x="2303589" y="148842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F61E620E-D9F4-4F4F-B8FE-7E7E46F5EFC7}"/>
              </a:ext>
            </a:extLst>
          </p:cNvPr>
          <p:cNvSpPr txBox="1"/>
          <p:nvPr/>
        </p:nvSpPr>
        <p:spPr>
          <a:xfrm>
            <a:off x="2303589" y="242911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15" name="object 26">
            <a:extLst>
              <a:ext uri="{FF2B5EF4-FFF2-40B4-BE49-F238E27FC236}">
                <a16:creationId xmlns:a16="http://schemas.microsoft.com/office/drawing/2014/main" id="{1CEA3035-767A-48F5-A205-261E4B77A58F}"/>
              </a:ext>
            </a:extLst>
          </p:cNvPr>
          <p:cNvSpPr txBox="1"/>
          <p:nvPr/>
        </p:nvSpPr>
        <p:spPr>
          <a:xfrm>
            <a:off x="2305685" y="301878"/>
            <a:ext cx="2304415" cy="153888"/>
          </a:xfrm>
          <a:prstGeom prst="rect">
            <a:avLst/>
          </a:prstGeom>
          <a:solidFill>
            <a:srgbClr val="3F637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286428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40" dirty="0">
                <a:solidFill>
                  <a:srgbClr val="CCCCCC"/>
                </a:solidFill>
                <a:latin typeface="Tahoma"/>
                <a:cs typeface="Tahoma"/>
              </a:rPr>
              <a:t>Avantages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987" y="972357"/>
            <a:ext cx="4512678" cy="19360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 algn="just">
              <a:lnSpc>
                <a:spcPts val="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L’utilisation de robot réduit les opérations à cœur ouvert grâce aux techniques mini-invasives.</a:t>
            </a:r>
          </a:p>
          <a:p>
            <a:pPr marL="184150" indent="-171450" algn="just">
              <a:lnSpc>
                <a:spcPts val="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84150" indent="-171450" algn="just">
              <a:lnSpc>
                <a:spcPts val="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Elle permet aussi de fonctionner par des incisions plus petite, car la miniaturisation des éléments chirurgicaux des robots et l’articulation des bras engendrent une réduction de la taille des incisions.</a:t>
            </a:r>
          </a:p>
          <a:p>
            <a:pPr marL="184150" indent="-171450" algn="just">
              <a:lnSpc>
                <a:spcPts val="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84150" indent="-171450" algn="just">
              <a:lnSpc>
                <a:spcPts val="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Elle permet aussi de réduire les pertes sanguines, une diminution de douleur, une diminution de risque d`infection.</a:t>
            </a:r>
          </a:p>
          <a:p>
            <a:pPr marL="184150" indent="-171450" algn="just">
              <a:lnSpc>
                <a:spcPts val="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84150" indent="-171450" algn="just">
              <a:lnSpc>
                <a:spcPts val="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De plus, l`utilisation de robot élimine les tremblements de la main grâce a un filtre </a:t>
            </a:r>
            <a:r>
              <a:rPr lang="fr-FR" sz="1200" dirty="0" err="1"/>
              <a:t>éléctronique</a:t>
            </a:r>
            <a:r>
              <a:rPr lang="fr-FR" sz="1200" dirty="0"/>
              <a:t>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29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5" dirty="0">
                <a:solidFill>
                  <a:srgbClr val="CCCCCC"/>
                </a:solidFill>
                <a:latin typeface="Tahoma"/>
                <a:cs typeface="Tahoma"/>
              </a:rPr>
              <a:t>Introduction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 smtClean="0"/>
              <a:t>3</a:t>
            </a:fld>
            <a:endParaRPr spc="-5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65098CB-704C-42A8-A370-E4D0277DA70C}"/>
              </a:ext>
            </a:extLst>
          </p:cNvPr>
          <p:cNvSpPr txBox="1"/>
          <p:nvPr/>
        </p:nvSpPr>
        <p:spPr>
          <a:xfrm>
            <a:off x="146255" y="839142"/>
            <a:ext cx="419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>
                <a:solidFill>
                  <a:srgbClr val="222222"/>
                </a:solidFill>
                <a:cs typeface="Arial" panose="020B0604020202020204" pitchFamily="34" charset="0"/>
              </a:rPr>
              <a:t>Les </a:t>
            </a:r>
            <a:r>
              <a:rPr lang="fr-FR" altLang="fr-FR" sz="1200" b="1" dirty="0">
                <a:solidFill>
                  <a:srgbClr val="222222"/>
                </a:solidFill>
                <a:cs typeface="Arial" panose="020B0604020202020204" pitchFamily="34" charset="0"/>
              </a:rPr>
              <a:t>interactions homme-robot </a:t>
            </a:r>
            <a:r>
              <a:rPr lang="fr-FR" altLang="fr-FR" sz="1200" dirty="0">
                <a:solidFill>
                  <a:srgbClr val="222222"/>
                </a:solidFill>
                <a:cs typeface="Arial" panose="020B0604020202020204" pitchFamily="34" charset="0"/>
              </a:rPr>
              <a:t>sont le sujet d'un champ de recherches ayant émergé du contact et de la rencontre entre l'Homme et les systèmes robotiques.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fr-FR" altLang="fr-FR" sz="1200" dirty="0"/>
          </a:p>
          <a:p>
            <a:pPr algn="just"/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Interaction homme-robot est l'étude des interactions entre les humains et les robots. Il est souvent désigné comme IHR par les chercheurs.</a:t>
            </a:r>
          </a:p>
          <a:p>
            <a:pPr algn="just"/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/>
              <a:t>Interaction homme-robot est un domaine multidisciplinaire avec des contributions de l'interaction humain-ordinateur, l'intelligence artificielle, la robotique, la compréhension du langage naturel, et les sciences sociales.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40" dirty="0">
                <a:solidFill>
                  <a:srgbClr val="CCCCCC"/>
                </a:solidFill>
                <a:latin typeface="Tahoma"/>
                <a:cs typeface="Tahoma"/>
              </a:rPr>
              <a:t>Inconvénients et risques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491" y="1044575"/>
            <a:ext cx="4512678" cy="17840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 algn="just">
              <a:lnSpc>
                <a:spcPts val="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Il faut tout d’abord savoir que l’utilisation de robot en chirurgie a très peu de risque.</a:t>
            </a:r>
          </a:p>
          <a:p>
            <a:pPr marL="12700" algn="just">
              <a:lnSpc>
                <a:spcPts val="1200"/>
              </a:lnSpc>
              <a:spcBef>
                <a:spcPts val="95"/>
              </a:spcBef>
            </a:pPr>
            <a:endParaRPr lang="fr-FR" sz="1200" dirty="0"/>
          </a:p>
          <a:p>
            <a:pPr marL="184150" indent="-171450" algn="just">
              <a:lnSpc>
                <a:spcPts val="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Les mouvements ne sont pas complètement autonomes, car ils sont sous l’ordre de l’action du chirurgien.</a:t>
            </a:r>
          </a:p>
          <a:p>
            <a:pPr marL="12700" algn="just">
              <a:lnSpc>
                <a:spcPts val="1200"/>
              </a:lnSpc>
              <a:spcBef>
                <a:spcPts val="95"/>
              </a:spcBef>
            </a:pPr>
            <a:endParaRPr lang="fr-FR" sz="1200" dirty="0"/>
          </a:p>
          <a:p>
            <a:pPr marL="184150" indent="-171450" algn="just">
              <a:lnSpc>
                <a:spcPts val="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Il peut y avoir des risques tels que une panne ou une difficulté technique.</a:t>
            </a:r>
          </a:p>
          <a:p>
            <a:pPr marL="12700" algn="just">
              <a:lnSpc>
                <a:spcPts val="1200"/>
              </a:lnSpc>
              <a:spcBef>
                <a:spcPts val="95"/>
              </a:spcBef>
            </a:pPr>
            <a:endParaRPr lang="fr-FR" sz="1200" dirty="0"/>
          </a:p>
          <a:p>
            <a:pPr marL="184150" indent="-171450" algn="just">
              <a:lnSpc>
                <a:spcPts val="1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Les inconvénients sont le fait que la technologie robotique est extrêmement chère en termes de frais financiers. </a:t>
            </a:r>
            <a:endParaRPr sz="1200" dirty="0"/>
          </a:p>
        </p:txBody>
      </p:sp>
      <p:sp>
        <p:nvSpPr>
          <p:cNvPr id="30" name="object 30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 smtClean="0"/>
              <a:t>30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92194552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40" dirty="0">
                <a:solidFill>
                  <a:srgbClr val="CCCCCC"/>
                </a:solidFill>
                <a:latin typeface="Tahoma"/>
                <a:cs typeface="Tahoma"/>
              </a:rPr>
              <a:t>Conclusion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 dirty="0"/>
              <a:t>31</a:t>
            </a:fld>
            <a:r>
              <a:rPr spc="-5" dirty="0"/>
              <a:t> </a:t>
            </a:r>
            <a:r>
              <a:rPr spc="135" dirty="0"/>
              <a:t>/</a:t>
            </a:r>
            <a:r>
              <a:rPr spc="10" dirty="0"/>
              <a:t> </a:t>
            </a:r>
            <a:r>
              <a:rPr lang="fr-FR" spc="-5" dirty="0"/>
              <a:t>32</a:t>
            </a:r>
            <a:endParaRPr spc="-5" dirty="0"/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40" dirty="0">
                <a:solidFill>
                  <a:srgbClr val="CCCCCC"/>
                </a:solidFill>
                <a:latin typeface="Tahoma"/>
                <a:cs typeface="Tahoma"/>
              </a:rPr>
              <a:t>Bibliographie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 dirty="0"/>
              <a:t>32</a:t>
            </a:fld>
            <a:r>
              <a:rPr spc="-5" dirty="0"/>
              <a:t> </a:t>
            </a:r>
            <a:r>
              <a:rPr spc="135" dirty="0"/>
              <a:t>/</a:t>
            </a:r>
            <a:r>
              <a:rPr spc="10" dirty="0"/>
              <a:t> </a:t>
            </a:r>
            <a:r>
              <a:rPr lang="fr-FR" spc="-5" dirty="0"/>
              <a:t>32</a:t>
            </a:r>
            <a:endParaRPr spc="-5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44EC103-59AF-49BB-BC14-F8E0E8891B01}"/>
              </a:ext>
            </a:extLst>
          </p:cNvPr>
          <p:cNvSpPr txBox="1"/>
          <p:nvPr/>
        </p:nvSpPr>
        <p:spPr>
          <a:xfrm>
            <a:off x="95250" y="939987"/>
            <a:ext cx="4467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https://www.slideshare.net/KidsCodingClub/cest-quoi-un-robot</a:t>
            </a:r>
            <a:endParaRPr lang="fr-FR" sz="1200" dirty="0">
              <a:solidFill>
                <a:srgbClr val="0070C0"/>
              </a:solidFill>
            </a:endParaRPr>
          </a:p>
          <a:p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https://fr.wikipedia.org/wiki/Robot</a:t>
            </a:r>
            <a:endParaRPr lang="fr-FR" sz="1200" dirty="0">
              <a:solidFill>
                <a:srgbClr val="0070C0"/>
              </a:solidFill>
            </a:endParaRPr>
          </a:p>
          <a:p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http://silanus.fr/sin/formationISN/Parcours/Robotique/co/module_Robotique_8.html</a:t>
            </a:r>
            <a:endParaRPr lang="fr-FR" sz="1200" dirty="0">
              <a:solidFill>
                <a:srgbClr val="0070C0"/>
              </a:solidFill>
            </a:endParaRPr>
          </a:p>
          <a:p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https://fr.wikipedia.org/wiki/Interaction_homme-robot</a:t>
            </a:r>
            <a:endParaRPr lang="fr-FR" sz="1200" dirty="0">
              <a:solidFill>
                <a:srgbClr val="0070C0"/>
              </a:solidFill>
            </a:endParaRPr>
          </a:p>
          <a:p>
            <a:endParaRPr lang="fr-FR" sz="1200" dirty="0">
              <a:solidFill>
                <a:srgbClr val="0070C0"/>
              </a:solidFill>
            </a:endParaRPr>
          </a:p>
          <a:p>
            <a:r>
              <a:rPr lang="fr-FR" sz="12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https://www.youtube.com/watch?v=JUMpaIxSLRM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35809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976" y="327303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4177" y="32666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6877" y="32920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4177" y="33047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6877" y="33174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9640" y="32666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2340" y="32793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2340" y="32920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3439" y="327303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69640" y="33047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2340" y="33174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5090" y="32666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7790" y="32793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2920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047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3174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1033" y="3297161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3969" y="3270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4352" y="326668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9112" y="3284461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6754" y="326668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32315" y="3284461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 dirty="0"/>
              <a:t>33</a:t>
            </a:fld>
            <a:r>
              <a:rPr spc="-5" dirty="0"/>
              <a:t> </a:t>
            </a:r>
            <a:r>
              <a:rPr spc="135" dirty="0"/>
              <a:t>/</a:t>
            </a:r>
            <a:r>
              <a:rPr spc="10" dirty="0"/>
              <a:t> </a:t>
            </a:r>
            <a:r>
              <a:rPr spc="-5" dirty="0"/>
              <a:t>61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319AC43-615F-4F9D-B504-439975AB77E5}"/>
              </a:ext>
            </a:extLst>
          </p:cNvPr>
          <p:cNvSpPr txBox="1"/>
          <p:nvPr/>
        </p:nvSpPr>
        <p:spPr>
          <a:xfrm>
            <a:off x="0" y="0"/>
            <a:ext cx="4608017" cy="33611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868864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976" y="327303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4177" y="32666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6877" y="32920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4177" y="33047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6877" y="33174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9640" y="32666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2340" y="32793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2340" y="32920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3439" y="3273030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69640" y="33047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2340" y="33174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5090" y="32666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7790" y="32793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7790" y="32920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5090" y="33047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790" y="33174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1033" y="3297161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3969" y="3270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56"/>
                </a:lnTo>
                <a:lnTo>
                  <a:pt x="23609" y="0"/>
                </a:lnTo>
                <a:lnTo>
                  <a:pt x="15183" y="0"/>
                </a:lnTo>
                <a:lnTo>
                  <a:pt x="6756" y="0"/>
                </a:lnTo>
                <a:lnTo>
                  <a:pt x="0" y="6756"/>
                </a:lnTo>
                <a:lnTo>
                  <a:pt x="0" y="15183"/>
                </a:lnTo>
                <a:lnTo>
                  <a:pt x="0" y="23609"/>
                </a:lnTo>
                <a:lnTo>
                  <a:pt x="6756" y="30366"/>
                </a:lnTo>
                <a:lnTo>
                  <a:pt x="15183" y="30366"/>
                </a:lnTo>
                <a:lnTo>
                  <a:pt x="23609" y="30366"/>
                </a:lnTo>
                <a:lnTo>
                  <a:pt x="30366" y="23609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4352" y="326668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9112" y="3284461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6754" y="326668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32315" y="3284461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5" dirty="0">
                <a:solidFill>
                  <a:srgbClr val="CCCCCC"/>
                </a:solidFill>
                <a:latin typeface="Tahoma"/>
                <a:cs typeface="Tahoma"/>
              </a:rPr>
              <a:t>Définitions</a:t>
            </a:r>
            <a:endParaRPr sz="1400" spc="-5" dirty="0">
              <a:solidFill>
                <a:srgbClr val="CCCCCC"/>
              </a:solidFill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5195" y="1296822"/>
            <a:ext cx="2802255" cy="198755"/>
          </a:xfrm>
          <a:custGeom>
            <a:avLst/>
            <a:gdLst/>
            <a:ahLst/>
            <a:cxnLst/>
            <a:rect l="l" t="t" r="r" b="b"/>
            <a:pathLst>
              <a:path w="2802255" h="198755">
                <a:moveTo>
                  <a:pt x="275083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8367"/>
                </a:lnTo>
                <a:lnTo>
                  <a:pt x="2801635" y="198367"/>
                </a:lnTo>
                <a:lnTo>
                  <a:pt x="2801635" y="50800"/>
                </a:lnTo>
                <a:lnTo>
                  <a:pt x="2797627" y="31075"/>
                </a:lnTo>
                <a:lnTo>
                  <a:pt x="2786713" y="14922"/>
                </a:lnTo>
                <a:lnTo>
                  <a:pt x="2770560" y="4008"/>
                </a:lnTo>
                <a:lnTo>
                  <a:pt x="2750835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5196" y="1482534"/>
            <a:ext cx="2801635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5996" y="2645118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5195" y="1501774"/>
            <a:ext cx="2801011" cy="1348321"/>
          </a:xfrm>
          <a:custGeom>
            <a:avLst/>
            <a:gdLst/>
            <a:ahLst/>
            <a:cxnLst/>
            <a:rect l="l" t="t" r="r" b="b"/>
            <a:pathLst>
              <a:path w="2802255" h="1169670">
                <a:moveTo>
                  <a:pt x="2801635" y="0"/>
                </a:moveTo>
                <a:lnTo>
                  <a:pt x="0" y="0"/>
                </a:lnTo>
                <a:lnTo>
                  <a:pt x="0" y="1118312"/>
                </a:lnTo>
                <a:lnTo>
                  <a:pt x="4008" y="1138036"/>
                </a:lnTo>
                <a:lnTo>
                  <a:pt x="14922" y="1154189"/>
                </a:lnTo>
                <a:lnTo>
                  <a:pt x="31075" y="1165104"/>
                </a:lnTo>
                <a:lnTo>
                  <a:pt x="50800" y="1169112"/>
                </a:lnTo>
                <a:lnTo>
                  <a:pt x="2750835" y="1169112"/>
                </a:lnTo>
                <a:lnTo>
                  <a:pt x="2770560" y="1165104"/>
                </a:lnTo>
                <a:lnTo>
                  <a:pt x="2786713" y="1154189"/>
                </a:lnTo>
                <a:lnTo>
                  <a:pt x="2797627" y="1138036"/>
                </a:lnTo>
                <a:lnTo>
                  <a:pt x="2801635" y="1118312"/>
                </a:lnTo>
                <a:lnTo>
                  <a:pt x="2801635" y="0"/>
                </a:lnTo>
                <a:close/>
              </a:path>
            </a:pathLst>
          </a:custGeom>
          <a:solidFill>
            <a:srgbClr val="EBEF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r>
              <a:rPr lang="fr-FR" sz="1200" dirty="0"/>
              <a:t>• “Robot” a été utilisé pour la première fois en 1921 par Karel Capek dans sa pièce R.U.R.: </a:t>
            </a:r>
            <a:r>
              <a:rPr lang="fr-FR" sz="1200" dirty="0" err="1"/>
              <a:t>Rossums</a:t>
            </a:r>
            <a:r>
              <a:rPr lang="fr-FR" sz="1200" dirty="0"/>
              <a:t> Universal Robots.</a:t>
            </a:r>
          </a:p>
          <a:p>
            <a:r>
              <a:rPr lang="fr-FR" sz="1200" dirty="0"/>
              <a:t>• Il provient du tchèque ”</a:t>
            </a:r>
            <a:r>
              <a:rPr lang="fr-FR" sz="1200" dirty="0" err="1"/>
              <a:t>robota</a:t>
            </a:r>
            <a:r>
              <a:rPr lang="fr-FR" sz="1200" dirty="0"/>
              <a:t>” qui signifie</a:t>
            </a:r>
          </a:p>
          <a:p>
            <a:r>
              <a:rPr lang="fr-FR" sz="1200" dirty="0"/>
              <a:t>corvée, travail obligatoire.</a:t>
            </a:r>
          </a:p>
          <a:p>
            <a:r>
              <a:rPr lang="fr-FR" sz="1200" dirty="0"/>
              <a:t>• Le terme robotique a été employé pour la</a:t>
            </a:r>
          </a:p>
          <a:p>
            <a:r>
              <a:rPr lang="fr-FR" sz="1200" dirty="0"/>
              <a:t>première fois par Asimov en 1941.</a:t>
            </a:r>
            <a:endParaRPr sz="1200" dirty="0"/>
          </a:p>
        </p:txBody>
      </p:sp>
      <p:sp>
        <p:nvSpPr>
          <p:cNvPr id="35" name="object 35"/>
          <p:cNvSpPr/>
          <p:nvPr/>
        </p:nvSpPr>
        <p:spPr>
          <a:xfrm>
            <a:off x="3026831" y="1379144"/>
            <a:ext cx="0" cy="1285240"/>
          </a:xfrm>
          <a:custGeom>
            <a:avLst/>
            <a:gdLst/>
            <a:ahLst/>
            <a:cxnLst/>
            <a:rect l="l" t="t" r="r" b="b"/>
            <a:pathLst>
              <a:path h="1285239">
                <a:moveTo>
                  <a:pt x="0" y="128502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26831" y="136644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26831" y="135374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26831" y="134104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26831" y="1321993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66918" y="1217192"/>
            <a:ext cx="2672715" cy="24878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0"/>
              </a:spcBef>
            </a:pPr>
            <a:r>
              <a:rPr lang="fr-FR" sz="1200" spc="-40" dirty="0">
                <a:solidFill>
                  <a:srgbClr val="FFFFFF"/>
                </a:solidFill>
                <a:latin typeface="Tahoma"/>
                <a:cs typeface="Tahoma"/>
              </a:rPr>
              <a:t>Origine </a:t>
            </a:r>
            <a:r>
              <a:rPr lang="fr-FR" sz="1200" spc="-90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lang="fr-FR" sz="12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FR" sz="1200" spc="-75" dirty="0">
                <a:solidFill>
                  <a:srgbClr val="FFFFFF"/>
                </a:solidFill>
                <a:latin typeface="Tahoma"/>
                <a:cs typeface="Tahoma"/>
              </a:rPr>
              <a:t>termes</a:t>
            </a:r>
          </a:p>
        </p:txBody>
      </p:sp>
      <p:sp>
        <p:nvSpPr>
          <p:cNvPr id="41" name="object 41"/>
          <p:cNvSpPr/>
          <p:nvPr/>
        </p:nvSpPr>
        <p:spPr>
          <a:xfrm>
            <a:off x="3251999" y="1298676"/>
            <a:ext cx="1079997" cy="144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4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5" dirty="0">
                <a:solidFill>
                  <a:srgbClr val="CCCCCC"/>
                </a:solidFill>
                <a:latin typeface="Tahoma"/>
                <a:cs typeface="Tahoma"/>
              </a:rPr>
              <a:t>Définitions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98846" y="127108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25838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24568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22663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9130" y="995516"/>
            <a:ext cx="3989704" cy="187960"/>
          </a:xfrm>
          <a:custGeom>
            <a:avLst/>
            <a:gdLst/>
            <a:ahLst/>
            <a:cxnLst/>
            <a:rect l="l" t="t" r="r" b="b"/>
            <a:pathLst>
              <a:path w="3989704" h="18796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7823"/>
                </a:lnTo>
                <a:lnTo>
                  <a:pt x="3989652" y="187823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r>
              <a:rPr lang="fr-FR" sz="1400" dirty="0">
                <a:solidFill>
                  <a:schemeClr val="bg1"/>
                </a:solidFill>
              </a:rPr>
              <a:t>Définition d’un robot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9130" y="1186470"/>
            <a:ext cx="3989704" cy="1027582"/>
          </a:xfrm>
          <a:custGeom>
            <a:avLst/>
            <a:gdLst/>
            <a:ahLst/>
            <a:cxnLst/>
            <a:rect l="l" t="t" r="r" b="b"/>
            <a:pathLst>
              <a:path w="3989704" h="638175">
                <a:moveTo>
                  <a:pt x="3989652" y="0"/>
                </a:moveTo>
                <a:lnTo>
                  <a:pt x="0" y="0"/>
                </a:lnTo>
                <a:lnTo>
                  <a:pt x="0" y="586898"/>
                </a:lnTo>
                <a:lnTo>
                  <a:pt x="4008" y="606622"/>
                </a:lnTo>
                <a:lnTo>
                  <a:pt x="14922" y="622775"/>
                </a:lnTo>
                <a:lnTo>
                  <a:pt x="31075" y="633689"/>
                </a:lnTo>
                <a:lnTo>
                  <a:pt x="50800" y="637698"/>
                </a:lnTo>
                <a:lnTo>
                  <a:pt x="3938852" y="637698"/>
                </a:lnTo>
                <a:lnTo>
                  <a:pt x="3958576" y="633689"/>
                </a:lnTo>
                <a:lnTo>
                  <a:pt x="3974729" y="622775"/>
                </a:lnTo>
                <a:lnTo>
                  <a:pt x="3985644" y="606622"/>
                </a:lnTo>
                <a:lnTo>
                  <a:pt x="3989652" y="586898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r>
              <a:rPr lang="fr-FR" sz="1200" dirty="0"/>
              <a:t>Un robot est un automate doté de capteurs et d’effecteurs lui donnant une capacité d’adaptation et de déplacement proche de l’autonomie. </a:t>
            </a:r>
          </a:p>
          <a:p>
            <a:pPr algn="just"/>
            <a:r>
              <a:rPr lang="fr-FR" sz="1200" dirty="0"/>
              <a:t>Un robot est un </a:t>
            </a:r>
            <a:r>
              <a:rPr lang="fr-FR" sz="1200" b="1" dirty="0"/>
              <a:t>agent physique </a:t>
            </a:r>
            <a:r>
              <a:rPr lang="fr-FR" sz="1200" dirty="0"/>
              <a:t>réalisant des </a:t>
            </a:r>
            <a:r>
              <a:rPr lang="fr-FR" sz="1200" b="1" dirty="0"/>
              <a:t>tâches</a:t>
            </a:r>
            <a:r>
              <a:rPr lang="fr-FR" sz="1200" dirty="0"/>
              <a:t> dans </a:t>
            </a:r>
            <a:r>
              <a:rPr lang="fr-FR" sz="1200" b="1" dirty="0"/>
              <a:t>l’environnement</a:t>
            </a:r>
            <a:r>
              <a:rPr lang="fr-FR" sz="1200" dirty="0"/>
              <a:t> dans lequel il évolue.</a:t>
            </a:r>
            <a:endParaRPr sz="1200" dirty="0"/>
          </a:p>
        </p:txBody>
      </p:sp>
      <p:sp>
        <p:nvSpPr>
          <p:cNvPr id="47" name="object 47"/>
          <p:cNvSpPr/>
          <p:nvPr/>
        </p:nvSpPr>
        <p:spPr>
          <a:xfrm>
            <a:off x="4298846" y="19764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98846" y="19637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8846" y="195108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98846" y="1932036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5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lang="fr-FR" sz="1400" spc="-5" dirty="0">
                <a:solidFill>
                  <a:srgbClr val="CCCCCC"/>
                </a:solidFill>
                <a:latin typeface="Tahoma"/>
                <a:cs typeface="Tahoma"/>
              </a:rPr>
              <a:t>Définitions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6680" y="1195199"/>
            <a:ext cx="2395855" cy="187960"/>
          </a:xfrm>
          <a:custGeom>
            <a:avLst/>
            <a:gdLst/>
            <a:ahLst/>
            <a:cxnLst/>
            <a:rect l="l" t="t" r="r" b="b"/>
            <a:pathLst>
              <a:path w="2395855" h="187960">
                <a:moveTo>
                  <a:pt x="2344736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7823"/>
                </a:lnTo>
                <a:lnTo>
                  <a:pt x="2395537" y="187823"/>
                </a:lnTo>
                <a:lnTo>
                  <a:pt x="2395537" y="50800"/>
                </a:lnTo>
                <a:lnTo>
                  <a:pt x="2391528" y="31075"/>
                </a:lnTo>
                <a:lnTo>
                  <a:pt x="2380614" y="14922"/>
                </a:lnTo>
                <a:lnTo>
                  <a:pt x="2364461" y="4008"/>
                </a:lnTo>
                <a:lnTo>
                  <a:pt x="2344736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r>
              <a:rPr lang="fr-FR" sz="1200" dirty="0">
                <a:solidFill>
                  <a:schemeClr val="bg1"/>
                </a:solidFill>
              </a:rPr>
              <a:t>Boucle de décision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6680" y="1395859"/>
            <a:ext cx="2395855" cy="933404"/>
          </a:xfrm>
          <a:custGeom>
            <a:avLst/>
            <a:gdLst/>
            <a:ahLst/>
            <a:cxnLst/>
            <a:rect l="l" t="t" r="r" b="b"/>
            <a:pathLst>
              <a:path w="2395855" h="789939">
                <a:moveTo>
                  <a:pt x="2395537" y="0"/>
                </a:moveTo>
                <a:lnTo>
                  <a:pt x="0" y="0"/>
                </a:lnTo>
                <a:lnTo>
                  <a:pt x="0" y="738730"/>
                </a:lnTo>
                <a:lnTo>
                  <a:pt x="4008" y="758455"/>
                </a:lnTo>
                <a:lnTo>
                  <a:pt x="14922" y="774608"/>
                </a:lnTo>
                <a:lnTo>
                  <a:pt x="31075" y="785522"/>
                </a:lnTo>
                <a:lnTo>
                  <a:pt x="50800" y="789531"/>
                </a:lnTo>
                <a:lnTo>
                  <a:pt x="2344736" y="789531"/>
                </a:lnTo>
                <a:lnTo>
                  <a:pt x="2364461" y="785522"/>
                </a:lnTo>
                <a:lnTo>
                  <a:pt x="2380614" y="774608"/>
                </a:lnTo>
                <a:lnTo>
                  <a:pt x="2391528" y="758455"/>
                </a:lnTo>
                <a:lnTo>
                  <a:pt x="2395537" y="738730"/>
                </a:lnTo>
                <a:lnTo>
                  <a:pt x="2395537" y="0"/>
                </a:lnTo>
                <a:close/>
              </a:path>
            </a:pathLst>
          </a:custGeom>
          <a:solidFill>
            <a:srgbClr val="EBEF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r>
              <a:rPr lang="fr-FR" sz="1200" dirty="0"/>
              <a:t>Un robot est capable d’extraire l’information à partir de son environnement et d’utiliser ses connaissances pour décider comment agir.</a:t>
            </a:r>
            <a:endParaRPr sz="1200" dirty="0"/>
          </a:p>
        </p:txBody>
      </p:sp>
      <p:sp>
        <p:nvSpPr>
          <p:cNvPr id="36" name="object 36"/>
          <p:cNvSpPr/>
          <p:nvPr/>
        </p:nvSpPr>
        <p:spPr>
          <a:xfrm>
            <a:off x="2722536" y="153299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22536" y="152029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22536" y="150759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22536" y="148854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71186" y="1451605"/>
            <a:ext cx="1352492" cy="957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6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55" dirty="0">
                <a:solidFill>
                  <a:srgbClr val="CCCCCC"/>
                </a:solidFill>
                <a:latin typeface="Tahoma"/>
                <a:cs typeface="Tahoma"/>
              </a:rPr>
              <a:t>Composantes </a:t>
            </a:r>
            <a:r>
              <a:rPr sz="1400" spc="-20" dirty="0">
                <a:solidFill>
                  <a:srgbClr val="CCCCCC"/>
                </a:solidFill>
                <a:latin typeface="Tahoma"/>
                <a:cs typeface="Tahoma"/>
              </a:rPr>
              <a:t>d’un</a:t>
            </a:r>
            <a:r>
              <a:rPr sz="1400" spc="110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CCCCCC"/>
                </a:solidFill>
                <a:latin typeface="Tahoma"/>
                <a:cs typeface="Tahoma"/>
              </a:rPr>
              <a:t>robot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9193" y="1235341"/>
            <a:ext cx="3989704" cy="187960"/>
          </a:xfrm>
          <a:custGeom>
            <a:avLst/>
            <a:gdLst/>
            <a:ahLst/>
            <a:cxnLst/>
            <a:rect l="l" t="t" r="r" b="b"/>
            <a:pathLst>
              <a:path w="3989704" h="187959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7823"/>
                </a:lnTo>
                <a:lnTo>
                  <a:pt x="3989652" y="187823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194" y="1410512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4" y="2662364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193" y="1454779"/>
            <a:ext cx="3989704" cy="1467583"/>
          </a:xfrm>
          <a:custGeom>
            <a:avLst/>
            <a:gdLst/>
            <a:ahLst/>
            <a:cxnLst/>
            <a:rect l="l" t="t" r="r" b="b"/>
            <a:pathLst>
              <a:path w="3989704" h="1258570">
                <a:moveTo>
                  <a:pt x="3989652" y="0"/>
                </a:moveTo>
                <a:lnTo>
                  <a:pt x="0" y="0"/>
                </a:lnTo>
                <a:lnTo>
                  <a:pt x="0" y="1207584"/>
                </a:lnTo>
                <a:lnTo>
                  <a:pt x="4008" y="1227308"/>
                </a:lnTo>
                <a:lnTo>
                  <a:pt x="14922" y="1243461"/>
                </a:lnTo>
                <a:lnTo>
                  <a:pt x="31075" y="1254375"/>
                </a:lnTo>
                <a:lnTo>
                  <a:pt x="50800" y="1258384"/>
                </a:lnTo>
                <a:lnTo>
                  <a:pt x="3938852" y="1258384"/>
                </a:lnTo>
                <a:lnTo>
                  <a:pt x="3958576" y="1254375"/>
                </a:lnTo>
                <a:lnTo>
                  <a:pt x="3974729" y="1243461"/>
                </a:lnTo>
                <a:lnTo>
                  <a:pt x="3985644" y="1227308"/>
                </a:lnTo>
                <a:lnTo>
                  <a:pt x="3989652" y="1207584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98846" y="1317662"/>
            <a:ext cx="0" cy="1363980"/>
          </a:xfrm>
          <a:custGeom>
            <a:avLst/>
            <a:gdLst/>
            <a:ahLst/>
            <a:cxnLst/>
            <a:rect l="l" t="t" r="r" b="b"/>
            <a:pathLst>
              <a:path h="1363980">
                <a:moveTo>
                  <a:pt x="0" y="136375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130496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29226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27956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260512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47294" y="1175734"/>
            <a:ext cx="3461385" cy="174663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-50" dirty="0">
                <a:solidFill>
                  <a:srgbClr val="FFFFFF"/>
                </a:solidFill>
                <a:latin typeface="Tahoma"/>
                <a:cs typeface="Tahoma"/>
              </a:rPr>
              <a:t>Effecteurs</a:t>
            </a:r>
            <a:endParaRPr sz="1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45"/>
              </a:spcBef>
            </a:pPr>
            <a:r>
              <a:rPr sz="1200" dirty="0"/>
              <a:t>Les robots </a:t>
            </a:r>
            <a:r>
              <a:rPr sz="1200" dirty="0" err="1"/>
              <a:t>sont</a:t>
            </a:r>
            <a:r>
              <a:rPr sz="1200" dirty="0"/>
              <a:t> </a:t>
            </a:r>
            <a:r>
              <a:rPr lang="fr-FR" sz="1200" dirty="0"/>
              <a:t>équipé</a:t>
            </a:r>
            <a:r>
              <a:rPr sz="1200" dirty="0"/>
              <a:t>s d’effecteurs leur permettant d’agir dans  l’environnement :</a:t>
            </a:r>
          </a:p>
          <a:p>
            <a:pPr marL="265430" indent="-122555">
              <a:lnSpc>
                <a:spcPct val="100000"/>
              </a:lnSpc>
              <a:spcBef>
                <a:spcPts val="290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roue</a:t>
            </a:r>
          </a:p>
          <a:p>
            <a:pPr marL="265430" indent="-122555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bras</a:t>
            </a:r>
          </a:p>
          <a:p>
            <a:pPr marL="265430" indent="-122555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jambes</a:t>
            </a:r>
          </a:p>
          <a:p>
            <a:pPr marL="265430" indent="-122555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pinces</a:t>
            </a:r>
          </a:p>
          <a:p>
            <a:pPr marL="265430" indent="-122555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...</a:t>
            </a: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7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55" dirty="0">
                <a:solidFill>
                  <a:srgbClr val="CCCCCC"/>
                </a:solidFill>
                <a:latin typeface="Tahoma"/>
                <a:cs typeface="Tahoma"/>
              </a:rPr>
              <a:t>Composantes </a:t>
            </a:r>
            <a:r>
              <a:rPr sz="1400" spc="-20" dirty="0">
                <a:solidFill>
                  <a:srgbClr val="CCCCCC"/>
                </a:solidFill>
                <a:latin typeface="Tahoma"/>
                <a:cs typeface="Tahoma"/>
              </a:rPr>
              <a:t>d’un</a:t>
            </a:r>
            <a:r>
              <a:rPr sz="1400" spc="110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CCCCCC"/>
                </a:solidFill>
                <a:latin typeface="Tahoma"/>
                <a:cs typeface="Tahoma"/>
              </a:rPr>
              <a:t>robot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3918" y="882785"/>
            <a:ext cx="3989704" cy="198755"/>
          </a:xfrm>
          <a:custGeom>
            <a:avLst/>
            <a:gdLst/>
            <a:ahLst/>
            <a:cxnLst/>
            <a:rect l="l" t="t" r="r" b="b"/>
            <a:pathLst>
              <a:path w="3989704" h="198755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8367"/>
                </a:lnTo>
                <a:lnTo>
                  <a:pt x="3989652" y="198367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4" y="2710446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3918" y="1081875"/>
            <a:ext cx="3989704" cy="1812007"/>
          </a:xfrm>
          <a:custGeom>
            <a:avLst/>
            <a:gdLst/>
            <a:ahLst/>
            <a:cxnLst/>
            <a:rect l="l" t="t" r="r" b="b"/>
            <a:pathLst>
              <a:path w="3989704" h="1328420">
                <a:moveTo>
                  <a:pt x="3989652" y="0"/>
                </a:moveTo>
                <a:lnTo>
                  <a:pt x="0" y="0"/>
                </a:lnTo>
                <a:lnTo>
                  <a:pt x="0" y="1277173"/>
                </a:lnTo>
                <a:lnTo>
                  <a:pt x="4008" y="1296898"/>
                </a:lnTo>
                <a:lnTo>
                  <a:pt x="14922" y="1313051"/>
                </a:lnTo>
                <a:lnTo>
                  <a:pt x="31075" y="1323965"/>
                </a:lnTo>
                <a:lnTo>
                  <a:pt x="50800" y="1327974"/>
                </a:lnTo>
                <a:lnTo>
                  <a:pt x="3938852" y="1327974"/>
                </a:lnTo>
                <a:lnTo>
                  <a:pt x="3958576" y="1323965"/>
                </a:lnTo>
                <a:lnTo>
                  <a:pt x="3974729" y="1313051"/>
                </a:lnTo>
                <a:lnTo>
                  <a:pt x="3985644" y="1296898"/>
                </a:lnTo>
                <a:lnTo>
                  <a:pt x="3989652" y="1277173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12729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2602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2475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22846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15628" y="820928"/>
            <a:ext cx="3867785" cy="203389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-55" dirty="0">
                <a:solidFill>
                  <a:srgbClr val="FFFFFF"/>
                </a:solidFill>
                <a:latin typeface="Tahoma"/>
                <a:cs typeface="Tahoma"/>
              </a:rPr>
              <a:t>Capteurs</a:t>
            </a:r>
            <a:endParaRPr sz="1200" dirty="0">
              <a:latin typeface="Tahoma"/>
              <a:cs typeface="Tahoma"/>
            </a:endParaRPr>
          </a:p>
          <a:p>
            <a:pPr marL="12700" marR="361315">
              <a:lnSpc>
                <a:spcPct val="100000"/>
              </a:lnSpc>
              <a:spcBef>
                <a:spcPts val="330"/>
              </a:spcBef>
            </a:pPr>
            <a:r>
              <a:rPr sz="1200" dirty="0"/>
              <a:t>Les robots </a:t>
            </a:r>
            <a:r>
              <a:rPr sz="1200" dirty="0" err="1"/>
              <a:t>sont</a:t>
            </a:r>
            <a:r>
              <a:rPr sz="1200" dirty="0"/>
              <a:t> </a:t>
            </a:r>
            <a:r>
              <a:rPr lang="fr-FR" sz="1200" dirty="0"/>
              <a:t>é</a:t>
            </a:r>
            <a:r>
              <a:rPr sz="1200" dirty="0"/>
              <a:t>quip</a:t>
            </a:r>
            <a:r>
              <a:rPr lang="fr-FR" sz="1200" dirty="0"/>
              <a:t>é</a:t>
            </a:r>
            <a:r>
              <a:rPr sz="1200" dirty="0"/>
              <a:t>s de capteurs leur permettant de percevoir  l’environnement dans lequel </a:t>
            </a:r>
            <a:r>
              <a:rPr sz="1200" dirty="0" err="1"/>
              <a:t>ils</a:t>
            </a:r>
            <a:r>
              <a:rPr sz="1200" dirty="0"/>
              <a:t> </a:t>
            </a:r>
            <a:r>
              <a:rPr lang="fr-FR" sz="1200" dirty="0"/>
              <a:t>évoluent</a:t>
            </a:r>
            <a:r>
              <a:rPr sz="1200" dirty="0"/>
              <a:t> :</a:t>
            </a:r>
          </a:p>
          <a:p>
            <a:pPr marL="265430" marR="71120" indent="-121920">
              <a:spcBef>
                <a:spcPts val="290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proprioceptifs : </a:t>
            </a:r>
            <a:r>
              <a:rPr lang="fr-FR" sz="1200" dirty="0"/>
              <a:t>mesurent</a:t>
            </a:r>
            <a:r>
              <a:rPr sz="1200" dirty="0"/>
              <a:t> l’</a:t>
            </a:r>
            <a:r>
              <a:rPr lang="fr-FR" sz="1200" dirty="0"/>
              <a:t>é</a:t>
            </a:r>
            <a:r>
              <a:rPr sz="1200" dirty="0"/>
              <a:t>tat du robot </a:t>
            </a:r>
            <a:r>
              <a:rPr lang="fr-FR" sz="1200" dirty="0" err="1"/>
              <a:t>lui-mê</a:t>
            </a:r>
            <a:r>
              <a:rPr sz="1200" dirty="0"/>
              <a:t>me (</a:t>
            </a:r>
            <a:r>
              <a:rPr lang="fr-FR" sz="1200" dirty="0"/>
              <a:t>capteur</a:t>
            </a:r>
            <a:r>
              <a:rPr sz="1200" dirty="0"/>
              <a:t> de  position (GPS), capteur de vitesse, capteur de charge de batteries,</a:t>
            </a:r>
          </a:p>
          <a:p>
            <a:pPr marL="265430">
              <a:lnSpc>
                <a:spcPts val="1190"/>
              </a:lnSpc>
            </a:pPr>
            <a:r>
              <a:rPr sz="1200" dirty="0"/>
              <a:t>...)</a:t>
            </a: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 err="1"/>
              <a:t>ext</a:t>
            </a:r>
            <a:r>
              <a:rPr lang="fr-FR" sz="1200" dirty="0" err="1"/>
              <a:t>éroceptifs</a:t>
            </a:r>
            <a:r>
              <a:rPr sz="1200" dirty="0"/>
              <a:t> : renseignent sur l’</a:t>
            </a:r>
            <a:r>
              <a:rPr lang="fr-FR" sz="1200" dirty="0"/>
              <a:t>é</a:t>
            </a:r>
            <a:r>
              <a:rPr sz="1200" dirty="0"/>
              <a:t>tat de l’environnement (capteur de  temp</a:t>
            </a:r>
            <a:r>
              <a:rPr lang="fr-FR" sz="1200" dirty="0"/>
              <a:t>é</a:t>
            </a:r>
            <a:r>
              <a:rPr sz="1200" dirty="0" err="1"/>
              <a:t>rature</a:t>
            </a:r>
            <a:r>
              <a:rPr sz="1200" dirty="0"/>
              <a:t>, t</a:t>
            </a:r>
            <a:r>
              <a:rPr lang="fr-FR" sz="1200" dirty="0"/>
              <a:t>é</a:t>
            </a:r>
            <a:r>
              <a:rPr sz="1200" dirty="0"/>
              <a:t>l</a:t>
            </a:r>
            <a:r>
              <a:rPr lang="fr-FR" sz="1200" dirty="0"/>
              <a:t>é</a:t>
            </a:r>
            <a:r>
              <a:rPr sz="1200" dirty="0"/>
              <a:t>m</a:t>
            </a:r>
            <a:r>
              <a:rPr lang="fr-FR" sz="1200" dirty="0"/>
              <a:t>è</a:t>
            </a:r>
            <a:r>
              <a:rPr sz="1200" dirty="0" err="1"/>
              <a:t>tre</a:t>
            </a:r>
            <a:r>
              <a:rPr sz="1200" dirty="0"/>
              <a:t> (RADAR, LIDAR), boussole, d</a:t>
            </a:r>
            <a:r>
              <a:rPr lang="fr-FR" sz="1200" dirty="0"/>
              <a:t>é</a:t>
            </a:r>
            <a:r>
              <a:rPr sz="1200" dirty="0" err="1"/>
              <a:t>tecteur</a:t>
            </a:r>
            <a:r>
              <a:rPr sz="1200" dirty="0"/>
              <a:t> de  chaleur/</a:t>
            </a:r>
            <a:r>
              <a:rPr lang="fr-FR" sz="1200" dirty="0" err="1"/>
              <a:t>lumiè</a:t>
            </a:r>
            <a:r>
              <a:rPr sz="1200" dirty="0"/>
              <a:t>re, ...)</a:t>
            </a: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8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3995" y="0"/>
            <a:ext cx="2304415" cy="457200"/>
          </a:xfrm>
          <a:custGeom>
            <a:avLst/>
            <a:gdLst/>
            <a:ahLst/>
            <a:cxnLst/>
            <a:rect l="l" t="t" r="r" b="b"/>
            <a:pathLst>
              <a:path w="2304415" h="457200">
                <a:moveTo>
                  <a:pt x="0" y="456679"/>
                </a:moveTo>
                <a:lnTo>
                  <a:pt x="2303995" y="456679"/>
                </a:lnTo>
                <a:lnTo>
                  <a:pt x="2303995" y="0"/>
                </a:lnTo>
                <a:lnTo>
                  <a:pt x="0" y="0"/>
                </a:lnTo>
                <a:lnTo>
                  <a:pt x="0" y="456679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454134"/>
            <a:ext cx="4608004" cy="30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0" y="451571"/>
            <a:ext cx="4608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400" spc="-55" dirty="0">
                <a:solidFill>
                  <a:srgbClr val="CCCCCC"/>
                </a:solidFill>
                <a:latin typeface="Tahoma"/>
                <a:cs typeface="Tahoma"/>
              </a:rPr>
              <a:t>Composantes </a:t>
            </a:r>
            <a:r>
              <a:rPr sz="1400" spc="-20" dirty="0">
                <a:solidFill>
                  <a:srgbClr val="CCCCCC"/>
                </a:solidFill>
                <a:latin typeface="Tahoma"/>
                <a:cs typeface="Tahoma"/>
              </a:rPr>
              <a:t>d’un</a:t>
            </a:r>
            <a:r>
              <a:rPr sz="1400" spc="110" dirty="0">
                <a:solidFill>
                  <a:srgbClr val="CCCCCC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CCCCCC"/>
                </a:solidFill>
                <a:latin typeface="Tahoma"/>
                <a:cs typeface="Tahoma"/>
              </a:rPr>
              <a:t>robot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9193" y="1297203"/>
            <a:ext cx="3989704" cy="198755"/>
          </a:xfrm>
          <a:custGeom>
            <a:avLst/>
            <a:gdLst/>
            <a:ahLst/>
            <a:cxnLst/>
            <a:rect l="l" t="t" r="r" b="b"/>
            <a:pathLst>
              <a:path w="3989704" h="198755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8367"/>
                </a:lnTo>
                <a:lnTo>
                  <a:pt x="3989652" y="198367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F6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194" y="1482915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994" y="2569578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130" y="1504823"/>
            <a:ext cx="3989704" cy="1338922"/>
          </a:xfrm>
          <a:custGeom>
            <a:avLst/>
            <a:gdLst/>
            <a:ahLst/>
            <a:cxnLst/>
            <a:rect l="l" t="t" r="r" b="b"/>
            <a:pathLst>
              <a:path w="3989704" h="1093470">
                <a:moveTo>
                  <a:pt x="3989652" y="0"/>
                </a:moveTo>
                <a:lnTo>
                  <a:pt x="0" y="0"/>
                </a:lnTo>
                <a:lnTo>
                  <a:pt x="0" y="1042395"/>
                </a:lnTo>
                <a:lnTo>
                  <a:pt x="4008" y="1062120"/>
                </a:lnTo>
                <a:lnTo>
                  <a:pt x="14922" y="1078273"/>
                </a:lnTo>
                <a:lnTo>
                  <a:pt x="31075" y="1089187"/>
                </a:lnTo>
                <a:lnTo>
                  <a:pt x="50800" y="1093196"/>
                </a:lnTo>
                <a:lnTo>
                  <a:pt x="3938852" y="1093196"/>
                </a:lnTo>
                <a:lnTo>
                  <a:pt x="3958576" y="1089187"/>
                </a:lnTo>
                <a:lnTo>
                  <a:pt x="3974729" y="1078273"/>
                </a:lnTo>
                <a:lnTo>
                  <a:pt x="3985644" y="1062120"/>
                </a:lnTo>
                <a:lnTo>
                  <a:pt x="3989652" y="1042395"/>
                </a:lnTo>
                <a:lnTo>
                  <a:pt x="3989652" y="0"/>
                </a:lnTo>
                <a:close/>
              </a:path>
            </a:pathLst>
          </a:custGeom>
          <a:solidFill>
            <a:srgbClr val="EBEF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98846" y="136682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8846" y="135412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8846" y="134142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8846" y="132237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47294" y="1224919"/>
            <a:ext cx="3913504" cy="154914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-55" dirty="0">
                <a:solidFill>
                  <a:srgbClr val="FFFFFF"/>
                </a:solidFill>
                <a:latin typeface="Tahoma"/>
                <a:cs typeface="Tahoma"/>
              </a:rPr>
              <a:t>Capteurs</a:t>
            </a:r>
            <a:endParaRPr sz="1200" dirty="0">
              <a:latin typeface="Tahoma"/>
              <a:cs typeface="Tahoma"/>
            </a:endParaRPr>
          </a:p>
          <a:p>
            <a:pPr marL="12700">
              <a:spcBef>
                <a:spcPts val="330"/>
              </a:spcBef>
            </a:pPr>
            <a:r>
              <a:rPr sz="1200" dirty="0"/>
              <a:t>Les capteurs </a:t>
            </a:r>
            <a:r>
              <a:rPr lang="fr-FR" sz="1200" dirty="0"/>
              <a:t>peuvent</a:t>
            </a:r>
            <a:r>
              <a:rPr sz="1200" dirty="0"/>
              <a:t> </a:t>
            </a:r>
            <a:r>
              <a:rPr lang="fr-FR" sz="1200" dirty="0"/>
              <a:t>ê</a:t>
            </a:r>
            <a:r>
              <a:rPr sz="1200" dirty="0" err="1"/>
              <a:t>tre</a:t>
            </a:r>
            <a:r>
              <a:rPr sz="1200" dirty="0"/>
              <a:t> plus ou </a:t>
            </a:r>
            <a:r>
              <a:rPr lang="fr-FR" sz="1200" dirty="0"/>
              <a:t>moins</a:t>
            </a:r>
            <a:r>
              <a:rPr sz="1200" dirty="0"/>
              <a:t> </a:t>
            </a:r>
            <a:r>
              <a:rPr sz="1200" dirty="0" err="1"/>
              <a:t>pr</a:t>
            </a:r>
            <a:r>
              <a:rPr lang="fr-FR" sz="1200" dirty="0"/>
              <a:t>é</a:t>
            </a:r>
            <a:r>
              <a:rPr sz="1200" dirty="0"/>
              <a:t>cis.</a:t>
            </a:r>
          </a:p>
          <a:p>
            <a:pPr marL="265430" indent="-122555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Port</a:t>
            </a:r>
            <a:r>
              <a:rPr lang="fr-FR" sz="1200" dirty="0"/>
              <a:t>é</a:t>
            </a:r>
            <a:r>
              <a:rPr sz="1200" dirty="0"/>
              <a:t>e des capteurs</a:t>
            </a:r>
          </a:p>
          <a:p>
            <a:pPr marL="265430" indent="-122555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 err="1"/>
              <a:t>Pr</a:t>
            </a:r>
            <a:r>
              <a:rPr lang="fr-FR" sz="1200" dirty="0" err="1"/>
              <a:t>écision</a:t>
            </a:r>
            <a:r>
              <a:rPr sz="1200" dirty="0"/>
              <a:t> des mesures</a:t>
            </a:r>
          </a:p>
          <a:p>
            <a:pPr marL="265430" indent="-122555">
              <a:lnSpc>
                <a:spcPct val="100000"/>
              </a:lnSpc>
              <a:spcBef>
                <a:spcPts val="295"/>
              </a:spcBef>
              <a:buSzPct val="90000"/>
              <a:buFont typeface="Arial"/>
              <a:buChar char="•"/>
              <a:tabLst>
                <a:tab pos="266065" algn="l"/>
              </a:tabLst>
            </a:pPr>
            <a:r>
              <a:rPr sz="1200" dirty="0"/>
              <a:t>Perception de bruit</a:t>
            </a:r>
          </a:p>
          <a:p>
            <a:pPr marL="12700" marR="5080">
              <a:spcBef>
                <a:spcPts val="290"/>
              </a:spcBef>
            </a:pPr>
            <a:r>
              <a:rPr sz="1200" dirty="0"/>
              <a:t>L’espace de perception constitue la partie de l’environnement qu’un robot  peut </a:t>
            </a:r>
            <a:r>
              <a:rPr lang="fr-FR" sz="1200" dirty="0"/>
              <a:t>percevoir</a:t>
            </a:r>
            <a:r>
              <a:rPr sz="1200" dirty="0"/>
              <a:t> gr</a:t>
            </a:r>
            <a:r>
              <a:rPr lang="fr-FR" sz="1200" dirty="0"/>
              <a:t>â</a:t>
            </a:r>
            <a:r>
              <a:rPr sz="1200" dirty="0" err="1"/>
              <a:t>ce</a:t>
            </a:r>
            <a:r>
              <a:rPr sz="1200" dirty="0"/>
              <a:t> </a:t>
            </a:r>
            <a:r>
              <a:rPr lang="fr-FR" sz="1200" dirty="0"/>
              <a:t>à</a:t>
            </a:r>
            <a:r>
              <a:rPr sz="1200" dirty="0"/>
              <a:t> ses capteurs.</a:t>
            </a:r>
          </a:p>
        </p:txBody>
      </p:sp>
      <p:sp>
        <p:nvSpPr>
          <p:cNvPr id="41" name="object 41"/>
          <p:cNvSpPr/>
          <p:nvPr/>
        </p:nvSpPr>
        <p:spPr>
          <a:xfrm>
            <a:off x="0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5" h="94614">
                <a:moveTo>
                  <a:pt x="0" y="94234"/>
                </a:moveTo>
                <a:lnTo>
                  <a:pt x="1535976" y="94234"/>
                </a:lnTo>
                <a:lnTo>
                  <a:pt x="1535976" y="0"/>
                </a:lnTo>
                <a:lnTo>
                  <a:pt x="0" y="0"/>
                </a:lnTo>
                <a:lnTo>
                  <a:pt x="0" y="94234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5976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65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1952" y="3361766"/>
            <a:ext cx="1536065" cy="94615"/>
          </a:xfrm>
          <a:custGeom>
            <a:avLst/>
            <a:gdLst/>
            <a:ahLst/>
            <a:cxnLst/>
            <a:rect l="l" t="t" r="r" b="b"/>
            <a:pathLst>
              <a:path w="1536064" h="94614">
                <a:moveTo>
                  <a:pt x="0" y="94233"/>
                </a:moveTo>
                <a:lnTo>
                  <a:pt x="1535976" y="94233"/>
                </a:lnTo>
                <a:lnTo>
                  <a:pt x="1535976" y="0"/>
                </a:lnTo>
                <a:lnTo>
                  <a:pt x="0" y="0"/>
                </a:lnTo>
                <a:lnTo>
                  <a:pt x="0" y="94233"/>
                </a:lnTo>
                <a:close/>
              </a:path>
            </a:pathLst>
          </a:custGeom>
          <a:solidFill>
            <a:srgbClr val="3C5E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2017280" y="3364961"/>
            <a:ext cx="57340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lang="fr-FR" spc="-30" dirty="0"/>
              <a:t>MAAZOUZI Hamza</a:t>
            </a:r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4304169" y="3364961"/>
            <a:ext cx="25844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590"/>
              </a:lnSpc>
            </a:pPr>
            <a:fld id="{81D60167-4931-47E6-BA6A-407CBD079E47}" type="slidenum">
              <a:rPr spc="-5"/>
              <a:t>9</a:t>
            </a:fld>
            <a:r>
              <a:rPr spc="-5" dirty="0"/>
              <a:t> </a:t>
            </a: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4773</TotalTime>
  <Words>1296</Words>
  <Application>Microsoft Office PowerPoint</Application>
  <PresentationFormat>Personnalisé</PresentationFormat>
  <Paragraphs>217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Bookman Old Style</vt:lpstr>
      <vt:lpstr>Calibri</vt:lpstr>
      <vt:lpstr>Calibri (corps)</vt:lpstr>
      <vt:lpstr>Tahoma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robotique   Licence 1ère année - 2011/2012</dc:title>
  <dc:creator>Laëtitia Matignon</dc:creator>
  <cp:lastModifiedBy>Maazouzi Hamza</cp:lastModifiedBy>
  <cp:revision>121</cp:revision>
  <dcterms:created xsi:type="dcterms:W3CDTF">2020-02-09T13:03:13Z</dcterms:created>
  <dcterms:modified xsi:type="dcterms:W3CDTF">2020-02-12T20:41:35Z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2011-11-13T00:00:00Z</vt:filetime>
  </property>
  <property fmtid="{D5CDD505-2E9C-101B-9397-08002B2CF9AE}" pid="3" name="Creator">
    <vt:lpwstr>LaTeX with beamer class version 3.07</vt:lpwstr>
  </property>
  <property fmtid="{D5CDD505-2E9C-101B-9397-08002B2CF9AE}" pid="4" name="LastSaved">
    <vt:filetime>2020-02-09T00:00:00Z</vt:filetime>
  </property>
</Properties>
</file>