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25"/>
  </p:notesMasterIdLst>
  <p:handoutMasterIdLst>
    <p:handoutMasterId r:id="rId26"/>
  </p:handoutMasterIdLst>
  <p:sldIdLst>
    <p:sldId id="256" r:id="rId2"/>
    <p:sldId id="257" r:id="rId3"/>
    <p:sldId id="270" r:id="rId4"/>
    <p:sldId id="267" r:id="rId5"/>
    <p:sldId id="271" r:id="rId6"/>
    <p:sldId id="268" r:id="rId7"/>
    <p:sldId id="269" r:id="rId8"/>
    <p:sldId id="284" r:id="rId9"/>
    <p:sldId id="272" r:id="rId10"/>
    <p:sldId id="285" r:id="rId11"/>
    <p:sldId id="258" r:id="rId12"/>
    <p:sldId id="273" r:id="rId13"/>
    <p:sldId id="275" r:id="rId14"/>
    <p:sldId id="274" r:id="rId15"/>
    <p:sldId id="277" r:id="rId16"/>
    <p:sldId id="276" r:id="rId17"/>
    <p:sldId id="278" r:id="rId18"/>
    <p:sldId id="279" r:id="rId19"/>
    <p:sldId id="280" r:id="rId20"/>
    <p:sldId id="281" r:id="rId21"/>
    <p:sldId id="282" r:id="rId22"/>
    <p:sldId id="283" r:id="rId23"/>
    <p:sldId id="286" r:id="rId24"/>
  </p:sldIdLst>
  <p:sldSz cx="12188825"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849" autoAdjust="0"/>
  </p:normalViewPr>
  <p:slideViewPr>
    <p:cSldViewPr>
      <p:cViewPr varScale="1">
        <p:scale>
          <a:sx n="53" d="100"/>
          <a:sy n="53" d="100"/>
        </p:scale>
        <p:origin x="1422" y="78"/>
      </p:cViewPr>
      <p:guideLst>
        <p:guide pos="3839"/>
        <p:guide orient="horz" pos="2160"/>
      </p:guideLst>
    </p:cSldViewPr>
  </p:slideViewPr>
  <p:notesTextViewPr>
    <p:cViewPr>
      <p:scale>
        <a:sx n="1" d="1"/>
        <a:sy n="1" d="1"/>
      </p:scale>
      <p:origin x="0" y="0"/>
    </p:cViewPr>
  </p:notesTextViewPr>
  <p:notesViewPr>
    <p:cSldViewPr showGuides="1">
      <p:cViewPr varScale="1">
        <p:scale>
          <a:sx n="76" d="100"/>
          <a:sy n="76" d="100"/>
        </p:scale>
        <p:origin x="296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F85D827C-F71B-4FAA-84BC-917529DF4329}" type="datetime1">
              <a:rPr lang="fr-FR" smtClean="0"/>
              <a:t>17/03/2020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fr-FR" smtClean="0"/>
              <a:t>‹N°›</a:t>
            </a:fld>
            <a:endParaRPr lang="fr-F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fr-FR" noProof="0"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5984F1A2-98F1-4AAD-8956-BAF80D48A1C7}" type="datetime1">
              <a:rPr lang="fr-FR" noProof="0" smtClean="0"/>
              <a:t>17/03/2020</a:t>
            </a:fld>
            <a:endParaRPr lang="fr-FR" noProof="0" dirty="0"/>
          </a:p>
        </p:txBody>
      </p:sp>
      <p:sp>
        <p:nvSpPr>
          <p:cNvPr id="4" name="Espace réservé d’image de diapositiv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fr-FR" noProof="0" dirty="0"/>
          </a:p>
        </p:txBody>
      </p:sp>
      <p:sp>
        <p:nvSpPr>
          <p:cNvPr id="5" name="Espace réservé des not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fr-FR" noProof="0"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fr-FR" noProof="0" smtClean="0"/>
              <a:t>‹N°›</a:t>
            </a:fld>
            <a:endParaRPr lang="fr-FR" noProof="0"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1</a:t>
            </a:fld>
            <a:endParaRPr lang="fr-FR" dirty="0"/>
          </a:p>
        </p:txBody>
      </p:sp>
    </p:spTree>
    <p:extLst>
      <p:ext uri="{BB962C8B-B14F-4D97-AF65-F5344CB8AC3E}">
        <p14:creationId xmlns:p14="http://schemas.microsoft.com/office/powerpoint/2010/main" val="2681698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L'usage d'un périphérique de localisation est primordial pour la manipulation directe, car c'est lui qui permet d'agir directement sur les objets.</a:t>
            </a:r>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14</a:t>
            </a:fld>
            <a:endParaRPr lang="fr-FR" noProof="0" dirty="0"/>
          </a:p>
        </p:txBody>
      </p:sp>
    </p:spTree>
    <p:extLst>
      <p:ext uri="{BB962C8B-B14F-4D97-AF65-F5344CB8AC3E}">
        <p14:creationId xmlns:p14="http://schemas.microsoft.com/office/powerpoint/2010/main" val="3743885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 Les caractéristiques du dispositif de pointage affectent la précision et la rapidité de ces interactions élémentaires. Ainsi, le temps de pointage est donné par la Loi de </a:t>
            </a:r>
            <a:r>
              <a:rPr lang="fr-FR" sz="1200" b="0" i="0" kern="1200" dirty="0" err="1">
                <a:solidFill>
                  <a:schemeClr val="tx1"/>
                </a:solidFill>
                <a:effectLst/>
                <a:latin typeface="+mn-lt"/>
                <a:ea typeface="+mn-ea"/>
                <a:cs typeface="+mn-cs"/>
              </a:rPr>
              <a:t>Fitts</a:t>
            </a:r>
            <a:r>
              <a:rPr lang="fr-FR" sz="1200" b="0" i="0" kern="1200" dirty="0">
                <a:solidFill>
                  <a:schemeClr val="tx1"/>
                </a:solidFill>
                <a:effectLst/>
                <a:latin typeface="+mn-lt"/>
                <a:ea typeface="+mn-ea"/>
                <a:cs typeface="+mn-cs"/>
              </a:rPr>
              <a:t>.</a:t>
            </a:r>
          </a:p>
          <a:p>
            <a:r>
              <a:rPr lang="fr-FR" sz="1200" b="0" i="0" kern="1200" dirty="0">
                <a:solidFill>
                  <a:schemeClr val="tx1"/>
                </a:solidFill>
                <a:effectLst/>
                <a:latin typeface="+mn-lt"/>
                <a:ea typeface="+mn-ea"/>
                <a:cs typeface="+mn-cs"/>
              </a:rPr>
              <a:t>- Pour une bonne précision, la résolution du périphérique doit être égale ou supérieure à celle de l'écran. Une courbe de réponse non linéaire entre les mouvements du périphérique et ceux du curseur permet de réaliser un bon compromis entre vitesse et précision .</a:t>
            </a:r>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15</a:t>
            </a:fld>
            <a:endParaRPr lang="fr-FR" noProof="0" dirty="0"/>
          </a:p>
        </p:txBody>
      </p:sp>
    </p:spTree>
    <p:extLst>
      <p:ext uri="{BB962C8B-B14F-4D97-AF65-F5344CB8AC3E}">
        <p14:creationId xmlns:p14="http://schemas.microsoft.com/office/powerpoint/2010/main" val="3520096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16</a:t>
            </a:fld>
            <a:endParaRPr lang="fr-FR" noProof="0" dirty="0"/>
          </a:p>
        </p:txBody>
      </p:sp>
    </p:spTree>
    <p:extLst>
      <p:ext uri="{BB962C8B-B14F-4D97-AF65-F5344CB8AC3E}">
        <p14:creationId xmlns:p14="http://schemas.microsoft.com/office/powerpoint/2010/main" val="2409296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Dans une interface graphique, l'utilisateur doit pouvoir accomplir un certain nombre de </a:t>
            </a:r>
            <a:r>
              <a:rPr lang="fr-FR" sz="1200" b="0" i="1" kern="1200" dirty="0">
                <a:solidFill>
                  <a:schemeClr val="tx1"/>
                </a:solidFill>
                <a:effectLst/>
                <a:latin typeface="+mn-lt"/>
                <a:ea typeface="+mn-ea"/>
                <a:cs typeface="+mn-cs"/>
              </a:rPr>
              <a:t>tâches</a:t>
            </a:r>
            <a:r>
              <a:rPr lang="fr-FR" sz="1200" b="0" i="0" kern="1200" dirty="0">
                <a:solidFill>
                  <a:schemeClr val="tx1"/>
                </a:solidFill>
                <a:effectLst/>
                <a:latin typeface="+mn-lt"/>
                <a:ea typeface="+mn-ea"/>
                <a:cs typeface="+mn-cs"/>
              </a:rPr>
              <a:t> telles que l'édition d'un rapport, le calcul d'un bilan, etc. Ces tâches peuvent être décomposées en sous-tâches plus simples (déplacer un paragraphe, saisir une formule, etc.). Cette décomposition se termine avec des tâches élémentaires et composées . Une technique utile pour décrire ces tâches consiste à utiliser des </a:t>
            </a:r>
            <a:r>
              <a:rPr lang="fr-FR" sz="1200" b="0" i="1" kern="1200" dirty="0">
                <a:solidFill>
                  <a:schemeClr val="tx1"/>
                </a:solidFill>
                <a:effectLst/>
                <a:latin typeface="+mn-lt"/>
                <a:ea typeface="+mn-ea"/>
                <a:cs typeface="+mn-cs"/>
              </a:rPr>
              <a:t>machines à états</a:t>
            </a:r>
            <a:r>
              <a:rPr lang="fr-FR" sz="1200" b="0" i="0" kern="1200" dirty="0">
                <a:solidFill>
                  <a:schemeClr val="tx1"/>
                </a:solidFill>
                <a:effectLst/>
                <a:latin typeface="+mn-lt"/>
                <a:ea typeface="+mn-ea"/>
                <a:cs typeface="+mn-cs"/>
              </a:rPr>
              <a:t>.</a:t>
            </a:r>
          </a:p>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18</a:t>
            </a:fld>
            <a:endParaRPr lang="fr-FR" noProof="0" dirty="0"/>
          </a:p>
        </p:txBody>
      </p:sp>
    </p:spTree>
    <p:extLst>
      <p:ext uri="{BB962C8B-B14F-4D97-AF65-F5344CB8AC3E}">
        <p14:creationId xmlns:p14="http://schemas.microsoft.com/office/powerpoint/2010/main" val="1541912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19</a:t>
            </a:fld>
            <a:endParaRPr lang="fr-FR" noProof="0" dirty="0"/>
          </a:p>
        </p:txBody>
      </p:sp>
    </p:spTree>
    <p:extLst>
      <p:ext uri="{BB962C8B-B14F-4D97-AF65-F5344CB8AC3E}">
        <p14:creationId xmlns:p14="http://schemas.microsoft.com/office/powerpoint/2010/main" val="3387468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20</a:t>
            </a:fld>
            <a:endParaRPr lang="fr-FR" noProof="0" dirty="0"/>
          </a:p>
        </p:txBody>
      </p:sp>
    </p:spTree>
    <p:extLst>
      <p:ext uri="{BB962C8B-B14F-4D97-AF65-F5344CB8AC3E}">
        <p14:creationId xmlns:p14="http://schemas.microsoft.com/office/powerpoint/2010/main" val="1346789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 Modes temporels : La même action à des moments différents produit des effets différents</a:t>
            </a:r>
          </a:p>
          <a:p>
            <a:r>
              <a:rPr lang="fr-FR" sz="1200" b="0" i="0" kern="1200" dirty="0">
                <a:solidFill>
                  <a:schemeClr val="tx1"/>
                </a:solidFill>
                <a:effectLst/>
                <a:latin typeface="+mn-lt"/>
                <a:ea typeface="+mn-ea"/>
                <a:cs typeface="+mn-cs"/>
              </a:rPr>
              <a:t>   Problème : Initiative du changement de mode  </a:t>
            </a:r>
          </a:p>
          <a:p>
            <a:r>
              <a:rPr lang="fr-FR" sz="1200" b="0" i="0" kern="1200" dirty="0">
                <a:solidFill>
                  <a:schemeClr val="tx1"/>
                </a:solidFill>
                <a:effectLst/>
                <a:latin typeface="+mn-lt"/>
                <a:ea typeface="+mn-ea"/>
                <a:cs typeface="+mn-cs"/>
              </a:rPr>
              <a:t>   Quasi-modes : Modes temporels liés à une action physique continue</a:t>
            </a:r>
          </a:p>
          <a:p>
            <a:r>
              <a:rPr lang="fr-FR" sz="1200" b="0" i="0" kern="1200" dirty="0">
                <a:solidFill>
                  <a:schemeClr val="tx1"/>
                </a:solidFill>
                <a:effectLst/>
                <a:latin typeface="+mn-lt"/>
                <a:ea typeface="+mn-ea"/>
                <a:cs typeface="+mn-cs"/>
              </a:rPr>
              <a:t>   Outils : Modes temporels associés à un outil tenu “à la main”</a:t>
            </a:r>
          </a:p>
          <a:p>
            <a:endParaRPr lang="fr-FR" sz="1200" b="0" i="0" kern="1200" dirty="0">
              <a:solidFill>
                <a:schemeClr val="tx1"/>
              </a:solidFill>
              <a:effectLst/>
              <a:latin typeface="+mn-lt"/>
              <a:ea typeface="+mn-ea"/>
              <a:cs typeface="+mn-cs"/>
            </a:endParaRPr>
          </a:p>
          <a:p>
            <a:r>
              <a:rPr lang="fr-FR" sz="1200" b="0" i="0" kern="1200" dirty="0">
                <a:solidFill>
                  <a:schemeClr val="tx1"/>
                </a:solidFill>
                <a:effectLst/>
                <a:latin typeface="+mn-lt"/>
                <a:ea typeface="+mn-ea"/>
                <a:cs typeface="+mn-cs"/>
              </a:rPr>
              <a:t>- Modes spatiaux : La même action en des endroits différents produit des effets différents </a:t>
            </a:r>
          </a:p>
          <a:p>
            <a:r>
              <a:rPr lang="fr-FR" sz="1200" b="0" i="0" kern="1200" dirty="0">
                <a:solidFill>
                  <a:schemeClr val="tx1"/>
                </a:solidFill>
                <a:effectLst/>
                <a:latin typeface="+mn-lt"/>
                <a:ea typeface="+mn-ea"/>
                <a:cs typeface="+mn-cs"/>
              </a:rPr>
              <a:t>  Problème : identifier les modes spatiaux disponibles</a:t>
            </a:r>
          </a:p>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22</a:t>
            </a:fld>
            <a:endParaRPr lang="fr-FR" noProof="0" dirty="0"/>
          </a:p>
        </p:txBody>
      </p:sp>
    </p:spTree>
    <p:extLst>
      <p:ext uri="{BB962C8B-B14F-4D97-AF65-F5344CB8AC3E}">
        <p14:creationId xmlns:p14="http://schemas.microsoft.com/office/powerpoint/2010/main" val="324383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2</a:t>
            </a:fld>
            <a:endParaRPr lang="fr-FR" dirty="0"/>
          </a:p>
        </p:txBody>
      </p:sp>
    </p:spTree>
    <p:extLst>
      <p:ext uri="{BB962C8B-B14F-4D97-AF65-F5344CB8AC3E}">
        <p14:creationId xmlns:p14="http://schemas.microsoft.com/office/powerpoint/2010/main" val="1091995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4</a:t>
            </a:fld>
            <a:endParaRPr lang="fr-FR" dirty="0"/>
          </a:p>
        </p:txBody>
      </p:sp>
    </p:spTree>
    <p:extLst>
      <p:ext uri="{BB962C8B-B14F-4D97-AF65-F5344CB8AC3E}">
        <p14:creationId xmlns:p14="http://schemas.microsoft.com/office/powerpoint/2010/main" val="73147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 le scientifique </a:t>
            </a:r>
            <a:r>
              <a:rPr lang="fr-FR" dirty="0" err="1"/>
              <a:t>Vannevar</a:t>
            </a:r>
            <a:r>
              <a:rPr lang="fr-FR" dirty="0"/>
              <a:t> bush a décrit un appareil électronique d’éléments électromécanique de camera et de microfilm, relié à une bibliothèque, intégré dans un grand bureau.</a:t>
            </a:r>
          </a:p>
          <a:p>
            <a:endParaRPr lang="fr-FR" dirty="0"/>
          </a:p>
          <a:p>
            <a:r>
              <a:rPr lang="fr-FR" dirty="0"/>
              <a:t>Le but était:</a:t>
            </a:r>
          </a:p>
          <a:p>
            <a:pPr marL="285750" indent="-285750">
              <a:buFont typeface="Arial" panose="020B0604020202020204" pitchFamily="34" charset="0"/>
              <a:buChar char="•"/>
            </a:pPr>
            <a:r>
              <a:rPr lang="fr-FR" dirty="0"/>
              <a:t>Afficher des livres et projeter des films  </a:t>
            </a:r>
          </a:p>
          <a:p>
            <a:pPr marL="285750" indent="-285750">
              <a:buFont typeface="Arial" panose="020B0604020202020204" pitchFamily="34" charset="0"/>
              <a:buChar char="•"/>
            </a:pPr>
            <a:r>
              <a:rPr lang="fr-FR" dirty="0"/>
              <a:t>Créer automatiquement des références entre les différents médias </a:t>
            </a:r>
          </a:p>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6</a:t>
            </a:fld>
            <a:endParaRPr lang="fr-FR" dirty="0"/>
          </a:p>
        </p:txBody>
      </p:sp>
    </p:spTree>
    <p:extLst>
      <p:ext uri="{BB962C8B-B14F-4D97-AF65-F5344CB8AC3E}">
        <p14:creationId xmlns:p14="http://schemas.microsoft.com/office/powerpoint/2010/main" val="39957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 typeface="Arial" pitchFamily="34" charset="0"/>
              <a:buNone/>
            </a:pPr>
            <a:r>
              <a:rPr lang="fr-FR" dirty="0"/>
              <a:t>En</a:t>
            </a:r>
            <a:r>
              <a:rPr lang="fr-FR" baseline="0" dirty="0"/>
              <a:t> 1963 </a:t>
            </a:r>
            <a:r>
              <a:rPr lang="fr-FR" dirty="0"/>
              <a:t>Ivan Sutherland a écrit un  programme informatique qui est </a:t>
            </a:r>
            <a:r>
              <a:rPr lang="fr-FR" dirty="0" err="1"/>
              <a:t>sketchpad</a:t>
            </a:r>
            <a:r>
              <a:rPr lang="fr-FR" dirty="0"/>
              <a:t>, dans le cadre</a:t>
            </a:r>
            <a:r>
              <a:rPr lang="fr-FR" baseline="0" dirty="0"/>
              <a:t> de sa thèse de doctorat.</a:t>
            </a:r>
            <a:endParaRPr lang="fr-FR"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fr-FR" dirty="0" err="1"/>
              <a:t>Sketchpad</a:t>
            </a:r>
            <a:r>
              <a:rPr lang="fr-FR" dirty="0"/>
              <a:t> est Considéré comme le précurseur des logiciels de conception assistée par ordinateur(CAO) et il a ouvert la voie aux interface homme machine.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fr-FR" dirty="0" err="1"/>
              <a:t>Sketchpad</a:t>
            </a:r>
            <a:r>
              <a:rPr lang="fr-FR" dirty="0"/>
              <a:t> est Le premier programme qui a proposé une interface graphique,</a:t>
            </a:r>
            <a:r>
              <a:rPr lang="fr-FR" baseline="0" dirty="0"/>
              <a:t> en utilisant un moniteur et un crayon optique.</a:t>
            </a:r>
            <a:endParaRPr lang="fr-FR" dirty="0"/>
          </a:p>
          <a:p>
            <a:endParaRPr lang="fr-FR" dirty="0"/>
          </a:p>
          <a:p>
            <a:r>
              <a:rPr lang="fr-FR" dirty="0"/>
              <a:t>L’idée du programme était d’avoir un dessin principal</a:t>
            </a:r>
            <a:r>
              <a:rPr lang="fr-FR" baseline="0" dirty="0"/>
              <a:t> qui puisse s’instancier en plusieurs réplique.</a:t>
            </a:r>
          </a:p>
          <a:p>
            <a:r>
              <a:rPr lang="fr-FR" baseline="0" dirty="0"/>
              <a:t>Si l’utilisateur modifie le dessin principal à l’aide de son crayon optique, toutes les instances changent aussi.</a:t>
            </a:r>
          </a:p>
          <a:p>
            <a:r>
              <a:rPr lang="fr-FR" baseline="0" dirty="0"/>
              <a:t>Une autre invention de </a:t>
            </a:r>
            <a:r>
              <a:rPr lang="fr-FR" baseline="0" dirty="0" err="1"/>
              <a:t>sketchpad</a:t>
            </a:r>
            <a:r>
              <a:rPr lang="fr-FR" baseline="0" dirty="0"/>
              <a:t> été de permettre au utilisateur de contrôler facilement les propriété géométrique du dessin, Il était par exemple possible de Régler la longueur d’un segment ou régler l’angle entre les 2 lignes.</a:t>
            </a:r>
            <a:endParaRPr lang="fr-FR" dirty="0"/>
          </a:p>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7</a:t>
            </a:fld>
            <a:endParaRPr lang="fr-FR" dirty="0"/>
          </a:p>
        </p:txBody>
      </p:sp>
    </p:spTree>
    <p:extLst>
      <p:ext uri="{BB962C8B-B14F-4D97-AF65-F5344CB8AC3E}">
        <p14:creationId xmlns:p14="http://schemas.microsoft.com/office/powerpoint/2010/main" val="304684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latin typeface="+mn-lt"/>
                <a:ea typeface="+mn-ea"/>
                <a:cs typeface="+mn-cs"/>
              </a:rPr>
              <a:t>Cette vidéo est une émission de télévision faite sur le logiciel Ivan Sutherland développé en 1963  </a:t>
            </a:r>
            <a:r>
              <a:rPr lang="fr-FR" dirty="0"/>
              <a:t>dans le cadre</a:t>
            </a:r>
            <a:r>
              <a:rPr lang="fr-FR" baseline="0" dirty="0"/>
              <a:t> de sa </a:t>
            </a:r>
            <a:r>
              <a:rPr lang="fr-FR" baseline="0" dirty="0" err="1"/>
              <a:t>thése</a:t>
            </a:r>
            <a:r>
              <a:rPr lang="fr-FR" baseline="0" dirty="0"/>
              <a:t> de doctorat</a:t>
            </a:r>
            <a:r>
              <a:rPr lang="fr-FR" sz="1200" b="0" i="0" kern="1200" dirty="0">
                <a:solidFill>
                  <a:schemeClr val="tx1"/>
                </a:solidFill>
                <a:latin typeface="+mn-lt"/>
                <a:ea typeface="+mn-ea"/>
                <a:cs typeface="+mn-cs"/>
              </a:rPr>
              <a:t>, un système de communication graphique homme Machine , décrit comme l'un des programmes informatiques les plus influents jamais écrits.</a:t>
            </a:r>
          </a:p>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8</a:t>
            </a:fld>
            <a:endParaRPr lang="fr-FR" noProof="0" dirty="0"/>
          </a:p>
        </p:txBody>
      </p:sp>
    </p:spTree>
    <p:extLst>
      <p:ext uri="{BB962C8B-B14F-4D97-AF65-F5344CB8AC3E}">
        <p14:creationId xmlns:p14="http://schemas.microsoft.com/office/powerpoint/2010/main" val="279578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r>
              <a:rPr lang="fr-FR" dirty="0"/>
              <a:t>On continue avec histoire de l’interaction graphique :</a:t>
            </a:r>
          </a:p>
          <a:p>
            <a:pPr marL="171450" indent="-171450">
              <a:buFontTx/>
              <a:buChar char="-"/>
            </a:pPr>
            <a:endParaRPr lang="fr-FR" dirty="0"/>
          </a:p>
          <a:p>
            <a:r>
              <a:rPr lang="fr-FR" dirty="0"/>
              <a:t>Parmi les ordinateurs personnels commercialisés, le Xerox star propose une interface graphique et d’autre concepts révolutionnaire a l époque.</a:t>
            </a:r>
          </a:p>
          <a:p>
            <a:r>
              <a:rPr lang="fr-FR" dirty="0"/>
              <a:t>Il n’était pas présent comme ordinateur , mais comme une machine de bureau avancée.</a:t>
            </a:r>
          </a:p>
          <a:p>
            <a:r>
              <a:rPr lang="fr-FR" dirty="0"/>
              <a:t>Il n’était pas destiné à la programmation mais sur sa métaphore du bureau (documents, dossiers, corbeille,..)</a:t>
            </a:r>
          </a:p>
          <a:p>
            <a:r>
              <a:rPr lang="fr-FR" dirty="0"/>
              <a:t>Et sur son fonctionnement en réseau local dans une première version d’internet.</a:t>
            </a:r>
          </a:p>
          <a:p>
            <a:endParaRPr lang="fr-FR" dirty="0"/>
          </a:p>
          <a:p>
            <a:r>
              <a:rPr lang="fr-FR" dirty="0"/>
              <a:t>Xerox a</a:t>
            </a:r>
            <a:r>
              <a:rPr lang="fr-FR" baseline="0" dirty="0"/>
              <a:t> une interface basé sur le métaphore du bureau .</a:t>
            </a:r>
          </a:p>
          <a:p>
            <a:r>
              <a:rPr lang="fr-FR" dirty="0"/>
              <a:t>Ce type d’interface a été créé en 1970 par Xerox PARC pour</a:t>
            </a:r>
            <a:r>
              <a:rPr lang="fr-FR" baseline="0" dirty="0"/>
              <a:t> remplacer les interfaces en ligne de commande, puis développé et popularisé par Apple avec l’ordinateur Macintosh , commercialisé en 1984 .</a:t>
            </a:r>
          </a:p>
          <a:p>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9</a:t>
            </a:fld>
            <a:endParaRPr lang="fr-FR" noProof="0" dirty="0"/>
          </a:p>
        </p:txBody>
      </p:sp>
    </p:spTree>
    <p:extLst>
      <p:ext uri="{BB962C8B-B14F-4D97-AF65-F5344CB8AC3E}">
        <p14:creationId xmlns:p14="http://schemas.microsoft.com/office/powerpoint/2010/main" val="2140209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01F2A70B-78F2-4DCF-B53B-C990D2FAFB8A}" type="slidenum">
              <a:rPr lang="fr-FR" smtClean="0"/>
              <a:t>11</a:t>
            </a:fld>
            <a:endParaRPr lang="fr-FR" dirty="0"/>
          </a:p>
        </p:txBody>
      </p:sp>
    </p:spTree>
    <p:extLst>
      <p:ext uri="{BB962C8B-B14F-4D97-AF65-F5344CB8AC3E}">
        <p14:creationId xmlns:p14="http://schemas.microsoft.com/office/powerpoint/2010/main" val="751626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Ces principes impliquent que l'état du système doit être présenté à l'utilisateur de façon permanente par l'intermédiaire d'objets pouvant être manipulés directement par des actions physiques. Les effets de ces actions doivent être visibles immédiatement sur les objets concernés. Les actions doivent être réversibles c'est-à-dire que leurs effets peuvent être annulés afin de remettre le système dans son état antérieur. Cette caractéristique encourage l'utilisateur à expérimenter le système en osant exécuter des actions dont les effets lui sont inconnus. Ceci permet donc d'assurer un apprentissage progressif et au rythme de l'utilisateur.</a:t>
            </a:r>
            <a:endParaRPr lang="fr-FR" dirty="0"/>
          </a:p>
        </p:txBody>
      </p:sp>
      <p:sp>
        <p:nvSpPr>
          <p:cNvPr id="4" name="Espace réservé du numéro de diapositive 3"/>
          <p:cNvSpPr>
            <a:spLocks noGrp="1"/>
          </p:cNvSpPr>
          <p:nvPr>
            <p:ph type="sldNum" sz="quarter" idx="5"/>
          </p:nvPr>
        </p:nvSpPr>
        <p:spPr/>
        <p:txBody>
          <a:bodyPr/>
          <a:lstStyle/>
          <a:p>
            <a:pPr rtl="0"/>
            <a:fld id="{01F2A70B-78F2-4DCF-B53B-C990D2FAFB8A}" type="slidenum">
              <a:rPr lang="fr-FR" noProof="0" smtClean="0"/>
              <a:t>13</a:t>
            </a:fld>
            <a:endParaRPr lang="fr-FR" noProof="0" dirty="0"/>
          </a:p>
        </p:txBody>
      </p:sp>
    </p:spTree>
    <p:extLst>
      <p:ext uri="{BB962C8B-B14F-4D97-AF65-F5344CB8AC3E}">
        <p14:creationId xmlns:p14="http://schemas.microsoft.com/office/powerpoint/2010/main" val="1795152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2413" y="1905000"/>
            <a:ext cx="9144000" cy="2667000"/>
          </a:xfrm>
        </p:spPr>
        <p:txBody>
          <a:bodyPr rtlCol="0">
            <a:noAutofit/>
          </a:bodyPr>
          <a:lstStyle>
            <a:lvl1pPr>
              <a:defRPr sz="5400"/>
            </a:lvl1pPr>
          </a:lstStyle>
          <a:p>
            <a:pPr rtl="0"/>
            <a:r>
              <a:rPr lang="fr-FR" noProof="0"/>
              <a:t>Modifiez le style du titre</a:t>
            </a:r>
            <a:endParaRPr lang="fr-FR" noProof="0" dirty="0"/>
          </a:p>
        </p:txBody>
      </p:sp>
      <p:grpSp>
        <p:nvGrpSpPr>
          <p:cNvPr id="256" name="Ligne" descr="Ligne graphique"/>
          <p:cNvGrpSpPr/>
          <p:nvPr/>
        </p:nvGrpSpPr>
        <p:grpSpPr bwMode="invGray">
          <a:xfrm>
            <a:off x="1584896" y="4724400"/>
            <a:ext cx="8631936" cy="64008"/>
            <a:chOff x="-4110038" y="2703513"/>
            <a:chExt cx="17394239" cy="160336"/>
          </a:xfrm>
          <a:solidFill>
            <a:schemeClr val="accent1"/>
          </a:solidFill>
        </p:grpSpPr>
        <p:sp>
          <p:nvSpPr>
            <p:cNvPr id="257" name="Forme lib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58" name="Forme lib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59" name="Forme lib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0" name="Forme lib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1" name="Forme lib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2" name="Forme lib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3" name="Forme lib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4" name="Forme lib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5" name="Forme lib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6" name="Forme lib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7" name="Forme lib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8" name="Forme lib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9" name="Forme lib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0" name="Forme lib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1" name="Forme lib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2" name="Forme lib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3" name="Forme lib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4" name="Forme lib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5" name="Forme lib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6" name="Forme lib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7" name="Forme lib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8" name="Forme lib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9" name="Forme lib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0" name="Forme lib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1" name="Forme lib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2" name="Forme lib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3" name="Forme lib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4" name="Forme lib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5" name="Forme lib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6" name="Forme lib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7" name="Forme lib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8" name="Forme lib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9" name="Forme lib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0" name="Forme lib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1" name="Forme lib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2" name="Forme lib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3" name="Forme lib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4" name="Forme lib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5" name="Forme lib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6" name="Forme lib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7" name="Forme lib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8" name="Forme lib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9" name="Forme lib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0" name="Forme lib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1" name="Forme lib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2" name="Forme lib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3" name="Forme lib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4" name="Forme lib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5" name="Forme lib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6" name="Forme lib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7" name="Forme lib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8" name="Forme lib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9" name="Forme lib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0" name="Forme lib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1" name="Forme lib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2" name="Forme lib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3" name="Forme lib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4" name="Forme lib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5" name="Forme lib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6" name="Forme lib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7" name="Forme lib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8" name="Forme lib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9" name="Forme lib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0" name="Forme lib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1" name="Forme lib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2" name="Forme lib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3" name="Forme lib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4" name="Forme lib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5" name="Forme lib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6" name="Forme lib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7" name="Forme lib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8" name="Forme lib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9" name="Forme lib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0" name="Forme lib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1" name="Forme lib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2" name="Forme lib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3" name="Forme lib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4" name="Forme lib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5" name="Forme lib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6" name="Forme lib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7" name="Forme lib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8" name="Forme lib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9" name="Forme lib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0" name="Forme lib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1" name="Forme lib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2" name="Forme lib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3" name="Forme lib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4" name="Forme lib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5" name="Forme lib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6" name="Forme lib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7" name="Forme lib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8" name="Forme lib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9" name="Forme lib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0" name="Forme lib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1" name="Forme lib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2" name="Forme lib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3" name="Forme lib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4" name="Forme lib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5" name="Forme lib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6" name="Forme lib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7" name="Forme lib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8" name="Forme lib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9" name="Forme lib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0" name="Forme lib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1" name="Forme lib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2" name="Forme lib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3" name="Forme lib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4" name="Forme lib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5" name="Forme lib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6" name="Forme lib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7" name="Forme lib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8" name="Forme lib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9" name="Forme lib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0" name="Forme lib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1" name="Forme lib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2" name="Forme lib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3" name="Forme lib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4" name="Forme lib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5" name="Forme lib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6" name="Forme lib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7" name="Forme lib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8" name="Forme lib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9" name="Forme lib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grpSp>
      <p:sp>
        <p:nvSpPr>
          <p:cNvPr id="3" name="Sous-titre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Modifiez le style des sous-titres du masque</a:t>
            </a:r>
            <a:endParaRPr lang="fr-FR" noProof="0"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grpSp>
        <p:nvGrpSpPr>
          <p:cNvPr id="7" name="Ligne" descr="Ligne graphique"/>
          <p:cNvGrpSpPr/>
          <p:nvPr/>
        </p:nvGrpSpPr>
        <p:grpSpPr bwMode="invGray">
          <a:xfrm>
            <a:off x="1522413" y="1514475"/>
            <a:ext cx="10569575" cy="64008"/>
            <a:chOff x="1522413" y="1514475"/>
            <a:chExt cx="10569575" cy="64008"/>
          </a:xfrm>
        </p:grpSpPr>
        <p:sp>
          <p:nvSpPr>
            <p:cNvPr id="8" name="Forme libre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 name="Forme libre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0" name="Forme libre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1"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2"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3"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4"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5"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4"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5"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6"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7"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8"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9"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0"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1"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2"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3"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4"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5"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6"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7"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8"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9"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0"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1"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2"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3"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4"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5"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6"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7"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8"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9"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0"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1"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2"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3"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4"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5"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6"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7"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8"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9"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0"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1"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3" name="Espace réservé du texte vertical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4" name="Espace réservé de la date 3"/>
          <p:cNvSpPr>
            <a:spLocks noGrp="1"/>
          </p:cNvSpPr>
          <p:nvPr>
            <p:ph type="dt" sz="half" idx="10"/>
          </p:nvPr>
        </p:nvSpPr>
        <p:spPr/>
        <p:txBody>
          <a:bodyPr rtlCol="0"/>
          <a:lstStyle/>
          <a:p>
            <a:pPr rtl="0"/>
            <a:fld id="{AA1D981B-D3A3-497E-BC67-191FCCDBE316}" type="datetime1">
              <a:rPr lang="fr-FR" noProof="0" smtClean="0"/>
              <a:t>17/03/2020</a:t>
            </a:fld>
            <a:endParaRPr lang="fr-FR" noProof="0" dirty="0"/>
          </a:p>
        </p:txBody>
      </p:sp>
      <p:sp>
        <p:nvSpPr>
          <p:cNvPr id="6" name="Espace réservé du numéro de diapositive 5"/>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361612" y="274639"/>
            <a:ext cx="1371600" cy="5901747"/>
          </a:xfrm>
        </p:spPr>
        <p:txBody>
          <a:bodyPr vert="eaVert" rtlCol="0"/>
          <a:lstStyle/>
          <a:p>
            <a:pPr rtl="0"/>
            <a:r>
              <a:rPr lang="fr-FR" noProof="0"/>
              <a:t>Modifiez le style du titre</a:t>
            </a:r>
            <a:endParaRPr lang="fr-FR" noProof="0" dirty="0"/>
          </a:p>
        </p:txBody>
      </p:sp>
      <p:grpSp>
        <p:nvGrpSpPr>
          <p:cNvPr id="7" name="Ligne" descr="Ligne graphique"/>
          <p:cNvGrpSpPr/>
          <p:nvPr/>
        </p:nvGrpSpPr>
        <p:grpSpPr bwMode="invGray">
          <a:xfrm rot="5400000">
            <a:off x="6864412" y="3472598"/>
            <a:ext cx="6492240" cy="64008"/>
            <a:chOff x="1522413" y="1514475"/>
            <a:chExt cx="10569575" cy="64008"/>
          </a:xfrm>
        </p:grpSpPr>
        <p:sp>
          <p:nvSpPr>
            <p:cNvPr id="8" name="Forme lib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 name="Forme lib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0" name="Forme lib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1"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2"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3"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4"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5"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4"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5"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6"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7"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8"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9"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0"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1"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2"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3"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4"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5"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6"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7"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8"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39"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0"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1"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2"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3"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4"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5"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6"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7"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8"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49"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0"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1"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2"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3"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4"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5"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6"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7"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8"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59"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0"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1"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3" name="Espace réservé du texte vertical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4" name="Espace réservé de la date 3"/>
          <p:cNvSpPr>
            <a:spLocks noGrp="1"/>
          </p:cNvSpPr>
          <p:nvPr>
            <p:ph type="dt" sz="half" idx="10"/>
          </p:nvPr>
        </p:nvSpPr>
        <p:spPr/>
        <p:txBody>
          <a:bodyPr rtlCol="0"/>
          <a:lstStyle/>
          <a:p>
            <a:pPr rtl="0"/>
            <a:fld id="{D808589C-3B69-4935-B412-7B0893506FA8}" type="datetime1">
              <a:rPr lang="fr-FR" noProof="0" smtClean="0"/>
              <a:t>17/03/2020</a:t>
            </a:fld>
            <a:endParaRPr lang="fr-FR" noProof="0" dirty="0"/>
          </a:p>
        </p:txBody>
      </p:sp>
      <p:sp>
        <p:nvSpPr>
          <p:cNvPr id="6" name="Espace réservé du numéro de diapositive 5"/>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143998" cy="1020762"/>
          </a:xfrm>
        </p:spPr>
        <p:txBody>
          <a:bodyPr rtlCol="0"/>
          <a:lstStyle/>
          <a:p>
            <a:pPr rtl="0"/>
            <a:r>
              <a:rPr lang="fr-FR" noProof="0"/>
              <a:t>Modifiez le style du titre</a:t>
            </a:r>
            <a:endParaRPr lang="fr-FR" noProof="0" dirty="0"/>
          </a:p>
        </p:txBody>
      </p:sp>
      <p:grpSp>
        <p:nvGrpSpPr>
          <p:cNvPr id="167" name="Ligne" descr="Ligne graphique"/>
          <p:cNvGrpSpPr/>
          <p:nvPr/>
        </p:nvGrpSpPr>
        <p:grpSpPr bwMode="invGray">
          <a:xfrm>
            <a:off x="1522413" y="1514475"/>
            <a:ext cx="10569575" cy="64008"/>
            <a:chOff x="1522413" y="1514475"/>
            <a:chExt cx="10569575" cy="64008"/>
          </a:xfrm>
        </p:grpSpPr>
        <p:sp>
          <p:nvSpPr>
            <p:cNvPr id="168" name="Forme lib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9" name="Forme lib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0" name="Forme lib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1"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2"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3"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4"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5"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6"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7"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8"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9"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0"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1"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2"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3"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4"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5"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6"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7"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8"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9"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0"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1"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2"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3"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4"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5"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6"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7"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8"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9"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0"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1"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2"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3"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4"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5"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6"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7"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8"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9"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0"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1"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2"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3"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4"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5"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6"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7"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8"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9"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0"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1"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2"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3"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4"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5"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6"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7"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8"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9"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0"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1"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2"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3"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4"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5"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6"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7"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8"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9"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40"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41"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3" name="Espace réservé du contenu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4" name="Espace réservé de la date 3"/>
          <p:cNvSpPr>
            <a:spLocks noGrp="1"/>
          </p:cNvSpPr>
          <p:nvPr>
            <p:ph type="dt" sz="half" idx="10"/>
          </p:nvPr>
        </p:nvSpPr>
        <p:spPr/>
        <p:txBody>
          <a:bodyPr rtlCol="0"/>
          <a:lstStyle/>
          <a:p>
            <a:pPr rtl="0"/>
            <a:fld id="{5CD586A4-430F-4797-A59B-7C92688517EB}" type="datetime1">
              <a:rPr lang="fr-FR" noProof="0" smtClean="0"/>
              <a:t>17/03/2020</a:t>
            </a:fld>
            <a:endParaRPr lang="fr-FR" noProof="0" dirty="0"/>
          </a:p>
        </p:txBody>
      </p:sp>
      <p:sp>
        <p:nvSpPr>
          <p:cNvPr id="6" name="Espace réservé du numéro de diapositive 5"/>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fr-FR" noProof="0"/>
              <a:t>Modifiez le style du titre</a:t>
            </a:r>
            <a:endParaRPr lang="fr-FR" noProof="0" dirty="0"/>
          </a:p>
        </p:txBody>
      </p:sp>
      <p:grpSp>
        <p:nvGrpSpPr>
          <p:cNvPr id="255" name="Ligne" descr="Ligne graphique"/>
          <p:cNvGrpSpPr/>
          <p:nvPr/>
        </p:nvGrpSpPr>
        <p:grpSpPr bwMode="invGray">
          <a:xfrm>
            <a:off x="1584896" y="4724400"/>
            <a:ext cx="8631936" cy="64008"/>
            <a:chOff x="-4110038" y="2703513"/>
            <a:chExt cx="17394239" cy="160336"/>
          </a:xfrm>
          <a:solidFill>
            <a:schemeClr val="accent1"/>
          </a:solidFill>
        </p:grpSpPr>
        <p:sp>
          <p:nvSpPr>
            <p:cNvPr id="256" name="Forme lib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57" name="Forme lib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58" name="Forme lib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59" name="Forme lib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0" name="Forme lib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1" name="Forme lib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2" name="Forme lib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3" name="Forme lib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4" name="Forme lib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5" name="Forme lib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6" name="Forme lib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7" name="Forme lib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8" name="Forme lib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69" name="Forme lib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0" name="Forme lib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1" name="Forme lib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2" name="Forme lib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3" name="Forme lib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4" name="Forme lib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5" name="Forme lib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6" name="Forme lib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7" name="Forme lib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8" name="Forme lib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79" name="Forme lib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0" name="Forme lib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1" name="Forme lib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2" name="Forme lib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3" name="Forme lib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4" name="Forme lib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5" name="Forme lib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6" name="Forme lib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7" name="Forme lib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8" name="Forme lib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89" name="Forme lib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0" name="Forme lib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1" name="Forme lib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2" name="Forme lib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3" name="Forme lib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4" name="Forme lib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5" name="Forme lib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6" name="Forme lib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7" name="Forme lib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8" name="Forme lib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299" name="Forme lib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0" name="Forme lib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1" name="Forme lib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2" name="Forme lib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3" name="Forme lib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4" name="Forme lib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5" name="Forme lib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6" name="Forme lib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7" name="Forme lib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8" name="Forme lib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09" name="Forme lib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0" name="Forme lib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1" name="Forme lib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2" name="Forme lib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3" name="Forme lib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4" name="Forme lib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5" name="Forme lib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6" name="Forme lib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7" name="Forme lib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8" name="Forme lib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19" name="Forme lib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0" name="Forme lib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1" name="Forme lib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2" name="Forme lib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3" name="Forme lib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4" name="Forme lib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5" name="Forme lib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6" name="Forme lib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7" name="Forme lib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8" name="Forme lib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29" name="Forme lib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0" name="Forme lib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1" name="Forme lib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2" name="Forme lib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3" name="Forme lib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4" name="Forme lib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5" name="Forme lib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6" name="Forme lib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7" name="Forme lib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8" name="Forme lib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39" name="Forme lib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0" name="Forme lib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1" name="Forme lib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2" name="Forme lib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3" name="Forme lib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4" name="Forme lib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5" name="Forme lib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6" name="Forme lib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7" name="Forme lib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8" name="Forme lib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49" name="Forme lib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0" name="Forme lib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1" name="Forme lib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2" name="Forme lib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3" name="Forme lib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4" name="Forme lib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5" name="Forme lib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6" name="Forme lib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7" name="Forme lib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8" name="Forme lib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59" name="Forme lib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0" name="Forme lib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1" name="Forme lib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2" name="Forme lib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3" name="Forme lib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4" name="Forme lib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5" name="Forme lib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6" name="Forme lib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7" name="Forme lib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8" name="Forme lib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69" name="Forme lib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0" name="Forme lib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1" name="Forme lib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2" name="Forme lib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3" name="Forme lib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4" name="Forme lib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5" name="Forme lib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6" name="Forme lib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7" name="Forme lib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sp>
          <p:nvSpPr>
            <p:cNvPr id="378" name="Forme lib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p>
          </p:txBody>
        </p:sp>
      </p:grpSp>
      <p:sp>
        <p:nvSpPr>
          <p:cNvPr id="3" name="Espace réservé du texte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Cliquez pour modifier les styles du texte du masque</a:t>
            </a:r>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4" name="Espace réservé de la date 3"/>
          <p:cNvSpPr>
            <a:spLocks noGrp="1"/>
          </p:cNvSpPr>
          <p:nvPr>
            <p:ph type="dt" sz="half" idx="10"/>
          </p:nvPr>
        </p:nvSpPr>
        <p:spPr/>
        <p:txBody>
          <a:bodyPr rtlCol="0"/>
          <a:lstStyle/>
          <a:p>
            <a:pPr rtl="0"/>
            <a:fld id="{757558B3-B282-4951-A9AE-B135DA109921}" type="datetime1">
              <a:rPr lang="fr-FR" noProof="0" smtClean="0"/>
              <a:t>17/03/2020</a:t>
            </a:fld>
            <a:endParaRPr lang="fr-FR" noProof="0" dirty="0"/>
          </a:p>
        </p:txBody>
      </p:sp>
      <p:sp>
        <p:nvSpPr>
          <p:cNvPr id="6" name="Espace réservé du numéro de diapositive 5"/>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143998" cy="1020762"/>
          </a:xfrm>
        </p:spPr>
        <p:txBody>
          <a:bodyPr rtlCol="0"/>
          <a:lstStyle/>
          <a:p>
            <a:pPr rtl="0"/>
            <a:r>
              <a:rPr lang="fr-FR" noProof="0"/>
              <a:t>Modifiez le style du titre</a:t>
            </a:r>
            <a:endParaRPr lang="fr-FR" noProof="0" dirty="0"/>
          </a:p>
        </p:txBody>
      </p:sp>
      <p:grpSp>
        <p:nvGrpSpPr>
          <p:cNvPr id="158" name="Ligne" descr="Ligne graphique"/>
          <p:cNvGrpSpPr/>
          <p:nvPr/>
        </p:nvGrpSpPr>
        <p:grpSpPr bwMode="invGray">
          <a:xfrm>
            <a:off x="1522413" y="1514475"/>
            <a:ext cx="10569575" cy="64008"/>
            <a:chOff x="1522413" y="1514475"/>
            <a:chExt cx="10569575" cy="64008"/>
          </a:xfrm>
        </p:grpSpPr>
        <p:sp>
          <p:nvSpPr>
            <p:cNvPr id="159" name="Forme lib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0" name="Forme lib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1" name="Forme lib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2"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3"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4"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5"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6"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7"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8"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9"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0"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1"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2"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3"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4"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5"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6"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7"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8"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9"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0"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1"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2"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3"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4"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5"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6"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7"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8"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9"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0"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1"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2"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3"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4"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5"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6"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7"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8"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9"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0"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1"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2"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3"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4"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5"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6"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7"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8"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9"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0"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1"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2"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3"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4"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5"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6"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7"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8"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9"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0"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1"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2"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3"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4"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5"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6"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7"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8"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9"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0"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1"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2"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3" name="Espace réservé du contenu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4" name="Espace réservé du contenu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6" name="Espace réservé du pied de page 5"/>
          <p:cNvSpPr>
            <a:spLocks noGrp="1"/>
          </p:cNvSpPr>
          <p:nvPr>
            <p:ph type="ftr" sz="quarter" idx="11"/>
          </p:nvPr>
        </p:nvSpPr>
        <p:spPr/>
        <p:txBody>
          <a:bodyPr rtlCol="0"/>
          <a:lstStyle/>
          <a:p>
            <a:pPr rtl="0"/>
            <a:endParaRPr lang="fr-FR" noProof="0" dirty="0"/>
          </a:p>
        </p:txBody>
      </p:sp>
      <p:sp>
        <p:nvSpPr>
          <p:cNvPr id="5" name="Espace réservé de la date 4"/>
          <p:cNvSpPr>
            <a:spLocks noGrp="1"/>
          </p:cNvSpPr>
          <p:nvPr>
            <p:ph type="dt" sz="half" idx="10"/>
          </p:nvPr>
        </p:nvSpPr>
        <p:spPr/>
        <p:txBody>
          <a:bodyPr rtlCol="0"/>
          <a:lstStyle/>
          <a:p>
            <a:pPr rtl="0"/>
            <a:fld id="{464C14F0-23A2-43FA-A599-72FEEB0EE877}" type="datetime1">
              <a:rPr lang="fr-FR" noProof="0" smtClean="0"/>
              <a:t>17/03/2020</a:t>
            </a:fld>
            <a:endParaRPr lang="fr-FR" noProof="0" dirty="0"/>
          </a:p>
        </p:txBody>
      </p:sp>
      <p:sp>
        <p:nvSpPr>
          <p:cNvPr id="7" name="Espace réservé du numéro de diapositive 6"/>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143998" cy="1020762"/>
          </a:xfrm>
        </p:spPr>
        <p:txBody>
          <a:bodyPr rtlCol="0"/>
          <a:lstStyle>
            <a:lvl1pPr>
              <a:defRPr/>
            </a:lvl1pPr>
          </a:lstStyle>
          <a:p>
            <a:pPr rtl="0"/>
            <a:r>
              <a:rPr lang="fr-FR" noProof="0"/>
              <a:t>Modifiez le style du titre</a:t>
            </a:r>
            <a:endParaRPr lang="fr-FR" noProof="0" dirty="0"/>
          </a:p>
        </p:txBody>
      </p:sp>
      <p:grpSp>
        <p:nvGrpSpPr>
          <p:cNvPr id="160" name="Ligne" descr="Ligne graphique"/>
          <p:cNvGrpSpPr/>
          <p:nvPr/>
        </p:nvGrpSpPr>
        <p:grpSpPr bwMode="invGray">
          <a:xfrm>
            <a:off x="1522413" y="1514475"/>
            <a:ext cx="10569575" cy="64008"/>
            <a:chOff x="1522413" y="1514475"/>
            <a:chExt cx="10569575" cy="64008"/>
          </a:xfrm>
        </p:grpSpPr>
        <p:sp>
          <p:nvSpPr>
            <p:cNvPr id="161" name="Forme libre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2" name="Forme libre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3" name="Forme libre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4"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5"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6"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7"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8"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9"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0"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1"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2"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3"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4"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5"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6"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7"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8"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9"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0"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1"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2"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3"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4"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5"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6"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7"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8"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9"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0"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1"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2"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3"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4"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5"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6"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7"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8"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9"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0"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1"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2"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3"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4"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5"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6"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7"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8"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9"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0"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1"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2"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3"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4"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5"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6"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7"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8"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9"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0"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1"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2"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3"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4"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5"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6"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7"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8"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9"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0"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1"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2"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3"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4"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3" name="Espace réservé du texte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4" name="Espace réservé du contenu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
        <p:nvSpPr>
          <p:cNvPr id="5" name="Espace réservé du texte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8" name="Espace réservé du pied de page 7"/>
          <p:cNvSpPr>
            <a:spLocks noGrp="1"/>
          </p:cNvSpPr>
          <p:nvPr>
            <p:ph type="ftr" sz="quarter" idx="11"/>
          </p:nvPr>
        </p:nvSpPr>
        <p:spPr/>
        <p:txBody>
          <a:bodyPr rtlCol="0"/>
          <a:lstStyle/>
          <a:p>
            <a:pPr rtl="0"/>
            <a:endParaRPr lang="fr-FR" noProof="0" dirty="0"/>
          </a:p>
        </p:txBody>
      </p:sp>
      <p:sp>
        <p:nvSpPr>
          <p:cNvPr id="7" name="Espace réservé de la date 6"/>
          <p:cNvSpPr>
            <a:spLocks noGrp="1"/>
          </p:cNvSpPr>
          <p:nvPr>
            <p:ph type="dt" sz="half" idx="10"/>
          </p:nvPr>
        </p:nvSpPr>
        <p:spPr/>
        <p:txBody>
          <a:bodyPr rtlCol="0"/>
          <a:lstStyle/>
          <a:p>
            <a:pPr rtl="0"/>
            <a:fld id="{6ED1C083-4B34-4C24-91E0-F3160739F774}" type="datetime1">
              <a:rPr lang="fr-FR" noProof="0" smtClean="0"/>
              <a:t>17/03/2020</a:t>
            </a:fld>
            <a:endParaRPr lang="fr-FR" noProof="0" dirty="0"/>
          </a:p>
        </p:txBody>
      </p:sp>
      <p:sp>
        <p:nvSpPr>
          <p:cNvPr id="9" name="Espace réservé du numéro de diapositive 8"/>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
        <p:nvSpPr>
          <p:cNvPr id="85" name="Espace réservé du contenu 3"/>
          <p:cNvSpPr>
            <a:spLocks noGrp="1"/>
          </p:cNvSpPr>
          <p:nvPr>
            <p:ph sz="half" idx="13"/>
          </p:nvPr>
        </p:nvSpPr>
        <p:spPr>
          <a:xfrm>
            <a:off x="6246812"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a:t>Modifiez le style du titre</a:t>
            </a:r>
            <a:endParaRPr lang="fr-FR" noProof="0" dirty="0"/>
          </a:p>
        </p:txBody>
      </p:sp>
      <p:grpSp>
        <p:nvGrpSpPr>
          <p:cNvPr id="156" name="Ligne" descr="Ligne graphique"/>
          <p:cNvGrpSpPr/>
          <p:nvPr/>
        </p:nvGrpSpPr>
        <p:grpSpPr bwMode="invGray">
          <a:xfrm>
            <a:off x="1522413" y="1514475"/>
            <a:ext cx="10569575" cy="64008"/>
            <a:chOff x="1522413" y="1514475"/>
            <a:chExt cx="10569575" cy="64008"/>
          </a:xfrm>
        </p:grpSpPr>
        <p:sp>
          <p:nvSpPr>
            <p:cNvPr id="157" name="Forme lib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58" name="Forme lib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59" name="Forme lib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0"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1"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2"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3"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4"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5"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6"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7"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8"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69"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0"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1"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2"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3"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4"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5"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6"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7"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8"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79"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0"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1"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2"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3"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4"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5"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6"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7"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8"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89"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0"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1"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2"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3"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4"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5"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6"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7"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8"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199"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0"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1"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2"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3"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4"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5"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6"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7"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8"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09"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0"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1"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2"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3"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4"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5"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6"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7"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8"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19"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0"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1"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2"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3"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4"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5"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6"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7"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8"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29"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230"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sp>
        <p:nvSpPr>
          <p:cNvPr id="4" name="Espace réservé du pied de page 3"/>
          <p:cNvSpPr>
            <a:spLocks noGrp="1"/>
          </p:cNvSpPr>
          <p:nvPr>
            <p:ph type="ftr" sz="quarter" idx="11"/>
          </p:nvPr>
        </p:nvSpPr>
        <p:spPr/>
        <p:txBody>
          <a:bodyPr rtlCol="0"/>
          <a:lstStyle/>
          <a:p>
            <a:pPr rtl="0"/>
            <a:endParaRPr lang="fr-FR" noProof="0" dirty="0"/>
          </a:p>
        </p:txBody>
      </p:sp>
      <p:sp>
        <p:nvSpPr>
          <p:cNvPr id="3" name="Espace réservé de la date 2"/>
          <p:cNvSpPr>
            <a:spLocks noGrp="1"/>
          </p:cNvSpPr>
          <p:nvPr>
            <p:ph type="dt" sz="half" idx="10"/>
          </p:nvPr>
        </p:nvSpPr>
        <p:spPr/>
        <p:txBody>
          <a:bodyPr rtlCol="0"/>
          <a:lstStyle/>
          <a:p>
            <a:pPr rtl="0"/>
            <a:fld id="{E13C6A80-430B-4DC5-BEA8-630C4F41A40E}" type="datetime1">
              <a:rPr lang="fr-FR" noProof="0" smtClean="0"/>
              <a:t>17/03/2020</a:t>
            </a:fld>
            <a:endParaRPr lang="fr-FR" noProof="0" dirty="0"/>
          </a:p>
        </p:txBody>
      </p:sp>
      <p:sp>
        <p:nvSpPr>
          <p:cNvPr id="5" name="Espace réservé du numéro de diapositive 4"/>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rtlCol="0"/>
          <a:lstStyle/>
          <a:p>
            <a:pPr rtl="0"/>
            <a:endParaRPr lang="fr-FR" noProof="0" dirty="0"/>
          </a:p>
        </p:txBody>
      </p:sp>
      <p:sp>
        <p:nvSpPr>
          <p:cNvPr id="2" name="Espace réservé de la date 1"/>
          <p:cNvSpPr>
            <a:spLocks noGrp="1"/>
          </p:cNvSpPr>
          <p:nvPr>
            <p:ph type="dt" sz="half" idx="10"/>
          </p:nvPr>
        </p:nvSpPr>
        <p:spPr/>
        <p:txBody>
          <a:bodyPr rtlCol="0"/>
          <a:lstStyle/>
          <a:p>
            <a:pPr rtl="0"/>
            <a:fld id="{0890C5EC-C51F-4B37-BDAD-16058E18944C}" type="datetime1">
              <a:rPr lang="fr-FR" noProof="0" smtClean="0"/>
              <a:t>17/03/2020</a:t>
            </a:fld>
            <a:endParaRPr lang="fr-FR" noProof="0" dirty="0"/>
          </a:p>
        </p:txBody>
      </p:sp>
      <p:sp>
        <p:nvSpPr>
          <p:cNvPr id="4" name="Espace réservé du numéro de diapositive 3"/>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fr-FR" noProof="0"/>
              <a:t>Modifiez le style du titre</a:t>
            </a:r>
            <a:endParaRPr lang="fr-FR" noProof="0" dirty="0"/>
          </a:p>
        </p:txBody>
      </p:sp>
      <p:sp>
        <p:nvSpPr>
          <p:cNvPr id="4" name="Espace réservé du texte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Cliquez pour modifier les styles du texte du masque</a:t>
            </a:r>
          </a:p>
        </p:txBody>
      </p:sp>
      <p:sp>
        <p:nvSpPr>
          <p:cNvPr id="3" name="Espace réservé du contenu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fr-FR" noProof="0"/>
              <a:t>Cliquez pour modifier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endParaRPr lang="fr-FR" noProof="0" dirty="0"/>
          </a:p>
        </p:txBody>
      </p:sp>
      <p:grpSp>
        <p:nvGrpSpPr>
          <p:cNvPr id="615" name="cadre" descr="Graphique de boîte de dialogue"/>
          <p:cNvGrpSpPr/>
          <p:nvPr/>
        </p:nvGrpSpPr>
        <p:grpSpPr bwMode="invGray">
          <a:xfrm>
            <a:off x="4417839" y="1630821"/>
            <a:ext cx="6291028" cy="4575885"/>
            <a:chOff x="4417839" y="1630821"/>
            <a:chExt cx="6291028" cy="4575885"/>
          </a:xfrm>
        </p:grpSpPr>
        <p:grpSp>
          <p:nvGrpSpPr>
            <p:cNvPr id="616" name="Groupe 615"/>
            <p:cNvGrpSpPr/>
            <p:nvPr/>
          </p:nvGrpSpPr>
          <p:grpSpPr bwMode="invGray">
            <a:xfrm>
              <a:off x="5414491" y="1630821"/>
              <a:ext cx="5294376" cy="4114800"/>
              <a:chOff x="3310555" y="716546"/>
              <a:chExt cx="5294376" cy="4114800"/>
            </a:xfrm>
          </p:grpSpPr>
          <p:grpSp>
            <p:nvGrpSpPr>
              <p:cNvPr id="768" name="Groupe 767"/>
              <p:cNvGrpSpPr/>
              <p:nvPr/>
            </p:nvGrpSpPr>
            <p:grpSpPr bwMode="invGray">
              <a:xfrm flipH="1">
                <a:off x="3310555" y="737968"/>
                <a:ext cx="5294376" cy="54864"/>
                <a:chOff x="1522413" y="1514475"/>
                <a:chExt cx="10569575" cy="64008"/>
              </a:xfrm>
              <a:solidFill>
                <a:schemeClr val="accent1"/>
              </a:solidFill>
            </p:grpSpPr>
            <p:sp>
              <p:nvSpPr>
                <p:cNvPr id="844" name="Forme libre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5" name="Forme libre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6" name="Forme libre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7"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8"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9"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0"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1"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2"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3"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4"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5"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6"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7"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8"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9"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0"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1"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2"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3"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4"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5"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6"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7"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8"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9"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0"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1"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2"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3"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4"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5"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6"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7"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8"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9"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0"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1"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2"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3"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4"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5"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6"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7"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8"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9"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0"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1"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2"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3"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4"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5"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6"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7"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8"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9"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0"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1"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2"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3"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4"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5"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6"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7"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8"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9"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0"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1"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2"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3"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4"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5"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6"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7"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nvGrpSpPr>
              <p:cNvPr id="769" name="Groupe 768"/>
              <p:cNvGrpSpPr/>
              <p:nvPr/>
            </p:nvGrpSpPr>
            <p:grpSpPr bwMode="invGray">
              <a:xfrm rot="16200000" flipH="1">
                <a:off x="6492229" y="2755658"/>
                <a:ext cx="4114800" cy="36576"/>
                <a:chOff x="1522413" y="1514475"/>
                <a:chExt cx="10569575" cy="64008"/>
              </a:xfrm>
              <a:solidFill>
                <a:schemeClr val="accent1"/>
              </a:solidFill>
            </p:grpSpPr>
            <p:sp>
              <p:nvSpPr>
                <p:cNvPr id="770" name="Forme libre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1" name="Forme libre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2" name="Forme libre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3"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4"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5"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6"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7"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8"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9"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0"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1"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2"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3"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4"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5"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6"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7"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8"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9"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0"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1"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2"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3"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4"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5"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6"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7"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8"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9"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0"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1"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2"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3"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4"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5"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6"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7"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8"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9"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0"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1"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2"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3"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4"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5"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6"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7"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8"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9"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0"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1"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2"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3"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4"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5"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6"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7"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8"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9"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0"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1"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2"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3"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4"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5"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6"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7"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8"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9"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0"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1"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2"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3"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grpSp>
          <p:nvGrpSpPr>
            <p:cNvPr id="617" name="Groupe 616"/>
            <p:cNvGrpSpPr/>
            <p:nvPr/>
          </p:nvGrpSpPr>
          <p:grpSpPr bwMode="invGray">
            <a:xfrm rot="10800000">
              <a:off x="4417839" y="2091906"/>
              <a:ext cx="5294376" cy="4114800"/>
              <a:chOff x="3310555" y="716546"/>
              <a:chExt cx="5294376" cy="4114800"/>
            </a:xfrm>
          </p:grpSpPr>
          <p:grpSp>
            <p:nvGrpSpPr>
              <p:cNvPr id="618" name="Groupe 617"/>
              <p:cNvGrpSpPr/>
              <p:nvPr/>
            </p:nvGrpSpPr>
            <p:grpSpPr bwMode="invGray">
              <a:xfrm flipH="1">
                <a:off x="3310555" y="737968"/>
                <a:ext cx="5294376" cy="54864"/>
                <a:chOff x="1522413" y="1514475"/>
                <a:chExt cx="10569575" cy="64008"/>
              </a:xfrm>
              <a:solidFill>
                <a:schemeClr val="accent1"/>
              </a:solidFill>
            </p:grpSpPr>
            <p:sp>
              <p:nvSpPr>
                <p:cNvPr id="694" name="Forme libre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5" name="Forme libre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6" name="Forme libre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7"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8"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9"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0"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1"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2"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3"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4"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5"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6"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7"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8"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9"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0"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1"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2"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3"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4"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5"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6"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7"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8"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9"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0"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1"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2"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3"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4"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5"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6"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7"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8"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9"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0"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1"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2"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3"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4"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5"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6"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7"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8"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9"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0"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1"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2"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3"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4"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5"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6"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7"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8"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9"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0"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1"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2"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3"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4"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5"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6"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7"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8"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9"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0"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1"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2"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3"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4"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5"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6"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7"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nvGrpSpPr>
              <p:cNvPr id="619" name="Groupe 618"/>
              <p:cNvGrpSpPr/>
              <p:nvPr/>
            </p:nvGrpSpPr>
            <p:grpSpPr bwMode="invGray">
              <a:xfrm rot="16200000" flipH="1">
                <a:off x="6492229" y="2755658"/>
                <a:ext cx="4114800" cy="36576"/>
                <a:chOff x="1522413" y="1514475"/>
                <a:chExt cx="10569575" cy="64008"/>
              </a:xfrm>
              <a:solidFill>
                <a:schemeClr val="accent1"/>
              </a:solidFill>
            </p:grpSpPr>
            <p:sp>
              <p:nvSpPr>
                <p:cNvPr id="620" name="Forme libre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1" name="Forme libre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2" name="Forme libre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3"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4"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5"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6"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7"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8"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9"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0"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1"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2"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3"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4"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5"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6"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7"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8"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9"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0"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1"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2"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3"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4"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5"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6"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7"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8"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9"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0"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1"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2"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3"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4"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5"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6"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7"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8"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9"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0"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1"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2"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3"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4"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5"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6"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7"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8"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9"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0"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1"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2"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3"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4"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5"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6"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7"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8"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9"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0"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1"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2"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3"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4"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5"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6"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7"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8"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9"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0"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1"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2"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3"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grpSp>
      <p:sp>
        <p:nvSpPr>
          <p:cNvPr id="6" name="Espace réservé du pied de page 5"/>
          <p:cNvSpPr>
            <a:spLocks noGrp="1"/>
          </p:cNvSpPr>
          <p:nvPr>
            <p:ph type="ftr" sz="quarter" idx="11"/>
          </p:nvPr>
        </p:nvSpPr>
        <p:spPr/>
        <p:txBody>
          <a:bodyPr rtlCol="0"/>
          <a:lstStyle/>
          <a:p>
            <a:pPr rtl="0"/>
            <a:endParaRPr lang="fr-FR" noProof="0" dirty="0"/>
          </a:p>
        </p:txBody>
      </p:sp>
      <p:sp>
        <p:nvSpPr>
          <p:cNvPr id="5" name="Espace réservé de la date 4"/>
          <p:cNvSpPr>
            <a:spLocks noGrp="1"/>
          </p:cNvSpPr>
          <p:nvPr>
            <p:ph type="dt" sz="half" idx="10"/>
          </p:nvPr>
        </p:nvSpPr>
        <p:spPr/>
        <p:txBody>
          <a:bodyPr rtlCol="0"/>
          <a:lstStyle/>
          <a:p>
            <a:pPr rtl="0"/>
            <a:fld id="{7D268249-7BF8-4D2A-A3F5-744482FD3EED}" type="datetime1">
              <a:rPr lang="fr-FR" noProof="0" smtClean="0"/>
              <a:t>17/03/2020</a:t>
            </a:fld>
            <a:endParaRPr lang="fr-FR" noProof="0" dirty="0"/>
          </a:p>
        </p:txBody>
      </p:sp>
      <p:sp>
        <p:nvSpPr>
          <p:cNvPr id="7" name="Espace réservé du numéro de diapositive 6"/>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fr-FR" noProof="0"/>
              <a:t>Modifiez le style du titre</a:t>
            </a:r>
            <a:endParaRPr lang="fr-FR" noProof="0" dirty="0"/>
          </a:p>
        </p:txBody>
      </p:sp>
      <p:sp>
        <p:nvSpPr>
          <p:cNvPr id="3" name="Espace réservé d’image 2" descr="Espace réservé vide pour ajouter une image. Cliquez sur l’espace réservé et sélectionnez l’image à ajouter."/>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r-FR" noProof="0"/>
              <a:t>Cliquez sur l'icône pour ajouter une image</a:t>
            </a:r>
            <a:endParaRPr lang="fr-FR" noProof="0" dirty="0"/>
          </a:p>
        </p:txBody>
      </p:sp>
      <p:grpSp>
        <p:nvGrpSpPr>
          <p:cNvPr id="614" name="cadre" descr="Graphique de boîte de dialogue"/>
          <p:cNvGrpSpPr/>
          <p:nvPr/>
        </p:nvGrpSpPr>
        <p:grpSpPr bwMode="invGray">
          <a:xfrm flipH="1">
            <a:off x="1447500" y="1630821"/>
            <a:ext cx="6291028" cy="4575885"/>
            <a:chOff x="4417839" y="1630821"/>
            <a:chExt cx="6291028" cy="4575885"/>
          </a:xfrm>
        </p:grpSpPr>
        <p:grpSp>
          <p:nvGrpSpPr>
            <p:cNvPr id="615" name="Groupe 614"/>
            <p:cNvGrpSpPr/>
            <p:nvPr/>
          </p:nvGrpSpPr>
          <p:grpSpPr bwMode="invGray">
            <a:xfrm>
              <a:off x="5414491" y="1630821"/>
              <a:ext cx="5294376" cy="4114800"/>
              <a:chOff x="3310555" y="716546"/>
              <a:chExt cx="5294376" cy="4114800"/>
            </a:xfrm>
          </p:grpSpPr>
          <p:grpSp>
            <p:nvGrpSpPr>
              <p:cNvPr id="767" name="Groupe 766"/>
              <p:cNvGrpSpPr/>
              <p:nvPr/>
            </p:nvGrpSpPr>
            <p:grpSpPr bwMode="invGray">
              <a:xfrm flipH="1">
                <a:off x="3310555" y="737968"/>
                <a:ext cx="5294376" cy="54864"/>
                <a:chOff x="1522413" y="1514475"/>
                <a:chExt cx="10569575" cy="64008"/>
              </a:xfrm>
              <a:solidFill>
                <a:schemeClr val="accent1"/>
              </a:solidFill>
            </p:grpSpPr>
            <p:sp>
              <p:nvSpPr>
                <p:cNvPr id="843" name="Forme libre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4" name="Forme libre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5" name="Forme libre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6"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7"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8"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9"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0"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1"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2"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3"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4"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5"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6"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7"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8"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59"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0"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1"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2"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3"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4"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5"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6"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7"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8"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69"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0"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1"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2"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3"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4"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5"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6"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7"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8"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79"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0"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1"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2"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3"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4"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5"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6"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7"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8"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89"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0"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1"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2"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3"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4"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5"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6"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7"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8"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99"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0"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1"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2"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3"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4"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5"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6"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7"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8"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09"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0"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1"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2"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3"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4"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5"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916"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nvGrpSpPr>
              <p:cNvPr id="768" name="Groupe 767"/>
              <p:cNvGrpSpPr/>
              <p:nvPr/>
            </p:nvGrpSpPr>
            <p:grpSpPr bwMode="invGray">
              <a:xfrm rot="16200000" flipH="1">
                <a:off x="6492229" y="2755658"/>
                <a:ext cx="4114800" cy="36576"/>
                <a:chOff x="1522413" y="1514475"/>
                <a:chExt cx="10569575" cy="64008"/>
              </a:xfrm>
              <a:solidFill>
                <a:schemeClr val="accent1"/>
              </a:solidFill>
            </p:grpSpPr>
            <p:sp>
              <p:nvSpPr>
                <p:cNvPr id="769" name="Forme libre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0" name="Forme libre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1" name="Forme libre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2"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3"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4"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5"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6"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7"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8"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79"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0"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1"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2"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3"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4"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5"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6"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7"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8"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89"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0"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1"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2"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3"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4"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5"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6"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7"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8"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99"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0"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1"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2"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3"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4"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5"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6"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7"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8"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09"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0"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1"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2"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3"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4"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5"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6"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7"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8"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19"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0"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1"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2"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3"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4"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5"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6"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7"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8"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29"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0"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1"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2"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3"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4"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5"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6"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7"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8"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39"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0"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1"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842"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grpSp>
          <p:nvGrpSpPr>
            <p:cNvPr id="616" name="Groupe 615"/>
            <p:cNvGrpSpPr/>
            <p:nvPr/>
          </p:nvGrpSpPr>
          <p:grpSpPr bwMode="invGray">
            <a:xfrm rot="10800000">
              <a:off x="4417839" y="2091906"/>
              <a:ext cx="5294376" cy="4114800"/>
              <a:chOff x="3310555" y="716546"/>
              <a:chExt cx="5294376" cy="4114800"/>
            </a:xfrm>
          </p:grpSpPr>
          <p:grpSp>
            <p:nvGrpSpPr>
              <p:cNvPr id="617" name="Groupe 616"/>
              <p:cNvGrpSpPr/>
              <p:nvPr/>
            </p:nvGrpSpPr>
            <p:grpSpPr bwMode="invGray">
              <a:xfrm flipH="1">
                <a:off x="3310555" y="737968"/>
                <a:ext cx="5294376" cy="54864"/>
                <a:chOff x="1522413" y="1514475"/>
                <a:chExt cx="10569575" cy="64008"/>
              </a:xfrm>
              <a:solidFill>
                <a:schemeClr val="accent1"/>
              </a:solidFill>
            </p:grpSpPr>
            <p:sp>
              <p:nvSpPr>
                <p:cNvPr id="693" name="Forme libre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4" name="Forme libre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5" name="Forme libre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6" name="Forme lib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7" name="Forme lib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8" name="Forme lib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9" name="Forme lib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0" name="Forme lib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1" name="Forme lib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2" name="Forme lib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3" name="Forme lib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4" name="Forme lib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5" name="Forme lib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6" name="Forme lib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7" name="Forme lib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8" name="Forme lib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09" name="Forme lib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0" name="Forme lib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1" name="Forme lib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2" name="Forme lib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3" name="Forme lib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4" name="Forme lib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5" name="Forme lib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6" name="Forme lib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7" name="Forme lib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8" name="Forme lib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19" name="Forme lib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0" name="Forme lib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1" name="Forme lib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2" name="Forme lib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3" name="Forme lib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4" name="Forme lib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5" name="Forme lib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6" name="Forme lib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7" name="Forme lib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8" name="Forme lib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29" name="Forme lib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0" name="Forme lib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1" name="Forme lib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2" name="Forme lib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3" name="Forme lib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4" name="Forme lib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5" name="Forme lib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6" name="Forme lib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7" name="Forme lib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8" name="Forme lib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39" name="Forme lib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0" name="Forme lib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1" name="Forme lib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2" name="Forme lib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3" name="Forme lib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4" name="Forme lib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5" name="Forme lib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6" name="Forme lib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7" name="Forme lib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8" name="Forme lib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49" name="Forme lib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0" name="Forme lib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1" name="Forme lib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2" name="Forme lib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3" name="Forme lib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4" name="Forme lib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5" name="Forme lib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6" name="Forme lib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7" name="Forme lib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8" name="Forme lib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59" name="Forme lib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0" name="Forme lib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1" name="Forme lib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2" name="Forme lib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3" name="Forme lib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4" name="Forme lib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5" name="Forme lib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766" name="Forme lib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nvGrpSpPr>
              <p:cNvPr id="618" name="Groupe 617"/>
              <p:cNvGrpSpPr/>
              <p:nvPr/>
            </p:nvGrpSpPr>
            <p:grpSpPr bwMode="invGray">
              <a:xfrm rot="16200000" flipH="1">
                <a:off x="6492229" y="2755658"/>
                <a:ext cx="4114800" cy="36576"/>
                <a:chOff x="1522413" y="1514475"/>
                <a:chExt cx="10569575" cy="64008"/>
              </a:xfrm>
              <a:solidFill>
                <a:schemeClr val="accent1"/>
              </a:solidFill>
            </p:grpSpPr>
            <p:sp>
              <p:nvSpPr>
                <p:cNvPr id="619" name="Forme libre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0" name="Forme libre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1" name="Forme libre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2" name="Forme libre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3" name="Forme libre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4" name="Forme libre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5" name="Forme libre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6" name="Forme libre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7" name="Forme libre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8" name="Forme libre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29" name="Forme libre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0" name="Forme libre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1" name="Forme libre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2" name="Forme libre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3" name="Forme libre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4" name="Forme libre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5" name="Forme libre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6" name="Forme libre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7" name="Forme libre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8" name="Forme libre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39" name="Forme libre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0" name="Forme libre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1" name="Forme libre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2" name="Forme libre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3" name="Forme libre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4" name="Forme libre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5" name="Forme libre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6" name="Forme libre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7" name="Forme libre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8" name="Forme libre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49" name="Forme libre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0" name="Forme libre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1" name="Forme libre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2" name="Forme libre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3" name="Forme libre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4" name="Forme libre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5" name="Forme libre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6" name="Forme libre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7" name="Forme libre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8" name="Forme libre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59" name="Forme libre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0" name="Forme libre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1" name="Forme libre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2" name="Forme libre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3" name="Forme libre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4" name="Forme libre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5" name="Forme libre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6" name="Forme libre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7" name="Forme libre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8" name="Forme libre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69" name="Forme libre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0" name="Forme libre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1" name="Forme libre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2" name="Forme libre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3" name="Forme libre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4" name="Forme libre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5" name="Forme libre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6" name="Forme libre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7" name="Forme libre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8" name="Forme libre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79" name="Forme libre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0" name="Forme libre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1" name="Forme libre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2" name="Forme libre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3" name="Forme libre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4" name="Forme libre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5" name="Forme libre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6" name="Forme libre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7" name="Forme libre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8" name="Forme libre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89" name="Forme libre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0" name="Forme libre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1" name="Forme libre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sp>
              <p:nvSpPr>
                <p:cNvPr id="692" name="Forme libre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fr-FR" noProof="0" dirty="0">
                    <a:ln>
                      <a:noFill/>
                    </a:ln>
                  </a:endParaRPr>
                </a:p>
              </p:txBody>
            </p:sp>
          </p:grpSp>
        </p:grpSp>
      </p:grpSp>
      <p:sp>
        <p:nvSpPr>
          <p:cNvPr id="4" name="Espace réservé du texte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Cliquez pour modifier les styles du texte du masque</a:t>
            </a:r>
          </a:p>
        </p:txBody>
      </p:sp>
      <p:sp>
        <p:nvSpPr>
          <p:cNvPr id="6" name="Espace réservé du pied de page 5"/>
          <p:cNvSpPr>
            <a:spLocks noGrp="1"/>
          </p:cNvSpPr>
          <p:nvPr>
            <p:ph type="ftr" sz="quarter" idx="11"/>
          </p:nvPr>
        </p:nvSpPr>
        <p:spPr/>
        <p:txBody>
          <a:bodyPr rtlCol="0"/>
          <a:lstStyle/>
          <a:p>
            <a:pPr rtl="0"/>
            <a:endParaRPr lang="fr-FR" noProof="0" dirty="0"/>
          </a:p>
        </p:txBody>
      </p:sp>
      <p:sp>
        <p:nvSpPr>
          <p:cNvPr id="5" name="Espace réservé de la date 4"/>
          <p:cNvSpPr>
            <a:spLocks noGrp="1"/>
          </p:cNvSpPr>
          <p:nvPr>
            <p:ph type="dt" sz="half" idx="10"/>
          </p:nvPr>
        </p:nvSpPr>
        <p:spPr/>
        <p:txBody>
          <a:bodyPr rtlCol="0"/>
          <a:lstStyle/>
          <a:p>
            <a:pPr rtl="0"/>
            <a:fld id="{02ED6296-26BA-4900-81FF-35012AFF5636}" type="datetime1">
              <a:rPr lang="fr-FR" noProof="0" smtClean="0"/>
              <a:t>17/03/2020</a:t>
            </a:fld>
            <a:endParaRPr lang="fr-FR" noProof="0" dirty="0"/>
          </a:p>
        </p:txBody>
      </p:sp>
      <p:sp>
        <p:nvSpPr>
          <p:cNvPr id="7" name="Espace réservé du numéro de diapositive 6"/>
          <p:cNvSpPr>
            <a:spLocks noGrp="1"/>
          </p:cNvSpPr>
          <p:nvPr>
            <p:ph type="sldNum" sz="quarter" idx="12"/>
          </p:nvPr>
        </p:nvSpPr>
        <p:spPr/>
        <p:txBody>
          <a:bodyPr rtlCol="0"/>
          <a:lstStyle/>
          <a:p>
            <a:pPr rtl="0"/>
            <a:fld id="{25BA54BD-C84D-46CE-8B72-31BFB26ABA43}" type="slidenum">
              <a:rPr lang="fr-FR" noProof="0" smtClean="0"/>
              <a:t>‹N°›</a:t>
            </a:fld>
            <a:endParaRPr lang="fr-FR" noProof="0"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fr-FR" noProof="0" dirty="0"/>
              <a:t>Modifiez le style du titre</a:t>
            </a:r>
          </a:p>
        </p:txBody>
      </p:sp>
      <p:sp>
        <p:nvSpPr>
          <p:cNvPr id="3" name="Espace réservé du texte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5" name="Espace réservé du pied de page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fr-FR" noProof="0" dirty="0"/>
          </a:p>
        </p:txBody>
      </p:sp>
      <p:sp>
        <p:nvSpPr>
          <p:cNvPr id="4" name="Espace réservé de la date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C5566FB-92D9-46E9-95A3-CDDB8CB94D13}" type="datetime1">
              <a:rPr lang="fr-FR" noProof="0" smtClean="0"/>
              <a:t>17/03/2020</a:t>
            </a:fld>
            <a:endParaRPr lang="fr-FR" noProof="0" dirty="0"/>
          </a:p>
        </p:txBody>
      </p:sp>
      <p:sp>
        <p:nvSpPr>
          <p:cNvPr id="6" name="Espace réservé du numéro de diapositive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fr-FR" noProof="0" smtClean="0"/>
              <a:pPr rtl="0"/>
              <a:t>‹N°›</a:t>
            </a:fld>
            <a:endParaRPr lang="fr-FR" noProof="0"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wOAm7EiFNu8?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5RyU50qbvzQ?feature=oembed" TargetMode="Externa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rtlCol="0"/>
          <a:lstStyle/>
          <a:p>
            <a:pPr rtl="0"/>
            <a:r>
              <a:rPr lang="fr-FR" dirty="0"/>
              <a:t>Interaction Graphique</a:t>
            </a:r>
          </a:p>
        </p:txBody>
      </p:sp>
      <p:sp>
        <p:nvSpPr>
          <p:cNvPr id="3" name="Sous-titre 2"/>
          <p:cNvSpPr>
            <a:spLocks noGrp="1"/>
          </p:cNvSpPr>
          <p:nvPr>
            <p:ph type="subTitle" idx="1"/>
          </p:nvPr>
        </p:nvSpPr>
        <p:spPr>
          <a:xfrm>
            <a:off x="5320580" y="6344478"/>
            <a:ext cx="1547663" cy="483840"/>
          </a:xfrm>
        </p:spPr>
        <p:txBody>
          <a:bodyPr rtlCol="0"/>
          <a:lstStyle/>
          <a:p>
            <a:pPr rtl="0"/>
            <a:r>
              <a:rPr lang="fr-FR" dirty="0"/>
              <a:t>2020-2021</a:t>
            </a:r>
          </a:p>
        </p:txBody>
      </p:sp>
      <p:sp>
        <p:nvSpPr>
          <p:cNvPr id="4" name="Sous-titre 2">
            <a:extLst>
              <a:ext uri="{FF2B5EF4-FFF2-40B4-BE49-F238E27FC236}">
                <a16:creationId xmlns:a16="http://schemas.microsoft.com/office/drawing/2014/main" id="{E391ED9F-8721-4DF1-BEDE-0269DFCFBD66}"/>
              </a:ext>
            </a:extLst>
          </p:cNvPr>
          <p:cNvSpPr txBox="1">
            <a:spLocks/>
          </p:cNvSpPr>
          <p:nvPr/>
        </p:nvSpPr>
        <p:spPr>
          <a:xfrm>
            <a:off x="1522413" y="5130180"/>
            <a:ext cx="2915815" cy="96311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SzPct val="100000"/>
              <a:buFont typeface="Arial" pitchFamily="34" charset="0"/>
              <a:buNone/>
              <a:defRPr sz="24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600"/>
              </a:spcBef>
              <a:buSzPct val="100000"/>
              <a:buFont typeface="Consolas" pitchFamily="49"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SzPct val="10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9pPr>
          </a:lstStyle>
          <a:p>
            <a:r>
              <a:rPr lang="fr-FR" sz="2200" b="1" dirty="0">
                <a:latin typeface="+mj-lt"/>
              </a:rPr>
              <a:t>Réalisé par:</a:t>
            </a:r>
          </a:p>
          <a:p>
            <a:r>
              <a:rPr lang="fr-FR" sz="2200" b="1" dirty="0">
                <a:latin typeface="+mj-lt"/>
              </a:rPr>
              <a:t> -&gt; </a:t>
            </a:r>
            <a:r>
              <a:rPr lang="fr-FR" sz="1800" b="1" dirty="0">
                <a:latin typeface="+mj-lt"/>
              </a:rPr>
              <a:t>MCHOUAT Othmane</a:t>
            </a:r>
          </a:p>
          <a:p>
            <a:endParaRPr lang="fr-FR" dirty="0"/>
          </a:p>
        </p:txBody>
      </p:sp>
      <p:sp>
        <p:nvSpPr>
          <p:cNvPr id="5" name="Sous-titre 2">
            <a:extLst>
              <a:ext uri="{FF2B5EF4-FFF2-40B4-BE49-F238E27FC236}">
                <a16:creationId xmlns:a16="http://schemas.microsoft.com/office/drawing/2014/main" id="{B3052010-9980-4B32-8588-39C3B1C73ADF}"/>
              </a:ext>
            </a:extLst>
          </p:cNvPr>
          <p:cNvSpPr txBox="1">
            <a:spLocks/>
          </p:cNvSpPr>
          <p:nvPr/>
        </p:nvSpPr>
        <p:spPr>
          <a:xfrm>
            <a:off x="6868243" y="5130180"/>
            <a:ext cx="3114601" cy="96311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SzPct val="100000"/>
              <a:buFont typeface="Arial" pitchFamily="34" charset="0"/>
              <a:buNone/>
              <a:defRPr sz="24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600"/>
              </a:spcBef>
              <a:buSzPct val="100000"/>
              <a:buFont typeface="Consolas" pitchFamily="49"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SzPct val="10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600"/>
              </a:spcBef>
              <a:buSzPct val="100000"/>
              <a:buFont typeface="Consolas" pitchFamily="49" charset="0"/>
              <a:buNone/>
              <a:defRPr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600"/>
              </a:spcBef>
              <a:buSzPct val="100000"/>
              <a:buFont typeface="Arial" pitchFamily="34" charset="0"/>
              <a:buNone/>
              <a:defRPr sz="1600" kern="1200">
                <a:solidFill>
                  <a:schemeClr val="tx1">
                    <a:tint val="75000"/>
                  </a:schemeClr>
                </a:solidFill>
                <a:latin typeface="+mn-lt"/>
                <a:ea typeface="+mn-ea"/>
                <a:cs typeface="+mn-cs"/>
              </a:defRPr>
            </a:lvl9pPr>
          </a:lstStyle>
          <a:p>
            <a:r>
              <a:rPr lang="fr-FR" sz="2200" b="1" dirty="0">
                <a:latin typeface="+mj-lt"/>
              </a:rPr>
              <a:t>Encadrée par:</a:t>
            </a:r>
          </a:p>
          <a:p>
            <a:r>
              <a:rPr lang="fr-FR" sz="2200" b="1" dirty="0">
                <a:latin typeface="+mj-lt"/>
              </a:rPr>
              <a:t> -&gt; </a:t>
            </a:r>
            <a:r>
              <a:rPr lang="fr-FR" sz="1800" b="1" dirty="0">
                <a:latin typeface="+mj-lt"/>
              </a:rPr>
              <a:t>RECANATI Catherine</a:t>
            </a:r>
          </a:p>
          <a:p>
            <a:endParaRPr lang="fr-FR" dirty="0"/>
          </a:p>
        </p:txBody>
      </p:sp>
      <p:pic>
        <p:nvPicPr>
          <p:cNvPr id="7" name="Image 6" descr="Une image contenant dessin&#10;&#10;Description générée automatiquement">
            <a:extLst>
              <a:ext uri="{FF2B5EF4-FFF2-40B4-BE49-F238E27FC236}">
                <a16:creationId xmlns:a16="http://schemas.microsoft.com/office/drawing/2014/main" id="{9F9BD32F-218C-4EA6-9329-0705883A9D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772" y="260970"/>
            <a:ext cx="1523644" cy="719758"/>
          </a:xfrm>
          <a:prstGeom prst="rect">
            <a:avLst/>
          </a:prstGeom>
        </p:spPr>
      </p:pic>
      <p:pic>
        <p:nvPicPr>
          <p:cNvPr id="9" name="Image 8" descr="Une image contenant dessin&#10;&#10;Description générée automatiquement">
            <a:extLst>
              <a:ext uri="{FF2B5EF4-FFF2-40B4-BE49-F238E27FC236}">
                <a16:creationId xmlns:a16="http://schemas.microsoft.com/office/drawing/2014/main" id="{55B254B4-70EA-403D-9A91-A143F0E9F4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56557" y="249401"/>
            <a:ext cx="1523644" cy="742895"/>
          </a:xfrm>
          <a:prstGeom prst="rect">
            <a:avLst/>
          </a:prstGeom>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additive="base">
                                        <p:cTn id="14"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 calcmode="lin" valueType="num">
                                      <p:cBhvr additive="base">
                                        <p:cTn id="20"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1" end="1"/>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 calcmode="lin" valueType="num">
                                      <p:cBhvr additive="base">
                                        <p:cTn id="30"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1" nodeType="clickEffect">
                                  <p:stCondLst>
                                    <p:cond delay="0"/>
                                  </p:stCondLst>
                                  <p:childTnLst>
                                    <p:animRot by="120000">
                                      <p:cBhvr>
                                        <p:cTn id="35" dur="100" fill="hold">
                                          <p:stCondLst>
                                            <p:cond delay="0"/>
                                          </p:stCondLst>
                                        </p:cTn>
                                        <p:tgtEl>
                                          <p:spTgt spid="2"/>
                                        </p:tgtEl>
                                        <p:attrNameLst>
                                          <p:attrName>r</p:attrName>
                                        </p:attrNameLst>
                                      </p:cBhvr>
                                    </p:animRot>
                                    <p:animRot by="-240000">
                                      <p:cBhvr>
                                        <p:cTn id="36" dur="200" fill="hold">
                                          <p:stCondLst>
                                            <p:cond delay="200"/>
                                          </p:stCondLst>
                                        </p:cTn>
                                        <p:tgtEl>
                                          <p:spTgt spid="2"/>
                                        </p:tgtEl>
                                        <p:attrNameLst>
                                          <p:attrName>r</p:attrName>
                                        </p:attrNameLst>
                                      </p:cBhvr>
                                    </p:animRot>
                                    <p:animRot by="240000">
                                      <p:cBhvr>
                                        <p:cTn id="37" dur="200" fill="hold">
                                          <p:stCondLst>
                                            <p:cond delay="400"/>
                                          </p:stCondLst>
                                        </p:cTn>
                                        <p:tgtEl>
                                          <p:spTgt spid="2"/>
                                        </p:tgtEl>
                                        <p:attrNameLst>
                                          <p:attrName>r</p:attrName>
                                        </p:attrNameLst>
                                      </p:cBhvr>
                                    </p:animRot>
                                    <p:animRot by="-240000">
                                      <p:cBhvr>
                                        <p:cTn id="38" dur="200" fill="hold">
                                          <p:stCondLst>
                                            <p:cond delay="600"/>
                                          </p:stCondLst>
                                        </p:cTn>
                                        <p:tgtEl>
                                          <p:spTgt spid="2"/>
                                        </p:tgtEl>
                                        <p:attrNameLst>
                                          <p:attrName>r</p:attrName>
                                        </p:attrNameLst>
                                      </p:cBhvr>
                                    </p:animRot>
                                    <p:animRot by="120000">
                                      <p:cBhvr>
                                        <p:cTn id="39"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297F0C-818B-4E15-9654-DD7D8252AF16}"/>
              </a:ext>
            </a:extLst>
          </p:cNvPr>
          <p:cNvSpPr>
            <a:spLocks noGrp="1"/>
          </p:cNvSpPr>
          <p:nvPr>
            <p:ph type="title"/>
          </p:nvPr>
        </p:nvSpPr>
        <p:spPr/>
        <p:txBody>
          <a:bodyPr/>
          <a:lstStyle/>
          <a:p>
            <a:r>
              <a:rPr lang="fr-FR" b="1" dirty="0"/>
              <a:t>Xerox Star année 80’</a:t>
            </a:r>
          </a:p>
        </p:txBody>
      </p:sp>
      <p:pic>
        <p:nvPicPr>
          <p:cNvPr id="7" name="Média en ligne 6" title="1982 Xerox Star User Interface">
            <a:hlinkClick r:id="" action="ppaction://media"/>
            <a:extLst>
              <a:ext uri="{FF2B5EF4-FFF2-40B4-BE49-F238E27FC236}">
                <a16:creationId xmlns:a16="http://schemas.microsoft.com/office/drawing/2014/main" id="{07D4E14E-7038-42C7-8768-2D8EB4870851}"/>
              </a:ext>
            </a:extLst>
          </p:cNvPr>
          <p:cNvPicPr>
            <a:picLocks noGrp="1" noRot="1" noChangeAspect="1"/>
          </p:cNvPicPr>
          <p:nvPr>
            <p:ph idx="1"/>
            <a:videoFile r:link="rId1"/>
          </p:nvPr>
        </p:nvPicPr>
        <p:blipFill>
          <a:blip r:embed="rId3"/>
          <a:stretch>
            <a:fillRect/>
          </a:stretch>
        </p:blipFill>
        <p:spPr>
          <a:xfrm>
            <a:off x="1522414" y="1905000"/>
            <a:ext cx="9143998" cy="4267200"/>
          </a:xfrm>
          <a:prstGeom prst="rect">
            <a:avLst/>
          </a:prstGeom>
        </p:spPr>
      </p:pic>
    </p:spTree>
    <p:extLst>
      <p:ext uri="{BB962C8B-B14F-4D97-AF65-F5344CB8AC3E}">
        <p14:creationId xmlns:p14="http://schemas.microsoft.com/office/powerpoint/2010/main" val="240949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2413" y="1916832"/>
            <a:ext cx="9144000" cy="2667000"/>
          </a:xfrm>
        </p:spPr>
        <p:txBody>
          <a:bodyPr rtlCol="0"/>
          <a:lstStyle/>
          <a:p>
            <a:pPr rtl="0"/>
            <a:r>
              <a:rPr lang="fr-FR" sz="6600" dirty="0"/>
              <a:t>MANIPULATION DIRECT</a:t>
            </a:r>
          </a:p>
        </p:txBody>
      </p:sp>
      <p:sp>
        <p:nvSpPr>
          <p:cNvPr id="3" name="Espace réservé du texte 2"/>
          <p:cNvSpPr>
            <a:spLocks noGrp="1"/>
          </p:cNvSpPr>
          <p:nvPr>
            <p:ph type="body" idx="1"/>
          </p:nvPr>
        </p:nvSpPr>
        <p:spPr/>
        <p:txBody>
          <a:bodyPr rtlCol="0"/>
          <a:lstStyle/>
          <a:p>
            <a:r>
              <a:rPr lang="fr-FR" dirty="0"/>
              <a:t>- Principes de la manipulation directe</a:t>
            </a:r>
          </a:p>
          <a:p>
            <a:r>
              <a:rPr lang="fr-FR" dirty="0"/>
              <a:t>- Utilisation de la manipulation directe</a:t>
            </a:r>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grpId="1" nodeType="clickEffect">
                                  <p:stCondLst>
                                    <p:cond delay="0"/>
                                  </p:stCondLst>
                                  <p:childTnLst>
                                    <p:animRot by="120000">
                                      <p:cBhvr>
                                        <p:cTn id="12" dur="100" fill="hold">
                                          <p:stCondLst>
                                            <p:cond delay="0"/>
                                          </p:stCondLst>
                                        </p:cTn>
                                        <p:tgtEl>
                                          <p:spTgt spid="2"/>
                                        </p:tgtEl>
                                        <p:attrNameLst>
                                          <p:attrName>r</p:attrName>
                                        </p:attrNameLst>
                                      </p:cBhvr>
                                    </p:animRot>
                                    <p:animRot by="-240000">
                                      <p:cBhvr>
                                        <p:cTn id="13" dur="200" fill="hold">
                                          <p:stCondLst>
                                            <p:cond delay="200"/>
                                          </p:stCondLst>
                                        </p:cTn>
                                        <p:tgtEl>
                                          <p:spTgt spid="2"/>
                                        </p:tgtEl>
                                        <p:attrNameLst>
                                          <p:attrName>r</p:attrName>
                                        </p:attrNameLst>
                                      </p:cBhvr>
                                    </p:animRot>
                                    <p:animRot by="240000">
                                      <p:cBhvr>
                                        <p:cTn id="14" dur="200" fill="hold">
                                          <p:stCondLst>
                                            <p:cond delay="400"/>
                                          </p:stCondLst>
                                        </p:cTn>
                                        <p:tgtEl>
                                          <p:spTgt spid="2"/>
                                        </p:tgtEl>
                                        <p:attrNameLst>
                                          <p:attrName>r</p:attrName>
                                        </p:attrNameLst>
                                      </p:cBhvr>
                                    </p:animRot>
                                    <p:animRot by="-240000">
                                      <p:cBhvr>
                                        <p:cTn id="15" dur="200" fill="hold">
                                          <p:stCondLst>
                                            <p:cond delay="600"/>
                                          </p:stCondLst>
                                        </p:cTn>
                                        <p:tgtEl>
                                          <p:spTgt spid="2"/>
                                        </p:tgtEl>
                                        <p:attrNameLst>
                                          <p:attrName>r</p:attrName>
                                        </p:attrNameLst>
                                      </p:cBhvr>
                                    </p:animRot>
                                    <p:animRot by="120000">
                                      <p:cBhvr>
                                        <p:cTn id="16" dur="200" fill="hold">
                                          <p:stCondLst>
                                            <p:cond delay="800"/>
                                          </p:stCondLst>
                                        </p:cTn>
                                        <p:tgtEl>
                                          <p:spTgt spid="2"/>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268E5F-F1D2-4FDB-8E4C-32B95B2DC2A7}"/>
              </a:ext>
            </a:extLst>
          </p:cNvPr>
          <p:cNvSpPr>
            <a:spLocks noGrp="1"/>
          </p:cNvSpPr>
          <p:nvPr>
            <p:ph type="title"/>
          </p:nvPr>
        </p:nvSpPr>
        <p:spPr/>
        <p:txBody>
          <a:bodyPr/>
          <a:lstStyle/>
          <a:p>
            <a:r>
              <a:rPr lang="fr-FR" b="1" dirty="0"/>
              <a:t>MANIPULATION DIRECT</a:t>
            </a:r>
          </a:p>
        </p:txBody>
      </p:sp>
      <p:sp>
        <p:nvSpPr>
          <p:cNvPr id="3" name="Espace réservé du contenu 2">
            <a:extLst>
              <a:ext uri="{FF2B5EF4-FFF2-40B4-BE49-F238E27FC236}">
                <a16:creationId xmlns:a16="http://schemas.microsoft.com/office/drawing/2014/main" id="{8171C022-A00A-4EFE-8BEE-812F8BEA5D9B}"/>
              </a:ext>
            </a:extLst>
          </p:cNvPr>
          <p:cNvSpPr>
            <a:spLocks noGrp="1"/>
          </p:cNvSpPr>
          <p:nvPr>
            <p:ph idx="1"/>
          </p:nvPr>
        </p:nvSpPr>
        <p:spPr>
          <a:xfrm>
            <a:off x="1522414" y="1905000"/>
            <a:ext cx="9540550" cy="4267200"/>
          </a:xfrm>
        </p:spPr>
        <p:txBody>
          <a:bodyPr/>
          <a:lstStyle/>
          <a:p>
            <a:pPr marL="0" indent="0" algn="just">
              <a:buNone/>
            </a:pPr>
            <a:r>
              <a:rPr lang="fr-FR" b="1" dirty="0"/>
              <a:t>Le terme de manipulation directe a été introduit pour la première fois en 1983 par Ben </a:t>
            </a:r>
            <a:r>
              <a:rPr lang="fr-FR" b="1" dirty="0" err="1"/>
              <a:t>Shneiderman</a:t>
            </a:r>
            <a:r>
              <a:rPr lang="fr-FR" b="1" dirty="0"/>
              <a:t>. Dans les interfaces à manipulation directe, l'utilisateur à l'impression d'agir directement sur un monde qui s'apparente à un monde physique. Plutôt que de communiquer avec un interlocuteur auquel il demande des informations, ou ordonne d'exécuter des actions, l'utilisateur a l'impression que c'est lui-même qui agit sur des objets dotés de réactions spécifiques.</a:t>
            </a:r>
          </a:p>
        </p:txBody>
      </p:sp>
    </p:spTree>
    <p:extLst>
      <p:ext uri="{BB962C8B-B14F-4D97-AF65-F5344CB8AC3E}">
        <p14:creationId xmlns:p14="http://schemas.microsoft.com/office/powerpoint/2010/main" val="2036687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A50A7D6-FE3A-47A0-A2DE-A36B105324C1}"/>
              </a:ext>
            </a:extLst>
          </p:cNvPr>
          <p:cNvSpPr>
            <a:spLocks noGrp="1"/>
          </p:cNvSpPr>
          <p:nvPr>
            <p:ph idx="1"/>
          </p:nvPr>
        </p:nvSpPr>
        <p:spPr>
          <a:xfrm>
            <a:off x="1522414" y="1905000"/>
            <a:ext cx="9684566" cy="4267200"/>
          </a:xfrm>
        </p:spPr>
        <p:txBody>
          <a:bodyPr/>
          <a:lstStyle/>
          <a:p>
            <a:pPr marL="0" indent="0" algn="just">
              <a:buNone/>
            </a:pPr>
            <a:r>
              <a:rPr lang="fr-FR" b="1" dirty="0"/>
              <a:t>Les principes de la manipulation directe qui ont été énoncés en 1983 par </a:t>
            </a:r>
            <a:r>
              <a:rPr lang="fr-FR" b="1" dirty="0" err="1"/>
              <a:t>Shneiderman</a:t>
            </a:r>
            <a:r>
              <a:rPr lang="fr-FR" b="1" dirty="0"/>
              <a:t> sont :</a:t>
            </a:r>
          </a:p>
          <a:p>
            <a:pPr algn="just"/>
            <a:r>
              <a:rPr lang="fr-FR" b="1" dirty="0"/>
              <a:t>Représentation continue des objets ;</a:t>
            </a:r>
          </a:p>
          <a:p>
            <a:pPr algn="just"/>
            <a:r>
              <a:rPr lang="fr-FR" b="1" dirty="0"/>
              <a:t>Utilisation d'actions physiques (mouvement et sélection par la souris, pointage , etc.), au lieu de syntaxe complexe ;</a:t>
            </a:r>
          </a:p>
          <a:p>
            <a:pPr algn="just"/>
            <a:r>
              <a:rPr lang="fr-FR" b="1" dirty="0"/>
              <a:t>Opérations rapides, incrémentales et réversibles, dont les effets sur les objets doivent être visibles immédiatement ;</a:t>
            </a:r>
          </a:p>
          <a:p>
            <a:pPr algn="just"/>
            <a:r>
              <a:rPr lang="fr-FR" b="1" dirty="0"/>
              <a:t>Apprentissage selon une approche progressive afin de permettre l'utilisation de l'interface même avec un minimum de connaissances.</a:t>
            </a:r>
          </a:p>
          <a:p>
            <a:pPr marL="0" indent="0">
              <a:buNone/>
            </a:pPr>
            <a:endParaRPr lang="fr-FR" dirty="0"/>
          </a:p>
        </p:txBody>
      </p:sp>
      <p:sp>
        <p:nvSpPr>
          <p:cNvPr id="4" name="Titre 1">
            <a:extLst>
              <a:ext uri="{FF2B5EF4-FFF2-40B4-BE49-F238E27FC236}">
                <a16:creationId xmlns:a16="http://schemas.microsoft.com/office/drawing/2014/main" id="{ECDF28EB-B746-4931-8604-BB9F620A3BB2}"/>
              </a:ext>
            </a:extLst>
          </p:cNvPr>
          <p:cNvSpPr>
            <a:spLocks noGrp="1"/>
          </p:cNvSpPr>
          <p:nvPr>
            <p:ph type="title"/>
          </p:nvPr>
        </p:nvSpPr>
        <p:spPr>
          <a:xfrm>
            <a:off x="1522413" y="274638"/>
            <a:ext cx="9144000" cy="1020762"/>
          </a:xfrm>
        </p:spPr>
        <p:txBody>
          <a:bodyPr rtlCol="0">
            <a:normAutofit/>
          </a:bodyPr>
          <a:lstStyle/>
          <a:p>
            <a:br>
              <a:rPr lang="fr-FR" b="1" dirty="0"/>
            </a:br>
            <a:r>
              <a:rPr lang="fr-FR" dirty="0"/>
              <a:t>Principes de la manipulation directe</a:t>
            </a:r>
          </a:p>
        </p:txBody>
      </p:sp>
    </p:spTree>
    <p:extLst>
      <p:ext uri="{BB962C8B-B14F-4D97-AF65-F5344CB8AC3E}">
        <p14:creationId xmlns:p14="http://schemas.microsoft.com/office/powerpoint/2010/main" val="268368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B71FD6-8A73-4EEE-919B-F721B6D5E773}"/>
              </a:ext>
            </a:extLst>
          </p:cNvPr>
          <p:cNvSpPr>
            <a:spLocks noGrp="1"/>
          </p:cNvSpPr>
          <p:nvPr>
            <p:ph type="title"/>
          </p:nvPr>
        </p:nvSpPr>
        <p:spPr/>
        <p:txBody>
          <a:bodyPr/>
          <a:lstStyle/>
          <a:p>
            <a:r>
              <a:rPr lang="fr-FR" dirty="0"/>
              <a:t>Utilisation de la manipulation directe</a:t>
            </a:r>
          </a:p>
        </p:txBody>
      </p:sp>
      <p:sp>
        <p:nvSpPr>
          <p:cNvPr id="3" name="Espace réservé du contenu 2">
            <a:extLst>
              <a:ext uri="{FF2B5EF4-FFF2-40B4-BE49-F238E27FC236}">
                <a16:creationId xmlns:a16="http://schemas.microsoft.com/office/drawing/2014/main" id="{5341E610-9316-4510-8792-7F3BF236B8E9}"/>
              </a:ext>
            </a:extLst>
          </p:cNvPr>
          <p:cNvSpPr>
            <a:spLocks noGrp="1"/>
          </p:cNvSpPr>
          <p:nvPr>
            <p:ph idx="1"/>
          </p:nvPr>
        </p:nvSpPr>
        <p:spPr/>
        <p:txBody>
          <a:bodyPr/>
          <a:lstStyle/>
          <a:p>
            <a:pPr marL="0" indent="0" algn="just">
              <a:buNone/>
            </a:pPr>
            <a:r>
              <a:rPr lang="fr-FR" b="1" dirty="0"/>
              <a:t>Les interactions élémentaires dans un système muni d'une souris (ou d'une tablette) sont les suivantes :</a:t>
            </a:r>
          </a:p>
          <a:p>
            <a:pPr algn="just"/>
            <a:r>
              <a:rPr lang="fr-FR" b="1" dirty="0"/>
              <a:t>Pointage: déplacer le curseur sur une zone de l'écran.</a:t>
            </a:r>
          </a:p>
          <a:p>
            <a:pPr algn="just"/>
            <a:r>
              <a:rPr lang="fr-FR" b="1" dirty="0"/>
              <a:t>Sélection: appuyer puis relâcher le bouton de la souris. L'utilisation simultanée de touches du clavier et/ou de clicks multiples permet de distinguer différentes actions de sélection.</a:t>
            </a:r>
          </a:p>
          <a:p>
            <a:pPr algn="just"/>
            <a:r>
              <a:rPr lang="fr-FR" b="1" dirty="0"/>
              <a:t>Tracé: appuyer sur le bouton de la souris, déplacer le curseur puis relâcher le bouton </a:t>
            </a:r>
            <a:endParaRPr lang="en-US" b="1" dirty="0"/>
          </a:p>
        </p:txBody>
      </p:sp>
    </p:spTree>
    <p:extLst>
      <p:ext uri="{BB962C8B-B14F-4D97-AF65-F5344CB8AC3E}">
        <p14:creationId xmlns:p14="http://schemas.microsoft.com/office/powerpoint/2010/main" val="3858387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B71FD6-8A73-4EEE-919B-F721B6D5E773}"/>
              </a:ext>
            </a:extLst>
          </p:cNvPr>
          <p:cNvSpPr>
            <a:spLocks noGrp="1"/>
          </p:cNvSpPr>
          <p:nvPr>
            <p:ph type="title"/>
          </p:nvPr>
        </p:nvSpPr>
        <p:spPr/>
        <p:txBody>
          <a:bodyPr/>
          <a:lstStyle/>
          <a:p>
            <a:r>
              <a:rPr lang="fr-FR" dirty="0"/>
              <a:t>Utilisation de la manipulation directe</a:t>
            </a:r>
          </a:p>
        </p:txBody>
      </p:sp>
      <p:sp>
        <p:nvSpPr>
          <p:cNvPr id="3" name="Espace réservé du contenu 2">
            <a:extLst>
              <a:ext uri="{FF2B5EF4-FFF2-40B4-BE49-F238E27FC236}">
                <a16:creationId xmlns:a16="http://schemas.microsoft.com/office/drawing/2014/main" id="{5341E610-9316-4510-8792-7F3BF236B8E9}"/>
              </a:ext>
            </a:extLst>
          </p:cNvPr>
          <p:cNvSpPr>
            <a:spLocks noGrp="1"/>
          </p:cNvSpPr>
          <p:nvPr>
            <p:ph idx="1"/>
          </p:nvPr>
        </p:nvSpPr>
        <p:spPr/>
        <p:txBody>
          <a:bodyPr/>
          <a:lstStyle/>
          <a:p>
            <a:r>
              <a:rPr lang="fr-FR" b="1" dirty="0"/>
              <a:t>Loi de </a:t>
            </a:r>
            <a:r>
              <a:rPr lang="fr-FR" b="1" dirty="0" err="1"/>
              <a:t>Fitts</a:t>
            </a:r>
            <a:r>
              <a:rPr lang="fr-FR" b="1" dirty="0"/>
              <a:t>:</a:t>
            </a:r>
          </a:p>
          <a:p>
            <a:pPr marL="0" indent="0">
              <a:buNone/>
            </a:pPr>
            <a:r>
              <a:rPr lang="fr-FR" b="1" dirty="0"/>
              <a:t>Pour une cible de diamètre L situé à une distance D du curseur, le temps de pointage de la cible est de l'ordre de (en secondes):</a:t>
            </a:r>
          </a:p>
          <a:p>
            <a:pPr marL="0" indent="0">
              <a:buNone/>
            </a:pPr>
            <a:endParaRPr lang="fr-FR" b="1" dirty="0"/>
          </a:p>
          <a:p>
            <a:pPr marL="0" indent="0" algn="ctr">
              <a:buNone/>
            </a:pPr>
            <a:r>
              <a:rPr lang="fr-FR" b="1" dirty="0"/>
              <a:t>t = 0.1 Log 2D/L</a:t>
            </a:r>
          </a:p>
        </p:txBody>
      </p:sp>
    </p:spTree>
    <p:extLst>
      <p:ext uri="{BB962C8B-B14F-4D97-AF65-F5344CB8AC3E}">
        <p14:creationId xmlns:p14="http://schemas.microsoft.com/office/powerpoint/2010/main" val="3626128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B71FD6-8A73-4EEE-919B-F721B6D5E773}"/>
              </a:ext>
            </a:extLst>
          </p:cNvPr>
          <p:cNvSpPr>
            <a:spLocks noGrp="1"/>
          </p:cNvSpPr>
          <p:nvPr>
            <p:ph type="title"/>
          </p:nvPr>
        </p:nvSpPr>
        <p:spPr/>
        <p:txBody>
          <a:bodyPr/>
          <a:lstStyle/>
          <a:p>
            <a:r>
              <a:rPr lang="fr-FR" dirty="0"/>
              <a:t>Utilisation de la manipulation directe</a:t>
            </a:r>
          </a:p>
        </p:txBody>
      </p:sp>
      <p:sp>
        <p:nvSpPr>
          <p:cNvPr id="3" name="Espace réservé du contenu 2">
            <a:extLst>
              <a:ext uri="{FF2B5EF4-FFF2-40B4-BE49-F238E27FC236}">
                <a16:creationId xmlns:a16="http://schemas.microsoft.com/office/drawing/2014/main" id="{5341E610-9316-4510-8792-7F3BF236B8E9}"/>
              </a:ext>
            </a:extLst>
          </p:cNvPr>
          <p:cNvSpPr>
            <a:spLocks noGrp="1"/>
          </p:cNvSpPr>
          <p:nvPr>
            <p:ph idx="1"/>
          </p:nvPr>
        </p:nvSpPr>
        <p:spPr/>
        <p:txBody>
          <a:bodyPr/>
          <a:lstStyle/>
          <a:p>
            <a:pPr marL="0" indent="0" algn="just">
              <a:buNone/>
            </a:pPr>
            <a:r>
              <a:rPr lang="fr-FR" b="1" dirty="0"/>
              <a:t>Les tâches interactives que l'on peut réaliser par manipulation directe sont :</a:t>
            </a:r>
          </a:p>
          <a:p>
            <a:pPr algn="just"/>
            <a:r>
              <a:rPr lang="fr-FR" b="1" dirty="0"/>
              <a:t>Saisie de valeurs (texte, quantité, position, tracé, etc.)</a:t>
            </a:r>
          </a:p>
          <a:p>
            <a:pPr algn="just"/>
            <a:r>
              <a:rPr lang="fr-FR" b="1" dirty="0"/>
              <a:t>Sélection d'un ou plusieurs objets parmi un ensemble</a:t>
            </a:r>
          </a:p>
          <a:p>
            <a:pPr algn="just"/>
            <a:r>
              <a:rPr lang="fr-FR" b="1" dirty="0"/>
              <a:t>Déclenchement de commandes</a:t>
            </a:r>
          </a:p>
          <a:p>
            <a:pPr algn="just"/>
            <a:r>
              <a:rPr lang="fr-FR" b="1" dirty="0"/>
              <a:t>Défilement de documents </a:t>
            </a:r>
          </a:p>
          <a:p>
            <a:pPr algn="just"/>
            <a:r>
              <a:rPr lang="fr-FR" b="1" dirty="0"/>
              <a:t>Spécification d'arguments et de propriétés </a:t>
            </a:r>
          </a:p>
          <a:p>
            <a:pPr algn="just"/>
            <a:r>
              <a:rPr lang="fr-FR" b="1" dirty="0"/>
              <a:t>Transformations graphiques</a:t>
            </a:r>
          </a:p>
        </p:txBody>
      </p:sp>
    </p:spTree>
    <p:extLst>
      <p:ext uri="{BB962C8B-B14F-4D97-AF65-F5344CB8AC3E}">
        <p14:creationId xmlns:p14="http://schemas.microsoft.com/office/powerpoint/2010/main" val="25084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2EF34E-0BCB-44D5-99C5-CBBB4B9F3094}"/>
              </a:ext>
            </a:extLst>
          </p:cNvPr>
          <p:cNvSpPr>
            <a:spLocks noGrp="1"/>
          </p:cNvSpPr>
          <p:nvPr>
            <p:ph type="title"/>
          </p:nvPr>
        </p:nvSpPr>
        <p:spPr/>
        <p:txBody>
          <a:bodyPr/>
          <a:lstStyle/>
          <a:p>
            <a:r>
              <a:rPr lang="fr-FR" sz="6600" dirty="0"/>
              <a:t>MACHINES A ETATS</a:t>
            </a:r>
          </a:p>
        </p:txBody>
      </p:sp>
    </p:spTree>
    <p:extLst>
      <p:ext uri="{BB962C8B-B14F-4D97-AF65-F5344CB8AC3E}">
        <p14:creationId xmlns:p14="http://schemas.microsoft.com/office/powerpoint/2010/main" val="2376544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grpId="1" nodeType="clickEffect">
                                  <p:stCondLst>
                                    <p:cond delay="0"/>
                                  </p:stCondLst>
                                  <p:childTnLst>
                                    <p:animRot by="120000">
                                      <p:cBhvr>
                                        <p:cTn id="12" dur="100" fill="hold">
                                          <p:stCondLst>
                                            <p:cond delay="0"/>
                                          </p:stCondLst>
                                        </p:cTn>
                                        <p:tgtEl>
                                          <p:spTgt spid="2"/>
                                        </p:tgtEl>
                                        <p:attrNameLst>
                                          <p:attrName>r</p:attrName>
                                        </p:attrNameLst>
                                      </p:cBhvr>
                                    </p:animRot>
                                    <p:animRot by="-240000">
                                      <p:cBhvr>
                                        <p:cTn id="13" dur="200" fill="hold">
                                          <p:stCondLst>
                                            <p:cond delay="200"/>
                                          </p:stCondLst>
                                        </p:cTn>
                                        <p:tgtEl>
                                          <p:spTgt spid="2"/>
                                        </p:tgtEl>
                                        <p:attrNameLst>
                                          <p:attrName>r</p:attrName>
                                        </p:attrNameLst>
                                      </p:cBhvr>
                                    </p:animRot>
                                    <p:animRot by="240000">
                                      <p:cBhvr>
                                        <p:cTn id="14" dur="200" fill="hold">
                                          <p:stCondLst>
                                            <p:cond delay="400"/>
                                          </p:stCondLst>
                                        </p:cTn>
                                        <p:tgtEl>
                                          <p:spTgt spid="2"/>
                                        </p:tgtEl>
                                        <p:attrNameLst>
                                          <p:attrName>r</p:attrName>
                                        </p:attrNameLst>
                                      </p:cBhvr>
                                    </p:animRot>
                                    <p:animRot by="-240000">
                                      <p:cBhvr>
                                        <p:cTn id="15" dur="200" fill="hold">
                                          <p:stCondLst>
                                            <p:cond delay="600"/>
                                          </p:stCondLst>
                                        </p:cTn>
                                        <p:tgtEl>
                                          <p:spTgt spid="2"/>
                                        </p:tgtEl>
                                        <p:attrNameLst>
                                          <p:attrName>r</p:attrName>
                                        </p:attrNameLst>
                                      </p:cBhvr>
                                    </p:animRot>
                                    <p:animRot by="120000">
                                      <p:cBhvr>
                                        <p:cTn id="16"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3B24E-B152-442C-804D-11D0D00A832D}"/>
              </a:ext>
            </a:extLst>
          </p:cNvPr>
          <p:cNvSpPr>
            <a:spLocks noGrp="1"/>
          </p:cNvSpPr>
          <p:nvPr>
            <p:ph type="title"/>
          </p:nvPr>
        </p:nvSpPr>
        <p:spPr/>
        <p:txBody>
          <a:bodyPr/>
          <a:lstStyle/>
          <a:p>
            <a:r>
              <a:rPr lang="fr-FR" b="1" dirty="0"/>
              <a:t>Machines à états</a:t>
            </a:r>
          </a:p>
        </p:txBody>
      </p:sp>
      <p:sp>
        <p:nvSpPr>
          <p:cNvPr id="3" name="Espace réservé du contenu 2">
            <a:extLst>
              <a:ext uri="{FF2B5EF4-FFF2-40B4-BE49-F238E27FC236}">
                <a16:creationId xmlns:a16="http://schemas.microsoft.com/office/drawing/2014/main" id="{D588B125-A8D9-406B-B382-6F543E74D0A2}"/>
              </a:ext>
            </a:extLst>
          </p:cNvPr>
          <p:cNvSpPr>
            <a:spLocks noGrp="1"/>
          </p:cNvSpPr>
          <p:nvPr>
            <p:ph idx="1"/>
          </p:nvPr>
        </p:nvSpPr>
        <p:spPr>
          <a:xfrm>
            <a:off x="1522414" y="1905000"/>
            <a:ext cx="9540550" cy="4267200"/>
          </a:xfrm>
        </p:spPr>
        <p:txBody>
          <a:bodyPr/>
          <a:lstStyle/>
          <a:p>
            <a:pPr marL="0" indent="0" algn="just">
              <a:buNone/>
            </a:pPr>
            <a:r>
              <a:rPr lang="fr-FR" b="1" dirty="0"/>
              <a:t>Une machine à états est constituée d'un automate à états finis, à savoir:</a:t>
            </a:r>
          </a:p>
          <a:p>
            <a:pPr algn="just"/>
            <a:r>
              <a:rPr lang="fr-FR" b="1" dirty="0"/>
              <a:t>un ensemble d'états E</a:t>
            </a:r>
          </a:p>
          <a:p>
            <a:pPr algn="just"/>
            <a:r>
              <a:rPr lang="fr-FR" b="1" dirty="0"/>
              <a:t>un état initial e</a:t>
            </a:r>
            <a:r>
              <a:rPr lang="fr-FR" b="1" baseline="-25000" dirty="0"/>
              <a:t>0</a:t>
            </a:r>
            <a:endParaRPr lang="fr-FR" b="1" dirty="0"/>
          </a:p>
          <a:p>
            <a:pPr algn="just"/>
            <a:r>
              <a:rPr lang="fr-FR" b="1" dirty="0"/>
              <a:t>un sous-ensemble F d'états finaux (F inclus dans E)</a:t>
            </a:r>
          </a:p>
          <a:p>
            <a:pPr algn="just"/>
            <a:r>
              <a:rPr lang="fr-FR" b="1" dirty="0"/>
              <a:t>un ensemble de transitions T, définissant une fonction de E x V -&gt; E,  V étant un alphabet fini.</a:t>
            </a:r>
          </a:p>
          <a:p>
            <a:pPr marL="0" indent="0" algn="just">
              <a:buNone/>
            </a:pPr>
            <a:r>
              <a:rPr lang="fr-FR" b="1" dirty="0"/>
              <a:t>A tout instant, l'automate est dans un état e (au départ, e=e</a:t>
            </a:r>
            <a:r>
              <a:rPr lang="fr-FR" b="1" baseline="-25000" dirty="0"/>
              <a:t>0</a:t>
            </a:r>
            <a:r>
              <a:rPr lang="fr-FR" b="1" dirty="0"/>
              <a:t>). Il lit un caractère c de l'alphabet et avance vers l'état T (e, c).</a:t>
            </a:r>
          </a:p>
        </p:txBody>
      </p:sp>
    </p:spTree>
    <p:extLst>
      <p:ext uri="{BB962C8B-B14F-4D97-AF65-F5344CB8AC3E}">
        <p14:creationId xmlns:p14="http://schemas.microsoft.com/office/powerpoint/2010/main" val="3011200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3B24E-B152-442C-804D-11D0D00A832D}"/>
              </a:ext>
            </a:extLst>
          </p:cNvPr>
          <p:cNvSpPr>
            <a:spLocks noGrp="1"/>
          </p:cNvSpPr>
          <p:nvPr>
            <p:ph type="title"/>
          </p:nvPr>
        </p:nvSpPr>
        <p:spPr/>
        <p:txBody>
          <a:bodyPr/>
          <a:lstStyle/>
          <a:p>
            <a:r>
              <a:rPr lang="fr-FR" b="1" dirty="0"/>
              <a:t>Machines à états</a:t>
            </a:r>
          </a:p>
        </p:txBody>
      </p:sp>
      <p:sp>
        <p:nvSpPr>
          <p:cNvPr id="3" name="Espace réservé du contenu 2">
            <a:extLst>
              <a:ext uri="{FF2B5EF4-FFF2-40B4-BE49-F238E27FC236}">
                <a16:creationId xmlns:a16="http://schemas.microsoft.com/office/drawing/2014/main" id="{D588B125-A8D9-406B-B382-6F543E74D0A2}"/>
              </a:ext>
            </a:extLst>
          </p:cNvPr>
          <p:cNvSpPr>
            <a:spLocks noGrp="1"/>
          </p:cNvSpPr>
          <p:nvPr>
            <p:ph idx="1"/>
          </p:nvPr>
        </p:nvSpPr>
        <p:spPr>
          <a:xfrm>
            <a:off x="1522414" y="1905000"/>
            <a:ext cx="9972598" cy="4267200"/>
          </a:xfrm>
        </p:spPr>
        <p:txBody>
          <a:bodyPr/>
          <a:lstStyle/>
          <a:p>
            <a:pPr marL="0" indent="0" algn="just">
              <a:buNone/>
            </a:pPr>
            <a:r>
              <a:rPr lang="fr-FR" b="1" dirty="0"/>
              <a:t>En interaction graphique, l'alphabet est constitué des types d'événements possibles.</a:t>
            </a:r>
          </a:p>
          <a:p>
            <a:pPr marL="0" indent="0" algn="just">
              <a:buNone/>
            </a:pPr>
            <a:r>
              <a:rPr lang="fr-FR" b="1" dirty="0"/>
              <a:t>Une machine à états est un automate auquel on ajoute des </a:t>
            </a:r>
            <a:r>
              <a:rPr lang="fr-FR" b="1" i="1" dirty="0"/>
              <a:t>actions</a:t>
            </a:r>
            <a:r>
              <a:rPr lang="fr-FR" b="1" dirty="0"/>
              <a:t>. Selon le type de machine, on peut associer l'action à chaque transition ou à chaque état.</a:t>
            </a:r>
          </a:p>
          <a:p>
            <a:pPr algn="just"/>
            <a:r>
              <a:rPr lang="fr-FR" b="1" dirty="0"/>
              <a:t>action associée à un état : elle est exécutée lorsque cet état devient l'état courant.</a:t>
            </a:r>
          </a:p>
          <a:p>
            <a:pPr algn="just"/>
            <a:r>
              <a:rPr lang="fr-FR" b="1" dirty="0"/>
              <a:t>action associée à une transition : elle est exécutée lorsque cette transition est activée.</a:t>
            </a:r>
          </a:p>
        </p:txBody>
      </p:sp>
    </p:spTree>
    <p:extLst>
      <p:ext uri="{BB962C8B-B14F-4D97-AF65-F5344CB8AC3E}">
        <p14:creationId xmlns:p14="http://schemas.microsoft.com/office/powerpoint/2010/main" val="3476583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p:cNvSpPr>
            <a:spLocks noGrp="1"/>
          </p:cNvSpPr>
          <p:nvPr>
            <p:ph type="title"/>
          </p:nvPr>
        </p:nvSpPr>
        <p:spPr/>
        <p:txBody>
          <a:bodyPr rtlCol="0"/>
          <a:lstStyle/>
          <a:p>
            <a:pPr rtl="0"/>
            <a:r>
              <a:rPr lang="fr-FR" b="1" dirty="0"/>
              <a:t>PLAN</a:t>
            </a:r>
          </a:p>
        </p:txBody>
      </p:sp>
      <p:sp>
        <p:nvSpPr>
          <p:cNvPr id="14" name="Espace réservé du contenu 13"/>
          <p:cNvSpPr>
            <a:spLocks noGrp="1"/>
          </p:cNvSpPr>
          <p:nvPr>
            <p:ph idx="1"/>
          </p:nvPr>
        </p:nvSpPr>
        <p:spPr/>
        <p:txBody>
          <a:bodyPr rtlCol="0"/>
          <a:lstStyle/>
          <a:p>
            <a:pPr rtl="0"/>
            <a:r>
              <a:rPr lang="fr-FR" b="1" dirty="0"/>
              <a:t>Introduction</a:t>
            </a:r>
          </a:p>
          <a:p>
            <a:r>
              <a:rPr lang="fr-FR" b="1" dirty="0"/>
              <a:t>Historique et Définitions</a:t>
            </a:r>
          </a:p>
          <a:p>
            <a:pPr rtl="0"/>
            <a:r>
              <a:rPr lang="fr-FR" b="1" dirty="0"/>
              <a:t>Manipulation directe</a:t>
            </a:r>
          </a:p>
          <a:p>
            <a:pPr rtl="0"/>
            <a:r>
              <a:rPr lang="fr-FR" b="1" dirty="0"/>
              <a:t>Machines à états</a:t>
            </a:r>
          </a:p>
          <a:p>
            <a:pPr rtl="0"/>
            <a:r>
              <a:rPr lang="fr-FR" b="1" dirty="0"/>
              <a:t>Mode d’interaction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anim calcmode="lin" valueType="num">
                                      <p:cBhvr additive="base">
                                        <p:cTn id="1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xEl>
                                              <p:pRg st="1" end="1"/>
                                            </p:txEl>
                                          </p:spTgt>
                                        </p:tgtEl>
                                        <p:attrNameLst>
                                          <p:attrName>style.visibility</p:attrName>
                                        </p:attrNameLst>
                                      </p:cBhvr>
                                      <p:to>
                                        <p:strVal val="visible"/>
                                      </p:to>
                                    </p:set>
                                    <p:anim calcmode="lin" valueType="num">
                                      <p:cBhvr additive="base">
                                        <p:cTn id="19"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xEl>
                                              <p:pRg st="2" end="2"/>
                                            </p:txEl>
                                          </p:spTgt>
                                        </p:tgtEl>
                                        <p:attrNameLst>
                                          <p:attrName>style.visibility</p:attrName>
                                        </p:attrNameLst>
                                      </p:cBhvr>
                                      <p:to>
                                        <p:strVal val="visible"/>
                                      </p:to>
                                    </p:set>
                                    <p:anim calcmode="lin" valueType="num">
                                      <p:cBhvr additive="base">
                                        <p:cTn id="25"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anim calcmode="lin" valueType="num">
                                      <p:cBhvr additive="base">
                                        <p:cTn id="31"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xEl>
                                              <p:pRg st="4" end="4"/>
                                            </p:txEl>
                                          </p:spTgt>
                                        </p:tgtEl>
                                        <p:attrNameLst>
                                          <p:attrName>style.visibility</p:attrName>
                                        </p:attrNameLst>
                                      </p:cBhvr>
                                      <p:to>
                                        <p:strVal val="visible"/>
                                      </p:to>
                                    </p:set>
                                    <p:anim calcmode="lin" valueType="num">
                                      <p:cBhvr additive="base">
                                        <p:cTn id="37"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3B24E-B152-442C-804D-11D0D00A832D}"/>
              </a:ext>
            </a:extLst>
          </p:cNvPr>
          <p:cNvSpPr>
            <a:spLocks noGrp="1"/>
          </p:cNvSpPr>
          <p:nvPr>
            <p:ph type="title"/>
          </p:nvPr>
        </p:nvSpPr>
        <p:spPr/>
        <p:txBody>
          <a:bodyPr/>
          <a:lstStyle/>
          <a:p>
            <a:r>
              <a:rPr lang="fr-FR" b="1" dirty="0"/>
              <a:t>Machines à états</a:t>
            </a:r>
          </a:p>
        </p:txBody>
      </p:sp>
      <p:sp>
        <p:nvSpPr>
          <p:cNvPr id="3" name="Espace réservé du contenu 2">
            <a:extLst>
              <a:ext uri="{FF2B5EF4-FFF2-40B4-BE49-F238E27FC236}">
                <a16:creationId xmlns:a16="http://schemas.microsoft.com/office/drawing/2014/main" id="{D588B125-A8D9-406B-B382-6F543E74D0A2}"/>
              </a:ext>
            </a:extLst>
          </p:cNvPr>
          <p:cNvSpPr>
            <a:spLocks noGrp="1"/>
          </p:cNvSpPr>
          <p:nvPr>
            <p:ph idx="1"/>
          </p:nvPr>
        </p:nvSpPr>
        <p:spPr>
          <a:xfrm>
            <a:off x="1522414" y="1905000"/>
            <a:ext cx="9828582" cy="4267200"/>
          </a:xfrm>
        </p:spPr>
        <p:txBody>
          <a:bodyPr/>
          <a:lstStyle/>
          <a:p>
            <a:pPr marL="0" indent="0" algn="just">
              <a:buNone/>
            </a:pPr>
            <a:r>
              <a:rPr lang="fr-FR" b="1" dirty="0"/>
              <a:t>Problèmes de ces machines à états :</a:t>
            </a:r>
          </a:p>
          <a:p>
            <a:pPr algn="just"/>
            <a:r>
              <a:rPr lang="fr-FR" b="1" dirty="0"/>
              <a:t>l'automate peut devenir gros ;</a:t>
            </a:r>
          </a:p>
          <a:p>
            <a:pPr algn="just"/>
            <a:r>
              <a:rPr lang="fr-FR" b="1" dirty="0"/>
              <a:t>il est difficile de traiter correctement les erreurs ;</a:t>
            </a:r>
          </a:p>
          <a:p>
            <a:pPr algn="just"/>
            <a:r>
              <a:rPr lang="fr-FR" b="1" dirty="0"/>
              <a:t>il n'y a pas de modularité. Il est donc difficile de réutiliser des machines existantes ;</a:t>
            </a:r>
          </a:p>
          <a:p>
            <a:pPr algn="just"/>
            <a:r>
              <a:rPr lang="fr-FR" b="1" dirty="0"/>
              <a:t>les sorties ne sont pas formalisées : elles sont gérées par effet de bord via les actions.</a:t>
            </a:r>
          </a:p>
        </p:txBody>
      </p:sp>
    </p:spTree>
    <p:extLst>
      <p:ext uri="{BB962C8B-B14F-4D97-AF65-F5344CB8AC3E}">
        <p14:creationId xmlns:p14="http://schemas.microsoft.com/office/powerpoint/2010/main" val="322843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73C6D7-E282-45A0-B413-2BA6809D5D2C}"/>
              </a:ext>
            </a:extLst>
          </p:cNvPr>
          <p:cNvSpPr>
            <a:spLocks noGrp="1"/>
          </p:cNvSpPr>
          <p:nvPr>
            <p:ph type="title"/>
          </p:nvPr>
        </p:nvSpPr>
        <p:spPr/>
        <p:txBody>
          <a:bodyPr/>
          <a:lstStyle/>
          <a:p>
            <a:r>
              <a:rPr lang="fr-FR" sz="6600" dirty="0"/>
              <a:t>MODE D’INTERACTION</a:t>
            </a:r>
          </a:p>
        </p:txBody>
      </p:sp>
    </p:spTree>
    <p:extLst>
      <p:ext uri="{BB962C8B-B14F-4D97-AF65-F5344CB8AC3E}">
        <p14:creationId xmlns:p14="http://schemas.microsoft.com/office/powerpoint/2010/main" val="76535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grpId="1" nodeType="clickEffect">
                                  <p:stCondLst>
                                    <p:cond delay="0"/>
                                  </p:stCondLst>
                                  <p:childTnLst>
                                    <p:animRot by="120000">
                                      <p:cBhvr>
                                        <p:cTn id="12" dur="100" fill="hold">
                                          <p:stCondLst>
                                            <p:cond delay="0"/>
                                          </p:stCondLst>
                                        </p:cTn>
                                        <p:tgtEl>
                                          <p:spTgt spid="2"/>
                                        </p:tgtEl>
                                        <p:attrNameLst>
                                          <p:attrName>r</p:attrName>
                                        </p:attrNameLst>
                                      </p:cBhvr>
                                    </p:animRot>
                                    <p:animRot by="-240000">
                                      <p:cBhvr>
                                        <p:cTn id="13" dur="200" fill="hold">
                                          <p:stCondLst>
                                            <p:cond delay="200"/>
                                          </p:stCondLst>
                                        </p:cTn>
                                        <p:tgtEl>
                                          <p:spTgt spid="2"/>
                                        </p:tgtEl>
                                        <p:attrNameLst>
                                          <p:attrName>r</p:attrName>
                                        </p:attrNameLst>
                                      </p:cBhvr>
                                    </p:animRot>
                                    <p:animRot by="240000">
                                      <p:cBhvr>
                                        <p:cTn id="14" dur="200" fill="hold">
                                          <p:stCondLst>
                                            <p:cond delay="400"/>
                                          </p:stCondLst>
                                        </p:cTn>
                                        <p:tgtEl>
                                          <p:spTgt spid="2"/>
                                        </p:tgtEl>
                                        <p:attrNameLst>
                                          <p:attrName>r</p:attrName>
                                        </p:attrNameLst>
                                      </p:cBhvr>
                                    </p:animRot>
                                    <p:animRot by="-240000">
                                      <p:cBhvr>
                                        <p:cTn id="15" dur="200" fill="hold">
                                          <p:stCondLst>
                                            <p:cond delay="600"/>
                                          </p:stCondLst>
                                        </p:cTn>
                                        <p:tgtEl>
                                          <p:spTgt spid="2"/>
                                        </p:tgtEl>
                                        <p:attrNameLst>
                                          <p:attrName>r</p:attrName>
                                        </p:attrNameLst>
                                      </p:cBhvr>
                                    </p:animRot>
                                    <p:animRot by="120000">
                                      <p:cBhvr>
                                        <p:cTn id="16"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C72C6-8DF9-49AC-B6FB-B7B0B371B406}"/>
              </a:ext>
            </a:extLst>
          </p:cNvPr>
          <p:cNvSpPr>
            <a:spLocks noGrp="1"/>
          </p:cNvSpPr>
          <p:nvPr>
            <p:ph type="title"/>
          </p:nvPr>
        </p:nvSpPr>
        <p:spPr/>
        <p:txBody>
          <a:bodyPr/>
          <a:lstStyle/>
          <a:p>
            <a:r>
              <a:rPr lang="fr-FR" b="1" dirty="0"/>
              <a:t>Mode d’interaction</a:t>
            </a:r>
          </a:p>
        </p:txBody>
      </p:sp>
      <p:sp>
        <p:nvSpPr>
          <p:cNvPr id="3" name="Espace réservé du contenu 2">
            <a:extLst>
              <a:ext uri="{FF2B5EF4-FFF2-40B4-BE49-F238E27FC236}">
                <a16:creationId xmlns:a16="http://schemas.microsoft.com/office/drawing/2014/main" id="{89714375-AB77-49CD-9D11-3E40329658F1}"/>
              </a:ext>
            </a:extLst>
          </p:cNvPr>
          <p:cNvSpPr>
            <a:spLocks noGrp="1"/>
          </p:cNvSpPr>
          <p:nvPr>
            <p:ph idx="1"/>
          </p:nvPr>
        </p:nvSpPr>
        <p:spPr>
          <a:xfrm>
            <a:off x="1522414" y="2033016"/>
            <a:ext cx="9396534" cy="4267200"/>
          </a:xfrm>
        </p:spPr>
        <p:txBody>
          <a:bodyPr/>
          <a:lstStyle/>
          <a:p>
            <a:pPr marL="0" indent="0" algn="just">
              <a:buNone/>
            </a:pPr>
            <a:r>
              <a:rPr lang="fr-FR" b="1" dirty="0"/>
              <a:t>Dans une interface graphique, un mode est un état de l'interface dans lequel les actions de l'utilisateur sont interprétées par le système de manière homogène et différente des autres modes.</a:t>
            </a:r>
          </a:p>
          <a:p>
            <a:pPr marL="0" indent="0" algn="just">
              <a:buNone/>
            </a:pPr>
            <a:r>
              <a:rPr lang="fr-FR" b="1" dirty="0"/>
              <a:t>On distingue deux types de modes : les modes spatiaux et les modes temporels. Un cas particulier de modes temporels sont les micro-modes. </a:t>
            </a:r>
            <a:endParaRPr lang="fr-FR" dirty="0"/>
          </a:p>
        </p:txBody>
      </p:sp>
    </p:spTree>
    <p:extLst>
      <p:ext uri="{BB962C8B-B14F-4D97-AF65-F5344CB8AC3E}">
        <p14:creationId xmlns:p14="http://schemas.microsoft.com/office/powerpoint/2010/main" val="797106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B7E83AE-E990-4CC5-9A62-BCB82B356F12}"/>
              </a:ext>
            </a:extLst>
          </p:cNvPr>
          <p:cNvSpPr txBox="1"/>
          <p:nvPr/>
        </p:nvSpPr>
        <p:spPr>
          <a:xfrm>
            <a:off x="1989956" y="2034772"/>
            <a:ext cx="8208912" cy="2788456"/>
          </a:xfrm>
          <a:prstGeom prst="rect">
            <a:avLst/>
          </a:prstGeom>
          <a:noFill/>
        </p:spPr>
        <p:txBody>
          <a:bodyPr wrap="square" rtlCol="0">
            <a:spAutoFit/>
          </a:bodyPr>
          <a:lstStyle/>
          <a:p>
            <a:pPr algn="ctr">
              <a:lnSpc>
                <a:spcPct val="90000"/>
              </a:lnSpc>
            </a:pPr>
            <a:r>
              <a:rPr lang="fr-FR" sz="9600" dirty="0">
                <a:latin typeface="Blackadder ITC" panose="04020505051007020D02" pitchFamily="82" charset="0"/>
              </a:rPr>
              <a:t>Merci Pour Votre Attention</a:t>
            </a:r>
          </a:p>
        </p:txBody>
      </p:sp>
    </p:spTree>
    <p:extLst>
      <p:ext uri="{BB962C8B-B14F-4D97-AF65-F5344CB8AC3E}">
        <p14:creationId xmlns:p14="http://schemas.microsoft.com/office/powerpoint/2010/main" val="114586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CD8FE0-955E-46E5-B9F3-6C095CC5C4B8}"/>
              </a:ext>
            </a:extLst>
          </p:cNvPr>
          <p:cNvSpPr>
            <a:spLocks noGrp="1"/>
          </p:cNvSpPr>
          <p:nvPr>
            <p:ph type="title"/>
          </p:nvPr>
        </p:nvSpPr>
        <p:spPr/>
        <p:txBody>
          <a:bodyPr/>
          <a:lstStyle/>
          <a:p>
            <a:r>
              <a:rPr lang="fr-FR" sz="6600" dirty="0"/>
              <a:t>INTRODUCTION</a:t>
            </a:r>
          </a:p>
        </p:txBody>
      </p:sp>
    </p:spTree>
    <p:extLst>
      <p:ext uri="{BB962C8B-B14F-4D97-AF65-F5344CB8AC3E}">
        <p14:creationId xmlns:p14="http://schemas.microsoft.com/office/powerpoint/2010/main" val="399788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grpId="1" nodeType="clickEffect">
                                  <p:stCondLst>
                                    <p:cond delay="0"/>
                                  </p:stCondLst>
                                  <p:childTnLst>
                                    <p:animRot by="120000">
                                      <p:cBhvr>
                                        <p:cTn id="12" dur="100" fill="hold">
                                          <p:stCondLst>
                                            <p:cond delay="0"/>
                                          </p:stCondLst>
                                        </p:cTn>
                                        <p:tgtEl>
                                          <p:spTgt spid="2"/>
                                        </p:tgtEl>
                                        <p:attrNameLst>
                                          <p:attrName>r</p:attrName>
                                        </p:attrNameLst>
                                      </p:cBhvr>
                                    </p:animRot>
                                    <p:animRot by="-240000">
                                      <p:cBhvr>
                                        <p:cTn id="13" dur="200" fill="hold">
                                          <p:stCondLst>
                                            <p:cond delay="200"/>
                                          </p:stCondLst>
                                        </p:cTn>
                                        <p:tgtEl>
                                          <p:spTgt spid="2"/>
                                        </p:tgtEl>
                                        <p:attrNameLst>
                                          <p:attrName>r</p:attrName>
                                        </p:attrNameLst>
                                      </p:cBhvr>
                                    </p:animRot>
                                    <p:animRot by="240000">
                                      <p:cBhvr>
                                        <p:cTn id="14" dur="200" fill="hold">
                                          <p:stCondLst>
                                            <p:cond delay="400"/>
                                          </p:stCondLst>
                                        </p:cTn>
                                        <p:tgtEl>
                                          <p:spTgt spid="2"/>
                                        </p:tgtEl>
                                        <p:attrNameLst>
                                          <p:attrName>r</p:attrName>
                                        </p:attrNameLst>
                                      </p:cBhvr>
                                    </p:animRot>
                                    <p:animRot by="-240000">
                                      <p:cBhvr>
                                        <p:cTn id="15" dur="200" fill="hold">
                                          <p:stCondLst>
                                            <p:cond delay="600"/>
                                          </p:stCondLst>
                                        </p:cTn>
                                        <p:tgtEl>
                                          <p:spTgt spid="2"/>
                                        </p:tgtEl>
                                        <p:attrNameLst>
                                          <p:attrName>r</p:attrName>
                                        </p:attrNameLst>
                                      </p:cBhvr>
                                    </p:animRot>
                                    <p:animRot by="120000">
                                      <p:cBhvr>
                                        <p:cTn id="16"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b="1" dirty="0"/>
              <a:t>INTRODUCTION</a:t>
            </a:r>
          </a:p>
        </p:txBody>
      </p:sp>
      <p:sp>
        <p:nvSpPr>
          <p:cNvPr id="4" name="Espace réservé du contenu 3">
            <a:extLst>
              <a:ext uri="{FF2B5EF4-FFF2-40B4-BE49-F238E27FC236}">
                <a16:creationId xmlns:a16="http://schemas.microsoft.com/office/drawing/2014/main" id="{9570D409-B579-4CD2-9AAB-89385C38C96E}"/>
              </a:ext>
            </a:extLst>
          </p:cNvPr>
          <p:cNvSpPr>
            <a:spLocks noGrp="1"/>
          </p:cNvSpPr>
          <p:nvPr>
            <p:ph idx="1"/>
          </p:nvPr>
        </p:nvSpPr>
        <p:spPr>
          <a:xfrm>
            <a:off x="1522414" y="1905000"/>
            <a:ext cx="9468542" cy="4267200"/>
          </a:xfrm>
        </p:spPr>
        <p:txBody>
          <a:bodyPr/>
          <a:lstStyle/>
          <a:p>
            <a:pPr marL="0" indent="0" algn="just">
              <a:buNone/>
            </a:pPr>
            <a:r>
              <a:rPr lang="fr-FR" b="1" dirty="0"/>
              <a:t>L'interaction graphique regroupe l'ensemble des moyens matériels et logiciels qui permettent d'interagir avec des représentations graphiques affichées sur un écran.</a:t>
            </a:r>
          </a:p>
          <a:p>
            <a:pPr marL="0" indent="0" algn="just">
              <a:buNone/>
            </a:pPr>
            <a:r>
              <a:rPr lang="fr-FR" b="1" dirty="0"/>
              <a:t>Dans cette présentation ont va abordés : l’Historique et les définitions d’interaction graphique ; ensuite la notion de machine à états pour modéliser le traitement des entrées ; enfin une taxonomie détaillée des modes d'interaction de la manipulation directe.</a:t>
            </a:r>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4F29FB-4876-4945-B506-407F5C23B852}"/>
              </a:ext>
            </a:extLst>
          </p:cNvPr>
          <p:cNvSpPr>
            <a:spLocks noGrp="1"/>
          </p:cNvSpPr>
          <p:nvPr>
            <p:ph type="title"/>
          </p:nvPr>
        </p:nvSpPr>
        <p:spPr/>
        <p:txBody>
          <a:bodyPr/>
          <a:lstStyle/>
          <a:p>
            <a:r>
              <a:rPr lang="fr-FR" sz="6600" dirty="0"/>
              <a:t>HISTORIQUE</a:t>
            </a:r>
          </a:p>
        </p:txBody>
      </p:sp>
      <p:sp>
        <p:nvSpPr>
          <p:cNvPr id="3" name="Espace réservé du texte 2">
            <a:extLst>
              <a:ext uri="{FF2B5EF4-FFF2-40B4-BE49-F238E27FC236}">
                <a16:creationId xmlns:a16="http://schemas.microsoft.com/office/drawing/2014/main" id="{64ED238E-EC04-49BE-BC5D-F3643C66BEF7}"/>
              </a:ext>
            </a:extLst>
          </p:cNvPr>
          <p:cNvSpPr>
            <a:spLocks noGrp="1"/>
          </p:cNvSpPr>
          <p:nvPr>
            <p:ph type="body" idx="1"/>
          </p:nvPr>
        </p:nvSpPr>
        <p:spPr>
          <a:xfrm>
            <a:off x="1629916" y="4941168"/>
            <a:ext cx="3563887" cy="1278803"/>
          </a:xfrm>
        </p:spPr>
        <p:txBody>
          <a:bodyPr>
            <a:normAutofit/>
          </a:bodyPr>
          <a:lstStyle/>
          <a:p>
            <a:r>
              <a:rPr lang="fr-FR" dirty="0">
                <a:effectLst>
                  <a:outerShdw blurRad="38100" dist="38100" dir="2700000" algn="tl">
                    <a:srgbClr val="000000">
                      <a:alpha val="43137"/>
                    </a:srgbClr>
                  </a:outerShdw>
                </a:effectLst>
              </a:rPr>
              <a:t>- Interface graphique</a:t>
            </a:r>
          </a:p>
          <a:p>
            <a:r>
              <a:rPr lang="fr-FR" dirty="0">
                <a:effectLst>
                  <a:outerShdw blurRad="38100" dist="38100" dir="2700000" algn="tl">
                    <a:srgbClr val="000000">
                      <a:alpha val="43137"/>
                    </a:srgbClr>
                  </a:outerShdw>
                </a:effectLst>
              </a:rPr>
              <a:t>- </a:t>
            </a:r>
            <a:r>
              <a:rPr lang="fr-FR" dirty="0" err="1">
                <a:effectLst>
                  <a:outerShdw blurRad="38100" dist="38100" dir="2700000" algn="tl">
                    <a:srgbClr val="000000">
                      <a:alpha val="43137"/>
                    </a:srgbClr>
                  </a:outerShdw>
                </a:effectLst>
              </a:rPr>
              <a:t>Sketchpad</a:t>
            </a:r>
            <a:r>
              <a:rPr lang="fr-FR" dirty="0">
                <a:effectLst>
                  <a:outerShdw blurRad="38100" dist="38100" dir="2700000" algn="tl">
                    <a:srgbClr val="000000">
                      <a:alpha val="43137"/>
                    </a:srgbClr>
                  </a:outerShdw>
                </a:effectLst>
              </a:rPr>
              <a:t> année 60’</a:t>
            </a:r>
          </a:p>
          <a:p>
            <a:r>
              <a:rPr lang="fr-FR" dirty="0">
                <a:effectLst>
                  <a:outerShdw blurRad="38100" dist="38100" dir="2700000" algn="tl">
                    <a:srgbClr val="000000">
                      <a:alpha val="43137"/>
                    </a:srgbClr>
                  </a:outerShdw>
                </a:effectLst>
              </a:rPr>
              <a:t>- Xerox Star année 80’</a:t>
            </a:r>
          </a:p>
          <a:p>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53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grpId="1" nodeType="clickEffect">
                                  <p:stCondLst>
                                    <p:cond delay="0"/>
                                  </p:stCondLst>
                                  <p:childTnLst>
                                    <p:animRot by="120000">
                                      <p:cBhvr>
                                        <p:cTn id="12" dur="100" fill="hold">
                                          <p:stCondLst>
                                            <p:cond delay="0"/>
                                          </p:stCondLst>
                                        </p:cTn>
                                        <p:tgtEl>
                                          <p:spTgt spid="2"/>
                                        </p:tgtEl>
                                        <p:attrNameLst>
                                          <p:attrName>r</p:attrName>
                                        </p:attrNameLst>
                                      </p:cBhvr>
                                    </p:animRot>
                                    <p:animRot by="-240000">
                                      <p:cBhvr>
                                        <p:cTn id="13" dur="200" fill="hold">
                                          <p:stCondLst>
                                            <p:cond delay="200"/>
                                          </p:stCondLst>
                                        </p:cTn>
                                        <p:tgtEl>
                                          <p:spTgt spid="2"/>
                                        </p:tgtEl>
                                        <p:attrNameLst>
                                          <p:attrName>r</p:attrName>
                                        </p:attrNameLst>
                                      </p:cBhvr>
                                    </p:animRot>
                                    <p:animRot by="240000">
                                      <p:cBhvr>
                                        <p:cTn id="14" dur="200" fill="hold">
                                          <p:stCondLst>
                                            <p:cond delay="400"/>
                                          </p:stCondLst>
                                        </p:cTn>
                                        <p:tgtEl>
                                          <p:spTgt spid="2"/>
                                        </p:tgtEl>
                                        <p:attrNameLst>
                                          <p:attrName>r</p:attrName>
                                        </p:attrNameLst>
                                      </p:cBhvr>
                                    </p:animRot>
                                    <p:animRot by="-240000">
                                      <p:cBhvr>
                                        <p:cTn id="15" dur="200" fill="hold">
                                          <p:stCondLst>
                                            <p:cond delay="600"/>
                                          </p:stCondLst>
                                        </p:cTn>
                                        <p:tgtEl>
                                          <p:spTgt spid="2"/>
                                        </p:tgtEl>
                                        <p:attrNameLst>
                                          <p:attrName>r</p:attrName>
                                        </p:attrNameLst>
                                      </p:cBhvr>
                                    </p:animRot>
                                    <p:animRot by="120000">
                                      <p:cBhvr>
                                        <p:cTn id="16" dur="200" fill="hold">
                                          <p:stCondLst>
                                            <p:cond delay="800"/>
                                          </p:stCondLst>
                                        </p:cTn>
                                        <p:tgtEl>
                                          <p:spTgt spid="2"/>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2414" y="274638"/>
            <a:ext cx="9372598" cy="1020762"/>
          </a:xfrm>
        </p:spPr>
        <p:txBody>
          <a:bodyPr rtlCol="0"/>
          <a:lstStyle/>
          <a:p>
            <a:r>
              <a:rPr lang="fr-FR" b="1" dirty="0"/>
              <a:t>HISTORIQUE: </a:t>
            </a:r>
            <a:r>
              <a:rPr lang="fr-FR" sz="2400" b="1" dirty="0"/>
              <a:t>Interface Graphique</a:t>
            </a:r>
          </a:p>
        </p:txBody>
      </p:sp>
      <p:sp>
        <p:nvSpPr>
          <p:cNvPr id="5" name="Espace réservé du contenu 4"/>
          <p:cNvSpPr>
            <a:spLocks noGrp="1"/>
          </p:cNvSpPr>
          <p:nvPr>
            <p:ph sz="half" idx="1"/>
          </p:nvPr>
        </p:nvSpPr>
        <p:spPr>
          <a:xfrm>
            <a:off x="1522413" y="1905000"/>
            <a:ext cx="9372598" cy="1884040"/>
          </a:xfrm>
        </p:spPr>
        <p:txBody>
          <a:bodyPr rtlCol="0"/>
          <a:lstStyle/>
          <a:p>
            <a:pPr marL="0" indent="0" algn="just">
              <a:buNone/>
            </a:pPr>
            <a:r>
              <a:rPr lang="fr-FR" b="1" dirty="0"/>
              <a:t>Le point de départ des interfaces hommes machine était tout d’abord le besoin de l’interaction entre l’individu et l’environnement.</a:t>
            </a:r>
          </a:p>
          <a:p>
            <a:pPr marL="0" indent="0" algn="just">
              <a:buNone/>
            </a:pPr>
            <a:r>
              <a:rPr lang="fr-FR" b="1" dirty="0"/>
              <a:t>La première idée des interfaces était le </a:t>
            </a:r>
            <a:r>
              <a:rPr lang="fr-FR" b="1" dirty="0" err="1"/>
              <a:t>Memex</a:t>
            </a:r>
            <a:r>
              <a:rPr lang="fr-FR" b="1" dirty="0"/>
              <a:t> en 1945 , Il présentait les premières notions des interfaces  Homme machine actuelles.</a:t>
            </a:r>
          </a:p>
          <a:p>
            <a:endParaRPr lang="fr-FR" dirty="0"/>
          </a:p>
        </p:txBody>
      </p:sp>
      <p:pic>
        <p:nvPicPr>
          <p:cNvPr id="13" name="Image 12" descr="Une image contenant poêle&#10;&#10;Description générée automatiquement">
            <a:extLst>
              <a:ext uri="{FF2B5EF4-FFF2-40B4-BE49-F238E27FC236}">
                <a16:creationId xmlns:a16="http://schemas.microsoft.com/office/drawing/2014/main" id="{7B6F9612-53B4-4F97-AB0A-3487C39413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7387" y="4038600"/>
            <a:ext cx="4654049" cy="2133600"/>
          </a:xfrm>
          <a:prstGeom prst="rect">
            <a:avLst/>
          </a:prstGeom>
        </p:spPr>
      </p:pic>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r>
              <a:rPr lang="fr-FR" b="1" dirty="0"/>
              <a:t>HISTORIQUE: </a:t>
            </a:r>
            <a:r>
              <a:rPr lang="fr-FR" sz="2400" b="1" dirty="0" err="1"/>
              <a:t>Sketchpad</a:t>
            </a:r>
            <a:r>
              <a:rPr lang="fr-FR" sz="2400" b="1" dirty="0"/>
              <a:t> année 60</a:t>
            </a:r>
            <a:r>
              <a:rPr lang="fr-FR" b="1" dirty="0"/>
              <a:t>’</a:t>
            </a:r>
            <a:endParaRPr lang="fr-FR" dirty="0"/>
          </a:p>
        </p:txBody>
      </p:sp>
      <p:sp>
        <p:nvSpPr>
          <p:cNvPr id="5" name="Espace réservé du contenu 4">
            <a:extLst>
              <a:ext uri="{FF2B5EF4-FFF2-40B4-BE49-F238E27FC236}">
                <a16:creationId xmlns:a16="http://schemas.microsoft.com/office/drawing/2014/main" id="{EDA08FCD-DE5E-4E0D-B293-FB696B020ED2}"/>
              </a:ext>
            </a:extLst>
          </p:cNvPr>
          <p:cNvSpPr>
            <a:spLocks noGrp="1"/>
          </p:cNvSpPr>
          <p:nvPr>
            <p:ph sz="half" idx="1"/>
          </p:nvPr>
        </p:nvSpPr>
        <p:spPr>
          <a:xfrm>
            <a:off x="1522413" y="1905000"/>
            <a:ext cx="9143998" cy="4267200"/>
          </a:xfrm>
        </p:spPr>
        <p:txBody>
          <a:bodyPr/>
          <a:lstStyle/>
          <a:p>
            <a:pPr algn="just"/>
            <a:r>
              <a:rPr lang="fr-FR" b="1" dirty="0"/>
              <a:t>Un programme informatique écrit par Ivan Sutherland en 1963.</a:t>
            </a:r>
          </a:p>
          <a:p>
            <a:pPr algn="just"/>
            <a:r>
              <a:rPr lang="fr-FR" b="1" dirty="0"/>
              <a:t>Considéré comme le précurseur des logiciels de conception assistée par ordinateur(CAO).</a:t>
            </a:r>
          </a:p>
          <a:p>
            <a:pPr algn="just"/>
            <a:r>
              <a:rPr lang="fr-FR" b="1" dirty="0"/>
              <a:t>Le premier programme qui a proposé une interface graphique.</a:t>
            </a:r>
          </a:p>
          <a:p>
            <a:pPr algn="just"/>
            <a:r>
              <a:rPr lang="fr-FR" b="1" dirty="0"/>
              <a:t>Moniteur et  dispositif de pointage (stylo optique).</a:t>
            </a:r>
          </a:p>
          <a:p>
            <a:pPr algn="just"/>
            <a:r>
              <a:rPr lang="fr-FR" b="1" dirty="0"/>
              <a:t>Dessin , zoom, formes géométriques.</a:t>
            </a:r>
          </a:p>
          <a:p>
            <a:pPr marL="0" indent="0">
              <a:buNone/>
            </a:pPr>
            <a:endParaRPr lang="fr-FR" dirty="0"/>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035997-BC41-4D07-9476-713E5966D22F}"/>
              </a:ext>
            </a:extLst>
          </p:cNvPr>
          <p:cNvSpPr>
            <a:spLocks noGrp="1"/>
          </p:cNvSpPr>
          <p:nvPr>
            <p:ph type="title"/>
          </p:nvPr>
        </p:nvSpPr>
        <p:spPr/>
        <p:txBody>
          <a:bodyPr/>
          <a:lstStyle/>
          <a:p>
            <a:r>
              <a:rPr lang="fr-FR" b="1" dirty="0" err="1"/>
              <a:t>Sketchpad</a:t>
            </a:r>
            <a:r>
              <a:rPr lang="fr-FR" b="1" dirty="0"/>
              <a:t> année 60’</a:t>
            </a:r>
          </a:p>
        </p:txBody>
      </p:sp>
      <p:pic>
        <p:nvPicPr>
          <p:cNvPr id="4" name="Média en ligne 3" title="Ivan Sutherland's Sketchpad">
            <a:hlinkClick r:id="" action="ppaction://media"/>
            <a:extLst>
              <a:ext uri="{FF2B5EF4-FFF2-40B4-BE49-F238E27FC236}">
                <a16:creationId xmlns:a16="http://schemas.microsoft.com/office/drawing/2014/main" id="{49699BA9-A416-4DCB-B5C8-73E8EE23CF2F}"/>
              </a:ext>
            </a:extLst>
          </p:cNvPr>
          <p:cNvPicPr>
            <a:picLocks noGrp="1" noRot="1" noChangeAspect="1"/>
          </p:cNvPicPr>
          <p:nvPr>
            <p:ph idx="1"/>
            <a:videoFile r:link="rId1"/>
          </p:nvPr>
        </p:nvPicPr>
        <p:blipFill>
          <a:blip r:embed="rId4"/>
          <a:stretch>
            <a:fillRect/>
          </a:stretch>
        </p:blipFill>
        <p:spPr>
          <a:xfrm>
            <a:off x="1522414" y="1905000"/>
            <a:ext cx="9143998" cy="4267200"/>
          </a:xfrm>
          <a:prstGeom prst="rect">
            <a:avLst/>
          </a:prstGeom>
        </p:spPr>
      </p:pic>
    </p:spTree>
    <p:extLst>
      <p:ext uri="{BB962C8B-B14F-4D97-AF65-F5344CB8AC3E}">
        <p14:creationId xmlns:p14="http://schemas.microsoft.com/office/powerpoint/2010/main" val="2736777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849657-03AA-42E5-AAEF-6BAB87758D43}"/>
              </a:ext>
            </a:extLst>
          </p:cNvPr>
          <p:cNvSpPr>
            <a:spLocks noGrp="1"/>
          </p:cNvSpPr>
          <p:nvPr>
            <p:ph type="title"/>
          </p:nvPr>
        </p:nvSpPr>
        <p:spPr/>
        <p:txBody>
          <a:bodyPr/>
          <a:lstStyle/>
          <a:p>
            <a:r>
              <a:rPr lang="fr-FR" b="1" dirty="0">
                <a:solidFill>
                  <a:prstClr val="white"/>
                </a:solidFill>
              </a:rPr>
              <a:t>HISTORIQUE: </a:t>
            </a:r>
            <a:r>
              <a:rPr lang="fr-FR" sz="2400" b="1" dirty="0">
                <a:effectLst>
                  <a:outerShdw blurRad="38100" dist="38100" dir="2700000" algn="tl">
                    <a:srgbClr val="000000">
                      <a:alpha val="43137"/>
                    </a:srgbClr>
                  </a:outerShdw>
                </a:effectLst>
              </a:rPr>
              <a:t>Xerox Star année 80</a:t>
            </a:r>
            <a:r>
              <a:rPr lang="fr-FR" b="1" dirty="0">
                <a:solidFill>
                  <a:prstClr val="white"/>
                </a:solidFill>
              </a:rPr>
              <a:t>’</a:t>
            </a:r>
            <a:endParaRPr lang="fr-FR" dirty="0"/>
          </a:p>
        </p:txBody>
      </p:sp>
      <p:sp>
        <p:nvSpPr>
          <p:cNvPr id="3" name="Espace réservé du contenu 2">
            <a:extLst>
              <a:ext uri="{FF2B5EF4-FFF2-40B4-BE49-F238E27FC236}">
                <a16:creationId xmlns:a16="http://schemas.microsoft.com/office/drawing/2014/main" id="{13C3DD0A-B13F-46A5-9360-5CA404C8AE57}"/>
              </a:ext>
            </a:extLst>
          </p:cNvPr>
          <p:cNvSpPr>
            <a:spLocks noGrp="1"/>
          </p:cNvSpPr>
          <p:nvPr>
            <p:ph idx="1"/>
          </p:nvPr>
        </p:nvSpPr>
        <p:spPr/>
        <p:txBody>
          <a:bodyPr>
            <a:normAutofit lnSpcReduction="10000"/>
          </a:bodyPr>
          <a:lstStyle/>
          <a:p>
            <a:pPr algn="just"/>
            <a:r>
              <a:rPr lang="fr-FR" b="1" dirty="0"/>
              <a:t>Les premiers ordinateurs commercialisés. </a:t>
            </a:r>
          </a:p>
          <a:p>
            <a:pPr algn="just"/>
            <a:r>
              <a:rPr lang="fr-FR" b="1" dirty="0"/>
              <a:t>Propose une interface graphique et d’autre concepts révolutionnaires à l’époque.</a:t>
            </a:r>
          </a:p>
          <a:p>
            <a:pPr algn="just"/>
            <a:r>
              <a:rPr lang="fr-FR" b="1" dirty="0"/>
              <a:t>Présent comme une machine de bureau avancée, une interface graphique basée sur métaphore du bureau.</a:t>
            </a:r>
          </a:p>
          <a:p>
            <a:pPr algn="just"/>
            <a:r>
              <a:rPr lang="fr-FR" b="1" dirty="0"/>
              <a:t>Un système centré sur les documents </a:t>
            </a:r>
          </a:p>
          <a:p>
            <a:pPr marL="0" indent="0" algn="just">
              <a:buNone/>
            </a:pPr>
            <a:r>
              <a:rPr lang="fr-FR" b="1" dirty="0"/>
              <a:t>    ( l’utilisateur ne connait pas les applications).</a:t>
            </a:r>
          </a:p>
          <a:p>
            <a:pPr algn="just"/>
            <a:r>
              <a:rPr lang="fr-FR" b="1" dirty="0"/>
              <a:t>Un échec commercial.</a:t>
            </a:r>
          </a:p>
          <a:p>
            <a:pPr algn="just"/>
            <a:r>
              <a:rPr lang="fr-FR" b="1" dirty="0"/>
              <a:t>Une architecture fermée.</a:t>
            </a:r>
          </a:p>
          <a:p>
            <a:endParaRPr lang="fr-FR" dirty="0"/>
          </a:p>
        </p:txBody>
      </p:sp>
      <p:pic>
        <p:nvPicPr>
          <p:cNvPr id="5" name="Image 4" descr="Une image contenant moniteur, ordinateur, assis, petit&#10;&#10;Description générée automatiquement">
            <a:extLst>
              <a:ext uri="{FF2B5EF4-FFF2-40B4-BE49-F238E27FC236}">
                <a16:creationId xmlns:a16="http://schemas.microsoft.com/office/drawing/2014/main" id="{39E5EDF1-8774-49A1-BDDF-9442C79B09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5186" y="4038600"/>
            <a:ext cx="2181225" cy="2105025"/>
          </a:xfrm>
          <a:prstGeom prst="rect">
            <a:avLst/>
          </a:prstGeom>
        </p:spPr>
      </p:pic>
    </p:spTree>
    <p:extLst>
      <p:ext uri="{BB962C8B-B14F-4D97-AF65-F5344CB8AC3E}">
        <p14:creationId xmlns:p14="http://schemas.microsoft.com/office/powerpoint/2010/main" val="301300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bleau noir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7_TF02804846_TF02804846" id="{61DB2ABB-C8FF-4A02-ACE4-B484BA3269F9}" vid="{7147F5C6-1CAD-4BFC-99B0-1ABC9DBA7C9E}"/>
    </a:ext>
  </a:extLst>
</a:theme>
</file>

<file path=ppt/theme/theme2.xml><?xml version="1.0" encoding="utf-8"?>
<a:theme xmlns:a="http://schemas.openxmlformats.org/drawingml/2006/main" name="Thème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 tableau noir (grand écran)</Template>
  <TotalTime>600</TotalTime>
  <Words>1648</Words>
  <Application>Microsoft Office PowerPoint</Application>
  <PresentationFormat>Personnalisé</PresentationFormat>
  <Paragraphs>142</Paragraphs>
  <Slides>23</Slides>
  <Notes>16</Notes>
  <HiddenSlides>0</HiddenSlides>
  <MMClips>2</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Blackadder ITC</vt:lpstr>
      <vt:lpstr>Consolas</vt:lpstr>
      <vt:lpstr>Corbel</vt:lpstr>
      <vt:lpstr>Tableau noir 16x9</vt:lpstr>
      <vt:lpstr>Interaction Graphique</vt:lpstr>
      <vt:lpstr>PLAN</vt:lpstr>
      <vt:lpstr>INTRODUCTION</vt:lpstr>
      <vt:lpstr>INTRODUCTION</vt:lpstr>
      <vt:lpstr>HISTORIQUE</vt:lpstr>
      <vt:lpstr>HISTORIQUE: Interface Graphique</vt:lpstr>
      <vt:lpstr>HISTORIQUE: Sketchpad année 60’</vt:lpstr>
      <vt:lpstr>Sketchpad année 60’</vt:lpstr>
      <vt:lpstr>HISTORIQUE: Xerox Star année 80’</vt:lpstr>
      <vt:lpstr>Xerox Star année 80’</vt:lpstr>
      <vt:lpstr>MANIPULATION DIRECT</vt:lpstr>
      <vt:lpstr>MANIPULATION DIRECT</vt:lpstr>
      <vt:lpstr> Principes de la manipulation directe</vt:lpstr>
      <vt:lpstr>Utilisation de la manipulation directe</vt:lpstr>
      <vt:lpstr>Utilisation de la manipulation directe</vt:lpstr>
      <vt:lpstr>Utilisation de la manipulation directe</vt:lpstr>
      <vt:lpstr>MACHINES A ETATS</vt:lpstr>
      <vt:lpstr>Machines à états</vt:lpstr>
      <vt:lpstr>Machines à états</vt:lpstr>
      <vt:lpstr>Machines à états</vt:lpstr>
      <vt:lpstr>MODE D’INTERACTION</vt:lpstr>
      <vt:lpstr>Mode d’interaction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 Graphique</dc:title>
  <dc:creator>User</dc:creator>
  <cp:lastModifiedBy>User</cp:lastModifiedBy>
  <cp:revision>30</cp:revision>
  <dcterms:created xsi:type="dcterms:W3CDTF">2020-03-17T12:16:39Z</dcterms:created>
  <dcterms:modified xsi:type="dcterms:W3CDTF">2020-03-17T22:17:04Z</dcterms:modified>
</cp:coreProperties>
</file>