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tif"/><Relationship Id="rId3" Type="http://schemas.openxmlformats.org/officeDocument/2006/relationships/image" Target="../media/image15.tif"/><Relationship Id="rId4" Type="http://schemas.openxmlformats.org/officeDocument/2006/relationships/image" Target="../media/image1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16859" t="0" r="30518" b="0"/>
          <a:stretch>
            <a:fillRect/>
          </a:stretch>
        </p:blipFill>
        <p:spPr>
          <a:xfrm>
            <a:off x="6574234" y="16668"/>
            <a:ext cx="6489552" cy="8221612"/>
          </a:xfrm>
          <a:prstGeom prst="rect">
            <a:avLst/>
          </a:prstGeom>
          <a:ln w="25400"/>
          <a:effectLst>
            <a:reflection blurRad="0" stA="82330" stPos="0" endA="0" endPos="40000" dist="0" dir="5400000" fadeDir="5400000" sx="100000" sy="-100000" kx="0" ky="0" algn="bl" rotWithShape="0"/>
          </a:effectLst>
        </p:spPr>
      </p:pic>
      <p:sp>
        <p:nvSpPr>
          <p:cNvPr id="120" name="Systèmes de recommandation"/>
          <p:cNvSpPr txBox="1"/>
          <p:nvPr>
            <p:ph type="title"/>
          </p:nvPr>
        </p:nvSpPr>
        <p:spPr>
          <a:xfrm>
            <a:off x="-219770" y="2580977"/>
            <a:ext cx="7170540" cy="1975446"/>
          </a:xfrm>
          <a:prstGeom prst="rect">
            <a:avLst/>
          </a:prstGeom>
        </p:spPr>
        <p:txBody>
          <a:bodyPr/>
          <a:lstStyle/>
          <a:p>
            <a:pPr/>
            <a:r>
              <a:t>Systèmes de recommandation</a:t>
            </a:r>
          </a:p>
        </p:txBody>
      </p:sp>
      <p:sp>
        <p:nvSpPr>
          <p:cNvPr id="121" name="&amp; Plateformes de streaming musical"/>
          <p:cNvSpPr txBox="1"/>
          <p:nvPr>
            <p:ph type="body" sz="quarter" idx="1"/>
          </p:nvPr>
        </p:nvSpPr>
        <p:spPr>
          <a:xfrm>
            <a:off x="865633" y="4724400"/>
            <a:ext cx="4999734" cy="1523604"/>
          </a:xfrm>
          <a:prstGeom prst="rect">
            <a:avLst/>
          </a:prstGeom>
        </p:spPr>
        <p:txBody>
          <a:bodyPr/>
          <a:lstStyle>
            <a:lvl1pPr defTabSz="484886">
              <a:defRPr sz="3071"/>
            </a:lvl1pPr>
          </a:lstStyle>
          <a:p>
            <a:pPr/>
            <a:r>
              <a:t>&amp; Plateformes de streaming musical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e streaming music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streaming musical</a:t>
            </a:r>
          </a:p>
        </p:txBody>
      </p:sp>
      <p:sp>
        <p:nvSpPr>
          <p:cNvPr id="124" name="Le streaming musical est un mode de diffusion par internet permettant la lecture instantanée de flux audio ou vidéo, par opposition au téléchargement."/>
          <p:cNvSpPr txBox="1"/>
          <p:nvPr>
            <p:ph type="body" sz="quarter" idx="1"/>
          </p:nvPr>
        </p:nvSpPr>
        <p:spPr>
          <a:xfrm>
            <a:off x="952500" y="2590800"/>
            <a:ext cx="11099800" cy="167863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</a:lstStyle>
          <a:p>
            <a:pPr/>
            <a:r>
              <a:t>Le streaming musical est un mode de diffusion par internet permettant la lecture instantanée de flux audio ou vidéo, par opposition au téléchargement.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3043" r="0" b="13043"/>
          <a:stretch>
            <a:fillRect/>
          </a:stretch>
        </p:blipFill>
        <p:spPr>
          <a:xfrm>
            <a:off x="1064681" y="4734892"/>
            <a:ext cx="3316819" cy="1226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29666" r="0" b="22233"/>
          <a:stretch>
            <a:fillRect/>
          </a:stretch>
        </p:blipFill>
        <p:spPr>
          <a:xfrm>
            <a:off x="7187507" y="4263627"/>
            <a:ext cx="4194086" cy="1226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33890" t="33899" r="34319" b="32084"/>
          <a:stretch>
            <a:fillRect/>
          </a:stretch>
        </p:blipFill>
        <p:spPr>
          <a:xfrm>
            <a:off x="5190728" y="5434136"/>
            <a:ext cx="2623390" cy="1578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16281" t="29557" r="16094" b="33022"/>
          <a:stretch>
            <a:fillRect/>
          </a:stretch>
        </p:blipFill>
        <p:spPr>
          <a:xfrm>
            <a:off x="8623434" y="6645026"/>
            <a:ext cx="3076217" cy="907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20502" t="28608" r="20502" b="28608"/>
          <a:stretch>
            <a:fillRect/>
          </a:stretch>
        </p:blipFill>
        <p:spPr>
          <a:xfrm>
            <a:off x="1810428" y="7240091"/>
            <a:ext cx="2924192" cy="1226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7">
            <a:extLst/>
          </a:blip>
          <a:srcRect l="24984" t="38688" r="25027" b="40718"/>
          <a:stretch>
            <a:fillRect/>
          </a:stretch>
        </p:blipFill>
        <p:spPr>
          <a:xfrm>
            <a:off x="5753815" y="8177211"/>
            <a:ext cx="3919964" cy="90796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5088" r="0" b="2967"/>
          <a:stretch>
            <a:fillRect/>
          </a:stretch>
        </p:blipFill>
        <p:spPr>
          <a:xfrm>
            <a:off x="1387078" y="1928430"/>
            <a:ext cx="10230545" cy="286257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"/>
          <p:cNvSpPr txBox="1"/>
          <p:nvPr/>
        </p:nvSpPr>
        <p:spPr>
          <a:xfrm>
            <a:off x="15366288" y="6894170"/>
            <a:ext cx="712624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35" name="Différentes formes de recommandations"/>
          <p:cNvSpPr txBox="1"/>
          <p:nvPr>
            <p:ph type="title" idx="4294967295"/>
          </p:nvPr>
        </p:nvSpPr>
        <p:spPr>
          <a:xfrm>
            <a:off x="1300956" y="419100"/>
            <a:ext cx="10402888" cy="1196083"/>
          </a:xfrm>
          <a:prstGeom prst="rect">
            <a:avLst/>
          </a:prstGeom>
        </p:spPr>
        <p:txBody>
          <a:bodyPr/>
          <a:lstStyle>
            <a:lvl1pPr defTabSz="327152">
              <a:defRPr sz="4368"/>
            </a:lvl1pPr>
          </a:lstStyle>
          <a:p>
            <a:pPr/>
            <a:r>
              <a:t>Différentes formes de recommandations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2149"/>
          <a:stretch>
            <a:fillRect/>
          </a:stretch>
        </p:blipFill>
        <p:spPr>
          <a:xfrm>
            <a:off x="1392237" y="5797599"/>
            <a:ext cx="10220432" cy="286248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ylists composées en fonction des écoutes récentes de l’utilisateur"/>
          <p:cNvSpPr txBox="1"/>
          <p:nvPr/>
        </p:nvSpPr>
        <p:spPr>
          <a:xfrm>
            <a:off x="1420012" y="5104338"/>
            <a:ext cx="1016477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Playlists composées en fonction des écoutes récentes de l’utilisateur</a:t>
            </a:r>
          </a:p>
        </p:txBody>
      </p:sp>
      <p:sp>
        <p:nvSpPr>
          <p:cNvPr id="138" name="Playlists adaptées à des situations particulières et/ou moments de la journée"/>
          <p:cNvSpPr txBox="1"/>
          <p:nvPr/>
        </p:nvSpPr>
        <p:spPr>
          <a:xfrm>
            <a:off x="744270" y="8892461"/>
            <a:ext cx="1128765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Playlists adaptées à des situations particulières et/ou moments de la journée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ommendations d’artistes et albums spécifiques envoyées par e-mail"/>
          <p:cNvSpPr txBox="1"/>
          <p:nvPr>
            <p:ph type="title"/>
          </p:nvPr>
        </p:nvSpPr>
        <p:spPr>
          <a:xfrm>
            <a:off x="1617042" y="8680301"/>
            <a:ext cx="9770716" cy="572592"/>
          </a:xfrm>
          <a:prstGeom prst="rect">
            <a:avLst/>
          </a:prstGeom>
        </p:spPr>
        <p:txBody>
          <a:bodyPr/>
          <a:lstStyle>
            <a:lvl1pPr defTabSz="537463">
              <a:defRPr b="1" sz="2208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Recommendations d’artistes et albums spécifiques envoyées par e-mail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843" y="1748645"/>
            <a:ext cx="3829972" cy="6798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4381" y="1748642"/>
            <a:ext cx="3829971" cy="679819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Différentes formes de recommandations"/>
          <p:cNvSpPr txBox="1"/>
          <p:nvPr/>
        </p:nvSpPr>
        <p:spPr>
          <a:xfrm>
            <a:off x="1300956" y="419100"/>
            <a:ext cx="10402888" cy="1196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27152">
              <a:defRPr b="0" sz="4368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Différentes formes de recommandations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es types de systèmes de recommandation"/>
          <p:cNvSpPr txBox="1"/>
          <p:nvPr>
            <p:ph type="title"/>
          </p:nvPr>
        </p:nvSpPr>
        <p:spPr>
          <a:xfrm>
            <a:off x="952500" y="4953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Les types de systèmes de recommandation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3393110"/>
            <a:ext cx="8890000" cy="355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es systèmes de recommandation collaboratifs:…"/>
          <p:cNvSpPr txBox="1"/>
          <p:nvPr/>
        </p:nvSpPr>
        <p:spPr>
          <a:xfrm>
            <a:off x="2815996" y="7687920"/>
            <a:ext cx="737280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systèmes de recommandation collaboratifs: </a:t>
            </a:r>
          </a:p>
          <a:p>
            <a:pPr/>
            <a:r>
              <a:t>on se base sur les données des autres utilisateurs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3345485"/>
            <a:ext cx="889000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Les systèmes de recommandation basés sur le contenu: dans le contexte musical ce sont les caractéristiques sonores de la musique (style, rythme, instruments, fréquences etc.)"/>
          <p:cNvSpPr txBox="1"/>
          <p:nvPr/>
        </p:nvSpPr>
        <p:spPr>
          <a:xfrm>
            <a:off x="1289889" y="7808570"/>
            <a:ext cx="10425023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Les systèmes de recommandation basés sur le contenu: dans le contexte musical ce sont les caractéristiques sonores de la musique (style, rythme, instruments, fréquences etc.)</a:t>
            </a:r>
          </a:p>
        </p:txBody>
      </p:sp>
      <p:sp>
        <p:nvSpPr>
          <p:cNvPr id="154" name="Les types de systèmes de recommandation"/>
          <p:cNvSpPr txBox="1"/>
          <p:nvPr>
            <p:ph type="title"/>
          </p:nvPr>
        </p:nvSpPr>
        <p:spPr>
          <a:xfrm>
            <a:off x="952500" y="4953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Les types de systèmes de recommandation 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ommendations contextuel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Recommendations contextuelles</a:t>
            </a:r>
          </a:p>
        </p:txBody>
      </p:sp>
      <p:sp>
        <p:nvSpPr>
          <p:cNvPr id="158" name="Les systèmes de recommendation contextuels: basés sur les habitudes de l’utilisateur (selon le moment de la journée, le jour de la semaine ou le lieu par exemple)"/>
          <p:cNvSpPr txBox="1"/>
          <p:nvPr/>
        </p:nvSpPr>
        <p:spPr>
          <a:xfrm>
            <a:off x="2668110" y="7531650"/>
            <a:ext cx="7668580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Les systèmes de recommendation contextuels: basés sur les habitudes de l’utilisateur (selon le moment de la journée, le jour de la semaine ou le lieu par exemple)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2663267"/>
            <a:ext cx="3795316" cy="2138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38" t="2345" r="138" b="9965"/>
          <a:stretch>
            <a:fillRect/>
          </a:stretch>
        </p:blipFill>
        <p:spPr>
          <a:xfrm>
            <a:off x="6955536" y="2654854"/>
            <a:ext cx="3674365" cy="2155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5184" r="0" b="12989"/>
          <a:stretch>
            <a:fillRect/>
          </a:stretch>
        </p:blipFill>
        <p:spPr>
          <a:xfrm>
            <a:off x="4604742" y="5051739"/>
            <a:ext cx="3795483" cy="222973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3012110"/>
            <a:ext cx="8890000" cy="515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Les types de systèmes de recommandation"/>
          <p:cNvSpPr txBox="1"/>
          <p:nvPr>
            <p:ph type="title"/>
          </p:nvPr>
        </p:nvSpPr>
        <p:spPr>
          <a:xfrm>
            <a:off x="952500" y="4953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Les types de systèmes de recommandation </a:t>
            </a:r>
          </a:p>
        </p:txBody>
      </p:sp>
      <p:sp>
        <p:nvSpPr>
          <p:cNvPr id="166" name="Les systèmes de recommandation hybrides:…"/>
          <p:cNvSpPr txBox="1"/>
          <p:nvPr/>
        </p:nvSpPr>
        <p:spPr>
          <a:xfrm>
            <a:off x="1580184" y="8526120"/>
            <a:ext cx="984443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systèmes de recommandation hybrides: </a:t>
            </a:r>
          </a:p>
          <a:p>
            <a:pPr/>
            <a:r>
              <a:t>sont basées sur une ou plusieurs techniques citées précédemment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mpact des systèmes de recomman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Impact des systèmes de recommandation</a:t>
            </a:r>
          </a:p>
        </p:txBody>
      </p:sp>
      <p:sp>
        <p:nvSpPr>
          <p:cNvPr id="170" name="Comment les utilisateurs des services de streaming exploitent les systèmes de recommanda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Comment les utilisateurs des services de streaming exploitent les systèmes de recommandation?</a:t>
            </a:r>
          </a:p>
          <a:p>
            <a:pPr/>
            <a:r>
              <a:t>La manière de découvrir des nouveaux artistes a-t-elle réellement changé avec l’apparition des systèmes de recommandation?</a:t>
            </a:r>
          </a:p>
          <a:p>
            <a:pPr/>
            <a:r>
              <a:t>Les systèmes de recommandation sont-ils fiables?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