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09"/>
  </p:notesMasterIdLst>
  <p:handoutMasterIdLst>
    <p:handoutMasterId r:id="rId110"/>
  </p:handoutMasterIdLst>
  <p:sldIdLst>
    <p:sldId id="379" r:id="rId3"/>
    <p:sldId id="474" r:id="rId4"/>
    <p:sldId id="475" r:id="rId5"/>
    <p:sldId id="414" r:id="rId6"/>
    <p:sldId id="408" r:id="rId7"/>
    <p:sldId id="445" r:id="rId8"/>
    <p:sldId id="443" r:id="rId9"/>
    <p:sldId id="446" r:id="rId10"/>
    <p:sldId id="477" r:id="rId11"/>
    <p:sldId id="412" r:id="rId12"/>
    <p:sldId id="413" r:id="rId13"/>
    <p:sldId id="411" r:id="rId14"/>
    <p:sldId id="449" r:id="rId15"/>
    <p:sldId id="448" r:id="rId16"/>
    <p:sldId id="423" r:id="rId17"/>
    <p:sldId id="387" r:id="rId18"/>
    <p:sldId id="455" r:id="rId19"/>
    <p:sldId id="476" r:id="rId20"/>
    <p:sldId id="415" r:id="rId21"/>
    <p:sldId id="282" r:id="rId22"/>
    <p:sldId id="417" r:id="rId23"/>
    <p:sldId id="424" r:id="rId24"/>
    <p:sldId id="425" r:id="rId25"/>
    <p:sldId id="426" r:id="rId26"/>
    <p:sldId id="427" r:id="rId27"/>
    <p:sldId id="382" r:id="rId28"/>
    <p:sldId id="384" r:id="rId29"/>
    <p:sldId id="478" r:id="rId30"/>
    <p:sldId id="479" r:id="rId31"/>
    <p:sldId id="480" r:id="rId32"/>
    <p:sldId id="481" r:id="rId33"/>
    <p:sldId id="482" r:id="rId34"/>
    <p:sldId id="483" r:id="rId35"/>
    <p:sldId id="484" r:id="rId36"/>
    <p:sldId id="485" r:id="rId37"/>
    <p:sldId id="486" r:id="rId38"/>
    <p:sldId id="487" r:id="rId39"/>
    <p:sldId id="488" r:id="rId40"/>
    <p:sldId id="489" r:id="rId41"/>
    <p:sldId id="490" r:id="rId42"/>
    <p:sldId id="491" r:id="rId43"/>
    <p:sldId id="492" r:id="rId44"/>
    <p:sldId id="493" r:id="rId45"/>
    <p:sldId id="494" r:id="rId46"/>
    <p:sldId id="497" r:id="rId47"/>
    <p:sldId id="495" r:id="rId48"/>
    <p:sldId id="467" r:id="rId49"/>
    <p:sldId id="471" r:id="rId50"/>
    <p:sldId id="390" r:id="rId51"/>
    <p:sldId id="438" r:id="rId52"/>
    <p:sldId id="454" r:id="rId53"/>
    <p:sldId id="453" r:id="rId54"/>
    <p:sldId id="331" r:id="rId55"/>
    <p:sldId id="389" r:id="rId56"/>
    <p:sldId id="388" r:id="rId57"/>
    <p:sldId id="410" r:id="rId58"/>
    <p:sldId id="391" r:id="rId59"/>
    <p:sldId id="428" r:id="rId60"/>
    <p:sldId id="450" r:id="rId61"/>
    <p:sldId id="451" r:id="rId62"/>
    <p:sldId id="432" r:id="rId63"/>
    <p:sldId id="435" r:id="rId64"/>
    <p:sldId id="465" r:id="rId65"/>
    <p:sldId id="458" r:id="rId66"/>
    <p:sldId id="459" r:id="rId67"/>
    <p:sldId id="433" r:id="rId68"/>
    <p:sldId id="436" r:id="rId69"/>
    <p:sldId id="434" r:id="rId70"/>
    <p:sldId id="399" r:id="rId71"/>
    <p:sldId id="400" r:id="rId72"/>
    <p:sldId id="335" r:id="rId73"/>
    <p:sldId id="437" r:id="rId74"/>
    <p:sldId id="472" r:id="rId75"/>
    <p:sldId id="441" r:id="rId76"/>
    <p:sldId id="440" r:id="rId77"/>
    <p:sldId id="452" r:id="rId78"/>
    <p:sldId id="338" r:id="rId79"/>
    <p:sldId id="401" r:id="rId80"/>
    <p:sldId id="439" r:id="rId81"/>
    <p:sldId id="403" r:id="rId82"/>
    <p:sldId id="402" r:id="rId83"/>
    <p:sldId id="346" r:id="rId84"/>
    <p:sldId id="498" r:id="rId85"/>
    <p:sldId id="348" r:id="rId86"/>
    <p:sldId id="442" r:id="rId87"/>
    <p:sldId id="344" r:id="rId88"/>
    <p:sldId id="351" r:id="rId89"/>
    <p:sldId id="353" r:id="rId90"/>
    <p:sldId id="355" r:id="rId91"/>
    <p:sldId id="356" r:id="rId92"/>
    <p:sldId id="357" r:id="rId93"/>
    <p:sldId id="404" r:id="rId94"/>
    <p:sldId id="405" r:id="rId95"/>
    <p:sldId id="406" r:id="rId96"/>
    <p:sldId id="407" r:id="rId97"/>
    <p:sldId id="473" r:id="rId98"/>
    <p:sldId id="469" r:id="rId99"/>
    <p:sldId id="470" r:id="rId100"/>
    <p:sldId id="468" r:id="rId101"/>
    <p:sldId id="466" r:id="rId102"/>
    <p:sldId id="464" r:id="rId103"/>
    <p:sldId id="461" r:id="rId104"/>
    <p:sldId id="462" r:id="rId105"/>
    <p:sldId id="463" r:id="rId106"/>
    <p:sldId id="456" r:id="rId107"/>
    <p:sldId id="365" r:id="rId108"/>
  </p:sldIdLst>
  <p:sldSz cx="9906000" cy="6858000" type="A4"/>
  <p:notesSz cx="6858000" cy="9906000"/>
  <p:defaultTextStyle>
    <a:defPPr>
      <a:defRPr lang="fr-FR"/>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77" end="100"/>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C18B0"/>
    <a:srgbClr val="18605A"/>
    <a:srgbClr val="FFEA18"/>
    <a:srgbClr val="BA4CC2"/>
    <a:srgbClr val="359927"/>
    <a:srgbClr val="8D0999"/>
    <a:srgbClr val="1B991F"/>
    <a:srgbClr val="F63F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33" autoAdjust="0"/>
  </p:normalViewPr>
  <p:slideViewPr>
    <p:cSldViewPr>
      <p:cViewPr varScale="1">
        <p:scale>
          <a:sx n="77" d="100"/>
          <a:sy n="77" d="100"/>
        </p:scale>
        <p:origin x="-1240" y="-11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64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8" Type="http://schemas.openxmlformats.org/officeDocument/2006/relationships/slide" Target="slides/slide106.xml"/><Relationship Id="rId109"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10" Type="http://schemas.openxmlformats.org/officeDocument/2006/relationships/handoutMaster" Target="handoutMasters/handoutMaster1.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11" Type="http://schemas.openxmlformats.org/officeDocument/2006/relationships/printerSettings" Target="printerSettings/printerSettings1.bin"/><Relationship Id="rId112" Type="http://schemas.openxmlformats.org/officeDocument/2006/relationships/presProps" Target="presProps.xml"/><Relationship Id="rId113" Type="http://schemas.openxmlformats.org/officeDocument/2006/relationships/viewProps" Target="viewProps.xml"/><Relationship Id="rId114" Type="http://schemas.openxmlformats.org/officeDocument/2006/relationships/theme" Target="theme/theme1.xml"/><Relationship Id="rId115"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slide" Target="slides/slide98.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172035" name="Rectangle 3"/>
          <p:cNvSpPr>
            <a:spLocks noGrp="1" noChangeArrowheads="1"/>
          </p:cNvSpPr>
          <p:nvPr>
            <p:ph type="dt" sz="quarter" idx="1"/>
          </p:nvPr>
        </p:nvSpPr>
        <p:spPr bwMode="auto">
          <a:xfrm>
            <a:off x="388620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172036" name="Rectangle 4"/>
          <p:cNvSpPr>
            <a:spLocks noGrp="1" noChangeArrowheads="1"/>
          </p:cNvSpPr>
          <p:nvPr>
            <p:ph type="ftr" sz="quarter" idx="2"/>
          </p:nvPr>
        </p:nvSpPr>
        <p:spPr bwMode="auto">
          <a:xfrm>
            <a:off x="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172037" name="Rectangle 5"/>
          <p:cNvSpPr>
            <a:spLocks noGrp="1" noChangeArrowheads="1"/>
          </p:cNvSpPr>
          <p:nvPr>
            <p:ph type="sldNum" sz="quarter" idx="3"/>
          </p:nvPr>
        </p:nvSpPr>
        <p:spPr bwMode="auto">
          <a:xfrm>
            <a:off x="388620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CF07024-74F2-5944-B450-6479BF7FD0BD}" type="slidenum">
              <a:rPr lang="fr-FR"/>
              <a:pPr>
                <a:defRPr/>
              </a:pPr>
              <a:t>‹#›</a:t>
            </a:fld>
            <a:endParaRPr lang="fr-FR"/>
          </a:p>
        </p:txBody>
      </p:sp>
    </p:spTree>
    <p:extLst>
      <p:ext uri="{BB962C8B-B14F-4D97-AF65-F5344CB8AC3E}">
        <p14:creationId xmlns:p14="http://schemas.microsoft.com/office/powerpoint/2010/main" val="135924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165891" name="Rectangle 3"/>
          <p:cNvSpPr>
            <a:spLocks noGrp="1" noChangeArrowheads="1"/>
          </p:cNvSpPr>
          <p:nvPr>
            <p:ph type="dt" idx="1"/>
          </p:nvPr>
        </p:nvSpPr>
        <p:spPr bwMode="auto">
          <a:xfrm>
            <a:off x="388620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165892" name="Rectangle 4"/>
          <p:cNvSpPr>
            <a:spLocks noGrp="1" noRot="1" noChangeAspect="1" noChangeArrowheads="1" noTextEdit="1"/>
          </p:cNvSpPr>
          <p:nvPr>
            <p:ph type="sldImg" idx="2"/>
          </p:nvPr>
        </p:nvSpPr>
        <p:spPr bwMode="auto">
          <a:xfrm>
            <a:off x="746125" y="742950"/>
            <a:ext cx="536575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5893" name="Rectangle 5"/>
          <p:cNvSpPr>
            <a:spLocks noGrp="1" noChangeArrowheads="1"/>
          </p:cNvSpPr>
          <p:nvPr>
            <p:ph type="body" sz="quarter" idx="3"/>
          </p:nvPr>
        </p:nvSpPr>
        <p:spPr bwMode="auto">
          <a:xfrm>
            <a:off x="914400" y="4705350"/>
            <a:ext cx="50292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65894" name="Rectangle 6"/>
          <p:cNvSpPr>
            <a:spLocks noGrp="1" noChangeArrowheads="1"/>
          </p:cNvSpPr>
          <p:nvPr>
            <p:ph type="ftr" sz="quarter" idx="4"/>
          </p:nvPr>
        </p:nvSpPr>
        <p:spPr bwMode="auto">
          <a:xfrm>
            <a:off x="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165895" name="Rectangle 7"/>
          <p:cNvSpPr>
            <a:spLocks noGrp="1" noChangeArrowheads="1"/>
          </p:cNvSpPr>
          <p:nvPr>
            <p:ph type="sldNum" sz="quarter" idx="5"/>
          </p:nvPr>
        </p:nvSpPr>
        <p:spPr bwMode="auto">
          <a:xfrm>
            <a:off x="388620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D0A8D93-B84F-CC4D-8845-7EFB52050819}" type="slidenum">
              <a:rPr lang="fr-FR"/>
              <a:pPr>
                <a:defRPr/>
              </a:pPr>
              <a:t>‹#›</a:t>
            </a:fld>
            <a:endParaRPr lang="fr-FR"/>
          </a:p>
        </p:txBody>
      </p:sp>
    </p:spTree>
    <p:extLst>
      <p:ext uri="{BB962C8B-B14F-4D97-AF65-F5344CB8AC3E}">
        <p14:creationId xmlns:p14="http://schemas.microsoft.com/office/powerpoint/2010/main" val="33684582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 Id="rId3" Type="http://schemas.openxmlformats.org/officeDocument/2006/relationships/hyperlink" Target="http://hallofshame.gp.co.at/visual.htm%23VISUAL9" TargetMode="Externa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 Id="rId3" Type="http://schemas.openxmlformats.org/officeDocument/2006/relationships/hyperlink" Target="http://hallofshame.gp.co.at/tabs.htm" TargetMode="Externa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80EC1B-0BBA-5D4E-9041-83DF4284BAD5}" type="slidenum">
              <a:rPr lang="fr-FR"/>
              <a:pPr>
                <a:defRPr/>
              </a:pPr>
              <a:t>1</a:t>
            </a:fld>
            <a:endParaRPr lang="fr-FR"/>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pPr eaLnBrk="1" hangingPunct="1">
              <a:defRPr/>
            </a:pPr>
            <a:r>
              <a:rPr lang="fr-FR" dirty="0" smtClean="0">
                <a:latin typeface="Palatino" charset="0"/>
                <a:cs typeface="+mn-cs"/>
              </a:rPr>
              <a:t>Les règles que nous donnons ici concernent la conception d'interfaces graphiques développées avec une </a:t>
            </a:r>
            <a:r>
              <a:rPr lang="fr-FR" i="1" dirty="0" err="1" smtClean="0">
                <a:latin typeface="Palatino" charset="0"/>
                <a:cs typeface="+mn-cs"/>
              </a:rPr>
              <a:t>toolkit</a:t>
            </a:r>
            <a:r>
              <a:rPr lang="fr-FR" dirty="0" smtClean="0">
                <a:latin typeface="Palatino" charset="0"/>
                <a:cs typeface="+mn-cs"/>
              </a:rPr>
              <a:t> X-</a:t>
            </a:r>
            <a:r>
              <a:rPr lang="fr-FR" dirty="0" err="1" smtClean="0">
                <a:latin typeface="Palatino" charset="0"/>
                <a:cs typeface="+mn-cs"/>
              </a:rPr>
              <a:t>Window</a:t>
            </a:r>
            <a:r>
              <a:rPr lang="fr-FR" dirty="0" smtClean="0">
                <a:latin typeface="Palatino" charset="0"/>
                <a:cs typeface="+mn-cs"/>
              </a:rPr>
              <a:t> ou la librairie Swing de Java. Elles ne sont généralement pas applicables à la conception de sites web qui suit des règles plus spécifiques.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CFA766-3E18-FC4D-80F2-DAD4C9989150}" type="slidenum">
              <a:rPr lang="fr-FR"/>
              <a:pPr>
                <a:defRPr/>
              </a:pPr>
              <a:t>10</a:t>
            </a:fld>
            <a:endParaRPr lang="fr-FR"/>
          </a:p>
        </p:txBody>
      </p:sp>
      <p:sp>
        <p:nvSpPr>
          <p:cNvPr id="537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7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Un exemple d’interface stupide: étant donné le résultat, la question paraît irrationnelle.</a:t>
            </a:r>
          </a:p>
          <a:p>
            <a:pPr>
              <a:defRPr/>
            </a:pPr>
            <a:endParaRPr lang="fr-FR" b="1" dirty="0" smtClean="0"/>
          </a:p>
          <a:p>
            <a:pPr>
              <a:defRPr/>
            </a:pPr>
            <a:r>
              <a:rPr lang="fr-FR" b="1" dirty="0" smtClean="0"/>
              <a:t>Kate Adams</a:t>
            </a:r>
            <a:r>
              <a:rPr lang="fr-FR" dirty="0" smtClean="0"/>
              <a:t> sent us </a:t>
            </a:r>
            <a:r>
              <a:rPr lang="fr-FR" dirty="0" err="1" smtClean="0"/>
              <a:t>this</a:t>
            </a:r>
            <a:r>
              <a:rPr lang="fr-FR" dirty="0" smtClean="0"/>
              <a:t> </a:t>
            </a:r>
            <a:r>
              <a:rPr lang="fr-FR" dirty="0" err="1" smtClean="0"/>
              <a:t>example</a:t>
            </a:r>
            <a:r>
              <a:rPr lang="fr-FR" dirty="0" smtClean="0"/>
              <a:t> of interface </a:t>
            </a:r>
            <a:r>
              <a:rPr lang="fr-FR" dirty="0" err="1" smtClean="0"/>
              <a:t>stupidity</a:t>
            </a:r>
            <a:r>
              <a:rPr lang="fr-FR" dirty="0" smtClean="0"/>
              <a:t> </a:t>
            </a:r>
            <a:r>
              <a:rPr lang="fr-FR" dirty="0" err="1" smtClean="0"/>
              <a:t>from</a:t>
            </a:r>
            <a:r>
              <a:rPr lang="fr-FR" dirty="0" smtClean="0"/>
              <a:t> </a:t>
            </a:r>
            <a:r>
              <a:rPr lang="fr-FR" i="1" dirty="0" err="1" smtClean="0"/>
              <a:t>ClearCase</a:t>
            </a:r>
            <a:r>
              <a:rPr lang="fr-FR" dirty="0" smtClean="0"/>
              <a:t>, a source-code control system </a:t>
            </a:r>
            <a:r>
              <a:rPr lang="fr-FR" dirty="0" err="1" smtClean="0"/>
              <a:t>from</a:t>
            </a:r>
            <a:r>
              <a:rPr lang="fr-FR" dirty="0" smtClean="0"/>
              <a:t> Rational Software. </a:t>
            </a:r>
            <a:r>
              <a:rPr lang="fr-FR" dirty="0" err="1" smtClean="0"/>
              <a:t>Given</a:t>
            </a:r>
            <a:r>
              <a:rPr lang="fr-FR" dirty="0" smtClean="0"/>
              <a:t> the </a:t>
            </a:r>
            <a:r>
              <a:rPr lang="fr-FR" dirty="0" err="1" smtClean="0"/>
              <a:t>result</a:t>
            </a:r>
            <a:r>
              <a:rPr lang="fr-FR" dirty="0" smtClean="0"/>
              <a:t>, the question </a:t>
            </a:r>
            <a:r>
              <a:rPr lang="fr-FR" dirty="0" err="1" smtClean="0"/>
              <a:t>strikes</a:t>
            </a:r>
            <a:r>
              <a:rPr lang="fr-FR" dirty="0" smtClean="0"/>
              <a:t> us as </a:t>
            </a:r>
            <a:r>
              <a:rPr lang="fr-FR" dirty="0" err="1" smtClean="0"/>
              <a:t>rather</a:t>
            </a:r>
            <a:r>
              <a:rPr lang="fr-FR" dirty="0" smtClean="0"/>
              <a:t> </a:t>
            </a:r>
            <a:r>
              <a:rPr lang="fr-FR" i="1" dirty="0" err="1" smtClean="0"/>
              <a:t>irrational</a:t>
            </a:r>
            <a:r>
              <a:rPr lang="fr-FR" dirty="0" smtClean="0"/>
              <a:t>. </a:t>
            </a:r>
            <a:endParaRPr lang="fr-FR" dirty="0"/>
          </a:p>
        </p:txBody>
      </p:sp>
      <p:sp>
        <p:nvSpPr>
          <p:cNvPr id="4" name="Espace réservé du numéro de diapositive 3"/>
          <p:cNvSpPr>
            <a:spLocks noGrp="1"/>
          </p:cNvSpPr>
          <p:nvPr>
            <p:ph type="sldNum" sz="quarter" idx="5"/>
          </p:nvPr>
        </p:nvSpPr>
        <p:spPr/>
        <p:txBody>
          <a:bodyPr/>
          <a:lstStyle/>
          <a:p>
            <a:pPr>
              <a:defRPr/>
            </a:pPr>
            <a:fld id="{22897D55-E097-BA4B-B8A9-D3CFD36015E4}" type="slidenum">
              <a:rPr lang="fr-FR" smtClean="0"/>
              <a:pPr>
                <a:defRPr/>
              </a:pPr>
              <a:t>101</a:t>
            </a:fld>
            <a:endParaRPr lang="fr-F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Message apparu après avoir essayé de détruire un fichier sur un disque presque plein. C’est un des messages les plus stupides.</a:t>
            </a:r>
          </a:p>
          <a:p>
            <a:pPr>
              <a:defRPr/>
            </a:pPr>
            <a:endParaRPr lang="fr-FR" i="1" dirty="0" smtClean="0"/>
          </a:p>
          <a:p>
            <a:pPr>
              <a:defRPr/>
            </a:pPr>
            <a:r>
              <a:rPr lang="fr-FR" i="1" dirty="0" smtClean="0"/>
              <a:t>I came </a:t>
            </a:r>
            <a:r>
              <a:rPr lang="fr-FR" i="1" dirty="0" err="1" smtClean="0"/>
              <a:t>across</a:t>
            </a:r>
            <a:r>
              <a:rPr lang="fr-FR" i="1" dirty="0" smtClean="0"/>
              <a:t> </a:t>
            </a:r>
            <a:r>
              <a:rPr lang="fr-FR" i="1" dirty="0" err="1" smtClean="0"/>
              <a:t>this</a:t>
            </a:r>
            <a:r>
              <a:rPr lang="fr-FR" i="1" dirty="0" smtClean="0"/>
              <a:t> message </a:t>
            </a:r>
            <a:r>
              <a:rPr lang="fr-FR" i="1" dirty="0" err="1" smtClean="0"/>
              <a:t>when</a:t>
            </a:r>
            <a:r>
              <a:rPr lang="fr-FR" i="1" dirty="0" smtClean="0"/>
              <a:t> </a:t>
            </a:r>
            <a:r>
              <a:rPr lang="fr-FR" i="1" dirty="0" err="1" smtClean="0"/>
              <a:t>trying</a:t>
            </a:r>
            <a:r>
              <a:rPr lang="fr-FR" i="1" dirty="0" smtClean="0"/>
              <a:t> to </a:t>
            </a:r>
            <a:r>
              <a:rPr lang="fr-FR" i="1" dirty="0" err="1" smtClean="0"/>
              <a:t>delete</a:t>
            </a:r>
            <a:r>
              <a:rPr lang="fr-FR" i="1" dirty="0" smtClean="0"/>
              <a:t> files </a:t>
            </a:r>
            <a:r>
              <a:rPr lang="fr-FR" i="1" dirty="0" err="1" smtClean="0"/>
              <a:t>from</a:t>
            </a:r>
            <a:r>
              <a:rPr lang="fr-FR" i="1" dirty="0" smtClean="0"/>
              <a:t> a </a:t>
            </a:r>
            <a:r>
              <a:rPr lang="fr-FR" i="1" dirty="0" err="1" smtClean="0"/>
              <a:t>nearly</a:t>
            </a:r>
            <a:r>
              <a:rPr lang="fr-FR" i="1" dirty="0" smtClean="0"/>
              <a:t>-full hard drive in Windows 95. This has </a:t>
            </a:r>
            <a:r>
              <a:rPr lang="fr-FR" i="1" dirty="0" err="1" smtClean="0"/>
              <a:t>got</a:t>
            </a:r>
            <a:r>
              <a:rPr lang="fr-FR" i="1" dirty="0" smtClean="0"/>
              <a:t> to </a:t>
            </a:r>
            <a:r>
              <a:rPr lang="fr-FR" i="1" dirty="0" err="1" smtClean="0"/>
              <a:t>be</a:t>
            </a:r>
            <a:r>
              <a:rPr lang="fr-FR" i="1" dirty="0" smtClean="0"/>
              <a:t> the #1 </a:t>
            </a:r>
            <a:r>
              <a:rPr lang="fr-FR" i="1" dirty="0" err="1" smtClean="0"/>
              <a:t>stupidest</a:t>
            </a:r>
            <a:r>
              <a:rPr lang="fr-FR" i="1" dirty="0" smtClean="0"/>
              <a:t> </a:t>
            </a:r>
            <a:r>
              <a:rPr lang="fr-FR" i="1" dirty="0" err="1" smtClean="0"/>
              <a:t>error</a:t>
            </a:r>
            <a:r>
              <a:rPr lang="fr-FR" i="1" dirty="0" smtClean="0"/>
              <a:t> message I have </a:t>
            </a:r>
            <a:r>
              <a:rPr lang="fr-FR" i="1" dirty="0" err="1" smtClean="0"/>
              <a:t>ever</a:t>
            </a:r>
            <a:r>
              <a:rPr lang="fr-FR" i="1" dirty="0" smtClean="0"/>
              <a:t> </a:t>
            </a:r>
            <a:r>
              <a:rPr lang="fr-FR" i="1" dirty="0" err="1" smtClean="0"/>
              <a:t>seen</a:t>
            </a:r>
            <a:r>
              <a:rPr lang="fr-FR" i="1" dirty="0" smtClean="0"/>
              <a:t>.</a:t>
            </a:r>
            <a:r>
              <a:rPr lang="fr-FR" dirty="0" smtClean="0"/>
              <a:t> </a:t>
            </a:r>
          </a:p>
          <a:p>
            <a:pPr>
              <a:defRPr/>
            </a:pPr>
            <a:r>
              <a:rPr lang="fr-FR" dirty="0" err="1" smtClean="0"/>
              <a:t>Perhaps</a:t>
            </a:r>
            <a:r>
              <a:rPr lang="fr-FR" dirty="0" smtClean="0"/>
              <a:t> </a:t>
            </a:r>
            <a:r>
              <a:rPr lang="fr-FR" dirty="0" err="1" smtClean="0"/>
              <a:t>this</a:t>
            </a:r>
            <a:r>
              <a:rPr lang="fr-FR" dirty="0" smtClean="0"/>
              <a:t> an indication of </a:t>
            </a:r>
            <a:r>
              <a:rPr lang="fr-FR" dirty="0" err="1" smtClean="0"/>
              <a:t>Microsoft's</a:t>
            </a:r>
            <a:r>
              <a:rPr lang="fr-FR" dirty="0" smtClean="0"/>
              <a:t> </a:t>
            </a:r>
            <a:r>
              <a:rPr lang="fr-FR" dirty="0" err="1" smtClean="0"/>
              <a:t>interpretation</a:t>
            </a:r>
            <a:r>
              <a:rPr lang="fr-FR" dirty="0" smtClean="0"/>
              <a:t> of the </a:t>
            </a:r>
            <a:r>
              <a:rPr lang="fr-FR" dirty="0" err="1" smtClean="0"/>
              <a:t>term</a:t>
            </a:r>
            <a:r>
              <a:rPr lang="fr-FR" dirty="0" smtClean="0"/>
              <a:t> "</a:t>
            </a:r>
            <a:r>
              <a:rPr lang="fr-FR" dirty="0" err="1" smtClean="0"/>
              <a:t>Artificial</a:t>
            </a:r>
            <a:r>
              <a:rPr lang="fr-FR" dirty="0" smtClean="0"/>
              <a:t> Intelligence". </a:t>
            </a:r>
          </a:p>
          <a:p>
            <a:pPr>
              <a:defRPr/>
            </a:pPr>
            <a:endParaRPr lang="fr-FR" dirty="0"/>
          </a:p>
        </p:txBody>
      </p:sp>
      <p:sp>
        <p:nvSpPr>
          <p:cNvPr id="4" name="Espace réservé du numéro de diapositive 3"/>
          <p:cNvSpPr>
            <a:spLocks noGrp="1"/>
          </p:cNvSpPr>
          <p:nvPr>
            <p:ph type="sldNum" sz="quarter" idx="5"/>
          </p:nvPr>
        </p:nvSpPr>
        <p:spPr/>
        <p:txBody>
          <a:bodyPr/>
          <a:lstStyle/>
          <a:p>
            <a:pPr>
              <a:defRPr/>
            </a:pPr>
            <a:fld id="{36EF94DA-66E2-1747-BC83-F0408C509719}" type="slidenum">
              <a:rPr lang="fr-FR" smtClean="0"/>
              <a:pPr>
                <a:defRPr/>
              </a:pPr>
              <a:t>102</a:t>
            </a:fld>
            <a:endParaRPr lang="fr-F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Ce message est apparu après que l’utilisateur ait essayé de détruire des fichiers sur un disque protégé: la clause </a:t>
            </a:r>
            <a:r>
              <a:rPr lang="fr-FR" dirty="0" err="1" smtClean="0"/>
              <a:t>write-protected</a:t>
            </a:r>
            <a:r>
              <a:rPr lang="fr-FR" dirty="0" smtClean="0"/>
              <a:t> est appropriée, mais la suggestion d’utiliser un autre disque est plutôt curieuse, puisque les fichiers à supprimer figurent sur ce disque !</a:t>
            </a:r>
          </a:p>
          <a:p>
            <a:pPr>
              <a:defRPr/>
            </a:pPr>
            <a:endParaRPr lang="fr-FR" b="1" dirty="0" smtClean="0"/>
          </a:p>
          <a:p>
            <a:pPr>
              <a:defRPr/>
            </a:pPr>
            <a:r>
              <a:rPr lang="fr-FR" b="1" dirty="0" err="1" smtClean="0"/>
              <a:t>uke</a:t>
            </a:r>
            <a:r>
              <a:rPr lang="fr-FR" b="1" dirty="0" smtClean="0"/>
              <a:t> </a:t>
            </a:r>
            <a:r>
              <a:rPr lang="fr-FR" b="1" dirty="0" err="1" smtClean="0"/>
              <a:t>Tomasello</a:t>
            </a:r>
            <a:r>
              <a:rPr lang="fr-FR" dirty="0" smtClean="0"/>
              <a:t> sent in </a:t>
            </a:r>
            <a:r>
              <a:rPr lang="fr-FR" dirty="0" err="1" smtClean="0"/>
              <a:t>this</a:t>
            </a:r>
            <a:r>
              <a:rPr lang="fr-FR" dirty="0" smtClean="0"/>
              <a:t> image of a message </a:t>
            </a:r>
            <a:r>
              <a:rPr lang="fr-FR" dirty="0" err="1" smtClean="0"/>
              <a:t>he</a:t>
            </a:r>
            <a:r>
              <a:rPr lang="fr-FR" dirty="0" smtClean="0"/>
              <a:t> </a:t>
            </a:r>
            <a:r>
              <a:rPr lang="fr-FR" dirty="0" err="1" smtClean="0"/>
              <a:t>received</a:t>
            </a:r>
            <a:r>
              <a:rPr lang="fr-FR" dirty="0" smtClean="0"/>
              <a:t> </a:t>
            </a:r>
            <a:r>
              <a:rPr lang="fr-FR" dirty="0" err="1" smtClean="0"/>
              <a:t>from</a:t>
            </a:r>
            <a:r>
              <a:rPr lang="fr-FR" dirty="0" smtClean="0"/>
              <a:t> </a:t>
            </a:r>
            <a:r>
              <a:rPr lang="fr-FR" i="1" dirty="0" smtClean="0"/>
              <a:t>Windows95</a:t>
            </a:r>
            <a:r>
              <a:rPr lang="fr-FR" dirty="0" smtClean="0"/>
              <a:t> </a:t>
            </a:r>
            <a:r>
              <a:rPr lang="fr-FR" dirty="0" err="1" smtClean="0"/>
              <a:t>when</a:t>
            </a:r>
            <a:r>
              <a:rPr lang="fr-FR" dirty="0" smtClean="0"/>
              <a:t> </a:t>
            </a:r>
            <a:r>
              <a:rPr lang="fr-FR" dirty="0" err="1" smtClean="0"/>
              <a:t>attempting</a:t>
            </a:r>
            <a:r>
              <a:rPr lang="fr-FR" dirty="0" smtClean="0"/>
              <a:t> to </a:t>
            </a:r>
            <a:r>
              <a:rPr lang="fr-FR" dirty="0" err="1" smtClean="0"/>
              <a:t>delete</a:t>
            </a:r>
            <a:r>
              <a:rPr lang="fr-FR" dirty="0" smtClean="0"/>
              <a:t> </a:t>
            </a:r>
            <a:r>
              <a:rPr lang="fr-FR" dirty="0" err="1" smtClean="0"/>
              <a:t>some</a:t>
            </a:r>
            <a:r>
              <a:rPr lang="fr-FR" dirty="0" smtClean="0"/>
              <a:t> files </a:t>
            </a:r>
            <a:r>
              <a:rPr lang="fr-FR" dirty="0" err="1" smtClean="0"/>
              <a:t>from</a:t>
            </a:r>
            <a:r>
              <a:rPr lang="fr-FR" dirty="0" smtClean="0"/>
              <a:t> a </a:t>
            </a:r>
            <a:r>
              <a:rPr lang="fr-FR" dirty="0" err="1" smtClean="0"/>
              <a:t>disk</a:t>
            </a:r>
            <a:r>
              <a:rPr lang="fr-FR" dirty="0" smtClean="0"/>
              <a:t> </a:t>
            </a:r>
            <a:r>
              <a:rPr lang="fr-FR" dirty="0" err="1" smtClean="0"/>
              <a:t>that</a:t>
            </a:r>
            <a:r>
              <a:rPr lang="fr-FR" dirty="0" smtClean="0"/>
              <a:t> </a:t>
            </a:r>
            <a:r>
              <a:rPr lang="fr-FR" dirty="0" err="1" smtClean="0"/>
              <a:t>happened</a:t>
            </a:r>
            <a:r>
              <a:rPr lang="fr-FR" dirty="0" smtClean="0"/>
              <a:t> to </a:t>
            </a:r>
            <a:r>
              <a:rPr lang="fr-FR" dirty="0" err="1" smtClean="0"/>
              <a:t>be</a:t>
            </a:r>
            <a:r>
              <a:rPr lang="fr-FR" dirty="0" smtClean="0"/>
              <a:t> </a:t>
            </a:r>
            <a:r>
              <a:rPr lang="fr-FR" dirty="0" err="1" smtClean="0"/>
              <a:t>write-protected</a:t>
            </a:r>
            <a:r>
              <a:rPr lang="fr-FR" dirty="0" smtClean="0"/>
              <a:t>: </a:t>
            </a:r>
          </a:p>
          <a:p>
            <a:pPr>
              <a:defRPr/>
            </a:pPr>
            <a:r>
              <a:rPr lang="fr-FR" dirty="0" smtClean="0"/>
              <a:t>The "</a:t>
            </a:r>
            <a:r>
              <a:rPr lang="fr-FR" dirty="0" err="1" smtClean="0"/>
              <a:t>write</a:t>
            </a:r>
            <a:r>
              <a:rPr lang="fr-FR" dirty="0" smtClean="0"/>
              <a:t> </a:t>
            </a:r>
            <a:r>
              <a:rPr lang="fr-FR" dirty="0" err="1" smtClean="0"/>
              <a:t>protected</a:t>
            </a:r>
            <a:r>
              <a:rPr lang="fr-FR" dirty="0" smtClean="0"/>
              <a:t>" clause in the message </a:t>
            </a:r>
            <a:r>
              <a:rPr lang="fr-FR" dirty="0" err="1" smtClean="0"/>
              <a:t>is</a:t>
            </a:r>
            <a:r>
              <a:rPr lang="fr-FR" dirty="0" smtClean="0"/>
              <a:t> </a:t>
            </a:r>
            <a:r>
              <a:rPr lang="fr-FR" dirty="0" err="1" smtClean="0"/>
              <a:t>appropriate</a:t>
            </a:r>
            <a:r>
              <a:rPr lang="fr-FR" dirty="0" smtClean="0"/>
              <a:t>, but the suggestion to use </a:t>
            </a:r>
            <a:r>
              <a:rPr lang="fr-FR" b="1" dirty="0" err="1" smtClean="0"/>
              <a:t>another</a:t>
            </a:r>
            <a:r>
              <a:rPr lang="fr-FR" b="1" dirty="0" smtClean="0"/>
              <a:t> </a:t>
            </a:r>
            <a:r>
              <a:rPr lang="fr-FR" b="1" dirty="0" err="1" smtClean="0"/>
              <a:t>disk</a:t>
            </a:r>
            <a:r>
              <a:rPr lang="fr-FR" dirty="0" smtClean="0"/>
              <a:t> </a:t>
            </a:r>
            <a:r>
              <a:rPr lang="fr-FR" dirty="0" err="1" smtClean="0"/>
              <a:t>seems</a:t>
            </a:r>
            <a:r>
              <a:rPr lang="fr-FR" dirty="0" smtClean="0"/>
              <a:t> </a:t>
            </a:r>
            <a:r>
              <a:rPr lang="fr-FR" dirty="0" err="1" smtClean="0"/>
              <a:t>rather</a:t>
            </a:r>
            <a:r>
              <a:rPr lang="fr-FR" dirty="0" smtClean="0"/>
              <a:t> </a:t>
            </a:r>
            <a:r>
              <a:rPr lang="fr-FR" dirty="0" err="1" smtClean="0"/>
              <a:t>curious</a:t>
            </a:r>
            <a:r>
              <a:rPr lang="fr-FR" dirty="0" smtClean="0"/>
              <a:t>, </a:t>
            </a:r>
            <a:r>
              <a:rPr lang="fr-FR" dirty="0" err="1" smtClean="0"/>
              <a:t>since</a:t>
            </a:r>
            <a:r>
              <a:rPr lang="fr-FR" dirty="0" smtClean="0"/>
              <a:t> the files to </a:t>
            </a:r>
            <a:r>
              <a:rPr lang="fr-FR" dirty="0" err="1" smtClean="0"/>
              <a:t>be</a:t>
            </a:r>
            <a:r>
              <a:rPr lang="fr-FR" dirty="0" smtClean="0"/>
              <a:t> </a:t>
            </a:r>
            <a:r>
              <a:rPr lang="fr-FR" dirty="0" err="1" smtClean="0"/>
              <a:t>deleted</a:t>
            </a:r>
            <a:r>
              <a:rPr lang="fr-FR" dirty="0" smtClean="0"/>
              <a:t> </a:t>
            </a:r>
            <a:r>
              <a:rPr lang="fr-FR" dirty="0" err="1" smtClean="0"/>
              <a:t>happen</a:t>
            </a:r>
            <a:r>
              <a:rPr lang="fr-FR" dirty="0" smtClean="0"/>
              <a:t> to </a:t>
            </a:r>
            <a:r>
              <a:rPr lang="fr-FR" dirty="0" err="1" smtClean="0"/>
              <a:t>be</a:t>
            </a:r>
            <a:r>
              <a:rPr lang="fr-FR" dirty="0" smtClean="0"/>
              <a:t> on </a:t>
            </a:r>
            <a:r>
              <a:rPr lang="fr-FR" b="1" dirty="0" err="1" smtClean="0"/>
              <a:t>this</a:t>
            </a:r>
            <a:r>
              <a:rPr lang="fr-FR" dirty="0" smtClean="0"/>
              <a:t> </a:t>
            </a:r>
            <a:r>
              <a:rPr lang="fr-FR" dirty="0" err="1" smtClean="0"/>
              <a:t>disk</a:t>
            </a:r>
            <a:r>
              <a:rPr lang="fr-FR" dirty="0" smtClean="0"/>
              <a:t>. </a:t>
            </a:r>
          </a:p>
          <a:p>
            <a:pPr>
              <a:defRPr/>
            </a:pPr>
            <a:endParaRPr lang="fr-FR" dirty="0"/>
          </a:p>
        </p:txBody>
      </p:sp>
      <p:sp>
        <p:nvSpPr>
          <p:cNvPr id="4" name="Espace réservé du numéro de diapositive 3"/>
          <p:cNvSpPr>
            <a:spLocks noGrp="1"/>
          </p:cNvSpPr>
          <p:nvPr>
            <p:ph type="sldNum" sz="quarter" idx="5"/>
          </p:nvPr>
        </p:nvSpPr>
        <p:spPr/>
        <p:txBody>
          <a:bodyPr/>
          <a:lstStyle/>
          <a:p>
            <a:pPr>
              <a:defRPr/>
            </a:pPr>
            <a:fld id="{B50EA1CA-2095-4148-8D21-32D85E2B8BEF}" type="slidenum">
              <a:rPr lang="fr-FR" smtClean="0"/>
              <a:pPr>
                <a:defRPr/>
              </a:pPr>
              <a:t>103</a:t>
            </a:fld>
            <a:endParaRPr lang="fr-F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Message reçu après avoir essayé de vérifier et d’éditer un fichier dans Revision Master. Cemessage auto-contradictoire est finalement artistique…</a:t>
            </a:r>
          </a:p>
          <a:p>
            <a:endParaRPr lang="fr-FR"/>
          </a:p>
          <a:p>
            <a:r>
              <a:rPr lang="fr-FR"/>
              <a:t>received the following message while trying to check out and edit a file in </a:t>
            </a:r>
            <a:r>
              <a:rPr lang="fr-FR" i="1"/>
              <a:t>Revision Master</a:t>
            </a:r>
            <a:r>
              <a:rPr lang="fr-FR"/>
              <a:t>. </a:t>
            </a:r>
          </a:p>
          <a:p>
            <a:endParaRPr lang="fr-FR"/>
          </a:p>
          <a:p>
            <a:r>
              <a:rPr lang="fr-FR" i="1"/>
              <a:t>In an odd way, such a self-contradicting message is conceptually artistic. There is tension between the two different spellings of "occurred." And an error message stating there's no error has a zen symmetry that's at once perplexing and graceful.</a:t>
            </a:r>
            <a:endParaRPr lang="fr-FR"/>
          </a:p>
        </p:txBody>
      </p:sp>
      <p:sp>
        <p:nvSpPr>
          <p:cNvPr id="4" name="Espace réservé du numéro de diapositive 3"/>
          <p:cNvSpPr>
            <a:spLocks noGrp="1"/>
          </p:cNvSpPr>
          <p:nvPr>
            <p:ph type="sldNum" sz="quarter" idx="5"/>
          </p:nvPr>
        </p:nvSpPr>
        <p:spPr/>
        <p:txBody>
          <a:bodyPr/>
          <a:lstStyle/>
          <a:p>
            <a:pPr>
              <a:defRPr/>
            </a:pPr>
            <a:fld id="{358AE6A1-3EBA-1444-81B7-2972786215F1}" type="slidenum">
              <a:rPr lang="fr-FR" smtClean="0"/>
              <a:pPr>
                <a:defRPr/>
              </a:pPr>
              <a:t>104</a:t>
            </a:fld>
            <a:endParaRPr lang="fr-F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57200" eaLnBrk="1" hangingPunct="1">
              <a:spcBef>
                <a:spcPct val="0"/>
              </a:spcBef>
            </a:pPr>
            <a:r>
              <a:rPr lang="fr-FR"/>
              <a:t>Ici, il n’y a pas assez d’espace dans la fenêtre pour voir les noms complets et visiblement, la scrollbar ne permet pas de résoudre le problème. Cette boîte de dialogue n’étant pas agrandissable, l’utilisateur n’a aucun moyen de résoudre le problème…</a:t>
            </a:r>
          </a:p>
          <a:p>
            <a:pPr defTabSz="457200" eaLnBrk="1" hangingPunct="1">
              <a:spcBef>
                <a:spcPct val="0"/>
              </a:spcBef>
            </a:pPr>
            <a:r>
              <a:rPr lang="fr-FR"/>
              <a:t>The dialog is presented when the user wants to send a message to more than one newsgroup. There is one not insubstantial problem, however, there is not enough space in the windows to show the full names of the newsgroups! A horizontal scrollbar is provided, but as is evident in the image, the scrollbar is useless. And, in typical Microsoft design style, the dialog is not resizable. The designer screwed up, the quality assurance department screwed up, and apparently, Microsoft's usability testing division screwed up by not finding such an obvious fault. </a:t>
            </a:r>
          </a:p>
          <a:p>
            <a:pPr defTabSz="457200"/>
            <a:endParaRPr lang="fr-FR"/>
          </a:p>
        </p:txBody>
      </p:sp>
      <p:sp>
        <p:nvSpPr>
          <p:cNvPr id="4" name="Espace réservé du numéro de diapositive 3"/>
          <p:cNvSpPr>
            <a:spLocks noGrp="1"/>
          </p:cNvSpPr>
          <p:nvPr>
            <p:ph type="sldNum" sz="quarter" idx="5"/>
          </p:nvPr>
        </p:nvSpPr>
        <p:spPr/>
        <p:txBody>
          <a:bodyPr/>
          <a:lstStyle/>
          <a:p>
            <a:pPr>
              <a:defRPr/>
            </a:pPr>
            <a:fld id="{DC0F5A18-F998-7E4D-9601-2C32B8AB1B1A}" type="slidenum">
              <a:rPr lang="fr-FR" smtClean="0"/>
              <a:pPr>
                <a:defRPr/>
              </a:pPr>
              <a:t>105</a:t>
            </a:fld>
            <a:endParaRPr lang="fr-F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666707-96BF-7148-840D-9CC135D78A42}" type="slidenum">
              <a:rPr lang="fr-FR"/>
              <a:pPr>
                <a:defRPr/>
              </a:pPr>
              <a:t>106</a:t>
            </a:fld>
            <a:endParaRPr lang="fr-FR"/>
          </a:p>
        </p:txBody>
      </p:sp>
      <p:sp>
        <p:nvSpPr>
          <p:cNvPr id="25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03" name="Rectangle 3"/>
          <p:cNvSpPr>
            <a:spLocks noGrp="1" noChangeArrowheads="1"/>
          </p:cNvSpPr>
          <p:nvPr>
            <p:ph type="body" idx="1"/>
          </p:nvPr>
        </p:nvSpPr>
        <p:spPr/>
        <p:txBody>
          <a:bodyPr/>
          <a:lstStyle/>
          <a:p>
            <a:pPr eaLnBrk="1" hangingPunct="1">
              <a:defRPr/>
            </a:pPr>
            <a:r>
              <a:rPr lang="fr-FR" smtClean="0">
                <a:cs typeface="+mn-cs"/>
              </a:rPr>
              <a:t>En outre, certains choix peuvent être coûteux en programmation (par exemple, le </a:t>
            </a:r>
            <a:r>
              <a:rPr lang="fr-FR" i="1" smtClean="0">
                <a:cs typeface="+mn-cs"/>
              </a:rPr>
              <a:t>Drag &amp; Drop</a:t>
            </a:r>
            <a:r>
              <a:rPr lang="fr-FR" smtClean="0">
                <a:cs typeface="+mn-cs"/>
              </a:rPr>
              <a:t> en Motif) et vous serez souvent amené à restreindre vos ambitions pour la réalisation pratique de vos projets. </a:t>
            </a:r>
          </a:p>
          <a:p>
            <a:pPr eaLnBrk="1" hangingPunct="1">
              <a:defRPr/>
            </a:pPr>
            <a:endParaRPr lang="fr-FR"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672AB6-E679-CC48-A172-93512DD49E65}" type="slidenum">
              <a:rPr lang="fr-FR"/>
              <a:pPr>
                <a:defRPr/>
              </a:pPr>
              <a:t>11</a:t>
            </a:fld>
            <a:endParaRPr lang="fr-FR"/>
          </a:p>
        </p:txBody>
      </p:sp>
      <p:sp>
        <p:nvSpPr>
          <p:cNvPr id="539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9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B9BA59-700F-7B49-9562-AF1E125C5640}" type="slidenum">
              <a:rPr lang="fr-FR"/>
              <a:pPr>
                <a:defRPr/>
              </a:pPr>
              <a:t>12</a:t>
            </a:fld>
            <a:endParaRPr lang="fr-FR"/>
          </a:p>
        </p:txBody>
      </p:sp>
      <p:sp>
        <p:nvSpPr>
          <p:cNvPr id="535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55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B90AC6-BE57-D746-94CD-BA458BD3CE24}" type="slidenum">
              <a:rPr lang="fr-FR"/>
              <a:pPr>
                <a:defRPr/>
              </a:pPr>
              <a:t>13</a:t>
            </a:fld>
            <a:endParaRPr lang="fr-FR"/>
          </a:p>
        </p:txBody>
      </p:sp>
      <p:sp>
        <p:nvSpPr>
          <p:cNvPr id="615426" name="Rectangle 2"/>
          <p:cNvSpPr>
            <a:spLocks noGrp="1" noRot="1" noChangeAspect="1" noChangeArrowheads="1" noTextEdit="1"/>
          </p:cNvSpPr>
          <p:nvPr>
            <p:ph type="sldImg"/>
          </p:nvPr>
        </p:nvSpPr>
        <p:spPr>
          <a:xfrm>
            <a:off x="4689475" y="4071938"/>
            <a:ext cx="2862263" cy="1981200"/>
          </a:xfrm>
          <a:ln/>
          <a:extLst>
            <a:ext uri="{FAA26D3D-D897-4be2-8F04-BA451C77F1D7}">
              <ma14:placeholderFlag xmlns:ma14="http://schemas.microsoft.com/office/mac/drawingml/2011/main" val="1"/>
            </a:ext>
          </a:extLst>
        </p:spPr>
      </p:sp>
      <p:sp>
        <p:nvSpPr>
          <p:cNvPr id="615427" name="Rectangle 3"/>
          <p:cNvSpPr>
            <a:spLocks noGrp="1" noChangeArrowheads="1"/>
          </p:cNvSpPr>
          <p:nvPr>
            <p:ph type="body" idx="1"/>
          </p:nvPr>
        </p:nvSpPr>
        <p:spPr>
          <a:xfrm>
            <a:off x="315913" y="881063"/>
            <a:ext cx="3535362" cy="8255000"/>
          </a:xfrm>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55FC66-C7E8-D84E-ACF2-B399C983C01E}" type="slidenum">
              <a:rPr lang="fr-FR"/>
              <a:pPr>
                <a:defRPr/>
              </a:pPr>
              <a:t>14</a:t>
            </a:fld>
            <a:endParaRPr lang="fr-FR"/>
          </a:p>
        </p:txBody>
      </p:sp>
      <p:sp>
        <p:nvSpPr>
          <p:cNvPr id="613378" name="Rectangle 2"/>
          <p:cNvSpPr>
            <a:spLocks noGrp="1" noRot="1" noChangeAspect="1" noChangeArrowheads="1" noTextEdit="1"/>
          </p:cNvSpPr>
          <p:nvPr>
            <p:ph type="sldImg"/>
          </p:nvPr>
        </p:nvSpPr>
        <p:spPr>
          <a:xfrm>
            <a:off x="4689475" y="4071938"/>
            <a:ext cx="2862263" cy="1981200"/>
          </a:xfrm>
          <a:ln/>
          <a:extLst>
            <a:ext uri="{FAA26D3D-D897-4be2-8F04-BA451C77F1D7}">
              <ma14:placeholderFlag xmlns:ma14="http://schemas.microsoft.com/office/mac/drawingml/2011/main" val="1"/>
            </a:ext>
          </a:extLst>
        </p:spPr>
      </p:sp>
      <p:sp>
        <p:nvSpPr>
          <p:cNvPr id="613379" name="Rectangle 3"/>
          <p:cNvSpPr>
            <a:spLocks noGrp="1" noChangeArrowheads="1"/>
          </p:cNvSpPr>
          <p:nvPr>
            <p:ph type="body" idx="1"/>
          </p:nvPr>
        </p:nvSpPr>
        <p:spPr>
          <a:xfrm>
            <a:off x="315913" y="881063"/>
            <a:ext cx="3535362" cy="8255000"/>
          </a:xfrm>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B7960C-745E-FC4E-BD02-B90162E81D0D}" type="slidenum">
              <a:rPr lang="fr-FR"/>
              <a:pPr>
                <a:defRPr/>
              </a:pPr>
              <a:t>15</a:t>
            </a:fld>
            <a:endParaRPr lang="fr-FR"/>
          </a:p>
        </p:txBody>
      </p:sp>
      <p:sp>
        <p:nvSpPr>
          <p:cNvPr id="560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0131" name="Rectangle 3"/>
          <p:cNvSpPr>
            <a:spLocks noGrp="1" noChangeArrowheads="1"/>
          </p:cNvSpPr>
          <p:nvPr>
            <p:ph type="body" idx="1"/>
          </p:nvPr>
        </p:nvSpPr>
        <p:spPr/>
        <p:txBody>
          <a:bodyPr/>
          <a:lstStyle/>
          <a:p>
            <a:pPr eaLnBrk="1" hangingPunct="1">
              <a:defRPr/>
            </a:pPr>
            <a:r>
              <a:rPr lang="fr-FR" smtClean="0">
                <a:cs typeface="+mn-cs"/>
              </a:rPr>
              <a:t>bémol …</a:t>
            </a:r>
          </a:p>
          <a:p>
            <a:pPr eaLnBrk="1" hangingPunct="1">
              <a:defRPr/>
            </a:pPr>
            <a:endParaRPr lang="fr-FR"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6960CF-0B4A-4E49-B87F-10214C56873A}" type="slidenum">
              <a:rPr lang="fr-FR"/>
              <a:pPr>
                <a:defRPr/>
              </a:pPr>
              <a:t>16</a:t>
            </a:fld>
            <a:endParaRPr lang="fr-FR"/>
          </a:p>
        </p:txBody>
      </p:sp>
      <p:sp>
        <p:nvSpPr>
          <p:cNvPr id="190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0467" name="Rectangle 3"/>
          <p:cNvSpPr>
            <a:spLocks noGrp="1" noChangeArrowheads="1"/>
          </p:cNvSpPr>
          <p:nvPr>
            <p:ph type="body" idx="1"/>
          </p:nvPr>
        </p:nvSpPr>
        <p:spPr/>
        <p:txBody>
          <a:bodyPr/>
          <a:lstStyle/>
          <a:p>
            <a:pPr eaLnBrk="1" hangingPunct="1">
              <a:defRPr/>
            </a:pPr>
            <a:r>
              <a:rPr lang="fr-FR" dirty="0" smtClean="0">
                <a:latin typeface="Palatino" charset="0"/>
                <a:cs typeface="+mn-cs"/>
              </a:rPr>
              <a:t>Nous allons d'abord énumérer quelques règles très générales, puis nous les développerons dans un deuxième temps.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DDB04A-6D6A-524C-8862-A8701119462A}" type="slidenum">
              <a:rPr lang="fr-FR"/>
              <a:pPr>
                <a:defRPr/>
              </a:pPr>
              <a:t>17</a:t>
            </a:fld>
            <a:endParaRPr lang="fr-FR"/>
          </a:p>
        </p:txBody>
      </p:sp>
      <p:sp>
        <p:nvSpPr>
          <p:cNvPr id="69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8371" name="Rectangle 3"/>
          <p:cNvSpPr>
            <a:spLocks noGrp="1" noChangeArrowheads="1"/>
          </p:cNvSpPr>
          <p:nvPr>
            <p:ph type="body" idx="1"/>
          </p:nvPr>
        </p:nvSpPr>
        <p:spPr/>
        <p:txBody>
          <a:bodyPr/>
          <a:lstStyle/>
          <a:p>
            <a:pPr eaLnBrk="1" hangingPunct="1">
              <a:defRPr/>
            </a:pPr>
            <a:r>
              <a:rPr lang="fr-FR" dirty="0" smtClean="0">
                <a:latin typeface="Palatino" charset="0"/>
                <a:cs typeface="+mn-cs"/>
              </a:rPr>
              <a:t>Nous allons d'abord énumérer quelques règles très générales, puis nous les développerons dans un deuxième temps.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4A9C1B-0CFE-EC4F-8595-1ED6D9BC1B31}" type="slidenum">
              <a:rPr lang="fr-FR"/>
              <a:pPr>
                <a:defRPr/>
              </a:pPr>
              <a:t>19</a:t>
            </a:fld>
            <a:endParaRPr lang="fr-FR"/>
          </a:p>
        </p:txBody>
      </p:sp>
      <p:sp>
        <p:nvSpPr>
          <p:cNvPr id="543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37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B1300D-C499-1445-A4B4-F659976561DC}" type="slidenum">
              <a:rPr lang="fr-FR"/>
              <a:pPr>
                <a:defRPr/>
              </a:pPr>
              <a:t>20</a:t>
            </a:fld>
            <a:endParaRPr lang="fr-FR"/>
          </a:p>
        </p:txBody>
      </p:sp>
      <p:sp>
        <p:nvSpPr>
          <p:cNvPr id="174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083" name="Rectangle 3"/>
          <p:cNvSpPr>
            <a:spLocks noGrp="1" noChangeArrowheads="1"/>
          </p:cNvSpPr>
          <p:nvPr>
            <p:ph type="body" idx="1"/>
          </p:nvPr>
        </p:nvSpPr>
        <p:spPr/>
        <p:txBody>
          <a:bodyPr/>
          <a:lstStyle/>
          <a:p>
            <a:pPr eaLnBrk="1" hangingPunct="1">
              <a:defRPr/>
            </a:pPr>
            <a:r>
              <a:rPr lang="fr-FR" dirty="0" smtClean="0">
                <a:latin typeface="Palatino" charset="0"/>
                <a:cs typeface="+mn-cs"/>
              </a:rPr>
              <a:t>Pour la clarté de l'interface il faut fixer une terminologie sur le domaine de l'application. Ces termes  apparaîtront dans les titres, les menus et les labels de l'interface. On réutilisera ensuite ces mêmes termes dans le code et dans la documentation. Cela permettra une plus grande réutilisation du code et une meilleure compréhension pour l'utilisateur. De la même façon, il faut choisir attentivement tous les termes utilisés dans l'interface. Cette tâche prend du temps et nécessite la consultation des futurs utilisateurs.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202189-A81C-9446-B83E-EBD20B724AA9}" type="slidenum">
              <a:rPr lang="fr-FR"/>
              <a:pPr>
                <a:defRPr/>
              </a:pPr>
              <a:t>2</a:t>
            </a:fld>
            <a:endParaRPr lang="fr-FR"/>
          </a:p>
        </p:txBody>
      </p:sp>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939" name="Rectangle 3"/>
          <p:cNvSpPr>
            <a:spLocks noGrp="1" noChangeArrowheads="1"/>
          </p:cNvSpPr>
          <p:nvPr>
            <p:ph type="body" idx="1"/>
          </p:nvPr>
        </p:nvSpPr>
        <p:spPr/>
        <p:txBody>
          <a:bodyPr/>
          <a:lstStyle/>
          <a:p>
            <a:pPr eaLnBrk="1" hangingPunct="1">
              <a:spcBef>
                <a:spcPts val="200"/>
              </a:spcBef>
              <a:spcAft>
                <a:spcPts val="200"/>
              </a:spcAft>
              <a:defRPr/>
            </a:pPr>
            <a:r>
              <a:rPr lang="fr-FR" dirty="0" smtClean="0">
                <a:latin typeface="Palatino" charset="0"/>
                <a:cs typeface="+mn-cs"/>
              </a:rPr>
              <a:t>Avant de réfléchir à la conception de l'interface, il convient de bien distinguer cette notion. Pour l'organisation du code, on fait toujours une séparation nette entre l'interface et l'application. La justification, outre la modularité, est qu'il existe différents systèmes de fenêtrages  (Macintosh, X</a:t>
            </a:r>
            <a:r>
              <a:rPr lang="fr-FR" dirty="0" smtClean="0">
                <a:latin typeface="Palatino" charset="0"/>
                <a:cs typeface="Lucida Grande" charset="0"/>
              </a:rPr>
              <a:t>‑</a:t>
            </a:r>
            <a:r>
              <a:rPr lang="fr-FR" dirty="0" err="1" smtClean="0">
                <a:latin typeface="Palatino" charset="0"/>
                <a:cs typeface="+mn-cs"/>
              </a:rPr>
              <a:t>Window</a:t>
            </a:r>
            <a:r>
              <a:rPr lang="fr-FR" dirty="0" smtClean="0">
                <a:latin typeface="Palatino" charset="0"/>
                <a:cs typeface="+mn-cs"/>
              </a:rPr>
              <a:t> et Windows). Sous X-</a:t>
            </a:r>
            <a:r>
              <a:rPr lang="fr-FR" dirty="0" err="1" smtClean="0">
                <a:latin typeface="Palatino" charset="0"/>
                <a:cs typeface="+mn-cs"/>
              </a:rPr>
              <a:t>Window</a:t>
            </a:r>
            <a:r>
              <a:rPr lang="fr-FR" dirty="0" smtClean="0">
                <a:latin typeface="Palatino" charset="0"/>
                <a:cs typeface="+mn-cs"/>
              </a:rPr>
              <a:t>, il y a plusieurs </a:t>
            </a:r>
            <a:r>
              <a:rPr lang="fr-FR" i="1" dirty="0" err="1" smtClean="0">
                <a:latin typeface="Palatino" charset="0"/>
                <a:cs typeface="+mn-cs"/>
              </a:rPr>
              <a:t>toolkits</a:t>
            </a:r>
            <a:r>
              <a:rPr lang="fr-FR" dirty="0" smtClean="0">
                <a:latin typeface="Palatino" charset="0"/>
                <a:cs typeface="+mn-cs"/>
              </a:rPr>
              <a:t> disponibles. L'application doit donc être écrite de manière indépendante pour que seul le code de l'interface ait à être réécrit s'il faut porter l'application dans un autre environnement.</a:t>
            </a:r>
          </a:p>
          <a:p>
            <a:pPr eaLnBrk="1" hangingPunct="1">
              <a:spcBef>
                <a:spcPts val="200"/>
              </a:spcBef>
              <a:spcAft>
                <a:spcPts val="200"/>
              </a:spcAft>
              <a:defRPr/>
            </a:pPr>
            <a:r>
              <a:rPr lang="fr-FR" dirty="0" smtClean="0">
                <a:latin typeface="Palatino" charset="0"/>
                <a:cs typeface="+mn-cs"/>
              </a:rPr>
              <a:t>La partie application, c'est le cœur du logiciel, ce à quoi il sert, ce qu'il permet de faire, sa ou ses fonctions principales. On décrit cela en général sous le terme de fonctionnalités du logiciel. Par exemple, un éditeur de textes permet d'éditer, de créer, de modifier et sauvegarder des fichiers. La commande </a:t>
            </a:r>
            <a:r>
              <a:rPr lang="fr-FR" dirty="0" err="1" smtClean="0">
                <a:latin typeface="Courier" charset="0"/>
                <a:cs typeface="+mn-cs"/>
              </a:rPr>
              <a:t>make</a:t>
            </a:r>
            <a:r>
              <a:rPr lang="fr-FR" dirty="0" smtClean="0">
                <a:latin typeface="Palatino" charset="0"/>
                <a:cs typeface="+mn-cs"/>
              </a:rPr>
              <a:t> de Unix permet de lancer des séries de commandes regroupées en tâches en tenant compte des dates de modifications des fichiers utilisés par ces commandes et de leurs dépendances relatives. </a:t>
            </a:r>
            <a:r>
              <a:rPr lang="fr-FR" dirty="0" err="1" smtClean="0">
                <a:latin typeface="Courier" charset="0"/>
                <a:cs typeface="+mn-cs"/>
              </a:rPr>
              <a:t>ClarisHomePage</a:t>
            </a:r>
            <a:r>
              <a:rPr lang="fr-FR" dirty="0" smtClean="0">
                <a:latin typeface="Palatino" charset="0"/>
                <a:cs typeface="+mn-cs"/>
              </a:rPr>
              <a:t> permet de  créer des fichiers de pages HTML. Un tableur permet de définir des tables avec des cellules typées et des relations entre les cellules; il permet également d'éditer et d'imprimer ces tables dans différents formats.</a:t>
            </a:r>
          </a:p>
          <a:p>
            <a:pPr eaLnBrk="1" hangingPunct="1">
              <a:spcBef>
                <a:spcPts val="200"/>
              </a:spcBef>
              <a:spcAft>
                <a:spcPts val="200"/>
              </a:spcAft>
              <a:defRPr/>
            </a:pPr>
            <a:r>
              <a:rPr lang="fr-FR" dirty="0" smtClean="0">
                <a:latin typeface="Palatino" charset="0"/>
                <a:cs typeface="+mn-cs"/>
              </a:rPr>
              <a:t>L'interface, c'est ce qui est proposé à l'utilisateur pour la mise en œuvre par l'utilisateur des fonctionnalités. C'est la manière dont l'utilisateur interagit avec le logiciel, comment il va déclencher les principales commandes implémentant les fonctionnalités. Cette mise en œuvre passe par l'utilisation des dispositifs d'entrées. Ainsi, les interfaces utilisateurs ne sont pas nécessairement des interfaces graphiques utilisant un clavier et une souris. Il y a vingt ans, les logiciels n'utilisaient en général qu'une entrée (le clavier) et les sorties se faisaient (à l'écran ou sur imprimante) sous forme d'impression de caractères. Les écrans n'avaient que peu de capacités graphiques (quelques unes cependant, comme l'inverse vidéo ou le clignotement).</a:t>
            </a:r>
          </a:p>
          <a:p>
            <a:pPr eaLnBrk="1" hangingPunct="1">
              <a:spcBef>
                <a:spcPts val="200"/>
              </a:spcBef>
              <a:spcAft>
                <a:spcPts val="200"/>
              </a:spcAft>
              <a:defRPr/>
            </a:pPr>
            <a:r>
              <a:rPr lang="fr-FR" dirty="0" smtClean="0">
                <a:latin typeface="Palatino" charset="0"/>
                <a:cs typeface="+mn-cs"/>
              </a:rPr>
              <a:t> Aujourd'hui la plupart les interfaces sont dites graphiques car elles utilisent des entrées clavier et souris (clics ou déplacements à l'écran, avec ou sans enfoncement de boutons) et des sorties graphiques (dessins à l'écran). Il existe et existera dans le futur d'autres types d'interfaces allant avec d'autres dispositifs d'entrées/sorties, comme des tables graphiques, des micros, des entrées vidéo, etc. </a:t>
            </a:r>
          </a:p>
          <a:p>
            <a:pPr eaLnBrk="1" hangingPunct="1">
              <a:spcBef>
                <a:spcPts val="200"/>
              </a:spcBef>
              <a:spcAft>
                <a:spcPts val="200"/>
              </a:spcAft>
              <a:defRPr/>
            </a:pPr>
            <a:r>
              <a:rPr lang="fr-FR" dirty="0" smtClean="0">
                <a:latin typeface="Palatino" charset="0"/>
                <a:cs typeface="+mn-cs"/>
              </a:rPr>
              <a:t>Ainsi historiquement, les commandes </a:t>
            </a:r>
            <a:r>
              <a:rPr lang="fr-FR" dirty="0" err="1" smtClean="0">
                <a:latin typeface="Courier" charset="0"/>
                <a:cs typeface="+mn-cs"/>
              </a:rPr>
              <a:t>ed</a:t>
            </a:r>
            <a:r>
              <a:rPr lang="fr-FR" dirty="0" smtClean="0">
                <a:latin typeface="Palatino" charset="0"/>
                <a:cs typeface="+mn-cs"/>
              </a:rPr>
              <a:t> et </a:t>
            </a:r>
            <a:r>
              <a:rPr lang="fr-FR" dirty="0" smtClean="0">
                <a:latin typeface="Courier" charset="0"/>
                <a:cs typeface="+mn-cs"/>
              </a:rPr>
              <a:t>vi</a:t>
            </a:r>
            <a:r>
              <a:rPr lang="fr-FR" dirty="0" smtClean="0">
                <a:latin typeface="Palatino" charset="0"/>
                <a:cs typeface="+mn-cs"/>
              </a:rPr>
              <a:t> d'Unix n'avaient pas d'interface graphique. L'éditeur </a:t>
            </a:r>
            <a:r>
              <a:rPr lang="fr-FR" dirty="0" err="1" smtClean="0">
                <a:latin typeface="Courier" charset="0"/>
                <a:cs typeface="+mn-cs"/>
              </a:rPr>
              <a:t>ed</a:t>
            </a:r>
            <a:r>
              <a:rPr lang="fr-FR" dirty="0" smtClean="0">
                <a:latin typeface="Palatino" charset="0"/>
                <a:cs typeface="+mn-cs"/>
              </a:rPr>
              <a:t> permettait d'éditer des fichiers ligne par ligne. Il comportait aussi des commandes globales permettant par exemple de substituer un pattern par un autre sur toutes les lignes d'un fichier.  On retrouve cette fonctionnalité dans les éditeurs d'aujourd'hui, implantée sous la forme d'une commande de </a:t>
            </a:r>
            <a:r>
              <a:rPr lang="fr-FR" dirty="0" smtClean="0">
                <a:latin typeface="Courier" charset="0"/>
                <a:cs typeface="+mn-cs"/>
              </a:rPr>
              <a:t>Recherche et Remplacement</a:t>
            </a:r>
            <a:r>
              <a:rPr lang="fr-FR" dirty="0" smtClean="0">
                <a:latin typeface="Palatino" charset="0"/>
                <a:cs typeface="+mn-cs"/>
              </a:rPr>
              <a:t> dans le menu </a:t>
            </a:r>
            <a:r>
              <a:rPr lang="fr-FR" dirty="0" smtClean="0">
                <a:latin typeface="Courier" charset="0"/>
                <a:cs typeface="+mn-cs"/>
              </a:rPr>
              <a:t>Edition</a:t>
            </a:r>
            <a:r>
              <a:rPr lang="fr-FR" dirty="0" smtClean="0">
                <a:latin typeface="Palatino" charset="0"/>
                <a:cs typeface="+mn-cs"/>
              </a:rPr>
              <a:t>. L'interface de </a:t>
            </a:r>
            <a:r>
              <a:rPr lang="fr-FR" dirty="0" err="1" smtClean="0">
                <a:latin typeface="Courier" charset="0"/>
                <a:cs typeface="+mn-cs"/>
              </a:rPr>
              <a:t>ed</a:t>
            </a:r>
            <a:r>
              <a:rPr lang="fr-FR" dirty="0" smtClean="0">
                <a:latin typeface="Palatino" charset="0"/>
                <a:cs typeface="+mn-cs"/>
              </a:rPr>
              <a:t> était rudimentaire: on tapait des chaînes de commandes sur une ligne d'édition de commande, en suivant une syntaxe particulière. La commande de substitution globale était lancée de cette façon. </a:t>
            </a:r>
          </a:p>
          <a:p>
            <a:pPr eaLnBrk="1" hangingPunct="1">
              <a:spcBef>
                <a:spcPts val="200"/>
              </a:spcBef>
              <a:spcAft>
                <a:spcPts val="200"/>
              </a:spcAft>
              <a:defRPr/>
            </a:pPr>
            <a:r>
              <a:rPr lang="fr-FR" dirty="0" smtClean="0">
                <a:latin typeface="Palatino" charset="0"/>
                <a:cs typeface="+mn-cs"/>
              </a:rPr>
              <a:t>L'éditeur </a:t>
            </a:r>
            <a:r>
              <a:rPr lang="fr-FR" dirty="0" smtClean="0">
                <a:latin typeface="Courier" charset="0"/>
                <a:cs typeface="+mn-cs"/>
              </a:rPr>
              <a:t>vi</a:t>
            </a:r>
            <a:r>
              <a:rPr lang="fr-FR" dirty="0" smtClean="0">
                <a:latin typeface="Palatino" charset="0"/>
                <a:cs typeface="+mn-cs"/>
              </a:rPr>
              <a:t> a une interface plus sophistiquée car il permet d'éditer un fichier sur plusieurs lignes et utilise quelques capacités graphiques des terminaux </a:t>
            </a:r>
            <a:r>
              <a:rPr lang="fr-FR" dirty="0" err="1" smtClean="0">
                <a:latin typeface="Palatino" charset="0"/>
                <a:cs typeface="+mn-cs"/>
              </a:rPr>
              <a:t>alpha-numériques</a:t>
            </a:r>
            <a:r>
              <a:rPr lang="fr-FR" dirty="0" smtClean="0">
                <a:latin typeface="Palatino" charset="0"/>
                <a:cs typeface="+mn-cs"/>
              </a:rPr>
              <a:t>. Il permet par exemple, moyennant plusieurs commandes clavier, de délimiter  une zone et de faire du </a:t>
            </a:r>
            <a:r>
              <a:rPr lang="fr-FR" dirty="0" smtClean="0">
                <a:latin typeface="Courier" charset="0"/>
                <a:cs typeface="+mn-cs"/>
              </a:rPr>
              <a:t>Couper/Coller</a:t>
            </a:r>
            <a:r>
              <a:rPr lang="fr-FR" dirty="0" smtClean="0">
                <a:latin typeface="Palatino" charset="0"/>
                <a:cs typeface="+mn-cs"/>
              </a:rPr>
              <a:t>.  Cette fonctionnalité est restée dans les éditeurs graphiques actuels. Des éditeurs plus récents comme </a:t>
            </a:r>
            <a:r>
              <a:rPr lang="fr-FR" dirty="0" smtClean="0">
                <a:latin typeface="Courier" charset="0"/>
                <a:cs typeface="+mn-cs"/>
              </a:rPr>
              <a:t>Emacs</a:t>
            </a:r>
            <a:r>
              <a:rPr lang="fr-FR" dirty="0" smtClean="0">
                <a:latin typeface="Palatino" charset="0"/>
                <a:cs typeface="+mn-cs"/>
              </a:rPr>
              <a:t>, bien que n'ayant pas non plus d'interface graphique, proposaient déjà une version multifenêtres avec menus. La navigation s'effectuait cependant uniquement au clavier.</a:t>
            </a:r>
          </a:p>
          <a:p>
            <a:pPr eaLnBrk="1" hangingPunct="1">
              <a:spcBef>
                <a:spcPts val="200"/>
              </a:spcBef>
              <a:spcAft>
                <a:spcPts val="200"/>
              </a:spcAft>
              <a:defRPr/>
            </a:pPr>
            <a:r>
              <a:rPr lang="fr-FR" dirty="0" smtClean="0">
                <a:latin typeface="Palatino" charset="0"/>
                <a:cs typeface="+mn-cs"/>
              </a:rPr>
              <a:t>La commande </a:t>
            </a:r>
            <a:r>
              <a:rPr lang="fr-FR" dirty="0" err="1" smtClean="0">
                <a:latin typeface="Courier" charset="0"/>
                <a:cs typeface="+mn-cs"/>
              </a:rPr>
              <a:t>make</a:t>
            </a:r>
            <a:r>
              <a:rPr lang="fr-FR" dirty="0" smtClean="0">
                <a:latin typeface="Palatino" charset="0"/>
                <a:cs typeface="+mn-cs"/>
              </a:rPr>
              <a:t> d'Unix n'a pas d'interface particulière. Elle utilise simplement un fichier de configuration (nommé </a:t>
            </a:r>
            <a:r>
              <a:rPr lang="fr-FR" dirty="0" err="1" smtClean="0">
                <a:latin typeface="Palatino" charset="0"/>
                <a:cs typeface="+mn-cs"/>
              </a:rPr>
              <a:t>Makefile</a:t>
            </a:r>
            <a:r>
              <a:rPr lang="fr-FR" dirty="0" smtClean="0">
                <a:latin typeface="Palatino" charset="0"/>
                <a:cs typeface="+mn-cs"/>
              </a:rPr>
              <a:t> ou passé en argument à la commande) dans lequel sont indiqués (selon une syntaxe particulière), des buts et des suites de commandes à déclencher, des relations de dépendances temporelles entre fichiers, etc. L'utilisateur crée un fichier de configuration dans son répertoire et lance la commande à la console. Les fonctionnalités de la commande </a:t>
            </a:r>
            <a:r>
              <a:rPr lang="fr-FR" dirty="0" err="1" smtClean="0">
                <a:latin typeface="Courier" charset="0"/>
                <a:cs typeface="+mn-cs"/>
              </a:rPr>
              <a:t>make</a:t>
            </a:r>
            <a:r>
              <a:rPr lang="fr-FR" dirty="0" smtClean="0">
                <a:latin typeface="Palatino" charset="0"/>
                <a:cs typeface="+mn-cs"/>
              </a:rPr>
              <a:t> existent bien, mais elles n'ont pas de correspondant dans l'interface, inexistante ici. Seule la sémantique de la syntaxe utilisée dans le fichier de configuration permet de les mettre en évidence. </a:t>
            </a:r>
          </a:p>
          <a:p>
            <a:pPr eaLnBrk="1" hangingPunct="1">
              <a:defRPr/>
            </a:pPr>
            <a:r>
              <a:rPr lang="fr-FR" dirty="0" smtClean="0">
                <a:cs typeface="+mn-cs"/>
              </a:rPr>
              <a:t> Si on voulait soutenir de façon général que l'interface permet de révéler les fonctionnalités du logiciel, on pourrait argumenter ici que l'interface utilisateur de la commande </a:t>
            </a:r>
            <a:r>
              <a:rPr lang="fr-FR" dirty="0" err="1" smtClean="0">
                <a:cs typeface="+mn-cs"/>
              </a:rPr>
              <a:t>make</a:t>
            </a:r>
            <a:r>
              <a:rPr lang="fr-FR" dirty="0" smtClean="0">
                <a:cs typeface="+mn-cs"/>
              </a:rPr>
              <a:t> est constituée par le fichier de configuration.</a:t>
            </a:r>
          </a:p>
          <a:p>
            <a:pPr eaLnBrk="1" hangingPunct="1">
              <a:spcBef>
                <a:spcPts val="200"/>
              </a:spcBef>
              <a:spcAft>
                <a:spcPts val="200"/>
              </a:spcAft>
              <a:defRPr/>
            </a:pPr>
            <a:r>
              <a:rPr lang="fr-FR" dirty="0" smtClean="0">
                <a:latin typeface="Palatino" charset="0"/>
                <a:cs typeface="+mn-cs"/>
              </a:rPr>
              <a:t>Pour bien faire la distinction Interface/Application il suffit de se demander à quoi pourrait ressembler le logiciel si on ne pouvait interagir qu'avec le clavier dans une fenêtre de console. Cela oblige ainsi à se concentrer uniquement sur le domaine et les fonctionnalités propres de l'application.</a:t>
            </a:r>
          </a:p>
          <a:p>
            <a:pPr eaLnBrk="1" hangingPunct="1">
              <a:spcBef>
                <a:spcPts val="200"/>
              </a:spcBef>
              <a:spcAft>
                <a:spcPts val="200"/>
              </a:spcAft>
              <a:defRPr/>
            </a:pPr>
            <a:r>
              <a:rPr lang="fr-FR" dirty="0" smtClean="0">
                <a:latin typeface="Palatino" charset="0"/>
                <a:cs typeface="+mn-cs"/>
              </a:rPr>
              <a:t>Certains logiciels cependant ont des fonctionnalités purement graphiques, et cette recette n'a alors plus de sens. C'est le cas de tous les logiciels qui font de l'édition d'objets dans un environnement graphique. Par exemple, </a:t>
            </a:r>
            <a:r>
              <a:rPr lang="fr-FR" dirty="0" err="1" smtClean="0">
                <a:latin typeface="Courier" charset="0"/>
                <a:cs typeface="+mn-cs"/>
              </a:rPr>
              <a:t>MacDraw</a:t>
            </a:r>
            <a:r>
              <a:rPr lang="fr-FR" dirty="0" smtClean="0">
                <a:latin typeface="Palatino" charset="0"/>
                <a:cs typeface="+mn-cs"/>
              </a:rPr>
              <a:t> est un logiciel qui permet de créer des dessins interactivement avec la souris. La partie application est alors un peu plus difficile à séparer de l'interface utilisateur. On peut cependant s'appuyer sur la représentation abstraite des objets ainsi édités (des dessins dans le cas de </a:t>
            </a:r>
            <a:r>
              <a:rPr lang="fr-FR" dirty="0" err="1" smtClean="0">
                <a:latin typeface="Courier" charset="0"/>
                <a:cs typeface="+mn-cs"/>
              </a:rPr>
              <a:t>MacDraw</a:t>
            </a:r>
            <a:r>
              <a:rPr lang="fr-FR" dirty="0" smtClean="0">
                <a:latin typeface="Palatino" charset="0"/>
                <a:cs typeface="+mn-cs"/>
              </a:rPr>
              <a:t>) pour définir le code de l'application, et considérer le logiciel comme permettant la création de telles entités, leurs éditions (ici, on déclinera plusieurs fonctionnalités purement graphiques), leurs sauvegardes, leurs impressions ou autres.</a:t>
            </a:r>
          </a:p>
          <a:p>
            <a:pPr eaLnBrk="1" hangingPunct="1">
              <a:defRPr/>
            </a:pPr>
            <a:endParaRPr lang="fr-FR"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5EA9C9-7B4D-274D-B2A7-ECDFD4CA2F8E}" type="slidenum">
              <a:rPr lang="fr-FR"/>
              <a:pPr>
                <a:defRPr/>
              </a:pPr>
              <a:t>21</a:t>
            </a:fld>
            <a:endParaRPr lang="fr-FR"/>
          </a:p>
        </p:txBody>
      </p:sp>
      <p:sp>
        <p:nvSpPr>
          <p:cNvPr id="547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7843" name="Rectangle 3"/>
          <p:cNvSpPr>
            <a:spLocks noGrp="1" noChangeArrowheads="1"/>
          </p:cNvSpPr>
          <p:nvPr>
            <p:ph type="body" idx="1"/>
          </p:nvPr>
        </p:nvSpPr>
        <p:spPr/>
        <p:txBody>
          <a:bodyPr/>
          <a:lstStyle/>
          <a:p>
            <a:pPr eaLnBrk="1" hangingPunct="1">
              <a:spcBef>
                <a:spcPts val="200"/>
              </a:spcBef>
              <a:spcAft>
                <a:spcPts val="200"/>
              </a:spcAft>
              <a:defRPr/>
            </a:pPr>
            <a:endParaRPr lang="fr-FR" dirty="0" smtClean="0">
              <a:latin typeface="Palatino" charset="0"/>
              <a:cs typeface="+mn-cs"/>
            </a:endParaRPr>
          </a:p>
          <a:p>
            <a:pPr eaLnBrk="1" hangingPunct="1">
              <a:spcBef>
                <a:spcPts val="200"/>
              </a:spcBef>
              <a:spcAft>
                <a:spcPts val="200"/>
              </a:spcAft>
              <a:defRPr/>
            </a:pPr>
            <a:r>
              <a:rPr lang="fr-FR" dirty="0" smtClean="0">
                <a:latin typeface="Palatino" charset="0"/>
                <a:cs typeface="+mn-cs"/>
              </a:rPr>
              <a:t>On veillera à la cohérence externe de l'interface en suivant les guides de styles de la </a:t>
            </a:r>
            <a:r>
              <a:rPr lang="fr-FR" i="1" dirty="0" err="1" smtClean="0">
                <a:latin typeface="Palatino" charset="0"/>
                <a:cs typeface="+mn-cs"/>
              </a:rPr>
              <a:t>toolkit</a:t>
            </a:r>
            <a:r>
              <a:rPr lang="fr-FR" dirty="0" smtClean="0">
                <a:latin typeface="Palatino" charset="0"/>
                <a:cs typeface="+mn-cs"/>
              </a:rPr>
              <a:t> utilisée. Ainsi, l'interface de l'application sera en adéquation avec les autres applications tournant à l'écran.</a:t>
            </a:r>
          </a:p>
          <a:p>
            <a:pPr eaLnBrk="1" hangingPunct="1">
              <a:spcBef>
                <a:spcPts val="200"/>
              </a:spcBef>
              <a:spcAft>
                <a:spcPts val="200"/>
              </a:spcAft>
              <a:defRPr/>
            </a:pPr>
            <a:r>
              <a:rPr lang="fr-FR" dirty="0" smtClean="0">
                <a:latin typeface="Palatino" charset="0"/>
                <a:cs typeface="+mn-cs"/>
              </a:rPr>
              <a:t>L'interface doit aussi être cohérente intrinsèquement. Par exemple, si vous avez plusieurs façons de déclencher une commande, la procédure déclenchée doit être exactement la même. (Ca vous évite aussi de dupliquer le code). En Java, on pourra utiliser les </a:t>
            </a:r>
            <a:r>
              <a:rPr lang="fr-FR" dirty="0" smtClean="0">
                <a:latin typeface="Courier" charset="0"/>
                <a:cs typeface="+mn-cs"/>
              </a:rPr>
              <a:t>Actions</a:t>
            </a:r>
            <a:r>
              <a:rPr lang="fr-FR" dirty="0" smtClean="0">
                <a:latin typeface="Palatino" charset="0"/>
                <a:cs typeface="+mn-cs"/>
              </a:rPr>
              <a:t> pour déclencher les mêmes commandes dans la barre d'icônes et dans la barre de menu. Ce n'est pas toujours le cas, même dans les applications professionnelles. Par exemple, la commande </a:t>
            </a:r>
            <a:r>
              <a:rPr lang="fr-FR" dirty="0" smtClean="0">
                <a:latin typeface="Courier" charset="0"/>
                <a:cs typeface="+mn-cs"/>
              </a:rPr>
              <a:t>Ejecter</a:t>
            </a:r>
            <a:r>
              <a:rPr lang="fr-FR" dirty="0" smtClean="0">
                <a:latin typeface="Palatino" charset="0"/>
                <a:cs typeface="+mn-cs"/>
              </a:rPr>
              <a:t> du Finder Macintosh, n'appelait pas la même procédure dans les premières versions du système, selon qu'elle était lancé depuis le menu ou que l'on amenait l'icône de la disquette sur la corbeille.</a:t>
            </a:r>
          </a:p>
          <a:p>
            <a:pPr eaLnBrk="1" hangingPunct="1">
              <a:defRPr/>
            </a:pPr>
            <a:r>
              <a:rPr lang="fr-FR" dirty="0" smtClean="0">
                <a:cs typeface="+mn-cs"/>
              </a:rPr>
              <a:t> En outre, les nouveaux utilisateurs étaient souvent effrayés par cette idée de mettre leur précieuse disquette dans la corbeille (ils craignaient d'en perdre le contenu).</a:t>
            </a:r>
          </a:p>
          <a:p>
            <a:pPr eaLnBrk="1" hangingPunct="1">
              <a:spcBef>
                <a:spcPts val="200"/>
              </a:spcBef>
              <a:spcAft>
                <a:spcPts val="200"/>
              </a:spcAft>
              <a:defRPr/>
            </a:pPr>
            <a:r>
              <a:rPr lang="fr-FR" dirty="0" smtClean="0">
                <a:latin typeface="Palatino" charset="0"/>
                <a:cs typeface="+mn-cs"/>
              </a:rPr>
              <a:t>Il faut également avoir une utilisation cohérence des fontes et des couleurs. Nous développerons ce point dans la section suivante.</a:t>
            </a:r>
          </a:p>
          <a:p>
            <a:pPr eaLnBrk="1" hangingPunct="1">
              <a:spcBef>
                <a:spcPts val="200"/>
              </a:spcBef>
              <a:spcAft>
                <a:spcPts val="200"/>
              </a:spcAft>
              <a:defRPr/>
            </a:pPr>
            <a:r>
              <a:rPr lang="fr-FR" dirty="0" smtClean="0">
                <a:latin typeface="Palatino" charset="0"/>
                <a:cs typeface="+mn-cs"/>
              </a:rPr>
              <a:t>Pour que la documentation soit correcte, il faudra également utiliser les termes apparaissant dans l'interface de manière cohérente avec le manuel utilisateur, et si possible retrouver ces mêmes termes dans le code.</a:t>
            </a:r>
            <a:endParaRPr lang="fr-FR"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717692-21B6-9D4E-B25D-450B2DBF0FF1}" type="slidenum">
              <a:rPr lang="fr-FR"/>
              <a:pPr>
                <a:defRPr/>
              </a:pPr>
              <a:t>22</a:t>
            </a:fld>
            <a:endParaRPr lang="fr-FR"/>
          </a:p>
        </p:txBody>
      </p:sp>
      <p:sp>
        <p:nvSpPr>
          <p:cNvPr id="564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4227" name="Rectangle 3"/>
          <p:cNvSpPr>
            <a:spLocks noGrp="1" noChangeArrowheads="1"/>
          </p:cNvSpPr>
          <p:nvPr>
            <p:ph type="body" idx="1"/>
          </p:nvPr>
        </p:nvSpPr>
        <p:spPr/>
        <p:txBody>
          <a:bodyPr/>
          <a:lstStyle/>
          <a:p>
            <a:pPr eaLnBrk="1" hangingPunct="1">
              <a:spcBef>
                <a:spcPts val="200"/>
              </a:spcBef>
              <a:spcAft>
                <a:spcPts val="200"/>
              </a:spcAft>
              <a:defRPr/>
            </a:pPr>
            <a:endParaRPr lang="en-US" smtClean="0">
              <a:latin typeface="Palatino"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06137F-8C7F-9642-99BF-CC50C2DAF0E1}" type="slidenum">
              <a:rPr lang="fr-FR"/>
              <a:pPr>
                <a:defRPr/>
              </a:pPr>
              <a:t>23</a:t>
            </a:fld>
            <a:endParaRPr lang="fr-FR"/>
          </a:p>
        </p:txBody>
      </p:sp>
      <p:sp>
        <p:nvSpPr>
          <p:cNvPr id="566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6275" name="Rectangle 3"/>
          <p:cNvSpPr>
            <a:spLocks noGrp="1" noChangeArrowheads="1"/>
          </p:cNvSpPr>
          <p:nvPr>
            <p:ph type="body" idx="1"/>
          </p:nvPr>
        </p:nvSpPr>
        <p:spPr/>
        <p:txBody>
          <a:bodyPr/>
          <a:lstStyle/>
          <a:p>
            <a:pPr eaLnBrk="1" hangingPunct="1">
              <a:spcBef>
                <a:spcPts val="200"/>
              </a:spcBef>
              <a:spcAft>
                <a:spcPts val="200"/>
              </a:spcAft>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57F79D-1B65-AD40-B233-F32D3C55745F}" type="slidenum">
              <a:rPr lang="fr-FR"/>
              <a:pPr>
                <a:defRPr/>
              </a:pPr>
              <a:t>24</a:t>
            </a:fld>
            <a:endParaRPr lang="fr-FR"/>
          </a:p>
        </p:txBody>
      </p:sp>
      <p:sp>
        <p:nvSpPr>
          <p:cNvPr id="568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8323" name="Rectangle 3"/>
          <p:cNvSpPr>
            <a:spLocks noGrp="1" noChangeArrowheads="1"/>
          </p:cNvSpPr>
          <p:nvPr>
            <p:ph type="body" idx="1"/>
          </p:nvPr>
        </p:nvSpPr>
        <p:spPr/>
        <p:txBody>
          <a:bodyPr/>
          <a:lstStyle/>
          <a:p>
            <a:pPr eaLnBrk="1" hangingPunct="1">
              <a:spcBef>
                <a:spcPts val="200"/>
              </a:spcBef>
              <a:spcAft>
                <a:spcPts val="200"/>
              </a:spcAft>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EEE091-79D8-3042-8EB9-CD0B9B860879}" type="slidenum">
              <a:rPr lang="fr-FR"/>
              <a:pPr>
                <a:defRPr/>
              </a:pPr>
              <a:t>25</a:t>
            </a:fld>
            <a:endParaRPr lang="fr-FR"/>
          </a:p>
        </p:txBody>
      </p:sp>
      <p:sp>
        <p:nvSpPr>
          <p:cNvPr id="570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0371" name="Rectangle 3"/>
          <p:cNvSpPr>
            <a:spLocks noGrp="1" noChangeArrowheads="1"/>
          </p:cNvSpPr>
          <p:nvPr>
            <p:ph type="body" idx="1"/>
          </p:nvPr>
        </p:nvSpPr>
        <p:spPr/>
        <p:txBody>
          <a:bodyPr/>
          <a:lstStyle/>
          <a:p>
            <a:pPr eaLnBrk="1" hangingPunct="1">
              <a:spcBef>
                <a:spcPts val="200"/>
              </a:spcBef>
              <a:spcAft>
                <a:spcPts val="200"/>
              </a:spcAft>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3BE54A-7977-B349-BC6A-9F767A771A6E}" type="slidenum">
              <a:rPr lang="fr-FR"/>
              <a:pPr>
                <a:defRPr/>
              </a:pPr>
              <a:t>26</a:t>
            </a:fld>
            <a:endParaRPr lang="fr-FR"/>
          </a:p>
        </p:txBody>
      </p:sp>
      <p:sp>
        <p:nvSpPr>
          <p:cNvPr id="180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227" name="Rectangle 3"/>
          <p:cNvSpPr>
            <a:spLocks noGrp="1" noChangeArrowheads="1"/>
          </p:cNvSpPr>
          <p:nvPr>
            <p:ph type="body" idx="1"/>
          </p:nvPr>
        </p:nvSpPr>
        <p:spPr/>
        <p:txBody>
          <a:bodyPr/>
          <a:lstStyle/>
          <a:p>
            <a:pPr eaLnBrk="1" hangingPunct="1">
              <a:spcBef>
                <a:spcPts val="200"/>
              </a:spcBef>
              <a:spcAft>
                <a:spcPts val="200"/>
              </a:spcAft>
              <a:defRPr/>
            </a:pPr>
            <a:r>
              <a:rPr lang="fr-FR" dirty="0" smtClean="0">
                <a:latin typeface="Palatino" charset="0"/>
                <a:cs typeface="+mn-cs"/>
              </a:rPr>
              <a:t>Pour que l'interface soit simple et claire, utilisez des conventions déjà connues de l'utilisateur. On procèdera ainsi pour le choix des termes, le choix des icônes,  et pour la disposition générale des fenêtres et des objets graphiques. </a:t>
            </a:r>
          </a:p>
          <a:p>
            <a:pPr eaLnBrk="1" hangingPunct="1">
              <a:spcBef>
                <a:spcPts val="200"/>
              </a:spcBef>
              <a:spcAft>
                <a:spcPts val="200"/>
              </a:spcAft>
              <a:defRPr/>
            </a:pPr>
            <a:r>
              <a:rPr lang="fr-FR" dirty="0" smtClean="0">
                <a:latin typeface="Palatino" charset="0"/>
                <a:cs typeface="+mn-cs"/>
              </a:rPr>
              <a:t>On utilisera les guides de styles des </a:t>
            </a:r>
            <a:r>
              <a:rPr lang="fr-FR" i="1" dirty="0" err="1" smtClean="0">
                <a:latin typeface="Palatino" charset="0"/>
                <a:cs typeface="+mn-cs"/>
              </a:rPr>
              <a:t>toolkits</a:t>
            </a:r>
            <a:r>
              <a:rPr lang="fr-FR" dirty="0" smtClean="0">
                <a:latin typeface="Palatino" charset="0"/>
                <a:cs typeface="+mn-cs"/>
              </a:rPr>
              <a:t> et leurs </a:t>
            </a:r>
            <a:r>
              <a:rPr lang="fr-FR" i="1" dirty="0" err="1" smtClean="0">
                <a:latin typeface="Palatino" charset="0"/>
                <a:cs typeface="+mn-cs"/>
              </a:rPr>
              <a:t>widgets</a:t>
            </a:r>
            <a:r>
              <a:rPr lang="fr-FR" dirty="0" smtClean="0">
                <a:latin typeface="Palatino" charset="0"/>
                <a:cs typeface="+mn-cs"/>
              </a:rPr>
              <a:t> prédéfinis comme les sélecteurs de fichiers ou les boîtes de dialogue.</a:t>
            </a:r>
            <a:endParaRPr lang="fr-FR" dirty="0"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A011DE-7235-5341-AFA8-41E7BAFB00E6}" type="slidenum">
              <a:rPr lang="fr-FR"/>
              <a:pPr>
                <a:defRPr/>
              </a:pPr>
              <a:t>27</a:t>
            </a:fld>
            <a:endParaRPr lang="fr-FR"/>
          </a:p>
        </p:txBody>
      </p:sp>
      <p:sp>
        <p:nvSpPr>
          <p:cNvPr id="184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23" name="Rectangle 3"/>
          <p:cNvSpPr>
            <a:spLocks noGrp="1" noChangeArrowheads="1"/>
          </p:cNvSpPr>
          <p:nvPr>
            <p:ph type="body" idx="1"/>
          </p:nvPr>
        </p:nvSpPr>
        <p:spPr/>
        <p:txBody>
          <a:bodyPr/>
          <a:lstStyle/>
          <a:p>
            <a:pPr eaLnBrk="1" hangingPunct="1">
              <a:spcBef>
                <a:spcPts val="200"/>
              </a:spcBef>
              <a:spcAft>
                <a:spcPts val="200"/>
              </a:spcAft>
              <a:defRPr/>
            </a:pPr>
            <a:r>
              <a:rPr lang="fr-FR" dirty="0" smtClean="0">
                <a:latin typeface="Palatino" charset="0"/>
                <a:cs typeface="+mn-cs"/>
              </a:rPr>
              <a:t>L'interface Macintosh a été inspiré par celle d'une machine graphique initialement conçue par Rank Xerox. Elle aura elle</a:t>
            </a:r>
            <a:r>
              <a:rPr lang="fr-FR" dirty="0" smtClean="0">
                <a:latin typeface="Palatino" charset="0"/>
                <a:cs typeface="Lucida Grande" charset="0"/>
              </a:rPr>
              <a:t>‑</a:t>
            </a:r>
            <a:r>
              <a:rPr lang="fr-FR" dirty="0" smtClean="0">
                <a:latin typeface="Palatino" charset="0"/>
                <a:cs typeface="+mn-cs"/>
              </a:rPr>
              <a:t>même beaucoup inspiré Windows. Aujourd'hui, il y a une certaine standardisation qui s'effectue entre les différents systèmes, et des conventions s'instaurent à partir du moment où elles sont reprises par plusieurs grands logiciels. </a:t>
            </a:r>
          </a:p>
          <a:p>
            <a:pPr eaLnBrk="1" hangingPunct="1">
              <a:spcBef>
                <a:spcPts val="200"/>
              </a:spcBef>
              <a:spcAft>
                <a:spcPts val="200"/>
              </a:spcAft>
              <a:defRPr/>
            </a:pPr>
            <a:r>
              <a:rPr lang="fr-FR" dirty="0" smtClean="0">
                <a:latin typeface="Palatino" charset="0"/>
                <a:cs typeface="+mn-cs"/>
              </a:rPr>
              <a:t>Sur les bureaux Macintosh ou Windows, le double-clic sur une icône de fichier lance une application appropriée (si c'est l'icône d'une application, l'application elle-même; si c'est celle d'un fichier typé, l'application ayant servi à le créer, ou une application permettant d'éditer le fichier). Glisser une icône sur la corbeille permet de détruire le fichier correspondant et glisser une icône de fichier sur une icône d'application, permet d'ouvrir cette application avec ce fichier en argument. Une icône de fichier glissée sur celle d'une imprimante permet d'imprimer le fichier, etc.</a:t>
            </a:r>
          </a:p>
          <a:p>
            <a:pPr eaLnBrk="1" hangingPunct="1">
              <a:spcBef>
                <a:spcPts val="200"/>
              </a:spcBef>
              <a:spcAft>
                <a:spcPts val="200"/>
              </a:spcAft>
              <a:defRPr/>
            </a:pPr>
            <a:r>
              <a:rPr lang="fr-FR" dirty="0" smtClean="0">
                <a:latin typeface="Palatino" charset="0"/>
                <a:cs typeface="+mn-cs"/>
              </a:rPr>
              <a:t>Les icônes peuvent de manière générale vous permettre de définir des interactions intéressantes en utilisant différents clics souris et des Glisser/Relâcher. On peut en effet double-cliquer sur une icône, sélectionner une icône ou un groupe d'icône, amener la sélection sur une autre icône ou dans une fenêtre typée, etc. Ces divers types d'interactions peuvent vous permettre de lancer des commandes contextuelles et améliorer ainsi l'ergonomie de votre interface.</a:t>
            </a:r>
            <a:endParaRPr lang="fr-FR" dirty="0" smtClean="0">
              <a:cs typeface="+mn-cs"/>
            </a:endParaRPr>
          </a:p>
          <a:p>
            <a:pPr eaLnBrk="1" hangingPunct="1">
              <a:spcBef>
                <a:spcPts val="200"/>
              </a:spcBef>
              <a:spcAft>
                <a:spcPts val="200"/>
              </a:spcAft>
              <a:defRPr/>
            </a:pPr>
            <a:endParaRPr lang="fr-FR" dirty="0"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E2138B-E4C5-9B40-885F-D848022E5340}" type="slidenum">
              <a:rPr lang="fr-FR"/>
              <a:pPr>
                <a:defRPr/>
              </a:pPr>
              <a:t>28</a:t>
            </a:fld>
            <a:endParaRPr lang="fr-FR"/>
          </a:p>
        </p:txBody>
      </p:sp>
      <p:sp>
        <p:nvSpPr>
          <p:cNvPr id="182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275" name="Rectangle 3"/>
          <p:cNvSpPr>
            <a:spLocks noGrp="1" noChangeArrowheads="1"/>
          </p:cNvSpPr>
          <p:nvPr>
            <p:ph type="body" idx="1"/>
          </p:nvPr>
        </p:nvSpPr>
        <p:spPr/>
        <p:txBody>
          <a:bodyPr/>
          <a:lstStyle/>
          <a:p>
            <a:pPr>
              <a:defRPr/>
            </a:pPr>
            <a:r>
              <a:rPr lang="fr-FR" dirty="0" smtClean="0">
                <a:latin typeface="Palatino" charset="0"/>
                <a:cs typeface="+mn-cs"/>
              </a:rPr>
              <a:t>Nous développerons quelques idées sur la mise en page dans la section suivante. Mais il n'est pas toujours évident d'analyser pourquoi une interface est belle et pourquoi une autre ne l'est pas. Pour bien faire, il faudrait consulter les règles qu'emploient les maquettistes des journaux (bien que celles-ci ne s'appliquent pas nécessairement à un écran – de la même façon que les règles concernant les interfaces de logiciels ne sont pas les mêmes que celles qui gouvernent les pages web).</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D070B4-07D2-8443-889C-7FA68E755DA0}" type="slidenum">
              <a:rPr lang="fr-FR"/>
              <a:pPr>
                <a:defRPr/>
              </a:pPr>
              <a:t>29</a:t>
            </a:fld>
            <a:endParaRPr lang="fr-FR"/>
          </a:p>
        </p:txBody>
      </p:sp>
      <p:sp>
        <p:nvSpPr>
          <p:cNvPr id="549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9891" name="Rectangle 3"/>
          <p:cNvSpPr>
            <a:spLocks noGrp="1" noChangeArrowheads="1"/>
          </p:cNvSpPr>
          <p:nvPr>
            <p:ph type="body" idx="1"/>
          </p:nvPr>
        </p:nvSpPr>
        <p:spPr/>
        <p:txBody>
          <a:bodyPr/>
          <a:lstStyle/>
          <a:p>
            <a:pPr eaLnBrk="1" hangingPunct="1">
              <a:defRPr/>
            </a:pPr>
            <a:r>
              <a:rPr lang="fr-FR" smtClean="0">
                <a:cs typeface="+mn-cs"/>
              </a:rPr>
              <a:t>un ouvrage sur le Titre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E2138B-E4C5-9B40-885F-D848022E5340}" type="slidenum">
              <a:rPr lang="fr-FR"/>
              <a:pPr>
                <a:defRPr/>
              </a:pPr>
              <a:t>30</a:t>
            </a:fld>
            <a:endParaRPr lang="fr-FR"/>
          </a:p>
        </p:txBody>
      </p:sp>
      <p:sp>
        <p:nvSpPr>
          <p:cNvPr id="182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275" name="Rectangle 3"/>
          <p:cNvSpPr>
            <a:spLocks noGrp="1" noChangeArrowheads="1"/>
          </p:cNvSpPr>
          <p:nvPr>
            <p:ph type="body" idx="1"/>
          </p:nvPr>
        </p:nvSpPr>
        <p:spPr/>
        <p:txBody>
          <a:bodyPr/>
          <a:lstStyle/>
          <a:p>
            <a:pPr>
              <a:defRPr/>
            </a:pPr>
            <a:r>
              <a:rPr lang="fr-FR" dirty="0" smtClean="0">
                <a:latin typeface="Palatino" charset="0"/>
                <a:cs typeface="+mn-cs"/>
              </a:rPr>
              <a:t>Nous développerons quelques idées sur la mise en page dans la section suivante. Mais il n'est pas toujours évident d'analyser pourquoi une interface est belle et pourquoi une autre ne l'est pas. Pour bien faire, il faudrait consulter les règles qu'emploient les maquettistes des journaux (bien que celles-ci ne s'appliquent pas nécessairement à un écran – de la même façon que les règles concernant les interfaces de logiciels ne sont pas les mêmes que celles qui gouvernent les pages web).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202189-A81C-9446-B83E-EBD20B724AA9}" type="slidenum">
              <a:rPr lang="fr-FR"/>
              <a:pPr>
                <a:defRPr/>
              </a:pPr>
              <a:t>3</a:t>
            </a:fld>
            <a:endParaRPr lang="fr-FR"/>
          </a:p>
        </p:txBody>
      </p:sp>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939" name="Rectangle 3"/>
          <p:cNvSpPr>
            <a:spLocks noGrp="1" noChangeArrowheads="1"/>
          </p:cNvSpPr>
          <p:nvPr>
            <p:ph type="body" idx="1"/>
          </p:nvPr>
        </p:nvSpPr>
        <p:spPr/>
        <p:txBody>
          <a:bodyPr/>
          <a:lstStyle/>
          <a:p>
            <a:pPr eaLnBrk="1" hangingPunct="1">
              <a:spcBef>
                <a:spcPts val="200"/>
              </a:spcBef>
              <a:spcAft>
                <a:spcPts val="200"/>
              </a:spcAft>
              <a:defRPr/>
            </a:pPr>
            <a:r>
              <a:rPr lang="fr-FR" dirty="0" smtClean="0">
                <a:latin typeface="Palatino" charset="0"/>
                <a:cs typeface="+mn-cs"/>
              </a:rPr>
              <a:t>Avant de réfléchir à la conception de l'interface, il convient de bien distinguer cette notion. Pour l'organisation du code, on fait toujours une séparation nette entre l'interface et l'application. La justification, outre la modularité, est qu'il existe différents systèmes de fenêtrages  (Macintosh, X</a:t>
            </a:r>
            <a:r>
              <a:rPr lang="fr-FR" dirty="0" smtClean="0">
                <a:latin typeface="Palatino" charset="0"/>
                <a:cs typeface="Lucida Grande" charset="0"/>
              </a:rPr>
              <a:t>‑</a:t>
            </a:r>
            <a:r>
              <a:rPr lang="fr-FR" dirty="0" err="1" smtClean="0">
                <a:latin typeface="Palatino" charset="0"/>
                <a:cs typeface="+mn-cs"/>
              </a:rPr>
              <a:t>Window</a:t>
            </a:r>
            <a:r>
              <a:rPr lang="fr-FR" dirty="0" smtClean="0">
                <a:latin typeface="Palatino" charset="0"/>
                <a:cs typeface="+mn-cs"/>
              </a:rPr>
              <a:t> et Windows). Sous X-</a:t>
            </a:r>
            <a:r>
              <a:rPr lang="fr-FR" dirty="0" err="1" smtClean="0">
                <a:latin typeface="Palatino" charset="0"/>
                <a:cs typeface="+mn-cs"/>
              </a:rPr>
              <a:t>Window</a:t>
            </a:r>
            <a:r>
              <a:rPr lang="fr-FR" dirty="0" smtClean="0">
                <a:latin typeface="Palatino" charset="0"/>
                <a:cs typeface="+mn-cs"/>
              </a:rPr>
              <a:t>, il y a plusieurs </a:t>
            </a:r>
            <a:r>
              <a:rPr lang="fr-FR" i="1" dirty="0" err="1" smtClean="0">
                <a:latin typeface="Palatino" charset="0"/>
                <a:cs typeface="+mn-cs"/>
              </a:rPr>
              <a:t>toolkits</a:t>
            </a:r>
            <a:r>
              <a:rPr lang="fr-FR" dirty="0" smtClean="0">
                <a:latin typeface="Palatino" charset="0"/>
                <a:cs typeface="+mn-cs"/>
              </a:rPr>
              <a:t> disponibles. L'application doit donc être écrite de manière indépendante pour que seul le code de l'interface ait à être réécrit s'il faut porter l'application dans un autre environnement.</a:t>
            </a:r>
          </a:p>
          <a:p>
            <a:pPr eaLnBrk="1" hangingPunct="1">
              <a:spcBef>
                <a:spcPts val="200"/>
              </a:spcBef>
              <a:spcAft>
                <a:spcPts val="200"/>
              </a:spcAft>
              <a:defRPr/>
            </a:pPr>
            <a:r>
              <a:rPr lang="fr-FR" dirty="0" smtClean="0">
                <a:latin typeface="Palatino" charset="0"/>
                <a:cs typeface="+mn-cs"/>
              </a:rPr>
              <a:t>La partie application, c'est le cœur du logiciel, ce à quoi il sert, ce qu'il permet de faire, sa ou ses fonctions principales. On décrit cela en général sous le terme de fonctionnalités du logiciel. Par exemple, un éditeur de textes permet d'éditer, de créer, de modifier et sauvegarder des fichiers. La commande </a:t>
            </a:r>
            <a:r>
              <a:rPr lang="fr-FR" dirty="0" err="1" smtClean="0">
                <a:latin typeface="Courier" charset="0"/>
                <a:cs typeface="+mn-cs"/>
              </a:rPr>
              <a:t>make</a:t>
            </a:r>
            <a:r>
              <a:rPr lang="fr-FR" dirty="0" smtClean="0">
                <a:latin typeface="Palatino" charset="0"/>
                <a:cs typeface="+mn-cs"/>
              </a:rPr>
              <a:t> de Unix permet de lancer des séries de commandes regroupées en tâches en tenant compte des dates de modifications des fichiers utilisés par ces commandes et de leurs dépendances relatives. </a:t>
            </a:r>
            <a:r>
              <a:rPr lang="fr-FR" dirty="0" err="1" smtClean="0">
                <a:latin typeface="Courier" charset="0"/>
                <a:cs typeface="+mn-cs"/>
              </a:rPr>
              <a:t>ClarisHomePage</a:t>
            </a:r>
            <a:r>
              <a:rPr lang="fr-FR" dirty="0" smtClean="0">
                <a:latin typeface="Palatino" charset="0"/>
                <a:cs typeface="+mn-cs"/>
              </a:rPr>
              <a:t> permet de  créer des fichiers de pages HTML. Un tableur permet de définir des tables avec des cellules typées et des relations entre les cellules; il permet également d'éditer et d'imprimer ces tables dans différents formats.</a:t>
            </a:r>
          </a:p>
          <a:p>
            <a:pPr eaLnBrk="1" hangingPunct="1">
              <a:spcBef>
                <a:spcPts val="200"/>
              </a:spcBef>
              <a:spcAft>
                <a:spcPts val="200"/>
              </a:spcAft>
              <a:defRPr/>
            </a:pPr>
            <a:r>
              <a:rPr lang="fr-FR" dirty="0" smtClean="0">
                <a:latin typeface="Palatino" charset="0"/>
                <a:cs typeface="+mn-cs"/>
              </a:rPr>
              <a:t>L'interface, c'est ce qui est proposé à l'utilisateur pour la mise en œuvre par l'utilisateur des fonctionnalités. C'est la manière dont l'utilisateur interagit avec le logiciel, comment il va déclencher les principales commandes implémentant les fonctionnalités. Cette mise en œuvre passe par l'utilisation des dispositifs d'entrées. Ainsi, les interfaces utilisateurs ne sont pas nécessairement des interfaces graphiques utilisant un clavier et une souris. Il y a vingt ans, les logiciels n'utilisaient en général qu'une entrée (le clavier) et les sorties se faisaient (à l'écran ou sur imprimante) sous forme d'impression de caractères. Les écrans n'avaient que peu de capacités graphiques (quelques unes cependant, comme l'inverse vidéo ou le clignotement).</a:t>
            </a:r>
          </a:p>
          <a:p>
            <a:pPr eaLnBrk="1" hangingPunct="1">
              <a:spcBef>
                <a:spcPts val="200"/>
              </a:spcBef>
              <a:spcAft>
                <a:spcPts val="200"/>
              </a:spcAft>
              <a:defRPr/>
            </a:pPr>
            <a:r>
              <a:rPr lang="fr-FR" dirty="0" smtClean="0">
                <a:latin typeface="Palatino" charset="0"/>
                <a:cs typeface="+mn-cs"/>
              </a:rPr>
              <a:t> Aujourd'hui la plupart les interfaces sont dites graphiques car elles utilisent des entrées clavier et souris (clics ou déplacements à l'écran, avec ou sans enfoncement de boutons) et des sorties graphiques (dessins à l'écran). Il existe et existera dans le futur d'autres types d'interfaces allant avec d'autres dispositifs d'entrées/sorties, comme des tables graphiques, des micros, des entrées vidéo, etc. </a:t>
            </a:r>
          </a:p>
          <a:p>
            <a:pPr eaLnBrk="1" hangingPunct="1">
              <a:spcBef>
                <a:spcPts val="200"/>
              </a:spcBef>
              <a:spcAft>
                <a:spcPts val="200"/>
              </a:spcAft>
              <a:defRPr/>
            </a:pPr>
            <a:r>
              <a:rPr lang="fr-FR" dirty="0" smtClean="0">
                <a:latin typeface="Palatino" charset="0"/>
                <a:cs typeface="+mn-cs"/>
              </a:rPr>
              <a:t>Ainsi historiquement, les commandes </a:t>
            </a:r>
            <a:r>
              <a:rPr lang="fr-FR" dirty="0" err="1" smtClean="0">
                <a:latin typeface="Courier" charset="0"/>
                <a:cs typeface="+mn-cs"/>
              </a:rPr>
              <a:t>ed</a:t>
            </a:r>
            <a:r>
              <a:rPr lang="fr-FR" dirty="0" smtClean="0">
                <a:latin typeface="Palatino" charset="0"/>
                <a:cs typeface="+mn-cs"/>
              </a:rPr>
              <a:t> et </a:t>
            </a:r>
            <a:r>
              <a:rPr lang="fr-FR" dirty="0" smtClean="0">
                <a:latin typeface="Courier" charset="0"/>
                <a:cs typeface="+mn-cs"/>
              </a:rPr>
              <a:t>vi</a:t>
            </a:r>
            <a:r>
              <a:rPr lang="fr-FR" dirty="0" smtClean="0">
                <a:latin typeface="Palatino" charset="0"/>
                <a:cs typeface="+mn-cs"/>
              </a:rPr>
              <a:t> d'Unix n'avaient pas d'interface graphique. L'éditeur </a:t>
            </a:r>
            <a:r>
              <a:rPr lang="fr-FR" dirty="0" err="1" smtClean="0">
                <a:latin typeface="Courier" charset="0"/>
                <a:cs typeface="+mn-cs"/>
              </a:rPr>
              <a:t>ed</a:t>
            </a:r>
            <a:r>
              <a:rPr lang="fr-FR" dirty="0" smtClean="0">
                <a:latin typeface="Palatino" charset="0"/>
                <a:cs typeface="+mn-cs"/>
              </a:rPr>
              <a:t> permettait d'éditer des fichiers ligne par ligne. Il comportait aussi des commandes globales permettant par exemple de substituer un pattern par un autre sur toutes les lignes d'un fichier.  On retrouve cette fonctionnalité dans les éditeurs d'aujourd'hui, implantée sous la forme d'une commande de </a:t>
            </a:r>
            <a:r>
              <a:rPr lang="fr-FR" dirty="0" smtClean="0">
                <a:latin typeface="Courier" charset="0"/>
                <a:cs typeface="+mn-cs"/>
              </a:rPr>
              <a:t>Recherche et Remplacement</a:t>
            </a:r>
            <a:r>
              <a:rPr lang="fr-FR" dirty="0" smtClean="0">
                <a:latin typeface="Palatino" charset="0"/>
                <a:cs typeface="+mn-cs"/>
              </a:rPr>
              <a:t> dans le menu </a:t>
            </a:r>
            <a:r>
              <a:rPr lang="fr-FR" dirty="0" smtClean="0">
                <a:latin typeface="Courier" charset="0"/>
                <a:cs typeface="+mn-cs"/>
              </a:rPr>
              <a:t>Edition</a:t>
            </a:r>
            <a:r>
              <a:rPr lang="fr-FR" dirty="0" smtClean="0">
                <a:latin typeface="Palatino" charset="0"/>
                <a:cs typeface="+mn-cs"/>
              </a:rPr>
              <a:t>. L'interface de </a:t>
            </a:r>
            <a:r>
              <a:rPr lang="fr-FR" dirty="0" err="1" smtClean="0">
                <a:latin typeface="Courier" charset="0"/>
                <a:cs typeface="+mn-cs"/>
              </a:rPr>
              <a:t>ed</a:t>
            </a:r>
            <a:r>
              <a:rPr lang="fr-FR" dirty="0" smtClean="0">
                <a:latin typeface="Palatino" charset="0"/>
                <a:cs typeface="+mn-cs"/>
              </a:rPr>
              <a:t> était rudimentaire: on tapait des chaînes de commandes sur une ligne d'édition de commande, en suivant une syntaxe particulière. La commande de substitution globale était lancée de cette façon. </a:t>
            </a:r>
          </a:p>
          <a:p>
            <a:pPr eaLnBrk="1" hangingPunct="1">
              <a:spcBef>
                <a:spcPts val="200"/>
              </a:spcBef>
              <a:spcAft>
                <a:spcPts val="200"/>
              </a:spcAft>
              <a:defRPr/>
            </a:pPr>
            <a:r>
              <a:rPr lang="fr-FR" dirty="0" smtClean="0">
                <a:latin typeface="Palatino" charset="0"/>
                <a:cs typeface="+mn-cs"/>
              </a:rPr>
              <a:t>L'éditeur </a:t>
            </a:r>
            <a:r>
              <a:rPr lang="fr-FR" dirty="0" smtClean="0">
                <a:latin typeface="Courier" charset="0"/>
                <a:cs typeface="+mn-cs"/>
              </a:rPr>
              <a:t>vi</a:t>
            </a:r>
            <a:r>
              <a:rPr lang="fr-FR" dirty="0" smtClean="0">
                <a:latin typeface="Palatino" charset="0"/>
                <a:cs typeface="+mn-cs"/>
              </a:rPr>
              <a:t> a une interface plus sophistiquée car il permet d'éditer un fichier sur plusieurs lignes et utilise quelques capacités graphiques des terminaux </a:t>
            </a:r>
            <a:r>
              <a:rPr lang="fr-FR" dirty="0" err="1" smtClean="0">
                <a:latin typeface="Palatino" charset="0"/>
                <a:cs typeface="+mn-cs"/>
              </a:rPr>
              <a:t>alpha-numériques</a:t>
            </a:r>
            <a:r>
              <a:rPr lang="fr-FR" dirty="0" smtClean="0">
                <a:latin typeface="Palatino" charset="0"/>
                <a:cs typeface="+mn-cs"/>
              </a:rPr>
              <a:t>. Il permet par exemple, moyennant plusieurs commandes clavier, de délimiter  une zone et de faire du </a:t>
            </a:r>
            <a:r>
              <a:rPr lang="fr-FR" dirty="0" smtClean="0">
                <a:latin typeface="Courier" charset="0"/>
                <a:cs typeface="+mn-cs"/>
              </a:rPr>
              <a:t>Couper/Coller</a:t>
            </a:r>
            <a:r>
              <a:rPr lang="fr-FR" dirty="0" smtClean="0">
                <a:latin typeface="Palatino" charset="0"/>
                <a:cs typeface="+mn-cs"/>
              </a:rPr>
              <a:t>.  Cette fonctionnalité est restée dans les éditeurs graphiques actuels. Des éditeurs plus récents comme </a:t>
            </a:r>
            <a:r>
              <a:rPr lang="fr-FR" dirty="0" smtClean="0">
                <a:latin typeface="Courier" charset="0"/>
                <a:cs typeface="+mn-cs"/>
              </a:rPr>
              <a:t>Emacs</a:t>
            </a:r>
            <a:r>
              <a:rPr lang="fr-FR" dirty="0" smtClean="0">
                <a:latin typeface="Palatino" charset="0"/>
                <a:cs typeface="+mn-cs"/>
              </a:rPr>
              <a:t>, bien que n'ayant pas non plus d'interface graphique, proposaient déjà une version multifenêtres avec menus. La navigation s'effectuait cependant uniquement au clavier.</a:t>
            </a:r>
          </a:p>
          <a:p>
            <a:pPr eaLnBrk="1" hangingPunct="1">
              <a:spcBef>
                <a:spcPts val="200"/>
              </a:spcBef>
              <a:spcAft>
                <a:spcPts val="200"/>
              </a:spcAft>
              <a:defRPr/>
            </a:pPr>
            <a:r>
              <a:rPr lang="fr-FR" dirty="0" smtClean="0">
                <a:latin typeface="Palatino" charset="0"/>
                <a:cs typeface="+mn-cs"/>
              </a:rPr>
              <a:t>La commande </a:t>
            </a:r>
            <a:r>
              <a:rPr lang="fr-FR" dirty="0" err="1" smtClean="0">
                <a:latin typeface="Courier" charset="0"/>
                <a:cs typeface="+mn-cs"/>
              </a:rPr>
              <a:t>make</a:t>
            </a:r>
            <a:r>
              <a:rPr lang="fr-FR" dirty="0" smtClean="0">
                <a:latin typeface="Palatino" charset="0"/>
                <a:cs typeface="+mn-cs"/>
              </a:rPr>
              <a:t> d'Unix n'a pas d'interface particulière. Elle utilise simplement un fichier de configuration (nommé </a:t>
            </a:r>
            <a:r>
              <a:rPr lang="fr-FR" dirty="0" err="1" smtClean="0">
                <a:latin typeface="Palatino" charset="0"/>
                <a:cs typeface="+mn-cs"/>
              </a:rPr>
              <a:t>Makefile</a:t>
            </a:r>
            <a:r>
              <a:rPr lang="fr-FR" dirty="0" smtClean="0">
                <a:latin typeface="Palatino" charset="0"/>
                <a:cs typeface="+mn-cs"/>
              </a:rPr>
              <a:t> ou passé en argument à la commande) dans lequel sont indiqués (selon une syntaxe particulière), des buts et des suites de commandes à déclencher, des relations de dépendances temporelles entre fichiers, etc. L'utilisateur crée un fichier de configuration dans son répertoire et lance la commande à la console. Les fonctionnalités de la commande </a:t>
            </a:r>
            <a:r>
              <a:rPr lang="fr-FR" dirty="0" err="1" smtClean="0">
                <a:latin typeface="Courier" charset="0"/>
                <a:cs typeface="+mn-cs"/>
              </a:rPr>
              <a:t>make</a:t>
            </a:r>
            <a:r>
              <a:rPr lang="fr-FR" dirty="0" smtClean="0">
                <a:latin typeface="Palatino" charset="0"/>
                <a:cs typeface="+mn-cs"/>
              </a:rPr>
              <a:t> existent bien, mais elles n'ont pas de correspondant dans l'interface, inexistante ici. Seule la sémantique de la syntaxe utilisée dans le fichier de configuration permet de les mettre en évidence. </a:t>
            </a:r>
          </a:p>
          <a:p>
            <a:pPr eaLnBrk="1" hangingPunct="1">
              <a:defRPr/>
            </a:pPr>
            <a:r>
              <a:rPr lang="fr-FR" dirty="0" smtClean="0">
                <a:cs typeface="+mn-cs"/>
              </a:rPr>
              <a:t> Si on voulait soutenir de façon général que l'interface permet de révéler les fonctionnalités du logiciel, on pourrait argumenter ici que l'interface utilisateur de la commande </a:t>
            </a:r>
            <a:r>
              <a:rPr lang="fr-FR" dirty="0" err="1" smtClean="0">
                <a:cs typeface="+mn-cs"/>
              </a:rPr>
              <a:t>make</a:t>
            </a:r>
            <a:r>
              <a:rPr lang="fr-FR" dirty="0" smtClean="0">
                <a:cs typeface="+mn-cs"/>
              </a:rPr>
              <a:t> est constituée par le fichier de configuration.</a:t>
            </a:r>
          </a:p>
          <a:p>
            <a:pPr eaLnBrk="1" hangingPunct="1">
              <a:spcBef>
                <a:spcPts val="200"/>
              </a:spcBef>
              <a:spcAft>
                <a:spcPts val="200"/>
              </a:spcAft>
              <a:defRPr/>
            </a:pPr>
            <a:r>
              <a:rPr lang="fr-FR" dirty="0" smtClean="0">
                <a:latin typeface="Palatino" charset="0"/>
                <a:cs typeface="+mn-cs"/>
              </a:rPr>
              <a:t>Pour bien faire la distinction Interface/Application il suffit de se demander à quoi pourrait ressembler le logiciel si on ne pouvait interagir qu'avec le clavier dans une fenêtre de console. Cela oblige ainsi à se concentrer uniquement sur le domaine et les fonctionnalités propres de l'application.</a:t>
            </a:r>
          </a:p>
          <a:p>
            <a:pPr eaLnBrk="1" hangingPunct="1">
              <a:spcBef>
                <a:spcPts val="200"/>
              </a:spcBef>
              <a:spcAft>
                <a:spcPts val="200"/>
              </a:spcAft>
              <a:defRPr/>
            </a:pPr>
            <a:r>
              <a:rPr lang="fr-FR" dirty="0" smtClean="0">
                <a:latin typeface="Palatino" charset="0"/>
                <a:cs typeface="+mn-cs"/>
              </a:rPr>
              <a:t>Certains logiciels cependant ont des fonctionnalités purement graphiques, et cette recette n'a alors plus de sens. C'est le cas de tous les logiciels qui font de l'édition d'objets dans un environnement graphique. Par exemple, </a:t>
            </a:r>
            <a:r>
              <a:rPr lang="fr-FR" dirty="0" err="1" smtClean="0">
                <a:latin typeface="Courier" charset="0"/>
                <a:cs typeface="+mn-cs"/>
              </a:rPr>
              <a:t>MacDraw</a:t>
            </a:r>
            <a:r>
              <a:rPr lang="fr-FR" dirty="0" smtClean="0">
                <a:latin typeface="Palatino" charset="0"/>
                <a:cs typeface="+mn-cs"/>
              </a:rPr>
              <a:t> est un logiciel qui permet de créer des dessins interactivement avec la souris. La partie application est alors un peu plus difficile à séparer de l'interface utilisateur. On peut cependant s'appuyer sur la représentation abstraite des objets ainsi édités (des dessins dans le cas de </a:t>
            </a:r>
            <a:r>
              <a:rPr lang="fr-FR" dirty="0" err="1" smtClean="0">
                <a:latin typeface="Courier" charset="0"/>
                <a:cs typeface="+mn-cs"/>
              </a:rPr>
              <a:t>MacDraw</a:t>
            </a:r>
            <a:r>
              <a:rPr lang="fr-FR" dirty="0" smtClean="0">
                <a:latin typeface="Palatino" charset="0"/>
                <a:cs typeface="+mn-cs"/>
              </a:rPr>
              <a:t>) pour définir le code de l'application, et considérer le logiciel comme permettant la création de telles entités, leurs éditions (ici, on déclinera plusieurs fonctionnalités purement graphiques), leurs sauvegardes, leurs impressions ou autres.</a:t>
            </a:r>
          </a:p>
          <a:p>
            <a:pPr eaLnBrk="1" hangingPunct="1">
              <a:defRPr/>
            </a:pPr>
            <a:endParaRPr lang="fr-FR" dirty="0"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32F099-DD59-A741-903A-E0AA9820B0F5}" type="slidenum">
              <a:rPr lang="fr-FR"/>
              <a:pPr>
                <a:defRPr/>
              </a:pPr>
              <a:t>31</a:t>
            </a:fld>
            <a:endParaRPr lang="fr-FR"/>
          </a:p>
        </p:txBody>
      </p:sp>
      <p:sp>
        <p:nvSpPr>
          <p:cNvPr id="178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p:txBody>
          <a:bodyPr/>
          <a:lstStyle/>
          <a:p>
            <a:pPr eaLnBrk="1" hangingPunct="1">
              <a:spcBef>
                <a:spcPts val="200"/>
              </a:spcBef>
              <a:spcAft>
                <a:spcPts val="200"/>
              </a:spcAft>
              <a:defRPr/>
            </a:pPr>
            <a:r>
              <a:rPr lang="fr-FR" dirty="0" smtClean="0">
                <a:latin typeface="Palatino" charset="0"/>
                <a:cs typeface="+mn-cs"/>
              </a:rPr>
              <a:t>La clarté de l'interface provient en grande partie de la disposition géométrique des éléments. </a:t>
            </a:r>
          </a:p>
          <a:p>
            <a:pPr eaLnBrk="1" hangingPunct="1">
              <a:spcBef>
                <a:spcPts val="200"/>
              </a:spcBef>
              <a:spcAft>
                <a:spcPts val="200"/>
              </a:spcAft>
              <a:defRPr/>
            </a:pPr>
            <a:r>
              <a:rPr lang="fr-FR" dirty="0" smtClean="0">
                <a:latin typeface="Palatino" charset="0"/>
                <a:cs typeface="+mn-cs"/>
              </a:rPr>
              <a:t>Le regroupement d'objets dans des zones spécifiques  doit correspondre à un regroupement conceptuel. Cette règle est fondamentale. Elle s'applique partout dans l'interface: dans les barres de menus, dans les barres d'icônes, dans l'organisation de l'interface principale et des boîtes de dialogue. On regroupe ensemble les commandes correspondant à un groupe de fonctionnalités (portant par exemple sur des objets de même type), et on regroupe ensemble les objets de l'interface permettant la mise en œuvre d'une même fonctionnalité (par exemple les boutons et les objets sur lesquels ils déclenchent des actions).</a:t>
            </a:r>
            <a:endParaRPr lang="fr-FR" dirty="0" smtClean="0">
              <a:cs typeface="+mn-cs"/>
            </a:endParaRPr>
          </a:p>
          <a:p>
            <a:pPr eaLnBrk="1" hangingPunct="1">
              <a:spcBef>
                <a:spcPts val="200"/>
              </a:spcBef>
              <a:spcAft>
                <a:spcPts val="200"/>
              </a:spcAft>
              <a:defRPr/>
            </a:pPr>
            <a:endParaRPr lang="fr-FR" dirty="0" smtClean="0">
              <a:cs typeface="+mn-cs"/>
            </a:endParaRPr>
          </a:p>
          <a:p>
            <a:pPr eaLnBrk="1" hangingPunct="1">
              <a:defRPr/>
            </a:pPr>
            <a:endParaRPr lang="fr-FR" dirty="0" smtClean="0">
              <a:latin typeface="Palatino"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558D40-D6D2-1348-B470-75F183C07EEB}" type="slidenum">
              <a:rPr lang="fr-FR"/>
              <a:pPr>
                <a:defRPr/>
              </a:pPr>
              <a:t>32</a:t>
            </a:fld>
            <a:endParaRPr lang="fr-FR"/>
          </a:p>
        </p:txBody>
      </p:sp>
      <p:sp>
        <p:nvSpPr>
          <p:cNvPr id="188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8419" name="Rectangle 3"/>
          <p:cNvSpPr>
            <a:spLocks noGrp="1" noChangeArrowheads="1"/>
          </p:cNvSpPr>
          <p:nvPr>
            <p:ph type="body" idx="1"/>
          </p:nvPr>
        </p:nvSpPr>
        <p:spPr/>
        <p:txBody>
          <a:bodyPr/>
          <a:lstStyle/>
          <a:p>
            <a:pPr eaLnBrk="1" hangingPunct="1">
              <a:spcBef>
                <a:spcPts val="200"/>
              </a:spcBef>
              <a:spcAft>
                <a:spcPts val="200"/>
              </a:spcAft>
              <a:defRPr/>
            </a:pPr>
            <a:r>
              <a:rPr lang="fr-FR" dirty="0" smtClean="0">
                <a:latin typeface="Palatino" charset="0"/>
                <a:cs typeface="+mn-cs"/>
              </a:rPr>
              <a:t>L'utilisateur peut être soit novice, soit expert. Pour le novice, on utilisera des conventions standards. Le parcours de la barre de menu devra donner un panorama des possibilités du logiciel. Pour l'expert, on offrira des raccourcis claviers et des barres d'icônes, ou d'autres moyens plus rapides d'accès aux commandes (menus courts/menus longs, raccourcis clavier, </a:t>
            </a:r>
            <a:r>
              <a:rPr lang="fr-FR" dirty="0" err="1" smtClean="0">
                <a:latin typeface="Palatino" charset="0"/>
                <a:cs typeface="+mn-cs"/>
              </a:rPr>
              <a:t>popup</a:t>
            </a:r>
            <a:r>
              <a:rPr lang="fr-FR" dirty="0" smtClean="0">
                <a:latin typeface="Palatino" charset="0"/>
                <a:cs typeface="+mn-cs"/>
              </a:rPr>
              <a:t> menus, possibilités de configuration de l'interface).</a:t>
            </a:r>
          </a:p>
          <a:p>
            <a:pPr eaLnBrk="1" hangingPunct="1">
              <a:spcBef>
                <a:spcPts val="200"/>
              </a:spcBef>
              <a:spcAft>
                <a:spcPts val="200"/>
              </a:spcAft>
              <a:defRPr/>
            </a:pPr>
            <a:r>
              <a:rPr lang="fr-FR" dirty="0" smtClean="0">
                <a:latin typeface="Palatino" charset="0"/>
                <a:cs typeface="+mn-cs"/>
              </a:rPr>
              <a:t>Il y a un dilemme entre l'ergonomie du novice et celle de l'expert. Si on mesure le coût d'accessibilité d'une commande en comptant les actions nécessaires à son déclenchement (par exemple, coût d'une commande dans la barre de menu: déplacement de souris vers la barre + 1 clic + 1 glisser + 1 relâcher – coût avec un raccourci clavier: réduit à la frappe d'une combinaison de touches), on s'aperçoit que ce coût est généralement plus grand pour le novice que pour l'expert. Inversement, si on compare la difficulté d'apprentissage ou de mémorisation de la commande, elle est faible dans le premier cas, et non négligeable dans le second - puisqu'il faut mémoriser l'association avec les touches. Il y a donc un dilemme entre choisir ce qui est moins coûteux pour l'utilisateur en terme de temps et d'actions, et ce qui est moins coûteux en terme d'apprentissage et de mémorisation.</a:t>
            </a:r>
          </a:p>
          <a:p>
            <a:pPr eaLnBrk="1" hangingPunct="1">
              <a:spcBef>
                <a:spcPts val="200"/>
              </a:spcBef>
              <a:spcAft>
                <a:spcPts val="200"/>
              </a:spcAft>
              <a:defRPr/>
            </a:pPr>
            <a:r>
              <a:rPr lang="fr-FR" dirty="0" smtClean="0">
                <a:latin typeface="Palatino" charset="0"/>
                <a:cs typeface="+mn-cs"/>
              </a:rPr>
              <a:t>Un moyen d'échapper à ce dilemme est d'utiliser des conventions standards pour les raccourcis comme par exemple celles de </a:t>
            </a:r>
            <a:r>
              <a:rPr lang="fr-FR" dirty="0" smtClean="0">
                <a:latin typeface="Courier" charset="0"/>
                <a:cs typeface="+mn-cs"/>
              </a:rPr>
              <a:t>Copier/Couper/Coller</a:t>
            </a:r>
            <a:r>
              <a:rPr lang="fr-FR" dirty="0" smtClean="0">
                <a:latin typeface="Palatino" charset="0"/>
                <a:cs typeface="+mn-cs"/>
              </a:rPr>
              <a:t> (sous Macintosh et sous Unix: ^C, ^X, ^V) ou de </a:t>
            </a:r>
            <a:r>
              <a:rPr lang="fr-FR" dirty="0" smtClean="0">
                <a:latin typeface="Courier" charset="0"/>
                <a:cs typeface="+mn-cs"/>
              </a:rPr>
              <a:t>Sauvegarde</a:t>
            </a:r>
            <a:r>
              <a:rPr lang="fr-FR" dirty="0" smtClean="0">
                <a:latin typeface="Palatino" charset="0"/>
                <a:cs typeface="+mn-cs"/>
              </a:rPr>
              <a:t> et </a:t>
            </a:r>
            <a:r>
              <a:rPr lang="fr-FR" dirty="0" smtClean="0">
                <a:latin typeface="Courier" charset="0"/>
                <a:cs typeface="+mn-cs"/>
              </a:rPr>
              <a:t>Ouverture</a:t>
            </a:r>
            <a:r>
              <a:rPr lang="fr-FR" dirty="0" smtClean="0">
                <a:latin typeface="Palatino" charset="0"/>
                <a:cs typeface="+mn-cs"/>
              </a:rPr>
              <a:t> de fichiers (^O, ^S ou ^W). Dans ce cas, l'effort de mémorisation disparaît.</a:t>
            </a:r>
          </a:p>
          <a:p>
            <a:pPr eaLnBrk="1" hangingPunct="1">
              <a:defRPr/>
            </a:pPr>
            <a:r>
              <a:rPr lang="fr-FR" dirty="0" smtClean="0">
                <a:cs typeface="+mn-cs"/>
              </a:rPr>
              <a:t>  Ces conventions proviennent historiquement des premiers logiciels.</a:t>
            </a:r>
          </a:p>
          <a:p>
            <a:pPr eaLnBrk="1" hangingPunct="1">
              <a:spcBef>
                <a:spcPts val="200"/>
              </a:spcBef>
              <a:spcAft>
                <a:spcPts val="200"/>
              </a:spcAft>
              <a:defRPr/>
            </a:pPr>
            <a:endParaRPr lang="fr-FR" dirty="0"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5D6CBB-8995-884C-8E37-79EDED1DC177}" type="slidenum">
              <a:rPr lang="fr-FR"/>
              <a:pPr>
                <a:defRPr/>
              </a:pPr>
              <a:t>33</a:t>
            </a:fld>
            <a:endParaRPr lang="fr-FR"/>
          </a:p>
        </p:txBody>
      </p:sp>
      <p:sp>
        <p:nvSpPr>
          <p:cNvPr id="576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6515" name="Rectangle 3"/>
          <p:cNvSpPr>
            <a:spLocks noGrp="1" noChangeArrowheads="1"/>
          </p:cNvSpPr>
          <p:nvPr>
            <p:ph type="body" idx="1"/>
          </p:nvPr>
        </p:nvSpPr>
        <p:spPr/>
        <p:txBody>
          <a:bodyPr/>
          <a:lstStyle/>
          <a:p>
            <a:pPr eaLnBrk="1" hangingPunct="1">
              <a:spcBef>
                <a:spcPts val="200"/>
              </a:spcBef>
              <a:spcAft>
                <a:spcPts val="200"/>
              </a:spcAft>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6628C7-3871-E440-ACD7-A6113AEB70E2}" type="slidenum">
              <a:rPr lang="fr-FR"/>
              <a:pPr>
                <a:defRPr/>
              </a:pPr>
              <a:t>34</a:t>
            </a:fld>
            <a:endParaRPr lang="fr-FR"/>
          </a:p>
        </p:txBody>
      </p:sp>
      <p:sp>
        <p:nvSpPr>
          <p:cNvPr id="186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6371" name="Rectangle 3"/>
          <p:cNvSpPr>
            <a:spLocks noGrp="1" noChangeArrowheads="1"/>
          </p:cNvSpPr>
          <p:nvPr>
            <p:ph type="body" idx="1"/>
          </p:nvPr>
        </p:nvSpPr>
        <p:spPr/>
        <p:txBody>
          <a:bodyPr/>
          <a:lstStyle/>
          <a:p>
            <a:pPr eaLnBrk="1" hangingPunct="1">
              <a:spcBef>
                <a:spcPts val="200"/>
              </a:spcBef>
              <a:spcAft>
                <a:spcPts val="200"/>
              </a:spcAft>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FFF1A7-5E63-B649-8381-A2978011E3F5}" type="slidenum">
              <a:rPr lang="fr-FR"/>
              <a:pPr>
                <a:defRPr/>
              </a:pPr>
              <a:t>35</a:t>
            </a:fld>
            <a:endParaRPr lang="fr-FR"/>
          </a:p>
        </p:txBody>
      </p:sp>
      <p:sp>
        <p:nvSpPr>
          <p:cNvPr id="212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2995" name="Rectangle 3"/>
          <p:cNvSpPr>
            <a:spLocks noGrp="1" noChangeArrowheads="1"/>
          </p:cNvSpPr>
          <p:nvPr>
            <p:ph type="body" idx="1"/>
          </p:nvPr>
        </p:nvSpPr>
        <p:spPr/>
        <p:txBody>
          <a:bodyPr/>
          <a:lstStyle/>
          <a:p>
            <a:pPr eaLnBrk="1" hangingPunct="1">
              <a:spcBef>
                <a:spcPts val="200"/>
              </a:spcBef>
              <a:spcAft>
                <a:spcPts val="200"/>
              </a:spcAft>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596903-F959-714A-98D9-F45BC79AB3AD}" type="slidenum">
              <a:rPr lang="fr-FR"/>
              <a:pPr>
                <a:defRPr/>
              </a:pPr>
              <a:t>36</a:t>
            </a:fld>
            <a:endParaRPr lang="fr-FR"/>
          </a:p>
        </p:txBody>
      </p:sp>
      <p:sp>
        <p:nvSpPr>
          <p:cNvPr id="70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4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FFF045-45A2-0544-AC37-171BD80F78DA}" type="slidenum">
              <a:rPr lang="fr-FR"/>
              <a:pPr>
                <a:defRPr/>
              </a:pPr>
              <a:t>37</a:t>
            </a:fld>
            <a:endParaRPr lang="fr-FR"/>
          </a:p>
        </p:txBody>
      </p:sp>
      <p:sp>
        <p:nvSpPr>
          <p:cNvPr id="260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0099" name="Rectangle 3"/>
          <p:cNvSpPr>
            <a:spLocks noGrp="1" noChangeArrowheads="1"/>
          </p:cNvSpPr>
          <p:nvPr>
            <p:ph type="body" idx="1"/>
          </p:nvPr>
        </p:nvSpPr>
        <p:spPr/>
        <p:txBody>
          <a:bodyPr/>
          <a:lstStyle/>
          <a:p>
            <a:pPr eaLnBrk="1" hangingPunct="1">
              <a:defRPr/>
            </a:pPr>
            <a:r>
              <a:rPr lang="fr-FR" smtClean="0">
                <a:latin typeface="Palatino" charset="0"/>
                <a:cs typeface="+mn-cs"/>
              </a:rPr>
              <a:t>Nous allons maintenant développer ces règles plus en détail.</a:t>
            </a:r>
          </a:p>
          <a:p>
            <a:pPr eaLnBrk="1" hangingPunct="1">
              <a:defRPr/>
            </a:pPr>
            <a:endParaRPr lang="fr-FR" smtClean="0">
              <a:latin typeface="Palatino" charset="0"/>
              <a:cs typeface="+mn-cs"/>
            </a:endParaRPr>
          </a:p>
          <a:p>
            <a:pPr eaLnBrk="1" hangingPunct="1">
              <a:defRPr/>
            </a:pPr>
            <a:endParaRPr lang="fr-FR"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1A2E11-97EC-2541-8025-DF8970296208}" type="slidenum">
              <a:rPr lang="fr-FR"/>
              <a:pPr>
                <a:defRPr/>
              </a:pPr>
              <a:t>38</a:t>
            </a:fld>
            <a:endParaRPr lang="fr-FR"/>
          </a:p>
        </p:txBody>
      </p:sp>
      <p:sp>
        <p:nvSpPr>
          <p:cNvPr id="191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1491" name="Rectangle 3"/>
          <p:cNvSpPr>
            <a:spLocks noGrp="1" noChangeArrowheads="1"/>
          </p:cNvSpPr>
          <p:nvPr>
            <p:ph type="body" idx="1"/>
          </p:nvPr>
        </p:nvSpPr>
        <p:spPr/>
        <p:txBody>
          <a:bodyPr/>
          <a:lstStyle/>
          <a:p>
            <a:pPr eaLnBrk="1" hangingPunct="1">
              <a:spcBef>
                <a:spcPts val="200"/>
              </a:spcBef>
              <a:spcAft>
                <a:spcPts val="200"/>
              </a:spcAft>
              <a:defRPr/>
            </a:pPr>
            <a:r>
              <a:rPr lang="fr-FR" dirty="0" smtClean="0">
                <a:latin typeface="Palatino" charset="0"/>
                <a:cs typeface="+mn-cs"/>
              </a:rPr>
              <a:t>Dans les barres de menus, on unifiera la syntaxe des termes utilisés: soit tout nominal, soit tout verbal. Cette remarque s'applique aussi aux titres des boîtes de dialogues. N'hésitez pas non plus à préciser un terme par un complément ou un adjectif. </a:t>
            </a:r>
          </a:p>
          <a:p>
            <a:pPr eaLnBrk="1" hangingPunct="1">
              <a:defRPr/>
            </a:pPr>
            <a:r>
              <a:rPr lang="fr-FR" dirty="0" smtClean="0">
                <a:cs typeface="+mn-cs"/>
              </a:rPr>
              <a:t> Et en général aux textes, par exemple, quand vous déclinez les items d'une liste dans votre documentation ou dans les transparents de vos exposés.</a:t>
            </a:r>
          </a:p>
          <a:p>
            <a:pPr eaLnBrk="1" hangingPunct="1">
              <a:spcBef>
                <a:spcPts val="200"/>
              </a:spcBef>
              <a:spcAft>
                <a:spcPts val="200"/>
              </a:spcAft>
              <a:defRPr/>
            </a:pPr>
            <a:r>
              <a:rPr lang="fr-FR" dirty="0" smtClean="0">
                <a:latin typeface="Palatino" charset="0"/>
                <a:cs typeface="+mn-cs"/>
              </a:rPr>
              <a:t>Le titre d'un menu doit recouvrir sémantiquement les différents items du menu. C'est un titre de rubrique. Cette règle n'a pas toujours été suivie dans les interfaces standards. Ainsi, c'est dans le menu </a:t>
            </a:r>
            <a:r>
              <a:rPr lang="fr-FR" dirty="0" smtClean="0">
                <a:latin typeface="Courier" charset="0"/>
                <a:cs typeface="+mn-cs"/>
              </a:rPr>
              <a:t>Démarrez</a:t>
            </a:r>
            <a:r>
              <a:rPr lang="fr-FR" dirty="0" smtClean="0">
                <a:latin typeface="Palatino" charset="0"/>
                <a:cs typeface="+mn-cs"/>
              </a:rPr>
              <a:t> de Windows que l'on trouve la commande </a:t>
            </a:r>
            <a:r>
              <a:rPr lang="fr-FR" dirty="0" smtClean="0">
                <a:latin typeface="Courier" charset="0"/>
                <a:cs typeface="+mn-cs"/>
              </a:rPr>
              <a:t>Eteindre</a:t>
            </a:r>
            <a:r>
              <a:rPr lang="fr-FR" dirty="0" smtClean="0">
                <a:latin typeface="Palatino" charset="0"/>
                <a:cs typeface="+mn-cs"/>
              </a:rPr>
              <a:t>. Aujourd'hui, il est trop tard pour corriger cette erreur, des millions d'utilisateurs ayant appris cet enchaînement. On trouve de même la commande </a:t>
            </a:r>
            <a:r>
              <a:rPr lang="fr-FR" dirty="0" smtClean="0">
                <a:latin typeface="Courier" charset="0"/>
                <a:cs typeface="+mn-cs"/>
              </a:rPr>
              <a:t>Quitter</a:t>
            </a:r>
            <a:r>
              <a:rPr lang="fr-FR" dirty="0" smtClean="0">
                <a:latin typeface="Palatino" charset="0"/>
                <a:cs typeface="+mn-cs"/>
              </a:rPr>
              <a:t> dans le menu </a:t>
            </a:r>
            <a:r>
              <a:rPr lang="fr-FR" dirty="0" smtClean="0">
                <a:latin typeface="Courier" charset="0"/>
                <a:cs typeface="+mn-cs"/>
              </a:rPr>
              <a:t>Fichier</a:t>
            </a:r>
            <a:r>
              <a:rPr lang="fr-FR" dirty="0" smtClean="0">
                <a:latin typeface="Palatino" charset="0"/>
                <a:cs typeface="+mn-cs"/>
              </a:rPr>
              <a:t> de la plupart des logiciels, mais il s'agit maintenant d'une convention suffisamment connue pour être adoptée par la plupart des logiciels. </a:t>
            </a:r>
          </a:p>
          <a:p>
            <a:pPr eaLnBrk="1" hangingPunct="1">
              <a:lnSpc>
                <a:spcPct val="90000"/>
              </a:lnSpc>
              <a:defRPr/>
            </a:pPr>
            <a:r>
              <a:rPr lang="fr-FR" sz="1000" dirty="0" smtClean="0">
                <a:cs typeface="+mn-cs"/>
              </a:rPr>
              <a:t> Le plus logique aurait été de définir la commande Quitter au niveau du </a:t>
            </a:r>
            <a:r>
              <a:rPr lang="fr-FR" sz="1000" dirty="0" err="1" smtClean="0">
                <a:cs typeface="+mn-cs"/>
              </a:rPr>
              <a:t>window</a:t>
            </a:r>
            <a:r>
              <a:rPr lang="fr-FR" sz="1000" dirty="0" smtClean="0">
                <a:cs typeface="+mn-cs"/>
              </a:rPr>
              <a:t> manager pour uniformiser les différentes applications tournant à l'écran (ou d'avoir un application manager). Mais les applications devaient pouvoir tourner indépendamment du </a:t>
            </a:r>
            <a:r>
              <a:rPr lang="fr-FR" sz="1000" dirty="0" err="1" smtClean="0">
                <a:cs typeface="+mn-cs"/>
              </a:rPr>
              <a:t>window</a:t>
            </a:r>
            <a:r>
              <a:rPr lang="fr-FR" sz="1000" dirty="0" smtClean="0">
                <a:cs typeface="+mn-cs"/>
              </a:rPr>
              <a:t> manager, donc il fallait bien mettre la commande Quitter quelque part.</a:t>
            </a:r>
          </a:p>
          <a:p>
            <a:pPr eaLnBrk="1" hangingPunct="1">
              <a:spcBef>
                <a:spcPts val="200"/>
              </a:spcBef>
              <a:spcAft>
                <a:spcPts val="200"/>
              </a:spcAft>
              <a:defRPr/>
            </a:pPr>
            <a:r>
              <a:rPr lang="fr-FR" dirty="0" smtClean="0">
                <a:latin typeface="Palatino" charset="0"/>
                <a:cs typeface="+mn-cs"/>
              </a:rPr>
              <a:t>On veillera également à ne pas mélanger le français et l'anglais. Prévoir si vous avez le temps deux versions, en utilisant des tables pour les termes et les messages d'erreurs. Cela donne un code propre et facilement extensible.</a:t>
            </a:r>
          </a:p>
          <a:p>
            <a:pPr eaLnBrk="1" hangingPunct="1">
              <a:spcBef>
                <a:spcPts val="200"/>
              </a:spcBef>
              <a:spcAft>
                <a:spcPts val="200"/>
              </a:spcAft>
              <a:defRPr/>
            </a:pPr>
            <a:r>
              <a:rPr lang="fr-FR" dirty="0" smtClean="0">
                <a:latin typeface="Palatino" charset="0"/>
                <a:cs typeface="+mn-cs"/>
              </a:rPr>
              <a:t>Une fois fixée la terminologie, on évitera l'utilisation de synonymes dans la documentation. Par exemple, si on utilise le terme Couper dans un menu, on gardera ce terme partout, et on évitera les synonymes comme Supprimer, Effacer, etc. Cela évite des ambiguïtés et supprime le risque d'incohérences.</a:t>
            </a:r>
          </a:p>
          <a:p>
            <a:pPr eaLnBrk="1" hangingPunct="1">
              <a:spcBef>
                <a:spcPts val="200"/>
              </a:spcBef>
              <a:spcAft>
                <a:spcPts val="200"/>
              </a:spcAft>
              <a:defRPr/>
            </a:pPr>
            <a:r>
              <a:rPr lang="fr-FR" dirty="0" smtClean="0">
                <a:cs typeface="+mn-cs"/>
              </a:rPr>
              <a:t>délimiter des zones</a:t>
            </a:r>
          </a:p>
          <a:p>
            <a:pPr lvl="1" eaLnBrk="1" hangingPunct="1">
              <a:defRPr/>
            </a:pPr>
            <a:endParaRPr lang="fr-FR" dirty="0" smtClean="0"/>
          </a:p>
          <a:p>
            <a:pPr eaLnBrk="1" hangingPunct="1">
              <a:defRPr/>
            </a:pPr>
            <a:endParaRPr lang="fr-FR" dirty="0" smtClean="0">
              <a:latin typeface="Palatino" charset="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1AFC32-74A2-1E4B-8A71-2FD57D57B40C}" type="slidenum">
              <a:rPr lang="fr-FR"/>
              <a:pPr>
                <a:defRPr/>
              </a:pPr>
              <a:t>39</a:t>
            </a:fld>
            <a:endParaRPr lang="fr-FR"/>
          </a:p>
        </p:txBody>
      </p:sp>
      <p:sp>
        <p:nvSpPr>
          <p:cNvPr id="249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9859" name="Rectangle 3"/>
          <p:cNvSpPr>
            <a:spLocks noGrp="1" noChangeArrowheads="1"/>
          </p:cNvSpPr>
          <p:nvPr>
            <p:ph type="body" idx="1"/>
          </p:nvPr>
        </p:nvSpPr>
        <p:spPr/>
        <p:txBody>
          <a:bodyPr/>
          <a:lstStyle/>
          <a:p>
            <a:pPr eaLnBrk="1" hangingPunct="1">
              <a:defRPr/>
            </a:pPr>
            <a:r>
              <a:rPr lang="fr-FR" sz="1400" dirty="0" smtClean="0">
                <a:cs typeface="+mn-cs"/>
              </a:rPr>
              <a:t>Surtout, ne pas multiplier les fontes. Si vous voulez plusieurs fontes, utilisez la même fonte dans différentes tailles, avec éventuellement du gras ou de l'italique. Rien n'est plus laid qu'un mélange de fontes.</a:t>
            </a:r>
            <a:endParaRPr lang="fr-FR" dirty="0" smtClean="0">
              <a:cs typeface="+mn-cs"/>
            </a:endParaRPr>
          </a:p>
          <a:p>
            <a:pPr eaLnBrk="1" hangingPunct="1">
              <a:defRPr/>
            </a:pPr>
            <a:endParaRPr lang="fr-FR" dirty="0" smtClean="0">
              <a:cs typeface="+mn-cs"/>
            </a:endParaRPr>
          </a:p>
          <a:p>
            <a:pPr eaLnBrk="1" hangingPunct="1">
              <a:defRPr/>
            </a:pPr>
            <a:r>
              <a:rPr lang="fr-FR" dirty="0" smtClean="0">
                <a:cs typeface="+mn-cs"/>
              </a:rPr>
              <a:t>(C'est particulièrement le cas avec les </a:t>
            </a:r>
            <a:r>
              <a:rPr lang="fr-FR" i="1" dirty="0" err="1" smtClean="0">
                <a:cs typeface="+mn-cs"/>
              </a:rPr>
              <a:t>toolkits</a:t>
            </a:r>
            <a:r>
              <a:rPr lang="fr-FR" dirty="0" smtClean="0">
                <a:cs typeface="+mn-cs"/>
              </a:rPr>
              <a:t> X11 qui prévoient l'utilisation de fichiers de ressources et des options de lancement de commandes standards).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5CAE1C-3193-2F48-B6F9-10F336D5639F}" type="slidenum">
              <a:rPr lang="fr-FR"/>
              <a:pPr>
                <a:defRPr/>
              </a:pPr>
              <a:t>40</a:t>
            </a:fld>
            <a:endParaRPr lang="fr-FR"/>
          </a:p>
        </p:txBody>
      </p:sp>
      <p:sp>
        <p:nvSpPr>
          <p:cNvPr id="250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0883" name="Rectangle 3"/>
          <p:cNvSpPr>
            <a:spLocks noGrp="1" noChangeArrowheads="1"/>
          </p:cNvSpPr>
          <p:nvPr>
            <p:ph type="body" idx="1"/>
          </p:nvPr>
        </p:nvSpPr>
        <p:spPr/>
        <p:txBody>
          <a:bodyPr/>
          <a:lstStyle/>
          <a:p>
            <a:pPr eaLnBrk="1" hangingPunct="1">
              <a:defRPr/>
            </a:pPr>
            <a:r>
              <a:rPr lang="fr-FR" smtClean="0">
                <a:cs typeface="+mn-cs"/>
              </a:rPr>
              <a:t>On donnera un sens à leur usage.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75E8C5-EE46-F147-A128-038C9DA0E69F}" type="slidenum">
              <a:rPr lang="fr-FR"/>
              <a:pPr>
                <a:defRPr/>
              </a:pPr>
              <a:t>4</a:t>
            </a:fld>
            <a:endParaRPr lang="fr-FR"/>
          </a:p>
        </p:txBody>
      </p:sp>
      <p:sp>
        <p:nvSpPr>
          <p:cNvPr id="541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1699" name="Rectangle 3"/>
          <p:cNvSpPr>
            <a:spLocks noGrp="1" noChangeArrowheads="1"/>
          </p:cNvSpPr>
          <p:nvPr>
            <p:ph type="body" idx="1"/>
          </p:nvPr>
        </p:nvSpPr>
        <p:spPr/>
        <p:txBody>
          <a:bodyPr/>
          <a:lstStyle/>
          <a:p>
            <a:pPr eaLnBrk="1" hangingPunct="1">
              <a:defRPr/>
            </a:pPr>
            <a:r>
              <a:rPr lang="fr-FR" dirty="0" smtClean="0">
                <a:cs typeface="+mn-cs"/>
              </a:rPr>
              <a:t>On verra cette séparation au niveau de l'organisation du code avec parfois une architecture: modèle/vue/</a:t>
            </a:r>
            <a:r>
              <a:rPr lang="fr-FR" dirty="0" err="1" smtClean="0">
                <a:cs typeface="+mn-cs"/>
              </a:rPr>
              <a:t>controleur</a:t>
            </a:r>
            <a:r>
              <a:rPr lang="fr-FR" dirty="0" smtClean="0">
                <a:cs typeface="+mn-cs"/>
              </a:rPr>
              <a:t>. </a:t>
            </a:r>
          </a:p>
          <a:p>
            <a:pPr eaLnBrk="1" hangingPunct="1">
              <a:defRPr/>
            </a:pPr>
            <a:endParaRPr lang="fr-FR" dirty="0" smtClean="0">
              <a:cs typeface="+mn-cs"/>
            </a:endParaRPr>
          </a:p>
          <a:p>
            <a:pPr eaLnBrk="1" hangingPunct="1">
              <a:defRPr/>
            </a:pPr>
            <a:r>
              <a:rPr lang="fr-FR" dirty="0" smtClean="0">
                <a:cs typeface="+mn-cs"/>
              </a:rPr>
              <a:t>En fait, il y a quand même une profonde ambiguïté ici, et différents usages sont faits de cette idée initiale, à différent niveaux d'architecture du logiciel.</a:t>
            </a:r>
          </a:p>
          <a:p>
            <a:pPr eaLnBrk="1" hangingPunct="1">
              <a:defRPr/>
            </a:pPr>
            <a:endParaRPr lang="fr-FR" dirty="0" smtClean="0">
              <a:cs typeface="+mn-cs"/>
            </a:endParaRPr>
          </a:p>
          <a:p>
            <a:pPr eaLnBrk="1" hangingPunct="1">
              <a:defRPr/>
            </a:pPr>
            <a:r>
              <a:rPr lang="fr-FR" dirty="0" smtClean="0">
                <a:cs typeface="+mn-cs"/>
              </a:rPr>
              <a:t>Mais ce qu'on peut retenir de général :</a:t>
            </a:r>
          </a:p>
          <a:p>
            <a:pPr eaLnBrk="1" hangingPunct="1">
              <a:defRPr/>
            </a:pPr>
            <a:r>
              <a:rPr lang="fr-FR" dirty="0" smtClean="0">
                <a:cs typeface="+mn-cs"/>
              </a:rPr>
              <a:t>Objet (abstrait)/représentation    ---&gt; ; couple classe abstraite/ classe implémentation </a:t>
            </a:r>
          </a:p>
          <a:p>
            <a:pPr eaLnBrk="1" hangingPunct="1">
              <a:defRPr/>
            </a:pPr>
            <a:endParaRPr lang="fr-FR" dirty="0" smtClean="0">
              <a:cs typeface="+mn-cs"/>
            </a:endParaRPr>
          </a:p>
          <a:p>
            <a:pPr eaLnBrk="1" hangingPunct="1">
              <a:defRPr/>
            </a:pPr>
            <a:r>
              <a:rPr lang="fr-FR" dirty="0" smtClean="0">
                <a:cs typeface="+mn-cs"/>
              </a:rPr>
              <a:t>Modèle (de données)/vues</a:t>
            </a:r>
          </a:p>
          <a:p>
            <a:pPr eaLnBrk="1" hangingPunct="1">
              <a:defRPr/>
            </a:pPr>
            <a:endParaRPr lang="fr-FR" dirty="0" smtClean="0">
              <a:cs typeface="+mn-cs"/>
            </a:endParaRPr>
          </a:p>
          <a:p>
            <a:pPr eaLnBrk="1" hangingPunct="1">
              <a:defRPr/>
            </a:pPr>
            <a:r>
              <a:rPr lang="fr-FR" dirty="0" smtClean="0">
                <a:cs typeface="+mn-cs"/>
              </a:rPr>
              <a:t>Pour "implémenter tout ça" couple interface/classe en java Observable/Observer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Ces options de Time &amp; Chaos doivent être bien importantes pour avoir été ainsi écrites en majuscules !</a:t>
            </a:r>
          </a:p>
          <a:p>
            <a:pPr>
              <a:defRPr/>
            </a:pPr>
            <a:r>
              <a:rPr lang="fr-FR" dirty="0" smtClean="0"/>
              <a:t>Evitez les majuscules est une des premières règles de politesse. De surcroît, l’utilisation de majuscules rend le message difficile à lire.</a:t>
            </a:r>
          </a:p>
          <a:p>
            <a:pPr>
              <a:defRPr/>
            </a:pPr>
            <a:endParaRPr lang="fr-FR" dirty="0" smtClean="0"/>
          </a:p>
          <a:p>
            <a:pPr>
              <a:defRPr/>
            </a:pPr>
            <a:r>
              <a:rPr lang="fr-FR" dirty="0" err="1" smtClean="0"/>
              <a:t>Some</a:t>
            </a:r>
            <a:r>
              <a:rPr lang="fr-FR" dirty="0" smtClean="0"/>
              <a:t> of the network options in </a:t>
            </a:r>
            <a:r>
              <a:rPr lang="fr-FR" i="1" dirty="0" smtClean="0"/>
              <a:t>Time &amp; Chaos</a:t>
            </a:r>
            <a:r>
              <a:rPr lang="fr-FR" dirty="0" smtClean="0"/>
              <a:t> must </a:t>
            </a:r>
            <a:r>
              <a:rPr lang="fr-FR" dirty="0" err="1" smtClean="0"/>
              <a:t>be</a:t>
            </a:r>
            <a:r>
              <a:rPr lang="fr-FR" dirty="0" smtClean="0"/>
              <a:t> REALLY IMPORTANT. </a:t>
            </a:r>
            <a:r>
              <a:rPr lang="fr-FR" dirty="0" err="1" smtClean="0"/>
              <a:t>Why</a:t>
            </a:r>
            <a:r>
              <a:rPr lang="fr-FR" dirty="0" smtClean="0"/>
              <a:t> </a:t>
            </a:r>
            <a:r>
              <a:rPr lang="fr-FR" dirty="0" err="1" smtClean="0"/>
              <a:t>else</a:t>
            </a:r>
            <a:r>
              <a:rPr lang="fr-FR" dirty="0" smtClean="0"/>
              <a:t> </a:t>
            </a:r>
            <a:r>
              <a:rPr lang="fr-FR" dirty="0" err="1" smtClean="0"/>
              <a:t>would</a:t>
            </a:r>
            <a:r>
              <a:rPr lang="fr-FR" dirty="0" smtClean="0"/>
              <a:t> the </a:t>
            </a:r>
            <a:r>
              <a:rPr lang="fr-FR" dirty="0" err="1" smtClean="0"/>
              <a:t>developers</a:t>
            </a:r>
            <a:r>
              <a:rPr lang="fr-FR" dirty="0" smtClean="0"/>
              <a:t> have </a:t>
            </a:r>
            <a:r>
              <a:rPr lang="fr-FR" dirty="0" err="1" smtClean="0"/>
              <a:t>displayed</a:t>
            </a:r>
            <a:r>
              <a:rPr lang="fr-FR" dirty="0" smtClean="0"/>
              <a:t> </a:t>
            </a:r>
            <a:r>
              <a:rPr lang="fr-FR" dirty="0" err="1" smtClean="0"/>
              <a:t>them</a:t>
            </a:r>
            <a:r>
              <a:rPr lang="fr-FR" dirty="0" smtClean="0"/>
              <a:t> in all </a:t>
            </a:r>
            <a:r>
              <a:rPr lang="fr-FR" dirty="0" err="1" smtClean="0"/>
              <a:t>uppercase</a:t>
            </a:r>
            <a:r>
              <a:rPr lang="fr-FR" dirty="0" smtClean="0"/>
              <a:t>? </a:t>
            </a:r>
          </a:p>
          <a:p>
            <a:pPr>
              <a:defRPr/>
            </a:pPr>
            <a:r>
              <a:rPr lang="fr-FR" dirty="0" err="1" smtClean="0"/>
              <a:t>Avoiding</a:t>
            </a:r>
            <a:r>
              <a:rPr lang="fr-FR" dirty="0" smtClean="0"/>
              <a:t> </a:t>
            </a:r>
            <a:r>
              <a:rPr lang="fr-FR" dirty="0" err="1" smtClean="0"/>
              <a:t>uppercase</a:t>
            </a:r>
            <a:r>
              <a:rPr lang="fr-FR" dirty="0" smtClean="0"/>
              <a:t> </a:t>
            </a:r>
            <a:r>
              <a:rPr lang="fr-FR" dirty="0" err="1" smtClean="0"/>
              <a:t>is</a:t>
            </a:r>
            <a:r>
              <a:rPr lang="fr-FR" dirty="0" smtClean="0"/>
              <a:t> one of the first </a:t>
            </a:r>
            <a:r>
              <a:rPr lang="fr-FR" dirty="0" err="1" smtClean="0"/>
              <a:t>rules</a:t>
            </a:r>
            <a:r>
              <a:rPr lang="fr-FR" dirty="0" smtClean="0"/>
              <a:t> of </a:t>
            </a:r>
            <a:r>
              <a:rPr lang="fr-FR" i="1" dirty="0" smtClean="0"/>
              <a:t>netiquette</a:t>
            </a:r>
            <a:r>
              <a:rPr lang="fr-FR" dirty="0" smtClean="0"/>
              <a:t> </a:t>
            </a:r>
            <a:r>
              <a:rPr lang="fr-FR" dirty="0" err="1" smtClean="0"/>
              <a:t>because</a:t>
            </a:r>
            <a:r>
              <a:rPr lang="fr-FR" dirty="0" smtClean="0"/>
              <a:t> </a:t>
            </a:r>
            <a:r>
              <a:rPr lang="fr-FR" dirty="0" err="1" smtClean="0"/>
              <a:t>it</a:t>
            </a:r>
            <a:r>
              <a:rPr lang="fr-FR" dirty="0" smtClean="0"/>
              <a:t> </a:t>
            </a:r>
            <a:r>
              <a:rPr lang="fr-FR" dirty="0" err="1" smtClean="0"/>
              <a:t>is</a:t>
            </a:r>
            <a:r>
              <a:rPr lang="fr-FR" dirty="0" smtClean="0"/>
              <a:t> </a:t>
            </a:r>
            <a:r>
              <a:rPr lang="fr-FR" dirty="0" err="1" smtClean="0"/>
              <a:t>universally</a:t>
            </a:r>
            <a:r>
              <a:rPr lang="fr-FR" dirty="0" smtClean="0"/>
              <a:t> </a:t>
            </a:r>
            <a:r>
              <a:rPr lang="fr-FR" dirty="0" err="1" smtClean="0"/>
              <a:t>interpreted</a:t>
            </a:r>
            <a:r>
              <a:rPr lang="fr-FR" dirty="0" smtClean="0"/>
              <a:t> as </a:t>
            </a:r>
            <a:r>
              <a:rPr lang="fr-FR" dirty="0" err="1" smtClean="0"/>
              <a:t>shouting</a:t>
            </a:r>
            <a:r>
              <a:rPr lang="fr-FR" dirty="0" smtClean="0"/>
              <a:t>, and </a:t>
            </a:r>
            <a:r>
              <a:rPr lang="fr-FR" dirty="0" err="1" smtClean="0"/>
              <a:t>immediately</a:t>
            </a:r>
            <a:r>
              <a:rPr lang="fr-FR" dirty="0" smtClean="0"/>
              <a:t> </a:t>
            </a:r>
            <a:r>
              <a:rPr lang="fr-FR" dirty="0" err="1" smtClean="0"/>
              <a:t>indicates</a:t>
            </a:r>
            <a:r>
              <a:rPr lang="fr-FR" dirty="0" smtClean="0"/>
              <a:t> </a:t>
            </a:r>
            <a:r>
              <a:rPr lang="fr-FR" dirty="0" err="1" smtClean="0"/>
              <a:t>that</a:t>
            </a:r>
            <a:r>
              <a:rPr lang="fr-FR" dirty="0" smtClean="0"/>
              <a:t> the </a:t>
            </a:r>
            <a:r>
              <a:rPr lang="fr-FR" dirty="0" err="1" smtClean="0"/>
              <a:t>writer</a:t>
            </a:r>
            <a:r>
              <a:rPr lang="fr-FR" dirty="0" smtClean="0"/>
              <a:t> </a:t>
            </a:r>
            <a:r>
              <a:rPr lang="fr-FR" dirty="0" err="1" smtClean="0"/>
              <a:t>is</a:t>
            </a:r>
            <a:r>
              <a:rPr lang="fr-FR" dirty="0" smtClean="0"/>
              <a:t> </a:t>
            </a:r>
            <a:r>
              <a:rPr lang="fr-FR" dirty="0" err="1" smtClean="0"/>
              <a:t>either</a:t>
            </a:r>
            <a:r>
              <a:rPr lang="fr-FR" dirty="0" smtClean="0"/>
              <a:t> a </a:t>
            </a:r>
            <a:r>
              <a:rPr lang="fr-FR" dirty="0" err="1" smtClean="0"/>
              <a:t>pyramid</a:t>
            </a:r>
            <a:r>
              <a:rPr lang="fr-FR" dirty="0" smtClean="0"/>
              <a:t> </a:t>
            </a:r>
            <a:r>
              <a:rPr lang="fr-FR" dirty="0" err="1" smtClean="0"/>
              <a:t>marketer</a:t>
            </a:r>
            <a:r>
              <a:rPr lang="fr-FR" dirty="0" smtClean="0"/>
              <a:t> ("GET RICH REALLY QUICK!"), or a first-time user ("HOW DO I SEND A MESSAGE"). </a:t>
            </a:r>
          </a:p>
          <a:p>
            <a:pPr>
              <a:defRPr/>
            </a:pPr>
            <a:r>
              <a:rPr lang="fr-FR" dirty="0" smtClean="0"/>
              <a:t>In </a:t>
            </a:r>
            <a:r>
              <a:rPr lang="fr-FR" dirty="0" err="1" smtClean="0"/>
              <a:t>perceptual</a:t>
            </a:r>
            <a:r>
              <a:rPr lang="fr-FR" dirty="0" smtClean="0"/>
              <a:t> </a:t>
            </a:r>
            <a:r>
              <a:rPr lang="fr-FR" dirty="0" err="1" smtClean="0"/>
              <a:t>terms</a:t>
            </a:r>
            <a:r>
              <a:rPr lang="fr-FR" dirty="0" smtClean="0"/>
              <a:t>, the use of all </a:t>
            </a:r>
            <a:r>
              <a:rPr lang="fr-FR" dirty="0" err="1" smtClean="0"/>
              <a:t>uppercase</a:t>
            </a:r>
            <a:r>
              <a:rPr lang="fr-FR" dirty="0" smtClean="0"/>
              <a:t> </a:t>
            </a:r>
            <a:r>
              <a:rPr lang="fr-FR" dirty="0" err="1" smtClean="0"/>
              <a:t>makes</a:t>
            </a:r>
            <a:r>
              <a:rPr lang="fr-FR" dirty="0" smtClean="0"/>
              <a:t> the information </a:t>
            </a:r>
            <a:r>
              <a:rPr lang="fr-FR" dirty="0" err="1" smtClean="0"/>
              <a:t>inherently</a:t>
            </a:r>
            <a:r>
              <a:rPr lang="fr-FR" dirty="0" smtClean="0"/>
              <a:t> </a:t>
            </a:r>
            <a:r>
              <a:rPr lang="fr-FR" dirty="0" err="1" smtClean="0"/>
              <a:t>difficult</a:t>
            </a:r>
            <a:r>
              <a:rPr lang="fr-FR" dirty="0" smtClean="0"/>
              <a:t> to </a:t>
            </a:r>
            <a:r>
              <a:rPr lang="fr-FR" dirty="0" err="1" smtClean="0"/>
              <a:t>read</a:t>
            </a:r>
            <a:r>
              <a:rPr lang="fr-FR" dirty="0" smtClean="0"/>
              <a:t>. DON'T USE IT. </a:t>
            </a:r>
            <a:endParaRPr lang="fr-FR" dirty="0"/>
          </a:p>
        </p:txBody>
      </p:sp>
      <p:sp>
        <p:nvSpPr>
          <p:cNvPr id="4" name="Espace réservé du numéro de diapositive 3"/>
          <p:cNvSpPr>
            <a:spLocks noGrp="1"/>
          </p:cNvSpPr>
          <p:nvPr>
            <p:ph type="sldNum" sz="quarter" idx="5"/>
          </p:nvPr>
        </p:nvSpPr>
        <p:spPr/>
        <p:txBody>
          <a:bodyPr/>
          <a:lstStyle/>
          <a:p>
            <a:pPr>
              <a:defRPr/>
            </a:pPr>
            <a:fld id="{D79CDABD-DA69-8C47-B74C-EFC34FCABE98}" type="slidenum">
              <a:rPr lang="fr-FR" smtClean="0"/>
              <a:pPr>
                <a:defRPr/>
              </a:pPr>
              <a:t>41</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57AF97-D8C5-4947-A8C2-C79D660C6248}" type="slidenum">
              <a:rPr lang="fr-FR"/>
              <a:pPr>
                <a:defRPr/>
              </a:pPr>
              <a:t>42</a:t>
            </a:fld>
            <a:endParaRPr lang="fr-FR"/>
          </a:p>
        </p:txBody>
      </p:sp>
      <p:sp>
        <p:nvSpPr>
          <p:cNvPr id="253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3955" name="Rectangle 3"/>
          <p:cNvSpPr>
            <a:spLocks noGrp="1" noChangeArrowheads="1"/>
          </p:cNvSpPr>
          <p:nvPr>
            <p:ph type="body" idx="1"/>
          </p:nvPr>
        </p:nvSpPr>
        <p:spPr/>
        <p:txBody>
          <a:bodyPr/>
          <a:lstStyle/>
          <a:p>
            <a:pPr eaLnBrk="1" hangingPunct="1">
              <a:defRPr/>
            </a:pPr>
            <a:r>
              <a:rPr lang="fr-FR" dirty="0" smtClean="0">
                <a:cs typeface="+mn-cs"/>
              </a:rPr>
              <a:t>Par exemple, on pourra mettre en relief les lignes d'erreur dans un éditeur de programmes en leur affectant une certaine couleur, une autre étant réservée aux mots clés. </a:t>
            </a:r>
          </a:p>
          <a:p>
            <a:pPr eaLnBrk="1" hangingPunct="1">
              <a:defRPr/>
            </a:pPr>
            <a:endParaRPr lang="fr-FR" dirty="0"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FAA289-8490-D142-B3A4-506D7D13BC27}" type="slidenum">
              <a:rPr lang="fr-FR"/>
              <a:pPr>
                <a:defRPr/>
              </a:pPr>
              <a:t>43</a:t>
            </a:fld>
            <a:endParaRPr lang="fr-FR"/>
          </a:p>
        </p:txBody>
      </p:sp>
      <p:sp>
        <p:nvSpPr>
          <p:cNvPr id="25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p:txBody>
          <a:bodyPr/>
          <a:lstStyle/>
          <a:p>
            <a:pPr eaLnBrk="1" hangingPunct="1">
              <a:defRPr/>
            </a:pPr>
            <a:r>
              <a:rPr lang="fr-FR" dirty="0" smtClean="0">
                <a:cs typeface="+mn-cs"/>
              </a:rPr>
              <a:t>Il faudra cependant veiller dans certains cas à ce que les couleurs choisies, en particulier pour des couleurs de fonte et d'arrière plan, aient un contraste suffisant. Le contraste idéal est celui du blanc et du noir. Si l'on veut mettre de la couleur, on peut utiliser une couleur claire à la place du blanc et écrire en noir, ou à l'inverse, prendre une couleur foncée pour le fond et écrire en blanc. Pour l'esthétique, il est préférable selon moi d'utiliser des couleurs claires et d'écrire en noir.</a:t>
            </a:r>
          </a:p>
          <a:p>
            <a:pPr eaLnBrk="1" hangingPunct="1">
              <a:defRPr/>
            </a:pPr>
            <a:endParaRPr lang="fr-FR" dirty="0"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C7FA92-FB69-2848-86DD-E758C26A7546}" type="slidenum">
              <a:rPr lang="fr-FR"/>
              <a:pPr>
                <a:defRPr/>
              </a:pPr>
              <a:t>44</a:t>
            </a:fld>
            <a:endParaRPr lang="fr-FR"/>
          </a:p>
        </p:txBody>
      </p:sp>
      <p:sp>
        <p:nvSpPr>
          <p:cNvPr id="574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4467" name="Rectangle 3"/>
          <p:cNvSpPr>
            <a:spLocks noGrp="1" noChangeArrowheads="1"/>
          </p:cNvSpPr>
          <p:nvPr>
            <p:ph type="body" idx="1"/>
          </p:nvPr>
        </p:nvSpPr>
        <p:spPr/>
        <p:txBody>
          <a:bodyPr/>
          <a:lstStyle/>
          <a:p>
            <a:pPr eaLnBrk="1" hangingPunct="1">
              <a:defRPr/>
            </a:pPr>
            <a:r>
              <a:rPr lang="fr-FR" smtClean="0">
                <a:cs typeface="+mn-cs"/>
              </a:rPr>
              <a:t>Système Mac OS 9.2</a:t>
            </a:r>
          </a:p>
          <a:p>
            <a:pPr eaLnBrk="1" hangingPunct="1">
              <a:defRPr/>
            </a:pPr>
            <a:endParaRPr lang="fr-FR"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FAA289-8490-D142-B3A4-506D7D13BC27}" type="slidenum">
              <a:rPr lang="fr-FR"/>
              <a:pPr>
                <a:defRPr/>
              </a:pPr>
              <a:t>45</a:t>
            </a:fld>
            <a:endParaRPr lang="fr-FR"/>
          </a:p>
        </p:txBody>
      </p:sp>
      <p:sp>
        <p:nvSpPr>
          <p:cNvPr id="25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p:txBody>
          <a:bodyPr/>
          <a:lstStyle/>
          <a:p>
            <a:pPr eaLnBrk="1" hangingPunct="1">
              <a:defRPr/>
            </a:pPr>
            <a:r>
              <a:rPr lang="fr-FR" dirty="0" smtClean="0">
                <a:cs typeface="+mn-cs"/>
              </a:rPr>
              <a:t>Il faudra cependant veiller dans certains cas à ce que les couleurs choisies, en particulier pour des couleurs de fonte et d'arrière plan, aient un contraste suffisant. Le contraste idéal est celui du blanc et du noir. Si l'on veut mettre de la couleur, on peut utiliser une couleur claire à la place du blanc et écrire en noir, ou à l'inverse, prendre une couleur foncée pour le fond et écrire en blanc. Pour l'esthétique, il est préférable selon moi d'utiliser des couleurs claires et d'écrire en noir.</a:t>
            </a:r>
          </a:p>
          <a:p>
            <a:pPr eaLnBrk="1" hangingPunct="1">
              <a:defRPr/>
            </a:pPr>
            <a:endParaRPr lang="fr-FR" dirty="0"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Le tutorial ignore les préférences de couleurs de l’utilisateur et utilise des couleurs codées en dur. Ici encore, un problème de couleur + un ajout de 3D qui rend le texte illisible !</a:t>
            </a:r>
          </a:p>
          <a:p>
            <a:pPr>
              <a:defRPr/>
            </a:pPr>
            <a:endParaRPr lang="fr-FR" dirty="0" smtClean="0"/>
          </a:p>
          <a:p>
            <a:pPr>
              <a:defRPr/>
            </a:pPr>
            <a:r>
              <a:rPr lang="fr-FR" dirty="0" err="1" smtClean="0"/>
              <a:t>his</a:t>
            </a:r>
            <a:r>
              <a:rPr lang="fr-FR" dirty="0" smtClean="0"/>
              <a:t> image </a:t>
            </a:r>
            <a:r>
              <a:rPr lang="fr-FR" dirty="0" err="1" smtClean="0"/>
              <a:t>is</a:t>
            </a:r>
            <a:r>
              <a:rPr lang="fr-FR" dirty="0" smtClean="0"/>
              <a:t> </a:t>
            </a:r>
            <a:r>
              <a:rPr lang="fr-FR" dirty="0" err="1" smtClean="0"/>
              <a:t>taken</a:t>
            </a:r>
            <a:r>
              <a:rPr lang="fr-FR" dirty="0" smtClean="0"/>
              <a:t> </a:t>
            </a:r>
            <a:r>
              <a:rPr lang="fr-FR" dirty="0" err="1" smtClean="0"/>
              <a:t>from</a:t>
            </a:r>
            <a:r>
              <a:rPr lang="fr-FR" dirty="0" smtClean="0"/>
              <a:t> the tutorial for </a:t>
            </a:r>
            <a:r>
              <a:rPr lang="fr-FR" i="1" dirty="0" smtClean="0"/>
              <a:t>Pirates: </a:t>
            </a:r>
            <a:r>
              <a:rPr lang="fr-FR" i="1" dirty="0" err="1" smtClean="0"/>
              <a:t>Quest</a:t>
            </a:r>
            <a:r>
              <a:rPr lang="fr-FR" i="1" dirty="0" smtClean="0"/>
              <a:t> for the </a:t>
            </a:r>
            <a:r>
              <a:rPr lang="fr-FR" i="1" dirty="0" err="1" smtClean="0"/>
              <a:t>seas</a:t>
            </a:r>
            <a:r>
              <a:rPr lang="fr-FR" dirty="0" smtClean="0"/>
              <a:t>. The tutorial ignores the </a:t>
            </a:r>
            <a:r>
              <a:rPr lang="fr-FR" dirty="0" err="1" smtClean="0"/>
              <a:t>user's</a:t>
            </a:r>
            <a:r>
              <a:rPr lang="fr-FR" dirty="0" smtClean="0"/>
              <a:t> display </a:t>
            </a:r>
            <a:r>
              <a:rPr lang="fr-FR" dirty="0" err="1" smtClean="0"/>
              <a:t>preferences</a:t>
            </a:r>
            <a:r>
              <a:rPr lang="fr-FR" dirty="0" smtClean="0"/>
              <a:t> and uses hard-</a:t>
            </a:r>
            <a:r>
              <a:rPr lang="fr-FR" dirty="0" err="1" smtClean="0"/>
              <a:t>coded</a:t>
            </a:r>
            <a:r>
              <a:rPr lang="fr-FR" dirty="0" smtClean="0"/>
              <a:t> </a:t>
            </a:r>
            <a:r>
              <a:rPr lang="fr-FR" dirty="0" err="1" smtClean="0"/>
              <a:t>colors</a:t>
            </a:r>
            <a:r>
              <a:rPr lang="fr-FR" dirty="0" smtClean="0"/>
              <a:t>, the </a:t>
            </a:r>
            <a:r>
              <a:rPr lang="fr-FR" dirty="0" err="1" smtClean="0"/>
              <a:t>combination</a:t>
            </a:r>
            <a:r>
              <a:rPr lang="fr-FR" dirty="0" smtClean="0"/>
              <a:t> of </a:t>
            </a:r>
            <a:r>
              <a:rPr lang="fr-FR" dirty="0" err="1" smtClean="0"/>
              <a:t>which</a:t>
            </a:r>
            <a:r>
              <a:rPr lang="fr-FR" dirty="0" smtClean="0"/>
              <a:t> </a:t>
            </a:r>
            <a:r>
              <a:rPr lang="fr-FR" dirty="0" err="1" smtClean="0"/>
              <a:t>is</a:t>
            </a:r>
            <a:r>
              <a:rPr lang="fr-FR" dirty="0" smtClean="0"/>
              <a:t> </a:t>
            </a:r>
            <a:r>
              <a:rPr lang="fr-FR" dirty="0" err="1" smtClean="0"/>
              <a:t>reminiscent</a:t>
            </a:r>
            <a:r>
              <a:rPr lang="fr-FR" dirty="0" smtClean="0"/>
              <a:t> of </a:t>
            </a:r>
            <a:r>
              <a:rPr lang="fr-FR" dirty="0" err="1" smtClean="0"/>
              <a:t>that</a:t>
            </a:r>
            <a:r>
              <a:rPr lang="fr-FR" dirty="0" smtClean="0"/>
              <a:t> </a:t>
            </a:r>
            <a:r>
              <a:rPr lang="fr-FR" dirty="0" err="1" smtClean="0"/>
              <a:t>used</a:t>
            </a:r>
            <a:r>
              <a:rPr lang="fr-FR" dirty="0" smtClean="0"/>
              <a:t> in </a:t>
            </a:r>
            <a:r>
              <a:rPr lang="fr-FR" dirty="0" err="1" smtClean="0"/>
              <a:t>older</a:t>
            </a:r>
            <a:r>
              <a:rPr lang="fr-FR" dirty="0" smtClean="0"/>
              <a:t> </a:t>
            </a:r>
            <a:r>
              <a:rPr lang="fr-FR" dirty="0" err="1" smtClean="0"/>
              <a:t>monochromatic</a:t>
            </a:r>
            <a:r>
              <a:rPr lang="fr-FR" dirty="0" smtClean="0"/>
              <a:t> computer monitors. </a:t>
            </a:r>
            <a:r>
              <a:rPr lang="fr-FR" dirty="0" err="1" smtClean="0"/>
              <a:t>We</a:t>
            </a:r>
            <a:r>
              <a:rPr lang="fr-FR" dirty="0" smtClean="0"/>
              <a:t> </a:t>
            </a:r>
            <a:r>
              <a:rPr lang="fr-FR" dirty="0" err="1" smtClean="0"/>
              <a:t>found</a:t>
            </a:r>
            <a:r>
              <a:rPr lang="fr-FR" dirty="0" smtClean="0"/>
              <a:t> the </a:t>
            </a:r>
            <a:r>
              <a:rPr lang="fr-FR" dirty="0" err="1" smtClean="0"/>
              <a:t>combination</a:t>
            </a:r>
            <a:r>
              <a:rPr lang="fr-FR" dirty="0" smtClean="0"/>
              <a:t> </a:t>
            </a:r>
            <a:r>
              <a:rPr lang="fr-FR" dirty="0" err="1" smtClean="0"/>
              <a:t>particularly</a:t>
            </a:r>
            <a:r>
              <a:rPr lang="fr-FR" dirty="0" smtClean="0"/>
              <a:t> </a:t>
            </a:r>
            <a:r>
              <a:rPr lang="fr-FR" dirty="0" err="1" smtClean="0"/>
              <a:t>hurtful</a:t>
            </a:r>
            <a:r>
              <a:rPr lang="fr-FR" dirty="0" smtClean="0"/>
              <a:t> on the </a:t>
            </a:r>
            <a:r>
              <a:rPr lang="fr-FR" dirty="0" err="1" smtClean="0"/>
              <a:t>eyes</a:t>
            </a:r>
            <a:r>
              <a:rPr lang="fr-FR" dirty="0" smtClean="0"/>
              <a:t>; the </a:t>
            </a:r>
            <a:r>
              <a:rPr lang="fr-FR" dirty="0" err="1" smtClean="0"/>
              <a:t>three-dimensional</a:t>
            </a:r>
            <a:r>
              <a:rPr lang="fr-FR" dirty="0" smtClean="0"/>
              <a:t> </a:t>
            </a:r>
            <a:r>
              <a:rPr lang="fr-FR" dirty="0" err="1" smtClean="0"/>
              <a:t>text</a:t>
            </a:r>
            <a:r>
              <a:rPr lang="fr-FR" dirty="0" smtClean="0"/>
              <a:t> </a:t>
            </a:r>
            <a:r>
              <a:rPr lang="fr-FR" dirty="0" err="1" smtClean="0"/>
              <a:t>is</a:t>
            </a:r>
            <a:r>
              <a:rPr lang="fr-FR" dirty="0" smtClean="0"/>
              <a:t> an extra bonus to </a:t>
            </a:r>
            <a:r>
              <a:rPr lang="fr-FR" dirty="0" err="1" smtClean="0"/>
              <a:t>make</a:t>
            </a:r>
            <a:r>
              <a:rPr lang="fr-FR" dirty="0" smtClean="0"/>
              <a:t> the </a:t>
            </a:r>
            <a:r>
              <a:rPr lang="fr-FR" dirty="0" err="1" smtClean="0"/>
              <a:t>text</a:t>
            </a:r>
            <a:r>
              <a:rPr lang="fr-FR" dirty="0" smtClean="0"/>
              <a:t> </a:t>
            </a:r>
            <a:r>
              <a:rPr lang="fr-FR" dirty="0" err="1" smtClean="0"/>
              <a:t>just</a:t>
            </a:r>
            <a:r>
              <a:rPr lang="fr-FR" dirty="0" smtClean="0"/>
              <a:t> all </a:t>
            </a:r>
            <a:r>
              <a:rPr lang="fr-FR" dirty="0" err="1" smtClean="0"/>
              <a:t>that</a:t>
            </a:r>
            <a:r>
              <a:rPr lang="fr-FR" dirty="0" smtClean="0"/>
              <a:t> more </a:t>
            </a:r>
            <a:r>
              <a:rPr lang="fr-FR" dirty="0" err="1" smtClean="0"/>
              <a:t>difficult</a:t>
            </a:r>
            <a:r>
              <a:rPr lang="fr-FR" dirty="0" smtClean="0"/>
              <a:t> to </a:t>
            </a:r>
            <a:r>
              <a:rPr lang="fr-FR" dirty="0" err="1" smtClean="0"/>
              <a:t>read</a:t>
            </a:r>
            <a:r>
              <a:rPr lang="fr-FR" dirty="0" smtClean="0"/>
              <a:t>. </a:t>
            </a:r>
            <a:endParaRPr lang="fr-FR" dirty="0"/>
          </a:p>
        </p:txBody>
      </p:sp>
      <p:sp>
        <p:nvSpPr>
          <p:cNvPr id="4" name="Espace réservé du numéro de diapositive 3"/>
          <p:cNvSpPr>
            <a:spLocks noGrp="1"/>
          </p:cNvSpPr>
          <p:nvPr>
            <p:ph type="sldNum" sz="quarter" idx="5"/>
          </p:nvPr>
        </p:nvSpPr>
        <p:spPr/>
        <p:txBody>
          <a:bodyPr/>
          <a:lstStyle/>
          <a:p>
            <a:pPr>
              <a:defRPr/>
            </a:pPr>
            <a:fld id="{467C4F60-2F6B-0A41-B930-7503BBC2598F}" type="slidenum">
              <a:rPr lang="fr-FR" smtClean="0"/>
              <a:pPr>
                <a:defRPr/>
              </a:pPr>
              <a:t>46</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57200" eaLnBrk="1" fontAlgn="auto" hangingPunct="1">
              <a:spcBef>
                <a:spcPts val="0"/>
              </a:spcBef>
              <a:spcAft>
                <a:spcPts val="0"/>
              </a:spcAft>
              <a:defRPr/>
            </a:pPr>
            <a:r>
              <a:rPr lang="fr-FR" dirty="0" smtClean="0"/>
              <a:t>Ici le manque de contraste entre les avant plan et arrière plan des symboles gris peut avoir de sérieuses conséquences et rendre difficile finalement le contrôle. Bizarrement, le contraste défaillant entre l’arrière-plan et l’avant plan des symboles est changé après que l’</a:t>
            </a:r>
            <a:r>
              <a:rPr lang="fr-FR" dirty="0" err="1" smtClean="0"/>
              <a:t>utilsateur</a:t>
            </a:r>
            <a:r>
              <a:rPr lang="fr-FR" dirty="0" smtClean="0"/>
              <a:t> ait cliqué sur les boutons.</a:t>
            </a:r>
          </a:p>
          <a:p>
            <a:pPr defTabSz="457200" eaLnBrk="1" fontAlgn="auto" hangingPunct="1">
              <a:spcBef>
                <a:spcPts val="0"/>
              </a:spcBef>
              <a:spcAft>
                <a:spcPts val="0"/>
              </a:spcAft>
              <a:defRPr/>
            </a:pPr>
            <a:endParaRPr lang="fr-FR" dirty="0" smtClean="0"/>
          </a:p>
          <a:p>
            <a:pPr defTabSz="457200" eaLnBrk="1" fontAlgn="auto" hangingPunct="1">
              <a:spcBef>
                <a:spcPts val="0"/>
              </a:spcBef>
              <a:spcAft>
                <a:spcPts val="0"/>
              </a:spcAft>
              <a:defRPr/>
            </a:pPr>
            <a:r>
              <a:rPr lang="fr-FR" dirty="0" smtClean="0"/>
              <a:t>The </a:t>
            </a:r>
            <a:r>
              <a:rPr lang="fr-FR" dirty="0" err="1" smtClean="0"/>
              <a:t>color</a:t>
            </a:r>
            <a:r>
              <a:rPr lang="fr-FR" dirty="0" smtClean="0"/>
              <a:t> </a:t>
            </a:r>
            <a:r>
              <a:rPr lang="fr-FR" dirty="0" err="1" smtClean="0"/>
              <a:t>scheme</a:t>
            </a:r>
            <a:r>
              <a:rPr lang="fr-FR" dirty="0" smtClean="0"/>
              <a:t> </a:t>
            </a:r>
            <a:r>
              <a:rPr lang="fr-FR" dirty="0" err="1" smtClean="0"/>
              <a:t>dictated</a:t>
            </a:r>
            <a:r>
              <a:rPr lang="fr-FR" dirty="0" smtClean="0"/>
              <a:t> by the designers of </a:t>
            </a:r>
            <a:r>
              <a:rPr lang="fr-FR" dirty="0" err="1" smtClean="0"/>
              <a:t>Apple's</a:t>
            </a:r>
            <a:r>
              <a:rPr lang="fr-FR" dirty="0" smtClean="0"/>
              <a:t> </a:t>
            </a:r>
            <a:r>
              <a:rPr lang="fr-FR" i="1" dirty="0" smtClean="0"/>
              <a:t>QuickTime 4.0 Player</a:t>
            </a:r>
            <a:r>
              <a:rPr lang="fr-FR" dirty="0" smtClean="0"/>
              <a:t> </a:t>
            </a:r>
            <a:r>
              <a:rPr lang="fr-FR" dirty="0" err="1" smtClean="0"/>
              <a:t>could</a:t>
            </a:r>
            <a:r>
              <a:rPr lang="fr-FR" dirty="0" smtClean="0"/>
              <a:t> have </a:t>
            </a:r>
            <a:r>
              <a:rPr lang="fr-FR" dirty="0" err="1" smtClean="0"/>
              <a:t>serious</a:t>
            </a:r>
            <a:r>
              <a:rPr lang="fr-FR" dirty="0" smtClean="0"/>
              <a:t> </a:t>
            </a:r>
            <a:r>
              <a:rPr lang="fr-FR" dirty="0" err="1" smtClean="0"/>
              <a:t>consequences</a:t>
            </a:r>
            <a:r>
              <a:rPr lang="fr-FR" dirty="0" smtClean="0"/>
              <a:t> for </a:t>
            </a:r>
            <a:r>
              <a:rPr lang="fr-FR" dirty="0" err="1" smtClean="0"/>
              <a:t>many</a:t>
            </a:r>
            <a:r>
              <a:rPr lang="fr-FR" dirty="0" smtClean="0"/>
              <a:t> </a:t>
            </a:r>
            <a:r>
              <a:rPr lang="fr-FR" dirty="0" err="1" smtClean="0"/>
              <a:t>users</a:t>
            </a:r>
            <a:r>
              <a:rPr lang="fr-FR" dirty="0" smtClean="0"/>
              <a:t>. </a:t>
            </a:r>
            <a:r>
              <a:rPr lang="fr-FR" dirty="0" err="1" smtClean="0"/>
              <a:t>Because</a:t>
            </a:r>
            <a:r>
              <a:rPr lang="fr-FR" dirty="0" smtClean="0"/>
              <a:t> of the </a:t>
            </a:r>
            <a:r>
              <a:rPr lang="fr-FR" dirty="0" err="1" smtClean="0"/>
              <a:t>lack</a:t>
            </a:r>
            <a:r>
              <a:rPr lang="fr-FR" dirty="0" smtClean="0"/>
              <a:t> of </a:t>
            </a:r>
            <a:r>
              <a:rPr lang="fr-FR" dirty="0" err="1" smtClean="0"/>
              <a:t>contrast</a:t>
            </a:r>
            <a:r>
              <a:rPr lang="fr-FR" dirty="0" smtClean="0"/>
              <a:t> </a:t>
            </a:r>
            <a:r>
              <a:rPr lang="fr-FR" dirty="0" err="1" smtClean="0"/>
              <a:t>between</a:t>
            </a:r>
            <a:r>
              <a:rPr lang="fr-FR" dirty="0" smtClean="0"/>
              <a:t> the gray </a:t>
            </a:r>
            <a:r>
              <a:rPr lang="fr-FR" dirty="0" err="1" smtClean="0"/>
              <a:t>symbols</a:t>
            </a:r>
            <a:r>
              <a:rPr lang="fr-FR" dirty="0" smtClean="0"/>
              <a:t> and gray backgrounds of the </a:t>
            </a:r>
            <a:r>
              <a:rPr lang="fr-FR" dirty="0" err="1" smtClean="0"/>
              <a:t>controls</a:t>
            </a:r>
            <a:r>
              <a:rPr lang="fr-FR" dirty="0" smtClean="0"/>
              <a:t>, </a:t>
            </a:r>
            <a:r>
              <a:rPr lang="fr-FR" dirty="0" err="1" smtClean="0"/>
              <a:t>it</a:t>
            </a:r>
            <a:r>
              <a:rPr lang="fr-FR" dirty="0" smtClean="0"/>
              <a:t> </a:t>
            </a:r>
            <a:r>
              <a:rPr lang="fr-FR" dirty="0" err="1" smtClean="0"/>
              <a:t>can</a:t>
            </a:r>
            <a:r>
              <a:rPr lang="fr-FR" dirty="0" smtClean="0"/>
              <a:t> </a:t>
            </a:r>
            <a:r>
              <a:rPr lang="fr-FR" dirty="0" err="1" smtClean="0"/>
              <a:t>be</a:t>
            </a:r>
            <a:r>
              <a:rPr lang="fr-FR" dirty="0" smtClean="0"/>
              <a:t> </a:t>
            </a:r>
            <a:r>
              <a:rPr lang="fr-FR" dirty="0" err="1" smtClean="0"/>
              <a:t>reasonably</a:t>
            </a:r>
            <a:r>
              <a:rPr lang="fr-FR" dirty="0" smtClean="0"/>
              <a:t> </a:t>
            </a:r>
            <a:r>
              <a:rPr lang="fr-FR" dirty="0" err="1" smtClean="0"/>
              <a:t>expected</a:t>
            </a:r>
            <a:r>
              <a:rPr lang="fr-FR" dirty="0" smtClean="0"/>
              <a:t> </a:t>
            </a:r>
            <a:r>
              <a:rPr lang="fr-FR" dirty="0" err="1" smtClean="0"/>
              <a:t>that</a:t>
            </a:r>
            <a:r>
              <a:rPr lang="fr-FR" dirty="0" smtClean="0"/>
              <a:t> certain </a:t>
            </a:r>
            <a:r>
              <a:rPr lang="fr-FR" dirty="0" err="1" smtClean="0"/>
              <a:t>users</a:t>
            </a:r>
            <a:r>
              <a:rPr lang="fr-FR" dirty="0" smtClean="0"/>
              <a:t> </a:t>
            </a:r>
            <a:r>
              <a:rPr lang="fr-FR" dirty="0" err="1" smtClean="0"/>
              <a:t>will</a:t>
            </a:r>
            <a:r>
              <a:rPr lang="fr-FR" dirty="0" smtClean="0"/>
              <a:t> have </a:t>
            </a:r>
            <a:r>
              <a:rPr lang="fr-FR" dirty="0" err="1" smtClean="0"/>
              <a:t>difficulty</a:t>
            </a:r>
            <a:r>
              <a:rPr lang="fr-FR" dirty="0" smtClean="0"/>
              <a:t> </a:t>
            </a:r>
            <a:r>
              <a:rPr lang="fr-FR" dirty="0" err="1" smtClean="0"/>
              <a:t>locating</a:t>
            </a:r>
            <a:r>
              <a:rPr lang="fr-FR" dirty="0" smtClean="0"/>
              <a:t> a control of </a:t>
            </a:r>
            <a:r>
              <a:rPr lang="fr-FR" dirty="0" err="1" smtClean="0"/>
              <a:t>interest</a:t>
            </a:r>
            <a:r>
              <a:rPr lang="fr-FR" dirty="0" smtClean="0"/>
              <a:t>. </a:t>
            </a:r>
            <a:r>
              <a:rPr lang="fr-FR" dirty="0" err="1" smtClean="0"/>
              <a:t>Older</a:t>
            </a:r>
            <a:r>
              <a:rPr lang="fr-FR" dirty="0" smtClean="0"/>
              <a:t> </a:t>
            </a:r>
            <a:r>
              <a:rPr lang="fr-FR" dirty="0" err="1" smtClean="0"/>
              <a:t>users</a:t>
            </a:r>
            <a:r>
              <a:rPr lang="fr-FR" dirty="0" smtClean="0"/>
              <a:t>, and </a:t>
            </a:r>
            <a:r>
              <a:rPr lang="fr-FR" dirty="0" err="1" smtClean="0"/>
              <a:t>those</a:t>
            </a:r>
            <a:r>
              <a:rPr lang="fr-FR" dirty="0" smtClean="0"/>
              <a:t> </a:t>
            </a:r>
            <a:r>
              <a:rPr lang="fr-FR" dirty="0" err="1" smtClean="0"/>
              <a:t>with</a:t>
            </a:r>
            <a:r>
              <a:rPr lang="fr-FR" dirty="0" smtClean="0"/>
              <a:t> </a:t>
            </a:r>
            <a:r>
              <a:rPr lang="fr-FR" dirty="0" err="1" smtClean="0"/>
              <a:t>even</a:t>
            </a:r>
            <a:r>
              <a:rPr lang="fr-FR" dirty="0" smtClean="0"/>
              <a:t> </a:t>
            </a:r>
            <a:r>
              <a:rPr lang="fr-FR" dirty="0" err="1" smtClean="0"/>
              <a:t>slight</a:t>
            </a:r>
            <a:r>
              <a:rPr lang="fr-FR" dirty="0" smtClean="0"/>
              <a:t> </a:t>
            </a:r>
            <a:r>
              <a:rPr lang="fr-FR" dirty="0" err="1" smtClean="0"/>
              <a:t>visual</a:t>
            </a:r>
            <a:r>
              <a:rPr lang="fr-FR" dirty="0" smtClean="0"/>
              <a:t> </a:t>
            </a:r>
            <a:r>
              <a:rPr lang="fr-FR" dirty="0" err="1" smtClean="0"/>
              <a:t>difficulties</a:t>
            </a:r>
            <a:r>
              <a:rPr lang="fr-FR" dirty="0" smtClean="0"/>
              <a:t> </a:t>
            </a:r>
            <a:r>
              <a:rPr lang="fr-FR" dirty="0" err="1" smtClean="0"/>
              <a:t>will</a:t>
            </a:r>
            <a:r>
              <a:rPr lang="fr-FR" dirty="0" smtClean="0"/>
              <a:t> </a:t>
            </a:r>
            <a:r>
              <a:rPr lang="fr-FR" dirty="0" err="1" smtClean="0"/>
              <a:t>be</a:t>
            </a:r>
            <a:r>
              <a:rPr lang="fr-FR" dirty="0" smtClean="0"/>
              <a:t> </a:t>
            </a:r>
            <a:r>
              <a:rPr lang="fr-FR" dirty="0" err="1" smtClean="0"/>
              <a:t>needlessly</a:t>
            </a:r>
            <a:r>
              <a:rPr lang="fr-FR" dirty="0" smtClean="0"/>
              <a:t> </a:t>
            </a:r>
            <a:r>
              <a:rPr lang="fr-FR" dirty="0" err="1" smtClean="0"/>
              <a:t>disadvantaged</a:t>
            </a:r>
            <a:r>
              <a:rPr lang="fr-FR" dirty="0" smtClean="0"/>
              <a:t> </a:t>
            </a:r>
            <a:r>
              <a:rPr lang="fr-FR" dirty="0" err="1" smtClean="0"/>
              <a:t>when</a:t>
            </a:r>
            <a:r>
              <a:rPr lang="fr-FR" dirty="0" smtClean="0"/>
              <a:t> </a:t>
            </a:r>
            <a:r>
              <a:rPr lang="fr-FR" dirty="0" err="1" smtClean="0"/>
              <a:t>using</a:t>
            </a:r>
            <a:r>
              <a:rPr lang="fr-FR" dirty="0" smtClean="0"/>
              <a:t> the software. The designers </a:t>
            </a:r>
            <a:r>
              <a:rPr lang="fr-FR" dirty="0" err="1" smtClean="0"/>
              <a:t>failed</a:t>
            </a:r>
            <a:r>
              <a:rPr lang="fr-FR" dirty="0" smtClean="0"/>
              <a:t> to </a:t>
            </a:r>
            <a:r>
              <a:rPr lang="fr-FR" dirty="0" err="1" smtClean="0"/>
              <a:t>consider</a:t>
            </a:r>
            <a:r>
              <a:rPr lang="fr-FR" dirty="0" smtClean="0"/>
              <a:t> </a:t>
            </a:r>
            <a:r>
              <a:rPr lang="fr-FR" dirty="0" err="1" smtClean="0"/>
              <a:t>this</a:t>
            </a:r>
            <a:r>
              <a:rPr lang="fr-FR" dirty="0" smtClean="0"/>
              <a:t> </a:t>
            </a:r>
            <a:r>
              <a:rPr lang="fr-FR" dirty="0" err="1" smtClean="0"/>
              <a:t>fact</a:t>
            </a:r>
            <a:r>
              <a:rPr lang="fr-FR" dirty="0" smtClean="0"/>
              <a:t> of </a:t>
            </a:r>
            <a:r>
              <a:rPr lang="fr-FR" dirty="0" err="1" smtClean="0"/>
              <a:t>human</a:t>
            </a:r>
            <a:r>
              <a:rPr lang="fr-FR" dirty="0" smtClean="0"/>
              <a:t> vision: the </a:t>
            </a:r>
            <a:r>
              <a:rPr lang="fr-FR" dirty="0" err="1" smtClean="0"/>
              <a:t>amount</a:t>
            </a:r>
            <a:r>
              <a:rPr lang="fr-FR" dirty="0" smtClean="0"/>
              <a:t> of light </a:t>
            </a:r>
            <a:r>
              <a:rPr lang="fr-FR" dirty="0" err="1" smtClean="0"/>
              <a:t>that</a:t>
            </a:r>
            <a:r>
              <a:rPr lang="fr-FR" dirty="0" smtClean="0"/>
              <a:t> passes </a:t>
            </a:r>
            <a:r>
              <a:rPr lang="fr-FR" dirty="0" err="1" smtClean="0"/>
              <a:t>through</a:t>
            </a:r>
            <a:r>
              <a:rPr lang="fr-FR" dirty="0" smtClean="0"/>
              <a:t> the </a:t>
            </a:r>
            <a:r>
              <a:rPr lang="fr-FR" dirty="0" err="1" smtClean="0"/>
              <a:t>eye</a:t>
            </a:r>
            <a:r>
              <a:rPr lang="fr-FR" dirty="0" smtClean="0"/>
              <a:t> of a </a:t>
            </a:r>
            <a:r>
              <a:rPr lang="fr-FR" dirty="0" err="1" smtClean="0"/>
              <a:t>sixty</a:t>
            </a:r>
            <a:r>
              <a:rPr lang="fr-FR" dirty="0" smtClean="0"/>
              <a:t> </a:t>
            </a:r>
            <a:r>
              <a:rPr lang="fr-FR" dirty="0" err="1" smtClean="0"/>
              <a:t>year-old</a:t>
            </a:r>
            <a:r>
              <a:rPr lang="fr-FR" dirty="0" smtClean="0"/>
              <a:t> </a:t>
            </a:r>
            <a:r>
              <a:rPr lang="fr-FR" dirty="0" err="1" smtClean="0"/>
              <a:t>is</a:t>
            </a:r>
            <a:r>
              <a:rPr lang="fr-FR" dirty="0" smtClean="0"/>
              <a:t> </a:t>
            </a:r>
            <a:r>
              <a:rPr lang="fr-FR" dirty="0" err="1" smtClean="0"/>
              <a:t>only</a:t>
            </a:r>
            <a:r>
              <a:rPr lang="fr-FR" dirty="0" smtClean="0"/>
              <a:t> one-</a:t>
            </a:r>
            <a:r>
              <a:rPr lang="fr-FR" dirty="0" err="1" smtClean="0"/>
              <a:t>third</a:t>
            </a:r>
            <a:r>
              <a:rPr lang="fr-FR" dirty="0" smtClean="0"/>
              <a:t> of </a:t>
            </a:r>
            <a:r>
              <a:rPr lang="fr-FR" dirty="0" err="1" smtClean="0"/>
              <a:t>that</a:t>
            </a:r>
            <a:r>
              <a:rPr lang="fr-FR" dirty="0" smtClean="0"/>
              <a:t> passing </a:t>
            </a:r>
            <a:r>
              <a:rPr lang="fr-FR" dirty="0" err="1" smtClean="0"/>
              <a:t>through</a:t>
            </a:r>
            <a:r>
              <a:rPr lang="fr-FR" dirty="0" smtClean="0"/>
              <a:t> the </a:t>
            </a:r>
            <a:r>
              <a:rPr lang="fr-FR" dirty="0" err="1" smtClean="0"/>
              <a:t>eye</a:t>
            </a:r>
            <a:r>
              <a:rPr lang="fr-FR" dirty="0" smtClean="0"/>
              <a:t> of a </a:t>
            </a:r>
            <a:r>
              <a:rPr lang="fr-FR" dirty="0" err="1" smtClean="0"/>
              <a:t>twenty</a:t>
            </a:r>
            <a:r>
              <a:rPr lang="fr-FR" dirty="0" smtClean="0"/>
              <a:t> </a:t>
            </a:r>
            <a:r>
              <a:rPr lang="fr-FR" dirty="0" err="1" smtClean="0"/>
              <a:t>year-old</a:t>
            </a:r>
            <a:r>
              <a:rPr lang="fr-FR" dirty="0" smtClean="0"/>
              <a:t>. The </a:t>
            </a:r>
            <a:r>
              <a:rPr lang="fr-FR" dirty="0" err="1" smtClean="0"/>
              <a:t>only</a:t>
            </a:r>
            <a:r>
              <a:rPr lang="fr-FR" dirty="0" smtClean="0"/>
              <a:t> </a:t>
            </a:r>
            <a:r>
              <a:rPr lang="fr-FR" dirty="0" err="1" smtClean="0"/>
              <a:t>way</a:t>
            </a:r>
            <a:r>
              <a:rPr lang="fr-FR" dirty="0" smtClean="0"/>
              <a:t> to </a:t>
            </a:r>
            <a:r>
              <a:rPr lang="fr-FR" dirty="0" err="1" smtClean="0"/>
              <a:t>ensure</a:t>
            </a:r>
            <a:r>
              <a:rPr lang="fr-FR" dirty="0" smtClean="0"/>
              <a:t> </a:t>
            </a:r>
            <a:r>
              <a:rPr lang="fr-FR" dirty="0" err="1" smtClean="0"/>
              <a:t>that</a:t>
            </a:r>
            <a:r>
              <a:rPr lang="fr-FR" dirty="0" smtClean="0"/>
              <a:t> </a:t>
            </a:r>
            <a:r>
              <a:rPr lang="fr-FR" dirty="0" err="1" smtClean="0"/>
              <a:t>such</a:t>
            </a:r>
            <a:r>
              <a:rPr lang="fr-FR" dirty="0" smtClean="0"/>
              <a:t> </a:t>
            </a:r>
            <a:r>
              <a:rPr lang="fr-FR" dirty="0" err="1" smtClean="0"/>
              <a:t>users</a:t>
            </a:r>
            <a:r>
              <a:rPr lang="fr-FR" dirty="0" smtClean="0"/>
              <a:t> </a:t>
            </a:r>
            <a:r>
              <a:rPr lang="fr-FR" dirty="0" err="1" smtClean="0"/>
              <a:t>will</a:t>
            </a:r>
            <a:r>
              <a:rPr lang="fr-FR" dirty="0" smtClean="0"/>
              <a:t> </a:t>
            </a:r>
            <a:r>
              <a:rPr lang="fr-FR" dirty="0" err="1" smtClean="0"/>
              <a:t>be</a:t>
            </a:r>
            <a:r>
              <a:rPr lang="fr-FR" dirty="0" smtClean="0"/>
              <a:t> able to </a:t>
            </a:r>
            <a:r>
              <a:rPr lang="fr-FR" dirty="0" err="1" smtClean="0"/>
              <a:t>detect</a:t>
            </a:r>
            <a:r>
              <a:rPr lang="fr-FR" dirty="0" smtClean="0"/>
              <a:t> the </a:t>
            </a:r>
            <a:r>
              <a:rPr lang="fr-FR" dirty="0" err="1" smtClean="0"/>
              <a:t>symbols</a:t>
            </a:r>
            <a:r>
              <a:rPr lang="fr-FR" dirty="0" smtClean="0"/>
              <a:t> </a:t>
            </a:r>
            <a:r>
              <a:rPr lang="fr-FR" dirty="0" err="1" smtClean="0"/>
              <a:t>is</a:t>
            </a:r>
            <a:r>
              <a:rPr lang="fr-FR" dirty="0" smtClean="0"/>
              <a:t> to have </a:t>
            </a:r>
            <a:r>
              <a:rPr lang="fr-FR" dirty="0" err="1" smtClean="0"/>
              <a:t>sufficient</a:t>
            </a:r>
            <a:r>
              <a:rPr lang="fr-FR" dirty="0" smtClean="0"/>
              <a:t> </a:t>
            </a:r>
            <a:r>
              <a:rPr lang="fr-FR" dirty="0" err="1" smtClean="0"/>
              <a:t>contrast</a:t>
            </a:r>
            <a:r>
              <a:rPr lang="fr-FR" dirty="0" smtClean="0"/>
              <a:t> </a:t>
            </a:r>
            <a:r>
              <a:rPr lang="fr-FR" dirty="0" err="1" smtClean="0"/>
              <a:t>between</a:t>
            </a:r>
            <a:r>
              <a:rPr lang="fr-FR" dirty="0" smtClean="0"/>
              <a:t> the </a:t>
            </a:r>
            <a:r>
              <a:rPr lang="fr-FR" dirty="0" err="1" smtClean="0"/>
              <a:t>symbol</a:t>
            </a:r>
            <a:r>
              <a:rPr lang="fr-FR" dirty="0" smtClean="0"/>
              <a:t> and </a:t>
            </a:r>
            <a:r>
              <a:rPr lang="fr-FR" dirty="0" err="1" smtClean="0"/>
              <a:t>its</a:t>
            </a:r>
            <a:r>
              <a:rPr lang="fr-FR" dirty="0" smtClean="0"/>
              <a:t> background. </a:t>
            </a:r>
            <a:r>
              <a:rPr lang="fr-FR" dirty="0" err="1" smtClean="0"/>
              <a:t>Curiously</a:t>
            </a:r>
            <a:r>
              <a:rPr lang="fr-FR" dirty="0" smtClean="0"/>
              <a:t>, the </a:t>
            </a:r>
            <a:r>
              <a:rPr lang="fr-FR" dirty="0" err="1" smtClean="0"/>
              <a:t>contrast</a:t>
            </a:r>
            <a:r>
              <a:rPr lang="fr-FR" dirty="0" smtClean="0"/>
              <a:t> </a:t>
            </a:r>
            <a:r>
              <a:rPr lang="fr-FR" dirty="0" err="1" smtClean="0"/>
              <a:t>is</a:t>
            </a:r>
            <a:r>
              <a:rPr lang="fr-FR" dirty="0" smtClean="0"/>
              <a:t> </a:t>
            </a:r>
            <a:r>
              <a:rPr lang="fr-FR" dirty="0" err="1" smtClean="0"/>
              <a:t>changed</a:t>
            </a:r>
            <a:r>
              <a:rPr lang="fr-FR" dirty="0" smtClean="0"/>
              <a:t> </a:t>
            </a:r>
            <a:r>
              <a:rPr lang="fr-FR" b="1" i="1" dirty="0" err="1" smtClean="0"/>
              <a:t>after</a:t>
            </a:r>
            <a:r>
              <a:rPr lang="fr-FR" dirty="0" smtClean="0"/>
              <a:t> the user has </a:t>
            </a:r>
            <a:r>
              <a:rPr lang="fr-FR" dirty="0" err="1" smtClean="0"/>
              <a:t>clicked</a:t>
            </a:r>
            <a:r>
              <a:rPr lang="fr-FR" dirty="0" smtClean="0"/>
              <a:t> the buttons. </a:t>
            </a:r>
          </a:p>
          <a:p>
            <a:pPr>
              <a:defRPr/>
            </a:pPr>
            <a:endParaRPr lang="fr-FR" dirty="0"/>
          </a:p>
        </p:txBody>
      </p:sp>
      <p:sp>
        <p:nvSpPr>
          <p:cNvPr id="4" name="Espace réservé du numéro de diapositive 3"/>
          <p:cNvSpPr>
            <a:spLocks noGrp="1"/>
          </p:cNvSpPr>
          <p:nvPr>
            <p:ph type="sldNum" sz="quarter" idx="5"/>
          </p:nvPr>
        </p:nvSpPr>
        <p:spPr/>
        <p:txBody>
          <a:bodyPr/>
          <a:lstStyle/>
          <a:p>
            <a:pPr>
              <a:defRPr/>
            </a:pPr>
            <a:fld id="{92D59CC2-260A-7941-ABA5-B22F1EC04E17}" type="slidenum">
              <a:rPr lang="fr-FR" smtClean="0"/>
              <a:pPr>
                <a:defRPr/>
              </a:pPr>
              <a:t>47</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57200" eaLnBrk="1" fontAlgn="auto" hangingPunct="1">
              <a:spcBef>
                <a:spcPts val="0"/>
              </a:spcBef>
              <a:spcAft>
                <a:spcPts val="0"/>
              </a:spcAft>
              <a:defRPr/>
            </a:pPr>
            <a:r>
              <a:rPr lang="fr-FR" sz="1800" dirty="0" smtClean="0"/>
              <a:t>C’est une image de la barre de statut utilisée dans </a:t>
            </a:r>
            <a:r>
              <a:rPr lang="fr-FR" sz="1800" dirty="0" err="1" smtClean="0"/>
              <a:t>Webforms</a:t>
            </a:r>
            <a:r>
              <a:rPr lang="fr-FR" sz="1800" dirty="0" smtClean="0"/>
              <a:t>. Une barre de statut est censée fournir une information descriptive permettant d’aider l’utilisateur à apprendre à utiliser l’application. Malheureusement le choix ici de la couleur rouge sur fond gris, et de la 3D rend cette information quasiment impossible à lire. </a:t>
            </a:r>
          </a:p>
          <a:p>
            <a:pPr defTabSz="457200" eaLnBrk="1" fontAlgn="auto" hangingPunct="1">
              <a:spcBef>
                <a:spcPts val="0"/>
              </a:spcBef>
              <a:spcAft>
                <a:spcPts val="0"/>
              </a:spcAft>
              <a:defRPr/>
            </a:pPr>
            <a:endParaRPr lang="fr-FR" dirty="0" smtClean="0"/>
          </a:p>
          <a:p>
            <a:pPr defTabSz="457200" eaLnBrk="1" fontAlgn="auto" hangingPunct="1">
              <a:spcBef>
                <a:spcPts val="0"/>
              </a:spcBef>
              <a:spcAft>
                <a:spcPts val="0"/>
              </a:spcAft>
              <a:defRPr/>
            </a:pPr>
            <a:r>
              <a:rPr lang="fr-FR" dirty="0" smtClean="0"/>
              <a:t>This </a:t>
            </a:r>
            <a:r>
              <a:rPr lang="fr-FR" dirty="0" err="1" smtClean="0"/>
              <a:t>is</a:t>
            </a:r>
            <a:r>
              <a:rPr lang="fr-FR" dirty="0" smtClean="0"/>
              <a:t> an image of the </a:t>
            </a:r>
            <a:r>
              <a:rPr lang="fr-FR" dirty="0" err="1" smtClean="0"/>
              <a:t>status</a:t>
            </a:r>
            <a:r>
              <a:rPr lang="fr-FR" dirty="0" smtClean="0"/>
              <a:t> bar </a:t>
            </a:r>
            <a:r>
              <a:rPr lang="fr-FR" dirty="0" err="1" smtClean="0"/>
              <a:t>used</a:t>
            </a:r>
            <a:r>
              <a:rPr lang="fr-FR" dirty="0" smtClean="0"/>
              <a:t> in </a:t>
            </a:r>
            <a:r>
              <a:rPr lang="fr-FR" i="1" dirty="0" err="1" smtClean="0"/>
              <a:t>Webforms</a:t>
            </a:r>
            <a:r>
              <a:rPr lang="fr-FR" dirty="0" smtClean="0"/>
              <a:t>, </a:t>
            </a:r>
            <a:r>
              <a:rPr lang="fr-FR" dirty="0" err="1" smtClean="0"/>
              <a:t>developed</a:t>
            </a:r>
            <a:r>
              <a:rPr lang="fr-FR" dirty="0" smtClean="0"/>
              <a:t> by Q&amp;D Software </a:t>
            </a:r>
            <a:r>
              <a:rPr lang="fr-FR" dirty="0" err="1" smtClean="0"/>
              <a:t>Development</a:t>
            </a:r>
            <a:r>
              <a:rPr lang="fr-FR" dirty="0" smtClean="0"/>
              <a:t>. It </a:t>
            </a:r>
            <a:r>
              <a:rPr lang="fr-FR" dirty="0" err="1" smtClean="0"/>
              <a:t>is</a:t>
            </a:r>
            <a:r>
              <a:rPr lang="fr-FR" dirty="0" smtClean="0"/>
              <a:t> </a:t>
            </a:r>
            <a:r>
              <a:rPr lang="fr-FR" dirty="0" err="1" smtClean="0"/>
              <a:t>intended</a:t>
            </a:r>
            <a:r>
              <a:rPr lang="fr-FR" dirty="0" smtClean="0"/>
              <a:t> to </a:t>
            </a:r>
            <a:r>
              <a:rPr lang="fr-FR" dirty="0" err="1" smtClean="0"/>
              <a:t>provide</a:t>
            </a:r>
            <a:r>
              <a:rPr lang="fr-FR" dirty="0" smtClean="0"/>
              <a:t> descriptive information </a:t>
            </a:r>
            <a:r>
              <a:rPr lang="fr-FR" dirty="0" err="1" smtClean="0"/>
              <a:t>that</a:t>
            </a:r>
            <a:r>
              <a:rPr lang="fr-FR" dirty="0" smtClean="0"/>
              <a:t> </a:t>
            </a:r>
            <a:r>
              <a:rPr lang="fr-FR" dirty="0" err="1" smtClean="0"/>
              <a:t>helps</a:t>
            </a:r>
            <a:r>
              <a:rPr lang="fr-FR" dirty="0" smtClean="0"/>
              <a:t> </a:t>
            </a:r>
            <a:r>
              <a:rPr lang="fr-FR" dirty="0" err="1" smtClean="0"/>
              <a:t>users</a:t>
            </a:r>
            <a:r>
              <a:rPr lang="fr-FR" dirty="0" smtClean="0"/>
              <a:t> </a:t>
            </a:r>
            <a:r>
              <a:rPr lang="fr-FR" dirty="0" err="1" smtClean="0"/>
              <a:t>learn</a:t>
            </a:r>
            <a:r>
              <a:rPr lang="fr-FR" dirty="0" smtClean="0"/>
              <a:t> how to use the application. </a:t>
            </a:r>
            <a:r>
              <a:rPr lang="fr-FR" dirty="0" err="1" smtClean="0"/>
              <a:t>Unfortunately</a:t>
            </a:r>
            <a:r>
              <a:rPr lang="fr-FR" dirty="0" smtClean="0"/>
              <a:t>, the </a:t>
            </a:r>
            <a:r>
              <a:rPr lang="fr-FR" dirty="0" err="1" smtClean="0"/>
              <a:t>choice</a:t>
            </a:r>
            <a:r>
              <a:rPr lang="fr-FR" dirty="0" smtClean="0"/>
              <a:t> of </a:t>
            </a:r>
            <a:r>
              <a:rPr lang="fr-FR" dirty="0" err="1" smtClean="0"/>
              <a:t>color</a:t>
            </a:r>
            <a:r>
              <a:rPr lang="fr-FR" dirty="0" smtClean="0"/>
              <a:t> and the use of a 3-D font </a:t>
            </a:r>
            <a:r>
              <a:rPr lang="fr-FR" dirty="0" err="1" smtClean="0"/>
              <a:t>make</a:t>
            </a:r>
            <a:r>
              <a:rPr lang="fr-FR" dirty="0" smtClean="0"/>
              <a:t> the information </a:t>
            </a:r>
            <a:r>
              <a:rPr lang="fr-FR" dirty="0" err="1" smtClean="0"/>
              <a:t>almost</a:t>
            </a:r>
            <a:r>
              <a:rPr lang="fr-FR" dirty="0" smtClean="0"/>
              <a:t> impossible to </a:t>
            </a:r>
            <a:r>
              <a:rPr lang="fr-FR" dirty="0" err="1" smtClean="0"/>
              <a:t>read</a:t>
            </a:r>
            <a:r>
              <a:rPr lang="fr-FR" dirty="0" smtClean="0"/>
              <a:t>. By the </a:t>
            </a:r>
            <a:r>
              <a:rPr lang="fr-FR" dirty="0" err="1" smtClean="0"/>
              <a:t>way</a:t>
            </a:r>
            <a:r>
              <a:rPr lang="fr-FR" dirty="0" smtClean="0"/>
              <a:t>, </a:t>
            </a:r>
            <a:r>
              <a:rPr lang="fr-FR" dirty="0" err="1" smtClean="0"/>
              <a:t>we're</a:t>
            </a:r>
            <a:r>
              <a:rPr lang="fr-FR" dirty="0" smtClean="0"/>
              <a:t> </a:t>
            </a:r>
            <a:r>
              <a:rPr lang="fr-FR" dirty="0" err="1" smtClean="0"/>
              <a:t>pretty</a:t>
            </a:r>
            <a:r>
              <a:rPr lang="fr-FR" dirty="0" smtClean="0"/>
              <a:t> sure </a:t>
            </a:r>
            <a:r>
              <a:rPr lang="fr-FR" dirty="0" err="1" smtClean="0"/>
              <a:t>that</a:t>
            </a:r>
            <a:r>
              <a:rPr lang="fr-FR" dirty="0" smtClean="0"/>
              <a:t> the </a:t>
            </a:r>
            <a:r>
              <a:rPr lang="fr-FR" dirty="0" err="1" smtClean="0"/>
              <a:t>text</a:t>
            </a:r>
            <a:r>
              <a:rPr lang="fr-FR" dirty="0" smtClean="0"/>
              <a:t> </a:t>
            </a:r>
            <a:r>
              <a:rPr lang="fr-FR" dirty="0" err="1" smtClean="0"/>
              <a:t>reads</a:t>
            </a:r>
            <a:r>
              <a:rPr lang="fr-FR" dirty="0" smtClean="0"/>
              <a:t>: "HTML </a:t>
            </a:r>
            <a:r>
              <a:rPr lang="fr-FR" dirty="0" err="1" smtClean="0"/>
              <a:t>Browse</a:t>
            </a:r>
            <a:r>
              <a:rPr lang="fr-FR" dirty="0" smtClean="0"/>
              <a:t>" or "HTML/</a:t>
            </a:r>
            <a:r>
              <a:rPr lang="fr-FR" dirty="0" err="1" smtClean="0"/>
              <a:t>Browse</a:t>
            </a:r>
            <a:r>
              <a:rPr lang="fr-FR" dirty="0" smtClean="0"/>
              <a:t>". "</a:t>
            </a:r>
            <a:r>
              <a:rPr lang="fr-FR" dirty="0" err="1" smtClean="0"/>
              <a:t>Preview</a:t>
            </a:r>
            <a:r>
              <a:rPr lang="fr-FR" dirty="0" smtClean="0"/>
              <a:t>" </a:t>
            </a:r>
            <a:r>
              <a:rPr lang="fr-FR" dirty="0" err="1" smtClean="0"/>
              <a:t>would</a:t>
            </a:r>
            <a:r>
              <a:rPr lang="fr-FR" dirty="0" smtClean="0"/>
              <a:t> have been a </a:t>
            </a:r>
            <a:r>
              <a:rPr lang="fr-FR" dirty="0" err="1" smtClean="0"/>
              <a:t>better</a:t>
            </a:r>
            <a:r>
              <a:rPr lang="fr-FR" dirty="0" smtClean="0"/>
              <a:t> </a:t>
            </a:r>
            <a:r>
              <a:rPr lang="fr-FR" dirty="0" err="1" smtClean="0"/>
              <a:t>choice</a:t>
            </a:r>
            <a:r>
              <a:rPr lang="fr-FR" dirty="0" smtClean="0"/>
              <a:t>, but </a:t>
            </a:r>
            <a:r>
              <a:rPr lang="fr-FR" dirty="0" err="1" smtClean="0"/>
              <a:t>since</a:t>
            </a:r>
            <a:r>
              <a:rPr lang="fr-FR" dirty="0" smtClean="0"/>
              <a:t> </a:t>
            </a:r>
            <a:r>
              <a:rPr lang="fr-FR" dirty="0" err="1" smtClean="0"/>
              <a:t>you</a:t>
            </a:r>
            <a:r>
              <a:rPr lang="fr-FR" dirty="0" smtClean="0"/>
              <a:t> </a:t>
            </a:r>
            <a:r>
              <a:rPr lang="fr-FR" dirty="0" err="1" smtClean="0"/>
              <a:t>can't</a:t>
            </a:r>
            <a:r>
              <a:rPr lang="fr-FR" dirty="0" smtClean="0"/>
              <a:t> </a:t>
            </a:r>
            <a:r>
              <a:rPr lang="fr-FR" dirty="0" err="1" smtClean="0"/>
              <a:t>read</a:t>
            </a:r>
            <a:r>
              <a:rPr lang="fr-FR" dirty="0" smtClean="0"/>
              <a:t> </a:t>
            </a:r>
            <a:r>
              <a:rPr lang="fr-FR" dirty="0" err="1" smtClean="0"/>
              <a:t>it</a:t>
            </a:r>
            <a:r>
              <a:rPr lang="fr-FR" dirty="0" smtClean="0"/>
              <a:t> </a:t>
            </a:r>
            <a:r>
              <a:rPr lang="fr-FR" dirty="0" err="1" smtClean="0"/>
              <a:t>anyhow</a:t>
            </a:r>
            <a:r>
              <a:rPr lang="fr-FR" dirty="0" smtClean="0"/>
              <a:t>, </a:t>
            </a:r>
            <a:r>
              <a:rPr lang="fr-FR" dirty="0" err="1" smtClean="0"/>
              <a:t>it</a:t>
            </a:r>
            <a:r>
              <a:rPr lang="fr-FR" dirty="0" smtClean="0"/>
              <a:t> </a:t>
            </a:r>
            <a:r>
              <a:rPr lang="fr-FR" dirty="0" err="1" smtClean="0"/>
              <a:t>hardly</a:t>
            </a:r>
            <a:r>
              <a:rPr lang="fr-FR" dirty="0" smtClean="0"/>
              <a:t> </a:t>
            </a:r>
            <a:r>
              <a:rPr lang="fr-FR" dirty="0" err="1" smtClean="0"/>
              <a:t>matters</a:t>
            </a:r>
            <a:r>
              <a:rPr lang="fr-FR" dirty="0" smtClean="0"/>
              <a:t>. </a:t>
            </a:r>
          </a:p>
          <a:p>
            <a:pPr>
              <a:defRPr/>
            </a:pPr>
            <a:endParaRPr lang="fr-FR" dirty="0"/>
          </a:p>
        </p:txBody>
      </p:sp>
      <p:sp>
        <p:nvSpPr>
          <p:cNvPr id="4" name="Espace réservé du numéro de diapositive 3"/>
          <p:cNvSpPr>
            <a:spLocks noGrp="1"/>
          </p:cNvSpPr>
          <p:nvPr>
            <p:ph type="sldNum" sz="quarter" idx="5"/>
          </p:nvPr>
        </p:nvSpPr>
        <p:spPr/>
        <p:txBody>
          <a:bodyPr/>
          <a:lstStyle/>
          <a:p>
            <a:pPr>
              <a:defRPr/>
            </a:pPr>
            <a:fld id="{801A3E98-702C-4645-9E12-B971D364CD5B}" type="slidenum">
              <a:rPr lang="fr-FR" smtClean="0"/>
              <a:pPr>
                <a:defRPr/>
              </a:pPr>
              <a:t>48</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869E46-0E7C-9044-812E-80706CE98181}" type="slidenum">
              <a:rPr lang="fr-FR"/>
              <a:pPr>
                <a:defRPr/>
              </a:pPr>
              <a:t>49</a:t>
            </a:fld>
            <a:endParaRPr lang="fr-FR"/>
          </a:p>
        </p:txBody>
      </p:sp>
      <p:sp>
        <p:nvSpPr>
          <p:cNvPr id="19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7635" name="Rectangle 3"/>
          <p:cNvSpPr>
            <a:spLocks noGrp="1" noChangeArrowheads="1"/>
          </p:cNvSpPr>
          <p:nvPr>
            <p:ph type="body" idx="1"/>
          </p:nvPr>
        </p:nvSpPr>
        <p:spPr/>
        <p:txBody>
          <a:bodyPr/>
          <a:lstStyle/>
          <a:p>
            <a:pPr eaLnBrk="1" hangingPunct="1">
              <a:spcBef>
                <a:spcPts val="200"/>
              </a:spcBef>
              <a:spcAft>
                <a:spcPts val="200"/>
              </a:spcAft>
              <a:defRPr/>
            </a:pPr>
            <a:r>
              <a:rPr lang="fr-FR" dirty="0" smtClean="0">
                <a:latin typeface="Palatino" charset="0"/>
                <a:cs typeface="+mn-cs"/>
              </a:rPr>
              <a:t> Utilisez a priori une disposition standard: une fenêtre principale avec en haut une barre de menu et une barre d'icônes; en bas, un ascenseur éventuel et/ou une petite fenêtre pour les messages; à droite, un ascenseur.</a:t>
            </a:r>
          </a:p>
          <a:p>
            <a:pPr eaLnBrk="1" hangingPunct="1">
              <a:defRPr/>
            </a:pPr>
            <a:r>
              <a:rPr lang="fr-FR" dirty="0" smtClean="0">
                <a:cs typeface="+mn-cs"/>
              </a:rPr>
              <a:t>  Avec la </a:t>
            </a:r>
            <a:r>
              <a:rPr lang="fr-FR" dirty="0" err="1" smtClean="0">
                <a:cs typeface="+mn-cs"/>
              </a:rPr>
              <a:t>toolkit</a:t>
            </a:r>
            <a:r>
              <a:rPr lang="fr-FR" dirty="0" smtClean="0">
                <a:cs typeface="+mn-cs"/>
              </a:rPr>
              <a:t> Motif, on pourra créer une </a:t>
            </a:r>
            <a:r>
              <a:rPr lang="fr-FR" dirty="0" err="1" smtClean="0">
                <a:cs typeface="+mn-cs"/>
              </a:rPr>
              <a:t>MainWindow</a:t>
            </a:r>
            <a:r>
              <a:rPr lang="fr-FR" dirty="0" smtClean="0">
                <a:cs typeface="+mn-cs"/>
              </a:rPr>
              <a:t>.</a:t>
            </a:r>
          </a:p>
          <a:p>
            <a:pPr eaLnBrk="1" hangingPunct="1">
              <a:defRPr/>
            </a:pPr>
            <a:r>
              <a:rPr lang="fr-FR" dirty="0" smtClean="0">
                <a:cs typeface="+mn-cs"/>
              </a:rPr>
              <a:t> La barre d'icônes peut également être positionnée verticalement à gauche.</a:t>
            </a:r>
          </a:p>
          <a:p>
            <a:pPr eaLnBrk="1" hangingPunct="1">
              <a:spcBef>
                <a:spcPts val="200"/>
              </a:spcBef>
              <a:spcAft>
                <a:spcPts val="200"/>
              </a:spcAft>
              <a:defRPr/>
            </a:pPr>
            <a:r>
              <a:rPr lang="fr-FR" dirty="0" smtClean="0">
                <a:latin typeface="Palatino" charset="0"/>
                <a:cs typeface="+mn-cs"/>
              </a:rPr>
              <a:t>Mais il y a d'autres dispositions possibles. En particulier, les fenêtres à panneaux multiples (</a:t>
            </a:r>
            <a:r>
              <a:rPr lang="fr-FR" dirty="0" err="1" smtClean="0">
                <a:latin typeface="Palatino" charset="0"/>
                <a:cs typeface="+mn-cs"/>
              </a:rPr>
              <a:t>réajustables</a:t>
            </a:r>
            <a:r>
              <a:rPr lang="fr-FR" dirty="0" smtClean="0">
                <a:latin typeface="Palatino" charset="0"/>
                <a:cs typeface="+mn-cs"/>
              </a:rPr>
              <a:t> par l'utilisateur), ou des fenêtres à onglets (faciles à implémenter en Java). </a:t>
            </a:r>
          </a:p>
          <a:p>
            <a:pPr eaLnBrk="1" hangingPunct="1">
              <a:spcBef>
                <a:spcPts val="200"/>
              </a:spcBef>
              <a:spcAft>
                <a:spcPts val="200"/>
              </a:spcAft>
              <a:defRPr/>
            </a:pPr>
            <a:r>
              <a:rPr lang="fr-FR" dirty="0" smtClean="0">
                <a:latin typeface="Palatino" charset="0"/>
                <a:cs typeface="+mn-cs"/>
              </a:rPr>
              <a:t>On peut également choisir de démarrer le logiciel avec une barre d'icônes au lieu d'une fenêtre principale. Cette solution est préconisée quand le logiciel est complexe et possède de nombreux types de fenêtres.</a:t>
            </a:r>
          </a:p>
          <a:p>
            <a:pPr lvl="1" eaLnBrk="1" hangingPunct="1">
              <a:defRPr/>
            </a:pPr>
            <a:r>
              <a:rPr lang="fr-FR" dirty="0" smtClean="0"/>
              <a:t>Faciliter la navigation</a:t>
            </a:r>
          </a:p>
          <a:p>
            <a:pPr eaLnBrk="1" hangingPunct="1">
              <a:spcBef>
                <a:spcPts val="200"/>
              </a:spcBef>
              <a:spcAft>
                <a:spcPts val="200"/>
              </a:spcAft>
              <a:defRPr/>
            </a:pPr>
            <a:r>
              <a:rPr lang="fr-FR" dirty="0" smtClean="0">
                <a:latin typeface="Palatino" charset="0"/>
                <a:cs typeface="+mn-cs"/>
              </a:rPr>
              <a:t>L'utilisateur doit pouvoir se repérer dans les différents écrans du logiciel. Savoir où il en est, ce qu'il est en train de faire et comment revenir à un écran antérieur. Si votre disposition est standard, le problème ne se pose pas vraiment. Mais si vous devez affichez de nombreuses fenêtres, vous devez organisez la navigation entre les fenêtres. Vous avez plusieurs solutions classiques:</a:t>
            </a:r>
          </a:p>
          <a:p>
            <a:pPr eaLnBrk="1" hangingPunct="1">
              <a:spcBef>
                <a:spcPts val="200"/>
              </a:spcBef>
              <a:spcAft>
                <a:spcPts val="200"/>
              </a:spcAft>
              <a:defRPr/>
            </a:pPr>
            <a:r>
              <a:rPr lang="fr-FR" dirty="0" smtClean="0">
                <a:latin typeface="Palatino" charset="0"/>
                <a:cs typeface="+mn-cs"/>
              </a:rPr>
              <a:t>utiliser des fenêtres à onglets.</a:t>
            </a:r>
          </a:p>
          <a:p>
            <a:pPr eaLnBrk="1" hangingPunct="1">
              <a:spcBef>
                <a:spcPts val="200"/>
              </a:spcBef>
              <a:spcAft>
                <a:spcPts val="200"/>
              </a:spcAft>
              <a:defRPr/>
            </a:pPr>
            <a:r>
              <a:rPr lang="fr-FR" dirty="0" smtClean="0">
                <a:latin typeface="Palatino" charset="0"/>
                <a:cs typeface="+mn-cs"/>
              </a:rPr>
              <a:t>utiliser une vue des fenêtres permettant de naviguer entre elles. Cette vue peut se présenter comme une liste de boutons représentant les fenêtres, comme une fenêtre menu, ou comme un arbre si l'organisation du logiciel s'y prête. </a:t>
            </a:r>
          </a:p>
          <a:p>
            <a:pPr eaLnBrk="1" hangingPunct="1">
              <a:spcBef>
                <a:spcPts val="200"/>
              </a:spcBef>
              <a:spcAft>
                <a:spcPts val="200"/>
              </a:spcAft>
              <a:defRPr/>
            </a:pPr>
            <a:r>
              <a:rPr lang="fr-FR" dirty="0" smtClean="0">
                <a:latin typeface="Palatino" charset="0"/>
                <a:cs typeface="+mn-cs"/>
              </a:rPr>
              <a:t>utiliser les menus </a:t>
            </a:r>
            <a:r>
              <a:rPr lang="fr-FR" dirty="0" smtClean="0">
                <a:latin typeface="Courier" charset="0"/>
                <a:cs typeface="+mn-cs"/>
              </a:rPr>
              <a:t>Modes</a:t>
            </a:r>
            <a:r>
              <a:rPr lang="fr-FR" dirty="0" smtClean="0">
                <a:latin typeface="Palatino" charset="0"/>
                <a:cs typeface="+mn-cs"/>
              </a:rPr>
              <a:t> ou </a:t>
            </a:r>
            <a:r>
              <a:rPr lang="fr-FR" dirty="0" smtClean="0">
                <a:latin typeface="Courier" charset="0"/>
                <a:cs typeface="+mn-cs"/>
              </a:rPr>
              <a:t>Fenêtres</a:t>
            </a:r>
            <a:r>
              <a:rPr lang="fr-FR" dirty="0" smtClean="0">
                <a:latin typeface="Palatino" charset="0"/>
                <a:cs typeface="+mn-cs"/>
              </a:rPr>
              <a:t> de la barre de menu.</a:t>
            </a:r>
          </a:p>
          <a:p>
            <a:pPr eaLnBrk="1" hangingPunct="1">
              <a:spcBef>
                <a:spcPts val="200"/>
              </a:spcBef>
              <a:spcAft>
                <a:spcPts val="200"/>
              </a:spcAft>
              <a:defRPr/>
            </a:pPr>
            <a:r>
              <a:rPr lang="fr-FR" dirty="0" smtClean="0">
                <a:latin typeface="Palatino" charset="0"/>
                <a:cs typeface="+mn-cs"/>
              </a:rPr>
              <a:t>Vous pouvez également faire preuve de créativité, tout en vous inspirant des nombreux logiciels de gestions de fenêtres disponibles</a:t>
            </a:r>
            <a:endParaRPr lang="fr-FR" dirty="0" smtClean="0">
              <a:cs typeface="+mn-cs"/>
            </a:endParaRPr>
          </a:p>
          <a:p>
            <a:pPr eaLnBrk="1" hangingPunct="1">
              <a:spcBef>
                <a:spcPts val="200"/>
              </a:spcBef>
              <a:spcAft>
                <a:spcPts val="200"/>
              </a:spcAft>
              <a:defRPr/>
            </a:pPr>
            <a:endParaRPr lang="fr-FR" dirty="0" smtClean="0">
              <a:latin typeface="Palatino" charset="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765D6A-D377-D14A-8D97-AF85AC167722}" type="slidenum">
              <a:rPr lang="fr-FR"/>
              <a:pPr>
                <a:defRPr/>
              </a:pPr>
              <a:t>50</a:t>
            </a:fld>
            <a:endParaRPr lang="fr-FR"/>
          </a:p>
        </p:txBody>
      </p:sp>
      <p:sp>
        <p:nvSpPr>
          <p:cNvPr id="70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5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F5097C-53AB-8845-A7CF-F58D46081FB9}" type="slidenum">
              <a:rPr lang="fr-FR"/>
              <a:pPr>
                <a:defRPr/>
              </a:pPr>
              <a:t>5</a:t>
            </a:fld>
            <a:endParaRPr lang="fr-FR"/>
          </a:p>
        </p:txBody>
      </p:sp>
      <p:sp>
        <p:nvSpPr>
          <p:cNvPr id="252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2931" name="Rectangle 3"/>
          <p:cNvSpPr>
            <a:spLocks noGrp="1" noChangeArrowheads="1"/>
          </p:cNvSpPr>
          <p:nvPr>
            <p:ph type="body" idx="1"/>
          </p:nvPr>
        </p:nvSpPr>
        <p:spPr/>
        <p:txBody>
          <a:bodyPr/>
          <a:lstStyle/>
          <a:p>
            <a:pPr eaLnBrk="1" hangingPunct="1">
              <a:defRPr/>
            </a:pPr>
            <a:r>
              <a:rPr lang="fr-FR" dirty="0" smtClean="0">
                <a:cs typeface="+mn-cs"/>
              </a:rPr>
              <a:t>On verra cette séparation au niveau de l'organisation du code avec parfois une architecture: modèle/vue/contr</a:t>
            </a:r>
            <a:r>
              <a:rPr lang="fr-FR" altLang="ja-JP" dirty="0" smtClean="0"/>
              <a:t>ô</a:t>
            </a:r>
            <a:r>
              <a:rPr lang="fr-FR" dirty="0" smtClean="0">
                <a:cs typeface="+mn-cs"/>
              </a:rPr>
              <a:t>leur. </a:t>
            </a:r>
          </a:p>
          <a:p>
            <a:pPr eaLnBrk="1" hangingPunct="1">
              <a:defRPr/>
            </a:pPr>
            <a:endParaRPr lang="fr-FR" dirty="0" smtClean="0">
              <a:cs typeface="+mn-cs"/>
            </a:endParaRPr>
          </a:p>
          <a:p>
            <a:pPr eaLnBrk="1" hangingPunct="1">
              <a:defRPr/>
            </a:pPr>
            <a:r>
              <a:rPr lang="fr-FR" dirty="0" smtClean="0">
                <a:cs typeface="+mn-cs"/>
              </a:rPr>
              <a:t>En fait, il y a quand même une profonde ambiguïté ici, et différents usages sont faits de cette idée initiale, à différent niveaux d'architecture du logiciel.</a:t>
            </a:r>
          </a:p>
          <a:p>
            <a:pPr eaLnBrk="1" hangingPunct="1">
              <a:defRPr/>
            </a:pPr>
            <a:endParaRPr lang="fr-FR" dirty="0" smtClean="0">
              <a:cs typeface="+mn-cs"/>
            </a:endParaRPr>
          </a:p>
          <a:p>
            <a:pPr eaLnBrk="1" hangingPunct="1">
              <a:defRPr/>
            </a:pPr>
            <a:r>
              <a:rPr lang="fr-FR" dirty="0" smtClean="0">
                <a:cs typeface="+mn-cs"/>
              </a:rPr>
              <a:t>Mais ce qu'on peut retenir de général :</a:t>
            </a:r>
          </a:p>
          <a:p>
            <a:pPr eaLnBrk="1" hangingPunct="1">
              <a:defRPr/>
            </a:pPr>
            <a:r>
              <a:rPr lang="fr-FR" dirty="0" smtClean="0">
                <a:cs typeface="+mn-cs"/>
              </a:rPr>
              <a:t>Objet (abstrait)/représentation    ---&gt; ; couple classe abstraite/ classe implémentation </a:t>
            </a:r>
          </a:p>
          <a:p>
            <a:pPr eaLnBrk="1" hangingPunct="1">
              <a:defRPr/>
            </a:pPr>
            <a:endParaRPr lang="fr-FR" dirty="0" smtClean="0">
              <a:cs typeface="+mn-cs"/>
            </a:endParaRPr>
          </a:p>
          <a:p>
            <a:pPr eaLnBrk="1" hangingPunct="1">
              <a:defRPr/>
            </a:pPr>
            <a:r>
              <a:rPr lang="fr-FR" dirty="0" smtClean="0">
                <a:cs typeface="+mn-cs"/>
              </a:rPr>
              <a:t>Modèle (de données)/vues</a:t>
            </a:r>
          </a:p>
          <a:p>
            <a:pPr eaLnBrk="1" hangingPunct="1">
              <a:defRPr/>
            </a:pPr>
            <a:endParaRPr lang="fr-FR" dirty="0" smtClean="0">
              <a:cs typeface="+mn-cs"/>
            </a:endParaRPr>
          </a:p>
          <a:p>
            <a:pPr eaLnBrk="1" hangingPunct="1">
              <a:defRPr/>
            </a:pPr>
            <a:r>
              <a:rPr lang="fr-FR" dirty="0" smtClean="0">
                <a:cs typeface="+mn-cs"/>
              </a:rPr>
              <a:t>Pour "implémenter tout ça" couple interface/classe en java Observable/Observer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29488B-40FE-1B4E-BAE3-7CF5CCD1F202}" type="slidenum">
              <a:rPr lang="fr-FR"/>
              <a:pPr>
                <a:defRPr/>
              </a:pPr>
              <a:t>51</a:t>
            </a:fld>
            <a:endParaRPr lang="fr-FR"/>
          </a:p>
        </p:txBody>
      </p:sp>
      <p:sp>
        <p:nvSpPr>
          <p:cNvPr id="70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CA32EF-3407-5B40-B496-FAE5433E5B9E}" type="slidenum">
              <a:rPr lang="fr-FR"/>
              <a:pPr>
                <a:defRPr/>
              </a:pPr>
              <a:t>52</a:t>
            </a:fld>
            <a:endParaRPr lang="fr-FR"/>
          </a:p>
        </p:txBody>
      </p:sp>
      <p:sp>
        <p:nvSpPr>
          <p:cNvPr id="70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7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41A39A-BB0B-034C-A001-7A7B888718F2}" type="slidenum">
              <a:rPr lang="fr-FR"/>
              <a:pPr>
                <a:defRPr/>
              </a:pPr>
              <a:t>53</a:t>
            </a:fld>
            <a:endParaRPr lang="fr-FR"/>
          </a:p>
        </p:txBody>
      </p:sp>
      <p:sp>
        <p:nvSpPr>
          <p:cNvPr id="198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8659" name="Rectangle 3"/>
          <p:cNvSpPr>
            <a:spLocks noGrp="1" noChangeArrowheads="1"/>
          </p:cNvSpPr>
          <p:nvPr>
            <p:ph type="body" idx="1"/>
          </p:nvPr>
        </p:nvSpPr>
        <p:spPr/>
        <p:txBody>
          <a:bodyPr/>
          <a:lstStyle/>
          <a:p>
            <a:pPr eaLnBrk="1" hangingPunct="1">
              <a:defRPr/>
            </a:pPr>
            <a:r>
              <a:rPr lang="fr-FR" dirty="0" smtClean="0">
                <a:latin typeface="Palatino" charset="0"/>
                <a:cs typeface="+mn-cs"/>
              </a:rPr>
              <a:t>Dans l'édition,  la belle page d'un livre est la page de droite. C'est celle qui sert à commencer les chapitres et c'est là que les journalistes mettent ce qui est important. Sur la belle page, les parties situées en haut à gauche et en bas à droite bénéficient du  maximum de visibilité. Les maquettistes y placent des informations importantes ou des photos. Les maquettistes y placent des informations importantes ou des photos. </a:t>
            </a:r>
          </a:p>
          <a:p>
            <a:pPr eaLnBrk="1" hangingPunct="1">
              <a:defRPr/>
            </a:pPr>
            <a:endParaRPr lang="fr-FR" dirty="0" smtClean="0">
              <a:latin typeface="Palatino" charset="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4F8616-D45B-314F-9F61-D5E564BCA425}" type="slidenum">
              <a:rPr lang="fr-FR"/>
              <a:pPr>
                <a:defRPr/>
              </a:pPr>
              <a:t>54</a:t>
            </a:fld>
            <a:endParaRPr lang="fr-FR"/>
          </a:p>
        </p:txBody>
      </p:sp>
      <p:sp>
        <p:nvSpPr>
          <p:cNvPr id="195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p:txBody>
          <a:bodyPr/>
          <a:lstStyle/>
          <a:p>
            <a:pPr eaLnBrk="1" hangingPunct="1">
              <a:spcBef>
                <a:spcPts val="200"/>
              </a:spcBef>
              <a:spcAft>
                <a:spcPts val="200"/>
              </a:spcAft>
              <a:defRPr/>
            </a:pPr>
            <a:r>
              <a:rPr lang="fr-FR" dirty="0" smtClean="0">
                <a:latin typeface="Palatino" charset="0"/>
                <a:cs typeface="+mn-cs"/>
              </a:rPr>
              <a:t> Encadrez et donnez des titres aux différentes zones d'une boîte de dialogue complexe. Pour cela utilisez des cadres (ou bords avec titre en Java). N'hésitez pas à ce qu'il y ait une certaine redondance entre les titres des zones et les labels utilisés dans la boîte. Vous pouvez également scinder l'espace de la fenêtre horizontalement (avec des séparateurs ou des panneaux </a:t>
            </a:r>
            <a:r>
              <a:rPr lang="fr-FR" dirty="0" err="1" smtClean="0">
                <a:latin typeface="Palatino" charset="0"/>
                <a:cs typeface="+mn-cs"/>
              </a:rPr>
              <a:t>réajustables</a:t>
            </a:r>
            <a:r>
              <a:rPr lang="fr-FR" dirty="0" smtClean="0">
                <a:latin typeface="Palatino" charset="0"/>
                <a:cs typeface="+mn-cs"/>
              </a:rPr>
              <a:t>) pour séparer les zones groupant des fonctionnalités différentes.</a:t>
            </a:r>
          </a:p>
          <a:p>
            <a:pPr eaLnBrk="1" hangingPunct="1">
              <a:spcBef>
                <a:spcPts val="200"/>
              </a:spcBef>
              <a:spcAft>
                <a:spcPts val="200"/>
              </a:spcAft>
              <a:defRPr/>
            </a:pPr>
            <a:r>
              <a:rPr lang="fr-FR" dirty="0" smtClean="0">
                <a:latin typeface="Palatino" charset="0"/>
                <a:cs typeface="+mn-cs"/>
              </a:rPr>
              <a:t>Ainsi, si l'on veut organiser la spécification de certains paramètres, on les présentera par exemple sous forme de cases à cocher ou de champs (précédés de labels) dans une même zone de la boîte avec un titre rappelant la fonctionnalité mise en œuvre (par exemple, le titre </a:t>
            </a:r>
            <a:r>
              <a:rPr lang="fr-FR" dirty="0" smtClean="0">
                <a:latin typeface="Courier" charset="0"/>
                <a:cs typeface="+mn-cs"/>
              </a:rPr>
              <a:t>Paramètres</a:t>
            </a:r>
            <a:r>
              <a:rPr lang="fr-FR" dirty="0" smtClean="0">
                <a:latin typeface="Palatino" charset="0"/>
                <a:cs typeface="+mn-cs"/>
              </a:rPr>
              <a:t>). On n'oubliera pas également de donner un titre général à la boîte.</a:t>
            </a:r>
          </a:p>
          <a:p>
            <a:pPr eaLnBrk="1" hangingPunct="1">
              <a:spcBef>
                <a:spcPts val="200"/>
              </a:spcBef>
              <a:spcAft>
                <a:spcPts val="200"/>
              </a:spcAft>
              <a:defRPr/>
            </a:pPr>
            <a:r>
              <a:rPr lang="fr-FR" dirty="0" smtClean="0">
                <a:latin typeface="Palatino" charset="0"/>
                <a:cs typeface="+mn-cs"/>
              </a:rPr>
              <a:t>Les boutons qui apparaissent habituellement dans les boîtes sont les boutons </a:t>
            </a:r>
            <a:r>
              <a:rPr lang="fr-FR" dirty="0" smtClean="0">
                <a:latin typeface="Courier" charset="0"/>
                <a:cs typeface="+mn-cs"/>
              </a:rPr>
              <a:t>Ok</a:t>
            </a:r>
            <a:r>
              <a:rPr lang="fr-FR" dirty="0" smtClean="0">
                <a:latin typeface="Palatino" charset="0"/>
                <a:cs typeface="+mn-cs"/>
              </a:rPr>
              <a:t>, </a:t>
            </a:r>
            <a:r>
              <a:rPr lang="fr-FR" dirty="0" smtClean="0">
                <a:latin typeface="Courier" charset="0"/>
                <a:cs typeface="+mn-cs"/>
              </a:rPr>
              <a:t>Annuler</a:t>
            </a:r>
            <a:r>
              <a:rPr lang="fr-FR" dirty="0" smtClean="0">
                <a:latin typeface="Palatino" charset="0"/>
                <a:cs typeface="+mn-cs"/>
              </a:rPr>
              <a:t>, </a:t>
            </a:r>
            <a:r>
              <a:rPr lang="fr-FR" dirty="0" smtClean="0">
                <a:latin typeface="Courier" charset="0"/>
                <a:cs typeface="+mn-cs"/>
              </a:rPr>
              <a:t>Valider</a:t>
            </a:r>
            <a:r>
              <a:rPr lang="fr-FR" dirty="0" smtClean="0">
                <a:latin typeface="Palatino" charset="0"/>
                <a:cs typeface="+mn-cs"/>
              </a:rPr>
              <a:t>, </a:t>
            </a:r>
            <a:r>
              <a:rPr lang="fr-FR" dirty="0" smtClean="0">
                <a:latin typeface="Courier" charset="0"/>
                <a:cs typeface="+mn-cs"/>
              </a:rPr>
              <a:t>Appliquer</a:t>
            </a:r>
            <a:r>
              <a:rPr lang="fr-FR" dirty="0" smtClean="0">
                <a:latin typeface="Palatino" charset="0"/>
                <a:cs typeface="+mn-cs"/>
              </a:rPr>
              <a:t>, </a:t>
            </a:r>
            <a:r>
              <a:rPr lang="fr-FR" dirty="0" smtClean="0">
                <a:latin typeface="Courier" charset="0"/>
                <a:cs typeface="+mn-cs"/>
              </a:rPr>
              <a:t>Enregistrer</a:t>
            </a:r>
            <a:r>
              <a:rPr lang="fr-FR" dirty="0" smtClean="0">
                <a:latin typeface="Palatino" charset="0"/>
                <a:cs typeface="+mn-cs"/>
              </a:rPr>
              <a:t>, et </a:t>
            </a:r>
            <a:r>
              <a:rPr lang="fr-FR" dirty="0" smtClean="0">
                <a:latin typeface="Courier" charset="0"/>
                <a:cs typeface="+mn-cs"/>
              </a:rPr>
              <a:t>Aide</a:t>
            </a:r>
            <a:r>
              <a:rPr lang="fr-FR" dirty="0" smtClean="0">
                <a:latin typeface="Palatino" charset="0"/>
                <a:cs typeface="+mn-cs"/>
              </a:rPr>
              <a:t>. Il y a des emplacements standards pour ces boutons (qui respecte le style des autres boites fournies – à défaut de consulter le guide de style, observez ces boîtes).</a:t>
            </a:r>
          </a:p>
          <a:p>
            <a:pPr eaLnBrk="1" hangingPunct="1">
              <a:spcBef>
                <a:spcPts val="200"/>
              </a:spcBef>
              <a:spcAft>
                <a:spcPts val="200"/>
              </a:spcAft>
              <a:defRPr/>
            </a:pPr>
            <a:r>
              <a:rPr lang="fr-FR" dirty="0" smtClean="0">
                <a:latin typeface="Palatino" charset="0"/>
                <a:cs typeface="+mn-cs"/>
              </a:rPr>
              <a:t>De manière générale, les boutons doivent être placés de sorte qu'on voit immédiatement ce sur quoi ils portent. L'isolation de zones permet de délimiter la portée des actions sur ces boutons. Ainsi, le bouton </a:t>
            </a:r>
            <a:r>
              <a:rPr lang="fr-FR" dirty="0" smtClean="0">
                <a:latin typeface="Courier" charset="0"/>
                <a:cs typeface="+mn-cs"/>
              </a:rPr>
              <a:t>Supprimer</a:t>
            </a:r>
            <a:r>
              <a:rPr lang="fr-FR" dirty="0" smtClean="0">
                <a:latin typeface="Palatino" charset="0"/>
                <a:cs typeface="+mn-cs"/>
              </a:rPr>
              <a:t> situé près d'une liste dans une zone encadrée contenant la liste portera naturellement sur les items sélectionnés de la liste. </a:t>
            </a:r>
          </a:p>
          <a:p>
            <a:pPr eaLnBrk="1" hangingPunct="1">
              <a:spcBef>
                <a:spcPts val="200"/>
              </a:spcBef>
              <a:spcAft>
                <a:spcPts val="200"/>
              </a:spcAft>
              <a:defRPr/>
            </a:pPr>
            <a:r>
              <a:rPr lang="fr-FR" dirty="0" smtClean="0">
                <a:latin typeface="Palatino" charset="0"/>
                <a:cs typeface="+mn-cs"/>
              </a:rPr>
              <a:t>Un dernier point sur les boîtes: il ne faut pas qu'il y ait trop d'enchaînements de boîtes, car cela ennuie l'utilisateur (le coût d'accessibilité est trop élevé). Si l'utilisateur doit configurer beaucoup d'éléments, pensez plutôt à des boîtes complexes, ou revoyez la façon dont vous organisez l'accès aux fonctionnalités du logiciel.</a:t>
            </a:r>
          </a:p>
          <a:p>
            <a:pPr eaLnBrk="1" hangingPunct="1">
              <a:defRPr/>
            </a:pPr>
            <a:r>
              <a:rPr lang="fr-FR" dirty="0" smtClean="0">
                <a:cs typeface="+mn-cs"/>
              </a:rPr>
              <a:t> Vous n'êtes pas obligé de faire apparaître immédiatement toute la boîte. Il peut y avoir un bouton ou une flèche vers le bas qui permette d'ouvrir le bas de la boîte.</a:t>
            </a:r>
          </a:p>
          <a:p>
            <a:pPr eaLnBrk="1" hangingPunct="1">
              <a:spcBef>
                <a:spcPts val="200"/>
              </a:spcBef>
              <a:spcAft>
                <a:spcPts val="200"/>
              </a:spcAft>
              <a:defRPr/>
            </a:pPr>
            <a:endParaRPr lang="fr-FR" dirty="0"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50774C-4D2C-B446-A958-F604D23CFDA9}" type="slidenum">
              <a:rPr lang="fr-FR"/>
              <a:pPr>
                <a:defRPr/>
              </a:pPr>
              <a:t>55</a:t>
            </a:fld>
            <a:endParaRPr lang="fr-FR"/>
          </a:p>
        </p:txBody>
      </p:sp>
      <p:sp>
        <p:nvSpPr>
          <p:cNvPr id="193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3539" name="Rectangle 3"/>
          <p:cNvSpPr>
            <a:spLocks noGrp="1" noChangeArrowheads="1"/>
          </p:cNvSpPr>
          <p:nvPr>
            <p:ph type="body" idx="1"/>
          </p:nvPr>
        </p:nvSpPr>
        <p:spPr/>
        <p:txBody>
          <a:bodyPr/>
          <a:lstStyle/>
          <a:p>
            <a:pPr eaLnBrk="1" hangingPunct="1">
              <a:spcBef>
                <a:spcPts val="200"/>
              </a:spcBef>
              <a:spcAft>
                <a:spcPts val="200"/>
              </a:spcAft>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0710C4-DF4C-FD42-9F3F-F997DBF90566}" type="slidenum">
              <a:rPr lang="fr-FR"/>
              <a:pPr>
                <a:defRPr/>
              </a:pPr>
              <a:t>56</a:t>
            </a:fld>
            <a:endParaRPr lang="fr-FR"/>
          </a:p>
        </p:txBody>
      </p:sp>
      <p:sp>
        <p:nvSpPr>
          <p:cNvPr id="26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1123" name="Rectangle 3"/>
          <p:cNvSpPr>
            <a:spLocks noGrp="1" noChangeArrowheads="1"/>
          </p:cNvSpPr>
          <p:nvPr>
            <p:ph type="body" idx="1"/>
          </p:nvPr>
        </p:nvSpPr>
        <p:spPr/>
        <p:txBody>
          <a:bodyPr/>
          <a:lstStyle/>
          <a:p>
            <a:pPr eaLnBrk="1" hangingPunct="1">
              <a:defRPr/>
            </a:pPr>
            <a:r>
              <a:rPr lang="fr-FR" smtClean="0">
                <a:cs typeface="+mn-cs"/>
              </a:rPr>
              <a:t>Mettre en page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AD2F22-6765-9241-AFDF-97E520CFF107}" type="slidenum">
              <a:rPr lang="fr-FR"/>
              <a:pPr>
                <a:defRPr/>
              </a:pPr>
              <a:t>57</a:t>
            </a:fld>
            <a:endParaRPr lang="fr-FR"/>
          </a:p>
        </p:txBody>
      </p:sp>
      <p:sp>
        <p:nvSpPr>
          <p:cNvPr id="200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707" name="Rectangle 3"/>
          <p:cNvSpPr>
            <a:spLocks noGrp="1" noChangeArrowheads="1"/>
          </p:cNvSpPr>
          <p:nvPr>
            <p:ph type="body" idx="1"/>
          </p:nvPr>
        </p:nvSpPr>
        <p:spPr/>
        <p:txBody>
          <a:bodyPr/>
          <a:lstStyle/>
          <a:p>
            <a:pPr eaLnBrk="1" hangingPunct="1">
              <a:spcBef>
                <a:spcPts val="200"/>
              </a:spcBef>
              <a:spcAft>
                <a:spcPts val="200"/>
              </a:spcAft>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84E61A-DD7A-8741-848A-1AC2F8041C1A}" type="slidenum">
              <a:rPr lang="fr-FR"/>
              <a:pPr>
                <a:defRPr/>
              </a:pPr>
              <a:t>58</a:t>
            </a:fld>
            <a:endParaRPr lang="fr-FR"/>
          </a:p>
        </p:txBody>
      </p:sp>
      <p:sp>
        <p:nvSpPr>
          <p:cNvPr id="572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2419" name="Rectangle 3"/>
          <p:cNvSpPr>
            <a:spLocks noGrp="1" noChangeArrowheads="1"/>
          </p:cNvSpPr>
          <p:nvPr>
            <p:ph type="body" idx="1"/>
          </p:nvPr>
        </p:nvSpPr>
        <p:spPr/>
        <p:txBody>
          <a:bodyPr/>
          <a:lstStyle/>
          <a:p>
            <a:pPr eaLnBrk="1" hangingPunct="1">
              <a:defRPr/>
            </a:pPr>
            <a:r>
              <a:rPr lang="fr-FR" smtClean="0">
                <a:cs typeface="+mn-cs"/>
              </a:rPr>
              <a:t>Mettre en page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189971-3603-6347-BEC0-20A4754B9ACE}" type="slidenum">
              <a:rPr lang="fr-FR"/>
              <a:pPr>
                <a:defRPr/>
              </a:pPr>
              <a:t>59</a:t>
            </a:fld>
            <a:endParaRPr lang="fr-FR"/>
          </a:p>
        </p:txBody>
      </p:sp>
      <p:sp>
        <p:nvSpPr>
          <p:cNvPr id="617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7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DD70C5-4AEF-3941-A994-E23814A9FE35}" type="slidenum">
              <a:rPr lang="fr-FR"/>
              <a:pPr>
                <a:defRPr/>
              </a:pPr>
              <a:t>60</a:t>
            </a:fld>
            <a:endParaRPr lang="fr-FR"/>
          </a:p>
        </p:txBody>
      </p:sp>
      <p:sp>
        <p:nvSpPr>
          <p:cNvPr id="619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9523" name="Rectangle 3"/>
          <p:cNvSpPr>
            <a:spLocks noGrp="1" noChangeArrowheads="1"/>
          </p:cNvSpPr>
          <p:nvPr>
            <p:ph type="body" idx="1"/>
          </p:nvPr>
        </p:nvSpPr>
        <p:spPr/>
        <p:txBody>
          <a:bodyPr/>
          <a:lstStyle/>
          <a:p>
            <a:pPr eaLnBrk="1" hangingPunct="1">
              <a:defRPr/>
            </a:pPr>
            <a:r>
              <a:rPr lang="fr-FR" smtClean="0">
                <a:cs typeface="+mn-cs"/>
              </a:rPr>
              <a:t>TroisTrois points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E1595D-7104-5045-882B-BB39FA061B8E}" type="slidenum">
              <a:rPr lang="fr-FR"/>
              <a:pPr>
                <a:defRPr/>
              </a:pPr>
              <a:t>6</a:t>
            </a:fld>
            <a:endParaRPr lang="fr-FR"/>
          </a:p>
        </p:txBody>
      </p:sp>
      <p:sp>
        <p:nvSpPr>
          <p:cNvPr id="608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8259" name="Rectangle 3"/>
          <p:cNvSpPr>
            <a:spLocks noGrp="1" noChangeArrowheads="1"/>
          </p:cNvSpPr>
          <p:nvPr>
            <p:ph type="body" idx="1"/>
          </p:nvPr>
        </p:nvSpPr>
        <p:spPr/>
        <p:txBody>
          <a:bodyPr/>
          <a:lstStyle/>
          <a:p>
            <a:pPr eaLnBrk="1" hangingPunct="1">
              <a:spcBef>
                <a:spcPts val="200"/>
              </a:spcBef>
              <a:spcAft>
                <a:spcPts val="200"/>
              </a:spcAft>
              <a:defRPr/>
            </a:pPr>
            <a:r>
              <a:rPr lang="fr-FR" u="sng" dirty="0" smtClean="0">
                <a:solidFill>
                  <a:srgbClr val="6C18B0"/>
                </a:solidFill>
                <a:cs typeface="+mn-cs"/>
              </a:rPr>
              <a:t>Difficulté </a:t>
            </a:r>
            <a:r>
              <a:rPr lang="fr-FR" dirty="0" smtClean="0">
                <a:solidFill>
                  <a:srgbClr val="6C18B0"/>
                </a:solidFill>
                <a:cs typeface="+mn-cs"/>
              </a:rPr>
              <a:t>: cette séparation n'est pas évidente, car les entrées fournies au système dépendent de ses sorties, d'une façon qui n'est pas accessible au système.</a:t>
            </a:r>
            <a:endParaRPr lang="fr-FR" dirty="0" smtClean="0">
              <a:latin typeface="Palatino" charset="0"/>
              <a:cs typeface="+mn-cs"/>
            </a:endParaRPr>
          </a:p>
          <a:p>
            <a:pPr eaLnBrk="1" hangingPunct="1">
              <a:defRPr/>
            </a:pPr>
            <a:endParaRPr lang="fr-FR" dirty="0" smtClean="0">
              <a:latin typeface="Palatino" charset="0"/>
              <a:cs typeface="+mn-cs"/>
            </a:endParaRPr>
          </a:p>
          <a:p>
            <a:pPr eaLnBrk="1" hangingPunct="1">
              <a:defRPr/>
            </a:pPr>
            <a:r>
              <a:rPr lang="fr-FR" dirty="0" smtClean="0">
                <a:latin typeface="Times-Roman" charset="0"/>
                <a:cs typeface="+mn-cs"/>
              </a:rPr>
              <a:t>Supposons que l'on veuille réaliser un système interactif permettant à un</a:t>
            </a:r>
          </a:p>
          <a:p>
            <a:pPr eaLnBrk="1" hangingPunct="1">
              <a:defRPr/>
            </a:pPr>
            <a:r>
              <a:rPr lang="fr-FR" dirty="0" smtClean="0">
                <a:latin typeface="Times-Roman" charset="0"/>
                <a:cs typeface="+mn-cs"/>
              </a:rPr>
              <a:t>utilisateur du système Unix de manipuler le systèmes fichier grâce à des icones,</a:t>
            </a:r>
          </a:p>
          <a:p>
            <a:pPr eaLnBrk="1" hangingPunct="1">
              <a:defRPr/>
            </a:pPr>
            <a:r>
              <a:rPr lang="fr-FR" dirty="0" smtClean="0">
                <a:latin typeface="Times-Roman" charset="0"/>
                <a:cs typeface="+mn-cs"/>
              </a:rPr>
              <a:t>comme avec le Finder du Macintosh. Le noyau fonctionnel, ici </a:t>
            </a:r>
            <a:r>
              <a:rPr lang="fr-FR" dirty="0" err="1" smtClean="0">
                <a:latin typeface="Times-Roman" charset="0"/>
                <a:cs typeface="+mn-cs"/>
              </a:rPr>
              <a:t>pré-existant</a:t>
            </a:r>
            <a:r>
              <a:rPr lang="fr-FR" dirty="0" smtClean="0">
                <a:latin typeface="Times-Roman" charset="0"/>
                <a:cs typeface="+mn-cs"/>
              </a:rPr>
              <a:t>, est le</a:t>
            </a:r>
          </a:p>
          <a:p>
            <a:pPr eaLnBrk="1" hangingPunct="1">
              <a:defRPr/>
            </a:pPr>
            <a:r>
              <a:rPr lang="fr-FR" dirty="0" smtClean="0">
                <a:latin typeface="Times-Roman" charset="0"/>
                <a:cs typeface="+mn-cs"/>
              </a:rPr>
              <a:t>système de gestion de fichiers d'Unix. Deux problèmes principaux se posent : la</a:t>
            </a:r>
          </a:p>
          <a:p>
            <a:pPr eaLnBrk="1" hangingPunct="1">
              <a:defRPr/>
            </a:pPr>
            <a:r>
              <a:rPr lang="fr-FR" dirty="0" smtClean="0">
                <a:latin typeface="Times-Roman" charset="0"/>
                <a:cs typeface="+mn-cs"/>
              </a:rPr>
              <a:t>gestion de la cohérence et la gestion des types de fichiers.</a:t>
            </a:r>
          </a:p>
          <a:p>
            <a:pPr eaLnBrk="1" hangingPunct="1">
              <a:defRPr/>
            </a:pPr>
            <a:r>
              <a:rPr lang="fr-FR" dirty="0" smtClean="0">
                <a:latin typeface="Times-Roman" charset="0"/>
                <a:cs typeface="+mn-cs"/>
              </a:rPr>
              <a:t>L'interface iconique doit être capable de présenter une vue à jour du système de</a:t>
            </a:r>
          </a:p>
          <a:p>
            <a:pPr eaLnBrk="1" hangingPunct="1">
              <a:defRPr/>
            </a:pPr>
            <a:r>
              <a:rPr lang="fr-FR" dirty="0" smtClean="0">
                <a:latin typeface="Times-Roman" charset="0"/>
                <a:cs typeface="+mn-cs"/>
              </a:rPr>
              <a:t>fichiers : à tout instant, les icones visibles dans une fenêtre doivent correspondre</a:t>
            </a:r>
          </a:p>
          <a:p>
            <a:pPr eaLnBrk="1" hangingPunct="1">
              <a:defRPr/>
            </a:pPr>
            <a:r>
              <a:rPr lang="fr-FR" dirty="0" smtClean="0">
                <a:latin typeface="Times-Roman" charset="0"/>
                <a:cs typeface="+mn-cs"/>
              </a:rPr>
              <a:t>aux fichiers présents dans un répertoire ("directory"). Or le système Unix (dans sa</a:t>
            </a:r>
          </a:p>
          <a:p>
            <a:pPr eaLnBrk="1" hangingPunct="1">
              <a:defRPr/>
            </a:pPr>
            <a:r>
              <a:rPr lang="fr-FR" dirty="0" smtClean="0">
                <a:latin typeface="Times-Roman" charset="0"/>
                <a:cs typeface="+mn-cs"/>
              </a:rPr>
              <a:t>version "standard") ne peut signaler à un processus le changement de contenu</a:t>
            </a:r>
          </a:p>
          <a:p>
            <a:pPr eaLnBrk="1" hangingPunct="1">
              <a:defRPr/>
            </a:pPr>
            <a:r>
              <a:rPr lang="fr-FR" dirty="0" smtClean="0">
                <a:latin typeface="Times-Roman" charset="0"/>
                <a:cs typeface="+mn-cs"/>
              </a:rPr>
              <a:t>d'un catalogue : si un utilisateur crée, détruit ou change le nom d'un fichier, le</a:t>
            </a:r>
          </a:p>
          <a:p>
            <a:pPr eaLnBrk="1" hangingPunct="1">
              <a:defRPr/>
            </a:pPr>
            <a:r>
              <a:rPr lang="fr-FR" dirty="0" smtClean="0">
                <a:latin typeface="Times-Roman" charset="0"/>
                <a:cs typeface="+mn-cs"/>
              </a:rPr>
              <a:t>seul moyen pour un autre utilisateur de s'en rendre compte est de comparer le</a:t>
            </a:r>
          </a:p>
          <a:p>
            <a:pPr eaLnBrk="1" hangingPunct="1">
              <a:defRPr/>
            </a:pPr>
            <a:r>
              <a:rPr lang="fr-FR" dirty="0" smtClean="0">
                <a:latin typeface="Times-Roman" charset="0"/>
                <a:cs typeface="+mn-cs"/>
              </a:rPr>
              <a:t>contenu du répertoire avant et après l'opération. Ainsi, le seul moyen pour le </a:t>
            </a:r>
            <a:r>
              <a:rPr lang="fr-FR" dirty="0" err="1" smtClean="0">
                <a:latin typeface="Times-Roman" charset="0"/>
                <a:cs typeface="+mn-cs"/>
              </a:rPr>
              <a:t>shell</a:t>
            </a:r>
            <a:endParaRPr lang="fr-FR" dirty="0" smtClean="0">
              <a:latin typeface="Times-Roman" charset="0"/>
              <a:cs typeface="+mn-cs"/>
            </a:endParaRPr>
          </a:p>
          <a:p>
            <a:pPr eaLnBrk="1" hangingPunct="1">
              <a:defRPr/>
            </a:pPr>
            <a:r>
              <a:rPr lang="fr-FR" dirty="0" smtClean="0">
                <a:latin typeface="Times-Roman" charset="0"/>
                <a:cs typeface="+mn-cs"/>
              </a:rPr>
              <a:t>iconique de maintenir à jour ses fenêtres sera de demander périodiquement au</a:t>
            </a:r>
          </a:p>
          <a:p>
            <a:pPr eaLnBrk="1" hangingPunct="1">
              <a:defRPr/>
            </a:pPr>
            <a:r>
              <a:rPr lang="fr-FR" dirty="0" smtClean="0">
                <a:latin typeface="Times-Roman" charset="0"/>
                <a:cs typeface="+mn-cs"/>
              </a:rPr>
              <a:t>noyau fonctionnel le contenu des répertoires correspondants. Cela a pour</a:t>
            </a:r>
          </a:p>
          <a:p>
            <a:pPr eaLnBrk="1" hangingPunct="1">
              <a:defRPr/>
            </a:pPr>
            <a:r>
              <a:rPr lang="fr-FR" dirty="0" smtClean="0">
                <a:latin typeface="Times-Roman" charset="0"/>
                <a:cs typeface="+mn-cs"/>
              </a:rPr>
              <a:t>conséquence le risque d'incohérence entre les mises à jour. Ainsi, il sera possible</a:t>
            </a:r>
          </a:p>
          <a:p>
            <a:pPr eaLnBrk="1" hangingPunct="1">
              <a:defRPr/>
            </a:pPr>
            <a:r>
              <a:rPr lang="fr-FR" dirty="0" smtClean="0">
                <a:latin typeface="Times-Roman" charset="0"/>
                <a:cs typeface="+mn-cs"/>
              </a:rPr>
              <a:t>à un utilisateur d'attraper un fichier qui vient juste d'être détruit. De plus,</a:t>
            </a:r>
          </a:p>
          <a:p>
            <a:pPr eaLnBrk="1" hangingPunct="1">
              <a:defRPr/>
            </a:pPr>
            <a:r>
              <a:rPr lang="fr-FR" dirty="0" smtClean="0">
                <a:latin typeface="Times-Roman" charset="0"/>
                <a:cs typeface="+mn-cs"/>
              </a:rPr>
              <a:t>l'interrogation répétitive du noyau fonctionnel dégradera les performances à cause</a:t>
            </a:r>
          </a:p>
          <a:p>
            <a:pPr eaLnBrk="1" hangingPunct="1">
              <a:defRPr/>
            </a:pPr>
            <a:r>
              <a:rPr lang="fr-FR" dirty="0" smtClean="0">
                <a:latin typeface="Times-Roman" charset="0"/>
                <a:cs typeface="+mn-cs"/>
              </a:rPr>
              <a:t>notamment des nombreux appels système engendrés.</a:t>
            </a:r>
          </a:p>
          <a:p>
            <a:pPr eaLnBrk="1" hangingPunct="1">
              <a:defRPr/>
            </a:pPr>
            <a:r>
              <a:rPr lang="fr-FR" dirty="0" smtClean="0">
                <a:latin typeface="Times-Roman" charset="0"/>
                <a:cs typeface="+mn-cs"/>
              </a:rPr>
              <a:t>La solution à ce premier problème serait d'ajouter au noyau fonctionnel la</a:t>
            </a:r>
          </a:p>
          <a:p>
            <a:pPr eaLnBrk="1" hangingPunct="1">
              <a:defRPr/>
            </a:pPr>
            <a:r>
              <a:rPr lang="fr-FR" dirty="0" smtClean="0">
                <a:latin typeface="Times-Roman" charset="0"/>
                <a:cs typeface="+mn-cs"/>
              </a:rPr>
              <a:t>possibilité de notifier les changements d'état du système de fichiers. Cette</a:t>
            </a:r>
          </a:p>
          <a:p>
            <a:pPr eaLnBrk="1" hangingPunct="1">
              <a:defRPr/>
            </a:pPr>
            <a:r>
              <a:rPr lang="fr-FR" dirty="0" smtClean="0">
                <a:latin typeface="Times-Roman" charset="0"/>
                <a:cs typeface="+mn-cs"/>
              </a:rPr>
              <a:t>fonctionnalité a d'ailleurs été ajoutée à certaines versions d'Unix pour les besoins</a:t>
            </a:r>
          </a:p>
          <a:p>
            <a:pPr eaLnBrk="1" hangingPunct="1">
              <a:defRPr/>
            </a:pPr>
            <a:r>
              <a:rPr lang="fr-FR" dirty="0" smtClean="0">
                <a:latin typeface="Times-Roman" charset="0"/>
                <a:cs typeface="+mn-cs"/>
              </a:rPr>
              <a:t>des interfaces graphiques ...</a:t>
            </a:r>
          </a:p>
          <a:p>
            <a:pPr eaLnBrk="1" hangingPunct="1">
              <a:defRPr/>
            </a:pPr>
            <a:r>
              <a:rPr lang="fr-FR" dirty="0" smtClean="0">
                <a:latin typeface="Times-Roman" charset="0"/>
                <a:cs typeface="+mn-cs"/>
              </a:rPr>
              <a:t>Le second problème est qu'il n'y a pas de notion de type de fichier sous Unix</a:t>
            </a:r>
          </a:p>
          <a:p>
            <a:pPr eaLnBrk="1" hangingPunct="1">
              <a:defRPr/>
            </a:pPr>
            <a:r>
              <a:rPr lang="fr-FR" dirty="0" smtClean="0">
                <a:latin typeface="Times-Roman" charset="0"/>
                <a:cs typeface="+mn-cs"/>
              </a:rPr>
              <a:t>(cela est d'ailleurs souvent vu comme l'un des points forts de ce système). Une</a:t>
            </a:r>
          </a:p>
          <a:p>
            <a:pPr eaLnBrk="1" hangingPunct="1">
              <a:defRPr/>
            </a:pPr>
            <a:r>
              <a:rPr lang="fr-FR" dirty="0" smtClean="0">
                <a:latin typeface="Times-Roman" charset="0"/>
                <a:cs typeface="+mn-cs"/>
              </a:rPr>
              <a:t>interface iconique a besoin d'associer un type à chaque fichier pour présenter à</a:t>
            </a:r>
          </a:p>
          <a:p>
            <a:pPr eaLnBrk="1" hangingPunct="1">
              <a:defRPr/>
            </a:pPr>
            <a:r>
              <a:rPr lang="fr-FR" dirty="0" smtClean="0">
                <a:latin typeface="Times-Roman" charset="0"/>
                <a:cs typeface="+mn-cs"/>
              </a:rPr>
              <a:t>l'utilisateur les commandes disponibles sur ce fichier. Par exemple un fichier</a:t>
            </a:r>
          </a:p>
          <a:p>
            <a:pPr eaLnBrk="1" hangingPunct="1">
              <a:defRPr/>
            </a:pPr>
            <a:r>
              <a:rPr lang="fr-FR" dirty="0" smtClean="0">
                <a:latin typeface="Times-Roman" charset="0"/>
                <a:cs typeface="+mn-cs"/>
              </a:rPr>
              <a:t>source C doit pouvoir être édité ou compilé, tandis qu'un fichier exécutable doit</a:t>
            </a:r>
          </a:p>
          <a:p>
            <a:pPr eaLnBrk="1" hangingPunct="1">
              <a:defRPr/>
            </a:pPr>
            <a:r>
              <a:rPr lang="fr-FR" dirty="0" smtClean="0">
                <a:latin typeface="Times-Roman" charset="0"/>
                <a:cs typeface="+mn-cs"/>
              </a:rPr>
              <a:t>pouvoir être lancé avec des arguments éventuels. La convention usuelle, sous</a:t>
            </a:r>
          </a:p>
          <a:p>
            <a:pPr eaLnBrk="1" hangingPunct="1">
              <a:defRPr/>
            </a:pPr>
            <a:r>
              <a:rPr lang="fr-FR" dirty="0" smtClean="0">
                <a:latin typeface="Times-Roman" charset="0"/>
                <a:cs typeface="+mn-cs"/>
              </a:rPr>
              <a:t>Unix, est que le type de fichier est encodé dans son nom : </a:t>
            </a:r>
            <a:r>
              <a:rPr lang="fr-FR" dirty="0" err="1" smtClean="0">
                <a:latin typeface="Times-Roman" charset="0"/>
                <a:cs typeface="+mn-cs"/>
              </a:rPr>
              <a:t>foo.c</a:t>
            </a:r>
            <a:r>
              <a:rPr lang="fr-FR" dirty="0" smtClean="0">
                <a:latin typeface="Times-Roman" charset="0"/>
                <a:cs typeface="+mn-cs"/>
              </a:rPr>
              <a:t> contient</a:t>
            </a:r>
          </a:p>
          <a:p>
            <a:pPr eaLnBrk="1" hangingPunct="1">
              <a:defRPr/>
            </a:pPr>
            <a:r>
              <a:rPr lang="fr-FR" dirty="0" smtClean="0">
                <a:latin typeface="Times-Roman" charset="0"/>
                <a:cs typeface="+mn-cs"/>
              </a:rPr>
              <a:t>normalement un source C. Cette convention est néanmoins insuffisante dans le</a:t>
            </a:r>
          </a:p>
          <a:p>
            <a:pPr eaLnBrk="1" hangingPunct="1">
              <a:defRPr/>
            </a:pPr>
            <a:r>
              <a:rPr lang="fr-FR" dirty="0" smtClean="0">
                <a:latin typeface="Times-Roman" charset="0"/>
                <a:cs typeface="+mn-cs"/>
              </a:rPr>
              <a:t>cas général et un </a:t>
            </a:r>
            <a:r>
              <a:rPr lang="fr-FR" dirty="0" err="1" smtClean="0">
                <a:latin typeface="Times-Roman" charset="0"/>
                <a:cs typeface="+mn-cs"/>
              </a:rPr>
              <a:t>shell</a:t>
            </a:r>
            <a:r>
              <a:rPr lang="fr-FR" dirty="0" smtClean="0">
                <a:latin typeface="Times-Roman" charset="0"/>
                <a:cs typeface="+mn-cs"/>
              </a:rPr>
              <a:t> iconique devra stocker l'association entre nom de fichier et</a:t>
            </a:r>
          </a:p>
          <a:p>
            <a:pPr eaLnBrk="1" hangingPunct="1">
              <a:defRPr/>
            </a:pPr>
            <a:r>
              <a:rPr lang="fr-FR" dirty="0" smtClean="0">
                <a:latin typeface="Times-Roman" charset="0"/>
                <a:cs typeface="+mn-cs"/>
              </a:rPr>
              <a:t>type dans une base de données annexe, ce qui complique la gestion.</a:t>
            </a:r>
          </a:p>
          <a:p>
            <a:pPr eaLnBrk="1" hangingPunct="1">
              <a:defRPr/>
            </a:pPr>
            <a:r>
              <a:rPr lang="fr-FR" dirty="0" smtClean="0">
                <a:latin typeface="Times-Roman" charset="0"/>
                <a:cs typeface="+mn-cs"/>
              </a:rPr>
              <a:t>Ici aussi, la solution à ce problème serait de permettre à des applications d'ajouter</a:t>
            </a:r>
          </a:p>
          <a:p>
            <a:pPr eaLnBrk="1" hangingPunct="1">
              <a:defRPr/>
            </a:pPr>
            <a:r>
              <a:rPr lang="fr-FR" dirty="0" smtClean="0">
                <a:latin typeface="Times-Roman" charset="0"/>
                <a:cs typeface="+mn-cs"/>
              </a:rPr>
              <a:t>aux fichiers des informations annexes comme le type.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82D0AD-28E6-944D-BB13-AFD1403C6EC7}" type="slidenum">
              <a:rPr lang="fr-FR"/>
              <a:pPr>
                <a:defRPr/>
              </a:pPr>
              <a:t>61</a:t>
            </a:fld>
            <a:endParaRPr lang="fr-FR"/>
          </a:p>
        </p:txBody>
      </p:sp>
      <p:sp>
        <p:nvSpPr>
          <p:cNvPr id="581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1635" name="Rectangle 3"/>
          <p:cNvSpPr>
            <a:spLocks noGrp="1" noChangeArrowheads="1"/>
          </p:cNvSpPr>
          <p:nvPr>
            <p:ph type="body" idx="1"/>
          </p:nvPr>
        </p:nvSpPr>
        <p:spPr/>
        <p:txBody>
          <a:bodyPr/>
          <a:lstStyle/>
          <a:p>
            <a:pPr eaLnBrk="1" hangingPunct="1">
              <a:spcBef>
                <a:spcPts val="200"/>
              </a:spcBef>
              <a:spcAft>
                <a:spcPts val="200"/>
              </a:spcAft>
              <a:defRPr/>
            </a:pPr>
            <a:r>
              <a:rPr lang="fr-FR" dirty="0" smtClean="0">
                <a:latin typeface="Palatino" charset="0"/>
                <a:cs typeface="+mn-cs"/>
              </a:rPr>
              <a:t> Utilisez a priori une disposition standard: une fenêtre principale avec en haut une barre de menu et une barre d'icônes; en bas, un ascenseur éventuel et/ou une petite fenêtre pour les messages; à droite, un ascenseur.</a:t>
            </a:r>
          </a:p>
          <a:p>
            <a:pPr eaLnBrk="1" hangingPunct="1">
              <a:defRPr/>
            </a:pPr>
            <a:r>
              <a:rPr lang="fr-FR" dirty="0" smtClean="0">
                <a:cs typeface="+mn-cs"/>
              </a:rPr>
              <a:t>  Avec la </a:t>
            </a:r>
            <a:r>
              <a:rPr lang="fr-FR" dirty="0" err="1" smtClean="0">
                <a:cs typeface="+mn-cs"/>
              </a:rPr>
              <a:t>toolkit</a:t>
            </a:r>
            <a:r>
              <a:rPr lang="fr-FR" dirty="0" smtClean="0">
                <a:cs typeface="+mn-cs"/>
              </a:rPr>
              <a:t> Motif, on pourra créer une </a:t>
            </a:r>
            <a:r>
              <a:rPr lang="fr-FR" dirty="0" err="1" smtClean="0">
                <a:cs typeface="+mn-cs"/>
              </a:rPr>
              <a:t>MainWindow</a:t>
            </a:r>
            <a:r>
              <a:rPr lang="fr-FR" dirty="0" smtClean="0">
                <a:cs typeface="+mn-cs"/>
              </a:rPr>
              <a:t>.</a:t>
            </a:r>
          </a:p>
          <a:p>
            <a:pPr eaLnBrk="1" hangingPunct="1">
              <a:defRPr/>
            </a:pPr>
            <a:r>
              <a:rPr lang="fr-FR" dirty="0" smtClean="0">
                <a:cs typeface="+mn-cs"/>
              </a:rPr>
              <a:t> La barre d'icônes peut également être positionnée verticalement à gauche.</a:t>
            </a:r>
          </a:p>
          <a:p>
            <a:pPr eaLnBrk="1" hangingPunct="1">
              <a:spcBef>
                <a:spcPts val="200"/>
              </a:spcBef>
              <a:spcAft>
                <a:spcPts val="200"/>
              </a:spcAft>
              <a:defRPr/>
            </a:pPr>
            <a:r>
              <a:rPr lang="fr-FR" dirty="0" smtClean="0">
                <a:latin typeface="Palatino" charset="0"/>
                <a:cs typeface="+mn-cs"/>
              </a:rPr>
              <a:t>Mais il y a d'autres dispositions possibles. En particulier, les fenêtres à panneaux multiples (</a:t>
            </a:r>
            <a:r>
              <a:rPr lang="fr-FR" dirty="0" err="1" smtClean="0">
                <a:latin typeface="Palatino" charset="0"/>
                <a:cs typeface="+mn-cs"/>
              </a:rPr>
              <a:t>réajustables</a:t>
            </a:r>
            <a:r>
              <a:rPr lang="fr-FR" dirty="0" smtClean="0">
                <a:latin typeface="Palatino" charset="0"/>
                <a:cs typeface="+mn-cs"/>
              </a:rPr>
              <a:t> par l'utilisateur), ou des fenêtres à onglets (faciles à implémenter en Java). </a:t>
            </a:r>
          </a:p>
          <a:p>
            <a:pPr eaLnBrk="1" hangingPunct="1">
              <a:spcBef>
                <a:spcPts val="200"/>
              </a:spcBef>
              <a:spcAft>
                <a:spcPts val="200"/>
              </a:spcAft>
              <a:defRPr/>
            </a:pPr>
            <a:r>
              <a:rPr lang="fr-FR" dirty="0" smtClean="0">
                <a:latin typeface="Palatino" charset="0"/>
                <a:cs typeface="+mn-cs"/>
              </a:rPr>
              <a:t>On peut également choisir de démarrer le logiciel avec une barre d'icônes au lieu d'une fenêtre principale. Cette solution est préconisée quand le logiciel est complexe et possède de nombreux types de fenêtres.</a:t>
            </a:r>
          </a:p>
          <a:p>
            <a:pPr lvl="1" eaLnBrk="1" hangingPunct="1">
              <a:defRPr/>
            </a:pPr>
            <a:r>
              <a:rPr lang="fr-FR" dirty="0" smtClean="0"/>
              <a:t>Faciliter la navigation</a:t>
            </a:r>
          </a:p>
          <a:p>
            <a:pPr eaLnBrk="1" hangingPunct="1">
              <a:spcBef>
                <a:spcPts val="200"/>
              </a:spcBef>
              <a:spcAft>
                <a:spcPts val="200"/>
              </a:spcAft>
              <a:defRPr/>
            </a:pPr>
            <a:r>
              <a:rPr lang="fr-FR" dirty="0" smtClean="0">
                <a:latin typeface="Palatino" charset="0"/>
                <a:cs typeface="+mn-cs"/>
              </a:rPr>
              <a:t>L'utilisateur doit pouvoir se repérer dans les différents écrans du logiciel. Savoir où il en est, ce qu'il est en train de faire et comment revenir à un écran antérieur. Si votre disposition est standard, le problème ne se pose pas vraiment. Mais si vous devez affichez de nombreuses fenêtres, vous devez organisez la navigation entre les fenêtres. Vous avez plusieurs solutions classiques:</a:t>
            </a:r>
          </a:p>
          <a:p>
            <a:pPr eaLnBrk="1" hangingPunct="1">
              <a:spcBef>
                <a:spcPts val="200"/>
              </a:spcBef>
              <a:spcAft>
                <a:spcPts val="200"/>
              </a:spcAft>
              <a:defRPr/>
            </a:pPr>
            <a:r>
              <a:rPr lang="fr-FR" dirty="0" smtClean="0">
                <a:latin typeface="Palatino" charset="0"/>
                <a:cs typeface="+mn-cs"/>
              </a:rPr>
              <a:t>utiliser des fenêtres à onglets.</a:t>
            </a:r>
          </a:p>
          <a:p>
            <a:pPr eaLnBrk="1" hangingPunct="1">
              <a:spcBef>
                <a:spcPts val="200"/>
              </a:spcBef>
              <a:spcAft>
                <a:spcPts val="200"/>
              </a:spcAft>
              <a:defRPr/>
            </a:pPr>
            <a:r>
              <a:rPr lang="fr-FR" dirty="0" smtClean="0">
                <a:latin typeface="Palatino" charset="0"/>
                <a:cs typeface="+mn-cs"/>
              </a:rPr>
              <a:t>utiliser une vue des fenêtres permettant de naviguer entre elles. Cette vue peut se présenter comme une liste de boutons représentant les fenêtres, comme une fenêtre menu, ou comme un arbre si l'organisation du logiciel s'y prête. </a:t>
            </a:r>
          </a:p>
          <a:p>
            <a:pPr eaLnBrk="1" hangingPunct="1">
              <a:spcBef>
                <a:spcPts val="200"/>
              </a:spcBef>
              <a:spcAft>
                <a:spcPts val="200"/>
              </a:spcAft>
              <a:defRPr/>
            </a:pPr>
            <a:r>
              <a:rPr lang="fr-FR" dirty="0" smtClean="0">
                <a:latin typeface="Palatino" charset="0"/>
                <a:cs typeface="+mn-cs"/>
              </a:rPr>
              <a:t>utiliser les menus </a:t>
            </a:r>
            <a:r>
              <a:rPr lang="fr-FR" dirty="0" smtClean="0">
                <a:latin typeface="Courier" charset="0"/>
                <a:cs typeface="+mn-cs"/>
              </a:rPr>
              <a:t>Modes</a:t>
            </a:r>
            <a:r>
              <a:rPr lang="fr-FR" dirty="0" smtClean="0">
                <a:latin typeface="Palatino" charset="0"/>
                <a:cs typeface="+mn-cs"/>
              </a:rPr>
              <a:t> ou </a:t>
            </a:r>
            <a:r>
              <a:rPr lang="fr-FR" dirty="0" smtClean="0">
                <a:latin typeface="Courier" charset="0"/>
                <a:cs typeface="+mn-cs"/>
              </a:rPr>
              <a:t>Fenêtres</a:t>
            </a:r>
            <a:r>
              <a:rPr lang="fr-FR" dirty="0" smtClean="0">
                <a:latin typeface="Palatino" charset="0"/>
                <a:cs typeface="+mn-cs"/>
              </a:rPr>
              <a:t> de la barre de menu.</a:t>
            </a:r>
          </a:p>
          <a:p>
            <a:pPr eaLnBrk="1" hangingPunct="1">
              <a:spcBef>
                <a:spcPts val="200"/>
              </a:spcBef>
              <a:spcAft>
                <a:spcPts val="200"/>
              </a:spcAft>
              <a:defRPr/>
            </a:pPr>
            <a:r>
              <a:rPr lang="fr-FR" dirty="0" smtClean="0">
                <a:latin typeface="Palatino" charset="0"/>
                <a:cs typeface="+mn-cs"/>
              </a:rPr>
              <a:t>Vous pouvez également faire preuve de créativité, tout en vous inspirant des nombreux logiciels de gestions de fenêtres disponibles</a:t>
            </a:r>
            <a:endParaRPr lang="fr-FR" dirty="0" smtClean="0">
              <a:cs typeface="+mn-cs"/>
            </a:endParaRPr>
          </a:p>
          <a:p>
            <a:pPr eaLnBrk="1" hangingPunct="1">
              <a:spcBef>
                <a:spcPts val="200"/>
              </a:spcBef>
              <a:spcAft>
                <a:spcPts val="200"/>
              </a:spcAft>
              <a:defRPr/>
            </a:pPr>
            <a:endParaRPr lang="fr-FR" dirty="0" smtClean="0">
              <a:latin typeface="Palatino" charset="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392322-7E05-664F-A074-7AD382765063}" type="slidenum">
              <a:rPr lang="fr-FR"/>
              <a:pPr>
                <a:defRPr/>
              </a:pPr>
              <a:t>62</a:t>
            </a:fld>
            <a:endParaRPr lang="fr-FR"/>
          </a:p>
        </p:txBody>
      </p:sp>
      <p:sp>
        <p:nvSpPr>
          <p:cNvPr id="587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7779" name="Rectangle 3"/>
          <p:cNvSpPr>
            <a:spLocks noGrp="1" noChangeArrowheads="1"/>
          </p:cNvSpPr>
          <p:nvPr>
            <p:ph type="body" idx="1"/>
          </p:nvPr>
        </p:nvSpPr>
        <p:spPr/>
        <p:txBody>
          <a:bodyPr/>
          <a:lstStyle/>
          <a:p>
            <a:pPr eaLnBrk="1" hangingPunct="1">
              <a:defRPr/>
            </a:pPr>
            <a:r>
              <a:rPr lang="fr-FR" smtClean="0">
                <a:cs typeface="+mn-cs"/>
              </a:rPr>
              <a:t>Mettre en page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smtClean="0">
                <a:latin typeface="+mn-lt"/>
                <a:ea typeface="+mn-ea"/>
                <a:cs typeface="+mn-cs"/>
              </a:rPr>
              <a:t>En cliquant sur l'onglet intégration on obtient l'écran suivant:</a:t>
            </a:r>
            <a:endParaRPr lang="fr-FR"/>
          </a:p>
        </p:txBody>
      </p:sp>
      <p:sp>
        <p:nvSpPr>
          <p:cNvPr id="4" name="Espace réservé du numéro de diapositive 3"/>
          <p:cNvSpPr>
            <a:spLocks noGrp="1"/>
          </p:cNvSpPr>
          <p:nvPr>
            <p:ph type="sldNum" sz="quarter" idx="5"/>
          </p:nvPr>
        </p:nvSpPr>
        <p:spPr/>
        <p:txBody>
          <a:bodyPr/>
          <a:lstStyle/>
          <a:p>
            <a:pPr>
              <a:defRPr/>
            </a:pPr>
            <a:fld id="{4E0DD48E-97BC-D14D-9435-651FB93F657D}" type="slidenum">
              <a:rPr lang="fr-FR" smtClean="0"/>
              <a:pPr>
                <a:defRPr/>
              </a:pPr>
              <a:t>63</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Cet écran très merdique choque les yeux. Les labels ne sont pas alignés avec les champs auxquels ils sont associés, ce qui oblige à zigzaguer…</a:t>
            </a:r>
          </a:p>
          <a:p>
            <a:pPr>
              <a:defRPr/>
            </a:pPr>
            <a:r>
              <a:rPr lang="fr-FR" dirty="0" smtClean="0"/>
              <a:t>Le choix de couleurs pour distinguer les labels des champs éditables rajoute de la confusion. En outre, placer l’information d’aide dans les labels rajoute encore de la confusion. La case à cocher n’a l’air reliée à rien …</a:t>
            </a:r>
          </a:p>
          <a:p>
            <a:pPr>
              <a:defRPr/>
            </a:pPr>
            <a:endParaRPr lang="fr-FR" dirty="0" smtClean="0"/>
          </a:p>
          <a:p>
            <a:pPr>
              <a:defRPr/>
            </a:pPr>
            <a:r>
              <a:rPr lang="fr-FR" dirty="0" smtClean="0"/>
              <a:t>This image, </a:t>
            </a:r>
            <a:r>
              <a:rPr lang="fr-FR" dirty="0" err="1" smtClean="0"/>
              <a:t>from</a:t>
            </a:r>
            <a:r>
              <a:rPr lang="fr-FR" dirty="0" smtClean="0"/>
              <a:t> </a:t>
            </a:r>
            <a:r>
              <a:rPr lang="fr-FR" i="1" dirty="0" err="1" smtClean="0"/>
              <a:t>Webforms</a:t>
            </a:r>
            <a:r>
              <a:rPr lang="fr-FR" dirty="0" smtClean="0"/>
              <a:t>, </a:t>
            </a:r>
            <a:r>
              <a:rPr lang="fr-FR" dirty="0" err="1" smtClean="0"/>
              <a:t>simply</a:t>
            </a:r>
            <a:r>
              <a:rPr lang="fr-FR" dirty="0" smtClean="0"/>
              <a:t> </a:t>
            </a:r>
            <a:r>
              <a:rPr lang="fr-FR" dirty="0" err="1" smtClean="0"/>
              <a:t>hurts</a:t>
            </a:r>
            <a:r>
              <a:rPr lang="fr-FR" dirty="0" smtClean="0"/>
              <a:t> the </a:t>
            </a:r>
            <a:r>
              <a:rPr lang="fr-FR" dirty="0" err="1" smtClean="0"/>
              <a:t>eyes</a:t>
            </a:r>
            <a:r>
              <a:rPr lang="fr-FR" dirty="0" smtClean="0"/>
              <a:t>. Labels are not </a:t>
            </a:r>
            <a:r>
              <a:rPr lang="fr-FR" dirty="0" err="1" smtClean="0"/>
              <a:t>aligned</a:t>
            </a:r>
            <a:r>
              <a:rPr lang="fr-FR" dirty="0" smtClean="0"/>
              <a:t> to the </a:t>
            </a:r>
            <a:r>
              <a:rPr lang="fr-FR" dirty="0" err="1" smtClean="0"/>
              <a:t>fields</a:t>
            </a:r>
            <a:r>
              <a:rPr lang="fr-FR" dirty="0" smtClean="0"/>
              <a:t> </a:t>
            </a:r>
            <a:r>
              <a:rPr lang="fr-FR" dirty="0" err="1" smtClean="0"/>
              <a:t>they</a:t>
            </a:r>
            <a:r>
              <a:rPr lang="fr-FR" dirty="0" smtClean="0"/>
              <a:t> are </a:t>
            </a:r>
            <a:r>
              <a:rPr lang="fr-FR" dirty="0" err="1" smtClean="0"/>
              <a:t>associated</a:t>
            </a:r>
            <a:r>
              <a:rPr lang="fr-FR" dirty="0" smtClean="0"/>
              <a:t> </a:t>
            </a:r>
            <a:r>
              <a:rPr lang="fr-FR" dirty="0" err="1" smtClean="0"/>
              <a:t>with</a:t>
            </a:r>
            <a:r>
              <a:rPr lang="fr-FR" dirty="0" smtClean="0"/>
              <a:t>, </a:t>
            </a:r>
            <a:r>
              <a:rPr lang="fr-FR" dirty="0" err="1" smtClean="0"/>
              <a:t>causing</a:t>
            </a:r>
            <a:r>
              <a:rPr lang="fr-FR" dirty="0" smtClean="0"/>
              <a:t> the </a:t>
            </a:r>
            <a:r>
              <a:rPr lang="fr-FR" dirty="0" err="1" smtClean="0"/>
              <a:t>eyes</a:t>
            </a:r>
            <a:r>
              <a:rPr lang="fr-FR" dirty="0" smtClean="0"/>
              <a:t> to </a:t>
            </a:r>
            <a:r>
              <a:rPr lang="fr-FR" dirty="0" err="1" smtClean="0"/>
              <a:t>zig-zag</a:t>
            </a:r>
            <a:r>
              <a:rPr lang="fr-FR" dirty="0" smtClean="0"/>
              <a:t> </a:t>
            </a:r>
            <a:r>
              <a:rPr lang="fr-FR" dirty="0" err="1" smtClean="0"/>
              <a:t>around</a:t>
            </a:r>
            <a:r>
              <a:rPr lang="fr-FR" dirty="0" smtClean="0"/>
              <a:t> the </a:t>
            </a:r>
            <a:r>
              <a:rPr lang="fr-FR" dirty="0" err="1" smtClean="0"/>
              <a:t>screen</a:t>
            </a:r>
            <a:r>
              <a:rPr lang="fr-FR" dirty="0" smtClean="0"/>
              <a:t> as the user </a:t>
            </a:r>
            <a:r>
              <a:rPr lang="fr-FR" dirty="0" err="1" smtClean="0"/>
              <a:t>attempts</a:t>
            </a:r>
            <a:r>
              <a:rPr lang="fr-FR" dirty="0" smtClean="0"/>
              <a:t> to </a:t>
            </a:r>
            <a:r>
              <a:rPr lang="fr-FR" dirty="0" err="1" smtClean="0"/>
              <a:t>locate</a:t>
            </a:r>
            <a:r>
              <a:rPr lang="fr-FR" dirty="0" smtClean="0"/>
              <a:t> a </a:t>
            </a:r>
            <a:r>
              <a:rPr lang="fr-FR" dirty="0" err="1" smtClean="0"/>
              <a:t>field</a:t>
            </a:r>
            <a:r>
              <a:rPr lang="fr-FR" dirty="0" smtClean="0"/>
              <a:t> of </a:t>
            </a:r>
            <a:r>
              <a:rPr lang="fr-FR" dirty="0" err="1" smtClean="0"/>
              <a:t>interest</a:t>
            </a:r>
            <a:r>
              <a:rPr lang="fr-FR" dirty="0" smtClean="0"/>
              <a:t>. The </a:t>
            </a:r>
            <a:r>
              <a:rPr lang="fr-FR" dirty="0" err="1" smtClean="0"/>
              <a:t>choice</a:t>
            </a:r>
            <a:r>
              <a:rPr lang="fr-FR" dirty="0" smtClean="0"/>
              <a:t> of </a:t>
            </a:r>
            <a:r>
              <a:rPr lang="fr-FR" dirty="0" err="1" smtClean="0"/>
              <a:t>color</a:t>
            </a:r>
            <a:r>
              <a:rPr lang="fr-FR" dirty="0" smtClean="0"/>
              <a:t> to </a:t>
            </a:r>
            <a:r>
              <a:rPr lang="fr-FR" dirty="0" err="1" smtClean="0"/>
              <a:t>distinguish</a:t>
            </a:r>
            <a:r>
              <a:rPr lang="fr-FR" dirty="0" smtClean="0"/>
              <a:t> labels </a:t>
            </a:r>
            <a:r>
              <a:rPr lang="fr-FR" dirty="0" err="1" smtClean="0"/>
              <a:t>from</a:t>
            </a:r>
            <a:r>
              <a:rPr lang="fr-FR" dirty="0" smtClean="0"/>
              <a:t> </a:t>
            </a:r>
            <a:r>
              <a:rPr lang="fr-FR" dirty="0" err="1" smtClean="0"/>
              <a:t>editable</a:t>
            </a:r>
            <a:r>
              <a:rPr lang="fr-FR" dirty="0" smtClean="0"/>
              <a:t> </a:t>
            </a:r>
            <a:r>
              <a:rPr lang="fr-FR" dirty="0" err="1" smtClean="0"/>
              <a:t>fields</a:t>
            </a:r>
            <a:r>
              <a:rPr lang="fr-FR" dirty="0" smtClean="0"/>
              <a:t> </a:t>
            </a:r>
            <a:r>
              <a:rPr lang="fr-FR" dirty="0" err="1" smtClean="0"/>
              <a:t>further</a:t>
            </a:r>
            <a:r>
              <a:rPr lang="fr-FR" dirty="0" smtClean="0"/>
              <a:t> </a:t>
            </a:r>
            <a:r>
              <a:rPr lang="fr-FR" dirty="0" err="1" smtClean="0"/>
              <a:t>adds</a:t>
            </a:r>
            <a:r>
              <a:rPr lang="fr-FR" dirty="0" smtClean="0"/>
              <a:t> to the </a:t>
            </a:r>
            <a:r>
              <a:rPr lang="fr-FR" dirty="0" err="1" smtClean="0"/>
              <a:t>headache</a:t>
            </a:r>
            <a:r>
              <a:rPr lang="fr-FR" dirty="0" smtClean="0"/>
              <a:t>. </a:t>
            </a:r>
            <a:r>
              <a:rPr lang="fr-FR" dirty="0" err="1" smtClean="0"/>
              <a:t>Further</a:t>
            </a:r>
            <a:r>
              <a:rPr lang="fr-FR" dirty="0" smtClean="0"/>
              <a:t>, </a:t>
            </a:r>
            <a:r>
              <a:rPr lang="fr-FR" dirty="0" err="1" smtClean="0"/>
              <a:t>placing</a:t>
            </a:r>
            <a:r>
              <a:rPr lang="fr-FR" dirty="0" smtClean="0"/>
              <a:t> help information (</a:t>
            </a:r>
            <a:r>
              <a:rPr lang="fr-FR" dirty="0" err="1" smtClean="0"/>
              <a:t>will</a:t>
            </a:r>
            <a:r>
              <a:rPr lang="fr-FR" dirty="0" smtClean="0"/>
              <a:t> not </a:t>
            </a:r>
            <a:r>
              <a:rPr lang="fr-FR" dirty="0" err="1" smtClean="0"/>
              <a:t>appear</a:t>
            </a:r>
            <a:r>
              <a:rPr lang="fr-FR" dirty="0" smtClean="0"/>
              <a:t> on...WHAT?) in the labels </a:t>
            </a:r>
            <a:r>
              <a:rPr lang="fr-FR" dirty="0" err="1" smtClean="0"/>
              <a:t>just</a:t>
            </a:r>
            <a:r>
              <a:rPr lang="fr-FR" dirty="0" smtClean="0"/>
              <a:t> </a:t>
            </a:r>
            <a:r>
              <a:rPr lang="fr-FR" dirty="0" err="1" smtClean="0"/>
              <a:t>adds</a:t>
            </a:r>
            <a:r>
              <a:rPr lang="fr-FR" dirty="0" smtClean="0"/>
              <a:t> to the mess. </a:t>
            </a:r>
            <a:r>
              <a:rPr lang="fr-FR" dirty="0" err="1" smtClean="0"/>
              <a:t>Given</a:t>
            </a:r>
            <a:r>
              <a:rPr lang="fr-FR" dirty="0" smtClean="0"/>
              <a:t> </a:t>
            </a:r>
            <a:r>
              <a:rPr lang="fr-FR" dirty="0" err="1" smtClean="0"/>
              <a:t>that</a:t>
            </a:r>
            <a:r>
              <a:rPr lang="fr-FR" dirty="0" smtClean="0"/>
              <a:t> </a:t>
            </a:r>
            <a:r>
              <a:rPr lang="fr-FR" dirty="0" err="1" smtClean="0"/>
              <a:t>their</a:t>
            </a:r>
            <a:r>
              <a:rPr lang="fr-FR" dirty="0" smtClean="0"/>
              <a:t> </a:t>
            </a:r>
            <a:r>
              <a:rPr lang="fr-FR" dirty="0" smtClean="0">
                <a:hlinkClick r:id="rId3"/>
              </a:rPr>
              <a:t>status bar</a:t>
            </a:r>
            <a:r>
              <a:rPr lang="fr-FR" dirty="0" smtClean="0"/>
              <a:t> </a:t>
            </a:r>
            <a:r>
              <a:rPr lang="fr-FR" dirty="0" err="1" smtClean="0"/>
              <a:t>is</a:t>
            </a:r>
            <a:r>
              <a:rPr lang="fr-FR" dirty="0" smtClean="0"/>
              <a:t> </a:t>
            </a:r>
            <a:r>
              <a:rPr lang="fr-FR" dirty="0" err="1" smtClean="0"/>
              <a:t>too</a:t>
            </a:r>
            <a:r>
              <a:rPr lang="fr-FR" dirty="0" smtClean="0"/>
              <a:t> </a:t>
            </a:r>
            <a:r>
              <a:rPr lang="fr-FR" dirty="0" err="1" smtClean="0"/>
              <a:t>difficult</a:t>
            </a:r>
            <a:r>
              <a:rPr lang="fr-FR" dirty="0" smtClean="0"/>
              <a:t> to </a:t>
            </a:r>
            <a:r>
              <a:rPr lang="fr-FR" dirty="0" err="1" smtClean="0"/>
              <a:t>read</a:t>
            </a:r>
            <a:r>
              <a:rPr lang="fr-FR" dirty="0" smtClean="0"/>
              <a:t>, </a:t>
            </a:r>
            <a:r>
              <a:rPr lang="fr-FR" dirty="0" err="1" smtClean="0"/>
              <a:t>they</a:t>
            </a:r>
            <a:r>
              <a:rPr lang="fr-FR" dirty="0" smtClean="0"/>
              <a:t> </a:t>
            </a:r>
            <a:r>
              <a:rPr lang="fr-FR" dirty="0" err="1" smtClean="0"/>
              <a:t>probably</a:t>
            </a:r>
            <a:r>
              <a:rPr lang="fr-FR" dirty="0" smtClean="0"/>
              <a:t> </a:t>
            </a:r>
            <a:r>
              <a:rPr lang="fr-FR" dirty="0" err="1" smtClean="0"/>
              <a:t>decided</a:t>
            </a:r>
            <a:r>
              <a:rPr lang="fr-FR" dirty="0" smtClean="0"/>
              <a:t> </a:t>
            </a:r>
            <a:r>
              <a:rPr lang="fr-FR" dirty="0" err="1" smtClean="0"/>
              <a:t>that</a:t>
            </a:r>
            <a:r>
              <a:rPr lang="fr-FR" dirty="0" smtClean="0"/>
              <a:t> </a:t>
            </a:r>
            <a:r>
              <a:rPr lang="fr-FR" dirty="0" err="1" smtClean="0"/>
              <a:t>this</a:t>
            </a:r>
            <a:r>
              <a:rPr lang="fr-FR" dirty="0" smtClean="0"/>
              <a:t> </a:t>
            </a:r>
            <a:r>
              <a:rPr lang="fr-FR" dirty="0" err="1" smtClean="0"/>
              <a:t>was</a:t>
            </a:r>
            <a:r>
              <a:rPr lang="fr-FR" dirty="0" smtClean="0"/>
              <a:t> </a:t>
            </a:r>
            <a:r>
              <a:rPr lang="fr-FR" dirty="0" err="1" smtClean="0"/>
              <a:t>probably</a:t>
            </a:r>
            <a:r>
              <a:rPr lang="fr-FR" dirty="0" smtClean="0"/>
              <a:t> the </a:t>
            </a:r>
            <a:r>
              <a:rPr lang="fr-FR" dirty="0" err="1" smtClean="0"/>
              <a:t>next</a:t>
            </a:r>
            <a:r>
              <a:rPr lang="fr-FR" dirty="0" smtClean="0"/>
              <a:t> best place for </a:t>
            </a:r>
            <a:r>
              <a:rPr lang="fr-FR" dirty="0" err="1" smtClean="0"/>
              <a:t>it</a:t>
            </a:r>
            <a:r>
              <a:rPr lang="fr-FR" dirty="0" smtClean="0"/>
              <a:t>. </a:t>
            </a:r>
            <a:endParaRPr lang="fr-FR" dirty="0"/>
          </a:p>
        </p:txBody>
      </p:sp>
      <p:sp>
        <p:nvSpPr>
          <p:cNvPr id="4" name="Espace réservé du numéro de diapositive 3"/>
          <p:cNvSpPr>
            <a:spLocks noGrp="1"/>
          </p:cNvSpPr>
          <p:nvPr>
            <p:ph type="sldNum" sz="quarter" idx="5"/>
          </p:nvPr>
        </p:nvSpPr>
        <p:spPr/>
        <p:txBody>
          <a:bodyPr/>
          <a:lstStyle/>
          <a:p>
            <a:pPr>
              <a:defRPr/>
            </a:pPr>
            <a:fld id="{673A5B2A-7E48-9B4B-8100-D3A4FC8B9E92}" type="slidenum">
              <a:rPr lang="fr-FR" smtClean="0"/>
              <a:pPr>
                <a:defRPr/>
              </a:pPr>
              <a:t>64</a:t>
            </a:fld>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Ici, on voit que les développeurs voulaient voir les affectations de paramètres à l’écran plutôt que de faciliter leurs entrées à l’utilisateur…Il n’y a pas de lecture simple de cet écran, vos yeux se baladent anarchiquement en essayant de mettre de l’ordre. Une bonne manière de procédéder serait d’organiser le flot d’information par des regroupements spaciaux afon de faciliter la localisation d’une onformation spécifique recherchée… On remarquera en particulier qu’</a:t>
            </a:r>
            <a:r>
              <a:rPr lang="fr-FR" altLang="ja-JP"/>
              <a:t>ini il n</a:t>
            </a:r>
            <a:r>
              <a:rPr lang="fr-FR"/>
              <a:t>’</a:t>
            </a:r>
            <a:r>
              <a:rPr lang="fr-FR" altLang="ja-JP"/>
              <a:t>y a pas de zone délimitée, ni de cadre, ni de titre.</a:t>
            </a:r>
          </a:p>
          <a:p>
            <a:endParaRPr lang="fr-FR"/>
          </a:p>
          <a:p>
            <a:r>
              <a:rPr lang="fr-FR"/>
              <a:t>If you really want to make things difficult for your users, just slap a screen together without regard for order or organization. This image is taken from IBM's </a:t>
            </a:r>
            <a:r>
              <a:rPr lang="fr-FR" i="1"/>
              <a:t>Aptiva Communication Center</a:t>
            </a:r>
            <a:r>
              <a:rPr lang="fr-FR"/>
              <a:t>, and demonstrates to us at least, that the developers simply wanted to get the settings on the screen, rather than make it easy for people to adjust the settings. There is no </a:t>
            </a:r>
            <a:r>
              <a:rPr lang="fr-FR" i="1"/>
              <a:t>flow</a:t>
            </a:r>
            <a:r>
              <a:rPr lang="fr-FR"/>
              <a:t> to the screen; your eyes just jump around from place to place as your brain tries to elicit some sort of order. </a:t>
            </a:r>
          </a:p>
          <a:p>
            <a:r>
              <a:rPr lang="fr-FR"/>
              <a:t>A well-designed screen, in stark contrast to this image, uses position, alignment, and grouping to organize the information, to provide an </a:t>
            </a:r>
            <a:r>
              <a:rPr lang="fr-FR" i="1"/>
              <a:t>information flow</a:t>
            </a:r>
            <a:r>
              <a:rPr lang="fr-FR"/>
              <a:t>. This not only makes it easier to locate a specific piece of information, it relieves the brain from having to subconsciously apply order. </a:t>
            </a:r>
          </a:p>
        </p:txBody>
      </p:sp>
      <p:sp>
        <p:nvSpPr>
          <p:cNvPr id="4" name="Espace réservé du numéro de diapositive 3"/>
          <p:cNvSpPr>
            <a:spLocks noGrp="1"/>
          </p:cNvSpPr>
          <p:nvPr>
            <p:ph type="sldNum" sz="quarter" idx="5"/>
          </p:nvPr>
        </p:nvSpPr>
        <p:spPr/>
        <p:txBody>
          <a:bodyPr/>
          <a:lstStyle/>
          <a:p>
            <a:pPr>
              <a:defRPr/>
            </a:pPr>
            <a:fld id="{5FE21362-DE70-644C-AFE7-3C543AB61DDA}" type="slidenum">
              <a:rPr lang="fr-FR" smtClean="0"/>
              <a:pPr>
                <a:defRPr/>
              </a:pPr>
              <a:t>65</a:t>
            </a:fld>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78DBD3-3367-B842-BC28-7675A14186E4}" type="slidenum">
              <a:rPr lang="fr-FR"/>
              <a:pPr>
                <a:defRPr/>
              </a:pPr>
              <a:t>66</a:t>
            </a:fld>
            <a:endParaRPr lang="fr-FR"/>
          </a:p>
        </p:txBody>
      </p:sp>
      <p:sp>
        <p:nvSpPr>
          <p:cNvPr id="583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683" name="Rectangle 3"/>
          <p:cNvSpPr>
            <a:spLocks noGrp="1" noChangeArrowheads="1"/>
          </p:cNvSpPr>
          <p:nvPr>
            <p:ph type="body" idx="1"/>
          </p:nvPr>
        </p:nvSpPr>
        <p:spPr/>
        <p:txBody>
          <a:bodyPr/>
          <a:lstStyle/>
          <a:p>
            <a:pPr eaLnBrk="1" hangingPunct="1">
              <a:spcBef>
                <a:spcPts val="200"/>
              </a:spcBef>
              <a:spcAft>
                <a:spcPts val="200"/>
              </a:spcAft>
              <a:defRPr/>
            </a:pPr>
            <a:endParaRPr lang="en-US" smtClean="0">
              <a:latin typeface="Palatino" charset="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01950F-D8D1-F446-95E0-D72D08D66FFA}" type="slidenum">
              <a:rPr lang="fr-FR"/>
              <a:pPr>
                <a:defRPr/>
              </a:pPr>
              <a:t>67</a:t>
            </a:fld>
            <a:endParaRPr lang="fr-FR"/>
          </a:p>
        </p:txBody>
      </p:sp>
      <p:sp>
        <p:nvSpPr>
          <p:cNvPr id="589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9827" name="Rectangle 3"/>
          <p:cNvSpPr>
            <a:spLocks noGrp="1" noChangeArrowheads="1"/>
          </p:cNvSpPr>
          <p:nvPr>
            <p:ph type="body" idx="1"/>
          </p:nvPr>
        </p:nvSpPr>
        <p:spPr/>
        <p:txBody>
          <a:bodyPr/>
          <a:lstStyle/>
          <a:p>
            <a:pPr eaLnBrk="1" hangingPunct="1">
              <a:defRPr/>
            </a:pPr>
            <a:r>
              <a:rPr lang="fr-FR" smtClean="0">
                <a:cs typeface="+mn-cs"/>
              </a:rPr>
              <a:t>Mettre en page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21ABDC-CE86-D341-893C-9CEEBE1EC58E}" type="slidenum">
              <a:rPr lang="fr-FR"/>
              <a:pPr>
                <a:defRPr/>
              </a:pPr>
              <a:t>68</a:t>
            </a:fld>
            <a:endParaRPr lang="fr-FR"/>
          </a:p>
        </p:txBody>
      </p:sp>
      <p:sp>
        <p:nvSpPr>
          <p:cNvPr id="585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5731" name="Rectangle 3"/>
          <p:cNvSpPr>
            <a:spLocks noGrp="1" noChangeArrowheads="1"/>
          </p:cNvSpPr>
          <p:nvPr>
            <p:ph type="body" idx="1"/>
          </p:nvPr>
        </p:nvSpPr>
        <p:spPr/>
        <p:txBody>
          <a:bodyPr/>
          <a:lstStyle/>
          <a:p>
            <a:pPr eaLnBrk="1" hangingPunct="1">
              <a:spcBef>
                <a:spcPts val="200"/>
              </a:spcBef>
              <a:spcAft>
                <a:spcPts val="200"/>
              </a:spcAft>
              <a:defRPr/>
            </a:pPr>
            <a:endParaRPr lang="en-US" smtClean="0">
              <a:latin typeface="Palatino" charset="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A40042-7BFC-0A44-878B-82E615A87214}" type="slidenum">
              <a:rPr lang="fr-FR"/>
              <a:pPr>
                <a:defRPr/>
              </a:pPr>
              <a:t>69</a:t>
            </a:fld>
            <a:endParaRPr lang="fr-FR"/>
          </a:p>
        </p:txBody>
      </p:sp>
      <p:sp>
        <p:nvSpPr>
          <p:cNvPr id="219138" name="Rectangle 2"/>
          <p:cNvSpPr>
            <a:spLocks noGrp="1" noRot="1" noChangeAspect="1" noChangeArrowheads="1" noTextEdit="1"/>
          </p:cNvSpPr>
          <p:nvPr>
            <p:ph type="sldImg"/>
          </p:nvPr>
        </p:nvSpPr>
        <p:spPr>
          <a:xfrm>
            <a:off x="4689475" y="4071938"/>
            <a:ext cx="2862263" cy="1981200"/>
          </a:xfrm>
          <a:ln/>
          <a:extLst>
            <a:ext uri="{FAA26D3D-D897-4be2-8F04-BA451C77F1D7}">
              <ma14:placeholderFlag xmlns:ma14="http://schemas.microsoft.com/office/mac/drawingml/2011/main" val="1"/>
            </a:ext>
          </a:extLst>
        </p:spPr>
      </p:sp>
      <p:sp>
        <p:nvSpPr>
          <p:cNvPr id="219139" name="Rectangle 3"/>
          <p:cNvSpPr>
            <a:spLocks noGrp="1" noChangeArrowheads="1"/>
          </p:cNvSpPr>
          <p:nvPr>
            <p:ph type="body" idx="1"/>
          </p:nvPr>
        </p:nvSpPr>
        <p:spPr>
          <a:xfrm>
            <a:off x="315913" y="881063"/>
            <a:ext cx="3535362" cy="8255000"/>
          </a:xfrm>
        </p:spPr>
        <p:txBody>
          <a:bodyPr/>
          <a:lstStyle/>
          <a:p>
            <a:pPr eaLnBrk="1" hangingPunct="1">
              <a:defRPr/>
            </a:pPr>
            <a:r>
              <a:rPr lang="fr-FR" dirty="0" smtClean="0">
                <a:cs typeface="+mn-cs"/>
              </a:rPr>
              <a:t>ce qu'il faut faire et ce qu'il ne faut pas faire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EC8B3E-6546-B444-8C8F-B3BA129281B7}" type="slidenum">
              <a:rPr lang="fr-FR"/>
              <a:pPr>
                <a:defRPr/>
              </a:pPr>
              <a:t>70</a:t>
            </a:fld>
            <a:endParaRPr lang="fr-FR"/>
          </a:p>
        </p:txBody>
      </p:sp>
      <p:sp>
        <p:nvSpPr>
          <p:cNvPr id="221186" name="Rectangle 2"/>
          <p:cNvSpPr>
            <a:spLocks noGrp="1" noRot="1" noChangeAspect="1" noChangeArrowheads="1" noTextEdit="1"/>
          </p:cNvSpPr>
          <p:nvPr>
            <p:ph type="sldImg"/>
          </p:nvPr>
        </p:nvSpPr>
        <p:spPr>
          <a:xfrm>
            <a:off x="4689475" y="4071938"/>
            <a:ext cx="2862263" cy="1981200"/>
          </a:xfrm>
          <a:ln/>
          <a:extLst>
            <a:ext uri="{FAA26D3D-D897-4be2-8F04-BA451C77F1D7}">
              <ma14:placeholderFlag xmlns:ma14="http://schemas.microsoft.com/office/mac/drawingml/2011/main" val="1"/>
            </a:ext>
          </a:extLst>
        </p:spPr>
      </p:sp>
      <p:sp>
        <p:nvSpPr>
          <p:cNvPr id="221187" name="Rectangle 3"/>
          <p:cNvSpPr>
            <a:spLocks noGrp="1" noChangeArrowheads="1"/>
          </p:cNvSpPr>
          <p:nvPr>
            <p:ph type="body" idx="1"/>
          </p:nvPr>
        </p:nvSpPr>
        <p:spPr>
          <a:xfrm>
            <a:off x="315913" y="881063"/>
            <a:ext cx="3535362" cy="8255000"/>
          </a:xfrm>
        </p:spPr>
        <p:txBody>
          <a:bodyPr/>
          <a:lstStyle/>
          <a:p>
            <a:pPr eaLnBrk="1" hangingPunct="1">
              <a:defRPr/>
            </a:pPr>
            <a:r>
              <a:rPr lang="fr-FR" dirty="0" smtClean="0">
                <a:cs typeface="+mn-cs"/>
              </a:rPr>
              <a:t>The </a:t>
            </a:r>
            <a:r>
              <a:rPr lang="fr-FR" dirty="0" err="1" smtClean="0">
                <a:cs typeface="+mn-cs"/>
              </a:rPr>
              <a:t>following</a:t>
            </a:r>
            <a:r>
              <a:rPr lang="fr-FR" dirty="0" smtClean="0">
                <a:cs typeface="+mn-cs"/>
              </a:rPr>
              <a:t> figure shows a GUI </a:t>
            </a:r>
            <a:r>
              <a:rPr lang="fr-FR" dirty="0" err="1" smtClean="0">
                <a:cs typeface="+mn-cs"/>
              </a:rPr>
              <a:t>that</a:t>
            </a:r>
            <a:r>
              <a:rPr lang="fr-FR" dirty="0" smtClean="0">
                <a:cs typeface="+mn-cs"/>
              </a:rPr>
              <a:t> uses </a:t>
            </a:r>
            <a:r>
              <a:rPr lang="fr-FR" dirty="0" err="1" smtClean="0">
                <a:cs typeface="+mn-cs"/>
              </a:rPr>
              <a:t>two</a:t>
            </a:r>
            <a:r>
              <a:rPr lang="fr-FR" dirty="0" smtClean="0">
                <a:cs typeface="+mn-cs"/>
              </a:rPr>
              <a:t> instances of </a:t>
            </a:r>
            <a:r>
              <a:rPr lang="fr-FR" dirty="0" err="1" smtClean="0">
                <a:cs typeface="+mn-cs"/>
              </a:rPr>
              <a:t>BoxLayout</a:t>
            </a:r>
            <a:r>
              <a:rPr lang="fr-FR" dirty="0" smtClean="0">
                <a:cs typeface="+mn-cs"/>
              </a:rPr>
              <a:t>. In the top part of the GUI, a top-to-</a:t>
            </a:r>
            <a:r>
              <a:rPr lang="fr-FR" dirty="0" err="1" smtClean="0">
                <a:cs typeface="+mn-cs"/>
              </a:rPr>
              <a:t>bottom</a:t>
            </a:r>
            <a:r>
              <a:rPr lang="fr-FR" dirty="0" smtClean="0">
                <a:cs typeface="+mn-cs"/>
              </a:rPr>
              <a:t> box </a:t>
            </a:r>
            <a:r>
              <a:rPr lang="fr-FR" dirty="0" err="1" smtClean="0">
                <a:cs typeface="+mn-cs"/>
              </a:rPr>
              <a:t>layout</a:t>
            </a:r>
            <a:r>
              <a:rPr lang="fr-FR" dirty="0" smtClean="0">
                <a:cs typeface="+mn-cs"/>
              </a:rPr>
              <a:t> places a label  </a:t>
            </a:r>
            <a:r>
              <a:rPr lang="fr-FR" dirty="0" err="1" smtClean="0">
                <a:cs typeface="+mn-cs"/>
              </a:rPr>
              <a:t>above</a:t>
            </a:r>
            <a:r>
              <a:rPr lang="fr-FR" dirty="0" smtClean="0">
                <a:cs typeface="+mn-cs"/>
              </a:rPr>
              <a:t> a scroll pane. In the </a:t>
            </a:r>
            <a:r>
              <a:rPr lang="fr-FR" dirty="0" err="1" smtClean="0">
                <a:cs typeface="+mn-cs"/>
              </a:rPr>
              <a:t>bottom</a:t>
            </a:r>
            <a:r>
              <a:rPr lang="fr-FR" dirty="0" smtClean="0">
                <a:cs typeface="+mn-cs"/>
              </a:rPr>
              <a:t> part of the GUI, a </a:t>
            </a:r>
            <a:r>
              <a:rPr lang="fr-FR" dirty="0" err="1" smtClean="0">
                <a:cs typeface="+mn-cs"/>
              </a:rPr>
              <a:t>left</a:t>
            </a:r>
            <a:r>
              <a:rPr lang="fr-FR" dirty="0" smtClean="0">
                <a:cs typeface="+mn-cs"/>
              </a:rPr>
              <a:t>-to-right box </a:t>
            </a:r>
            <a:r>
              <a:rPr lang="fr-FR" dirty="0" err="1" smtClean="0">
                <a:cs typeface="+mn-cs"/>
              </a:rPr>
              <a:t>layout</a:t>
            </a:r>
            <a:r>
              <a:rPr lang="fr-FR" dirty="0" smtClean="0">
                <a:cs typeface="+mn-cs"/>
              </a:rPr>
              <a:t> places </a:t>
            </a:r>
            <a:r>
              <a:rPr lang="fr-FR" dirty="0" err="1" smtClean="0">
                <a:cs typeface="+mn-cs"/>
              </a:rPr>
              <a:t>two</a:t>
            </a:r>
            <a:r>
              <a:rPr lang="fr-FR" dirty="0" smtClean="0">
                <a:cs typeface="+mn-cs"/>
              </a:rPr>
              <a:t> buttons </a:t>
            </a:r>
            <a:r>
              <a:rPr lang="fr-FR" dirty="0" err="1" smtClean="0">
                <a:cs typeface="+mn-cs"/>
              </a:rPr>
              <a:t>next</a:t>
            </a:r>
            <a:r>
              <a:rPr lang="fr-FR" dirty="0" smtClean="0">
                <a:cs typeface="+mn-cs"/>
              </a:rPr>
              <a:t> to </a:t>
            </a:r>
            <a:r>
              <a:rPr lang="fr-FR" dirty="0" err="1" smtClean="0">
                <a:cs typeface="+mn-cs"/>
              </a:rPr>
              <a:t>each</a:t>
            </a:r>
            <a:r>
              <a:rPr lang="fr-FR" dirty="0" smtClean="0">
                <a:cs typeface="+mn-cs"/>
              </a:rPr>
              <a:t> </a:t>
            </a:r>
            <a:r>
              <a:rPr lang="fr-FR" dirty="0" err="1" smtClean="0">
                <a:cs typeface="+mn-cs"/>
              </a:rPr>
              <a:t>other</a:t>
            </a:r>
            <a:r>
              <a:rPr lang="fr-FR" dirty="0" smtClean="0">
                <a:cs typeface="+mn-cs"/>
              </a:rPr>
              <a:t>. A </a:t>
            </a:r>
            <a:r>
              <a:rPr lang="fr-FR" dirty="0" err="1" smtClean="0">
                <a:cs typeface="+mn-cs"/>
              </a:rPr>
              <a:t>BorderLayout</a:t>
            </a:r>
            <a:r>
              <a:rPr lang="fr-FR" dirty="0" smtClean="0">
                <a:cs typeface="+mn-cs"/>
              </a:rPr>
              <a:t> combines the </a:t>
            </a:r>
            <a:r>
              <a:rPr lang="fr-FR" dirty="0" err="1" smtClean="0">
                <a:cs typeface="+mn-cs"/>
              </a:rPr>
              <a:t>two</a:t>
            </a:r>
            <a:r>
              <a:rPr lang="fr-FR" dirty="0" smtClean="0">
                <a:cs typeface="+mn-cs"/>
              </a:rPr>
              <a:t> parts of the GUI and </a:t>
            </a:r>
            <a:r>
              <a:rPr lang="fr-FR" dirty="0" err="1" smtClean="0">
                <a:cs typeface="+mn-cs"/>
              </a:rPr>
              <a:t>ensures</a:t>
            </a:r>
            <a:r>
              <a:rPr lang="fr-FR" dirty="0" smtClean="0">
                <a:cs typeface="+mn-cs"/>
              </a:rPr>
              <a:t> </a:t>
            </a:r>
            <a:r>
              <a:rPr lang="fr-FR" dirty="0" err="1" smtClean="0">
                <a:cs typeface="+mn-cs"/>
              </a:rPr>
              <a:t>that</a:t>
            </a:r>
            <a:r>
              <a:rPr lang="fr-FR" dirty="0" smtClean="0">
                <a:cs typeface="+mn-cs"/>
              </a:rPr>
              <a:t> </a:t>
            </a:r>
            <a:r>
              <a:rPr lang="fr-FR" dirty="0" err="1" smtClean="0">
                <a:cs typeface="+mn-cs"/>
              </a:rPr>
              <a:t>any</a:t>
            </a:r>
            <a:r>
              <a:rPr lang="fr-FR" dirty="0" smtClean="0">
                <a:cs typeface="+mn-cs"/>
              </a:rPr>
              <a:t> </a:t>
            </a:r>
            <a:r>
              <a:rPr lang="fr-FR" dirty="0" err="1" smtClean="0">
                <a:cs typeface="+mn-cs"/>
              </a:rPr>
              <a:t>excess</a:t>
            </a:r>
            <a:r>
              <a:rPr lang="fr-FR" dirty="0" smtClean="0">
                <a:cs typeface="+mn-cs"/>
              </a:rPr>
              <a:t> </a:t>
            </a:r>
            <a:r>
              <a:rPr lang="fr-FR" dirty="0" err="1" smtClean="0">
                <a:cs typeface="+mn-cs"/>
              </a:rPr>
              <a:t>space</a:t>
            </a:r>
            <a:r>
              <a:rPr lang="fr-FR" dirty="0" smtClean="0">
                <a:cs typeface="+mn-cs"/>
              </a:rPr>
              <a:t> </a:t>
            </a:r>
            <a:r>
              <a:rPr lang="fr-FR" dirty="0" err="1" smtClean="0">
                <a:cs typeface="+mn-cs"/>
              </a:rPr>
              <a:t>is</a:t>
            </a:r>
            <a:r>
              <a:rPr lang="fr-FR" dirty="0" smtClean="0">
                <a:cs typeface="+mn-cs"/>
              </a:rPr>
              <a:t> </a:t>
            </a:r>
            <a:r>
              <a:rPr lang="fr-FR" dirty="0" err="1" smtClean="0">
                <a:cs typeface="+mn-cs"/>
              </a:rPr>
              <a:t>given</a:t>
            </a:r>
            <a:r>
              <a:rPr lang="fr-FR" dirty="0" smtClean="0">
                <a:cs typeface="+mn-cs"/>
              </a:rPr>
              <a:t> to the scroll pane. </a:t>
            </a:r>
          </a:p>
          <a:p>
            <a:pPr eaLnBrk="1" hangingPunct="1">
              <a:defRPr/>
            </a:pPr>
            <a:r>
              <a:rPr lang="fr-FR" dirty="0" smtClean="0">
                <a:cs typeface="+mn-cs"/>
              </a:rPr>
              <a:t>(parce que c</a:t>
            </a:r>
            <a:r>
              <a:rPr lang="fr-FR" altLang="ja-JP" dirty="0" smtClean="0">
                <a:latin typeface="Arial"/>
                <a:cs typeface="+mn-cs"/>
              </a:rPr>
              <a:t>'</a:t>
            </a:r>
            <a:r>
              <a:rPr lang="fr-FR" dirty="0" smtClean="0">
                <a:cs typeface="+mn-cs"/>
              </a:rPr>
              <a:t>est le centre qui s</a:t>
            </a:r>
            <a:r>
              <a:rPr lang="fr-FR" altLang="ja-JP" dirty="0" smtClean="0">
                <a:latin typeface="Arial"/>
                <a:cs typeface="+mn-cs"/>
              </a:rPr>
              <a:t>'</a:t>
            </a:r>
            <a:r>
              <a:rPr lang="fr-FR" dirty="0" smtClean="0">
                <a:cs typeface="+mn-cs"/>
              </a:rPr>
              <a:t>étend dans un </a:t>
            </a:r>
            <a:r>
              <a:rPr lang="fr-FR" dirty="0" err="1" smtClean="0">
                <a:cs typeface="+mn-cs"/>
              </a:rPr>
              <a:t>BorderLayout</a:t>
            </a:r>
            <a:r>
              <a:rPr lang="fr-FR" dirty="0" smtClean="0">
                <a:cs typeface="+mn-cs"/>
              </a:rPr>
              <a:t>).</a:t>
            </a:r>
          </a:p>
          <a:p>
            <a:pPr eaLnBrk="1" hangingPunct="1">
              <a:defRPr/>
            </a:pPr>
            <a:endParaRPr lang="fr-FR" dirty="0" smtClean="0">
              <a:cs typeface="+mn-cs"/>
            </a:endParaRPr>
          </a:p>
          <a:p>
            <a:pPr eaLnBrk="1" hangingPunct="1">
              <a:defRPr/>
            </a:pPr>
            <a:r>
              <a:rPr lang="fr-FR" dirty="0" smtClean="0">
                <a:cs typeface="+mn-cs"/>
              </a:rPr>
              <a:t>commentaire sur les verticales.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806AE4-BB8B-4741-BB52-0B0655A0506F}" type="slidenum">
              <a:rPr lang="fr-FR"/>
              <a:pPr>
                <a:defRPr/>
              </a:pPr>
              <a:t>7</a:t>
            </a:fld>
            <a:endParaRPr lang="fr-F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484C5C-CB25-5341-A1F2-C77BCA7C20D0}" type="slidenum">
              <a:rPr lang="fr-FR"/>
              <a:pPr>
                <a:defRPr/>
              </a:pPr>
              <a:t>71</a:t>
            </a:fld>
            <a:endParaRPr lang="fr-FR"/>
          </a:p>
        </p:txBody>
      </p:sp>
      <p:sp>
        <p:nvSpPr>
          <p:cNvPr id="210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0947" name="Rectangle 3"/>
          <p:cNvSpPr>
            <a:spLocks noGrp="1" noChangeArrowheads="1"/>
          </p:cNvSpPr>
          <p:nvPr>
            <p:ph type="body" idx="1"/>
          </p:nvPr>
        </p:nvSpPr>
        <p:spPr/>
        <p:txBody>
          <a:bodyPr/>
          <a:lstStyle/>
          <a:p>
            <a:pPr eaLnBrk="1" hangingPunct="1">
              <a:defRPr/>
            </a:pPr>
            <a:r>
              <a:rPr lang="fr-FR" dirty="0" smtClean="0">
                <a:cs typeface="+mn-cs"/>
              </a:rPr>
              <a:t>Mais ces lignes sont plus ou moins saillantes. Un champ de texte (contrasté, car en général blanc) introduira une ligne, alors que pour un label, l'existence d'une telle ligne à droite est contestable. Dans cet exemple, pour minimiser le nombre de lignes introduites, il faut aussi aligner les bords des champs de texte. On se retrouve alors avec trois lignes verticales définies par l'alignement des bords gauches des labels, des bords droits et des bords gauches des champs de texte.</a:t>
            </a:r>
          </a:p>
          <a:p>
            <a:pPr eaLnBrk="1" hangingPunct="1">
              <a:defRPr/>
            </a:pPr>
            <a:endParaRPr lang="fr-FR" dirty="0"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7661E2-8A9D-4340-94CB-272EEFE00F99}" type="slidenum">
              <a:rPr lang="fr-FR"/>
              <a:pPr>
                <a:defRPr/>
              </a:pPr>
              <a:t>72</a:t>
            </a:fld>
            <a:endParaRPr lang="fr-FR"/>
          </a:p>
        </p:txBody>
      </p:sp>
      <p:sp>
        <p:nvSpPr>
          <p:cNvPr id="591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1875" name="Rectangle 3"/>
          <p:cNvSpPr>
            <a:spLocks noGrp="1" noChangeArrowheads="1"/>
          </p:cNvSpPr>
          <p:nvPr>
            <p:ph type="body" idx="1"/>
          </p:nvPr>
        </p:nvSpPr>
        <p:spPr/>
        <p:txBody>
          <a:bodyPr/>
          <a:lstStyle/>
          <a:p>
            <a:pPr eaLnBrk="1" hangingPunct="1">
              <a:defRPr/>
            </a:pPr>
            <a:r>
              <a:rPr lang="fr-FR" smtClean="0">
                <a:cs typeface="+mn-cs"/>
              </a:rPr>
              <a:t>Mettre en page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atin typeface="Calibri" charset="0"/>
              </a:rPr>
              <a:t>Ici on voit qu’il y a beaucoup trop de lignes virtuelles….</a:t>
            </a:r>
          </a:p>
          <a:p>
            <a:r>
              <a:rPr lang="fr-FR">
                <a:latin typeface="Calibri" charset="0"/>
              </a:rPr>
              <a:t>En plus déjà pas de marges suffisantes, tous les cadres ne sont pas titrés, pas de délimitations claires en zone, etc.</a:t>
            </a:r>
          </a:p>
          <a:p>
            <a:endParaRPr lang="fr-FR">
              <a:latin typeface="Calibri" charset="0"/>
            </a:endParaRPr>
          </a:p>
          <a:p>
            <a:endParaRPr lang="fr-FR">
              <a:latin typeface="Calibri" charset="0"/>
            </a:endParaRPr>
          </a:p>
          <a:p>
            <a:endParaRPr lang="fr-FR">
              <a:latin typeface="Calibri" charset="0"/>
            </a:endParaRPr>
          </a:p>
          <a:p>
            <a:endParaRPr lang="fr-FR">
              <a:latin typeface="Calibri" charset="0"/>
            </a:endParaRPr>
          </a:p>
          <a:p>
            <a:endParaRPr lang="fr-FR">
              <a:latin typeface="Calibri" charset="0"/>
            </a:endParaRPr>
          </a:p>
          <a:p>
            <a:r>
              <a:rPr lang="fr-FR">
                <a:latin typeface="Calibri" charset="0"/>
              </a:rPr>
              <a:t>Elle se divise en trois parties disjointes ; la première nécessaire de l’édition de la description</a:t>
            </a:r>
          </a:p>
          <a:p>
            <a:r>
              <a:rPr lang="fr-FR">
                <a:latin typeface="Calibri" charset="0"/>
              </a:rPr>
              <a:t>du contrat (identifiant, contrat incluant, priorité qui est nécessaire dans la résolution de</a:t>
            </a:r>
          </a:p>
          <a:p>
            <a:r>
              <a:rPr lang="fr-FR">
                <a:latin typeface="Calibri" charset="0"/>
              </a:rPr>
              <a:t>conflits)</a:t>
            </a:r>
          </a:p>
          <a:p>
            <a:r>
              <a:rPr lang="fr-FR">
                <a:latin typeface="Calibri" charset="0"/>
              </a:rPr>
              <a:t>La saisie d’une description est recommandée pour l’utilisateur afin de permettre de bien</a:t>
            </a:r>
          </a:p>
          <a:p>
            <a:r>
              <a:rPr lang="fr-FR">
                <a:latin typeface="Calibri" charset="0"/>
              </a:rPr>
              <a:t>distinguer les règles et de comprendre leur vocation initiale. L’énoncé de la règle se génère</a:t>
            </a:r>
          </a:p>
          <a:p>
            <a:r>
              <a:rPr lang="fr-FR">
                <a:latin typeface="Calibri" charset="0"/>
              </a:rPr>
              <a:t>automatiquement en cliquant sur le bouton Générer avant de transformer la règle au format</a:t>
            </a:r>
          </a:p>
          <a:p>
            <a:r>
              <a:rPr lang="fr-FR">
                <a:latin typeface="Calibri" charset="0"/>
              </a:rPr>
              <a:t>XML déjà défini en avant.</a:t>
            </a:r>
          </a:p>
          <a:p>
            <a:r>
              <a:rPr lang="fr-FR">
                <a:latin typeface="Calibri" charset="0"/>
              </a:rPr>
              <a:t>La deuxième partie c’est en fait le panneau de saisi de conditions, il en trois zones, une à</a:t>
            </a:r>
          </a:p>
          <a:p>
            <a:r>
              <a:rPr lang="fr-FR">
                <a:latin typeface="Calibri" charset="0"/>
              </a:rPr>
              <a:t>gauche qui regroupe l’ensemble des conditions permis ( Adresses, Ports et Protocoles) dont</a:t>
            </a:r>
          </a:p>
          <a:p>
            <a:r>
              <a:rPr lang="fr-FR">
                <a:latin typeface="Calibri" charset="0"/>
              </a:rPr>
              <a:t>l’utilisateur doit choisir une à la fois et l’insérer vers la Table d’édition ; pour qu’il puisse</a:t>
            </a:r>
          </a:p>
          <a:p>
            <a:r>
              <a:rPr lang="fr-FR">
                <a:latin typeface="Calibri" charset="0"/>
              </a:rPr>
              <a:t>ensuite lui associer une valeur. Notons qu’il peut les combiner à travers les opérateurs</a:t>
            </a:r>
          </a:p>
          <a:p>
            <a:r>
              <a:rPr lang="fr-FR">
                <a:latin typeface="Calibri" charset="0"/>
              </a:rPr>
              <a:t>logiques (OR, AND, NOT).</a:t>
            </a:r>
          </a:p>
          <a:p>
            <a:r>
              <a:rPr lang="fr-FR">
                <a:latin typeface="Calibri" charset="0"/>
              </a:rPr>
              <a:t>La troisième partie c’est celle de saisi des actions ; uniquement deux types d’actions sont</a:t>
            </a:r>
          </a:p>
          <a:p>
            <a:r>
              <a:rPr lang="fr-FR">
                <a:latin typeface="Calibri" charset="0"/>
              </a:rPr>
              <a:t>impléméntés :</a:t>
            </a:r>
          </a:p>
          <a:p>
            <a:r>
              <a:rPr lang="fr-FR">
                <a:latin typeface="Calibri" charset="0"/>
              </a:rPr>
              <a:t>· Les actions diffserv :</a:t>
            </a:r>
          </a:p>
          <a:p>
            <a:r>
              <a:rPr lang="fr-FR">
                <a:latin typeface="Calibri" charset="0"/>
              </a:rPr>
              <a:t>o Le marquage qui est pratiquement appliqué à chaque nouveau paquet qui</a:t>
            </a:r>
          </a:p>
          <a:p>
            <a:r>
              <a:rPr lang="fr-FR">
                <a:latin typeface="Calibri" charset="0"/>
              </a:rPr>
              <a:t>transite par le réseau</a:t>
            </a:r>
          </a:p>
          <a:p>
            <a:r>
              <a:rPr lang="fr-FR">
                <a:latin typeface="Calibri" charset="0"/>
              </a:rPr>
              <a:t>o Le lissage</a:t>
            </a:r>
          </a:p>
          <a:p>
            <a:r>
              <a:rPr lang="fr-FR">
                <a:latin typeface="Calibri" charset="0"/>
              </a:rPr>
              <a:t>o Le dropping: pour la destruction des paquets non désirables</a:t>
            </a:r>
          </a:p>
          <a:p>
            <a:r>
              <a:rPr lang="fr-FR">
                <a:latin typeface="Calibri" charset="0"/>
              </a:rPr>
              <a:t>Voici par la suite une description en s’appuyant sur le coté purement visuel (zone de textes,</a:t>
            </a:r>
          </a:p>
          <a:p>
            <a:r>
              <a:rPr lang="fr-FR">
                <a:latin typeface="Calibri" charset="0"/>
              </a:rPr>
              <a:t>bouton …</a:t>
            </a:r>
            <a:endParaRPr lang="fr-FR"/>
          </a:p>
        </p:txBody>
      </p:sp>
      <p:sp>
        <p:nvSpPr>
          <p:cNvPr id="4" name="Espace réservé du numéro de diapositive 3"/>
          <p:cNvSpPr>
            <a:spLocks noGrp="1"/>
          </p:cNvSpPr>
          <p:nvPr>
            <p:ph type="sldNum" sz="quarter" idx="5"/>
          </p:nvPr>
        </p:nvSpPr>
        <p:spPr/>
        <p:txBody>
          <a:bodyPr/>
          <a:lstStyle/>
          <a:p>
            <a:pPr>
              <a:defRPr/>
            </a:pPr>
            <a:fld id="{7C6553F7-B735-3E4D-BB4F-B012EF59885C}" type="slidenum">
              <a:rPr lang="fr-FR" smtClean="0"/>
              <a:pPr>
                <a:defRPr/>
              </a:pPr>
              <a:t>73</a:t>
            </a:fld>
            <a:endParaRPr lang="fr-F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E6CB5C-5BFC-DD49-8E3E-8880232DA00D}" type="slidenum">
              <a:rPr lang="fr-FR"/>
              <a:pPr>
                <a:defRPr/>
              </a:pPr>
              <a:t>74</a:t>
            </a:fld>
            <a:endParaRPr lang="fr-FR"/>
          </a:p>
        </p:txBody>
      </p:sp>
      <p:sp>
        <p:nvSpPr>
          <p:cNvPr id="599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9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B59CC4-5660-AD42-9940-74046DB8492C}" type="slidenum">
              <a:rPr lang="fr-FR"/>
              <a:pPr>
                <a:defRPr/>
              </a:pPr>
              <a:t>75</a:t>
            </a:fld>
            <a:endParaRPr lang="fr-FR"/>
          </a:p>
        </p:txBody>
      </p:sp>
      <p:sp>
        <p:nvSpPr>
          <p:cNvPr id="596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6995" name="Rectangle 3"/>
          <p:cNvSpPr>
            <a:spLocks noGrp="1" noChangeArrowheads="1"/>
          </p:cNvSpPr>
          <p:nvPr>
            <p:ph type="body" idx="1"/>
          </p:nvPr>
        </p:nvSpPr>
        <p:spPr/>
        <p:txBody>
          <a:bodyPr/>
          <a:lstStyle/>
          <a:p>
            <a:pPr eaLnBrk="1" hangingPunct="1">
              <a:defRPr/>
            </a:pPr>
            <a:r>
              <a:rPr lang="fr-FR" sz="800" dirty="0" smtClean="0">
                <a:cs typeface="+mn-cs"/>
              </a:rPr>
              <a:t>Veillez aussi dans les menus à définir des sous-rubriques pour séparer les différents items du menu. Pensez aux sous-menus pour les rubriques importantes. Ne mettez pas plus de deux sous-niveaux.</a:t>
            </a:r>
          </a:p>
          <a:p>
            <a:pPr eaLnBrk="1" hangingPunct="1">
              <a:defRPr/>
            </a:pPr>
            <a:r>
              <a:rPr lang="fr-FR" sz="800" dirty="0" smtClean="0">
                <a:latin typeface="Palatino" charset="0"/>
                <a:cs typeface="+mn-cs"/>
              </a:rPr>
              <a:t>Prévoyez également des mnémoniques pour les menus et des raccourcis clavier pour les principales commandes.</a:t>
            </a:r>
          </a:p>
          <a:p>
            <a:pPr eaLnBrk="1" hangingPunct="1">
              <a:defRPr/>
            </a:pPr>
            <a:r>
              <a:rPr lang="fr-FR" dirty="0" smtClean="0">
                <a:cs typeface="+mn-cs"/>
              </a:rPr>
              <a:t> Les mnémoniques consistent à souligner une lettre de l'item du menu pour que l'utilisateur puisse déclencher l'affichage du menu au clavier en enfonçant la touche correspondante et un </a:t>
            </a:r>
            <a:r>
              <a:rPr lang="fr-FR" dirty="0" err="1" smtClean="0">
                <a:cs typeface="+mn-cs"/>
              </a:rPr>
              <a:t>modifieur</a:t>
            </a:r>
            <a:r>
              <a:rPr lang="fr-FR" dirty="0" smtClean="0">
                <a:cs typeface="+mn-cs"/>
              </a:rPr>
              <a:t>. Il existe aussi des mnémoniques pour le lancement des commandes du menu. La programmation des mnémoniques est prévue par toutes les </a:t>
            </a:r>
            <a:r>
              <a:rPr lang="fr-FR" dirty="0" err="1" smtClean="0">
                <a:cs typeface="+mn-cs"/>
              </a:rPr>
              <a:t>toolkits</a:t>
            </a:r>
            <a:r>
              <a:rPr lang="fr-FR" dirty="0" smtClean="0">
                <a:cs typeface="+mn-cs"/>
              </a:rPr>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FF983F-DE9F-5748-9694-88870C87068C}" type="slidenum">
              <a:rPr lang="fr-FR"/>
              <a:pPr>
                <a:defRPr/>
              </a:pPr>
              <a:t>76</a:t>
            </a:fld>
            <a:endParaRPr lang="fr-FR"/>
          </a:p>
        </p:txBody>
      </p:sp>
      <p:sp>
        <p:nvSpPr>
          <p:cNvPr id="621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1571" name="Rectangle 3"/>
          <p:cNvSpPr>
            <a:spLocks noGrp="1" noChangeArrowheads="1"/>
          </p:cNvSpPr>
          <p:nvPr>
            <p:ph type="body" idx="1"/>
          </p:nvPr>
        </p:nvSpPr>
        <p:spPr/>
        <p:txBody>
          <a:bodyPr/>
          <a:lstStyle/>
          <a:p>
            <a:pPr eaLnBrk="1" hangingPunct="1">
              <a:defRPr/>
            </a:pPr>
            <a:r>
              <a:rPr lang="fr-FR" sz="800" dirty="0" smtClean="0">
                <a:cs typeface="+mn-cs"/>
              </a:rPr>
              <a:t>Veillez aussi dans les menus à définir des sous-rubriques pour séparer les différents items du menu. Pensez aux sous-menus pour les rubriques importantes. Ne mettez pas plus de deux sous-niveaux.</a:t>
            </a:r>
          </a:p>
          <a:p>
            <a:pPr eaLnBrk="1" hangingPunct="1">
              <a:defRPr/>
            </a:pPr>
            <a:r>
              <a:rPr lang="fr-FR" sz="800" dirty="0" smtClean="0">
                <a:latin typeface="Palatino" charset="0"/>
                <a:cs typeface="+mn-cs"/>
              </a:rPr>
              <a:t>Prévoyez également des mnémoniques pour les menus et des raccourcis clavier pour les principales commandes.</a:t>
            </a:r>
          </a:p>
          <a:p>
            <a:pPr eaLnBrk="1" hangingPunct="1">
              <a:defRPr/>
            </a:pPr>
            <a:r>
              <a:rPr lang="fr-FR" dirty="0" smtClean="0">
                <a:cs typeface="+mn-cs"/>
              </a:rPr>
              <a:t> Les mnémoniques consistent à souligner une lettre de l'item du menu pour que l'utilisateur puisse déclencher l'affichage du menu au clavier en enfonçant la touche correspondante et un </a:t>
            </a:r>
            <a:r>
              <a:rPr lang="fr-FR" dirty="0" err="1" smtClean="0">
                <a:cs typeface="+mn-cs"/>
              </a:rPr>
              <a:t>modifieur</a:t>
            </a:r>
            <a:r>
              <a:rPr lang="fr-FR" dirty="0" smtClean="0">
                <a:cs typeface="+mn-cs"/>
              </a:rPr>
              <a:t>. Il existe aussi des mnémoniques pour le lancement des commandes du menu. La programmation des mnémoniques est prévue par toutes les </a:t>
            </a:r>
            <a:r>
              <a:rPr lang="fr-FR" dirty="0" err="1" smtClean="0">
                <a:cs typeface="+mn-cs"/>
              </a:rPr>
              <a:t>toolkits</a:t>
            </a:r>
            <a:r>
              <a:rPr lang="fr-FR" dirty="0" smtClean="0">
                <a:cs typeface="+mn-cs"/>
              </a:rPr>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7A9F72-0AD3-C34C-9156-A230F434BD72}" type="slidenum">
              <a:rPr lang="fr-FR"/>
              <a:pPr>
                <a:defRPr/>
              </a:pPr>
              <a:t>77</a:t>
            </a:fld>
            <a:endParaRPr lang="fr-FR"/>
          </a:p>
        </p:txBody>
      </p:sp>
      <p:sp>
        <p:nvSpPr>
          <p:cNvPr id="227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331" name="Rectangle 3"/>
          <p:cNvSpPr>
            <a:spLocks noGrp="1" noChangeArrowheads="1"/>
          </p:cNvSpPr>
          <p:nvPr>
            <p:ph type="body" idx="1"/>
          </p:nvPr>
        </p:nvSpPr>
        <p:spPr/>
        <p:txBody>
          <a:bodyPr/>
          <a:lstStyle/>
          <a:p>
            <a:pPr eaLnBrk="1" hangingPunct="1">
              <a:defRPr/>
            </a:pPr>
            <a:r>
              <a:rPr lang="fr-FR" sz="900" dirty="0" smtClean="0">
                <a:cs typeface="+mn-cs"/>
              </a:rPr>
              <a:t>Il est recommandé de s'appuyer sur les usages devenus standards et de s'inspirer des interfaces existantes. De la sorte, l'utilisateur comprend rapidement le fonctionnement de l'interface. Ainsi, la barre de menu des premiers éditeurs de textes a inspiré beaucoup de logiciels.</a:t>
            </a:r>
          </a:p>
          <a:p>
            <a:pPr eaLnBrk="1" hangingPunct="1">
              <a:defRPr/>
            </a:pPr>
            <a:r>
              <a:rPr lang="fr-FR" sz="900" dirty="0" smtClean="0">
                <a:cs typeface="+mn-cs"/>
              </a:rPr>
              <a:t>Les barres d'icônes des premiers logiciels de dessin ont favorisé l'usage standard d'une barre d'icônes pour lancer les principales commandes d'un logiciel quelconque.</a:t>
            </a:r>
          </a:p>
          <a:p>
            <a:pPr eaLnBrk="1" hangingPunct="1">
              <a:defRPr/>
            </a:pPr>
            <a:r>
              <a:rPr lang="fr-FR" sz="900" dirty="0" smtClean="0">
                <a:cs typeface="+mn-cs"/>
              </a:rPr>
              <a:t>La barre des tâches de Windows a inspiré le nouveau Finder Macintosh OS X.</a:t>
            </a:r>
          </a:p>
          <a:p>
            <a:pPr eaLnBrk="1" hangingPunct="1">
              <a:defRPr/>
            </a:pPr>
            <a:r>
              <a:rPr lang="fr-FR" sz="900" dirty="0" smtClean="0">
                <a:cs typeface="+mn-cs"/>
              </a:rPr>
              <a:t> L'arbre des icônes des répertoires se retrouve dans tous les gestionnaires de fichiers et dans les applications effectuant des gestions d'arborescences.</a:t>
            </a:r>
          </a:p>
          <a:p>
            <a:pPr eaLnBrk="1" hangingPunct="1">
              <a:defRPr/>
            </a:pPr>
            <a:endParaRPr lang="fr-FR" sz="900" dirty="0" smtClean="0">
              <a:cs typeface="+mn-cs"/>
            </a:endParaRPr>
          </a:p>
          <a:p>
            <a:pPr eaLnBrk="1" hangingPunct="1">
              <a:defRPr/>
            </a:pPr>
            <a:endParaRPr lang="fr-FR" sz="900" dirty="0" smtClean="0">
              <a:cs typeface="+mn-cs"/>
            </a:endParaRPr>
          </a:p>
          <a:p>
            <a:pPr eaLnBrk="1" hangingPunct="1">
              <a:defRPr/>
            </a:pPr>
            <a:endParaRPr lang="fr-FR" dirty="0" smtClean="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59EE22-912D-0344-95C2-D281835B0475}" type="slidenum">
              <a:rPr lang="fr-FR"/>
              <a:pPr>
                <a:defRPr/>
              </a:pPr>
              <a:t>78</a:t>
            </a:fld>
            <a:endParaRPr lang="fr-FR"/>
          </a:p>
        </p:txBody>
      </p:sp>
      <p:sp>
        <p:nvSpPr>
          <p:cNvPr id="229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379" name="Rectangle 3"/>
          <p:cNvSpPr>
            <a:spLocks noGrp="1" noChangeArrowheads="1"/>
          </p:cNvSpPr>
          <p:nvPr>
            <p:ph type="body" idx="1"/>
          </p:nvPr>
        </p:nvSpPr>
        <p:spPr/>
        <p:txBody>
          <a:bodyPr/>
          <a:lstStyle/>
          <a:p>
            <a:pPr>
              <a:spcBef>
                <a:spcPct val="0"/>
              </a:spcBef>
              <a:defRPr/>
            </a:pPr>
            <a:r>
              <a:rPr lang="fr-FR" sz="1400" smtClean="0">
                <a:cs typeface="+mn-cs"/>
              </a:rPr>
              <a:t>menu Edition </a:t>
            </a:r>
          </a:p>
          <a:p>
            <a:pPr>
              <a:spcBef>
                <a:spcPct val="0"/>
              </a:spcBef>
              <a:defRPr/>
            </a:pPr>
            <a:endParaRPr lang="fr-FR" sz="1400" smtClean="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B4A938-FB3F-A742-82A6-514A10FEF82C}" type="slidenum">
              <a:rPr lang="fr-FR"/>
              <a:pPr>
                <a:defRPr/>
              </a:pPr>
              <a:t>79</a:t>
            </a:fld>
            <a:endParaRPr lang="fr-FR"/>
          </a:p>
        </p:txBody>
      </p:sp>
      <p:sp>
        <p:nvSpPr>
          <p:cNvPr id="70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8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4E4223-206E-E54A-A8D6-3987EF7943A2}" type="slidenum">
              <a:rPr lang="fr-FR"/>
              <a:pPr>
                <a:defRPr/>
              </a:pPr>
              <a:t>80</a:t>
            </a:fld>
            <a:endParaRPr lang="fr-FR"/>
          </a:p>
        </p:txBody>
      </p:sp>
      <p:sp>
        <p:nvSpPr>
          <p:cNvPr id="233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3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0DB623-1073-D54E-9318-60D1A915B31C}" type="slidenum">
              <a:rPr lang="fr-FR"/>
              <a:pPr>
                <a:defRPr/>
              </a:pPr>
              <a:t>8</a:t>
            </a:fld>
            <a:endParaRPr lang="fr-FR"/>
          </a:p>
        </p:txBody>
      </p:sp>
      <p:sp>
        <p:nvSpPr>
          <p:cNvPr id="610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0307" name="Rectangle 3"/>
          <p:cNvSpPr>
            <a:spLocks noGrp="1" noChangeArrowheads="1"/>
          </p:cNvSpPr>
          <p:nvPr>
            <p:ph type="body" idx="1"/>
          </p:nvPr>
        </p:nvSpPr>
        <p:spPr/>
        <p:txBody>
          <a:bodyPr/>
          <a:lstStyle/>
          <a:p>
            <a:pPr eaLnBrk="1" hangingPunct="1">
              <a:defRPr/>
            </a:pPr>
            <a:r>
              <a:rPr lang="fr-FR" b="1" dirty="0" smtClean="0">
                <a:latin typeface="Times-Bold" charset="0"/>
                <a:cs typeface="+mn-cs"/>
              </a:rPr>
              <a:t>Modèle conceptuel d'un système interactif</a:t>
            </a:r>
          </a:p>
          <a:p>
            <a:pPr eaLnBrk="1" hangingPunct="1">
              <a:defRPr/>
            </a:pPr>
            <a:r>
              <a:rPr lang="fr-FR" dirty="0" smtClean="0">
                <a:latin typeface="Times-Bold" charset="0"/>
                <a:cs typeface="+mn-cs"/>
              </a:rPr>
              <a:t>Un système interactif, comme toute application informatique, contient un certain</a:t>
            </a:r>
          </a:p>
          <a:p>
            <a:pPr eaLnBrk="1" hangingPunct="1">
              <a:defRPr/>
            </a:pPr>
            <a:r>
              <a:rPr lang="fr-FR" dirty="0" smtClean="0">
                <a:latin typeface="Times-Bold" charset="0"/>
                <a:cs typeface="+mn-cs"/>
              </a:rPr>
              <a:t>nombre de fonctionnalités, qui sont distribuées dans différents modules selon une</a:t>
            </a:r>
          </a:p>
          <a:p>
            <a:pPr eaLnBrk="1" hangingPunct="1">
              <a:defRPr/>
            </a:pPr>
            <a:r>
              <a:rPr lang="fr-FR" dirty="0" smtClean="0">
                <a:latin typeface="Times-Bold" charset="0"/>
                <a:cs typeface="+mn-cs"/>
              </a:rPr>
              <a:t>architecture logicielle. La séparation interface/noyau fonctionnel évoquée plus haut</a:t>
            </a:r>
          </a:p>
          <a:p>
            <a:pPr eaLnBrk="1" hangingPunct="1">
              <a:defRPr/>
            </a:pPr>
            <a:r>
              <a:rPr lang="fr-FR" dirty="0" smtClean="0">
                <a:latin typeface="Times-Bold" charset="0"/>
                <a:cs typeface="+mn-cs"/>
              </a:rPr>
              <a:t>résulte du partage des fonctionnalités d'un système interactif entre fonctions de</a:t>
            </a:r>
          </a:p>
          <a:p>
            <a:pPr eaLnBrk="1" hangingPunct="1">
              <a:defRPr/>
            </a:pPr>
            <a:r>
              <a:rPr lang="fr-FR" dirty="0" smtClean="0">
                <a:latin typeface="Times-Bold" charset="0"/>
                <a:cs typeface="+mn-cs"/>
              </a:rPr>
              <a:t>l'interface et fonctions (internes) du système. Ce découpage fonctionnel peut être</a:t>
            </a:r>
          </a:p>
          <a:p>
            <a:pPr eaLnBrk="1" hangingPunct="1">
              <a:defRPr/>
            </a:pPr>
            <a:r>
              <a:rPr lang="fr-FR" dirty="0" smtClean="0">
                <a:latin typeface="Times-Bold" charset="0"/>
                <a:cs typeface="+mn-cs"/>
              </a:rPr>
              <a:t>aisément raffiné : l'utilisateur doit pouvoir fournir des entrées aux systèmes</a:t>
            </a:r>
          </a:p>
          <a:p>
            <a:pPr eaLnBrk="1" hangingPunct="1">
              <a:defRPr/>
            </a:pPr>
            <a:r>
              <a:rPr lang="fr-FR" dirty="0" smtClean="0">
                <a:latin typeface="Times-Bold" charset="0"/>
                <a:cs typeface="+mn-cs"/>
              </a:rPr>
              <a:t>(appelées commandes) et le système doit pouvoir présenter le résultat des </a:t>
            </a:r>
            <a:r>
              <a:rPr lang="fr-FR" dirty="0" smtClean="0">
                <a:latin typeface="Times-Roman" charset="0"/>
                <a:cs typeface="+mn-cs"/>
              </a:rPr>
              <a:t>commandes à l'utilisateur. Cela conduit au modèle conceptuel "générique" (c'est-à-dire indépendant de toute application) de la figure 2. Lors de la conception d'un</a:t>
            </a:r>
          </a:p>
          <a:p>
            <a:pPr eaLnBrk="1" hangingPunct="1">
              <a:defRPr/>
            </a:pPr>
            <a:r>
              <a:rPr lang="fr-FR" dirty="0" smtClean="0">
                <a:latin typeface="Times-Roman" charset="0"/>
                <a:cs typeface="+mn-cs"/>
              </a:rPr>
              <a:t>système interactif particulier, ce modèle générique est détaillé en définissant plus</a:t>
            </a:r>
          </a:p>
          <a:p>
            <a:pPr eaLnBrk="1" hangingPunct="1">
              <a:defRPr/>
            </a:pPr>
            <a:r>
              <a:rPr lang="fr-FR" dirty="0" smtClean="0">
                <a:latin typeface="Times-Roman" charset="0"/>
                <a:cs typeface="+mn-cs"/>
              </a:rPr>
              <a:t>précisément chacun de ses composants.</a:t>
            </a:r>
          </a:p>
          <a:p>
            <a:pPr eaLnBrk="1" hangingPunct="1">
              <a:defRPr/>
            </a:pPr>
            <a:endParaRPr lang="fr-FR" dirty="0" smtClean="0">
              <a:latin typeface="Times-Roman" charset="0"/>
              <a:cs typeface="+mn-cs"/>
            </a:endParaRPr>
          </a:p>
          <a:p>
            <a:pPr eaLnBrk="1" hangingPunct="1">
              <a:defRPr/>
            </a:pPr>
            <a:r>
              <a:rPr lang="fr-FR" dirty="0" smtClean="0">
                <a:latin typeface="Times-Roman" charset="0"/>
                <a:cs typeface="+mn-cs"/>
              </a:rPr>
              <a:t>Dans ce modèle, les </a:t>
            </a:r>
            <a:r>
              <a:rPr lang="fr-FR" i="1" dirty="0" smtClean="0">
                <a:latin typeface="Times-Roman" charset="0"/>
                <a:cs typeface="+mn-cs"/>
              </a:rPr>
              <a:t>objets </a:t>
            </a:r>
            <a:r>
              <a:rPr lang="fr-FR" dirty="0" smtClean="0">
                <a:latin typeface="Times-Roman" charset="0"/>
                <a:cs typeface="+mn-cs"/>
              </a:rPr>
              <a:t>sont les objets du domaine de l'application : les mots,</a:t>
            </a:r>
          </a:p>
          <a:p>
            <a:pPr eaLnBrk="1" hangingPunct="1">
              <a:defRPr/>
            </a:pPr>
            <a:r>
              <a:rPr lang="fr-FR" dirty="0" smtClean="0">
                <a:latin typeface="Times-Roman" charset="0"/>
                <a:cs typeface="+mn-cs"/>
              </a:rPr>
              <a:t>paragraphes et sections d'un éditeur de texte, les enregistrements et les relations</a:t>
            </a:r>
          </a:p>
          <a:p>
            <a:pPr eaLnBrk="1" hangingPunct="1">
              <a:defRPr/>
            </a:pPr>
            <a:r>
              <a:rPr lang="fr-FR" dirty="0" smtClean="0">
                <a:latin typeface="Times-Roman" charset="0"/>
                <a:cs typeface="+mn-cs"/>
              </a:rPr>
              <a:t>d'une base de données, etc. Ces objets sont accédés et modifiés par des</a:t>
            </a:r>
          </a:p>
          <a:p>
            <a:pPr eaLnBrk="1" hangingPunct="1">
              <a:defRPr/>
            </a:pPr>
            <a:r>
              <a:rPr lang="fr-FR" i="1" dirty="0" smtClean="0">
                <a:latin typeface="Times-Roman" charset="0"/>
                <a:cs typeface="+mn-cs"/>
              </a:rPr>
              <a:t>opérations </a:t>
            </a:r>
            <a:r>
              <a:rPr lang="fr-FR" dirty="0" smtClean="0">
                <a:latin typeface="Times-Roman" charset="0"/>
                <a:cs typeface="+mn-cs"/>
              </a:rPr>
              <a:t>internes, activées par l'utilisateur par l'intermédiaire de </a:t>
            </a:r>
            <a:r>
              <a:rPr lang="fr-FR" i="1" dirty="0" smtClean="0">
                <a:latin typeface="Times-Roman" charset="0"/>
                <a:cs typeface="+mn-cs"/>
              </a:rPr>
              <a:t>commandes</a:t>
            </a:r>
            <a:r>
              <a:rPr lang="fr-FR" dirty="0" smtClean="0">
                <a:latin typeface="Times-Roman" charset="0"/>
                <a:cs typeface="+mn-cs"/>
              </a:rPr>
              <a:t>.</a:t>
            </a:r>
          </a:p>
          <a:p>
            <a:pPr eaLnBrk="1" hangingPunct="1">
              <a:defRPr/>
            </a:pPr>
            <a:r>
              <a:rPr lang="fr-FR" dirty="0" smtClean="0">
                <a:latin typeface="Times-Roman" charset="0"/>
                <a:cs typeface="+mn-cs"/>
              </a:rPr>
              <a:t>Par exemple, la commande de fermeture d'une fenêtre peut déclencher plusieurs</a:t>
            </a:r>
          </a:p>
          <a:p>
            <a:pPr eaLnBrk="1" hangingPunct="1">
              <a:defRPr/>
            </a:pPr>
            <a:r>
              <a:rPr lang="fr-FR" dirty="0" smtClean="0">
                <a:latin typeface="Times-Roman" charset="0"/>
                <a:cs typeface="+mn-cs"/>
              </a:rPr>
              <a:t>opérations : sauvegarde du contenu de la fenêtre, déverrouillage d'enregistrements</a:t>
            </a:r>
          </a:p>
          <a:p>
            <a:pPr eaLnBrk="1" hangingPunct="1">
              <a:defRPr/>
            </a:pPr>
            <a:r>
              <a:rPr lang="fr-FR" dirty="0" smtClean="0">
                <a:latin typeface="Times-Roman" charset="0"/>
                <a:cs typeface="+mn-cs"/>
              </a:rPr>
              <a:t>dans une base de données, etc.</a:t>
            </a:r>
          </a:p>
          <a:p>
            <a:pPr eaLnBrk="1" hangingPunct="1">
              <a:defRPr/>
            </a:pPr>
            <a:r>
              <a:rPr lang="fr-FR" dirty="0" smtClean="0">
                <a:latin typeface="Times-Roman" charset="0"/>
                <a:cs typeface="+mn-cs"/>
              </a:rPr>
              <a:t>Certaines commandes correspondent à une action instantanée de l'utilisateur :</a:t>
            </a:r>
          </a:p>
          <a:p>
            <a:pPr eaLnBrk="1" hangingPunct="1">
              <a:defRPr/>
            </a:pPr>
            <a:r>
              <a:rPr lang="fr-FR" dirty="0" smtClean="0">
                <a:latin typeface="Times-Roman" charset="0"/>
                <a:cs typeface="+mn-cs"/>
              </a:rPr>
              <a:t>sélectionner un objet par pointage ou utiliser une touche de fonction par exemple.</a:t>
            </a:r>
          </a:p>
          <a:p>
            <a:pPr eaLnBrk="1" hangingPunct="1">
              <a:defRPr/>
            </a:pPr>
            <a:r>
              <a:rPr lang="fr-FR" dirty="0" smtClean="0">
                <a:latin typeface="Times-Roman" charset="0"/>
                <a:cs typeface="+mn-cs"/>
              </a:rPr>
              <a:t>D'autres commandes nécessitent plusieurs actions élémentaires : faire un</a:t>
            </a:r>
          </a:p>
          <a:p>
            <a:pPr eaLnBrk="1" hangingPunct="1">
              <a:defRPr/>
            </a:pPr>
            <a:r>
              <a:rPr lang="fr-FR" dirty="0" err="1" smtClean="0">
                <a:latin typeface="Times-Roman" charset="0"/>
                <a:cs typeface="+mn-cs"/>
              </a:rPr>
              <a:t>drag'n'drop</a:t>
            </a:r>
            <a:r>
              <a:rPr lang="fr-FR" dirty="0" smtClean="0">
                <a:latin typeface="Times-Roman" charset="0"/>
                <a:cs typeface="+mn-cs"/>
              </a:rPr>
              <a:t> d'un icone, activer une commande dans un menu qui ouvre une boîte</a:t>
            </a:r>
          </a:p>
          <a:p>
            <a:pPr eaLnBrk="1" hangingPunct="1">
              <a:defRPr/>
            </a:pPr>
            <a:r>
              <a:rPr lang="fr-FR" dirty="0" smtClean="0">
                <a:latin typeface="Times-Roman" charset="0"/>
                <a:cs typeface="+mn-cs"/>
              </a:rPr>
              <a:t>de dialogue, taper un commande textuelle suivie de RETURN, etc. Dans ce cas le</a:t>
            </a:r>
          </a:p>
          <a:p>
            <a:pPr eaLnBrk="1" hangingPunct="1">
              <a:defRPr/>
            </a:pPr>
            <a:r>
              <a:rPr lang="fr-FR" dirty="0" smtClean="0">
                <a:latin typeface="Times-Roman" charset="0"/>
                <a:cs typeface="+mn-cs"/>
              </a:rPr>
              <a:t>système peut (doit) produire des sorties informant l'utilisateur qu'il fait bien ce</a:t>
            </a:r>
          </a:p>
          <a:p>
            <a:pPr eaLnBrk="1" hangingPunct="1">
              <a:defRPr/>
            </a:pPr>
            <a:r>
              <a:rPr lang="fr-FR" dirty="0" smtClean="0">
                <a:latin typeface="Times-Roman" charset="0"/>
                <a:cs typeface="+mn-cs"/>
              </a:rPr>
              <a:t>qu'il pense faire : pendant le </a:t>
            </a:r>
            <a:r>
              <a:rPr lang="fr-FR" dirty="0" err="1" smtClean="0">
                <a:latin typeface="Times-Roman" charset="0"/>
                <a:cs typeface="+mn-cs"/>
              </a:rPr>
              <a:t>drag'n'drop</a:t>
            </a:r>
            <a:r>
              <a:rPr lang="fr-FR" dirty="0" smtClean="0">
                <a:latin typeface="Times-Roman" charset="0"/>
                <a:cs typeface="+mn-cs"/>
              </a:rPr>
              <a:t>, l'icone du fichier suit le curseur de la</a:t>
            </a:r>
          </a:p>
          <a:p>
            <a:pPr eaLnBrk="1" hangingPunct="1">
              <a:defRPr/>
            </a:pPr>
            <a:r>
              <a:rPr lang="fr-FR" dirty="0" smtClean="0">
                <a:latin typeface="Times-Roman" charset="0"/>
                <a:cs typeface="+mn-cs"/>
              </a:rPr>
              <a:t>souris, au fur et à mesure que l'on tape une commande, les caractères s'affichent,</a:t>
            </a:r>
          </a:p>
          <a:p>
            <a:pPr eaLnBrk="1" hangingPunct="1">
              <a:defRPr/>
            </a:pPr>
            <a:r>
              <a:rPr lang="fr-FR" dirty="0" smtClean="0">
                <a:latin typeface="Times-Roman" charset="0"/>
                <a:cs typeface="+mn-cs"/>
              </a:rPr>
              <a:t>etc. Ce retour d'information est appelé </a:t>
            </a:r>
            <a:r>
              <a:rPr lang="fr-FR" i="1" dirty="0" smtClean="0">
                <a:latin typeface="Times-Roman" charset="0"/>
                <a:cs typeface="+mn-cs"/>
              </a:rPr>
              <a:t>feed-back</a:t>
            </a:r>
            <a:r>
              <a:rPr lang="fr-FR" dirty="0" smtClean="0">
                <a:latin typeface="Times-Roman" charset="0"/>
                <a:cs typeface="+mn-cs"/>
              </a:rPr>
              <a:t>.</a:t>
            </a:r>
          </a:p>
          <a:p>
            <a:pPr eaLnBrk="1" hangingPunct="1">
              <a:defRPr/>
            </a:pPr>
            <a:r>
              <a:rPr lang="fr-FR" dirty="0" smtClean="0">
                <a:latin typeface="Times-Roman" charset="0"/>
                <a:cs typeface="+mn-cs"/>
              </a:rPr>
              <a:t>Enfin, lorsque les opérations résultant de l'activation d'une commande sont</a:t>
            </a:r>
          </a:p>
          <a:p>
            <a:pPr eaLnBrk="1" hangingPunct="1">
              <a:defRPr/>
            </a:pPr>
            <a:r>
              <a:rPr lang="fr-FR" dirty="0" smtClean="0">
                <a:latin typeface="Times-Roman" charset="0"/>
                <a:cs typeface="+mn-cs"/>
              </a:rPr>
              <a:t>exécutées, le système produit des </a:t>
            </a:r>
            <a:r>
              <a:rPr lang="fr-FR" i="1" dirty="0" smtClean="0">
                <a:latin typeface="Times-Roman" charset="0"/>
                <a:cs typeface="+mn-cs"/>
              </a:rPr>
              <a:t>réponses </a:t>
            </a:r>
            <a:r>
              <a:rPr lang="fr-FR" dirty="0" smtClean="0">
                <a:latin typeface="Times-Roman" charset="0"/>
                <a:cs typeface="+mn-cs"/>
              </a:rPr>
              <a:t>perceptibles par l'utilisateur : le</a:t>
            </a:r>
          </a:p>
          <a:p>
            <a:pPr eaLnBrk="1" hangingPunct="1">
              <a:defRPr/>
            </a:pPr>
            <a:r>
              <a:rPr lang="fr-FR" dirty="0" err="1" smtClean="0">
                <a:latin typeface="Times-Roman" charset="0"/>
                <a:cs typeface="+mn-cs"/>
              </a:rPr>
              <a:t>drag'n'drop</a:t>
            </a:r>
            <a:r>
              <a:rPr lang="fr-FR" dirty="0" smtClean="0">
                <a:latin typeface="Times-Roman" charset="0"/>
                <a:cs typeface="+mn-cs"/>
              </a:rPr>
              <a:t> ouvre une fenêtre, ou fait changer la forme de l'icone de la poubelle</a:t>
            </a:r>
          </a:p>
          <a:p>
            <a:pPr eaLnBrk="1" hangingPunct="1">
              <a:defRPr/>
            </a:pPr>
            <a:r>
              <a:rPr lang="fr-FR" dirty="0" smtClean="0">
                <a:latin typeface="Times-Roman" charset="0"/>
                <a:cs typeface="+mn-cs"/>
              </a:rPr>
              <a:t>par exemple.</a:t>
            </a:r>
          </a:p>
          <a:p>
            <a:pPr eaLnBrk="1" hangingPunct="1">
              <a:defRPr/>
            </a:pPr>
            <a:endParaRPr lang="fr-FR" dirty="0" smtClean="0">
              <a:latin typeface="Times-Bold" charset="0"/>
              <a:cs typeface="+mn-cs"/>
            </a:endParaRPr>
          </a:p>
          <a:p>
            <a:pPr eaLnBrk="1" hangingPunct="1">
              <a:defRPr/>
            </a:pPr>
            <a:endParaRPr lang="fr-FR" dirty="0" smtClean="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E6E73C-E4B3-B74D-B520-4B0493474DD9}" type="slidenum">
              <a:rPr lang="fr-FR"/>
              <a:pPr>
                <a:defRPr/>
              </a:pPr>
              <a:t>81</a:t>
            </a:fld>
            <a:endParaRPr lang="fr-FR"/>
          </a:p>
        </p:txBody>
      </p:sp>
      <p:sp>
        <p:nvSpPr>
          <p:cNvPr id="231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1427" name="Rectangle 3"/>
          <p:cNvSpPr>
            <a:spLocks noGrp="1" noChangeArrowheads="1"/>
          </p:cNvSpPr>
          <p:nvPr>
            <p:ph type="body" idx="1"/>
          </p:nvPr>
        </p:nvSpPr>
        <p:spPr/>
        <p:txBody>
          <a:bodyPr/>
          <a:lstStyle/>
          <a:p>
            <a:pPr>
              <a:spcBef>
                <a:spcPct val="0"/>
              </a:spcBef>
              <a:defRPr/>
            </a:pPr>
            <a:r>
              <a:rPr lang="fr-FR" sz="800" dirty="0" smtClean="0">
                <a:cs typeface="+mn-cs"/>
              </a:rPr>
              <a:t>- L' </a:t>
            </a:r>
            <a:r>
              <a:rPr lang="fr-FR" sz="800" dirty="0" smtClean="0">
                <a:latin typeface="Courier" charset="0"/>
                <a:cs typeface="+mn-cs"/>
              </a:rPr>
              <a:t>Aide</a:t>
            </a:r>
            <a:r>
              <a:rPr lang="fr-FR" sz="800" dirty="0" smtClean="0">
                <a:cs typeface="+mn-cs"/>
              </a:rPr>
              <a:t> se trouvera dans la barre de menu à droite (sauf sur Macintosh qui réserve cette zone à d'autres usages). On ajoutera éventuellement une aide contextuelle au moyen de </a:t>
            </a:r>
            <a:r>
              <a:rPr lang="fr-FR" sz="800" dirty="0" err="1" smtClean="0">
                <a:cs typeface="+mn-cs"/>
              </a:rPr>
              <a:t>tooltips</a:t>
            </a:r>
            <a:r>
              <a:rPr lang="fr-FR" sz="800" dirty="0" smtClean="0">
                <a:cs typeface="+mn-cs"/>
              </a:rPr>
              <a:t> (en particulier sur les icônes des barres d'icônes) ou de </a:t>
            </a:r>
            <a:r>
              <a:rPr lang="fr-FR" sz="800" dirty="0" err="1" smtClean="0">
                <a:cs typeface="+mn-cs"/>
              </a:rPr>
              <a:t>popup</a:t>
            </a:r>
            <a:r>
              <a:rPr lang="fr-FR" sz="800" dirty="0" smtClean="0">
                <a:cs typeface="+mn-cs"/>
              </a:rPr>
              <a:t> menus apparaissant sur les fenêtres ou sur les objets.</a:t>
            </a:r>
            <a:endParaRPr lang="fr-FR" sz="900" dirty="0" smtClean="0">
              <a:cs typeface="+mn-cs"/>
            </a:endParaRPr>
          </a:p>
          <a:p>
            <a:pPr>
              <a:spcBef>
                <a:spcPct val="0"/>
              </a:spcBef>
              <a:defRPr/>
            </a:pPr>
            <a:r>
              <a:rPr lang="fr-FR" sz="900" dirty="0" smtClean="0">
                <a:cs typeface="+mn-cs"/>
              </a:rPr>
              <a:t>-MODES (donnant selon le logiciel </a:t>
            </a:r>
            <a:r>
              <a:rPr lang="fr-FR" sz="1400" dirty="0" smtClean="0">
                <a:cs typeface="+mn-cs"/>
              </a:rPr>
              <a:t>différents modes d'édition comme texte/graphique,  page/HTML, C/C++/Pascal), etc.</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F01835-639B-454D-B1DB-C1A43D071095}" type="slidenum">
              <a:rPr lang="fr-FR"/>
              <a:pPr>
                <a:defRPr/>
              </a:pPr>
              <a:t>82</a:t>
            </a:fld>
            <a:endParaRPr lang="fr-FR"/>
          </a:p>
        </p:txBody>
      </p:sp>
      <p:sp>
        <p:nvSpPr>
          <p:cNvPr id="238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8595" name="Rectangle 3"/>
          <p:cNvSpPr>
            <a:spLocks noGrp="1" noChangeArrowheads="1"/>
          </p:cNvSpPr>
          <p:nvPr>
            <p:ph type="body" idx="1"/>
          </p:nvPr>
        </p:nvSpPr>
        <p:spPr/>
        <p:txBody>
          <a:bodyPr/>
          <a:lstStyle/>
          <a:p>
            <a:pPr eaLnBrk="1" hangingPunct="1">
              <a:defRPr/>
            </a:pPr>
            <a:r>
              <a:rPr lang="fr-FR" sz="800" dirty="0" smtClean="0">
                <a:cs typeface="+mn-cs"/>
              </a:rPr>
              <a:t>Regroupez les commandes par rubriques en séparant les groupes d'icônes avec des séparateurs. Vous pouvez également mettre d'autres éléments que des icônes dans cette barre, par exemple des champs de sélection (</a:t>
            </a:r>
            <a:r>
              <a:rPr lang="fr-FR" sz="800" i="1" dirty="0" smtClean="0">
                <a:cs typeface="+mn-cs"/>
              </a:rPr>
              <a:t>combo box</a:t>
            </a:r>
            <a:r>
              <a:rPr lang="fr-FR" sz="800" dirty="0" smtClean="0">
                <a:cs typeface="+mn-cs"/>
              </a:rPr>
              <a:t>) pour sélectionner des tailles ou des fontes.'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F01835-639B-454D-B1DB-C1A43D071095}" type="slidenum">
              <a:rPr lang="fr-FR"/>
              <a:pPr>
                <a:defRPr/>
              </a:pPr>
              <a:t>83</a:t>
            </a:fld>
            <a:endParaRPr lang="fr-FR"/>
          </a:p>
        </p:txBody>
      </p:sp>
      <p:sp>
        <p:nvSpPr>
          <p:cNvPr id="238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8595" name="Rectangle 3"/>
          <p:cNvSpPr>
            <a:spLocks noGrp="1" noChangeArrowheads="1"/>
          </p:cNvSpPr>
          <p:nvPr>
            <p:ph type="body" idx="1"/>
          </p:nvPr>
        </p:nvSpPr>
        <p:spPr/>
        <p:txBody>
          <a:bodyPr/>
          <a:lstStyle/>
          <a:p>
            <a:pPr eaLnBrk="1" hangingPunct="1">
              <a:defRPr/>
            </a:pPr>
            <a:r>
              <a:rPr lang="fr-FR" sz="800" dirty="0" smtClean="0">
                <a:cs typeface="+mn-cs"/>
              </a:rPr>
              <a:t>Regroupez les commandes par rubriques en séparant les groupes d'icônes avec des séparateurs. Vous pouvez également mettre d'autres éléments que des icônes dans cette barre, par exemple des champs de sélection (</a:t>
            </a:r>
            <a:r>
              <a:rPr lang="fr-FR" sz="800" i="1" dirty="0" smtClean="0">
                <a:cs typeface="+mn-cs"/>
              </a:rPr>
              <a:t>combo box</a:t>
            </a:r>
            <a:r>
              <a:rPr lang="fr-FR" sz="800" dirty="0" smtClean="0">
                <a:cs typeface="+mn-cs"/>
              </a:rPr>
              <a:t>) pour sélectionner des tailles ou des fontes.'</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6AFA12-4B1A-AA47-9E43-D732C0FC7D16}" type="slidenum">
              <a:rPr lang="fr-FR"/>
              <a:pPr>
                <a:defRPr/>
              </a:pPr>
              <a:t>84</a:t>
            </a:fld>
            <a:endParaRPr lang="fr-FR"/>
          </a:p>
        </p:txBody>
      </p:sp>
      <p:sp>
        <p:nvSpPr>
          <p:cNvPr id="239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9619" name="Rectangle 3"/>
          <p:cNvSpPr>
            <a:spLocks noGrp="1" noChangeArrowheads="1"/>
          </p:cNvSpPr>
          <p:nvPr>
            <p:ph type="body" idx="1"/>
          </p:nvPr>
        </p:nvSpPr>
        <p:spPr/>
        <p:txBody>
          <a:bodyPr/>
          <a:lstStyle/>
          <a:p>
            <a:pPr eaLnBrk="1" hangingPunct="1">
              <a:defRPr/>
            </a:pPr>
            <a:r>
              <a:rPr lang="fr-FR" dirty="0" smtClean="0">
                <a:cs typeface="+mn-cs"/>
              </a:rPr>
              <a:t>types conventionnels d'icônes: (dossiers, fichiers, disquettes, textes, imprimantes, loupes, flèches de sélection, pinceaux, corbeille,  etc.) : </a:t>
            </a:r>
            <a:endParaRPr lang="fr-FR" sz="800" dirty="0" smtClean="0">
              <a:cs typeface="+mn-cs"/>
            </a:endParaRPr>
          </a:p>
          <a:p>
            <a:pPr eaLnBrk="1" hangingPunct="1">
              <a:defRPr/>
            </a:pPr>
            <a:r>
              <a:rPr lang="fr-FR" sz="800" dirty="0" smtClean="0">
                <a:cs typeface="+mn-cs"/>
              </a:rPr>
              <a:t>La confection d'icônes est une tâche difficile et nécessite l'intervention de spécialistes (graphistes). Pour vos projets d'étudiant, vous pouvez bien entendu réutiliser ce que vous voudrez.</a:t>
            </a:r>
          </a:p>
          <a:p>
            <a:pPr eaLnBrk="1" hangingPunct="1">
              <a:defRPr/>
            </a:pPr>
            <a:r>
              <a:rPr lang="fr-FR" dirty="0" smtClean="0">
                <a:cs typeface="+mn-cs"/>
              </a:rPr>
              <a:t>(dossiers, fichiers, disquettes, textes, imprimantes, loupes, flèches de sélection, pinceaux, corbeille,  etc.) : </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493C42-7755-6D48-8DA2-79539CCF5B6C}" type="slidenum">
              <a:rPr lang="fr-FR"/>
              <a:pPr>
                <a:defRPr/>
              </a:pPr>
              <a:t>85</a:t>
            </a:fld>
            <a:endParaRPr lang="fr-FR"/>
          </a:p>
        </p:txBody>
      </p:sp>
      <p:sp>
        <p:nvSpPr>
          <p:cNvPr id="70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9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EF590A-85A5-164E-B00E-39770BA0D2F2}" type="slidenum">
              <a:rPr lang="fr-FR"/>
              <a:pPr>
                <a:defRPr/>
              </a:pPr>
              <a:t>86</a:t>
            </a:fld>
            <a:endParaRPr lang="fr-FR"/>
          </a:p>
        </p:txBody>
      </p:sp>
      <p:sp>
        <p:nvSpPr>
          <p:cNvPr id="234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4499" name="Rectangle 3"/>
          <p:cNvSpPr>
            <a:spLocks noGrp="1" noChangeArrowheads="1"/>
          </p:cNvSpPr>
          <p:nvPr>
            <p:ph type="body" idx="1"/>
          </p:nvPr>
        </p:nvSpPr>
        <p:spPr/>
        <p:txBody>
          <a:bodyPr/>
          <a:lstStyle/>
          <a:p>
            <a:pPr eaLnBrk="1" hangingPunct="1">
              <a:defRPr/>
            </a:pPr>
            <a:r>
              <a:rPr lang="fr-FR" sz="800" dirty="0" smtClean="0">
                <a:cs typeface="+mn-cs"/>
              </a:rPr>
              <a:t>Sous X-</a:t>
            </a:r>
            <a:r>
              <a:rPr lang="fr-FR" sz="800" dirty="0" err="1" smtClean="0">
                <a:cs typeface="+mn-cs"/>
              </a:rPr>
              <a:t>Window</a:t>
            </a:r>
            <a:r>
              <a:rPr lang="fr-FR" sz="800" dirty="0" smtClean="0">
                <a:cs typeface="+mn-cs"/>
              </a:rPr>
              <a:t>, il y a des mécanismes de communications entre clients prévus pour implémenter facilement ces fonctionnalités. Si vous avez le temps, suivez ces conventions de communication entre applications.</a:t>
            </a:r>
            <a:r>
              <a:rPr lang="fr-FR" dirty="0" smtClean="0">
                <a:cs typeface="+mn-cs"/>
              </a:rPr>
              <a:t> Dans des logiciels graphiques, pour effectuer la sélection d'objets, on pourra utiliser </a:t>
            </a:r>
          </a:p>
          <a:p>
            <a:pPr eaLnBrk="1" hangingPunct="1">
              <a:defRPr/>
            </a:pPr>
            <a:endParaRPr lang="fr-FR" dirty="0" smtClean="0">
              <a:cs typeface="+mn-cs"/>
            </a:endParaRPr>
          </a:p>
          <a:p>
            <a:pPr eaLnBrk="1" hangingPunct="1">
              <a:defRPr/>
            </a:pPr>
            <a:r>
              <a:rPr lang="fr-FR" dirty="0" smtClean="0">
                <a:cs typeface="+mn-cs"/>
              </a:rPr>
              <a:t>un rectangle pointillé ou simplement cliquer sur l'objet (avec le bouton gauche de la souris si elle a plusieurs boutons). L'objet sélectionné doit alors être mis en relief (feed-back) ou on peut faire apparaître des poignées pour pouvoir ensuite en modifier la taille. Traditionnellement, un double-clic permettra  "l'édition" de l'objet. Il est intéressant également de permettre des sélections multiples pour pouvoir ensuite grouper ou aligner  les objets.</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0B8805-343B-A841-B618-37C9BF10AF9F}" type="slidenum">
              <a:rPr lang="fr-FR"/>
              <a:pPr>
                <a:defRPr/>
              </a:pPr>
              <a:t>87</a:t>
            </a:fld>
            <a:endParaRPr lang="fr-FR"/>
          </a:p>
        </p:txBody>
      </p:sp>
      <p:sp>
        <p:nvSpPr>
          <p:cNvPr id="240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0643" name="Rectangle 3"/>
          <p:cNvSpPr>
            <a:spLocks noGrp="1" noChangeArrowheads="1"/>
          </p:cNvSpPr>
          <p:nvPr>
            <p:ph type="body" idx="1"/>
          </p:nvPr>
        </p:nvSpPr>
        <p:spPr/>
        <p:txBody>
          <a:bodyPr/>
          <a:lstStyle/>
          <a:p>
            <a:pPr eaLnBrk="1" hangingPunct="1">
              <a:defRPr/>
            </a:pPr>
            <a:r>
              <a:rPr lang="fr-FR" dirty="0" smtClean="0">
                <a:cs typeface="+mn-cs"/>
              </a:rPr>
              <a:t>Les guides de style des </a:t>
            </a:r>
            <a:r>
              <a:rPr lang="fr-FR" i="1" dirty="0" err="1" smtClean="0">
                <a:cs typeface="+mn-cs"/>
              </a:rPr>
              <a:t>toolkits</a:t>
            </a:r>
            <a:r>
              <a:rPr lang="fr-FR" dirty="0" smtClean="0">
                <a:cs typeface="+mn-cs"/>
              </a:rPr>
              <a:t> définissent des règles et recommandations pour donner une cohérence globale aux différentes applications tournant à l'écran. </a:t>
            </a:r>
          </a:p>
          <a:p>
            <a:pPr eaLnBrk="1" hangingPunct="1">
              <a:defRPr/>
            </a:pPr>
            <a:endParaRPr lang="fr-FR" dirty="0" smtClean="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672A24-3562-7944-958A-4E31B0273BAB}" type="slidenum">
              <a:rPr lang="fr-FR"/>
              <a:pPr>
                <a:defRPr/>
              </a:pPr>
              <a:t>88</a:t>
            </a:fld>
            <a:endParaRPr lang="fr-FR"/>
          </a:p>
        </p:txBody>
      </p:sp>
      <p:sp>
        <p:nvSpPr>
          <p:cNvPr id="242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2691" name="Rectangle 3"/>
          <p:cNvSpPr>
            <a:spLocks noGrp="1" noChangeArrowheads="1"/>
          </p:cNvSpPr>
          <p:nvPr>
            <p:ph type="body" idx="1"/>
          </p:nvPr>
        </p:nvSpPr>
        <p:spPr/>
        <p:txBody>
          <a:bodyPr/>
          <a:lstStyle/>
          <a:p>
            <a:pPr eaLnBrk="1" hangingPunct="1">
              <a:defRPr/>
            </a:pPr>
            <a:r>
              <a:rPr lang="fr-FR" sz="900" dirty="0" smtClean="0">
                <a:cs typeface="+mn-cs"/>
              </a:rPr>
              <a:t>SAM: Ces trois lettres décrivent les actions que l'on doit effectuer avec les trois boutons énumérés de gauche à droite. Cette convention est suivie par Motif qui décrit également quoi faire quand on a une souris à deux ou un bouton</a:t>
            </a:r>
          </a:p>
          <a:p>
            <a:pPr eaLnBrk="1" hangingPunct="1">
              <a:defRPr/>
            </a:pPr>
            <a:endParaRPr lang="fr-FR" dirty="0" smtClean="0">
              <a:cs typeface="+mn-cs"/>
            </a:endParaRPr>
          </a:p>
          <a:p>
            <a:pPr eaLnBrk="1" hangingPunct="1">
              <a:defRPr/>
            </a:pPr>
            <a:r>
              <a:rPr lang="fr-FR" sz="1400" dirty="0" smtClean="0">
                <a:cs typeface="+mn-cs"/>
              </a:rPr>
              <a:t>Selon la norme Motif, une application doit pouvoir tourner sans la souris. </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AEC273-407F-F845-9867-48AB317EF5F1}" type="slidenum">
              <a:rPr lang="fr-FR"/>
              <a:pPr>
                <a:defRPr/>
              </a:pPr>
              <a:t>89</a:t>
            </a:fld>
            <a:endParaRPr lang="fr-FR"/>
          </a:p>
        </p:txBody>
      </p:sp>
      <p:sp>
        <p:nvSpPr>
          <p:cNvPr id="71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0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8D2861-9FCD-9B46-B7EB-862C7D23BCA9}" type="slidenum">
              <a:rPr lang="fr-FR"/>
              <a:pPr>
                <a:defRPr/>
              </a:pPr>
              <a:t>90</a:t>
            </a:fld>
            <a:endParaRPr lang="fr-FR"/>
          </a:p>
        </p:txBody>
      </p:sp>
      <p:sp>
        <p:nvSpPr>
          <p:cNvPr id="71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1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0DB623-1073-D54E-9318-60D1A915B31C}" type="slidenum">
              <a:rPr lang="fr-FR"/>
              <a:pPr>
                <a:defRPr/>
              </a:pPr>
              <a:t>9</a:t>
            </a:fld>
            <a:endParaRPr lang="fr-FR"/>
          </a:p>
        </p:txBody>
      </p:sp>
      <p:sp>
        <p:nvSpPr>
          <p:cNvPr id="610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0307" name="Rectangle 3"/>
          <p:cNvSpPr>
            <a:spLocks noGrp="1" noChangeArrowheads="1"/>
          </p:cNvSpPr>
          <p:nvPr>
            <p:ph type="body" idx="1"/>
          </p:nvPr>
        </p:nvSpPr>
        <p:spPr/>
        <p:txBody>
          <a:bodyPr/>
          <a:lstStyle/>
          <a:p>
            <a:pPr eaLnBrk="1" hangingPunct="1">
              <a:defRPr/>
            </a:pPr>
            <a:r>
              <a:rPr lang="fr-FR" b="1" dirty="0" smtClean="0">
                <a:latin typeface="Times-Bold" charset="0"/>
                <a:cs typeface="+mn-cs"/>
              </a:rPr>
              <a:t>Modèle conceptuel d'un système interactif</a:t>
            </a:r>
          </a:p>
          <a:p>
            <a:pPr eaLnBrk="1" hangingPunct="1">
              <a:defRPr/>
            </a:pPr>
            <a:r>
              <a:rPr lang="fr-FR" dirty="0" smtClean="0">
                <a:latin typeface="Times-Bold" charset="0"/>
                <a:cs typeface="+mn-cs"/>
              </a:rPr>
              <a:t>Un système interactif, comme toute application informatique, contient un certain</a:t>
            </a:r>
          </a:p>
          <a:p>
            <a:pPr eaLnBrk="1" hangingPunct="1">
              <a:defRPr/>
            </a:pPr>
            <a:r>
              <a:rPr lang="fr-FR" dirty="0" smtClean="0">
                <a:latin typeface="Times-Bold" charset="0"/>
                <a:cs typeface="+mn-cs"/>
              </a:rPr>
              <a:t>nombre de fonctionnalités, qui sont distribuées dans différents modules selon une</a:t>
            </a:r>
          </a:p>
          <a:p>
            <a:pPr eaLnBrk="1" hangingPunct="1">
              <a:defRPr/>
            </a:pPr>
            <a:r>
              <a:rPr lang="fr-FR" dirty="0" smtClean="0">
                <a:latin typeface="Times-Bold" charset="0"/>
                <a:cs typeface="+mn-cs"/>
              </a:rPr>
              <a:t>architecture logicielle. La séparation interface/noyau fonctionnel évoquée plus haut</a:t>
            </a:r>
          </a:p>
          <a:p>
            <a:pPr eaLnBrk="1" hangingPunct="1">
              <a:defRPr/>
            </a:pPr>
            <a:r>
              <a:rPr lang="fr-FR" dirty="0" smtClean="0">
                <a:latin typeface="Times-Bold" charset="0"/>
                <a:cs typeface="+mn-cs"/>
              </a:rPr>
              <a:t>résulte du partage des fonctionnalités d'un système interactif entre fonctions de</a:t>
            </a:r>
          </a:p>
          <a:p>
            <a:pPr eaLnBrk="1" hangingPunct="1">
              <a:defRPr/>
            </a:pPr>
            <a:r>
              <a:rPr lang="fr-FR" dirty="0" smtClean="0">
                <a:latin typeface="Times-Bold" charset="0"/>
                <a:cs typeface="+mn-cs"/>
              </a:rPr>
              <a:t>l'interface et fonctions (internes) du système. Ce découpage fonctionnel peut être</a:t>
            </a:r>
          </a:p>
          <a:p>
            <a:pPr eaLnBrk="1" hangingPunct="1">
              <a:defRPr/>
            </a:pPr>
            <a:r>
              <a:rPr lang="fr-FR" dirty="0" smtClean="0">
                <a:latin typeface="Times-Bold" charset="0"/>
                <a:cs typeface="+mn-cs"/>
              </a:rPr>
              <a:t>aisément raffiné : l'utilisateur doit pouvoir fournir des entrées aux systèmes</a:t>
            </a:r>
          </a:p>
          <a:p>
            <a:pPr eaLnBrk="1" hangingPunct="1">
              <a:defRPr/>
            </a:pPr>
            <a:r>
              <a:rPr lang="fr-FR" dirty="0" smtClean="0">
                <a:latin typeface="Times-Bold" charset="0"/>
                <a:cs typeface="+mn-cs"/>
              </a:rPr>
              <a:t>(appelées commandes) et le système doit pouvoir présenter le résultat des </a:t>
            </a:r>
            <a:r>
              <a:rPr lang="fr-FR" dirty="0" smtClean="0">
                <a:latin typeface="Times-Roman" charset="0"/>
                <a:cs typeface="+mn-cs"/>
              </a:rPr>
              <a:t>commandes à l'utilisateur. Cela conduit au modèle conceptuel "générique" (c'est-à-dire indépendant de toute application) de la figure 2. Lors de la conception d'un</a:t>
            </a:r>
          </a:p>
          <a:p>
            <a:pPr eaLnBrk="1" hangingPunct="1">
              <a:defRPr/>
            </a:pPr>
            <a:r>
              <a:rPr lang="fr-FR" dirty="0" smtClean="0">
                <a:latin typeface="Times-Roman" charset="0"/>
                <a:cs typeface="+mn-cs"/>
              </a:rPr>
              <a:t>système interactif particulier, ce modèle générique est détaillé en définissant plus</a:t>
            </a:r>
          </a:p>
          <a:p>
            <a:pPr eaLnBrk="1" hangingPunct="1">
              <a:defRPr/>
            </a:pPr>
            <a:r>
              <a:rPr lang="fr-FR" dirty="0" smtClean="0">
                <a:latin typeface="Times-Roman" charset="0"/>
                <a:cs typeface="+mn-cs"/>
              </a:rPr>
              <a:t>précisément chacun de ses composants.</a:t>
            </a:r>
          </a:p>
          <a:p>
            <a:pPr eaLnBrk="1" hangingPunct="1">
              <a:defRPr/>
            </a:pPr>
            <a:endParaRPr lang="fr-FR" dirty="0" smtClean="0">
              <a:latin typeface="Times-Roman" charset="0"/>
              <a:cs typeface="+mn-cs"/>
            </a:endParaRPr>
          </a:p>
          <a:p>
            <a:pPr eaLnBrk="1" hangingPunct="1">
              <a:defRPr/>
            </a:pPr>
            <a:r>
              <a:rPr lang="fr-FR" dirty="0" smtClean="0">
                <a:latin typeface="Times-Roman" charset="0"/>
                <a:cs typeface="+mn-cs"/>
              </a:rPr>
              <a:t>Dans ce modèle, les </a:t>
            </a:r>
            <a:r>
              <a:rPr lang="fr-FR" i="1" dirty="0" smtClean="0">
                <a:latin typeface="Times-Roman" charset="0"/>
                <a:cs typeface="+mn-cs"/>
              </a:rPr>
              <a:t>objets </a:t>
            </a:r>
            <a:r>
              <a:rPr lang="fr-FR" dirty="0" smtClean="0">
                <a:latin typeface="Times-Roman" charset="0"/>
                <a:cs typeface="+mn-cs"/>
              </a:rPr>
              <a:t>sont les objets du domaine de l'application : les mots,</a:t>
            </a:r>
          </a:p>
          <a:p>
            <a:pPr eaLnBrk="1" hangingPunct="1">
              <a:defRPr/>
            </a:pPr>
            <a:r>
              <a:rPr lang="fr-FR" dirty="0" smtClean="0">
                <a:latin typeface="Times-Roman" charset="0"/>
                <a:cs typeface="+mn-cs"/>
              </a:rPr>
              <a:t>paragraphes et sections d'un éditeur de texte, les enregistrements et les relations</a:t>
            </a:r>
          </a:p>
          <a:p>
            <a:pPr eaLnBrk="1" hangingPunct="1">
              <a:defRPr/>
            </a:pPr>
            <a:r>
              <a:rPr lang="fr-FR" dirty="0" smtClean="0">
                <a:latin typeface="Times-Roman" charset="0"/>
                <a:cs typeface="+mn-cs"/>
              </a:rPr>
              <a:t>d'une base de données, etc. Ces objets sont accédés et modifiés par des</a:t>
            </a:r>
          </a:p>
          <a:p>
            <a:pPr eaLnBrk="1" hangingPunct="1">
              <a:defRPr/>
            </a:pPr>
            <a:r>
              <a:rPr lang="fr-FR" i="1" dirty="0" smtClean="0">
                <a:latin typeface="Times-Roman" charset="0"/>
                <a:cs typeface="+mn-cs"/>
              </a:rPr>
              <a:t>opérations </a:t>
            </a:r>
            <a:r>
              <a:rPr lang="fr-FR" dirty="0" smtClean="0">
                <a:latin typeface="Times-Roman" charset="0"/>
                <a:cs typeface="+mn-cs"/>
              </a:rPr>
              <a:t>internes, activées par l'utilisateur par l'intermédiaire de </a:t>
            </a:r>
            <a:r>
              <a:rPr lang="fr-FR" i="1" dirty="0" smtClean="0">
                <a:latin typeface="Times-Roman" charset="0"/>
                <a:cs typeface="+mn-cs"/>
              </a:rPr>
              <a:t>commandes</a:t>
            </a:r>
            <a:r>
              <a:rPr lang="fr-FR" dirty="0" smtClean="0">
                <a:latin typeface="Times-Roman" charset="0"/>
                <a:cs typeface="+mn-cs"/>
              </a:rPr>
              <a:t>.</a:t>
            </a:r>
          </a:p>
          <a:p>
            <a:pPr eaLnBrk="1" hangingPunct="1">
              <a:defRPr/>
            </a:pPr>
            <a:r>
              <a:rPr lang="fr-FR" dirty="0" smtClean="0">
                <a:latin typeface="Times-Roman" charset="0"/>
                <a:cs typeface="+mn-cs"/>
              </a:rPr>
              <a:t>Par exemple, la commande de fermeture d'une fenêtre peut déclencher plusieurs</a:t>
            </a:r>
          </a:p>
          <a:p>
            <a:pPr eaLnBrk="1" hangingPunct="1">
              <a:defRPr/>
            </a:pPr>
            <a:r>
              <a:rPr lang="fr-FR" dirty="0" smtClean="0">
                <a:latin typeface="Times-Roman" charset="0"/>
                <a:cs typeface="+mn-cs"/>
              </a:rPr>
              <a:t>opérations : sauvegarde du contenu de la fenêtre, déverrouillage d'enregistrements</a:t>
            </a:r>
          </a:p>
          <a:p>
            <a:pPr eaLnBrk="1" hangingPunct="1">
              <a:defRPr/>
            </a:pPr>
            <a:r>
              <a:rPr lang="fr-FR" dirty="0" smtClean="0">
                <a:latin typeface="Times-Roman" charset="0"/>
                <a:cs typeface="+mn-cs"/>
              </a:rPr>
              <a:t>dans une base de données, etc.</a:t>
            </a:r>
          </a:p>
          <a:p>
            <a:pPr eaLnBrk="1" hangingPunct="1">
              <a:defRPr/>
            </a:pPr>
            <a:r>
              <a:rPr lang="fr-FR" dirty="0" smtClean="0">
                <a:latin typeface="Times-Roman" charset="0"/>
                <a:cs typeface="+mn-cs"/>
              </a:rPr>
              <a:t>Certaines commandes correspondent à une action instantanée de l'utilisateur :</a:t>
            </a:r>
          </a:p>
          <a:p>
            <a:pPr eaLnBrk="1" hangingPunct="1">
              <a:defRPr/>
            </a:pPr>
            <a:r>
              <a:rPr lang="fr-FR" dirty="0" smtClean="0">
                <a:latin typeface="Times-Roman" charset="0"/>
                <a:cs typeface="+mn-cs"/>
              </a:rPr>
              <a:t>sélectionner un objet par pointage ou utiliser une touche de fonction par exemple.</a:t>
            </a:r>
          </a:p>
          <a:p>
            <a:pPr eaLnBrk="1" hangingPunct="1">
              <a:defRPr/>
            </a:pPr>
            <a:r>
              <a:rPr lang="fr-FR" dirty="0" smtClean="0">
                <a:latin typeface="Times-Roman" charset="0"/>
                <a:cs typeface="+mn-cs"/>
              </a:rPr>
              <a:t>D'autres commandes nécessitent plusieurs actions élémentaires : faire un</a:t>
            </a:r>
          </a:p>
          <a:p>
            <a:pPr eaLnBrk="1" hangingPunct="1">
              <a:defRPr/>
            </a:pPr>
            <a:r>
              <a:rPr lang="fr-FR" dirty="0" err="1" smtClean="0">
                <a:latin typeface="Times-Roman" charset="0"/>
                <a:cs typeface="+mn-cs"/>
              </a:rPr>
              <a:t>drag'n'drop</a:t>
            </a:r>
            <a:r>
              <a:rPr lang="fr-FR" dirty="0" smtClean="0">
                <a:latin typeface="Times-Roman" charset="0"/>
                <a:cs typeface="+mn-cs"/>
              </a:rPr>
              <a:t> d'un icone, activer une commande dans un menu qui ouvre une boîte</a:t>
            </a:r>
          </a:p>
          <a:p>
            <a:pPr eaLnBrk="1" hangingPunct="1">
              <a:defRPr/>
            </a:pPr>
            <a:r>
              <a:rPr lang="fr-FR" dirty="0" smtClean="0">
                <a:latin typeface="Times-Roman" charset="0"/>
                <a:cs typeface="+mn-cs"/>
              </a:rPr>
              <a:t>de dialogue, taper un commande textuelle suivie de RETURN, etc. Dans ce cas le</a:t>
            </a:r>
          </a:p>
          <a:p>
            <a:pPr eaLnBrk="1" hangingPunct="1">
              <a:defRPr/>
            </a:pPr>
            <a:r>
              <a:rPr lang="fr-FR" dirty="0" smtClean="0">
                <a:latin typeface="Times-Roman" charset="0"/>
                <a:cs typeface="+mn-cs"/>
              </a:rPr>
              <a:t>système peut (doit) produire des sorties informant l'utilisateur qu'il fait bien ce</a:t>
            </a:r>
          </a:p>
          <a:p>
            <a:pPr eaLnBrk="1" hangingPunct="1">
              <a:defRPr/>
            </a:pPr>
            <a:r>
              <a:rPr lang="fr-FR" dirty="0" smtClean="0">
                <a:latin typeface="Times-Roman" charset="0"/>
                <a:cs typeface="+mn-cs"/>
              </a:rPr>
              <a:t>qu'il pense faire : pendant le </a:t>
            </a:r>
            <a:r>
              <a:rPr lang="fr-FR" dirty="0" err="1" smtClean="0">
                <a:latin typeface="Times-Roman" charset="0"/>
                <a:cs typeface="+mn-cs"/>
              </a:rPr>
              <a:t>drag'n'drop</a:t>
            </a:r>
            <a:r>
              <a:rPr lang="fr-FR" dirty="0" smtClean="0">
                <a:latin typeface="Times-Roman" charset="0"/>
                <a:cs typeface="+mn-cs"/>
              </a:rPr>
              <a:t>, l'icone du fichier suit le curseur de la</a:t>
            </a:r>
          </a:p>
          <a:p>
            <a:pPr eaLnBrk="1" hangingPunct="1">
              <a:defRPr/>
            </a:pPr>
            <a:r>
              <a:rPr lang="fr-FR" dirty="0" smtClean="0">
                <a:latin typeface="Times-Roman" charset="0"/>
                <a:cs typeface="+mn-cs"/>
              </a:rPr>
              <a:t>souris, au fur et à mesure que l'on tape une commande, les caractères s'affichent,</a:t>
            </a:r>
          </a:p>
          <a:p>
            <a:pPr eaLnBrk="1" hangingPunct="1">
              <a:defRPr/>
            </a:pPr>
            <a:r>
              <a:rPr lang="fr-FR" dirty="0" smtClean="0">
                <a:latin typeface="Times-Roman" charset="0"/>
                <a:cs typeface="+mn-cs"/>
              </a:rPr>
              <a:t>etc. Ce retour d'information est appelé </a:t>
            </a:r>
            <a:r>
              <a:rPr lang="fr-FR" i="1" dirty="0" smtClean="0">
                <a:latin typeface="Times-Roman" charset="0"/>
                <a:cs typeface="+mn-cs"/>
              </a:rPr>
              <a:t>feed-back</a:t>
            </a:r>
            <a:r>
              <a:rPr lang="fr-FR" dirty="0" smtClean="0">
                <a:latin typeface="Times-Roman" charset="0"/>
                <a:cs typeface="+mn-cs"/>
              </a:rPr>
              <a:t>.</a:t>
            </a:r>
          </a:p>
          <a:p>
            <a:pPr eaLnBrk="1" hangingPunct="1">
              <a:defRPr/>
            </a:pPr>
            <a:r>
              <a:rPr lang="fr-FR" dirty="0" smtClean="0">
                <a:latin typeface="Times-Roman" charset="0"/>
                <a:cs typeface="+mn-cs"/>
              </a:rPr>
              <a:t>Enfin, lorsque les opérations résultant de l'activation d'une commande sont</a:t>
            </a:r>
          </a:p>
          <a:p>
            <a:pPr eaLnBrk="1" hangingPunct="1">
              <a:defRPr/>
            </a:pPr>
            <a:r>
              <a:rPr lang="fr-FR" dirty="0" smtClean="0">
                <a:latin typeface="Times-Roman" charset="0"/>
                <a:cs typeface="+mn-cs"/>
              </a:rPr>
              <a:t>exécutées, le système produit des </a:t>
            </a:r>
            <a:r>
              <a:rPr lang="fr-FR" i="1" dirty="0" smtClean="0">
                <a:latin typeface="Times-Roman" charset="0"/>
                <a:cs typeface="+mn-cs"/>
              </a:rPr>
              <a:t>réponses </a:t>
            </a:r>
            <a:r>
              <a:rPr lang="fr-FR" dirty="0" smtClean="0">
                <a:latin typeface="Times-Roman" charset="0"/>
                <a:cs typeface="+mn-cs"/>
              </a:rPr>
              <a:t>perceptibles par l'utilisateur : le</a:t>
            </a:r>
          </a:p>
          <a:p>
            <a:pPr eaLnBrk="1" hangingPunct="1">
              <a:defRPr/>
            </a:pPr>
            <a:r>
              <a:rPr lang="fr-FR" dirty="0" err="1" smtClean="0">
                <a:latin typeface="Times-Roman" charset="0"/>
                <a:cs typeface="+mn-cs"/>
              </a:rPr>
              <a:t>drag'n'drop</a:t>
            </a:r>
            <a:r>
              <a:rPr lang="fr-FR" dirty="0" smtClean="0">
                <a:latin typeface="Times-Roman" charset="0"/>
                <a:cs typeface="+mn-cs"/>
              </a:rPr>
              <a:t> ouvre une fenêtre, ou fait changer la forme de l'icone de la poubelle</a:t>
            </a:r>
          </a:p>
          <a:p>
            <a:pPr eaLnBrk="1" hangingPunct="1">
              <a:defRPr/>
            </a:pPr>
            <a:r>
              <a:rPr lang="fr-FR" dirty="0" smtClean="0">
                <a:latin typeface="Times-Roman" charset="0"/>
                <a:cs typeface="+mn-cs"/>
              </a:rPr>
              <a:t>par exemple.</a:t>
            </a:r>
          </a:p>
          <a:p>
            <a:pPr eaLnBrk="1" hangingPunct="1">
              <a:defRPr/>
            </a:pPr>
            <a:endParaRPr lang="fr-FR" dirty="0" smtClean="0">
              <a:latin typeface="Times-Bold" charset="0"/>
              <a:cs typeface="+mn-cs"/>
            </a:endParaRPr>
          </a:p>
          <a:p>
            <a:pPr eaLnBrk="1" hangingPunct="1">
              <a:defRPr/>
            </a:pPr>
            <a:endParaRPr lang="fr-FR" dirty="0" smtClean="0">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0EE7E7-DCA6-7D49-8B0C-BC839B10479F}" type="slidenum">
              <a:rPr lang="fr-FR"/>
              <a:pPr>
                <a:defRPr/>
              </a:pPr>
              <a:t>91</a:t>
            </a:fld>
            <a:endParaRPr lang="fr-FR"/>
          </a:p>
        </p:txBody>
      </p:sp>
      <p:sp>
        <p:nvSpPr>
          <p:cNvPr id="71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27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D6B6E8-B245-8B45-8D11-16091AAA49C5}" type="slidenum">
              <a:rPr lang="fr-FR"/>
              <a:pPr>
                <a:defRPr/>
              </a:pPr>
              <a:t>92</a:t>
            </a:fld>
            <a:endParaRPr lang="fr-FR"/>
          </a:p>
        </p:txBody>
      </p:sp>
      <p:sp>
        <p:nvSpPr>
          <p:cNvPr id="71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37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893CB4-C066-A944-9AFE-355B99909758}" type="slidenum">
              <a:rPr lang="fr-FR"/>
              <a:pPr>
                <a:defRPr/>
              </a:pPr>
              <a:t>93</a:t>
            </a:fld>
            <a:endParaRPr lang="fr-FR"/>
          </a:p>
        </p:txBody>
      </p:sp>
      <p:sp>
        <p:nvSpPr>
          <p:cNvPr id="71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4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82EDFC-854E-B741-92DE-FC27E43B21EC}" type="slidenum">
              <a:rPr lang="fr-FR"/>
              <a:pPr>
                <a:defRPr/>
              </a:pPr>
              <a:t>94</a:t>
            </a:fld>
            <a:endParaRPr lang="fr-FR"/>
          </a:p>
        </p:txBody>
      </p:sp>
      <p:sp>
        <p:nvSpPr>
          <p:cNvPr id="71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5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614EF3-B016-904B-9CCC-01C2CC152714}" type="slidenum">
              <a:rPr lang="fr-FR"/>
              <a:pPr>
                <a:defRPr/>
              </a:pPr>
              <a:t>95</a:t>
            </a:fld>
            <a:endParaRPr lang="fr-FR"/>
          </a:p>
        </p:txBody>
      </p:sp>
      <p:sp>
        <p:nvSpPr>
          <p:cNvPr id="247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7811" name="Rectangle 3"/>
          <p:cNvSpPr>
            <a:spLocks noGrp="1" noChangeArrowheads="1"/>
          </p:cNvSpPr>
          <p:nvPr>
            <p:ph type="body" idx="1"/>
          </p:nvPr>
        </p:nvSpPr>
        <p:spPr/>
        <p:txBody>
          <a:bodyPr/>
          <a:lstStyle/>
          <a:p>
            <a:pPr eaLnBrk="1" hangingPunct="1">
              <a:defRPr/>
            </a:pPr>
            <a:r>
              <a:rPr lang="fr-FR" dirty="0" smtClean="0">
                <a:cs typeface="+mn-cs"/>
              </a:rPr>
              <a:t>(Malheureusement, il n'y a pas de </a:t>
            </a:r>
            <a:r>
              <a:rPr lang="fr-FR" dirty="0" err="1" smtClean="0">
                <a:cs typeface="+mn-cs"/>
              </a:rPr>
              <a:t>widget</a:t>
            </a:r>
            <a:r>
              <a:rPr lang="fr-FR" dirty="0" smtClean="0">
                <a:cs typeface="+mn-cs"/>
              </a:rPr>
              <a:t> </a:t>
            </a:r>
            <a:r>
              <a:rPr lang="fr-FR" dirty="0" err="1" smtClean="0">
                <a:cs typeface="+mn-cs"/>
              </a:rPr>
              <a:t>Tree</a:t>
            </a:r>
            <a:r>
              <a:rPr lang="fr-FR" dirty="0" smtClean="0">
                <a:cs typeface="+mn-cs"/>
              </a:rPr>
              <a:t> dans Motif). Mais de nombreux </a:t>
            </a:r>
            <a:r>
              <a:rPr lang="fr-FR" dirty="0" err="1" smtClean="0">
                <a:cs typeface="+mn-cs"/>
              </a:rPr>
              <a:t>widgets</a:t>
            </a:r>
            <a:r>
              <a:rPr lang="fr-FR" dirty="0" smtClean="0">
                <a:cs typeface="+mn-cs"/>
              </a:rPr>
              <a:t> </a:t>
            </a:r>
            <a:r>
              <a:rPr lang="fr-FR" dirty="0" err="1" smtClean="0">
                <a:cs typeface="+mn-cs"/>
              </a:rPr>
              <a:t>Tree</a:t>
            </a:r>
            <a:r>
              <a:rPr lang="fr-FR" dirty="0" smtClean="0">
                <a:cs typeface="+mn-cs"/>
              </a:rPr>
              <a:t> orientés métiers ont été développés.</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Sur cette fenêtre, les développeurs ont choisi de donner aux labels des sections une apparence surélevée. C’est une des manières d’assurer que l’utilisateur ne les confonde pas avec des champs éditables certes, mais par contre, il ne sera pas surprenant qu’il veuille cliquer dessus !</a:t>
            </a:r>
          </a:p>
          <a:p>
            <a:pPr>
              <a:defRPr/>
            </a:pPr>
            <a:r>
              <a:rPr lang="fr-FR" dirty="0" smtClean="0"/>
              <a:t>In </a:t>
            </a:r>
            <a:r>
              <a:rPr lang="fr-FR" dirty="0" err="1" smtClean="0"/>
              <a:t>this</a:t>
            </a:r>
            <a:r>
              <a:rPr lang="fr-FR" dirty="0" smtClean="0"/>
              <a:t> image, the </a:t>
            </a:r>
            <a:r>
              <a:rPr lang="fr-FR" dirty="0" err="1" smtClean="0"/>
              <a:t>developer</a:t>
            </a:r>
            <a:r>
              <a:rPr lang="fr-FR" dirty="0" smtClean="0"/>
              <a:t> has </a:t>
            </a:r>
            <a:r>
              <a:rPr lang="fr-FR" dirty="0" err="1" smtClean="0"/>
              <a:t>chosen</a:t>
            </a:r>
            <a:r>
              <a:rPr lang="fr-FR" dirty="0" smtClean="0"/>
              <a:t> to </a:t>
            </a:r>
            <a:r>
              <a:rPr lang="fr-FR" dirty="0" err="1" smtClean="0"/>
              <a:t>give</a:t>
            </a:r>
            <a:r>
              <a:rPr lang="fr-FR" dirty="0" smtClean="0"/>
              <a:t> the section labels a </a:t>
            </a:r>
            <a:r>
              <a:rPr lang="fr-FR" dirty="0" err="1" smtClean="0"/>
              <a:t>raised</a:t>
            </a:r>
            <a:r>
              <a:rPr lang="fr-FR" dirty="0" smtClean="0"/>
              <a:t> </a:t>
            </a:r>
            <a:r>
              <a:rPr lang="fr-FR" dirty="0" err="1" smtClean="0"/>
              <a:t>appearance</a:t>
            </a:r>
            <a:r>
              <a:rPr lang="fr-FR" dirty="0" smtClean="0"/>
              <a:t>. </a:t>
            </a:r>
            <a:r>
              <a:rPr lang="fr-FR" dirty="0" err="1" smtClean="0"/>
              <a:t>That's</a:t>
            </a:r>
            <a:r>
              <a:rPr lang="fr-FR" dirty="0" smtClean="0"/>
              <a:t> one </a:t>
            </a:r>
            <a:r>
              <a:rPr lang="fr-FR" dirty="0" err="1" smtClean="0"/>
              <a:t>way</a:t>
            </a:r>
            <a:r>
              <a:rPr lang="fr-FR" dirty="0" smtClean="0"/>
              <a:t> of </a:t>
            </a:r>
            <a:r>
              <a:rPr lang="fr-FR" dirty="0" err="1" smtClean="0"/>
              <a:t>ensuring</a:t>
            </a:r>
            <a:r>
              <a:rPr lang="fr-FR" dirty="0" smtClean="0"/>
              <a:t> </a:t>
            </a:r>
            <a:r>
              <a:rPr lang="fr-FR" dirty="0" err="1" smtClean="0"/>
              <a:t>that</a:t>
            </a:r>
            <a:r>
              <a:rPr lang="fr-FR" dirty="0" smtClean="0"/>
              <a:t> the user </a:t>
            </a:r>
            <a:r>
              <a:rPr lang="fr-FR" dirty="0" err="1" smtClean="0"/>
              <a:t>doesn't</a:t>
            </a:r>
            <a:r>
              <a:rPr lang="fr-FR" dirty="0" smtClean="0"/>
              <a:t> confuse </a:t>
            </a:r>
            <a:r>
              <a:rPr lang="fr-FR" dirty="0" err="1" smtClean="0"/>
              <a:t>them</a:t>
            </a:r>
            <a:r>
              <a:rPr lang="fr-FR" dirty="0" smtClean="0"/>
              <a:t> </a:t>
            </a:r>
            <a:r>
              <a:rPr lang="fr-FR" dirty="0" err="1" smtClean="0"/>
              <a:t>with</a:t>
            </a:r>
            <a:r>
              <a:rPr lang="fr-FR" dirty="0" smtClean="0"/>
              <a:t> the </a:t>
            </a:r>
            <a:r>
              <a:rPr lang="fr-FR" dirty="0" err="1" smtClean="0"/>
              <a:t>editable</a:t>
            </a:r>
            <a:r>
              <a:rPr lang="fr-FR" dirty="0" smtClean="0"/>
              <a:t> </a:t>
            </a:r>
            <a:r>
              <a:rPr lang="fr-FR" dirty="0" err="1" smtClean="0"/>
              <a:t>fields</a:t>
            </a:r>
            <a:r>
              <a:rPr lang="fr-FR" dirty="0" smtClean="0"/>
              <a:t>, but </a:t>
            </a:r>
            <a:r>
              <a:rPr lang="fr-FR" dirty="0" err="1" smtClean="0"/>
              <a:t>does</a:t>
            </a:r>
            <a:r>
              <a:rPr lang="fr-FR" dirty="0" smtClean="0"/>
              <a:t> </a:t>
            </a:r>
            <a:r>
              <a:rPr lang="fr-FR" dirty="0" err="1" smtClean="0"/>
              <a:t>it</a:t>
            </a:r>
            <a:r>
              <a:rPr lang="fr-FR" dirty="0" smtClean="0"/>
              <a:t> come as </a:t>
            </a:r>
            <a:r>
              <a:rPr lang="fr-FR" dirty="0" err="1" smtClean="0"/>
              <a:t>any</a:t>
            </a:r>
            <a:r>
              <a:rPr lang="fr-FR" dirty="0" smtClean="0"/>
              <a:t> surprise </a:t>
            </a:r>
            <a:r>
              <a:rPr lang="fr-FR" dirty="0" err="1" smtClean="0"/>
              <a:t>that</a:t>
            </a:r>
            <a:r>
              <a:rPr lang="fr-FR" dirty="0" smtClean="0"/>
              <a:t> </a:t>
            </a:r>
            <a:r>
              <a:rPr lang="fr-FR" dirty="0" err="1" smtClean="0"/>
              <a:t>users</a:t>
            </a:r>
            <a:r>
              <a:rPr lang="fr-FR" dirty="0" smtClean="0"/>
              <a:t> </a:t>
            </a:r>
            <a:r>
              <a:rPr lang="fr-FR" dirty="0" err="1" smtClean="0"/>
              <a:t>try</a:t>
            </a:r>
            <a:r>
              <a:rPr lang="fr-FR" dirty="0" smtClean="0"/>
              <a:t> to click on </a:t>
            </a:r>
            <a:r>
              <a:rPr lang="fr-FR" dirty="0" err="1" smtClean="0"/>
              <a:t>them</a:t>
            </a:r>
            <a:r>
              <a:rPr lang="fr-FR" dirty="0" smtClean="0"/>
              <a:t>? </a:t>
            </a:r>
            <a:endParaRPr lang="fr-FR" dirty="0"/>
          </a:p>
        </p:txBody>
      </p:sp>
      <p:sp>
        <p:nvSpPr>
          <p:cNvPr id="4" name="Espace réservé du numéro de diapositive 3"/>
          <p:cNvSpPr>
            <a:spLocks noGrp="1"/>
          </p:cNvSpPr>
          <p:nvPr>
            <p:ph type="sldNum" sz="quarter" idx="5"/>
          </p:nvPr>
        </p:nvSpPr>
        <p:spPr/>
        <p:txBody>
          <a:bodyPr/>
          <a:lstStyle/>
          <a:p>
            <a:pPr>
              <a:defRPr/>
            </a:pPr>
            <a:fld id="{177B1B84-0056-834A-A53D-41944A258145}" type="slidenum">
              <a:rPr lang="fr-FR" smtClean="0"/>
              <a:pPr>
                <a:defRPr/>
              </a:pPr>
              <a:t>96</a:t>
            </a:fld>
            <a:endParaRPr lang="fr-F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Les boutons de commandes que vous voyez ici sont l’accès principal à l’application. Mais contrairement à des boutons de commandes normaux, ces boutons nécessitent un double-clic pour être actionnés. Le nouvel utilisateur ne le sait pas bien sûr et donc appuie sur un bouton et attend que quelque chose se passe. La seule chose qui se produise malheureusement est que le bouton prend une apparence particulière. L’utilisateur attend alors un certain temps en supposant que l’application calcule quelque chose, et finit par penser que le bouton ne marche pas, donc il appuie sur l’autre. C’est finalement après un long temps, que cliquant sur tous les boutons, il finit par faire un double-click !</a:t>
            </a:r>
          </a:p>
          <a:p>
            <a:endParaRPr lang="fr-FR" b="1"/>
          </a:p>
          <a:p>
            <a:r>
              <a:rPr lang="fr-FR" b="1"/>
              <a:t>Lotus Notes</a:t>
            </a:r>
          </a:p>
          <a:p>
            <a:r>
              <a:rPr lang="fr-FR"/>
              <a:t>The command buttons shown here are the main entry point to the application. Unlike all other command buttons however, these buttons require a double-click to operate. The new user, of course, is unaware of this "feature", and clicks on the desired button, then waits for something to happen. The only thing that happens unfortunately, is that the button takes on a depressed appearance. The user will wait some period of time believing perhaps that the application is processing his or her request, then likely conclude that the button doesn't work, and clicks a different button. It is only after a considerable amount of time, clicking all of the buttons, and some divine insight that the user attempts a double-click. </a:t>
            </a:r>
          </a:p>
          <a:p>
            <a:endParaRPr lang="fr-FR"/>
          </a:p>
        </p:txBody>
      </p:sp>
      <p:sp>
        <p:nvSpPr>
          <p:cNvPr id="4" name="Espace réservé du numéro de diapositive 3"/>
          <p:cNvSpPr>
            <a:spLocks noGrp="1"/>
          </p:cNvSpPr>
          <p:nvPr>
            <p:ph type="sldNum" sz="quarter" idx="5"/>
          </p:nvPr>
        </p:nvSpPr>
        <p:spPr/>
        <p:txBody>
          <a:bodyPr/>
          <a:lstStyle/>
          <a:p>
            <a:pPr>
              <a:defRPr/>
            </a:pPr>
            <a:fld id="{08F25A2F-BD05-1B4C-B2B6-E3FC1F38FBF6}" type="slidenum">
              <a:rPr lang="fr-FR" smtClean="0"/>
              <a:pPr>
                <a:defRPr/>
              </a:pPr>
              <a:t>97</a:t>
            </a:fld>
            <a:endParaRPr lang="fr-F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Une fois que l’utilisateur a découvert les caractéristiques des boutons de commandes principaux, on lui présente un nouvel ensemble de boutons avec d’autres caractéristiques. Ceux-là opèrent avec un simple clic, ne changent pas d’apparence, mais affichent un surlignage pour indiquer quel bouton a été cliqué. Tandis que beaucoup d’utilisateurs vont conclure à première vue que la flèche du premier bouton est un indicateur de ce qu’il est le bouton actuellement sélectionné, cette flèche est utilisée pour indiquer que c’est un type de bouton « spécial » (donc </a:t>
            </a:r>
            <a:r>
              <a:rPr lang="fr-FR" dirty="0" err="1" smtClean="0"/>
              <a:t>inconsistent</a:t>
            </a:r>
            <a:r>
              <a:rPr lang="fr-FR" dirty="0" smtClean="0"/>
              <a:t> et indésirable en fait !). Cliquer sur la flèche fait que le bouton « s’ouvre » vers le bas, en révélant une série de répertoires. Pourquoi les designers ont ils choisi d’utiliser une flèche pointant à droite pour indiquer un mouvement vers le bas reste un des mystères de ce programme.</a:t>
            </a:r>
          </a:p>
          <a:p>
            <a:pPr>
              <a:defRPr/>
            </a:pPr>
            <a:endParaRPr lang="fr-FR" dirty="0" smtClean="0"/>
          </a:p>
          <a:p>
            <a:pPr>
              <a:defRPr/>
            </a:pPr>
            <a:r>
              <a:rPr lang="fr-FR" dirty="0" smtClean="0"/>
              <a:t>Once the user has </a:t>
            </a:r>
            <a:r>
              <a:rPr lang="fr-FR" dirty="0" err="1" smtClean="0"/>
              <a:t>figured</a:t>
            </a:r>
            <a:r>
              <a:rPr lang="fr-FR" dirty="0" smtClean="0"/>
              <a:t> out the operating </a:t>
            </a:r>
            <a:r>
              <a:rPr lang="fr-FR" dirty="0" err="1" smtClean="0"/>
              <a:t>characteristics</a:t>
            </a:r>
            <a:r>
              <a:rPr lang="fr-FR" dirty="0" smtClean="0"/>
              <a:t> of the main command buttons, </a:t>
            </a:r>
            <a:r>
              <a:rPr lang="fr-FR" dirty="0" err="1" smtClean="0"/>
              <a:t>he</a:t>
            </a:r>
            <a:r>
              <a:rPr lang="fr-FR" dirty="0" smtClean="0"/>
              <a:t> or </a:t>
            </a:r>
            <a:r>
              <a:rPr lang="fr-FR" dirty="0" err="1" smtClean="0"/>
              <a:t>she</a:t>
            </a:r>
            <a:r>
              <a:rPr lang="fr-FR" dirty="0" smtClean="0"/>
              <a:t> </a:t>
            </a:r>
            <a:r>
              <a:rPr lang="fr-FR" dirty="0" err="1" smtClean="0"/>
              <a:t>is</a:t>
            </a:r>
            <a:r>
              <a:rPr lang="fr-FR" dirty="0" smtClean="0"/>
              <a:t> </a:t>
            </a:r>
            <a:r>
              <a:rPr lang="fr-FR" dirty="0" err="1" smtClean="0"/>
              <a:t>presented</a:t>
            </a:r>
            <a:r>
              <a:rPr lang="fr-FR" dirty="0" smtClean="0"/>
              <a:t> a new set of buttons </a:t>
            </a:r>
            <a:r>
              <a:rPr lang="fr-FR" dirty="0" err="1" smtClean="0"/>
              <a:t>with</a:t>
            </a:r>
            <a:r>
              <a:rPr lang="fr-FR" dirty="0" smtClean="0"/>
              <a:t> a </a:t>
            </a:r>
            <a:r>
              <a:rPr lang="fr-FR" dirty="0" err="1" smtClean="0"/>
              <a:t>different</a:t>
            </a:r>
            <a:r>
              <a:rPr lang="fr-FR" dirty="0" smtClean="0"/>
              <a:t> set of operating </a:t>
            </a:r>
            <a:r>
              <a:rPr lang="fr-FR" dirty="0" err="1" smtClean="0"/>
              <a:t>characteristics</a:t>
            </a:r>
            <a:r>
              <a:rPr lang="fr-FR" dirty="0" smtClean="0"/>
              <a:t>. The command buttons </a:t>
            </a:r>
            <a:r>
              <a:rPr lang="fr-FR" dirty="0" err="1" smtClean="0"/>
              <a:t>shown</a:t>
            </a:r>
            <a:r>
              <a:rPr lang="fr-FR" dirty="0" smtClean="0"/>
              <a:t> </a:t>
            </a:r>
            <a:r>
              <a:rPr lang="fr-FR" dirty="0" err="1" smtClean="0"/>
              <a:t>here</a:t>
            </a:r>
            <a:r>
              <a:rPr lang="fr-FR" dirty="0" smtClean="0"/>
              <a:t> </a:t>
            </a:r>
            <a:r>
              <a:rPr lang="fr-FR" dirty="0" err="1" smtClean="0"/>
              <a:t>operate</a:t>
            </a:r>
            <a:r>
              <a:rPr lang="fr-FR" dirty="0" smtClean="0"/>
              <a:t> </a:t>
            </a:r>
            <a:r>
              <a:rPr lang="fr-FR" dirty="0" err="1" smtClean="0"/>
              <a:t>with</a:t>
            </a:r>
            <a:r>
              <a:rPr lang="fr-FR" dirty="0" smtClean="0"/>
              <a:t> a single click, do not </a:t>
            </a:r>
            <a:r>
              <a:rPr lang="fr-FR" dirty="0" err="1" smtClean="0"/>
              <a:t>take</a:t>
            </a:r>
            <a:r>
              <a:rPr lang="fr-FR" dirty="0" smtClean="0"/>
              <a:t> on a </a:t>
            </a:r>
            <a:r>
              <a:rPr lang="fr-FR" dirty="0" err="1" smtClean="0"/>
              <a:t>depressed</a:t>
            </a:r>
            <a:r>
              <a:rPr lang="fr-FR" dirty="0" smtClean="0"/>
              <a:t> </a:t>
            </a:r>
            <a:r>
              <a:rPr lang="fr-FR" dirty="0" err="1" smtClean="0"/>
              <a:t>appearance</a:t>
            </a:r>
            <a:r>
              <a:rPr lang="fr-FR" dirty="0" smtClean="0"/>
              <a:t>, and display a </a:t>
            </a:r>
            <a:r>
              <a:rPr lang="fr-FR" dirty="0" err="1" smtClean="0"/>
              <a:t>highlighted</a:t>
            </a:r>
            <a:r>
              <a:rPr lang="fr-FR" dirty="0" smtClean="0"/>
              <a:t> line to </a:t>
            </a:r>
            <a:r>
              <a:rPr lang="fr-FR" dirty="0" err="1" smtClean="0"/>
              <a:t>indicate</a:t>
            </a:r>
            <a:r>
              <a:rPr lang="fr-FR" dirty="0" smtClean="0"/>
              <a:t> </a:t>
            </a:r>
            <a:r>
              <a:rPr lang="fr-FR" dirty="0" err="1" smtClean="0"/>
              <a:t>which</a:t>
            </a:r>
            <a:r>
              <a:rPr lang="fr-FR" dirty="0" smtClean="0"/>
              <a:t> </a:t>
            </a:r>
            <a:r>
              <a:rPr lang="fr-FR" dirty="0" err="1" smtClean="0"/>
              <a:t>button</a:t>
            </a:r>
            <a:r>
              <a:rPr lang="fr-FR" dirty="0" smtClean="0"/>
              <a:t> has been </a:t>
            </a:r>
            <a:r>
              <a:rPr lang="fr-FR" dirty="0" err="1" smtClean="0"/>
              <a:t>clicked</a:t>
            </a:r>
            <a:r>
              <a:rPr lang="fr-FR" dirty="0" smtClean="0"/>
              <a:t>. </a:t>
            </a:r>
            <a:r>
              <a:rPr lang="fr-FR" dirty="0" err="1" smtClean="0"/>
              <a:t>While</a:t>
            </a:r>
            <a:r>
              <a:rPr lang="fr-FR" dirty="0" smtClean="0"/>
              <a:t> </a:t>
            </a:r>
            <a:r>
              <a:rPr lang="fr-FR" dirty="0" err="1" smtClean="0"/>
              <a:t>many</a:t>
            </a:r>
            <a:r>
              <a:rPr lang="fr-FR" dirty="0" smtClean="0"/>
              <a:t> </a:t>
            </a:r>
            <a:r>
              <a:rPr lang="fr-FR" dirty="0" err="1" smtClean="0"/>
              <a:t>users</a:t>
            </a:r>
            <a:r>
              <a:rPr lang="fr-FR" dirty="0" smtClean="0"/>
              <a:t> </a:t>
            </a:r>
            <a:r>
              <a:rPr lang="fr-FR" dirty="0" err="1" smtClean="0"/>
              <a:t>would</a:t>
            </a:r>
            <a:r>
              <a:rPr lang="fr-FR" dirty="0" smtClean="0"/>
              <a:t> </a:t>
            </a:r>
            <a:r>
              <a:rPr lang="fr-FR" dirty="0" err="1" smtClean="0"/>
              <a:t>at</a:t>
            </a:r>
            <a:r>
              <a:rPr lang="fr-FR" dirty="0" smtClean="0"/>
              <a:t> first </a:t>
            </a:r>
            <a:r>
              <a:rPr lang="fr-FR" dirty="0" err="1" smtClean="0"/>
              <a:t>glance</a:t>
            </a:r>
            <a:r>
              <a:rPr lang="fr-FR" dirty="0" smtClean="0"/>
              <a:t> </a:t>
            </a:r>
            <a:r>
              <a:rPr lang="fr-FR" dirty="0" err="1" smtClean="0"/>
              <a:t>conclude</a:t>
            </a:r>
            <a:r>
              <a:rPr lang="fr-FR" dirty="0" smtClean="0"/>
              <a:t> </a:t>
            </a:r>
            <a:r>
              <a:rPr lang="fr-FR" dirty="0" err="1" smtClean="0"/>
              <a:t>that</a:t>
            </a:r>
            <a:r>
              <a:rPr lang="fr-FR" dirty="0" smtClean="0"/>
              <a:t> the "</a:t>
            </a:r>
            <a:r>
              <a:rPr lang="fr-FR" dirty="0" err="1" smtClean="0"/>
              <a:t>arrow</a:t>
            </a:r>
            <a:r>
              <a:rPr lang="fr-FR" dirty="0" smtClean="0"/>
              <a:t>" on the </a:t>
            </a:r>
            <a:r>
              <a:rPr lang="fr-FR" dirty="0" err="1" smtClean="0"/>
              <a:t>topmost</a:t>
            </a:r>
            <a:r>
              <a:rPr lang="fr-FR" dirty="0" smtClean="0"/>
              <a:t> </a:t>
            </a:r>
            <a:r>
              <a:rPr lang="fr-FR" dirty="0" err="1" smtClean="0"/>
              <a:t>button</a:t>
            </a:r>
            <a:r>
              <a:rPr lang="fr-FR" dirty="0" smtClean="0"/>
              <a:t> </a:t>
            </a:r>
            <a:r>
              <a:rPr lang="fr-FR" dirty="0" err="1" smtClean="0"/>
              <a:t>is</a:t>
            </a:r>
            <a:r>
              <a:rPr lang="fr-FR" dirty="0" smtClean="0"/>
              <a:t> an </a:t>
            </a:r>
            <a:r>
              <a:rPr lang="fr-FR" dirty="0" err="1" smtClean="0"/>
              <a:t>indicator</a:t>
            </a:r>
            <a:r>
              <a:rPr lang="fr-FR" dirty="0" smtClean="0"/>
              <a:t> </a:t>
            </a:r>
            <a:r>
              <a:rPr lang="fr-FR" dirty="0" err="1" smtClean="0"/>
              <a:t>that</a:t>
            </a:r>
            <a:r>
              <a:rPr lang="fr-FR" dirty="0" smtClean="0"/>
              <a:t> </a:t>
            </a:r>
            <a:r>
              <a:rPr lang="fr-FR" dirty="0" err="1" smtClean="0"/>
              <a:t>this</a:t>
            </a:r>
            <a:r>
              <a:rPr lang="fr-FR" dirty="0" smtClean="0"/>
              <a:t> </a:t>
            </a:r>
            <a:r>
              <a:rPr lang="fr-FR" dirty="0" err="1" smtClean="0"/>
              <a:t>is</a:t>
            </a:r>
            <a:r>
              <a:rPr lang="fr-FR" dirty="0" smtClean="0"/>
              <a:t> the </a:t>
            </a:r>
            <a:r>
              <a:rPr lang="fr-FR" dirty="0" err="1" smtClean="0"/>
              <a:t>currently</a:t>
            </a:r>
            <a:r>
              <a:rPr lang="fr-FR" dirty="0" smtClean="0"/>
              <a:t> </a:t>
            </a:r>
            <a:r>
              <a:rPr lang="fr-FR" dirty="0" err="1" smtClean="0"/>
              <a:t>selected</a:t>
            </a:r>
            <a:r>
              <a:rPr lang="fr-FR" dirty="0" smtClean="0"/>
              <a:t> </a:t>
            </a:r>
            <a:r>
              <a:rPr lang="fr-FR" dirty="0" err="1" smtClean="0"/>
              <a:t>button</a:t>
            </a:r>
            <a:r>
              <a:rPr lang="fr-FR" dirty="0" smtClean="0"/>
              <a:t>, </a:t>
            </a:r>
            <a:r>
              <a:rPr lang="fr-FR" dirty="0" err="1" smtClean="0"/>
              <a:t>it</a:t>
            </a:r>
            <a:r>
              <a:rPr lang="fr-FR" dirty="0" smtClean="0"/>
              <a:t> </a:t>
            </a:r>
            <a:r>
              <a:rPr lang="fr-FR" dirty="0" err="1" smtClean="0"/>
              <a:t>is</a:t>
            </a:r>
            <a:r>
              <a:rPr lang="fr-FR" dirty="0" smtClean="0"/>
              <a:t> </a:t>
            </a:r>
            <a:r>
              <a:rPr lang="fr-FR" dirty="0" err="1" smtClean="0"/>
              <a:t>used</a:t>
            </a:r>
            <a:r>
              <a:rPr lang="fr-FR" dirty="0" smtClean="0"/>
              <a:t> to </a:t>
            </a:r>
            <a:r>
              <a:rPr lang="fr-FR" dirty="0" err="1" smtClean="0"/>
              <a:t>indicate</a:t>
            </a:r>
            <a:r>
              <a:rPr lang="fr-FR" dirty="0" smtClean="0"/>
              <a:t> </a:t>
            </a:r>
            <a:r>
              <a:rPr lang="fr-FR" dirty="0" err="1" smtClean="0"/>
              <a:t>that</a:t>
            </a:r>
            <a:r>
              <a:rPr lang="fr-FR" dirty="0" smtClean="0"/>
              <a:t> </a:t>
            </a:r>
            <a:r>
              <a:rPr lang="fr-FR" dirty="0" err="1" smtClean="0"/>
              <a:t>this</a:t>
            </a:r>
            <a:r>
              <a:rPr lang="fr-FR" dirty="0" smtClean="0"/>
              <a:t> </a:t>
            </a:r>
            <a:r>
              <a:rPr lang="fr-FR" dirty="0" err="1" smtClean="0"/>
              <a:t>is</a:t>
            </a:r>
            <a:r>
              <a:rPr lang="fr-FR" dirty="0" smtClean="0"/>
              <a:t> a "</a:t>
            </a:r>
            <a:r>
              <a:rPr lang="fr-FR" dirty="0" err="1" smtClean="0"/>
              <a:t>special</a:t>
            </a:r>
            <a:r>
              <a:rPr lang="fr-FR" dirty="0" smtClean="0"/>
              <a:t>" (</a:t>
            </a:r>
            <a:r>
              <a:rPr lang="fr-FR" dirty="0" err="1" smtClean="0"/>
              <a:t>a.k.a</a:t>
            </a:r>
            <a:r>
              <a:rPr lang="fr-FR" dirty="0" smtClean="0"/>
              <a:t>. </a:t>
            </a:r>
            <a:r>
              <a:rPr lang="fr-FR" dirty="0" err="1" smtClean="0"/>
              <a:t>inconsistent</a:t>
            </a:r>
            <a:r>
              <a:rPr lang="fr-FR" dirty="0" smtClean="0"/>
              <a:t> and </a:t>
            </a:r>
            <a:r>
              <a:rPr lang="fr-FR" dirty="0" err="1" smtClean="0"/>
              <a:t>undesirable</a:t>
            </a:r>
            <a:r>
              <a:rPr lang="fr-FR" dirty="0" smtClean="0"/>
              <a:t>) type of </a:t>
            </a:r>
            <a:r>
              <a:rPr lang="fr-FR" dirty="0" err="1" smtClean="0"/>
              <a:t>button</a:t>
            </a:r>
            <a:r>
              <a:rPr lang="fr-FR" dirty="0" smtClean="0"/>
              <a:t>. </a:t>
            </a:r>
            <a:r>
              <a:rPr lang="fr-FR" dirty="0" err="1" smtClean="0"/>
              <a:t>Clicking</a:t>
            </a:r>
            <a:r>
              <a:rPr lang="fr-FR" dirty="0" smtClean="0"/>
              <a:t> on the </a:t>
            </a:r>
            <a:r>
              <a:rPr lang="fr-FR" dirty="0" err="1" smtClean="0"/>
              <a:t>arrow</a:t>
            </a:r>
            <a:r>
              <a:rPr lang="fr-FR" dirty="0" smtClean="0"/>
              <a:t> causes the </a:t>
            </a:r>
            <a:r>
              <a:rPr lang="fr-FR" dirty="0" err="1" smtClean="0"/>
              <a:t>button</a:t>
            </a:r>
            <a:r>
              <a:rPr lang="fr-FR" dirty="0" smtClean="0"/>
              <a:t> to "open" (</a:t>
            </a:r>
            <a:r>
              <a:rPr lang="fr-FR" dirty="0" err="1" smtClean="0"/>
              <a:t>downward</a:t>
            </a:r>
            <a:r>
              <a:rPr lang="fr-FR" dirty="0" smtClean="0"/>
              <a:t>) to </a:t>
            </a:r>
            <a:r>
              <a:rPr lang="fr-FR" dirty="0" err="1" smtClean="0"/>
              <a:t>reveal</a:t>
            </a:r>
            <a:r>
              <a:rPr lang="fr-FR" dirty="0" smtClean="0"/>
              <a:t> a </a:t>
            </a:r>
            <a:r>
              <a:rPr lang="fr-FR" dirty="0" err="1" smtClean="0"/>
              <a:t>variety</a:t>
            </a:r>
            <a:r>
              <a:rPr lang="fr-FR" dirty="0" smtClean="0"/>
              <a:t> of </a:t>
            </a:r>
            <a:r>
              <a:rPr lang="fr-FR" dirty="0" err="1" smtClean="0"/>
              <a:t>folders</a:t>
            </a:r>
            <a:r>
              <a:rPr lang="fr-FR" dirty="0" smtClean="0"/>
              <a:t>. </a:t>
            </a:r>
            <a:r>
              <a:rPr lang="fr-FR" dirty="0" err="1" smtClean="0"/>
              <a:t>Why</a:t>
            </a:r>
            <a:r>
              <a:rPr lang="fr-FR" dirty="0" smtClean="0"/>
              <a:t> the designers chose to use an </a:t>
            </a:r>
            <a:r>
              <a:rPr lang="fr-FR" dirty="0" err="1" smtClean="0"/>
              <a:t>arrow</a:t>
            </a:r>
            <a:r>
              <a:rPr lang="fr-FR" dirty="0" smtClean="0"/>
              <a:t> </a:t>
            </a:r>
            <a:r>
              <a:rPr lang="fr-FR" dirty="0" err="1" smtClean="0"/>
              <a:t>pointing</a:t>
            </a:r>
            <a:r>
              <a:rPr lang="fr-FR" dirty="0" smtClean="0"/>
              <a:t> to the right to </a:t>
            </a:r>
            <a:r>
              <a:rPr lang="fr-FR" dirty="0" err="1" smtClean="0"/>
              <a:t>indicate</a:t>
            </a:r>
            <a:r>
              <a:rPr lang="fr-FR" dirty="0" smtClean="0"/>
              <a:t> </a:t>
            </a:r>
            <a:r>
              <a:rPr lang="fr-FR" dirty="0" err="1" smtClean="0"/>
              <a:t>downward</a:t>
            </a:r>
            <a:r>
              <a:rPr lang="fr-FR" dirty="0" smtClean="0"/>
              <a:t> </a:t>
            </a:r>
            <a:r>
              <a:rPr lang="fr-FR" dirty="0" err="1" smtClean="0"/>
              <a:t>movement</a:t>
            </a:r>
            <a:r>
              <a:rPr lang="fr-FR" dirty="0" smtClean="0"/>
              <a:t> </a:t>
            </a:r>
            <a:r>
              <a:rPr lang="fr-FR" dirty="0" err="1" smtClean="0"/>
              <a:t>is</a:t>
            </a:r>
            <a:r>
              <a:rPr lang="fr-FR" dirty="0" smtClean="0"/>
              <a:t> one of the </a:t>
            </a:r>
            <a:r>
              <a:rPr lang="fr-FR" dirty="0" err="1" smtClean="0"/>
              <a:t>many</a:t>
            </a:r>
            <a:r>
              <a:rPr lang="fr-FR" dirty="0" smtClean="0"/>
              <a:t> </a:t>
            </a:r>
            <a:r>
              <a:rPr lang="fr-FR" dirty="0" err="1" smtClean="0"/>
              <a:t>mysteries</a:t>
            </a:r>
            <a:r>
              <a:rPr lang="fr-FR" dirty="0" smtClean="0"/>
              <a:t> of </a:t>
            </a:r>
            <a:r>
              <a:rPr lang="fr-FR" dirty="0" err="1" smtClean="0"/>
              <a:t>this</a:t>
            </a:r>
            <a:r>
              <a:rPr lang="fr-FR" dirty="0" smtClean="0"/>
              <a:t> program. </a:t>
            </a:r>
          </a:p>
          <a:p>
            <a:pPr>
              <a:defRPr/>
            </a:pPr>
            <a:endParaRPr lang="fr-FR" dirty="0"/>
          </a:p>
        </p:txBody>
      </p:sp>
      <p:sp>
        <p:nvSpPr>
          <p:cNvPr id="4" name="Espace réservé du numéro de diapositive 3"/>
          <p:cNvSpPr>
            <a:spLocks noGrp="1"/>
          </p:cNvSpPr>
          <p:nvPr>
            <p:ph type="sldNum" sz="quarter" idx="5"/>
          </p:nvPr>
        </p:nvSpPr>
        <p:spPr/>
        <p:txBody>
          <a:bodyPr/>
          <a:lstStyle/>
          <a:p>
            <a:pPr>
              <a:defRPr/>
            </a:pPr>
            <a:fld id="{91663DAF-A8FA-F843-BEB4-F95E4BF7E2A2}" type="slidenum">
              <a:rPr lang="fr-FR" smtClean="0"/>
              <a:pPr>
                <a:defRPr/>
              </a:pPr>
              <a:t>98</a:t>
            </a:fld>
            <a:endParaRPr lang="fr-F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Sans commentaire sur l’abus d’onglets dans une boîte de dialogue.</a:t>
            </a:r>
          </a:p>
          <a:p>
            <a:pPr>
              <a:defRPr/>
            </a:pPr>
            <a:endParaRPr lang="fr-FR" dirty="0" smtClean="0"/>
          </a:p>
          <a:p>
            <a:pPr>
              <a:defRPr/>
            </a:pPr>
            <a:r>
              <a:rPr lang="fr-FR" dirty="0" err="1" smtClean="0"/>
              <a:t>from</a:t>
            </a:r>
            <a:r>
              <a:rPr lang="fr-FR" dirty="0" smtClean="0"/>
              <a:t> </a:t>
            </a:r>
            <a:r>
              <a:rPr lang="fr-FR" dirty="0" err="1" smtClean="0"/>
              <a:t>Milltronics</a:t>
            </a:r>
            <a:r>
              <a:rPr lang="fr-FR" dirty="0" smtClean="0"/>
              <a:t>' </a:t>
            </a:r>
            <a:r>
              <a:rPr lang="fr-FR" i="1" dirty="0" err="1" smtClean="0"/>
              <a:t>Dolphin</a:t>
            </a:r>
            <a:r>
              <a:rPr lang="fr-FR" i="1" dirty="0" smtClean="0"/>
              <a:t> Plus</a:t>
            </a:r>
            <a:r>
              <a:rPr lang="fr-FR" dirty="0" smtClean="0"/>
              <a:t>, a configuration package for </a:t>
            </a:r>
            <a:r>
              <a:rPr lang="fr-FR" dirty="0" err="1" smtClean="0"/>
              <a:t>industrial</a:t>
            </a:r>
            <a:r>
              <a:rPr lang="fr-FR" dirty="0" smtClean="0"/>
              <a:t> </a:t>
            </a:r>
            <a:r>
              <a:rPr lang="fr-FR" dirty="0" err="1" smtClean="0"/>
              <a:t>level</a:t>
            </a:r>
            <a:r>
              <a:rPr lang="fr-FR" dirty="0" smtClean="0"/>
              <a:t> and flow </a:t>
            </a:r>
            <a:r>
              <a:rPr lang="fr-FR" dirty="0" err="1" smtClean="0"/>
              <a:t>sensors</a:t>
            </a:r>
            <a:r>
              <a:rPr lang="fr-FR" dirty="0" smtClean="0"/>
              <a:t>, as a candidate for the </a:t>
            </a:r>
            <a:r>
              <a:rPr lang="fr-FR" dirty="0" smtClean="0">
                <a:hlinkClick r:id="rId3"/>
              </a:rPr>
              <a:t>Tabbed Dialog Hall of Shame</a:t>
            </a:r>
            <a:endParaRPr lang="fr-FR" dirty="0"/>
          </a:p>
        </p:txBody>
      </p:sp>
      <p:sp>
        <p:nvSpPr>
          <p:cNvPr id="4" name="Espace réservé du numéro de diapositive 3"/>
          <p:cNvSpPr>
            <a:spLocks noGrp="1"/>
          </p:cNvSpPr>
          <p:nvPr>
            <p:ph type="sldNum" sz="quarter" idx="5"/>
          </p:nvPr>
        </p:nvSpPr>
        <p:spPr/>
        <p:txBody>
          <a:bodyPr/>
          <a:lstStyle/>
          <a:p>
            <a:pPr>
              <a:defRPr/>
            </a:pPr>
            <a:fld id="{764164C4-B864-4C48-B45C-00DE72F6A16A}" type="slidenum">
              <a:rPr lang="fr-FR" smtClean="0"/>
              <a:pPr>
                <a:defRPr/>
              </a:pPr>
              <a:t>99</a:t>
            </a:fld>
            <a:endParaRPr lang="fr-F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Voilà un exemple à ne pas suivre si on veut faire une boîte de dialogue à onglets. Le nombre important de tab + les icônes colorés agressent l’œil. En outre, si vous regardez attentivement, vous verrez qu’il y a des tabs imbriqués. En outre deux tabs séparés sont surlignés…</a:t>
            </a:r>
          </a:p>
          <a:p>
            <a:endParaRPr lang="fr-FR" b="1"/>
          </a:p>
          <a:p>
            <a:endParaRPr lang="fr-FR" b="1"/>
          </a:p>
          <a:p>
            <a:r>
              <a:rPr lang="fr-FR" b="1"/>
              <a:t>Paul</a:t>
            </a:r>
            <a:r>
              <a:rPr lang="fr-FR"/>
              <a:t> sent us this image of the Options dialog from </a:t>
            </a:r>
            <a:r>
              <a:rPr lang="fr-FR" i="1"/>
              <a:t>MultiEdit 8.0</a:t>
            </a:r>
            <a:r>
              <a:rPr lang="fr-FR"/>
              <a:t>. To date, we consider this the definitive example of how </a:t>
            </a:r>
            <a:r>
              <a:rPr lang="fr-FR" b="1"/>
              <a:t>not</a:t>
            </a:r>
            <a:r>
              <a:rPr lang="fr-FR"/>
              <a:t> to design a tabbed dialog. The sheer number of tabs, combined with the use of iconic labels and the gratuitous use of graphics on the tabs themselves results in a veritable visual assault. Once your eyes recover from the initial assault, you may be able to spot another problem: the use of nested tabs (note that two separate tabs on the dialog are highlighted). </a:t>
            </a:r>
          </a:p>
        </p:txBody>
      </p:sp>
      <p:sp>
        <p:nvSpPr>
          <p:cNvPr id="4" name="Espace réservé du numéro de diapositive 3"/>
          <p:cNvSpPr>
            <a:spLocks noGrp="1"/>
          </p:cNvSpPr>
          <p:nvPr>
            <p:ph type="sldNum" sz="quarter" idx="5"/>
          </p:nvPr>
        </p:nvSpPr>
        <p:spPr/>
        <p:txBody>
          <a:bodyPr/>
          <a:lstStyle/>
          <a:p>
            <a:pPr>
              <a:defRPr/>
            </a:pPr>
            <a:fld id="{6A3BF8FB-DA6D-904E-90AB-97760A4FA99F}" type="slidenum">
              <a:rPr lang="fr-FR" smtClean="0"/>
              <a:pPr>
                <a:defRPr/>
              </a:pPr>
              <a:t>100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E17BFAD-35BF-044A-8E4E-1C047F6D39A7}" type="slidenum">
              <a:rPr lang="fr-FR"/>
              <a:pPr>
                <a:defRPr/>
              </a:pPr>
              <a:t>‹#›</a:t>
            </a:fld>
            <a:endParaRPr lang="fr-FR"/>
          </a:p>
        </p:txBody>
      </p:sp>
    </p:spTree>
    <p:extLst>
      <p:ext uri="{BB962C8B-B14F-4D97-AF65-F5344CB8AC3E}">
        <p14:creationId xmlns:p14="http://schemas.microsoft.com/office/powerpoint/2010/main" val="103620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3E7324E-1122-2A41-BF17-FFE654F6225D}" type="slidenum">
              <a:rPr lang="fr-FR"/>
              <a:pPr>
                <a:defRPr/>
              </a:pPr>
              <a:t>‹#›</a:t>
            </a:fld>
            <a:endParaRPr lang="fr-FR"/>
          </a:p>
        </p:txBody>
      </p:sp>
    </p:spTree>
    <p:extLst>
      <p:ext uri="{BB962C8B-B14F-4D97-AF65-F5344CB8AC3E}">
        <p14:creationId xmlns:p14="http://schemas.microsoft.com/office/powerpoint/2010/main" val="161561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58025" y="609600"/>
            <a:ext cx="2105025" cy="54864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742950" y="609600"/>
            <a:ext cx="6162675"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6D505F6-94A2-E14A-B98A-A353B7481B63}" type="slidenum">
              <a:rPr lang="fr-FR"/>
              <a:pPr>
                <a:defRPr/>
              </a:pPr>
              <a:t>‹#›</a:t>
            </a:fld>
            <a:endParaRPr lang="fr-FR"/>
          </a:p>
        </p:txBody>
      </p:sp>
    </p:spTree>
    <p:extLst>
      <p:ext uri="{BB962C8B-B14F-4D97-AF65-F5344CB8AC3E}">
        <p14:creationId xmlns:p14="http://schemas.microsoft.com/office/powerpoint/2010/main" val="366746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65DB434-EF8E-244F-AE74-1D380D9B861C}" type="slidenum">
              <a:rPr lang="fr-FR"/>
              <a:pPr>
                <a:defRPr/>
              </a:pPr>
              <a:t>‹#›</a:t>
            </a:fld>
            <a:endParaRPr lang="fr-FR" sz="1400"/>
          </a:p>
        </p:txBody>
      </p:sp>
    </p:spTree>
    <p:extLst>
      <p:ext uri="{BB962C8B-B14F-4D97-AF65-F5344CB8AC3E}">
        <p14:creationId xmlns:p14="http://schemas.microsoft.com/office/powerpoint/2010/main" val="263545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9263540-89D5-AD48-80AD-5A37618F843A}" type="slidenum">
              <a:rPr lang="fr-FR"/>
              <a:pPr>
                <a:defRPr/>
              </a:pPr>
              <a:t>‹#›</a:t>
            </a:fld>
            <a:endParaRPr lang="fr-FR" sz="1400"/>
          </a:p>
        </p:txBody>
      </p:sp>
    </p:spTree>
    <p:extLst>
      <p:ext uri="{BB962C8B-B14F-4D97-AF65-F5344CB8AC3E}">
        <p14:creationId xmlns:p14="http://schemas.microsoft.com/office/powerpoint/2010/main" val="2013837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77F66AB-F1F2-F547-9813-06C80AC18CEA}" type="slidenum">
              <a:rPr lang="fr-FR"/>
              <a:pPr>
                <a:defRPr/>
              </a:pPr>
              <a:t>‹#›</a:t>
            </a:fld>
            <a:endParaRPr lang="fr-FR" sz="1400"/>
          </a:p>
        </p:txBody>
      </p:sp>
    </p:spTree>
    <p:extLst>
      <p:ext uri="{BB962C8B-B14F-4D97-AF65-F5344CB8AC3E}">
        <p14:creationId xmlns:p14="http://schemas.microsoft.com/office/powerpoint/2010/main" val="1694637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73075" y="1981200"/>
            <a:ext cx="4445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70475" y="1981200"/>
            <a:ext cx="4445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1653212-7699-494F-818F-AAE1F7BA487A}" type="slidenum">
              <a:rPr lang="fr-FR"/>
              <a:pPr>
                <a:defRPr/>
              </a:pPr>
              <a:t>‹#›</a:t>
            </a:fld>
            <a:endParaRPr lang="fr-FR" sz="1400"/>
          </a:p>
        </p:txBody>
      </p:sp>
    </p:spTree>
    <p:extLst>
      <p:ext uri="{BB962C8B-B14F-4D97-AF65-F5344CB8AC3E}">
        <p14:creationId xmlns:p14="http://schemas.microsoft.com/office/powerpoint/2010/main" val="171726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8F88B80-CA0A-FC4B-9094-610A4DE03B1E}" type="slidenum">
              <a:rPr lang="fr-FR"/>
              <a:pPr>
                <a:defRPr/>
              </a:pPr>
              <a:t>‹#›</a:t>
            </a:fld>
            <a:endParaRPr lang="fr-FR" sz="1400"/>
          </a:p>
        </p:txBody>
      </p:sp>
    </p:spTree>
    <p:extLst>
      <p:ext uri="{BB962C8B-B14F-4D97-AF65-F5344CB8AC3E}">
        <p14:creationId xmlns:p14="http://schemas.microsoft.com/office/powerpoint/2010/main" val="749140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1339C91-3A72-8E42-85A1-6BDA386866AE}" type="slidenum">
              <a:rPr lang="fr-FR"/>
              <a:pPr>
                <a:defRPr/>
              </a:pPr>
              <a:t>‹#›</a:t>
            </a:fld>
            <a:endParaRPr lang="fr-FR" sz="1400"/>
          </a:p>
        </p:txBody>
      </p:sp>
    </p:spTree>
    <p:extLst>
      <p:ext uri="{BB962C8B-B14F-4D97-AF65-F5344CB8AC3E}">
        <p14:creationId xmlns:p14="http://schemas.microsoft.com/office/powerpoint/2010/main" val="3849694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F5ECB1F-5161-4E4C-9C79-7AABBC726533}" type="slidenum">
              <a:rPr lang="fr-FR"/>
              <a:pPr>
                <a:defRPr/>
              </a:pPr>
              <a:t>‹#›</a:t>
            </a:fld>
            <a:endParaRPr lang="fr-FR" sz="1400"/>
          </a:p>
        </p:txBody>
      </p:sp>
    </p:spTree>
    <p:extLst>
      <p:ext uri="{BB962C8B-B14F-4D97-AF65-F5344CB8AC3E}">
        <p14:creationId xmlns:p14="http://schemas.microsoft.com/office/powerpoint/2010/main" val="3440030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CE47D72-E55F-4449-B89B-46B5EC6197CC}" type="slidenum">
              <a:rPr lang="fr-FR"/>
              <a:pPr>
                <a:defRPr/>
              </a:pPr>
              <a:t>‹#›</a:t>
            </a:fld>
            <a:endParaRPr lang="fr-FR" sz="1400"/>
          </a:p>
        </p:txBody>
      </p:sp>
    </p:spTree>
    <p:extLst>
      <p:ext uri="{BB962C8B-B14F-4D97-AF65-F5344CB8AC3E}">
        <p14:creationId xmlns:p14="http://schemas.microsoft.com/office/powerpoint/2010/main" val="299199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AD43C38-85A2-EB40-9B31-0AE962B7818E}" type="slidenum">
              <a:rPr lang="fr-FR"/>
              <a:pPr>
                <a:defRPr/>
              </a:pPr>
              <a:t>‹#›</a:t>
            </a:fld>
            <a:endParaRPr lang="fr-FR"/>
          </a:p>
        </p:txBody>
      </p:sp>
    </p:spTree>
    <p:extLst>
      <p:ext uri="{BB962C8B-B14F-4D97-AF65-F5344CB8AC3E}">
        <p14:creationId xmlns:p14="http://schemas.microsoft.com/office/powerpoint/2010/main" val="3814181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EBA0591-0C82-764F-80C4-DBDA4644BC2B}" type="slidenum">
              <a:rPr lang="fr-FR"/>
              <a:pPr>
                <a:defRPr/>
              </a:pPr>
              <a:t>‹#›</a:t>
            </a:fld>
            <a:endParaRPr lang="fr-FR" sz="1400"/>
          </a:p>
        </p:txBody>
      </p:sp>
    </p:spTree>
    <p:extLst>
      <p:ext uri="{BB962C8B-B14F-4D97-AF65-F5344CB8AC3E}">
        <p14:creationId xmlns:p14="http://schemas.microsoft.com/office/powerpoint/2010/main" val="3967663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D2058EB-C4CD-B24F-9396-F9C3F43A5C75}" type="slidenum">
              <a:rPr lang="fr-FR"/>
              <a:pPr>
                <a:defRPr/>
              </a:pPr>
              <a:t>‹#›</a:t>
            </a:fld>
            <a:endParaRPr lang="fr-FR" sz="1400"/>
          </a:p>
        </p:txBody>
      </p:sp>
    </p:spTree>
    <p:extLst>
      <p:ext uri="{BB962C8B-B14F-4D97-AF65-F5344CB8AC3E}">
        <p14:creationId xmlns:p14="http://schemas.microsoft.com/office/powerpoint/2010/main" val="3290346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67588" y="609600"/>
            <a:ext cx="2373312" cy="62484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247650" y="609600"/>
            <a:ext cx="6967538" cy="6248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BE0C805-599F-C045-A029-401DC0D4E0C3}" type="slidenum">
              <a:rPr lang="fr-FR"/>
              <a:pPr>
                <a:defRPr/>
              </a:pPr>
              <a:t>‹#›</a:t>
            </a:fld>
            <a:endParaRPr lang="fr-FR" sz="1400"/>
          </a:p>
        </p:txBody>
      </p:sp>
    </p:spTree>
    <p:extLst>
      <p:ext uri="{BB962C8B-B14F-4D97-AF65-F5344CB8AC3E}">
        <p14:creationId xmlns:p14="http://schemas.microsoft.com/office/powerpoint/2010/main" val="348410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C50904F-5711-7F4D-8728-ADAA6BAA0B21}" type="slidenum">
              <a:rPr lang="fr-FR"/>
              <a:pPr>
                <a:defRPr/>
              </a:pPr>
              <a:t>‹#›</a:t>
            </a:fld>
            <a:endParaRPr lang="fr-FR"/>
          </a:p>
        </p:txBody>
      </p:sp>
    </p:spTree>
    <p:extLst>
      <p:ext uri="{BB962C8B-B14F-4D97-AF65-F5344CB8AC3E}">
        <p14:creationId xmlns:p14="http://schemas.microsoft.com/office/powerpoint/2010/main" val="40303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14D328A-CC19-974C-95FB-79C93EB9DB7F}" type="slidenum">
              <a:rPr lang="fr-FR"/>
              <a:pPr>
                <a:defRPr/>
              </a:pPr>
              <a:t>‹#›</a:t>
            </a:fld>
            <a:endParaRPr lang="fr-FR"/>
          </a:p>
        </p:txBody>
      </p:sp>
    </p:spTree>
    <p:extLst>
      <p:ext uri="{BB962C8B-B14F-4D97-AF65-F5344CB8AC3E}">
        <p14:creationId xmlns:p14="http://schemas.microsoft.com/office/powerpoint/2010/main" val="29241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652F228E-A14D-B043-A46E-8B40686B92B5}" type="slidenum">
              <a:rPr lang="fr-FR"/>
              <a:pPr>
                <a:defRPr/>
              </a:pPr>
              <a:t>‹#›</a:t>
            </a:fld>
            <a:endParaRPr lang="fr-FR"/>
          </a:p>
        </p:txBody>
      </p:sp>
    </p:spTree>
    <p:extLst>
      <p:ext uri="{BB962C8B-B14F-4D97-AF65-F5344CB8AC3E}">
        <p14:creationId xmlns:p14="http://schemas.microsoft.com/office/powerpoint/2010/main" val="185874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8DFBEBC-D6D5-7F40-B4E8-3D7DA141BE0B}" type="slidenum">
              <a:rPr lang="fr-FR"/>
              <a:pPr>
                <a:defRPr/>
              </a:pPr>
              <a:t>‹#›</a:t>
            </a:fld>
            <a:endParaRPr lang="fr-FR"/>
          </a:p>
        </p:txBody>
      </p:sp>
    </p:spTree>
    <p:extLst>
      <p:ext uri="{BB962C8B-B14F-4D97-AF65-F5344CB8AC3E}">
        <p14:creationId xmlns:p14="http://schemas.microsoft.com/office/powerpoint/2010/main" val="256983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2BFC234F-4790-D345-BCAD-7D46FB226881}" type="slidenum">
              <a:rPr lang="fr-FR"/>
              <a:pPr>
                <a:defRPr/>
              </a:pPr>
              <a:t>‹#›</a:t>
            </a:fld>
            <a:endParaRPr lang="fr-FR"/>
          </a:p>
        </p:txBody>
      </p:sp>
    </p:spTree>
    <p:extLst>
      <p:ext uri="{BB962C8B-B14F-4D97-AF65-F5344CB8AC3E}">
        <p14:creationId xmlns:p14="http://schemas.microsoft.com/office/powerpoint/2010/main" val="412588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C3F8E1C-96AF-C940-9F60-58194DAB865E}" type="slidenum">
              <a:rPr lang="fr-FR"/>
              <a:pPr>
                <a:defRPr/>
              </a:pPr>
              <a:t>‹#›</a:t>
            </a:fld>
            <a:endParaRPr lang="fr-FR"/>
          </a:p>
        </p:txBody>
      </p:sp>
    </p:spTree>
    <p:extLst>
      <p:ext uri="{BB962C8B-B14F-4D97-AF65-F5344CB8AC3E}">
        <p14:creationId xmlns:p14="http://schemas.microsoft.com/office/powerpoint/2010/main" val="24940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B926DC2-D950-ED4A-85EB-714155B88257}" type="slidenum">
              <a:rPr lang="fr-FR"/>
              <a:pPr>
                <a:defRPr/>
              </a:pPr>
              <a:t>‹#›</a:t>
            </a:fld>
            <a:endParaRPr lang="fr-FR"/>
          </a:p>
        </p:txBody>
      </p:sp>
    </p:spTree>
    <p:extLst>
      <p:ext uri="{BB962C8B-B14F-4D97-AF65-F5344CB8AC3E}">
        <p14:creationId xmlns:p14="http://schemas.microsoft.com/office/powerpoint/2010/main" val="9690083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6ADAFBB-6B88-6445-B432-FDE5D67478B5}"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ts val="1200"/>
        </a:spcBef>
        <a:spcAft>
          <a:spcPts val="300"/>
        </a:spcAft>
        <a:buChar char="•"/>
        <a:defRPr sz="3200" b="1">
          <a:solidFill>
            <a:schemeClr val="tx1"/>
          </a:solidFill>
          <a:latin typeface="+mn-lt"/>
          <a:ea typeface="+mn-ea"/>
          <a:cs typeface="ＭＳ Ｐゴシック" charset="0"/>
        </a:defRPr>
      </a:lvl1pPr>
      <a:lvl2pPr marL="742950" indent="-285750" algn="l" rtl="0" eaLnBrk="0" fontAlgn="base" hangingPunct="0">
        <a:spcBef>
          <a:spcPts val="1200"/>
        </a:spcBef>
        <a:spcAft>
          <a:spcPts val="300"/>
        </a:spcAft>
        <a:buChar char="–"/>
        <a:defRPr sz="2800" b="1">
          <a:solidFill>
            <a:schemeClr val="tx1"/>
          </a:solidFill>
          <a:latin typeface="+mn-lt"/>
          <a:ea typeface="+mn-ea"/>
        </a:defRPr>
      </a:lvl2pPr>
      <a:lvl3pPr marL="1143000" indent="-228600" algn="l" rtl="0" eaLnBrk="0" fontAlgn="base" hangingPunct="0">
        <a:spcBef>
          <a:spcPts val="1200"/>
        </a:spcBef>
        <a:spcAft>
          <a:spcPts val="300"/>
        </a:spcAft>
        <a:buChar char="•"/>
        <a:defRPr sz="2400" b="1" i="1">
          <a:solidFill>
            <a:schemeClr val="tx1"/>
          </a:solidFill>
          <a:latin typeface="+mn-lt"/>
          <a:ea typeface="+mn-ea"/>
        </a:defRPr>
      </a:lvl3pPr>
      <a:lvl4pPr marL="1600200" indent="-228600" algn="l" rtl="0" eaLnBrk="0" fontAlgn="base" hangingPunct="0">
        <a:spcBef>
          <a:spcPts val="1200"/>
        </a:spcBef>
        <a:spcAft>
          <a:spcPts val="300"/>
        </a:spcAft>
        <a:buChar char="–"/>
        <a:defRPr sz="2000" b="1" i="1">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mj-lt"/>
          <a:ea typeface="+mn-ea"/>
        </a:defRPr>
      </a:lvl5pPr>
      <a:lvl6pPr marL="2514600" indent="-228600" algn="l" rtl="0" fontAlgn="base">
        <a:spcBef>
          <a:spcPct val="20000"/>
        </a:spcBef>
        <a:spcAft>
          <a:spcPct val="0"/>
        </a:spcAft>
        <a:buChar char="»"/>
        <a:defRPr sz="2000">
          <a:solidFill>
            <a:schemeClr val="tx1"/>
          </a:solidFill>
          <a:latin typeface="+mj-lt"/>
          <a:ea typeface="+mn-ea"/>
        </a:defRPr>
      </a:lvl6pPr>
      <a:lvl7pPr marL="2971800" indent="-228600" algn="l" rtl="0" fontAlgn="base">
        <a:spcBef>
          <a:spcPct val="20000"/>
        </a:spcBef>
        <a:spcAft>
          <a:spcPct val="0"/>
        </a:spcAft>
        <a:buChar char="»"/>
        <a:defRPr sz="2000">
          <a:solidFill>
            <a:schemeClr val="tx1"/>
          </a:solidFill>
          <a:latin typeface="+mj-lt"/>
          <a:ea typeface="+mn-ea"/>
        </a:defRPr>
      </a:lvl7pPr>
      <a:lvl8pPr marL="3429000" indent="-228600" algn="l" rtl="0" fontAlgn="base">
        <a:spcBef>
          <a:spcPct val="20000"/>
        </a:spcBef>
        <a:spcAft>
          <a:spcPct val="0"/>
        </a:spcAft>
        <a:buChar char="»"/>
        <a:defRPr sz="2000">
          <a:solidFill>
            <a:schemeClr val="tx1"/>
          </a:solidFill>
          <a:latin typeface="+mj-lt"/>
          <a:ea typeface="+mn-ea"/>
        </a:defRPr>
      </a:lvl8pPr>
      <a:lvl9pPr marL="3886200" indent="-228600" algn="l" rtl="0" fontAlgn="base">
        <a:spcBef>
          <a:spcPct val="20000"/>
        </a:spcBef>
        <a:spcAft>
          <a:spcPct val="0"/>
        </a:spcAft>
        <a:buChar char="»"/>
        <a:defRPr sz="2000">
          <a:solidFill>
            <a:schemeClr val="tx1"/>
          </a:solidFill>
          <a:latin typeface="+mj-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bwMode="auto">
          <a:xfrm>
            <a:off x="247650" y="609600"/>
            <a:ext cx="9493250" cy="11430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217091" name="Rectangle 3"/>
          <p:cNvSpPr>
            <a:spLocks noGrp="1" noChangeArrowheads="1"/>
          </p:cNvSpPr>
          <p:nvPr>
            <p:ph type="body" idx="1"/>
          </p:nvPr>
        </p:nvSpPr>
        <p:spPr bwMode="auto">
          <a:xfrm>
            <a:off x="473075" y="1981200"/>
            <a:ext cx="9042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7092" name="Rectangle 4"/>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fr-FR"/>
          </a:p>
        </p:txBody>
      </p:sp>
      <p:sp>
        <p:nvSpPr>
          <p:cNvPr id="217093" name="Rectangle 5"/>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fr-FR"/>
          </a:p>
        </p:txBody>
      </p:sp>
      <p:sp>
        <p:nvSpPr>
          <p:cNvPr id="217094" name="Rectangle 6"/>
          <p:cNvSpPr>
            <a:spLocks noGrp="1" noChangeArrowheads="1"/>
          </p:cNvSpPr>
          <p:nvPr>
            <p:ph type="sldNum" sz="quarter" idx="4"/>
          </p:nvPr>
        </p:nvSpPr>
        <p:spPr bwMode="auto">
          <a:xfrm>
            <a:off x="7842250" y="64008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800">
                <a:latin typeface="+mn-lt"/>
                <a:cs typeface="+mn-cs"/>
              </a:defRPr>
            </a:lvl1pPr>
          </a:lstStyle>
          <a:p>
            <a:pPr>
              <a:defRPr/>
            </a:pPr>
            <a:fld id="{13930741-FDDF-3843-9735-C07986B20420}" type="slidenum">
              <a:rPr lang="fr-FR"/>
              <a:pPr>
                <a:defRPr/>
              </a:pPr>
              <a:t>‹#›</a:t>
            </a:fld>
            <a:endParaRPr lang="fr-FR" sz="1400"/>
          </a:p>
        </p:txBody>
      </p:sp>
      <p:sp>
        <p:nvSpPr>
          <p:cNvPr id="217095" name="Rectangle 7"/>
          <p:cNvSpPr>
            <a:spLocks noChangeArrowheads="1"/>
          </p:cNvSpPr>
          <p:nvPr/>
        </p:nvSpPr>
        <p:spPr bwMode="auto">
          <a:xfrm>
            <a:off x="869950" y="1828800"/>
            <a:ext cx="8248650" cy="152400"/>
          </a:xfrm>
          <a:prstGeom prst="rect">
            <a:avLst/>
          </a:prstGeom>
          <a:gradFill rotWithShape="0">
            <a:gsLst>
              <a:gs pos="0">
                <a:srgbClr val="E6E6E6"/>
              </a:gs>
              <a:gs pos="14999">
                <a:srgbClr val="7D8496"/>
              </a:gs>
              <a:gs pos="53000">
                <a:srgbClr val="E6E6E6"/>
              </a:gs>
              <a:gs pos="67999">
                <a:srgbClr val="7D8496"/>
              </a:gs>
              <a:gs pos="92999">
                <a:srgbClr val="E6E6E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rgbClr val="400999"/>
          </a:solidFill>
          <a:latin typeface="+mj-lt"/>
          <a:ea typeface="+mj-ea"/>
          <a:cs typeface="ＭＳ Ｐゴシック" charset="0"/>
        </a:defRPr>
      </a:lvl1pPr>
      <a:lvl2pPr algn="ctr" rtl="0" eaLnBrk="0" fontAlgn="base" hangingPunct="0">
        <a:spcBef>
          <a:spcPct val="0"/>
        </a:spcBef>
        <a:spcAft>
          <a:spcPct val="0"/>
        </a:spcAft>
        <a:defRPr sz="4400">
          <a:solidFill>
            <a:srgbClr val="400999"/>
          </a:solidFill>
          <a:latin typeface="Charcoal" charset="0"/>
          <a:ea typeface="ＭＳ Ｐゴシック" charset="0"/>
          <a:cs typeface="ＭＳ Ｐゴシック" charset="0"/>
        </a:defRPr>
      </a:lvl2pPr>
      <a:lvl3pPr algn="ctr" rtl="0" eaLnBrk="0" fontAlgn="base" hangingPunct="0">
        <a:spcBef>
          <a:spcPct val="0"/>
        </a:spcBef>
        <a:spcAft>
          <a:spcPct val="0"/>
        </a:spcAft>
        <a:defRPr sz="4400">
          <a:solidFill>
            <a:srgbClr val="400999"/>
          </a:solidFill>
          <a:latin typeface="Charcoal" charset="0"/>
          <a:ea typeface="ＭＳ Ｐゴシック" charset="0"/>
          <a:cs typeface="ＭＳ Ｐゴシック" charset="0"/>
        </a:defRPr>
      </a:lvl3pPr>
      <a:lvl4pPr algn="ctr" rtl="0" eaLnBrk="0" fontAlgn="base" hangingPunct="0">
        <a:spcBef>
          <a:spcPct val="0"/>
        </a:spcBef>
        <a:spcAft>
          <a:spcPct val="0"/>
        </a:spcAft>
        <a:defRPr sz="4400">
          <a:solidFill>
            <a:srgbClr val="400999"/>
          </a:solidFill>
          <a:latin typeface="Charcoal" charset="0"/>
          <a:ea typeface="ＭＳ Ｐゴシック" charset="0"/>
          <a:cs typeface="ＭＳ Ｐゴシック" charset="0"/>
        </a:defRPr>
      </a:lvl4pPr>
      <a:lvl5pPr algn="ctr" rtl="0" eaLnBrk="0" fontAlgn="base" hangingPunct="0">
        <a:spcBef>
          <a:spcPct val="0"/>
        </a:spcBef>
        <a:spcAft>
          <a:spcPct val="0"/>
        </a:spcAft>
        <a:defRPr sz="4400">
          <a:solidFill>
            <a:srgbClr val="400999"/>
          </a:solidFill>
          <a:latin typeface="Charcoal" charset="0"/>
          <a:ea typeface="ＭＳ Ｐゴシック" charset="0"/>
          <a:cs typeface="ＭＳ Ｐゴシック" charset="0"/>
        </a:defRPr>
      </a:lvl5pPr>
      <a:lvl6pPr marL="457200" algn="ctr" rtl="0" eaLnBrk="0" fontAlgn="base" hangingPunct="0">
        <a:spcBef>
          <a:spcPct val="0"/>
        </a:spcBef>
        <a:spcAft>
          <a:spcPct val="0"/>
        </a:spcAft>
        <a:defRPr sz="4400">
          <a:solidFill>
            <a:srgbClr val="400999"/>
          </a:solidFill>
          <a:latin typeface="Charcoal" charset="0"/>
          <a:ea typeface="ＭＳ Ｐゴシック" charset="0"/>
        </a:defRPr>
      </a:lvl6pPr>
      <a:lvl7pPr marL="914400" algn="ctr" rtl="0" eaLnBrk="0" fontAlgn="base" hangingPunct="0">
        <a:spcBef>
          <a:spcPct val="0"/>
        </a:spcBef>
        <a:spcAft>
          <a:spcPct val="0"/>
        </a:spcAft>
        <a:defRPr sz="4400">
          <a:solidFill>
            <a:srgbClr val="400999"/>
          </a:solidFill>
          <a:latin typeface="Charcoal" charset="0"/>
          <a:ea typeface="ＭＳ Ｐゴシック" charset="0"/>
        </a:defRPr>
      </a:lvl7pPr>
      <a:lvl8pPr marL="1371600" algn="ctr" rtl="0" eaLnBrk="0" fontAlgn="base" hangingPunct="0">
        <a:spcBef>
          <a:spcPct val="0"/>
        </a:spcBef>
        <a:spcAft>
          <a:spcPct val="0"/>
        </a:spcAft>
        <a:defRPr sz="4400">
          <a:solidFill>
            <a:srgbClr val="400999"/>
          </a:solidFill>
          <a:latin typeface="Charcoal" charset="0"/>
          <a:ea typeface="ＭＳ Ｐゴシック" charset="0"/>
        </a:defRPr>
      </a:lvl8pPr>
      <a:lvl9pPr marL="1828800" algn="ctr" rtl="0" eaLnBrk="0" fontAlgn="base" hangingPunct="0">
        <a:spcBef>
          <a:spcPct val="0"/>
        </a:spcBef>
        <a:spcAft>
          <a:spcPct val="0"/>
        </a:spcAft>
        <a:defRPr sz="4400">
          <a:solidFill>
            <a:srgbClr val="400999"/>
          </a:solidFill>
          <a:latin typeface="Charcoal" charset="0"/>
          <a:ea typeface="ＭＳ Ｐゴシック" charset="0"/>
        </a:defRPr>
      </a:lvl9pPr>
    </p:titleStyle>
    <p:bodyStyle>
      <a:lvl1pPr marL="342900" indent="-342900" algn="l" rtl="0" eaLnBrk="0" fontAlgn="base" hangingPunct="0">
        <a:spcBef>
          <a:spcPct val="20000"/>
        </a:spcBef>
        <a:spcAft>
          <a:spcPct val="0"/>
        </a:spcAft>
        <a:buClr>
          <a:schemeClr val="tx1"/>
        </a:buClr>
        <a:buFont typeface="Symbol" charset="0"/>
        <a:buChar char="&gt;"/>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80000"/>
        <a:buFont typeface="Wingdings" charset="0"/>
        <a:buChar char="ü"/>
        <a:defRPr sz="2400">
          <a:solidFill>
            <a:schemeClr val="tx1"/>
          </a:solidFill>
          <a:latin typeface="+mn-lt"/>
          <a:ea typeface="+mn-ea"/>
        </a:defRPr>
      </a:lvl3pPr>
      <a:lvl4pPr marL="1600200" indent="-228600" algn="just"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3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3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3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38.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3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4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 Id="rId3" Type="http://schemas.openxmlformats.org/officeDocument/2006/relationships/image" Target="../media/image2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2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2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2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29.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30.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3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32.gi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33.gi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57B725EE-4A52-8049-A82D-ADECEAF6144A}" type="slidenum">
              <a:rPr lang="fr-FR"/>
              <a:pPr>
                <a:defRPr/>
              </a:pPr>
              <a:t>1</a:t>
            </a:fld>
            <a:endParaRPr lang="fr-FR"/>
          </a:p>
        </p:txBody>
      </p:sp>
      <p:sp>
        <p:nvSpPr>
          <p:cNvPr id="164866" name="Rectangle 2"/>
          <p:cNvSpPr>
            <a:spLocks noGrp="1" noChangeArrowheads="1"/>
          </p:cNvSpPr>
          <p:nvPr>
            <p:ph type="ctrTitle"/>
          </p:nvPr>
        </p:nvSpPr>
        <p:spPr>
          <a:xfrm>
            <a:off x="0" y="1066800"/>
            <a:ext cx="9906000" cy="16764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b="1" dirty="0" smtClean="0">
                <a:cs typeface="+mj-cs"/>
              </a:rPr>
              <a:t>Aide à la conception d</a:t>
            </a:r>
            <a:r>
              <a:rPr lang="fr-FR" altLang="ja-JP" sz="6000" b="1" dirty="0" smtClean="0">
                <a:latin typeface="Arial"/>
                <a:cs typeface="+mj-cs"/>
              </a:rPr>
              <a:t>'</a:t>
            </a:r>
            <a:r>
              <a:rPr lang="fr-FR" sz="6000" b="1" dirty="0" smtClean="0">
                <a:cs typeface="+mj-cs"/>
              </a:rPr>
              <a:t>interfaces graphiques</a:t>
            </a:r>
            <a:r>
              <a:rPr lang="fr-FR" sz="6000" dirty="0" smtClean="0">
                <a:cs typeface="+mj-cs"/>
              </a:rPr>
              <a:t> </a:t>
            </a:r>
            <a:endParaRPr lang="fr-FR" dirty="0" smtClean="0">
              <a:cs typeface="+mj-cs"/>
            </a:endParaRPr>
          </a:p>
        </p:txBody>
      </p:sp>
      <p:sp>
        <p:nvSpPr>
          <p:cNvPr id="164867" name="Rectangle 3"/>
          <p:cNvSpPr>
            <a:spLocks noGrp="1" noChangeArrowheads="1"/>
          </p:cNvSpPr>
          <p:nvPr>
            <p:ph type="subTitle" idx="1"/>
          </p:nvPr>
        </p:nvSpPr>
        <p:spPr>
          <a:xfrm>
            <a:off x="1320800" y="3657600"/>
            <a:ext cx="7842250" cy="2971800"/>
          </a:xfrm>
          <a:effectLst>
            <a:outerShdw blurRad="63500" dist="35921" dir="2700000" algn="ctr" rotWithShape="0">
              <a:schemeClr val="bg2">
                <a:alpha val="74998"/>
              </a:schemeClr>
            </a:outerShdw>
          </a:effectLst>
        </p:spPr>
        <p:txBody>
          <a:bodyPr/>
          <a:lstStyle/>
          <a:p>
            <a:pPr eaLnBrk="1" hangingPunct="1">
              <a:defRPr/>
            </a:pPr>
            <a:r>
              <a:rPr lang="fr-FR" sz="2800" dirty="0" smtClean="0">
                <a:solidFill>
                  <a:schemeClr val="tx2"/>
                </a:solidFill>
                <a:cs typeface="+mn-cs"/>
              </a:rPr>
              <a:t>MASTER d ' INFORMATIQUE</a:t>
            </a:r>
          </a:p>
          <a:p>
            <a:pPr eaLnBrk="1" hangingPunct="1">
              <a:defRPr/>
            </a:pPr>
            <a:r>
              <a:rPr lang="fr-FR" sz="2800" dirty="0" smtClean="0">
                <a:solidFill>
                  <a:schemeClr val="tx2"/>
                </a:solidFill>
                <a:cs typeface="+mn-cs"/>
              </a:rPr>
              <a:t>2ème année  (EID et PLS)</a:t>
            </a:r>
            <a:endParaRPr lang="fr-FR" sz="2400" dirty="0" smtClean="0">
              <a:solidFill>
                <a:srgbClr val="212183"/>
              </a:solidFill>
              <a:cs typeface="+mn-cs"/>
            </a:endParaRPr>
          </a:p>
          <a:p>
            <a:pPr eaLnBrk="1" hangingPunct="1">
              <a:defRPr/>
            </a:pPr>
            <a:endParaRPr lang="fr-FR" sz="2400" dirty="0" smtClean="0">
              <a:solidFill>
                <a:srgbClr val="212183"/>
              </a:solidFill>
              <a:cs typeface="+mn-cs"/>
            </a:endParaRPr>
          </a:p>
          <a:p>
            <a:pPr eaLnBrk="1" hangingPunct="1">
              <a:defRPr/>
            </a:pPr>
            <a:r>
              <a:rPr lang="fr-FR" sz="1800" dirty="0" smtClean="0">
                <a:cs typeface="+mn-cs"/>
              </a:rPr>
              <a:t>C a </a:t>
            </a:r>
            <a:r>
              <a:rPr lang="fr-FR" sz="1800" dirty="0" err="1" smtClean="0">
                <a:cs typeface="+mn-cs"/>
              </a:rPr>
              <a:t>t</a:t>
            </a:r>
            <a:r>
              <a:rPr lang="fr-FR" sz="1800" dirty="0" smtClean="0">
                <a:cs typeface="+mn-cs"/>
              </a:rPr>
              <a:t> h e r i n e    R e c a n a </a:t>
            </a:r>
            <a:r>
              <a:rPr lang="fr-FR" sz="1800" dirty="0" err="1" smtClean="0">
                <a:cs typeface="+mn-cs"/>
              </a:rPr>
              <a:t>t</a:t>
            </a:r>
            <a:r>
              <a:rPr lang="fr-FR" sz="1800" dirty="0" smtClean="0">
                <a:cs typeface="+mn-cs"/>
              </a:rPr>
              <a:t> i</a:t>
            </a:r>
          </a:p>
          <a:p>
            <a:pPr eaLnBrk="1" hangingPunct="1">
              <a:defRPr/>
            </a:pPr>
            <a:r>
              <a:rPr lang="fr-FR" sz="1800" dirty="0" smtClean="0">
                <a:cs typeface="+mn-cs"/>
              </a:rPr>
              <a:t>U n i v e r s i </a:t>
            </a:r>
            <a:r>
              <a:rPr lang="fr-FR" sz="1800" dirty="0" err="1" smtClean="0">
                <a:cs typeface="+mn-cs"/>
              </a:rPr>
              <a:t>t</a:t>
            </a:r>
            <a:r>
              <a:rPr lang="fr-FR" sz="1800" dirty="0" smtClean="0">
                <a:cs typeface="+mn-cs"/>
              </a:rPr>
              <a:t> </a:t>
            </a:r>
            <a:r>
              <a:rPr lang="fr-FR" sz="1800" dirty="0" err="1" smtClean="0">
                <a:cs typeface="+mn-cs"/>
              </a:rPr>
              <a:t>é</a:t>
            </a:r>
            <a:r>
              <a:rPr lang="fr-FR" sz="1800" dirty="0" smtClean="0">
                <a:cs typeface="+mn-cs"/>
              </a:rPr>
              <a:t>   d e   P a r i s   1 3</a:t>
            </a:r>
            <a:endParaRPr lang="fr-FR" sz="1600"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5"/>
          <p:cNvSpPr>
            <a:spLocks noGrp="1"/>
          </p:cNvSpPr>
          <p:nvPr>
            <p:ph type="sldNum" sz="quarter" idx="12"/>
          </p:nvPr>
        </p:nvSpPr>
        <p:spPr/>
        <p:txBody>
          <a:bodyPr/>
          <a:lstStyle/>
          <a:p>
            <a:pPr>
              <a:defRPr/>
            </a:pPr>
            <a:fld id="{994D1AE9-0592-804C-9AB8-7FEA87E9EFCA}" type="slidenum">
              <a:rPr lang="fr-FR"/>
              <a:pPr>
                <a:defRPr/>
              </a:pPr>
              <a:t>10</a:t>
            </a:fld>
            <a:endParaRPr lang="fr-FR"/>
          </a:p>
        </p:txBody>
      </p:sp>
      <p:sp>
        <p:nvSpPr>
          <p:cNvPr id="536578" name="Rectangle 2"/>
          <p:cNvSpPr>
            <a:spLocks noGrp="1" noChangeArrowheads="1"/>
          </p:cNvSpPr>
          <p:nvPr>
            <p:ph type="title"/>
          </p:nvPr>
        </p:nvSpPr>
        <p:spPr>
          <a:xfrm>
            <a:off x="1181100" y="609600"/>
            <a:ext cx="7469188" cy="1143000"/>
          </a:xfrm>
        </p:spPr>
        <p:txBody>
          <a:bodyPr/>
          <a:lstStyle/>
          <a:p>
            <a:pPr eaLnBrk="1" hangingPunct="1">
              <a:spcBef>
                <a:spcPts val="1200"/>
              </a:spcBef>
              <a:spcAft>
                <a:spcPts val="300"/>
              </a:spcAft>
              <a:defRPr/>
            </a:pPr>
            <a:r>
              <a:rPr lang="fr-FR" b="1" smtClean="0">
                <a:solidFill>
                  <a:srgbClr val="EF1F1D"/>
                </a:solidFill>
                <a:latin typeface="Palatino" charset="0"/>
                <a:cs typeface="+mj-cs"/>
              </a:rPr>
              <a:t>Modules et interfaces logicielles</a:t>
            </a:r>
            <a:endParaRPr lang="fr-FR" b="1" smtClean="0">
              <a:latin typeface="Palatino" charset="0"/>
              <a:cs typeface="+mj-cs"/>
            </a:endParaRPr>
          </a:p>
        </p:txBody>
      </p:sp>
      <p:sp>
        <p:nvSpPr>
          <p:cNvPr id="536579" name="Rectangle 3"/>
          <p:cNvSpPr>
            <a:spLocks noGrp="1" noChangeArrowheads="1"/>
          </p:cNvSpPr>
          <p:nvPr>
            <p:ph type="body" idx="1"/>
          </p:nvPr>
        </p:nvSpPr>
        <p:spPr>
          <a:xfrm>
            <a:off x="825500" y="1981200"/>
            <a:ext cx="9080500" cy="4648200"/>
          </a:xfrm>
        </p:spPr>
        <p:txBody>
          <a:bodyPr/>
          <a:lstStyle/>
          <a:p>
            <a:pPr eaLnBrk="1" hangingPunct="1">
              <a:lnSpc>
                <a:spcPct val="90000"/>
              </a:lnSpc>
              <a:buFontTx/>
              <a:buNone/>
              <a:defRPr/>
            </a:pPr>
            <a:r>
              <a:rPr lang="fr-FR" smtClean="0">
                <a:cs typeface="+mn-cs"/>
              </a:rPr>
              <a:t>Interface = (ce qui gère) les rapports ou relations </a:t>
            </a:r>
            <a:r>
              <a:rPr lang="fr-FR" smtClean="0">
                <a:solidFill>
                  <a:srgbClr val="EF1F1D"/>
                </a:solidFill>
                <a:cs typeface="+mn-cs"/>
              </a:rPr>
              <a:t>entre</a:t>
            </a:r>
            <a:r>
              <a:rPr lang="fr-FR" smtClean="0">
                <a:cs typeface="+mn-cs"/>
              </a:rPr>
              <a:t> deux éléments</a:t>
            </a:r>
          </a:p>
          <a:p>
            <a:pPr eaLnBrk="1" hangingPunct="1">
              <a:lnSpc>
                <a:spcPct val="90000"/>
              </a:lnSpc>
              <a:buFontTx/>
              <a:buNone/>
              <a:defRPr/>
            </a:pPr>
            <a:endParaRPr lang="fr-FR" smtClean="0">
              <a:cs typeface="+mn-cs"/>
            </a:endParaRPr>
          </a:p>
          <a:p>
            <a:pPr eaLnBrk="1" hangingPunct="1">
              <a:lnSpc>
                <a:spcPct val="90000"/>
              </a:lnSpc>
              <a:buFontTx/>
              <a:buNone/>
              <a:defRPr/>
            </a:pPr>
            <a:endParaRPr lang="fr-FR" smtClean="0">
              <a:cs typeface="+mn-cs"/>
            </a:endParaRPr>
          </a:p>
          <a:p>
            <a:pPr eaLnBrk="1" hangingPunct="1">
              <a:lnSpc>
                <a:spcPct val="90000"/>
              </a:lnSpc>
              <a:buFontTx/>
              <a:buNone/>
              <a:defRPr/>
            </a:pPr>
            <a:endParaRPr lang="fr-FR" smtClean="0">
              <a:cs typeface="+mn-cs"/>
            </a:endParaRPr>
          </a:p>
          <a:p>
            <a:pPr eaLnBrk="1" hangingPunct="1">
              <a:lnSpc>
                <a:spcPct val="90000"/>
              </a:lnSpc>
              <a:buFontTx/>
              <a:buNone/>
              <a:defRPr/>
            </a:pPr>
            <a:endParaRPr lang="fr-FR" smtClean="0">
              <a:cs typeface="+mn-cs"/>
            </a:endParaRPr>
          </a:p>
          <a:p>
            <a:pPr eaLnBrk="1" hangingPunct="1">
              <a:lnSpc>
                <a:spcPct val="90000"/>
              </a:lnSpc>
              <a:buFontTx/>
              <a:buNone/>
              <a:defRPr/>
            </a:pPr>
            <a:r>
              <a:rPr lang="fr-FR" smtClean="0">
                <a:cs typeface="+mn-cs"/>
              </a:rPr>
              <a:t>La communication va généralement dans les deux sens (M1 </a:t>
            </a:r>
            <a:r>
              <a:rPr lang="fr-FR" smtClean="0">
                <a:solidFill>
                  <a:srgbClr val="6C18B0"/>
                </a:solidFill>
                <a:cs typeface="+mn-cs"/>
                <a:sym typeface="Symbol" charset="0"/>
              </a:rPr>
              <a:t></a:t>
            </a:r>
            <a:r>
              <a:rPr lang="fr-FR" smtClean="0">
                <a:cs typeface="+mn-cs"/>
              </a:rPr>
              <a:t> M2 et M2 </a:t>
            </a:r>
            <a:r>
              <a:rPr lang="fr-FR" smtClean="0">
                <a:solidFill>
                  <a:srgbClr val="6C18B0"/>
                </a:solidFill>
                <a:cs typeface="+mn-cs"/>
                <a:sym typeface="Symbol" charset="0"/>
              </a:rPr>
              <a:t></a:t>
            </a:r>
            <a:r>
              <a:rPr lang="fr-FR" smtClean="0">
                <a:cs typeface="+mn-cs"/>
              </a:rPr>
              <a:t> M1).</a:t>
            </a:r>
          </a:p>
        </p:txBody>
      </p:sp>
      <p:grpSp>
        <p:nvGrpSpPr>
          <p:cNvPr id="41988" name="Group 12"/>
          <p:cNvGrpSpPr>
            <a:grpSpLocks/>
          </p:cNvGrpSpPr>
          <p:nvPr/>
        </p:nvGrpSpPr>
        <p:grpSpPr bwMode="auto">
          <a:xfrm>
            <a:off x="1898650" y="3276600"/>
            <a:ext cx="6026150" cy="1905000"/>
            <a:chOff x="816" y="1920"/>
            <a:chExt cx="3504" cy="1200"/>
          </a:xfrm>
        </p:grpSpPr>
        <p:sp>
          <p:nvSpPr>
            <p:cNvPr id="536580" name="Rectangle 4"/>
            <p:cNvSpPr>
              <a:spLocks noChangeArrowheads="1"/>
            </p:cNvSpPr>
            <p:nvPr/>
          </p:nvSpPr>
          <p:spPr bwMode="auto">
            <a:xfrm>
              <a:off x="816" y="1920"/>
              <a:ext cx="912" cy="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a:cs typeface="+mn-cs"/>
                </a:rPr>
                <a:t>Module </a:t>
              </a:r>
            </a:p>
            <a:p>
              <a:pPr algn="ctr">
                <a:defRPr/>
              </a:pPr>
              <a:r>
                <a:rPr lang="fr-FR">
                  <a:cs typeface="+mn-cs"/>
                </a:rPr>
                <a:t>logiciel</a:t>
              </a:r>
            </a:p>
            <a:p>
              <a:pPr algn="ctr">
                <a:defRPr/>
              </a:pPr>
              <a:r>
                <a:rPr lang="fr-FR">
                  <a:cs typeface="+mn-cs"/>
                </a:rPr>
                <a:t>M1</a:t>
              </a:r>
            </a:p>
          </p:txBody>
        </p:sp>
        <p:sp>
          <p:nvSpPr>
            <p:cNvPr id="536581" name="Rectangle 5"/>
            <p:cNvSpPr>
              <a:spLocks noChangeArrowheads="1"/>
            </p:cNvSpPr>
            <p:nvPr/>
          </p:nvSpPr>
          <p:spPr bwMode="auto">
            <a:xfrm>
              <a:off x="2208" y="1920"/>
              <a:ext cx="768" cy="115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a:cs typeface="+mn-cs"/>
                </a:rPr>
                <a:t>Module</a:t>
              </a:r>
            </a:p>
            <a:p>
              <a:pPr algn="ctr">
                <a:defRPr/>
              </a:pPr>
              <a:r>
                <a:rPr lang="fr-FR">
                  <a:cs typeface="+mn-cs"/>
                </a:rPr>
                <a:t>Interface</a:t>
              </a:r>
            </a:p>
            <a:p>
              <a:pPr algn="ctr">
                <a:defRPr/>
              </a:pPr>
              <a:endParaRPr lang="fr-FR">
                <a:cs typeface="+mn-cs"/>
              </a:endParaRPr>
            </a:p>
          </p:txBody>
        </p:sp>
        <p:sp>
          <p:nvSpPr>
            <p:cNvPr id="536582" name="Rectangle 6"/>
            <p:cNvSpPr>
              <a:spLocks noChangeArrowheads="1"/>
            </p:cNvSpPr>
            <p:nvPr/>
          </p:nvSpPr>
          <p:spPr bwMode="auto">
            <a:xfrm>
              <a:off x="3456" y="1920"/>
              <a:ext cx="864" cy="115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a:cs typeface="+mn-cs"/>
                </a:rPr>
                <a:t> Module</a:t>
              </a:r>
            </a:p>
            <a:p>
              <a:pPr algn="ctr">
                <a:defRPr/>
              </a:pPr>
              <a:r>
                <a:rPr lang="fr-FR">
                  <a:cs typeface="+mn-cs"/>
                </a:rPr>
                <a:t>logiciel</a:t>
              </a:r>
            </a:p>
            <a:p>
              <a:pPr algn="ctr">
                <a:defRPr/>
              </a:pPr>
              <a:r>
                <a:rPr lang="fr-FR">
                  <a:cs typeface="+mn-cs"/>
                </a:rPr>
                <a:t>M2</a:t>
              </a:r>
            </a:p>
          </p:txBody>
        </p:sp>
        <p:sp>
          <p:nvSpPr>
            <p:cNvPr id="536584" name="Line 8"/>
            <p:cNvSpPr>
              <a:spLocks noChangeShapeType="1"/>
            </p:cNvSpPr>
            <p:nvPr/>
          </p:nvSpPr>
          <p:spPr bwMode="auto">
            <a:xfrm>
              <a:off x="1728" y="2352"/>
              <a:ext cx="48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36585" name="Line 9"/>
            <p:cNvSpPr>
              <a:spLocks noChangeShapeType="1"/>
            </p:cNvSpPr>
            <p:nvPr/>
          </p:nvSpPr>
          <p:spPr bwMode="auto">
            <a:xfrm>
              <a:off x="2976" y="2352"/>
              <a:ext cx="52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36586" name="Line 10"/>
            <p:cNvSpPr>
              <a:spLocks noChangeShapeType="1"/>
            </p:cNvSpPr>
            <p:nvPr/>
          </p:nvSpPr>
          <p:spPr bwMode="auto">
            <a:xfrm flipH="1">
              <a:off x="2928" y="2736"/>
              <a:ext cx="52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36587" name="Line 11"/>
            <p:cNvSpPr>
              <a:spLocks noChangeShapeType="1"/>
            </p:cNvSpPr>
            <p:nvPr/>
          </p:nvSpPr>
          <p:spPr bwMode="auto">
            <a:xfrm flipH="1">
              <a:off x="1728" y="2736"/>
              <a:ext cx="43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i="1" dirty="0" smtClean="0"/>
              <a:t>(Pire: </a:t>
            </a:r>
            <a:r>
              <a:rPr lang="fr-FR" i="1" dirty="0" err="1" smtClean="0"/>
              <a:t>MultiEdit</a:t>
            </a:r>
            <a:r>
              <a:rPr lang="fr-FR" i="1" dirty="0" smtClean="0"/>
              <a:t> </a:t>
            </a:r>
            <a:r>
              <a:rPr lang="fr-FR" i="1" dirty="0" smtClean="0"/>
              <a:t>8.0)</a:t>
            </a:r>
            <a:endParaRPr lang="fr-FR" dirty="0"/>
          </a:p>
        </p:txBody>
      </p:sp>
      <p:pic>
        <p:nvPicPr>
          <p:cNvPr id="218114" name="Image 3" descr="mewta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775" y="2311400"/>
            <a:ext cx="92741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i="1" dirty="0" smtClean="0"/>
              <a:t>(</a:t>
            </a:r>
            <a:r>
              <a:rPr lang="fr-FR" i="1" dirty="0" err="1" smtClean="0"/>
              <a:t>ClearCase</a:t>
            </a:r>
            <a:r>
              <a:rPr lang="fr-FR" i="1" dirty="0" smtClean="0"/>
              <a:t> de Rational Software)</a:t>
            </a:r>
            <a:endParaRPr lang="fr-FR" dirty="0"/>
          </a:p>
        </p:txBody>
      </p:sp>
      <p:pic>
        <p:nvPicPr>
          <p:cNvPr id="220162" name="Image 3" descr="clrcas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388" y="2641600"/>
            <a:ext cx="8653462"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i="1" dirty="0" smtClean="0"/>
              <a:t>(Windows95</a:t>
            </a:r>
            <a:r>
              <a:rPr lang="fr-FR" i="1" dirty="0" smtClean="0"/>
              <a:t>)</a:t>
            </a:r>
            <a:br>
              <a:rPr lang="fr-FR" i="1" dirty="0" smtClean="0"/>
            </a:br>
            <a:r>
              <a:rPr lang="fr-FR" i="1" dirty="0" smtClean="0"/>
              <a:t>Message après avoir essayer de détruire le fichier d’un disque dur</a:t>
            </a:r>
            <a:endParaRPr lang="fr-FR" dirty="0"/>
          </a:p>
        </p:txBody>
      </p:sp>
      <p:pic>
        <p:nvPicPr>
          <p:cNvPr id="222210" name="Image 3" descr="win95de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2628900"/>
            <a:ext cx="80613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i="1" dirty="0" smtClean="0"/>
              <a:t>(Windows95)</a:t>
            </a:r>
            <a:br>
              <a:rPr lang="fr-FR" i="1" dirty="0" smtClean="0"/>
            </a:br>
            <a:r>
              <a:rPr lang="fr-FR" i="1" dirty="0" smtClean="0"/>
              <a:t>Utiliser un autre disque ?</a:t>
            </a:r>
            <a:r>
              <a:rPr lang="fr-FR" dirty="0" smtClean="0"/>
              <a:t> </a:t>
            </a:r>
            <a:endParaRPr lang="fr-FR" dirty="0"/>
          </a:p>
        </p:txBody>
      </p:sp>
      <p:pic>
        <p:nvPicPr>
          <p:cNvPr id="224258" name="Image 3" descr="ed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663" y="2616200"/>
            <a:ext cx="8577262"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i="1" dirty="0" smtClean="0"/>
              <a:t>(</a:t>
            </a:r>
            <a:r>
              <a:rPr lang="fr-FR" i="1" dirty="0" err="1" smtClean="0"/>
              <a:t>Revision</a:t>
            </a:r>
            <a:r>
              <a:rPr lang="fr-FR" i="1" dirty="0" smtClean="0"/>
              <a:t> Master)</a:t>
            </a:r>
            <a:endParaRPr lang="fr-FR" dirty="0"/>
          </a:p>
        </p:txBody>
      </p:sp>
      <p:pic>
        <p:nvPicPr>
          <p:cNvPr id="226306" name="Image 3" descr="REVMAS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0" y="2743200"/>
            <a:ext cx="8804275"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smtClean="0"/>
              <a:t>(Une boîte de dialogue de </a:t>
            </a:r>
            <a:r>
              <a:rPr lang="fr-FR" i="1" dirty="0" smtClean="0"/>
              <a:t>Outlook Express </a:t>
            </a:r>
            <a:r>
              <a:rPr lang="fr-FR" i="1" dirty="0" err="1" smtClean="0"/>
              <a:t>Newsreader</a:t>
            </a:r>
            <a:r>
              <a:rPr lang="fr-FR" i="1" dirty="0" smtClean="0"/>
              <a:t>, Microsoft</a:t>
            </a:r>
            <a:r>
              <a:rPr lang="fr-FR" dirty="0" smtClean="0"/>
              <a:t>)</a:t>
            </a:r>
            <a:endParaRPr lang="fr-FR" dirty="0"/>
          </a:p>
        </p:txBody>
      </p:sp>
      <p:pic>
        <p:nvPicPr>
          <p:cNvPr id="22835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50" y="2260600"/>
            <a:ext cx="9571038"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C4D8A963-FFEC-CA4E-ADA8-628692506CA6}" type="slidenum">
              <a:rPr lang="fr-FR"/>
              <a:pPr>
                <a:defRPr/>
              </a:pPr>
              <a:t>106</a:t>
            </a:fld>
            <a:endParaRPr lang="fr-FR"/>
          </a:p>
        </p:txBody>
      </p:sp>
      <p:sp>
        <p:nvSpPr>
          <p:cNvPr id="147458" name="Rectangle 2"/>
          <p:cNvSpPr>
            <a:spLocks noGrp="1" noChangeArrowheads="1"/>
          </p:cNvSpPr>
          <p:nvPr>
            <p:ph type="title"/>
          </p:nvPr>
        </p:nvSpPr>
        <p:spPr>
          <a:xfrm>
            <a:off x="1181100" y="476672"/>
            <a:ext cx="7469188" cy="1143000"/>
          </a:xfrm>
        </p:spPr>
        <p:txBody>
          <a:bodyPr/>
          <a:lstStyle/>
          <a:p>
            <a:pPr eaLnBrk="1" hangingPunct="1">
              <a:spcBef>
                <a:spcPts val="200"/>
              </a:spcBef>
              <a:spcAft>
                <a:spcPts val="200"/>
              </a:spcAft>
              <a:defRPr/>
            </a:pPr>
            <a:r>
              <a:rPr lang="fr-FR" b="1" dirty="0" smtClean="0">
                <a:solidFill>
                  <a:srgbClr val="EF1F1D"/>
                </a:solidFill>
                <a:cs typeface="+mj-cs"/>
              </a:rPr>
              <a:t>Conclusion</a:t>
            </a:r>
            <a:endParaRPr lang="fr-FR" dirty="0" smtClean="0">
              <a:solidFill>
                <a:srgbClr val="000000"/>
              </a:solidFill>
              <a:latin typeface="Palatino" charset="0"/>
              <a:cs typeface="+mj-cs"/>
            </a:endParaRPr>
          </a:p>
        </p:txBody>
      </p:sp>
      <p:sp>
        <p:nvSpPr>
          <p:cNvPr id="147459" name="Rectangle 3"/>
          <p:cNvSpPr>
            <a:spLocks noGrp="1" noChangeArrowheads="1"/>
          </p:cNvSpPr>
          <p:nvPr>
            <p:ph type="body" idx="1"/>
          </p:nvPr>
        </p:nvSpPr>
        <p:spPr>
          <a:xfrm>
            <a:off x="1238250" y="1600200"/>
            <a:ext cx="7416800" cy="5257800"/>
          </a:xfrm>
          <a:extLst>
            <a:ext uri="{909E8E84-426E-40dd-AFC4-6F175D3DCCD1}">
              <a14:hiddenFill xmlns:a14="http://schemas.microsoft.com/office/drawing/2010/main">
                <a:solidFill>
                  <a:srgbClr val="FFFF00"/>
                </a:solidFill>
              </a14:hiddenFill>
            </a:ext>
          </a:extLst>
        </p:spPr>
        <p:txBody>
          <a:bodyPr/>
          <a:lstStyle/>
          <a:p>
            <a:pPr marL="44450" indent="620713" eaLnBrk="1" hangingPunct="1">
              <a:buFontTx/>
              <a:buNone/>
              <a:defRPr/>
            </a:pPr>
            <a:r>
              <a:rPr lang="fr-FR" i="1" dirty="0" smtClean="0">
                <a:latin typeface="Times" charset="0"/>
                <a:cs typeface="+mn-cs"/>
              </a:rPr>
              <a:t> Espérons que ces </a:t>
            </a:r>
            <a:r>
              <a:rPr lang="fr-FR" i="1" dirty="0" smtClean="0">
                <a:latin typeface="Times" charset="0"/>
                <a:cs typeface="+mn-cs"/>
              </a:rPr>
              <a:t>quelques règles vous </a:t>
            </a:r>
            <a:r>
              <a:rPr lang="fr-FR" i="1" dirty="0" smtClean="0">
                <a:latin typeface="Times" charset="0"/>
                <a:cs typeface="+mn-cs"/>
              </a:rPr>
              <a:t>permettront de mieux concevoir et évaluer vos interfaces. </a:t>
            </a:r>
          </a:p>
          <a:p>
            <a:pPr marL="44450" indent="620713" eaLnBrk="1" hangingPunct="1">
              <a:buFontTx/>
              <a:buNone/>
              <a:defRPr/>
            </a:pPr>
            <a:r>
              <a:rPr lang="fr-FR" i="1" dirty="0" smtClean="0">
                <a:solidFill>
                  <a:srgbClr val="F63F1B"/>
                </a:solidFill>
                <a:latin typeface="Times" charset="0"/>
                <a:cs typeface="+mn-cs"/>
              </a:rPr>
              <a:t>Dans la pratique, appliquer </a:t>
            </a:r>
            <a:r>
              <a:rPr lang="fr-FR" i="1" dirty="0" smtClean="0">
                <a:solidFill>
                  <a:srgbClr val="F63F1B"/>
                </a:solidFill>
                <a:latin typeface="Times" charset="0"/>
                <a:cs typeface="+mn-cs"/>
              </a:rPr>
              <a:t>toutes </a:t>
            </a:r>
            <a:r>
              <a:rPr lang="fr-FR" i="1" dirty="0" smtClean="0">
                <a:solidFill>
                  <a:srgbClr val="F63F1B"/>
                </a:solidFill>
                <a:latin typeface="Times" charset="0"/>
                <a:cs typeface="+mn-cs"/>
              </a:rPr>
              <a:t>ces </a:t>
            </a:r>
            <a:r>
              <a:rPr lang="fr-FR" i="1" dirty="0" smtClean="0">
                <a:solidFill>
                  <a:srgbClr val="F63F1B"/>
                </a:solidFill>
                <a:latin typeface="Times" charset="0"/>
                <a:cs typeface="+mn-cs"/>
              </a:rPr>
              <a:t>règles n'est </a:t>
            </a:r>
            <a:r>
              <a:rPr lang="fr-FR" i="1" dirty="0" smtClean="0">
                <a:solidFill>
                  <a:srgbClr val="F63F1B"/>
                </a:solidFill>
                <a:latin typeface="Times" charset="0"/>
                <a:cs typeface="+mn-cs"/>
              </a:rPr>
              <a:t>pas toujours possible, et l'on a souvent des dilemmes à résoudre et des choix à </a:t>
            </a:r>
            <a:r>
              <a:rPr lang="fr-FR" i="1" dirty="0" smtClean="0">
                <a:solidFill>
                  <a:srgbClr val="F63F1B"/>
                </a:solidFill>
                <a:latin typeface="Times" charset="0"/>
                <a:cs typeface="+mn-cs"/>
              </a:rPr>
              <a:t>effectuer entre ces règles.</a:t>
            </a:r>
            <a:r>
              <a:rPr lang="fr-FR" i="1" dirty="0" smtClean="0">
                <a:latin typeface="Times" charset="0"/>
                <a:cs typeface="+mn-cs"/>
              </a:rPr>
              <a:t> </a:t>
            </a:r>
            <a:endParaRPr lang="fr-FR" i="1" dirty="0" smtClean="0">
              <a:latin typeface="Times" charset="0"/>
              <a:cs typeface="+mn-cs"/>
            </a:endParaRPr>
          </a:p>
          <a:p>
            <a:pPr marL="44450" indent="620713" eaLnBrk="1" hangingPunct="1">
              <a:buFontTx/>
              <a:buNone/>
              <a:defRPr/>
            </a:pPr>
            <a:r>
              <a:rPr lang="fr-FR" i="1">
                <a:latin typeface="Times" charset="0"/>
                <a:cs typeface="+mn-cs"/>
              </a:rPr>
              <a:t>D</a:t>
            </a:r>
            <a:r>
              <a:rPr lang="fr-FR" i="1" smtClean="0">
                <a:latin typeface="Times" charset="0"/>
                <a:cs typeface="+mn-cs"/>
              </a:rPr>
              <a:t>ans une présentation </a:t>
            </a:r>
            <a:r>
              <a:rPr lang="fr-FR" i="1" dirty="0" smtClean="0">
                <a:latin typeface="Times" charset="0"/>
                <a:cs typeface="+mn-cs"/>
              </a:rPr>
              <a:t>de votre travail, pensez </a:t>
            </a:r>
            <a:r>
              <a:rPr lang="fr-FR" i="1" dirty="0" smtClean="0">
                <a:latin typeface="Times" charset="0"/>
                <a:cs typeface="+mn-cs"/>
              </a:rPr>
              <a:t>à </a:t>
            </a:r>
            <a:r>
              <a:rPr lang="fr-FR" i="1" dirty="0" smtClean="0">
                <a:latin typeface="Times" charset="0"/>
                <a:cs typeface="+mn-cs"/>
              </a:rPr>
              <a:t>justifier vos choix.</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910C8329-9030-C94B-A8A7-8EC3D818B654}" type="slidenum">
              <a:rPr lang="fr-FR"/>
              <a:pPr>
                <a:defRPr/>
              </a:pPr>
              <a:t>11</a:t>
            </a:fld>
            <a:endParaRPr lang="fr-FR"/>
          </a:p>
        </p:txBody>
      </p:sp>
      <p:sp>
        <p:nvSpPr>
          <p:cNvPr id="538626" name="Rectangle 2"/>
          <p:cNvSpPr>
            <a:spLocks noGrp="1" noChangeArrowheads="1"/>
          </p:cNvSpPr>
          <p:nvPr>
            <p:ph type="title"/>
          </p:nvPr>
        </p:nvSpPr>
        <p:spPr>
          <a:xfrm>
            <a:off x="1181100" y="609600"/>
            <a:ext cx="7469188" cy="1143000"/>
          </a:xfrm>
        </p:spPr>
        <p:txBody>
          <a:bodyPr/>
          <a:lstStyle/>
          <a:p>
            <a:pPr eaLnBrk="1" hangingPunct="1">
              <a:spcBef>
                <a:spcPts val="1200"/>
              </a:spcBef>
              <a:spcAft>
                <a:spcPts val="300"/>
              </a:spcAft>
              <a:defRPr/>
            </a:pPr>
            <a:r>
              <a:rPr lang="fr-FR" b="1" smtClean="0">
                <a:solidFill>
                  <a:srgbClr val="EF1F1D"/>
                </a:solidFill>
                <a:latin typeface="Palatino" charset="0"/>
                <a:cs typeface="+mj-cs"/>
              </a:rPr>
              <a:t>Modules et interfaces logicielles</a:t>
            </a:r>
          </a:p>
        </p:txBody>
      </p:sp>
      <p:sp>
        <p:nvSpPr>
          <p:cNvPr id="538627" name="Rectangle 3"/>
          <p:cNvSpPr>
            <a:spLocks noGrp="1" noChangeArrowheads="1"/>
          </p:cNvSpPr>
          <p:nvPr>
            <p:ph type="body" idx="1"/>
          </p:nvPr>
        </p:nvSpPr>
        <p:spPr>
          <a:xfrm>
            <a:off x="825500" y="2209800"/>
            <a:ext cx="9080500" cy="4648200"/>
          </a:xfrm>
        </p:spPr>
        <p:txBody>
          <a:bodyPr/>
          <a:lstStyle/>
          <a:p>
            <a:pPr eaLnBrk="1" hangingPunct="1">
              <a:lnSpc>
                <a:spcPct val="90000"/>
              </a:lnSpc>
              <a:buFontTx/>
              <a:buNone/>
              <a:defRPr/>
            </a:pPr>
            <a:r>
              <a:rPr lang="fr-FR" dirty="0" smtClean="0">
                <a:cs typeface="+mn-cs"/>
              </a:rPr>
              <a:t>ex: Interface à une BD</a:t>
            </a:r>
          </a:p>
          <a:p>
            <a:pPr eaLnBrk="1" hangingPunct="1">
              <a:lnSpc>
                <a:spcPct val="90000"/>
              </a:lnSpc>
              <a:buFontTx/>
              <a:buNone/>
              <a:defRPr/>
            </a:pPr>
            <a:endParaRPr lang="fr-FR" dirty="0" smtClean="0">
              <a:cs typeface="+mn-cs"/>
            </a:endParaRPr>
          </a:p>
          <a:p>
            <a:pPr eaLnBrk="1" hangingPunct="1">
              <a:lnSpc>
                <a:spcPct val="90000"/>
              </a:lnSpc>
              <a:buFontTx/>
              <a:buNone/>
              <a:defRPr/>
            </a:pPr>
            <a:endParaRPr lang="fr-FR" dirty="0" smtClean="0">
              <a:cs typeface="+mn-cs"/>
            </a:endParaRPr>
          </a:p>
          <a:p>
            <a:pPr eaLnBrk="1" hangingPunct="1">
              <a:lnSpc>
                <a:spcPct val="90000"/>
              </a:lnSpc>
              <a:buFontTx/>
              <a:buNone/>
              <a:defRPr/>
            </a:pPr>
            <a:endParaRPr lang="fr-FR" dirty="0" smtClean="0">
              <a:cs typeface="+mn-cs"/>
            </a:endParaRPr>
          </a:p>
          <a:p>
            <a:pPr eaLnBrk="1" hangingPunct="1">
              <a:lnSpc>
                <a:spcPct val="90000"/>
              </a:lnSpc>
              <a:buFontTx/>
              <a:buNone/>
              <a:defRPr/>
            </a:pPr>
            <a:endParaRPr lang="fr-FR" dirty="0" smtClean="0">
              <a:cs typeface="+mn-cs"/>
            </a:endParaRPr>
          </a:p>
          <a:p>
            <a:pPr eaLnBrk="1" hangingPunct="1">
              <a:lnSpc>
                <a:spcPct val="90000"/>
              </a:lnSpc>
              <a:buFontTx/>
              <a:buNone/>
              <a:defRPr/>
            </a:pPr>
            <a:r>
              <a:rPr lang="fr-FR" dirty="0" smtClean="0">
                <a:cs typeface="+mn-cs"/>
              </a:rPr>
              <a:t>Rem: ça peut aussi être une interface avec un autre logiciel: un serveur, une bibliothèque.</a:t>
            </a:r>
          </a:p>
        </p:txBody>
      </p:sp>
      <p:sp>
        <p:nvSpPr>
          <p:cNvPr id="538628" name="Rectangle 4"/>
          <p:cNvSpPr>
            <a:spLocks noChangeArrowheads="1"/>
          </p:cNvSpPr>
          <p:nvPr/>
        </p:nvSpPr>
        <p:spPr bwMode="auto">
          <a:xfrm>
            <a:off x="1403350" y="3048000"/>
            <a:ext cx="1568450" cy="1905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dirty="0">
                <a:cs typeface="+mn-cs"/>
              </a:rPr>
              <a:t>Module </a:t>
            </a:r>
          </a:p>
        </p:txBody>
      </p:sp>
      <p:sp>
        <p:nvSpPr>
          <p:cNvPr id="538629" name="Rectangle 5"/>
          <p:cNvSpPr>
            <a:spLocks noChangeArrowheads="1"/>
          </p:cNvSpPr>
          <p:nvPr/>
        </p:nvSpPr>
        <p:spPr bwMode="auto">
          <a:xfrm>
            <a:off x="3797300" y="3048000"/>
            <a:ext cx="1320800" cy="1828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a:cs typeface="+mn-cs"/>
              </a:rPr>
              <a:t>Interface</a:t>
            </a:r>
          </a:p>
          <a:p>
            <a:pPr algn="ctr">
              <a:defRPr/>
            </a:pPr>
            <a:r>
              <a:rPr lang="fr-FR">
                <a:cs typeface="+mn-cs"/>
              </a:rPr>
              <a:t>logicielle</a:t>
            </a:r>
          </a:p>
        </p:txBody>
      </p:sp>
      <p:sp>
        <p:nvSpPr>
          <p:cNvPr id="538630" name="Rectangle 6"/>
          <p:cNvSpPr>
            <a:spLocks noChangeArrowheads="1"/>
          </p:cNvSpPr>
          <p:nvPr/>
        </p:nvSpPr>
        <p:spPr bwMode="auto">
          <a:xfrm>
            <a:off x="5943600" y="3048000"/>
            <a:ext cx="1485900" cy="1828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a:cs typeface="+mn-cs"/>
              </a:rPr>
              <a:t>Base </a:t>
            </a:r>
          </a:p>
          <a:p>
            <a:pPr algn="ctr">
              <a:defRPr/>
            </a:pPr>
            <a:r>
              <a:rPr lang="fr-FR">
                <a:cs typeface="+mn-cs"/>
              </a:rPr>
              <a:t>de</a:t>
            </a:r>
          </a:p>
          <a:p>
            <a:pPr algn="ctr">
              <a:defRPr/>
            </a:pPr>
            <a:r>
              <a:rPr lang="fr-FR">
                <a:cs typeface="+mn-cs"/>
              </a:rPr>
              <a:t>Données</a:t>
            </a:r>
          </a:p>
        </p:txBody>
      </p:sp>
      <p:sp>
        <p:nvSpPr>
          <p:cNvPr id="538631" name="Line 7"/>
          <p:cNvSpPr>
            <a:spLocks noChangeShapeType="1"/>
          </p:cNvSpPr>
          <p:nvPr/>
        </p:nvSpPr>
        <p:spPr bwMode="auto">
          <a:xfrm>
            <a:off x="2971800" y="3505200"/>
            <a:ext cx="8255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38632" name="Line 8"/>
          <p:cNvSpPr>
            <a:spLocks noChangeShapeType="1"/>
          </p:cNvSpPr>
          <p:nvPr/>
        </p:nvSpPr>
        <p:spPr bwMode="auto">
          <a:xfrm>
            <a:off x="5118100" y="3581400"/>
            <a:ext cx="8255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38633" name="Line 9"/>
          <p:cNvSpPr>
            <a:spLocks noChangeShapeType="1"/>
          </p:cNvSpPr>
          <p:nvPr/>
        </p:nvSpPr>
        <p:spPr bwMode="auto">
          <a:xfrm flipH="1">
            <a:off x="5035550" y="4419600"/>
            <a:ext cx="90805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38634" name="Line 10"/>
          <p:cNvSpPr>
            <a:spLocks noChangeShapeType="1"/>
          </p:cNvSpPr>
          <p:nvPr/>
        </p:nvSpPr>
        <p:spPr bwMode="auto">
          <a:xfrm flipH="1">
            <a:off x="3054350" y="4343400"/>
            <a:ext cx="74295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2E33376D-60D1-5548-A539-CA6543454910}" type="slidenum">
              <a:rPr lang="fr-FR"/>
              <a:pPr>
                <a:defRPr/>
              </a:pPr>
              <a:t>12</a:t>
            </a:fld>
            <a:endParaRPr lang="fr-FR"/>
          </a:p>
        </p:txBody>
      </p:sp>
      <p:sp>
        <p:nvSpPr>
          <p:cNvPr id="534530" name="Rectangle 2"/>
          <p:cNvSpPr>
            <a:spLocks noGrp="1" noChangeArrowheads="1"/>
          </p:cNvSpPr>
          <p:nvPr>
            <p:ph type="title"/>
          </p:nvPr>
        </p:nvSpPr>
        <p:spPr>
          <a:xfrm>
            <a:off x="1181100" y="609600"/>
            <a:ext cx="7469188" cy="1143000"/>
          </a:xfrm>
        </p:spPr>
        <p:txBody>
          <a:bodyPr/>
          <a:lstStyle/>
          <a:p>
            <a:pPr eaLnBrk="1" hangingPunct="1">
              <a:spcBef>
                <a:spcPts val="1200"/>
              </a:spcBef>
              <a:spcAft>
                <a:spcPts val="300"/>
              </a:spcAft>
              <a:defRPr/>
            </a:pPr>
            <a:r>
              <a:rPr lang="fr-FR" b="1" dirty="0" smtClean="0">
                <a:solidFill>
                  <a:srgbClr val="EF1F1D"/>
                </a:solidFill>
                <a:latin typeface="Palatino" charset="0"/>
                <a:cs typeface="+mj-cs"/>
              </a:rPr>
              <a:t>Outils de développement</a:t>
            </a:r>
            <a:endParaRPr lang="fr-FR" b="1" dirty="0" smtClean="0">
              <a:latin typeface="Palatino" charset="0"/>
              <a:cs typeface="+mj-cs"/>
            </a:endParaRPr>
          </a:p>
        </p:txBody>
      </p:sp>
      <p:sp>
        <p:nvSpPr>
          <p:cNvPr id="534531" name="Rectangle 3"/>
          <p:cNvSpPr>
            <a:spLocks noGrp="1" noChangeArrowheads="1"/>
          </p:cNvSpPr>
          <p:nvPr>
            <p:ph type="body" idx="1"/>
          </p:nvPr>
        </p:nvSpPr>
        <p:spPr>
          <a:xfrm>
            <a:off x="825500" y="1733128"/>
            <a:ext cx="9080500" cy="4648200"/>
          </a:xfrm>
        </p:spPr>
        <p:txBody>
          <a:bodyPr/>
          <a:lstStyle/>
          <a:p>
            <a:pPr eaLnBrk="1" hangingPunct="1">
              <a:lnSpc>
                <a:spcPct val="90000"/>
              </a:lnSpc>
              <a:defRPr/>
            </a:pPr>
            <a:r>
              <a:rPr lang="fr-FR" sz="2800" dirty="0" smtClean="0">
                <a:cs typeface="+mn-cs"/>
              </a:rPr>
              <a:t>Un objet abstrait est différent de sa (ou ses) représentation(s).</a:t>
            </a:r>
          </a:p>
          <a:p>
            <a:pPr eaLnBrk="1" hangingPunct="1">
              <a:lnSpc>
                <a:spcPct val="90000"/>
              </a:lnSpc>
              <a:defRPr/>
            </a:pPr>
            <a:r>
              <a:rPr lang="fr-FR" sz="2800" dirty="0" smtClean="0">
                <a:cs typeface="+mn-cs"/>
              </a:rPr>
              <a:t>Le modèle du monde de l'application est différent des </a:t>
            </a:r>
            <a:r>
              <a:rPr lang="fr-FR" sz="2800" dirty="0" smtClean="0"/>
              <a:t>« </a:t>
            </a:r>
            <a:r>
              <a:rPr lang="fr-FR" sz="2800" dirty="0" smtClean="0">
                <a:cs typeface="+mn-cs"/>
              </a:rPr>
              <a:t>vues </a:t>
            </a:r>
            <a:r>
              <a:rPr lang="fr-FR" sz="2800" dirty="0" smtClean="0"/>
              <a:t> » </a:t>
            </a:r>
            <a:r>
              <a:rPr lang="fr-FR" sz="2800" dirty="0" smtClean="0">
                <a:cs typeface="+mn-cs"/>
              </a:rPr>
              <a:t>de ce monde. </a:t>
            </a:r>
          </a:p>
          <a:p>
            <a:pPr eaLnBrk="1" hangingPunct="1">
              <a:lnSpc>
                <a:spcPct val="90000"/>
              </a:lnSpc>
              <a:buFont typeface="Wingdings" charset="0"/>
              <a:buChar char="Ø"/>
              <a:defRPr/>
            </a:pPr>
            <a:r>
              <a:rPr lang="fr-FR" sz="2800" dirty="0" smtClean="0">
                <a:cs typeface="+mn-cs"/>
              </a:rPr>
              <a:t> d’où l’</a:t>
            </a:r>
            <a:r>
              <a:rPr lang="fr-FR" dirty="0" smtClean="0">
                <a:cs typeface="+mn-cs"/>
              </a:rPr>
              <a:t>utilisation d'architectures spécifiques :</a:t>
            </a:r>
            <a:endParaRPr lang="fr-FR" sz="2800" dirty="0" smtClean="0">
              <a:cs typeface="+mn-cs"/>
            </a:endParaRPr>
          </a:p>
          <a:p>
            <a:pPr eaLnBrk="1" hangingPunct="1">
              <a:lnSpc>
                <a:spcPct val="90000"/>
              </a:lnSpc>
              <a:defRPr/>
            </a:pPr>
            <a:r>
              <a:rPr lang="fr-FR" sz="2800" dirty="0">
                <a:cs typeface="+mn-cs"/>
              </a:rPr>
              <a:t>A</a:t>
            </a:r>
            <a:r>
              <a:rPr lang="fr-FR" sz="2800" dirty="0" smtClean="0">
                <a:cs typeface="+mn-cs"/>
              </a:rPr>
              <a:t>rchitecture Modèle/Vue</a:t>
            </a:r>
          </a:p>
          <a:p>
            <a:pPr eaLnBrk="1" hangingPunct="1">
              <a:lnSpc>
                <a:spcPct val="90000"/>
              </a:lnSpc>
              <a:buFontTx/>
              <a:buNone/>
              <a:defRPr/>
            </a:pPr>
            <a:r>
              <a:rPr lang="fr-FR" sz="2800" dirty="0" smtClean="0">
                <a:cs typeface="+mn-cs"/>
              </a:rPr>
              <a:t>	(couple Observable/</a:t>
            </a:r>
            <a:r>
              <a:rPr lang="fr-FR" sz="2800" dirty="0" err="1" smtClean="0">
                <a:cs typeface="+mn-cs"/>
              </a:rPr>
              <a:t>Observers</a:t>
            </a:r>
            <a:r>
              <a:rPr lang="fr-FR" sz="2800" dirty="0" smtClean="0">
                <a:cs typeface="+mn-cs"/>
              </a:rPr>
              <a:t> en java).</a:t>
            </a:r>
          </a:p>
          <a:p>
            <a:pPr eaLnBrk="1" hangingPunct="1">
              <a:lnSpc>
                <a:spcPct val="90000"/>
              </a:lnSpc>
              <a:defRPr/>
            </a:pPr>
            <a:r>
              <a:rPr lang="fr-FR" sz="2800" dirty="0">
                <a:cs typeface="+mn-cs"/>
              </a:rPr>
              <a:t>E</a:t>
            </a:r>
            <a:r>
              <a:rPr lang="fr-FR" sz="2800" dirty="0" smtClean="0">
                <a:cs typeface="+mn-cs"/>
              </a:rPr>
              <a:t>n </a:t>
            </a:r>
            <a:r>
              <a:rPr lang="fr-FR" sz="2800" dirty="0" err="1" smtClean="0">
                <a:cs typeface="+mn-cs"/>
              </a:rPr>
              <a:t>Smalltalk</a:t>
            </a:r>
            <a:r>
              <a:rPr lang="fr-FR" sz="2800" dirty="0" smtClean="0">
                <a:cs typeface="+mn-cs"/>
              </a:rPr>
              <a:t>: architecture Modèle/Vue/Contrôleur</a:t>
            </a:r>
          </a:p>
          <a:p>
            <a:pPr eaLnBrk="1" hangingPunct="1">
              <a:lnSpc>
                <a:spcPct val="90000"/>
              </a:lnSpc>
              <a:defRPr/>
            </a:pPr>
            <a:r>
              <a:rPr lang="fr-FR" sz="2800" dirty="0" smtClean="0">
                <a:cs typeface="+mn-cs"/>
              </a:rPr>
              <a:t>Utilisation en génie logiciel de « design patterns"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4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4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4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4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45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3453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34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5"/>
          <p:cNvSpPr>
            <a:spLocks noGrp="1"/>
          </p:cNvSpPr>
          <p:nvPr>
            <p:ph type="sldNum" sz="quarter" idx="12"/>
          </p:nvPr>
        </p:nvSpPr>
        <p:spPr/>
        <p:txBody>
          <a:bodyPr/>
          <a:lstStyle/>
          <a:p>
            <a:pPr>
              <a:defRPr/>
            </a:pPr>
            <a:fld id="{D38EA876-64CC-EB4A-A96A-EB628FA41393}" type="slidenum">
              <a:rPr lang="fr-FR"/>
              <a:pPr>
                <a:defRPr/>
              </a:pPr>
              <a:t>13</a:t>
            </a:fld>
            <a:endParaRPr lang="fr-FR" sz="1400"/>
          </a:p>
        </p:txBody>
      </p:sp>
      <p:sp>
        <p:nvSpPr>
          <p:cNvPr id="614402" name="Rectangle 2"/>
          <p:cNvSpPr>
            <a:spLocks noGrp="1" noChangeArrowheads="1"/>
          </p:cNvSpPr>
          <p:nvPr>
            <p:ph type="title"/>
          </p:nvPr>
        </p:nvSpPr>
        <p:spPr/>
        <p:txBody>
          <a:bodyPr/>
          <a:lstStyle/>
          <a:p>
            <a:pPr>
              <a:defRPr/>
            </a:pPr>
            <a:r>
              <a:rPr lang="fr-FR" smtClean="0">
                <a:cs typeface="+mj-cs"/>
              </a:rPr>
              <a:t>Architecture Modèle/Vue(s)</a:t>
            </a:r>
          </a:p>
        </p:txBody>
      </p:sp>
      <p:sp>
        <p:nvSpPr>
          <p:cNvPr id="614404" name="Text Box 4"/>
          <p:cNvSpPr txBox="1">
            <a:spLocks noChangeArrowheads="1"/>
          </p:cNvSpPr>
          <p:nvPr/>
        </p:nvSpPr>
        <p:spPr bwMode="auto">
          <a:xfrm>
            <a:off x="3797300" y="2362200"/>
            <a:ext cx="1651000" cy="501650"/>
          </a:xfrm>
          <a:prstGeom prst="rect">
            <a:avLst/>
          </a:prstGeom>
          <a:solidFill>
            <a:srgbClr val="00FFFF"/>
          </a:solidFill>
          <a:ln w="2857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flatTx/>
          </a:bodyPr>
          <a:lstStyle/>
          <a:p>
            <a:pPr algn="ctr">
              <a:defRPr/>
            </a:pPr>
            <a:r>
              <a:rPr lang="fr-FR">
                <a:latin typeface="Charcoal" charset="0"/>
                <a:cs typeface="+mn-cs"/>
              </a:rPr>
              <a:t>Modèle</a:t>
            </a:r>
          </a:p>
        </p:txBody>
      </p:sp>
      <p:sp>
        <p:nvSpPr>
          <p:cNvPr id="614407" name="Line 7"/>
          <p:cNvSpPr>
            <a:spLocks noChangeShapeType="1"/>
          </p:cNvSpPr>
          <p:nvPr/>
        </p:nvSpPr>
        <p:spPr bwMode="auto">
          <a:xfrm flipV="1">
            <a:off x="3054350" y="2819400"/>
            <a:ext cx="1238250" cy="1371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14406" name="Text Box 6"/>
          <p:cNvSpPr txBox="1">
            <a:spLocks noChangeArrowheads="1"/>
          </p:cNvSpPr>
          <p:nvPr/>
        </p:nvSpPr>
        <p:spPr bwMode="auto">
          <a:xfrm>
            <a:off x="6108700" y="4267200"/>
            <a:ext cx="1403350" cy="501650"/>
          </a:xfrm>
          <a:prstGeom prst="rect">
            <a:avLst/>
          </a:prstGeom>
          <a:solidFill>
            <a:srgbClr val="00FFFF"/>
          </a:solidFill>
          <a:ln w="2857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flatTx/>
          </a:bodyPr>
          <a:lstStyle/>
          <a:p>
            <a:pPr algn="ctr">
              <a:defRPr/>
            </a:pPr>
            <a:r>
              <a:rPr lang="fr-FR">
                <a:latin typeface="Charcoal" charset="0"/>
                <a:cs typeface="+mn-cs"/>
              </a:rPr>
              <a:t>Vue</a:t>
            </a:r>
          </a:p>
        </p:txBody>
      </p:sp>
      <p:sp>
        <p:nvSpPr>
          <p:cNvPr id="614410" name="Line 10"/>
          <p:cNvSpPr>
            <a:spLocks noChangeShapeType="1"/>
          </p:cNvSpPr>
          <p:nvPr/>
        </p:nvSpPr>
        <p:spPr bwMode="auto">
          <a:xfrm>
            <a:off x="6553200" y="4800600"/>
            <a:ext cx="0" cy="1143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14412" name="Text Box 12"/>
          <p:cNvSpPr txBox="1">
            <a:spLocks noChangeArrowheads="1"/>
          </p:cNvSpPr>
          <p:nvPr/>
        </p:nvSpPr>
        <p:spPr bwMode="auto">
          <a:xfrm>
            <a:off x="6019800" y="6019800"/>
            <a:ext cx="15398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latin typeface="Charcoal" charset="0"/>
                <a:cs typeface="+mn-cs"/>
              </a:rPr>
              <a:t>Utilisateur</a:t>
            </a:r>
          </a:p>
        </p:txBody>
      </p:sp>
      <p:sp>
        <p:nvSpPr>
          <p:cNvPr id="614413" name="Text Box 13"/>
          <p:cNvSpPr txBox="1">
            <a:spLocks noChangeArrowheads="1"/>
          </p:cNvSpPr>
          <p:nvPr/>
        </p:nvSpPr>
        <p:spPr bwMode="auto">
          <a:xfrm>
            <a:off x="2311400" y="4267200"/>
            <a:ext cx="1403350" cy="501650"/>
          </a:xfrm>
          <a:prstGeom prst="rect">
            <a:avLst/>
          </a:prstGeom>
          <a:solidFill>
            <a:srgbClr val="00FFFF"/>
          </a:solidFill>
          <a:ln w="2857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flatTx/>
          </a:bodyPr>
          <a:lstStyle/>
          <a:p>
            <a:pPr algn="ctr">
              <a:defRPr/>
            </a:pPr>
            <a:r>
              <a:rPr lang="fr-FR">
                <a:latin typeface="Charcoal" charset="0"/>
                <a:cs typeface="+mn-cs"/>
              </a:rPr>
              <a:t>Vue</a:t>
            </a:r>
          </a:p>
        </p:txBody>
      </p:sp>
      <p:sp>
        <p:nvSpPr>
          <p:cNvPr id="614415" name="Line 15"/>
          <p:cNvSpPr>
            <a:spLocks noChangeShapeType="1"/>
          </p:cNvSpPr>
          <p:nvPr/>
        </p:nvSpPr>
        <p:spPr bwMode="auto">
          <a:xfrm flipV="1">
            <a:off x="2971800" y="4800600"/>
            <a:ext cx="0" cy="1143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14416" name="Text Box 16"/>
          <p:cNvSpPr txBox="1">
            <a:spLocks noChangeArrowheads="1"/>
          </p:cNvSpPr>
          <p:nvPr/>
        </p:nvSpPr>
        <p:spPr bwMode="auto">
          <a:xfrm>
            <a:off x="2222500" y="6019800"/>
            <a:ext cx="15398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latin typeface="Charcoal" charset="0"/>
                <a:cs typeface="+mn-cs"/>
              </a:rPr>
              <a:t>Utilisateur</a:t>
            </a:r>
          </a:p>
        </p:txBody>
      </p:sp>
      <p:sp>
        <p:nvSpPr>
          <p:cNvPr id="614408" name="Line 8"/>
          <p:cNvSpPr>
            <a:spLocks noChangeShapeType="1"/>
          </p:cNvSpPr>
          <p:nvPr/>
        </p:nvSpPr>
        <p:spPr bwMode="auto">
          <a:xfrm>
            <a:off x="5035550" y="2819400"/>
            <a:ext cx="1485900" cy="1447800"/>
          </a:xfrm>
          <a:prstGeom prst="line">
            <a:avLst/>
          </a:prstGeom>
          <a:noFill/>
          <a:ln w="28575">
            <a:solidFill>
              <a:srgbClr val="F63F1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14419" name="Line 19"/>
          <p:cNvSpPr>
            <a:spLocks noChangeShapeType="1"/>
          </p:cNvSpPr>
          <p:nvPr/>
        </p:nvSpPr>
        <p:spPr bwMode="auto">
          <a:xfrm flipH="1">
            <a:off x="3797300" y="2819400"/>
            <a:ext cx="742950" cy="1219200"/>
          </a:xfrm>
          <a:prstGeom prst="line">
            <a:avLst/>
          </a:prstGeom>
          <a:noFill/>
          <a:ln w="28575">
            <a:solidFill>
              <a:srgbClr val="F63F1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14420" name="Text Box 20"/>
          <p:cNvSpPr txBox="1">
            <a:spLocks noChangeArrowheads="1"/>
          </p:cNvSpPr>
          <p:nvPr/>
        </p:nvSpPr>
        <p:spPr bwMode="auto">
          <a:xfrm>
            <a:off x="6008688" y="2117725"/>
            <a:ext cx="3071812" cy="119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dirty="0">
                <a:solidFill>
                  <a:srgbClr val="F63F1B"/>
                </a:solidFill>
                <a:cs typeface="+mn-cs"/>
              </a:rPr>
              <a:t>T</a:t>
            </a:r>
            <a:r>
              <a:rPr lang="fr-FR" dirty="0" smtClean="0">
                <a:solidFill>
                  <a:srgbClr val="F63F1B"/>
                </a:solidFill>
                <a:cs typeface="+mn-cs"/>
              </a:rPr>
              <a:t>out </a:t>
            </a:r>
            <a:r>
              <a:rPr lang="fr-FR" dirty="0">
                <a:solidFill>
                  <a:srgbClr val="F63F1B"/>
                </a:solidFill>
                <a:cs typeface="+mn-cs"/>
              </a:rPr>
              <a:t>changement sur le modèle</a:t>
            </a:r>
          </a:p>
          <a:p>
            <a:pPr>
              <a:defRPr/>
            </a:pPr>
            <a:r>
              <a:rPr lang="fr-FR" dirty="0">
                <a:solidFill>
                  <a:srgbClr val="F63F1B"/>
                </a:solidFill>
                <a:cs typeface="+mn-cs"/>
              </a:rPr>
              <a:t>est "notifié" aux vues</a:t>
            </a:r>
            <a:endParaRPr lang="fr-FR" dirty="0">
              <a:cs typeface="+mn-cs"/>
            </a:endParaRPr>
          </a:p>
        </p:txBody>
      </p:sp>
      <p:sp>
        <p:nvSpPr>
          <p:cNvPr id="614421" name="Text Box 21"/>
          <p:cNvSpPr txBox="1">
            <a:spLocks noChangeArrowheads="1"/>
          </p:cNvSpPr>
          <p:nvPr/>
        </p:nvSpPr>
        <p:spPr bwMode="auto">
          <a:xfrm>
            <a:off x="247650" y="3657600"/>
            <a:ext cx="1898650" cy="1927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dirty="0">
                <a:solidFill>
                  <a:srgbClr val="F63F1B"/>
                </a:solidFill>
                <a:cs typeface="+mn-cs"/>
              </a:rPr>
              <a:t>T</a:t>
            </a:r>
            <a:r>
              <a:rPr lang="fr-FR" dirty="0" smtClean="0">
                <a:solidFill>
                  <a:srgbClr val="F63F1B"/>
                </a:solidFill>
                <a:cs typeface="+mn-cs"/>
              </a:rPr>
              <a:t>out </a:t>
            </a:r>
            <a:r>
              <a:rPr lang="fr-FR" dirty="0">
                <a:solidFill>
                  <a:srgbClr val="F63F1B"/>
                </a:solidFill>
                <a:cs typeface="+mn-cs"/>
              </a:rPr>
              <a:t>changement sur une vue est transmise</a:t>
            </a:r>
          </a:p>
          <a:p>
            <a:pPr>
              <a:defRPr/>
            </a:pPr>
            <a:r>
              <a:rPr lang="fr-FR" dirty="0">
                <a:solidFill>
                  <a:srgbClr val="F63F1B"/>
                </a:solidFill>
                <a:cs typeface="+mn-cs"/>
              </a:rPr>
              <a:t>au modèle</a:t>
            </a:r>
            <a:endParaRPr lang="fr-FR"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5"/>
          <p:cNvSpPr>
            <a:spLocks noGrp="1"/>
          </p:cNvSpPr>
          <p:nvPr>
            <p:ph type="sldNum" sz="quarter" idx="12"/>
          </p:nvPr>
        </p:nvSpPr>
        <p:spPr/>
        <p:txBody>
          <a:bodyPr/>
          <a:lstStyle/>
          <a:p>
            <a:pPr>
              <a:defRPr/>
            </a:pPr>
            <a:fld id="{635A037B-A4D6-324E-85C0-FF8241060C88}" type="slidenum">
              <a:rPr lang="fr-FR"/>
              <a:pPr>
                <a:defRPr/>
              </a:pPr>
              <a:t>14</a:t>
            </a:fld>
            <a:endParaRPr lang="fr-FR" sz="1400"/>
          </a:p>
        </p:txBody>
      </p:sp>
      <p:sp>
        <p:nvSpPr>
          <p:cNvPr id="612354" name="Rectangle 2"/>
          <p:cNvSpPr>
            <a:spLocks noGrp="1" noChangeArrowheads="1"/>
          </p:cNvSpPr>
          <p:nvPr>
            <p:ph type="title"/>
          </p:nvPr>
        </p:nvSpPr>
        <p:spPr/>
        <p:txBody>
          <a:bodyPr/>
          <a:lstStyle/>
          <a:p>
            <a:pPr>
              <a:defRPr/>
            </a:pPr>
            <a:r>
              <a:rPr lang="fr-FR" smtClean="0">
                <a:cs typeface="+mj-cs"/>
              </a:rPr>
              <a:t>Architecture MVC en Smalltalk</a:t>
            </a:r>
          </a:p>
        </p:txBody>
      </p:sp>
      <p:grpSp>
        <p:nvGrpSpPr>
          <p:cNvPr id="50179" name="Group 3"/>
          <p:cNvGrpSpPr>
            <a:grpSpLocks/>
          </p:cNvGrpSpPr>
          <p:nvPr/>
        </p:nvGrpSpPr>
        <p:grpSpPr bwMode="auto">
          <a:xfrm>
            <a:off x="1981200" y="2362200"/>
            <a:ext cx="5578475" cy="4130675"/>
            <a:chOff x="1248" y="1488"/>
            <a:chExt cx="3514" cy="2602"/>
          </a:xfrm>
        </p:grpSpPr>
        <p:sp>
          <p:nvSpPr>
            <p:cNvPr id="612356" name="Text Box 4"/>
            <p:cNvSpPr txBox="1">
              <a:spLocks noChangeArrowheads="1"/>
            </p:cNvSpPr>
            <p:nvPr/>
          </p:nvSpPr>
          <p:spPr bwMode="auto">
            <a:xfrm>
              <a:off x="2392" y="1488"/>
              <a:ext cx="1040" cy="316"/>
            </a:xfrm>
            <a:prstGeom prst="rect">
              <a:avLst/>
            </a:prstGeom>
            <a:solidFill>
              <a:srgbClr val="00FFFF"/>
            </a:solidFill>
            <a:ln w="2857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flatTx/>
            </a:bodyPr>
            <a:lstStyle/>
            <a:p>
              <a:pPr algn="ctr">
                <a:defRPr/>
              </a:pPr>
              <a:r>
                <a:rPr lang="fr-FR">
                  <a:latin typeface="Charcoal" charset="0"/>
                  <a:cs typeface="+mn-cs"/>
                </a:rPr>
                <a:t>Modèle</a:t>
              </a:r>
            </a:p>
          </p:txBody>
        </p:sp>
        <p:sp>
          <p:nvSpPr>
            <p:cNvPr id="612357" name="Text Box 5"/>
            <p:cNvSpPr txBox="1">
              <a:spLocks noChangeArrowheads="1"/>
            </p:cNvSpPr>
            <p:nvPr/>
          </p:nvSpPr>
          <p:spPr bwMode="auto">
            <a:xfrm>
              <a:off x="1248" y="2688"/>
              <a:ext cx="1404" cy="316"/>
            </a:xfrm>
            <a:prstGeom prst="rect">
              <a:avLst/>
            </a:prstGeom>
            <a:solidFill>
              <a:srgbClr val="00FFFF"/>
            </a:solidFill>
            <a:ln w="2857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flatTx/>
            </a:bodyPr>
            <a:lstStyle/>
            <a:p>
              <a:pPr algn="ctr">
                <a:defRPr/>
              </a:pPr>
              <a:r>
                <a:rPr lang="fr-FR">
                  <a:latin typeface="Charcoal" charset="0"/>
                  <a:cs typeface="+mn-cs"/>
                </a:rPr>
                <a:t>Contrôleur</a:t>
              </a:r>
            </a:p>
          </p:txBody>
        </p:sp>
        <p:sp>
          <p:nvSpPr>
            <p:cNvPr id="612358" name="Text Box 6"/>
            <p:cNvSpPr txBox="1">
              <a:spLocks noChangeArrowheads="1"/>
            </p:cNvSpPr>
            <p:nvPr/>
          </p:nvSpPr>
          <p:spPr bwMode="auto">
            <a:xfrm>
              <a:off x="3848" y="2688"/>
              <a:ext cx="884" cy="316"/>
            </a:xfrm>
            <a:prstGeom prst="rect">
              <a:avLst/>
            </a:prstGeom>
            <a:solidFill>
              <a:srgbClr val="00FFFF"/>
            </a:solidFill>
            <a:ln w="2857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flatTx/>
            </a:bodyPr>
            <a:lstStyle/>
            <a:p>
              <a:pPr algn="ctr">
                <a:defRPr/>
              </a:pPr>
              <a:r>
                <a:rPr lang="fr-FR">
                  <a:latin typeface="Charcoal" charset="0"/>
                  <a:cs typeface="+mn-cs"/>
                </a:rPr>
                <a:t>Vue</a:t>
              </a:r>
            </a:p>
          </p:txBody>
        </p:sp>
        <p:sp>
          <p:nvSpPr>
            <p:cNvPr id="612359" name="Line 7"/>
            <p:cNvSpPr>
              <a:spLocks noChangeShapeType="1"/>
            </p:cNvSpPr>
            <p:nvPr/>
          </p:nvSpPr>
          <p:spPr bwMode="auto">
            <a:xfrm flipV="1">
              <a:off x="1924" y="1776"/>
              <a:ext cx="780" cy="86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12360" name="Line 8"/>
            <p:cNvSpPr>
              <a:spLocks noChangeShapeType="1"/>
            </p:cNvSpPr>
            <p:nvPr/>
          </p:nvSpPr>
          <p:spPr bwMode="auto">
            <a:xfrm>
              <a:off x="3172" y="1776"/>
              <a:ext cx="936" cy="9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12361" name="Line 9"/>
            <p:cNvSpPr>
              <a:spLocks noChangeShapeType="1"/>
            </p:cNvSpPr>
            <p:nvPr/>
          </p:nvSpPr>
          <p:spPr bwMode="auto">
            <a:xfrm>
              <a:off x="2640" y="2880"/>
              <a:ext cx="1208"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12362" name="Line 10"/>
            <p:cNvSpPr>
              <a:spLocks noChangeShapeType="1"/>
            </p:cNvSpPr>
            <p:nvPr/>
          </p:nvSpPr>
          <p:spPr bwMode="auto">
            <a:xfrm>
              <a:off x="4128" y="3024"/>
              <a:ext cx="0" cy="72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12363" name="Line 11"/>
            <p:cNvSpPr>
              <a:spLocks noChangeShapeType="1"/>
            </p:cNvSpPr>
            <p:nvPr/>
          </p:nvSpPr>
          <p:spPr bwMode="auto">
            <a:xfrm flipV="1">
              <a:off x="4464" y="2976"/>
              <a:ext cx="0" cy="72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12364" name="Text Box 12"/>
            <p:cNvSpPr txBox="1">
              <a:spLocks noChangeArrowheads="1"/>
            </p:cNvSpPr>
            <p:nvPr/>
          </p:nvSpPr>
          <p:spPr bwMode="auto">
            <a:xfrm>
              <a:off x="3792" y="3792"/>
              <a:ext cx="970"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latin typeface="Charcoal" charset="0"/>
                  <a:cs typeface="+mn-cs"/>
                </a:rPr>
                <a:t>Utilisateur</a:t>
              </a:r>
            </a:p>
          </p:txBody>
        </p:sp>
      </p:grpSp>
      <p:sp>
        <p:nvSpPr>
          <p:cNvPr id="612365" name="Text Box 13"/>
          <p:cNvSpPr txBox="1">
            <a:spLocks noChangeArrowheads="1"/>
          </p:cNvSpPr>
          <p:nvPr/>
        </p:nvSpPr>
        <p:spPr bwMode="auto">
          <a:xfrm>
            <a:off x="247650" y="5105400"/>
            <a:ext cx="561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dirty="0">
                <a:cs typeface="+mn-cs"/>
              </a:rPr>
              <a:t>- </a:t>
            </a:r>
            <a:r>
              <a:rPr lang="fr-FR" dirty="0" smtClean="0">
                <a:cs typeface="+mn-cs"/>
              </a:rPr>
              <a:t>Le </a:t>
            </a:r>
            <a:r>
              <a:rPr lang="fr-FR" dirty="0">
                <a:cs typeface="+mn-cs"/>
              </a:rPr>
              <a:t>modèle stocke et gère les données</a:t>
            </a:r>
          </a:p>
          <a:p>
            <a:pPr>
              <a:defRPr/>
            </a:pPr>
            <a:r>
              <a:rPr lang="fr-FR" dirty="0">
                <a:cs typeface="+mn-cs"/>
              </a:rPr>
              <a:t>- </a:t>
            </a:r>
            <a:r>
              <a:rPr lang="fr-FR" dirty="0" smtClean="0">
                <a:cs typeface="+mn-cs"/>
              </a:rPr>
              <a:t>Les </a:t>
            </a:r>
            <a:r>
              <a:rPr lang="fr-FR" dirty="0">
                <a:cs typeface="+mn-cs"/>
              </a:rPr>
              <a:t>vues en montrent une partie</a:t>
            </a:r>
          </a:p>
          <a:p>
            <a:pPr>
              <a:defRPr/>
            </a:pPr>
            <a:r>
              <a:rPr lang="fr-FR" dirty="0">
                <a:cs typeface="+mn-cs"/>
              </a:rPr>
              <a:t>- </a:t>
            </a:r>
            <a:r>
              <a:rPr lang="fr-FR" dirty="0" smtClean="0">
                <a:cs typeface="+mn-cs"/>
              </a:rPr>
              <a:t>Le </a:t>
            </a:r>
            <a:r>
              <a:rPr lang="fr-FR" dirty="0">
                <a:cs typeface="+mn-cs"/>
              </a:rPr>
              <a:t>contrôleur transmet les modifications </a:t>
            </a:r>
            <a:r>
              <a:rPr lang="fr-FR" dirty="0" smtClean="0">
                <a:cs typeface="+mn-cs"/>
              </a:rPr>
              <a:t>demandées au </a:t>
            </a:r>
            <a:r>
              <a:rPr lang="fr-FR" dirty="0">
                <a:cs typeface="+mn-cs"/>
              </a:rPr>
              <a:t>modèle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D2CA9DC9-09C9-9445-851C-810973D3A7F1}" type="slidenum">
              <a:rPr lang="fr-FR"/>
              <a:pPr>
                <a:defRPr/>
              </a:pPr>
              <a:t>15</a:t>
            </a:fld>
            <a:endParaRPr lang="fr-FR"/>
          </a:p>
        </p:txBody>
      </p:sp>
      <p:sp>
        <p:nvSpPr>
          <p:cNvPr id="559106"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smtClean="0">
                <a:cs typeface="+mj-cs"/>
              </a:rPr>
              <a:t>Pour en savoir plus …</a:t>
            </a:r>
            <a:endParaRPr lang="fr-FR" smtClean="0">
              <a:solidFill>
                <a:srgbClr val="000000"/>
              </a:solidFill>
              <a:latin typeface="Palatino" charset="0"/>
              <a:cs typeface="+mj-cs"/>
            </a:endParaRPr>
          </a:p>
        </p:txBody>
      </p:sp>
      <p:sp>
        <p:nvSpPr>
          <p:cNvPr id="559107" name="Rectangle 3"/>
          <p:cNvSpPr>
            <a:spLocks noGrp="1" noChangeArrowheads="1"/>
          </p:cNvSpPr>
          <p:nvPr>
            <p:ph type="body" idx="1"/>
          </p:nvPr>
        </p:nvSpPr>
        <p:spPr>
          <a:xfrm>
            <a:off x="1238250" y="1600200"/>
            <a:ext cx="7416800" cy="5257800"/>
          </a:xfrm>
        </p:spPr>
        <p:txBody>
          <a:bodyPr/>
          <a:lstStyle/>
          <a:p>
            <a:pPr marL="44450" indent="620713" eaLnBrk="1" hangingPunct="1">
              <a:buFontTx/>
              <a:buNone/>
              <a:defRPr/>
            </a:pPr>
            <a:endParaRPr lang="fr-FR" i="1" dirty="0" smtClean="0">
              <a:latin typeface="Times" charset="0"/>
              <a:cs typeface="+mn-cs"/>
            </a:endParaRPr>
          </a:p>
          <a:p>
            <a:pPr marL="44450" indent="620713" eaLnBrk="1" hangingPunct="1">
              <a:buFontTx/>
              <a:buNone/>
              <a:defRPr/>
            </a:pPr>
            <a:r>
              <a:rPr lang="fr-FR" i="1" dirty="0" smtClean="0">
                <a:latin typeface="Times" charset="0"/>
                <a:cs typeface="+mn-cs"/>
              </a:rPr>
              <a:t>Design patterns - catalogue de modèles de conception réutilisables, </a:t>
            </a:r>
            <a:r>
              <a:rPr lang="fr-FR" dirty="0" smtClean="0">
                <a:latin typeface="Times" charset="0"/>
                <a:cs typeface="+mn-cs"/>
              </a:rPr>
              <a:t>E. Gamma, R. </a:t>
            </a:r>
            <a:r>
              <a:rPr lang="fr-FR" dirty="0" err="1" smtClean="0">
                <a:latin typeface="Times" charset="0"/>
                <a:cs typeface="+mn-cs"/>
              </a:rPr>
              <a:t>Helm</a:t>
            </a:r>
            <a:r>
              <a:rPr lang="fr-FR" dirty="0" smtClean="0">
                <a:latin typeface="Times" charset="0"/>
                <a:cs typeface="+mn-cs"/>
              </a:rPr>
              <a:t>, et </a:t>
            </a:r>
            <a:r>
              <a:rPr lang="fr-FR" dirty="0" err="1" smtClean="0">
                <a:latin typeface="Times" charset="0"/>
                <a:cs typeface="+mn-cs"/>
              </a:rPr>
              <a:t>alii</a:t>
            </a:r>
            <a:r>
              <a:rPr lang="fr-FR" dirty="0" smtClean="0">
                <a:latin typeface="Times" charset="0"/>
                <a:cs typeface="+mn-cs"/>
              </a:rPr>
              <a:t>, Vuibert, Paris 1999</a:t>
            </a:r>
          </a:p>
          <a:p>
            <a:pPr marL="44450" indent="620713" eaLnBrk="1" hangingPunct="1">
              <a:buFontTx/>
              <a:buNone/>
              <a:defRPr/>
            </a:pPr>
            <a:endParaRPr lang="fr-FR" sz="1000" dirty="0">
              <a:latin typeface="Times" charset="0"/>
              <a:cs typeface="+mn-cs"/>
            </a:endParaRPr>
          </a:p>
          <a:p>
            <a:pPr marL="44450" indent="620713" eaLnBrk="1" hangingPunct="1">
              <a:buFontTx/>
              <a:buNone/>
              <a:defRPr/>
            </a:pPr>
            <a:r>
              <a:rPr lang="fr-FR" dirty="0">
                <a:latin typeface="Times" charset="0"/>
                <a:cs typeface="+mn-cs"/>
              </a:rPr>
              <a:t>S</a:t>
            </a:r>
            <a:r>
              <a:rPr lang="fr-FR" dirty="0" smtClean="0">
                <a:latin typeface="Times" charset="0"/>
                <a:cs typeface="+mn-cs"/>
              </a:rPr>
              <a:t>ophistiqué, mais la plupart du temps, ce ne sont que des cas particuliers d’architecture MVC.</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7C856300-9768-ED4C-AB67-0343F36D15D2}" type="slidenum">
              <a:rPr lang="fr-FR"/>
              <a:pPr>
                <a:defRPr/>
              </a:pPr>
              <a:t>16</a:t>
            </a:fld>
            <a:endParaRPr lang="fr-FR"/>
          </a:p>
        </p:txBody>
      </p:sp>
      <p:sp>
        <p:nvSpPr>
          <p:cNvPr id="189442"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smtClean="0">
                <a:cs typeface="+mj-cs"/>
              </a:rPr>
              <a:t> </a:t>
            </a:r>
            <a:endParaRPr lang="fr-FR"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CB986107-493D-1A4F-B6A1-BE3C2224A469}" type="slidenum">
              <a:rPr lang="fr-FR"/>
              <a:pPr>
                <a:defRPr/>
              </a:pPr>
              <a:t>17</a:t>
            </a:fld>
            <a:endParaRPr lang="fr-FR"/>
          </a:p>
        </p:txBody>
      </p:sp>
      <p:sp>
        <p:nvSpPr>
          <p:cNvPr id="697346" name="Rectangle 2"/>
          <p:cNvSpPr>
            <a:spLocks noGrp="1" noChangeArrowheads="1"/>
          </p:cNvSpPr>
          <p:nvPr>
            <p:ph type="ctrTitle"/>
          </p:nvPr>
        </p:nvSpPr>
        <p:spPr>
          <a:xfrm>
            <a:off x="0" y="0"/>
            <a:ext cx="9906000" cy="6477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dirty="0" smtClean="0">
                <a:cs typeface="+mj-cs"/>
              </a:rPr>
              <a:t/>
            </a:r>
            <a:br>
              <a:rPr lang="fr-FR" sz="6000" dirty="0" smtClean="0">
                <a:cs typeface="+mj-cs"/>
              </a:rPr>
            </a:br>
            <a:r>
              <a:rPr lang="fr-FR" sz="6000" dirty="0" smtClean="0">
                <a:cs typeface="+mj-cs"/>
              </a:rPr>
              <a:t>Conseils pour la spécification d'interfaces graphiques</a:t>
            </a:r>
            <a:endParaRPr lang="fr-FR" dirty="0"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4488" y="1546448"/>
            <a:ext cx="9561512" cy="4834880"/>
          </a:xfrm>
        </p:spPr>
        <p:txBody>
          <a:bodyPr/>
          <a:lstStyle/>
          <a:p>
            <a:pPr marL="0" indent="0">
              <a:buNone/>
            </a:pPr>
            <a:r>
              <a:rPr lang="fr-FR" sz="3400" dirty="0" smtClean="0"/>
              <a:t>La conception d’un interface graphique doit être </a:t>
            </a:r>
            <a:r>
              <a:rPr lang="fr-FR" sz="3400" dirty="0" smtClean="0">
                <a:solidFill>
                  <a:srgbClr val="FF0000"/>
                </a:solidFill>
              </a:rPr>
              <a:t>orientée utilisateur </a:t>
            </a:r>
            <a:r>
              <a:rPr lang="fr-FR" sz="3400" dirty="0" smtClean="0"/>
              <a:t>(user </a:t>
            </a:r>
            <a:r>
              <a:rPr lang="fr-FR" sz="3400" dirty="0" err="1"/>
              <a:t>c</a:t>
            </a:r>
            <a:r>
              <a:rPr lang="fr-FR" sz="3400" dirty="0" err="1" smtClean="0"/>
              <a:t>entered</a:t>
            </a:r>
            <a:r>
              <a:rPr lang="fr-FR" sz="3400" dirty="0" smtClean="0"/>
              <a:t> </a:t>
            </a:r>
            <a:r>
              <a:rPr lang="fr-FR" sz="3400" dirty="0"/>
              <a:t>d</a:t>
            </a:r>
            <a:r>
              <a:rPr lang="fr-FR" sz="3400" dirty="0" smtClean="0"/>
              <a:t>esign), c’est-à-dire </a:t>
            </a:r>
            <a:r>
              <a:rPr lang="fr-FR" sz="3400" dirty="0" smtClean="0">
                <a:solidFill>
                  <a:srgbClr val="FF0000"/>
                </a:solidFill>
              </a:rPr>
              <a:t>dirigée par la tâche </a:t>
            </a:r>
            <a:r>
              <a:rPr lang="fr-FR" sz="3400" dirty="0" smtClean="0"/>
              <a:t>que doit exécuter l’utilisateur et par ses capacités.</a:t>
            </a:r>
          </a:p>
          <a:p>
            <a:pPr marL="0" indent="0">
              <a:buNone/>
            </a:pPr>
            <a:r>
              <a:rPr lang="fr-FR" sz="3400" dirty="0" smtClean="0"/>
              <a:t>Mais ne traitant pas ici d’une application spécifique, nous ne ferons qu’énoncer des principes généraux (liés la plupart du temps à l’apparence ou l’utilisation de l’interface.</a:t>
            </a:r>
          </a:p>
          <a:p>
            <a:endParaRPr lang="fr-FR" dirty="0"/>
          </a:p>
        </p:txBody>
      </p:sp>
      <p:sp>
        <p:nvSpPr>
          <p:cNvPr id="4" name="Espace réservé du numéro de diapositive 3"/>
          <p:cNvSpPr>
            <a:spLocks noGrp="1"/>
          </p:cNvSpPr>
          <p:nvPr>
            <p:ph type="sldNum" sz="quarter" idx="12"/>
          </p:nvPr>
        </p:nvSpPr>
        <p:spPr/>
        <p:txBody>
          <a:bodyPr/>
          <a:lstStyle/>
          <a:p>
            <a:pPr>
              <a:defRPr/>
            </a:pPr>
            <a:fld id="{FAD43C38-85A2-EB40-9B31-0AE962B7818E}" type="slidenum">
              <a:rPr lang="fr-FR" smtClean="0"/>
              <a:pPr>
                <a:defRPr/>
              </a:pPr>
              <a:t>18</a:t>
            </a:fld>
            <a:endParaRPr lang="fr-FR"/>
          </a:p>
        </p:txBody>
      </p:sp>
    </p:spTree>
    <p:extLst>
      <p:ext uri="{BB962C8B-B14F-4D97-AF65-F5344CB8AC3E}">
        <p14:creationId xmlns:p14="http://schemas.microsoft.com/office/powerpoint/2010/main" val="13005719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9AED75BF-FE14-C545-85AB-554B0739AA7E}" type="slidenum">
              <a:rPr lang="fr-FR"/>
              <a:pPr>
                <a:defRPr/>
              </a:pPr>
              <a:t>19</a:t>
            </a:fld>
            <a:endParaRPr lang="fr-FR"/>
          </a:p>
        </p:txBody>
      </p:sp>
      <p:sp>
        <p:nvSpPr>
          <p:cNvPr id="542722" name="Rectangle 2"/>
          <p:cNvSpPr>
            <a:spLocks noGrp="1" noChangeArrowheads="1"/>
          </p:cNvSpPr>
          <p:nvPr>
            <p:ph type="title"/>
          </p:nvPr>
        </p:nvSpPr>
        <p:spPr>
          <a:xfrm>
            <a:off x="1181100" y="609600"/>
            <a:ext cx="7469188" cy="1143000"/>
          </a:xfrm>
        </p:spPr>
        <p:txBody>
          <a:bodyPr/>
          <a:lstStyle/>
          <a:p>
            <a:pPr eaLnBrk="1" hangingPunct="1">
              <a:spcBef>
                <a:spcPts val="1200"/>
              </a:spcBef>
              <a:spcAft>
                <a:spcPts val="300"/>
              </a:spcAft>
              <a:defRPr/>
            </a:pPr>
            <a:r>
              <a:rPr lang="fr-FR" b="1" smtClean="0">
                <a:solidFill>
                  <a:srgbClr val="EF1F1D"/>
                </a:solidFill>
                <a:latin typeface="Palatino" charset="0"/>
                <a:cs typeface="+mj-cs"/>
              </a:rPr>
              <a:t>Principes généraux</a:t>
            </a:r>
            <a:endParaRPr lang="fr-FR" b="1" smtClean="0">
              <a:latin typeface="Palatino" charset="0"/>
              <a:cs typeface="+mj-cs"/>
            </a:endParaRPr>
          </a:p>
        </p:txBody>
      </p:sp>
      <p:sp>
        <p:nvSpPr>
          <p:cNvPr id="542723" name="Rectangle 3"/>
          <p:cNvSpPr>
            <a:spLocks noGrp="1" noChangeArrowheads="1"/>
          </p:cNvSpPr>
          <p:nvPr>
            <p:ph type="body" idx="1"/>
          </p:nvPr>
        </p:nvSpPr>
        <p:spPr>
          <a:xfrm>
            <a:off x="247650" y="1905000"/>
            <a:ext cx="9658350" cy="4953000"/>
          </a:xfrm>
        </p:spPr>
        <p:txBody>
          <a:bodyPr/>
          <a:lstStyle/>
          <a:p>
            <a:pPr eaLnBrk="1" hangingPunct="1">
              <a:lnSpc>
                <a:spcPct val="90000"/>
              </a:lnSpc>
              <a:buFontTx/>
              <a:buNone/>
              <a:defRPr/>
            </a:pPr>
            <a:r>
              <a:rPr lang="fr-FR" dirty="0" smtClean="0">
                <a:solidFill>
                  <a:srgbClr val="1822CD"/>
                </a:solidFill>
                <a:latin typeface="Times" charset="0"/>
                <a:cs typeface="+mn-cs"/>
              </a:rPr>
              <a:t>"</a:t>
            </a:r>
            <a:r>
              <a:rPr lang="fr-FR" u="sng" dirty="0" smtClean="0">
                <a:solidFill>
                  <a:srgbClr val="1822CD"/>
                </a:solidFill>
                <a:latin typeface="Times" charset="0"/>
                <a:cs typeface="+mn-cs"/>
              </a:rPr>
              <a:t>L'interface doit être conviviale, d'une grande facilité d'emploi pour l'utilisateur, blablabla...</a:t>
            </a:r>
            <a:r>
              <a:rPr lang="fr-FR" dirty="0" smtClean="0">
                <a:solidFill>
                  <a:srgbClr val="1822CD"/>
                </a:solidFill>
                <a:latin typeface="Times" charset="0"/>
                <a:cs typeface="+mn-cs"/>
              </a:rPr>
              <a:t>"</a:t>
            </a:r>
            <a:endParaRPr lang="fr-FR" u="sng" dirty="0" smtClean="0">
              <a:solidFill>
                <a:srgbClr val="1822CD"/>
              </a:solidFill>
              <a:latin typeface="Times" charset="0"/>
              <a:cs typeface="+mn-cs"/>
            </a:endParaRPr>
          </a:p>
          <a:p>
            <a:pPr eaLnBrk="1" hangingPunct="1">
              <a:lnSpc>
                <a:spcPct val="90000"/>
              </a:lnSpc>
              <a:buFontTx/>
              <a:buNone/>
              <a:defRPr/>
            </a:pPr>
            <a:r>
              <a:rPr lang="fr-FR" dirty="0" smtClean="0">
                <a:solidFill>
                  <a:srgbClr val="1822CD"/>
                </a:solidFill>
                <a:latin typeface="Times" charset="0"/>
                <a:cs typeface="+mn-cs"/>
              </a:rPr>
              <a:t>=&gt; l</a:t>
            </a:r>
            <a:r>
              <a:rPr lang="fr-FR" altLang="ja-JP" dirty="0" smtClean="0">
                <a:solidFill>
                  <a:srgbClr val="1822CD"/>
                </a:solidFill>
                <a:latin typeface="Arial"/>
                <a:cs typeface="+mn-cs"/>
              </a:rPr>
              <a:t>'</a:t>
            </a:r>
            <a:r>
              <a:rPr lang="fr-FR" dirty="0" smtClean="0">
                <a:solidFill>
                  <a:srgbClr val="1822CD"/>
                </a:solidFill>
                <a:latin typeface="Times" charset="0"/>
                <a:cs typeface="+mn-cs"/>
              </a:rPr>
              <a:t>interface doit être </a:t>
            </a:r>
            <a:r>
              <a:rPr lang="fr-FR" dirty="0" smtClean="0">
                <a:solidFill>
                  <a:srgbClr val="EF1F1D"/>
                </a:solidFill>
                <a:latin typeface="Times" charset="0"/>
                <a:cs typeface="+mn-cs"/>
              </a:rPr>
              <a:t>compréhensible</a:t>
            </a:r>
            <a:r>
              <a:rPr lang="fr-FR" dirty="0" smtClean="0">
                <a:solidFill>
                  <a:srgbClr val="1822CD"/>
                </a:solidFill>
                <a:latin typeface="Times" charset="0"/>
                <a:cs typeface="+mn-cs"/>
              </a:rPr>
              <a:t> et bien adaptée à la tâche (vitesse, fréquence, etc.)</a:t>
            </a:r>
          </a:p>
          <a:p>
            <a:pPr eaLnBrk="1" hangingPunct="1">
              <a:lnSpc>
                <a:spcPct val="90000"/>
              </a:lnSpc>
              <a:defRPr/>
            </a:pPr>
            <a:r>
              <a:rPr lang="fr-FR" dirty="0" smtClean="0">
                <a:solidFill>
                  <a:srgbClr val="1822CD"/>
                </a:solidFill>
                <a:latin typeface="Times" charset="0"/>
              </a:rPr>
              <a:t>compréhensible </a:t>
            </a:r>
            <a:r>
              <a:rPr lang="fr-FR" dirty="0">
                <a:solidFill>
                  <a:srgbClr val="1822CD"/>
                </a:solidFill>
                <a:latin typeface="Times" charset="0"/>
              </a:rPr>
              <a:t>=&gt; </a:t>
            </a:r>
            <a:r>
              <a:rPr lang="fr-FR" dirty="0">
                <a:solidFill>
                  <a:srgbClr val="EF1F1D"/>
                </a:solidFill>
                <a:latin typeface="Times" charset="0"/>
              </a:rPr>
              <a:t>vocabulaire/</a:t>
            </a:r>
            <a:r>
              <a:rPr lang="fr-FR" dirty="0" smtClean="0">
                <a:solidFill>
                  <a:srgbClr val="EF1F1D"/>
                </a:solidFill>
                <a:latin typeface="Times" charset="0"/>
              </a:rPr>
              <a:t>iconographie</a:t>
            </a:r>
          </a:p>
          <a:p>
            <a:pPr eaLnBrk="1" hangingPunct="1">
              <a:lnSpc>
                <a:spcPct val="90000"/>
              </a:lnSpc>
              <a:defRPr/>
            </a:pPr>
            <a:r>
              <a:rPr lang="fr-FR" dirty="0">
                <a:solidFill>
                  <a:srgbClr val="1822CD"/>
                </a:solidFill>
                <a:latin typeface="Times" charset="0"/>
              </a:rPr>
              <a:t>compréhensible =&gt; </a:t>
            </a:r>
            <a:r>
              <a:rPr lang="fr-FR" dirty="0">
                <a:solidFill>
                  <a:srgbClr val="EF1F1D"/>
                </a:solidFill>
                <a:latin typeface="Times" charset="0"/>
              </a:rPr>
              <a:t>cohérente/</a:t>
            </a:r>
            <a:r>
              <a:rPr lang="fr-FR" dirty="0" smtClean="0">
                <a:solidFill>
                  <a:srgbClr val="EF1F1D"/>
                </a:solidFill>
                <a:latin typeface="Times" charset="0"/>
              </a:rPr>
              <a:t>consistante</a:t>
            </a:r>
            <a:endParaRPr lang="fr-FR" dirty="0">
              <a:solidFill>
                <a:srgbClr val="1822CD"/>
              </a:solidFill>
              <a:latin typeface="Times" charset="0"/>
            </a:endParaRPr>
          </a:p>
          <a:p>
            <a:pPr eaLnBrk="1" hangingPunct="1">
              <a:lnSpc>
                <a:spcPct val="90000"/>
              </a:lnSpc>
              <a:defRPr/>
            </a:pPr>
            <a:r>
              <a:rPr lang="fr-FR" dirty="0">
                <a:solidFill>
                  <a:srgbClr val="1822CD"/>
                </a:solidFill>
                <a:latin typeface="Times" charset="0"/>
              </a:rPr>
              <a:t>compréhensible =&gt; </a:t>
            </a:r>
            <a:r>
              <a:rPr lang="fr-FR" dirty="0">
                <a:solidFill>
                  <a:srgbClr val="EF1F1D"/>
                </a:solidFill>
                <a:latin typeface="Times" charset="0"/>
              </a:rPr>
              <a:t>mise en </a:t>
            </a:r>
            <a:r>
              <a:rPr lang="fr-FR" dirty="0" smtClean="0">
                <a:solidFill>
                  <a:srgbClr val="EF1F1D"/>
                </a:solidFill>
                <a:latin typeface="Times" charset="0"/>
              </a:rPr>
              <a:t>page claire</a:t>
            </a:r>
          </a:p>
          <a:p>
            <a:pPr eaLnBrk="1" hangingPunct="1">
              <a:lnSpc>
                <a:spcPct val="90000"/>
              </a:lnSpc>
              <a:defRPr/>
            </a:pPr>
            <a:r>
              <a:rPr lang="fr-FR" dirty="0">
                <a:solidFill>
                  <a:srgbClr val="1822CD"/>
                </a:solidFill>
                <a:latin typeface="Times" charset="0"/>
              </a:rPr>
              <a:t>compréhensible =&gt; </a:t>
            </a:r>
            <a:r>
              <a:rPr lang="fr-FR" dirty="0">
                <a:solidFill>
                  <a:srgbClr val="FF0000"/>
                </a:solidFill>
                <a:latin typeface="Times" charset="0"/>
              </a:rPr>
              <a:t>feed-</a:t>
            </a:r>
            <a:r>
              <a:rPr lang="fr-FR" dirty="0" smtClean="0">
                <a:solidFill>
                  <a:srgbClr val="FF0000"/>
                </a:solidFill>
                <a:latin typeface="Times" charset="0"/>
              </a:rPr>
              <a:t>back </a:t>
            </a:r>
            <a:r>
              <a:rPr lang="fr-FR" dirty="0" smtClean="0">
                <a:solidFill>
                  <a:srgbClr val="1822CD"/>
                </a:solidFill>
                <a:latin typeface="Times" charset="0"/>
              </a:rPr>
              <a:t>pour l</a:t>
            </a:r>
            <a:r>
              <a:rPr lang="fr-FR" altLang="ja-JP" dirty="0" smtClean="0">
                <a:solidFill>
                  <a:srgbClr val="1822CD"/>
                </a:solidFill>
                <a:latin typeface="Arial"/>
              </a:rPr>
              <a:t>'</a:t>
            </a:r>
            <a:r>
              <a:rPr lang="fr-FR" dirty="0" smtClean="0">
                <a:solidFill>
                  <a:srgbClr val="1822CD"/>
                </a:solidFill>
                <a:latin typeface="Times" charset="0"/>
              </a:rPr>
              <a:t>utilisateur</a:t>
            </a:r>
            <a:endParaRPr lang="fr-FR" dirty="0">
              <a:solidFill>
                <a:srgbClr val="1822CD"/>
              </a:solidFill>
              <a:latin typeface="Time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2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2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2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427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42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0828631A-8B21-1D48-B45B-944CAE327955}" type="slidenum">
              <a:rPr lang="fr-FR"/>
              <a:pPr>
                <a:defRPr/>
              </a:pPr>
              <a:t>2</a:t>
            </a:fld>
            <a:endParaRPr lang="fr-FR"/>
          </a:p>
        </p:txBody>
      </p:sp>
      <p:sp>
        <p:nvSpPr>
          <p:cNvPr id="17410" name="Rectangle 2"/>
          <p:cNvSpPr>
            <a:spLocks noGrp="1" noChangeArrowheads="1"/>
          </p:cNvSpPr>
          <p:nvPr>
            <p:ph type="title"/>
          </p:nvPr>
        </p:nvSpPr>
        <p:spPr>
          <a:xfrm>
            <a:off x="330200" y="609600"/>
            <a:ext cx="9163050" cy="1143000"/>
          </a:xfrm>
        </p:spPr>
        <p:txBody>
          <a:bodyPr/>
          <a:lstStyle/>
          <a:p>
            <a:pPr eaLnBrk="1" hangingPunct="1">
              <a:spcBef>
                <a:spcPts val="1200"/>
              </a:spcBef>
              <a:spcAft>
                <a:spcPts val="300"/>
              </a:spcAft>
              <a:defRPr/>
            </a:pPr>
            <a:r>
              <a:rPr lang="fr-FR" b="1" dirty="0" smtClean="0">
                <a:solidFill>
                  <a:srgbClr val="EF1F1D"/>
                </a:solidFill>
                <a:latin typeface="Palatino" charset="0"/>
                <a:cs typeface="+mj-cs"/>
              </a:rPr>
              <a:t>Principe  : "Séparer l'interface utilisateur et l'application"</a:t>
            </a:r>
            <a:endParaRPr lang="fr-FR" b="1" dirty="0" smtClean="0">
              <a:latin typeface="Palatino" charset="0"/>
              <a:cs typeface="+mj-cs"/>
            </a:endParaRPr>
          </a:p>
        </p:txBody>
      </p:sp>
      <p:sp>
        <p:nvSpPr>
          <p:cNvPr id="17411" name="Rectangle 3"/>
          <p:cNvSpPr>
            <a:spLocks noGrp="1" noChangeArrowheads="1"/>
          </p:cNvSpPr>
          <p:nvPr>
            <p:ph type="body" idx="1"/>
          </p:nvPr>
        </p:nvSpPr>
        <p:spPr>
          <a:xfrm>
            <a:off x="825500" y="1981200"/>
            <a:ext cx="9080500" cy="5480248"/>
          </a:xfrm>
        </p:spPr>
        <p:txBody>
          <a:bodyPr/>
          <a:lstStyle/>
          <a:p>
            <a:pPr eaLnBrk="1" hangingPunct="1">
              <a:lnSpc>
                <a:spcPct val="90000"/>
              </a:lnSpc>
              <a:defRPr/>
            </a:pPr>
            <a:r>
              <a:rPr lang="fr-FR" u="sng" dirty="0" smtClean="0">
                <a:solidFill>
                  <a:srgbClr val="6C18B0"/>
                </a:solidFill>
                <a:cs typeface="+mn-cs"/>
              </a:rPr>
              <a:t>But du développeur </a:t>
            </a:r>
            <a:r>
              <a:rPr lang="fr-FR" dirty="0" smtClean="0">
                <a:solidFill>
                  <a:srgbClr val="000000"/>
                </a:solidFill>
                <a:cs typeface="+mn-cs"/>
              </a:rPr>
              <a:t>: réutilisation, adaptation ou extension des logiciels </a:t>
            </a:r>
            <a:r>
              <a:rPr lang="fr-FR" dirty="0" smtClean="0">
                <a:solidFill>
                  <a:srgbClr val="000000"/>
                </a:solidFill>
                <a:cs typeface="+mn-cs"/>
                <a:sym typeface="Symbol" charset="0"/>
              </a:rPr>
              <a:t></a:t>
            </a:r>
            <a:r>
              <a:rPr lang="fr-FR" dirty="0" smtClean="0">
                <a:solidFill>
                  <a:srgbClr val="000000"/>
                </a:solidFill>
                <a:cs typeface="+mn-cs"/>
              </a:rPr>
              <a:t> conception modulaire</a:t>
            </a:r>
          </a:p>
          <a:p>
            <a:pPr eaLnBrk="1" hangingPunct="1">
              <a:lnSpc>
                <a:spcPct val="90000"/>
              </a:lnSpc>
              <a:defRPr/>
            </a:pPr>
            <a:r>
              <a:rPr lang="fr-FR" u="sng" dirty="0" smtClean="0">
                <a:solidFill>
                  <a:srgbClr val="6C18B0"/>
                </a:solidFill>
                <a:cs typeface="+mn-cs"/>
              </a:rPr>
              <a:t>Distinction Interface/Application </a:t>
            </a:r>
            <a:r>
              <a:rPr lang="fr-FR" dirty="0" smtClean="0">
                <a:cs typeface="+mn-cs"/>
              </a:rPr>
              <a:t>= distinguer le Quoi du Comment</a:t>
            </a:r>
          </a:p>
          <a:p>
            <a:pPr marL="0" indent="0" eaLnBrk="1" hangingPunct="1">
              <a:lnSpc>
                <a:spcPct val="90000"/>
              </a:lnSpc>
              <a:buNone/>
              <a:defRPr/>
            </a:pPr>
            <a:r>
              <a:rPr lang="fr-FR" dirty="0" smtClean="0"/>
              <a:t>	Tâches vs fonctionnalités</a:t>
            </a:r>
            <a:r>
              <a:rPr lang="fr-FR" dirty="0" smtClean="0">
                <a:cs typeface="+mn-cs"/>
              </a:rPr>
              <a:t> </a:t>
            </a:r>
          </a:p>
          <a:p>
            <a:pPr lvl="1" eaLnBrk="1" hangingPunct="1">
              <a:lnSpc>
                <a:spcPct val="90000"/>
              </a:lnSpc>
              <a:defRPr/>
            </a:pPr>
            <a:r>
              <a:rPr lang="fr-FR" dirty="0" smtClean="0"/>
              <a:t>Conception orientée par la tâche de l’utilisateur pour le développement de l’interface et par les objets du domaine et les fonctionnalités pour le développement de l’application</a:t>
            </a:r>
            <a:endParaRPr lang="fr-FR" dirty="0" smtClean="0">
              <a:cs typeface="+mn-cs"/>
            </a:endParaRPr>
          </a:p>
        </p:txBody>
      </p:sp>
    </p:spTree>
    <p:extLst>
      <p:ext uri="{BB962C8B-B14F-4D97-AF65-F5344CB8AC3E}">
        <p14:creationId xmlns:p14="http://schemas.microsoft.com/office/powerpoint/2010/main" val="19620544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AB1F22EF-81D1-CC4C-B981-6876BA9BC64C}" type="slidenum">
              <a:rPr lang="fr-FR"/>
              <a:pPr>
                <a:defRPr/>
              </a:pPr>
              <a:t>20</a:t>
            </a:fld>
            <a:endParaRPr lang="fr-FR"/>
          </a:p>
        </p:txBody>
      </p:sp>
      <p:sp>
        <p:nvSpPr>
          <p:cNvPr id="28674" name="Rectangle 2"/>
          <p:cNvSpPr>
            <a:spLocks noGrp="1" noChangeArrowheads="1"/>
          </p:cNvSpPr>
          <p:nvPr>
            <p:ph type="title"/>
          </p:nvPr>
        </p:nvSpPr>
        <p:spPr>
          <a:xfrm>
            <a:off x="1181100" y="260350"/>
            <a:ext cx="7469188" cy="1905000"/>
          </a:xfrm>
        </p:spPr>
        <p:txBody>
          <a:bodyPr/>
          <a:lstStyle/>
          <a:p>
            <a:pPr eaLnBrk="1" hangingPunct="1">
              <a:spcBef>
                <a:spcPts val="1200"/>
              </a:spcBef>
              <a:spcAft>
                <a:spcPts val="300"/>
              </a:spcAft>
              <a:defRPr/>
            </a:pPr>
            <a:r>
              <a:rPr lang="fr-FR" b="1" u="sng" dirty="0" smtClean="0">
                <a:latin typeface="Palatino" charset="0"/>
                <a:cs typeface="+mj-cs"/>
              </a:rPr>
              <a:t>Règle n° 1</a:t>
            </a:r>
            <a:r>
              <a:rPr lang="fr-FR" b="1" dirty="0" smtClean="0">
                <a:latin typeface="Palatino" charset="0"/>
                <a:cs typeface="+mj-cs"/>
              </a:rPr>
              <a:t/>
            </a:r>
            <a:br>
              <a:rPr lang="fr-FR" b="1" dirty="0" smtClean="0">
                <a:latin typeface="Palatino" charset="0"/>
                <a:cs typeface="+mj-cs"/>
              </a:rPr>
            </a:br>
            <a:r>
              <a:rPr lang="fr-FR" b="1" dirty="0" smtClean="0">
                <a:cs typeface="+mj-cs"/>
              </a:rPr>
              <a:t>Définir le vocabulaire et l’iconographie</a:t>
            </a:r>
            <a:endParaRPr lang="fr-FR" dirty="0" smtClean="0">
              <a:cs typeface="+mj-cs"/>
            </a:endParaRPr>
          </a:p>
        </p:txBody>
      </p:sp>
      <p:sp>
        <p:nvSpPr>
          <p:cNvPr id="28675" name="Rectangle 3"/>
          <p:cNvSpPr>
            <a:spLocks noGrp="1" noChangeArrowheads="1"/>
          </p:cNvSpPr>
          <p:nvPr>
            <p:ph type="body" idx="1"/>
          </p:nvPr>
        </p:nvSpPr>
        <p:spPr>
          <a:xfrm>
            <a:off x="416496" y="2324100"/>
            <a:ext cx="9489504" cy="4533900"/>
          </a:xfrm>
        </p:spPr>
        <p:txBody>
          <a:bodyPr/>
          <a:lstStyle/>
          <a:p>
            <a:pPr eaLnBrk="1" hangingPunct="1">
              <a:lnSpc>
                <a:spcPct val="120000"/>
              </a:lnSpc>
              <a:defRPr/>
            </a:pPr>
            <a:r>
              <a:rPr lang="fr-FR" dirty="0" smtClean="0">
                <a:latin typeface="Times" charset="0"/>
                <a:cs typeface="+mn-cs"/>
              </a:rPr>
              <a:t>Fixez la</a:t>
            </a:r>
            <a:r>
              <a:rPr lang="fr-FR" dirty="0" smtClean="0">
                <a:solidFill>
                  <a:srgbClr val="EF1F1D"/>
                </a:solidFill>
                <a:latin typeface="Times" charset="0"/>
                <a:cs typeface="+mn-cs"/>
              </a:rPr>
              <a:t> terminologie du domaine de l’application</a:t>
            </a:r>
            <a:endParaRPr lang="fr-FR" dirty="0" smtClean="0">
              <a:latin typeface="Times" charset="0"/>
              <a:cs typeface="+mn-cs"/>
            </a:endParaRPr>
          </a:p>
          <a:p>
            <a:pPr lvl="1" eaLnBrk="1" hangingPunct="1">
              <a:buFont typeface="Wingdings" charset="0"/>
              <a:buChar char="Ø"/>
              <a:defRPr/>
            </a:pPr>
            <a:r>
              <a:rPr lang="fr-FR" sz="3000" dirty="0" smtClean="0">
                <a:latin typeface="Times" charset="0"/>
                <a:cs typeface="+mn-cs"/>
              </a:rPr>
              <a:t>transparaîtra dans l'interface et dans la documentation utilisateur (faire un glossaire)</a:t>
            </a:r>
          </a:p>
          <a:p>
            <a:pPr eaLnBrk="1" hangingPunct="1">
              <a:defRPr/>
            </a:pPr>
            <a:r>
              <a:rPr lang="fr-FR" dirty="0" smtClean="0">
                <a:latin typeface="Times" charset="0"/>
                <a:cs typeface="+mn-cs"/>
              </a:rPr>
              <a:t>Fixer aussi les </a:t>
            </a:r>
            <a:r>
              <a:rPr lang="fr-FR" dirty="0" smtClean="0">
                <a:solidFill>
                  <a:srgbClr val="EF1F1D"/>
                </a:solidFill>
                <a:latin typeface="Times" charset="0"/>
                <a:cs typeface="+mn-cs"/>
              </a:rPr>
              <a:t>termes pour le code</a:t>
            </a:r>
            <a:r>
              <a:rPr lang="fr-FR" dirty="0" smtClean="0">
                <a:latin typeface="Times" charset="0"/>
                <a:cs typeface="+mn-cs"/>
              </a:rPr>
              <a:t> (et les conventions de nommage que vous utiliserez)</a:t>
            </a:r>
          </a:p>
          <a:p>
            <a:pPr lvl="1" eaLnBrk="1" hangingPunct="1">
              <a:buFont typeface="Wingdings" charset="0"/>
              <a:buChar char="Ø"/>
              <a:defRPr/>
            </a:pPr>
            <a:r>
              <a:rPr lang="fr-FR" sz="3000" dirty="0" smtClean="0">
                <a:latin typeface="Times" charset="0"/>
                <a:cs typeface="+mn-cs"/>
              </a:rPr>
              <a:t>transparaît dans la documentation du code et dans le code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dissolve">
                                      <p:cBhvr>
                                        <p:cTn id="10" dur="500"/>
                                        <p:tgtEl>
                                          <p:spTgt spid="2867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dissolve">
                                      <p:cBhvr>
                                        <p:cTn id="15" dur="500"/>
                                        <p:tgtEl>
                                          <p:spTgt spid="2867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8675">
                                            <p:txEl>
                                              <p:pRg st="3" end="3"/>
                                            </p:txEl>
                                          </p:spTgt>
                                        </p:tgtEl>
                                        <p:attrNameLst>
                                          <p:attrName>style.visibility</p:attrName>
                                        </p:attrNameLst>
                                      </p:cBhvr>
                                      <p:to>
                                        <p:strVal val="visible"/>
                                      </p:to>
                                    </p:set>
                                    <p:animEffect transition="in" filter="dissolve">
                                      <p:cBhvr>
                                        <p:cTn id="18"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8762829F-871D-B446-90F2-5BBD938A3745}" type="slidenum">
              <a:rPr lang="fr-FR"/>
              <a:pPr>
                <a:defRPr/>
              </a:pPr>
              <a:t>21</a:t>
            </a:fld>
            <a:endParaRPr lang="fr-FR"/>
          </a:p>
        </p:txBody>
      </p:sp>
      <p:sp>
        <p:nvSpPr>
          <p:cNvPr id="546818" name="Rectangle 2"/>
          <p:cNvSpPr>
            <a:spLocks noGrp="1" noChangeArrowheads="1"/>
          </p:cNvSpPr>
          <p:nvPr>
            <p:ph type="title"/>
          </p:nvPr>
        </p:nvSpPr>
        <p:spPr>
          <a:xfrm>
            <a:off x="1073150" y="260350"/>
            <a:ext cx="7429500" cy="2209800"/>
          </a:xfrm>
        </p:spPr>
        <p:txBody>
          <a:bodyPr/>
          <a:lstStyle/>
          <a:p>
            <a:pPr eaLnBrk="1" hangingPunct="1">
              <a:spcBef>
                <a:spcPts val="1200"/>
              </a:spcBef>
              <a:spcAft>
                <a:spcPts val="300"/>
              </a:spcAft>
              <a:defRPr/>
            </a:pPr>
            <a:r>
              <a:rPr lang="fr-FR" b="1" u="sng" dirty="0" smtClean="0">
                <a:latin typeface="Palatino" charset="0"/>
                <a:cs typeface="+mj-cs"/>
              </a:rPr>
              <a:t>Règle n° 2</a:t>
            </a:r>
            <a:r>
              <a:rPr lang="fr-FR" b="1" dirty="0" smtClean="0">
                <a:cs typeface="+mj-cs"/>
              </a:rPr>
              <a:t> </a:t>
            </a:r>
            <a:r>
              <a:rPr lang="fr-FR" dirty="0" smtClean="0">
                <a:cs typeface="+mj-cs"/>
              </a:rPr>
              <a:t/>
            </a:r>
            <a:br>
              <a:rPr lang="fr-FR" dirty="0" smtClean="0">
                <a:cs typeface="+mj-cs"/>
              </a:rPr>
            </a:br>
            <a:r>
              <a:rPr lang="fr-FR" b="1" dirty="0" smtClean="0">
                <a:cs typeface="+mj-cs"/>
              </a:rPr>
              <a:t>Veiller à la cohérence et à l'homogénéité</a:t>
            </a:r>
            <a:r>
              <a:rPr lang="fr-FR" dirty="0" smtClean="0">
                <a:cs typeface="+mj-cs"/>
              </a:rPr>
              <a:t> </a:t>
            </a:r>
            <a:r>
              <a:rPr lang="fr-FR" b="1" dirty="0" smtClean="0">
                <a:cs typeface="+mj-cs"/>
              </a:rPr>
              <a:t>systématique</a:t>
            </a:r>
            <a:endParaRPr lang="fr-FR" b="1" dirty="0" smtClean="0">
              <a:latin typeface="Palatino" charset="0"/>
              <a:cs typeface="+mj-cs"/>
            </a:endParaRPr>
          </a:p>
        </p:txBody>
      </p:sp>
      <p:sp>
        <p:nvSpPr>
          <p:cNvPr id="546819" name="Rectangle 3"/>
          <p:cNvSpPr>
            <a:spLocks noGrp="1" noChangeArrowheads="1"/>
          </p:cNvSpPr>
          <p:nvPr>
            <p:ph type="body" idx="1"/>
          </p:nvPr>
        </p:nvSpPr>
        <p:spPr>
          <a:xfrm>
            <a:off x="412750" y="2743200"/>
            <a:ext cx="9163050" cy="4114800"/>
          </a:xfrm>
        </p:spPr>
        <p:txBody>
          <a:bodyPr/>
          <a:lstStyle/>
          <a:p>
            <a:pPr eaLnBrk="1" hangingPunct="1">
              <a:lnSpc>
                <a:spcPct val="90000"/>
              </a:lnSpc>
              <a:defRPr/>
            </a:pPr>
            <a:r>
              <a:rPr lang="fr-FR" dirty="0" smtClean="0">
                <a:latin typeface="Times" charset="0"/>
                <a:cs typeface="+mn-cs"/>
              </a:rPr>
              <a:t>externe: guide de styles, adéquation à l'environnement d'exécution</a:t>
            </a:r>
          </a:p>
          <a:p>
            <a:pPr eaLnBrk="1" hangingPunct="1">
              <a:lnSpc>
                <a:spcPct val="90000"/>
              </a:lnSpc>
              <a:defRPr/>
            </a:pPr>
            <a:r>
              <a:rPr lang="fr-FR" dirty="0" smtClean="0">
                <a:latin typeface="Times" charset="0"/>
                <a:cs typeface="+mn-cs"/>
              </a:rPr>
              <a:t>intrinsèque: plusieurs façons de lancer la même commande (</a:t>
            </a:r>
            <a:r>
              <a:rPr lang="fr-FR" i="1" dirty="0" smtClean="0">
                <a:latin typeface="Times" charset="0"/>
                <a:cs typeface="+mn-cs"/>
              </a:rPr>
              <a:t>Actions</a:t>
            </a:r>
            <a:r>
              <a:rPr lang="fr-FR" dirty="0" smtClean="0">
                <a:latin typeface="Times" charset="0"/>
                <a:cs typeface="+mn-cs"/>
              </a:rPr>
              <a:t> en java, commande Ejecter des anciens Macintosh)</a:t>
            </a:r>
          </a:p>
          <a:p>
            <a:pPr eaLnBrk="1" hangingPunct="1">
              <a:lnSpc>
                <a:spcPct val="90000"/>
              </a:lnSpc>
              <a:defRPr/>
            </a:pPr>
            <a:r>
              <a:rPr lang="fr-FR" dirty="0" err="1" smtClean="0">
                <a:latin typeface="Times" charset="0"/>
                <a:cs typeface="+mn-cs"/>
              </a:rPr>
              <a:t>homogénisez</a:t>
            </a:r>
            <a:r>
              <a:rPr lang="fr-FR" dirty="0" smtClean="0">
                <a:latin typeface="Times" charset="0"/>
                <a:cs typeface="+mn-cs"/>
              </a:rPr>
              <a:t> l'usage : des polices, des couleurs, …</a:t>
            </a:r>
          </a:p>
          <a:p>
            <a:pPr eaLnBrk="1" hangingPunct="1">
              <a:lnSpc>
                <a:spcPct val="90000"/>
              </a:lnSpc>
              <a:defRPr/>
            </a:pPr>
            <a:r>
              <a:rPr lang="fr-FR" dirty="0" smtClean="0">
                <a:latin typeface="Times" charset="0"/>
                <a:cs typeface="+mn-cs"/>
              </a:rPr>
              <a:t>Consistance des termes (dans/avec la doc)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6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6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68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6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35E9E1D8-8241-BB4F-B87E-08502B8FC4F3}" type="slidenum">
              <a:rPr lang="fr-FR"/>
              <a:pPr>
                <a:defRPr/>
              </a:pPr>
              <a:t>22</a:t>
            </a:fld>
            <a:endParaRPr lang="fr-FR"/>
          </a:p>
        </p:txBody>
      </p:sp>
      <p:sp>
        <p:nvSpPr>
          <p:cNvPr id="563202" name="Rectangle 2"/>
          <p:cNvSpPr>
            <a:spLocks noGrp="1" noChangeArrowheads="1"/>
          </p:cNvSpPr>
          <p:nvPr>
            <p:ph type="title"/>
          </p:nvPr>
        </p:nvSpPr>
        <p:spPr>
          <a:xfrm>
            <a:off x="1073150" y="260350"/>
            <a:ext cx="7429500" cy="2209800"/>
          </a:xfrm>
        </p:spPr>
        <p:txBody>
          <a:bodyPr/>
          <a:lstStyle/>
          <a:p>
            <a:pPr eaLnBrk="1" hangingPunct="1">
              <a:spcBef>
                <a:spcPts val="1200"/>
              </a:spcBef>
              <a:spcAft>
                <a:spcPts val="300"/>
              </a:spcAft>
              <a:defRPr/>
            </a:pPr>
            <a:r>
              <a:rPr lang="fr-FR" b="1" u="sng" dirty="0" smtClean="0">
                <a:latin typeface="Palatino" charset="0"/>
                <a:cs typeface="+mj-cs"/>
              </a:rPr>
              <a:t>Règle n° 2</a:t>
            </a:r>
            <a:r>
              <a:rPr lang="fr-FR" b="1" dirty="0" smtClean="0">
                <a:cs typeface="+mj-cs"/>
              </a:rPr>
              <a:t> </a:t>
            </a:r>
            <a:r>
              <a:rPr lang="fr-FR" dirty="0" smtClean="0">
                <a:cs typeface="+mj-cs"/>
              </a:rPr>
              <a:t/>
            </a:r>
            <a:br>
              <a:rPr lang="fr-FR" dirty="0" smtClean="0">
                <a:cs typeface="+mj-cs"/>
              </a:rPr>
            </a:br>
            <a:r>
              <a:rPr lang="fr-FR" b="1" dirty="0" smtClean="0">
                <a:cs typeface="+mj-cs"/>
              </a:rPr>
              <a:t>Veiller à la cohérence, et l'homogénéité</a:t>
            </a:r>
            <a:r>
              <a:rPr lang="fr-FR" dirty="0" smtClean="0">
                <a:cs typeface="+mj-cs"/>
              </a:rPr>
              <a:t> </a:t>
            </a:r>
            <a:r>
              <a:rPr lang="fr-FR" b="1" dirty="0" smtClean="0">
                <a:cs typeface="+mj-cs"/>
              </a:rPr>
              <a:t>systématique</a:t>
            </a:r>
            <a:endParaRPr lang="fr-FR" b="1" dirty="0" smtClean="0">
              <a:latin typeface="Palatino" charset="0"/>
              <a:cs typeface="+mj-cs"/>
            </a:endParaRPr>
          </a:p>
        </p:txBody>
      </p:sp>
      <p:sp>
        <p:nvSpPr>
          <p:cNvPr id="563203" name="Rectangle 3"/>
          <p:cNvSpPr>
            <a:spLocks noGrp="1" noChangeArrowheads="1"/>
          </p:cNvSpPr>
          <p:nvPr>
            <p:ph type="body" idx="1"/>
          </p:nvPr>
        </p:nvSpPr>
        <p:spPr>
          <a:xfrm>
            <a:off x="412750" y="2743200"/>
            <a:ext cx="9163050" cy="4114800"/>
          </a:xfrm>
          <a:extLst>
            <a:ext uri="{91240B29-F687-4f45-9708-019B960494DF}">
              <a14:hiddenLine xmlns:a14="http://schemas.microsoft.com/office/drawing/2010/main" w="9525">
                <a:solidFill>
                  <a:srgbClr val="EF1F1D"/>
                </a:solidFill>
                <a:miter lim="800000"/>
                <a:headEnd/>
                <a:tailEnd/>
              </a14:hiddenLine>
            </a:ext>
          </a:extLst>
        </p:spPr>
        <p:txBody>
          <a:bodyPr/>
          <a:lstStyle/>
          <a:p>
            <a:pPr eaLnBrk="1" hangingPunct="1">
              <a:lnSpc>
                <a:spcPct val="90000"/>
              </a:lnSpc>
              <a:defRPr/>
            </a:pPr>
            <a:r>
              <a:rPr lang="fr-FR" dirty="0" smtClean="0">
                <a:latin typeface="Times" charset="0"/>
                <a:cs typeface="+mn-cs"/>
              </a:rPr>
              <a:t>externe: guide de styles, adéquation à l'environnement d'exécution</a:t>
            </a:r>
          </a:p>
          <a:p>
            <a:pPr eaLnBrk="1" hangingPunct="1">
              <a:lnSpc>
                <a:spcPct val="90000"/>
              </a:lnSpc>
              <a:defRPr/>
            </a:pPr>
            <a:r>
              <a:rPr lang="fr-FR" dirty="0" smtClean="0">
                <a:latin typeface="Times" charset="0"/>
                <a:cs typeface="+mn-cs"/>
              </a:rPr>
              <a:t>intrinsèque: plusieurs façons de lancer la même commande (</a:t>
            </a:r>
            <a:r>
              <a:rPr lang="fr-FR" i="1" dirty="0" smtClean="0">
                <a:latin typeface="Times" charset="0"/>
                <a:cs typeface="+mn-cs"/>
              </a:rPr>
              <a:t>Actions</a:t>
            </a:r>
            <a:r>
              <a:rPr lang="fr-FR" dirty="0" smtClean="0">
                <a:latin typeface="Times" charset="0"/>
                <a:cs typeface="+mn-cs"/>
              </a:rPr>
              <a:t> en java, commande Ejecter des anciens Macintosh)</a:t>
            </a:r>
          </a:p>
          <a:p>
            <a:pPr eaLnBrk="1" hangingPunct="1">
              <a:lnSpc>
                <a:spcPct val="90000"/>
              </a:lnSpc>
              <a:defRPr/>
            </a:pPr>
            <a:r>
              <a:rPr lang="fr-FR" dirty="0" err="1" smtClean="0">
                <a:latin typeface="Times" charset="0"/>
                <a:cs typeface="+mn-cs"/>
              </a:rPr>
              <a:t>homogénisez</a:t>
            </a:r>
            <a:r>
              <a:rPr lang="fr-FR" dirty="0" smtClean="0">
                <a:latin typeface="Times" charset="0"/>
                <a:cs typeface="+mn-cs"/>
              </a:rPr>
              <a:t> l'usage : des polices, des couleurs, …</a:t>
            </a:r>
          </a:p>
          <a:p>
            <a:pPr eaLnBrk="1" hangingPunct="1">
              <a:lnSpc>
                <a:spcPct val="90000"/>
              </a:lnSpc>
              <a:defRPr/>
            </a:pPr>
            <a:r>
              <a:rPr lang="fr-FR" dirty="0" smtClean="0">
                <a:solidFill>
                  <a:srgbClr val="F63F1B"/>
                </a:solidFill>
                <a:latin typeface="Times" charset="0"/>
                <a:cs typeface="+mn-cs"/>
              </a:rPr>
              <a:t>c</a:t>
            </a:r>
            <a:r>
              <a:rPr lang="fr-FR" dirty="0" smtClean="0">
                <a:latin typeface="Times" charset="0"/>
                <a:cs typeface="+mn-cs"/>
              </a:rPr>
              <a:t>onsistance des termes (dans/avec la doc)</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FE394E46-D44E-1946-9EE6-CEA8972F8A3B}" type="slidenum">
              <a:rPr lang="fr-FR"/>
              <a:pPr>
                <a:defRPr/>
              </a:pPr>
              <a:t>23</a:t>
            </a:fld>
            <a:endParaRPr lang="fr-FR"/>
          </a:p>
        </p:txBody>
      </p:sp>
      <p:sp>
        <p:nvSpPr>
          <p:cNvPr id="565250" name="Rectangle 2"/>
          <p:cNvSpPr>
            <a:spLocks noGrp="1" noChangeArrowheads="1"/>
          </p:cNvSpPr>
          <p:nvPr>
            <p:ph type="title"/>
          </p:nvPr>
        </p:nvSpPr>
        <p:spPr>
          <a:xfrm>
            <a:off x="1073150" y="260648"/>
            <a:ext cx="7429500" cy="2209800"/>
          </a:xfrm>
        </p:spPr>
        <p:txBody>
          <a:bodyPr/>
          <a:lstStyle/>
          <a:p>
            <a:pPr eaLnBrk="1" hangingPunct="1">
              <a:spcBef>
                <a:spcPts val="1200"/>
              </a:spcBef>
              <a:spcAft>
                <a:spcPts val="300"/>
              </a:spcAft>
              <a:defRPr/>
            </a:pPr>
            <a:r>
              <a:rPr lang="fr-FR" b="1" u="sng" dirty="0" smtClean="0">
                <a:latin typeface="Palatino" charset="0"/>
                <a:cs typeface="+mj-cs"/>
              </a:rPr>
              <a:t>Règle n° 2</a:t>
            </a:r>
            <a:r>
              <a:rPr lang="fr-FR" b="1" dirty="0" smtClean="0">
                <a:cs typeface="+mj-cs"/>
              </a:rPr>
              <a:t> </a:t>
            </a:r>
            <a:r>
              <a:rPr lang="fr-FR" dirty="0" smtClean="0">
                <a:cs typeface="+mj-cs"/>
              </a:rPr>
              <a:t/>
            </a:r>
            <a:br>
              <a:rPr lang="fr-FR" dirty="0" smtClean="0">
                <a:cs typeface="+mj-cs"/>
              </a:rPr>
            </a:br>
            <a:r>
              <a:rPr lang="fr-FR" b="1" dirty="0" smtClean="0">
                <a:cs typeface="+mj-cs"/>
              </a:rPr>
              <a:t>Veiller à la cohérence, et l'homogénéité</a:t>
            </a:r>
            <a:r>
              <a:rPr lang="fr-FR" dirty="0" smtClean="0">
                <a:cs typeface="+mj-cs"/>
              </a:rPr>
              <a:t> </a:t>
            </a:r>
            <a:r>
              <a:rPr lang="fr-FR" b="1" dirty="0" smtClean="0">
                <a:cs typeface="+mj-cs"/>
              </a:rPr>
              <a:t>systématique</a:t>
            </a:r>
            <a:endParaRPr lang="fr-FR" b="1" dirty="0" smtClean="0">
              <a:latin typeface="Palatino" charset="0"/>
              <a:cs typeface="+mj-cs"/>
            </a:endParaRPr>
          </a:p>
        </p:txBody>
      </p:sp>
      <p:sp>
        <p:nvSpPr>
          <p:cNvPr id="565251" name="Rectangle 3"/>
          <p:cNvSpPr>
            <a:spLocks noGrp="1" noChangeArrowheads="1"/>
          </p:cNvSpPr>
          <p:nvPr>
            <p:ph type="body" idx="1"/>
          </p:nvPr>
        </p:nvSpPr>
        <p:spPr>
          <a:xfrm>
            <a:off x="412750" y="2743200"/>
            <a:ext cx="9163050" cy="4114800"/>
          </a:xfrm>
          <a:extLst>
            <a:ext uri="{91240B29-F687-4f45-9708-019B960494DF}">
              <a14:hiddenLine xmlns:a14="http://schemas.microsoft.com/office/drawing/2010/main" w="9525">
                <a:solidFill>
                  <a:srgbClr val="EF1F1D"/>
                </a:solidFill>
                <a:miter lim="800000"/>
                <a:headEnd/>
                <a:tailEnd/>
              </a14:hiddenLine>
            </a:ext>
          </a:extLst>
        </p:spPr>
        <p:txBody>
          <a:bodyPr/>
          <a:lstStyle/>
          <a:p>
            <a:pPr eaLnBrk="1" hangingPunct="1">
              <a:lnSpc>
                <a:spcPct val="90000"/>
              </a:lnSpc>
              <a:defRPr/>
            </a:pPr>
            <a:r>
              <a:rPr lang="fr-FR" dirty="0" smtClean="0">
                <a:latin typeface="Times" charset="0"/>
                <a:cs typeface="+mn-cs"/>
              </a:rPr>
              <a:t>externe: guide de styles, adéquation à l'environnement d'exécution</a:t>
            </a:r>
          </a:p>
          <a:p>
            <a:pPr eaLnBrk="1" hangingPunct="1">
              <a:lnSpc>
                <a:spcPct val="90000"/>
              </a:lnSpc>
              <a:defRPr/>
            </a:pPr>
            <a:r>
              <a:rPr lang="fr-FR" dirty="0" smtClean="0">
                <a:latin typeface="Times" charset="0"/>
                <a:cs typeface="+mn-cs"/>
              </a:rPr>
              <a:t>intrinsèque: plusieurs façons de lancer la même commande (</a:t>
            </a:r>
            <a:r>
              <a:rPr lang="fr-FR" i="1" dirty="0" smtClean="0">
                <a:latin typeface="Times" charset="0"/>
                <a:cs typeface="+mn-cs"/>
              </a:rPr>
              <a:t>Actions</a:t>
            </a:r>
            <a:r>
              <a:rPr lang="fr-FR" dirty="0" smtClean="0">
                <a:latin typeface="Times" charset="0"/>
                <a:cs typeface="+mn-cs"/>
              </a:rPr>
              <a:t> en java, commande Ejecter des anciens Macintosh)</a:t>
            </a:r>
          </a:p>
          <a:p>
            <a:pPr eaLnBrk="1" hangingPunct="1">
              <a:lnSpc>
                <a:spcPct val="90000"/>
              </a:lnSpc>
              <a:defRPr/>
            </a:pPr>
            <a:r>
              <a:rPr lang="fr-FR" dirty="0" err="1" smtClean="0">
                <a:latin typeface="Times" charset="0"/>
                <a:cs typeface="+mn-cs"/>
              </a:rPr>
              <a:t>homogénisez</a:t>
            </a:r>
            <a:r>
              <a:rPr lang="fr-FR" dirty="0" smtClean="0">
                <a:latin typeface="Times" charset="0"/>
                <a:cs typeface="+mn-cs"/>
              </a:rPr>
              <a:t> l'usage : des polices, des couleurs, …</a:t>
            </a:r>
          </a:p>
          <a:p>
            <a:pPr eaLnBrk="1" hangingPunct="1">
              <a:lnSpc>
                <a:spcPct val="90000"/>
              </a:lnSpc>
              <a:defRPr/>
            </a:pPr>
            <a:r>
              <a:rPr lang="fr-FR" dirty="0" smtClean="0">
                <a:latin typeface="Times" charset="0"/>
                <a:cs typeface="+mn-cs"/>
              </a:rPr>
              <a:t>consistance des termes (dans/avec la doc)</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CC4BAB39-3969-E548-A7BD-1B39BF15127D}" type="slidenum">
              <a:rPr lang="fr-FR"/>
              <a:pPr>
                <a:defRPr/>
              </a:pPr>
              <a:t>24</a:t>
            </a:fld>
            <a:endParaRPr lang="fr-FR"/>
          </a:p>
        </p:txBody>
      </p:sp>
      <p:sp>
        <p:nvSpPr>
          <p:cNvPr id="567298" name="Rectangle 2"/>
          <p:cNvSpPr>
            <a:spLocks noGrp="1" noChangeArrowheads="1"/>
          </p:cNvSpPr>
          <p:nvPr>
            <p:ph type="title"/>
          </p:nvPr>
        </p:nvSpPr>
        <p:spPr>
          <a:xfrm>
            <a:off x="1073150" y="260648"/>
            <a:ext cx="7429500" cy="2209800"/>
          </a:xfrm>
        </p:spPr>
        <p:txBody>
          <a:bodyPr/>
          <a:lstStyle/>
          <a:p>
            <a:pPr eaLnBrk="1" hangingPunct="1">
              <a:spcBef>
                <a:spcPts val="1200"/>
              </a:spcBef>
              <a:spcAft>
                <a:spcPts val="300"/>
              </a:spcAft>
              <a:defRPr/>
            </a:pPr>
            <a:r>
              <a:rPr lang="fr-FR" b="1" u="sng" dirty="0" smtClean="0">
                <a:latin typeface="Palatino" charset="0"/>
                <a:cs typeface="+mj-cs"/>
              </a:rPr>
              <a:t>Règle n° 2</a:t>
            </a:r>
            <a:r>
              <a:rPr lang="fr-FR" b="1" dirty="0" smtClean="0">
                <a:cs typeface="+mj-cs"/>
              </a:rPr>
              <a:t> </a:t>
            </a:r>
            <a:r>
              <a:rPr lang="fr-FR" dirty="0" smtClean="0">
                <a:cs typeface="+mj-cs"/>
              </a:rPr>
              <a:t/>
            </a:r>
            <a:br>
              <a:rPr lang="fr-FR" dirty="0" smtClean="0">
                <a:cs typeface="+mj-cs"/>
              </a:rPr>
            </a:br>
            <a:r>
              <a:rPr lang="fr-FR" b="1" dirty="0" smtClean="0">
                <a:cs typeface="+mj-cs"/>
              </a:rPr>
              <a:t>Veiller à la cohérence, et l'homogénéité</a:t>
            </a:r>
            <a:r>
              <a:rPr lang="fr-FR" dirty="0" smtClean="0">
                <a:cs typeface="+mj-cs"/>
              </a:rPr>
              <a:t> </a:t>
            </a:r>
            <a:r>
              <a:rPr lang="fr-FR" b="1" dirty="0" smtClean="0">
                <a:cs typeface="+mj-cs"/>
              </a:rPr>
              <a:t>systématique</a:t>
            </a:r>
            <a:endParaRPr lang="fr-FR" b="1" dirty="0" smtClean="0">
              <a:latin typeface="Palatino" charset="0"/>
              <a:cs typeface="+mj-cs"/>
            </a:endParaRPr>
          </a:p>
        </p:txBody>
      </p:sp>
      <p:sp>
        <p:nvSpPr>
          <p:cNvPr id="567299" name="Rectangle 3"/>
          <p:cNvSpPr>
            <a:spLocks noGrp="1" noChangeArrowheads="1"/>
          </p:cNvSpPr>
          <p:nvPr>
            <p:ph type="body" idx="1"/>
          </p:nvPr>
        </p:nvSpPr>
        <p:spPr>
          <a:xfrm>
            <a:off x="412750" y="2743200"/>
            <a:ext cx="9163050" cy="4114800"/>
          </a:xfrm>
          <a:extLst>
            <a:ext uri="{91240B29-F687-4f45-9708-019B960494DF}">
              <a14:hiddenLine xmlns:a14="http://schemas.microsoft.com/office/drawing/2010/main" w="9525">
                <a:solidFill>
                  <a:srgbClr val="EF1F1D"/>
                </a:solidFill>
                <a:miter lim="800000"/>
                <a:headEnd/>
                <a:tailEnd/>
              </a14:hiddenLine>
            </a:ext>
          </a:extLst>
        </p:spPr>
        <p:txBody>
          <a:bodyPr/>
          <a:lstStyle/>
          <a:p>
            <a:pPr eaLnBrk="1" hangingPunct="1">
              <a:lnSpc>
                <a:spcPct val="90000"/>
              </a:lnSpc>
              <a:defRPr/>
            </a:pPr>
            <a:r>
              <a:rPr lang="fr-FR" dirty="0" smtClean="0">
                <a:latin typeface="Times" charset="0"/>
                <a:cs typeface="+mn-cs"/>
              </a:rPr>
              <a:t>externe: guide de styles, adéquation à l'environnement d'exécution</a:t>
            </a:r>
          </a:p>
          <a:p>
            <a:pPr eaLnBrk="1" hangingPunct="1">
              <a:lnSpc>
                <a:spcPct val="90000"/>
              </a:lnSpc>
              <a:defRPr/>
            </a:pPr>
            <a:r>
              <a:rPr lang="fr-FR" dirty="0" smtClean="0">
                <a:solidFill>
                  <a:srgbClr val="F63F1B"/>
                </a:solidFill>
                <a:latin typeface="Times" charset="0"/>
                <a:cs typeface="+mn-cs"/>
              </a:rPr>
              <a:t>interne</a:t>
            </a:r>
            <a:r>
              <a:rPr lang="fr-FR" dirty="0" smtClean="0">
                <a:latin typeface="Times" charset="0"/>
                <a:cs typeface="+mn-cs"/>
              </a:rPr>
              <a:t>: plusieurs façons de lancer la même commande (</a:t>
            </a:r>
            <a:r>
              <a:rPr lang="fr-FR" i="1" dirty="0" smtClean="0">
                <a:latin typeface="Times" charset="0"/>
                <a:cs typeface="+mn-cs"/>
              </a:rPr>
              <a:t>Actions</a:t>
            </a:r>
            <a:r>
              <a:rPr lang="fr-FR" dirty="0" smtClean="0">
                <a:latin typeface="Times" charset="0"/>
                <a:cs typeface="+mn-cs"/>
              </a:rPr>
              <a:t> en java, commande Ejecter des anciens Macintosh)</a:t>
            </a:r>
          </a:p>
          <a:p>
            <a:pPr eaLnBrk="1" hangingPunct="1">
              <a:lnSpc>
                <a:spcPct val="90000"/>
              </a:lnSpc>
              <a:defRPr/>
            </a:pPr>
            <a:r>
              <a:rPr lang="fr-FR" dirty="0" err="1" smtClean="0">
                <a:latin typeface="Times" charset="0"/>
                <a:cs typeface="+mn-cs"/>
              </a:rPr>
              <a:t>homogénisez</a:t>
            </a:r>
            <a:r>
              <a:rPr lang="fr-FR" dirty="0" smtClean="0">
                <a:latin typeface="Times" charset="0"/>
                <a:cs typeface="+mn-cs"/>
              </a:rPr>
              <a:t> l'usage : des polices, des couleurs, …</a:t>
            </a:r>
          </a:p>
          <a:p>
            <a:pPr eaLnBrk="1" hangingPunct="1">
              <a:lnSpc>
                <a:spcPct val="90000"/>
              </a:lnSpc>
              <a:defRPr/>
            </a:pPr>
            <a:r>
              <a:rPr lang="fr-FR" dirty="0" smtClean="0">
                <a:latin typeface="Times" charset="0"/>
                <a:cs typeface="+mn-cs"/>
              </a:rPr>
              <a:t>consistance des termes (dans/avec la doc)</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728D0E03-0C77-7348-A079-A28A7215E0A8}" type="slidenum">
              <a:rPr lang="fr-FR"/>
              <a:pPr>
                <a:defRPr/>
              </a:pPr>
              <a:t>25</a:t>
            </a:fld>
            <a:endParaRPr lang="fr-FR"/>
          </a:p>
        </p:txBody>
      </p:sp>
      <p:sp>
        <p:nvSpPr>
          <p:cNvPr id="569346" name="Rectangle 2"/>
          <p:cNvSpPr>
            <a:spLocks noGrp="1" noChangeArrowheads="1"/>
          </p:cNvSpPr>
          <p:nvPr>
            <p:ph type="title"/>
          </p:nvPr>
        </p:nvSpPr>
        <p:spPr>
          <a:xfrm>
            <a:off x="1073150" y="260648"/>
            <a:ext cx="7429500" cy="2209800"/>
          </a:xfrm>
        </p:spPr>
        <p:txBody>
          <a:bodyPr/>
          <a:lstStyle/>
          <a:p>
            <a:pPr eaLnBrk="1" hangingPunct="1">
              <a:spcBef>
                <a:spcPts val="1200"/>
              </a:spcBef>
              <a:spcAft>
                <a:spcPts val="300"/>
              </a:spcAft>
              <a:defRPr/>
            </a:pPr>
            <a:r>
              <a:rPr lang="fr-FR" b="1" u="sng" dirty="0" smtClean="0">
                <a:latin typeface="Palatino" charset="0"/>
                <a:cs typeface="+mj-cs"/>
              </a:rPr>
              <a:t>Règle n° 2</a:t>
            </a:r>
            <a:r>
              <a:rPr lang="fr-FR" b="1" dirty="0" smtClean="0">
                <a:cs typeface="+mj-cs"/>
              </a:rPr>
              <a:t> </a:t>
            </a:r>
            <a:r>
              <a:rPr lang="fr-FR" dirty="0" smtClean="0">
                <a:cs typeface="+mj-cs"/>
              </a:rPr>
              <a:t/>
            </a:r>
            <a:br>
              <a:rPr lang="fr-FR" dirty="0" smtClean="0">
                <a:cs typeface="+mj-cs"/>
              </a:rPr>
            </a:br>
            <a:r>
              <a:rPr lang="fr-FR" b="1" dirty="0" smtClean="0">
                <a:cs typeface="+mj-cs"/>
              </a:rPr>
              <a:t>Veiller à la cohérence, et l'homogénéité</a:t>
            </a:r>
            <a:r>
              <a:rPr lang="fr-FR" dirty="0" smtClean="0">
                <a:cs typeface="+mj-cs"/>
              </a:rPr>
              <a:t> </a:t>
            </a:r>
            <a:r>
              <a:rPr lang="fr-FR" b="1" dirty="0" smtClean="0">
                <a:cs typeface="+mj-cs"/>
              </a:rPr>
              <a:t>systématique</a:t>
            </a:r>
            <a:endParaRPr lang="fr-FR" b="1" dirty="0" smtClean="0">
              <a:latin typeface="Palatino" charset="0"/>
              <a:cs typeface="+mj-cs"/>
            </a:endParaRPr>
          </a:p>
        </p:txBody>
      </p:sp>
      <p:sp>
        <p:nvSpPr>
          <p:cNvPr id="569347" name="Rectangle 3"/>
          <p:cNvSpPr>
            <a:spLocks noGrp="1" noChangeArrowheads="1"/>
          </p:cNvSpPr>
          <p:nvPr>
            <p:ph type="body" idx="1"/>
          </p:nvPr>
        </p:nvSpPr>
        <p:spPr>
          <a:xfrm>
            <a:off x="412750" y="2743200"/>
            <a:ext cx="9163050" cy="4114800"/>
          </a:xfrm>
          <a:extLst>
            <a:ext uri="{91240B29-F687-4f45-9708-019B960494DF}">
              <a14:hiddenLine xmlns:a14="http://schemas.microsoft.com/office/drawing/2010/main" w="9525">
                <a:solidFill>
                  <a:srgbClr val="EF1F1D"/>
                </a:solidFill>
                <a:miter lim="800000"/>
                <a:headEnd/>
                <a:tailEnd/>
              </a14:hiddenLine>
            </a:ext>
          </a:extLst>
        </p:spPr>
        <p:txBody>
          <a:bodyPr/>
          <a:lstStyle/>
          <a:p>
            <a:pPr eaLnBrk="1" hangingPunct="1">
              <a:lnSpc>
                <a:spcPct val="90000"/>
              </a:lnSpc>
              <a:defRPr/>
            </a:pPr>
            <a:r>
              <a:rPr lang="fr-FR" dirty="0" smtClean="0">
                <a:latin typeface="Times" charset="0"/>
                <a:cs typeface="+mn-cs"/>
              </a:rPr>
              <a:t>externe: guide de styles, adéquation à l'environnement d'exécution</a:t>
            </a:r>
          </a:p>
          <a:p>
            <a:pPr eaLnBrk="1" hangingPunct="1">
              <a:lnSpc>
                <a:spcPct val="90000"/>
              </a:lnSpc>
              <a:defRPr/>
            </a:pPr>
            <a:r>
              <a:rPr lang="fr-FR" dirty="0" smtClean="0">
                <a:latin typeface="Times" charset="0"/>
                <a:cs typeface="+mn-cs"/>
              </a:rPr>
              <a:t>interne: plusieurs façons de lancer la même commande (</a:t>
            </a:r>
            <a:r>
              <a:rPr lang="fr-FR" i="1" dirty="0" smtClean="0">
                <a:latin typeface="Times" charset="0"/>
                <a:cs typeface="+mn-cs"/>
              </a:rPr>
              <a:t>Actions</a:t>
            </a:r>
            <a:r>
              <a:rPr lang="fr-FR" dirty="0" smtClean="0">
                <a:latin typeface="Times" charset="0"/>
                <a:cs typeface="+mn-cs"/>
              </a:rPr>
              <a:t> en java, commande Ejecter des anciens Macintosh)</a:t>
            </a:r>
          </a:p>
          <a:p>
            <a:pPr eaLnBrk="1" hangingPunct="1">
              <a:lnSpc>
                <a:spcPct val="90000"/>
              </a:lnSpc>
              <a:defRPr/>
            </a:pPr>
            <a:r>
              <a:rPr lang="fr-FR" dirty="0" smtClean="0">
                <a:solidFill>
                  <a:srgbClr val="F63F1B"/>
                </a:solidFill>
                <a:latin typeface="Times" charset="0"/>
                <a:cs typeface="+mn-cs"/>
              </a:rPr>
              <a:t>homogénéité</a:t>
            </a:r>
            <a:r>
              <a:rPr lang="fr-FR" dirty="0" smtClean="0">
                <a:latin typeface="Times" charset="0"/>
                <a:cs typeface="+mn-cs"/>
              </a:rPr>
              <a:t> de l'usage : des polices, des couleurs, </a:t>
            </a:r>
          </a:p>
          <a:p>
            <a:pPr eaLnBrk="1" hangingPunct="1">
              <a:lnSpc>
                <a:spcPct val="90000"/>
              </a:lnSpc>
              <a:defRPr/>
            </a:pPr>
            <a:r>
              <a:rPr lang="fr-FR" dirty="0" smtClean="0">
                <a:latin typeface="Times" charset="0"/>
                <a:cs typeface="+mn-cs"/>
              </a:rPr>
              <a:t>consistance des termes (dans/avec la doc)</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9B759FDE-590C-CD45-99C0-C55ACE1C0634}" type="slidenum">
              <a:rPr lang="fr-FR"/>
              <a:pPr>
                <a:defRPr/>
              </a:pPr>
              <a:t>26</a:t>
            </a:fld>
            <a:endParaRPr lang="fr-FR"/>
          </a:p>
        </p:txBody>
      </p:sp>
      <p:sp>
        <p:nvSpPr>
          <p:cNvPr id="179202" name="Rectangle 2"/>
          <p:cNvSpPr>
            <a:spLocks noGrp="1" noChangeArrowheads="1"/>
          </p:cNvSpPr>
          <p:nvPr>
            <p:ph type="title"/>
          </p:nvPr>
        </p:nvSpPr>
        <p:spPr>
          <a:xfrm>
            <a:off x="577850" y="-27384"/>
            <a:ext cx="8585200" cy="2209800"/>
          </a:xfrm>
        </p:spPr>
        <p:txBody>
          <a:bodyPr/>
          <a:lstStyle/>
          <a:p>
            <a:pPr eaLnBrk="1" hangingPunct="1">
              <a:spcBef>
                <a:spcPts val="1200"/>
              </a:spcBef>
              <a:spcAft>
                <a:spcPts val="300"/>
              </a:spcAft>
              <a:defRPr/>
            </a:pPr>
            <a:r>
              <a:rPr lang="fr-FR" b="1" u="sng" dirty="0" smtClean="0">
                <a:latin typeface="Palatino" charset="0"/>
                <a:cs typeface="+mj-cs"/>
              </a:rPr>
              <a:t>Règle n° 3</a:t>
            </a:r>
            <a:r>
              <a:rPr lang="fr-FR" dirty="0" smtClean="0">
                <a:cs typeface="+mj-cs"/>
              </a:rPr>
              <a:t> </a:t>
            </a:r>
            <a:br>
              <a:rPr lang="fr-FR" dirty="0" smtClean="0">
                <a:cs typeface="+mj-cs"/>
              </a:rPr>
            </a:br>
            <a:r>
              <a:rPr lang="fr-FR" b="1" dirty="0" smtClean="0">
                <a:cs typeface="+mj-cs"/>
              </a:rPr>
              <a:t>S'appuyer sur les standards </a:t>
            </a:r>
            <a:endParaRPr lang="fr-FR" b="1" dirty="0" smtClean="0">
              <a:latin typeface="Palatino" charset="0"/>
              <a:cs typeface="+mj-cs"/>
            </a:endParaRPr>
          </a:p>
        </p:txBody>
      </p:sp>
      <p:sp>
        <p:nvSpPr>
          <p:cNvPr id="179203" name="Rectangle 3"/>
          <p:cNvSpPr>
            <a:spLocks noGrp="1" noChangeArrowheads="1"/>
          </p:cNvSpPr>
          <p:nvPr>
            <p:ph type="body" idx="1"/>
          </p:nvPr>
        </p:nvSpPr>
        <p:spPr>
          <a:xfrm>
            <a:off x="1073150" y="2348880"/>
            <a:ext cx="8089900" cy="4114800"/>
          </a:xfrm>
        </p:spPr>
        <p:txBody>
          <a:bodyPr/>
          <a:lstStyle/>
          <a:p>
            <a:pPr eaLnBrk="1" hangingPunct="1">
              <a:lnSpc>
                <a:spcPct val="90000"/>
              </a:lnSpc>
              <a:defRPr/>
            </a:pPr>
            <a:r>
              <a:rPr lang="fr-FR" dirty="0" smtClean="0">
                <a:latin typeface="Times" charset="0"/>
                <a:cs typeface="+mn-cs"/>
              </a:rPr>
              <a:t>consulter les guides de styles</a:t>
            </a:r>
          </a:p>
          <a:p>
            <a:pPr eaLnBrk="1" hangingPunct="1">
              <a:lnSpc>
                <a:spcPct val="90000"/>
              </a:lnSpc>
              <a:defRPr/>
            </a:pPr>
            <a:r>
              <a:rPr lang="fr-FR" dirty="0" smtClean="0">
                <a:latin typeface="Times" charset="0"/>
                <a:cs typeface="+mn-cs"/>
              </a:rPr>
              <a:t>utiliser des boîtes prédéfinies : sélecteur de fichiers, boîtes de messages</a:t>
            </a:r>
          </a:p>
          <a:p>
            <a:pPr eaLnBrk="1" hangingPunct="1">
              <a:lnSpc>
                <a:spcPct val="90000"/>
              </a:lnSpc>
              <a:defRPr/>
            </a:pPr>
            <a:r>
              <a:rPr lang="fr-FR" dirty="0" smtClean="0">
                <a:latin typeface="Times" charset="0"/>
                <a:cs typeface="+mn-cs"/>
              </a:rPr>
              <a:t>choisir les termes dans les menus</a:t>
            </a:r>
          </a:p>
          <a:p>
            <a:pPr eaLnBrk="1" hangingPunct="1">
              <a:lnSpc>
                <a:spcPct val="90000"/>
              </a:lnSpc>
              <a:defRPr/>
            </a:pPr>
            <a:r>
              <a:rPr lang="fr-FR" dirty="0" smtClean="0">
                <a:latin typeface="Times" charset="0"/>
                <a:cs typeface="+mn-cs"/>
              </a:rPr>
              <a:t>choisir des icônes appropriés (culturel)</a:t>
            </a:r>
          </a:p>
          <a:p>
            <a:pPr eaLnBrk="1" hangingPunct="1">
              <a:lnSpc>
                <a:spcPct val="90000"/>
              </a:lnSpc>
              <a:defRPr/>
            </a:pPr>
            <a:r>
              <a:rPr lang="fr-FR" dirty="0" smtClean="0">
                <a:latin typeface="Times" charset="0"/>
                <a:cs typeface="+mn-cs"/>
              </a:rPr>
              <a:t>utiliser des arbres (mode actuelle)</a:t>
            </a:r>
          </a:p>
          <a:p>
            <a:pPr eaLnBrk="1" hangingPunct="1">
              <a:lnSpc>
                <a:spcPct val="90000"/>
              </a:lnSpc>
              <a:defRPr/>
            </a:pPr>
            <a:r>
              <a:rPr lang="fr-FR" dirty="0" smtClean="0">
                <a:latin typeface="Times" charset="0"/>
                <a:cs typeface="+mn-cs"/>
              </a:rPr>
              <a:t>Etudier les logiciels similaires</a:t>
            </a:r>
            <a:endParaRPr lang="fr-FR" sz="2800" dirty="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dissolve">
                                      <p:cBhvr>
                                        <p:cTn id="7" dur="500"/>
                                        <p:tgtEl>
                                          <p:spTgt spid="179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9203">
                                            <p:txEl>
                                              <p:pRg st="1" end="1"/>
                                            </p:txEl>
                                          </p:spTgt>
                                        </p:tgtEl>
                                        <p:attrNameLst>
                                          <p:attrName>style.visibility</p:attrName>
                                        </p:attrNameLst>
                                      </p:cBhvr>
                                      <p:to>
                                        <p:strVal val="visible"/>
                                      </p:to>
                                    </p:set>
                                    <p:animEffect transition="in" filter="dissolve">
                                      <p:cBhvr>
                                        <p:cTn id="12" dur="500"/>
                                        <p:tgtEl>
                                          <p:spTgt spid="179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9203">
                                            <p:txEl>
                                              <p:pRg st="2" end="2"/>
                                            </p:txEl>
                                          </p:spTgt>
                                        </p:tgtEl>
                                        <p:attrNameLst>
                                          <p:attrName>style.visibility</p:attrName>
                                        </p:attrNameLst>
                                      </p:cBhvr>
                                      <p:to>
                                        <p:strVal val="visible"/>
                                      </p:to>
                                    </p:set>
                                    <p:animEffect transition="in" filter="dissolve">
                                      <p:cBhvr>
                                        <p:cTn id="17" dur="500"/>
                                        <p:tgtEl>
                                          <p:spTgt spid="1792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9203">
                                            <p:txEl>
                                              <p:pRg st="3" end="3"/>
                                            </p:txEl>
                                          </p:spTgt>
                                        </p:tgtEl>
                                        <p:attrNameLst>
                                          <p:attrName>style.visibility</p:attrName>
                                        </p:attrNameLst>
                                      </p:cBhvr>
                                      <p:to>
                                        <p:strVal val="visible"/>
                                      </p:to>
                                    </p:set>
                                    <p:animEffect transition="in" filter="dissolve">
                                      <p:cBhvr>
                                        <p:cTn id="22" dur="500"/>
                                        <p:tgtEl>
                                          <p:spTgt spid="1792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9203">
                                            <p:txEl>
                                              <p:pRg st="4" end="4"/>
                                            </p:txEl>
                                          </p:spTgt>
                                        </p:tgtEl>
                                        <p:attrNameLst>
                                          <p:attrName>style.visibility</p:attrName>
                                        </p:attrNameLst>
                                      </p:cBhvr>
                                      <p:to>
                                        <p:strVal val="visible"/>
                                      </p:to>
                                    </p:set>
                                    <p:animEffect transition="in" filter="dissolve">
                                      <p:cBhvr>
                                        <p:cTn id="27" dur="500"/>
                                        <p:tgtEl>
                                          <p:spTgt spid="1792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9203">
                                            <p:txEl>
                                              <p:pRg st="5" end="5"/>
                                            </p:txEl>
                                          </p:spTgt>
                                        </p:tgtEl>
                                        <p:attrNameLst>
                                          <p:attrName>style.visibility</p:attrName>
                                        </p:attrNameLst>
                                      </p:cBhvr>
                                      <p:to>
                                        <p:strVal val="visible"/>
                                      </p:to>
                                    </p:set>
                                    <p:animEffect transition="in" filter="dissolve">
                                      <p:cBhvr>
                                        <p:cTn id="32" dur="500"/>
                                        <p:tgtEl>
                                          <p:spTgt spid="179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A095171A-3DCF-644E-9437-A2ADE7223C3F}" type="slidenum">
              <a:rPr lang="fr-FR"/>
              <a:pPr>
                <a:defRPr/>
              </a:pPr>
              <a:t>27</a:t>
            </a:fld>
            <a:endParaRPr lang="fr-FR"/>
          </a:p>
        </p:txBody>
      </p:sp>
      <p:sp>
        <p:nvSpPr>
          <p:cNvPr id="183298" name="Rectangle 2"/>
          <p:cNvSpPr>
            <a:spLocks noGrp="1" noChangeArrowheads="1"/>
          </p:cNvSpPr>
          <p:nvPr>
            <p:ph type="title"/>
          </p:nvPr>
        </p:nvSpPr>
        <p:spPr>
          <a:xfrm>
            <a:off x="495300" y="332656"/>
            <a:ext cx="8832850" cy="2209800"/>
          </a:xfrm>
        </p:spPr>
        <p:txBody>
          <a:bodyPr/>
          <a:lstStyle/>
          <a:p>
            <a:pPr eaLnBrk="1" hangingPunct="1">
              <a:spcBef>
                <a:spcPts val="1200"/>
              </a:spcBef>
              <a:spcAft>
                <a:spcPts val="300"/>
              </a:spcAft>
              <a:defRPr/>
            </a:pPr>
            <a:r>
              <a:rPr lang="fr-FR" b="1" u="sng" dirty="0" smtClean="0">
                <a:latin typeface="Palatino" charset="0"/>
                <a:cs typeface="+mj-cs"/>
              </a:rPr>
              <a:t>Règle n° </a:t>
            </a:r>
            <a:r>
              <a:rPr lang="fr-FR" b="1" u="sng" dirty="0">
                <a:latin typeface="Palatino" charset="0"/>
                <a:cs typeface="+mj-cs"/>
              </a:rPr>
              <a:t>3</a:t>
            </a:r>
            <a:r>
              <a:rPr lang="fr-FR" b="1" dirty="0" smtClean="0">
                <a:cs typeface="+mj-cs"/>
              </a:rPr>
              <a:t> </a:t>
            </a:r>
            <a:r>
              <a:rPr lang="fr-FR" dirty="0" smtClean="0">
                <a:cs typeface="+mj-cs"/>
              </a:rPr>
              <a:t/>
            </a:r>
            <a:br>
              <a:rPr lang="fr-FR" dirty="0" smtClean="0">
                <a:cs typeface="+mj-cs"/>
              </a:rPr>
            </a:br>
            <a:r>
              <a:rPr lang="fr-FR" b="1" dirty="0"/>
              <a:t>S'appuyer sur les </a:t>
            </a:r>
            <a:r>
              <a:rPr lang="fr-FR" b="1" dirty="0" smtClean="0"/>
              <a:t>standards</a:t>
            </a:r>
            <a:br>
              <a:rPr lang="fr-FR" b="1" dirty="0" smtClean="0"/>
            </a:br>
            <a:endParaRPr lang="fr-FR" b="1" dirty="0" smtClean="0">
              <a:latin typeface="Palatino" charset="0"/>
              <a:cs typeface="+mj-cs"/>
            </a:endParaRPr>
          </a:p>
        </p:txBody>
      </p:sp>
      <p:sp>
        <p:nvSpPr>
          <p:cNvPr id="183299" name="Rectangle 3"/>
          <p:cNvSpPr>
            <a:spLocks noGrp="1" noChangeArrowheads="1"/>
          </p:cNvSpPr>
          <p:nvPr>
            <p:ph type="body" idx="1"/>
          </p:nvPr>
        </p:nvSpPr>
        <p:spPr>
          <a:xfrm>
            <a:off x="660400" y="2348880"/>
            <a:ext cx="8750300" cy="4114800"/>
          </a:xfrm>
        </p:spPr>
        <p:txBody>
          <a:bodyPr/>
          <a:lstStyle/>
          <a:p>
            <a:pPr eaLnBrk="1" hangingPunct="1">
              <a:lnSpc>
                <a:spcPct val="90000"/>
              </a:lnSpc>
              <a:defRPr/>
            </a:pPr>
            <a:r>
              <a:rPr lang="fr-FR" dirty="0" smtClean="0">
                <a:latin typeface="Times" charset="0"/>
                <a:cs typeface="+mn-cs"/>
              </a:rPr>
              <a:t>historique : Xerox </a:t>
            </a:r>
            <a:r>
              <a:rPr lang="fr-FR" dirty="0" smtClean="0">
                <a:latin typeface="Times" charset="0"/>
                <a:cs typeface="+mn-cs"/>
                <a:sym typeface="Symbol" charset="0"/>
              </a:rPr>
              <a:t></a:t>
            </a:r>
            <a:r>
              <a:rPr lang="fr-FR" dirty="0" smtClean="0">
                <a:latin typeface="Times" charset="0"/>
                <a:cs typeface="+mn-cs"/>
              </a:rPr>
              <a:t> Mac </a:t>
            </a:r>
            <a:r>
              <a:rPr lang="fr-FR" dirty="0" smtClean="0">
                <a:latin typeface="Times" charset="0"/>
                <a:cs typeface="+mn-cs"/>
                <a:sym typeface="Symbol" charset="0"/>
              </a:rPr>
              <a:t></a:t>
            </a:r>
            <a:r>
              <a:rPr lang="fr-FR" dirty="0" smtClean="0">
                <a:latin typeface="Times" charset="0"/>
                <a:cs typeface="+mn-cs"/>
              </a:rPr>
              <a:t> Windows</a:t>
            </a:r>
          </a:p>
          <a:p>
            <a:pPr eaLnBrk="1" hangingPunct="1">
              <a:lnSpc>
                <a:spcPct val="90000"/>
              </a:lnSpc>
              <a:defRPr/>
            </a:pPr>
            <a:r>
              <a:rPr lang="fr-FR" dirty="0" smtClean="0">
                <a:latin typeface="Times" charset="0"/>
                <a:cs typeface="+mn-cs"/>
              </a:rPr>
              <a:t>utiliser/réutiliser les éléments intéressants</a:t>
            </a:r>
          </a:p>
          <a:p>
            <a:pPr eaLnBrk="1" hangingPunct="1">
              <a:lnSpc>
                <a:spcPct val="90000"/>
              </a:lnSpc>
              <a:defRPr/>
            </a:pPr>
            <a:r>
              <a:rPr lang="fr-FR" dirty="0" smtClean="0">
                <a:latin typeface="Times" charset="0"/>
                <a:cs typeface="+mn-cs"/>
              </a:rPr>
              <a:t>la barre des tâches Windows </a:t>
            </a:r>
            <a:r>
              <a:rPr lang="fr-FR" dirty="0" smtClean="0">
                <a:latin typeface="Times" charset="0"/>
                <a:cs typeface="+mn-cs"/>
                <a:sym typeface="Symbol" charset="0"/>
              </a:rPr>
              <a:t> </a:t>
            </a:r>
            <a:r>
              <a:rPr lang="fr-FR" dirty="0" err="1" smtClean="0">
                <a:latin typeface="Times" charset="0"/>
                <a:cs typeface="+mn-cs"/>
              </a:rPr>
              <a:t>MacOsX</a:t>
            </a:r>
            <a:endParaRPr lang="fr-FR" dirty="0" smtClean="0">
              <a:latin typeface="Times" charset="0"/>
              <a:cs typeface="+mn-cs"/>
            </a:endParaRPr>
          </a:p>
          <a:p>
            <a:pPr lvl="1" eaLnBrk="1" hangingPunct="1">
              <a:lnSpc>
                <a:spcPct val="90000"/>
              </a:lnSpc>
              <a:buFont typeface="Wingdings" charset="0"/>
              <a:buChar char="Ø"/>
              <a:defRPr/>
            </a:pPr>
            <a:r>
              <a:rPr lang="fr-FR" sz="3000" dirty="0" smtClean="0">
                <a:latin typeface="Times" charset="0"/>
                <a:cs typeface="+mn-cs"/>
              </a:rPr>
              <a:t>le glisser/déposer des icônes de fichiers</a:t>
            </a:r>
            <a:r>
              <a:rPr lang="fr-FR" sz="3000" dirty="0">
                <a:latin typeface="Times" charset="0"/>
                <a:cs typeface="+mn-cs"/>
              </a:rPr>
              <a:t> </a:t>
            </a:r>
            <a:r>
              <a:rPr lang="fr-FR" sz="3000" dirty="0" smtClean="0">
                <a:latin typeface="Times" charset="0"/>
                <a:cs typeface="+mn-cs"/>
              </a:rPr>
              <a:t>(ex. copies, exécutables ou imprimantes)</a:t>
            </a:r>
          </a:p>
          <a:p>
            <a:pPr lvl="1" eaLnBrk="1" hangingPunct="1">
              <a:lnSpc>
                <a:spcPct val="90000"/>
              </a:lnSpc>
              <a:buFont typeface="Wingdings" charset="0"/>
              <a:buChar char="Ø"/>
              <a:defRPr/>
            </a:pPr>
            <a:r>
              <a:rPr lang="fr-FR" sz="3000" dirty="0" smtClean="0">
                <a:latin typeface="Times" charset="0"/>
                <a:cs typeface="+mn-cs"/>
              </a:rPr>
              <a:t>le double-clic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3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3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329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832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83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24C08BD4-6CD8-CB42-875C-BB26C3395F48}" type="slidenum">
              <a:rPr lang="fr-FR"/>
              <a:pPr>
                <a:defRPr/>
              </a:pPr>
              <a:t>28</a:t>
            </a:fld>
            <a:endParaRPr lang="fr-FR"/>
          </a:p>
        </p:txBody>
      </p:sp>
      <p:sp>
        <p:nvSpPr>
          <p:cNvPr id="181250" name="Rectangle 2"/>
          <p:cNvSpPr>
            <a:spLocks noGrp="1" noChangeArrowheads="1"/>
          </p:cNvSpPr>
          <p:nvPr>
            <p:ph type="title"/>
          </p:nvPr>
        </p:nvSpPr>
        <p:spPr>
          <a:xfrm>
            <a:off x="990600" y="102815"/>
            <a:ext cx="7429500" cy="2209800"/>
          </a:xfrm>
        </p:spPr>
        <p:txBody>
          <a:bodyPr/>
          <a:lstStyle/>
          <a:p>
            <a:pPr eaLnBrk="1" hangingPunct="1">
              <a:spcBef>
                <a:spcPts val="1200"/>
              </a:spcBef>
              <a:spcAft>
                <a:spcPts val="300"/>
              </a:spcAft>
              <a:defRPr/>
            </a:pPr>
            <a:r>
              <a:rPr lang="fr-FR" b="1" u="sng" dirty="0" smtClean="0">
                <a:latin typeface="Palatino" charset="0"/>
                <a:cs typeface="+mj-cs"/>
              </a:rPr>
              <a:t>Règle  n° 4</a:t>
            </a:r>
            <a:r>
              <a:rPr lang="fr-FR" u="sng" dirty="0" smtClean="0">
                <a:cs typeface="+mj-cs"/>
              </a:rPr>
              <a:t> </a:t>
            </a:r>
            <a:r>
              <a:rPr lang="fr-FR" dirty="0" smtClean="0">
                <a:cs typeface="+mj-cs"/>
              </a:rPr>
              <a:t/>
            </a:r>
            <a:br>
              <a:rPr lang="fr-FR" dirty="0" smtClean="0">
                <a:cs typeface="+mj-cs"/>
              </a:rPr>
            </a:br>
            <a:r>
              <a:rPr lang="fr-FR" b="1" dirty="0" smtClean="0">
                <a:cs typeface="+mj-cs"/>
              </a:rPr>
              <a:t>Soigner la mise en page</a:t>
            </a:r>
            <a:endParaRPr lang="fr-FR" b="1" dirty="0" smtClean="0">
              <a:latin typeface="Palatino" charset="0"/>
              <a:cs typeface="+mj-cs"/>
            </a:endParaRPr>
          </a:p>
        </p:txBody>
      </p:sp>
      <p:sp>
        <p:nvSpPr>
          <p:cNvPr id="181251" name="Rectangle 3"/>
          <p:cNvSpPr>
            <a:spLocks noGrp="1" noChangeArrowheads="1"/>
          </p:cNvSpPr>
          <p:nvPr>
            <p:ph type="body" idx="1"/>
          </p:nvPr>
        </p:nvSpPr>
        <p:spPr>
          <a:xfrm>
            <a:off x="848544" y="2190328"/>
            <a:ext cx="8568952" cy="4191000"/>
          </a:xfrm>
        </p:spPr>
        <p:txBody>
          <a:bodyPr/>
          <a:lstStyle/>
          <a:p>
            <a:pPr eaLnBrk="1" hangingPunct="1">
              <a:lnSpc>
                <a:spcPct val="90000"/>
              </a:lnSpc>
              <a:defRPr/>
            </a:pPr>
            <a:r>
              <a:rPr lang="fr-FR" sz="3600" dirty="0" smtClean="0">
                <a:latin typeface="Times" charset="0"/>
                <a:cs typeface="+mn-cs"/>
              </a:rPr>
              <a:t>Règles de mise en page : lesquelles ?</a:t>
            </a:r>
          </a:p>
          <a:p>
            <a:pPr lvl="1" eaLnBrk="1" hangingPunct="1">
              <a:lnSpc>
                <a:spcPct val="90000"/>
              </a:lnSpc>
              <a:defRPr/>
            </a:pPr>
            <a:r>
              <a:rPr lang="fr-FR" sz="3600" dirty="0" smtClean="0">
                <a:latin typeface="Times" charset="0"/>
              </a:rPr>
              <a:t>Celles des maquettistes de journaux</a:t>
            </a:r>
          </a:p>
          <a:p>
            <a:pPr lvl="1" eaLnBrk="1" hangingPunct="1">
              <a:lnSpc>
                <a:spcPct val="90000"/>
              </a:lnSpc>
              <a:defRPr/>
            </a:pPr>
            <a:r>
              <a:rPr lang="fr-FR" sz="3600" dirty="0" smtClean="0">
                <a:latin typeface="Times" charset="0"/>
              </a:rPr>
              <a:t>Celles de pages web</a:t>
            </a:r>
          </a:p>
          <a:p>
            <a:pPr lvl="1" eaLnBrk="1" hangingPunct="1">
              <a:lnSpc>
                <a:spcPct val="90000"/>
              </a:lnSpc>
              <a:defRPr/>
            </a:pPr>
            <a:r>
              <a:rPr lang="fr-FR" sz="3600" dirty="0" smtClean="0">
                <a:latin typeface="Times" charset="0"/>
              </a:rPr>
              <a:t>Notre cas : application sur ordinateur</a:t>
            </a:r>
          </a:p>
        </p:txBody>
      </p:sp>
    </p:spTree>
    <p:extLst>
      <p:ext uri="{BB962C8B-B14F-4D97-AF65-F5344CB8AC3E}">
        <p14:creationId xmlns:p14="http://schemas.microsoft.com/office/powerpoint/2010/main" val="2163789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dissolve">
                                      <p:cBhvr>
                                        <p:cTn id="7" dur="500"/>
                                        <p:tgtEl>
                                          <p:spTgt spid="18125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1251">
                                            <p:txEl>
                                              <p:pRg st="1" end="1"/>
                                            </p:txEl>
                                          </p:spTgt>
                                        </p:tgtEl>
                                        <p:attrNameLst>
                                          <p:attrName>style.visibility</p:attrName>
                                        </p:attrNameLst>
                                      </p:cBhvr>
                                      <p:to>
                                        <p:strVal val="visible"/>
                                      </p:to>
                                    </p:set>
                                    <p:animEffect transition="in" filter="dissolve">
                                      <p:cBhvr>
                                        <p:cTn id="10" dur="500"/>
                                        <p:tgtEl>
                                          <p:spTgt spid="18125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1251">
                                            <p:txEl>
                                              <p:pRg st="2" end="2"/>
                                            </p:txEl>
                                          </p:spTgt>
                                        </p:tgtEl>
                                        <p:attrNameLst>
                                          <p:attrName>style.visibility</p:attrName>
                                        </p:attrNameLst>
                                      </p:cBhvr>
                                      <p:to>
                                        <p:strVal val="visible"/>
                                      </p:to>
                                    </p:set>
                                    <p:animEffect transition="in" filter="dissolve">
                                      <p:cBhvr>
                                        <p:cTn id="13" dur="500"/>
                                        <p:tgtEl>
                                          <p:spTgt spid="18125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1251">
                                            <p:txEl>
                                              <p:pRg st="3" end="3"/>
                                            </p:txEl>
                                          </p:spTgt>
                                        </p:tgtEl>
                                        <p:attrNameLst>
                                          <p:attrName>style.visibility</p:attrName>
                                        </p:attrNameLst>
                                      </p:cBhvr>
                                      <p:to>
                                        <p:strVal val="visible"/>
                                      </p:to>
                                    </p:set>
                                    <p:animEffect transition="in" filter="dissolve">
                                      <p:cBhvr>
                                        <p:cTn id="16" dur="500"/>
                                        <p:tgtEl>
                                          <p:spTgt spid="181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08FE6AC2-C270-324E-BA73-B6C0817A9866}" type="slidenum">
              <a:rPr lang="fr-FR"/>
              <a:pPr>
                <a:defRPr/>
              </a:pPr>
              <a:t>29</a:t>
            </a:fld>
            <a:endParaRPr lang="fr-FR"/>
          </a:p>
        </p:txBody>
      </p:sp>
      <p:sp>
        <p:nvSpPr>
          <p:cNvPr id="548866" name="Rectangle 2"/>
          <p:cNvSpPr>
            <a:spLocks noGrp="1" noChangeArrowheads="1"/>
          </p:cNvSpPr>
          <p:nvPr>
            <p:ph type="title"/>
          </p:nvPr>
        </p:nvSpPr>
        <p:spPr>
          <a:xfrm>
            <a:off x="704528" y="609600"/>
            <a:ext cx="8568952" cy="1143000"/>
          </a:xfrm>
        </p:spPr>
        <p:txBody>
          <a:bodyPr/>
          <a:lstStyle/>
          <a:p>
            <a:pPr eaLnBrk="1" hangingPunct="1">
              <a:spcBef>
                <a:spcPts val="200"/>
              </a:spcBef>
              <a:spcAft>
                <a:spcPts val="200"/>
              </a:spcAft>
              <a:defRPr/>
            </a:pPr>
            <a:r>
              <a:rPr lang="fr-FR" b="1" dirty="0" smtClean="0">
                <a:cs typeface="+mj-cs"/>
              </a:rPr>
              <a:t>Pour en savoir plus sur les règles de mise en</a:t>
            </a:r>
            <a:r>
              <a:rPr lang="fr-FR" b="1" dirty="0">
                <a:cs typeface="+mj-cs"/>
              </a:rPr>
              <a:t> </a:t>
            </a:r>
            <a:r>
              <a:rPr lang="fr-FR" b="1" dirty="0" smtClean="0">
                <a:cs typeface="+mj-cs"/>
              </a:rPr>
              <a:t>page des journaux</a:t>
            </a:r>
            <a:endParaRPr lang="fr-FR" dirty="0" smtClean="0">
              <a:solidFill>
                <a:srgbClr val="000000"/>
              </a:solidFill>
              <a:latin typeface="Palatino" charset="0"/>
              <a:cs typeface="+mj-cs"/>
            </a:endParaRPr>
          </a:p>
        </p:txBody>
      </p:sp>
      <p:sp>
        <p:nvSpPr>
          <p:cNvPr id="548867" name="Rectangle 3"/>
          <p:cNvSpPr>
            <a:spLocks noGrp="1" noChangeArrowheads="1"/>
          </p:cNvSpPr>
          <p:nvPr>
            <p:ph type="body" idx="1"/>
          </p:nvPr>
        </p:nvSpPr>
        <p:spPr>
          <a:xfrm>
            <a:off x="1238250" y="1600200"/>
            <a:ext cx="7416800" cy="5257800"/>
          </a:xfrm>
        </p:spPr>
        <p:txBody>
          <a:bodyPr/>
          <a:lstStyle/>
          <a:p>
            <a:pPr marL="44450" indent="620713" eaLnBrk="1" hangingPunct="1">
              <a:buFontTx/>
              <a:buNone/>
              <a:defRPr/>
            </a:pPr>
            <a:endParaRPr lang="fr-FR" dirty="0" smtClean="0">
              <a:latin typeface="Times" charset="0"/>
              <a:cs typeface="+mn-cs"/>
            </a:endParaRPr>
          </a:p>
          <a:p>
            <a:pPr marL="44450" indent="620713" eaLnBrk="1" hangingPunct="1">
              <a:buFontTx/>
              <a:buNone/>
              <a:defRPr/>
            </a:pPr>
            <a:r>
              <a:rPr lang="fr-FR" i="1" dirty="0" smtClean="0">
                <a:latin typeface="Times" charset="0"/>
                <a:cs typeface="+mn-cs"/>
              </a:rPr>
              <a:t>Précis de mise en page, </a:t>
            </a:r>
            <a:r>
              <a:rPr lang="fr-FR" dirty="0" smtClean="0">
                <a:latin typeface="Times" charset="0"/>
                <a:cs typeface="+mn-cs"/>
              </a:rPr>
              <a:t>L. </a:t>
            </a:r>
            <a:r>
              <a:rPr lang="fr-FR" dirty="0" err="1" smtClean="0">
                <a:latin typeface="Times" charset="0"/>
                <a:cs typeface="+mn-cs"/>
              </a:rPr>
              <a:t>Guéry</a:t>
            </a:r>
            <a:r>
              <a:rPr lang="fr-FR" dirty="0" smtClean="0">
                <a:latin typeface="Times" charset="0"/>
                <a:cs typeface="+mn-cs"/>
              </a:rPr>
              <a:t>, Editions CFPJ, Victoires-éditions,  2005.</a:t>
            </a:r>
          </a:p>
          <a:p>
            <a:pPr marL="44450" indent="620713" eaLnBrk="1" hangingPunct="1">
              <a:buFontTx/>
              <a:buNone/>
              <a:defRPr/>
            </a:pPr>
            <a:r>
              <a:rPr lang="fr-FR" dirty="0" smtClean="0">
                <a:latin typeface="Times" charset="0"/>
                <a:cs typeface="+mn-cs"/>
              </a:rPr>
              <a:t>+ d'autres titres disponibles chez Victoires-Editions (éditeur pour des élèves journalistes, ou autres métiers de la Presse).</a:t>
            </a:r>
          </a:p>
        </p:txBody>
      </p:sp>
    </p:spTree>
    <p:extLst>
      <p:ext uri="{BB962C8B-B14F-4D97-AF65-F5344CB8AC3E}">
        <p14:creationId xmlns:p14="http://schemas.microsoft.com/office/powerpoint/2010/main" val="42486340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0828631A-8B21-1D48-B45B-944CAE327955}" type="slidenum">
              <a:rPr lang="fr-FR"/>
              <a:pPr>
                <a:defRPr/>
              </a:pPr>
              <a:t>3</a:t>
            </a:fld>
            <a:endParaRPr lang="fr-FR"/>
          </a:p>
        </p:txBody>
      </p:sp>
      <p:sp>
        <p:nvSpPr>
          <p:cNvPr id="17410" name="Rectangle 2"/>
          <p:cNvSpPr>
            <a:spLocks noGrp="1" noChangeArrowheads="1"/>
          </p:cNvSpPr>
          <p:nvPr>
            <p:ph type="title"/>
          </p:nvPr>
        </p:nvSpPr>
        <p:spPr>
          <a:xfrm>
            <a:off x="330200" y="609600"/>
            <a:ext cx="9163050" cy="1143000"/>
          </a:xfrm>
        </p:spPr>
        <p:txBody>
          <a:bodyPr/>
          <a:lstStyle/>
          <a:p>
            <a:pPr eaLnBrk="1" hangingPunct="1">
              <a:spcBef>
                <a:spcPts val="1200"/>
              </a:spcBef>
              <a:spcAft>
                <a:spcPts val="300"/>
              </a:spcAft>
              <a:defRPr/>
            </a:pPr>
            <a:r>
              <a:rPr lang="fr-FR" b="1" dirty="0" smtClean="0">
                <a:solidFill>
                  <a:srgbClr val="EF1F1D"/>
                </a:solidFill>
                <a:latin typeface="Palatino" charset="0"/>
                <a:cs typeface="+mj-cs"/>
              </a:rPr>
              <a:t>Principe  : "Séparer l'interface utilisateur et l'application"</a:t>
            </a:r>
            <a:endParaRPr lang="fr-FR" b="1" dirty="0" smtClean="0">
              <a:latin typeface="Palatino" charset="0"/>
              <a:cs typeface="+mj-cs"/>
            </a:endParaRPr>
          </a:p>
        </p:txBody>
      </p:sp>
      <p:sp>
        <p:nvSpPr>
          <p:cNvPr id="17411" name="Rectangle 3"/>
          <p:cNvSpPr>
            <a:spLocks noGrp="1" noChangeArrowheads="1"/>
          </p:cNvSpPr>
          <p:nvPr>
            <p:ph type="body" idx="1"/>
          </p:nvPr>
        </p:nvSpPr>
        <p:spPr>
          <a:xfrm>
            <a:off x="825500" y="1981200"/>
            <a:ext cx="9080500" cy="5480248"/>
          </a:xfrm>
        </p:spPr>
        <p:txBody>
          <a:bodyPr/>
          <a:lstStyle/>
          <a:p>
            <a:pPr lvl="1" eaLnBrk="1" hangingPunct="1">
              <a:lnSpc>
                <a:spcPct val="80000"/>
              </a:lnSpc>
              <a:defRPr/>
            </a:pPr>
            <a:r>
              <a:rPr lang="fr-FR" dirty="0" smtClean="0"/>
              <a:t>Logiciels avec interface clavier</a:t>
            </a:r>
          </a:p>
          <a:p>
            <a:pPr lvl="1" eaLnBrk="1" hangingPunct="1">
              <a:lnSpc>
                <a:spcPct val="80000"/>
              </a:lnSpc>
              <a:defRPr/>
            </a:pPr>
            <a:r>
              <a:rPr lang="fr-FR" dirty="0" smtClean="0"/>
              <a:t>Logiciels avec écran graphique/clavier/souris</a:t>
            </a:r>
          </a:p>
          <a:p>
            <a:pPr marL="457200" lvl="1" indent="0" eaLnBrk="1" hangingPunct="1">
              <a:lnSpc>
                <a:spcPct val="80000"/>
              </a:lnSpc>
              <a:buNone/>
              <a:defRPr/>
            </a:pPr>
            <a:r>
              <a:rPr lang="fr-FR" dirty="0" smtClean="0"/>
              <a:t>Exemples: </a:t>
            </a:r>
          </a:p>
          <a:p>
            <a:pPr lvl="1" eaLnBrk="1" hangingPunct="1">
              <a:lnSpc>
                <a:spcPct val="80000"/>
              </a:lnSpc>
              <a:defRPr/>
            </a:pPr>
            <a:r>
              <a:rPr lang="fr-FR" dirty="0" smtClean="0"/>
              <a:t>Éditeurs de fichiers: </a:t>
            </a:r>
            <a:r>
              <a:rPr lang="fr-FR" dirty="0" err="1" smtClean="0"/>
              <a:t>ed</a:t>
            </a:r>
            <a:r>
              <a:rPr lang="fr-FR" dirty="0" smtClean="0"/>
              <a:t> ou vi sous Unix</a:t>
            </a:r>
          </a:p>
          <a:p>
            <a:pPr lvl="1" eaLnBrk="1" hangingPunct="1">
              <a:lnSpc>
                <a:spcPct val="80000"/>
              </a:lnSpc>
              <a:defRPr/>
            </a:pPr>
            <a:r>
              <a:rPr lang="fr-FR" dirty="0" smtClean="0"/>
              <a:t>Traitement de textes</a:t>
            </a:r>
          </a:p>
          <a:p>
            <a:pPr lvl="1" eaLnBrk="1" hangingPunct="1">
              <a:lnSpc>
                <a:spcPct val="80000"/>
              </a:lnSpc>
              <a:defRPr/>
            </a:pPr>
            <a:r>
              <a:rPr lang="fr-FR" dirty="0" smtClean="0"/>
              <a:t>Commandes </a:t>
            </a:r>
            <a:r>
              <a:rPr lang="fr-FR" dirty="0" err="1" smtClean="0"/>
              <a:t>make</a:t>
            </a:r>
            <a:r>
              <a:rPr lang="fr-FR" dirty="0" smtClean="0"/>
              <a:t>, </a:t>
            </a:r>
          </a:p>
          <a:p>
            <a:pPr lvl="1" eaLnBrk="1" hangingPunct="1">
              <a:lnSpc>
                <a:spcPct val="80000"/>
              </a:lnSpc>
              <a:defRPr/>
            </a:pPr>
            <a:r>
              <a:rPr lang="fr-FR" dirty="0"/>
              <a:t>G</a:t>
            </a:r>
            <a:r>
              <a:rPr lang="fr-FR" dirty="0" smtClean="0"/>
              <a:t>énérateur de page web, d’interface graphique</a:t>
            </a:r>
          </a:p>
          <a:p>
            <a:pPr lvl="1" eaLnBrk="1" hangingPunct="1">
              <a:lnSpc>
                <a:spcPct val="80000"/>
              </a:lnSpc>
              <a:defRPr/>
            </a:pPr>
            <a:r>
              <a:rPr lang="fr-FR" dirty="0" smtClean="0"/>
              <a:t>Gestionnaire de fichiers</a:t>
            </a:r>
          </a:p>
        </p:txBody>
      </p:sp>
    </p:spTree>
    <p:extLst>
      <p:ext uri="{BB962C8B-B14F-4D97-AF65-F5344CB8AC3E}">
        <p14:creationId xmlns:p14="http://schemas.microsoft.com/office/powerpoint/2010/main" val="3942139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74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74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74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4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74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24C08BD4-6CD8-CB42-875C-BB26C3395F48}" type="slidenum">
              <a:rPr lang="fr-FR"/>
              <a:pPr>
                <a:defRPr/>
              </a:pPr>
              <a:t>30</a:t>
            </a:fld>
            <a:endParaRPr lang="fr-FR"/>
          </a:p>
        </p:txBody>
      </p:sp>
      <p:sp>
        <p:nvSpPr>
          <p:cNvPr id="181250" name="Rectangle 2"/>
          <p:cNvSpPr>
            <a:spLocks noGrp="1" noChangeArrowheads="1"/>
          </p:cNvSpPr>
          <p:nvPr>
            <p:ph type="title"/>
          </p:nvPr>
        </p:nvSpPr>
        <p:spPr>
          <a:xfrm>
            <a:off x="990600" y="102815"/>
            <a:ext cx="7429500" cy="2209800"/>
          </a:xfrm>
        </p:spPr>
        <p:txBody>
          <a:bodyPr/>
          <a:lstStyle/>
          <a:p>
            <a:pPr eaLnBrk="1" hangingPunct="1">
              <a:spcBef>
                <a:spcPts val="1200"/>
              </a:spcBef>
              <a:spcAft>
                <a:spcPts val="300"/>
              </a:spcAft>
              <a:defRPr/>
            </a:pPr>
            <a:r>
              <a:rPr lang="fr-FR" b="1" u="sng" dirty="0" smtClean="0">
                <a:latin typeface="Palatino" charset="0"/>
                <a:cs typeface="+mj-cs"/>
              </a:rPr>
              <a:t>Règle  n° 4</a:t>
            </a:r>
            <a:r>
              <a:rPr lang="fr-FR" u="sng" dirty="0" smtClean="0">
                <a:cs typeface="+mj-cs"/>
              </a:rPr>
              <a:t> </a:t>
            </a:r>
            <a:r>
              <a:rPr lang="fr-FR" dirty="0" smtClean="0">
                <a:cs typeface="+mj-cs"/>
              </a:rPr>
              <a:t/>
            </a:r>
            <a:br>
              <a:rPr lang="fr-FR" dirty="0" smtClean="0">
                <a:cs typeface="+mj-cs"/>
              </a:rPr>
            </a:br>
            <a:r>
              <a:rPr lang="fr-FR" b="1" dirty="0" smtClean="0">
                <a:cs typeface="+mj-cs"/>
              </a:rPr>
              <a:t>Soigner la mise en page</a:t>
            </a:r>
            <a:endParaRPr lang="fr-FR" b="1" dirty="0" smtClean="0">
              <a:latin typeface="Palatino" charset="0"/>
              <a:cs typeface="+mj-cs"/>
            </a:endParaRPr>
          </a:p>
        </p:txBody>
      </p:sp>
      <p:sp>
        <p:nvSpPr>
          <p:cNvPr id="181251" name="Rectangle 3"/>
          <p:cNvSpPr>
            <a:spLocks noGrp="1" noChangeArrowheads="1"/>
          </p:cNvSpPr>
          <p:nvPr>
            <p:ph type="body" idx="1"/>
          </p:nvPr>
        </p:nvSpPr>
        <p:spPr>
          <a:xfrm>
            <a:off x="848544" y="2190328"/>
            <a:ext cx="8568952" cy="4191000"/>
          </a:xfrm>
        </p:spPr>
        <p:txBody>
          <a:bodyPr/>
          <a:lstStyle/>
          <a:p>
            <a:pPr eaLnBrk="1" hangingPunct="1">
              <a:lnSpc>
                <a:spcPct val="90000"/>
              </a:lnSpc>
              <a:defRPr/>
            </a:pPr>
            <a:r>
              <a:rPr lang="fr-FR" sz="3600" dirty="0" smtClean="0">
                <a:latin typeface="Times" charset="0"/>
                <a:cs typeface="+mn-cs"/>
              </a:rPr>
              <a:t>Soigner bien sûr tout particulièrement la fenêtre principale de l’application ou de manière générale, ce qui apparaît au lancement de l’application </a:t>
            </a:r>
          </a:p>
          <a:p>
            <a:pPr eaLnBrk="1" hangingPunct="1">
              <a:lnSpc>
                <a:spcPct val="90000"/>
              </a:lnSpc>
              <a:defRPr/>
            </a:pPr>
            <a:r>
              <a:rPr lang="fr-FR" sz="3600" dirty="0" smtClean="0">
                <a:latin typeface="Times" charset="0"/>
                <a:cs typeface="+mn-cs"/>
              </a:rPr>
              <a:t>Soigner l'organisation des boîtes de dialogue et celle des fenêtres spécifiques</a:t>
            </a:r>
            <a:endParaRPr lang="fr-FR" dirty="0" smtClean="0">
              <a:cs typeface="+mn-cs"/>
            </a:endParaRPr>
          </a:p>
        </p:txBody>
      </p:sp>
    </p:spTree>
    <p:extLst>
      <p:ext uri="{BB962C8B-B14F-4D97-AF65-F5344CB8AC3E}">
        <p14:creationId xmlns:p14="http://schemas.microsoft.com/office/powerpoint/2010/main" val="695863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dissolve">
                                      <p:cBhvr>
                                        <p:cTn id="7" dur="500"/>
                                        <p:tgtEl>
                                          <p:spTgt spid="181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1251">
                                            <p:txEl>
                                              <p:pRg st="1" end="1"/>
                                            </p:txEl>
                                          </p:spTgt>
                                        </p:tgtEl>
                                        <p:attrNameLst>
                                          <p:attrName>style.visibility</p:attrName>
                                        </p:attrNameLst>
                                      </p:cBhvr>
                                      <p:to>
                                        <p:strVal val="visible"/>
                                      </p:to>
                                    </p:set>
                                    <p:animEffect transition="in" filter="dissolve">
                                      <p:cBhvr>
                                        <p:cTn id="12" dur="500"/>
                                        <p:tgtEl>
                                          <p:spTgt spid="181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EF0042F0-067D-6243-BF78-7BA45649C01F}" type="slidenum">
              <a:rPr lang="fr-FR"/>
              <a:pPr>
                <a:defRPr/>
              </a:pPr>
              <a:t>31</a:t>
            </a:fld>
            <a:endParaRPr lang="fr-FR"/>
          </a:p>
        </p:txBody>
      </p:sp>
      <p:sp>
        <p:nvSpPr>
          <p:cNvPr id="177154" name="Rectangle 2"/>
          <p:cNvSpPr>
            <a:spLocks noGrp="1" noChangeArrowheads="1"/>
          </p:cNvSpPr>
          <p:nvPr>
            <p:ph type="title"/>
          </p:nvPr>
        </p:nvSpPr>
        <p:spPr>
          <a:xfrm>
            <a:off x="776536" y="1124744"/>
            <a:ext cx="8352928" cy="2016224"/>
          </a:xfrm>
        </p:spPr>
        <p:txBody>
          <a:bodyPr/>
          <a:lstStyle/>
          <a:p>
            <a:pPr eaLnBrk="1" hangingPunct="1">
              <a:spcBef>
                <a:spcPts val="1200"/>
              </a:spcBef>
              <a:spcAft>
                <a:spcPts val="300"/>
              </a:spcAft>
              <a:defRPr/>
            </a:pPr>
            <a:r>
              <a:rPr lang="fr-FR" b="1" dirty="0">
                <a:cs typeface="+mj-cs"/>
              </a:rPr>
              <a:t>R</a:t>
            </a:r>
            <a:r>
              <a:rPr lang="fr-FR" b="1" dirty="0" smtClean="0">
                <a:cs typeface="+mj-cs"/>
              </a:rPr>
              <a:t>egrouper spatialement les objets semblables ou similaires </a:t>
            </a:r>
            <a:r>
              <a:rPr lang="fr-FR" b="1" dirty="0" smtClean="0">
                <a:latin typeface="Palatino" charset="0"/>
                <a:cs typeface="+mj-cs"/>
              </a:rPr>
              <a:t/>
            </a:r>
            <a:br>
              <a:rPr lang="fr-FR" b="1" dirty="0" smtClean="0">
                <a:latin typeface="Palatino" charset="0"/>
                <a:cs typeface="+mj-cs"/>
              </a:rPr>
            </a:br>
            <a:r>
              <a:rPr lang="fr-FR" dirty="0" smtClean="0">
                <a:cs typeface="+mj-cs"/>
              </a:rPr>
              <a:t/>
            </a:r>
            <a:br>
              <a:rPr lang="fr-FR" dirty="0" smtClean="0">
                <a:cs typeface="+mj-cs"/>
              </a:rPr>
            </a:br>
            <a:r>
              <a:rPr lang="fr-FR" b="1" dirty="0" smtClean="0">
                <a:latin typeface="Palatino" charset="0"/>
                <a:cs typeface="+mj-cs"/>
              </a:rPr>
              <a:t> </a:t>
            </a:r>
          </a:p>
        </p:txBody>
      </p:sp>
      <p:sp>
        <p:nvSpPr>
          <p:cNvPr id="177155" name="Rectangle 3"/>
          <p:cNvSpPr>
            <a:spLocks noGrp="1" noChangeArrowheads="1"/>
          </p:cNvSpPr>
          <p:nvPr>
            <p:ph type="body" idx="1"/>
          </p:nvPr>
        </p:nvSpPr>
        <p:spPr>
          <a:xfrm>
            <a:off x="920552" y="2636912"/>
            <a:ext cx="8568952" cy="3886200"/>
          </a:xfrm>
        </p:spPr>
        <p:txBody>
          <a:bodyPr/>
          <a:lstStyle/>
          <a:p>
            <a:pPr eaLnBrk="1" hangingPunct="1">
              <a:lnSpc>
                <a:spcPct val="90000"/>
              </a:lnSpc>
              <a:buFont typeface="Wingdings" charset="0"/>
              <a:buChar char="Ø"/>
              <a:defRPr/>
            </a:pPr>
            <a:r>
              <a:rPr lang="fr-FR" dirty="0" smtClean="0">
                <a:solidFill>
                  <a:srgbClr val="EF1F1D"/>
                </a:solidFill>
                <a:cs typeface="+mn-cs"/>
              </a:rPr>
              <a:t>Clarté  = disposition des objets</a:t>
            </a:r>
          </a:p>
          <a:p>
            <a:pPr eaLnBrk="1" hangingPunct="1">
              <a:lnSpc>
                <a:spcPct val="90000"/>
              </a:lnSpc>
              <a:buFont typeface="Wingdings" charset="0"/>
              <a:buChar char="Ø"/>
              <a:defRPr/>
            </a:pPr>
            <a:r>
              <a:rPr lang="fr-FR" dirty="0" smtClean="0">
                <a:solidFill>
                  <a:srgbClr val="EF1F1D"/>
                </a:solidFill>
                <a:cs typeface="+mn-cs"/>
              </a:rPr>
              <a:t>Définir les objets = l'iconographie</a:t>
            </a:r>
            <a:endParaRPr lang="fr-FR" dirty="0" smtClean="0">
              <a:latin typeface="Times" charset="0"/>
              <a:cs typeface="+mn-cs"/>
            </a:endParaRPr>
          </a:p>
          <a:p>
            <a:pPr eaLnBrk="1" hangingPunct="1">
              <a:lnSpc>
                <a:spcPct val="90000"/>
              </a:lnSpc>
              <a:buFont typeface="Wingdings" charset="0"/>
              <a:buChar char="Ø"/>
              <a:defRPr/>
            </a:pPr>
            <a:r>
              <a:rPr lang="fr-FR" dirty="0" smtClean="0">
                <a:latin typeface="Times" charset="0"/>
                <a:cs typeface="+mn-cs"/>
              </a:rPr>
              <a:t>un regroupement d'objets dans une </a:t>
            </a:r>
            <a:r>
              <a:rPr lang="fr-FR" dirty="0" smtClean="0">
                <a:solidFill>
                  <a:srgbClr val="F63F1B"/>
                </a:solidFill>
                <a:latin typeface="Times" charset="0"/>
                <a:cs typeface="+mn-cs"/>
              </a:rPr>
              <a:t>zone spécifique</a:t>
            </a:r>
            <a:r>
              <a:rPr lang="fr-FR" dirty="0" smtClean="0">
                <a:latin typeface="Times" charset="0"/>
                <a:cs typeface="+mn-cs"/>
              </a:rPr>
              <a:t> doit correspondre à un </a:t>
            </a:r>
            <a:r>
              <a:rPr lang="fr-FR" dirty="0" smtClean="0">
                <a:solidFill>
                  <a:srgbClr val="F63F1B"/>
                </a:solidFill>
                <a:latin typeface="Times" charset="0"/>
                <a:cs typeface="+mn-cs"/>
              </a:rPr>
              <a:t>regroupement fonctionnel ou conceptuel</a:t>
            </a:r>
          </a:p>
          <a:p>
            <a:pPr lvl="1" eaLnBrk="1" hangingPunct="1">
              <a:lnSpc>
                <a:spcPct val="70000"/>
              </a:lnSpc>
              <a:defRPr/>
            </a:pPr>
            <a:r>
              <a:rPr lang="fr-FR" sz="3000" dirty="0" smtClean="0">
                <a:cs typeface="+mn-cs"/>
              </a:rPr>
              <a:t>barre de menus, d'icônes, fenêtres</a:t>
            </a:r>
          </a:p>
          <a:p>
            <a:pPr lvl="1" eaLnBrk="1" hangingPunct="1">
              <a:lnSpc>
                <a:spcPct val="70000"/>
              </a:lnSpc>
              <a:defRPr/>
            </a:pPr>
            <a:r>
              <a:rPr lang="fr-FR" sz="3000" dirty="0" smtClean="0">
                <a:cs typeface="+mn-cs"/>
              </a:rPr>
              <a:t>boutons, cases, onglets, etc.</a:t>
            </a:r>
            <a:endParaRPr lang="fr-FR" sz="3000" dirty="0" smtClean="0">
              <a:latin typeface="Times" charset="0"/>
              <a:cs typeface="+mn-cs"/>
            </a:endParaRPr>
          </a:p>
          <a:p>
            <a:pPr eaLnBrk="1" hangingPunct="1">
              <a:lnSpc>
                <a:spcPct val="50000"/>
              </a:lnSpc>
              <a:defRPr/>
            </a:pPr>
            <a:endParaRPr lang="fr-FR" sz="2800" dirty="0" smtClean="0">
              <a:cs typeface="+mn-cs"/>
            </a:endParaRPr>
          </a:p>
        </p:txBody>
      </p:sp>
    </p:spTree>
    <p:extLst>
      <p:ext uri="{BB962C8B-B14F-4D97-AF65-F5344CB8AC3E}">
        <p14:creationId xmlns:p14="http://schemas.microsoft.com/office/powerpoint/2010/main" val="3320484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7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7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71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715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77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9AD9AF66-3506-E64A-9EC4-4F6725133AB9}" type="slidenum">
              <a:rPr lang="fr-FR"/>
              <a:pPr>
                <a:defRPr/>
              </a:pPr>
              <a:t>32</a:t>
            </a:fld>
            <a:endParaRPr lang="fr-FR"/>
          </a:p>
        </p:txBody>
      </p:sp>
      <p:sp>
        <p:nvSpPr>
          <p:cNvPr id="187394" name="Rectangle 2"/>
          <p:cNvSpPr>
            <a:spLocks noGrp="1" noChangeArrowheads="1"/>
          </p:cNvSpPr>
          <p:nvPr>
            <p:ph type="title"/>
          </p:nvPr>
        </p:nvSpPr>
        <p:spPr>
          <a:xfrm>
            <a:off x="632520" y="765175"/>
            <a:ext cx="8640960" cy="2209800"/>
          </a:xfrm>
        </p:spPr>
        <p:txBody>
          <a:bodyPr/>
          <a:lstStyle/>
          <a:p>
            <a:pPr eaLnBrk="1" hangingPunct="1">
              <a:spcBef>
                <a:spcPts val="1200"/>
              </a:spcBef>
              <a:spcAft>
                <a:spcPts val="300"/>
              </a:spcAft>
              <a:defRPr/>
            </a:pPr>
            <a:r>
              <a:rPr lang="fr-FR" b="1" u="sng" dirty="0" smtClean="0">
                <a:latin typeface="Palatino" charset="0"/>
                <a:cs typeface="+mj-cs"/>
              </a:rPr>
              <a:t>Règle n° 5</a:t>
            </a:r>
            <a:r>
              <a:rPr lang="fr-FR" dirty="0" smtClean="0">
                <a:cs typeface="+mj-cs"/>
              </a:rPr>
              <a:t> </a:t>
            </a:r>
            <a:br>
              <a:rPr lang="fr-FR" dirty="0" smtClean="0">
                <a:cs typeface="+mj-cs"/>
              </a:rPr>
            </a:br>
            <a:r>
              <a:rPr lang="fr-FR" b="1" dirty="0" smtClean="0">
                <a:cs typeface="+mj-cs"/>
              </a:rPr>
              <a:t>Concevoir l'interface pour plusieurs utilisateurs si nécessaire</a:t>
            </a:r>
            <a:r>
              <a:rPr lang="fr-FR" dirty="0" smtClean="0">
                <a:cs typeface="+mj-cs"/>
              </a:rPr>
              <a:t/>
            </a:r>
            <a:br>
              <a:rPr lang="fr-FR" dirty="0" smtClean="0">
                <a:cs typeface="+mj-cs"/>
              </a:rPr>
            </a:br>
            <a:r>
              <a:rPr lang="fr-FR" b="1" dirty="0" smtClean="0">
                <a:latin typeface="Palatino" charset="0"/>
                <a:cs typeface="+mj-cs"/>
              </a:rPr>
              <a:t> </a:t>
            </a:r>
          </a:p>
        </p:txBody>
      </p:sp>
      <p:sp>
        <p:nvSpPr>
          <p:cNvPr id="187395" name="Rectangle 3"/>
          <p:cNvSpPr>
            <a:spLocks noGrp="1" noChangeArrowheads="1"/>
          </p:cNvSpPr>
          <p:nvPr>
            <p:ph type="body" idx="1"/>
          </p:nvPr>
        </p:nvSpPr>
        <p:spPr>
          <a:xfrm>
            <a:off x="908050" y="3124200"/>
            <a:ext cx="8255000" cy="3505200"/>
          </a:xfrm>
        </p:spPr>
        <p:txBody>
          <a:bodyPr/>
          <a:lstStyle/>
          <a:p>
            <a:pPr eaLnBrk="1" hangingPunct="1">
              <a:lnSpc>
                <a:spcPct val="90000"/>
              </a:lnSpc>
              <a:buFontTx/>
              <a:buNone/>
              <a:defRPr/>
            </a:pPr>
            <a:r>
              <a:rPr lang="fr-FR" dirty="0" smtClean="0">
                <a:cs typeface="+mn-cs"/>
              </a:rPr>
              <a:t>	Dilemme des coûts ergonomiques</a:t>
            </a:r>
          </a:p>
          <a:p>
            <a:pPr eaLnBrk="1" hangingPunct="1">
              <a:lnSpc>
                <a:spcPct val="90000"/>
              </a:lnSpc>
              <a:defRPr/>
            </a:pPr>
            <a:r>
              <a:rPr lang="fr-FR" dirty="0" smtClean="0">
                <a:cs typeface="+mn-cs"/>
              </a:rPr>
              <a:t>barre de menus (</a:t>
            </a:r>
            <a:r>
              <a:rPr lang="fr-FR" dirty="0" smtClean="0">
                <a:latin typeface="Times" charset="0"/>
                <a:cs typeface="+mn-cs"/>
                <a:sym typeface="Symbol" charset="0"/>
              </a:rPr>
              <a:t></a:t>
            </a:r>
            <a:r>
              <a:rPr lang="fr-FR" dirty="0" smtClean="0">
                <a:cs typeface="+mn-cs"/>
              </a:rPr>
              <a:t> novice) et barre d'icônes (</a:t>
            </a:r>
            <a:r>
              <a:rPr lang="fr-FR" dirty="0" smtClean="0">
                <a:latin typeface="Times" charset="0"/>
                <a:cs typeface="+mn-cs"/>
                <a:sym typeface="Symbol" charset="0"/>
              </a:rPr>
              <a:t></a:t>
            </a:r>
            <a:r>
              <a:rPr lang="fr-FR" dirty="0" smtClean="0">
                <a:cs typeface="+mn-cs"/>
              </a:rPr>
              <a:t> expert)</a:t>
            </a:r>
          </a:p>
          <a:p>
            <a:pPr eaLnBrk="1" hangingPunct="1">
              <a:lnSpc>
                <a:spcPct val="90000"/>
              </a:lnSpc>
              <a:defRPr/>
            </a:pPr>
            <a:r>
              <a:rPr lang="fr-FR" dirty="0" smtClean="0">
                <a:cs typeface="+mn-cs"/>
              </a:rPr>
              <a:t>raccourcis clavier</a:t>
            </a:r>
          </a:p>
          <a:p>
            <a:pPr eaLnBrk="1" hangingPunct="1">
              <a:lnSpc>
                <a:spcPct val="90000"/>
              </a:lnSpc>
              <a:defRPr/>
            </a:pPr>
            <a:r>
              <a:rPr lang="fr-FR" dirty="0" err="1" smtClean="0">
                <a:cs typeface="+mn-cs"/>
              </a:rPr>
              <a:t>popup</a:t>
            </a:r>
            <a:r>
              <a:rPr lang="fr-FR" dirty="0" smtClean="0">
                <a:cs typeface="+mn-cs"/>
              </a:rPr>
              <a:t> menus</a:t>
            </a:r>
          </a:p>
          <a:p>
            <a:pPr eaLnBrk="1" hangingPunct="1">
              <a:lnSpc>
                <a:spcPct val="90000"/>
              </a:lnSpc>
              <a:defRPr/>
            </a:pPr>
            <a:r>
              <a:rPr lang="fr-FR" dirty="0" smtClean="0">
                <a:cs typeface="+mn-cs"/>
              </a:rPr>
              <a:t>reconfiguration possible de l'interface</a:t>
            </a:r>
          </a:p>
        </p:txBody>
      </p:sp>
    </p:spTree>
    <p:extLst>
      <p:ext uri="{BB962C8B-B14F-4D97-AF65-F5344CB8AC3E}">
        <p14:creationId xmlns:p14="http://schemas.microsoft.com/office/powerpoint/2010/main" val="830353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Effect transition="in" filter="dissolve">
                                      <p:cBhvr>
                                        <p:cTn id="7" dur="500"/>
                                        <p:tgtEl>
                                          <p:spTgt spid="187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7395">
                                            <p:txEl>
                                              <p:pRg st="1" end="1"/>
                                            </p:txEl>
                                          </p:spTgt>
                                        </p:tgtEl>
                                        <p:attrNameLst>
                                          <p:attrName>style.visibility</p:attrName>
                                        </p:attrNameLst>
                                      </p:cBhvr>
                                      <p:to>
                                        <p:strVal val="visible"/>
                                      </p:to>
                                    </p:set>
                                    <p:animEffect transition="in" filter="dissolve">
                                      <p:cBhvr>
                                        <p:cTn id="12" dur="500"/>
                                        <p:tgtEl>
                                          <p:spTgt spid="187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7395">
                                            <p:txEl>
                                              <p:pRg st="2" end="2"/>
                                            </p:txEl>
                                          </p:spTgt>
                                        </p:tgtEl>
                                        <p:attrNameLst>
                                          <p:attrName>style.visibility</p:attrName>
                                        </p:attrNameLst>
                                      </p:cBhvr>
                                      <p:to>
                                        <p:strVal val="visible"/>
                                      </p:to>
                                    </p:set>
                                    <p:animEffect transition="in" filter="dissolve">
                                      <p:cBhvr>
                                        <p:cTn id="17" dur="500"/>
                                        <p:tgtEl>
                                          <p:spTgt spid="187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7395">
                                            <p:txEl>
                                              <p:pRg st="3" end="3"/>
                                            </p:txEl>
                                          </p:spTgt>
                                        </p:tgtEl>
                                        <p:attrNameLst>
                                          <p:attrName>style.visibility</p:attrName>
                                        </p:attrNameLst>
                                      </p:cBhvr>
                                      <p:to>
                                        <p:strVal val="visible"/>
                                      </p:to>
                                    </p:set>
                                    <p:animEffect transition="in" filter="dissolve">
                                      <p:cBhvr>
                                        <p:cTn id="22" dur="500"/>
                                        <p:tgtEl>
                                          <p:spTgt spid="187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7395">
                                            <p:txEl>
                                              <p:pRg st="4" end="4"/>
                                            </p:txEl>
                                          </p:spTgt>
                                        </p:tgtEl>
                                        <p:attrNameLst>
                                          <p:attrName>style.visibility</p:attrName>
                                        </p:attrNameLst>
                                      </p:cBhvr>
                                      <p:to>
                                        <p:strVal val="visible"/>
                                      </p:to>
                                    </p:set>
                                    <p:animEffect transition="in" filter="dissolve">
                                      <p:cBhvr>
                                        <p:cTn id="27" dur="500"/>
                                        <p:tgtEl>
                                          <p:spTgt spid="187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F9A782EF-F04A-EE4B-AC6E-A52804D2B679}" type="slidenum">
              <a:rPr lang="fr-FR"/>
              <a:pPr>
                <a:defRPr/>
              </a:pPr>
              <a:t>33</a:t>
            </a:fld>
            <a:endParaRPr lang="fr-FR"/>
          </a:p>
        </p:txBody>
      </p:sp>
      <p:sp>
        <p:nvSpPr>
          <p:cNvPr id="575491" name="Rectangle 3"/>
          <p:cNvSpPr>
            <a:spLocks noGrp="1" noChangeArrowheads="1"/>
          </p:cNvSpPr>
          <p:nvPr>
            <p:ph type="body" idx="1"/>
          </p:nvPr>
        </p:nvSpPr>
        <p:spPr>
          <a:xfrm>
            <a:off x="412750" y="685800"/>
            <a:ext cx="9493250" cy="6172200"/>
          </a:xfrm>
        </p:spPr>
        <p:txBody>
          <a:bodyPr/>
          <a:lstStyle/>
          <a:p>
            <a:pPr eaLnBrk="1" hangingPunct="1">
              <a:lnSpc>
                <a:spcPct val="90000"/>
              </a:lnSpc>
              <a:defRPr/>
            </a:pPr>
            <a:r>
              <a:rPr lang="fr-FR" dirty="0" smtClean="0">
                <a:latin typeface="Times" charset="0"/>
                <a:cs typeface="+mn-cs"/>
              </a:rPr>
              <a:t>il est très important de savoir QUI sera l'utilisateur (principal) du logiciel pour adapter l'interface. En particulier connaître :</a:t>
            </a:r>
          </a:p>
          <a:p>
            <a:pPr eaLnBrk="1" hangingPunct="1">
              <a:lnSpc>
                <a:spcPct val="90000"/>
              </a:lnSpc>
              <a:buFont typeface="Wingdings" charset="0"/>
              <a:buChar char="Ø"/>
              <a:defRPr/>
            </a:pPr>
            <a:r>
              <a:rPr lang="fr-FR" dirty="0" smtClean="0">
                <a:latin typeface="Times" charset="0"/>
                <a:cs typeface="+mn-cs"/>
              </a:rPr>
              <a:t> son âge (si c'est pertinent) </a:t>
            </a:r>
          </a:p>
          <a:p>
            <a:pPr eaLnBrk="1" hangingPunct="1">
              <a:lnSpc>
                <a:spcPct val="90000"/>
              </a:lnSpc>
              <a:buFont typeface="Wingdings" charset="0"/>
              <a:buChar char="Ø"/>
              <a:defRPr/>
            </a:pPr>
            <a:r>
              <a:rPr lang="fr-FR" dirty="0" smtClean="0">
                <a:latin typeface="Times" charset="0"/>
                <a:cs typeface="+mn-cs"/>
              </a:rPr>
              <a:t>son rôle (administrateur   vs  utilisateur)</a:t>
            </a:r>
          </a:p>
          <a:p>
            <a:pPr eaLnBrk="1" hangingPunct="1">
              <a:lnSpc>
                <a:spcPct val="90000"/>
              </a:lnSpc>
              <a:buFont typeface="Wingdings" charset="0"/>
              <a:buChar char="Ø"/>
              <a:defRPr/>
            </a:pPr>
            <a:r>
              <a:rPr lang="fr-FR" dirty="0" smtClean="0">
                <a:latin typeface="Times" charset="0"/>
                <a:cs typeface="+mn-cs"/>
              </a:rPr>
              <a:t>son degré d'expertise et de connaissances du domaine de l'application</a:t>
            </a:r>
          </a:p>
          <a:p>
            <a:pPr eaLnBrk="1" hangingPunct="1">
              <a:lnSpc>
                <a:spcPct val="90000"/>
              </a:lnSpc>
              <a:buFont typeface="Wingdings" charset="0"/>
              <a:buChar char="Ø"/>
              <a:defRPr/>
            </a:pPr>
            <a:r>
              <a:rPr lang="fr-FR" dirty="0" smtClean="0">
                <a:latin typeface="Times" charset="0"/>
                <a:cs typeface="+mn-cs"/>
              </a:rPr>
              <a:t>son degré d'expertise et de connaissances sur l'ordinateur et les </a:t>
            </a:r>
            <a:r>
              <a:rPr lang="fr-FR" dirty="0" err="1" smtClean="0">
                <a:latin typeface="Times" charset="0"/>
                <a:cs typeface="+mn-cs"/>
              </a:rPr>
              <a:t>inerfaces</a:t>
            </a:r>
            <a:r>
              <a:rPr lang="fr-FR" dirty="0" smtClean="0">
                <a:latin typeface="Times" charset="0"/>
                <a:cs typeface="+mn-cs"/>
              </a:rPr>
              <a:t> en général</a:t>
            </a:r>
          </a:p>
          <a:p>
            <a:pPr eaLnBrk="1" hangingPunct="1">
              <a:lnSpc>
                <a:spcPct val="90000"/>
              </a:lnSpc>
              <a:buFont typeface="Wingdings" charset="0"/>
              <a:buChar char="Ø"/>
              <a:defRPr/>
            </a:pPr>
            <a:r>
              <a:rPr lang="fr-FR" dirty="0" smtClean="0">
                <a:latin typeface="Times" charset="0"/>
                <a:cs typeface="+mn-cs"/>
              </a:rPr>
              <a:t>sa (future) fréquence d'utilisation du logiciel (novice, futur expert, …)</a:t>
            </a:r>
          </a:p>
        </p:txBody>
      </p:sp>
    </p:spTree>
    <p:extLst>
      <p:ext uri="{BB962C8B-B14F-4D97-AF65-F5344CB8AC3E}">
        <p14:creationId xmlns:p14="http://schemas.microsoft.com/office/powerpoint/2010/main" val="1332922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5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5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5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54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754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75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E443A151-5B8B-F845-9973-ECD7D94DC486}" type="slidenum">
              <a:rPr lang="fr-FR"/>
              <a:pPr>
                <a:defRPr/>
              </a:pPr>
              <a:t>34</a:t>
            </a:fld>
            <a:endParaRPr lang="fr-FR"/>
          </a:p>
        </p:txBody>
      </p:sp>
      <p:sp>
        <p:nvSpPr>
          <p:cNvPr id="185346" name="Rectangle 2"/>
          <p:cNvSpPr>
            <a:spLocks noGrp="1" noChangeArrowheads="1"/>
          </p:cNvSpPr>
          <p:nvPr>
            <p:ph type="title"/>
          </p:nvPr>
        </p:nvSpPr>
        <p:spPr>
          <a:xfrm>
            <a:off x="704528" y="304800"/>
            <a:ext cx="8640960" cy="2209800"/>
          </a:xfrm>
        </p:spPr>
        <p:txBody>
          <a:bodyPr/>
          <a:lstStyle/>
          <a:p>
            <a:pPr eaLnBrk="1" hangingPunct="1">
              <a:spcBef>
                <a:spcPts val="1200"/>
              </a:spcBef>
              <a:spcAft>
                <a:spcPts val="300"/>
              </a:spcAft>
              <a:defRPr/>
            </a:pPr>
            <a:r>
              <a:rPr lang="fr-FR" b="1" u="sng" dirty="0" smtClean="0">
                <a:latin typeface="Palatino" charset="0"/>
                <a:cs typeface="+mj-cs"/>
              </a:rPr>
              <a:t>Règle n° 6</a:t>
            </a:r>
            <a:r>
              <a:rPr lang="fr-FR" b="1" dirty="0" smtClean="0">
                <a:cs typeface="+mj-cs"/>
              </a:rPr>
              <a:t> </a:t>
            </a:r>
            <a:r>
              <a:rPr lang="fr-FR" dirty="0" smtClean="0">
                <a:cs typeface="+mj-cs"/>
              </a:rPr>
              <a:t/>
            </a:r>
            <a:br>
              <a:rPr lang="fr-FR" dirty="0" smtClean="0">
                <a:cs typeface="+mj-cs"/>
              </a:rPr>
            </a:br>
            <a:r>
              <a:rPr lang="fr-FR" b="1" dirty="0" smtClean="0">
                <a:cs typeface="+mj-cs"/>
              </a:rPr>
              <a:t>Donner des retours à l’utilisateur </a:t>
            </a:r>
            <a:r>
              <a:rPr lang="fr-FR" b="1" dirty="0" smtClean="0">
                <a:solidFill>
                  <a:srgbClr val="F63F1B"/>
                </a:solidFill>
                <a:cs typeface="+mj-cs"/>
              </a:rPr>
              <a:t>(</a:t>
            </a:r>
            <a:r>
              <a:rPr lang="fr-FR" b="1" i="1" dirty="0" smtClean="0">
                <a:solidFill>
                  <a:srgbClr val="F63F1B"/>
                </a:solidFill>
                <a:cs typeface="+mj-cs"/>
              </a:rPr>
              <a:t>feed-back</a:t>
            </a:r>
            <a:r>
              <a:rPr lang="fr-FR" b="1" dirty="0" smtClean="0">
                <a:solidFill>
                  <a:srgbClr val="F63F1B"/>
                </a:solidFill>
                <a:cs typeface="+mj-cs"/>
              </a:rPr>
              <a:t>)</a:t>
            </a:r>
            <a:endParaRPr lang="fr-FR" b="1" dirty="0" smtClean="0">
              <a:cs typeface="+mj-cs"/>
            </a:endParaRPr>
          </a:p>
        </p:txBody>
      </p:sp>
      <p:sp>
        <p:nvSpPr>
          <p:cNvPr id="185347" name="Rectangle 3"/>
          <p:cNvSpPr>
            <a:spLocks noGrp="1" noChangeArrowheads="1"/>
          </p:cNvSpPr>
          <p:nvPr>
            <p:ph type="body" idx="1"/>
          </p:nvPr>
        </p:nvSpPr>
        <p:spPr>
          <a:xfrm>
            <a:off x="412750" y="2514600"/>
            <a:ext cx="9493250" cy="4343400"/>
          </a:xfrm>
        </p:spPr>
        <p:txBody>
          <a:bodyPr/>
          <a:lstStyle/>
          <a:p>
            <a:pPr eaLnBrk="1" hangingPunct="1">
              <a:lnSpc>
                <a:spcPct val="90000"/>
              </a:lnSpc>
              <a:defRPr/>
            </a:pPr>
            <a:r>
              <a:rPr lang="fr-FR" dirty="0" smtClean="0">
                <a:latin typeface="Times" charset="0"/>
                <a:cs typeface="+mn-cs"/>
              </a:rPr>
              <a:t>savoir "ce qui est accessible", "où on est", "où on en est" [ex: visualiser où en est une commande …, "ce qui peut se produire après", etc.]</a:t>
            </a:r>
          </a:p>
          <a:p>
            <a:pPr eaLnBrk="1" hangingPunct="1">
              <a:lnSpc>
                <a:spcPct val="90000"/>
              </a:lnSpc>
              <a:defRPr/>
            </a:pPr>
            <a:r>
              <a:rPr lang="fr-FR" dirty="0" smtClean="0">
                <a:latin typeface="Times" charset="0"/>
                <a:cs typeface="+mn-cs"/>
              </a:rPr>
              <a:t>visualiser l'effet des commandes ou l'état des objets représentés (icônes)</a:t>
            </a:r>
          </a:p>
          <a:p>
            <a:pPr eaLnBrk="1" hangingPunct="1">
              <a:lnSpc>
                <a:spcPct val="90000"/>
              </a:lnSpc>
              <a:defRPr/>
            </a:pPr>
            <a:r>
              <a:rPr lang="fr-FR" dirty="0" smtClean="0">
                <a:latin typeface="Times" charset="0"/>
                <a:cs typeface="+mn-cs"/>
              </a:rPr>
              <a:t>apparition de messages, </a:t>
            </a:r>
            <a:r>
              <a:rPr lang="fr-FR" dirty="0" err="1" smtClean="0">
                <a:latin typeface="Times" charset="0"/>
                <a:cs typeface="+mn-cs"/>
              </a:rPr>
              <a:t>beep</a:t>
            </a:r>
            <a:r>
              <a:rPr lang="fr-FR" dirty="0" smtClean="0">
                <a:latin typeface="Times" charset="0"/>
                <a:cs typeface="+mn-cs"/>
              </a:rPr>
              <a:t>, etc., contextuels</a:t>
            </a:r>
          </a:p>
          <a:p>
            <a:pPr eaLnBrk="1" hangingPunct="1">
              <a:lnSpc>
                <a:spcPct val="90000"/>
              </a:lnSpc>
              <a:defRPr/>
            </a:pPr>
            <a:r>
              <a:rPr lang="fr-FR" dirty="0" smtClean="0">
                <a:latin typeface="Times" charset="0"/>
                <a:cs typeface="+mn-cs"/>
              </a:rPr>
              <a:t>boites de dialogues spécifiques, erreurs, etc.</a:t>
            </a:r>
          </a:p>
        </p:txBody>
      </p:sp>
    </p:spTree>
    <p:extLst>
      <p:ext uri="{BB962C8B-B14F-4D97-AF65-F5344CB8AC3E}">
        <p14:creationId xmlns:p14="http://schemas.microsoft.com/office/powerpoint/2010/main" val="1347506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5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5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5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A63BE575-F1E6-5847-BE77-5FF01B8EA7C9}" type="slidenum">
              <a:rPr lang="fr-FR"/>
              <a:pPr>
                <a:defRPr/>
              </a:pPr>
              <a:t>35</a:t>
            </a:fld>
            <a:endParaRPr lang="fr-FR"/>
          </a:p>
        </p:txBody>
      </p:sp>
      <p:sp>
        <p:nvSpPr>
          <p:cNvPr id="211970" name="Rectangle 2"/>
          <p:cNvSpPr>
            <a:spLocks noGrp="1" noChangeArrowheads="1"/>
          </p:cNvSpPr>
          <p:nvPr>
            <p:ph type="title"/>
          </p:nvPr>
        </p:nvSpPr>
        <p:spPr>
          <a:xfrm>
            <a:off x="1073150" y="609600"/>
            <a:ext cx="8147050" cy="1905000"/>
          </a:xfrm>
        </p:spPr>
        <p:txBody>
          <a:bodyPr/>
          <a:lstStyle/>
          <a:p>
            <a:pPr algn="l" eaLnBrk="1" hangingPunct="1">
              <a:spcBef>
                <a:spcPts val="1200"/>
              </a:spcBef>
              <a:spcAft>
                <a:spcPts val="300"/>
              </a:spcAft>
              <a:defRPr/>
            </a:pPr>
            <a:r>
              <a:rPr lang="fr-FR" b="1" dirty="0" smtClean="0">
                <a:latin typeface="Palatino" charset="0"/>
                <a:cs typeface="+mj-cs"/>
              </a:rPr>
              <a:t>et enfin …</a:t>
            </a:r>
            <a:r>
              <a:rPr lang="fr-FR" dirty="0" smtClean="0">
                <a:cs typeface="+mj-cs"/>
              </a:rPr>
              <a:t> </a:t>
            </a:r>
            <a:br>
              <a:rPr lang="fr-FR" dirty="0" smtClean="0">
                <a:cs typeface="+mj-cs"/>
              </a:rPr>
            </a:br>
            <a:r>
              <a:rPr lang="fr-FR" dirty="0" smtClean="0">
                <a:cs typeface="+mj-cs"/>
              </a:rPr>
              <a:t>         </a:t>
            </a:r>
            <a:r>
              <a:rPr lang="fr-FR" b="1" dirty="0" smtClean="0">
                <a:cs typeface="+mj-cs"/>
              </a:rPr>
              <a:t>Traiter les erreurs</a:t>
            </a:r>
            <a:r>
              <a:rPr lang="fr-FR" dirty="0" smtClean="0">
                <a:cs typeface="+mj-cs"/>
              </a:rPr>
              <a:t/>
            </a:r>
            <a:br>
              <a:rPr lang="fr-FR" dirty="0" smtClean="0">
                <a:cs typeface="+mj-cs"/>
              </a:rPr>
            </a:br>
            <a:r>
              <a:rPr lang="fr-FR" dirty="0" smtClean="0">
                <a:cs typeface="+mj-cs"/>
              </a:rPr>
              <a:t>	</a:t>
            </a:r>
            <a:r>
              <a:rPr lang="fr-FR" b="1" dirty="0" smtClean="0">
                <a:cs typeface="+mj-cs"/>
              </a:rPr>
              <a:t>(standard « zéro erreur! » ) </a:t>
            </a:r>
            <a:r>
              <a:rPr lang="fr-FR" b="1" dirty="0" smtClean="0">
                <a:latin typeface="Palatino" charset="0"/>
                <a:cs typeface="+mj-cs"/>
              </a:rPr>
              <a:t> </a:t>
            </a:r>
          </a:p>
        </p:txBody>
      </p:sp>
      <p:sp>
        <p:nvSpPr>
          <p:cNvPr id="211971" name="Rectangle 3"/>
          <p:cNvSpPr>
            <a:spLocks noGrp="1" noChangeArrowheads="1"/>
          </p:cNvSpPr>
          <p:nvPr>
            <p:ph type="body" idx="1"/>
          </p:nvPr>
        </p:nvSpPr>
        <p:spPr>
          <a:xfrm>
            <a:off x="1238250" y="2667000"/>
            <a:ext cx="7405688" cy="3810000"/>
          </a:xfrm>
        </p:spPr>
        <p:txBody>
          <a:bodyPr/>
          <a:lstStyle/>
          <a:p>
            <a:pPr eaLnBrk="1" hangingPunct="1">
              <a:lnSpc>
                <a:spcPct val="90000"/>
              </a:lnSpc>
              <a:defRPr/>
            </a:pPr>
            <a:r>
              <a:rPr lang="fr-FR" dirty="0" smtClean="0">
                <a:cs typeface="+mn-cs"/>
              </a:rPr>
              <a:t>traiter les erreurs de manière uniforme (boites de messages d'erreurs standards)</a:t>
            </a:r>
          </a:p>
          <a:p>
            <a:pPr eaLnBrk="1" hangingPunct="1">
              <a:lnSpc>
                <a:spcPct val="90000"/>
              </a:lnSpc>
              <a:defRPr/>
            </a:pPr>
            <a:r>
              <a:rPr lang="fr-FR" dirty="0" smtClean="0">
                <a:cs typeface="+mn-cs"/>
              </a:rPr>
              <a:t>vérifier les types de données des entrées</a:t>
            </a:r>
          </a:p>
          <a:p>
            <a:pPr eaLnBrk="1" hangingPunct="1">
              <a:lnSpc>
                <a:spcPct val="90000"/>
              </a:lnSpc>
              <a:defRPr/>
            </a:pPr>
            <a:r>
              <a:rPr lang="fr-FR" dirty="0" smtClean="0">
                <a:cs typeface="+mn-cs"/>
              </a:rPr>
              <a:t>prévoir les ambiguïtés possibles</a:t>
            </a:r>
          </a:p>
          <a:p>
            <a:pPr eaLnBrk="1" hangingPunct="1">
              <a:lnSpc>
                <a:spcPct val="90000"/>
              </a:lnSpc>
              <a:defRPr/>
            </a:pPr>
            <a:r>
              <a:rPr lang="fr-FR" dirty="0" smtClean="0">
                <a:cs typeface="+mn-cs"/>
              </a:rPr>
              <a:t>avertir /demander confirmation</a:t>
            </a:r>
          </a:p>
        </p:txBody>
      </p:sp>
    </p:spTree>
    <p:extLst>
      <p:ext uri="{BB962C8B-B14F-4D97-AF65-F5344CB8AC3E}">
        <p14:creationId xmlns:p14="http://schemas.microsoft.com/office/powerpoint/2010/main" val="3259382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 calcmode="lin" valueType="num">
                                      <p:cBhvr additive="base">
                                        <p:cTn id="7" dur="500" fill="hold"/>
                                        <p:tgtEl>
                                          <p:spTgt spid="211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1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1971">
                                            <p:txEl>
                                              <p:pRg st="1" end="1"/>
                                            </p:txEl>
                                          </p:spTgt>
                                        </p:tgtEl>
                                        <p:attrNameLst>
                                          <p:attrName>style.visibility</p:attrName>
                                        </p:attrNameLst>
                                      </p:cBhvr>
                                      <p:to>
                                        <p:strVal val="visible"/>
                                      </p:to>
                                    </p:set>
                                    <p:anim calcmode="lin" valueType="num">
                                      <p:cBhvr additive="base">
                                        <p:cTn id="13" dur="500" fill="hold"/>
                                        <p:tgtEl>
                                          <p:spTgt spid="2119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19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1971">
                                            <p:txEl>
                                              <p:pRg st="2" end="2"/>
                                            </p:txEl>
                                          </p:spTgt>
                                        </p:tgtEl>
                                        <p:attrNameLst>
                                          <p:attrName>style.visibility</p:attrName>
                                        </p:attrNameLst>
                                      </p:cBhvr>
                                      <p:to>
                                        <p:strVal val="visible"/>
                                      </p:to>
                                    </p:set>
                                    <p:anim calcmode="lin" valueType="num">
                                      <p:cBhvr additive="base">
                                        <p:cTn id="19" dur="500" fill="hold"/>
                                        <p:tgtEl>
                                          <p:spTgt spid="2119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19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1971">
                                            <p:txEl>
                                              <p:pRg st="3" end="3"/>
                                            </p:txEl>
                                          </p:spTgt>
                                        </p:tgtEl>
                                        <p:attrNameLst>
                                          <p:attrName>style.visibility</p:attrName>
                                        </p:attrNameLst>
                                      </p:cBhvr>
                                      <p:to>
                                        <p:strVal val="visible"/>
                                      </p:to>
                                    </p:set>
                                    <p:anim calcmode="lin" valueType="num">
                                      <p:cBhvr additive="base">
                                        <p:cTn id="25" dur="500" fill="hold"/>
                                        <p:tgtEl>
                                          <p:spTgt spid="2119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19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1A26FF08-DE1F-1A40-BDDC-D5913B3375BE}" type="slidenum">
              <a:rPr lang="fr-FR"/>
              <a:pPr>
                <a:defRPr/>
              </a:pPr>
              <a:t>36</a:t>
            </a:fld>
            <a:endParaRPr lang="fr-FR"/>
          </a:p>
        </p:txBody>
      </p:sp>
      <p:sp>
        <p:nvSpPr>
          <p:cNvPr id="215042" name="Rectangle 2"/>
          <p:cNvSpPr>
            <a:spLocks noGrp="1" noChangeArrowheads="1"/>
          </p:cNvSpPr>
          <p:nvPr>
            <p:ph type="title"/>
          </p:nvPr>
        </p:nvSpPr>
        <p:spPr/>
        <p:txBody>
          <a:bodyPr/>
          <a:lstStyle/>
          <a:p>
            <a:pPr eaLnBrk="1" hangingPunct="1">
              <a:defRPr/>
            </a:pPr>
            <a:endParaRPr lang="en-US" smtClean="0">
              <a:cs typeface="+mj-cs"/>
            </a:endParaRPr>
          </a:p>
        </p:txBody>
      </p:sp>
      <p:sp>
        <p:nvSpPr>
          <p:cNvPr id="215043" name="Rectangle 3"/>
          <p:cNvSpPr>
            <a:spLocks noGrp="1" noChangeArrowheads="1"/>
          </p:cNvSpPr>
          <p:nvPr>
            <p:ph type="body" idx="1"/>
          </p:nvPr>
        </p:nvSpPr>
        <p:spPr/>
        <p:txBody>
          <a:bodyPr/>
          <a:lstStyle/>
          <a:p>
            <a:pPr eaLnBrk="1" hangingPunct="1">
              <a:defRPr/>
            </a:pPr>
            <a:endParaRPr lang="en-US" smtClean="0">
              <a:cs typeface="+mn-cs"/>
            </a:endParaRPr>
          </a:p>
        </p:txBody>
      </p:sp>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4288"/>
            <a:ext cx="9947276"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5" name="WordArt 5"/>
          <p:cNvSpPr>
            <a:spLocks noChangeArrowheads="1" noChangeShapeType="1" noTextEdit="1"/>
          </p:cNvSpPr>
          <p:nvPr/>
        </p:nvSpPr>
        <p:spPr bwMode="auto">
          <a:xfrm>
            <a:off x="2889250" y="2057400"/>
            <a:ext cx="5365750" cy="2384425"/>
          </a:xfrm>
          <a:prstGeom prst="rect">
            <a:avLst/>
          </a:prstGeom>
        </p:spPr>
        <p:txBody>
          <a:bodyPr wrap="none" fromWordArt="1">
            <a:prstTxWarp prst="textCascadeUp">
              <a:avLst>
                <a:gd name="adj" fmla="val 44444"/>
              </a:avLst>
            </a:prstTxWarp>
          </a:bodyPr>
          <a:lstStyle/>
          <a:p>
            <a:pPr algn="ctr"/>
            <a:r>
              <a:rPr lang="fr-FR" sz="7200" b="1" kern="1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latin typeface="Impact"/>
                <a:ea typeface="Impact"/>
                <a:cs typeface="Impact"/>
              </a:rPr>
              <a:t>Entracte !</a:t>
            </a:r>
          </a:p>
        </p:txBody>
      </p:sp>
    </p:spTree>
    <p:extLst>
      <p:ext uri="{BB962C8B-B14F-4D97-AF65-F5344CB8AC3E}">
        <p14:creationId xmlns:p14="http://schemas.microsoft.com/office/powerpoint/2010/main" val="98865606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15045"/>
                                        </p:tgtEl>
                                        <p:attrNameLst>
                                          <p:attrName>style.visibility</p:attrName>
                                        </p:attrNameLst>
                                      </p:cBhvr>
                                      <p:to>
                                        <p:strVal val="visible"/>
                                      </p:to>
                                    </p:set>
                                    <p:anim calcmode="lin" valueType="num">
                                      <p:cBhvr>
                                        <p:cTn id="7" dur="5000" fill="hold"/>
                                        <p:tgtEl>
                                          <p:spTgt spid="215045"/>
                                        </p:tgtEl>
                                        <p:attrNameLst>
                                          <p:attrName>ppt_w</p:attrName>
                                        </p:attrNameLst>
                                      </p:cBhvr>
                                      <p:tavLst>
                                        <p:tav tm="0" fmla="#ppt_w*sin(2.5*pi*$)">
                                          <p:val>
                                            <p:fltVal val="0"/>
                                          </p:val>
                                        </p:tav>
                                        <p:tav tm="100000">
                                          <p:val>
                                            <p:fltVal val="1"/>
                                          </p:val>
                                        </p:tav>
                                      </p:tavLst>
                                    </p:anim>
                                    <p:anim calcmode="lin" valueType="num">
                                      <p:cBhvr>
                                        <p:cTn id="8" dur="5000" fill="hold"/>
                                        <p:tgtEl>
                                          <p:spTgt spid="21504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xit" presetSubtype="0" fill="hold" grpId="1" nodeType="clickEffect">
                                  <p:stCondLst>
                                    <p:cond delay="0"/>
                                  </p:stCondLst>
                                  <p:childTnLst>
                                    <p:anim to="" calcmode="lin" valueType="num">
                                      <p:cBhvr>
                                        <p:cTn id="12" dur="1"/>
                                        <p:tgtEl>
                                          <p:spTgt spid="215045"/>
                                        </p:tgtEl>
                                        <p:attrNameLst>
                                          <p:attrName/>
                                        </p:attrNameLst>
                                      </p:cBhvr>
                                    </p:anim>
                                    <p:set>
                                      <p:cBhvr>
                                        <p:cTn id="13" dur="1" fill="hold">
                                          <p:stCondLst>
                                            <p:cond delay="499"/>
                                          </p:stCondLst>
                                        </p:cTn>
                                        <p:tgtEl>
                                          <p:spTgt spid="2150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animBg="1"/>
      <p:bldP spid="21504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A491C375-8D45-7846-AB64-EAC33838EEBF}" type="slidenum">
              <a:rPr lang="fr-FR"/>
              <a:pPr>
                <a:defRPr/>
              </a:pPr>
              <a:t>37</a:t>
            </a:fld>
            <a:endParaRPr lang="fr-FR"/>
          </a:p>
        </p:txBody>
      </p:sp>
      <p:sp>
        <p:nvSpPr>
          <p:cNvPr id="257026" name="Rectangle 2"/>
          <p:cNvSpPr>
            <a:spLocks noGrp="1" noChangeArrowheads="1"/>
          </p:cNvSpPr>
          <p:nvPr>
            <p:ph type="title"/>
          </p:nvPr>
        </p:nvSpPr>
        <p:spPr/>
        <p:txBody>
          <a:bodyPr/>
          <a:lstStyle/>
          <a:p>
            <a:pPr eaLnBrk="1" hangingPunct="1">
              <a:defRPr/>
            </a:pPr>
            <a:endParaRPr lang="en-US" smtClean="0">
              <a:cs typeface="+mj-cs"/>
            </a:endParaRPr>
          </a:p>
        </p:txBody>
      </p:sp>
      <p:sp>
        <p:nvSpPr>
          <p:cNvPr id="257027" name="Rectangle 3"/>
          <p:cNvSpPr>
            <a:spLocks noGrp="1" noChangeArrowheads="1"/>
          </p:cNvSpPr>
          <p:nvPr>
            <p:ph type="body" idx="1"/>
          </p:nvPr>
        </p:nvSpPr>
        <p:spPr/>
        <p:txBody>
          <a:bodyPr/>
          <a:lstStyle/>
          <a:p>
            <a:pPr eaLnBrk="1" hangingPunct="1">
              <a:defRPr/>
            </a:pPr>
            <a:endParaRPr lang="en-US" smtClean="0">
              <a:cs typeface="+mn-cs"/>
            </a:endParaRPr>
          </a:p>
        </p:txBody>
      </p:sp>
      <p:pic>
        <p:nvPicPr>
          <p:cNvPr id="931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472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538" y="1693863"/>
            <a:ext cx="3843337"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31" name="Rectangle 7"/>
          <p:cNvSpPr>
            <a:spLocks noChangeArrowheads="1"/>
          </p:cNvSpPr>
          <p:nvPr/>
        </p:nvSpPr>
        <p:spPr bwMode="auto">
          <a:xfrm>
            <a:off x="908050" y="7620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fr-FR" sz="4400" b="1">
                <a:solidFill>
                  <a:srgbClr val="BA4CC2"/>
                </a:solidFill>
                <a:effectLst>
                  <a:outerShdw blurRad="38100" dist="38100" dir="2700000" algn="tl">
                    <a:srgbClr val="DDDDDD"/>
                  </a:outerShdw>
                </a:effectLst>
                <a:cs typeface="+mn-cs"/>
              </a:rPr>
              <a:t>Déclinons ces règles …</a:t>
            </a:r>
            <a:endParaRPr lang="fr-FR" sz="4400" b="1">
              <a:solidFill>
                <a:schemeClr val="tx2"/>
              </a:solidFill>
              <a:cs typeface="+mn-cs"/>
            </a:endParaRPr>
          </a:p>
        </p:txBody>
      </p:sp>
    </p:spTree>
    <p:extLst>
      <p:ext uri="{BB962C8B-B14F-4D97-AF65-F5344CB8AC3E}">
        <p14:creationId xmlns:p14="http://schemas.microsoft.com/office/powerpoint/2010/main" val="222974165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AA58596F-E602-214F-B7C4-BF37AD0B2E6F}" type="slidenum">
              <a:rPr lang="fr-FR"/>
              <a:pPr>
                <a:defRPr/>
              </a:pPr>
              <a:t>38</a:t>
            </a:fld>
            <a:endParaRPr lang="fr-FR"/>
          </a:p>
        </p:txBody>
      </p:sp>
      <p:sp>
        <p:nvSpPr>
          <p:cNvPr id="64514"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dirty="0" smtClean="0">
                <a:cs typeface="+mj-cs"/>
              </a:rPr>
              <a:t>Définir le vocabulaire </a:t>
            </a:r>
            <a:br>
              <a:rPr lang="fr-FR" b="1" dirty="0" smtClean="0">
                <a:cs typeface="+mj-cs"/>
              </a:rPr>
            </a:br>
            <a:r>
              <a:rPr lang="fr-FR" b="1" dirty="0" smtClean="0">
                <a:cs typeface="+mj-cs"/>
              </a:rPr>
              <a:t>et l'iconographie …</a:t>
            </a:r>
            <a:endParaRPr lang="fr-FR" dirty="0" smtClean="0">
              <a:cs typeface="+mj-cs"/>
            </a:endParaRPr>
          </a:p>
        </p:txBody>
      </p:sp>
      <p:sp>
        <p:nvSpPr>
          <p:cNvPr id="64515" name="Rectangle 3"/>
          <p:cNvSpPr>
            <a:spLocks noGrp="1" noChangeArrowheads="1"/>
          </p:cNvSpPr>
          <p:nvPr>
            <p:ph type="body" idx="1"/>
          </p:nvPr>
        </p:nvSpPr>
        <p:spPr>
          <a:xfrm>
            <a:off x="704528" y="2132856"/>
            <a:ext cx="8424936" cy="4533900"/>
          </a:xfrm>
        </p:spPr>
        <p:txBody>
          <a:bodyPr/>
          <a:lstStyle/>
          <a:p>
            <a:pPr eaLnBrk="1" hangingPunct="1">
              <a:defRPr/>
            </a:pPr>
            <a:r>
              <a:rPr lang="fr-FR" dirty="0" smtClean="0">
                <a:latin typeface="Times" charset="0"/>
                <a:cs typeface="+mn-cs"/>
              </a:rPr>
              <a:t>Dans les menus, </a:t>
            </a:r>
            <a:r>
              <a:rPr lang="fr-FR" dirty="0" smtClean="0">
                <a:solidFill>
                  <a:srgbClr val="EF1F1D"/>
                </a:solidFill>
                <a:latin typeface="Times" charset="0"/>
                <a:cs typeface="+mn-cs"/>
              </a:rPr>
              <a:t>unifier</a:t>
            </a:r>
            <a:r>
              <a:rPr lang="fr-FR" dirty="0" smtClean="0">
                <a:latin typeface="Times" charset="0"/>
                <a:cs typeface="+mn-cs"/>
              </a:rPr>
              <a:t> </a:t>
            </a:r>
            <a:r>
              <a:rPr lang="fr-FR" dirty="0" smtClean="0">
                <a:solidFill>
                  <a:srgbClr val="FF0000"/>
                </a:solidFill>
                <a:latin typeface="Times" charset="0"/>
                <a:cs typeface="+mn-cs"/>
              </a:rPr>
              <a:t>la syntaxe </a:t>
            </a:r>
            <a:r>
              <a:rPr lang="fr-FR" dirty="0" smtClean="0">
                <a:latin typeface="Times" charset="0"/>
                <a:cs typeface="+mn-cs"/>
              </a:rPr>
              <a:t>(nom ou verbe, infinitif ou impératif, etc.)</a:t>
            </a:r>
          </a:p>
          <a:p>
            <a:pPr eaLnBrk="1" hangingPunct="1">
              <a:defRPr/>
            </a:pPr>
            <a:r>
              <a:rPr lang="fr-FR" dirty="0" smtClean="0">
                <a:latin typeface="Times" charset="0"/>
                <a:cs typeface="+mn-cs"/>
              </a:rPr>
              <a:t>Titre de menu = titre de rubrique</a:t>
            </a:r>
          </a:p>
          <a:p>
            <a:pPr eaLnBrk="1" hangingPunct="1">
              <a:defRPr/>
            </a:pPr>
            <a:r>
              <a:rPr lang="fr-FR" dirty="0" smtClean="0">
                <a:latin typeface="Times" charset="0"/>
                <a:cs typeface="+mn-cs"/>
              </a:rPr>
              <a:t>Pas de mélange français/anglais (sauf éventuellement pour des termes techniques) </a:t>
            </a:r>
          </a:p>
          <a:p>
            <a:pPr eaLnBrk="1" hangingPunct="1">
              <a:defRPr/>
            </a:pPr>
            <a:r>
              <a:rPr lang="fr-FR" dirty="0" smtClean="0">
                <a:latin typeface="Times" charset="0"/>
                <a:cs typeface="+mn-cs"/>
              </a:rPr>
              <a:t>Cohérence des emplois dans l'interface, et dans la documentation (et même pour le développement !)</a:t>
            </a:r>
          </a:p>
        </p:txBody>
      </p:sp>
    </p:spTree>
    <p:extLst>
      <p:ext uri="{BB962C8B-B14F-4D97-AF65-F5344CB8AC3E}">
        <p14:creationId xmlns:p14="http://schemas.microsoft.com/office/powerpoint/2010/main" val="2423533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53F57FD4-4F0D-954D-A0D6-B88A67B16B45}" type="slidenum">
              <a:rPr lang="fr-FR"/>
              <a:pPr>
                <a:defRPr/>
              </a:pPr>
              <a:t>39</a:t>
            </a:fld>
            <a:endParaRPr lang="fr-FR"/>
          </a:p>
        </p:txBody>
      </p:sp>
      <p:sp>
        <p:nvSpPr>
          <p:cNvPr id="138242"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dirty="0" smtClean="0">
                <a:cs typeface="+mj-cs"/>
              </a:rPr>
              <a:t>Consistance et cohérence des fontes et des couleurs</a:t>
            </a:r>
            <a:endParaRPr lang="fr-FR" dirty="0" smtClean="0">
              <a:solidFill>
                <a:schemeClr val="tx1"/>
              </a:solidFill>
              <a:latin typeface="Palatino" charset="0"/>
              <a:cs typeface="+mj-cs"/>
            </a:endParaRPr>
          </a:p>
        </p:txBody>
      </p:sp>
      <p:sp>
        <p:nvSpPr>
          <p:cNvPr id="138243" name="Rectangle 3"/>
          <p:cNvSpPr>
            <a:spLocks noGrp="1" noChangeArrowheads="1"/>
          </p:cNvSpPr>
          <p:nvPr>
            <p:ph type="body" idx="1"/>
          </p:nvPr>
        </p:nvSpPr>
        <p:spPr>
          <a:xfrm>
            <a:off x="1250950" y="2324100"/>
            <a:ext cx="7404100" cy="4533900"/>
          </a:xfrm>
        </p:spPr>
        <p:txBody>
          <a:bodyPr/>
          <a:lstStyle/>
          <a:p>
            <a:pPr eaLnBrk="1" hangingPunct="1">
              <a:defRPr/>
            </a:pPr>
            <a:r>
              <a:rPr lang="fr-FR" dirty="0" smtClean="0">
                <a:latin typeface="Times" charset="0"/>
                <a:cs typeface="+mn-cs"/>
              </a:rPr>
              <a:t>Ne pas multiplier les fontes. </a:t>
            </a:r>
          </a:p>
          <a:p>
            <a:pPr eaLnBrk="1" hangingPunct="1">
              <a:defRPr/>
            </a:pPr>
            <a:r>
              <a:rPr lang="fr-FR" dirty="0" smtClean="0">
                <a:latin typeface="Times" charset="0"/>
                <a:cs typeface="+mn-cs"/>
              </a:rPr>
              <a:t>Une fonte doit pouvoir normalement être choisie par l'utilisateur. </a:t>
            </a:r>
          </a:p>
          <a:p>
            <a:pPr eaLnBrk="1" hangingPunct="1">
              <a:buFont typeface="Wingdings" charset="0"/>
              <a:buChar char="Ø"/>
              <a:defRPr/>
            </a:pPr>
            <a:r>
              <a:rPr lang="fr-FR" dirty="0" smtClean="0">
                <a:latin typeface="Times" charset="0"/>
                <a:cs typeface="+mn-cs"/>
              </a:rPr>
              <a:t>Vous pouvez permettre à l'utilisateur de choisir une fonte, et réserver l'italique ou le gras de cette même fonte pour des usages plus </a:t>
            </a:r>
            <a:r>
              <a:rPr lang="fr-FR" dirty="0" smtClean="0">
                <a:cs typeface="+mn-cs"/>
              </a:rPr>
              <a:t>spécifiques.</a:t>
            </a:r>
          </a:p>
        </p:txBody>
      </p:sp>
    </p:spTree>
    <p:extLst>
      <p:ext uri="{BB962C8B-B14F-4D97-AF65-F5344CB8AC3E}">
        <p14:creationId xmlns:p14="http://schemas.microsoft.com/office/powerpoint/2010/main" val="47984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8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Espace réservé du numéro de diapositive 5"/>
          <p:cNvSpPr>
            <a:spLocks noGrp="1"/>
          </p:cNvSpPr>
          <p:nvPr>
            <p:ph type="sldNum" sz="quarter" idx="12"/>
          </p:nvPr>
        </p:nvSpPr>
        <p:spPr/>
        <p:txBody>
          <a:bodyPr/>
          <a:lstStyle/>
          <a:p>
            <a:pPr>
              <a:defRPr/>
            </a:pPr>
            <a:fld id="{EA7FDBD6-165F-9341-87AD-838FC51DD2E1}" type="slidenum">
              <a:rPr lang="fr-FR"/>
              <a:pPr>
                <a:defRPr/>
              </a:pPr>
              <a:t>4</a:t>
            </a:fld>
            <a:endParaRPr lang="fr-FR"/>
          </a:p>
        </p:txBody>
      </p:sp>
      <p:sp>
        <p:nvSpPr>
          <p:cNvPr id="540674" name="Rectangle 2"/>
          <p:cNvSpPr>
            <a:spLocks noGrp="1" noChangeArrowheads="1"/>
          </p:cNvSpPr>
          <p:nvPr>
            <p:ph type="title"/>
          </p:nvPr>
        </p:nvSpPr>
        <p:spPr>
          <a:xfrm>
            <a:off x="1181100" y="609600"/>
            <a:ext cx="7469188" cy="1143000"/>
          </a:xfrm>
        </p:spPr>
        <p:txBody>
          <a:bodyPr/>
          <a:lstStyle/>
          <a:p>
            <a:pPr eaLnBrk="1" hangingPunct="1">
              <a:spcBef>
                <a:spcPts val="1200"/>
              </a:spcBef>
              <a:spcAft>
                <a:spcPts val="300"/>
              </a:spcAft>
              <a:defRPr/>
            </a:pPr>
            <a:r>
              <a:rPr lang="fr-FR" b="1" dirty="0" smtClean="0">
                <a:solidFill>
                  <a:srgbClr val="EF1F1D"/>
                </a:solidFill>
                <a:latin typeface="Palatino" charset="0"/>
                <a:cs typeface="+mj-cs"/>
              </a:rPr>
              <a:t>L'interface </a:t>
            </a:r>
            <a:r>
              <a:rPr lang="fr-FR" b="1" dirty="0" smtClean="0">
                <a:solidFill>
                  <a:srgbClr val="EF1F1D"/>
                </a:solidFill>
                <a:latin typeface="Palatino" charset="0"/>
              </a:rPr>
              <a:t>utilisateur </a:t>
            </a:r>
            <a:r>
              <a:rPr lang="fr-FR" b="1" dirty="0" smtClean="0">
                <a:solidFill>
                  <a:srgbClr val="EF1F1D"/>
                </a:solidFill>
                <a:latin typeface="Palatino" charset="0"/>
                <a:cs typeface="+mj-cs"/>
              </a:rPr>
              <a:t>graphique</a:t>
            </a:r>
            <a:endParaRPr lang="fr-FR" b="1" dirty="0" smtClean="0">
              <a:latin typeface="Palatino" charset="0"/>
              <a:cs typeface="+mj-cs"/>
            </a:endParaRPr>
          </a:p>
        </p:txBody>
      </p:sp>
      <p:sp>
        <p:nvSpPr>
          <p:cNvPr id="540675" name="Rectangle 3"/>
          <p:cNvSpPr>
            <a:spLocks noGrp="1" noChangeArrowheads="1"/>
          </p:cNvSpPr>
          <p:nvPr>
            <p:ph type="body" idx="1"/>
          </p:nvPr>
        </p:nvSpPr>
        <p:spPr>
          <a:xfrm>
            <a:off x="825500" y="2209800"/>
            <a:ext cx="9080500" cy="4648200"/>
          </a:xfrm>
        </p:spPr>
        <p:txBody>
          <a:bodyPr/>
          <a:lstStyle/>
          <a:p>
            <a:pPr eaLnBrk="1" hangingPunct="1">
              <a:lnSpc>
                <a:spcPct val="90000"/>
              </a:lnSpc>
              <a:buFontTx/>
              <a:buNone/>
              <a:defRPr/>
            </a:pPr>
            <a:endParaRPr lang="fr-FR" smtClean="0">
              <a:cs typeface="+mn-cs"/>
            </a:endParaRPr>
          </a:p>
          <a:p>
            <a:pPr eaLnBrk="1" hangingPunct="1">
              <a:lnSpc>
                <a:spcPct val="90000"/>
              </a:lnSpc>
              <a:buFontTx/>
              <a:buNone/>
              <a:defRPr/>
            </a:pPr>
            <a:endParaRPr lang="fr-FR" smtClean="0">
              <a:cs typeface="+mn-cs"/>
            </a:endParaRPr>
          </a:p>
        </p:txBody>
      </p:sp>
      <p:grpSp>
        <p:nvGrpSpPr>
          <p:cNvPr id="540690" name="Group 18"/>
          <p:cNvGrpSpPr>
            <a:grpSpLocks/>
          </p:cNvGrpSpPr>
          <p:nvPr/>
        </p:nvGrpSpPr>
        <p:grpSpPr bwMode="auto">
          <a:xfrm>
            <a:off x="2971800" y="3810000"/>
            <a:ext cx="3054350" cy="0"/>
            <a:chOff x="1728" y="2400"/>
            <a:chExt cx="1776" cy="0"/>
          </a:xfrm>
        </p:grpSpPr>
        <p:sp>
          <p:nvSpPr>
            <p:cNvPr id="540679" name="Line 7"/>
            <p:cNvSpPr>
              <a:spLocks noChangeShapeType="1"/>
            </p:cNvSpPr>
            <p:nvPr/>
          </p:nvSpPr>
          <p:spPr bwMode="auto">
            <a:xfrm>
              <a:off x="1728" y="2400"/>
              <a:ext cx="48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40680" name="Line 8"/>
            <p:cNvSpPr>
              <a:spLocks noChangeShapeType="1"/>
            </p:cNvSpPr>
            <p:nvPr/>
          </p:nvSpPr>
          <p:spPr bwMode="auto">
            <a:xfrm>
              <a:off x="3024" y="2400"/>
              <a:ext cx="480" cy="0"/>
            </a:xfrm>
            <a:prstGeom prst="line">
              <a:avLst/>
            </a:prstGeom>
            <a:noFill/>
            <a:ln w="57150">
              <a:solidFill>
                <a:srgbClr val="EF1F1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31749" name="Group 19"/>
          <p:cNvGrpSpPr>
            <a:grpSpLocks/>
          </p:cNvGrpSpPr>
          <p:nvPr/>
        </p:nvGrpSpPr>
        <p:grpSpPr bwMode="auto">
          <a:xfrm>
            <a:off x="742950" y="1295400"/>
            <a:ext cx="8585200" cy="3967163"/>
            <a:chOff x="432" y="816"/>
            <a:chExt cx="4992" cy="2499"/>
          </a:xfrm>
        </p:grpSpPr>
        <p:sp>
          <p:nvSpPr>
            <p:cNvPr id="540676" name="Rectangle 4"/>
            <p:cNvSpPr>
              <a:spLocks noChangeArrowheads="1"/>
            </p:cNvSpPr>
            <p:nvPr/>
          </p:nvSpPr>
          <p:spPr bwMode="auto">
            <a:xfrm>
              <a:off x="480" y="1920"/>
              <a:ext cx="1248" cy="115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a:cs typeface="+mn-cs"/>
                </a:rPr>
                <a:t>Module</a:t>
              </a:r>
            </a:p>
            <a:p>
              <a:pPr algn="ctr">
                <a:defRPr/>
              </a:pPr>
              <a:r>
                <a:rPr lang="fr-FR">
                  <a:cs typeface="+mn-cs"/>
                </a:rPr>
                <a:t>Application</a:t>
              </a:r>
            </a:p>
          </p:txBody>
        </p:sp>
        <p:sp>
          <p:nvSpPr>
            <p:cNvPr id="540677" name="Rectangle 5"/>
            <p:cNvSpPr>
              <a:spLocks noChangeArrowheads="1"/>
            </p:cNvSpPr>
            <p:nvPr/>
          </p:nvSpPr>
          <p:spPr bwMode="auto">
            <a:xfrm>
              <a:off x="2208" y="1872"/>
              <a:ext cx="768" cy="12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a:cs typeface="+mn-cs"/>
                </a:rPr>
                <a:t>Module</a:t>
              </a:r>
            </a:p>
            <a:p>
              <a:pPr algn="ctr">
                <a:defRPr/>
              </a:pPr>
              <a:r>
                <a:rPr lang="fr-FR">
                  <a:cs typeface="+mn-cs"/>
                </a:rPr>
                <a:t>Interface</a:t>
              </a:r>
            </a:p>
            <a:p>
              <a:pPr algn="ctr">
                <a:defRPr/>
              </a:pPr>
              <a:r>
                <a:rPr lang="fr-FR">
                  <a:cs typeface="+mn-cs"/>
                </a:rPr>
                <a:t>(IG)</a:t>
              </a:r>
            </a:p>
          </p:txBody>
        </p:sp>
        <p:sp>
          <p:nvSpPr>
            <p:cNvPr id="540678" name="Rectangle 6" descr="Papier journal"/>
            <p:cNvSpPr>
              <a:spLocks noChangeArrowheads="1"/>
            </p:cNvSpPr>
            <p:nvPr/>
          </p:nvSpPr>
          <p:spPr bwMode="auto">
            <a:xfrm>
              <a:off x="3504" y="1488"/>
              <a:ext cx="1920" cy="1632"/>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a:cs typeface="+mn-cs"/>
                </a:rPr>
                <a:t>Utilisateurs</a:t>
              </a:r>
              <a:endParaRPr lang="fr-FR" sz="3200">
                <a:cs typeface="+mn-cs"/>
                <a:sym typeface="Wingdings" charset="0"/>
              </a:endParaRPr>
            </a:p>
            <a:p>
              <a:pPr algn="ctr">
                <a:defRPr/>
              </a:pPr>
              <a:r>
                <a:rPr lang="fr-FR" sz="3200">
                  <a:cs typeface="+mn-cs"/>
                  <a:sym typeface="Wingdings" charset="0"/>
                </a:rPr>
                <a:t>-------------------</a:t>
              </a:r>
              <a:endParaRPr lang="fr-FR">
                <a:cs typeface="+mn-cs"/>
              </a:endParaRPr>
            </a:p>
            <a:p>
              <a:pPr algn="ctr">
                <a:defRPr/>
              </a:pPr>
              <a:r>
                <a:rPr lang="fr-FR">
                  <a:cs typeface="+mn-cs"/>
                </a:rPr>
                <a:t>sorties : écran</a:t>
              </a:r>
            </a:p>
            <a:p>
              <a:pPr algn="ctr">
                <a:defRPr/>
              </a:pPr>
              <a:r>
                <a:rPr lang="fr-FR">
                  <a:cs typeface="+mn-cs"/>
                </a:rPr>
                <a:t>entrées: clavier,souris</a:t>
              </a:r>
            </a:p>
            <a:p>
              <a:pPr algn="ctr">
                <a:defRPr/>
              </a:pPr>
              <a:endParaRPr lang="fr-FR">
                <a:cs typeface="+mn-cs"/>
              </a:endParaRPr>
            </a:p>
          </p:txBody>
        </p:sp>
        <p:sp>
          <p:nvSpPr>
            <p:cNvPr id="540681" name="Line 9"/>
            <p:cNvSpPr>
              <a:spLocks noChangeShapeType="1"/>
            </p:cNvSpPr>
            <p:nvPr/>
          </p:nvSpPr>
          <p:spPr bwMode="auto">
            <a:xfrm flipH="1">
              <a:off x="3024" y="2592"/>
              <a:ext cx="480" cy="0"/>
            </a:xfrm>
            <a:prstGeom prst="line">
              <a:avLst/>
            </a:prstGeom>
            <a:noFill/>
            <a:ln w="5715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40682" name="Line 10"/>
            <p:cNvSpPr>
              <a:spLocks noChangeShapeType="1"/>
            </p:cNvSpPr>
            <p:nvPr/>
          </p:nvSpPr>
          <p:spPr bwMode="auto">
            <a:xfrm flipH="1">
              <a:off x="1728" y="2592"/>
              <a:ext cx="48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40685" name="Line 13"/>
            <p:cNvSpPr>
              <a:spLocks noChangeShapeType="1"/>
            </p:cNvSpPr>
            <p:nvPr/>
          </p:nvSpPr>
          <p:spPr bwMode="auto">
            <a:xfrm>
              <a:off x="2256" y="2592"/>
              <a:ext cx="672" cy="0"/>
            </a:xfrm>
            <a:prstGeom prst="line">
              <a:avLst/>
            </a:prstGeom>
            <a:noFill/>
            <a:ln w="38100" cmpd="dbl">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40686" name="Text Box 14"/>
            <p:cNvSpPr txBox="1">
              <a:spLocks noChangeArrowheads="1"/>
            </p:cNvSpPr>
            <p:nvPr/>
          </p:nvSpPr>
          <p:spPr bwMode="auto">
            <a:xfrm>
              <a:off x="432" y="1296"/>
              <a:ext cx="2592" cy="20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LOGICIEL</a:t>
              </a:r>
            </a:p>
            <a:p>
              <a:pPr>
                <a:spcBef>
                  <a:spcPct val="50000"/>
                </a:spcBef>
                <a:defRPr/>
              </a:pPr>
              <a:endParaRPr lang="fr-FR">
                <a:cs typeface="+mn-cs"/>
              </a:endParaRPr>
            </a:p>
            <a:p>
              <a:pPr>
                <a:spcBef>
                  <a:spcPct val="50000"/>
                </a:spcBef>
                <a:defRPr/>
              </a:pPr>
              <a:endParaRPr lang="fr-FR">
                <a:cs typeface="+mn-cs"/>
              </a:endParaRPr>
            </a:p>
            <a:p>
              <a:pPr>
                <a:spcBef>
                  <a:spcPct val="50000"/>
                </a:spcBef>
                <a:defRPr/>
              </a:pPr>
              <a:endParaRPr lang="fr-FR">
                <a:cs typeface="+mn-cs"/>
              </a:endParaRPr>
            </a:p>
            <a:p>
              <a:pPr>
                <a:spcBef>
                  <a:spcPct val="50000"/>
                </a:spcBef>
                <a:defRPr/>
              </a:pPr>
              <a:endParaRPr lang="fr-FR">
                <a:cs typeface="+mn-cs"/>
              </a:endParaRPr>
            </a:p>
            <a:p>
              <a:pPr>
                <a:spcBef>
                  <a:spcPct val="50000"/>
                </a:spcBef>
                <a:defRPr/>
              </a:pPr>
              <a:endParaRPr lang="fr-FR">
                <a:cs typeface="+mn-cs"/>
              </a:endParaRPr>
            </a:p>
          </p:txBody>
        </p:sp>
        <p:pic>
          <p:nvPicPr>
            <p:cNvPr id="3175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816"/>
              <a:ext cx="1143"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0692" name="Line 20"/>
          <p:cNvSpPr>
            <a:spLocks noChangeShapeType="1"/>
          </p:cNvSpPr>
          <p:nvPr/>
        </p:nvSpPr>
        <p:spPr bwMode="auto">
          <a:xfrm>
            <a:off x="4457700" y="1828800"/>
            <a:ext cx="0" cy="39624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40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540690"/>
                                        </p:tgtEl>
                                        <p:attrNameLst>
                                          <p:attrName>style.visibility</p:attrName>
                                        </p:attrNameLst>
                                      </p:cBhvr>
                                      <p:to>
                                        <p:strVal val="visible"/>
                                      </p:to>
                                    </p:set>
                                    <p:animEffect transition="in" filter="wipe(left)">
                                      <p:cBhvr>
                                        <p:cTn id="11" dur="500"/>
                                        <p:tgtEl>
                                          <p:spTgt spid="5406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540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A4B7C4F2-DAC4-BE4B-BFEC-433048C95DD6}" type="slidenum">
              <a:rPr lang="fr-FR"/>
              <a:pPr>
                <a:defRPr/>
              </a:pPr>
              <a:t>40</a:t>
            </a:fld>
            <a:endParaRPr lang="fr-FR"/>
          </a:p>
        </p:txBody>
      </p:sp>
      <p:sp>
        <p:nvSpPr>
          <p:cNvPr id="139267" name="Rectangle 3"/>
          <p:cNvSpPr>
            <a:spLocks noGrp="1" noChangeArrowheads="1"/>
          </p:cNvSpPr>
          <p:nvPr>
            <p:ph type="body" idx="1"/>
          </p:nvPr>
        </p:nvSpPr>
        <p:spPr>
          <a:xfrm>
            <a:off x="1073150" y="333375"/>
            <a:ext cx="7405688" cy="6219825"/>
          </a:xfrm>
        </p:spPr>
        <p:txBody>
          <a:bodyPr/>
          <a:lstStyle/>
          <a:p>
            <a:pPr eaLnBrk="1" hangingPunct="1">
              <a:buFontTx/>
              <a:buNone/>
              <a:defRPr/>
            </a:pPr>
            <a:r>
              <a:rPr lang="fr-FR" dirty="0" smtClean="0">
                <a:latin typeface="Times" charset="0"/>
                <a:cs typeface="+mn-cs"/>
              </a:rPr>
              <a:t>   Veillez à la </a:t>
            </a:r>
            <a:r>
              <a:rPr lang="fr-FR" dirty="0" smtClean="0">
                <a:solidFill>
                  <a:srgbClr val="EF1F1D"/>
                </a:solidFill>
                <a:latin typeface="Times" charset="0"/>
                <a:cs typeface="+mn-cs"/>
              </a:rPr>
              <a:t>cohérence de l'usage </a:t>
            </a:r>
            <a:r>
              <a:rPr lang="fr-FR" dirty="0" smtClean="0">
                <a:solidFill>
                  <a:srgbClr val="FF0000"/>
                </a:solidFill>
                <a:latin typeface="Times" charset="0"/>
                <a:cs typeface="+mn-cs"/>
              </a:rPr>
              <a:t>des fontes </a:t>
            </a:r>
            <a:r>
              <a:rPr lang="fr-FR" dirty="0" smtClean="0">
                <a:latin typeface="Times" charset="0"/>
                <a:cs typeface="+mn-cs"/>
              </a:rPr>
              <a:t>dans votre logiciel = donnez un sens à cet usage.</a:t>
            </a:r>
          </a:p>
          <a:p>
            <a:pPr lvl="1" eaLnBrk="1" hangingPunct="1">
              <a:defRPr/>
            </a:pPr>
            <a:r>
              <a:rPr lang="fr-FR" dirty="0" smtClean="0">
                <a:latin typeface="Times" charset="0"/>
              </a:rPr>
              <a:t>on peut utiliser différentes tailles</a:t>
            </a:r>
          </a:p>
          <a:p>
            <a:pPr lvl="1" eaLnBrk="1" hangingPunct="1">
              <a:defRPr/>
            </a:pPr>
            <a:r>
              <a:rPr lang="fr-FR" dirty="0" smtClean="0">
                <a:latin typeface="Times" charset="0"/>
              </a:rPr>
              <a:t>on peut distinguer les titres des menus par du gras.</a:t>
            </a:r>
          </a:p>
          <a:p>
            <a:pPr lvl="1" eaLnBrk="1" hangingPunct="1">
              <a:buFontTx/>
              <a:buNone/>
              <a:defRPr/>
            </a:pPr>
            <a:r>
              <a:rPr lang="fr-FR" dirty="0" smtClean="0">
                <a:latin typeface="Times" charset="0"/>
              </a:rPr>
              <a:t>ex: dans le Finder Macintosh, l'italique est réservé aux alias de fichiers.</a:t>
            </a:r>
          </a:p>
          <a:p>
            <a:pPr lvl="1" eaLnBrk="1" hangingPunct="1">
              <a:defRPr/>
            </a:pPr>
            <a:r>
              <a:rPr lang="fr-FR" sz="2400" dirty="0" smtClean="0">
                <a:latin typeface="Ayuthaya"/>
                <a:cs typeface="Ayuthaya"/>
              </a:rPr>
              <a:t>Le mélange des fontes est rarement réussi (= c'est laid !)</a:t>
            </a:r>
          </a:p>
          <a:p>
            <a:pPr lvl="1" eaLnBrk="1" hangingPunct="1">
              <a:defRPr/>
            </a:pPr>
            <a:r>
              <a:rPr lang="fr-FR" dirty="0" smtClean="0">
                <a:latin typeface="B Avant Garde Demi" charset="0"/>
              </a:rPr>
              <a:t>EVITER LES MAJUSCULES</a:t>
            </a:r>
          </a:p>
        </p:txBody>
      </p:sp>
    </p:spTree>
    <p:extLst>
      <p:ext uri="{BB962C8B-B14F-4D97-AF65-F5344CB8AC3E}">
        <p14:creationId xmlns:p14="http://schemas.microsoft.com/office/powerpoint/2010/main" val="1696186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dissolve">
                                      <p:cBhvr>
                                        <p:cTn id="7" dur="500"/>
                                        <p:tgtEl>
                                          <p:spTgt spid="13926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9267">
                                            <p:txEl>
                                              <p:pRg st="1" end="1"/>
                                            </p:txEl>
                                          </p:spTgt>
                                        </p:tgtEl>
                                        <p:attrNameLst>
                                          <p:attrName>style.visibility</p:attrName>
                                        </p:attrNameLst>
                                      </p:cBhvr>
                                      <p:to>
                                        <p:strVal val="visible"/>
                                      </p:to>
                                    </p:set>
                                    <p:animEffect transition="in" filter="dissolve">
                                      <p:cBhvr>
                                        <p:cTn id="10" dur="500"/>
                                        <p:tgtEl>
                                          <p:spTgt spid="13926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9267">
                                            <p:txEl>
                                              <p:pRg st="2" end="2"/>
                                            </p:txEl>
                                          </p:spTgt>
                                        </p:tgtEl>
                                        <p:attrNameLst>
                                          <p:attrName>style.visibility</p:attrName>
                                        </p:attrNameLst>
                                      </p:cBhvr>
                                      <p:to>
                                        <p:strVal val="visible"/>
                                      </p:to>
                                    </p:set>
                                    <p:animEffect transition="in" filter="dissolve">
                                      <p:cBhvr>
                                        <p:cTn id="13" dur="500"/>
                                        <p:tgtEl>
                                          <p:spTgt spid="13926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9267">
                                            <p:txEl>
                                              <p:pRg st="3" end="3"/>
                                            </p:txEl>
                                          </p:spTgt>
                                        </p:tgtEl>
                                        <p:attrNameLst>
                                          <p:attrName>style.visibility</p:attrName>
                                        </p:attrNameLst>
                                      </p:cBhvr>
                                      <p:to>
                                        <p:strVal val="visible"/>
                                      </p:to>
                                    </p:set>
                                    <p:animEffect transition="in" filter="dissolve">
                                      <p:cBhvr>
                                        <p:cTn id="16" dur="500"/>
                                        <p:tgtEl>
                                          <p:spTgt spid="13926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9267">
                                            <p:txEl>
                                              <p:pRg st="4" end="4"/>
                                            </p:txEl>
                                          </p:spTgt>
                                        </p:tgtEl>
                                        <p:attrNameLst>
                                          <p:attrName>style.visibility</p:attrName>
                                        </p:attrNameLst>
                                      </p:cBhvr>
                                      <p:to>
                                        <p:strVal val="visible"/>
                                      </p:to>
                                    </p:set>
                                    <p:animEffect transition="in" filter="dissolve">
                                      <p:cBhvr>
                                        <p:cTn id="19" dur="500"/>
                                        <p:tgtEl>
                                          <p:spTgt spid="139267">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9267">
                                            <p:txEl>
                                              <p:pRg st="5" end="5"/>
                                            </p:txEl>
                                          </p:spTgt>
                                        </p:tgtEl>
                                        <p:attrNameLst>
                                          <p:attrName>style.visibility</p:attrName>
                                        </p:attrNameLst>
                                      </p:cBhvr>
                                      <p:to>
                                        <p:strVal val="visible"/>
                                      </p:to>
                                    </p:set>
                                    <p:animEffect transition="in" filter="dissolve">
                                      <p:cBhvr>
                                        <p:cTn id="22" dur="500"/>
                                        <p:tgtEl>
                                          <p:spTgt spid="139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i="1" dirty="0" smtClean="0"/>
              <a:t>(Time &amp; Chaos)</a:t>
            </a:r>
            <a:endParaRPr lang="fr-FR" i="1" dirty="0"/>
          </a:p>
        </p:txBody>
      </p:sp>
      <p:pic>
        <p:nvPicPr>
          <p:cNvPr id="101378" name="Image 2" descr="tcshou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613" y="2628900"/>
            <a:ext cx="9058275"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96856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8EDED324-E7BE-0940-94D6-C03E8C625443}" type="slidenum">
              <a:rPr lang="fr-FR"/>
              <a:pPr>
                <a:defRPr/>
              </a:pPr>
              <a:t>42</a:t>
            </a:fld>
            <a:endParaRPr lang="fr-FR"/>
          </a:p>
        </p:txBody>
      </p:sp>
      <p:sp>
        <p:nvSpPr>
          <p:cNvPr id="142338"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smtClean="0">
                <a:cs typeface="+mj-cs"/>
              </a:rPr>
              <a:t>Cohérence des </a:t>
            </a:r>
            <a:r>
              <a:rPr lang="fr-FR" b="1" smtClean="0">
                <a:solidFill>
                  <a:schemeClr val="tx1"/>
                </a:solidFill>
                <a:cs typeface="+mj-cs"/>
              </a:rPr>
              <a:t>c</a:t>
            </a:r>
            <a:r>
              <a:rPr lang="fr-FR" b="1" smtClean="0">
                <a:solidFill>
                  <a:srgbClr val="EF1F1D"/>
                </a:solidFill>
                <a:cs typeface="+mj-cs"/>
              </a:rPr>
              <a:t>o</a:t>
            </a:r>
            <a:r>
              <a:rPr lang="fr-FR" b="1" smtClean="0">
                <a:solidFill>
                  <a:srgbClr val="FFEA18"/>
                </a:solidFill>
                <a:cs typeface="+mj-cs"/>
              </a:rPr>
              <a:t>u</a:t>
            </a:r>
            <a:r>
              <a:rPr lang="fr-FR" b="1" smtClean="0">
                <a:cs typeface="+mj-cs"/>
              </a:rPr>
              <a:t>l</a:t>
            </a:r>
            <a:r>
              <a:rPr lang="fr-FR" b="1" smtClean="0">
                <a:solidFill>
                  <a:srgbClr val="187534"/>
                </a:solidFill>
                <a:cs typeface="+mj-cs"/>
              </a:rPr>
              <a:t>e</a:t>
            </a:r>
            <a:r>
              <a:rPr lang="fr-FR" b="1" smtClean="0">
                <a:solidFill>
                  <a:srgbClr val="F63F1B"/>
                </a:solidFill>
                <a:cs typeface="+mj-cs"/>
              </a:rPr>
              <a:t>u</a:t>
            </a:r>
            <a:r>
              <a:rPr lang="fr-FR" b="1" smtClean="0">
                <a:solidFill>
                  <a:srgbClr val="DC54AD"/>
                </a:solidFill>
                <a:cs typeface="+mj-cs"/>
              </a:rPr>
              <a:t>r</a:t>
            </a:r>
            <a:r>
              <a:rPr lang="fr-FR" b="1" smtClean="0">
                <a:cs typeface="+mj-cs"/>
              </a:rPr>
              <a:t>s</a:t>
            </a:r>
          </a:p>
        </p:txBody>
      </p:sp>
      <p:sp>
        <p:nvSpPr>
          <p:cNvPr id="142339" name="Rectangle 3"/>
          <p:cNvSpPr>
            <a:spLocks noGrp="1" noChangeArrowheads="1"/>
          </p:cNvSpPr>
          <p:nvPr>
            <p:ph type="body" idx="1"/>
          </p:nvPr>
        </p:nvSpPr>
        <p:spPr>
          <a:xfrm>
            <a:off x="1403350" y="1828800"/>
            <a:ext cx="7405688" cy="5029200"/>
          </a:xfrm>
        </p:spPr>
        <p:txBody>
          <a:bodyPr/>
          <a:lstStyle/>
          <a:p>
            <a:pPr eaLnBrk="1" hangingPunct="1">
              <a:defRPr/>
            </a:pPr>
            <a:r>
              <a:rPr lang="fr-FR" dirty="0" smtClean="0">
                <a:latin typeface="Times" charset="0"/>
                <a:cs typeface="+mn-cs"/>
              </a:rPr>
              <a:t>Les </a:t>
            </a:r>
            <a:r>
              <a:rPr lang="fr-FR" dirty="0" smtClean="0">
                <a:cs typeface="+mn-cs"/>
              </a:rPr>
              <a:t>c</a:t>
            </a:r>
            <a:r>
              <a:rPr lang="fr-FR" dirty="0" smtClean="0">
                <a:solidFill>
                  <a:srgbClr val="EF1F1D"/>
                </a:solidFill>
                <a:cs typeface="+mn-cs"/>
              </a:rPr>
              <a:t>o</a:t>
            </a:r>
            <a:r>
              <a:rPr lang="fr-FR" dirty="0" smtClean="0">
                <a:solidFill>
                  <a:srgbClr val="F63F1B"/>
                </a:solidFill>
                <a:cs typeface="+mn-cs"/>
              </a:rPr>
              <a:t>u</a:t>
            </a:r>
            <a:r>
              <a:rPr lang="fr-FR" dirty="0" smtClean="0">
                <a:cs typeface="+mn-cs"/>
              </a:rPr>
              <a:t>l</a:t>
            </a:r>
            <a:r>
              <a:rPr lang="fr-FR" dirty="0" smtClean="0">
                <a:solidFill>
                  <a:srgbClr val="187534"/>
                </a:solidFill>
                <a:cs typeface="+mn-cs"/>
              </a:rPr>
              <a:t>e</a:t>
            </a:r>
            <a:r>
              <a:rPr lang="fr-FR" dirty="0" smtClean="0">
                <a:solidFill>
                  <a:srgbClr val="F63F1B"/>
                </a:solidFill>
                <a:cs typeface="+mn-cs"/>
              </a:rPr>
              <a:t>u</a:t>
            </a:r>
            <a:r>
              <a:rPr lang="fr-FR" dirty="0" smtClean="0">
                <a:solidFill>
                  <a:srgbClr val="993399"/>
                </a:solidFill>
                <a:cs typeface="+mn-cs"/>
              </a:rPr>
              <a:t>r</a:t>
            </a:r>
            <a:r>
              <a:rPr lang="fr-FR" dirty="0" smtClean="0">
                <a:cs typeface="+mn-cs"/>
              </a:rPr>
              <a:t>s</a:t>
            </a:r>
            <a:r>
              <a:rPr lang="fr-FR" dirty="0" smtClean="0">
                <a:latin typeface="Times" charset="0"/>
                <a:cs typeface="+mn-cs"/>
              </a:rPr>
              <a:t> de la même façon devront être définies de manière consistante. On donnera un sens à l'usage d'une couleur. </a:t>
            </a:r>
          </a:p>
          <a:p>
            <a:pPr eaLnBrk="1" hangingPunct="1">
              <a:defRPr/>
            </a:pPr>
            <a:r>
              <a:rPr lang="fr-FR" dirty="0" smtClean="0">
                <a:latin typeface="Times" charset="0"/>
                <a:cs typeface="+mn-cs"/>
              </a:rPr>
              <a:t>Le choix des </a:t>
            </a:r>
            <a:r>
              <a:rPr lang="fr-FR" dirty="0" smtClean="0">
                <a:cs typeface="+mn-cs"/>
              </a:rPr>
              <a:t>c</a:t>
            </a:r>
            <a:r>
              <a:rPr lang="fr-FR" dirty="0" smtClean="0">
                <a:solidFill>
                  <a:srgbClr val="EF1F1D"/>
                </a:solidFill>
                <a:cs typeface="+mn-cs"/>
              </a:rPr>
              <a:t>o</a:t>
            </a:r>
            <a:r>
              <a:rPr lang="fr-FR" dirty="0" smtClean="0">
                <a:solidFill>
                  <a:srgbClr val="F63F1B"/>
                </a:solidFill>
                <a:cs typeface="+mn-cs"/>
              </a:rPr>
              <a:t>u</a:t>
            </a:r>
            <a:r>
              <a:rPr lang="fr-FR" dirty="0" smtClean="0">
                <a:cs typeface="+mn-cs"/>
              </a:rPr>
              <a:t>l</a:t>
            </a:r>
            <a:r>
              <a:rPr lang="fr-FR" dirty="0" smtClean="0">
                <a:solidFill>
                  <a:srgbClr val="187534"/>
                </a:solidFill>
                <a:cs typeface="+mn-cs"/>
              </a:rPr>
              <a:t>e</a:t>
            </a:r>
            <a:r>
              <a:rPr lang="fr-FR" dirty="0" smtClean="0">
                <a:solidFill>
                  <a:srgbClr val="F63F1B"/>
                </a:solidFill>
                <a:cs typeface="+mn-cs"/>
              </a:rPr>
              <a:t>u</a:t>
            </a:r>
            <a:r>
              <a:rPr lang="fr-FR" dirty="0" smtClean="0">
                <a:solidFill>
                  <a:srgbClr val="993399"/>
                </a:solidFill>
                <a:cs typeface="+mn-cs"/>
              </a:rPr>
              <a:t>r</a:t>
            </a:r>
            <a:r>
              <a:rPr lang="fr-FR" dirty="0" smtClean="0">
                <a:cs typeface="+mn-cs"/>
              </a:rPr>
              <a:t>s</a:t>
            </a:r>
            <a:r>
              <a:rPr lang="fr-FR" b="0" dirty="0" smtClean="0">
                <a:cs typeface="+mn-cs"/>
              </a:rPr>
              <a:t> </a:t>
            </a:r>
            <a:r>
              <a:rPr lang="fr-FR" dirty="0" smtClean="0">
                <a:latin typeface="Times" charset="0"/>
                <a:cs typeface="+mn-cs"/>
              </a:rPr>
              <a:t>est aussi du ressort de l'utilisateur. Vous pouvez en effet fixer l'usage d'une variable couleur du programme, mais laisser l'utilisateur choisir cette couleur. </a:t>
            </a:r>
          </a:p>
        </p:txBody>
      </p:sp>
    </p:spTree>
    <p:extLst>
      <p:ext uri="{BB962C8B-B14F-4D97-AF65-F5344CB8AC3E}">
        <p14:creationId xmlns:p14="http://schemas.microsoft.com/office/powerpoint/2010/main" val="1173475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300" fill="hold"/>
                                        <p:tgtEl>
                                          <p:spTgt spid="142339">
                                            <p:txEl>
                                              <p:pRg st="0" end="0"/>
                                            </p:txEl>
                                          </p:spTgt>
                                        </p:tgtEl>
                                        <p:attrNameLst>
                                          <p:attrName>ppt_x</p:attrName>
                                        </p:attrNameLst>
                                      </p:cBhvr>
                                      <p:tavLst>
                                        <p:tav tm="0">
                                          <p:val>
                                            <p:strVal val="0-#ppt_w/2"/>
                                          </p:val>
                                        </p:tav>
                                        <p:tav tm="100000">
                                          <p:val>
                                            <p:strVal val="#ppt_x"/>
                                          </p:val>
                                        </p:tav>
                                      </p:tavLst>
                                    </p:anim>
                                    <p:anim calcmode="lin" valueType="num">
                                      <p:cBhvr additive="base">
                                        <p:cTn id="8" dur="300" fill="hold"/>
                                        <p:tgtEl>
                                          <p:spTgt spid="142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2339">
                                            <p:txEl>
                                              <p:pRg st="1" end="1"/>
                                            </p:txEl>
                                          </p:spTgt>
                                        </p:tgtEl>
                                        <p:attrNameLst>
                                          <p:attrName>style.visibility</p:attrName>
                                        </p:attrNameLst>
                                      </p:cBhvr>
                                      <p:to>
                                        <p:strVal val="visible"/>
                                      </p:to>
                                    </p:set>
                                    <p:anim calcmode="lin" valueType="num">
                                      <p:cBhvr additive="base">
                                        <p:cTn id="13" dur="300" fill="hold"/>
                                        <p:tgtEl>
                                          <p:spTgt spid="142339">
                                            <p:txEl>
                                              <p:pRg st="1" end="1"/>
                                            </p:txEl>
                                          </p:spTgt>
                                        </p:tgtEl>
                                        <p:attrNameLst>
                                          <p:attrName>ppt_x</p:attrName>
                                        </p:attrNameLst>
                                      </p:cBhvr>
                                      <p:tavLst>
                                        <p:tav tm="0">
                                          <p:val>
                                            <p:strVal val="0-#ppt_w/2"/>
                                          </p:val>
                                        </p:tav>
                                        <p:tav tm="100000">
                                          <p:val>
                                            <p:strVal val="#ppt_x"/>
                                          </p:val>
                                        </p:tav>
                                      </p:tavLst>
                                    </p:anim>
                                    <p:anim calcmode="lin" valueType="num">
                                      <p:cBhvr additive="base">
                                        <p:cTn id="14" dur="300" fill="hold"/>
                                        <p:tgtEl>
                                          <p:spTgt spid="142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2" fill="hold" grpId="1" nodeType="clickEffect">
                                  <p:stCondLst>
                                    <p:cond delay="0"/>
                                  </p:stCondLst>
                                  <p:childTnLst>
                                    <p:anim calcmode="lin" valueType="num">
                                      <p:cBhvr additive="base">
                                        <p:cTn id="18" dur="500"/>
                                        <p:tgtEl>
                                          <p:spTgt spid="142339">
                                            <p:txEl>
                                              <p:pRg st="0" end="0"/>
                                            </p:txEl>
                                          </p:spTgt>
                                        </p:tgtEl>
                                        <p:attrNameLst>
                                          <p:attrName>ppt_x</p:attrName>
                                        </p:attrNameLst>
                                      </p:cBhvr>
                                      <p:tavLst>
                                        <p:tav tm="0">
                                          <p:val>
                                            <p:strVal val="ppt_x"/>
                                          </p:val>
                                        </p:tav>
                                        <p:tav tm="100000">
                                          <p:val>
                                            <p:strVal val="1+ppt_w/2"/>
                                          </p:val>
                                        </p:tav>
                                      </p:tavLst>
                                    </p:anim>
                                    <p:anim calcmode="lin" valueType="num">
                                      <p:cBhvr additive="base">
                                        <p:cTn id="19" dur="500"/>
                                        <p:tgtEl>
                                          <p:spTgt spid="142339">
                                            <p:txEl>
                                              <p:pRg st="0" end="0"/>
                                            </p:txEl>
                                          </p:spTgt>
                                        </p:tgtEl>
                                        <p:attrNameLst>
                                          <p:attrName>ppt_y</p:attrName>
                                        </p:attrNameLst>
                                      </p:cBhvr>
                                      <p:tavLst>
                                        <p:tav tm="0">
                                          <p:val>
                                            <p:strVal val="ppt_y"/>
                                          </p:val>
                                        </p:tav>
                                        <p:tav tm="100000">
                                          <p:val>
                                            <p:strVal val="ppt_y"/>
                                          </p:val>
                                        </p:tav>
                                      </p:tavLst>
                                    </p:anim>
                                    <p:set>
                                      <p:cBhvr>
                                        <p:cTn id="20" dur="1" fill="hold">
                                          <p:stCondLst>
                                            <p:cond delay="499"/>
                                          </p:stCondLst>
                                        </p:cTn>
                                        <p:tgtEl>
                                          <p:spTgt spid="142339">
                                            <p:txEl>
                                              <p:pRg st="0" end="0"/>
                                            </p:txEl>
                                          </p:spTgt>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2" fill="hold" grpId="1" nodeType="clickEffect">
                                  <p:stCondLst>
                                    <p:cond delay="0"/>
                                  </p:stCondLst>
                                  <p:childTnLst>
                                    <p:anim calcmode="lin" valueType="num">
                                      <p:cBhvr additive="base">
                                        <p:cTn id="24" dur="500"/>
                                        <p:tgtEl>
                                          <p:spTgt spid="142339">
                                            <p:txEl>
                                              <p:pRg st="1" end="1"/>
                                            </p:txEl>
                                          </p:spTgt>
                                        </p:tgtEl>
                                        <p:attrNameLst>
                                          <p:attrName>ppt_x</p:attrName>
                                        </p:attrNameLst>
                                      </p:cBhvr>
                                      <p:tavLst>
                                        <p:tav tm="0">
                                          <p:val>
                                            <p:strVal val="ppt_x"/>
                                          </p:val>
                                        </p:tav>
                                        <p:tav tm="100000">
                                          <p:val>
                                            <p:strVal val="1+ppt_w/2"/>
                                          </p:val>
                                        </p:tav>
                                      </p:tavLst>
                                    </p:anim>
                                    <p:anim calcmode="lin" valueType="num">
                                      <p:cBhvr additive="base">
                                        <p:cTn id="25" dur="500"/>
                                        <p:tgtEl>
                                          <p:spTgt spid="142339">
                                            <p:txEl>
                                              <p:pRg st="1" end="1"/>
                                            </p:txEl>
                                          </p:spTgt>
                                        </p:tgtEl>
                                        <p:attrNameLst>
                                          <p:attrName>ppt_y</p:attrName>
                                        </p:attrNameLst>
                                      </p:cBhvr>
                                      <p:tavLst>
                                        <p:tav tm="0">
                                          <p:val>
                                            <p:strVal val="ppt_y"/>
                                          </p:val>
                                        </p:tav>
                                        <p:tav tm="100000">
                                          <p:val>
                                            <p:strVal val="ppt_y"/>
                                          </p:val>
                                        </p:tav>
                                      </p:tavLst>
                                    </p:anim>
                                    <p:set>
                                      <p:cBhvr>
                                        <p:cTn id="26" dur="1" fill="hold">
                                          <p:stCondLst>
                                            <p:cond delay="499"/>
                                          </p:stCondLst>
                                        </p:cTn>
                                        <p:tgtEl>
                                          <p:spTgt spid="142339">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utoUpdateAnimBg="0"/>
      <p:bldP spid="142339" grpId="1"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CCA75828-1C06-0D4D-B47D-B7A4DEB3E709}" type="slidenum">
              <a:rPr lang="fr-FR"/>
              <a:pPr>
                <a:defRPr/>
              </a:pPr>
              <a:t>43</a:t>
            </a:fld>
            <a:endParaRPr lang="fr-FR"/>
          </a:p>
        </p:txBody>
      </p:sp>
      <p:sp>
        <p:nvSpPr>
          <p:cNvPr id="143363" name="Rectangle 3"/>
          <p:cNvSpPr>
            <a:spLocks noGrp="1" noChangeArrowheads="1"/>
          </p:cNvSpPr>
          <p:nvPr>
            <p:ph type="body" idx="1"/>
          </p:nvPr>
        </p:nvSpPr>
        <p:spPr>
          <a:xfrm>
            <a:off x="1250950" y="0"/>
            <a:ext cx="7404100" cy="6858000"/>
          </a:xfrm>
        </p:spPr>
        <p:txBody>
          <a:bodyPr/>
          <a:lstStyle/>
          <a:p>
            <a:pPr eaLnBrk="1" hangingPunct="1">
              <a:defRPr/>
            </a:pPr>
            <a:endParaRPr lang="fr-FR" dirty="0" smtClean="0">
              <a:latin typeface="Times" charset="0"/>
              <a:cs typeface="+mn-cs"/>
            </a:endParaRPr>
          </a:p>
          <a:p>
            <a:pPr eaLnBrk="1" hangingPunct="1">
              <a:defRPr/>
            </a:pPr>
            <a:r>
              <a:rPr lang="fr-FR" dirty="0">
                <a:latin typeface="Times" charset="0"/>
                <a:cs typeface="+mn-cs"/>
              </a:rPr>
              <a:t>P</a:t>
            </a:r>
            <a:r>
              <a:rPr lang="fr-FR" dirty="0" smtClean="0">
                <a:latin typeface="Times" charset="0"/>
                <a:cs typeface="+mn-cs"/>
              </a:rPr>
              <a:t>our la sélection de </a:t>
            </a:r>
            <a:r>
              <a:rPr lang="fr-FR" dirty="0" smtClean="0">
                <a:cs typeface="+mn-cs"/>
              </a:rPr>
              <a:t>c</a:t>
            </a:r>
            <a:r>
              <a:rPr lang="fr-FR" dirty="0" smtClean="0">
                <a:solidFill>
                  <a:srgbClr val="EF1F1D"/>
                </a:solidFill>
                <a:cs typeface="+mn-cs"/>
              </a:rPr>
              <a:t>o</a:t>
            </a:r>
            <a:r>
              <a:rPr lang="fr-FR" dirty="0" smtClean="0">
                <a:solidFill>
                  <a:srgbClr val="F63F1B"/>
                </a:solidFill>
                <a:cs typeface="+mn-cs"/>
              </a:rPr>
              <a:t>u</a:t>
            </a:r>
            <a:r>
              <a:rPr lang="fr-FR" dirty="0" smtClean="0">
                <a:cs typeface="+mn-cs"/>
              </a:rPr>
              <a:t>l</a:t>
            </a:r>
            <a:r>
              <a:rPr lang="fr-FR" dirty="0" smtClean="0">
                <a:solidFill>
                  <a:srgbClr val="187534"/>
                </a:solidFill>
                <a:cs typeface="+mn-cs"/>
              </a:rPr>
              <a:t>e</a:t>
            </a:r>
            <a:r>
              <a:rPr lang="fr-FR" dirty="0" smtClean="0">
                <a:solidFill>
                  <a:srgbClr val="F63F1B"/>
                </a:solidFill>
                <a:cs typeface="+mn-cs"/>
              </a:rPr>
              <a:t>u</a:t>
            </a:r>
            <a:r>
              <a:rPr lang="fr-FR" dirty="0" smtClean="0">
                <a:solidFill>
                  <a:srgbClr val="993399"/>
                </a:solidFill>
                <a:cs typeface="+mn-cs"/>
              </a:rPr>
              <a:t>r</a:t>
            </a:r>
            <a:r>
              <a:rPr lang="fr-FR" dirty="0" smtClean="0">
                <a:cs typeface="+mn-cs"/>
              </a:rPr>
              <a:t>s</a:t>
            </a:r>
            <a:r>
              <a:rPr lang="fr-FR" dirty="0" smtClean="0">
                <a:latin typeface="Times" charset="0"/>
                <a:cs typeface="+mn-cs"/>
              </a:rPr>
              <a:t>, utilisez les boîtes prédéfinies.</a:t>
            </a:r>
          </a:p>
        </p:txBody>
      </p:sp>
      <p:pic>
        <p:nvPicPr>
          <p:cNvPr id="5" name="Image 4" descr="JColorChoose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576" y="2038424"/>
            <a:ext cx="6719281" cy="4414912"/>
          </a:xfrm>
          <a:prstGeom prst="rect">
            <a:avLst/>
          </a:prstGeom>
        </p:spPr>
      </p:pic>
    </p:spTree>
    <p:extLst>
      <p:ext uri="{BB962C8B-B14F-4D97-AF65-F5344CB8AC3E}">
        <p14:creationId xmlns:p14="http://schemas.microsoft.com/office/powerpoint/2010/main" val="1215773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7DEF6193-62BD-1547-A232-FB3FB2399D84}" type="slidenum">
              <a:rPr lang="fr-FR"/>
              <a:pPr>
                <a:defRPr/>
              </a:pPr>
              <a:t>44</a:t>
            </a:fld>
            <a:endParaRPr lang="fr-FR"/>
          </a:p>
        </p:txBody>
      </p:sp>
      <p:sp>
        <p:nvSpPr>
          <p:cNvPr id="573442" name="Rectangle 2"/>
          <p:cNvSpPr>
            <a:spLocks noGrp="1" noChangeArrowheads="1"/>
          </p:cNvSpPr>
          <p:nvPr>
            <p:ph type="body" idx="1"/>
          </p:nvPr>
        </p:nvSpPr>
        <p:spPr>
          <a:xfrm>
            <a:off x="1250950" y="0"/>
            <a:ext cx="7404100" cy="6858000"/>
          </a:xfrm>
        </p:spPr>
        <p:txBody>
          <a:bodyPr/>
          <a:lstStyle/>
          <a:p>
            <a:pPr eaLnBrk="1" hangingPunct="1">
              <a:buFontTx/>
              <a:buNone/>
              <a:defRPr/>
            </a:pPr>
            <a:endParaRPr lang="fr-FR" smtClean="0">
              <a:solidFill>
                <a:srgbClr val="359927"/>
              </a:solidFill>
              <a:latin typeface="Times" charset="0"/>
              <a:cs typeface="+mn-cs"/>
            </a:endParaRPr>
          </a:p>
          <a:p>
            <a:pPr eaLnBrk="1" hangingPunct="1">
              <a:buFontTx/>
              <a:buNone/>
              <a:defRPr/>
            </a:pPr>
            <a:endParaRPr lang="fr-FR" smtClean="0">
              <a:solidFill>
                <a:srgbClr val="359927"/>
              </a:solidFill>
              <a:latin typeface="Times" charset="0"/>
              <a:cs typeface="+mn-cs"/>
            </a:endParaRPr>
          </a:p>
        </p:txBody>
      </p:sp>
      <p:pic>
        <p:nvPicPr>
          <p:cNvPr id="1075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622648"/>
            <a:ext cx="70596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44" name="Rectangle 4"/>
          <p:cNvSpPr>
            <a:spLocks noChangeArrowheads="1"/>
          </p:cNvSpPr>
          <p:nvPr/>
        </p:nvSpPr>
        <p:spPr bwMode="auto">
          <a:xfrm>
            <a:off x="560512" y="457200"/>
            <a:ext cx="89258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3600" b="1" dirty="0" smtClean="0">
                <a:cs typeface="+mn-cs"/>
              </a:rPr>
              <a:t>Autre exemple : le </a:t>
            </a:r>
            <a:r>
              <a:rPr lang="fr-FR" sz="3600" b="1" dirty="0">
                <a:cs typeface="+mn-cs"/>
              </a:rPr>
              <a:t>nuancier du </a:t>
            </a:r>
            <a:r>
              <a:rPr lang="fr-FR" sz="3600" b="1" dirty="0" smtClean="0">
                <a:cs typeface="+mn-cs"/>
              </a:rPr>
              <a:t>i-book </a:t>
            </a:r>
            <a:r>
              <a:rPr lang="fr-FR" sz="3600" b="1" dirty="0">
                <a:cs typeface="+mn-cs"/>
              </a:rPr>
              <a:t>(Mac)</a:t>
            </a:r>
          </a:p>
        </p:txBody>
      </p:sp>
    </p:spTree>
    <p:extLst>
      <p:ext uri="{BB962C8B-B14F-4D97-AF65-F5344CB8AC3E}">
        <p14:creationId xmlns:p14="http://schemas.microsoft.com/office/powerpoint/2010/main" val="322877239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CCA75828-1C06-0D4D-B47D-B7A4DEB3E709}" type="slidenum">
              <a:rPr lang="fr-FR"/>
              <a:pPr>
                <a:defRPr/>
              </a:pPr>
              <a:t>45</a:t>
            </a:fld>
            <a:endParaRPr lang="fr-FR"/>
          </a:p>
        </p:txBody>
      </p:sp>
      <p:sp>
        <p:nvSpPr>
          <p:cNvPr id="143363" name="Rectangle 3"/>
          <p:cNvSpPr>
            <a:spLocks noGrp="1" noChangeArrowheads="1"/>
          </p:cNvSpPr>
          <p:nvPr>
            <p:ph type="body" idx="1"/>
          </p:nvPr>
        </p:nvSpPr>
        <p:spPr>
          <a:xfrm>
            <a:off x="1250950" y="0"/>
            <a:ext cx="7404100" cy="6858000"/>
          </a:xfrm>
        </p:spPr>
        <p:txBody>
          <a:bodyPr/>
          <a:lstStyle/>
          <a:p>
            <a:pPr eaLnBrk="1" hangingPunct="1">
              <a:defRPr/>
            </a:pPr>
            <a:endParaRPr lang="fr-FR" dirty="0" smtClean="0">
              <a:latin typeface="Times" charset="0"/>
              <a:cs typeface="+mn-cs"/>
            </a:endParaRPr>
          </a:p>
          <a:p>
            <a:pPr eaLnBrk="1" hangingPunct="1">
              <a:defRPr/>
            </a:pPr>
            <a:r>
              <a:rPr lang="fr-FR" dirty="0">
                <a:latin typeface="Times" charset="0"/>
                <a:cs typeface="+mn-cs"/>
              </a:rPr>
              <a:t>C</a:t>
            </a:r>
            <a:r>
              <a:rPr lang="fr-FR" dirty="0" smtClean="0">
                <a:latin typeface="Times" charset="0"/>
                <a:cs typeface="+mn-cs"/>
              </a:rPr>
              <a:t>ontrôlez les </a:t>
            </a:r>
            <a:r>
              <a:rPr lang="fr-FR" dirty="0" smtClean="0">
                <a:solidFill>
                  <a:srgbClr val="F63F1B"/>
                </a:solidFill>
                <a:latin typeface="Times" charset="0"/>
                <a:cs typeface="+mn-cs"/>
              </a:rPr>
              <a:t>contrastes</a:t>
            </a:r>
            <a:r>
              <a:rPr lang="fr-FR" dirty="0">
                <a:latin typeface="Times" charset="0"/>
              </a:rPr>
              <a:t> </a:t>
            </a:r>
            <a:r>
              <a:rPr lang="fr-FR" dirty="0" smtClean="0">
                <a:latin typeface="Times" charset="0"/>
              </a:rPr>
              <a:t>(même si les couleurs sont choisies par l’utilisateur)</a:t>
            </a:r>
            <a:endParaRPr lang="fr-FR" dirty="0" smtClean="0">
              <a:solidFill>
                <a:srgbClr val="F63F1B"/>
              </a:solidFill>
              <a:latin typeface="Times" charset="0"/>
              <a:cs typeface="+mn-cs"/>
            </a:endParaRPr>
          </a:p>
          <a:p>
            <a:pPr eaLnBrk="1" hangingPunct="1">
              <a:defRPr/>
            </a:pPr>
            <a:r>
              <a:rPr lang="fr-FR" dirty="0">
                <a:latin typeface="Times" charset="0"/>
                <a:cs typeface="+mn-cs"/>
              </a:rPr>
              <a:t>M</a:t>
            </a:r>
            <a:r>
              <a:rPr lang="fr-FR" dirty="0" smtClean="0">
                <a:latin typeface="Times" charset="0"/>
                <a:cs typeface="+mn-cs"/>
              </a:rPr>
              <a:t>éfiez-vous, si les surfaces colorées sont petites, l'effet souhaité n'est pas toujours garanti. </a:t>
            </a:r>
            <a:endParaRPr lang="fr-FR" dirty="0" smtClean="0">
              <a:solidFill>
                <a:srgbClr val="FFEA18"/>
              </a:solidFill>
              <a:latin typeface="Times" charset="0"/>
              <a:cs typeface="+mn-cs"/>
            </a:endParaRPr>
          </a:p>
          <a:p>
            <a:pPr eaLnBrk="1" hangingPunct="1">
              <a:defRPr/>
            </a:pPr>
            <a:r>
              <a:rPr lang="fr-FR" dirty="0">
                <a:latin typeface="Times" charset="0"/>
                <a:cs typeface="+mn-cs"/>
              </a:rPr>
              <a:t>V</a:t>
            </a:r>
            <a:r>
              <a:rPr lang="fr-FR" dirty="0" smtClean="0">
                <a:latin typeface="Times" charset="0"/>
                <a:cs typeface="+mn-cs"/>
              </a:rPr>
              <a:t>ous pouvez aussi utiliser des </a:t>
            </a:r>
            <a:r>
              <a:rPr lang="fr-FR" dirty="0" smtClean="0">
                <a:cs typeface="+mn-cs"/>
              </a:rPr>
              <a:t>c</a:t>
            </a:r>
            <a:r>
              <a:rPr lang="fr-FR" dirty="0" smtClean="0">
                <a:solidFill>
                  <a:srgbClr val="EF1F1D"/>
                </a:solidFill>
                <a:cs typeface="+mn-cs"/>
              </a:rPr>
              <a:t>o</a:t>
            </a:r>
            <a:r>
              <a:rPr lang="fr-FR" dirty="0" smtClean="0">
                <a:solidFill>
                  <a:srgbClr val="F63F1B"/>
                </a:solidFill>
                <a:cs typeface="+mn-cs"/>
              </a:rPr>
              <a:t>u</a:t>
            </a:r>
            <a:r>
              <a:rPr lang="fr-FR" dirty="0" smtClean="0">
                <a:cs typeface="+mn-cs"/>
              </a:rPr>
              <a:t>l</a:t>
            </a:r>
            <a:r>
              <a:rPr lang="fr-FR" dirty="0" smtClean="0">
                <a:solidFill>
                  <a:srgbClr val="187534"/>
                </a:solidFill>
                <a:cs typeface="+mn-cs"/>
              </a:rPr>
              <a:t>e</a:t>
            </a:r>
            <a:r>
              <a:rPr lang="fr-FR" dirty="0" smtClean="0">
                <a:solidFill>
                  <a:srgbClr val="F63F1B"/>
                </a:solidFill>
                <a:cs typeface="+mn-cs"/>
              </a:rPr>
              <a:t>u</a:t>
            </a:r>
            <a:r>
              <a:rPr lang="fr-FR" dirty="0" smtClean="0">
                <a:solidFill>
                  <a:srgbClr val="993399"/>
                </a:solidFill>
                <a:cs typeface="+mn-cs"/>
              </a:rPr>
              <a:t>r</a:t>
            </a:r>
            <a:r>
              <a:rPr lang="fr-FR" dirty="0" smtClean="0">
                <a:cs typeface="+mn-cs"/>
              </a:rPr>
              <a:t>s</a:t>
            </a:r>
            <a:r>
              <a:rPr lang="fr-FR" dirty="0" smtClean="0">
                <a:latin typeface="Times" charset="0"/>
                <a:cs typeface="+mn-cs"/>
              </a:rPr>
              <a:t> pour représenter des nombres. </a:t>
            </a:r>
          </a:p>
          <a:p>
            <a:pPr eaLnBrk="1" hangingPunct="1">
              <a:defRPr/>
            </a:pPr>
            <a:r>
              <a:rPr lang="fr-FR" dirty="0" smtClean="0">
                <a:latin typeface="Times" charset="0"/>
                <a:cs typeface="+mn-cs"/>
              </a:rPr>
              <a:t>Ou coder des valeurs avec les dégradés d'une même teinte.</a:t>
            </a:r>
          </a:p>
        </p:txBody>
      </p:sp>
    </p:spTree>
    <p:extLst>
      <p:ext uri="{BB962C8B-B14F-4D97-AF65-F5344CB8AC3E}">
        <p14:creationId xmlns:p14="http://schemas.microsoft.com/office/powerpoint/2010/main" val="24750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6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i="1" dirty="0" smtClean="0"/>
              <a:t>(Pirates</a:t>
            </a:r>
            <a:r>
              <a:rPr lang="fr-FR" i="1" dirty="0"/>
              <a:t>: </a:t>
            </a:r>
            <a:r>
              <a:rPr lang="fr-FR" i="1" dirty="0" err="1"/>
              <a:t>Quest</a:t>
            </a:r>
            <a:r>
              <a:rPr lang="fr-FR" i="1" dirty="0"/>
              <a:t> for the </a:t>
            </a:r>
            <a:r>
              <a:rPr lang="fr-FR" i="1" dirty="0" err="1" smtClean="0"/>
              <a:t>seas</a:t>
            </a:r>
            <a:r>
              <a:rPr lang="fr-FR" i="1" dirty="0" smtClean="0"/>
              <a:t>)</a:t>
            </a:r>
            <a:endParaRPr lang="fr-FR" dirty="0"/>
          </a:p>
        </p:txBody>
      </p:sp>
      <p:pic>
        <p:nvPicPr>
          <p:cNvPr id="109570" name="Image 5" descr="tuto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4450" y="1903413"/>
            <a:ext cx="4697413"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11997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i="1" dirty="0" smtClean="0"/>
              <a:t>(QuickTime </a:t>
            </a:r>
            <a:r>
              <a:rPr lang="fr-FR" i="1" dirty="0"/>
              <a:t>4.0 </a:t>
            </a:r>
            <a:r>
              <a:rPr lang="fr-FR" i="1" dirty="0" smtClean="0"/>
              <a:t>Player)</a:t>
            </a:r>
            <a:r>
              <a:rPr lang="fr-FR" dirty="0" smtClean="0"/>
              <a:t> </a:t>
            </a:r>
            <a:endParaRPr lang="fr-FR" dirty="0"/>
          </a:p>
        </p:txBody>
      </p:sp>
      <p:pic>
        <p:nvPicPr>
          <p:cNvPr id="111618" name="Image 3" descr="qtcolo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5088" y="3086100"/>
            <a:ext cx="48260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err="1" smtClean="0"/>
              <a:t>WebForms</a:t>
            </a:r>
            <a:endParaRPr lang="fr-FR" dirty="0"/>
          </a:p>
        </p:txBody>
      </p:sp>
      <p:pic>
        <p:nvPicPr>
          <p:cNvPr id="113666" name="Image 2" descr="webform5.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2882900"/>
            <a:ext cx="55641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ED57A99E-2468-D048-9D20-C122A2C10701}" type="slidenum">
              <a:rPr lang="fr-FR"/>
              <a:pPr>
                <a:defRPr/>
              </a:pPr>
              <a:t>49</a:t>
            </a:fld>
            <a:endParaRPr lang="fr-FR"/>
          </a:p>
        </p:txBody>
      </p:sp>
      <p:sp>
        <p:nvSpPr>
          <p:cNvPr id="196610"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smtClean="0">
                <a:cs typeface="+mj-cs"/>
              </a:rPr>
              <a:t>Mettre en page </a:t>
            </a:r>
            <a:endParaRPr lang="fr-FR" smtClean="0">
              <a:cs typeface="+mj-cs"/>
            </a:endParaRPr>
          </a:p>
        </p:txBody>
      </p:sp>
      <p:sp>
        <p:nvSpPr>
          <p:cNvPr id="196611" name="Rectangle 3"/>
          <p:cNvSpPr>
            <a:spLocks noGrp="1" noChangeArrowheads="1"/>
          </p:cNvSpPr>
          <p:nvPr>
            <p:ph type="body" idx="1"/>
          </p:nvPr>
        </p:nvSpPr>
        <p:spPr>
          <a:xfrm>
            <a:off x="577850" y="1828800"/>
            <a:ext cx="8585200" cy="5029200"/>
          </a:xfrm>
        </p:spPr>
        <p:txBody>
          <a:bodyPr/>
          <a:lstStyle/>
          <a:p>
            <a:pPr eaLnBrk="1" hangingPunct="1">
              <a:lnSpc>
                <a:spcPct val="90000"/>
              </a:lnSpc>
              <a:defRPr/>
            </a:pPr>
            <a:r>
              <a:rPr lang="fr-FR" dirty="0" smtClean="0">
                <a:cs typeface="+mn-cs"/>
              </a:rPr>
              <a:t>Choisir une disposition générale</a:t>
            </a:r>
          </a:p>
          <a:p>
            <a:pPr lvl="1" eaLnBrk="1" hangingPunct="1">
              <a:lnSpc>
                <a:spcPct val="90000"/>
              </a:lnSpc>
              <a:defRPr/>
            </a:pPr>
            <a:r>
              <a:rPr lang="fr-FR" dirty="0" smtClean="0"/>
              <a:t>classique: barre de menu, barre d'icônes, fenêtre de login et/ou fenêtre principale</a:t>
            </a:r>
          </a:p>
          <a:p>
            <a:pPr lvl="1" eaLnBrk="1" hangingPunct="1">
              <a:lnSpc>
                <a:spcPct val="90000"/>
              </a:lnSpc>
              <a:defRPr/>
            </a:pPr>
            <a:r>
              <a:rPr lang="fr-FR" dirty="0" smtClean="0"/>
              <a:t>autres: onglets, découpage, etc..</a:t>
            </a:r>
          </a:p>
          <a:p>
            <a:pPr lvl="1" eaLnBrk="1" hangingPunct="1">
              <a:lnSpc>
                <a:spcPct val="90000"/>
              </a:lnSpc>
              <a:defRPr/>
            </a:pPr>
            <a:r>
              <a:rPr lang="fr-FR" dirty="0" smtClean="0"/>
              <a:t>barre ou grille d'icônes seule</a:t>
            </a:r>
          </a:p>
          <a:p>
            <a:pPr eaLnBrk="1" hangingPunct="1">
              <a:lnSpc>
                <a:spcPct val="90000"/>
              </a:lnSpc>
              <a:defRPr/>
            </a:pPr>
            <a:r>
              <a:rPr lang="fr-FR" dirty="0" smtClean="0">
                <a:cs typeface="+mn-cs"/>
              </a:rPr>
              <a:t>faciliter la navigation s'il existe plusieurs fenêtres : onglets, panneaux, fenêtres de vues, arbres d'icônes ou de textes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dissolve">
                                      <p:cBhvr>
                                        <p:cTn id="7" dur="500"/>
                                        <p:tgtEl>
                                          <p:spTgt spid="19661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6611">
                                            <p:txEl>
                                              <p:pRg st="1" end="1"/>
                                            </p:txEl>
                                          </p:spTgt>
                                        </p:tgtEl>
                                        <p:attrNameLst>
                                          <p:attrName>style.visibility</p:attrName>
                                        </p:attrNameLst>
                                      </p:cBhvr>
                                      <p:to>
                                        <p:strVal val="visible"/>
                                      </p:to>
                                    </p:set>
                                    <p:animEffect transition="in" filter="dissolve">
                                      <p:cBhvr>
                                        <p:cTn id="10" dur="500"/>
                                        <p:tgtEl>
                                          <p:spTgt spid="19661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6611">
                                            <p:txEl>
                                              <p:pRg st="2" end="2"/>
                                            </p:txEl>
                                          </p:spTgt>
                                        </p:tgtEl>
                                        <p:attrNameLst>
                                          <p:attrName>style.visibility</p:attrName>
                                        </p:attrNameLst>
                                      </p:cBhvr>
                                      <p:to>
                                        <p:strVal val="visible"/>
                                      </p:to>
                                    </p:set>
                                    <p:animEffect transition="in" filter="dissolve">
                                      <p:cBhvr>
                                        <p:cTn id="13" dur="500"/>
                                        <p:tgtEl>
                                          <p:spTgt spid="19661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96611">
                                            <p:txEl>
                                              <p:pRg st="3" end="3"/>
                                            </p:txEl>
                                          </p:spTgt>
                                        </p:tgtEl>
                                        <p:attrNameLst>
                                          <p:attrName>style.visibility</p:attrName>
                                        </p:attrNameLst>
                                      </p:cBhvr>
                                      <p:to>
                                        <p:strVal val="visible"/>
                                      </p:to>
                                    </p:set>
                                    <p:animEffect transition="in" filter="dissolve">
                                      <p:cBhvr>
                                        <p:cTn id="16" dur="500"/>
                                        <p:tgtEl>
                                          <p:spTgt spid="19661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96611">
                                            <p:txEl>
                                              <p:pRg st="4" end="4"/>
                                            </p:txEl>
                                          </p:spTgt>
                                        </p:tgtEl>
                                        <p:attrNameLst>
                                          <p:attrName>style.visibility</p:attrName>
                                        </p:attrNameLst>
                                      </p:cBhvr>
                                      <p:to>
                                        <p:strVal val="visible"/>
                                      </p:to>
                                    </p:set>
                                    <p:animEffect transition="in" filter="dissolve">
                                      <p:cBhvr>
                                        <p:cTn id="21" dur="500"/>
                                        <p:tgtEl>
                                          <p:spTgt spid="196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1B94EAB0-B519-184A-AF4C-2747DE771DE1}" type="slidenum">
              <a:rPr lang="fr-FR"/>
              <a:pPr>
                <a:defRPr/>
              </a:pPr>
              <a:t>5</a:t>
            </a:fld>
            <a:endParaRPr lang="fr-FR"/>
          </a:p>
        </p:txBody>
      </p:sp>
      <p:sp>
        <p:nvSpPr>
          <p:cNvPr id="251906" name="Rectangle 2"/>
          <p:cNvSpPr>
            <a:spLocks noGrp="1" noChangeArrowheads="1"/>
          </p:cNvSpPr>
          <p:nvPr>
            <p:ph type="title"/>
          </p:nvPr>
        </p:nvSpPr>
        <p:spPr>
          <a:xfrm>
            <a:off x="577850" y="457200"/>
            <a:ext cx="8915400" cy="1752600"/>
          </a:xfrm>
        </p:spPr>
        <p:txBody>
          <a:bodyPr/>
          <a:lstStyle/>
          <a:p>
            <a:pPr eaLnBrk="1" hangingPunct="1">
              <a:spcBef>
                <a:spcPts val="1200"/>
              </a:spcBef>
              <a:spcAft>
                <a:spcPts val="300"/>
              </a:spcAft>
              <a:defRPr/>
            </a:pPr>
            <a:r>
              <a:rPr lang="fr-FR" b="1" dirty="0" smtClean="0">
                <a:solidFill>
                  <a:srgbClr val="EF1F1D"/>
                </a:solidFill>
                <a:latin typeface="Palatino" charset="0"/>
                <a:cs typeface="+mj-cs"/>
              </a:rPr>
              <a:t>Principe  : "Séparer l'interface graphique et l'application"</a:t>
            </a:r>
          </a:p>
        </p:txBody>
      </p:sp>
      <p:sp>
        <p:nvSpPr>
          <p:cNvPr id="251907" name="Rectangle 3"/>
          <p:cNvSpPr>
            <a:spLocks noGrp="1" noChangeArrowheads="1"/>
          </p:cNvSpPr>
          <p:nvPr>
            <p:ph type="body" idx="1"/>
          </p:nvPr>
        </p:nvSpPr>
        <p:spPr>
          <a:xfrm>
            <a:off x="247650" y="2209800"/>
            <a:ext cx="9328150" cy="4648200"/>
          </a:xfrm>
        </p:spPr>
        <p:txBody>
          <a:bodyPr/>
          <a:lstStyle/>
          <a:p>
            <a:pPr eaLnBrk="1" hangingPunct="1">
              <a:lnSpc>
                <a:spcPct val="90000"/>
              </a:lnSpc>
              <a:defRPr/>
            </a:pPr>
            <a:r>
              <a:rPr lang="fr-FR" dirty="0" smtClean="0">
                <a:cs typeface="+mn-cs"/>
              </a:rPr>
              <a:t>Application = constituée d'objets "réels" ou simulés faisant partie d'un </a:t>
            </a:r>
            <a:r>
              <a:rPr lang="fr-FR" dirty="0" smtClean="0">
                <a:solidFill>
                  <a:srgbClr val="F63F1B"/>
                </a:solidFill>
                <a:cs typeface="+mn-cs"/>
              </a:rPr>
              <a:t>monde modélisé (=monde simulé)</a:t>
            </a:r>
            <a:r>
              <a:rPr lang="fr-FR" dirty="0" smtClean="0">
                <a:cs typeface="+mn-cs"/>
              </a:rPr>
              <a:t> + les structures de données nécessaires à l'organisation et la mémorisation de ces objets.</a:t>
            </a:r>
          </a:p>
          <a:p>
            <a:pPr eaLnBrk="1" hangingPunct="1">
              <a:lnSpc>
                <a:spcPct val="90000"/>
              </a:lnSpc>
              <a:defRPr/>
            </a:pPr>
            <a:r>
              <a:rPr lang="fr-FR" dirty="0" smtClean="0">
                <a:cs typeface="+mn-cs"/>
              </a:rPr>
              <a:t>Interface graphique = constituée d'objets faisant partie du </a:t>
            </a:r>
            <a:r>
              <a:rPr lang="fr-FR" dirty="0" smtClean="0">
                <a:solidFill>
                  <a:srgbClr val="F63F1B"/>
                </a:solidFill>
                <a:cs typeface="+mn-cs"/>
              </a:rPr>
              <a:t>monde de l'interface utilisateur</a:t>
            </a:r>
            <a:r>
              <a:rPr lang="fr-FR" dirty="0" smtClean="0">
                <a:cs typeface="+mn-cs"/>
              </a:rPr>
              <a:t> (UI = menu, liste scrollée, morceaux de textes, données d'entrées ou de sortie, …).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1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19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CFB88FEB-D553-E149-81C7-62934514D353}" type="slidenum">
              <a:rPr lang="fr-FR"/>
              <a:pPr>
                <a:defRPr/>
              </a:pPr>
              <a:t>50</a:t>
            </a:fld>
            <a:endParaRPr lang="fr-FR"/>
          </a:p>
        </p:txBody>
      </p:sp>
      <p:pic>
        <p:nvPicPr>
          <p:cNvPr id="1177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 y="304800"/>
            <a:ext cx="77978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05EE85D5-4218-4B4F-8266-CF0A55A84CB0}" type="slidenum">
              <a:rPr lang="fr-FR"/>
              <a:pPr>
                <a:defRPr/>
              </a:pPr>
              <a:t>51</a:t>
            </a:fld>
            <a:endParaRPr lang="fr-FR"/>
          </a:p>
        </p:txBody>
      </p:sp>
      <p:grpSp>
        <p:nvGrpSpPr>
          <p:cNvPr id="119810" name="Group 6"/>
          <p:cNvGrpSpPr>
            <a:grpSpLocks/>
          </p:cNvGrpSpPr>
          <p:nvPr/>
        </p:nvGrpSpPr>
        <p:grpSpPr bwMode="auto">
          <a:xfrm>
            <a:off x="1155700" y="2971800"/>
            <a:ext cx="7842250" cy="1524000"/>
            <a:chOff x="672" y="1872"/>
            <a:chExt cx="4560" cy="960"/>
          </a:xfrm>
        </p:grpSpPr>
        <p:pic>
          <p:nvPicPr>
            <p:cNvPr id="1198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1872"/>
              <a:ext cx="4297"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620" name="Rectangle 4"/>
            <p:cNvSpPr>
              <a:spLocks noChangeArrowheads="1"/>
            </p:cNvSpPr>
            <p:nvPr/>
          </p:nvSpPr>
          <p:spPr bwMode="auto">
            <a:xfrm>
              <a:off x="4512" y="2016"/>
              <a:ext cx="720" cy="81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623621" name="Line 5"/>
          <p:cNvSpPr>
            <a:spLocks noChangeShapeType="1"/>
          </p:cNvSpPr>
          <p:nvPr/>
        </p:nvSpPr>
        <p:spPr bwMode="auto">
          <a:xfrm>
            <a:off x="7759700" y="32004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23623" name="Rectangle 7"/>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dirty="0" smtClean="0">
                <a:cs typeface="+mj-cs"/>
              </a:rPr>
              <a:t>Logiciel Eudora</a:t>
            </a:r>
            <a:br>
              <a:rPr lang="fr-FR" b="1" dirty="0" smtClean="0">
                <a:cs typeface="+mj-cs"/>
              </a:rPr>
            </a:br>
            <a:r>
              <a:rPr lang="fr-FR" b="1" dirty="0" smtClean="0">
                <a:cs typeface="+mj-cs"/>
              </a:rPr>
              <a:t>démarrage barre d'icônes </a:t>
            </a:r>
            <a:endParaRPr lang="fr-FR" dirty="0"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4B1C176D-D1C7-9640-A1F6-FBE1F4E84E15}" type="slidenum">
              <a:rPr lang="fr-FR"/>
              <a:pPr>
                <a:defRPr/>
              </a:pPr>
              <a:t>52</a:t>
            </a:fld>
            <a:endParaRPr lang="fr-FR"/>
          </a:p>
        </p:txBody>
      </p:sp>
      <p:pic>
        <p:nvPicPr>
          <p:cNvPr id="1218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933450"/>
            <a:ext cx="7059613"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33C26636-FF29-594E-893E-82760A40F416}" type="slidenum">
              <a:rPr lang="fr-FR"/>
              <a:pPr>
                <a:defRPr/>
              </a:pPr>
              <a:t>53</a:t>
            </a:fld>
            <a:endParaRPr lang="fr-FR"/>
          </a:p>
        </p:txBody>
      </p:sp>
      <p:sp>
        <p:nvSpPr>
          <p:cNvPr id="96259" name="Rectangle 3"/>
          <p:cNvSpPr>
            <a:spLocks noGrp="1" noChangeArrowheads="1"/>
          </p:cNvSpPr>
          <p:nvPr>
            <p:ph type="body" idx="1"/>
          </p:nvPr>
        </p:nvSpPr>
        <p:spPr>
          <a:xfrm>
            <a:off x="0" y="0"/>
            <a:ext cx="9575800" cy="5786199"/>
          </a:xfrm>
          <a:solidFill>
            <a:schemeClr val="bg1"/>
          </a:solidFill>
        </p:spPr>
        <p:txBody>
          <a:bodyPr>
            <a:spAutoFit/>
          </a:bodyPr>
          <a:lstStyle/>
          <a:p>
            <a:pPr marL="760413" indent="-1588" eaLnBrk="1" hangingPunct="1">
              <a:defRPr/>
            </a:pPr>
            <a:endParaRPr lang="fr-FR" dirty="0" smtClean="0">
              <a:cs typeface="+mn-cs"/>
            </a:endParaRPr>
          </a:p>
          <a:p>
            <a:pPr marL="760413" indent="-1588" eaLnBrk="1" hangingPunct="1">
              <a:defRPr/>
            </a:pPr>
            <a:r>
              <a:rPr lang="fr-FR" dirty="0" smtClean="0">
                <a:cs typeface="+mn-cs"/>
              </a:rPr>
              <a:t>Dans l'édition,  la belle page d'un livre est la page de droite. </a:t>
            </a:r>
          </a:p>
          <a:p>
            <a:pPr marL="760413" indent="-1588" eaLnBrk="1" hangingPunct="1">
              <a:defRPr/>
            </a:pPr>
            <a:r>
              <a:rPr lang="fr-FR" dirty="0" smtClean="0">
                <a:cs typeface="+mn-cs"/>
              </a:rPr>
              <a:t>Sur l'écran, ces règles n'ont pas nécessairement d'équivalent mais le centre de l'écran est très visible</a:t>
            </a:r>
          </a:p>
          <a:p>
            <a:pPr marL="760413" indent="-1588" algn="ctr" eaLnBrk="1" hangingPunct="1">
              <a:buFont typeface="Wingdings" charset="0"/>
              <a:buChar char="Ø"/>
              <a:defRPr/>
            </a:pPr>
            <a:r>
              <a:rPr lang="fr-FR" dirty="0" smtClean="0">
                <a:cs typeface="+mn-cs"/>
              </a:rPr>
              <a:t> </a:t>
            </a:r>
            <a:r>
              <a:rPr lang="fr-FR" dirty="0" smtClean="0">
                <a:solidFill>
                  <a:srgbClr val="F63F1B"/>
                </a:solidFill>
                <a:cs typeface="+mn-cs"/>
              </a:rPr>
              <a:t>Centrer les boîtes de dialogue</a:t>
            </a:r>
            <a:endParaRPr lang="fr-FR" dirty="0" smtClean="0">
              <a:cs typeface="+mn-cs"/>
            </a:endParaRPr>
          </a:p>
          <a:p>
            <a:pPr marL="760413" indent="-1588" algn="ctr" eaLnBrk="1" hangingPunct="1">
              <a:buFontTx/>
              <a:buNone/>
              <a:defRPr/>
            </a:pPr>
            <a:r>
              <a:rPr lang="fr-FR" i="1" dirty="0" smtClean="0">
                <a:solidFill>
                  <a:srgbClr val="6C18B0"/>
                </a:solidFill>
                <a:cs typeface="+mn-cs"/>
              </a:rPr>
              <a:t>Il n'est pas toujours simple de savoir pourquoi une mise en page est ou non réussie, mais l'on peut tout de même énoncer quelques règles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animEffect transition="in" filter="dissolve">
                                      <p:cBhvr>
                                        <p:cTn id="7" dur="500"/>
                                        <p:tgtEl>
                                          <p:spTgt spid="962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259">
                                            <p:txEl>
                                              <p:pRg st="2" end="2"/>
                                            </p:txEl>
                                          </p:spTgt>
                                        </p:tgtEl>
                                        <p:attrNameLst>
                                          <p:attrName>style.visibility</p:attrName>
                                        </p:attrNameLst>
                                      </p:cBhvr>
                                      <p:to>
                                        <p:strVal val="visible"/>
                                      </p:to>
                                    </p:set>
                                    <p:animEffect transition="in" filter="dissolve">
                                      <p:cBhvr>
                                        <p:cTn id="12" dur="500"/>
                                        <p:tgtEl>
                                          <p:spTgt spid="962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animEffect transition="in" filter="dissolve">
                                      <p:cBhvr>
                                        <p:cTn id="17" dur="500"/>
                                        <p:tgtEl>
                                          <p:spTgt spid="962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259">
                                            <p:txEl>
                                              <p:pRg st="4" end="4"/>
                                            </p:txEl>
                                          </p:spTgt>
                                        </p:tgtEl>
                                        <p:attrNameLst>
                                          <p:attrName>style.visibility</p:attrName>
                                        </p:attrNameLst>
                                      </p:cBhvr>
                                      <p:to>
                                        <p:strVal val="visible"/>
                                      </p:to>
                                    </p:set>
                                    <p:animEffect transition="in" filter="dissolve">
                                      <p:cBhvr>
                                        <p:cTn id="22" dur="500"/>
                                        <p:tgtEl>
                                          <p:spTgt spid="96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E526232E-F825-E74A-B440-24FDE72BEF92}" type="slidenum">
              <a:rPr lang="fr-FR"/>
              <a:pPr>
                <a:defRPr/>
              </a:pPr>
              <a:t>54</a:t>
            </a:fld>
            <a:endParaRPr lang="fr-FR"/>
          </a:p>
        </p:txBody>
      </p:sp>
      <p:sp>
        <p:nvSpPr>
          <p:cNvPr id="194562"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smtClean="0">
                <a:cs typeface="+mj-cs"/>
              </a:rPr>
              <a:t>Organiser les boîtes </a:t>
            </a:r>
            <a:br>
              <a:rPr lang="fr-FR" b="1" smtClean="0">
                <a:cs typeface="+mj-cs"/>
              </a:rPr>
            </a:br>
            <a:r>
              <a:rPr lang="fr-FR" b="1" smtClean="0">
                <a:cs typeface="+mj-cs"/>
              </a:rPr>
              <a:t>de dialogues</a:t>
            </a:r>
            <a:endParaRPr lang="fr-FR" smtClean="0">
              <a:cs typeface="+mj-cs"/>
            </a:endParaRPr>
          </a:p>
        </p:txBody>
      </p:sp>
      <p:sp>
        <p:nvSpPr>
          <p:cNvPr id="194563" name="Rectangle 3"/>
          <p:cNvSpPr>
            <a:spLocks noGrp="1" noChangeArrowheads="1"/>
          </p:cNvSpPr>
          <p:nvPr>
            <p:ph type="body" idx="1"/>
          </p:nvPr>
        </p:nvSpPr>
        <p:spPr>
          <a:xfrm>
            <a:off x="1250950" y="2324100"/>
            <a:ext cx="7404100" cy="4533900"/>
          </a:xfrm>
        </p:spPr>
        <p:txBody>
          <a:bodyPr/>
          <a:lstStyle/>
          <a:p>
            <a:pPr eaLnBrk="1" hangingPunct="1">
              <a:defRPr/>
            </a:pPr>
            <a:r>
              <a:rPr lang="fr-FR" smtClean="0">
                <a:cs typeface="+mn-cs"/>
              </a:rPr>
              <a:t>définir des zones dans les boîtes</a:t>
            </a:r>
          </a:p>
          <a:p>
            <a:pPr eaLnBrk="1" hangingPunct="1">
              <a:defRPr/>
            </a:pPr>
            <a:r>
              <a:rPr lang="fr-FR" smtClean="0">
                <a:cs typeface="+mn-cs"/>
              </a:rPr>
              <a:t>utiliser les séparateurs, les cadres</a:t>
            </a:r>
          </a:p>
          <a:p>
            <a:pPr eaLnBrk="1" hangingPunct="1">
              <a:defRPr/>
            </a:pPr>
            <a:r>
              <a:rPr lang="fr-FR" smtClean="0">
                <a:cs typeface="+mn-cs"/>
              </a:rPr>
              <a:t>mettre des titres aux cadres</a:t>
            </a:r>
          </a:p>
          <a:p>
            <a:pPr eaLnBrk="1" hangingPunct="1">
              <a:defRPr/>
            </a:pPr>
            <a:r>
              <a:rPr lang="fr-FR" smtClean="0">
                <a:cs typeface="+mn-cs"/>
              </a:rPr>
              <a:t>minimiser les enchaînements et les ouvertures de boites</a:t>
            </a:r>
          </a:p>
          <a:p>
            <a:pPr eaLnBrk="1" hangingPunct="1">
              <a:defRPr/>
            </a:pPr>
            <a:r>
              <a:rPr lang="fr-FR" smtClean="0">
                <a:cs typeface="+mn-cs"/>
              </a:rPr>
              <a:t>placer les boutons de manière intelligible et/ou conventionnelle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1D7901DE-3FFA-3749-88C7-EEF47AD5AB8D}" type="slidenum">
              <a:rPr lang="fr-FR"/>
              <a:pPr>
                <a:defRPr/>
              </a:pPr>
              <a:t>55</a:t>
            </a:fld>
            <a:endParaRPr lang="fr-FR"/>
          </a:p>
        </p:txBody>
      </p:sp>
      <p:sp>
        <p:nvSpPr>
          <p:cNvPr id="192514" name="Rectangle 2"/>
          <p:cNvSpPr>
            <a:spLocks noGrp="1" noChangeArrowheads="1"/>
          </p:cNvSpPr>
          <p:nvPr>
            <p:ph type="title"/>
          </p:nvPr>
        </p:nvSpPr>
        <p:spPr>
          <a:xfrm>
            <a:off x="1155700" y="304800"/>
            <a:ext cx="7469188" cy="1143000"/>
          </a:xfrm>
        </p:spPr>
        <p:txBody>
          <a:bodyPr/>
          <a:lstStyle/>
          <a:p>
            <a:pPr eaLnBrk="1" hangingPunct="1">
              <a:spcBef>
                <a:spcPts val="200"/>
              </a:spcBef>
              <a:spcAft>
                <a:spcPts val="200"/>
              </a:spcAft>
              <a:defRPr/>
            </a:pPr>
            <a:r>
              <a:rPr lang="fr-FR" b="1" smtClean="0">
                <a:cs typeface="+mj-cs"/>
              </a:rPr>
              <a:t>Délimiter des zones</a:t>
            </a:r>
          </a:p>
        </p:txBody>
      </p:sp>
      <p:sp>
        <p:nvSpPr>
          <p:cNvPr id="192515" name="Rectangle 3"/>
          <p:cNvSpPr>
            <a:spLocks noGrp="1" noChangeArrowheads="1"/>
          </p:cNvSpPr>
          <p:nvPr>
            <p:ph type="body" idx="1"/>
          </p:nvPr>
        </p:nvSpPr>
        <p:spPr>
          <a:xfrm>
            <a:off x="1320800" y="1676400"/>
            <a:ext cx="7405688" cy="4800600"/>
          </a:xfrm>
        </p:spPr>
        <p:txBody>
          <a:bodyPr/>
          <a:lstStyle/>
          <a:p>
            <a:pPr eaLnBrk="1" hangingPunct="1">
              <a:defRPr/>
            </a:pPr>
            <a:r>
              <a:rPr lang="fr-FR" smtClean="0">
                <a:cs typeface="+mn-cs"/>
              </a:rPr>
              <a:t>créer des zones et penser en zone</a:t>
            </a:r>
          </a:p>
          <a:p>
            <a:pPr eaLnBrk="1" hangingPunct="1">
              <a:defRPr/>
            </a:pPr>
            <a:r>
              <a:rPr lang="fr-FR" smtClean="0">
                <a:solidFill>
                  <a:srgbClr val="EF1F1D"/>
                </a:solidFill>
                <a:cs typeface="+mn-cs"/>
              </a:rPr>
              <a:t>grouper</a:t>
            </a:r>
            <a:r>
              <a:rPr lang="fr-FR" smtClean="0">
                <a:cs typeface="+mn-cs"/>
              </a:rPr>
              <a:t> les éléments par fonctionnalités et/ou par nature (boutons, etc.)</a:t>
            </a:r>
          </a:p>
          <a:p>
            <a:pPr eaLnBrk="1" hangingPunct="1">
              <a:defRPr/>
            </a:pPr>
            <a:r>
              <a:rPr lang="fr-FR" smtClean="0">
                <a:solidFill>
                  <a:srgbClr val="EF1F1D"/>
                </a:solidFill>
                <a:cs typeface="+mn-cs"/>
              </a:rPr>
              <a:t>séparer les zones </a:t>
            </a:r>
            <a:r>
              <a:rPr lang="fr-FR" smtClean="0">
                <a:cs typeface="+mn-cs"/>
              </a:rPr>
              <a:t>avec des séparateurs, les fenêtres scindables, les onglets</a:t>
            </a:r>
          </a:p>
          <a:p>
            <a:pPr eaLnBrk="1" hangingPunct="1">
              <a:defRPr/>
            </a:pPr>
            <a:r>
              <a:rPr lang="fr-FR" smtClean="0">
                <a:cs typeface="+mn-cs"/>
              </a:rPr>
              <a:t>organiser les zones par proximité</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2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2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25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2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1418C257-A2B5-DC40-AB6B-43E0E91EEE82}" type="slidenum">
              <a:rPr lang="fr-FR"/>
              <a:pPr>
                <a:defRPr/>
              </a:pPr>
              <a:t>56</a:t>
            </a:fld>
            <a:endParaRPr lang="fr-FR"/>
          </a:p>
        </p:txBody>
      </p:sp>
      <p:pic>
        <p:nvPicPr>
          <p:cNvPr id="1300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722313"/>
            <a:ext cx="8408987"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60" name="Rectangle 12"/>
          <p:cNvSpPr>
            <a:spLocks noChangeArrowheads="1"/>
          </p:cNvSpPr>
          <p:nvPr/>
        </p:nvSpPr>
        <p:spPr bwMode="auto">
          <a:xfrm>
            <a:off x="660400" y="1295400"/>
            <a:ext cx="8997950" cy="2133600"/>
          </a:xfrm>
          <a:prstGeom prst="rect">
            <a:avLst/>
          </a:prstGeom>
          <a:noFill/>
          <a:ln w="3810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58061" name="Rectangle 13"/>
          <p:cNvSpPr>
            <a:spLocks noChangeArrowheads="1"/>
          </p:cNvSpPr>
          <p:nvPr/>
        </p:nvSpPr>
        <p:spPr bwMode="auto">
          <a:xfrm>
            <a:off x="412750" y="3505200"/>
            <a:ext cx="8997950" cy="990600"/>
          </a:xfrm>
          <a:prstGeom prst="rect">
            <a:avLst/>
          </a:prstGeom>
          <a:noFill/>
          <a:ln w="3810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58062" name="Rectangle 14"/>
          <p:cNvSpPr>
            <a:spLocks noChangeArrowheads="1"/>
          </p:cNvSpPr>
          <p:nvPr/>
        </p:nvSpPr>
        <p:spPr bwMode="auto">
          <a:xfrm>
            <a:off x="247650" y="4648200"/>
            <a:ext cx="8997950" cy="990600"/>
          </a:xfrm>
          <a:prstGeom prst="rect">
            <a:avLst/>
          </a:prstGeom>
          <a:noFill/>
          <a:ln w="3810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58063" name="Freeform 15"/>
          <p:cNvSpPr>
            <a:spLocks/>
          </p:cNvSpPr>
          <p:nvPr/>
        </p:nvSpPr>
        <p:spPr bwMode="auto">
          <a:xfrm>
            <a:off x="6756400" y="5175250"/>
            <a:ext cx="2797175" cy="1384300"/>
          </a:xfrm>
          <a:custGeom>
            <a:avLst/>
            <a:gdLst>
              <a:gd name="T0" fmla="*/ 1456 w 1626"/>
              <a:gd name="T1" fmla="*/ 394 h 872"/>
              <a:gd name="T2" fmla="*/ 1134 w 1626"/>
              <a:gd name="T3" fmla="*/ 108 h 872"/>
              <a:gd name="T4" fmla="*/ 1003 w 1626"/>
              <a:gd name="T5" fmla="*/ 24 h 872"/>
              <a:gd name="T6" fmla="*/ 907 w 1626"/>
              <a:gd name="T7" fmla="*/ 0 h 872"/>
              <a:gd name="T8" fmla="*/ 477 w 1626"/>
              <a:gd name="T9" fmla="*/ 48 h 872"/>
              <a:gd name="T10" fmla="*/ 286 w 1626"/>
              <a:gd name="T11" fmla="*/ 96 h 872"/>
              <a:gd name="T12" fmla="*/ 179 w 1626"/>
              <a:gd name="T13" fmla="*/ 167 h 872"/>
              <a:gd name="T14" fmla="*/ 143 w 1626"/>
              <a:gd name="T15" fmla="*/ 191 h 872"/>
              <a:gd name="T16" fmla="*/ 71 w 1626"/>
              <a:gd name="T17" fmla="*/ 346 h 872"/>
              <a:gd name="T18" fmla="*/ 0 w 1626"/>
              <a:gd name="T19" fmla="*/ 490 h 872"/>
              <a:gd name="T20" fmla="*/ 119 w 1626"/>
              <a:gd name="T21" fmla="*/ 549 h 872"/>
              <a:gd name="T22" fmla="*/ 250 w 1626"/>
              <a:gd name="T23" fmla="*/ 597 h 872"/>
              <a:gd name="T24" fmla="*/ 465 w 1626"/>
              <a:gd name="T25" fmla="*/ 824 h 872"/>
              <a:gd name="T26" fmla="*/ 525 w 1626"/>
              <a:gd name="T27" fmla="*/ 848 h 872"/>
              <a:gd name="T28" fmla="*/ 597 w 1626"/>
              <a:gd name="T29" fmla="*/ 872 h 872"/>
              <a:gd name="T30" fmla="*/ 764 w 1626"/>
              <a:gd name="T31" fmla="*/ 836 h 872"/>
              <a:gd name="T32" fmla="*/ 955 w 1626"/>
              <a:gd name="T33" fmla="*/ 741 h 872"/>
              <a:gd name="T34" fmla="*/ 1504 w 1626"/>
              <a:gd name="T35" fmla="*/ 549 h 872"/>
              <a:gd name="T36" fmla="*/ 1552 w 1626"/>
              <a:gd name="T37" fmla="*/ 526 h 872"/>
              <a:gd name="T38" fmla="*/ 1456 w 1626"/>
              <a:gd name="T39" fmla="*/ 39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6" h="872">
                <a:moveTo>
                  <a:pt x="1456" y="394"/>
                </a:moveTo>
                <a:cubicBezTo>
                  <a:pt x="1325" y="313"/>
                  <a:pt x="1240" y="213"/>
                  <a:pt x="1134" y="108"/>
                </a:cubicBezTo>
                <a:cubicBezTo>
                  <a:pt x="1104" y="78"/>
                  <a:pt x="1042" y="38"/>
                  <a:pt x="1003" y="24"/>
                </a:cubicBezTo>
                <a:cubicBezTo>
                  <a:pt x="972" y="12"/>
                  <a:pt x="907" y="0"/>
                  <a:pt x="907" y="0"/>
                </a:cubicBezTo>
                <a:cubicBezTo>
                  <a:pt x="763" y="18"/>
                  <a:pt x="620" y="35"/>
                  <a:pt x="477" y="48"/>
                </a:cubicBezTo>
                <a:cubicBezTo>
                  <a:pt x="369" y="66"/>
                  <a:pt x="357" y="53"/>
                  <a:pt x="286" y="96"/>
                </a:cubicBezTo>
                <a:cubicBezTo>
                  <a:pt x="249" y="117"/>
                  <a:pt x="214" y="143"/>
                  <a:pt x="179" y="167"/>
                </a:cubicBezTo>
                <a:cubicBezTo>
                  <a:pt x="167" y="175"/>
                  <a:pt x="143" y="191"/>
                  <a:pt x="143" y="191"/>
                </a:cubicBezTo>
                <a:cubicBezTo>
                  <a:pt x="124" y="247"/>
                  <a:pt x="97" y="292"/>
                  <a:pt x="71" y="346"/>
                </a:cubicBezTo>
                <a:cubicBezTo>
                  <a:pt x="46" y="395"/>
                  <a:pt x="29" y="443"/>
                  <a:pt x="0" y="490"/>
                </a:cubicBezTo>
                <a:cubicBezTo>
                  <a:pt x="48" y="539"/>
                  <a:pt x="61" y="524"/>
                  <a:pt x="119" y="549"/>
                </a:cubicBezTo>
                <a:cubicBezTo>
                  <a:pt x="165" y="568"/>
                  <a:pt x="201" y="584"/>
                  <a:pt x="250" y="597"/>
                </a:cubicBezTo>
                <a:cubicBezTo>
                  <a:pt x="310" y="672"/>
                  <a:pt x="376" y="779"/>
                  <a:pt x="465" y="824"/>
                </a:cubicBezTo>
                <a:cubicBezTo>
                  <a:pt x="484" y="833"/>
                  <a:pt x="504" y="840"/>
                  <a:pt x="525" y="848"/>
                </a:cubicBezTo>
                <a:cubicBezTo>
                  <a:pt x="548" y="856"/>
                  <a:pt x="597" y="872"/>
                  <a:pt x="597" y="872"/>
                </a:cubicBezTo>
                <a:cubicBezTo>
                  <a:pt x="652" y="859"/>
                  <a:pt x="710" y="854"/>
                  <a:pt x="764" y="836"/>
                </a:cubicBezTo>
                <a:cubicBezTo>
                  <a:pt x="833" y="812"/>
                  <a:pt x="889" y="769"/>
                  <a:pt x="955" y="741"/>
                </a:cubicBezTo>
                <a:cubicBezTo>
                  <a:pt x="1130" y="664"/>
                  <a:pt x="1314" y="580"/>
                  <a:pt x="1504" y="549"/>
                </a:cubicBezTo>
                <a:cubicBezTo>
                  <a:pt x="1520" y="541"/>
                  <a:pt x="1540" y="539"/>
                  <a:pt x="1552" y="526"/>
                </a:cubicBezTo>
                <a:cubicBezTo>
                  <a:pt x="1626" y="440"/>
                  <a:pt x="1504" y="442"/>
                  <a:pt x="1456" y="394"/>
                </a:cubicBez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80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80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80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58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60" grpId="0" animBg="1"/>
      <p:bldP spid="258061" grpId="0" animBg="1"/>
      <p:bldP spid="258062"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799C040C-417F-3847-84C7-F32EA67B0FA1}" type="slidenum">
              <a:rPr lang="fr-FR"/>
              <a:pPr>
                <a:defRPr/>
              </a:pPr>
              <a:t>57</a:t>
            </a:fld>
            <a:endParaRPr lang="fr-FR"/>
          </a:p>
        </p:txBody>
      </p:sp>
      <p:sp>
        <p:nvSpPr>
          <p:cNvPr id="199682"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smtClean="0">
                <a:cs typeface="+mj-cs"/>
              </a:rPr>
              <a:t>Organiser les boîtes </a:t>
            </a:r>
            <a:br>
              <a:rPr lang="fr-FR" b="1" smtClean="0">
                <a:cs typeface="+mj-cs"/>
              </a:rPr>
            </a:br>
            <a:r>
              <a:rPr lang="fr-FR" b="1" smtClean="0">
                <a:cs typeface="+mj-cs"/>
              </a:rPr>
              <a:t>de dialogues</a:t>
            </a:r>
            <a:endParaRPr lang="fr-FR" smtClean="0">
              <a:cs typeface="+mj-cs"/>
            </a:endParaRPr>
          </a:p>
        </p:txBody>
      </p:sp>
      <p:sp>
        <p:nvSpPr>
          <p:cNvPr id="199683" name="Rectangle 3"/>
          <p:cNvSpPr>
            <a:spLocks noGrp="1" noChangeArrowheads="1"/>
          </p:cNvSpPr>
          <p:nvPr>
            <p:ph type="body" idx="1"/>
          </p:nvPr>
        </p:nvSpPr>
        <p:spPr>
          <a:xfrm>
            <a:off x="742950" y="2060848"/>
            <a:ext cx="8337550" cy="4533900"/>
          </a:xfrm>
        </p:spPr>
        <p:txBody>
          <a:bodyPr/>
          <a:lstStyle/>
          <a:p>
            <a:pPr eaLnBrk="1" hangingPunct="1">
              <a:defRPr/>
            </a:pPr>
            <a:r>
              <a:rPr lang="fr-FR" dirty="0" smtClean="0">
                <a:cs typeface="+mn-cs"/>
              </a:rPr>
              <a:t>boutons: Ok, Annuler, Valider, Appliquer, Enregistrer, Aide, … (emplacements standards)</a:t>
            </a:r>
          </a:p>
          <a:p>
            <a:pPr eaLnBrk="1" hangingPunct="1">
              <a:defRPr/>
            </a:pPr>
            <a:r>
              <a:rPr lang="fr-FR" dirty="0" smtClean="0">
                <a:cs typeface="+mn-cs"/>
              </a:rPr>
              <a:t>l'emplacement des boutons (ex: par rapport à une liste) doit rendre clair les arguments de la commande lancée par le bouton</a:t>
            </a:r>
          </a:p>
          <a:p>
            <a:pPr eaLnBrk="1" hangingPunct="1">
              <a:defRPr/>
            </a:pPr>
            <a:r>
              <a:rPr lang="fr-FR" dirty="0" smtClean="0">
                <a:cs typeface="+mn-cs"/>
              </a:rPr>
              <a:t>cacher certaines parties de la boîte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9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96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9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12"/>
          </p:nvPr>
        </p:nvSpPr>
        <p:spPr/>
        <p:txBody>
          <a:bodyPr/>
          <a:lstStyle/>
          <a:p>
            <a:pPr>
              <a:defRPr/>
            </a:pPr>
            <a:fld id="{1E4E034C-53D7-BA4D-A6E9-13A9DA351A2E}" type="slidenum">
              <a:rPr lang="fr-FR"/>
              <a:pPr>
                <a:defRPr/>
              </a:pPr>
              <a:t>58</a:t>
            </a:fld>
            <a:endParaRPr lang="fr-FR"/>
          </a:p>
        </p:txBody>
      </p:sp>
      <p:pic>
        <p:nvPicPr>
          <p:cNvPr id="134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722313"/>
            <a:ext cx="8408987"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1395" name="Freeform 3"/>
          <p:cNvSpPr>
            <a:spLocks/>
          </p:cNvSpPr>
          <p:nvPr/>
        </p:nvSpPr>
        <p:spPr bwMode="auto">
          <a:xfrm>
            <a:off x="615950" y="404813"/>
            <a:ext cx="6899275" cy="1438275"/>
          </a:xfrm>
          <a:custGeom>
            <a:avLst/>
            <a:gdLst>
              <a:gd name="T0" fmla="*/ 358 w 4012"/>
              <a:gd name="T1" fmla="*/ 294 h 906"/>
              <a:gd name="T2" fmla="*/ 179 w 4012"/>
              <a:gd name="T3" fmla="*/ 342 h 906"/>
              <a:gd name="T4" fmla="*/ 48 w 4012"/>
              <a:gd name="T5" fmla="*/ 378 h 906"/>
              <a:gd name="T6" fmla="*/ 0 w 4012"/>
              <a:gd name="T7" fmla="*/ 509 h 906"/>
              <a:gd name="T8" fmla="*/ 72 w 4012"/>
              <a:gd name="T9" fmla="*/ 665 h 906"/>
              <a:gd name="T10" fmla="*/ 251 w 4012"/>
              <a:gd name="T11" fmla="*/ 724 h 906"/>
              <a:gd name="T12" fmla="*/ 323 w 4012"/>
              <a:gd name="T13" fmla="*/ 760 h 906"/>
              <a:gd name="T14" fmla="*/ 478 w 4012"/>
              <a:gd name="T15" fmla="*/ 796 h 906"/>
              <a:gd name="T16" fmla="*/ 956 w 4012"/>
              <a:gd name="T17" fmla="*/ 760 h 906"/>
              <a:gd name="T18" fmla="*/ 1875 w 4012"/>
              <a:gd name="T19" fmla="*/ 832 h 906"/>
              <a:gd name="T20" fmla="*/ 2185 w 4012"/>
              <a:gd name="T21" fmla="*/ 796 h 906"/>
              <a:gd name="T22" fmla="*/ 3260 w 4012"/>
              <a:gd name="T23" fmla="*/ 856 h 906"/>
              <a:gd name="T24" fmla="*/ 3821 w 4012"/>
              <a:gd name="T25" fmla="*/ 856 h 906"/>
              <a:gd name="T26" fmla="*/ 4012 w 4012"/>
              <a:gd name="T27" fmla="*/ 772 h 906"/>
              <a:gd name="T28" fmla="*/ 3941 w 4012"/>
              <a:gd name="T29" fmla="*/ 247 h 906"/>
              <a:gd name="T30" fmla="*/ 3881 w 4012"/>
              <a:gd name="T31" fmla="*/ 67 h 906"/>
              <a:gd name="T32" fmla="*/ 3606 w 4012"/>
              <a:gd name="T33" fmla="*/ 8 h 906"/>
              <a:gd name="T34" fmla="*/ 2950 w 4012"/>
              <a:gd name="T35" fmla="*/ 55 h 906"/>
              <a:gd name="T36" fmla="*/ 2424 w 4012"/>
              <a:gd name="T37" fmla="*/ 79 h 906"/>
              <a:gd name="T38" fmla="*/ 1409 w 4012"/>
              <a:gd name="T39" fmla="*/ 32 h 906"/>
              <a:gd name="T40" fmla="*/ 944 w 4012"/>
              <a:gd name="T41" fmla="*/ 44 h 906"/>
              <a:gd name="T42" fmla="*/ 705 w 4012"/>
              <a:gd name="T43" fmla="*/ 127 h 906"/>
              <a:gd name="T44" fmla="*/ 430 w 4012"/>
              <a:gd name="T45" fmla="*/ 151 h 906"/>
              <a:gd name="T46" fmla="*/ 347 w 4012"/>
              <a:gd name="T47" fmla="*/ 306 h 906"/>
              <a:gd name="T48" fmla="*/ 358 w 4012"/>
              <a:gd name="T49" fmla="*/ 29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2" h="906">
                <a:moveTo>
                  <a:pt x="358" y="294"/>
                </a:moveTo>
                <a:cubicBezTo>
                  <a:pt x="292" y="316"/>
                  <a:pt x="246" y="330"/>
                  <a:pt x="179" y="342"/>
                </a:cubicBezTo>
                <a:cubicBezTo>
                  <a:pt x="135" y="356"/>
                  <a:pt x="91" y="363"/>
                  <a:pt x="48" y="378"/>
                </a:cubicBezTo>
                <a:cubicBezTo>
                  <a:pt x="25" y="422"/>
                  <a:pt x="12" y="460"/>
                  <a:pt x="0" y="509"/>
                </a:cubicBezTo>
                <a:cubicBezTo>
                  <a:pt x="10" y="552"/>
                  <a:pt x="27" y="643"/>
                  <a:pt x="72" y="665"/>
                </a:cubicBezTo>
                <a:cubicBezTo>
                  <a:pt x="129" y="692"/>
                  <a:pt x="193" y="698"/>
                  <a:pt x="251" y="724"/>
                </a:cubicBezTo>
                <a:cubicBezTo>
                  <a:pt x="275" y="734"/>
                  <a:pt x="297" y="751"/>
                  <a:pt x="323" y="760"/>
                </a:cubicBezTo>
                <a:cubicBezTo>
                  <a:pt x="372" y="776"/>
                  <a:pt x="427" y="779"/>
                  <a:pt x="478" y="796"/>
                </a:cubicBezTo>
                <a:cubicBezTo>
                  <a:pt x="664" y="775"/>
                  <a:pt x="719" y="768"/>
                  <a:pt x="956" y="760"/>
                </a:cubicBezTo>
                <a:cubicBezTo>
                  <a:pt x="1253" y="766"/>
                  <a:pt x="1579" y="758"/>
                  <a:pt x="1875" y="832"/>
                </a:cubicBezTo>
                <a:cubicBezTo>
                  <a:pt x="2043" y="823"/>
                  <a:pt x="2064" y="826"/>
                  <a:pt x="2185" y="796"/>
                </a:cubicBezTo>
                <a:cubicBezTo>
                  <a:pt x="2542" y="813"/>
                  <a:pt x="2902" y="826"/>
                  <a:pt x="3260" y="856"/>
                </a:cubicBezTo>
                <a:cubicBezTo>
                  <a:pt x="3443" y="906"/>
                  <a:pt x="3633" y="871"/>
                  <a:pt x="3821" y="856"/>
                </a:cubicBezTo>
                <a:cubicBezTo>
                  <a:pt x="3911" y="837"/>
                  <a:pt x="3938" y="827"/>
                  <a:pt x="4012" y="772"/>
                </a:cubicBezTo>
                <a:cubicBezTo>
                  <a:pt x="3986" y="594"/>
                  <a:pt x="3981" y="420"/>
                  <a:pt x="3941" y="247"/>
                </a:cubicBezTo>
                <a:cubicBezTo>
                  <a:pt x="3932" y="208"/>
                  <a:pt x="3912" y="97"/>
                  <a:pt x="3881" y="67"/>
                </a:cubicBezTo>
                <a:cubicBezTo>
                  <a:pt x="3813" y="0"/>
                  <a:pt x="3677" y="12"/>
                  <a:pt x="3606" y="8"/>
                </a:cubicBezTo>
                <a:cubicBezTo>
                  <a:pt x="3427" y="69"/>
                  <a:pt x="3112" y="48"/>
                  <a:pt x="2950" y="55"/>
                </a:cubicBezTo>
                <a:cubicBezTo>
                  <a:pt x="2774" y="61"/>
                  <a:pt x="2599" y="71"/>
                  <a:pt x="2424" y="79"/>
                </a:cubicBezTo>
                <a:cubicBezTo>
                  <a:pt x="2079" y="72"/>
                  <a:pt x="1748" y="69"/>
                  <a:pt x="1409" y="32"/>
                </a:cubicBezTo>
                <a:cubicBezTo>
                  <a:pt x="1254" y="36"/>
                  <a:pt x="1098" y="34"/>
                  <a:pt x="944" y="44"/>
                </a:cubicBezTo>
                <a:cubicBezTo>
                  <a:pt x="810" y="52"/>
                  <a:pt x="859" y="96"/>
                  <a:pt x="705" y="127"/>
                </a:cubicBezTo>
                <a:cubicBezTo>
                  <a:pt x="574" y="153"/>
                  <a:pt x="665" y="137"/>
                  <a:pt x="430" y="151"/>
                </a:cubicBezTo>
                <a:cubicBezTo>
                  <a:pt x="398" y="198"/>
                  <a:pt x="372" y="254"/>
                  <a:pt x="347" y="306"/>
                </a:cubicBezTo>
                <a:cubicBezTo>
                  <a:pt x="344" y="310"/>
                  <a:pt x="354" y="298"/>
                  <a:pt x="358" y="294"/>
                </a:cubicBez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nvGrpSpPr>
          <p:cNvPr id="571396" name="Group 4"/>
          <p:cNvGrpSpPr>
            <a:grpSpLocks/>
          </p:cNvGrpSpPr>
          <p:nvPr/>
        </p:nvGrpSpPr>
        <p:grpSpPr bwMode="auto">
          <a:xfrm>
            <a:off x="4044950" y="1876425"/>
            <a:ext cx="5340350" cy="1004888"/>
            <a:chOff x="2352" y="1182"/>
            <a:chExt cx="3105" cy="633"/>
          </a:xfrm>
        </p:grpSpPr>
        <p:sp>
          <p:nvSpPr>
            <p:cNvPr id="571397" name="Freeform 5"/>
            <p:cNvSpPr>
              <a:spLocks/>
            </p:cNvSpPr>
            <p:nvPr/>
          </p:nvSpPr>
          <p:spPr bwMode="auto">
            <a:xfrm>
              <a:off x="4203" y="1182"/>
              <a:ext cx="1254" cy="633"/>
            </a:xfrm>
            <a:custGeom>
              <a:avLst/>
              <a:gdLst>
                <a:gd name="T0" fmla="*/ 263 w 1254"/>
                <a:gd name="T1" fmla="*/ 0 h 633"/>
                <a:gd name="T2" fmla="*/ 36 w 1254"/>
                <a:gd name="T3" fmla="*/ 299 h 633"/>
                <a:gd name="T4" fmla="*/ 0 w 1254"/>
                <a:gd name="T5" fmla="*/ 430 h 633"/>
                <a:gd name="T6" fmla="*/ 12 w 1254"/>
                <a:gd name="T7" fmla="*/ 538 h 633"/>
                <a:gd name="T8" fmla="*/ 24 w 1254"/>
                <a:gd name="T9" fmla="*/ 573 h 633"/>
                <a:gd name="T10" fmla="*/ 84 w 1254"/>
                <a:gd name="T11" fmla="*/ 585 h 633"/>
                <a:gd name="T12" fmla="*/ 299 w 1254"/>
                <a:gd name="T13" fmla="*/ 633 h 633"/>
                <a:gd name="T14" fmla="*/ 394 w 1254"/>
                <a:gd name="T15" fmla="*/ 621 h 633"/>
                <a:gd name="T16" fmla="*/ 538 w 1254"/>
                <a:gd name="T17" fmla="*/ 597 h 633"/>
                <a:gd name="T18" fmla="*/ 991 w 1254"/>
                <a:gd name="T19" fmla="*/ 454 h 633"/>
                <a:gd name="T20" fmla="*/ 1182 w 1254"/>
                <a:gd name="T21" fmla="*/ 430 h 633"/>
                <a:gd name="T22" fmla="*/ 1254 w 1254"/>
                <a:gd name="T23" fmla="*/ 347 h 633"/>
                <a:gd name="T24" fmla="*/ 1170 w 1254"/>
                <a:gd name="T25" fmla="*/ 167 h 633"/>
                <a:gd name="T26" fmla="*/ 884 w 1254"/>
                <a:gd name="T27" fmla="*/ 132 h 633"/>
                <a:gd name="T28" fmla="*/ 693 w 1254"/>
                <a:gd name="T29" fmla="*/ 84 h 633"/>
                <a:gd name="T30" fmla="*/ 549 w 1254"/>
                <a:gd name="T31" fmla="*/ 0 h 633"/>
                <a:gd name="T32" fmla="*/ 358 w 1254"/>
                <a:gd name="T33" fmla="*/ 60 h 633"/>
                <a:gd name="T34" fmla="*/ 299 w 1254"/>
                <a:gd name="T35" fmla="*/ 12 h 633"/>
                <a:gd name="T36" fmla="*/ 263 w 1254"/>
                <a:gd name="T37"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4" h="633">
                  <a:moveTo>
                    <a:pt x="263" y="0"/>
                  </a:moveTo>
                  <a:cubicBezTo>
                    <a:pt x="155" y="89"/>
                    <a:pt x="108" y="189"/>
                    <a:pt x="36" y="299"/>
                  </a:cubicBezTo>
                  <a:cubicBezTo>
                    <a:pt x="24" y="343"/>
                    <a:pt x="11" y="385"/>
                    <a:pt x="0" y="430"/>
                  </a:cubicBezTo>
                  <a:cubicBezTo>
                    <a:pt x="4" y="466"/>
                    <a:pt x="6" y="502"/>
                    <a:pt x="12" y="538"/>
                  </a:cubicBezTo>
                  <a:cubicBezTo>
                    <a:pt x="14" y="550"/>
                    <a:pt x="13" y="566"/>
                    <a:pt x="24" y="573"/>
                  </a:cubicBezTo>
                  <a:cubicBezTo>
                    <a:pt x="41" y="584"/>
                    <a:pt x="64" y="580"/>
                    <a:pt x="84" y="585"/>
                  </a:cubicBezTo>
                  <a:cubicBezTo>
                    <a:pt x="155" y="602"/>
                    <a:pt x="227" y="615"/>
                    <a:pt x="299" y="633"/>
                  </a:cubicBezTo>
                  <a:cubicBezTo>
                    <a:pt x="330" y="629"/>
                    <a:pt x="362" y="625"/>
                    <a:pt x="394" y="621"/>
                  </a:cubicBezTo>
                  <a:cubicBezTo>
                    <a:pt x="442" y="613"/>
                    <a:pt x="538" y="597"/>
                    <a:pt x="538" y="597"/>
                  </a:cubicBezTo>
                  <a:cubicBezTo>
                    <a:pt x="679" y="527"/>
                    <a:pt x="834" y="478"/>
                    <a:pt x="991" y="454"/>
                  </a:cubicBezTo>
                  <a:cubicBezTo>
                    <a:pt x="1054" y="444"/>
                    <a:pt x="1182" y="430"/>
                    <a:pt x="1182" y="430"/>
                  </a:cubicBezTo>
                  <a:cubicBezTo>
                    <a:pt x="1235" y="412"/>
                    <a:pt x="1236" y="398"/>
                    <a:pt x="1254" y="347"/>
                  </a:cubicBezTo>
                  <a:cubicBezTo>
                    <a:pt x="1242" y="289"/>
                    <a:pt x="1234" y="195"/>
                    <a:pt x="1170" y="167"/>
                  </a:cubicBezTo>
                  <a:cubicBezTo>
                    <a:pt x="1106" y="138"/>
                    <a:pt x="952" y="138"/>
                    <a:pt x="884" y="132"/>
                  </a:cubicBezTo>
                  <a:cubicBezTo>
                    <a:pt x="824" y="112"/>
                    <a:pt x="748" y="111"/>
                    <a:pt x="693" y="84"/>
                  </a:cubicBezTo>
                  <a:cubicBezTo>
                    <a:pt x="642" y="58"/>
                    <a:pt x="595" y="31"/>
                    <a:pt x="549" y="0"/>
                  </a:cubicBezTo>
                  <a:cubicBezTo>
                    <a:pt x="481" y="17"/>
                    <a:pt x="424" y="43"/>
                    <a:pt x="358" y="60"/>
                  </a:cubicBezTo>
                  <a:cubicBezTo>
                    <a:pt x="268" y="29"/>
                    <a:pt x="377" y="74"/>
                    <a:pt x="299" y="12"/>
                  </a:cubicBezTo>
                  <a:cubicBezTo>
                    <a:pt x="289" y="4"/>
                    <a:pt x="263" y="0"/>
                    <a:pt x="263" y="0"/>
                  </a:cubicBez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71398" name="Line 6"/>
            <p:cNvSpPr>
              <a:spLocks noChangeShapeType="1"/>
            </p:cNvSpPr>
            <p:nvPr/>
          </p:nvSpPr>
          <p:spPr bwMode="auto">
            <a:xfrm flipH="1">
              <a:off x="2352" y="1344"/>
              <a:ext cx="192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571404" name="Group 12"/>
          <p:cNvGrpSpPr>
            <a:grpSpLocks/>
          </p:cNvGrpSpPr>
          <p:nvPr/>
        </p:nvGrpSpPr>
        <p:grpSpPr bwMode="auto">
          <a:xfrm>
            <a:off x="5613400" y="4795838"/>
            <a:ext cx="3783013" cy="1573212"/>
            <a:chOff x="3264" y="3021"/>
            <a:chExt cx="2200" cy="991"/>
          </a:xfrm>
        </p:grpSpPr>
        <p:sp>
          <p:nvSpPr>
            <p:cNvPr id="571399" name="Freeform 7"/>
            <p:cNvSpPr>
              <a:spLocks/>
            </p:cNvSpPr>
            <p:nvPr/>
          </p:nvSpPr>
          <p:spPr bwMode="auto">
            <a:xfrm>
              <a:off x="3749" y="3021"/>
              <a:ext cx="1715" cy="991"/>
            </a:xfrm>
            <a:custGeom>
              <a:avLst/>
              <a:gdLst>
                <a:gd name="T0" fmla="*/ 1696 w 1715"/>
                <a:gd name="T1" fmla="*/ 406 h 991"/>
                <a:gd name="T2" fmla="*/ 1015 w 1715"/>
                <a:gd name="T3" fmla="*/ 0 h 991"/>
                <a:gd name="T4" fmla="*/ 800 w 1715"/>
                <a:gd name="T5" fmla="*/ 60 h 991"/>
                <a:gd name="T6" fmla="*/ 621 w 1715"/>
                <a:gd name="T7" fmla="*/ 168 h 991"/>
                <a:gd name="T8" fmla="*/ 394 w 1715"/>
                <a:gd name="T9" fmla="*/ 287 h 991"/>
                <a:gd name="T10" fmla="*/ 60 w 1715"/>
                <a:gd name="T11" fmla="*/ 502 h 991"/>
                <a:gd name="T12" fmla="*/ 48 w 1715"/>
                <a:gd name="T13" fmla="*/ 538 h 991"/>
                <a:gd name="T14" fmla="*/ 12 w 1715"/>
                <a:gd name="T15" fmla="*/ 585 h 991"/>
                <a:gd name="T16" fmla="*/ 0 w 1715"/>
                <a:gd name="T17" fmla="*/ 681 h 991"/>
                <a:gd name="T18" fmla="*/ 84 w 1715"/>
                <a:gd name="T19" fmla="*/ 920 h 991"/>
                <a:gd name="T20" fmla="*/ 359 w 1715"/>
                <a:gd name="T21" fmla="*/ 956 h 991"/>
                <a:gd name="T22" fmla="*/ 824 w 1715"/>
                <a:gd name="T23" fmla="*/ 991 h 991"/>
                <a:gd name="T24" fmla="*/ 1195 w 1715"/>
                <a:gd name="T25" fmla="*/ 980 h 991"/>
                <a:gd name="T26" fmla="*/ 1254 w 1715"/>
                <a:gd name="T27" fmla="*/ 956 h 991"/>
                <a:gd name="T28" fmla="*/ 1374 w 1715"/>
                <a:gd name="T29" fmla="*/ 944 h 991"/>
                <a:gd name="T30" fmla="*/ 1481 w 1715"/>
                <a:gd name="T31" fmla="*/ 920 h 991"/>
                <a:gd name="T32" fmla="*/ 1553 w 1715"/>
                <a:gd name="T33" fmla="*/ 896 h 991"/>
                <a:gd name="T34" fmla="*/ 1672 w 1715"/>
                <a:gd name="T35" fmla="*/ 550 h 991"/>
                <a:gd name="T36" fmla="*/ 1696 w 1715"/>
                <a:gd name="T37" fmla="*/ 406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5" h="991">
                  <a:moveTo>
                    <a:pt x="1696" y="406"/>
                  </a:moveTo>
                  <a:cubicBezTo>
                    <a:pt x="1478" y="260"/>
                    <a:pt x="1284" y="38"/>
                    <a:pt x="1015" y="0"/>
                  </a:cubicBezTo>
                  <a:cubicBezTo>
                    <a:pt x="944" y="17"/>
                    <a:pt x="866" y="31"/>
                    <a:pt x="800" y="60"/>
                  </a:cubicBezTo>
                  <a:cubicBezTo>
                    <a:pt x="736" y="87"/>
                    <a:pt x="686" y="143"/>
                    <a:pt x="621" y="168"/>
                  </a:cubicBezTo>
                  <a:cubicBezTo>
                    <a:pt x="531" y="201"/>
                    <a:pt x="476" y="241"/>
                    <a:pt x="394" y="287"/>
                  </a:cubicBezTo>
                  <a:cubicBezTo>
                    <a:pt x="261" y="359"/>
                    <a:pt x="153" y="377"/>
                    <a:pt x="60" y="502"/>
                  </a:cubicBezTo>
                  <a:cubicBezTo>
                    <a:pt x="56" y="514"/>
                    <a:pt x="54" y="527"/>
                    <a:pt x="48" y="538"/>
                  </a:cubicBezTo>
                  <a:cubicBezTo>
                    <a:pt x="38" y="555"/>
                    <a:pt x="18" y="566"/>
                    <a:pt x="12" y="585"/>
                  </a:cubicBezTo>
                  <a:cubicBezTo>
                    <a:pt x="1" y="615"/>
                    <a:pt x="4" y="649"/>
                    <a:pt x="0" y="681"/>
                  </a:cubicBezTo>
                  <a:cubicBezTo>
                    <a:pt x="10" y="755"/>
                    <a:pt x="20" y="866"/>
                    <a:pt x="84" y="920"/>
                  </a:cubicBezTo>
                  <a:cubicBezTo>
                    <a:pt x="150" y="975"/>
                    <a:pt x="323" y="953"/>
                    <a:pt x="359" y="956"/>
                  </a:cubicBezTo>
                  <a:cubicBezTo>
                    <a:pt x="514" y="965"/>
                    <a:pt x="669" y="977"/>
                    <a:pt x="824" y="991"/>
                  </a:cubicBezTo>
                  <a:cubicBezTo>
                    <a:pt x="947" y="987"/>
                    <a:pt x="1071" y="990"/>
                    <a:pt x="1195" y="980"/>
                  </a:cubicBezTo>
                  <a:cubicBezTo>
                    <a:pt x="1216" y="978"/>
                    <a:pt x="1233" y="960"/>
                    <a:pt x="1254" y="956"/>
                  </a:cubicBezTo>
                  <a:cubicBezTo>
                    <a:pt x="1293" y="948"/>
                    <a:pt x="1334" y="948"/>
                    <a:pt x="1374" y="944"/>
                  </a:cubicBezTo>
                  <a:cubicBezTo>
                    <a:pt x="1470" y="910"/>
                    <a:pt x="1321" y="959"/>
                    <a:pt x="1481" y="920"/>
                  </a:cubicBezTo>
                  <a:cubicBezTo>
                    <a:pt x="1505" y="913"/>
                    <a:pt x="1553" y="896"/>
                    <a:pt x="1553" y="896"/>
                  </a:cubicBezTo>
                  <a:cubicBezTo>
                    <a:pt x="1591" y="779"/>
                    <a:pt x="1601" y="652"/>
                    <a:pt x="1672" y="550"/>
                  </a:cubicBezTo>
                  <a:cubicBezTo>
                    <a:pt x="1692" y="488"/>
                    <a:pt x="1715" y="463"/>
                    <a:pt x="1696" y="406"/>
                  </a:cubicBez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71403" name="Line 11"/>
            <p:cNvSpPr>
              <a:spLocks noChangeShapeType="1"/>
            </p:cNvSpPr>
            <p:nvPr/>
          </p:nvSpPr>
          <p:spPr bwMode="auto">
            <a:xfrm flipH="1" flipV="1">
              <a:off x="3264" y="3600"/>
              <a:ext cx="480" cy="24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13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713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71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5"/>
          <p:cNvSpPr>
            <a:spLocks noGrp="1"/>
          </p:cNvSpPr>
          <p:nvPr>
            <p:ph type="sldNum" sz="quarter" idx="12"/>
          </p:nvPr>
        </p:nvSpPr>
        <p:spPr/>
        <p:txBody>
          <a:bodyPr/>
          <a:lstStyle/>
          <a:p>
            <a:pPr>
              <a:defRPr/>
            </a:pPr>
            <a:fld id="{864F621F-E66C-004B-878E-8234083ADF15}" type="slidenum">
              <a:rPr lang="fr-FR"/>
              <a:pPr>
                <a:defRPr/>
              </a:pPr>
              <a:t>59</a:t>
            </a:fld>
            <a:endParaRPr lang="fr-FR"/>
          </a:p>
        </p:txBody>
      </p:sp>
      <p:sp>
        <p:nvSpPr>
          <p:cNvPr id="616451" name="Rectangle 3"/>
          <p:cNvSpPr>
            <a:spLocks noChangeArrowheads="1"/>
          </p:cNvSpPr>
          <p:nvPr/>
        </p:nvSpPr>
        <p:spPr bwMode="auto">
          <a:xfrm>
            <a:off x="7099300" y="1676400"/>
            <a:ext cx="2806700" cy="5181600"/>
          </a:xfrm>
          <a:prstGeom prst="rect">
            <a:avLst/>
          </a:prstGeom>
          <a:solidFill>
            <a:schemeClr val="bg1"/>
          </a:solidFill>
          <a:ln w="0" cap="rnd">
            <a:solidFill>
              <a:schemeClr val="bg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pic>
        <p:nvPicPr>
          <p:cNvPr id="1361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219200"/>
            <a:ext cx="69770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6465" name="Group 17"/>
          <p:cNvGrpSpPr>
            <a:grpSpLocks/>
          </p:cNvGrpSpPr>
          <p:nvPr/>
        </p:nvGrpSpPr>
        <p:grpSpPr bwMode="auto">
          <a:xfrm>
            <a:off x="1485900" y="1371600"/>
            <a:ext cx="7264400" cy="4419600"/>
            <a:chOff x="864" y="864"/>
            <a:chExt cx="4224" cy="2784"/>
          </a:xfrm>
        </p:grpSpPr>
        <p:sp>
          <p:nvSpPr>
            <p:cNvPr id="616454" name="Freeform 6"/>
            <p:cNvSpPr>
              <a:spLocks/>
            </p:cNvSpPr>
            <p:nvPr/>
          </p:nvSpPr>
          <p:spPr bwMode="auto">
            <a:xfrm>
              <a:off x="1735" y="864"/>
              <a:ext cx="905" cy="624"/>
            </a:xfrm>
            <a:custGeom>
              <a:avLst/>
              <a:gdLst>
                <a:gd name="T0" fmla="*/ 447 w 1226"/>
                <a:gd name="T1" fmla="*/ 427 h 1321"/>
                <a:gd name="T2" fmla="*/ 229 w 1226"/>
                <a:gd name="T3" fmla="*/ 1113 h 1321"/>
                <a:gd name="T4" fmla="*/ 291 w 1226"/>
                <a:gd name="T5" fmla="*/ 1176 h 1321"/>
                <a:gd name="T6" fmla="*/ 301 w 1226"/>
                <a:gd name="T7" fmla="*/ 1207 h 1321"/>
                <a:gd name="T8" fmla="*/ 333 w 1226"/>
                <a:gd name="T9" fmla="*/ 1228 h 1321"/>
                <a:gd name="T10" fmla="*/ 457 w 1226"/>
                <a:gd name="T11" fmla="*/ 1321 h 1321"/>
                <a:gd name="T12" fmla="*/ 582 w 1226"/>
                <a:gd name="T13" fmla="*/ 1311 h 1321"/>
                <a:gd name="T14" fmla="*/ 727 w 1226"/>
                <a:gd name="T15" fmla="*/ 1269 h 1321"/>
                <a:gd name="T16" fmla="*/ 842 w 1226"/>
                <a:gd name="T17" fmla="*/ 1186 h 1321"/>
                <a:gd name="T18" fmla="*/ 1226 w 1226"/>
                <a:gd name="T19" fmla="*/ 937 h 1321"/>
                <a:gd name="T20" fmla="*/ 1091 w 1226"/>
                <a:gd name="T21" fmla="*/ 292 h 1321"/>
                <a:gd name="T22" fmla="*/ 925 w 1226"/>
                <a:gd name="T23" fmla="*/ 53 h 1321"/>
                <a:gd name="T24" fmla="*/ 738 w 1226"/>
                <a:gd name="T25" fmla="*/ 12 h 1321"/>
                <a:gd name="T26" fmla="*/ 624 w 1226"/>
                <a:gd name="T27" fmla="*/ 22 h 1321"/>
                <a:gd name="T28" fmla="*/ 551 w 1226"/>
                <a:gd name="T29" fmla="*/ 136 h 1321"/>
                <a:gd name="T30" fmla="*/ 478 w 1226"/>
                <a:gd name="T31" fmla="*/ 355 h 1321"/>
                <a:gd name="T32" fmla="*/ 457 w 1226"/>
                <a:gd name="T33" fmla="*/ 417 h 1321"/>
                <a:gd name="T34" fmla="*/ 447 w 1226"/>
                <a:gd name="T35" fmla="*/ 448 h 1321"/>
                <a:gd name="T36" fmla="*/ 447 w 1226"/>
                <a:gd name="T37" fmla="*/ 42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6" h="1321">
                  <a:moveTo>
                    <a:pt x="447" y="427"/>
                  </a:moveTo>
                  <a:cubicBezTo>
                    <a:pt x="354" y="648"/>
                    <a:pt x="0" y="1039"/>
                    <a:pt x="229" y="1113"/>
                  </a:cubicBezTo>
                  <a:cubicBezTo>
                    <a:pt x="249" y="1134"/>
                    <a:pt x="281" y="1147"/>
                    <a:pt x="291" y="1176"/>
                  </a:cubicBezTo>
                  <a:cubicBezTo>
                    <a:pt x="294" y="1186"/>
                    <a:pt x="294" y="1198"/>
                    <a:pt x="301" y="1207"/>
                  </a:cubicBezTo>
                  <a:cubicBezTo>
                    <a:pt x="309" y="1216"/>
                    <a:pt x="322" y="1221"/>
                    <a:pt x="333" y="1228"/>
                  </a:cubicBezTo>
                  <a:cubicBezTo>
                    <a:pt x="368" y="1301"/>
                    <a:pt x="384" y="1297"/>
                    <a:pt x="457" y="1321"/>
                  </a:cubicBezTo>
                  <a:cubicBezTo>
                    <a:pt x="498" y="1317"/>
                    <a:pt x="540" y="1316"/>
                    <a:pt x="582" y="1311"/>
                  </a:cubicBezTo>
                  <a:cubicBezTo>
                    <a:pt x="630" y="1304"/>
                    <a:pt x="679" y="1280"/>
                    <a:pt x="727" y="1269"/>
                  </a:cubicBezTo>
                  <a:cubicBezTo>
                    <a:pt x="838" y="1213"/>
                    <a:pt x="674" y="1299"/>
                    <a:pt x="842" y="1186"/>
                  </a:cubicBezTo>
                  <a:cubicBezTo>
                    <a:pt x="968" y="1100"/>
                    <a:pt x="1104" y="1029"/>
                    <a:pt x="1226" y="937"/>
                  </a:cubicBezTo>
                  <a:cubicBezTo>
                    <a:pt x="1160" y="727"/>
                    <a:pt x="1160" y="501"/>
                    <a:pt x="1091" y="292"/>
                  </a:cubicBezTo>
                  <a:cubicBezTo>
                    <a:pt x="1067" y="221"/>
                    <a:pt x="1022" y="71"/>
                    <a:pt x="925" y="53"/>
                  </a:cubicBezTo>
                  <a:cubicBezTo>
                    <a:pt x="862" y="40"/>
                    <a:pt x="800" y="24"/>
                    <a:pt x="738" y="12"/>
                  </a:cubicBezTo>
                  <a:cubicBezTo>
                    <a:pt x="700" y="15"/>
                    <a:pt x="655" y="0"/>
                    <a:pt x="624" y="22"/>
                  </a:cubicBezTo>
                  <a:cubicBezTo>
                    <a:pt x="586" y="46"/>
                    <a:pt x="551" y="136"/>
                    <a:pt x="551" y="136"/>
                  </a:cubicBezTo>
                  <a:cubicBezTo>
                    <a:pt x="534" y="213"/>
                    <a:pt x="534" y="296"/>
                    <a:pt x="478" y="355"/>
                  </a:cubicBezTo>
                  <a:cubicBezTo>
                    <a:pt x="471" y="375"/>
                    <a:pt x="463" y="396"/>
                    <a:pt x="457" y="417"/>
                  </a:cubicBezTo>
                  <a:cubicBezTo>
                    <a:pt x="453" y="427"/>
                    <a:pt x="447" y="458"/>
                    <a:pt x="447" y="448"/>
                  </a:cubicBezTo>
                  <a:cubicBezTo>
                    <a:pt x="447" y="441"/>
                    <a:pt x="447" y="434"/>
                    <a:pt x="447" y="427"/>
                  </a:cubicBez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16455" name="Line 7"/>
            <p:cNvSpPr>
              <a:spLocks noChangeShapeType="1"/>
            </p:cNvSpPr>
            <p:nvPr/>
          </p:nvSpPr>
          <p:spPr bwMode="auto">
            <a:xfrm>
              <a:off x="2640" y="1296"/>
              <a:ext cx="480" cy="240"/>
            </a:xfrm>
            <a:prstGeom prst="line">
              <a:avLst/>
            </a:prstGeom>
            <a:noFill/>
            <a:ln w="38100">
              <a:solidFill>
                <a:srgbClr val="F63F1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16458" name="Rectangle 10"/>
            <p:cNvSpPr>
              <a:spLocks noChangeArrowheads="1"/>
            </p:cNvSpPr>
            <p:nvPr/>
          </p:nvSpPr>
          <p:spPr bwMode="auto">
            <a:xfrm>
              <a:off x="864" y="1536"/>
              <a:ext cx="4224" cy="2112"/>
            </a:xfrm>
            <a:prstGeom prst="rect">
              <a:avLst/>
            </a:prstGeom>
            <a:noFill/>
            <a:ln w="3810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616464" name="Group 16"/>
          <p:cNvGrpSpPr>
            <a:grpSpLocks/>
          </p:cNvGrpSpPr>
          <p:nvPr/>
        </p:nvGrpSpPr>
        <p:grpSpPr bwMode="auto">
          <a:xfrm>
            <a:off x="5118100" y="2667000"/>
            <a:ext cx="3173413" cy="1524000"/>
            <a:chOff x="2976" y="1680"/>
            <a:chExt cx="1845" cy="960"/>
          </a:xfrm>
        </p:grpSpPr>
        <p:sp>
          <p:nvSpPr>
            <p:cNvPr id="616461" name="Freeform 13"/>
            <p:cNvSpPr>
              <a:spLocks/>
            </p:cNvSpPr>
            <p:nvPr/>
          </p:nvSpPr>
          <p:spPr bwMode="auto">
            <a:xfrm>
              <a:off x="2976" y="1680"/>
              <a:ext cx="1845" cy="240"/>
            </a:xfrm>
            <a:custGeom>
              <a:avLst/>
              <a:gdLst>
                <a:gd name="T0" fmla="*/ 27 w 1845"/>
                <a:gd name="T1" fmla="*/ 163 h 415"/>
                <a:gd name="T2" fmla="*/ 27 w 1845"/>
                <a:gd name="T3" fmla="*/ 361 h 415"/>
                <a:gd name="T4" fmla="*/ 151 w 1845"/>
                <a:gd name="T5" fmla="*/ 402 h 415"/>
                <a:gd name="T6" fmla="*/ 380 w 1845"/>
                <a:gd name="T7" fmla="*/ 361 h 415"/>
                <a:gd name="T8" fmla="*/ 1055 w 1845"/>
                <a:gd name="T9" fmla="*/ 402 h 415"/>
                <a:gd name="T10" fmla="*/ 1149 w 1845"/>
                <a:gd name="T11" fmla="*/ 413 h 415"/>
                <a:gd name="T12" fmla="*/ 1284 w 1845"/>
                <a:gd name="T13" fmla="*/ 382 h 415"/>
                <a:gd name="T14" fmla="*/ 1772 w 1845"/>
                <a:gd name="T15" fmla="*/ 330 h 415"/>
                <a:gd name="T16" fmla="*/ 1803 w 1845"/>
                <a:gd name="T17" fmla="*/ 319 h 415"/>
                <a:gd name="T18" fmla="*/ 1751 w 1845"/>
                <a:gd name="T19" fmla="*/ 195 h 415"/>
                <a:gd name="T20" fmla="*/ 1616 w 1845"/>
                <a:gd name="T21" fmla="*/ 143 h 415"/>
                <a:gd name="T22" fmla="*/ 1367 w 1845"/>
                <a:gd name="T23" fmla="*/ 70 h 415"/>
                <a:gd name="T24" fmla="*/ 1242 w 1845"/>
                <a:gd name="T25" fmla="*/ 60 h 415"/>
                <a:gd name="T26" fmla="*/ 712 w 1845"/>
                <a:gd name="T27" fmla="*/ 60 h 415"/>
                <a:gd name="T28" fmla="*/ 546 w 1845"/>
                <a:gd name="T29" fmla="*/ 111 h 415"/>
                <a:gd name="T30" fmla="*/ 474 w 1845"/>
                <a:gd name="T31" fmla="*/ 143 h 415"/>
                <a:gd name="T32" fmla="*/ 390 w 1845"/>
                <a:gd name="T33" fmla="*/ 163 h 415"/>
                <a:gd name="T34" fmla="*/ 214 w 1845"/>
                <a:gd name="T35" fmla="*/ 153 h 415"/>
                <a:gd name="T36" fmla="*/ 141 w 1845"/>
                <a:gd name="T37" fmla="*/ 122 h 415"/>
                <a:gd name="T38" fmla="*/ 27 w 1845"/>
                <a:gd name="T39" fmla="*/ 16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5" h="415">
                  <a:moveTo>
                    <a:pt x="27" y="163"/>
                  </a:moveTo>
                  <a:cubicBezTo>
                    <a:pt x="20" y="210"/>
                    <a:pt x="0" y="319"/>
                    <a:pt x="27" y="361"/>
                  </a:cubicBezTo>
                  <a:cubicBezTo>
                    <a:pt x="36" y="375"/>
                    <a:pt x="122" y="395"/>
                    <a:pt x="151" y="402"/>
                  </a:cubicBezTo>
                  <a:cubicBezTo>
                    <a:pt x="223" y="395"/>
                    <a:pt x="317" y="403"/>
                    <a:pt x="380" y="361"/>
                  </a:cubicBezTo>
                  <a:cubicBezTo>
                    <a:pt x="608" y="381"/>
                    <a:pt x="821" y="395"/>
                    <a:pt x="1055" y="402"/>
                  </a:cubicBezTo>
                  <a:cubicBezTo>
                    <a:pt x="1086" y="405"/>
                    <a:pt x="1117" y="415"/>
                    <a:pt x="1149" y="413"/>
                  </a:cubicBezTo>
                  <a:cubicBezTo>
                    <a:pt x="1194" y="408"/>
                    <a:pt x="1284" y="382"/>
                    <a:pt x="1284" y="382"/>
                  </a:cubicBezTo>
                  <a:cubicBezTo>
                    <a:pt x="1392" y="308"/>
                    <a:pt x="1653" y="334"/>
                    <a:pt x="1772" y="330"/>
                  </a:cubicBezTo>
                  <a:cubicBezTo>
                    <a:pt x="1782" y="326"/>
                    <a:pt x="1795" y="326"/>
                    <a:pt x="1803" y="319"/>
                  </a:cubicBezTo>
                  <a:cubicBezTo>
                    <a:pt x="1845" y="276"/>
                    <a:pt x="1782" y="214"/>
                    <a:pt x="1751" y="195"/>
                  </a:cubicBezTo>
                  <a:cubicBezTo>
                    <a:pt x="1716" y="139"/>
                    <a:pt x="1684" y="151"/>
                    <a:pt x="1616" y="143"/>
                  </a:cubicBezTo>
                  <a:cubicBezTo>
                    <a:pt x="1534" y="121"/>
                    <a:pt x="1450" y="80"/>
                    <a:pt x="1367" y="70"/>
                  </a:cubicBezTo>
                  <a:cubicBezTo>
                    <a:pt x="1325" y="64"/>
                    <a:pt x="1283" y="63"/>
                    <a:pt x="1242" y="60"/>
                  </a:cubicBezTo>
                  <a:cubicBezTo>
                    <a:pt x="1075" y="0"/>
                    <a:pt x="712" y="60"/>
                    <a:pt x="712" y="60"/>
                  </a:cubicBezTo>
                  <a:cubicBezTo>
                    <a:pt x="657" y="77"/>
                    <a:pt x="602" y="97"/>
                    <a:pt x="546" y="111"/>
                  </a:cubicBezTo>
                  <a:cubicBezTo>
                    <a:pt x="517" y="125"/>
                    <a:pt x="503" y="135"/>
                    <a:pt x="474" y="143"/>
                  </a:cubicBezTo>
                  <a:cubicBezTo>
                    <a:pt x="446" y="150"/>
                    <a:pt x="390" y="163"/>
                    <a:pt x="390" y="163"/>
                  </a:cubicBezTo>
                  <a:cubicBezTo>
                    <a:pt x="328" y="156"/>
                    <a:pt x="272" y="138"/>
                    <a:pt x="214" y="153"/>
                  </a:cubicBezTo>
                  <a:cubicBezTo>
                    <a:pt x="204" y="148"/>
                    <a:pt x="157" y="122"/>
                    <a:pt x="141" y="122"/>
                  </a:cubicBezTo>
                  <a:cubicBezTo>
                    <a:pt x="98" y="122"/>
                    <a:pt x="68" y="163"/>
                    <a:pt x="27" y="163"/>
                  </a:cubicBezTo>
                  <a:close/>
                </a:path>
              </a:pathLst>
            </a:custGeom>
            <a:noFill/>
            <a:ln w="38100" cap="flat">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16462" name="Rectangle 14"/>
            <p:cNvSpPr>
              <a:spLocks noChangeArrowheads="1"/>
            </p:cNvSpPr>
            <p:nvPr/>
          </p:nvSpPr>
          <p:spPr bwMode="auto">
            <a:xfrm>
              <a:off x="2976" y="2016"/>
              <a:ext cx="1776" cy="624"/>
            </a:xfrm>
            <a:prstGeom prst="rect">
              <a:avLst/>
            </a:prstGeom>
            <a:noFill/>
            <a:ln w="3810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16463" name="Line 15"/>
            <p:cNvSpPr>
              <a:spLocks noChangeShapeType="1"/>
            </p:cNvSpPr>
            <p:nvPr/>
          </p:nvSpPr>
          <p:spPr bwMode="auto">
            <a:xfrm>
              <a:off x="2976" y="1872"/>
              <a:ext cx="432" cy="192"/>
            </a:xfrm>
            <a:prstGeom prst="line">
              <a:avLst/>
            </a:prstGeom>
            <a:noFill/>
            <a:ln w="38100">
              <a:solidFill>
                <a:srgbClr val="F63F1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164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16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D7B14B0B-037A-CE48-8E76-9BA24E367870}" type="slidenum">
              <a:rPr lang="fr-FR"/>
              <a:pPr>
                <a:defRPr/>
              </a:pPr>
              <a:t>6</a:t>
            </a:fld>
            <a:endParaRPr lang="fr-FR"/>
          </a:p>
        </p:txBody>
      </p:sp>
      <p:sp>
        <p:nvSpPr>
          <p:cNvPr id="607234" name="Rectangle 2"/>
          <p:cNvSpPr>
            <a:spLocks noGrp="1" noChangeArrowheads="1"/>
          </p:cNvSpPr>
          <p:nvPr>
            <p:ph type="title"/>
          </p:nvPr>
        </p:nvSpPr>
        <p:spPr>
          <a:xfrm>
            <a:off x="495300" y="609600"/>
            <a:ext cx="8915400" cy="1143000"/>
          </a:xfrm>
        </p:spPr>
        <p:txBody>
          <a:bodyPr/>
          <a:lstStyle/>
          <a:p>
            <a:pPr eaLnBrk="1" hangingPunct="1">
              <a:spcBef>
                <a:spcPts val="1200"/>
              </a:spcBef>
              <a:spcAft>
                <a:spcPts val="300"/>
              </a:spcAft>
              <a:defRPr/>
            </a:pPr>
            <a:r>
              <a:rPr lang="fr-FR" b="1" dirty="0" smtClean="0">
                <a:solidFill>
                  <a:srgbClr val="EF1F1D"/>
                </a:solidFill>
                <a:latin typeface="Palatino" charset="0"/>
                <a:cs typeface="+mj-cs"/>
              </a:rPr>
              <a:t>Principe  : "Séparer l'interface utilisateur et l'application"</a:t>
            </a:r>
          </a:p>
        </p:txBody>
      </p:sp>
      <p:sp>
        <p:nvSpPr>
          <p:cNvPr id="607235" name="Rectangle 3"/>
          <p:cNvSpPr>
            <a:spLocks noGrp="1" noChangeArrowheads="1"/>
          </p:cNvSpPr>
          <p:nvPr>
            <p:ph type="body" idx="1"/>
          </p:nvPr>
        </p:nvSpPr>
        <p:spPr>
          <a:xfrm>
            <a:off x="560512" y="1981200"/>
            <a:ext cx="9345488" cy="4876800"/>
          </a:xfrm>
        </p:spPr>
        <p:txBody>
          <a:bodyPr/>
          <a:lstStyle/>
          <a:p>
            <a:pPr eaLnBrk="1" hangingPunct="1">
              <a:lnSpc>
                <a:spcPct val="90000"/>
              </a:lnSpc>
              <a:defRPr/>
            </a:pPr>
            <a:r>
              <a:rPr lang="fr-FR" dirty="0" smtClean="0">
                <a:cs typeface="+mn-cs"/>
              </a:rPr>
              <a:t>L'interface utilisateur contient les éléments logiciels dédiés à la capture des entrées et à la production des sorties représentant l’état interne du système. </a:t>
            </a:r>
          </a:p>
          <a:p>
            <a:pPr eaLnBrk="1" hangingPunct="1">
              <a:lnSpc>
                <a:spcPct val="90000"/>
              </a:lnSpc>
              <a:defRPr/>
            </a:pPr>
            <a:r>
              <a:rPr lang="fr-FR" dirty="0" smtClean="0">
                <a:cs typeface="+mn-cs"/>
              </a:rPr>
              <a:t>Le noyau fonctionnel de l’application contient le reste du système, c'est-à-dire les composants de calcul et de stockage de l'information.</a:t>
            </a:r>
          </a:p>
          <a:p>
            <a:pPr eaLnBrk="1" hangingPunct="1">
              <a:lnSpc>
                <a:spcPct val="90000"/>
              </a:lnSpc>
              <a:defRPr/>
            </a:pPr>
            <a:r>
              <a:rPr lang="fr-FR" dirty="0" smtClean="0">
                <a:cs typeface="+mn-cs"/>
              </a:rPr>
              <a:t>Difficulté : l'ensemble est en réalité  un système interactif. ex: Shell Unix</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7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72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72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5"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026E9709-615F-694F-A5EB-47C33920DC55}" type="slidenum">
              <a:rPr lang="fr-FR"/>
              <a:pPr>
                <a:defRPr/>
              </a:pPr>
              <a:t>60</a:t>
            </a:fld>
            <a:endParaRPr lang="fr-FR"/>
          </a:p>
        </p:txBody>
      </p:sp>
      <p:sp>
        <p:nvSpPr>
          <p:cNvPr id="618498" name="Rectangle 2"/>
          <p:cNvSpPr>
            <a:spLocks noChangeArrowheads="1"/>
          </p:cNvSpPr>
          <p:nvPr/>
        </p:nvSpPr>
        <p:spPr bwMode="auto">
          <a:xfrm>
            <a:off x="7099300" y="1676400"/>
            <a:ext cx="2806700" cy="5181600"/>
          </a:xfrm>
          <a:prstGeom prst="rect">
            <a:avLst/>
          </a:prstGeom>
          <a:solidFill>
            <a:schemeClr val="bg1"/>
          </a:solidFill>
          <a:ln w="0" cap="rnd">
            <a:solidFill>
              <a:schemeClr val="bg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18499" name="Rectangle 3"/>
          <p:cNvSpPr>
            <a:spLocks noChangeArrowheads="1"/>
          </p:cNvSpPr>
          <p:nvPr/>
        </p:nvSpPr>
        <p:spPr bwMode="auto">
          <a:xfrm>
            <a:off x="0" y="1676400"/>
            <a:ext cx="3302000" cy="5181600"/>
          </a:xfrm>
          <a:prstGeom prst="rect">
            <a:avLst/>
          </a:prstGeom>
          <a:solidFill>
            <a:schemeClr val="bg1"/>
          </a:solidFill>
          <a:ln w="0" cap="rnd">
            <a:solidFill>
              <a:schemeClr val="bg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pic>
        <p:nvPicPr>
          <p:cNvPr id="1382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1930400"/>
            <a:ext cx="752633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502" name="Freeform 6"/>
          <p:cNvSpPr>
            <a:spLocks/>
          </p:cNvSpPr>
          <p:nvPr/>
        </p:nvSpPr>
        <p:spPr bwMode="auto">
          <a:xfrm>
            <a:off x="7329488" y="2986088"/>
            <a:ext cx="1268412" cy="461962"/>
          </a:xfrm>
          <a:custGeom>
            <a:avLst/>
            <a:gdLst>
              <a:gd name="T0" fmla="*/ 736 w 737"/>
              <a:gd name="T1" fmla="*/ 260 h 291"/>
              <a:gd name="T2" fmla="*/ 725 w 737"/>
              <a:gd name="T3" fmla="*/ 197 h 291"/>
              <a:gd name="T4" fmla="*/ 621 w 737"/>
              <a:gd name="T5" fmla="*/ 114 h 291"/>
              <a:gd name="T6" fmla="*/ 382 w 737"/>
              <a:gd name="T7" fmla="*/ 0 h 291"/>
              <a:gd name="T8" fmla="*/ 310 w 737"/>
              <a:gd name="T9" fmla="*/ 0 h 291"/>
              <a:gd name="T10" fmla="*/ 133 w 737"/>
              <a:gd name="T11" fmla="*/ 21 h 291"/>
              <a:gd name="T12" fmla="*/ 91 w 737"/>
              <a:gd name="T13" fmla="*/ 41 h 291"/>
              <a:gd name="T14" fmla="*/ 29 w 737"/>
              <a:gd name="T15" fmla="*/ 83 h 291"/>
              <a:gd name="T16" fmla="*/ 8 w 737"/>
              <a:gd name="T17" fmla="*/ 145 h 291"/>
              <a:gd name="T18" fmla="*/ 39 w 737"/>
              <a:gd name="T19" fmla="*/ 218 h 291"/>
              <a:gd name="T20" fmla="*/ 289 w 737"/>
              <a:gd name="T21" fmla="*/ 291 h 291"/>
              <a:gd name="T22" fmla="*/ 621 w 737"/>
              <a:gd name="T23" fmla="*/ 270 h 291"/>
              <a:gd name="T24" fmla="*/ 736 w 737"/>
              <a:gd name="T25" fmla="*/ 26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7" h="291">
                <a:moveTo>
                  <a:pt x="736" y="260"/>
                </a:moveTo>
                <a:cubicBezTo>
                  <a:pt x="732" y="239"/>
                  <a:pt x="733" y="216"/>
                  <a:pt x="725" y="197"/>
                </a:cubicBezTo>
                <a:cubicBezTo>
                  <a:pt x="696" y="129"/>
                  <a:pt x="679" y="132"/>
                  <a:pt x="621" y="114"/>
                </a:cubicBezTo>
                <a:cubicBezTo>
                  <a:pt x="543" y="61"/>
                  <a:pt x="469" y="27"/>
                  <a:pt x="382" y="0"/>
                </a:cubicBezTo>
                <a:cubicBezTo>
                  <a:pt x="307" y="24"/>
                  <a:pt x="400" y="0"/>
                  <a:pt x="310" y="0"/>
                </a:cubicBezTo>
                <a:cubicBezTo>
                  <a:pt x="250" y="0"/>
                  <a:pt x="192" y="15"/>
                  <a:pt x="133" y="21"/>
                </a:cubicBezTo>
                <a:cubicBezTo>
                  <a:pt x="119" y="27"/>
                  <a:pt x="104" y="33"/>
                  <a:pt x="91" y="41"/>
                </a:cubicBezTo>
                <a:cubicBezTo>
                  <a:pt x="69" y="53"/>
                  <a:pt x="29" y="83"/>
                  <a:pt x="29" y="83"/>
                </a:cubicBezTo>
                <a:cubicBezTo>
                  <a:pt x="22" y="103"/>
                  <a:pt x="0" y="124"/>
                  <a:pt x="8" y="145"/>
                </a:cubicBezTo>
                <a:cubicBezTo>
                  <a:pt x="12" y="158"/>
                  <a:pt x="30" y="210"/>
                  <a:pt x="39" y="218"/>
                </a:cubicBezTo>
                <a:cubicBezTo>
                  <a:pt x="107" y="273"/>
                  <a:pt x="206" y="280"/>
                  <a:pt x="289" y="291"/>
                </a:cubicBezTo>
                <a:cubicBezTo>
                  <a:pt x="310" y="289"/>
                  <a:pt x="571" y="276"/>
                  <a:pt x="621" y="270"/>
                </a:cubicBezTo>
                <a:cubicBezTo>
                  <a:pt x="737" y="254"/>
                  <a:pt x="698" y="222"/>
                  <a:pt x="736" y="260"/>
                </a:cubicBez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18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7202BEA-7D33-0542-BC23-26A5DED2B41E}" type="slidenum">
              <a:rPr lang="fr-FR"/>
              <a:pPr>
                <a:defRPr/>
              </a:pPr>
              <a:t>61</a:t>
            </a:fld>
            <a:endParaRPr lang="fr-FR"/>
          </a:p>
        </p:txBody>
      </p:sp>
      <p:sp>
        <p:nvSpPr>
          <p:cNvPr id="580610"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smtClean="0">
                <a:cs typeface="+mj-cs"/>
              </a:rPr>
              <a:t>Aligner les objets</a:t>
            </a:r>
            <a:r>
              <a:rPr lang="fr-FR" smtClean="0">
                <a:cs typeface="+mj-cs"/>
              </a:rPr>
              <a:t> </a:t>
            </a:r>
            <a:r>
              <a:rPr lang="fr-FR" b="1" smtClean="0">
                <a:cs typeface="+mj-cs"/>
              </a:rPr>
              <a:t> </a:t>
            </a:r>
          </a:p>
        </p:txBody>
      </p:sp>
      <p:sp>
        <p:nvSpPr>
          <p:cNvPr id="580611" name="Rectangle 3"/>
          <p:cNvSpPr>
            <a:spLocks noGrp="1" noChangeArrowheads="1"/>
          </p:cNvSpPr>
          <p:nvPr>
            <p:ph type="body" idx="1"/>
          </p:nvPr>
        </p:nvSpPr>
        <p:spPr>
          <a:xfrm>
            <a:off x="1320800" y="1828800"/>
            <a:ext cx="7405688" cy="5029200"/>
          </a:xfrm>
        </p:spPr>
        <p:txBody>
          <a:bodyPr/>
          <a:lstStyle/>
          <a:p>
            <a:pPr>
              <a:lnSpc>
                <a:spcPct val="90000"/>
              </a:lnSpc>
              <a:buFontTx/>
              <a:buNone/>
              <a:defRPr/>
            </a:pPr>
            <a:endParaRPr lang="fr-FR" dirty="0" smtClean="0">
              <a:cs typeface="+mn-cs"/>
            </a:endParaRPr>
          </a:p>
          <a:p>
            <a:pPr>
              <a:lnSpc>
                <a:spcPct val="90000"/>
              </a:lnSpc>
              <a:buFontTx/>
              <a:buNone/>
              <a:defRPr/>
            </a:pPr>
            <a:r>
              <a:rPr lang="fr-FR" dirty="0" smtClean="0">
                <a:cs typeface="+mn-cs"/>
              </a:rPr>
              <a:t>Règle à appliquer sur tout type d'objets graphiques, de manière très systématique, en particulier :</a:t>
            </a:r>
          </a:p>
          <a:p>
            <a:pPr>
              <a:lnSpc>
                <a:spcPct val="90000"/>
              </a:lnSpc>
              <a:defRPr/>
            </a:pPr>
            <a:r>
              <a:rPr lang="fr-FR" dirty="0" smtClean="0">
                <a:cs typeface="+mn-cs"/>
              </a:rPr>
              <a:t> champs de textes</a:t>
            </a:r>
          </a:p>
          <a:p>
            <a:pPr>
              <a:lnSpc>
                <a:spcPct val="90000"/>
              </a:lnSpc>
              <a:defRPr/>
            </a:pPr>
            <a:r>
              <a:rPr lang="fr-FR" dirty="0" smtClean="0">
                <a:cs typeface="+mn-cs"/>
              </a:rPr>
              <a:t> étiquettes </a:t>
            </a:r>
          </a:p>
          <a:p>
            <a:pPr>
              <a:lnSpc>
                <a:spcPct val="90000"/>
              </a:lnSpc>
              <a:defRPr/>
            </a:pPr>
            <a:r>
              <a:rPr lang="fr-FR" dirty="0" smtClean="0">
                <a:cs typeface="+mn-cs"/>
              </a:rPr>
              <a:t> boutons, cases à cocher </a:t>
            </a:r>
          </a:p>
          <a:p>
            <a:pPr>
              <a:lnSpc>
                <a:spcPct val="90000"/>
              </a:lnSpc>
              <a:defRPr/>
            </a:pPr>
            <a:r>
              <a:rPr lang="fr-FR" dirty="0" smtClean="0">
                <a:cs typeface="+mn-cs"/>
              </a:rPr>
              <a:t> horizontalement, verticalement, centralement, etc.</a:t>
            </a:r>
          </a:p>
        </p:txBody>
      </p:sp>
      <p:sp>
        <p:nvSpPr>
          <p:cNvPr id="580612" name="AutoShape 4"/>
          <p:cNvSpPr>
            <a:spLocks noChangeArrowheads="1"/>
          </p:cNvSpPr>
          <p:nvPr/>
        </p:nvSpPr>
        <p:spPr bwMode="auto">
          <a:xfrm>
            <a:off x="7594600" y="4191000"/>
            <a:ext cx="1816100" cy="1447800"/>
          </a:xfrm>
          <a:prstGeom prst="plaque">
            <a:avLst>
              <a:gd name="adj" fmla="val 16667"/>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a:cs typeface="+mn-cs"/>
              </a:rPr>
              <a:t>haut</a:t>
            </a:r>
          </a:p>
          <a:p>
            <a:pPr algn="ctr">
              <a:defRPr/>
            </a:pPr>
            <a:endParaRPr lang="fr-FR">
              <a:cs typeface="+mn-cs"/>
            </a:endParaRPr>
          </a:p>
          <a:p>
            <a:pPr algn="ctr">
              <a:defRPr/>
            </a:pPr>
            <a:r>
              <a:rPr lang="fr-FR">
                <a:cs typeface="+mn-cs"/>
              </a:rPr>
              <a:t>gauche         droite</a:t>
            </a:r>
          </a:p>
          <a:p>
            <a:pPr algn="ctr">
              <a:defRPr/>
            </a:pPr>
            <a:endParaRPr lang="fr-FR">
              <a:cs typeface="+mn-cs"/>
            </a:endParaRPr>
          </a:p>
          <a:p>
            <a:pPr algn="ctr">
              <a:defRPr/>
            </a:pPr>
            <a:r>
              <a:rPr lang="fr-FR">
                <a:cs typeface="+mn-cs"/>
              </a:rPr>
              <a:t>bas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0611">
                                            <p:txEl>
                                              <p:pRg st="1" end="1"/>
                                            </p:txEl>
                                          </p:spTgt>
                                        </p:tgtEl>
                                        <p:attrNameLst>
                                          <p:attrName>style.visibility</p:attrName>
                                        </p:attrNameLst>
                                      </p:cBhvr>
                                      <p:to>
                                        <p:strVal val="visible"/>
                                      </p:to>
                                    </p:set>
                                    <p:animEffect transition="in" filter="dissolve">
                                      <p:cBhvr>
                                        <p:cTn id="7" dur="500"/>
                                        <p:tgtEl>
                                          <p:spTgt spid="5806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0611">
                                            <p:txEl>
                                              <p:pRg st="2" end="2"/>
                                            </p:txEl>
                                          </p:spTgt>
                                        </p:tgtEl>
                                        <p:attrNameLst>
                                          <p:attrName>style.visibility</p:attrName>
                                        </p:attrNameLst>
                                      </p:cBhvr>
                                      <p:to>
                                        <p:strVal val="visible"/>
                                      </p:to>
                                    </p:set>
                                    <p:animEffect transition="in" filter="dissolve">
                                      <p:cBhvr>
                                        <p:cTn id="12" dur="500"/>
                                        <p:tgtEl>
                                          <p:spTgt spid="5806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0611">
                                            <p:txEl>
                                              <p:pRg st="3" end="3"/>
                                            </p:txEl>
                                          </p:spTgt>
                                        </p:tgtEl>
                                        <p:attrNameLst>
                                          <p:attrName>style.visibility</p:attrName>
                                        </p:attrNameLst>
                                      </p:cBhvr>
                                      <p:to>
                                        <p:strVal val="visible"/>
                                      </p:to>
                                    </p:set>
                                    <p:animEffect transition="in" filter="dissolve">
                                      <p:cBhvr>
                                        <p:cTn id="17" dur="500"/>
                                        <p:tgtEl>
                                          <p:spTgt spid="5806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0611">
                                            <p:txEl>
                                              <p:pRg st="4" end="4"/>
                                            </p:txEl>
                                          </p:spTgt>
                                        </p:tgtEl>
                                        <p:attrNameLst>
                                          <p:attrName>style.visibility</p:attrName>
                                        </p:attrNameLst>
                                      </p:cBhvr>
                                      <p:to>
                                        <p:strVal val="visible"/>
                                      </p:to>
                                    </p:set>
                                    <p:animEffect transition="in" filter="dissolve">
                                      <p:cBhvr>
                                        <p:cTn id="22" dur="500"/>
                                        <p:tgtEl>
                                          <p:spTgt spid="5806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80611">
                                            <p:txEl>
                                              <p:pRg st="5" end="5"/>
                                            </p:txEl>
                                          </p:spTgt>
                                        </p:tgtEl>
                                        <p:attrNameLst>
                                          <p:attrName>style.visibility</p:attrName>
                                        </p:attrNameLst>
                                      </p:cBhvr>
                                      <p:to>
                                        <p:strVal val="visible"/>
                                      </p:to>
                                    </p:set>
                                    <p:animEffect transition="in" filter="dissolve">
                                      <p:cBhvr>
                                        <p:cTn id="27" dur="500"/>
                                        <p:tgtEl>
                                          <p:spTgt spid="58061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80612"/>
                                        </p:tgtEl>
                                        <p:attrNameLst>
                                          <p:attrName>style.visibility</p:attrName>
                                        </p:attrNameLst>
                                      </p:cBhvr>
                                      <p:to>
                                        <p:strVal val="visible"/>
                                      </p:to>
                                    </p:set>
                                    <p:anim calcmode="lin" valueType="num">
                                      <p:cBhvr additive="base">
                                        <p:cTn id="32" dur="500" fill="hold"/>
                                        <p:tgtEl>
                                          <p:spTgt spid="580612"/>
                                        </p:tgtEl>
                                        <p:attrNameLst>
                                          <p:attrName>ppt_x</p:attrName>
                                        </p:attrNameLst>
                                      </p:cBhvr>
                                      <p:tavLst>
                                        <p:tav tm="0">
                                          <p:val>
                                            <p:strVal val="0-#ppt_w/2"/>
                                          </p:val>
                                        </p:tav>
                                        <p:tav tm="100000">
                                          <p:val>
                                            <p:strVal val="#ppt_x"/>
                                          </p:val>
                                        </p:tav>
                                      </p:tavLst>
                                    </p:anim>
                                    <p:anim calcmode="lin" valueType="num">
                                      <p:cBhvr additive="base">
                                        <p:cTn id="33" dur="500" fill="hold"/>
                                        <p:tgtEl>
                                          <p:spTgt spid="580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build="p" autoUpdateAnimBg="0"/>
      <p:bldP spid="580612"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E8CB91F8-E491-C744-87EE-B8FCDDD936A8}" type="slidenum">
              <a:rPr lang="fr-FR"/>
              <a:pPr>
                <a:defRPr/>
              </a:pPr>
              <a:t>62</a:t>
            </a:fld>
            <a:endParaRPr lang="fr-FR"/>
          </a:p>
        </p:txBody>
      </p:sp>
      <p:pic>
        <p:nvPicPr>
          <p:cNvPr id="142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722313"/>
            <a:ext cx="8408987"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6762" name="Line 10"/>
          <p:cNvSpPr>
            <a:spLocks noChangeShapeType="1"/>
          </p:cNvSpPr>
          <p:nvPr/>
        </p:nvSpPr>
        <p:spPr bwMode="auto">
          <a:xfrm>
            <a:off x="1073150" y="533400"/>
            <a:ext cx="0" cy="5943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86763" name="Line 11"/>
          <p:cNvSpPr>
            <a:spLocks noChangeShapeType="1"/>
          </p:cNvSpPr>
          <p:nvPr/>
        </p:nvSpPr>
        <p:spPr bwMode="auto">
          <a:xfrm>
            <a:off x="1238250" y="685800"/>
            <a:ext cx="0" cy="5943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86764" name="Line 12"/>
          <p:cNvSpPr>
            <a:spLocks noChangeShapeType="1"/>
          </p:cNvSpPr>
          <p:nvPr/>
        </p:nvSpPr>
        <p:spPr bwMode="auto">
          <a:xfrm>
            <a:off x="7759700" y="304800"/>
            <a:ext cx="0" cy="2971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86765" name="Line 13"/>
          <p:cNvSpPr>
            <a:spLocks noChangeShapeType="1"/>
          </p:cNvSpPr>
          <p:nvPr/>
        </p:nvSpPr>
        <p:spPr bwMode="auto">
          <a:xfrm>
            <a:off x="8832850" y="457200"/>
            <a:ext cx="0" cy="5943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86766" name="Line 14"/>
          <p:cNvSpPr>
            <a:spLocks noChangeShapeType="1"/>
          </p:cNvSpPr>
          <p:nvPr/>
        </p:nvSpPr>
        <p:spPr bwMode="auto">
          <a:xfrm>
            <a:off x="8667750" y="0"/>
            <a:ext cx="0" cy="4419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867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867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867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867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86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
            <a:ext cx="9906000" cy="61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smtClean="0"/>
              <a:t>(</a:t>
            </a:r>
            <a:r>
              <a:rPr lang="fr-FR" dirty="0" err="1" smtClean="0"/>
              <a:t>Webforms</a:t>
            </a:r>
            <a:r>
              <a:rPr lang="fr-FR" dirty="0" smtClean="0"/>
              <a:t>)</a:t>
            </a:r>
            <a:endParaRPr lang="fr-FR" dirty="0"/>
          </a:p>
        </p:txBody>
      </p:sp>
      <p:pic>
        <p:nvPicPr>
          <p:cNvPr id="146434" name="Image 3" descr="webform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2235200"/>
            <a:ext cx="9669463"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smtClean="0"/>
              <a:t>(</a:t>
            </a:r>
            <a:r>
              <a:rPr lang="fr-FR" dirty="0" err="1" smtClean="0"/>
              <a:t>IBM's</a:t>
            </a:r>
            <a:r>
              <a:rPr lang="fr-FR" dirty="0" smtClean="0"/>
              <a:t> </a:t>
            </a:r>
            <a:r>
              <a:rPr lang="fr-FR" i="1" dirty="0" err="1" smtClean="0"/>
              <a:t>Aptiva</a:t>
            </a:r>
            <a:r>
              <a:rPr lang="fr-FR" i="1" dirty="0" smtClean="0"/>
              <a:t> Communication Center)</a:t>
            </a:r>
            <a:endParaRPr lang="fr-FR" dirty="0"/>
          </a:p>
        </p:txBody>
      </p:sp>
      <p:pic>
        <p:nvPicPr>
          <p:cNvPr id="148482" name="Image 2" descr="faxse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1590675"/>
            <a:ext cx="5842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144EA5F3-86AC-C048-A0A5-48F265C24033}" type="slidenum">
              <a:rPr lang="fr-FR"/>
              <a:pPr>
                <a:defRPr/>
              </a:pPr>
              <a:t>66</a:t>
            </a:fld>
            <a:endParaRPr lang="fr-FR"/>
          </a:p>
        </p:txBody>
      </p:sp>
      <p:sp>
        <p:nvSpPr>
          <p:cNvPr id="582658"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smtClean="0">
                <a:cs typeface="+mj-cs"/>
              </a:rPr>
              <a:t>Mettre des marges suffisamment grandes</a:t>
            </a:r>
            <a:r>
              <a:rPr lang="fr-FR" smtClean="0">
                <a:cs typeface="+mj-cs"/>
              </a:rPr>
              <a:t> </a:t>
            </a:r>
            <a:r>
              <a:rPr lang="fr-FR" b="1" smtClean="0">
                <a:cs typeface="+mj-cs"/>
              </a:rPr>
              <a:t> </a:t>
            </a:r>
          </a:p>
        </p:txBody>
      </p:sp>
      <p:sp>
        <p:nvSpPr>
          <p:cNvPr id="582659" name="Rectangle 3"/>
          <p:cNvSpPr>
            <a:spLocks noGrp="1" noChangeArrowheads="1"/>
          </p:cNvSpPr>
          <p:nvPr>
            <p:ph type="body" idx="1"/>
          </p:nvPr>
        </p:nvSpPr>
        <p:spPr>
          <a:xfrm>
            <a:off x="1320800" y="2514600"/>
            <a:ext cx="7405688" cy="4343400"/>
          </a:xfrm>
        </p:spPr>
        <p:txBody>
          <a:bodyPr/>
          <a:lstStyle/>
          <a:p>
            <a:pPr eaLnBrk="1" hangingPunct="1">
              <a:lnSpc>
                <a:spcPct val="90000"/>
              </a:lnSpc>
              <a:buFontTx/>
              <a:buNone/>
              <a:defRPr/>
            </a:pPr>
            <a:r>
              <a:rPr lang="fr-FR" dirty="0" smtClean="0">
                <a:cs typeface="+mn-cs"/>
              </a:rPr>
              <a:t>           "… de l'air, de l'air !!! …"</a:t>
            </a:r>
          </a:p>
          <a:p>
            <a:pPr eaLnBrk="1" hangingPunct="1">
              <a:lnSpc>
                <a:spcPct val="90000"/>
              </a:lnSpc>
              <a:defRPr/>
            </a:pPr>
            <a:r>
              <a:rPr lang="fr-FR" dirty="0" smtClean="0">
                <a:cs typeface="+mn-cs"/>
              </a:rPr>
              <a:t>ne pas coller les étiquettes (aux champs de textes, etc.)</a:t>
            </a:r>
          </a:p>
          <a:p>
            <a:pPr eaLnBrk="1" hangingPunct="1">
              <a:lnSpc>
                <a:spcPct val="90000"/>
              </a:lnSpc>
              <a:defRPr/>
            </a:pPr>
            <a:r>
              <a:rPr lang="fr-FR" dirty="0" smtClean="0">
                <a:cs typeface="+mn-cs"/>
              </a:rPr>
              <a:t>ajouter des bords et des attributs de marges </a:t>
            </a:r>
          </a:p>
          <a:p>
            <a:pPr eaLnBrk="1" hangingPunct="1">
              <a:lnSpc>
                <a:spcPct val="90000"/>
              </a:lnSpc>
              <a:defRPr/>
            </a:pPr>
            <a:r>
              <a:rPr lang="fr-FR" dirty="0" smtClean="0">
                <a:cs typeface="+mn-cs"/>
              </a:rPr>
              <a:t>en java, rajouter des </a:t>
            </a:r>
            <a:r>
              <a:rPr lang="fr-FR" i="1" dirty="0" smtClean="0">
                <a:cs typeface="+mn-cs"/>
              </a:rPr>
              <a:t>Bordures</a:t>
            </a:r>
            <a:r>
              <a:rPr lang="fr-FR" dirty="0" smtClean="0">
                <a:cs typeface="+mn-cs"/>
              </a:rPr>
              <a:t>, (et des "élastiques")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2659">
                                            <p:txEl>
                                              <p:pRg st="0" end="0"/>
                                            </p:txEl>
                                          </p:spTgt>
                                        </p:tgtEl>
                                        <p:attrNameLst>
                                          <p:attrName>style.visibility</p:attrName>
                                        </p:attrNameLst>
                                      </p:cBhvr>
                                      <p:to>
                                        <p:strVal val="visible"/>
                                      </p:to>
                                    </p:set>
                                    <p:animEffect transition="in" filter="dissolve">
                                      <p:cBhvr>
                                        <p:cTn id="7" dur="500"/>
                                        <p:tgtEl>
                                          <p:spTgt spid="582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2659">
                                            <p:txEl>
                                              <p:pRg st="1" end="1"/>
                                            </p:txEl>
                                          </p:spTgt>
                                        </p:tgtEl>
                                        <p:attrNameLst>
                                          <p:attrName>style.visibility</p:attrName>
                                        </p:attrNameLst>
                                      </p:cBhvr>
                                      <p:to>
                                        <p:strVal val="visible"/>
                                      </p:to>
                                    </p:set>
                                    <p:animEffect transition="in" filter="dissolve">
                                      <p:cBhvr>
                                        <p:cTn id="12" dur="500"/>
                                        <p:tgtEl>
                                          <p:spTgt spid="582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2659">
                                            <p:txEl>
                                              <p:pRg st="2" end="2"/>
                                            </p:txEl>
                                          </p:spTgt>
                                        </p:tgtEl>
                                        <p:attrNameLst>
                                          <p:attrName>style.visibility</p:attrName>
                                        </p:attrNameLst>
                                      </p:cBhvr>
                                      <p:to>
                                        <p:strVal val="visible"/>
                                      </p:to>
                                    </p:set>
                                    <p:animEffect transition="in" filter="dissolve">
                                      <p:cBhvr>
                                        <p:cTn id="17" dur="500"/>
                                        <p:tgtEl>
                                          <p:spTgt spid="582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2659">
                                            <p:txEl>
                                              <p:pRg st="3" end="3"/>
                                            </p:txEl>
                                          </p:spTgt>
                                        </p:tgtEl>
                                        <p:attrNameLst>
                                          <p:attrName>style.visibility</p:attrName>
                                        </p:attrNameLst>
                                      </p:cBhvr>
                                      <p:to>
                                        <p:strVal val="visible"/>
                                      </p:to>
                                    </p:set>
                                    <p:animEffect transition="in" filter="dissolve">
                                      <p:cBhvr>
                                        <p:cTn id="22" dur="500"/>
                                        <p:tgtEl>
                                          <p:spTgt spid="582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09A5223C-FB1E-A24C-A9A2-594A4768FBFD}" type="slidenum">
              <a:rPr lang="fr-FR"/>
              <a:pPr>
                <a:defRPr/>
              </a:pPr>
              <a:t>67</a:t>
            </a:fld>
            <a:endParaRPr lang="fr-FR"/>
          </a:p>
        </p:txBody>
      </p:sp>
      <p:pic>
        <p:nvPicPr>
          <p:cNvPr id="152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685800"/>
            <a:ext cx="84074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10" name="Line 10"/>
          <p:cNvSpPr>
            <a:spLocks noChangeShapeType="1"/>
          </p:cNvSpPr>
          <p:nvPr/>
        </p:nvSpPr>
        <p:spPr bwMode="auto">
          <a:xfrm flipV="1">
            <a:off x="6934200" y="990600"/>
            <a:ext cx="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88813" name="Line 13"/>
          <p:cNvSpPr>
            <a:spLocks noChangeShapeType="1"/>
          </p:cNvSpPr>
          <p:nvPr/>
        </p:nvSpPr>
        <p:spPr bwMode="auto">
          <a:xfrm flipV="1">
            <a:off x="6521450" y="3352800"/>
            <a:ext cx="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88814" name="Line 14"/>
          <p:cNvSpPr>
            <a:spLocks noChangeShapeType="1"/>
          </p:cNvSpPr>
          <p:nvPr/>
        </p:nvSpPr>
        <p:spPr bwMode="auto">
          <a:xfrm flipV="1">
            <a:off x="6851650" y="4495800"/>
            <a:ext cx="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nvGrpSpPr>
          <p:cNvPr id="588818" name="Group 18"/>
          <p:cNvGrpSpPr>
            <a:grpSpLocks/>
          </p:cNvGrpSpPr>
          <p:nvPr/>
        </p:nvGrpSpPr>
        <p:grpSpPr bwMode="auto">
          <a:xfrm>
            <a:off x="742950" y="2209800"/>
            <a:ext cx="8420100" cy="2438400"/>
            <a:chOff x="432" y="1392"/>
            <a:chExt cx="4896" cy="1536"/>
          </a:xfrm>
        </p:grpSpPr>
        <p:sp>
          <p:nvSpPr>
            <p:cNvPr id="588815" name="Line 15"/>
            <p:cNvSpPr>
              <a:spLocks noChangeShapeType="1"/>
            </p:cNvSpPr>
            <p:nvPr/>
          </p:nvSpPr>
          <p:spPr bwMode="auto">
            <a:xfrm flipV="1">
              <a:off x="5184" y="1392"/>
              <a:ext cx="14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88816" name="Line 16"/>
            <p:cNvSpPr>
              <a:spLocks noChangeShapeType="1"/>
            </p:cNvSpPr>
            <p:nvPr/>
          </p:nvSpPr>
          <p:spPr bwMode="auto">
            <a:xfrm flipV="1">
              <a:off x="432" y="2928"/>
              <a:ext cx="14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888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888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888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88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BC0C183-1312-864E-851C-4CB46956A002}" type="slidenum">
              <a:rPr lang="fr-FR"/>
              <a:pPr>
                <a:defRPr/>
              </a:pPr>
              <a:t>68</a:t>
            </a:fld>
            <a:endParaRPr lang="fr-FR"/>
          </a:p>
        </p:txBody>
      </p:sp>
      <p:sp>
        <p:nvSpPr>
          <p:cNvPr id="584706"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smtClean="0">
                <a:cs typeface="+mj-cs"/>
              </a:rPr>
              <a:t>Eviter les espaces vides</a:t>
            </a:r>
            <a:r>
              <a:rPr lang="fr-FR" smtClean="0">
                <a:cs typeface="+mj-cs"/>
              </a:rPr>
              <a:t>  </a:t>
            </a:r>
            <a:r>
              <a:rPr lang="fr-FR" b="1" smtClean="0">
                <a:cs typeface="+mj-cs"/>
              </a:rPr>
              <a:t> </a:t>
            </a:r>
          </a:p>
        </p:txBody>
      </p:sp>
      <p:sp>
        <p:nvSpPr>
          <p:cNvPr id="584707" name="Rectangle 3"/>
          <p:cNvSpPr>
            <a:spLocks noGrp="1" noChangeArrowheads="1"/>
          </p:cNvSpPr>
          <p:nvPr>
            <p:ph type="body" idx="1"/>
          </p:nvPr>
        </p:nvSpPr>
        <p:spPr>
          <a:xfrm>
            <a:off x="1320800" y="2514600"/>
            <a:ext cx="7842250" cy="4343400"/>
          </a:xfrm>
        </p:spPr>
        <p:txBody>
          <a:bodyPr/>
          <a:lstStyle/>
          <a:p>
            <a:pPr eaLnBrk="1" hangingPunct="1">
              <a:lnSpc>
                <a:spcPct val="90000"/>
              </a:lnSpc>
              <a:buFontTx/>
              <a:buNone/>
              <a:defRPr/>
            </a:pPr>
            <a:r>
              <a:rPr lang="fr-FR" smtClean="0">
                <a:cs typeface="+mn-cs"/>
              </a:rPr>
              <a:t> "La nature a horreur du vide"</a:t>
            </a:r>
          </a:p>
          <a:p>
            <a:pPr eaLnBrk="1" hangingPunct="1">
              <a:lnSpc>
                <a:spcPct val="90000"/>
              </a:lnSpc>
              <a:defRPr/>
            </a:pPr>
            <a:r>
              <a:rPr lang="fr-FR" smtClean="0">
                <a:cs typeface="+mn-cs"/>
              </a:rPr>
              <a:t>y faire attention, en particulier, dans les boites de dialogue</a:t>
            </a:r>
          </a:p>
          <a:p>
            <a:pPr eaLnBrk="1" hangingPunct="1">
              <a:lnSpc>
                <a:spcPct val="90000"/>
              </a:lnSpc>
              <a:defRPr/>
            </a:pPr>
            <a:endParaRPr lang="fr-FR"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animEffect transition="in" filter="dissolve">
                                      <p:cBhvr>
                                        <p:cTn id="7" dur="500"/>
                                        <p:tgtEl>
                                          <p:spTgt spid="584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4707">
                                            <p:txEl>
                                              <p:pRg st="1" end="1"/>
                                            </p:txEl>
                                          </p:spTgt>
                                        </p:tgtEl>
                                        <p:attrNameLst>
                                          <p:attrName>style.visibility</p:attrName>
                                        </p:attrNameLst>
                                      </p:cBhvr>
                                      <p:to>
                                        <p:strVal val="visible"/>
                                      </p:to>
                                    </p:set>
                                    <p:animEffect transition="in" filter="dissolve">
                                      <p:cBhvr>
                                        <p:cTn id="12" dur="500"/>
                                        <p:tgtEl>
                                          <p:spTgt spid="584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12"/>
          </p:nvPr>
        </p:nvSpPr>
        <p:spPr/>
        <p:txBody>
          <a:bodyPr/>
          <a:lstStyle/>
          <a:p>
            <a:pPr>
              <a:defRPr/>
            </a:pPr>
            <a:fld id="{818B169F-8A45-7D46-939C-202433CB657B}" type="slidenum">
              <a:rPr lang="fr-FR"/>
              <a:pPr>
                <a:defRPr/>
              </a:pPr>
              <a:t>69</a:t>
            </a:fld>
            <a:endParaRPr lang="fr-FR" sz="1400"/>
          </a:p>
        </p:txBody>
      </p:sp>
      <p:sp>
        <p:nvSpPr>
          <p:cNvPr id="218123" name="Rectangle 11"/>
          <p:cNvSpPr>
            <a:spLocks noGrp="1" noChangeArrowheads="1"/>
          </p:cNvSpPr>
          <p:nvPr>
            <p:ph type="title"/>
          </p:nvPr>
        </p:nvSpPr>
        <p:spPr>
          <a:xfrm>
            <a:off x="0" y="0"/>
            <a:ext cx="9906000" cy="6858000"/>
          </a:xfrm>
          <a:solidFill>
            <a:schemeClr val="bg1"/>
          </a:solidFill>
        </p:spPr>
        <p:txBody>
          <a:bodyPr/>
          <a:lstStyle/>
          <a:p>
            <a:pPr>
              <a:defRPr/>
            </a:pPr>
            <a:endParaRPr lang="en-US" b="1" smtClean="0">
              <a:cs typeface="+mj-cs"/>
            </a:endParaRPr>
          </a:p>
        </p:txBody>
      </p:sp>
      <p:pic>
        <p:nvPicPr>
          <p:cNvPr id="156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990600"/>
            <a:ext cx="70754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6" name="Rectangle 4"/>
          <p:cNvSpPr>
            <a:spLocks noChangeArrowheads="1"/>
          </p:cNvSpPr>
          <p:nvPr/>
        </p:nvSpPr>
        <p:spPr bwMode="auto">
          <a:xfrm>
            <a:off x="1485900" y="1295400"/>
            <a:ext cx="7016750" cy="38100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nvGrpSpPr>
          <p:cNvPr id="218117" name="Group 5"/>
          <p:cNvGrpSpPr>
            <a:grpSpLocks/>
          </p:cNvGrpSpPr>
          <p:nvPr/>
        </p:nvGrpSpPr>
        <p:grpSpPr bwMode="auto">
          <a:xfrm>
            <a:off x="1485900" y="2590800"/>
            <a:ext cx="6934200" cy="3200400"/>
            <a:chOff x="1008" y="2304"/>
            <a:chExt cx="4368" cy="2016"/>
          </a:xfrm>
        </p:grpSpPr>
        <p:sp>
          <p:nvSpPr>
            <p:cNvPr id="218118" name="Rectangle 6"/>
            <p:cNvSpPr>
              <a:spLocks noChangeArrowheads="1"/>
            </p:cNvSpPr>
            <p:nvPr/>
          </p:nvSpPr>
          <p:spPr bwMode="auto">
            <a:xfrm>
              <a:off x="1008" y="3984"/>
              <a:ext cx="4368" cy="336"/>
            </a:xfrm>
            <a:prstGeom prst="rect">
              <a:avLst/>
            </a:prstGeom>
            <a:noFill/>
            <a:ln w="381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18119" name="Rectangle 7"/>
            <p:cNvSpPr>
              <a:spLocks noChangeArrowheads="1"/>
            </p:cNvSpPr>
            <p:nvPr/>
          </p:nvSpPr>
          <p:spPr bwMode="auto">
            <a:xfrm>
              <a:off x="1584" y="2448"/>
              <a:ext cx="768" cy="624"/>
            </a:xfrm>
            <a:prstGeom prst="rect">
              <a:avLst/>
            </a:prstGeom>
            <a:noFill/>
            <a:ln w="381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18120" name="Rectangle 8"/>
            <p:cNvSpPr>
              <a:spLocks noChangeArrowheads="1"/>
            </p:cNvSpPr>
            <p:nvPr/>
          </p:nvSpPr>
          <p:spPr bwMode="auto">
            <a:xfrm>
              <a:off x="1008" y="2352"/>
              <a:ext cx="528" cy="864"/>
            </a:xfrm>
            <a:prstGeom prst="rect">
              <a:avLst/>
            </a:prstGeom>
            <a:noFill/>
            <a:ln w="381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18121" name="Rectangle 9"/>
            <p:cNvSpPr>
              <a:spLocks noChangeArrowheads="1"/>
            </p:cNvSpPr>
            <p:nvPr/>
          </p:nvSpPr>
          <p:spPr bwMode="auto">
            <a:xfrm>
              <a:off x="1008" y="2304"/>
              <a:ext cx="4320" cy="960"/>
            </a:xfrm>
            <a:prstGeom prst="rect">
              <a:avLst/>
            </a:prstGeom>
            <a:noFill/>
            <a:ln w="381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8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988EE54A-D6B2-8447-A9FE-0DB0C2B6FDCA}" type="slidenum">
              <a:rPr lang="fr-FR"/>
              <a:pPr>
                <a:defRPr/>
              </a:pPr>
              <a:t>7</a:t>
            </a:fld>
            <a:endParaRPr lang="fr-FR"/>
          </a:p>
        </p:txBody>
      </p:sp>
      <p:sp>
        <p:nvSpPr>
          <p:cNvPr id="604162" name="Rectangle 2"/>
          <p:cNvSpPr>
            <a:spLocks noGrp="1" noChangeArrowheads="1"/>
          </p:cNvSpPr>
          <p:nvPr>
            <p:ph type="title"/>
          </p:nvPr>
        </p:nvSpPr>
        <p:spPr>
          <a:xfrm>
            <a:off x="742950" y="381000"/>
            <a:ext cx="8420100" cy="1143000"/>
          </a:xfrm>
        </p:spPr>
        <p:txBody>
          <a:bodyPr/>
          <a:lstStyle/>
          <a:p>
            <a:pPr eaLnBrk="1" hangingPunct="1">
              <a:defRPr/>
            </a:pPr>
            <a:r>
              <a:rPr lang="fr-FR" b="1" smtClean="0">
                <a:cs typeface="+mj-cs"/>
              </a:rPr>
              <a:t>Système interactif</a:t>
            </a:r>
            <a:endParaRPr lang="fr-FR" smtClean="0">
              <a:cs typeface="+mj-cs"/>
            </a:endParaRPr>
          </a:p>
        </p:txBody>
      </p:sp>
      <p:sp>
        <p:nvSpPr>
          <p:cNvPr id="604163" name="Rectangle 3"/>
          <p:cNvSpPr>
            <a:spLocks noGrp="1" noChangeArrowheads="1"/>
          </p:cNvSpPr>
          <p:nvPr>
            <p:ph type="body" idx="1"/>
          </p:nvPr>
        </p:nvSpPr>
        <p:spPr>
          <a:xfrm>
            <a:off x="330200" y="1676400"/>
            <a:ext cx="9245600" cy="4953000"/>
          </a:xfrm>
        </p:spPr>
        <p:txBody>
          <a:bodyPr/>
          <a:lstStyle/>
          <a:p>
            <a:pPr eaLnBrk="1" hangingPunct="1">
              <a:defRPr/>
            </a:pPr>
            <a:r>
              <a:rPr lang="fr-FR" dirty="0">
                <a:cs typeface="+mn-cs"/>
              </a:rPr>
              <a:t>S</a:t>
            </a:r>
            <a:r>
              <a:rPr lang="fr-FR" dirty="0" smtClean="0">
                <a:cs typeface="+mn-cs"/>
              </a:rPr>
              <a:t>ystème prenant en compte les entrées fournies par l'utilisateur de manière </a:t>
            </a:r>
            <a:r>
              <a:rPr lang="fr-FR" dirty="0" smtClean="0">
                <a:solidFill>
                  <a:srgbClr val="F63F1B"/>
                </a:solidFill>
                <a:cs typeface="+mn-cs"/>
              </a:rPr>
              <a:t>interactive.</a:t>
            </a:r>
            <a:endParaRPr lang="fr-FR" dirty="0" smtClean="0">
              <a:cs typeface="+mn-cs"/>
            </a:endParaRPr>
          </a:p>
          <a:p>
            <a:pPr eaLnBrk="1" hangingPunct="1">
              <a:defRPr/>
            </a:pPr>
            <a:r>
              <a:rPr lang="fr-FR" dirty="0" smtClean="0">
                <a:cs typeface="+mn-cs"/>
              </a:rPr>
              <a:t> Il fournit à l'utilisateur, via son interface, une représentation de son état interne, afin que ce dernier puisse la diriger, la modifier. </a:t>
            </a:r>
          </a:p>
          <a:p>
            <a:pPr eaLnBrk="1" hangingPunct="1">
              <a:defRPr/>
            </a:pPr>
            <a:r>
              <a:rPr lang="fr-FR" dirty="0" smtClean="0">
                <a:cs typeface="+mn-cs"/>
              </a:rPr>
              <a:t>Ainsi, les entrées fournies par l'utilisateur dépendent des sorties produites par le système et inversement.</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5"/>
          <p:cNvSpPr>
            <a:spLocks noGrp="1"/>
          </p:cNvSpPr>
          <p:nvPr>
            <p:ph type="sldNum" sz="quarter" idx="12"/>
          </p:nvPr>
        </p:nvSpPr>
        <p:spPr/>
        <p:txBody>
          <a:bodyPr/>
          <a:lstStyle/>
          <a:p>
            <a:pPr>
              <a:defRPr/>
            </a:pPr>
            <a:fld id="{B9708543-25D4-F04F-8680-89F76239383B}" type="slidenum">
              <a:rPr lang="fr-FR"/>
              <a:pPr>
                <a:defRPr/>
              </a:pPr>
              <a:t>70</a:t>
            </a:fld>
            <a:endParaRPr lang="fr-FR" sz="1400"/>
          </a:p>
        </p:txBody>
      </p:sp>
      <p:sp>
        <p:nvSpPr>
          <p:cNvPr id="220162" name="Rectangle 2"/>
          <p:cNvSpPr>
            <a:spLocks noGrp="1" noChangeArrowheads="1"/>
          </p:cNvSpPr>
          <p:nvPr>
            <p:ph type="title"/>
          </p:nvPr>
        </p:nvSpPr>
        <p:spPr/>
        <p:txBody>
          <a:bodyPr/>
          <a:lstStyle/>
          <a:p>
            <a:pPr>
              <a:defRPr/>
            </a:pPr>
            <a:r>
              <a:rPr lang="fr-FR" b="1" smtClean="0">
                <a:cs typeface="+mj-cs"/>
              </a:rPr>
              <a:t>Exemple avec 2 BoxLayout</a:t>
            </a:r>
            <a:endParaRPr lang="fr-FR" smtClean="0">
              <a:cs typeface="+mj-cs"/>
            </a:endParaRPr>
          </a:p>
        </p:txBody>
      </p:sp>
      <p:pic>
        <p:nvPicPr>
          <p:cNvPr id="2201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2743200"/>
            <a:ext cx="43751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20164" name="Group 4"/>
          <p:cNvGrpSpPr>
            <a:grpSpLocks/>
          </p:cNvGrpSpPr>
          <p:nvPr/>
        </p:nvGrpSpPr>
        <p:grpSpPr bwMode="auto">
          <a:xfrm>
            <a:off x="577850" y="2071688"/>
            <a:ext cx="8824913" cy="3643312"/>
            <a:chOff x="364" y="1305"/>
            <a:chExt cx="5561" cy="2295"/>
          </a:xfrm>
        </p:grpSpPr>
        <p:sp>
          <p:nvSpPr>
            <p:cNvPr id="220165" name="Text Box 5"/>
            <p:cNvSpPr txBox="1">
              <a:spLocks noChangeArrowheads="1"/>
            </p:cNvSpPr>
            <p:nvPr/>
          </p:nvSpPr>
          <p:spPr bwMode="auto">
            <a:xfrm>
              <a:off x="457" y="1305"/>
              <a:ext cx="98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cs typeface="+mn-cs"/>
                </a:rPr>
                <a:t>BoxLayout</a:t>
              </a:r>
            </a:p>
            <a:p>
              <a:pPr>
                <a:defRPr/>
              </a:pPr>
              <a:r>
                <a:rPr lang="fr-FR">
                  <a:cs typeface="+mn-cs"/>
                </a:rPr>
                <a:t>vertical</a:t>
              </a:r>
            </a:p>
          </p:txBody>
        </p:sp>
        <p:grpSp>
          <p:nvGrpSpPr>
            <p:cNvPr id="158726" name="Group 6"/>
            <p:cNvGrpSpPr>
              <a:grpSpLocks/>
            </p:cNvGrpSpPr>
            <p:nvPr/>
          </p:nvGrpSpPr>
          <p:grpSpPr bwMode="auto">
            <a:xfrm>
              <a:off x="364" y="1680"/>
              <a:ext cx="5561" cy="1920"/>
              <a:chOff x="364" y="1680"/>
              <a:chExt cx="5561" cy="1920"/>
            </a:xfrm>
          </p:grpSpPr>
          <p:sp>
            <p:nvSpPr>
              <p:cNvPr id="220167" name="Rectangle 7"/>
              <p:cNvSpPr>
                <a:spLocks noChangeArrowheads="1"/>
              </p:cNvSpPr>
              <p:nvPr/>
            </p:nvSpPr>
            <p:spPr bwMode="auto">
              <a:xfrm>
                <a:off x="1664" y="1968"/>
                <a:ext cx="2860" cy="1104"/>
              </a:xfrm>
              <a:prstGeom prst="rect">
                <a:avLst/>
              </a:prstGeom>
              <a:noFill/>
              <a:ln w="1587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20168" name="Rectangle 8"/>
              <p:cNvSpPr>
                <a:spLocks noChangeArrowheads="1"/>
              </p:cNvSpPr>
              <p:nvPr/>
            </p:nvSpPr>
            <p:spPr bwMode="auto">
              <a:xfrm>
                <a:off x="1664" y="3120"/>
                <a:ext cx="2860" cy="432"/>
              </a:xfrm>
              <a:prstGeom prst="rect">
                <a:avLst/>
              </a:prstGeom>
              <a:noFill/>
              <a:ln w="1587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20169" name="Line 9"/>
              <p:cNvSpPr>
                <a:spLocks noChangeShapeType="1"/>
              </p:cNvSpPr>
              <p:nvPr/>
            </p:nvSpPr>
            <p:spPr bwMode="auto">
              <a:xfrm flipH="1" flipV="1">
                <a:off x="1196" y="1680"/>
                <a:ext cx="468" cy="528"/>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20170" name="Line 10"/>
              <p:cNvSpPr>
                <a:spLocks noChangeShapeType="1"/>
              </p:cNvSpPr>
              <p:nvPr/>
            </p:nvSpPr>
            <p:spPr bwMode="auto">
              <a:xfrm flipH="1" flipV="1">
                <a:off x="1092" y="2784"/>
                <a:ext cx="572" cy="528"/>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20171" name="Text Box 11"/>
              <p:cNvSpPr txBox="1">
                <a:spLocks noChangeArrowheads="1"/>
              </p:cNvSpPr>
              <p:nvPr/>
            </p:nvSpPr>
            <p:spPr bwMode="auto">
              <a:xfrm>
                <a:off x="364" y="2256"/>
                <a:ext cx="106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a:cs typeface="+mn-cs"/>
                  </a:rPr>
                  <a:t>BoxLayout</a:t>
                </a:r>
              </a:p>
              <a:p>
                <a:pPr>
                  <a:defRPr/>
                </a:pPr>
                <a:r>
                  <a:rPr lang="fr-FR">
                    <a:cs typeface="+mn-cs"/>
                  </a:rPr>
                  <a:t>horizontal</a:t>
                </a:r>
              </a:p>
            </p:txBody>
          </p:sp>
          <p:sp>
            <p:nvSpPr>
              <p:cNvPr id="220172" name="Rectangle 12"/>
              <p:cNvSpPr>
                <a:spLocks noChangeArrowheads="1"/>
              </p:cNvSpPr>
              <p:nvPr/>
            </p:nvSpPr>
            <p:spPr bwMode="auto">
              <a:xfrm>
                <a:off x="1612" y="1920"/>
                <a:ext cx="3008" cy="168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20173" name="Line 13"/>
              <p:cNvSpPr>
                <a:spLocks noChangeShapeType="1"/>
              </p:cNvSpPr>
              <p:nvPr/>
            </p:nvSpPr>
            <p:spPr bwMode="auto">
              <a:xfrm flipV="1">
                <a:off x="4628" y="2592"/>
                <a:ext cx="416" cy="384"/>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20174" name="Text Box 14"/>
              <p:cNvSpPr txBox="1">
                <a:spLocks noChangeArrowheads="1"/>
              </p:cNvSpPr>
              <p:nvPr/>
            </p:nvSpPr>
            <p:spPr bwMode="auto">
              <a:xfrm>
                <a:off x="4732" y="2323"/>
                <a:ext cx="11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cs typeface="+mn-cs"/>
                  </a:rPr>
                  <a:t>BorderLayout</a:t>
                </a:r>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01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20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5C90AB15-5AFF-2A41-A01C-A8DEBB2AD5AD}" type="slidenum">
              <a:rPr lang="fr-FR"/>
              <a:pPr>
                <a:defRPr/>
              </a:pPr>
              <a:t>71</a:t>
            </a:fld>
            <a:endParaRPr lang="fr-FR"/>
          </a:p>
        </p:txBody>
      </p:sp>
      <p:sp>
        <p:nvSpPr>
          <p:cNvPr id="105474"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smtClean="0">
                <a:cs typeface="+mj-cs"/>
              </a:rPr>
              <a:t>Minimiser le nombre </a:t>
            </a:r>
            <a:br>
              <a:rPr lang="fr-FR" b="1" smtClean="0">
                <a:cs typeface="+mj-cs"/>
              </a:rPr>
            </a:br>
            <a:r>
              <a:rPr lang="fr-FR" b="1" smtClean="0">
                <a:cs typeface="+mj-cs"/>
              </a:rPr>
              <a:t>des verticales "virtuelles"</a:t>
            </a:r>
            <a:endParaRPr lang="fr-FR" smtClean="0">
              <a:cs typeface="+mj-cs"/>
            </a:endParaRPr>
          </a:p>
        </p:txBody>
      </p:sp>
      <p:sp>
        <p:nvSpPr>
          <p:cNvPr id="105475" name="Rectangle 3"/>
          <p:cNvSpPr>
            <a:spLocks noGrp="1" noChangeArrowheads="1"/>
          </p:cNvSpPr>
          <p:nvPr>
            <p:ph type="body" idx="1"/>
          </p:nvPr>
        </p:nvSpPr>
        <p:spPr>
          <a:xfrm>
            <a:off x="1250950" y="2324100"/>
            <a:ext cx="7404100" cy="4533900"/>
          </a:xfrm>
        </p:spPr>
        <p:txBody>
          <a:bodyPr/>
          <a:lstStyle/>
          <a:p>
            <a:pPr eaLnBrk="1" hangingPunct="1">
              <a:defRPr/>
            </a:pPr>
            <a:r>
              <a:rPr lang="fr-FR" dirty="0" smtClean="0">
                <a:cs typeface="+mn-cs"/>
              </a:rPr>
              <a:t> il est possible d'aligner les objets selon leur milieu : une ligne verticale virtuelle passant par le centre de ces objets apparaît.</a:t>
            </a:r>
          </a:p>
          <a:p>
            <a:pPr eaLnBrk="1" hangingPunct="1">
              <a:defRPr/>
            </a:pPr>
            <a:r>
              <a:rPr lang="fr-FR" dirty="0" smtClean="0">
                <a:cs typeface="+mn-cs"/>
              </a:rPr>
              <a:t>mais tout objet introduit aussi deux lignes verticales virtuelles par le prolongement de ses bords gauche et droit.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dissolve">
                                      <p:cBhvr>
                                        <p:cTn id="7" dur="500"/>
                                        <p:tgtEl>
                                          <p:spTgt spid="10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dissolve">
                                      <p:cBhvr>
                                        <p:cTn id="12" dur="500"/>
                                        <p:tgtEl>
                                          <p:spTgt spid="1054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5"/>
          <p:cNvSpPr>
            <a:spLocks noGrp="1"/>
          </p:cNvSpPr>
          <p:nvPr>
            <p:ph type="sldNum" sz="quarter" idx="12"/>
          </p:nvPr>
        </p:nvSpPr>
        <p:spPr/>
        <p:txBody>
          <a:bodyPr/>
          <a:lstStyle/>
          <a:p>
            <a:pPr>
              <a:defRPr/>
            </a:pPr>
            <a:fld id="{CCF33485-70E9-B743-BCF5-FB5439D36E91}" type="slidenum">
              <a:rPr lang="fr-FR"/>
              <a:pPr>
                <a:defRPr/>
              </a:pPr>
              <a:t>72</a:t>
            </a:fld>
            <a:endParaRPr lang="fr-FR"/>
          </a:p>
        </p:txBody>
      </p:sp>
      <p:pic>
        <p:nvPicPr>
          <p:cNvPr id="162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685800"/>
            <a:ext cx="84074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0860" name="Group 12"/>
          <p:cNvGrpSpPr>
            <a:grpSpLocks/>
          </p:cNvGrpSpPr>
          <p:nvPr/>
        </p:nvGrpSpPr>
        <p:grpSpPr bwMode="auto">
          <a:xfrm>
            <a:off x="990600" y="304800"/>
            <a:ext cx="247650" cy="6172200"/>
            <a:chOff x="576" y="192"/>
            <a:chExt cx="144" cy="3888"/>
          </a:xfrm>
        </p:grpSpPr>
        <p:sp>
          <p:nvSpPr>
            <p:cNvPr id="590858" name="Line 10"/>
            <p:cNvSpPr>
              <a:spLocks noChangeShapeType="1"/>
            </p:cNvSpPr>
            <p:nvPr/>
          </p:nvSpPr>
          <p:spPr bwMode="auto">
            <a:xfrm>
              <a:off x="576" y="192"/>
              <a:ext cx="0" cy="3888"/>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90859" name="Line 11"/>
            <p:cNvSpPr>
              <a:spLocks noChangeShapeType="1"/>
            </p:cNvSpPr>
            <p:nvPr/>
          </p:nvSpPr>
          <p:spPr bwMode="auto">
            <a:xfrm>
              <a:off x="720" y="192"/>
              <a:ext cx="0" cy="3888"/>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590861" name="Group 13"/>
          <p:cNvGrpSpPr>
            <a:grpSpLocks/>
          </p:cNvGrpSpPr>
          <p:nvPr/>
        </p:nvGrpSpPr>
        <p:grpSpPr bwMode="auto">
          <a:xfrm>
            <a:off x="8667750" y="304800"/>
            <a:ext cx="247650" cy="6172200"/>
            <a:chOff x="576" y="192"/>
            <a:chExt cx="144" cy="3888"/>
          </a:xfrm>
        </p:grpSpPr>
        <p:sp>
          <p:nvSpPr>
            <p:cNvPr id="590862" name="Line 14"/>
            <p:cNvSpPr>
              <a:spLocks noChangeShapeType="1"/>
            </p:cNvSpPr>
            <p:nvPr/>
          </p:nvSpPr>
          <p:spPr bwMode="auto">
            <a:xfrm>
              <a:off x="576" y="192"/>
              <a:ext cx="0" cy="3888"/>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90863" name="Line 15"/>
            <p:cNvSpPr>
              <a:spLocks noChangeShapeType="1"/>
            </p:cNvSpPr>
            <p:nvPr/>
          </p:nvSpPr>
          <p:spPr bwMode="auto">
            <a:xfrm>
              <a:off x="720" y="192"/>
              <a:ext cx="0" cy="3888"/>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590864" name="Line 16"/>
          <p:cNvSpPr>
            <a:spLocks noChangeShapeType="1"/>
          </p:cNvSpPr>
          <p:nvPr/>
        </p:nvSpPr>
        <p:spPr bwMode="auto">
          <a:xfrm flipV="1">
            <a:off x="7429500" y="228600"/>
            <a:ext cx="0" cy="5562600"/>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90865" name="Line 17"/>
          <p:cNvSpPr>
            <a:spLocks noChangeShapeType="1"/>
          </p:cNvSpPr>
          <p:nvPr/>
        </p:nvSpPr>
        <p:spPr bwMode="auto">
          <a:xfrm flipV="1">
            <a:off x="2063750" y="381000"/>
            <a:ext cx="0" cy="4038600"/>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90866" name="Line 18"/>
          <p:cNvSpPr>
            <a:spLocks noChangeShapeType="1"/>
          </p:cNvSpPr>
          <p:nvPr/>
        </p:nvSpPr>
        <p:spPr bwMode="auto">
          <a:xfrm flipH="1" flipV="1">
            <a:off x="412750" y="3886200"/>
            <a:ext cx="9163050" cy="0"/>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90867" name="Line 19"/>
          <p:cNvSpPr>
            <a:spLocks noChangeShapeType="1"/>
          </p:cNvSpPr>
          <p:nvPr/>
        </p:nvSpPr>
        <p:spPr bwMode="auto">
          <a:xfrm flipH="1" flipV="1">
            <a:off x="495300" y="4343400"/>
            <a:ext cx="9163050" cy="0"/>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908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908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590864"/>
                                        </p:tgtEl>
                                        <p:attrNameLst>
                                          <p:attrName>style.visibility</p:attrName>
                                        </p:attrNameLst>
                                      </p:cBhvr>
                                      <p:to>
                                        <p:strVal val="visible"/>
                                      </p:to>
                                    </p:set>
                                    <p:anim calcmode="lin" valueType="num">
                                      <p:cBhvr additive="base">
                                        <p:cTn id="15" dur="500" fill="hold"/>
                                        <p:tgtEl>
                                          <p:spTgt spid="590864"/>
                                        </p:tgtEl>
                                        <p:attrNameLst>
                                          <p:attrName>ppt_x</p:attrName>
                                        </p:attrNameLst>
                                      </p:cBhvr>
                                      <p:tavLst>
                                        <p:tav tm="0">
                                          <p:val>
                                            <p:strVal val="0-#ppt_w/2"/>
                                          </p:val>
                                        </p:tav>
                                        <p:tav tm="100000">
                                          <p:val>
                                            <p:strVal val="#ppt_x"/>
                                          </p:val>
                                        </p:tav>
                                      </p:tavLst>
                                    </p:anim>
                                    <p:anim calcmode="lin" valueType="num">
                                      <p:cBhvr additive="base">
                                        <p:cTn id="16" dur="500" fill="hold"/>
                                        <p:tgtEl>
                                          <p:spTgt spid="59086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590865"/>
                                        </p:tgtEl>
                                        <p:attrNameLst>
                                          <p:attrName>style.visibility</p:attrName>
                                        </p:attrNameLst>
                                      </p:cBhvr>
                                      <p:to>
                                        <p:strVal val="visible"/>
                                      </p:to>
                                    </p:set>
                                    <p:anim calcmode="lin" valueType="num">
                                      <p:cBhvr additive="base">
                                        <p:cTn id="21" dur="500" fill="hold"/>
                                        <p:tgtEl>
                                          <p:spTgt spid="590865"/>
                                        </p:tgtEl>
                                        <p:attrNameLst>
                                          <p:attrName>ppt_x</p:attrName>
                                        </p:attrNameLst>
                                      </p:cBhvr>
                                      <p:tavLst>
                                        <p:tav tm="0">
                                          <p:val>
                                            <p:strVal val="0-#ppt_w/2"/>
                                          </p:val>
                                        </p:tav>
                                        <p:tav tm="100000">
                                          <p:val>
                                            <p:strVal val="#ppt_x"/>
                                          </p:val>
                                        </p:tav>
                                      </p:tavLst>
                                    </p:anim>
                                    <p:anim calcmode="lin" valueType="num">
                                      <p:cBhvr additive="base">
                                        <p:cTn id="22" dur="500" fill="hold"/>
                                        <p:tgtEl>
                                          <p:spTgt spid="59086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908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90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7788"/>
            <a:ext cx="9906000" cy="661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16"/>
          <p:cNvSpPr>
            <a:spLocks noChangeShapeType="1"/>
          </p:cNvSpPr>
          <p:nvPr/>
        </p:nvSpPr>
        <p:spPr bwMode="auto">
          <a:xfrm flipV="1">
            <a:off x="1281113" y="765175"/>
            <a:ext cx="0" cy="5562600"/>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4" name="Line 16"/>
          <p:cNvSpPr>
            <a:spLocks noChangeShapeType="1"/>
          </p:cNvSpPr>
          <p:nvPr/>
        </p:nvSpPr>
        <p:spPr bwMode="auto">
          <a:xfrm flipV="1">
            <a:off x="2720975" y="917575"/>
            <a:ext cx="0" cy="5562600"/>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 name="Line 16"/>
          <p:cNvSpPr>
            <a:spLocks noChangeShapeType="1"/>
          </p:cNvSpPr>
          <p:nvPr/>
        </p:nvSpPr>
        <p:spPr bwMode="auto">
          <a:xfrm flipV="1">
            <a:off x="2936875" y="1069975"/>
            <a:ext cx="0" cy="5562600"/>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 name="Line 16"/>
          <p:cNvSpPr>
            <a:spLocks noChangeShapeType="1"/>
          </p:cNvSpPr>
          <p:nvPr/>
        </p:nvSpPr>
        <p:spPr bwMode="auto">
          <a:xfrm flipV="1">
            <a:off x="3944938" y="981075"/>
            <a:ext cx="0" cy="5562600"/>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 name="Line 16"/>
          <p:cNvSpPr>
            <a:spLocks noChangeShapeType="1"/>
          </p:cNvSpPr>
          <p:nvPr/>
        </p:nvSpPr>
        <p:spPr bwMode="auto">
          <a:xfrm flipV="1">
            <a:off x="4592638" y="1133475"/>
            <a:ext cx="0" cy="5562600"/>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8" name="Line 16"/>
          <p:cNvSpPr>
            <a:spLocks noChangeShapeType="1"/>
          </p:cNvSpPr>
          <p:nvPr/>
        </p:nvSpPr>
        <p:spPr bwMode="auto">
          <a:xfrm flipV="1">
            <a:off x="5097463" y="908050"/>
            <a:ext cx="0" cy="5562600"/>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 name="Line 16"/>
          <p:cNvSpPr>
            <a:spLocks noChangeShapeType="1"/>
          </p:cNvSpPr>
          <p:nvPr/>
        </p:nvSpPr>
        <p:spPr bwMode="auto">
          <a:xfrm flipV="1">
            <a:off x="5529263" y="908050"/>
            <a:ext cx="0" cy="5562600"/>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0" name="Line 16"/>
          <p:cNvSpPr>
            <a:spLocks noChangeShapeType="1"/>
          </p:cNvSpPr>
          <p:nvPr/>
        </p:nvSpPr>
        <p:spPr bwMode="auto">
          <a:xfrm flipV="1">
            <a:off x="5961063" y="1052513"/>
            <a:ext cx="0" cy="5562600"/>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1" name="Line 16"/>
          <p:cNvSpPr>
            <a:spLocks noChangeShapeType="1"/>
          </p:cNvSpPr>
          <p:nvPr/>
        </p:nvSpPr>
        <p:spPr bwMode="auto">
          <a:xfrm flipV="1">
            <a:off x="6392863" y="1052513"/>
            <a:ext cx="0" cy="5562600"/>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 name="Line 16"/>
          <p:cNvSpPr>
            <a:spLocks noChangeShapeType="1"/>
          </p:cNvSpPr>
          <p:nvPr/>
        </p:nvSpPr>
        <p:spPr bwMode="auto">
          <a:xfrm flipV="1">
            <a:off x="6824663" y="981075"/>
            <a:ext cx="0" cy="5562600"/>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 name="Line 16"/>
          <p:cNvSpPr>
            <a:spLocks noChangeShapeType="1"/>
          </p:cNvSpPr>
          <p:nvPr/>
        </p:nvSpPr>
        <p:spPr bwMode="auto">
          <a:xfrm flipV="1">
            <a:off x="7113588" y="908050"/>
            <a:ext cx="0" cy="5562600"/>
          </a:xfrm>
          <a:prstGeom prst="line">
            <a:avLst/>
          </a:prstGeom>
          <a:noFill/>
          <a:ln w="38100">
            <a:solidFill>
              <a:srgbClr val="F63F1B"/>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D3AC3DDC-4DB4-3F4A-ABCA-0D578988F807}" type="slidenum">
              <a:rPr lang="fr-FR"/>
              <a:pPr>
                <a:defRPr/>
              </a:pPr>
              <a:t>74</a:t>
            </a:fld>
            <a:endParaRPr lang="fr-FR"/>
          </a:p>
        </p:txBody>
      </p:sp>
      <p:sp>
        <p:nvSpPr>
          <p:cNvPr id="598018"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dirty="0" smtClean="0">
                <a:cs typeface="+mj-cs"/>
              </a:rPr>
              <a:t>Placer toujours les mêmes choses aux mêmes endroits</a:t>
            </a:r>
            <a:endParaRPr lang="fr-FR" dirty="0" smtClean="0">
              <a:cs typeface="+mj-cs"/>
            </a:endParaRPr>
          </a:p>
        </p:txBody>
      </p:sp>
      <p:sp>
        <p:nvSpPr>
          <p:cNvPr id="598019" name="Rectangle 3"/>
          <p:cNvSpPr>
            <a:spLocks noGrp="1" noChangeArrowheads="1"/>
          </p:cNvSpPr>
          <p:nvPr>
            <p:ph type="body" idx="1"/>
          </p:nvPr>
        </p:nvSpPr>
        <p:spPr>
          <a:xfrm>
            <a:off x="1238250" y="2133600"/>
            <a:ext cx="7405688" cy="4533900"/>
          </a:xfrm>
        </p:spPr>
        <p:txBody>
          <a:bodyPr/>
          <a:lstStyle/>
          <a:p>
            <a:pPr eaLnBrk="1" hangingPunct="1">
              <a:defRPr/>
            </a:pPr>
            <a:r>
              <a:rPr lang="fr-FR" dirty="0" smtClean="0">
                <a:latin typeface="Times" charset="0"/>
                <a:cs typeface="+mn-cs"/>
              </a:rPr>
              <a:t>grisez les commandes inaccessibles dans les menus</a:t>
            </a:r>
          </a:p>
          <a:p>
            <a:pPr eaLnBrk="1" hangingPunct="1">
              <a:defRPr/>
            </a:pPr>
            <a:r>
              <a:rPr lang="fr-FR" dirty="0" smtClean="0">
                <a:latin typeface="Times" charset="0"/>
                <a:cs typeface="+mn-cs"/>
              </a:rPr>
              <a:t>uniformisez la mise en page des différentes boîtes ou fenêtres en plaçant les boutons, titres, etc. aux mêmes emplacements. </a:t>
            </a:r>
          </a:p>
          <a:p>
            <a:pPr eaLnBrk="1" hangingPunct="1">
              <a:defRPr/>
            </a:pPr>
            <a:r>
              <a:rPr lang="fr-FR" dirty="0" smtClean="0">
                <a:latin typeface="Times" charset="0"/>
                <a:cs typeface="+mn-cs"/>
              </a:rPr>
              <a:t>utilisez les mêmes panneaux si vos boîtes ont des parties communes.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8019">
                                            <p:txEl>
                                              <p:pRg st="0" end="0"/>
                                            </p:txEl>
                                          </p:spTgt>
                                        </p:tgtEl>
                                        <p:attrNameLst>
                                          <p:attrName>style.visibility</p:attrName>
                                        </p:attrNameLst>
                                      </p:cBhvr>
                                      <p:to>
                                        <p:strVal val="visible"/>
                                      </p:to>
                                    </p:set>
                                    <p:animEffect transition="in" filter="dissolve">
                                      <p:cBhvr>
                                        <p:cTn id="7" dur="500"/>
                                        <p:tgtEl>
                                          <p:spTgt spid="598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8019">
                                            <p:txEl>
                                              <p:pRg st="1" end="1"/>
                                            </p:txEl>
                                          </p:spTgt>
                                        </p:tgtEl>
                                        <p:attrNameLst>
                                          <p:attrName>style.visibility</p:attrName>
                                        </p:attrNameLst>
                                      </p:cBhvr>
                                      <p:to>
                                        <p:strVal val="visible"/>
                                      </p:to>
                                    </p:set>
                                    <p:animEffect transition="in" filter="dissolve">
                                      <p:cBhvr>
                                        <p:cTn id="12" dur="500"/>
                                        <p:tgtEl>
                                          <p:spTgt spid="598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98019">
                                            <p:txEl>
                                              <p:pRg st="2" end="2"/>
                                            </p:txEl>
                                          </p:spTgt>
                                        </p:tgtEl>
                                        <p:attrNameLst>
                                          <p:attrName>style.visibility</p:attrName>
                                        </p:attrNameLst>
                                      </p:cBhvr>
                                      <p:to>
                                        <p:strVal val="visible"/>
                                      </p:to>
                                    </p:set>
                                    <p:animEffect transition="in" filter="dissolve">
                                      <p:cBhvr>
                                        <p:cTn id="17" dur="500"/>
                                        <p:tgtEl>
                                          <p:spTgt spid="598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19"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ADAF59E9-A77E-BD4D-99F9-FED60F021DE3}" type="slidenum">
              <a:rPr lang="fr-FR"/>
              <a:pPr>
                <a:defRPr/>
              </a:pPr>
              <a:t>75</a:t>
            </a:fld>
            <a:endParaRPr lang="fr-FR"/>
          </a:p>
        </p:txBody>
      </p:sp>
      <p:pic>
        <p:nvPicPr>
          <p:cNvPr id="595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1447800"/>
            <a:ext cx="4911725"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95971" name="Rectangle 3"/>
          <p:cNvSpPr>
            <a:spLocks noChangeArrowheads="1"/>
          </p:cNvSpPr>
          <p:nvPr/>
        </p:nvSpPr>
        <p:spPr bwMode="auto">
          <a:xfrm>
            <a:off x="7099300" y="1676400"/>
            <a:ext cx="2806700" cy="5181600"/>
          </a:xfrm>
          <a:prstGeom prst="rect">
            <a:avLst/>
          </a:prstGeom>
          <a:solidFill>
            <a:schemeClr val="bg1"/>
          </a:solidFill>
          <a:ln w="0" cap="rnd">
            <a:solidFill>
              <a:schemeClr val="bg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595972" name="Rectangle 4"/>
          <p:cNvSpPr>
            <a:spLocks noChangeArrowheads="1"/>
          </p:cNvSpPr>
          <p:nvPr/>
        </p:nvSpPr>
        <p:spPr bwMode="auto">
          <a:xfrm>
            <a:off x="0" y="1676400"/>
            <a:ext cx="3302000" cy="5181600"/>
          </a:xfrm>
          <a:prstGeom prst="rect">
            <a:avLst/>
          </a:prstGeom>
          <a:solidFill>
            <a:schemeClr val="bg1"/>
          </a:solidFill>
          <a:ln w="0" cap="rnd">
            <a:solidFill>
              <a:schemeClr val="bg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6911A474-36C5-9D4A-81A2-9B8862355CC2}" type="slidenum">
              <a:rPr lang="fr-FR"/>
              <a:pPr>
                <a:defRPr/>
              </a:pPr>
              <a:t>76</a:t>
            </a:fld>
            <a:endParaRPr lang="fr-FR"/>
          </a:p>
        </p:txBody>
      </p:sp>
      <p:sp>
        <p:nvSpPr>
          <p:cNvPr id="620546" name="Rectangle 2"/>
          <p:cNvSpPr>
            <a:spLocks noChangeArrowheads="1"/>
          </p:cNvSpPr>
          <p:nvPr/>
        </p:nvSpPr>
        <p:spPr bwMode="auto">
          <a:xfrm>
            <a:off x="7099300" y="1676400"/>
            <a:ext cx="2806700" cy="5181600"/>
          </a:xfrm>
          <a:prstGeom prst="rect">
            <a:avLst/>
          </a:prstGeom>
          <a:solidFill>
            <a:schemeClr val="bg1"/>
          </a:solidFill>
          <a:ln w="0" cap="rnd">
            <a:solidFill>
              <a:schemeClr val="bg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20547" name="Rectangle 3"/>
          <p:cNvSpPr>
            <a:spLocks noChangeArrowheads="1"/>
          </p:cNvSpPr>
          <p:nvPr/>
        </p:nvSpPr>
        <p:spPr bwMode="auto">
          <a:xfrm>
            <a:off x="0" y="1676400"/>
            <a:ext cx="3302000" cy="5181600"/>
          </a:xfrm>
          <a:prstGeom prst="rect">
            <a:avLst/>
          </a:prstGeom>
          <a:solidFill>
            <a:schemeClr val="bg1"/>
          </a:solidFill>
          <a:ln w="0" cap="rnd">
            <a:solidFill>
              <a:schemeClr val="bg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pic>
        <p:nvPicPr>
          <p:cNvPr id="1710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1441450"/>
            <a:ext cx="6923087"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871A2C8-034A-E145-9CB7-739AE6AD12CF}" type="slidenum">
              <a:rPr lang="fr-FR"/>
              <a:pPr>
                <a:defRPr/>
              </a:pPr>
              <a:t>77</a:t>
            </a:fld>
            <a:endParaRPr lang="fr-FR"/>
          </a:p>
        </p:txBody>
      </p:sp>
      <p:sp>
        <p:nvSpPr>
          <p:cNvPr id="111618"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smtClean="0">
                <a:cs typeface="+mj-cs"/>
              </a:rPr>
              <a:t>Suivre les conventions et les standards connus</a:t>
            </a:r>
            <a:endParaRPr lang="fr-FR" sz="4800" smtClean="0">
              <a:cs typeface="+mj-cs"/>
            </a:endParaRPr>
          </a:p>
        </p:txBody>
      </p:sp>
      <p:sp>
        <p:nvSpPr>
          <p:cNvPr id="111619" name="Rectangle 3"/>
          <p:cNvSpPr>
            <a:spLocks noGrp="1" noChangeArrowheads="1"/>
          </p:cNvSpPr>
          <p:nvPr>
            <p:ph type="body" idx="1"/>
          </p:nvPr>
        </p:nvSpPr>
        <p:spPr>
          <a:xfrm>
            <a:off x="1250950" y="2324100"/>
            <a:ext cx="7404100" cy="4533900"/>
          </a:xfrm>
        </p:spPr>
        <p:txBody>
          <a:bodyPr/>
          <a:lstStyle/>
          <a:p>
            <a:pPr eaLnBrk="1" hangingPunct="1">
              <a:defRPr/>
            </a:pPr>
            <a:r>
              <a:rPr lang="fr-FR" dirty="0" smtClean="0">
                <a:cs typeface="+mn-cs"/>
              </a:rPr>
              <a:t>Barre de menu</a:t>
            </a:r>
          </a:p>
          <a:p>
            <a:pPr eaLnBrk="1" hangingPunct="1">
              <a:defRPr/>
            </a:pPr>
            <a:r>
              <a:rPr lang="fr-FR" dirty="0" smtClean="0">
                <a:cs typeface="+mn-cs"/>
              </a:rPr>
              <a:t>Barre d'icônes</a:t>
            </a:r>
          </a:p>
          <a:p>
            <a:pPr eaLnBrk="1" hangingPunct="1">
              <a:defRPr/>
            </a:pPr>
            <a:r>
              <a:rPr lang="fr-FR" dirty="0" smtClean="0">
                <a:cs typeface="+mn-cs"/>
              </a:rPr>
              <a:t>Barre des tâches</a:t>
            </a:r>
          </a:p>
          <a:p>
            <a:pPr eaLnBrk="1" hangingPunct="1">
              <a:defRPr/>
            </a:pPr>
            <a:r>
              <a:rPr lang="fr-FR" dirty="0" smtClean="0">
                <a:cs typeface="+mn-cs"/>
              </a:rPr>
              <a:t>Barre d'outils</a:t>
            </a:r>
          </a:p>
          <a:p>
            <a:pPr eaLnBrk="1" hangingPunct="1">
              <a:defRPr/>
            </a:pPr>
            <a:r>
              <a:rPr lang="fr-FR" dirty="0" smtClean="0">
                <a:cs typeface="+mn-cs"/>
              </a:rPr>
              <a:t>Arbre d'icônes de fichiers, de règles, etc.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55C6431-B75B-DD4E-842C-D723E2F908A0}" type="slidenum">
              <a:rPr lang="fr-FR"/>
              <a:pPr>
                <a:defRPr/>
              </a:pPr>
              <a:t>78</a:t>
            </a:fld>
            <a:endParaRPr lang="fr-FR"/>
          </a:p>
        </p:txBody>
      </p:sp>
      <p:sp>
        <p:nvSpPr>
          <p:cNvPr id="228354"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smtClean="0">
                <a:cs typeface="+mj-cs"/>
              </a:rPr>
              <a:t>Barre de menu et standards</a:t>
            </a:r>
            <a:endParaRPr lang="fr-FR" sz="4800" smtClean="0">
              <a:cs typeface="+mj-cs"/>
            </a:endParaRPr>
          </a:p>
        </p:txBody>
      </p:sp>
      <p:sp>
        <p:nvSpPr>
          <p:cNvPr id="228355" name="Rectangle 3"/>
          <p:cNvSpPr>
            <a:spLocks noGrp="1" noChangeArrowheads="1"/>
          </p:cNvSpPr>
          <p:nvPr>
            <p:ph type="body" idx="1"/>
          </p:nvPr>
        </p:nvSpPr>
        <p:spPr>
          <a:xfrm>
            <a:off x="1250950" y="1676400"/>
            <a:ext cx="7404100" cy="5181600"/>
          </a:xfrm>
        </p:spPr>
        <p:txBody>
          <a:bodyPr/>
          <a:lstStyle/>
          <a:p>
            <a:pPr eaLnBrk="1" hangingPunct="1">
              <a:buFont typeface="Wingdings" charset="0"/>
              <a:buChar char="Ø"/>
              <a:defRPr/>
            </a:pPr>
            <a:r>
              <a:rPr lang="fr-FR" smtClean="0">
                <a:latin typeface="Times" charset="0"/>
                <a:cs typeface="+mn-cs"/>
              </a:rPr>
              <a:t>menu Fichier (Nouveau, Ouvrir, Fermer; Enregistrer ou Sauver, Enregistrer sous ou Sauver sous …; Imprimer; Quitter)</a:t>
            </a:r>
          </a:p>
          <a:p>
            <a:pPr eaLnBrk="1" hangingPunct="1">
              <a:buFont typeface="Wingdings" charset="0"/>
              <a:buChar char="Ø"/>
              <a:defRPr/>
            </a:pPr>
            <a:r>
              <a:rPr lang="fr-FR" smtClean="0">
                <a:latin typeface="Times" charset="0"/>
                <a:cs typeface="+mn-cs"/>
              </a:rPr>
              <a:t>menu Edition (Annuler, Rétablir; Copier/Couper/Coller; Rechercher, Remplacer; Tout sélectionner ; …; Préférences)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83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83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6134D08-CB7F-6645-BD14-529797C3B858}" type="slidenum">
              <a:rPr lang="fr-FR"/>
              <a:pPr>
                <a:defRPr/>
              </a:pPr>
              <a:t>79</a:t>
            </a:fld>
            <a:endParaRPr lang="fr-FR"/>
          </a:p>
        </p:txBody>
      </p:sp>
      <p:grpSp>
        <p:nvGrpSpPr>
          <p:cNvPr id="177154" name="Group 7"/>
          <p:cNvGrpSpPr>
            <a:grpSpLocks/>
          </p:cNvGrpSpPr>
          <p:nvPr/>
        </p:nvGrpSpPr>
        <p:grpSpPr bwMode="auto">
          <a:xfrm>
            <a:off x="1201738" y="1358900"/>
            <a:ext cx="7548562" cy="4140200"/>
            <a:chOff x="699" y="856"/>
            <a:chExt cx="4389" cy="2608"/>
          </a:xfrm>
        </p:grpSpPr>
        <p:pic>
          <p:nvPicPr>
            <p:cNvPr id="177155" name="Picture 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 y="856"/>
              <a:ext cx="4361" cy="26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94949" name="Rectangle 5"/>
            <p:cNvSpPr>
              <a:spLocks noChangeArrowheads="1"/>
            </p:cNvSpPr>
            <p:nvPr/>
          </p:nvSpPr>
          <p:spPr bwMode="auto">
            <a:xfrm>
              <a:off x="2736" y="1008"/>
              <a:ext cx="2352" cy="24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54E5F649-3CD0-A64D-93F1-29FB22092963}" type="slidenum">
              <a:rPr lang="fr-FR"/>
              <a:pPr>
                <a:defRPr/>
              </a:pPr>
              <a:t>8</a:t>
            </a:fld>
            <a:endParaRPr lang="fr-FR"/>
          </a:p>
        </p:txBody>
      </p:sp>
      <p:sp>
        <p:nvSpPr>
          <p:cNvPr id="609282" name="Rectangle 2"/>
          <p:cNvSpPr>
            <a:spLocks noGrp="1" noChangeArrowheads="1"/>
          </p:cNvSpPr>
          <p:nvPr>
            <p:ph type="title"/>
          </p:nvPr>
        </p:nvSpPr>
        <p:spPr>
          <a:xfrm>
            <a:off x="1181100" y="609600"/>
            <a:ext cx="7469188" cy="1143000"/>
          </a:xfrm>
        </p:spPr>
        <p:txBody>
          <a:bodyPr/>
          <a:lstStyle/>
          <a:p>
            <a:pPr eaLnBrk="1" hangingPunct="1">
              <a:spcBef>
                <a:spcPts val="1200"/>
              </a:spcBef>
              <a:spcAft>
                <a:spcPts val="300"/>
              </a:spcAft>
              <a:defRPr/>
            </a:pPr>
            <a:r>
              <a:rPr lang="fr-FR" b="1" dirty="0" smtClean="0">
                <a:solidFill>
                  <a:srgbClr val="EF1F1D"/>
                </a:solidFill>
                <a:latin typeface="Palatino" charset="0"/>
                <a:cs typeface="+mj-cs"/>
              </a:rPr>
              <a:t>Modèle conceptuel d'un système interactif à base de commandes</a:t>
            </a:r>
            <a:endParaRPr lang="fr-FR" b="1" dirty="0" smtClean="0">
              <a:latin typeface="Palatino" charset="0"/>
              <a:cs typeface="+mj-cs"/>
            </a:endParaRPr>
          </a:p>
        </p:txBody>
      </p:sp>
      <p:sp>
        <p:nvSpPr>
          <p:cNvPr id="609283" name="Rectangle 3"/>
          <p:cNvSpPr>
            <a:spLocks noGrp="1" noChangeArrowheads="1"/>
          </p:cNvSpPr>
          <p:nvPr>
            <p:ph type="body" idx="1"/>
          </p:nvPr>
        </p:nvSpPr>
        <p:spPr>
          <a:xfrm>
            <a:off x="812924" y="2190493"/>
            <a:ext cx="9080500" cy="4046819"/>
          </a:xfrm>
        </p:spPr>
        <p:txBody>
          <a:bodyPr/>
          <a:lstStyle/>
          <a:p>
            <a:pPr eaLnBrk="1" hangingPunct="1">
              <a:lnSpc>
                <a:spcPct val="90000"/>
              </a:lnSpc>
              <a:buFontTx/>
              <a:buNone/>
              <a:defRPr/>
            </a:pPr>
            <a:r>
              <a:rPr lang="fr-FR" dirty="0" smtClean="0">
                <a:cs typeface="+mn-cs"/>
              </a:rPr>
              <a:t> </a:t>
            </a:r>
          </a:p>
        </p:txBody>
      </p:sp>
      <p:pic>
        <p:nvPicPr>
          <p:cNvPr id="609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99060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FEDAD28-E733-A745-A907-B92A5CE451D5}" type="slidenum">
              <a:rPr lang="fr-FR"/>
              <a:pPr>
                <a:defRPr/>
              </a:pPr>
              <a:t>80</a:t>
            </a:fld>
            <a:endParaRPr lang="fr-FR"/>
          </a:p>
        </p:txBody>
      </p:sp>
      <p:pic>
        <p:nvPicPr>
          <p:cNvPr id="2324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1447800"/>
            <a:ext cx="4911725"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2454" name="Rectangle 6"/>
          <p:cNvSpPr>
            <a:spLocks noChangeArrowheads="1"/>
          </p:cNvSpPr>
          <p:nvPr/>
        </p:nvSpPr>
        <p:spPr bwMode="auto">
          <a:xfrm>
            <a:off x="7099300" y="1676400"/>
            <a:ext cx="2806700" cy="5181600"/>
          </a:xfrm>
          <a:prstGeom prst="rect">
            <a:avLst/>
          </a:prstGeom>
          <a:solidFill>
            <a:schemeClr val="bg1"/>
          </a:solidFill>
          <a:ln w="0" cap="rnd">
            <a:solidFill>
              <a:schemeClr val="bg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32453" name="Rectangle 5"/>
          <p:cNvSpPr>
            <a:spLocks noChangeArrowheads="1"/>
          </p:cNvSpPr>
          <p:nvPr/>
        </p:nvSpPr>
        <p:spPr bwMode="auto">
          <a:xfrm>
            <a:off x="0" y="1676400"/>
            <a:ext cx="3302000" cy="5181600"/>
          </a:xfrm>
          <a:prstGeom prst="rect">
            <a:avLst/>
          </a:prstGeom>
          <a:solidFill>
            <a:schemeClr val="bg1"/>
          </a:solidFill>
          <a:ln w="0" cap="rnd">
            <a:solidFill>
              <a:schemeClr val="bg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9961D88E-27A8-E244-A423-8A582048FE6F}" type="slidenum">
              <a:rPr lang="fr-FR"/>
              <a:pPr>
                <a:defRPr/>
              </a:pPr>
              <a:t>81</a:t>
            </a:fld>
            <a:endParaRPr lang="fr-FR"/>
          </a:p>
        </p:txBody>
      </p:sp>
      <p:sp>
        <p:nvSpPr>
          <p:cNvPr id="230402"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dirty="0" smtClean="0">
                <a:cs typeface="+mj-cs"/>
              </a:rPr>
              <a:t>Barre de menu</a:t>
            </a:r>
            <a:endParaRPr lang="fr-FR" sz="4800" dirty="0" smtClean="0">
              <a:cs typeface="+mj-cs"/>
            </a:endParaRPr>
          </a:p>
        </p:txBody>
      </p:sp>
      <p:sp>
        <p:nvSpPr>
          <p:cNvPr id="230403" name="Rectangle 3"/>
          <p:cNvSpPr>
            <a:spLocks noGrp="1" noChangeArrowheads="1"/>
          </p:cNvSpPr>
          <p:nvPr>
            <p:ph type="body" idx="1"/>
          </p:nvPr>
        </p:nvSpPr>
        <p:spPr>
          <a:xfrm>
            <a:off x="1250950" y="1676400"/>
            <a:ext cx="7404100" cy="5181600"/>
          </a:xfrm>
        </p:spPr>
        <p:txBody>
          <a:bodyPr/>
          <a:lstStyle/>
          <a:p>
            <a:pPr eaLnBrk="1" hangingPunct="1">
              <a:buFont typeface="Wingdings" charset="0"/>
              <a:buChar char="Ø"/>
              <a:defRPr/>
            </a:pPr>
            <a:r>
              <a:rPr lang="fr-FR" dirty="0" smtClean="0">
                <a:latin typeface="Times" charset="0"/>
                <a:cs typeface="+mn-cs"/>
              </a:rPr>
              <a:t>menu Aide (A propos, Sommaire,..)  </a:t>
            </a:r>
            <a:endParaRPr lang="fr-FR" dirty="0" smtClean="0">
              <a:cs typeface="+mn-cs"/>
            </a:endParaRPr>
          </a:p>
          <a:p>
            <a:pPr eaLnBrk="1" hangingPunct="1">
              <a:buFont typeface="Wingdings" charset="0"/>
              <a:buChar char="Ø"/>
              <a:defRPr/>
            </a:pPr>
            <a:r>
              <a:rPr lang="fr-FR" dirty="0" smtClean="0">
                <a:latin typeface="Times" charset="0"/>
                <a:cs typeface="+mn-cs"/>
              </a:rPr>
              <a:t>menu Affichage (Agrandir, Réduire ou Zoom; différents modes; Barres d'outils, menus experts, pieds de pages, etc.), </a:t>
            </a:r>
          </a:p>
          <a:p>
            <a:pPr eaLnBrk="1" hangingPunct="1">
              <a:buFont typeface="Wingdings" charset="0"/>
              <a:buChar char="Ø"/>
              <a:defRPr/>
            </a:pPr>
            <a:r>
              <a:rPr lang="fr-FR" dirty="0" smtClean="0">
                <a:latin typeface="Times" charset="0"/>
                <a:cs typeface="+mn-cs"/>
              </a:rPr>
              <a:t>menus Fenêtres, Polices (ou Format), </a:t>
            </a:r>
          </a:p>
          <a:p>
            <a:pPr eaLnBrk="1" hangingPunct="1">
              <a:buFont typeface="Wingdings" charset="0"/>
              <a:buChar char="Ø"/>
              <a:defRPr/>
            </a:pPr>
            <a:r>
              <a:rPr lang="fr-FR" dirty="0" smtClean="0">
                <a:latin typeface="Times" charset="0"/>
                <a:cs typeface="+mn-cs"/>
              </a:rPr>
              <a:t>menu Outils, parfois menu Modes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0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0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0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04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6FA81F15-74B7-3041-9D6F-C5574F988584}" type="slidenum">
              <a:rPr lang="fr-FR"/>
              <a:pPr>
                <a:defRPr/>
              </a:pPr>
              <a:t>82</a:t>
            </a:fld>
            <a:endParaRPr lang="fr-FR"/>
          </a:p>
        </p:txBody>
      </p:sp>
      <p:sp>
        <p:nvSpPr>
          <p:cNvPr id="121858" name="Rectangle 2"/>
          <p:cNvSpPr>
            <a:spLocks noGrp="1" noChangeArrowheads="1"/>
          </p:cNvSpPr>
          <p:nvPr>
            <p:ph type="title"/>
          </p:nvPr>
        </p:nvSpPr>
        <p:spPr>
          <a:xfrm>
            <a:off x="1155700" y="0"/>
            <a:ext cx="7469188" cy="1143000"/>
          </a:xfrm>
        </p:spPr>
        <p:txBody>
          <a:bodyPr/>
          <a:lstStyle/>
          <a:p>
            <a:pPr eaLnBrk="1" hangingPunct="1">
              <a:spcBef>
                <a:spcPts val="200"/>
              </a:spcBef>
              <a:spcAft>
                <a:spcPts val="200"/>
              </a:spcAft>
              <a:defRPr/>
            </a:pPr>
            <a:r>
              <a:rPr lang="fr-FR" b="1" dirty="0" smtClean="0">
                <a:cs typeface="+mj-cs"/>
              </a:rPr>
              <a:t>Barre d'icônes</a:t>
            </a:r>
            <a:endParaRPr lang="fr-FR" dirty="0" smtClean="0">
              <a:solidFill>
                <a:schemeClr val="tx1"/>
              </a:solidFill>
              <a:latin typeface="Palatino" charset="0"/>
              <a:cs typeface="+mj-cs"/>
            </a:endParaRPr>
          </a:p>
        </p:txBody>
      </p:sp>
      <p:pic>
        <p:nvPicPr>
          <p:cNvPr id="1832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43000"/>
            <a:ext cx="961866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 y="2006600"/>
            <a:ext cx="592138"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3" name="Rectangle 7"/>
          <p:cNvSpPr>
            <a:spLocks noChangeArrowheads="1"/>
          </p:cNvSpPr>
          <p:nvPr/>
        </p:nvSpPr>
        <p:spPr bwMode="auto">
          <a:xfrm>
            <a:off x="9410700" y="1143000"/>
            <a:ext cx="495300" cy="381000"/>
          </a:xfrm>
          <a:prstGeom prst="rect">
            <a:avLst/>
          </a:prstGeom>
          <a:solidFill>
            <a:schemeClr val="bg1"/>
          </a:solidFill>
          <a:ln w="0" cap="rnd">
            <a:solidFill>
              <a:schemeClr val="bg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1864" name="Text Box 8"/>
          <p:cNvSpPr txBox="1">
            <a:spLocks noChangeArrowheads="1"/>
          </p:cNvSpPr>
          <p:nvPr/>
        </p:nvSpPr>
        <p:spPr bwMode="auto">
          <a:xfrm>
            <a:off x="2146300" y="2438400"/>
            <a:ext cx="668655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Wingdings" charset="0"/>
              <a:buChar char="Ø"/>
              <a:defRPr/>
            </a:pPr>
            <a:r>
              <a:rPr lang="fr-FR" sz="3200" b="1" dirty="0">
                <a:cs typeface="+mn-cs"/>
              </a:rPr>
              <a:t> séparer les rubriques avec des séparateurs, comme dans les menus </a:t>
            </a:r>
          </a:p>
          <a:p>
            <a:pPr>
              <a:spcBef>
                <a:spcPct val="50000"/>
              </a:spcBef>
              <a:buFont typeface="Wingdings" charset="0"/>
              <a:buChar char="Ø"/>
              <a:defRPr/>
            </a:pPr>
            <a:r>
              <a:rPr lang="fr-FR" sz="3200" b="1" dirty="0">
                <a:cs typeface="+mn-cs"/>
              </a:rPr>
              <a:t> ne pas utiliser que des icônes : (ici, champs de sélection, flèches d'extension, …)</a:t>
            </a:r>
            <a:endParaRPr lang="fr-FR" dirty="0">
              <a:cs typeface="+mn-cs"/>
            </a:endParaRPr>
          </a:p>
        </p:txBody>
      </p:sp>
      <p:sp>
        <p:nvSpPr>
          <p:cNvPr id="6" name="Cadre 5"/>
          <p:cNvSpPr/>
          <p:nvPr/>
        </p:nvSpPr>
        <p:spPr bwMode="auto">
          <a:xfrm>
            <a:off x="128464" y="1268760"/>
            <a:ext cx="6192688" cy="936104"/>
          </a:xfrm>
          <a:prstGeom prst="frame">
            <a:avLst/>
          </a:prstGeom>
          <a:solidFill>
            <a:srgbClr val="FF0000"/>
          </a:solidFill>
          <a:ln w="12700" cap="flat" cmpd="sng" algn="ctr">
            <a:solidFill>
              <a:srgbClr val="F63F1B">
                <a:alpha val="74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Times" charset="0"/>
              <a:ea typeface="ＭＳ Ｐゴシック" charset="0"/>
            </a:endParaRPr>
          </a:p>
        </p:txBody>
      </p:sp>
      <p:sp>
        <p:nvSpPr>
          <p:cNvPr id="15" name="Cadre 14"/>
          <p:cNvSpPr/>
          <p:nvPr/>
        </p:nvSpPr>
        <p:spPr bwMode="auto">
          <a:xfrm>
            <a:off x="8049344" y="980728"/>
            <a:ext cx="2520280" cy="1080120"/>
          </a:xfrm>
          <a:prstGeom prst="frame">
            <a:avLst/>
          </a:prstGeom>
          <a:solidFill>
            <a:srgbClr val="FF0000"/>
          </a:solidFill>
          <a:ln w="12700" cap="flat" cmpd="sng" algn="ctr">
            <a:solidFill>
              <a:srgbClr val="F63F1B">
                <a:alpha val="74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Time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864">
                                            <p:txEl>
                                              <p:pRg st="0" end="0"/>
                                            </p:txEl>
                                          </p:spTgt>
                                        </p:tgtEl>
                                        <p:attrNameLst>
                                          <p:attrName>style.visibility</p:attrName>
                                        </p:attrNameLst>
                                      </p:cBhvr>
                                      <p:to>
                                        <p:strVal val="visible"/>
                                      </p:to>
                                    </p:set>
                                    <p:animEffect transition="in" filter="wipe(left)">
                                      <p:cBhvr>
                                        <p:cTn id="7" dur="500"/>
                                        <p:tgtEl>
                                          <p:spTgt spid="1218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864">
                                            <p:txEl>
                                              <p:pRg st="1" end="1"/>
                                            </p:txEl>
                                          </p:spTgt>
                                        </p:tgtEl>
                                        <p:attrNameLst>
                                          <p:attrName>style.visibility</p:attrName>
                                        </p:attrNameLst>
                                      </p:cBhvr>
                                      <p:to>
                                        <p:strVal val="visible"/>
                                      </p:to>
                                    </p:set>
                                    <p:animEffect transition="in" filter="wipe(left)">
                                      <p:cBhvr>
                                        <p:cTn id="12" dur="500"/>
                                        <p:tgtEl>
                                          <p:spTgt spid="1218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4" grpId="0" build="p" autoUpdateAnimBg="0"/>
      <p:bldP spid="6" grpId="0" animBg="1"/>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 1" descr="BarreIcon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04" y="188641"/>
            <a:ext cx="8587794" cy="6696744"/>
          </a:xfrm>
          <a:prstGeom prst="rect">
            <a:avLst/>
          </a:prstGeom>
        </p:spPr>
      </p:pic>
      <p:sp>
        <p:nvSpPr>
          <p:cNvPr id="8" name="Espace réservé du numéro de diapositive 5"/>
          <p:cNvSpPr>
            <a:spLocks noGrp="1"/>
          </p:cNvSpPr>
          <p:nvPr>
            <p:ph type="sldNum" sz="quarter" idx="12"/>
          </p:nvPr>
        </p:nvSpPr>
        <p:spPr/>
        <p:txBody>
          <a:bodyPr/>
          <a:lstStyle/>
          <a:p>
            <a:pPr>
              <a:defRPr/>
            </a:pPr>
            <a:fld id="{6FA81F15-74B7-3041-9D6F-C5574F988584}" type="slidenum">
              <a:rPr lang="fr-FR"/>
              <a:pPr>
                <a:defRPr/>
              </a:pPr>
              <a:t>83</a:t>
            </a:fld>
            <a:endParaRPr lang="fr-FR"/>
          </a:p>
        </p:txBody>
      </p:sp>
      <p:sp>
        <p:nvSpPr>
          <p:cNvPr id="121863" name="Rectangle 7"/>
          <p:cNvSpPr>
            <a:spLocks noChangeArrowheads="1"/>
          </p:cNvSpPr>
          <p:nvPr/>
        </p:nvSpPr>
        <p:spPr bwMode="auto">
          <a:xfrm>
            <a:off x="9410700" y="1143000"/>
            <a:ext cx="495300" cy="381000"/>
          </a:xfrm>
          <a:prstGeom prst="rect">
            <a:avLst/>
          </a:prstGeom>
          <a:solidFill>
            <a:schemeClr val="bg1"/>
          </a:solidFill>
          <a:ln w="0" cap="rnd">
            <a:solidFill>
              <a:schemeClr val="bg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extLst>
      <p:ext uri="{BB962C8B-B14F-4D97-AF65-F5344CB8AC3E}">
        <p14:creationId xmlns:p14="http://schemas.microsoft.com/office/powerpoint/2010/main" val="960759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78ABAF04-8E39-524A-A53A-45C8CA44B840}" type="slidenum">
              <a:rPr lang="fr-FR"/>
              <a:pPr>
                <a:defRPr/>
              </a:pPr>
              <a:t>84</a:t>
            </a:fld>
            <a:endParaRPr lang="fr-FR"/>
          </a:p>
        </p:txBody>
      </p:sp>
      <p:sp>
        <p:nvSpPr>
          <p:cNvPr id="124931" name="Rectangle 3"/>
          <p:cNvSpPr>
            <a:spLocks noGrp="1" noChangeArrowheads="1"/>
          </p:cNvSpPr>
          <p:nvPr>
            <p:ph type="body" idx="1"/>
          </p:nvPr>
        </p:nvSpPr>
        <p:spPr>
          <a:xfrm>
            <a:off x="577850" y="1295400"/>
            <a:ext cx="8750300" cy="4953000"/>
          </a:xfrm>
        </p:spPr>
        <p:txBody>
          <a:bodyPr/>
          <a:lstStyle/>
          <a:p>
            <a:pPr eaLnBrk="1" hangingPunct="1">
              <a:defRPr/>
            </a:pPr>
            <a:r>
              <a:rPr lang="fr-FR" dirty="0" smtClean="0">
                <a:cs typeface="+mn-cs"/>
              </a:rPr>
              <a:t>si la barre est trop longue, la terminer par une flèche permettra de l'étendre.</a:t>
            </a:r>
            <a:endParaRPr lang="fr-FR" dirty="0" smtClean="0">
              <a:latin typeface="Times" charset="0"/>
              <a:cs typeface="+mn-cs"/>
            </a:endParaRPr>
          </a:p>
          <a:p>
            <a:pPr eaLnBrk="1" hangingPunct="1">
              <a:defRPr/>
            </a:pPr>
            <a:r>
              <a:rPr lang="fr-FR" dirty="0" smtClean="0">
                <a:cs typeface="+mn-cs"/>
              </a:rPr>
              <a:t>choix des icônes: il y a aussi des conventions, parfois internationales, mais aussi culturelles.</a:t>
            </a:r>
          </a:p>
          <a:p>
            <a:pPr eaLnBrk="1" hangingPunct="1">
              <a:defRPr/>
            </a:pPr>
            <a:r>
              <a:rPr lang="fr-FR" dirty="0" smtClean="0">
                <a:cs typeface="+mn-cs"/>
              </a:rPr>
              <a:t>droits des logiciels :  l'utilisation d'icônes peut poser problème car ils sont généralement déposés.</a:t>
            </a:r>
            <a:endParaRPr lang="fr-FR" sz="2000" dirty="0" smtClean="0">
              <a:cs typeface="+mn-cs"/>
            </a:endParaRPr>
          </a:p>
          <a:p>
            <a:pPr eaLnBrk="1" hangingPunct="1">
              <a:defRPr/>
            </a:pPr>
            <a:endParaRPr lang="fr-FR" sz="2000" dirty="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9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49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67050ABF-B77D-6742-B790-B2B53A99D551}" type="slidenum">
              <a:rPr lang="fr-FR"/>
              <a:pPr>
                <a:defRPr/>
              </a:pPr>
              <a:t>85</a:t>
            </a:fld>
            <a:endParaRPr lang="fr-FR"/>
          </a:p>
        </p:txBody>
      </p:sp>
      <p:pic>
        <p:nvPicPr>
          <p:cNvPr id="2" name="Image 1" descr="IcônesFinderMac.jpeg"/>
          <p:cNvPicPr>
            <a:picLocks noChangeAspect="1"/>
          </p:cNvPicPr>
          <p:nvPr/>
        </p:nvPicPr>
        <p:blipFill>
          <a:blip r:embed="rId3">
            <a:alphaModFix amt="81000"/>
            <a:extLst>
              <a:ext uri="{28A0092B-C50C-407E-A947-70E740481C1C}">
                <a14:useLocalDpi xmlns:a14="http://schemas.microsoft.com/office/drawing/2010/main" val="0"/>
              </a:ext>
            </a:extLst>
          </a:blip>
          <a:stretch>
            <a:fillRect/>
          </a:stretch>
        </p:blipFill>
        <p:spPr>
          <a:xfrm>
            <a:off x="488504" y="1638300"/>
            <a:ext cx="8667821" cy="4310980"/>
          </a:xfrm>
          <a:prstGeom prst="rect">
            <a:avLst/>
          </a:prstGeom>
          <a:ln w="12700" cmpd="sng">
            <a:solidFill>
              <a:schemeClr val="accent2">
                <a:lumMod val="50000"/>
              </a:schemeClr>
            </a:solidFill>
          </a:ln>
        </p:spPr>
      </p:pic>
      <p:sp>
        <p:nvSpPr>
          <p:cNvPr id="6" name="Rectangle 2"/>
          <p:cNvSpPr>
            <a:spLocks noGrp="1" noChangeArrowheads="1"/>
          </p:cNvSpPr>
          <p:nvPr>
            <p:ph type="title"/>
          </p:nvPr>
        </p:nvSpPr>
        <p:spPr>
          <a:xfrm>
            <a:off x="1181100" y="260648"/>
            <a:ext cx="7469188" cy="1143000"/>
          </a:xfrm>
        </p:spPr>
        <p:txBody>
          <a:bodyPr/>
          <a:lstStyle/>
          <a:p>
            <a:pPr eaLnBrk="1" hangingPunct="1">
              <a:spcBef>
                <a:spcPts val="200"/>
              </a:spcBef>
              <a:spcAft>
                <a:spcPts val="200"/>
              </a:spcAft>
              <a:defRPr/>
            </a:pPr>
            <a:r>
              <a:rPr lang="fr-FR" b="1" dirty="0" smtClean="0">
                <a:cs typeface="+mj-cs"/>
              </a:rPr>
              <a:t>Ic</a:t>
            </a:r>
            <a:r>
              <a:rPr lang="fr-FR" b="1" dirty="0" smtClean="0">
                <a:cs typeface="+mj-cs"/>
              </a:rPr>
              <a:t>ônes du Finder Macintosh</a:t>
            </a:r>
            <a:endParaRPr lang="fr-FR" dirty="0" smtClean="0">
              <a:solidFill>
                <a:schemeClr val="tx1"/>
              </a:solidFill>
              <a:latin typeface="Palatino" charset="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A5526244-38BB-514A-A455-204625E2B580}" type="slidenum">
              <a:rPr lang="fr-FR"/>
              <a:pPr>
                <a:defRPr/>
              </a:pPr>
              <a:t>86</a:t>
            </a:fld>
            <a:endParaRPr lang="fr-FR"/>
          </a:p>
        </p:txBody>
      </p:sp>
      <p:sp>
        <p:nvSpPr>
          <p:cNvPr id="119810"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dirty="0" smtClean="0">
                <a:cs typeface="+mj-cs"/>
              </a:rPr>
              <a:t>La</a:t>
            </a:r>
            <a:r>
              <a:rPr lang="fr-FR" b="1" dirty="0">
                <a:cs typeface="+mj-cs"/>
              </a:rPr>
              <a:t> </a:t>
            </a:r>
            <a:r>
              <a:rPr lang="fr-FR" b="1" dirty="0" smtClean="0">
                <a:cs typeface="+mj-cs"/>
              </a:rPr>
              <a:t>sélection, </a:t>
            </a:r>
            <a:r>
              <a:rPr lang="fr-FR" b="1" dirty="0" smtClean="0">
                <a:cs typeface="+mj-cs"/>
              </a:rPr>
              <a:t>argument caché</a:t>
            </a:r>
            <a:br>
              <a:rPr lang="fr-FR" b="1" dirty="0" smtClean="0">
                <a:cs typeface="+mj-cs"/>
              </a:rPr>
            </a:br>
            <a:r>
              <a:rPr lang="fr-FR" b="1" dirty="0" smtClean="0">
                <a:cs typeface="+mj-cs"/>
              </a:rPr>
              <a:t>des </a:t>
            </a:r>
            <a:r>
              <a:rPr lang="fr-FR" b="1" dirty="0" smtClean="0">
                <a:cs typeface="+mj-cs"/>
              </a:rPr>
              <a:t>commandes d'édition</a:t>
            </a:r>
            <a:endParaRPr lang="fr-FR" dirty="0" smtClean="0">
              <a:solidFill>
                <a:schemeClr val="tx1"/>
              </a:solidFill>
              <a:latin typeface="Palatino" charset="0"/>
              <a:cs typeface="+mj-cs"/>
            </a:endParaRPr>
          </a:p>
        </p:txBody>
      </p:sp>
      <p:sp>
        <p:nvSpPr>
          <p:cNvPr id="119811" name="Rectangle 3"/>
          <p:cNvSpPr>
            <a:spLocks noGrp="1" noChangeArrowheads="1"/>
          </p:cNvSpPr>
          <p:nvPr>
            <p:ph type="body" idx="1"/>
          </p:nvPr>
        </p:nvSpPr>
        <p:spPr>
          <a:xfrm>
            <a:off x="577850" y="2324100"/>
            <a:ext cx="8667750" cy="4533900"/>
          </a:xfrm>
        </p:spPr>
        <p:txBody>
          <a:bodyPr/>
          <a:lstStyle/>
          <a:p>
            <a:pPr eaLnBrk="1" hangingPunct="1">
              <a:defRPr/>
            </a:pPr>
            <a:r>
              <a:rPr lang="fr-FR" dirty="0" smtClean="0">
                <a:latin typeface="Times" charset="0"/>
                <a:cs typeface="+mn-cs"/>
              </a:rPr>
              <a:t>Les commandes Couper / Copier / Coller portent sur la sélection. </a:t>
            </a:r>
          </a:p>
          <a:p>
            <a:pPr eaLnBrk="1" hangingPunct="1">
              <a:defRPr/>
            </a:pPr>
            <a:r>
              <a:rPr lang="fr-FR" dirty="0" smtClean="0">
                <a:latin typeface="Times" charset="0"/>
                <a:cs typeface="+mn-cs"/>
              </a:rPr>
              <a:t>Les commandes de Couper/Coller permettent aussi la communication entre fenêtres d'application. </a:t>
            </a:r>
          </a:p>
          <a:p>
            <a:pPr eaLnBrk="1" hangingPunct="1">
              <a:defRPr/>
            </a:pPr>
            <a:r>
              <a:rPr lang="fr-FR" dirty="0" smtClean="0">
                <a:latin typeface="Times" charset="0"/>
                <a:cs typeface="+mn-cs"/>
              </a:rPr>
              <a:t>On copie du texte, des dessins, des images, des diapositives ou les objets représentés par l'application de manière générale.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barn(outVertical)">
                                      <p:cBhvr>
                                        <p:cTn id="7" dur="500"/>
                                        <p:tgtEl>
                                          <p:spTgt spid="119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barn(outVertical)">
                                      <p:cBhvr>
                                        <p:cTn id="12" dur="500"/>
                                        <p:tgtEl>
                                          <p:spTgt spid="1198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Effect transition="in" filter="barn(outVertical)">
                                      <p:cBhvr>
                                        <p:cTn id="17" dur="500"/>
                                        <p:tgtEl>
                                          <p:spTgt spid="1198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0D69C291-821C-2049-9FAC-773AC53F7989}" type="slidenum">
              <a:rPr lang="fr-FR"/>
              <a:pPr>
                <a:defRPr/>
              </a:pPr>
              <a:t>87</a:t>
            </a:fld>
            <a:endParaRPr lang="fr-FR"/>
          </a:p>
        </p:txBody>
      </p:sp>
      <p:sp>
        <p:nvSpPr>
          <p:cNvPr id="128002" name="Rectangle 2"/>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smtClean="0">
                <a:cs typeface="+mj-cs"/>
              </a:rPr>
              <a:t>Les guides de style</a:t>
            </a:r>
            <a:endParaRPr lang="fr-FR" smtClean="0">
              <a:solidFill>
                <a:schemeClr val="tx1"/>
              </a:solidFill>
              <a:latin typeface="Palatino" charset="0"/>
              <a:cs typeface="+mj-cs"/>
            </a:endParaRPr>
          </a:p>
        </p:txBody>
      </p:sp>
      <p:sp>
        <p:nvSpPr>
          <p:cNvPr id="128004" name="Rectangle 4"/>
          <p:cNvSpPr>
            <a:spLocks noGrp="1" noChangeArrowheads="1"/>
          </p:cNvSpPr>
          <p:nvPr>
            <p:ph type="body" idx="1"/>
          </p:nvPr>
        </p:nvSpPr>
        <p:spPr>
          <a:xfrm>
            <a:off x="488504" y="1905000"/>
            <a:ext cx="8928992" cy="4953000"/>
          </a:xfrm>
        </p:spPr>
        <p:txBody>
          <a:bodyPr/>
          <a:lstStyle/>
          <a:p>
            <a:pPr eaLnBrk="1" hangingPunct="1">
              <a:buFontTx/>
              <a:buNone/>
              <a:defRPr/>
            </a:pPr>
            <a:r>
              <a:rPr lang="fr-FR" i="1" dirty="0" smtClean="0">
                <a:latin typeface="Times" charset="0"/>
                <a:cs typeface="+mn-cs"/>
              </a:rPr>
              <a:t>Ils sont bien souvent très voisins</a:t>
            </a:r>
            <a:endParaRPr lang="fr-FR" dirty="0" smtClean="0">
              <a:latin typeface="Times" charset="0"/>
              <a:cs typeface="+mn-cs"/>
            </a:endParaRPr>
          </a:p>
          <a:p>
            <a:pPr eaLnBrk="1" hangingPunct="1">
              <a:defRPr/>
            </a:pPr>
            <a:r>
              <a:rPr lang="fr-FR" dirty="0" smtClean="0">
                <a:latin typeface="Times" charset="0"/>
                <a:cs typeface="+mn-cs"/>
              </a:rPr>
              <a:t>Par exemple, dans beaucoup de </a:t>
            </a:r>
            <a:r>
              <a:rPr lang="fr-FR" i="1" dirty="0" err="1" smtClean="0">
                <a:latin typeface="Times" charset="0"/>
                <a:cs typeface="+mn-cs"/>
              </a:rPr>
              <a:t>toolkits</a:t>
            </a:r>
            <a:r>
              <a:rPr lang="fr-FR" dirty="0" smtClean="0">
                <a:latin typeface="Times" charset="0"/>
                <a:cs typeface="+mn-cs"/>
              </a:rPr>
              <a:t>, on trouve le menu d'Aide à droite dans la barre de menu. </a:t>
            </a:r>
          </a:p>
          <a:p>
            <a:pPr eaLnBrk="1" hangingPunct="1">
              <a:defRPr/>
            </a:pPr>
            <a:r>
              <a:rPr lang="fr-FR" dirty="0" smtClean="0">
                <a:latin typeface="Times" charset="0"/>
                <a:cs typeface="+mn-cs"/>
              </a:rPr>
              <a:t>Il y a aussi des conventions sur l’apparence du curseur de souris, sur l'usage des boutons de souris, et sur leurs équivalents clavier/souris quand il n'y a qu'un ou deux boutons ou quand on utilise un </a:t>
            </a:r>
            <a:r>
              <a:rPr lang="fr-FR" dirty="0" err="1" smtClean="0">
                <a:latin typeface="Times" charset="0"/>
                <a:cs typeface="+mn-cs"/>
              </a:rPr>
              <a:t>trackpad</a:t>
            </a:r>
            <a:r>
              <a:rPr lang="fr-FR" dirty="0" smtClean="0">
                <a:latin typeface="Times" charset="0"/>
                <a:cs typeface="+mn-cs"/>
              </a:rPr>
              <a:t>.</a:t>
            </a:r>
            <a:endParaRPr lang="fr-FR" dirty="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80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800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80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17EB26CD-225B-2E4B-80F0-08EC0186E51B}" type="slidenum">
              <a:rPr lang="fr-FR"/>
              <a:pPr>
                <a:defRPr/>
              </a:pPr>
              <a:t>88</a:t>
            </a:fld>
            <a:endParaRPr lang="fr-FR"/>
          </a:p>
        </p:txBody>
      </p:sp>
      <p:sp>
        <p:nvSpPr>
          <p:cNvPr id="131075" name="Rectangle 3"/>
          <p:cNvSpPr>
            <a:spLocks noGrp="1" noChangeArrowheads="1"/>
          </p:cNvSpPr>
          <p:nvPr>
            <p:ph type="body" idx="1"/>
          </p:nvPr>
        </p:nvSpPr>
        <p:spPr>
          <a:xfrm>
            <a:off x="495300" y="1981200"/>
            <a:ext cx="8915400" cy="4533900"/>
          </a:xfrm>
        </p:spPr>
        <p:txBody>
          <a:bodyPr/>
          <a:lstStyle/>
          <a:p>
            <a:pPr eaLnBrk="1" hangingPunct="1">
              <a:defRPr/>
            </a:pPr>
            <a:r>
              <a:rPr lang="fr-FR" dirty="0" smtClean="0">
                <a:latin typeface="Times" charset="0"/>
                <a:cs typeface="+mn-cs"/>
              </a:rPr>
              <a:t>la convention SAM décrit l'utilisation d'une souris à trois boutons. SAM signifie</a:t>
            </a:r>
          </a:p>
          <a:p>
            <a:pPr lvl="1" eaLnBrk="1" hangingPunct="1">
              <a:defRPr/>
            </a:pPr>
            <a:r>
              <a:rPr lang="fr-FR" dirty="0" smtClean="0">
                <a:latin typeface="Times" charset="0"/>
              </a:rPr>
              <a:t>S pour </a:t>
            </a:r>
            <a:r>
              <a:rPr lang="fr-FR" u="sng" dirty="0" smtClean="0">
                <a:latin typeface="Times" charset="0"/>
              </a:rPr>
              <a:t>S</a:t>
            </a:r>
            <a:r>
              <a:rPr lang="fr-FR" dirty="0" smtClean="0">
                <a:latin typeface="Times" charset="0"/>
              </a:rPr>
              <a:t>électionner, bouton gauche</a:t>
            </a:r>
            <a:endParaRPr lang="fr-FR" dirty="0" smtClean="0">
              <a:latin typeface="Times" charset="0"/>
            </a:endParaRPr>
          </a:p>
          <a:p>
            <a:pPr lvl="1" eaLnBrk="1" hangingPunct="1">
              <a:defRPr/>
            </a:pPr>
            <a:r>
              <a:rPr lang="fr-FR" dirty="0" smtClean="0">
                <a:latin typeface="Times" charset="0"/>
              </a:rPr>
              <a:t>A pour </a:t>
            </a:r>
            <a:r>
              <a:rPr lang="fr-FR" u="sng" dirty="0" smtClean="0">
                <a:latin typeface="Times" charset="0"/>
              </a:rPr>
              <a:t>A</a:t>
            </a:r>
            <a:r>
              <a:rPr lang="fr-FR" dirty="0" smtClean="0">
                <a:latin typeface="Times" charset="0"/>
              </a:rPr>
              <a:t>juster, bouton central</a:t>
            </a:r>
            <a:endParaRPr lang="fr-FR" dirty="0" smtClean="0">
              <a:latin typeface="Times" charset="0"/>
            </a:endParaRPr>
          </a:p>
          <a:p>
            <a:pPr lvl="1" eaLnBrk="1" hangingPunct="1">
              <a:defRPr/>
            </a:pPr>
            <a:r>
              <a:rPr lang="fr-FR" dirty="0" smtClean="0">
                <a:latin typeface="Times" charset="0"/>
              </a:rPr>
              <a:t>M pour </a:t>
            </a:r>
            <a:r>
              <a:rPr lang="fr-FR" u="sng" dirty="0" smtClean="0">
                <a:latin typeface="Times" charset="0"/>
              </a:rPr>
              <a:t>M</a:t>
            </a:r>
            <a:r>
              <a:rPr lang="fr-FR" dirty="0" smtClean="0">
                <a:latin typeface="Times" charset="0"/>
              </a:rPr>
              <a:t>enu, bouton droit. </a:t>
            </a:r>
            <a:endParaRPr lang="fr-FR" dirty="0" smtClean="0">
              <a:latin typeface="Times" charset="0"/>
            </a:endParaRPr>
          </a:p>
          <a:p>
            <a:pPr eaLnBrk="1" hangingPunct="1">
              <a:defRPr/>
            </a:pPr>
            <a:r>
              <a:rPr lang="fr-FR" dirty="0" smtClean="0">
                <a:latin typeface="Times" charset="0"/>
                <a:cs typeface="+mn-cs"/>
              </a:rPr>
              <a:t>la navigation  sur les objets de l’interface à partir du clavier est également prévue avec les tabulations et les flèches. </a:t>
            </a:r>
            <a:endParaRPr lang="fr-FR" sz="2000" dirty="0" smtClean="0">
              <a:cs typeface="+mn-cs"/>
            </a:endParaRPr>
          </a:p>
        </p:txBody>
      </p:sp>
      <p:sp>
        <p:nvSpPr>
          <p:cNvPr id="131076" name="Rectangle 4"/>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smtClean="0">
                <a:cs typeface="+mj-cs"/>
              </a:rPr>
              <a:t>Les guides de style</a:t>
            </a:r>
            <a:endParaRPr lang="fr-FR" smtClean="0">
              <a:solidFill>
                <a:schemeClr val="tx1"/>
              </a:solidFill>
              <a:latin typeface="Palatino" charset="0"/>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dissolve">
                                      <p:cBhvr>
                                        <p:cTn id="7" dur="500"/>
                                        <p:tgtEl>
                                          <p:spTgt spid="1310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1075">
                                            <p:txEl>
                                              <p:pRg st="1" end="1"/>
                                            </p:txEl>
                                          </p:spTgt>
                                        </p:tgtEl>
                                        <p:attrNameLst>
                                          <p:attrName>style.visibility</p:attrName>
                                        </p:attrNameLst>
                                      </p:cBhvr>
                                      <p:to>
                                        <p:strVal val="visible"/>
                                      </p:to>
                                    </p:set>
                                    <p:animEffect transition="in" filter="dissolve">
                                      <p:cBhvr>
                                        <p:cTn id="10" dur="500"/>
                                        <p:tgtEl>
                                          <p:spTgt spid="13107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1075">
                                            <p:txEl>
                                              <p:pRg st="2" end="2"/>
                                            </p:txEl>
                                          </p:spTgt>
                                        </p:tgtEl>
                                        <p:attrNameLst>
                                          <p:attrName>style.visibility</p:attrName>
                                        </p:attrNameLst>
                                      </p:cBhvr>
                                      <p:to>
                                        <p:strVal val="visible"/>
                                      </p:to>
                                    </p:set>
                                    <p:animEffect transition="in" filter="dissolve">
                                      <p:cBhvr>
                                        <p:cTn id="13" dur="500"/>
                                        <p:tgtEl>
                                          <p:spTgt spid="13107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1075">
                                            <p:txEl>
                                              <p:pRg st="3" end="3"/>
                                            </p:txEl>
                                          </p:spTgt>
                                        </p:tgtEl>
                                        <p:attrNameLst>
                                          <p:attrName>style.visibility</p:attrName>
                                        </p:attrNameLst>
                                      </p:cBhvr>
                                      <p:to>
                                        <p:strVal val="visible"/>
                                      </p:to>
                                    </p:set>
                                    <p:animEffect transition="in" filter="dissolve">
                                      <p:cBhvr>
                                        <p:cTn id="16" dur="500"/>
                                        <p:tgtEl>
                                          <p:spTgt spid="13107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1075">
                                            <p:txEl>
                                              <p:pRg st="4" end="4"/>
                                            </p:txEl>
                                          </p:spTgt>
                                        </p:tgtEl>
                                        <p:attrNameLst>
                                          <p:attrName>style.visibility</p:attrName>
                                        </p:attrNameLst>
                                      </p:cBhvr>
                                      <p:to>
                                        <p:strVal val="visible"/>
                                      </p:to>
                                    </p:set>
                                    <p:animEffect transition="in" filter="dissolve">
                                      <p:cBhvr>
                                        <p:cTn id="21" dur="500"/>
                                        <p:tgtEl>
                                          <p:spTgt spid="131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55E55C68-4B18-CB4E-9B88-4AF38B0199B9}" type="slidenum">
              <a:rPr lang="fr-FR"/>
              <a:pPr>
                <a:defRPr/>
              </a:pPr>
              <a:t>89</a:t>
            </a:fld>
            <a:endParaRPr lang="fr-FR"/>
          </a:p>
        </p:txBody>
      </p:sp>
      <p:sp>
        <p:nvSpPr>
          <p:cNvPr id="133123" name="Rectangle 3"/>
          <p:cNvSpPr>
            <a:spLocks noGrp="1" noChangeArrowheads="1"/>
          </p:cNvSpPr>
          <p:nvPr>
            <p:ph type="body" idx="1"/>
          </p:nvPr>
        </p:nvSpPr>
        <p:spPr>
          <a:xfrm>
            <a:off x="1250950" y="2324100"/>
            <a:ext cx="7404100" cy="4076700"/>
          </a:xfrm>
        </p:spPr>
        <p:txBody>
          <a:bodyPr/>
          <a:lstStyle/>
          <a:p>
            <a:pPr eaLnBrk="1" hangingPunct="1">
              <a:defRPr/>
            </a:pPr>
            <a:r>
              <a:rPr lang="fr-FR" dirty="0" smtClean="0">
                <a:latin typeface="Times" charset="0"/>
                <a:cs typeface="+mn-cs"/>
              </a:rPr>
              <a:t>Les conventions de communications entre clients permettent l'implantation de mécanismes de Couper/Copier)/Coller. </a:t>
            </a:r>
          </a:p>
          <a:p>
            <a:pPr eaLnBrk="1" hangingPunct="1">
              <a:defRPr/>
            </a:pPr>
            <a:r>
              <a:rPr lang="fr-FR" dirty="0" smtClean="0">
                <a:latin typeface="Times" charset="0"/>
                <a:cs typeface="+mn-cs"/>
              </a:rPr>
              <a:t>Il y a aussi des conventions (et des fonctions de bibliothèque) pour implanter le </a:t>
            </a:r>
            <a:r>
              <a:rPr lang="fr-FR" i="1" dirty="0" smtClean="0">
                <a:latin typeface="Times" charset="0"/>
                <a:cs typeface="+mn-cs"/>
              </a:rPr>
              <a:t>Drag and Drop </a:t>
            </a:r>
            <a:r>
              <a:rPr lang="fr-FR" dirty="0" smtClean="0">
                <a:latin typeface="Times" charset="0"/>
                <a:cs typeface="+mn-cs"/>
              </a:rPr>
              <a:t>(Glisser</a:t>
            </a:r>
            <a:r>
              <a:rPr lang="fr-FR" dirty="0" smtClean="0">
                <a:latin typeface="Times" charset="0"/>
                <a:cs typeface="+mn-cs"/>
              </a:rPr>
              <a:t>/Déposer)</a:t>
            </a:r>
            <a:r>
              <a:rPr lang="fr-FR" dirty="0" smtClean="0">
                <a:latin typeface="Times" charset="0"/>
                <a:cs typeface="+mn-cs"/>
              </a:rPr>
              <a:t>.</a:t>
            </a:r>
            <a:endParaRPr lang="fr-FR" sz="2000" dirty="0" smtClean="0">
              <a:cs typeface="+mn-cs"/>
            </a:endParaRPr>
          </a:p>
          <a:p>
            <a:pPr eaLnBrk="1" hangingPunct="1">
              <a:defRPr/>
            </a:pPr>
            <a:endParaRPr lang="fr-FR" sz="2000" dirty="0" smtClean="0">
              <a:cs typeface="+mn-cs"/>
            </a:endParaRPr>
          </a:p>
        </p:txBody>
      </p:sp>
      <p:sp>
        <p:nvSpPr>
          <p:cNvPr id="133124" name="Rectangle 4"/>
          <p:cNvSpPr>
            <a:spLocks noGrp="1" noChangeArrowheads="1"/>
          </p:cNvSpPr>
          <p:nvPr>
            <p:ph type="title"/>
          </p:nvPr>
        </p:nvSpPr>
        <p:spPr>
          <a:xfrm>
            <a:off x="1181100" y="609600"/>
            <a:ext cx="7469188" cy="1143000"/>
          </a:xfrm>
        </p:spPr>
        <p:txBody>
          <a:bodyPr/>
          <a:lstStyle/>
          <a:p>
            <a:pPr eaLnBrk="1" hangingPunct="1">
              <a:spcBef>
                <a:spcPts val="200"/>
              </a:spcBef>
              <a:spcAft>
                <a:spcPts val="200"/>
              </a:spcAft>
              <a:defRPr/>
            </a:pPr>
            <a:r>
              <a:rPr lang="fr-FR" b="1" smtClean="0">
                <a:cs typeface="+mj-cs"/>
              </a:rPr>
              <a:t>Les guides de style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54E5F649-3CD0-A64D-93F1-29FB22092963}" type="slidenum">
              <a:rPr lang="fr-FR"/>
              <a:pPr>
                <a:defRPr/>
              </a:pPr>
              <a:t>9</a:t>
            </a:fld>
            <a:endParaRPr lang="fr-FR"/>
          </a:p>
        </p:txBody>
      </p:sp>
      <p:sp>
        <p:nvSpPr>
          <p:cNvPr id="609282" name="Rectangle 2"/>
          <p:cNvSpPr>
            <a:spLocks noGrp="1" noChangeArrowheads="1"/>
          </p:cNvSpPr>
          <p:nvPr>
            <p:ph type="title"/>
          </p:nvPr>
        </p:nvSpPr>
        <p:spPr>
          <a:xfrm>
            <a:off x="1181100" y="609600"/>
            <a:ext cx="7469188" cy="1143000"/>
          </a:xfrm>
        </p:spPr>
        <p:txBody>
          <a:bodyPr/>
          <a:lstStyle/>
          <a:p>
            <a:pPr eaLnBrk="1" hangingPunct="1">
              <a:spcBef>
                <a:spcPts val="1200"/>
              </a:spcBef>
              <a:spcAft>
                <a:spcPts val="300"/>
              </a:spcAft>
              <a:defRPr/>
            </a:pPr>
            <a:r>
              <a:rPr lang="fr-FR" b="1" dirty="0" smtClean="0">
                <a:solidFill>
                  <a:srgbClr val="EF1F1D"/>
                </a:solidFill>
                <a:latin typeface="Palatino" charset="0"/>
                <a:cs typeface="+mj-cs"/>
              </a:rPr>
              <a:t>Modèle conceptuel d'un système interactif à base de commandes</a:t>
            </a:r>
            <a:endParaRPr lang="fr-FR" b="1" dirty="0" smtClean="0">
              <a:latin typeface="Palatino" charset="0"/>
              <a:cs typeface="+mj-cs"/>
            </a:endParaRPr>
          </a:p>
        </p:txBody>
      </p:sp>
      <p:sp>
        <p:nvSpPr>
          <p:cNvPr id="609283" name="Rectangle 3"/>
          <p:cNvSpPr>
            <a:spLocks noGrp="1" noChangeArrowheads="1"/>
          </p:cNvSpPr>
          <p:nvPr>
            <p:ph type="body" idx="1"/>
          </p:nvPr>
        </p:nvSpPr>
        <p:spPr>
          <a:xfrm>
            <a:off x="812924" y="2190493"/>
            <a:ext cx="9080500" cy="4648200"/>
          </a:xfrm>
        </p:spPr>
        <p:txBody>
          <a:bodyPr/>
          <a:lstStyle/>
          <a:p>
            <a:pPr eaLnBrk="1" hangingPunct="1">
              <a:lnSpc>
                <a:spcPct val="90000"/>
              </a:lnSpc>
              <a:buFontTx/>
              <a:buNone/>
              <a:defRPr/>
            </a:pPr>
            <a:r>
              <a:rPr lang="fr-FR" smtClean="0">
                <a:cs typeface="+mn-cs"/>
              </a:rPr>
              <a:t> </a:t>
            </a:r>
          </a:p>
        </p:txBody>
      </p:sp>
      <p:pic>
        <p:nvPicPr>
          <p:cNvPr id="609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99060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609288" name="Group 8"/>
          <p:cNvGrpSpPr>
            <a:grpSpLocks/>
          </p:cNvGrpSpPr>
          <p:nvPr/>
        </p:nvGrpSpPr>
        <p:grpSpPr bwMode="auto">
          <a:xfrm>
            <a:off x="2576736" y="2133600"/>
            <a:ext cx="3970114" cy="4031704"/>
            <a:chOff x="1440" y="1344"/>
            <a:chExt cx="2367" cy="2544"/>
          </a:xfrm>
        </p:grpSpPr>
        <p:sp>
          <p:nvSpPr>
            <p:cNvPr id="609285" name="Line 5"/>
            <p:cNvSpPr>
              <a:spLocks noChangeShapeType="1"/>
            </p:cNvSpPr>
            <p:nvPr/>
          </p:nvSpPr>
          <p:spPr bwMode="auto">
            <a:xfrm>
              <a:off x="2784" y="1344"/>
              <a:ext cx="0" cy="2544"/>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09286" name="Text Box 6"/>
            <p:cNvSpPr txBox="1">
              <a:spLocks noChangeArrowheads="1"/>
            </p:cNvSpPr>
            <p:nvPr/>
          </p:nvSpPr>
          <p:spPr bwMode="auto">
            <a:xfrm>
              <a:off x="3158" y="1536"/>
              <a:ext cx="6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cs typeface="+mn-cs"/>
                </a:rPr>
                <a:t>Modèle</a:t>
              </a:r>
            </a:p>
          </p:txBody>
        </p:sp>
        <p:sp>
          <p:nvSpPr>
            <p:cNvPr id="609287" name="Text Box 7"/>
            <p:cNvSpPr txBox="1">
              <a:spLocks noChangeArrowheads="1"/>
            </p:cNvSpPr>
            <p:nvPr/>
          </p:nvSpPr>
          <p:spPr bwMode="auto">
            <a:xfrm>
              <a:off x="1440" y="1536"/>
              <a:ext cx="11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dirty="0">
                  <a:cs typeface="+mn-cs"/>
                </a:rPr>
                <a:t>Vue du modèle</a:t>
              </a:r>
            </a:p>
          </p:txBody>
        </p:sp>
      </p:grpSp>
    </p:spTree>
    <p:extLst>
      <p:ext uri="{BB962C8B-B14F-4D97-AF65-F5344CB8AC3E}">
        <p14:creationId xmlns:p14="http://schemas.microsoft.com/office/powerpoint/2010/main" val="1974656183"/>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25CB5779-A491-E146-891B-E343C5ACEEBE}" type="slidenum">
              <a:rPr lang="fr-FR"/>
              <a:pPr>
                <a:defRPr/>
              </a:pPr>
              <a:t>90</a:t>
            </a:fld>
            <a:endParaRPr lang="fr-FR"/>
          </a:p>
        </p:txBody>
      </p:sp>
      <p:sp>
        <p:nvSpPr>
          <p:cNvPr id="134147" name="Rectangle 3"/>
          <p:cNvSpPr>
            <a:spLocks noGrp="1" noChangeArrowheads="1"/>
          </p:cNvSpPr>
          <p:nvPr>
            <p:ph type="body" idx="1"/>
          </p:nvPr>
        </p:nvSpPr>
        <p:spPr>
          <a:xfrm>
            <a:off x="577850" y="533400"/>
            <a:ext cx="8832850" cy="6096000"/>
          </a:xfrm>
        </p:spPr>
        <p:txBody>
          <a:bodyPr/>
          <a:lstStyle/>
          <a:p>
            <a:pPr eaLnBrk="1" hangingPunct="1">
              <a:lnSpc>
                <a:spcPct val="90000"/>
              </a:lnSpc>
              <a:defRPr/>
            </a:pPr>
            <a:r>
              <a:rPr lang="fr-FR" dirty="0" smtClean="0">
                <a:latin typeface="Times" charset="0"/>
                <a:cs typeface="+mn-cs"/>
              </a:rPr>
              <a:t>Les raccourcis clavier et les mnémoniques sont également prévus par les </a:t>
            </a:r>
            <a:r>
              <a:rPr lang="fr-FR" i="1" dirty="0" err="1" smtClean="0">
                <a:latin typeface="Times" charset="0"/>
                <a:cs typeface="+mn-cs"/>
              </a:rPr>
              <a:t>toolkits</a:t>
            </a:r>
            <a:r>
              <a:rPr lang="fr-FR" i="1" dirty="0" smtClean="0">
                <a:latin typeface="Times" charset="0"/>
                <a:cs typeface="+mn-cs"/>
              </a:rPr>
              <a:t> graphiques</a:t>
            </a:r>
            <a:r>
              <a:rPr lang="fr-FR" dirty="0" smtClean="0">
                <a:latin typeface="Times" charset="0"/>
                <a:cs typeface="+mn-cs"/>
              </a:rPr>
              <a:t> et faciles à coder (suivre les standards)</a:t>
            </a:r>
          </a:p>
          <a:p>
            <a:pPr lvl="1" eaLnBrk="1" hangingPunct="1">
              <a:lnSpc>
                <a:spcPct val="90000"/>
              </a:lnSpc>
              <a:defRPr/>
            </a:pPr>
            <a:r>
              <a:rPr lang="fr-FR" dirty="0" smtClean="0">
                <a:latin typeface="Times" charset="0"/>
              </a:rPr>
              <a:t>vi puis </a:t>
            </a:r>
            <a:r>
              <a:rPr lang="fr-FR" dirty="0" err="1" smtClean="0">
                <a:latin typeface="Times" charset="0"/>
              </a:rPr>
              <a:t>emacs</a:t>
            </a:r>
            <a:r>
              <a:rPr lang="fr-FR" dirty="0" smtClean="0">
                <a:latin typeface="Times" charset="0"/>
              </a:rPr>
              <a:t> sous </a:t>
            </a:r>
            <a:r>
              <a:rPr lang="fr-FR" dirty="0" smtClean="0">
                <a:latin typeface="Times" charset="0"/>
              </a:rPr>
              <a:t>Unix :</a:t>
            </a:r>
            <a:r>
              <a:rPr lang="fr-FR" dirty="0" smtClean="0">
                <a:latin typeface="Times" charset="0"/>
                <a:sym typeface="Symbol" charset="0"/>
              </a:rPr>
              <a:t> </a:t>
            </a:r>
            <a:r>
              <a:rPr lang="fr-FR" dirty="0">
                <a:latin typeface="Times" charset="0"/>
              </a:rPr>
              <a:t>&lt;</a:t>
            </a:r>
            <a:r>
              <a:rPr lang="fr-FR" dirty="0" err="1">
                <a:latin typeface="Times" charset="0"/>
              </a:rPr>
              <a:t>Ctr</a:t>
            </a:r>
            <a:r>
              <a:rPr lang="fr-FR" dirty="0">
                <a:latin typeface="Times" charset="0"/>
              </a:rPr>
              <a:t>&gt;X</a:t>
            </a:r>
            <a:r>
              <a:rPr lang="fr-FR" dirty="0" smtClean="0">
                <a:latin typeface="Times" charset="0"/>
              </a:rPr>
              <a:t>, </a:t>
            </a:r>
            <a:r>
              <a:rPr lang="fr-FR" dirty="0">
                <a:latin typeface="Times" charset="0"/>
              </a:rPr>
              <a:t>&lt;</a:t>
            </a:r>
            <a:r>
              <a:rPr lang="fr-FR" dirty="0" err="1">
                <a:latin typeface="Times" charset="0"/>
              </a:rPr>
              <a:t>Ctr</a:t>
            </a:r>
            <a:r>
              <a:rPr lang="fr-FR" dirty="0">
                <a:latin typeface="Times" charset="0"/>
              </a:rPr>
              <a:t>&gt;C</a:t>
            </a:r>
            <a:r>
              <a:rPr lang="fr-FR" dirty="0" smtClean="0">
                <a:latin typeface="Times" charset="0"/>
              </a:rPr>
              <a:t>, </a:t>
            </a:r>
            <a:r>
              <a:rPr lang="fr-FR" dirty="0">
                <a:latin typeface="Times" charset="0"/>
              </a:rPr>
              <a:t>&lt;</a:t>
            </a:r>
            <a:r>
              <a:rPr lang="fr-FR" dirty="0" err="1">
                <a:latin typeface="Times" charset="0"/>
              </a:rPr>
              <a:t>Ctr</a:t>
            </a:r>
            <a:r>
              <a:rPr lang="fr-FR" dirty="0">
                <a:latin typeface="Times" charset="0"/>
              </a:rPr>
              <a:t>&gt;V </a:t>
            </a:r>
            <a:r>
              <a:rPr lang="fr-FR" dirty="0" smtClean="0">
                <a:latin typeface="Times" charset="0"/>
                <a:sym typeface="Symbol" charset="0"/>
              </a:rPr>
              <a:t> les mêmes combinaisons </a:t>
            </a:r>
            <a:r>
              <a:rPr lang="fr-FR" dirty="0" smtClean="0">
                <a:latin typeface="Times" charset="0"/>
                <a:sym typeface="Symbol" charset="0"/>
              </a:rPr>
              <a:t>avec parfois </a:t>
            </a:r>
            <a:r>
              <a:rPr lang="fr-FR" dirty="0" smtClean="0">
                <a:latin typeface="Times" charset="0"/>
                <a:sym typeface="Symbol" charset="0"/>
              </a:rPr>
              <a:t>d'autres </a:t>
            </a:r>
            <a:r>
              <a:rPr lang="fr-FR" dirty="0" err="1" smtClean="0">
                <a:latin typeface="Times" charset="0"/>
                <a:sym typeface="Symbol" charset="0"/>
              </a:rPr>
              <a:t>modifieurs</a:t>
            </a:r>
            <a:r>
              <a:rPr lang="fr-FR" dirty="0" smtClean="0">
                <a:latin typeface="Times" charset="0"/>
                <a:sym typeface="Symbol" charset="0"/>
              </a:rPr>
              <a:t> </a:t>
            </a:r>
            <a:r>
              <a:rPr lang="fr-FR" dirty="0" smtClean="0">
                <a:latin typeface="Times" charset="0"/>
                <a:sym typeface="Symbol" charset="0"/>
              </a:rPr>
              <a:t>(ex. sous Macintosh) </a:t>
            </a:r>
            <a:r>
              <a:rPr lang="fr-FR" dirty="0" smtClean="0">
                <a:latin typeface="Times" charset="0"/>
              </a:rPr>
              <a:t> </a:t>
            </a:r>
            <a:endParaRPr lang="fr-FR" dirty="0" smtClean="0">
              <a:latin typeface="Times" charset="0"/>
            </a:endParaRPr>
          </a:p>
          <a:p>
            <a:pPr lvl="1" eaLnBrk="1" hangingPunct="1">
              <a:lnSpc>
                <a:spcPct val="90000"/>
              </a:lnSpc>
              <a:defRPr/>
            </a:pPr>
            <a:r>
              <a:rPr lang="fr-FR" dirty="0" smtClean="0">
                <a:latin typeface="Times" charset="0"/>
              </a:rPr>
              <a:t> même chose </a:t>
            </a:r>
            <a:r>
              <a:rPr lang="fr-FR" dirty="0" smtClean="0">
                <a:latin typeface="Times" charset="0"/>
              </a:rPr>
              <a:t>avec &lt;</a:t>
            </a:r>
            <a:r>
              <a:rPr lang="fr-FR" dirty="0" err="1" smtClean="0">
                <a:latin typeface="Times" charset="0"/>
              </a:rPr>
              <a:t>Ctr</a:t>
            </a:r>
            <a:r>
              <a:rPr lang="fr-FR" dirty="0">
                <a:latin typeface="Times" charset="0"/>
              </a:rPr>
              <a:t>&gt;</a:t>
            </a:r>
            <a:r>
              <a:rPr lang="fr-FR" dirty="0" smtClean="0">
                <a:latin typeface="Times" charset="0"/>
              </a:rPr>
              <a:t>A</a:t>
            </a:r>
            <a:r>
              <a:rPr lang="fr-FR" dirty="0" smtClean="0">
                <a:latin typeface="Times" charset="0"/>
              </a:rPr>
              <a:t>, </a:t>
            </a:r>
            <a:r>
              <a:rPr lang="fr-FR" dirty="0">
                <a:latin typeface="Times" charset="0"/>
              </a:rPr>
              <a:t>&lt;</a:t>
            </a:r>
            <a:r>
              <a:rPr lang="fr-FR" dirty="0" err="1">
                <a:latin typeface="Times" charset="0"/>
              </a:rPr>
              <a:t>Ctr</a:t>
            </a:r>
            <a:r>
              <a:rPr lang="fr-FR" dirty="0">
                <a:latin typeface="Times" charset="0"/>
              </a:rPr>
              <a:t>&gt;E</a:t>
            </a:r>
            <a:r>
              <a:rPr lang="fr-FR" dirty="0" smtClean="0">
                <a:latin typeface="Times" charset="0"/>
              </a:rPr>
              <a:t>, </a:t>
            </a:r>
            <a:r>
              <a:rPr lang="fr-FR" dirty="0">
                <a:latin typeface="Times" charset="0"/>
              </a:rPr>
              <a:t>&lt;</a:t>
            </a:r>
            <a:r>
              <a:rPr lang="fr-FR" dirty="0" err="1">
                <a:latin typeface="Times" charset="0"/>
              </a:rPr>
              <a:t>Ctr</a:t>
            </a:r>
            <a:r>
              <a:rPr lang="fr-FR" dirty="0">
                <a:latin typeface="Times" charset="0"/>
              </a:rPr>
              <a:t>&gt;B</a:t>
            </a:r>
            <a:r>
              <a:rPr lang="fr-FR" dirty="0" smtClean="0">
                <a:latin typeface="Times" charset="0"/>
              </a:rPr>
              <a:t>, </a:t>
            </a:r>
            <a:r>
              <a:rPr lang="fr-FR" dirty="0">
                <a:latin typeface="Times" charset="0"/>
              </a:rPr>
              <a:t>&lt;</a:t>
            </a:r>
            <a:r>
              <a:rPr lang="fr-FR" dirty="0" err="1">
                <a:latin typeface="Times" charset="0"/>
              </a:rPr>
              <a:t>Ctr</a:t>
            </a:r>
            <a:r>
              <a:rPr lang="fr-FR" dirty="0">
                <a:latin typeface="Times" charset="0"/>
              </a:rPr>
              <a:t>&gt;F</a:t>
            </a:r>
            <a:r>
              <a:rPr lang="fr-FR" dirty="0" smtClean="0">
                <a:latin typeface="Times" charset="0"/>
              </a:rPr>
              <a:t>, </a:t>
            </a:r>
            <a:r>
              <a:rPr lang="fr-FR" dirty="0" smtClean="0">
                <a:latin typeface="Times" charset="0"/>
              </a:rPr>
              <a:t>&lt;</a:t>
            </a:r>
            <a:r>
              <a:rPr lang="fr-FR" dirty="0" err="1" smtClean="0">
                <a:latin typeface="Times" charset="0"/>
              </a:rPr>
              <a:t>Esc</a:t>
            </a:r>
            <a:r>
              <a:rPr lang="fr-FR" dirty="0" smtClean="0">
                <a:latin typeface="Times" charset="0"/>
              </a:rPr>
              <a:t>&gt;</a:t>
            </a:r>
            <a:r>
              <a:rPr lang="fr-FR" dirty="0">
                <a:latin typeface="Times" charset="0"/>
              </a:rPr>
              <a:t>W</a:t>
            </a:r>
            <a:r>
              <a:rPr lang="fr-FR" dirty="0" smtClean="0">
                <a:latin typeface="Times" charset="0"/>
              </a:rPr>
              <a:t>, etc.</a:t>
            </a:r>
            <a:endParaRPr lang="fr-FR" sz="3200" dirty="0" smtClean="0">
              <a:latin typeface="Times" charset="0"/>
            </a:endParaRPr>
          </a:p>
          <a:p>
            <a:pPr eaLnBrk="1" hangingPunct="1">
              <a:lnSpc>
                <a:spcPct val="90000"/>
              </a:lnSpc>
              <a:defRPr/>
            </a:pPr>
            <a:r>
              <a:rPr lang="fr-FR" dirty="0" smtClean="0">
                <a:latin typeface="Times" charset="0"/>
                <a:cs typeface="+mn-cs"/>
              </a:rPr>
              <a:t>En Java Swing, pensez à mettre des </a:t>
            </a:r>
            <a:r>
              <a:rPr lang="fr-FR" i="1" dirty="0" err="1" smtClean="0">
                <a:latin typeface="Times" charset="0"/>
                <a:cs typeface="+mn-cs"/>
              </a:rPr>
              <a:t>tooltips</a:t>
            </a:r>
            <a:r>
              <a:rPr lang="fr-FR" i="1" dirty="0" smtClean="0">
                <a:latin typeface="Times" charset="0"/>
                <a:cs typeface="+mn-cs"/>
              </a:rPr>
              <a:t> (</a:t>
            </a:r>
            <a:r>
              <a:rPr lang="fr-FR" dirty="0" smtClean="0">
                <a:latin typeface="Times" charset="0"/>
                <a:cs typeface="+mn-cs"/>
              </a:rPr>
              <a:t>infos</a:t>
            </a:r>
            <a:r>
              <a:rPr lang="fr-FR" i="1" dirty="0" smtClean="0">
                <a:latin typeface="Times" charset="0"/>
                <a:cs typeface="+mn-cs"/>
              </a:rPr>
              <a:t> </a:t>
            </a:r>
            <a:r>
              <a:rPr lang="fr-FR" dirty="0" smtClean="0">
                <a:latin typeface="Times" charset="0"/>
                <a:cs typeface="+mn-cs"/>
              </a:rPr>
              <a:t>bulles</a:t>
            </a:r>
            <a:r>
              <a:rPr lang="fr-FR" i="1" dirty="0" smtClean="0">
                <a:latin typeface="Times" charset="0"/>
                <a:cs typeface="+mn-cs"/>
              </a:rPr>
              <a:t>)</a:t>
            </a:r>
            <a:r>
              <a:rPr lang="fr-FR" dirty="0" smtClean="0">
                <a:latin typeface="Times" charset="0"/>
                <a:cs typeface="+mn-cs"/>
              </a:rPr>
              <a:t> </a:t>
            </a:r>
            <a:r>
              <a:rPr lang="fr-FR" dirty="0" smtClean="0">
                <a:latin typeface="Times" charset="0"/>
                <a:cs typeface="+mn-cs"/>
              </a:rPr>
              <a:t>c’est </a:t>
            </a:r>
            <a:r>
              <a:rPr lang="fr-FR" dirty="0" smtClean="0">
                <a:latin typeface="Times" charset="0"/>
                <a:cs typeface="+mn-cs"/>
              </a:rPr>
              <a:t>très facile, et pour la cohérence entre la barre d'icônes et la barre de menu, utiliser des objets </a:t>
            </a:r>
            <a:r>
              <a:rPr lang="fr-FR" i="1" dirty="0" smtClean="0">
                <a:latin typeface="Times" charset="0"/>
                <a:cs typeface="+mn-cs"/>
              </a:rPr>
              <a:t>Actions</a:t>
            </a:r>
            <a:r>
              <a:rPr lang="fr-FR" dirty="0" smtClean="0">
                <a:latin typeface="Times" charset="0"/>
                <a:cs typeface="+mn-cs"/>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14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4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5828B55C-A07C-9E41-94C0-DF3561008193}" type="slidenum">
              <a:rPr lang="fr-FR"/>
              <a:pPr>
                <a:defRPr/>
              </a:pPr>
              <a:t>91</a:t>
            </a:fld>
            <a:endParaRPr lang="fr-FR"/>
          </a:p>
        </p:txBody>
      </p:sp>
      <p:sp>
        <p:nvSpPr>
          <p:cNvPr id="135171" name="Rectangle 3"/>
          <p:cNvSpPr>
            <a:spLocks noGrp="1" noChangeArrowheads="1"/>
          </p:cNvSpPr>
          <p:nvPr>
            <p:ph type="body" idx="1"/>
          </p:nvPr>
        </p:nvSpPr>
        <p:spPr>
          <a:xfrm>
            <a:off x="495300" y="914400"/>
            <a:ext cx="9080500" cy="5943600"/>
          </a:xfrm>
        </p:spPr>
        <p:txBody>
          <a:bodyPr/>
          <a:lstStyle/>
          <a:p>
            <a:pPr algn="ctr" eaLnBrk="1" hangingPunct="1">
              <a:buFontTx/>
              <a:buNone/>
              <a:defRPr/>
            </a:pPr>
            <a:r>
              <a:rPr lang="fr-FR" sz="4000" i="1" dirty="0" smtClean="0">
                <a:solidFill>
                  <a:schemeClr val="tx2"/>
                </a:solidFill>
                <a:latin typeface="Times" charset="0"/>
                <a:cs typeface="+mn-cs"/>
              </a:rPr>
              <a:t>   </a:t>
            </a:r>
            <a:r>
              <a:rPr lang="fr-FR" sz="4000" dirty="0" smtClean="0">
                <a:solidFill>
                  <a:schemeClr val="tx2"/>
                </a:solidFill>
                <a:latin typeface="Times" charset="0"/>
                <a:cs typeface="+mn-cs"/>
              </a:rPr>
              <a:t>Utilisez les objets de l'interface dans </a:t>
            </a:r>
            <a:r>
              <a:rPr lang="fr-FR" sz="4000" i="1" dirty="0" smtClean="0">
                <a:solidFill>
                  <a:srgbClr val="EF1F1D"/>
                </a:solidFill>
                <a:latin typeface="Times" charset="0"/>
                <a:cs typeface="+mn-cs"/>
              </a:rPr>
              <a:t>l</a:t>
            </a:r>
            <a:r>
              <a:rPr lang="fr-FR" altLang="ja-JP" sz="4000" i="1" dirty="0" smtClean="0">
                <a:solidFill>
                  <a:srgbClr val="EF1F1D"/>
                </a:solidFill>
                <a:latin typeface="Arial"/>
                <a:cs typeface="+mn-cs"/>
              </a:rPr>
              <a:t>'</a:t>
            </a:r>
            <a:r>
              <a:rPr lang="fr-FR" sz="4000" i="1" dirty="0" smtClean="0">
                <a:solidFill>
                  <a:srgbClr val="EF1F1D"/>
                </a:solidFill>
                <a:latin typeface="Times" charset="0"/>
                <a:cs typeface="+mn-cs"/>
              </a:rPr>
              <a:t>usage prévu </a:t>
            </a:r>
            <a:r>
              <a:rPr lang="fr-FR" sz="4000" dirty="0" smtClean="0">
                <a:solidFill>
                  <a:schemeClr val="tx2"/>
                </a:solidFill>
                <a:latin typeface="Times" charset="0"/>
                <a:cs typeface="+mn-cs"/>
              </a:rPr>
              <a:t>pour ces objets </a:t>
            </a:r>
            <a:r>
              <a:rPr lang="fr-FR" sz="3600" dirty="0" smtClean="0">
                <a:cs typeface="+mn-cs"/>
              </a:rPr>
              <a:t> </a:t>
            </a:r>
            <a:endParaRPr lang="fr-FR" dirty="0" smtClean="0">
              <a:cs typeface="+mn-cs"/>
            </a:endParaRPr>
          </a:p>
          <a:p>
            <a:pPr eaLnBrk="1" hangingPunct="1">
              <a:lnSpc>
                <a:spcPct val="30000"/>
              </a:lnSpc>
              <a:buFontTx/>
              <a:buNone/>
              <a:defRPr/>
            </a:pPr>
            <a:endParaRPr lang="fr-FR" dirty="0" smtClean="0">
              <a:cs typeface="+mn-cs"/>
            </a:endParaRPr>
          </a:p>
          <a:p>
            <a:pPr eaLnBrk="1" hangingPunct="1">
              <a:defRPr/>
            </a:pPr>
            <a:r>
              <a:rPr lang="fr-FR" dirty="0" smtClean="0">
                <a:latin typeface="Times" charset="0"/>
                <a:cs typeface="+mn-cs"/>
              </a:rPr>
              <a:t>Ainsi, les séparateurs permettent de séparer </a:t>
            </a:r>
            <a:r>
              <a:rPr lang="fr-FR" dirty="0" smtClean="0">
                <a:latin typeface="Times" charset="0"/>
                <a:cs typeface="+mn-cs"/>
              </a:rPr>
              <a:t>des items de menus dans un menu, des icônes dans une barre </a:t>
            </a:r>
            <a:r>
              <a:rPr lang="fr-FR" dirty="0" smtClean="0">
                <a:latin typeface="Times" charset="0"/>
                <a:cs typeface="+mn-cs"/>
              </a:rPr>
              <a:t>d'icônes, </a:t>
            </a:r>
            <a:r>
              <a:rPr lang="fr-FR" dirty="0" smtClean="0">
                <a:latin typeface="Times" charset="0"/>
                <a:cs typeface="+mn-cs"/>
              </a:rPr>
              <a:t>ou encore, de séparer des </a:t>
            </a:r>
            <a:r>
              <a:rPr lang="fr-FR" dirty="0" smtClean="0">
                <a:latin typeface="Times" charset="0"/>
                <a:cs typeface="+mn-cs"/>
              </a:rPr>
              <a:t>zones dans des boîtes de dialogue. </a:t>
            </a:r>
          </a:p>
          <a:p>
            <a:pPr eaLnBrk="1" hangingPunct="1">
              <a:defRPr/>
            </a:pPr>
            <a:r>
              <a:rPr lang="fr-FR" dirty="0" smtClean="0">
                <a:latin typeface="Times" charset="0"/>
                <a:cs typeface="+mn-cs"/>
              </a:rPr>
              <a:t>Les panneaux et les onglets de fenêtres permettent de diviser les </a:t>
            </a:r>
            <a:r>
              <a:rPr lang="fr-FR" dirty="0" smtClean="0">
                <a:latin typeface="Times" charset="0"/>
                <a:cs typeface="+mn-cs"/>
              </a:rPr>
              <a:t>fenêtres.</a:t>
            </a:r>
            <a:endParaRPr lang="fr-FR" dirty="0" smtClean="0">
              <a:latin typeface="Times" charset="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5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5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115573F9-0DF9-754F-B8E0-B831B690BACE}" type="slidenum">
              <a:rPr lang="fr-FR"/>
              <a:pPr>
                <a:defRPr/>
              </a:pPr>
              <a:t>92</a:t>
            </a:fld>
            <a:endParaRPr lang="fr-FR"/>
          </a:p>
        </p:txBody>
      </p:sp>
      <p:sp>
        <p:nvSpPr>
          <p:cNvPr id="243714" name="Rectangle 2"/>
          <p:cNvSpPr>
            <a:spLocks noGrp="1" noChangeArrowheads="1"/>
          </p:cNvSpPr>
          <p:nvPr>
            <p:ph type="body" idx="1"/>
          </p:nvPr>
        </p:nvSpPr>
        <p:spPr>
          <a:xfrm>
            <a:off x="1155700" y="0"/>
            <a:ext cx="7488238" cy="6858000"/>
          </a:xfrm>
        </p:spPr>
        <p:txBody>
          <a:bodyPr/>
          <a:lstStyle/>
          <a:p>
            <a:pPr eaLnBrk="1" hangingPunct="1">
              <a:buFontTx/>
              <a:buNone/>
              <a:defRPr/>
            </a:pPr>
            <a:endParaRPr lang="fr-FR" dirty="0" smtClean="0">
              <a:latin typeface="Times" charset="0"/>
              <a:cs typeface="+mn-cs"/>
            </a:endParaRPr>
          </a:p>
          <a:p>
            <a:pPr eaLnBrk="1" hangingPunct="1">
              <a:defRPr/>
            </a:pPr>
            <a:r>
              <a:rPr lang="fr-FR" dirty="0" smtClean="0">
                <a:latin typeface="Times" charset="0"/>
                <a:cs typeface="+mn-cs"/>
              </a:rPr>
              <a:t>Les cadres ou les bords permettent de </a:t>
            </a:r>
            <a:r>
              <a:rPr lang="fr-FR" dirty="0" smtClean="0">
                <a:latin typeface="Times" charset="0"/>
                <a:cs typeface="+mn-cs"/>
              </a:rPr>
              <a:t>définir des marges, de mieux </a:t>
            </a:r>
            <a:r>
              <a:rPr lang="fr-FR" dirty="0" smtClean="0">
                <a:latin typeface="Times" charset="0"/>
                <a:cs typeface="+mn-cs"/>
              </a:rPr>
              <a:t>délimiter une </a:t>
            </a:r>
            <a:r>
              <a:rPr lang="fr-FR" dirty="0" smtClean="0">
                <a:latin typeface="Times" charset="0"/>
                <a:cs typeface="+mn-cs"/>
              </a:rPr>
              <a:t>zone </a:t>
            </a:r>
            <a:r>
              <a:rPr lang="fr-FR" dirty="0" smtClean="0">
                <a:latin typeface="Times" charset="0"/>
                <a:cs typeface="+mn-cs"/>
              </a:rPr>
              <a:t>et de lui attribuer un titre.</a:t>
            </a:r>
          </a:p>
          <a:p>
            <a:pPr eaLnBrk="1" hangingPunct="1">
              <a:defRPr/>
            </a:pPr>
            <a:r>
              <a:rPr lang="fr-FR" dirty="0" smtClean="0">
                <a:latin typeface="Times" charset="0"/>
                <a:cs typeface="+mn-cs"/>
              </a:rPr>
              <a:t>Les éditeurs de textes et les champs textes permettent d'entrer des </a:t>
            </a:r>
            <a:r>
              <a:rPr lang="fr-FR" dirty="0" smtClean="0">
                <a:latin typeface="Times" charset="0"/>
                <a:cs typeface="+mn-cs"/>
              </a:rPr>
              <a:t>textes.</a:t>
            </a:r>
            <a:endParaRPr lang="fr-FR" dirty="0" smtClean="0">
              <a:latin typeface="Times" charset="0"/>
              <a:cs typeface="+mn-cs"/>
            </a:endParaRPr>
          </a:p>
          <a:p>
            <a:pPr eaLnBrk="1" hangingPunct="1">
              <a:defRPr/>
            </a:pPr>
            <a:r>
              <a:rPr lang="fr-FR" dirty="0" smtClean="0">
                <a:latin typeface="Times" charset="0"/>
                <a:cs typeface="+mn-cs"/>
              </a:rPr>
              <a:t>Les champs textes doivent être étiquetés. </a:t>
            </a:r>
          </a:p>
          <a:p>
            <a:pPr eaLnBrk="1" hangingPunct="1">
              <a:defRPr/>
            </a:pPr>
            <a:r>
              <a:rPr lang="fr-FR" dirty="0" smtClean="0">
                <a:latin typeface="Times" charset="0"/>
                <a:cs typeface="+mn-cs"/>
              </a:rPr>
              <a:t>Les listes permettent d'afficher des éléments et d'en sélectionner un sous-ensemble. </a:t>
            </a:r>
            <a:endParaRPr lang="fr-FR" dirty="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3714">
                                            <p:txEl>
                                              <p:pRg st="1" end="1"/>
                                            </p:txEl>
                                          </p:spTgt>
                                        </p:tgtEl>
                                        <p:attrNameLst>
                                          <p:attrName>style.visibility</p:attrName>
                                        </p:attrNameLst>
                                      </p:cBhvr>
                                      <p:to>
                                        <p:strVal val="visible"/>
                                      </p:to>
                                    </p:set>
                                    <p:animEffect transition="in" filter="dissolve">
                                      <p:cBhvr>
                                        <p:cTn id="7" dur="500"/>
                                        <p:tgtEl>
                                          <p:spTgt spid="24371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3714">
                                            <p:txEl>
                                              <p:pRg st="2" end="2"/>
                                            </p:txEl>
                                          </p:spTgt>
                                        </p:tgtEl>
                                        <p:attrNameLst>
                                          <p:attrName>style.visibility</p:attrName>
                                        </p:attrNameLst>
                                      </p:cBhvr>
                                      <p:to>
                                        <p:strVal val="visible"/>
                                      </p:to>
                                    </p:set>
                                    <p:animEffect transition="in" filter="dissolve">
                                      <p:cBhvr>
                                        <p:cTn id="12" dur="500"/>
                                        <p:tgtEl>
                                          <p:spTgt spid="24371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3714">
                                            <p:txEl>
                                              <p:pRg st="3" end="3"/>
                                            </p:txEl>
                                          </p:spTgt>
                                        </p:tgtEl>
                                        <p:attrNameLst>
                                          <p:attrName>style.visibility</p:attrName>
                                        </p:attrNameLst>
                                      </p:cBhvr>
                                      <p:to>
                                        <p:strVal val="visible"/>
                                      </p:to>
                                    </p:set>
                                    <p:animEffect transition="in" filter="dissolve">
                                      <p:cBhvr>
                                        <p:cTn id="17" dur="500"/>
                                        <p:tgtEl>
                                          <p:spTgt spid="24371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3714">
                                            <p:txEl>
                                              <p:pRg st="4" end="4"/>
                                            </p:txEl>
                                          </p:spTgt>
                                        </p:tgtEl>
                                        <p:attrNameLst>
                                          <p:attrName>style.visibility</p:attrName>
                                        </p:attrNameLst>
                                      </p:cBhvr>
                                      <p:to>
                                        <p:strVal val="visible"/>
                                      </p:to>
                                    </p:set>
                                    <p:animEffect transition="in" filter="dissolve">
                                      <p:cBhvr>
                                        <p:cTn id="22" dur="500"/>
                                        <p:tgtEl>
                                          <p:spTgt spid="2437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D54D075A-0833-A742-BFB1-2603B6BCAA69}" type="slidenum">
              <a:rPr lang="fr-FR"/>
              <a:pPr>
                <a:defRPr/>
              </a:pPr>
              <a:t>93</a:t>
            </a:fld>
            <a:endParaRPr lang="fr-FR"/>
          </a:p>
        </p:txBody>
      </p:sp>
      <p:sp>
        <p:nvSpPr>
          <p:cNvPr id="244738" name="Rectangle 2"/>
          <p:cNvSpPr>
            <a:spLocks noGrp="1" noChangeArrowheads="1"/>
          </p:cNvSpPr>
          <p:nvPr>
            <p:ph type="body" idx="1"/>
          </p:nvPr>
        </p:nvSpPr>
        <p:spPr>
          <a:xfrm>
            <a:off x="1155700" y="-99392"/>
            <a:ext cx="7488238" cy="6858000"/>
          </a:xfrm>
        </p:spPr>
        <p:txBody>
          <a:bodyPr/>
          <a:lstStyle/>
          <a:p>
            <a:pPr eaLnBrk="1" hangingPunct="1">
              <a:buFontTx/>
              <a:buNone/>
              <a:defRPr/>
            </a:pPr>
            <a:endParaRPr lang="fr-FR" dirty="0" smtClean="0">
              <a:cs typeface="+mn-cs"/>
            </a:endParaRPr>
          </a:p>
          <a:p>
            <a:pPr eaLnBrk="1" hangingPunct="1">
              <a:defRPr/>
            </a:pPr>
            <a:r>
              <a:rPr lang="fr-FR" dirty="0" smtClean="0">
                <a:latin typeface="Times" charset="0"/>
                <a:cs typeface="+mn-cs"/>
              </a:rPr>
              <a:t>Les champs de sélection (combo-box ou menus à options) permettent de sélectionner une valeur parmi une liste de valeurs prédéfinies. </a:t>
            </a:r>
          </a:p>
          <a:p>
            <a:pPr eaLnBrk="1" hangingPunct="1">
              <a:defRPr/>
            </a:pPr>
            <a:r>
              <a:rPr lang="fr-FR" dirty="0" smtClean="0">
                <a:latin typeface="Times" charset="0"/>
                <a:cs typeface="+mn-cs"/>
              </a:rPr>
              <a:t>Les tables permettent d'éditer des tableaux de cellules sélectionnables.</a:t>
            </a:r>
          </a:p>
          <a:p>
            <a:pPr eaLnBrk="1" hangingPunct="1">
              <a:defRPr/>
            </a:pPr>
            <a:r>
              <a:rPr lang="fr-FR" dirty="0" smtClean="0">
                <a:latin typeface="Times" charset="0"/>
                <a:cs typeface="+mn-cs"/>
              </a:rPr>
              <a:t>Les cases à cocher permettent de fixer des valeurs booléennes. </a:t>
            </a:r>
          </a:p>
          <a:p>
            <a:pPr eaLnBrk="1" hangingPunct="1">
              <a:defRPr/>
            </a:pPr>
            <a:r>
              <a:rPr lang="fr-FR" dirty="0" smtClean="0">
                <a:latin typeface="Times" charset="0"/>
                <a:cs typeface="+mn-cs"/>
              </a:rPr>
              <a:t>Les boutons radios permettent de sélectionner de manière exclusive un item  dans  un ensemble d'items.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4738">
                                            <p:txEl>
                                              <p:pRg st="1" end="1"/>
                                            </p:txEl>
                                          </p:spTgt>
                                        </p:tgtEl>
                                        <p:attrNameLst>
                                          <p:attrName>style.visibility</p:attrName>
                                        </p:attrNameLst>
                                      </p:cBhvr>
                                      <p:to>
                                        <p:strVal val="visible"/>
                                      </p:to>
                                    </p:set>
                                    <p:animEffect transition="in" filter="wipe(left)">
                                      <p:cBhvr>
                                        <p:cTn id="7" dur="500"/>
                                        <p:tgtEl>
                                          <p:spTgt spid="24473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4738">
                                            <p:txEl>
                                              <p:pRg st="2" end="2"/>
                                            </p:txEl>
                                          </p:spTgt>
                                        </p:tgtEl>
                                        <p:attrNameLst>
                                          <p:attrName>style.visibility</p:attrName>
                                        </p:attrNameLst>
                                      </p:cBhvr>
                                      <p:to>
                                        <p:strVal val="visible"/>
                                      </p:to>
                                    </p:set>
                                    <p:animEffect transition="in" filter="wipe(left)">
                                      <p:cBhvr>
                                        <p:cTn id="12" dur="500"/>
                                        <p:tgtEl>
                                          <p:spTgt spid="24473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4738">
                                            <p:txEl>
                                              <p:pRg st="3" end="3"/>
                                            </p:txEl>
                                          </p:spTgt>
                                        </p:tgtEl>
                                        <p:attrNameLst>
                                          <p:attrName>style.visibility</p:attrName>
                                        </p:attrNameLst>
                                      </p:cBhvr>
                                      <p:to>
                                        <p:strVal val="visible"/>
                                      </p:to>
                                    </p:set>
                                    <p:animEffect transition="in" filter="wipe(left)">
                                      <p:cBhvr>
                                        <p:cTn id="17" dur="500"/>
                                        <p:tgtEl>
                                          <p:spTgt spid="24473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4738">
                                            <p:txEl>
                                              <p:pRg st="4" end="4"/>
                                            </p:txEl>
                                          </p:spTgt>
                                        </p:tgtEl>
                                        <p:attrNameLst>
                                          <p:attrName>style.visibility</p:attrName>
                                        </p:attrNameLst>
                                      </p:cBhvr>
                                      <p:to>
                                        <p:strVal val="visible"/>
                                      </p:to>
                                    </p:set>
                                    <p:animEffect transition="in" filter="wipe(left)">
                                      <p:cBhvr>
                                        <p:cTn id="22" dur="500"/>
                                        <p:tgtEl>
                                          <p:spTgt spid="2447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893D7461-EFF1-C24F-AF9D-81CDF9066785}" type="slidenum">
              <a:rPr lang="fr-FR"/>
              <a:pPr>
                <a:defRPr/>
              </a:pPr>
              <a:t>94</a:t>
            </a:fld>
            <a:endParaRPr lang="fr-FR"/>
          </a:p>
        </p:txBody>
      </p:sp>
      <p:sp>
        <p:nvSpPr>
          <p:cNvPr id="245762" name="Rectangle 2"/>
          <p:cNvSpPr>
            <a:spLocks noGrp="1" noChangeArrowheads="1"/>
          </p:cNvSpPr>
          <p:nvPr>
            <p:ph type="body" idx="1"/>
          </p:nvPr>
        </p:nvSpPr>
        <p:spPr>
          <a:xfrm>
            <a:off x="1155700" y="99392"/>
            <a:ext cx="7488238" cy="6858000"/>
          </a:xfrm>
        </p:spPr>
        <p:txBody>
          <a:bodyPr/>
          <a:lstStyle/>
          <a:p>
            <a:pPr eaLnBrk="1" hangingPunct="1">
              <a:lnSpc>
                <a:spcPct val="40000"/>
              </a:lnSpc>
              <a:buFontTx/>
              <a:buNone/>
              <a:defRPr/>
            </a:pPr>
            <a:endParaRPr lang="fr-FR" dirty="0" smtClean="0">
              <a:latin typeface="Times" charset="0"/>
              <a:cs typeface="+mn-cs"/>
            </a:endParaRPr>
          </a:p>
          <a:p>
            <a:pPr eaLnBrk="1" hangingPunct="1">
              <a:defRPr/>
            </a:pPr>
            <a:r>
              <a:rPr lang="fr-FR" dirty="0" smtClean="0">
                <a:latin typeface="Times" charset="0"/>
                <a:cs typeface="+mn-cs"/>
              </a:rPr>
              <a:t>Les flèches servent à indiquer qu'une barre peut </a:t>
            </a:r>
            <a:r>
              <a:rPr lang="fr-FR" dirty="0" smtClean="0">
                <a:latin typeface="Times" charset="0"/>
                <a:cs typeface="+mn-cs"/>
              </a:rPr>
              <a:t>être </a:t>
            </a:r>
            <a:r>
              <a:rPr lang="fr-FR" dirty="0" smtClean="0">
                <a:latin typeface="Times" charset="0"/>
                <a:cs typeface="+mn-cs"/>
              </a:rPr>
              <a:t>prolongée, </a:t>
            </a:r>
            <a:r>
              <a:rPr lang="fr-FR" dirty="0" smtClean="0">
                <a:latin typeface="Times" charset="0"/>
                <a:cs typeface="+mn-cs"/>
              </a:rPr>
              <a:t>qu'un </a:t>
            </a:r>
            <a:r>
              <a:rPr lang="fr-FR" dirty="0" smtClean="0">
                <a:latin typeface="Times" charset="0"/>
                <a:cs typeface="+mn-cs"/>
              </a:rPr>
              <a:t>sous-menu </a:t>
            </a:r>
            <a:r>
              <a:rPr lang="fr-FR" dirty="0" smtClean="0">
                <a:latin typeface="Times" charset="0"/>
                <a:cs typeface="+mn-cs"/>
              </a:rPr>
              <a:t>est accessible, ou que l'on peut monter ou </a:t>
            </a:r>
            <a:r>
              <a:rPr lang="fr-FR" dirty="0" smtClean="0">
                <a:latin typeface="Times" charset="0"/>
                <a:cs typeface="+mn-cs"/>
              </a:rPr>
              <a:t>descendre. </a:t>
            </a:r>
            <a:endParaRPr lang="fr-FR" dirty="0" smtClean="0">
              <a:latin typeface="Times" charset="0"/>
              <a:cs typeface="+mn-cs"/>
            </a:endParaRPr>
          </a:p>
          <a:p>
            <a:pPr eaLnBrk="1" hangingPunct="1">
              <a:defRPr/>
            </a:pPr>
            <a:r>
              <a:rPr lang="fr-FR" dirty="0" smtClean="0">
                <a:latin typeface="Times" charset="0"/>
                <a:cs typeface="+mn-cs"/>
              </a:rPr>
              <a:t>Les ascenseurs permettent </a:t>
            </a:r>
            <a:r>
              <a:rPr lang="fr-FR" dirty="0" smtClean="0">
                <a:latin typeface="Times" charset="0"/>
                <a:cs typeface="+mn-cs"/>
              </a:rPr>
              <a:t>une navigation </a:t>
            </a:r>
            <a:r>
              <a:rPr lang="fr-FR" dirty="0" smtClean="0">
                <a:latin typeface="Times" charset="0"/>
                <a:cs typeface="+mn-cs"/>
              </a:rPr>
              <a:t>horizontale et verticale. </a:t>
            </a:r>
          </a:p>
          <a:p>
            <a:pPr eaLnBrk="1" hangingPunct="1">
              <a:defRPr/>
            </a:pPr>
            <a:r>
              <a:rPr lang="fr-FR" dirty="0" smtClean="0">
                <a:latin typeface="Times" charset="0"/>
                <a:cs typeface="+mn-cs"/>
              </a:rPr>
              <a:t>Les boîtes de dialogues standards </a:t>
            </a:r>
            <a:r>
              <a:rPr lang="fr-FR" dirty="0" smtClean="0">
                <a:latin typeface="Times" charset="0"/>
              </a:rPr>
              <a:t>constituent un </a:t>
            </a:r>
            <a:r>
              <a:rPr lang="fr-FR" dirty="0">
                <a:latin typeface="Times" charset="0"/>
              </a:rPr>
              <a:t>ensemble facilement utilisable et uniformisent les l'interfaces </a:t>
            </a:r>
            <a:r>
              <a:rPr lang="fr-FR" dirty="0" smtClean="0">
                <a:latin typeface="Times" charset="0"/>
                <a:cs typeface="+mn-cs"/>
              </a:rPr>
              <a:t>(</a:t>
            </a:r>
            <a:r>
              <a:rPr lang="fr-FR" dirty="0" smtClean="0">
                <a:latin typeface="Times" charset="0"/>
                <a:cs typeface="+mn-cs"/>
              </a:rPr>
              <a:t>sélecteur de fichiers</a:t>
            </a:r>
            <a:r>
              <a:rPr lang="fr-FR" dirty="0" smtClean="0">
                <a:latin typeface="Times" charset="0"/>
                <a:cs typeface="+mn-cs"/>
              </a:rPr>
              <a:t>, couleurs, boîtes </a:t>
            </a:r>
            <a:r>
              <a:rPr lang="fr-FR" dirty="0" smtClean="0">
                <a:latin typeface="Times" charset="0"/>
                <a:cs typeface="+mn-cs"/>
              </a:rPr>
              <a:t>de sélection, </a:t>
            </a:r>
            <a:r>
              <a:rPr lang="fr-FR" dirty="0" smtClean="0">
                <a:latin typeface="Times" charset="0"/>
                <a:cs typeface="+mn-cs"/>
              </a:rPr>
              <a:t>avertissement, lecture de d'entrées</a:t>
            </a:r>
            <a:r>
              <a:rPr lang="fr-FR" dirty="0" smtClean="0">
                <a:latin typeface="Times" charset="0"/>
                <a:cs typeface="+mn-cs"/>
              </a:rPr>
              <a:t>, etc.</a:t>
            </a:r>
            <a:r>
              <a:rPr lang="fr-FR" dirty="0" smtClean="0">
                <a:latin typeface="Times" charset="0"/>
                <a:cs typeface="+mn-cs"/>
              </a:rPr>
              <a:t>). </a:t>
            </a:r>
            <a:endParaRPr lang="fr-FR" dirty="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62">
                                            <p:txEl>
                                              <p:pRg st="1" end="1"/>
                                            </p:txEl>
                                          </p:spTgt>
                                        </p:tgtEl>
                                        <p:attrNameLst>
                                          <p:attrName>style.visibility</p:attrName>
                                        </p:attrNameLst>
                                      </p:cBhvr>
                                      <p:to>
                                        <p:strVal val="visible"/>
                                      </p:to>
                                    </p:set>
                                    <p:animEffect transition="in" filter="wipe(left)">
                                      <p:cBhvr>
                                        <p:cTn id="7" dur="500"/>
                                        <p:tgtEl>
                                          <p:spTgt spid="24576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62">
                                            <p:txEl>
                                              <p:pRg st="2" end="2"/>
                                            </p:txEl>
                                          </p:spTgt>
                                        </p:tgtEl>
                                        <p:attrNameLst>
                                          <p:attrName>style.visibility</p:attrName>
                                        </p:attrNameLst>
                                      </p:cBhvr>
                                      <p:to>
                                        <p:strVal val="visible"/>
                                      </p:to>
                                    </p:set>
                                    <p:animEffect transition="in" filter="wipe(left)">
                                      <p:cBhvr>
                                        <p:cTn id="12" dur="500"/>
                                        <p:tgtEl>
                                          <p:spTgt spid="2457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62">
                                            <p:txEl>
                                              <p:pRg st="3" end="3"/>
                                            </p:txEl>
                                          </p:spTgt>
                                        </p:tgtEl>
                                        <p:attrNameLst>
                                          <p:attrName>style.visibility</p:attrName>
                                        </p:attrNameLst>
                                      </p:cBhvr>
                                      <p:to>
                                        <p:strVal val="visible"/>
                                      </p:to>
                                    </p:set>
                                    <p:animEffect transition="in" filter="wipe(left)">
                                      <p:cBhvr>
                                        <p:cTn id="17" dur="500"/>
                                        <p:tgtEl>
                                          <p:spTgt spid="2457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A4156511-CCFB-094A-9902-B9EA1032E3D5}" type="slidenum">
              <a:rPr lang="fr-FR"/>
              <a:pPr>
                <a:defRPr/>
              </a:pPr>
              <a:t>95</a:t>
            </a:fld>
            <a:endParaRPr lang="fr-FR"/>
          </a:p>
        </p:txBody>
      </p:sp>
      <p:sp>
        <p:nvSpPr>
          <p:cNvPr id="246786" name="Rectangle 2"/>
          <p:cNvSpPr>
            <a:spLocks noGrp="1" noChangeArrowheads="1"/>
          </p:cNvSpPr>
          <p:nvPr>
            <p:ph type="body" idx="1"/>
          </p:nvPr>
        </p:nvSpPr>
        <p:spPr>
          <a:xfrm>
            <a:off x="1155700" y="0"/>
            <a:ext cx="7488238" cy="6858000"/>
          </a:xfrm>
        </p:spPr>
        <p:txBody>
          <a:bodyPr/>
          <a:lstStyle/>
          <a:p>
            <a:pPr eaLnBrk="1" hangingPunct="1">
              <a:lnSpc>
                <a:spcPct val="20000"/>
              </a:lnSpc>
              <a:buFontTx/>
              <a:buNone/>
              <a:defRPr/>
            </a:pPr>
            <a:endParaRPr lang="fr-FR" dirty="0" smtClean="0">
              <a:latin typeface="Times" charset="0"/>
              <a:cs typeface="+mn-cs"/>
            </a:endParaRPr>
          </a:p>
          <a:p>
            <a:pPr eaLnBrk="1" hangingPunct="1">
              <a:defRPr/>
            </a:pPr>
            <a:r>
              <a:rPr lang="fr-FR" dirty="0" smtClean="0">
                <a:latin typeface="Times" charset="0"/>
                <a:cs typeface="+mn-cs"/>
              </a:rPr>
              <a:t>Les </a:t>
            </a:r>
            <a:r>
              <a:rPr lang="fr-FR" dirty="0" err="1" smtClean="0">
                <a:latin typeface="Times" charset="0"/>
                <a:cs typeface="+mn-cs"/>
              </a:rPr>
              <a:t>popup</a:t>
            </a:r>
            <a:r>
              <a:rPr lang="fr-FR" dirty="0" smtClean="0">
                <a:latin typeface="Times" charset="0"/>
                <a:cs typeface="+mn-cs"/>
              </a:rPr>
              <a:t> menus permettent d'accéder rapidement à des commandes </a:t>
            </a:r>
            <a:r>
              <a:rPr lang="fr-FR" dirty="0" smtClean="0">
                <a:latin typeface="Times" charset="0"/>
                <a:cs typeface="+mn-cs"/>
              </a:rPr>
              <a:t>contextuelles. </a:t>
            </a:r>
            <a:endParaRPr lang="fr-FR" dirty="0" smtClean="0">
              <a:latin typeface="Times" charset="0"/>
              <a:cs typeface="+mn-cs"/>
            </a:endParaRPr>
          </a:p>
          <a:p>
            <a:pPr eaLnBrk="1" hangingPunct="1">
              <a:defRPr/>
            </a:pPr>
            <a:r>
              <a:rPr lang="fr-FR" dirty="0" smtClean="0">
                <a:latin typeface="Times" charset="0"/>
                <a:cs typeface="+mn-cs"/>
              </a:rPr>
              <a:t>Les menus de pattern permettent de sélectionner des couleurs, des fonds, ou des </a:t>
            </a:r>
            <a:r>
              <a:rPr lang="fr-FR" dirty="0" smtClean="0">
                <a:latin typeface="Times" charset="0"/>
                <a:cs typeface="+mn-cs"/>
              </a:rPr>
              <a:t>ic</a:t>
            </a:r>
            <a:r>
              <a:rPr lang="fr-FR" dirty="0" smtClean="0">
                <a:latin typeface="Times" charset="0"/>
                <a:cs typeface="+mn-cs"/>
              </a:rPr>
              <a:t>ônes </a:t>
            </a:r>
            <a:r>
              <a:rPr lang="fr-FR" dirty="0" smtClean="0">
                <a:latin typeface="Times" charset="0"/>
                <a:cs typeface="+mn-cs"/>
              </a:rPr>
              <a:t>(</a:t>
            </a:r>
            <a:r>
              <a:rPr lang="fr-FR" dirty="0" smtClean="0">
                <a:latin typeface="Times" charset="0"/>
                <a:cs typeface="+mn-cs"/>
              </a:rPr>
              <a:t>comme </a:t>
            </a:r>
            <a:r>
              <a:rPr lang="fr-FR" dirty="0" smtClean="0">
                <a:latin typeface="Times" charset="0"/>
                <a:cs typeface="+mn-cs"/>
              </a:rPr>
              <a:t>différentes </a:t>
            </a:r>
            <a:r>
              <a:rPr lang="fr-FR" dirty="0" smtClean="0">
                <a:latin typeface="Times" charset="0"/>
                <a:cs typeface="+mn-cs"/>
              </a:rPr>
              <a:t>formes de </a:t>
            </a:r>
            <a:r>
              <a:rPr lang="fr-FR" dirty="0" smtClean="0">
                <a:latin typeface="Times" charset="0"/>
                <a:cs typeface="+mn-cs"/>
              </a:rPr>
              <a:t>pinceaux dans un logiciel de dessin)</a:t>
            </a:r>
            <a:r>
              <a:rPr lang="fr-FR" dirty="0" smtClean="0">
                <a:latin typeface="Times" charset="0"/>
                <a:cs typeface="+mn-cs"/>
              </a:rPr>
              <a:t>. </a:t>
            </a:r>
          </a:p>
          <a:p>
            <a:pPr eaLnBrk="1" hangingPunct="1">
              <a:defRPr/>
            </a:pPr>
            <a:r>
              <a:rPr lang="fr-FR" dirty="0" smtClean="0">
                <a:latin typeface="Times" charset="0"/>
                <a:cs typeface="+mn-cs"/>
              </a:rPr>
              <a:t>Les arbres </a:t>
            </a:r>
            <a:r>
              <a:rPr lang="fr-FR" dirty="0" smtClean="0">
                <a:latin typeface="Times" charset="0"/>
                <a:cs typeface="+mn-cs"/>
              </a:rPr>
              <a:t>Java </a:t>
            </a:r>
            <a:r>
              <a:rPr lang="fr-FR" dirty="0" smtClean="0">
                <a:latin typeface="Times" charset="0"/>
                <a:cs typeface="+mn-cs"/>
              </a:rPr>
              <a:t>permettent de définir des arborescences semblables à celles utilisées par les gestionnaires de fichiers. </a:t>
            </a:r>
            <a:endParaRPr lang="fr-FR" dirty="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6786">
                                            <p:txEl>
                                              <p:pRg st="1" end="1"/>
                                            </p:txEl>
                                          </p:spTgt>
                                        </p:tgtEl>
                                        <p:attrNameLst>
                                          <p:attrName>style.visibility</p:attrName>
                                        </p:attrNameLst>
                                      </p:cBhvr>
                                      <p:to>
                                        <p:strVal val="visible"/>
                                      </p:to>
                                    </p:set>
                                    <p:animEffect transition="in" filter="wipe(left)">
                                      <p:cBhvr>
                                        <p:cTn id="7" dur="500"/>
                                        <p:tgtEl>
                                          <p:spTgt spid="24678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6786">
                                            <p:txEl>
                                              <p:pRg st="2" end="2"/>
                                            </p:txEl>
                                          </p:spTgt>
                                        </p:tgtEl>
                                        <p:attrNameLst>
                                          <p:attrName>style.visibility</p:attrName>
                                        </p:attrNameLst>
                                      </p:cBhvr>
                                      <p:to>
                                        <p:strVal val="visible"/>
                                      </p:to>
                                    </p:set>
                                    <p:animEffect transition="in" filter="wipe(left)">
                                      <p:cBhvr>
                                        <p:cTn id="12" dur="500"/>
                                        <p:tgtEl>
                                          <p:spTgt spid="24678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6786">
                                            <p:txEl>
                                              <p:pRg st="3" end="3"/>
                                            </p:txEl>
                                          </p:spTgt>
                                        </p:tgtEl>
                                        <p:attrNameLst>
                                          <p:attrName>style.visibility</p:attrName>
                                        </p:attrNameLst>
                                      </p:cBhvr>
                                      <p:to>
                                        <p:strVal val="visible"/>
                                      </p:to>
                                    </p:set>
                                    <p:animEffect transition="in" filter="wipe(left)">
                                      <p:cBhvr>
                                        <p:cTn id="17" dur="500"/>
                                        <p:tgtEl>
                                          <p:spTgt spid="2467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Ne pas surélever les étiquettes</a:t>
            </a:r>
            <a:endParaRPr lang="fr-FR" dirty="0"/>
          </a:p>
        </p:txBody>
      </p:sp>
      <p:pic>
        <p:nvPicPr>
          <p:cNvPr id="209922" name="Image 3" descr="cmdlb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108200"/>
            <a:ext cx="5308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0942" y="609600"/>
            <a:ext cx="8746554" cy="1143000"/>
          </a:xfrm>
        </p:spPr>
        <p:txBody>
          <a:bodyPr>
            <a:normAutofit fontScale="90000"/>
          </a:bodyPr>
          <a:lstStyle/>
          <a:p>
            <a:pPr>
              <a:defRPr/>
            </a:pPr>
            <a:r>
              <a:rPr lang="fr-FR" i="1" dirty="0" smtClean="0"/>
              <a:t>(Lotus </a:t>
            </a:r>
            <a:r>
              <a:rPr lang="fr-FR" i="1" dirty="0" smtClean="0"/>
              <a:t>Notes: l’accès principal)</a:t>
            </a:r>
            <a:r>
              <a:rPr lang="fr-FR" i="1" dirty="0" smtClean="0"/>
              <a:t/>
            </a:r>
            <a:br>
              <a:rPr lang="fr-FR" i="1" dirty="0" smtClean="0"/>
            </a:br>
            <a:r>
              <a:rPr lang="fr-FR" i="1" dirty="0" smtClean="0"/>
              <a:t>Un double clic sur un bouton : inattendu</a:t>
            </a:r>
            <a:endParaRPr lang="fr-FR" i="1" dirty="0"/>
          </a:p>
        </p:txBody>
      </p:sp>
      <p:pic>
        <p:nvPicPr>
          <p:cNvPr id="211970" name="Image 3" descr="lotbt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2679700"/>
            <a:ext cx="6335713"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2950" y="845840"/>
            <a:ext cx="8420100" cy="1143000"/>
          </a:xfrm>
        </p:spPr>
        <p:txBody>
          <a:bodyPr>
            <a:normAutofit fontScale="90000"/>
          </a:bodyPr>
          <a:lstStyle/>
          <a:p>
            <a:pPr>
              <a:defRPr/>
            </a:pPr>
            <a:r>
              <a:rPr lang="fr-FR" i="1" dirty="0" smtClean="0"/>
              <a:t>Ensuite, u</a:t>
            </a:r>
            <a:r>
              <a:rPr lang="fr-FR" i="1" dirty="0" smtClean="0"/>
              <a:t>n </a:t>
            </a:r>
            <a:r>
              <a:rPr lang="fr-FR" i="1" dirty="0" smtClean="0"/>
              <a:t>simple clic pour actionner ces boutons, mais </a:t>
            </a:r>
            <a:r>
              <a:rPr lang="fr-FR" i="1" dirty="0" smtClean="0"/>
              <a:t>un surlignage au lieu d’un affichage en inverse</a:t>
            </a:r>
            <a:r>
              <a:rPr lang="fr-FR" i="1" dirty="0" smtClean="0"/>
              <a:t>-</a:t>
            </a:r>
            <a:r>
              <a:rPr lang="fr-FR" i="1" dirty="0" err="1" smtClean="0"/>
              <a:t>video</a:t>
            </a:r>
            <a:endParaRPr lang="fr-FR" i="1" dirty="0"/>
          </a:p>
        </p:txBody>
      </p:sp>
      <p:pic>
        <p:nvPicPr>
          <p:cNvPr id="214018" name="Image 2" descr="mainbt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4138" y="2645940"/>
            <a:ext cx="4926012"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a:t>
            </a:r>
            <a:r>
              <a:rPr lang="fr-FR" dirty="0" err="1" smtClean="0"/>
              <a:t>Milltronics</a:t>
            </a:r>
            <a:r>
              <a:rPr lang="fr-FR" dirty="0"/>
              <a:t>' </a:t>
            </a:r>
            <a:r>
              <a:rPr lang="fr-FR" i="1" dirty="0" err="1"/>
              <a:t>Dolphin</a:t>
            </a:r>
            <a:r>
              <a:rPr lang="fr-FR" i="1" dirty="0"/>
              <a:t> </a:t>
            </a:r>
            <a:r>
              <a:rPr lang="fr-FR" i="1" dirty="0" smtClean="0"/>
              <a:t>Plus)</a:t>
            </a:r>
            <a:endParaRPr lang="fr-FR" dirty="0"/>
          </a:p>
        </p:txBody>
      </p:sp>
      <p:pic>
        <p:nvPicPr>
          <p:cNvPr id="216066" name="Image 3" descr="dolphi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 y="2336800"/>
            <a:ext cx="94107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ide">
  <a:themeElements>
    <a:clrScheme name="">
      <a:dk1>
        <a:srgbClr val="000000"/>
      </a:dk1>
      <a:lt1>
        <a:srgbClr val="FFFFFF"/>
      </a:lt1>
      <a:dk2>
        <a:srgbClr val="1822CD"/>
      </a:dk2>
      <a:lt2>
        <a:srgbClr val="808080"/>
      </a:lt2>
      <a:accent1>
        <a:srgbClr val="99CCFF"/>
      </a:accent1>
      <a:accent2>
        <a:srgbClr val="CCCCFF"/>
      </a:accent2>
      <a:accent3>
        <a:srgbClr val="FFFFFF"/>
      </a:accent3>
      <a:accent4>
        <a:srgbClr val="000000"/>
      </a:accent4>
      <a:accent5>
        <a:srgbClr val="CAE2FF"/>
      </a:accent5>
      <a:accent6>
        <a:srgbClr val="B9B9E7"/>
      </a:accent6>
      <a:hlink>
        <a:srgbClr val="1822CD"/>
      </a:hlink>
      <a:folHlink>
        <a:srgbClr val="AF67FF"/>
      </a:folHlink>
    </a:clrScheme>
    <a:fontScheme name="Vide">
      <a:majorFont>
        <a:latin typeface="Times"/>
        <a:ea typeface="ＭＳ Ｐゴシック"/>
        <a:cs typeface=""/>
      </a:majorFont>
      <a:minorFont>
        <a:latin typeface="Palatino"/>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V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wing part 1.modele">
  <a:themeElements>
    <a:clrScheme name="Swing part 1.mode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wing part 1.modele">
      <a:majorFont>
        <a:latin typeface="Charcoal"/>
        <a:ea typeface="ＭＳ Ｐゴシック"/>
        <a:cs typeface=""/>
      </a:majorFont>
      <a:minorFont>
        <a:latin typeface="Charco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Swing part 1.mode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wing part 1.mode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wing part 1.mode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wing part 1.mode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wing part 1.mode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wing part 1.mode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wing part 1.mode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HD 10.1_2:Users:cathy:Cours IHM Java:Swing part 1</Template>
  <TotalTime>11098</TotalTime>
  <Words>13303</Words>
  <Application>Microsoft Macintosh PowerPoint</Application>
  <PresentationFormat>Format A4 (210 x 297 mm)</PresentationFormat>
  <Paragraphs>903</Paragraphs>
  <Slides>106</Slides>
  <Notes>105</Notes>
  <HiddenSlides>2</HiddenSlides>
  <MMClips>0</MMClips>
  <ScaleCrop>false</ScaleCrop>
  <HeadingPairs>
    <vt:vector size="4" baseType="variant">
      <vt:variant>
        <vt:lpstr>Thème</vt:lpstr>
      </vt:variant>
      <vt:variant>
        <vt:i4>2</vt:i4>
      </vt:variant>
      <vt:variant>
        <vt:lpstr>Titres des diapositives</vt:lpstr>
      </vt:variant>
      <vt:variant>
        <vt:i4>106</vt:i4>
      </vt:variant>
    </vt:vector>
  </HeadingPairs>
  <TitlesOfParts>
    <vt:vector size="108" baseType="lpstr">
      <vt:lpstr>Vide</vt:lpstr>
      <vt:lpstr>Swing part 1.modele</vt:lpstr>
      <vt:lpstr>Aide à la conception d'interfaces graphiques </vt:lpstr>
      <vt:lpstr>Principe  : "Séparer l'interface utilisateur et l'application"</vt:lpstr>
      <vt:lpstr>Principe  : "Séparer l'interface utilisateur et l'application"</vt:lpstr>
      <vt:lpstr>L'interface utilisateur graphique</vt:lpstr>
      <vt:lpstr>Principe  : "Séparer l'interface graphique et l'application"</vt:lpstr>
      <vt:lpstr>Principe  : "Séparer l'interface utilisateur et l'application"</vt:lpstr>
      <vt:lpstr>Système interactif</vt:lpstr>
      <vt:lpstr>Modèle conceptuel d'un système interactif à base de commandes</vt:lpstr>
      <vt:lpstr>Modèle conceptuel d'un système interactif à base de commandes</vt:lpstr>
      <vt:lpstr>Modules et interfaces logicielles</vt:lpstr>
      <vt:lpstr>Modules et interfaces logicielles</vt:lpstr>
      <vt:lpstr>Outils de développement</vt:lpstr>
      <vt:lpstr>Architecture Modèle/Vue(s)</vt:lpstr>
      <vt:lpstr>Architecture MVC en Smalltalk</vt:lpstr>
      <vt:lpstr>Pour en savoir plus …</vt:lpstr>
      <vt:lpstr> </vt:lpstr>
      <vt:lpstr> Conseils pour la spécification d'interfaces graphiques</vt:lpstr>
      <vt:lpstr>Présentation PowerPoint</vt:lpstr>
      <vt:lpstr>Principes généraux</vt:lpstr>
      <vt:lpstr>Règle n° 1 Définir le vocabulaire et l’iconographie</vt:lpstr>
      <vt:lpstr>Règle n° 2  Veiller à la cohérence et à l'homogénéité systématique</vt:lpstr>
      <vt:lpstr>Règle n° 2  Veiller à la cohérence, et l'homogénéité systématique</vt:lpstr>
      <vt:lpstr>Règle n° 2  Veiller à la cohérence, et l'homogénéité systématique</vt:lpstr>
      <vt:lpstr>Règle n° 2  Veiller à la cohérence, et l'homogénéité systématique</vt:lpstr>
      <vt:lpstr>Règle n° 2  Veiller à la cohérence, et l'homogénéité systématique</vt:lpstr>
      <vt:lpstr>Règle n° 3  S'appuyer sur les standards </vt:lpstr>
      <vt:lpstr>Règle n° 3  S'appuyer sur les standards </vt:lpstr>
      <vt:lpstr>Règle  n° 4  Soigner la mise en page</vt:lpstr>
      <vt:lpstr>Pour en savoir plus sur les règles de mise en page des journaux</vt:lpstr>
      <vt:lpstr>Règle  n° 4  Soigner la mise en page</vt:lpstr>
      <vt:lpstr>Regrouper spatialement les objets semblables ou similaires    </vt:lpstr>
      <vt:lpstr>Règle n° 5  Concevoir l'interface pour plusieurs utilisateurs si nécessaire  </vt:lpstr>
      <vt:lpstr>Présentation PowerPoint</vt:lpstr>
      <vt:lpstr>Règle n° 6  Donner des retours à l’utilisateur (feed-back)</vt:lpstr>
      <vt:lpstr>et enfin …           Traiter les erreurs  (standard « zéro erreur! » )  </vt:lpstr>
      <vt:lpstr>Présentation PowerPoint</vt:lpstr>
      <vt:lpstr>Présentation PowerPoint</vt:lpstr>
      <vt:lpstr>Définir le vocabulaire  et l'iconographie …</vt:lpstr>
      <vt:lpstr>Consistance et cohérence des fontes et des couleurs</vt:lpstr>
      <vt:lpstr>Présentation PowerPoint</vt:lpstr>
      <vt:lpstr>(Time &amp; Chaos)</vt:lpstr>
      <vt:lpstr>Cohérence des couleurs</vt:lpstr>
      <vt:lpstr>Présentation PowerPoint</vt:lpstr>
      <vt:lpstr>Présentation PowerPoint</vt:lpstr>
      <vt:lpstr>Présentation PowerPoint</vt:lpstr>
      <vt:lpstr>(Pirates: Quest for the seas)</vt:lpstr>
      <vt:lpstr>(QuickTime 4.0 Player) </vt:lpstr>
      <vt:lpstr>WebForms</vt:lpstr>
      <vt:lpstr>Mettre en page </vt:lpstr>
      <vt:lpstr>Présentation PowerPoint</vt:lpstr>
      <vt:lpstr>Logiciel Eudora démarrage barre d'icônes </vt:lpstr>
      <vt:lpstr>Présentation PowerPoint</vt:lpstr>
      <vt:lpstr>Présentation PowerPoint</vt:lpstr>
      <vt:lpstr>Organiser les boîtes  de dialogues</vt:lpstr>
      <vt:lpstr>Délimiter des zones</vt:lpstr>
      <vt:lpstr>Présentation PowerPoint</vt:lpstr>
      <vt:lpstr>Organiser les boîtes  de dialogues</vt:lpstr>
      <vt:lpstr>Présentation PowerPoint</vt:lpstr>
      <vt:lpstr>Présentation PowerPoint</vt:lpstr>
      <vt:lpstr>Présentation PowerPoint</vt:lpstr>
      <vt:lpstr>Aligner les objets  </vt:lpstr>
      <vt:lpstr>Présentation PowerPoint</vt:lpstr>
      <vt:lpstr>Présentation PowerPoint</vt:lpstr>
      <vt:lpstr>(Webforms)</vt:lpstr>
      <vt:lpstr>(IBM's Aptiva Communication Center)</vt:lpstr>
      <vt:lpstr>Mettre des marges suffisamment grandes  </vt:lpstr>
      <vt:lpstr>Présentation PowerPoint</vt:lpstr>
      <vt:lpstr>Eviter les espaces vides   </vt:lpstr>
      <vt:lpstr>Présentation PowerPoint</vt:lpstr>
      <vt:lpstr>Exemple avec 2 BoxLayout</vt:lpstr>
      <vt:lpstr>Minimiser le nombre  des verticales "virtuelles"</vt:lpstr>
      <vt:lpstr>Présentation PowerPoint</vt:lpstr>
      <vt:lpstr>Présentation PowerPoint</vt:lpstr>
      <vt:lpstr>Placer toujours les mêmes choses aux mêmes endroits</vt:lpstr>
      <vt:lpstr>Présentation PowerPoint</vt:lpstr>
      <vt:lpstr>Présentation PowerPoint</vt:lpstr>
      <vt:lpstr>Suivre les conventions et les standards connus</vt:lpstr>
      <vt:lpstr>Barre de menu et standards</vt:lpstr>
      <vt:lpstr>Présentation PowerPoint</vt:lpstr>
      <vt:lpstr>Présentation PowerPoint</vt:lpstr>
      <vt:lpstr>Barre de menu</vt:lpstr>
      <vt:lpstr>Barre d'icônes</vt:lpstr>
      <vt:lpstr>Présentation PowerPoint</vt:lpstr>
      <vt:lpstr>Présentation PowerPoint</vt:lpstr>
      <vt:lpstr>Icônes du Finder Macintosh</vt:lpstr>
      <vt:lpstr>La sélection, argument caché des commandes d'édition</vt:lpstr>
      <vt:lpstr>Les guides de style</vt:lpstr>
      <vt:lpstr>Les guides de style</vt:lpstr>
      <vt:lpstr>Les guides de style</vt:lpstr>
      <vt:lpstr>Présentation PowerPoint</vt:lpstr>
      <vt:lpstr>Présentation PowerPoint</vt:lpstr>
      <vt:lpstr>Présentation PowerPoint</vt:lpstr>
      <vt:lpstr>Présentation PowerPoint</vt:lpstr>
      <vt:lpstr>Présentation PowerPoint</vt:lpstr>
      <vt:lpstr>Présentation PowerPoint</vt:lpstr>
      <vt:lpstr>Ne pas surélever les étiquettes</vt:lpstr>
      <vt:lpstr>(Lotus Notes: l’accès principal) Un double clic sur un bouton : inattendu</vt:lpstr>
      <vt:lpstr>Ensuite, un simple clic pour actionner ces boutons, mais un surlignage au lieu d’un affichage en inverse-video</vt:lpstr>
      <vt:lpstr>(Milltronics' Dolphin Plus)</vt:lpstr>
      <vt:lpstr>(Pire: MultiEdit 8.0)</vt:lpstr>
      <vt:lpstr>(ClearCase de Rational Software)</vt:lpstr>
      <vt:lpstr>(Windows95) Message après avoir essayer de détruire le fichier d’un disque dur</vt:lpstr>
      <vt:lpstr>(Windows95) Utiliser un autre disque ? </vt:lpstr>
      <vt:lpstr>(Revision Master)</vt:lpstr>
      <vt:lpstr>(Une boîte de dialogue de Outlook Express Newsreader, Microsoft)</vt:lpstr>
      <vt:lpstr>Conclusion</vt:lpstr>
    </vt:vector>
  </TitlesOfParts>
  <Company>Université de Paris13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Règles de Conception d'Interfaces Graphiques</dc:title>
  <dc:creator>Catherine Recanati</dc:creator>
  <cp:lastModifiedBy>Catherine Recanati</cp:lastModifiedBy>
  <cp:revision>296</cp:revision>
  <cp:lastPrinted>2006-03-08T10:39:47Z</cp:lastPrinted>
  <dcterms:created xsi:type="dcterms:W3CDTF">2002-04-08T20:58:57Z</dcterms:created>
  <dcterms:modified xsi:type="dcterms:W3CDTF">2021-01-27T08:29:45Z</dcterms:modified>
</cp:coreProperties>
</file>