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2.bin" ContentType="application/vnd.openxmlformats-officedocument.oleObject"/>
  <Override PartName="/ppt/notesSlides/notesSlide14.xml" ContentType="application/vnd.openxmlformats-officedocument.presentationml.notesSlide+xml"/>
  <Override PartName="/ppt/embeddings/oleObject3.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4.bin" ContentType="application/vnd.openxmlformats-officedocument.oleObject"/>
  <Override PartName="/ppt/notesSlides/notesSlide20.xml" ContentType="application/vnd.openxmlformats-officedocument.presentationml.notesSlide+xml"/>
  <Override PartName="/ppt/embeddings/oleObject5.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 id="2147483652" r:id="rId2"/>
  </p:sldMasterIdLst>
  <p:notesMasterIdLst>
    <p:notesMasterId r:id="rId48"/>
  </p:notesMasterIdLst>
  <p:handoutMasterIdLst>
    <p:handoutMasterId r:id="rId49"/>
  </p:handoutMasterIdLst>
  <p:sldIdLst>
    <p:sldId id="379" r:id="rId3"/>
    <p:sldId id="610" r:id="rId4"/>
    <p:sldId id="514" r:id="rId5"/>
    <p:sldId id="611" r:id="rId6"/>
    <p:sldId id="617" r:id="rId7"/>
    <p:sldId id="618" r:id="rId8"/>
    <p:sldId id="616" r:id="rId9"/>
    <p:sldId id="613" r:id="rId10"/>
    <p:sldId id="561" r:id="rId11"/>
    <p:sldId id="562" r:id="rId12"/>
    <p:sldId id="571" r:id="rId13"/>
    <p:sldId id="564" r:id="rId14"/>
    <p:sldId id="563" r:id="rId15"/>
    <p:sldId id="566" r:id="rId16"/>
    <p:sldId id="565" r:id="rId17"/>
    <p:sldId id="557" r:id="rId18"/>
    <p:sldId id="567" r:id="rId19"/>
    <p:sldId id="568" r:id="rId20"/>
    <p:sldId id="554" r:id="rId21"/>
    <p:sldId id="559" r:id="rId22"/>
    <p:sldId id="569" r:id="rId23"/>
    <p:sldId id="558" r:id="rId24"/>
    <p:sldId id="560" r:id="rId25"/>
    <p:sldId id="570" r:id="rId26"/>
    <p:sldId id="584" r:id="rId27"/>
    <p:sldId id="585" r:id="rId28"/>
    <p:sldId id="623" r:id="rId29"/>
    <p:sldId id="624" r:id="rId30"/>
    <p:sldId id="625" r:id="rId31"/>
    <p:sldId id="626" r:id="rId32"/>
    <p:sldId id="627" r:id="rId33"/>
    <p:sldId id="628" r:id="rId34"/>
    <p:sldId id="629" r:id="rId35"/>
    <p:sldId id="630" r:id="rId36"/>
    <p:sldId id="631" r:id="rId37"/>
    <p:sldId id="632" r:id="rId38"/>
    <p:sldId id="592" r:id="rId39"/>
    <p:sldId id="596" r:id="rId40"/>
    <p:sldId id="619" r:id="rId41"/>
    <p:sldId id="598" r:id="rId42"/>
    <p:sldId id="620" r:id="rId43"/>
    <p:sldId id="597" r:id="rId44"/>
    <p:sldId id="621" r:id="rId45"/>
    <p:sldId id="622" r:id="rId46"/>
    <p:sldId id="599" r:id="rId47"/>
  </p:sldIdLst>
  <p:sldSz cx="9906000" cy="6858000" type="A4"/>
  <p:notesSz cx="6858000" cy="9906000"/>
  <p:defaultTextStyle>
    <a:defPPr>
      <a:defRPr lang="fr-FR"/>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Rg st="1" end="45"/>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8605A"/>
    <a:srgbClr val="FFEA18"/>
    <a:srgbClr val="BA4CC2"/>
    <a:srgbClr val="359927"/>
    <a:srgbClr val="8D0999"/>
    <a:srgbClr val="1B991F"/>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374" autoAdjust="0"/>
  </p:normalViewPr>
  <p:slideViewPr>
    <p:cSldViewPr>
      <p:cViewPr varScale="1">
        <p:scale>
          <a:sx n="64" d="100"/>
          <a:sy n="64" d="100"/>
        </p:scale>
        <p:origin x="-1648" y="-11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fr-FR"/>
          </a:p>
        </p:txBody>
      </p:sp>
      <p:sp>
        <p:nvSpPr>
          <p:cNvPr id="172035" name="Rectangle 3"/>
          <p:cNvSpPr>
            <a:spLocks noGrp="1" noChangeArrowheads="1"/>
          </p:cNvSpPr>
          <p:nvPr>
            <p:ph type="dt" sz="quarter" idx="1"/>
          </p:nvPr>
        </p:nvSpPr>
        <p:spPr bwMode="auto">
          <a:xfrm>
            <a:off x="3886200" y="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fr-FR"/>
          </a:p>
        </p:txBody>
      </p:sp>
      <p:sp>
        <p:nvSpPr>
          <p:cNvPr id="172036" name="Rectangle 4"/>
          <p:cNvSpPr>
            <a:spLocks noGrp="1" noChangeArrowheads="1"/>
          </p:cNvSpPr>
          <p:nvPr>
            <p:ph type="ftr" sz="quarter" idx="2"/>
          </p:nvPr>
        </p:nvSpPr>
        <p:spPr bwMode="auto">
          <a:xfrm>
            <a:off x="0" y="941070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fr-FR"/>
          </a:p>
        </p:txBody>
      </p:sp>
      <p:sp>
        <p:nvSpPr>
          <p:cNvPr id="172037" name="Rectangle 5"/>
          <p:cNvSpPr>
            <a:spLocks noGrp="1" noChangeArrowheads="1"/>
          </p:cNvSpPr>
          <p:nvPr>
            <p:ph type="sldNum" sz="quarter" idx="3"/>
          </p:nvPr>
        </p:nvSpPr>
        <p:spPr bwMode="auto">
          <a:xfrm>
            <a:off x="3886200" y="941070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B8E38A5D-6A33-324B-981D-7E5C97A48B2C}" type="slidenum">
              <a:rPr lang="fr-FR"/>
              <a:pPr>
                <a:defRPr/>
              </a:pPr>
              <a:t>‹#›</a:t>
            </a:fld>
            <a:endParaRPr lang="fr-FR"/>
          </a:p>
        </p:txBody>
      </p:sp>
    </p:spTree>
    <p:extLst>
      <p:ext uri="{BB962C8B-B14F-4D97-AF65-F5344CB8AC3E}">
        <p14:creationId xmlns:p14="http://schemas.microsoft.com/office/powerpoint/2010/main" val="744893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0" y="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fr-FR"/>
          </a:p>
        </p:txBody>
      </p:sp>
      <p:sp>
        <p:nvSpPr>
          <p:cNvPr id="165891" name="Rectangle 3"/>
          <p:cNvSpPr>
            <a:spLocks noGrp="1" noChangeArrowheads="1"/>
          </p:cNvSpPr>
          <p:nvPr>
            <p:ph type="dt" idx="1"/>
          </p:nvPr>
        </p:nvSpPr>
        <p:spPr bwMode="auto">
          <a:xfrm>
            <a:off x="3886200" y="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fr-FR"/>
          </a:p>
        </p:txBody>
      </p:sp>
      <p:sp>
        <p:nvSpPr>
          <p:cNvPr id="165892" name="Rectangle 4"/>
          <p:cNvSpPr>
            <a:spLocks noGrp="1" noRot="1" noChangeAspect="1" noChangeArrowheads="1" noTextEdit="1"/>
          </p:cNvSpPr>
          <p:nvPr>
            <p:ph type="sldImg" idx="2"/>
          </p:nvPr>
        </p:nvSpPr>
        <p:spPr bwMode="auto">
          <a:xfrm>
            <a:off x="746125" y="742950"/>
            <a:ext cx="5365750" cy="37147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5893" name="Rectangle 5"/>
          <p:cNvSpPr>
            <a:spLocks noGrp="1" noChangeArrowheads="1"/>
          </p:cNvSpPr>
          <p:nvPr>
            <p:ph type="body" sz="quarter" idx="3"/>
          </p:nvPr>
        </p:nvSpPr>
        <p:spPr bwMode="auto">
          <a:xfrm>
            <a:off x="914400" y="4705350"/>
            <a:ext cx="50292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65894" name="Rectangle 6"/>
          <p:cNvSpPr>
            <a:spLocks noGrp="1" noChangeArrowheads="1"/>
          </p:cNvSpPr>
          <p:nvPr>
            <p:ph type="ftr" sz="quarter" idx="4"/>
          </p:nvPr>
        </p:nvSpPr>
        <p:spPr bwMode="auto">
          <a:xfrm>
            <a:off x="0" y="941070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fr-FR"/>
          </a:p>
        </p:txBody>
      </p:sp>
      <p:sp>
        <p:nvSpPr>
          <p:cNvPr id="165895" name="Rectangle 7"/>
          <p:cNvSpPr>
            <a:spLocks noGrp="1" noChangeArrowheads="1"/>
          </p:cNvSpPr>
          <p:nvPr>
            <p:ph type="sldNum" sz="quarter" idx="5"/>
          </p:nvPr>
        </p:nvSpPr>
        <p:spPr bwMode="auto">
          <a:xfrm>
            <a:off x="3886200" y="941070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E5B0347F-F9ED-4247-A00F-97C16E0937FB}" type="slidenum">
              <a:rPr lang="fr-FR"/>
              <a:pPr>
                <a:defRPr/>
              </a:pPr>
              <a:t>‹#›</a:t>
            </a:fld>
            <a:endParaRPr lang="fr-FR"/>
          </a:p>
        </p:txBody>
      </p:sp>
    </p:spTree>
    <p:extLst>
      <p:ext uri="{BB962C8B-B14F-4D97-AF65-F5344CB8AC3E}">
        <p14:creationId xmlns:p14="http://schemas.microsoft.com/office/powerpoint/2010/main" val="35426335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youtu.be/j8FfIN_uMhc" TargetMode="Externa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s://youtu.be/j8FfIN_uMhc"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youtu.be/j8FfIN_uMhc"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F24AF06-D02A-F04D-AC1B-3B257B06EF2C}" type="slidenum">
              <a:rPr lang="fr-FR"/>
              <a:pPr>
                <a:defRPr/>
              </a:pPr>
              <a:t>1</a:t>
            </a:fld>
            <a:endParaRPr lang="fr-FR"/>
          </a:p>
        </p:txBody>
      </p:sp>
      <p:sp>
        <p:nvSpPr>
          <p:cNvPr id="166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6915" name="Rectangle 3"/>
          <p:cNvSpPr>
            <a:spLocks noGrp="1" noChangeArrowheads="1"/>
          </p:cNvSpPr>
          <p:nvPr>
            <p:ph type="body" idx="1"/>
          </p:nvPr>
        </p:nvSpPr>
        <p:spPr/>
        <p:txBody>
          <a:bodyPr/>
          <a:lstStyle/>
          <a:p>
            <a:pPr eaLnBrk="1" hangingPunct="1">
              <a:defRPr/>
            </a:pPr>
            <a:endParaRPr lang="en-US" smtClean="0">
              <a:latin typeface="Palatino"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C4012A5-6DD2-0E47-8C9C-AC180D363D50}" type="slidenum">
              <a:rPr lang="fr-FR"/>
              <a:pPr>
                <a:defRPr/>
              </a:pPr>
              <a:t>10</a:t>
            </a:fld>
            <a:endParaRPr lang="fr-FR"/>
          </a:p>
        </p:txBody>
      </p:sp>
      <p:sp>
        <p:nvSpPr>
          <p:cNvPr id="100966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0096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fr-FR" smtClean="0">
                <a:solidFill>
                  <a:srgbClr val="000000"/>
                </a:solidFill>
                <a:latin typeface="Lucida Grande" charset="0"/>
                <a:cs typeface="+mn-cs"/>
              </a:rPr>
              <a:t>Hue varies around the solid; lightness varies from top to bottom and saturation is the distance from the center.</a:t>
            </a:r>
          </a:p>
          <a:p>
            <a:pPr eaLnBrk="1" hangingPunct="1">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9B38446-3434-F44F-BAFB-69823927388E}" type="slidenum">
              <a:rPr lang="fr-FR"/>
              <a:pPr>
                <a:defRPr/>
              </a:pPr>
              <a:t>11</a:t>
            </a:fld>
            <a:endParaRPr lang="fr-FR"/>
          </a:p>
        </p:txBody>
      </p:sp>
      <p:sp>
        <p:nvSpPr>
          <p:cNvPr id="102809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02809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fr-FR" smtClean="0">
                <a:solidFill>
                  <a:srgbClr val="000000"/>
                </a:solidFill>
                <a:latin typeface="Lucida Grande" charset="0"/>
                <a:cs typeface="+mn-cs"/>
              </a:rPr>
              <a:t>Hue varies around the solid; lightness varies from top to bottom and saturation is the distance from the center.</a:t>
            </a:r>
          </a:p>
          <a:p>
            <a:pPr eaLnBrk="1" hangingPunct="1">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3D72A11-DE62-724A-B991-B689EDDCD324}" type="slidenum">
              <a:rPr lang="fr-FR"/>
              <a:pPr>
                <a:defRPr/>
              </a:pPr>
              <a:t>12</a:t>
            </a:fld>
            <a:endParaRPr lang="fr-FR"/>
          </a:p>
        </p:txBody>
      </p:sp>
      <p:sp>
        <p:nvSpPr>
          <p:cNvPr id="10137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0137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fr-FR" smtClean="0">
                <a:solidFill>
                  <a:srgbClr val="000000"/>
                </a:solidFill>
                <a:latin typeface="Lucida Grande" charset="0"/>
                <a:cs typeface="+mn-cs"/>
              </a:rPr>
              <a:t>Hue varies around the solid; lightness varies from top to bottom and saturation is the distance from the center.</a:t>
            </a:r>
          </a:p>
          <a:p>
            <a:pPr eaLnBrk="1" hangingPunct="1">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B878769-5BD0-B346-AFA2-2148CF955C04}" type="slidenum">
              <a:rPr lang="fr-FR"/>
              <a:pPr>
                <a:defRPr/>
              </a:pPr>
              <a:t>13</a:t>
            </a:fld>
            <a:endParaRPr lang="fr-FR"/>
          </a:p>
        </p:txBody>
      </p:sp>
      <p:sp>
        <p:nvSpPr>
          <p:cNvPr id="101171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01171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fr-FR" smtClean="0">
                <a:solidFill>
                  <a:srgbClr val="000000"/>
                </a:solidFill>
                <a:latin typeface="Lucida Grande" charset="0"/>
                <a:cs typeface="+mn-cs"/>
              </a:rPr>
              <a:t>Hue varies around the solid; lightness varies from top to bottom and saturation is the distance from the center.</a:t>
            </a:r>
          </a:p>
          <a:p>
            <a:pPr eaLnBrk="1" hangingPunct="1">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1D6303-D7C0-9E47-899A-5FED456B7834}" type="slidenum">
              <a:rPr lang="fr-FR"/>
              <a:pPr>
                <a:defRPr/>
              </a:pPr>
              <a:t>14</a:t>
            </a:fld>
            <a:endParaRPr lang="fr-FR"/>
          </a:p>
        </p:txBody>
      </p:sp>
      <p:sp>
        <p:nvSpPr>
          <p:cNvPr id="10178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0178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fr-FR" smtClean="0">
                <a:solidFill>
                  <a:srgbClr val="000000"/>
                </a:solidFill>
                <a:latin typeface="Lucida Grande" charset="0"/>
                <a:cs typeface="+mn-cs"/>
              </a:rPr>
              <a:t>Hue varies around the solid; lightness varies from top to bottom and saturation is the distance from the center.</a:t>
            </a:r>
          </a:p>
          <a:p>
            <a:pPr eaLnBrk="1" hangingPunct="1">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C53788D-34CB-F444-9183-8993AD17FC85}" type="slidenum">
              <a:rPr lang="fr-FR"/>
              <a:pPr>
                <a:defRPr/>
              </a:pPr>
              <a:t>15</a:t>
            </a:fld>
            <a:endParaRPr lang="fr-FR"/>
          </a:p>
        </p:txBody>
      </p:sp>
      <p:sp>
        <p:nvSpPr>
          <p:cNvPr id="101581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0158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fr-FR" smtClean="0">
                <a:solidFill>
                  <a:srgbClr val="000000"/>
                </a:solidFill>
                <a:latin typeface="Lucida Grande" charset="0"/>
                <a:cs typeface="+mn-cs"/>
              </a:rPr>
              <a:t>Hue varies around the solid; lightness varies from top to bottom and saturation is the distance from the center.</a:t>
            </a:r>
          </a:p>
          <a:p>
            <a:pPr eaLnBrk="1" hangingPunct="1">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7991844-6D8F-534C-9C64-89E87B54E83E}" type="slidenum">
              <a:rPr lang="fr-FR"/>
              <a:pPr>
                <a:defRPr/>
              </a:pPr>
              <a:t>16</a:t>
            </a:fld>
            <a:endParaRPr lang="fr-FR"/>
          </a:p>
        </p:txBody>
      </p:sp>
      <p:sp>
        <p:nvSpPr>
          <p:cNvPr id="959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94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CB701E9-2882-6744-986C-8C959100E0AD}" type="slidenum">
              <a:rPr lang="fr-FR"/>
              <a:pPr>
                <a:defRPr/>
              </a:pPr>
              <a:t>17</a:t>
            </a:fld>
            <a:endParaRPr lang="fr-FR"/>
          </a:p>
        </p:txBody>
      </p:sp>
      <p:sp>
        <p:nvSpPr>
          <p:cNvPr id="1019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199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230B7A8-25AD-B643-95BA-808BAC7C2687}" type="slidenum">
              <a:rPr lang="fr-FR"/>
              <a:pPr>
                <a:defRPr/>
              </a:pPr>
              <a:t>18</a:t>
            </a:fld>
            <a:endParaRPr lang="fr-FR"/>
          </a:p>
        </p:txBody>
      </p:sp>
      <p:sp>
        <p:nvSpPr>
          <p:cNvPr id="1021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21955"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692ECC2-F284-4F45-8042-F28B4D074D6D}" type="slidenum">
              <a:rPr lang="fr-FR"/>
              <a:pPr>
                <a:defRPr/>
              </a:pPr>
              <a:t>19</a:t>
            </a:fld>
            <a:endParaRPr lang="fr-FR"/>
          </a:p>
        </p:txBody>
      </p:sp>
      <p:sp>
        <p:nvSpPr>
          <p:cNvPr id="918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8531" name="Rectangle 3"/>
          <p:cNvSpPr>
            <a:spLocks noGrp="1" noChangeArrowheads="1"/>
          </p:cNvSpPr>
          <p:nvPr>
            <p:ph type="body" idx="1"/>
          </p:nvPr>
        </p:nvSpPr>
        <p:spPr/>
        <p:txBody>
          <a:bodyPr/>
          <a:lstStyle/>
          <a:p>
            <a:pPr eaLnBrk="1" hangingPunct="1">
              <a:defRPr/>
            </a:pPr>
            <a:r>
              <a:rPr lang="en-US" smtClean="0">
                <a:solidFill>
                  <a:srgbClr val="000000"/>
                </a:solidFill>
                <a:latin typeface="Lucida Grande" charset="0"/>
                <a:cs typeface="+mn-cs"/>
              </a:rPr>
              <a:t>Couleurs claires = Jaune, Vert, Bleu-Vert et orange</a:t>
            </a:r>
          </a:p>
          <a:p>
            <a:pPr eaLnBrk="1" hangingPunct="1">
              <a:defRPr/>
            </a:pPr>
            <a:r>
              <a:rPr lang="en-US" smtClean="0">
                <a:solidFill>
                  <a:srgbClr val="000000"/>
                </a:solidFill>
                <a:latin typeface="Lucida Grande" charset="0"/>
                <a:cs typeface="+mn-cs"/>
              </a:rPr>
              <a:t>Couleurs sombres = Bleu, Rouge, Violet, Mauve</a:t>
            </a:r>
          </a:p>
          <a:p>
            <a:pPr eaLnBrk="1" hangingPunct="1">
              <a:defRPr/>
            </a:pPr>
            <a:endParaRPr lang="en-US" smtClean="0">
              <a:latin typeface="Palatino" charset="0"/>
              <a:cs typeface="+mn-cs"/>
            </a:endParaRPr>
          </a:p>
          <a:p>
            <a:pPr eaLnBrk="1" hangingPunct="1">
              <a:defRPr/>
            </a:pPr>
            <a:r>
              <a:rPr lang="en-US" smtClean="0">
                <a:cs typeface="+mn-cs"/>
              </a:rPr>
              <a:t>http://www.lighthouse.org/accessibility/design/accessible-print-design/effective-color-contrast/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fr-FR" dirty="0" smtClean="0"/>
              <a:t>La case A et la case foncée à côté du B ont le </a:t>
            </a:r>
            <a:r>
              <a:rPr lang="fr-FR" smtClean="0"/>
              <a:t>même niveau de </a:t>
            </a:r>
            <a:r>
              <a:rPr lang="fr-FR" dirty="0" smtClean="0"/>
              <a:t>gris</a:t>
            </a:r>
            <a:endParaRPr lang="fr-FR" dirty="0"/>
          </a:p>
        </p:txBody>
      </p:sp>
      <p:sp>
        <p:nvSpPr>
          <p:cNvPr id="4" name="Espace réservé du numéro de diapositive 3"/>
          <p:cNvSpPr>
            <a:spLocks noGrp="1"/>
          </p:cNvSpPr>
          <p:nvPr>
            <p:ph type="sldNum" sz="quarter" idx="5"/>
          </p:nvPr>
        </p:nvSpPr>
        <p:spPr/>
        <p:txBody>
          <a:bodyPr/>
          <a:lstStyle/>
          <a:p>
            <a:pPr>
              <a:defRPr/>
            </a:pPr>
            <a:fld id="{116A5CB0-E20A-3741-9A48-CAA08F022EC4}" type="slidenum">
              <a:rPr lang="fr-FR" smtClean="0"/>
              <a:pPr>
                <a:defRPr/>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6C98104-AC9E-6643-8645-B680C95F8693}" type="slidenum">
              <a:rPr lang="fr-FR"/>
              <a:pPr>
                <a:defRPr/>
              </a:pPr>
              <a:t>20</a:t>
            </a:fld>
            <a:endParaRPr lang="fr-FR"/>
          </a:p>
        </p:txBody>
      </p:sp>
      <p:sp>
        <p:nvSpPr>
          <p:cNvPr id="1001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14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6DAAC9C-E7A8-0D40-8615-C3F5EAA4BFB1}" type="slidenum">
              <a:rPr lang="fr-FR"/>
              <a:pPr>
                <a:defRPr/>
              </a:pPr>
              <a:t>21</a:t>
            </a:fld>
            <a:endParaRPr lang="fr-FR"/>
          </a:p>
        </p:txBody>
      </p:sp>
      <p:sp>
        <p:nvSpPr>
          <p:cNvPr id="1024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240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F1C496C-1718-F54B-A31D-3C10C9332758}" type="slidenum">
              <a:rPr lang="fr-FR"/>
              <a:pPr>
                <a:defRPr/>
              </a:pPr>
              <a:t>22</a:t>
            </a:fld>
            <a:endParaRPr lang="fr-FR"/>
          </a:p>
        </p:txBody>
      </p:sp>
      <p:sp>
        <p:nvSpPr>
          <p:cNvPr id="999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94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8B15D0-6AD7-DB41-A8EA-476E0EAEA2F2}" type="slidenum">
              <a:rPr lang="fr-FR"/>
              <a:pPr>
                <a:defRPr/>
              </a:pPr>
              <a:t>23</a:t>
            </a:fld>
            <a:endParaRPr lang="fr-FR"/>
          </a:p>
        </p:txBody>
      </p:sp>
      <p:sp>
        <p:nvSpPr>
          <p:cNvPr id="100557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00557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7EE993B-3153-9249-A36A-1BBB8F9DE423}" type="slidenum">
              <a:rPr lang="fr-FR"/>
              <a:pPr>
                <a:defRPr/>
              </a:pPr>
              <a:t>24</a:t>
            </a:fld>
            <a:endParaRPr lang="fr-FR"/>
          </a:p>
        </p:txBody>
      </p:sp>
      <p:sp>
        <p:nvSpPr>
          <p:cNvPr id="102605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02605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defRPr/>
            </a:pPr>
            <a:r>
              <a:rPr lang="fr-FR" dirty="0" smtClean="0">
                <a:cs typeface="+mn-cs"/>
              </a:rPr>
              <a:t>Le tutorial ignore les préférences de couleurs de l’utilisateur et utilise des couleurs codées en dur. Ici encore, un problème de couleur + un ajout de 3D qui rend le texte illisible !</a:t>
            </a:r>
          </a:p>
          <a:p>
            <a:pPr eaLnBrk="1" hangingPunct="1">
              <a:defRPr/>
            </a:pPr>
            <a:endParaRPr lang="fr-FR" dirty="0" smtClean="0">
              <a:cs typeface="+mn-cs"/>
            </a:endParaRPr>
          </a:p>
          <a:p>
            <a:pPr eaLnBrk="1" hangingPunct="1">
              <a:defRPr/>
            </a:pPr>
            <a:r>
              <a:rPr lang="fr-FR" dirty="0" err="1" smtClean="0">
                <a:cs typeface="+mn-cs"/>
              </a:rPr>
              <a:t>his</a:t>
            </a:r>
            <a:r>
              <a:rPr lang="fr-FR" dirty="0" smtClean="0">
                <a:cs typeface="+mn-cs"/>
              </a:rPr>
              <a:t> image </a:t>
            </a:r>
            <a:r>
              <a:rPr lang="fr-FR" dirty="0" err="1" smtClean="0">
                <a:cs typeface="+mn-cs"/>
              </a:rPr>
              <a:t>is</a:t>
            </a:r>
            <a:r>
              <a:rPr lang="fr-FR" dirty="0" smtClean="0">
                <a:cs typeface="+mn-cs"/>
              </a:rPr>
              <a:t> </a:t>
            </a:r>
            <a:r>
              <a:rPr lang="fr-FR" dirty="0" err="1" smtClean="0">
                <a:cs typeface="+mn-cs"/>
              </a:rPr>
              <a:t>taken</a:t>
            </a:r>
            <a:r>
              <a:rPr lang="fr-FR" dirty="0" smtClean="0">
                <a:cs typeface="+mn-cs"/>
              </a:rPr>
              <a:t> </a:t>
            </a:r>
            <a:r>
              <a:rPr lang="fr-FR" dirty="0" err="1" smtClean="0">
                <a:cs typeface="+mn-cs"/>
              </a:rPr>
              <a:t>from</a:t>
            </a:r>
            <a:r>
              <a:rPr lang="fr-FR" dirty="0" smtClean="0">
                <a:cs typeface="+mn-cs"/>
              </a:rPr>
              <a:t> the tutorial for </a:t>
            </a:r>
            <a:r>
              <a:rPr lang="fr-FR" i="1" dirty="0" smtClean="0">
                <a:cs typeface="+mn-cs"/>
              </a:rPr>
              <a:t>Pirates: </a:t>
            </a:r>
            <a:r>
              <a:rPr lang="fr-FR" i="1" dirty="0" err="1" smtClean="0">
                <a:cs typeface="+mn-cs"/>
              </a:rPr>
              <a:t>Quest</a:t>
            </a:r>
            <a:r>
              <a:rPr lang="fr-FR" i="1" dirty="0" smtClean="0">
                <a:cs typeface="+mn-cs"/>
              </a:rPr>
              <a:t> for the </a:t>
            </a:r>
            <a:r>
              <a:rPr lang="fr-FR" i="1" dirty="0" err="1" smtClean="0">
                <a:cs typeface="+mn-cs"/>
              </a:rPr>
              <a:t>seas</a:t>
            </a:r>
            <a:r>
              <a:rPr lang="fr-FR" dirty="0" smtClean="0">
                <a:cs typeface="+mn-cs"/>
              </a:rPr>
              <a:t>. The tutorial ignores the </a:t>
            </a:r>
            <a:r>
              <a:rPr lang="fr-FR" dirty="0" err="1" smtClean="0">
                <a:cs typeface="+mn-cs"/>
              </a:rPr>
              <a:t>user's</a:t>
            </a:r>
            <a:r>
              <a:rPr lang="fr-FR" dirty="0" smtClean="0">
                <a:cs typeface="+mn-cs"/>
              </a:rPr>
              <a:t> display </a:t>
            </a:r>
            <a:r>
              <a:rPr lang="fr-FR" dirty="0" err="1" smtClean="0">
                <a:cs typeface="+mn-cs"/>
              </a:rPr>
              <a:t>preferences</a:t>
            </a:r>
            <a:r>
              <a:rPr lang="fr-FR" dirty="0" smtClean="0">
                <a:cs typeface="+mn-cs"/>
              </a:rPr>
              <a:t> and uses hard-</a:t>
            </a:r>
            <a:r>
              <a:rPr lang="fr-FR" dirty="0" err="1" smtClean="0">
                <a:cs typeface="+mn-cs"/>
              </a:rPr>
              <a:t>coded</a:t>
            </a:r>
            <a:r>
              <a:rPr lang="fr-FR" dirty="0" smtClean="0">
                <a:cs typeface="+mn-cs"/>
              </a:rPr>
              <a:t> </a:t>
            </a:r>
            <a:r>
              <a:rPr lang="fr-FR" dirty="0" err="1" smtClean="0">
                <a:cs typeface="+mn-cs"/>
              </a:rPr>
              <a:t>colors</a:t>
            </a:r>
            <a:r>
              <a:rPr lang="fr-FR" dirty="0" smtClean="0">
                <a:cs typeface="+mn-cs"/>
              </a:rPr>
              <a:t>, the </a:t>
            </a:r>
            <a:r>
              <a:rPr lang="fr-FR" dirty="0" err="1" smtClean="0">
                <a:cs typeface="+mn-cs"/>
              </a:rPr>
              <a:t>combination</a:t>
            </a:r>
            <a:r>
              <a:rPr lang="fr-FR" dirty="0" smtClean="0">
                <a:cs typeface="+mn-cs"/>
              </a:rPr>
              <a:t> of </a:t>
            </a:r>
            <a:r>
              <a:rPr lang="fr-FR" dirty="0" err="1" smtClean="0">
                <a:cs typeface="+mn-cs"/>
              </a:rPr>
              <a:t>which</a:t>
            </a:r>
            <a:r>
              <a:rPr lang="fr-FR" dirty="0" smtClean="0">
                <a:cs typeface="+mn-cs"/>
              </a:rPr>
              <a:t> </a:t>
            </a:r>
            <a:r>
              <a:rPr lang="fr-FR" dirty="0" err="1" smtClean="0">
                <a:cs typeface="+mn-cs"/>
              </a:rPr>
              <a:t>is</a:t>
            </a:r>
            <a:r>
              <a:rPr lang="fr-FR" dirty="0" smtClean="0">
                <a:cs typeface="+mn-cs"/>
              </a:rPr>
              <a:t> </a:t>
            </a:r>
            <a:r>
              <a:rPr lang="fr-FR" dirty="0" err="1" smtClean="0">
                <a:cs typeface="+mn-cs"/>
              </a:rPr>
              <a:t>reminiscent</a:t>
            </a:r>
            <a:r>
              <a:rPr lang="fr-FR" dirty="0" smtClean="0">
                <a:cs typeface="+mn-cs"/>
              </a:rPr>
              <a:t> of </a:t>
            </a:r>
            <a:r>
              <a:rPr lang="fr-FR" dirty="0" err="1" smtClean="0">
                <a:cs typeface="+mn-cs"/>
              </a:rPr>
              <a:t>that</a:t>
            </a:r>
            <a:r>
              <a:rPr lang="fr-FR" dirty="0" smtClean="0">
                <a:cs typeface="+mn-cs"/>
              </a:rPr>
              <a:t> </a:t>
            </a:r>
            <a:r>
              <a:rPr lang="fr-FR" dirty="0" err="1" smtClean="0">
                <a:cs typeface="+mn-cs"/>
              </a:rPr>
              <a:t>used</a:t>
            </a:r>
            <a:r>
              <a:rPr lang="fr-FR" dirty="0" smtClean="0">
                <a:cs typeface="+mn-cs"/>
              </a:rPr>
              <a:t> in </a:t>
            </a:r>
            <a:r>
              <a:rPr lang="fr-FR" dirty="0" err="1" smtClean="0">
                <a:cs typeface="+mn-cs"/>
              </a:rPr>
              <a:t>older</a:t>
            </a:r>
            <a:r>
              <a:rPr lang="fr-FR" dirty="0" smtClean="0">
                <a:cs typeface="+mn-cs"/>
              </a:rPr>
              <a:t> </a:t>
            </a:r>
            <a:r>
              <a:rPr lang="fr-FR" dirty="0" err="1" smtClean="0">
                <a:cs typeface="+mn-cs"/>
              </a:rPr>
              <a:t>monochromatic</a:t>
            </a:r>
            <a:r>
              <a:rPr lang="fr-FR" dirty="0" smtClean="0">
                <a:cs typeface="+mn-cs"/>
              </a:rPr>
              <a:t> computer monitors. </a:t>
            </a:r>
            <a:r>
              <a:rPr lang="fr-FR" dirty="0" err="1" smtClean="0">
                <a:cs typeface="+mn-cs"/>
              </a:rPr>
              <a:t>We</a:t>
            </a:r>
            <a:r>
              <a:rPr lang="fr-FR" dirty="0" smtClean="0">
                <a:cs typeface="+mn-cs"/>
              </a:rPr>
              <a:t> </a:t>
            </a:r>
            <a:r>
              <a:rPr lang="fr-FR" dirty="0" err="1" smtClean="0">
                <a:cs typeface="+mn-cs"/>
              </a:rPr>
              <a:t>found</a:t>
            </a:r>
            <a:r>
              <a:rPr lang="fr-FR" dirty="0" smtClean="0">
                <a:cs typeface="+mn-cs"/>
              </a:rPr>
              <a:t> the </a:t>
            </a:r>
            <a:r>
              <a:rPr lang="fr-FR" dirty="0" err="1" smtClean="0">
                <a:cs typeface="+mn-cs"/>
              </a:rPr>
              <a:t>combination</a:t>
            </a:r>
            <a:r>
              <a:rPr lang="fr-FR" dirty="0" smtClean="0">
                <a:cs typeface="+mn-cs"/>
              </a:rPr>
              <a:t> </a:t>
            </a:r>
            <a:r>
              <a:rPr lang="fr-FR" dirty="0" err="1" smtClean="0">
                <a:cs typeface="+mn-cs"/>
              </a:rPr>
              <a:t>particularly</a:t>
            </a:r>
            <a:r>
              <a:rPr lang="fr-FR" dirty="0" smtClean="0">
                <a:cs typeface="+mn-cs"/>
              </a:rPr>
              <a:t> </a:t>
            </a:r>
            <a:r>
              <a:rPr lang="fr-FR" dirty="0" err="1" smtClean="0">
                <a:cs typeface="+mn-cs"/>
              </a:rPr>
              <a:t>hurtful</a:t>
            </a:r>
            <a:r>
              <a:rPr lang="fr-FR" dirty="0" smtClean="0">
                <a:cs typeface="+mn-cs"/>
              </a:rPr>
              <a:t> on the </a:t>
            </a:r>
            <a:r>
              <a:rPr lang="fr-FR" dirty="0" err="1" smtClean="0">
                <a:cs typeface="+mn-cs"/>
              </a:rPr>
              <a:t>eyes</a:t>
            </a:r>
            <a:r>
              <a:rPr lang="fr-FR" dirty="0" smtClean="0">
                <a:cs typeface="+mn-cs"/>
              </a:rPr>
              <a:t>; the </a:t>
            </a:r>
            <a:r>
              <a:rPr lang="fr-FR" dirty="0" err="1" smtClean="0">
                <a:cs typeface="+mn-cs"/>
              </a:rPr>
              <a:t>three-dimensional</a:t>
            </a:r>
            <a:r>
              <a:rPr lang="fr-FR" dirty="0" smtClean="0">
                <a:cs typeface="+mn-cs"/>
              </a:rPr>
              <a:t> </a:t>
            </a:r>
            <a:r>
              <a:rPr lang="fr-FR" dirty="0" err="1" smtClean="0">
                <a:cs typeface="+mn-cs"/>
              </a:rPr>
              <a:t>text</a:t>
            </a:r>
            <a:r>
              <a:rPr lang="fr-FR" dirty="0" smtClean="0">
                <a:cs typeface="+mn-cs"/>
              </a:rPr>
              <a:t> </a:t>
            </a:r>
            <a:r>
              <a:rPr lang="fr-FR" dirty="0" err="1" smtClean="0">
                <a:cs typeface="+mn-cs"/>
              </a:rPr>
              <a:t>is</a:t>
            </a:r>
            <a:r>
              <a:rPr lang="fr-FR" dirty="0" smtClean="0">
                <a:cs typeface="+mn-cs"/>
              </a:rPr>
              <a:t> an extra bonus to </a:t>
            </a:r>
            <a:r>
              <a:rPr lang="fr-FR" dirty="0" err="1" smtClean="0">
                <a:cs typeface="+mn-cs"/>
              </a:rPr>
              <a:t>make</a:t>
            </a:r>
            <a:r>
              <a:rPr lang="fr-FR" dirty="0" smtClean="0">
                <a:cs typeface="+mn-cs"/>
              </a:rPr>
              <a:t> the </a:t>
            </a:r>
            <a:r>
              <a:rPr lang="fr-FR" dirty="0" err="1" smtClean="0">
                <a:cs typeface="+mn-cs"/>
              </a:rPr>
              <a:t>text</a:t>
            </a:r>
            <a:r>
              <a:rPr lang="fr-FR" dirty="0" smtClean="0">
                <a:cs typeface="+mn-cs"/>
              </a:rPr>
              <a:t> </a:t>
            </a:r>
            <a:r>
              <a:rPr lang="fr-FR" dirty="0" err="1" smtClean="0">
                <a:cs typeface="+mn-cs"/>
              </a:rPr>
              <a:t>just</a:t>
            </a:r>
            <a:r>
              <a:rPr lang="fr-FR" dirty="0" smtClean="0">
                <a:cs typeface="+mn-cs"/>
              </a:rPr>
              <a:t> all </a:t>
            </a:r>
            <a:r>
              <a:rPr lang="fr-FR" dirty="0" err="1" smtClean="0">
                <a:cs typeface="+mn-cs"/>
              </a:rPr>
              <a:t>that</a:t>
            </a:r>
            <a:r>
              <a:rPr lang="fr-FR" dirty="0" smtClean="0">
                <a:cs typeface="+mn-cs"/>
              </a:rPr>
              <a:t> more </a:t>
            </a:r>
            <a:r>
              <a:rPr lang="fr-FR" dirty="0" err="1" smtClean="0">
                <a:cs typeface="+mn-cs"/>
              </a:rPr>
              <a:t>difficult</a:t>
            </a:r>
            <a:r>
              <a:rPr lang="fr-FR" dirty="0" smtClean="0">
                <a:cs typeface="+mn-cs"/>
              </a:rPr>
              <a:t> to </a:t>
            </a:r>
            <a:r>
              <a:rPr lang="fr-FR" dirty="0" err="1" smtClean="0">
                <a:cs typeface="+mn-cs"/>
              </a:rPr>
              <a:t>read</a:t>
            </a:r>
            <a:r>
              <a:rPr lang="fr-FR" dirty="0" smtClean="0">
                <a:cs typeface="+mn-cs"/>
              </a:rPr>
              <a:t>. </a:t>
            </a:r>
            <a:endParaRPr lang="fr-FR" dirty="0">
              <a:cs typeface="+mn-cs"/>
            </a:endParaRPr>
          </a:p>
        </p:txBody>
      </p:sp>
      <p:sp>
        <p:nvSpPr>
          <p:cNvPr id="4" name="Espace réservé du numéro de diapositive 3"/>
          <p:cNvSpPr>
            <a:spLocks noGrp="1"/>
          </p:cNvSpPr>
          <p:nvPr>
            <p:ph type="sldNum" sz="quarter" idx="5"/>
          </p:nvPr>
        </p:nvSpPr>
        <p:spPr/>
        <p:txBody>
          <a:bodyPr/>
          <a:lstStyle/>
          <a:p>
            <a:pPr>
              <a:defRPr/>
            </a:pPr>
            <a:fld id="{AA02BC66-761C-C348-B068-0D362F38D436}" type="slidenum">
              <a:rPr lang="fr-FR"/>
              <a:pPr>
                <a:defRPr/>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defRPr/>
            </a:pPr>
            <a:r>
              <a:rPr lang="fr-FR" dirty="0" smtClean="0">
                <a:cs typeface="+mn-cs"/>
              </a:rPr>
              <a:t>Au cours de cette installation des centaines de fichiers sont copiés. Le résultat est que l’on a aucune idée du temps qui reste car on ne sait pas combien de fichiers restent à installer. En plus, on se fout du noms de ces fichiers …En outre, la couleur fluo et la vitesse de l’ensemble font qu’on évite plutôt de regarder cette barre qu’autre chose.</a:t>
            </a:r>
          </a:p>
          <a:p>
            <a:pPr eaLnBrk="1" hangingPunct="1">
              <a:defRPr/>
            </a:pPr>
            <a:endParaRPr lang="fr-FR" dirty="0" smtClean="0">
              <a:cs typeface="+mn-cs"/>
            </a:endParaRPr>
          </a:p>
          <a:p>
            <a:pPr eaLnBrk="1" hangingPunct="1">
              <a:defRPr/>
            </a:pPr>
            <a:endParaRPr lang="fr-FR" dirty="0" smtClean="0">
              <a:cs typeface="+mn-cs"/>
            </a:endParaRPr>
          </a:p>
          <a:p>
            <a:pPr eaLnBrk="1" hangingPunct="1">
              <a:defRPr/>
            </a:pPr>
            <a:r>
              <a:rPr lang="fr-FR" dirty="0" smtClean="0">
                <a:cs typeface="+mn-cs"/>
              </a:rPr>
              <a:t>This </a:t>
            </a:r>
            <a:r>
              <a:rPr lang="fr-FR" dirty="0" err="1" smtClean="0">
                <a:cs typeface="+mn-cs"/>
              </a:rPr>
              <a:t>example</a:t>
            </a:r>
            <a:r>
              <a:rPr lang="fr-FR" dirty="0" smtClean="0">
                <a:cs typeface="+mn-cs"/>
              </a:rPr>
              <a:t> </a:t>
            </a:r>
            <a:r>
              <a:rPr lang="fr-FR" dirty="0" err="1" smtClean="0">
                <a:cs typeface="+mn-cs"/>
              </a:rPr>
              <a:t>was</a:t>
            </a:r>
            <a:r>
              <a:rPr lang="fr-FR" dirty="0" smtClean="0">
                <a:cs typeface="+mn-cs"/>
              </a:rPr>
              <a:t> </a:t>
            </a:r>
            <a:r>
              <a:rPr lang="fr-FR" dirty="0" err="1" smtClean="0">
                <a:cs typeface="+mn-cs"/>
              </a:rPr>
              <a:t>taken</a:t>
            </a:r>
            <a:r>
              <a:rPr lang="fr-FR" dirty="0" smtClean="0">
                <a:cs typeface="+mn-cs"/>
              </a:rPr>
              <a:t> </a:t>
            </a:r>
            <a:r>
              <a:rPr lang="fr-FR" dirty="0" err="1" smtClean="0">
                <a:cs typeface="+mn-cs"/>
              </a:rPr>
              <a:t>from</a:t>
            </a:r>
            <a:r>
              <a:rPr lang="fr-FR" dirty="0" smtClean="0">
                <a:cs typeface="+mn-cs"/>
              </a:rPr>
              <a:t> the installation of </a:t>
            </a:r>
            <a:r>
              <a:rPr lang="fr-FR" i="1" dirty="0" err="1" smtClean="0">
                <a:cs typeface="+mn-cs"/>
              </a:rPr>
              <a:t>Drawing</a:t>
            </a:r>
            <a:r>
              <a:rPr lang="fr-FR" i="1" dirty="0" smtClean="0">
                <a:cs typeface="+mn-cs"/>
              </a:rPr>
              <a:t> </a:t>
            </a:r>
            <a:r>
              <a:rPr lang="fr-FR" i="1" dirty="0" err="1" smtClean="0">
                <a:cs typeface="+mn-cs"/>
              </a:rPr>
              <a:t>Board</a:t>
            </a:r>
            <a:r>
              <a:rPr lang="fr-FR" i="1" dirty="0" smtClean="0">
                <a:cs typeface="+mn-cs"/>
              </a:rPr>
              <a:t> LT</a:t>
            </a:r>
            <a:r>
              <a:rPr lang="fr-FR" dirty="0" smtClean="0">
                <a:cs typeface="+mn-cs"/>
              </a:rPr>
              <a:t>, a shareware CAD program. </a:t>
            </a:r>
            <a:r>
              <a:rPr lang="fr-FR" dirty="0" err="1" smtClean="0">
                <a:cs typeface="+mn-cs"/>
              </a:rPr>
              <a:t>During</a:t>
            </a:r>
            <a:r>
              <a:rPr lang="fr-FR" dirty="0" smtClean="0">
                <a:cs typeface="+mn-cs"/>
              </a:rPr>
              <a:t> the course of the installation, </a:t>
            </a:r>
            <a:r>
              <a:rPr lang="fr-FR" dirty="0" err="1" smtClean="0">
                <a:cs typeface="+mn-cs"/>
              </a:rPr>
              <a:t>several</a:t>
            </a:r>
            <a:r>
              <a:rPr lang="fr-FR" dirty="0" smtClean="0">
                <a:cs typeface="+mn-cs"/>
              </a:rPr>
              <a:t> </a:t>
            </a:r>
            <a:r>
              <a:rPr lang="fr-FR" dirty="0" err="1" smtClean="0">
                <a:cs typeface="+mn-cs"/>
              </a:rPr>
              <a:t>hundred</a:t>
            </a:r>
            <a:r>
              <a:rPr lang="fr-FR" dirty="0" smtClean="0">
                <a:cs typeface="+mn-cs"/>
              </a:rPr>
              <a:t> files are </a:t>
            </a:r>
            <a:r>
              <a:rPr lang="fr-FR" dirty="0" err="1" smtClean="0">
                <a:cs typeface="+mn-cs"/>
              </a:rPr>
              <a:t>copied</a:t>
            </a:r>
            <a:r>
              <a:rPr lang="fr-FR" dirty="0" smtClean="0">
                <a:cs typeface="+mn-cs"/>
              </a:rPr>
              <a:t> to </a:t>
            </a:r>
            <a:r>
              <a:rPr lang="fr-FR" dirty="0" err="1" smtClean="0">
                <a:cs typeface="+mn-cs"/>
              </a:rPr>
              <a:t>your</a:t>
            </a:r>
            <a:r>
              <a:rPr lang="fr-FR" dirty="0" smtClean="0">
                <a:cs typeface="+mn-cs"/>
              </a:rPr>
              <a:t> hard drive. </a:t>
            </a:r>
            <a:r>
              <a:rPr lang="fr-FR" dirty="0" err="1" smtClean="0">
                <a:cs typeface="+mn-cs"/>
              </a:rPr>
              <a:t>Rather</a:t>
            </a:r>
            <a:r>
              <a:rPr lang="fr-FR" dirty="0" smtClean="0">
                <a:cs typeface="+mn-cs"/>
              </a:rPr>
              <a:t> </a:t>
            </a:r>
            <a:r>
              <a:rPr lang="fr-FR" dirty="0" err="1" smtClean="0">
                <a:cs typeface="+mn-cs"/>
              </a:rPr>
              <a:t>than</a:t>
            </a:r>
            <a:r>
              <a:rPr lang="fr-FR" dirty="0" smtClean="0">
                <a:cs typeface="+mn-cs"/>
              </a:rPr>
              <a:t> </a:t>
            </a:r>
            <a:r>
              <a:rPr lang="fr-FR" dirty="0" err="1" smtClean="0">
                <a:cs typeface="+mn-cs"/>
              </a:rPr>
              <a:t>indicate</a:t>
            </a:r>
            <a:r>
              <a:rPr lang="fr-FR" dirty="0" smtClean="0">
                <a:cs typeface="+mn-cs"/>
              </a:rPr>
              <a:t> the </a:t>
            </a:r>
            <a:r>
              <a:rPr lang="fr-FR" dirty="0" err="1" smtClean="0">
                <a:cs typeface="+mn-cs"/>
              </a:rPr>
              <a:t>progress</a:t>
            </a:r>
            <a:r>
              <a:rPr lang="fr-FR" dirty="0" smtClean="0">
                <a:cs typeface="+mn-cs"/>
              </a:rPr>
              <a:t> of the </a:t>
            </a:r>
            <a:r>
              <a:rPr lang="fr-FR" dirty="0" err="1" smtClean="0">
                <a:cs typeface="+mn-cs"/>
              </a:rPr>
              <a:t>entire</a:t>
            </a:r>
            <a:r>
              <a:rPr lang="fr-FR" dirty="0" smtClean="0">
                <a:cs typeface="+mn-cs"/>
              </a:rPr>
              <a:t> installation, the </a:t>
            </a:r>
            <a:r>
              <a:rPr lang="fr-FR" dirty="0" err="1" smtClean="0">
                <a:cs typeface="+mn-cs"/>
              </a:rPr>
              <a:t>authors</a:t>
            </a:r>
            <a:r>
              <a:rPr lang="fr-FR" dirty="0" smtClean="0">
                <a:cs typeface="+mn-cs"/>
              </a:rPr>
              <a:t> </a:t>
            </a:r>
            <a:r>
              <a:rPr lang="fr-FR" dirty="0" err="1" smtClean="0">
                <a:cs typeface="+mn-cs"/>
              </a:rPr>
              <a:t>decided</a:t>
            </a:r>
            <a:r>
              <a:rPr lang="fr-FR" dirty="0" smtClean="0">
                <a:cs typeface="+mn-cs"/>
              </a:rPr>
              <a:t> </a:t>
            </a:r>
            <a:r>
              <a:rPr lang="fr-FR" dirty="0" err="1" smtClean="0">
                <a:cs typeface="+mn-cs"/>
              </a:rPr>
              <a:t>that</a:t>
            </a:r>
            <a:r>
              <a:rPr lang="fr-FR" dirty="0" smtClean="0">
                <a:cs typeface="+mn-cs"/>
              </a:rPr>
              <a:t> </a:t>
            </a:r>
            <a:r>
              <a:rPr lang="fr-FR" dirty="0" err="1" smtClean="0">
                <a:cs typeface="+mn-cs"/>
              </a:rPr>
              <a:t>it</a:t>
            </a:r>
            <a:r>
              <a:rPr lang="fr-FR" dirty="0" smtClean="0">
                <a:cs typeface="+mn-cs"/>
              </a:rPr>
              <a:t> </a:t>
            </a:r>
            <a:r>
              <a:rPr lang="fr-FR" dirty="0" err="1" smtClean="0">
                <a:cs typeface="+mn-cs"/>
              </a:rPr>
              <a:t>was</a:t>
            </a:r>
            <a:r>
              <a:rPr lang="fr-FR" dirty="0" smtClean="0">
                <a:cs typeface="+mn-cs"/>
              </a:rPr>
              <a:t> more important to </a:t>
            </a:r>
            <a:r>
              <a:rPr lang="fr-FR" dirty="0" err="1" smtClean="0">
                <a:cs typeface="+mn-cs"/>
              </a:rPr>
              <a:t>indicate</a:t>
            </a:r>
            <a:r>
              <a:rPr lang="fr-FR" dirty="0" smtClean="0">
                <a:cs typeface="+mn-cs"/>
              </a:rPr>
              <a:t> the installation </a:t>
            </a:r>
            <a:r>
              <a:rPr lang="fr-FR" dirty="0" err="1" smtClean="0">
                <a:cs typeface="+mn-cs"/>
              </a:rPr>
              <a:t>progress</a:t>
            </a:r>
            <a:r>
              <a:rPr lang="fr-FR" dirty="0" smtClean="0">
                <a:cs typeface="+mn-cs"/>
              </a:rPr>
              <a:t> of </a:t>
            </a:r>
            <a:r>
              <a:rPr lang="fr-FR" dirty="0" err="1" smtClean="0">
                <a:cs typeface="+mn-cs"/>
              </a:rPr>
              <a:t>each</a:t>
            </a:r>
            <a:r>
              <a:rPr lang="fr-FR" dirty="0" smtClean="0">
                <a:cs typeface="+mn-cs"/>
              </a:rPr>
              <a:t> file. </a:t>
            </a:r>
          </a:p>
          <a:p>
            <a:pPr eaLnBrk="1" hangingPunct="1">
              <a:defRPr/>
            </a:pPr>
            <a:r>
              <a:rPr lang="fr-FR" dirty="0" smtClean="0">
                <a:cs typeface="+mn-cs"/>
              </a:rPr>
              <a:t>The end </a:t>
            </a:r>
            <a:r>
              <a:rPr lang="fr-FR" dirty="0" err="1" smtClean="0">
                <a:cs typeface="+mn-cs"/>
              </a:rPr>
              <a:t>result</a:t>
            </a:r>
            <a:r>
              <a:rPr lang="fr-FR" dirty="0" smtClean="0">
                <a:cs typeface="+mn-cs"/>
              </a:rPr>
              <a:t> of </a:t>
            </a:r>
            <a:r>
              <a:rPr lang="fr-FR" dirty="0" err="1" smtClean="0">
                <a:cs typeface="+mn-cs"/>
              </a:rPr>
              <a:t>this</a:t>
            </a:r>
            <a:r>
              <a:rPr lang="fr-FR" dirty="0" smtClean="0">
                <a:cs typeface="+mn-cs"/>
              </a:rPr>
              <a:t> design </a:t>
            </a:r>
            <a:r>
              <a:rPr lang="fr-FR" dirty="0" err="1" smtClean="0">
                <a:cs typeface="+mn-cs"/>
              </a:rPr>
              <a:t>descision</a:t>
            </a:r>
            <a:r>
              <a:rPr lang="fr-FR" dirty="0" smtClean="0">
                <a:cs typeface="+mn-cs"/>
              </a:rPr>
              <a:t> </a:t>
            </a:r>
            <a:r>
              <a:rPr lang="fr-FR" dirty="0" err="1" smtClean="0">
                <a:cs typeface="+mn-cs"/>
              </a:rPr>
              <a:t>is</a:t>
            </a:r>
            <a:r>
              <a:rPr lang="fr-FR" dirty="0" smtClean="0">
                <a:cs typeface="+mn-cs"/>
              </a:rPr>
              <a:t> </a:t>
            </a:r>
            <a:r>
              <a:rPr lang="fr-FR" dirty="0" err="1" smtClean="0">
                <a:cs typeface="+mn-cs"/>
              </a:rPr>
              <a:t>that</a:t>
            </a:r>
            <a:r>
              <a:rPr lang="fr-FR" dirty="0" smtClean="0">
                <a:cs typeface="+mn-cs"/>
              </a:rPr>
              <a:t> the user has </a:t>
            </a:r>
            <a:r>
              <a:rPr lang="fr-FR" dirty="0" err="1" smtClean="0">
                <a:cs typeface="+mn-cs"/>
              </a:rPr>
              <a:t>absolutely</a:t>
            </a:r>
            <a:r>
              <a:rPr lang="fr-FR" dirty="0" smtClean="0">
                <a:cs typeface="+mn-cs"/>
              </a:rPr>
              <a:t> no </a:t>
            </a:r>
            <a:r>
              <a:rPr lang="fr-FR" dirty="0" err="1" smtClean="0">
                <a:cs typeface="+mn-cs"/>
              </a:rPr>
              <a:t>idea</a:t>
            </a:r>
            <a:r>
              <a:rPr lang="fr-FR" dirty="0" smtClean="0">
                <a:cs typeface="+mn-cs"/>
              </a:rPr>
              <a:t> as to the state of the installation. Most of the files are </a:t>
            </a:r>
            <a:r>
              <a:rPr lang="fr-FR" dirty="0" err="1" smtClean="0">
                <a:cs typeface="+mn-cs"/>
              </a:rPr>
              <a:t>small</a:t>
            </a:r>
            <a:r>
              <a:rPr lang="fr-FR" dirty="0" smtClean="0">
                <a:cs typeface="+mn-cs"/>
              </a:rPr>
              <a:t> (</a:t>
            </a:r>
            <a:r>
              <a:rPr lang="fr-FR" dirty="0" err="1" smtClean="0">
                <a:cs typeface="+mn-cs"/>
              </a:rPr>
              <a:t>less</a:t>
            </a:r>
            <a:r>
              <a:rPr lang="fr-FR" dirty="0" smtClean="0">
                <a:cs typeface="+mn-cs"/>
              </a:rPr>
              <a:t> </a:t>
            </a:r>
            <a:r>
              <a:rPr lang="fr-FR" dirty="0" err="1" smtClean="0">
                <a:cs typeface="+mn-cs"/>
              </a:rPr>
              <a:t>than</a:t>
            </a:r>
            <a:r>
              <a:rPr lang="fr-FR" dirty="0" smtClean="0">
                <a:cs typeface="+mn-cs"/>
              </a:rPr>
              <a:t> 10KB), </a:t>
            </a:r>
            <a:r>
              <a:rPr lang="fr-FR" dirty="0" err="1" smtClean="0">
                <a:cs typeface="+mn-cs"/>
              </a:rPr>
              <a:t>causing</a:t>
            </a:r>
            <a:r>
              <a:rPr lang="fr-FR" dirty="0" smtClean="0">
                <a:cs typeface="+mn-cs"/>
              </a:rPr>
              <a:t> the </a:t>
            </a:r>
            <a:r>
              <a:rPr lang="fr-FR" dirty="0" err="1" smtClean="0">
                <a:cs typeface="+mn-cs"/>
              </a:rPr>
              <a:t>filename</a:t>
            </a:r>
            <a:r>
              <a:rPr lang="fr-FR" dirty="0" smtClean="0">
                <a:cs typeface="+mn-cs"/>
              </a:rPr>
              <a:t> to </a:t>
            </a:r>
            <a:r>
              <a:rPr lang="fr-FR" dirty="0" err="1" smtClean="0">
                <a:cs typeface="+mn-cs"/>
              </a:rPr>
              <a:t>be</a:t>
            </a:r>
            <a:r>
              <a:rPr lang="fr-FR" dirty="0" smtClean="0">
                <a:cs typeface="+mn-cs"/>
              </a:rPr>
              <a:t> </a:t>
            </a:r>
            <a:r>
              <a:rPr lang="fr-FR" dirty="0" err="1" smtClean="0">
                <a:cs typeface="+mn-cs"/>
              </a:rPr>
              <a:t>overwritten</a:t>
            </a:r>
            <a:r>
              <a:rPr lang="fr-FR" dirty="0" smtClean="0">
                <a:cs typeface="+mn-cs"/>
              </a:rPr>
              <a:t> </a:t>
            </a:r>
            <a:r>
              <a:rPr lang="fr-FR" dirty="0" err="1" smtClean="0">
                <a:cs typeface="+mn-cs"/>
              </a:rPr>
              <a:t>with</a:t>
            </a:r>
            <a:r>
              <a:rPr lang="fr-FR" dirty="0" smtClean="0">
                <a:cs typeface="+mn-cs"/>
              </a:rPr>
              <a:t> </a:t>
            </a:r>
            <a:r>
              <a:rPr lang="fr-FR" dirty="0" err="1" smtClean="0">
                <a:cs typeface="+mn-cs"/>
              </a:rPr>
              <a:t>such</a:t>
            </a:r>
            <a:r>
              <a:rPr lang="fr-FR" dirty="0" smtClean="0">
                <a:cs typeface="+mn-cs"/>
              </a:rPr>
              <a:t> </a:t>
            </a:r>
            <a:r>
              <a:rPr lang="fr-FR" dirty="0" err="1" smtClean="0">
                <a:cs typeface="+mn-cs"/>
              </a:rPr>
              <a:t>rapidity</a:t>
            </a:r>
            <a:r>
              <a:rPr lang="fr-FR" dirty="0" smtClean="0">
                <a:cs typeface="+mn-cs"/>
              </a:rPr>
              <a:t> </a:t>
            </a:r>
            <a:r>
              <a:rPr lang="fr-FR" dirty="0" err="1" smtClean="0">
                <a:cs typeface="+mn-cs"/>
              </a:rPr>
              <a:t>that</a:t>
            </a:r>
            <a:r>
              <a:rPr lang="fr-FR" dirty="0" smtClean="0">
                <a:cs typeface="+mn-cs"/>
              </a:rPr>
              <a:t> </a:t>
            </a:r>
            <a:r>
              <a:rPr lang="fr-FR" dirty="0" err="1" smtClean="0">
                <a:cs typeface="+mn-cs"/>
              </a:rPr>
              <a:t>it</a:t>
            </a:r>
            <a:r>
              <a:rPr lang="fr-FR" dirty="0" smtClean="0">
                <a:cs typeface="+mn-cs"/>
              </a:rPr>
              <a:t> </a:t>
            </a:r>
            <a:r>
              <a:rPr lang="fr-FR" dirty="0" err="1" smtClean="0">
                <a:cs typeface="+mn-cs"/>
              </a:rPr>
              <a:t>is</a:t>
            </a:r>
            <a:r>
              <a:rPr lang="fr-FR" dirty="0" smtClean="0">
                <a:cs typeface="+mn-cs"/>
              </a:rPr>
              <a:t> impossible to </a:t>
            </a:r>
            <a:r>
              <a:rPr lang="fr-FR" dirty="0" err="1" smtClean="0">
                <a:cs typeface="+mn-cs"/>
              </a:rPr>
              <a:t>read</a:t>
            </a:r>
            <a:r>
              <a:rPr lang="fr-FR" dirty="0" smtClean="0">
                <a:cs typeface="+mn-cs"/>
              </a:rPr>
              <a:t> the </a:t>
            </a:r>
            <a:r>
              <a:rPr lang="fr-FR" dirty="0" err="1" smtClean="0">
                <a:cs typeface="+mn-cs"/>
              </a:rPr>
              <a:t>name</a:t>
            </a:r>
            <a:r>
              <a:rPr lang="fr-FR" dirty="0" smtClean="0">
                <a:cs typeface="+mn-cs"/>
              </a:rPr>
              <a:t> of the file. </a:t>
            </a:r>
            <a:r>
              <a:rPr lang="fr-FR" dirty="0" err="1" smtClean="0">
                <a:cs typeface="+mn-cs"/>
              </a:rPr>
              <a:t>That's</a:t>
            </a:r>
            <a:r>
              <a:rPr lang="fr-FR" dirty="0" smtClean="0">
                <a:cs typeface="+mn-cs"/>
              </a:rPr>
              <a:t> not </a:t>
            </a:r>
            <a:r>
              <a:rPr lang="fr-FR" dirty="0" err="1" smtClean="0">
                <a:cs typeface="+mn-cs"/>
              </a:rPr>
              <a:t>too</a:t>
            </a:r>
            <a:r>
              <a:rPr lang="fr-FR" dirty="0" smtClean="0">
                <a:cs typeface="+mn-cs"/>
              </a:rPr>
              <a:t> </a:t>
            </a:r>
            <a:r>
              <a:rPr lang="fr-FR" dirty="0" err="1" smtClean="0">
                <a:cs typeface="+mn-cs"/>
              </a:rPr>
              <a:t>much</a:t>
            </a:r>
            <a:r>
              <a:rPr lang="fr-FR" dirty="0" smtClean="0">
                <a:cs typeface="+mn-cs"/>
              </a:rPr>
              <a:t> of a </a:t>
            </a:r>
            <a:r>
              <a:rPr lang="fr-FR" dirty="0" err="1" smtClean="0">
                <a:cs typeface="+mn-cs"/>
              </a:rPr>
              <a:t>problem</a:t>
            </a:r>
            <a:r>
              <a:rPr lang="fr-FR" dirty="0" smtClean="0">
                <a:cs typeface="+mn-cs"/>
              </a:rPr>
              <a:t>, </a:t>
            </a:r>
            <a:r>
              <a:rPr lang="fr-FR" dirty="0" err="1" smtClean="0">
                <a:cs typeface="+mn-cs"/>
              </a:rPr>
              <a:t>since</a:t>
            </a:r>
            <a:r>
              <a:rPr lang="fr-FR" dirty="0" smtClean="0">
                <a:cs typeface="+mn-cs"/>
              </a:rPr>
              <a:t> ... </a:t>
            </a:r>
            <a:r>
              <a:rPr lang="fr-FR" dirty="0" err="1" smtClean="0">
                <a:cs typeface="+mn-cs"/>
              </a:rPr>
              <a:t>well</a:t>
            </a:r>
            <a:r>
              <a:rPr lang="fr-FR" dirty="0" smtClean="0">
                <a:cs typeface="+mn-cs"/>
              </a:rPr>
              <a:t>, </a:t>
            </a:r>
            <a:r>
              <a:rPr lang="fr-FR" b="1" dirty="0" smtClean="0">
                <a:cs typeface="+mn-cs"/>
              </a:rPr>
              <a:t>"</a:t>
            </a:r>
            <a:r>
              <a:rPr lang="fr-FR" b="1" dirty="0" err="1" smtClean="0">
                <a:cs typeface="+mn-cs"/>
              </a:rPr>
              <a:t>Who</a:t>
            </a:r>
            <a:r>
              <a:rPr lang="fr-FR" b="1" dirty="0" smtClean="0">
                <a:cs typeface="+mn-cs"/>
              </a:rPr>
              <a:t> cares about the </a:t>
            </a:r>
            <a:r>
              <a:rPr lang="fr-FR" b="1" dirty="0" err="1" smtClean="0">
                <a:cs typeface="+mn-cs"/>
              </a:rPr>
              <a:t>names</a:t>
            </a:r>
            <a:r>
              <a:rPr lang="fr-FR" b="1" dirty="0" smtClean="0">
                <a:cs typeface="+mn-cs"/>
              </a:rPr>
              <a:t> of the files as </a:t>
            </a:r>
            <a:r>
              <a:rPr lang="fr-FR" b="1" dirty="0" err="1" smtClean="0">
                <a:cs typeface="+mn-cs"/>
              </a:rPr>
              <a:t>they</a:t>
            </a:r>
            <a:r>
              <a:rPr lang="fr-FR" b="1" dirty="0" smtClean="0">
                <a:cs typeface="+mn-cs"/>
              </a:rPr>
              <a:t> are </a:t>
            </a:r>
            <a:r>
              <a:rPr lang="fr-FR" b="1" dirty="0" err="1" smtClean="0">
                <a:cs typeface="+mn-cs"/>
              </a:rPr>
              <a:t>installed</a:t>
            </a:r>
            <a:r>
              <a:rPr lang="fr-FR" b="1" dirty="0" smtClean="0">
                <a:cs typeface="+mn-cs"/>
              </a:rPr>
              <a:t>?!</a:t>
            </a:r>
            <a:r>
              <a:rPr lang="fr-FR" dirty="0" smtClean="0">
                <a:cs typeface="+mn-cs"/>
              </a:rPr>
              <a:t>" </a:t>
            </a:r>
          </a:p>
          <a:p>
            <a:pPr eaLnBrk="1" hangingPunct="1">
              <a:defRPr/>
            </a:pPr>
            <a:r>
              <a:rPr lang="fr-FR" dirty="0" smtClean="0">
                <a:cs typeface="+mn-cs"/>
              </a:rPr>
              <a:t>The more </a:t>
            </a:r>
            <a:r>
              <a:rPr lang="fr-FR" dirty="0" err="1" smtClean="0">
                <a:cs typeface="+mn-cs"/>
              </a:rPr>
              <a:t>shameful</a:t>
            </a:r>
            <a:r>
              <a:rPr lang="fr-FR" dirty="0" smtClean="0">
                <a:cs typeface="+mn-cs"/>
              </a:rPr>
              <a:t> aspect of the installation </a:t>
            </a:r>
            <a:r>
              <a:rPr lang="fr-FR" dirty="0" err="1" smtClean="0">
                <a:cs typeface="+mn-cs"/>
              </a:rPr>
              <a:t>is</a:t>
            </a:r>
            <a:r>
              <a:rPr lang="fr-FR" dirty="0" smtClean="0">
                <a:cs typeface="+mn-cs"/>
              </a:rPr>
              <a:t> </a:t>
            </a:r>
            <a:r>
              <a:rPr lang="fr-FR" dirty="0" err="1" smtClean="0">
                <a:cs typeface="+mn-cs"/>
              </a:rPr>
              <a:t>that</a:t>
            </a:r>
            <a:r>
              <a:rPr lang="fr-FR" dirty="0" smtClean="0">
                <a:cs typeface="+mn-cs"/>
              </a:rPr>
              <a:t> the fluorescent green </a:t>
            </a:r>
            <a:r>
              <a:rPr lang="fr-FR" dirty="0" err="1" smtClean="0">
                <a:cs typeface="+mn-cs"/>
              </a:rPr>
              <a:t>progress</a:t>
            </a:r>
            <a:r>
              <a:rPr lang="fr-FR" dirty="0" smtClean="0">
                <a:cs typeface="+mn-cs"/>
              </a:rPr>
              <a:t> </a:t>
            </a:r>
            <a:r>
              <a:rPr lang="fr-FR" dirty="0" err="1" smtClean="0">
                <a:cs typeface="+mn-cs"/>
              </a:rPr>
              <a:t>meter</a:t>
            </a:r>
            <a:r>
              <a:rPr lang="fr-FR" dirty="0" smtClean="0">
                <a:cs typeface="+mn-cs"/>
              </a:rPr>
              <a:t> </a:t>
            </a:r>
            <a:r>
              <a:rPr lang="fr-FR" dirty="0" err="1" smtClean="0">
                <a:cs typeface="+mn-cs"/>
              </a:rPr>
              <a:t>becomes</a:t>
            </a:r>
            <a:r>
              <a:rPr lang="fr-FR" dirty="0" smtClean="0">
                <a:cs typeface="+mn-cs"/>
              </a:rPr>
              <a:t> a </a:t>
            </a:r>
            <a:r>
              <a:rPr lang="fr-FR" dirty="0" err="1" smtClean="0">
                <a:cs typeface="+mn-cs"/>
              </a:rPr>
              <a:t>completely</a:t>
            </a:r>
            <a:r>
              <a:rPr lang="fr-FR" dirty="0" smtClean="0">
                <a:cs typeface="+mn-cs"/>
              </a:rPr>
              <a:t> </a:t>
            </a:r>
            <a:r>
              <a:rPr lang="fr-FR" dirty="0" err="1" smtClean="0">
                <a:cs typeface="+mn-cs"/>
              </a:rPr>
              <a:t>useless</a:t>
            </a:r>
            <a:r>
              <a:rPr lang="fr-FR" dirty="0" smtClean="0">
                <a:cs typeface="+mn-cs"/>
              </a:rPr>
              <a:t> distraction. It </a:t>
            </a:r>
            <a:r>
              <a:rPr lang="fr-FR" dirty="0" err="1" smtClean="0">
                <a:cs typeface="+mn-cs"/>
              </a:rPr>
              <a:t>flickers</a:t>
            </a:r>
            <a:r>
              <a:rPr lang="fr-FR" dirty="0" smtClean="0">
                <a:cs typeface="+mn-cs"/>
              </a:rPr>
              <a:t> </a:t>
            </a:r>
            <a:r>
              <a:rPr lang="fr-FR" dirty="0" err="1" smtClean="0">
                <a:cs typeface="+mn-cs"/>
              </a:rPr>
              <a:t>with</a:t>
            </a:r>
            <a:r>
              <a:rPr lang="fr-FR" dirty="0" smtClean="0">
                <a:cs typeface="+mn-cs"/>
              </a:rPr>
              <a:t> </a:t>
            </a:r>
            <a:r>
              <a:rPr lang="fr-FR" dirty="0" err="1" smtClean="0">
                <a:cs typeface="+mn-cs"/>
              </a:rPr>
              <a:t>such</a:t>
            </a:r>
            <a:r>
              <a:rPr lang="fr-FR" dirty="0" smtClean="0">
                <a:cs typeface="+mn-cs"/>
              </a:rPr>
              <a:t> </a:t>
            </a:r>
            <a:r>
              <a:rPr lang="fr-FR" dirty="0" err="1" smtClean="0">
                <a:cs typeface="+mn-cs"/>
              </a:rPr>
              <a:t>rapidity</a:t>
            </a:r>
            <a:r>
              <a:rPr lang="fr-FR" dirty="0" smtClean="0">
                <a:cs typeface="+mn-cs"/>
              </a:rPr>
              <a:t> </a:t>
            </a:r>
            <a:r>
              <a:rPr lang="fr-FR" dirty="0" err="1" smtClean="0">
                <a:cs typeface="+mn-cs"/>
              </a:rPr>
              <a:t>that</a:t>
            </a:r>
            <a:r>
              <a:rPr lang="fr-FR" dirty="0" smtClean="0">
                <a:cs typeface="+mn-cs"/>
              </a:rPr>
              <a:t> </a:t>
            </a:r>
            <a:r>
              <a:rPr lang="fr-FR" dirty="0" err="1" smtClean="0">
                <a:cs typeface="+mn-cs"/>
              </a:rPr>
              <a:t>you</a:t>
            </a:r>
            <a:r>
              <a:rPr lang="fr-FR" dirty="0" smtClean="0">
                <a:cs typeface="+mn-cs"/>
              </a:rPr>
              <a:t> are </a:t>
            </a:r>
            <a:r>
              <a:rPr lang="fr-FR" dirty="0" err="1" smtClean="0">
                <a:cs typeface="+mn-cs"/>
              </a:rPr>
              <a:t>forced</a:t>
            </a:r>
            <a:r>
              <a:rPr lang="fr-FR" dirty="0" smtClean="0">
                <a:cs typeface="+mn-cs"/>
              </a:rPr>
              <a:t> to </a:t>
            </a:r>
            <a:r>
              <a:rPr lang="fr-FR" dirty="0" err="1" smtClean="0">
                <a:cs typeface="+mn-cs"/>
              </a:rPr>
              <a:t>turn</a:t>
            </a:r>
            <a:r>
              <a:rPr lang="fr-FR" dirty="0" smtClean="0">
                <a:cs typeface="+mn-cs"/>
              </a:rPr>
              <a:t> </a:t>
            </a:r>
            <a:r>
              <a:rPr lang="fr-FR" dirty="0" err="1" smtClean="0">
                <a:cs typeface="+mn-cs"/>
              </a:rPr>
              <a:t>your</a:t>
            </a:r>
            <a:r>
              <a:rPr lang="fr-FR" dirty="0" smtClean="0">
                <a:cs typeface="+mn-cs"/>
              </a:rPr>
              <a:t> </a:t>
            </a:r>
            <a:r>
              <a:rPr lang="fr-FR" dirty="0" err="1" smtClean="0">
                <a:cs typeface="+mn-cs"/>
              </a:rPr>
              <a:t>eyes</a:t>
            </a:r>
            <a:r>
              <a:rPr lang="fr-FR" dirty="0" smtClean="0">
                <a:cs typeface="+mn-cs"/>
              </a:rPr>
              <a:t> </a:t>
            </a:r>
            <a:r>
              <a:rPr lang="fr-FR" dirty="0" err="1" smtClean="0">
                <a:cs typeface="+mn-cs"/>
              </a:rPr>
              <a:t>away</a:t>
            </a:r>
            <a:r>
              <a:rPr lang="fr-FR" dirty="0" smtClean="0">
                <a:cs typeface="+mn-cs"/>
              </a:rPr>
              <a:t>, or </a:t>
            </a:r>
            <a:r>
              <a:rPr lang="fr-FR" dirty="0" err="1" smtClean="0">
                <a:cs typeface="+mn-cs"/>
              </a:rPr>
              <a:t>better</a:t>
            </a:r>
            <a:r>
              <a:rPr lang="fr-FR" dirty="0" smtClean="0">
                <a:cs typeface="+mn-cs"/>
              </a:rPr>
              <a:t> </a:t>
            </a:r>
            <a:r>
              <a:rPr lang="fr-FR" dirty="0" err="1" smtClean="0">
                <a:cs typeface="+mn-cs"/>
              </a:rPr>
              <a:t>yet</a:t>
            </a:r>
            <a:r>
              <a:rPr lang="fr-FR" dirty="0" smtClean="0">
                <a:cs typeface="+mn-cs"/>
              </a:rPr>
              <a:t>, </a:t>
            </a:r>
            <a:r>
              <a:rPr lang="fr-FR" dirty="0" err="1" smtClean="0">
                <a:cs typeface="+mn-cs"/>
              </a:rPr>
              <a:t>leave</a:t>
            </a:r>
            <a:r>
              <a:rPr lang="fr-FR" dirty="0" smtClean="0">
                <a:cs typeface="+mn-cs"/>
              </a:rPr>
              <a:t> the room </a:t>
            </a:r>
            <a:r>
              <a:rPr lang="fr-FR" dirty="0" err="1" smtClean="0">
                <a:cs typeface="+mn-cs"/>
              </a:rPr>
              <a:t>before</a:t>
            </a:r>
            <a:r>
              <a:rPr lang="fr-FR" dirty="0" smtClean="0">
                <a:cs typeface="+mn-cs"/>
              </a:rPr>
              <a:t> </a:t>
            </a:r>
            <a:r>
              <a:rPr lang="fr-FR" dirty="0" err="1" smtClean="0">
                <a:cs typeface="+mn-cs"/>
              </a:rPr>
              <a:t>installing</a:t>
            </a:r>
            <a:r>
              <a:rPr lang="fr-FR" dirty="0" smtClean="0">
                <a:cs typeface="+mn-cs"/>
              </a:rPr>
              <a:t> the software. </a:t>
            </a:r>
          </a:p>
          <a:p>
            <a:pPr eaLnBrk="1" hangingPunct="1">
              <a:defRPr/>
            </a:pPr>
            <a:endParaRPr lang="fr-FR" dirty="0">
              <a:cs typeface="+mn-cs"/>
            </a:endParaRPr>
          </a:p>
        </p:txBody>
      </p:sp>
      <p:sp>
        <p:nvSpPr>
          <p:cNvPr id="4" name="Espace réservé du numéro de diapositive 3"/>
          <p:cNvSpPr>
            <a:spLocks noGrp="1"/>
          </p:cNvSpPr>
          <p:nvPr>
            <p:ph type="sldNum" sz="quarter" idx="5"/>
          </p:nvPr>
        </p:nvSpPr>
        <p:spPr/>
        <p:txBody>
          <a:bodyPr/>
          <a:lstStyle/>
          <a:p>
            <a:pPr>
              <a:defRPr/>
            </a:pPr>
            <a:fld id="{D91B5933-FF92-ED44-A174-470D39BADE4B}" type="slidenum">
              <a:rPr lang="fr-FR"/>
              <a:pPr>
                <a:defRPr/>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CA67428-701A-4942-8DB1-98733DABEC5F}" type="slidenum">
              <a:rPr lang="fr-FR"/>
              <a:pPr>
                <a:defRPr/>
              </a:pPr>
              <a:t>27</a:t>
            </a:fld>
            <a:endParaRPr lang="fr-FR"/>
          </a:p>
        </p:txBody>
      </p:sp>
      <p:sp>
        <p:nvSpPr>
          <p:cNvPr id="1053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536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425FDEF-AC09-6E41-AA99-B0C405169777}" type="slidenum">
              <a:rPr lang="fr-FR"/>
              <a:pPr>
                <a:defRPr/>
              </a:pPr>
              <a:t>28</a:t>
            </a:fld>
            <a:endParaRPr lang="fr-FR"/>
          </a:p>
        </p:txBody>
      </p:sp>
      <p:sp>
        <p:nvSpPr>
          <p:cNvPr id="103424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03424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smtClean="0">
                <a:cs typeface="+mn-cs"/>
              </a:rPr>
              <a:t>Text should be printed with the highest possible contrast. There is good evidence that for many readers who are older or partially sighted, light (white or light yellow) letters on a dark (black) background are more readable than dark letters on a light background. However, the traditional dark on light may be aesthetically preferable.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9ABF0B2-A505-0349-8E7A-9F466B16F842}" type="slidenum">
              <a:rPr lang="fr-FR"/>
              <a:pPr>
                <a:defRPr/>
              </a:pPr>
              <a:t>29</a:t>
            </a:fld>
            <a:endParaRPr lang="fr-FR"/>
          </a:p>
        </p:txBody>
      </p:sp>
      <p:sp>
        <p:nvSpPr>
          <p:cNvPr id="103629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03629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smtClean="0">
                <a:cs typeface="+mn-cs"/>
              </a:rPr>
              <a:t>Very high contrasts are difficult to achieve with color combinations other than black and white. Printed material, generally, is most readable in black and white. Different colors may be important for aesthetic or other reasons, but it is better to use such combinations only for larger or highlighted text, such as headlines and titles.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D7B3ACC-76EA-A540-AA21-D7318CE4EECD}" type="slidenum">
              <a:rPr lang="fr-FR"/>
              <a:pPr>
                <a:defRPr/>
              </a:pPr>
              <a:t>3</a:t>
            </a:fld>
            <a:endParaRPr lang="fr-FR"/>
          </a:p>
        </p:txBody>
      </p:sp>
      <p:sp>
        <p:nvSpPr>
          <p:cNvPr id="837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37635" name="Rectangle 3"/>
          <p:cNvSpPr>
            <a:spLocks noGrp="1" noChangeArrowheads="1"/>
          </p:cNvSpPr>
          <p:nvPr>
            <p:ph type="body" idx="1"/>
          </p:nvPr>
        </p:nvSpPr>
        <p:spPr/>
        <p:txBody>
          <a:bodyPr/>
          <a:lstStyle/>
          <a:p>
            <a:pPr eaLnBrk="1" hangingPunct="1">
              <a:defRPr/>
            </a:pPr>
            <a:endParaRPr lang="en-US" dirty="0" smtClean="0">
              <a:latin typeface="Palatino" charset="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C611FC2-DFB9-0F4C-BD57-F8A12A115FC3}" type="slidenum">
              <a:rPr lang="fr-FR"/>
              <a:pPr>
                <a:defRPr/>
              </a:pPr>
              <a:t>30</a:t>
            </a:fld>
            <a:endParaRPr lang="fr-FR"/>
          </a:p>
        </p:txBody>
      </p:sp>
      <p:sp>
        <p:nvSpPr>
          <p:cNvPr id="103833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03833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smtClean="0">
                <a:cs typeface="+mn-cs"/>
              </a:rPr>
              <a:t>Type should be large, preferably at least 16 to 18 points, but keep in mind that the relationship between readability and point size differs somewhat among typefaces.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A76A17E-EEA3-A541-BEA8-3260DCA05570}" type="slidenum">
              <a:rPr lang="fr-FR"/>
              <a:pPr>
                <a:defRPr/>
              </a:pPr>
              <a:t>31</a:t>
            </a:fld>
            <a:endParaRPr lang="fr-FR"/>
          </a:p>
        </p:txBody>
      </p:sp>
      <p:sp>
        <p:nvSpPr>
          <p:cNvPr id="104038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04038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smtClean="0">
                <a:cs typeface="+mn-cs"/>
              </a:rPr>
              <a:t>Leading, or spacing between lines of text, should be at least 25 to 30 percent of the point size. This is because many people with partial sight have difficulty finding the beginning of the next line while reading.</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79020C-3FC6-3B4A-9EFA-2D2DAA05653F}" type="slidenum">
              <a:rPr lang="fr-FR"/>
              <a:pPr>
                <a:defRPr/>
              </a:pPr>
              <a:t>32</a:t>
            </a:fld>
            <a:endParaRPr lang="fr-FR"/>
          </a:p>
        </p:txBody>
      </p:sp>
      <p:sp>
        <p:nvSpPr>
          <p:cNvPr id="104243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04243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smtClean="0">
                <a:cs typeface="+mn-cs"/>
              </a:rPr>
              <a:t>Avoid complicated, decorative or cursive fonts and, when they must be used, reserve them for emphasis only. Standard serif or sans-serif fonts, with familiar, easily recognizable characters are best. Also, there is some evidence that sans-serif fonts are more legible when character size is small relative to the reader's visual acuity.</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8E22E15-EEF4-C448-AE60-15FD905F30CC}" type="slidenum">
              <a:rPr lang="fr-FR"/>
              <a:pPr>
                <a:defRPr/>
              </a:pPr>
              <a:t>33</a:t>
            </a:fld>
            <a:endParaRPr lang="fr-FR"/>
          </a:p>
        </p:txBody>
      </p:sp>
      <p:sp>
        <p:nvSpPr>
          <p:cNvPr id="104448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04448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smtClean="0">
                <a:cs typeface="+mn-cs"/>
              </a:rPr>
              <a:t>While there is little reliable information on the comparative legibility of typefaces, there is some evidence that a roman typeface, using upper and lower cases, is more readable than italics, oblique or condensed.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2E40F92-2AC1-4A43-B816-D7D7AE557D23}" type="slidenum">
              <a:rPr lang="fr-FR"/>
              <a:pPr>
                <a:defRPr/>
              </a:pPr>
              <a:t>34</a:t>
            </a:fld>
            <a:endParaRPr lang="fr-FR"/>
          </a:p>
        </p:txBody>
      </p:sp>
      <p:sp>
        <p:nvSpPr>
          <p:cNvPr id="104653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0465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smtClean="0">
                <a:cs typeface="+mn-cs"/>
              </a:rPr>
              <a:t>Text with close letter spacing often presents difficulties for readers who are partially sighted, especially those with central visual field defects. Where possible, spacing should be wide. Monospaced fonts rather than proportionally spaced fonts seem to be more legible for these readers.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411D335-BDA4-334D-BC25-8AE0B45FF2E4}" type="slidenum">
              <a:rPr lang="fr-FR"/>
              <a:pPr>
                <a:defRPr/>
              </a:pPr>
              <a:t>35</a:t>
            </a:fld>
            <a:endParaRPr lang="fr-FR"/>
          </a:p>
        </p:txBody>
      </p:sp>
      <p:sp>
        <p:nvSpPr>
          <p:cNvPr id="104857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0485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smtClean="0">
                <a:cs typeface="+mn-cs"/>
              </a:rPr>
              <a:t>Extra-wide binding margins are especially helpful in bound material because it makes it easier to hold the volume flat. Spiral binding can be helpful as well. Many visual devices, such as stand- and video-magnifiers, are easiest to use on a flat surface.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39ED370-91E3-374A-B625-A8DF38B8AD7A}" type="slidenum">
              <a:rPr lang="fr-FR"/>
              <a:pPr>
                <a:defRPr/>
              </a:pPr>
              <a:t>36</a:t>
            </a:fld>
            <a:endParaRPr lang="fr-FR"/>
          </a:p>
        </p:txBody>
      </p:sp>
      <p:sp>
        <p:nvSpPr>
          <p:cNvPr id="105062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05062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smtClean="0">
                <a:cs typeface="+mn-cs"/>
              </a:rPr>
              <a:t>9.Paper with a glossy finish can lessen legibility because many people who are older or who have partial sight also have problems with glare.</a:t>
            </a:r>
          </a:p>
          <a:p>
            <a:pPr eaLnBrk="1" hangingPunct="1">
              <a:defRPr/>
            </a:pPr>
            <a:r>
              <a:rPr lang="en-US" smtClean="0">
                <a:cs typeface="+mn-cs"/>
              </a:rPr>
              <a:t>10. Visual impairment often makes it difficult to find a book or other document that is buried among similar publications, especially for sets with volumes that differ only in title or number. Use of distinctive colors, sizes and formats on the covers can be especially helpful to older individuals and those who are partially sighted.</a:t>
            </a:r>
          </a:p>
          <a:p>
            <a:pPr eaLnBrk="1" hangingPunct="1">
              <a:defRPr/>
            </a:pPr>
            <a:endParaRPr lang="en-US" smtClean="0">
              <a:cs typeface="+mn-cs"/>
            </a:endParaRPr>
          </a:p>
          <a:p>
            <a:pPr eaLnBrk="1" hangingPunct="1">
              <a:defRPr/>
            </a:pPr>
            <a:r>
              <a:rPr lang="en-US" smtClean="0">
                <a:cs typeface="+mn-cs"/>
              </a:rPr>
              <a:t>Designers can help to compensate for the difficulty experienced by readers who are partially sighted by following the guidelines in this brochure.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D7B3ACC-76EA-A540-AA21-D7318CE4EECD}" type="slidenum">
              <a:rPr lang="fr-FR"/>
              <a:pPr>
                <a:defRPr/>
              </a:pPr>
              <a:t>37</a:t>
            </a:fld>
            <a:endParaRPr lang="fr-FR"/>
          </a:p>
        </p:txBody>
      </p:sp>
      <p:sp>
        <p:nvSpPr>
          <p:cNvPr id="837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37635" name="Rectangle 3"/>
          <p:cNvSpPr>
            <a:spLocks noGrp="1" noChangeArrowheads="1"/>
          </p:cNvSpPr>
          <p:nvPr>
            <p:ph type="body" idx="1"/>
          </p:nvPr>
        </p:nvSpPr>
        <p:spPr/>
        <p:txBody>
          <a:bodyPr/>
          <a:lstStyle/>
          <a:p>
            <a:pPr eaLnBrk="1" hangingPunct="1">
              <a:defRPr/>
            </a:pPr>
            <a:r>
              <a:rPr lang="en-US" dirty="0" smtClean="0">
                <a:latin typeface="Palatino" charset="0"/>
                <a:cs typeface="+mn-cs"/>
              </a:rPr>
              <a:t>En physique, on </a:t>
            </a:r>
            <a:r>
              <a:rPr lang="en-US" dirty="0" err="1" smtClean="0">
                <a:latin typeface="Palatino" charset="0"/>
                <a:cs typeface="+mn-cs"/>
              </a:rPr>
              <a:t>définit</a:t>
            </a:r>
            <a:r>
              <a:rPr lang="en-US" dirty="0" smtClean="0">
                <a:latin typeface="Palatino" charset="0"/>
                <a:cs typeface="+mn-cs"/>
              </a:rPr>
              <a:t> les </a:t>
            </a:r>
            <a:r>
              <a:rPr lang="en-US" dirty="0" err="1" smtClean="0">
                <a:latin typeface="Palatino" charset="0"/>
                <a:cs typeface="+mn-cs"/>
              </a:rPr>
              <a:t>couleurs</a:t>
            </a:r>
            <a:r>
              <a:rPr lang="en-US" dirty="0" smtClean="0">
                <a:latin typeface="Palatino" charset="0"/>
                <a:cs typeface="+mn-cs"/>
              </a:rPr>
              <a:t> par les sources </a:t>
            </a:r>
            <a:r>
              <a:rPr lang="en-US" dirty="0" err="1" smtClean="0">
                <a:latin typeface="Palatino" charset="0"/>
                <a:cs typeface="+mn-cs"/>
              </a:rPr>
              <a:t>lumineuses</a:t>
            </a:r>
            <a:r>
              <a:rPr lang="en-US" dirty="0" smtClean="0">
                <a:latin typeface="Palatino" charset="0"/>
                <a:cs typeface="+mn-cs"/>
              </a:rPr>
              <a:t> qui les </a:t>
            </a:r>
            <a:r>
              <a:rPr lang="en-US" dirty="0" err="1" smtClean="0">
                <a:latin typeface="Palatino" charset="0"/>
                <a:cs typeface="+mn-cs"/>
              </a:rPr>
              <a:t>produisent</a:t>
            </a:r>
            <a:r>
              <a:rPr lang="en-US" dirty="0" smtClean="0">
                <a:latin typeface="Palatino" charset="0"/>
                <a:cs typeface="+mn-cs"/>
              </a:rPr>
              <a:t>, la </a:t>
            </a:r>
            <a:r>
              <a:rPr lang="en-US" dirty="0" err="1" smtClean="0">
                <a:latin typeface="Palatino" charset="0"/>
                <a:cs typeface="+mn-cs"/>
              </a:rPr>
              <a:t>couleur</a:t>
            </a:r>
            <a:r>
              <a:rPr lang="en-US" dirty="0" smtClean="0">
                <a:latin typeface="Palatino" charset="0"/>
                <a:cs typeface="+mn-cs"/>
              </a:rPr>
              <a:t> des corps variant </a:t>
            </a:r>
            <a:r>
              <a:rPr lang="en-US" dirty="0" err="1" smtClean="0">
                <a:latin typeface="Palatino" charset="0"/>
                <a:cs typeface="+mn-cs"/>
              </a:rPr>
              <a:t>selon</a:t>
            </a:r>
            <a:r>
              <a:rPr lang="en-US" dirty="0" smtClean="0">
                <a:latin typeface="Palatino" charset="0"/>
                <a:cs typeface="+mn-cs"/>
              </a:rPr>
              <a:t> la nature de la lumière qui </a:t>
            </a:r>
            <a:r>
              <a:rPr lang="en-US" dirty="0" err="1" smtClean="0">
                <a:latin typeface="Palatino" charset="0"/>
                <a:cs typeface="+mn-cs"/>
              </a:rPr>
              <a:t>leur</a:t>
            </a:r>
            <a:r>
              <a:rPr lang="en-US" dirty="0" smtClean="0">
                <a:latin typeface="Palatino" charset="0"/>
                <a:cs typeface="+mn-cs"/>
              </a:rPr>
              <a:t> </a:t>
            </a:r>
            <a:r>
              <a:rPr lang="en-US" dirty="0" err="1" smtClean="0">
                <a:latin typeface="Palatino" charset="0"/>
                <a:cs typeface="+mn-cs"/>
              </a:rPr>
              <a:t>est</a:t>
            </a:r>
            <a:r>
              <a:rPr lang="en-US" dirty="0" smtClean="0">
                <a:latin typeface="Palatino" charset="0"/>
                <a:cs typeface="+mn-cs"/>
              </a:rPr>
              <a:t> </a:t>
            </a:r>
            <a:r>
              <a:rPr lang="en-US" dirty="0" err="1" smtClean="0">
                <a:latin typeface="Palatino" charset="0"/>
                <a:cs typeface="+mn-cs"/>
              </a:rPr>
              <a:t>envoyée</a:t>
            </a:r>
            <a:r>
              <a:rPr lang="en-US" dirty="0" smtClean="0">
                <a:latin typeface="Palatino" charset="0"/>
                <a:cs typeface="+mn-cs"/>
              </a:rPr>
              <a:t>. Les </a:t>
            </a:r>
            <a:r>
              <a:rPr lang="en-US" dirty="0" err="1" smtClean="0">
                <a:latin typeface="Palatino" charset="0"/>
                <a:cs typeface="+mn-cs"/>
              </a:rPr>
              <a:t>lumières</a:t>
            </a:r>
            <a:r>
              <a:rPr lang="en-US" dirty="0" smtClean="0">
                <a:latin typeface="Palatino" charset="0"/>
                <a:cs typeface="+mn-cs"/>
              </a:rPr>
              <a:t> </a:t>
            </a:r>
            <a:r>
              <a:rPr lang="en-US" dirty="0" err="1" smtClean="0">
                <a:latin typeface="Palatino" charset="0"/>
                <a:cs typeface="+mn-cs"/>
              </a:rPr>
              <a:t>peuvent</a:t>
            </a:r>
            <a:r>
              <a:rPr lang="en-US" dirty="0" smtClean="0">
                <a:latin typeface="Palatino" charset="0"/>
                <a:cs typeface="+mn-cs"/>
              </a:rPr>
              <a:t> </a:t>
            </a:r>
            <a:r>
              <a:rPr lang="en-US" dirty="0" err="1" smtClean="0">
                <a:latin typeface="Palatino" charset="0"/>
                <a:cs typeface="+mn-cs"/>
              </a:rPr>
              <a:t>être</a:t>
            </a:r>
            <a:r>
              <a:rPr lang="en-US" dirty="0" smtClean="0">
                <a:latin typeface="Palatino" charset="0"/>
                <a:cs typeface="+mn-cs"/>
              </a:rPr>
              <a:t> simples </a:t>
            </a:r>
            <a:r>
              <a:rPr lang="en-US" dirty="0" err="1" smtClean="0">
                <a:latin typeface="Palatino" charset="0"/>
                <a:cs typeface="+mn-cs"/>
              </a:rPr>
              <a:t>ou</a:t>
            </a:r>
            <a:r>
              <a:rPr lang="en-US" dirty="0" smtClean="0">
                <a:latin typeface="Palatino" charset="0"/>
                <a:cs typeface="+mn-cs"/>
              </a:rPr>
              <a:t> complexes </a:t>
            </a:r>
            <a:r>
              <a:rPr lang="en-US" dirty="0" err="1" smtClean="0">
                <a:latin typeface="Palatino" charset="0"/>
                <a:cs typeface="+mn-cs"/>
              </a:rPr>
              <a:t>selon</a:t>
            </a:r>
            <a:r>
              <a:rPr lang="en-US" dirty="0" smtClean="0">
                <a:latin typeface="Palatino" charset="0"/>
                <a:cs typeface="+mn-cs"/>
              </a:rPr>
              <a:t> </a:t>
            </a:r>
            <a:r>
              <a:rPr lang="en-US" dirty="0" err="1" smtClean="0">
                <a:latin typeface="Palatino" charset="0"/>
                <a:cs typeface="+mn-cs"/>
              </a:rPr>
              <a:t>qu'elles</a:t>
            </a:r>
            <a:r>
              <a:rPr lang="en-US" dirty="0" smtClean="0">
                <a:latin typeface="Palatino" charset="0"/>
                <a:cs typeface="+mn-cs"/>
              </a:rPr>
              <a:t> se </a:t>
            </a:r>
            <a:r>
              <a:rPr lang="en-US" dirty="0" err="1" smtClean="0">
                <a:latin typeface="Palatino" charset="0"/>
                <a:cs typeface="+mn-cs"/>
              </a:rPr>
              <a:t>décomposent</a:t>
            </a:r>
            <a:r>
              <a:rPr lang="en-US" dirty="0" smtClean="0">
                <a:latin typeface="Palatino" charset="0"/>
                <a:cs typeface="+mn-cs"/>
              </a:rPr>
              <a:t> </a:t>
            </a:r>
            <a:r>
              <a:rPr lang="en-US" dirty="0" err="1" smtClean="0">
                <a:latin typeface="Palatino" charset="0"/>
                <a:cs typeface="+mn-cs"/>
              </a:rPr>
              <a:t>ou</a:t>
            </a:r>
            <a:r>
              <a:rPr lang="en-US" dirty="0" smtClean="0">
                <a:latin typeface="Palatino" charset="0"/>
                <a:cs typeface="+mn-cs"/>
              </a:rPr>
              <a:t> non par </a:t>
            </a:r>
            <a:r>
              <a:rPr lang="en-US" dirty="0" err="1" smtClean="0">
                <a:latin typeface="Palatino" charset="0"/>
                <a:cs typeface="+mn-cs"/>
              </a:rPr>
              <a:t>réfraction</a:t>
            </a:r>
            <a:r>
              <a:rPr lang="en-US" dirty="0" smtClean="0">
                <a:latin typeface="Palatino" charset="0"/>
                <a:cs typeface="+mn-cs"/>
              </a:rPr>
              <a:t> </a:t>
            </a:r>
            <a:r>
              <a:rPr lang="en-US" dirty="0" err="1" smtClean="0">
                <a:latin typeface="Palatino" charset="0"/>
                <a:cs typeface="+mn-cs"/>
              </a:rPr>
              <a:t>sur</a:t>
            </a:r>
            <a:r>
              <a:rPr lang="en-US" dirty="0" smtClean="0">
                <a:latin typeface="Palatino" charset="0"/>
                <a:cs typeface="+mn-cs"/>
              </a:rPr>
              <a:t> un </a:t>
            </a:r>
            <a:r>
              <a:rPr lang="en-US" dirty="0" err="1" smtClean="0">
                <a:latin typeface="Palatino" charset="0"/>
                <a:cs typeface="+mn-cs"/>
              </a:rPr>
              <a:t>prisme</a:t>
            </a:r>
            <a:r>
              <a:rPr lang="en-US" dirty="0" smtClean="0">
                <a:latin typeface="Palatino" charset="0"/>
                <a:cs typeface="+mn-cs"/>
              </a:rPr>
              <a:t>. Les </a:t>
            </a:r>
            <a:r>
              <a:rPr lang="en-US" dirty="0" err="1" smtClean="0">
                <a:latin typeface="Palatino" charset="0"/>
                <a:cs typeface="+mn-cs"/>
              </a:rPr>
              <a:t>lumières</a:t>
            </a:r>
            <a:r>
              <a:rPr lang="en-US" dirty="0" smtClean="0">
                <a:latin typeface="Palatino" charset="0"/>
                <a:cs typeface="+mn-cs"/>
              </a:rPr>
              <a:t> simples </a:t>
            </a:r>
            <a:r>
              <a:rPr lang="en-US" dirty="0" err="1" smtClean="0">
                <a:latin typeface="Palatino" charset="0"/>
                <a:cs typeface="+mn-cs"/>
              </a:rPr>
              <a:t>ont</a:t>
            </a:r>
            <a:r>
              <a:rPr lang="en-US" dirty="0" smtClean="0">
                <a:latin typeface="Palatino" charset="0"/>
                <a:cs typeface="+mn-cs"/>
              </a:rPr>
              <a:t> </a:t>
            </a:r>
            <a:r>
              <a:rPr lang="en-US" dirty="0" err="1" smtClean="0">
                <a:latin typeface="Palatino" charset="0"/>
                <a:cs typeface="+mn-cs"/>
              </a:rPr>
              <a:t>une</a:t>
            </a:r>
            <a:r>
              <a:rPr lang="en-US" dirty="0" smtClean="0">
                <a:latin typeface="Palatino" charset="0"/>
                <a:cs typeface="+mn-cs"/>
              </a:rPr>
              <a:t> </a:t>
            </a:r>
            <a:r>
              <a:rPr lang="en-US" dirty="0" err="1" smtClean="0">
                <a:latin typeface="Palatino" charset="0"/>
                <a:cs typeface="+mn-cs"/>
              </a:rPr>
              <a:t>seule</a:t>
            </a:r>
            <a:r>
              <a:rPr lang="en-US" dirty="0" smtClean="0">
                <a:latin typeface="Palatino" charset="0"/>
                <a:cs typeface="+mn-cs"/>
              </a:rPr>
              <a:t> </a:t>
            </a:r>
            <a:r>
              <a:rPr lang="en-US" dirty="0" err="1" smtClean="0">
                <a:latin typeface="Palatino" charset="0"/>
                <a:cs typeface="+mn-cs"/>
              </a:rPr>
              <a:t>longueur</a:t>
            </a:r>
            <a:r>
              <a:rPr lang="en-US" dirty="0" smtClean="0">
                <a:latin typeface="Palatino" charset="0"/>
                <a:cs typeface="+mn-cs"/>
              </a:rPr>
              <a:t> </a:t>
            </a:r>
            <a:r>
              <a:rPr lang="en-US" dirty="0" err="1" smtClean="0">
                <a:latin typeface="Palatino" charset="0"/>
                <a:cs typeface="+mn-cs"/>
              </a:rPr>
              <a:t>d'onde</a:t>
            </a:r>
            <a:r>
              <a:rPr lang="en-US" dirty="0" smtClean="0">
                <a:latin typeface="Palatino" charset="0"/>
                <a:cs typeface="+mn-cs"/>
              </a:rPr>
              <a:t> et </a:t>
            </a:r>
            <a:r>
              <a:rPr lang="en-US" dirty="0" err="1" smtClean="0">
                <a:latin typeface="Palatino" charset="0"/>
                <a:cs typeface="+mn-cs"/>
              </a:rPr>
              <a:t>sont</a:t>
            </a:r>
            <a:r>
              <a:rPr lang="en-US" dirty="0" smtClean="0">
                <a:latin typeface="Palatino" charset="0"/>
                <a:cs typeface="+mn-cs"/>
              </a:rPr>
              <a:t> </a:t>
            </a:r>
            <a:r>
              <a:rPr lang="en-US" dirty="0" err="1" smtClean="0">
                <a:latin typeface="Palatino" charset="0"/>
                <a:cs typeface="+mn-cs"/>
              </a:rPr>
              <a:t>dites</a:t>
            </a:r>
            <a:r>
              <a:rPr lang="en-US" dirty="0" smtClean="0">
                <a:latin typeface="Palatino" charset="0"/>
                <a:cs typeface="+mn-cs"/>
              </a:rPr>
              <a:t> </a:t>
            </a:r>
            <a:r>
              <a:rPr lang="en-US" dirty="0" err="1" smtClean="0">
                <a:latin typeface="Palatino" charset="0"/>
                <a:cs typeface="+mn-cs"/>
              </a:rPr>
              <a:t>monochromatiques</a:t>
            </a:r>
            <a:r>
              <a:rPr lang="en-US" dirty="0" smtClean="0">
                <a:latin typeface="Palatino" charset="0"/>
                <a:cs typeface="+mn-cs"/>
              </a:rPr>
              <a:t>. La </a:t>
            </a:r>
            <a:r>
              <a:rPr lang="en-US" dirty="0" err="1" smtClean="0">
                <a:latin typeface="Palatino" charset="0"/>
                <a:cs typeface="+mn-cs"/>
              </a:rPr>
              <a:t>plupart</a:t>
            </a:r>
            <a:r>
              <a:rPr lang="en-US" dirty="0" smtClean="0">
                <a:latin typeface="Palatino" charset="0"/>
                <a:cs typeface="+mn-cs"/>
              </a:rPr>
              <a:t> des </a:t>
            </a:r>
            <a:r>
              <a:rPr lang="en-US" dirty="0" err="1" smtClean="0">
                <a:latin typeface="Palatino" charset="0"/>
                <a:cs typeface="+mn-cs"/>
              </a:rPr>
              <a:t>lumières</a:t>
            </a:r>
            <a:r>
              <a:rPr lang="en-US" dirty="0" smtClean="0">
                <a:latin typeface="Palatino" charset="0"/>
                <a:cs typeface="+mn-cs"/>
              </a:rPr>
              <a:t> </a:t>
            </a:r>
            <a:r>
              <a:rPr lang="en-US" dirty="0" err="1" smtClean="0">
                <a:latin typeface="Palatino" charset="0"/>
                <a:cs typeface="+mn-cs"/>
              </a:rPr>
              <a:t>colorées</a:t>
            </a:r>
            <a:r>
              <a:rPr lang="en-US" dirty="0" smtClean="0">
                <a:latin typeface="Palatino" charset="0"/>
                <a:cs typeface="+mn-cs"/>
              </a:rPr>
              <a:t> </a:t>
            </a:r>
            <a:r>
              <a:rPr lang="en-US" dirty="0" err="1" smtClean="0">
                <a:latin typeface="Palatino" charset="0"/>
                <a:cs typeface="+mn-cs"/>
              </a:rPr>
              <a:t>sont</a:t>
            </a:r>
            <a:r>
              <a:rPr lang="en-US" dirty="0" smtClean="0">
                <a:latin typeface="Palatino" charset="0"/>
                <a:cs typeface="+mn-cs"/>
              </a:rPr>
              <a:t> loin d'être </a:t>
            </a:r>
            <a:r>
              <a:rPr lang="en-US" dirty="0" err="1" smtClean="0">
                <a:latin typeface="Palatino" charset="0"/>
                <a:cs typeface="+mn-cs"/>
              </a:rPr>
              <a:t>monochromatiques</a:t>
            </a:r>
            <a:r>
              <a:rPr lang="en-US" dirty="0" smtClean="0">
                <a:latin typeface="Palatino" charset="0"/>
                <a:cs typeface="+mn-cs"/>
              </a:rPr>
              <a:t>. </a:t>
            </a:r>
            <a:r>
              <a:rPr lang="en-US" dirty="0" err="1" smtClean="0">
                <a:latin typeface="Palatino" charset="0"/>
                <a:cs typeface="+mn-cs"/>
              </a:rPr>
              <a:t>Chaque</a:t>
            </a:r>
            <a:r>
              <a:rPr lang="en-US" dirty="0" smtClean="0">
                <a:latin typeface="Palatino" charset="0"/>
                <a:cs typeface="+mn-cs"/>
              </a:rPr>
              <a:t> source </a:t>
            </a:r>
            <a:r>
              <a:rPr lang="en-US" dirty="0" err="1" smtClean="0">
                <a:latin typeface="Palatino" charset="0"/>
                <a:cs typeface="+mn-cs"/>
              </a:rPr>
              <a:t>lumineuse</a:t>
            </a:r>
            <a:r>
              <a:rPr lang="en-US" dirty="0" smtClean="0">
                <a:latin typeface="Palatino" charset="0"/>
                <a:cs typeface="+mn-cs"/>
              </a:rPr>
              <a:t> </a:t>
            </a:r>
            <a:r>
              <a:rPr lang="en-US" dirty="0" err="1" smtClean="0">
                <a:latin typeface="Palatino" charset="0"/>
                <a:cs typeface="+mn-cs"/>
              </a:rPr>
              <a:t>est</a:t>
            </a:r>
            <a:r>
              <a:rPr lang="en-US" dirty="0" smtClean="0">
                <a:latin typeface="Palatino" charset="0"/>
                <a:cs typeface="+mn-cs"/>
              </a:rPr>
              <a:t> </a:t>
            </a:r>
            <a:r>
              <a:rPr lang="en-US" dirty="0" err="1" smtClean="0">
                <a:latin typeface="Palatino" charset="0"/>
                <a:cs typeface="+mn-cs"/>
              </a:rPr>
              <a:t>caractérisée</a:t>
            </a:r>
            <a:r>
              <a:rPr lang="en-US" dirty="0" smtClean="0">
                <a:latin typeface="Palatino" charset="0"/>
                <a:cs typeface="+mn-cs"/>
              </a:rPr>
              <a:t> par </a:t>
            </a:r>
            <a:r>
              <a:rPr lang="en-US" dirty="0" err="1" smtClean="0">
                <a:latin typeface="Palatino" charset="0"/>
                <a:cs typeface="+mn-cs"/>
              </a:rPr>
              <a:t>sa</a:t>
            </a:r>
            <a:r>
              <a:rPr lang="en-US" dirty="0" smtClean="0">
                <a:latin typeface="Palatino" charset="0"/>
                <a:cs typeface="+mn-cs"/>
              </a:rPr>
              <a:t> </a:t>
            </a:r>
            <a:r>
              <a:rPr lang="en-US" dirty="0" err="1" smtClean="0">
                <a:latin typeface="Palatino" charset="0"/>
                <a:cs typeface="+mn-cs"/>
              </a:rPr>
              <a:t>décomposition</a:t>
            </a:r>
            <a:r>
              <a:rPr lang="en-US" dirty="0" smtClean="0">
                <a:latin typeface="Palatino" charset="0"/>
                <a:cs typeface="+mn-cs"/>
              </a:rPr>
              <a:t> </a:t>
            </a:r>
            <a:r>
              <a:rPr lang="en-US" dirty="0" err="1" smtClean="0">
                <a:latin typeface="Palatino" charset="0"/>
                <a:cs typeface="+mn-cs"/>
              </a:rPr>
              <a:t>sur</a:t>
            </a:r>
            <a:r>
              <a:rPr lang="en-US" dirty="0" smtClean="0">
                <a:latin typeface="Palatino" charset="0"/>
                <a:cs typeface="+mn-cs"/>
              </a:rPr>
              <a:t> le </a:t>
            </a:r>
            <a:r>
              <a:rPr lang="en-US" dirty="0" err="1" smtClean="0">
                <a:latin typeface="Palatino" charset="0"/>
                <a:cs typeface="+mn-cs"/>
              </a:rPr>
              <a:t>spectre</a:t>
            </a:r>
            <a:r>
              <a:rPr lang="en-US" dirty="0" smtClean="0">
                <a:latin typeface="Palatino" charset="0"/>
                <a:cs typeface="+mn-cs"/>
              </a:rPr>
              <a:t> qui </a:t>
            </a:r>
            <a:r>
              <a:rPr lang="en-US" dirty="0" err="1" smtClean="0">
                <a:latin typeface="Palatino" charset="0"/>
                <a:cs typeface="+mn-cs"/>
              </a:rPr>
              <a:t>peut</a:t>
            </a:r>
            <a:r>
              <a:rPr lang="en-US" dirty="0" smtClean="0">
                <a:latin typeface="Palatino" charset="0"/>
                <a:cs typeface="+mn-cs"/>
              </a:rPr>
              <a:t> </a:t>
            </a:r>
            <a:r>
              <a:rPr lang="en-US" dirty="0" err="1" smtClean="0">
                <a:latin typeface="Palatino" charset="0"/>
                <a:cs typeface="+mn-cs"/>
              </a:rPr>
              <a:t>être</a:t>
            </a:r>
            <a:r>
              <a:rPr lang="en-US" dirty="0" smtClean="0">
                <a:latin typeface="Palatino" charset="0"/>
                <a:cs typeface="+mn-cs"/>
              </a:rPr>
              <a:t> continue </a:t>
            </a:r>
            <a:r>
              <a:rPr lang="en-US" dirty="0" err="1" smtClean="0">
                <a:latin typeface="Palatino" charset="0"/>
                <a:cs typeface="+mn-cs"/>
              </a:rPr>
              <a:t>ou</a:t>
            </a:r>
            <a:r>
              <a:rPr lang="en-US" dirty="0" smtClean="0">
                <a:latin typeface="Palatino" charset="0"/>
                <a:cs typeface="+mn-cs"/>
              </a:rPr>
              <a:t> par </a:t>
            </a:r>
            <a:r>
              <a:rPr lang="en-US" dirty="0" err="1" smtClean="0">
                <a:latin typeface="Palatino" charset="0"/>
                <a:cs typeface="+mn-cs"/>
              </a:rPr>
              <a:t>raies</a:t>
            </a:r>
            <a:r>
              <a:rPr lang="en-US" dirty="0" smtClean="0">
                <a:latin typeface="Palatino" charset="0"/>
                <a:cs typeface="+mn-cs"/>
              </a:rPr>
              <a:t>. Le </a:t>
            </a:r>
            <a:r>
              <a:rPr lang="en-US" dirty="0" err="1" smtClean="0">
                <a:latin typeface="Palatino" charset="0"/>
                <a:cs typeface="+mn-cs"/>
              </a:rPr>
              <a:t>spectre</a:t>
            </a:r>
            <a:r>
              <a:rPr lang="en-US" dirty="0" smtClean="0">
                <a:latin typeface="Palatino" charset="0"/>
                <a:cs typeface="+mn-cs"/>
              </a:rPr>
              <a:t> distingue </a:t>
            </a:r>
            <a:r>
              <a:rPr lang="en-US" dirty="0" err="1" smtClean="0">
                <a:latin typeface="Palatino" charset="0"/>
                <a:cs typeface="+mn-cs"/>
              </a:rPr>
              <a:t>différentes</a:t>
            </a:r>
            <a:r>
              <a:rPr lang="en-US" dirty="0" smtClean="0">
                <a:latin typeface="Palatino" charset="0"/>
                <a:cs typeface="+mn-cs"/>
              </a:rPr>
              <a:t> </a:t>
            </a:r>
            <a:r>
              <a:rPr lang="en-US" dirty="0" err="1" smtClean="0">
                <a:latin typeface="Palatino" charset="0"/>
                <a:cs typeface="+mn-cs"/>
              </a:rPr>
              <a:t>teintes</a:t>
            </a:r>
            <a:r>
              <a:rPr lang="en-US" dirty="0" smtClean="0">
                <a:latin typeface="Palatino" charset="0"/>
                <a:cs typeface="+mn-cs"/>
              </a:rPr>
              <a:t> variant </a:t>
            </a:r>
            <a:r>
              <a:rPr lang="en-US" dirty="0" err="1" smtClean="0">
                <a:latin typeface="Palatino" charset="0"/>
                <a:cs typeface="+mn-cs"/>
              </a:rPr>
              <a:t>continûment</a:t>
            </a:r>
            <a:r>
              <a:rPr lang="en-US" dirty="0" smtClean="0">
                <a:latin typeface="Palatino" charset="0"/>
                <a:cs typeface="+mn-cs"/>
              </a:rPr>
              <a:t> </a:t>
            </a:r>
            <a:r>
              <a:rPr lang="en-US" dirty="0" err="1" smtClean="0">
                <a:latin typeface="Palatino" charset="0"/>
                <a:cs typeface="+mn-cs"/>
              </a:rPr>
              <a:t>selon</a:t>
            </a:r>
            <a:r>
              <a:rPr lang="en-US" dirty="0" smtClean="0">
                <a:latin typeface="Palatino" charset="0"/>
                <a:cs typeface="+mn-cs"/>
              </a:rPr>
              <a:t> </a:t>
            </a:r>
            <a:r>
              <a:rPr lang="en-US" dirty="0" err="1" smtClean="0">
                <a:latin typeface="Palatino" charset="0"/>
                <a:cs typeface="+mn-cs"/>
              </a:rPr>
              <a:t>l'angle</a:t>
            </a:r>
            <a:r>
              <a:rPr lang="en-US" dirty="0" smtClean="0">
                <a:latin typeface="Palatino" charset="0"/>
                <a:cs typeface="+mn-cs"/>
              </a:rPr>
              <a:t> de </a:t>
            </a:r>
            <a:r>
              <a:rPr lang="en-US" dirty="0" err="1" smtClean="0">
                <a:latin typeface="Palatino" charset="0"/>
                <a:cs typeface="+mn-cs"/>
              </a:rPr>
              <a:t>réfraction</a:t>
            </a:r>
            <a:r>
              <a:rPr lang="en-US" dirty="0" smtClean="0">
                <a:latin typeface="Palatino" charset="0"/>
                <a:cs typeface="+mn-cs"/>
              </a:rPr>
              <a:t> (bleu, </a:t>
            </a:r>
            <a:r>
              <a:rPr lang="en-US" dirty="0" err="1" smtClean="0">
                <a:latin typeface="Palatino" charset="0"/>
                <a:cs typeface="+mn-cs"/>
              </a:rPr>
              <a:t>vert</a:t>
            </a:r>
            <a:r>
              <a:rPr lang="en-US" dirty="0" smtClean="0">
                <a:latin typeface="Palatino" charset="0"/>
                <a:cs typeface="+mn-cs"/>
              </a:rPr>
              <a:t>, </a:t>
            </a:r>
            <a:r>
              <a:rPr lang="en-US" dirty="0" err="1" smtClean="0">
                <a:latin typeface="Palatino" charset="0"/>
                <a:cs typeface="+mn-cs"/>
              </a:rPr>
              <a:t>jaune</a:t>
            </a:r>
            <a:r>
              <a:rPr lang="en-US" dirty="0" smtClean="0">
                <a:latin typeface="Palatino" charset="0"/>
                <a:cs typeface="+mn-cs"/>
              </a:rPr>
              <a:t>, </a:t>
            </a:r>
            <a:r>
              <a:rPr lang="en-US" dirty="0" err="1" smtClean="0">
                <a:latin typeface="Palatino" charset="0"/>
                <a:cs typeface="+mn-cs"/>
              </a:rPr>
              <a:t>orangé</a:t>
            </a:r>
            <a:r>
              <a:rPr lang="en-US" dirty="0" smtClean="0">
                <a:latin typeface="Palatino" charset="0"/>
                <a:cs typeface="+mn-cs"/>
              </a:rPr>
              <a:t>, rouge, violet et indigo qui </a:t>
            </a:r>
            <a:r>
              <a:rPr lang="en-US" dirty="0" err="1" smtClean="0">
                <a:latin typeface="Palatino" charset="0"/>
                <a:cs typeface="+mn-cs"/>
              </a:rPr>
              <a:t>est</a:t>
            </a:r>
            <a:r>
              <a:rPr lang="en-US" dirty="0" smtClean="0">
                <a:latin typeface="Palatino" charset="0"/>
                <a:cs typeface="+mn-cs"/>
              </a:rPr>
              <a:t> en </a:t>
            </a:r>
            <a:r>
              <a:rPr lang="en-US" dirty="0" err="1" smtClean="0">
                <a:latin typeface="Palatino" charset="0"/>
                <a:cs typeface="+mn-cs"/>
              </a:rPr>
              <a:t>réalité</a:t>
            </a:r>
            <a:r>
              <a:rPr lang="en-US" dirty="0" smtClean="0">
                <a:latin typeface="Palatino" charset="0"/>
                <a:cs typeface="+mn-cs"/>
              </a:rPr>
              <a:t> un violet-bleu).</a:t>
            </a:r>
          </a:p>
          <a:p>
            <a:pPr eaLnBrk="1" hangingPunct="1">
              <a:defRPr/>
            </a:pPr>
            <a:endParaRPr lang="en-US" dirty="0" smtClean="0">
              <a:latin typeface="Palatino" charset="0"/>
              <a:cs typeface="+mn-cs"/>
            </a:endParaRPr>
          </a:p>
          <a:p>
            <a:pPr eaLnBrk="1" hangingPunct="1">
              <a:defRPr/>
            </a:pPr>
            <a:r>
              <a:rPr lang="en-US" dirty="0" smtClean="0">
                <a:latin typeface="Palatino" charset="0"/>
                <a:cs typeface="+mn-cs"/>
              </a:rPr>
              <a:t>                  Le mélange de </a:t>
            </a:r>
            <a:r>
              <a:rPr lang="en-US" dirty="0" err="1" smtClean="0">
                <a:latin typeface="Palatino" charset="0"/>
                <a:cs typeface="+mn-cs"/>
              </a:rPr>
              <a:t>trois</a:t>
            </a:r>
            <a:r>
              <a:rPr lang="en-US" dirty="0" smtClean="0">
                <a:latin typeface="Palatino" charset="0"/>
                <a:cs typeface="+mn-cs"/>
              </a:rPr>
              <a:t> sources </a:t>
            </a:r>
            <a:r>
              <a:rPr lang="en-US" dirty="0" err="1" smtClean="0">
                <a:latin typeface="Palatino" charset="0"/>
                <a:cs typeface="+mn-cs"/>
              </a:rPr>
              <a:t>lumineuses</a:t>
            </a:r>
            <a:r>
              <a:rPr lang="en-US" dirty="0" smtClean="0">
                <a:latin typeface="Palatino" charset="0"/>
                <a:cs typeface="+mn-cs"/>
              </a:rPr>
              <a:t> de </a:t>
            </a:r>
            <a:r>
              <a:rPr lang="en-US" dirty="0" err="1" smtClean="0">
                <a:latin typeface="Palatino" charset="0"/>
                <a:cs typeface="+mn-cs"/>
              </a:rPr>
              <a:t>longueurs</a:t>
            </a:r>
            <a:r>
              <a:rPr lang="en-US" dirty="0" smtClean="0">
                <a:latin typeface="Palatino" charset="0"/>
                <a:cs typeface="+mn-cs"/>
              </a:rPr>
              <a:t> </a:t>
            </a:r>
            <a:r>
              <a:rPr lang="en-US" dirty="0" err="1" smtClean="0">
                <a:latin typeface="Palatino" charset="0"/>
                <a:cs typeface="+mn-cs"/>
              </a:rPr>
              <a:t>d'onde</a:t>
            </a:r>
            <a:r>
              <a:rPr lang="en-US" dirty="0" smtClean="0">
                <a:latin typeface="Palatino" charset="0"/>
                <a:cs typeface="+mn-cs"/>
              </a:rPr>
              <a:t> l1, l2, l3,  et de puissance </a:t>
            </a:r>
            <a:r>
              <a:rPr lang="en-US" dirty="0" err="1" smtClean="0">
                <a:latin typeface="Palatino" charset="0"/>
                <a:cs typeface="+mn-cs"/>
              </a:rPr>
              <a:t>respectives</a:t>
            </a:r>
            <a:r>
              <a:rPr lang="en-US" dirty="0" smtClean="0">
                <a:latin typeface="Palatino" charset="0"/>
                <a:cs typeface="+mn-cs"/>
              </a:rPr>
              <a:t> P1, P2, P3 </a:t>
            </a:r>
            <a:r>
              <a:rPr lang="en-US" dirty="0" err="1" smtClean="0">
                <a:latin typeface="Palatino" charset="0"/>
                <a:cs typeface="+mn-cs"/>
              </a:rPr>
              <a:t>fournit</a:t>
            </a:r>
            <a:r>
              <a:rPr lang="en-US" dirty="0" smtClean="0">
                <a:latin typeface="Palatino" charset="0"/>
                <a:cs typeface="+mn-cs"/>
              </a:rPr>
              <a:t> </a:t>
            </a:r>
            <a:r>
              <a:rPr lang="en-US" dirty="0" err="1" smtClean="0">
                <a:latin typeface="Palatino" charset="0"/>
                <a:cs typeface="+mn-cs"/>
              </a:rPr>
              <a:t>une</a:t>
            </a:r>
            <a:r>
              <a:rPr lang="en-US" dirty="0" smtClean="0">
                <a:latin typeface="Palatino" charset="0"/>
                <a:cs typeface="+mn-cs"/>
              </a:rPr>
              <a:t> </a:t>
            </a:r>
            <a:r>
              <a:rPr lang="en-US" dirty="0" err="1" smtClean="0">
                <a:latin typeface="Palatino" charset="0"/>
                <a:cs typeface="+mn-cs"/>
              </a:rPr>
              <a:t>teinte</a:t>
            </a:r>
            <a:r>
              <a:rPr lang="en-US" dirty="0" smtClean="0">
                <a:latin typeface="Palatino" charset="0"/>
                <a:cs typeface="+mn-cs"/>
              </a:rPr>
              <a:t> </a:t>
            </a:r>
            <a:r>
              <a:rPr lang="en-US" dirty="0" err="1" smtClean="0">
                <a:latin typeface="Palatino" charset="0"/>
                <a:cs typeface="+mn-cs"/>
              </a:rPr>
              <a:t>correspondant</a:t>
            </a:r>
            <a:r>
              <a:rPr lang="en-US" dirty="0" smtClean="0">
                <a:latin typeface="Palatino" charset="0"/>
                <a:cs typeface="+mn-cs"/>
              </a:rPr>
              <a:t> </a:t>
            </a:r>
            <a:r>
              <a:rPr lang="en-US" dirty="0" err="1" smtClean="0">
                <a:latin typeface="Palatino" charset="0"/>
                <a:cs typeface="+mn-cs"/>
              </a:rPr>
              <a:t>finalement</a:t>
            </a:r>
            <a:r>
              <a:rPr lang="en-US" dirty="0" smtClean="0">
                <a:latin typeface="Palatino" charset="0"/>
                <a:cs typeface="+mn-cs"/>
              </a:rPr>
              <a:t> </a:t>
            </a:r>
            <a:r>
              <a:rPr lang="en-US" dirty="0" err="1" smtClean="0">
                <a:latin typeface="Palatino" charset="0"/>
                <a:cs typeface="+mn-cs"/>
              </a:rPr>
              <a:t>à</a:t>
            </a:r>
            <a:r>
              <a:rPr lang="en-US" dirty="0" smtClean="0">
                <a:latin typeface="Palatino" charset="0"/>
                <a:cs typeface="+mn-cs"/>
              </a:rPr>
              <a:t> </a:t>
            </a:r>
            <a:r>
              <a:rPr lang="en-US" dirty="0" err="1" smtClean="0">
                <a:latin typeface="Palatino" charset="0"/>
                <a:cs typeface="+mn-cs"/>
              </a:rPr>
              <a:t>une</a:t>
            </a:r>
            <a:r>
              <a:rPr lang="en-US" dirty="0" smtClean="0">
                <a:latin typeface="Palatino" charset="0"/>
                <a:cs typeface="+mn-cs"/>
              </a:rPr>
              <a:t> lumière de </a:t>
            </a:r>
            <a:r>
              <a:rPr lang="en-US" dirty="0" err="1" smtClean="0">
                <a:latin typeface="Palatino" charset="0"/>
                <a:cs typeface="+mn-cs"/>
              </a:rPr>
              <a:t>longueur</a:t>
            </a:r>
            <a:r>
              <a:rPr lang="en-US" dirty="0" smtClean="0">
                <a:latin typeface="Palatino" charset="0"/>
                <a:cs typeface="+mn-cs"/>
              </a:rPr>
              <a:t> </a:t>
            </a:r>
            <a:r>
              <a:rPr lang="en-US" dirty="0" err="1" smtClean="0">
                <a:latin typeface="Palatino" charset="0"/>
                <a:cs typeface="+mn-cs"/>
              </a:rPr>
              <a:t>d'onde</a:t>
            </a:r>
            <a:r>
              <a:rPr lang="en-US" dirty="0" smtClean="0">
                <a:latin typeface="Palatino" charset="0"/>
                <a:cs typeface="+mn-cs"/>
              </a:rPr>
              <a:t> l </a:t>
            </a:r>
            <a:r>
              <a:rPr lang="en-US" dirty="0" err="1" smtClean="0">
                <a:latin typeface="Palatino" charset="0"/>
                <a:cs typeface="+mn-cs"/>
              </a:rPr>
              <a:t>émise</a:t>
            </a:r>
            <a:r>
              <a:rPr lang="en-US" dirty="0" smtClean="0">
                <a:latin typeface="Palatino" charset="0"/>
                <a:cs typeface="+mn-cs"/>
              </a:rPr>
              <a:t> </a:t>
            </a:r>
            <a:r>
              <a:rPr lang="en-US" dirty="0" err="1" smtClean="0">
                <a:latin typeface="Palatino" charset="0"/>
                <a:cs typeface="+mn-cs"/>
              </a:rPr>
              <a:t>à</a:t>
            </a:r>
            <a:r>
              <a:rPr lang="en-US" dirty="0" smtClean="0">
                <a:latin typeface="Palatino" charset="0"/>
                <a:cs typeface="+mn-cs"/>
              </a:rPr>
              <a:t> </a:t>
            </a:r>
            <a:r>
              <a:rPr lang="en-US" dirty="0" err="1" smtClean="0">
                <a:latin typeface="Palatino" charset="0"/>
                <a:cs typeface="+mn-cs"/>
              </a:rPr>
              <a:t>une</a:t>
            </a:r>
            <a:r>
              <a:rPr lang="en-US" dirty="0" smtClean="0">
                <a:latin typeface="Palatino" charset="0"/>
                <a:cs typeface="+mn-cs"/>
              </a:rPr>
              <a:t> </a:t>
            </a:r>
            <a:r>
              <a:rPr lang="en-US" dirty="0" err="1" smtClean="0">
                <a:latin typeface="Palatino" charset="0"/>
                <a:cs typeface="+mn-cs"/>
              </a:rPr>
              <a:t>certaine</a:t>
            </a:r>
            <a:r>
              <a:rPr lang="en-US" dirty="0" smtClean="0">
                <a:latin typeface="Palatino" charset="0"/>
                <a:cs typeface="+mn-cs"/>
              </a:rPr>
              <a:t> puissance. La </a:t>
            </a:r>
            <a:r>
              <a:rPr lang="en-US" dirty="0" err="1" smtClean="0">
                <a:latin typeface="Palatino" charset="0"/>
                <a:cs typeface="+mn-cs"/>
              </a:rPr>
              <a:t>manière</a:t>
            </a:r>
            <a:r>
              <a:rPr lang="en-US" dirty="0" smtClean="0">
                <a:latin typeface="Palatino" charset="0"/>
                <a:cs typeface="+mn-cs"/>
              </a:rPr>
              <a:t> </a:t>
            </a:r>
            <a:r>
              <a:rPr lang="en-US" dirty="0" err="1" smtClean="0">
                <a:latin typeface="Palatino" charset="0"/>
                <a:cs typeface="+mn-cs"/>
              </a:rPr>
              <a:t>d'obtenir</a:t>
            </a:r>
            <a:r>
              <a:rPr lang="en-US" dirty="0" smtClean="0">
                <a:latin typeface="Palatino" charset="0"/>
                <a:cs typeface="+mn-cs"/>
              </a:rPr>
              <a:t> </a:t>
            </a:r>
            <a:r>
              <a:rPr lang="en-US" dirty="0" err="1" smtClean="0">
                <a:latin typeface="Palatino" charset="0"/>
                <a:cs typeface="+mn-cs"/>
              </a:rPr>
              <a:t>ce</a:t>
            </a:r>
            <a:r>
              <a:rPr lang="en-US" dirty="0" smtClean="0">
                <a:latin typeface="Palatino" charset="0"/>
                <a:cs typeface="+mn-cs"/>
              </a:rPr>
              <a:t> </a:t>
            </a:r>
            <a:r>
              <a:rPr lang="en-US" dirty="0" err="1" smtClean="0">
                <a:latin typeface="Palatino" charset="0"/>
                <a:cs typeface="+mn-cs"/>
              </a:rPr>
              <a:t>résultat</a:t>
            </a:r>
            <a:r>
              <a:rPr lang="en-US" dirty="0" smtClean="0">
                <a:latin typeface="Palatino" charset="0"/>
                <a:cs typeface="+mn-cs"/>
              </a:rPr>
              <a:t> </a:t>
            </a:r>
            <a:r>
              <a:rPr lang="en-US" dirty="0" err="1" smtClean="0">
                <a:latin typeface="Palatino" charset="0"/>
                <a:cs typeface="+mn-cs"/>
              </a:rPr>
              <a:t>n'est</a:t>
            </a:r>
            <a:r>
              <a:rPr lang="en-US" dirty="0" smtClean="0">
                <a:latin typeface="Palatino" charset="0"/>
                <a:cs typeface="+mn-cs"/>
              </a:rPr>
              <a:t> pas unique et des mélanges de </a:t>
            </a:r>
            <a:r>
              <a:rPr lang="en-US" dirty="0" err="1" smtClean="0">
                <a:latin typeface="Palatino" charset="0"/>
                <a:cs typeface="+mn-cs"/>
              </a:rPr>
              <a:t>lumières</a:t>
            </a:r>
            <a:r>
              <a:rPr lang="en-US" dirty="0" smtClean="0">
                <a:latin typeface="Palatino" charset="0"/>
                <a:cs typeface="+mn-cs"/>
              </a:rPr>
              <a:t> </a:t>
            </a:r>
            <a:r>
              <a:rPr lang="en-US" dirty="0" err="1" smtClean="0">
                <a:latin typeface="Palatino" charset="0"/>
                <a:cs typeface="+mn-cs"/>
              </a:rPr>
              <a:t>très</a:t>
            </a:r>
            <a:r>
              <a:rPr lang="en-US" dirty="0" smtClean="0">
                <a:latin typeface="Palatino" charset="0"/>
                <a:cs typeface="+mn-cs"/>
              </a:rPr>
              <a:t> </a:t>
            </a:r>
            <a:r>
              <a:rPr lang="en-US" dirty="0" err="1" smtClean="0">
                <a:latin typeface="Palatino" charset="0"/>
                <a:cs typeface="+mn-cs"/>
              </a:rPr>
              <a:t>différentes</a:t>
            </a:r>
            <a:r>
              <a:rPr lang="en-US" dirty="0" smtClean="0">
                <a:latin typeface="Palatino" charset="0"/>
                <a:cs typeface="+mn-cs"/>
              </a:rPr>
              <a:t> </a:t>
            </a:r>
            <a:r>
              <a:rPr lang="en-US" dirty="0" err="1" smtClean="0">
                <a:latin typeface="Palatino" charset="0"/>
                <a:cs typeface="+mn-cs"/>
              </a:rPr>
              <a:t>peuvent</a:t>
            </a:r>
            <a:r>
              <a:rPr lang="en-US" dirty="0" smtClean="0">
                <a:latin typeface="Palatino" charset="0"/>
                <a:cs typeface="+mn-cs"/>
              </a:rPr>
              <a:t> en </a:t>
            </a:r>
            <a:r>
              <a:rPr lang="en-US" dirty="0" err="1" smtClean="0">
                <a:latin typeface="Palatino" charset="0"/>
                <a:cs typeface="+mn-cs"/>
              </a:rPr>
              <a:t>réalité</a:t>
            </a:r>
            <a:r>
              <a:rPr lang="en-US" dirty="0" smtClean="0">
                <a:latin typeface="Palatino" charset="0"/>
                <a:cs typeface="+mn-cs"/>
              </a:rPr>
              <a:t> </a:t>
            </a:r>
            <a:r>
              <a:rPr lang="en-US" dirty="0" err="1" smtClean="0">
                <a:latin typeface="Palatino" charset="0"/>
                <a:cs typeface="+mn-cs"/>
              </a:rPr>
              <a:t>produire</a:t>
            </a:r>
            <a:r>
              <a:rPr lang="en-US" dirty="0" smtClean="0">
                <a:latin typeface="Palatino" charset="0"/>
                <a:cs typeface="+mn-cs"/>
              </a:rPr>
              <a:t> la </a:t>
            </a:r>
            <a:r>
              <a:rPr lang="en-US" dirty="0" err="1" smtClean="0">
                <a:latin typeface="Palatino" charset="0"/>
                <a:cs typeface="+mn-cs"/>
              </a:rPr>
              <a:t>même</a:t>
            </a:r>
            <a:r>
              <a:rPr lang="en-US" dirty="0" smtClean="0">
                <a:latin typeface="Palatino" charset="0"/>
                <a:cs typeface="+mn-cs"/>
              </a:rPr>
              <a:t> </a:t>
            </a:r>
            <a:r>
              <a:rPr lang="en-US" dirty="0" err="1" smtClean="0">
                <a:latin typeface="Palatino" charset="0"/>
                <a:cs typeface="+mn-cs"/>
              </a:rPr>
              <a:t>teinte</a:t>
            </a:r>
            <a:r>
              <a:rPr lang="en-US" dirty="0" smtClean="0">
                <a:latin typeface="Palatino" charset="0"/>
                <a:cs typeface="+mn-cs"/>
              </a:rPr>
              <a:t>. (Par </a:t>
            </a:r>
            <a:r>
              <a:rPr lang="en-US" dirty="0" err="1" smtClean="0">
                <a:latin typeface="Palatino" charset="0"/>
                <a:cs typeface="+mn-cs"/>
              </a:rPr>
              <a:t>contre</a:t>
            </a:r>
            <a:r>
              <a:rPr lang="en-US" dirty="0" smtClean="0">
                <a:latin typeface="Palatino" charset="0"/>
                <a:cs typeface="+mn-cs"/>
              </a:rPr>
              <a:t> </a:t>
            </a:r>
            <a:r>
              <a:rPr lang="en-US" dirty="0" err="1" smtClean="0">
                <a:latin typeface="Palatino" charset="0"/>
                <a:cs typeface="+mn-cs"/>
              </a:rPr>
              <a:t>il</a:t>
            </a:r>
            <a:r>
              <a:rPr lang="en-US" dirty="0" smtClean="0">
                <a:latin typeface="Palatino" charset="0"/>
                <a:cs typeface="+mn-cs"/>
              </a:rPr>
              <a:t> </a:t>
            </a:r>
            <a:r>
              <a:rPr lang="en-US" dirty="0" err="1" smtClean="0">
                <a:latin typeface="Palatino" charset="0"/>
                <a:cs typeface="+mn-cs"/>
              </a:rPr>
              <a:t>n'y</a:t>
            </a:r>
            <a:r>
              <a:rPr lang="en-US" dirty="0" smtClean="0">
                <a:latin typeface="Palatino" charset="0"/>
                <a:cs typeface="+mn-cs"/>
              </a:rPr>
              <a:t> a en </a:t>
            </a:r>
            <a:r>
              <a:rPr lang="en-US" dirty="0" err="1" smtClean="0">
                <a:latin typeface="Palatino" charset="0"/>
                <a:cs typeface="+mn-cs"/>
              </a:rPr>
              <a:t>général</a:t>
            </a:r>
            <a:r>
              <a:rPr lang="en-US" dirty="0" smtClean="0">
                <a:latin typeface="Palatino" charset="0"/>
                <a:cs typeface="+mn-cs"/>
              </a:rPr>
              <a:t> </a:t>
            </a:r>
            <a:r>
              <a:rPr lang="en-US" dirty="0" err="1" smtClean="0">
                <a:latin typeface="Palatino" charset="0"/>
                <a:cs typeface="+mn-cs"/>
              </a:rPr>
              <a:t>qu'une</a:t>
            </a:r>
            <a:r>
              <a:rPr lang="en-US" dirty="0" smtClean="0">
                <a:latin typeface="Palatino" charset="0"/>
                <a:cs typeface="+mn-cs"/>
              </a:rPr>
              <a:t> </a:t>
            </a:r>
            <a:r>
              <a:rPr lang="en-US" dirty="0" err="1" smtClean="0">
                <a:latin typeface="Palatino" charset="0"/>
                <a:cs typeface="+mn-cs"/>
              </a:rPr>
              <a:t>seule</a:t>
            </a:r>
            <a:r>
              <a:rPr lang="en-US" dirty="0" smtClean="0">
                <a:latin typeface="Palatino" charset="0"/>
                <a:cs typeface="+mn-cs"/>
              </a:rPr>
              <a:t> </a:t>
            </a:r>
            <a:r>
              <a:rPr lang="en-US" dirty="0" err="1" smtClean="0">
                <a:latin typeface="Palatino" charset="0"/>
                <a:cs typeface="+mn-cs"/>
              </a:rPr>
              <a:t>combinaison</a:t>
            </a:r>
            <a:r>
              <a:rPr lang="en-US" dirty="0" smtClean="0">
                <a:latin typeface="Palatino" charset="0"/>
                <a:cs typeface="+mn-cs"/>
              </a:rPr>
              <a:t> possible de </a:t>
            </a:r>
            <a:r>
              <a:rPr lang="en-US" dirty="0" err="1" smtClean="0">
                <a:latin typeface="Palatino" charset="0"/>
                <a:cs typeface="+mn-cs"/>
              </a:rPr>
              <a:t>trois</a:t>
            </a:r>
            <a:r>
              <a:rPr lang="en-US" dirty="0" smtClean="0">
                <a:latin typeface="Palatino" charset="0"/>
                <a:cs typeface="+mn-cs"/>
              </a:rPr>
              <a:t> </a:t>
            </a:r>
            <a:r>
              <a:rPr lang="en-US" dirty="0" err="1" smtClean="0">
                <a:latin typeface="Palatino" charset="0"/>
                <a:cs typeface="+mn-cs"/>
              </a:rPr>
              <a:t>lumières</a:t>
            </a:r>
            <a:r>
              <a:rPr lang="en-US" dirty="0" smtClean="0">
                <a:latin typeface="Palatino" charset="0"/>
                <a:cs typeface="+mn-cs"/>
              </a:rPr>
              <a:t> </a:t>
            </a:r>
            <a:r>
              <a:rPr lang="en-US" dirty="0" err="1" smtClean="0">
                <a:latin typeface="Palatino" charset="0"/>
                <a:cs typeface="+mn-cs"/>
              </a:rPr>
              <a:t>données</a:t>
            </a:r>
            <a:r>
              <a:rPr lang="en-US" dirty="0" smtClean="0">
                <a:latin typeface="Palatino" charset="0"/>
                <a:cs typeface="+mn-cs"/>
              </a:rPr>
              <a:t> </a:t>
            </a:r>
            <a:r>
              <a:rPr lang="en-US" dirty="0" err="1" smtClean="0">
                <a:latin typeface="Palatino" charset="0"/>
                <a:cs typeface="+mn-cs"/>
              </a:rPr>
              <a:t>permettant</a:t>
            </a:r>
            <a:r>
              <a:rPr lang="en-US" dirty="0" smtClean="0">
                <a:latin typeface="Palatino" charset="0"/>
                <a:cs typeface="+mn-cs"/>
              </a:rPr>
              <a:t> </a:t>
            </a:r>
            <a:r>
              <a:rPr lang="en-US" dirty="0" err="1" smtClean="0">
                <a:latin typeface="Palatino" charset="0"/>
                <a:cs typeface="+mn-cs"/>
              </a:rPr>
              <a:t>d'atteindre</a:t>
            </a:r>
            <a:r>
              <a:rPr lang="en-US" dirty="0" smtClean="0">
                <a:latin typeface="Palatino" charset="0"/>
                <a:cs typeface="+mn-cs"/>
              </a:rPr>
              <a:t> </a:t>
            </a:r>
            <a:r>
              <a:rPr lang="en-US" dirty="0" err="1" smtClean="0">
                <a:latin typeface="Palatino" charset="0"/>
                <a:cs typeface="+mn-cs"/>
              </a:rPr>
              <a:t>une</a:t>
            </a:r>
            <a:r>
              <a:rPr lang="en-US" dirty="0" smtClean="0">
                <a:latin typeface="Palatino" charset="0"/>
                <a:cs typeface="+mn-cs"/>
              </a:rPr>
              <a:t> </a:t>
            </a:r>
            <a:r>
              <a:rPr lang="en-US" dirty="0" err="1" smtClean="0">
                <a:latin typeface="Palatino" charset="0"/>
                <a:cs typeface="+mn-cs"/>
              </a:rPr>
              <a:t>teinte</a:t>
            </a:r>
            <a:r>
              <a:rPr lang="en-US" dirty="0" smtClean="0">
                <a:latin typeface="Palatino" charset="0"/>
                <a:cs typeface="+mn-cs"/>
              </a:rPr>
              <a:t> </a:t>
            </a:r>
            <a:r>
              <a:rPr lang="en-US" dirty="0" err="1" smtClean="0">
                <a:latin typeface="Palatino" charset="0"/>
                <a:cs typeface="+mn-cs"/>
              </a:rPr>
              <a:t>fixée</a:t>
            </a:r>
            <a:r>
              <a:rPr lang="en-US" dirty="0" smtClean="0">
                <a:latin typeface="Palatino" charset="0"/>
                <a:cs typeface="+mn-cs"/>
              </a:rPr>
              <a:t> par </a:t>
            </a:r>
            <a:r>
              <a:rPr lang="en-US" dirty="0" err="1" smtClean="0">
                <a:latin typeface="Palatino" charset="0"/>
                <a:cs typeface="+mn-cs"/>
              </a:rPr>
              <a:t>avance</a:t>
            </a:r>
            <a:r>
              <a:rPr lang="en-US" dirty="0" smtClean="0">
                <a:latin typeface="Palatino" charset="0"/>
                <a:cs typeface="+mn-cs"/>
              </a:rPr>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traitement de la couleur varie beaucoup selon les machines. Il est en effet fonction du nombre de plans et de la possibilité d’écrire ou non dans la table des couleurs. Il existe en outre deux grands modèles d'organisation vis-à-vis de l’indexation des pixels dans les tables de couleurs. Dans le premier modèle, dit à indexation directe, la mémoire des plans spécifie pour chaque point un pixel qui fournit directement les trois cellules d’intensité de rouge, vert et bleu correspondant à ce point de l'écran. Dans ce modèle, il y a autant d'entrées dans la table que de couleurs </a:t>
            </a:r>
            <a:r>
              <a:rPr lang="fr-FR" dirty="0" err="1" smtClean="0"/>
              <a:t>codables</a:t>
            </a:r>
            <a:r>
              <a:rPr lang="fr-FR" dirty="0" smtClean="0"/>
              <a:t> simultanément à l’écran. Pour 8 plans de mémoire, cela conduit, on l’a vu, à des tables de 256 couleurs (cf. fig. 9.2.).</a:t>
            </a:r>
          </a:p>
        </p:txBody>
      </p:sp>
      <p:sp>
        <p:nvSpPr>
          <p:cNvPr id="4" name="Espace réservé du numéro de diapositive 3"/>
          <p:cNvSpPr>
            <a:spLocks noGrp="1"/>
          </p:cNvSpPr>
          <p:nvPr>
            <p:ph type="sldNum" sz="quarter" idx="10"/>
          </p:nvPr>
        </p:nvSpPr>
        <p:spPr/>
        <p:txBody>
          <a:bodyPr/>
          <a:lstStyle/>
          <a:p>
            <a:pPr>
              <a:defRPr/>
            </a:pPr>
            <a:fld id="{E5B0347F-F9ED-4247-A00F-97C16E0937FB}" type="slidenum">
              <a:rPr lang="fr-FR" smtClean="0"/>
              <a:pPr>
                <a:defRPr/>
              </a:pPr>
              <a:t>38</a:t>
            </a:fld>
            <a:endParaRPr lang="fr-FR"/>
          </a:p>
        </p:txBody>
      </p:sp>
    </p:spTree>
    <p:extLst>
      <p:ext uri="{BB962C8B-B14F-4D97-AF65-F5344CB8AC3E}">
        <p14:creationId xmlns:p14="http://schemas.microsoft.com/office/powerpoint/2010/main" val="41942750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Dans ce modèle, dit à indexation directe, la mémoire des plans spécifie pour chaque point un pixel qui fournit directement les trois cellules d’intensité de rouge, vert et bleu correspondant à ce point de l'écran. Il y a autant d'entrées dans la table que de couleurs </a:t>
            </a:r>
            <a:r>
              <a:rPr lang="fr-FR" b="1" dirty="0" err="1" smtClean="0"/>
              <a:t>codables</a:t>
            </a:r>
            <a:r>
              <a:rPr lang="fr-FR" b="1" dirty="0" smtClean="0"/>
              <a:t> simultanément </a:t>
            </a:r>
            <a:r>
              <a:rPr lang="fr-FR" dirty="0" smtClean="0"/>
              <a:t>à l’écran. Pour 8 plans de mémoire, cela conduit, à des tables de 256 couleurs.</a:t>
            </a:r>
          </a:p>
        </p:txBody>
      </p:sp>
      <p:sp>
        <p:nvSpPr>
          <p:cNvPr id="4" name="Espace réservé du numéro de diapositive 3"/>
          <p:cNvSpPr>
            <a:spLocks noGrp="1"/>
          </p:cNvSpPr>
          <p:nvPr>
            <p:ph type="sldNum" sz="quarter" idx="10"/>
          </p:nvPr>
        </p:nvSpPr>
        <p:spPr/>
        <p:txBody>
          <a:bodyPr/>
          <a:lstStyle/>
          <a:p>
            <a:pPr>
              <a:defRPr/>
            </a:pPr>
            <a:fld id="{E5B0347F-F9ED-4247-A00F-97C16E0937FB}" type="slidenum">
              <a:rPr lang="fr-FR" smtClean="0"/>
              <a:pPr>
                <a:defRPr/>
              </a:pPr>
              <a:t>39</a:t>
            </a:fld>
            <a:endParaRPr lang="fr-FR"/>
          </a:p>
        </p:txBody>
      </p:sp>
    </p:spTree>
    <p:extLst>
      <p:ext uri="{BB962C8B-B14F-4D97-AF65-F5344CB8AC3E}">
        <p14:creationId xmlns:p14="http://schemas.microsoft.com/office/powerpoint/2010/main" val="4194275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https</a:t>
            </a:r>
            <a:r>
              <a:rPr lang="fr-FR" dirty="0" smtClean="0"/>
              <a:t>://</a:t>
            </a:r>
            <a:r>
              <a:rPr lang="fr-FR" dirty="0" err="1" smtClean="0"/>
              <a:t>youtu.be</a:t>
            </a:r>
            <a:r>
              <a:rPr lang="fr-FR" dirty="0" smtClean="0"/>
              <a:t>/</a:t>
            </a:r>
            <a:r>
              <a:rPr lang="fr-FR" dirty="0" err="1" smtClean="0"/>
              <a:t>rttzfbtYLUI</a:t>
            </a:r>
            <a:endParaRPr lang="fr-FR" dirty="0" smtClean="0"/>
          </a:p>
          <a:p>
            <a:endParaRPr lang="fr-F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dirty="0" smtClean="0"/>
              <a:t>Robe bleue/blanche (trop détaillé?): </a:t>
            </a:r>
            <a:r>
              <a:rPr lang="fr-FR" sz="1200" dirty="0" smtClean="0">
                <a:hlinkClick r:id="rId3"/>
              </a:rPr>
              <a:t>https://youtu.be/j8FfIN_uMhc</a:t>
            </a: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E5B0347F-F9ED-4247-A00F-97C16E0937FB}" type="slidenum">
              <a:rPr lang="fr-FR" smtClean="0"/>
              <a:pPr>
                <a:defRPr/>
              </a:pPr>
              <a:t>4</a:t>
            </a:fld>
            <a:endParaRPr lang="fr-FR"/>
          </a:p>
        </p:txBody>
      </p:sp>
    </p:spTree>
    <p:extLst>
      <p:ext uri="{BB962C8B-B14F-4D97-AF65-F5344CB8AC3E}">
        <p14:creationId xmlns:p14="http://schemas.microsoft.com/office/powerpoint/2010/main" val="25838196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Dans ce modèle, dit à indexation directe, la mémoire des plans spécifie pour chaque point un pixel qui fournit directement les trois cellules d’intensité de rouge, vert et bleu correspondant à ce point de l'écran. Il y a autant d'entrées dans la table que de couleurs </a:t>
            </a:r>
            <a:r>
              <a:rPr lang="fr-FR" b="1" dirty="0" err="1" smtClean="0"/>
              <a:t>codables</a:t>
            </a:r>
            <a:r>
              <a:rPr lang="fr-FR" b="1" dirty="0" smtClean="0"/>
              <a:t> simultanément </a:t>
            </a:r>
            <a:r>
              <a:rPr lang="fr-FR" dirty="0" smtClean="0"/>
              <a:t>à l’écran. Pour 8 plans de mémoire, cela conduit, à des tables de 256 couleurs.</a:t>
            </a:r>
          </a:p>
        </p:txBody>
      </p:sp>
      <p:sp>
        <p:nvSpPr>
          <p:cNvPr id="4" name="Espace réservé du numéro de diapositive 3"/>
          <p:cNvSpPr>
            <a:spLocks noGrp="1"/>
          </p:cNvSpPr>
          <p:nvPr>
            <p:ph type="sldNum" sz="quarter" idx="10"/>
          </p:nvPr>
        </p:nvSpPr>
        <p:spPr/>
        <p:txBody>
          <a:bodyPr/>
          <a:lstStyle/>
          <a:p>
            <a:pPr>
              <a:defRPr/>
            </a:pPr>
            <a:fld id="{E5B0347F-F9ED-4247-A00F-97C16E0937FB}" type="slidenum">
              <a:rPr lang="fr-FR" smtClean="0"/>
              <a:pPr>
                <a:defRPr/>
              </a:pPr>
              <a:t>40</a:t>
            </a:fld>
            <a:endParaRPr lang="fr-FR"/>
          </a:p>
        </p:txBody>
      </p:sp>
    </p:spTree>
    <p:extLst>
      <p:ext uri="{BB962C8B-B14F-4D97-AF65-F5344CB8AC3E}">
        <p14:creationId xmlns:p14="http://schemas.microsoft.com/office/powerpoint/2010/main" val="41942750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Dans ce modèle, dit à indexation directe, la mémoire des plans spécifie pour chaque point un pixel qui fournit directement les trois cellules d’intensité de rouge, vert et bleu correspondant à ce point de l'écran. Il y a autant d'entrées dans la table que de couleurs </a:t>
            </a:r>
            <a:r>
              <a:rPr lang="fr-FR" b="1" dirty="0" err="1" smtClean="0"/>
              <a:t>codables</a:t>
            </a:r>
            <a:r>
              <a:rPr lang="fr-FR" b="1" dirty="0" smtClean="0"/>
              <a:t> simultanément </a:t>
            </a:r>
            <a:r>
              <a:rPr lang="fr-FR" dirty="0" smtClean="0"/>
              <a:t>à l’écran. Pour 8 plans de mémoire, cela conduit, à des tables de 256 couleurs.</a:t>
            </a:r>
          </a:p>
        </p:txBody>
      </p:sp>
      <p:sp>
        <p:nvSpPr>
          <p:cNvPr id="4" name="Espace réservé du numéro de diapositive 3"/>
          <p:cNvSpPr>
            <a:spLocks noGrp="1"/>
          </p:cNvSpPr>
          <p:nvPr>
            <p:ph type="sldNum" sz="quarter" idx="10"/>
          </p:nvPr>
        </p:nvSpPr>
        <p:spPr/>
        <p:txBody>
          <a:bodyPr/>
          <a:lstStyle/>
          <a:p>
            <a:pPr>
              <a:defRPr/>
            </a:pPr>
            <a:fld id="{E5B0347F-F9ED-4247-A00F-97C16E0937FB}" type="slidenum">
              <a:rPr lang="fr-FR" smtClean="0"/>
              <a:pPr>
                <a:defRPr/>
              </a:pPr>
              <a:t>41</a:t>
            </a:fld>
            <a:endParaRPr lang="fr-FR"/>
          </a:p>
        </p:txBody>
      </p:sp>
    </p:spTree>
    <p:extLst>
      <p:ext uri="{BB962C8B-B14F-4D97-AF65-F5344CB8AC3E}">
        <p14:creationId xmlns:p14="http://schemas.microsoft.com/office/powerpoint/2010/main" val="41942750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Dans ce modèle, dit à indexation séparée, la couleur d'un point est déterminée par un pixel décomposé cette fois en trois morceaux. Un pixel spécifie, sur trois séries de plans, trois indices dans une table permettant d'indexer les trois niveaux d'intensités fondamentaux. Par exemple figure 9.3. page suivante, les 24 plans ont été partagés en trois séries de 8 plans. La première série fournit un index permettant de déterminer le niveau de rouge, la deuxième série fournit un index permettant de déterminer le niveau de vert, et la troisième série fournit un index permettant de déterminer le niveau de bleu.</a:t>
            </a:r>
          </a:p>
          <a:p>
            <a:r>
              <a:rPr lang="fr-FR" dirty="0" smtClean="0"/>
              <a:t>L’indexation séparée est particulièrement économique puisque le nombre d'entrées dans la table diminue exponentiellement : cette fois, si Max est le nombre de niveaux distinguables par la machine pour chacune des trois couleurs, Max entrées suffisent à coder toutes les couleurs possibles.</a:t>
            </a:r>
          </a:p>
          <a:p>
            <a:endParaRPr lang="fr-FR" dirty="0" smtClean="0"/>
          </a:p>
          <a:p>
            <a:r>
              <a:rPr lang="fr-FR" dirty="0" smtClean="0"/>
              <a:t>Avec 8 plans seulement, on peut faire de l’indexation séparée en réservant par exemple 3 plans au codage du rouge, 3 plans au vert et 2 plans au bleu.  Ce système est alors appelé modèle 3/3/2 et il existe une table standard pour ce modèle. Dans ce modèle, on a 8 niveaux de rouge (codé de 0 à 7 sur 3 bits), 8 niveaux de vert et 4 niveaux de bleu. On peut alors avoir une table de seulement 8 entrées, permettant de définir 256 couleurs différentes (8x8x4).</a:t>
            </a:r>
          </a:p>
          <a:p>
            <a:r>
              <a:rPr lang="fr-FR" dirty="0" smtClean="0"/>
              <a:t>Et une table de 256 entrées pourra alors coder virtuellement plus de 16 millions de couleurs. </a:t>
            </a:r>
            <a:endParaRPr lang="fr-FR" dirty="0"/>
          </a:p>
        </p:txBody>
      </p:sp>
      <p:sp>
        <p:nvSpPr>
          <p:cNvPr id="4" name="Espace réservé du numéro de diapositive 3"/>
          <p:cNvSpPr>
            <a:spLocks noGrp="1"/>
          </p:cNvSpPr>
          <p:nvPr>
            <p:ph type="sldNum" sz="quarter" idx="10"/>
          </p:nvPr>
        </p:nvSpPr>
        <p:spPr/>
        <p:txBody>
          <a:bodyPr/>
          <a:lstStyle/>
          <a:p>
            <a:pPr>
              <a:defRPr/>
            </a:pPr>
            <a:fld id="{E5B0347F-F9ED-4247-A00F-97C16E0937FB}" type="slidenum">
              <a:rPr lang="fr-FR" smtClean="0"/>
              <a:pPr>
                <a:defRPr/>
              </a:pPr>
              <a:t>42</a:t>
            </a:fld>
            <a:endParaRPr lang="fr-FR"/>
          </a:p>
        </p:txBody>
      </p:sp>
    </p:spTree>
    <p:extLst>
      <p:ext uri="{BB962C8B-B14F-4D97-AF65-F5344CB8AC3E}">
        <p14:creationId xmlns:p14="http://schemas.microsoft.com/office/powerpoint/2010/main" val="11315995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Dans ce modèle, dit à indexation directe, la mémoire des plans spécifie pour chaque point un pixel qui fournit directement les trois cellules d’intensité de rouge, vert et bleu correspondant à ce point de l'écran. Il y a autant d'entrées dans la table que de couleurs </a:t>
            </a:r>
            <a:r>
              <a:rPr lang="fr-FR" b="1" dirty="0" err="1" smtClean="0"/>
              <a:t>codables</a:t>
            </a:r>
            <a:r>
              <a:rPr lang="fr-FR" b="1" dirty="0" smtClean="0"/>
              <a:t> simultanément </a:t>
            </a:r>
            <a:r>
              <a:rPr lang="fr-FR" dirty="0" smtClean="0"/>
              <a:t>à l’écran. Pour 8 plans de mémoire, cela conduit, à des tables de 256 couleurs.</a:t>
            </a:r>
          </a:p>
        </p:txBody>
      </p:sp>
      <p:sp>
        <p:nvSpPr>
          <p:cNvPr id="4" name="Espace réservé du numéro de diapositive 3"/>
          <p:cNvSpPr>
            <a:spLocks noGrp="1"/>
          </p:cNvSpPr>
          <p:nvPr>
            <p:ph type="sldNum" sz="quarter" idx="10"/>
          </p:nvPr>
        </p:nvSpPr>
        <p:spPr/>
        <p:txBody>
          <a:bodyPr/>
          <a:lstStyle/>
          <a:p>
            <a:pPr>
              <a:defRPr/>
            </a:pPr>
            <a:fld id="{E5B0347F-F9ED-4247-A00F-97C16E0937FB}" type="slidenum">
              <a:rPr lang="fr-FR" smtClean="0"/>
              <a:pPr>
                <a:defRPr/>
              </a:pPr>
              <a:t>43</a:t>
            </a:fld>
            <a:endParaRPr lang="fr-FR"/>
          </a:p>
        </p:txBody>
      </p:sp>
    </p:spTree>
    <p:extLst>
      <p:ext uri="{BB962C8B-B14F-4D97-AF65-F5344CB8AC3E}">
        <p14:creationId xmlns:p14="http://schemas.microsoft.com/office/powerpoint/2010/main" val="41942750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Dans ce modèle, dit à indexation directe, la mémoire des plans spécifie pour chaque point un pixel qui fournit directement les trois cellules d’intensité de rouge, vert et bleu correspondant à ce point de l'écran. Il y a autant d'entrées dans la table que de couleurs </a:t>
            </a:r>
            <a:r>
              <a:rPr lang="fr-FR" b="1" dirty="0" err="1" smtClean="0"/>
              <a:t>codables</a:t>
            </a:r>
            <a:r>
              <a:rPr lang="fr-FR" b="1" dirty="0" smtClean="0"/>
              <a:t> simultanément </a:t>
            </a:r>
            <a:r>
              <a:rPr lang="fr-FR" dirty="0" smtClean="0"/>
              <a:t>à l’écran. Pour 8 plans de mémoire, cela conduit, à des tables de 256 couleurs.</a:t>
            </a:r>
          </a:p>
        </p:txBody>
      </p:sp>
      <p:sp>
        <p:nvSpPr>
          <p:cNvPr id="4" name="Espace réservé du numéro de diapositive 3"/>
          <p:cNvSpPr>
            <a:spLocks noGrp="1"/>
          </p:cNvSpPr>
          <p:nvPr>
            <p:ph type="sldNum" sz="quarter" idx="10"/>
          </p:nvPr>
        </p:nvSpPr>
        <p:spPr/>
        <p:txBody>
          <a:bodyPr/>
          <a:lstStyle/>
          <a:p>
            <a:pPr>
              <a:defRPr/>
            </a:pPr>
            <a:fld id="{E5B0347F-F9ED-4247-A00F-97C16E0937FB}" type="slidenum">
              <a:rPr lang="fr-FR" smtClean="0"/>
              <a:pPr>
                <a:defRPr/>
              </a:pPr>
              <a:t>44</a:t>
            </a:fld>
            <a:endParaRPr lang="fr-FR"/>
          </a:p>
        </p:txBody>
      </p:sp>
    </p:spTree>
    <p:extLst>
      <p:ext uri="{BB962C8B-B14F-4D97-AF65-F5344CB8AC3E}">
        <p14:creationId xmlns:p14="http://schemas.microsoft.com/office/powerpoint/2010/main" val="41942750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5B0347F-F9ED-4247-A00F-97C16E0937FB}" type="slidenum">
              <a:rPr lang="fr-FR" smtClean="0"/>
              <a:pPr>
                <a:defRPr/>
              </a:pPr>
              <a:t>45</a:t>
            </a:fld>
            <a:endParaRPr lang="fr-FR"/>
          </a:p>
        </p:txBody>
      </p:sp>
    </p:spTree>
    <p:extLst>
      <p:ext uri="{BB962C8B-B14F-4D97-AF65-F5344CB8AC3E}">
        <p14:creationId xmlns:p14="http://schemas.microsoft.com/office/powerpoint/2010/main" val="1131599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https</a:t>
            </a:r>
            <a:r>
              <a:rPr lang="fr-FR" dirty="0" smtClean="0"/>
              <a:t>://</a:t>
            </a:r>
            <a:r>
              <a:rPr lang="fr-FR" dirty="0" err="1" smtClean="0"/>
              <a:t>youtu.be</a:t>
            </a:r>
            <a:r>
              <a:rPr lang="fr-FR" dirty="0" smtClean="0"/>
              <a:t>/</a:t>
            </a:r>
            <a:r>
              <a:rPr lang="fr-FR" dirty="0" err="1" smtClean="0"/>
              <a:t>rttzfbtYLUI</a:t>
            </a:r>
            <a:endParaRPr lang="fr-FR" dirty="0" smtClean="0"/>
          </a:p>
          <a:p>
            <a:endParaRPr lang="fr-F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dirty="0" smtClean="0"/>
              <a:t>Robe bleue/blanche (trop détaillé?): </a:t>
            </a:r>
            <a:r>
              <a:rPr lang="fr-FR" sz="1200" dirty="0" smtClean="0">
                <a:hlinkClick r:id="rId3"/>
              </a:rPr>
              <a:t>https://youtu.be/j8FfIN_uMhc</a:t>
            </a: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E5B0347F-F9ED-4247-A00F-97C16E0937FB}" type="slidenum">
              <a:rPr lang="fr-FR" smtClean="0"/>
              <a:pPr>
                <a:defRPr/>
              </a:pPr>
              <a:t>5</a:t>
            </a:fld>
            <a:endParaRPr lang="fr-FR"/>
          </a:p>
        </p:txBody>
      </p:sp>
    </p:spTree>
    <p:extLst>
      <p:ext uri="{BB962C8B-B14F-4D97-AF65-F5344CB8AC3E}">
        <p14:creationId xmlns:p14="http://schemas.microsoft.com/office/powerpoint/2010/main" val="2583819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D7B3ACC-76EA-A540-AA21-D7318CE4EECD}" type="slidenum">
              <a:rPr lang="fr-FR"/>
              <a:pPr>
                <a:defRPr/>
              </a:pPr>
              <a:t>6</a:t>
            </a:fld>
            <a:endParaRPr lang="fr-FR"/>
          </a:p>
        </p:txBody>
      </p:sp>
      <p:sp>
        <p:nvSpPr>
          <p:cNvPr id="837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37635" name="Rectangle 3"/>
          <p:cNvSpPr>
            <a:spLocks noGrp="1" noChangeArrowheads="1"/>
          </p:cNvSpPr>
          <p:nvPr>
            <p:ph type="body" idx="1"/>
          </p:nvPr>
        </p:nvSpPr>
        <p:spPr/>
        <p:txBody>
          <a:bodyPr/>
          <a:lstStyle/>
          <a:p>
            <a:pPr eaLnBrk="1" hangingPunct="1">
              <a:defRPr/>
            </a:pPr>
            <a:r>
              <a:rPr lang="en-US" smtClean="0">
                <a:latin typeface="Times New Roman" charset="0"/>
                <a:cs typeface="+mn-cs"/>
              </a:rPr>
              <a:t>sinon on parle aussi de brillance de couleurs, ce qui recouvre aussi des notions comme</a:t>
            </a:r>
          </a:p>
          <a:p>
            <a:pPr eaLnBrk="1" hangingPunct="1">
              <a:defRPr/>
            </a:pPr>
            <a:r>
              <a:rPr lang="en-US" smtClean="0">
                <a:latin typeface="Times New Roman" charset="0"/>
                <a:cs typeface="+mn-cs"/>
              </a:rPr>
              <a:t>brightness = luminosité, intensité, vivacité.</a:t>
            </a:r>
          </a:p>
          <a:p>
            <a:pPr eaLnBrk="1" hangingPunct="1">
              <a:defRPr/>
            </a:pPr>
            <a:endParaRPr lang="en-US" smtClean="0">
              <a:latin typeface="Palatino"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D7B3ACC-76EA-A540-AA21-D7318CE4EECD}" type="slidenum">
              <a:rPr lang="fr-FR"/>
              <a:pPr>
                <a:defRPr/>
              </a:pPr>
              <a:t>7</a:t>
            </a:fld>
            <a:endParaRPr lang="fr-FR"/>
          </a:p>
        </p:txBody>
      </p:sp>
      <p:sp>
        <p:nvSpPr>
          <p:cNvPr id="837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37635" name="Rectangle 3"/>
          <p:cNvSpPr>
            <a:spLocks noGrp="1" noChangeArrowheads="1"/>
          </p:cNvSpPr>
          <p:nvPr>
            <p:ph type="body" idx="1"/>
          </p:nvPr>
        </p:nvSpPr>
        <p:spPr/>
        <p:txBody>
          <a:bodyPr/>
          <a:lstStyle/>
          <a:p>
            <a:pPr eaLnBrk="1" hangingPunct="1">
              <a:defRPr/>
            </a:pPr>
            <a:r>
              <a:rPr lang="en-US" smtClean="0">
                <a:latin typeface="Times New Roman" charset="0"/>
                <a:cs typeface="+mn-cs"/>
              </a:rPr>
              <a:t>sinon on parle aussi de brillance de couleurs, ce qui recouvre aussi des notions comme</a:t>
            </a:r>
          </a:p>
          <a:p>
            <a:pPr eaLnBrk="1" hangingPunct="1">
              <a:defRPr/>
            </a:pPr>
            <a:r>
              <a:rPr lang="en-US" smtClean="0">
                <a:latin typeface="Times New Roman" charset="0"/>
                <a:cs typeface="+mn-cs"/>
              </a:rPr>
              <a:t>brightness = luminosité, intensité, vivacité.</a:t>
            </a:r>
          </a:p>
          <a:p>
            <a:pPr eaLnBrk="1" hangingPunct="1">
              <a:defRPr/>
            </a:pPr>
            <a:endParaRPr lang="en-US" smtClean="0">
              <a:latin typeface="Palatino"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https</a:t>
            </a:r>
            <a:r>
              <a:rPr lang="fr-FR" dirty="0" smtClean="0"/>
              <a:t>://</a:t>
            </a:r>
            <a:r>
              <a:rPr lang="fr-FR" dirty="0" err="1" smtClean="0"/>
              <a:t>youtu.be</a:t>
            </a:r>
            <a:r>
              <a:rPr lang="fr-FR" dirty="0" smtClean="0"/>
              <a:t>/</a:t>
            </a:r>
            <a:r>
              <a:rPr lang="fr-FR" dirty="0" err="1" smtClean="0"/>
              <a:t>rttzfbtYLUI</a:t>
            </a:r>
            <a:endParaRPr lang="fr-FR" dirty="0" smtClean="0"/>
          </a:p>
          <a:p>
            <a:endParaRPr lang="fr-F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dirty="0" smtClean="0"/>
              <a:t>Robe bleue/blanche (trop détaillé?): </a:t>
            </a:r>
            <a:r>
              <a:rPr lang="fr-FR" sz="1200" dirty="0" smtClean="0">
                <a:hlinkClick r:id="rId3"/>
              </a:rPr>
              <a:t>https://youtu.be/j8FfIN_uMhc</a:t>
            </a: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E5B0347F-F9ED-4247-A00F-97C16E0937FB}" type="slidenum">
              <a:rPr lang="fr-FR" smtClean="0"/>
              <a:pPr>
                <a:defRPr/>
              </a:pPr>
              <a:t>8</a:t>
            </a:fld>
            <a:endParaRPr lang="fr-FR"/>
          </a:p>
        </p:txBody>
      </p:sp>
    </p:spTree>
    <p:extLst>
      <p:ext uri="{BB962C8B-B14F-4D97-AF65-F5344CB8AC3E}">
        <p14:creationId xmlns:p14="http://schemas.microsoft.com/office/powerpoint/2010/main" val="2583819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46A4450-C4BB-A14F-B58A-A704DC36A858}" type="slidenum">
              <a:rPr lang="fr-FR"/>
              <a:pPr>
                <a:defRPr/>
              </a:pPr>
              <a:t>9</a:t>
            </a:fld>
            <a:endParaRPr lang="fr-FR"/>
          </a:p>
        </p:txBody>
      </p:sp>
      <p:sp>
        <p:nvSpPr>
          <p:cNvPr id="10076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0076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fr-FR" smtClean="0">
                <a:solidFill>
                  <a:srgbClr val="000000"/>
                </a:solidFill>
                <a:latin typeface="Lucida Grande" charset="0"/>
                <a:cs typeface="+mn-cs"/>
              </a:rPr>
              <a:t>Hue varies around the solid; lightness varies from top to bottom and saturation is the distance from the center.</a:t>
            </a:r>
          </a:p>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5"/>
            <a:ext cx="84201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9"/>
          <p:cNvSpPr>
            <a:spLocks noGrp="1" noChangeArrowheads="1"/>
          </p:cNvSpPr>
          <p:nvPr>
            <p:ph type="dt" sz="half" idx="10"/>
          </p:nvPr>
        </p:nvSpPr>
        <p:spPr>
          <a:ln/>
        </p:spPr>
        <p:txBody>
          <a:bodyPr/>
          <a:lstStyle>
            <a:lvl1pPr>
              <a:defRPr/>
            </a:lvl1pPr>
          </a:lstStyle>
          <a:p>
            <a:pPr>
              <a:defRPr/>
            </a:pPr>
            <a:endParaRPr lang="fr-FR"/>
          </a:p>
        </p:txBody>
      </p:sp>
      <p:sp>
        <p:nvSpPr>
          <p:cNvPr id="5" name="Rectangle 10"/>
          <p:cNvSpPr>
            <a:spLocks noGrp="1" noChangeArrowheads="1"/>
          </p:cNvSpPr>
          <p:nvPr>
            <p:ph type="ftr" sz="quarter" idx="11"/>
          </p:nvPr>
        </p:nvSpPr>
        <p:spPr>
          <a:ln/>
        </p:spPr>
        <p:txBody>
          <a:bodyPr/>
          <a:lstStyle>
            <a:lvl1pPr>
              <a:defRPr/>
            </a:lvl1pPr>
          </a:lstStyle>
          <a:p>
            <a:pPr>
              <a:defRPr/>
            </a:pPr>
            <a:endParaRPr lang="fr-FR"/>
          </a:p>
        </p:txBody>
      </p:sp>
      <p:sp>
        <p:nvSpPr>
          <p:cNvPr id="6" name="Rectangle 11"/>
          <p:cNvSpPr>
            <a:spLocks noGrp="1" noChangeArrowheads="1"/>
          </p:cNvSpPr>
          <p:nvPr>
            <p:ph type="sldNum" sz="quarter" idx="12"/>
          </p:nvPr>
        </p:nvSpPr>
        <p:spPr>
          <a:ln/>
        </p:spPr>
        <p:txBody>
          <a:bodyPr/>
          <a:lstStyle>
            <a:lvl1pPr>
              <a:defRPr/>
            </a:lvl1pPr>
          </a:lstStyle>
          <a:p>
            <a:pPr>
              <a:defRPr/>
            </a:pPr>
            <a:fld id="{3D8D8D7E-75B2-E84D-B615-DD3BA60B15F0}" type="slidenum">
              <a:rPr lang="fr-FR"/>
              <a:pPr>
                <a:defRPr/>
              </a:pPr>
              <a:t>‹#›</a:t>
            </a:fld>
            <a:endParaRPr lang="fr-FR"/>
          </a:p>
        </p:txBody>
      </p:sp>
    </p:spTree>
    <p:extLst>
      <p:ext uri="{BB962C8B-B14F-4D97-AF65-F5344CB8AC3E}">
        <p14:creationId xmlns:p14="http://schemas.microsoft.com/office/powerpoint/2010/main" val="1498938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9"/>
          <p:cNvSpPr>
            <a:spLocks noGrp="1" noChangeArrowheads="1"/>
          </p:cNvSpPr>
          <p:nvPr>
            <p:ph type="dt" sz="half" idx="10"/>
          </p:nvPr>
        </p:nvSpPr>
        <p:spPr>
          <a:ln/>
        </p:spPr>
        <p:txBody>
          <a:bodyPr/>
          <a:lstStyle>
            <a:lvl1pPr>
              <a:defRPr/>
            </a:lvl1pPr>
          </a:lstStyle>
          <a:p>
            <a:pPr>
              <a:defRPr/>
            </a:pPr>
            <a:endParaRPr lang="fr-FR"/>
          </a:p>
        </p:txBody>
      </p:sp>
      <p:sp>
        <p:nvSpPr>
          <p:cNvPr id="5" name="Rectangle 10"/>
          <p:cNvSpPr>
            <a:spLocks noGrp="1" noChangeArrowheads="1"/>
          </p:cNvSpPr>
          <p:nvPr>
            <p:ph type="ftr" sz="quarter" idx="11"/>
          </p:nvPr>
        </p:nvSpPr>
        <p:spPr>
          <a:ln/>
        </p:spPr>
        <p:txBody>
          <a:bodyPr/>
          <a:lstStyle>
            <a:lvl1pPr>
              <a:defRPr/>
            </a:lvl1pPr>
          </a:lstStyle>
          <a:p>
            <a:pPr>
              <a:defRPr/>
            </a:pPr>
            <a:endParaRPr lang="fr-FR"/>
          </a:p>
        </p:txBody>
      </p:sp>
      <p:sp>
        <p:nvSpPr>
          <p:cNvPr id="6" name="Rectangle 11"/>
          <p:cNvSpPr>
            <a:spLocks noGrp="1" noChangeArrowheads="1"/>
          </p:cNvSpPr>
          <p:nvPr>
            <p:ph type="sldNum" sz="quarter" idx="12"/>
          </p:nvPr>
        </p:nvSpPr>
        <p:spPr>
          <a:ln/>
        </p:spPr>
        <p:txBody>
          <a:bodyPr/>
          <a:lstStyle>
            <a:lvl1pPr>
              <a:defRPr/>
            </a:lvl1pPr>
          </a:lstStyle>
          <a:p>
            <a:pPr>
              <a:defRPr/>
            </a:pPr>
            <a:fld id="{730D663D-2600-5C47-ABF1-4309100D0C56}" type="slidenum">
              <a:rPr lang="fr-FR"/>
              <a:pPr>
                <a:defRPr/>
              </a:pPr>
              <a:t>‹#›</a:t>
            </a:fld>
            <a:endParaRPr lang="fr-FR"/>
          </a:p>
        </p:txBody>
      </p:sp>
    </p:spTree>
    <p:extLst>
      <p:ext uri="{BB962C8B-B14F-4D97-AF65-F5344CB8AC3E}">
        <p14:creationId xmlns:p14="http://schemas.microsoft.com/office/powerpoint/2010/main" val="3505644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58025" y="609600"/>
            <a:ext cx="2105025" cy="5486400"/>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742950" y="609600"/>
            <a:ext cx="6162675"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9"/>
          <p:cNvSpPr>
            <a:spLocks noGrp="1" noChangeArrowheads="1"/>
          </p:cNvSpPr>
          <p:nvPr>
            <p:ph type="dt" sz="half" idx="10"/>
          </p:nvPr>
        </p:nvSpPr>
        <p:spPr>
          <a:ln/>
        </p:spPr>
        <p:txBody>
          <a:bodyPr/>
          <a:lstStyle>
            <a:lvl1pPr>
              <a:defRPr/>
            </a:lvl1pPr>
          </a:lstStyle>
          <a:p>
            <a:pPr>
              <a:defRPr/>
            </a:pPr>
            <a:endParaRPr lang="fr-FR"/>
          </a:p>
        </p:txBody>
      </p:sp>
      <p:sp>
        <p:nvSpPr>
          <p:cNvPr id="5" name="Rectangle 10"/>
          <p:cNvSpPr>
            <a:spLocks noGrp="1" noChangeArrowheads="1"/>
          </p:cNvSpPr>
          <p:nvPr>
            <p:ph type="ftr" sz="quarter" idx="11"/>
          </p:nvPr>
        </p:nvSpPr>
        <p:spPr>
          <a:ln/>
        </p:spPr>
        <p:txBody>
          <a:bodyPr/>
          <a:lstStyle>
            <a:lvl1pPr>
              <a:defRPr/>
            </a:lvl1pPr>
          </a:lstStyle>
          <a:p>
            <a:pPr>
              <a:defRPr/>
            </a:pPr>
            <a:endParaRPr lang="fr-FR"/>
          </a:p>
        </p:txBody>
      </p:sp>
      <p:sp>
        <p:nvSpPr>
          <p:cNvPr id="6" name="Rectangle 11"/>
          <p:cNvSpPr>
            <a:spLocks noGrp="1" noChangeArrowheads="1"/>
          </p:cNvSpPr>
          <p:nvPr>
            <p:ph type="sldNum" sz="quarter" idx="12"/>
          </p:nvPr>
        </p:nvSpPr>
        <p:spPr>
          <a:ln/>
        </p:spPr>
        <p:txBody>
          <a:bodyPr/>
          <a:lstStyle>
            <a:lvl1pPr>
              <a:defRPr/>
            </a:lvl1pPr>
          </a:lstStyle>
          <a:p>
            <a:pPr>
              <a:defRPr/>
            </a:pPr>
            <a:fld id="{9CBAC106-58EF-1E4A-ABB8-4EB9698E667B}" type="slidenum">
              <a:rPr lang="fr-FR"/>
              <a:pPr>
                <a:defRPr/>
              </a:pPr>
              <a:t>‹#›</a:t>
            </a:fld>
            <a:endParaRPr lang="fr-FR"/>
          </a:p>
        </p:txBody>
      </p:sp>
    </p:spTree>
    <p:extLst>
      <p:ext uri="{BB962C8B-B14F-4D97-AF65-F5344CB8AC3E}">
        <p14:creationId xmlns:p14="http://schemas.microsoft.com/office/powerpoint/2010/main" val="2483983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4"/>
          <p:cNvGrpSpPr>
            <a:grpSpLocks/>
          </p:cNvGrpSpPr>
          <p:nvPr/>
        </p:nvGrpSpPr>
        <p:grpSpPr bwMode="auto">
          <a:xfrm>
            <a:off x="192088" y="230188"/>
            <a:ext cx="220662" cy="6503987"/>
            <a:chOff x="112" y="145"/>
            <a:chExt cx="128" cy="4097"/>
          </a:xfrm>
        </p:grpSpPr>
        <p:sp>
          <p:nvSpPr>
            <p:cNvPr id="5"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6"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a:latin typeface="Times New Roman" charset="0"/>
                <a:cs typeface="+mn-cs"/>
              </a:endParaRPr>
            </a:p>
          </p:txBody>
        </p:sp>
      </p:grpSp>
      <p:grpSp>
        <p:nvGrpSpPr>
          <p:cNvPr id="7" name="Group 7"/>
          <p:cNvGrpSpPr>
            <a:grpSpLocks/>
          </p:cNvGrpSpPr>
          <p:nvPr/>
        </p:nvGrpSpPr>
        <p:grpSpPr bwMode="auto">
          <a:xfrm>
            <a:off x="9526588" y="220663"/>
            <a:ext cx="214312" cy="6408737"/>
            <a:chOff x="5539" y="139"/>
            <a:chExt cx="125" cy="4037"/>
          </a:xfrm>
        </p:grpSpPr>
        <p:sp>
          <p:nvSpPr>
            <p:cNvPr id="8"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grpSp>
        <p:nvGrpSpPr>
          <p:cNvPr id="10" name="Group 10"/>
          <p:cNvGrpSpPr>
            <a:grpSpLocks/>
          </p:cNvGrpSpPr>
          <p:nvPr/>
        </p:nvGrpSpPr>
        <p:grpSpPr bwMode="auto">
          <a:xfrm>
            <a:off x="447675" y="6477000"/>
            <a:ext cx="9410700" cy="228600"/>
            <a:chOff x="260" y="4080"/>
            <a:chExt cx="5472" cy="144"/>
          </a:xfrm>
        </p:grpSpPr>
        <p:sp>
          <p:nvSpPr>
            <p:cNvPr id="11"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2" name="Rectangle 12"/>
            <p:cNvSpPr>
              <a:spLocks noChangeArrowheads="1"/>
            </p:cNvSpPr>
            <p:nvPr/>
          </p:nvSpPr>
          <p:spPr bwMode="auto">
            <a:xfrm rot="5400000" flipV="1">
              <a:off x="2912" y="1526"/>
              <a:ext cx="48" cy="5355"/>
            </a:xfrm>
            <a:prstGeom prst="rect">
              <a:avLst/>
            </a:prstGeom>
            <a:gradFill rotWithShape="0">
              <a:gsLst>
                <a:gs pos="0">
                  <a:schemeClr val="bg1"/>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grpSp>
        <p:nvGrpSpPr>
          <p:cNvPr id="13" name="Group 13"/>
          <p:cNvGrpSpPr>
            <a:grpSpLocks/>
          </p:cNvGrpSpPr>
          <p:nvPr/>
        </p:nvGrpSpPr>
        <p:grpSpPr bwMode="auto">
          <a:xfrm>
            <a:off x="82550" y="176213"/>
            <a:ext cx="9474200" cy="161925"/>
            <a:chOff x="48" y="111"/>
            <a:chExt cx="5509" cy="102"/>
          </a:xfrm>
        </p:grpSpPr>
        <p:sp>
          <p:nvSpPr>
            <p:cNvPr id="14"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5" name="Rectangle 15"/>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sp>
        <p:nvSpPr>
          <p:cNvPr id="940034" name="Rectangle 2"/>
          <p:cNvSpPr>
            <a:spLocks noGrp="1" noChangeArrowheads="1"/>
          </p:cNvSpPr>
          <p:nvPr>
            <p:ph type="ctrTitle"/>
          </p:nvPr>
        </p:nvSpPr>
        <p:spPr>
          <a:xfrm>
            <a:off x="742950" y="1219200"/>
            <a:ext cx="8420100" cy="1143000"/>
          </a:xfrm>
        </p:spPr>
        <p:txBody>
          <a:bodyPr anchorCtr="1"/>
          <a:lstStyle>
            <a:lvl1pPr>
              <a:defRPr sz="4000">
                <a:solidFill>
                  <a:schemeClr val="tx1"/>
                </a:solidFill>
              </a:defRPr>
            </a:lvl1pPr>
          </a:lstStyle>
          <a:p>
            <a:pPr lvl="0"/>
            <a:r>
              <a:rPr lang="fr-FR" noProof="0" smtClean="0"/>
              <a:t>Cliquez et modifiez le titre</a:t>
            </a:r>
          </a:p>
        </p:txBody>
      </p:sp>
      <p:sp>
        <p:nvSpPr>
          <p:cNvPr id="940035" name="Rectangle 3"/>
          <p:cNvSpPr>
            <a:spLocks noGrp="1" noChangeArrowheads="1"/>
          </p:cNvSpPr>
          <p:nvPr>
            <p:ph type="subTitle" idx="1"/>
          </p:nvPr>
        </p:nvSpPr>
        <p:spPr>
          <a:xfrm>
            <a:off x="1485900" y="2667000"/>
            <a:ext cx="6934200" cy="1752600"/>
          </a:xfrm>
        </p:spPr>
        <p:txBody>
          <a:bodyPr/>
          <a:lstStyle>
            <a:lvl1pPr marL="0" indent="0" algn="ctr">
              <a:buFontTx/>
              <a:buNone/>
              <a:defRPr sz="2800"/>
            </a:lvl1pPr>
          </a:lstStyle>
          <a:p>
            <a:pPr lvl="0"/>
            <a:r>
              <a:rPr lang="fr-FR" noProof="0" smtClean="0"/>
              <a:t>Cliquez pour modifier le style des sous-titres du masque</a:t>
            </a:r>
          </a:p>
        </p:txBody>
      </p:sp>
      <p:sp>
        <p:nvSpPr>
          <p:cNvPr id="16" name="Rectangle 16"/>
          <p:cNvSpPr>
            <a:spLocks noGrp="1" noChangeArrowheads="1"/>
          </p:cNvSpPr>
          <p:nvPr>
            <p:ph type="dt" sz="half" idx="10"/>
          </p:nvPr>
        </p:nvSpPr>
        <p:spPr/>
        <p:txBody>
          <a:bodyPr/>
          <a:lstStyle>
            <a:lvl1pPr>
              <a:defRPr/>
            </a:lvl1pPr>
          </a:lstStyle>
          <a:p>
            <a:pPr>
              <a:defRPr/>
            </a:pPr>
            <a:endParaRPr lang="fr-FR"/>
          </a:p>
        </p:txBody>
      </p:sp>
      <p:sp>
        <p:nvSpPr>
          <p:cNvPr id="17" name="Rectangle 17"/>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Lst>
        </p:spPr>
        <p:txBody>
          <a:bodyPr/>
          <a:lstStyle>
            <a:lvl1pPr>
              <a:defRPr/>
            </a:lvl1pPr>
          </a:lstStyle>
          <a:p>
            <a:pPr>
              <a:defRPr/>
            </a:pPr>
            <a:endParaRPr lang="fr-FR"/>
          </a:p>
        </p:txBody>
      </p:sp>
      <p:sp>
        <p:nvSpPr>
          <p:cNvPr id="18" name="Rectangle 18"/>
          <p:cNvSpPr>
            <a:spLocks noGrp="1" noChangeArrowheads="1"/>
          </p:cNvSpPr>
          <p:nvPr>
            <p:ph type="sldNum" sz="quarter" idx="12"/>
          </p:nvPr>
        </p:nvSpPr>
        <p:spPr/>
        <p:txBody>
          <a:bodyPr/>
          <a:lstStyle>
            <a:lvl1pPr>
              <a:defRPr/>
            </a:lvl1pPr>
          </a:lstStyle>
          <a:p>
            <a:pPr>
              <a:defRPr/>
            </a:pPr>
            <a:fld id="{12F89EAB-3442-8341-9ABD-F6F8E4726CCB}" type="slidenum">
              <a:rPr lang="fr-FR"/>
              <a:pPr>
                <a:defRPr/>
              </a:pPr>
              <a:t>‹#›</a:t>
            </a:fld>
            <a:endParaRPr lang="fr-FR"/>
          </a:p>
        </p:txBody>
      </p:sp>
    </p:spTree>
    <p:extLst>
      <p:ext uri="{BB962C8B-B14F-4D97-AF65-F5344CB8AC3E}">
        <p14:creationId xmlns:p14="http://schemas.microsoft.com/office/powerpoint/2010/main" val="20142107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4459BB8-E312-3E42-B64D-6DC317E3E389}" type="slidenum">
              <a:rPr lang="fr-FR"/>
              <a:pPr>
                <a:defRPr/>
              </a:pPr>
              <a:t>‹#›</a:t>
            </a:fld>
            <a:endParaRPr lang="fr-FR"/>
          </a:p>
        </p:txBody>
      </p:sp>
    </p:spTree>
    <p:extLst>
      <p:ext uri="{BB962C8B-B14F-4D97-AF65-F5344CB8AC3E}">
        <p14:creationId xmlns:p14="http://schemas.microsoft.com/office/powerpoint/2010/main" val="1942446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00"/>
            <a:ext cx="8420100" cy="1362075"/>
          </a:xfrm>
        </p:spPr>
        <p:txBody>
          <a:bodyPr/>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A8FDAF6-5F9E-1645-8641-4C2344A4568F}" type="slidenum">
              <a:rPr lang="fr-FR"/>
              <a:pPr>
                <a:defRPr/>
              </a:pPr>
              <a:t>‹#›</a:t>
            </a:fld>
            <a:endParaRPr lang="fr-FR"/>
          </a:p>
        </p:txBody>
      </p:sp>
    </p:spTree>
    <p:extLst>
      <p:ext uri="{BB962C8B-B14F-4D97-AF65-F5344CB8AC3E}">
        <p14:creationId xmlns:p14="http://schemas.microsoft.com/office/powerpoint/2010/main" val="2016775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742950" y="1295400"/>
            <a:ext cx="41338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29200" y="1295400"/>
            <a:ext cx="41338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594D493-665E-8544-A513-1F7A172EFED7}" type="slidenum">
              <a:rPr lang="fr-FR"/>
              <a:pPr>
                <a:defRPr/>
              </a:pPr>
              <a:t>‹#›</a:t>
            </a:fld>
            <a:endParaRPr lang="fr-FR"/>
          </a:p>
        </p:txBody>
      </p:sp>
    </p:spTree>
    <p:extLst>
      <p:ext uri="{BB962C8B-B14F-4D97-AF65-F5344CB8AC3E}">
        <p14:creationId xmlns:p14="http://schemas.microsoft.com/office/powerpoint/2010/main" val="2872759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A5893324-88ED-8E4D-9BB4-C7B2440F2D74}" type="slidenum">
              <a:rPr lang="fr-FR"/>
              <a:pPr>
                <a:defRPr/>
              </a:pPr>
              <a:t>‹#›</a:t>
            </a:fld>
            <a:endParaRPr lang="fr-FR"/>
          </a:p>
        </p:txBody>
      </p:sp>
    </p:spTree>
    <p:extLst>
      <p:ext uri="{BB962C8B-B14F-4D97-AF65-F5344CB8AC3E}">
        <p14:creationId xmlns:p14="http://schemas.microsoft.com/office/powerpoint/2010/main" val="3191257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76740800-3025-DA46-BCC0-8382D8380C5C}" type="slidenum">
              <a:rPr lang="fr-FR"/>
              <a:pPr>
                <a:defRPr/>
              </a:pPr>
              <a:t>‹#›</a:t>
            </a:fld>
            <a:endParaRPr lang="fr-FR"/>
          </a:p>
        </p:txBody>
      </p:sp>
    </p:spTree>
    <p:extLst>
      <p:ext uri="{BB962C8B-B14F-4D97-AF65-F5344CB8AC3E}">
        <p14:creationId xmlns:p14="http://schemas.microsoft.com/office/powerpoint/2010/main" val="28832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155E5E62-4B17-EB48-875C-D34998D4C9D9}" type="slidenum">
              <a:rPr lang="fr-FR"/>
              <a:pPr>
                <a:defRPr/>
              </a:pPr>
              <a:t>‹#›</a:t>
            </a:fld>
            <a:endParaRPr lang="fr-FR"/>
          </a:p>
        </p:txBody>
      </p:sp>
    </p:spTree>
    <p:extLst>
      <p:ext uri="{BB962C8B-B14F-4D97-AF65-F5344CB8AC3E}">
        <p14:creationId xmlns:p14="http://schemas.microsoft.com/office/powerpoint/2010/main" val="2338674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138"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CAB71ED-FBB0-B648-ABE5-B2AE733073A0}" type="slidenum">
              <a:rPr lang="fr-FR"/>
              <a:pPr>
                <a:defRPr/>
              </a:pPr>
              <a:t>‹#›</a:t>
            </a:fld>
            <a:endParaRPr lang="fr-FR"/>
          </a:p>
        </p:txBody>
      </p:sp>
    </p:spTree>
    <p:extLst>
      <p:ext uri="{BB962C8B-B14F-4D97-AF65-F5344CB8AC3E}">
        <p14:creationId xmlns:p14="http://schemas.microsoft.com/office/powerpoint/2010/main" val="759079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9"/>
          <p:cNvSpPr>
            <a:spLocks noGrp="1" noChangeArrowheads="1"/>
          </p:cNvSpPr>
          <p:nvPr>
            <p:ph type="dt" sz="half" idx="10"/>
          </p:nvPr>
        </p:nvSpPr>
        <p:spPr>
          <a:ln/>
        </p:spPr>
        <p:txBody>
          <a:bodyPr/>
          <a:lstStyle>
            <a:lvl1pPr>
              <a:defRPr/>
            </a:lvl1pPr>
          </a:lstStyle>
          <a:p>
            <a:pPr>
              <a:defRPr/>
            </a:pPr>
            <a:endParaRPr lang="fr-FR"/>
          </a:p>
        </p:txBody>
      </p:sp>
      <p:sp>
        <p:nvSpPr>
          <p:cNvPr id="5" name="Rectangle 10"/>
          <p:cNvSpPr>
            <a:spLocks noGrp="1" noChangeArrowheads="1"/>
          </p:cNvSpPr>
          <p:nvPr>
            <p:ph type="ftr" sz="quarter" idx="11"/>
          </p:nvPr>
        </p:nvSpPr>
        <p:spPr>
          <a:ln/>
        </p:spPr>
        <p:txBody>
          <a:bodyPr/>
          <a:lstStyle>
            <a:lvl1pPr>
              <a:defRPr/>
            </a:lvl1pPr>
          </a:lstStyle>
          <a:p>
            <a:pPr>
              <a:defRPr/>
            </a:pPr>
            <a:endParaRPr lang="fr-FR"/>
          </a:p>
        </p:txBody>
      </p:sp>
      <p:sp>
        <p:nvSpPr>
          <p:cNvPr id="6" name="Rectangle 11"/>
          <p:cNvSpPr>
            <a:spLocks noGrp="1" noChangeArrowheads="1"/>
          </p:cNvSpPr>
          <p:nvPr>
            <p:ph type="sldNum" sz="quarter" idx="12"/>
          </p:nvPr>
        </p:nvSpPr>
        <p:spPr>
          <a:ln/>
        </p:spPr>
        <p:txBody>
          <a:bodyPr/>
          <a:lstStyle>
            <a:lvl1pPr>
              <a:defRPr/>
            </a:lvl1pPr>
          </a:lstStyle>
          <a:p>
            <a:pPr>
              <a:defRPr/>
            </a:pPr>
            <a:fld id="{95A2E4BC-B65B-D040-81E0-C7C432A65FF4}" type="slidenum">
              <a:rPr lang="fr-FR"/>
              <a:pPr>
                <a:defRPr/>
              </a:pPr>
              <a:t>‹#›</a:t>
            </a:fld>
            <a:endParaRPr lang="fr-FR"/>
          </a:p>
        </p:txBody>
      </p:sp>
    </p:spTree>
    <p:extLst>
      <p:ext uri="{BB962C8B-B14F-4D97-AF65-F5344CB8AC3E}">
        <p14:creationId xmlns:p14="http://schemas.microsoft.com/office/powerpoint/2010/main" val="315085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A13D275-A9C3-9F42-8E73-149581D724D4}" type="slidenum">
              <a:rPr lang="fr-FR"/>
              <a:pPr>
                <a:defRPr/>
              </a:pPr>
              <a:t>‹#›</a:t>
            </a:fld>
            <a:endParaRPr lang="fr-FR"/>
          </a:p>
        </p:txBody>
      </p:sp>
    </p:spTree>
    <p:extLst>
      <p:ext uri="{BB962C8B-B14F-4D97-AF65-F5344CB8AC3E}">
        <p14:creationId xmlns:p14="http://schemas.microsoft.com/office/powerpoint/2010/main" val="1867475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623C2F3-9130-2947-B1DB-7C073EF42B18}" type="slidenum">
              <a:rPr lang="fr-FR"/>
              <a:pPr>
                <a:defRPr/>
              </a:pPr>
              <a:t>‹#›</a:t>
            </a:fld>
            <a:endParaRPr lang="fr-FR"/>
          </a:p>
        </p:txBody>
      </p:sp>
    </p:spTree>
    <p:extLst>
      <p:ext uri="{BB962C8B-B14F-4D97-AF65-F5344CB8AC3E}">
        <p14:creationId xmlns:p14="http://schemas.microsoft.com/office/powerpoint/2010/main" val="3104243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75475" y="381000"/>
            <a:ext cx="2187575" cy="5562600"/>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12750" y="381000"/>
            <a:ext cx="6410325" cy="55626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F3A26E3-DF38-CF4E-9572-FF79180C60DE}" type="slidenum">
              <a:rPr lang="fr-FR"/>
              <a:pPr>
                <a:defRPr/>
              </a:pPr>
              <a:t>‹#›</a:t>
            </a:fld>
            <a:endParaRPr lang="fr-FR"/>
          </a:p>
        </p:txBody>
      </p:sp>
    </p:spTree>
    <p:extLst>
      <p:ext uri="{BB962C8B-B14F-4D97-AF65-F5344CB8AC3E}">
        <p14:creationId xmlns:p14="http://schemas.microsoft.com/office/powerpoint/2010/main" val="1148338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00"/>
            <a:ext cx="84201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9"/>
          <p:cNvSpPr>
            <a:spLocks noGrp="1" noChangeArrowheads="1"/>
          </p:cNvSpPr>
          <p:nvPr>
            <p:ph type="dt" sz="half" idx="10"/>
          </p:nvPr>
        </p:nvSpPr>
        <p:spPr>
          <a:ln/>
        </p:spPr>
        <p:txBody>
          <a:bodyPr/>
          <a:lstStyle>
            <a:lvl1pPr>
              <a:defRPr/>
            </a:lvl1pPr>
          </a:lstStyle>
          <a:p>
            <a:pPr>
              <a:defRPr/>
            </a:pPr>
            <a:endParaRPr lang="fr-FR"/>
          </a:p>
        </p:txBody>
      </p:sp>
      <p:sp>
        <p:nvSpPr>
          <p:cNvPr id="5" name="Rectangle 10"/>
          <p:cNvSpPr>
            <a:spLocks noGrp="1" noChangeArrowheads="1"/>
          </p:cNvSpPr>
          <p:nvPr>
            <p:ph type="ftr" sz="quarter" idx="11"/>
          </p:nvPr>
        </p:nvSpPr>
        <p:spPr>
          <a:ln/>
        </p:spPr>
        <p:txBody>
          <a:bodyPr/>
          <a:lstStyle>
            <a:lvl1pPr>
              <a:defRPr/>
            </a:lvl1pPr>
          </a:lstStyle>
          <a:p>
            <a:pPr>
              <a:defRPr/>
            </a:pPr>
            <a:endParaRPr lang="fr-FR"/>
          </a:p>
        </p:txBody>
      </p:sp>
      <p:sp>
        <p:nvSpPr>
          <p:cNvPr id="6" name="Rectangle 11"/>
          <p:cNvSpPr>
            <a:spLocks noGrp="1" noChangeArrowheads="1"/>
          </p:cNvSpPr>
          <p:nvPr>
            <p:ph type="sldNum" sz="quarter" idx="12"/>
          </p:nvPr>
        </p:nvSpPr>
        <p:spPr>
          <a:ln/>
        </p:spPr>
        <p:txBody>
          <a:bodyPr/>
          <a:lstStyle>
            <a:lvl1pPr>
              <a:defRPr/>
            </a:lvl1pPr>
          </a:lstStyle>
          <a:p>
            <a:pPr>
              <a:defRPr/>
            </a:pPr>
            <a:fld id="{BA10D799-D6CA-7248-A067-ABD7F3CE55D0}" type="slidenum">
              <a:rPr lang="fr-FR"/>
              <a:pPr>
                <a:defRPr/>
              </a:pPr>
              <a:t>‹#›</a:t>
            </a:fld>
            <a:endParaRPr lang="fr-FR"/>
          </a:p>
        </p:txBody>
      </p:sp>
    </p:spTree>
    <p:extLst>
      <p:ext uri="{BB962C8B-B14F-4D97-AF65-F5344CB8AC3E}">
        <p14:creationId xmlns:p14="http://schemas.microsoft.com/office/powerpoint/2010/main" val="324388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9"/>
          <p:cNvSpPr>
            <a:spLocks noGrp="1" noChangeArrowheads="1"/>
          </p:cNvSpPr>
          <p:nvPr>
            <p:ph type="dt" sz="half" idx="10"/>
          </p:nvPr>
        </p:nvSpPr>
        <p:spPr>
          <a:ln/>
        </p:spPr>
        <p:txBody>
          <a:bodyPr/>
          <a:lstStyle>
            <a:lvl1pPr>
              <a:defRPr/>
            </a:lvl1pPr>
          </a:lstStyle>
          <a:p>
            <a:pPr>
              <a:defRPr/>
            </a:pPr>
            <a:endParaRPr lang="fr-FR"/>
          </a:p>
        </p:txBody>
      </p:sp>
      <p:sp>
        <p:nvSpPr>
          <p:cNvPr id="6" name="Rectangle 10"/>
          <p:cNvSpPr>
            <a:spLocks noGrp="1" noChangeArrowheads="1"/>
          </p:cNvSpPr>
          <p:nvPr>
            <p:ph type="ftr" sz="quarter" idx="11"/>
          </p:nvPr>
        </p:nvSpPr>
        <p:spPr>
          <a:ln/>
        </p:spPr>
        <p:txBody>
          <a:bodyPr/>
          <a:lstStyle>
            <a:lvl1pPr>
              <a:defRPr/>
            </a:lvl1pPr>
          </a:lstStyle>
          <a:p>
            <a:pPr>
              <a:defRPr/>
            </a:pPr>
            <a:endParaRPr lang="fr-FR"/>
          </a:p>
        </p:txBody>
      </p:sp>
      <p:sp>
        <p:nvSpPr>
          <p:cNvPr id="7" name="Rectangle 11"/>
          <p:cNvSpPr>
            <a:spLocks noGrp="1" noChangeArrowheads="1"/>
          </p:cNvSpPr>
          <p:nvPr>
            <p:ph type="sldNum" sz="quarter" idx="12"/>
          </p:nvPr>
        </p:nvSpPr>
        <p:spPr>
          <a:ln/>
        </p:spPr>
        <p:txBody>
          <a:bodyPr/>
          <a:lstStyle>
            <a:lvl1pPr>
              <a:defRPr/>
            </a:lvl1pPr>
          </a:lstStyle>
          <a:p>
            <a:pPr>
              <a:defRPr/>
            </a:pPr>
            <a:fld id="{514274FE-DB3A-F747-8207-9210F00E3085}" type="slidenum">
              <a:rPr lang="fr-FR"/>
              <a:pPr>
                <a:defRPr/>
              </a:pPr>
              <a:t>‹#›</a:t>
            </a:fld>
            <a:endParaRPr lang="fr-FR"/>
          </a:p>
        </p:txBody>
      </p:sp>
    </p:spTree>
    <p:extLst>
      <p:ext uri="{BB962C8B-B14F-4D97-AF65-F5344CB8AC3E}">
        <p14:creationId xmlns:p14="http://schemas.microsoft.com/office/powerpoint/2010/main" val="779985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9"/>
          <p:cNvSpPr>
            <a:spLocks noGrp="1" noChangeArrowheads="1"/>
          </p:cNvSpPr>
          <p:nvPr>
            <p:ph type="dt" sz="half" idx="10"/>
          </p:nvPr>
        </p:nvSpPr>
        <p:spPr>
          <a:ln/>
        </p:spPr>
        <p:txBody>
          <a:bodyPr/>
          <a:lstStyle>
            <a:lvl1pPr>
              <a:defRPr/>
            </a:lvl1pPr>
          </a:lstStyle>
          <a:p>
            <a:pPr>
              <a:defRPr/>
            </a:pPr>
            <a:endParaRPr lang="fr-FR"/>
          </a:p>
        </p:txBody>
      </p:sp>
      <p:sp>
        <p:nvSpPr>
          <p:cNvPr id="8" name="Rectangle 10"/>
          <p:cNvSpPr>
            <a:spLocks noGrp="1" noChangeArrowheads="1"/>
          </p:cNvSpPr>
          <p:nvPr>
            <p:ph type="ftr" sz="quarter" idx="11"/>
          </p:nvPr>
        </p:nvSpPr>
        <p:spPr>
          <a:ln/>
        </p:spPr>
        <p:txBody>
          <a:bodyPr/>
          <a:lstStyle>
            <a:lvl1pPr>
              <a:defRPr/>
            </a:lvl1pPr>
          </a:lstStyle>
          <a:p>
            <a:pPr>
              <a:defRPr/>
            </a:pPr>
            <a:endParaRPr lang="fr-FR"/>
          </a:p>
        </p:txBody>
      </p:sp>
      <p:sp>
        <p:nvSpPr>
          <p:cNvPr id="9" name="Rectangle 11"/>
          <p:cNvSpPr>
            <a:spLocks noGrp="1" noChangeArrowheads="1"/>
          </p:cNvSpPr>
          <p:nvPr>
            <p:ph type="sldNum" sz="quarter" idx="12"/>
          </p:nvPr>
        </p:nvSpPr>
        <p:spPr>
          <a:ln/>
        </p:spPr>
        <p:txBody>
          <a:bodyPr/>
          <a:lstStyle>
            <a:lvl1pPr>
              <a:defRPr/>
            </a:lvl1pPr>
          </a:lstStyle>
          <a:p>
            <a:pPr>
              <a:defRPr/>
            </a:pPr>
            <a:fld id="{27315342-D685-CE43-8532-FE5E9E47FD1B}" type="slidenum">
              <a:rPr lang="fr-FR"/>
              <a:pPr>
                <a:defRPr/>
              </a:pPr>
              <a:t>‹#›</a:t>
            </a:fld>
            <a:endParaRPr lang="fr-FR"/>
          </a:p>
        </p:txBody>
      </p:sp>
    </p:spTree>
    <p:extLst>
      <p:ext uri="{BB962C8B-B14F-4D97-AF65-F5344CB8AC3E}">
        <p14:creationId xmlns:p14="http://schemas.microsoft.com/office/powerpoint/2010/main" val="343521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9"/>
          <p:cNvSpPr>
            <a:spLocks noGrp="1" noChangeArrowheads="1"/>
          </p:cNvSpPr>
          <p:nvPr>
            <p:ph type="dt" sz="half" idx="10"/>
          </p:nvPr>
        </p:nvSpPr>
        <p:spPr>
          <a:ln/>
        </p:spPr>
        <p:txBody>
          <a:bodyPr/>
          <a:lstStyle>
            <a:lvl1pPr>
              <a:defRPr/>
            </a:lvl1pPr>
          </a:lstStyle>
          <a:p>
            <a:pPr>
              <a:defRPr/>
            </a:pPr>
            <a:endParaRPr lang="fr-FR"/>
          </a:p>
        </p:txBody>
      </p:sp>
      <p:sp>
        <p:nvSpPr>
          <p:cNvPr id="4" name="Rectangle 10"/>
          <p:cNvSpPr>
            <a:spLocks noGrp="1" noChangeArrowheads="1"/>
          </p:cNvSpPr>
          <p:nvPr>
            <p:ph type="ftr" sz="quarter" idx="11"/>
          </p:nvPr>
        </p:nvSpPr>
        <p:spPr>
          <a:ln/>
        </p:spPr>
        <p:txBody>
          <a:bodyPr/>
          <a:lstStyle>
            <a:lvl1pPr>
              <a:defRPr/>
            </a:lvl1pPr>
          </a:lstStyle>
          <a:p>
            <a:pPr>
              <a:defRPr/>
            </a:pPr>
            <a:endParaRPr lang="fr-FR"/>
          </a:p>
        </p:txBody>
      </p:sp>
      <p:sp>
        <p:nvSpPr>
          <p:cNvPr id="5" name="Rectangle 11"/>
          <p:cNvSpPr>
            <a:spLocks noGrp="1" noChangeArrowheads="1"/>
          </p:cNvSpPr>
          <p:nvPr>
            <p:ph type="sldNum" sz="quarter" idx="12"/>
          </p:nvPr>
        </p:nvSpPr>
        <p:spPr>
          <a:ln/>
        </p:spPr>
        <p:txBody>
          <a:bodyPr/>
          <a:lstStyle>
            <a:lvl1pPr>
              <a:defRPr/>
            </a:lvl1pPr>
          </a:lstStyle>
          <a:p>
            <a:pPr>
              <a:defRPr/>
            </a:pPr>
            <a:fld id="{3A6BD2CF-4882-BB4B-A19A-E93724D2B4CC}" type="slidenum">
              <a:rPr lang="fr-FR"/>
              <a:pPr>
                <a:defRPr/>
              </a:pPr>
              <a:t>‹#›</a:t>
            </a:fld>
            <a:endParaRPr lang="fr-FR"/>
          </a:p>
        </p:txBody>
      </p:sp>
    </p:spTree>
    <p:extLst>
      <p:ext uri="{BB962C8B-B14F-4D97-AF65-F5344CB8AC3E}">
        <p14:creationId xmlns:p14="http://schemas.microsoft.com/office/powerpoint/2010/main" val="1270325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fr-FR"/>
          </a:p>
        </p:txBody>
      </p:sp>
      <p:sp>
        <p:nvSpPr>
          <p:cNvPr id="3" name="Rectangle 10"/>
          <p:cNvSpPr>
            <a:spLocks noGrp="1" noChangeArrowheads="1"/>
          </p:cNvSpPr>
          <p:nvPr>
            <p:ph type="ftr" sz="quarter" idx="11"/>
          </p:nvPr>
        </p:nvSpPr>
        <p:spPr>
          <a:ln/>
        </p:spPr>
        <p:txBody>
          <a:bodyPr/>
          <a:lstStyle>
            <a:lvl1pPr>
              <a:defRPr/>
            </a:lvl1pPr>
          </a:lstStyle>
          <a:p>
            <a:pPr>
              <a:defRPr/>
            </a:pPr>
            <a:endParaRPr lang="fr-FR"/>
          </a:p>
        </p:txBody>
      </p:sp>
      <p:sp>
        <p:nvSpPr>
          <p:cNvPr id="4" name="Rectangle 11"/>
          <p:cNvSpPr>
            <a:spLocks noGrp="1" noChangeArrowheads="1"/>
          </p:cNvSpPr>
          <p:nvPr>
            <p:ph type="sldNum" sz="quarter" idx="12"/>
          </p:nvPr>
        </p:nvSpPr>
        <p:spPr>
          <a:ln/>
        </p:spPr>
        <p:txBody>
          <a:bodyPr/>
          <a:lstStyle>
            <a:lvl1pPr>
              <a:defRPr/>
            </a:lvl1pPr>
          </a:lstStyle>
          <a:p>
            <a:pPr>
              <a:defRPr/>
            </a:pPr>
            <a:fld id="{CAC58416-7752-484A-ACB0-AF266910D870}" type="slidenum">
              <a:rPr lang="fr-FR"/>
              <a:pPr>
                <a:defRPr/>
              </a:pPr>
              <a:t>‹#›</a:t>
            </a:fld>
            <a:endParaRPr lang="fr-FR"/>
          </a:p>
        </p:txBody>
      </p:sp>
    </p:spTree>
    <p:extLst>
      <p:ext uri="{BB962C8B-B14F-4D97-AF65-F5344CB8AC3E}">
        <p14:creationId xmlns:p14="http://schemas.microsoft.com/office/powerpoint/2010/main" val="29736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138"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9"/>
          <p:cNvSpPr>
            <a:spLocks noGrp="1" noChangeArrowheads="1"/>
          </p:cNvSpPr>
          <p:nvPr>
            <p:ph type="dt" sz="half" idx="10"/>
          </p:nvPr>
        </p:nvSpPr>
        <p:spPr>
          <a:ln/>
        </p:spPr>
        <p:txBody>
          <a:bodyPr/>
          <a:lstStyle>
            <a:lvl1pPr>
              <a:defRPr/>
            </a:lvl1pPr>
          </a:lstStyle>
          <a:p>
            <a:pPr>
              <a:defRPr/>
            </a:pPr>
            <a:endParaRPr lang="fr-FR"/>
          </a:p>
        </p:txBody>
      </p:sp>
      <p:sp>
        <p:nvSpPr>
          <p:cNvPr id="6" name="Rectangle 10"/>
          <p:cNvSpPr>
            <a:spLocks noGrp="1" noChangeArrowheads="1"/>
          </p:cNvSpPr>
          <p:nvPr>
            <p:ph type="ftr" sz="quarter" idx="11"/>
          </p:nvPr>
        </p:nvSpPr>
        <p:spPr>
          <a:ln/>
        </p:spPr>
        <p:txBody>
          <a:bodyPr/>
          <a:lstStyle>
            <a:lvl1pPr>
              <a:defRPr/>
            </a:lvl1pPr>
          </a:lstStyle>
          <a:p>
            <a:pPr>
              <a:defRPr/>
            </a:pPr>
            <a:endParaRPr lang="fr-FR"/>
          </a:p>
        </p:txBody>
      </p:sp>
      <p:sp>
        <p:nvSpPr>
          <p:cNvPr id="7" name="Rectangle 11"/>
          <p:cNvSpPr>
            <a:spLocks noGrp="1" noChangeArrowheads="1"/>
          </p:cNvSpPr>
          <p:nvPr>
            <p:ph type="sldNum" sz="quarter" idx="12"/>
          </p:nvPr>
        </p:nvSpPr>
        <p:spPr>
          <a:ln/>
        </p:spPr>
        <p:txBody>
          <a:bodyPr/>
          <a:lstStyle>
            <a:lvl1pPr>
              <a:defRPr/>
            </a:lvl1pPr>
          </a:lstStyle>
          <a:p>
            <a:pPr>
              <a:defRPr/>
            </a:pPr>
            <a:fld id="{B4354CC9-58B9-0A45-8FC0-8661BD78A0ED}" type="slidenum">
              <a:rPr lang="fr-FR"/>
              <a:pPr>
                <a:defRPr/>
              </a:pPr>
              <a:t>‹#›</a:t>
            </a:fld>
            <a:endParaRPr lang="fr-FR"/>
          </a:p>
        </p:txBody>
      </p:sp>
    </p:spTree>
    <p:extLst>
      <p:ext uri="{BB962C8B-B14F-4D97-AF65-F5344CB8AC3E}">
        <p14:creationId xmlns:p14="http://schemas.microsoft.com/office/powerpoint/2010/main" val="4020575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9"/>
          <p:cNvSpPr>
            <a:spLocks noGrp="1" noChangeArrowheads="1"/>
          </p:cNvSpPr>
          <p:nvPr>
            <p:ph type="dt" sz="half" idx="10"/>
          </p:nvPr>
        </p:nvSpPr>
        <p:spPr>
          <a:ln/>
        </p:spPr>
        <p:txBody>
          <a:bodyPr/>
          <a:lstStyle>
            <a:lvl1pPr>
              <a:defRPr/>
            </a:lvl1pPr>
          </a:lstStyle>
          <a:p>
            <a:pPr>
              <a:defRPr/>
            </a:pPr>
            <a:endParaRPr lang="fr-FR"/>
          </a:p>
        </p:txBody>
      </p:sp>
      <p:sp>
        <p:nvSpPr>
          <p:cNvPr id="6" name="Rectangle 10"/>
          <p:cNvSpPr>
            <a:spLocks noGrp="1" noChangeArrowheads="1"/>
          </p:cNvSpPr>
          <p:nvPr>
            <p:ph type="ftr" sz="quarter" idx="11"/>
          </p:nvPr>
        </p:nvSpPr>
        <p:spPr>
          <a:ln/>
        </p:spPr>
        <p:txBody>
          <a:bodyPr/>
          <a:lstStyle>
            <a:lvl1pPr>
              <a:defRPr/>
            </a:lvl1pPr>
          </a:lstStyle>
          <a:p>
            <a:pPr>
              <a:defRPr/>
            </a:pPr>
            <a:endParaRPr lang="fr-FR"/>
          </a:p>
        </p:txBody>
      </p:sp>
      <p:sp>
        <p:nvSpPr>
          <p:cNvPr id="7" name="Rectangle 11"/>
          <p:cNvSpPr>
            <a:spLocks noGrp="1" noChangeArrowheads="1"/>
          </p:cNvSpPr>
          <p:nvPr>
            <p:ph type="sldNum" sz="quarter" idx="12"/>
          </p:nvPr>
        </p:nvSpPr>
        <p:spPr>
          <a:ln/>
        </p:spPr>
        <p:txBody>
          <a:bodyPr/>
          <a:lstStyle>
            <a:lvl1pPr>
              <a:defRPr/>
            </a:lvl1pPr>
          </a:lstStyle>
          <a:p>
            <a:pPr>
              <a:defRPr/>
            </a:pPr>
            <a:fld id="{65D0E11D-E3CB-B241-8C1C-B871AFFE7D2B}" type="slidenum">
              <a:rPr lang="fr-FR"/>
              <a:pPr>
                <a:defRPr/>
              </a:pPr>
              <a:t>‹#›</a:t>
            </a:fld>
            <a:endParaRPr lang="fr-FR"/>
          </a:p>
        </p:txBody>
      </p:sp>
    </p:spTree>
    <p:extLst>
      <p:ext uri="{BB962C8B-B14F-4D97-AF65-F5344CB8AC3E}">
        <p14:creationId xmlns:p14="http://schemas.microsoft.com/office/powerpoint/2010/main" val="15928440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67" name="Rectangle 7"/>
          <p:cNvSpPr>
            <a:spLocks noGrp="1" noChangeArrowheads="1"/>
          </p:cNvSpPr>
          <p:nvPr>
            <p:ph type="title"/>
          </p:nvPr>
        </p:nvSpPr>
        <p:spPr bwMode="auto">
          <a:xfrm>
            <a:off x="742950" y="609600"/>
            <a:ext cx="84201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911368" name="Rectangle 8"/>
          <p:cNvSpPr>
            <a:spLocks noGrp="1" noChangeArrowheads="1"/>
          </p:cNvSpPr>
          <p:nvPr>
            <p:ph type="body" idx="1"/>
          </p:nvPr>
        </p:nvSpPr>
        <p:spPr bwMode="auto">
          <a:xfrm>
            <a:off x="742950" y="1981200"/>
            <a:ext cx="84201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11369" name="Rectangle 9"/>
          <p:cNvSpPr>
            <a:spLocks noGrp="1" noChangeArrowheads="1"/>
          </p:cNvSpPr>
          <p:nvPr>
            <p:ph type="dt" sz="half" idx="2"/>
          </p:nvPr>
        </p:nvSpPr>
        <p:spPr bwMode="auto">
          <a:xfrm>
            <a:off x="742950" y="62484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p>
        </p:txBody>
      </p:sp>
      <p:sp>
        <p:nvSpPr>
          <p:cNvPr id="911370" name="Rectangle 10"/>
          <p:cNvSpPr>
            <a:spLocks noGrp="1" noChangeArrowheads="1"/>
          </p:cNvSpPr>
          <p:nvPr>
            <p:ph type="ftr" sz="quarter" idx="3"/>
          </p:nvPr>
        </p:nvSpPr>
        <p:spPr bwMode="auto">
          <a:xfrm>
            <a:off x="3384550" y="6248400"/>
            <a:ext cx="313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p>
        </p:txBody>
      </p:sp>
      <p:sp>
        <p:nvSpPr>
          <p:cNvPr id="911371" name="Rectangle 11"/>
          <p:cNvSpPr>
            <a:spLocks noGrp="1" noChangeArrowheads="1"/>
          </p:cNvSpPr>
          <p:nvPr>
            <p:ph type="sldNum" sz="quarter" idx="4"/>
          </p:nvPr>
        </p:nvSpPr>
        <p:spPr bwMode="auto">
          <a:xfrm>
            <a:off x="7099300" y="62484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A90DD6F3-F555-5446-B4BF-9E7C07FCED32}"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rgbClr val="0000FF"/>
          </a:solidFill>
          <a:latin typeface="+mj-lt"/>
          <a:ea typeface="+mj-ea"/>
          <a:cs typeface="+mj-cs"/>
        </a:defRPr>
      </a:lvl1pPr>
      <a:lvl2pPr algn="ctr" rtl="0" eaLnBrk="0" fontAlgn="base" hangingPunct="0">
        <a:spcBef>
          <a:spcPct val="0"/>
        </a:spcBef>
        <a:spcAft>
          <a:spcPct val="0"/>
        </a:spcAft>
        <a:defRPr sz="4400">
          <a:solidFill>
            <a:srgbClr val="0000FF"/>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rgbClr val="0000FF"/>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rgbClr val="0000FF"/>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rgbClr val="0000FF"/>
          </a:solidFill>
          <a:latin typeface="Times" charset="0"/>
          <a:ea typeface="ＭＳ Ｐゴシック" charset="0"/>
          <a:cs typeface="ＭＳ Ｐゴシック" charset="0"/>
        </a:defRPr>
      </a:lvl5pPr>
      <a:lvl6pPr marL="457200" algn="ctr" rtl="0" fontAlgn="base">
        <a:spcBef>
          <a:spcPct val="0"/>
        </a:spcBef>
        <a:spcAft>
          <a:spcPct val="0"/>
        </a:spcAft>
        <a:defRPr sz="4400">
          <a:solidFill>
            <a:srgbClr val="0000FF"/>
          </a:solidFill>
          <a:latin typeface="Times" charset="0"/>
          <a:ea typeface="ＭＳ Ｐゴシック" charset="0"/>
          <a:cs typeface="ＭＳ Ｐゴシック" charset="0"/>
        </a:defRPr>
      </a:lvl6pPr>
      <a:lvl7pPr marL="914400" algn="ctr" rtl="0" fontAlgn="base">
        <a:spcBef>
          <a:spcPct val="0"/>
        </a:spcBef>
        <a:spcAft>
          <a:spcPct val="0"/>
        </a:spcAft>
        <a:defRPr sz="4400">
          <a:solidFill>
            <a:srgbClr val="0000FF"/>
          </a:solidFill>
          <a:latin typeface="Times" charset="0"/>
          <a:ea typeface="ＭＳ Ｐゴシック" charset="0"/>
          <a:cs typeface="ＭＳ Ｐゴシック" charset="0"/>
        </a:defRPr>
      </a:lvl7pPr>
      <a:lvl8pPr marL="1371600" algn="ctr" rtl="0" fontAlgn="base">
        <a:spcBef>
          <a:spcPct val="0"/>
        </a:spcBef>
        <a:spcAft>
          <a:spcPct val="0"/>
        </a:spcAft>
        <a:defRPr sz="4400">
          <a:solidFill>
            <a:srgbClr val="0000FF"/>
          </a:solidFill>
          <a:latin typeface="Times" charset="0"/>
          <a:ea typeface="ＭＳ Ｐゴシック" charset="0"/>
          <a:cs typeface="ＭＳ Ｐゴシック" charset="0"/>
        </a:defRPr>
      </a:lvl8pPr>
      <a:lvl9pPr marL="1828800" algn="ctr" rtl="0" fontAlgn="base">
        <a:spcBef>
          <a:spcPct val="0"/>
        </a:spcBef>
        <a:spcAft>
          <a:spcPct val="0"/>
        </a:spcAft>
        <a:defRPr sz="4400">
          <a:solidFill>
            <a:srgbClr val="0000FF"/>
          </a:solidFill>
          <a:latin typeface="Time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9010" name="Rectangle 2"/>
          <p:cNvSpPr>
            <a:spLocks noGrp="1" noChangeArrowheads="1"/>
          </p:cNvSpPr>
          <p:nvPr>
            <p:ph type="title"/>
          </p:nvPr>
        </p:nvSpPr>
        <p:spPr bwMode="auto">
          <a:xfrm>
            <a:off x="412750" y="381000"/>
            <a:ext cx="86677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et modifiez le titre</a:t>
            </a:r>
          </a:p>
        </p:txBody>
      </p:sp>
      <p:sp>
        <p:nvSpPr>
          <p:cNvPr id="939011" name="Rectangle 3"/>
          <p:cNvSpPr>
            <a:spLocks noGrp="1" noChangeArrowheads="1"/>
          </p:cNvSpPr>
          <p:nvPr>
            <p:ph type="body" idx="1"/>
          </p:nvPr>
        </p:nvSpPr>
        <p:spPr bwMode="auto">
          <a:xfrm>
            <a:off x="742950" y="1295400"/>
            <a:ext cx="84201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39012" name="Rectangle 4"/>
          <p:cNvSpPr>
            <a:spLocks noGrp="1" noChangeArrowheads="1"/>
          </p:cNvSpPr>
          <p:nvPr>
            <p:ph type="dt" sz="half" idx="2"/>
          </p:nvPr>
        </p:nvSpPr>
        <p:spPr bwMode="auto">
          <a:xfrm>
            <a:off x="412750" y="6015038"/>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400">
                <a:solidFill>
                  <a:schemeClr val="bg2"/>
                </a:solidFill>
                <a:latin typeface="+mn-lt"/>
                <a:cs typeface="+mn-cs"/>
              </a:defRPr>
            </a:lvl1pPr>
          </a:lstStyle>
          <a:p>
            <a:pPr>
              <a:defRPr/>
            </a:pPr>
            <a:endParaRPr lang="fr-FR"/>
          </a:p>
        </p:txBody>
      </p:sp>
      <p:sp>
        <p:nvSpPr>
          <p:cNvPr id="939013" name="Rectangle 5"/>
          <p:cNvSpPr>
            <a:spLocks noGrp="1" noChangeArrowheads="1"/>
          </p:cNvSpPr>
          <p:nvPr>
            <p:ph type="ftr" sz="quarter" idx="3"/>
          </p:nvPr>
        </p:nvSpPr>
        <p:spPr bwMode="auto">
          <a:xfrm>
            <a:off x="3384550" y="6015038"/>
            <a:ext cx="3136900" cy="4572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eaLnBrk="1" hangingPunct="1">
              <a:defRPr sz="1400">
                <a:solidFill>
                  <a:schemeClr val="bg2"/>
                </a:solidFill>
                <a:latin typeface="+mn-lt"/>
                <a:cs typeface="+mn-cs"/>
              </a:defRPr>
            </a:lvl1pPr>
          </a:lstStyle>
          <a:p>
            <a:pPr>
              <a:defRPr/>
            </a:pPr>
            <a:endParaRPr lang="fr-FR"/>
          </a:p>
        </p:txBody>
      </p:sp>
      <p:sp>
        <p:nvSpPr>
          <p:cNvPr id="939014" name="Rectangle 6"/>
          <p:cNvSpPr>
            <a:spLocks noGrp="1" noChangeArrowheads="1"/>
          </p:cNvSpPr>
          <p:nvPr>
            <p:ph type="sldNum" sz="quarter" idx="4"/>
          </p:nvPr>
        </p:nvSpPr>
        <p:spPr bwMode="auto">
          <a:xfrm>
            <a:off x="7429500" y="6015038"/>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400">
                <a:solidFill>
                  <a:schemeClr val="bg2"/>
                </a:solidFill>
                <a:latin typeface="+mn-lt"/>
                <a:cs typeface="+mn-cs"/>
              </a:defRPr>
            </a:lvl1pPr>
          </a:lstStyle>
          <a:p>
            <a:pPr>
              <a:defRPr/>
            </a:pPr>
            <a:fld id="{5DCCA1EF-BE1C-D940-AE86-B014875D1CA0}" type="slidenum">
              <a:rPr lang="fr-FR"/>
              <a:pPr>
                <a:defRPr/>
              </a:pPr>
              <a:t>‹#›</a:t>
            </a:fld>
            <a:endParaRPr lang="fr-FR"/>
          </a:p>
        </p:txBody>
      </p:sp>
      <p:grpSp>
        <p:nvGrpSpPr>
          <p:cNvPr id="13319" name="Group 7"/>
          <p:cNvGrpSpPr>
            <a:grpSpLocks/>
          </p:cNvGrpSpPr>
          <p:nvPr/>
        </p:nvGrpSpPr>
        <p:grpSpPr bwMode="auto">
          <a:xfrm>
            <a:off x="192088" y="230188"/>
            <a:ext cx="220662" cy="6503987"/>
            <a:chOff x="112" y="145"/>
            <a:chExt cx="128" cy="4097"/>
          </a:xfrm>
        </p:grpSpPr>
        <p:sp>
          <p:nvSpPr>
            <p:cNvPr id="939016"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9017"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a:latin typeface="Times New Roman" charset="0"/>
                <a:cs typeface="+mn-cs"/>
              </a:endParaRPr>
            </a:p>
          </p:txBody>
        </p:sp>
      </p:grpSp>
      <p:grpSp>
        <p:nvGrpSpPr>
          <p:cNvPr id="13320" name="Group 10"/>
          <p:cNvGrpSpPr>
            <a:grpSpLocks/>
          </p:cNvGrpSpPr>
          <p:nvPr/>
        </p:nvGrpSpPr>
        <p:grpSpPr bwMode="auto">
          <a:xfrm>
            <a:off x="9526588" y="220663"/>
            <a:ext cx="214312" cy="6408737"/>
            <a:chOff x="5539" y="139"/>
            <a:chExt cx="125" cy="4037"/>
          </a:xfrm>
        </p:grpSpPr>
        <p:sp>
          <p:nvSpPr>
            <p:cNvPr id="939019"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9020"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grpSp>
        <p:nvGrpSpPr>
          <p:cNvPr id="13321" name="Group 13"/>
          <p:cNvGrpSpPr>
            <a:grpSpLocks/>
          </p:cNvGrpSpPr>
          <p:nvPr/>
        </p:nvGrpSpPr>
        <p:grpSpPr bwMode="auto">
          <a:xfrm>
            <a:off x="447675" y="6477000"/>
            <a:ext cx="9410700" cy="228600"/>
            <a:chOff x="260" y="4080"/>
            <a:chExt cx="5472" cy="144"/>
          </a:xfrm>
        </p:grpSpPr>
        <p:sp>
          <p:nvSpPr>
            <p:cNvPr id="939022"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9023" name="Rectangle 15"/>
            <p:cNvSpPr>
              <a:spLocks noChangeArrowheads="1"/>
            </p:cNvSpPr>
            <p:nvPr/>
          </p:nvSpPr>
          <p:spPr bwMode="auto">
            <a:xfrm rot="5400000" flipV="1">
              <a:off x="2912" y="1526"/>
              <a:ext cx="48" cy="5355"/>
            </a:xfrm>
            <a:prstGeom prst="rect">
              <a:avLst/>
            </a:prstGeom>
            <a:gradFill rotWithShape="0">
              <a:gsLst>
                <a:gs pos="0">
                  <a:schemeClr val="bg1"/>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grpSp>
        <p:nvGrpSpPr>
          <p:cNvPr id="13322" name="Group 16"/>
          <p:cNvGrpSpPr>
            <a:grpSpLocks/>
          </p:cNvGrpSpPr>
          <p:nvPr/>
        </p:nvGrpSpPr>
        <p:grpSpPr bwMode="auto">
          <a:xfrm>
            <a:off x="82550" y="176213"/>
            <a:ext cx="9474200" cy="161925"/>
            <a:chOff x="48" y="111"/>
            <a:chExt cx="5509" cy="102"/>
          </a:xfrm>
        </p:grpSpPr>
        <p:sp>
          <p:nvSpPr>
            <p:cNvPr id="939025"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9026" name="Rectangle 18"/>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grpSp>
        <p:nvGrpSpPr>
          <p:cNvPr id="939027" name="Group 19"/>
          <p:cNvGrpSpPr>
            <a:grpSpLocks/>
          </p:cNvGrpSpPr>
          <p:nvPr/>
        </p:nvGrpSpPr>
        <p:grpSpPr bwMode="auto">
          <a:xfrm>
            <a:off x="77788" y="176213"/>
            <a:ext cx="9474200" cy="161925"/>
            <a:chOff x="48" y="111"/>
            <a:chExt cx="5509" cy="102"/>
          </a:xfrm>
        </p:grpSpPr>
        <p:sp>
          <p:nvSpPr>
            <p:cNvPr id="939028" name="Rectangle 20"/>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9029" name="Rectangle 21"/>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spTree>
  </p:cSld>
  <p:clrMap bg1="dk2" tx1="lt1" bg2="dk1" tx2="lt2" accent1="accent1" accent2="accent2" accent3="accent3" accent4="accent4" accent5="accent5" accent6="accent6" hlink="hlink" folHlink="folHlink"/>
  <p:sldLayoutIdLst>
    <p:sldLayoutId id="2147483766"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939027"/>
                                        </p:tgtEl>
                                        <p:attrNameLst>
                                          <p:attrName>style.visibility</p:attrName>
                                        </p:attrNameLst>
                                      </p:cBhvr>
                                      <p:to>
                                        <p:strVal val="visible"/>
                                      </p:to>
                                    </p:set>
                                    <p:anim calcmode="lin" valueType="num">
                                      <p:cBhvr additive="base">
                                        <p:cTn id="7" dur="500" fill="hold"/>
                                        <p:tgtEl>
                                          <p:spTgt spid="939027"/>
                                        </p:tgtEl>
                                        <p:attrNameLst>
                                          <p:attrName>ppt_x</p:attrName>
                                        </p:attrNameLst>
                                      </p:cBhvr>
                                      <p:tavLst>
                                        <p:tav tm="0">
                                          <p:val>
                                            <p:strVal val="1+#ppt_w/2"/>
                                          </p:val>
                                        </p:tav>
                                        <p:tav tm="100000">
                                          <p:val>
                                            <p:strVal val="#ppt_x"/>
                                          </p:val>
                                        </p:tav>
                                      </p:tavLst>
                                    </p:anim>
                                    <p:anim calcmode="lin" valueType="num">
                                      <p:cBhvr additive="base">
                                        <p:cTn id="8" dur="500" fill="hold"/>
                                        <p:tgtEl>
                                          <p:spTgt spid="9390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3600">
          <a:solidFill>
            <a:schemeClr val="tx2"/>
          </a:solidFill>
          <a:latin typeface="+mj-lt"/>
          <a:ea typeface="+mj-ea"/>
          <a:cs typeface="ＭＳ Ｐゴシック" charset="0"/>
        </a:defRPr>
      </a:lvl1pPr>
      <a:lvl2pPr algn="l"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3600">
          <a:solidFill>
            <a:schemeClr val="tx2"/>
          </a:solidFill>
          <a:latin typeface="Arial" charset="0"/>
          <a:ea typeface="ＭＳ Ｐゴシック" charset="0"/>
        </a:defRPr>
      </a:lvl6pPr>
      <a:lvl7pPr marL="914400" algn="l" rtl="0" fontAlgn="base">
        <a:spcBef>
          <a:spcPct val="0"/>
        </a:spcBef>
        <a:spcAft>
          <a:spcPct val="0"/>
        </a:spcAft>
        <a:defRPr sz="3600">
          <a:solidFill>
            <a:schemeClr val="tx2"/>
          </a:solidFill>
          <a:latin typeface="Arial" charset="0"/>
          <a:ea typeface="ＭＳ Ｐゴシック" charset="0"/>
        </a:defRPr>
      </a:lvl7pPr>
      <a:lvl8pPr marL="1371600" algn="l" rtl="0" fontAlgn="base">
        <a:spcBef>
          <a:spcPct val="0"/>
        </a:spcBef>
        <a:spcAft>
          <a:spcPct val="0"/>
        </a:spcAft>
        <a:defRPr sz="3600">
          <a:solidFill>
            <a:schemeClr val="tx2"/>
          </a:solidFill>
          <a:latin typeface="Arial" charset="0"/>
          <a:ea typeface="ＭＳ Ｐゴシック" charset="0"/>
        </a:defRPr>
      </a:lvl8pPr>
      <a:lvl9pPr marL="1828800" algn="l" rtl="0" fontAlgn="base">
        <a:spcBef>
          <a:spcPct val="0"/>
        </a:spcBef>
        <a:spcAft>
          <a:spcPct val="0"/>
        </a:spcAft>
        <a:defRPr sz="36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ea typeface="+mn-ea"/>
        </a:defRPr>
      </a:lvl5pPr>
      <a:lvl6pPr marL="2514600" indent="-228600" algn="l" rtl="0" fontAlgn="base">
        <a:spcBef>
          <a:spcPct val="20000"/>
        </a:spcBef>
        <a:spcAft>
          <a:spcPct val="0"/>
        </a:spcAft>
        <a:buClr>
          <a:schemeClr val="accent1"/>
        </a:buClr>
        <a:buChar char="»"/>
        <a:defRPr sz="2000">
          <a:solidFill>
            <a:schemeClr val="tx1"/>
          </a:solidFill>
          <a:latin typeface="+mn-lt"/>
          <a:ea typeface="+mn-ea"/>
        </a:defRPr>
      </a:lvl6pPr>
      <a:lvl7pPr marL="2971800" indent="-228600" algn="l" rtl="0" fontAlgn="base">
        <a:spcBef>
          <a:spcPct val="20000"/>
        </a:spcBef>
        <a:spcAft>
          <a:spcPct val="0"/>
        </a:spcAft>
        <a:buClr>
          <a:schemeClr val="accent1"/>
        </a:buClr>
        <a:buChar char="»"/>
        <a:defRPr sz="2000">
          <a:solidFill>
            <a:schemeClr val="tx1"/>
          </a:solidFill>
          <a:latin typeface="+mn-lt"/>
          <a:ea typeface="+mn-ea"/>
        </a:defRPr>
      </a:lvl7pPr>
      <a:lvl8pPr marL="3429000" indent="-228600" algn="l" rtl="0" fontAlgn="base">
        <a:spcBef>
          <a:spcPct val="20000"/>
        </a:spcBef>
        <a:spcAft>
          <a:spcPct val="0"/>
        </a:spcAft>
        <a:buClr>
          <a:schemeClr val="accent1"/>
        </a:buClr>
        <a:buChar char="»"/>
        <a:defRPr sz="2000">
          <a:solidFill>
            <a:schemeClr val="tx1"/>
          </a:solidFill>
          <a:latin typeface="+mn-lt"/>
          <a:ea typeface="+mn-ea"/>
        </a:defRPr>
      </a:lvl8pPr>
      <a:lvl9pPr marL="3886200" indent="-228600" algn="l" rtl="0" fontAlgn="base">
        <a:spcBef>
          <a:spcPct val="20000"/>
        </a:spcBef>
        <a:spcAft>
          <a:spcPct val="0"/>
        </a:spcAft>
        <a:buClr>
          <a:schemeClr val="accent1"/>
        </a:buClr>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2.bin"/><Relationship Id="rId5"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3.bin"/><Relationship Id="rId5" Type="http://schemas.openxmlformats.org/officeDocument/2006/relationships/image" Target="../media/image5.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4.bin"/><Relationship Id="rId5" Type="http://schemas.openxmlformats.org/officeDocument/2006/relationships/image" Target="../media/image8.emf"/><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5.bin"/><Relationship Id="rId5" Type="http://schemas.openxmlformats.org/officeDocument/2006/relationships/image" Target="../media/image9.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rttzfbtYLUI" TargetMode="External"/><Relationship Id="rId4" Type="http://schemas.openxmlformats.org/officeDocument/2006/relationships/hyperlink" Target="https://youtu.be/fpMJz_NZtN4"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Mnl5Cd38JYU" TargetMode="External"/><Relationship Id="rId4" Type="http://schemas.openxmlformats.org/officeDocument/2006/relationships/hyperlink" Target="https://youtu.be/j8FfIN_uMhc" TargetMode="External"/><Relationship Id="rId5" Type="http://schemas.openxmlformats.org/officeDocument/2006/relationships/hyperlink" Target="https://youtu.be/PeAUCxmNP7w" TargetMode="External"/><Relationship Id="rId6" Type="http://schemas.openxmlformats.org/officeDocument/2006/relationships/hyperlink" Target="https://youtu.be/NEiLOeRrqjY"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lighthouse.org/accessibility/design/accessible-print-design/effective-color-contrast/" TargetMode="External"/><Relationship Id="rId4" Type="http://schemas.openxmlformats.org/officeDocument/2006/relationships/hyperlink" Target="http://www.lighthouse.org/accessibility/design/accessible-print-design/making-text-legible/"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bin"/><Relationship Id="rId5"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a:xfrm>
            <a:off x="0" y="1066800"/>
            <a:ext cx="9906000" cy="1676400"/>
          </a:xfrm>
          <a:effectLst>
            <a:outerShdw blurRad="63500" dist="35921" dir="2700000" algn="ctr" rotWithShape="0">
              <a:schemeClr val="bg2">
                <a:alpha val="74998"/>
              </a:schemeClr>
            </a:outerShdw>
          </a:effectLst>
          <a:extLst>
            <a:ext uri="{909E8E84-426E-40dd-AFC4-6F175D3DCCD1}">
              <a14:hiddenFill xmlns:a14="http://schemas.microsoft.com/office/drawing/2010/main">
                <a:solidFill>
                  <a:srgbClr val="CCFFFF"/>
                </a:solidFill>
              </a14:hiddenFill>
            </a:ext>
          </a:extLst>
        </p:spPr>
        <p:txBody>
          <a:bodyPr/>
          <a:lstStyle/>
          <a:p>
            <a:pPr eaLnBrk="1" hangingPunct="1">
              <a:defRPr/>
            </a:pPr>
            <a:r>
              <a:rPr lang="fr-FR" sz="6000" b="1" smtClean="0"/>
              <a:t>Vision sur ordinateur</a:t>
            </a:r>
            <a:r>
              <a:rPr lang="fr-FR" sz="6000" smtClean="0"/>
              <a:t> </a:t>
            </a:r>
            <a:endParaRPr lang="fr-FR" smtClean="0"/>
          </a:p>
        </p:txBody>
      </p:sp>
      <p:sp>
        <p:nvSpPr>
          <p:cNvPr id="164867" name="Rectangle 3"/>
          <p:cNvSpPr>
            <a:spLocks noGrp="1" noChangeArrowheads="1"/>
          </p:cNvSpPr>
          <p:nvPr>
            <p:ph type="subTitle" idx="1"/>
          </p:nvPr>
        </p:nvSpPr>
        <p:spPr>
          <a:xfrm>
            <a:off x="1320800" y="2819400"/>
            <a:ext cx="7842250" cy="2971800"/>
          </a:xfrm>
          <a:effectLst>
            <a:outerShdw blurRad="63500" dist="35921" dir="2700000" algn="ctr" rotWithShape="0">
              <a:schemeClr val="bg2">
                <a:alpha val="74998"/>
              </a:schemeClr>
            </a:outerShdw>
          </a:effectLst>
        </p:spPr>
        <p:txBody>
          <a:bodyPr/>
          <a:lstStyle/>
          <a:p>
            <a:pPr eaLnBrk="1" hangingPunct="1">
              <a:defRPr/>
            </a:pPr>
            <a:r>
              <a:rPr lang="fr-FR" sz="2800" smtClean="0">
                <a:solidFill>
                  <a:schemeClr val="tx2"/>
                </a:solidFill>
              </a:rPr>
              <a:t>MASTER INFORMATIQUE</a:t>
            </a:r>
          </a:p>
          <a:p>
            <a:pPr eaLnBrk="1" hangingPunct="1">
              <a:defRPr/>
            </a:pPr>
            <a:r>
              <a:rPr lang="fr-FR" sz="2800" smtClean="0">
                <a:solidFill>
                  <a:schemeClr val="tx2"/>
                </a:solidFill>
              </a:rPr>
              <a:t>2ème année, EID et PLS</a:t>
            </a:r>
            <a:endParaRPr lang="fr-FR" sz="2400" smtClean="0">
              <a:solidFill>
                <a:srgbClr val="212183"/>
              </a:solidFill>
            </a:endParaRPr>
          </a:p>
          <a:p>
            <a:pPr eaLnBrk="1" hangingPunct="1">
              <a:defRPr/>
            </a:pPr>
            <a:endParaRPr lang="fr-FR" sz="2400" smtClean="0">
              <a:solidFill>
                <a:srgbClr val="212183"/>
              </a:solidFill>
            </a:endParaRPr>
          </a:p>
          <a:p>
            <a:pPr eaLnBrk="1" hangingPunct="1">
              <a:defRPr/>
            </a:pPr>
            <a:r>
              <a:rPr lang="fr-FR" sz="2400" smtClean="0"/>
              <a:t>C a t h e r i n e    R e c a n a t i</a:t>
            </a:r>
          </a:p>
          <a:p>
            <a:pPr eaLnBrk="1" hangingPunct="1">
              <a:defRPr/>
            </a:pPr>
            <a:r>
              <a:rPr lang="fr-FR" sz="2400" smtClean="0"/>
              <a:t>U n i v e r s i t é   d e   P a r i s   1 3</a:t>
            </a:r>
            <a:endParaRPr lang="fr-FR" sz="160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a:xfrm>
            <a:off x="762000" y="381000"/>
            <a:ext cx="8420100" cy="1143000"/>
          </a:xfrm>
        </p:spPr>
        <p:txBody>
          <a:bodyPr/>
          <a:lstStyle/>
          <a:p>
            <a:pPr eaLnBrk="1" hangingPunct="1">
              <a:defRPr/>
            </a:pPr>
            <a:r>
              <a:rPr lang="en-US" b="1" dirty="0" smtClean="0"/>
              <a:t>La </a:t>
            </a:r>
            <a:r>
              <a:rPr lang="en-US" b="1" dirty="0" err="1"/>
              <a:t>T</a:t>
            </a:r>
            <a:r>
              <a:rPr lang="en-US" b="1" dirty="0" err="1" smtClean="0"/>
              <a:t>einte</a:t>
            </a:r>
            <a:r>
              <a:rPr lang="en-US" b="1" dirty="0" smtClean="0"/>
              <a:t> (Hue)</a:t>
            </a:r>
            <a:endParaRPr lang="en-US" dirty="0" smtClean="0"/>
          </a:p>
        </p:txBody>
      </p:sp>
      <p:sp>
        <p:nvSpPr>
          <p:cNvPr id="1008643" name="Rectangle 3"/>
          <p:cNvSpPr>
            <a:spLocks noGrp="1" noChangeArrowheads="1"/>
          </p:cNvSpPr>
          <p:nvPr>
            <p:ph type="body" idx="1"/>
          </p:nvPr>
        </p:nvSpPr>
        <p:spPr>
          <a:xfrm>
            <a:off x="533400" y="1484784"/>
            <a:ext cx="9372600" cy="5105400"/>
          </a:xfrm>
        </p:spPr>
        <p:txBody>
          <a:bodyPr/>
          <a:lstStyle/>
          <a:p>
            <a:pPr marL="100013" indent="0" eaLnBrk="1" hangingPunct="1">
              <a:lnSpc>
                <a:spcPct val="90000"/>
              </a:lnSpc>
              <a:buNone/>
              <a:defRPr/>
            </a:pPr>
            <a:r>
              <a:rPr lang="fr-FR" sz="3600" dirty="0" smtClean="0">
                <a:solidFill>
                  <a:srgbClr val="000000"/>
                </a:solidFill>
                <a:latin typeface="Times" charset="0"/>
              </a:rPr>
              <a:t> </a:t>
            </a:r>
            <a:r>
              <a:rPr lang="fr-FR" sz="3600" b="1" dirty="0" smtClean="0">
                <a:solidFill>
                  <a:srgbClr val="000000"/>
                </a:solidFill>
                <a:latin typeface="Times" charset="0"/>
              </a:rPr>
              <a:t>La teinte </a:t>
            </a:r>
            <a:r>
              <a:rPr lang="fr-FR" sz="3600" dirty="0" smtClean="0">
                <a:solidFill>
                  <a:srgbClr val="000000"/>
                </a:solidFill>
                <a:latin typeface="Times" charset="0"/>
              </a:rPr>
              <a:t>est l’attribut de perception visuelle associé aux </a:t>
            </a:r>
            <a:r>
              <a:rPr lang="fr-FR" sz="3600" b="1" dirty="0" smtClean="0">
                <a:solidFill>
                  <a:srgbClr val="000000"/>
                </a:solidFill>
                <a:latin typeface="Times" charset="0"/>
              </a:rPr>
              <a:t>noms de couleurs élémentaires</a:t>
            </a:r>
            <a:r>
              <a:rPr lang="fr-FR" sz="3600" dirty="0" smtClean="0">
                <a:solidFill>
                  <a:srgbClr val="000000"/>
                </a:solidFill>
                <a:latin typeface="Times" charset="0"/>
              </a:rPr>
              <a:t>.</a:t>
            </a:r>
            <a:endParaRPr lang="fr-FR" sz="1000" dirty="0" smtClean="0">
              <a:solidFill>
                <a:srgbClr val="000000"/>
              </a:solidFill>
              <a:latin typeface="Times" charset="0"/>
            </a:endParaRPr>
          </a:p>
          <a:p>
            <a:pPr marL="100013" indent="0" eaLnBrk="1" hangingPunct="1">
              <a:lnSpc>
                <a:spcPct val="90000"/>
              </a:lnSpc>
              <a:buNone/>
              <a:defRPr/>
            </a:pPr>
            <a:r>
              <a:rPr lang="fr-FR" sz="1000" dirty="0" smtClean="0">
                <a:solidFill>
                  <a:srgbClr val="000000"/>
                </a:solidFill>
                <a:latin typeface="Times" charset="0"/>
              </a:rPr>
              <a:t> </a:t>
            </a:r>
          </a:p>
          <a:p>
            <a:pPr marL="100013" indent="0" eaLnBrk="1" hangingPunct="1">
              <a:lnSpc>
                <a:spcPct val="90000"/>
              </a:lnSpc>
              <a:buNone/>
              <a:defRPr/>
            </a:pPr>
            <a:r>
              <a:rPr lang="fr-FR" sz="3600" dirty="0" smtClean="0">
                <a:solidFill>
                  <a:srgbClr val="000000"/>
                </a:solidFill>
                <a:latin typeface="Times" charset="0"/>
              </a:rPr>
              <a:t>Elle identifie des catégories de couleurs de base comme bleu, vert, jaune, rouge et violet. </a:t>
            </a:r>
          </a:p>
          <a:p>
            <a:pPr marL="1071563" lvl="1" indent="-571500" eaLnBrk="1" hangingPunct="1">
              <a:lnSpc>
                <a:spcPct val="90000"/>
              </a:lnSpc>
              <a:defRPr/>
            </a:pPr>
            <a:r>
              <a:rPr lang="fr-FR" sz="3200" dirty="0" smtClean="0">
                <a:solidFill>
                  <a:srgbClr val="000000"/>
                </a:solidFill>
                <a:latin typeface="Times" charset="0"/>
              </a:rPr>
              <a:t>Les gens à vision normale rapportent que les teintes suivent une séquence naturelle basée sur leurs similarités relatives. </a:t>
            </a:r>
          </a:p>
          <a:p>
            <a:pPr marL="1071563" lvl="1" indent="-571500" eaLnBrk="1" hangingPunct="1">
              <a:lnSpc>
                <a:spcPct val="90000"/>
              </a:lnSpc>
              <a:defRPr/>
            </a:pPr>
            <a:r>
              <a:rPr lang="fr-FR" sz="3200" dirty="0" smtClean="0">
                <a:solidFill>
                  <a:srgbClr val="000000"/>
                </a:solidFill>
                <a:latin typeface="Times" charset="0"/>
              </a:rPr>
              <a:t>Avec la plupart des déficiences visuelles, l’habilité à discriminer entre les couleurs sur la base de la teinte diminue.</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Rectangle 2"/>
          <p:cNvSpPr>
            <a:spLocks noGrp="1" noChangeArrowheads="1"/>
          </p:cNvSpPr>
          <p:nvPr>
            <p:ph type="title"/>
          </p:nvPr>
        </p:nvSpPr>
        <p:spPr>
          <a:xfrm>
            <a:off x="762000" y="260648"/>
            <a:ext cx="8420100" cy="1143000"/>
          </a:xfrm>
        </p:spPr>
        <p:txBody>
          <a:bodyPr/>
          <a:lstStyle/>
          <a:p>
            <a:pPr eaLnBrk="1" hangingPunct="1">
              <a:defRPr/>
            </a:pPr>
            <a:r>
              <a:rPr lang="en-US" b="1" dirty="0" smtClean="0"/>
              <a:t>La </a:t>
            </a:r>
            <a:r>
              <a:rPr lang="en-US" b="1" dirty="0" err="1" smtClean="0"/>
              <a:t>Teinte</a:t>
            </a:r>
            <a:r>
              <a:rPr lang="en-US" b="1" dirty="0" smtClean="0"/>
              <a:t> (Hue)</a:t>
            </a:r>
            <a:endParaRPr lang="en-US" dirty="0" smtClean="0"/>
          </a:p>
        </p:txBody>
      </p:sp>
      <p:pic>
        <p:nvPicPr>
          <p:cNvPr id="56322" name="Picture 5" descr="color_wheel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8153400"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Rectangle 2"/>
          <p:cNvSpPr>
            <a:spLocks noGrp="1" noChangeArrowheads="1"/>
          </p:cNvSpPr>
          <p:nvPr>
            <p:ph type="title"/>
          </p:nvPr>
        </p:nvSpPr>
        <p:spPr>
          <a:xfrm>
            <a:off x="762000" y="381000"/>
            <a:ext cx="8420100" cy="1143000"/>
          </a:xfrm>
        </p:spPr>
        <p:txBody>
          <a:bodyPr/>
          <a:lstStyle/>
          <a:p>
            <a:pPr eaLnBrk="1" hangingPunct="1">
              <a:defRPr/>
            </a:pPr>
            <a:r>
              <a:rPr lang="en-US" b="1" dirty="0" smtClean="0"/>
              <a:t>La </a:t>
            </a:r>
            <a:r>
              <a:rPr lang="en-US" b="1" dirty="0" err="1" smtClean="0"/>
              <a:t>Clarté</a:t>
            </a:r>
            <a:r>
              <a:rPr lang="en-US" b="1" dirty="0" smtClean="0"/>
              <a:t> (Lightness)</a:t>
            </a:r>
            <a:endParaRPr lang="en-US" dirty="0" smtClean="0"/>
          </a:p>
        </p:txBody>
      </p:sp>
      <p:sp>
        <p:nvSpPr>
          <p:cNvPr id="1012739" name="Rectangle 3"/>
          <p:cNvSpPr>
            <a:spLocks noGrp="1" noChangeArrowheads="1"/>
          </p:cNvSpPr>
          <p:nvPr>
            <p:ph type="body" idx="1"/>
          </p:nvPr>
        </p:nvSpPr>
        <p:spPr>
          <a:xfrm>
            <a:off x="533400" y="1752600"/>
            <a:ext cx="9372600" cy="5105400"/>
          </a:xfrm>
        </p:spPr>
        <p:txBody>
          <a:bodyPr/>
          <a:lstStyle/>
          <a:p>
            <a:pPr marL="100013" indent="0" eaLnBrk="1" hangingPunct="1">
              <a:lnSpc>
                <a:spcPct val="110000"/>
              </a:lnSpc>
              <a:defRPr/>
            </a:pPr>
            <a:r>
              <a:rPr lang="fr-FR" sz="3600" dirty="0" smtClean="0">
                <a:solidFill>
                  <a:srgbClr val="000000"/>
                </a:solidFill>
                <a:latin typeface="Times" charset="0"/>
              </a:rPr>
              <a:t> La Clarté correspond à combien de lumière semble reflétée par une surface colorée (relativement aux surfaces voisines).</a:t>
            </a:r>
          </a:p>
          <a:p>
            <a:pPr marL="100013" indent="0" eaLnBrk="1" hangingPunct="1">
              <a:defRPr/>
            </a:pPr>
            <a:endParaRPr lang="fr-FR" sz="1000" dirty="0" smtClean="0">
              <a:solidFill>
                <a:srgbClr val="000000"/>
              </a:solidFill>
              <a:latin typeface="Times" charset="0"/>
            </a:endParaRPr>
          </a:p>
          <a:p>
            <a:pPr marL="100013" indent="0" eaLnBrk="1" hangingPunct="1">
              <a:lnSpc>
                <a:spcPct val="110000"/>
              </a:lnSpc>
              <a:defRPr/>
            </a:pPr>
            <a:r>
              <a:rPr lang="fr-FR" sz="3600" dirty="0" smtClean="0">
                <a:solidFill>
                  <a:srgbClr val="000000"/>
                </a:solidFill>
                <a:latin typeface="Times" charset="0"/>
              </a:rPr>
              <a:t> La Clarté, comme la teinte, est un attribut de perception qui ne peut pas </a:t>
            </a:r>
            <a:r>
              <a:rPr lang="fr-FR" altLang="ja-JP" sz="3600" dirty="0" smtClean="0">
                <a:solidFill>
                  <a:srgbClr val="000000"/>
                </a:solidFill>
                <a:latin typeface="Times" charset="0"/>
              </a:rPr>
              <a:t>être</a:t>
            </a:r>
            <a:r>
              <a:rPr lang="fr-FR" sz="3600" dirty="0" smtClean="0">
                <a:solidFill>
                  <a:srgbClr val="000000"/>
                </a:solidFill>
                <a:latin typeface="Times" charset="0"/>
              </a:rPr>
              <a:t> calculé à partir de mesures physiques seules. C’est l’attribut le plus important pour rendre un contraste plus effectif.</a:t>
            </a:r>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Rectangle 2"/>
          <p:cNvSpPr>
            <a:spLocks noGrp="1" noChangeArrowheads="1"/>
          </p:cNvSpPr>
          <p:nvPr>
            <p:ph type="title"/>
          </p:nvPr>
        </p:nvSpPr>
        <p:spPr>
          <a:xfrm>
            <a:off x="762000" y="381000"/>
            <a:ext cx="8420100" cy="1143000"/>
          </a:xfrm>
        </p:spPr>
        <p:txBody>
          <a:bodyPr/>
          <a:lstStyle/>
          <a:p>
            <a:pPr eaLnBrk="1" hangingPunct="1">
              <a:defRPr/>
            </a:pPr>
            <a:r>
              <a:rPr lang="en-US" b="1" dirty="0" smtClean="0"/>
              <a:t>La </a:t>
            </a:r>
            <a:r>
              <a:rPr lang="en-US" b="1" dirty="0" err="1"/>
              <a:t>C</a:t>
            </a:r>
            <a:r>
              <a:rPr lang="en-US" b="1" dirty="0" err="1" smtClean="0"/>
              <a:t>larté</a:t>
            </a:r>
            <a:r>
              <a:rPr lang="en-US" b="1" dirty="0" smtClean="0"/>
              <a:t> (Lightness)</a:t>
            </a:r>
            <a:endParaRPr lang="en-US" dirty="0" smtClean="0"/>
          </a:p>
        </p:txBody>
      </p:sp>
      <p:graphicFrame>
        <p:nvGraphicFramePr>
          <p:cNvPr id="60418" name="Object 5"/>
          <p:cNvGraphicFramePr>
            <a:graphicFrameLocks noChangeAspect="1"/>
          </p:cNvGraphicFramePr>
          <p:nvPr/>
        </p:nvGraphicFramePr>
        <p:xfrm>
          <a:off x="1676400" y="1600200"/>
          <a:ext cx="6629400" cy="5240338"/>
        </p:xfrm>
        <a:graphic>
          <a:graphicData uri="http://schemas.openxmlformats.org/presentationml/2006/ole">
            <mc:AlternateContent xmlns:mc="http://schemas.openxmlformats.org/markup-compatibility/2006">
              <mc:Choice xmlns:v="urn:schemas-microsoft-com:vml" Requires="v">
                <p:oleObj spid="_x0000_s60443" name="Document" r:id="rId4" imgW="3810000" imgH="3009900" progId="Word.Document.8">
                  <p:embed/>
                </p:oleObj>
              </mc:Choice>
              <mc:Fallback>
                <p:oleObj name="Document" r:id="rId4" imgW="3810000" imgH="3009900"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600200"/>
                        <a:ext cx="6629400" cy="524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834" name="Rectangle 2"/>
          <p:cNvSpPr>
            <a:spLocks noGrp="1" noChangeArrowheads="1"/>
          </p:cNvSpPr>
          <p:nvPr>
            <p:ph type="title"/>
          </p:nvPr>
        </p:nvSpPr>
        <p:spPr>
          <a:xfrm>
            <a:off x="762000" y="381000"/>
            <a:ext cx="8420100" cy="1143000"/>
          </a:xfrm>
        </p:spPr>
        <p:txBody>
          <a:bodyPr/>
          <a:lstStyle/>
          <a:p>
            <a:pPr eaLnBrk="1" hangingPunct="1">
              <a:defRPr/>
            </a:pPr>
            <a:r>
              <a:rPr lang="en-US" b="1" smtClean="0"/>
              <a:t>Déficiences visuelles</a:t>
            </a:r>
            <a:endParaRPr lang="en-US" smtClean="0"/>
          </a:p>
        </p:txBody>
      </p:sp>
      <p:sp>
        <p:nvSpPr>
          <p:cNvPr id="1016835" name="Rectangle 3"/>
          <p:cNvSpPr>
            <a:spLocks noGrp="1" noChangeArrowheads="1"/>
          </p:cNvSpPr>
          <p:nvPr>
            <p:ph type="body" idx="1"/>
          </p:nvPr>
        </p:nvSpPr>
        <p:spPr>
          <a:xfrm>
            <a:off x="6781800" y="1752600"/>
            <a:ext cx="3124200" cy="5105400"/>
          </a:xfrm>
        </p:spPr>
        <p:txBody>
          <a:bodyPr/>
          <a:lstStyle/>
          <a:p>
            <a:pPr marL="100013" indent="0" eaLnBrk="1" hangingPunct="1">
              <a:lnSpc>
                <a:spcPct val="90000"/>
              </a:lnSpc>
              <a:defRPr/>
            </a:pPr>
            <a:r>
              <a:rPr lang="fr-FR" dirty="0" smtClean="0">
                <a:solidFill>
                  <a:srgbClr val="000000"/>
                </a:solidFill>
                <a:latin typeface="Times" charset="0"/>
              </a:rPr>
              <a:t> Le panneau de gauche peut para</a:t>
            </a:r>
            <a:r>
              <a:rPr lang="fr-FR" altLang="ja-JP" dirty="0" smtClean="0">
                <a:solidFill>
                  <a:srgbClr val="000000"/>
                </a:solidFill>
                <a:latin typeface="Times" charset="0"/>
              </a:rPr>
              <a:t>ître à une personne ayant une déficience visuelle des couleurs, comme celui de droite l’est pour une personne à vision normale.</a:t>
            </a:r>
            <a:endParaRPr lang="en-US" dirty="0" smtClean="0"/>
          </a:p>
        </p:txBody>
      </p:sp>
      <p:graphicFrame>
        <p:nvGraphicFramePr>
          <p:cNvPr id="64515" name="Object 5"/>
          <p:cNvGraphicFramePr>
            <a:graphicFrameLocks noChangeAspect="1"/>
          </p:cNvGraphicFramePr>
          <p:nvPr/>
        </p:nvGraphicFramePr>
        <p:xfrm>
          <a:off x="381000" y="1524000"/>
          <a:ext cx="6324600" cy="5251450"/>
        </p:xfrm>
        <a:graphic>
          <a:graphicData uri="http://schemas.openxmlformats.org/presentationml/2006/ole">
            <mc:AlternateContent xmlns:mc="http://schemas.openxmlformats.org/markup-compatibility/2006">
              <mc:Choice xmlns:v="urn:schemas-microsoft-com:vml" Requires="v">
                <p:oleObj spid="_x0000_s64539" name="Document" r:id="rId4" imgW="3810000" imgH="3162300" progId="Word.Document.8">
                  <p:embed/>
                </p:oleObj>
              </mc:Choice>
              <mc:Fallback>
                <p:oleObj name="Document" r:id="rId4" imgW="3810000" imgH="3162300"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524000"/>
                        <a:ext cx="6324600" cy="525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Rectangle 2"/>
          <p:cNvSpPr>
            <a:spLocks noGrp="1" noChangeArrowheads="1"/>
          </p:cNvSpPr>
          <p:nvPr>
            <p:ph type="title"/>
          </p:nvPr>
        </p:nvSpPr>
        <p:spPr>
          <a:xfrm>
            <a:off x="762000" y="381000"/>
            <a:ext cx="8420100" cy="1143000"/>
          </a:xfrm>
        </p:spPr>
        <p:txBody>
          <a:bodyPr/>
          <a:lstStyle/>
          <a:p>
            <a:pPr eaLnBrk="1" hangingPunct="1">
              <a:defRPr/>
            </a:pPr>
            <a:r>
              <a:rPr lang="en-US" b="1" smtClean="0"/>
              <a:t>Déficiences visuelles</a:t>
            </a:r>
            <a:endParaRPr lang="en-US" smtClean="0"/>
          </a:p>
        </p:txBody>
      </p:sp>
      <p:sp>
        <p:nvSpPr>
          <p:cNvPr id="1014787" name="Rectangle 3"/>
          <p:cNvSpPr>
            <a:spLocks noGrp="1" noChangeArrowheads="1"/>
          </p:cNvSpPr>
          <p:nvPr>
            <p:ph type="body" idx="1"/>
          </p:nvPr>
        </p:nvSpPr>
        <p:spPr>
          <a:xfrm>
            <a:off x="344488" y="1752600"/>
            <a:ext cx="9561512" cy="5105400"/>
          </a:xfrm>
        </p:spPr>
        <p:txBody>
          <a:bodyPr/>
          <a:lstStyle/>
          <a:p>
            <a:pPr marL="100013" indent="0" eaLnBrk="1" hangingPunct="1">
              <a:defRPr/>
            </a:pPr>
            <a:r>
              <a:rPr lang="fr-FR" sz="3600" dirty="0" smtClean="0">
                <a:solidFill>
                  <a:srgbClr val="000000"/>
                </a:solidFill>
                <a:latin typeface="Times" charset="0"/>
              </a:rPr>
              <a:t> Avec une déficience visuelle des couleurs, l’habilité à discriminer des couleurs sur la base de la brillance est réduite.</a:t>
            </a:r>
          </a:p>
          <a:p>
            <a:pPr marL="100013" indent="0" eaLnBrk="1" hangingPunct="1">
              <a:defRPr/>
            </a:pPr>
            <a:r>
              <a:rPr lang="fr-FR" sz="3600" dirty="0" smtClean="0">
                <a:solidFill>
                  <a:srgbClr val="000000"/>
                </a:solidFill>
                <a:latin typeface="Times" charset="0"/>
              </a:rPr>
              <a:t> En fait l’habilité à discriminer les couleurs sur la base des trois attributs -- teinte, clarté et saturation -- est réduite. Les designers peuvent aider à compenser ces déficits en accentuant fortement les différences dans les trois attributs.</a:t>
            </a:r>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a:xfrm>
            <a:off x="762000" y="381000"/>
            <a:ext cx="8420100" cy="1143000"/>
          </a:xfrm>
        </p:spPr>
        <p:txBody>
          <a:bodyPr/>
          <a:lstStyle/>
          <a:p>
            <a:pPr eaLnBrk="1" hangingPunct="1">
              <a:defRPr/>
            </a:pPr>
            <a:r>
              <a:rPr lang="en-US" b="1" smtClean="0"/>
              <a:t>Règle n° 1</a:t>
            </a:r>
            <a:endParaRPr lang="en-US" smtClean="0"/>
          </a:p>
        </p:txBody>
      </p:sp>
      <p:sp>
        <p:nvSpPr>
          <p:cNvPr id="921603" name="Rectangle 3"/>
          <p:cNvSpPr>
            <a:spLocks noGrp="1" noChangeArrowheads="1"/>
          </p:cNvSpPr>
          <p:nvPr>
            <p:ph type="body" idx="1"/>
          </p:nvPr>
        </p:nvSpPr>
        <p:spPr>
          <a:xfrm>
            <a:off x="381000" y="1752600"/>
            <a:ext cx="9525000" cy="5105400"/>
          </a:xfrm>
        </p:spPr>
        <p:txBody>
          <a:bodyPr/>
          <a:lstStyle/>
          <a:p>
            <a:pPr eaLnBrk="1" hangingPunct="1">
              <a:lnSpc>
                <a:spcPct val="90000"/>
              </a:lnSpc>
              <a:defRPr/>
            </a:pPr>
            <a:r>
              <a:rPr lang="fr-FR" sz="3600" dirty="0" smtClean="0">
                <a:solidFill>
                  <a:srgbClr val="000000"/>
                </a:solidFill>
                <a:latin typeface="Times" charset="0"/>
              </a:rPr>
              <a:t>Exagérez les différences de brillance (=luminosité, intensité, vivacité) entre les couleurs d’avant-plan et d’arrière-plan, et évitez d’utiliser des couleurs de luminosité similaire c</a:t>
            </a:r>
            <a:r>
              <a:rPr lang="fr-FR" altLang="ja-JP" sz="3600" dirty="0" smtClean="0">
                <a:solidFill>
                  <a:srgbClr val="000000"/>
                </a:solidFill>
                <a:latin typeface="Times" charset="0"/>
              </a:rPr>
              <a:t>ôte-à-côte, </a:t>
            </a:r>
            <a:r>
              <a:rPr lang="fr-FR" altLang="ja-JP" sz="3600" b="1" dirty="0" smtClean="0">
                <a:solidFill>
                  <a:srgbClr val="000000"/>
                </a:solidFill>
                <a:latin typeface="Times" charset="0"/>
              </a:rPr>
              <a:t>même si elles sont de coloris ou d’intensités </a:t>
            </a:r>
            <a:r>
              <a:rPr lang="fr-FR" sz="3600" b="1" dirty="0" smtClean="0">
                <a:solidFill>
                  <a:srgbClr val="000000"/>
                </a:solidFill>
                <a:latin typeface="Times" charset="0"/>
              </a:rPr>
              <a:t>différentes</a:t>
            </a:r>
            <a:r>
              <a:rPr lang="fr-FR" sz="3600" dirty="0" smtClean="0">
                <a:solidFill>
                  <a:srgbClr val="000000"/>
                </a:solidFill>
                <a:latin typeface="Times" charset="0"/>
              </a:rPr>
              <a:t>.</a:t>
            </a:r>
          </a:p>
          <a:p>
            <a:pPr eaLnBrk="1" hangingPunct="1">
              <a:lnSpc>
                <a:spcPct val="70000"/>
              </a:lnSpc>
              <a:buFontTx/>
              <a:buNone/>
              <a:defRPr/>
            </a:pPr>
            <a:endParaRPr lang="fr-FR" sz="1000" dirty="0" smtClean="0">
              <a:solidFill>
                <a:srgbClr val="000000"/>
              </a:solidFill>
              <a:latin typeface="Times" charset="0"/>
            </a:endParaRPr>
          </a:p>
          <a:p>
            <a:pPr eaLnBrk="1" hangingPunct="1">
              <a:lnSpc>
                <a:spcPct val="90000"/>
              </a:lnSpc>
              <a:defRPr/>
            </a:pPr>
            <a:r>
              <a:rPr lang="fr-FR" sz="3600" u="sng" dirty="0" smtClean="0">
                <a:solidFill>
                  <a:srgbClr val="000000"/>
                </a:solidFill>
                <a:latin typeface="Times" charset="0"/>
              </a:rPr>
              <a:t>Corollaire</a:t>
            </a:r>
            <a:r>
              <a:rPr lang="fr-FR" sz="3600" dirty="0" smtClean="0">
                <a:solidFill>
                  <a:srgbClr val="000000"/>
                </a:solidFill>
                <a:latin typeface="Times" charset="0"/>
              </a:rPr>
              <a:t>: Si vous éclaircissez les clairs et accentuez les sombres, vous augmenterez l’accessibilité visuelle.</a:t>
            </a:r>
            <a:endParaRPr lang="en-US" sz="2800" dirty="0" smtClean="0">
              <a:solidFill>
                <a:srgbClr val="000000"/>
              </a:solidFill>
              <a:latin typeface="Lucida Grande" charset="0"/>
            </a:endParaRPr>
          </a:p>
          <a:p>
            <a:pPr eaLnBrk="1" hangingPunct="1">
              <a:lnSpc>
                <a:spcPct val="90000"/>
              </a:lnSpc>
              <a:defRPr/>
            </a:pPr>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2"/>
          <p:cNvSpPr>
            <a:spLocks noGrp="1" noChangeArrowheads="1"/>
          </p:cNvSpPr>
          <p:nvPr>
            <p:ph type="title"/>
          </p:nvPr>
        </p:nvSpPr>
        <p:spPr>
          <a:xfrm>
            <a:off x="762000" y="260648"/>
            <a:ext cx="8420100" cy="1143000"/>
          </a:xfrm>
        </p:spPr>
        <p:txBody>
          <a:bodyPr/>
          <a:lstStyle/>
          <a:p>
            <a:pPr eaLnBrk="1" hangingPunct="1">
              <a:defRPr/>
            </a:pPr>
            <a:r>
              <a:rPr lang="en-US" b="1" dirty="0" err="1" smtClean="0"/>
              <a:t>Règle</a:t>
            </a:r>
            <a:r>
              <a:rPr lang="en-US" b="1" dirty="0" smtClean="0"/>
              <a:t> n° 1: les </a:t>
            </a:r>
            <a:r>
              <a:rPr lang="en-US" b="1" dirty="0" err="1" smtClean="0"/>
              <a:t>contrastes</a:t>
            </a:r>
            <a:endParaRPr lang="en-US" dirty="0" smtClean="0"/>
          </a:p>
        </p:txBody>
      </p:sp>
      <p:pic>
        <p:nvPicPr>
          <p:cNvPr id="70658" name="Picture 6" descr="color_contrast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7315200" cy="541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Rectangle 2"/>
          <p:cNvSpPr>
            <a:spLocks noGrp="1" noChangeArrowheads="1"/>
          </p:cNvSpPr>
          <p:nvPr>
            <p:ph type="title"/>
          </p:nvPr>
        </p:nvSpPr>
        <p:spPr>
          <a:xfrm>
            <a:off x="762000" y="188640"/>
            <a:ext cx="8420100" cy="1143000"/>
          </a:xfrm>
        </p:spPr>
        <p:txBody>
          <a:bodyPr/>
          <a:lstStyle/>
          <a:p>
            <a:pPr eaLnBrk="1" hangingPunct="1">
              <a:defRPr/>
            </a:pPr>
            <a:r>
              <a:rPr lang="en-US" b="1" dirty="0" err="1" smtClean="0"/>
              <a:t>Règle</a:t>
            </a:r>
            <a:r>
              <a:rPr lang="en-US" b="1" dirty="0" smtClean="0"/>
              <a:t> n° 1</a:t>
            </a:r>
            <a:endParaRPr lang="en-US" dirty="0" smtClean="0"/>
          </a:p>
        </p:txBody>
      </p:sp>
      <p:pic>
        <p:nvPicPr>
          <p:cNvPr id="72706" name="Picture 5" descr="color_contrast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95400"/>
            <a:ext cx="7010400" cy="551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2"/>
          <p:cNvSpPr>
            <a:spLocks noGrp="1" noChangeArrowheads="1"/>
          </p:cNvSpPr>
          <p:nvPr>
            <p:ph type="ctrTitle"/>
          </p:nvPr>
        </p:nvSpPr>
        <p:spPr>
          <a:xfrm>
            <a:off x="0" y="0"/>
            <a:ext cx="9906000" cy="6858000"/>
          </a:xfrm>
          <a:effectLst>
            <a:outerShdw blurRad="63500" dist="35921" dir="2700000" algn="ctr" rotWithShape="0">
              <a:schemeClr val="bg2">
                <a:alpha val="74998"/>
              </a:schemeClr>
            </a:outerShdw>
          </a:effectLst>
          <a:extLst>
            <a:ext uri="{909E8E84-426E-40dd-AFC4-6F175D3DCCD1}">
              <a14:hiddenFill xmlns:a14="http://schemas.microsoft.com/office/drawing/2010/main">
                <a:solidFill>
                  <a:srgbClr val="CCFFFF"/>
                </a:solidFill>
              </a14:hiddenFill>
            </a:ext>
          </a:extLst>
        </p:spPr>
        <p:txBody>
          <a:bodyPr/>
          <a:lstStyle/>
          <a:p>
            <a:pPr eaLnBrk="1" hangingPunct="1">
              <a:defRPr/>
            </a:pPr>
            <a:r>
              <a:rPr lang="fr-FR" sz="6000" smtClean="0"/>
              <a:t> </a:t>
            </a:r>
            <a:endParaRPr lang="fr-FR" smtClean="0"/>
          </a:p>
        </p:txBody>
      </p:sp>
      <p:sp>
        <p:nvSpPr>
          <p:cNvPr id="917507" name="Text Box 3"/>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latin typeface="Arial" charset="0"/>
              <a:cs typeface="+mn-cs"/>
              <a:sym typeface="Wingdings 2" charset="0"/>
            </a:endParaRPr>
          </a:p>
          <a:p>
            <a:pPr>
              <a:defRPr/>
            </a:pPr>
            <a:endParaRPr lang="en-US">
              <a:solidFill>
                <a:srgbClr val="000000"/>
              </a:solidFill>
              <a:latin typeface="Arial" charset="0"/>
              <a:cs typeface="+mn-cs"/>
              <a:sym typeface="Wingdings 2" charset="0"/>
            </a:endParaRPr>
          </a:p>
          <a:p>
            <a:pPr>
              <a:spcBef>
                <a:spcPct val="50000"/>
              </a:spcBef>
              <a:defRPr/>
            </a:pPr>
            <a:endParaRPr lang="en-US">
              <a:cs typeface="+mn-cs"/>
            </a:endParaRPr>
          </a:p>
        </p:txBody>
      </p:sp>
      <p:graphicFrame>
        <p:nvGraphicFramePr>
          <p:cNvPr id="74755" name="Object 4"/>
          <p:cNvGraphicFramePr>
            <a:graphicFrameLocks noChangeAspect="1"/>
          </p:cNvGraphicFramePr>
          <p:nvPr/>
        </p:nvGraphicFramePr>
        <p:xfrm>
          <a:off x="457200" y="585788"/>
          <a:ext cx="7391400" cy="5937250"/>
        </p:xfrm>
        <a:graphic>
          <a:graphicData uri="http://schemas.openxmlformats.org/presentationml/2006/ole">
            <mc:AlternateContent xmlns:mc="http://schemas.openxmlformats.org/markup-compatibility/2006">
              <mc:Choice xmlns:v="urn:schemas-microsoft-com:vml" Requires="v">
                <p:oleObj spid="_x0000_s74780" name="Document" r:id="rId4" imgW="3810000" imgH="3060700" progId="Word.Document.8">
                  <p:embed/>
                </p:oleObj>
              </mc:Choice>
              <mc:Fallback>
                <p:oleObj name="Document" r:id="rId4" imgW="3810000" imgH="306070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85788"/>
                        <a:ext cx="7391400" cy="593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17509" name="Text Box 5"/>
          <p:cNvSpPr txBox="1">
            <a:spLocks noChangeArrowheads="1"/>
          </p:cNvSpPr>
          <p:nvPr/>
        </p:nvSpPr>
        <p:spPr bwMode="auto">
          <a:xfrm>
            <a:off x="8153400" y="1660525"/>
            <a:ext cx="1616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4000">
                <a:cs typeface="+mn-cs"/>
              </a:rPr>
              <a:t>Clairs</a:t>
            </a:r>
            <a:endParaRPr lang="en-US">
              <a:cs typeface="+mn-cs"/>
            </a:endParaRPr>
          </a:p>
        </p:txBody>
      </p:sp>
      <p:sp>
        <p:nvSpPr>
          <p:cNvPr id="917510" name="Text Box 6"/>
          <p:cNvSpPr txBox="1">
            <a:spLocks noChangeArrowheads="1"/>
          </p:cNvSpPr>
          <p:nvPr/>
        </p:nvSpPr>
        <p:spPr bwMode="auto">
          <a:xfrm>
            <a:off x="8153400" y="4327525"/>
            <a:ext cx="1749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4000">
                <a:cs typeface="+mn-cs"/>
              </a:rPr>
              <a:t>Foncés</a:t>
            </a:r>
            <a:endParaRPr lang="en-US">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61"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62000"/>
            <a:ext cx="6858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13895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Rectangle 2"/>
          <p:cNvSpPr>
            <a:spLocks noGrp="1" noChangeArrowheads="1"/>
          </p:cNvSpPr>
          <p:nvPr>
            <p:ph type="title"/>
          </p:nvPr>
        </p:nvSpPr>
        <p:spPr>
          <a:xfrm>
            <a:off x="762000" y="381000"/>
            <a:ext cx="8420100" cy="1143000"/>
          </a:xfrm>
        </p:spPr>
        <p:txBody>
          <a:bodyPr/>
          <a:lstStyle/>
          <a:p>
            <a:pPr eaLnBrk="1" hangingPunct="1">
              <a:defRPr/>
            </a:pPr>
            <a:r>
              <a:rPr lang="en-US" b="1" smtClean="0"/>
              <a:t>Règle n° 2</a:t>
            </a:r>
            <a:endParaRPr lang="en-US" smtClean="0"/>
          </a:p>
        </p:txBody>
      </p:sp>
      <p:graphicFrame>
        <p:nvGraphicFramePr>
          <p:cNvPr id="76802" name="Object 3"/>
          <p:cNvGraphicFramePr>
            <a:graphicFrameLocks noGrp="1" noChangeAspect="1"/>
          </p:cNvGraphicFramePr>
          <p:nvPr>
            <p:ph type="body" idx="1"/>
          </p:nvPr>
        </p:nvGraphicFramePr>
        <p:xfrm>
          <a:off x="228600" y="1676400"/>
          <a:ext cx="5029200" cy="4040188"/>
        </p:xfrm>
        <a:graphic>
          <a:graphicData uri="http://schemas.openxmlformats.org/presentationml/2006/ole">
            <mc:AlternateContent xmlns:mc="http://schemas.openxmlformats.org/markup-compatibility/2006">
              <mc:Choice xmlns:v="urn:schemas-microsoft-com:vml" Requires="v">
                <p:oleObj spid="_x0000_s76826" name="Document" r:id="rId4" imgW="3810000" imgH="3060700" progId="Word.Document.8">
                  <p:embed/>
                </p:oleObj>
              </mc:Choice>
              <mc:Fallback>
                <p:oleObj name="Document" r:id="rId4" imgW="3810000" imgH="306070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676400"/>
                        <a:ext cx="5029200" cy="404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00453" name="Text Box 5"/>
          <p:cNvSpPr txBox="1">
            <a:spLocks noChangeArrowheads="1"/>
          </p:cNvSpPr>
          <p:nvPr/>
        </p:nvSpPr>
        <p:spPr bwMode="auto">
          <a:xfrm>
            <a:off x="5508625" y="1295400"/>
            <a:ext cx="4244975"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fr-FR" sz="3600">
                <a:solidFill>
                  <a:srgbClr val="000000"/>
                </a:solidFill>
                <a:cs typeface="+mn-cs"/>
              </a:rPr>
              <a:t>Choisir des teintes sombres du demi-cercle bas contre des teintes claires de la moitié supérieure. Eviter de contraster des couleurs claires du bas contre des couleurs foncées du haut.</a:t>
            </a:r>
            <a:r>
              <a:rPr lang="en-US">
                <a:solidFill>
                  <a:srgbClr val="000000"/>
                </a:solidFill>
                <a:latin typeface="Lucida Grande" charset="0"/>
                <a:cs typeface="+mn-cs"/>
              </a:rPr>
              <a:t> </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2"/>
          <p:cNvSpPr>
            <a:spLocks noGrp="1" noChangeArrowheads="1"/>
          </p:cNvSpPr>
          <p:nvPr>
            <p:ph type="title"/>
          </p:nvPr>
        </p:nvSpPr>
        <p:spPr>
          <a:xfrm>
            <a:off x="762000" y="381000"/>
            <a:ext cx="8420100" cy="1143000"/>
          </a:xfrm>
        </p:spPr>
        <p:txBody>
          <a:bodyPr/>
          <a:lstStyle/>
          <a:p>
            <a:pPr eaLnBrk="1" hangingPunct="1">
              <a:defRPr/>
            </a:pPr>
            <a:r>
              <a:rPr lang="en-US" b="1" smtClean="0"/>
              <a:t>Règle n° 2</a:t>
            </a:r>
            <a:endParaRPr lang="en-US" smtClean="0"/>
          </a:p>
        </p:txBody>
      </p:sp>
      <p:pic>
        <p:nvPicPr>
          <p:cNvPr id="78850" name="Picture 4" descr="color_contrast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95400"/>
            <a:ext cx="70104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402" name="Rectangle 2"/>
          <p:cNvSpPr>
            <a:spLocks noGrp="1" noChangeArrowheads="1"/>
          </p:cNvSpPr>
          <p:nvPr>
            <p:ph type="title"/>
          </p:nvPr>
        </p:nvSpPr>
        <p:spPr>
          <a:xfrm>
            <a:off x="762000" y="381000"/>
            <a:ext cx="8420100" cy="1143000"/>
          </a:xfrm>
        </p:spPr>
        <p:txBody>
          <a:bodyPr/>
          <a:lstStyle/>
          <a:p>
            <a:pPr eaLnBrk="1" hangingPunct="1">
              <a:defRPr/>
            </a:pPr>
            <a:r>
              <a:rPr lang="en-US" b="1" smtClean="0"/>
              <a:t>Conséquence</a:t>
            </a:r>
            <a:endParaRPr lang="en-US" smtClean="0"/>
          </a:p>
        </p:txBody>
      </p:sp>
      <p:sp>
        <p:nvSpPr>
          <p:cNvPr id="998403" name="Rectangle 3"/>
          <p:cNvSpPr>
            <a:spLocks noGrp="1" noChangeArrowheads="1"/>
          </p:cNvSpPr>
          <p:nvPr>
            <p:ph type="body" idx="1"/>
          </p:nvPr>
        </p:nvSpPr>
        <p:spPr>
          <a:xfrm>
            <a:off x="381000" y="1752600"/>
            <a:ext cx="9525000" cy="5105400"/>
          </a:xfrm>
        </p:spPr>
        <p:txBody>
          <a:bodyPr/>
          <a:lstStyle/>
          <a:p>
            <a:pPr eaLnBrk="1" hangingPunct="1">
              <a:buFontTx/>
              <a:buNone/>
              <a:defRPr/>
            </a:pPr>
            <a:r>
              <a:rPr lang="fr-FR" sz="4000" smtClean="0">
                <a:solidFill>
                  <a:srgbClr val="000000"/>
                </a:solidFill>
                <a:latin typeface="Times" charset="0"/>
              </a:rPr>
              <a:t>Pour les Foreground et Background, on devrait privilégier les choix suivants :</a:t>
            </a:r>
          </a:p>
          <a:p>
            <a:pPr eaLnBrk="1" hangingPunct="1">
              <a:defRPr/>
            </a:pPr>
            <a:r>
              <a:rPr lang="fr-FR" sz="4000" smtClean="0">
                <a:solidFill>
                  <a:srgbClr val="000000"/>
                </a:solidFill>
                <a:latin typeface="Times" charset="0"/>
              </a:rPr>
              <a:t>Clairs: jaune et orange p</a:t>
            </a:r>
            <a:r>
              <a:rPr lang="fr-FR" altLang="ja-JP" sz="4000" smtClean="0">
                <a:solidFill>
                  <a:srgbClr val="000000"/>
                </a:solidFill>
                <a:latin typeface="Times" charset="0"/>
              </a:rPr>
              <a:t>âle</a:t>
            </a:r>
            <a:r>
              <a:rPr lang="fr-FR" sz="4000" smtClean="0">
                <a:solidFill>
                  <a:srgbClr val="000000"/>
                </a:solidFill>
                <a:latin typeface="Times" charset="0"/>
              </a:rPr>
              <a:t>, vert clair ou bleu-vert clair</a:t>
            </a:r>
          </a:p>
          <a:p>
            <a:pPr eaLnBrk="1" hangingPunct="1">
              <a:defRPr/>
            </a:pPr>
            <a:r>
              <a:rPr lang="fr-FR" sz="4000" smtClean="0">
                <a:solidFill>
                  <a:srgbClr val="000000"/>
                </a:solidFill>
                <a:latin typeface="Times" charset="0"/>
              </a:rPr>
              <a:t>Foncés: bleu, rouge, violet</a:t>
            </a:r>
            <a:endParaRPr lang="en-US" smtClean="0">
              <a:solidFill>
                <a:srgbClr val="000000"/>
              </a:solidFill>
              <a:latin typeface="Lucida Grande" charset="0"/>
            </a:endParaRPr>
          </a:p>
          <a:p>
            <a:pPr eaLnBrk="1" hangingPunct="1">
              <a:buFontTx/>
              <a:buNone/>
              <a:defRPr/>
            </a:pPr>
            <a:endParaRPr lang="en-US" smtClean="0">
              <a:solidFill>
                <a:srgbClr val="000000"/>
              </a:solidFill>
              <a:latin typeface="Lucida Grande" charset="0"/>
            </a:endParaRPr>
          </a:p>
          <a:p>
            <a:pPr eaLnBrk="1" hangingPunct="1">
              <a:lnSpc>
                <a:spcPct val="90000"/>
              </a:lnSpc>
              <a:defRPr/>
            </a:pP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762000" y="381000"/>
            <a:ext cx="8420100" cy="1143000"/>
          </a:xfrm>
        </p:spPr>
        <p:txBody>
          <a:bodyPr/>
          <a:lstStyle/>
          <a:p>
            <a:pPr eaLnBrk="1" hangingPunct="1">
              <a:defRPr/>
            </a:pPr>
            <a:r>
              <a:rPr lang="en-US" b="1" smtClean="0"/>
              <a:t>Règle n° 3</a:t>
            </a:r>
            <a:endParaRPr lang="en-US" smtClean="0"/>
          </a:p>
        </p:txBody>
      </p:sp>
      <p:sp>
        <p:nvSpPr>
          <p:cNvPr id="1028" name="Text Box 4"/>
          <p:cNvSpPr txBox="1">
            <a:spLocks noChangeArrowheads="1"/>
          </p:cNvSpPr>
          <p:nvPr/>
        </p:nvSpPr>
        <p:spPr bwMode="auto">
          <a:xfrm>
            <a:off x="5508625" y="1600200"/>
            <a:ext cx="4244975"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fr-FR" sz="3600">
                <a:solidFill>
                  <a:srgbClr val="000000"/>
                </a:solidFill>
                <a:cs typeface="+mn-cs"/>
              </a:rPr>
              <a:t>Eviter de contraster des teintes de parties adjacentes du cercle des couleurs, en particulier si ces couleurs ne contrastent pas fortement en luminosité.</a:t>
            </a:r>
            <a:endParaRPr lang="en-US" sz="2000">
              <a:solidFill>
                <a:srgbClr val="000000"/>
              </a:solidFill>
              <a:latin typeface="Lucida Grande" charset="0"/>
              <a:cs typeface="+mn-cs"/>
            </a:endParaRPr>
          </a:p>
        </p:txBody>
      </p:sp>
      <p:pic>
        <p:nvPicPr>
          <p:cNvPr id="82947" name="Picture 6" descr="color_wheel_contr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54238"/>
            <a:ext cx="5257800" cy="394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Rectangle 2"/>
          <p:cNvSpPr>
            <a:spLocks noGrp="1" noChangeArrowheads="1"/>
          </p:cNvSpPr>
          <p:nvPr>
            <p:ph type="title"/>
          </p:nvPr>
        </p:nvSpPr>
        <p:spPr>
          <a:xfrm>
            <a:off x="762000" y="381000"/>
            <a:ext cx="8420100" cy="1143000"/>
          </a:xfrm>
        </p:spPr>
        <p:txBody>
          <a:bodyPr/>
          <a:lstStyle/>
          <a:p>
            <a:pPr eaLnBrk="1" hangingPunct="1">
              <a:defRPr/>
            </a:pPr>
            <a:r>
              <a:rPr lang="en-US" b="1" smtClean="0"/>
              <a:t>Règle n° 3</a:t>
            </a:r>
            <a:endParaRPr lang="en-US" smtClean="0"/>
          </a:p>
        </p:txBody>
      </p:sp>
      <p:pic>
        <p:nvPicPr>
          <p:cNvPr id="84994" name="Picture 5" descr="color_contrast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371600"/>
            <a:ext cx="6934200"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i="1" dirty="0"/>
              <a:t>Pirates: </a:t>
            </a:r>
            <a:r>
              <a:rPr lang="fr-FR" i="1" dirty="0" err="1"/>
              <a:t>Quest</a:t>
            </a:r>
            <a:r>
              <a:rPr lang="fr-FR" i="1" dirty="0"/>
              <a:t> for the </a:t>
            </a:r>
            <a:r>
              <a:rPr lang="fr-FR" i="1" dirty="0" err="1"/>
              <a:t>seas</a:t>
            </a:r>
            <a:endParaRPr lang="fr-FR" dirty="0"/>
          </a:p>
        </p:txBody>
      </p:sp>
      <p:pic>
        <p:nvPicPr>
          <p:cNvPr id="88066" name="Image 5" descr="tutor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4450" y="1903413"/>
            <a:ext cx="4697413" cy="437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dirty="0" smtClean="0"/>
              <a:t>Installation de </a:t>
            </a:r>
            <a:r>
              <a:rPr lang="fr-FR" i="1" dirty="0" err="1"/>
              <a:t>Drawing</a:t>
            </a:r>
            <a:r>
              <a:rPr lang="fr-FR" i="1" dirty="0"/>
              <a:t> </a:t>
            </a:r>
            <a:r>
              <a:rPr lang="fr-FR" i="1" dirty="0" err="1"/>
              <a:t>Board</a:t>
            </a:r>
            <a:r>
              <a:rPr lang="fr-FR" i="1" dirty="0"/>
              <a:t> LT</a:t>
            </a:r>
            <a:endParaRPr lang="fr-FR" dirty="0"/>
          </a:p>
        </p:txBody>
      </p:sp>
      <p:pic>
        <p:nvPicPr>
          <p:cNvPr id="90114" name="Image 3" descr="ltprog.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4263" y="2730500"/>
            <a:ext cx="81280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5" name="Rectangle 3"/>
          <p:cNvSpPr>
            <a:spLocks noGrp="1" noChangeArrowheads="1"/>
          </p:cNvSpPr>
          <p:nvPr>
            <p:ph type="subTitle" idx="1"/>
          </p:nvPr>
        </p:nvSpPr>
        <p:spPr>
          <a:xfrm>
            <a:off x="1524000" y="3886200"/>
            <a:ext cx="6934200" cy="1752600"/>
          </a:xfrm>
        </p:spPr>
        <p:txBody>
          <a:bodyPr/>
          <a:lstStyle/>
          <a:p>
            <a:pPr eaLnBrk="1" hangingPunct="1">
              <a:defRPr/>
            </a:pPr>
            <a:endParaRPr lang="en-US" smtClean="0"/>
          </a:p>
        </p:txBody>
      </p:sp>
      <p:pic>
        <p:nvPicPr>
          <p:cNvPr id="31746" name="Picture 4" descr="10_bas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04800"/>
            <a:ext cx="7772400"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197" name="Text Box 5"/>
          <p:cNvSpPr txBox="1">
            <a:spLocks noChangeArrowheads="1"/>
          </p:cNvSpPr>
          <p:nvPr/>
        </p:nvSpPr>
        <p:spPr bwMode="auto">
          <a:xfrm>
            <a:off x="403225" y="6096000"/>
            <a:ext cx="90455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fr-FR" sz="4000">
                <a:cs typeface="+mn-cs"/>
              </a:rPr>
              <a:t>Pour rendre le texte lisible</a:t>
            </a:r>
            <a:endParaRPr lang="en-US" sz="3200">
              <a:cs typeface="+mn-cs"/>
            </a:endParaRPr>
          </a:p>
        </p:txBody>
      </p:sp>
    </p:spTree>
    <p:extLst>
      <p:ext uri="{BB962C8B-B14F-4D97-AF65-F5344CB8AC3E}">
        <p14:creationId xmlns:p14="http://schemas.microsoft.com/office/powerpoint/2010/main" val="118685835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8" name="Rectangle 2"/>
          <p:cNvSpPr>
            <a:spLocks noGrp="1" noChangeArrowheads="1"/>
          </p:cNvSpPr>
          <p:nvPr>
            <p:ph type="title"/>
          </p:nvPr>
        </p:nvSpPr>
        <p:spPr>
          <a:xfrm>
            <a:off x="762000" y="381000"/>
            <a:ext cx="8420100" cy="1143000"/>
          </a:xfrm>
        </p:spPr>
        <p:txBody>
          <a:bodyPr/>
          <a:lstStyle/>
          <a:p>
            <a:pPr eaLnBrk="1" hangingPunct="1">
              <a:defRPr/>
            </a:pPr>
            <a:r>
              <a:rPr lang="en-US" b="1" smtClean="0"/>
              <a:t>1. Un contraste maximum</a:t>
            </a:r>
            <a:endParaRPr lang="en-US" smtClean="0"/>
          </a:p>
        </p:txBody>
      </p:sp>
      <p:pic>
        <p:nvPicPr>
          <p:cNvPr id="33794" name="Picture 4" descr="contrast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5638800"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221" name="Text Box 5"/>
          <p:cNvSpPr txBox="1">
            <a:spLocks noChangeArrowheads="1"/>
          </p:cNvSpPr>
          <p:nvPr/>
        </p:nvSpPr>
        <p:spPr bwMode="auto">
          <a:xfrm>
            <a:off x="6537325" y="1587500"/>
            <a:ext cx="3368675"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3200">
                <a:cs typeface="+mn-cs"/>
              </a:rPr>
              <a:t>Des lettres claires sur fond sombre sont plus lisibles. Cependant, des lettres foncées sur fond clair sont sans doute </a:t>
            </a:r>
            <a:r>
              <a:rPr lang="fr-FR" altLang="ja-JP" sz="3200"/>
              <a:t>esthétiquement et </a:t>
            </a:r>
            <a:r>
              <a:rPr lang="fr-FR" sz="3200">
                <a:cs typeface="+mn-cs"/>
              </a:rPr>
              <a:t>traditionnellement </a:t>
            </a:r>
            <a:r>
              <a:rPr lang="fr-FR" altLang="ja-JP" sz="3200"/>
              <a:t>préférables.</a:t>
            </a:r>
            <a:endParaRPr lang="en-US" sz="3200"/>
          </a:p>
        </p:txBody>
      </p:sp>
    </p:spTree>
    <p:extLst>
      <p:ext uri="{BB962C8B-B14F-4D97-AF65-F5344CB8AC3E}">
        <p14:creationId xmlns:p14="http://schemas.microsoft.com/office/powerpoint/2010/main" val="227263385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266" name="Rectangle 2"/>
          <p:cNvSpPr>
            <a:spLocks noGrp="1" noChangeArrowheads="1"/>
          </p:cNvSpPr>
          <p:nvPr>
            <p:ph type="title"/>
          </p:nvPr>
        </p:nvSpPr>
        <p:spPr>
          <a:xfrm>
            <a:off x="762000" y="381000"/>
            <a:ext cx="8420100" cy="1143000"/>
          </a:xfrm>
        </p:spPr>
        <p:txBody>
          <a:bodyPr/>
          <a:lstStyle/>
          <a:p>
            <a:pPr eaLnBrk="1" hangingPunct="1">
              <a:defRPr/>
            </a:pPr>
            <a:r>
              <a:rPr lang="en-US" b="1" smtClean="0"/>
              <a:t>2. Peu de type couleur</a:t>
            </a:r>
            <a:endParaRPr lang="en-US" smtClean="0"/>
          </a:p>
        </p:txBody>
      </p:sp>
      <p:pic>
        <p:nvPicPr>
          <p:cNvPr id="35842" name="Picture 4" descr="contrast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24038"/>
            <a:ext cx="6019800"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269" name="Text Box 5"/>
          <p:cNvSpPr txBox="1">
            <a:spLocks noChangeArrowheads="1"/>
          </p:cNvSpPr>
          <p:nvPr/>
        </p:nvSpPr>
        <p:spPr bwMode="auto">
          <a:xfrm>
            <a:off x="6534150" y="1600200"/>
            <a:ext cx="3368675"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3200">
                <a:cs typeface="+mn-cs"/>
              </a:rPr>
              <a:t>Un fort contraste est difficile à obtenir en dehors du noir et blanc. Il vaut mieux réserver les combinaisons de couleurs à des textes surlignés, comme les titres.</a:t>
            </a:r>
            <a:endParaRPr lang="en-US" sz="3200"/>
          </a:p>
        </p:txBody>
      </p:sp>
    </p:spTree>
    <p:extLst>
      <p:ext uri="{BB962C8B-B14F-4D97-AF65-F5344CB8AC3E}">
        <p14:creationId xmlns:p14="http://schemas.microsoft.com/office/powerpoint/2010/main" val="39438985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type="ctrTitle"/>
          </p:nvPr>
        </p:nvSpPr>
        <p:spPr>
          <a:xfrm>
            <a:off x="0" y="0"/>
            <a:ext cx="9906000" cy="6858000"/>
          </a:xfrm>
          <a:effectLst>
            <a:outerShdw blurRad="63500" dist="35921" dir="2700000" algn="ctr" rotWithShape="0">
              <a:schemeClr val="bg2">
                <a:alpha val="74998"/>
              </a:schemeClr>
            </a:outerShdw>
          </a:effectLst>
          <a:extLst>
            <a:ext uri="{909E8E84-426E-40dd-AFC4-6F175D3DCCD1}">
              <a14:hiddenFill xmlns:a14="http://schemas.microsoft.com/office/drawing/2010/main">
                <a:solidFill>
                  <a:srgbClr val="CCFFFF"/>
                </a:solidFill>
              </a14:hiddenFill>
            </a:ext>
          </a:extLst>
        </p:spPr>
        <p:txBody>
          <a:bodyPr/>
          <a:lstStyle/>
          <a:p>
            <a:pPr eaLnBrk="1" hangingPunct="1">
              <a:defRPr/>
            </a:pPr>
            <a:r>
              <a:rPr lang="fr-FR" sz="5400" smtClean="0">
                <a:cs typeface="+mj-cs"/>
              </a:rPr>
              <a:t> </a:t>
            </a:r>
            <a:endParaRPr lang="fr-FR" smtClean="0">
              <a:cs typeface="+mj-cs"/>
            </a:endParaRPr>
          </a:p>
        </p:txBody>
      </p:sp>
      <p:sp>
        <p:nvSpPr>
          <p:cNvPr id="836611" name="Text Box 3"/>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latin typeface="Arial" charset="0"/>
              <a:cs typeface="+mn-cs"/>
              <a:sym typeface="Wingdings 2" charset="0"/>
            </a:endParaRPr>
          </a:p>
          <a:p>
            <a:pPr>
              <a:defRPr/>
            </a:pPr>
            <a:endParaRPr lang="en-US">
              <a:solidFill>
                <a:srgbClr val="000000"/>
              </a:solidFill>
              <a:latin typeface="Arial" charset="0"/>
              <a:cs typeface="+mn-cs"/>
              <a:sym typeface="Wingdings 2" charset="0"/>
            </a:endParaRPr>
          </a:p>
          <a:p>
            <a:pPr>
              <a:spcBef>
                <a:spcPct val="50000"/>
              </a:spcBef>
              <a:defRPr/>
            </a:pPr>
            <a:endParaRPr lang="en-US">
              <a:cs typeface="+mn-cs"/>
            </a:endParaRPr>
          </a:p>
        </p:txBody>
      </p:sp>
      <p:sp>
        <p:nvSpPr>
          <p:cNvPr id="836612" name="Rectangle 4"/>
          <p:cNvSpPr>
            <a:spLocks noChangeArrowheads="1"/>
          </p:cNvSpPr>
          <p:nvPr/>
        </p:nvSpPr>
        <p:spPr bwMode="auto">
          <a:xfrm>
            <a:off x="762000" y="1263650"/>
            <a:ext cx="86868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4800" dirty="0" smtClean="0">
                <a:solidFill>
                  <a:srgbClr val="FFFF00"/>
                </a:solidFill>
                <a:latin typeface="Times New Roman" charset="0"/>
                <a:cs typeface="+mn-cs"/>
              </a:rPr>
              <a:t>La Perception </a:t>
            </a:r>
            <a:r>
              <a:rPr lang="fr-FR" sz="4800" dirty="0">
                <a:solidFill>
                  <a:srgbClr val="FFFF00"/>
                </a:solidFill>
                <a:latin typeface="Times New Roman" charset="0"/>
                <a:cs typeface="+mn-cs"/>
              </a:rPr>
              <a:t>des </a:t>
            </a:r>
            <a:r>
              <a:rPr lang="fr-FR" sz="4800" dirty="0" smtClean="0">
                <a:solidFill>
                  <a:srgbClr val="FFFF00"/>
                </a:solidFill>
                <a:latin typeface="Times New Roman" charset="0"/>
                <a:cs typeface="+mn-cs"/>
              </a:rPr>
              <a:t>couleurs </a:t>
            </a:r>
            <a:r>
              <a:rPr lang="en-US" sz="4400" b="1" dirty="0" smtClean="0">
                <a:solidFill>
                  <a:srgbClr val="FFEA18"/>
                </a:solidFill>
              </a:rPr>
              <a:t>met en </a:t>
            </a:r>
            <a:r>
              <a:rPr lang="en-US" sz="4400" b="1" dirty="0" err="1" smtClean="0">
                <a:solidFill>
                  <a:srgbClr val="FFEA18"/>
                </a:solidFill>
              </a:rPr>
              <a:t>jeu</a:t>
            </a:r>
            <a:r>
              <a:rPr lang="en-US" sz="4400" b="1" dirty="0" smtClean="0">
                <a:solidFill>
                  <a:srgbClr val="FFEA18"/>
                </a:solidFill>
              </a:rPr>
              <a:t> </a:t>
            </a:r>
            <a:r>
              <a:rPr lang="en-US" sz="4400" b="1" dirty="0" err="1" smtClean="0">
                <a:solidFill>
                  <a:srgbClr val="FFEA18"/>
                </a:solidFill>
              </a:rPr>
              <a:t>plusieurs</a:t>
            </a:r>
            <a:r>
              <a:rPr lang="en-US" sz="4400" b="1" dirty="0" smtClean="0">
                <a:solidFill>
                  <a:srgbClr val="FFEA18"/>
                </a:solidFill>
              </a:rPr>
              <a:t> </a:t>
            </a:r>
            <a:r>
              <a:rPr lang="en-US" sz="4400" b="1" dirty="0" err="1" smtClean="0">
                <a:solidFill>
                  <a:srgbClr val="FFEA18"/>
                </a:solidFill>
              </a:rPr>
              <a:t>éléments</a:t>
            </a:r>
            <a:r>
              <a:rPr lang="en-US" sz="4400" b="1" dirty="0" smtClean="0">
                <a:solidFill>
                  <a:srgbClr val="FFEA18"/>
                </a:solidFill>
              </a:rPr>
              <a:t> :</a:t>
            </a:r>
          </a:p>
          <a:p>
            <a:pPr>
              <a:defRPr/>
            </a:pPr>
            <a:endParaRPr lang="en-US" sz="4400" b="1" dirty="0" smtClean="0">
              <a:solidFill>
                <a:srgbClr val="FFEA18"/>
              </a:solidFill>
            </a:endParaRPr>
          </a:p>
          <a:p>
            <a:pPr marL="571500" indent="-571500">
              <a:buFont typeface="Arial"/>
              <a:buChar char="•"/>
              <a:defRPr/>
            </a:pPr>
            <a:r>
              <a:rPr lang="en-US" sz="4800" b="1" dirty="0" err="1" smtClean="0">
                <a:solidFill>
                  <a:srgbClr val="0000FF"/>
                </a:solidFill>
              </a:rPr>
              <a:t>L’objet</a:t>
            </a:r>
            <a:r>
              <a:rPr lang="en-US" sz="4800" b="1" dirty="0" smtClean="0">
                <a:solidFill>
                  <a:srgbClr val="0000FF"/>
                </a:solidFill>
              </a:rPr>
              <a:t> </a:t>
            </a:r>
          </a:p>
          <a:p>
            <a:pPr marL="571500" indent="-571500">
              <a:buFont typeface="Arial"/>
              <a:buChar char="•"/>
              <a:defRPr/>
            </a:pPr>
            <a:r>
              <a:rPr lang="en-US" sz="4800" b="1" dirty="0">
                <a:solidFill>
                  <a:srgbClr val="0000FF"/>
                </a:solidFill>
              </a:rPr>
              <a:t>L</a:t>
            </a:r>
            <a:r>
              <a:rPr lang="en-US" sz="4800" b="1" dirty="0" smtClean="0">
                <a:solidFill>
                  <a:srgbClr val="0000FF"/>
                </a:solidFill>
              </a:rPr>
              <a:t>a lumière qui le frappe</a:t>
            </a:r>
          </a:p>
          <a:p>
            <a:pPr marL="571500" indent="-571500">
              <a:buFont typeface="Arial"/>
              <a:buChar char="•"/>
              <a:defRPr/>
            </a:pPr>
            <a:r>
              <a:rPr lang="en-US" sz="4800" b="1" dirty="0" smtClean="0">
                <a:solidFill>
                  <a:srgbClr val="0000FF"/>
                </a:solidFill>
              </a:rPr>
              <a:t>L’oeil et le </a:t>
            </a:r>
            <a:r>
              <a:rPr lang="en-US" sz="4800" b="1" dirty="0" err="1" smtClean="0">
                <a:solidFill>
                  <a:srgbClr val="0000FF"/>
                </a:solidFill>
              </a:rPr>
              <a:t>cerveau</a:t>
            </a:r>
            <a:r>
              <a:rPr lang="en-US" sz="4800" b="1" dirty="0" smtClean="0">
                <a:solidFill>
                  <a:srgbClr val="0000FF"/>
                </a:solidFill>
              </a:rPr>
              <a:t> (</a:t>
            </a:r>
            <a:r>
              <a:rPr lang="en-US" sz="4800" b="1" dirty="0" err="1" smtClean="0">
                <a:solidFill>
                  <a:srgbClr val="0000FF"/>
                </a:solidFill>
              </a:rPr>
              <a:t>homme</a:t>
            </a:r>
            <a:r>
              <a:rPr lang="en-US" sz="4800" b="1" dirty="0" smtClean="0">
                <a:solidFill>
                  <a:srgbClr val="0000FF"/>
                </a:solidFill>
              </a:rPr>
              <a:t>)</a:t>
            </a:r>
            <a:endParaRPr lang="en-US" sz="4800" b="1"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4" name="Rectangle 2"/>
          <p:cNvSpPr>
            <a:spLocks noGrp="1" noChangeArrowheads="1"/>
          </p:cNvSpPr>
          <p:nvPr>
            <p:ph type="title"/>
          </p:nvPr>
        </p:nvSpPr>
        <p:spPr>
          <a:xfrm>
            <a:off x="762000" y="381000"/>
            <a:ext cx="8420100" cy="1143000"/>
          </a:xfrm>
        </p:spPr>
        <p:txBody>
          <a:bodyPr/>
          <a:lstStyle/>
          <a:p>
            <a:pPr eaLnBrk="1" hangingPunct="1">
              <a:defRPr/>
            </a:pPr>
            <a:r>
              <a:rPr lang="en-US" b="1" smtClean="0"/>
              <a:t>3. Grande taille de fontes</a:t>
            </a:r>
            <a:endParaRPr lang="en-US" smtClean="0"/>
          </a:p>
        </p:txBody>
      </p:sp>
      <p:pic>
        <p:nvPicPr>
          <p:cNvPr id="37890" name="Picture 4" descr="type_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7391400" cy="50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436886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4" descr="leading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58888"/>
            <a:ext cx="6019800" cy="559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9362" name="Rectangle 2"/>
          <p:cNvSpPr>
            <a:spLocks noGrp="1" noChangeArrowheads="1"/>
          </p:cNvSpPr>
          <p:nvPr>
            <p:ph type="title"/>
          </p:nvPr>
        </p:nvSpPr>
        <p:spPr>
          <a:xfrm>
            <a:off x="838200" y="304800"/>
            <a:ext cx="8420100" cy="1143000"/>
          </a:xfrm>
        </p:spPr>
        <p:txBody>
          <a:bodyPr/>
          <a:lstStyle/>
          <a:p>
            <a:pPr eaLnBrk="1" hangingPunct="1">
              <a:defRPr/>
            </a:pPr>
            <a:r>
              <a:rPr lang="en-US" b="1" smtClean="0"/>
              <a:t>4. Bon espacement des lignes</a:t>
            </a:r>
            <a:endParaRPr lang="en-US" smtClean="0"/>
          </a:p>
        </p:txBody>
      </p:sp>
      <p:sp>
        <p:nvSpPr>
          <p:cNvPr id="1039365" name="Text Box 5"/>
          <p:cNvSpPr txBox="1">
            <a:spLocks noChangeArrowheads="1"/>
          </p:cNvSpPr>
          <p:nvPr/>
        </p:nvSpPr>
        <p:spPr bwMode="auto">
          <a:xfrm>
            <a:off x="1600200" y="1355725"/>
            <a:ext cx="7239000" cy="24415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10000"/>
              </a:lnSpc>
              <a:defRPr/>
            </a:pPr>
            <a:r>
              <a:rPr lang="fr-FR" sz="2800">
                <a:cs typeface="+mn-cs"/>
              </a:rPr>
              <a:t>L</a:t>
            </a:r>
            <a:r>
              <a:rPr lang="ja-JP" altLang="fr-FR" sz="2800">
                <a:latin typeface="Arial"/>
                <a:cs typeface="+mn-cs"/>
              </a:rPr>
              <a:t>’</a:t>
            </a:r>
            <a:r>
              <a:rPr lang="fr-FR" sz="2800">
                <a:cs typeface="+mn-cs"/>
              </a:rPr>
              <a:t>espacement entre les lignes du texte doit </a:t>
            </a:r>
            <a:r>
              <a:rPr lang="fr-FR" altLang="ja-JP" sz="2800"/>
              <a:t>être d</a:t>
            </a:r>
            <a:r>
              <a:rPr lang="fr-FR" altLang="ja-JP" sz="2800">
                <a:latin typeface="Arial"/>
              </a:rPr>
              <a:t>’</a:t>
            </a:r>
            <a:r>
              <a:rPr lang="fr-FR" altLang="ja-JP" sz="2800"/>
              <a:t>au moins de 25 à 30 pourcents de la taille du point. La raison en est que beaucoup de personnes à la vue partielle ont des difficultés à trouver le début des lignes au cours de la lecture.</a:t>
            </a:r>
            <a:endParaRPr lang="en-US">
              <a:cs typeface="+mn-cs"/>
            </a:endParaRPr>
          </a:p>
        </p:txBody>
      </p:sp>
    </p:spTree>
    <p:extLst>
      <p:ext uri="{BB962C8B-B14F-4D97-AF65-F5344CB8AC3E}">
        <p14:creationId xmlns:p14="http://schemas.microsoft.com/office/powerpoint/2010/main" val="87780419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2"/>
          <p:cNvSpPr>
            <a:spLocks noGrp="1" noChangeArrowheads="1"/>
          </p:cNvSpPr>
          <p:nvPr>
            <p:ph type="title"/>
          </p:nvPr>
        </p:nvSpPr>
        <p:spPr>
          <a:xfrm>
            <a:off x="762000" y="381000"/>
            <a:ext cx="8420100" cy="1143000"/>
          </a:xfrm>
        </p:spPr>
        <p:txBody>
          <a:bodyPr/>
          <a:lstStyle/>
          <a:p>
            <a:pPr eaLnBrk="1" hangingPunct="1">
              <a:defRPr/>
            </a:pPr>
            <a:r>
              <a:rPr lang="en-US" b="1" smtClean="0"/>
              <a:t>5. Famille de fontes</a:t>
            </a:r>
            <a:endParaRPr lang="en-US" smtClean="0"/>
          </a:p>
        </p:txBody>
      </p:sp>
      <p:pic>
        <p:nvPicPr>
          <p:cNvPr id="41986" name="Picture 4" descr="contrast_typefa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6781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1413" name="Text Box 5"/>
          <p:cNvSpPr txBox="1">
            <a:spLocks noChangeArrowheads="1"/>
          </p:cNvSpPr>
          <p:nvPr/>
        </p:nvSpPr>
        <p:spPr bwMode="auto">
          <a:xfrm>
            <a:off x="7010400" y="1371600"/>
            <a:ext cx="2819400" cy="545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3200">
                <a:cs typeface="+mn-cs"/>
              </a:rPr>
              <a:t>Eviter les fontes cursives, décoratives et compliquées. Il vaut mieux utiliser les fontes serif ou sans-serif dont les caractères sont faciles à reconna</a:t>
            </a:r>
            <a:r>
              <a:rPr lang="fr-FR" altLang="ja-JP" sz="3200">
                <a:latin typeface="Arial"/>
              </a:rPr>
              <a:t>ître.</a:t>
            </a:r>
            <a:endParaRPr lang="en-US" sz="3200">
              <a:cs typeface="+mn-cs"/>
            </a:endParaRPr>
          </a:p>
        </p:txBody>
      </p:sp>
    </p:spTree>
    <p:extLst>
      <p:ext uri="{BB962C8B-B14F-4D97-AF65-F5344CB8AC3E}">
        <p14:creationId xmlns:p14="http://schemas.microsoft.com/office/powerpoint/2010/main" val="233146405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Rectangle 2"/>
          <p:cNvSpPr>
            <a:spLocks noGrp="1" noChangeArrowheads="1"/>
          </p:cNvSpPr>
          <p:nvPr>
            <p:ph type="title"/>
          </p:nvPr>
        </p:nvSpPr>
        <p:spPr>
          <a:xfrm>
            <a:off x="762000" y="381000"/>
            <a:ext cx="8420100" cy="1143000"/>
          </a:xfrm>
        </p:spPr>
        <p:txBody>
          <a:bodyPr/>
          <a:lstStyle/>
          <a:p>
            <a:pPr eaLnBrk="1" hangingPunct="1">
              <a:defRPr/>
            </a:pPr>
            <a:r>
              <a:rPr lang="en-US" b="1" smtClean="0"/>
              <a:t>6. Styles de fontes</a:t>
            </a:r>
            <a:endParaRPr lang="en-US" smtClean="0"/>
          </a:p>
        </p:txBody>
      </p:sp>
      <p:pic>
        <p:nvPicPr>
          <p:cNvPr id="44034" name="Picture 4" descr="type_sty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685800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461" name="Text Box 5"/>
          <p:cNvSpPr txBox="1">
            <a:spLocks noChangeArrowheads="1"/>
          </p:cNvSpPr>
          <p:nvPr/>
        </p:nvSpPr>
        <p:spPr bwMode="auto">
          <a:xfrm>
            <a:off x="7315200" y="1998663"/>
            <a:ext cx="2514600" cy="447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3200">
                <a:cs typeface="+mn-cs"/>
              </a:rPr>
              <a:t>Majuscules et minuscules standards sont plus lisibles que les styles italiques, obliques ou condensés.</a:t>
            </a:r>
            <a:endParaRPr lang="en-US" sz="3200">
              <a:cs typeface="+mn-cs"/>
            </a:endParaRPr>
          </a:p>
        </p:txBody>
      </p:sp>
    </p:spTree>
    <p:extLst>
      <p:ext uri="{BB962C8B-B14F-4D97-AF65-F5344CB8AC3E}">
        <p14:creationId xmlns:p14="http://schemas.microsoft.com/office/powerpoint/2010/main" val="89697304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6" name="Rectangle 2"/>
          <p:cNvSpPr>
            <a:spLocks noGrp="1" noChangeArrowheads="1"/>
          </p:cNvSpPr>
          <p:nvPr>
            <p:ph type="title"/>
          </p:nvPr>
        </p:nvSpPr>
        <p:spPr>
          <a:xfrm>
            <a:off x="762000" y="381000"/>
            <a:ext cx="8420100" cy="1143000"/>
          </a:xfrm>
        </p:spPr>
        <p:txBody>
          <a:bodyPr/>
          <a:lstStyle/>
          <a:p>
            <a:pPr eaLnBrk="1" hangingPunct="1">
              <a:defRPr/>
            </a:pPr>
            <a:r>
              <a:rPr lang="en-US" b="1" smtClean="0"/>
              <a:t>7. Espacement des lettres</a:t>
            </a:r>
            <a:endParaRPr lang="en-US" smtClean="0"/>
          </a:p>
        </p:txBody>
      </p:sp>
      <p:pic>
        <p:nvPicPr>
          <p:cNvPr id="46082" name="Picture 4" descr="contrast_spac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6629400" cy="543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509" name="Text Box 5"/>
          <p:cNvSpPr txBox="1">
            <a:spLocks noChangeArrowheads="1"/>
          </p:cNvSpPr>
          <p:nvPr/>
        </p:nvSpPr>
        <p:spPr bwMode="auto">
          <a:xfrm>
            <a:off x="6934200" y="1447800"/>
            <a:ext cx="3048000" cy="545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3200">
                <a:cs typeface="+mn-cs"/>
              </a:rPr>
              <a:t>Les textes où les lettres sont rapprochées donnent des difficultés aux personnes malvoyantes. Ces lecteurs préfèreront les fontes non proportionnelles.</a:t>
            </a:r>
            <a:endParaRPr lang="en-US" sz="3200">
              <a:cs typeface="+mn-cs"/>
            </a:endParaRPr>
          </a:p>
        </p:txBody>
      </p:sp>
    </p:spTree>
    <p:extLst>
      <p:ext uri="{BB962C8B-B14F-4D97-AF65-F5344CB8AC3E}">
        <p14:creationId xmlns:p14="http://schemas.microsoft.com/office/powerpoint/2010/main" val="409687315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4" name="Rectangle 2"/>
          <p:cNvSpPr>
            <a:spLocks noGrp="1" noChangeArrowheads="1"/>
          </p:cNvSpPr>
          <p:nvPr>
            <p:ph type="title"/>
          </p:nvPr>
        </p:nvSpPr>
        <p:spPr>
          <a:xfrm>
            <a:off x="762000" y="381000"/>
            <a:ext cx="8420100" cy="1143000"/>
          </a:xfrm>
        </p:spPr>
        <p:txBody>
          <a:bodyPr/>
          <a:lstStyle/>
          <a:p>
            <a:pPr eaLnBrk="1" hangingPunct="1">
              <a:defRPr/>
            </a:pPr>
            <a:r>
              <a:rPr lang="en-US" b="1" smtClean="0"/>
              <a:t>8. Marges</a:t>
            </a:r>
            <a:endParaRPr lang="en-US" smtClean="0"/>
          </a:p>
        </p:txBody>
      </p:sp>
      <p:grpSp>
        <p:nvGrpSpPr>
          <p:cNvPr id="48130" name="Group 7"/>
          <p:cNvGrpSpPr>
            <a:grpSpLocks/>
          </p:cNvGrpSpPr>
          <p:nvPr/>
        </p:nvGrpSpPr>
        <p:grpSpPr bwMode="auto">
          <a:xfrm>
            <a:off x="1600200" y="1371600"/>
            <a:ext cx="6858000" cy="5419725"/>
            <a:chOff x="1008" y="864"/>
            <a:chExt cx="4320" cy="3414"/>
          </a:xfrm>
        </p:grpSpPr>
        <p:pic>
          <p:nvPicPr>
            <p:cNvPr id="48131" name="Picture 4" descr="marg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 y="864"/>
              <a:ext cx="4320" cy="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7557" name="Text Box 5"/>
            <p:cNvSpPr txBox="1">
              <a:spLocks noChangeArrowheads="1"/>
            </p:cNvSpPr>
            <p:nvPr/>
          </p:nvSpPr>
          <p:spPr bwMode="auto">
            <a:xfrm>
              <a:off x="1200" y="1440"/>
              <a:ext cx="1488" cy="212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fr-FR">
                  <a:cs typeface="+mn-cs"/>
                </a:rPr>
                <a:t>De larges marges sont précieuses dans les livres reliés car cela permet de tenir le livre à plat. Les reliures spirales sont également utiles.</a:t>
              </a:r>
              <a:endParaRPr lang="en-US">
                <a:cs typeface="+mn-cs"/>
              </a:endParaRPr>
            </a:p>
          </p:txBody>
        </p:sp>
        <p:sp>
          <p:nvSpPr>
            <p:cNvPr id="1047558" name="Text Box 6"/>
            <p:cNvSpPr txBox="1">
              <a:spLocks noChangeArrowheads="1"/>
            </p:cNvSpPr>
            <p:nvPr/>
          </p:nvSpPr>
          <p:spPr bwMode="auto">
            <a:xfrm>
              <a:off x="3648" y="1440"/>
              <a:ext cx="1488" cy="212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fr-FR">
                  <a:cs typeface="+mn-cs"/>
                </a:rPr>
                <a:t>Beaucoup de dispositifs de visualisation, comme les loupes pupitres et vidéo, sont plus faciles à utiliser sur une surface plate.</a:t>
              </a:r>
              <a:endParaRPr lang="en-US">
                <a:cs typeface="+mn-cs"/>
              </a:endParaRPr>
            </a:p>
          </p:txBody>
        </p:sp>
      </p:grpSp>
    </p:spTree>
    <p:extLst>
      <p:ext uri="{BB962C8B-B14F-4D97-AF65-F5344CB8AC3E}">
        <p14:creationId xmlns:p14="http://schemas.microsoft.com/office/powerpoint/2010/main" val="415854237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2"/>
          <p:cNvSpPr>
            <a:spLocks noGrp="1" noChangeArrowheads="1"/>
          </p:cNvSpPr>
          <p:nvPr>
            <p:ph type="title"/>
          </p:nvPr>
        </p:nvSpPr>
        <p:spPr>
          <a:xfrm>
            <a:off x="762000" y="381000"/>
            <a:ext cx="8420100" cy="1143000"/>
          </a:xfrm>
        </p:spPr>
        <p:txBody>
          <a:bodyPr/>
          <a:lstStyle/>
          <a:p>
            <a:pPr eaLnBrk="1" hangingPunct="1">
              <a:defRPr/>
            </a:pPr>
            <a:r>
              <a:rPr lang="en-US" b="1" smtClean="0"/>
              <a:t>9. Finition du papier </a:t>
            </a:r>
            <a:br>
              <a:rPr lang="en-US" b="1" smtClean="0"/>
            </a:br>
            <a:r>
              <a:rPr lang="en-US" b="1" smtClean="0"/>
              <a:t>10. Distinctivité</a:t>
            </a:r>
            <a:endParaRPr lang="en-US" smtClean="0"/>
          </a:p>
        </p:txBody>
      </p:sp>
      <p:pic>
        <p:nvPicPr>
          <p:cNvPr id="50178" name="Picture 4" descr="volumes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90688"/>
            <a:ext cx="8001000" cy="371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9605" name="Text Box 5"/>
          <p:cNvSpPr txBox="1">
            <a:spLocks noChangeArrowheads="1"/>
          </p:cNvSpPr>
          <p:nvPr/>
        </p:nvSpPr>
        <p:spPr bwMode="auto">
          <a:xfrm>
            <a:off x="403225" y="5303838"/>
            <a:ext cx="9502775"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30000"/>
              </a:spcBef>
              <a:defRPr/>
            </a:pPr>
            <a:r>
              <a:rPr lang="fr-FR" sz="3200">
                <a:cs typeface="+mn-cs"/>
              </a:rPr>
              <a:t>L</a:t>
            </a:r>
            <a:r>
              <a:rPr lang="ja-JP" altLang="fr-FR" sz="3200">
                <a:latin typeface="Arial"/>
                <a:cs typeface="+mn-cs"/>
              </a:rPr>
              <a:t>’</a:t>
            </a:r>
            <a:r>
              <a:rPr lang="fr-FR" sz="3200">
                <a:cs typeface="+mn-cs"/>
              </a:rPr>
              <a:t>usage de couleurs, tailles ou formats distinctifs sur la couverture peut </a:t>
            </a:r>
            <a:r>
              <a:rPr lang="fr-FR" altLang="ja-JP" sz="3200"/>
              <a:t>s</a:t>
            </a:r>
            <a:r>
              <a:rPr lang="fr-FR" altLang="ja-JP" sz="3200">
                <a:latin typeface="Arial"/>
              </a:rPr>
              <a:t>’</a:t>
            </a:r>
            <a:r>
              <a:rPr lang="fr-FR" altLang="ja-JP" sz="3200"/>
              <a:t>avérer</a:t>
            </a:r>
            <a:r>
              <a:rPr lang="fr-FR" sz="3200">
                <a:cs typeface="+mn-cs"/>
              </a:rPr>
              <a:t> particulièrement utile aux personnes </a:t>
            </a:r>
            <a:r>
              <a:rPr lang="fr-FR" altLang="ja-JP" sz="3200"/>
              <a:t>âgées ou malvoyantes</a:t>
            </a:r>
            <a:r>
              <a:rPr lang="fr-FR" sz="3200">
                <a:cs typeface="+mn-cs"/>
              </a:rPr>
              <a:t>.</a:t>
            </a:r>
            <a:endParaRPr lang="en-US">
              <a:cs typeface="+mn-cs"/>
            </a:endParaRPr>
          </a:p>
        </p:txBody>
      </p:sp>
    </p:spTree>
    <p:extLst>
      <p:ext uri="{BB962C8B-B14F-4D97-AF65-F5344CB8AC3E}">
        <p14:creationId xmlns:p14="http://schemas.microsoft.com/office/powerpoint/2010/main" val="198952789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type="ctrTitle"/>
          </p:nvPr>
        </p:nvSpPr>
        <p:spPr>
          <a:xfrm>
            <a:off x="0" y="0"/>
            <a:ext cx="9906000" cy="6858000"/>
          </a:xfrm>
          <a:effectLst>
            <a:outerShdw blurRad="63500" dist="35921" dir="2700000" algn="ctr" rotWithShape="0">
              <a:schemeClr val="bg2">
                <a:alpha val="74998"/>
              </a:schemeClr>
            </a:outerShdw>
          </a:effectLst>
          <a:extLst>
            <a:ext uri="{909E8E84-426E-40dd-AFC4-6F175D3DCCD1}">
              <a14:hiddenFill xmlns:a14="http://schemas.microsoft.com/office/drawing/2010/main">
                <a:solidFill>
                  <a:srgbClr val="CCFFFF"/>
                </a:solidFill>
              </a14:hiddenFill>
            </a:ext>
          </a:extLst>
        </p:spPr>
        <p:txBody>
          <a:bodyPr/>
          <a:lstStyle/>
          <a:p>
            <a:pPr eaLnBrk="1" hangingPunct="1">
              <a:defRPr/>
            </a:pPr>
            <a:r>
              <a:rPr lang="fr-FR" sz="5400" smtClean="0">
                <a:cs typeface="+mj-cs"/>
              </a:rPr>
              <a:t> </a:t>
            </a:r>
            <a:endParaRPr lang="fr-FR" smtClean="0">
              <a:cs typeface="+mj-cs"/>
            </a:endParaRPr>
          </a:p>
        </p:txBody>
      </p:sp>
      <p:sp>
        <p:nvSpPr>
          <p:cNvPr id="836611" name="Text Box 3"/>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latin typeface="Arial" charset="0"/>
              <a:cs typeface="+mn-cs"/>
              <a:sym typeface="Wingdings 2" charset="0"/>
            </a:endParaRPr>
          </a:p>
          <a:p>
            <a:pPr>
              <a:defRPr/>
            </a:pPr>
            <a:endParaRPr lang="en-US">
              <a:solidFill>
                <a:srgbClr val="000000"/>
              </a:solidFill>
              <a:latin typeface="Arial" charset="0"/>
              <a:cs typeface="+mn-cs"/>
              <a:sym typeface="Wingdings 2" charset="0"/>
            </a:endParaRPr>
          </a:p>
          <a:p>
            <a:pPr>
              <a:spcBef>
                <a:spcPct val="50000"/>
              </a:spcBef>
              <a:defRPr/>
            </a:pPr>
            <a:endParaRPr lang="en-US">
              <a:cs typeface="+mn-cs"/>
            </a:endParaRPr>
          </a:p>
        </p:txBody>
      </p:sp>
      <p:sp>
        <p:nvSpPr>
          <p:cNvPr id="836612" name="Rectangle 4"/>
          <p:cNvSpPr>
            <a:spLocks noChangeArrowheads="1"/>
          </p:cNvSpPr>
          <p:nvPr/>
        </p:nvSpPr>
        <p:spPr bwMode="auto">
          <a:xfrm>
            <a:off x="632520" y="1004992"/>
            <a:ext cx="8686800" cy="698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4800" dirty="0" smtClean="0">
                <a:solidFill>
                  <a:srgbClr val="FFFF00"/>
                </a:solidFill>
                <a:latin typeface="Times New Roman" charset="0"/>
                <a:cs typeface="+mn-cs"/>
              </a:rPr>
              <a:t>Représentation des Couleurs dans la machine</a:t>
            </a:r>
            <a:endParaRPr lang="fr-FR" sz="3200" dirty="0">
              <a:latin typeface="Times New Roman" charset="0"/>
              <a:cs typeface="+mn-cs"/>
            </a:endParaRPr>
          </a:p>
          <a:p>
            <a:pPr>
              <a:defRPr/>
            </a:pPr>
            <a:endParaRPr lang="fr-FR" sz="3200" dirty="0">
              <a:latin typeface="Times New Roman" charset="0"/>
              <a:cs typeface="+mn-cs"/>
            </a:endParaRPr>
          </a:p>
          <a:p>
            <a:pPr marL="571500" indent="-571500">
              <a:buFont typeface="Arial"/>
              <a:buChar char="•"/>
              <a:defRPr/>
            </a:pPr>
            <a:r>
              <a:rPr lang="fr-FR" sz="3600" dirty="0" smtClean="0">
                <a:solidFill>
                  <a:srgbClr val="FFFF00"/>
                </a:solidFill>
                <a:latin typeface="Times New Roman" charset="0"/>
                <a:cs typeface="+mn-cs"/>
              </a:rPr>
              <a:t>Codage en niveaux de Rouge, Vert, et Bleu</a:t>
            </a:r>
          </a:p>
          <a:p>
            <a:pPr marL="571500" indent="-571500">
              <a:buFont typeface="Arial"/>
              <a:buChar char="•"/>
              <a:defRPr/>
            </a:pPr>
            <a:r>
              <a:rPr lang="fr-FR" sz="3600" dirty="0" smtClean="0">
                <a:solidFill>
                  <a:srgbClr val="FFFF00"/>
                </a:solidFill>
                <a:latin typeface="Times New Roman" charset="0"/>
                <a:cs typeface="+mn-cs"/>
              </a:rPr>
              <a:t> Les couleurs pouvant être obtenues sont dépendantes de la machine </a:t>
            </a:r>
            <a:r>
              <a:rPr lang="mr-IN" sz="3600" dirty="0" smtClean="0">
                <a:solidFill>
                  <a:srgbClr val="FFFF00"/>
                </a:solidFill>
                <a:latin typeface="Times New Roman" charset="0"/>
                <a:cs typeface="+mn-cs"/>
              </a:rPr>
              <a:t>–</a:t>
            </a:r>
            <a:r>
              <a:rPr lang="fr-FR" sz="3600" dirty="0" smtClean="0">
                <a:solidFill>
                  <a:srgbClr val="FFFF00"/>
                </a:solidFill>
                <a:latin typeface="Times New Roman" charset="0"/>
                <a:cs typeface="+mn-cs"/>
              </a:rPr>
              <a:t> (longueur d’onde d’un faisceau, sa puissance et nombre maximum de niveaux distinguables).</a:t>
            </a:r>
          </a:p>
          <a:p>
            <a:pPr>
              <a:defRPr/>
            </a:pPr>
            <a:endParaRPr lang="fr-FR" sz="3600" dirty="0">
              <a:solidFill>
                <a:srgbClr val="FFFF00"/>
              </a:solidFill>
              <a:latin typeface="Times New Roman" charset="0"/>
              <a:cs typeface="+mn-cs"/>
            </a:endParaRPr>
          </a:p>
          <a:p>
            <a:pPr>
              <a:defRPr/>
            </a:pPr>
            <a:endParaRPr lang="en-US" dirty="0">
              <a:latin typeface="Times New Roman" charset="0"/>
              <a:cs typeface="+mn-cs"/>
            </a:endParaRPr>
          </a:p>
          <a:p>
            <a:pPr>
              <a:defRPr/>
            </a:pPr>
            <a:endParaRPr lang="en-US" sz="4400" b="1" dirty="0">
              <a:solidFill>
                <a:srgbClr val="0000FF"/>
              </a:solidFill>
            </a:endParaRPr>
          </a:p>
        </p:txBody>
      </p:sp>
    </p:spTree>
    <p:extLst>
      <p:ext uri="{BB962C8B-B14F-4D97-AF65-F5344CB8AC3E}">
        <p14:creationId xmlns:p14="http://schemas.microsoft.com/office/powerpoint/2010/main" val="330521643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31576" y="1124744"/>
            <a:ext cx="9906000" cy="5509200"/>
          </a:xfrm>
          <a:prstGeom prst="rect">
            <a:avLst/>
          </a:prstGeom>
          <a:noFill/>
        </p:spPr>
        <p:txBody>
          <a:bodyPr wrap="square" rtlCol="0">
            <a:spAutoFit/>
          </a:bodyPr>
          <a:lstStyle/>
          <a:p>
            <a:pPr marL="571500" indent="-571500">
              <a:buFont typeface="Arial"/>
              <a:buChar char="•"/>
            </a:pPr>
            <a:r>
              <a:rPr lang="fr-FR" sz="4400" dirty="0"/>
              <a:t>Le traitement de la couleur varie </a:t>
            </a:r>
            <a:r>
              <a:rPr lang="fr-FR" sz="4400" dirty="0" smtClean="0"/>
              <a:t>selon </a:t>
            </a:r>
            <a:r>
              <a:rPr lang="fr-FR" sz="4400" dirty="0"/>
              <a:t>les machines. Il est </a:t>
            </a:r>
            <a:r>
              <a:rPr lang="fr-FR" sz="4400" dirty="0" smtClean="0"/>
              <a:t>fonction </a:t>
            </a:r>
            <a:r>
              <a:rPr lang="fr-FR" sz="4400" dirty="0"/>
              <a:t>du nombre de plans et de la possibilité d’écrire ou non dans la table des couleurs</a:t>
            </a:r>
            <a:r>
              <a:rPr lang="fr-FR" sz="4400" dirty="0" smtClean="0"/>
              <a:t>.</a:t>
            </a:r>
          </a:p>
          <a:p>
            <a:pPr marL="571500" indent="-571500">
              <a:buFont typeface="Arial"/>
              <a:buChar char="•"/>
            </a:pPr>
            <a:r>
              <a:rPr lang="fr-FR" sz="4400" dirty="0" smtClean="0"/>
              <a:t> </a:t>
            </a:r>
            <a:r>
              <a:rPr lang="fr-FR" sz="4400" dirty="0"/>
              <a:t>Il existe </a:t>
            </a:r>
            <a:r>
              <a:rPr lang="fr-FR" sz="4400" dirty="0" smtClean="0"/>
              <a:t>deux </a:t>
            </a:r>
            <a:r>
              <a:rPr lang="fr-FR" sz="4400" dirty="0"/>
              <a:t>grands modèles </a:t>
            </a:r>
            <a:r>
              <a:rPr lang="fr-FR" sz="4400" dirty="0" smtClean="0"/>
              <a:t>d’indexation </a:t>
            </a:r>
            <a:r>
              <a:rPr lang="fr-FR" sz="4400" dirty="0"/>
              <a:t>des pixels dans les tables de </a:t>
            </a:r>
            <a:r>
              <a:rPr lang="fr-FR" sz="4400" dirty="0" smtClean="0"/>
              <a:t>couleurs: l’indexation directe et l’indexation séparée </a:t>
            </a:r>
            <a:endParaRPr lang="fr-FR" sz="4400" dirty="0"/>
          </a:p>
        </p:txBody>
      </p:sp>
    </p:spTree>
    <p:extLst>
      <p:ext uri="{BB962C8B-B14F-4D97-AF65-F5344CB8AC3E}">
        <p14:creationId xmlns:p14="http://schemas.microsoft.com/office/powerpoint/2010/main" val="343487892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20552" y="260648"/>
            <a:ext cx="8424936" cy="707886"/>
          </a:xfrm>
          <a:prstGeom prst="rect">
            <a:avLst/>
          </a:prstGeom>
          <a:noFill/>
        </p:spPr>
        <p:txBody>
          <a:bodyPr wrap="square" rtlCol="0">
            <a:spAutoFit/>
          </a:bodyPr>
          <a:lstStyle/>
          <a:p>
            <a:pPr algn="ctr"/>
            <a:r>
              <a:rPr lang="fr-FR" sz="4000" dirty="0" smtClean="0">
                <a:solidFill>
                  <a:srgbClr val="0000FF"/>
                </a:solidFill>
              </a:rPr>
              <a:t>Modèle à indexation directe</a:t>
            </a:r>
            <a:endParaRPr lang="fr-FR" sz="4000" dirty="0">
              <a:solidFill>
                <a:srgbClr val="0000FF"/>
              </a:solidFill>
            </a:endParaRPr>
          </a:p>
        </p:txBody>
      </p:sp>
      <p:sp>
        <p:nvSpPr>
          <p:cNvPr id="4" name="ZoneTexte 3"/>
          <p:cNvSpPr txBox="1"/>
          <p:nvPr/>
        </p:nvSpPr>
        <p:spPr>
          <a:xfrm>
            <a:off x="488504" y="1484784"/>
            <a:ext cx="9073008" cy="5078314"/>
          </a:xfrm>
          <a:prstGeom prst="rect">
            <a:avLst/>
          </a:prstGeom>
          <a:noFill/>
        </p:spPr>
        <p:txBody>
          <a:bodyPr wrap="square" rtlCol="0">
            <a:spAutoFit/>
          </a:bodyPr>
          <a:lstStyle/>
          <a:p>
            <a:r>
              <a:rPr lang="fr-FR" sz="3600" dirty="0" smtClean="0"/>
              <a:t>La mémoire </a:t>
            </a:r>
            <a:r>
              <a:rPr lang="fr-FR" sz="3600" dirty="0"/>
              <a:t>des plans spécifie pour chaque </a:t>
            </a:r>
            <a:r>
              <a:rPr lang="fr-FR" sz="3600" dirty="0" smtClean="0"/>
              <a:t>point de l’écran </a:t>
            </a:r>
            <a:r>
              <a:rPr lang="fr-FR" sz="3600" dirty="0"/>
              <a:t>un </a:t>
            </a:r>
            <a:r>
              <a:rPr lang="fr-FR" sz="3600" dirty="0" smtClean="0"/>
              <a:t>pixel (une couleur) </a:t>
            </a:r>
            <a:r>
              <a:rPr lang="fr-FR" sz="3600" dirty="0"/>
              <a:t>qui fournit directement les trois cellules d’intensité de rouge, vert et bleu correspondant à ce point de l'écran. </a:t>
            </a:r>
            <a:endParaRPr lang="fr-FR" sz="3600" dirty="0" smtClean="0"/>
          </a:p>
          <a:p>
            <a:pPr marL="342900" indent="-342900">
              <a:buFont typeface="Arial"/>
              <a:buChar char="•"/>
            </a:pPr>
            <a:r>
              <a:rPr lang="fr-FR" sz="3600" dirty="0" smtClean="0"/>
              <a:t>Il </a:t>
            </a:r>
            <a:r>
              <a:rPr lang="fr-FR" sz="3600" dirty="0"/>
              <a:t>y a autant d'entrées dans la table que de couleurs </a:t>
            </a:r>
            <a:r>
              <a:rPr lang="fr-FR" sz="3600" dirty="0" err="1"/>
              <a:t>codables</a:t>
            </a:r>
            <a:r>
              <a:rPr lang="fr-FR" sz="3600" dirty="0"/>
              <a:t> </a:t>
            </a:r>
            <a:r>
              <a:rPr lang="fr-FR" sz="3600" dirty="0" smtClean="0"/>
              <a:t>(simultanément) </a:t>
            </a:r>
            <a:r>
              <a:rPr lang="fr-FR" sz="3600" dirty="0"/>
              <a:t>à l’écran. </a:t>
            </a:r>
            <a:endParaRPr lang="fr-FR" sz="3600" dirty="0" smtClean="0"/>
          </a:p>
          <a:p>
            <a:pPr marL="342900" indent="-342900">
              <a:buFont typeface="Arial"/>
              <a:buChar char="•"/>
            </a:pPr>
            <a:r>
              <a:rPr lang="fr-FR" sz="3600" dirty="0" smtClean="0"/>
              <a:t>Pour </a:t>
            </a:r>
            <a:r>
              <a:rPr lang="fr-FR" sz="3600" dirty="0"/>
              <a:t>8 plans de mémoire, cela conduit, à des tables de 256 </a:t>
            </a:r>
            <a:r>
              <a:rPr lang="fr-FR" sz="3600" dirty="0" smtClean="0"/>
              <a:t>couleurs.</a:t>
            </a:r>
            <a:endParaRPr lang="fr-FR" sz="3600" dirty="0"/>
          </a:p>
        </p:txBody>
      </p:sp>
    </p:spTree>
    <p:extLst>
      <p:ext uri="{BB962C8B-B14F-4D97-AF65-F5344CB8AC3E}">
        <p14:creationId xmlns:p14="http://schemas.microsoft.com/office/powerpoint/2010/main" val="39803946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488" y="1700808"/>
            <a:ext cx="11017224" cy="4832093"/>
          </a:xfrm>
          <a:prstGeom prst="rect">
            <a:avLst/>
          </a:prstGeom>
        </p:spPr>
        <p:txBody>
          <a:bodyPr wrap="square">
            <a:spAutoFit/>
          </a:bodyPr>
          <a:lstStyle/>
          <a:p>
            <a:r>
              <a:rPr lang="fr-FR" sz="4000" b="1" dirty="0" smtClean="0"/>
              <a:t>Couleurs, vision, perception et </a:t>
            </a:r>
          </a:p>
          <a:p>
            <a:r>
              <a:rPr lang="fr-FR" sz="4000" b="1" dirty="0" smtClean="0"/>
              <a:t>daltonisme  </a:t>
            </a:r>
            <a:r>
              <a:rPr lang="fr-FR" sz="3600" b="1" dirty="0" smtClean="0"/>
              <a:t>:  </a:t>
            </a:r>
          </a:p>
          <a:p>
            <a:r>
              <a:rPr lang="fr-FR" sz="4000" b="1" dirty="0" smtClean="0">
                <a:hlinkClick r:id="rId3"/>
              </a:rPr>
              <a:t>https</a:t>
            </a:r>
            <a:r>
              <a:rPr lang="fr-FR" sz="4000" b="1" dirty="0">
                <a:hlinkClick r:id="rId3"/>
              </a:rPr>
              <a:t>://youtu.be/</a:t>
            </a:r>
            <a:r>
              <a:rPr lang="fr-FR" sz="4000" b="1" dirty="0" smtClean="0">
                <a:hlinkClick r:id="rId3"/>
              </a:rPr>
              <a:t>rttzfbtYLUI</a:t>
            </a:r>
            <a:r>
              <a:rPr lang="fr-FR" sz="4000" b="1" dirty="0" smtClean="0"/>
              <a:t>   </a:t>
            </a:r>
            <a:r>
              <a:rPr lang="fr-FR" sz="4000" dirty="0"/>
              <a:t>(8mn04) </a:t>
            </a:r>
            <a:endParaRPr lang="fr-FR" sz="4000" b="1" dirty="0" smtClean="0"/>
          </a:p>
          <a:p>
            <a:r>
              <a:rPr lang="fr-FR" sz="3600" dirty="0" smtClean="0"/>
              <a:t>	</a:t>
            </a:r>
          </a:p>
          <a:p>
            <a:r>
              <a:rPr lang="fr-FR" sz="4000" b="1" dirty="0"/>
              <a:t>L</a:t>
            </a:r>
            <a:r>
              <a:rPr lang="fr-FR" sz="4000" b="1" dirty="0" smtClean="0"/>
              <a:t>e daltonisme : présentation d’anomalies </a:t>
            </a:r>
          </a:p>
          <a:p>
            <a:r>
              <a:rPr lang="fr-FR" sz="4000" b="1" dirty="0" smtClean="0"/>
              <a:t>sur les cônes: </a:t>
            </a:r>
            <a:r>
              <a:rPr lang="fr-FR" sz="3600" b="1" dirty="0" smtClean="0"/>
              <a:t>		</a:t>
            </a:r>
          </a:p>
          <a:p>
            <a:r>
              <a:rPr lang="fr-FR" sz="3600" b="1" dirty="0" smtClean="0"/>
              <a:t> </a:t>
            </a:r>
            <a:r>
              <a:rPr lang="fr-FR" sz="3600" b="1" dirty="0">
                <a:hlinkClick r:id="rId4"/>
              </a:rPr>
              <a:t>https://youtu.be/</a:t>
            </a:r>
            <a:r>
              <a:rPr lang="fr-FR" sz="3600" b="1" dirty="0" smtClean="0">
                <a:hlinkClick r:id="rId4"/>
              </a:rPr>
              <a:t>fpMJz_NZtN4</a:t>
            </a:r>
            <a:r>
              <a:rPr lang="fr-FR" sz="3600" b="1" dirty="0"/>
              <a:t>   ( </a:t>
            </a:r>
            <a:r>
              <a:rPr lang="fr-FR" sz="3600" dirty="0"/>
              <a:t>3mn19)</a:t>
            </a:r>
          </a:p>
          <a:p>
            <a:endParaRPr lang="fr-FR" sz="3600" b="1" dirty="0" smtClean="0"/>
          </a:p>
        </p:txBody>
      </p:sp>
      <p:sp>
        <p:nvSpPr>
          <p:cNvPr id="3" name="ZoneTexte 2"/>
          <p:cNvSpPr txBox="1"/>
          <p:nvPr/>
        </p:nvSpPr>
        <p:spPr>
          <a:xfrm>
            <a:off x="416496" y="417438"/>
            <a:ext cx="9489504" cy="923330"/>
          </a:xfrm>
          <a:prstGeom prst="rect">
            <a:avLst/>
          </a:prstGeom>
          <a:noFill/>
        </p:spPr>
        <p:txBody>
          <a:bodyPr wrap="square" rtlCol="0">
            <a:spAutoFit/>
          </a:bodyPr>
          <a:lstStyle/>
          <a:p>
            <a:pPr algn="ctr"/>
            <a:r>
              <a:rPr lang="fr-FR" sz="5400" b="1" dirty="0">
                <a:solidFill>
                  <a:srgbClr val="0000FF"/>
                </a:solidFill>
              </a:rPr>
              <a:t>V</a:t>
            </a:r>
            <a:r>
              <a:rPr lang="fr-FR" sz="5400" b="1" dirty="0" smtClean="0">
                <a:solidFill>
                  <a:srgbClr val="0000FF"/>
                </a:solidFill>
              </a:rPr>
              <a:t>ision des couleurs</a:t>
            </a:r>
            <a:endParaRPr lang="fr-FR" sz="5400" b="1" dirty="0">
              <a:solidFill>
                <a:srgbClr val="0000FF"/>
              </a:solidFill>
            </a:endParaRPr>
          </a:p>
        </p:txBody>
      </p:sp>
    </p:spTree>
    <p:extLst>
      <p:ext uri="{BB962C8B-B14F-4D97-AF65-F5344CB8AC3E}">
        <p14:creationId xmlns:p14="http://schemas.microsoft.com/office/powerpoint/2010/main" val="94584175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776536" y="952725"/>
            <a:ext cx="8568952" cy="6076675"/>
          </a:xfrm>
          <a:prstGeom prst="rect">
            <a:avLst/>
          </a:prstGeom>
        </p:spPr>
      </p:pic>
      <p:sp>
        <p:nvSpPr>
          <p:cNvPr id="2" name="ZoneTexte 1"/>
          <p:cNvSpPr txBox="1"/>
          <p:nvPr/>
        </p:nvSpPr>
        <p:spPr>
          <a:xfrm>
            <a:off x="920552" y="260648"/>
            <a:ext cx="8424936" cy="707886"/>
          </a:xfrm>
          <a:prstGeom prst="rect">
            <a:avLst/>
          </a:prstGeom>
          <a:noFill/>
        </p:spPr>
        <p:txBody>
          <a:bodyPr wrap="square" rtlCol="0">
            <a:spAutoFit/>
          </a:bodyPr>
          <a:lstStyle/>
          <a:p>
            <a:pPr algn="ctr"/>
            <a:r>
              <a:rPr lang="fr-FR" sz="4000" dirty="0" smtClean="0">
                <a:solidFill>
                  <a:srgbClr val="0000FF"/>
                </a:solidFill>
              </a:rPr>
              <a:t>Modèle à indexation directe</a:t>
            </a:r>
            <a:endParaRPr lang="fr-FR" sz="4000" dirty="0">
              <a:solidFill>
                <a:srgbClr val="0000FF"/>
              </a:solidFill>
            </a:endParaRPr>
          </a:p>
        </p:txBody>
      </p:sp>
    </p:spTree>
    <p:extLst>
      <p:ext uri="{BB962C8B-B14F-4D97-AF65-F5344CB8AC3E}">
        <p14:creationId xmlns:p14="http://schemas.microsoft.com/office/powerpoint/2010/main" val="365675599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20552" y="776898"/>
            <a:ext cx="8424936" cy="707886"/>
          </a:xfrm>
          <a:prstGeom prst="rect">
            <a:avLst/>
          </a:prstGeom>
          <a:noFill/>
        </p:spPr>
        <p:txBody>
          <a:bodyPr wrap="square" rtlCol="0">
            <a:spAutoFit/>
          </a:bodyPr>
          <a:lstStyle/>
          <a:p>
            <a:pPr algn="ctr"/>
            <a:r>
              <a:rPr lang="fr-FR" sz="4000" dirty="0" smtClean="0">
                <a:solidFill>
                  <a:srgbClr val="0000FF"/>
                </a:solidFill>
              </a:rPr>
              <a:t>Modèle à indexation séparée</a:t>
            </a:r>
            <a:endParaRPr lang="fr-FR" sz="4000" dirty="0">
              <a:solidFill>
                <a:srgbClr val="0000FF"/>
              </a:solidFill>
            </a:endParaRPr>
          </a:p>
        </p:txBody>
      </p:sp>
      <p:sp>
        <p:nvSpPr>
          <p:cNvPr id="4" name="ZoneTexte 3"/>
          <p:cNvSpPr txBox="1"/>
          <p:nvPr/>
        </p:nvSpPr>
        <p:spPr>
          <a:xfrm>
            <a:off x="488504" y="1762938"/>
            <a:ext cx="9073008" cy="4524316"/>
          </a:xfrm>
          <a:prstGeom prst="rect">
            <a:avLst/>
          </a:prstGeom>
          <a:noFill/>
        </p:spPr>
        <p:txBody>
          <a:bodyPr wrap="square" rtlCol="0">
            <a:spAutoFit/>
          </a:bodyPr>
          <a:lstStyle/>
          <a:p>
            <a:pPr marL="571500" indent="-571500">
              <a:buFont typeface="Arial"/>
              <a:buChar char="•"/>
            </a:pPr>
            <a:r>
              <a:rPr lang="fr-FR" sz="3600" dirty="0" smtClean="0"/>
              <a:t>La </a:t>
            </a:r>
            <a:r>
              <a:rPr lang="fr-FR" sz="3600" dirty="0"/>
              <a:t>couleur d'un point est déterminée par un pixel </a:t>
            </a:r>
            <a:r>
              <a:rPr lang="fr-FR" sz="3600" dirty="0" smtClean="0"/>
              <a:t>mais décomposé </a:t>
            </a:r>
            <a:r>
              <a:rPr lang="fr-FR" sz="3600" dirty="0"/>
              <a:t>cette fois en trois morceaux. Un pixel </a:t>
            </a:r>
            <a:r>
              <a:rPr lang="fr-FR" sz="3600" dirty="0" smtClean="0"/>
              <a:t>spécifie en fait, </a:t>
            </a:r>
            <a:r>
              <a:rPr lang="fr-FR" sz="3600" dirty="0"/>
              <a:t>sur </a:t>
            </a:r>
            <a:r>
              <a:rPr lang="fr-FR" sz="3600" dirty="0" smtClean="0"/>
              <a:t>une série </a:t>
            </a:r>
            <a:r>
              <a:rPr lang="fr-FR" sz="3600" dirty="0"/>
              <a:t>de </a:t>
            </a:r>
            <a:r>
              <a:rPr lang="fr-FR" sz="3600" dirty="0" smtClean="0"/>
              <a:t>3 plans</a:t>
            </a:r>
            <a:r>
              <a:rPr lang="fr-FR" sz="3600" dirty="0"/>
              <a:t>, trois indices dans une table </a:t>
            </a:r>
            <a:r>
              <a:rPr lang="fr-FR" sz="3600" dirty="0" smtClean="0"/>
              <a:t>indexant respectivement les </a:t>
            </a:r>
            <a:r>
              <a:rPr lang="fr-FR" sz="3600" dirty="0"/>
              <a:t>trois niveaux d'intensités </a:t>
            </a:r>
            <a:r>
              <a:rPr lang="fr-FR" sz="3600" dirty="0" smtClean="0"/>
              <a:t>R, G et B. </a:t>
            </a:r>
          </a:p>
          <a:p>
            <a:pPr marL="571500" indent="-571500">
              <a:buFont typeface="Arial"/>
              <a:buChar char="•"/>
            </a:pPr>
            <a:r>
              <a:rPr lang="fr-FR" sz="3600" dirty="0" smtClean="0"/>
              <a:t>Sur la figure qui suit, </a:t>
            </a:r>
            <a:r>
              <a:rPr lang="fr-FR" sz="3600" dirty="0"/>
              <a:t>les 24 plans ont été partagés en trois séries de 8 plans. </a:t>
            </a:r>
            <a:r>
              <a:rPr lang="fr-FR" sz="3600" dirty="0" smtClean="0"/>
              <a:t>. </a:t>
            </a:r>
            <a:endParaRPr lang="fr-FR" sz="3600" dirty="0"/>
          </a:p>
        </p:txBody>
      </p:sp>
    </p:spTree>
    <p:extLst>
      <p:ext uri="{BB962C8B-B14F-4D97-AF65-F5344CB8AC3E}">
        <p14:creationId xmlns:p14="http://schemas.microsoft.com/office/powerpoint/2010/main" val="217851282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848544" y="404664"/>
            <a:ext cx="5400973" cy="6336704"/>
          </a:xfrm>
          <a:prstGeom prst="rect">
            <a:avLst/>
          </a:prstGeom>
        </p:spPr>
      </p:pic>
      <p:sp>
        <p:nvSpPr>
          <p:cNvPr id="3" name="ZoneTexte 2"/>
          <p:cNvSpPr txBox="1"/>
          <p:nvPr/>
        </p:nvSpPr>
        <p:spPr>
          <a:xfrm>
            <a:off x="6393160" y="2394753"/>
            <a:ext cx="3384376" cy="1754327"/>
          </a:xfrm>
          <a:prstGeom prst="rect">
            <a:avLst/>
          </a:prstGeom>
          <a:noFill/>
        </p:spPr>
        <p:txBody>
          <a:bodyPr wrap="square" rtlCol="0">
            <a:spAutoFit/>
          </a:bodyPr>
          <a:lstStyle/>
          <a:p>
            <a:pPr algn="ctr"/>
            <a:r>
              <a:rPr lang="fr-FR" sz="3600" dirty="0" smtClean="0">
                <a:solidFill>
                  <a:srgbClr val="0000FF"/>
                </a:solidFill>
              </a:rPr>
              <a:t>Modèle à </a:t>
            </a:r>
          </a:p>
          <a:p>
            <a:pPr algn="ctr"/>
            <a:r>
              <a:rPr lang="fr-FR" sz="3600" dirty="0" smtClean="0">
                <a:solidFill>
                  <a:srgbClr val="0000FF"/>
                </a:solidFill>
              </a:rPr>
              <a:t>indexation séparée</a:t>
            </a:r>
            <a:endParaRPr lang="fr-FR" sz="3600" dirty="0">
              <a:solidFill>
                <a:srgbClr val="0000FF"/>
              </a:solidFill>
            </a:endParaRPr>
          </a:p>
        </p:txBody>
      </p:sp>
    </p:spTree>
    <p:extLst>
      <p:ext uri="{BB962C8B-B14F-4D97-AF65-F5344CB8AC3E}">
        <p14:creationId xmlns:p14="http://schemas.microsoft.com/office/powerpoint/2010/main" val="409816669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20552" y="260648"/>
            <a:ext cx="8424936" cy="707886"/>
          </a:xfrm>
          <a:prstGeom prst="rect">
            <a:avLst/>
          </a:prstGeom>
          <a:noFill/>
        </p:spPr>
        <p:txBody>
          <a:bodyPr wrap="square" rtlCol="0">
            <a:spAutoFit/>
          </a:bodyPr>
          <a:lstStyle/>
          <a:p>
            <a:pPr algn="ctr"/>
            <a:r>
              <a:rPr lang="fr-FR" sz="4000" dirty="0" smtClean="0">
                <a:solidFill>
                  <a:srgbClr val="0000FF"/>
                </a:solidFill>
              </a:rPr>
              <a:t>Modèle à indexation séparée</a:t>
            </a:r>
            <a:endParaRPr lang="fr-FR" sz="4000" dirty="0">
              <a:solidFill>
                <a:srgbClr val="0000FF"/>
              </a:solidFill>
            </a:endParaRPr>
          </a:p>
        </p:txBody>
      </p:sp>
      <p:sp>
        <p:nvSpPr>
          <p:cNvPr id="4" name="ZoneTexte 3"/>
          <p:cNvSpPr txBox="1"/>
          <p:nvPr/>
        </p:nvSpPr>
        <p:spPr>
          <a:xfrm>
            <a:off x="488504" y="1196752"/>
            <a:ext cx="9073008" cy="5632312"/>
          </a:xfrm>
          <a:prstGeom prst="rect">
            <a:avLst/>
          </a:prstGeom>
          <a:noFill/>
        </p:spPr>
        <p:txBody>
          <a:bodyPr wrap="square" rtlCol="0">
            <a:spAutoFit/>
          </a:bodyPr>
          <a:lstStyle/>
          <a:p>
            <a:pPr marL="571500" indent="-571500">
              <a:buFont typeface="Arial"/>
              <a:buChar char="•"/>
            </a:pPr>
            <a:r>
              <a:rPr lang="fr-FR" sz="3600" dirty="0" smtClean="0"/>
              <a:t>La </a:t>
            </a:r>
            <a:r>
              <a:rPr lang="fr-FR" sz="3600" dirty="0"/>
              <a:t>première série </a:t>
            </a:r>
            <a:r>
              <a:rPr lang="fr-FR" sz="3600" dirty="0" smtClean="0"/>
              <a:t>de bit donne un </a:t>
            </a:r>
            <a:r>
              <a:rPr lang="fr-FR" sz="3600" dirty="0"/>
              <a:t>index permettant de déterminer le niveau de rouge, la </a:t>
            </a:r>
            <a:r>
              <a:rPr lang="fr-FR" sz="3600" dirty="0" smtClean="0"/>
              <a:t>seconde un </a:t>
            </a:r>
            <a:r>
              <a:rPr lang="fr-FR" sz="3600" dirty="0"/>
              <a:t>index permettant de déterminer le niveau de vert, et la troisième </a:t>
            </a:r>
            <a:r>
              <a:rPr lang="fr-FR" sz="3600" dirty="0" smtClean="0"/>
              <a:t>le </a:t>
            </a:r>
            <a:r>
              <a:rPr lang="fr-FR" sz="3600" dirty="0"/>
              <a:t>niveau de bleu.</a:t>
            </a:r>
          </a:p>
          <a:p>
            <a:pPr marL="571500" indent="-571500">
              <a:buFont typeface="Arial"/>
              <a:buChar char="•"/>
            </a:pPr>
            <a:r>
              <a:rPr lang="fr-FR" sz="3600" dirty="0"/>
              <a:t>L</a:t>
            </a:r>
            <a:r>
              <a:rPr lang="fr-FR" sz="3600" dirty="0" smtClean="0"/>
              <a:t>e </a:t>
            </a:r>
            <a:r>
              <a:rPr lang="fr-FR" sz="3600" dirty="0"/>
              <a:t>nombre d'entrées dans la table </a:t>
            </a:r>
            <a:r>
              <a:rPr lang="fr-FR" sz="3600" dirty="0" smtClean="0"/>
              <a:t>diminue </a:t>
            </a:r>
            <a:r>
              <a:rPr lang="fr-FR" sz="3600" dirty="0"/>
              <a:t>exponentiellement : </a:t>
            </a:r>
            <a:r>
              <a:rPr lang="fr-FR" sz="3600" dirty="0" smtClean="0"/>
              <a:t>si </a:t>
            </a:r>
            <a:r>
              <a:rPr lang="fr-FR" sz="3600" dirty="0"/>
              <a:t>Max </a:t>
            </a:r>
            <a:r>
              <a:rPr lang="fr-FR" sz="3600" dirty="0" smtClean="0"/>
              <a:t>= </a:t>
            </a:r>
            <a:r>
              <a:rPr lang="fr-FR" sz="3600" dirty="0"/>
              <a:t>nombre de niveaux distinguables </a:t>
            </a:r>
            <a:r>
              <a:rPr lang="fr-FR" sz="3600" dirty="0" smtClean="0"/>
              <a:t>dans chacune </a:t>
            </a:r>
            <a:r>
              <a:rPr lang="fr-FR" sz="3600" dirty="0"/>
              <a:t>des trois couleurs, Max entrées suffisent à coder toutes les couleurs possibles</a:t>
            </a:r>
            <a:r>
              <a:rPr lang="fr-FR" sz="3600" dirty="0" smtClean="0"/>
              <a:t>.</a:t>
            </a:r>
            <a:endParaRPr lang="fr-FR" sz="3600" dirty="0"/>
          </a:p>
        </p:txBody>
      </p:sp>
    </p:spTree>
    <p:extLst>
      <p:ext uri="{BB962C8B-B14F-4D97-AF65-F5344CB8AC3E}">
        <p14:creationId xmlns:p14="http://schemas.microsoft.com/office/powerpoint/2010/main" val="1216640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20552" y="260648"/>
            <a:ext cx="8424936" cy="707886"/>
          </a:xfrm>
          <a:prstGeom prst="rect">
            <a:avLst/>
          </a:prstGeom>
          <a:noFill/>
        </p:spPr>
        <p:txBody>
          <a:bodyPr wrap="square" rtlCol="0">
            <a:spAutoFit/>
          </a:bodyPr>
          <a:lstStyle/>
          <a:p>
            <a:pPr algn="ctr"/>
            <a:r>
              <a:rPr lang="fr-FR" sz="4000" dirty="0" smtClean="0">
                <a:solidFill>
                  <a:srgbClr val="0000FF"/>
                </a:solidFill>
              </a:rPr>
              <a:t>Modèle à indexation séparée</a:t>
            </a:r>
            <a:endParaRPr lang="fr-FR" sz="4000" dirty="0">
              <a:solidFill>
                <a:srgbClr val="0000FF"/>
              </a:solidFill>
            </a:endParaRPr>
          </a:p>
        </p:txBody>
      </p:sp>
      <p:sp>
        <p:nvSpPr>
          <p:cNvPr id="4" name="ZoneTexte 3"/>
          <p:cNvSpPr txBox="1"/>
          <p:nvPr/>
        </p:nvSpPr>
        <p:spPr>
          <a:xfrm>
            <a:off x="488504" y="1196752"/>
            <a:ext cx="9073008" cy="5632312"/>
          </a:xfrm>
          <a:prstGeom prst="rect">
            <a:avLst/>
          </a:prstGeom>
          <a:noFill/>
        </p:spPr>
        <p:txBody>
          <a:bodyPr wrap="square" rtlCol="0">
            <a:spAutoFit/>
          </a:bodyPr>
          <a:lstStyle/>
          <a:p>
            <a:r>
              <a:rPr lang="fr-FR" sz="3600" dirty="0" smtClean="0"/>
              <a:t>Même avec </a:t>
            </a:r>
            <a:r>
              <a:rPr lang="fr-FR" sz="3600" dirty="0"/>
              <a:t>8 </a:t>
            </a:r>
            <a:r>
              <a:rPr lang="fr-FR" sz="3600" dirty="0" smtClean="0"/>
              <a:t>plans, </a:t>
            </a:r>
            <a:r>
              <a:rPr lang="fr-FR" sz="3600" dirty="0"/>
              <a:t>on peut faire de l’indexation séparée en réservant par exemple 3 plans au </a:t>
            </a:r>
            <a:r>
              <a:rPr lang="fr-FR" sz="3600" dirty="0" smtClean="0"/>
              <a:t>rouge</a:t>
            </a:r>
            <a:r>
              <a:rPr lang="fr-FR" sz="3600" dirty="0"/>
              <a:t>, 3 plans au vert et 2 plans au bleu.  </a:t>
            </a:r>
            <a:r>
              <a:rPr lang="fr-FR" sz="3600" dirty="0" smtClean="0"/>
              <a:t>Ce </a:t>
            </a:r>
            <a:r>
              <a:rPr lang="fr-FR" sz="3600" dirty="0"/>
              <a:t>système est </a:t>
            </a:r>
            <a:r>
              <a:rPr lang="fr-FR" sz="3600" dirty="0" smtClean="0"/>
              <a:t>appelé </a:t>
            </a:r>
            <a:r>
              <a:rPr lang="fr-FR" sz="3600" dirty="0"/>
              <a:t>modèle 3/3/</a:t>
            </a:r>
            <a:r>
              <a:rPr lang="fr-FR" sz="3600" dirty="0" smtClean="0"/>
              <a:t>2. </a:t>
            </a:r>
            <a:r>
              <a:rPr lang="fr-FR" sz="3600" dirty="0"/>
              <a:t>O</a:t>
            </a:r>
            <a:r>
              <a:rPr lang="fr-FR" sz="3600" dirty="0" smtClean="0"/>
              <a:t>n </a:t>
            </a:r>
            <a:r>
              <a:rPr lang="fr-FR" sz="3600" dirty="0"/>
              <a:t>a 8 niveaux de rouge (codé de 0 à 7 sur 3 bits), 8 </a:t>
            </a:r>
            <a:r>
              <a:rPr lang="fr-FR" sz="3600" dirty="0" smtClean="0"/>
              <a:t>niveaux de </a:t>
            </a:r>
            <a:r>
              <a:rPr lang="fr-FR" sz="3600" dirty="0"/>
              <a:t>vert et 4 de bleu. </a:t>
            </a:r>
            <a:endParaRPr lang="fr-FR" sz="3600" dirty="0" smtClean="0"/>
          </a:p>
          <a:p>
            <a:pPr marL="1028700" lvl="1" indent="-571500">
              <a:buFont typeface="Wingdings" charset="2"/>
              <a:buChar char="Ø"/>
            </a:pPr>
            <a:r>
              <a:rPr lang="fr-FR" sz="3600" dirty="0" smtClean="0"/>
              <a:t>Avec une </a:t>
            </a:r>
            <a:r>
              <a:rPr lang="fr-FR" sz="3600" dirty="0"/>
              <a:t>table de </a:t>
            </a:r>
            <a:r>
              <a:rPr lang="fr-FR" sz="3600" dirty="0" smtClean="0"/>
              <a:t>8 </a:t>
            </a:r>
            <a:r>
              <a:rPr lang="fr-FR" sz="3600" dirty="0"/>
              <a:t>entrées, </a:t>
            </a:r>
            <a:r>
              <a:rPr lang="fr-FR" sz="3600" dirty="0" smtClean="0"/>
              <a:t>on peut définir </a:t>
            </a:r>
            <a:r>
              <a:rPr lang="fr-FR" sz="3600" dirty="0"/>
              <a:t>256 couleurs différentes (8x8x4)</a:t>
            </a:r>
            <a:r>
              <a:rPr lang="fr-FR" sz="3600" dirty="0" smtClean="0"/>
              <a:t>.</a:t>
            </a:r>
          </a:p>
          <a:p>
            <a:pPr marL="1028700" lvl="1" indent="-571500">
              <a:buFont typeface="Wingdings" charset="2"/>
              <a:buChar char="Ø"/>
            </a:pPr>
            <a:r>
              <a:rPr lang="fr-FR" sz="3600" dirty="0" smtClean="0"/>
              <a:t>Avec une table </a:t>
            </a:r>
            <a:r>
              <a:rPr lang="fr-FR" sz="3600" dirty="0"/>
              <a:t>de 256 </a:t>
            </a:r>
            <a:r>
              <a:rPr lang="fr-FR" sz="3600" dirty="0" smtClean="0"/>
              <a:t>entrées, on peut </a:t>
            </a:r>
            <a:r>
              <a:rPr lang="fr-FR" sz="3600" dirty="0"/>
              <a:t>coder </a:t>
            </a:r>
            <a:r>
              <a:rPr lang="fr-FR" sz="3600" dirty="0" smtClean="0"/>
              <a:t>plus </a:t>
            </a:r>
            <a:r>
              <a:rPr lang="fr-FR" sz="3600" dirty="0"/>
              <a:t>de 16 millions de couleurs. </a:t>
            </a:r>
          </a:p>
        </p:txBody>
      </p:sp>
    </p:spTree>
    <p:extLst>
      <p:ext uri="{BB962C8B-B14F-4D97-AF65-F5344CB8AC3E}">
        <p14:creationId xmlns:p14="http://schemas.microsoft.com/office/powerpoint/2010/main" val="136085485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76536" y="1014982"/>
            <a:ext cx="8496944" cy="5078314"/>
          </a:xfrm>
          <a:prstGeom prst="rect">
            <a:avLst/>
          </a:prstGeom>
          <a:noFill/>
        </p:spPr>
        <p:txBody>
          <a:bodyPr wrap="square" rtlCol="0">
            <a:spAutoFit/>
          </a:bodyPr>
          <a:lstStyle/>
          <a:p>
            <a:r>
              <a:rPr lang="fr-FR" sz="3600" dirty="0" smtClean="0"/>
              <a:t>Problème: généralement il n’y a qu’une seule table de couleur qui peut être installée à un instant donné sur l’écran.</a:t>
            </a:r>
          </a:p>
          <a:p>
            <a:pPr marL="571500" indent="-571500">
              <a:buFont typeface="Arial"/>
              <a:buChar char="•"/>
            </a:pPr>
            <a:r>
              <a:rPr lang="fr-FR" sz="3600" dirty="0" smtClean="0"/>
              <a:t>Les couleurs des différentes applications sont alors celles de la table installée d’où la recommandation aux applications d’utiliser une même table standard.</a:t>
            </a:r>
          </a:p>
          <a:p>
            <a:pPr marL="571500" indent="-571500">
              <a:buFont typeface="Arial"/>
              <a:buChar char="•"/>
            </a:pPr>
            <a:r>
              <a:rPr lang="fr-FR" sz="3600" dirty="0" smtClean="0"/>
              <a:t>Il est aussi recommandé d’utiliser des noms de couleurs standards.</a:t>
            </a:r>
          </a:p>
        </p:txBody>
      </p:sp>
    </p:spTree>
    <p:extLst>
      <p:ext uri="{BB962C8B-B14F-4D97-AF65-F5344CB8AC3E}">
        <p14:creationId xmlns:p14="http://schemas.microsoft.com/office/powerpoint/2010/main" val="39713598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488" y="1124744"/>
            <a:ext cx="9561512" cy="6186309"/>
          </a:xfrm>
          <a:prstGeom prst="rect">
            <a:avLst/>
          </a:prstGeom>
        </p:spPr>
        <p:txBody>
          <a:bodyPr wrap="square">
            <a:spAutoFit/>
          </a:bodyPr>
          <a:lstStyle/>
          <a:p>
            <a:endParaRPr lang="fr-FR" sz="2800" dirty="0"/>
          </a:p>
          <a:p>
            <a:r>
              <a:rPr lang="fr-FR" sz="4400" b="1" dirty="0" smtClean="0"/>
              <a:t>Tests</a:t>
            </a:r>
            <a:r>
              <a:rPr lang="fr-FR" sz="4400" dirty="0" smtClean="0"/>
              <a:t> (de vision et d’attention):</a:t>
            </a:r>
            <a:endParaRPr lang="fr-FR" sz="4400" dirty="0"/>
          </a:p>
          <a:p>
            <a:r>
              <a:rPr lang="fr-FR" sz="2800" dirty="0"/>
              <a:t> </a:t>
            </a:r>
            <a:r>
              <a:rPr lang="fr-FR" sz="2800" dirty="0">
                <a:hlinkClick r:id="rId3"/>
              </a:rPr>
              <a:t>https://youtu.be/Mnl5Cd38JYU</a:t>
            </a:r>
            <a:r>
              <a:rPr lang="fr-FR" sz="2800" dirty="0"/>
              <a:t>  </a:t>
            </a:r>
            <a:r>
              <a:rPr lang="fr-FR" sz="2800" dirty="0" smtClean="0"/>
              <a:t>	(7mn30)</a:t>
            </a:r>
            <a:endParaRPr lang="fr-FR" sz="2800" dirty="0"/>
          </a:p>
          <a:p>
            <a:endParaRPr lang="fr-FR" sz="3600" dirty="0" smtClean="0"/>
          </a:p>
          <a:p>
            <a:r>
              <a:rPr lang="fr-FR" sz="4000" b="1" dirty="0" smtClean="0"/>
              <a:t>La robe bleue ou blanche :</a:t>
            </a:r>
          </a:p>
          <a:p>
            <a:r>
              <a:rPr lang="fr-FR" sz="3600" dirty="0" smtClean="0"/>
              <a:t>(un peu trop détaillé)</a:t>
            </a:r>
            <a:r>
              <a:rPr lang="fr-FR" sz="3600" dirty="0"/>
              <a:t>: </a:t>
            </a:r>
            <a:r>
              <a:rPr lang="fr-FR" sz="2800" dirty="0">
                <a:hlinkClick r:id="rId4"/>
              </a:rPr>
              <a:t>https://youtu.be/</a:t>
            </a:r>
            <a:r>
              <a:rPr lang="fr-FR" sz="2800" dirty="0" smtClean="0">
                <a:hlinkClick r:id="rId4"/>
              </a:rPr>
              <a:t>j8FfIN_uMhc</a:t>
            </a:r>
            <a:endParaRPr lang="fr-FR" sz="2800" dirty="0" smtClean="0"/>
          </a:p>
          <a:p>
            <a:endParaRPr lang="fr-FR" sz="2800" dirty="0" smtClean="0"/>
          </a:p>
          <a:p>
            <a:r>
              <a:rPr lang="fr-FR" sz="3600" b="1" dirty="0" smtClean="0"/>
              <a:t>Présentation à la télé </a:t>
            </a:r>
            <a:r>
              <a:rPr lang="fr-FR" sz="4000" b="1" dirty="0" smtClean="0"/>
              <a:t>:</a:t>
            </a:r>
          </a:p>
          <a:p>
            <a:r>
              <a:rPr lang="fr-FR" sz="3600" dirty="0" smtClean="0"/>
              <a:t> </a:t>
            </a:r>
            <a:r>
              <a:rPr lang="fr-FR" sz="3200" dirty="0" smtClean="0">
                <a:hlinkClick r:id="rId5"/>
              </a:rPr>
              <a:t>https</a:t>
            </a:r>
            <a:r>
              <a:rPr lang="fr-FR" sz="3200" dirty="0">
                <a:hlinkClick r:id="rId5"/>
              </a:rPr>
              <a:t>://youtu.be/</a:t>
            </a:r>
            <a:r>
              <a:rPr lang="fr-FR" sz="3200" dirty="0" smtClean="0">
                <a:hlinkClick r:id="rId5"/>
              </a:rPr>
              <a:t>PeAUCxmNP7w</a:t>
            </a:r>
            <a:endParaRPr lang="fr-FR" sz="3200" dirty="0" smtClean="0"/>
          </a:p>
          <a:p>
            <a:r>
              <a:rPr lang="fr-FR" sz="2800" dirty="0" smtClean="0"/>
              <a:t>La créatrice de la robe: </a:t>
            </a:r>
            <a:r>
              <a:rPr lang="fr-FR" sz="2800" dirty="0" smtClean="0">
                <a:hlinkClick r:id="rId6"/>
              </a:rPr>
              <a:t>https</a:t>
            </a:r>
            <a:r>
              <a:rPr lang="fr-FR" sz="2800" dirty="0">
                <a:hlinkClick r:id="rId6"/>
              </a:rPr>
              <a:t>://youtu.be/</a:t>
            </a:r>
            <a:r>
              <a:rPr lang="fr-FR" sz="2800" dirty="0" smtClean="0">
                <a:hlinkClick r:id="rId6"/>
              </a:rPr>
              <a:t>NEiLOeRrqjY</a:t>
            </a:r>
            <a:r>
              <a:rPr lang="fr-FR" sz="2800" dirty="0" smtClean="0"/>
              <a:t>	0mn19</a:t>
            </a:r>
            <a:endParaRPr lang="fr-FR" sz="2800" dirty="0"/>
          </a:p>
          <a:p>
            <a:endParaRPr lang="fr-FR" sz="2800" dirty="0"/>
          </a:p>
          <a:p>
            <a:endParaRPr lang="fr-FR" dirty="0"/>
          </a:p>
        </p:txBody>
      </p:sp>
      <p:sp>
        <p:nvSpPr>
          <p:cNvPr id="4" name="ZoneTexte 3"/>
          <p:cNvSpPr txBox="1"/>
          <p:nvPr/>
        </p:nvSpPr>
        <p:spPr>
          <a:xfrm>
            <a:off x="416496" y="417438"/>
            <a:ext cx="9489504" cy="923330"/>
          </a:xfrm>
          <a:prstGeom prst="rect">
            <a:avLst/>
          </a:prstGeom>
          <a:noFill/>
        </p:spPr>
        <p:txBody>
          <a:bodyPr wrap="square" rtlCol="0">
            <a:spAutoFit/>
          </a:bodyPr>
          <a:lstStyle/>
          <a:p>
            <a:pPr algn="ctr"/>
            <a:r>
              <a:rPr lang="fr-FR" sz="5400" b="1" dirty="0" smtClean="0">
                <a:solidFill>
                  <a:srgbClr val="0000FF"/>
                </a:solidFill>
              </a:rPr>
              <a:t>Vision</a:t>
            </a:r>
            <a:endParaRPr lang="fr-FR" sz="5400" b="1" dirty="0">
              <a:solidFill>
                <a:srgbClr val="0000FF"/>
              </a:solidFill>
            </a:endParaRPr>
          </a:p>
        </p:txBody>
      </p:sp>
    </p:spTree>
    <p:extLst>
      <p:ext uri="{BB962C8B-B14F-4D97-AF65-F5344CB8AC3E}">
        <p14:creationId xmlns:p14="http://schemas.microsoft.com/office/powerpoint/2010/main" val="40899499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type="ctrTitle"/>
          </p:nvPr>
        </p:nvSpPr>
        <p:spPr>
          <a:xfrm>
            <a:off x="0" y="0"/>
            <a:ext cx="9906000" cy="6858000"/>
          </a:xfrm>
          <a:effectLst>
            <a:outerShdw blurRad="63500" dist="35921" dir="2700000" algn="ctr" rotWithShape="0">
              <a:schemeClr val="bg2">
                <a:alpha val="74998"/>
              </a:schemeClr>
            </a:outerShdw>
          </a:effectLst>
          <a:extLst>
            <a:ext uri="{909E8E84-426E-40dd-AFC4-6F175D3DCCD1}">
              <a14:hiddenFill xmlns:a14="http://schemas.microsoft.com/office/drawing/2010/main">
                <a:solidFill>
                  <a:srgbClr val="CCFFFF"/>
                </a:solidFill>
              </a14:hiddenFill>
            </a:ext>
          </a:extLst>
        </p:spPr>
        <p:txBody>
          <a:bodyPr/>
          <a:lstStyle/>
          <a:p>
            <a:pPr eaLnBrk="1" hangingPunct="1">
              <a:defRPr/>
            </a:pPr>
            <a:r>
              <a:rPr lang="fr-FR" sz="5400" smtClean="0">
                <a:cs typeface="+mj-cs"/>
              </a:rPr>
              <a:t> </a:t>
            </a:r>
            <a:endParaRPr lang="fr-FR" smtClean="0">
              <a:cs typeface="+mj-cs"/>
            </a:endParaRPr>
          </a:p>
        </p:txBody>
      </p:sp>
      <p:sp>
        <p:nvSpPr>
          <p:cNvPr id="836611" name="Text Box 3"/>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latin typeface="Arial" charset="0"/>
              <a:cs typeface="+mn-cs"/>
              <a:sym typeface="Wingdings 2" charset="0"/>
            </a:endParaRPr>
          </a:p>
          <a:p>
            <a:pPr>
              <a:defRPr/>
            </a:pPr>
            <a:endParaRPr lang="en-US">
              <a:solidFill>
                <a:srgbClr val="000000"/>
              </a:solidFill>
              <a:latin typeface="Arial" charset="0"/>
              <a:cs typeface="+mn-cs"/>
              <a:sym typeface="Wingdings 2" charset="0"/>
            </a:endParaRPr>
          </a:p>
          <a:p>
            <a:pPr>
              <a:spcBef>
                <a:spcPct val="50000"/>
              </a:spcBef>
              <a:defRPr/>
            </a:pPr>
            <a:endParaRPr lang="en-US">
              <a:cs typeface="+mn-cs"/>
            </a:endParaRPr>
          </a:p>
        </p:txBody>
      </p:sp>
      <p:sp>
        <p:nvSpPr>
          <p:cNvPr id="836612" name="Rectangle 4"/>
          <p:cNvSpPr>
            <a:spLocks noChangeArrowheads="1"/>
          </p:cNvSpPr>
          <p:nvPr/>
        </p:nvSpPr>
        <p:spPr bwMode="auto">
          <a:xfrm>
            <a:off x="632520" y="880259"/>
            <a:ext cx="8686800" cy="581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4800" dirty="0" smtClean="0">
                <a:solidFill>
                  <a:srgbClr val="FFFF00"/>
                </a:solidFill>
                <a:latin typeface="Times New Roman" charset="0"/>
                <a:cs typeface="+mn-cs"/>
              </a:rPr>
              <a:t>Codage des </a:t>
            </a:r>
            <a:r>
              <a:rPr lang="fr-FR" sz="4800" dirty="0">
                <a:solidFill>
                  <a:srgbClr val="FFFF00"/>
                </a:solidFill>
                <a:latin typeface="Times New Roman" charset="0"/>
                <a:cs typeface="+mn-cs"/>
              </a:rPr>
              <a:t>Couleurs</a:t>
            </a:r>
            <a:r>
              <a:rPr lang="fr-FR" sz="3200" dirty="0">
                <a:latin typeface="Times New Roman" charset="0"/>
                <a:cs typeface="+mn-cs"/>
              </a:rPr>
              <a:t> </a:t>
            </a:r>
            <a:r>
              <a:rPr lang="fr-FR" sz="3200" dirty="0" smtClean="0">
                <a:latin typeface="Times New Roman" charset="0"/>
                <a:cs typeface="+mn-cs"/>
              </a:rPr>
              <a:t>:</a:t>
            </a:r>
          </a:p>
          <a:p>
            <a:pPr>
              <a:defRPr/>
            </a:pPr>
            <a:r>
              <a:rPr lang="fr-FR" sz="3200" dirty="0" smtClean="0">
                <a:latin typeface="Times New Roman" charset="0"/>
                <a:cs typeface="+mn-cs"/>
              </a:rPr>
              <a:t> </a:t>
            </a:r>
          </a:p>
          <a:p>
            <a:pPr>
              <a:defRPr/>
            </a:pPr>
            <a:r>
              <a:rPr lang="fr-FR" sz="4400" dirty="0" smtClean="0">
                <a:latin typeface="Times New Roman" charset="0"/>
                <a:cs typeface="+mn-cs"/>
              </a:rPr>
              <a:t>Sur la machine : </a:t>
            </a:r>
          </a:p>
          <a:p>
            <a:pPr marL="914400" lvl="1" indent="-457200">
              <a:buFontTx/>
              <a:buChar char="-"/>
              <a:defRPr/>
            </a:pPr>
            <a:r>
              <a:rPr lang="fr-FR" sz="3600" dirty="0" smtClean="0">
                <a:latin typeface="Times New Roman" charset="0"/>
                <a:cs typeface="+mn-cs"/>
              </a:rPr>
              <a:t>niveaux de RGB</a:t>
            </a:r>
          </a:p>
          <a:p>
            <a:pPr marL="914400" lvl="1" indent="-457200">
              <a:buFontTx/>
              <a:buChar char="-"/>
              <a:defRPr/>
            </a:pPr>
            <a:r>
              <a:rPr lang="fr-FR" sz="3600" dirty="0">
                <a:latin typeface="Times New Roman" charset="0"/>
                <a:cs typeface="+mn-cs"/>
              </a:rPr>
              <a:t>d</a:t>
            </a:r>
            <a:r>
              <a:rPr lang="fr-FR" sz="3600" dirty="0" smtClean="0">
                <a:latin typeface="Times New Roman" charset="0"/>
                <a:cs typeface="+mn-cs"/>
              </a:rPr>
              <a:t>ans les bibliothèques de programmes, souvent fonction de caractéristiques de la perception humaine, généralement sous la forme de trois attributs (en fonction du système de représentation des couleurs).</a:t>
            </a:r>
            <a:endParaRPr lang="fr-FR" sz="3600" dirty="0">
              <a:latin typeface="Times New Roman" charset="0"/>
              <a:cs typeface="+mn-cs"/>
            </a:endParaRPr>
          </a:p>
          <a:p>
            <a:pPr>
              <a:defRPr/>
            </a:pPr>
            <a:endParaRPr lang="fr-FR" sz="3200" dirty="0">
              <a:latin typeface="Times New Roman" charset="0"/>
              <a:cs typeface="+mn-cs"/>
            </a:endParaRPr>
          </a:p>
        </p:txBody>
      </p:sp>
    </p:spTree>
    <p:extLst>
      <p:ext uri="{BB962C8B-B14F-4D97-AF65-F5344CB8AC3E}">
        <p14:creationId xmlns:p14="http://schemas.microsoft.com/office/powerpoint/2010/main" val="40429267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type="ctrTitle"/>
          </p:nvPr>
        </p:nvSpPr>
        <p:spPr>
          <a:xfrm>
            <a:off x="0" y="0"/>
            <a:ext cx="9906000" cy="6858000"/>
          </a:xfrm>
          <a:effectLst>
            <a:outerShdw blurRad="63500" dist="35921" dir="2700000" algn="ctr" rotWithShape="0">
              <a:schemeClr val="bg2">
                <a:alpha val="74998"/>
              </a:schemeClr>
            </a:outerShdw>
          </a:effectLst>
          <a:extLst>
            <a:ext uri="{909E8E84-426E-40dd-AFC4-6F175D3DCCD1}">
              <a14:hiddenFill xmlns:a14="http://schemas.microsoft.com/office/drawing/2010/main">
                <a:solidFill>
                  <a:srgbClr val="CCFFFF"/>
                </a:solidFill>
              </a14:hiddenFill>
            </a:ext>
          </a:extLst>
        </p:spPr>
        <p:txBody>
          <a:bodyPr/>
          <a:lstStyle/>
          <a:p>
            <a:pPr eaLnBrk="1" hangingPunct="1">
              <a:defRPr/>
            </a:pPr>
            <a:r>
              <a:rPr lang="fr-FR" sz="5400" smtClean="0">
                <a:cs typeface="+mj-cs"/>
              </a:rPr>
              <a:t> </a:t>
            </a:r>
            <a:endParaRPr lang="fr-FR" smtClean="0">
              <a:cs typeface="+mj-cs"/>
            </a:endParaRPr>
          </a:p>
        </p:txBody>
      </p:sp>
      <p:sp>
        <p:nvSpPr>
          <p:cNvPr id="836611" name="Text Box 3"/>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latin typeface="Arial" charset="0"/>
              <a:cs typeface="+mn-cs"/>
              <a:sym typeface="Wingdings 2" charset="0"/>
            </a:endParaRPr>
          </a:p>
          <a:p>
            <a:pPr>
              <a:defRPr/>
            </a:pPr>
            <a:endParaRPr lang="en-US">
              <a:solidFill>
                <a:srgbClr val="000000"/>
              </a:solidFill>
              <a:latin typeface="Arial" charset="0"/>
              <a:cs typeface="+mn-cs"/>
              <a:sym typeface="Wingdings 2" charset="0"/>
            </a:endParaRPr>
          </a:p>
          <a:p>
            <a:pPr>
              <a:spcBef>
                <a:spcPct val="50000"/>
              </a:spcBef>
              <a:defRPr/>
            </a:pPr>
            <a:endParaRPr lang="en-US">
              <a:cs typeface="+mn-cs"/>
            </a:endParaRPr>
          </a:p>
        </p:txBody>
      </p:sp>
      <p:sp>
        <p:nvSpPr>
          <p:cNvPr id="836612" name="Rectangle 4"/>
          <p:cNvSpPr>
            <a:spLocks noChangeArrowheads="1"/>
          </p:cNvSpPr>
          <p:nvPr/>
        </p:nvSpPr>
        <p:spPr bwMode="auto">
          <a:xfrm>
            <a:off x="762000" y="1263650"/>
            <a:ext cx="8686800" cy="510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4800" dirty="0" smtClean="0">
                <a:solidFill>
                  <a:srgbClr val="FFFF00"/>
                </a:solidFill>
                <a:latin typeface="Times New Roman" charset="0"/>
                <a:cs typeface="+mn-cs"/>
              </a:rPr>
              <a:t>Codage des </a:t>
            </a:r>
            <a:r>
              <a:rPr lang="fr-FR" sz="4800" dirty="0">
                <a:solidFill>
                  <a:srgbClr val="FFFF00"/>
                </a:solidFill>
                <a:latin typeface="Times New Roman" charset="0"/>
                <a:cs typeface="+mn-cs"/>
              </a:rPr>
              <a:t>Couleurs</a:t>
            </a:r>
            <a:r>
              <a:rPr lang="fr-FR" sz="3200" dirty="0">
                <a:latin typeface="Times New Roman" charset="0"/>
                <a:cs typeface="+mn-cs"/>
              </a:rPr>
              <a:t> </a:t>
            </a:r>
            <a:r>
              <a:rPr lang="fr-FR" sz="3200" dirty="0" smtClean="0">
                <a:latin typeface="Times New Roman" charset="0"/>
                <a:cs typeface="+mn-cs"/>
              </a:rPr>
              <a:t> </a:t>
            </a:r>
            <a:r>
              <a:rPr lang="fr-FR" sz="4400" dirty="0" smtClean="0">
                <a:latin typeface="Times New Roman" charset="0"/>
                <a:cs typeface="+mn-cs"/>
              </a:rPr>
              <a:t>(caractéristiques psychométriques)</a:t>
            </a:r>
            <a:endParaRPr lang="fr-FR" sz="4400" dirty="0">
              <a:latin typeface="Times New Roman" charset="0"/>
              <a:cs typeface="+mn-cs"/>
            </a:endParaRPr>
          </a:p>
          <a:p>
            <a:pPr>
              <a:defRPr/>
            </a:pPr>
            <a:endParaRPr lang="fr-FR" sz="3200" dirty="0" smtClean="0">
              <a:latin typeface="Times New Roman" charset="0"/>
              <a:cs typeface="+mn-cs"/>
            </a:endParaRPr>
          </a:p>
          <a:p>
            <a:pPr>
              <a:defRPr/>
            </a:pPr>
            <a:endParaRPr lang="fr-FR" sz="1000" dirty="0">
              <a:latin typeface="Times New Roman" charset="0"/>
              <a:cs typeface="+mn-cs"/>
            </a:endParaRPr>
          </a:p>
          <a:p>
            <a:pPr>
              <a:defRPr/>
            </a:pPr>
            <a:r>
              <a:rPr lang="fr-FR" sz="3600" dirty="0" err="1">
                <a:solidFill>
                  <a:srgbClr val="FFFF00"/>
                </a:solidFill>
                <a:latin typeface="Times New Roman" charset="0"/>
                <a:cs typeface="+mn-cs"/>
              </a:rPr>
              <a:t>Lightness</a:t>
            </a:r>
            <a:r>
              <a:rPr lang="fr-FR" sz="3200" dirty="0">
                <a:latin typeface="Times New Roman" charset="0"/>
                <a:cs typeface="+mn-cs"/>
              </a:rPr>
              <a:t> 	= </a:t>
            </a:r>
            <a:r>
              <a:rPr lang="fr-FR" sz="3200" dirty="0" smtClean="0">
                <a:solidFill>
                  <a:srgbClr val="FF0000"/>
                </a:solidFill>
                <a:latin typeface="Times New Roman" charset="0"/>
                <a:cs typeface="+mn-cs"/>
              </a:rPr>
              <a:t>Clarté</a:t>
            </a:r>
            <a:r>
              <a:rPr lang="fr-FR" sz="3200" dirty="0" smtClean="0">
                <a:latin typeface="Times New Roman" charset="0"/>
                <a:cs typeface="+mn-cs"/>
              </a:rPr>
              <a:t>, </a:t>
            </a:r>
            <a:r>
              <a:rPr lang="fr-FR" sz="3200" dirty="0">
                <a:latin typeface="Times New Roman" charset="0"/>
                <a:cs typeface="+mn-cs"/>
              </a:rPr>
              <a:t>luminosité, vivacité</a:t>
            </a:r>
          </a:p>
          <a:p>
            <a:pPr>
              <a:defRPr/>
            </a:pPr>
            <a:r>
              <a:rPr lang="fr-FR" sz="3600" dirty="0">
                <a:solidFill>
                  <a:srgbClr val="FFFF00"/>
                </a:solidFill>
                <a:latin typeface="Times New Roman" charset="0"/>
                <a:cs typeface="+mn-cs"/>
              </a:rPr>
              <a:t>Hue</a:t>
            </a:r>
            <a:r>
              <a:rPr lang="fr-FR" sz="3200" dirty="0">
                <a:latin typeface="Times New Roman" charset="0"/>
                <a:cs typeface="+mn-cs"/>
              </a:rPr>
              <a:t> 			= </a:t>
            </a:r>
            <a:r>
              <a:rPr lang="fr-FR" sz="3200" dirty="0">
                <a:solidFill>
                  <a:srgbClr val="FF0000"/>
                </a:solidFill>
                <a:latin typeface="Times New Roman" charset="0"/>
                <a:cs typeface="+mn-cs"/>
              </a:rPr>
              <a:t>Teinte</a:t>
            </a:r>
            <a:r>
              <a:rPr lang="fr-FR" sz="3200" dirty="0">
                <a:latin typeface="Times New Roman" charset="0"/>
                <a:cs typeface="+mn-cs"/>
              </a:rPr>
              <a:t>, nuance, </a:t>
            </a:r>
            <a:r>
              <a:rPr lang="fr-FR" sz="3200" dirty="0" err="1">
                <a:latin typeface="Times New Roman" charset="0"/>
                <a:cs typeface="+mn-cs"/>
              </a:rPr>
              <a:t>colori</a:t>
            </a:r>
            <a:endParaRPr lang="fr-FR" sz="3200" dirty="0">
              <a:latin typeface="Times New Roman" charset="0"/>
              <a:cs typeface="+mn-cs"/>
            </a:endParaRPr>
          </a:p>
          <a:p>
            <a:pPr>
              <a:defRPr/>
            </a:pPr>
            <a:r>
              <a:rPr lang="fr-FR" sz="3600" dirty="0">
                <a:solidFill>
                  <a:srgbClr val="FFFF00"/>
                </a:solidFill>
                <a:latin typeface="Times New Roman" charset="0"/>
                <a:cs typeface="+mn-cs"/>
              </a:rPr>
              <a:t>Saturation</a:t>
            </a:r>
            <a:r>
              <a:rPr lang="fr-FR" sz="3200" dirty="0">
                <a:latin typeface="Times New Roman" charset="0"/>
                <a:cs typeface="+mn-cs"/>
              </a:rPr>
              <a:t> 	= Degré de </a:t>
            </a:r>
            <a:r>
              <a:rPr lang="fr-FR" sz="3200" dirty="0">
                <a:solidFill>
                  <a:srgbClr val="FF0000"/>
                </a:solidFill>
                <a:latin typeface="Times New Roman" charset="0"/>
                <a:cs typeface="+mn-cs"/>
              </a:rPr>
              <a:t>Saturation</a:t>
            </a:r>
            <a:r>
              <a:rPr lang="fr-FR" sz="3200" dirty="0">
                <a:latin typeface="Times New Roman" charset="0"/>
                <a:cs typeface="+mn-cs"/>
              </a:rPr>
              <a:t>, force </a:t>
            </a:r>
            <a:endParaRPr lang="fr-FR" sz="3200" dirty="0" smtClean="0">
              <a:latin typeface="Times New Roman" charset="0"/>
              <a:cs typeface="+mn-cs"/>
            </a:endParaRPr>
          </a:p>
          <a:p>
            <a:pPr>
              <a:defRPr/>
            </a:pPr>
            <a:endParaRPr lang="en-US" sz="1000" dirty="0">
              <a:latin typeface="Times New Roman" charset="0"/>
              <a:cs typeface="+mn-cs"/>
            </a:endParaRPr>
          </a:p>
          <a:p>
            <a:pPr>
              <a:defRPr/>
            </a:pPr>
            <a:r>
              <a:rPr lang="en-US" sz="2800" b="1" dirty="0" smtClean="0">
                <a:solidFill>
                  <a:srgbClr val="F8F8F8"/>
                </a:solidFill>
              </a:rPr>
              <a:t>On </a:t>
            </a:r>
            <a:r>
              <a:rPr lang="en-US" sz="2800" b="1" dirty="0" err="1" smtClean="0">
                <a:solidFill>
                  <a:srgbClr val="F8F8F8"/>
                </a:solidFill>
              </a:rPr>
              <a:t>parle</a:t>
            </a:r>
            <a:r>
              <a:rPr lang="en-US" sz="2800" b="1" dirty="0" smtClean="0">
                <a:solidFill>
                  <a:srgbClr val="F8F8F8"/>
                </a:solidFill>
              </a:rPr>
              <a:t> </a:t>
            </a:r>
            <a:r>
              <a:rPr lang="en-US" sz="2800" b="1" dirty="0" err="1" smtClean="0">
                <a:solidFill>
                  <a:srgbClr val="F8F8F8"/>
                </a:solidFill>
              </a:rPr>
              <a:t>aussi</a:t>
            </a:r>
            <a:r>
              <a:rPr lang="en-US" sz="2800" b="1" dirty="0" smtClean="0">
                <a:solidFill>
                  <a:srgbClr val="F8F8F8"/>
                </a:solidFill>
              </a:rPr>
              <a:t> de </a:t>
            </a:r>
            <a:r>
              <a:rPr lang="en-US" sz="3200" dirty="0" err="1" smtClean="0">
                <a:solidFill>
                  <a:srgbClr val="FF0000"/>
                </a:solidFill>
              </a:rPr>
              <a:t>Brillance</a:t>
            </a:r>
            <a:r>
              <a:rPr lang="en-US" sz="3200" b="1" dirty="0" smtClean="0">
                <a:solidFill>
                  <a:srgbClr val="F8F8F8"/>
                </a:solidFill>
              </a:rPr>
              <a:t>, </a:t>
            </a:r>
            <a:r>
              <a:rPr lang="en-US" sz="2800" b="1" dirty="0" smtClean="0">
                <a:solidFill>
                  <a:srgbClr val="F8F8F8"/>
                </a:solidFill>
              </a:rPr>
              <a:t>qui </a:t>
            </a:r>
            <a:r>
              <a:rPr lang="en-US" sz="2800" b="1" dirty="0" err="1" smtClean="0">
                <a:solidFill>
                  <a:srgbClr val="F8F8F8"/>
                </a:solidFill>
              </a:rPr>
              <a:t>recouvre</a:t>
            </a:r>
            <a:r>
              <a:rPr lang="en-US" sz="2800" b="1" dirty="0" smtClean="0">
                <a:solidFill>
                  <a:srgbClr val="F8F8F8"/>
                </a:solidFill>
              </a:rPr>
              <a:t> la notion de </a:t>
            </a:r>
            <a:r>
              <a:rPr lang="en-US" sz="3200" dirty="0" smtClean="0">
                <a:solidFill>
                  <a:srgbClr val="FFFF00"/>
                </a:solidFill>
              </a:rPr>
              <a:t>Brightness</a:t>
            </a:r>
            <a:r>
              <a:rPr lang="en-US" sz="3200" b="1" dirty="0" smtClean="0">
                <a:solidFill>
                  <a:srgbClr val="F8F8F8"/>
                </a:solidFill>
              </a:rPr>
              <a:t> (</a:t>
            </a:r>
            <a:r>
              <a:rPr lang="en-US" sz="3200" dirty="0" smtClean="0">
                <a:solidFill>
                  <a:srgbClr val="F8F8F8"/>
                </a:solidFill>
              </a:rPr>
              <a:t>= </a:t>
            </a:r>
            <a:r>
              <a:rPr lang="en-US" sz="3200" dirty="0" err="1">
                <a:solidFill>
                  <a:srgbClr val="F8F8F8"/>
                </a:solidFill>
              </a:rPr>
              <a:t>l</a:t>
            </a:r>
            <a:r>
              <a:rPr lang="en-US" sz="3200" dirty="0" err="1" smtClean="0">
                <a:solidFill>
                  <a:srgbClr val="F8F8F8"/>
                </a:solidFill>
              </a:rPr>
              <a:t>uminosité</a:t>
            </a:r>
            <a:r>
              <a:rPr lang="en-US" sz="3200" dirty="0" smtClean="0">
                <a:solidFill>
                  <a:srgbClr val="F8F8F8"/>
                </a:solidFill>
              </a:rPr>
              <a:t>, </a:t>
            </a:r>
            <a:r>
              <a:rPr lang="en-US" sz="3200" dirty="0" err="1" smtClean="0">
                <a:solidFill>
                  <a:srgbClr val="F8F8F8"/>
                </a:solidFill>
              </a:rPr>
              <a:t>intensité</a:t>
            </a:r>
            <a:r>
              <a:rPr lang="en-US" sz="3200" dirty="0" smtClean="0">
                <a:solidFill>
                  <a:srgbClr val="F8F8F8"/>
                </a:solidFill>
              </a:rPr>
              <a:t>, </a:t>
            </a:r>
            <a:r>
              <a:rPr lang="en-US" sz="3200" dirty="0" err="1" smtClean="0">
                <a:solidFill>
                  <a:srgbClr val="F8F8F8"/>
                </a:solidFill>
              </a:rPr>
              <a:t>vivacité</a:t>
            </a:r>
            <a:r>
              <a:rPr lang="en-US" sz="3200" dirty="0" smtClean="0">
                <a:solidFill>
                  <a:srgbClr val="F8F8F8"/>
                </a:solidFill>
              </a:rPr>
              <a:t>)</a:t>
            </a:r>
            <a:endParaRPr lang="en-US" sz="3200" dirty="0">
              <a:solidFill>
                <a:srgbClr val="F8F8F8"/>
              </a:solidFill>
            </a:endParaRPr>
          </a:p>
          <a:p>
            <a:pPr>
              <a:defRPr/>
            </a:pPr>
            <a:endParaRPr lang="en-US" sz="1000" b="1" dirty="0" smtClean="0">
              <a:solidFill>
                <a:srgbClr val="0000FF"/>
              </a:solidFill>
            </a:endParaRPr>
          </a:p>
        </p:txBody>
      </p:sp>
    </p:spTree>
    <p:extLst>
      <p:ext uri="{BB962C8B-B14F-4D97-AF65-F5344CB8AC3E}">
        <p14:creationId xmlns:p14="http://schemas.microsoft.com/office/powerpoint/2010/main" val="26063607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12750" y="381000"/>
            <a:ext cx="8667750" cy="838200"/>
          </a:xfrm>
        </p:spPr>
        <p:txBody>
          <a:bodyPr/>
          <a:lstStyle/>
          <a:p>
            <a:pPr eaLnBrk="1" hangingPunct="1">
              <a:defRPr/>
            </a:pPr>
            <a:r>
              <a:rPr lang="en-US" smtClean="0"/>
              <a:t>Sources : le site de lighthouse</a:t>
            </a:r>
          </a:p>
        </p:txBody>
      </p:sp>
      <p:sp>
        <p:nvSpPr>
          <p:cNvPr id="5" name="Rectangle 3"/>
          <p:cNvSpPr txBox="1">
            <a:spLocks noChangeArrowheads="1"/>
          </p:cNvSpPr>
          <p:nvPr/>
        </p:nvSpPr>
        <p:spPr bwMode="auto">
          <a:xfrm>
            <a:off x="742950" y="1295400"/>
            <a:ext cx="84201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nSpc>
                <a:spcPct val="90000"/>
              </a:lnSpc>
              <a:spcBef>
                <a:spcPct val="0"/>
              </a:spcBef>
              <a:buFontTx/>
              <a:buNone/>
              <a:defRPr/>
            </a:pPr>
            <a:r>
              <a:rPr lang="en-US" sz="2800" u="sng" smtClean="0">
                <a:latin typeface="Lucida Grande" charset="0"/>
                <a:hlinkClick r:id="rId3"/>
              </a:rPr>
              <a:t>http://www.lighthouse.org/accessibility/design/accessible-print-design/effective-color-contrast/</a:t>
            </a:r>
            <a:endParaRPr lang="en-US" sz="2800" u="sng" smtClean="0">
              <a:latin typeface="Lucida Grande" charset="0"/>
            </a:endParaRPr>
          </a:p>
          <a:p>
            <a:pPr>
              <a:lnSpc>
                <a:spcPct val="90000"/>
              </a:lnSpc>
              <a:spcBef>
                <a:spcPct val="0"/>
              </a:spcBef>
              <a:buFontTx/>
              <a:buNone/>
              <a:defRPr/>
            </a:pPr>
            <a:endParaRPr lang="en-US" sz="2800" u="sng" smtClean="0">
              <a:latin typeface="Lucida Grande" charset="0"/>
            </a:endParaRPr>
          </a:p>
          <a:p>
            <a:pPr>
              <a:lnSpc>
                <a:spcPct val="90000"/>
              </a:lnSpc>
              <a:spcBef>
                <a:spcPct val="0"/>
              </a:spcBef>
              <a:buFontTx/>
              <a:buNone/>
              <a:defRPr/>
            </a:pPr>
            <a:r>
              <a:rPr lang="en-US" sz="2800" smtClean="0">
                <a:latin typeface="Lucida Grande" charset="0"/>
              </a:rPr>
              <a:t>et</a:t>
            </a:r>
            <a:endParaRPr lang="en-US" sz="2800" u="sng" smtClean="0">
              <a:latin typeface="Lucida Grande" charset="0"/>
            </a:endParaRPr>
          </a:p>
          <a:p>
            <a:pPr>
              <a:lnSpc>
                <a:spcPct val="90000"/>
              </a:lnSpc>
              <a:spcBef>
                <a:spcPct val="0"/>
              </a:spcBef>
              <a:buFontTx/>
              <a:buNone/>
              <a:defRPr/>
            </a:pPr>
            <a:endParaRPr lang="en-US" sz="2800" u="sng" smtClean="0">
              <a:latin typeface="Lucida Grande" charset="0"/>
            </a:endParaRPr>
          </a:p>
          <a:p>
            <a:pPr>
              <a:lnSpc>
                <a:spcPct val="90000"/>
              </a:lnSpc>
              <a:spcBef>
                <a:spcPct val="0"/>
              </a:spcBef>
              <a:buFontTx/>
              <a:buNone/>
              <a:defRPr/>
            </a:pPr>
            <a:r>
              <a:rPr lang="en-US" sz="2800" u="sng" smtClean="0">
                <a:latin typeface="Lucida Grande" charset="0"/>
                <a:hlinkClick r:id="rId4"/>
              </a:rPr>
              <a:t>http://www.lighthouse.org/accessibility/design/accessible-print-design/making-text-legible/</a:t>
            </a:r>
            <a:endParaRPr lang="en-US" sz="2800" smtClean="0"/>
          </a:p>
          <a:p>
            <a:pPr>
              <a:lnSpc>
                <a:spcPct val="90000"/>
              </a:lnSpc>
              <a:spcBef>
                <a:spcPct val="0"/>
              </a:spcBef>
              <a:buFontTx/>
              <a:buNone/>
              <a:defRPr/>
            </a:pPr>
            <a:endParaRPr lang="en-US" sz="1800" u="sng" smtClean="0">
              <a:latin typeface="Lucida Grande" charset="0"/>
            </a:endParaRPr>
          </a:p>
          <a:p>
            <a:pPr>
              <a:lnSpc>
                <a:spcPct val="90000"/>
              </a:lnSpc>
              <a:spcBef>
                <a:spcPct val="0"/>
              </a:spcBef>
              <a:buFontTx/>
              <a:buNone/>
              <a:defRPr/>
            </a:pPr>
            <a:endParaRPr lang="en-US" sz="2800" dirty="0" smtClean="0"/>
          </a:p>
        </p:txBody>
      </p:sp>
    </p:spTree>
    <p:extLst>
      <p:ext uri="{BB962C8B-B14F-4D97-AF65-F5344CB8AC3E}">
        <p14:creationId xmlns:p14="http://schemas.microsoft.com/office/powerpoint/2010/main" val="20366796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4" name="Rectangle 2"/>
          <p:cNvSpPr>
            <a:spLocks noGrp="1" noChangeArrowheads="1"/>
          </p:cNvSpPr>
          <p:nvPr>
            <p:ph type="title"/>
          </p:nvPr>
        </p:nvSpPr>
        <p:spPr>
          <a:xfrm>
            <a:off x="762000" y="381000"/>
            <a:ext cx="8420100" cy="1143000"/>
          </a:xfrm>
        </p:spPr>
        <p:txBody>
          <a:bodyPr/>
          <a:lstStyle/>
          <a:p>
            <a:pPr eaLnBrk="1" hangingPunct="1">
              <a:defRPr/>
            </a:pPr>
            <a:r>
              <a:rPr lang="en-US" b="1" smtClean="0"/>
              <a:t>Teinte, Clarté et Saturation</a:t>
            </a:r>
            <a:endParaRPr lang="en-US" smtClean="0"/>
          </a:p>
        </p:txBody>
      </p:sp>
      <p:sp>
        <p:nvSpPr>
          <p:cNvPr id="1006595" name="Rectangle 3"/>
          <p:cNvSpPr>
            <a:spLocks noGrp="1" noChangeArrowheads="1"/>
          </p:cNvSpPr>
          <p:nvPr>
            <p:ph type="body" idx="1"/>
          </p:nvPr>
        </p:nvSpPr>
        <p:spPr>
          <a:xfrm>
            <a:off x="6781800" y="1752600"/>
            <a:ext cx="3124200" cy="5105400"/>
          </a:xfrm>
        </p:spPr>
        <p:txBody>
          <a:bodyPr/>
          <a:lstStyle/>
          <a:p>
            <a:pPr marL="100013" indent="0" eaLnBrk="1" hangingPunct="1">
              <a:buFontTx/>
              <a:buNone/>
              <a:defRPr/>
            </a:pPr>
            <a:r>
              <a:rPr lang="fr-FR" sz="4000" dirty="0" smtClean="0">
                <a:solidFill>
                  <a:srgbClr val="000000"/>
                </a:solidFill>
                <a:latin typeface="Times" charset="0"/>
              </a:rPr>
              <a:t>Les trois attributs de perception des couleurs peuvent </a:t>
            </a:r>
            <a:r>
              <a:rPr lang="fr-FR" altLang="ja-JP" sz="4000" dirty="0" smtClean="0">
                <a:solidFill>
                  <a:srgbClr val="000000"/>
                </a:solidFill>
                <a:latin typeface="Times" charset="0"/>
              </a:rPr>
              <a:t>être représentés sur un solide.</a:t>
            </a:r>
            <a:endParaRPr lang="en-US" sz="2800" dirty="0" smtClean="0"/>
          </a:p>
        </p:txBody>
      </p:sp>
      <p:graphicFrame>
        <p:nvGraphicFramePr>
          <p:cNvPr id="54275" name="Object 4"/>
          <p:cNvGraphicFramePr>
            <a:graphicFrameLocks noChangeAspect="1"/>
          </p:cNvGraphicFramePr>
          <p:nvPr/>
        </p:nvGraphicFramePr>
        <p:xfrm>
          <a:off x="152400" y="1574800"/>
          <a:ext cx="6629400" cy="5130800"/>
        </p:xfrm>
        <a:graphic>
          <a:graphicData uri="http://schemas.openxmlformats.org/presentationml/2006/ole">
            <mc:AlternateContent xmlns:mc="http://schemas.openxmlformats.org/markup-compatibility/2006">
              <mc:Choice xmlns:v="urn:schemas-microsoft-com:vml" Requires="v">
                <p:oleObj spid="_x0000_s54299" name="Document" r:id="rId4" imgW="3810000" imgH="2946400" progId="Word.Document.8">
                  <p:embed/>
                </p:oleObj>
              </mc:Choice>
              <mc:Fallback>
                <p:oleObj name="Document" r:id="rId4" imgW="3810000" imgH="294640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74800"/>
                        <a:ext cx="6629400" cy="513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resVierge">
  <a:themeElements>
    <a:clrScheme name="PresVier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Vierge">
      <a:majorFont>
        <a:latin typeface="Times"/>
        <a:ea typeface="ＭＳ Ｐゴシック"/>
        <a:cs typeface="ＭＳ Ｐゴシック"/>
      </a:majorFont>
      <a:minorFont>
        <a:latin typeface="Palatino"/>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PresVier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Vier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Vier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Vier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Vier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Vier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Vierg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Vier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Vier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Vier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Vier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Vier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Noire">
  <a:themeElements>
    <a:clrScheme name="PresNoir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PresNoire">
      <a:majorFont>
        <a:latin typeface="Arial"/>
        <a:ea typeface="ＭＳ Ｐゴシック"/>
        <a:cs typeface=""/>
      </a:majorFont>
      <a:minorFont>
        <a:latin typeface="Arial"/>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PresNoir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PresNoir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PresNoir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PresNoir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HD_1:Applications:Microsoft Office 2004:Modèles:Présentations:Contenu:Mes modèles:PresNoire.pot</Template>
  <TotalTime>17472</TotalTime>
  <Words>3713</Words>
  <Application>Microsoft Macintosh PowerPoint</Application>
  <PresentationFormat>Format A4 (210 x 297 mm)</PresentationFormat>
  <Paragraphs>249</Paragraphs>
  <Slides>45</Slides>
  <Notes>45</Notes>
  <HiddenSlides>1</HiddenSlides>
  <MMClips>0</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45</vt:i4>
      </vt:variant>
    </vt:vector>
  </HeadingPairs>
  <TitlesOfParts>
    <vt:vector size="48" baseType="lpstr">
      <vt:lpstr>PresVierge</vt:lpstr>
      <vt:lpstr>PresNoire</vt:lpstr>
      <vt:lpstr>Document</vt:lpstr>
      <vt:lpstr>Vision sur ordinateur </vt:lpstr>
      <vt:lpstr>Présentation PowerPoint</vt:lpstr>
      <vt:lpstr> </vt:lpstr>
      <vt:lpstr>Présentation PowerPoint</vt:lpstr>
      <vt:lpstr>Présentation PowerPoint</vt:lpstr>
      <vt:lpstr> </vt:lpstr>
      <vt:lpstr> </vt:lpstr>
      <vt:lpstr>Sources : le site de lighthouse</vt:lpstr>
      <vt:lpstr>Teinte, Clarté et Saturation</vt:lpstr>
      <vt:lpstr>La Teinte (Hue)</vt:lpstr>
      <vt:lpstr>La Teinte (Hue)</vt:lpstr>
      <vt:lpstr>La Clarté (Lightness)</vt:lpstr>
      <vt:lpstr>La Clarté (Lightness)</vt:lpstr>
      <vt:lpstr>Déficiences visuelles</vt:lpstr>
      <vt:lpstr>Déficiences visuelles</vt:lpstr>
      <vt:lpstr>Règle n° 1</vt:lpstr>
      <vt:lpstr>Règle n° 1: les contrastes</vt:lpstr>
      <vt:lpstr>Règle n° 1</vt:lpstr>
      <vt:lpstr> </vt:lpstr>
      <vt:lpstr>Règle n° 2</vt:lpstr>
      <vt:lpstr>Règle n° 2</vt:lpstr>
      <vt:lpstr>Conséquence</vt:lpstr>
      <vt:lpstr>Règle n° 3</vt:lpstr>
      <vt:lpstr>Règle n° 3</vt:lpstr>
      <vt:lpstr>Pirates: Quest for the seas</vt:lpstr>
      <vt:lpstr>Installation de Drawing Board LT</vt:lpstr>
      <vt:lpstr>Présentation PowerPoint</vt:lpstr>
      <vt:lpstr>1. Un contraste maximum</vt:lpstr>
      <vt:lpstr>2. Peu de type couleur</vt:lpstr>
      <vt:lpstr>3. Grande taille de fontes</vt:lpstr>
      <vt:lpstr>4. Bon espacement des lignes</vt:lpstr>
      <vt:lpstr>5. Famille de fontes</vt:lpstr>
      <vt:lpstr>6. Styles de fontes</vt:lpstr>
      <vt:lpstr>7. Espacement des lettres</vt:lpstr>
      <vt:lpstr>8. Marges</vt:lpstr>
      <vt:lpstr>9. Finition du papier  10. Distinctivité</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Université de Paris13</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Couleurs</dc:title>
  <dc:subject/>
  <dc:creator>Catherine Recanati</dc:creator>
  <cp:keywords/>
  <dc:description/>
  <cp:lastModifiedBy>Catherine Recanati</cp:lastModifiedBy>
  <cp:revision>451</cp:revision>
  <cp:lastPrinted>2006-03-08T10:39:47Z</cp:lastPrinted>
  <dcterms:created xsi:type="dcterms:W3CDTF">2002-04-08T20:58:57Z</dcterms:created>
  <dcterms:modified xsi:type="dcterms:W3CDTF">2021-02-07T12:21:49Z</dcterms:modified>
  <cp:category/>
</cp:coreProperties>
</file>