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6" r:id="rId3"/>
    <p:sldId id="257" r:id="rId4"/>
    <p:sldId id="263" r:id="rId5"/>
    <p:sldId id="264" r:id="rId6"/>
    <p:sldId id="265" r:id="rId7"/>
    <p:sldId id="258" r:id="rId8"/>
    <p:sldId id="259" r:id="rId9"/>
    <p:sldId id="260" r:id="rId10"/>
    <p:sldId id="267" r:id="rId11"/>
    <p:sldId id="268" r:id="rId12"/>
    <p:sldId id="273" r:id="rId13"/>
    <p:sldId id="274" r:id="rId14"/>
    <p:sldId id="269" r:id="rId15"/>
    <p:sldId id="275" r:id="rId16"/>
    <p:sldId id="270" r:id="rId17"/>
    <p:sldId id="261" r:id="rId18"/>
    <p:sldId id="271" r:id="rId19"/>
    <p:sldId id="276" r:id="rId20"/>
    <p:sldId id="262" r:id="rId21"/>
    <p:sldId id="277" r:id="rId22"/>
    <p:sldId id="278" r:id="rId23"/>
    <p:sldId id="279" r:id="rId24"/>
    <p:sldId id="280" r:id="rId25"/>
    <p:sldId id="281" r:id="rId26"/>
    <p:sldId id="282" r:id="rId27"/>
    <p:sldId id="283" r:id="rId28"/>
    <p:sldId id="284" r:id="rId29"/>
    <p:sldId id="285" r:id="rId30"/>
    <p:sldId id="272" r:id="rId31"/>
    <p:sldId id="287"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2" autoAdjust="0"/>
    <p:restoredTop sz="94660"/>
  </p:normalViewPr>
  <p:slideViewPr>
    <p:cSldViewPr>
      <p:cViewPr varScale="1">
        <p:scale>
          <a:sx n="84" d="100"/>
          <a:sy n="84" d="100"/>
        </p:scale>
        <p:origin x="-116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17C87-0DDF-4C9B-B5A1-9EF0D1D11A1D}" type="datetimeFigureOut">
              <a:rPr lang="zh-CN" altLang="en-US" smtClean="0"/>
              <a:pPr/>
              <a:t>2011/3/18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5753D3-D31E-4B99-BB83-91A50C6CA9F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26</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27</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31</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B5753D3-D31E-4B99-BB83-91A50C6CA9F7}"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61C9D67-C782-463C-BFC6-6F08A187CC0C}" type="datetimeFigureOut">
              <a:rPr lang="zh-CN" altLang="en-US" smtClean="0"/>
              <a:pPr/>
              <a:t>2011/3/18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0777D4E-3CB7-4DE6-8FCE-921308AF21EA}"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C9D67-C782-463C-BFC6-6F08A187CC0C}" type="datetimeFigureOut">
              <a:rPr lang="zh-CN" altLang="en-US" smtClean="0"/>
              <a:pPr/>
              <a:t>2011/3/18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77D4E-3CB7-4DE6-8FCE-921308AF21E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ntoprise.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00809"/>
            <a:ext cx="7772400" cy="1368151"/>
          </a:xfrm>
        </p:spPr>
        <p:txBody>
          <a:bodyPr/>
          <a:lstStyle/>
          <a:p>
            <a:r>
              <a:rPr lang="en-US" altLang="zh-CN" dirty="0" smtClean="0"/>
              <a:t>Web </a:t>
            </a:r>
            <a:r>
              <a:rPr lang="fr-FR" altLang="zh-CN" dirty="0" smtClean="0"/>
              <a:t>sémantique</a:t>
            </a:r>
            <a:endParaRPr lang="zh-CN" altLang="en-US" dirty="0"/>
          </a:p>
        </p:txBody>
      </p:sp>
      <p:sp>
        <p:nvSpPr>
          <p:cNvPr id="3" name="副标题 2"/>
          <p:cNvSpPr>
            <a:spLocks noGrp="1"/>
          </p:cNvSpPr>
          <p:nvPr>
            <p:ph type="subTitle" idx="1"/>
          </p:nvPr>
        </p:nvSpPr>
        <p:spPr>
          <a:xfrm>
            <a:off x="2051720" y="2852936"/>
            <a:ext cx="4968552" cy="672480"/>
          </a:xfrm>
        </p:spPr>
        <p:txBody>
          <a:bodyPr/>
          <a:lstStyle/>
          <a:p>
            <a:r>
              <a:rPr lang="fr-FR" altLang="zh-CN" dirty="0" smtClean="0"/>
              <a:t>Impact sur IHM.Plasticité</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2650306"/>
          </a:xfrm>
        </p:spPr>
        <p:txBody>
          <a:bodyPr>
            <a:normAutofit fontScale="90000"/>
          </a:bodyPr>
          <a:lstStyle/>
          <a:p>
            <a:pPr algn="l">
              <a:buFont typeface="Arial" pitchFamily="34" charset="0"/>
              <a:buChar char="•"/>
            </a:pPr>
            <a:r>
              <a:rPr lang="fr-FR" altLang="zh-CN" sz="3200" dirty="0" smtClean="0"/>
              <a:t>La première étape du développement du Web sémantique</a:t>
            </a:r>
            <a:br>
              <a:rPr lang="fr-FR" altLang="zh-CN" sz="3200" dirty="0" smtClean="0"/>
            </a:br>
            <a:r>
              <a:rPr lang="fr-FR" altLang="zh-CN" sz="2800" dirty="0" smtClean="0"/>
              <a:t>Formuler des normes pour fournir la base pour le développement de le Web sémantique .</a:t>
            </a:r>
            <a:br>
              <a:rPr lang="fr-FR" altLang="zh-CN" sz="2800" dirty="0" smtClean="0"/>
            </a:br>
            <a:r>
              <a:rPr lang="fr-FR" altLang="zh-CN" sz="3200" dirty="0" smtClean="0"/>
              <a:t/>
            </a:r>
            <a:br>
              <a:rPr lang="fr-FR" altLang="zh-CN" sz="3200" dirty="0" smtClean="0"/>
            </a:br>
            <a:endParaRPr lang="fr-FR" altLang="zh-CN" sz="3200" dirty="0"/>
          </a:p>
        </p:txBody>
      </p:sp>
      <p:sp>
        <p:nvSpPr>
          <p:cNvPr id="4" name="Rectangle 2"/>
          <p:cNvSpPr txBox="1">
            <a:spLocks noChangeArrowheads="1"/>
          </p:cNvSpPr>
          <p:nvPr/>
        </p:nvSpPr>
        <p:spPr>
          <a:xfrm>
            <a:off x="251520" y="2204864"/>
            <a:ext cx="8229600" cy="347208"/>
          </a:xfrm>
          <a:prstGeom prst="rect">
            <a:avLst/>
          </a:prstGeom>
        </p:spPr>
        <p:txBody>
          <a:bodyPr vert="horz" lIns="91440" tIns="45720" rIns="91440" bIns="45720" rtlCol="0" anchor="ctr">
            <a:normAutofit fontScale="62500" lnSpcReduction="20000"/>
          </a:bodyPr>
          <a:lstStyle/>
          <a:p>
            <a:pPr marL="0" marR="0" lvl="0" indent="0" algn="l" defTabSz="914400" rtl="0" eaLnBrk="1" fontAlgn="auto" latinLnBrk="0" hangingPunct="1">
              <a:lnSpc>
                <a:spcPct val="100000"/>
              </a:lnSpc>
              <a:spcBef>
                <a:spcPct val="0"/>
              </a:spcBef>
              <a:spcAft>
                <a:spcPts val="0"/>
              </a:spcAft>
              <a:buClrTx/>
              <a:buSzTx/>
              <a:buFont typeface="Arial" pitchFamily="34" charset="0"/>
              <a:buChar char="•"/>
              <a:tabLst/>
              <a:defRPr/>
            </a:pPr>
            <a:r>
              <a:rPr kumimoji="0" lang="fr-FR" altLang="zh-CN" sz="3200" b="0" i="0" u="none" strike="noStrike" kern="1200" cap="none" spc="0" normalizeH="0" baseline="0" noProof="0" dirty="0" smtClean="0">
                <a:ln>
                  <a:noFill/>
                </a:ln>
                <a:solidFill>
                  <a:schemeClr val="tx1"/>
                </a:solidFill>
                <a:effectLst/>
                <a:uLnTx/>
                <a:uFillTx/>
                <a:latin typeface="+mj-lt"/>
                <a:ea typeface="+mj-ea"/>
                <a:cs typeface="+mj-cs"/>
              </a:rPr>
              <a:t>Les normes pertinentes et de la technologie</a:t>
            </a:r>
            <a:endParaRPr kumimoji="0" lang="fr-FR" altLang="zh-CN" sz="32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3" descr="sw_levels"/>
          <p:cNvPicPr>
            <a:picLocks noChangeAspect="1" noChangeArrowheads="1"/>
          </p:cNvPicPr>
          <p:nvPr/>
        </p:nvPicPr>
        <p:blipFill>
          <a:blip r:embed="rId3" cstate="print"/>
          <a:srcRect/>
          <a:stretch>
            <a:fillRect/>
          </a:stretch>
        </p:blipFill>
        <p:spPr>
          <a:xfrm>
            <a:off x="609600" y="2636912"/>
            <a:ext cx="7620000" cy="3670226"/>
          </a:xfrm>
          <a:prstGeom prst="rect">
            <a:avLst/>
          </a:prstGeom>
          <a:noFill/>
          <a:ln/>
        </p:spPr>
      </p:pic>
      <p:sp>
        <p:nvSpPr>
          <p:cNvPr id="6" name="Oval 23"/>
          <p:cNvSpPr>
            <a:spLocks noChangeArrowheads="1"/>
          </p:cNvSpPr>
          <p:nvPr/>
        </p:nvSpPr>
        <p:spPr bwMode="auto">
          <a:xfrm>
            <a:off x="3962400" y="3985416"/>
            <a:ext cx="3352800" cy="434184"/>
          </a:xfrm>
          <a:prstGeom prst="ellipse">
            <a:avLst/>
          </a:prstGeom>
          <a:noFill/>
          <a:ln w="57150" algn="ctr">
            <a:solidFill>
              <a:srgbClr val="FF0000"/>
            </a:solidFill>
            <a:round/>
            <a:headEnd/>
            <a:tailEnd type="none" w="lg" len="med"/>
          </a:ln>
          <a:effectLst/>
        </p:spPr>
        <p:txBody>
          <a:bodyPr wrap="none" anchor="ctr"/>
          <a:lstStyle/>
          <a:p>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buFont typeface="Arial" pitchFamily="34" charset="0"/>
              <a:buChar char="•"/>
            </a:pPr>
            <a:r>
              <a:rPr lang="fr-FR" altLang="zh-CN" sz="3200" dirty="0" smtClean="0"/>
              <a:t>La deuxième étape du développement du Web sémantique</a:t>
            </a:r>
            <a:endParaRPr lang="fr-FR" altLang="zh-CN" sz="3200" dirty="0"/>
          </a:p>
        </p:txBody>
      </p:sp>
      <p:sp>
        <p:nvSpPr>
          <p:cNvPr id="3" name="内容占位符 2"/>
          <p:cNvSpPr>
            <a:spLocks noGrp="1"/>
          </p:cNvSpPr>
          <p:nvPr>
            <p:ph idx="1"/>
          </p:nvPr>
        </p:nvSpPr>
        <p:spPr>
          <a:xfrm>
            <a:off x="457200" y="2636912"/>
            <a:ext cx="8229600" cy="3489251"/>
          </a:xfrm>
        </p:spPr>
        <p:txBody>
          <a:bodyPr>
            <a:normAutofit fontScale="55000" lnSpcReduction="20000"/>
          </a:bodyPr>
          <a:lstStyle/>
          <a:p>
            <a:pPr>
              <a:buNone/>
            </a:pPr>
            <a:r>
              <a:rPr lang="fr-FR" altLang="zh-CN" sz="3100" dirty="0" smtClean="0"/>
              <a:t>Il est très différente de la première étape</a:t>
            </a:r>
          </a:p>
          <a:p>
            <a:pPr>
              <a:buNone/>
            </a:pPr>
            <a:r>
              <a:rPr lang="fr-FR" altLang="zh-CN" sz="3100" dirty="0" smtClean="0"/>
              <a:t>-il déveloper sur le base de première étape.</a:t>
            </a:r>
          </a:p>
          <a:p>
            <a:pPr>
              <a:buNone/>
            </a:pPr>
            <a:r>
              <a:rPr lang="fr-FR" altLang="zh-CN" sz="3100" dirty="0" smtClean="0"/>
              <a:t>-Moins de restrictions que le première étape.</a:t>
            </a:r>
          </a:p>
          <a:p>
            <a:pPr>
              <a:buNone/>
            </a:pPr>
            <a:r>
              <a:rPr lang="fr-FR" altLang="zh-CN" sz="3100" dirty="0" smtClean="0"/>
              <a:t>-Beacoup de nouveaux outils et les langues construit sur ​​ RDF .</a:t>
            </a:r>
          </a:p>
          <a:p>
            <a:pPr>
              <a:buNone/>
            </a:pPr>
            <a:r>
              <a:rPr lang="fr-FR" altLang="zh-CN" sz="3100" dirty="0" smtClean="0"/>
              <a:t>-Beaucoup de nouvelles applications.</a:t>
            </a:r>
          </a:p>
          <a:p>
            <a:pPr>
              <a:buNone/>
            </a:pPr>
            <a:r>
              <a:rPr lang="fr-FR" altLang="zh-CN" sz="3100" dirty="0" smtClean="0"/>
              <a:t>-Langue et l'application sera liée à ces par RDF et OWL.</a:t>
            </a:r>
          </a:p>
          <a:p>
            <a:pPr>
              <a:buNone/>
            </a:pPr>
            <a:r>
              <a:rPr lang="fr-FR" altLang="zh-CN" sz="3100" dirty="0" smtClean="0"/>
              <a:t>-Être étendue à la nouvelle langue.</a:t>
            </a:r>
          </a:p>
          <a:p>
            <a:pPr>
              <a:buNone/>
            </a:pPr>
            <a:r>
              <a:rPr lang="fr-FR" altLang="zh-CN" dirty="0" smtClean="0"/>
              <a:t/>
            </a:r>
            <a:br>
              <a:rPr lang="fr-FR" altLang="zh-CN" dirty="0" smtClean="0"/>
            </a:br>
            <a:r>
              <a:rPr lang="fr-FR" altLang="zh-CN" dirty="0" smtClean="0"/>
              <a:t> </a:t>
            </a:r>
            <a:br>
              <a:rPr lang="fr-FR" altLang="zh-CN" dirty="0" smtClean="0"/>
            </a:br>
            <a:r>
              <a:rPr lang="fr-FR" altLang="zh-CN" dirty="0" smtClean="0"/>
              <a:t> </a:t>
            </a:r>
            <a:br>
              <a:rPr lang="fr-FR" altLang="zh-CN" dirty="0" smtClean="0"/>
            </a:br>
            <a:r>
              <a:rPr lang="fr-FR" altLang="zh-CN" dirty="0" smtClean="0"/>
              <a:t> </a:t>
            </a:r>
            <a:br>
              <a:rPr lang="fr-FR" altLang="zh-CN" dirty="0" smtClean="0"/>
            </a:br>
            <a:r>
              <a:rPr lang="fr-FR" altLang="zh-CN" dirty="0" smtClean="0"/>
              <a:t> </a:t>
            </a:r>
            <a:br>
              <a:rPr lang="fr-FR" altLang="zh-CN" dirty="0" smtClean="0"/>
            </a:br>
            <a:r>
              <a:rPr lang="fr-FR" altLang="zh-CN" dirty="0" smtClean="0"/>
              <a:t/>
            </a:r>
            <a:br>
              <a:rPr lang="fr-FR" altLang="zh-CN" dirty="0" smtClean="0"/>
            </a:b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4"/>
          <p:cNvSpPr txBox="1">
            <a:spLocks noChangeArrowheads="1"/>
          </p:cNvSpPr>
          <p:nvPr/>
        </p:nvSpPr>
        <p:spPr bwMode="auto">
          <a:xfrm>
            <a:off x="357188" y="928688"/>
            <a:ext cx="8572500" cy="400050"/>
          </a:xfrm>
          <a:prstGeom prst="rect">
            <a:avLst/>
          </a:prstGeom>
          <a:noFill/>
          <a:ln w="9525">
            <a:noFill/>
            <a:miter lim="800000"/>
            <a:headEnd/>
            <a:tailEnd/>
          </a:ln>
        </p:spPr>
        <p:txBody>
          <a:bodyPr>
            <a:spAutoFit/>
          </a:bodyPr>
          <a:lstStyle/>
          <a:p>
            <a:pPr algn="ctr"/>
            <a:r>
              <a:rPr lang="fr-FR" altLang="zh-CN" sz="2000" b="1" dirty="0">
                <a:latin typeface="Calibri" pitchFamily="34" charset="0"/>
              </a:rPr>
              <a:t>Quels sont les finalités et les enjeux du Web sémantique ?</a:t>
            </a:r>
            <a:endParaRPr lang="fr-FR" altLang="zh-CN" sz="2000" dirty="0">
              <a:latin typeface="Calibri" pitchFamily="34" charset="0"/>
            </a:endParaRPr>
          </a:p>
        </p:txBody>
      </p:sp>
      <p:sp>
        <p:nvSpPr>
          <p:cNvPr id="5" name="ZoneTexte 6"/>
          <p:cNvSpPr txBox="1">
            <a:spLocks noChangeArrowheads="1"/>
          </p:cNvSpPr>
          <p:nvPr/>
        </p:nvSpPr>
        <p:spPr bwMode="auto">
          <a:xfrm>
            <a:off x="357188" y="1714500"/>
            <a:ext cx="8572500" cy="2862263"/>
          </a:xfrm>
          <a:prstGeom prst="rect">
            <a:avLst/>
          </a:prstGeom>
          <a:noFill/>
          <a:ln w="9525">
            <a:noFill/>
            <a:miter lim="800000"/>
            <a:headEnd/>
            <a:tailEnd/>
          </a:ln>
        </p:spPr>
        <p:txBody>
          <a:bodyPr>
            <a:spAutoFit/>
          </a:bodyPr>
          <a:lstStyle/>
          <a:p>
            <a:pPr>
              <a:lnSpc>
                <a:spcPct val="150000"/>
              </a:lnSpc>
            </a:pPr>
            <a:r>
              <a:rPr lang="fr-FR" altLang="zh-CN" sz="2000" b="1" dirty="0">
                <a:latin typeface="Calibri" pitchFamily="34" charset="0"/>
              </a:rPr>
              <a:t>Le constat initial :</a:t>
            </a:r>
            <a:r>
              <a:rPr lang="fr-FR" altLang="zh-CN" sz="2000" dirty="0">
                <a:latin typeface="Calibri" pitchFamily="34" charset="0"/>
              </a:rPr>
              <a:t> les limites et les inconvénients du web actuel :</a:t>
            </a:r>
          </a:p>
          <a:p>
            <a:pPr>
              <a:lnSpc>
                <a:spcPct val="150000"/>
              </a:lnSpc>
              <a:buFont typeface="Arial" charset="0"/>
              <a:buChar char="•"/>
            </a:pPr>
            <a:r>
              <a:rPr lang="fr-FR" altLang="zh-CN" sz="2000" dirty="0">
                <a:latin typeface="Calibri" pitchFamily="34" charset="0"/>
              </a:rPr>
              <a:t> hétérogénéité des formats, des informations</a:t>
            </a:r>
          </a:p>
          <a:p>
            <a:pPr>
              <a:lnSpc>
                <a:spcPct val="150000"/>
              </a:lnSpc>
              <a:buFont typeface="Arial" charset="0"/>
              <a:buChar char="•"/>
            </a:pPr>
            <a:r>
              <a:rPr lang="fr-FR" altLang="zh-CN" sz="2000" dirty="0">
                <a:latin typeface="Calibri" pitchFamily="34" charset="0"/>
              </a:rPr>
              <a:t> absence de description et d'indexation des ressources</a:t>
            </a:r>
          </a:p>
          <a:p>
            <a:pPr>
              <a:lnSpc>
                <a:spcPct val="150000"/>
              </a:lnSpc>
              <a:buFont typeface="Arial" charset="0"/>
              <a:buChar char="•"/>
            </a:pPr>
            <a:r>
              <a:rPr lang="fr-FR" altLang="zh-CN" sz="2000" dirty="0">
                <a:latin typeface="Calibri" pitchFamily="34" charset="0"/>
              </a:rPr>
              <a:t> imprécision de la recherche d'information</a:t>
            </a:r>
          </a:p>
          <a:p>
            <a:pPr>
              <a:lnSpc>
                <a:spcPct val="150000"/>
              </a:lnSpc>
              <a:buFont typeface="Arial" charset="0"/>
              <a:buChar char="•"/>
            </a:pPr>
            <a:r>
              <a:rPr lang="fr-FR" altLang="zh-CN" sz="2000" dirty="0">
                <a:latin typeface="Calibri" pitchFamily="34" charset="0"/>
              </a:rPr>
              <a:t> absence de structure explicite globale du web : réseau de nœuds et de liens, mais pas d'exploitation sémantique des liens hypertexte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4"/>
          <p:cNvSpPr txBox="1">
            <a:spLocks noChangeArrowheads="1"/>
          </p:cNvSpPr>
          <p:nvPr/>
        </p:nvSpPr>
        <p:spPr bwMode="auto">
          <a:xfrm>
            <a:off x="357188" y="928688"/>
            <a:ext cx="8572500" cy="400050"/>
          </a:xfrm>
          <a:prstGeom prst="rect">
            <a:avLst/>
          </a:prstGeom>
          <a:noFill/>
          <a:ln w="9525">
            <a:noFill/>
            <a:miter lim="800000"/>
            <a:headEnd/>
            <a:tailEnd/>
          </a:ln>
        </p:spPr>
        <p:txBody>
          <a:bodyPr>
            <a:spAutoFit/>
          </a:bodyPr>
          <a:lstStyle/>
          <a:p>
            <a:pPr algn="ctr"/>
            <a:r>
              <a:rPr lang="fr-FR" altLang="zh-CN" sz="2000" b="1" dirty="0">
                <a:latin typeface="Calibri" pitchFamily="34" charset="0"/>
              </a:rPr>
              <a:t>Avec quels moyens, et quels principes et outils repose le Web Sémantique ?</a:t>
            </a:r>
            <a:endParaRPr lang="fr-FR" altLang="zh-CN" sz="2000" dirty="0">
              <a:latin typeface="Calibri" pitchFamily="34" charset="0"/>
            </a:endParaRPr>
          </a:p>
        </p:txBody>
      </p:sp>
      <p:sp>
        <p:nvSpPr>
          <p:cNvPr id="5" name="ZoneTexte 6"/>
          <p:cNvSpPr txBox="1">
            <a:spLocks noChangeArrowheads="1"/>
          </p:cNvSpPr>
          <p:nvPr/>
        </p:nvSpPr>
        <p:spPr bwMode="auto">
          <a:xfrm>
            <a:off x="357188" y="1500188"/>
            <a:ext cx="8572500" cy="1016000"/>
          </a:xfrm>
          <a:prstGeom prst="rect">
            <a:avLst/>
          </a:prstGeom>
          <a:noFill/>
          <a:ln w="9525">
            <a:noFill/>
            <a:miter lim="800000"/>
            <a:headEnd/>
            <a:tailEnd/>
          </a:ln>
        </p:spPr>
        <p:txBody>
          <a:bodyPr>
            <a:spAutoFit/>
          </a:bodyPr>
          <a:lstStyle/>
          <a:p>
            <a:r>
              <a:rPr lang="fr-FR" altLang="zh-CN" sz="2000" dirty="0">
                <a:latin typeface="Calibri" pitchFamily="34" charset="0"/>
              </a:rPr>
              <a:t>Pour permettre aux machines d'exploiter ces annotations sémantiques et permettre ces accès intelligents aux ressources, une quadruple normalisation est nécessaire :</a:t>
            </a:r>
          </a:p>
        </p:txBody>
      </p:sp>
      <p:sp>
        <p:nvSpPr>
          <p:cNvPr id="6" name="ZoneTexte 7"/>
          <p:cNvSpPr txBox="1">
            <a:spLocks noChangeArrowheads="1"/>
          </p:cNvSpPr>
          <p:nvPr/>
        </p:nvSpPr>
        <p:spPr bwMode="auto">
          <a:xfrm>
            <a:off x="357188" y="2571750"/>
            <a:ext cx="8572500" cy="2246313"/>
          </a:xfrm>
          <a:prstGeom prst="rect">
            <a:avLst/>
          </a:prstGeom>
          <a:noFill/>
          <a:ln w="9525">
            <a:noFill/>
            <a:miter lim="800000"/>
            <a:headEnd/>
            <a:tailEnd/>
          </a:ln>
        </p:spPr>
        <p:txBody>
          <a:bodyPr>
            <a:spAutoFit/>
          </a:bodyPr>
          <a:lstStyle/>
          <a:p>
            <a:pPr>
              <a:buFont typeface="Wingdings" pitchFamily="2" charset="2"/>
              <a:buChar char="ü"/>
            </a:pPr>
            <a:r>
              <a:rPr lang="fr-FR" altLang="zh-CN" sz="2000" dirty="0">
                <a:latin typeface="Calibri" pitchFamily="34" charset="0"/>
              </a:rPr>
              <a:t> normaliser l'identification des ressources numériques ;</a:t>
            </a:r>
          </a:p>
          <a:p>
            <a:pPr>
              <a:buFont typeface="Wingdings" pitchFamily="2" charset="2"/>
              <a:buChar char="ü"/>
            </a:pPr>
            <a:r>
              <a:rPr lang="fr-FR" altLang="zh-CN" sz="2000" dirty="0">
                <a:latin typeface="Calibri" pitchFamily="34" charset="0"/>
              </a:rPr>
              <a:t> normaliser la description des ressources : les systèmes de métadonnées (RDF, Dublin Core...) ;</a:t>
            </a:r>
          </a:p>
          <a:p>
            <a:pPr>
              <a:buFont typeface="Wingdings" pitchFamily="2" charset="2"/>
              <a:buChar char="ü"/>
            </a:pPr>
            <a:r>
              <a:rPr lang="fr-FR" altLang="zh-CN" sz="2000" dirty="0">
                <a:latin typeface="Calibri" pitchFamily="34" charset="0"/>
              </a:rPr>
              <a:t> normaliser la structuration des documents numériques, cad créer une langue universelle pour les documents numériques : XML ;</a:t>
            </a:r>
          </a:p>
          <a:p>
            <a:pPr>
              <a:buFont typeface="Wingdings" pitchFamily="2" charset="2"/>
              <a:buChar char="ü"/>
            </a:pPr>
            <a:r>
              <a:rPr lang="fr-FR" altLang="zh-CN" sz="2000" dirty="0">
                <a:latin typeface="Calibri" pitchFamily="34" charset="0"/>
              </a:rPr>
              <a:t> normaliser l'indexation, càd les langages permettant de décrire et d'indexer le contenu des documents : classifications, ontologies, thésaurus...</a:t>
            </a:r>
          </a:p>
        </p:txBody>
      </p:sp>
      <p:sp>
        <p:nvSpPr>
          <p:cNvPr id="7" name="Rectangle 8"/>
          <p:cNvSpPr>
            <a:spLocks noChangeArrowheads="1"/>
          </p:cNvSpPr>
          <p:nvPr/>
        </p:nvSpPr>
        <p:spPr bwMode="auto">
          <a:xfrm>
            <a:off x="642938" y="5072063"/>
            <a:ext cx="8072437" cy="646112"/>
          </a:xfrm>
          <a:prstGeom prst="rect">
            <a:avLst/>
          </a:prstGeom>
          <a:noFill/>
          <a:ln w="9525">
            <a:noFill/>
            <a:miter lim="800000"/>
            <a:headEnd/>
            <a:tailEnd/>
          </a:ln>
        </p:spPr>
        <p:txBody>
          <a:bodyPr>
            <a:spAutoFit/>
          </a:bodyPr>
          <a:lstStyle/>
          <a:p>
            <a:pPr algn="ctr"/>
            <a:r>
              <a:rPr lang="fr-FR" altLang="zh-CN" b="1" dirty="0">
                <a:latin typeface="Calibri" pitchFamily="34" charset="0"/>
              </a:rPr>
              <a:t>Principe fondamental du Web  Sémantique :</a:t>
            </a:r>
            <a:r>
              <a:rPr lang="fr-FR" altLang="zh-CN" b="1" i="1" dirty="0">
                <a:solidFill>
                  <a:srgbClr val="FF0000"/>
                </a:solidFill>
                <a:latin typeface="Calibri" pitchFamily="34" charset="0"/>
              </a:rPr>
              <a:t> la séparation du contenu des documents de l'organisation de ce contenu</a:t>
            </a:r>
            <a:endParaRPr lang="fr-FR" altLang="zh-CN" i="1" dirty="0">
              <a:solidFill>
                <a:srgbClr val="FF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buFont typeface="Arial" pitchFamily="34" charset="0"/>
              <a:buChar char="•"/>
            </a:pPr>
            <a:r>
              <a:rPr lang="fr-FR" altLang="zh-CN" sz="3100" dirty="0" smtClean="0"/>
              <a:t>Développement d'outils logiciels sur web sémantique</a:t>
            </a:r>
            <a:r>
              <a:rPr lang="fr-FR" altLang="zh-CN" dirty="0" smtClean="0"/>
              <a:t/>
            </a:r>
            <a:br>
              <a:rPr lang="fr-FR" altLang="zh-CN" dirty="0" smtClean="0"/>
            </a:br>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en-US" altLang="zh-CN" dirty="0" smtClean="0">
                <a:ea typeface="宋体" charset="-122"/>
              </a:rPr>
              <a:t>-Protégé</a:t>
            </a:r>
          </a:p>
          <a:p>
            <a:pPr>
              <a:buNone/>
            </a:pPr>
            <a:endParaRPr lang="en-US" altLang="zh-CN" dirty="0" smtClean="0">
              <a:ea typeface="宋体" charset="-122"/>
            </a:endParaRPr>
          </a:p>
          <a:p>
            <a:pPr>
              <a:buNone/>
            </a:pPr>
            <a:endParaRPr lang="fr-FR" altLang="zh-CN" dirty="0" smtClean="0">
              <a:ea typeface="宋体" charset="-122"/>
            </a:endParaRPr>
          </a:p>
          <a:p>
            <a:pPr>
              <a:buNone/>
            </a:pPr>
            <a:endParaRPr lang="fr-FR" altLang="zh-CN" dirty="0" smtClean="0">
              <a:ea typeface="宋体" charset="-122"/>
            </a:endParaRPr>
          </a:p>
          <a:p>
            <a:pPr>
              <a:buNone/>
            </a:pPr>
            <a:endParaRPr lang="fr-FR" altLang="zh-CN" dirty="0" smtClean="0">
              <a:ea typeface="宋体" charset="-122"/>
            </a:endParaRPr>
          </a:p>
          <a:p>
            <a:pPr>
              <a:buNone/>
            </a:pPr>
            <a:r>
              <a:rPr lang="fr-FR" altLang="zh-CN" dirty="0" smtClean="0">
                <a:ea typeface="宋体" charset="-122"/>
              </a:rPr>
              <a:t>-</a:t>
            </a:r>
            <a:r>
              <a:rPr lang="en-US" altLang="zh-CN" dirty="0" err="1" smtClean="0">
                <a:ea typeface="宋体" charset="-122"/>
              </a:rPr>
              <a:t>OntoEdit</a:t>
            </a:r>
            <a:endParaRPr lang="en-US" altLang="zh-CN" dirty="0" smtClean="0">
              <a:ea typeface="宋体" charset="-122"/>
            </a:endParaRPr>
          </a:p>
          <a:p>
            <a:pPr>
              <a:buNone/>
            </a:pPr>
            <a:endParaRPr lang="fr-FR" altLang="zh-CN" dirty="0" smtClean="0">
              <a:ea typeface="宋体" charset="-122"/>
              <a:hlinkClick r:id="rId3"/>
            </a:endParaRPr>
          </a:p>
          <a:p>
            <a:pPr>
              <a:buNone/>
            </a:pPr>
            <a:endParaRPr lang="fr-FR" altLang="zh-CN" dirty="0" smtClean="0">
              <a:ea typeface="宋体" charset="-122"/>
              <a:hlinkClick r:id="rId3"/>
            </a:endParaRPr>
          </a:p>
          <a:p>
            <a:pPr>
              <a:buNone/>
            </a:pPr>
            <a:r>
              <a:rPr lang="fr-FR" altLang="zh-CN" dirty="0" smtClean="0">
                <a:ea typeface="宋体" charset="-122"/>
                <a:hlinkClick r:id="rId3"/>
              </a:rPr>
              <a:t>Etc...</a:t>
            </a:r>
            <a:endParaRPr lang="en-US" altLang="zh-CN" dirty="0" smtClean="0">
              <a:ea typeface="宋体" charset="-122"/>
              <a:hlinkClick r:id="rId3"/>
            </a:endParaRPr>
          </a:p>
          <a:p>
            <a:pPr>
              <a:buNone/>
            </a:pPr>
            <a:endParaRPr lang="zh-CN" altLang="en-US" dirty="0"/>
          </a:p>
        </p:txBody>
      </p:sp>
      <p:pic>
        <p:nvPicPr>
          <p:cNvPr id="4" name="图片 3" descr="post-152370-1235995012.png"/>
          <p:cNvPicPr>
            <a:picLocks noChangeAspect="1"/>
          </p:cNvPicPr>
          <p:nvPr/>
        </p:nvPicPr>
        <p:blipFill>
          <a:blip r:embed="rId4" cstate="print"/>
          <a:stretch>
            <a:fillRect/>
          </a:stretch>
        </p:blipFill>
        <p:spPr>
          <a:xfrm>
            <a:off x="4139952" y="1484784"/>
            <a:ext cx="2808312" cy="1944216"/>
          </a:xfrm>
          <a:prstGeom prst="rect">
            <a:avLst/>
          </a:prstGeom>
        </p:spPr>
      </p:pic>
      <p:pic>
        <p:nvPicPr>
          <p:cNvPr id="5" name="图片 4" descr="pic1.jpg"/>
          <p:cNvPicPr>
            <a:picLocks noChangeAspect="1"/>
          </p:cNvPicPr>
          <p:nvPr/>
        </p:nvPicPr>
        <p:blipFill>
          <a:blip r:embed="rId5" cstate="print"/>
          <a:stretch>
            <a:fillRect/>
          </a:stretch>
        </p:blipFill>
        <p:spPr>
          <a:xfrm>
            <a:off x="4139952" y="3933056"/>
            <a:ext cx="2880320" cy="245134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4"/>
          <p:cNvSpPr txBox="1">
            <a:spLocks noChangeArrowheads="1"/>
          </p:cNvSpPr>
          <p:nvPr/>
        </p:nvSpPr>
        <p:spPr bwMode="auto">
          <a:xfrm>
            <a:off x="285750" y="992188"/>
            <a:ext cx="8572500" cy="1323975"/>
          </a:xfrm>
          <a:prstGeom prst="rect">
            <a:avLst/>
          </a:prstGeom>
          <a:noFill/>
          <a:ln w="9525">
            <a:noFill/>
            <a:miter lim="800000"/>
            <a:headEnd/>
            <a:tailEnd/>
          </a:ln>
        </p:spPr>
        <p:txBody>
          <a:bodyPr>
            <a:spAutoFit/>
          </a:bodyPr>
          <a:lstStyle/>
          <a:p>
            <a:pPr algn="ctr"/>
            <a:r>
              <a:rPr lang="fr-FR" altLang="zh-CN" sz="2000" b="1" i="1" dirty="0">
                <a:latin typeface="Calibri" pitchFamily="34" charset="0"/>
              </a:rPr>
              <a:t>Le Web sémantique est fondé sur les protocoles et langages standards du Web :</a:t>
            </a:r>
          </a:p>
          <a:p>
            <a:pPr algn="ctr"/>
            <a:r>
              <a:rPr lang="fr-FR" altLang="zh-CN" sz="2000" dirty="0">
                <a:latin typeface="Calibri" pitchFamily="34" charset="0"/>
              </a:rPr>
              <a:t>Le protocole </a:t>
            </a:r>
            <a:r>
              <a:rPr lang="fr-FR" altLang="zh-CN" sz="2000" b="1" dirty="0">
                <a:latin typeface="Calibri" pitchFamily="34" charset="0"/>
              </a:rPr>
              <a:t>HTTP</a:t>
            </a:r>
            <a:r>
              <a:rPr lang="fr-FR" altLang="zh-CN" sz="2000" dirty="0">
                <a:latin typeface="Calibri" pitchFamily="34" charset="0"/>
              </a:rPr>
              <a:t> ;</a:t>
            </a:r>
          </a:p>
          <a:p>
            <a:pPr algn="ctr"/>
            <a:r>
              <a:rPr lang="fr-FR" altLang="zh-CN" sz="2000" dirty="0">
                <a:latin typeface="Calibri" pitchFamily="34" charset="0"/>
              </a:rPr>
              <a:t>Les Uniform Resource Identifiers (</a:t>
            </a:r>
            <a:r>
              <a:rPr lang="fr-FR" altLang="zh-CN" sz="2000" b="1" dirty="0">
                <a:latin typeface="Calibri" pitchFamily="34" charset="0"/>
              </a:rPr>
              <a:t>URI</a:t>
            </a:r>
            <a:r>
              <a:rPr lang="fr-FR" altLang="zh-CN" sz="2000" dirty="0">
                <a:latin typeface="Calibri" pitchFamily="34" charset="0"/>
              </a:rPr>
              <a:t>) ;</a:t>
            </a:r>
          </a:p>
          <a:p>
            <a:pPr algn="ctr"/>
            <a:r>
              <a:rPr lang="fr-FR" altLang="zh-CN" sz="2000" dirty="0">
                <a:latin typeface="Calibri" pitchFamily="34" charset="0"/>
              </a:rPr>
              <a:t>Le langage </a:t>
            </a:r>
            <a:r>
              <a:rPr lang="fr-FR" altLang="zh-CN" sz="2000" b="1" dirty="0">
                <a:latin typeface="Calibri" pitchFamily="34" charset="0"/>
              </a:rPr>
              <a:t>XML</a:t>
            </a:r>
            <a:r>
              <a:rPr lang="fr-FR" altLang="zh-CN" sz="2000" dirty="0">
                <a:latin typeface="Calibri" pitchFamily="34" charset="0"/>
              </a:rPr>
              <a:t> (dans le cas, majoritaire, où RDF est sérialisé en XML).</a:t>
            </a:r>
          </a:p>
        </p:txBody>
      </p:sp>
      <p:sp>
        <p:nvSpPr>
          <p:cNvPr id="5" name="ZoneTexte 5"/>
          <p:cNvSpPr txBox="1">
            <a:spLocks noChangeArrowheads="1"/>
          </p:cNvSpPr>
          <p:nvPr/>
        </p:nvSpPr>
        <p:spPr bwMode="auto">
          <a:xfrm>
            <a:off x="285750" y="2714625"/>
            <a:ext cx="8572500" cy="3170238"/>
          </a:xfrm>
          <a:prstGeom prst="rect">
            <a:avLst/>
          </a:prstGeom>
          <a:noFill/>
          <a:ln w="9525">
            <a:noFill/>
            <a:miter lim="800000"/>
            <a:headEnd/>
            <a:tailEnd/>
          </a:ln>
        </p:spPr>
        <p:txBody>
          <a:bodyPr>
            <a:spAutoFit/>
          </a:bodyPr>
          <a:lstStyle/>
          <a:p>
            <a:pPr algn="ctr"/>
            <a:r>
              <a:rPr lang="fr-FR" altLang="zh-CN" sz="2000" b="1" i="1" dirty="0">
                <a:latin typeface="Calibri" pitchFamily="34" charset="0"/>
              </a:rPr>
              <a:t>À ces standards s'ajoutent ceux qui sont propres au Web sémantique :</a:t>
            </a:r>
          </a:p>
          <a:p>
            <a:pPr algn="ctr"/>
            <a:r>
              <a:rPr lang="fr-FR" altLang="zh-CN" sz="2000" b="1" dirty="0">
                <a:latin typeface="Calibri" pitchFamily="34" charset="0"/>
              </a:rPr>
              <a:t>RDF (Resource Description Framework)</a:t>
            </a:r>
            <a:r>
              <a:rPr lang="fr-FR" altLang="zh-CN" sz="2000" dirty="0">
                <a:latin typeface="Calibri" pitchFamily="34" charset="0"/>
              </a:rPr>
              <a:t>: modèle conceptuel permettant de décrire toute donnée ;</a:t>
            </a:r>
          </a:p>
          <a:p>
            <a:pPr algn="ctr"/>
            <a:r>
              <a:rPr lang="fr-FR" altLang="zh-CN" sz="2000" b="1" dirty="0">
                <a:latin typeface="Calibri" pitchFamily="34" charset="0"/>
              </a:rPr>
              <a:t>RDF Schema </a:t>
            </a:r>
            <a:r>
              <a:rPr lang="fr-FR" altLang="zh-CN" sz="2000" dirty="0">
                <a:latin typeface="Calibri" pitchFamily="34" charset="0"/>
              </a:rPr>
              <a:t>: langage permettant de créer des vocabulaires, ensembles de termes utilisés pour décrire des choses ;</a:t>
            </a:r>
          </a:p>
          <a:p>
            <a:pPr algn="ctr"/>
            <a:r>
              <a:rPr lang="fr-FR" altLang="zh-CN" sz="2000" b="1" dirty="0">
                <a:latin typeface="Calibri" pitchFamily="34" charset="0"/>
              </a:rPr>
              <a:t>OWL</a:t>
            </a:r>
            <a:r>
              <a:rPr lang="fr-FR" altLang="zh-CN" sz="2000" dirty="0">
                <a:latin typeface="Calibri" pitchFamily="34" charset="0"/>
              </a:rPr>
              <a:t> : langage permettant de créer des ontologies, vocabulaires plus complexes servant de support aux traitements logiques (inférences, classification automatique…) ;</a:t>
            </a:r>
          </a:p>
          <a:p>
            <a:pPr algn="ctr"/>
            <a:r>
              <a:rPr lang="fr-FR" altLang="zh-CN" sz="2000" b="1" dirty="0">
                <a:latin typeface="Calibri" pitchFamily="34" charset="0"/>
              </a:rPr>
              <a:t>SPARQL</a:t>
            </a:r>
            <a:r>
              <a:rPr lang="fr-FR" altLang="zh-CN" sz="2000" dirty="0">
                <a:latin typeface="Calibri" pitchFamily="34" charset="0"/>
              </a:rPr>
              <a:t> : langage de requêtes pour obtenir des informations à partir de graphes RDF.</a:t>
            </a:r>
          </a:p>
        </p:txBody>
      </p:sp>
      <p:sp>
        <p:nvSpPr>
          <p:cNvPr id="6" name="ZoneTexte 3"/>
          <p:cNvSpPr txBox="1">
            <a:spLocks noChangeArrowheads="1"/>
          </p:cNvSpPr>
          <p:nvPr/>
        </p:nvSpPr>
        <p:spPr bwMode="auto">
          <a:xfrm>
            <a:off x="1038225" y="142875"/>
            <a:ext cx="7027863" cy="830263"/>
          </a:xfrm>
          <a:prstGeom prst="rect">
            <a:avLst/>
          </a:prstGeom>
          <a:noFill/>
          <a:ln w="9525">
            <a:noFill/>
            <a:miter lim="800000"/>
            <a:headEnd/>
            <a:tailEnd/>
          </a:ln>
        </p:spPr>
        <p:txBody>
          <a:bodyPr wrap="none">
            <a:spAutoFit/>
          </a:bodyPr>
          <a:lstStyle/>
          <a:p>
            <a:pPr algn="ctr"/>
            <a:r>
              <a:rPr lang="fr-FR" altLang="zh-CN" sz="4800" b="1" dirty="0">
                <a:latin typeface="Calibri" pitchFamily="34" charset="0"/>
              </a:rPr>
              <a:t>Standard web sémantique</a:t>
            </a:r>
            <a:r>
              <a:rPr lang="fr-FR" altLang="zh-CN" sz="4800" b="1" dirty="0">
                <a:solidFill>
                  <a:srgbClr val="FF0000"/>
                </a:solidFill>
                <a:latin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24744"/>
            <a:ext cx="8229600" cy="292894"/>
          </a:xfrm>
        </p:spPr>
        <p:txBody>
          <a:bodyPr>
            <a:normAutofit fontScale="90000"/>
          </a:bodyPr>
          <a:lstStyle/>
          <a:p>
            <a:pPr algn="l">
              <a:buFont typeface="Arial" pitchFamily="34" charset="0"/>
              <a:buChar char="•"/>
            </a:pPr>
            <a:r>
              <a:rPr lang="fr-FR" altLang="zh-CN" sz="2700" dirty="0" smtClean="0"/>
              <a:t>Les applications de Web sémantique</a:t>
            </a:r>
            <a:br>
              <a:rPr lang="fr-FR" altLang="zh-CN" sz="2700" dirty="0" smtClean="0"/>
            </a:br>
            <a:r>
              <a:rPr lang="fr-FR" altLang="zh-CN" sz="2700" dirty="0" smtClean="0"/>
              <a:t>Dans la recherche scientifique</a:t>
            </a:r>
            <a:r>
              <a:rPr lang="fr-FR" altLang="zh-CN" dirty="0" smtClean="0"/>
              <a:t/>
            </a:r>
            <a:br>
              <a:rPr lang="fr-FR" altLang="zh-CN" dirty="0" smtClean="0"/>
            </a:br>
            <a:r>
              <a:rPr lang="fr-FR" altLang="zh-CN" dirty="0" smtClean="0"/>
              <a:t/>
            </a:r>
            <a:br>
              <a:rPr lang="fr-FR" altLang="zh-CN" dirty="0" smtClean="0"/>
            </a:br>
            <a:endParaRPr lang="zh-CN" altLang="en-US" dirty="0"/>
          </a:p>
        </p:txBody>
      </p:sp>
      <p:sp>
        <p:nvSpPr>
          <p:cNvPr id="3" name="内容占位符 2"/>
          <p:cNvSpPr>
            <a:spLocks noGrp="1"/>
          </p:cNvSpPr>
          <p:nvPr>
            <p:ph idx="1"/>
          </p:nvPr>
        </p:nvSpPr>
        <p:spPr/>
        <p:txBody>
          <a:bodyPr/>
          <a:lstStyle/>
          <a:p>
            <a:pPr>
              <a:buNone/>
            </a:pPr>
            <a:r>
              <a:rPr lang="fr-FR" altLang="zh-CN" dirty="0" smtClean="0"/>
              <a:t>-</a:t>
            </a:r>
            <a:r>
              <a:rPr lang="fr-FR" altLang="zh-CN" sz="2000" dirty="0" smtClean="0"/>
              <a:t>Fournir la préparation des métadonnées,recherche, services d'archives pour</a:t>
            </a:r>
          </a:p>
          <a:p>
            <a:pPr>
              <a:buNone/>
            </a:pPr>
            <a:r>
              <a:rPr lang="fr-FR" altLang="zh-CN" sz="2000" dirty="0" smtClean="0"/>
              <a:t>les grand nombre donnée dans le recherche.</a:t>
            </a:r>
          </a:p>
          <a:p>
            <a:pPr>
              <a:buNone/>
            </a:pPr>
            <a:r>
              <a:rPr lang="fr-FR" altLang="zh-CN" sz="2000" dirty="0" smtClean="0"/>
              <a:t>1.des données accumulées de Satellite au sol l'espace .</a:t>
            </a:r>
          </a:p>
          <a:p>
            <a:pPr>
              <a:buNone/>
            </a:pPr>
            <a:r>
              <a:rPr lang="fr-FR" altLang="zh-CN" sz="2000" dirty="0" smtClean="0"/>
              <a:t>2. Données d'exploration géologique.</a:t>
            </a:r>
          </a:p>
          <a:p>
            <a:pPr>
              <a:buNone/>
            </a:pPr>
            <a:r>
              <a:rPr lang="fr-FR" altLang="zh-CN" sz="2000" dirty="0" smtClean="0"/>
              <a:t>3.Les données environnementales surveillance de la pollution.</a:t>
            </a:r>
          </a:p>
          <a:p>
            <a:pPr>
              <a:buNone/>
            </a:pPr>
            <a:endParaRPr lang="fr-FR" altLang="zh-CN" sz="2000" dirty="0" smtClean="0"/>
          </a:p>
          <a:p>
            <a:pPr>
              <a:buNone/>
            </a:pPr>
            <a:r>
              <a:rPr lang="fr-FR" altLang="zh-CN" sz="2000" dirty="0" smtClean="0"/>
              <a:t>-les Principes et techniques de métadonnées, l'archivage, la récupération</a:t>
            </a:r>
          </a:p>
          <a:p>
            <a:pPr>
              <a:buNone/>
            </a:pPr>
            <a:r>
              <a:rPr lang="fr-FR" altLang="zh-CN" sz="2000" dirty="0" smtClean="0"/>
              <a:t>dépend sur le Web sémantique.</a:t>
            </a:r>
            <a:br>
              <a:rPr lang="fr-FR" altLang="zh-CN" sz="2000" dirty="0" smtClean="0"/>
            </a:br>
            <a:endParaRPr lang="fr-FR" altLang="zh-CN" sz="2000" dirty="0" smtClean="0"/>
          </a:p>
          <a:p>
            <a:pPr>
              <a:buNone/>
            </a:pPr>
            <a:endParaRPr lang="fr-FR" altLang="zh-CN" sz="2000" dirty="0" smtClean="0"/>
          </a:p>
          <a:p>
            <a:pPr>
              <a:buNone/>
            </a:pPr>
            <a:r>
              <a:rPr lang="fr-FR" altLang="zh-CN" sz="2000" dirty="0" smtClean="0"/>
              <a:t/>
            </a:r>
            <a:br>
              <a:rPr lang="fr-FR" altLang="zh-CN" sz="2000" dirty="0" smtClean="0"/>
            </a:br>
            <a:endParaRPr lang="zh-CN"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20688"/>
            <a:ext cx="8229600" cy="980728"/>
          </a:xfrm>
        </p:spPr>
        <p:txBody>
          <a:bodyPr>
            <a:normAutofit fontScale="90000"/>
          </a:bodyPr>
          <a:lstStyle/>
          <a:p>
            <a:pPr algn="l">
              <a:buFont typeface="Arial" pitchFamily="34" charset="0"/>
              <a:buChar char="•"/>
            </a:pPr>
            <a:r>
              <a:rPr lang="fr-FR" altLang="zh-CN" sz="4000" dirty="0" smtClean="0"/>
              <a:t>Web sémantique et développement durable</a:t>
            </a:r>
            <a:r>
              <a:rPr lang="fr-FR" altLang="zh-CN" dirty="0" smtClean="0"/>
              <a:t/>
            </a:r>
            <a:br>
              <a:rPr lang="fr-FR" altLang="zh-CN" dirty="0" smtClean="0"/>
            </a:br>
            <a:endParaRPr lang="zh-CN" altLang="en-US" dirty="0"/>
          </a:p>
        </p:txBody>
      </p:sp>
      <p:sp>
        <p:nvSpPr>
          <p:cNvPr id="3" name="内容占位符 2"/>
          <p:cNvSpPr>
            <a:spLocks noGrp="1"/>
          </p:cNvSpPr>
          <p:nvPr>
            <p:ph idx="1"/>
          </p:nvPr>
        </p:nvSpPr>
        <p:spPr>
          <a:xfrm>
            <a:off x="457200" y="2060848"/>
            <a:ext cx="8229600" cy="4065315"/>
          </a:xfrm>
        </p:spPr>
        <p:txBody>
          <a:bodyPr>
            <a:normAutofit fontScale="55000" lnSpcReduction="20000"/>
          </a:bodyPr>
          <a:lstStyle/>
          <a:p>
            <a:pPr>
              <a:buNone/>
            </a:pPr>
            <a:r>
              <a:rPr lang="fr-FR" altLang="zh-CN" dirty="0" smtClean="0"/>
              <a:t>    À la lecture de ces enjeux, le Web Sémantique, une initiative émanant des créateurs du Web et du W3C, s'impose comme un cadre technique des plus prometteurs en permettant une interopérabilité au niveau des connaissances (décrites via des concepts identifiés par des URIs) et non plus simplement au niveau des "pages" du Web (identifiées elles par des URLs). Plus particulièrement, un certains nombre de chercheurs ont récemment proposé un ensemble d'approches visant à combler le manque de connexion entre le Web tel que nous l'expérimentons à présent (le Web dit 2.0) et les outils et formalismes du Web Sémantique. Il devient ainsi possible de mieux exploiter la richesse d'information et la dynamique sociale du Web :</a:t>
            </a:r>
          </a:p>
          <a:p>
            <a:pPr>
              <a:buNone/>
            </a:pPr>
            <a:r>
              <a:rPr lang="fr-FR" altLang="zh-CN" dirty="0" smtClean="0"/>
              <a:t>- en décloisonnant les bases de données des sites collaboratifs grâce notamment à l'export au format RDF des données générées par ces plateformes (cf le modèles et les outils idoines du projet SIOC),</a:t>
            </a:r>
          </a:p>
          <a:p>
            <a:pPr>
              <a:buNone/>
            </a:pPr>
            <a:r>
              <a:rPr lang="fr-FR" altLang="zh-CN" dirty="0" smtClean="0"/>
              <a:t>- et en rendant accessible à des services automatisés de traitement de l'information les gigantesques quantités de données et de connaissances contenus dans des plateformes telles que Wikipedia .</a:t>
            </a:r>
          </a:p>
          <a:p>
            <a:pPr>
              <a:buNone/>
            </a:pP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web-bus"/>
          <p:cNvPicPr>
            <a:picLocks noGrp="1" noChangeAspect="1" noChangeArrowheads="1"/>
          </p:cNvPicPr>
          <p:nvPr>
            <p:ph idx="1"/>
          </p:nvPr>
        </p:nvPicPr>
        <p:blipFill>
          <a:blip r:embed="rId3" cstate="print"/>
          <a:srcRect/>
          <a:stretch>
            <a:fillRect/>
          </a:stretch>
        </p:blipFill>
        <p:spPr>
          <a:xfrm>
            <a:off x="1187624" y="836712"/>
            <a:ext cx="6629400" cy="5276850"/>
          </a:xfrm>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4"/>
          <p:cNvSpPr txBox="1">
            <a:spLocks noChangeArrowheads="1"/>
          </p:cNvSpPr>
          <p:nvPr/>
        </p:nvSpPr>
        <p:spPr bwMode="auto">
          <a:xfrm>
            <a:off x="285750" y="992188"/>
            <a:ext cx="8572500" cy="400050"/>
          </a:xfrm>
          <a:prstGeom prst="rect">
            <a:avLst/>
          </a:prstGeom>
          <a:noFill/>
          <a:ln w="9525">
            <a:noFill/>
            <a:miter lim="800000"/>
            <a:headEnd/>
            <a:tailEnd/>
          </a:ln>
        </p:spPr>
        <p:txBody>
          <a:bodyPr>
            <a:spAutoFit/>
          </a:bodyPr>
          <a:lstStyle/>
          <a:p>
            <a:pPr algn="ctr"/>
            <a:r>
              <a:rPr lang="fr-FR" altLang="zh-CN" sz="2000" b="1" dirty="0">
                <a:latin typeface="Calibri" pitchFamily="34" charset="0"/>
              </a:rPr>
              <a:t>Quelles conséquences du Web Sémantique ?</a:t>
            </a:r>
            <a:endParaRPr lang="fr-FR" altLang="zh-CN" sz="2000" dirty="0">
              <a:latin typeface="Calibri" pitchFamily="34" charset="0"/>
            </a:endParaRPr>
          </a:p>
        </p:txBody>
      </p:sp>
      <p:sp>
        <p:nvSpPr>
          <p:cNvPr id="8" name="ZoneTexte 5"/>
          <p:cNvSpPr txBox="1">
            <a:spLocks noChangeArrowheads="1"/>
          </p:cNvSpPr>
          <p:nvPr/>
        </p:nvSpPr>
        <p:spPr bwMode="auto">
          <a:xfrm>
            <a:off x="285750" y="1714500"/>
            <a:ext cx="8572500" cy="923925"/>
          </a:xfrm>
          <a:prstGeom prst="rect">
            <a:avLst/>
          </a:prstGeom>
          <a:noFill/>
          <a:ln w="9525">
            <a:noFill/>
            <a:miter lim="800000"/>
            <a:headEnd/>
            <a:tailEnd/>
          </a:ln>
        </p:spPr>
        <p:txBody>
          <a:bodyPr>
            <a:spAutoFit/>
          </a:bodyPr>
          <a:lstStyle/>
          <a:p>
            <a:r>
              <a:rPr lang="fr-FR" altLang="zh-CN" dirty="0">
                <a:latin typeface="Calibri" pitchFamily="34" charset="0"/>
              </a:rPr>
              <a:t>A moyen terme, si le Web sémantique se développe véritablement et s'étend à la plupart des ressources numériques du web, de profonds bouleversements sont à prévoir dans la production, l'échange et la recherche d'informations sur le web :</a:t>
            </a:r>
          </a:p>
        </p:txBody>
      </p:sp>
      <p:sp>
        <p:nvSpPr>
          <p:cNvPr id="9" name="ZoneTexte 6"/>
          <p:cNvSpPr txBox="1">
            <a:spLocks noChangeArrowheads="1"/>
          </p:cNvSpPr>
          <p:nvPr/>
        </p:nvSpPr>
        <p:spPr bwMode="auto">
          <a:xfrm>
            <a:off x="285750" y="2928938"/>
            <a:ext cx="8572500" cy="2032000"/>
          </a:xfrm>
          <a:prstGeom prst="rect">
            <a:avLst/>
          </a:prstGeom>
          <a:noFill/>
          <a:ln w="9525">
            <a:noFill/>
            <a:miter lim="800000"/>
            <a:headEnd/>
            <a:tailEnd/>
          </a:ln>
        </p:spPr>
        <p:txBody>
          <a:bodyPr>
            <a:spAutoFit/>
          </a:bodyPr>
          <a:lstStyle/>
          <a:p>
            <a:r>
              <a:rPr lang="fr-FR" altLang="zh-CN" dirty="0">
                <a:latin typeface="Calibri" pitchFamily="34" charset="0"/>
              </a:rPr>
              <a:t>- Travail en profondeur dans la trame même des documents et de l'information, au niveau "micro" des documents ; importance de la notion de "granularité" de l'information </a:t>
            </a:r>
          </a:p>
          <a:p>
            <a:endParaRPr lang="fr-FR" altLang="zh-CN" dirty="0">
              <a:latin typeface="Calibri" pitchFamily="34" charset="0"/>
            </a:endParaRPr>
          </a:p>
          <a:p>
            <a:r>
              <a:rPr lang="fr-FR" altLang="zh-CN" dirty="0">
                <a:latin typeface="Calibri" pitchFamily="34" charset="0"/>
              </a:rPr>
              <a:t>- Possibilités inédites de recherche intelligente sur le contenu nouvelles formes de </a:t>
            </a:r>
          </a:p>
          <a:p>
            <a:endParaRPr lang="fr-FR" altLang="zh-CN" dirty="0">
              <a:latin typeface="Calibri" pitchFamily="34" charset="0"/>
            </a:endParaRPr>
          </a:p>
          <a:p>
            <a:r>
              <a:rPr lang="fr-FR" altLang="zh-CN" dirty="0">
                <a:latin typeface="Calibri" pitchFamily="34" charset="0"/>
              </a:rPr>
              <a:t>- Représentation de l'information : en amont (lors de la conception avec XML) et en aval (lors de la recherche)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60648"/>
            <a:ext cx="8229600" cy="6264696"/>
          </a:xfrm>
        </p:spPr>
        <p:txBody>
          <a:bodyPr>
            <a:normAutofit fontScale="25000" lnSpcReduction="20000"/>
          </a:bodyPr>
          <a:lstStyle/>
          <a:p>
            <a:pPr>
              <a:buNone/>
            </a:pPr>
            <a:r>
              <a:rPr lang="en-US" altLang="zh-CN" sz="8000" dirty="0" smtClean="0">
                <a:solidFill>
                  <a:schemeClr val="accent1"/>
                </a:solidFill>
              </a:rPr>
              <a:t>*Web </a:t>
            </a:r>
            <a:r>
              <a:rPr lang="fr-FR" altLang="zh-CN" sz="8000" dirty="0" smtClean="0">
                <a:solidFill>
                  <a:schemeClr val="accent1"/>
                </a:solidFill>
              </a:rPr>
              <a:t>sémantique</a:t>
            </a:r>
          </a:p>
          <a:p>
            <a:pPr>
              <a:buNone/>
            </a:pPr>
            <a:r>
              <a:rPr lang="fr-FR" altLang="zh-CN" sz="8000" dirty="0" smtClean="0">
                <a:solidFill>
                  <a:schemeClr val="accent1"/>
                </a:solidFill>
              </a:rPr>
              <a:t>       1.Introduction</a:t>
            </a:r>
          </a:p>
          <a:p>
            <a:pPr>
              <a:buNone/>
            </a:pPr>
            <a:r>
              <a:rPr lang="fr-FR" altLang="zh-CN" sz="8000" dirty="0" smtClean="0">
                <a:solidFill>
                  <a:schemeClr val="accent1"/>
                </a:solidFill>
              </a:rPr>
              <a:t>       2.</a:t>
            </a:r>
            <a:r>
              <a:rPr lang="en-US" altLang="zh-CN" sz="8000" dirty="0" smtClean="0">
                <a:solidFill>
                  <a:schemeClr val="accent1"/>
                </a:solidFill>
              </a:rPr>
              <a:t> </a:t>
            </a:r>
            <a:r>
              <a:rPr lang="en-US" altLang="zh-CN" sz="8000" dirty="0" err="1" smtClean="0">
                <a:solidFill>
                  <a:schemeClr val="accent1"/>
                </a:solidFill>
              </a:rPr>
              <a:t>Historique</a:t>
            </a:r>
            <a:r>
              <a:rPr lang="en-US" altLang="zh-CN" sz="8000" dirty="0" smtClean="0">
                <a:solidFill>
                  <a:schemeClr val="accent1"/>
                </a:solidFill>
              </a:rPr>
              <a:t> de WS</a:t>
            </a:r>
          </a:p>
          <a:p>
            <a:pPr>
              <a:buNone/>
            </a:pPr>
            <a:r>
              <a:rPr lang="fr-FR" altLang="zh-CN" sz="8000" dirty="0" smtClean="0">
                <a:solidFill>
                  <a:schemeClr val="accent1"/>
                </a:solidFill>
              </a:rPr>
              <a:t>       3.</a:t>
            </a:r>
            <a:r>
              <a:rPr lang="en-US" altLang="zh-CN" sz="8000" dirty="0" smtClean="0">
                <a:solidFill>
                  <a:schemeClr val="accent1"/>
                </a:solidFill>
              </a:rPr>
              <a:t> Principe </a:t>
            </a:r>
            <a:r>
              <a:rPr lang="en-US" altLang="zh-CN" sz="8000" dirty="0" err="1" smtClean="0">
                <a:solidFill>
                  <a:schemeClr val="accent1"/>
                </a:solidFill>
              </a:rPr>
              <a:t>général</a:t>
            </a:r>
            <a:endParaRPr lang="en-US" altLang="zh-CN" sz="8000" dirty="0" smtClean="0">
              <a:solidFill>
                <a:schemeClr val="accent1"/>
              </a:solidFill>
            </a:endParaRPr>
          </a:p>
          <a:p>
            <a:pPr>
              <a:buNone/>
            </a:pPr>
            <a:r>
              <a:rPr lang="fr-FR" altLang="zh-CN" sz="8000" dirty="0" smtClean="0">
                <a:solidFill>
                  <a:schemeClr val="accent1"/>
                </a:solidFill>
              </a:rPr>
              <a:t>       4. Le but du WS</a:t>
            </a:r>
          </a:p>
          <a:p>
            <a:pPr>
              <a:buNone/>
            </a:pPr>
            <a:r>
              <a:rPr lang="fr-FR" altLang="zh-CN" sz="8000" dirty="0" smtClean="0">
                <a:solidFill>
                  <a:schemeClr val="accent1"/>
                </a:solidFill>
              </a:rPr>
              <a:t>       5.étape de dévelopement de WS</a:t>
            </a:r>
          </a:p>
          <a:p>
            <a:pPr>
              <a:buNone/>
            </a:pPr>
            <a:r>
              <a:rPr lang="fr-FR" altLang="zh-CN" sz="8000" dirty="0" smtClean="0">
                <a:solidFill>
                  <a:schemeClr val="accent1"/>
                </a:solidFill>
              </a:rPr>
              <a:t>       6.</a:t>
            </a:r>
            <a:r>
              <a:rPr lang="fr-FR" altLang="zh-CN" sz="8000" dirty="0" smtClean="0">
                <a:solidFill>
                  <a:schemeClr val="accent1"/>
                </a:solidFill>
                <a:latin typeface="Calibri" pitchFamily="34" charset="0"/>
              </a:rPr>
              <a:t> Quels sont les finalités et les enjeux du WS?</a:t>
            </a:r>
          </a:p>
          <a:p>
            <a:pPr>
              <a:buNone/>
            </a:pPr>
            <a:r>
              <a:rPr lang="fr-FR" altLang="zh-CN" sz="8000" dirty="0" smtClean="0">
                <a:solidFill>
                  <a:schemeClr val="accent1"/>
                </a:solidFill>
                <a:latin typeface="Calibri" pitchFamily="34" charset="0"/>
              </a:rPr>
              <a:t>       7. moyens, principes et outils </a:t>
            </a:r>
          </a:p>
          <a:p>
            <a:pPr>
              <a:buNone/>
            </a:pPr>
            <a:r>
              <a:rPr lang="fr-FR" altLang="zh-CN" sz="8000" dirty="0" smtClean="0">
                <a:solidFill>
                  <a:schemeClr val="accent1"/>
                </a:solidFill>
                <a:latin typeface="Calibri" pitchFamily="34" charset="0"/>
              </a:rPr>
              <a:t>       8. Standard web sémantique</a:t>
            </a:r>
          </a:p>
          <a:p>
            <a:pPr>
              <a:buNone/>
            </a:pPr>
            <a:r>
              <a:rPr lang="fr-FR" altLang="zh-CN" sz="8000" dirty="0" smtClean="0">
                <a:solidFill>
                  <a:schemeClr val="accent1"/>
                </a:solidFill>
                <a:latin typeface="Calibri" pitchFamily="34" charset="0"/>
              </a:rPr>
              <a:t>       9.</a:t>
            </a:r>
            <a:r>
              <a:rPr lang="fr-FR" altLang="zh-CN" sz="8000" dirty="0" smtClean="0">
                <a:solidFill>
                  <a:schemeClr val="accent1"/>
                </a:solidFill>
              </a:rPr>
              <a:t> Les applications de WS</a:t>
            </a:r>
          </a:p>
          <a:p>
            <a:pPr>
              <a:buNone/>
            </a:pPr>
            <a:r>
              <a:rPr lang="fr-FR" altLang="zh-CN" sz="8000" dirty="0" smtClean="0">
                <a:solidFill>
                  <a:schemeClr val="accent1"/>
                </a:solidFill>
                <a:latin typeface="Calibri" pitchFamily="34" charset="0"/>
              </a:rPr>
              <a:t>      10.</a:t>
            </a:r>
            <a:r>
              <a:rPr lang="fr-FR" altLang="zh-CN" sz="8000" dirty="0" smtClean="0">
                <a:solidFill>
                  <a:schemeClr val="accent1"/>
                </a:solidFill>
              </a:rPr>
              <a:t> WS et développement durable</a:t>
            </a:r>
          </a:p>
          <a:p>
            <a:pPr>
              <a:buNone/>
            </a:pPr>
            <a:r>
              <a:rPr lang="fr-FR" altLang="zh-CN" sz="8000" dirty="0" smtClean="0">
                <a:solidFill>
                  <a:schemeClr val="accent1"/>
                </a:solidFill>
                <a:latin typeface="Calibri" pitchFamily="34" charset="0"/>
              </a:rPr>
              <a:t>      11. conséquences du WS</a:t>
            </a:r>
          </a:p>
          <a:p>
            <a:pPr>
              <a:buNone/>
            </a:pPr>
            <a:r>
              <a:rPr lang="fr-FR" altLang="zh-CN" sz="8000" dirty="0" smtClean="0">
                <a:solidFill>
                  <a:schemeClr val="accent1"/>
                </a:solidFill>
                <a:latin typeface="Calibri" pitchFamily="34" charset="0"/>
              </a:rPr>
              <a:t>      12.</a:t>
            </a:r>
            <a:r>
              <a:rPr lang="fr-FR" altLang="zh-CN" sz="8000" dirty="0" smtClean="0">
                <a:solidFill>
                  <a:schemeClr val="accent1"/>
                </a:solidFill>
              </a:rPr>
              <a:t> WS sur les défis du design d‘IHM</a:t>
            </a:r>
          </a:p>
          <a:p>
            <a:pPr>
              <a:buNone/>
            </a:pPr>
            <a:r>
              <a:rPr lang="fr-FR" altLang="zh-CN" sz="8000" dirty="0" smtClean="0">
                <a:solidFill>
                  <a:schemeClr val="accent1"/>
                </a:solidFill>
                <a:latin typeface="Calibri" pitchFamily="34" charset="0"/>
              </a:rPr>
              <a:t>*Web 2.0</a:t>
            </a:r>
          </a:p>
          <a:p>
            <a:pPr>
              <a:buNone/>
            </a:pPr>
            <a:r>
              <a:rPr lang="fr-FR" altLang="zh-CN" sz="8000" dirty="0" smtClean="0">
                <a:solidFill>
                  <a:schemeClr val="accent1"/>
                </a:solidFill>
                <a:latin typeface="Calibri" pitchFamily="34" charset="0"/>
              </a:rPr>
              <a:t>       1. Définition d’un concept</a:t>
            </a:r>
          </a:p>
          <a:p>
            <a:pPr>
              <a:buNone/>
            </a:pPr>
            <a:r>
              <a:rPr lang="fr-FR" altLang="zh-CN" sz="8000" dirty="0" smtClean="0">
                <a:solidFill>
                  <a:schemeClr val="accent1"/>
                </a:solidFill>
                <a:latin typeface="Calibri" pitchFamily="34" charset="0"/>
              </a:rPr>
              <a:t>          2. Caractéristiques</a:t>
            </a:r>
          </a:p>
          <a:p>
            <a:pPr>
              <a:buNone/>
            </a:pPr>
            <a:r>
              <a:rPr lang="fr-FR" altLang="zh-CN" sz="8000" dirty="0" smtClean="0">
                <a:solidFill>
                  <a:schemeClr val="accent1"/>
                </a:solidFill>
                <a:latin typeface="Calibri" pitchFamily="34" charset="0"/>
              </a:rPr>
              <a:t>3. principes fondamentaux</a:t>
            </a:r>
          </a:p>
          <a:p>
            <a:pPr>
              <a:buNone/>
            </a:pPr>
            <a:r>
              <a:rPr lang="fr-FR" altLang="zh-CN" sz="8000" dirty="0" smtClean="0">
                <a:solidFill>
                  <a:schemeClr val="accent1"/>
                </a:solidFill>
                <a:latin typeface="Calibri" pitchFamily="34" charset="0"/>
              </a:rPr>
              <a:t>4. Web 2.0 et impact sur les IHM</a:t>
            </a:r>
          </a:p>
          <a:p>
            <a:pPr>
              <a:buNone/>
            </a:pPr>
            <a:r>
              <a:rPr lang="fr-FR" altLang="zh-CN" sz="8000" dirty="0" smtClean="0">
                <a:solidFill>
                  <a:schemeClr val="accent1"/>
                </a:solidFill>
                <a:latin typeface="Calibri" pitchFamily="34" charset="0"/>
              </a:rPr>
              <a:t>5.IHM du web2.0 &amp; plasticité</a:t>
            </a:r>
          </a:p>
          <a:p>
            <a:pPr>
              <a:buNone/>
            </a:pPr>
            <a:r>
              <a:rPr lang="fr-FR" altLang="zh-CN" sz="8000" dirty="0" smtClean="0">
                <a:solidFill>
                  <a:schemeClr val="accent1"/>
                </a:solidFill>
                <a:latin typeface="Calibri" pitchFamily="34" charset="0"/>
              </a:rPr>
              <a:t>*</a:t>
            </a:r>
            <a:r>
              <a:rPr lang="en-US" altLang="zh-CN" sz="8000" dirty="0" smtClean="0">
                <a:solidFill>
                  <a:schemeClr val="accent1"/>
                </a:solidFill>
              </a:rPr>
              <a:t>Conclusion</a:t>
            </a:r>
            <a:endParaRPr lang="fr-FR" altLang="zh-CN" sz="8000" dirty="0" smtClean="0">
              <a:solidFill>
                <a:schemeClr val="accent1"/>
              </a:solidFill>
              <a:latin typeface="Calibri" pitchFamily="34" charset="0"/>
            </a:endParaRPr>
          </a:p>
          <a:p>
            <a:pPr>
              <a:buNone/>
            </a:pPr>
            <a:endParaRPr lang="fr-FR" altLang="zh-CN" sz="8000" dirty="0" smtClean="0">
              <a:solidFill>
                <a:schemeClr val="accent1"/>
              </a:solidFill>
              <a:latin typeface="Calibri" pitchFamily="34" charset="0"/>
            </a:endParaRPr>
          </a:p>
          <a:p>
            <a:pPr>
              <a:buNone/>
            </a:pPr>
            <a:endParaRPr lang="fr-FR" altLang="zh-CN" sz="5500" b="1" dirty="0" smtClean="0">
              <a:solidFill>
                <a:schemeClr val="accent1"/>
              </a:solidFill>
              <a:latin typeface="Calibri" pitchFamily="34" charset="0"/>
            </a:endParaRPr>
          </a:p>
          <a:p>
            <a:pPr>
              <a:buNone/>
            </a:pPr>
            <a:endParaRPr lang="fr-FR" altLang="zh-CN" sz="2900" dirty="0" smtClean="0">
              <a:solidFill>
                <a:schemeClr val="accent1"/>
              </a:solidFill>
              <a:latin typeface="Calibri" pitchFamily="34" charset="0"/>
            </a:endParaRPr>
          </a:p>
          <a:p>
            <a:pPr>
              <a:buNone/>
            </a:pPr>
            <a:r>
              <a:rPr lang="fr-FR" altLang="zh-CN" sz="2900" dirty="0" smtClean="0">
                <a:solidFill>
                  <a:schemeClr val="accent1"/>
                </a:solidFill>
                <a:latin typeface="Calibri" pitchFamily="34" charset="0"/>
              </a:rPr>
              <a:t>       </a:t>
            </a:r>
          </a:p>
          <a:p>
            <a:pPr>
              <a:buNone/>
            </a:pPr>
            <a:endParaRPr lang="en-US" altLang="zh-CN" sz="2000" dirty="0" smtClean="0">
              <a:solidFill>
                <a:schemeClr val="accent1"/>
              </a:solidFill>
            </a:endParaRPr>
          </a:p>
          <a:p>
            <a:pPr>
              <a:buNone/>
            </a:pPr>
            <a:endParaRPr lang="fr-FR" altLang="zh-CN" sz="2000" dirty="0" smtClean="0">
              <a:solidFill>
                <a:schemeClr val="accent1"/>
              </a:solidFill>
            </a:endParaRPr>
          </a:p>
          <a:p>
            <a:pPr>
              <a:buNone/>
            </a:pPr>
            <a:r>
              <a:rPr lang="fr-FR" altLang="zh-CN" sz="2000" dirty="0" smtClean="0">
                <a:solidFill>
                  <a:schemeClr val="accent1"/>
                </a:solidFill>
              </a:rPr>
              <a:t>    </a:t>
            </a:r>
          </a:p>
          <a:p>
            <a:pPr>
              <a:buNone/>
            </a:pPr>
            <a:r>
              <a:rPr lang="fr-FR" altLang="zh-CN" sz="2000" dirty="0" smtClean="0">
                <a:solidFill>
                  <a:schemeClr val="accent1"/>
                </a:solidFill>
              </a:rPr>
              <a:t>          </a:t>
            </a: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404664"/>
            <a:ext cx="8229600" cy="1152128"/>
          </a:xfrm>
        </p:spPr>
        <p:txBody>
          <a:bodyPr>
            <a:noAutofit/>
          </a:bodyPr>
          <a:lstStyle/>
          <a:p>
            <a:pPr algn="l">
              <a:buFont typeface="Arial" pitchFamily="34" charset="0"/>
              <a:buChar char="•"/>
            </a:pPr>
            <a:r>
              <a:rPr lang="fr-FR" altLang="zh-CN" sz="3600" dirty="0" smtClean="0"/>
              <a:t>Web sémantique sur les défis du design d‘IHM</a:t>
            </a:r>
            <a:br>
              <a:rPr lang="fr-FR" altLang="zh-CN" sz="3600" dirty="0" smtClean="0"/>
            </a:br>
            <a:endParaRPr lang="zh-CN" altLang="en-US" sz="3600" dirty="0"/>
          </a:p>
        </p:txBody>
      </p:sp>
      <p:sp>
        <p:nvSpPr>
          <p:cNvPr id="3" name="内容占位符 2"/>
          <p:cNvSpPr>
            <a:spLocks noGrp="1"/>
          </p:cNvSpPr>
          <p:nvPr>
            <p:ph idx="1"/>
          </p:nvPr>
        </p:nvSpPr>
        <p:spPr/>
        <p:txBody>
          <a:bodyPr>
            <a:normAutofit fontScale="77500" lnSpcReduction="20000"/>
          </a:bodyPr>
          <a:lstStyle/>
          <a:p>
            <a:pPr>
              <a:buNone/>
            </a:pPr>
            <a:r>
              <a:rPr lang="fr-FR" altLang="zh-CN" dirty="0" smtClean="0"/>
              <a:t>     1. Comment les utilisateurs recherchent des informations pertinentes</a:t>
            </a:r>
            <a:br>
              <a:rPr lang="fr-FR" altLang="zh-CN" dirty="0" smtClean="0"/>
            </a:br>
            <a:r>
              <a:rPr lang="fr-FR" altLang="zh-CN" dirty="0" smtClean="0"/>
              <a:t>2. Comment faire pour afficher les ressources disponibles</a:t>
            </a:r>
            <a:br>
              <a:rPr lang="fr-FR" altLang="zh-CN" dirty="0" smtClean="0"/>
            </a:br>
            <a:r>
              <a:rPr lang="fr-FR" altLang="zh-CN" dirty="0" smtClean="0"/>
              <a:t>3. Comment la même source de données montre mixtes</a:t>
            </a:r>
            <a:br>
              <a:rPr lang="fr-FR" altLang="zh-CN" dirty="0" smtClean="0"/>
            </a:br>
            <a:r>
              <a:rPr lang="fr-FR" altLang="zh-CN" dirty="0" smtClean="0"/>
              <a:t>4. Qu'est-ce à l'écran interface points de données pertinentes</a:t>
            </a:r>
            <a:br>
              <a:rPr lang="fr-FR" altLang="zh-CN" dirty="0" smtClean="0"/>
            </a:br>
            <a:r>
              <a:rPr lang="fr-FR" altLang="zh-CN" dirty="0" smtClean="0"/>
              <a:t>5. L'emplacement précis de toutes les données en partant du principe que l'interface à sa source de données est disponible</a:t>
            </a:r>
            <a:br>
              <a:rPr lang="fr-FR" altLang="zh-CN" dirty="0" smtClean="0"/>
            </a:br>
            <a:r>
              <a:rPr lang="fr-FR" altLang="zh-CN" dirty="0" smtClean="0"/>
              <a:t>6. Si le lien entre la gestion des données sont dans le fond, ne pas augmenter la charge sur la mémoire utilisateur, comment l'action devient clairement.</a:t>
            </a:r>
          </a:p>
          <a:p>
            <a:pPr>
              <a:buNone/>
            </a:pP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3406775" y="142875"/>
            <a:ext cx="2290763" cy="830263"/>
          </a:xfrm>
          <a:prstGeom prst="rect">
            <a:avLst/>
          </a:prstGeom>
          <a:noFill/>
          <a:ln w="9525">
            <a:noFill/>
            <a:miter lim="800000"/>
            <a:headEnd/>
            <a:tailEnd/>
          </a:ln>
        </p:spPr>
        <p:txBody>
          <a:bodyPr wrap="none">
            <a:spAutoFit/>
          </a:bodyPr>
          <a:lstStyle/>
          <a:p>
            <a:pPr algn="ctr"/>
            <a:r>
              <a:rPr lang="fr-FR" altLang="zh-CN" sz="4800" b="1" dirty="0">
                <a:latin typeface="Calibri" pitchFamily="34" charset="0"/>
              </a:rPr>
              <a:t>Web 2.0</a:t>
            </a:r>
          </a:p>
        </p:txBody>
      </p:sp>
      <p:sp>
        <p:nvSpPr>
          <p:cNvPr id="5" name="ZoneTexte 4"/>
          <p:cNvSpPr txBox="1">
            <a:spLocks noChangeArrowheads="1"/>
          </p:cNvSpPr>
          <p:nvPr/>
        </p:nvSpPr>
        <p:spPr bwMode="auto">
          <a:xfrm>
            <a:off x="285750" y="1714500"/>
            <a:ext cx="8572500" cy="1938338"/>
          </a:xfrm>
          <a:prstGeom prst="rect">
            <a:avLst/>
          </a:prstGeom>
          <a:noFill/>
          <a:ln w="9525">
            <a:noFill/>
            <a:miter lim="800000"/>
            <a:headEnd/>
            <a:tailEnd/>
          </a:ln>
        </p:spPr>
        <p:txBody>
          <a:bodyPr>
            <a:spAutoFit/>
          </a:bodyPr>
          <a:lstStyle/>
          <a:p>
            <a:pPr algn="ctr"/>
            <a:r>
              <a:rPr lang="fr-FR" altLang="zh-CN" sz="2000" dirty="0">
                <a:latin typeface="Calibri" pitchFamily="34" charset="0"/>
              </a:rPr>
              <a:t>Vu par les techniciens de l’internet, le “nouveau” web a pour objectif de rendre les sites web compréhensibles par des machines via un ensemble de technologies (pour résumer, celles du “</a:t>
            </a:r>
            <a:r>
              <a:rPr lang="fr-FR" altLang="zh-CN" sz="2000" b="1" dirty="0">
                <a:latin typeface="Calibri" pitchFamily="34" charset="0"/>
              </a:rPr>
              <a:t>web sémantique</a:t>
            </a:r>
            <a:r>
              <a:rPr lang="fr-FR" altLang="zh-CN" sz="2000" dirty="0">
                <a:latin typeface="Calibri" pitchFamily="34" charset="0"/>
              </a:rPr>
              <a:t>”) qui permettent d’agréger ou de partager des services et des contenus, de refondre les interfaces, etc. Vu par les designers, le web 2.0 parle de l’amélioration de l’expérience utilisateur.</a:t>
            </a:r>
          </a:p>
        </p:txBody>
      </p:sp>
      <p:sp>
        <p:nvSpPr>
          <p:cNvPr id="6" name="Espace réservé du numéro de diapositive 7"/>
          <p:cNvSpPr>
            <a:spLocks noGrp="1"/>
          </p:cNvSpPr>
          <p:nvPr>
            <p:ph type="sldNum" sz="quarter" idx="12"/>
          </p:nvPr>
        </p:nvSpPr>
        <p:spPr>
          <a:xfrm>
            <a:off x="6553200" y="6356350"/>
            <a:ext cx="2133600" cy="365125"/>
          </a:xfrm>
        </p:spPr>
        <p:txBody>
          <a:bodyPr/>
          <a:lstStyle/>
          <a:p>
            <a:fld id="{7C316679-5A74-401B-98B5-1502B6DA8277}" type="slidenum">
              <a:rPr lang="fr-FR" altLang="zh-CN"/>
              <a:pPr/>
              <a:t>21</a:t>
            </a:fld>
            <a:endParaRPr lang="fr-FR" altLang="zh-CN"/>
          </a:p>
        </p:txBody>
      </p:sp>
      <p:sp>
        <p:nvSpPr>
          <p:cNvPr id="9" name="ZoneTexte 8"/>
          <p:cNvSpPr txBox="1">
            <a:spLocks noChangeArrowheads="1"/>
          </p:cNvSpPr>
          <p:nvPr/>
        </p:nvSpPr>
        <p:spPr bwMode="auto">
          <a:xfrm>
            <a:off x="1331640" y="3861048"/>
            <a:ext cx="2290611" cy="646326"/>
          </a:xfrm>
          <a:prstGeom prst="rect">
            <a:avLst/>
          </a:prstGeom>
          <a:noFill/>
          <a:ln w="9525">
            <a:noFill/>
            <a:miter lim="800000"/>
            <a:headEnd/>
            <a:tailEnd/>
          </a:ln>
        </p:spPr>
        <p:txBody>
          <a:bodyPr wrap="none">
            <a:spAutoFit/>
          </a:bodyPr>
          <a:lstStyle/>
          <a:p>
            <a:r>
              <a:rPr lang="fr-FR" altLang="zh-CN" b="1" dirty="0">
                <a:latin typeface="Calibri" pitchFamily="34" charset="0"/>
              </a:rPr>
              <a:t>Une amélioration des</a:t>
            </a:r>
          </a:p>
          <a:p>
            <a:r>
              <a:rPr lang="fr-FR" altLang="zh-CN" b="1" dirty="0">
                <a:latin typeface="Calibri" pitchFamily="34" charset="0"/>
              </a:rPr>
              <a:t>interfaces utilisateurs </a:t>
            </a:r>
          </a:p>
        </p:txBody>
      </p:sp>
      <p:sp>
        <p:nvSpPr>
          <p:cNvPr id="12" name="ZoneTexte 10"/>
          <p:cNvSpPr txBox="1">
            <a:spLocks noChangeArrowheads="1"/>
          </p:cNvSpPr>
          <p:nvPr/>
        </p:nvSpPr>
        <p:spPr bwMode="auto">
          <a:xfrm>
            <a:off x="5004048" y="3861048"/>
            <a:ext cx="2909943" cy="584771"/>
          </a:xfrm>
          <a:prstGeom prst="rect">
            <a:avLst/>
          </a:prstGeom>
          <a:noFill/>
          <a:ln w="9525">
            <a:noFill/>
            <a:miter lim="800000"/>
            <a:headEnd/>
            <a:tailEnd/>
          </a:ln>
        </p:spPr>
        <p:txBody>
          <a:bodyPr wrap="none">
            <a:spAutoFit/>
          </a:bodyPr>
          <a:lstStyle/>
          <a:p>
            <a:pPr algn="ctr"/>
            <a:r>
              <a:rPr lang="fr-FR" altLang="zh-CN" sz="1600" b="1" dirty="0">
                <a:latin typeface="Calibri" pitchFamily="34" charset="0"/>
              </a:rPr>
              <a:t>Des architectures plus flexibles</a:t>
            </a:r>
          </a:p>
          <a:p>
            <a:pPr algn="ctr"/>
            <a:r>
              <a:rPr lang="fr-FR" altLang="zh-CN" sz="1600" b="1" dirty="0">
                <a:latin typeface="Calibri" pitchFamily="34" charset="0"/>
              </a:rPr>
              <a:t>Des protocoles .. (Web Services)</a:t>
            </a:r>
          </a:p>
        </p:txBody>
      </p:sp>
      <p:sp>
        <p:nvSpPr>
          <p:cNvPr id="13" name="ZoneTexte 13"/>
          <p:cNvSpPr txBox="1">
            <a:spLocks noChangeArrowheads="1"/>
          </p:cNvSpPr>
          <p:nvPr/>
        </p:nvSpPr>
        <p:spPr bwMode="auto">
          <a:xfrm>
            <a:off x="2679700" y="1000125"/>
            <a:ext cx="3786188" cy="461963"/>
          </a:xfrm>
          <a:prstGeom prst="rect">
            <a:avLst/>
          </a:prstGeom>
          <a:noFill/>
          <a:ln w="9525">
            <a:noFill/>
            <a:miter lim="800000"/>
            <a:headEnd/>
            <a:tailEnd/>
          </a:ln>
        </p:spPr>
        <p:txBody>
          <a:bodyPr>
            <a:spAutoFit/>
          </a:bodyPr>
          <a:lstStyle/>
          <a:p>
            <a:pPr algn="ctr"/>
            <a:r>
              <a:rPr lang="fr-FR" altLang="zh-CN" sz="2400" b="1" dirty="0">
                <a:latin typeface="Calibri" pitchFamily="34" charset="0"/>
              </a:rPr>
              <a:t>Définition d’un concept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4"/>
          <p:cNvSpPr txBox="1">
            <a:spLocks noChangeArrowheads="1"/>
          </p:cNvSpPr>
          <p:nvPr/>
        </p:nvSpPr>
        <p:spPr bwMode="auto">
          <a:xfrm>
            <a:off x="285750" y="1714500"/>
            <a:ext cx="8572500" cy="400050"/>
          </a:xfrm>
          <a:prstGeom prst="rect">
            <a:avLst/>
          </a:prstGeom>
          <a:noFill/>
          <a:ln w="9525">
            <a:noFill/>
            <a:miter lim="800000"/>
            <a:headEnd/>
            <a:tailEnd/>
          </a:ln>
        </p:spPr>
        <p:txBody>
          <a:bodyPr>
            <a:spAutoFit/>
          </a:bodyPr>
          <a:lstStyle/>
          <a:p>
            <a:pPr algn="ctr"/>
            <a:endParaRPr lang="zh-CN" altLang="zh-CN" sz="2000">
              <a:latin typeface="Calibri" pitchFamily="34" charset="0"/>
            </a:endParaRPr>
          </a:p>
        </p:txBody>
      </p:sp>
      <p:sp>
        <p:nvSpPr>
          <p:cNvPr id="5" name="Espace réservé du numéro de diapositive 7"/>
          <p:cNvSpPr>
            <a:spLocks noGrp="1"/>
          </p:cNvSpPr>
          <p:nvPr>
            <p:ph type="sldNum" sz="quarter" idx="12"/>
          </p:nvPr>
        </p:nvSpPr>
        <p:spPr>
          <a:xfrm>
            <a:off x="6553200" y="6356350"/>
            <a:ext cx="2133600" cy="365125"/>
          </a:xfrm>
        </p:spPr>
        <p:txBody>
          <a:bodyPr/>
          <a:lstStyle/>
          <a:p>
            <a:fld id="{AB3A4685-C082-4B11-8A44-1104F91267EC}" type="slidenum">
              <a:rPr lang="fr-FR" altLang="zh-CN"/>
              <a:pPr/>
              <a:t>22</a:t>
            </a:fld>
            <a:endParaRPr lang="fr-FR" altLang="zh-CN"/>
          </a:p>
        </p:txBody>
      </p:sp>
      <p:sp>
        <p:nvSpPr>
          <p:cNvPr id="6" name="ZoneTexte 13"/>
          <p:cNvSpPr txBox="1">
            <a:spLocks noChangeArrowheads="1"/>
          </p:cNvSpPr>
          <p:nvPr/>
        </p:nvSpPr>
        <p:spPr bwMode="auto">
          <a:xfrm>
            <a:off x="1928813" y="1000125"/>
            <a:ext cx="5143500" cy="461963"/>
          </a:xfrm>
          <a:prstGeom prst="rect">
            <a:avLst/>
          </a:prstGeom>
          <a:noFill/>
          <a:ln w="9525">
            <a:noFill/>
            <a:miter lim="800000"/>
            <a:headEnd/>
            <a:tailEnd/>
          </a:ln>
        </p:spPr>
        <p:txBody>
          <a:bodyPr>
            <a:spAutoFit/>
          </a:bodyPr>
          <a:lstStyle/>
          <a:p>
            <a:pPr algn="ctr"/>
            <a:r>
              <a:rPr lang="fr-FR" altLang="zh-CN" sz="2400" b="1" dirty="0">
                <a:latin typeface="Calibri" pitchFamily="34" charset="0"/>
              </a:rPr>
              <a:t>Caractéristiques</a:t>
            </a:r>
          </a:p>
        </p:txBody>
      </p:sp>
      <p:sp>
        <p:nvSpPr>
          <p:cNvPr id="7" name="Rectangle 12"/>
          <p:cNvSpPr>
            <a:spLocks noChangeArrowheads="1"/>
          </p:cNvSpPr>
          <p:nvPr/>
        </p:nvSpPr>
        <p:spPr bwMode="auto">
          <a:xfrm>
            <a:off x="285750" y="1785938"/>
            <a:ext cx="8286750" cy="2957512"/>
          </a:xfrm>
          <a:prstGeom prst="rect">
            <a:avLst/>
          </a:prstGeom>
          <a:noFill/>
          <a:ln w="9525">
            <a:noFill/>
            <a:miter lim="800000"/>
            <a:headEnd/>
            <a:tailEnd/>
          </a:ln>
        </p:spPr>
        <p:txBody>
          <a:bodyPr>
            <a:spAutoFit/>
          </a:bodyPr>
          <a:lstStyle/>
          <a:p>
            <a:pPr>
              <a:lnSpc>
                <a:spcPct val="150000"/>
              </a:lnSpc>
              <a:buFont typeface="Wingdings" pitchFamily="2" charset="2"/>
              <a:buChar char="§"/>
            </a:pPr>
            <a:r>
              <a:rPr lang="fr-FR" altLang="zh-CN">
                <a:latin typeface="Calibri" pitchFamily="34" charset="0"/>
              </a:rPr>
              <a:t> Des médias participatifs nombreux (YouTube, Wikipédia, Agoravox, etc.) ;</a:t>
            </a:r>
          </a:p>
          <a:p>
            <a:pPr>
              <a:lnSpc>
                <a:spcPct val="150000"/>
              </a:lnSpc>
              <a:buFont typeface="Wingdings" pitchFamily="2" charset="2"/>
              <a:buChar char="§"/>
            </a:pPr>
            <a:r>
              <a:rPr lang="fr-FR" altLang="zh-CN">
                <a:latin typeface="Calibri" pitchFamily="34" charset="0"/>
              </a:rPr>
              <a:t> Nouveaux usages : interactivité, commentaires et liens déposés sur les blogs. ;</a:t>
            </a:r>
          </a:p>
          <a:p>
            <a:pPr>
              <a:lnSpc>
                <a:spcPct val="150000"/>
              </a:lnSpc>
              <a:buFont typeface="Wingdings" pitchFamily="2" charset="2"/>
              <a:buChar char="§"/>
            </a:pPr>
            <a:r>
              <a:rPr lang="fr-FR" altLang="zh-CN">
                <a:latin typeface="Calibri" pitchFamily="34" charset="0"/>
              </a:rPr>
              <a:t> Récupération par des agrégateurs de contenu ; internautes Consommateurs et consommateurs ;</a:t>
            </a:r>
          </a:p>
          <a:p>
            <a:pPr>
              <a:lnSpc>
                <a:spcPct val="150000"/>
              </a:lnSpc>
              <a:buFont typeface="Wingdings" pitchFamily="2" charset="2"/>
              <a:buChar char="§"/>
            </a:pPr>
            <a:r>
              <a:rPr lang="fr-FR" altLang="zh-CN">
                <a:latin typeface="Calibri" pitchFamily="34" charset="0"/>
              </a:rPr>
              <a:t> Comparaison des prix, des caractéristiques : des citoyens mieux informés et plus exigeants/critiques ; vers un 5ème pouvoir ;</a:t>
            </a:r>
          </a:p>
          <a:p>
            <a:pPr>
              <a:lnSpc>
                <a:spcPct val="150000"/>
              </a:lnSpc>
              <a:buFont typeface="Wingdings" pitchFamily="2" charset="2"/>
              <a:buChar char="§"/>
            </a:pPr>
            <a:r>
              <a:rPr lang="fr-FR" altLang="zh-CN">
                <a:latin typeface="Calibri" pitchFamily="34" charset="0"/>
              </a:rPr>
              <a:t> Phénomène de Buzz.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ChangeArrowheads="1"/>
          </p:cNvSpPr>
          <p:nvPr/>
        </p:nvSpPr>
        <p:spPr bwMode="auto">
          <a:xfrm>
            <a:off x="357188" y="4130675"/>
            <a:ext cx="8286750" cy="369888"/>
          </a:xfrm>
          <a:prstGeom prst="rect">
            <a:avLst/>
          </a:prstGeom>
          <a:noFill/>
          <a:ln w="9525">
            <a:noFill/>
            <a:miter lim="800000"/>
            <a:headEnd/>
            <a:tailEnd/>
          </a:ln>
        </p:spPr>
        <p:txBody>
          <a:bodyPr>
            <a:spAutoFit/>
          </a:bodyPr>
          <a:lstStyle/>
          <a:p>
            <a:pPr marL="342900" indent="-342900"/>
            <a:r>
              <a:rPr lang="fr-FR" altLang="zh-CN" b="1">
                <a:latin typeface="Calibri" pitchFamily="34" charset="0"/>
              </a:rPr>
              <a:t>Loi du 1%</a:t>
            </a:r>
            <a:r>
              <a:rPr lang="fr-FR" altLang="zh-CN">
                <a:latin typeface="Calibri" pitchFamily="34" charset="0"/>
              </a:rPr>
              <a:t> dans les médias participatifs (1 % rédigent, 19 % commentent, 80 % lisent)</a:t>
            </a:r>
          </a:p>
        </p:txBody>
      </p:sp>
      <p:sp>
        <p:nvSpPr>
          <p:cNvPr id="9" name="ZoneTexte 4"/>
          <p:cNvSpPr txBox="1">
            <a:spLocks noChangeArrowheads="1"/>
          </p:cNvSpPr>
          <p:nvPr/>
        </p:nvSpPr>
        <p:spPr bwMode="auto">
          <a:xfrm>
            <a:off x="285750" y="1714500"/>
            <a:ext cx="8572500" cy="400050"/>
          </a:xfrm>
          <a:prstGeom prst="rect">
            <a:avLst/>
          </a:prstGeom>
          <a:noFill/>
          <a:ln w="9525">
            <a:noFill/>
            <a:miter lim="800000"/>
            <a:headEnd/>
            <a:tailEnd/>
          </a:ln>
        </p:spPr>
        <p:txBody>
          <a:bodyPr>
            <a:spAutoFit/>
          </a:bodyPr>
          <a:lstStyle/>
          <a:p>
            <a:pPr algn="ctr"/>
            <a:endParaRPr lang="zh-CN" altLang="zh-CN" sz="2000">
              <a:latin typeface="Calibri" pitchFamily="34" charset="0"/>
            </a:endParaRPr>
          </a:p>
        </p:txBody>
      </p:sp>
      <p:sp>
        <p:nvSpPr>
          <p:cNvPr id="10" name="ZoneTexte 13"/>
          <p:cNvSpPr txBox="1">
            <a:spLocks noChangeArrowheads="1"/>
          </p:cNvSpPr>
          <p:nvPr/>
        </p:nvSpPr>
        <p:spPr bwMode="auto">
          <a:xfrm>
            <a:off x="1928813" y="1000125"/>
            <a:ext cx="5143500" cy="461963"/>
          </a:xfrm>
          <a:prstGeom prst="rect">
            <a:avLst/>
          </a:prstGeom>
          <a:noFill/>
          <a:ln w="9525">
            <a:noFill/>
            <a:miter lim="800000"/>
            <a:headEnd/>
            <a:tailEnd/>
          </a:ln>
        </p:spPr>
        <p:txBody>
          <a:bodyPr>
            <a:spAutoFit/>
          </a:bodyPr>
          <a:lstStyle/>
          <a:p>
            <a:pPr algn="ctr"/>
            <a:r>
              <a:rPr lang="fr-FR" altLang="zh-CN" sz="2400" b="1" dirty="0">
                <a:latin typeface="Calibri" pitchFamily="34" charset="0"/>
              </a:rPr>
              <a:t>Les 4 principes fondamentaux</a:t>
            </a:r>
          </a:p>
        </p:txBody>
      </p:sp>
      <p:sp>
        <p:nvSpPr>
          <p:cNvPr id="11" name="Rectangle 12"/>
          <p:cNvSpPr>
            <a:spLocks noChangeArrowheads="1"/>
          </p:cNvSpPr>
          <p:nvPr/>
        </p:nvSpPr>
        <p:spPr bwMode="auto">
          <a:xfrm>
            <a:off x="285750" y="1785938"/>
            <a:ext cx="8286750" cy="369887"/>
          </a:xfrm>
          <a:prstGeom prst="rect">
            <a:avLst/>
          </a:prstGeom>
          <a:noFill/>
          <a:ln w="9525">
            <a:noFill/>
            <a:miter lim="800000"/>
            <a:headEnd/>
            <a:tailEnd/>
          </a:ln>
        </p:spPr>
        <p:txBody>
          <a:bodyPr>
            <a:spAutoFit/>
          </a:bodyPr>
          <a:lstStyle/>
          <a:p>
            <a:pPr marL="342900" indent="-342900"/>
            <a:r>
              <a:rPr lang="fr-FR" altLang="zh-CN" b="1" dirty="0">
                <a:latin typeface="Calibri" pitchFamily="34" charset="0"/>
              </a:rPr>
              <a:t>Loi de Metcalfe :  </a:t>
            </a:r>
            <a:r>
              <a:rPr lang="fr-FR" altLang="zh-CN" dirty="0">
                <a:latin typeface="Calibri" pitchFamily="34" charset="0"/>
              </a:rPr>
              <a:t>La valeur d’un réseau croît selon le carré du nombre de ses membres</a:t>
            </a:r>
          </a:p>
        </p:txBody>
      </p:sp>
      <p:sp>
        <p:nvSpPr>
          <p:cNvPr id="12" name="Rectangle 14"/>
          <p:cNvSpPr>
            <a:spLocks noChangeArrowheads="1"/>
          </p:cNvSpPr>
          <p:nvPr/>
        </p:nvSpPr>
        <p:spPr bwMode="auto">
          <a:xfrm>
            <a:off x="285750" y="2262188"/>
            <a:ext cx="8543925" cy="922337"/>
          </a:xfrm>
          <a:prstGeom prst="rect">
            <a:avLst/>
          </a:prstGeom>
          <a:noFill/>
          <a:ln w="9525">
            <a:noFill/>
            <a:miter lim="800000"/>
            <a:headEnd/>
            <a:tailEnd/>
          </a:ln>
        </p:spPr>
        <p:txBody>
          <a:bodyPr wrap="none">
            <a:spAutoFit/>
          </a:bodyPr>
          <a:lstStyle/>
          <a:p>
            <a:pPr marL="342900" indent="-342900"/>
            <a:r>
              <a:rPr lang="fr-FR" altLang="zh-CN" b="1">
                <a:latin typeface="Calibri" pitchFamily="34" charset="0"/>
              </a:rPr>
              <a:t>La « Longue traîne  » : </a:t>
            </a:r>
            <a:r>
              <a:rPr lang="fr-FR" altLang="zh-CN">
                <a:latin typeface="Calibri" pitchFamily="34" charset="0"/>
              </a:rPr>
              <a:t>Un nombre relativement petit de weblogs ont de nombreux </a:t>
            </a:r>
          </a:p>
          <a:p>
            <a:pPr marL="342900" indent="-342900"/>
            <a:r>
              <a:rPr lang="fr-FR" altLang="zh-CN">
                <a:latin typeface="Calibri" pitchFamily="34" charset="0"/>
              </a:rPr>
              <a:t>liens web pointant vers eux, alors que la longue queue composée de millions de weblogs </a:t>
            </a:r>
          </a:p>
          <a:p>
            <a:pPr marL="342900" indent="-342900"/>
            <a:r>
              <a:rPr lang="fr-FR" altLang="zh-CN">
                <a:latin typeface="Calibri" pitchFamily="34" charset="0"/>
              </a:rPr>
              <a:t>n’ont que peu de liens qui pointent sur eux.</a:t>
            </a:r>
            <a:endParaRPr lang="fr-FR" altLang="zh-CN" b="1">
              <a:latin typeface="Calibri" pitchFamily="34" charset="0"/>
            </a:endParaRPr>
          </a:p>
        </p:txBody>
      </p:sp>
      <p:sp>
        <p:nvSpPr>
          <p:cNvPr id="13" name="Rectangle 16"/>
          <p:cNvSpPr>
            <a:spLocks noChangeArrowheads="1"/>
          </p:cNvSpPr>
          <p:nvPr/>
        </p:nvSpPr>
        <p:spPr bwMode="auto">
          <a:xfrm>
            <a:off x="285750" y="3354388"/>
            <a:ext cx="8451850" cy="646112"/>
          </a:xfrm>
          <a:prstGeom prst="rect">
            <a:avLst/>
          </a:prstGeom>
          <a:noFill/>
          <a:ln w="9525">
            <a:noFill/>
            <a:miter lim="800000"/>
            <a:headEnd/>
            <a:tailEnd/>
          </a:ln>
        </p:spPr>
        <p:txBody>
          <a:bodyPr wrap="none">
            <a:spAutoFit/>
          </a:bodyPr>
          <a:lstStyle/>
          <a:p>
            <a:pPr marL="342900" indent="-342900"/>
            <a:r>
              <a:rPr lang="fr-FR" altLang="zh-CN" b="1">
                <a:latin typeface="Calibri" pitchFamily="34" charset="0"/>
              </a:rPr>
              <a:t>Le phénomène du « petit monde » : </a:t>
            </a:r>
            <a:r>
              <a:rPr lang="fr-FR" altLang="zh-CN">
                <a:latin typeface="Calibri" pitchFamily="34" charset="0"/>
              </a:rPr>
              <a:t>que chacun puisse être relié à n'importe quel autre</a:t>
            </a:r>
          </a:p>
          <a:p>
            <a:pPr marL="342900" indent="-342900"/>
            <a:r>
              <a:rPr lang="fr-FR" altLang="zh-CN">
                <a:latin typeface="Calibri" pitchFamily="34" charset="0"/>
              </a:rPr>
              <a:t> individu par une courte chaîne de relations sociales.</a:t>
            </a:r>
            <a:endParaRPr lang="fr-FR" altLang="zh-CN" b="1">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4"/>
          <p:cNvSpPr txBox="1">
            <a:spLocks noChangeArrowheads="1"/>
          </p:cNvSpPr>
          <p:nvPr/>
        </p:nvSpPr>
        <p:spPr bwMode="auto">
          <a:xfrm>
            <a:off x="285750" y="1714500"/>
            <a:ext cx="8572500" cy="400050"/>
          </a:xfrm>
          <a:prstGeom prst="rect">
            <a:avLst/>
          </a:prstGeom>
          <a:noFill/>
          <a:ln w="9525">
            <a:noFill/>
            <a:miter lim="800000"/>
            <a:headEnd/>
            <a:tailEnd/>
          </a:ln>
        </p:spPr>
        <p:txBody>
          <a:bodyPr>
            <a:spAutoFit/>
          </a:bodyPr>
          <a:lstStyle/>
          <a:p>
            <a:pPr algn="ctr"/>
            <a:endParaRPr lang="zh-CN" altLang="zh-CN" sz="2000">
              <a:latin typeface="Calibri" pitchFamily="34" charset="0"/>
            </a:endParaRPr>
          </a:p>
        </p:txBody>
      </p:sp>
      <p:sp>
        <p:nvSpPr>
          <p:cNvPr id="5" name="ZoneTexte 13"/>
          <p:cNvSpPr txBox="1">
            <a:spLocks noChangeArrowheads="1"/>
          </p:cNvSpPr>
          <p:nvPr/>
        </p:nvSpPr>
        <p:spPr bwMode="auto">
          <a:xfrm>
            <a:off x="1928813" y="1000125"/>
            <a:ext cx="5143500" cy="461963"/>
          </a:xfrm>
          <a:prstGeom prst="rect">
            <a:avLst/>
          </a:prstGeom>
          <a:noFill/>
          <a:ln w="9525">
            <a:noFill/>
            <a:miter lim="800000"/>
            <a:headEnd/>
            <a:tailEnd/>
          </a:ln>
        </p:spPr>
        <p:txBody>
          <a:bodyPr>
            <a:spAutoFit/>
          </a:bodyPr>
          <a:lstStyle/>
          <a:p>
            <a:pPr algn="ctr"/>
            <a:r>
              <a:rPr lang="fr-FR" altLang="zh-CN" sz="2400" b="1" dirty="0">
                <a:latin typeface="Calibri" pitchFamily="34" charset="0"/>
              </a:rPr>
              <a:t>De nouveaux risques</a:t>
            </a:r>
          </a:p>
        </p:txBody>
      </p:sp>
      <p:sp>
        <p:nvSpPr>
          <p:cNvPr id="6" name="Rectangle 12"/>
          <p:cNvSpPr>
            <a:spLocks noChangeArrowheads="1"/>
          </p:cNvSpPr>
          <p:nvPr/>
        </p:nvSpPr>
        <p:spPr bwMode="auto">
          <a:xfrm>
            <a:off x="285750" y="1785938"/>
            <a:ext cx="8286750" cy="2586037"/>
          </a:xfrm>
          <a:prstGeom prst="rect">
            <a:avLst/>
          </a:prstGeom>
          <a:noFill/>
          <a:ln w="9525">
            <a:noFill/>
            <a:miter lim="800000"/>
            <a:headEnd/>
            <a:tailEnd/>
          </a:ln>
        </p:spPr>
        <p:txBody>
          <a:bodyPr>
            <a:spAutoFit/>
          </a:bodyPr>
          <a:lstStyle/>
          <a:p>
            <a:pPr>
              <a:lnSpc>
                <a:spcPct val="90000"/>
              </a:lnSpc>
              <a:buFont typeface="Arial" charset="0"/>
              <a:buChar char="•"/>
            </a:pPr>
            <a:r>
              <a:rPr lang="fr-FR" altLang="zh-CN" dirty="0">
                <a:latin typeface="Calibri" pitchFamily="34" charset="0"/>
              </a:rPr>
              <a:t> Risque en matière de sécurité (failles possibles dans les réseaux sociaux ou les API, vol, détournement ou utilisation frauduleuse des données personnelles) ;</a:t>
            </a:r>
          </a:p>
          <a:p>
            <a:pPr>
              <a:lnSpc>
                <a:spcPct val="90000"/>
              </a:lnSpc>
            </a:pPr>
            <a:endParaRPr lang="fr-FR" altLang="zh-CN" dirty="0">
              <a:latin typeface="Calibri" pitchFamily="34" charset="0"/>
            </a:endParaRPr>
          </a:p>
          <a:p>
            <a:pPr>
              <a:lnSpc>
                <a:spcPct val="90000"/>
              </a:lnSpc>
              <a:buFont typeface="Arial" charset="0"/>
              <a:buChar char="•"/>
            </a:pPr>
            <a:r>
              <a:rPr lang="fr-FR" altLang="zh-CN" dirty="0">
                <a:latin typeface="Calibri" pitchFamily="34" charset="0"/>
              </a:rPr>
              <a:t> Spam, Spyware, fraude au clic, utilisation frauduleuse des données personnelles par des tiers malveillants ;</a:t>
            </a:r>
          </a:p>
          <a:p>
            <a:pPr>
              <a:lnSpc>
                <a:spcPct val="90000"/>
              </a:lnSpc>
            </a:pPr>
            <a:endParaRPr lang="fr-FR" altLang="zh-CN" dirty="0">
              <a:latin typeface="Calibri" pitchFamily="34" charset="0"/>
            </a:endParaRPr>
          </a:p>
          <a:p>
            <a:pPr>
              <a:lnSpc>
                <a:spcPct val="90000"/>
              </a:lnSpc>
              <a:buFont typeface="Arial" charset="0"/>
              <a:buChar char="•"/>
            </a:pPr>
            <a:r>
              <a:rPr lang="fr-FR" altLang="zh-CN" dirty="0">
                <a:latin typeface="Calibri" pitchFamily="34" charset="0"/>
              </a:rPr>
              <a:t> Trop grande confiance accordée </a:t>
            </a:r>
            <a:r>
              <a:rPr lang="fr-FR" altLang="zh-CN" i="1" dirty="0">
                <a:latin typeface="Calibri" pitchFamily="34" charset="0"/>
              </a:rPr>
              <a:t>a priori</a:t>
            </a:r>
            <a:r>
              <a:rPr lang="fr-FR" altLang="zh-CN" dirty="0">
                <a:latin typeface="Calibri" pitchFamily="34" charset="0"/>
              </a:rPr>
              <a:t>, absence de vérification des données, des adresses IP, des identités (fake), etc.</a:t>
            </a:r>
          </a:p>
          <a:p>
            <a:pPr>
              <a:lnSpc>
                <a:spcPct val="90000"/>
              </a:lnSpc>
            </a:pPr>
            <a:endParaRPr lang="fr-FR" altLang="zh-CN" dirty="0">
              <a:latin typeface="Calibri" pitchFamily="34" charset="0"/>
            </a:endParaRPr>
          </a:p>
          <a:p>
            <a:pPr>
              <a:lnSpc>
                <a:spcPct val="90000"/>
              </a:lnSpc>
              <a:buFont typeface="Arial" charset="0"/>
              <a:buChar char="•"/>
            </a:pPr>
            <a:r>
              <a:rPr lang="fr-FR" altLang="zh-CN" dirty="0">
                <a:latin typeface="Calibri" pitchFamily="34" charset="0"/>
              </a:rPr>
              <a:t> Divulgation d’informations nominatives massives et sensibles au sens de la CNIL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625475" y="142875"/>
            <a:ext cx="7853363" cy="830263"/>
          </a:xfrm>
          <a:prstGeom prst="rect">
            <a:avLst/>
          </a:prstGeom>
          <a:noFill/>
          <a:ln w="9525">
            <a:noFill/>
            <a:miter lim="800000"/>
            <a:headEnd/>
            <a:tailEnd/>
          </a:ln>
        </p:spPr>
        <p:txBody>
          <a:bodyPr wrap="none">
            <a:spAutoFit/>
          </a:bodyPr>
          <a:lstStyle/>
          <a:p>
            <a:pPr algn="ctr"/>
            <a:r>
              <a:rPr lang="fr-FR" altLang="zh-CN" sz="4800" b="1" dirty="0">
                <a:latin typeface="Calibri" pitchFamily="34" charset="0"/>
              </a:rPr>
              <a:t>Web 2.0 et impact sur les IHM</a:t>
            </a:r>
          </a:p>
        </p:txBody>
      </p:sp>
      <p:sp>
        <p:nvSpPr>
          <p:cNvPr id="5" name="ZoneTexte 4"/>
          <p:cNvSpPr txBox="1">
            <a:spLocks noChangeArrowheads="1"/>
          </p:cNvSpPr>
          <p:nvPr/>
        </p:nvSpPr>
        <p:spPr bwMode="auto">
          <a:xfrm>
            <a:off x="285750" y="1428750"/>
            <a:ext cx="8572500" cy="2862322"/>
          </a:xfrm>
          <a:prstGeom prst="rect">
            <a:avLst/>
          </a:prstGeom>
          <a:noFill/>
          <a:ln w="9525">
            <a:noFill/>
            <a:miter lim="800000"/>
            <a:headEnd/>
            <a:tailEnd/>
          </a:ln>
        </p:spPr>
        <p:txBody>
          <a:bodyPr>
            <a:spAutoFit/>
          </a:bodyPr>
          <a:lstStyle/>
          <a:p>
            <a:r>
              <a:rPr lang="fr-FR" altLang="zh-CN" sz="2000" b="1" dirty="0">
                <a:latin typeface="Calibri" pitchFamily="34" charset="0"/>
              </a:rPr>
              <a:t>Technique</a:t>
            </a:r>
            <a:r>
              <a:rPr lang="fr-FR" altLang="zh-CN" sz="2000" dirty="0">
                <a:latin typeface="Calibri" pitchFamily="34" charset="0"/>
              </a:rPr>
              <a:t> : utilisation de technologies qui sont combinées (ergonomie des sites Web et interfaces utilisateurs, feuilles de style CSS, syndication de contenu, utilisation d’Ajax) ; transition vers des applications Web pour les utilisateurs ;</a:t>
            </a:r>
          </a:p>
          <a:p>
            <a:r>
              <a:rPr lang="fr-FR" altLang="zh-CN" sz="2000" b="1" dirty="0" smtClean="0">
                <a:latin typeface="Calibri" pitchFamily="34" charset="0"/>
              </a:rPr>
              <a:t>Sociale</a:t>
            </a:r>
            <a:r>
              <a:rPr lang="fr-FR" altLang="zh-CN" sz="2000" dirty="0" smtClean="0">
                <a:latin typeface="Calibri" pitchFamily="34" charset="0"/>
              </a:rPr>
              <a:t> </a:t>
            </a:r>
            <a:r>
              <a:rPr lang="fr-FR" altLang="zh-CN" sz="2000" dirty="0">
                <a:latin typeface="Calibri" pitchFamily="34" charset="0"/>
              </a:rPr>
              <a:t>: interactions entre les utilisateurs et le partage (blogs, wikis, réseaux sociaux) ;</a:t>
            </a:r>
          </a:p>
          <a:p>
            <a:endParaRPr lang="fr-FR" altLang="zh-CN" sz="2000" dirty="0">
              <a:latin typeface="Calibri" pitchFamily="34" charset="0"/>
            </a:endParaRPr>
          </a:p>
          <a:p>
            <a:r>
              <a:rPr lang="fr-FR" altLang="zh-CN" sz="2000" dirty="0">
                <a:latin typeface="Calibri" pitchFamily="34" charset="0"/>
              </a:rPr>
              <a:t>Relative aux </a:t>
            </a:r>
            <a:r>
              <a:rPr lang="fr-FR" altLang="zh-CN" sz="2000" b="1" dirty="0">
                <a:latin typeface="Calibri" pitchFamily="34" charset="0"/>
              </a:rPr>
              <a:t>données collectées</a:t>
            </a:r>
            <a:r>
              <a:rPr lang="fr-FR" altLang="zh-CN" sz="2000" dirty="0">
                <a:latin typeface="Calibri" pitchFamily="34" charset="0"/>
              </a:rPr>
              <a:t> : sont dépendantes de l’application Web 2.0 considérée et sont accessibles quel que soit le lieu de connexion au site 2.0.</a:t>
            </a:r>
          </a:p>
          <a:p>
            <a:r>
              <a:rPr lang="fr-FR" altLang="zh-CN" sz="2000" dirty="0">
                <a:latin typeface="Calibri" pitchFamily="34" charset="0"/>
              </a:rPr>
              <a:t>Mais en même temps souhait d’interopérabilité (Dataportability, OpenSocial).</a:t>
            </a:r>
          </a:p>
        </p:txBody>
      </p:sp>
      <p:sp>
        <p:nvSpPr>
          <p:cNvPr id="6" name="ZoneTexte 5"/>
          <p:cNvSpPr txBox="1">
            <a:spLocks noChangeArrowheads="1"/>
          </p:cNvSpPr>
          <p:nvPr/>
        </p:nvSpPr>
        <p:spPr bwMode="auto">
          <a:xfrm>
            <a:off x="179512" y="4365104"/>
            <a:ext cx="8572500" cy="1015663"/>
          </a:xfrm>
          <a:prstGeom prst="rect">
            <a:avLst/>
          </a:prstGeom>
          <a:noFill/>
          <a:ln w="9525">
            <a:noFill/>
            <a:miter lim="800000"/>
            <a:headEnd/>
            <a:tailEnd/>
          </a:ln>
        </p:spPr>
        <p:txBody>
          <a:bodyPr wrap="square">
            <a:spAutoFit/>
          </a:bodyPr>
          <a:lstStyle/>
          <a:p>
            <a:pPr algn="ctr"/>
            <a:r>
              <a:rPr lang="fr-FR" altLang="zh-CN" sz="2000" dirty="0">
                <a:latin typeface="Calibri" pitchFamily="34" charset="0"/>
              </a:rPr>
              <a:t>Depuis l’évolution du Web avec l’apparition des pages dynamiques, le Web était alors considéré comme un outil de diffusion et de visualisation de données, où le nombre de pages vues et l’esthétique revêtaient une très grande importance.</a:t>
            </a:r>
          </a:p>
        </p:txBody>
      </p:sp>
      <p:sp>
        <p:nvSpPr>
          <p:cNvPr id="7" name="ZoneTexte 8"/>
          <p:cNvSpPr txBox="1">
            <a:spLocks noChangeArrowheads="1"/>
          </p:cNvSpPr>
          <p:nvPr/>
        </p:nvSpPr>
        <p:spPr bwMode="auto">
          <a:xfrm>
            <a:off x="251520" y="5517232"/>
            <a:ext cx="8572500" cy="1015663"/>
          </a:xfrm>
          <a:prstGeom prst="rect">
            <a:avLst/>
          </a:prstGeom>
          <a:noFill/>
          <a:ln w="9525">
            <a:noFill/>
            <a:miter lim="800000"/>
            <a:headEnd/>
            <a:tailEnd/>
          </a:ln>
        </p:spPr>
        <p:txBody>
          <a:bodyPr wrap="square">
            <a:spAutoFit/>
          </a:bodyPr>
          <a:lstStyle/>
          <a:p>
            <a:pPr algn="ctr"/>
            <a:r>
              <a:rPr lang="fr-FR" altLang="zh-CN" sz="2000" b="1" dirty="0">
                <a:latin typeface="Calibri" pitchFamily="34" charset="0"/>
              </a:rPr>
              <a:t>L’obligation du « nouveau » Web !!</a:t>
            </a:r>
            <a:r>
              <a:rPr lang="fr-FR" altLang="zh-CN" sz="2000" dirty="0">
                <a:latin typeface="Calibri" pitchFamily="34" charset="0"/>
              </a:rPr>
              <a:t>  La facilité l'interaction entre utilisateurs et la création de réseaux sociaux, pouvant servir du contenu et exploitant les effets de réseau, avec ou sans réel rendu visuel et interactif de pages web.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5"/>
          <p:cNvSpPr txBox="1">
            <a:spLocks noChangeArrowheads="1"/>
          </p:cNvSpPr>
          <p:nvPr/>
        </p:nvSpPr>
        <p:spPr bwMode="auto">
          <a:xfrm>
            <a:off x="500063" y="1000125"/>
            <a:ext cx="8215312" cy="708025"/>
          </a:xfrm>
          <a:prstGeom prst="rect">
            <a:avLst/>
          </a:prstGeom>
          <a:noFill/>
          <a:ln w="9525">
            <a:noFill/>
            <a:miter lim="800000"/>
            <a:headEnd/>
            <a:tailEnd/>
          </a:ln>
        </p:spPr>
        <p:txBody>
          <a:bodyPr>
            <a:spAutoFit/>
          </a:bodyPr>
          <a:lstStyle/>
          <a:p>
            <a:pPr algn="ctr"/>
            <a:r>
              <a:rPr lang="fr-FR" altLang="zh-CN" sz="2000" b="1" dirty="0">
                <a:latin typeface="Calibri" pitchFamily="34" charset="0"/>
              </a:rPr>
              <a:t>Un site pourrait être considéré comme relevant d'une approche web 2.0 s'il utilise de manière privilégiée les techniques suivantes :</a:t>
            </a:r>
          </a:p>
        </p:txBody>
      </p:sp>
      <p:sp>
        <p:nvSpPr>
          <p:cNvPr id="5" name="ZoneTexte 8"/>
          <p:cNvSpPr txBox="1">
            <a:spLocks noChangeArrowheads="1"/>
          </p:cNvSpPr>
          <p:nvPr/>
        </p:nvSpPr>
        <p:spPr bwMode="auto">
          <a:xfrm>
            <a:off x="500063" y="1928813"/>
            <a:ext cx="8215312" cy="1938337"/>
          </a:xfrm>
          <a:prstGeom prst="rect">
            <a:avLst/>
          </a:prstGeom>
          <a:noFill/>
          <a:ln w="9525">
            <a:noFill/>
            <a:miter lim="800000"/>
            <a:headEnd/>
            <a:tailEnd/>
          </a:ln>
        </p:spPr>
        <p:txBody>
          <a:bodyPr>
            <a:spAutoFit/>
          </a:bodyPr>
          <a:lstStyle/>
          <a:p>
            <a:r>
              <a:rPr lang="fr-FR" altLang="zh-CN" sz="2000" dirty="0">
                <a:latin typeface="Calibri" pitchFamily="34" charset="0"/>
              </a:rPr>
              <a:t>- CSS, balisage XHTML sémantiquement valide et des microformats ;</a:t>
            </a:r>
          </a:p>
          <a:p>
            <a:r>
              <a:rPr lang="fr-FR" altLang="zh-CN" sz="2000" dirty="0">
                <a:latin typeface="Calibri" pitchFamily="34" charset="0"/>
              </a:rPr>
              <a:t>- Techniques d’applications riches telles qu’AJAX ;</a:t>
            </a:r>
          </a:p>
          <a:p>
            <a:r>
              <a:rPr lang="fr-FR" altLang="zh-CN" sz="2000" dirty="0">
                <a:latin typeface="Calibri" pitchFamily="34" charset="0"/>
              </a:rPr>
              <a:t>- Syndication et agrégation de contenu RSS/Atom ;</a:t>
            </a:r>
          </a:p>
          <a:p>
            <a:r>
              <a:rPr lang="fr-FR" altLang="zh-CN" sz="2000" dirty="0">
                <a:latin typeface="Calibri" pitchFamily="34" charset="0"/>
              </a:rPr>
              <a:t>- Catégorisation par étiquetage ;</a:t>
            </a:r>
          </a:p>
          <a:p>
            <a:r>
              <a:rPr lang="fr-FR" altLang="zh-CN" sz="2000" dirty="0">
                <a:latin typeface="Calibri" pitchFamily="34" charset="0"/>
              </a:rPr>
              <a:t>- Utilisation appropriée des URL ;</a:t>
            </a:r>
          </a:p>
          <a:p>
            <a:r>
              <a:rPr lang="fr-FR" altLang="zh-CN" sz="2000" dirty="0">
                <a:latin typeface="Calibri" pitchFamily="34" charset="0"/>
              </a:rPr>
              <a:t>- Architecture REST ou services web XML.</a:t>
            </a:r>
            <a:endParaRPr lang="fr-FR" altLang="zh-CN" sz="2000" b="1" dirty="0">
              <a:latin typeface="Calibri" pitchFamily="34" charset="0"/>
            </a:endParaRPr>
          </a:p>
        </p:txBody>
      </p:sp>
      <p:sp>
        <p:nvSpPr>
          <p:cNvPr id="6" name="ZoneTexte 9"/>
          <p:cNvSpPr txBox="1">
            <a:spLocks noChangeArrowheads="1"/>
          </p:cNvSpPr>
          <p:nvPr/>
        </p:nvSpPr>
        <p:spPr bwMode="auto">
          <a:xfrm>
            <a:off x="500063" y="4283075"/>
            <a:ext cx="8215312" cy="646113"/>
          </a:xfrm>
          <a:prstGeom prst="rect">
            <a:avLst/>
          </a:prstGeom>
          <a:noFill/>
          <a:ln w="9525">
            <a:noFill/>
            <a:miter lim="800000"/>
            <a:headEnd/>
            <a:tailEnd/>
          </a:ln>
        </p:spPr>
        <p:txBody>
          <a:bodyPr>
            <a:spAutoFit/>
          </a:bodyPr>
          <a:lstStyle/>
          <a:p>
            <a:r>
              <a:rPr lang="fr-FR" altLang="zh-CN" b="1" dirty="0">
                <a:latin typeface="Calibri" pitchFamily="34" charset="0"/>
              </a:rPr>
              <a:t>Remarque : </a:t>
            </a:r>
            <a:r>
              <a:rPr lang="fr-FR" altLang="zh-CN" dirty="0">
                <a:latin typeface="Calibri" pitchFamily="34" charset="0"/>
              </a:rPr>
              <a:t>Le web 2.0 est défini par son </a:t>
            </a:r>
            <a:r>
              <a:rPr lang="fr-FR" altLang="zh-CN" i="1" dirty="0">
                <a:latin typeface="Calibri" pitchFamily="34" charset="0"/>
              </a:rPr>
              <a:t>contenu</a:t>
            </a:r>
            <a:r>
              <a:rPr lang="fr-FR" altLang="zh-CN" dirty="0">
                <a:latin typeface="Calibri" pitchFamily="34" charset="0"/>
              </a:rPr>
              <a:t>, l’évolution vers le web 2.0 n'a donc rien à voir avec l’évolution des standards de communication comme le passage à</a:t>
            </a:r>
            <a:r>
              <a:rPr lang="fr-FR" altLang="zh-CN" b="1" i="1" dirty="0">
                <a:latin typeface="Calibri" pitchFamily="34" charset="0"/>
              </a:rPr>
              <a:t> IPv6</a:t>
            </a:r>
            <a:r>
              <a:rPr lang="fr-FR" altLang="zh-CN" dirty="0">
                <a:latin typeface="Calibri" pitchFamily="34" charset="0"/>
              </a:rPr>
              <a:t>.</a:t>
            </a:r>
            <a:endParaRPr lang="fr-FR" altLang="zh-CN"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5"/>
          <p:cNvSpPr txBox="1">
            <a:spLocks noChangeArrowheads="1"/>
          </p:cNvSpPr>
          <p:nvPr/>
        </p:nvSpPr>
        <p:spPr bwMode="auto">
          <a:xfrm>
            <a:off x="500063" y="1000125"/>
            <a:ext cx="8215312" cy="400050"/>
          </a:xfrm>
          <a:prstGeom prst="rect">
            <a:avLst/>
          </a:prstGeom>
          <a:noFill/>
          <a:ln w="9525">
            <a:noFill/>
            <a:miter lim="800000"/>
            <a:headEnd/>
            <a:tailEnd/>
          </a:ln>
        </p:spPr>
        <p:txBody>
          <a:bodyPr>
            <a:spAutoFit/>
          </a:bodyPr>
          <a:lstStyle/>
          <a:p>
            <a:pPr algn="ctr"/>
            <a:r>
              <a:rPr lang="fr-FR" altLang="zh-CN" sz="2000" b="1">
                <a:latin typeface="Calibri" pitchFamily="34" charset="0"/>
              </a:rPr>
              <a:t>AJAX = XMLhttpRequest + DHTML</a:t>
            </a:r>
          </a:p>
        </p:txBody>
      </p:sp>
      <p:sp>
        <p:nvSpPr>
          <p:cNvPr id="5" name="ZoneTexte 8"/>
          <p:cNvSpPr txBox="1">
            <a:spLocks noChangeArrowheads="1"/>
          </p:cNvSpPr>
          <p:nvPr/>
        </p:nvSpPr>
        <p:spPr bwMode="auto">
          <a:xfrm>
            <a:off x="500063" y="1500188"/>
            <a:ext cx="8215312" cy="4400550"/>
          </a:xfrm>
          <a:prstGeom prst="rect">
            <a:avLst/>
          </a:prstGeom>
          <a:noFill/>
          <a:ln w="9525">
            <a:noFill/>
            <a:miter lim="800000"/>
            <a:headEnd/>
            <a:tailEnd/>
          </a:ln>
        </p:spPr>
        <p:txBody>
          <a:bodyPr>
            <a:spAutoFit/>
          </a:bodyPr>
          <a:lstStyle/>
          <a:p>
            <a:pPr>
              <a:buFont typeface="Arial" charset="0"/>
              <a:buChar char="•"/>
            </a:pPr>
            <a:r>
              <a:rPr lang="fr-FR" altLang="zh-CN" sz="2000" dirty="0">
                <a:latin typeface="Calibri" pitchFamily="34" charset="0"/>
              </a:rPr>
              <a:t> DHTML = Pages web dynamiques grace à l'utilisation conjointe de</a:t>
            </a:r>
          </a:p>
          <a:p>
            <a:r>
              <a:rPr lang="fr-FR" altLang="zh-CN" sz="2000" dirty="0">
                <a:latin typeface="Calibri" pitchFamily="34" charset="0"/>
              </a:rPr>
              <a:t>Javascript, DOM et CSS</a:t>
            </a:r>
          </a:p>
          <a:p>
            <a:pPr>
              <a:buFont typeface="Arial" charset="0"/>
              <a:buChar char="•"/>
            </a:pPr>
            <a:r>
              <a:rPr lang="fr-FR" altLang="zh-CN" sz="2000" b="1" dirty="0">
                <a:latin typeface="Calibri" pitchFamily="34" charset="0"/>
              </a:rPr>
              <a:t> Javascript</a:t>
            </a:r>
          </a:p>
          <a:p>
            <a:pPr>
              <a:buFont typeface="Wingdings" pitchFamily="2" charset="2"/>
              <a:buChar char="q"/>
            </a:pPr>
            <a:r>
              <a:rPr lang="fr-FR" altLang="zh-CN" sz="2000" dirty="0">
                <a:latin typeface="Calibri" pitchFamily="34" charset="0"/>
              </a:rPr>
              <a:t>intervient lorsqu'un événement est déclenché sur la page</a:t>
            </a:r>
          </a:p>
          <a:p>
            <a:pPr>
              <a:buFont typeface="Wingdings" pitchFamily="2" charset="2"/>
              <a:buChar char="q"/>
            </a:pPr>
            <a:r>
              <a:rPr lang="fr-FR" altLang="zh-CN" sz="2000" dirty="0">
                <a:latin typeface="Calibri" pitchFamily="34" charset="0"/>
              </a:rPr>
              <a:t>sert de "glue" entre les différentes briques</a:t>
            </a:r>
          </a:p>
          <a:p>
            <a:pPr>
              <a:buFont typeface="Arial" charset="0"/>
              <a:buChar char="•"/>
            </a:pPr>
            <a:r>
              <a:rPr lang="fr-FR" altLang="zh-CN" sz="2000" dirty="0">
                <a:latin typeface="Calibri" pitchFamily="34" charset="0"/>
              </a:rPr>
              <a:t> </a:t>
            </a:r>
            <a:r>
              <a:rPr lang="fr-FR" altLang="zh-CN" sz="2000" b="1" dirty="0">
                <a:latin typeface="Calibri" pitchFamily="34" charset="0"/>
              </a:rPr>
              <a:t>DOM (Document Object Model)</a:t>
            </a:r>
          </a:p>
          <a:p>
            <a:pPr>
              <a:buFont typeface="Wingdings" pitchFamily="2" charset="2"/>
              <a:buChar char="q"/>
            </a:pPr>
            <a:r>
              <a:rPr lang="fr-FR" altLang="zh-CN" sz="2000" dirty="0">
                <a:latin typeface="Calibri" pitchFamily="34" charset="0"/>
              </a:rPr>
              <a:t>structure les pages web sous forme arbres</a:t>
            </a:r>
          </a:p>
          <a:p>
            <a:pPr>
              <a:buFont typeface="Wingdings" pitchFamily="2" charset="2"/>
              <a:buChar char="q"/>
            </a:pPr>
            <a:r>
              <a:rPr lang="fr-FR" altLang="zh-CN" sz="2000" dirty="0">
                <a:latin typeface="Calibri" pitchFamily="34" charset="0"/>
              </a:rPr>
              <a:t>permet d'accéder/mettre à jour le contenu/structure/style des Pages</a:t>
            </a:r>
          </a:p>
          <a:p>
            <a:pPr>
              <a:buFont typeface="Arial" charset="0"/>
              <a:buChar char="•"/>
            </a:pPr>
            <a:r>
              <a:rPr lang="fr-FR" altLang="zh-CN" sz="2000" b="1" dirty="0">
                <a:latin typeface="Calibri" pitchFamily="34" charset="0"/>
              </a:rPr>
              <a:t> CSS (Cascading Style Sheets)</a:t>
            </a:r>
          </a:p>
          <a:p>
            <a:pPr>
              <a:buFont typeface="Wingdings" pitchFamily="2" charset="2"/>
              <a:buChar char="q"/>
            </a:pPr>
            <a:r>
              <a:rPr lang="fr-FR" altLang="zh-CN" sz="2000" dirty="0">
                <a:latin typeface="Calibri" pitchFamily="34" charset="0"/>
              </a:rPr>
              <a:t>permet une séparation contenu (types des éléments)/forme</a:t>
            </a:r>
          </a:p>
          <a:p>
            <a:r>
              <a:rPr lang="fr-FR" altLang="zh-CN" sz="2000" dirty="0">
                <a:latin typeface="Calibri" pitchFamily="34" charset="0"/>
              </a:rPr>
              <a:t>(apparence des éléments) de l'IHM</a:t>
            </a:r>
          </a:p>
          <a:p>
            <a:pPr>
              <a:buFont typeface="Wingdings" pitchFamily="2" charset="2"/>
              <a:buChar char="q"/>
            </a:pPr>
            <a:r>
              <a:rPr lang="fr-FR" altLang="zh-CN" sz="2000" dirty="0">
                <a:latin typeface="Calibri" pitchFamily="34" charset="0"/>
              </a:rPr>
              <a:t>modifiable par le code Javascript via DOM</a:t>
            </a:r>
          </a:p>
          <a:p>
            <a:pPr>
              <a:buFont typeface="Arial" charset="0"/>
              <a:buChar char="•"/>
            </a:pPr>
            <a:r>
              <a:rPr lang="fr-FR" altLang="zh-CN" sz="2000" dirty="0">
                <a:latin typeface="Calibri" pitchFamily="34" charset="0"/>
              </a:rPr>
              <a:t> </a:t>
            </a:r>
            <a:r>
              <a:rPr lang="fr-FR" altLang="zh-CN" sz="2000" b="1" dirty="0">
                <a:latin typeface="Calibri" pitchFamily="34" charset="0"/>
              </a:rPr>
              <a:t>XMLhttpRequest pour les communications asynchrone avec le serveur</a:t>
            </a:r>
          </a:p>
          <a:p>
            <a:r>
              <a:rPr lang="fr-FR" altLang="zh-CN" sz="2000" dirty="0">
                <a:latin typeface="Calibri" pitchFamily="34" charset="0"/>
              </a:rPr>
              <a:t>(utilisé dans le code Javascript)</a:t>
            </a:r>
            <a:endParaRPr lang="fr-FR" altLang="zh-CN" sz="2000"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5"/>
          <p:cNvSpPr txBox="1">
            <a:spLocks noChangeArrowheads="1"/>
          </p:cNvSpPr>
          <p:nvPr/>
        </p:nvSpPr>
        <p:spPr bwMode="auto">
          <a:xfrm>
            <a:off x="500063" y="1000125"/>
            <a:ext cx="8215312" cy="400050"/>
          </a:xfrm>
          <a:prstGeom prst="rect">
            <a:avLst/>
          </a:prstGeom>
          <a:noFill/>
          <a:ln w="9525">
            <a:noFill/>
            <a:miter lim="800000"/>
            <a:headEnd/>
            <a:tailEnd/>
          </a:ln>
        </p:spPr>
        <p:txBody>
          <a:bodyPr>
            <a:spAutoFit/>
          </a:bodyPr>
          <a:lstStyle/>
          <a:p>
            <a:pPr algn="ctr"/>
            <a:r>
              <a:rPr lang="fr-FR" altLang="zh-CN" sz="2000" b="1" dirty="0">
                <a:latin typeface="Calibri" pitchFamily="34" charset="0"/>
              </a:rPr>
              <a:t>IHM du web2.0 &amp; plasticité</a:t>
            </a:r>
          </a:p>
        </p:txBody>
      </p:sp>
      <p:sp>
        <p:nvSpPr>
          <p:cNvPr id="5" name="ZoneTexte 8"/>
          <p:cNvSpPr txBox="1">
            <a:spLocks noChangeArrowheads="1"/>
          </p:cNvSpPr>
          <p:nvPr/>
        </p:nvSpPr>
        <p:spPr bwMode="auto">
          <a:xfrm>
            <a:off x="500063" y="1500188"/>
            <a:ext cx="8215312" cy="3046412"/>
          </a:xfrm>
          <a:prstGeom prst="rect">
            <a:avLst/>
          </a:prstGeom>
          <a:noFill/>
          <a:ln w="9525">
            <a:noFill/>
            <a:miter lim="800000"/>
            <a:headEnd/>
            <a:tailEnd/>
          </a:ln>
        </p:spPr>
        <p:txBody>
          <a:bodyPr>
            <a:spAutoFit/>
          </a:bodyPr>
          <a:lstStyle/>
          <a:p>
            <a:r>
              <a:rPr lang="fr-FR" altLang="zh-CN" sz="3200" b="1" dirty="0">
                <a:latin typeface="Calibri" pitchFamily="34" charset="0"/>
              </a:rPr>
              <a:t>Plasticité ?</a:t>
            </a:r>
          </a:p>
          <a:p>
            <a:endParaRPr lang="fr-FR" altLang="zh-CN" sz="2000" dirty="0">
              <a:latin typeface="Calibri" pitchFamily="34" charset="0"/>
            </a:endParaRPr>
          </a:p>
          <a:p>
            <a:r>
              <a:rPr lang="fr-FR" altLang="zh-CN" sz="2000" dirty="0">
                <a:latin typeface="Calibri" pitchFamily="34" charset="0"/>
              </a:rPr>
              <a:t>Capacité d’adaptation d’une IHM : à la conception / exécution</a:t>
            </a:r>
          </a:p>
          <a:p>
            <a:endParaRPr lang="fr-FR" altLang="zh-CN" sz="2000" dirty="0">
              <a:latin typeface="Calibri" pitchFamily="34" charset="0"/>
            </a:endParaRPr>
          </a:p>
          <a:p>
            <a:r>
              <a:rPr lang="fr-FR" altLang="zh-CN" sz="2000" dirty="0">
                <a:latin typeface="Calibri" pitchFamily="34" charset="0"/>
              </a:rPr>
              <a:t>Au contexte d’usage : langage, plate-forme logicielle/matérielle,</a:t>
            </a:r>
          </a:p>
          <a:p>
            <a:r>
              <a:rPr lang="fr-FR" altLang="zh-CN" sz="2000" dirty="0">
                <a:latin typeface="Calibri" pitchFamily="34" charset="0"/>
              </a:rPr>
              <a:t>utilisateur, environnement, ...</a:t>
            </a:r>
          </a:p>
          <a:p>
            <a:endParaRPr lang="fr-FR" altLang="zh-CN" sz="2000" dirty="0">
              <a:latin typeface="Calibri" pitchFamily="34" charset="0"/>
            </a:endParaRPr>
          </a:p>
          <a:p>
            <a:r>
              <a:rPr lang="fr-FR" altLang="zh-CN" sz="2000" dirty="0">
                <a:latin typeface="Calibri" pitchFamily="34" charset="0"/>
              </a:rPr>
              <a:t>Dans le respect de la valeur attendue par l’utilisateur cible : utilisabilité, ergonomie</a:t>
            </a:r>
            <a:endParaRPr lang="fr-FR" altLang="zh-CN" sz="2000"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5"/>
          <p:cNvSpPr txBox="1">
            <a:spLocks noChangeArrowheads="1"/>
          </p:cNvSpPr>
          <p:nvPr/>
        </p:nvSpPr>
        <p:spPr bwMode="auto">
          <a:xfrm>
            <a:off x="500063" y="1000125"/>
            <a:ext cx="8215312" cy="400050"/>
          </a:xfrm>
          <a:prstGeom prst="rect">
            <a:avLst/>
          </a:prstGeom>
          <a:noFill/>
          <a:ln w="9525">
            <a:noFill/>
            <a:miter lim="800000"/>
            <a:headEnd/>
            <a:tailEnd/>
          </a:ln>
        </p:spPr>
        <p:txBody>
          <a:bodyPr>
            <a:spAutoFit/>
          </a:bodyPr>
          <a:lstStyle/>
          <a:p>
            <a:pPr algn="ctr"/>
            <a:r>
              <a:rPr lang="fr-FR" altLang="zh-CN" sz="2000" b="1" dirty="0">
                <a:latin typeface="Calibri" pitchFamily="34" charset="0"/>
              </a:rPr>
              <a:t>Quelles formes de plasticité pour les IHM du web2.0 ?</a:t>
            </a:r>
          </a:p>
        </p:txBody>
      </p:sp>
      <p:sp>
        <p:nvSpPr>
          <p:cNvPr id="5" name="ZoneTexte 8"/>
          <p:cNvSpPr txBox="1">
            <a:spLocks noChangeArrowheads="1"/>
          </p:cNvSpPr>
          <p:nvPr/>
        </p:nvSpPr>
        <p:spPr bwMode="auto">
          <a:xfrm>
            <a:off x="500063" y="1500188"/>
            <a:ext cx="8215312" cy="4678362"/>
          </a:xfrm>
          <a:prstGeom prst="rect">
            <a:avLst/>
          </a:prstGeom>
          <a:noFill/>
          <a:ln w="9525">
            <a:noFill/>
            <a:miter lim="800000"/>
            <a:headEnd/>
            <a:tailEnd/>
          </a:ln>
        </p:spPr>
        <p:txBody>
          <a:bodyPr>
            <a:spAutoFit/>
          </a:bodyPr>
          <a:lstStyle/>
          <a:p>
            <a:r>
              <a:rPr lang="fr-FR" altLang="zh-CN" sz="2800" b="1" dirty="0">
                <a:latin typeface="Calibri" pitchFamily="34" charset="0"/>
              </a:rPr>
              <a:t>Exemple d’Ajax </a:t>
            </a:r>
            <a:r>
              <a:rPr lang="fr-FR" altLang="zh-CN" b="1" dirty="0">
                <a:latin typeface="Calibri" pitchFamily="34" charset="0"/>
              </a:rPr>
              <a:t>Gestion de l'indépendance vis à vis des navigateurs</a:t>
            </a:r>
          </a:p>
          <a:p>
            <a:endParaRPr lang="fr-FR" altLang="zh-CN" dirty="0">
              <a:latin typeface="Calibri" pitchFamily="34" charset="0"/>
            </a:endParaRPr>
          </a:p>
          <a:p>
            <a:r>
              <a:rPr lang="fr-FR" altLang="zh-CN" dirty="0">
                <a:latin typeface="Calibri" pitchFamily="34" charset="0"/>
              </a:rPr>
              <a:t>Les </a:t>
            </a:r>
            <a:r>
              <a:rPr lang="fr-FR" altLang="zh-CN" b="1" dirty="0">
                <a:latin typeface="Calibri" pitchFamily="34" charset="0"/>
              </a:rPr>
              <a:t>librairies Ajax viennent à la rescousse !</a:t>
            </a:r>
          </a:p>
          <a:p>
            <a:r>
              <a:rPr lang="fr-FR" altLang="zh-CN" dirty="0">
                <a:latin typeface="Calibri" pitchFamily="34" charset="0"/>
              </a:rPr>
              <a:t>	Gèrent pour nous les différences de navigateurs</a:t>
            </a:r>
          </a:p>
          <a:p>
            <a:endParaRPr lang="fr-FR" altLang="zh-CN" dirty="0">
              <a:latin typeface="Calibri" pitchFamily="34" charset="0"/>
            </a:endParaRPr>
          </a:p>
          <a:p>
            <a:r>
              <a:rPr lang="fr-FR" altLang="zh-CN" dirty="0">
                <a:latin typeface="Calibri" pitchFamily="34" charset="0"/>
              </a:rPr>
              <a:t>Les librairies Ajax offrent aussi</a:t>
            </a:r>
          </a:p>
          <a:p>
            <a:pPr>
              <a:buFont typeface="Arial" charset="0"/>
              <a:buChar char="•"/>
            </a:pPr>
            <a:r>
              <a:rPr lang="fr-FR" altLang="zh-CN" dirty="0">
                <a:latin typeface="Calibri" pitchFamily="34" charset="0"/>
              </a:rPr>
              <a:t>	des widgets de haut niveau</a:t>
            </a:r>
          </a:p>
          <a:p>
            <a:pPr>
              <a:buFont typeface="Arial" charset="0"/>
              <a:buChar char="•"/>
            </a:pPr>
            <a:r>
              <a:rPr lang="fr-FR" altLang="zh-CN" dirty="0">
                <a:latin typeface="Calibri" pitchFamily="34" charset="0"/>
              </a:rPr>
              <a:t>                des effets visuels (surbrillance, slider, drag&amp;drop, transitions visuelles : effets de flou, zoom, rotation, etc)</a:t>
            </a:r>
          </a:p>
          <a:p>
            <a:pPr>
              <a:buFont typeface="Arial" charset="0"/>
              <a:buChar char="•"/>
            </a:pPr>
            <a:r>
              <a:rPr lang="fr-FR" altLang="zh-CN" dirty="0">
                <a:latin typeface="Calibri" pitchFamily="34" charset="0"/>
              </a:rPr>
              <a:t>                Des fonctions pour la manipulation DOM, la gestion des événements, la communication avec le serveur, l'internationalisation et l'historique, …</a:t>
            </a:r>
          </a:p>
          <a:p>
            <a:endParaRPr lang="fr-FR" altLang="zh-CN" dirty="0">
              <a:latin typeface="Calibri" pitchFamily="34" charset="0"/>
            </a:endParaRPr>
          </a:p>
          <a:p>
            <a:r>
              <a:rPr lang="fr-FR" altLang="zh-CN" dirty="0">
                <a:latin typeface="Calibri" pitchFamily="34" charset="0"/>
              </a:rPr>
              <a:t>Revient souvent à intégrer simplement un ou plusieurs fichiers javascript dans votre page</a:t>
            </a:r>
          </a:p>
          <a:p>
            <a:endParaRPr lang="fr-FR" altLang="zh-CN" dirty="0">
              <a:latin typeface="Calibri" pitchFamily="34" charset="0"/>
            </a:endParaRPr>
          </a:p>
          <a:p>
            <a:r>
              <a:rPr lang="fr-FR" altLang="zh-CN" dirty="0">
                <a:latin typeface="Calibri" pitchFamily="34" charset="0"/>
              </a:rPr>
              <a:t>Exemples : Prototype, </a:t>
            </a:r>
            <a:r>
              <a:rPr lang="fr-FR" altLang="zh-CN" b="1" dirty="0">
                <a:latin typeface="Calibri" pitchFamily="34" charset="0"/>
              </a:rPr>
              <a:t>Dojo, Script.aculo.us, </a:t>
            </a:r>
            <a:r>
              <a:rPr lang="fr-FR" altLang="zh-CN" dirty="0">
                <a:latin typeface="Calibri" pitchFamily="34" charset="0"/>
              </a:rPr>
              <a:t>jQuery, Yahoo UI library,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332656"/>
            <a:ext cx="7772400" cy="2406129"/>
          </a:xfrm>
        </p:spPr>
        <p:txBody>
          <a:bodyPr>
            <a:normAutofit fontScale="90000"/>
          </a:bodyPr>
          <a:lstStyle/>
          <a:p>
            <a:pPr marL="457200" indent="-457200" algn="l">
              <a:buFont typeface="Arial" pitchFamily="34" charset="0"/>
              <a:buChar char="•"/>
            </a:pPr>
            <a:r>
              <a:rPr lang="fr-FR" altLang="zh-CN" sz="2400" dirty="0" smtClean="0"/>
              <a:t>Introduction</a:t>
            </a:r>
            <a:br>
              <a:rPr lang="fr-FR" altLang="zh-CN" sz="2400" dirty="0" smtClean="0"/>
            </a:br>
            <a:r>
              <a:rPr lang="fr-FR" altLang="zh-CN" sz="2400" dirty="0" smtClean="0"/>
              <a:t>Le </a:t>
            </a:r>
            <a:r>
              <a:rPr lang="fr-FR" altLang="zh-CN" sz="2400" b="1" dirty="0" smtClean="0"/>
              <a:t>Web sémantique</a:t>
            </a:r>
            <a:r>
              <a:rPr lang="fr-FR" altLang="zh-CN" sz="2400" dirty="0" smtClean="0"/>
              <a:t> désigne un ensemble de technologies visant à rendre le contenu des ressources</a:t>
            </a:r>
            <a:r>
              <a:rPr lang="fr-FR" altLang="zh-CN" sz="2400" dirty="0"/>
              <a:t> </a:t>
            </a:r>
            <a:r>
              <a:rPr lang="fr-FR" altLang="zh-CN" sz="2400" dirty="0" smtClean="0"/>
              <a:t>du World Wide Web accessible et utilisable par les programmes et agents logiciels, grâce à un système de métadonnées formelles, utilisant notamment la famille de langages développés par le W3C.</a:t>
            </a:r>
            <a:br>
              <a:rPr lang="fr-FR" altLang="zh-CN" sz="2400" dirty="0" smtClean="0"/>
            </a:br>
            <a:endParaRPr lang="zh-CN" altLang="en-US" sz="2400" dirty="0"/>
          </a:p>
        </p:txBody>
      </p:sp>
      <p:pic>
        <p:nvPicPr>
          <p:cNvPr id="7" name="图片 6" descr="linked.jpg"/>
          <p:cNvPicPr>
            <a:picLocks noChangeAspect="1"/>
          </p:cNvPicPr>
          <p:nvPr/>
        </p:nvPicPr>
        <p:blipFill>
          <a:blip r:embed="rId3" cstate="print"/>
          <a:stretch>
            <a:fillRect/>
          </a:stretch>
        </p:blipFill>
        <p:spPr>
          <a:xfrm rot="20416116">
            <a:off x="1238096" y="3412890"/>
            <a:ext cx="1944216" cy="1916832"/>
          </a:xfrm>
          <a:prstGeom prst="rect">
            <a:avLst/>
          </a:prstGeom>
        </p:spPr>
      </p:pic>
      <p:pic>
        <p:nvPicPr>
          <p:cNvPr id="8" name="图片 7" descr="echos-4736533.jpg"/>
          <p:cNvPicPr>
            <a:picLocks noChangeAspect="1"/>
          </p:cNvPicPr>
          <p:nvPr/>
        </p:nvPicPr>
        <p:blipFill>
          <a:blip r:embed="rId4" cstate="print"/>
          <a:stretch>
            <a:fillRect/>
          </a:stretch>
        </p:blipFill>
        <p:spPr>
          <a:xfrm rot="1393844">
            <a:off x="4801692" y="3171756"/>
            <a:ext cx="2016224" cy="1944216"/>
          </a:xfrm>
          <a:prstGeom prst="rect">
            <a:avLst/>
          </a:prstGeom>
        </p:spPr>
      </p:pic>
      <p:pic>
        <p:nvPicPr>
          <p:cNvPr id="9" name="图片 8" descr="Web-Semantique-Gmail-SmartPush.png"/>
          <p:cNvPicPr>
            <a:picLocks noChangeAspect="1"/>
          </p:cNvPicPr>
          <p:nvPr/>
        </p:nvPicPr>
        <p:blipFill>
          <a:blip r:embed="rId5" cstate="print"/>
          <a:stretch>
            <a:fillRect/>
          </a:stretch>
        </p:blipFill>
        <p:spPr>
          <a:xfrm rot="19717648">
            <a:off x="2442206" y="3180074"/>
            <a:ext cx="2470414" cy="1640630"/>
          </a:xfrm>
          <a:prstGeom prst="rect">
            <a:avLst/>
          </a:prstGeom>
        </p:spPr>
      </p:pic>
      <p:pic>
        <p:nvPicPr>
          <p:cNvPr id="10" name="图片 9" descr="591163479_d35f7b50d7.jpg"/>
          <p:cNvPicPr>
            <a:picLocks noChangeAspect="1"/>
          </p:cNvPicPr>
          <p:nvPr/>
        </p:nvPicPr>
        <p:blipFill>
          <a:blip r:embed="rId6" cstate="print"/>
          <a:stretch>
            <a:fillRect/>
          </a:stretch>
        </p:blipFill>
        <p:spPr>
          <a:xfrm>
            <a:off x="3347864" y="4653136"/>
            <a:ext cx="2232248" cy="1875089"/>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buFont typeface="Arial" pitchFamily="34" charset="0"/>
              <a:buChar char="•"/>
            </a:pPr>
            <a:r>
              <a:rPr lang="en-US" altLang="zh-CN" dirty="0" smtClean="0"/>
              <a:t>Conclusion</a:t>
            </a:r>
            <a:endParaRPr lang="zh-CN" altLang="en-US" dirty="0"/>
          </a:p>
        </p:txBody>
      </p:sp>
      <p:sp>
        <p:nvSpPr>
          <p:cNvPr id="3" name="内容占位符 2"/>
          <p:cNvSpPr>
            <a:spLocks noGrp="1"/>
          </p:cNvSpPr>
          <p:nvPr>
            <p:ph idx="1"/>
          </p:nvPr>
        </p:nvSpPr>
        <p:spPr/>
        <p:txBody>
          <a:bodyPr>
            <a:normAutofit fontScale="47500" lnSpcReduction="20000"/>
          </a:bodyPr>
          <a:lstStyle/>
          <a:p>
            <a:pPr>
              <a:buNone/>
            </a:pPr>
            <a:r>
              <a:rPr lang="fr-FR" altLang="zh-CN" dirty="0" smtClean="0"/>
              <a:t>      Web sémantique est l'avenir de la technologie de réseau d'application des principaux points de croissance, </a:t>
            </a:r>
            <a:br>
              <a:rPr lang="fr-FR" altLang="zh-CN" dirty="0" smtClean="0"/>
            </a:br>
            <a:r>
              <a:rPr lang="fr-FR" altLang="zh-CN" dirty="0" smtClean="0"/>
              <a:t>Il est largement impliqué dans l'intelligence, la logique artificielle, la philosophie et la linguistique, et de nombreuses autres disciplines. </a:t>
            </a:r>
            <a:br>
              <a:rPr lang="fr-FR" altLang="zh-CN" dirty="0" smtClean="0"/>
            </a:br>
            <a:r>
              <a:rPr lang="fr-FR" altLang="zh-CN" dirty="0" smtClean="0"/>
              <a:t>Par le domaine du développement web technologie sémantique et des contextes liés dans l'ordre, </a:t>
            </a:r>
            <a:br>
              <a:rPr lang="fr-FR" altLang="zh-CN" dirty="0" smtClean="0"/>
            </a:br>
            <a:r>
              <a:rPr lang="fr-FR" altLang="zh-CN" dirty="0" smtClean="0"/>
              <a:t>Peut comprendre que certains une grande importance sociale et l'importance scientifique du statu quo: </a:t>
            </a:r>
            <a:br>
              <a:rPr lang="fr-FR" altLang="zh-CN" dirty="0" smtClean="0"/>
            </a:br>
            <a:r>
              <a:rPr lang="fr-FR" altLang="zh-CN" dirty="0" smtClean="0"/>
              <a:t>1.Premièrement, la relation de l'homme subit des changements fondamentaux - A partir de la connectivité de base de relier les gens dans la machine comme le lien de connexion de base; </a:t>
            </a:r>
            <a:br>
              <a:rPr lang="fr-FR" altLang="zh-CN" dirty="0" smtClean="0"/>
            </a:br>
            <a:r>
              <a:rPr lang="fr-FR" altLang="zh-CN" dirty="0" smtClean="0"/>
              <a:t>2.Deuxièmement, l'interaction homme-ordinateur est en pleine mutation - D'une approche purement grammaticale pour le traitement sémantique de la transformation; </a:t>
            </a:r>
            <a:br>
              <a:rPr lang="fr-FR" altLang="zh-CN" dirty="0" smtClean="0"/>
            </a:br>
            <a:r>
              <a:rPr lang="fr-FR" altLang="zh-CN" dirty="0" smtClean="0"/>
              <a:t>3.Troisièmement, le système de la machine "logique de la nature» est en pleine mutation - De "le même système» au «système hétérogène" changement. </a:t>
            </a:r>
            <a:br>
              <a:rPr lang="fr-FR" altLang="zh-CN" dirty="0" smtClean="0"/>
            </a:br>
            <a:endParaRPr lang="fr-FR" altLang="zh-CN" dirty="0" smtClean="0"/>
          </a:p>
          <a:p>
            <a:pPr>
              <a:buNone/>
            </a:pPr>
            <a:r>
              <a:rPr lang="fr-FR" altLang="zh-CN" dirty="0" smtClean="0"/>
              <a:t>       Ces changements, le concept de base est «sémantique de l'homme-machine."</a:t>
            </a:r>
          </a:p>
          <a:p>
            <a:pPr>
              <a:buNone/>
            </a:pPr>
            <a:r>
              <a:rPr lang="fr-FR" altLang="zh-CN" dirty="0" smtClean="0"/>
              <a:t>     </a:t>
            </a:r>
          </a:p>
          <a:p>
            <a:pPr>
              <a:buNone/>
            </a:pPr>
            <a:r>
              <a:rPr lang="fr-FR" altLang="zh-CN" dirty="0" smtClean="0"/>
              <a:t>        </a:t>
            </a:r>
            <a:r>
              <a:rPr lang="fr-FR" altLang="zh-CN" dirty="0" smtClean="0">
                <a:latin typeface="Calibri" pitchFamily="34" charset="0"/>
              </a:rPr>
              <a:t>L’enjeu primordial des moteurs de recherches et d’offrir un meilleur service à l’utilisateur et ceci grâce à l’évolution du Web Sémantique ainsi qu’aux différentes technologies qui servent à améliorer les interactions et les interfaces utilisateurs.</a:t>
            </a:r>
            <a:endParaRPr lang="fr-FR" altLang="zh-CN" sz="2000" dirty="0" smtClean="0">
              <a:latin typeface="Calibri" pitchFamily="34" charset="0"/>
            </a:endParaRPr>
          </a:p>
          <a:p>
            <a:pPr>
              <a:buNone/>
            </a:pPr>
            <a:endParaRPr lang="fr-FR" altLang="zh-CN" dirty="0" smtClean="0"/>
          </a:p>
          <a:p>
            <a:pPr>
              <a:buNone/>
            </a:pP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332656"/>
            <a:ext cx="8229600" cy="5793507"/>
          </a:xfrm>
        </p:spPr>
        <p:txBody>
          <a:bodyPr>
            <a:normAutofit/>
          </a:bodyPr>
          <a:lstStyle/>
          <a:p>
            <a:pPr>
              <a:buNone/>
            </a:pPr>
            <a:r>
              <a:rPr lang="en-US" altLang="zh-CN" sz="9600" dirty="0" smtClean="0">
                <a:solidFill>
                  <a:srgbClr val="FF0000"/>
                </a:solidFill>
                <a:latin typeface="华文隶书" pitchFamily="2" charset="-122"/>
                <a:ea typeface="华文隶书" pitchFamily="2" charset="-122"/>
              </a:rPr>
              <a:t>Merci</a:t>
            </a:r>
          </a:p>
          <a:p>
            <a:pPr>
              <a:buNone/>
            </a:pPr>
            <a:r>
              <a:rPr lang="en-US" altLang="zh-CN" sz="9600" dirty="0" smtClean="0">
                <a:solidFill>
                  <a:srgbClr val="FF0000"/>
                </a:solidFill>
                <a:latin typeface="华文隶书" pitchFamily="2" charset="-122"/>
                <a:ea typeface="华文隶书" pitchFamily="2" charset="-122"/>
              </a:rPr>
              <a:t> </a:t>
            </a:r>
            <a:r>
              <a:rPr lang="en-US" altLang="zh-CN" sz="9600" dirty="0" smtClean="0">
                <a:solidFill>
                  <a:srgbClr val="FF0000"/>
                </a:solidFill>
                <a:latin typeface="华文隶书" pitchFamily="2" charset="-122"/>
                <a:ea typeface="华文隶书" pitchFamily="2" charset="-122"/>
              </a:rPr>
              <a:t>  </a:t>
            </a:r>
            <a:r>
              <a:rPr lang="en-US" altLang="zh-CN" sz="9600" dirty="0" err="1" smtClean="0">
                <a:solidFill>
                  <a:srgbClr val="FF0000"/>
                </a:solidFill>
                <a:latin typeface="华文隶书" pitchFamily="2" charset="-122"/>
                <a:ea typeface="华文隶书" pitchFamily="2" charset="-122"/>
              </a:rPr>
              <a:t>votre</a:t>
            </a:r>
            <a:r>
              <a:rPr lang="en-US" altLang="zh-CN" sz="9600" smtClean="0">
                <a:solidFill>
                  <a:srgbClr val="FF0000"/>
                </a:solidFill>
                <a:latin typeface="华文隶书" pitchFamily="2" charset="-122"/>
                <a:ea typeface="华文隶书" pitchFamily="2" charset="-122"/>
              </a:rPr>
              <a:t>                    attention!!!</a:t>
            </a:r>
            <a:endParaRPr lang="zh-CN" altLang="en-US" sz="9600" dirty="0">
              <a:solidFill>
                <a:srgbClr val="FF0000"/>
              </a:solidFill>
              <a:latin typeface="华文隶书" pitchFamily="2" charset="-122"/>
              <a:ea typeface="华文隶书"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836712"/>
            <a:ext cx="8229600" cy="710952"/>
          </a:xfrm>
        </p:spPr>
        <p:txBody>
          <a:bodyPr>
            <a:normAutofit fontScale="90000"/>
          </a:bodyPr>
          <a:lstStyle/>
          <a:p>
            <a:pPr algn="l">
              <a:buFont typeface="Arial" pitchFamily="34" charset="0"/>
              <a:buChar char="•"/>
            </a:pPr>
            <a:r>
              <a:rPr lang="fr-FR" altLang="zh-CN" dirty="0" smtClean="0"/>
              <a:t>PrécoceRéseau</a:t>
            </a:r>
            <a:br>
              <a:rPr lang="fr-FR" altLang="zh-CN" dirty="0" smtClean="0"/>
            </a:br>
            <a:r>
              <a:rPr lang="fr-FR" altLang="zh-CN" dirty="0" smtClean="0"/>
              <a:t/>
            </a:r>
            <a:br>
              <a:rPr lang="fr-FR" altLang="zh-CN" dirty="0" smtClean="0"/>
            </a:br>
            <a:endParaRPr lang="zh-CN" altLang="en-US" dirty="0"/>
          </a:p>
        </p:txBody>
      </p:sp>
      <p:pic>
        <p:nvPicPr>
          <p:cNvPr id="4" name="Picture 4" descr="j0205582"/>
          <p:cNvPicPr>
            <a:picLocks noChangeAspect="1" noChangeArrowheads="1"/>
          </p:cNvPicPr>
          <p:nvPr/>
        </p:nvPicPr>
        <p:blipFill>
          <a:blip r:embed="rId3" cstate="print"/>
          <a:srcRect/>
          <a:stretch>
            <a:fillRect/>
          </a:stretch>
        </p:blipFill>
        <p:spPr>
          <a:xfrm>
            <a:off x="3606800" y="1701800"/>
            <a:ext cx="769938" cy="720725"/>
          </a:xfrm>
          <a:prstGeom prst="rect">
            <a:avLst/>
          </a:prstGeom>
          <a:noFill/>
          <a:ln/>
        </p:spPr>
      </p:pic>
      <p:pic>
        <p:nvPicPr>
          <p:cNvPr id="5" name="Picture 5" descr="2fkq03e4[1]"/>
          <p:cNvPicPr>
            <a:picLocks noChangeAspect="1" noChangeArrowheads="1"/>
          </p:cNvPicPr>
          <p:nvPr/>
        </p:nvPicPr>
        <p:blipFill>
          <a:blip r:embed="rId4" cstate="print"/>
          <a:srcRect/>
          <a:stretch>
            <a:fillRect/>
          </a:stretch>
        </p:blipFill>
        <p:spPr>
          <a:xfrm>
            <a:off x="4802188" y="1854200"/>
            <a:ext cx="565150" cy="476250"/>
          </a:xfrm>
          <a:prstGeom prst="rect">
            <a:avLst/>
          </a:prstGeom>
          <a:noFill/>
          <a:ln/>
        </p:spPr>
      </p:pic>
      <p:pic>
        <p:nvPicPr>
          <p:cNvPr id="6" name="Picture 6" descr="d_hsd3q2[1]"/>
          <p:cNvPicPr>
            <a:picLocks noChangeAspect="1" noChangeArrowheads="1"/>
          </p:cNvPicPr>
          <p:nvPr/>
        </p:nvPicPr>
        <p:blipFill>
          <a:blip r:embed="rId5" cstate="print"/>
          <a:srcRect/>
          <a:stretch>
            <a:fillRect/>
          </a:stretch>
        </p:blipFill>
        <p:spPr>
          <a:xfrm>
            <a:off x="5926138" y="1778000"/>
            <a:ext cx="481012" cy="608013"/>
          </a:xfrm>
          <a:prstGeom prst="rect">
            <a:avLst/>
          </a:prstGeom>
          <a:noFill/>
          <a:ln/>
        </p:spPr>
      </p:pic>
      <p:pic>
        <p:nvPicPr>
          <p:cNvPr id="7" name="Picture 7" descr="2hhzf_jn[1]"/>
          <p:cNvPicPr>
            <a:picLocks noChangeAspect="1" noChangeArrowheads="1"/>
          </p:cNvPicPr>
          <p:nvPr/>
        </p:nvPicPr>
        <p:blipFill>
          <a:blip r:embed="rId6" cstate="print"/>
          <a:srcRect/>
          <a:stretch>
            <a:fillRect/>
          </a:stretch>
        </p:blipFill>
        <p:spPr>
          <a:xfrm>
            <a:off x="2635250" y="1701800"/>
            <a:ext cx="566738" cy="765175"/>
          </a:xfrm>
          <a:prstGeom prst="rect">
            <a:avLst/>
          </a:prstGeom>
          <a:noFill/>
          <a:ln/>
        </p:spPr>
      </p:pic>
      <p:sp>
        <p:nvSpPr>
          <p:cNvPr id="8" name="AutoShape 8"/>
          <p:cNvSpPr>
            <a:spLocks noChangeArrowheads="1"/>
          </p:cNvSpPr>
          <p:nvPr/>
        </p:nvSpPr>
        <p:spPr bwMode="auto">
          <a:xfrm>
            <a:off x="762000" y="2819400"/>
            <a:ext cx="7772400" cy="1676400"/>
          </a:xfrm>
          <a:prstGeom prst="leftRightArrow">
            <a:avLst>
              <a:gd name="adj1" fmla="val 71954"/>
              <a:gd name="adj2" fmla="val 46771"/>
            </a:avLst>
          </a:prstGeom>
          <a:solidFill>
            <a:schemeClr val="bg1"/>
          </a:solidFill>
          <a:ln w="9525">
            <a:solidFill>
              <a:schemeClr val="tx1"/>
            </a:solidFill>
            <a:miter lim="800000"/>
            <a:headEnd/>
            <a:tailEnd/>
          </a:ln>
          <a:effectLst/>
        </p:spPr>
        <p:txBody>
          <a:bodyPr wrap="none" anchor="ctr"/>
          <a:lstStyle/>
          <a:p>
            <a:pPr algn="ctr" eaLnBrk="0" hangingPunct="0"/>
            <a:endParaRPr lang="fr-FR" altLang="zh-CN" sz="2000" dirty="0" smtClean="0"/>
          </a:p>
          <a:p>
            <a:pPr algn="ctr" eaLnBrk="0" hangingPunct="0"/>
            <a:r>
              <a:rPr lang="fr-FR" altLang="zh-CN" sz="2000" dirty="0" smtClean="0"/>
              <a:t>Normes de sites Web</a:t>
            </a:r>
          </a:p>
          <a:p>
            <a:pPr algn="ctr" eaLnBrk="0" hangingPunct="0"/>
            <a:r>
              <a:rPr lang="en-US" altLang="zh-CN" sz="2000" b="1" dirty="0" smtClean="0">
                <a:latin typeface="Verdana" pitchFamily="34" charset="0"/>
                <a:ea typeface="宋体" charset="-122"/>
              </a:rPr>
              <a:t>+ </a:t>
            </a:r>
            <a:r>
              <a:rPr lang="fr-FR" altLang="zh-CN" sz="2000" dirty="0" smtClean="0"/>
              <a:t>Normes de communication réseau</a:t>
            </a:r>
          </a:p>
          <a:p>
            <a:pPr algn="ctr" eaLnBrk="0" hangingPunct="0"/>
            <a:r>
              <a:rPr lang="en-US" altLang="zh-CN" sz="2000" b="1" dirty="0" smtClean="0">
                <a:latin typeface="Verdana" pitchFamily="34" charset="0"/>
                <a:ea typeface="宋体" charset="-122"/>
              </a:rPr>
              <a:t>+ </a:t>
            </a:r>
            <a:r>
              <a:rPr lang="fr-FR" altLang="zh-CN" sz="2000" dirty="0" smtClean="0"/>
              <a:t>Format compatible</a:t>
            </a:r>
          </a:p>
          <a:p>
            <a:pPr algn="ctr" eaLnBrk="0" hangingPunct="0"/>
            <a:endParaRPr lang="zh-CN" altLang="en-US" sz="2000" b="1" dirty="0">
              <a:latin typeface="Verdana" pitchFamily="34" charset="0"/>
              <a:ea typeface="宋体" charset="-122"/>
            </a:endParaRPr>
          </a:p>
        </p:txBody>
      </p:sp>
      <p:sp>
        <p:nvSpPr>
          <p:cNvPr id="9" name="Text Box 10"/>
          <p:cNvSpPr txBox="1">
            <a:spLocks noChangeArrowheads="1"/>
          </p:cNvSpPr>
          <p:nvPr/>
        </p:nvSpPr>
        <p:spPr bwMode="auto">
          <a:xfrm>
            <a:off x="3641725" y="1327150"/>
            <a:ext cx="482600" cy="366713"/>
          </a:xfrm>
          <a:prstGeom prst="rect">
            <a:avLst/>
          </a:prstGeom>
          <a:noFill/>
          <a:ln w="9525">
            <a:noFill/>
            <a:miter lim="800000"/>
            <a:headEnd/>
            <a:tailEnd/>
          </a:ln>
          <a:effectLst/>
        </p:spPr>
        <p:txBody>
          <a:bodyPr wrap="none">
            <a:spAutoFit/>
          </a:bodyPr>
          <a:lstStyle/>
          <a:p>
            <a:pPr eaLnBrk="0" hangingPunct="0"/>
            <a:r>
              <a:rPr lang="en-US" altLang="zh-CN" dirty="0">
                <a:latin typeface="Verdana" pitchFamily="34" charset="0"/>
                <a:ea typeface="宋体" charset="-122"/>
              </a:rPr>
              <a:t>PC</a:t>
            </a:r>
          </a:p>
        </p:txBody>
      </p:sp>
      <p:sp>
        <p:nvSpPr>
          <p:cNvPr id="10" name="Text Box 11"/>
          <p:cNvSpPr txBox="1">
            <a:spLocks noChangeArrowheads="1"/>
          </p:cNvSpPr>
          <p:nvPr/>
        </p:nvSpPr>
        <p:spPr bwMode="auto">
          <a:xfrm>
            <a:off x="4724400" y="1371600"/>
            <a:ext cx="692150" cy="366713"/>
          </a:xfrm>
          <a:prstGeom prst="rect">
            <a:avLst/>
          </a:prstGeom>
          <a:noFill/>
          <a:ln w="9525">
            <a:noFill/>
            <a:miter lim="800000"/>
            <a:headEnd/>
            <a:tailEnd/>
          </a:ln>
          <a:effectLst/>
        </p:spPr>
        <p:txBody>
          <a:bodyPr wrap="none">
            <a:spAutoFit/>
          </a:bodyPr>
          <a:lstStyle/>
          <a:p>
            <a:pPr eaLnBrk="0" hangingPunct="0"/>
            <a:r>
              <a:rPr lang="en-US" altLang="zh-CN">
                <a:latin typeface="Verdana" pitchFamily="34" charset="0"/>
                <a:ea typeface="宋体" charset="-122"/>
              </a:rPr>
              <a:t>MAC</a:t>
            </a:r>
          </a:p>
        </p:txBody>
      </p:sp>
      <p:sp>
        <p:nvSpPr>
          <p:cNvPr id="11" name="Text Box 12"/>
          <p:cNvSpPr txBox="1">
            <a:spLocks noChangeArrowheads="1"/>
          </p:cNvSpPr>
          <p:nvPr/>
        </p:nvSpPr>
        <p:spPr bwMode="auto">
          <a:xfrm>
            <a:off x="5562600" y="1295400"/>
            <a:ext cx="2870401" cy="646331"/>
          </a:xfrm>
          <a:prstGeom prst="rect">
            <a:avLst/>
          </a:prstGeom>
          <a:noFill/>
          <a:ln w="9525">
            <a:noFill/>
            <a:miter lim="800000"/>
            <a:headEnd/>
            <a:tailEnd/>
          </a:ln>
          <a:effectLst/>
        </p:spPr>
        <p:txBody>
          <a:bodyPr wrap="none">
            <a:spAutoFit/>
          </a:bodyPr>
          <a:lstStyle/>
          <a:p>
            <a:pPr eaLnBrk="0" hangingPunct="0"/>
            <a:r>
              <a:rPr lang="en-US" altLang="zh-CN" dirty="0" smtClean="0">
                <a:latin typeface="Verdana" pitchFamily="34" charset="0"/>
                <a:ea typeface="宋体" charset="-122"/>
              </a:rPr>
              <a:t> </a:t>
            </a:r>
            <a:r>
              <a:rPr lang="fr-FR" altLang="zh-CN" dirty="0" smtClean="0"/>
              <a:t>Station de travail de </a:t>
            </a:r>
            <a:r>
              <a:rPr lang="en-US" altLang="zh-CN" dirty="0" smtClean="0">
                <a:latin typeface="Verdana" pitchFamily="34" charset="0"/>
                <a:ea typeface="宋体" charset="-122"/>
              </a:rPr>
              <a:t>UNIX </a:t>
            </a:r>
            <a:endParaRPr lang="fr-FR" altLang="zh-CN" dirty="0" smtClean="0"/>
          </a:p>
          <a:p>
            <a:pPr eaLnBrk="0" hangingPunct="0"/>
            <a:endParaRPr lang="zh-CN" altLang="en-US" dirty="0">
              <a:latin typeface="Verdana" pitchFamily="34" charset="0"/>
              <a:ea typeface="宋体" charset="-122"/>
            </a:endParaRPr>
          </a:p>
        </p:txBody>
      </p:sp>
      <p:sp>
        <p:nvSpPr>
          <p:cNvPr id="12" name="Line 13"/>
          <p:cNvSpPr>
            <a:spLocks noChangeShapeType="1"/>
          </p:cNvSpPr>
          <p:nvPr/>
        </p:nvSpPr>
        <p:spPr bwMode="auto">
          <a:xfrm>
            <a:off x="2987824" y="2420888"/>
            <a:ext cx="0" cy="609600"/>
          </a:xfrm>
          <a:prstGeom prst="line">
            <a:avLst/>
          </a:prstGeom>
          <a:noFill/>
          <a:ln w="9525">
            <a:solidFill>
              <a:schemeClr val="tx1"/>
            </a:solidFill>
            <a:round/>
            <a:headEnd/>
            <a:tailEnd/>
          </a:ln>
          <a:effectLst/>
        </p:spPr>
        <p:txBody>
          <a:bodyPr/>
          <a:lstStyle/>
          <a:p>
            <a:endParaRPr lang="zh-CN" altLang="en-US"/>
          </a:p>
        </p:txBody>
      </p:sp>
      <p:sp>
        <p:nvSpPr>
          <p:cNvPr id="13" name="Line 14"/>
          <p:cNvSpPr>
            <a:spLocks noChangeShapeType="1"/>
          </p:cNvSpPr>
          <p:nvPr/>
        </p:nvSpPr>
        <p:spPr bwMode="auto">
          <a:xfrm>
            <a:off x="3962400" y="2438400"/>
            <a:ext cx="0" cy="609600"/>
          </a:xfrm>
          <a:prstGeom prst="line">
            <a:avLst/>
          </a:prstGeom>
          <a:noFill/>
          <a:ln w="9525">
            <a:solidFill>
              <a:schemeClr val="tx1"/>
            </a:solidFill>
            <a:round/>
            <a:headEnd/>
            <a:tailEnd/>
          </a:ln>
          <a:effectLst/>
        </p:spPr>
        <p:txBody>
          <a:bodyPr/>
          <a:lstStyle/>
          <a:p>
            <a:endParaRPr lang="zh-CN" altLang="en-US"/>
          </a:p>
        </p:txBody>
      </p:sp>
      <p:sp>
        <p:nvSpPr>
          <p:cNvPr id="14" name="Line 15"/>
          <p:cNvSpPr>
            <a:spLocks noChangeShapeType="1"/>
          </p:cNvSpPr>
          <p:nvPr/>
        </p:nvSpPr>
        <p:spPr bwMode="auto">
          <a:xfrm>
            <a:off x="5181600" y="2438400"/>
            <a:ext cx="0" cy="609600"/>
          </a:xfrm>
          <a:prstGeom prst="line">
            <a:avLst/>
          </a:prstGeom>
          <a:noFill/>
          <a:ln w="9525">
            <a:solidFill>
              <a:schemeClr val="tx1"/>
            </a:solidFill>
            <a:round/>
            <a:headEnd/>
            <a:tailEnd/>
          </a:ln>
          <a:effectLst/>
        </p:spPr>
        <p:txBody>
          <a:bodyPr/>
          <a:lstStyle/>
          <a:p>
            <a:endParaRPr lang="zh-CN" altLang="en-US"/>
          </a:p>
        </p:txBody>
      </p:sp>
      <p:sp>
        <p:nvSpPr>
          <p:cNvPr id="15" name="Line 16"/>
          <p:cNvSpPr>
            <a:spLocks noChangeShapeType="1"/>
          </p:cNvSpPr>
          <p:nvPr/>
        </p:nvSpPr>
        <p:spPr bwMode="auto">
          <a:xfrm>
            <a:off x="6172200" y="2438400"/>
            <a:ext cx="0" cy="609600"/>
          </a:xfrm>
          <a:prstGeom prst="line">
            <a:avLst/>
          </a:prstGeom>
          <a:noFill/>
          <a:ln w="9525">
            <a:solidFill>
              <a:schemeClr val="tx1"/>
            </a:solidFill>
            <a:round/>
            <a:headEnd/>
            <a:tailEnd/>
          </a:ln>
          <a:effectLst/>
        </p:spPr>
        <p:txBody>
          <a:bodyPr/>
          <a:lstStyle/>
          <a:p>
            <a:endParaRPr lang="zh-CN" altLang="en-US"/>
          </a:p>
        </p:txBody>
      </p:sp>
      <p:sp>
        <p:nvSpPr>
          <p:cNvPr id="16" name="AutoShape 17"/>
          <p:cNvSpPr>
            <a:spLocks noChangeArrowheads="1"/>
          </p:cNvSpPr>
          <p:nvPr/>
        </p:nvSpPr>
        <p:spPr bwMode="auto">
          <a:xfrm>
            <a:off x="2606675" y="4845050"/>
            <a:ext cx="762000" cy="533400"/>
          </a:xfrm>
          <a:prstGeom prst="can">
            <a:avLst>
              <a:gd name="adj" fmla="val 25000"/>
            </a:avLst>
          </a:prstGeom>
          <a:solidFill>
            <a:schemeClr val="accent1"/>
          </a:solidFill>
          <a:ln w="9525">
            <a:solidFill>
              <a:schemeClr val="tx1"/>
            </a:solidFill>
            <a:round/>
            <a:headEnd/>
            <a:tailEnd/>
          </a:ln>
          <a:effectLst/>
        </p:spPr>
        <p:txBody>
          <a:bodyPr wrap="none" anchor="ctr"/>
          <a:lstStyle/>
          <a:p>
            <a:endParaRPr lang="zh-CN" altLang="en-US"/>
          </a:p>
        </p:txBody>
      </p:sp>
      <p:sp>
        <p:nvSpPr>
          <p:cNvPr id="17" name="AutoShape 18"/>
          <p:cNvSpPr>
            <a:spLocks noChangeArrowheads="1"/>
          </p:cNvSpPr>
          <p:nvPr/>
        </p:nvSpPr>
        <p:spPr bwMode="auto">
          <a:xfrm>
            <a:off x="3673475" y="4845050"/>
            <a:ext cx="762000" cy="533400"/>
          </a:xfrm>
          <a:prstGeom prst="can">
            <a:avLst>
              <a:gd name="adj" fmla="val 25000"/>
            </a:avLst>
          </a:prstGeom>
          <a:solidFill>
            <a:schemeClr val="accent1"/>
          </a:solidFill>
          <a:ln w="9525">
            <a:solidFill>
              <a:schemeClr val="tx1"/>
            </a:solidFill>
            <a:round/>
            <a:headEnd/>
            <a:tailEnd/>
          </a:ln>
          <a:effectLst/>
        </p:spPr>
        <p:txBody>
          <a:bodyPr wrap="none" anchor="ctr"/>
          <a:lstStyle/>
          <a:p>
            <a:endParaRPr lang="zh-CN" altLang="en-US"/>
          </a:p>
        </p:txBody>
      </p:sp>
      <p:sp>
        <p:nvSpPr>
          <p:cNvPr id="18" name="AutoShape 19"/>
          <p:cNvSpPr>
            <a:spLocks noChangeArrowheads="1"/>
          </p:cNvSpPr>
          <p:nvPr/>
        </p:nvSpPr>
        <p:spPr bwMode="auto">
          <a:xfrm>
            <a:off x="4740275" y="4845050"/>
            <a:ext cx="762000" cy="533400"/>
          </a:xfrm>
          <a:prstGeom prst="can">
            <a:avLst>
              <a:gd name="adj" fmla="val 25000"/>
            </a:avLst>
          </a:prstGeom>
          <a:solidFill>
            <a:schemeClr val="accent1"/>
          </a:solidFill>
          <a:ln w="9525">
            <a:solidFill>
              <a:schemeClr val="tx1"/>
            </a:solidFill>
            <a:round/>
            <a:headEnd/>
            <a:tailEnd/>
          </a:ln>
          <a:effectLst/>
        </p:spPr>
        <p:txBody>
          <a:bodyPr wrap="none" anchor="ctr"/>
          <a:lstStyle/>
          <a:p>
            <a:endParaRPr lang="zh-CN" altLang="en-US"/>
          </a:p>
        </p:txBody>
      </p:sp>
      <p:sp>
        <p:nvSpPr>
          <p:cNvPr id="19" name="AutoShape 20"/>
          <p:cNvSpPr>
            <a:spLocks noChangeArrowheads="1"/>
          </p:cNvSpPr>
          <p:nvPr/>
        </p:nvSpPr>
        <p:spPr bwMode="auto">
          <a:xfrm>
            <a:off x="5807075" y="4845050"/>
            <a:ext cx="762000" cy="533400"/>
          </a:xfrm>
          <a:prstGeom prst="can">
            <a:avLst>
              <a:gd name="adj" fmla="val 25000"/>
            </a:avLst>
          </a:prstGeom>
          <a:solidFill>
            <a:schemeClr val="accent1"/>
          </a:solidFill>
          <a:ln w="9525">
            <a:solidFill>
              <a:schemeClr val="tx1"/>
            </a:solidFill>
            <a:round/>
            <a:headEnd/>
            <a:tailEnd/>
          </a:ln>
          <a:effectLst/>
        </p:spPr>
        <p:txBody>
          <a:bodyPr wrap="none" anchor="ctr"/>
          <a:lstStyle/>
          <a:p>
            <a:endParaRPr lang="zh-CN" altLang="en-US"/>
          </a:p>
        </p:txBody>
      </p:sp>
      <p:sp>
        <p:nvSpPr>
          <p:cNvPr id="20" name="Line 21"/>
          <p:cNvSpPr>
            <a:spLocks noChangeShapeType="1"/>
          </p:cNvSpPr>
          <p:nvPr/>
        </p:nvSpPr>
        <p:spPr bwMode="auto">
          <a:xfrm flipH="1">
            <a:off x="2971800" y="4267200"/>
            <a:ext cx="15875" cy="565150"/>
          </a:xfrm>
          <a:prstGeom prst="line">
            <a:avLst/>
          </a:prstGeom>
          <a:noFill/>
          <a:ln w="9525">
            <a:solidFill>
              <a:schemeClr val="tx1"/>
            </a:solidFill>
            <a:round/>
            <a:headEnd/>
            <a:tailEnd/>
          </a:ln>
          <a:effectLst/>
        </p:spPr>
        <p:txBody>
          <a:bodyPr/>
          <a:lstStyle/>
          <a:p>
            <a:endParaRPr lang="zh-CN" altLang="en-US"/>
          </a:p>
        </p:txBody>
      </p:sp>
      <p:sp>
        <p:nvSpPr>
          <p:cNvPr id="21" name="Line 22"/>
          <p:cNvSpPr>
            <a:spLocks noChangeShapeType="1"/>
          </p:cNvSpPr>
          <p:nvPr/>
        </p:nvSpPr>
        <p:spPr bwMode="auto">
          <a:xfrm flipH="1">
            <a:off x="4038600" y="4267200"/>
            <a:ext cx="15875" cy="565150"/>
          </a:xfrm>
          <a:prstGeom prst="line">
            <a:avLst/>
          </a:prstGeom>
          <a:noFill/>
          <a:ln w="9525">
            <a:solidFill>
              <a:schemeClr val="tx1"/>
            </a:solidFill>
            <a:round/>
            <a:headEnd/>
            <a:tailEnd/>
          </a:ln>
          <a:effectLst/>
        </p:spPr>
        <p:txBody>
          <a:bodyPr/>
          <a:lstStyle/>
          <a:p>
            <a:endParaRPr lang="zh-CN" altLang="en-US"/>
          </a:p>
        </p:txBody>
      </p:sp>
      <p:sp>
        <p:nvSpPr>
          <p:cNvPr id="22" name="Line 23"/>
          <p:cNvSpPr>
            <a:spLocks noChangeShapeType="1"/>
          </p:cNvSpPr>
          <p:nvPr/>
        </p:nvSpPr>
        <p:spPr bwMode="auto">
          <a:xfrm flipH="1">
            <a:off x="5105400" y="4267200"/>
            <a:ext cx="15875" cy="565150"/>
          </a:xfrm>
          <a:prstGeom prst="line">
            <a:avLst/>
          </a:prstGeom>
          <a:noFill/>
          <a:ln w="9525">
            <a:solidFill>
              <a:schemeClr val="tx1"/>
            </a:solidFill>
            <a:round/>
            <a:headEnd/>
            <a:tailEnd/>
          </a:ln>
          <a:effectLst/>
        </p:spPr>
        <p:txBody>
          <a:bodyPr/>
          <a:lstStyle/>
          <a:p>
            <a:endParaRPr lang="zh-CN" altLang="en-US"/>
          </a:p>
        </p:txBody>
      </p:sp>
      <p:sp>
        <p:nvSpPr>
          <p:cNvPr id="23" name="Line 24"/>
          <p:cNvSpPr>
            <a:spLocks noChangeShapeType="1"/>
          </p:cNvSpPr>
          <p:nvPr/>
        </p:nvSpPr>
        <p:spPr bwMode="auto">
          <a:xfrm flipH="1">
            <a:off x="6172200" y="4267200"/>
            <a:ext cx="15875" cy="565150"/>
          </a:xfrm>
          <a:prstGeom prst="line">
            <a:avLst/>
          </a:prstGeom>
          <a:noFill/>
          <a:ln w="9525">
            <a:solidFill>
              <a:schemeClr val="tx1"/>
            </a:solidFill>
            <a:round/>
            <a:headEnd/>
            <a:tailEnd/>
          </a:ln>
          <a:effectLst/>
        </p:spPr>
        <p:txBody>
          <a:bodyPr/>
          <a:lstStyle/>
          <a:p>
            <a:endParaRPr lang="zh-CN" altLang="en-US"/>
          </a:p>
        </p:txBody>
      </p:sp>
      <p:sp>
        <p:nvSpPr>
          <p:cNvPr id="24" name="Text Box 25"/>
          <p:cNvSpPr txBox="1">
            <a:spLocks noChangeArrowheads="1"/>
          </p:cNvSpPr>
          <p:nvPr/>
        </p:nvSpPr>
        <p:spPr bwMode="auto">
          <a:xfrm>
            <a:off x="2438400" y="5410200"/>
            <a:ext cx="904875" cy="641350"/>
          </a:xfrm>
          <a:prstGeom prst="rect">
            <a:avLst/>
          </a:prstGeom>
          <a:noFill/>
          <a:ln w="9525">
            <a:noFill/>
            <a:miter lim="800000"/>
            <a:headEnd/>
            <a:tailEnd/>
          </a:ln>
          <a:effectLst/>
        </p:spPr>
        <p:txBody>
          <a:bodyPr wrap="none">
            <a:spAutoFit/>
          </a:bodyPr>
          <a:lstStyle/>
          <a:p>
            <a:pPr eaLnBrk="0" hangingPunct="0"/>
            <a:r>
              <a:rPr lang="en-US" altLang="zh-CN">
                <a:latin typeface="Verdana" pitchFamily="34" charset="0"/>
                <a:ea typeface="宋体" charset="-122"/>
              </a:rPr>
              <a:t>HTTP</a:t>
            </a:r>
          </a:p>
          <a:p>
            <a:pPr eaLnBrk="0" hangingPunct="0"/>
            <a:r>
              <a:rPr lang="en-US" altLang="zh-CN">
                <a:latin typeface="Verdana" pitchFamily="34" charset="0"/>
                <a:ea typeface="宋体" charset="-122"/>
              </a:rPr>
              <a:t>server</a:t>
            </a:r>
          </a:p>
        </p:txBody>
      </p:sp>
      <p:sp>
        <p:nvSpPr>
          <p:cNvPr id="25" name="Text Box 26"/>
          <p:cNvSpPr txBox="1">
            <a:spLocks noChangeArrowheads="1"/>
          </p:cNvSpPr>
          <p:nvPr/>
        </p:nvSpPr>
        <p:spPr bwMode="auto">
          <a:xfrm>
            <a:off x="3597275" y="5454650"/>
            <a:ext cx="904875" cy="641350"/>
          </a:xfrm>
          <a:prstGeom prst="rect">
            <a:avLst/>
          </a:prstGeom>
          <a:noFill/>
          <a:ln w="9525">
            <a:noFill/>
            <a:miter lim="800000"/>
            <a:headEnd/>
            <a:tailEnd/>
          </a:ln>
          <a:effectLst/>
        </p:spPr>
        <p:txBody>
          <a:bodyPr wrap="none">
            <a:spAutoFit/>
          </a:bodyPr>
          <a:lstStyle/>
          <a:p>
            <a:pPr eaLnBrk="0" hangingPunct="0"/>
            <a:r>
              <a:rPr lang="en-US" altLang="zh-CN">
                <a:latin typeface="Verdana" pitchFamily="34" charset="0"/>
                <a:ea typeface="宋体" charset="-122"/>
              </a:rPr>
              <a:t>FTP</a:t>
            </a:r>
          </a:p>
          <a:p>
            <a:pPr eaLnBrk="0" hangingPunct="0"/>
            <a:r>
              <a:rPr lang="en-US" altLang="zh-CN">
                <a:latin typeface="Verdana" pitchFamily="34" charset="0"/>
                <a:ea typeface="宋体" charset="-122"/>
              </a:rPr>
              <a:t>server</a:t>
            </a:r>
          </a:p>
        </p:txBody>
      </p:sp>
      <p:sp>
        <p:nvSpPr>
          <p:cNvPr id="26" name="Text Box 27"/>
          <p:cNvSpPr txBox="1">
            <a:spLocks noChangeArrowheads="1"/>
          </p:cNvSpPr>
          <p:nvPr/>
        </p:nvSpPr>
        <p:spPr bwMode="auto">
          <a:xfrm>
            <a:off x="4664075" y="5454650"/>
            <a:ext cx="1020763" cy="641350"/>
          </a:xfrm>
          <a:prstGeom prst="rect">
            <a:avLst/>
          </a:prstGeom>
          <a:noFill/>
          <a:ln w="9525">
            <a:noFill/>
            <a:miter lim="800000"/>
            <a:headEnd/>
            <a:tailEnd/>
          </a:ln>
          <a:effectLst/>
        </p:spPr>
        <p:txBody>
          <a:bodyPr wrap="none">
            <a:spAutoFit/>
          </a:bodyPr>
          <a:lstStyle/>
          <a:p>
            <a:pPr eaLnBrk="0" hangingPunct="0"/>
            <a:r>
              <a:rPr lang="en-US" altLang="zh-CN">
                <a:latin typeface="Verdana" pitchFamily="34" charset="0"/>
                <a:ea typeface="宋体" charset="-122"/>
              </a:rPr>
              <a:t>Gopher</a:t>
            </a:r>
          </a:p>
          <a:p>
            <a:pPr eaLnBrk="0" hangingPunct="0"/>
            <a:r>
              <a:rPr lang="en-US" altLang="zh-CN">
                <a:latin typeface="Verdana" pitchFamily="34" charset="0"/>
                <a:ea typeface="宋体" charset="-122"/>
              </a:rPr>
              <a:t>server</a:t>
            </a:r>
          </a:p>
        </p:txBody>
      </p:sp>
      <p:sp>
        <p:nvSpPr>
          <p:cNvPr id="27" name="Text Box 28"/>
          <p:cNvSpPr txBox="1">
            <a:spLocks noChangeArrowheads="1"/>
          </p:cNvSpPr>
          <p:nvPr/>
        </p:nvSpPr>
        <p:spPr bwMode="auto">
          <a:xfrm>
            <a:off x="5791200" y="5410200"/>
            <a:ext cx="904875" cy="641350"/>
          </a:xfrm>
          <a:prstGeom prst="rect">
            <a:avLst/>
          </a:prstGeom>
          <a:noFill/>
          <a:ln w="9525">
            <a:noFill/>
            <a:miter lim="800000"/>
            <a:headEnd/>
            <a:tailEnd/>
          </a:ln>
          <a:effectLst/>
        </p:spPr>
        <p:txBody>
          <a:bodyPr wrap="none">
            <a:spAutoFit/>
          </a:bodyPr>
          <a:lstStyle/>
          <a:p>
            <a:pPr eaLnBrk="0" hangingPunct="0"/>
            <a:r>
              <a:rPr lang="en-US" altLang="zh-CN">
                <a:latin typeface="Verdana" pitchFamily="34" charset="0"/>
                <a:ea typeface="宋体" charset="-122"/>
              </a:rPr>
              <a:t>NNTP</a:t>
            </a:r>
          </a:p>
          <a:p>
            <a:pPr eaLnBrk="0" hangingPunct="0"/>
            <a:r>
              <a:rPr lang="en-US" altLang="zh-CN">
                <a:latin typeface="Verdana" pitchFamily="34" charset="0"/>
                <a:ea typeface="宋体" charset="-122"/>
              </a:rPr>
              <a:t>server</a:t>
            </a:r>
          </a:p>
        </p:txBody>
      </p:sp>
      <p:sp>
        <p:nvSpPr>
          <p:cNvPr id="28" name="Text Box 10"/>
          <p:cNvSpPr txBox="1">
            <a:spLocks noChangeArrowheads="1"/>
          </p:cNvSpPr>
          <p:nvPr/>
        </p:nvSpPr>
        <p:spPr bwMode="auto">
          <a:xfrm>
            <a:off x="2411760" y="1340768"/>
            <a:ext cx="1174552" cy="369332"/>
          </a:xfrm>
          <a:prstGeom prst="rect">
            <a:avLst/>
          </a:prstGeom>
          <a:noFill/>
          <a:ln w="9525">
            <a:noFill/>
            <a:miter lim="800000"/>
            <a:headEnd/>
            <a:tailEnd/>
          </a:ln>
          <a:effectLst/>
        </p:spPr>
        <p:txBody>
          <a:bodyPr wrap="none">
            <a:spAutoFit/>
          </a:bodyPr>
          <a:lstStyle/>
          <a:p>
            <a:pPr eaLnBrk="0" hangingPunct="0"/>
            <a:r>
              <a:rPr lang="fr-FR" altLang="zh-CN" dirty="0" smtClean="0">
                <a:latin typeface="Verdana" pitchFamily="34" charset="0"/>
                <a:ea typeface="宋体" charset="-122"/>
              </a:rPr>
              <a:t>Terminal</a:t>
            </a:r>
            <a:endParaRPr lang="en-US" altLang="zh-CN" dirty="0">
              <a:latin typeface="Verdana" pitchFamily="34" charset="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buFont typeface="Arial" pitchFamily="34" charset="0"/>
              <a:buChar char="•"/>
            </a:pPr>
            <a:r>
              <a:rPr lang="fr-FR" altLang="zh-CN" dirty="0" smtClean="0"/>
              <a:t>Réseau Actuel</a:t>
            </a:r>
            <a:endParaRPr lang="fr-FR" altLang="zh-CN" dirty="0"/>
          </a:p>
        </p:txBody>
      </p:sp>
      <p:sp>
        <p:nvSpPr>
          <p:cNvPr id="3" name="内容占位符 2"/>
          <p:cNvSpPr>
            <a:spLocks noGrp="1"/>
          </p:cNvSpPr>
          <p:nvPr>
            <p:ph idx="1"/>
          </p:nvPr>
        </p:nvSpPr>
        <p:spPr>
          <a:xfrm>
            <a:off x="457200" y="1268760"/>
            <a:ext cx="3970784" cy="4857403"/>
          </a:xfrm>
        </p:spPr>
        <p:txBody>
          <a:bodyPr>
            <a:normAutofit fontScale="70000" lnSpcReduction="20000"/>
          </a:bodyPr>
          <a:lstStyle/>
          <a:p>
            <a:pPr lvl="0">
              <a:defRPr/>
            </a:pPr>
            <a:r>
              <a:rPr lang="fr-FR" altLang="zh-CN" dirty="0" smtClean="0">
                <a:ea typeface="宋体" charset="-122"/>
              </a:rPr>
              <a:t>Très peu de ressources limitées, la sémantique de l'autre par des liens (tels que: l'expression du sens avec le nom du fichier)</a:t>
            </a:r>
          </a:p>
          <a:p>
            <a:pPr lvl="0">
              <a:defRPr/>
            </a:pPr>
            <a:r>
              <a:rPr lang="fr-FR" altLang="zh-CN" dirty="0" smtClean="0">
                <a:ea typeface="宋体" charset="-122"/>
              </a:rPr>
              <a:t> Une ressource où le système ne peut pas déterminer automatiquement les répercussions sur les ressources dans d'autres systèmes (tels que: la figure D des ressources et des ressources à travers le A et C des liens HREF, mais ne connaissez pas le sens de A et C)</a:t>
            </a:r>
          </a:p>
          <a:p>
            <a:pPr>
              <a:buNone/>
            </a:pPr>
            <a:endParaRPr lang="zh-CN" altLang="en-US" dirty="0"/>
          </a:p>
        </p:txBody>
      </p:sp>
      <p:sp>
        <p:nvSpPr>
          <p:cNvPr id="5" name="Rectangle 4"/>
          <p:cNvSpPr txBox="1">
            <a:spLocks noChangeArrowheads="1"/>
          </p:cNvSpPr>
          <p:nvPr/>
        </p:nvSpPr>
        <p:spPr>
          <a:xfrm>
            <a:off x="457200" y="1295400"/>
            <a:ext cx="2944813" cy="5105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500" b="0" i="0" u="none" strike="noStrike" kern="1200" cap="none" spc="0" normalizeH="0" baseline="0" noProof="0" dirty="0">
              <a:ln>
                <a:noFill/>
              </a:ln>
              <a:solidFill>
                <a:schemeClr val="tx1"/>
              </a:solidFill>
              <a:effectLst/>
              <a:uLnTx/>
              <a:uFillTx/>
              <a:latin typeface="+mn-lt"/>
              <a:ea typeface="宋体" charset="-122"/>
              <a:cs typeface="+mn-cs"/>
            </a:endParaRPr>
          </a:p>
        </p:txBody>
      </p:sp>
      <p:pic>
        <p:nvPicPr>
          <p:cNvPr id="6" name="Picture 3" descr="BU_fig_web"/>
          <p:cNvPicPr>
            <a:picLocks noChangeAspect="1" noChangeArrowheads="1"/>
          </p:cNvPicPr>
          <p:nvPr/>
        </p:nvPicPr>
        <p:blipFill>
          <a:blip r:embed="rId3" cstate="print"/>
          <a:srcRect/>
          <a:stretch>
            <a:fillRect/>
          </a:stretch>
        </p:blipFill>
        <p:spPr>
          <a:xfrm>
            <a:off x="4932040" y="1124744"/>
            <a:ext cx="3702373" cy="5352256"/>
          </a:xfrm>
          <a:prstGeom prst="rect">
            <a:avLst/>
          </a:prstGeom>
          <a:solidFill>
            <a:schemeClr val="bg1"/>
          </a:solidFill>
          <a:ln/>
        </p:spPr>
      </p:pic>
      <p:sp>
        <p:nvSpPr>
          <p:cNvPr id="7" name="Text Box 5"/>
          <p:cNvSpPr txBox="1">
            <a:spLocks noChangeArrowheads="1"/>
          </p:cNvSpPr>
          <p:nvPr/>
        </p:nvSpPr>
        <p:spPr bwMode="auto">
          <a:xfrm>
            <a:off x="6248400" y="3276600"/>
            <a:ext cx="368300" cy="396875"/>
          </a:xfrm>
          <a:prstGeom prst="rect">
            <a:avLst/>
          </a:prstGeom>
          <a:noFill/>
          <a:ln w="28575" algn="ctr">
            <a:noFill/>
            <a:miter lim="800000"/>
            <a:headEnd/>
            <a:tailEnd type="none" w="lg" len="med"/>
          </a:ln>
          <a:effectLst/>
        </p:spPr>
        <p:txBody>
          <a:bodyPr wrap="none">
            <a:spAutoFit/>
          </a:bodyPr>
          <a:lstStyle/>
          <a:p>
            <a:pPr algn="ctr" eaLnBrk="0" hangingPunct="0"/>
            <a:r>
              <a:rPr lang="en-US" altLang="zh-CN" sz="2000" b="1">
                <a:latin typeface="Verdana" pitchFamily="34" charset="0"/>
                <a:ea typeface="宋体" charset="-122"/>
              </a:rPr>
              <a:t>C</a:t>
            </a:r>
            <a:endParaRPr lang="zh-CN" altLang="en-US" sz="2000" b="1">
              <a:latin typeface="Verdana" pitchFamily="34" charset="0"/>
              <a:ea typeface="宋体" charset="-122"/>
            </a:endParaRPr>
          </a:p>
        </p:txBody>
      </p:sp>
      <p:sp>
        <p:nvSpPr>
          <p:cNvPr id="8" name="Text Box 6"/>
          <p:cNvSpPr txBox="1">
            <a:spLocks noChangeArrowheads="1"/>
          </p:cNvSpPr>
          <p:nvPr/>
        </p:nvSpPr>
        <p:spPr bwMode="auto">
          <a:xfrm>
            <a:off x="5868144" y="2060848"/>
            <a:ext cx="381000" cy="396875"/>
          </a:xfrm>
          <a:prstGeom prst="rect">
            <a:avLst/>
          </a:prstGeom>
          <a:noFill/>
          <a:ln w="28575" algn="ctr">
            <a:noFill/>
            <a:miter lim="800000"/>
            <a:headEnd/>
            <a:tailEnd type="none" w="lg" len="med"/>
          </a:ln>
          <a:effectLst/>
        </p:spPr>
        <p:txBody>
          <a:bodyPr wrap="none">
            <a:spAutoFit/>
          </a:bodyPr>
          <a:lstStyle/>
          <a:p>
            <a:pPr marL="342900" indent="-342900" algn="ctr" eaLnBrk="0" hangingPunct="0"/>
            <a:r>
              <a:rPr lang="en-US" altLang="zh-CN" sz="2000" b="1" dirty="0">
                <a:latin typeface="Verdana" pitchFamily="34" charset="0"/>
                <a:ea typeface="宋体" charset="-122"/>
              </a:rPr>
              <a:t>A</a:t>
            </a:r>
          </a:p>
        </p:txBody>
      </p:sp>
      <p:sp>
        <p:nvSpPr>
          <p:cNvPr id="9" name="Text Box 7"/>
          <p:cNvSpPr txBox="1">
            <a:spLocks noChangeArrowheads="1"/>
          </p:cNvSpPr>
          <p:nvPr/>
        </p:nvSpPr>
        <p:spPr bwMode="auto">
          <a:xfrm>
            <a:off x="8100392" y="2060848"/>
            <a:ext cx="377825" cy="396875"/>
          </a:xfrm>
          <a:prstGeom prst="rect">
            <a:avLst/>
          </a:prstGeom>
          <a:noFill/>
          <a:ln w="28575" algn="ctr">
            <a:noFill/>
            <a:miter lim="800000"/>
            <a:headEnd/>
            <a:tailEnd type="none" w="lg" len="med"/>
          </a:ln>
          <a:effectLst/>
        </p:spPr>
        <p:txBody>
          <a:bodyPr wrap="none">
            <a:spAutoFit/>
          </a:bodyPr>
          <a:lstStyle/>
          <a:p>
            <a:pPr algn="ctr" eaLnBrk="0" hangingPunct="0"/>
            <a:r>
              <a:rPr lang="en-US" altLang="zh-CN" sz="2000" b="1" dirty="0">
                <a:latin typeface="Verdana" pitchFamily="34" charset="0"/>
                <a:ea typeface="宋体" charset="-122"/>
              </a:rPr>
              <a:t>B</a:t>
            </a:r>
            <a:endParaRPr lang="zh-CN" altLang="en-US" sz="2000" b="1" dirty="0">
              <a:latin typeface="Verdana" pitchFamily="34" charset="0"/>
              <a:ea typeface="宋体" charset="-122"/>
            </a:endParaRPr>
          </a:p>
        </p:txBody>
      </p:sp>
      <p:sp>
        <p:nvSpPr>
          <p:cNvPr id="10" name="Text Box 9"/>
          <p:cNvSpPr txBox="1">
            <a:spLocks noChangeArrowheads="1"/>
          </p:cNvSpPr>
          <p:nvPr/>
        </p:nvSpPr>
        <p:spPr bwMode="auto">
          <a:xfrm>
            <a:off x="4932040" y="4365104"/>
            <a:ext cx="395288" cy="396875"/>
          </a:xfrm>
          <a:prstGeom prst="rect">
            <a:avLst/>
          </a:prstGeom>
          <a:noFill/>
          <a:ln w="28575" algn="ctr">
            <a:noFill/>
            <a:miter lim="800000"/>
            <a:headEnd/>
            <a:tailEnd type="none" w="lg" len="med"/>
          </a:ln>
          <a:effectLst/>
        </p:spPr>
        <p:txBody>
          <a:bodyPr>
            <a:spAutoFit/>
          </a:bodyPr>
          <a:lstStyle/>
          <a:p>
            <a:pPr algn="ctr" eaLnBrk="0" hangingPunct="0"/>
            <a:r>
              <a:rPr lang="en-US" altLang="zh-CN" sz="2000" b="1" dirty="0">
                <a:latin typeface="Verdana" pitchFamily="34" charset="0"/>
                <a:ea typeface="宋体" charset="-122"/>
              </a:rPr>
              <a:t>D</a:t>
            </a:r>
            <a:endParaRPr lang="zh-CN" altLang="en-US" sz="2000" b="1" dirty="0">
              <a:latin typeface="Verdana" pitchFamily="34" charset="0"/>
              <a:ea typeface="宋体"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92162"/>
          </a:xfrm>
        </p:spPr>
        <p:txBody>
          <a:bodyPr/>
          <a:lstStyle/>
          <a:p>
            <a:pPr algn="l">
              <a:buFont typeface="Arial" pitchFamily="34" charset="0"/>
              <a:buChar char="•"/>
            </a:pPr>
            <a:r>
              <a:rPr lang="fr-FR" altLang="zh-CN" sz="4000" dirty="0" smtClean="0">
                <a:ea typeface="宋体" charset="-122"/>
              </a:rPr>
              <a:t>Web sémantique</a:t>
            </a:r>
            <a:endParaRPr lang="zh-CN" altLang="en-US" sz="4000" dirty="0">
              <a:ea typeface="宋体" charset="-122"/>
            </a:endParaRPr>
          </a:p>
        </p:txBody>
      </p:sp>
      <p:sp>
        <p:nvSpPr>
          <p:cNvPr id="5" name="Rectangle 13"/>
          <p:cNvSpPr txBox="1">
            <a:spLocks noChangeArrowheads="1"/>
          </p:cNvSpPr>
          <p:nvPr/>
        </p:nvSpPr>
        <p:spPr>
          <a:xfrm>
            <a:off x="304800" y="1295400"/>
            <a:ext cx="3200400" cy="4953000"/>
          </a:xfrm>
          <a:prstGeom prst="rect">
            <a:avLst/>
          </a:prstGeom>
        </p:spPr>
        <p:txBody>
          <a:bodyPr vert="horz" lIns="91440" tIns="45720" rIns="91440" bIns="45720" rtlCol="0">
            <a:normAutofit fontScale="77500" lnSpcReduction="20000"/>
          </a:bodyPr>
          <a:lstStyle/>
          <a:p>
            <a:r>
              <a:rPr lang="fr-FR" altLang="zh-CN" sz="3200" dirty="0" smtClean="0"/>
              <a:t>1.Avoir une définition claire de chacune des ressources, tels que les logiciels, documents, personnes, lieux</a:t>
            </a:r>
          </a:p>
          <a:p>
            <a:r>
              <a:rPr lang="fr-FR" altLang="zh-CN" sz="3200" dirty="0" smtClean="0"/>
              <a:t/>
            </a:r>
            <a:br>
              <a:rPr lang="fr-FR" altLang="zh-CN" sz="3200" dirty="0" smtClean="0"/>
            </a:br>
            <a:r>
              <a:rPr lang="fr-FR" altLang="zh-CN" sz="3200" dirty="0" smtClean="0"/>
              <a:t>2.La relation entre le concept d'une définition claire, comme les logiciels fichier généré, le logiciel dépend de la version du logiciel du fichier, le fichier a un thème, un lieu</a:t>
            </a:r>
            <a:endParaRPr lang="fr-FR" altLang="zh-CN" sz="3200" dirty="0"/>
          </a:p>
        </p:txBody>
      </p:sp>
      <p:sp>
        <p:nvSpPr>
          <p:cNvPr id="6" name="Text Box 4"/>
          <p:cNvSpPr txBox="1">
            <a:spLocks noChangeArrowheads="1"/>
          </p:cNvSpPr>
          <p:nvPr/>
        </p:nvSpPr>
        <p:spPr bwMode="auto">
          <a:xfrm>
            <a:off x="3810000" y="5943600"/>
            <a:ext cx="2301875" cy="338554"/>
          </a:xfrm>
          <a:prstGeom prst="rect">
            <a:avLst/>
          </a:prstGeom>
          <a:noFill/>
          <a:ln w="9525">
            <a:noFill/>
            <a:miter lim="800000"/>
            <a:headEnd/>
            <a:tailEnd/>
          </a:ln>
          <a:effectLst/>
        </p:spPr>
        <p:txBody>
          <a:bodyPr>
            <a:spAutoFit/>
          </a:bodyPr>
          <a:lstStyle/>
          <a:p>
            <a:pPr eaLnBrk="0" hangingPunct="0"/>
            <a:r>
              <a:rPr lang="en-US" altLang="zh-CN" sz="1600" dirty="0" smtClean="0">
                <a:latin typeface="Verdana" pitchFamily="34" charset="0"/>
                <a:ea typeface="宋体" charset="-122"/>
              </a:rPr>
              <a:t>Berners-Lee</a:t>
            </a:r>
            <a:r>
              <a:rPr lang="zh-CN" altLang="en-US" sz="1600" dirty="0">
                <a:latin typeface="Verdana" pitchFamily="34" charset="0"/>
                <a:ea typeface="宋体" charset="-122"/>
              </a:rPr>
              <a:t>， </a:t>
            </a:r>
            <a:r>
              <a:rPr lang="en-US" altLang="zh-CN" sz="1600" dirty="0">
                <a:latin typeface="Verdana" pitchFamily="34" charset="0"/>
                <a:ea typeface="宋体" charset="-122"/>
              </a:rPr>
              <a:t>2002</a:t>
            </a:r>
          </a:p>
        </p:txBody>
      </p:sp>
      <p:pic>
        <p:nvPicPr>
          <p:cNvPr id="14" name="Picture 3"/>
          <p:cNvPicPr>
            <a:picLocks noGrp="1" noChangeAspect="1" noChangeArrowheads="1"/>
          </p:cNvPicPr>
          <p:nvPr>
            <p:ph idx="4294967295"/>
          </p:nvPr>
        </p:nvPicPr>
        <p:blipFill>
          <a:blip r:embed="rId3" cstate="print"/>
          <a:srcRect/>
          <a:stretch>
            <a:fillRect/>
          </a:stretch>
        </p:blipFill>
        <p:spPr>
          <a:xfrm>
            <a:off x="4283968" y="1340768"/>
            <a:ext cx="3961656" cy="4320480"/>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pPr algn="l">
              <a:buFont typeface="Arial" pitchFamily="34" charset="0"/>
              <a:buChar char="•"/>
            </a:pPr>
            <a:r>
              <a:rPr lang="en-US" altLang="zh-CN" sz="3600" b="1" dirty="0" err="1" smtClean="0"/>
              <a:t>Historique</a:t>
            </a:r>
            <a:r>
              <a:rPr lang="en-US" altLang="zh-CN" sz="3600" b="1" dirty="0" smtClean="0"/>
              <a:t> de web </a:t>
            </a:r>
            <a:r>
              <a:rPr lang="en-US" altLang="zh-CN" sz="3600" b="1" dirty="0" err="1" smtClean="0"/>
              <a:t>sémantique</a:t>
            </a:r>
            <a:endParaRPr lang="zh-CN" altLang="en-US" sz="3600" dirty="0"/>
          </a:p>
        </p:txBody>
      </p:sp>
      <p:sp>
        <p:nvSpPr>
          <p:cNvPr id="3" name="内容占位符 2"/>
          <p:cNvSpPr>
            <a:spLocks noGrp="1"/>
          </p:cNvSpPr>
          <p:nvPr>
            <p:ph idx="1"/>
          </p:nvPr>
        </p:nvSpPr>
        <p:spPr>
          <a:xfrm>
            <a:off x="457200" y="1340768"/>
            <a:ext cx="8229600" cy="5112568"/>
          </a:xfrm>
        </p:spPr>
        <p:txBody>
          <a:bodyPr>
            <a:normAutofit fontScale="55000" lnSpcReduction="20000"/>
          </a:bodyPr>
          <a:lstStyle/>
          <a:p>
            <a:r>
              <a:rPr lang="fr-FR" altLang="zh-CN" dirty="0" smtClean="0"/>
              <a:t>La notion de métadonnées</a:t>
            </a:r>
            <a:r>
              <a:rPr lang="fr-FR" altLang="zh-CN" dirty="0"/>
              <a:t> </a:t>
            </a:r>
            <a:r>
              <a:rPr lang="fr-FR" altLang="zh-CN" dirty="0" smtClean="0"/>
              <a:t>utilisables par les machines fut proposée assez tôt dans l'histoire du Web, dès 1994 par son inventeur Tim Berners-Lee, lors de la conférence WWW 94 où fut annoncée la création du W3C. Ces métadonnées formelles sont alors présentées comme une nécessaire représentation utilisable par les machines de l'information contenue dans les documents, par exemple le fait qu'une personne X est employée par une organisation Y.</a:t>
            </a:r>
          </a:p>
          <a:p>
            <a:r>
              <a:rPr lang="fr-FR" altLang="zh-CN" dirty="0" smtClean="0"/>
              <a:t>Le développement de cette idée aboutit à la publication en 1999 de la première version de RDF (Resource Description Framework), langage qui définit un cadre général pour la standardisation des métadonnées</a:t>
            </a:r>
            <a:r>
              <a:rPr lang="fr-FR" altLang="zh-CN" dirty="0"/>
              <a:t> </a:t>
            </a:r>
            <a:r>
              <a:rPr lang="fr-FR" altLang="zh-CN" dirty="0" smtClean="0"/>
              <a:t>des ressources Web.</a:t>
            </a:r>
          </a:p>
          <a:p>
            <a:r>
              <a:rPr lang="fr-FR" altLang="zh-CN" dirty="0" smtClean="0"/>
              <a:t>Sur la base de RDF se sont ensuite développés des vocabulaires spécifiques destinés à des applications particulières, comme FOAF destiné à décrire les relations entre personnes, puis des langages destinés à structurer ces vocabulaires, comme RDFS et le langage d'ontologie OWL, publiés dans leur forme finale en février 2004.</a:t>
            </a:r>
          </a:p>
          <a:p>
            <a:r>
              <a:rPr lang="fr-FR" altLang="zh-CN" dirty="0" smtClean="0"/>
              <a:t>Au cours de cette évolution, la notion de </a:t>
            </a:r>
            <a:r>
              <a:rPr lang="fr-FR" altLang="zh-CN" i="1" dirty="0" smtClean="0"/>
              <a:t>ressource</a:t>
            </a:r>
            <a:r>
              <a:rPr lang="fr-FR" altLang="zh-CN" dirty="0" smtClean="0"/>
              <a:t> s'étend de son sens original de « document publié sur le Web » à des sens plus généraux et plus abstraits. Dans les langages d'ontologie ou le langage SKOS, en cours de développement, les ressources décrites sont des concepts comme des classes, des propriétés, ou des concepts utilisés pour l'indexation. À ce titre, les langages et technologies du Web sémantique sont parfois présentés comme des outils de représentation des connaissances</a:t>
            </a:r>
            <a:r>
              <a:rPr lang="fr-FR" altLang="zh-CN" dirty="0"/>
              <a:t> </a:t>
            </a:r>
            <a:r>
              <a:rPr lang="fr-FR" altLang="zh-CN" dirty="0" smtClean="0"/>
              <a:t>adaptés à l'environnement Web, permettant de transformer automatiquement les </a:t>
            </a:r>
            <a:r>
              <a:rPr lang="fr-FR" altLang="zh-CN" i="1" dirty="0" smtClean="0"/>
              <a:t>données en information, et les informations en savoir</a:t>
            </a:r>
            <a:r>
              <a:rPr lang="fr-FR" altLang="zh-CN" dirty="0" smtClean="0"/>
              <a:t>.</a:t>
            </a:r>
          </a:p>
          <a:p>
            <a:pPr>
              <a:buNone/>
            </a:pP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buFont typeface="Arial" pitchFamily="34" charset="0"/>
              <a:buChar char="•"/>
            </a:pPr>
            <a:r>
              <a:rPr lang="en-US" altLang="zh-CN" b="1" dirty="0" smtClean="0"/>
              <a:t>Principe </a:t>
            </a:r>
            <a:r>
              <a:rPr lang="en-US" altLang="zh-CN" b="1" dirty="0" err="1" smtClean="0"/>
              <a:t>général</a:t>
            </a:r>
            <a:endParaRPr lang="zh-CN" altLang="en-US" dirty="0"/>
          </a:p>
        </p:txBody>
      </p:sp>
      <p:sp>
        <p:nvSpPr>
          <p:cNvPr id="3" name="内容占位符 2"/>
          <p:cNvSpPr>
            <a:spLocks noGrp="1"/>
          </p:cNvSpPr>
          <p:nvPr>
            <p:ph idx="1"/>
          </p:nvPr>
        </p:nvSpPr>
        <p:spPr/>
        <p:txBody>
          <a:bodyPr>
            <a:normAutofit fontScale="55000" lnSpcReduction="20000"/>
          </a:bodyPr>
          <a:lstStyle/>
          <a:p>
            <a:r>
              <a:rPr lang="fr-FR" altLang="zh-CN" dirty="0" smtClean="0"/>
              <a:t>Le Web sémantique est entièrement fondé sur le Web</a:t>
            </a:r>
            <a:r>
              <a:rPr lang="fr-FR" altLang="zh-CN" dirty="0"/>
              <a:t> </a:t>
            </a:r>
            <a:r>
              <a:rPr lang="fr-FR" altLang="zh-CN" dirty="0" smtClean="0"/>
              <a:t>et ne remet pas en cause ce dernier. Le Web sémantique s'appuie donc sur la fonction primaire du Web « classique » : un moyen de publier et consulter des documents. Mais les documents traités par le Web sémantique contiennent non pas des textes en langage naturel (français, espagnol, chinois, etc.) mais des informations formalisées pour être traitées automatiquement. Ces documents sont générés, traités, échangés par des logiciels. Ces logiciels permettent souvent, sans connaissance informatique, de :</a:t>
            </a:r>
          </a:p>
          <a:p>
            <a:r>
              <a:rPr lang="fr-FR" altLang="zh-CN" dirty="0" smtClean="0"/>
              <a:t>générer des données sémantiques à partir de la saisie d'information par les utilisateurs ;</a:t>
            </a:r>
          </a:p>
          <a:p>
            <a:r>
              <a:rPr lang="fr-FR" altLang="zh-CN" dirty="0" smtClean="0"/>
              <a:t>agréger des données sémantiques afin d'être publiées ou traitées ;</a:t>
            </a:r>
          </a:p>
          <a:p>
            <a:r>
              <a:rPr lang="fr-FR" altLang="zh-CN" dirty="0" smtClean="0"/>
              <a:t>publier des données sémantiques avec une mise en forme personnalisée ou spécialisée ;</a:t>
            </a:r>
          </a:p>
          <a:p>
            <a:r>
              <a:rPr lang="fr-FR" altLang="zh-CN" dirty="0" smtClean="0"/>
              <a:t>échanger automatiquement des données en fonction de leurs relations sémantiques ;</a:t>
            </a:r>
          </a:p>
          <a:p>
            <a:r>
              <a:rPr lang="fr-FR" altLang="zh-CN" dirty="0" smtClean="0"/>
              <a:t>générer des données sémantiques automatiquement, sans saisie humaine, à partir de règles d'inférences.</a:t>
            </a:r>
          </a:p>
          <a:p>
            <a:pPr>
              <a:buNone/>
            </a:pP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buFont typeface="Arial" pitchFamily="34" charset="0"/>
              <a:buChar char="•"/>
            </a:pPr>
            <a:r>
              <a:rPr lang="fr-FR" altLang="zh-CN" sz="2400" dirty="0" smtClean="0"/>
              <a:t>Le but du Web sémantique</a:t>
            </a:r>
            <a:br>
              <a:rPr lang="fr-FR" altLang="zh-CN" sz="2400" dirty="0" smtClean="0"/>
            </a:br>
            <a:r>
              <a:rPr lang="fr-FR" altLang="zh-CN" sz="2400" b="1" dirty="0" smtClean="0">
                <a:latin typeface="Calibri" pitchFamily="34" charset="0"/>
              </a:rPr>
              <a:t>Quels sont les finalités et les objectifs du Web sémantique ?</a:t>
            </a:r>
            <a:r>
              <a:rPr lang="fr-FR" altLang="zh-CN" sz="2400" dirty="0" smtClean="0">
                <a:latin typeface="Calibri" pitchFamily="34" charset="0"/>
              </a:rPr>
              <a:t/>
            </a:r>
            <a:br>
              <a:rPr lang="fr-FR" altLang="zh-CN" sz="2400" dirty="0" smtClean="0">
                <a:latin typeface="Calibri" pitchFamily="34" charset="0"/>
              </a:rPr>
            </a:br>
            <a:r>
              <a:rPr lang="fr-FR" altLang="zh-CN" sz="2400" dirty="0" smtClean="0"/>
              <a:t/>
            </a:r>
            <a:br>
              <a:rPr lang="fr-FR" altLang="zh-CN" sz="2400" dirty="0" smtClean="0"/>
            </a:br>
            <a:endParaRPr lang="zh-CN" altLang="en-US" sz="2400" dirty="0"/>
          </a:p>
        </p:txBody>
      </p:sp>
      <p:sp>
        <p:nvSpPr>
          <p:cNvPr id="3" name="内容占位符 2"/>
          <p:cNvSpPr>
            <a:spLocks noGrp="1"/>
          </p:cNvSpPr>
          <p:nvPr>
            <p:ph idx="1"/>
          </p:nvPr>
        </p:nvSpPr>
        <p:spPr>
          <a:xfrm>
            <a:off x="457200" y="1052736"/>
            <a:ext cx="8229600" cy="2376265"/>
          </a:xfrm>
        </p:spPr>
        <p:txBody>
          <a:bodyPr>
            <a:normAutofit fontScale="55000" lnSpcReduction="20000"/>
          </a:bodyPr>
          <a:lstStyle/>
          <a:p>
            <a:pPr>
              <a:buNone/>
            </a:pPr>
            <a:r>
              <a:rPr lang="fr-FR" altLang="zh-CN" dirty="0" smtClean="0"/>
              <a:t>     L’objectif principal de la recherche Web sémantique est d'étendre l'actuel WWW, rend le réseau à la fois avec autant d'informations que la sémantique, un ordinateur peut comprendre et à manipuler pour l'interaction facile et la coopération entre les ordinateurs. L'axe de recherche est de savoir comment les informations que l'ordinateur peut comprendre et à traiter la forme, qui est, avec la sémantique. Tim Berners-Lee a présenté la hiérarchie du Web sémantique - Basé sur le XML et RDF / RDFS, et en haut de cette construction des ontologies et de règles d'inférence logique de compléter la représentation des connaissances basé sur la sémantique et le raisonnement, qui peut être comprise par l'ordinateur et le traitement.</a:t>
            </a:r>
          </a:p>
          <a:p>
            <a:pPr>
              <a:buNone/>
            </a:pPr>
            <a:endParaRPr lang="zh-CN" altLang="en-US" dirty="0"/>
          </a:p>
        </p:txBody>
      </p:sp>
      <p:sp>
        <p:nvSpPr>
          <p:cNvPr id="4" name="矩形 3"/>
          <p:cNvSpPr/>
          <p:nvPr/>
        </p:nvSpPr>
        <p:spPr>
          <a:xfrm>
            <a:off x="683568" y="3501008"/>
            <a:ext cx="6174432" cy="3139321"/>
          </a:xfrm>
          <a:prstGeom prst="rect">
            <a:avLst/>
          </a:prstGeom>
        </p:spPr>
        <p:txBody>
          <a:bodyPr wrap="square">
            <a:spAutoFit/>
          </a:bodyPr>
          <a:lstStyle/>
          <a:p>
            <a:r>
              <a:rPr lang="fr-FR" altLang="zh-CN" b="1" dirty="0" smtClean="0">
                <a:latin typeface="Calibri" pitchFamily="34" charset="0"/>
              </a:rPr>
              <a:t>Finalités du web sémantique :</a:t>
            </a:r>
          </a:p>
          <a:p>
            <a:pPr>
              <a:buFontTx/>
              <a:buChar char="-"/>
            </a:pPr>
            <a:r>
              <a:rPr lang="fr-FR" altLang="zh-CN" dirty="0" smtClean="0">
                <a:latin typeface="Calibri" pitchFamily="34" charset="0"/>
              </a:rPr>
              <a:t>transformer le web en un vaste "espace d'échanges de ressources entre  machines, permettant l'exploitation de grands volumes d'informations et de services variés" </a:t>
            </a:r>
          </a:p>
          <a:p>
            <a:r>
              <a:rPr lang="fr-FR" altLang="zh-CN" dirty="0" smtClean="0">
                <a:latin typeface="Calibri" pitchFamily="34" charset="0"/>
              </a:rPr>
              <a:t/>
            </a:r>
            <a:br>
              <a:rPr lang="fr-FR" altLang="zh-CN" dirty="0" smtClean="0">
                <a:latin typeface="Calibri" pitchFamily="34" charset="0"/>
              </a:rPr>
            </a:br>
            <a:r>
              <a:rPr lang="fr-FR" altLang="zh-CN" dirty="0" smtClean="0">
                <a:latin typeface="Calibri" pitchFamily="34" charset="0"/>
              </a:rPr>
              <a:t>- libérer les utilisateurs d'une partie du travail de recherche et d'exploitation des résultats, grâce à des capacités accrues : </a:t>
            </a:r>
          </a:p>
          <a:p>
            <a:pPr>
              <a:buFont typeface="Calibri" pitchFamily="34" charset="0"/>
              <a:buAutoNum type="arabicPeriod"/>
            </a:pPr>
            <a:r>
              <a:rPr lang="fr-FR" altLang="zh-CN" dirty="0" smtClean="0">
                <a:latin typeface="Calibri" pitchFamily="34" charset="0"/>
              </a:rPr>
              <a:t>de recherche d'information</a:t>
            </a:r>
          </a:p>
          <a:p>
            <a:pPr>
              <a:buFont typeface="Calibri" pitchFamily="34" charset="0"/>
              <a:buAutoNum type="arabicPeriod"/>
            </a:pPr>
            <a:r>
              <a:rPr lang="fr-FR" altLang="zh-CN" dirty="0" smtClean="0">
                <a:latin typeface="Calibri" pitchFamily="34" charset="0"/>
              </a:rPr>
              <a:t>d'intégration de sources d'information</a:t>
            </a:r>
          </a:p>
          <a:p>
            <a:pPr>
              <a:buFont typeface="Calibri" pitchFamily="34" charset="0"/>
              <a:buAutoNum type="arabicPeriod"/>
            </a:pPr>
            <a:r>
              <a:rPr lang="fr-FR" altLang="zh-CN" dirty="0" smtClean="0">
                <a:latin typeface="Calibri" pitchFamily="34" charset="0"/>
              </a:rPr>
              <a:t>de découverte, d'exploitation et de combinaisons de services</a:t>
            </a:r>
          </a:p>
          <a:p>
            <a:pPr>
              <a:buFont typeface="Calibri" pitchFamily="34" charset="0"/>
              <a:buAutoNum type="arabicPeriod"/>
            </a:pPr>
            <a:r>
              <a:rPr lang="fr-FR" altLang="zh-CN" dirty="0" smtClean="0">
                <a:latin typeface="Calibri" pitchFamily="34" charset="0"/>
              </a:rPr>
              <a:t>de raisonnement des machines"</a:t>
            </a:r>
            <a:endParaRPr lang="fr-FR" altLang="zh-CN" dirty="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2184</Words>
  <Application>Microsoft Office PowerPoint</Application>
  <PresentationFormat>全屏显示(4:3)</PresentationFormat>
  <Paragraphs>271</Paragraphs>
  <Slides>31</Slides>
  <Notes>31</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Office 主题</vt:lpstr>
      <vt:lpstr>Web sémantique</vt:lpstr>
      <vt:lpstr>幻灯片 2</vt:lpstr>
      <vt:lpstr>Introduction Le Web sémantique désigne un ensemble de technologies visant à rendre le contenu des ressources du World Wide Web accessible et utilisable par les programmes et agents logiciels, grâce à un système de métadonnées formelles, utilisant notamment la famille de langages développés par le W3C. </vt:lpstr>
      <vt:lpstr>PrécoceRéseau  </vt:lpstr>
      <vt:lpstr>Réseau Actuel</vt:lpstr>
      <vt:lpstr>Web sémantique</vt:lpstr>
      <vt:lpstr>Historique de web sémantique</vt:lpstr>
      <vt:lpstr>Principe général</vt:lpstr>
      <vt:lpstr>Le but du Web sémantique Quels sont les finalités et les objectifs du Web sémantique ?  </vt:lpstr>
      <vt:lpstr>La première étape du développement du Web sémantique Formuler des normes pour fournir la base pour le développement de le Web sémantique .  </vt:lpstr>
      <vt:lpstr>La deuxième étape du développement du Web sémantique</vt:lpstr>
      <vt:lpstr>幻灯片 12</vt:lpstr>
      <vt:lpstr>幻灯片 13</vt:lpstr>
      <vt:lpstr>Développement d'outils logiciels sur web sémantique </vt:lpstr>
      <vt:lpstr>幻灯片 15</vt:lpstr>
      <vt:lpstr>Les applications de Web sémantique Dans la recherche scientifique  </vt:lpstr>
      <vt:lpstr>Web sémantique et développement durable </vt:lpstr>
      <vt:lpstr>幻灯片 18</vt:lpstr>
      <vt:lpstr>幻灯片 19</vt:lpstr>
      <vt:lpstr>Web sémantique sur les défis du design d‘IHM </vt:lpstr>
      <vt:lpstr>幻灯片 21</vt:lpstr>
      <vt:lpstr>幻灯片 22</vt:lpstr>
      <vt:lpstr>幻灯片 23</vt:lpstr>
      <vt:lpstr>幻灯片 24</vt:lpstr>
      <vt:lpstr>幻灯片 25</vt:lpstr>
      <vt:lpstr>幻灯片 26</vt:lpstr>
      <vt:lpstr>幻灯片 27</vt:lpstr>
      <vt:lpstr>幻灯片 28</vt:lpstr>
      <vt:lpstr>幻灯片 29</vt:lpstr>
      <vt:lpstr>Conclusion</vt:lpstr>
      <vt:lpstr>幻灯片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sémantique</dc:title>
  <dc:creator>Administrator</dc:creator>
  <cp:lastModifiedBy>Administrator</cp:lastModifiedBy>
  <cp:revision>46</cp:revision>
  <dcterms:created xsi:type="dcterms:W3CDTF">2011-03-17T13:45:50Z</dcterms:created>
  <dcterms:modified xsi:type="dcterms:W3CDTF">2011-03-18T00:49:26Z</dcterms:modified>
</cp:coreProperties>
</file>