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5"/>
  </p:notesMasterIdLst>
  <p:sldIdLst>
    <p:sldId id="256" r:id="rId2"/>
    <p:sldId id="257" r:id="rId3"/>
    <p:sldId id="262" r:id="rId4"/>
    <p:sldId id="258" r:id="rId5"/>
    <p:sldId id="263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4" r:id="rId17"/>
    <p:sldId id="265" r:id="rId18"/>
    <p:sldId id="333" r:id="rId19"/>
    <p:sldId id="26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9" r:id="rId50"/>
    <p:sldId id="317" r:id="rId51"/>
    <p:sldId id="318" r:id="rId52"/>
    <p:sldId id="327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8" r:id="rId61"/>
    <p:sldId id="329" r:id="rId62"/>
    <p:sldId id="330" r:id="rId63"/>
    <p:sldId id="331" r:id="rId64"/>
    <p:sldId id="332" r:id="rId65"/>
    <p:sldId id="334" r:id="rId66"/>
    <p:sldId id="259" r:id="rId67"/>
    <p:sldId id="280" r:id="rId68"/>
    <p:sldId id="281" r:id="rId69"/>
    <p:sldId id="282" r:id="rId70"/>
    <p:sldId id="283" r:id="rId71"/>
    <p:sldId id="284" r:id="rId72"/>
    <p:sldId id="285" r:id="rId73"/>
    <p:sldId id="286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79BD2-9B57-4B2E-8E1E-30B6276E1E86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6EB22-A444-4D7E-8040-E069B1D8D7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43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6EB22-A444-4D7E-8040-E069B1D8D7E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968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15D230-C3D8-4F65-8B45-5F1AB1FC37F9}" type="datetimeFigureOut">
              <a:rPr lang="fr-FR" smtClean="0"/>
              <a:t>16/03/2012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9798E9-F1C1-4AD0-B0A7-7B4E640A14D9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0059" y="1196752"/>
            <a:ext cx="7772400" cy="1780108"/>
          </a:xfrm>
        </p:spPr>
        <p:txBody>
          <a:bodyPr>
            <a:noAutofit/>
          </a:bodyPr>
          <a:lstStyle/>
          <a:p>
            <a:r>
              <a:rPr lang="fr-FR" sz="4800" dirty="0" smtClean="0">
                <a:solidFill>
                  <a:srgbClr val="FFFF00"/>
                </a:solidFill>
              </a:rPr>
              <a:t>Ergonomie et facteurs humains </a:t>
            </a:r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776864" cy="2304256"/>
          </a:xfrm>
        </p:spPr>
        <p:txBody>
          <a:bodyPr>
            <a:noAutofit/>
          </a:bodyPr>
          <a:lstStyle/>
          <a:p>
            <a:pPr algn="l"/>
            <a:r>
              <a:rPr lang="fr-FR" sz="2400" smtClean="0"/>
              <a:t>Présenté par</a:t>
            </a:r>
            <a:r>
              <a:rPr lang="fr-FR" sz="2400" dirty="0" smtClean="0"/>
              <a:t>				Encadré:</a:t>
            </a:r>
          </a:p>
          <a:p>
            <a:pPr algn="l"/>
            <a:r>
              <a:rPr lang="fr-FR" sz="2400" dirty="0" smtClean="0"/>
              <a:t>BARRY Mohamed 			</a:t>
            </a:r>
            <a:r>
              <a:rPr lang="fr-FR" sz="2400" b="1" dirty="0" smtClean="0"/>
              <a:t>Catherine </a:t>
            </a:r>
            <a:r>
              <a:rPr lang="fr-FR" sz="2400" b="1" dirty="0" err="1"/>
              <a:t>Recanati</a:t>
            </a:r>
            <a:endParaRPr lang="fr-FR" sz="2400" b="1" dirty="0"/>
          </a:p>
          <a:p>
            <a:pPr algn="l"/>
            <a:endParaRPr lang="fr-FR" sz="2400" dirty="0" smtClean="0"/>
          </a:p>
          <a:p>
            <a:pPr algn="l"/>
            <a:r>
              <a:rPr lang="fr-FR" sz="2400" dirty="0" smtClean="0"/>
              <a:t>			Master 2 EID2</a:t>
            </a:r>
          </a:p>
          <a:p>
            <a:pPr algn="l"/>
            <a:r>
              <a:rPr lang="fr-FR" sz="2400" dirty="0" smtClean="0"/>
              <a:t>			    2011/2012</a:t>
            </a:r>
          </a:p>
        </p:txBody>
      </p:sp>
    </p:spTree>
    <p:extLst>
      <p:ext uri="{BB962C8B-B14F-4D97-AF65-F5344CB8AC3E}">
        <p14:creationId xmlns:p14="http://schemas.microsoft.com/office/powerpoint/2010/main" val="20953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95687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</a:t>
            </a:r>
            <a:r>
              <a:rPr lang="fr-FR" sz="3200" b="1" dirty="0">
                <a:solidFill>
                  <a:schemeClr val="bg1"/>
                </a:solidFill>
              </a:rPr>
              <a:t>opération de lecture = rechercher </a:t>
            </a:r>
            <a:r>
              <a:rPr lang="fr-FR" sz="3200" b="1" dirty="0" smtClean="0">
                <a:solidFill>
                  <a:schemeClr val="bg1"/>
                </a:solidFill>
              </a:rPr>
              <a:t>un </a:t>
            </a:r>
            <a:r>
              <a:rPr lang="fr-FR" sz="3200" b="1" dirty="0" err="1" smtClean="0">
                <a:solidFill>
                  <a:schemeClr val="bg1"/>
                </a:solidFill>
              </a:rPr>
              <a:t>mnème</a:t>
            </a:r>
            <a:r>
              <a:rPr lang="fr-FR" sz="3200" dirty="0">
                <a:solidFill>
                  <a:schemeClr val="bg1"/>
                </a:solidFill>
              </a:rPr>
              <a:t>. Le succès de cette recherche </a:t>
            </a:r>
            <a:r>
              <a:rPr lang="fr-FR" sz="3200" dirty="0" smtClean="0">
                <a:solidFill>
                  <a:schemeClr val="bg1"/>
                </a:solidFill>
              </a:rPr>
              <a:t>transfère le </a:t>
            </a:r>
            <a:r>
              <a:rPr lang="fr-FR" sz="3200" dirty="0" err="1">
                <a:solidFill>
                  <a:schemeClr val="bg1"/>
                </a:solidFill>
              </a:rPr>
              <a:t>mnème</a:t>
            </a:r>
            <a:r>
              <a:rPr lang="fr-FR" sz="3200" dirty="0">
                <a:solidFill>
                  <a:schemeClr val="bg1"/>
                </a:solidFill>
              </a:rPr>
              <a:t> dans la mémoire à court terme </a:t>
            </a:r>
            <a:r>
              <a:rPr lang="fr-FR" sz="3200" dirty="0" smtClean="0">
                <a:solidFill>
                  <a:schemeClr val="bg1"/>
                </a:solidFill>
              </a:rPr>
              <a:t>avec un </a:t>
            </a:r>
            <a:r>
              <a:rPr lang="fr-FR" sz="3200" dirty="0">
                <a:solidFill>
                  <a:schemeClr val="bg1"/>
                </a:solidFill>
              </a:rPr>
              <a:t>degré d'activation donné. L'échec a </a:t>
            </a:r>
            <a:r>
              <a:rPr lang="fr-FR" sz="3200" dirty="0" smtClean="0">
                <a:solidFill>
                  <a:schemeClr val="bg1"/>
                </a:solidFill>
              </a:rPr>
              <a:t>deux causes </a:t>
            </a:r>
            <a:r>
              <a:rPr lang="fr-FR" sz="3200" dirty="0">
                <a:solidFill>
                  <a:schemeClr val="bg1"/>
                </a:solidFill>
              </a:rPr>
              <a:t>principales : soit aucune </a:t>
            </a:r>
            <a:r>
              <a:rPr lang="fr-FR" sz="3200" dirty="0" smtClean="0">
                <a:solidFill>
                  <a:schemeClr val="bg1"/>
                </a:solidFill>
              </a:rPr>
              <a:t>association n'est </a:t>
            </a:r>
            <a:r>
              <a:rPr lang="fr-FR" sz="3200" dirty="0">
                <a:solidFill>
                  <a:schemeClr val="bg1"/>
                </a:solidFill>
              </a:rPr>
              <a:t>trouvée, soit plusieurs </a:t>
            </a:r>
            <a:r>
              <a:rPr lang="fr-FR" sz="3200" dirty="0" err="1">
                <a:solidFill>
                  <a:schemeClr val="bg1"/>
                </a:solidFill>
              </a:rPr>
              <a:t>mnèmes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interfèrent avec </a:t>
            </a:r>
            <a:r>
              <a:rPr lang="fr-FR" sz="3200" dirty="0">
                <a:solidFill>
                  <a:schemeClr val="bg1"/>
                </a:solidFill>
              </a:rPr>
              <a:t>le </a:t>
            </a:r>
            <a:r>
              <a:rPr lang="fr-FR" sz="3200" dirty="0" err="1">
                <a:solidFill>
                  <a:schemeClr val="bg1"/>
                </a:solidFill>
              </a:rPr>
              <a:t>mnème</a:t>
            </a:r>
            <a:r>
              <a:rPr lang="fr-FR" sz="3200" dirty="0">
                <a:solidFill>
                  <a:schemeClr val="bg1"/>
                </a:solidFill>
              </a:rPr>
              <a:t> cible.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</a:t>
            </a:r>
            <a:r>
              <a:rPr lang="fr-FR" sz="3200" b="1" dirty="0">
                <a:solidFill>
                  <a:schemeClr val="bg1"/>
                </a:solidFill>
              </a:rPr>
              <a:t>la persistance </a:t>
            </a:r>
            <a:r>
              <a:rPr lang="fr-FR" sz="3200" dirty="0">
                <a:solidFill>
                  <a:schemeClr val="bg1"/>
                </a:solidFill>
              </a:rPr>
              <a:t>des informations dans </a:t>
            </a:r>
            <a:r>
              <a:rPr lang="fr-FR" sz="3200" dirty="0" smtClean="0">
                <a:solidFill>
                  <a:schemeClr val="bg1"/>
                </a:solidFill>
              </a:rPr>
              <a:t>la mémoire </a:t>
            </a:r>
            <a:r>
              <a:rPr lang="fr-FR" sz="3200" dirty="0">
                <a:solidFill>
                  <a:schemeClr val="bg1"/>
                </a:solidFill>
              </a:rPr>
              <a:t>à long terme </a:t>
            </a:r>
            <a:r>
              <a:rPr lang="fr-FR" sz="3200" b="1" dirty="0">
                <a:solidFill>
                  <a:schemeClr val="bg1"/>
                </a:solidFill>
              </a:rPr>
              <a:t>est infinie</a:t>
            </a:r>
            <a:r>
              <a:rPr lang="fr-FR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23563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Mémoire à long terme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078905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Pour être inscrit dans la mémoire à long terme, </a:t>
            </a:r>
            <a:r>
              <a:rPr lang="fr-FR" sz="2800" dirty="0" smtClean="0">
                <a:solidFill>
                  <a:schemeClr val="bg1"/>
                </a:solidFill>
              </a:rPr>
              <a:t>un </a:t>
            </a:r>
            <a:r>
              <a:rPr lang="fr-FR" sz="2800" dirty="0" err="1" smtClean="0">
                <a:solidFill>
                  <a:schemeClr val="bg1"/>
                </a:solidFill>
              </a:rPr>
              <a:t>mnème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de la mémoire à court terme doit </a:t>
            </a:r>
            <a:r>
              <a:rPr lang="fr-FR" sz="2800" dirty="0" smtClean="0">
                <a:solidFill>
                  <a:schemeClr val="bg1"/>
                </a:solidFill>
              </a:rPr>
              <a:t>être associé</a:t>
            </a:r>
            <a:r>
              <a:rPr lang="fr-FR" sz="2800" dirty="0">
                <a:solidFill>
                  <a:schemeClr val="bg1"/>
                </a:solidFill>
              </a:rPr>
              <a:t>, selon des critères définis par l'individu, </a:t>
            </a:r>
            <a:r>
              <a:rPr lang="fr-FR" sz="2800" dirty="0" smtClean="0">
                <a:solidFill>
                  <a:schemeClr val="bg1"/>
                </a:solidFill>
              </a:rPr>
              <a:t>à un </a:t>
            </a:r>
            <a:r>
              <a:rPr lang="fr-FR" sz="2800" dirty="0">
                <a:solidFill>
                  <a:schemeClr val="bg1"/>
                </a:solidFill>
              </a:rPr>
              <a:t>ou plusieurs </a:t>
            </a:r>
            <a:r>
              <a:rPr lang="fr-FR" sz="2800" dirty="0" err="1">
                <a:solidFill>
                  <a:schemeClr val="bg1"/>
                </a:solidFill>
              </a:rPr>
              <a:t>mnèmes</a:t>
            </a:r>
            <a:r>
              <a:rPr lang="fr-FR" sz="2800" dirty="0">
                <a:solidFill>
                  <a:schemeClr val="bg1"/>
                </a:solidFill>
              </a:rPr>
              <a:t> de la mémoire à </a:t>
            </a:r>
            <a:r>
              <a:rPr lang="fr-FR" sz="2800" dirty="0" smtClean="0">
                <a:solidFill>
                  <a:schemeClr val="bg1"/>
                </a:solidFill>
              </a:rPr>
              <a:t>long terme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Les chances de retrouver un </a:t>
            </a:r>
            <a:r>
              <a:rPr lang="fr-FR" sz="2800" dirty="0" err="1">
                <a:solidFill>
                  <a:schemeClr val="bg1"/>
                </a:solidFill>
              </a:rPr>
              <a:t>mnème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croissent avec </a:t>
            </a:r>
            <a:r>
              <a:rPr lang="fr-FR" sz="2800" dirty="0">
                <a:solidFill>
                  <a:schemeClr val="bg1"/>
                </a:solidFill>
              </a:rPr>
              <a:t>le nombre d'associations discriminantes. </a:t>
            </a:r>
            <a:r>
              <a:rPr lang="fr-FR" sz="2800" dirty="0" smtClean="0">
                <a:solidFill>
                  <a:schemeClr val="bg1"/>
                </a:solidFill>
              </a:rPr>
              <a:t>Elles augmentent </a:t>
            </a:r>
            <a:r>
              <a:rPr lang="fr-FR" sz="2800" dirty="0">
                <a:solidFill>
                  <a:schemeClr val="bg1"/>
                </a:solidFill>
              </a:rPr>
              <a:t>aussi avec le temps disponible </a:t>
            </a:r>
            <a:r>
              <a:rPr lang="fr-FR" sz="2800" dirty="0" smtClean="0">
                <a:solidFill>
                  <a:schemeClr val="bg1"/>
                </a:solidFill>
              </a:rPr>
              <a:t>pour effectuer </a:t>
            </a:r>
            <a:r>
              <a:rPr lang="fr-FR" sz="2800" dirty="0">
                <a:solidFill>
                  <a:schemeClr val="bg1"/>
                </a:solidFill>
              </a:rPr>
              <a:t>ces associations</a:t>
            </a:r>
            <a:r>
              <a:rPr lang="fr-FR" sz="28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• </a:t>
            </a:r>
            <a:r>
              <a:rPr lang="fr-FR" sz="2800" dirty="0">
                <a:solidFill>
                  <a:schemeClr val="bg1"/>
                </a:solidFill>
              </a:rPr>
              <a:t>La capacité de la mémoire à long terme n’est </a:t>
            </a:r>
            <a:r>
              <a:rPr lang="fr-FR" sz="2800" dirty="0" smtClean="0">
                <a:solidFill>
                  <a:schemeClr val="bg1"/>
                </a:solidFill>
              </a:rPr>
              <a:t>pas limitée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Mémoire à long terme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smtClean="0">
                <a:solidFill>
                  <a:schemeClr val="bg1"/>
                </a:solidFill>
              </a:rPr>
              <a:t>				      </a:t>
            </a:r>
            <a:r>
              <a:rPr lang="fr-FR" sz="2000" dirty="0" smtClean="0">
                <a:solidFill>
                  <a:schemeClr val="bg1"/>
                </a:solidFill>
              </a:rPr>
              <a:t>Auto répétition </a:t>
            </a:r>
            <a:r>
              <a:rPr lang="fr-FR" sz="2000" dirty="0">
                <a:solidFill>
                  <a:schemeClr val="bg1"/>
                </a:solidFill>
              </a:rPr>
              <a:t>de </a:t>
            </a:r>
            <a:r>
              <a:rPr lang="fr-FR" sz="2000" dirty="0" smtClean="0">
                <a:solidFill>
                  <a:schemeClr val="bg1"/>
                </a:solidFill>
              </a:rPr>
              <a:t>maintien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       0,1 à 0,5s						   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	</a:t>
            </a:r>
            <a:r>
              <a:rPr lang="fr-FR" sz="2000" dirty="0" smtClean="0">
                <a:solidFill>
                  <a:schemeClr val="bg1"/>
                </a:solidFill>
              </a:rPr>
              <a:t>						    2 </a:t>
            </a:r>
            <a:r>
              <a:rPr lang="fr-FR" sz="2000" dirty="0">
                <a:solidFill>
                  <a:schemeClr val="bg1"/>
                </a:solidFill>
              </a:rPr>
              <a:t>à </a:t>
            </a:r>
            <a:r>
              <a:rPr lang="fr-FR" sz="2000" dirty="0" smtClean="0">
                <a:solidFill>
                  <a:schemeClr val="bg1"/>
                </a:solidFill>
              </a:rPr>
              <a:t>4s</a:t>
            </a: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bg1"/>
                </a:solidFill>
              </a:rPr>
              <a:t>	       Effacement </a:t>
            </a:r>
            <a:r>
              <a:rPr lang="fr-FR" sz="2000" dirty="0">
                <a:solidFill>
                  <a:schemeClr val="bg1"/>
                </a:solidFill>
              </a:rPr>
              <a:t>de la MCT : après 4s</a:t>
            </a:r>
            <a:endParaRPr lang="fr-FR" sz="2000" dirty="0" smtClean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661" y="23563"/>
            <a:ext cx="8229600" cy="125272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Mémoire à court et à long terme</a:t>
            </a:r>
          </a:p>
        </p:txBody>
      </p:sp>
      <p:sp>
        <p:nvSpPr>
          <p:cNvPr id="4" name="Ellipse 3"/>
          <p:cNvSpPr/>
          <p:nvPr/>
        </p:nvSpPr>
        <p:spPr>
          <a:xfrm>
            <a:off x="5301625" y="2539752"/>
            <a:ext cx="3456384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smtClean="0"/>
              <a:t>Mémoire </a:t>
            </a:r>
            <a:r>
              <a:rPr lang="fr-FR" dirty="0"/>
              <a:t>à </a:t>
            </a:r>
            <a:r>
              <a:rPr lang="fr-FR" dirty="0" smtClean="0"/>
              <a:t>court terme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478855" y="5517232"/>
            <a:ext cx="3024336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Mémoire à long</a:t>
            </a:r>
          </a:p>
          <a:p>
            <a:pPr algn="ctr"/>
            <a:r>
              <a:rPr lang="fr-FR" dirty="0"/>
              <a:t>terme</a:t>
            </a:r>
          </a:p>
        </p:txBody>
      </p:sp>
      <p:sp>
        <p:nvSpPr>
          <p:cNvPr id="6" name="Ellipse 5"/>
          <p:cNvSpPr/>
          <p:nvPr/>
        </p:nvSpPr>
        <p:spPr>
          <a:xfrm>
            <a:off x="33865" y="2658616"/>
            <a:ext cx="3600400" cy="12024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Registre </a:t>
            </a:r>
            <a:r>
              <a:rPr lang="fr-FR" dirty="0" smtClean="0"/>
              <a:t>de l’information</a:t>
            </a:r>
            <a:r>
              <a:rPr lang="fr-FR" dirty="0"/>
              <a:t> </a:t>
            </a:r>
            <a:r>
              <a:rPr lang="fr-FR" dirty="0" smtClean="0"/>
              <a:t>                sensorielle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6" idx="6"/>
            <a:endCxn id="4" idx="2"/>
          </p:cNvCxnSpPr>
          <p:nvPr/>
        </p:nvCxnSpPr>
        <p:spPr>
          <a:xfrm>
            <a:off x="3634265" y="3259832"/>
            <a:ext cx="1667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4" idx="4"/>
            <a:endCxn id="5" idx="0"/>
          </p:cNvCxnSpPr>
          <p:nvPr/>
        </p:nvCxnSpPr>
        <p:spPr>
          <a:xfrm flipH="1">
            <a:off x="6991023" y="3979912"/>
            <a:ext cx="38794" cy="1537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èche courbée vers le bas 58"/>
          <p:cNvSpPr/>
          <p:nvPr/>
        </p:nvSpPr>
        <p:spPr>
          <a:xfrm>
            <a:off x="5868144" y="2132856"/>
            <a:ext cx="223224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625870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Cycle "Reconnaissance-Action" (analogue au cycle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"Recherche-Exécution" des calculateurs usuels)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Le système cognitif reçoit des informations «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symboliques » de la mémoire à court terme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Le </a:t>
            </a:r>
            <a:r>
              <a:rPr lang="fr-FR" sz="3000" dirty="0">
                <a:solidFill>
                  <a:schemeClr val="bg1"/>
                </a:solidFill>
              </a:rPr>
              <a:t>système cognitif utilise les informations stockés </a:t>
            </a:r>
            <a:r>
              <a:rPr lang="fr-FR" sz="3000" dirty="0" smtClean="0">
                <a:solidFill>
                  <a:schemeClr val="bg1"/>
                </a:solidFill>
              </a:rPr>
              <a:t>dans la </a:t>
            </a:r>
            <a:r>
              <a:rPr lang="fr-FR" sz="3000" dirty="0">
                <a:solidFill>
                  <a:schemeClr val="bg1"/>
                </a:solidFill>
              </a:rPr>
              <a:t>mémoire à long terme pour prendre des </a:t>
            </a:r>
            <a:r>
              <a:rPr lang="fr-FR" sz="3000" dirty="0" smtClean="0">
                <a:solidFill>
                  <a:schemeClr val="bg1"/>
                </a:solidFill>
              </a:rPr>
              <a:t>décisions d’actions </a:t>
            </a:r>
            <a:r>
              <a:rPr lang="fr-FR" sz="3000" dirty="0">
                <a:solidFill>
                  <a:schemeClr val="bg1"/>
                </a:solidFill>
              </a:rPr>
              <a:t>et formuler une réponse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Les actions modifient le contenu de la mémoire à </a:t>
            </a:r>
            <a:r>
              <a:rPr lang="fr-FR" sz="3000" dirty="0" smtClean="0">
                <a:solidFill>
                  <a:schemeClr val="bg1"/>
                </a:solidFill>
              </a:rPr>
              <a:t>court terme</a:t>
            </a:r>
            <a:endParaRPr lang="fr-FR" sz="3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cycle de base : 70 ms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Processeur cognitif</a:t>
            </a:r>
          </a:p>
        </p:txBody>
      </p:sp>
    </p:spTree>
    <p:extLst>
      <p:ext uri="{BB962C8B-B14F-4D97-AF65-F5344CB8AC3E}">
        <p14:creationId xmlns:p14="http://schemas.microsoft.com/office/powerpoint/2010/main" val="2488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8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Le fonctionnement du processeur cognitif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est calqué sur le modèle des systèmes de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production. Il opère selon le cycle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"Reconnaissance-Action".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Dans la phase de Reconnaissance, le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processeur détermine les actions de la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mémoire à long terme associées aux </a:t>
            </a:r>
            <a:r>
              <a:rPr lang="fr-FR" sz="3200" dirty="0" err="1">
                <a:solidFill>
                  <a:schemeClr val="bg1"/>
                </a:solidFill>
              </a:rPr>
              <a:t>mnèmes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de la mémoire à court terme.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52728"/>
          </a:xfrm>
        </p:spPr>
        <p:txBody>
          <a:bodyPr/>
          <a:lstStyle/>
          <a:p>
            <a:pPr algn="l"/>
            <a:r>
              <a:rPr lang="fr-FR" b="1" dirty="0">
                <a:solidFill>
                  <a:srgbClr val="FFFF00"/>
                </a:solidFill>
              </a:rPr>
              <a:t>Processeur cognitif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7956873" cy="4785395"/>
          </a:xfrm>
        </p:spPr>
        <p:txBody>
          <a:bodyPr>
            <a:noAutofit/>
          </a:bodyPr>
          <a:lstStyle/>
          <a:p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Reformuler l’information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Ajouter du sens (raconter une histoire)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Imagination visuelle (techniques des sophistes)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Organiser (créer un </a:t>
            </a:r>
            <a:r>
              <a:rPr lang="fr-FR" sz="3000" dirty="0" err="1">
                <a:solidFill>
                  <a:schemeClr val="bg1"/>
                </a:solidFill>
              </a:rPr>
              <a:t>mnème</a:t>
            </a:r>
            <a:r>
              <a:rPr lang="fr-FR" sz="3000" dirty="0">
                <a:solidFill>
                  <a:schemeClr val="bg1"/>
                </a:solidFill>
              </a:rPr>
              <a:t>)</a:t>
            </a:r>
          </a:p>
          <a:p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Faire des liens avec des connaissances existantes</a:t>
            </a:r>
          </a:p>
          <a:p>
            <a:r>
              <a:rPr lang="fr-FR" sz="3000" dirty="0">
                <a:solidFill>
                  <a:schemeClr val="bg1"/>
                </a:solidFill>
              </a:rPr>
              <a:t>(catégories)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fr-FR" sz="3800" b="1" dirty="0">
                <a:solidFill>
                  <a:srgbClr val="FFFF00"/>
                </a:solidFill>
              </a:rPr>
              <a:t>Techniques pour favoriser </a:t>
            </a:r>
            <a:r>
              <a:rPr lang="fr-FR" sz="3800" b="1" dirty="0" smtClean="0">
                <a:solidFill>
                  <a:srgbClr val="FFFF00"/>
                </a:solidFill>
              </a:rPr>
              <a:t>la mémorisation 				à </a:t>
            </a:r>
            <a:r>
              <a:rPr lang="fr-FR" sz="3800" b="1" dirty="0">
                <a:solidFill>
                  <a:srgbClr val="FFFF00"/>
                </a:solidFill>
              </a:rPr>
              <a:t>long terme</a:t>
            </a:r>
          </a:p>
        </p:txBody>
      </p:sp>
    </p:spTree>
    <p:extLst>
      <p:ext uri="{BB962C8B-B14F-4D97-AF65-F5344CB8AC3E}">
        <p14:creationId xmlns:p14="http://schemas.microsoft.com/office/powerpoint/2010/main" val="12149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Le Modèle du Processeur Humain nous présente une image </a:t>
            </a:r>
            <a:r>
              <a:rPr lang="fr-FR" sz="3200" dirty="0" smtClean="0">
                <a:solidFill>
                  <a:schemeClr val="bg1"/>
                </a:solidFill>
              </a:rPr>
              <a:t>simplifiée mais </a:t>
            </a:r>
            <a:r>
              <a:rPr lang="fr-FR" sz="3200" dirty="0">
                <a:solidFill>
                  <a:schemeClr val="bg1"/>
                </a:solidFill>
              </a:rPr>
              <a:t>synthétique de notre structure mentale. Cette image repose sur </a:t>
            </a:r>
            <a:r>
              <a:rPr lang="fr-FR" sz="3200" dirty="0" smtClean="0">
                <a:solidFill>
                  <a:schemeClr val="bg1"/>
                </a:solidFill>
              </a:rPr>
              <a:t>des principes </a:t>
            </a:r>
            <a:r>
              <a:rPr lang="fr-FR" sz="3200" dirty="0">
                <a:solidFill>
                  <a:schemeClr val="bg1"/>
                </a:solidFill>
              </a:rPr>
              <a:t>parmi lesquels nous retenons, pour les besoins de ce chapitre, </a:t>
            </a:r>
            <a:r>
              <a:rPr lang="fr-FR" sz="3200" dirty="0" smtClean="0">
                <a:solidFill>
                  <a:schemeClr val="bg1"/>
                </a:solidFill>
              </a:rPr>
              <a:t>le principe </a:t>
            </a:r>
            <a:r>
              <a:rPr lang="fr-FR" sz="3200" dirty="0">
                <a:solidFill>
                  <a:schemeClr val="bg1"/>
                </a:solidFill>
              </a:rPr>
              <a:t>de rationalité</a:t>
            </a:r>
            <a:r>
              <a:rPr lang="fr-FR" sz="3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Selon ce principe, un individu s'efforce de </a:t>
            </a:r>
            <a:r>
              <a:rPr lang="fr-FR" sz="3200" dirty="0" smtClean="0">
                <a:solidFill>
                  <a:schemeClr val="bg1"/>
                </a:solidFill>
              </a:rPr>
              <a:t>s'adapter aux </a:t>
            </a:r>
            <a:r>
              <a:rPr lang="fr-FR" sz="3200" dirty="0">
                <a:solidFill>
                  <a:schemeClr val="bg1"/>
                </a:solidFill>
              </a:rPr>
              <a:t>conditions de la tâche qu'il s'est fixé. Ceci signifie que </a:t>
            </a:r>
            <a:r>
              <a:rPr lang="fr-FR" sz="3200" dirty="0" smtClean="0">
                <a:solidFill>
                  <a:schemeClr val="bg1"/>
                </a:solidFill>
              </a:rPr>
              <a:t>le comportement </a:t>
            </a:r>
            <a:r>
              <a:rPr lang="fr-FR" sz="3200" dirty="0">
                <a:solidFill>
                  <a:schemeClr val="bg1"/>
                </a:solidFill>
              </a:rPr>
              <a:t>est conditionné par l'environnement.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6085"/>
            <a:ext cx="8229600" cy="1252728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Modèle </a:t>
            </a:r>
            <a:r>
              <a:rPr lang="fr-FR" dirty="0">
                <a:solidFill>
                  <a:srgbClr val="FFFF00"/>
                </a:solidFill>
              </a:rPr>
              <a:t>du Processeur Humain</a:t>
            </a:r>
          </a:p>
        </p:txBody>
      </p:sp>
    </p:spTree>
    <p:extLst>
      <p:ext uri="{BB962C8B-B14F-4D97-AF65-F5344CB8AC3E}">
        <p14:creationId xmlns:p14="http://schemas.microsoft.com/office/powerpoint/2010/main" val="8648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493"/>
            <a:ext cx="9252519" cy="93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771" y="620688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Cette hypothèse selon laquelle la complexité du comportement n'est </a:t>
            </a:r>
            <a:r>
              <a:rPr lang="fr-FR" sz="3200" dirty="0" smtClean="0">
                <a:solidFill>
                  <a:schemeClr val="bg1"/>
                </a:solidFill>
              </a:rPr>
              <a:t>pas due </a:t>
            </a:r>
            <a:r>
              <a:rPr lang="fr-FR" sz="3200" dirty="0">
                <a:solidFill>
                  <a:schemeClr val="bg1"/>
                </a:solidFill>
              </a:rPr>
              <a:t>à la complexité interne de l'individu mais à celle de </a:t>
            </a:r>
            <a:r>
              <a:rPr lang="fr-FR" sz="3200" dirty="0" smtClean="0">
                <a:solidFill>
                  <a:schemeClr val="bg1"/>
                </a:solidFill>
              </a:rPr>
              <a:t>l'environnement, nous </a:t>
            </a:r>
            <a:r>
              <a:rPr lang="fr-FR" sz="3200" dirty="0">
                <a:solidFill>
                  <a:schemeClr val="bg1"/>
                </a:solidFill>
              </a:rPr>
              <a:t>vient de Herbert Simon. </a:t>
            </a:r>
            <a:endParaRPr lang="fr-FR" sz="3200" dirty="0" smtClean="0">
              <a:solidFill>
                <a:schemeClr val="bg1"/>
              </a:solidFill>
            </a:endParaRPr>
          </a:p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Simon </a:t>
            </a:r>
            <a:r>
              <a:rPr lang="fr-FR" sz="3200" dirty="0">
                <a:solidFill>
                  <a:schemeClr val="bg1"/>
                </a:solidFill>
              </a:rPr>
              <a:t>nous fait observer que le cheminement sinueux de </a:t>
            </a:r>
            <a:r>
              <a:rPr lang="fr-FR" sz="3200" dirty="0" smtClean="0">
                <a:solidFill>
                  <a:schemeClr val="bg1"/>
                </a:solidFill>
              </a:rPr>
              <a:t>la fourmi </a:t>
            </a:r>
            <a:r>
              <a:rPr lang="fr-FR" sz="3200" dirty="0">
                <a:solidFill>
                  <a:schemeClr val="bg1"/>
                </a:solidFill>
              </a:rPr>
              <a:t>sur le sable ne provient pas de la complexité de l'insecte mais </a:t>
            </a:r>
            <a:r>
              <a:rPr lang="fr-FR" sz="3200" dirty="0" smtClean="0">
                <a:solidFill>
                  <a:schemeClr val="bg1"/>
                </a:solidFill>
              </a:rPr>
              <a:t>bien du </a:t>
            </a:r>
            <a:r>
              <a:rPr lang="fr-FR" sz="3200" dirty="0">
                <a:solidFill>
                  <a:schemeClr val="bg1"/>
                </a:solidFill>
              </a:rPr>
              <a:t>terrain tourmenté de la plage. Dans le domaine de l'édition de </a:t>
            </a:r>
            <a:r>
              <a:rPr lang="fr-FR" sz="3200" dirty="0" smtClean="0">
                <a:solidFill>
                  <a:schemeClr val="bg1"/>
                </a:solidFill>
              </a:rPr>
              <a:t>texte, nous </a:t>
            </a:r>
            <a:r>
              <a:rPr lang="fr-FR" sz="3200" dirty="0">
                <a:solidFill>
                  <a:schemeClr val="bg1"/>
                </a:solidFill>
              </a:rPr>
              <a:t>faisons la même constatation. </a:t>
            </a:r>
          </a:p>
        </p:txBody>
      </p:sp>
    </p:spTree>
    <p:extLst>
      <p:ext uri="{BB962C8B-B14F-4D97-AF65-F5344CB8AC3E}">
        <p14:creationId xmlns:p14="http://schemas.microsoft.com/office/powerpoint/2010/main" val="24299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548680"/>
            <a:ext cx="85151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400" dirty="0">
                <a:solidFill>
                  <a:schemeClr val="bg1"/>
                </a:solidFill>
              </a:rPr>
              <a:t>Par exemple, pour reproduire deux mots quelques lignes plus bas, un utilisateur d'Emacs va taper une suite complexe de caractères magiques (par exemple, "Ctrl-@ </a:t>
            </a:r>
            <a:r>
              <a:rPr lang="fr-FR" sz="3400" dirty="0" err="1">
                <a:solidFill>
                  <a:schemeClr val="bg1"/>
                </a:solidFill>
              </a:rPr>
              <a:t>Esc</a:t>
            </a:r>
            <a:r>
              <a:rPr lang="fr-FR" sz="3400" dirty="0">
                <a:solidFill>
                  <a:schemeClr val="bg1"/>
                </a:solidFill>
              </a:rPr>
              <a:t>-f </a:t>
            </a:r>
            <a:r>
              <a:rPr lang="fr-FR" sz="3400" dirty="0" err="1">
                <a:solidFill>
                  <a:schemeClr val="bg1"/>
                </a:solidFill>
              </a:rPr>
              <a:t>Esc</a:t>
            </a:r>
            <a:r>
              <a:rPr lang="fr-FR" sz="3400" dirty="0">
                <a:solidFill>
                  <a:schemeClr val="bg1"/>
                </a:solidFill>
              </a:rPr>
              <a:t>-f </a:t>
            </a:r>
            <a:r>
              <a:rPr lang="fr-FR" sz="3400" dirty="0" err="1">
                <a:solidFill>
                  <a:schemeClr val="bg1"/>
                </a:solidFill>
              </a:rPr>
              <a:t>Ctrlw</a:t>
            </a:r>
            <a:r>
              <a:rPr lang="fr-FR" sz="3400" dirty="0">
                <a:solidFill>
                  <a:schemeClr val="bg1"/>
                </a:solidFill>
              </a:rPr>
              <a:t> Ctrl-y Ctrl-n </a:t>
            </a:r>
            <a:r>
              <a:rPr lang="fr-FR" sz="3400" dirty="0" err="1">
                <a:solidFill>
                  <a:schemeClr val="bg1"/>
                </a:solidFill>
              </a:rPr>
              <a:t>Ctrl-n</a:t>
            </a:r>
            <a:r>
              <a:rPr lang="fr-FR" sz="3400" dirty="0">
                <a:solidFill>
                  <a:schemeClr val="bg1"/>
                </a:solidFill>
              </a:rPr>
              <a:t> </a:t>
            </a:r>
            <a:r>
              <a:rPr lang="fr-FR" sz="3400" dirty="0" err="1">
                <a:solidFill>
                  <a:schemeClr val="bg1"/>
                </a:solidFill>
              </a:rPr>
              <a:t>Ctrl-n</a:t>
            </a:r>
            <a:r>
              <a:rPr lang="fr-FR" sz="3400" dirty="0">
                <a:solidFill>
                  <a:schemeClr val="bg1"/>
                </a:solidFill>
              </a:rPr>
              <a:t> Ctrl-y") alors que dans l'environnement </a:t>
            </a:r>
            <a:r>
              <a:rPr lang="fr-FR" sz="3400" dirty="0" err="1">
                <a:solidFill>
                  <a:schemeClr val="bg1"/>
                </a:solidFill>
              </a:rPr>
              <a:t>Macwrite</a:t>
            </a:r>
            <a:r>
              <a:rPr lang="fr-FR" sz="3400" dirty="0">
                <a:solidFill>
                  <a:schemeClr val="bg1"/>
                </a:solidFill>
              </a:rPr>
              <a:t>, il agira directement sur le document. La complexité apparente du comportement n'est plausible que lorsque le sujet est observé à un niveau d'abstraction élevé.</a:t>
            </a:r>
          </a:p>
        </p:txBody>
      </p:sp>
    </p:spTree>
    <p:extLst>
      <p:ext uri="{BB962C8B-B14F-4D97-AF65-F5344CB8AC3E}">
        <p14:creationId xmlns:p14="http://schemas.microsoft.com/office/powerpoint/2010/main" val="8193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493"/>
            <a:ext cx="9252519" cy="93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GOMS </a:t>
            </a:r>
            <a:r>
              <a:rPr lang="fr-FR" sz="3200" dirty="0">
                <a:solidFill>
                  <a:schemeClr val="bg1"/>
                </a:solidFill>
              </a:rPr>
              <a:t>(Goal, </a:t>
            </a:r>
            <a:r>
              <a:rPr lang="fr-FR" sz="3200" dirty="0" err="1">
                <a:solidFill>
                  <a:schemeClr val="bg1"/>
                </a:solidFill>
              </a:rPr>
              <a:t>Operator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err="1">
                <a:solidFill>
                  <a:schemeClr val="bg1"/>
                </a:solidFill>
              </a:rPr>
              <a:t>Method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err="1">
                <a:solidFill>
                  <a:schemeClr val="bg1"/>
                </a:solidFill>
              </a:rPr>
              <a:t>Selection</a:t>
            </a:r>
            <a:r>
              <a:rPr lang="fr-FR" sz="3200" dirty="0">
                <a:solidFill>
                  <a:schemeClr val="bg1"/>
                </a:solidFill>
              </a:rPr>
              <a:t>) introduit quatre ensembles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pour représenter l'activité cognitive d'un individu engagé dans la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réalisation d'une tâche : les </a:t>
            </a:r>
            <a:r>
              <a:rPr lang="fr-FR" sz="3200" dirty="0" err="1">
                <a:solidFill>
                  <a:schemeClr val="bg1"/>
                </a:solidFill>
              </a:rPr>
              <a:t>Butsles</a:t>
            </a:r>
            <a:r>
              <a:rPr lang="fr-FR" sz="3200" dirty="0">
                <a:solidFill>
                  <a:schemeClr val="bg1"/>
                </a:solidFill>
              </a:rPr>
              <a:t> Opérateurs, les Méthodes et les </a:t>
            </a:r>
            <a:r>
              <a:rPr lang="fr-FR" sz="3200" dirty="0" smtClean="0">
                <a:solidFill>
                  <a:schemeClr val="bg1"/>
                </a:solidFill>
              </a:rPr>
              <a:t>règles de </a:t>
            </a:r>
            <a:r>
              <a:rPr lang="fr-FR" sz="3200" dirty="0">
                <a:solidFill>
                  <a:schemeClr val="bg1"/>
                </a:solidFill>
              </a:rPr>
              <a:t>Sélection</a:t>
            </a:r>
            <a:r>
              <a:rPr lang="fr-FR" sz="3200" dirty="0" smtClean="0">
                <a:solidFill>
                  <a:schemeClr val="bg1"/>
                </a:solidFill>
              </a:rPr>
              <a:t>.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Les éléments du modèle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755" y="764704"/>
            <a:ext cx="9073007" cy="6093296"/>
          </a:xfrm>
        </p:spPr>
        <p:txBody>
          <a:bodyPr>
            <a:noAutofit/>
          </a:bodyPr>
          <a:lstStyle/>
          <a:p>
            <a:r>
              <a:rPr lang="fr-FR" sz="2600" dirty="0">
                <a:solidFill>
                  <a:schemeClr val="bg1"/>
                </a:solidFill>
              </a:rPr>
              <a:t>Définition </a:t>
            </a:r>
            <a:r>
              <a:rPr lang="fr-FR" sz="2600" dirty="0" smtClean="0">
                <a:solidFill>
                  <a:schemeClr val="bg1"/>
                </a:solidFill>
              </a:rPr>
              <a:t>d’ergonomie</a:t>
            </a:r>
          </a:p>
          <a:p>
            <a:r>
              <a:rPr lang="fr-FR" sz="2600" dirty="0">
                <a:solidFill>
                  <a:schemeClr val="bg1"/>
                </a:solidFill>
              </a:rPr>
              <a:t>Psychologie cognitive et </a:t>
            </a:r>
            <a:r>
              <a:rPr lang="fr-FR" sz="2600" dirty="0" smtClean="0">
                <a:solidFill>
                  <a:schemeClr val="bg1"/>
                </a:solidFill>
              </a:rPr>
              <a:t>ergonomie</a:t>
            </a:r>
          </a:p>
          <a:p>
            <a:r>
              <a:rPr lang="fr-FR" sz="2600" dirty="0" smtClean="0">
                <a:solidFill>
                  <a:schemeClr val="bg1"/>
                </a:solidFill>
              </a:rPr>
              <a:t>Définition </a:t>
            </a:r>
            <a:r>
              <a:rPr lang="fr-FR" sz="2600" dirty="0">
                <a:solidFill>
                  <a:schemeClr val="bg1"/>
                </a:solidFill>
              </a:rPr>
              <a:t>de la S.E.L.F. (Société d’Ergonomie de Langue Française</a:t>
            </a:r>
            <a:r>
              <a:rPr lang="fr-FR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sz="2600" dirty="0">
                <a:solidFill>
                  <a:schemeClr val="bg1"/>
                </a:solidFill>
              </a:rPr>
              <a:t>Système cognitif </a:t>
            </a:r>
            <a:endParaRPr lang="fr-FR" sz="2600" dirty="0" smtClean="0">
              <a:solidFill>
                <a:schemeClr val="bg1"/>
              </a:solidFill>
            </a:endParaRPr>
          </a:p>
          <a:p>
            <a:r>
              <a:rPr lang="fr-FR" sz="2600" dirty="0">
                <a:solidFill>
                  <a:schemeClr val="bg1"/>
                </a:solidFill>
              </a:rPr>
              <a:t>Modèle du Processeur Humain</a:t>
            </a:r>
            <a:endParaRPr lang="fr-FR" sz="2600" dirty="0" smtClean="0">
              <a:solidFill>
                <a:schemeClr val="bg1"/>
              </a:solidFill>
            </a:endParaRPr>
          </a:p>
          <a:p>
            <a:r>
              <a:rPr lang="fr-FR" sz="2600" dirty="0">
                <a:solidFill>
                  <a:schemeClr val="bg1"/>
                </a:solidFill>
              </a:rPr>
              <a:t>Les éléments du </a:t>
            </a:r>
            <a:r>
              <a:rPr lang="fr-FR" sz="2600" dirty="0" smtClean="0">
                <a:solidFill>
                  <a:schemeClr val="bg1"/>
                </a:solidFill>
              </a:rPr>
              <a:t>modèle</a:t>
            </a:r>
          </a:p>
          <a:p>
            <a:r>
              <a:rPr lang="fr-FR" sz="2600" dirty="0" smtClean="0">
                <a:solidFill>
                  <a:schemeClr val="bg1"/>
                </a:solidFill>
              </a:rPr>
              <a:t>Modèle </a:t>
            </a:r>
            <a:r>
              <a:rPr lang="fr-FR" sz="2600" dirty="0">
                <a:solidFill>
                  <a:schemeClr val="bg1"/>
                </a:solidFill>
              </a:rPr>
              <a:t>GOMS</a:t>
            </a:r>
            <a:endParaRPr lang="fr-FR" sz="2600" dirty="0" smtClean="0">
              <a:solidFill>
                <a:schemeClr val="bg1"/>
              </a:solidFill>
            </a:endParaRPr>
          </a:p>
          <a:p>
            <a:r>
              <a:rPr lang="fr-FR" sz="2600" dirty="0">
                <a:solidFill>
                  <a:schemeClr val="bg1"/>
                </a:solidFill>
              </a:rPr>
              <a:t>modèle </a:t>
            </a:r>
            <a:r>
              <a:rPr lang="fr-FR" sz="2600" dirty="0" err="1" smtClean="0">
                <a:solidFill>
                  <a:schemeClr val="bg1"/>
                </a:solidFill>
              </a:rPr>
              <a:t>Keystroke</a:t>
            </a:r>
            <a:endParaRPr lang="fr-FR" sz="2600" dirty="0" smtClean="0">
              <a:solidFill>
                <a:schemeClr val="bg1"/>
              </a:solidFill>
            </a:endParaRPr>
          </a:p>
          <a:p>
            <a:r>
              <a:rPr lang="fr-FR" sz="2600" dirty="0">
                <a:solidFill>
                  <a:schemeClr val="bg1"/>
                </a:solidFill>
              </a:rPr>
              <a:t>théorie de l'Action (Norman</a:t>
            </a:r>
            <a:r>
              <a:rPr lang="fr-FR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sz="2600" dirty="0">
                <a:solidFill>
                  <a:schemeClr val="bg1"/>
                </a:solidFill>
              </a:rPr>
              <a:t>modèle ICS (P. Barnard</a:t>
            </a:r>
            <a:r>
              <a:rPr lang="fr-FR" sz="2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fr-FR" sz="2600" dirty="0" smtClean="0">
                <a:solidFill>
                  <a:schemeClr val="bg1"/>
                </a:solidFill>
              </a:rPr>
              <a:t>modèle </a:t>
            </a:r>
            <a:r>
              <a:rPr lang="fr-FR" sz="2600" dirty="0">
                <a:solidFill>
                  <a:schemeClr val="bg1"/>
                </a:solidFill>
              </a:rPr>
              <a:t>de Rasmussen</a:t>
            </a:r>
          </a:p>
          <a:p>
            <a:pPr marL="0" indent="0">
              <a:buNone/>
            </a:pP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243408"/>
            <a:ext cx="8229600" cy="1252728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Plan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3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Un but est une structure symbolique qui définit un état recherché. Il lui est associé un ensemble de méthodes qui toutes conduisent à cet état. En cas d'échec, il constitue un point de reprise à partir duquel il est possible d'amorcer d'autres tentatives. </a:t>
            </a:r>
            <a:endParaRPr lang="fr-F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buts sont organisés de manière hiérarchique : un but complexe est atteint lorsque plusieurs sous-buts sont satisfaits et ceci récursivement jusqu'à atteindre les buts élémentaires. </a:t>
            </a:r>
            <a:endParaRPr lang="fr-F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800" dirty="0">
                <a:solidFill>
                  <a:schemeClr val="bg1"/>
                </a:solidFill>
              </a:rPr>
              <a:t>buts élémentaires sont réalisés par l'exécution d'une suite d'opérateurs. Les buts forment donc une structure arborescente dont les feuilles sont des opérateurs.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243408"/>
            <a:ext cx="8229600" cy="1252728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Buts(GOAL)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645" y="980728"/>
            <a:ext cx="8901355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Un opérateur est une action élémentaire </a:t>
            </a:r>
            <a:r>
              <a:rPr lang="fr-FR" sz="2800" dirty="0" smtClean="0">
                <a:solidFill>
                  <a:schemeClr val="bg1"/>
                </a:solidFill>
              </a:rPr>
              <a:t>dont l'exécution </a:t>
            </a:r>
            <a:r>
              <a:rPr lang="fr-FR" sz="2800" dirty="0">
                <a:solidFill>
                  <a:schemeClr val="bg1"/>
                </a:solidFill>
              </a:rPr>
              <a:t>provoque un changement d'état (</a:t>
            </a:r>
            <a:r>
              <a:rPr lang="fr-FR" sz="2800" dirty="0" smtClean="0">
                <a:solidFill>
                  <a:schemeClr val="bg1"/>
                </a:solidFill>
              </a:rPr>
              <a:t>état mental </a:t>
            </a:r>
            <a:r>
              <a:rPr lang="fr-FR" sz="2800" dirty="0">
                <a:solidFill>
                  <a:schemeClr val="bg1"/>
                </a:solidFill>
              </a:rPr>
              <a:t>de l'utilisateur et/ou état de l'environnement).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Analogie entre l'ensemble des opérateurs et celui </a:t>
            </a:r>
            <a:r>
              <a:rPr lang="fr-FR" sz="2800" dirty="0" smtClean="0">
                <a:solidFill>
                  <a:schemeClr val="bg1"/>
                </a:solidFill>
              </a:rPr>
              <a:t>des instructions </a:t>
            </a:r>
            <a:r>
              <a:rPr lang="fr-FR" sz="2800" dirty="0">
                <a:solidFill>
                  <a:schemeClr val="bg1"/>
                </a:solidFill>
              </a:rPr>
              <a:t>d'une machine abstraite. Un opérateur </a:t>
            </a:r>
            <a:r>
              <a:rPr lang="fr-FR" sz="2800" dirty="0" smtClean="0">
                <a:solidFill>
                  <a:schemeClr val="bg1"/>
                </a:solidFill>
              </a:rPr>
              <a:t>se caractérise </a:t>
            </a:r>
            <a:r>
              <a:rPr lang="fr-FR" sz="2800" dirty="0">
                <a:solidFill>
                  <a:schemeClr val="bg1"/>
                </a:solidFill>
              </a:rPr>
              <a:t>par </a:t>
            </a:r>
            <a:r>
              <a:rPr lang="fr-FR" sz="2800" dirty="0" smtClean="0">
                <a:solidFill>
                  <a:schemeClr val="bg1"/>
                </a:solidFill>
              </a:rPr>
              <a:t>des opérandes </a:t>
            </a:r>
            <a:r>
              <a:rPr lang="fr-FR" sz="2800" dirty="0">
                <a:solidFill>
                  <a:schemeClr val="bg1"/>
                </a:solidFill>
              </a:rPr>
              <a:t>d'entrée et de sortie </a:t>
            </a:r>
            <a:r>
              <a:rPr lang="fr-FR" sz="2800" dirty="0" smtClean="0">
                <a:solidFill>
                  <a:schemeClr val="bg1"/>
                </a:solidFill>
              </a:rPr>
              <a:t>et par </a:t>
            </a:r>
            <a:r>
              <a:rPr lang="fr-FR" sz="2800" dirty="0">
                <a:solidFill>
                  <a:schemeClr val="bg1"/>
                </a:solidFill>
              </a:rPr>
              <a:t>le temps nécessaire à </a:t>
            </a:r>
            <a:r>
              <a:rPr lang="fr-FR" sz="2800" dirty="0" smtClean="0">
                <a:solidFill>
                  <a:schemeClr val="bg1"/>
                </a:solidFill>
              </a:rPr>
              <a:t>son exécution</a:t>
            </a:r>
            <a:r>
              <a:rPr lang="fr-FR" sz="2800" dirty="0">
                <a:solidFill>
                  <a:schemeClr val="bg1"/>
                </a:solidFill>
              </a:rPr>
              <a:t>. </a:t>
            </a:r>
            <a:r>
              <a:rPr lang="fr-FR" sz="2800" dirty="0" smtClean="0">
                <a:solidFill>
                  <a:schemeClr val="bg1"/>
                </a:solidFill>
              </a:rPr>
              <a:t>Lorsque l'analyse </a:t>
            </a:r>
            <a:r>
              <a:rPr lang="fr-FR" sz="2800" dirty="0">
                <a:solidFill>
                  <a:schemeClr val="bg1"/>
                </a:solidFill>
              </a:rPr>
              <a:t>est fine, l'opérateur reflète des </a:t>
            </a:r>
            <a:r>
              <a:rPr lang="fr-FR" sz="2800" dirty="0" smtClean="0">
                <a:solidFill>
                  <a:schemeClr val="bg1"/>
                </a:solidFill>
              </a:rPr>
              <a:t>mécanismes psychologiques </a:t>
            </a:r>
            <a:r>
              <a:rPr lang="fr-FR" sz="2800" dirty="0">
                <a:solidFill>
                  <a:schemeClr val="bg1"/>
                </a:solidFill>
              </a:rPr>
              <a:t>élémentaires (sensoriels, moteurs </a:t>
            </a:r>
            <a:r>
              <a:rPr lang="fr-FR" sz="2800" dirty="0" smtClean="0">
                <a:solidFill>
                  <a:schemeClr val="bg1"/>
                </a:solidFill>
              </a:rPr>
              <a:t>ou cognitifs</a:t>
            </a:r>
            <a:r>
              <a:rPr lang="fr-FR" sz="2800" dirty="0">
                <a:solidFill>
                  <a:schemeClr val="bg1"/>
                </a:solidFill>
              </a:rPr>
              <a:t>). Lorsqu'elle s'effectue à un </a:t>
            </a:r>
            <a:r>
              <a:rPr lang="fr-FR" sz="2800" dirty="0" smtClean="0">
                <a:solidFill>
                  <a:schemeClr val="bg1"/>
                </a:solidFill>
              </a:rPr>
              <a:t>niveau d'abstraction </a:t>
            </a:r>
            <a:r>
              <a:rPr lang="fr-FR" sz="2800" dirty="0">
                <a:solidFill>
                  <a:schemeClr val="bg1"/>
                </a:solidFill>
              </a:rPr>
              <a:t>élevé, les opérateurs sont des </a:t>
            </a:r>
            <a:r>
              <a:rPr lang="fr-FR" sz="2800" dirty="0" smtClean="0">
                <a:solidFill>
                  <a:schemeClr val="bg1"/>
                </a:solidFill>
              </a:rPr>
              <a:t>unités d'action </a:t>
            </a:r>
            <a:r>
              <a:rPr lang="fr-FR" sz="2800" dirty="0">
                <a:solidFill>
                  <a:schemeClr val="bg1"/>
                </a:solidFill>
              </a:rPr>
              <a:t>spécifiques à l'environnement (par </a:t>
            </a:r>
            <a:r>
              <a:rPr lang="fr-FR" sz="2800" dirty="0" smtClean="0">
                <a:solidFill>
                  <a:schemeClr val="bg1"/>
                </a:solidFill>
              </a:rPr>
              <a:t>exemple les </a:t>
            </a:r>
            <a:r>
              <a:rPr lang="fr-FR" sz="2800" dirty="0">
                <a:solidFill>
                  <a:schemeClr val="bg1"/>
                </a:solidFill>
              </a:rPr>
              <a:t>commandes du système).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Opérateurs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767" y="928290"/>
            <a:ext cx="8856984" cy="5669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• Une méthode décrit le procédé qui permet </a:t>
            </a:r>
            <a:r>
              <a:rPr lang="fr-FR" sz="3000" dirty="0" smtClean="0">
                <a:solidFill>
                  <a:schemeClr val="bg1"/>
                </a:solidFill>
              </a:rPr>
              <a:t>d'atteindre un </a:t>
            </a:r>
            <a:r>
              <a:rPr lang="fr-FR" sz="3000" dirty="0">
                <a:solidFill>
                  <a:schemeClr val="bg1"/>
                </a:solidFill>
              </a:rPr>
              <a:t>but.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• Elle s'exprime sous la forme d'une </a:t>
            </a:r>
            <a:r>
              <a:rPr lang="fr-FR" sz="3000" dirty="0" smtClean="0">
                <a:solidFill>
                  <a:schemeClr val="bg1"/>
                </a:solidFill>
              </a:rPr>
              <a:t>suite conditionnelle de </a:t>
            </a:r>
            <a:r>
              <a:rPr lang="fr-FR" sz="3000" dirty="0">
                <a:solidFill>
                  <a:schemeClr val="bg1"/>
                </a:solidFill>
              </a:rPr>
              <a:t>buts et d'opérateurs où les conditions font </a:t>
            </a:r>
            <a:r>
              <a:rPr lang="fr-FR" sz="3000" dirty="0" smtClean="0">
                <a:solidFill>
                  <a:schemeClr val="bg1"/>
                </a:solidFill>
              </a:rPr>
              <a:t>référence au </a:t>
            </a:r>
            <a:r>
              <a:rPr lang="fr-FR" sz="3000" dirty="0">
                <a:solidFill>
                  <a:schemeClr val="bg1"/>
                </a:solidFill>
              </a:rPr>
              <a:t>contenu de la mémoire à court terme et à l'état </a:t>
            </a:r>
            <a:r>
              <a:rPr lang="fr-FR" sz="3000" dirty="0" smtClean="0">
                <a:solidFill>
                  <a:schemeClr val="bg1"/>
                </a:solidFill>
              </a:rPr>
              <a:t>de l'environnement</a:t>
            </a:r>
            <a:r>
              <a:rPr lang="fr-FR" sz="3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• Les méthodes représentent un savoir-faire : elles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constituent la </a:t>
            </a:r>
            <a:r>
              <a:rPr lang="fr-FR" sz="3000" b="1" dirty="0">
                <a:solidFill>
                  <a:schemeClr val="bg1"/>
                </a:solidFill>
              </a:rPr>
              <a:t>connaissance procédurale</a:t>
            </a:r>
            <a:r>
              <a:rPr lang="fr-FR" sz="3000" dirty="0">
                <a:solidFill>
                  <a:schemeClr val="bg1"/>
                </a:solidFill>
              </a:rPr>
              <a:t>. Elles ne </a:t>
            </a:r>
            <a:r>
              <a:rPr lang="fr-FR" sz="3000" dirty="0" smtClean="0">
                <a:solidFill>
                  <a:schemeClr val="bg1"/>
                </a:solidFill>
              </a:rPr>
              <a:t>sont pas </a:t>
            </a:r>
            <a:r>
              <a:rPr lang="fr-FR" sz="3000" dirty="0">
                <a:solidFill>
                  <a:schemeClr val="bg1"/>
                </a:solidFill>
              </a:rPr>
              <a:t>des plans d'action construits </a:t>
            </a:r>
            <a:r>
              <a:rPr lang="fr-FR" sz="3000" dirty="0" smtClean="0">
                <a:solidFill>
                  <a:schemeClr val="bg1"/>
                </a:solidFill>
              </a:rPr>
              <a:t>dynamiquement pendant </a:t>
            </a:r>
            <a:r>
              <a:rPr lang="fr-FR" sz="3000" dirty="0">
                <a:solidFill>
                  <a:schemeClr val="bg1"/>
                </a:solidFill>
              </a:rPr>
              <a:t>l'accomplissement de la tâche. Elles sont </a:t>
            </a:r>
            <a:r>
              <a:rPr lang="fr-FR" sz="3000" dirty="0" smtClean="0">
                <a:solidFill>
                  <a:schemeClr val="bg1"/>
                </a:solidFill>
              </a:rPr>
              <a:t>le résultat </a:t>
            </a:r>
            <a:r>
              <a:rPr lang="fr-FR" sz="3000" dirty="0">
                <a:solidFill>
                  <a:schemeClr val="bg1"/>
                </a:solidFill>
              </a:rPr>
              <a:t>de l'expérience acquise.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Méthodes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Par exemple, pour un éditeur pleine-page qui permet </a:t>
            </a:r>
            <a:r>
              <a:rPr lang="fr-FR" sz="3000" dirty="0" smtClean="0">
                <a:solidFill>
                  <a:schemeClr val="bg1"/>
                </a:solidFill>
              </a:rPr>
              <a:t>à la </a:t>
            </a:r>
            <a:r>
              <a:rPr lang="fr-FR" sz="3000" dirty="0">
                <a:solidFill>
                  <a:schemeClr val="bg1"/>
                </a:solidFill>
              </a:rPr>
              <a:t>fois les commandes à la Emacs et les commandes </a:t>
            </a:r>
            <a:r>
              <a:rPr lang="fr-FR" sz="3000" dirty="0" smtClean="0">
                <a:solidFill>
                  <a:schemeClr val="bg1"/>
                </a:solidFill>
              </a:rPr>
              <a:t>à la </a:t>
            </a:r>
            <a:r>
              <a:rPr lang="fr-FR" sz="3000" dirty="0" err="1">
                <a:solidFill>
                  <a:schemeClr val="bg1"/>
                </a:solidFill>
              </a:rPr>
              <a:t>Macwrite</a:t>
            </a:r>
            <a:r>
              <a:rPr lang="fr-FR" sz="3000" dirty="0">
                <a:solidFill>
                  <a:schemeClr val="bg1"/>
                </a:solidFill>
              </a:rPr>
              <a:t> avec la souris. Le choix entre les </a:t>
            </a:r>
            <a:r>
              <a:rPr lang="fr-FR" sz="3000" dirty="0" smtClean="0">
                <a:solidFill>
                  <a:schemeClr val="bg1"/>
                </a:solidFill>
              </a:rPr>
              <a:t>méthodes clavier </a:t>
            </a:r>
            <a:r>
              <a:rPr lang="fr-FR" sz="3000" dirty="0">
                <a:solidFill>
                  <a:schemeClr val="bg1"/>
                </a:solidFill>
              </a:rPr>
              <a:t>ou souris peut s'exprimer en fonction de </a:t>
            </a:r>
            <a:r>
              <a:rPr lang="fr-FR" sz="3000" dirty="0" smtClean="0">
                <a:solidFill>
                  <a:schemeClr val="bg1"/>
                </a:solidFill>
              </a:rPr>
              <a:t>la distance </a:t>
            </a:r>
            <a:r>
              <a:rPr lang="fr-FR" sz="3000" dirty="0">
                <a:solidFill>
                  <a:schemeClr val="bg1"/>
                </a:solidFill>
              </a:rPr>
              <a:t>entre la position actuelle du curseur et </a:t>
            </a:r>
            <a:r>
              <a:rPr lang="fr-FR" sz="3000" dirty="0" smtClean="0">
                <a:solidFill>
                  <a:schemeClr val="bg1"/>
                </a:solidFill>
              </a:rPr>
              <a:t>la localisation </a:t>
            </a:r>
            <a:r>
              <a:rPr lang="fr-FR" sz="3000" dirty="0">
                <a:solidFill>
                  <a:schemeClr val="bg1"/>
                </a:solidFill>
              </a:rPr>
              <a:t>visée :</a:t>
            </a:r>
          </a:p>
          <a:p>
            <a:pPr marL="0" indent="0">
              <a:buNone/>
            </a:pPr>
            <a:r>
              <a:rPr lang="fr-FR" sz="3000" b="1" u="sng" dirty="0">
                <a:solidFill>
                  <a:schemeClr val="bg1"/>
                </a:solidFill>
              </a:rPr>
              <a:t>si</a:t>
            </a:r>
            <a:r>
              <a:rPr lang="fr-FR" sz="3000" dirty="0">
                <a:solidFill>
                  <a:schemeClr val="bg1"/>
                </a:solidFill>
              </a:rPr>
              <a:t> le but à atteindre est placer le curseur au bas de </a:t>
            </a:r>
            <a:r>
              <a:rPr lang="fr-FR" sz="3000" dirty="0" smtClean="0">
                <a:solidFill>
                  <a:schemeClr val="bg1"/>
                </a:solidFill>
              </a:rPr>
              <a:t>la fenêtre</a:t>
            </a:r>
            <a:endParaRPr lang="fr-F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et</a:t>
            </a:r>
          </a:p>
          <a:p>
            <a:pPr marL="0" indent="0">
              <a:buNone/>
            </a:pPr>
            <a:r>
              <a:rPr lang="fr-FR" sz="3000" b="1" u="sng" dirty="0">
                <a:solidFill>
                  <a:schemeClr val="bg1"/>
                </a:solidFill>
              </a:rPr>
              <a:t>si</a:t>
            </a:r>
            <a:r>
              <a:rPr lang="fr-FR" sz="3000" dirty="0">
                <a:solidFill>
                  <a:schemeClr val="bg1"/>
                </a:solidFill>
              </a:rPr>
              <a:t> la position actuelle du curseur est loin du bas de </a:t>
            </a:r>
            <a:r>
              <a:rPr lang="fr-FR" sz="3000" dirty="0" smtClean="0">
                <a:solidFill>
                  <a:schemeClr val="bg1"/>
                </a:solidFill>
              </a:rPr>
              <a:t>la fenêtre</a:t>
            </a:r>
            <a:endParaRPr lang="fr-F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000" b="1" u="sng" dirty="0">
                <a:solidFill>
                  <a:schemeClr val="bg1"/>
                </a:solidFill>
              </a:rPr>
              <a:t>alors</a:t>
            </a:r>
            <a:r>
              <a:rPr lang="fr-FR" sz="3000" dirty="0">
                <a:solidFill>
                  <a:schemeClr val="bg1"/>
                </a:solidFill>
              </a:rPr>
              <a:t> utiliser la méthode M1;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Exemple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b="1" dirty="0">
                <a:solidFill>
                  <a:schemeClr val="bg1"/>
                </a:solidFill>
              </a:rPr>
              <a:t>si</a:t>
            </a:r>
            <a:r>
              <a:rPr lang="fr-FR" sz="3000" dirty="0">
                <a:solidFill>
                  <a:schemeClr val="bg1"/>
                </a:solidFill>
              </a:rPr>
              <a:t> le but à atteindre est placer le curseur au bas de la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fenêtre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et</a:t>
            </a:r>
          </a:p>
          <a:p>
            <a:pPr marL="0" indent="0">
              <a:buNone/>
            </a:pPr>
            <a:r>
              <a:rPr lang="fr-FR" sz="3000" b="1" dirty="0">
                <a:solidFill>
                  <a:schemeClr val="bg1"/>
                </a:solidFill>
              </a:rPr>
              <a:t>si</a:t>
            </a:r>
            <a:r>
              <a:rPr lang="fr-FR" sz="3000" dirty="0">
                <a:solidFill>
                  <a:schemeClr val="bg1"/>
                </a:solidFill>
              </a:rPr>
              <a:t> la position actuelle du curseur est près du bas de la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fenêtre</a:t>
            </a:r>
          </a:p>
          <a:p>
            <a:pPr marL="0" indent="0">
              <a:buNone/>
            </a:pPr>
            <a:r>
              <a:rPr lang="fr-FR" sz="3000" b="1" dirty="0">
                <a:solidFill>
                  <a:schemeClr val="bg1"/>
                </a:solidFill>
              </a:rPr>
              <a:t>alors utiliser la méthode M2;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avec M1: prendre la souris; déplacer la souris au point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désiré; sélectionner;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et M2: tant que le curseur n'est pas sur la ligne désirée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taper ctrl-n; tant que le curseur n'est pas au point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désiré taper </a:t>
            </a:r>
            <a:r>
              <a:rPr lang="fr-FR" sz="3000" dirty="0" err="1">
                <a:solidFill>
                  <a:schemeClr val="bg1"/>
                </a:solidFill>
              </a:rPr>
              <a:t>esc</a:t>
            </a:r>
            <a:r>
              <a:rPr lang="fr-FR" sz="3000" dirty="0">
                <a:solidFill>
                  <a:schemeClr val="bg1"/>
                </a:solidFill>
              </a:rPr>
              <a:t>-f;</a:t>
            </a:r>
          </a:p>
        </p:txBody>
      </p:sp>
    </p:spTree>
    <p:extLst>
      <p:ext uri="{BB962C8B-B14F-4D97-AF65-F5344CB8AC3E}">
        <p14:creationId xmlns:p14="http://schemas.microsoft.com/office/powerpoint/2010/main" val="38714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763" y="296652"/>
            <a:ext cx="8928992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err="1">
                <a:solidFill>
                  <a:schemeClr val="bg1"/>
                </a:solidFill>
              </a:rPr>
              <a:t>Card</a:t>
            </a:r>
            <a:r>
              <a:rPr lang="fr-FR" sz="3200" dirty="0">
                <a:solidFill>
                  <a:schemeClr val="bg1"/>
                </a:solidFill>
              </a:rPr>
              <a:t>, Moran et </a:t>
            </a:r>
            <a:r>
              <a:rPr lang="fr-FR" sz="3200" dirty="0" err="1">
                <a:solidFill>
                  <a:schemeClr val="bg1"/>
                </a:solidFill>
              </a:rPr>
              <a:t>Newell</a:t>
            </a:r>
            <a:r>
              <a:rPr lang="fr-FR" sz="3200" dirty="0">
                <a:solidFill>
                  <a:schemeClr val="bg1"/>
                </a:solidFill>
              </a:rPr>
              <a:t> définissent quatre niveaux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d'analyse : les niveaux tâche, </a:t>
            </a:r>
            <a:r>
              <a:rPr lang="fr-FR" sz="3200" dirty="0" smtClean="0">
                <a:solidFill>
                  <a:schemeClr val="bg1"/>
                </a:solidFill>
              </a:rPr>
              <a:t>fonctionnel, argument </a:t>
            </a:r>
            <a:r>
              <a:rPr lang="fr-FR" sz="3200" dirty="0">
                <a:solidFill>
                  <a:schemeClr val="bg1"/>
                </a:solidFill>
              </a:rPr>
              <a:t>et physique.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Le </a:t>
            </a:r>
            <a:r>
              <a:rPr lang="fr-FR" sz="3200" i="1" dirty="0">
                <a:solidFill>
                  <a:schemeClr val="bg1"/>
                </a:solidFill>
              </a:rPr>
              <a:t>niveau tâche</a:t>
            </a:r>
            <a:r>
              <a:rPr lang="fr-FR" sz="3200" dirty="0">
                <a:solidFill>
                  <a:schemeClr val="bg1"/>
                </a:solidFill>
              </a:rPr>
              <a:t> structure l'espace de travail </a:t>
            </a:r>
            <a:r>
              <a:rPr lang="fr-FR" sz="3200" dirty="0" smtClean="0">
                <a:solidFill>
                  <a:schemeClr val="bg1"/>
                </a:solidFill>
              </a:rPr>
              <a:t>en une </a:t>
            </a:r>
            <a:r>
              <a:rPr lang="fr-FR" sz="3200" b="1" dirty="0">
                <a:solidFill>
                  <a:schemeClr val="bg1"/>
                </a:solidFill>
              </a:rPr>
              <a:t>hiérarchie de sous-tâches </a:t>
            </a:r>
            <a:r>
              <a:rPr lang="fr-FR" sz="3200" dirty="0">
                <a:solidFill>
                  <a:schemeClr val="bg1"/>
                </a:solidFill>
              </a:rPr>
              <a:t>dont la </a:t>
            </a:r>
            <a:r>
              <a:rPr lang="fr-FR" sz="3200" dirty="0" smtClean="0">
                <a:solidFill>
                  <a:schemeClr val="bg1"/>
                </a:solidFill>
              </a:rPr>
              <a:t>nature dépend </a:t>
            </a:r>
            <a:r>
              <a:rPr lang="fr-FR" sz="3200" dirty="0">
                <a:solidFill>
                  <a:schemeClr val="bg1"/>
                </a:solidFill>
              </a:rPr>
              <a:t>uniquement du domaine. Les </a:t>
            </a:r>
            <a:r>
              <a:rPr lang="fr-FR" sz="3200" dirty="0" smtClean="0">
                <a:solidFill>
                  <a:schemeClr val="bg1"/>
                </a:solidFill>
              </a:rPr>
              <a:t>éléments terminaux </a:t>
            </a:r>
            <a:r>
              <a:rPr lang="fr-FR" sz="3200" dirty="0">
                <a:solidFill>
                  <a:schemeClr val="bg1"/>
                </a:solidFill>
              </a:rPr>
              <a:t>de la décomposition </a:t>
            </a:r>
            <a:r>
              <a:rPr lang="fr-FR" sz="3200" b="1" dirty="0">
                <a:solidFill>
                  <a:schemeClr val="bg1"/>
                </a:solidFill>
              </a:rPr>
              <a:t>sont des </a:t>
            </a:r>
            <a:r>
              <a:rPr lang="fr-FR" sz="3200" b="1" dirty="0" smtClean="0">
                <a:solidFill>
                  <a:schemeClr val="bg1"/>
                </a:solidFill>
              </a:rPr>
              <a:t>tâches conceptuelles </a:t>
            </a:r>
            <a:r>
              <a:rPr lang="fr-FR" sz="3200" b="1" dirty="0">
                <a:solidFill>
                  <a:schemeClr val="bg1"/>
                </a:solidFill>
              </a:rPr>
              <a:t>élémentaires.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</a:t>
            </a:r>
            <a:r>
              <a:rPr lang="fr-FR" sz="3200" i="1" dirty="0">
                <a:solidFill>
                  <a:schemeClr val="bg1"/>
                </a:solidFill>
              </a:rPr>
              <a:t>L'analyse fonctionnelle</a:t>
            </a:r>
            <a:r>
              <a:rPr lang="fr-FR" sz="3200" dirty="0">
                <a:solidFill>
                  <a:schemeClr val="bg1"/>
                </a:solidFill>
              </a:rPr>
              <a:t> modélise les </a:t>
            </a:r>
            <a:r>
              <a:rPr lang="fr-FR" sz="3200" dirty="0" smtClean="0">
                <a:solidFill>
                  <a:schemeClr val="bg1"/>
                </a:solidFill>
              </a:rPr>
              <a:t>tâches élémentaires </a:t>
            </a:r>
            <a:r>
              <a:rPr lang="fr-FR" sz="3200" dirty="0">
                <a:solidFill>
                  <a:schemeClr val="bg1"/>
                </a:solidFill>
              </a:rPr>
              <a:t>en termes de fonctions </a:t>
            </a:r>
            <a:r>
              <a:rPr lang="fr-FR" sz="3200" dirty="0" smtClean="0">
                <a:solidFill>
                  <a:schemeClr val="bg1"/>
                </a:solidFill>
              </a:rPr>
              <a:t>du système</a:t>
            </a:r>
            <a:r>
              <a:rPr lang="fr-FR" sz="3200" dirty="0">
                <a:solidFill>
                  <a:schemeClr val="bg1"/>
                </a:solidFill>
              </a:rPr>
              <a:t>. A </a:t>
            </a:r>
            <a:r>
              <a:rPr lang="fr-FR" sz="3200" dirty="0" smtClean="0">
                <a:solidFill>
                  <a:schemeClr val="bg1"/>
                </a:solidFill>
              </a:rPr>
              <a:t>ce niveau </a:t>
            </a:r>
            <a:r>
              <a:rPr lang="fr-FR" sz="3200" dirty="0">
                <a:solidFill>
                  <a:schemeClr val="bg1"/>
                </a:solidFill>
              </a:rPr>
              <a:t>de </a:t>
            </a:r>
            <a:r>
              <a:rPr lang="fr-FR" sz="3200" dirty="0" smtClean="0">
                <a:solidFill>
                  <a:schemeClr val="bg1"/>
                </a:solidFill>
              </a:rPr>
              <a:t>modélisation, </a:t>
            </a:r>
            <a:r>
              <a:rPr lang="fr-FR" sz="3200" b="1" dirty="0" smtClean="0">
                <a:solidFill>
                  <a:schemeClr val="bg1"/>
                </a:solidFill>
              </a:rPr>
              <a:t>l'accomplissement </a:t>
            </a:r>
            <a:r>
              <a:rPr lang="fr-FR" sz="3200" b="1" dirty="0">
                <a:solidFill>
                  <a:schemeClr val="bg1"/>
                </a:solidFill>
              </a:rPr>
              <a:t>d'une tâche est décrit </a:t>
            </a:r>
            <a:r>
              <a:rPr lang="fr-FR" sz="3200" b="1" dirty="0" smtClean="0">
                <a:solidFill>
                  <a:schemeClr val="bg1"/>
                </a:solidFill>
              </a:rPr>
              <a:t>par une </a:t>
            </a:r>
            <a:r>
              <a:rPr lang="fr-FR" sz="3200" b="1" dirty="0">
                <a:solidFill>
                  <a:schemeClr val="bg1"/>
                </a:solidFill>
              </a:rPr>
              <a:t>suite de fonctions.</a:t>
            </a:r>
          </a:p>
        </p:txBody>
      </p:sp>
    </p:spTree>
    <p:extLst>
      <p:ext uri="{BB962C8B-B14F-4D97-AF65-F5344CB8AC3E}">
        <p14:creationId xmlns:p14="http://schemas.microsoft.com/office/powerpoint/2010/main" val="4239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</a:t>
            </a:r>
            <a:r>
              <a:rPr lang="fr-FR" sz="3200" i="1" dirty="0">
                <a:solidFill>
                  <a:schemeClr val="bg1"/>
                </a:solidFill>
              </a:rPr>
              <a:t>Le niveau argument </a:t>
            </a:r>
            <a:r>
              <a:rPr lang="fr-FR" sz="3200" dirty="0">
                <a:solidFill>
                  <a:schemeClr val="bg1"/>
                </a:solidFill>
              </a:rPr>
              <a:t>précise, pour </a:t>
            </a:r>
            <a:r>
              <a:rPr lang="fr-FR" sz="3200" dirty="0" smtClean="0">
                <a:solidFill>
                  <a:schemeClr val="bg1"/>
                </a:solidFill>
              </a:rPr>
              <a:t>chaque fonction</a:t>
            </a:r>
            <a:r>
              <a:rPr lang="fr-FR" sz="3200" dirty="0">
                <a:solidFill>
                  <a:schemeClr val="bg1"/>
                </a:solidFill>
              </a:rPr>
              <a:t>, sa réalisation par une suite </a:t>
            </a:r>
            <a:r>
              <a:rPr lang="fr-FR" sz="3200" dirty="0" smtClean="0">
                <a:solidFill>
                  <a:schemeClr val="bg1"/>
                </a:solidFill>
              </a:rPr>
              <a:t>de commandes</a:t>
            </a:r>
            <a:r>
              <a:rPr lang="fr-FR" sz="3200" dirty="0">
                <a:solidFill>
                  <a:schemeClr val="bg1"/>
                </a:solidFill>
              </a:rPr>
              <a:t>. A ce niveau de modélisation,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</a:rPr>
              <a:t>l'accomplissement d'une tâche est décrit par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</a:rPr>
              <a:t>une suite de commandes</a:t>
            </a:r>
            <a:r>
              <a:rPr lang="fr-FR" sz="3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</a:t>
            </a:r>
            <a:r>
              <a:rPr lang="fr-FR" sz="3200" i="1" dirty="0">
                <a:solidFill>
                  <a:schemeClr val="bg1"/>
                </a:solidFill>
              </a:rPr>
              <a:t>Le niveau physique </a:t>
            </a:r>
            <a:r>
              <a:rPr lang="fr-FR" sz="3200" dirty="0">
                <a:solidFill>
                  <a:schemeClr val="bg1"/>
                </a:solidFill>
              </a:rPr>
              <a:t>décrit en termes </a:t>
            </a:r>
            <a:r>
              <a:rPr lang="fr-FR" sz="3200" b="1" dirty="0">
                <a:solidFill>
                  <a:schemeClr val="bg1"/>
                </a:solidFill>
              </a:rPr>
              <a:t>d'actions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</a:rPr>
              <a:t>physiques </a:t>
            </a:r>
            <a:r>
              <a:rPr lang="fr-FR" sz="3200" dirty="0">
                <a:solidFill>
                  <a:schemeClr val="bg1"/>
                </a:solidFill>
              </a:rPr>
              <a:t>la spécification des commandes.</a:t>
            </a:r>
          </a:p>
          <a:p>
            <a:pPr marL="0" indent="0">
              <a:buNone/>
            </a:pPr>
            <a:r>
              <a:rPr lang="fr-FR" sz="3200" dirty="0" err="1">
                <a:solidFill>
                  <a:schemeClr val="bg1"/>
                </a:solidFill>
              </a:rPr>
              <a:t>Keystroke</a:t>
            </a:r>
            <a:r>
              <a:rPr lang="fr-FR" sz="3200" dirty="0">
                <a:solidFill>
                  <a:schemeClr val="bg1"/>
                </a:solidFill>
              </a:rPr>
              <a:t> est une illustration de cette dernière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classe de modélisation.</a:t>
            </a:r>
          </a:p>
        </p:txBody>
      </p:sp>
    </p:spTree>
    <p:extLst>
      <p:ext uri="{BB962C8B-B14F-4D97-AF65-F5344CB8AC3E}">
        <p14:creationId xmlns:p14="http://schemas.microsoft.com/office/powerpoint/2010/main" val="32814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445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 smtClean="0">
                <a:solidFill>
                  <a:schemeClr val="bg1"/>
                </a:solidFill>
              </a:rPr>
              <a:t>Les </a:t>
            </a:r>
            <a:r>
              <a:rPr lang="fr-FR" sz="3600" dirty="0">
                <a:solidFill>
                  <a:schemeClr val="bg1"/>
                </a:solidFill>
              </a:rPr>
              <a:t>points forts de GOMS concernent </a:t>
            </a:r>
            <a:r>
              <a:rPr lang="fr-FR" sz="3600" dirty="0" smtClean="0">
                <a:solidFill>
                  <a:schemeClr val="bg1"/>
                </a:solidFill>
              </a:rPr>
              <a:t>les aspects </a:t>
            </a:r>
            <a:r>
              <a:rPr lang="fr-FR" sz="3600" dirty="0">
                <a:solidFill>
                  <a:schemeClr val="bg1"/>
                </a:solidFill>
              </a:rPr>
              <a:t>méthode de </a:t>
            </a:r>
            <a:r>
              <a:rPr lang="fr-FR" sz="3600" dirty="0" smtClean="0">
                <a:solidFill>
                  <a:schemeClr val="bg1"/>
                </a:solidFill>
              </a:rPr>
              <a:t>conception et </a:t>
            </a:r>
            <a:r>
              <a:rPr lang="fr-FR" sz="3600" dirty="0">
                <a:solidFill>
                  <a:schemeClr val="bg1"/>
                </a:solidFill>
              </a:rPr>
              <a:t>technique d'évaluation mais </a:t>
            </a:r>
            <a:r>
              <a:rPr lang="fr-FR" sz="3600" dirty="0" smtClean="0">
                <a:solidFill>
                  <a:schemeClr val="bg1"/>
                </a:solidFill>
              </a:rPr>
              <a:t>les  cognitivistes </a:t>
            </a:r>
            <a:r>
              <a:rPr lang="fr-FR" sz="3600" dirty="0">
                <a:solidFill>
                  <a:schemeClr val="bg1"/>
                </a:solidFill>
              </a:rPr>
              <a:t>reprochent à GOMS </a:t>
            </a:r>
            <a:r>
              <a:rPr lang="fr-FR" sz="3600" dirty="0" smtClean="0">
                <a:solidFill>
                  <a:schemeClr val="bg1"/>
                </a:solidFill>
              </a:rPr>
              <a:t>de n'être </a:t>
            </a:r>
            <a:r>
              <a:rPr lang="fr-FR" sz="3600" dirty="0">
                <a:solidFill>
                  <a:schemeClr val="bg1"/>
                </a:solidFill>
              </a:rPr>
              <a:t>qu'un modèle de performance.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Evaluation du modèle GOMS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1" y="1196752"/>
            <a:ext cx="878497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GOMS véhicule une </a:t>
            </a:r>
            <a:r>
              <a:rPr lang="fr-FR" sz="2800" b="1" dirty="0">
                <a:solidFill>
                  <a:schemeClr val="bg1"/>
                </a:solidFill>
              </a:rPr>
              <a:t>méthode de </a:t>
            </a:r>
            <a:r>
              <a:rPr lang="fr-FR" sz="2800" b="1" dirty="0" smtClean="0">
                <a:solidFill>
                  <a:schemeClr val="bg1"/>
                </a:solidFill>
              </a:rPr>
              <a:t>conception compatible </a:t>
            </a:r>
            <a:r>
              <a:rPr lang="fr-FR" sz="2800" b="1" dirty="0">
                <a:solidFill>
                  <a:schemeClr val="bg1"/>
                </a:solidFill>
              </a:rPr>
              <a:t>avec celle des informaticiens</a:t>
            </a:r>
            <a:r>
              <a:rPr lang="fr-FR" sz="2800" dirty="0">
                <a:solidFill>
                  <a:schemeClr val="bg1"/>
                </a:solidFill>
              </a:rPr>
              <a:t>. </a:t>
            </a:r>
            <a:r>
              <a:rPr lang="fr-FR" sz="2800" dirty="0" smtClean="0">
                <a:solidFill>
                  <a:schemeClr val="bg1"/>
                </a:solidFill>
              </a:rPr>
              <a:t>La modélisation </a:t>
            </a:r>
            <a:r>
              <a:rPr lang="fr-FR" sz="2800" dirty="0">
                <a:solidFill>
                  <a:schemeClr val="bg1"/>
                </a:solidFill>
              </a:rPr>
              <a:t>d'une tâche peut être raffinée ou, au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contraire, élaborée à partir de constituants élémentaires.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GOMS fournit un support formel pour des </a:t>
            </a:r>
            <a:r>
              <a:rPr lang="fr-FR" sz="2800" b="1" dirty="0">
                <a:solidFill>
                  <a:schemeClr val="bg1"/>
                </a:solidFill>
              </a:rPr>
              <a:t>évaluations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prédictives de performance</a:t>
            </a:r>
            <a:r>
              <a:rPr lang="fr-FR" sz="2800" dirty="0">
                <a:solidFill>
                  <a:schemeClr val="bg1"/>
                </a:solidFill>
              </a:rPr>
              <a:t>. En effet, la description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d'une tâche donnée définit la suite des opérateurs que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l'utilisateur va employer pour la réaliser. Connaissant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le temps d'exécution de chaque opérateur, il est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possible de prédire le temps nécessaire à la réalisation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de la tâche.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0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Apports de GOMS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1" y="908720"/>
            <a:ext cx="8784976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GOMS n'offre </a:t>
            </a:r>
            <a:r>
              <a:rPr lang="fr-FR" sz="2800" b="1" dirty="0">
                <a:solidFill>
                  <a:schemeClr val="bg1"/>
                </a:solidFill>
              </a:rPr>
              <a:t>pas de support théorique d'aide à la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structuration d'une tâche</a:t>
            </a:r>
            <a:r>
              <a:rPr lang="fr-FR" sz="2800" dirty="0">
                <a:solidFill>
                  <a:schemeClr val="bg1"/>
                </a:solidFill>
              </a:rPr>
              <a:t>. Nous avons vu que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l'informaticien retrouve dans GOMS le repère familier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de l'analyse descendante et ascendante. Mais ici, le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sujet d'analyse n'est pas un programme mais une tâche,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notion que l'informaticien n'a pas l'habitude </a:t>
            </a:r>
            <a:r>
              <a:rPr lang="fr-FR" sz="2800" dirty="0" smtClean="0">
                <a:solidFill>
                  <a:schemeClr val="bg1"/>
                </a:solidFill>
              </a:rPr>
              <a:t>de manipuler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La réussite d'une analyse de tâche suppose </a:t>
            </a:r>
            <a:r>
              <a:rPr lang="fr-FR" sz="2800" dirty="0" smtClean="0">
                <a:solidFill>
                  <a:schemeClr val="bg1"/>
                </a:solidFill>
              </a:rPr>
              <a:t>la connaissance </a:t>
            </a:r>
            <a:r>
              <a:rPr lang="fr-FR" sz="2800" dirty="0">
                <a:solidFill>
                  <a:schemeClr val="bg1"/>
                </a:solidFill>
              </a:rPr>
              <a:t>approfondie des mécanismes de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représentation mentale. GOMS n'offre aucun support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théorique dans ce sens : il est un modèle prédictif </a:t>
            </a:r>
            <a:r>
              <a:rPr lang="fr-FR" sz="2800" dirty="0" smtClean="0">
                <a:solidFill>
                  <a:schemeClr val="bg1"/>
                </a:solidFill>
              </a:rPr>
              <a:t>et quantitatif </a:t>
            </a:r>
            <a:r>
              <a:rPr lang="fr-FR" sz="2800" dirty="0">
                <a:solidFill>
                  <a:schemeClr val="bg1"/>
                </a:solidFill>
              </a:rPr>
              <a:t>de performance.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Limites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1" y="1124744"/>
            <a:ext cx="8784976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Science du travail et </a:t>
            </a:r>
            <a:r>
              <a:rPr lang="fr-FR" sz="2800" dirty="0" smtClean="0">
                <a:solidFill>
                  <a:schemeClr val="bg1"/>
                </a:solidFill>
              </a:rPr>
              <a:t>des activités </a:t>
            </a:r>
            <a:r>
              <a:rPr lang="fr-FR" sz="2800" dirty="0">
                <a:solidFill>
                  <a:schemeClr val="bg1"/>
                </a:solidFill>
              </a:rPr>
              <a:t>humaines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</a:t>
            </a:r>
            <a:r>
              <a:rPr lang="fr-FR" sz="2800" dirty="0" err="1">
                <a:solidFill>
                  <a:schemeClr val="bg1"/>
                </a:solidFill>
              </a:rPr>
              <a:t>Ergon</a:t>
            </a:r>
            <a:r>
              <a:rPr lang="fr-FR" sz="2800" dirty="0">
                <a:solidFill>
                  <a:schemeClr val="bg1"/>
                </a:solidFill>
              </a:rPr>
              <a:t> (travail) et </a:t>
            </a:r>
            <a:r>
              <a:rPr lang="fr-FR" sz="2800" dirty="0" err="1">
                <a:solidFill>
                  <a:schemeClr val="bg1"/>
                </a:solidFill>
              </a:rPr>
              <a:t>nomos</a:t>
            </a:r>
            <a:r>
              <a:rPr lang="fr-FR" sz="2800" dirty="0">
                <a:solidFill>
                  <a:schemeClr val="bg1"/>
                </a:solidFill>
              </a:rPr>
              <a:t> (règles)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prise en compte des facteurs humains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Elle vise la compréhension des interactions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humains/système et concerne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Optimisation du bien-être des personnes et de la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performance globale des systèmes qui doivent être: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 Efficaces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 Fiables, sûrs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 Favorables à la santé de leurs utilisateurs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 Favorables au développement de leurs compétences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0"/>
            <a:ext cx="8229600" cy="1252728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Définition d’ergonomie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779" y="1052736"/>
            <a:ext cx="864096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Avec GOMS, le phénomène observé </a:t>
            </a:r>
            <a:r>
              <a:rPr lang="fr-FR" sz="2800" dirty="0" smtClean="0">
                <a:solidFill>
                  <a:schemeClr val="bg1"/>
                </a:solidFill>
              </a:rPr>
              <a:t>est l'accomplissement </a:t>
            </a:r>
            <a:r>
              <a:rPr lang="fr-FR" sz="2800" dirty="0">
                <a:solidFill>
                  <a:schemeClr val="bg1"/>
                </a:solidFill>
              </a:rPr>
              <a:t>de tâches de routine réalisées sans </a:t>
            </a:r>
            <a:r>
              <a:rPr lang="fr-FR" sz="2800" dirty="0" smtClean="0">
                <a:solidFill>
                  <a:schemeClr val="bg1"/>
                </a:solidFill>
              </a:rPr>
              <a:t>la moindre </a:t>
            </a:r>
            <a:r>
              <a:rPr lang="fr-FR" sz="2800" dirty="0">
                <a:solidFill>
                  <a:schemeClr val="bg1"/>
                </a:solidFill>
              </a:rPr>
              <a:t>erreur. Or, l'erreur est inévitable et </a:t>
            </a:r>
            <a:r>
              <a:rPr lang="fr-FR" sz="2800" dirty="0" smtClean="0">
                <a:solidFill>
                  <a:schemeClr val="bg1"/>
                </a:solidFill>
              </a:rPr>
              <a:t>le traitement </a:t>
            </a:r>
            <a:r>
              <a:rPr lang="fr-FR" sz="2800" dirty="0">
                <a:solidFill>
                  <a:schemeClr val="bg1"/>
                </a:solidFill>
              </a:rPr>
              <a:t>des erreurs est un casse-tête, y compris </a:t>
            </a:r>
            <a:r>
              <a:rPr lang="fr-FR" sz="2800" dirty="0" smtClean="0">
                <a:solidFill>
                  <a:schemeClr val="bg1"/>
                </a:solidFill>
              </a:rPr>
              <a:t>dans le </a:t>
            </a:r>
            <a:r>
              <a:rPr lang="fr-FR" sz="2800" dirty="0">
                <a:solidFill>
                  <a:schemeClr val="bg1"/>
                </a:solidFill>
              </a:rPr>
              <a:t>cas simple des systèmes déterministes.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Dans le cas du sujet humain, le traitement d'une </a:t>
            </a:r>
            <a:r>
              <a:rPr lang="fr-FR" sz="2800" dirty="0" smtClean="0">
                <a:solidFill>
                  <a:schemeClr val="bg1"/>
                </a:solidFill>
              </a:rPr>
              <a:t>erreur peut </a:t>
            </a:r>
            <a:r>
              <a:rPr lang="fr-FR" sz="2800" dirty="0">
                <a:solidFill>
                  <a:schemeClr val="bg1"/>
                </a:solidFill>
              </a:rPr>
              <a:t>se voir comme la réalisation d'une </a:t>
            </a:r>
            <a:r>
              <a:rPr lang="fr-FR" sz="2800" dirty="0" smtClean="0">
                <a:solidFill>
                  <a:schemeClr val="bg1"/>
                </a:solidFill>
              </a:rPr>
              <a:t>tâche particulière</a:t>
            </a:r>
            <a:r>
              <a:rPr lang="fr-FR" sz="2800" dirty="0">
                <a:solidFill>
                  <a:schemeClr val="bg1"/>
                </a:solidFill>
              </a:rPr>
              <a:t>. S'il s'agit d'une tâche de routine, alors il </a:t>
            </a:r>
            <a:r>
              <a:rPr lang="fr-FR" sz="2800" dirty="0" smtClean="0">
                <a:solidFill>
                  <a:schemeClr val="bg1"/>
                </a:solidFill>
              </a:rPr>
              <a:t>lui correspond </a:t>
            </a:r>
            <a:r>
              <a:rPr lang="fr-FR" sz="2800" dirty="0">
                <a:solidFill>
                  <a:schemeClr val="bg1"/>
                </a:solidFill>
              </a:rPr>
              <a:t>un plan qui peut être greffé sur l'arbre de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résolution. La question qui se pose maintenant est le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lieu d'insertion du </a:t>
            </a:r>
            <a:r>
              <a:rPr lang="fr-FR" sz="2800" dirty="0" err="1">
                <a:solidFill>
                  <a:schemeClr val="bg1"/>
                </a:solidFill>
              </a:rPr>
              <a:t>sous-plan</a:t>
            </a:r>
            <a:r>
              <a:rPr lang="fr-FR" sz="2800" dirty="0">
                <a:solidFill>
                  <a:schemeClr val="bg1"/>
                </a:solidFill>
              </a:rPr>
              <a:t>. A ce problème, GOMS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n'apporte aucun élément de réponse.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171400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Limites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3999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Le problème que se propose de résoudre </a:t>
            </a:r>
            <a:r>
              <a:rPr lang="fr-FR" sz="2700" dirty="0" err="1">
                <a:solidFill>
                  <a:schemeClr val="bg1"/>
                </a:solidFill>
              </a:rPr>
              <a:t>Keystroke</a:t>
            </a:r>
            <a:r>
              <a:rPr lang="fr-FR" sz="2700" dirty="0">
                <a:solidFill>
                  <a:schemeClr val="bg1"/>
                </a:solidFill>
              </a:rPr>
              <a:t> se formule ainsi :</a:t>
            </a: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Etant donné</a:t>
            </a:r>
          </a:p>
          <a:p>
            <a:r>
              <a:rPr lang="fr-FR" sz="2700" dirty="0" smtClean="0">
                <a:solidFill>
                  <a:schemeClr val="bg1"/>
                </a:solidFill>
              </a:rPr>
              <a:t> </a:t>
            </a:r>
            <a:r>
              <a:rPr lang="fr-FR" sz="2700" dirty="0">
                <a:solidFill>
                  <a:schemeClr val="bg1"/>
                </a:solidFill>
              </a:rPr>
              <a:t>une tâche (constituée éventuellement de plusieurs</a:t>
            </a: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sous-tâches),</a:t>
            </a:r>
          </a:p>
          <a:p>
            <a:r>
              <a:rPr lang="fr-FR" sz="2700" dirty="0" smtClean="0">
                <a:solidFill>
                  <a:schemeClr val="bg1"/>
                </a:solidFill>
              </a:rPr>
              <a:t>le </a:t>
            </a:r>
            <a:r>
              <a:rPr lang="fr-FR" sz="2700" dirty="0">
                <a:solidFill>
                  <a:schemeClr val="bg1"/>
                </a:solidFill>
              </a:rPr>
              <a:t>langage de commande du système,</a:t>
            </a:r>
          </a:p>
          <a:p>
            <a:r>
              <a:rPr lang="fr-FR" sz="2700" dirty="0" smtClean="0">
                <a:solidFill>
                  <a:schemeClr val="bg1"/>
                </a:solidFill>
              </a:rPr>
              <a:t>les </a:t>
            </a:r>
            <a:r>
              <a:rPr lang="fr-FR" sz="2700" dirty="0">
                <a:solidFill>
                  <a:schemeClr val="bg1"/>
                </a:solidFill>
              </a:rPr>
              <a:t>paramètres caractéristiques des capacités</a:t>
            </a: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motrices de l'utilisateur,</a:t>
            </a:r>
          </a:p>
          <a:p>
            <a:r>
              <a:rPr lang="fr-FR" sz="2700" dirty="0" smtClean="0">
                <a:solidFill>
                  <a:schemeClr val="bg1"/>
                </a:solidFill>
              </a:rPr>
              <a:t> </a:t>
            </a:r>
            <a:r>
              <a:rPr lang="fr-FR" sz="2700" dirty="0">
                <a:solidFill>
                  <a:schemeClr val="bg1"/>
                </a:solidFill>
              </a:rPr>
              <a:t>les paramètres des temps de réponse du système, et</a:t>
            </a:r>
          </a:p>
          <a:p>
            <a:r>
              <a:rPr lang="fr-FR" sz="2700" dirty="0" smtClean="0">
                <a:solidFill>
                  <a:schemeClr val="bg1"/>
                </a:solidFill>
              </a:rPr>
              <a:t> </a:t>
            </a:r>
            <a:r>
              <a:rPr lang="fr-FR" sz="2700" dirty="0">
                <a:solidFill>
                  <a:schemeClr val="bg1"/>
                </a:solidFill>
              </a:rPr>
              <a:t>la méthode de réalisation de la tâche,</a:t>
            </a: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prédire le temps d'exécution de cette tâche par un</a:t>
            </a:r>
          </a:p>
          <a:p>
            <a:pPr marL="0" indent="0">
              <a:buNone/>
            </a:pPr>
            <a:r>
              <a:rPr lang="fr-FR" sz="2700" dirty="0">
                <a:solidFill>
                  <a:schemeClr val="bg1"/>
                </a:solidFill>
              </a:rPr>
              <a:t>utilisateur expert.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243408"/>
            <a:ext cx="8229600" cy="1252728"/>
          </a:xfrm>
        </p:spPr>
        <p:txBody>
          <a:bodyPr/>
          <a:lstStyle/>
          <a:p>
            <a:r>
              <a:rPr lang="fr-FR" b="1" dirty="0" err="1">
                <a:solidFill>
                  <a:srgbClr val="FFFF00"/>
                </a:solidFill>
              </a:rPr>
              <a:t>Keystroke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Comme </a:t>
            </a:r>
            <a:r>
              <a:rPr lang="fr-FR" sz="3200" dirty="0">
                <a:solidFill>
                  <a:schemeClr val="bg1"/>
                </a:solidFill>
              </a:rPr>
              <a:t>dans GOMS, </a:t>
            </a:r>
            <a:r>
              <a:rPr lang="fr-FR" sz="3200" dirty="0" err="1">
                <a:solidFill>
                  <a:schemeClr val="bg1"/>
                </a:solidFill>
              </a:rPr>
              <a:t>Keystroke</a:t>
            </a:r>
            <a:r>
              <a:rPr lang="fr-FR" sz="3200" dirty="0">
                <a:solidFill>
                  <a:schemeClr val="bg1"/>
                </a:solidFill>
              </a:rPr>
              <a:t> s'intéresse </a:t>
            </a:r>
            <a:r>
              <a:rPr lang="fr-FR" sz="3200" dirty="0" smtClean="0">
                <a:solidFill>
                  <a:schemeClr val="bg1"/>
                </a:solidFill>
              </a:rPr>
              <a:t>aux performances </a:t>
            </a:r>
            <a:r>
              <a:rPr lang="fr-FR" sz="3200" dirty="0">
                <a:solidFill>
                  <a:schemeClr val="bg1"/>
                </a:solidFill>
              </a:rPr>
              <a:t>sans erreur</a:t>
            </a:r>
            <a:r>
              <a:rPr lang="fr-FR" sz="32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Contrairement </a:t>
            </a:r>
            <a:r>
              <a:rPr lang="fr-FR" sz="3200" dirty="0">
                <a:solidFill>
                  <a:schemeClr val="bg1"/>
                </a:solidFill>
              </a:rPr>
              <a:t>à GOMS, </a:t>
            </a:r>
            <a:r>
              <a:rPr lang="fr-FR" sz="3200" dirty="0" err="1">
                <a:solidFill>
                  <a:schemeClr val="bg1"/>
                </a:solidFill>
              </a:rPr>
              <a:t>Keystroke</a:t>
            </a:r>
            <a:r>
              <a:rPr lang="fr-FR" sz="3200" dirty="0">
                <a:solidFill>
                  <a:schemeClr val="bg1"/>
                </a:solidFill>
              </a:rPr>
              <a:t> ne prédit </a:t>
            </a:r>
            <a:r>
              <a:rPr lang="fr-FR" sz="3200" dirty="0" smtClean="0">
                <a:solidFill>
                  <a:schemeClr val="bg1"/>
                </a:solidFill>
              </a:rPr>
              <a:t>pas de </a:t>
            </a:r>
            <a:r>
              <a:rPr lang="fr-FR" sz="3200" dirty="0">
                <a:solidFill>
                  <a:schemeClr val="bg1"/>
                </a:solidFill>
              </a:rPr>
              <a:t>choix de méthode : celle-ci est donnée</a:t>
            </a:r>
            <a:r>
              <a:rPr lang="fr-FR" sz="3200" dirty="0" smtClean="0">
                <a:solidFill>
                  <a:schemeClr val="bg1"/>
                </a:solidFill>
              </a:rPr>
              <a:t>. Seconde </a:t>
            </a:r>
            <a:r>
              <a:rPr lang="fr-FR" sz="3200" dirty="0">
                <a:solidFill>
                  <a:schemeClr val="bg1"/>
                </a:solidFill>
              </a:rPr>
              <a:t>restriction par rapport à </a:t>
            </a:r>
            <a:r>
              <a:rPr lang="fr-FR" sz="3200" dirty="0" smtClean="0">
                <a:solidFill>
                  <a:schemeClr val="bg1"/>
                </a:solidFill>
              </a:rPr>
              <a:t>GOMS, </a:t>
            </a:r>
            <a:r>
              <a:rPr lang="fr-FR" sz="3200" dirty="0" err="1" smtClean="0">
                <a:solidFill>
                  <a:schemeClr val="bg1"/>
                </a:solidFill>
              </a:rPr>
              <a:t>Keystroke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évalue le temps d'exécution, non </a:t>
            </a:r>
            <a:r>
              <a:rPr lang="fr-FR" sz="3200" dirty="0" smtClean="0">
                <a:solidFill>
                  <a:schemeClr val="bg1"/>
                </a:solidFill>
              </a:rPr>
              <a:t>pas le </a:t>
            </a:r>
            <a:r>
              <a:rPr lang="fr-FR" sz="3200" dirty="0">
                <a:solidFill>
                  <a:schemeClr val="bg1"/>
                </a:solidFill>
              </a:rPr>
              <a:t>temps total d'accomplissement d'une tâche. </a:t>
            </a:r>
            <a:r>
              <a:rPr lang="fr-FR" sz="3200" dirty="0" smtClean="0">
                <a:solidFill>
                  <a:schemeClr val="bg1"/>
                </a:solidFill>
              </a:rPr>
              <a:t>Le temps </a:t>
            </a:r>
            <a:r>
              <a:rPr lang="fr-FR" sz="3200" dirty="0">
                <a:solidFill>
                  <a:schemeClr val="bg1"/>
                </a:solidFill>
              </a:rPr>
              <a:t>d'accomplissement d'une tâche est </a:t>
            </a:r>
            <a:r>
              <a:rPr lang="fr-FR" sz="3200" dirty="0" smtClean="0">
                <a:solidFill>
                  <a:schemeClr val="bg1"/>
                </a:solidFill>
              </a:rPr>
              <a:t>la somme </a:t>
            </a:r>
            <a:r>
              <a:rPr lang="fr-FR" sz="3200" dirty="0">
                <a:solidFill>
                  <a:schemeClr val="bg1"/>
                </a:solidFill>
              </a:rPr>
              <a:t>du temps d'acquisition et du temps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d'exécution. Pendant l'acquisition, l'utilisateur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construit une représentation mentale de la tâche.</a:t>
            </a:r>
          </a:p>
        </p:txBody>
      </p:sp>
    </p:spTree>
    <p:extLst>
      <p:ext uri="{BB962C8B-B14F-4D97-AF65-F5344CB8AC3E}">
        <p14:creationId xmlns:p14="http://schemas.microsoft.com/office/powerpoint/2010/main" val="32290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24736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L'exécution est la réalisation effective physique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de la tâche. Temps d'acquisition et temps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d'exécution sont considérés indépendants.</a:t>
            </a:r>
          </a:p>
          <a:p>
            <a:r>
              <a:rPr lang="fr-FR" sz="3200" dirty="0" err="1">
                <a:solidFill>
                  <a:schemeClr val="bg1"/>
                </a:solidFill>
              </a:rPr>
              <a:t>Keystroke</a:t>
            </a:r>
            <a:r>
              <a:rPr lang="fr-FR" sz="3200" dirty="0">
                <a:solidFill>
                  <a:schemeClr val="bg1"/>
                </a:solidFill>
              </a:rPr>
              <a:t> s'intéresse uniquement au temps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d'exécution.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Puisque </a:t>
            </a:r>
            <a:r>
              <a:rPr lang="fr-FR" sz="3200" dirty="0" err="1">
                <a:solidFill>
                  <a:schemeClr val="bg1"/>
                </a:solidFill>
              </a:rPr>
              <a:t>Keystroke</a:t>
            </a:r>
            <a:r>
              <a:rPr lang="fr-FR" sz="3200" dirty="0">
                <a:solidFill>
                  <a:schemeClr val="bg1"/>
                </a:solidFill>
              </a:rPr>
              <a:t> se situe au niveau lexical et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que la méthode de réalisation de la tâche est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donnée, les notions de buts et de règles </a:t>
            </a:r>
            <a:r>
              <a:rPr lang="fr-FR" sz="3200" dirty="0" smtClean="0">
                <a:solidFill>
                  <a:schemeClr val="bg1"/>
                </a:solidFill>
              </a:rPr>
              <a:t>de GOMS </a:t>
            </a:r>
            <a:r>
              <a:rPr lang="fr-FR" sz="3200" dirty="0">
                <a:solidFill>
                  <a:schemeClr val="bg1"/>
                </a:solidFill>
              </a:rPr>
              <a:t>deviennent inutiles.</a:t>
            </a:r>
          </a:p>
          <a:p>
            <a:r>
              <a:rPr lang="fr-FR" sz="3200" dirty="0" err="1" smtClean="0">
                <a:solidFill>
                  <a:schemeClr val="bg1"/>
                </a:solidFill>
              </a:rPr>
              <a:t>Keystroke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utilise donc seulement </a:t>
            </a:r>
            <a:r>
              <a:rPr lang="fr-FR" sz="3200" dirty="0" smtClean="0">
                <a:solidFill>
                  <a:schemeClr val="bg1"/>
                </a:solidFill>
              </a:rPr>
              <a:t>deux ensembles </a:t>
            </a:r>
            <a:r>
              <a:rPr lang="fr-FR" sz="3200" dirty="0">
                <a:solidFill>
                  <a:schemeClr val="bg1"/>
                </a:solidFill>
              </a:rPr>
              <a:t>d'entités : les opérateurs et </a:t>
            </a:r>
            <a:r>
              <a:rPr lang="fr-FR" sz="3200" dirty="0" smtClean="0">
                <a:solidFill>
                  <a:schemeClr val="bg1"/>
                </a:solidFill>
              </a:rPr>
              <a:t>les méthodes</a:t>
            </a:r>
            <a:r>
              <a:rPr lang="fr-FR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6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1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err="1">
                <a:solidFill>
                  <a:schemeClr val="bg1"/>
                </a:solidFill>
              </a:rPr>
              <a:t>Keystroke</a:t>
            </a:r>
            <a:r>
              <a:rPr lang="fr-FR" sz="3200" dirty="0">
                <a:solidFill>
                  <a:schemeClr val="bg1"/>
                </a:solidFill>
              </a:rPr>
              <a:t> introduit six opérateurs pour décrire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l'exécution d'une tâche élémentaire :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K </a:t>
            </a:r>
            <a:r>
              <a:rPr lang="fr-FR" sz="3200" dirty="0">
                <a:solidFill>
                  <a:schemeClr val="bg1"/>
                </a:solidFill>
              </a:rPr>
              <a:t>("</a:t>
            </a:r>
            <a:r>
              <a:rPr lang="fr-FR" sz="3200" dirty="0" err="1">
                <a:solidFill>
                  <a:schemeClr val="bg1"/>
                </a:solidFill>
              </a:rPr>
              <a:t>Keystroking</a:t>
            </a:r>
            <a:r>
              <a:rPr lang="fr-FR" sz="3200" dirty="0">
                <a:solidFill>
                  <a:schemeClr val="bg1"/>
                </a:solidFill>
              </a:rPr>
              <a:t>", frappe de touches </a:t>
            </a:r>
            <a:r>
              <a:rPr lang="fr-FR" sz="3200" dirty="0" smtClean="0">
                <a:solidFill>
                  <a:schemeClr val="bg1"/>
                </a:solidFill>
              </a:rPr>
              <a:t>du clavier </a:t>
            </a:r>
            <a:r>
              <a:rPr lang="fr-FR" sz="3200" dirty="0">
                <a:solidFill>
                  <a:schemeClr val="bg1"/>
                </a:solidFill>
              </a:rPr>
              <a:t>ou de la souris),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P </a:t>
            </a:r>
            <a:r>
              <a:rPr lang="fr-FR" sz="3200" dirty="0">
                <a:solidFill>
                  <a:schemeClr val="bg1"/>
                </a:solidFill>
              </a:rPr>
              <a:t>("</a:t>
            </a:r>
            <a:r>
              <a:rPr lang="fr-FR" sz="3200" dirty="0" err="1">
                <a:solidFill>
                  <a:schemeClr val="bg1"/>
                </a:solidFill>
              </a:rPr>
              <a:t>Pointing</a:t>
            </a:r>
            <a:r>
              <a:rPr lang="fr-FR" sz="3200" dirty="0">
                <a:solidFill>
                  <a:schemeClr val="bg1"/>
                </a:solidFill>
              </a:rPr>
              <a:t>", désignation),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H </a:t>
            </a:r>
            <a:r>
              <a:rPr lang="fr-FR" sz="3200" dirty="0">
                <a:solidFill>
                  <a:schemeClr val="bg1"/>
                </a:solidFill>
              </a:rPr>
              <a:t>("Homing", rapatriement de la main),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D </a:t>
            </a:r>
            <a:r>
              <a:rPr lang="fr-FR" sz="3200" dirty="0">
                <a:solidFill>
                  <a:schemeClr val="bg1"/>
                </a:solidFill>
              </a:rPr>
              <a:t>("</a:t>
            </a:r>
            <a:r>
              <a:rPr lang="fr-FR" sz="3200" dirty="0" err="1">
                <a:solidFill>
                  <a:schemeClr val="bg1"/>
                </a:solidFill>
              </a:rPr>
              <a:t>Drawing</a:t>
            </a:r>
            <a:r>
              <a:rPr lang="fr-FR" sz="3200" dirty="0">
                <a:solidFill>
                  <a:schemeClr val="bg1"/>
                </a:solidFill>
              </a:rPr>
              <a:t>", action de dessiner), et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M </a:t>
            </a:r>
            <a:r>
              <a:rPr lang="fr-FR" sz="3200" dirty="0">
                <a:solidFill>
                  <a:schemeClr val="bg1"/>
                </a:solidFill>
              </a:rPr>
              <a:t>("Mental </a:t>
            </a:r>
            <a:r>
              <a:rPr lang="fr-FR" sz="3200" dirty="0" err="1">
                <a:solidFill>
                  <a:schemeClr val="bg1"/>
                </a:solidFill>
              </a:rPr>
              <a:t>activity</a:t>
            </a:r>
            <a:r>
              <a:rPr lang="fr-FR" sz="3200" dirty="0">
                <a:solidFill>
                  <a:schemeClr val="bg1"/>
                </a:solidFill>
              </a:rPr>
              <a:t>", activité mentale).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R </a:t>
            </a:r>
            <a:r>
              <a:rPr lang="fr-FR" sz="3200" dirty="0">
                <a:solidFill>
                  <a:schemeClr val="bg1"/>
                </a:solidFill>
              </a:rPr>
              <a:t>("</a:t>
            </a:r>
            <a:r>
              <a:rPr lang="fr-FR" sz="3200" dirty="0" err="1">
                <a:solidFill>
                  <a:schemeClr val="bg1"/>
                </a:solidFill>
              </a:rPr>
              <a:t>Response</a:t>
            </a:r>
            <a:r>
              <a:rPr lang="fr-FR" sz="3200" dirty="0">
                <a:solidFill>
                  <a:schemeClr val="bg1"/>
                </a:solidFill>
              </a:rPr>
              <a:t> time", temps de réponse </a:t>
            </a:r>
            <a:r>
              <a:rPr lang="fr-FR" sz="3200" dirty="0" smtClean="0">
                <a:solidFill>
                  <a:schemeClr val="bg1"/>
                </a:solidFill>
              </a:rPr>
              <a:t>du système</a:t>
            </a:r>
            <a:r>
              <a:rPr lang="fr-FR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Opérateurs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Le temps d’exécution d’une tâche est la somme </a:t>
            </a:r>
            <a:r>
              <a:rPr lang="fr-FR" sz="3200" dirty="0" smtClean="0">
                <a:solidFill>
                  <a:schemeClr val="bg1"/>
                </a:solidFill>
              </a:rPr>
              <a:t>des temps </a:t>
            </a:r>
            <a:r>
              <a:rPr lang="fr-FR" sz="3200" dirty="0">
                <a:solidFill>
                  <a:schemeClr val="bg1"/>
                </a:solidFill>
              </a:rPr>
              <a:t>passés à exécuter chaque </a:t>
            </a:r>
            <a:r>
              <a:rPr lang="fr-FR" sz="3200" dirty="0" smtClean="0">
                <a:solidFill>
                  <a:schemeClr val="bg1"/>
                </a:solidFill>
              </a:rPr>
              <a:t>classe d'opérateurs</a:t>
            </a:r>
            <a:r>
              <a:rPr lang="fr-FR" sz="3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3200" dirty="0" err="1">
                <a:solidFill>
                  <a:schemeClr val="bg1"/>
                </a:solidFill>
              </a:rPr>
              <a:t>Texec</a:t>
            </a:r>
            <a:r>
              <a:rPr lang="en-US" sz="3200" dirty="0">
                <a:solidFill>
                  <a:schemeClr val="bg1"/>
                </a:solidFill>
              </a:rPr>
              <a:t> = TK + TP + TH + TD + TM + TR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L'opérateur K représente la frappe d'une </a:t>
            </a:r>
            <a:r>
              <a:rPr lang="fr-FR" sz="3200" dirty="0" smtClean="0">
                <a:solidFill>
                  <a:schemeClr val="bg1"/>
                </a:solidFill>
              </a:rPr>
              <a:t>touche du </a:t>
            </a:r>
            <a:r>
              <a:rPr lang="fr-FR" sz="3200" dirty="0">
                <a:solidFill>
                  <a:schemeClr val="bg1"/>
                </a:solidFill>
              </a:rPr>
              <a:t>clavier ou l'acte d'appuyer sur un bouton </a:t>
            </a:r>
            <a:r>
              <a:rPr lang="fr-FR" sz="3200" dirty="0" smtClean="0">
                <a:solidFill>
                  <a:schemeClr val="bg1"/>
                </a:solidFill>
              </a:rPr>
              <a:t>de la </a:t>
            </a:r>
            <a:r>
              <a:rPr lang="fr-FR" sz="3200" dirty="0">
                <a:solidFill>
                  <a:schemeClr val="bg1"/>
                </a:solidFill>
              </a:rPr>
              <a:t>souris (ou tout autre dispositif de désignation).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on peut estimer TK sur une population à partir de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tests </a:t>
            </a:r>
            <a:r>
              <a:rPr lang="fr-FR" sz="3200" dirty="0" smtClean="0">
                <a:solidFill>
                  <a:schemeClr val="bg1"/>
                </a:solidFill>
              </a:rPr>
              <a:t>avec TK </a:t>
            </a:r>
            <a:r>
              <a:rPr lang="fr-FR" sz="3200" dirty="0">
                <a:solidFill>
                  <a:schemeClr val="bg1"/>
                </a:solidFill>
              </a:rPr>
              <a:t>= ( durée totale des tests) / (nombre </a:t>
            </a:r>
            <a:r>
              <a:rPr lang="fr-FR" sz="3200" dirty="0" smtClean="0">
                <a:solidFill>
                  <a:schemeClr val="bg1"/>
                </a:solidFill>
              </a:rPr>
              <a:t>touches frappées </a:t>
            </a:r>
            <a:r>
              <a:rPr lang="fr-FR" sz="3200" dirty="0">
                <a:solidFill>
                  <a:schemeClr val="bg1"/>
                </a:solidFill>
              </a:rPr>
              <a:t>sans erreur)</a:t>
            </a:r>
          </a:p>
        </p:txBody>
      </p:sp>
    </p:spTree>
    <p:extLst>
      <p:ext uri="{BB962C8B-B14F-4D97-AF65-F5344CB8AC3E}">
        <p14:creationId xmlns:p14="http://schemas.microsoft.com/office/powerpoint/2010/main" val="2814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L'opérateur P représente le déplacement </a:t>
            </a:r>
            <a:r>
              <a:rPr lang="fr-FR" sz="2800" dirty="0" smtClean="0">
                <a:solidFill>
                  <a:schemeClr val="bg1"/>
                </a:solidFill>
              </a:rPr>
              <a:t>du curseur </a:t>
            </a:r>
            <a:r>
              <a:rPr lang="fr-FR" sz="2800" dirty="0">
                <a:solidFill>
                  <a:schemeClr val="bg1"/>
                </a:solidFill>
              </a:rPr>
              <a:t>de la souris vers une cible. Une </a:t>
            </a:r>
            <a:r>
              <a:rPr lang="fr-FR" sz="2800" dirty="0" smtClean="0">
                <a:solidFill>
                  <a:schemeClr val="bg1"/>
                </a:solidFill>
              </a:rPr>
              <a:t>variante de </a:t>
            </a:r>
            <a:r>
              <a:rPr lang="fr-FR" sz="2800" dirty="0">
                <a:solidFill>
                  <a:schemeClr val="bg1"/>
                </a:solidFill>
              </a:rPr>
              <a:t>la loi de </a:t>
            </a:r>
            <a:r>
              <a:rPr lang="fr-FR" sz="2800" dirty="0" err="1">
                <a:solidFill>
                  <a:schemeClr val="bg1"/>
                </a:solidFill>
              </a:rPr>
              <a:t>Fitts</a:t>
            </a:r>
            <a:r>
              <a:rPr lang="fr-FR" sz="2800" dirty="0">
                <a:solidFill>
                  <a:schemeClr val="bg1"/>
                </a:solidFill>
              </a:rPr>
              <a:t> donne le temps de saisie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T = K0 + I log2(D/L+0.5) secondes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où K0, est une constante qui tient compte </a:t>
            </a:r>
            <a:r>
              <a:rPr lang="fr-FR" sz="2800" dirty="0" smtClean="0">
                <a:solidFill>
                  <a:schemeClr val="bg1"/>
                </a:solidFill>
              </a:rPr>
              <a:t>du temps </a:t>
            </a:r>
            <a:r>
              <a:rPr lang="fr-FR" sz="2800" dirty="0">
                <a:solidFill>
                  <a:schemeClr val="bg1"/>
                </a:solidFill>
              </a:rPr>
              <a:t>nécessaire pour ajuster la saisie initiale </a:t>
            </a:r>
            <a:r>
              <a:rPr lang="fr-FR" sz="2800" dirty="0" smtClean="0">
                <a:solidFill>
                  <a:schemeClr val="bg1"/>
                </a:solidFill>
              </a:rPr>
              <a:t>de la </a:t>
            </a:r>
            <a:r>
              <a:rPr lang="fr-FR" sz="2800" dirty="0">
                <a:solidFill>
                  <a:schemeClr val="bg1"/>
                </a:solidFill>
              </a:rPr>
              <a:t>souris et pour appuyer sur un bouton </a:t>
            </a:r>
            <a:r>
              <a:rPr lang="fr-FR" sz="2800" dirty="0" smtClean="0">
                <a:solidFill>
                  <a:schemeClr val="bg1"/>
                </a:solidFill>
              </a:rPr>
              <a:t>de sélection</a:t>
            </a:r>
            <a:r>
              <a:rPr lang="fr-FR" sz="2800" dirty="0">
                <a:solidFill>
                  <a:schemeClr val="bg1"/>
                </a:solidFill>
              </a:rPr>
              <a:t>. Les </a:t>
            </a:r>
            <a:r>
              <a:rPr lang="fr-FR" sz="2800" dirty="0" smtClean="0">
                <a:solidFill>
                  <a:schemeClr val="bg1"/>
                </a:solidFill>
              </a:rPr>
              <a:t>mesures expérimentales </a:t>
            </a:r>
            <a:r>
              <a:rPr lang="fr-FR" sz="2800" dirty="0">
                <a:solidFill>
                  <a:schemeClr val="bg1"/>
                </a:solidFill>
              </a:rPr>
              <a:t>de </a:t>
            </a:r>
            <a:r>
              <a:rPr lang="fr-FR" sz="2800" dirty="0" err="1" smtClean="0">
                <a:solidFill>
                  <a:schemeClr val="bg1"/>
                </a:solidFill>
              </a:rPr>
              <a:t>Card</a:t>
            </a:r>
            <a:r>
              <a:rPr lang="fr-FR" sz="2800" dirty="0" smtClean="0">
                <a:solidFill>
                  <a:schemeClr val="bg1"/>
                </a:solidFill>
              </a:rPr>
              <a:t>, Moran </a:t>
            </a:r>
            <a:r>
              <a:rPr lang="fr-FR" sz="2800" dirty="0">
                <a:solidFill>
                  <a:schemeClr val="bg1"/>
                </a:solidFill>
              </a:rPr>
              <a:t>et </a:t>
            </a:r>
            <a:r>
              <a:rPr lang="fr-FR" sz="2800" dirty="0" err="1">
                <a:solidFill>
                  <a:schemeClr val="bg1"/>
                </a:solidFill>
              </a:rPr>
              <a:t>Newell</a:t>
            </a:r>
            <a:r>
              <a:rPr lang="fr-FR" sz="2800" dirty="0">
                <a:solidFill>
                  <a:schemeClr val="bg1"/>
                </a:solidFill>
              </a:rPr>
              <a:t> (83) fournissent K0 = 1.03 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- I est une constante évaluée à : I = 0.1 s,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- D est la distance entre la position actuelle de </a:t>
            </a:r>
            <a:r>
              <a:rPr lang="fr-FR" sz="2800" dirty="0" smtClean="0">
                <a:solidFill>
                  <a:schemeClr val="bg1"/>
                </a:solidFill>
              </a:rPr>
              <a:t>la souris </a:t>
            </a:r>
            <a:r>
              <a:rPr lang="fr-FR" sz="2800" dirty="0">
                <a:solidFill>
                  <a:schemeClr val="bg1"/>
                </a:solidFill>
              </a:rPr>
              <a:t>et celle de la cible,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- L est la largeur de la cible.</a:t>
            </a:r>
          </a:p>
        </p:txBody>
      </p:sp>
    </p:spTree>
    <p:extLst>
      <p:ext uri="{BB962C8B-B14F-4D97-AF65-F5344CB8AC3E}">
        <p14:creationId xmlns:p14="http://schemas.microsoft.com/office/powerpoint/2010/main" val="26049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4643" y="260648"/>
            <a:ext cx="8803231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et on en déduit TP = (K0- TK ) + I log2(D/L+0.5). </a:t>
            </a:r>
            <a:r>
              <a:rPr lang="fr-FR" sz="2800" dirty="0" smtClean="0">
                <a:solidFill>
                  <a:schemeClr val="bg1"/>
                </a:solidFill>
              </a:rPr>
              <a:t>En remplaçant </a:t>
            </a:r>
            <a:r>
              <a:rPr lang="fr-FR" sz="2800" dirty="0">
                <a:solidFill>
                  <a:schemeClr val="bg1"/>
                </a:solidFill>
              </a:rPr>
              <a:t>les constantes et temps par leurs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valeurs, on obtient pour </a:t>
            </a:r>
            <a:r>
              <a:rPr lang="fr-FR" sz="2800" dirty="0" smtClean="0">
                <a:solidFill>
                  <a:schemeClr val="bg1"/>
                </a:solidFill>
              </a:rPr>
              <a:t>TP </a:t>
            </a: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borne </a:t>
            </a:r>
            <a:r>
              <a:rPr lang="fr-FR" sz="2800" dirty="0">
                <a:solidFill>
                  <a:schemeClr val="bg1"/>
                </a:solidFill>
              </a:rPr>
              <a:t>inférieure : TP = 0.8 s,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borne supérieure : TP =1.5 s (avec D/L=128), et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valeur moyenne : TP = 1.1 s</a:t>
            </a:r>
          </a:p>
          <a:p>
            <a:pPr marL="0" indent="0">
              <a:buNone/>
            </a:pPr>
            <a:endParaRPr lang="fr-F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• </a:t>
            </a:r>
            <a:r>
              <a:rPr lang="fr-FR" sz="2800" dirty="0">
                <a:solidFill>
                  <a:schemeClr val="bg1"/>
                </a:solidFill>
              </a:rPr>
              <a:t>L'opérateur H représente les aspects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pragmatiques de l'interaction homme-machine,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en particulier le changement d'utilisation d'un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dispositif physique.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TH = 0.4 s (</a:t>
            </a:r>
            <a:r>
              <a:rPr lang="en-US" sz="2800" dirty="0" err="1">
                <a:solidFill>
                  <a:schemeClr val="bg1"/>
                </a:solidFill>
              </a:rPr>
              <a:t>d’après</a:t>
            </a:r>
            <a:r>
              <a:rPr lang="en-US" sz="2800" dirty="0">
                <a:solidFill>
                  <a:schemeClr val="bg1"/>
                </a:solidFill>
              </a:rPr>
              <a:t> Card 83)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145015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	• </a:t>
            </a:r>
            <a:r>
              <a:rPr lang="fr-FR" sz="3200" dirty="0">
                <a:solidFill>
                  <a:schemeClr val="bg1"/>
                </a:solidFill>
              </a:rPr>
              <a:t>L'opérateur D représente l'utilisation de la </a:t>
            </a:r>
            <a:r>
              <a:rPr lang="fr-FR" sz="3200" dirty="0" smtClean="0">
                <a:solidFill>
                  <a:schemeClr val="bg1"/>
                </a:solidFill>
              </a:rPr>
              <a:t>souris pour </a:t>
            </a:r>
            <a:r>
              <a:rPr lang="fr-FR" sz="3200" dirty="0">
                <a:solidFill>
                  <a:schemeClr val="bg1"/>
                </a:solidFill>
              </a:rPr>
              <a:t>construire un dessin sur l'écran. Avec </a:t>
            </a:r>
            <a:r>
              <a:rPr lang="fr-FR" sz="3200" dirty="0" smtClean="0">
                <a:solidFill>
                  <a:schemeClr val="bg1"/>
                </a:solidFill>
              </a:rPr>
              <a:t>des tests </a:t>
            </a:r>
            <a:r>
              <a:rPr lang="fr-FR" sz="3200" dirty="0">
                <a:solidFill>
                  <a:schemeClr val="bg1"/>
                </a:solidFill>
              </a:rPr>
              <a:t>de tracé de segments de droite, </a:t>
            </a:r>
            <a:r>
              <a:rPr lang="fr-FR" sz="3200" dirty="0" err="1">
                <a:solidFill>
                  <a:schemeClr val="bg1"/>
                </a:solidFill>
              </a:rPr>
              <a:t>Card</a:t>
            </a:r>
            <a:r>
              <a:rPr lang="fr-FR" sz="3200" dirty="0">
                <a:solidFill>
                  <a:schemeClr val="bg1"/>
                </a:solidFill>
              </a:rPr>
              <a:t>, </a:t>
            </a:r>
            <a:r>
              <a:rPr lang="fr-FR" sz="3200" dirty="0" smtClean="0">
                <a:solidFill>
                  <a:schemeClr val="bg1"/>
                </a:solidFill>
              </a:rPr>
              <a:t>Moran et </a:t>
            </a:r>
            <a:r>
              <a:rPr lang="fr-FR" sz="3200" dirty="0" err="1">
                <a:solidFill>
                  <a:schemeClr val="bg1"/>
                </a:solidFill>
              </a:rPr>
              <a:t>Newell</a:t>
            </a:r>
            <a:r>
              <a:rPr lang="fr-FR" sz="3200" dirty="0">
                <a:solidFill>
                  <a:schemeClr val="bg1"/>
                </a:solidFill>
              </a:rPr>
              <a:t> ont obtenu :</a:t>
            </a: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TD= 0.9 n + 0.16 l où n=nb de segments,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	et </a:t>
            </a:r>
            <a:r>
              <a:rPr lang="fr-FR" sz="3200" dirty="0">
                <a:solidFill>
                  <a:schemeClr val="bg1"/>
                </a:solidFill>
              </a:rPr>
              <a:t>l=somme de leurs longueurs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	• </a:t>
            </a:r>
            <a:r>
              <a:rPr lang="fr-FR" sz="3200" dirty="0">
                <a:solidFill>
                  <a:schemeClr val="bg1"/>
                </a:solidFill>
              </a:rPr>
              <a:t>L'opérateur M représente l'activité mentale </a:t>
            </a:r>
            <a:r>
              <a:rPr lang="fr-FR" sz="3200" dirty="0" smtClean="0">
                <a:solidFill>
                  <a:schemeClr val="bg1"/>
                </a:solidFill>
              </a:rPr>
              <a:t>dont l'individu </a:t>
            </a:r>
            <a:r>
              <a:rPr lang="fr-FR" sz="3200" dirty="0">
                <a:solidFill>
                  <a:schemeClr val="bg1"/>
                </a:solidFill>
              </a:rPr>
              <a:t>a besoin pour se préparer à exécuter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un opérateur physique K, P, H ou D. </a:t>
            </a:r>
            <a:r>
              <a:rPr lang="fr-FR" sz="3200" dirty="0" err="1">
                <a:solidFill>
                  <a:schemeClr val="bg1"/>
                </a:solidFill>
              </a:rPr>
              <a:t>Card</a:t>
            </a:r>
            <a:r>
              <a:rPr lang="fr-FR" sz="3200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Moran et </a:t>
            </a:r>
            <a:r>
              <a:rPr lang="fr-FR" sz="3200" dirty="0" err="1">
                <a:solidFill>
                  <a:schemeClr val="bg1"/>
                </a:solidFill>
              </a:rPr>
              <a:t>Newell</a:t>
            </a:r>
            <a:r>
              <a:rPr lang="fr-FR" sz="3200" dirty="0">
                <a:solidFill>
                  <a:schemeClr val="bg1"/>
                </a:solidFill>
              </a:rPr>
              <a:t> ont simplifié la situation et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proposé une seule valeur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TM= 1.35 s</a:t>
            </a:r>
          </a:p>
        </p:txBody>
      </p:sp>
    </p:spTree>
    <p:extLst>
      <p:ext uri="{BB962C8B-B14F-4D97-AF65-F5344CB8AC3E}">
        <p14:creationId xmlns:p14="http://schemas.microsoft.com/office/powerpoint/2010/main" val="7622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475" y="449288"/>
            <a:ext cx="9036496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L'opérateur R a trait aux temps de </a:t>
            </a:r>
            <a:r>
              <a:rPr lang="fr-FR" sz="3200" dirty="0" smtClean="0">
                <a:solidFill>
                  <a:schemeClr val="bg1"/>
                </a:solidFill>
              </a:rPr>
              <a:t>traitement </a:t>
            </a:r>
            <a:r>
              <a:rPr lang="fr-FR" sz="3200" dirty="0" smtClean="0">
                <a:solidFill>
                  <a:schemeClr val="bg1"/>
                </a:solidFill>
              </a:rPr>
              <a:t>des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commandes </a:t>
            </a:r>
            <a:r>
              <a:rPr lang="fr-FR" sz="3200" dirty="0">
                <a:solidFill>
                  <a:schemeClr val="bg1"/>
                </a:solidFill>
              </a:rPr>
              <a:t>par le système. TR est le temps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pendant lequel le système fait </a:t>
            </a:r>
            <a:r>
              <a:rPr lang="fr-FR" sz="3200" dirty="0" smtClean="0">
                <a:solidFill>
                  <a:schemeClr val="bg1"/>
                </a:solidFill>
              </a:rPr>
              <a:t>attendre l'utilisateur</a:t>
            </a:r>
            <a:r>
              <a:rPr lang="fr-FR" sz="3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Si </a:t>
            </a:r>
            <a:r>
              <a:rPr lang="fr-FR" sz="3200" i="1" dirty="0">
                <a:solidFill>
                  <a:schemeClr val="bg1"/>
                </a:solidFill>
              </a:rPr>
              <a:t>n </a:t>
            </a:r>
            <a:r>
              <a:rPr lang="fr-FR" sz="3200" dirty="0">
                <a:solidFill>
                  <a:schemeClr val="bg1"/>
                </a:solidFill>
              </a:rPr>
              <a:t>est le temps de traitement d'une commande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par le système, et si </a:t>
            </a:r>
            <a:r>
              <a:rPr lang="fr-FR" sz="3200" i="1" dirty="0">
                <a:solidFill>
                  <a:schemeClr val="bg1"/>
                </a:solidFill>
              </a:rPr>
              <a:t>t </a:t>
            </a:r>
            <a:r>
              <a:rPr lang="fr-FR" sz="3200" dirty="0">
                <a:solidFill>
                  <a:schemeClr val="bg1"/>
                </a:solidFill>
              </a:rPr>
              <a:t>est le temps exploité par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l'utilisateur pour exécuter un opérateur pendant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le traitement de la commande, TR vaut :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	•</a:t>
            </a:r>
            <a:r>
              <a:rPr lang="fr-FR" sz="3200" dirty="0">
                <a:solidFill>
                  <a:schemeClr val="bg1"/>
                </a:solidFill>
              </a:rPr>
              <a:t>TR = 0 si </a:t>
            </a:r>
            <a:r>
              <a:rPr lang="fr-FR" sz="3200" i="1" dirty="0">
                <a:solidFill>
                  <a:schemeClr val="bg1"/>
                </a:solidFill>
              </a:rPr>
              <a:t>n </a:t>
            </a:r>
            <a:r>
              <a:rPr lang="fr-FR" sz="3200" dirty="0">
                <a:solidFill>
                  <a:schemeClr val="bg1"/>
                </a:solidFill>
              </a:rPr>
              <a:t>≤ </a:t>
            </a:r>
            <a:r>
              <a:rPr lang="fr-FR" sz="3200" i="1" dirty="0">
                <a:solidFill>
                  <a:schemeClr val="bg1"/>
                </a:solidFill>
              </a:rPr>
              <a:t>t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	•</a:t>
            </a:r>
            <a:r>
              <a:rPr lang="fr-FR" sz="3200" dirty="0">
                <a:solidFill>
                  <a:schemeClr val="bg1"/>
                </a:solidFill>
              </a:rPr>
              <a:t>TR = </a:t>
            </a:r>
            <a:r>
              <a:rPr lang="fr-FR" sz="3200" i="1" dirty="0">
                <a:solidFill>
                  <a:schemeClr val="bg1"/>
                </a:solidFill>
              </a:rPr>
              <a:t>n </a:t>
            </a:r>
            <a:r>
              <a:rPr lang="fr-FR" sz="3200" dirty="0">
                <a:solidFill>
                  <a:schemeClr val="bg1"/>
                </a:solidFill>
              </a:rPr>
              <a:t>- </a:t>
            </a:r>
            <a:r>
              <a:rPr lang="fr-FR" sz="3200" i="1" dirty="0">
                <a:solidFill>
                  <a:schemeClr val="bg1"/>
                </a:solidFill>
              </a:rPr>
              <a:t>t </a:t>
            </a:r>
            <a:r>
              <a:rPr lang="fr-FR" sz="3200" dirty="0">
                <a:solidFill>
                  <a:schemeClr val="bg1"/>
                </a:solidFill>
              </a:rPr>
              <a:t>si </a:t>
            </a:r>
            <a:r>
              <a:rPr lang="fr-FR" sz="3200" i="1" dirty="0">
                <a:solidFill>
                  <a:schemeClr val="bg1"/>
                </a:solidFill>
              </a:rPr>
              <a:t>n </a:t>
            </a:r>
            <a:r>
              <a:rPr lang="fr-FR" sz="3200" dirty="0">
                <a:solidFill>
                  <a:schemeClr val="bg1"/>
                </a:solidFill>
              </a:rPr>
              <a:t>&gt; </a:t>
            </a:r>
            <a:r>
              <a:rPr lang="fr-FR" sz="3200" i="1" dirty="0">
                <a:solidFill>
                  <a:schemeClr val="bg1"/>
                </a:solidFill>
              </a:rPr>
              <a:t>t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011" y="836712"/>
            <a:ext cx="9036495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• La psychologie cognitive produit des modèles pour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– prédire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– expliquer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le comportement du sujet humain.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• L'ergonomie s'appuie sur l'observation expérimentale.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• L'ergonomie vise à l'adaptation du travail à l'homme en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permettant la conception d'outils, de machines,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de dispositifs qui puissent être utilisés avec le maximum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de confort, d'efficacité et de sécurité ( utilisateur ).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• Toutes deux interviennent dans la qualité des logiciels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– utilisabilité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– apprentissage</a:t>
            </a:r>
          </a:p>
          <a:p>
            <a:pPr marL="0" indent="0">
              <a:buNone/>
            </a:pPr>
            <a:r>
              <a:rPr lang="fr-FR" sz="2500" dirty="0">
                <a:solidFill>
                  <a:schemeClr val="bg1"/>
                </a:solidFill>
              </a:rPr>
              <a:t>– constituent des "outils pour la pensée" (conception)</a:t>
            </a:r>
          </a:p>
          <a:p>
            <a:pPr marL="0" indent="0">
              <a:buNone/>
            </a:pPr>
            <a:endParaRPr lang="fr-FR" sz="25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116632"/>
            <a:ext cx="8229600" cy="1252728"/>
          </a:xfrm>
        </p:spPr>
        <p:txBody>
          <a:bodyPr>
            <a:noAutofit/>
          </a:bodyPr>
          <a:lstStyle/>
          <a:p>
            <a:r>
              <a:rPr lang="fr-FR" sz="4200" dirty="0">
                <a:solidFill>
                  <a:srgbClr val="FFFF00"/>
                </a:solidFill>
              </a:rPr>
              <a:t>Psychologie cognitive et ergonomie</a:t>
            </a:r>
            <a:br>
              <a:rPr lang="fr-FR" sz="4200" dirty="0">
                <a:solidFill>
                  <a:srgbClr val="FFFF00"/>
                </a:solidFill>
              </a:rPr>
            </a:br>
            <a:endParaRPr lang="fr-FR" sz="4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Une méthode s'exprime sous la forme d'une suite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d'opérateurs. Par exemple, pour entrer la commande</a:t>
            </a:r>
          </a:p>
          <a:p>
            <a:pPr marL="0" indent="0">
              <a:buNone/>
            </a:pPr>
            <a:r>
              <a:rPr lang="fr-FR" sz="3000" dirty="0" err="1">
                <a:solidFill>
                  <a:schemeClr val="bg1"/>
                </a:solidFill>
              </a:rPr>
              <a:t>unix</a:t>
            </a:r>
            <a:r>
              <a:rPr lang="fr-FR" sz="3000" dirty="0">
                <a:solidFill>
                  <a:schemeClr val="bg1"/>
                </a:solidFill>
              </a:rPr>
              <a:t> </a:t>
            </a:r>
            <a:r>
              <a:rPr lang="fr-FR" sz="3000" b="1" dirty="0" err="1">
                <a:solidFill>
                  <a:schemeClr val="bg1"/>
                </a:solidFill>
              </a:rPr>
              <a:t>ls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au clavier, la méthode correspondante s'écrit </a:t>
            </a:r>
            <a:r>
              <a:rPr lang="fr-FR" sz="30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M K[l] K[s] K[retour-chariot] ou</a:t>
            </a:r>
            <a:r>
              <a:rPr lang="fr-FR" sz="3000" dirty="0">
                <a:solidFill>
                  <a:schemeClr val="bg1"/>
                </a:solidFill>
              </a:rPr>
              <a:t>, de manière plus condensée :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M 3K[l s retour-chariot].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Si maintenant, la commande </a:t>
            </a:r>
            <a:r>
              <a:rPr lang="fr-FR" sz="3000" b="1" dirty="0" err="1">
                <a:solidFill>
                  <a:schemeClr val="bg1"/>
                </a:solidFill>
              </a:rPr>
              <a:t>ls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est spécifiée avec la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souris, la méthode devient :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H[souris] M P[souris] K[bouton-souris] H[clavier]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11663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Codage des méthodes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Les occurrences de M (= activité mentale) dans </a:t>
            </a:r>
            <a:r>
              <a:rPr lang="fr-FR" sz="2800" dirty="0" smtClean="0">
                <a:solidFill>
                  <a:schemeClr val="bg1"/>
                </a:solidFill>
              </a:rPr>
              <a:t>une méthode </a:t>
            </a:r>
            <a:r>
              <a:rPr lang="fr-FR" sz="2800" dirty="0">
                <a:solidFill>
                  <a:schemeClr val="bg1"/>
                </a:solidFill>
              </a:rPr>
              <a:t>dépendent des opérateurs physiques et du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savoir-faire de l'utilisateur. Le savoir-faire est </a:t>
            </a:r>
            <a:r>
              <a:rPr lang="fr-FR" sz="2800" dirty="0" smtClean="0">
                <a:solidFill>
                  <a:schemeClr val="bg1"/>
                </a:solidFill>
              </a:rPr>
              <a:t>une donnée </a:t>
            </a:r>
            <a:r>
              <a:rPr lang="fr-FR" sz="2800" dirty="0">
                <a:solidFill>
                  <a:schemeClr val="bg1"/>
                </a:solidFill>
              </a:rPr>
              <a:t>spécifique à chaque utilisateur. </a:t>
            </a:r>
            <a:r>
              <a:rPr lang="fr-FR" sz="2800" dirty="0" smtClean="0">
                <a:solidFill>
                  <a:schemeClr val="bg1"/>
                </a:solidFill>
              </a:rPr>
              <a:t>Pour modéliser </a:t>
            </a:r>
            <a:r>
              <a:rPr lang="fr-FR" sz="2800" dirty="0">
                <a:solidFill>
                  <a:schemeClr val="bg1"/>
                </a:solidFill>
              </a:rPr>
              <a:t>cette spécificité aux </a:t>
            </a:r>
            <a:r>
              <a:rPr lang="fr-FR" sz="2800" dirty="0" smtClean="0">
                <a:solidFill>
                  <a:schemeClr val="bg1"/>
                </a:solidFill>
              </a:rPr>
              <a:t>caractéristiques imprécises</a:t>
            </a:r>
            <a:r>
              <a:rPr lang="fr-FR" sz="2800" dirty="0">
                <a:solidFill>
                  <a:schemeClr val="bg1"/>
                </a:solidFill>
              </a:rPr>
              <a:t>, </a:t>
            </a:r>
            <a:r>
              <a:rPr lang="fr-FR" sz="2800" dirty="0" err="1">
                <a:solidFill>
                  <a:schemeClr val="bg1"/>
                </a:solidFill>
              </a:rPr>
              <a:t>Card</a:t>
            </a:r>
            <a:r>
              <a:rPr lang="fr-FR" sz="2800" dirty="0">
                <a:solidFill>
                  <a:schemeClr val="bg1"/>
                </a:solidFill>
              </a:rPr>
              <a:t>, Moran et </a:t>
            </a:r>
            <a:r>
              <a:rPr lang="fr-FR" sz="2800" dirty="0" err="1">
                <a:solidFill>
                  <a:schemeClr val="bg1"/>
                </a:solidFill>
              </a:rPr>
              <a:t>Newell</a:t>
            </a:r>
            <a:r>
              <a:rPr lang="fr-FR" sz="2800" dirty="0">
                <a:solidFill>
                  <a:schemeClr val="bg1"/>
                </a:solidFill>
              </a:rPr>
              <a:t> utilisent des </a:t>
            </a:r>
            <a:r>
              <a:rPr lang="fr-FR" sz="2800" dirty="0" smtClean="0">
                <a:solidFill>
                  <a:schemeClr val="bg1"/>
                </a:solidFill>
              </a:rPr>
              <a:t>règles heuristiques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La définition de ces règles s'appuie sur la </a:t>
            </a:r>
            <a:r>
              <a:rPr lang="fr-FR" sz="2800" dirty="0" smtClean="0">
                <a:solidFill>
                  <a:schemeClr val="bg1"/>
                </a:solidFill>
              </a:rPr>
              <a:t>théorie suivante </a:t>
            </a:r>
            <a:r>
              <a:rPr lang="fr-FR" sz="2800" dirty="0">
                <a:solidFill>
                  <a:schemeClr val="bg1"/>
                </a:solidFill>
              </a:rPr>
              <a:t>(confirmée par des </a:t>
            </a:r>
            <a:r>
              <a:rPr lang="fr-FR" sz="2800" dirty="0" smtClean="0">
                <a:solidFill>
                  <a:schemeClr val="bg1"/>
                </a:solidFill>
              </a:rPr>
              <a:t>observations expérimentales</a:t>
            </a:r>
            <a:r>
              <a:rPr lang="fr-FR" sz="2800" dirty="0">
                <a:solidFill>
                  <a:schemeClr val="bg1"/>
                </a:solidFill>
              </a:rPr>
              <a:t>) : l'utilisateur tend à partitionner </a:t>
            </a:r>
            <a:r>
              <a:rPr lang="fr-FR" sz="2800" dirty="0" smtClean="0">
                <a:solidFill>
                  <a:schemeClr val="bg1"/>
                </a:solidFill>
              </a:rPr>
              <a:t>une méthode </a:t>
            </a:r>
            <a:r>
              <a:rPr lang="fr-FR" sz="2800" dirty="0">
                <a:solidFill>
                  <a:schemeClr val="bg1"/>
                </a:solidFill>
              </a:rPr>
              <a:t>en sous-méthodes (c'est-à-dire en </a:t>
            </a:r>
            <a:r>
              <a:rPr lang="fr-FR" sz="2800" dirty="0" err="1" smtClean="0">
                <a:solidFill>
                  <a:schemeClr val="bg1"/>
                </a:solidFill>
              </a:rPr>
              <a:t>mnèmes</a:t>
            </a:r>
            <a:r>
              <a:rPr lang="fr-FR" sz="2800" dirty="0" smtClean="0">
                <a:solidFill>
                  <a:schemeClr val="bg1"/>
                </a:solidFill>
              </a:rPr>
              <a:t>) et </a:t>
            </a:r>
            <a:r>
              <a:rPr lang="fr-FR" sz="2800" dirty="0">
                <a:solidFill>
                  <a:schemeClr val="bg1"/>
                </a:solidFill>
              </a:rPr>
              <a:t>à insérer une activité mentale entre chaque </a:t>
            </a:r>
            <a:r>
              <a:rPr lang="fr-FR" sz="2800" dirty="0" smtClean="0">
                <a:solidFill>
                  <a:schemeClr val="bg1"/>
                </a:solidFill>
              </a:rPr>
              <a:t>sous méthode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Il se trouve que les </a:t>
            </a:r>
            <a:r>
              <a:rPr lang="fr-FR" sz="2800" dirty="0" err="1">
                <a:solidFill>
                  <a:schemeClr val="bg1"/>
                </a:solidFill>
              </a:rPr>
              <a:t>mnèmes</a:t>
            </a:r>
            <a:r>
              <a:rPr lang="fr-FR" sz="2800" dirty="0">
                <a:solidFill>
                  <a:schemeClr val="bg1"/>
                </a:solidFill>
              </a:rPr>
              <a:t> d'une </a:t>
            </a:r>
            <a:r>
              <a:rPr lang="fr-FR" sz="2800" dirty="0" smtClean="0">
                <a:solidFill>
                  <a:schemeClr val="bg1"/>
                </a:solidFill>
              </a:rPr>
              <a:t>méthode correspondent </a:t>
            </a:r>
            <a:r>
              <a:rPr lang="fr-FR" sz="2800" dirty="0">
                <a:solidFill>
                  <a:schemeClr val="bg1"/>
                </a:solidFill>
              </a:rPr>
              <a:t>essentiellement aux unités </a:t>
            </a:r>
            <a:r>
              <a:rPr lang="fr-FR" sz="2800" dirty="0" smtClean="0">
                <a:solidFill>
                  <a:schemeClr val="bg1"/>
                </a:solidFill>
              </a:rPr>
              <a:t>syntaxiques d'une </a:t>
            </a:r>
            <a:r>
              <a:rPr lang="fr-FR" sz="2800" dirty="0">
                <a:solidFill>
                  <a:schemeClr val="bg1"/>
                </a:solidFill>
              </a:rPr>
              <a:t>commande.</a:t>
            </a:r>
          </a:p>
        </p:txBody>
      </p:sp>
    </p:spTree>
    <p:extLst>
      <p:ext uri="{BB962C8B-B14F-4D97-AF65-F5344CB8AC3E}">
        <p14:creationId xmlns:p14="http://schemas.microsoft.com/office/powerpoint/2010/main" val="34017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0" y="94320"/>
            <a:ext cx="8910229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Les règles suivantes déterminent de manière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approximative la décomposition </a:t>
            </a:r>
            <a:r>
              <a:rPr lang="fr-FR" sz="3200" dirty="0" smtClean="0">
                <a:solidFill>
                  <a:schemeClr val="bg1"/>
                </a:solidFill>
              </a:rPr>
              <a:t>d'une méthode </a:t>
            </a:r>
            <a:r>
              <a:rPr lang="fr-FR" sz="32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</a:t>
            </a:r>
            <a:r>
              <a:rPr lang="fr-FR" sz="3200" b="1" dirty="0">
                <a:solidFill>
                  <a:schemeClr val="bg1"/>
                </a:solidFill>
              </a:rPr>
              <a:t>Règle 0 </a:t>
            </a:r>
            <a:r>
              <a:rPr lang="fr-FR" sz="3200" dirty="0">
                <a:solidFill>
                  <a:schemeClr val="bg1"/>
                </a:solidFill>
              </a:rPr>
              <a:t>Insérer M devant tous les K qui ne </a:t>
            </a:r>
            <a:r>
              <a:rPr lang="fr-FR" sz="3200" dirty="0" smtClean="0">
                <a:solidFill>
                  <a:schemeClr val="bg1"/>
                </a:solidFill>
              </a:rPr>
              <a:t>font pas </a:t>
            </a:r>
            <a:r>
              <a:rPr lang="fr-FR" sz="3200" dirty="0">
                <a:solidFill>
                  <a:schemeClr val="bg1"/>
                </a:solidFill>
              </a:rPr>
              <a:t>partie de chaînes argument. Insérer M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devant un P qui correspond à la désignation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d'un nom de commande.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</a:t>
            </a:r>
            <a:r>
              <a:rPr lang="fr-FR" sz="3200" b="1" dirty="0">
                <a:solidFill>
                  <a:schemeClr val="bg1"/>
                </a:solidFill>
              </a:rPr>
              <a:t>Règle 1 </a:t>
            </a:r>
            <a:r>
              <a:rPr lang="fr-FR" sz="3200" dirty="0">
                <a:solidFill>
                  <a:schemeClr val="bg1"/>
                </a:solidFill>
              </a:rPr>
              <a:t>Supprimer M si l'opérateur qui suit M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peut être anticipé avec l'opérateur qui précède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 (par exemple, dans PMK, K représente l'acte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d'appuyer sur un bouton de la souris. </a:t>
            </a:r>
            <a:r>
              <a:rPr lang="fr-FR" sz="3200" dirty="0" smtClean="0">
                <a:solidFill>
                  <a:schemeClr val="bg1"/>
                </a:solidFill>
              </a:rPr>
              <a:t>On considère </a:t>
            </a:r>
            <a:r>
              <a:rPr lang="fr-FR" sz="3200" dirty="0">
                <a:solidFill>
                  <a:schemeClr val="bg1"/>
                </a:solidFill>
              </a:rPr>
              <a:t>que l'activité mentale pour K </a:t>
            </a:r>
            <a:r>
              <a:rPr lang="fr-FR" sz="3200" dirty="0" smtClean="0">
                <a:solidFill>
                  <a:schemeClr val="bg1"/>
                </a:solidFill>
              </a:rPr>
              <a:t>est anticipée </a:t>
            </a:r>
            <a:r>
              <a:rPr lang="fr-FR" sz="3200" dirty="0">
                <a:solidFill>
                  <a:schemeClr val="bg1"/>
                </a:solidFill>
              </a:rPr>
              <a:t>dans P).</a:t>
            </a:r>
          </a:p>
        </p:txBody>
      </p:sp>
    </p:spTree>
    <p:extLst>
      <p:ext uri="{BB962C8B-B14F-4D97-AF65-F5344CB8AC3E}">
        <p14:creationId xmlns:p14="http://schemas.microsoft.com/office/powerpoint/2010/main" val="39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• </a:t>
            </a:r>
            <a:r>
              <a:rPr lang="fr-FR" sz="3000" b="1" dirty="0">
                <a:solidFill>
                  <a:schemeClr val="bg1"/>
                </a:solidFill>
              </a:rPr>
              <a:t>Règle 2 </a:t>
            </a:r>
            <a:r>
              <a:rPr lang="fr-FR" sz="3000" dirty="0">
                <a:solidFill>
                  <a:schemeClr val="bg1"/>
                </a:solidFill>
              </a:rPr>
              <a:t>Si une chaîne de la </a:t>
            </a:r>
            <a:r>
              <a:rPr lang="fr-FR" sz="3000" dirty="0" smtClean="0">
                <a:solidFill>
                  <a:schemeClr val="bg1"/>
                </a:solidFill>
              </a:rPr>
              <a:t>forme MKMK</a:t>
            </a:r>
            <a:r>
              <a:rPr lang="fr-FR" sz="3000" dirty="0">
                <a:solidFill>
                  <a:schemeClr val="bg1"/>
                </a:solidFill>
              </a:rPr>
              <a:t>.....MK, constitue un </a:t>
            </a:r>
            <a:r>
              <a:rPr lang="fr-FR" sz="3000" dirty="0" err="1">
                <a:solidFill>
                  <a:schemeClr val="bg1"/>
                </a:solidFill>
              </a:rPr>
              <a:t>mnème</a:t>
            </a:r>
            <a:r>
              <a:rPr lang="fr-FR" sz="3000" dirty="0">
                <a:solidFill>
                  <a:schemeClr val="bg1"/>
                </a:solidFill>
              </a:rPr>
              <a:t>, par ex., </a:t>
            </a:r>
            <a:r>
              <a:rPr lang="fr-FR" sz="3000" dirty="0" smtClean="0">
                <a:solidFill>
                  <a:schemeClr val="bg1"/>
                </a:solidFill>
              </a:rPr>
              <a:t>le nom </a:t>
            </a:r>
            <a:r>
              <a:rPr lang="fr-FR" sz="3000" dirty="0" smtClean="0">
                <a:solidFill>
                  <a:schemeClr val="bg1"/>
                </a:solidFill>
              </a:rPr>
              <a:t>d'une commande</a:t>
            </a:r>
            <a:r>
              <a:rPr lang="fr-FR" sz="3000" dirty="0">
                <a:solidFill>
                  <a:schemeClr val="bg1"/>
                </a:solidFill>
              </a:rPr>
              <a:t>, supprimer tous les </a:t>
            </a:r>
            <a:r>
              <a:rPr lang="fr-FR" sz="3000" dirty="0" smtClean="0">
                <a:solidFill>
                  <a:schemeClr val="bg1"/>
                </a:solidFill>
              </a:rPr>
              <a:t>M sauf </a:t>
            </a:r>
            <a:r>
              <a:rPr lang="fr-FR" sz="3000" dirty="0">
                <a:solidFill>
                  <a:schemeClr val="bg1"/>
                </a:solidFill>
              </a:rPr>
              <a:t>le premier</a:t>
            </a:r>
            <a:r>
              <a:rPr lang="fr-FR" sz="3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• </a:t>
            </a:r>
            <a:r>
              <a:rPr lang="fr-FR" sz="3000" b="1" dirty="0">
                <a:solidFill>
                  <a:schemeClr val="bg1"/>
                </a:solidFill>
              </a:rPr>
              <a:t>Règle 3 </a:t>
            </a:r>
            <a:r>
              <a:rPr lang="fr-FR" sz="3000" dirty="0">
                <a:solidFill>
                  <a:schemeClr val="bg1"/>
                </a:solidFill>
              </a:rPr>
              <a:t>Si K est un symbole de </a:t>
            </a:r>
            <a:r>
              <a:rPr lang="fr-FR" sz="3000" dirty="0" smtClean="0">
                <a:solidFill>
                  <a:schemeClr val="bg1"/>
                </a:solidFill>
              </a:rPr>
              <a:t>terminaison redondant</a:t>
            </a:r>
            <a:r>
              <a:rPr lang="fr-FR" sz="3000" dirty="0">
                <a:solidFill>
                  <a:schemeClr val="bg1"/>
                </a:solidFill>
              </a:rPr>
              <a:t>, supprimer le M qui le précède. K </a:t>
            </a:r>
            <a:r>
              <a:rPr lang="fr-FR" sz="3000" dirty="0" smtClean="0">
                <a:solidFill>
                  <a:schemeClr val="bg1"/>
                </a:solidFill>
              </a:rPr>
              <a:t>est un </a:t>
            </a:r>
            <a:r>
              <a:rPr lang="fr-FR" sz="3000" dirty="0">
                <a:solidFill>
                  <a:schemeClr val="bg1"/>
                </a:solidFill>
              </a:rPr>
              <a:t>symbole de terminaison redondant s'il suit </a:t>
            </a:r>
            <a:r>
              <a:rPr lang="fr-FR" sz="3000" dirty="0" smtClean="0">
                <a:solidFill>
                  <a:schemeClr val="bg1"/>
                </a:solidFill>
              </a:rPr>
              <a:t>un autre </a:t>
            </a:r>
            <a:r>
              <a:rPr lang="fr-FR" sz="3000" dirty="0">
                <a:solidFill>
                  <a:schemeClr val="bg1"/>
                </a:solidFill>
              </a:rPr>
              <a:t>symbole de terminaison, par exemple </a:t>
            </a:r>
            <a:r>
              <a:rPr lang="fr-FR" sz="3000" dirty="0" smtClean="0">
                <a:solidFill>
                  <a:schemeClr val="bg1"/>
                </a:solidFill>
              </a:rPr>
              <a:t>s'il termine </a:t>
            </a:r>
            <a:r>
              <a:rPr lang="fr-FR" sz="3000" dirty="0">
                <a:solidFill>
                  <a:schemeClr val="bg1"/>
                </a:solidFill>
              </a:rPr>
              <a:t>la commande et s'il est précédé d'un </a:t>
            </a:r>
            <a:r>
              <a:rPr lang="fr-FR" sz="3000" dirty="0" smtClean="0">
                <a:solidFill>
                  <a:schemeClr val="bg1"/>
                </a:solidFill>
              </a:rPr>
              <a:t>symbole de </a:t>
            </a:r>
            <a:r>
              <a:rPr lang="fr-FR" sz="3000" dirty="0">
                <a:solidFill>
                  <a:schemeClr val="bg1"/>
                </a:solidFill>
              </a:rPr>
              <a:t>fin d'argument.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• </a:t>
            </a:r>
            <a:r>
              <a:rPr lang="fr-FR" sz="3000" b="1" dirty="0">
                <a:solidFill>
                  <a:schemeClr val="bg1"/>
                </a:solidFill>
              </a:rPr>
              <a:t>Règle 4 </a:t>
            </a:r>
            <a:r>
              <a:rPr lang="fr-FR" sz="3000" dirty="0">
                <a:solidFill>
                  <a:schemeClr val="bg1"/>
                </a:solidFill>
              </a:rPr>
              <a:t>Si K termine une constante (</a:t>
            </a:r>
            <a:r>
              <a:rPr lang="fr-FR" sz="3000" dirty="0" smtClean="0">
                <a:solidFill>
                  <a:schemeClr val="bg1"/>
                </a:solidFill>
              </a:rPr>
              <a:t>par exemple </a:t>
            </a:r>
            <a:r>
              <a:rPr lang="fr-FR" sz="3000" dirty="0">
                <a:solidFill>
                  <a:schemeClr val="bg1"/>
                </a:solidFill>
              </a:rPr>
              <a:t>un nom de commande, non pas </a:t>
            </a:r>
            <a:r>
              <a:rPr lang="fr-FR" sz="3000" dirty="0" smtClean="0">
                <a:solidFill>
                  <a:schemeClr val="bg1"/>
                </a:solidFill>
              </a:rPr>
              <a:t>un argument</a:t>
            </a:r>
            <a:r>
              <a:rPr lang="fr-FR" sz="3000" dirty="0">
                <a:solidFill>
                  <a:schemeClr val="bg1"/>
                </a:solidFill>
              </a:rPr>
              <a:t>), supprimer le M qui le précède. Si </a:t>
            </a:r>
            <a:r>
              <a:rPr lang="fr-FR" sz="3000" dirty="0" smtClean="0">
                <a:solidFill>
                  <a:schemeClr val="bg1"/>
                </a:solidFill>
              </a:rPr>
              <a:t>K termine </a:t>
            </a:r>
            <a:r>
              <a:rPr lang="fr-FR" sz="3000" dirty="0">
                <a:solidFill>
                  <a:schemeClr val="bg1"/>
                </a:solidFill>
              </a:rPr>
              <a:t>une variable (par exemple, </a:t>
            </a:r>
            <a:r>
              <a:rPr lang="fr-FR" sz="3000" dirty="0" smtClean="0">
                <a:solidFill>
                  <a:schemeClr val="bg1"/>
                </a:solidFill>
              </a:rPr>
              <a:t>un argument</a:t>
            </a:r>
            <a:r>
              <a:rPr lang="fr-FR" sz="3000" dirty="0">
                <a:solidFill>
                  <a:schemeClr val="bg1"/>
                </a:solidFill>
              </a:rPr>
              <a:t>), alors conserver M.</a:t>
            </a:r>
          </a:p>
        </p:txBody>
      </p:sp>
    </p:spTree>
    <p:extLst>
      <p:ext uri="{BB962C8B-B14F-4D97-AF65-F5344CB8AC3E}">
        <p14:creationId xmlns:p14="http://schemas.microsoft.com/office/powerpoint/2010/main" val="2077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ex: Appliqué à la tâche précédemment évoquée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qui consiste à placer le curseur en bas de </a:t>
            </a:r>
            <a:r>
              <a:rPr lang="fr-FR" sz="3200" dirty="0" smtClean="0">
                <a:solidFill>
                  <a:schemeClr val="bg1"/>
                </a:solidFill>
              </a:rPr>
              <a:t>la fenêtre </a:t>
            </a:r>
            <a:r>
              <a:rPr lang="fr-FR" sz="3200" dirty="0">
                <a:solidFill>
                  <a:schemeClr val="bg1"/>
                </a:solidFill>
              </a:rPr>
              <a:t>dans un éditeur aux </a:t>
            </a:r>
            <a:r>
              <a:rPr lang="fr-FR" sz="3200" dirty="0" smtClean="0">
                <a:solidFill>
                  <a:schemeClr val="bg1"/>
                </a:solidFill>
              </a:rPr>
              <a:t>commandes souris/clavier </a:t>
            </a:r>
            <a:r>
              <a:rPr lang="fr-FR" sz="3200" dirty="0">
                <a:solidFill>
                  <a:schemeClr val="bg1"/>
                </a:solidFill>
              </a:rPr>
              <a:t>à la Emacs, le usage du </a:t>
            </a:r>
            <a:r>
              <a:rPr lang="fr-FR" sz="3200" dirty="0" smtClean="0">
                <a:solidFill>
                  <a:schemeClr val="bg1"/>
                </a:solidFill>
              </a:rPr>
              <a:t>modèle sera </a:t>
            </a:r>
            <a:r>
              <a:rPr lang="fr-FR" sz="3200" dirty="0">
                <a:solidFill>
                  <a:schemeClr val="bg1"/>
                </a:solidFill>
              </a:rPr>
              <a:t>de prédire dans quels cas la méthode </a:t>
            </a:r>
            <a:r>
              <a:rPr lang="fr-FR" sz="3200" dirty="0" smtClean="0">
                <a:solidFill>
                  <a:schemeClr val="bg1"/>
                </a:solidFill>
              </a:rPr>
              <a:t>M1 (souris</a:t>
            </a:r>
            <a:r>
              <a:rPr lang="fr-FR" sz="3200" dirty="0">
                <a:solidFill>
                  <a:schemeClr val="bg1"/>
                </a:solidFill>
              </a:rPr>
              <a:t>) est préférable à M2 (clavier</a:t>
            </a:r>
            <a:r>
              <a:rPr lang="fr-FR" sz="3200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Le codage d’une méthode s’effectue en 3 étapes: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codage </a:t>
            </a:r>
            <a:r>
              <a:rPr lang="fr-FR" sz="3200" dirty="0">
                <a:solidFill>
                  <a:schemeClr val="bg1"/>
                </a:solidFill>
              </a:rPr>
              <a:t>sous forme d’opérateurs </a:t>
            </a:r>
            <a:r>
              <a:rPr lang="fr-FR" sz="3200" dirty="0" smtClean="0">
                <a:solidFill>
                  <a:schemeClr val="bg1"/>
                </a:solidFill>
              </a:rPr>
              <a:t>physiques, introduction </a:t>
            </a:r>
            <a:r>
              <a:rPr lang="fr-FR" sz="3200" dirty="0">
                <a:solidFill>
                  <a:schemeClr val="bg1"/>
                </a:solidFill>
              </a:rPr>
              <a:t>de M avec la règle 0, </a:t>
            </a:r>
            <a:r>
              <a:rPr lang="fr-FR" sz="3200" dirty="0" smtClean="0">
                <a:solidFill>
                  <a:schemeClr val="bg1"/>
                </a:solidFill>
              </a:rPr>
              <a:t>puis application </a:t>
            </a:r>
            <a:r>
              <a:rPr lang="fr-FR" sz="3200" dirty="0">
                <a:solidFill>
                  <a:schemeClr val="bg1"/>
                </a:solidFill>
              </a:rPr>
              <a:t>de règles 1,2,3 et 4 pour </a:t>
            </a:r>
            <a:r>
              <a:rPr lang="fr-FR" sz="3200" dirty="0" smtClean="0">
                <a:solidFill>
                  <a:schemeClr val="bg1"/>
                </a:solidFill>
              </a:rPr>
              <a:t>supprimer les </a:t>
            </a:r>
            <a:r>
              <a:rPr lang="fr-FR" sz="3200" dirty="0">
                <a:solidFill>
                  <a:schemeClr val="bg1"/>
                </a:solidFill>
              </a:rPr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8529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M1: prendre la souris; déplacer la souris au </a:t>
            </a:r>
            <a:r>
              <a:rPr lang="fr-FR" sz="3200" dirty="0" smtClean="0">
                <a:solidFill>
                  <a:schemeClr val="bg1"/>
                </a:solidFill>
              </a:rPr>
              <a:t>point désiré</a:t>
            </a:r>
            <a:r>
              <a:rPr lang="fr-FR" sz="3200" dirty="0">
                <a:solidFill>
                  <a:schemeClr val="bg1"/>
                </a:solidFill>
              </a:rPr>
              <a:t>; sélectionner;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1. H[souris] P[souris] K[bouton-souris] H[clavier]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2. H[souris] M P[souris] M K[bouton-souris]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H[clavier]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3. H[souris] M P[souris] K[bouton-souris]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H[clavier]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d’où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TM1 = 2tH + </a:t>
            </a:r>
            <a:r>
              <a:rPr lang="en-US" sz="3200" dirty="0" err="1">
                <a:solidFill>
                  <a:schemeClr val="bg1"/>
                </a:solidFill>
              </a:rPr>
              <a:t>tP</a:t>
            </a:r>
            <a:r>
              <a:rPr lang="en-US" sz="3200" dirty="0">
                <a:solidFill>
                  <a:schemeClr val="bg1"/>
                </a:solidFill>
              </a:rPr>
              <a:t> + </a:t>
            </a:r>
            <a:r>
              <a:rPr lang="en-US" sz="3200" dirty="0" err="1">
                <a:solidFill>
                  <a:schemeClr val="bg1"/>
                </a:solidFill>
              </a:rPr>
              <a:t>tK</a:t>
            </a:r>
            <a:r>
              <a:rPr lang="en-US" sz="3200" dirty="0">
                <a:solidFill>
                  <a:schemeClr val="bg1"/>
                </a:solidFill>
              </a:rPr>
              <a:t> + </a:t>
            </a:r>
            <a:r>
              <a:rPr lang="en-US" sz="3200" dirty="0" err="1">
                <a:solidFill>
                  <a:schemeClr val="bg1"/>
                </a:solidFill>
              </a:rPr>
              <a:t>tM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71" y="238336"/>
            <a:ext cx="8784976" cy="6503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M2 : tant que le curseur n'est pas sur la </a:t>
            </a:r>
            <a:r>
              <a:rPr lang="fr-FR" sz="3000" dirty="0" smtClean="0">
                <a:solidFill>
                  <a:schemeClr val="bg1"/>
                </a:solidFill>
              </a:rPr>
              <a:t>ligne désirée </a:t>
            </a:r>
            <a:r>
              <a:rPr lang="fr-FR" sz="3000" dirty="0">
                <a:solidFill>
                  <a:schemeClr val="bg1"/>
                </a:solidFill>
              </a:rPr>
              <a:t>taper ctrl-n; tant que le curseur n'est </a:t>
            </a:r>
            <a:r>
              <a:rPr lang="fr-FR" sz="3000" dirty="0" smtClean="0">
                <a:solidFill>
                  <a:schemeClr val="bg1"/>
                </a:solidFill>
              </a:rPr>
              <a:t>pas sur </a:t>
            </a:r>
            <a:r>
              <a:rPr lang="fr-FR" sz="3000" dirty="0">
                <a:solidFill>
                  <a:schemeClr val="bg1"/>
                </a:solidFill>
              </a:rPr>
              <a:t>le mot désiré taper </a:t>
            </a:r>
            <a:r>
              <a:rPr lang="fr-FR" sz="3000" dirty="0" err="1">
                <a:solidFill>
                  <a:schemeClr val="bg1"/>
                </a:solidFill>
              </a:rPr>
              <a:t>esc</a:t>
            </a:r>
            <a:r>
              <a:rPr lang="fr-FR" sz="3000" dirty="0">
                <a:solidFill>
                  <a:schemeClr val="bg1"/>
                </a:solidFill>
              </a:rPr>
              <a:t>-f;</a:t>
            </a:r>
          </a:p>
          <a:p>
            <a:pPr marL="0" indent="0">
              <a:buNone/>
            </a:pPr>
            <a:r>
              <a:rPr lang="fr-FR" sz="3000" i="1" dirty="0">
                <a:solidFill>
                  <a:schemeClr val="bg1"/>
                </a:solidFill>
              </a:rPr>
              <a:t>Sachant que l'utilisateur a tapé </a:t>
            </a:r>
            <a:r>
              <a:rPr lang="fr-FR" sz="3000" dirty="0">
                <a:solidFill>
                  <a:schemeClr val="bg1"/>
                </a:solidFill>
              </a:rPr>
              <a:t>m </a:t>
            </a:r>
            <a:r>
              <a:rPr lang="fr-FR" sz="3000" i="1" dirty="0">
                <a:solidFill>
                  <a:schemeClr val="bg1"/>
                </a:solidFill>
              </a:rPr>
              <a:t>fois </a:t>
            </a:r>
            <a:r>
              <a:rPr lang="fr-FR" sz="3000" dirty="0">
                <a:solidFill>
                  <a:schemeClr val="bg1"/>
                </a:solidFill>
              </a:rPr>
              <a:t>ctrl-n </a:t>
            </a:r>
            <a:r>
              <a:rPr lang="fr-FR" sz="3000" i="1" dirty="0">
                <a:solidFill>
                  <a:schemeClr val="bg1"/>
                </a:solidFill>
              </a:rPr>
              <a:t>et </a:t>
            </a:r>
            <a:r>
              <a:rPr lang="fr-FR" sz="3000" dirty="0">
                <a:solidFill>
                  <a:schemeClr val="bg1"/>
                </a:solidFill>
              </a:rPr>
              <a:t>p </a:t>
            </a:r>
            <a:r>
              <a:rPr lang="fr-FR" sz="3000" i="1" dirty="0" smtClean="0">
                <a:solidFill>
                  <a:schemeClr val="bg1"/>
                </a:solidFill>
              </a:rPr>
              <a:t>fois </a:t>
            </a:r>
            <a:r>
              <a:rPr lang="fr-FR" sz="3000" dirty="0" err="1" smtClean="0">
                <a:solidFill>
                  <a:schemeClr val="bg1"/>
                </a:solidFill>
              </a:rPr>
              <a:t>esc</a:t>
            </a:r>
            <a:r>
              <a:rPr lang="fr-FR" sz="3000" dirty="0" smtClean="0">
                <a:solidFill>
                  <a:schemeClr val="bg1"/>
                </a:solidFill>
              </a:rPr>
              <a:t>-f </a:t>
            </a:r>
            <a:r>
              <a:rPr lang="fr-FR" sz="30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	1</a:t>
            </a:r>
            <a:r>
              <a:rPr lang="fr-FR" sz="3000" dirty="0">
                <a:solidFill>
                  <a:schemeClr val="bg1"/>
                </a:solidFill>
              </a:rPr>
              <a:t>. K[touche control] m {K[touche n]} p {</a:t>
            </a:r>
            <a:r>
              <a:rPr lang="fr-FR" sz="3000" dirty="0" smtClean="0">
                <a:solidFill>
                  <a:schemeClr val="bg1"/>
                </a:solidFill>
              </a:rPr>
              <a:t>K[touche </a:t>
            </a:r>
            <a:r>
              <a:rPr lang="fr-FR" sz="3000" dirty="0" err="1" smtClean="0">
                <a:solidFill>
                  <a:schemeClr val="bg1"/>
                </a:solidFill>
              </a:rPr>
              <a:t>esc</a:t>
            </a:r>
            <a:r>
              <a:rPr lang="fr-FR" sz="3000" dirty="0">
                <a:solidFill>
                  <a:schemeClr val="bg1"/>
                </a:solidFill>
              </a:rPr>
              <a:t>] K[touche f]}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	2</a:t>
            </a:r>
            <a:r>
              <a:rPr lang="fr-FR" sz="3000" dirty="0">
                <a:solidFill>
                  <a:schemeClr val="bg1"/>
                </a:solidFill>
              </a:rPr>
              <a:t>. M K[touche control] m {M K[touche n]} p {M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K[touche </a:t>
            </a:r>
            <a:r>
              <a:rPr lang="fr-FR" sz="3000" dirty="0" err="1">
                <a:solidFill>
                  <a:schemeClr val="bg1"/>
                </a:solidFill>
              </a:rPr>
              <a:t>esc</a:t>
            </a:r>
            <a:r>
              <a:rPr lang="fr-FR" sz="3000" dirty="0">
                <a:solidFill>
                  <a:schemeClr val="bg1"/>
                </a:solidFill>
              </a:rPr>
              <a:t>] M K[touche f]}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	3</a:t>
            </a:r>
            <a:r>
              <a:rPr lang="fr-FR" sz="3000" dirty="0">
                <a:solidFill>
                  <a:schemeClr val="bg1"/>
                </a:solidFill>
              </a:rPr>
              <a:t>. M K[touche control] m {K[touche n]} M p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{K[touche </a:t>
            </a:r>
            <a:r>
              <a:rPr lang="fr-FR" sz="3000" dirty="0" err="1">
                <a:solidFill>
                  <a:schemeClr val="bg1"/>
                </a:solidFill>
              </a:rPr>
              <a:t>esc</a:t>
            </a:r>
            <a:r>
              <a:rPr lang="fr-FR" sz="3000" dirty="0">
                <a:solidFill>
                  <a:schemeClr val="bg1"/>
                </a:solidFill>
              </a:rPr>
              <a:t>] K[touche f]}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d’où </a:t>
            </a:r>
            <a:r>
              <a:rPr lang="nn-NO" sz="3000" dirty="0" smtClean="0">
                <a:solidFill>
                  <a:schemeClr val="bg1"/>
                </a:solidFill>
              </a:rPr>
              <a:t>TM2 </a:t>
            </a:r>
            <a:r>
              <a:rPr lang="nn-NO" sz="3000" dirty="0">
                <a:solidFill>
                  <a:schemeClr val="bg1"/>
                </a:solidFill>
              </a:rPr>
              <a:t>= 2tM + (m+ 2p +1) tK</a:t>
            </a:r>
            <a:endParaRPr lang="fr-F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763" y="332656"/>
            <a:ext cx="9090756" cy="6525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M1 est préférable à M2 si : TM1&lt; TM2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c'est-à-dire si :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2tH + </a:t>
            </a:r>
            <a:r>
              <a:rPr lang="en-US" sz="3200" dirty="0" err="1">
                <a:solidFill>
                  <a:schemeClr val="bg1"/>
                </a:solidFill>
              </a:rPr>
              <a:t>tP</a:t>
            </a:r>
            <a:r>
              <a:rPr lang="en-US" sz="3200" dirty="0">
                <a:solidFill>
                  <a:schemeClr val="bg1"/>
                </a:solidFill>
              </a:rPr>
              <a:t> + </a:t>
            </a:r>
            <a:r>
              <a:rPr lang="en-US" sz="3200" dirty="0" err="1">
                <a:solidFill>
                  <a:schemeClr val="bg1"/>
                </a:solidFill>
              </a:rPr>
              <a:t>tK</a:t>
            </a:r>
            <a:r>
              <a:rPr lang="en-US" sz="3200" dirty="0">
                <a:solidFill>
                  <a:schemeClr val="bg1"/>
                </a:solidFill>
              </a:rPr>
              <a:t> + </a:t>
            </a:r>
            <a:r>
              <a:rPr lang="en-US" sz="3200" dirty="0" err="1">
                <a:solidFill>
                  <a:schemeClr val="bg1"/>
                </a:solidFill>
              </a:rPr>
              <a:t>tM</a:t>
            </a:r>
            <a:r>
              <a:rPr lang="en-US" sz="3200" dirty="0">
                <a:solidFill>
                  <a:schemeClr val="bg1"/>
                </a:solidFill>
              </a:rPr>
              <a:t> &lt; 2tM + (m+ 2p +1) </a:t>
            </a:r>
            <a:r>
              <a:rPr lang="en-US" sz="3200" dirty="0" err="1">
                <a:solidFill>
                  <a:schemeClr val="bg1"/>
                </a:solidFill>
              </a:rPr>
              <a:t>tK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en remplaçant par les temps moyens de </a:t>
            </a:r>
            <a:r>
              <a:rPr lang="fr-FR" sz="3200" dirty="0" err="1">
                <a:solidFill>
                  <a:schemeClr val="bg1"/>
                </a:solidFill>
              </a:rPr>
              <a:t>Card</a:t>
            </a:r>
            <a:r>
              <a:rPr lang="fr-FR" sz="3200" dirty="0">
                <a:solidFill>
                  <a:schemeClr val="bg1"/>
                </a:solidFill>
              </a:rPr>
              <a:t> 83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 err="1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= 0.4 s, </a:t>
            </a:r>
            <a:r>
              <a:rPr lang="en-US" sz="3200" dirty="0" err="1">
                <a:solidFill>
                  <a:schemeClr val="bg1"/>
                </a:solidFill>
              </a:rPr>
              <a:t>tP</a:t>
            </a:r>
            <a:r>
              <a:rPr lang="en-US" sz="3200" dirty="0">
                <a:solidFill>
                  <a:schemeClr val="bg1"/>
                </a:solidFill>
              </a:rPr>
              <a:t> = 1.1 s, </a:t>
            </a:r>
            <a:r>
              <a:rPr lang="en-US" sz="3200" dirty="0" err="1">
                <a:solidFill>
                  <a:schemeClr val="bg1"/>
                </a:solidFill>
              </a:rPr>
              <a:t>tK</a:t>
            </a:r>
            <a:r>
              <a:rPr lang="en-US" sz="3200" dirty="0">
                <a:solidFill>
                  <a:schemeClr val="bg1"/>
                </a:solidFill>
              </a:rPr>
              <a:t> = 0.2 s, </a:t>
            </a:r>
            <a:r>
              <a:rPr lang="en-US" sz="3200" dirty="0" err="1">
                <a:solidFill>
                  <a:schemeClr val="bg1"/>
                </a:solidFill>
              </a:rPr>
              <a:t>tM</a:t>
            </a:r>
            <a:r>
              <a:rPr lang="en-US" sz="3200" dirty="0">
                <a:solidFill>
                  <a:schemeClr val="bg1"/>
                </a:solidFill>
              </a:rPr>
              <a:t> = 1.35 s)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on arrive à : m+2p &gt; (2tH + </a:t>
            </a:r>
            <a:r>
              <a:rPr lang="en-US" sz="3200" dirty="0" err="1">
                <a:solidFill>
                  <a:schemeClr val="bg1"/>
                </a:solidFill>
              </a:rPr>
              <a:t>tP</a:t>
            </a:r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tM</a:t>
            </a:r>
            <a:r>
              <a:rPr lang="en-US" sz="3200" dirty="0">
                <a:solidFill>
                  <a:schemeClr val="bg1"/>
                </a:solidFill>
              </a:rPr>
              <a:t>) /</a:t>
            </a:r>
            <a:r>
              <a:rPr lang="en-US" sz="3200" dirty="0" err="1">
                <a:solidFill>
                  <a:schemeClr val="bg1"/>
                </a:solidFill>
              </a:rPr>
              <a:t>tK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soit m+2p &gt; 2.75 (1)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⇒pour m=1 et p=1, la souris est mieux adaptée.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⇒résultat </a:t>
            </a:r>
            <a:r>
              <a:rPr lang="fr-FR" sz="3200" dirty="0" err="1">
                <a:solidFill>
                  <a:schemeClr val="bg1"/>
                </a:solidFill>
              </a:rPr>
              <a:t>hatif</a:t>
            </a:r>
            <a:r>
              <a:rPr lang="fr-FR" sz="3200" dirty="0">
                <a:solidFill>
                  <a:schemeClr val="bg1"/>
                </a:solidFill>
              </a:rPr>
              <a:t>. Dans la relation, le facteur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influent est </a:t>
            </a:r>
            <a:r>
              <a:rPr lang="fr-FR" sz="3200" dirty="0" err="1">
                <a:solidFill>
                  <a:schemeClr val="bg1"/>
                </a:solidFill>
              </a:rPr>
              <a:t>tM</a:t>
            </a:r>
            <a:r>
              <a:rPr lang="fr-FR" sz="3200" dirty="0">
                <a:solidFill>
                  <a:schemeClr val="bg1"/>
                </a:solidFill>
              </a:rPr>
              <a:t> (1.35 s). Pour un expert Emacs,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ce nb est surévalué, et peut-être absent !</a:t>
            </a:r>
          </a:p>
        </p:txBody>
      </p:sp>
    </p:spTree>
    <p:extLst>
      <p:ext uri="{BB962C8B-B14F-4D97-AF65-F5344CB8AC3E}">
        <p14:creationId xmlns:p14="http://schemas.microsoft.com/office/powerpoint/2010/main" val="16654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5937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Si </a:t>
            </a:r>
            <a:r>
              <a:rPr lang="fr-FR" sz="3200" dirty="0">
                <a:solidFill>
                  <a:schemeClr val="bg1"/>
                </a:solidFill>
              </a:rPr>
              <a:t>on supprime le terme </a:t>
            </a:r>
            <a:r>
              <a:rPr lang="fr-FR" sz="3200" dirty="0" err="1">
                <a:solidFill>
                  <a:schemeClr val="bg1"/>
                </a:solidFill>
              </a:rPr>
              <a:t>tM</a:t>
            </a:r>
            <a:r>
              <a:rPr lang="fr-FR" sz="3200" dirty="0">
                <a:solidFill>
                  <a:schemeClr val="bg1"/>
                </a:solidFill>
              </a:rPr>
              <a:t> on obtient </a:t>
            </a:r>
            <a:r>
              <a:rPr lang="fr-FR" sz="3200" dirty="0" smtClean="0">
                <a:solidFill>
                  <a:schemeClr val="bg1"/>
                </a:solidFill>
              </a:rPr>
              <a:t>que M1 </a:t>
            </a:r>
            <a:r>
              <a:rPr lang="fr-FR" sz="3200" dirty="0">
                <a:solidFill>
                  <a:schemeClr val="bg1"/>
                </a:solidFill>
              </a:rPr>
              <a:t>est préférable à M2 si :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m+2p &gt; </a:t>
            </a:r>
            <a:r>
              <a:rPr lang="fr-FR" sz="3200" dirty="0" smtClean="0">
                <a:solidFill>
                  <a:schemeClr val="bg1"/>
                </a:solidFill>
              </a:rPr>
              <a:t>9.5	 </a:t>
            </a:r>
            <a:r>
              <a:rPr lang="fr-FR" sz="3200" dirty="0">
                <a:solidFill>
                  <a:schemeClr val="bg1"/>
                </a:solidFill>
              </a:rPr>
              <a:t>(2)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résultat compatible avec le </a:t>
            </a:r>
            <a:r>
              <a:rPr lang="fr-FR" sz="3200" dirty="0" smtClean="0">
                <a:solidFill>
                  <a:schemeClr val="bg1"/>
                </a:solidFill>
              </a:rPr>
              <a:t>comportement observé </a:t>
            </a:r>
            <a:r>
              <a:rPr lang="fr-FR" sz="3200" dirty="0">
                <a:solidFill>
                  <a:schemeClr val="bg1"/>
                </a:solidFill>
              </a:rPr>
              <a:t>sur des utilisateurs expérimentés.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La différence importante entre (1) et (2) révèle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deux difficultés : celle de définir </a:t>
            </a:r>
            <a:r>
              <a:rPr lang="fr-FR" sz="3200" dirty="0" smtClean="0">
                <a:solidFill>
                  <a:schemeClr val="bg1"/>
                </a:solidFill>
              </a:rPr>
              <a:t>une heuristique </a:t>
            </a:r>
            <a:r>
              <a:rPr lang="fr-FR" sz="3200" dirty="0">
                <a:solidFill>
                  <a:schemeClr val="bg1"/>
                </a:solidFill>
              </a:rPr>
              <a:t>adaptée et celle de déterminer </a:t>
            </a:r>
            <a:r>
              <a:rPr lang="fr-FR" sz="3200" dirty="0" smtClean="0">
                <a:solidFill>
                  <a:schemeClr val="bg1"/>
                </a:solidFill>
              </a:rPr>
              <a:t>la valeur </a:t>
            </a:r>
            <a:r>
              <a:rPr lang="fr-FR" sz="3200" dirty="0">
                <a:solidFill>
                  <a:schemeClr val="bg1"/>
                </a:solidFill>
              </a:rPr>
              <a:t>des paramètres.</a:t>
            </a:r>
          </a:p>
        </p:txBody>
      </p:sp>
    </p:spTree>
    <p:extLst>
      <p:ext uri="{BB962C8B-B14F-4D97-AF65-F5344CB8AC3E}">
        <p14:creationId xmlns:p14="http://schemas.microsoft.com/office/powerpoint/2010/main" val="10888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3" y="1556792"/>
            <a:ext cx="8100888" cy="5040560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Keystroke</a:t>
            </a:r>
            <a:r>
              <a:rPr lang="fr-FR" sz="2800" dirty="0">
                <a:solidFill>
                  <a:schemeClr val="bg1"/>
                </a:solidFill>
              </a:rPr>
              <a:t> est un outil d'analyse quantitative. Il permet de comparer ou de</a:t>
            </a:r>
          </a:p>
          <a:p>
            <a:r>
              <a:rPr lang="fr-FR" sz="2800" dirty="0">
                <a:solidFill>
                  <a:schemeClr val="bg1"/>
                </a:solidFill>
              </a:rPr>
              <a:t>prédire les performances de l'utilisateur en fonction d'une syntaxe donnée.</a:t>
            </a:r>
          </a:p>
          <a:p>
            <a:r>
              <a:rPr lang="fr-FR" sz="2800" dirty="0">
                <a:solidFill>
                  <a:schemeClr val="bg1"/>
                </a:solidFill>
              </a:rPr>
              <a:t>Par exemple, </a:t>
            </a:r>
            <a:r>
              <a:rPr lang="fr-FR" sz="2800" dirty="0" err="1">
                <a:solidFill>
                  <a:schemeClr val="bg1"/>
                </a:solidFill>
              </a:rPr>
              <a:t>Keystroke</a:t>
            </a:r>
            <a:r>
              <a:rPr lang="fr-FR" sz="2800" dirty="0">
                <a:solidFill>
                  <a:schemeClr val="bg1"/>
                </a:solidFill>
              </a:rPr>
              <a:t> confirme que les éditeurs pleine-page </a:t>
            </a:r>
            <a:r>
              <a:rPr lang="fr-FR" sz="2800" dirty="0" smtClean="0">
                <a:solidFill>
                  <a:schemeClr val="bg1"/>
                </a:solidFill>
              </a:rPr>
              <a:t>permettent d'accomplir </a:t>
            </a:r>
            <a:r>
              <a:rPr lang="fr-FR" sz="2800" dirty="0">
                <a:solidFill>
                  <a:schemeClr val="bg1"/>
                </a:solidFill>
              </a:rPr>
              <a:t>plus rapidement les tâches usuelles d'édition de texte que </a:t>
            </a:r>
            <a:r>
              <a:rPr lang="fr-FR" sz="2800" dirty="0" smtClean="0">
                <a:solidFill>
                  <a:schemeClr val="bg1"/>
                </a:solidFill>
              </a:rPr>
              <a:t>les éditeurs </a:t>
            </a:r>
            <a:r>
              <a:rPr lang="fr-FR" sz="2800" dirty="0">
                <a:solidFill>
                  <a:schemeClr val="bg1"/>
                </a:solidFill>
              </a:rPr>
              <a:t>à lignes ; </a:t>
            </a:r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il </a:t>
            </a:r>
            <a:r>
              <a:rPr lang="fr-FR" sz="2800" dirty="0">
                <a:solidFill>
                  <a:schemeClr val="bg1"/>
                </a:solidFill>
              </a:rPr>
              <a:t>démontre que la sélection de texte s'effectue plus </a:t>
            </a:r>
            <a:r>
              <a:rPr lang="fr-FR" sz="2800" dirty="0" smtClean="0">
                <a:solidFill>
                  <a:schemeClr val="bg1"/>
                </a:solidFill>
              </a:rPr>
              <a:t>vite avec </a:t>
            </a:r>
            <a:r>
              <a:rPr lang="fr-FR" sz="2800" dirty="0">
                <a:solidFill>
                  <a:schemeClr val="bg1"/>
                </a:solidFill>
              </a:rPr>
              <a:t>la souris qu'avec le manche à balai ou les touches du clavier.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260648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Avantages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546449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« L’ergonomie (ou l’étude </a:t>
            </a:r>
            <a:r>
              <a:rPr lang="fr-FR" sz="3200" dirty="0" smtClean="0">
                <a:solidFill>
                  <a:schemeClr val="bg1"/>
                </a:solidFill>
              </a:rPr>
              <a:t>des facteurs </a:t>
            </a:r>
            <a:r>
              <a:rPr lang="fr-FR" sz="3200" dirty="0">
                <a:solidFill>
                  <a:schemeClr val="bg1"/>
                </a:solidFill>
              </a:rPr>
              <a:t>humains) est la discipline scientifique </a:t>
            </a:r>
            <a:r>
              <a:rPr lang="fr-FR" sz="3200" dirty="0" smtClean="0">
                <a:solidFill>
                  <a:schemeClr val="bg1"/>
                </a:solidFill>
              </a:rPr>
              <a:t>qui vise </a:t>
            </a:r>
            <a:r>
              <a:rPr lang="fr-FR" sz="3200" dirty="0">
                <a:solidFill>
                  <a:schemeClr val="bg1"/>
                </a:solidFill>
              </a:rPr>
              <a:t>la compréhension fondamentale </a:t>
            </a:r>
            <a:r>
              <a:rPr lang="fr-FR" sz="3200" dirty="0" smtClean="0">
                <a:solidFill>
                  <a:schemeClr val="bg1"/>
                </a:solidFill>
              </a:rPr>
              <a:t>des interactions </a:t>
            </a:r>
            <a:r>
              <a:rPr lang="fr-FR" sz="3200" dirty="0">
                <a:solidFill>
                  <a:schemeClr val="bg1"/>
                </a:solidFill>
              </a:rPr>
              <a:t>entre les êtres humains et les </a:t>
            </a:r>
            <a:r>
              <a:rPr lang="fr-FR" sz="3200" dirty="0" smtClean="0">
                <a:solidFill>
                  <a:schemeClr val="bg1"/>
                </a:solidFill>
              </a:rPr>
              <a:t>autres composantes </a:t>
            </a:r>
            <a:r>
              <a:rPr lang="fr-FR" sz="3200" dirty="0">
                <a:solidFill>
                  <a:schemeClr val="bg1"/>
                </a:solidFill>
              </a:rPr>
              <a:t>d’un système, et la mise en </a:t>
            </a:r>
            <a:r>
              <a:rPr lang="fr-FR" sz="3200" dirty="0" smtClean="0">
                <a:solidFill>
                  <a:schemeClr val="bg1"/>
                </a:solidFill>
              </a:rPr>
              <a:t>œuvre dans </a:t>
            </a:r>
            <a:r>
              <a:rPr lang="fr-FR" sz="3200" dirty="0">
                <a:solidFill>
                  <a:schemeClr val="bg1"/>
                </a:solidFill>
              </a:rPr>
              <a:t>la conception de théories, de principes, </a:t>
            </a:r>
            <a:r>
              <a:rPr lang="fr-FR" sz="3200" dirty="0" smtClean="0">
                <a:solidFill>
                  <a:schemeClr val="bg1"/>
                </a:solidFill>
              </a:rPr>
              <a:t>de méthodes </a:t>
            </a:r>
            <a:r>
              <a:rPr lang="fr-FR" sz="3200" dirty="0">
                <a:solidFill>
                  <a:schemeClr val="bg1"/>
                </a:solidFill>
              </a:rPr>
              <a:t>et de données pertinentes afin </a:t>
            </a:r>
            <a:r>
              <a:rPr lang="fr-FR" sz="3200" dirty="0" smtClean="0">
                <a:solidFill>
                  <a:schemeClr val="bg1"/>
                </a:solidFill>
              </a:rPr>
              <a:t>d'améliorer le </a:t>
            </a:r>
            <a:r>
              <a:rPr lang="fr-FR" sz="3200" dirty="0">
                <a:solidFill>
                  <a:schemeClr val="bg1"/>
                </a:solidFill>
              </a:rPr>
              <a:t>bien-être des hommes et l'efficacité globale </a:t>
            </a:r>
            <a:r>
              <a:rPr lang="fr-FR" sz="3200" dirty="0" smtClean="0">
                <a:solidFill>
                  <a:schemeClr val="bg1"/>
                </a:solidFill>
              </a:rPr>
              <a:t>des systèmes </a:t>
            </a:r>
            <a:r>
              <a:rPr lang="fr-FR" sz="3200" dirty="0">
                <a:solidFill>
                  <a:schemeClr val="bg1"/>
                </a:solidFill>
              </a:rPr>
              <a:t>» (2001)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FF00"/>
                </a:solidFill>
              </a:rPr>
              <a:t>Définition de la S.E.L.F. </a:t>
            </a:r>
            <a:r>
              <a:rPr lang="fr-FR" sz="3600" b="1" dirty="0">
                <a:solidFill>
                  <a:srgbClr val="FFFF00"/>
                </a:solidFill>
              </a:rPr>
              <a:t>(Société </a:t>
            </a:r>
            <a:r>
              <a:rPr lang="fr-FR" sz="3600" b="1" dirty="0" smtClean="0">
                <a:solidFill>
                  <a:srgbClr val="FFFF00"/>
                </a:solidFill>
              </a:rPr>
              <a:t>d’Ergonomie de Langue </a:t>
            </a:r>
            <a:r>
              <a:rPr lang="fr-FR" sz="3600" b="1" dirty="0">
                <a:solidFill>
                  <a:srgbClr val="FFFF00"/>
                </a:solidFill>
              </a:rPr>
              <a:t>Française):</a:t>
            </a:r>
          </a:p>
        </p:txBody>
      </p:sp>
    </p:spTree>
    <p:extLst>
      <p:ext uri="{BB962C8B-B14F-4D97-AF65-F5344CB8AC3E}">
        <p14:creationId xmlns:p14="http://schemas.microsoft.com/office/powerpoint/2010/main" val="1567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7" cy="568863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[Norman 86] : théorie fondée sur la notion de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modèle conceptuel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Modèle de l'utilisateur : </a:t>
            </a:r>
            <a:r>
              <a:rPr lang="fr-FR" sz="3200" dirty="0" smtClean="0">
                <a:solidFill>
                  <a:schemeClr val="bg1"/>
                </a:solidFill>
              </a:rPr>
              <a:t>variables psychologiques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Modèle de conception : variables physiques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Image : représentation physique du système</a:t>
            </a:r>
          </a:p>
          <a:p>
            <a:pPr>
              <a:buFont typeface="Wingdings" pitchFamily="2" charset="2"/>
              <a:buChar char="q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Permet de structurer l'accomplissement d'une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tâche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Décomposition en 7 activités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0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La théorie de l ’action</a:t>
            </a:r>
          </a:p>
        </p:txBody>
      </p:sp>
    </p:spTree>
    <p:extLst>
      <p:ext uri="{BB962C8B-B14F-4D97-AF65-F5344CB8AC3E}">
        <p14:creationId xmlns:p14="http://schemas.microsoft.com/office/powerpoint/2010/main" val="19861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3810736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 ’objectif du concepteur :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réduire les distances mentales par le biais de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l’image du système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–</a:t>
            </a:r>
            <a:r>
              <a:rPr lang="fr-FR" sz="3200" b="1" dirty="0">
                <a:solidFill>
                  <a:schemeClr val="bg1"/>
                </a:solidFill>
              </a:rPr>
              <a:t>distance d’exécution </a:t>
            </a:r>
            <a:r>
              <a:rPr lang="fr-FR" sz="3200" dirty="0">
                <a:solidFill>
                  <a:schemeClr val="bg1"/>
                </a:solidFill>
              </a:rPr>
              <a:t>: l’effort cognitif de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l ’utilisateur pour la mise en correspondance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entre la représentation mentale de sa tâche et la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représentation physique induite de l’image du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système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–</a:t>
            </a:r>
            <a:r>
              <a:rPr lang="fr-FR" sz="3200" b="1" dirty="0">
                <a:solidFill>
                  <a:schemeClr val="bg1"/>
                </a:solidFill>
              </a:rPr>
              <a:t>distance d’évaluation </a:t>
            </a:r>
            <a:r>
              <a:rPr lang="fr-FR" sz="3200" dirty="0">
                <a:solidFill>
                  <a:schemeClr val="bg1"/>
                </a:solidFill>
              </a:rPr>
              <a:t>: l ’effort inverse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722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La théorie de l ’action</a:t>
            </a:r>
          </a:p>
        </p:txBody>
      </p:sp>
    </p:spTree>
    <p:extLst>
      <p:ext uri="{BB962C8B-B14F-4D97-AF65-F5344CB8AC3E}">
        <p14:creationId xmlns:p14="http://schemas.microsoft.com/office/powerpoint/2010/main" val="13590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20" y="1052736"/>
            <a:ext cx="8820472" cy="56612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Tâche de l ’utilisateur :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remplir une baignoire avec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deux robinets indépendants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 ’eau chaude - eau froide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Objectif (besoins) de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l ’utilisateur :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avoir une certaine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température t et un certain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débit d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Variables psychologiques :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d et t</a:t>
            </a:r>
            <a:r>
              <a:rPr lang="fr-FR" sz="2800" dirty="0" smtClean="0">
                <a:solidFill>
                  <a:schemeClr val="bg1"/>
                </a:solidFill>
              </a:rPr>
              <a:t>					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Exemple du bain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38293"/>
            <a:ext cx="46672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787" y="1412776"/>
            <a:ext cx="8496944" cy="5112568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Variables physiques (du système)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dc </a:t>
            </a:r>
            <a:r>
              <a:rPr lang="fr-FR" sz="3200" dirty="0">
                <a:solidFill>
                  <a:schemeClr val="bg1"/>
                </a:solidFill>
              </a:rPr>
              <a:t>et </a:t>
            </a:r>
            <a:r>
              <a:rPr lang="fr-FR" sz="3200" dirty="0" err="1">
                <a:solidFill>
                  <a:schemeClr val="bg1"/>
                </a:solidFill>
              </a:rPr>
              <a:t>tc</a:t>
            </a:r>
            <a:r>
              <a:rPr lang="fr-FR" sz="3200" dirty="0">
                <a:solidFill>
                  <a:schemeClr val="bg1"/>
                </a:solidFill>
              </a:rPr>
              <a:t> : débit et température eau chaude</a:t>
            </a:r>
          </a:p>
          <a:p>
            <a:r>
              <a:rPr lang="fr-FR" sz="3200" dirty="0" err="1" smtClean="0">
                <a:solidFill>
                  <a:schemeClr val="bg1"/>
                </a:solidFill>
              </a:rPr>
              <a:t>df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et </a:t>
            </a:r>
            <a:r>
              <a:rPr lang="fr-FR" sz="3200" dirty="0" err="1">
                <a:solidFill>
                  <a:schemeClr val="bg1"/>
                </a:solidFill>
              </a:rPr>
              <a:t>tf</a:t>
            </a:r>
            <a:r>
              <a:rPr lang="fr-FR" sz="3200" dirty="0">
                <a:solidFill>
                  <a:schemeClr val="bg1"/>
                </a:solidFill>
              </a:rPr>
              <a:t> : débit et température eau froide</a:t>
            </a: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commandes physiques : robinets liés à dc et </a:t>
            </a:r>
            <a:r>
              <a:rPr lang="fr-FR" sz="3200" dirty="0" err="1">
                <a:solidFill>
                  <a:schemeClr val="bg1"/>
                </a:solidFill>
              </a:rPr>
              <a:t>dt</a:t>
            </a:r>
            <a:endParaRPr lang="fr-FR" sz="3200" dirty="0">
              <a:solidFill>
                <a:schemeClr val="bg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relations </a:t>
            </a:r>
            <a:r>
              <a:rPr lang="fr-FR" sz="3200" dirty="0">
                <a:solidFill>
                  <a:schemeClr val="bg1"/>
                </a:solidFill>
              </a:rPr>
              <a:t>entre les variables physiques et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psychologiques :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• d </a:t>
            </a:r>
            <a:r>
              <a:rPr lang="fr-FR" sz="3200" dirty="0">
                <a:solidFill>
                  <a:schemeClr val="bg1"/>
                </a:solidFill>
              </a:rPr>
              <a:t>= dc + </a:t>
            </a:r>
            <a:r>
              <a:rPr lang="fr-FR" sz="3200" dirty="0" err="1">
                <a:solidFill>
                  <a:schemeClr val="bg1"/>
                </a:solidFill>
              </a:rPr>
              <a:t>df</a:t>
            </a:r>
            <a:endParaRPr lang="fr-F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t = (dc.tc + df.tf)/ (dc + </a:t>
            </a:r>
            <a:r>
              <a:rPr lang="fr-FR" sz="3200" dirty="0" err="1">
                <a:solidFill>
                  <a:schemeClr val="bg1"/>
                </a:solidFill>
              </a:rPr>
              <a:t>df</a:t>
            </a:r>
            <a:r>
              <a:rPr lang="fr-FR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188640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Constat : exemple du bain</a:t>
            </a:r>
          </a:p>
        </p:txBody>
      </p:sp>
    </p:spTree>
    <p:extLst>
      <p:ext uri="{BB962C8B-B14F-4D97-AF65-F5344CB8AC3E}">
        <p14:creationId xmlns:p14="http://schemas.microsoft.com/office/powerpoint/2010/main" val="47337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1763" y="1484784"/>
            <a:ext cx="8928991" cy="4896544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Etape 1 : fixer le but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remplir la baignoire avec une température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spécifique et un débit spécifique</a:t>
            </a: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Etape 2 : Comment atteindre le but ?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en tournant les 2 robinets</a:t>
            </a:r>
          </a:p>
          <a:p>
            <a:pPr>
              <a:buFont typeface="Courier New" pitchFamily="49" charset="0"/>
              <a:buChar char="o"/>
            </a:pPr>
            <a:r>
              <a:rPr lang="fr-FR" sz="3200" dirty="0" smtClean="0">
                <a:solidFill>
                  <a:schemeClr val="bg1"/>
                </a:solidFill>
              </a:rPr>
              <a:t>Etape </a:t>
            </a:r>
            <a:r>
              <a:rPr lang="fr-FR" sz="3200" dirty="0">
                <a:solidFill>
                  <a:schemeClr val="bg1"/>
                </a:solidFill>
              </a:rPr>
              <a:t>3 : Planification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tourner le robinet d’eau chaude entièrement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tourner le robinet d’eau froide pas à pas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188640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Exemple du bain</a:t>
            </a:r>
          </a:p>
        </p:txBody>
      </p:sp>
    </p:spTree>
    <p:extLst>
      <p:ext uri="{BB962C8B-B14F-4D97-AF65-F5344CB8AC3E}">
        <p14:creationId xmlns:p14="http://schemas.microsoft.com/office/powerpoint/2010/main" val="16169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72306"/>
            <a:ext cx="8856983" cy="5525046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Etape </a:t>
            </a:r>
            <a:r>
              <a:rPr lang="fr-FR" sz="2800" dirty="0">
                <a:solidFill>
                  <a:schemeClr val="bg1"/>
                </a:solidFill>
              </a:rPr>
              <a:t>4: exécuter les actions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Etape </a:t>
            </a:r>
            <a:r>
              <a:rPr lang="fr-FR" sz="2800" dirty="0">
                <a:solidFill>
                  <a:schemeClr val="bg1"/>
                </a:solidFill>
              </a:rPr>
              <a:t>5: perception de l’état du système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mettre la main dans la baignoire ou sous le robinet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pour percevoir la température de l’eau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Etape </a:t>
            </a:r>
            <a:r>
              <a:rPr lang="fr-FR" sz="2800" dirty="0">
                <a:solidFill>
                  <a:schemeClr val="bg1"/>
                </a:solidFill>
              </a:rPr>
              <a:t>6: interprétation de l’état du système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la température à une certaine température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Etape </a:t>
            </a:r>
            <a:r>
              <a:rPr lang="fr-FR" sz="2800" dirty="0">
                <a:solidFill>
                  <a:schemeClr val="bg1"/>
                </a:solidFill>
              </a:rPr>
              <a:t>7 : évaluer l’état du système par </a:t>
            </a:r>
            <a:r>
              <a:rPr lang="fr-FR" sz="2800" dirty="0" smtClean="0">
                <a:solidFill>
                  <a:schemeClr val="bg1"/>
                </a:solidFill>
              </a:rPr>
              <a:t>rapport au </a:t>
            </a:r>
            <a:r>
              <a:rPr lang="fr-FR" sz="2800" dirty="0">
                <a:solidFill>
                  <a:schemeClr val="bg1"/>
                </a:solidFill>
              </a:rPr>
              <a:t>but (et peut-être redéfinir des intentions)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l’eau n’est pas assez chaude, ce n’est pas la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température voulue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en conséquence, je dois diminuer le débit d’eau froide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Exemple du bain</a:t>
            </a:r>
          </a:p>
        </p:txBody>
      </p:sp>
    </p:spTree>
    <p:extLst>
      <p:ext uri="{BB962C8B-B14F-4D97-AF65-F5344CB8AC3E}">
        <p14:creationId xmlns:p14="http://schemas.microsoft.com/office/powerpoint/2010/main" val="42041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7956873" cy="456937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Pour atteindre le but, il est nécessaire de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faire les 7 étapes plusieurs fois !!!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Evaluer l’état du système et planifier d’autres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actions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–C’est trop chaud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–C’est trop froid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–Le débit n’est pas suffisant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–Etc.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116632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Exemple du bain</a:t>
            </a:r>
          </a:p>
        </p:txBody>
      </p:sp>
    </p:spTree>
    <p:extLst>
      <p:ext uri="{BB962C8B-B14F-4D97-AF65-F5344CB8AC3E}">
        <p14:creationId xmlns:p14="http://schemas.microsoft.com/office/powerpoint/2010/main" val="30724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Problèmes rencontrés par l ’utilisateur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• correspondance entre variable physique </a:t>
            </a:r>
            <a:r>
              <a:rPr lang="fr-FR" sz="3000" dirty="0" smtClean="0">
                <a:solidFill>
                  <a:schemeClr val="bg1"/>
                </a:solidFill>
              </a:rPr>
              <a:t>et dispositif </a:t>
            </a:r>
            <a:r>
              <a:rPr lang="fr-FR" sz="3000" dirty="0">
                <a:solidFill>
                  <a:schemeClr val="bg1"/>
                </a:solidFill>
              </a:rPr>
              <a:t>physique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–Quel robinet dispense l ’eau froide ?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–comment faire varier le débit (dans quel sens </a:t>
            </a:r>
            <a:r>
              <a:rPr lang="fr-FR" sz="3000" dirty="0" smtClean="0">
                <a:solidFill>
                  <a:schemeClr val="bg1"/>
                </a:solidFill>
              </a:rPr>
              <a:t>tourner ?)</a:t>
            </a:r>
            <a:endParaRPr lang="fr-F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• correspondance variables physiques </a:t>
            </a:r>
            <a:r>
              <a:rPr lang="fr-FR" sz="3000" dirty="0" smtClean="0">
                <a:solidFill>
                  <a:schemeClr val="bg1"/>
                </a:solidFill>
              </a:rPr>
              <a:t>et psychologiques</a:t>
            </a:r>
            <a:endParaRPr lang="fr-F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–refroidir le bain tout en gardant le débit </a:t>
            </a:r>
            <a:r>
              <a:rPr lang="fr-FR" sz="3000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fr-FR" sz="3000" dirty="0" smtClean="0">
                <a:solidFill>
                  <a:schemeClr val="bg1"/>
                </a:solidFill>
              </a:rPr>
              <a:t>–diminuer le débit en gardant la température constante ?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23563"/>
            <a:ext cx="8229600" cy="1252728"/>
          </a:xfrm>
        </p:spPr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Constat : exemple du bain</a:t>
            </a:r>
          </a:p>
        </p:txBody>
      </p:sp>
    </p:spTree>
    <p:extLst>
      <p:ext uri="{BB962C8B-B14F-4D97-AF65-F5344CB8AC3E}">
        <p14:creationId xmlns:p14="http://schemas.microsoft.com/office/powerpoint/2010/main" val="261396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7956873" cy="44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>
                <a:solidFill>
                  <a:schemeClr val="bg1"/>
                </a:solidFill>
              </a:rPr>
              <a:t>Évaluation du résultat :</a:t>
            </a:r>
          </a:p>
          <a:p>
            <a:pPr mar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 évaluer la valeur du débit</a:t>
            </a:r>
          </a:p>
          <a:p>
            <a:pPr mar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• évaluer la valeur de la température</a:t>
            </a:r>
          </a:p>
          <a:p>
            <a:pPr mar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Problème avec la réalisation de </a:t>
            </a:r>
            <a:r>
              <a:rPr lang="fr-FR" sz="3600" dirty="0" smtClean="0">
                <a:solidFill>
                  <a:schemeClr val="bg1"/>
                </a:solidFill>
              </a:rPr>
              <a:t>la tâche</a:t>
            </a:r>
            <a:endParaRPr lang="fr-FR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bg1"/>
                </a:solidFill>
              </a:rPr>
              <a:t>Le dispositif physique du bain n ’est </a:t>
            </a:r>
            <a:r>
              <a:rPr lang="fr-FR" sz="3600" dirty="0" smtClean="0">
                <a:solidFill>
                  <a:schemeClr val="bg1"/>
                </a:solidFill>
              </a:rPr>
              <a:t>pas adapté</a:t>
            </a:r>
            <a:r>
              <a:rPr lang="fr-FR" sz="3600" dirty="0">
                <a:solidFill>
                  <a:schemeClr val="bg1"/>
                </a:solidFill>
              </a:rPr>
              <a:t>, il est orienté système mais pas utilisateur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</a:rPr>
              <a:t>Constat : exemple du bain</a:t>
            </a:r>
          </a:p>
        </p:txBody>
      </p:sp>
    </p:spTree>
    <p:extLst>
      <p:ext uri="{BB962C8B-B14F-4D97-AF65-F5344CB8AC3E}">
        <p14:creationId xmlns:p14="http://schemas.microsoft.com/office/powerpoint/2010/main" val="22199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48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00808"/>
            <a:ext cx="8100889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Le processeur du système cognitif contrôle le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comportement de l'individu en fonction </a:t>
            </a:r>
            <a:r>
              <a:rPr lang="fr-FR" sz="3000" dirty="0" smtClean="0">
                <a:solidFill>
                  <a:schemeClr val="bg1"/>
                </a:solidFill>
              </a:rPr>
              <a:t>du contenu de sa </a:t>
            </a:r>
            <a:r>
              <a:rPr lang="fr-FR" sz="3000" dirty="0">
                <a:solidFill>
                  <a:schemeClr val="bg1"/>
                </a:solidFill>
              </a:rPr>
              <a:t>mémoire. Cette mémoire comprend :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- </a:t>
            </a:r>
            <a:r>
              <a:rPr lang="fr-FR" sz="3000" b="1" dirty="0">
                <a:solidFill>
                  <a:schemeClr val="bg1"/>
                </a:solidFill>
              </a:rPr>
              <a:t>la mémoire à court terme </a:t>
            </a:r>
            <a:r>
              <a:rPr lang="fr-FR" sz="3000" dirty="0">
                <a:solidFill>
                  <a:schemeClr val="bg1"/>
                </a:solidFill>
              </a:rPr>
              <a:t>(appelée également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mémoire de travail) qui détient les informations </a:t>
            </a:r>
            <a:r>
              <a:rPr lang="fr-FR" sz="3000" dirty="0" smtClean="0">
                <a:solidFill>
                  <a:schemeClr val="bg1"/>
                </a:solidFill>
              </a:rPr>
              <a:t>en cours </a:t>
            </a:r>
            <a:r>
              <a:rPr lang="fr-FR" sz="3000" dirty="0">
                <a:solidFill>
                  <a:schemeClr val="bg1"/>
                </a:solidFill>
              </a:rPr>
              <a:t>de manipulation,</a:t>
            </a:r>
          </a:p>
          <a:p>
            <a:pPr marL="0" indent="0">
              <a:buNone/>
            </a:pPr>
            <a:r>
              <a:rPr lang="fr-FR" sz="3000" dirty="0">
                <a:solidFill>
                  <a:schemeClr val="bg1"/>
                </a:solidFill>
              </a:rPr>
              <a:t>- </a:t>
            </a:r>
            <a:r>
              <a:rPr lang="fr-FR" sz="3000" b="1" dirty="0">
                <a:solidFill>
                  <a:schemeClr val="bg1"/>
                </a:solidFill>
              </a:rPr>
              <a:t>la mémoire à long terme</a:t>
            </a:r>
            <a:r>
              <a:rPr lang="fr-FR" sz="3000" dirty="0">
                <a:solidFill>
                  <a:schemeClr val="bg1"/>
                </a:solidFill>
              </a:rPr>
              <a:t>. C’est le lieu de </a:t>
            </a:r>
            <a:r>
              <a:rPr lang="fr-FR" sz="3000" dirty="0" smtClean="0">
                <a:solidFill>
                  <a:schemeClr val="bg1"/>
                </a:solidFill>
              </a:rPr>
              <a:t>stockage des </a:t>
            </a:r>
            <a:r>
              <a:rPr lang="fr-FR" sz="3000" dirty="0">
                <a:solidFill>
                  <a:schemeClr val="bg1"/>
                </a:solidFill>
              </a:rPr>
              <a:t>connaissances permanentes.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Système cognitif :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589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8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 Moteur </a:t>
            </a:r>
            <a:r>
              <a:rPr lang="fr-FR" sz="2800" dirty="0">
                <a:solidFill>
                  <a:schemeClr val="bg1"/>
                </a:solidFill>
              </a:rPr>
              <a:t>central de la cognition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  – Manipule des propositions(logique du premier ordre)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  – Fonctionne de façon analogue à un système expert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  – Le lieu de la compréhension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• Sous-système propositionnel (PROP)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– Reçoit des propositions des sous-systèmes interprétatifs MPL et OBJ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– Échange des propositions avec IMPLIC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• Sous-système </a:t>
            </a:r>
            <a:r>
              <a:rPr lang="fr-FR" sz="2800" dirty="0" err="1">
                <a:solidFill>
                  <a:schemeClr val="bg1"/>
                </a:solidFill>
              </a:rPr>
              <a:t>implicationnel</a:t>
            </a:r>
            <a:r>
              <a:rPr lang="fr-FR" sz="2800" dirty="0">
                <a:solidFill>
                  <a:schemeClr val="bg1"/>
                </a:solidFill>
              </a:rPr>
              <a:t> (IMPLIC)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– N'a des échanges qu'avec le sous-système PROP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– Infère de nouvelles propositions à partir des propositions reçues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33429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Modeles</a:t>
            </a:r>
            <a:r>
              <a:rPr lang="en-US" dirty="0">
                <a:solidFill>
                  <a:srgbClr val="FFFF00"/>
                </a:solidFill>
              </a:rPr>
              <a:t> ICS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5259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Cadre de réflexion plus complet que </a:t>
            </a:r>
            <a:r>
              <a:rPr lang="fr-FR" sz="2800" dirty="0" smtClean="0">
                <a:solidFill>
                  <a:schemeClr val="bg1"/>
                </a:solidFill>
              </a:rPr>
              <a:t>le processeur </a:t>
            </a:r>
            <a:r>
              <a:rPr lang="fr-FR" sz="2800" dirty="0">
                <a:solidFill>
                  <a:schemeClr val="bg1"/>
                </a:solidFill>
              </a:rPr>
              <a:t>humain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Prend </a:t>
            </a:r>
            <a:r>
              <a:rPr lang="fr-FR" sz="2800" dirty="0">
                <a:solidFill>
                  <a:schemeClr val="bg1"/>
                </a:solidFill>
              </a:rPr>
              <a:t>en compte les interfaces modernes </a:t>
            </a:r>
          </a:p>
          <a:p>
            <a:r>
              <a:rPr lang="fr-FR" sz="2800" dirty="0">
                <a:solidFill>
                  <a:schemeClr val="bg1"/>
                </a:solidFill>
              </a:rPr>
              <a:t>utilisant plusieurs médias ou modalités</a:t>
            </a:r>
          </a:p>
          <a:p>
            <a:r>
              <a:rPr lang="fr-FR" sz="2800" dirty="0">
                <a:solidFill>
                  <a:schemeClr val="bg1"/>
                </a:solidFill>
              </a:rPr>
              <a:t> Difficile à appliquer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							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2454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Modeles</a:t>
            </a:r>
            <a:r>
              <a:rPr lang="en-US" dirty="0">
                <a:solidFill>
                  <a:srgbClr val="FFFF00"/>
                </a:solidFill>
              </a:rPr>
              <a:t> ICS 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35237"/>
            <a:ext cx="3275856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bg1"/>
                </a:solidFill>
              </a:rPr>
              <a:t>illustre</a:t>
            </a:r>
            <a:r>
              <a:rPr lang="en-US" sz="3200" dirty="0">
                <a:solidFill>
                  <a:schemeClr val="bg1"/>
                </a:solidFill>
              </a:rPr>
              <a:t> la </a:t>
            </a:r>
            <a:r>
              <a:rPr lang="en-US" sz="3200" dirty="0" err="1">
                <a:solidFill>
                  <a:schemeClr val="bg1"/>
                </a:solidFill>
              </a:rPr>
              <a:t>démarche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générale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résolution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problèmes</a:t>
            </a:r>
            <a:r>
              <a:rPr lang="en-US" sz="3200" dirty="0">
                <a:solidFill>
                  <a:schemeClr val="bg1"/>
                </a:solidFill>
              </a:rPr>
              <a:t> par un </a:t>
            </a:r>
            <a:r>
              <a:rPr lang="en-US" sz="3200" dirty="0" err="1">
                <a:solidFill>
                  <a:schemeClr val="bg1"/>
                </a:solidFill>
              </a:rPr>
              <a:t>opérateur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humain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Le modèle de Rasmussen</a:t>
            </a:r>
            <a:br>
              <a:rPr lang="fr-FR" dirty="0">
                <a:solidFill>
                  <a:srgbClr val="FFFF00"/>
                </a:solidFill>
              </a:rPr>
            </a:b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896"/>
            <a:ext cx="75603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72816"/>
            <a:ext cx="8352927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Fournit un cadre simple pour la modélisation de </a:t>
            </a:r>
            <a:r>
              <a:rPr lang="fr-FR" sz="3200" dirty="0" smtClean="0">
                <a:solidFill>
                  <a:schemeClr val="bg1"/>
                </a:solidFill>
              </a:rPr>
              <a:t>l'utilisateur Complète </a:t>
            </a:r>
            <a:r>
              <a:rPr lang="fr-FR" sz="3200" dirty="0">
                <a:solidFill>
                  <a:schemeClr val="bg1"/>
                </a:solidFill>
              </a:rPr>
              <a:t>la théorie de l'action de Norman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Modèle simplifié  des trois niveaux de   contrôle des comportements humains</a:t>
            </a:r>
          </a:p>
          <a:p>
            <a:pPr marL="0" indent="0">
              <a:buNone/>
            </a:pP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Le modèle de Rasmussen</a:t>
            </a:r>
            <a:br>
              <a:rPr lang="fr-FR" b="1" dirty="0">
                <a:solidFill>
                  <a:srgbClr val="FFFF00"/>
                </a:solidFill>
              </a:rPr>
            </a:b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58052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</a:rPr>
              <a:t>Principe :</a:t>
            </a:r>
          </a:p>
          <a:p>
            <a:pPr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Le temps mis pour atteindre une cible est proportionnel à la distance à la cible et inversement proportionnel à sa taille</a:t>
            </a:r>
          </a:p>
          <a:p>
            <a:pPr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Loi :</a:t>
            </a:r>
          </a:p>
          <a:p>
            <a:pPr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Temps nécessaire pour déplacer un dispositif </a:t>
            </a:r>
            <a:r>
              <a:rPr lang="fr-FR" sz="2800" dirty="0" smtClean="0">
                <a:solidFill>
                  <a:schemeClr val="bg1"/>
                </a:solidFill>
              </a:rPr>
              <a:t>de pointage </a:t>
            </a:r>
            <a:r>
              <a:rPr lang="fr-FR" sz="2800" dirty="0">
                <a:solidFill>
                  <a:schemeClr val="bg1"/>
                </a:solidFill>
              </a:rPr>
              <a:t>placé à une </a:t>
            </a:r>
            <a:r>
              <a:rPr lang="fr-FR" sz="2800" dirty="0" smtClean="0">
                <a:solidFill>
                  <a:schemeClr val="bg1"/>
                </a:solidFill>
              </a:rPr>
              <a:t> distance </a:t>
            </a:r>
            <a:r>
              <a:rPr lang="fr-FR" sz="2800" dirty="0">
                <a:solidFill>
                  <a:schemeClr val="bg1"/>
                </a:solidFill>
              </a:rPr>
              <a:t>D d'une cible de largeur d :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T = C1 + C2 log2(2D / d)</a:t>
            </a:r>
          </a:p>
          <a:p>
            <a:pPr>
              <a:buFont typeface="Wingdings" pitchFamily="2" charset="2"/>
              <a:buNone/>
            </a:pPr>
            <a:r>
              <a:rPr lang="fr-FR" sz="2800" dirty="0">
                <a:solidFill>
                  <a:schemeClr val="bg1"/>
                </a:solidFill>
              </a:rPr>
              <a:t>C1, C2 : constantes dépendant du dispositif </a:t>
            </a:r>
            <a:endParaRPr lang="fr-F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(</a:t>
            </a:r>
            <a:r>
              <a:rPr lang="fr-FR" sz="2800" dirty="0">
                <a:solidFill>
                  <a:schemeClr val="bg1"/>
                </a:solidFill>
              </a:rPr>
              <a:t>exemple C1 = 0,05 s C2 = 0,1s)et </a:t>
            </a:r>
            <a:r>
              <a:rPr lang="fr-FR" sz="2800" dirty="0" smtClean="0">
                <a:solidFill>
                  <a:schemeClr val="bg1"/>
                </a:solidFill>
              </a:rPr>
              <a:t>déterminées expérimentalement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171400"/>
            <a:ext cx="8229600" cy="1252728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Loi</a:t>
            </a:r>
            <a:r>
              <a:rPr lang="en-US" dirty="0">
                <a:solidFill>
                  <a:srgbClr val="FFFF00"/>
                </a:solidFill>
              </a:rPr>
              <a:t> de </a:t>
            </a:r>
            <a:r>
              <a:rPr lang="en-US" dirty="0" err="1">
                <a:solidFill>
                  <a:srgbClr val="FFFF00"/>
                </a:solidFill>
              </a:rPr>
              <a:t>Fitts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Lequel </a:t>
            </a:r>
            <a:r>
              <a:rPr lang="fr-FR" dirty="0">
                <a:solidFill>
                  <a:schemeClr val="bg1"/>
                </a:solidFill>
              </a:rPr>
              <a:t>est le plus rapide en moyenne 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Menu </a:t>
            </a:r>
            <a:r>
              <a:rPr lang="fr-FR" dirty="0">
                <a:solidFill>
                  <a:schemeClr val="bg1"/>
                </a:solidFill>
              </a:rPr>
              <a:t>Camembert </a:t>
            </a:r>
            <a:r>
              <a:rPr lang="fr-FR" dirty="0" smtClean="0">
                <a:solidFill>
                  <a:schemeClr val="bg1"/>
                </a:solidFill>
              </a:rPr>
              <a:t>			Menu </a:t>
            </a:r>
            <a:r>
              <a:rPr lang="fr-FR" dirty="0">
                <a:solidFill>
                  <a:schemeClr val="bg1"/>
                </a:solidFill>
              </a:rPr>
              <a:t>linéaire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00"/>
                </a:solidFill>
              </a:rPr>
              <a:t>Exemple d’utilisation de la loi de </a:t>
            </a:r>
            <a:r>
              <a:rPr lang="fr-FR" dirty="0" err="1">
                <a:solidFill>
                  <a:srgbClr val="FFFF00"/>
                </a:solidFill>
              </a:rPr>
              <a:t>Fitts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416824" cy="33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2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4016" y="1484784"/>
            <a:ext cx="9036496" cy="4608512"/>
          </a:xfrm>
        </p:spPr>
        <p:txBody>
          <a:bodyPr>
            <a:norm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en-US" sz="3400" dirty="0" smtClean="0">
                <a:solidFill>
                  <a:schemeClr val="bg1"/>
                </a:solidFill>
              </a:rPr>
              <a:t>-   le </a:t>
            </a:r>
            <a:r>
              <a:rPr lang="en-US" sz="3400" dirty="0" err="1" smtClean="0">
                <a:solidFill>
                  <a:schemeClr val="bg1"/>
                </a:solidFill>
              </a:rPr>
              <a:t>traitement</a:t>
            </a:r>
            <a:r>
              <a:rPr lang="en-US" sz="3400" dirty="0" smtClean="0">
                <a:solidFill>
                  <a:schemeClr val="bg1"/>
                </a:solidFill>
              </a:rPr>
              <a:t> de </a:t>
            </a:r>
            <a:r>
              <a:rPr lang="en-US" sz="3400" dirty="0" err="1" smtClean="0">
                <a:solidFill>
                  <a:schemeClr val="bg1"/>
                </a:solidFill>
              </a:rPr>
              <a:t>données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visuelles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peut</a:t>
            </a:r>
            <a:r>
              <a:rPr lang="en-US" sz="3400" dirty="0" smtClean="0">
                <a:solidFill>
                  <a:schemeClr val="bg1"/>
                </a:solidFill>
              </a:rPr>
              <a:t> mobiliser </a:t>
            </a:r>
            <a:r>
              <a:rPr lang="en-US" sz="3400" dirty="0" err="1" smtClean="0">
                <a:solidFill>
                  <a:schemeClr val="bg1"/>
                </a:solidFill>
              </a:rPr>
              <a:t>jusqu'à</a:t>
            </a:r>
            <a:r>
              <a:rPr lang="en-US" sz="3400" dirty="0" smtClean="0">
                <a:solidFill>
                  <a:schemeClr val="bg1"/>
                </a:solidFill>
              </a:rPr>
              <a:t> la </a:t>
            </a:r>
            <a:r>
              <a:rPr lang="en-US" sz="3400" dirty="0" err="1" smtClean="0">
                <a:solidFill>
                  <a:schemeClr val="bg1"/>
                </a:solidFill>
              </a:rPr>
              <a:t>moitié</a:t>
            </a:r>
            <a:r>
              <a:rPr lang="en-US" sz="3400" dirty="0" smtClean="0">
                <a:solidFill>
                  <a:schemeClr val="bg1"/>
                </a:solidFill>
              </a:rPr>
              <a:t> du </a:t>
            </a:r>
            <a:r>
              <a:rPr lang="en-US" sz="3400" dirty="0" err="1" smtClean="0">
                <a:solidFill>
                  <a:schemeClr val="bg1"/>
                </a:solidFill>
              </a:rPr>
              <a:t>cerveau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3400" dirty="0" smtClean="0">
                <a:solidFill>
                  <a:schemeClr val="bg1"/>
                </a:solidFill>
              </a:rPr>
              <a:t> -  </a:t>
            </a:r>
            <a:r>
              <a:rPr lang="en-US" sz="3400" dirty="0" err="1" smtClean="0">
                <a:solidFill>
                  <a:schemeClr val="bg1"/>
                </a:solidFill>
              </a:rPr>
              <a:t>L'ouïe</a:t>
            </a:r>
            <a:r>
              <a:rPr lang="en-US" sz="3400" dirty="0" smtClean="0">
                <a:solidFill>
                  <a:schemeClr val="bg1"/>
                </a:solidFill>
              </a:rPr>
              <a:t> et le </a:t>
            </a:r>
            <a:r>
              <a:rPr lang="en-US" sz="3400" dirty="0" err="1" smtClean="0">
                <a:solidFill>
                  <a:schemeClr val="bg1"/>
                </a:solidFill>
              </a:rPr>
              <a:t>toucher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sont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également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bien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développés</a:t>
            </a:r>
            <a:endParaRPr lang="en-US" sz="3400" dirty="0" smtClean="0">
              <a:solidFill>
                <a:schemeClr val="bg1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en-US" sz="3400" dirty="0" smtClean="0">
                <a:solidFill>
                  <a:schemeClr val="bg1"/>
                </a:solidFill>
              </a:rPr>
              <a:t>- Le </a:t>
            </a:r>
            <a:r>
              <a:rPr lang="en-US" sz="3400" dirty="0" err="1" smtClean="0">
                <a:solidFill>
                  <a:schemeClr val="bg1"/>
                </a:solidFill>
              </a:rPr>
              <a:t>systeme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visuel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est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très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complexe</a:t>
            </a:r>
            <a:r>
              <a:rPr lang="en-US" sz="3400" dirty="0" smtClean="0">
                <a:solidFill>
                  <a:schemeClr val="bg1"/>
                </a:solidFill>
              </a:rPr>
              <a:t> et </a:t>
            </a:r>
            <a:r>
              <a:rPr lang="en-US" sz="3400" dirty="0" err="1" smtClean="0">
                <a:solidFill>
                  <a:schemeClr val="bg1"/>
                </a:solidFill>
              </a:rPr>
              <a:t>très</a:t>
            </a:r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spécial</a:t>
            </a:r>
            <a:endParaRPr lang="en-US" sz="3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3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25272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Perception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28092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"</a:t>
            </a:r>
            <a:r>
              <a:rPr lang="fr-FR" sz="3200" dirty="0" err="1">
                <a:solidFill>
                  <a:schemeClr val="bg1"/>
                </a:solidFill>
              </a:rPr>
              <a:t>Sloen</a:t>
            </a:r>
            <a:r>
              <a:rPr lang="fr-FR" sz="3200" dirty="0">
                <a:solidFill>
                  <a:schemeClr val="bg1"/>
                </a:solidFill>
              </a:rPr>
              <a:t> une </a:t>
            </a:r>
            <a:r>
              <a:rPr lang="fr-FR" sz="3200" dirty="0" err="1">
                <a:solidFill>
                  <a:schemeClr val="bg1"/>
                </a:solidFill>
              </a:rPr>
              <a:t>rhceerche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mneée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dnas</a:t>
            </a:r>
            <a:r>
              <a:rPr lang="fr-FR" sz="3200" dirty="0">
                <a:solidFill>
                  <a:schemeClr val="bg1"/>
                </a:solidFill>
              </a:rPr>
              <a:t> une </a:t>
            </a:r>
            <a:r>
              <a:rPr lang="fr-FR" sz="3200" dirty="0" err="1">
                <a:solidFill>
                  <a:schemeClr val="bg1"/>
                </a:solidFill>
              </a:rPr>
              <a:t>usiniervté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aglanise</a:t>
            </a:r>
            <a:r>
              <a:rPr lang="fr-FR" sz="3200" dirty="0" smtClean="0">
                <a:solidFill>
                  <a:schemeClr val="bg1"/>
                </a:solidFill>
              </a:rPr>
              <a:t>, l'</a:t>
            </a:r>
            <a:r>
              <a:rPr lang="fr-FR" sz="3200" dirty="0" err="1" smtClean="0">
                <a:solidFill>
                  <a:schemeClr val="bg1"/>
                </a:solidFill>
              </a:rPr>
              <a:t>odrre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des </a:t>
            </a:r>
            <a:r>
              <a:rPr lang="fr-FR" sz="3200" dirty="0" err="1">
                <a:solidFill>
                  <a:schemeClr val="bg1"/>
                </a:solidFill>
              </a:rPr>
              <a:t>ltrtees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dnas</a:t>
            </a:r>
            <a:r>
              <a:rPr lang="fr-FR" sz="3200" dirty="0">
                <a:solidFill>
                  <a:schemeClr val="bg1"/>
                </a:solidFill>
              </a:rPr>
              <a:t> un mot ne </a:t>
            </a:r>
            <a:r>
              <a:rPr lang="fr-FR" sz="3200" dirty="0" err="1">
                <a:solidFill>
                  <a:schemeClr val="bg1"/>
                </a:solidFill>
              </a:rPr>
              <a:t>snot</a:t>
            </a:r>
            <a:r>
              <a:rPr lang="fr-FR" sz="3200" dirty="0">
                <a:solidFill>
                  <a:schemeClr val="bg1"/>
                </a:solidFill>
              </a:rPr>
              <a:t> pas </a:t>
            </a:r>
            <a:r>
              <a:rPr lang="fr-FR" sz="3200" dirty="0" err="1">
                <a:solidFill>
                  <a:schemeClr val="bg1"/>
                </a:solidFill>
              </a:rPr>
              <a:t>fnometadanl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puor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la </a:t>
            </a:r>
            <a:r>
              <a:rPr lang="fr-FR" sz="3200" dirty="0" err="1" smtClean="0">
                <a:solidFill>
                  <a:schemeClr val="bg1"/>
                </a:solidFill>
              </a:rPr>
              <a:t>cpremohension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des </a:t>
            </a:r>
            <a:r>
              <a:rPr lang="fr-FR" sz="3200" dirty="0" err="1">
                <a:solidFill>
                  <a:schemeClr val="bg1"/>
                </a:solidFill>
              </a:rPr>
              <a:t>mtos</a:t>
            </a:r>
            <a:r>
              <a:rPr lang="fr-FR" sz="3200" dirty="0">
                <a:solidFill>
                  <a:schemeClr val="bg1"/>
                </a:solidFill>
              </a:rPr>
              <a:t>, ce qui est </a:t>
            </a:r>
            <a:r>
              <a:rPr lang="fr-FR" sz="3200" dirty="0" err="1">
                <a:solidFill>
                  <a:schemeClr val="bg1"/>
                </a:solidFill>
              </a:rPr>
              <a:t>ipormatnt</a:t>
            </a:r>
            <a:r>
              <a:rPr lang="fr-FR" sz="3200" dirty="0">
                <a:solidFill>
                  <a:schemeClr val="bg1"/>
                </a:solidFill>
              </a:rPr>
              <a:t> c'est que la </a:t>
            </a:r>
            <a:r>
              <a:rPr lang="fr-FR" sz="3200" dirty="0" err="1">
                <a:solidFill>
                  <a:schemeClr val="bg1"/>
                </a:solidFill>
              </a:rPr>
              <a:t>pemrèire</a:t>
            </a:r>
            <a:r>
              <a:rPr lang="fr-FR" sz="3200" dirty="0">
                <a:solidFill>
                  <a:schemeClr val="bg1"/>
                </a:solidFill>
              </a:rPr>
              <a:t> et </a:t>
            </a:r>
            <a:r>
              <a:rPr lang="fr-FR" sz="3200" dirty="0" smtClean="0">
                <a:solidFill>
                  <a:schemeClr val="bg1"/>
                </a:solidFill>
              </a:rPr>
              <a:t>la </a:t>
            </a:r>
            <a:r>
              <a:rPr lang="fr-FR" sz="3200" dirty="0" err="1" smtClean="0">
                <a:solidFill>
                  <a:schemeClr val="bg1"/>
                </a:solidFill>
              </a:rPr>
              <a:t>dreinère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letrte</a:t>
            </a:r>
            <a:r>
              <a:rPr lang="fr-FR" sz="3200" dirty="0">
                <a:solidFill>
                  <a:schemeClr val="bg1"/>
                </a:solidFill>
              </a:rPr>
              <a:t> du mot </a:t>
            </a:r>
            <a:r>
              <a:rPr lang="fr-FR" sz="3200" dirty="0" err="1">
                <a:solidFill>
                  <a:schemeClr val="bg1"/>
                </a:solidFill>
              </a:rPr>
              <a:t>syeont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dnas</a:t>
            </a:r>
            <a:r>
              <a:rPr lang="fr-FR" sz="3200" dirty="0">
                <a:solidFill>
                  <a:schemeClr val="bg1"/>
                </a:solidFill>
              </a:rPr>
              <a:t> les </a:t>
            </a:r>
            <a:r>
              <a:rPr lang="fr-FR" sz="3200" dirty="0" err="1">
                <a:solidFill>
                  <a:schemeClr val="bg1"/>
                </a:solidFill>
              </a:rPr>
              <a:t>pnotisios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croretecs</a:t>
            </a:r>
            <a:r>
              <a:rPr lang="fr-FR" sz="3200" dirty="0">
                <a:solidFill>
                  <a:schemeClr val="bg1"/>
                </a:solidFill>
              </a:rPr>
              <a:t>. </a:t>
            </a:r>
            <a:r>
              <a:rPr lang="fr-FR" sz="3200" dirty="0" smtClean="0">
                <a:solidFill>
                  <a:schemeClr val="bg1"/>
                </a:solidFill>
              </a:rPr>
              <a:t>Les </a:t>
            </a:r>
            <a:r>
              <a:rPr lang="fr-FR" sz="3200" dirty="0" err="1" smtClean="0">
                <a:solidFill>
                  <a:schemeClr val="bg1"/>
                </a:solidFill>
              </a:rPr>
              <a:t>ltreets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du </a:t>
            </a:r>
            <a:r>
              <a:rPr lang="fr-FR" sz="3200" dirty="0" err="1">
                <a:solidFill>
                  <a:schemeClr val="bg1"/>
                </a:solidFill>
              </a:rPr>
              <a:t>mleilu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pveeunt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etre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cleommpteent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ierenvsés</a:t>
            </a:r>
            <a:r>
              <a:rPr lang="fr-FR" sz="32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Si le </a:t>
            </a:r>
            <a:r>
              <a:rPr lang="fr-FR" sz="3200" dirty="0" err="1">
                <a:solidFill>
                  <a:schemeClr val="bg1"/>
                </a:solidFill>
              </a:rPr>
              <a:t>lteecur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arirve</a:t>
            </a:r>
            <a:r>
              <a:rPr lang="fr-FR" sz="3200" dirty="0">
                <a:solidFill>
                  <a:schemeClr val="bg1"/>
                </a:solidFill>
              </a:rPr>
              <a:t> a </a:t>
            </a:r>
            <a:r>
              <a:rPr lang="fr-FR" sz="3200" dirty="0" err="1">
                <a:solidFill>
                  <a:schemeClr val="bg1"/>
                </a:solidFill>
              </a:rPr>
              <a:t>lrie</a:t>
            </a:r>
            <a:r>
              <a:rPr lang="fr-FR" sz="3200" dirty="0">
                <a:solidFill>
                  <a:schemeClr val="bg1"/>
                </a:solidFill>
              </a:rPr>
              <a:t> les </a:t>
            </a:r>
            <a:r>
              <a:rPr lang="fr-FR" sz="3200" dirty="0" err="1">
                <a:solidFill>
                  <a:schemeClr val="bg1"/>
                </a:solidFill>
              </a:rPr>
              <a:t>mtos</a:t>
            </a:r>
            <a:r>
              <a:rPr lang="fr-FR" sz="3200" dirty="0">
                <a:solidFill>
                  <a:schemeClr val="bg1"/>
                </a:solidFill>
              </a:rPr>
              <a:t> ce </a:t>
            </a:r>
            <a:r>
              <a:rPr lang="fr-FR" sz="3200" dirty="0" err="1">
                <a:solidFill>
                  <a:schemeClr val="bg1"/>
                </a:solidFill>
              </a:rPr>
              <a:t>prace</a:t>
            </a:r>
            <a:r>
              <a:rPr lang="fr-FR" sz="3200" dirty="0">
                <a:solidFill>
                  <a:schemeClr val="bg1"/>
                </a:solidFill>
              </a:rPr>
              <a:t> que </a:t>
            </a:r>
            <a:r>
              <a:rPr lang="fr-FR" sz="3200" dirty="0" err="1">
                <a:solidFill>
                  <a:schemeClr val="bg1"/>
                </a:solidFill>
              </a:rPr>
              <a:t>nuos</a:t>
            </a:r>
            <a:r>
              <a:rPr lang="fr-FR" sz="3200" dirty="0">
                <a:solidFill>
                  <a:schemeClr val="bg1"/>
                </a:solidFill>
              </a:rPr>
              <a:t> ne </a:t>
            </a:r>
            <a:r>
              <a:rPr lang="fr-FR" sz="3200" dirty="0" err="1" smtClean="0">
                <a:solidFill>
                  <a:schemeClr val="bg1"/>
                </a:solidFill>
              </a:rPr>
              <a:t>lsonis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pas </a:t>
            </a:r>
            <a:r>
              <a:rPr lang="fr-FR" sz="3200" dirty="0" err="1">
                <a:solidFill>
                  <a:schemeClr val="bg1"/>
                </a:solidFill>
              </a:rPr>
              <a:t>cquhae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ltrete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seemparent</a:t>
            </a: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err="1">
                <a:solidFill>
                  <a:schemeClr val="bg1"/>
                </a:solidFill>
              </a:rPr>
              <a:t>mias</a:t>
            </a:r>
            <a:r>
              <a:rPr lang="fr-FR" sz="3200" dirty="0">
                <a:solidFill>
                  <a:schemeClr val="bg1"/>
                </a:solidFill>
              </a:rPr>
              <a:t> le mot </a:t>
            </a:r>
            <a:r>
              <a:rPr lang="fr-FR" sz="3200" dirty="0" err="1">
                <a:solidFill>
                  <a:schemeClr val="bg1"/>
                </a:solidFill>
              </a:rPr>
              <a:t>eientr</a:t>
            </a:r>
            <a:r>
              <a:rPr lang="fr-FR" sz="3200" dirty="0">
                <a:solidFill>
                  <a:schemeClr val="bg1"/>
                </a:solidFill>
              </a:rPr>
              <a:t>!"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776"/>
            <a:ext cx="8229600" cy="1252728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FFFF00"/>
                </a:solidFill>
              </a:rPr>
              <a:t>Exemple de perceptions</a:t>
            </a:r>
          </a:p>
        </p:txBody>
      </p:sp>
    </p:spTree>
    <p:extLst>
      <p:ext uri="{BB962C8B-B14F-4D97-AF65-F5344CB8AC3E}">
        <p14:creationId xmlns:p14="http://schemas.microsoft.com/office/powerpoint/2010/main" val="8301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7664"/>
            <a:ext cx="9252519" cy="93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 																																																																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0952" y="-15074"/>
            <a:ext cx="8229600" cy="1252728"/>
          </a:xfrm>
        </p:spPr>
        <p:txBody>
          <a:bodyPr/>
          <a:lstStyle/>
          <a:p>
            <a:pPr algn="l"/>
            <a:r>
              <a:rPr lang="fr-FR" dirty="0">
                <a:solidFill>
                  <a:srgbClr val="FFFF00"/>
                </a:solidFill>
              </a:rPr>
              <a:t>Exemple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0364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0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31640" y="0"/>
            <a:ext cx="652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Qu’est ce vous voyez sur cette imagé  </a:t>
            </a:r>
            <a:r>
              <a:rPr lang="fr-FR" sz="24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53" name="Picture 5" descr="http://www.scaryopticalillusions.org.uk/wp-content/uploads/2010/06/man-and-faces-optical-ill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8" y="579363"/>
            <a:ext cx="8532441" cy="60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3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</a:t>
            </a:r>
            <a:r>
              <a:rPr lang="fr-FR" sz="2800" b="1" dirty="0">
                <a:solidFill>
                  <a:schemeClr val="bg1"/>
                </a:solidFill>
              </a:rPr>
              <a:t>semblable aux registres d'un calculateur </a:t>
            </a:r>
            <a:r>
              <a:rPr lang="fr-FR" sz="2800" dirty="0">
                <a:solidFill>
                  <a:schemeClr val="bg1"/>
                </a:solidFill>
              </a:rPr>
              <a:t>: elle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contient les opérandes d'entrée et les résultats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intermédiaires des traitements en cours.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Les opérandes proviennent des mémoires sensorielles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et/ou de la mémoire à long terme.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</a:t>
            </a:r>
            <a:r>
              <a:rPr lang="fr-FR" sz="2800" b="1" dirty="0">
                <a:solidFill>
                  <a:schemeClr val="bg1"/>
                </a:solidFill>
              </a:rPr>
              <a:t>Les informations d'origine sensorielle sont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représentées sous forme symbolique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Elles ne sont plus affectées des </a:t>
            </a:r>
            <a:r>
              <a:rPr lang="fr-FR" sz="2800" dirty="0" smtClean="0">
                <a:solidFill>
                  <a:schemeClr val="bg1"/>
                </a:solidFill>
              </a:rPr>
              <a:t>caractéristiques physiques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ex: la représentation de P dans la mémoire à </a:t>
            </a:r>
            <a:r>
              <a:rPr lang="fr-FR" sz="2800" dirty="0" smtClean="0">
                <a:solidFill>
                  <a:schemeClr val="bg1"/>
                </a:solidFill>
              </a:rPr>
              <a:t>court terme </a:t>
            </a:r>
            <a:r>
              <a:rPr lang="fr-FR" sz="2800" dirty="0">
                <a:solidFill>
                  <a:schemeClr val="bg1"/>
                </a:solidFill>
              </a:rPr>
              <a:t>traduit le fait qu'il s'agit de la lettre P.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-9939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Mémoire à court terme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4493"/>
            <a:ext cx="9252519" cy="939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9" y="-99392"/>
            <a:ext cx="8784976" cy="6192688"/>
          </a:xfrm>
        </p:spPr>
      </p:pic>
      <p:sp>
        <p:nvSpPr>
          <p:cNvPr id="4" name="ZoneTexte 3"/>
          <p:cNvSpPr txBox="1"/>
          <p:nvPr/>
        </p:nvSpPr>
        <p:spPr>
          <a:xfrm>
            <a:off x="107504" y="6183307"/>
            <a:ext cx="8928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solidFill>
                  <a:schemeClr val="bg1"/>
                </a:solidFill>
              </a:rPr>
              <a:t>Les lignes « horizontales » sont-elles parallèles ou penchées ?</a:t>
            </a:r>
          </a:p>
        </p:txBody>
      </p:sp>
    </p:spTree>
    <p:extLst>
      <p:ext uri="{BB962C8B-B14F-4D97-AF65-F5344CB8AC3E}">
        <p14:creationId xmlns:p14="http://schemas.microsoft.com/office/powerpoint/2010/main" val="1790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16" y="27384"/>
            <a:ext cx="9734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6334780"/>
            <a:ext cx="568863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Combien de pieds à cet éléphant ?</a:t>
            </a:r>
          </a:p>
        </p:txBody>
      </p:sp>
    </p:spTree>
    <p:extLst>
      <p:ext uri="{BB962C8B-B14F-4D97-AF65-F5344CB8AC3E}">
        <p14:creationId xmlns:p14="http://schemas.microsoft.com/office/powerpoint/2010/main" val="11844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4" y="332656"/>
            <a:ext cx="79928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000" b="1" dirty="0" smtClean="0">
                <a:solidFill>
                  <a:schemeClr val="bg1"/>
                </a:solidFill>
              </a:rPr>
              <a:t>Merci de votre attention</a:t>
            </a:r>
            <a:endParaRPr lang="fr-FR" sz="50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4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41376"/>
            <a:ext cx="8150913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Les informations en provenance de la mémoire à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long terme sont des </a:t>
            </a:r>
            <a:r>
              <a:rPr lang="fr-FR" sz="2800" b="1" dirty="0" err="1">
                <a:solidFill>
                  <a:schemeClr val="bg1"/>
                </a:solidFill>
              </a:rPr>
              <a:t>mnèmes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dirty="0">
                <a:solidFill>
                  <a:schemeClr val="bg1"/>
                </a:solidFill>
              </a:rPr>
              <a:t>(en anglais</a:t>
            </a:r>
            <a:r>
              <a:rPr lang="fr-FR" sz="2800" dirty="0" smtClean="0">
                <a:solidFill>
                  <a:schemeClr val="bg1"/>
                </a:solidFill>
              </a:rPr>
              <a:t>,"</a:t>
            </a:r>
            <a:r>
              <a:rPr lang="fr-FR" sz="2800" dirty="0" err="1">
                <a:solidFill>
                  <a:schemeClr val="bg1"/>
                </a:solidFill>
              </a:rPr>
              <a:t>chunks</a:t>
            </a:r>
            <a:r>
              <a:rPr lang="fr-FR" sz="2800" dirty="0">
                <a:solidFill>
                  <a:schemeClr val="bg1"/>
                </a:solidFill>
              </a:rPr>
              <a:t>")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activés par le processeur cognitif.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Un </a:t>
            </a:r>
            <a:r>
              <a:rPr lang="fr-FR" sz="2800" dirty="0" err="1">
                <a:solidFill>
                  <a:schemeClr val="bg1"/>
                </a:solidFill>
              </a:rPr>
              <a:t>mnème</a:t>
            </a:r>
            <a:r>
              <a:rPr lang="fr-FR" sz="2800" dirty="0">
                <a:solidFill>
                  <a:schemeClr val="bg1"/>
                </a:solidFill>
              </a:rPr>
              <a:t> est une unité cognitive symbolique,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une abstraction qui peut être associée à </a:t>
            </a:r>
            <a:r>
              <a:rPr lang="fr-FR" sz="2800" dirty="0" smtClean="0">
                <a:solidFill>
                  <a:schemeClr val="bg1"/>
                </a:solidFill>
              </a:rPr>
              <a:t>d'autres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unités. ex: “ S, N, C, F ”= 1 ou 4 </a:t>
            </a:r>
            <a:r>
              <a:rPr lang="fr-FR" sz="2800" dirty="0" err="1">
                <a:solidFill>
                  <a:schemeClr val="bg1"/>
                </a:solidFill>
              </a:rPr>
              <a:t>mnèmes</a:t>
            </a:r>
            <a:r>
              <a:rPr lang="fr-FR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• </a:t>
            </a:r>
            <a:r>
              <a:rPr lang="fr-FR" sz="2800" dirty="0" err="1">
                <a:solidFill>
                  <a:schemeClr val="bg1"/>
                </a:solidFill>
              </a:rPr>
              <a:t>mnème</a:t>
            </a:r>
            <a:r>
              <a:rPr lang="fr-FR" sz="2800" dirty="0">
                <a:solidFill>
                  <a:schemeClr val="bg1"/>
                </a:solidFill>
              </a:rPr>
              <a:t> activé = disponible dans la mémoire à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court terme. Les activations se propagent.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bg1"/>
                </a:solidFill>
              </a:rPr>
              <a:t>• La capacité estimée à 7 +/- 2 </a:t>
            </a:r>
            <a:r>
              <a:rPr lang="fr-FR" sz="2800" dirty="0" err="1">
                <a:solidFill>
                  <a:schemeClr val="bg1"/>
                </a:solidFill>
              </a:rPr>
              <a:t>mnèmes</a:t>
            </a:r>
            <a:r>
              <a:rPr lang="fr-FR" sz="2800" dirty="0">
                <a:solidFill>
                  <a:schemeClr val="bg1"/>
                </a:solidFill>
              </a:rPr>
              <a:t> (Miller 75</a:t>
            </a:r>
            <a:r>
              <a:rPr lang="fr-FR" sz="28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• Saturation =&gt; conflit et interférence. Les éléments inutilisés se dégradent.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459" y="116632"/>
            <a:ext cx="8229600" cy="1252728"/>
          </a:xfrm>
        </p:spPr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Mémoire à court terme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illusions.com/wp-content/uploads/2009/09/blue-triangles-illusion-580x5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</a:rPr>
              <a:t>Rôle analogue aux mémoires centrales et</a:t>
            </a:r>
          </a:p>
          <a:p>
            <a:pPr marL="0" indent="0">
              <a:buNone/>
            </a:pPr>
            <a:r>
              <a:rPr lang="fr-FR" sz="3200" b="1" dirty="0">
                <a:solidFill>
                  <a:schemeClr val="bg1"/>
                </a:solidFill>
              </a:rPr>
              <a:t>secondaires d'un calculateur </a:t>
            </a:r>
            <a:r>
              <a:rPr lang="fr-FR" sz="32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contient l'information de masse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peut être lue ou modifiée</a:t>
            </a:r>
          </a:p>
          <a:p>
            <a:pPr marL="0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• son contenu est un réseau sémantique de</a:t>
            </a:r>
          </a:p>
          <a:p>
            <a:pPr marL="0" indent="0">
              <a:buNone/>
            </a:pPr>
            <a:r>
              <a:rPr lang="fr-FR" sz="3200" dirty="0" err="1">
                <a:solidFill>
                  <a:schemeClr val="bg1"/>
                </a:solidFill>
              </a:rPr>
              <a:t>mnèmes</a:t>
            </a:r>
            <a:r>
              <a:rPr lang="fr-FR" sz="3200" dirty="0">
                <a:solidFill>
                  <a:schemeClr val="bg1"/>
                </a:solidFill>
              </a:rPr>
              <a:t> [qui représentent des procédures et </a:t>
            </a:r>
            <a:r>
              <a:rPr lang="fr-FR" sz="3200" dirty="0" smtClean="0">
                <a:solidFill>
                  <a:schemeClr val="bg1"/>
                </a:solidFill>
              </a:rPr>
              <a:t>des données </a:t>
            </a:r>
            <a:r>
              <a:rPr lang="fr-FR" sz="3200" dirty="0">
                <a:solidFill>
                  <a:schemeClr val="bg1"/>
                </a:solidFill>
              </a:rPr>
              <a:t>appelées respectivement </a:t>
            </a:r>
            <a:r>
              <a:rPr lang="fr-FR" sz="3200" dirty="0" smtClean="0">
                <a:solidFill>
                  <a:schemeClr val="bg1"/>
                </a:solidFill>
              </a:rPr>
              <a:t>connaissance procédurale </a:t>
            </a:r>
            <a:r>
              <a:rPr lang="fr-FR" sz="3200" dirty="0">
                <a:solidFill>
                  <a:schemeClr val="bg1"/>
                </a:solidFill>
              </a:rPr>
              <a:t>(ou savoir-faire) et </a:t>
            </a:r>
            <a:r>
              <a:rPr lang="fr-FR" sz="3200" dirty="0" smtClean="0">
                <a:solidFill>
                  <a:schemeClr val="bg1"/>
                </a:solidFill>
              </a:rPr>
              <a:t>connaissance factuelle </a:t>
            </a:r>
            <a:r>
              <a:rPr lang="fr-FR" sz="3200" dirty="0">
                <a:solidFill>
                  <a:schemeClr val="bg1"/>
                </a:solidFill>
              </a:rPr>
              <a:t>(ou connaissance de faits)].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FF00"/>
                </a:solidFill>
              </a:rPr>
              <a:t>Mémoire à long terme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1179</TotalTime>
  <Words>4509</Words>
  <Application>Microsoft Office PowerPoint</Application>
  <PresentationFormat>Affichage à l'écran (4:3)</PresentationFormat>
  <Paragraphs>487</Paragraphs>
  <Slides>73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73</vt:i4>
      </vt:variant>
    </vt:vector>
  </HeadingPairs>
  <TitlesOfParts>
    <vt:vector size="74" baseType="lpstr">
      <vt:lpstr>Vagues</vt:lpstr>
      <vt:lpstr>Ergonomie et facteurs humains </vt:lpstr>
      <vt:lpstr>Plan</vt:lpstr>
      <vt:lpstr>Définition d’ergonomie</vt:lpstr>
      <vt:lpstr>Psychologie cognitive et ergonomie </vt:lpstr>
      <vt:lpstr>Définition de la S.E.L.F. (Société d’Ergonomie de Langue Française):</vt:lpstr>
      <vt:lpstr>Système cognitif :</vt:lpstr>
      <vt:lpstr>Mémoire à court terme</vt:lpstr>
      <vt:lpstr>Mémoire à court terme</vt:lpstr>
      <vt:lpstr>Mémoire à long terme</vt:lpstr>
      <vt:lpstr>Mémoire à long terme</vt:lpstr>
      <vt:lpstr>Mémoire à long terme</vt:lpstr>
      <vt:lpstr>Mémoire à court et à long terme</vt:lpstr>
      <vt:lpstr>Processeur cognitif</vt:lpstr>
      <vt:lpstr>Processeur cognitif</vt:lpstr>
      <vt:lpstr>Techniques pour favoriser la mémorisation     à long terme</vt:lpstr>
      <vt:lpstr>Modèle du Processeur Humain</vt:lpstr>
      <vt:lpstr>Présentation PowerPoint</vt:lpstr>
      <vt:lpstr>Présentation PowerPoint</vt:lpstr>
      <vt:lpstr>Les éléments du modèle</vt:lpstr>
      <vt:lpstr>Buts(GOAL)</vt:lpstr>
      <vt:lpstr>Opérateurs</vt:lpstr>
      <vt:lpstr>Méthodes</vt:lpstr>
      <vt:lpstr>Exemple</vt:lpstr>
      <vt:lpstr>Présentation PowerPoint</vt:lpstr>
      <vt:lpstr>Présentation PowerPoint</vt:lpstr>
      <vt:lpstr>Présentation PowerPoint</vt:lpstr>
      <vt:lpstr>Evaluation du modèle GOMS</vt:lpstr>
      <vt:lpstr>Apports de GOMS</vt:lpstr>
      <vt:lpstr>Limites</vt:lpstr>
      <vt:lpstr>Limites</vt:lpstr>
      <vt:lpstr>Keystroke</vt:lpstr>
      <vt:lpstr>Présentation PowerPoint</vt:lpstr>
      <vt:lpstr>Présentation PowerPoint</vt:lpstr>
      <vt:lpstr>Opérateurs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Codage des méthodes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Avantages</vt:lpstr>
      <vt:lpstr>La théorie de l ’action</vt:lpstr>
      <vt:lpstr>La théorie de l ’action</vt:lpstr>
      <vt:lpstr>Présentation PowerPoint</vt:lpstr>
      <vt:lpstr>Exemple du bain</vt:lpstr>
      <vt:lpstr>Constat : exemple du bain</vt:lpstr>
      <vt:lpstr>Exemple du bain</vt:lpstr>
      <vt:lpstr>Exemple du bain</vt:lpstr>
      <vt:lpstr>Exemple du bain</vt:lpstr>
      <vt:lpstr>Constat : exemple du bain</vt:lpstr>
      <vt:lpstr>Constat : exemple du bain</vt:lpstr>
      <vt:lpstr>Modeles ICS</vt:lpstr>
      <vt:lpstr>Modeles ICS </vt:lpstr>
      <vt:lpstr>Le modèle de Rasmussen </vt:lpstr>
      <vt:lpstr>Le modèle de Rasmussen </vt:lpstr>
      <vt:lpstr>Loi de Fitts</vt:lpstr>
      <vt:lpstr>Exemple d’utilisation de la loi de Fitts</vt:lpstr>
      <vt:lpstr>Perception </vt:lpstr>
      <vt:lpstr>Exemple de perceptions</vt:lpstr>
      <vt:lpstr>Exemple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Mohamed</cp:lastModifiedBy>
  <cp:revision>63</cp:revision>
  <dcterms:created xsi:type="dcterms:W3CDTF">2012-03-13T20:24:41Z</dcterms:created>
  <dcterms:modified xsi:type="dcterms:W3CDTF">2012-03-16T07:14:33Z</dcterms:modified>
</cp:coreProperties>
</file>