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6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5" r:id="rId18"/>
    <p:sldId id="296" r:id="rId19"/>
    <p:sldId id="297" r:id="rId20"/>
    <p:sldId id="298" r:id="rId21"/>
    <p:sldId id="300" r:id="rId22"/>
    <p:sldId id="258" r:id="rId23"/>
    <p:sldId id="259" r:id="rId24"/>
    <p:sldId id="309" r:id="rId25"/>
    <p:sldId id="310" r:id="rId26"/>
    <p:sldId id="311" r:id="rId27"/>
    <p:sldId id="312" r:id="rId28"/>
    <p:sldId id="301" r:id="rId29"/>
    <p:sldId id="302" r:id="rId30"/>
    <p:sldId id="303" r:id="rId31"/>
    <p:sldId id="304" r:id="rId32"/>
    <p:sldId id="305" r:id="rId33"/>
    <p:sldId id="307" r:id="rId34"/>
    <p:sldId id="308" r:id="rId35"/>
    <p:sldId id="294" r:id="rId36"/>
    <p:sldId id="293" r:id="rId37"/>
    <p:sldId id="30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1474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0465-F1B7-42F1-A40A-9CECA18FE92B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HENCHIR Med-Ali                                                IHM - 2012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EAC90-ED32-4753-9E20-791A70BD1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75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D373-FC8E-4D97-B09F-A1373C8192EB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HENCHIR Med-Ali                                                IHM - 2012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CD5B-3D17-47E6-9BFC-F453C41AF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1995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HENCHIR Med-Ali                                                IHM - 2012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ECD5B-3D17-47E6-9BFC-F453C41AF3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CD5B-3D17-47E6-9BFC-F453C41AF3C8}" type="slidenum">
              <a:rPr lang="fr-FR" smtClean="0"/>
              <a:t>32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HENCHIR Med-Ali                                                IHM - 2012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1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69085D-5334-4001-93DE-5EA686CE7E63}" type="datetime1">
              <a:rPr kumimoji="0" lang="fr-FR" sz="1200"/>
              <a:pPr/>
              <a:t>16/03/2012</a:t>
            </a:fld>
            <a:endParaRPr kumimoji="0" lang="fr-FR" sz="120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884C3D-25A1-4000-A3E4-A7F67CB3F973}" type="slidenum">
              <a:rPr kumimoji="0" lang="fr-FR" sz="1200"/>
              <a:pPr/>
              <a:t>33</a:t>
            </a:fld>
            <a:endParaRPr kumimoji="0" lang="fr-FR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CD5B-3D17-47E6-9BFC-F453C41AF3C8}" type="slidenum">
              <a:rPr lang="fr-FR" smtClean="0"/>
              <a:t>35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HENCHIR Med-Ali                                                IHM - 2012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5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0ED-C9A2-4649-BDDE-82A2A290BA5E}" type="datetime1">
              <a:rPr lang="fr-FR" smtClean="0"/>
              <a:t>16/03/2012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3AB-A2D2-41EE-BC64-560F0C6AC5C3}" type="datetime1">
              <a:rPr lang="fr-FR" smtClean="0"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C3-D801-427B-91DE-79706AA213A7}" type="datetime1">
              <a:rPr lang="fr-FR" smtClean="0"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rmAutofit/>
          </a:bodyPr>
          <a:lstStyle>
            <a:lvl1pPr>
              <a:defRPr sz="36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39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rmAutofit/>
          </a:bodyPr>
          <a:lstStyle>
            <a:lvl1pPr>
              <a:defRPr sz="36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28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8016-6A06-4EAA-9DD7-987EFA6D63B0}" type="datetime1">
              <a:rPr lang="fr-FR" smtClean="0"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8FD5-58DC-4981-9B77-B2FCDDCCA89B}" type="datetime1">
              <a:rPr lang="fr-FR" smtClean="0"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2F0-D673-4D20-889C-F1017A59269B}" type="datetime1">
              <a:rPr lang="fr-FR" smtClean="0"/>
              <a:t>16/03/2012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B302-BBFD-4BF9-AFBC-540EAD220A81}" type="datetime1">
              <a:rPr lang="fr-FR" smtClean="0"/>
              <a:t>16/03/2012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3B1-E47B-4BF5-9ED0-B532AFEBD544}" type="datetime1">
              <a:rPr lang="fr-FR" smtClean="0"/>
              <a:t>16/03/2012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F2B-CF1C-44E8-B7A4-8262B9C46B8C}" type="datetime1">
              <a:rPr lang="fr-FR" smtClean="0"/>
              <a:t>16/03/2012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4B06-098D-4D09-B694-6B45DCFA7505}" type="datetime1">
              <a:rPr lang="fr-FR" smtClean="0"/>
              <a:t>16/03/2012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CE9A-B1B9-479B-89E4-47F13DF4CA50}" type="datetime1">
              <a:rPr lang="fr-FR" smtClean="0"/>
              <a:t>16/03/2012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18D347-A052-4161-8144-3660716A9C37}" type="datetime1">
              <a:rPr lang="fr-FR" smtClean="0"/>
              <a:t>16/03/2012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7BDDB5D-68E6-4E1D-BD23-8C6A31AD26F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vedio1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v&#233;dio2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v&#233;dio3.mp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 fontScale="92500" lnSpcReduction="10000"/>
          </a:bodyPr>
          <a:lstStyle/>
          <a:p>
            <a:pPr algn="ctr"/>
            <a:endParaRPr lang="fr-FR" dirty="0" smtClean="0"/>
          </a:p>
          <a:p>
            <a:pPr algn="l"/>
            <a:r>
              <a:rPr lang="fr-FR" dirty="0" smtClean="0">
                <a:solidFill>
                  <a:srgbClr val="002060"/>
                </a:solidFill>
              </a:rPr>
              <a:t>Sous l’encadrement :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Catherine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RECANATI</a:t>
            </a:r>
            <a:endParaRPr lang="fr-F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 smtClean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HENCHIR Mohamed Ali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EID – IHM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153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Traitement automatique de langage (TAL)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6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83"/>
    </mc:Choice>
    <mc:Fallback xmlns="">
      <p:transition advTm="148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Formes d'un mot, famille d'un mot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Flexion </a:t>
            </a: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Verbale :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montrer, montreras...</a:t>
            </a: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Nominale :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cheval, chevaux...</a:t>
            </a: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forme canonique (lemme) et formes fléchies</a:t>
            </a:r>
          </a:p>
          <a:p>
            <a:r>
              <a:rPr lang="fr-FR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Dérivation</a:t>
            </a:r>
          </a:p>
          <a:p>
            <a:pPr lvl="1"/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penser/V + able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 pensable</a:t>
            </a:r>
          </a:p>
          <a:p>
            <a:pPr lvl="1"/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in + pensable/A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 impensable</a:t>
            </a: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base et dérivé</a:t>
            </a:r>
          </a:p>
          <a:p>
            <a:r>
              <a:rPr lang="fr-FR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lvl="1"/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appendice + </a:t>
            </a:r>
            <a:r>
              <a:rPr lang="fr-FR" sz="2200" i="1" dirty="0" err="1" smtClean="0">
                <a:latin typeface="Times New Roman" pitchFamily="18" charset="0"/>
                <a:cs typeface="Times New Roman" pitchFamily="18" charset="0"/>
              </a:rPr>
              <a:t>ectomie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appendicectomie</a:t>
            </a: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éléments de formation, mot composé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16" y="1543050"/>
            <a:ext cx="952500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0" y="3554430"/>
            <a:ext cx="1460500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 niveau lexical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81074"/>
            <a:ext cx="8229600" cy="5256237"/>
          </a:xfrm>
        </p:spPr>
        <p:txBody>
          <a:bodyPr>
            <a:normAutofit/>
          </a:bodyPr>
          <a:lstStyle/>
          <a:p>
            <a:r>
              <a:rPr lang="fr-FR" sz="2500" b="1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identifier les éléments lexicaux, leur structure et leurs caractéristiques ; regrouper les formes d’une même famille. Reconnaissance des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lemmes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des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flexions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500" b="1" dirty="0" smtClean="0">
                <a:latin typeface="Times New Roman" pitchFamily="18" charset="0"/>
                <a:cs typeface="Times New Roman" pitchFamily="18" charset="0"/>
              </a:rPr>
              <a:t>Moyen </a:t>
            </a:r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accès lexical direct,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analyse morphologique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décomposition en morphèmes, à partir desquels les propriétés d’une forme sont calculées).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500" b="1" dirty="0" smtClean="0">
                <a:latin typeface="Times New Roman" pitchFamily="18" charset="0"/>
                <a:cs typeface="Times New Roman" pitchFamily="18" charset="0"/>
              </a:rPr>
              <a:t>Outils</a:t>
            </a:r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lexique, une description des morphèmes et des procédures de décomposition/recomposition associées.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500" b="1" dirty="0" smtClean="0">
                <a:latin typeface="Times New Roman" pitchFamily="18" charset="0"/>
                <a:cs typeface="Times New Roman" pitchFamily="18" charset="0"/>
              </a:rPr>
              <a:t>Difficultés </a:t>
            </a:r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taille du lexique, vitesse d’accès et d’analyse, représentation du lexique, traitement des mots composés.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500" b="1" dirty="0" smtClean="0">
                <a:latin typeface="Times New Roman" pitchFamily="18" charset="0"/>
                <a:cs typeface="Times New Roman" pitchFamily="18" charset="0"/>
              </a:rPr>
              <a:t>Résultat </a:t>
            </a:r>
            <a:r>
              <a:rPr lang="fr-FR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une représentation linéaire ou arborescente du mot, ses caractéristiques morphosyntaxiques, une représentation de sa signification, un représentant de sa famille.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 niveau lexical (à quoi ça sert ?)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12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15991"/>
            <a:ext cx="7200800" cy="5337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 niveau lexical (à quoi ça sert ?)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13</a:t>
            </a:fld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052513"/>
            <a:ext cx="6840760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7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 niveau lexical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36663"/>
            <a:ext cx="6985000" cy="392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941888"/>
            <a:ext cx="47625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403350" y="5589588"/>
            <a:ext cx="1793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dirty="0">
                <a:latin typeface="+mn-lt"/>
              </a:rPr>
              <a:t>(techniques </a:t>
            </a:r>
            <a:r>
              <a:rPr lang="fr-FR" cap="all" dirty="0">
                <a:latin typeface="+mn-lt"/>
              </a:rPr>
              <a:t>très</a:t>
            </a:r>
          </a:p>
          <a:p>
            <a:pPr algn="ctr">
              <a:defRPr/>
            </a:pPr>
            <a:r>
              <a:rPr lang="fr-FR" dirty="0">
                <a:latin typeface="+mn-lt"/>
              </a:rPr>
              <a:t>différentes !)</a:t>
            </a:r>
          </a:p>
        </p:txBody>
      </p:sp>
    </p:spTree>
    <p:extLst>
      <p:ext uri="{BB962C8B-B14F-4D97-AF65-F5344CB8AC3E}">
        <p14:creationId xmlns:p14="http://schemas.microsoft.com/office/powerpoint/2010/main" val="6280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APPLICATIONS DU </a:t>
            </a:r>
            <a:r>
              <a:rPr lang="fr-FR" dirty="0" smtClean="0"/>
              <a:t>TAL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65288" y="1326480"/>
            <a:ext cx="7848872" cy="48245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Parmi les applications les plus connues, on peut citer :</a:t>
            </a:r>
          </a:p>
          <a:p>
            <a:pPr>
              <a:buFont typeface="Arial" pitchFamily="34" charset="0"/>
              <a:buNone/>
            </a:pPr>
            <a:endParaRPr lang="fr-FR" sz="2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La traduction automatique (historiquement la première application, dès les années 1950) </a:t>
            </a:r>
          </a:p>
          <a:p>
            <a:pPr>
              <a:buFont typeface="Arial"/>
              <a:buChar char="•"/>
            </a:pPr>
            <a:endParaRPr lang="fr-F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La  correction orthographique </a:t>
            </a:r>
          </a:p>
          <a:p>
            <a:pPr>
              <a:buFont typeface="Arial"/>
              <a:buChar char="•"/>
            </a:pPr>
            <a:endParaRPr lang="fr-F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La  recherche d'information et la fouille de textes </a:t>
            </a:r>
          </a:p>
          <a:p>
            <a:pPr>
              <a:buFont typeface="Arial"/>
              <a:buChar char="•"/>
            </a:pPr>
            <a:endParaRPr lang="fr-F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Le résumé automatique de texte </a:t>
            </a:r>
          </a:p>
          <a:p>
            <a:pPr>
              <a:buFont typeface="Arial"/>
              <a:buChar char="•"/>
            </a:pPr>
            <a:endParaRPr lang="fr-F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La reconnaissance d'entités nommées (étant donné un texte, déterminer les noms propres, tels que des personnes ou des endroits)</a:t>
            </a:r>
          </a:p>
        </p:txBody>
      </p:sp>
    </p:spTree>
    <p:extLst>
      <p:ext uri="{BB962C8B-B14F-4D97-AF65-F5344CB8AC3E}">
        <p14:creationId xmlns:p14="http://schemas.microsoft.com/office/powerpoint/2010/main" val="41600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APPLICATIONS DU TAL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résolution d'anaphores</a:t>
            </a: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 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génération automatique de textes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/>
              <a:buChar char="•"/>
            </a:pP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 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synthèse de la parole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/>
              <a:buChar char="•"/>
            </a:pP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 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reconnaissance vocale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/>
              <a:buChar char="•"/>
            </a:pP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 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détection de registre</a:t>
            </a: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 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classification et la catégorisation de documents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/>
              <a:buChar char="•"/>
            </a:pP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0" i="0" dirty="0" smtClean="0">
                <a:latin typeface="Times New Roman" pitchFamily="18" charset="0"/>
                <a:cs typeface="Times New Roman" pitchFamily="18" charset="0"/>
              </a:rPr>
              <a:t>a  </a:t>
            </a:r>
            <a:r>
              <a:rPr lang="fr-FR" b="0" i="0" u="none" strike="noStrike" dirty="0" smtClean="0">
                <a:latin typeface="Times New Roman" pitchFamily="18" charset="0"/>
                <a:cs typeface="Times New Roman" pitchFamily="18" charset="0"/>
              </a:rPr>
              <a:t>reconnaissance de l'écriture manuscrite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b="0" i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entités nommées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17</a:t>
            </a:fld>
            <a:endParaRPr lang="fr-FR"/>
          </a:p>
        </p:txBody>
      </p:sp>
      <p:sp>
        <p:nvSpPr>
          <p:cNvPr id="32771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14313" y="1143001"/>
            <a:ext cx="8929687" cy="487828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entités nommées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des éléments qu’il est intéressant de pouvoir distinguer du reste du texte :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Entités :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lieux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Dates :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heures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Quantités :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montants financiers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pourcentages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</a:p>
          <a:p>
            <a:pPr marL="0" indent="0">
              <a:buNone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Reconnaissance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entités nommées :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ces unités dans un texte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catégoriser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Éventuellement, les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normaliser</a:t>
            </a:r>
          </a:p>
        </p:txBody>
      </p:sp>
    </p:spTree>
    <p:extLst>
      <p:ext uri="{BB962C8B-B14F-4D97-AF65-F5344CB8AC3E}">
        <p14:creationId xmlns:p14="http://schemas.microsoft.com/office/powerpoint/2010/main" val="633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entités nommées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18</a:t>
            </a:fld>
            <a:endParaRPr lang="fr-FR"/>
          </a:p>
        </p:txBody>
      </p:sp>
      <p:sp>
        <p:nvSpPr>
          <p:cNvPr id="337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929687" cy="4983163"/>
          </a:xfrm>
        </p:spPr>
        <p:txBody>
          <a:bodyPr>
            <a:normAutofit fontScale="92500" lnSpcReduction="10000"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L’ancien premier ministre socialiste Lionel Jospin a confirmé, jeudi 28 septembre, sur RTL, qu’il ne sera pas candidat à l’investiture socialiste pour la présidentielle de 2007.</a:t>
            </a:r>
          </a:p>
          <a:p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Lionel Jospin, jeudi 28 septembre, RTL, 2007.</a:t>
            </a:r>
          </a:p>
          <a:p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Catégorisation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L’ancien premier ministre socialiste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&lt;PERS&gt;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Lionel Jospin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&lt;/PERS&gt;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 confirmé,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&lt;DATE&gt;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jeudi 28 septembre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&lt;/DATE&gt;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&lt;ORG&gt;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RTL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&lt;/ORG&gt;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qu’il ne sera pas candidat à l’investiture socialiste pour la présidentielle de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&lt;DATE&gt;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&lt;/DATE&gt;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Normalisation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L. Jospin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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Lionel Jospin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entités nommées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19</a:t>
            </a:fld>
            <a:endParaRPr lang="fr-FR"/>
          </a:p>
        </p:txBody>
      </p:sp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929687" cy="49831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Plus de finesse ?</a:t>
            </a:r>
          </a:p>
          <a:p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&lt;PERS&gt;&lt;FONCTION&gt;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L’ancien premier ministre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socialiste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&lt;/FONCTION&gt;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Lionel Jospin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&lt;/PERS&gt;</a:t>
            </a:r>
            <a:r>
              <a:rPr lang="fr-FR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 confirmé,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&lt;DATE val="20060928"&gt;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jeudi 28 septembre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&lt;/DATE&gt;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&lt;ORG type="radio"&gt;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RTL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&lt;/ORG&gt;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qu’il ne sera pas candidat à l’investiture socialiste pour la présidentielle de 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&lt;DATE val="2007"&gt;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fr-FR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&lt;/DATE&gt;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niveau dépend des capacités du système mais aussi de l'application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reconnaissance d'entités nommées est issue de la tâche plus générale de l'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extraction d'information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796950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Plan de la présentation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2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Introduction (définition TAL)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Historique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différents niveaux de la langue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Applications de TAL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Conclusion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9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258"/>
    </mc:Choice>
    <mc:Fallback xmlns="">
      <p:transition spd="slow" advTm="2825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entités </a:t>
            </a:r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nommées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20</a:t>
            </a:fld>
            <a:endParaRPr lang="fr-FR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925"/>
            <a:ext cx="762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Les entités nommées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00213"/>
            <a:ext cx="8712968" cy="43210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2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Reconnaissance Des </a:t>
            </a:r>
            <a:r>
              <a:rPr lang="fr-FR" sz="36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Formes  </a:t>
            </a:r>
            <a:endParaRPr lang="fr-FR" sz="3600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22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Utilisation très diversifiée :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Contenu visuel : texte, chèque, code barre, empreinte, visage, …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Contenu sonore : reconnaissance de la parole, reconnaissance  des émotions dans la voix,…</a:t>
            </a:r>
          </a:p>
          <a:p>
            <a:pPr marL="514350" indent="-457200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45720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machine peut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classifier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correctement une donnée si elle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apprend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à le faire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1"/>
    </mc:Choice>
    <mc:Fallback xmlns="">
      <p:transition spd="slow" advTm="3361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Apprentissage Automatique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23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Partir d’un ensemble de données (ensemble d’apprentissage) déjà classifiées pour en déduire un modèle de prédiction/ généralisation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n’est pas apprendre par cœur mais plutôt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différentes classes de l’ensemble pour pouvoir associer une donnée inconnue à l’une de ces classes</a:t>
            </a:r>
          </a:p>
          <a:p>
            <a:r>
              <a:rPr lang="fr-FR" dirty="0" smtClean="0">
                <a:hlinkClick r:id="rId2" action="ppaction://hlinkfile"/>
              </a:rPr>
              <a:t>Exemple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1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19"/>
    </mc:Choice>
    <mc:Fallback xmlns="">
      <p:transition spd="slow" advTm="4341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Apprentissage Automatique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méthodes d’apprentissage sont diverses.</a:t>
            </a:r>
          </a:p>
          <a:p>
            <a:pPr marL="0" indent="0">
              <a:buNone/>
            </a:pPr>
            <a:r>
              <a:rPr lang="fr-FR" dirty="0" smtClean="0"/>
              <a:t>Il existe entre autres types d’algorithmes de classification:</a:t>
            </a:r>
          </a:p>
          <a:p>
            <a:pPr>
              <a:buFontTx/>
              <a:buChar char="-"/>
            </a:pPr>
            <a:r>
              <a:rPr lang="fr-FR" dirty="0" smtClean="0"/>
              <a:t>Les arbres de décisions</a:t>
            </a:r>
          </a:p>
          <a:p>
            <a:pPr>
              <a:buFontTx/>
              <a:buChar char="-"/>
            </a:pPr>
            <a:r>
              <a:rPr lang="fr-FR" dirty="0" smtClean="0"/>
              <a:t>Les réseaux de neurones</a:t>
            </a:r>
          </a:p>
          <a:p>
            <a:pPr>
              <a:buFontTx/>
              <a:buChar char="-"/>
            </a:pPr>
            <a:r>
              <a:rPr lang="fr-FR" dirty="0" smtClean="0"/>
              <a:t>Les SVM (Support </a:t>
            </a:r>
            <a:r>
              <a:rPr lang="fr-FR" dirty="0" err="1" smtClean="0"/>
              <a:t>Vector</a:t>
            </a:r>
            <a:r>
              <a:rPr lang="fr-FR" dirty="0" smtClean="0"/>
              <a:t> Machine)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6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6"/>
    </mc:Choice>
    <mc:Fallback xmlns="">
      <p:transition spd="slow" advTm="2992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Arbres de Décision</a:t>
            </a:r>
          </a:p>
        </p:txBody>
      </p:sp>
      <p:pic>
        <p:nvPicPr>
          <p:cNvPr id="1026" name="Picture 2" descr="C:\Users\myriam\Picture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" y="1672431"/>
            <a:ext cx="7848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686"/>
    </mc:Choice>
    <mc:Fallback xmlns="">
      <p:transition spd="slow" advTm="22268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Réseaux de Neurones</a:t>
            </a:r>
          </a:p>
        </p:txBody>
      </p:sp>
      <p:pic>
        <p:nvPicPr>
          <p:cNvPr id="3074" name="Picture 2" descr="C:\Users\myriam\Pictures\Capture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16832"/>
            <a:ext cx="6696744" cy="35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84"/>
    </mc:Choice>
    <mc:Fallback xmlns="">
      <p:transition spd="slow" advTm="18988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fr-FR" sz="36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Machine</a:t>
            </a:r>
          </a:p>
        </p:txBody>
      </p:sp>
      <p:pic>
        <p:nvPicPr>
          <p:cNvPr id="4098" name="Picture 2" descr="C:\Users\myriam\Pictures\Capture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481" y="1773387"/>
            <a:ext cx="6936502" cy="44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59"/>
    </mc:Choice>
    <mc:Fallback xmlns="">
      <p:transition spd="slow" advTm="16425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1951"/>
            <a:ext cx="7772400" cy="690786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L’Écriture Manuscrite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28</a:t>
            </a:fld>
            <a:endParaRPr lang="fr-FR"/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714375" y="1365250"/>
            <a:ext cx="6216650" cy="396875"/>
            <a:chOff x="450" y="860"/>
            <a:chExt cx="3916" cy="250"/>
          </a:xfrm>
        </p:grpSpPr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450" y="897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824" y="860"/>
              <a:ext cx="15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2000" b="1"/>
                <a:t>Un acte personnel 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484" y="889"/>
              <a:ext cx="1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600" b="1" dirty="0"/>
                <a:t>Grande Variabilité des Styles</a:t>
              </a:r>
            </a:p>
          </p:txBody>
        </p:sp>
      </p:grp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704850" y="4064000"/>
            <a:ext cx="6753225" cy="396875"/>
            <a:chOff x="444" y="2560"/>
            <a:chExt cx="4254" cy="250"/>
          </a:xfrm>
        </p:grpSpPr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444" y="2583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797" y="2560"/>
              <a:ext cx="39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2000" b="1">
                  <a:solidFill>
                    <a:srgbClr val="FF3300"/>
                  </a:solidFill>
                </a:rPr>
                <a:t>En-Ligne</a:t>
              </a:r>
              <a:r>
                <a:rPr lang="fr-FR" sz="2000" b="1"/>
                <a:t> = Stylo Électronique = Tracé Dynamique</a:t>
              </a:r>
            </a:p>
          </p:txBody>
        </p:sp>
      </p:grpSp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704850" y="5746750"/>
            <a:ext cx="6891338" cy="396875"/>
            <a:chOff x="444" y="3620"/>
            <a:chExt cx="4341" cy="250"/>
          </a:xfrm>
        </p:grpSpPr>
        <p:sp>
          <p:nvSpPr>
            <p:cNvPr id="14359" name="AutoShape 23"/>
            <p:cNvSpPr>
              <a:spLocks noChangeArrowheads="1"/>
            </p:cNvSpPr>
            <p:nvPr/>
          </p:nvSpPr>
          <p:spPr bwMode="auto">
            <a:xfrm>
              <a:off x="444" y="3654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082" y="3620"/>
              <a:ext cx="3703" cy="2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000" b="1"/>
                <a:t>Mêmes approches En-Ligne / Hors-Ligne</a:t>
              </a:r>
            </a:p>
          </p:txBody>
        </p:sp>
      </p:grpSp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695325" y="1939925"/>
            <a:ext cx="7261225" cy="2022475"/>
            <a:chOff x="438" y="1222"/>
            <a:chExt cx="4574" cy="1274"/>
          </a:xfrm>
        </p:grpSpPr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438" y="1222"/>
              <a:ext cx="4574" cy="250"/>
              <a:chOff x="438" y="1222"/>
              <a:chExt cx="4574" cy="250"/>
            </a:xfrm>
          </p:grpSpPr>
          <p:sp>
            <p:nvSpPr>
              <p:cNvPr id="14349" name="AutoShape 13"/>
              <p:cNvSpPr>
                <a:spLocks noChangeArrowheads="1"/>
              </p:cNvSpPr>
              <p:nvPr/>
            </p:nvSpPr>
            <p:spPr bwMode="auto">
              <a:xfrm>
                <a:off x="438" y="1254"/>
                <a:ext cx="288" cy="192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50" name="Text Box 14"/>
              <p:cNvSpPr txBox="1">
                <a:spLocks noChangeArrowheads="1"/>
              </p:cNvSpPr>
              <p:nvPr/>
            </p:nvSpPr>
            <p:spPr bwMode="auto">
              <a:xfrm>
                <a:off x="809" y="1222"/>
                <a:ext cx="42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 sz="2000" b="1" dirty="0">
                    <a:solidFill>
                      <a:srgbClr val="FF3300"/>
                    </a:solidFill>
                  </a:rPr>
                  <a:t>Hors-Ligne</a:t>
                </a:r>
                <a:r>
                  <a:rPr lang="fr-FR" sz="2000" b="1" dirty="0"/>
                  <a:t> = Papier Électronique = Images Document</a:t>
                </a:r>
              </a:p>
            </p:txBody>
          </p:sp>
        </p:grpSp>
        <p:graphicFrame>
          <p:nvGraphicFramePr>
            <p:cNvPr id="14352" name="Object 16"/>
            <p:cNvGraphicFramePr>
              <a:graphicFrameLocks noChangeAspect="1"/>
            </p:cNvGraphicFramePr>
            <p:nvPr/>
          </p:nvGraphicFramePr>
          <p:xfrm>
            <a:off x="1557" y="1579"/>
            <a:ext cx="1942" cy="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r:id="rId3" imgW="4371975" imgH="2066925" progId="Word.Picture.8">
                    <p:embed/>
                  </p:oleObj>
                </mc:Choice>
                <mc:Fallback>
                  <p:oleObj r:id="rId3" imgW="4371975" imgH="2066925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" y="1579"/>
                          <a:ext cx="1942" cy="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3" name="Group 37"/>
          <p:cNvGrpSpPr>
            <a:grpSpLocks/>
          </p:cNvGrpSpPr>
          <p:nvPr/>
        </p:nvGrpSpPr>
        <p:grpSpPr bwMode="auto">
          <a:xfrm>
            <a:off x="665163" y="4510088"/>
            <a:ext cx="3973512" cy="1209675"/>
            <a:chOff x="419" y="2841"/>
            <a:chExt cx="2503" cy="762"/>
          </a:xfrm>
        </p:grpSpPr>
        <p:graphicFrame>
          <p:nvGraphicFramePr>
            <p:cNvPr id="14362" name="Object 26"/>
            <p:cNvGraphicFramePr>
              <a:graphicFrameLocks noChangeAspect="1"/>
            </p:cNvGraphicFramePr>
            <p:nvPr/>
          </p:nvGraphicFramePr>
          <p:xfrm>
            <a:off x="2301" y="2841"/>
            <a:ext cx="621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Image Bitmap" r:id="rId5" imgW="2266667" imgH="2781688" progId="Paint.Picture">
                    <p:embed/>
                  </p:oleObj>
                </mc:Choice>
                <mc:Fallback>
                  <p:oleObj name="Image Bitmap" r:id="rId5" imgW="2266667" imgH="278168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" y="2841"/>
                          <a:ext cx="621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419" y="2912"/>
              <a:ext cx="1480" cy="5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600" b="1"/>
                <a:t>Pen Based Computing</a:t>
              </a:r>
            </a:p>
            <a:p>
              <a:pPr algn="l"/>
              <a:r>
                <a:rPr lang="fr-FR" sz="1600" b="1"/>
                <a:t>Interfaces</a:t>
              </a:r>
            </a:p>
            <a:p>
              <a:pPr algn="l"/>
              <a:r>
                <a:rPr lang="fr-FR" sz="1600" b="1"/>
                <a:t>Mobiles, PDA</a:t>
              </a:r>
            </a:p>
          </p:txBody>
        </p:sp>
      </p:grp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27063" y="2755900"/>
            <a:ext cx="1347787" cy="8255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600" b="1"/>
              <a:t>Courrier</a:t>
            </a:r>
          </a:p>
          <a:p>
            <a:pPr algn="l"/>
            <a:r>
              <a:rPr lang="fr-FR" sz="1600" b="1"/>
              <a:t>Chèques</a:t>
            </a:r>
          </a:p>
          <a:p>
            <a:pPr algn="l"/>
            <a:r>
              <a:rPr lang="fr-FR" sz="1600" b="1"/>
              <a:t>Formulaires</a:t>
            </a:r>
          </a:p>
        </p:txBody>
      </p: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4614863" y="2343150"/>
            <a:ext cx="4214812" cy="1638300"/>
            <a:chOff x="2907" y="1476"/>
            <a:chExt cx="2655" cy="1032"/>
          </a:xfrm>
        </p:grpSpPr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2907" y="1476"/>
              <a:ext cx="1134" cy="246"/>
            </a:xfrm>
            <a:prstGeom prst="curvedDownArrow">
              <a:avLst>
                <a:gd name="adj1" fmla="val 92195"/>
                <a:gd name="adj2" fmla="val 18439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3537" y="1711"/>
              <a:ext cx="2025" cy="797"/>
              <a:chOff x="3537" y="1711"/>
              <a:chExt cx="2025" cy="797"/>
            </a:xfrm>
          </p:grpSpPr>
          <p:pic>
            <p:nvPicPr>
              <p:cNvPr id="14356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7" y="1711"/>
                <a:ext cx="2025" cy="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4358" name="Object 22"/>
              <p:cNvGraphicFramePr>
                <a:graphicFrameLocks noChangeAspect="1"/>
              </p:cNvGraphicFramePr>
              <p:nvPr/>
            </p:nvGraphicFramePr>
            <p:xfrm>
              <a:off x="4041" y="2172"/>
              <a:ext cx="1083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4" r:id="rId8" imgW="2047875" imgH="638175" progId="Word.Picture.8">
                      <p:embed/>
                    </p:oleObj>
                  </mc:Choice>
                  <mc:Fallback>
                    <p:oleObj r:id="rId8" imgW="2047875" imgH="638175" progId="Word.Pictur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1" y="2172"/>
                            <a:ext cx="1083" cy="3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9697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700087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Modèles Cognitifs de Lecture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29</a:t>
            </a:fld>
            <a:endParaRPr lang="fr-FR"/>
          </a:p>
        </p:txBody>
      </p:sp>
      <p:grpSp>
        <p:nvGrpSpPr>
          <p:cNvPr id="18600" name="Group 168"/>
          <p:cNvGrpSpPr>
            <a:grpSpLocks/>
          </p:cNvGrpSpPr>
          <p:nvPr/>
        </p:nvGrpSpPr>
        <p:grpSpPr bwMode="auto">
          <a:xfrm>
            <a:off x="4565650" y="1797050"/>
            <a:ext cx="2335213" cy="3351213"/>
            <a:chOff x="3353" y="1132"/>
            <a:chExt cx="1471" cy="2111"/>
          </a:xfrm>
        </p:grpSpPr>
        <p:sp>
          <p:nvSpPr>
            <p:cNvPr id="18496" name="Freeform 64"/>
            <p:cNvSpPr>
              <a:spLocks/>
            </p:cNvSpPr>
            <p:nvPr/>
          </p:nvSpPr>
          <p:spPr bwMode="auto">
            <a:xfrm>
              <a:off x="3353" y="3193"/>
              <a:ext cx="76" cy="50"/>
            </a:xfrm>
            <a:custGeom>
              <a:avLst/>
              <a:gdLst>
                <a:gd name="T0" fmla="*/ 92 w 96"/>
                <a:gd name="T1" fmla="*/ 0 h 61"/>
                <a:gd name="T2" fmla="*/ 81 w 96"/>
                <a:gd name="T3" fmla="*/ 30 h 61"/>
                <a:gd name="T4" fmla="*/ 95 w 96"/>
                <a:gd name="T5" fmla="*/ 60 h 61"/>
                <a:gd name="T6" fmla="*/ 0 w 96"/>
                <a:gd name="T7" fmla="*/ 32 h 61"/>
                <a:gd name="T8" fmla="*/ 92 w 9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1">
                  <a:moveTo>
                    <a:pt x="92" y="0"/>
                  </a:moveTo>
                  <a:lnTo>
                    <a:pt x="81" y="30"/>
                  </a:lnTo>
                  <a:lnTo>
                    <a:pt x="95" y="60"/>
                  </a:lnTo>
                  <a:lnTo>
                    <a:pt x="0" y="32"/>
                  </a:lnTo>
                  <a:lnTo>
                    <a:pt x="9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599" name="Group 167"/>
            <p:cNvGrpSpPr>
              <a:grpSpLocks/>
            </p:cNvGrpSpPr>
            <p:nvPr/>
          </p:nvGrpSpPr>
          <p:grpSpPr bwMode="auto">
            <a:xfrm>
              <a:off x="3428" y="1132"/>
              <a:ext cx="1396" cy="2091"/>
              <a:chOff x="3365" y="1132"/>
              <a:chExt cx="1396" cy="2091"/>
            </a:xfrm>
          </p:grpSpPr>
          <p:grpSp>
            <p:nvGrpSpPr>
              <p:cNvPr id="18577" name="Group 145"/>
              <p:cNvGrpSpPr>
                <a:grpSpLocks/>
              </p:cNvGrpSpPr>
              <p:nvPr/>
            </p:nvGrpSpPr>
            <p:grpSpPr bwMode="auto">
              <a:xfrm>
                <a:off x="3837" y="1132"/>
                <a:ext cx="634" cy="1312"/>
                <a:chOff x="3414" y="1051"/>
                <a:chExt cx="634" cy="1312"/>
              </a:xfrm>
            </p:grpSpPr>
            <p:sp>
              <p:nvSpPr>
                <p:cNvPr id="18502" name="Freeform 70"/>
                <p:cNvSpPr>
                  <a:spLocks/>
                </p:cNvSpPr>
                <p:nvPr/>
              </p:nvSpPr>
              <p:spPr bwMode="auto">
                <a:xfrm>
                  <a:off x="3682" y="2304"/>
                  <a:ext cx="76" cy="59"/>
                </a:xfrm>
                <a:custGeom>
                  <a:avLst/>
                  <a:gdLst>
                    <a:gd name="T0" fmla="*/ 38 w 95"/>
                    <a:gd name="T1" fmla="*/ 0 h 72"/>
                    <a:gd name="T2" fmla="*/ 57 w 95"/>
                    <a:gd name="T3" fmla="*/ 28 h 72"/>
                    <a:gd name="T4" fmla="*/ 94 w 95"/>
                    <a:gd name="T5" fmla="*/ 42 h 72"/>
                    <a:gd name="T6" fmla="*/ 0 w 95"/>
                    <a:gd name="T7" fmla="*/ 71 h 72"/>
                    <a:gd name="T8" fmla="*/ 38 w 95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72">
                      <a:moveTo>
                        <a:pt x="38" y="0"/>
                      </a:moveTo>
                      <a:lnTo>
                        <a:pt x="57" y="28"/>
                      </a:lnTo>
                      <a:lnTo>
                        <a:pt x="94" y="42"/>
                      </a:lnTo>
                      <a:lnTo>
                        <a:pt x="0" y="71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13" name="Arc 81"/>
                <p:cNvSpPr>
                  <a:spLocks/>
                </p:cNvSpPr>
                <p:nvPr/>
              </p:nvSpPr>
              <p:spPr bwMode="auto">
                <a:xfrm flipH="1">
                  <a:off x="3414" y="1051"/>
                  <a:ext cx="634" cy="1288"/>
                </a:xfrm>
                <a:custGeom>
                  <a:avLst/>
                  <a:gdLst>
                    <a:gd name="G0" fmla="+- 21600 0 0"/>
                    <a:gd name="G1" fmla="+- 20123 0 0"/>
                    <a:gd name="G2" fmla="+- 21600 0 0"/>
                    <a:gd name="T0" fmla="*/ 11822 w 21600"/>
                    <a:gd name="T1" fmla="*/ 39383 h 39383"/>
                    <a:gd name="T2" fmla="*/ 13750 w 21600"/>
                    <a:gd name="T3" fmla="*/ 0 h 39383"/>
                    <a:gd name="T4" fmla="*/ 21600 w 21600"/>
                    <a:gd name="T5" fmla="*/ 20123 h 39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383" fill="none" extrusionOk="0">
                      <a:moveTo>
                        <a:pt x="11821" y="39383"/>
                      </a:moveTo>
                      <a:cubicBezTo>
                        <a:pt x="4569" y="35700"/>
                        <a:pt x="0" y="28256"/>
                        <a:pt x="0" y="20123"/>
                      </a:cubicBezTo>
                      <a:cubicBezTo>
                        <a:pt x="-1" y="11223"/>
                        <a:pt x="5458" y="3234"/>
                        <a:pt x="13749" y="-1"/>
                      </a:cubicBezTo>
                    </a:path>
                    <a:path w="21600" h="39383" stroke="0" extrusionOk="0">
                      <a:moveTo>
                        <a:pt x="11821" y="39383"/>
                      </a:moveTo>
                      <a:cubicBezTo>
                        <a:pt x="4569" y="35700"/>
                        <a:pt x="0" y="28256"/>
                        <a:pt x="0" y="20123"/>
                      </a:cubicBezTo>
                      <a:cubicBezTo>
                        <a:pt x="-1" y="11223"/>
                        <a:pt x="5458" y="3234"/>
                        <a:pt x="13749" y="-1"/>
                      </a:cubicBezTo>
                      <a:lnTo>
                        <a:pt x="21600" y="20123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8514" name="Arc 82"/>
              <p:cNvSpPr>
                <a:spLocks/>
              </p:cNvSpPr>
              <p:nvPr/>
            </p:nvSpPr>
            <p:spPr bwMode="auto">
              <a:xfrm flipH="1">
                <a:off x="3365" y="2847"/>
                <a:ext cx="914" cy="376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46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460" y="21599"/>
                    </a:moveTo>
                    <a:cubicBezTo>
                      <a:pt x="9585" y="21522"/>
                      <a:pt x="0" y="11874"/>
                      <a:pt x="0" y="0"/>
                    </a:cubicBezTo>
                  </a:path>
                  <a:path w="21600" h="21600" stroke="0" extrusionOk="0">
                    <a:moveTo>
                      <a:pt x="21460" y="21599"/>
                    </a:moveTo>
                    <a:cubicBezTo>
                      <a:pt x="9585" y="21522"/>
                      <a:pt x="0" y="11874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526" name="Text Box 94"/>
              <p:cNvSpPr txBox="1">
                <a:spLocks noChangeArrowheads="1"/>
              </p:cNvSpPr>
              <p:nvPr/>
            </p:nvSpPr>
            <p:spPr bwMode="auto">
              <a:xfrm>
                <a:off x="3753" y="2439"/>
                <a:ext cx="1008" cy="40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b="1"/>
                  <a:t>Correspondance graphèmes phonèmes</a:t>
                </a:r>
              </a:p>
            </p:txBody>
          </p:sp>
        </p:grpSp>
      </p:grpSp>
      <p:grpSp>
        <p:nvGrpSpPr>
          <p:cNvPr id="18601" name="Group 169"/>
          <p:cNvGrpSpPr>
            <a:grpSpLocks/>
          </p:cNvGrpSpPr>
          <p:nvPr/>
        </p:nvGrpSpPr>
        <p:grpSpPr bwMode="auto">
          <a:xfrm>
            <a:off x="3468688" y="1071563"/>
            <a:ext cx="2646362" cy="4741862"/>
            <a:chOff x="2185" y="675"/>
            <a:chExt cx="1667" cy="2987"/>
          </a:xfrm>
        </p:grpSpPr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2938" y="2689"/>
              <a:ext cx="81" cy="47"/>
            </a:xfrm>
            <a:custGeom>
              <a:avLst/>
              <a:gdLst>
                <a:gd name="T0" fmla="*/ 79 w 102"/>
                <a:gd name="T1" fmla="*/ 0 h 58"/>
                <a:gd name="T2" fmla="*/ 77 w 102"/>
                <a:gd name="T3" fmla="*/ 32 h 58"/>
                <a:gd name="T4" fmla="*/ 101 w 102"/>
                <a:gd name="T5" fmla="*/ 57 h 58"/>
                <a:gd name="T6" fmla="*/ 0 w 102"/>
                <a:gd name="T7" fmla="*/ 49 h 58"/>
                <a:gd name="T8" fmla="*/ 79 w 10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79" y="0"/>
                  </a:moveTo>
                  <a:lnTo>
                    <a:pt x="77" y="32"/>
                  </a:lnTo>
                  <a:lnTo>
                    <a:pt x="101" y="57"/>
                  </a:lnTo>
                  <a:lnTo>
                    <a:pt x="0" y="49"/>
                  </a:lnTo>
                  <a:lnTo>
                    <a:pt x="7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598" name="Group 166"/>
            <p:cNvGrpSpPr>
              <a:grpSpLocks/>
            </p:cNvGrpSpPr>
            <p:nvPr/>
          </p:nvGrpSpPr>
          <p:grpSpPr bwMode="auto">
            <a:xfrm>
              <a:off x="2185" y="675"/>
              <a:ext cx="1667" cy="2987"/>
              <a:chOff x="2185" y="675"/>
              <a:chExt cx="1667" cy="2987"/>
            </a:xfrm>
          </p:grpSpPr>
          <p:grpSp>
            <p:nvGrpSpPr>
              <p:cNvPr id="18522" name="Group 90"/>
              <p:cNvGrpSpPr>
                <a:grpSpLocks/>
              </p:cNvGrpSpPr>
              <p:nvPr/>
            </p:nvGrpSpPr>
            <p:grpSpPr bwMode="auto">
              <a:xfrm>
                <a:off x="2185" y="3065"/>
                <a:ext cx="804" cy="597"/>
                <a:chOff x="3661" y="3398"/>
                <a:chExt cx="804" cy="597"/>
              </a:xfrm>
            </p:grpSpPr>
            <p:grpSp>
              <p:nvGrpSpPr>
                <p:cNvPr id="18521" name="Group 89"/>
                <p:cNvGrpSpPr>
                  <a:grpSpLocks/>
                </p:cNvGrpSpPr>
                <p:nvPr/>
              </p:nvGrpSpPr>
              <p:grpSpPr bwMode="auto">
                <a:xfrm>
                  <a:off x="3715" y="3398"/>
                  <a:ext cx="680" cy="466"/>
                  <a:chOff x="2185" y="3461"/>
                  <a:chExt cx="680" cy="466"/>
                </a:xfrm>
              </p:grpSpPr>
              <p:sp>
                <p:nvSpPr>
                  <p:cNvPr id="1846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3469"/>
                    <a:ext cx="637" cy="29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846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21" y="3461"/>
                    <a:ext cx="64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 defTabSz="762000" eaLnBrk="0" hangingPunct="0"/>
                    <a:r>
                      <a:rPr lang="fr-FR" sz="1200" b="1">
                        <a:solidFill>
                          <a:srgbClr val="000000"/>
                        </a:solidFill>
                      </a:rPr>
                      <a:t>Régulateur </a:t>
                    </a:r>
                  </a:p>
                </p:txBody>
              </p:sp>
              <p:sp>
                <p:nvSpPr>
                  <p:cNvPr id="1849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09" y="3768"/>
                    <a:ext cx="1" cy="1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8493" name="Freeform 61"/>
                  <p:cNvSpPr>
                    <a:spLocks/>
                  </p:cNvSpPr>
                  <p:nvPr/>
                </p:nvSpPr>
                <p:spPr bwMode="auto">
                  <a:xfrm>
                    <a:off x="2478" y="3868"/>
                    <a:ext cx="63" cy="59"/>
                  </a:xfrm>
                  <a:custGeom>
                    <a:avLst/>
                    <a:gdLst>
                      <a:gd name="T0" fmla="*/ 0 w 80"/>
                      <a:gd name="T1" fmla="*/ 0 h 72"/>
                      <a:gd name="T2" fmla="*/ 39 w 80"/>
                      <a:gd name="T3" fmla="*/ 10 h 72"/>
                      <a:gd name="T4" fmla="*/ 79 w 80"/>
                      <a:gd name="T5" fmla="*/ 0 h 72"/>
                      <a:gd name="T6" fmla="*/ 39 w 80"/>
                      <a:gd name="T7" fmla="*/ 71 h 72"/>
                      <a:gd name="T8" fmla="*/ 0 w 80"/>
                      <a:gd name="T9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72">
                        <a:moveTo>
                          <a:pt x="0" y="0"/>
                        </a:moveTo>
                        <a:lnTo>
                          <a:pt x="39" y="10"/>
                        </a:lnTo>
                        <a:lnTo>
                          <a:pt x="79" y="0"/>
                        </a:lnTo>
                        <a:lnTo>
                          <a:pt x="39" y="7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6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185" y="3567"/>
                    <a:ext cx="66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 defTabSz="762000" eaLnBrk="0" hangingPunct="0"/>
                    <a:r>
                      <a:rPr lang="fr-FR" sz="1200" b="1">
                        <a:solidFill>
                          <a:srgbClr val="000000"/>
                        </a:solidFill>
                      </a:rPr>
                      <a:t>de Réponse</a:t>
                    </a:r>
                  </a:p>
                </p:txBody>
              </p:sp>
            </p:grp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3661" y="3822"/>
                  <a:ext cx="80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 eaLnBrk="0" hangingPunct="0"/>
                  <a:r>
                    <a:rPr lang="fr-FR" sz="1200" b="1">
                      <a:solidFill>
                        <a:srgbClr val="000000"/>
                      </a:solidFill>
                    </a:rPr>
                    <a:t>Réponse orale </a:t>
                  </a:r>
                </a:p>
              </p:txBody>
            </p:sp>
          </p:grpSp>
          <p:sp>
            <p:nvSpPr>
              <p:cNvPr id="18570" name="Text Box 138"/>
              <p:cNvSpPr txBox="1">
                <a:spLocks noChangeArrowheads="1"/>
              </p:cNvSpPr>
              <p:nvPr/>
            </p:nvSpPr>
            <p:spPr bwMode="auto">
              <a:xfrm>
                <a:off x="2972" y="990"/>
                <a:ext cx="650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200"/>
                  <a:t>Analyse Visuelle</a:t>
                </a:r>
              </a:p>
            </p:txBody>
          </p:sp>
          <p:sp>
            <p:nvSpPr>
              <p:cNvPr id="18572" name="Line 140"/>
              <p:cNvSpPr>
                <a:spLocks noChangeShapeType="1"/>
              </p:cNvSpPr>
              <p:nvPr/>
            </p:nvSpPr>
            <p:spPr bwMode="auto">
              <a:xfrm>
                <a:off x="3297" y="795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578" name="Rectangle 146"/>
              <p:cNvSpPr>
                <a:spLocks noChangeArrowheads="1"/>
              </p:cNvSpPr>
              <p:nvPr/>
            </p:nvSpPr>
            <p:spPr bwMode="auto">
              <a:xfrm>
                <a:off x="3063" y="675"/>
                <a:ext cx="5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 eaLnBrk="0" hangingPunct="0"/>
                <a:r>
                  <a:rPr lang="fr-FR" sz="1200" b="1">
                    <a:solidFill>
                      <a:srgbClr val="000000"/>
                    </a:solidFill>
                  </a:rPr>
                  <a:t>Mot écrit</a:t>
                </a:r>
              </a:p>
            </p:txBody>
          </p:sp>
          <p:grpSp>
            <p:nvGrpSpPr>
              <p:cNvPr id="18590" name="Group 158"/>
              <p:cNvGrpSpPr>
                <a:grpSpLocks/>
              </p:cNvGrpSpPr>
              <p:nvPr/>
            </p:nvGrpSpPr>
            <p:grpSpPr bwMode="auto">
              <a:xfrm>
                <a:off x="2231" y="1293"/>
                <a:ext cx="1621" cy="1804"/>
                <a:chOff x="1682" y="1284"/>
                <a:chExt cx="1621" cy="1804"/>
              </a:xfrm>
            </p:grpSpPr>
            <p:grpSp>
              <p:nvGrpSpPr>
                <p:cNvPr id="18589" name="Group 157"/>
                <p:cNvGrpSpPr>
                  <a:grpSpLocks/>
                </p:cNvGrpSpPr>
                <p:nvPr/>
              </p:nvGrpSpPr>
              <p:grpSpPr bwMode="auto">
                <a:xfrm>
                  <a:off x="1682" y="1284"/>
                  <a:ext cx="1621" cy="1804"/>
                  <a:chOff x="2222" y="1284"/>
                  <a:chExt cx="1621" cy="1804"/>
                </a:xfrm>
              </p:grpSpPr>
              <p:grpSp>
                <p:nvGrpSpPr>
                  <p:cNvPr id="1853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222" y="2499"/>
                    <a:ext cx="783" cy="589"/>
                    <a:chOff x="1502" y="2724"/>
                    <a:chExt cx="783" cy="589"/>
                  </a:xfrm>
                </p:grpSpPr>
                <p:sp>
                  <p:nvSpPr>
                    <p:cNvPr id="1846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2" y="2762"/>
                      <a:ext cx="664" cy="3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46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7" y="2724"/>
                      <a:ext cx="53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l" defTabSz="762000" eaLnBrk="0" hangingPunct="0"/>
                      <a:r>
                        <a:rPr lang="fr-FR" sz="1200" b="1">
                          <a:solidFill>
                            <a:srgbClr val="000000"/>
                          </a:solidFill>
                        </a:rPr>
                        <a:t>Système </a:t>
                      </a:r>
                    </a:p>
                  </p:txBody>
                </p:sp>
                <p:sp>
                  <p:nvSpPr>
                    <p:cNvPr id="18465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2" y="2821"/>
                      <a:ext cx="763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l" defTabSz="762000" eaLnBrk="0" hangingPunct="0"/>
                      <a:r>
                        <a:rPr lang="fr-FR" sz="1200" b="1">
                          <a:solidFill>
                            <a:srgbClr val="000000"/>
                          </a:solidFill>
                        </a:rPr>
                        <a:t>de Production</a:t>
                      </a:r>
                    </a:p>
                  </p:txBody>
                </p:sp>
                <p:sp>
                  <p:nvSpPr>
                    <p:cNvPr id="1846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5" y="2916"/>
                      <a:ext cx="72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l" defTabSz="762000" eaLnBrk="0" hangingPunct="0"/>
                      <a:r>
                        <a:rPr lang="fr-FR" sz="1200" b="1">
                          <a:solidFill>
                            <a:srgbClr val="000000"/>
                          </a:solidFill>
                        </a:rPr>
                        <a:t> Phonémique</a:t>
                      </a:r>
                    </a:p>
                  </p:txBody>
                </p:sp>
                <p:sp>
                  <p:nvSpPr>
                    <p:cNvPr id="18490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1" y="3070"/>
                      <a:ext cx="1" cy="2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49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830" y="3255"/>
                      <a:ext cx="63" cy="58"/>
                    </a:xfrm>
                    <a:custGeom>
                      <a:avLst/>
                      <a:gdLst>
                        <a:gd name="T0" fmla="*/ 0 w 80"/>
                        <a:gd name="T1" fmla="*/ 0 h 72"/>
                        <a:gd name="T2" fmla="*/ 39 w 80"/>
                        <a:gd name="T3" fmla="*/ 10 h 72"/>
                        <a:gd name="T4" fmla="*/ 79 w 80"/>
                        <a:gd name="T5" fmla="*/ 0 h 72"/>
                        <a:gd name="T6" fmla="*/ 39 w 80"/>
                        <a:gd name="T7" fmla="*/ 71 h 72"/>
                        <a:gd name="T8" fmla="*/ 0 w 80"/>
                        <a:gd name="T9" fmla="*/ 0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0" h="72">
                          <a:moveTo>
                            <a:pt x="0" y="0"/>
                          </a:moveTo>
                          <a:lnTo>
                            <a:pt x="39" y="10"/>
                          </a:lnTo>
                          <a:lnTo>
                            <a:pt x="79" y="0"/>
                          </a:lnTo>
                          <a:lnTo>
                            <a:pt x="39" y="7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844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1468"/>
                    <a:ext cx="933" cy="397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BottomLeft"/>
                    <a:lightRig rig="legacyFlat3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89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480" name="Arc 48"/>
                  <p:cNvSpPr>
                    <a:spLocks/>
                  </p:cNvSpPr>
                  <p:nvPr/>
                </p:nvSpPr>
                <p:spPr bwMode="auto">
                  <a:xfrm>
                    <a:off x="2939" y="1921"/>
                    <a:ext cx="358" cy="788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358"/>
                      <a:gd name="T2" fmla="*/ 3223 w 21600"/>
                      <a:gd name="T3" fmla="*/ 21358 h 21358"/>
                      <a:gd name="T4" fmla="*/ 0 w 21600"/>
                      <a:gd name="T5" fmla="*/ 0 h 21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358" fill="none" extrusionOk="0">
                        <a:moveTo>
                          <a:pt x="21600" y="0"/>
                        </a:moveTo>
                        <a:cubicBezTo>
                          <a:pt x="21600" y="10684"/>
                          <a:pt x="13788" y="19763"/>
                          <a:pt x="3223" y="21358"/>
                        </a:cubicBezTo>
                      </a:path>
                      <a:path w="21600" h="21358" stroke="0" extrusionOk="0">
                        <a:moveTo>
                          <a:pt x="21600" y="0"/>
                        </a:moveTo>
                        <a:cubicBezTo>
                          <a:pt x="21600" y="10684"/>
                          <a:pt x="13788" y="19763"/>
                          <a:pt x="3223" y="213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850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017" y="1312"/>
                    <a:ext cx="82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 defTabSz="762000" eaLnBrk="0" hangingPunct="0"/>
                    <a:r>
                      <a:rPr lang="fr-FR" sz="1000" i="1">
                        <a:solidFill>
                          <a:srgbClr val="000000"/>
                        </a:solidFill>
                      </a:rPr>
                      <a:t>Code   alphabétique</a:t>
                    </a:r>
                    <a:endParaRPr lang="fr-FR" sz="1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571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91" y="1284"/>
                    <a:ext cx="0" cy="1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853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333" y="1470"/>
                  <a:ext cx="8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1200" b="1" dirty="0"/>
                    <a:t>Système de Reconnaissance Visuelle de Mots</a:t>
                  </a:r>
                </a:p>
              </p:txBody>
            </p:sp>
          </p:grpSp>
        </p:grpSp>
      </p:grpSp>
      <p:grpSp>
        <p:nvGrpSpPr>
          <p:cNvPr id="18520" name="Group 88"/>
          <p:cNvGrpSpPr>
            <a:grpSpLocks/>
          </p:cNvGrpSpPr>
          <p:nvPr/>
        </p:nvGrpSpPr>
        <p:grpSpPr bwMode="auto">
          <a:xfrm>
            <a:off x="3478213" y="3006725"/>
            <a:ext cx="1625600" cy="1046163"/>
            <a:chOff x="2110" y="2101"/>
            <a:chExt cx="1024" cy="659"/>
          </a:xfrm>
        </p:grpSpPr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2110" y="2278"/>
              <a:ext cx="798" cy="305"/>
            </a:xfrm>
            <a:prstGeom prst="rect">
              <a:avLst/>
            </a:prstGeom>
            <a:solidFill>
              <a:srgbClr val="FFFFFF"/>
            </a:solidFill>
            <a:ln w="12700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2273" y="2239"/>
              <a:ext cx="5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1200" b="1">
                  <a:solidFill>
                    <a:srgbClr val="000000"/>
                  </a:solidFill>
                </a:rPr>
                <a:t>Système 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2215" y="2336"/>
              <a:ext cx="6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1200" b="1">
                  <a:solidFill>
                    <a:srgbClr val="000000"/>
                  </a:solidFill>
                </a:rPr>
                <a:t>Sémantique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2255" y="2432"/>
              <a:ext cx="5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1200" b="1">
                  <a:solidFill>
                    <a:srgbClr val="000000"/>
                  </a:solidFill>
                </a:rPr>
                <a:t>(Cognitif)</a:t>
              </a:r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 flipH="1">
              <a:off x="2937" y="2101"/>
              <a:ext cx="197" cy="2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2911" y="2350"/>
              <a:ext cx="64" cy="63"/>
            </a:xfrm>
            <a:custGeom>
              <a:avLst/>
              <a:gdLst>
                <a:gd name="T0" fmla="*/ 11 w 81"/>
                <a:gd name="T1" fmla="*/ 0 h 77"/>
                <a:gd name="T2" fmla="*/ 39 w 81"/>
                <a:gd name="T3" fmla="*/ 23 h 77"/>
                <a:gd name="T4" fmla="*/ 80 w 81"/>
                <a:gd name="T5" fmla="*/ 29 h 77"/>
                <a:gd name="T6" fmla="*/ 0 w 81"/>
                <a:gd name="T7" fmla="*/ 76 h 77"/>
                <a:gd name="T8" fmla="*/ 11 w 81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7">
                  <a:moveTo>
                    <a:pt x="11" y="0"/>
                  </a:moveTo>
                  <a:lnTo>
                    <a:pt x="39" y="23"/>
                  </a:lnTo>
                  <a:lnTo>
                    <a:pt x="80" y="29"/>
                  </a:lnTo>
                  <a:lnTo>
                    <a:pt x="0" y="76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>
              <a:off x="2509" y="2586"/>
              <a:ext cx="1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2478" y="2701"/>
              <a:ext cx="63" cy="59"/>
            </a:xfrm>
            <a:custGeom>
              <a:avLst/>
              <a:gdLst>
                <a:gd name="T0" fmla="*/ 0 w 80"/>
                <a:gd name="T1" fmla="*/ 0 h 72"/>
                <a:gd name="T2" fmla="*/ 39 w 80"/>
                <a:gd name="T3" fmla="*/ 10 h 72"/>
                <a:gd name="T4" fmla="*/ 79 w 80"/>
                <a:gd name="T5" fmla="*/ 0 h 72"/>
                <a:gd name="T6" fmla="*/ 39 w 80"/>
                <a:gd name="T7" fmla="*/ 71 h 72"/>
                <a:gd name="T8" fmla="*/ 0 w 8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2">
                  <a:moveTo>
                    <a:pt x="0" y="0"/>
                  </a:moveTo>
                  <a:lnTo>
                    <a:pt x="39" y="10"/>
                  </a:lnTo>
                  <a:lnTo>
                    <a:pt x="79" y="0"/>
                  </a:lnTo>
                  <a:lnTo>
                    <a:pt x="39" y="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584" name="Group 152"/>
          <p:cNvGrpSpPr>
            <a:grpSpLocks/>
          </p:cNvGrpSpPr>
          <p:nvPr/>
        </p:nvGrpSpPr>
        <p:grpSpPr bwMode="auto">
          <a:xfrm>
            <a:off x="1309688" y="1104900"/>
            <a:ext cx="2422525" cy="4065588"/>
            <a:chOff x="240" y="606"/>
            <a:chExt cx="1526" cy="2561"/>
          </a:xfrm>
        </p:grpSpPr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987" y="606"/>
              <a:ext cx="4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1200" b="1">
                  <a:solidFill>
                    <a:srgbClr val="000000"/>
                  </a:solidFill>
                </a:rPr>
                <a:t>Mot oral</a:t>
              </a:r>
            </a:p>
          </p:txBody>
        </p:sp>
        <p:sp>
          <p:nvSpPr>
            <p:cNvPr id="18553" name="Rectangle 121"/>
            <p:cNvSpPr>
              <a:spLocks noChangeArrowheads="1"/>
            </p:cNvSpPr>
            <p:nvPr/>
          </p:nvSpPr>
          <p:spPr bwMode="auto">
            <a:xfrm>
              <a:off x="779" y="1393"/>
              <a:ext cx="933" cy="397"/>
            </a:xfrm>
            <a:prstGeom prst="rect">
              <a:avLst/>
            </a:prstGeom>
            <a:solidFill>
              <a:srgbClr val="C0C0C0"/>
            </a:solidFill>
            <a:ln w="12700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grpSp>
          <p:nvGrpSpPr>
            <p:cNvPr id="18557" name="Group 125"/>
            <p:cNvGrpSpPr>
              <a:grpSpLocks/>
            </p:cNvGrpSpPr>
            <p:nvPr/>
          </p:nvGrpSpPr>
          <p:grpSpPr bwMode="auto">
            <a:xfrm>
              <a:off x="1233" y="1846"/>
              <a:ext cx="533" cy="815"/>
              <a:chOff x="1116" y="1684"/>
              <a:chExt cx="533" cy="815"/>
            </a:xfrm>
          </p:grpSpPr>
          <p:sp>
            <p:nvSpPr>
              <p:cNvPr id="18551" name="Freeform 119"/>
              <p:cNvSpPr>
                <a:spLocks/>
              </p:cNvSpPr>
              <p:nvPr/>
            </p:nvSpPr>
            <p:spPr bwMode="auto">
              <a:xfrm>
                <a:off x="1504" y="2452"/>
                <a:ext cx="81" cy="47"/>
              </a:xfrm>
              <a:custGeom>
                <a:avLst/>
                <a:gdLst>
                  <a:gd name="T0" fmla="*/ 79 w 102"/>
                  <a:gd name="T1" fmla="*/ 0 h 58"/>
                  <a:gd name="T2" fmla="*/ 77 w 102"/>
                  <a:gd name="T3" fmla="*/ 32 h 58"/>
                  <a:gd name="T4" fmla="*/ 101 w 102"/>
                  <a:gd name="T5" fmla="*/ 57 h 58"/>
                  <a:gd name="T6" fmla="*/ 0 w 102"/>
                  <a:gd name="T7" fmla="*/ 49 h 58"/>
                  <a:gd name="T8" fmla="*/ 79 w 10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58">
                    <a:moveTo>
                      <a:pt x="79" y="0"/>
                    </a:moveTo>
                    <a:lnTo>
                      <a:pt x="77" y="32"/>
                    </a:lnTo>
                    <a:lnTo>
                      <a:pt x="101" y="57"/>
                    </a:lnTo>
                    <a:lnTo>
                      <a:pt x="0" y="49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4" name="Arc 122"/>
              <p:cNvSpPr>
                <a:spLocks/>
              </p:cNvSpPr>
              <p:nvPr/>
            </p:nvSpPr>
            <p:spPr bwMode="auto">
              <a:xfrm flipH="1">
                <a:off x="1116" y="1684"/>
                <a:ext cx="533" cy="80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358"/>
                  <a:gd name="T2" fmla="*/ 3223 w 21600"/>
                  <a:gd name="T3" fmla="*/ 21358 h 21358"/>
                  <a:gd name="T4" fmla="*/ 0 w 21600"/>
                  <a:gd name="T5" fmla="*/ 0 h 2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58" fill="none" extrusionOk="0">
                    <a:moveTo>
                      <a:pt x="21600" y="0"/>
                    </a:moveTo>
                    <a:cubicBezTo>
                      <a:pt x="21600" y="10684"/>
                      <a:pt x="13788" y="19763"/>
                      <a:pt x="3223" y="21358"/>
                    </a:cubicBezTo>
                  </a:path>
                  <a:path w="21600" h="21358" stroke="0" extrusionOk="0">
                    <a:moveTo>
                      <a:pt x="21600" y="0"/>
                    </a:moveTo>
                    <a:cubicBezTo>
                      <a:pt x="21600" y="10684"/>
                      <a:pt x="13788" y="19763"/>
                      <a:pt x="3223" y="2135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8555" name="Rectangle 123"/>
            <p:cNvSpPr>
              <a:spLocks noChangeArrowheads="1"/>
            </p:cNvSpPr>
            <p:nvPr/>
          </p:nvSpPr>
          <p:spPr bwMode="auto">
            <a:xfrm>
              <a:off x="953" y="1237"/>
              <a:ext cx="7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1000" i="1">
                  <a:solidFill>
                    <a:srgbClr val="000000"/>
                  </a:solidFill>
                </a:rPr>
                <a:t>Code   acoustique</a:t>
              </a:r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18556" name="Text Box 124"/>
            <p:cNvSpPr txBox="1">
              <a:spLocks noChangeArrowheads="1"/>
            </p:cNvSpPr>
            <p:nvPr/>
          </p:nvSpPr>
          <p:spPr bwMode="auto">
            <a:xfrm>
              <a:off x="791" y="1350"/>
              <a:ext cx="953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/>
                <a:t>Système de Reconnaissance Auditive de Mots</a:t>
              </a:r>
            </a:p>
          </p:txBody>
        </p:sp>
        <p:sp>
          <p:nvSpPr>
            <p:cNvPr id="18561" name="Line 129"/>
            <p:cNvSpPr>
              <a:spLocks noChangeShapeType="1"/>
            </p:cNvSpPr>
            <p:nvPr/>
          </p:nvSpPr>
          <p:spPr bwMode="auto">
            <a:xfrm>
              <a:off x="1359" y="1845"/>
              <a:ext cx="207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63" name="Arc 131"/>
            <p:cNvSpPr>
              <a:spLocks/>
            </p:cNvSpPr>
            <p:nvPr/>
          </p:nvSpPr>
          <p:spPr bwMode="auto">
            <a:xfrm>
              <a:off x="766" y="2763"/>
              <a:ext cx="913" cy="37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46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460" y="21599"/>
                  </a:moveTo>
                  <a:cubicBezTo>
                    <a:pt x="9585" y="21522"/>
                    <a:pt x="0" y="11874"/>
                    <a:pt x="0" y="0"/>
                  </a:cubicBezTo>
                </a:path>
                <a:path w="21600" h="21600" stroke="0" extrusionOk="0">
                  <a:moveTo>
                    <a:pt x="21460" y="21599"/>
                  </a:moveTo>
                  <a:cubicBezTo>
                    <a:pt x="9585" y="21522"/>
                    <a:pt x="0" y="1187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64" name="Text Box 132"/>
            <p:cNvSpPr txBox="1">
              <a:spLocks noChangeArrowheads="1"/>
            </p:cNvSpPr>
            <p:nvPr/>
          </p:nvSpPr>
          <p:spPr bwMode="auto">
            <a:xfrm>
              <a:off x="240" y="2355"/>
              <a:ext cx="1008" cy="40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Correspondance graphèmes phonèmes</a:t>
              </a:r>
            </a:p>
          </p:txBody>
        </p:sp>
        <p:grpSp>
          <p:nvGrpSpPr>
            <p:cNvPr id="18568" name="Group 136"/>
            <p:cNvGrpSpPr>
              <a:grpSpLocks/>
            </p:cNvGrpSpPr>
            <p:nvPr/>
          </p:nvGrpSpPr>
          <p:grpSpPr bwMode="auto">
            <a:xfrm>
              <a:off x="905" y="717"/>
              <a:ext cx="650" cy="669"/>
              <a:chOff x="3020" y="3156"/>
              <a:chExt cx="650" cy="669"/>
            </a:xfrm>
          </p:grpSpPr>
          <p:sp>
            <p:nvSpPr>
              <p:cNvPr id="18565" name="Text Box 133"/>
              <p:cNvSpPr txBox="1">
                <a:spLocks noChangeArrowheads="1"/>
              </p:cNvSpPr>
              <p:nvPr/>
            </p:nvSpPr>
            <p:spPr bwMode="auto">
              <a:xfrm>
                <a:off x="3020" y="3351"/>
                <a:ext cx="650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200"/>
                  <a:t>Analyse Acoustique</a:t>
                </a:r>
              </a:p>
            </p:txBody>
          </p:sp>
          <p:sp>
            <p:nvSpPr>
              <p:cNvPr id="18566" name="Line 134"/>
              <p:cNvSpPr>
                <a:spLocks noChangeShapeType="1"/>
              </p:cNvSpPr>
              <p:nvPr/>
            </p:nvSpPr>
            <p:spPr bwMode="auto">
              <a:xfrm flipH="1">
                <a:off x="3348" y="3645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567" name="Line 135"/>
              <p:cNvSpPr>
                <a:spLocks noChangeShapeType="1"/>
              </p:cNvSpPr>
              <p:nvPr/>
            </p:nvSpPr>
            <p:spPr bwMode="auto">
              <a:xfrm>
                <a:off x="3345" y="3156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576" name="Group 144"/>
            <p:cNvGrpSpPr>
              <a:grpSpLocks/>
            </p:cNvGrpSpPr>
            <p:nvPr/>
          </p:nvGrpSpPr>
          <p:grpSpPr bwMode="auto">
            <a:xfrm>
              <a:off x="499" y="1039"/>
              <a:ext cx="635" cy="1339"/>
              <a:chOff x="94" y="1039"/>
              <a:chExt cx="635" cy="1339"/>
            </a:xfrm>
          </p:grpSpPr>
          <p:sp>
            <p:nvSpPr>
              <p:cNvPr id="18562" name="Arc 130"/>
              <p:cNvSpPr>
                <a:spLocks/>
              </p:cNvSpPr>
              <p:nvPr/>
            </p:nvSpPr>
            <p:spPr bwMode="auto">
              <a:xfrm>
                <a:off x="94" y="1039"/>
                <a:ext cx="635" cy="1315"/>
              </a:xfrm>
              <a:custGeom>
                <a:avLst/>
                <a:gdLst>
                  <a:gd name="G0" fmla="+- 21600 0 0"/>
                  <a:gd name="G1" fmla="+- 20123 0 0"/>
                  <a:gd name="G2" fmla="+- 21600 0 0"/>
                  <a:gd name="T0" fmla="*/ 11822 w 21600"/>
                  <a:gd name="T1" fmla="*/ 39383 h 39383"/>
                  <a:gd name="T2" fmla="*/ 13750 w 21600"/>
                  <a:gd name="T3" fmla="*/ 0 h 39383"/>
                  <a:gd name="T4" fmla="*/ 21600 w 21600"/>
                  <a:gd name="T5" fmla="*/ 20123 h 39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9383" fill="none" extrusionOk="0">
                    <a:moveTo>
                      <a:pt x="11821" y="39383"/>
                    </a:moveTo>
                    <a:cubicBezTo>
                      <a:pt x="4569" y="35700"/>
                      <a:pt x="0" y="28256"/>
                      <a:pt x="0" y="20123"/>
                    </a:cubicBezTo>
                    <a:cubicBezTo>
                      <a:pt x="-1" y="11223"/>
                      <a:pt x="5458" y="3234"/>
                      <a:pt x="13749" y="-1"/>
                    </a:cubicBezTo>
                  </a:path>
                  <a:path w="21600" h="39383" stroke="0" extrusionOk="0">
                    <a:moveTo>
                      <a:pt x="11821" y="39383"/>
                    </a:moveTo>
                    <a:cubicBezTo>
                      <a:pt x="4569" y="35700"/>
                      <a:pt x="0" y="28256"/>
                      <a:pt x="0" y="20123"/>
                    </a:cubicBezTo>
                    <a:cubicBezTo>
                      <a:pt x="-1" y="11223"/>
                      <a:pt x="5458" y="3234"/>
                      <a:pt x="13749" y="-1"/>
                    </a:cubicBezTo>
                    <a:lnTo>
                      <a:pt x="21600" y="20123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574" name="Freeform 142"/>
              <p:cNvSpPr>
                <a:spLocks/>
              </p:cNvSpPr>
              <p:nvPr/>
            </p:nvSpPr>
            <p:spPr bwMode="auto">
              <a:xfrm>
                <a:off x="421" y="2319"/>
                <a:ext cx="76" cy="59"/>
              </a:xfrm>
              <a:custGeom>
                <a:avLst/>
                <a:gdLst>
                  <a:gd name="T0" fmla="*/ 38 w 95"/>
                  <a:gd name="T1" fmla="*/ 0 h 72"/>
                  <a:gd name="T2" fmla="*/ 57 w 95"/>
                  <a:gd name="T3" fmla="*/ 28 h 72"/>
                  <a:gd name="T4" fmla="*/ 94 w 95"/>
                  <a:gd name="T5" fmla="*/ 42 h 72"/>
                  <a:gd name="T6" fmla="*/ 0 w 95"/>
                  <a:gd name="T7" fmla="*/ 71 h 72"/>
                  <a:gd name="T8" fmla="*/ 38 w 95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72">
                    <a:moveTo>
                      <a:pt x="38" y="0"/>
                    </a:moveTo>
                    <a:lnTo>
                      <a:pt x="57" y="28"/>
                    </a:lnTo>
                    <a:lnTo>
                      <a:pt x="94" y="42"/>
                    </a:lnTo>
                    <a:lnTo>
                      <a:pt x="0" y="71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75" name="Freeform 143"/>
            <p:cNvSpPr>
              <a:spLocks/>
            </p:cNvSpPr>
            <p:nvPr/>
          </p:nvSpPr>
          <p:spPr bwMode="auto">
            <a:xfrm>
              <a:off x="1615" y="3108"/>
              <a:ext cx="76" cy="59"/>
            </a:xfrm>
            <a:custGeom>
              <a:avLst/>
              <a:gdLst>
                <a:gd name="T0" fmla="*/ 38 w 95"/>
                <a:gd name="T1" fmla="*/ 0 h 72"/>
                <a:gd name="T2" fmla="*/ 57 w 95"/>
                <a:gd name="T3" fmla="*/ 28 h 72"/>
                <a:gd name="T4" fmla="*/ 94 w 95"/>
                <a:gd name="T5" fmla="*/ 42 h 72"/>
                <a:gd name="T6" fmla="*/ 0 w 95"/>
                <a:gd name="T7" fmla="*/ 71 h 72"/>
                <a:gd name="T8" fmla="*/ 38 w 9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2">
                  <a:moveTo>
                    <a:pt x="38" y="0"/>
                  </a:moveTo>
                  <a:lnTo>
                    <a:pt x="57" y="28"/>
                  </a:lnTo>
                  <a:lnTo>
                    <a:pt x="94" y="42"/>
                  </a:lnTo>
                  <a:lnTo>
                    <a:pt x="0" y="71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58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71850"/>
            <a:ext cx="2571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638701" cy="7136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Qu'est-ce que le TAL 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</a:t>
            </a:fld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62275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152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-1588"/>
            <a:ext cx="3048000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2009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815">
            <a:off x="2447925" y="4651375"/>
            <a:ext cx="76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95935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128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4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76238"/>
            <a:ext cx="7772400" cy="823912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Stratégies de Reconnaissance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30</a:t>
            </a:fld>
            <a:endParaRPr lang="fr-FR"/>
          </a:p>
        </p:txBody>
      </p:sp>
      <p:grpSp>
        <p:nvGrpSpPr>
          <p:cNvPr id="19494" name="Group 38"/>
          <p:cNvGrpSpPr>
            <a:grpSpLocks/>
          </p:cNvGrpSpPr>
          <p:nvPr/>
        </p:nvGrpSpPr>
        <p:grpSpPr bwMode="auto">
          <a:xfrm>
            <a:off x="4186238" y="2509838"/>
            <a:ext cx="3057525" cy="3292475"/>
            <a:chOff x="2592" y="1536"/>
            <a:chExt cx="1926" cy="2074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688" y="2256"/>
              <a:ext cx="17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fr-FR" sz="1400" b="1"/>
                <a:t>Reconnaissance de symboles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832" y="2688"/>
              <a:ext cx="148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fr-FR" sz="1400" b="1"/>
                <a:t>Reconstruction de chaînes</a:t>
              </a: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3552" y="2448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3552" y="2880"/>
              <a:ext cx="0" cy="7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3552" y="153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2592" y="1744"/>
              <a:ext cx="192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fr-FR" sz="1400" b="1"/>
                <a:t>Segmentation </a:t>
              </a:r>
            </a:p>
            <a:p>
              <a:pPr eaLnBrk="0" hangingPunct="0"/>
              <a:r>
                <a:rPr lang="fr-FR" sz="1400" b="1"/>
                <a:t>Extraction caractéristiques</a:t>
              </a: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H="1">
              <a:off x="3552" y="206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2640" y="15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1962150" y="1614488"/>
            <a:ext cx="7239000" cy="4498975"/>
            <a:chOff x="1200" y="1125"/>
            <a:chExt cx="4560" cy="2834"/>
          </a:xfrm>
        </p:grpSpPr>
        <p:grpSp>
          <p:nvGrpSpPr>
            <p:cNvPr id="19508" name="Group 52"/>
            <p:cNvGrpSpPr>
              <a:grpSpLocks/>
            </p:cNvGrpSpPr>
            <p:nvPr/>
          </p:nvGrpSpPr>
          <p:grpSpPr bwMode="auto">
            <a:xfrm>
              <a:off x="1200" y="1362"/>
              <a:ext cx="4224" cy="2597"/>
              <a:chOff x="1200" y="1362"/>
              <a:chExt cx="4224" cy="2597"/>
            </a:xfrm>
          </p:grpSpPr>
          <p:grpSp>
            <p:nvGrpSpPr>
              <p:cNvPr id="19495" name="Group 39"/>
              <p:cNvGrpSpPr>
                <a:grpSpLocks/>
              </p:cNvGrpSpPr>
              <p:nvPr/>
            </p:nvGrpSpPr>
            <p:grpSpPr bwMode="auto">
              <a:xfrm>
                <a:off x="1200" y="1362"/>
                <a:ext cx="3072" cy="2597"/>
                <a:chOff x="1200" y="1200"/>
                <a:chExt cx="3072" cy="2597"/>
              </a:xfrm>
            </p:grpSpPr>
            <p:sp>
              <p:nvSpPr>
                <p:cNvPr id="1946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160" y="1200"/>
                  <a:ext cx="947" cy="1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fr-FR" sz="1400" b="1"/>
                    <a:t>Image</a:t>
                  </a:r>
                </a:p>
              </p:txBody>
            </p:sp>
            <p:sp>
              <p:nvSpPr>
                <p:cNvPr id="194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640" y="1392"/>
                  <a:ext cx="0" cy="1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200" y="3600"/>
                  <a:ext cx="3072" cy="1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fr-FR" sz="1400" b="1"/>
                    <a:t>Liste de solutions possibles</a:t>
                  </a:r>
                </a:p>
              </p:txBody>
            </p:sp>
          </p:grpSp>
          <p:grpSp>
            <p:nvGrpSpPr>
              <p:cNvPr id="19493" name="Group 37"/>
              <p:cNvGrpSpPr>
                <a:grpSpLocks/>
              </p:cNvGrpSpPr>
              <p:nvPr/>
            </p:nvGrpSpPr>
            <p:grpSpPr bwMode="auto">
              <a:xfrm>
                <a:off x="2911" y="2865"/>
                <a:ext cx="2513" cy="711"/>
                <a:chOff x="2902" y="2649"/>
                <a:chExt cx="2513" cy="711"/>
              </a:xfrm>
            </p:grpSpPr>
            <p:sp>
              <p:nvSpPr>
                <p:cNvPr id="1946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552" y="28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19492" name="Group 36"/>
                <p:cNvGrpSpPr>
                  <a:grpSpLocks/>
                </p:cNvGrpSpPr>
                <p:nvPr/>
              </p:nvGrpSpPr>
              <p:grpSpPr bwMode="auto">
                <a:xfrm>
                  <a:off x="2902" y="2649"/>
                  <a:ext cx="2513" cy="711"/>
                  <a:chOff x="2902" y="2649"/>
                  <a:chExt cx="2513" cy="711"/>
                </a:xfrm>
              </p:grpSpPr>
              <p:sp>
                <p:nvSpPr>
                  <p:cNvPr id="1946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" y="3072"/>
                    <a:ext cx="1322" cy="28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fr-FR" sz="1400" b="1"/>
                      <a:t>Vérification dans dictionnaire</a:t>
                    </a:r>
                  </a:p>
                </p:txBody>
              </p:sp>
              <p:sp>
                <p:nvSpPr>
                  <p:cNvPr id="1948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2649"/>
                    <a:ext cx="711" cy="1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fr-FR" sz="1400" b="1"/>
                      <a:t>Contexte</a:t>
                    </a:r>
                  </a:p>
                </p:txBody>
              </p:sp>
              <p:sp>
                <p:nvSpPr>
                  <p:cNvPr id="194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784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48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4" y="3168"/>
                    <a:ext cx="86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9504" name="Group 48"/>
            <p:cNvGrpSpPr>
              <a:grpSpLocks/>
            </p:cNvGrpSpPr>
            <p:nvPr/>
          </p:nvGrpSpPr>
          <p:grpSpPr bwMode="auto">
            <a:xfrm>
              <a:off x="3966" y="1125"/>
              <a:ext cx="1794" cy="855"/>
              <a:chOff x="3966" y="1125"/>
              <a:chExt cx="1794" cy="855"/>
            </a:xfrm>
          </p:grpSpPr>
          <p:sp>
            <p:nvSpPr>
              <p:cNvPr id="19489" name="Text Box 33"/>
              <p:cNvSpPr txBox="1">
                <a:spLocks noChangeArrowheads="1"/>
              </p:cNvSpPr>
              <p:nvPr/>
            </p:nvSpPr>
            <p:spPr bwMode="auto">
              <a:xfrm>
                <a:off x="3966" y="1125"/>
                <a:ext cx="1680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b="1">
                    <a:solidFill>
                      <a:srgbClr val="FF0066"/>
                    </a:solidFill>
                  </a:rPr>
                  <a:t>Non dirigée par le lexique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600" b="1">
                    <a:solidFill>
                      <a:schemeClr val="accent1"/>
                    </a:solidFill>
                  </a:rPr>
                  <a:t>Voie non lexicale</a:t>
                </a:r>
              </a:p>
            </p:txBody>
          </p:sp>
          <p:pic>
            <p:nvPicPr>
              <p:cNvPr id="19501" name="Picture 4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0" y="1560"/>
                <a:ext cx="1220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14350" y="4514850"/>
            <a:ext cx="914400" cy="242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fr-FR" sz="1400" b="1"/>
              <a:t>Contexte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971550" y="4740275"/>
            <a:ext cx="0" cy="538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958850" y="5267325"/>
            <a:ext cx="765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724150" y="2509838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724150" y="329723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44663" y="4968875"/>
            <a:ext cx="1970087" cy="541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fr-FR" sz="1400" b="1"/>
              <a:t>Reconnaissance de mots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724150" y="5508625"/>
            <a:ext cx="0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885950" y="2843213"/>
            <a:ext cx="16017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fr-FR" sz="1400" b="1"/>
              <a:t>Extraction caractéristiques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2724150" y="2509838"/>
            <a:ext cx="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428750" y="3738563"/>
            <a:ext cx="2671763" cy="519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fr-FR" sz="1400" b="1"/>
              <a:t>Segmentation</a:t>
            </a:r>
          </a:p>
          <a:p>
            <a:pPr eaLnBrk="0" hangingPunct="0"/>
            <a:r>
              <a:rPr lang="fr-FR" sz="1400" b="1"/>
              <a:t>Extraction caractéristiques</a:t>
            </a: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724150" y="4251325"/>
            <a:ext cx="1588" cy="725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9505" name="Group 49"/>
          <p:cNvGrpSpPr>
            <a:grpSpLocks/>
          </p:cNvGrpSpPr>
          <p:nvPr/>
        </p:nvGrpSpPr>
        <p:grpSpPr bwMode="auto">
          <a:xfrm>
            <a:off x="-14288" y="1585913"/>
            <a:ext cx="2266951" cy="1230312"/>
            <a:chOff x="0" y="1098"/>
            <a:chExt cx="1428" cy="775"/>
          </a:xfrm>
        </p:grpSpPr>
        <p:sp>
          <p:nvSpPr>
            <p:cNvPr id="19488" name="Text Box 32"/>
            <p:cNvSpPr txBox="1">
              <a:spLocks noChangeArrowheads="1"/>
            </p:cNvSpPr>
            <p:nvPr/>
          </p:nvSpPr>
          <p:spPr bwMode="auto">
            <a:xfrm>
              <a:off x="0" y="1098"/>
              <a:ext cx="1428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>
                  <a:solidFill>
                    <a:srgbClr val="FF0066"/>
                  </a:solidFill>
                </a:rPr>
                <a:t>Dirigée par le lexique</a:t>
              </a:r>
            </a:p>
            <a:p>
              <a:pPr>
                <a:spcBef>
                  <a:spcPct val="50000"/>
                </a:spcBef>
              </a:pPr>
              <a:r>
                <a:rPr lang="fr-FR" sz="1600" b="1" dirty="0">
                  <a:solidFill>
                    <a:schemeClr val="accent1"/>
                  </a:solidFill>
                </a:rPr>
                <a:t>Voie lexicale</a:t>
              </a:r>
            </a:p>
          </p:txBody>
        </p:sp>
        <p:graphicFrame>
          <p:nvGraphicFramePr>
            <p:cNvPr id="19502" name="Object 46"/>
            <p:cNvGraphicFramePr>
              <a:graphicFrameLocks noChangeAspect="1"/>
            </p:cNvGraphicFramePr>
            <p:nvPr/>
          </p:nvGraphicFramePr>
          <p:xfrm>
            <a:off x="207" y="1485"/>
            <a:ext cx="1146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r:id="rId4" imgW="3524250" imgH="1190625" progId="Word.Picture.8">
                    <p:embed/>
                  </p:oleObj>
                </mc:Choice>
                <mc:Fallback>
                  <p:oleObj r:id="rId4" imgW="3524250" imgH="1190625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" y="1485"/>
                          <a:ext cx="1146" cy="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1743075" y="4972050"/>
            <a:ext cx="1970088" cy="5334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4348163" y="3665538"/>
            <a:ext cx="2733675" cy="30162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4686300" y="5053013"/>
            <a:ext cx="4462463" cy="920750"/>
            <a:chOff x="2961" y="3282"/>
            <a:chExt cx="2811" cy="580"/>
          </a:xfrm>
        </p:grpSpPr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2961" y="3282"/>
              <a:ext cx="1323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9514" name="Object 58"/>
            <p:cNvGraphicFramePr>
              <a:graphicFrameLocks noChangeAspect="1"/>
            </p:cNvGraphicFramePr>
            <p:nvPr/>
          </p:nvGraphicFramePr>
          <p:xfrm>
            <a:off x="4336" y="3371"/>
            <a:ext cx="1436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r:id="rId6" imgW="2505075" imgH="857250" progId="Word.Picture.8">
                    <p:embed/>
                  </p:oleObj>
                </mc:Choice>
                <mc:Fallback>
                  <p:oleObj r:id="rId6" imgW="2505075" imgH="85725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3371"/>
                          <a:ext cx="1436" cy="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98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8" grpId="0" animBg="1"/>
      <p:bldP spid="194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431800"/>
            <a:ext cx="7772400" cy="795338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L’Adaptation en Apprentissage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31</a:t>
            </a:fld>
            <a:endParaRPr lang="fr-FR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46150" y="1512888"/>
            <a:ext cx="7312025" cy="10048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1"/>
              <a:t>Adaptation = Apprentissage </a:t>
            </a:r>
            <a:r>
              <a:rPr lang="fr-FR" b="1">
                <a:solidFill>
                  <a:srgbClr val="FF3300"/>
                </a:solidFill>
              </a:rPr>
              <a:t>Supervisé</a:t>
            </a:r>
          </a:p>
          <a:p>
            <a:pPr algn="l">
              <a:spcBef>
                <a:spcPct val="50000"/>
              </a:spcBef>
            </a:pPr>
            <a:r>
              <a:rPr lang="fr-FR" b="1"/>
              <a:t> 		des Classes et Sous-Classes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132013" y="444341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2071688" y="451326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2789238" y="2987675"/>
            <a:ext cx="2003425" cy="433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>
            <a:flatTx/>
          </a:bodyPr>
          <a:lstStyle/>
          <a:p>
            <a:pPr eaLnBrk="0" hangingPunct="0"/>
            <a:endParaRPr lang="fr-FR" sz="15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2020888" y="4583113"/>
            <a:ext cx="2403475" cy="557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4448175" y="344805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4143375" y="344805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4295775" y="344805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3609975" y="344805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3305175" y="3448050"/>
            <a:ext cx="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3457575" y="3448050"/>
            <a:ext cx="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116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067050"/>
            <a:ext cx="1066800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2009775" y="5124450"/>
            <a:ext cx="247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 eaLnBrk="0" hangingPunct="0"/>
            <a:r>
              <a:rPr lang="fr-FR" sz="1200">
                <a:solidFill>
                  <a:srgbClr val="000000"/>
                </a:solidFill>
                <a:latin typeface="Times New Roman" pitchFamily="18" charset="0"/>
              </a:rPr>
              <a:t>   CMI      CMC        CSI        CSC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2695575" y="4743450"/>
            <a:ext cx="344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C</a:t>
            </a:r>
            <a:r>
              <a:rPr lang="fr-FR" sz="1400" b="1" i="1" baseline="-25000">
                <a:latin typeface="Times New Roman" pitchFamily="18" charset="0"/>
              </a:rPr>
              <a:t>i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3228975" y="474345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e / l</a:t>
            </a: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2619375" y="45910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3152775" y="45910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3762375" y="45910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3762375" y="45910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e [80%]</a:t>
            </a: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3762375" y="48196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l [20%]</a:t>
            </a:r>
          </a:p>
        </p:txBody>
      </p:sp>
      <p:pic>
        <p:nvPicPr>
          <p:cNvPr id="9117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743450"/>
            <a:ext cx="209550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71" name="AutoShape 35"/>
          <p:cNvSpPr>
            <a:spLocks noChangeArrowheads="1"/>
          </p:cNvSpPr>
          <p:nvPr/>
        </p:nvSpPr>
        <p:spPr bwMode="auto">
          <a:xfrm>
            <a:off x="2284413" y="459581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2224088" y="466566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2941638" y="3140075"/>
            <a:ext cx="2003425" cy="433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>
            <a:flatTx/>
          </a:bodyPr>
          <a:lstStyle/>
          <a:p>
            <a:pPr eaLnBrk="0" hangingPunct="0"/>
            <a:endParaRPr lang="fr-FR" sz="15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2173288" y="4735513"/>
            <a:ext cx="2403475" cy="557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>
            <a:off x="4600575" y="360045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4295775" y="360045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4448175" y="360045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3762375" y="360045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>
            <a:off x="3457575" y="3600450"/>
            <a:ext cx="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>
            <a:off x="3167063" y="3400425"/>
            <a:ext cx="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118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219450"/>
            <a:ext cx="1066800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2162175" y="5276850"/>
            <a:ext cx="247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 eaLnBrk="0" hangingPunct="0"/>
            <a:r>
              <a:rPr lang="fr-FR" sz="1200">
                <a:solidFill>
                  <a:srgbClr val="000000"/>
                </a:solidFill>
                <a:latin typeface="Times New Roman" pitchFamily="18" charset="0"/>
              </a:rPr>
              <a:t>   CMI      CMC        CSI        CSC</a:t>
            </a:r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2847975" y="4895850"/>
            <a:ext cx="344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C</a:t>
            </a:r>
            <a:r>
              <a:rPr lang="fr-FR" sz="1400" b="1" i="1" baseline="-25000">
                <a:latin typeface="Times New Roman" pitchFamily="18" charset="0"/>
              </a:rPr>
              <a:t>i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3381375" y="489585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e / l</a:t>
            </a: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2771775" y="47434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>
            <a:off x="3305175" y="47434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>
            <a:off x="3914775" y="47434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3914775" y="47434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e [80%]</a:t>
            </a: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3914775" y="49720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l [20%]</a:t>
            </a:r>
          </a:p>
        </p:txBody>
      </p:sp>
      <p:pic>
        <p:nvPicPr>
          <p:cNvPr id="9119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895850"/>
            <a:ext cx="209550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91" name="AutoShape 55"/>
          <p:cNvSpPr>
            <a:spLocks noChangeArrowheads="1"/>
          </p:cNvSpPr>
          <p:nvPr/>
        </p:nvSpPr>
        <p:spPr bwMode="auto">
          <a:xfrm>
            <a:off x="2436813" y="474821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92" name="AutoShape 56"/>
          <p:cNvSpPr>
            <a:spLocks noChangeArrowheads="1"/>
          </p:cNvSpPr>
          <p:nvPr/>
        </p:nvSpPr>
        <p:spPr bwMode="auto">
          <a:xfrm>
            <a:off x="2376488" y="481806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93" name="Rectangle 57"/>
          <p:cNvSpPr>
            <a:spLocks noChangeArrowheads="1"/>
          </p:cNvSpPr>
          <p:nvPr/>
        </p:nvSpPr>
        <p:spPr bwMode="auto">
          <a:xfrm>
            <a:off x="3094038" y="3292475"/>
            <a:ext cx="2003425" cy="433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>
            <a:flatTx/>
          </a:bodyPr>
          <a:lstStyle/>
          <a:p>
            <a:pPr eaLnBrk="0" hangingPunct="0"/>
            <a:endParaRPr lang="fr-FR" sz="15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94" name="AutoShape 58"/>
          <p:cNvSpPr>
            <a:spLocks noChangeArrowheads="1"/>
          </p:cNvSpPr>
          <p:nvPr/>
        </p:nvSpPr>
        <p:spPr bwMode="auto">
          <a:xfrm>
            <a:off x="2325688" y="4887913"/>
            <a:ext cx="2403475" cy="557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95" name="Line 59"/>
          <p:cNvSpPr>
            <a:spLocks noChangeShapeType="1"/>
          </p:cNvSpPr>
          <p:nvPr/>
        </p:nvSpPr>
        <p:spPr bwMode="auto">
          <a:xfrm>
            <a:off x="4752975" y="375285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96" name="Line 60"/>
          <p:cNvSpPr>
            <a:spLocks noChangeShapeType="1"/>
          </p:cNvSpPr>
          <p:nvPr/>
        </p:nvSpPr>
        <p:spPr bwMode="auto">
          <a:xfrm>
            <a:off x="4448175" y="375285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97" name="Line 61"/>
          <p:cNvSpPr>
            <a:spLocks noChangeShapeType="1"/>
          </p:cNvSpPr>
          <p:nvPr/>
        </p:nvSpPr>
        <p:spPr bwMode="auto">
          <a:xfrm>
            <a:off x="4600575" y="375285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>
            <a:off x="3914775" y="375285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199" name="Line 63"/>
          <p:cNvSpPr>
            <a:spLocks noChangeShapeType="1"/>
          </p:cNvSpPr>
          <p:nvPr/>
        </p:nvSpPr>
        <p:spPr bwMode="auto">
          <a:xfrm>
            <a:off x="3609975" y="3752850"/>
            <a:ext cx="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00" name="Line 64"/>
          <p:cNvSpPr>
            <a:spLocks noChangeShapeType="1"/>
          </p:cNvSpPr>
          <p:nvPr/>
        </p:nvSpPr>
        <p:spPr bwMode="auto">
          <a:xfrm>
            <a:off x="3762375" y="3752850"/>
            <a:ext cx="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1201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371850"/>
            <a:ext cx="1066800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2314575" y="5429250"/>
            <a:ext cx="247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 eaLnBrk="0" hangingPunct="0"/>
            <a:r>
              <a:rPr lang="fr-FR" sz="1200">
                <a:solidFill>
                  <a:srgbClr val="000000"/>
                </a:solidFill>
                <a:latin typeface="Times New Roman" pitchFamily="18" charset="0"/>
              </a:rPr>
              <a:t>   CMI      CMC        CSI        CSC</a:t>
            </a:r>
          </a:p>
        </p:txBody>
      </p: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3000375" y="5048250"/>
            <a:ext cx="344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C</a:t>
            </a:r>
            <a:r>
              <a:rPr lang="fr-FR" sz="1400" b="1" i="1" baseline="-25000">
                <a:latin typeface="Times New Roman" pitchFamily="18" charset="0"/>
              </a:rPr>
              <a:t>i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91204" name="Text Box 68"/>
          <p:cNvSpPr txBox="1">
            <a:spLocks noChangeArrowheads="1"/>
          </p:cNvSpPr>
          <p:nvPr/>
        </p:nvSpPr>
        <p:spPr bwMode="auto">
          <a:xfrm>
            <a:off x="3533775" y="504825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e / l</a:t>
            </a:r>
          </a:p>
        </p:txBody>
      </p:sp>
      <p:sp>
        <p:nvSpPr>
          <p:cNvPr id="91205" name="Line 69"/>
          <p:cNvSpPr>
            <a:spLocks noChangeShapeType="1"/>
          </p:cNvSpPr>
          <p:nvPr/>
        </p:nvSpPr>
        <p:spPr bwMode="auto">
          <a:xfrm>
            <a:off x="2924175" y="48958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06" name="Line 70"/>
          <p:cNvSpPr>
            <a:spLocks noChangeShapeType="1"/>
          </p:cNvSpPr>
          <p:nvPr/>
        </p:nvSpPr>
        <p:spPr bwMode="auto">
          <a:xfrm>
            <a:off x="3457575" y="48958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07" name="Line 71"/>
          <p:cNvSpPr>
            <a:spLocks noChangeShapeType="1"/>
          </p:cNvSpPr>
          <p:nvPr/>
        </p:nvSpPr>
        <p:spPr bwMode="auto">
          <a:xfrm>
            <a:off x="4067175" y="48958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4067175" y="48958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e [80%]</a:t>
            </a:r>
          </a:p>
        </p:txBody>
      </p:sp>
      <p:sp>
        <p:nvSpPr>
          <p:cNvPr id="91209" name="Text Box 73"/>
          <p:cNvSpPr txBox="1">
            <a:spLocks noChangeArrowheads="1"/>
          </p:cNvSpPr>
          <p:nvPr/>
        </p:nvSpPr>
        <p:spPr bwMode="auto">
          <a:xfrm>
            <a:off x="4067175" y="51244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l [20%]</a:t>
            </a:r>
          </a:p>
        </p:txBody>
      </p:sp>
      <p:pic>
        <p:nvPicPr>
          <p:cNvPr id="91210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048250"/>
            <a:ext cx="209550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11" name="AutoShape 75"/>
          <p:cNvSpPr>
            <a:spLocks noChangeArrowheads="1"/>
          </p:cNvSpPr>
          <p:nvPr/>
        </p:nvSpPr>
        <p:spPr bwMode="auto">
          <a:xfrm>
            <a:off x="2589213" y="490061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12" name="AutoShape 76"/>
          <p:cNvSpPr>
            <a:spLocks noChangeArrowheads="1"/>
          </p:cNvSpPr>
          <p:nvPr/>
        </p:nvSpPr>
        <p:spPr bwMode="auto">
          <a:xfrm>
            <a:off x="2528888" y="497046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13" name="Rectangle 77"/>
          <p:cNvSpPr>
            <a:spLocks noChangeArrowheads="1"/>
          </p:cNvSpPr>
          <p:nvPr/>
        </p:nvSpPr>
        <p:spPr bwMode="auto">
          <a:xfrm>
            <a:off x="3246438" y="3444875"/>
            <a:ext cx="2003425" cy="433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>
            <a:flatTx/>
          </a:bodyPr>
          <a:lstStyle/>
          <a:p>
            <a:pPr eaLnBrk="0" hangingPunct="0"/>
            <a:endParaRPr lang="fr-FR" sz="15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14" name="AutoShape 78"/>
          <p:cNvSpPr>
            <a:spLocks noChangeArrowheads="1"/>
          </p:cNvSpPr>
          <p:nvPr/>
        </p:nvSpPr>
        <p:spPr bwMode="auto">
          <a:xfrm>
            <a:off x="2478088" y="5040313"/>
            <a:ext cx="2403475" cy="557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15" name="Line 79"/>
          <p:cNvSpPr>
            <a:spLocks noChangeShapeType="1"/>
          </p:cNvSpPr>
          <p:nvPr/>
        </p:nvSpPr>
        <p:spPr bwMode="auto">
          <a:xfrm>
            <a:off x="4905375" y="390525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16" name="Line 80"/>
          <p:cNvSpPr>
            <a:spLocks noChangeShapeType="1"/>
          </p:cNvSpPr>
          <p:nvPr/>
        </p:nvSpPr>
        <p:spPr bwMode="auto">
          <a:xfrm>
            <a:off x="4600575" y="390525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17" name="Line 81"/>
          <p:cNvSpPr>
            <a:spLocks noChangeShapeType="1"/>
          </p:cNvSpPr>
          <p:nvPr/>
        </p:nvSpPr>
        <p:spPr bwMode="auto">
          <a:xfrm>
            <a:off x="4752975" y="390525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18" name="Line 82"/>
          <p:cNvSpPr>
            <a:spLocks noChangeShapeType="1"/>
          </p:cNvSpPr>
          <p:nvPr/>
        </p:nvSpPr>
        <p:spPr bwMode="auto">
          <a:xfrm>
            <a:off x="4067175" y="390525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19" name="Line 83"/>
          <p:cNvSpPr>
            <a:spLocks noChangeShapeType="1"/>
          </p:cNvSpPr>
          <p:nvPr/>
        </p:nvSpPr>
        <p:spPr bwMode="auto">
          <a:xfrm>
            <a:off x="3762375" y="3905250"/>
            <a:ext cx="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20" name="Line 84"/>
          <p:cNvSpPr>
            <a:spLocks noChangeShapeType="1"/>
          </p:cNvSpPr>
          <p:nvPr/>
        </p:nvSpPr>
        <p:spPr bwMode="auto">
          <a:xfrm>
            <a:off x="3914775" y="3905250"/>
            <a:ext cx="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1221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524250"/>
            <a:ext cx="1066800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22" name="Text Box 86"/>
          <p:cNvSpPr txBox="1">
            <a:spLocks noChangeArrowheads="1"/>
          </p:cNvSpPr>
          <p:nvPr/>
        </p:nvSpPr>
        <p:spPr bwMode="auto">
          <a:xfrm>
            <a:off x="2466975" y="5581650"/>
            <a:ext cx="247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 eaLnBrk="0" hangingPunct="0"/>
            <a:r>
              <a:rPr lang="fr-FR" sz="1200">
                <a:solidFill>
                  <a:srgbClr val="000000"/>
                </a:solidFill>
                <a:latin typeface="Times New Roman" pitchFamily="18" charset="0"/>
              </a:rPr>
              <a:t>   CMI      CMC        CSI        CSC</a:t>
            </a:r>
          </a:p>
        </p:txBody>
      </p:sp>
      <p:sp>
        <p:nvSpPr>
          <p:cNvPr id="91223" name="Text Box 87"/>
          <p:cNvSpPr txBox="1">
            <a:spLocks noChangeArrowheads="1"/>
          </p:cNvSpPr>
          <p:nvPr/>
        </p:nvSpPr>
        <p:spPr bwMode="auto">
          <a:xfrm>
            <a:off x="3152775" y="5200650"/>
            <a:ext cx="344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C</a:t>
            </a:r>
            <a:r>
              <a:rPr lang="fr-FR" sz="1400" b="1" i="1" baseline="-25000">
                <a:latin typeface="Times New Roman" pitchFamily="18" charset="0"/>
              </a:rPr>
              <a:t>i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91224" name="Text Box 88"/>
          <p:cNvSpPr txBox="1">
            <a:spLocks noChangeArrowheads="1"/>
          </p:cNvSpPr>
          <p:nvPr/>
        </p:nvSpPr>
        <p:spPr bwMode="auto">
          <a:xfrm>
            <a:off x="3686175" y="520065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e / l</a:t>
            </a:r>
          </a:p>
        </p:txBody>
      </p:sp>
      <p:sp>
        <p:nvSpPr>
          <p:cNvPr id="91225" name="Line 89"/>
          <p:cNvSpPr>
            <a:spLocks noChangeShapeType="1"/>
          </p:cNvSpPr>
          <p:nvPr/>
        </p:nvSpPr>
        <p:spPr bwMode="auto">
          <a:xfrm>
            <a:off x="3076575" y="50482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26" name="Line 90"/>
          <p:cNvSpPr>
            <a:spLocks noChangeShapeType="1"/>
          </p:cNvSpPr>
          <p:nvPr/>
        </p:nvSpPr>
        <p:spPr bwMode="auto">
          <a:xfrm>
            <a:off x="3609975" y="50482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27" name="Line 91"/>
          <p:cNvSpPr>
            <a:spLocks noChangeShapeType="1"/>
          </p:cNvSpPr>
          <p:nvPr/>
        </p:nvSpPr>
        <p:spPr bwMode="auto">
          <a:xfrm>
            <a:off x="4219575" y="50482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4219575" y="50482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e [80%]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4219575" y="5276850"/>
            <a:ext cx="77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200" b="1">
                <a:latin typeface="Times New Roman" pitchFamily="18" charset="0"/>
              </a:rPr>
              <a:t>l [20%]</a:t>
            </a:r>
          </a:p>
        </p:txBody>
      </p:sp>
      <p:pic>
        <p:nvPicPr>
          <p:cNvPr id="9123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200650"/>
            <a:ext cx="209550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31" name="AutoShape 95"/>
          <p:cNvSpPr>
            <a:spLocks noChangeArrowheads="1"/>
          </p:cNvSpPr>
          <p:nvPr/>
        </p:nvSpPr>
        <p:spPr bwMode="auto">
          <a:xfrm>
            <a:off x="2741613" y="505301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32" name="AutoShape 96"/>
          <p:cNvSpPr>
            <a:spLocks noChangeArrowheads="1"/>
          </p:cNvSpPr>
          <p:nvPr/>
        </p:nvSpPr>
        <p:spPr bwMode="auto">
          <a:xfrm>
            <a:off x="2681288" y="5122863"/>
            <a:ext cx="2403475" cy="55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33" name="Rectangle 97"/>
          <p:cNvSpPr>
            <a:spLocks noChangeArrowheads="1"/>
          </p:cNvSpPr>
          <p:nvPr/>
        </p:nvSpPr>
        <p:spPr bwMode="auto">
          <a:xfrm>
            <a:off x="3398838" y="3597275"/>
            <a:ext cx="2003425" cy="43338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>
            <a:flatTx/>
          </a:bodyPr>
          <a:lstStyle/>
          <a:p>
            <a:pPr eaLnBrk="0" hangingPunct="0"/>
            <a:endParaRPr lang="fr-FR" sz="15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34" name="AutoShape 98"/>
          <p:cNvSpPr>
            <a:spLocks noChangeArrowheads="1"/>
          </p:cNvSpPr>
          <p:nvPr/>
        </p:nvSpPr>
        <p:spPr bwMode="auto">
          <a:xfrm>
            <a:off x="2645002" y="5207227"/>
            <a:ext cx="2403475" cy="557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pPr eaLnBrk="0" hangingPunct="0"/>
            <a:endParaRPr lang="fr-FR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235" name="Line 99"/>
          <p:cNvSpPr>
            <a:spLocks noChangeShapeType="1"/>
          </p:cNvSpPr>
          <p:nvPr/>
        </p:nvSpPr>
        <p:spPr bwMode="auto">
          <a:xfrm>
            <a:off x="5057775" y="405765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36" name="Line 100"/>
          <p:cNvSpPr>
            <a:spLocks noChangeShapeType="1"/>
          </p:cNvSpPr>
          <p:nvPr/>
        </p:nvSpPr>
        <p:spPr bwMode="auto">
          <a:xfrm>
            <a:off x="4752975" y="4057650"/>
            <a:ext cx="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37" name="Line 101"/>
          <p:cNvSpPr>
            <a:spLocks noChangeShapeType="1"/>
          </p:cNvSpPr>
          <p:nvPr/>
        </p:nvSpPr>
        <p:spPr bwMode="auto">
          <a:xfrm>
            <a:off x="4905375" y="405765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38" name="Line 102"/>
          <p:cNvSpPr>
            <a:spLocks noChangeShapeType="1"/>
          </p:cNvSpPr>
          <p:nvPr/>
        </p:nvSpPr>
        <p:spPr bwMode="auto">
          <a:xfrm>
            <a:off x="4219575" y="405765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39" name="Line 103"/>
          <p:cNvSpPr>
            <a:spLocks noChangeShapeType="1"/>
          </p:cNvSpPr>
          <p:nvPr/>
        </p:nvSpPr>
        <p:spPr bwMode="auto">
          <a:xfrm>
            <a:off x="3914775" y="4057650"/>
            <a:ext cx="0" cy="1143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40" name="Line 104"/>
          <p:cNvSpPr>
            <a:spLocks noChangeShapeType="1"/>
          </p:cNvSpPr>
          <p:nvPr/>
        </p:nvSpPr>
        <p:spPr bwMode="auto">
          <a:xfrm>
            <a:off x="4067175" y="4057650"/>
            <a:ext cx="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1241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676650"/>
            <a:ext cx="1066800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44" name="Text Box 108"/>
          <p:cNvSpPr txBox="1">
            <a:spLocks noChangeArrowheads="1"/>
          </p:cNvSpPr>
          <p:nvPr/>
        </p:nvSpPr>
        <p:spPr bwMode="auto">
          <a:xfrm>
            <a:off x="3838575" y="535305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400" b="1">
                <a:latin typeface="Times New Roman" pitchFamily="18" charset="0"/>
              </a:rPr>
              <a:t>e / l</a:t>
            </a:r>
          </a:p>
        </p:txBody>
      </p:sp>
      <p:sp>
        <p:nvSpPr>
          <p:cNvPr id="91245" name="Line 109"/>
          <p:cNvSpPr>
            <a:spLocks noChangeShapeType="1"/>
          </p:cNvSpPr>
          <p:nvPr/>
        </p:nvSpPr>
        <p:spPr bwMode="auto">
          <a:xfrm>
            <a:off x="3228975" y="5200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46" name="Line 110"/>
          <p:cNvSpPr>
            <a:spLocks noChangeShapeType="1"/>
          </p:cNvSpPr>
          <p:nvPr/>
        </p:nvSpPr>
        <p:spPr bwMode="auto">
          <a:xfrm>
            <a:off x="3762375" y="5200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47" name="Line 111"/>
          <p:cNvSpPr>
            <a:spLocks noChangeShapeType="1"/>
          </p:cNvSpPr>
          <p:nvPr/>
        </p:nvSpPr>
        <p:spPr bwMode="auto">
          <a:xfrm>
            <a:off x="4371975" y="52006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1250" name="Picture 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5353050"/>
            <a:ext cx="209550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51" name="AutoShape 115"/>
          <p:cNvSpPr>
            <a:spLocks noChangeArrowheads="1"/>
          </p:cNvSpPr>
          <p:nvPr/>
        </p:nvSpPr>
        <p:spPr bwMode="auto">
          <a:xfrm>
            <a:off x="1225550" y="3101975"/>
            <a:ext cx="1479550" cy="246063"/>
          </a:xfrm>
          <a:prstGeom prst="rightArrow">
            <a:avLst>
              <a:gd name="adj1" fmla="val 50000"/>
              <a:gd name="adj2" fmla="val 15032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52" name="Text Box 116"/>
          <p:cNvSpPr txBox="1">
            <a:spLocks noChangeArrowheads="1"/>
          </p:cNvSpPr>
          <p:nvPr/>
        </p:nvSpPr>
        <p:spPr bwMode="auto">
          <a:xfrm>
            <a:off x="387350" y="2686050"/>
            <a:ext cx="1741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3300"/>
                </a:solidFill>
              </a:rPr>
              <a:t>Exemples de mots</a:t>
            </a:r>
          </a:p>
          <a:p>
            <a:r>
              <a:rPr lang="fr-FR" sz="1400" b="1">
                <a:solidFill>
                  <a:srgbClr val="FF3300"/>
                </a:solidFill>
              </a:rPr>
              <a:t>étiquetés</a:t>
            </a:r>
          </a:p>
        </p:txBody>
      </p:sp>
      <p:sp>
        <p:nvSpPr>
          <p:cNvPr id="91254" name="AutoShape 118"/>
          <p:cNvSpPr>
            <a:spLocks noChangeArrowheads="1"/>
          </p:cNvSpPr>
          <p:nvPr/>
        </p:nvSpPr>
        <p:spPr bwMode="auto">
          <a:xfrm>
            <a:off x="1377950" y="3254375"/>
            <a:ext cx="1479550" cy="246063"/>
          </a:xfrm>
          <a:prstGeom prst="rightArrow">
            <a:avLst>
              <a:gd name="adj1" fmla="val 50000"/>
              <a:gd name="adj2" fmla="val 15032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55" name="AutoShape 119"/>
          <p:cNvSpPr>
            <a:spLocks noChangeArrowheads="1"/>
          </p:cNvSpPr>
          <p:nvPr/>
        </p:nvSpPr>
        <p:spPr bwMode="auto">
          <a:xfrm>
            <a:off x="1530350" y="3406775"/>
            <a:ext cx="1479550" cy="246063"/>
          </a:xfrm>
          <a:prstGeom prst="rightArrow">
            <a:avLst>
              <a:gd name="adj1" fmla="val 50000"/>
              <a:gd name="adj2" fmla="val 15032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56" name="AutoShape 120"/>
          <p:cNvSpPr>
            <a:spLocks noChangeArrowheads="1"/>
          </p:cNvSpPr>
          <p:nvPr/>
        </p:nvSpPr>
        <p:spPr bwMode="auto">
          <a:xfrm>
            <a:off x="1682750" y="3559175"/>
            <a:ext cx="1479550" cy="246063"/>
          </a:xfrm>
          <a:prstGeom prst="rightArrow">
            <a:avLst>
              <a:gd name="adj1" fmla="val 50000"/>
              <a:gd name="adj2" fmla="val 15032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57" name="AutoShape 121"/>
          <p:cNvSpPr>
            <a:spLocks noChangeArrowheads="1"/>
          </p:cNvSpPr>
          <p:nvPr/>
        </p:nvSpPr>
        <p:spPr bwMode="auto">
          <a:xfrm>
            <a:off x="1835150" y="3711575"/>
            <a:ext cx="1479550" cy="246063"/>
          </a:xfrm>
          <a:prstGeom prst="rightArrow">
            <a:avLst>
              <a:gd name="adj1" fmla="val 50000"/>
              <a:gd name="adj2" fmla="val 15032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58" name="Text Box 122"/>
          <p:cNvSpPr txBox="1">
            <a:spLocks noChangeArrowheads="1"/>
          </p:cNvSpPr>
          <p:nvPr/>
        </p:nvSpPr>
        <p:spPr bwMode="auto">
          <a:xfrm>
            <a:off x="5634038" y="3590925"/>
            <a:ext cx="2509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/>
              <a:t>Estimation des paramètres:</a:t>
            </a:r>
          </a:p>
          <a:p>
            <a:r>
              <a:rPr lang="fr-FR" sz="1400" b="1"/>
              <a:t> </a:t>
            </a:r>
            <a:r>
              <a:rPr lang="fr-FR" sz="1400" b="1" i="1"/>
              <a:t>Maximisation</a:t>
            </a:r>
            <a:r>
              <a:rPr lang="fr-FR" sz="1400" b="1"/>
              <a:t> </a:t>
            </a:r>
          </a:p>
        </p:txBody>
      </p:sp>
      <p:sp>
        <p:nvSpPr>
          <p:cNvPr id="91259" name="Text Box 123"/>
          <p:cNvSpPr txBox="1">
            <a:spLocks noChangeArrowheads="1"/>
          </p:cNvSpPr>
          <p:nvPr/>
        </p:nvSpPr>
        <p:spPr bwMode="auto">
          <a:xfrm>
            <a:off x="6118225" y="5062538"/>
            <a:ext cx="1187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/>
              <a:t>Étiquetage:</a:t>
            </a:r>
          </a:p>
          <a:p>
            <a:r>
              <a:rPr lang="fr-FR" sz="1400" b="1" i="1"/>
              <a:t>Expectation</a:t>
            </a:r>
          </a:p>
        </p:txBody>
      </p:sp>
      <p:sp>
        <p:nvSpPr>
          <p:cNvPr id="91260" name="AutoShape 124"/>
          <p:cNvSpPr>
            <a:spLocks noChangeArrowheads="1"/>
          </p:cNvSpPr>
          <p:nvPr/>
        </p:nvSpPr>
        <p:spPr bwMode="auto">
          <a:xfrm>
            <a:off x="5741988" y="2876550"/>
            <a:ext cx="1479550" cy="246063"/>
          </a:xfrm>
          <a:prstGeom prst="rightArrow">
            <a:avLst>
              <a:gd name="adj1" fmla="val 50000"/>
              <a:gd name="adj2" fmla="val 150322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61" name="Text Box 125"/>
          <p:cNvSpPr txBox="1">
            <a:spLocks noChangeArrowheads="1"/>
          </p:cNvSpPr>
          <p:nvPr/>
        </p:nvSpPr>
        <p:spPr bwMode="auto">
          <a:xfrm>
            <a:off x="7305675" y="2851150"/>
            <a:ext cx="160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3300"/>
                </a:solidFill>
              </a:rPr>
              <a:t>Modèles adaptés</a:t>
            </a:r>
          </a:p>
        </p:txBody>
      </p:sp>
      <p:sp>
        <p:nvSpPr>
          <p:cNvPr id="91262" name="Line 126"/>
          <p:cNvSpPr>
            <a:spLocks noChangeShapeType="1"/>
          </p:cNvSpPr>
          <p:nvPr/>
        </p:nvSpPr>
        <p:spPr bwMode="auto">
          <a:xfrm>
            <a:off x="8296275" y="3581400"/>
            <a:ext cx="0" cy="6508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263" name="Line 127"/>
          <p:cNvSpPr>
            <a:spLocks noChangeShapeType="1"/>
          </p:cNvSpPr>
          <p:nvPr/>
        </p:nvSpPr>
        <p:spPr bwMode="auto">
          <a:xfrm flipH="1">
            <a:off x="8296275" y="4973638"/>
            <a:ext cx="12700" cy="627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8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885825" y="4905375"/>
            <a:ext cx="7778750" cy="13652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Analyse </a:t>
            </a:r>
            <a:r>
              <a:rPr lang="fr-FR" sz="36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 Système reconnaissance   </a:t>
            </a:r>
            <a:endParaRPr lang="fr-FR" sz="3600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32</a:t>
            </a:fld>
            <a:endParaRPr lang="fr-FR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1047750" y="4914900"/>
            <a:ext cx="7464425" cy="1387475"/>
            <a:chOff x="660" y="2826"/>
            <a:chExt cx="4702" cy="874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936" y="3114"/>
              <a:ext cx="442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35000"/>
                </a:lnSpc>
              </a:pPr>
              <a:r>
                <a:rPr lang="fr-FR" sz="1800" b="1">
                  <a:solidFill>
                    <a:srgbClr val="FF3300"/>
                  </a:solidFill>
                </a:rPr>
                <a:t>Coopération ascendante</a:t>
              </a:r>
              <a:r>
                <a:rPr lang="fr-FR" sz="1800" b="1"/>
                <a:t> entre les différents niveaux d’analyse</a:t>
              </a:r>
              <a:endParaRPr lang="fr-FR" sz="2000" b="1"/>
            </a:p>
          </p:txBody>
        </p:sp>
        <p:sp>
          <p:nvSpPr>
            <p:cNvPr id="87046" name="AutoShape 6"/>
            <p:cNvSpPr>
              <a:spLocks noChangeArrowheads="1"/>
            </p:cNvSpPr>
            <p:nvPr/>
          </p:nvSpPr>
          <p:spPr bwMode="auto">
            <a:xfrm>
              <a:off x="660" y="3210"/>
              <a:ext cx="144" cy="96"/>
            </a:xfrm>
            <a:prstGeom prst="flowChartDecision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47" name="AutoShape 7"/>
            <p:cNvSpPr>
              <a:spLocks noChangeArrowheads="1"/>
            </p:cNvSpPr>
            <p:nvPr/>
          </p:nvSpPr>
          <p:spPr bwMode="auto">
            <a:xfrm>
              <a:off x="660" y="2922"/>
              <a:ext cx="144" cy="96"/>
            </a:xfrm>
            <a:prstGeom prst="flowChartDecision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948" y="2826"/>
              <a:ext cx="366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35000"/>
                </a:lnSpc>
              </a:pPr>
              <a:r>
                <a:rPr lang="fr-FR" sz="1800" b="1"/>
                <a:t>Les données sont traitées de manière </a:t>
              </a:r>
              <a:r>
                <a:rPr lang="fr-FR" sz="1800" b="1">
                  <a:solidFill>
                    <a:srgbClr val="FF3300"/>
                  </a:solidFill>
                </a:rPr>
                <a:t>indépendante</a:t>
              </a:r>
              <a:endParaRPr lang="en-GB" sz="1800" b="1">
                <a:solidFill>
                  <a:srgbClr val="FF3300"/>
                </a:solidFill>
              </a:endParaRPr>
            </a:p>
          </p:txBody>
        </p:sp>
        <p:sp>
          <p:nvSpPr>
            <p:cNvPr id="87049" name="AutoShape 9"/>
            <p:cNvSpPr>
              <a:spLocks noChangeArrowheads="1"/>
            </p:cNvSpPr>
            <p:nvPr/>
          </p:nvSpPr>
          <p:spPr bwMode="auto">
            <a:xfrm>
              <a:off x="660" y="3498"/>
              <a:ext cx="144" cy="96"/>
            </a:xfrm>
            <a:prstGeom prst="flowChartDecision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900" y="3450"/>
              <a:ext cx="4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sz="2000" b="1"/>
                <a:t> </a:t>
              </a:r>
              <a:r>
                <a:rPr lang="fr-FR" sz="1800" b="1"/>
                <a:t>Peu/pas d’exploitation des </a:t>
              </a:r>
              <a:r>
                <a:rPr lang="fr-FR" sz="1800" b="1">
                  <a:solidFill>
                    <a:srgbClr val="FF3300"/>
                  </a:solidFill>
                </a:rPr>
                <a:t>propriétés graphiques de l’écriture</a:t>
              </a:r>
              <a:endParaRPr lang="en-GB" sz="2000" b="1" i="1">
                <a:solidFill>
                  <a:srgbClr val="FF3300"/>
                </a:solidFill>
              </a:endParaRPr>
            </a:p>
          </p:txBody>
        </p:sp>
      </p:grp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624263" y="1179513"/>
            <a:ext cx="2238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FR" sz="1500" b="1" i="1"/>
              <a:t>Reconnaissance Mots </a:t>
            </a:r>
            <a:endParaRPr lang="fr-FR" sz="1500" i="1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1898650" y="2679700"/>
            <a:ext cx="1376363" cy="60007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389" tIns="45695" rIns="91389" bIns="45695"/>
          <a:lstStyle/>
          <a:p>
            <a:pPr eaLnBrk="0" hangingPunct="0"/>
            <a:endParaRPr lang="fr-FR" sz="1200" b="1">
              <a:solidFill>
                <a:srgbClr val="000000"/>
              </a:solidFill>
            </a:endParaRP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Pré-Traitements</a:t>
            </a:r>
            <a:r>
              <a:rPr lang="fr-FR" sz="12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3841750" y="3328988"/>
            <a:ext cx="1282700" cy="66516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389" tIns="45695" rIns="91389" bIns="45695"/>
          <a:lstStyle/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Approches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analytiques</a:t>
            </a:r>
            <a:r>
              <a:rPr lang="fr-FR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3841750" y="1682750"/>
            <a:ext cx="1492250" cy="6778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389" tIns="45695" rIns="91389" bIns="45695"/>
          <a:lstStyle/>
          <a:p>
            <a:pPr eaLnBrk="0" hangingPunct="0"/>
            <a:endParaRPr lang="fr-FR" sz="1200" b="1">
              <a:solidFill>
                <a:srgbClr val="000000"/>
              </a:solidFill>
            </a:endParaRP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Reconnaissance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globale</a:t>
            </a:r>
            <a:r>
              <a:rPr lang="fr-FR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V="1">
            <a:off x="3429000" y="3667125"/>
            <a:ext cx="41275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3429000" y="2082800"/>
            <a:ext cx="4127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4876800" y="2474913"/>
            <a:ext cx="1384300" cy="671512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389" tIns="45695" rIns="91389" bIns="45695"/>
          <a:lstStyle/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Combinaison 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de classifieurs</a:t>
            </a:r>
            <a:r>
              <a:rPr lang="fr-FR" sz="12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V="1">
            <a:off x="5138738" y="3681413"/>
            <a:ext cx="54292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6546850" y="2573338"/>
            <a:ext cx="1149350" cy="61753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1389" tIns="45695" rIns="91389" bIns="45695"/>
          <a:lstStyle/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Post-traitements</a:t>
            </a:r>
            <a:r>
              <a:rPr lang="fr-FR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6261100" y="2882900"/>
            <a:ext cx="2857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7727950" y="2882900"/>
            <a:ext cx="4254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854075" y="2986088"/>
            <a:ext cx="1044575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1074738" y="4362450"/>
            <a:ext cx="4127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1492250" y="3935413"/>
            <a:ext cx="1566863" cy="8651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389" tIns="45695" rIns="91389" bIns="45695"/>
          <a:lstStyle/>
          <a:p>
            <a:pPr eaLnBrk="0" hangingPunct="0"/>
            <a:endParaRPr lang="fr-FR" sz="1200" b="1">
              <a:solidFill>
                <a:srgbClr val="000000"/>
              </a:solidFill>
            </a:endParaRP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Caractérisation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du style 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d’écriture</a:t>
            </a:r>
            <a:r>
              <a:rPr lang="fr-FR" sz="12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3095625" y="4341813"/>
            <a:ext cx="279558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flipV="1">
            <a:off x="3178175" y="3811588"/>
            <a:ext cx="1588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5891213" y="3144838"/>
            <a:ext cx="1587" cy="12001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 flipV="1">
            <a:off x="5676900" y="3144838"/>
            <a:ext cx="1588" cy="528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H="1">
            <a:off x="5684838" y="2030413"/>
            <a:ext cx="1587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3429000" y="2082800"/>
            <a:ext cx="1588" cy="159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 flipV="1">
            <a:off x="3284538" y="2971800"/>
            <a:ext cx="1603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 flipV="1">
            <a:off x="2466975" y="3279775"/>
            <a:ext cx="1588" cy="53181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 flipV="1">
            <a:off x="2466975" y="3795713"/>
            <a:ext cx="711200" cy="142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3278188" y="1479550"/>
            <a:ext cx="3097212" cy="3176588"/>
          </a:xfrm>
          <a:prstGeom prst="rect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H="1">
            <a:off x="1074738" y="2997200"/>
            <a:ext cx="1587" cy="135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9" tIns="45695" rIns="91389" bIns="45695"/>
          <a:lstStyle/>
          <a:p>
            <a:endParaRPr lang="fr-FR"/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869950" y="25400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Image du 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document</a:t>
            </a:r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7783513" y="2425700"/>
            <a:ext cx="78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Texte </a:t>
            </a:r>
          </a:p>
          <a:p>
            <a:pPr eaLnBrk="0" hangingPunct="0"/>
            <a:r>
              <a:rPr lang="fr-FR" sz="1200" b="1">
                <a:solidFill>
                  <a:srgbClr val="000000"/>
                </a:solidFill>
              </a:rPr>
              <a:t>reconnu</a:t>
            </a:r>
            <a:endParaRPr lang="fr-FR" sz="1200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5334000" y="2035175"/>
            <a:ext cx="347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38113" y="4113213"/>
            <a:ext cx="965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smtClean="0"/>
              <a:t>Joseph </a:t>
            </a:r>
            <a:r>
              <a:rPr lang="fr-FR" sz="1400" dirty="0"/>
              <a:t>95</a:t>
            </a:r>
          </a:p>
          <a:p>
            <a:r>
              <a:rPr lang="fr-FR" sz="1400" dirty="0"/>
              <a:t>Vincent 94</a:t>
            </a:r>
          </a:p>
        </p:txBody>
      </p:sp>
    </p:spTree>
    <p:extLst>
      <p:ext uri="{BB962C8B-B14F-4D97-AF65-F5344CB8AC3E}">
        <p14:creationId xmlns:p14="http://schemas.microsoft.com/office/powerpoint/2010/main" val="19735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8280" y="104768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Analyses textuelles sur corpus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066800" y="3276600"/>
            <a:ext cx="7239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0" name="AutoShape 9"/>
          <p:cNvSpPr>
            <a:spLocks noChangeArrowheads="1"/>
          </p:cNvSpPr>
          <p:nvPr/>
        </p:nvSpPr>
        <p:spPr bwMode="auto">
          <a:xfrm rot="-5400000">
            <a:off x="6400800" y="31242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chemeClr val="bg2"/>
                </a:solidFill>
              </a:rPr>
              <a:t>Interprétation</a:t>
            </a:r>
            <a:endParaRPr kumimoji="0" lang="fr-FR" sz="2400"/>
          </a:p>
        </p:txBody>
      </p:sp>
      <p:sp>
        <p:nvSpPr>
          <p:cNvPr id="9221" name="AutoShape 13"/>
          <p:cNvSpPr>
            <a:spLocks noChangeArrowheads="1"/>
          </p:cNvSpPr>
          <p:nvPr/>
        </p:nvSpPr>
        <p:spPr bwMode="auto">
          <a:xfrm rot="-5400000">
            <a:off x="685800" y="3200400"/>
            <a:ext cx="2133600" cy="6096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chemeClr val="bg2"/>
                </a:solidFill>
              </a:rPr>
              <a:t>Codage</a:t>
            </a:r>
            <a:endParaRPr kumimoji="0" lang="fr-FR" sz="2400"/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6400800" y="1371600"/>
            <a:ext cx="22860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FF3300"/>
                </a:solidFill>
              </a:rPr>
              <a:t>Commentaires</a:t>
            </a:r>
            <a:endParaRPr kumimoji="0" lang="fr-FR" sz="2400"/>
          </a:p>
        </p:txBody>
      </p:sp>
      <p:sp>
        <p:nvSpPr>
          <p:cNvPr id="9223" name="AutoShape 16"/>
          <p:cNvSpPr>
            <a:spLocks noChangeArrowheads="1"/>
          </p:cNvSpPr>
          <p:nvPr/>
        </p:nvSpPr>
        <p:spPr bwMode="auto">
          <a:xfrm>
            <a:off x="838200" y="13716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171CDD"/>
                </a:solidFill>
              </a:rPr>
              <a:t>Corpus</a:t>
            </a:r>
            <a:endParaRPr kumimoji="0" lang="fr-FR" sz="2400"/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1143000" y="4800600"/>
            <a:ext cx="1143000" cy="1143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171CDD"/>
                </a:solidFill>
              </a:rPr>
              <a:t>Corpus </a:t>
            </a:r>
          </a:p>
          <a:p>
            <a:pPr algn="ctr"/>
            <a:r>
              <a:rPr kumimoji="0" lang="fr-FR" sz="2400">
                <a:solidFill>
                  <a:srgbClr val="171CDD"/>
                </a:solidFill>
              </a:rPr>
              <a:t>codé</a:t>
            </a:r>
          </a:p>
        </p:txBody>
      </p:sp>
      <p:sp>
        <p:nvSpPr>
          <p:cNvPr id="9225" name="AutoShape 21"/>
          <p:cNvSpPr>
            <a:spLocks noChangeArrowheads="1"/>
          </p:cNvSpPr>
          <p:nvPr/>
        </p:nvSpPr>
        <p:spPr bwMode="auto">
          <a:xfrm>
            <a:off x="6934200" y="4800600"/>
            <a:ext cx="1143000" cy="1143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171CDD"/>
                </a:solidFill>
              </a:rPr>
              <a:t>Résultats</a:t>
            </a:r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2971800" y="3657600"/>
            <a:ext cx="294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fr-FR" sz="2400" dirty="0">
                <a:solidFill>
                  <a:srgbClr val="FF0000"/>
                </a:solidFill>
              </a:rPr>
              <a:t>Analyses</a:t>
            </a:r>
            <a:r>
              <a:rPr kumimoji="0" lang="fr-FR" sz="2400" dirty="0">
                <a:solidFill>
                  <a:schemeClr val="bg2"/>
                </a:solidFill>
              </a:rPr>
              <a:t> </a:t>
            </a:r>
            <a:r>
              <a:rPr kumimoji="0" lang="fr-FR" sz="2400" dirty="0">
                <a:solidFill>
                  <a:srgbClr val="FF0000"/>
                </a:solidFill>
              </a:rPr>
              <a:t>automatisées</a:t>
            </a:r>
          </a:p>
        </p:txBody>
      </p:sp>
      <p:sp>
        <p:nvSpPr>
          <p:cNvPr id="9227" name="AutoShape 25"/>
          <p:cNvSpPr>
            <a:spLocks noChangeArrowheads="1"/>
          </p:cNvSpPr>
          <p:nvPr/>
        </p:nvSpPr>
        <p:spPr bwMode="auto">
          <a:xfrm>
            <a:off x="3200400" y="4953000"/>
            <a:ext cx="3124200" cy="485775"/>
          </a:xfrm>
          <a:prstGeom prst="homePlate">
            <a:avLst>
              <a:gd name="adj" fmla="val 160784"/>
            </a:avLst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1800" dirty="0">
                <a:solidFill>
                  <a:srgbClr val="002060"/>
                </a:solidFill>
              </a:rPr>
              <a:t>Analyses statistiques</a:t>
            </a:r>
          </a:p>
        </p:txBody>
      </p:sp>
      <p:sp>
        <p:nvSpPr>
          <p:cNvPr id="9228" name="AutoShape 26"/>
          <p:cNvSpPr>
            <a:spLocks noChangeArrowheads="1"/>
          </p:cNvSpPr>
          <p:nvPr/>
        </p:nvSpPr>
        <p:spPr bwMode="auto">
          <a:xfrm>
            <a:off x="3200400" y="4267200"/>
            <a:ext cx="3124200" cy="533400"/>
          </a:xfrm>
          <a:prstGeom prst="homePlate">
            <a:avLst>
              <a:gd name="adj" fmla="val 146429"/>
            </a:avLst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1800" dirty="0">
                <a:solidFill>
                  <a:srgbClr val="002060"/>
                </a:solidFill>
              </a:rPr>
              <a:t>Réorganisations textuelles</a:t>
            </a:r>
            <a:endParaRPr kumimoji="0" lang="fr-FR" sz="2400" dirty="0">
              <a:solidFill>
                <a:srgbClr val="002060"/>
              </a:solidFill>
            </a:endParaRPr>
          </a:p>
        </p:txBody>
      </p:sp>
      <p:sp>
        <p:nvSpPr>
          <p:cNvPr id="9229" name="AutoShape 27"/>
          <p:cNvSpPr>
            <a:spLocks noChangeArrowheads="1"/>
          </p:cNvSpPr>
          <p:nvPr/>
        </p:nvSpPr>
        <p:spPr bwMode="auto">
          <a:xfrm>
            <a:off x="3200400" y="5638800"/>
            <a:ext cx="3124200" cy="381000"/>
          </a:xfrm>
          <a:prstGeom prst="homePlate">
            <a:avLst>
              <a:gd name="adj" fmla="val 205000"/>
            </a:avLst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1800" dirty="0">
                <a:solidFill>
                  <a:srgbClr val="002060"/>
                </a:solidFill>
              </a:rPr>
              <a:t>Autre</a:t>
            </a:r>
            <a:r>
              <a:rPr kumimoji="0" lang="fr-FR" sz="1800" dirty="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9230" name="AutoShape 29"/>
          <p:cNvSpPr>
            <a:spLocks noChangeArrowheads="1"/>
          </p:cNvSpPr>
          <p:nvPr/>
        </p:nvSpPr>
        <p:spPr bwMode="auto">
          <a:xfrm>
            <a:off x="3352800" y="1828800"/>
            <a:ext cx="2438400" cy="152400"/>
          </a:xfrm>
          <a:prstGeom prst="rightArrow">
            <a:avLst>
              <a:gd name="adj1" fmla="val 50000"/>
              <a:gd name="adj2" fmla="val 400000"/>
            </a:avLst>
          </a:prstGeom>
          <a:solidFill>
            <a:srgbClr val="FFFF9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0" y="13175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Ressources textuelles</a:t>
            </a:r>
          </a:p>
        </p:txBody>
      </p:sp>
      <p:sp>
        <p:nvSpPr>
          <p:cNvPr id="10243" name="AutoShape 8"/>
          <p:cNvSpPr>
            <a:spLocks noChangeArrowheads="1"/>
          </p:cNvSpPr>
          <p:nvPr/>
        </p:nvSpPr>
        <p:spPr bwMode="auto">
          <a:xfrm>
            <a:off x="990600" y="3733800"/>
            <a:ext cx="1600200" cy="1981200"/>
          </a:xfrm>
          <a:prstGeom prst="can">
            <a:avLst>
              <a:gd name="adj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171CDD"/>
                </a:solidFill>
              </a:rPr>
              <a:t>Corpus </a:t>
            </a:r>
          </a:p>
          <a:p>
            <a:pPr algn="ctr"/>
            <a:r>
              <a:rPr kumimoji="0" lang="fr-FR" sz="2400">
                <a:solidFill>
                  <a:srgbClr val="171CDD"/>
                </a:solidFill>
              </a:rPr>
              <a:t>codé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6781800" y="3810000"/>
            <a:ext cx="1524000" cy="1905000"/>
          </a:xfrm>
          <a:prstGeom prst="can">
            <a:avLst>
              <a:gd name="adj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171CDD"/>
                </a:solidFill>
              </a:rPr>
              <a:t>Résultats</a:t>
            </a:r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2819400" y="4572000"/>
            <a:ext cx="3810000" cy="866775"/>
          </a:xfrm>
          <a:prstGeom prst="homePlate">
            <a:avLst>
              <a:gd name="adj" fmla="val 109890"/>
            </a:avLst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 dirty="0">
                <a:solidFill>
                  <a:srgbClr val="002060"/>
                </a:solidFill>
              </a:rPr>
              <a:t>Analyses automatisées</a:t>
            </a:r>
            <a:endParaRPr kumimoji="0" lang="fr-FR" sz="1800" dirty="0">
              <a:solidFill>
                <a:srgbClr val="002060"/>
              </a:solidFill>
            </a:endParaRPr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>
            <a:off x="1295400" y="3429000"/>
            <a:ext cx="7239000" cy="0"/>
          </a:xfrm>
          <a:prstGeom prst="line">
            <a:avLst/>
          </a:prstGeom>
          <a:noFill/>
          <a:ln w="76200">
            <a:solidFill>
              <a:srgbClr val="FFCC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>
            <a:off x="4114800" y="2209800"/>
            <a:ext cx="1447800" cy="990600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1800" b="1"/>
              <a:t>  catégoriseurs</a:t>
            </a:r>
            <a:r>
              <a:rPr kumimoji="0" lang="fr-FR" sz="4000"/>
              <a:t> </a:t>
            </a: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2438400" y="2286000"/>
            <a:ext cx="1447800" cy="990600"/>
          </a:xfrm>
          <a:prstGeom prst="can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1800" b="1"/>
              <a:t>  Dictionnaires</a:t>
            </a:r>
            <a:r>
              <a:rPr kumimoji="0" lang="fr-FR" sz="4000"/>
              <a:t> </a:t>
            </a: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5867400" y="2209800"/>
            <a:ext cx="1447800" cy="1066800"/>
          </a:xfrm>
          <a:prstGeom prst="can">
            <a:avLst>
              <a:gd name="adj" fmla="val 3720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1800" b="1"/>
              <a:t>Ontologies </a:t>
            </a:r>
            <a:r>
              <a:rPr kumimoji="0" lang="fr-FR" sz="4000"/>
              <a:t> </a:t>
            </a:r>
          </a:p>
        </p:txBody>
      </p:sp>
      <p:sp>
        <p:nvSpPr>
          <p:cNvPr id="10251" name="Line 26"/>
          <p:cNvSpPr>
            <a:spLocks noChangeShapeType="1"/>
          </p:cNvSpPr>
          <p:nvPr/>
        </p:nvSpPr>
        <p:spPr bwMode="auto">
          <a:xfrm>
            <a:off x="3124200" y="35052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Line 27"/>
          <p:cNvSpPr>
            <a:spLocks noChangeShapeType="1"/>
          </p:cNvSpPr>
          <p:nvPr/>
        </p:nvSpPr>
        <p:spPr bwMode="auto">
          <a:xfrm>
            <a:off x="4648200" y="3505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3" name="Line 28"/>
          <p:cNvSpPr>
            <a:spLocks noChangeShapeType="1"/>
          </p:cNvSpPr>
          <p:nvPr/>
        </p:nvSpPr>
        <p:spPr bwMode="auto">
          <a:xfrm flipH="1">
            <a:off x="5562600" y="3429000"/>
            <a:ext cx="838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4" name="Line 29"/>
          <p:cNvSpPr>
            <a:spLocks noChangeShapeType="1"/>
          </p:cNvSpPr>
          <p:nvPr/>
        </p:nvSpPr>
        <p:spPr bwMode="auto">
          <a:xfrm>
            <a:off x="823896" y="1757360"/>
            <a:ext cx="7239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5" name="AutoShape 30"/>
          <p:cNvSpPr>
            <a:spLocks noChangeArrowheads="1"/>
          </p:cNvSpPr>
          <p:nvPr/>
        </p:nvSpPr>
        <p:spPr bwMode="auto">
          <a:xfrm>
            <a:off x="152400" y="2133600"/>
            <a:ext cx="1524000" cy="114300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fr-FR" sz="2400">
                <a:solidFill>
                  <a:srgbClr val="171CDD"/>
                </a:solidFill>
              </a:rPr>
              <a:t>Corpus </a:t>
            </a:r>
          </a:p>
          <a:p>
            <a:pPr algn="ctr"/>
            <a:r>
              <a:rPr kumimoji="0" lang="fr-FR" sz="2400">
                <a:solidFill>
                  <a:srgbClr val="171CDD"/>
                </a:solidFill>
              </a:rPr>
              <a:t>de référence</a:t>
            </a:r>
          </a:p>
        </p:txBody>
      </p:sp>
    </p:spTree>
    <p:extLst>
      <p:ext uri="{BB962C8B-B14F-4D97-AF65-F5344CB8AC3E}">
        <p14:creationId xmlns:p14="http://schemas.microsoft.com/office/powerpoint/2010/main" val="11191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AVANTAGES / INCONVENIENTS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Avantage:</a:t>
            </a:r>
          </a:p>
          <a:p>
            <a:pPr lvl="1"/>
            <a:r>
              <a:rPr lang="fr-FR" dirty="0" smtClean="0"/>
              <a:t>Apparaissent dans divers domaines aussi variés que gestionnaires de mails et des moteurs de recherche que l’automobile et les portables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Inconvénients:</a:t>
            </a:r>
          </a:p>
          <a:p>
            <a:pPr lvl="1"/>
            <a:r>
              <a:rPr lang="fr-FR" dirty="0" smtClean="0"/>
              <a:t>Difficultés de l’analyse du langage naturel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roblème des ambiguïtés, des références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>
                <a:hlinkClick r:id="rId3" action="ppaction://hlinkfile"/>
              </a:rPr>
              <a:t>Exemple 2: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8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23624" y="1730520"/>
            <a:ext cx="7272808" cy="4248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600" dirty="0" smtClean="0"/>
              <a:t>  </a:t>
            </a:r>
            <a:r>
              <a:rPr lang="fr-FR" sz="2600" dirty="0" smtClean="0"/>
              <a:t>Le TAL même si </a:t>
            </a:r>
            <a:r>
              <a:rPr lang="fr-FR" sz="2600" dirty="0"/>
              <a:t>ses résultats ne sont pas très connus du grand public, ils n'en sont pas moins considérables. </a:t>
            </a:r>
            <a:endParaRPr lang="fr-FR" sz="2600" dirty="0" smtClean="0"/>
          </a:p>
          <a:p>
            <a:pPr marL="0" indent="0" algn="just">
              <a:buNone/>
            </a:pPr>
            <a:endParaRPr lang="fr-FR" sz="2600" dirty="0" smtClean="0"/>
          </a:p>
          <a:p>
            <a:pPr algn="just"/>
            <a:r>
              <a:rPr lang="fr-FR" sz="2800" dirty="0" smtClean="0"/>
              <a:t>   Constituer </a:t>
            </a:r>
            <a:r>
              <a:rPr lang="fr-FR" sz="2800" dirty="0"/>
              <a:t>des ensembles d’unités sur la définition desquelles le chercheur peut agir plus aisément le temps d’une </a:t>
            </a:r>
            <a:r>
              <a:rPr lang="fr-FR" sz="2800" dirty="0" smtClean="0"/>
              <a:t>expérience.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/>
            <a:r>
              <a:rPr lang="fr-FR" sz="2800" dirty="0" smtClean="0"/>
              <a:t>   Utiliser </a:t>
            </a:r>
            <a:r>
              <a:rPr lang="fr-FR" sz="2800" dirty="0"/>
              <a:t>les données de structure, d’alignement, etc. entre les différents éléments de corpus parallèles</a:t>
            </a:r>
          </a:p>
          <a:p>
            <a:pPr algn="just">
              <a:buNone/>
            </a:pPr>
            <a:endParaRPr lang="fr-FR" sz="2800" dirty="0"/>
          </a:p>
          <a:p>
            <a:pPr algn="just">
              <a:buNone/>
            </a:pPr>
            <a:endParaRPr lang="fr-FR" dirty="0">
              <a:hlinkClick r:id="rId2" action="ppaction://hlinkfile"/>
            </a:endParaRPr>
          </a:p>
          <a:p>
            <a:pPr algn="just">
              <a:buNone/>
            </a:pPr>
            <a:r>
              <a:rPr lang="fr-FR" dirty="0" smtClean="0">
                <a:hlinkClick r:id="rId2" action="ppaction://hlinkfile"/>
              </a:rPr>
              <a:t>Résumé vidéo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1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37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827584" y="2420888"/>
            <a:ext cx="77724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6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2531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Qu'est-ce que le TAL 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algn="r"/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une discipline à la frontière de la linguistique de l’informatique et de l’intelligence artificielle qui concerne l'application de programmes et techniques informatiques à tous les aspects du langage humain.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Wikipédia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une meilleure "compréhension" de la langue naturelle par la machine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Langage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naturel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Non formel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Ambigu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Implicite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Redondant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26" y="4409879"/>
            <a:ext cx="14732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HISTORIQUE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Années 50: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Traduction automatique - débuts du TAL 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1964 Rapport ALPAC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Années 60: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Linguistique formelle (Chomsky,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Montague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comme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base pour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TAL. Applications basées sur des techniques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linguistiques (Eliza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shrdlu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 Chomsky (grammaires formelles,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analyseurs syntaxiques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); sémantique procédural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Woods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. Approches limitées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domaines restreint. Non portables.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Années 70: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Premières applications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Années 80: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Approches symboliques. Applications utilisent des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connaissances linguistiques et encyclopédiques extensives. Manquent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 robustesse.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Années 90 et plus: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Premiers corpus, approches statistiques, apprentissage automatique.  Applications utilisent corpus de grande taille et méthodes statistiques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Historique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6</a:t>
            </a:fld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08860"/>
            <a:ext cx="7772400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87463" y="2947428"/>
            <a:ext cx="29146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0070C0"/>
                </a:solidFill>
                <a:latin typeface="+mn-lt"/>
              </a:rPr>
              <a:t>Natural </a:t>
            </a:r>
            <a:r>
              <a:rPr lang="fr-FR" i="1" dirty="0" err="1">
                <a:solidFill>
                  <a:srgbClr val="0070C0"/>
                </a:solidFill>
                <a:latin typeface="+mn-lt"/>
              </a:rPr>
              <a:t>Language</a:t>
            </a:r>
            <a:r>
              <a:rPr lang="fr-FR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i="1" dirty="0" err="1">
                <a:solidFill>
                  <a:srgbClr val="0070C0"/>
                </a:solidFill>
                <a:latin typeface="+mn-lt"/>
              </a:rPr>
              <a:t>Processing</a:t>
            </a:r>
            <a:endParaRPr lang="fr-FR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2500" y="4100665"/>
            <a:ext cx="22558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 err="1">
                <a:solidFill>
                  <a:srgbClr val="FF0000"/>
                </a:solidFill>
                <a:latin typeface="+mn-lt"/>
              </a:rPr>
              <a:t>Automatic</a:t>
            </a:r>
            <a:r>
              <a:rPr lang="fr-FR" i="1" dirty="0">
                <a:solidFill>
                  <a:srgbClr val="FF0000"/>
                </a:solidFill>
                <a:latin typeface="+mn-lt"/>
              </a:rPr>
              <a:t> Translation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18" y="5520180"/>
            <a:ext cx="4124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75459" y="4652965"/>
            <a:ext cx="22971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00B050"/>
                </a:solidFill>
                <a:latin typeface="+mn-lt"/>
              </a:rPr>
              <a:t>Information Extraction</a:t>
            </a:r>
          </a:p>
        </p:txBody>
      </p:sp>
    </p:spTree>
    <p:extLst>
      <p:ext uri="{BB962C8B-B14F-4D97-AF65-F5344CB8AC3E}">
        <p14:creationId xmlns:p14="http://schemas.microsoft.com/office/powerpoint/2010/main" val="26139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À quoi sert le TAL 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7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traduction automatique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correction orthographique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résumé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automatique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L'aide à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rédaction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reconnaissance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vocale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agents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conversationnels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génération automatique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textes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recherche d'information et la fouille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textes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veille technologique (extraction d'information...)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L'aide aux handicapés (claviers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auto-correcteurs,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synthèse de la parole, …)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reconnaissance de l'écriture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manuscrite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3972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acteurs du domaine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gros éditeurs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: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	IBM, Microsoft, Xerox, Apple, Toshiba, Sony, Google, Yahoo, 	Orange, etc.</a:t>
            </a:r>
          </a:p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intégrateurs / utilisateurs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: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	Ford, Symantec, EADS, Thalès/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Arisem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BBN, SRI, EC,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PME françaises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Exalead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Temis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ACapella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Lingway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Sinequa, Synapse, Systran,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Reverso/Softissimo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, Vecsys,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Pertimm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Mondeca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labos de recherche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	John Hopkins,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Stanford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Berkeley, MIT, U. Maryland, Columbia,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NYU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Cambridge, Edimbourg,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AixlaChapelle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Stuttgart, Paris 	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Diderot,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 différents niveaux de la langue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IHM 2011-2012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B5D-68E6-4E1D-BD23-8C6A31AD26F2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5256584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None/>
            </a:pPr>
            <a:r>
              <a:rPr lang="fr-FR" sz="2000" dirty="0" smtClean="0"/>
              <a:t>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  La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phonétique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la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phonologie</a:t>
            </a:r>
          </a:p>
          <a:p>
            <a:pPr lvl="1">
              <a:buFont typeface="Arial" pitchFamily="34" charset="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Comment les mots et les phrases sont liés aux sons qui les réalisent à l’oral</a:t>
            </a:r>
          </a:p>
          <a:p>
            <a:pPr marL="457200" indent="-457200">
              <a:buFont typeface="Arial" pitchFamily="34" charset="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2.   La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morphologie</a:t>
            </a:r>
          </a:p>
          <a:p>
            <a:pPr lvl="1">
              <a:buFont typeface="Arial" pitchFamily="34" charset="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Comment les mots sont construits et quels sont leurs rôles dans la phrase</a:t>
            </a:r>
          </a:p>
          <a:p>
            <a:pPr marL="457200" indent="-457200">
              <a:buFont typeface="Arial" pitchFamily="34" charset="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3.   La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syntaxe</a:t>
            </a:r>
          </a:p>
          <a:p>
            <a:pPr marL="457200" lvl="1" indent="-45720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Comment les mots se combinent pour former des syntagmes, puis des propositions et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enfin des phrases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correctes</a:t>
            </a:r>
          </a:p>
          <a:p>
            <a:pPr marL="457200" indent="-45720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sémantique</a:t>
            </a:r>
          </a:p>
          <a:p>
            <a:pPr lvl="1"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Comment les mots font du sens lorsqu’ils sont insérés dans une phrase (indépendamment du contexte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 startAt="5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pragmatique</a:t>
            </a:r>
          </a:p>
          <a:p>
            <a:pPr lvl="1"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Comment les phrases peuvent être interprétées selon leur contexte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d’énonciation (interlocuteurs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phrases précédentes,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connaissance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commune du monde,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...)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1326</TotalTime>
  <Words>1435</Words>
  <Application>Microsoft Office PowerPoint</Application>
  <PresentationFormat>Affichage à l'écran (4:3)</PresentationFormat>
  <Paragraphs>372</Paragraphs>
  <Slides>37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Capitaux</vt:lpstr>
      <vt:lpstr>Microsoft Word Picture</vt:lpstr>
      <vt:lpstr>Image Bitmap</vt:lpstr>
      <vt:lpstr>Traitement automatique de langage (TAL)  </vt:lpstr>
      <vt:lpstr>Plan de la présentation</vt:lpstr>
      <vt:lpstr>Qu'est-ce que le TAL ?</vt:lpstr>
      <vt:lpstr>Qu'est-ce que le TAL ?</vt:lpstr>
      <vt:lpstr>HISTORIQUE</vt:lpstr>
      <vt:lpstr>Historique</vt:lpstr>
      <vt:lpstr>À quoi sert le TAL ?</vt:lpstr>
      <vt:lpstr>Les acteurs du domaine</vt:lpstr>
      <vt:lpstr>Les différents niveaux de la langue</vt:lpstr>
      <vt:lpstr>Formes d'un mot, famille d'un mot</vt:lpstr>
      <vt:lpstr>Le niveau lexical</vt:lpstr>
      <vt:lpstr>Le niveau lexical (à quoi ça sert ?)</vt:lpstr>
      <vt:lpstr>Le niveau lexical (à quoi ça sert ?)</vt:lpstr>
      <vt:lpstr>Le niveau lexical </vt:lpstr>
      <vt:lpstr>APPLICATIONS DU TAL</vt:lpstr>
      <vt:lpstr>APPLICATIONS DU TAL</vt:lpstr>
      <vt:lpstr>Les entités nommées</vt:lpstr>
      <vt:lpstr>Les entités nommées</vt:lpstr>
      <vt:lpstr>Les entités nommées</vt:lpstr>
      <vt:lpstr>Les entités nommées</vt:lpstr>
      <vt:lpstr>Les entités nommées</vt:lpstr>
      <vt:lpstr>Reconnaissance Des Formes  </vt:lpstr>
      <vt:lpstr>Apprentissage Automatique</vt:lpstr>
      <vt:lpstr>Apprentissage Automatique</vt:lpstr>
      <vt:lpstr>Arbres de Décision</vt:lpstr>
      <vt:lpstr>Réseaux de Neurones</vt:lpstr>
      <vt:lpstr>Support Vector Machine</vt:lpstr>
      <vt:lpstr>L’Écriture Manuscrite</vt:lpstr>
      <vt:lpstr>Les Modèles Cognitifs de Lecture</vt:lpstr>
      <vt:lpstr>Stratégies de Reconnaissance</vt:lpstr>
      <vt:lpstr>L’Adaptation en Apprentissage</vt:lpstr>
      <vt:lpstr>Analyse de Système reconnaissance   </vt:lpstr>
      <vt:lpstr>Analyses textuelles sur corpus</vt:lpstr>
      <vt:lpstr>Ressources textuelles</vt:lpstr>
      <vt:lpstr>AVANTAGES / INCONVENIENTS</vt:lpstr>
      <vt:lpstr>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Reconnaissance des Chiffres Manuscrits</dc:title>
  <dc:creator>myriam</dc:creator>
  <cp:lastModifiedBy>Daly</cp:lastModifiedBy>
  <cp:revision>53</cp:revision>
  <dcterms:created xsi:type="dcterms:W3CDTF">2011-05-07T14:05:33Z</dcterms:created>
  <dcterms:modified xsi:type="dcterms:W3CDTF">2012-03-16T09:14:14Z</dcterms:modified>
</cp:coreProperties>
</file>