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306" r:id="rId5"/>
    <p:sldId id="322" r:id="rId6"/>
    <p:sldId id="265" r:id="rId7"/>
    <p:sldId id="323" r:id="rId8"/>
    <p:sldId id="267" r:id="rId9"/>
    <p:sldId id="324" r:id="rId10"/>
    <p:sldId id="269" r:id="rId11"/>
    <p:sldId id="325" r:id="rId12"/>
    <p:sldId id="288" r:id="rId13"/>
    <p:sldId id="326" r:id="rId14"/>
    <p:sldId id="273" r:id="rId15"/>
    <p:sldId id="327" r:id="rId16"/>
    <p:sldId id="274" r:id="rId17"/>
    <p:sldId id="312" r:id="rId18"/>
    <p:sldId id="313" r:id="rId19"/>
    <p:sldId id="328" r:id="rId20"/>
    <p:sldId id="276" r:id="rId21"/>
    <p:sldId id="314" r:id="rId22"/>
    <p:sldId id="315" r:id="rId23"/>
    <p:sldId id="316" r:id="rId24"/>
    <p:sldId id="320" r:id="rId25"/>
    <p:sldId id="317" r:id="rId26"/>
    <p:sldId id="319" r:id="rId27"/>
    <p:sldId id="321" r:id="rId28"/>
    <p:sldId id="329" r:id="rId29"/>
    <p:sldId id="287" r:id="rId30"/>
    <p:sldId id="309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75842" autoAdjust="0"/>
  </p:normalViewPr>
  <p:slideViewPr>
    <p:cSldViewPr>
      <p:cViewPr varScale="1">
        <p:scale>
          <a:sx n="67" d="100"/>
          <a:sy n="67" d="100"/>
        </p:scale>
        <p:origin x="-2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3402F-AD11-4204-B63A-E27041182D43}" type="datetimeFigureOut">
              <a:rPr lang="fr-FR" smtClean="0"/>
              <a:pPr/>
              <a:t>16/03/12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B6FA-E340-4D1E-A199-81373ADFEA9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17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B6FA-E340-4D1E-A199-81373ADFEA9F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B6FA-E340-4D1E-A199-81373ADFEA9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Wingdings" charset="2"/>
              <a:buChar char="Ø"/>
            </a:pPr>
            <a:r>
              <a:rPr lang="en-GB" sz="1200" dirty="0" smtClean="0">
                <a:latin typeface="Times New Roman"/>
                <a:cs typeface="Times New Roman"/>
              </a:rPr>
              <a:t>le mot « </a:t>
            </a:r>
            <a:r>
              <a:rPr lang="en-GB" sz="1200" dirty="0" err="1" smtClean="0">
                <a:latin typeface="Times New Roman"/>
                <a:cs typeface="Times New Roman"/>
              </a:rPr>
              <a:t>robotique</a:t>
            </a:r>
            <a:r>
              <a:rPr lang="en-GB" sz="1200" dirty="0" smtClean="0">
                <a:latin typeface="Times New Roman"/>
                <a:cs typeface="Times New Roman"/>
              </a:rPr>
              <a:t> » </a:t>
            </a:r>
            <a:r>
              <a:rPr lang="en-GB" sz="1200" dirty="0" err="1" smtClean="0">
                <a:latin typeface="Times New Roman"/>
                <a:cs typeface="Times New Roman"/>
              </a:rPr>
              <a:t>fut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avanté</a:t>
            </a:r>
            <a:r>
              <a:rPr lang="en-GB" sz="1200" dirty="0" smtClean="0">
                <a:latin typeface="Times New Roman"/>
                <a:cs typeface="Times New Roman"/>
              </a:rPr>
              <a:t> par Isaac Asimov.</a:t>
            </a:r>
            <a:r>
              <a:rPr lang="fr-FR" sz="120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 algn="just">
              <a:buFont typeface="Wingdings" charset="2"/>
              <a:buChar char="Ø"/>
            </a:pPr>
            <a:endParaRPr lang="fr-FR" sz="1200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Ø"/>
            </a:pPr>
            <a:r>
              <a:rPr lang="en-GB" sz="1200" dirty="0" smtClean="0">
                <a:latin typeface="Times New Roman"/>
                <a:cs typeface="Times New Roman"/>
              </a:rPr>
              <a:t>les </a:t>
            </a:r>
            <a:r>
              <a:rPr lang="en-GB" sz="1200" dirty="0" err="1" smtClean="0">
                <a:latin typeface="Times New Roman"/>
                <a:cs typeface="Times New Roman"/>
              </a:rPr>
              <a:t>développements</a:t>
            </a:r>
            <a:r>
              <a:rPr lang="en-GB" sz="1200" dirty="0" smtClean="0">
                <a:latin typeface="Times New Roman"/>
                <a:cs typeface="Times New Roman"/>
              </a:rPr>
              <a:t> de la </a:t>
            </a:r>
            <a:r>
              <a:rPr lang="en-GB" sz="1200" dirty="0" err="1" smtClean="0">
                <a:latin typeface="Times New Roman"/>
                <a:cs typeface="Times New Roman"/>
              </a:rPr>
              <a:t>mécanique</a:t>
            </a:r>
            <a:r>
              <a:rPr lang="en-GB" sz="1200" dirty="0" smtClean="0">
                <a:latin typeface="Times New Roman"/>
                <a:cs typeface="Times New Roman"/>
              </a:rPr>
              <a:t>, de </a:t>
            </a:r>
            <a:r>
              <a:rPr lang="en-GB" sz="1200" dirty="0" err="1" smtClean="0">
                <a:latin typeface="Times New Roman"/>
                <a:cs typeface="Times New Roman"/>
              </a:rPr>
              <a:t>l’automatisme</a:t>
            </a:r>
            <a:r>
              <a:rPr lang="en-GB" sz="1200" dirty="0" smtClean="0">
                <a:latin typeface="Times New Roman"/>
                <a:cs typeface="Times New Roman"/>
              </a:rPr>
              <a:t>, de </a:t>
            </a:r>
            <a:r>
              <a:rPr lang="en-GB" sz="1200" dirty="0" err="1" smtClean="0">
                <a:latin typeface="Times New Roman"/>
                <a:cs typeface="Times New Roman"/>
              </a:rPr>
              <a:t>l’électronique</a:t>
            </a:r>
            <a:r>
              <a:rPr lang="en-GB" sz="1200" dirty="0" smtClean="0">
                <a:latin typeface="Times New Roman"/>
                <a:cs typeface="Times New Roman"/>
              </a:rPr>
              <a:t>, </a:t>
            </a:r>
            <a:r>
              <a:rPr lang="en-GB" sz="1200" dirty="0" err="1" smtClean="0">
                <a:latin typeface="Times New Roman"/>
                <a:cs typeface="Times New Roman"/>
              </a:rPr>
              <a:t>puis</a:t>
            </a:r>
            <a:r>
              <a:rPr lang="en-GB" sz="1200" dirty="0" smtClean="0">
                <a:latin typeface="Times New Roman"/>
                <a:cs typeface="Times New Roman"/>
              </a:rPr>
              <a:t> de </a:t>
            </a:r>
            <a:r>
              <a:rPr lang="en-GB" sz="1200" dirty="0" err="1" smtClean="0">
                <a:latin typeface="Times New Roman"/>
                <a:cs typeface="Times New Roman"/>
              </a:rPr>
              <a:t>l’informatique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ont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permis</a:t>
            </a:r>
            <a:r>
              <a:rPr lang="en-GB" sz="1200" dirty="0" smtClean="0">
                <a:latin typeface="Times New Roman"/>
                <a:cs typeface="Times New Roman"/>
              </a:rPr>
              <a:t> de </a:t>
            </a:r>
            <a:r>
              <a:rPr lang="en-GB" sz="1200" dirty="0" err="1" smtClean="0">
                <a:latin typeface="Times New Roman"/>
                <a:cs typeface="Times New Roman"/>
              </a:rPr>
              <a:t>donner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une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forme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bien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réelle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à</a:t>
            </a:r>
            <a:r>
              <a:rPr lang="en-GB" sz="1200" dirty="0" smtClean="0">
                <a:latin typeface="Times New Roman"/>
                <a:cs typeface="Times New Roman"/>
              </a:rPr>
              <a:t> un </a:t>
            </a:r>
            <a:r>
              <a:rPr lang="en-GB" sz="1200" dirty="0" err="1" smtClean="0">
                <a:latin typeface="Times New Roman"/>
                <a:cs typeface="Times New Roman"/>
              </a:rPr>
              <a:t>nombre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grandissant</a:t>
            </a:r>
            <a:r>
              <a:rPr lang="en-GB" sz="1200" dirty="0" smtClean="0">
                <a:latin typeface="Times New Roman"/>
                <a:cs typeface="Times New Roman"/>
              </a:rPr>
              <a:t> des </a:t>
            </a:r>
            <a:r>
              <a:rPr lang="en-GB" sz="1200" dirty="0" err="1" smtClean="0">
                <a:latin typeface="Times New Roman"/>
                <a:cs typeface="Times New Roman"/>
              </a:rPr>
              <a:t>idées</a:t>
            </a:r>
            <a:r>
              <a:rPr lang="en-GB" sz="1200" dirty="0" smtClean="0">
                <a:latin typeface="Times New Roman"/>
                <a:cs typeface="Times New Roman"/>
              </a:rPr>
              <a:t> de </a:t>
            </a:r>
            <a:r>
              <a:rPr lang="en-GB" sz="1200" dirty="0" err="1" smtClean="0">
                <a:latin typeface="Times New Roman"/>
                <a:cs typeface="Times New Roman"/>
              </a:rPr>
              <a:t>l’écrivain</a:t>
            </a:r>
            <a:r>
              <a:rPr lang="en-GB" sz="1200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fr-FR" sz="120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n-GB" sz="1200" dirty="0" err="1" smtClean="0">
                <a:latin typeface="Times New Roman"/>
                <a:cs typeface="Times New Roman"/>
              </a:rPr>
              <a:t>L’histoire</a:t>
            </a:r>
            <a:r>
              <a:rPr lang="en-GB" sz="1200" dirty="0" smtClean="0">
                <a:latin typeface="Times New Roman"/>
                <a:cs typeface="Times New Roman"/>
              </a:rPr>
              <a:t> de la </a:t>
            </a:r>
            <a:r>
              <a:rPr lang="en-GB" sz="1200" dirty="0" err="1" smtClean="0">
                <a:latin typeface="Times New Roman"/>
                <a:cs typeface="Times New Roman"/>
              </a:rPr>
              <a:t>robotique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réelle</a:t>
            </a:r>
            <a:r>
              <a:rPr lang="en-GB" sz="1200" dirty="0" smtClean="0">
                <a:latin typeface="Times New Roman"/>
                <a:cs typeface="Times New Roman"/>
              </a:rPr>
              <a:t> commence avec les robots </a:t>
            </a:r>
            <a:r>
              <a:rPr lang="en-GB" sz="1200" dirty="0" err="1" smtClean="0">
                <a:latin typeface="Times New Roman"/>
                <a:cs typeface="Times New Roman"/>
              </a:rPr>
              <a:t>industriels</a:t>
            </a:r>
            <a:r>
              <a:rPr lang="en-GB" sz="1200" dirty="0" smtClean="0">
                <a:latin typeface="Times New Roman"/>
                <a:cs typeface="Times New Roman"/>
              </a:rPr>
              <a:t> qui </a:t>
            </a:r>
            <a:r>
              <a:rPr lang="en-GB" sz="1200" dirty="0" err="1" smtClean="0">
                <a:latin typeface="Times New Roman"/>
                <a:cs typeface="Times New Roman"/>
              </a:rPr>
              <a:t>permettent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d’accélérer</a:t>
            </a:r>
            <a:r>
              <a:rPr lang="en-GB" sz="1200" dirty="0" smtClean="0">
                <a:latin typeface="Times New Roman"/>
                <a:cs typeface="Times New Roman"/>
              </a:rPr>
              <a:t> les cadences de production des </a:t>
            </a:r>
            <a:r>
              <a:rPr lang="en-GB" sz="1200" dirty="0" err="1" smtClean="0">
                <a:latin typeface="Times New Roman"/>
                <a:cs typeface="Times New Roman"/>
              </a:rPr>
              <a:t>usines</a:t>
            </a:r>
            <a:r>
              <a:rPr lang="en-GB" sz="1200" dirty="0" smtClean="0">
                <a:latin typeface="Times New Roman"/>
                <a:cs typeface="Times New Roman"/>
              </a:rPr>
              <a:t> et </a:t>
            </a:r>
            <a:r>
              <a:rPr lang="en-GB" sz="1200" dirty="0" err="1" smtClean="0">
                <a:latin typeface="Times New Roman"/>
                <a:cs typeface="Times New Roman"/>
              </a:rPr>
              <a:t>d’éviter</a:t>
            </a:r>
            <a:r>
              <a:rPr lang="en-GB" sz="1200" dirty="0" smtClean="0">
                <a:latin typeface="Times New Roman"/>
                <a:cs typeface="Times New Roman"/>
              </a:rPr>
              <a:t> aux </a:t>
            </a:r>
            <a:r>
              <a:rPr lang="en-GB" sz="1200" dirty="0" err="1" smtClean="0">
                <a:latin typeface="Times New Roman"/>
                <a:cs typeface="Times New Roman"/>
              </a:rPr>
              <a:t>ouvriers</a:t>
            </a:r>
            <a:r>
              <a:rPr lang="en-GB" sz="1200" dirty="0" smtClean="0">
                <a:latin typeface="Times New Roman"/>
                <a:cs typeface="Times New Roman"/>
              </a:rPr>
              <a:t> les </a:t>
            </a:r>
            <a:r>
              <a:rPr lang="en-GB" sz="1200" dirty="0" err="1" smtClean="0">
                <a:latin typeface="Times New Roman"/>
                <a:cs typeface="Times New Roman"/>
              </a:rPr>
              <a:t>tâches</a:t>
            </a:r>
            <a:r>
              <a:rPr lang="en-GB" sz="1200" dirty="0" smtClean="0">
                <a:latin typeface="Times New Roman"/>
                <a:cs typeface="Times New Roman"/>
              </a:rPr>
              <a:t> les plus </a:t>
            </a:r>
            <a:r>
              <a:rPr lang="en-GB" sz="1200" dirty="0" err="1" smtClean="0">
                <a:latin typeface="Times New Roman"/>
                <a:cs typeface="Times New Roman"/>
              </a:rPr>
              <a:t>répétitives</a:t>
            </a:r>
            <a:r>
              <a:rPr lang="en-GB" sz="1200" dirty="0" smtClean="0">
                <a:latin typeface="Times New Roman"/>
                <a:cs typeface="Times New Roman"/>
              </a:rPr>
              <a:t>, </a:t>
            </a:r>
            <a:r>
              <a:rPr lang="en-GB" sz="1200" dirty="0" err="1" smtClean="0">
                <a:latin typeface="Times New Roman"/>
                <a:cs typeface="Times New Roman"/>
              </a:rPr>
              <a:t>pénibles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ou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dangereuses</a:t>
            </a:r>
            <a:r>
              <a:rPr lang="fr-FR" sz="120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 algn="just">
              <a:buFont typeface="Wingdings" charset="2"/>
              <a:buChar char="Ø"/>
            </a:pPr>
            <a:endParaRPr lang="fr-FR" sz="1200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Ø"/>
            </a:pPr>
            <a:r>
              <a:rPr lang="en-GB" sz="1200" dirty="0" smtClean="0">
                <a:latin typeface="Times New Roman"/>
                <a:cs typeface="Times New Roman"/>
              </a:rPr>
              <a:t>Elle se </a:t>
            </a:r>
            <a:r>
              <a:rPr lang="en-GB" sz="1200" dirty="0" err="1" smtClean="0">
                <a:latin typeface="Times New Roman"/>
                <a:cs typeface="Times New Roman"/>
              </a:rPr>
              <a:t>poursuit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aujourd’hui</a:t>
            </a:r>
            <a:r>
              <a:rPr lang="en-GB" sz="1200" dirty="0" smtClean="0">
                <a:latin typeface="Times New Roman"/>
                <a:cs typeface="Times New Roman"/>
              </a:rPr>
              <a:t> par la </a:t>
            </a:r>
            <a:r>
              <a:rPr lang="en-GB" sz="1200" dirty="0" err="1" smtClean="0">
                <a:latin typeface="Times New Roman"/>
                <a:cs typeface="Times New Roman"/>
              </a:rPr>
              <a:t>robotique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d’assistance</a:t>
            </a:r>
            <a:r>
              <a:rPr lang="en-GB" sz="1200" dirty="0" smtClean="0">
                <a:latin typeface="Times New Roman"/>
                <a:cs typeface="Times New Roman"/>
              </a:rPr>
              <a:t> qui </a:t>
            </a:r>
            <a:r>
              <a:rPr lang="en-GB" sz="1200" dirty="0" err="1" smtClean="0">
                <a:latin typeface="Times New Roman"/>
                <a:cs typeface="Times New Roman"/>
              </a:rPr>
              <a:t>est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devenue</a:t>
            </a:r>
            <a:r>
              <a:rPr lang="en-GB" sz="1200" dirty="0" smtClean="0">
                <a:latin typeface="Times New Roman"/>
                <a:cs typeface="Times New Roman"/>
              </a:rPr>
              <a:t> un </a:t>
            </a:r>
            <a:r>
              <a:rPr lang="en-GB" sz="1200" dirty="0" err="1" smtClean="0">
                <a:latin typeface="Times New Roman"/>
                <a:cs typeface="Times New Roman"/>
              </a:rPr>
              <a:t>domaine</a:t>
            </a:r>
            <a:r>
              <a:rPr lang="en-GB" sz="1200" dirty="0" smtClean="0">
                <a:latin typeface="Times New Roman"/>
                <a:cs typeface="Times New Roman"/>
              </a:rPr>
              <a:t> de recherche </a:t>
            </a:r>
            <a:r>
              <a:rPr lang="en-GB" sz="1200" dirty="0" err="1" smtClean="0">
                <a:latin typeface="Times New Roman"/>
                <a:cs typeface="Times New Roman"/>
              </a:rPr>
              <a:t>extrêmement</a:t>
            </a:r>
            <a:r>
              <a:rPr lang="en-GB" sz="1200" dirty="0" smtClean="0">
                <a:latin typeface="Times New Roman"/>
                <a:cs typeface="Times New Roman"/>
              </a:rPr>
              <a:t> riche et </a:t>
            </a:r>
            <a:r>
              <a:rPr lang="en-GB" sz="1200" dirty="0" err="1" smtClean="0">
                <a:latin typeface="Times New Roman"/>
                <a:cs typeface="Times New Roman"/>
              </a:rPr>
              <a:t>donne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peu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à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peu</a:t>
            </a:r>
            <a:r>
              <a:rPr lang="en-GB" sz="1200" dirty="0" smtClean="0">
                <a:latin typeface="Times New Roman"/>
                <a:cs typeface="Times New Roman"/>
              </a:rPr>
              <a:t> lieu </a:t>
            </a:r>
            <a:r>
              <a:rPr lang="en-GB" sz="1200" dirty="0" err="1" smtClean="0">
                <a:latin typeface="Times New Roman"/>
                <a:cs typeface="Times New Roman"/>
              </a:rPr>
              <a:t>à</a:t>
            </a:r>
            <a:r>
              <a:rPr lang="en-GB" sz="1200" dirty="0" smtClean="0">
                <a:latin typeface="Times New Roman"/>
                <a:cs typeface="Times New Roman"/>
              </a:rPr>
              <a:t> des applications </a:t>
            </a:r>
            <a:r>
              <a:rPr lang="en-GB" sz="1200" dirty="0" err="1" smtClean="0">
                <a:latin typeface="Times New Roman"/>
                <a:cs typeface="Times New Roman"/>
              </a:rPr>
              <a:t>réelles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voire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commercialisables</a:t>
            </a:r>
            <a:r>
              <a:rPr lang="en-GB" sz="1200" dirty="0" smtClean="0"/>
              <a:t>.</a:t>
            </a:r>
            <a:endParaRPr lang="fr-FR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B6FA-E340-4D1E-A199-81373ADFEA9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1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latin typeface="Times New Roman"/>
                <a:cs typeface="Times New Roman"/>
              </a:rPr>
              <a:t>peuvent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être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divisés</a:t>
            </a:r>
            <a:r>
              <a:rPr lang="en-GB" sz="1200" dirty="0" smtClean="0">
                <a:latin typeface="Times New Roman"/>
                <a:cs typeface="Times New Roman"/>
              </a:rPr>
              <a:t> en </a:t>
            </a:r>
            <a:r>
              <a:rPr lang="en-GB" sz="1200" dirty="0" err="1" smtClean="0">
                <a:latin typeface="Times New Roman"/>
                <a:cs typeface="Times New Roman"/>
              </a:rPr>
              <a:t>deux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catégories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dont</a:t>
            </a:r>
            <a:r>
              <a:rPr lang="en-GB" sz="1200" dirty="0" smtClean="0">
                <a:latin typeface="Times New Roman"/>
                <a:cs typeface="Times New Roman"/>
              </a:rPr>
              <a:t> le </a:t>
            </a:r>
            <a:r>
              <a:rPr lang="en-GB" sz="1200" dirty="0" err="1" smtClean="0">
                <a:latin typeface="Times New Roman"/>
                <a:cs typeface="Times New Roman"/>
              </a:rPr>
              <a:t>dénominateur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commun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est</a:t>
            </a:r>
            <a:r>
              <a:rPr lang="en-GB" sz="1200" dirty="0" smtClean="0">
                <a:latin typeface="Times New Roman"/>
                <a:cs typeface="Times New Roman"/>
              </a:rPr>
              <a:t> d’être des machines au service de </a:t>
            </a:r>
            <a:r>
              <a:rPr lang="en-GB" sz="1200" dirty="0" err="1" smtClean="0">
                <a:latin typeface="Times New Roman"/>
                <a:cs typeface="Times New Roman"/>
              </a:rPr>
              <a:t>leur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propriétaire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respectant</a:t>
            </a:r>
            <a:r>
              <a:rPr lang="en-GB" sz="1200" dirty="0" smtClean="0">
                <a:latin typeface="Times New Roman"/>
                <a:cs typeface="Times New Roman"/>
              </a:rPr>
              <a:t> les </a:t>
            </a:r>
            <a:r>
              <a:rPr lang="en-GB" sz="1200" dirty="0" err="1" smtClean="0">
                <a:latin typeface="Times New Roman"/>
                <a:cs typeface="Times New Roman"/>
              </a:rPr>
              <a:t>trois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lois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citées</a:t>
            </a:r>
            <a:r>
              <a:rPr lang="en-GB" sz="1200" dirty="0" smtClean="0">
                <a:latin typeface="Times New Roman"/>
                <a:cs typeface="Times New Roman"/>
              </a:rPr>
              <a:t> plus haut</a:t>
            </a:r>
            <a:endParaRPr lang="fr-FR" sz="12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1200" b="1" dirty="0" smtClean="0">
                <a:latin typeface="Times New Roman"/>
                <a:cs typeface="Times New Roman"/>
              </a:rPr>
              <a:t>les robots  </a:t>
            </a:r>
            <a:r>
              <a:rPr lang="en-GB" sz="1200" b="1" dirty="0" err="1" smtClean="0">
                <a:latin typeface="Times New Roman"/>
                <a:cs typeface="Times New Roman"/>
              </a:rPr>
              <a:t>d’assistance</a:t>
            </a:r>
            <a:r>
              <a:rPr lang="en-GB" sz="1200" dirty="0" smtClean="0">
                <a:latin typeface="Times New Roman"/>
                <a:cs typeface="Times New Roman"/>
              </a:rPr>
              <a:t>.(</a:t>
            </a:r>
            <a:r>
              <a:rPr lang="en-GB" sz="1200" dirty="0" err="1" smtClean="0">
                <a:latin typeface="Times New Roman"/>
                <a:cs typeface="Times New Roman"/>
              </a:rPr>
              <a:t>basique</a:t>
            </a:r>
            <a:r>
              <a:rPr lang="en-GB" sz="1200" dirty="0" smtClean="0">
                <a:latin typeface="Times New Roman"/>
                <a:cs typeface="Times New Roman"/>
              </a:rPr>
              <a:t> )</a:t>
            </a:r>
            <a:endParaRPr lang="fr-FR" sz="1200" dirty="0" smtClean="0">
              <a:latin typeface="Times New Roman"/>
              <a:cs typeface="Times New Roman"/>
            </a:endParaRPr>
          </a:p>
          <a:p>
            <a:r>
              <a:rPr lang="en-GB" sz="1200" dirty="0" smtClean="0">
                <a:latin typeface="Times New Roman"/>
                <a:cs typeface="Times New Roman"/>
              </a:rPr>
              <a:t>Chargés </a:t>
            </a:r>
            <a:r>
              <a:rPr lang="en-GB" sz="1200" dirty="0" err="1" smtClean="0">
                <a:latin typeface="Times New Roman"/>
                <a:cs typeface="Times New Roman"/>
              </a:rPr>
              <a:t>d’assurer</a:t>
            </a:r>
            <a:r>
              <a:rPr lang="en-GB" sz="1200" dirty="0" smtClean="0">
                <a:latin typeface="Times New Roman"/>
                <a:cs typeface="Times New Roman"/>
              </a:rPr>
              <a:t> des </a:t>
            </a:r>
            <a:r>
              <a:rPr lang="en-GB" sz="1200" dirty="0" err="1" smtClean="0">
                <a:latin typeface="Times New Roman"/>
                <a:cs typeface="Times New Roman"/>
              </a:rPr>
              <a:t>tâches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ménagères</a:t>
            </a:r>
            <a:r>
              <a:rPr lang="en-GB" sz="1200" dirty="0" smtClean="0">
                <a:latin typeface="Times New Roman"/>
                <a:cs typeface="Times New Roman"/>
              </a:rPr>
              <a:t> (</a:t>
            </a:r>
            <a:r>
              <a:rPr lang="en-GB" sz="1200" dirty="0" err="1" smtClean="0">
                <a:latin typeface="Times New Roman"/>
                <a:cs typeface="Times New Roman"/>
              </a:rPr>
              <a:t>telles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que</a:t>
            </a:r>
            <a:r>
              <a:rPr lang="en-GB" sz="1200" dirty="0" smtClean="0">
                <a:latin typeface="Times New Roman"/>
                <a:cs typeface="Times New Roman"/>
              </a:rPr>
              <a:t> le ménage </a:t>
            </a:r>
            <a:r>
              <a:rPr lang="en-GB" sz="1200" dirty="0" err="1" smtClean="0">
                <a:latin typeface="Times New Roman"/>
                <a:cs typeface="Times New Roman"/>
              </a:rPr>
              <a:t>ou</a:t>
            </a:r>
            <a:r>
              <a:rPr lang="en-GB" sz="1200" dirty="0" smtClean="0">
                <a:latin typeface="Times New Roman"/>
                <a:cs typeface="Times New Roman"/>
              </a:rPr>
              <a:t> la cuisine), </a:t>
            </a:r>
            <a:r>
              <a:rPr lang="en-GB" sz="1200" dirty="0" err="1" smtClean="0">
                <a:latin typeface="Times New Roman"/>
                <a:cs typeface="Times New Roman"/>
              </a:rPr>
              <a:t>souvent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nombreux</a:t>
            </a:r>
            <a:r>
              <a:rPr lang="en-GB" sz="1200" dirty="0" smtClean="0">
                <a:latin typeface="Times New Roman"/>
                <a:cs typeface="Times New Roman"/>
              </a:rPr>
              <a:t> et </a:t>
            </a:r>
            <a:r>
              <a:rPr lang="en-GB" sz="1200" dirty="0" err="1" smtClean="0">
                <a:latin typeface="Times New Roman"/>
                <a:cs typeface="Times New Roman"/>
              </a:rPr>
              <a:t>spécialisés</a:t>
            </a:r>
            <a:r>
              <a:rPr lang="en-GB" sz="1200" dirty="0" smtClean="0">
                <a:latin typeface="Times New Roman"/>
                <a:cs typeface="Times New Roman"/>
              </a:rPr>
              <a:t> (</a:t>
            </a:r>
            <a:r>
              <a:rPr lang="en-GB" sz="1200" dirty="0" err="1" smtClean="0">
                <a:latin typeface="Times New Roman"/>
                <a:cs typeface="Times New Roman"/>
              </a:rPr>
              <a:t>n’ont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qu’une</a:t>
            </a:r>
            <a:r>
              <a:rPr lang="en-GB" sz="1200" dirty="0" smtClean="0">
                <a:latin typeface="Times New Roman"/>
                <a:cs typeface="Times New Roman"/>
              </a:rPr>
              <a:t> conception </a:t>
            </a:r>
            <a:r>
              <a:rPr lang="en-GB" sz="1200" dirty="0" err="1" smtClean="0">
                <a:latin typeface="Times New Roman"/>
                <a:cs typeface="Times New Roman"/>
              </a:rPr>
              <a:t>très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simpliste</a:t>
            </a:r>
            <a:r>
              <a:rPr lang="en-GB" sz="1200" dirty="0" smtClean="0">
                <a:latin typeface="Times New Roman"/>
                <a:cs typeface="Times New Roman"/>
              </a:rPr>
              <a:t> de </a:t>
            </a:r>
            <a:r>
              <a:rPr lang="en-GB" sz="1200" dirty="0" err="1" smtClean="0">
                <a:latin typeface="Times New Roman"/>
                <a:cs typeface="Times New Roman"/>
              </a:rPr>
              <a:t>leur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environnemen</a:t>
            </a:r>
            <a:r>
              <a:rPr lang="en-GB" sz="1200" dirty="0" smtClean="0">
                <a:latin typeface="Times New Roman"/>
                <a:cs typeface="Times New Roman"/>
              </a:rPr>
              <a:t>)</a:t>
            </a:r>
          </a:p>
          <a:p>
            <a:endParaRPr lang="fr-FR" sz="12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1200" dirty="0" smtClean="0">
                <a:latin typeface="Times New Roman"/>
                <a:cs typeface="Times New Roman"/>
              </a:rPr>
              <a:t>Robots personnel.( plus complexes </a:t>
            </a:r>
            <a:r>
              <a:rPr lang="en-GB" sz="1200" dirty="0" err="1" smtClean="0">
                <a:latin typeface="Times New Roman"/>
                <a:cs typeface="Times New Roman"/>
              </a:rPr>
              <a:t>puisque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doués</a:t>
            </a:r>
            <a:r>
              <a:rPr lang="en-GB" sz="1200" dirty="0" smtClean="0">
                <a:latin typeface="Times New Roman"/>
                <a:cs typeface="Times New Roman"/>
              </a:rPr>
              <a:t> de </a:t>
            </a:r>
            <a:r>
              <a:rPr lang="en-GB" sz="1200" dirty="0" err="1" smtClean="0">
                <a:latin typeface="Times New Roman"/>
                <a:cs typeface="Times New Roman"/>
              </a:rPr>
              <a:t>réﬂexion</a:t>
            </a:r>
            <a:r>
              <a:rPr lang="en-GB" sz="1200" dirty="0" smtClean="0">
                <a:latin typeface="Times New Roman"/>
                <a:cs typeface="Times New Roman"/>
              </a:rPr>
              <a:t>)</a:t>
            </a:r>
            <a:endParaRPr lang="fr-FR" sz="1200" dirty="0" smtClean="0">
              <a:latin typeface="Times New Roman"/>
              <a:cs typeface="Times New Roman"/>
            </a:endParaRPr>
          </a:p>
          <a:p>
            <a:r>
              <a:rPr lang="en-GB" sz="1200" dirty="0" smtClean="0">
                <a:latin typeface="Times New Roman"/>
                <a:cs typeface="Times New Roman"/>
              </a:rPr>
              <a:t>==&gt; </a:t>
            </a:r>
            <a:r>
              <a:rPr lang="en-GB" sz="1200" dirty="0" err="1" smtClean="0">
                <a:latin typeface="Times New Roman"/>
                <a:cs typeface="Times New Roman"/>
              </a:rPr>
              <a:t>Leur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rôle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est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alors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celui</a:t>
            </a:r>
            <a:r>
              <a:rPr lang="en-GB" sz="1200" dirty="0" smtClean="0">
                <a:latin typeface="Times New Roman"/>
                <a:cs typeface="Times New Roman"/>
              </a:rPr>
              <a:t> d’un assistant </a:t>
            </a:r>
            <a:r>
              <a:rPr lang="en-GB" sz="1200" dirty="0" err="1" smtClean="0">
                <a:latin typeface="Times New Roman"/>
                <a:cs typeface="Times New Roman"/>
              </a:rPr>
              <a:t>presque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humain</a:t>
            </a:r>
            <a:r>
              <a:rPr lang="en-GB" sz="1200" dirty="0" smtClean="0">
                <a:latin typeface="Times New Roman"/>
                <a:cs typeface="Times New Roman"/>
              </a:rPr>
              <a:t>.</a:t>
            </a:r>
            <a:endParaRPr lang="fr-FR" sz="1200" dirty="0" smtClean="0">
              <a:latin typeface="Times New Roman"/>
              <a:cs typeface="Times New Roman"/>
            </a:endParaRPr>
          </a:p>
          <a:p>
            <a:r>
              <a:rPr lang="en-GB" sz="1200" dirty="0" smtClean="0">
                <a:latin typeface="Times New Roman"/>
                <a:cs typeface="Times New Roman"/>
              </a:rPr>
              <a:t>==&gt; </a:t>
            </a:r>
            <a:r>
              <a:rPr lang="en-GB" sz="1200" dirty="0" err="1" smtClean="0">
                <a:latin typeface="Times New Roman"/>
                <a:cs typeface="Times New Roman"/>
              </a:rPr>
              <a:t>ﬁnalité</a:t>
            </a:r>
            <a:r>
              <a:rPr lang="en-GB" sz="1200" dirty="0" smtClean="0">
                <a:latin typeface="Times New Roman"/>
                <a:cs typeface="Times New Roman"/>
              </a:rPr>
              <a:t> des robots </a:t>
            </a:r>
            <a:r>
              <a:rPr lang="en-GB" sz="1200" dirty="0" err="1" smtClean="0">
                <a:latin typeface="Times New Roman"/>
                <a:cs typeface="Times New Roman"/>
              </a:rPr>
              <a:t>personnels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est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d’acquérir</a:t>
            </a:r>
            <a:r>
              <a:rPr lang="en-GB" sz="1200" dirty="0" smtClean="0">
                <a:latin typeface="Times New Roman"/>
                <a:cs typeface="Times New Roman"/>
              </a:rPr>
              <a:t> de </a:t>
            </a:r>
            <a:r>
              <a:rPr lang="en-GB" sz="1200" dirty="0" err="1" smtClean="0">
                <a:latin typeface="Times New Roman"/>
                <a:cs typeface="Times New Roman"/>
              </a:rPr>
              <a:t>nouvelles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capacités</a:t>
            </a:r>
            <a:r>
              <a:rPr lang="en-GB" sz="1200" dirty="0" smtClean="0">
                <a:latin typeface="Times New Roman"/>
                <a:cs typeface="Times New Roman"/>
              </a:rPr>
              <a:t> et </a:t>
            </a:r>
            <a:r>
              <a:rPr lang="en-GB" sz="1200" dirty="0" err="1" smtClean="0">
                <a:latin typeface="Times New Roman"/>
                <a:cs typeface="Times New Roman"/>
              </a:rPr>
              <a:t>connaissances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à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l’aide</a:t>
            </a:r>
            <a:r>
              <a:rPr lang="en-GB" sz="1200" dirty="0" smtClean="0">
                <a:latin typeface="Times New Roman"/>
                <a:cs typeface="Times New Roman"/>
              </a:rPr>
              <a:t> d’un </a:t>
            </a:r>
            <a:r>
              <a:rPr lang="en-GB" sz="1200" dirty="0" err="1" smtClean="0">
                <a:latin typeface="Times New Roman"/>
                <a:cs typeface="Times New Roman"/>
              </a:rPr>
              <a:t>apprentissage</a:t>
            </a:r>
            <a:r>
              <a:rPr lang="en-GB" sz="1200" dirty="0" smtClean="0">
                <a:latin typeface="Times New Roman"/>
                <a:cs typeface="Times New Roman"/>
              </a:rPr>
              <a:t> </a:t>
            </a:r>
            <a:r>
              <a:rPr lang="en-GB" sz="1200" dirty="0" err="1" smtClean="0">
                <a:latin typeface="Times New Roman"/>
                <a:cs typeface="Times New Roman"/>
              </a:rPr>
              <a:t>ouvert</a:t>
            </a:r>
            <a:r>
              <a:rPr lang="en-GB" sz="1200" dirty="0" smtClean="0">
                <a:latin typeface="Times New Roman"/>
                <a:cs typeface="Times New Roman"/>
              </a:rPr>
              <a:t> et </a:t>
            </a:r>
            <a:r>
              <a:rPr lang="en-GB" sz="1200" dirty="0" err="1" smtClean="0">
                <a:latin typeface="Times New Roman"/>
                <a:cs typeface="Times New Roman"/>
              </a:rPr>
              <a:t>actif</a:t>
            </a:r>
            <a:r>
              <a:rPr lang="en-GB" sz="1200" dirty="0" smtClean="0">
                <a:latin typeface="Times New Roman"/>
                <a:cs typeface="Times New Roman"/>
              </a:rPr>
              <a:t> et </a:t>
            </a:r>
            <a:r>
              <a:rPr lang="en-GB" sz="1200" dirty="0" err="1" smtClean="0">
                <a:latin typeface="Times New Roman"/>
                <a:cs typeface="Times New Roman"/>
              </a:rPr>
              <a:t>d’évoluer</a:t>
            </a:r>
            <a:r>
              <a:rPr lang="en-GB" sz="1200" dirty="0" smtClean="0">
                <a:latin typeface="Times New Roman"/>
                <a:cs typeface="Times New Roman"/>
              </a:rPr>
              <a:t> en </a:t>
            </a:r>
            <a:r>
              <a:rPr lang="en-GB" sz="1200" dirty="0" err="1" smtClean="0">
                <a:latin typeface="Times New Roman"/>
                <a:cs typeface="Times New Roman"/>
              </a:rPr>
              <a:t>constante</a:t>
            </a:r>
            <a:r>
              <a:rPr lang="en-GB" sz="1200" dirty="0" smtClean="0">
                <a:latin typeface="Times New Roman"/>
                <a:cs typeface="Times New Roman"/>
              </a:rPr>
              <a:t> interaction et </a:t>
            </a:r>
            <a:r>
              <a:rPr lang="en-GB" sz="1200" dirty="0" err="1" smtClean="0">
                <a:latin typeface="Times New Roman"/>
                <a:cs typeface="Times New Roman"/>
              </a:rPr>
              <a:t>coopération</a:t>
            </a:r>
            <a:r>
              <a:rPr lang="en-GB" sz="1200" dirty="0" smtClean="0">
                <a:latin typeface="Times New Roman"/>
                <a:cs typeface="Times New Roman"/>
              </a:rPr>
              <a:t> avec </a:t>
            </a:r>
            <a:r>
              <a:rPr lang="en-GB" sz="1200" dirty="0" err="1" smtClean="0">
                <a:latin typeface="Times New Roman"/>
                <a:cs typeface="Times New Roman"/>
              </a:rPr>
              <a:t>l’homme</a:t>
            </a:r>
            <a:r>
              <a:rPr lang="en-GB" sz="1200" dirty="0" smtClean="0">
                <a:latin typeface="Times New Roman"/>
                <a:cs typeface="Times New Roman"/>
              </a:rPr>
              <a:t>.</a:t>
            </a:r>
            <a:endParaRPr lang="fr-FR" sz="1200" dirty="0" smtClean="0">
              <a:latin typeface="Times New Roman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B6FA-E340-4D1E-A199-81373ADFEA9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B6FA-E340-4D1E-A199-81373ADFEA9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079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Definition des </a:t>
            </a:r>
            <a:r>
              <a:rPr lang="en-US" sz="1200" dirty="0" err="1" smtClean="0"/>
              <a:t>paramétre</a:t>
            </a:r>
            <a:r>
              <a:rPr lang="en-US" sz="1200" dirty="0" smtClean="0"/>
              <a:t> qui </a:t>
            </a:r>
            <a:r>
              <a:rPr lang="en-US" sz="1200" dirty="0" err="1" smtClean="0"/>
              <a:t>doivent</a:t>
            </a:r>
            <a:r>
              <a:rPr lang="en-US" sz="1200" dirty="0" smtClean="0"/>
              <a:t> </a:t>
            </a:r>
            <a:r>
              <a:rPr lang="en-US" sz="1200" dirty="0" err="1" smtClean="0"/>
              <a:t>étre</a:t>
            </a:r>
            <a:r>
              <a:rPr lang="en-US" sz="1200" dirty="0" smtClean="0"/>
              <a:t> </a:t>
            </a:r>
            <a:r>
              <a:rPr lang="en-US" sz="1200" dirty="0" err="1" smtClean="0"/>
              <a:t>pris</a:t>
            </a:r>
            <a:r>
              <a:rPr lang="en-US" sz="1200" dirty="0" smtClean="0"/>
              <a:t> en </a:t>
            </a:r>
            <a:r>
              <a:rPr lang="en-US" sz="1200" dirty="0" err="1" smtClean="0"/>
              <a:t>considération</a:t>
            </a:r>
            <a:r>
              <a:rPr lang="en-US" sz="1200" dirty="0" smtClean="0"/>
              <a:t> par le robot 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B6FA-E340-4D1E-A199-81373ADFEA9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B6FA-E340-4D1E-A199-81373ADFEA9F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0981-5F07-4C8F-B5E9-3C584FBF582F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8FC8-7C16-42F5-95E6-69F7A7434A55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2EF1-1B1F-4D00-9E7E-BA3F399468C3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E3A8-33C5-44CE-B428-76FE41D4ABE6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1AFA-BE2D-4D54-87EC-0960027306B9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AE6D-5815-4C4C-8D0A-96BAA4BA32B7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15DC-85BF-44E3-86CA-4000B346F40F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43F-6BE6-4872-B237-26FD0C41A045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F41-752E-4F06-85AE-FCB83FAF3C70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5E41-75F7-4D60-91F7-74F08B223647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2D91-0324-46D6-819D-A5D4C83A646D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75C3-0ECB-4B0C-9C4A-A9C95C28C335}" type="datetime1">
              <a:rPr lang="fr-FR" smtClean="0"/>
              <a:pPr/>
              <a:t>16/03/12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B3B7-FABD-47E6-87A3-6F71CA4FC67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file://localhost/Users/PHCK/Desktop/Ihm%20expos%C3%A9/jazz%20interface%20(1).flv" TargetMode="External"/><Relationship Id="rId12" Type="http://schemas.openxmlformats.org/officeDocument/2006/relationships/hyperlink" Target="file://localhost/Users/PHCK/Desktop/Ihm%20expos%C3%A9/Le%20robot%20-%20soldat%20de%20feu.flv" TargetMode="External"/><Relationship Id="rId13" Type="http://schemas.openxmlformats.org/officeDocument/2006/relationships/hyperlink" Target="file://localhost/Users/PHCK/Desktop/Ihm%20expos%C3%A9/Urban%20Search%20and%20rescue.flv" TargetMode="External"/><Relationship Id="rId14" Type="http://schemas.openxmlformats.org/officeDocument/2006/relationships/hyperlink" Target="file://localhost/Users/PHCK/Desktop/Ihm%20expos%C3%A9/Keepon.flv" TargetMode="External"/><Relationship Id="rId15" Type="http://schemas.openxmlformats.org/officeDocument/2006/relationships/hyperlink" Target="file://localhost/Users/PHCK/Desktop/Ihm%20expos%C3%A9/Most%20Human%20Like%20Robot%20Ever.flv" TargetMode="External"/><Relationship Id="rId16" Type="http://schemas.openxmlformats.org/officeDocument/2006/relationships/hyperlink" Target="file://localhost/Users/PHCK/Desktop/Ihm%20expos%C3%A9/%20Humanoid%20Robot%20now%20sings%20.fl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hyperlink" Target="file://localhost/Users/PHCK/Desktop/Ihm%20expos%C3%A9/personnes%20aveugles%201.flv" TargetMode="External"/><Relationship Id="rId6" Type="http://schemas.openxmlformats.org/officeDocument/2006/relationships/hyperlink" Target="file://localhost/Users/PHCK/Desktop/Ihm%20expos%C3%A9/Personnes%20aveugles%202.flv" TargetMode="External"/><Relationship Id="rId7" Type="http://schemas.openxmlformats.org/officeDocument/2006/relationships/hyperlink" Target="file://localhost/Users/PHCK/Desktop/Ihm%20expos%C3%A9/%20Wheelchair.flv" TargetMode="External"/><Relationship Id="rId8" Type="http://schemas.openxmlformats.org/officeDocument/2006/relationships/hyperlink" Target="file://localhost/Users/PHCK/Desktop/Ihm%20expos%C3%A9/%20REWALK.flv" TargetMode="External"/><Relationship Id="rId9" Type="http://schemas.openxmlformats.org/officeDocument/2006/relationships/hyperlink" Target="file://localhost/Users/PHCK/Desktop/Ihm%20expos%C3%A9/Arm%20Recovery.flv" TargetMode="External"/><Relationship Id="rId10" Type="http://schemas.openxmlformats.org/officeDocument/2006/relationships/hyperlink" Target="file://localhost/Users/PHCK/Desktop/Ihm%20expos%C3%A9/%20Robonaut.fl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file://localhost/Users/PHCK/Desktop/Ihm%20expos%C3%A9/Asimo%20serves%20drinks.fl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file://localhost/Users/PHCK/Desktop/Ihm%20expos%C3%A9/ep2-full-web-medium.mo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"/>
          <p:cNvPicPr>
            <a:picLocks noChangeArrowheads="1"/>
          </p:cNvPicPr>
          <p:nvPr/>
        </p:nvPicPr>
        <p:blipFill>
          <a:blip r:embed="rId3" cstate="print"/>
          <a:srcRect b="748"/>
          <a:stretch>
            <a:fillRect/>
          </a:stretch>
        </p:blipFill>
        <p:spPr bwMode="auto">
          <a:xfrm>
            <a:off x="0" y="4437112"/>
            <a:ext cx="9144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115616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Organigramme : Alternative 7"/>
          <p:cNvSpPr/>
          <p:nvPr/>
        </p:nvSpPr>
        <p:spPr>
          <a:xfrm>
            <a:off x="1428750" y="2849513"/>
            <a:ext cx="6215063" cy="1000125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786188" y="2420888"/>
            <a:ext cx="1500187" cy="5715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Sujet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28688" y="2924944"/>
            <a:ext cx="72866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Interaction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Homme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Robot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2875" y="4399186"/>
            <a:ext cx="3571875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9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Réalisé par :</a:t>
            </a:r>
          </a:p>
          <a:p>
            <a:pPr>
              <a:defRPr/>
            </a:pPr>
            <a:endParaRPr lang="fr-FR" sz="19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fr-FR" sz="19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ZEFOUNI Abdelkader</a:t>
            </a:r>
            <a:endParaRPr lang="fr-FR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79137" y="4365104"/>
            <a:ext cx="4071937" cy="12772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FR" sz="1900" b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fr-FR" sz="1900" b="1" dirty="0">
                <a:latin typeface="+mn-lt"/>
                <a:cs typeface="Times New Roman" pitchFamily="18" charset="0"/>
              </a:rPr>
              <a:t>           </a:t>
            </a:r>
          </a:p>
          <a:p>
            <a:pPr>
              <a:buFontTx/>
              <a:buChar char="-"/>
              <a:defRPr/>
            </a:pPr>
            <a:endParaRPr lang="fr-FR" sz="1900" b="1" dirty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fr-FR" sz="1900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86063" y="6429375"/>
            <a:ext cx="3357562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+mn-lt"/>
              </a:rPr>
              <a:t>                «  </a:t>
            </a:r>
            <a:r>
              <a:rPr lang="fr-FR" sz="2000" b="1" dirty="0" smtClean="0">
                <a:solidFill>
                  <a:schemeClr val="bg1"/>
                </a:solidFill>
              </a:rPr>
              <a:t>16/03/</a:t>
            </a:r>
            <a:r>
              <a:rPr lang="fr-FR" sz="2000" b="1" dirty="0" smtClean="0">
                <a:solidFill>
                  <a:schemeClr val="bg1"/>
                </a:solidFill>
                <a:latin typeface="+mn-lt"/>
              </a:rPr>
              <a:t>2012  </a:t>
            </a:r>
            <a:r>
              <a:rPr lang="fr-FR" sz="2000" b="1" dirty="0">
                <a:solidFill>
                  <a:schemeClr val="bg1"/>
                </a:solidFill>
                <a:latin typeface="+mn-lt"/>
              </a:rPr>
              <a:t>» 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endParaRPr lang="fr-FR" sz="2000" b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fr-FR" sz="1900" dirty="0">
              <a:latin typeface="+mn-lt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37" descr="C:\Users\adjout\Desktop\paris 13\anglais\2uz2b-logoP1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3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51520" y="476672"/>
            <a:ext cx="756084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Classement des  Robots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10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052736"/>
            <a:ext cx="46085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/>
                <a:cs typeface="Times New Roman"/>
              </a:rPr>
              <a:t> </a:t>
            </a:r>
            <a:endParaRPr lang="fr-FR" sz="20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2400" b="1" dirty="0" smtClean="0">
                <a:latin typeface="Times New Roman"/>
                <a:cs typeface="Times New Roman"/>
              </a:rPr>
              <a:t>les </a:t>
            </a:r>
            <a:r>
              <a:rPr lang="en-GB" sz="2400" b="1" dirty="0">
                <a:latin typeface="Times New Roman"/>
                <a:cs typeface="Times New Roman"/>
              </a:rPr>
              <a:t>robots  </a:t>
            </a:r>
            <a:r>
              <a:rPr lang="en-GB" sz="2400" b="1" dirty="0" err="1" smtClean="0">
                <a:latin typeface="Times New Roman"/>
                <a:cs typeface="Times New Roman"/>
              </a:rPr>
              <a:t>d’assistance</a:t>
            </a:r>
            <a:r>
              <a:rPr lang="en-GB" sz="2400" dirty="0" smtClean="0">
                <a:latin typeface="Times New Roman"/>
                <a:cs typeface="Times New Roman"/>
              </a:rPr>
              <a:t>(</a:t>
            </a:r>
            <a:r>
              <a:rPr lang="en-GB" sz="2400" dirty="0" err="1">
                <a:latin typeface="Times New Roman"/>
                <a:cs typeface="Times New Roman"/>
              </a:rPr>
              <a:t>basique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smtClean="0">
                <a:latin typeface="Times New Roman"/>
                <a:cs typeface="Times New Roman"/>
              </a:rPr>
              <a:t>).</a:t>
            </a:r>
            <a:endParaRPr lang="fr-FR" sz="2400" dirty="0">
              <a:latin typeface="Times New Roman"/>
              <a:cs typeface="Times New Roman"/>
            </a:endParaRPr>
          </a:p>
          <a:p>
            <a:r>
              <a:rPr lang="en-GB" sz="2400" dirty="0">
                <a:latin typeface="Times New Roman"/>
                <a:cs typeface="Times New Roman"/>
              </a:rPr>
              <a:t> </a:t>
            </a:r>
            <a:endParaRPr lang="en-GB" sz="2400" dirty="0" smtClean="0">
              <a:latin typeface="Times New Roman"/>
              <a:cs typeface="Times New Roman"/>
            </a:endParaRPr>
          </a:p>
          <a:p>
            <a:endParaRPr lang="en-GB" sz="2400" dirty="0">
              <a:latin typeface="Times New Roman"/>
              <a:cs typeface="Times New Roman"/>
            </a:endParaRPr>
          </a:p>
          <a:p>
            <a:endParaRPr lang="en-GB" sz="2400" dirty="0" smtClean="0">
              <a:latin typeface="Times New Roman"/>
              <a:cs typeface="Times New Roman"/>
            </a:endParaRPr>
          </a:p>
          <a:p>
            <a:endParaRPr lang="fr-FR" sz="2400" dirty="0" smtClean="0">
              <a:latin typeface="Times New Roman"/>
              <a:cs typeface="Times New Roman"/>
            </a:endParaRPr>
          </a:p>
          <a:p>
            <a:endParaRPr lang="fr-FR" sz="2400" dirty="0">
              <a:latin typeface="Times New Roman"/>
              <a:cs typeface="Times New Roman"/>
            </a:endParaRPr>
          </a:p>
          <a:p>
            <a:endParaRPr lang="fr-FR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2400" b="1" dirty="0" smtClean="0">
                <a:latin typeface="Times New Roman"/>
                <a:cs typeface="Times New Roman"/>
              </a:rPr>
              <a:t>Robots personnel</a:t>
            </a:r>
            <a:r>
              <a:rPr lang="en-GB" sz="2400" dirty="0" smtClean="0">
                <a:latin typeface="Times New Roman"/>
                <a:cs typeface="Times New Roman"/>
              </a:rPr>
              <a:t>( </a:t>
            </a:r>
            <a:r>
              <a:rPr lang="en-GB" sz="2400" dirty="0">
                <a:latin typeface="Times New Roman"/>
                <a:cs typeface="Times New Roman"/>
              </a:rPr>
              <a:t>plus complexes </a:t>
            </a:r>
            <a:r>
              <a:rPr lang="en-GB" sz="2400" dirty="0" err="1">
                <a:latin typeface="Times New Roman"/>
                <a:cs typeface="Times New Roman"/>
              </a:rPr>
              <a:t>puisque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doués</a:t>
            </a:r>
            <a:r>
              <a:rPr lang="en-GB" sz="2400" dirty="0">
                <a:latin typeface="Times New Roman"/>
                <a:cs typeface="Times New Roman"/>
              </a:rPr>
              <a:t> de </a:t>
            </a:r>
            <a:r>
              <a:rPr lang="en-GB" sz="2400" dirty="0" err="1">
                <a:latin typeface="Times New Roman"/>
                <a:cs typeface="Times New Roman"/>
              </a:rPr>
              <a:t>réﬂexion</a:t>
            </a:r>
            <a:r>
              <a:rPr lang="en-GB" sz="2400" dirty="0" smtClean="0">
                <a:latin typeface="Times New Roman"/>
                <a:cs typeface="Times New Roman"/>
              </a:rPr>
              <a:t>).</a:t>
            </a:r>
            <a:endParaRPr lang="fr-FR" sz="2400" dirty="0">
              <a:latin typeface="Times New Roman"/>
              <a:cs typeface="Times New Roman"/>
            </a:endParaRPr>
          </a:p>
          <a:p>
            <a:r>
              <a:rPr lang="en-GB" sz="2000" dirty="0">
                <a:latin typeface="Times New Roman"/>
                <a:cs typeface="Times New Roman"/>
              </a:rPr>
              <a:t> </a:t>
            </a:r>
            <a:endParaRPr lang="en-GB" sz="2000" dirty="0" smtClean="0">
              <a:latin typeface="Times New Roman"/>
              <a:cs typeface="Times New Roman"/>
            </a:endParaRPr>
          </a:p>
          <a:p>
            <a:endParaRPr lang="fr-FR" sz="2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420888"/>
            <a:ext cx="2694286" cy="1512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412776"/>
            <a:ext cx="2569468" cy="165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4149080"/>
            <a:ext cx="1728192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2093" y="4221088"/>
            <a:ext cx="248667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11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692696"/>
            <a:ext cx="8208912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  Introduction</a:t>
            </a:r>
            <a:endParaRPr lang="fr-FR" sz="3400" b="1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endParaRPr lang="fr-FR" sz="3400" b="1" dirty="0" smtClean="0">
              <a:solidFill>
                <a:srgbClr val="BFBFBF"/>
              </a:solidFill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solidFill>
                  <a:srgbClr val="BFBFBF"/>
                </a:solidFill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solidFill>
                <a:srgbClr val="BFBFBF"/>
              </a:solidFill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Conclusion  </a:t>
            </a:r>
            <a:endParaRPr lang="fr-FR" sz="34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79512" y="332656"/>
            <a:ext cx="784860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Les différents thèmes de recherche</a:t>
            </a:r>
            <a:endParaRPr lang="fr-FR" sz="3200" dirty="0"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1196752"/>
            <a:ext cx="8964488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endParaRPr lang="en-GB" sz="24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r>
              <a:rPr lang="en-GB" sz="2600" dirty="0" err="1" smtClean="0">
                <a:latin typeface="Times New Roman"/>
                <a:cs typeface="Times New Roman"/>
              </a:rPr>
              <a:t>Robotique</a:t>
            </a:r>
            <a:r>
              <a:rPr lang="en-GB" sz="2600" dirty="0" smtClean="0">
                <a:latin typeface="Times New Roman"/>
                <a:cs typeface="Times New Roman"/>
              </a:rPr>
              <a:t> </a:t>
            </a:r>
            <a:r>
              <a:rPr lang="en-GB" sz="2600" dirty="0" err="1">
                <a:latin typeface="Times New Roman"/>
                <a:cs typeface="Times New Roman"/>
              </a:rPr>
              <a:t>industrielle</a:t>
            </a:r>
            <a:r>
              <a:rPr lang="en-GB" sz="2600" dirty="0">
                <a:latin typeface="Times New Roman"/>
                <a:cs typeface="Times New Roman"/>
              </a:rPr>
              <a:t> et de </a:t>
            </a:r>
            <a:r>
              <a:rPr lang="en-GB" sz="2600" dirty="0" smtClean="0">
                <a:latin typeface="Times New Roman"/>
                <a:cs typeface="Times New Roman"/>
              </a:rPr>
              <a:t>service;</a:t>
            </a:r>
          </a:p>
          <a:p>
            <a:pPr>
              <a:lnSpc>
                <a:spcPct val="80000"/>
              </a:lnSpc>
            </a:pPr>
            <a:endParaRPr lang="fr-FR" sz="26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r>
              <a:rPr lang="fr-FR" sz="2600" dirty="0">
                <a:latin typeface="Times New Roman"/>
                <a:cs typeface="Times New Roman"/>
              </a:rPr>
              <a:t>Robot assistant ou </a:t>
            </a:r>
            <a:r>
              <a:rPr lang="fr-FR" sz="2600" dirty="0" smtClean="0">
                <a:latin typeface="Times New Roman"/>
                <a:cs typeface="Times New Roman"/>
              </a:rPr>
              <a:t>coéquipier</a:t>
            </a: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endParaRPr lang="fr-FR" sz="26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r>
              <a:rPr lang="en-GB" sz="2600" dirty="0" smtClean="0">
                <a:latin typeface="Times New Roman"/>
                <a:cs typeface="Times New Roman"/>
              </a:rPr>
              <a:t>Interactions </a:t>
            </a:r>
            <a:r>
              <a:rPr lang="en-GB" sz="2600" dirty="0" err="1">
                <a:latin typeface="Times New Roman"/>
                <a:cs typeface="Times New Roman"/>
              </a:rPr>
              <a:t>Homme</a:t>
            </a:r>
            <a:r>
              <a:rPr lang="en-GB" sz="2600" dirty="0">
                <a:latin typeface="Times New Roman"/>
                <a:cs typeface="Times New Roman"/>
              </a:rPr>
              <a:t>-robot(le design </a:t>
            </a:r>
            <a:r>
              <a:rPr lang="en-GB" sz="2600" dirty="0" err="1">
                <a:latin typeface="Times New Roman"/>
                <a:cs typeface="Times New Roman"/>
              </a:rPr>
              <a:t>centré</a:t>
            </a:r>
            <a:r>
              <a:rPr lang="en-GB" sz="2600" dirty="0">
                <a:latin typeface="Times New Roman"/>
                <a:cs typeface="Times New Roman"/>
              </a:rPr>
              <a:t> </a:t>
            </a:r>
            <a:r>
              <a:rPr lang="en-GB" sz="2600" dirty="0" err="1">
                <a:latin typeface="Times New Roman"/>
                <a:cs typeface="Times New Roman"/>
              </a:rPr>
              <a:t>s</a:t>
            </a:r>
            <a:r>
              <a:rPr lang="en-GB" sz="2600" dirty="0" err="1" smtClean="0">
                <a:latin typeface="Times New Roman"/>
                <a:cs typeface="Times New Roman"/>
              </a:rPr>
              <a:t>ur</a:t>
            </a:r>
            <a:r>
              <a:rPr lang="en-GB" sz="2600" dirty="0" smtClean="0">
                <a:latin typeface="Times New Roman"/>
                <a:cs typeface="Times New Roman"/>
              </a:rPr>
              <a:t> </a:t>
            </a:r>
            <a:r>
              <a:rPr lang="en-GB" sz="2600" dirty="0" err="1" smtClean="0">
                <a:latin typeface="Times New Roman"/>
                <a:cs typeface="Times New Roman"/>
              </a:rPr>
              <a:t>l’utilisateur</a:t>
            </a:r>
            <a:r>
              <a:rPr lang="en-GB" sz="2600" dirty="0">
                <a:latin typeface="Times New Roman"/>
                <a:cs typeface="Times New Roman"/>
              </a:rPr>
              <a:t>)</a:t>
            </a:r>
            <a:endParaRPr lang="en-GB" sz="2600" dirty="0" smtClean="0"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endParaRPr lang="en-GB" sz="26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r>
              <a:rPr lang="fr-FR" sz="2600" dirty="0" smtClean="0">
                <a:latin typeface="Times New Roman"/>
                <a:cs typeface="Times New Roman"/>
              </a:rPr>
              <a:t>Robotique </a:t>
            </a:r>
            <a:r>
              <a:rPr lang="fr-FR" sz="2600" dirty="0">
                <a:latin typeface="Times New Roman"/>
                <a:cs typeface="Times New Roman"/>
              </a:rPr>
              <a:t>médicale </a:t>
            </a:r>
            <a:r>
              <a:rPr lang="fr-FR" sz="2600" dirty="0" smtClean="0">
                <a:latin typeface="Times New Roman"/>
                <a:cs typeface="Times New Roman"/>
              </a:rPr>
              <a:t>chirurgicale</a:t>
            </a: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endParaRPr lang="fr-FR" sz="26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r>
              <a:rPr lang="en-GB" sz="2600" dirty="0" err="1" smtClean="0">
                <a:latin typeface="Times New Roman"/>
                <a:cs typeface="Times New Roman"/>
              </a:rPr>
              <a:t>Robotique</a:t>
            </a:r>
            <a:r>
              <a:rPr lang="en-GB" sz="2600" dirty="0" smtClean="0">
                <a:latin typeface="Times New Roman"/>
                <a:cs typeface="Times New Roman"/>
              </a:rPr>
              <a:t> </a:t>
            </a:r>
            <a:r>
              <a:rPr lang="en-GB" sz="2600" dirty="0" err="1">
                <a:latin typeface="Times New Roman"/>
                <a:cs typeface="Times New Roman"/>
              </a:rPr>
              <a:t>urbaine</a:t>
            </a:r>
            <a:r>
              <a:rPr lang="en-GB" sz="2600" dirty="0">
                <a:latin typeface="Times New Roman"/>
                <a:cs typeface="Times New Roman"/>
              </a:rPr>
              <a:t> (</a:t>
            </a:r>
            <a:r>
              <a:rPr lang="en-GB" sz="2600" dirty="0" smtClean="0">
                <a:latin typeface="Times New Roman"/>
                <a:cs typeface="Times New Roman"/>
              </a:rPr>
              <a:t>les </a:t>
            </a:r>
            <a:r>
              <a:rPr lang="en-GB" sz="2600" dirty="0">
                <a:latin typeface="Times New Roman"/>
                <a:cs typeface="Times New Roman"/>
              </a:rPr>
              <a:t>solutions </a:t>
            </a:r>
            <a:r>
              <a:rPr lang="en-GB" sz="2600" dirty="0" smtClean="0">
                <a:latin typeface="Times New Roman"/>
                <a:cs typeface="Times New Roman"/>
              </a:rPr>
              <a:t> de </a:t>
            </a:r>
            <a:r>
              <a:rPr lang="en-GB" sz="2600" dirty="0" err="1" smtClean="0">
                <a:latin typeface="Times New Roman"/>
                <a:cs typeface="Times New Roman"/>
              </a:rPr>
              <a:t>mobilité</a:t>
            </a:r>
            <a:r>
              <a:rPr lang="en-GB" sz="2600" dirty="0" smtClean="0">
                <a:latin typeface="Times New Roman"/>
                <a:cs typeface="Times New Roman"/>
              </a:rPr>
              <a:t>).</a:t>
            </a: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endParaRPr lang="fr-FR" sz="26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r>
              <a:rPr lang="en-GB" sz="2600" dirty="0" smtClean="0">
                <a:latin typeface="Times New Roman"/>
                <a:cs typeface="Times New Roman"/>
              </a:rPr>
              <a:t>Interaction </a:t>
            </a:r>
            <a:r>
              <a:rPr lang="en-GB" sz="2600" dirty="0" err="1">
                <a:latin typeface="Times New Roman"/>
                <a:cs typeface="Times New Roman"/>
              </a:rPr>
              <a:t>décisionnelle</a:t>
            </a:r>
            <a:r>
              <a:rPr lang="en-GB" sz="2600" dirty="0">
                <a:latin typeface="Times New Roman"/>
                <a:cs typeface="Times New Roman"/>
              </a:rPr>
              <a:t> </a:t>
            </a:r>
            <a:r>
              <a:rPr lang="en-GB" sz="2600" dirty="0" err="1">
                <a:latin typeface="Times New Roman"/>
                <a:cs typeface="Times New Roman"/>
              </a:rPr>
              <a:t>homme</a:t>
            </a:r>
            <a:r>
              <a:rPr lang="en-GB" sz="2600" dirty="0">
                <a:latin typeface="Times New Roman"/>
                <a:cs typeface="Times New Roman"/>
              </a:rPr>
              <a:t>-</a:t>
            </a:r>
            <a:r>
              <a:rPr lang="en-GB" sz="2600" dirty="0" smtClean="0">
                <a:latin typeface="Times New Roman"/>
                <a:cs typeface="Times New Roman"/>
              </a:rPr>
              <a:t>robot.</a:t>
            </a: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endParaRPr lang="fr-FR" sz="26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Ø"/>
            </a:pPr>
            <a:r>
              <a:rPr lang="en-GB" sz="2600" dirty="0" smtClean="0">
                <a:latin typeface="Times New Roman"/>
                <a:cs typeface="Times New Roman"/>
              </a:rPr>
              <a:t>Interaction </a:t>
            </a:r>
            <a:r>
              <a:rPr lang="en-GB" sz="2600" dirty="0" err="1">
                <a:latin typeface="Times New Roman"/>
                <a:cs typeface="Times New Roman"/>
              </a:rPr>
              <a:t>homme</a:t>
            </a:r>
            <a:r>
              <a:rPr lang="en-GB" sz="2600" dirty="0">
                <a:latin typeface="Times New Roman"/>
                <a:cs typeface="Times New Roman"/>
              </a:rPr>
              <a:t>-robot </a:t>
            </a:r>
            <a:r>
              <a:rPr lang="en-GB" sz="2600" dirty="0" err="1">
                <a:latin typeface="Times New Roman"/>
                <a:cs typeface="Times New Roman"/>
              </a:rPr>
              <a:t>dans</a:t>
            </a:r>
            <a:r>
              <a:rPr lang="en-GB" sz="2600" dirty="0">
                <a:latin typeface="Times New Roman"/>
                <a:cs typeface="Times New Roman"/>
              </a:rPr>
              <a:t> le cadre de la </a:t>
            </a:r>
            <a:r>
              <a:rPr lang="en-GB" sz="2600" dirty="0" err="1">
                <a:latin typeface="Times New Roman"/>
                <a:cs typeface="Times New Roman"/>
              </a:rPr>
              <a:t>personne</a:t>
            </a:r>
            <a:r>
              <a:rPr lang="en-GB" sz="2600" dirty="0">
                <a:latin typeface="Times New Roman"/>
                <a:cs typeface="Times New Roman"/>
              </a:rPr>
              <a:t> </a:t>
            </a:r>
            <a:r>
              <a:rPr lang="en-GB" sz="2600" dirty="0" err="1">
                <a:latin typeface="Times New Roman"/>
                <a:cs typeface="Times New Roman"/>
              </a:rPr>
              <a:t>handicapée</a:t>
            </a:r>
            <a:r>
              <a:rPr lang="en-GB" sz="2600" dirty="0">
                <a:latin typeface="Times New Roman"/>
                <a:cs typeface="Times New Roman"/>
              </a:rPr>
              <a:t> </a:t>
            </a:r>
            <a:r>
              <a:rPr lang="en-GB" sz="2600" dirty="0" err="1">
                <a:latin typeface="Times New Roman"/>
                <a:cs typeface="Times New Roman"/>
              </a:rPr>
              <a:t>ou</a:t>
            </a:r>
            <a:r>
              <a:rPr lang="en-GB" sz="2600" dirty="0">
                <a:latin typeface="Times New Roman"/>
                <a:cs typeface="Times New Roman"/>
              </a:rPr>
              <a:t> </a:t>
            </a:r>
            <a:r>
              <a:rPr lang="en-GB" sz="2600" dirty="0" err="1" smtClean="0">
                <a:latin typeface="Times New Roman"/>
                <a:cs typeface="Times New Roman"/>
              </a:rPr>
              <a:t>dépendante</a:t>
            </a:r>
            <a:r>
              <a:rPr lang="en-GB" sz="2600" dirty="0" smtClean="0">
                <a:latin typeface="Times New Roman"/>
                <a:cs typeface="Times New Roman"/>
              </a:rPr>
              <a:t>.</a:t>
            </a:r>
            <a:endParaRPr lang="fr-FR" sz="2600" dirty="0">
              <a:latin typeface="Times New Roman"/>
              <a:cs typeface="Times New Roman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12</a:t>
            </a:fld>
            <a:endParaRPr lang="fr-FR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13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692696"/>
            <a:ext cx="8208912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  Introduction</a:t>
            </a:r>
            <a:endParaRPr lang="fr-FR" sz="3400" b="1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endParaRPr lang="fr-FR" sz="3400" b="1" dirty="0" smtClean="0">
              <a:solidFill>
                <a:srgbClr val="BFBFBF"/>
              </a:solidFill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solidFill>
                  <a:srgbClr val="BFBFBF"/>
                </a:solidFill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solidFill>
                <a:srgbClr val="BFBFBF"/>
              </a:solidFill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Conclusion  </a:t>
            </a:r>
            <a:endParaRPr lang="fr-FR" sz="34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3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51520" y="476672"/>
            <a:ext cx="784860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Exemple d’Interaction Homme Robot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84784"/>
            <a:ext cx="9305706" cy="478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Assistance  pour les personnes aveugles(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1</a:t>
            </a:r>
            <a:r>
              <a:rPr lang="fr-FR" sz="2600" baseline="30000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ere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2</a:t>
            </a:r>
            <a:r>
              <a:rPr lang="fr-FR" sz="2600" baseline="300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eme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génération)</a:t>
            </a: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personnes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handicapées (</a:t>
            </a:r>
            <a:r>
              <a:rPr lang="nl-NL" sz="2600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Wheelchair</a:t>
            </a:r>
            <a:r>
              <a:rPr lang="nl-NL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Rewlk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ééducation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physique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9" action="ppaction://hlinkfile"/>
              </a:rPr>
              <a:t>Arm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9" action="ppaction://hlinkfile"/>
              </a:rPr>
              <a:t>Recovery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Assistance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/>
                <a:cs typeface="Times New Roman"/>
              </a:rPr>
              <a:t>C</a:t>
            </a:r>
            <a:r>
              <a:rPr lang="fr-FR" sz="2600" dirty="0" err="1" smtClean="0">
                <a:latin typeface="Times New Roman"/>
                <a:cs typeface="Times New Roman"/>
              </a:rPr>
              <a:t>oéquipier</a:t>
            </a:r>
            <a:r>
              <a:rPr lang="fr-FR" sz="2600" dirty="0" smtClean="0">
                <a:latin typeface="Times New Roman"/>
                <a:cs typeface="Times New Roman"/>
              </a:rPr>
              <a:t> (</a:t>
            </a:r>
            <a:r>
              <a:rPr lang="en-US" sz="2600" dirty="0" smtClean="0">
                <a:latin typeface="Times New Roman"/>
                <a:cs typeface="Times New Roman"/>
                <a:hlinkClick r:id="rId10" action="ppaction://hlinkfile"/>
              </a:rPr>
              <a:t>Robonaut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smtClean="0">
                <a:latin typeface="Times New Roman"/>
                <a:cs typeface="Times New Roman"/>
              </a:rPr>
              <a:t>, </a:t>
            </a:r>
            <a:r>
              <a:rPr lang="en-US" sz="2600" smtClean="0">
                <a:latin typeface="Times New Roman"/>
                <a:cs typeface="Times New Roman"/>
                <a:hlinkClick r:id="rId11" action="ppaction://hlinkfile"/>
              </a:rPr>
              <a:t>Bureau</a:t>
            </a:r>
            <a:r>
              <a:rPr lang="en-US" sz="2600" smtClean="0">
                <a:latin typeface="Times New Roman"/>
                <a:cs typeface="Times New Roman"/>
              </a:rPr>
              <a:t> </a:t>
            </a:r>
            <a:r>
              <a:rPr lang="fr-FR" sz="2600" dirty="0" smtClean="0">
                <a:latin typeface="Times New Roman"/>
                <a:cs typeface="Times New Roman"/>
              </a:rPr>
              <a:t>)</a:t>
            </a: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endParaRPr lang="fr-FR" sz="2600" dirty="0" smtClean="0"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r>
              <a:rPr lang="fr-FR" sz="2600" dirty="0" smtClean="0">
                <a:latin typeface="Times New Roman"/>
                <a:cs typeface="Times New Roman"/>
              </a:rPr>
              <a:t>Assistance et secours (</a:t>
            </a:r>
            <a:r>
              <a:rPr lang="nl-NL" sz="2600" dirty="0">
                <a:latin typeface="Times New Roman"/>
                <a:cs typeface="Times New Roman"/>
                <a:hlinkClick r:id="rId12" action="ppaction://hlinkfile"/>
              </a:rPr>
              <a:t>Le robot - soldat de </a:t>
            </a:r>
            <a:r>
              <a:rPr lang="nl-NL" sz="2600" dirty="0" smtClean="0">
                <a:latin typeface="Times New Roman"/>
                <a:cs typeface="Times New Roman"/>
                <a:hlinkClick r:id="rId12" action="ppaction://hlinkfile"/>
              </a:rPr>
              <a:t>feu,</a:t>
            </a:r>
            <a:r>
              <a:rPr lang="nl-NL" sz="2600" dirty="0">
                <a:latin typeface="Times New Roman"/>
                <a:cs typeface="Times New Roman"/>
              </a:rPr>
              <a:t> </a:t>
            </a:r>
            <a:r>
              <a:rPr lang="en-US" sz="2600" dirty="0" smtClean="0">
                <a:latin typeface="Times New Roman"/>
                <a:cs typeface="Times New Roman"/>
                <a:hlinkClick r:id="rId13" action="ppaction://hlinkfile"/>
              </a:rPr>
              <a:t>Search </a:t>
            </a:r>
            <a:r>
              <a:rPr lang="en-US" sz="2600" dirty="0">
                <a:latin typeface="Times New Roman"/>
                <a:cs typeface="Times New Roman"/>
                <a:hlinkClick r:id="rId13" action="ppaction://hlinkfile"/>
              </a:rPr>
              <a:t>and </a:t>
            </a:r>
            <a:r>
              <a:rPr lang="en-US" sz="2600" dirty="0" smtClean="0">
                <a:latin typeface="Times New Roman"/>
                <a:cs typeface="Times New Roman"/>
                <a:hlinkClick r:id="rId13" action="ppaction://hlinkfile"/>
              </a:rPr>
              <a:t>rescue</a:t>
            </a:r>
            <a:r>
              <a:rPr lang="en-US" sz="2600" dirty="0" smtClean="0">
                <a:latin typeface="Times New Roman"/>
                <a:cs typeface="Times New Roman"/>
              </a:rPr>
              <a:t>)</a:t>
            </a:r>
            <a:endParaRPr lang="fr-FR" sz="2600" dirty="0" smtClean="0"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endParaRPr lang="fr-FR" sz="2600" dirty="0" smtClean="0">
              <a:latin typeface="Times New Roman"/>
              <a:cs typeface="Times New Roman"/>
            </a:endParaRP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Thérapie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600" dirty="0" smtClean="0">
                <a:latin typeface="Times New Roman" pitchFamily="18" charset="0"/>
                <a:cs typeface="Times New Roman" pitchFamily="18" charset="0"/>
              </a:rPr>
              <a:t>enfants (</a:t>
            </a:r>
            <a:r>
              <a:rPr lang="nl-NL" sz="2600" dirty="0" smtClean="0">
                <a:latin typeface="Times New Roman" pitchFamily="18" charset="0"/>
                <a:cs typeface="Times New Roman" pitchFamily="18" charset="0"/>
                <a:hlinkClick r:id="rId14" action="ppaction://hlinkfile"/>
              </a:rPr>
              <a:t>Keepon</a:t>
            </a:r>
            <a:r>
              <a:rPr lang="nl-NL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fr-FR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charset="2"/>
              <a:buChar char="Ø"/>
            </a:pPr>
            <a:r>
              <a:rPr lang="fi-FI" sz="2600" dirty="0" err="1" smtClean="0">
                <a:latin typeface="Times New Roman" pitchFamily="18" charset="0"/>
                <a:cs typeface="Times New Roman" pitchFamily="18" charset="0"/>
              </a:rPr>
              <a:t>Robot</a:t>
            </a:r>
            <a:r>
              <a:rPr lang="fi-FI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600" dirty="0" err="1" smtClean="0">
                <a:latin typeface="Times New Roman" pitchFamily="18" charset="0"/>
                <a:cs typeface="Times New Roman" pitchFamily="18" charset="0"/>
              </a:rPr>
              <a:t>Humanoid</a:t>
            </a:r>
            <a:r>
              <a:rPr lang="fi-FI" sz="26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  <a:hlinkClick r:id="rId15" action="ppaction://hlinkfile"/>
              </a:rPr>
              <a:t>Human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16" action="ppaction://hlinkfile"/>
              </a:rPr>
              <a:t>Sings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14</a:t>
            </a:fld>
            <a:endParaRPr lang="fr-FR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15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692696"/>
            <a:ext cx="8208912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  Introduction</a:t>
            </a:r>
            <a:endParaRPr lang="fr-FR" sz="3400" b="1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endParaRPr lang="fr-FR" sz="3400" b="1" dirty="0" smtClean="0">
              <a:solidFill>
                <a:srgbClr val="BFBFBF"/>
              </a:solidFill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solidFill>
                  <a:srgbClr val="BFBFBF"/>
                </a:solidFill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solidFill>
                <a:srgbClr val="BFBFBF"/>
              </a:solidFill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Conclusion  </a:t>
            </a:r>
            <a:endParaRPr lang="fr-FR" sz="34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51520" y="476672"/>
            <a:ext cx="784860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Moyens d’interaction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4016" y="1844824"/>
            <a:ext cx="8999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charset="2"/>
              <a:buChar char="Ø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ontrôle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vocale et gestuel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16</a:t>
            </a:fld>
            <a:endParaRPr lang="fr-FR" sz="1600" b="1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492896"/>
            <a:ext cx="4896544" cy="328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51520" y="476672"/>
            <a:ext cx="784860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Moyens d’interaction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4016" y="1844824"/>
            <a:ext cx="8999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manette 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17</a:t>
            </a:fld>
            <a:endParaRPr lang="fr-FR" sz="1600" b="1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" y="2636912"/>
            <a:ext cx="4408397" cy="2808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2348880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2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51520" y="476672"/>
            <a:ext cx="784860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Moyens d’interaction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4016" y="1844824"/>
            <a:ext cx="8999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Wingdings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Ordinateur 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18</a:t>
            </a:fld>
            <a:endParaRPr lang="fr-FR" sz="16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348880"/>
            <a:ext cx="5040560" cy="37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4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19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692696"/>
            <a:ext cx="8208912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  Introduction</a:t>
            </a:r>
            <a:endParaRPr lang="fr-FR" sz="3400" b="1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endParaRPr lang="fr-FR" sz="3400" b="1" dirty="0" smtClean="0">
              <a:solidFill>
                <a:srgbClr val="BFBFBF"/>
              </a:solidFill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solidFill>
                  <a:srgbClr val="BFBFBF"/>
                </a:solidFill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solidFill>
                <a:srgbClr val="BFBFBF"/>
              </a:solidFill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34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3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229600" cy="6477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Plan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16.03.2012 |     </a:t>
            </a:r>
            <a:r>
              <a:rPr lang="fr-FR" sz="2000" dirty="0">
                <a:solidFill>
                  <a:schemeClr val="bg1"/>
                </a:solidFill>
              </a:rPr>
              <a:t>Master 2 Programmation et Logiciels Sûrs 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1268760"/>
            <a:ext cx="7848600" cy="49685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D9D9D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   Introduction</a:t>
            </a:r>
            <a:endParaRPr lang="fr-FR" sz="34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latin typeface="Times New Roman"/>
                <a:cs typeface="Times New Roman"/>
              </a:rPr>
              <a:t> </a:t>
            </a:r>
            <a:endParaRPr lang="fr-FR" sz="3400" b="1" dirty="0" smtClean="0"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Conclusion  </a:t>
            </a:r>
            <a:endParaRPr lang="fr-FR" sz="3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95536" y="476672"/>
            <a:ext cx="784860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20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68760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>
              <a:latin typeface="Times New Roman"/>
              <a:cs typeface="Times New Roman"/>
            </a:endParaRPr>
          </a:p>
          <a:p>
            <a:r>
              <a:rPr lang="fr-FR" sz="2400" dirty="0" smtClean="0">
                <a:latin typeface="Times New Roman"/>
                <a:cs typeface="Times New Roman"/>
              </a:rPr>
              <a:t>Le </a:t>
            </a:r>
            <a:r>
              <a:rPr lang="fr-FR" sz="2400" dirty="0">
                <a:latin typeface="Times New Roman"/>
                <a:cs typeface="Times New Roman"/>
              </a:rPr>
              <a:t>but est d'avoir une interaction homme robot la plus </a:t>
            </a:r>
            <a:r>
              <a:rPr lang="fr-FR" sz="2400" dirty="0" smtClean="0">
                <a:latin typeface="Times New Roman"/>
                <a:cs typeface="Times New Roman"/>
              </a:rPr>
              <a:t>naturelle 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Que</a:t>
            </a:r>
            <a:r>
              <a:rPr lang="en-US" sz="2400" dirty="0" smtClean="0">
                <a:latin typeface="Times New Roman"/>
                <a:cs typeface="Times New Roman"/>
              </a:rPr>
              <a:t> le robot  </a:t>
            </a:r>
            <a:r>
              <a:rPr lang="fr-FR" sz="2400" dirty="0" smtClean="0">
                <a:latin typeface="Times New Roman"/>
                <a:cs typeface="Times New Roman"/>
              </a:rPr>
              <a:t> sois capable </a:t>
            </a:r>
            <a:r>
              <a:rPr lang="fr-FR" sz="2400" dirty="0">
                <a:latin typeface="Times New Roman"/>
                <a:cs typeface="Times New Roman"/>
              </a:rPr>
              <a:t>d'acquérir et interpréter l'information transmise à </a:t>
            </a:r>
            <a:r>
              <a:rPr lang="fr-FR" sz="2400" dirty="0" smtClean="0">
                <a:latin typeface="Times New Roman"/>
                <a:cs typeface="Times New Roman"/>
              </a:rPr>
              <a:t>travers  </a:t>
            </a:r>
            <a:r>
              <a:rPr lang="fr-FR" sz="2400" dirty="0">
                <a:latin typeface="Times New Roman"/>
                <a:cs typeface="Times New Roman"/>
              </a:rPr>
              <a:t>tous les moyens de communication dont l'homme  dispose</a:t>
            </a:r>
          </a:p>
          <a:p>
            <a:endParaRPr lang="fr-FR" sz="2400" dirty="0" smtClean="0">
              <a:latin typeface="Times New Roman"/>
              <a:cs typeface="Times New Roman"/>
            </a:endParaRPr>
          </a:p>
          <a:p>
            <a:endParaRPr lang="fr-FR" sz="2400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 err="1">
                <a:latin typeface="Times New Roman"/>
                <a:cs typeface="Times New Roman"/>
              </a:rPr>
              <a:t>L</a:t>
            </a:r>
            <a:r>
              <a:rPr lang="en-US" sz="2400" dirty="0" err="1" smtClean="0">
                <a:latin typeface="Times New Roman"/>
                <a:cs typeface="Times New Roman"/>
              </a:rPr>
              <a:t>angage</a:t>
            </a:r>
            <a:r>
              <a:rPr lang="en-US" sz="2400" dirty="0" smtClean="0">
                <a:latin typeface="Times New Roman"/>
                <a:cs typeface="Times New Roman"/>
              </a:rPr>
              <a:t> naturel 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Langage</a:t>
            </a:r>
            <a:r>
              <a:rPr lang="en-US" sz="2400" dirty="0" smtClean="0">
                <a:latin typeface="Times New Roman"/>
                <a:cs typeface="Times New Roman"/>
              </a:rPr>
              <a:t> du corps 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Acoustique </a:t>
            </a:r>
            <a:r>
              <a:rPr lang="fr-FR" sz="2400" dirty="0" smtClean="0">
                <a:latin typeface="Times New Roman"/>
                <a:cs typeface="Times New Roman"/>
              </a:rPr>
              <a:t>(l'émotions </a:t>
            </a:r>
            <a:r>
              <a:rPr lang="fr-FR" sz="2400" dirty="0">
                <a:latin typeface="Times New Roman"/>
                <a:cs typeface="Times New Roman"/>
              </a:rPr>
              <a:t>)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95536" y="476672"/>
            <a:ext cx="784860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21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ZoneTexte 11"/>
          <p:cNvSpPr txBox="1"/>
          <p:nvPr/>
        </p:nvSpPr>
        <p:spPr>
          <a:xfrm>
            <a:off x="395536" y="12594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xemple </a:t>
            </a:r>
            <a:r>
              <a:rPr lang="fr-FR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d'un  scénario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37444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>
                <a:latin typeface="Times New Roman"/>
                <a:cs typeface="Times New Roman"/>
              </a:rPr>
              <a:t>Interaction avec un robot  à qui on demande de </a:t>
            </a:r>
            <a:r>
              <a:rPr lang="fr-FR" sz="2800" dirty="0" smtClean="0">
                <a:latin typeface="Times New Roman"/>
                <a:cs typeface="Times New Roman"/>
              </a:rPr>
              <a:t>servir une </a:t>
            </a:r>
            <a:r>
              <a:rPr lang="fr-FR" sz="2800" dirty="0">
                <a:latin typeface="Times New Roman"/>
                <a:cs typeface="Times New Roman"/>
              </a:rPr>
              <a:t>tasse de café sur  la table </a:t>
            </a:r>
            <a:r>
              <a:rPr lang="fr-FR" sz="2800" dirty="0" smtClean="0">
                <a:latin typeface="Times New Roman"/>
                <a:cs typeface="Times New Roman"/>
              </a:rPr>
              <a:t>.</a:t>
            </a:r>
          </a:p>
          <a:p>
            <a:endParaRPr lang="fr-FR" sz="2400" dirty="0">
              <a:latin typeface="Times New Roman"/>
              <a:cs typeface="Times New Roman"/>
            </a:endParaRPr>
          </a:p>
          <a:p>
            <a:endParaRPr lang="fr-FR" sz="2400" dirty="0" smtClean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132856"/>
            <a:ext cx="4751040" cy="3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3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95536" y="476672"/>
            <a:ext cx="784860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22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ZoneTexte 11"/>
          <p:cNvSpPr txBox="1"/>
          <p:nvPr/>
        </p:nvSpPr>
        <p:spPr>
          <a:xfrm>
            <a:off x="395536" y="12594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remière étape (</a:t>
            </a:r>
            <a:r>
              <a:rPr lang="hu-H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aramétres)</a:t>
            </a:r>
            <a:endParaRPr lang="fr-FR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 Visuelle 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2400" dirty="0" smtClean="0"/>
              <a:t>Détection de visage et le reste du corps </a:t>
            </a:r>
          </a:p>
          <a:p>
            <a:pPr marL="742950" lvl="1" indent="-285750">
              <a:buFont typeface="Wingdings" charset="2"/>
              <a:buChar char="v"/>
            </a:pPr>
            <a:r>
              <a:rPr lang="en-US" sz="2400" dirty="0" smtClean="0"/>
              <a:t>S</a:t>
            </a:r>
            <a:r>
              <a:rPr lang="fr-FR" sz="2400" dirty="0" err="1" smtClean="0"/>
              <a:t>uivi</a:t>
            </a:r>
            <a:r>
              <a:rPr lang="fr-FR" sz="2400" dirty="0" smtClean="0"/>
              <a:t> des mouvement du </a:t>
            </a:r>
            <a:r>
              <a:rPr lang="fr-FR" sz="2400" dirty="0" err="1" smtClean="0"/>
              <a:t>corp</a:t>
            </a:r>
            <a:r>
              <a:rPr lang="fr-FR" sz="2400" dirty="0" smtClean="0"/>
              <a:t> 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2400" dirty="0" smtClean="0"/>
              <a:t>Détection  de pointage</a:t>
            </a:r>
            <a:endParaRPr lang="en-US" sz="2400" dirty="0"/>
          </a:p>
          <a:p>
            <a:pPr marL="742950" lvl="1" indent="-285750">
              <a:buFont typeface="Wingdings" charset="2"/>
              <a:buChar char="v"/>
            </a:pPr>
            <a:r>
              <a:rPr lang="fr-FR" sz="2400" dirty="0" smtClean="0"/>
              <a:t>Reconnaissance </a:t>
            </a:r>
            <a:r>
              <a:rPr lang="fr-FR" sz="2400" dirty="0"/>
              <a:t>du visage </a:t>
            </a:r>
            <a:r>
              <a:rPr lang="fr-FR" sz="2400" dirty="0" smtClean="0"/>
              <a:t>.</a:t>
            </a:r>
          </a:p>
          <a:p>
            <a:pPr marL="742950" lvl="1" indent="-285750">
              <a:buFont typeface="Wingdings" charset="2"/>
              <a:buChar char="v"/>
            </a:pPr>
            <a:endParaRPr lang="en-US" sz="24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A</a:t>
            </a:r>
            <a:r>
              <a:rPr lang="fr-FR" sz="2400" dirty="0" err="1" smtClean="0"/>
              <a:t>coustique</a:t>
            </a:r>
            <a:endParaRPr lang="fr-FR" sz="2400" dirty="0"/>
          </a:p>
          <a:p>
            <a:pPr marL="742950" lvl="1" indent="-285750">
              <a:buFont typeface="Wingdings" charset="2"/>
              <a:buChar char="v"/>
            </a:pPr>
            <a:r>
              <a:rPr lang="fr-FR" sz="2400" dirty="0"/>
              <a:t>Reconnaissance de </a:t>
            </a:r>
            <a:r>
              <a:rPr lang="fr-FR" sz="2400" dirty="0" smtClean="0"/>
              <a:t>l'émotion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2400" dirty="0" smtClean="0"/>
              <a:t>Reconnaissance de la parole</a:t>
            </a:r>
          </a:p>
          <a:p>
            <a:pPr marL="742950" lvl="1" indent="-285750">
              <a:buFont typeface="Wingdings" charset="2"/>
              <a:buChar char="v"/>
            </a:pPr>
            <a:r>
              <a:rPr lang="es-ES_tradnl" sz="2400" dirty="0" err="1"/>
              <a:t>Processus</a:t>
            </a:r>
            <a:r>
              <a:rPr lang="es-ES_tradnl" sz="2400" dirty="0"/>
              <a:t> de </a:t>
            </a:r>
            <a:r>
              <a:rPr lang="es-ES_tradnl" sz="2400" dirty="0" smtClean="0"/>
              <a:t>dialogue</a:t>
            </a:r>
          </a:p>
          <a:p>
            <a:pPr marL="742950" lvl="1" indent="-285750">
              <a:buFont typeface="Wingdings" charset="2"/>
              <a:buChar char="v"/>
            </a:pPr>
            <a:r>
              <a:rPr lang="fr-FR" sz="2400" dirty="0"/>
              <a:t>Identification du speaker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6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95536" y="476672"/>
            <a:ext cx="784860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23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ZoneTexte 11"/>
          <p:cNvSpPr txBox="1"/>
          <p:nvPr/>
        </p:nvSpPr>
        <p:spPr>
          <a:xfrm>
            <a:off x="395536" y="12594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Paramètre Visuelle </a:t>
            </a:r>
            <a:endParaRPr lang="fr-FR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Detection de la téte et des bras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12976"/>
            <a:ext cx="2184400" cy="233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212976"/>
            <a:ext cx="2438400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3429000"/>
            <a:ext cx="2438400" cy="205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126" y="3212976"/>
            <a:ext cx="30353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8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95536" y="476672"/>
            <a:ext cx="784860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24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ZoneTexte 11"/>
          <p:cNvSpPr txBox="1"/>
          <p:nvPr/>
        </p:nvSpPr>
        <p:spPr>
          <a:xfrm>
            <a:off x="395536" y="12594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Paramètre Visuelle </a:t>
            </a:r>
            <a:endParaRPr lang="fr-FR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Reconnaissance de la </a:t>
            </a:r>
            <a:r>
              <a:rPr lang="en-US" sz="2400" dirty="0" err="1" smtClean="0"/>
              <a:t>gestuelle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996952"/>
            <a:ext cx="3149600" cy="280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068960"/>
            <a:ext cx="37338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7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95536" y="476672"/>
            <a:ext cx="784860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25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ZoneTexte 11"/>
          <p:cNvSpPr txBox="1"/>
          <p:nvPr/>
        </p:nvSpPr>
        <p:spPr>
          <a:xfrm>
            <a:off x="395536" y="12594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Paramètre Visuelle </a:t>
            </a:r>
            <a:endParaRPr lang="fr-FR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Reconnaissance temps real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996952"/>
            <a:ext cx="3573291" cy="2664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708920"/>
            <a:ext cx="4248472" cy="32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1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95536" y="476672"/>
            <a:ext cx="784860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26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ZoneTexte 11"/>
          <p:cNvSpPr txBox="1"/>
          <p:nvPr/>
        </p:nvSpPr>
        <p:spPr>
          <a:xfrm>
            <a:off x="395536" y="12594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Paramètre Acoustique </a:t>
            </a:r>
            <a:endParaRPr lang="fr-FR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" y="1916832"/>
            <a:ext cx="9144000" cy="43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9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95536" y="476672"/>
            <a:ext cx="784860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endParaRPr lang="fr-FR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27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0" name="ZoneTexte 11"/>
          <p:cNvSpPr txBox="1"/>
          <p:nvPr/>
        </p:nvSpPr>
        <p:spPr>
          <a:xfrm>
            <a:off x="395536" y="12594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Fusion des deux paramètres </a:t>
            </a:r>
            <a:endParaRPr lang="fr-FR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348880"/>
            <a:ext cx="7776864" cy="89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 smtClean="0">
                <a:latin typeface="Times New Roman"/>
                <a:cs typeface="Times New Roman"/>
              </a:rPr>
              <a:t>Synchronisation</a:t>
            </a:r>
            <a:r>
              <a:rPr lang="en-US" sz="2400" dirty="0" smtClean="0">
                <a:latin typeface="Times New Roman"/>
                <a:cs typeface="Times New Roman"/>
              </a:rPr>
              <a:t> des </a:t>
            </a:r>
            <a:r>
              <a:rPr lang="en-US" sz="2400" dirty="0" err="1" smtClean="0">
                <a:latin typeface="Times New Roman"/>
                <a:cs typeface="Times New Roman"/>
              </a:rPr>
              <a:t>deux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paramétres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  <a:r>
              <a:rPr lang="en-US" sz="2400" dirty="0" err="1" smtClean="0">
                <a:latin typeface="Times New Roman"/>
                <a:cs typeface="Times New Roman"/>
              </a:rPr>
              <a:t>l’acoustique</a:t>
            </a:r>
            <a:r>
              <a:rPr lang="en-US" sz="2400" dirty="0" smtClean="0">
                <a:latin typeface="Times New Roman"/>
                <a:cs typeface="Times New Roman"/>
              </a:rPr>
              <a:t> et </a:t>
            </a:r>
            <a:r>
              <a:rPr lang="en-US" sz="2400" dirty="0" err="1" smtClean="0">
                <a:latin typeface="Times New Roman"/>
                <a:cs typeface="Times New Roman"/>
              </a:rPr>
              <a:t>visuelle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                           </a:t>
            </a:r>
            <a:r>
              <a:rPr lang="en-US" sz="2400" dirty="0">
                <a:latin typeface="Times New Roman"/>
                <a:cs typeface="Times New Roman"/>
                <a:hlinkClick r:id="rId4" action="ppaction://hlinkfile"/>
              </a:rPr>
              <a:t>R</a:t>
            </a:r>
            <a:r>
              <a:rPr lang="en-US" sz="2400" dirty="0" smtClean="0">
                <a:latin typeface="Times New Roman"/>
                <a:cs typeface="Times New Roman"/>
                <a:hlinkClick r:id="rId4" action="ppaction://hlinkfile"/>
              </a:rPr>
              <a:t>esultat  Final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28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692696"/>
            <a:ext cx="8208912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  Introduction</a:t>
            </a:r>
            <a:endParaRPr lang="fr-FR" sz="3400" b="1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endParaRPr lang="fr-FR" sz="3400" b="1" dirty="0" smtClean="0">
              <a:solidFill>
                <a:srgbClr val="BFBFBF"/>
              </a:solidFill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solidFill>
                  <a:srgbClr val="BFBFBF"/>
                </a:solidFill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solidFill>
                <a:srgbClr val="BFBFBF"/>
              </a:solidFill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Conclusion  </a:t>
            </a:r>
            <a:endParaRPr lang="fr-FR" sz="3400" b="1" dirty="0"/>
          </a:p>
        </p:txBody>
      </p:sp>
    </p:spTree>
    <p:extLst>
      <p:ext uri="{BB962C8B-B14F-4D97-AF65-F5344CB8AC3E}">
        <p14:creationId xmlns:p14="http://schemas.microsoft.com/office/powerpoint/2010/main" val="16861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30.06.2010 |     Ingénieur en Informatique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800" y="476672"/>
            <a:ext cx="7848600" cy="9361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Conclusion </a:t>
            </a:r>
            <a:endParaRPr lang="fr-FR" sz="3200" dirty="0">
              <a:solidFill>
                <a:srgbClr val="0033CC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29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32129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/>
                <a:cs typeface="Times New Roman"/>
                <a:hlinkClick r:id="rId4" action="ppaction://hlinkfile"/>
              </a:rPr>
              <a:t>Résumé  Video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3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692696"/>
            <a:ext cx="8208912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D9D9D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   Introduction</a:t>
            </a:r>
            <a:endParaRPr lang="fr-FR" sz="3400" b="1" dirty="0"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 lang="fr-FR" sz="3400" b="1" dirty="0" smtClean="0">
              <a:solidFill>
                <a:schemeClr val="bg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solidFill>
                  <a:schemeClr val="bg1">
                    <a:lumMod val="75000"/>
                  </a:schemeClr>
                </a:solidFill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solidFill>
                <a:schemeClr val="bg1">
                  <a:lumMod val="75000"/>
                </a:schemeClr>
              </a:solidFill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  </a:t>
            </a:r>
            <a:endParaRPr lang="fr-FR" sz="3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115616" y="2606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30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2276872"/>
            <a:ext cx="7475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Merci pour votre attention</a:t>
            </a:r>
            <a:endParaRPr lang="fr-FR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51520" y="548680"/>
            <a:ext cx="784860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Introduction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fr-FR" sz="2400" dirty="0" smtClean="0">
                <a:latin typeface="Times New Roman"/>
                <a:cs typeface="Times New Roman"/>
              </a:rPr>
              <a:t>Interaction </a:t>
            </a:r>
            <a:r>
              <a:rPr lang="fr-FR" sz="2400" dirty="0">
                <a:latin typeface="Times New Roman"/>
                <a:cs typeface="Times New Roman"/>
              </a:rPr>
              <a:t>homme-robot est l'étude des interactions entre les humains et les robots. Il est souvent désigné comme </a:t>
            </a:r>
            <a:r>
              <a:rPr lang="fr-FR" sz="2400" dirty="0" smtClean="0">
                <a:latin typeface="Times New Roman"/>
                <a:cs typeface="Times New Roman"/>
              </a:rPr>
              <a:t>IHR </a:t>
            </a:r>
            <a:r>
              <a:rPr lang="fr-FR" sz="2400" dirty="0">
                <a:latin typeface="Times New Roman"/>
                <a:cs typeface="Times New Roman"/>
              </a:rPr>
              <a:t>par les chercheurs</a:t>
            </a:r>
            <a:r>
              <a:rPr lang="fr-FR" sz="2400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fr-FR" sz="2400" dirty="0"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Ø"/>
            </a:pPr>
            <a:r>
              <a:rPr lang="fr-FR" sz="2400" dirty="0" smtClean="0">
                <a:latin typeface="Times New Roman"/>
                <a:cs typeface="Times New Roman"/>
              </a:rPr>
              <a:t>Interaction </a:t>
            </a:r>
            <a:r>
              <a:rPr lang="fr-FR" sz="2400" dirty="0">
                <a:latin typeface="Times New Roman"/>
                <a:cs typeface="Times New Roman"/>
              </a:rPr>
              <a:t>homme-robot est un domaine multidisciplinaire avec des contributions de l'interaction humain-ordinateur, l'intelligence artificielle, la robotique, la compréhension du langage naturel, et les sciences sociales.</a:t>
            </a:r>
            <a:endParaRPr lang="fr-FR" sz="2400" dirty="0" smtClean="0">
              <a:latin typeface="Times New Roman"/>
              <a:cs typeface="Times New Roman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4</a:t>
            </a:fld>
            <a:endParaRPr lang="fr-FR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5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692696"/>
            <a:ext cx="8208912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D9D9D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400" b="1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latin typeface="Times New Roman"/>
                <a:cs typeface="Times New Roman"/>
              </a:rPr>
              <a:t> </a:t>
            </a:r>
            <a:endParaRPr lang="fr-FR" sz="3400" b="1" dirty="0" smtClean="0"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solidFill>
                  <a:srgbClr val="BFBFBF"/>
                </a:solidFill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solidFill>
                <a:srgbClr val="BFBFBF"/>
              </a:solidFill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Conclusion  </a:t>
            </a:r>
            <a:endParaRPr lang="fr-FR" sz="34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3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51520" y="404664"/>
            <a:ext cx="7560840" cy="864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Historique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1052736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endParaRPr lang="en-GB" sz="2400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Ø"/>
            </a:pPr>
            <a:r>
              <a:rPr lang="en-GB" sz="2400" dirty="0" smtClean="0">
                <a:latin typeface="Times New Roman"/>
                <a:cs typeface="Times New Roman"/>
              </a:rPr>
              <a:t>Mot </a:t>
            </a:r>
            <a:r>
              <a:rPr lang="en-GB" sz="2400" dirty="0">
                <a:latin typeface="Times New Roman"/>
                <a:cs typeface="Times New Roman"/>
              </a:rPr>
              <a:t>« </a:t>
            </a:r>
            <a:r>
              <a:rPr lang="en-GB" sz="2400" dirty="0" err="1">
                <a:latin typeface="Times New Roman"/>
                <a:cs typeface="Times New Roman"/>
              </a:rPr>
              <a:t>robotique</a:t>
            </a:r>
            <a:r>
              <a:rPr lang="en-GB" sz="2400" dirty="0">
                <a:latin typeface="Times New Roman"/>
                <a:cs typeface="Times New Roman"/>
              </a:rPr>
              <a:t> » </a:t>
            </a:r>
            <a:r>
              <a:rPr lang="en-GB" sz="2400" dirty="0" err="1">
                <a:latin typeface="Times New Roman"/>
                <a:cs typeface="Times New Roman"/>
              </a:rPr>
              <a:t>fut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avanté</a:t>
            </a:r>
            <a:r>
              <a:rPr lang="en-GB" sz="2400" dirty="0">
                <a:latin typeface="Times New Roman"/>
                <a:cs typeface="Times New Roman"/>
              </a:rPr>
              <a:t> par Isaac </a:t>
            </a:r>
            <a:r>
              <a:rPr lang="en-GB" sz="2400" dirty="0" smtClean="0">
                <a:latin typeface="Times New Roman"/>
                <a:cs typeface="Times New Roman"/>
              </a:rPr>
              <a:t>Asimov(1942);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 algn="just">
              <a:buFont typeface="Wingdings" charset="2"/>
              <a:buChar char="Ø"/>
            </a:pPr>
            <a:endParaRPr lang="fr-FR" sz="2400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Ø"/>
            </a:pPr>
            <a:r>
              <a:rPr lang="en-GB" sz="2400" dirty="0" err="1" smtClean="0">
                <a:latin typeface="Times New Roman"/>
                <a:cs typeface="Times New Roman"/>
              </a:rPr>
              <a:t>Développements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de la </a:t>
            </a:r>
            <a:r>
              <a:rPr lang="en-GB" sz="2400" dirty="0" err="1">
                <a:latin typeface="Times New Roman"/>
                <a:cs typeface="Times New Roman"/>
              </a:rPr>
              <a:t>mécanique</a:t>
            </a:r>
            <a:r>
              <a:rPr lang="en-GB" sz="2400" dirty="0">
                <a:latin typeface="Times New Roman"/>
                <a:cs typeface="Times New Roman"/>
              </a:rPr>
              <a:t>, de </a:t>
            </a:r>
            <a:r>
              <a:rPr lang="en-GB" sz="2400" dirty="0" err="1">
                <a:latin typeface="Times New Roman"/>
                <a:cs typeface="Times New Roman"/>
              </a:rPr>
              <a:t>l’automatisme</a:t>
            </a:r>
            <a:r>
              <a:rPr lang="en-GB" sz="2400" dirty="0">
                <a:latin typeface="Times New Roman"/>
                <a:cs typeface="Times New Roman"/>
              </a:rPr>
              <a:t>, de </a:t>
            </a:r>
            <a:r>
              <a:rPr lang="en-GB" sz="2400" dirty="0" err="1">
                <a:latin typeface="Times New Roman"/>
                <a:cs typeface="Times New Roman"/>
              </a:rPr>
              <a:t>l’électronique</a:t>
            </a:r>
            <a:r>
              <a:rPr lang="en-GB" sz="2400" dirty="0">
                <a:latin typeface="Times New Roman"/>
                <a:cs typeface="Times New Roman"/>
              </a:rPr>
              <a:t>, </a:t>
            </a:r>
            <a:r>
              <a:rPr lang="en-GB" sz="2400" dirty="0" err="1">
                <a:latin typeface="Times New Roman"/>
                <a:cs typeface="Times New Roman"/>
              </a:rPr>
              <a:t>puis</a:t>
            </a:r>
            <a:r>
              <a:rPr lang="en-GB" sz="2400" dirty="0">
                <a:latin typeface="Times New Roman"/>
                <a:cs typeface="Times New Roman"/>
              </a:rPr>
              <a:t> de </a:t>
            </a:r>
            <a:r>
              <a:rPr lang="en-GB" sz="2400" dirty="0" err="1">
                <a:latin typeface="Times New Roman"/>
                <a:cs typeface="Times New Roman"/>
              </a:rPr>
              <a:t>l’informatique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ont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permis</a:t>
            </a:r>
            <a:r>
              <a:rPr lang="en-GB" sz="2400" dirty="0">
                <a:latin typeface="Times New Roman"/>
                <a:cs typeface="Times New Roman"/>
              </a:rPr>
              <a:t> de </a:t>
            </a:r>
            <a:r>
              <a:rPr lang="en-GB" sz="2400" dirty="0" err="1">
                <a:latin typeface="Times New Roman"/>
                <a:cs typeface="Times New Roman"/>
              </a:rPr>
              <a:t>donner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une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forme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bien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réelle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à</a:t>
            </a:r>
            <a:r>
              <a:rPr lang="en-GB" sz="2400" dirty="0">
                <a:latin typeface="Times New Roman"/>
                <a:cs typeface="Times New Roman"/>
              </a:rPr>
              <a:t> un </a:t>
            </a:r>
            <a:r>
              <a:rPr lang="en-GB" sz="2400" dirty="0" err="1">
                <a:latin typeface="Times New Roman"/>
                <a:cs typeface="Times New Roman"/>
              </a:rPr>
              <a:t>nombre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grandissant</a:t>
            </a:r>
            <a:r>
              <a:rPr lang="en-GB" sz="2400" dirty="0">
                <a:latin typeface="Times New Roman"/>
                <a:cs typeface="Times New Roman"/>
              </a:rPr>
              <a:t> des </a:t>
            </a:r>
            <a:r>
              <a:rPr lang="en-GB" sz="2400" dirty="0" err="1">
                <a:latin typeface="Times New Roman"/>
                <a:cs typeface="Times New Roman"/>
              </a:rPr>
              <a:t>idées</a:t>
            </a:r>
            <a:r>
              <a:rPr lang="en-GB" sz="2400" dirty="0">
                <a:latin typeface="Times New Roman"/>
                <a:cs typeface="Times New Roman"/>
              </a:rPr>
              <a:t> de </a:t>
            </a:r>
            <a:r>
              <a:rPr lang="en-GB" sz="2400" dirty="0" err="1" smtClean="0">
                <a:latin typeface="Times New Roman"/>
                <a:cs typeface="Times New Roman"/>
              </a:rPr>
              <a:t>l’écrivain</a:t>
            </a:r>
            <a:r>
              <a:rPr lang="en-GB" sz="24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r>
              <a:rPr lang="fr-FR" sz="2400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n-GB" sz="2400" dirty="0">
                <a:latin typeface="Times New Roman"/>
                <a:cs typeface="Times New Roman"/>
              </a:rPr>
              <a:t>H</a:t>
            </a:r>
            <a:r>
              <a:rPr lang="en-GB" sz="2400" dirty="0" smtClean="0">
                <a:latin typeface="Times New Roman"/>
                <a:cs typeface="Times New Roman"/>
              </a:rPr>
              <a:t>istoire </a:t>
            </a:r>
            <a:r>
              <a:rPr lang="en-GB" sz="2400" dirty="0">
                <a:latin typeface="Times New Roman"/>
                <a:cs typeface="Times New Roman"/>
              </a:rPr>
              <a:t>de la </a:t>
            </a:r>
            <a:r>
              <a:rPr lang="en-GB" sz="2400" dirty="0" err="1">
                <a:latin typeface="Times New Roman"/>
                <a:cs typeface="Times New Roman"/>
              </a:rPr>
              <a:t>robotique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réelle</a:t>
            </a:r>
            <a:r>
              <a:rPr lang="en-GB" sz="2400" dirty="0">
                <a:latin typeface="Times New Roman"/>
                <a:cs typeface="Times New Roman"/>
              </a:rPr>
              <a:t> commence avec les robots </a:t>
            </a:r>
            <a:r>
              <a:rPr lang="en-GB" sz="2400" dirty="0" err="1" smtClean="0">
                <a:latin typeface="Times New Roman"/>
                <a:cs typeface="Times New Roman"/>
              </a:rPr>
              <a:t>industriels</a:t>
            </a:r>
            <a:r>
              <a:rPr lang="en-GB" sz="2400" dirty="0" smtClean="0">
                <a:latin typeface="Times New Roman"/>
                <a:cs typeface="Times New Roman"/>
              </a:rPr>
              <a:t> (1950);</a:t>
            </a:r>
          </a:p>
          <a:p>
            <a:pPr marL="342900" indent="-342900" algn="just">
              <a:buFont typeface="Wingdings" charset="2"/>
              <a:buChar char="Ø"/>
            </a:pPr>
            <a:endParaRPr lang="fr-FR" sz="2400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Wingdings" charset="2"/>
              <a:buChar char="Ø"/>
            </a:pPr>
            <a:r>
              <a:rPr lang="en-GB" sz="2400" dirty="0" err="1">
                <a:latin typeface="Times New Roman"/>
                <a:cs typeface="Times New Roman"/>
              </a:rPr>
              <a:t>A</a:t>
            </a:r>
            <a:r>
              <a:rPr lang="en-GB" sz="2400" dirty="0" err="1" smtClean="0">
                <a:latin typeface="Times New Roman"/>
                <a:cs typeface="Times New Roman"/>
              </a:rPr>
              <a:t>ujourd’hui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par la </a:t>
            </a:r>
            <a:r>
              <a:rPr lang="en-GB" sz="2400" dirty="0" err="1">
                <a:latin typeface="Times New Roman"/>
                <a:cs typeface="Times New Roman"/>
              </a:rPr>
              <a:t>robotique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d’assistance</a:t>
            </a:r>
            <a:r>
              <a:rPr lang="en-GB" sz="2400" dirty="0">
                <a:latin typeface="Times New Roman"/>
                <a:cs typeface="Times New Roman"/>
              </a:rPr>
              <a:t> qui </a:t>
            </a:r>
            <a:r>
              <a:rPr lang="en-GB" sz="2400" dirty="0" err="1">
                <a:latin typeface="Times New Roman"/>
                <a:cs typeface="Times New Roman"/>
              </a:rPr>
              <a:t>est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devenue</a:t>
            </a:r>
            <a:r>
              <a:rPr lang="en-GB" sz="2400" dirty="0">
                <a:latin typeface="Times New Roman"/>
                <a:cs typeface="Times New Roman"/>
              </a:rPr>
              <a:t> un </a:t>
            </a:r>
            <a:r>
              <a:rPr lang="en-GB" sz="2400" dirty="0" err="1">
                <a:latin typeface="Times New Roman"/>
                <a:cs typeface="Times New Roman"/>
              </a:rPr>
              <a:t>domaine</a:t>
            </a:r>
            <a:r>
              <a:rPr lang="en-GB" sz="2400" dirty="0">
                <a:latin typeface="Times New Roman"/>
                <a:cs typeface="Times New Roman"/>
              </a:rPr>
              <a:t> de recherche </a:t>
            </a:r>
            <a:r>
              <a:rPr lang="en-GB" sz="2400" dirty="0" err="1">
                <a:latin typeface="Times New Roman"/>
                <a:cs typeface="Times New Roman"/>
              </a:rPr>
              <a:t>extrêmement</a:t>
            </a:r>
            <a:r>
              <a:rPr lang="en-GB" sz="2400" dirty="0">
                <a:latin typeface="Times New Roman"/>
                <a:cs typeface="Times New Roman"/>
              </a:rPr>
              <a:t> riche et </a:t>
            </a:r>
            <a:r>
              <a:rPr lang="en-GB" sz="2400" dirty="0" err="1">
                <a:latin typeface="Times New Roman"/>
                <a:cs typeface="Times New Roman"/>
              </a:rPr>
              <a:t>donne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peu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à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peu</a:t>
            </a:r>
            <a:r>
              <a:rPr lang="en-GB" sz="2400" dirty="0">
                <a:latin typeface="Times New Roman"/>
                <a:cs typeface="Times New Roman"/>
              </a:rPr>
              <a:t> lieu </a:t>
            </a:r>
            <a:r>
              <a:rPr lang="en-GB" sz="2400" dirty="0" err="1">
                <a:latin typeface="Times New Roman"/>
                <a:cs typeface="Times New Roman"/>
              </a:rPr>
              <a:t>à</a:t>
            </a:r>
            <a:r>
              <a:rPr lang="en-GB" sz="2400" dirty="0">
                <a:latin typeface="Times New Roman"/>
                <a:cs typeface="Times New Roman"/>
              </a:rPr>
              <a:t> des applications </a:t>
            </a:r>
            <a:r>
              <a:rPr lang="en-GB" sz="2400" dirty="0" err="1">
                <a:latin typeface="Times New Roman"/>
                <a:cs typeface="Times New Roman"/>
              </a:rPr>
              <a:t>réelles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voire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commercialisables</a:t>
            </a:r>
            <a:r>
              <a:rPr lang="en-GB" sz="2400" dirty="0"/>
              <a:t>.</a:t>
            </a:r>
            <a:endParaRPr lang="fr-FR" sz="2400" dirty="0"/>
          </a:p>
          <a:p>
            <a:pPr marL="342900" indent="-342900" algn="just">
              <a:buFont typeface="Wingdings" charset="2"/>
              <a:buChar char="Ø"/>
            </a:pPr>
            <a:endParaRPr lang="fr-FR" sz="2400" dirty="0">
              <a:latin typeface="Times New Roman"/>
              <a:cs typeface="Times New Roman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6</a:t>
            </a:fld>
            <a:endParaRPr lang="fr-FR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7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692696"/>
            <a:ext cx="8208912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D9D9D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Introduction</a:t>
            </a:r>
            <a:endParaRPr lang="fr-FR" sz="3400" b="1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endParaRPr lang="fr-FR" sz="3400" b="1" dirty="0" smtClean="0">
              <a:solidFill>
                <a:srgbClr val="BFBFBF"/>
              </a:solidFill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solidFill>
                <a:srgbClr val="BFBFBF"/>
              </a:solidFill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Conclusion  </a:t>
            </a:r>
            <a:endParaRPr lang="fr-FR" sz="34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Homme-Robot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51520" y="476672"/>
            <a:ext cx="7560840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ois</a:t>
            </a:r>
            <a:r>
              <a:rPr lang="fr-FR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de la Robotique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1520" y="1700808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/>
                <a:cs typeface="Times New Roman"/>
              </a:rPr>
              <a:t>Isaac Asimov a défini les trois lois de la </a:t>
            </a:r>
            <a:r>
              <a:rPr lang="fr-FR" sz="2400" dirty="0" smtClean="0">
                <a:latin typeface="Times New Roman"/>
                <a:cs typeface="Times New Roman"/>
              </a:rPr>
              <a:t>robotique </a:t>
            </a:r>
            <a:r>
              <a:rPr lang="en-GB" sz="2400" dirty="0" smtClean="0">
                <a:latin typeface="Times New Roman"/>
                <a:cs typeface="Times New Roman"/>
              </a:rPr>
              <a:t>:</a:t>
            </a:r>
          </a:p>
          <a:p>
            <a:endParaRPr lang="fr-FR" sz="24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Un robot ne </a:t>
            </a:r>
            <a:r>
              <a:rPr lang="en-GB" sz="2400" dirty="0" err="1">
                <a:latin typeface="Times New Roman"/>
                <a:cs typeface="Times New Roman"/>
              </a:rPr>
              <a:t>peut</a:t>
            </a:r>
            <a:r>
              <a:rPr lang="en-GB" sz="2400" dirty="0">
                <a:latin typeface="Times New Roman"/>
                <a:cs typeface="Times New Roman"/>
              </a:rPr>
              <a:t> porter </a:t>
            </a:r>
            <a:r>
              <a:rPr lang="en-GB" sz="2400" dirty="0" err="1">
                <a:latin typeface="Times New Roman"/>
                <a:cs typeface="Times New Roman"/>
              </a:rPr>
              <a:t>atteinte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à</a:t>
            </a:r>
            <a:r>
              <a:rPr lang="en-GB" sz="2400" dirty="0">
                <a:latin typeface="Times New Roman"/>
                <a:cs typeface="Times New Roman"/>
              </a:rPr>
              <a:t> un </a:t>
            </a:r>
            <a:r>
              <a:rPr lang="en-GB" sz="2400" dirty="0" err="1">
                <a:latin typeface="Times New Roman"/>
                <a:cs typeface="Times New Roman"/>
              </a:rPr>
              <a:t>être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humain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lang="en-GB" sz="2400" dirty="0" err="1" smtClean="0">
                <a:latin typeface="Times New Roman"/>
                <a:cs typeface="Times New Roman"/>
              </a:rPr>
              <a:t>ni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lang="en-GB" sz="2400" dirty="0" err="1" smtClean="0">
                <a:latin typeface="Times New Roman"/>
                <a:cs typeface="Times New Roman"/>
              </a:rPr>
              <a:t>restant</a:t>
            </a:r>
            <a:r>
              <a:rPr lang="en-GB" sz="2400" dirty="0" smtClean="0">
                <a:latin typeface="Times New Roman"/>
                <a:cs typeface="Times New Roman"/>
              </a:rPr>
              <a:t>  </a:t>
            </a:r>
            <a:r>
              <a:rPr lang="en-GB" sz="2400" dirty="0" err="1" smtClean="0">
                <a:latin typeface="Times New Roman"/>
                <a:cs typeface="Times New Roman"/>
              </a:rPr>
              <a:t>passif</a:t>
            </a:r>
            <a:r>
              <a:rPr lang="en-GB" sz="2400" dirty="0" smtClean="0">
                <a:latin typeface="Times New Roman"/>
                <a:cs typeface="Times New Roman"/>
              </a:rPr>
              <a:t>, </a:t>
            </a:r>
            <a:r>
              <a:rPr lang="en-GB" sz="2400" dirty="0" err="1" smtClean="0">
                <a:latin typeface="Times New Roman"/>
                <a:cs typeface="Times New Roman"/>
              </a:rPr>
              <a:t>permettre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qu’un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être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humain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 err="1" smtClean="0">
                <a:latin typeface="Times New Roman"/>
                <a:cs typeface="Times New Roman"/>
              </a:rPr>
              <a:t>soit</a:t>
            </a:r>
            <a:r>
              <a:rPr lang="en-GB" sz="2400" dirty="0" smtClean="0">
                <a:latin typeface="Times New Roman"/>
                <a:cs typeface="Times New Roman"/>
              </a:rPr>
              <a:t> exposé au danger.</a:t>
            </a:r>
          </a:p>
          <a:p>
            <a:pPr marL="457200" indent="-457200">
              <a:buFont typeface="+mj-lt"/>
              <a:buAutoNum type="arabicParenR"/>
            </a:pPr>
            <a:endParaRPr lang="fr-FR" sz="24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Un robot </a:t>
            </a:r>
            <a:r>
              <a:rPr lang="en-GB" sz="2400" dirty="0" err="1">
                <a:latin typeface="Times New Roman"/>
                <a:cs typeface="Times New Roman"/>
              </a:rPr>
              <a:t>doit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obéir</a:t>
            </a:r>
            <a:r>
              <a:rPr lang="en-GB" sz="2400" dirty="0">
                <a:latin typeface="Times New Roman"/>
                <a:cs typeface="Times New Roman"/>
              </a:rPr>
              <a:t> aux </a:t>
            </a:r>
            <a:r>
              <a:rPr lang="en-GB" sz="2400" dirty="0" err="1">
                <a:latin typeface="Times New Roman"/>
                <a:cs typeface="Times New Roman"/>
              </a:rPr>
              <a:t>ordres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que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lui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donne</a:t>
            </a:r>
            <a:r>
              <a:rPr lang="en-GB" sz="2400" dirty="0">
                <a:latin typeface="Times New Roman"/>
                <a:cs typeface="Times New Roman"/>
              </a:rPr>
              <a:t> un </a:t>
            </a:r>
            <a:r>
              <a:rPr lang="en-GB" sz="2400" dirty="0" err="1">
                <a:latin typeface="Times New Roman"/>
                <a:cs typeface="Times New Roman"/>
              </a:rPr>
              <a:t>être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humain</a:t>
            </a:r>
            <a:r>
              <a:rPr lang="en-GB" sz="2400" dirty="0">
                <a:latin typeface="Times New Roman"/>
                <a:cs typeface="Times New Roman"/>
              </a:rPr>
              <a:t>, </a:t>
            </a:r>
            <a:r>
              <a:rPr lang="en-GB" sz="2400" dirty="0" err="1">
                <a:latin typeface="Times New Roman"/>
                <a:cs typeface="Times New Roman"/>
              </a:rPr>
              <a:t>sauf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si</a:t>
            </a:r>
            <a:r>
              <a:rPr lang="en-GB" sz="2400" dirty="0">
                <a:latin typeface="Times New Roman"/>
                <a:cs typeface="Times New Roman"/>
              </a:rPr>
              <a:t> de </a:t>
            </a:r>
            <a:r>
              <a:rPr lang="en-GB" sz="2400" dirty="0" err="1">
                <a:latin typeface="Times New Roman"/>
                <a:cs typeface="Times New Roman"/>
              </a:rPr>
              <a:t>tels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ordres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entrent</a:t>
            </a:r>
            <a:r>
              <a:rPr lang="en-GB" sz="2400" dirty="0">
                <a:latin typeface="Times New Roman"/>
                <a:cs typeface="Times New Roman"/>
              </a:rPr>
              <a:t>  en </a:t>
            </a:r>
            <a:r>
              <a:rPr lang="en-GB" sz="2400" dirty="0" err="1">
                <a:latin typeface="Times New Roman"/>
                <a:cs typeface="Times New Roman"/>
              </a:rPr>
              <a:t>conﬂit</a:t>
            </a:r>
            <a:r>
              <a:rPr lang="en-GB" sz="2400" dirty="0">
                <a:latin typeface="Times New Roman"/>
                <a:cs typeface="Times New Roman"/>
              </a:rPr>
              <a:t> avec la première </a:t>
            </a:r>
            <a:r>
              <a:rPr lang="en-GB" sz="2400" dirty="0" err="1">
                <a:latin typeface="Times New Roman"/>
                <a:cs typeface="Times New Roman"/>
              </a:rPr>
              <a:t>loi</a:t>
            </a:r>
            <a:r>
              <a:rPr lang="en-GB" sz="2400" dirty="0" smtClean="0">
                <a:latin typeface="Times New Roman"/>
                <a:cs typeface="Times New Roman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fr-FR" sz="2400" dirty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Un robot </a:t>
            </a:r>
            <a:r>
              <a:rPr lang="en-GB" sz="2400" dirty="0" err="1">
                <a:latin typeface="Times New Roman"/>
                <a:cs typeface="Times New Roman"/>
              </a:rPr>
              <a:t>doit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protéger</a:t>
            </a:r>
            <a:r>
              <a:rPr lang="en-GB" sz="2400" dirty="0">
                <a:latin typeface="Times New Roman"/>
                <a:cs typeface="Times New Roman"/>
              </a:rPr>
              <a:t> son existence </a:t>
            </a:r>
            <a:r>
              <a:rPr lang="en-GB" sz="2400" dirty="0" err="1">
                <a:latin typeface="Times New Roman"/>
                <a:cs typeface="Times New Roman"/>
              </a:rPr>
              <a:t>tant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que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cette</a:t>
            </a:r>
            <a:r>
              <a:rPr lang="en-GB" sz="2400" dirty="0">
                <a:latin typeface="Times New Roman"/>
                <a:cs typeface="Times New Roman"/>
              </a:rPr>
              <a:t> protection </a:t>
            </a:r>
            <a:r>
              <a:rPr lang="en-GB" sz="2400" dirty="0" err="1">
                <a:latin typeface="Times New Roman"/>
                <a:cs typeface="Times New Roman"/>
              </a:rPr>
              <a:t>n’entre</a:t>
            </a:r>
            <a:r>
              <a:rPr lang="en-GB" sz="2400" dirty="0">
                <a:latin typeface="Times New Roman"/>
                <a:cs typeface="Times New Roman"/>
              </a:rPr>
              <a:t> pas en </a:t>
            </a:r>
            <a:r>
              <a:rPr lang="en-GB" sz="2400" dirty="0" err="1">
                <a:latin typeface="Times New Roman"/>
                <a:cs typeface="Times New Roman"/>
              </a:rPr>
              <a:t>conﬂit</a:t>
            </a:r>
            <a:r>
              <a:rPr lang="en-GB" sz="2400" dirty="0">
                <a:latin typeface="Times New Roman"/>
                <a:cs typeface="Times New Roman"/>
              </a:rPr>
              <a:t> avec  la première </a:t>
            </a:r>
            <a:r>
              <a:rPr lang="en-GB" sz="2400" dirty="0" err="1">
                <a:latin typeface="Times New Roman"/>
                <a:cs typeface="Times New Roman"/>
              </a:rPr>
              <a:t>ou</a:t>
            </a:r>
            <a:r>
              <a:rPr lang="en-GB" sz="2400" dirty="0">
                <a:latin typeface="Times New Roman"/>
                <a:cs typeface="Times New Roman"/>
              </a:rPr>
              <a:t> la </a:t>
            </a:r>
            <a:r>
              <a:rPr lang="en-GB" sz="2400" dirty="0" err="1">
                <a:latin typeface="Times New Roman"/>
                <a:cs typeface="Times New Roman"/>
              </a:rPr>
              <a:t>seconde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GB" sz="2400" dirty="0" err="1">
                <a:latin typeface="Times New Roman"/>
                <a:cs typeface="Times New Roman"/>
              </a:rPr>
              <a:t>loi</a:t>
            </a:r>
            <a:r>
              <a:rPr lang="en-GB" sz="2400" dirty="0">
                <a:latin typeface="Times New Roman"/>
                <a:cs typeface="Times New Roman"/>
              </a:rPr>
              <a:t>.</a:t>
            </a:r>
            <a:endParaRPr lang="fr-FR" sz="2400" dirty="0">
              <a:latin typeface="Times New Roman"/>
              <a:cs typeface="Times New Roman"/>
            </a:endParaRPr>
          </a:p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8</a:t>
            </a:fld>
            <a:endParaRPr lang="fr-FR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"/>
          <p:cNvPicPr>
            <a:picLocks noChangeArrowheads="1"/>
          </p:cNvPicPr>
          <p:nvPr/>
        </p:nvPicPr>
        <p:blipFill>
          <a:blip r:embed="rId2" cstate="print"/>
          <a:srcRect b="748"/>
          <a:stretch>
            <a:fillRect/>
          </a:stretch>
        </p:blipFill>
        <p:spPr bwMode="auto">
          <a:xfrm>
            <a:off x="0" y="6288632"/>
            <a:ext cx="9144000" cy="5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99592" y="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Interaction </a:t>
            </a:r>
            <a:r>
              <a:rPr lang="fr-FR" sz="2000" b="1" dirty="0" smtClean="0">
                <a:solidFill>
                  <a:schemeClr val="bg1"/>
                </a:solidFill>
              </a:rPr>
              <a:t>Homme-Robot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638132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16.03.2012 |     Master 2 Programmation et Logiciels Sûrs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3B7-FABD-47E6-87A3-6F71CA4FC677}" type="slidenum">
              <a:rPr lang="fr-FR" sz="1600" b="1" smtClean="0">
                <a:solidFill>
                  <a:schemeClr val="bg1"/>
                </a:solidFill>
              </a:rPr>
              <a:pPr/>
              <a:t>9</a:t>
            </a:fld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323528" y="692696"/>
            <a:ext cx="8208912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r-FR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smtClean="0">
                <a:solidFill>
                  <a:srgbClr val="D9D9D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Introduction</a:t>
            </a:r>
            <a:endParaRPr lang="fr-FR" sz="3400" b="1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Historique</a:t>
            </a:r>
            <a:r>
              <a:rPr lang="en-GB" sz="3400" b="1" dirty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endParaRPr lang="fr-FR" sz="3400" b="1" dirty="0" smtClean="0">
              <a:solidFill>
                <a:srgbClr val="BFBFBF"/>
              </a:solidFill>
              <a:latin typeface="Times New Roman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Lois de la </a:t>
            </a:r>
            <a:r>
              <a:rPr lang="en-GB" sz="3400" b="1" dirty="0" err="1">
                <a:solidFill>
                  <a:srgbClr val="BFBFBF"/>
                </a:solidFill>
                <a:latin typeface="Times New Roman"/>
                <a:cs typeface="Times New Roman"/>
              </a:rPr>
              <a:t>R</a:t>
            </a:r>
            <a:r>
              <a:rPr lang="en-GB" sz="3400" b="1" dirty="0" err="1" smtClean="0">
                <a:solidFill>
                  <a:srgbClr val="BFBFBF"/>
                </a:solidFill>
                <a:latin typeface="Times New Roman"/>
                <a:cs typeface="Times New Roman"/>
              </a:rPr>
              <a:t>obotique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latin typeface="Times New Roman"/>
                <a:ea typeface="Lucida Grande"/>
                <a:cs typeface="Times New Roman"/>
              </a:rPr>
              <a:t>Classement </a:t>
            </a:r>
            <a:r>
              <a:rPr lang="fr-FR" sz="3400" b="1" dirty="0">
                <a:latin typeface="Times New Roman"/>
                <a:ea typeface="Lucida Grande"/>
                <a:cs typeface="Times New Roman"/>
              </a:rPr>
              <a:t>des robots </a:t>
            </a:r>
            <a:endParaRPr lang="en-US" sz="3400" b="1" dirty="0" smtClean="0">
              <a:latin typeface="Times New Roman"/>
              <a:ea typeface="Lucida Grande"/>
              <a:cs typeface="Times New Roman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Les 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différents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 </a:t>
            </a:r>
            <a:r>
              <a:rPr lang="en-US" sz="3400" b="1" dirty="0" err="1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thèmes</a:t>
            </a:r>
            <a:r>
              <a:rPr lang="en-US" sz="3400" b="1" dirty="0" smtClean="0">
                <a:solidFill>
                  <a:srgbClr val="BFBFBF"/>
                </a:solidFill>
                <a:latin typeface="Times New Roman"/>
                <a:ea typeface="Lucida Grande"/>
                <a:cs typeface="Times New Roman"/>
              </a:rPr>
              <a:t> de recherche</a:t>
            </a:r>
            <a:r>
              <a:rPr lang="fr-FR" sz="3400" b="1" dirty="0" smtClean="0">
                <a:solidFill>
                  <a:srgbClr val="BFBFBF"/>
                </a:solidFill>
                <a:latin typeface="Times New Roman"/>
                <a:cs typeface="Times New Roman"/>
              </a:rPr>
              <a:t> 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Exemples d'Interaction Homme-</a:t>
            </a: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Moyens d'interaction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Interaction Naturelle Homme-Robot </a:t>
            </a:r>
            <a:endParaRPr lang="fr-FR" sz="3400" b="1" dirty="0" smtClean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1200" lvl="0" indent="-711200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3400" b="1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Conclusion  </a:t>
            </a:r>
            <a:endParaRPr lang="fr-FR" sz="3400" b="1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1310</Words>
  <Application>Microsoft Macintosh PowerPoint</Application>
  <PresentationFormat>On-screen Show (4:3)</PresentationFormat>
  <Paragraphs>321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Thème Office</vt:lpstr>
      <vt:lpstr>PowerPoint Presentation</vt:lpstr>
      <vt:lpstr>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Kakou</dc:creator>
  <cp:lastModifiedBy>Philippe HO CHI KONG</cp:lastModifiedBy>
  <cp:revision>124</cp:revision>
  <dcterms:created xsi:type="dcterms:W3CDTF">2010-06-28T08:04:40Z</dcterms:created>
  <dcterms:modified xsi:type="dcterms:W3CDTF">2012-03-16T00:25:03Z</dcterms:modified>
</cp:coreProperties>
</file>