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79" r:id="rId2"/>
    <p:sldId id="258" r:id="rId3"/>
    <p:sldId id="292" r:id="rId4"/>
    <p:sldId id="275" r:id="rId5"/>
    <p:sldId id="260" r:id="rId6"/>
    <p:sldId id="283" r:id="rId7"/>
    <p:sldId id="285" r:id="rId8"/>
    <p:sldId id="276" r:id="rId9"/>
    <p:sldId id="277" r:id="rId10"/>
    <p:sldId id="284" r:id="rId11"/>
    <p:sldId id="261" r:id="rId12"/>
    <p:sldId id="280" r:id="rId13"/>
    <p:sldId id="262" r:id="rId14"/>
    <p:sldId id="263" r:id="rId15"/>
    <p:sldId id="264" r:id="rId16"/>
    <p:sldId id="286" r:id="rId17"/>
    <p:sldId id="259" r:id="rId18"/>
    <p:sldId id="281" r:id="rId19"/>
    <p:sldId id="266" r:id="rId20"/>
    <p:sldId id="267" r:id="rId21"/>
    <p:sldId id="268" r:id="rId22"/>
    <p:sldId id="282" r:id="rId23"/>
    <p:sldId id="273" r:id="rId24"/>
    <p:sldId id="269" r:id="rId25"/>
    <p:sldId id="287" r:id="rId26"/>
    <p:sldId id="288" r:id="rId27"/>
    <p:sldId id="290" r:id="rId28"/>
    <p:sldId id="293" r:id="rId29"/>
    <p:sldId id="294" r:id="rId30"/>
    <p:sldId id="274" r:id="rId31"/>
    <p:sldId id="291" r:id="rId3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66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77" autoAdjust="0"/>
    <p:restoredTop sz="94660"/>
  </p:normalViewPr>
  <p:slideViewPr>
    <p:cSldViewPr>
      <p:cViewPr varScale="1">
        <p:scale>
          <a:sx n="65" d="100"/>
          <a:sy n="65" d="100"/>
        </p:scale>
        <p:origin x="-15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28/02/2013</a:t>
            </a:fld>
            <a:endParaRPr lang="fr-BE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28/02/2013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28/02/2013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28/02/2013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28/02/2013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28/02/2013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28/02/2013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28/02/2013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28/02/2013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28/02/2013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28/02/2013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28/02/2013</a:t>
            </a:fld>
            <a:endParaRPr lang="fr-BE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perso.univ-lr.fr/bbessere/parp63/data/parp63_11_ergonomie.pdf" TargetMode="External"/><Relationship Id="rId2" Type="http://schemas.openxmlformats.org/officeDocument/2006/relationships/hyperlink" Target="http://liris.cnrs.fr/stephanie.jean-daubias/enseignement/IHM/IHM-L3if-CM7-EvalErgonomique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ui.unige.ch/isi/icle-wiki/ipm:introduction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636912"/>
            <a:ext cx="8229600" cy="1512168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sz="7300" dirty="0" smtClean="0">
                <a:latin typeface="Times New Roman" pitchFamily="18" charset="0"/>
                <a:cs typeface="Times New Roman" pitchFamily="18" charset="0"/>
              </a:rPr>
              <a:t>Evaluation des IHM</a:t>
            </a:r>
            <a:endParaRPr lang="fr-FR" sz="73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Espace réservé du contenu 4" descr="logoGalilee.gif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5652120" y="620688"/>
            <a:ext cx="3246512" cy="1443050"/>
          </a:xfrm>
        </p:spPr>
      </p:pic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pPr>
              <a:buNone/>
            </a:pPr>
            <a:r>
              <a:rPr lang="fr-FR" dirty="0" smtClean="0"/>
              <a:t>                  Par Samia </a:t>
            </a:r>
            <a:r>
              <a:rPr lang="fr-FR" dirty="0" err="1" smtClean="0"/>
              <a:t>Aired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Evaluer l’utilité d’un système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Adéquation aux objectifs de haut niveau du client</a:t>
            </a:r>
          </a:p>
          <a:p>
            <a:pPr>
              <a:buNone/>
            </a:pP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Le logiciel satisfait-il les spécifications </a:t>
            </a:r>
          </a:p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L’utilisateur peut il accomplir sa tâche à partir des fonctionnalités du système .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586440"/>
          </a:xfrm>
        </p:spPr>
        <p:txBody>
          <a:bodyPr>
            <a:noAutofit/>
          </a:bodyPr>
          <a:lstStyle/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Evaluer l’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utilisabilité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d’un système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Utilisabilité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: Norme  ISO 9241</a:t>
            </a:r>
          </a:p>
          <a:p>
            <a:pPr>
              <a:buNone/>
            </a:pP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   Degré selon lequel un produit peut être, utilisé par des utilisateur identifiés pour atteindre des buts définis avec efficacité, efficience et satisfaction , dans un contexte d’utilisation spécifié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836712"/>
            <a:ext cx="9165704" cy="1143000"/>
          </a:xfrm>
        </p:spPr>
        <p:txBody>
          <a:bodyPr>
            <a:normAutofit/>
          </a:bodyPr>
          <a:lstStyle/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Evaluer l’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utilisabilité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d’un système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191744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endParaRPr lang="fr-FR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Critères de l’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utilisabilité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lvl="3">
              <a:buFont typeface="Wingdings" pitchFamily="2" charset="2"/>
              <a:buChar char="ü"/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Efficacité :  atteinte du résultat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prévu</a:t>
            </a:r>
            <a:endParaRPr lang="fr-FR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3">
              <a:buFont typeface="Wingdings" pitchFamily="2" charset="2"/>
              <a:buChar char="ü"/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Efficience : consommation d’un minimum de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ressource</a:t>
            </a:r>
            <a:endParaRPr lang="fr-FR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3">
              <a:buFont typeface="Wingdings" pitchFamily="2" charset="2"/>
              <a:buChar char="ü"/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Satisfaction de l’utilisateur : confort et évaluation subjective</a:t>
            </a:r>
          </a:p>
          <a:p>
            <a:pPr lvl="3">
              <a:buFont typeface="Wingdings" pitchFamily="2" charset="2"/>
              <a:buChar char="ü"/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Facilité  d’apprentissage </a:t>
            </a:r>
          </a:p>
          <a:p>
            <a:pPr lvl="3">
              <a:buFont typeface="Wingdings" pitchFamily="2" charset="2"/>
              <a:buChar char="ü"/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Facilité d’appropriation : prise en main du logiciel</a:t>
            </a:r>
          </a:p>
          <a:p>
            <a:pPr lvl="3">
              <a:buFont typeface="Wingdings" pitchFamily="2" charset="2"/>
              <a:buChar char="ü"/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Facilité  d’utilisation</a:t>
            </a:r>
          </a:p>
          <a:p>
            <a:pPr lvl="3">
              <a:buFont typeface="Wingdings" pitchFamily="2" charset="2"/>
              <a:buChar char="ü"/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Fiabilité : pas ou peu d’erreurs d’utilisation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7643192" cy="1442424"/>
          </a:xfrm>
        </p:spPr>
        <p:txBody>
          <a:bodyPr>
            <a:noAutofit/>
          </a:bodyPr>
          <a:lstStyle/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Technique d’évaluation de l’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utilisabilité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Evaluation expérimentale</a:t>
            </a:r>
          </a:p>
          <a:p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Evaluation  analytique 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Evaluation expérimentale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Observation et recueil de données .</a:t>
            </a:r>
          </a:p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Entretiens 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Evaluation Analytique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cénario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d’utilisation, jugements d’experts</a:t>
            </a:r>
          </a:p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tilisation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de référents </a:t>
            </a:r>
          </a:p>
          <a:p>
            <a:pPr lvl="3">
              <a:buFont typeface="Wingdings" pitchFamily="2" charset="2"/>
              <a:buChar char="Ø"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Evaluations heuristiques </a:t>
            </a:r>
          </a:p>
          <a:p>
            <a:pPr lvl="3">
              <a:buFont typeface="Wingdings" pitchFamily="2" charset="2"/>
              <a:buChar char="Ø"/>
            </a:pP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Critères 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d’évaluation ergonomique  </a:t>
            </a:r>
            <a:endParaRPr lang="fr-FR" sz="2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373616" cy="1143000"/>
          </a:xfrm>
        </p:spPr>
        <p:txBody>
          <a:bodyPr/>
          <a:lstStyle/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Jugements d’experts 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Caractéristique </a:t>
            </a:r>
          </a:p>
          <a:p>
            <a:pPr lvl="1">
              <a:buFont typeface="Wingdings" pitchFamily="2" charset="2"/>
              <a:buChar char="Ø"/>
            </a:pP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 Nécessité  d’avoir plusieurs experts </a:t>
            </a:r>
          </a:p>
          <a:p>
            <a:pPr lvl="1">
              <a:buFont typeface="Wingdings" pitchFamily="2" charset="2"/>
              <a:buChar char="Ø"/>
            </a:pP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 Evaluation  des produits existants </a:t>
            </a:r>
          </a:p>
          <a:p>
            <a:pPr lvl="1">
              <a:buFont typeface="Wingdings" pitchFamily="2" charset="2"/>
              <a:buChar char="Ø"/>
            </a:pP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Elimination des grosses erreurs </a:t>
            </a:r>
          </a:p>
          <a:p>
            <a:pPr lvl="1">
              <a:buFont typeface="Wingdings" pitchFamily="2" charset="2"/>
              <a:buChar char="Ø"/>
            </a:pP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Nécessité de disposer de scénarios d’utilisation du système et d’une description des futurs 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utilisateurs</a:t>
            </a:r>
            <a:endParaRPr lang="fr-FR" sz="26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Ils ne remplacent pas les utilisateurs </a:t>
            </a:r>
          </a:p>
          <a:p>
            <a:pPr lvl="1">
              <a:buFont typeface="Wingdings" pitchFamily="2" charset="2"/>
              <a:buChar char="Ø"/>
            </a:pP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Ont souvent leurs domaines privilégiés qui constituent des biais d’évaluation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Critères d’évaluation ergonomique 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752528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endParaRPr lang="fr-FR" sz="47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4700" dirty="0" smtClean="0">
                <a:latin typeface="Times New Roman" pitchFamily="18" charset="0"/>
                <a:cs typeface="Times New Roman" pitchFamily="18" charset="0"/>
              </a:rPr>
              <a:t>10 heuristiques .</a:t>
            </a:r>
          </a:p>
          <a:p>
            <a:pPr>
              <a:buFont typeface="Courier New" pitchFamily="49" charset="0"/>
              <a:buChar char="o"/>
            </a:pPr>
            <a:r>
              <a:rPr lang="fr-FR" sz="4700" dirty="0" smtClean="0">
                <a:latin typeface="Times New Roman" pitchFamily="18" charset="0"/>
                <a:cs typeface="Times New Roman" pitchFamily="18" charset="0"/>
              </a:rPr>
              <a:t>    Nielsen</a:t>
            </a:r>
          </a:p>
          <a:p>
            <a:r>
              <a:rPr lang="fr-FR" sz="4700" dirty="0" smtClean="0">
                <a:latin typeface="Times New Roman" pitchFamily="18" charset="0"/>
                <a:cs typeface="Times New Roman" pitchFamily="18" charset="0"/>
              </a:rPr>
              <a:t>Performances du couple ordinateur-utilisateur .</a:t>
            </a:r>
          </a:p>
          <a:p>
            <a:pPr>
              <a:buFont typeface="Courier New" pitchFamily="49" charset="0"/>
              <a:buChar char="o"/>
            </a:pPr>
            <a:r>
              <a:rPr lang="fr-FR" sz="47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fr-FR" sz="4700" dirty="0" err="1" smtClean="0">
                <a:latin typeface="Times New Roman" pitchFamily="18" charset="0"/>
                <a:cs typeface="Times New Roman" pitchFamily="18" charset="0"/>
              </a:rPr>
              <a:t>Meinadier</a:t>
            </a:r>
            <a:r>
              <a:rPr lang="fr-FR" sz="47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fr-FR" sz="4700" dirty="0" smtClean="0">
                <a:latin typeface="Times New Roman" pitchFamily="18" charset="0"/>
                <a:cs typeface="Times New Roman" pitchFamily="18" charset="0"/>
              </a:rPr>
              <a:t>5 critères centraux d’évaluation .</a:t>
            </a:r>
          </a:p>
          <a:p>
            <a:pPr>
              <a:buFont typeface="Courier New" pitchFamily="49" charset="0"/>
              <a:buChar char="o"/>
            </a:pPr>
            <a:r>
              <a:rPr lang="fr-FR" sz="47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fr-FR" sz="4700" dirty="0" err="1" smtClean="0">
                <a:latin typeface="Times New Roman" pitchFamily="18" charset="0"/>
                <a:cs typeface="Times New Roman" pitchFamily="18" charset="0"/>
              </a:rPr>
              <a:t>Schneiderman</a:t>
            </a:r>
            <a:r>
              <a:rPr lang="fr-FR" sz="47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fr-FR" sz="4700" dirty="0" smtClean="0">
                <a:latin typeface="Times New Roman" pitchFamily="18" charset="0"/>
                <a:cs typeface="Times New Roman" pitchFamily="18" charset="0"/>
              </a:rPr>
              <a:t>7régles d’or </a:t>
            </a:r>
          </a:p>
          <a:p>
            <a:pPr>
              <a:buFont typeface="Courier New" pitchFamily="49" charset="0"/>
              <a:buChar char="o"/>
            </a:pPr>
            <a:r>
              <a:rPr lang="fr-FR" sz="47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fr-FR" sz="4700" dirty="0" err="1" smtClean="0">
                <a:latin typeface="Times New Roman" pitchFamily="18" charset="0"/>
                <a:cs typeface="Times New Roman" pitchFamily="18" charset="0"/>
              </a:rPr>
              <a:t>Coutaz</a:t>
            </a:r>
            <a:r>
              <a:rPr lang="fr-FR" sz="47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fr-FR" sz="4700" dirty="0" smtClean="0">
                <a:latin typeface="Times New Roman" pitchFamily="18" charset="0"/>
                <a:cs typeface="Times New Roman" pitchFamily="18" charset="0"/>
              </a:rPr>
              <a:t>8 critères </a:t>
            </a:r>
          </a:p>
          <a:p>
            <a:pPr marL="274320" lvl="1" indent="-274320">
              <a:buClr>
                <a:schemeClr val="accent3"/>
              </a:buClr>
              <a:buSzPct val="95000"/>
              <a:buFont typeface="Courier New" pitchFamily="49" charset="0"/>
              <a:buChar char="o"/>
            </a:pPr>
            <a:r>
              <a:rPr lang="fr-FR" sz="47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fr-FR" sz="4700" dirty="0" err="1" smtClean="0">
                <a:latin typeface="Times New Roman" pitchFamily="18" charset="0"/>
                <a:cs typeface="Times New Roman" pitchFamily="18" charset="0"/>
              </a:rPr>
              <a:t>Ravdenet</a:t>
            </a:r>
            <a:r>
              <a:rPr lang="fr-FR" sz="4700" dirty="0" smtClean="0">
                <a:latin typeface="Times New Roman" pitchFamily="18" charset="0"/>
                <a:cs typeface="Times New Roman" pitchFamily="18" charset="0"/>
              </a:rPr>
              <a:t> Johnson</a:t>
            </a:r>
          </a:p>
          <a:p>
            <a:pPr marL="274320" lvl="1" indent="-274320">
              <a:buClr>
                <a:schemeClr val="accent3"/>
              </a:buClr>
              <a:buSzPct val="95000"/>
              <a:buFont typeface="Courier New" pitchFamily="49" charset="0"/>
              <a:buChar char="o"/>
            </a:pPr>
            <a:r>
              <a:rPr lang="fr-FR" sz="4700" dirty="0" smtClean="0">
                <a:latin typeface="Times New Roman" pitchFamily="18" charset="0"/>
                <a:cs typeface="Times New Roman" pitchFamily="18" charset="0"/>
              </a:rPr>
              <a:t>    Bastien et Scapin (INRIA)</a:t>
            </a:r>
          </a:p>
          <a:p>
            <a:pPr>
              <a:buNone/>
            </a:pP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Critère d’évaluation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Meinadier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endParaRPr lang="fr-FR" dirty="0" smtClean="0"/>
          </a:p>
          <a:p>
            <a:pPr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Performance du couple ordinateur-utilisateur [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Meinadier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, 91]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Bonne IHM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Facilité d’apprentissage</a:t>
            </a:r>
          </a:p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Facilité, efficacité et sécurité d’utilisation</a:t>
            </a:r>
          </a:p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Plaisir d’utilisation</a:t>
            </a:r>
          </a:p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Acceptabilité du logiciel</a:t>
            </a:r>
          </a:p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Satisfaction des utilisateurs</a:t>
            </a:r>
          </a:p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Productivité satisfaisante du couple personne-machine</a:t>
            </a:r>
          </a:p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Rentabilité pour l’entreprise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PLAN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Introduction</a:t>
            </a:r>
          </a:p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Ergonomie </a:t>
            </a:r>
          </a:p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Critères d’évaluation</a:t>
            </a:r>
          </a:p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Evaluer à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l’utilité et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l’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utilisabilité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du système </a:t>
            </a:r>
          </a:p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Technique d’évaluation de l’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utilisabilité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Exercice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/>
          <a:lstStyle/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Mauvaise IHM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888432"/>
          </a:xfrm>
        </p:spPr>
        <p:txBody>
          <a:bodyPr>
            <a:normAutofit/>
          </a:bodyPr>
          <a:lstStyle/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Niveau individuel</a:t>
            </a:r>
          </a:p>
          <a:p>
            <a:pPr lvl="1">
              <a:buFont typeface="Wingdings" pitchFamily="2" charset="2"/>
              <a:buChar char="ü"/>
            </a:pP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 Confusion</a:t>
            </a:r>
          </a:p>
          <a:p>
            <a:pPr lvl="1">
              <a:buFont typeface="Wingdings" pitchFamily="2" charset="2"/>
              <a:buChar char="ü"/>
            </a:pP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  Frustration</a:t>
            </a:r>
          </a:p>
          <a:p>
            <a:pPr lvl="1">
              <a:buFont typeface="Wingdings" pitchFamily="2" charset="2"/>
              <a:buChar char="ü"/>
            </a:pP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  Panique</a:t>
            </a:r>
          </a:p>
          <a:p>
            <a:pPr lvl="1">
              <a:buFont typeface="Wingdings" pitchFamily="2" charset="2"/>
              <a:buChar char="ü"/>
            </a:pP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Stress</a:t>
            </a:r>
          </a:p>
          <a:p>
            <a:pPr lvl="1">
              <a:buFont typeface="Wingdings" pitchFamily="2" charset="2"/>
              <a:buChar char="ü"/>
            </a:pP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Ennui</a:t>
            </a:r>
          </a:p>
          <a:p>
            <a:pPr>
              <a:buNone/>
            </a:pPr>
            <a:r>
              <a:rPr lang="fr-FR" dirty="0" smtClean="0"/>
              <a:t>  </a:t>
            </a:r>
          </a:p>
          <a:p>
            <a:pPr lvl="1">
              <a:buFont typeface="Wingdings" pitchFamily="2" charset="2"/>
              <a:buChar char="ü"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sz="5600" dirty="0" smtClean="0">
                <a:latin typeface="Times New Roman" pitchFamily="18" charset="0"/>
                <a:cs typeface="Times New Roman" pitchFamily="18" charset="0"/>
              </a:rPr>
              <a:t>Mauvaise IHM</a:t>
            </a:r>
            <a:br>
              <a:rPr lang="fr-FR" sz="5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5600" dirty="0" smtClean="0">
                <a:latin typeface="Times New Roman" pitchFamily="18" charset="0"/>
                <a:cs typeface="Times New Roman" pitchFamily="18" charset="0"/>
              </a:rPr>
              <a:t>Niveau entreprise / social</a:t>
            </a:r>
            <a:endParaRPr lang="fr-FR" sz="5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Wingdings" pitchFamily="2" charset="2"/>
              <a:buChar char="ü"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Rejet, erreurs graves (centrale nucléaire)</a:t>
            </a:r>
          </a:p>
          <a:p>
            <a:pPr lvl="1">
              <a:buFont typeface="Wingdings" pitchFamily="2" charset="2"/>
              <a:buChar char="ü"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Mauvaise ou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sous-utilisation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lvl="1">
              <a:buFont typeface="Wingdings" pitchFamily="2" charset="2"/>
              <a:buChar char="ü"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Baisse des performances</a:t>
            </a:r>
          </a:p>
          <a:p>
            <a:pPr lvl="1">
              <a:buFont typeface="Wingdings" pitchFamily="2" charset="2"/>
              <a:buChar char="ü"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Régression vers des tâches d’exécution</a:t>
            </a:r>
          </a:p>
          <a:p>
            <a:pPr lvl="1">
              <a:buFont typeface="Wingdings" pitchFamily="2" charset="2"/>
              <a:buChar char="ü"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Coûts : modification des tâches, </a:t>
            </a:r>
          </a:p>
          <a:p>
            <a:pPr lvl="1">
              <a:buFont typeface="Wingdings" pitchFamily="2" charset="2"/>
              <a:buChar char="ü"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Réécriture du système, détournement…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287016"/>
          </a:xfrm>
        </p:spPr>
        <p:txBody>
          <a:bodyPr>
            <a:noAutofit/>
          </a:bodyPr>
          <a:lstStyle/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Qu’est ce que l’évaluation heuristique 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>
              <a:buNone/>
            </a:pPr>
            <a:endParaRPr lang="fr-FR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C’est une technique d’analyse réalisée à partir de guides  d'évaluation appelés guides heuristiques, il s'agit de passer en revue toute l’interface à l'aide d'une grille d'analyse et de vérifier si les guides spécifiés sont présents ou non.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Critère d’évaluation de Nielsen</a:t>
            </a:r>
            <a:br>
              <a:rPr lang="fr-FR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10 heuristiques 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33880"/>
          </a:xfrm>
        </p:spPr>
        <p:txBody>
          <a:bodyPr>
            <a:normAutofit/>
          </a:bodyPr>
          <a:lstStyle/>
          <a:p>
            <a:pPr marL="274320" lvl="1" indent="-274320">
              <a:buClr>
                <a:schemeClr val="accent3"/>
              </a:buClr>
              <a:buSzPct val="95000"/>
            </a:pP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Proposer des dialogues simples, naturels et 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minimum</a:t>
            </a:r>
            <a:endParaRPr lang="fr-FR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Parler le langage de l’utilisateur</a:t>
            </a:r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Minimiser la charge de mémoire de l’utilisateur</a:t>
            </a:r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Être cohérent (sans contradiction), respecter les standards</a:t>
            </a:r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Refléter le monde réel</a:t>
            </a:r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Fournir un retour à l’utilisateur</a:t>
            </a:r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Permettre une personnalisation par les utilisateurs expérimentés</a:t>
            </a:r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Prévenir les erreurs</a:t>
            </a:r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Rendre accessible aide et documentation</a:t>
            </a:r>
          </a:p>
          <a:p>
            <a:pPr marL="274320" lvl="1" indent="-274320">
              <a:buClr>
                <a:schemeClr val="accent3"/>
              </a:buClr>
              <a:buSzPct val="95000"/>
            </a:pPr>
            <a:endParaRPr lang="fr-FR" dirty="0" smtClean="0"/>
          </a:p>
          <a:p>
            <a:pPr marL="274320" lvl="1" indent="-274320">
              <a:buClr>
                <a:schemeClr val="accent3"/>
              </a:buClr>
              <a:buSzPct val="95000"/>
            </a:pPr>
            <a:endParaRPr lang="fr-FR" dirty="0" smtClean="0"/>
          </a:p>
          <a:p>
            <a:pPr marL="274320" lvl="1" indent="-274320">
              <a:buClr>
                <a:schemeClr val="accent3"/>
              </a:buClr>
              <a:buSzPct val="95000"/>
            </a:pPr>
            <a:endParaRPr lang="fr-FR" dirty="0" smtClean="0"/>
          </a:p>
          <a:p>
            <a:pPr marL="274320" lvl="1" indent="-274320">
              <a:buClr>
                <a:schemeClr val="accent3"/>
              </a:buClr>
              <a:buSzPct val="95000"/>
            </a:pPr>
            <a:endParaRPr lang="fr-FR" dirty="0" smtClean="0"/>
          </a:p>
          <a:p>
            <a:pPr marL="274320" lvl="1" indent="-274320">
              <a:buClr>
                <a:schemeClr val="accent3"/>
              </a:buClr>
              <a:buSzPct val="95000"/>
            </a:pPr>
            <a:endParaRPr lang="fr-FR" dirty="0" smtClean="0"/>
          </a:p>
          <a:p>
            <a:pPr marL="274320" lvl="1" indent="-274320">
              <a:buClr>
                <a:schemeClr val="accent3"/>
              </a:buClr>
              <a:buSzPct val="95000"/>
            </a:pPr>
            <a:endParaRPr lang="fr-FR" dirty="0" smtClean="0"/>
          </a:p>
          <a:p>
            <a:pPr marL="274320" lvl="1" indent="-274320">
              <a:buClr>
                <a:schemeClr val="accent3"/>
              </a:buClr>
              <a:buSzPct val="95000"/>
            </a:pPr>
            <a:endParaRPr lang="fr-FR" dirty="0" smtClean="0"/>
          </a:p>
          <a:p>
            <a:pPr marL="274320" lvl="1" indent="-274320">
              <a:buClr>
                <a:schemeClr val="accent3"/>
              </a:buClr>
              <a:buSzPct val="95000"/>
            </a:pP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442424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Critères d’évaluation d’INRIA</a:t>
            </a:r>
            <a:br>
              <a:rPr lang="fr-FR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[Bastien &amp; Scapin , 93]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lnSpc>
                <a:spcPct val="150000"/>
              </a:lnSpc>
            </a:pPr>
            <a:r>
              <a:rPr lang="fr-FR" sz="4200" dirty="0" smtClean="0">
                <a:latin typeface="Times New Roman" pitchFamily="18" charset="0"/>
                <a:cs typeface="Times New Roman" pitchFamily="18" charset="0"/>
              </a:rPr>
              <a:t>Guidage</a:t>
            </a:r>
          </a:p>
          <a:p>
            <a:pPr>
              <a:lnSpc>
                <a:spcPct val="150000"/>
              </a:lnSpc>
            </a:pPr>
            <a:r>
              <a:rPr lang="fr-FR" sz="4200" dirty="0" smtClean="0">
                <a:latin typeface="Times New Roman" pitchFamily="18" charset="0"/>
                <a:cs typeface="Times New Roman" pitchFamily="18" charset="0"/>
              </a:rPr>
              <a:t>Charge de travail</a:t>
            </a:r>
          </a:p>
          <a:p>
            <a:pPr>
              <a:lnSpc>
                <a:spcPct val="150000"/>
              </a:lnSpc>
            </a:pPr>
            <a:r>
              <a:rPr lang="fr-FR" sz="4200" dirty="0" smtClean="0">
                <a:latin typeface="Times New Roman" pitchFamily="18" charset="0"/>
                <a:cs typeface="Times New Roman" pitchFamily="18" charset="0"/>
              </a:rPr>
              <a:t>Contrôle explicite</a:t>
            </a:r>
          </a:p>
          <a:p>
            <a:pPr>
              <a:lnSpc>
                <a:spcPct val="150000"/>
              </a:lnSpc>
            </a:pPr>
            <a:r>
              <a:rPr lang="fr-FR" sz="4200" dirty="0" smtClean="0">
                <a:latin typeface="Times New Roman" pitchFamily="18" charset="0"/>
                <a:cs typeface="Times New Roman" pitchFamily="18" charset="0"/>
              </a:rPr>
              <a:t>Adaptabilité</a:t>
            </a:r>
          </a:p>
          <a:p>
            <a:pPr>
              <a:lnSpc>
                <a:spcPct val="150000"/>
              </a:lnSpc>
            </a:pPr>
            <a:r>
              <a:rPr lang="fr-FR" sz="4200" dirty="0" smtClean="0">
                <a:latin typeface="Times New Roman" pitchFamily="18" charset="0"/>
                <a:cs typeface="Times New Roman" pitchFamily="18" charset="0"/>
              </a:rPr>
              <a:t>Gestion des erreurs</a:t>
            </a:r>
          </a:p>
          <a:p>
            <a:pPr>
              <a:lnSpc>
                <a:spcPct val="150000"/>
              </a:lnSpc>
            </a:pPr>
            <a:r>
              <a:rPr lang="fr-FR" sz="4200" dirty="0" smtClean="0">
                <a:latin typeface="Times New Roman" pitchFamily="18" charset="0"/>
                <a:cs typeface="Times New Roman" pitchFamily="18" charset="0"/>
              </a:rPr>
              <a:t>Homogénéité/cohérence</a:t>
            </a:r>
          </a:p>
          <a:p>
            <a:pPr>
              <a:lnSpc>
                <a:spcPct val="150000"/>
              </a:lnSpc>
            </a:pPr>
            <a:r>
              <a:rPr lang="fr-FR" sz="4200" dirty="0" smtClean="0">
                <a:latin typeface="Times New Roman" pitchFamily="18" charset="0"/>
                <a:cs typeface="Times New Roman" pitchFamily="18" charset="0"/>
              </a:rPr>
              <a:t>Signifiance des codes et dénominations</a:t>
            </a:r>
          </a:p>
          <a:p>
            <a:pPr>
              <a:lnSpc>
                <a:spcPct val="150000"/>
              </a:lnSpc>
            </a:pPr>
            <a:r>
              <a:rPr lang="fr-FR" sz="4200" dirty="0" smtClean="0">
                <a:latin typeface="Times New Roman" pitchFamily="18" charset="0"/>
                <a:cs typeface="Times New Roman" pitchFamily="18" charset="0"/>
              </a:rPr>
              <a:t>Compatibilité</a:t>
            </a:r>
          </a:p>
          <a:p>
            <a:endParaRPr lang="fr-FR" sz="32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Critères d’évaluation -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Shneiderman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5 critères centraux d’évaluation [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Shneiderman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, 92]</a:t>
            </a:r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Temps d’apprentissage</a:t>
            </a:r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Vitesse d’exécution des tâches par le couple homme/machine</a:t>
            </a:r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Taux d’erreurs et facilité de leur récupération</a:t>
            </a:r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Rétention de l’apprentissage dans le temps</a:t>
            </a:r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Satisfaction subjective des utilisateurs</a:t>
            </a:r>
          </a:p>
          <a:p>
            <a:pPr marL="274320" lvl="1" indent="-274320">
              <a:buClr>
                <a:schemeClr val="accent3"/>
              </a:buClr>
              <a:buSzPct val="95000"/>
            </a:pPr>
            <a:endParaRPr lang="fr-FR" dirty="0" smtClean="0"/>
          </a:p>
          <a:p>
            <a:pPr marL="274320" lvl="1" indent="-274320">
              <a:buClr>
                <a:schemeClr val="accent3"/>
              </a:buClr>
              <a:buSzPct val="95000"/>
            </a:pPr>
            <a:endParaRPr lang="fr-FR" dirty="0" smtClean="0"/>
          </a:p>
          <a:p>
            <a:pPr marL="274320" lvl="1" indent="-274320">
              <a:buClr>
                <a:schemeClr val="accent3"/>
              </a:buClr>
              <a:buSzPct val="95000"/>
            </a:pPr>
            <a:endParaRPr lang="fr-FR" dirty="0" smtClean="0"/>
          </a:p>
          <a:p>
            <a:pPr marL="274320" lvl="1" indent="-274320">
              <a:buClr>
                <a:schemeClr val="accent3"/>
              </a:buClr>
              <a:buSzPct val="95000"/>
            </a:pP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Critères d’évaluation -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Coutaz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7 règles d’or [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Coutaz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, 90]</a:t>
            </a:r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Lutter pour la cohérence</a:t>
            </a:r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Lutter pour la concision</a:t>
            </a:r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Réduire la charge cognitive</a:t>
            </a:r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Mettre le contrôle entre les mains de l’utilisateur</a:t>
            </a:r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Souplesse d’utilisation</a:t>
            </a:r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Structurer le dialogue</a:t>
            </a:r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Prédire les erreurs</a:t>
            </a:r>
          </a:p>
          <a:p>
            <a:endParaRPr lang="fr-FR" dirty="0" smtClean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Exercice</a:t>
            </a:r>
            <a:br>
              <a:rPr lang="fr-FR" dirty="0" smtClean="0">
                <a:latin typeface="Times New Roman" pitchFamily="18" charset="0"/>
                <a:cs typeface="Times New Roman" pitchFamily="18" charset="0"/>
              </a:rPr>
            </a:b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Espace réservé du contenu 3" descr="exemple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43608" y="1556792"/>
            <a:ext cx="7272808" cy="366846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Espace réservé du contenu 4" descr="exemple3.pn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2204864"/>
            <a:ext cx="3810000" cy="3528392"/>
          </a:xfrm>
        </p:spPr>
      </p:pic>
      <p:pic>
        <p:nvPicPr>
          <p:cNvPr id="6" name="Espace réservé du contenu 5" descr="exemple2.pn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762500" y="2276872"/>
            <a:ext cx="3810000" cy="3456384"/>
          </a:xfr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 descr="exemple4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99592" y="2276872"/>
            <a:ext cx="7128792" cy="3528392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Introduction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L’évaluation est une phase primordiale dans la boucle de </a:t>
            </a:r>
          </a:p>
          <a:p>
            <a:pPr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conception des IHM. Elle permet de vérifier et valider un</a:t>
            </a:r>
          </a:p>
          <a:p>
            <a:pPr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système interactif. </a:t>
            </a:r>
          </a:p>
          <a:p>
            <a:pPr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Un système est dit vérifié s’il correspond aux spécifications </a:t>
            </a:r>
          </a:p>
          <a:p>
            <a:pPr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issues de l’analyse des besoins. </a:t>
            </a:r>
          </a:p>
          <a:p>
            <a:pPr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Un système est dit validé s’il correspond aux besoins tout en</a:t>
            </a:r>
          </a:p>
          <a:p>
            <a:pPr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respectant les contraintes du domaine d’application.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2708920"/>
            <a:ext cx="8305800" cy="1512168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sz="5600" dirty="0" smtClean="0">
                <a:latin typeface="Times New Roman" pitchFamily="18" charset="0"/>
                <a:cs typeface="Times New Roman" pitchFamily="18" charset="0"/>
              </a:rPr>
              <a:t>Merci pour votre attention</a:t>
            </a:r>
            <a:endParaRPr lang="fr-FR" sz="5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Bibliographie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>
                <a:hlinkClick r:id="rId2"/>
              </a:rPr>
              <a:t>http://liris.cnrs.fr/stephanie.jean-daubias/enseignement/IHM/IHM-L3if-CM7-EvalErgonomique.pdf</a:t>
            </a:r>
            <a:r>
              <a:rPr lang="fr-FR" dirty="0" smtClean="0"/>
              <a:t> </a:t>
            </a:r>
          </a:p>
          <a:p>
            <a:r>
              <a:rPr lang="fr-FR" dirty="0" smtClean="0">
                <a:hlinkClick r:id="rId3"/>
              </a:rPr>
              <a:t>http://perso.univ-lr.fr/bbessere/parp63/data/parp63_11_ergonomie.pdf</a:t>
            </a:r>
            <a:r>
              <a:rPr lang="fr-FR" dirty="0" smtClean="0"/>
              <a:t> </a:t>
            </a:r>
            <a:endParaRPr lang="fr-FR" dirty="0" smtClean="0"/>
          </a:p>
          <a:p>
            <a:r>
              <a:rPr lang="fr-FR" dirty="0" smtClean="0">
                <a:hlinkClick r:id="rId4"/>
              </a:rPr>
              <a:t>http://</a:t>
            </a:r>
            <a:r>
              <a:rPr lang="fr-FR" dirty="0" smtClean="0">
                <a:hlinkClick r:id="rId4"/>
              </a:rPr>
              <a:t>cui.unige.ch/isi/icle-wiki/ipm:introduction</a:t>
            </a:r>
            <a:r>
              <a:rPr lang="fr-FR" dirty="0" smtClean="0"/>
              <a:t> </a:t>
            </a:r>
            <a:endParaRPr lang="fr-FR" dirty="0" smtClean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Ergonomie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Du grec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ergos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, le travail et de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Nomos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, la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loi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): discipline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qui</a:t>
            </a:r>
          </a:p>
          <a:p>
            <a:pPr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vise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à l’adaptation d’un système à son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utilisateur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, afin que ce 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dernier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puisse mener ses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activités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avec un maximum 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d’efficacité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, de satisfaction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et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de bien-être, avec une phase 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d’adaptation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réduite.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Ergonomie logicielle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Vise à adapter les logiciels à l’utilisateur </a:t>
            </a:r>
          </a:p>
          <a:p>
            <a:pPr lvl="3">
              <a:buFont typeface="Wingdings" pitchFamily="2" charset="2"/>
              <a:buChar char="ü"/>
            </a:pP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Pour diminuer les erreurs, le temps d’apprentissage.</a:t>
            </a:r>
          </a:p>
          <a:p>
            <a:pPr lvl="3">
              <a:buFont typeface="Wingdings" pitchFamily="2" charset="2"/>
              <a:buChar char="ü"/>
            </a:pP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Rendre les logiciels facilement utilisable.</a:t>
            </a:r>
          </a:p>
          <a:p>
            <a:pPr lvl="3">
              <a:buFont typeface="Wingdings" pitchFamily="2" charset="2"/>
              <a:buChar char="ü"/>
            </a:pPr>
            <a:endParaRPr lang="fr-FR" sz="2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Evaluer , Quoi?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Fiabilité et qualité technique </a:t>
            </a:r>
          </a:p>
          <a:p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Utilisabilité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Utilité </a:t>
            </a:r>
          </a:p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Usages 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Evaluer quand 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En cours de conception </a:t>
            </a:r>
          </a:p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En cours de réalisation </a:t>
            </a:r>
          </a:p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En cours de diffusion </a:t>
            </a:r>
          </a:p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Avant un achat 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Critères d'évaluation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La durée d'apprentissage :</a:t>
            </a:r>
          </a:p>
          <a:p>
            <a:pPr>
              <a:buNone/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   La durée moyenne nécessaire pour qu'un utilisateur               typique  maîtrise les fonctions pour lesquelles l'IHM a été  développée.</a:t>
            </a:r>
          </a:p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La rapidité d'exécution :</a:t>
            </a:r>
          </a:p>
          <a:p>
            <a:pPr>
              <a:buNone/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   La durée moyenne de réalisation d'un ensemble test de     tâches par un groupe d'utilisateurs de référence;</a:t>
            </a:r>
          </a:p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Le taux d'erreur :</a:t>
            </a:r>
          </a:p>
          <a:p>
            <a:pPr>
              <a:buNone/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   Le nombre et la nature des erreurs faites par le groupe </a:t>
            </a:r>
          </a:p>
          <a:p>
            <a:pPr>
              <a:buNone/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   d'utilisateurs de référence lors de la réalisation de   l'ensemble test de tâches ;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764704"/>
            <a:ext cx="8892480" cy="1143000"/>
          </a:xfrm>
        </p:spPr>
        <p:txBody>
          <a:bodyPr/>
          <a:lstStyle/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Critères d’évaluation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La mémorisation dans le temps :</a:t>
            </a:r>
          </a:p>
          <a:p>
            <a:pPr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   c'est-à-dire l'évolution dans le temps des critères précédents (qu'en est-il après une heure d'utilisation, un jour, une semaine, ...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?) .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La satisfaction subjective :</a:t>
            </a:r>
          </a:p>
          <a:p>
            <a:pPr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   la satisfaction subjective des utilisateurs pourra être mesurée par le biais de questionnaires ou d'interviews face-à-face.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4487</TotalTime>
  <Words>852</Words>
  <Application>Microsoft Office PowerPoint</Application>
  <PresentationFormat>Affichage à l'écran (4:3)</PresentationFormat>
  <Paragraphs>198</Paragraphs>
  <Slides>31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31</vt:i4>
      </vt:variant>
    </vt:vector>
  </HeadingPairs>
  <TitlesOfParts>
    <vt:vector size="32" baseType="lpstr">
      <vt:lpstr>Débit</vt:lpstr>
      <vt:lpstr>      Evaluation des IHM</vt:lpstr>
      <vt:lpstr>PLAN</vt:lpstr>
      <vt:lpstr>Introduction </vt:lpstr>
      <vt:lpstr>Ergonomie </vt:lpstr>
      <vt:lpstr>Ergonomie logicielle</vt:lpstr>
      <vt:lpstr>Evaluer , Quoi?</vt:lpstr>
      <vt:lpstr>Evaluer quand </vt:lpstr>
      <vt:lpstr>Critères d'évaluation</vt:lpstr>
      <vt:lpstr>Critères d’évaluation</vt:lpstr>
      <vt:lpstr>Evaluer l’utilité d’un système</vt:lpstr>
      <vt:lpstr>Evaluer l’utilisabilité d’un système</vt:lpstr>
      <vt:lpstr>Evaluer l’utilisabilité d’un système </vt:lpstr>
      <vt:lpstr>Technique d’évaluation de l’utilisabilité </vt:lpstr>
      <vt:lpstr>Evaluation expérimentale</vt:lpstr>
      <vt:lpstr>Evaluation Analytique</vt:lpstr>
      <vt:lpstr>Jugements d’experts </vt:lpstr>
      <vt:lpstr>Critères d’évaluation ergonomique </vt:lpstr>
      <vt:lpstr>Critère d’évaluation Meinadier </vt:lpstr>
      <vt:lpstr>Bonne IHM</vt:lpstr>
      <vt:lpstr>Mauvaise IHM</vt:lpstr>
      <vt:lpstr>      Mauvaise IHM Niveau entreprise / social</vt:lpstr>
      <vt:lpstr>Qu’est ce que l’évaluation heuristique </vt:lpstr>
      <vt:lpstr>Critère d’évaluation de Nielsen 10 heuristiques </vt:lpstr>
      <vt:lpstr>Critères d’évaluation d’INRIA [Bastien &amp; Scapin , 93]</vt:lpstr>
      <vt:lpstr>Critères d’évaluation -Shneiderman</vt:lpstr>
      <vt:lpstr>Critères d’évaluation -Coutaz</vt:lpstr>
      <vt:lpstr>Exercice </vt:lpstr>
      <vt:lpstr>Diapositive 28</vt:lpstr>
      <vt:lpstr>Diapositive 29</vt:lpstr>
      <vt:lpstr>      Merci pour votre attention</vt:lpstr>
      <vt:lpstr>Bibliographie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Evaluation des IHM</dc:title>
  <dc:creator>Miouchka</dc:creator>
  <cp:lastModifiedBy>user</cp:lastModifiedBy>
  <cp:revision>248</cp:revision>
  <dcterms:created xsi:type="dcterms:W3CDTF">2013-01-31T16:58:35Z</dcterms:created>
  <dcterms:modified xsi:type="dcterms:W3CDTF">2013-03-01T06:52:26Z</dcterms:modified>
</cp:coreProperties>
</file>