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57" r:id="rId2"/>
    <p:sldId id="258" r:id="rId3"/>
    <p:sldId id="259" r:id="rId4"/>
    <p:sldId id="260" r:id="rId5"/>
    <p:sldId id="313" r:id="rId6"/>
    <p:sldId id="261" r:id="rId7"/>
    <p:sldId id="262" r:id="rId8"/>
    <p:sldId id="323" r:id="rId9"/>
    <p:sldId id="315" r:id="rId10"/>
    <p:sldId id="316" r:id="rId11"/>
    <p:sldId id="317" r:id="rId12"/>
    <p:sldId id="318" r:id="rId13"/>
    <p:sldId id="263" r:id="rId14"/>
    <p:sldId id="264" r:id="rId15"/>
    <p:sldId id="282" r:id="rId16"/>
    <p:sldId id="314" r:id="rId17"/>
    <p:sldId id="265" r:id="rId18"/>
    <p:sldId id="268" r:id="rId19"/>
    <p:sldId id="271" r:id="rId20"/>
    <p:sldId id="288" r:id="rId21"/>
    <p:sldId id="289" r:id="rId22"/>
    <p:sldId id="290" r:id="rId23"/>
    <p:sldId id="291" r:id="rId24"/>
    <p:sldId id="300" r:id="rId25"/>
    <p:sldId id="301" r:id="rId26"/>
    <p:sldId id="302" r:id="rId27"/>
    <p:sldId id="303" r:id="rId28"/>
    <p:sldId id="304" r:id="rId29"/>
    <p:sldId id="305" r:id="rId30"/>
    <p:sldId id="306" r:id="rId31"/>
    <p:sldId id="307" r:id="rId32"/>
    <p:sldId id="308" r:id="rId33"/>
    <p:sldId id="309" r:id="rId34"/>
    <p:sldId id="320" r:id="rId35"/>
    <p:sldId id="322" r:id="rId36"/>
    <p:sldId id="274" r:id="rId37"/>
    <p:sldId id="275" r:id="rId38"/>
    <p:sldId id="276" r:id="rId39"/>
    <p:sldId id="277" r:id="rId40"/>
    <p:sldId id="278" r:id="rId41"/>
    <p:sldId id="279" r:id="rId42"/>
    <p:sldId id="287" r:id="rId43"/>
    <p:sldId id="280" r:id="rId44"/>
    <p:sldId id="297" r:id="rId45"/>
    <p:sldId id="298" r:id="rId46"/>
    <p:sldId id="319" r:id="rId47"/>
    <p:sldId id="299" r:id="rId48"/>
    <p:sldId id="321" r:id="rId49"/>
    <p:sldId id="324"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86559" autoAdjust="0"/>
  </p:normalViewPr>
  <p:slideViewPr>
    <p:cSldViewPr>
      <p:cViewPr varScale="1">
        <p:scale>
          <a:sx n="79" d="100"/>
          <a:sy n="79" d="100"/>
        </p:scale>
        <p:origin x="-1698" y="-78"/>
      </p:cViewPr>
      <p:guideLst>
        <p:guide orient="horz" pos="2160"/>
        <p:guide pos="2880"/>
      </p:guideLst>
    </p:cSldViewPr>
  </p:slideViewPr>
  <p:outlineViewPr>
    <p:cViewPr>
      <p:scale>
        <a:sx n="33" d="100"/>
        <a:sy n="33" d="100"/>
      </p:scale>
      <p:origin x="48" y="1608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B2CD33-C94D-4CEF-ABBF-27ECE7DFACD5}" type="datetimeFigureOut">
              <a:rPr lang="fr-FR" smtClean="0"/>
              <a:pPr/>
              <a:t>13/03/2014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F53CD-97E4-4736-9F13-863864FDDD8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“Toute évaluation consiste à comparer un modèle de l’objet </a:t>
            </a:r>
          </a:p>
          <a:p>
            <a:r>
              <a:rPr lang="fr-FR" dirty="0" smtClean="0"/>
              <a:t>évalué à un modèle de référence permettant d’établir des conclusions.” [SEN 90]. Lors de l’évaluation de système </a:t>
            </a:r>
          </a:p>
          <a:p>
            <a:r>
              <a:rPr lang="fr-FR" dirty="0" smtClean="0"/>
              <a:t>interactif, le modèle que l'on peut qualifié d'observé (ou d'analysé) est donc comparé à un modèle de référence. Ce </a:t>
            </a:r>
          </a:p>
          <a:p>
            <a:r>
              <a:rPr lang="fr-FR" dirty="0" smtClean="0"/>
              <a:t>modèle doit être représentatif de l’adéquation de l’IHM évaluée par rapport aux besoins spécifiques définis par le </a:t>
            </a:r>
          </a:p>
          <a:p>
            <a:r>
              <a:rPr lang="fr-FR" dirty="0" smtClean="0"/>
              <a:t>concepteur (fig. 1). </a:t>
            </a:r>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8</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recueillir des données comportementales sur l'utilisation du système. </a:t>
            </a:r>
          </a:p>
          <a:p>
            <a:r>
              <a:rPr lang="fr-FR" dirty="0" smtClean="0"/>
              <a:t> Tester le produit fini à travers un ensemble de données recueillies pendant son utilisation par des utilisateurs </a:t>
            </a:r>
          </a:p>
          <a:p>
            <a:endParaRPr lang="fr-FR" dirty="0" smtClean="0"/>
          </a:p>
          <a:p>
            <a:r>
              <a:rPr lang="fr-FR" dirty="0" smtClean="0"/>
              <a:t>– évaluation de l’expert avec une liste de </a:t>
            </a:r>
          </a:p>
          <a:p>
            <a:r>
              <a:rPr lang="fr-FR" dirty="0" smtClean="0"/>
              <a:t>questions  choix des tâches, simulation du comportement </a:t>
            </a:r>
          </a:p>
          <a:p>
            <a:r>
              <a:rPr lang="fr-FR" dirty="0" smtClean="0"/>
              <a:t>cognitif de l’utilisateur</a:t>
            </a:r>
          </a:p>
          <a:p>
            <a:endParaRPr lang="fr-FR" dirty="0" smtClean="0"/>
          </a:p>
          <a:p>
            <a:endParaRPr lang="fr-FR" dirty="0" smtClean="0"/>
          </a:p>
          <a:p>
            <a:r>
              <a:rPr lang="fr-FR" dirty="0" smtClean="0"/>
              <a:t>les connaissances sur l’utilisateur et la tâche </a:t>
            </a:r>
          </a:p>
          <a:p>
            <a:r>
              <a:rPr lang="fr-FR" dirty="0" smtClean="0"/>
              <a:t>ont été extraites de manière à être intégrées aux </a:t>
            </a:r>
          </a:p>
          <a:p>
            <a:r>
              <a:rPr lang="fr-FR" dirty="0" smtClean="0"/>
              <a:t>règles ou critères ergonomiques</a:t>
            </a:r>
          </a:p>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48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L’analyse de l’IHM doit mettre à jour un ensemble de variables cibles, c’est-à-dire les données de base à recueillir. </a:t>
            </a:r>
          </a:p>
          <a:p>
            <a:r>
              <a:rPr lang="fr-FR" dirty="0" smtClean="0"/>
              <a:t>La figure 2 présente quelques unes des principales variables dépendantes utilisées pour l’évaluation des IHM. Deux </a:t>
            </a:r>
          </a:p>
          <a:p>
            <a:r>
              <a:rPr lang="fr-FR" dirty="0" smtClean="0"/>
              <a:t>grandes familles se distinguent : l'acceptabilité sociale (des systèmes inacceptables socialement seraient par exemple </a:t>
            </a:r>
          </a:p>
          <a:p>
            <a:r>
              <a:rPr lang="fr-FR" dirty="0" smtClean="0"/>
              <a:t>des systèmes posant des questions indiscrètes aux utilisateurs, ou visant à identifier dans un but de licenciement des </a:t>
            </a:r>
          </a:p>
          <a:p>
            <a:r>
              <a:rPr lang="fr-FR" dirty="0" smtClean="0"/>
              <a:t>opérateurs insuffisamment productifs) et l'acceptabilité pratique. La seconde classe comprend les contraintes courantes </a:t>
            </a:r>
          </a:p>
          <a:p>
            <a:r>
              <a:rPr lang="fr-FR" dirty="0" smtClean="0"/>
              <a:t>de production, de coût, de fiabilité… mais aussi la facilité d'utilisation qui concerne principalement l'IHM. C'est dans </a:t>
            </a:r>
          </a:p>
          <a:p>
            <a:r>
              <a:rPr lang="fr-FR" dirty="0" smtClean="0"/>
              <a:t>ce critère d’utilisation que l'on retrouve les deux propriétés citées précédemment. Notons que l'article se focalise par la </a:t>
            </a:r>
          </a:p>
          <a:p>
            <a:r>
              <a:rPr lang="fr-FR" dirty="0" smtClean="0"/>
              <a:t>suite sur l'</a:t>
            </a:r>
            <a:r>
              <a:rPr lang="fr-FR" dirty="0" err="1" smtClean="0"/>
              <a:t>utilisabilité</a:t>
            </a:r>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Conséquence</a:t>
            </a:r>
          </a:p>
          <a:p>
            <a:r>
              <a:rPr lang="fr-FR" dirty="0" smtClean="0"/>
              <a:t>• </a:t>
            </a:r>
            <a:r>
              <a:rPr lang="fr-FR" dirty="0" err="1" smtClean="0"/>
              <a:t>Utilisabilité</a:t>
            </a:r>
            <a:r>
              <a:rPr lang="fr-FR" dirty="0" smtClean="0"/>
              <a:t> ÅÆ facilité d’utilisation</a:t>
            </a:r>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50000"/>
              </a:lnSpc>
            </a:pPr>
            <a:r>
              <a:rPr lang="fr-FR" sz="1400" b="1" i="1" u="sng" dirty="0" smtClean="0">
                <a:solidFill>
                  <a:schemeClr val="bg1"/>
                </a:solidFill>
                <a:latin typeface="Times New Roman" pitchFamily="18" charset="0"/>
                <a:cs typeface="Times New Roman" pitchFamily="18" charset="0"/>
              </a:rPr>
              <a:t>Réalisées en labo: </a:t>
            </a:r>
          </a:p>
          <a:p>
            <a:pPr>
              <a:lnSpc>
                <a:spcPct val="150000"/>
              </a:lnSpc>
              <a:buFont typeface="Wingdings" pitchFamily="2" charset="2"/>
              <a:buChar char="ü"/>
            </a:pPr>
            <a:r>
              <a:rPr lang="fr-FR" sz="1200" b="1" dirty="0" smtClean="0">
                <a:solidFill>
                  <a:schemeClr val="bg1"/>
                </a:solidFill>
                <a:latin typeface="Times New Roman" pitchFamily="18" charset="0"/>
                <a:cs typeface="Times New Roman" pitchFamily="18" charset="0"/>
              </a:rPr>
              <a:t>permettent un plus grand contrôle des variables </a:t>
            </a:r>
          </a:p>
          <a:p>
            <a:pPr>
              <a:lnSpc>
                <a:spcPct val="150000"/>
              </a:lnSpc>
              <a:buFont typeface="Wingdings" pitchFamily="2" charset="2"/>
              <a:buChar char="ü"/>
            </a:pPr>
            <a:r>
              <a:rPr lang="fr-FR" sz="1200" b="1" dirty="0" smtClean="0">
                <a:solidFill>
                  <a:schemeClr val="bg1"/>
                </a:solidFill>
                <a:latin typeface="Times New Roman" pitchFamily="18" charset="0"/>
                <a:cs typeface="Times New Roman" pitchFamily="18" charset="0"/>
              </a:rPr>
              <a:t>ne peuvent pas être généralisées à des situations réelles </a:t>
            </a:r>
          </a:p>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15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18</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19</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sz="1200" dirty="0" smtClean="0"/>
              <a:t> Le terme heuristique désigne une méthode de résolution d’un problème qui ne passe pas par l’analyse détaillée du problème mais par son appartenance ou adhérence à une classe de problèmes donnés déjà identifiés.</a:t>
            </a:r>
          </a:p>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21</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35</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smtClean="0">
                <a:solidFill>
                  <a:schemeClr val="tx1"/>
                </a:solidFill>
                <a:latin typeface="+mn-lt"/>
                <a:ea typeface="+mn-ea"/>
                <a:cs typeface="+mn-cs"/>
              </a:rPr>
              <a:t> caméra spécialement adaptée pour réaliser des tests utilisateur sur des plateforme mobiles comme le </a:t>
            </a:r>
            <a:r>
              <a:rPr lang="fr-FR" sz="1200" b="0" i="0" kern="1200" dirty="0" err="1" smtClean="0">
                <a:solidFill>
                  <a:schemeClr val="tx1"/>
                </a:solidFill>
                <a:latin typeface="+mn-lt"/>
                <a:ea typeface="+mn-ea"/>
                <a:cs typeface="+mn-cs"/>
              </a:rPr>
              <a:t>iPhone</a:t>
            </a:r>
            <a:r>
              <a:rPr lang="fr-FR" sz="1200" b="0" i="0" kern="1200" dirty="0" smtClean="0">
                <a:solidFill>
                  <a:schemeClr val="tx1"/>
                </a:solidFill>
                <a:latin typeface="+mn-lt"/>
                <a:ea typeface="+mn-ea"/>
                <a:cs typeface="+mn-cs"/>
              </a:rPr>
              <a:t> ou le </a:t>
            </a:r>
            <a:r>
              <a:rPr lang="fr-FR" sz="1200" b="0" i="0" kern="1200" dirty="0" err="1" smtClean="0">
                <a:solidFill>
                  <a:schemeClr val="tx1"/>
                </a:solidFill>
                <a:latin typeface="+mn-lt"/>
                <a:ea typeface="+mn-ea"/>
                <a:cs typeface="+mn-cs"/>
              </a:rPr>
              <a:t>iPad</a:t>
            </a:r>
            <a:r>
              <a:rPr lang="fr-FR" sz="1200" b="0" i="0" kern="1200" dirty="0" smtClean="0">
                <a:solidFill>
                  <a:schemeClr val="tx1"/>
                </a:solidFill>
                <a:latin typeface="+mn-lt"/>
                <a:ea typeface="+mn-ea"/>
                <a:cs typeface="+mn-cs"/>
              </a:rPr>
              <a:t>. Yannick nous </a:t>
            </a:r>
            <a:endParaRPr lang="fr-FR" dirty="0"/>
          </a:p>
        </p:txBody>
      </p:sp>
      <p:sp>
        <p:nvSpPr>
          <p:cNvPr id="4" name="Espace réservé du numéro de diapositive 3"/>
          <p:cNvSpPr>
            <a:spLocks noGrp="1"/>
          </p:cNvSpPr>
          <p:nvPr>
            <p:ph type="sldNum" sz="quarter" idx="10"/>
          </p:nvPr>
        </p:nvSpPr>
        <p:spPr/>
        <p:txBody>
          <a:bodyPr/>
          <a:lstStyle/>
          <a:p>
            <a:fld id="{FBBF53CD-97E4-4736-9F13-863864FDDD84}" type="slidenum">
              <a:rPr lang="fr-FR" smtClean="0"/>
              <a:pPr/>
              <a:t>47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D1F9F6BE-1435-4AD8-9FD0-4CB7C65540D5}" type="datetimeFigureOut">
              <a:rPr lang="fr-FR" smtClean="0"/>
              <a:pPr/>
              <a:t>13/03/2014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FCDDC084-70E8-48B5-A880-911117E2FA0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1F9F6BE-1435-4AD8-9FD0-4CB7C65540D5}" type="datetimeFigureOut">
              <a:rPr lang="fr-FR" smtClean="0"/>
              <a:pPr/>
              <a:t>13/03/2014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DDC084-70E8-48B5-A880-911117E2FA0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1F9F6BE-1435-4AD8-9FD0-4CB7C65540D5}" type="datetimeFigureOut">
              <a:rPr lang="fr-FR" smtClean="0"/>
              <a:pPr/>
              <a:t>13/03/2014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DDC084-70E8-48B5-A880-911117E2FA0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D1F9F6BE-1435-4AD8-9FD0-4CB7C65540D5}" type="datetimeFigureOut">
              <a:rPr lang="fr-FR" smtClean="0"/>
              <a:pPr/>
              <a:t>13/03/2014</a:t>
            </a:fld>
            <a:endParaRPr lang="fr-FR"/>
          </a:p>
        </p:txBody>
      </p:sp>
      <p:sp>
        <p:nvSpPr>
          <p:cNvPr id="9" name="Espace réservé du numéro de diapositive 8"/>
          <p:cNvSpPr>
            <a:spLocks noGrp="1"/>
          </p:cNvSpPr>
          <p:nvPr>
            <p:ph type="sldNum" sz="quarter" idx="15"/>
          </p:nvPr>
        </p:nvSpPr>
        <p:spPr/>
        <p:txBody>
          <a:bodyPr rtlCol="0"/>
          <a:lstStyle/>
          <a:p>
            <a:fld id="{FCDDC084-70E8-48B5-A880-911117E2FA0E}"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1F9F6BE-1435-4AD8-9FD0-4CB7C65540D5}" type="datetimeFigureOut">
              <a:rPr lang="fr-FR" smtClean="0"/>
              <a:pPr/>
              <a:t>13/03/2014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FCDDC084-70E8-48B5-A880-911117E2FA0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1F9F6BE-1435-4AD8-9FD0-4CB7C65540D5}" type="datetimeFigureOut">
              <a:rPr lang="fr-FR" smtClean="0"/>
              <a:pPr/>
              <a:t>13/03/2014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DDC084-70E8-48B5-A880-911117E2FA0E}"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D1F9F6BE-1435-4AD8-9FD0-4CB7C65540D5}" type="datetimeFigureOut">
              <a:rPr lang="fr-FR" smtClean="0"/>
              <a:pPr/>
              <a:t>13/03/2014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CDDC084-70E8-48B5-A880-911117E2FA0E}"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D1F9F6BE-1435-4AD8-9FD0-4CB7C65540D5}" type="datetimeFigureOut">
              <a:rPr lang="fr-FR" smtClean="0"/>
              <a:pPr/>
              <a:t>13/03/2014</a:t>
            </a:fld>
            <a:endParaRPr lang="fr-FR"/>
          </a:p>
        </p:txBody>
      </p:sp>
      <p:sp>
        <p:nvSpPr>
          <p:cNvPr id="7" name="Espace réservé du numéro de diapositive 6"/>
          <p:cNvSpPr>
            <a:spLocks noGrp="1"/>
          </p:cNvSpPr>
          <p:nvPr>
            <p:ph type="sldNum" sz="quarter" idx="11"/>
          </p:nvPr>
        </p:nvSpPr>
        <p:spPr/>
        <p:txBody>
          <a:bodyPr rtlCol="0"/>
          <a:lstStyle/>
          <a:p>
            <a:fld id="{FCDDC084-70E8-48B5-A880-911117E2FA0E}"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F9F6BE-1435-4AD8-9FD0-4CB7C65540D5}" type="datetimeFigureOut">
              <a:rPr lang="fr-FR" smtClean="0"/>
              <a:pPr/>
              <a:t>13/03/2014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CDDC084-70E8-48B5-A880-911117E2FA0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D1F9F6BE-1435-4AD8-9FD0-4CB7C65540D5}" type="datetimeFigureOut">
              <a:rPr lang="fr-FR" smtClean="0"/>
              <a:pPr/>
              <a:t>13/03/2014</a:t>
            </a:fld>
            <a:endParaRPr lang="fr-FR"/>
          </a:p>
        </p:txBody>
      </p:sp>
      <p:sp>
        <p:nvSpPr>
          <p:cNvPr id="22" name="Espace réservé du numéro de diapositive 21"/>
          <p:cNvSpPr>
            <a:spLocks noGrp="1"/>
          </p:cNvSpPr>
          <p:nvPr>
            <p:ph type="sldNum" sz="quarter" idx="15"/>
          </p:nvPr>
        </p:nvSpPr>
        <p:spPr/>
        <p:txBody>
          <a:bodyPr rtlCol="0"/>
          <a:lstStyle/>
          <a:p>
            <a:fld id="{FCDDC084-70E8-48B5-A880-911117E2FA0E}"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D1F9F6BE-1435-4AD8-9FD0-4CB7C65540D5}" type="datetimeFigureOut">
              <a:rPr lang="fr-FR" smtClean="0"/>
              <a:pPr/>
              <a:t>13/03/2014</a:t>
            </a:fld>
            <a:endParaRPr lang="fr-FR"/>
          </a:p>
        </p:txBody>
      </p:sp>
      <p:sp>
        <p:nvSpPr>
          <p:cNvPr id="18" name="Espace réservé du numéro de diapositive 17"/>
          <p:cNvSpPr>
            <a:spLocks noGrp="1"/>
          </p:cNvSpPr>
          <p:nvPr>
            <p:ph type="sldNum" sz="quarter" idx="11"/>
          </p:nvPr>
        </p:nvSpPr>
        <p:spPr/>
        <p:txBody>
          <a:bodyPr rtlCol="0"/>
          <a:lstStyle/>
          <a:p>
            <a:fld id="{FCDDC084-70E8-48B5-A880-911117E2FA0E}"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F9F6BE-1435-4AD8-9FD0-4CB7C65540D5}" type="datetimeFigureOut">
              <a:rPr lang="fr-FR" smtClean="0"/>
              <a:pPr/>
              <a:t>13/03/2014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CDDC084-70E8-48B5-A880-911117E2FA0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ideo" Target="file:///C:\Users\bya\Documents\Cam&#233;ra%20miniature%20pour%20tests%20utilisateur%20sur%20dispositifs%20mobiles_(360p).mp4" TargetMode="External"/><Relationship Id="rId4" Type="http://schemas.openxmlformats.org/officeDocument/2006/relationships/image" Target="../media/image10.png"/></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5984" y="1571612"/>
            <a:ext cx="6172200" cy="2053590"/>
          </a:xfrm>
        </p:spPr>
        <p:txBody>
          <a:bodyPr>
            <a:normAutofit/>
          </a:bodyPr>
          <a:lstStyle/>
          <a:p>
            <a:r>
              <a:rPr lang="fr-FR" sz="6000" smtClean="0">
                <a:latin typeface="Calibri" pitchFamily="34" charset="0"/>
              </a:rPr>
              <a:t>Evaluation </a:t>
            </a:r>
            <a:r>
              <a:rPr lang="fr-FR" sz="6000" smtClean="0">
                <a:latin typeface="Calibri" pitchFamily="34" charset="0"/>
              </a:rPr>
              <a:t>des IHM</a:t>
            </a:r>
            <a:endParaRPr lang="fr-FR" sz="6000" dirty="0">
              <a:latin typeface="Calibri" pitchFamily="34" charset="0"/>
            </a:endParaRPr>
          </a:p>
        </p:txBody>
      </p:sp>
      <p:sp>
        <p:nvSpPr>
          <p:cNvPr id="3" name="Espace réservé du texte 2"/>
          <p:cNvSpPr>
            <a:spLocks noGrp="1"/>
          </p:cNvSpPr>
          <p:nvPr>
            <p:ph type="body" idx="1"/>
          </p:nvPr>
        </p:nvSpPr>
        <p:spPr/>
        <p:txBody>
          <a:bodyPr>
            <a:noAutofit/>
          </a:bodyPr>
          <a:lstStyle/>
          <a:p>
            <a:r>
              <a:rPr lang="fr-FR" sz="3200" dirty="0" smtClean="0">
                <a:latin typeface="Calibri" pitchFamily="34" charset="0"/>
              </a:rPr>
              <a:t>Auteur:</a:t>
            </a:r>
          </a:p>
          <a:p>
            <a:r>
              <a:rPr lang="fr-FR" sz="3200" dirty="0" smtClean="0">
                <a:latin typeface="Calibri" pitchFamily="34" charset="0"/>
              </a:rPr>
              <a:t>CHOUAKI </a:t>
            </a:r>
            <a:r>
              <a:rPr lang="fr-FR" sz="3200" dirty="0" err="1" smtClean="0">
                <a:latin typeface="Calibri" pitchFamily="34" charset="0"/>
              </a:rPr>
              <a:t>Dahbia</a:t>
            </a:r>
            <a:endParaRPr lang="fr-FR" sz="3200" dirty="0">
              <a:latin typeface="Calibri" pitchFamily="34" charset="0"/>
            </a:endParaRPr>
          </a:p>
        </p:txBody>
      </p:sp>
      <p:sp>
        <p:nvSpPr>
          <p:cNvPr id="4" name="ZoneTexte 3"/>
          <p:cNvSpPr txBox="1"/>
          <p:nvPr/>
        </p:nvSpPr>
        <p:spPr>
          <a:xfrm>
            <a:off x="928662" y="3786190"/>
            <a:ext cx="714380" cy="584775"/>
          </a:xfrm>
          <a:prstGeom prst="rect">
            <a:avLst/>
          </a:prstGeom>
          <a:noFill/>
        </p:spPr>
        <p:txBody>
          <a:bodyPr wrap="square" rtlCol="0">
            <a:spAutoFit/>
          </a:bodyPr>
          <a:lstStyle/>
          <a:p>
            <a:r>
              <a:rPr lang="fr-FR" sz="3200" b="1" dirty="0" smtClean="0">
                <a:solidFill>
                  <a:schemeClr val="bg1">
                    <a:lumMod val="95000"/>
                    <a:lumOff val="5000"/>
                  </a:schemeClr>
                </a:solidFill>
                <a:latin typeface="Calibri" pitchFamily="34" charset="0"/>
              </a:rPr>
              <a:t>Eid</a:t>
            </a:r>
            <a:r>
              <a:rPr lang="fr-FR" dirty="0" smtClean="0"/>
              <a:t> </a:t>
            </a:r>
            <a:endParaRPr lang="fr-FR" dirty="0"/>
          </a:p>
        </p:txBody>
      </p:sp>
      <p:sp>
        <p:nvSpPr>
          <p:cNvPr id="5" name="ZoneTexte 4"/>
          <p:cNvSpPr txBox="1"/>
          <p:nvPr/>
        </p:nvSpPr>
        <p:spPr>
          <a:xfrm>
            <a:off x="1428728" y="4929198"/>
            <a:ext cx="857256" cy="369332"/>
          </a:xfrm>
          <a:prstGeom prst="rect">
            <a:avLst/>
          </a:prstGeom>
          <a:noFill/>
        </p:spPr>
        <p:txBody>
          <a:bodyPr wrap="square" rtlCol="0">
            <a:spAutoFit/>
          </a:bodyPr>
          <a:lstStyle/>
          <a:p>
            <a:r>
              <a:rPr lang="fr-FR" b="1" dirty="0" smtClean="0">
                <a:solidFill>
                  <a:schemeClr val="bg1">
                    <a:lumMod val="95000"/>
                    <a:lumOff val="5000"/>
                  </a:schemeClr>
                </a:solidFill>
                <a:latin typeface="Calibri" pitchFamily="34" charset="0"/>
              </a:rPr>
              <a:t>M2</a:t>
            </a:r>
            <a:endParaRPr lang="fr-FR" b="1" dirty="0">
              <a:solidFill>
                <a:schemeClr val="bg1">
                  <a:lumMod val="95000"/>
                  <a:lumOff val="5000"/>
                </a:schemeClr>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5" descr="usa2.bmp"/>
          <p:cNvPicPr>
            <a:picLocks noGrp="1" noChangeAspect="1"/>
          </p:cNvPicPr>
          <p:nvPr>
            <p:ph sz="quarter" idx="1"/>
          </p:nvPr>
        </p:nvPicPr>
        <p:blipFill>
          <a:blip r:embed="rId2"/>
          <a:srcRect/>
          <a:stretch>
            <a:fillRect/>
          </a:stretch>
        </p:blipFill>
        <p:spPr bwMode="auto">
          <a:xfrm>
            <a:off x="785786" y="857232"/>
            <a:ext cx="7643866" cy="5000659"/>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7467600" cy="1143000"/>
          </a:xfrm>
        </p:spPr>
        <p:txBody>
          <a:bodyPr/>
          <a:lstStyle/>
          <a:p>
            <a:r>
              <a:rPr lang="fr-FR" dirty="0" smtClean="0"/>
              <a:t>Utilité</a:t>
            </a:r>
            <a:endParaRPr lang="fr-FR" dirty="0"/>
          </a:p>
        </p:txBody>
      </p:sp>
      <p:sp>
        <p:nvSpPr>
          <p:cNvPr id="3" name="Espace réservé du contenu 2"/>
          <p:cNvSpPr>
            <a:spLocks noGrp="1"/>
          </p:cNvSpPr>
          <p:nvPr>
            <p:ph sz="quarter" idx="1"/>
          </p:nvPr>
        </p:nvSpPr>
        <p:spPr/>
        <p:txBody>
          <a:bodyPr/>
          <a:lstStyle/>
          <a:p>
            <a:pPr>
              <a:buNone/>
            </a:pPr>
            <a:endParaRPr lang="fr-FR" sz="2000" dirty="0" smtClean="0">
              <a:latin typeface="Calibri" pitchFamily="34" charset="0"/>
            </a:endParaRPr>
          </a:p>
          <a:p>
            <a:pPr>
              <a:buNone/>
            </a:pPr>
            <a:r>
              <a:rPr lang="fr-FR" sz="2000" dirty="0" smtClean="0">
                <a:latin typeface="Calibri" pitchFamily="34" charset="0"/>
              </a:rPr>
              <a:t>Adéquation aux objectifs de haut niveau du client:</a:t>
            </a:r>
          </a:p>
          <a:p>
            <a:r>
              <a:rPr lang="fr-FR" sz="2000" dirty="0" smtClean="0">
                <a:latin typeface="Calibri" pitchFamily="34" charset="0"/>
              </a:rPr>
              <a:t>le logiciel satisfait-il les spécifications ?</a:t>
            </a:r>
          </a:p>
          <a:p>
            <a:r>
              <a:rPr lang="fr-FR" sz="2000" dirty="0" smtClean="0">
                <a:latin typeface="Calibri" pitchFamily="34" charset="0"/>
              </a:rPr>
              <a:t>l’utilisateur peut-il accomplir sa tâche à partir des fonctionnalités du système ?</a:t>
            </a:r>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t>
            </a:r>
            <a:r>
              <a:rPr lang="fr-FR" dirty="0" err="1" smtClean="0"/>
              <a:t>utilisabilité</a:t>
            </a:r>
            <a:endParaRPr lang="fr-FR" dirty="0"/>
          </a:p>
        </p:txBody>
      </p:sp>
      <p:sp>
        <p:nvSpPr>
          <p:cNvPr id="3" name="Espace réservé du contenu 2"/>
          <p:cNvSpPr>
            <a:spLocks noGrp="1"/>
          </p:cNvSpPr>
          <p:nvPr>
            <p:ph sz="quarter" idx="1"/>
          </p:nvPr>
        </p:nvSpPr>
        <p:spPr/>
        <p:txBody>
          <a:bodyPr>
            <a:normAutofit/>
          </a:bodyPr>
          <a:lstStyle/>
          <a:p>
            <a:pPr marL="431800" indent="-323850" eaLnBrk="0" hangingPunct="0">
              <a:lnSpc>
                <a:spcPct val="93000"/>
              </a:lnSpc>
              <a:spcAft>
                <a:spcPts val="1425"/>
              </a:spcAft>
              <a:buClr>
                <a:srgbClr val="0066CC"/>
              </a:buClr>
              <a:buSzPct val="45000"/>
              <a:buFont typeface="Wingdings" pitchFamily="2" charset="2"/>
              <a:buChar char="q"/>
              <a:defRPr/>
            </a:pPr>
            <a:r>
              <a:rPr lang="fr-FR" sz="2000" kern="0" dirty="0" smtClean="0">
                <a:solidFill>
                  <a:srgbClr val="000000"/>
                </a:solidFill>
                <a:latin typeface="Times New Roman" pitchFamily="18" charset="0"/>
                <a:cs typeface="Times New Roman" pitchFamily="18" charset="0"/>
              </a:rPr>
              <a:t>Les </a:t>
            </a:r>
            <a:r>
              <a:rPr lang="fr-FR" sz="2000" kern="0" dirty="0" smtClean="0">
                <a:latin typeface="Times New Roman" pitchFamily="18" charset="0"/>
                <a:cs typeface="Times New Roman" pitchFamily="18" charset="0"/>
              </a:rPr>
              <a:t>critères</a:t>
            </a:r>
            <a:r>
              <a:rPr lang="fr-FR" sz="2000" kern="0" dirty="0" smtClean="0">
                <a:solidFill>
                  <a:srgbClr val="000000"/>
                </a:solidFill>
                <a:latin typeface="Times New Roman" pitchFamily="18" charset="0"/>
                <a:cs typeface="Times New Roman" pitchFamily="18" charset="0"/>
              </a:rPr>
              <a:t> de l’</a:t>
            </a:r>
            <a:r>
              <a:rPr lang="fr-FR" sz="2000" kern="0" dirty="0" err="1" smtClean="0">
                <a:solidFill>
                  <a:srgbClr val="000000"/>
                </a:solidFill>
                <a:latin typeface="Times New Roman" pitchFamily="18" charset="0"/>
                <a:cs typeface="Times New Roman" pitchFamily="18" charset="0"/>
              </a:rPr>
              <a:t>utilisabilité</a:t>
            </a:r>
            <a:r>
              <a:rPr lang="fr-FR" sz="2000" kern="0" dirty="0" smtClean="0">
                <a:solidFill>
                  <a:srgbClr val="000000"/>
                </a:solidFill>
                <a:latin typeface="Times New Roman" pitchFamily="18" charset="0"/>
                <a:cs typeface="Times New Roman" pitchFamily="18" charset="0"/>
              </a:rPr>
              <a:t> sont :</a:t>
            </a:r>
          </a:p>
          <a:p>
            <a:pPr marL="863600" lvl="1" indent="-323850" eaLnBrk="0" hangingPunct="0">
              <a:lnSpc>
                <a:spcPct val="93000"/>
              </a:lnSpc>
              <a:spcAft>
                <a:spcPts val="1425"/>
              </a:spcAft>
              <a:buClr>
                <a:srgbClr val="0066CC"/>
              </a:buClr>
              <a:buSzPct val="45000"/>
              <a:buFont typeface="Wingdings" pitchFamily="2" charset="2"/>
              <a:buChar char="q"/>
              <a:defRPr/>
            </a:pPr>
            <a:r>
              <a:rPr lang="fr-FR" sz="2000" kern="0" dirty="0" smtClean="0">
                <a:solidFill>
                  <a:srgbClr val="000000"/>
                </a:solidFill>
                <a:latin typeface="Times New Roman" pitchFamily="18" charset="0"/>
                <a:cs typeface="Times New Roman" pitchFamily="18" charset="0"/>
              </a:rPr>
              <a:t>L’efficacité : précision et degré d'achèvement selon lesquels </a:t>
            </a:r>
          </a:p>
          <a:p>
            <a:pPr marL="863600" lvl="1" indent="-323850" eaLnBrk="0" hangingPunct="0">
              <a:lnSpc>
                <a:spcPct val="93000"/>
              </a:lnSpc>
              <a:spcAft>
                <a:spcPts val="1425"/>
              </a:spcAft>
              <a:buClr>
                <a:srgbClr val="0066CC"/>
              </a:buClr>
              <a:buSzPct val="45000"/>
              <a:buNone/>
              <a:defRPr/>
            </a:pPr>
            <a:r>
              <a:rPr lang="fr-FR" sz="2000" kern="0" dirty="0" smtClean="0">
                <a:solidFill>
                  <a:srgbClr val="000000"/>
                </a:solidFill>
                <a:latin typeface="Times New Roman" pitchFamily="18" charset="0"/>
                <a:cs typeface="Times New Roman" pitchFamily="18" charset="0"/>
              </a:rPr>
              <a:t>       l'utilisateur atteint des objectifs spécifiés.</a:t>
            </a:r>
          </a:p>
          <a:p>
            <a:pPr marL="863600" lvl="1" indent="-323850" eaLnBrk="0" hangingPunct="0">
              <a:lnSpc>
                <a:spcPct val="93000"/>
              </a:lnSpc>
              <a:spcAft>
                <a:spcPts val="1425"/>
              </a:spcAft>
              <a:buClr>
                <a:srgbClr val="0066CC"/>
              </a:buClr>
              <a:buSzPct val="45000"/>
              <a:buFont typeface="Wingdings" pitchFamily="2" charset="2"/>
              <a:buChar char="q"/>
              <a:defRPr/>
            </a:pPr>
            <a:r>
              <a:rPr lang="fr-FR" sz="2000" kern="0" dirty="0" smtClean="0">
                <a:solidFill>
                  <a:srgbClr val="000000"/>
                </a:solidFill>
                <a:latin typeface="Times New Roman" pitchFamily="18" charset="0"/>
                <a:cs typeface="Times New Roman" pitchFamily="18" charset="0"/>
              </a:rPr>
              <a:t>L’efficience : rapport entre les ressources dépensées et la </a:t>
            </a:r>
          </a:p>
          <a:p>
            <a:pPr marL="863600" lvl="1" indent="-323850" eaLnBrk="0" hangingPunct="0">
              <a:lnSpc>
                <a:spcPct val="93000"/>
              </a:lnSpc>
              <a:spcAft>
                <a:spcPts val="1425"/>
              </a:spcAft>
              <a:buClr>
                <a:srgbClr val="0066CC"/>
              </a:buClr>
              <a:buSzPct val="45000"/>
              <a:buNone/>
              <a:defRPr/>
            </a:pPr>
            <a:r>
              <a:rPr lang="fr-FR" sz="2000" kern="0" dirty="0" smtClean="0">
                <a:solidFill>
                  <a:srgbClr val="000000"/>
                </a:solidFill>
                <a:latin typeface="Times New Roman" pitchFamily="18" charset="0"/>
                <a:cs typeface="Times New Roman" pitchFamily="18" charset="0"/>
              </a:rPr>
              <a:t>      précision et le degré d'achèvement selon lesquels l'utilisateur </a:t>
            </a:r>
          </a:p>
          <a:p>
            <a:pPr marL="863600" lvl="1" indent="-323850" eaLnBrk="0" hangingPunct="0">
              <a:lnSpc>
                <a:spcPct val="93000"/>
              </a:lnSpc>
              <a:spcAft>
                <a:spcPts val="1425"/>
              </a:spcAft>
              <a:buClr>
                <a:srgbClr val="0066CC"/>
              </a:buClr>
              <a:buSzPct val="45000"/>
              <a:buNone/>
              <a:defRPr/>
            </a:pPr>
            <a:r>
              <a:rPr lang="fr-FR" sz="2000" kern="0" dirty="0" smtClean="0">
                <a:solidFill>
                  <a:srgbClr val="000000"/>
                </a:solidFill>
                <a:latin typeface="Times New Roman" pitchFamily="18" charset="0"/>
                <a:cs typeface="Times New Roman" pitchFamily="18" charset="0"/>
              </a:rPr>
              <a:t>       atteint des objectifs spécifiés.</a:t>
            </a:r>
          </a:p>
          <a:p>
            <a:pPr marL="863600" lvl="1" indent="-323850" eaLnBrk="0" hangingPunct="0">
              <a:lnSpc>
                <a:spcPct val="93000"/>
              </a:lnSpc>
              <a:spcAft>
                <a:spcPts val="1425"/>
              </a:spcAft>
              <a:buClr>
                <a:srgbClr val="0066CC"/>
              </a:buClr>
              <a:buSzPct val="45000"/>
              <a:buFont typeface="Wingdings" pitchFamily="2" charset="2"/>
              <a:buChar char="q"/>
              <a:defRPr/>
            </a:pPr>
            <a:r>
              <a:rPr lang="fr-FR" sz="2000" kern="0" dirty="0" smtClean="0">
                <a:solidFill>
                  <a:srgbClr val="000000"/>
                </a:solidFill>
                <a:latin typeface="Times New Roman" pitchFamily="18" charset="0"/>
                <a:cs typeface="Times New Roman" pitchFamily="18" charset="0"/>
              </a:rPr>
              <a:t>La satisfaction : </a:t>
            </a:r>
            <a:r>
              <a:rPr lang="fr-FR" sz="2000" kern="0" dirty="0" smtClean="0">
                <a:latin typeface="Times New Roman" pitchFamily="18" charset="0"/>
                <a:cs typeface="Times New Roman" pitchFamily="18" charset="0"/>
              </a:rPr>
              <a:t>absence d'inconfort </a:t>
            </a:r>
          </a:p>
          <a:p>
            <a:pPr marL="863600" lvl="1" indent="-323850" eaLnBrk="0" hangingPunct="0">
              <a:lnSpc>
                <a:spcPct val="93000"/>
              </a:lnSpc>
              <a:spcAft>
                <a:spcPts val="1425"/>
              </a:spcAft>
              <a:buClr>
                <a:srgbClr val="0066CC"/>
              </a:buClr>
              <a:buSzPct val="45000"/>
              <a:buFont typeface="Wingdings" pitchFamily="2" charset="2"/>
              <a:buChar char="q"/>
              <a:defRPr/>
            </a:pPr>
            <a:endParaRPr lang="fr-FR" sz="2400" kern="0" dirty="0" smtClean="0"/>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d’évaluation</a:t>
            </a:r>
            <a:endParaRPr lang="fr-FR" dirty="0"/>
          </a:p>
        </p:txBody>
      </p:sp>
      <p:sp>
        <p:nvSpPr>
          <p:cNvPr id="3" name="Espace réservé du contenu 2"/>
          <p:cNvSpPr>
            <a:spLocks noGrp="1"/>
          </p:cNvSpPr>
          <p:nvPr>
            <p:ph sz="quarter" idx="1"/>
          </p:nvPr>
        </p:nvSpPr>
        <p:spPr/>
        <p:txBody>
          <a:bodyPr/>
          <a:lstStyle/>
          <a:p>
            <a:pPr>
              <a:buNone/>
            </a:pPr>
            <a:endParaRPr lang="fr-FR" dirty="0" smtClean="0">
              <a:latin typeface="Calibri" pitchFamily="34" charset="0"/>
            </a:endParaRPr>
          </a:p>
          <a:p>
            <a:r>
              <a:rPr lang="fr-FR" sz="2000" dirty="0" smtClean="0">
                <a:latin typeface="Times New Roman" pitchFamily="18" charset="0"/>
                <a:cs typeface="Times New Roman" pitchFamily="18" charset="0"/>
              </a:rPr>
              <a:t>Expérimentation contrôlés</a:t>
            </a:r>
          </a:p>
          <a:p>
            <a:r>
              <a:rPr lang="fr-FR" sz="2000" dirty="0" smtClean="0">
                <a:latin typeface="Times New Roman" pitchFamily="18" charset="0"/>
                <a:cs typeface="Times New Roman" pitchFamily="18" charset="0"/>
              </a:rPr>
              <a:t>Expérimentation quasi contrôlé</a:t>
            </a:r>
          </a:p>
          <a:p>
            <a:r>
              <a:rPr lang="fr-FR" sz="2000" dirty="0" smtClean="0">
                <a:latin typeface="Times New Roman" pitchFamily="18" charset="0"/>
                <a:cs typeface="Times New Roman" pitchFamily="18" charset="0"/>
              </a:rPr>
              <a:t>Etude d’</a:t>
            </a:r>
            <a:r>
              <a:rPr lang="fr-FR" sz="2000" dirty="0" err="1" smtClean="0">
                <a:latin typeface="Times New Roman" pitchFamily="18" charset="0"/>
                <a:cs typeface="Times New Roman" pitchFamily="18" charset="0"/>
              </a:rPr>
              <a:t>utilisabilité</a:t>
            </a:r>
            <a:endParaRPr lang="fr-F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Expériences contrôlés</a:t>
            </a:r>
            <a:endParaRPr lang="fr-FR" dirty="0"/>
          </a:p>
        </p:txBody>
      </p:sp>
      <p:sp>
        <p:nvSpPr>
          <p:cNvPr id="3" name="Espace réservé du contenu 2"/>
          <p:cNvSpPr>
            <a:spLocks noGrp="1"/>
          </p:cNvSpPr>
          <p:nvPr>
            <p:ph sz="quarter" idx="1"/>
          </p:nvPr>
        </p:nvSpPr>
        <p:spPr/>
        <p:txBody>
          <a:bodyPr>
            <a:normAutofit fontScale="92500"/>
          </a:bodyPr>
          <a:lstStyle/>
          <a:p>
            <a:pPr>
              <a:buFont typeface="Wingdings" pitchFamily="2" charset="2"/>
              <a:buChar char="q"/>
            </a:pPr>
            <a:r>
              <a:rPr lang="fr-FR" sz="2200" dirty="0" smtClean="0">
                <a:latin typeface="Times New Roman" pitchFamily="18" charset="0"/>
                <a:cs typeface="Times New Roman" pitchFamily="18" charset="0"/>
              </a:rPr>
              <a:t>Discipline: psychologie </a:t>
            </a:r>
            <a:r>
              <a:rPr lang="fr-FR" sz="2200" dirty="0" smtClean="0">
                <a:latin typeface="Times New Roman" pitchFamily="18" charset="0"/>
                <a:cs typeface="Times New Roman" pitchFamily="18" charset="0"/>
              </a:rPr>
              <a:t>expérimentale/</a:t>
            </a:r>
            <a:r>
              <a:rPr lang="fr-FR" sz="2200" dirty="0" err="1" smtClean="0">
                <a:latin typeface="Times New Roman" pitchFamily="18" charset="0"/>
                <a:cs typeface="Times New Roman" pitchFamily="18" charset="0"/>
              </a:rPr>
              <a:t>medecine</a:t>
            </a:r>
            <a:endParaRPr lang="fr-FR" sz="2200" dirty="0" smtClean="0">
              <a:latin typeface="Times New Roman" pitchFamily="18" charset="0"/>
              <a:cs typeface="Times New Roman" pitchFamily="18" charset="0"/>
            </a:endParaRPr>
          </a:p>
          <a:p>
            <a:pPr>
              <a:buFont typeface="Wingdings" pitchFamily="2" charset="2"/>
              <a:buChar char="q"/>
            </a:pPr>
            <a:r>
              <a:rPr lang="fr-FR" sz="2200" dirty="0" smtClean="0">
                <a:latin typeface="Times New Roman" pitchFamily="18" charset="0"/>
                <a:cs typeface="Times New Roman" pitchFamily="18" charset="0"/>
              </a:rPr>
              <a:t>But:</a:t>
            </a:r>
          </a:p>
          <a:p>
            <a:pPr>
              <a:buFont typeface="Wingdings" pitchFamily="2" charset="2"/>
              <a:buChar char="v"/>
            </a:pPr>
            <a:r>
              <a:rPr lang="fr-FR" sz="2200" dirty="0" smtClean="0">
                <a:latin typeface="Times New Roman" pitchFamily="18" charset="0"/>
                <a:cs typeface="Times New Roman" pitchFamily="18" charset="0"/>
              </a:rPr>
              <a:t>Tester une hypothèse ou étudier les corrélations</a:t>
            </a:r>
          </a:p>
          <a:p>
            <a:pPr>
              <a:buFont typeface="Wingdings" pitchFamily="2" charset="2"/>
              <a:buChar char="v"/>
            </a:pPr>
            <a:r>
              <a:rPr lang="fr-FR" sz="2200" dirty="0" smtClean="0">
                <a:latin typeface="Times New Roman" pitchFamily="18" charset="0"/>
                <a:cs typeface="Times New Roman" pitchFamily="18" charset="0"/>
              </a:rPr>
              <a:t>Produire une connaissance scientifique</a:t>
            </a:r>
          </a:p>
          <a:p>
            <a:pPr>
              <a:buFont typeface="Wingdings" pitchFamily="2" charset="2"/>
              <a:buChar char="q"/>
            </a:pPr>
            <a:r>
              <a:rPr lang="fr-FR" sz="2200" dirty="0" smtClean="0">
                <a:latin typeface="Times New Roman" pitchFamily="18" charset="0"/>
                <a:cs typeface="Times New Roman" pitchFamily="18" charset="0"/>
              </a:rPr>
              <a:t>Étapes:</a:t>
            </a:r>
          </a:p>
          <a:p>
            <a:pPr>
              <a:buFont typeface="Wingdings" pitchFamily="2" charset="2"/>
              <a:buChar char="v"/>
            </a:pPr>
            <a:r>
              <a:rPr lang="fr-FR" sz="2200" dirty="0" smtClean="0">
                <a:latin typeface="Times New Roman" pitchFamily="18" charset="0"/>
                <a:cs typeface="Times New Roman" pitchFamily="18" charset="0"/>
              </a:rPr>
              <a:t>Spécifier l'hypothèse : qu'est-ce qu'on étudie ? </a:t>
            </a:r>
          </a:p>
          <a:p>
            <a:pPr>
              <a:buFont typeface="Wingdings" pitchFamily="2" charset="2"/>
              <a:buChar char="v"/>
            </a:pPr>
            <a:r>
              <a:rPr lang="fr-FR" sz="2200" dirty="0" smtClean="0">
                <a:latin typeface="Times New Roman" pitchFamily="18" charset="0"/>
                <a:cs typeface="Times New Roman" pitchFamily="18" charset="0"/>
              </a:rPr>
              <a:t>Spécifier les variables indépendantes : qu'est-ce qui varie ?</a:t>
            </a:r>
          </a:p>
          <a:p>
            <a:pPr>
              <a:buFont typeface="Wingdings" pitchFamily="2" charset="2"/>
              <a:buChar char="v"/>
            </a:pPr>
            <a:r>
              <a:rPr lang="fr-FR" sz="2200" dirty="0" smtClean="0">
                <a:latin typeface="Times New Roman" pitchFamily="18" charset="0"/>
                <a:cs typeface="Times New Roman" pitchFamily="18" charset="0"/>
              </a:rPr>
              <a:t>Opérationnaliser le comportement comment étudier ces variations ?</a:t>
            </a:r>
          </a:p>
          <a:p>
            <a:pPr>
              <a:buFont typeface="Wingdings" pitchFamily="2" charset="2"/>
              <a:buChar char="v"/>
            </a:pPr>
            <a:r>
              <a:rPr lang="fr-FR" sz="2200" dirty="0" smtClean="0">
                <a:latin typeface="Times New Roman" pitchFamily="18" charset="0"/>
                <a:cs typeface="Times New Roman" pitchFamily="18" charset="0"/>
              </a:rPr>
              <a:t>Spécifier les variables dépendantes qu'est-ce qu'on mesure ? </a:t>
            </a:r>
          </a:p>
          <a:p>
            <a:pPr>
              <a:buFont typeface="Wingdings" pitchFamily="2" charset="2"/>
              <a:buChar char="v"/>
            </a:pPr>
            <a:r>
              <a:rPr lang="fr-FR" sz="2200" dirty="0" smtClean="0">
                <a:latin typeface="Times New Roman" pitchFamily="18" charset="0"/>
                <a:cs typeface="Times New Roman" pitchFamily="18" charset="0"/>
              </a:rPr>
              <a:t>Spécifier les procédures répartition des groupes, rôle de l'expérimentateur etc.</a:t>
            </a:r>
          </a:p>
          <a:p>
            <a:pPr>
              <a:buFont typeface="Wingdings" pitchFamily="2" charset="2"/>
              <a:buChar char="v"/>
            </a:pPr>
            <a:r>
              <a:rPr lang="fr-FR" sz="2200" dirty="0" smtClean="0">
                <a:latin typeface="Times New Roman" pitchFamily="18" charset="0"/>
                <a:cs typeface="Times New Roman" pitchFamily="18" charset="0"/>
              </a:rPr>
              <a:t>Identifier les tests statistiques appropriés y a-t-il une différence ?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latin typeface="Times New Roman" pitchFamily="18" charset="0"/>
                <a:cs typeface="Times New Roman" pitchFamily="18" charset="0"/>
              </a:rPr>
              <a:t>Exemple(1/2)</a:t>
            </a:r>
            <a:endParaRPr lang="fr-FR" sz="2800"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normAutofit/>
          </a:bodyPr>
          <a:lstStyle/>
          <a:p>
            <a:pPr lvl="1">
              <a:lnSpc>
                <a:spcPct val="90000"/>
              </a:lnSpc>
              <a:buNone/>
              <a:defRPr/>
            </a:pPr>
            <a:r>
              <a:rPr lang="fr-FR" altLang="fr-FR" sz="2000" dirty="0" smtClean="0">
                <a:latin typeface="Times New Roman" pitchFamily="18" charset="0"/>
                <a:cs typeface="Times New Roman" pitchFamily="18" charset="0"/>
              </a:rPr>
              <a:t>M. </a:t>
            </a:r>
            <a:r>
              <a:rPr lang="fr-FR" altLang="fr-FR" sz="2000" dirty="0" err="1" smtClean="0">
                <a:latin typeface="Times New Roman" pitchFamily="18" charset="0"/>
                <a:cs typeface="Times New Roman" pitchFamily="18" charset="0"/>
              </a:rPr>
              <a:t>Bétrancourt</a:t>
            </a:r>
            <a:r>
              <a:rPr lang="fr-FR" altLang="fr-FR" sz="2000" dirty="0" smtClean="0">
                <a:latin typeface="Times New Roman" pitchFamily="18" charset="0"/>
                <a:cs typeface="Times New Roman" pitchFamily="18" charset="0"/>
              </a:rPr>
              <a:t>, Effet de trois modalités d'intégration texte figure dans les systèmes </a:t>
            </a:r>
            <a:r>
              <a:rPr lang="fr-FR" altLang="fr-FR" sz="2000" dirty="0" err="1" smtClean="0">
                <a:latin typeface="Times New Roman" pitchFamily="18" charset="0"/>
                <a:cs typeface="Times New Roman" pitchFamily="18" charset="0"/>
              </a:rPr>
              <a:t>multi-média</a:t>
            </a:r>
            <a:endParaRPr lang="fr-FR" altLang="fr-FR" sz="2000" dirty="0" smtClean="0">
              <a:latin typeface="Times New Roman" pitchFamily="18" charset="0"/>
              <a:cs typeface="Times New Roman" pitchFamily="18" charset="0"/>
            </a:endParaRPr>
          </a:p>
          <a:p>
            <a:pPr>
              <a:lnSpc>
                <a:spcPct val="90000"/>
              </a:lnSpc>
              <a:defRPr/>
            </a:pPr>
            <a:r>
              <a:rPr lang="fr-FR" altLang="fr-FR" sz="2000" dirty="0" smtClean="0">
                <a:latin typeface="Times New Roman" pitchFamily="18" charset="0"/>
                <a:cs typeface="Times New Roman" pitchFamily="18" charset="0"/>
              </a:rPr>
              <a:t>Spécifier l'hypothèse</a:t>
            </a:r>
          </a:p>
          <a:p>
            <a:pPr lvl="1">
              <a:lnSpc>
                <a:spcPct val="90000"/>
              </a:lnSpc>
              <a:defRPr/>
            </a:pPr>
            <a:r>
              <a:rPr lang="fr-FR" altLang="fr-FR" sz="2000" dirty="0" smtClean="0">
                <a:latin typeface="Times New Roman" pitchFamily="18" charset="0"/>
                <a:cs typeface="Times New Roman" pitchFamily="18" charset="0"/>
              </a:rPr>
              <a:t>format de présentation influence l'apprentissage</a:t>
            </a:r>
          </a:p>
          <a:p>
            <a:pPr>
              <a:lnSpc>
                <a:spcPct val="90000"/>
              </a:lnSpc>
              <a:defRPr/>
            </a:pPr>
            <a:r>
              <a:rPr lang="fr-FR" altLang="fr-FR" sz="2000" dirty="0" smtClean="0">
                <a:latin typeface="Times New Roman" pitchFamily="18" charset="0"/>
                <a:cs typeface="Times New Roman" pitchFamily="18" charset="0"/>
              </a:rPr>
              <a:t>Spécifier les variables indépendantes</a:t>
            </a:r>
          </a:p>
          <a:p>
            <a:pPr lvl="1">
              <a:lnSpc>
                <a:spcPct val="90000"/>
              </a:lnSpc>
              <a:defRPr/>
            </a:pPr>
            <a:r>
              <a:rPr lang="fr-FR" altLang="fr-FR" sz="2000" dirty="0" smtClean="0">
                <a:latin typeface="Times New Roman" pitchFamily="18" charset="0"/>
                <a:cs typeface="Times New Roman" pitchFamily="18" charset="0"/>
              </a:rPr>
              <a:t>trois formats de présentation du matériel d'apprentissage</a:t>
            </a:r>
          </a:p>
          <a:p>
            <a:pPr lvl="2">
              <a:lnSpc>
                <a:spcPct val="90000"/>
              </a:lnSpc>
              <a:buFont typeface="Wingdings" pitchFamily="2" charset="2"/>
              <a:buChar char="v"/>
              <a:defRPr/>
            </a:pPr>
            <a:r>
              <a:rPr lang="fr-FR" altLang="fr-FR" sz="2000" dirty="0" smtClean="0">
                <a:latin typeface="Times New Roman" pitchFamily="18" charset="0"/>
                <a:cs typeface="Times New Roman" pitchFamily="18" charset="0"/>
              </a:rPr>
              <a:t>texte et figure séparés</a:t>
            </a:r>
          </a:p>
          <a:p>
            <a:pPr lvl="2">
              <a:lnSpc>
                <a:spcPct val="90000"/>
              </a:lnSpc>
              <a:buFont typeface="Wingdings" pitchFamily="2" charset="2"/>
              <a:buChar char="v"/>
              <a:defRPr/>
            </a:pPr>
            <a:r>
              <a:rPr lang="fr-FR" altLang="fr-FR" sz="2000" dirty="0" smtClean="0">
                <a:latin typeface="Times New Roman" pitchFamily="18" charset="0"/>
                <a:cs typeface="Times New Roman" pitchFamily="18" charset="0"/>
              </a:rPr>
              <a:t>présentation intégrée (texte et figure côte à côte)</a:t>
            </a:r>
          </a:p>
          <a:p>
            <a:pPr lvl="2">
              <a:lnSpc>
                <a:spcPct val="90000"/>
              </a:lnSpc>
              <a:buFont typeface="Wingdings" pitchFamily="2" charset="2"/>
              <a:buChar char="v"/>
              <a:defRPr/>
            </a:pPr>
            <a:r>
              <a:rPr lang="fr-FR" altLang="fr-FR" sz="2000" dirty="0" smtClean="0">
                <a:latin typeface="Times New Roman" pitchFamily="18" charset="0"/>
                <a:cs typeface="Times New Roman" pitchFamily="18" charset="0"/>
              </a:rPr>
              <a:t>texte en </a:t>
            </a:r>
            <a:r>
              <a:rPr lang="fr-FR" altLang="fr-FR" sz="2000" dirty="0" smtClean="0">
                <a:latin typeface="Times New Roman" pitchFamily="18" charset="0"/>
                <a:cs typeface="Times New Roman" pitchFamily="18" charset="0"/>
              </a:rPr>
              <a:t>bulles </a:t>
            </a:r>
            <a:r>
              <a:rPr lang="fr-FR" altLang="fr-FR" sz="2000" dirty="0" smtClean="0">
                <a:latin typeface="Times New Roman" pitchFamily="18" charset="0"/>
                <a:cs typeface="Times New Roman" pitchFamily="18" charset="0"/>
              </a:rPr>
              <a:t>d'informations</a:t>
            </a:r>
          </a:p>
          <a:p>
            <a:pPr>
              <a:lnSpc>
                <a:spcPct val="90000"/>
              </a:lnSpc>
              <a:defRPr/>
            </a:pPr>
            <a:r>
              <a:rPr lang="fr-FR" altLang="fr-FR" sz="2000" dirty="0" smtClean="0">
                <a:latin typeface="Times New Roman" pitchFamily="18" charset="0"/>
                <a:cs typeface="Times New Roman" pitchFamily="18" charset="0"/>
              </a:rPr>
              <a:t>Opérationnaliser le comportement</a:t>
            </a:r>
          </a:p>
          <a:p>
            <a:pPr lvl="1">
              <a:lnSpc>
                <a:spcPct val="90000"/>
              </a:lnSpc>
              <a:defRPr/>
            </a:pPr>
            <a:r>
              <a:rPr lang="fr-FR" altLang="fr-FR" sz="2000" dirty="0" smtClean="0">
                <a:latin typeface="Times New Roman" pitchFamily="18" charset="0"/>
                <a:cs typeface="Times New Roman" pitchFamily="18" charset="0"/>
              </a:rPr>
              <a:t>tâche de mémorisation et tâche de résolution de problème</a:t>
            </a:r>
          </a:p>
          <a:p>
            <a:pPr>
              <a:buNone/>
            </a:pPr>
            <a:r>
              <a:rPr lang="fr-FR" sz="2000" dirty="0" smtClean="0">
                <a:latin typeface="Calibri" pitchFamily="34" charset="0"/>
              </a:rPr>
              <a:t> </a:t>
            </a:r>
            <a:endParaRPr lang="fr-FR" sz="2000" dirty="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latin typeface="Times New Roman" pitchFamily="18" charset="0"/>
                <a:cs typeface="Times New Roman" pitchFamily="18" charset="0"/>
              </a:rPr>
              <a:t>Exemple(2/2)</a:t>
            </a:r>
            <a:endParaRPr lang="fr-FR" sz="2800"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pPr>
              <a:lnSpc>
                <a:spcPct val="90000"/>
              </a:lnSpc>
              <a:defRPr/>
            </a:pPr>
            <a:r>
              <a:rPr lang="fr-FR" altLang="fr-FR" sz="2000" dirty="0" smtClean="0">
                <a:latin typeface="Times New Roman" pitchFamily="18" charset="0"/>
                <a:cs typeface="Times New Roman" pitchFamily="18" charset="0"/>
              </a:rPr>
              <a:t>Spécifier les variables dépendantes</a:t>
            </a:r>
          </a:p>
          <a:p>
            <a:pPr lvl="1">
              <a:lnSpc>
                <a:spcPct val="90000"/>
              </a:lnSpc>
              <a:defRPr/>
            </a:pPr>
            <a:r>
              <a:rPr lang="fr-FR" altLang="fr-FR" sz="2000" dirty="0" smtClean="0">
                <a:latin typeface="Times New Roman" pitchFamily="18" charset="0"/>
                <a:cs typeface="Times New Roman" pitchFamily="18" charset="0"/>
              </a:rPr>
              <a:t>temps d'apprentissage et mémorisation (nombre de termes correctement replacés sur le graphique)</a:t>
            </a:r>
          </a:p>
          <a:p>
            <a:pPr>
              <a:lnSpc>
                <a:spcPct val="90000"/>
              </a:lnSpc>
              <a:defRPr/>
            </a:pPr>
            <a:r>
              <a:rPr lang="fr-FR" altLang="fr-FR" sz="2000" dirty="0" smtClean="0">
                <a:latin typeface="Times New Roman" pitchFamily="18" charset="0"/>
                <a:cs typeface="Times New Roman" pitchFamily="18" charset="0"/>
              </a:rPr>
              <a:t>Spécifier les procédures (résumé)</a:t>
            </a:r>
          </a:p>
          <a:p>
            <a:pPr lvl="1">
              <a:lnSpc>
                <a:spcPct val="90000"/>
              </a:lnSpc>
              <a:defRPr/>
            </a:pPr>
            <a:r>
              <a:rPr lang="fr-FR" altLang="fr-FR" sz="2000" dirty="0" smtClean="0">
                <a:latin typeface="Times New Roman" pitchFamily="18" charset="0"/>
                <a:cs typeface="Times New Roman" pitchFamily="18" charset="0"/>
              </a:rPr>
              <a:t>Test individuel pour 24 étudiants répartis aléatoirement en 3 groupes  </a:t>
            </a:r>
          </a:p>
          <a:p>
            <a:pPr lvl="1">
              <a:lnSpc>
                <a:spcPct val="90000"/>
              </a:lnSpc>
              <a:defRPr/>
            </a:pPr>
            <a:r>
              <a:rPr lang="fr-FR" altLang="fr-FR" sz="2000" dirty="0" smtClean="0">
                <a:latin typeface="Times New Roman" pitchFamily="18" charset="0"/>
                <a:cs typeface="Times New Roman" pitchFamily="18" charset="0"/>
              </a:rPr>
              <a:t>consigne : étudier le graphique et le commentaire; tâche : on présente le graphique et il faut donner le commentaire)</a:t>
            </a:r>
          </a:p>
          <a:p>
            <a:pPr>
              <a:lnSpc>
                <a:spcPct val="90000"/>
              </a:lnSpc>
              <a:defRPr/>
            </a:pPr>
            <a:r>
              <a:rPr lang="fr-FR" altLang="fr-FR" sz="2000" dirty="0" smtClean="0">
                <a:latin typeface="Times New Roman" pitchFamily="18" charset="0"/>
                <a:cs typeface="Times New Roman" pitchFamily="18" charset="0"/>
              </a:rPr>
              <a:t>Identifier les tests statistiques appropriés</a:t>
            </a:r>
          </a:p>
          <a:p>
            <a:pPr>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Quasi expérience</a:t>
            </a:r>
            <a:endParaRPr lang="fr-FR" dirty="0"/>
          </a:p>
        </p:txBody>
      </p:sp>
      <p:sp>
        <p:nvSpPr>
          <p:cNvPr id="3" name="Espace réservé du contenu 2"/>
          <p:cNvSpPr>
            <a:spLocks noGrp="1"/>
          </p:cNvSpPr>
          <p:nvPr>
            <p:ph sz="quarter" idx="1"/>
          </p:nvPr>
        </p:nvSpPr>
        <p:spPr/>
        <p:txBody>
          <a:bodyPr>
            <a:normAutofit/>
          </a:bodyPr>
          <a:lstStyle/>
          <a:p>
            <a:r>
              <a:rPr lang="fr-FR" sz="2000" dirty="0" smtClean="0">
                <a:latin typeface="Times New Roman" pitchFamily="18" charset="0"/>
                <a:cs typeface="Times New Roman" pitchFamily="18" charset="0"/>
              </a:rPr>
              <a:t>But: expérimentation contrôlé mais en situation réelle</a:t>
            </a:r>
          </a:p>
          <a:p>
            <a:r>
              <a:rPr lang="fr-FR" sz="2000" dirty="0" smtClean="0">
                <a:latin typeface="Times New Roman" pitchFamily="18" charset="0"/>
                <a:cs typeface="Times New Roman" pitchFamily="18" charset="0"/>
              </a:rPr>
              <a:t>Probleme:on ne contrôle pas tout les facteurs</a:t>
            </a:r>
          </a:p>
          <a:p>
            <a:r>
              <a:rPr lang="fr-FR" sz="2000" dirty="0" smtClean="0">
                <a:latin typeface="Times New Roman" pitchFamily="18" charset="0"/>
                <a:cs typeface="Times New Roman" pitchFamily="18" charset="0"/>
              </a:rPr>
              <a:t>Solution</a:t>
            </a:r>
          </a:p>
          <a:p>
            <a:pPr>
              <a:buNone/>
            </a:pPr>
            <a:r>
              <a:rPr lang="fr-FR" sz="2000" dirty="0" smtClean="0">
                <a:latin typeface="Times New Roman" pitchFamily="18" charset="0"/>
                <a:cs typeface="Times New Roman" pitchFamily="18" charset="0"/>
              </a:rPr>
              <a:t>Rendre explicites les "menaces d'invalidité"</a:t>
            </a:r>
          </a:p>
          <a:p>
            <a:pPr>
              <a:buNone/>
            </a:pPr>
            <a:r>
              <a:rPr lang="fr-FR" sz="2000" dirty="0" smtClean="0">
                <a:latin typeface="Times New Roman" pitchFamily="18" charset="0"/>
                <a:cs typeface="Times New Roman" pitchFamily="18" charset="0"/>
              </a:rPr>
              <a:t>Faire varier:</a:t>
            </a:r>
          </a:p>
          <a:p>
            <a:pPr>
              <a:buFont typeface="Wingdings" pitchFamily="2" charset="2"/>
              <a:buChar char="v"/>
            </a:pPr>
            <a:r>
              <a:rPr lang="fr-FR" sz="2000" dirty="0" smtClean="0">
                <a:latin typeface="Times New Roman" pitchFamily="18" charset="0"/>
                <a:cs typeface="Times New Roman" pitchFamily="18" charset="0"/>
              </a:rPr>
              <a:t>Le dispositif expérimental</a:t>
            </a:r>
          </a:p>
          <a:p>
            <a:pPr>
              <a:buFont typeface="Wingdings" pitchFamily="2" charset="2"/>
              <a:buChar char="v"/>
            </a:pPr>
            <a:r>
              <a:rPr lang="fr-FR" sz="2000" dirty="0" smtClean="0">
                <a:latin typeface="Times New Roman" pitchFamily="18" charset="0"/>
                <a:cs typeface="Times New Roman" pitchFamily="18" charset="0"/>
              </a:rPr>
              <a:t>Les méthodes expériences ,étude de cas, interviews</a:t>
            </a:r>
          </a:p>
          <a:p>
            <a:pPr>
              <a:buFont typeface="Wingdings" pitchFamily="2" charset="2"/>
              <a:buChar char="v"/>
            </a:pPr>
            <a:r>
              <a:rPr lang="fr-FR" sz="2000" dirty="0" smtClean="0">
                <a:latin typeface="Times New Roman" pitchFamily="18" charset="0"/>
                <a:cs typeface="Times New Roman" pitchFamily="18" charset="0"/>
              </a:rPr>
              <a:t>Recouper les informations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7710518" cy="1346224"/>
          </a:xfrm>
        </p:spPr>
        <p:txBody>
          <a:bodyPr>
            <a:normAutofit fontScale="90000"/>
          </a:bodyPr>
          <a:lstStyle/>
          <a:p>
            <a:r>
              <a:rPr lang="fr-FR" sz="3200" b="1" dirty="0" smtClean="0">
                <a:latin typeface="Arial" charset="0"/>
              </a:rPr>
              <a:t/>
            </a:r>
            <a:br>
              <a:rPr lang="fr-FR" sz="3200" b="1" dirty="0" smtClean="0">
                <a:latin typeface="Arial" charset="0"/>
              </a:rPr>
            </a:br>
            <a:r>
              <a:rPr lang="fr-FR" sz="3200" b="1" dirty="0" smtClean="0">
                <a:latin typeface="Arial" charset="0"/>
              </a:rPr>
              <a:t/>
            </a:r>
            <a:br>
              <a:rPr lang="fr-FR" sz="3200" b="1" dirty="0" smtClean="0">
                <a:latin typeface="Arial" charset="0"/>
              </a:rPr>
            </a:br>
            <a:r>
              <a:rPr lang="fr-FR" sz="3200" b="1" dirty="0" smtClean="0">
                <a:latin typeface="Arial" charset="0"/>
              </a:rPr>
              <a:t/>
            </a:r>
            <a:br>
              <a:rPr lang="fr-FR" sz="3200" b="1" dirty="0" smtClean="0">
                <a:latin typeface="Arial" charset="0"/>
              </a:rPr>
            </a:br>
            <a:r>
              <a:rPr lang="fr-FR" sz="3200" b="1" dirty="0" smtClean="0">
                <a:latin typeface="Arial" charset="0"/>
              </a:rPr>
              <a:t/>
            </a:r>
            <a:br>
              <a:rPr lang="fr-FR" sz="3200" b="1" dirty="0" smtClean="0">
                <a:latin typeface="Arial" charset="0"/>
              </a:rPr>
            </a:br>
            <a:r>
              <a:rPr lang="fr-FR" sz="3200" b="1" dirty="0" smtClean="0">
                <a:latin typeface="Arial" charset="0"/>
              </a:rPr>
              <a:t/>
            </a:r>
            <a:br>
              <a:rPr lang="fr-FR" sz="3200" b="1" dirty="0" smtClean="0">
                <a:latin typeface="Arial" charset="0"/>
              </a:rPr>
            </a:br>
            <a:r>
              <a:rPr lang="fr-FR" sz="3200" b="1" dirty="0" smtClean="0">
                <a:latin typeface="Arial" charset="0"/>
              </a:rPr>
              <a:t>Comment évaluer l’</a:t>
            </a:r>
            <a:r>
              <a:rPr lang="fr-FR" sz="3200" b="1" dirty="0" err="1" smtClean="0">
                <a:latin typeface="Arial" charset="0"/>
              </a:rPr>
              <a:t>utilisabilité</a:t>
            </a:r>
            <a:r>
              <a:rPr lang="fr-FR" sz="3200" b="1" dirty="0" smtClean="0">
                <a:latin typeface="Arial" charset="0"/>
              </a:rPr>
              <a:t>? Méthodes</a:t>
            </a:r>
            <a:br>
              <a:rPr lang="fr-FR" sz="3200" b="1" dirty="0" smtClean="0">
                <a:latin typeface="Arial" charset="0"/>
              </a:rPr>
            </a:br>
            <a:endParaRPr lang="fr-FR" dirty="0"/>
          </a:p>
        </p:txBody>
      </p:sp>
      <p:sp>
        <p:nvSpPr>
          <p:cNvPr id="3" name="Espace réservé du contenu 2"/>
          <p:cNvSpPr>
            <a:spLocks noGrp="1"/>
          </p:cNvSpPr>
          <p:nvPr>
            <p:ph sz="quarter" idx="1"/>
          </p:nvPr>
        </p:nvSpPr>
        <p:spPr/>
        <p:txBody>
          <a:bodyPr>
            <a:normAutofit/>
          </a:bodyPr>
          <a:lstStyle/>
          <a:p>
            <a:pPr hangingPunct="0">
              <a:lnSpc>
                <a:spcPct val="93000"/>
              </a:lnSpc>
              <a:buClr>
                <a:srgbClr val="000000"/>
              </a:buClr>
              <a:buSzPct val="45000"/>
              <a:buFont typeface="Wingdings" charset="2"/>
              <a:buNone/>
              <a:defRPr/>
            </a:pPr>
            <a:endParaRPr lang="fr-FR" b="1" dirty="0" smtClean="0">
              <a:latin typeface="Arial" charset="0"/>
            </a:endParaRPr>
          </a:p>
          <a:p>
            <a:pPr marL="536575" lvl="1" indent="-452438" eaLnBrk="0" hangingPunct="0">
              <a:lnSpc>
                <a:spcPct val="93000"/>
              </a:lnSpc>
              <a:spcAft>
                <a:spcPts val="1425"/>
              </a:spcAft>
              <a:buClr>
                <a:srgbClr val="0066CC"/>
              </a:buClr>
              <a:buSzPct val="45000"/>
              <a:buFont typeface="Wingdings" pitchFamily="2" charset="2"/>
              <a:buChar char="q"/>
              <a:defRPr/>
            </a:pPr>
            <a:r>
              <a:rPr lang="fr-FR" sz="2000" dirty="0" smtClean="0">
                <a:latin typeface="Times New Roman" pitchFamily="18" charset="0"/>
                <a:cs typeface="Times New Roman" pitchFamily="18" charset="0"/>
              </a:rPr>
              <a:t>Évaluation empirique</a:t>
            </a:r>
          </a:p>
          <a:p>
            <a:pPr marL="752475" lvl="2" indent="-452438" eaLnBrk="0" hangingPunct="0">
              <a:lnSpc>
                <a:spcPct val="93000"/>
              </a:lnSpc>
              <a:spcAft>
                <a:spcPts val="1425"/>
              </a:spcAft>
              <a:buClr>
                <a:srgbClr val="0066CC"/>
              </a:buClr>
              <a:buSzPct val="45000"/>
              <a:buFont typeface="Wingdings" pitchFamily="2" charset="2"/>
              <a:buChar char="v"/>
              <a:defRPr/>
            </a:pPr>
            <a:r>
              <a:rPr lang="fr-FR" sz="2000" dirty="0" smtClean="0">
                <a:latin typeface="Times New Roman" pitchFamily="18" charset="0"/>
                <a:cs typeface="Times New Roman" pitchFamily="18" charset="0"/>
              </a:rPr>
              <a:t>observation et recueil de données</a:t>
            </a:r>
          </a:p>
          <a:p>
            <a:pPr marL="752475" lvl="2" indent="-452438" eaLnBrk="0" hangingPunct="0">
              <a:lnSpc>
                <a:spcPct val="93000"/>
              </a:lnSpc>
              <a:spcAft>
                <a:spcPts val="1425"/>
              </a:spcAft>
              <a:buClr>
                <a:srgbClr val="0066CC"/>
              </a:buClr>
              <a:buSzPct val="45000"/>
              <a:buFont typeface="Wingdings" pitchFamily="2" charset="2"/>
              <a:buChar char="v"/>
              <a:defRPr/>
            </a:pPr>
            <a:r>
              <a:rPr lang="fr-FR" sz="2000" dirty="0" smtClean="0">
                <a:latin typeface="Times New Roman" pitchFamily="18" charset="0"/>
                <a:cs typeface="Times New Roman" pitchFamily="18" charset="0"/>
              </a:rPr>
              <a:t>entretiens, questionnaires</a:t>
            </a:r>
          </a:p>
          <a:p>
            <a:pPr marL="536575" lvl="1" indent="-452438" eaLnBrk="0" hangingPunct="0">
              <a:lnSpc>
                <a:spcPct val="93000"/>
              </a:lnSpc>
              <a:spcAft>
                <a:spcPts val="1425"/>
              </a:spcAft>
              <a:buClr>
                <a:srgbClr val="0066CC"/>
              </a:buClr>
              <a:buSzPct val="45000"/>
              <a:buFont typeface="Wingdings" pitchFamily="2" charset="2"/>
              <a:buChar char="q"/>
              <a:defRPr/>
            </a:pPr>
            <a:r>
              <a:rPr lang="fr-FR" sz="2000" dirty="0" smtClean="0">
                <a:latin typeface="Times New Roman" pitchFamily="18" charset="0"/>
                <a:cs typeface="Times New Roman" pitchFamily="18" charset="0"/>
              </a:rPr>
              <a:t>Évaluation analytique</a:t>
            </a:r>
          </a:p>
          <a:p>
            <a:pPr marL="752475" lvl="2" indent="-452438" eaLnBrk="0" hangingPunct="0">
              <a:lnSpc>
                <a:spcPct val="93000"/>
              </a:lnSpc>
              <a:spcAft>
                <a:spcPts val="1425"/>
              </a:spcAft>
              <a:buClr>
                <a:srgbClr val="0066CC"/>
              </a:buClr>
              <a:buSzPct val="45000"/>
              <a:buFont typeface="Wingdings" pitchFamily="2" charset="2"/>
              <a:buChar char="v"/>
              <a:defRPr/>
            </a:pPr>
            <a:r>
              <a:rPr lang="fr-FR" sz="2000" dirty="0" smtClean="0">
                <a:latin typeface="Times New Roman" pitchFamily="18" charset="0"/>
                <a:cs typeface="Times New Roman" pitchFamily="18" charset="0"/>
              </a:rPr>
              <a:t>jugements </a:t>
            </a:r>
            <a:r>
              <a:rPr lang="fr-FR" sz="2000" dirty="0" smtClean="0">
                <a:latin typeface="Times New Roman" pitchFamily="18" charset="0"/>
                <a:cs typeface="Times New Roman" pitchFamily="18" charset="0"/>
              </a:rPr>
              <a:t>d’experts</a:t>
            </a:r>
          </a:p>
          <a:p>
            <a:pPr marL="752475" lvl="2" indent="-452438" eaLnBrk="0" hangingPunct="0">
              <a:lnSpc>
                <a:spcPct val="93000"/>
              </a:lnSpc>
              <a:spcAft>
                <a:spcPts val="1425"/>
              </a:spcAft>
              <a:buClr>
                <a:srgbClr val="0066CC"/>
              </a:buClr>
              <a:buSzPct val="45000"/>
              <a:buFont typeface="Wingdings" pitchFamily="2" charset="2"/>
              <a:buChar char="v"/>
              <a:defRPr/>
            </a:pPr>
            <a:r>
              <a:rPr lang="fr-FR" sz="2000" dirty="0" smtClean="0">
                <a:latin typeface="Times New Roman" pitchFamily="18" charset="0"/>
                <a:cs typeface="Times New Roman" pitchFamily="18" charset="0"/>
              </a:rPr>
              <a:t>utilisation de référents évaluations heuristiques</a:t>
            </a:r>
          </a:p>
          <a:p>
            <a:pPr marL="752475" lvl="2" indent="-452438" eaLnBrk="0" hangingPunct="0">
              <a:lnSpc>
                <a:spcPct val="93000"/>
              </a:lnSpc>
              <a:spcAft>
                <a:spcPts val="1425"/>
              </a:spcAft>
              <a:buClr>
                <a:srgbClr val="0066CC"/>
              </a:buClr>
              <a:buSzPct val="45000"/>
              <a:buFont typeface="Wingdings" pitchFamily="2" charset="2"/>
              <a:buChar char="v"/>
              <a:defRPr/>
            </a:pPr>
            <a:r>
              <a:rPr lang="fr-FR" sz="2000" dirty="0" smtClean="0">
                <a:latin typeface="Times New Roman" pitchFamily="18" charset="0"/>
                <a:cs typeface="Times New Roman" pitchFamily="18" charset="0"/>
              </a:rPr>
              <a:t>critères d’évaluation ergonomique</a:t>
            </a:r>
          </a:p>
          <a:p>
            <a:pPr>
              <a:buNone/>
            </a:pPr>
            <a:endParaRPr lang="fr-FR" sz="2000" dirty="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Jugements d’experts</a:t>
            </a:r>
            <a:br>
              <a:rPr lang="fr-FR" dirty="0" smtClean="0"/>
            </a:br>
            <a:endParaRPr lang="fr-FR" dirty="0"/>
          </a:p>
        </p:txBody>
      </p:sp>
      <p:sp>
        <p:nvSpPr>
          <p:cNvPr id="3" name="Espace réservé du contenu 2"/>
          <p:cNvSpPr>
            <a:spLocks noGrp="1"/>
          </p:cNvSpPr>
          <p:nvPr>
            <p:ph sz="quarter" idx="1"/>
          </p:nvPr>
        </p:nvSpPr>
        <p:spPr>
          <a:xfrm>
            <a:off x="285720" y="1071546"/>
            <a:ext cx="7639080" cy="5402406"/>
          </a:xfrm>
        </p:spPr>
        <p:txBody>
          <a:bodyPr/>
          <a:lstStyle/>
          <a:p>
            <a:pPr>
              <a:buNone/>
            </a:pPr>
            <a:endParaRPr lang="fr-FR" sz="2000" dirty="0" smtClean="0">
              <a:latin typeface="Calibri" pitchFamily="34" charset="0"/>
            </a:endParaRPr>
          </a:p>
          <a:p>
            <a:pPr>
              <a:buFont typeface="Wingdings" pitchFamily="2" charset="2"/>
              <a:buChar char="q"/>
            </a:pPr>
            <a:r>
              <a:rPr lang="fr-FR" sz="2000" dirty="0" smtClean="0">
                <a:latin typeface="Calibri" pitchFamily="34" charset="0"/>
              </a:rPr>
              <a:t>nécessité d’avoir plusieurs experts en début de projet pour évaluer des produits existants</a:t>
            </a:r>
          </a:p>
          <a:p>
            <a:pPr>
              <a:buFont typeface="Wingdings" pitchFamily="2" charset="2"/>
              <a:buChar char="q"/>
            </a:pPr>
            <a:r>
              <a:rPr lang="fr-FR" sz="2000" dirty="0" smtClean="0">
                <a:latin typeface="Calibri" pitchFamily="34" charset="0"/>
              </a:rPr>
              <a:t>utiles pour éliminer les grosses erreurs</a:t>
            </a:r>
          </a:p>
          <a:p>
            <a:pPr>
              <a:buFont typeface="Wingdings" pitchFamily="2" charset="2"/>
              <a:buChar char="q"/>
            </a:pPr>
            <a:r>
              <a:rPr lang="fr-FR" sz="2000" dirty="0" smtClean="0">
                <a:latin typeface="Calibri" pitchFamily="34" charset="0"/>
              </a:rPr>
              <a:t>nécessité de disposer de scénarios d’utilisation du système et d’une description des futurs utilisateurs</a:t>
            </a:r>
          </a:p>
          <a:p>
            <a:pPr>
              <a:buNone/>
            </a:pPr>
            <a:endParaRPr lang="fr-FR" sz="2000" dirty="0" smtClean="0">
              <a:latin typeface="Calibri" pitchFamily="34" charset="0"/>
            </a:endParaRPr>
          </a:p>
          <a:p>
            <a:pPr>
              <a:buNone/>
            </a:pPr>
            <a:endParaRPr lang="fr-FR" sz="2000" dirty="0" smtClean="0">
              <a:latin typeface="Calibri" pitchFamily="34" charset="0"/>
            </a:endParaRPr>
          </a:p>
          <a:p>
            <a:pPr>
              <a:buNone/>
            </a:pPr>
            <a:endParaRPr lang="fr-FR" sz="2000" dirty="0" smtClean="0">
              <a:latin typeface="Calibri" pitchFamily="34" charset="0"/>
            </a:endParaRPr>
          </a:p>
          <a:p>
            <a:pPr>
              <a:buNone/>
            </a:pPr>
            <a:endParaRPr lang="fr-FR" sz="2000" dirty="0" smtClean="0">
              <a:latin typeface="Calibri" pitchFamily="34" charset="0"/>
            </a:endParaRP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sz="quarter" idx="1"/>
          </p:nvPr>
        </p:nvSpPr>
        <p:spPr/>
        <p:txBody>
          <a:bodyPr/>
          <a:lstStyle/>
          <a:p>
            <a:pPr marL="514350" indent="-514350">
              <a:buFont typeface="+mj-lt"/>
              <a:buAutoNum type="romanUcPeriod"/>
            </a:pPr>
            <a:r>
              <a:rPr lang="fr-FR" dirty="0" smtClean="0">
                <a:latin typeface="Times New Roman" pitchFamily="18" charset="0"/>
                <a:cs typeface="Times New Roman" pitchFamily="18" charset="0"/>
              </a:rPr>
              <a:t>Introduction</a:t>
            </a:r>
          </a:p>
          <a:p>
            <a:pPr marL="514350" indent="-514350">
              <a:buFont typeface="+mj-lt"/>
              <a:buAutoNum type="romanUcPeriod"/>
            </a:pPr>
            <a:r>
              <a:rPr lang="fr-FR" dirty="0" err="1" smtClean="0">
                <a:latin typeface="Times New Roman" pitchFamily="18" charset="0"/>
                <a:cs typeface="Times New Roman" pitchFamily="18" charset="0"/>
              </a:rPr>
              <a:t>Utilisabilité</a:t>
            </a:r>
            <a:r>
              <a:rPr lang="fr-FR" dirty="0" smtClean="0">
                <a:latin typeface="Times New Roman" pitchFamily="18" charset="0"/>
                <a:cs typeface="Times New Roman" pitchFamily="18" charset="0"/>
              </a:rPr>
              <a:t> et utilité</a:t>
            </a:r>
          </a:p>
          <a:p>
            <a:pPr marL="514350" indent="-514350">
              <a:buFont typeface="+mj-lt"/>
              <a:buAutoNum type="romanUcPeriod"/>
            </a:pPr>
            <a:r>
              <a:rPr lang="fr-FR" dirty="0" smtClean="0">
                <a:latin typeface="Times New Roman" pitchFamily="18" charset="0"/>
                <a:cs typeface="Times New Roman" pitchFamily="18" charset="0"/>
              </a:rPr>
              <a:t>Critères d’évaluation heuristique</a:t>
            </a:r>
          </a:p>
          <a:p>
            <a:pPr marL="514350" indent="-514350">
              <a:buFont typeface="+mj-lt"/>
              <a:buAutoNum type="romanUcPeriod"/>
            </a:pPr>
            <a:r>
              <a:rPr lang="fr-FR" dirty="0" smtClean="0">
                <a:latin typeface="Times New Roman" pitchFamily="18" charset="0"/>
                <a:cs typeface="Times New Roman" pitchFamily="18" charset="0"/>
              </a:rPr>
              <a:t>Critères d’évaluation ergonomique</a:t>
            </a:r>
          </a:p>
          <a:p>
            <a:pPr marL="514350" indent="-514350">
              <a:buFont typeface="+mj-lt"/>
              <a:buAutoNum type="romanUcPeriod"/>
            </a:pPr>
            <a:r>
              <a:rPr lang="fr-FR" dirty="0" smtClean="0">
                <a:latin typeface="Times New Roman" pitchFamily="18" charset="0"/>
                <a:cs typeface="Times New Roman" pitchFamily="18" charset="0"/>
              </a:rPr>
              <a:t>Test utilisateur</a:t>
            </a:r>
          </a:p>
          <a:p>
            <a:pPr marL="514350" indent="-514350">
              <a:buFont typeface="+mj-lt"/>
              <a:buAutoNum type="romanUcPeriod"/>
            </a:pPr>
            <a:r>
              <a:rPr lang="fr-FR" dirty="0" smtClean="0">
                <a:latin typeface="Times New Roman" pitchFamily="18" charset="0"/>
                <a:cs typeface="Times New Roman" pitchFamily="18" charset="0"/>
              </a:rPr>
              <a:t>Conclusion</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Organiser l’expertise</a:t>
            </a:r>
            <a:endParaRPr lang="fr-FR" dirty="0"/>
          </a:p>
        </p:txBody>
      </p:sp>
      <p:sp>
        <p:nvSpPr>
          <p:cNvPr id="3" name="Espace réservé du contenu 2"/>
          <p:cNvSpPr>
            <a:spLocks noGrp="1"/>
          </p:cNvSpPr>
          <p:nvPr>
            <p:ph sz="quarter" idx="1"/>
          </p:nvPr>
        </p:nvSpPr>
        <p:spPr/>
        <p:txBody>
          <a:bodyPr>
            <a:normAutofit/>
          </a:bodyPr>
          <a:lstStyle/>
          <a:p>
            <a:pPr>
              <a:buNone/>
            </a:pPr>
            <a:r>
              <a:rPr lang="fr-FR" sz="2000" b="1" dirty="0" smtClean="0">
                <a:latin typeface="Calibri" pitchFamily="34" charset="0"/>
              </a:rPr>
              <a:t>conseils</a:t>
            </a:r>
          </a:p>
          <a:p>
            <a:pPr>
              <a:buFont typeface="Wingdings" pitchFamily="2" charset="2"/>
              <a:buChar char="q"/>
            </a:pPr>
            <a:r>
              <a:rPr lang="fr-FR" sz="2000" dirty="0" smtClean="0">
                <a:latin typeface="Times New Roman" pitchFamily="18" charset="0"/>
                <a:cs typeface="Times New Roman" pitchFamily="18" charset="0"/>
              </a:rPr>
              <a:t>Au moins trois experts </a:t>
            </a:r>
          </a:p>
          <a:p>
            <a:pPr lvl="1">
              <a:buNone/>
            </a:pPr>
            <a:r>
              <a:rPr lang="fr-FR" sz="2000" dirty="0" smtClean="0">
                <a:latin typeface="Times New Roman" pitchFamily="18" charset="0"/>
                <a:cs typeface="Times New Roman" pitchFamily="18" charset="0"/>
              </a:rPr>
              <a:t>• avis indépendants </a:t>
            </a:r>
          </a:p>
          <a:p>
            <a:pPr lvl="1">
              <a:buNone/>
            </a:pPr>
            <a:r>
              <a:rPr lang="fr-FR" sz="2000" dirty="0" smtClean="0">
                <a:latin typeface="Times New Roman" pitchFamily="18" charset="0"/>
                <a:cs typeface="Times New Roman" pitchFamily="18" charset="0"/>
              </a:rPr>
              <a:t>• puis coordonnés, voir contradictoires </a:t>
            </a:r>
          </a:p>
          <a:p>
            <a:pPr>
              <a:buFont typeface="Wingdings" pitchFamily="2" charset="2"/>
              <a:buChar char="q"/>
            </a:pPr>
            <a:r>
              <a:rPr lang="fr-FR" sz="2000" dirty="0" smtClean="0">
                <a:latin typeface="Times New Roman" pitchFamily="18" charset="0"/>
                <a:cs typeface="Times New Roman" pitchFamily="18" charset="0"/>
              </a:rPr>
              <a:t> Ergonomes qualifiés d’au moins trois ans d’expérience </a:t>
            </a:r>
          </a:p>
          <a:p>
            <a:pPr>
              <a:buFont typeface="Wingdings" pitchFamily="2" charset="2"/>
              <a:buChar char="q"/>
            </a:pPr>
            <a:r>
              <a:rPr lang="fr-FR" sz="2000" dirty="0" smtClean="0">
                <a:latin typeface="Times New Roman" pitchFamily="18" charset="0"/>
                <a:cs typeface="Times New Roman" pitchFamily="18" charset="0"/>
              </a:rPr>
              <a:t> Leur donner </a:t>
            </a:r>
          </a:p>
          <a:p>
            <a:pPr lvl="1">
              <a:buNone/>
            </a:pPr>
            <a:r>
              <a:rPr lang="fr-FR" sz="2000" dirty="0" smtClean="0">
                <a:latin typeface="Times New Roman" pitchFamily="18" charset="0"/>
                <a:cs typeface="Times New Roman" pitchFamily="18" charset="0"/>
              </a:rPr>
              <a:t>• une description de la population des futurs utilisateurs </a:t>
            </a:r>
          </a:p>
          <a:p>
            <a:pPr lvl="1">
              <a:buNone/>
            </a:pPr>
            <a:r>
              <a:rPr lang="fr-FR" sz="2000" dirty="0" smtClean="0">
                <a:latin typeface="Times New Roman" pitchFamily="18" charset="0"/>
                <a:cs typeface="Times New Roman" pitchFamily="18" charset="0"/>
              </a:rPr>
              <a:t>• Scénarios, critères ou grille d’analyse</a:t>
            </a:r>
            <a:endParaRPr lang="fr-FR"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4638"/>
            <a:ext cx="7424766" cy="868346"/>
          </a:xfrm>
        </p:spPr>
        <p:txBody>
          <a:bodyPr/>
          <a:lstStyle/>
          <a:p>
            <a:r>
              <a:rPr lang="fr-FR" dirty="0" smtClean="0"/>
              <a:t>Evaluation heuristique</a:t>
            </a:r>
            <a:endParaRPr lang="fr-FR" dirty="0"/>
          </a:p>
        </p:txBody>
      </p:sp>
      <p:sp>
        <p:nvSpPr>
          <p:cNvPr id="3" name="Espace réservé du contenu 2"/>
          <p:cNvSpPr>
            <a:spLocks noGrp="1"/>
          </p:cNvSpPr>
          <p:nvPr>
            <p:ph sz="quarter" idx="1"/>
          </p:nvPr>
        </p:nvSpPr>
        <p:spPr>
          <a:xfrm>
            <a:off x="285720" y="1285860"/>
            <a:ext cx="7639080" cy="5188092"/>
          </a:xfrm>
        </p:spPr>
        <p:txBody>
          <a:bodyPr>
            <a:normAutofit fontScale="85000" lnSpcReduction="20000"/>
          </a:bodyPr>
          <a:lstStyle/>
          <a:p>
            <a:pPr>
              <a:buNone/>
            </a:pPr>
            <a:endParaRPr lang="fr-FR" sz="2000" dirty="0" smtClean="0"/>
          </a:p>
          <a:p>
            <a:pPr>
              <a:buNone/>
            </a:pPr>
            <a:r>
              <a:rPr lang="fr-FR" dirty="0" smtClean="0">
                <a:latin typeface="Times New Roman" pitchFamily="18" charset="0"/>
                <a:cs typeface="Times New Roman" pitchFamily="18" charset="0"/>
              </a:rPr>
              <a:t>Une inspection heuristique consiste à faire examiner une interface </a:t>
            </a:r>
          </a:p>
          <a:p>
            <a:pPr>
              <a:buNone/>
            </a:pPr>
            <a:r>
              <a:rPr lang="fr-FR" dirty="0" smtClean="0">
                <a:latin typeface="Times New Roman" pitchFamily="18" charset="0"/>
                <a:cs typeface="Times New Roman" pitchFamily="18" charset="0"/>
              </a:rPr>
              <a:t>par un nombre restreint d’évaluateurs qui posent un jugement sur</a:t>
            </a:r>
          </a:p>
          <a:p>
            <a:pPr>
              <a:buNone/>
            </a:pPr>
            <a:r>
              <a:rPr lang="fr-FR" dirty="0" smtClean="0">
                <a:latin typeface="Times New Roman" pitchFamily="18" charset="0"/>
                <a:cs typeface="Times New Roman" pitchFamily="18" charset="0"/>
              </a:rPr>
              <a:t>sa conformité à un ensemble de principes d’</a:t>
            </a:r>
            <a:r>
              <a:rPr lang="fr-FR" dirty="0" err="1" smtClean="0">
                <a:latin typeface="Times New Roman" pitchFamily="18" charset="0"/>
                <a:cs typeface="Times New Roman" pitchFamily="18" charset="0"/>
              </a:rPr>
              <a:t>utilisabilité</a:t>
            </a:r>
            <a:r>
              <a:rPr lang="fr-FR" dirty="0" smtClean="0">
                <a:latin typeface="Times New Roman" pitchFamily="18" charset="0"/>
                <a:cs typeface="Times New Roman" pitchFamily="18" charset="0"/>
              </a:rPr>
              <a:t>("heuristiques").</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Avantages:</a:t>
            </a:r>
          </a:p>
          <a:p>
            <a:pPr>
              <a:buNone/>
            </a:pPr>
            <a:r>
              <a:rPr lang="fr-FR" dirty="0" smtClean="0">
                <a:latin typeface="Times New Roman" pitchFamily="18" charset="0"/>
                <a:cs typeface="Times New Roman" pitchFamily="18" charset="0"/>
              </a:rPr>
              <a:t>• rapide, peu coûteux.</a:t>
            </a:r>
          </a:p>
          <a:p>
            <a:pPr>
              <a:buNone/>
            </a:pPr>
            <a:r>
              <a:rPr lang="fr-FR" dirty="0" smtClean="0">
                <a:latin typeface="Times New Roman" pitchFamily="18" charset="0"/>
                <a:cs typeface="Times New Roman" pitchFamily="18" charset="0"/>
              </a:rPr>
              <a:t>• permet d'identifier des problèmes importants.</a:t>
            </a:r>
          </a:p>
          <a:p>
            <a:pPr>
              <a:buNone/>
            </a:pPr>
            <a:r>
              <a:rPr lang="fr-FR" dirty="0" smtClean="0">
                <a:latin typeface="Times New Roman" pitchFamily="18" charset="0"/>
                <a:cs typeface="Times New Roman" pitchFamily="18" charset="0"/>
              </a:rPr>
              <a:t>• ne requiert pas la participation des utilisateurs.</a:t>
            </a:r>
          </a:p>
          <a:p>
            <a:pPr>
              <a:buNone/>
            </a:pPr>
            <a:endParaRPr lang="fr-FR" dirty="0" smtClean="0">
              <a:latin typeface="Times New Roman" pitchFamily="18" charset="0"/>
              <a:cs typeface="Times New Roman" pitchFamily="18" charset="0"/>
            </a:endParaRPr>
          </a:p>
          <a:p>
            <a:pPr>
              <a:buNone/>
            </a:pPr>
            <a:r>
              <a:rPr lang="fr-FR" dirty="0" smtClean="0">
                <a:latin typeface="Times New Roman" pitchFamily="18" charset="0"/>
                <a:cs typeface="Times New Roman" pitchFamily="18" charset="0"/>
              </a:rPr>
              <a:t> Désavantages:</a:t>
            </a:r>
          </a:p>
          <a:p>
            <a:pPr>
              <a:buNone/>
            </a:pPr>
            <a:r>
              <a:rPr lang="fr-FR" dirty="0" smtClean="0">
                <a:latin typeface="Times New Roman" pitchFamily="18" charset="0"/>
                <a:cs typeface="Times New Roman" pitchFamily="18" charset="0"/>
              </a:rPr>
              <a:t>• en dépit de sa simplicité apparente, demande une grande</a:t>
            </a:r>
          </a:p>
          <a:p>
            <a:pPr>
              <a:buNone/>
            </a:pPr>
            <a:r>
              <a:rPr lang="fr-FR" dirty="0" smtClean="0">
                <a:latin typeface="Times New Roman" pitchFamily="18" charset="0"/>
                <a:cs typeface="Times New Roman" pitchFamily="18" charset="0"/>
              </a:rPr>
              <a:t>expertise des évaluateurs par rapport à l'ergonomie des IHM.</a:t>
            </a:r>
          </a:p>
          <a:p>
            <a:pPr>
              <a:buNone/>
            </a:pPr>
            <a:r>
              <a:rPr lang="fr-FR" dirty="0" smtClean="0">
                <a:latin typeface="Times New Roman" pitchFamily="18" charset="0"/>
                <a:cs typeface="Times New Roman" pitchFamily="18" charset="0"/>
              </a:rPr>
              <a:t>• ne trouve que 30 à 50 % (en général) des problèmes que</a:t>
            </a:r>
          </a:p>
          <a:p>
            <a:pPr>
              <a:buNone/>
            </a:pPr>
            <a:r>
              <a:rPr lang="fr-FR" dirty="0" smtClean="0">
                <a:latin typeface="Times New Roman" pitchFamily="18" charset="0"/>
                <a:cs typeface="Times New Roman" pitchFamily="18" charset="0"/>
              </a:rPr>
              <a:t>vivront les utilisateurs.</a:t>
            </a:r>
            <a:endParaRPr lang="fr-F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357298"/>
            <a:ext cx="7467600" cy="5116654"/>
          </a:xfrm>
        </p:spPr>
        <p:txBody>
          <a:bodyPr/>
          <a:lstStyle/>
          <a:p>
            <a:pPr>
              <a:buNone/>
            </a:pPr>
            <a:r>
              <a:rPr lang="fr-FR" sz="3200" dirty="0" smtClean="0">
                <a:latin typeface="Calibri" pitchFamily="34" charset="0"/>
              </a:rPr>
              <a:t>Comment ?</a:t>
            </a:r>
          </a:p>
          <a:p>
            <a:r>
              <a:rPr lang="fr-FR" sz="2000" dirty="0" smtClean="0">
                <a:latin typeface="Times New Roman" pitchFamily="18" charset="0"/>
                <a:cs typeface="Times New Roman" pitchFamily="18" charset="0"/>
              </a:rPr>
              <a:t>L'E.H. est généralement réalisée par une équipe de 2 ou 3 experts qui passent en revue l'ensemble de l'interface au moyen d'une liste de principes appelés "heuristiques». </a:t>
            </a:r>
          </a:p>
          <a:p>
            <a:r>
              <a:rPr lang="fr-FR" sz="2000" dirty="0" smtClean="0">
                <a:latin typeface="Times New Roman" pitchFamily="18" charset="0"/>
                <a:cs typeface="Times New Roman" pitchFamily="18" charset="0"/>
              </a:rPr>
              <a:t>Chaque expert évalue de son côté l'interface avec les guides qui lui sont fournis</a:t>
            </a:r>
          </a:p>
          <a:p>
            <a:r>
              <a:rPr lang="fr-FR" sz="2000" dirty="0" smtClean="0">
                <a:latin typeface="Times New Roman" pitchFamily="18" charset="0"/>
                <a:cs typeface="Times New Roman" pitchFamily="18" charset="0"/>
              </a:rPr>
              <a:t>Ensuite chacun confronte son point de vue avec celui de son collègue</a:t>
            </a:r>
          </a:p>
          <a:p>
            <a:pPr>
              <a:buNone/>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1" descr="niel.bmp"/>
          <p:cNvPicPr>
            <a:picLocks noGrp="1" noChangeAspect="1"/>
          </p:cNvPicPr>
          <p:nvPr>
            <p:ph sz="quarter" idx="1"/>
          </p:nvPr>
        </p:nvPicPr>
        <p:blipFill>
          <a:blip r:embed="rId2"/>
          <a:srcRect/>
          <a:stretch>
            <a:fillRect/>
          </a:stretch>
        </p:blipFill>
        <p:spPr bwMode="auto">
          <a:xfrm>
            <a:off x="1285852" y="857232"/>
            <a:ext cx="6000792" cy="507209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sz="2000" b="1" dirty="0" smtClean="0">
                <a:latin typeface="Calibri" pitchFamily="34" charset="0"/>
              </a:rPr>
              <a:t>Visibilité de l'état du système (feedback)</a:t>
            </a:r>
          </a:p>
          <a:p>
            <a:pPr>
              <a:buNone/>
            </a:pPr>
            <a:r>
              <a:rPr lang="fr-FR" sz="2000" dirty="0" smtClean="0">
                <a:latin typeface="Calibri" pitchFamily="34" charset="0"/>
              </a:rPr>
              <a:t>  </a:t>
            </a:r>
            <a:r>
              <a:rPr lang="fr-FR" sz="2000" dirty="0" smtClean="0">
                <a:latin typeface="Times New Roman" pitchFamily="18" charset="0"/>
                <a:cs typeface="Times New Roman" pitchFamily="18" charset="0"/>
              </a:rPr>
              <a:t>Grâce à un feedback approprié et fourni dans un délai raisonnable, le système doit toujours informer l'utilisateur sur son état. </a:t>
            </a:r>
          </a:p>
          <a:p>
            <a:pPr>
              <a:buFont typeface="Wingdings" pitchFamily="2" charset="2"/>
              <a:buChar char="q"/>
            </a:pPr>
            <a:r>
              <a:rPr lang="fr-FR" sz="2000" dirty="0" smtClean="0">
                <a:latin typeface="Times New Roman" pitchFamily="18" charset="0"/>
                <a:cs typeface="Times New Roman" pitchFamily="18" charset="0"/>
              </a:rPr>
              <a:t>les actions </a:t>
            </a:r>
            <a:r>
              <a:rPr lang="fr-FR" sz="2000" dirty="0" err="1" smtClean="0">
                <a:latin typeface="Times New Roman" pitchFamily="18" charset="0"/>
                <a:cs typeface="Times New Roman" pitchFamily="18" charset="0"/>
              </a:rPr>
              <a:t>déclenchable</a:t>
            </a:r>
            <a:endParaRPr lang="fr-FR" sz="2000" dirty="0" smtClean="0">
              <a:latin typeface="Times New Roman" pitchFamily="18" charset="0"/>
              <a:cs typeface="Times New Roman" pitchFamily="18" charset="0"/>
            </a:endParaRPr>
          </a:p>
          <a:p>
            <a:pPr>
              <a:buFont typeface="Wingdings" pitchFamily="2" charset="2"/>
              <a:buChar char="q"/>
            </a:pPr>
            <a:r>
              <a:rPr lang="fr-FR" sz="2000" dirty="0" smtClean="0">
                <a:latin typeface="Times New Roman" pitchFamily="18" charset="0"/>
                <a:cs typeface="Times New Roman" pitchFamily="18" charset="0"/>
              </a:rPr>
              <a:t>l'interprétation des inputs de l'utilisateur.</a:t>
            </a:r>
          </a:p>
          <a:p>
            <a:pPr>
              <a:buFont typeface="Wingdings" pitchFamily="2" charset="2"/>
              <a:buChar char="q"/>
            </a:pPr>
            <a:r>
              <a:rPr lang="fr-FR" sz="2000" dirty="0" smtClean="0">
                <a:latin typeface="Times New Roman" pitchFamily="18" charset="0"/>
                <a:cs typeface="Times New Roman" pitchFamily="18" charset="0"/>
              </a:rPr>
              <a:t>le résultat des actions effectuées .</a:t>
            </a:r>
          </a:p>
          <a:p>
            <a:pPr>
              <a:buFont typeface="Wingdings" pitchFamily="2" charset="2"/>
              <a:buChar char="q"/>
            </a:pPr>
            <a:r>
              <a:rPr lang="fr-FR" sz="2000" dirty="0" smtClean="0">
                <a:latin typeface="Times New Roman" pitchFamily="18" charset="0"/>
                <a:cs typeface="Times New Roman" pitchFamily="18" charset="0"/>
              </a:rPr>
              <a:t>l'état d'avancement d'une tâche.</a:t>
            </a:r>
          </a:p>
          <a:p>
            <a:pPr>
              <a:buFont typeface="Wingdings" pitchFamily="2" charset="2"/>
              <a:buChar char="q"/>
            </a:pPr>
            <a:r>
              <a:rPr lang="fr-FR" sz="2000" dirty="0" smtClean="0">
                <a:latin typeface="Times New Roman" pitchFamily="18" charset="0"/>
                <a:cs typeface="Times New Roman" pitchFamily="18" charset="0"/>
              </a:rPr>
              <a:t>les erreurs.</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sz="2000" b="1" dirty="0" smtClean="0">
                <a:latin typeface="Calibri" pitchFamily="34" charset="0"/>
              </a:rPr>
              <a:t>Adéquation du système au monde réel</a:t>
            </a:r>
          </a:p>
          <a:p>
            <a:pPr>
              <a:buFont typeface="Wingdings" pitchFamily="2" charset="2"/>
              <a:buChar char="q"/>
            </a:pPr>
            <a:r>
              <a:rPr lang="fr-FR" sz="2000" dirty="0" smtClean="0">
                <a:latin typeface="Calibri" pitchFamily="34" charset="0"/>
              </a:rPr>
              <a:t>Le système doit s'exprimer dans le langage de l'utilisateur, avec des mots, des phrases et des concepts familiers à celui-ci, plutôt qu'avec des termes "orientés système" .</a:t>
            </a:r>
          </a:p>
          <a:p>
            <a:pPr>
              <a:buFont typeface="Wingdings" pitchFamily="2" charset="2"/>
              <a:buChar char="q"/>
            </a:pPr>
            <a:r>
              <a:rPr lang="fr-FR" sz="2000" dirty="0" smtClean="0">
                <a:latin typeface="Calibri" pitchFamily="34" charset="0"/>
              </a:rPr>
              <a:t>Il faut respecter les conventions du monde réel, en faisant apparaître les informations dans un ordre naturel et logique.</a:t>
            </a:r>
          </a:p>
          <a:p>
            <a:pPr>
              <a:buFont typeface="Wingdings" pitchFamily="2" charset="2"/>
              <a:buChar char="q"/>
            </a:pPr>
            <a:r>
              <a:rPr lang="fr-FR" sz="2000" dirty="0" smtClean="0">
                <a:latin typeface="Calibri" pitchFamily="34" charset="0"/>
              </a:rPr>
              <a:t>Dans le terme "langage", nous incluons non seulement les mots et phrases présents dans l'interface mais aussi les icônes, sons.</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142984"/>
            <a:ext cx="7639080" cy="5330968"/>
          </a:xfrm>
        </p:spPr>
        <p:txBody>
          <a:bodyPr/>
          <a:lstStyle/>
          <a:p>
            <a:r>
              <a:rPr lang="fr-FR" sz="2000" b="1" dirty="0" smtClean="0">
                <a:latin typeface="Calibri" pitchFamily="34" charset="0"/>
              </a:rPr>
              <a:t>Contrôle et liberté et de l'utilisateur</a:t>
            </a:r>
          </a:p>
          <a:p>
            <a:pPr>
              <a:buNone/>
            </a:pPr>
            <a:endParaRPr lang="fr-FR" sz="2000" b="1" dirty="0" smtClean="0">
              <a:latin typeface="Calibri" pitchFamily="34" charset="0"/>
            </a:endParaRPr>
          </a:p>
          <a:p>
            <a:pPr>
              <a:buFont typeface="Wingdings" pitchFamily="2" charset="2"/>
              <a:buChar char="q"/>
            </a:pPr>
            <a:r>
              <a:rPr lang="fr-FR" sz="2000" dirty="0" smtClean="0">
                <a:latin typeface="Times New Roman" pitchFamily="18" charset="0"/>
                <a:cs typeface="Times New Roman" pitchFamily="18" charset="0"/>
              </a:rPr>
              <a:t>Les utilisateurs choisissent souvent par erreur des fonction du système et </a:t>
            </a:r>
            <a:r>
              <a:rPr lang="fr-FR" sz="2000" dirty="0" smtClean="0">
                <a:latin typeface="Times New Roman" pitchFamily="18" charset="0"/>
                <a:cs typeface="Times New Roman" pitchFamily="18" charset="0"/>
              </a:rPr>
              <a:t>ils ont </a:t>
            </a:r>
            <a:r>
              <a:rPr lang="fr-FR" sz="2000" dirty="0" smtClean="0">
                <a:latin typeface="Times New Roman" pitchFamily="18" charset="0"/>
                <a:cs typeface="Times New Roman" pitchFamily="18" charset="0"/>
              </a:rPr>
              <a:t>besoin d'issues de secours </a:t>
            </a:r>
            <a:r>
              <a:rPr lang="fr-FR" sz="2000" dirty="0" smtClean="0">
                <a:latin typeface="Times New Roman" pitchFamily="18" charset="0"/>
                <a:cs typeface="Times New Roman" pitchFamily="18" charset="0"/>
              </a:rPr>
              <a:t>pour </a:t>
            </a:r>
            <a:r>
              <a:rPr lang="fr-FR" sz="2000" dirty="0" smtClean="0">
                <a:latin typeface="Times New Roman" pitchFamily="18" charset="0"/>
                <a:cs typeface="Times New Roman" pitchFamily="18" charset="0"/>
              </a:rPr>
              <a:t>quitter la situation non désirée sans devoir parcourir un long </a:t>
            </a:r>
            <a:r>
              <a:rPr lang="fr-FR" sz="2000" dirty="0" smtClean="0">
                <a:latin typeface="Times New Roman" pitchFamily="18" charset="0"/>
                <a:cs typeface="Times New Roman" pitchFamily="18" charset="0"/>
              </a:rPr>
              <a:t>chemin. </a:t>
            </a:r>
            <a:r>
              <a:rPr lang="fr-FR" sz="2000" dirty="0" smtClean="0">
                <a:latin typeface="Times New Roman" pitchFamily="18" charset="0"/>
                <a:cs typeface="Times New Roman" pitchFamily="18" charset="0"/>
              </a:rPr>
              <a:t>Il faut offrir les fonctions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annuler » </a:t>
            </a:r>
            <a:r>
              <a:rPr lang="fr-FR" sz="2000" dirty="0" smtClean="0">
                <a:latin typeface="Times New Roman" pitchFamily="18" charset="0"/>
                <a:cs typeface="Times New Roman" pitchFamily="18" charset="0"/>
              </a:rPr>
              <a:t>ou </a:t>
            </a:r>
            <a:r>
              <a:rPr lang="fr-FR" sz="2000" dirty="0" smtClean="0">
                <a:latin typeface="Times New Roman" pitchFamily="18" charset="0"/>
                <a:cs typeface="Times New Roman" pitchFamily="18" charset="0"/>
              </a:rPr>
              <a:t>« modifier »</a:t>
            </a:r>
            <a:endParaRPr lang="fr-FR" sz="2000" dirty="0" smtClean="0">
              <a:latin typeface="Times New Roman" pitchFamily="18" charset="0"/>
              <a:cs typeface="Times New Roman" pitchFamily="18" charset="0"/>
            </a:endParaRPr>
          </a:p>
          <a:p>
            <a:pPr>
              <a:buFont typeface="Wingdings" pitchFamily="2" charset="2"/>
              <a:buChar char="q"/>
            </a:pPr>
            <a:r>
              <a:rPr lang="fr-FR" sz="2000" dirty="0" smtClean="0">
                <a:latin typeface="Times New Roman" pitchFamily="18" charset="0"/>
                <a:cs typeface="Times New Roman" pitchFamily="18" charset="0"/>
              </a:rPr>
              <a:t>Le déclenchement des fonctions du système doit se faire à l'initiative de l'utilisateur.</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1142984"/>
            <a:ext cx="7467600" cy="4873752"/>
          </a:xfrm>
        </p:spPr>
        <p:txBody>
          <a:bodyPr>
            <a:normAutofit/>
          </a:bodyPr>
          <a:lstStyle/>
          <a:p>
            <a:r>
              <a:rPr lang="fr-FR" sz="2000" b="1" dirty="0" smtClean="0">
                <a:latin typeface="Calibri" pitchFamily="34" charset="0"/>
              </a:rPr>
              <a:t>Cohérence et respect de standards</a:t>
            </a:r>
          </a:p>
          <a:p>
            <a:pPr>
              <a:buFont typeface="Wingdings" pitchFamily="2" charset="2"/>
              <a:buChar char="q"/>
            </a:pPr>
            <a:r>
              <a:rPr lang="fr-FR" sz="2000" dirty="0" smtClean="0">
                <a:latin typeface="Times New Roman" pitchFamily="18" charset="0"/>
                <a:cs typeface="Times New Roman" pitchFamily="18" charset="0"/>
              </a:rPr>
              <a:t>Les utilisateurs ne devraient pas se demander si </a:t>
            </a:r>
            <a:r>
              <a:rPr lang="fr-FR" sz="2000" dirty="0" smtClean="0">
                <a:latin typeface="Times New Roman" pitchFamily="18" charset="0"/>
                <a:cs typeface="Times New Roman" pitchFamily="18" charset="0"/>
              </a:rPr>
              <a:t>les différents </a:t>
            </a:r>
            <a:r>
              <a:rPr lang="fr-FR" sz="2000" dirty="0" smtClean="0">
                <a:latin typeface="Times New Roman" pitchFamily="18" charset="0"/>
                <a:cs typeface="Times New Roman" pitchFamily="18" charset="0"/>
              </a:rPr>
              <a:t>mots, situations, ou actions veulent dire la même chose. Il faut se conformer aux conventions de la plate-forme.</a:t>
            </a:r>
          </a:p>
          <a:p>
            <a:pPr>
              <a:buFont typeface="Wingdings" pitchFamily="2" charset="2"/>
              <a:buChar char="q"/>
            </a:pPr>
            <a:r>
              <a:rPr lang="fr-FR" sz="2000" dirty="0" smtClean="0">
                <a:latin typeface="Times New Roman" pitchFamily="18" charset="0"/>
                <a:cs typeface="Times New Roman" pitchFamily="18" charset="0"/>
              </a:rPr>
              <a:t>De la même manière, des opérations sémantiquement identiques, même utilisées dans des contextes différents, sont mieux accomplies si elles sont présentées de manière uniforme, et actionnées par les mêmes mécanismes.</a:t>
            </a:r>
          </a:p>
          <a:p>
            <a:pPr>
              <a:buFont typeface="Wingdings" pitchFamily="2" charset="2"/>
              <a:buChar char="q"/>
            </a:pPr>
            <a:r>
              <a:rPr lang="fr-FR" sz="2000" dirty="0" smtClean="0">
                <a:latin typeface="Times New Roman" pitchFamily="18" charset="0"/>
                <a:cs typeface="Times New Roman" pitchFamily="18" charset="0"/>
              </a:rPr>
              <a:t>Donc, la cohérence n'est pas juste une question de présentation des écrans mais </a:t>
            </a:r>
            <a:r>
              <a:rPr lang="fr-FR" sz="2000" dirty="0" smtClean="0">
                <a:latin typeface="Times New Roman" pitchFamily="18" charset="0"/>
                <a:cs typeface="Times New Roman" pitchFamily="18" charset="0"/>
              </a:rPr>
              <a:t>e </a:t>
            </a:r>
            <a:r>
              <a:rPr lang="fr-FR" sz="2000" dirty="0" smtClean="0">
                <a:latin typeface="Times New Roman" pitchFamily="18" charset="0"/>
                <a:cs typeface="Times New Roman" pitchFamily="18" charset="0"/>
              </a:rPr>
              <a:t>également relative à la tâche et sa structuration.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71472" y="1428736"/>
            <a:ext cx="7353328" cy="5045216"/>
          </a:xfrm>
        </p:spPr>
        <p:txBody>
          <a:bodyPr>
            <a:normAutofit/>
          </a:bodyPr>
          <a:lstStyle/>
          <a:p>
            <a:r>
              <a:rPr lang="fr-FR" sz="2000" b="1" dirty="0" smtClean="0">
                <a:latin typeface="Calibri" pitchFamily="34" charset="0"/>
              </a:rPr>
              <a:t>Design minimaliste et </a:t>
            </a:r>
            <a:r>
              <a:rPr lang="fr-FR" sz="2000" b="1" dirty="0" smtClean="0">
                <a:latin typeface="Calibri" pitchFamily="34" charset="0"/>
              </a:rPr>
              <a:t>esthétique</a:t>
            </a:r>
            <a:endParaRPr lang="fr-FR" sz="2000" b="1" dirty="0" smtClean="0">
              <a:latin typeface="Calibri" pitchFamily="34" charset="0"/>
            </a:endParaRPr>
          </a:p>
          <a:p>
            <a:pPr>
              <a:buFont typeface="Wingdings" pitchFamily="2" charset="2"/>
              <a:buChar char="q"/>
            </a:pPr>
            <a:r>
              <a:rPr lang="fr-FR" sz="2000" dirty="0" smtClean="0">
                <a:latin typeface="Times New Roman" pitchFamily="18" charset="0"/>
                <a:cs typeface="Times New Roman" pitchFamily="18" charset="0"/>
              </a:rPr>
              <a:t>Les dialogues ne devraient pas contenir des informations qui sont non pertinentes ou rarement utilisées. </a:t>
            </a:r>
          </a:p>
          <a:p>
            <a:pPr>
              <a:buFont typeface="Wingdings" pitchFamily="2" charset="2"/>
              <a:buChar char="q"/>
            </a:pPr>
            <a:r>
              <a:rPr lang="fr-FR" sz="2000" dirty="0" smtClean="0">
                <a:latin typeface="Times New Roman" pitchFamily="18" charset="0"/>
                <a:cs typeface="Times New Roman" pitchFamily="18" charset="0"/>
              </a:rPr>
              <a:t>Toute information superflue dans un dialogue entre en compétition avec les informations pertinentes et diminue la visibilité relative de ces dernières.</a:t>
            </a:r>
          </a:p>
          <a:p>
            <a:pPr>
              <a:buFont typeface="Wingdings" pitchFamily="2" charset="2"/>
              <a:buChar char="q"/>
            </a:pPr>
            <a:r>
              <a:rPr lang="fr-FR" sz="2000" dirty="0" smtClean="0">
                <a:latin typeface="Times New Roman" pitchFamily="18" charset="0"/>
                <a:cs typeface="Times New Roman" pitchFamily="18" charset="0"/>
              </a:rPr>
              <a:t>les </a:t>
            </a:r>
            <a:r>
              <a:rPr lang="fr-FR" sz="2000" dirty="0" smtClean="0">
                <a:latin typeface="Times New Roman" pitchFamily="18" charset="0"/>
                <a:cs typeface="Times New Roman" pitchFamily="18" charset="0"/>
              </a:rPr>
              <a:t>informations qui sont utilisées </a:t>
            </a:r>
            <a:r>
              <a:rPr lang="fr-FR" sz="2000" dirty="0" smtClean="0">
                <a:latin typeface="Times New Roman" pitchFamily="18" charset="0"/>
                <a:cs typeface="Times New Roman" pitchFamily="18" charset="0"/>
              </a:rPr>
              <a:t>ensembles, doivent être affichées visuellement proches l'une de l'autre ; </a:t>
            </a:r>
          </a:p>
          <a:p>
            <a:pPr>
              <a:buFont typeface="Wingdings" pitchFamily="2" charset="2"/>
              <a:buChar char="q"/>
            </a:pPr>
            <a:r>
              <a:rPr lang="fr-FR" sz="2000" dirty="0" smtClean="0">
                <a:latin typeface="Times New Roman" pitchFamily="18" charset="0"/>
                <a:cs typeface="Times New Roman" pitchFamily="18" charset="0"/>
              </a:rPr>
              <a:t>L'interface ne doit pas contenir plus de 5 à 7 couleurs différentes.</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71472" y="1000108"/>
            <a:ext cx="7353328" cy="5473844"/>
          </a:xfrm>
        </p:spPr>
        <p:txBody>
          <a:bodyPr>
            <a:normAutofit/>
          </a:bodyPr>
          <a:lstStyle/>
          <a:p>
            <a:r>
              <a:rPr lang="fr-FR" sz="2000" b="1" dirty="0" smtClean="0">
                <a:latin typeface="Calibri" pitchFamily="34" charset="0"/>
              </a:rPr>
              <a:t>Reconnaissance plutôt que rappel</a:t>
            </a:r>
          </a:p>
          <a:p>
            <a:pPr>
              <a:buFont typeface="Wingdings" pitchFamily="2" charset="2"/>
              <a:buChar char="q"/>
            </a:pPr>
            <a:r>
              <a:rPr lang="fr-FR" sz="1800" dirty="0" smtClean="0">
                <a:latin typeface="Times New Roman" pitchFamily="18" charset="0"/>
                <a:cs typeface="Times New Roman" pitchFamily="18" charset="0"/>
              </a:rPr>
              <a:t>Il faut rendre les objets, les actions et les options visibles. Il ne convient pas que l'utilisateur </a:t>
            </a:r>
            <a:r>
              <a:rPr lang="fr-FR" sz="1800" dirty="0" smtClean="0">
                <a:latin typeface="Times New Roman" pitchFamily="18" charset="0"/>
                <a:cs typeface="Times New Roman" pitchFamily="18" charset="0"/>
              </a:rPr>
              <a:t>doit se </a:t>
            </a:r>
            <a:r>
              <a:rPr lang="fr-FR" sz="1800" dirty="0" smtClean="0">
                <a:latin typeface="Times New Roman" pitchFamily="18" charset="0"/>
                <a:cs typeface="Times New Roman" pitchFamily="18" charset="0"/>
              </a:rPr>
              <a:t>rappeler des informations données à un endroit du dialogue lorsqu'il est à un autre </a:t>
            </a:r>
            <a:r>
              <a:rPr lang="fr-FR" sz="1800" dirty="0" smtClean="0">
                <a:latin typeface="Times New Roman" pitchFamily="18" charset="0"/>
                <a:cs typeface="Times New Roman" pitchFamily="18" charset="0"/>
              </a:rPr>
              <a:t>endroit. </a:t>
            </a:r>
            <a:r>
              <a:rPr lang="fr-FR" sz="1800" dirty="0" smtClean="0">
                <a:latin typeface="Times New Roman" pitchFamily="18" charset="0"/>
                <a:cs typeface="Times New Roman" pitchFamily="18" charset="0"/>
              </a:rPr>
              <a:t>Les instructions d'utilisation du système devraient être visibles ou faciles à retrouver lorsqu'elles sont nécessaires</a:t>
            </a:r>
            <a:r>
              <a:rPr lang="fr-FR" sz="1800" dirty="0" smtClean="0">
                <a:latin typeface="Times New Roman" pitchFamily="18" charset="0"/>
                <a:cs typeface="Times New Roman" pitchFamily="18" charset="0"/>
              </a:rPr>
              <a:t>.</a:t>
            </a:r>
          </a:p>
          <a:p>
            <a:pPr>
              <a:buNone/>
            </a:pPr>
            <a:endParaRPr lang="fr-FR" sz="1800" dirty="0" smtClean="0">
              <a:latin typeface="Times New Roman" pitchFamily="18" charset="0"/>
              <a:cs typeface="Times New Roman" pitchFamily="18" charset="0"/>
            </a:endParaRPr>
          </a:p>
          <a:p>
            <a:pPr>
              <a:buFont typeface="Wingdings" pitchFamily="2" charset="2"/>
              <a:buChar char="q"/>
            </a:pPr>
            <a:r>
              <a:rPr lang="fr-FR" sz="1800" dirty="0" smtClean="0">
                <a:latin typeface="Times New Roman" pitchFamily="18" charset="0"/>
                <a:cs typeface="Times New Roman" pitchFamily="18" charset="0"/>
              </a:rPr>
              <a:t>Dans le dialogue avec l'utilisateur, il est donc préférable que le système présente des éléments à </a:t>
            </a:r>
            <a:r>
              <a:rPr lang="fr-FR" sz="1800" dirty="0" smtClean="0">
                <a:latin typeface="Times New Roman" pitchFamily="18" charset="0"/>
                <a:cs typeface="Times New Roman" pitchFamily="18" charset="0"/>
              </a:rPr>
              <a:t>l'utilisateur qu’il pourra </a:t>
            </a:r>
            <a:r>
              <a:rPr lang="fr-FR" sz="1800" dirty="0" smtClean="0">
                <a:latin typeface="Times New Roman" pitchFamily="18" charset="0"/>
                <a:cs typeface="Times New Roman" pitchFamily="18" charset="0"/>
              </a:rPr>
              <a:t>dès lors manipuler. Les menus permettent aisément d'atteindre ce but</a:t>
            </a:r>
            <a:r>
              <a:rPr lang="fr-FR" sz="1800" dirty="0" smtClean="0">
                <a:latin typeface="Times New Roman" pitchFamily="18" charset="0"/>
                <a:cs typeface="Times New Roman" pitchFamily="18" charset="0"/>
              </a:rPr>
              <a:t>.</a:t>
            </a:r>
          </a:p>
          <a:p>
            <a:pPr>
              <a:buNone/>
            </a:pPr>
            <a:endParaRPr lang="fr-FR" sz="1800" dirty="0" smtClean="0">
              <a:latin typeface="Times New Roman" pitchFamily="18" charset="0"/>
              <a:cs typeface="Times New Roman" pitchFamily="18" charset="0"/>
            </a:endParaRPr>
          </a:p>
          <a:p>
            <a:pPr>
              <a:buFont typeface="Wingdings" pitchFamily="2" charset="2"/>
              <a:buChar char="q"/>
            </a:pPr>
            <a:r>
              <a:rPr lang="fr-FR" sz="1800" dirty="0" smtClean="0">
                <a:latin typeface="Times New Roman" pitchFamily="18" charset="0"/>
                <a:cs typeface="Times New Roman" pitchFamily="18" charset="0"/>
              </a:rPr>
              <a:t>Ainsi, une interface graphique est toujours plus facile à utiliser qu'un système en langage de commande, car ce dernier présente peu d'informations permettant à l'utilisateur de "se souvenir".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4638"/>
            <a:ext cx="7353328" cy="868346"/>
          </a:xfrm>
        </p:spPr>
        <p:txBody>
          <a:bodyPr/>
          <a:lstStyle/>
          <a:p>
            <a:r>
              <a:rPr lang="fr-FR" dirty="0" smtClean="0">
                <a:latin typeface="Calibri" pitchFamily="34" charset="0"/>
              </a:rPr>
              <a:t>1.Introduction</a:t>
            </a:r>
            <a:endParaRPr lang="fr-FR" dirty="0">
              <a:latin typeface="Calibri" pitchFamily="34" charset="0"/>
            </a:endParaRPr>
          </a:p>
        </p:txBody>
      </p:sp>
      <p:sp>
        <p:nvSpPr>
          <p:cNvPr id="3" name="Espace réservé du contenu 2"/>
          <p:cNvSpPr>
            <a:spLocks noGrp="1"/>
          </p:cNvSpPr>
          <p:nvPr>
            <p:ph sz="quarter" idx="1"/>
          </p:nvPr>
        </p:nvSpPr>
        <p:spPr>
          <a:xfrm>
            <a:off x="357158" y="1285860"/>
            <a:ext cx="7567642" cy="5188092"/>
          </a:xfrm>
        </p:spPr>
        <p:txBody>
          <a:bodyPr>
            <a:normAutofit/>
          </a:bodyPr>
          <a:lstStyle/>
          <a:p>
            <a:r>
              <a:rPr lang="fr-FR" sz="2800" dirty="0" smtClean="0">
                <a:latin typeface="Calibri" pitchFamily="34" charset="0"/>
              </a:rPr>
              <a:t>Interface homme-machine</a:t>
            </a:r>
          </a:p>
          <a:p>
            <a:pPr lvl="1">
              <a:buFont typeface="Wingdings" pitchFamily="2" charset="2"/>
              <a:buChar char="v"/>
            </a:pPr>
            <a:r>
              <a:rPr lang="fr-FR" dirty="0" smtClean="0"/>
              <a:t> </a:t>
            </a:r>
            <a:r>
              <a:rPr lang="fr-FR" sz="2000" dirty="0" smtClean="0">
                <a:latin typeface="Times New Roman" pitchFamily="18" charset="0"/>
                <a:cs typeface="Times New Roman" pitchFamily="18" charset="0"/>
              </a:rPr>
              <a:t>ensemble de dispositifs matériels et logiciels permettant à utilisateur d’interagir avec un système interactif</a:t>
            </a:r>
          </a:p>
          <a:p>
            <a:pPr lvl="1">
              <a:buNone/>
            </a:pPr>
            <a:endParaRPr lang="fr-FR" dirty="0" smtClean="0">
              <a:latin typeface="Calibri" pitchFamily="34" charset="0"/>
            </a:endParaRPr>
          </a:p>
          <a:p>
            <a:pPr>
              <a:buNone/>
            </a:pPr>
            <a:endParaRPr lang="fr-FR" dirty="0"/>
          </a:p>
        </p:txBody>
      </p:sp>
      <p:sp>
        <p:nvSpPr>
          <p:cNvPr id="4" name="Rectangle 3"/>
          <p:cNvSpPr/>
          <p:nvPr/>
        </p:nvSpPr>
        <p:spPr>
          <a:xfrm>
            <a:off x="1857356" y="2714620"/>
            <a:ext cx="3214710"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Fonctionnalités proposé par la machine</a:t>
            </a:r>
            <a:endParaRPr lang="fr-FR" dirty="0">
              <a:solidFill>
                <a:schemeClr val="tx1"/>
              </a:solidFill>
            </a:endParaRPr>
          </a:p>
        </p:txBody>
      </p:sp>
      <p:sp>
        <p:nvSpPr>
          <p:cNvPr id="7" name="Rectangle 6"/>
          <p:cNvSpPr/>
          <p:nvPr/>
        </p:nvSpPr>
        <p:spPr>
          <a:xfrm>
            <a:off x="2214546" y="5214950"/>
            <a:ext cx="257176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Utilisateurs</a:t>
            </a:r>
            <a:endParaRPr lang="fr-FR" dirty="0">
              <a:solidFill>
                <a:schemeClr val="tx1"/>
              </a:solidFill>
            </a:endParaRPr>
          </a:p>
        </p:txBody>
      </p:sp>
      <p:sp>
        <p:nvSpPr>
          <p:cNvPr id="9" name="Double flèche verticale 8"/>
          <p:cNvSpPr/>
          <p:nvPr/>
        </p:nvSpPr>
        <p:spPr>
          <a:xfrm>
            <a:off x="3357554" y="4143380"/>
            <a:ext cx="285752" cy="100013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357298"/>
            <a:ext cx="7467600" cy="5116654"/>
          </a:xfrm>
        </p:spPr>
        <p:txBody>
          <a:bodyPr>
            <a:normAutofit/>
          </a:bodyPr>
          <a:lstStyle/>
          <a:p>
            <a:r>
              <a:rPr lang="fr-FR" sz="2000" b="1" dirty="0" smtClean="0">
                <a:latin typeface="Calibri" pitchFamily="34" charset="0"/>
              </a:rPr>
              <a:t>Flexibilité d'utilisation </a:t>
            </a:r>
          </a:p>
          <a:p>
            <a:pPr>
              <a:buFont typeface="Wingdings" pitchFamily="2" charset="2"/>
              <a:buChar char="q"/>
            </a:pPr>
            <a:r>
              <a:rPr lang="fr-FR" sz="2000" dirty="0" smtClean="0">
                <a:latin typeface="Times New Roman" pitchFamily="18" charset="0"/>
                <a:cs typeface="Times New Roman" pitchFamily="18" charset="0"/>
              </a:rPr>
              <a:t>Des accélérateurs -non vus par l'utilisateur novice -peuvent souvent accélérer l'interaction pour l'utilisateur expert de telle façon que le système puisse s'adresser à la fois aux novices et aux experts.</a:t>
            </a:r>
          </a:p>
          <a:p>
            <a:pPr>
              <a:buFont typeface="Wingdings" pitchFamily="2" charset="2"/>
              <a:buChar char="q"/>
            </a:pPr>
            <a:r>
              <a:rPr lang="fr-FR" sz="2000" dirty="0" smtClean="0">
                <a:latin typeface="Times New Roman" pitchFamily="18" charset="0"/>
                <a:cs typeface="Times New Roman" pitchFamily="18" charset="0"/>
              </a:rPr>
              <a:t>il faut permettre aux utilisateurs d'adapter des actions fréquentes.</a:t>
            </a:r>
          </a:p>
          <a:p>
            <a:pPr>
              <a:buFont typeface="Wingdings" pitchFamily="2" charset="2"/>
              <a:buChar char="q"/>
            </a:pPr>
            <a:r>
              <a:rPr lang="fr-FR" sz="2000" dirty="0" smtClean="0">
                <a:latin typeface="Times New Roman" pitchFamily="18" charset="0"/>
                <a:cs typeface="Times New Roman" pitchFamily="18" charset="0"/>
              </a:rPr>
              <a:t>L'utilisateur expérimenté doit pouvoir réaliser les opérations utilisées fréquemment assez rapidement, à l'aide de raccourcis de dialogue.</a:t>
            </a:r>
          </a:p>
          <a:p>
            <a:pPr>
              <a:buFont typeface="Wingdings" pitchFamily="2" charset="2"/>
              <a:buChar char="q"/>
            </a:pPr>
            <a:r>
              <a:rPr lang="fr-FR" sz="2000" dirty="0" smtClean="0">
                <a:latin typeface="Times New Roman" pitchFamily="18" charset="0"/>
                <a:cs typeface="Times New Roman" pitchFamily="18" charset="0"/>
              </a:rPr>
              <a:t>L'interface doit permettre à l'utilisateur d'aller directement à l'endroit désiré (ex. : liens hypertexte)</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1071546"/>
            <a:ext cx="7467600" cy="4873752"/>
          </a:xfrm>
        </p:spPr>
        <p:txBody>
          <a:bodyPr>
            <a:normAutofit/>
          </a:bodyPr>
          <a:lstStyle/>
          <a:p>
            <a:r>
              <a:rPr lang="fr-FR" sz="2000" b="1" dirty="0" smtClean="0">
                <a:latin typeface="Calibri" pitchFamily="34" charset="0"/>
              </a:rPr>
              <a:t>Aide à la gestion des erreurs </a:t>
            </a:r>
          </a:p>
          <a:p>
            <a:pPr>
              <a:buFont typeface="Wingdings" pitchFamily="2" charset="2"/>
              <a:buChar char="q"/>
            </a:pPr>
            <a:r>
              <a:rPr lang="fr-FR" sz="2000" dirty="0" smtClean="0">
                <a:latin typeface="Times New Roman" pitchFamily="18" charset="0"/>
                <a:cs typeface="Times New Roman" pitchFamily="18" charset="0"/>
              </a:rPr>
              <a:t>Les messages d'erreur doivent être exprimés dans un langage clair (pas de codes), indiquer précisément le problème et suggérer une solution d'une manière constructive.</a:t>
            </a:r>
          </a:p>
          <a:p>
            <a:pPr>
              <a:buFont typeface="Wingdings" pitchFamily="2" charset="2"/>
              <a:buChar char="q"/>
            </a:pPr>
            <a:r>
              <a:rPr lang="fr-FR" sz="2000" dirty="0" smtClean="0">
                <a:latin typeface="Times New Roman" pitchFamily="18" charset="0"/>
                <a:cs typeface="Times New Roman" pitchFamily="18" charset="0"/>
              </a:rPr>
              <a:t>Les messages d'erreur doivent suivre quatre recommandations </a:t>
            </a:r>
            <a:r>
              <a:rPr lang="fr-FR" sz="2000" dirty="0" smtClean="0">
                <a:latin typeface="Times New Roman" pitchFamily="18" charset="0"/>
                <a:cs typeface="Times New Roman" pitchFamily="18" charset="0"/>
              </a:rPr>
              <a:t>:</a:t>
            </a:r>
          </a:p>
          <a:p>
            <a:pPr>
              <a:buNone/>
            </a:pPr>
            <a:endParaRPr lang="fr-FR" sz="2000" dirty="0" smtClean="0">
              <a:latin typeface="Times New Roman" pitchFamily="18" charset="0"/>
              <a:cs typeface="Times New Roman" pitchFamily="18" charset="0"/>
            </a:endParaRPr>
          </a:p>
          <a:p>
            <a:pPr lvl="1">
              <a:buFont typeface="Wingdings" pitchFamily="2" charset="2"/>
              <a:buChar char="Ø"/>
            </a:pPr>
            <a:r>
              <a:rPr lang="fr-FR" sz="1700" dirty="0" smtClean="0">
                <a:latin typeface="Times New Roman" pitchFamily="18" charset="0"/>
                <a:cs typeface="Times New Roman" pitchFamily="18" charset="0"/>
              </a:rPr>
              <a:t>Ils doivent </a:t>
            </a:r>
            <a:r>
              <a:rPr lang="fr-FR" sz="1700" dirty="0" smtClean="0">
                <a:latin typeface="Times New Roman" pitchFamily="18" charset="0"/>
                <a:cs typeface="Times New Roman" pitchFamily="18" charset="0"/>
              </a:rPr>
              <a:t>être </a:t>
            </a:r>
            <a:r>
              <a:rPr lang="fr-FR" sz="1700" b="1" dirty="0" smtClean="0">
                <a:latin typeface="Times New Roman" pitchFamily="18" charset="0"/>
                <a:cs typeface="Times New Roman" pitchFamily="18" charset="0"/>
              </a:rPr>
              <a:t>formulés </a:t>
            </a:r>
            <a:r>
              <a:rPr lang="fr-FR" sz="1700" b="1" dirty="0" smtClean="0">
                <a:latin typeface="Times New Roman" pitchFamily="18" charset="0"/>
                <a:cs typeface="Times New Roman" pitchFamily="18" charset="0"/>
              </a:rPr>
              <a:t>dans un langage clair, compréhensible par l'utilisateur (éviter les codes "orientés système") </a:t>
            </a:r>
          </a:p>
          <a:p>
            <a:pPr lvl="1">
              <a:buFont typeface="Wingdings" pitchFamily="2" charset="2"/>
              <a:buChar char="Ø"/>
            </a:pPr>
            <a:r>
              <a:rPr lang="fr-FR" sz="1700" dirty="0" smtClean="0">
                <a:latin typeface="Times New Roman" pitchFamily="18" charset="0"/>
                <a:cs typeface="Times New Roman" pitchFamily="18" charset="0"/>
              </a:rPr>
              <a:t>Ils doivent indiquer </a:t>
            </a:r>
            <a:r>
              <a:rPr lang="fr-FR" sz="1700" b="1" dirty="0" smtClean="0">
                <a:latin typeface="Times New Roman" pitchFamily="18" charset="0"/>
                <a:cs typeface="Times New Roman" pitchFamily="18" charset="0"/>
              </a:rPr>
              <a:t>clairement le </a:t>
            </a:r>
            <a:r>
              <a:rPr lang="fr-FR" sz="1700" b="1" dirty="0" smtClean="0">
                <a:latin typeface="Times New Roman" pitchFamily="18" charset="0"/>
                <a:cs typeface="Times New Roman" pitchFamily="18" charset="0"/>
              </a:rPr>
              <a:t>problème</a:t>
            </a:r>
          </a:p>
          <a:p>
            <a:pPr lvl="1">
              <a:buFont typeface="Wingdings" pitchFamily="2" charset="2"/>
              <a:buChar char="Ø"/>
            </a:pPr>
            <a:r>
              <a:rPr lang="fr-FR" sz="1700" dirty="0" smtClean="0">
                <a:latin typeface="Times New Roman" pitchFamily="18" charset="0"/>
                <a:cs typeface="Times New Roman" pitchFamily="18" charset="0"/>
              </a:rPr>
              <a:t>Ils doivent aider l'utilisateur à </a:t>
            </a:r>
            <a:r>
              <a:rPr lang="fr-FR" sz="1700" b="1" dirty="0" smtClean="0">
                <a:latin typeface="Times New Roman" pitchFamily="18" charset="0"/>
                <a:cs typeface="Times New Roman" pitchFamily="18" charset="0"/>
              </a:rPr>
              <a:t>solutionner le problème</a:t>
            </a:r>
          </a:p>
          <a:p>
            <a:pPr lvl="1">
              <a:buFont typeface="Wingdings" pitchFamily="2" charset="2"/>
              <a:buChar char="Ø"/>
            </a:pPr>
            <a:r>
              <a:rPr lang="fr-FR" sz="1700" dirty="0" smtClean="0">
                <a:latin typeface="Times New Roman" pitchFamily="18" charset="0"/>
                <a:cs typeface="Times New Roman" pitchFamily="18" charset="0"/>
              </a:rPr>
              <a:t>Les messages d'erreurs ne doivent </a:t>
            </a:r>
            <a:r>
              <a:rPr lang="fr-FR" sz="1700" b="1" dirty="0" smtClean="0">
                <a:latin typeface="Times New Roman" pitchFamily="18" charset="0"/>
                <a:cs typeface="Times New Roman" pitchFamily="18" charset="0"/>
              </a:rPr>
              <a:t>pas intimider ou rendre </a:t>
            </a:r>
            <a:r>
              <a:rPr lang="fr-FR" sz="1700" b="1" dirty="0" smtClean="0">
                <a:latin typeface="Times New Roman" pitchFamily="18" charset="0"/>
                <a:cs typeface="Times New Roman" pitchFamily="18" charset="0"/>
              </a:rPr>
              <a:t>responsable explicitement </a:t>
            </a:r>
            <a:r>
              <a:rPr lang="fr-FR" sz="1700" b="1" dirty="0" smtClean="0">
                <a:latin typeface="Times New Roman" pitchFamily="18" charset="0"/>
                <a:cs typeface="Times New Roman" pitchFamily="18" charset="0"/>
              </a:rPr>
              <a:t>l'utilisateur.</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1071546"/>
            <a:ext cx="7467600" cy="4873752"/>
          </a:xfrm>
        </p:spPr>
        <p:txBody>
          <a:bodyPr/>
          <a:lstStyle/>
          <a:p>
            <a:r>
              <a:rPr lang="fr-FR" sz="2000" b="1" dirty="0" smtClean="0">
                <a:latin typeface="Calibri" pitchFamily="34" charset="0"/>
              </a:rPr>
              <a:t>Prévention des erreurs </a:t>
            </a:r>
          </a:p>
          <a:p>
            <a:pPr>
              <a:buNone/>
            </a:pPr>
            <a:endParaRPr lang="fr-FR" sz="2000" b="1" dirty="0" smtClean="0">
              <a:latin typeface="Calibri" pitchFamily="34" charset="0"/>
            </a:endParaRPr>
          </a:p>
          <a:p>
            <a:pPr>
              <a:buFont typeface="Wingdings" pitchFamily="2" charset="2"/>
              <a:buChar char="q"/>
            </a:pPr>
            <a:r>
              <a:rPr lang="fr-FR" sz="2000" dirty="0" smtClean="0">
                <a:latin typeface="Times New Roman" pitchFamily="18" charset="0"/>
                <a:cs typeface="Times New Roman" pitchFamily="18" charset="0"/>
              </a:rPr>
              <a:t>Plutôt qu'un bon message d'erreur, il vaut mieux un design soigneux qui empêche un problème de se produire.</a:t>
            </a:r>
          </a:p>
          <a:p>
            <a:pPr>
              <a:buFont typeface="Wingdings" pitchFamily="2" charset="2"/>
              <a:buChar char="q"/>
            </a:pPr>
            <a:r>
              <a:rPr lang="fr-FR" sz="2000" dirty="0" smtClean="0">
                <a:latin typeface="Times New Roman" pitchFamily="18" charset="0"/>
                <a:cs typeface="Times New Roman" pitchFamily="18" charset="0"/>
              </a:rPr>
              <a:t>Si l'utilisateur désire réaliser une commande dont les conséquences peuvent être sérieuses, le système devrait lui demander au préalable une confirmation.</a:t>
            </a:r>
          </a:p>
          <a:p>
            <a:pPr>
              <a:buNone/>
            </a:pPr>
            <a:r>
              <a:rPr lang="fr-FR" sz="2000" dirty="0" smtClean="0">
                <a:latin typeface="Times New Roman" pitchFamily="18" charset="0"/>
                <a:cs typeface="Times New Roman" pitchFamily="18" charset="0"/>
              </a:rPr>
              <a:t>Exemple:</a:t>
            </a: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Dans </a:t>
            </a:r>
            <a:r>
              <a:rPr lang="fr-FR" sz="2000" dirty="0" smtClean="0">
                <a:latin typeface="Times New Roman" pitchFamily="18" charset="0"/>
                <a:cs typeface="Times New Roman" pitchFamily="18" charset="0"/>
              </a:rPr>
              <a:t>le système </a:t>
            </a:r>
            <a:r>
              <a:rPr lang="fr-FR" sz="2000" i="1" dirty="0" smtClean="0">
                <a:latin typeface="Times New Roman" pitchFamily="18" charset="0"/>
                <a:cs typeface="Times New Roman" pitchFamily="18" charset="0"/>
              </a:rPr>
              <a:t>Linux, lors de l'exécution de la commande "</a:t>
            </a:r>
            <a:r>
              <a:rPr lang="fr-FR" sz="2000" i="1" dirty="0" err="1" smtClean="0">
                <a:latin typeface="Times New Roman" pitchFamily="18" charset="0"/>
                <a:cs typeface="Times New Roman" pitchFamily="18" charset="0"/>
              </a:rPr>
              <a:t>rm</a:t>
            </a:r>
            <a:r>
              <a:rPr lang="fr-FR" sz="2000" i="1" dirty="0" smtClean="0">
                <a:latin typeface="Times New Roman" pitchFamily="18" charset="0"/>
                <a:cs typeface="Times New Roman" pitchFamily="18" charset="0"/>
              </a:rPr>
              <a:t>" permettant de supprimer un fichier, cette suppression étant irrémédiable, l'utilisateur doit confirmer son choix</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42910" y="1142984"/>
            <a:ext cx="7281890" cy="5330968"/>
          </a:xfrm>
        </p:spPr>
        <p:txBody>
          <a:bodyPr>
            <a:normAutofit/>
          </a:bodyPr>
          <a:lstStyle/>
          <a:p>
            <a:r>
              <a:rPr lang="fr-FR" sz="2000" b="1" dirty="0" smtClean="0">
                <a:latin typeface="Calibri" pitchFamily="34" charset="0"/>
              </a:rPr>
              <a:t>Aide et documentation </a:t>
            </a:r>
          </a:p>
          <a:p>
            <a:pPr lvl="1">
              <a:buFont typeface="Wingdings" pitchFamily="2" charset="2"/>
              <a:buChar char="q"/>
            </a:pPr>
            <a:r>
              <a:rPr lang="fr-FR" sz="2000" dirty="0" smtClean="0">
                <a:latin typeface="Times New Roman" pitchFamily="18" charset="0"/>
                <a:cs typeface="Times New Roman" pitchFamily="18" charset="0"/>
              </a:rPr>
              <a:t>Même s'il est préférable qu'un système puisse être utilisé sans documentation, il peut être nécessaire de fournir une aide et une documentation.</a:t>
            </a:r>
          </a:p>
          <a:p>
            <a:pPr lvl="1">
              <a:buFont typeface="Wingdings" pitchFamily="2" charset="2"/>
              <a:buChar char="q"/>
            </a:pPr>
            <a:r>
              <a:rPr lang="fr-FR" sz="2000" dirty="0" smtClean="0">
                <a:latin typeface="Times New Roman" pitchFamily="18" charset="0"/>
                <a:cs typeface="Times New Roman" pitchFamily="18" charset="0"/>
              </a:rPr>
              <a:t>Toute information de ce type doit être facile à chercher et ciblée sur la tâche de l'utilisateur</a:t>
            </a:r>
          </a:p>
          <a:p>
            <a:pPr lvl="1">
              <a:buFont typeface="Wingdings" pitchFamily="2" charset="2"/>
              <a:buChar char="q"/>
            </a:pPr>
            <a:r>
              <a:rPr lang="fr-FR" sz="2000" dirty="0" smtClean="0">
                <a:latin typeface="Times New Roman" pitchFamily="18" charset="0"/>
                <a:cs typeface="Times New Roman" pitchFamily="18" charset="0"/>
              </a:rPr>
              <a:t>elle doit reprendre la liste des étapes concrètes à suivre et ne doit pas être trop volumineuse.</a:t>
            </a:r>
          </a:p>
          <a:p>
            <a:pPr lvl="1">
              <a:buFont typeface="Wingdings" pitchFamily="2" charset="2"/>
              <a:buChar char="q"/>
            </a:pPr>
            <a:r>
              <a:rPr lang="fr-FR" sz="2000" dirty="0" smtClean="0">
                <a:latin typeface="Times New Roman" pitchFamily="18" charset="0"/>
                <a:cs typeface="Times New Roman" pitchFamily="18" charset="0"/>
              </a:rPr>
              <a:t>De telles informations doivent :</a:t>
            </a:r>
          </a:p>
          <a:p>
            <a:pPr lvl="1">
              <a:buFont typeface="Wingdings" pitchFamily="2" charset="2"/>
              <a:buChar char="q"/>
            </a:pPr>
            <a:r>
              <a:rPr lang="fr-FR" sz="2000" dirty="0" smtClean="0">
                <a:latin typeface="Times New Roman" pitchFamily="18" charset="0"/>
                <a:cs typeface="Times New Roman" pitchFamily="18" charset="0"/>
              </a:rPr>
              <a:t>être faciles à rechercher</a:t>
            </a:r>
          </a:p>
          <a:p>
            <a:pPr lvl="1">
              <a:buFont typeface="Wingdings" pitchFamily="2" charset="2"/>
              <a:buChar char="q"/>
            </a:pPr>
            <a:r>
              <a:rPr lang="fr-FR" sz="2000" dirty="0" smtClean="0">
                <a:latin typeface="Times New Roman" pitchFamily="18" charset="0"/>
                <a:cs typeface="Times New Roman" pitchFamily="18" charset="0"/>
              </a:rPr>
              <a:t>être focalisées sur la tâche de l'utilisateur</a:t>
            </a:r>
          </a:p>
          <a:p>
            <a:pPr lvl="1">
              <a:buFont typeface="Wingdings" pitchFamily="2" charset="2"/>
              <a:buChar char="q"/>
            </a:pPr>
            <a:r>
              <a:rPr lang="fr-FR" sz="2000" dirty="0" smtClean="0">
                <a:latin typeface="Times New Roman" pitchFamily="18" charset="0"/>
                <a:cs typeface="Times New Roman" pitchFamily="18" charset="0"/>
              </a:rPr>
              <a:t>détailler la liste des étapes concrètes à réaliser</a:t>
            </a:r>
          </a:p>
          <a:p>
            <a:pPr lvl="1">
              <a:buFont typeface="Wingdings" pitchFamily="2" charset="2"/>
              <a:buChar char="q"/>
            </a:pPr>
            <a:r>
              <a:rPr lang="fr-FR" sz="2000" dirty="0" smtClean="0">
                <a:latin typeface="Times New Roman" pitchFamily="18" charset="0"/>
                <a:cs typeface="Times New Roman" pitchFamily="18" charset="0"/>
              </a:rPr>
              <a:t>ne pas être trop importantes.</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7467600" cy="1060472"/>
          </a:xfrm>
        </p:spPr>
        <p:txBody>
          <a:bodyPr>
            <a:normAutofit/>
          </a:bodyPr>
          <a:lstStyle/>
          <a:p>
            <a:r>
              <a:rPr lang="fr-FR" sz="2200" dirty="0" smtClean="0"/>
              <a:t>Promenade cognitive – Cognitive </a:t>
            </a:r>
            <a:r>
              <a:rPr lang="fr-FR" sz="2200" dirty="0" err="1" smtClean="0"/>
              <a:t>walkthrough</a:t>
            </a:r>
            <a:r>
              <a:rPr lang="fr-FR" dirty="0" smtClean="0"/>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Cognitive </a:t>
            </a:r>
            <a:r>
              <a:rPr lang="fr-FR" sz="2000" dirty="0" err="1" smtClean="0">
                <a:latin typeface="Times New Roman" pitchFamily="18" charset="0"/>
                <a:cs typeface="Times New Roman" pitchFamily="18" charset="0"/>
              </a:rPr>
              <a:t>walkthrough</a:t>
            </a:r>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spécification </a:t>
            </a:r>
            <a:r>
              <a:rPr lang="fr-FR" sz="1800" dirty="0" smtClean="0">
                <a:latin typeface="Times New Roman" pitchFamily="18" charset="0"/>
                <a:cs typeface="Times New Roman" pitchFamily="18" charset="0"/>
              </a:rPr>
              <a:t>d'une </a:t>
            </a:r>
            <a:r>
              <a:rPr lang="fr-FR" sz="1800" dirty="0" smtClean="0">
                <a:latin typeface="Times New Roman" pitchFamily="18" charset="0"/>
                <a:cs typeface="Times New Roman" pitchFamily="18" charset="0"/>
              </a:rPr>
              <a:t>série de taches </a:t>
            </a:r>
            <a:r>
              <a:rPr lang="fr-FR" sz="1800" dirty="0" smtClean="0">
                <a:latin typeface="Times New Roman" pitchFamily="18" charset="0"/>
                <a:cs typeface="Times New Roman" pitchFamily="18" charset="0"/>
              </a:rPr>
              <a:t>et des </a:t>
            </a:r>
            <a:r>
              <a:rPr lang="fr-FR" sz="1800" dirty="0" smtClean="0">
                <a:latin typeface="Times New Roman" pitchFamily="18" charset="0"/>
                <a:cs typeface="Times New Roman" pitchFamily="18" charset="0"/>
              </a:rPr>
              <a:t>séquences </a:t>
            </a:r>
            <a:r>
              <a:rPr lang="fr-FR" sz="1800" dirty="0" smtClean="0">
                <a:latin typeface="Times New Roman" pitchFamily="18" charset="0"/>
                <a:cs typeface="Times New Roman" pitchFamily="18" charset="0"/>
              </a:rPr>
              <a:t>d'actions que l'utilisateur doit </a:t>
            </a:r>
            <a:r>
              <a:rPr lang="fr-FR" sz="1800" dirty="0" smtClean="0">
                <a:latin typeface="Times New Roman" pitchFamily="18" charset="0"/>
                <a:cs typeface="Times New Roman" pitchFamily="18" charset="0"/>
              </a:rPr>
              <a:t>réaliser pour </a:t>
            </a:r>
            <a:r>
              <a:rPr lang="fr-FR" sz="1800" dirty="0" smtClean="0">
                <a:latin typeface="Times New Roman" pitchFamily="18" charset="0"/>
                <a:cs typeface="Times New Roman" pitchFamily="18" charset="0"/>
              </a:rPr>
              <a:t>atteindre chaque </a:t>
            </a:r>
            <a:r>
              <a:rPr lang="fr-FR" sz="1800" dirty="0" smtClean="0">
                <a:latin typeface="Times New Roman" pitchFamily="18" charset="0"/>
                <a:cs typeface="Times New Roman" pitchFamily="18" charset="0"/>
              </a:rPr>
              <a:t>tache</a:t>
            </a:r>
          </a:p>
          <a:p>
            <a:pPr>
              <a:buNone/>
            </a:pPr>
            <a:endParaRPr lang="fr-FR" sz="18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4 questions fondamentales: </a:t>
            </a:r>
          </a:p>
          <a:p>
            <a:pPr lvl="1">
              <a:buNone/>
            </a:pPr>
            <a:r>
              <a:rPr lang="fr-FR" sz="1700" dirty="0" smtClean="0">
                <a:latin typeface="Times New Roman" pitchFamily="18" charset="0"/>
                <a:cs typeface="Times New Roman" pitchFamily="18" charset="0"/>
              </a:rPr>
              <a:t>1. L’utilisateur va-t-il réaliser le but attendu? Saura-t-il ce </a:t>
            </a:r>
          </a:p>
          <a:p>
            <a:pPr lvl="1">
              <a:buNone/>
            </a:pPr>
            <a:r>
              <a:rPr lang="fr-FR" sz="1700" dirty="0" smtClean="0">
                <a:latin typeface="Times New Roman" pitchFamily="18" charset="0"/>
                <a:cs typeface="Times New Roman" pitchFamily="18" charset="0"/>
              </a:rPr>
              <a:t>qu’il doit faire? </a:t>
            </a:r>
          </a:p>
          <a:p>
            <a:pPr lvl="1">
              <a:buNone/>
            </a:pPr>
            <a:r>
              <a:rPr lang="fr-FR" sz="1700" dirty="0" smtClean="0">
                <a:latin typeface="Times New Roman" pitchFamily="18" charset="0"/>
                <a:cs typeface="Times New Roman" pitchFamily="18" charset="0"/>
              </a:rPr>
              <a:t>2. L’utilisateur pourra-t-il constater que l’action nécessaire </a:t>
            </a:r>
          </a:p>
          <a:p>
            <a:pPr lvl="1">
              <a:buNone/>
            </a:pPr>
            <a:r>
              <a:rPr lang="fr-FR" sz="1700" dirty="0" smtClean="0">
                <a:latin typeface="Times New Roman" pitchFamily="18" charset="0"/>
                <a:cs typeface="Times New Roman" pitchFamily="18" charset="0"/>
              </a:rPr>
              <a:t>pour réaliser son but en cours est disponible? </a:t>
            </a:r>
          </a:p>
          <a:p>
            <a:pPr lvl="1">
              <a:buNone/>
            </a:pPr>
            <a:r>
              <a:rPr lang="fr-FR" sz="1700" dirty="0" smtClean="0">
                <a:latin typeface="Times New Roman" pitchFamily="18" charset="0"/>
                <a:cs typeface="Times New Roman" pitchFamily="18" charset="0"/>
              </a:rPr>
              <a:t>3. L’utilisateur pourra-t-il associer l’action correcte avec </a:t>
            </a:r>
          </a:p>
          <a:p>
            <a:pPr lvl="1">
              <a:buNone/>
            </a:pPr>
            <a:r>
              <a:rPr lang="fr-FR" sz="1700" dirty="0" smtClean="0">
                <a:latin typeface="Times New Roman" pitchFamily="18" charset="0"/>
                <a:cs typeface="Times New Roman" pitchFamily="18" charset="0"/>
              </a:rPr>
              <a:t>l’effet qu’il recherche? </a:t>
            </a:r>
          </a:p>
          <a:p>
            <a:pPr lvl="1">
              <a:buNone/>
            </a:pPr>
            <a:r>
              <a:rPr lang="fr-FR" sz="1700" dirty="0" smtClean="0">
                <a:latin typeface="Times New Roman" pitchFamily="18" charset="0"/>
                <a:cs typeface="Times New Roman" pitchFamily="18" charset="0"/>
              </a:rPr>
              <a:t>4. Si l’action correcte est réalisée, l’utilisateur </a:t>
            </a:r>
            <a:r>
              <a:rPr lang="fr-FR" sz="1700" dirty="0" smtClean="0">
                <a:latin typeface="Times New Roman" pitchFamily="18" charset="0"/>
                <a:cs typeface="Times New Roman" pitchFamily="18" charset="0"/>
              </a:rPr>
              <a:t> verra-t-il </a:t>
            </a:r>
            <a:r>
              <a:rPr lang="fr-FR" sz="1700" dirty="0" smtClean="0">
                <a:latin typeface="Times New Roman" pitchFamily="18" charset="0"/>
                <a:cs typeface="Times New Roman" pitchFamily="18" charset="0"/>
              </a:rPr>
              <a:t>un </a:t>
            </a:r>
          </a:p>
          <a:p>
            <a:pPr lvl="1">
              <a:buNone/>
            </a:pPr>
            <a:r>
              <a:rPr lang="fr-FR" sz="1700" dirty="0" smtClean="0">
                <a:latin typeface="Times New Roman" pitchFamily="18" charset="0"/>
                <a:cs typeface="Times New Roman" pitchFamily="18" charset="0"/>
              </a:rPr>
              <a:t>progrès pour la réalisation de son but? Saura-t-il mettre </a:t>
            </a:r>
          </a:p>
          <a:p>
            <a:pPr lvl="1">
              <a:buNone/>
            </a:pPr>
            <a:r>
              <a:rPr lang="fr-FR" sz="1700" dirty="0" smtClean="0">
                <a:latin typeface="Times New Roman" pitchFamily="18" charset="0"/>
                <a:cs typeface="Times New Roman" pitchFamily="18" charset="0"/>
              </a:rPr>
              <a:t>en œuvre l’action correcte ou une action incorrecte? </a:t>
            </a:r>
          </a:p>
          <a:p>
            <a:pPr>
              <a:buNone/>
            </a:pP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 méthode formative utiliser</a:t>
            </a:r>
            <a:endParaRPr lang="fr-FR" dirty="0"/>
          </a:p>
        </p:txBody>
      </p:sp>
      <p:sp>
        <p:nvSpPr>
          <p:cNvPr id="3" name="Espace réservé du contenu 2"/>
          <p:cNvSpPr>
            <a:spLocks noGrp="1"/>
          </p:cNvSpPr>
          <p:nvPr>
            <p:ph sz="quarter" idx="1"/>
          </p:nvPr>
        </p:nvSpPr>
        <p:spPr/>
        <p:txBody>
          <a:bodyPr>
            <a:normAutofit/>
          </a:bodyPr>
          <a:lstStyle/>
          <a:p>
            <a:pPr>
              <a:buFont typeface="Wingdings" pitchFamily="2" charset="2"/>
              <a:buChar char="ü"/>
            </a:pPr>
            <a:r>
              <a:rPr lang="fr-FR" sz="2000" dirty="0" smtClean="0">
                <a:latin typeface="Times New Roman" pitchFamily="18" charset="0"/>
                <a:cs typeface="Times New Roman" pitchFamily="18" charset="0"/>
              </a:rPr>
              <a:t>La ballade cognitive est utilisé par des personnes non expertes en évaluation (exemple concepteur) pendant tout le cycle de développement</a:t>
            </a:r>
          </a:p>
          <a:p>
            <a:pPr>
              <a:buFont typeface="Wingdings" pitchFamily="2" charset="2"/>
              <a:buChar char="ü"/>
            </a:pPr>
            <a:endParaRPr lang="fr-FR" sz="2000" dirty="0" smtClean="0">
              <a:latin typeface="Times New Roman" pitchFamily="18" charset="0"/>
              <a:cs typeface="Times New Roman" pitchFamily="18" charset="0"/>
            </a:endParaRPr>
          </a:p>
          <a:p>
            <a:pPr>
              <a:buFont typeface="Wingdings" pitchFamily="2" charset="2"/>
              <a:buChar char="ü"/>
            </a:pPr>
            <a:r>
              <a:rPr lang="fr-FR" sz="2000" dirty="0" smtClean="0">
                <a:latin typeface="Times New Roman" pitchFamily="18" charset="0"/>
                <a:cs typeface="Times New Roman" pitchFamily="18" charset="0"/>
              </a:rPr>
              <a:t>L’évaluation heuristique est a faire seulement quand une partie substantielle de l’IHM est achevé</a:t>
            </a:r>
            <a:endParaRPr lang="fr-FR" sz="2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Critères d’</a:t>
            </a:r>
            <a:r>
              <a:rPr lang="fr-FR" dirty="0" err="1" smtClean="0"/>
              <a:t>evaluation</a:t>
            </a:r>
            <a:r>
              <a:rPr lang="fr-FR" dirty="0" smtClean="0"/>
              <a:t> ergonomique</a:t>
            </a:r>
            <a:endParaRPr lang="fr-FR" dirty="0"/>
          </a:p>
        </p:txBody>
      </p:sp>
      <p:sp>
        <p:nvSpPr>
          <p:cNvPr id="3" name="Espace réservé du contenu 2"/>
          <p:cNvSpPr>
            <a:spLocks noGrp="1"/>
          </p:cNvSpPr>
          <p:nvPr>
            <p:ph sz="quarter" idx="1"/>
          </p:nvPr>
        </p:nvSpPr>
        <p:spPr/>
        <p:txBody>
          <a:bodyPr/>
          <a:lstStyle/>
          <a:p>
            <a:pPr>
              <a:buFont typeface="Wingdings" pitchFamily="2" charset="2"/>
              <a:buChar char="v"/>
            </a:pPr>
            <a:r>
              <a:rPr lang="fr-FR" sz="2000" dirty="0" err="1" smtClean="0">
                <a:latin typeface="Times New Roman" pitchFamily="18" charset="0"/>
                <a:cs typeface="Times New Roman" pitchFamily="18" charset="0"/>
              </a:rPr>
              <a:t>Meinadier</a:t>
            </a:r>
            <a:endParaRPr lang="fr-FR" sz="2000" dirty="0" smtClean="0">
              <a:latin typeface="Times New Roman" pitchFamily="18" charset="0"/>
              <a:cs typeface="Times New Roman" pitchFamily="18" charset="0"/>
            </a:endParaRPr>
          </a:p>
          <a:p>
            <a:pPr>
              <a:buNone/>
            </a:pPr>
            <a:endParaRPr lang="fr-FR" sz="2000" dirty="0" smtClean="0">
              <a:latin typeface="Times New Roman" pitchFamily="18" charset="0"/>
              <a:cs typeface="Times New Roman" pitchFamily="18" charset="0"/>
            </a:endParaRPr>
          </a:p>
          <a:p>
            <a:pPr>
              <a:buFont typeface="Wingdings" pitchFamily="2" charset="2"/>
              <a:buChar char="v"/>
            </a:pPr>
            <a:r>
              <a:rPr lang="fr-FR" sz="2000" dirty="0" err="1" smtClean="0">
                <a:latin typeface="Times New Roman" pitchFamily="18" charset="0"/>
                <a:cs typeface="Times New Roman" pitchFamily="18" charset="0"/>
              </a:rPr>
              <a:t>Shneiderman</a:t>
            </a:r>
            <a:r>
              <a:rPr lang="fr-FR" sz="20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5 </a:t>
            </a:r>
            <a:r>
              <a:rPr lang="fr-FR" sz="2000" b="1" dirty="0" smtClean="0">
                <a:latin typeface="Times New Roman" pitchFamily="18" charset="0"/>
                <a:cs typeface="Times New Roman" pitchFamily="18" charset="0"/>
              </a:rPr>
              <a:t>critères centraux </a:t>
            </a:r>
            <a:r>
              <a:rPr lang="fr-FR" sz="2000" b="1" dirty="0" smtClean="0">
                <a:latin typeface="Times New Roman" pitchFamily="18" charset="0"/>
                <a:cs typeface="Times New Roman" pitchFamily="18" charset="0"/>
              </a:rPr>
              <a:t>d’évaluation)</a:t>
            </a:r>
            <a:endParaRPr lang="fr-FR" sz="2000" b="1" dirty="0" smtClean="0">
              <a:latin typeface="Times New Roman" pitchFamily="18" charset="0"/>
              <a:cs typeface="Times New Roman" pitchFamily="18" charset="0"/>
            </a:endParaRPr>
          </a:p>
          <a:p>
            <a:pPr>
              <a:buFont typeface="Wingdings" pitchFamily="2" charset="2"/>
              <a:buChar char="v"/>
            </a:pPr>
            <a:endParaRPr lang="fr-FR" sz="2000" dirty="0" smtClean="0">
              <a:latin typeface="Times New Roman" pitchFamily="18" charset="0"/>
              <a:cs typeface="Times New Roman" pitchFamily="18" charset="0"/>
            </a:endParaRPr>
          </a:p>
          <a:p>
            <a:pPr>
              <a:buFont typeface="Wingdings" pitchFamily="2" charset="2"/>
              <a:buChar char="v"/>
            </a:pPr>
            <a:r>
              <a:rPr lang="fr-FR" sz="2000" dirty="0" err="1" smtClean="0">
                <a:latin typeface="Times New Roman" pitchFamily="18" charset="0"/>
                <a:cs typeface="Times New Roman" pitchFamily="18" charset="0"/>
              </a:rPr>
              <a:t>Ravdenet</a:t>
            </a:r>
            <a:r>
              <a:rPr lang="fr-FR" sz="2000" dirty="0" smtClean="0">
                <a:latin typeface="Times New Roman" pitchFamily="18" charset="0"/>
                <a:cs typeface="Times New Roman" pitchFamily="18" charset="0"/>
              </a:rPr>
              <a:t> Johnson(</a:t>
            </a:r>
            <a:r>
              <a:rPr lang="fr-FR" sz="2000" b="1" dirty="0" smtClean="0">
                <a:latin typeface="Times New Roman" pitchFamily="18" charset="0"/>
                <a:cs typeface="Times New Roman" pitchFamily="18" charset="0"/>
              </a:rPr>
              <a:t>8 critères)</a:t>
            </a:r>
            <a:endParaRPr lang="fr-FR" sz="2000" b="1" dirty="0" smtClean="0">
              <a:latin typeface="Times New Roman" pitchFamily="18" charset="0"/>
              <a:cs typeface="Times New Roman" pitchFamily="18" charset="0"/>
            </a:endParaRPr>
          </a:p>
          <a:p>
            <a:pPr>
              <a:buFont typeface="Wingdings" pitchFamily="2" charset="2"/>
              <a:buChar char="v"/>
            </a:pPr>
            <a:endParaRPr lang="fr-FR" sz="2000" dirty="0" smtClean="0">
              <a:latin typeface="Times New Roman" pitchFamily="18" charset="0"/>
              <a:cs typeface="Times New Roman" pitchFamily="18" charset="0"/>
            </a:endParaRPr>
          </a:p>
          <a:p>
            <a:pPr>
              <a:buFont typeface="Wingdings" pitchFamily="2" charset="2"/>
              <a:buChar char="v"/>
            </a:pPr>
            <a:r>
              <a:rPr lang="fr-FR" sz="2000" dirty="0" err="1" smtClean="0">
                <a:latin typeface="Times New Roman" pitchFamily="18" charset="0"/>
                <a:cs typeface="Times New Roman" pitchFamily="18" charset="0"/>
              </a:rPr>
              <a:t>Coutaz</a:t>
            </a:r>
            <a:r>
              <a:rPr lang="fr-FR" sz="20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7 </a:t>
            </a:r>
            <a:r>
              <a:rPr lang="fr-FR" sz="2000" b="1" dirty="0" smtClean="0">
                <a:latin typeface="Times New Roman" pitchFamily="18" charset="0"/>
                <a:cs typeface="Times New Roman" pitchFamily="18" charset="0"/>
              </a:rPr>
              <a:t>règles </a:t>
            </a:r>
            <a:r>
              <a:rPr lang="fr-FR" sz="2000" b="1" dirty="0" smtClean="0">
                <a:latin typeface="Times New Roman" pitchFamily="18" charset="0"/>
                <a:cs typeface="Times New Roman" pitchFamily="18" charset="0"/>
              </a:rPr>
              <a:t>d’or)</a:t>
            </a:r>
            <a:endParaRPr lang="fr-FR" sz="2000" b="1" dirty="0" smtClean="0">
              <a:latin typeface="Times New Roman" pitchFamily="18" charset="0"/>
              <a:cs typeface="Times New Roman" pitchFamily="18" charset="0"/>
            </a:endParaRPr>
          </a:p>
          <a:p>
            <a:pPr>
              <a:buFont typeface="Wingdings" pitchFamily="2" charset="2"/>
              <a:buChar char="v"/>
            </a:pPr>
            <a:endParaRPr lang="fr-FR" sz="2000" dirty="0" smtClean="0">
              <a:latin typeface="Times New Roman" pitchFamily="18" charset="0"/>
              <a:cs typeface="Times New Roman" pitchFamily="18" charset="0"/>
            </a:endParaRPr>
          </a:p>
          <a:p>
            <a:pPr>
              <a:buFont typeface="Wingdings" pitchFamily="2" charset="2"/>
              <a:buChar char="v"/>
            </a:pPr>
            <a:r>
              <a:rPr lang="fr-FR" sz="2000" dirty="0" smtClean="0">
                <a:latin typeface="Times New Roman" pitchFamily="18" charset="0"/>
                <a:cs typeface="Times New Roman" pitchFamily="18" charset="0"/>
              </a:rPr>
              <a:t>Bastien </a:t>
            </a:r>
            <a:r>
              <a:rPr lang="fr-FR" sz="2000" dirty="0" smtClean="0">
                <a:latin typeface="Times New Roman" pitchFamily="18" charset="0"/>
                <a:cs typeface="Times New Roman" pitchFamily="18" charset="0"/>
              </a:rPr>
              <a:t>et Scapin (INRIA)</a:t>
            </a:r>
          </a:p>
          <a:p>
            <a:pPr>
              <a:buNone/>
            </a:pP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dirty="0" smtClean="0"/>
              <a:t>Critères d’</a:t>
            </a:r>
            <a:r>
              <a:rPr lang="fr-FR" sz="2000" dirty="0" err="1" smtClean="0"/>
              <a:t>evaluation</a:t>
            </a:r>
            <a:r>
              <a:rPr lang="fr-FR" sz="2000" dirty="0" smtClean="0"/>
              <a:t>-</a:t>
            </a:r>
            <a:r>
              <a:rPr lang="fr-FR" sz="2000" dirty="0" err="1" smtClean="0"/>
              <a:t>Meinadier</a:t>
            </a:r>
            <a:endParaRPr lang="fr-FR" sz="2000" dirty="0"/>
          </a:p>
        </p:txBody>
      </p:sp>
      <p:sp>
        <p:nvSpPr>
          <p:cNvPr id="3" name="Espace réservé du contenu 2"/>
          <p:cNvSpPr>
            <a:spLocks noGrp="1"/>
          </p:cNvSpPr>
          <p:nvPr>
            <p:ph sz="quarter" idx="1"/>
          </p:nvPr>
        </p:nvSpPr>
        <p:spPr/>
        <p:txBody>
          <a:bodyPr>
            <a:normAutofit/>
          </a:bodyPr>
          <a:lstStyle/>
          <a:p>
            <a:pPr>
              <a:buNone/>
            </a:pPr>
            <a:r>
              <a:rPr lang="fr-FR" sz="2800" b="1" u="sng" dirty="0" smtClean="0">
                <a:latin typeface="Calibri" pitchFamily="34" charset="0"/>
              </a:rPr>
              <a:t>Mauvaise IHM</a:t>
            </a:r>
          </a:p>
          <a:p>
            <a:pPr>
              <a:buNone/>
            </a:pPr>
            <a:endParaRPr lang="fr-FR" sz="2000" b="1" u="sng" dirty="0" smtClean="0">
              <a:latin typeface="Calibri" pitchFamily="34" charset="0"/>
            </a:endParaRPr>
          </a:p>
          <a:p>
            <a:pPr algn="just">
              <a:buNone/>
            </a:pPr>
            <a:r>
              <a:rPr lang="fr-FR" sz="2000" b="1" dirty="0" smtClean="0">
                <a:latin typeface="Calibri" pitchFamily="34" charset="0"/>
              </a:rPr>
              <a:t>Niveau individuel</a:t>
            </a:r>
          </a:p>
          <a:p>
            <a:pPr algn="just">
              <a:buFont typeface="Wingdings" pitchFamily="2" charset="2"/>
              <a:buChar char="ü"/>
            </a:pPr>
            <a:r>
              <a:rPr lang="fr-FR" sz="2000" dirty="0" smtClean="0">
                <a:latin typeface="Times New Roman" pitchFamily="18" charset="0"/>
                <a:cs typeface="Times New Roman" pitchFamily="18" charset="0"/>
              </a:rPr>
              <a:t>Confusion </a:t>
            </a:r>
          </a:p>
          <a:p>
            <a:pPr algn="just">
              <a:buFont typeface="Wingdings" pitchFamily="2" charset="2"/>
              <a:buChar char="ü"/>
            </a:pPr>
            <a:r>
              <a:rPr lang="fr-FR" sz="2000" dirty="0" smtClean="0">
                <a:latin typeface="Times New Roman" pitchFamily="18" charset="0"/>
                <a:cs typeface="Times New Roman" pitchFamily="18" charset="0"/>
              </a:rPr>
              <a:t>Frustration</a:t>
            </a:r>
          </a:p>
          <a:p>
            <a:pPr algn="just">
              <a:buFont typeface="Wingdings" pitchFamily="2" charset="2"/>
              <a:buChar char="ü"/>
            </a:pPr>
            <a:r>
              <a:rPr lang="fr-FR" sz="2000" dirty="0" smtClean="0">
                <a:latin typeface="Times New Roman" pitchFamily="18" charset="0"/>
                <a:cs typeface="Times New Roman" pitchFamily="18" charset="0"/>
              </a:rPr>
              <a:t>Panique</a:t>
            </a:r>
          </a:p>
          <a:p>
            <a:pPr algn="just">
              <a:buFont typeface="Wingdings" pitchFamily="2" charset="2"/>
              <a:buChar char="ü"/>
            </a:pPr>
            <a:r>
              <a:rPr lang="fr-FR" sz="2000" dirty="0" smtClean="0">
                <a:latin typeface="Times New Roman" pitchFamily="18" charset="0"/>
                <a:cs typeface="Times New Roman" pitchFamily="18" charset="0"/>
              </a:rPr>
              <a:t>Stresse</a:t>
            </a:r>
          </a:p>
          <a:p>
            <a:pPr algn="just">
              <a:buFont typeface="Wingdings" pitchFamily="2" charset="2"/>
              <a:buChar char="ü"/>
            </a:pPr>
            <a:r>
              <a:rPr lang="fr-FR" sz="2000" dirty="0" smtClean="0">
                <a:latin typeface="Times New Roman" pitchFamily="18" charset="0"/>
                <a:cs typeface="Times New Roman" pitchFamily="18" charset="0"/>
              </a:rPr>
              <a:t>ennui</a:t>
            </a:r>
            <a:endParaRPr lang="fr-FR" sz="2000" dirty="0">
              <a:latin typeface="Times New Roman" pitchFamily="18" charset="0"/>
              <a:cs typeface="Times New Roman" pitchFamily="18" charset="0"/>
            </a:endParaRPr>
          </a:p>
        </p:txBody>
      </p:sp>
      <p:sp>
        <p:nvSpPr>
          <p:cNvPr id="6" name="ZoneTexte 5"/>
          <p:cNvSpPr txBox="1"/>
          <p:nvPr/>
        </p:nvSpPr>
        <p:spPr>
          <a:xfrm>
            <a:off x="5010152" y="1928802"/>
            <a:ext cx="1785950" cy="369332"/>
          </a:xfrm>
          <a:prstGeom prst="rect">
            <a:avLst/>
          </a:prstGeom>
          <a:noFill/>
        </p:spPr>
        <p:txBody>
          <a:bodyPr wrap="square" rtlCol="0">
            <a:spAutoFit/>
          </a:bodyPr>
          <a:lstStyle/>
          <a:p>
            <a:endParaRPr lang="fr-FR" dirty="0"/>
          </a:p>
        </p:txBody>
      </p:sp>
      <p:pic>
        <p:nvPicPr>
          <p:cNvPr id="1026" name="Picture 2" descr="C:\Users\bya\Desktop\images.jpg"/>
          <p:cNvPicPr>
            <a:picLocks noChangeAspect="1" noChangeArrowheads="1"/>
          </p:cNvPicPr>
          <p:nvPr/>
        </p:nvPicPr>
        <p:blipFill>
          <a:blip r:embed="rId2"/>
          <a:srcRect/>
          <a:stretch>
            <a:fillRect/>
          </a:stretch>
        </p:blipFill>
        <p:spPr bwMode="auto">
          <a:xfrm>
            <a:off x="6500826" y="1785926"/>
            <a:ext cx="1502070" cy="1482131"/>
          </a:xfrm>
          <a:prstGeom prst="rect">
            <a:avLst/>
          </a:prstGeom>
          <a:noFill/>
        </p:spPr>
      </p:pic>
      <p:pic>
        <p:nvPicPr>
          <p:cNvPr id="1027" name="Picture 3" descr="C:\Users\bya\Desktop\téléchargement.jpg"/>
          <p:cNvPicPr>
            <a:picLocks noChangeAspect="1" noChangeArrowheads="1"/>
          </p:cNvPicPr>
          <p:nvPr/>
        </p:nvPicPr>
        <p:blipFill>
          <a:blip r:embed="rId3"/>
          <a:srcRect/>
          <a:stretch>
            <a:fillRect/>
          </a:stretch>
        </p:blipFill>
        <p:spPr bwMode="auto">
          <a:xfrm>
            <a:off x="4214810" y="2500306"/>
            <a:ext cx="1677289" cy="1095372"/>
          </a:xfrm>
          <a:prstGeom prst="rect">
            <a:avLst/>
          </a:prstGeom>
          <a:noFill/>
        </p:spPr>
      </p:pic>
      <p:pic>
        <p:nvPicPr>
          <p:cNvPr id="1028" name="Picture 4" descr="C:\Users\bya\Desktop\images (1).jpg"/>
          <p:cNvPicPr>
            <a:picLocks noChangeAspect="1" noChangeArrowheads="1"/>
          </p:cNvPicPr>
          <p:nvPr/>
        </p:nvPicPr>
        <p:blipFill>
          <a:blip r:embed="rId4"/>
          <a:srcRect/>
          <a:stretch>
            <a:fillRect/>
          </a:stretch>
        </p:blipFill>
        <p:spPr bwMode="auto">
          <a:xfrm>
            <a:off x="6143636" y="3429000"/>
            <a:ext cx="1303990" cy="1214446"/>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a:buNone/>
            </a:pPr>
            <a:r>
              <a:rPr lang="fr-FR" sz="2000" b="1" dirty="0" smtClean="0">
                <a:latin typeface="Calibri" pitchFamily="34" charset="0"/>
              </a:rPr>
              <a:t>Niveau entreprise /social</a:t>
            </a:r>
          </a:p>
          <a:p>
            <a:pPr>
              <a:buFont typeface="Wingdings" pitchFamily="2" charset="2"/>
              <a:buChar char="Ø"/>
            </a:pPr>
            <a:r>
              <a:rPr lang="fr-FR" sz="2000" dirty="0" smtClean="0">
                <a:latin typeface="Times New Roman" pitchFamily="18" charset="0"/>
                <a:cs typeface="Times New Roman" pitchFamily="18" charset="0"/>
              </a:rPr>
              <a:t>rejet, erreurs graves (centrale nucléaire)</a:t>
            </a:r>
          </a:p>
          <a:p>
            <a:pPr>
              <a:buFont typeface="Wingdings" pitchFamily="2" charset="2"/>
              <a:buChar char="Ø"/>
            </a:pPr>
            <a:r>
              <a:rPr lang="fr-FR" sz="2000" dirty="0" smtClean="0">
                <a:latin typeface="Times New Roman" pitchFamily="18" charset="0"/>
                <a:cs typeface="Times New Roman" pitchFamily="18" charset="0"/>
              </a:rPr>
              <a:t>mauvaise ou </a:t>
            </a:r>
            <a:r>
              <a:rPr lang="fr-FR" sz="2000" dirty="0" err="1" smtClean="0">
                <a:latin typeface="Times New Roman" pitchFamily="18" charset="0"/>
                <a:cs typeface="Times New Roman" pitchFamily="18" charset="0"/>
              </a:rPr>
              <a:t>sous-utilisation</a:t>
            </a:r>
            <a:r>
              <a:rPr lang="fr-FR" sz="2000" dirty="0" smtClean="0">
                <a:latin typeface="Times New Roman" pitchFamily="18" charset="0"/>
                <a:cs typeface="Times New Roman" pitchFamily="18" charset="0"/>
              </a:rPr>
              <a:t>, baisse des performances</a:t>
            </a:r>
          </a:p>
          <a:p>
            <a:pPr>
              <a:buFont typeface="Wingdings" pitchFamily="2" charset="2"/>
              <a:buChar char="Ø"/>
            </a:pPr>
            <a:r>
              <a:rPr lang="fr-FR" sz="2000" dirty="0" smtClean="0">
                <a:latin typeface="Times New Roman" pitchFamily="18" charset="0"/>
                <a:cs typeface="Times New Roman" pitchFamily="18" charset="0"/>
              </a:rPr>
              <a:t>régression vers des tâches d’exécution</a:t>
            </a:r>
          </a:p>
          <a:p>
            <a:pPr>
              <a:buFont typeface="Wingdings" pitchFamily="2" charset="2"/>
              <a:buChar char="Ø"/>
            </a:pPr>
            <a:r>
              <a:rPr lang="fr-FR" sz="2000" dirty="0" smtClean="0">
                <a:latin typeface="Times New Roman" pitchFamily="18" charset="0"/>
                <a:cs typeface="Times New Roman" pitchFamily="18" charset="0"/>
              </a:rPr>
              <a:t>coûts : modification des tâches, réécriture du système, détournement…</a:t>
            </a:r>
          </a:p>
          <a:p>
            <a:pPr>
              <a:buNone/>
            </a:pP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dirty="0" smtClean="0"/>
              <a:t>Critères de qualité de </a:t>
            </a:r>
            <a:r>
              <a:rPr lang="fr-FR" dirty="0" err="1" smtClean="0"/>
              <a:t>Shneiderman</a:t>
            </a:r>
            <a:endParaRPr lang="fr-FR" sz="1400" dirty="0" smtClean="0"/>
          </a:p>
          <a:p>
            <a:endParaRPr lang="fr-FR" dirty="0"/>
          </a:p>
        </p:txBody>
      </p:sp>
      <p:pic>
        <p:nvPicPr>
          <p:cNvPr id="4" name="Image 6" descr="SCHEINDERMAN.bmp"/>
          <p:cNvPicPr>
            <a:picLocks noChangeAspect="1"/>
          </p:cNvPicPr>
          <p:nvPr/>
        </p:nvPicPr>
        <p:blipFill>
          <a:blip r:embed="rId2"/>
          <a:srcRect/>
          <a:stretch>
            <a:fillRect/>
          </a:stretch>
        </p:blipFill>
        <p:spPr bwMode="auto">
          <a:xfrm>
            <a:off x="1643042" y="2245432"/>
            <a:ext cx="4286280" cy="398231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realisation</a:t>
            </a:r>
            <a:r>
              <a:rPr lang="fr-FR" dirty="0" smtClean="0"/>
              <a:t> d’</a:t>
            </a:r>
            <a:r>
              <a:rPr lang="fr-FR" dirty="0" err="1" smtClean="0"/>
              <a:t>ihm</a:t>
            </a:r>
            <a:endParaRPr lang="fr-FR" dirty="0"/>
          </a:p>
        </p:txBody>
      </p:sp>
      <p:sp>
        <p:nvSpPr>
          <p:cNvPr id="3" name="Espace réservé du contenu 2"/>
          <p:cNvSpPr>
            <a:spLocks noGrp="1"/>
          </p:cNvSpPr>
          <p:nvPr>
            <p:ph sz="quarter" idx="1"/>
          </p:nvPr>
        </p:nvSpPr>
        <p:spPr>
          <a:xfrm>
            <a:off x="500034" y="1571612"/>
            <a:ext cx="7467600" cy="4873752"/>
          </a:xfrm>
        </p:spPr>
        <p:txBody>
          <a:bodyPr>
            <a:normAutofit/>
          </a:bodyPr>
          <a:lstStyle/>
          <a:p>
            <a:r>
              <a:rPr lang="fr-FR" sz="2000" dirty="0" smtClean="0">
                <a:latin typeface="Times New Roman" pitchFamily="18" charset="0"/>
                <a:cs typeface="Times New Roman" pitchFamily="18" charset="0"/>
              </a:rPr>
              <a:t>Quatre phases:</a:t>
            </a:r>
          </a:p>
          <a:p>
            <a:pPr>
              <a:buNone/>
            </a:pPr>
            <a:r>
              <a:rPr lang="fr-FR" sz="2000" dirty="0" smtClean="0">
                <a:latin typeface="Times New Roman" pitchFamily="18" charset="0"/>
                <a:cs typeface="Times New Roman" pitchFamily="18" charset="0"/>
              </a:rPr>
              <a:t> Découverte:</a:t>
            </a:r>
          </a:p>
          <a:p>
            <a:pPr>
              <a:buNone/>
            </a:pPr>
            <a:r>
              <a:rPr lang="fr-FR" sz="2000" dirty="0" smtClean="0">
                <a:latin typeface="Times New Roman" pitchFamily="18" charset="0"/>
                <a:cs typeface="Times New Roman" pitchFamily="18" charset="0"/>
              </a:rPr>
              <a:t>Qui est l’utilisateur?</a:t>
            </a:r>
          </a:p>
          <a:p>
            <a:pPr>
              <a:buNone/>
            </a:pPr>
            <a:r>
              <a:rPr lang="fr-FR" sz="2000" dirty="0" smtClean="0">
                <a:latin typeface="Times New Roman" pitchFamily="18" charset="0"/>
                <a:cs typeface="Times New Roman" pitchFamily="18" charset="0"/>
              </a:rPr>
              <a:t>Invention:</a:t>
            </a:r>
          </a:p>
          <a:p>
            <a:pPr>
              <a:buNone/>
            </a:pPr>
            <a:r>
              <a:rPr lang="fr-FR" sz="2000" dirty="0" smtClean="0">
                <a:latin typeface="Times New Roman" pitchFamily="18" charset="0"/>
                <a:cs typeface="Times New Roman" pitchFamily="18" charset="0"/>
              </a:rPr>
              <a:t>Qu’est qui est possible?</a:t>
            </a:r>
          </a:p>
          <a:p>
            <a:pPr>
              <a:buNone/>
            </a:pPr>
            <a:r>
              <a:rPr lang="fr-FR" sz="2000" dirty="0" smtClean="0">
                <a:latin typeface="Times New Roman" pitchFamily="18" charset="0"/>
                <a:cs typeface="Times New Roman" pitchFamily="18" charset="0"/>
              </a:rPr>
              <a:t>Conception:</a:t>
            </a:r>
          </a:p>
          <a:p>
            <a:pPr>
              <a:buNone/>
            </a:pPr>
            <a:r>
              <a:rPr lang="fr-FR" sz="2000" dirty="0" smtClean="0">
                <a:latin typeface="Times New Roman" pitchFamily="18" charset="0"/>
                <a:cs typeface="Times New Roman" pitchFamily="18" charset="0"/>
              </a:rPr>
              <a:t>Qu’est ce qu’on fait?</a:t>
            </a:r>
          </a:p>
          <a:p>
            <a:pPr>
              <a:buNone/>
            </a:pPr>
            <a:r>
              <a:rPr lang="fr-FR" sz="2000" b="1" dirty="0" smtClean="0">
                <a:latin typeface="Times New Roman" pitchFamily="18" charset="0"/>
                <a:cs typeface="Times New Roman" pitchFamily="18" charset="0"/>
              </a:rPr>
              <a:t>Evaluation:</a:t>
            </a:r>
          </a:p>
          <a:p>
            <a:pPr>
              <a:buNone/>
            </a:pPr>
            <a:r>
              <a:rPr lang="fr-FR" sz="2000" dirty="0" smtClean="0">
                <a:latin typeface="Times New Roman" pitchFamily="18" charset="0"/>
                <a:cs typeface="Times New Roman" pitchFamily="18" charset="0"/>
              </a:rPr>
              <a:t>Est-ce que ça marche?</a:t>
            </a:r>
            <a:endParaRPr lang="fr-FR" sz="20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pPr>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Calibri" pitchFamily="34" charset="0"/>
              </a:rPr>
              <a:t>1. </a:t>
            </a:r>
            <a:r>
              <a:rPr lang="fr-FR" sz="2000" b="1" dirty="0" smtClean="0">
                <a:latin typeface="Calibri" pitchFamily="34" charset="0"/>
              </a:rPr>
              <a:t>Temps d'apprentissage des dispositifs nécessaires à l'exécution d'une tâche </a:t>
            </a:r>
            <a:r>
              <a:rPr lang="fr-FR" sz="2000" dirty="0" smtClean="0">
                <a:latin typeface="Calibri" pitchFamily="34" charset="0"/>
              </a:rPr>
              <a:t>: </a:t>
            </a:r>
          </a:p>
          <a:p>
            <a:pP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Calibri" pitchFamily="34" charset="0"/>
              </a:rPr>
              <a:t>     la durée moyenne nécessaire pour qu’un utilisateur typique maîtrise les fonctions pour lesquelles l’IHM a été développée</a:t>
            </a:r>
          </a:p>
          <a:p>
            <a:pP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dirty="0" smtClean="0">
              <a:latin typeface="Calibri" pitchFamily="34" charset="0"/>
            </a:endParaRPr>
          </a:p>
          <a:p>
            <a:pP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dirty="0" smtClean="0">
              <a:latin typeface="Calibri" pitchFamily="34" charset="0"/>
            </a:endParaRPr>
          </a:p>
          <a:p>
            <a:pPr>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Calibri" pitchFamily="34" charset="0"/>
              </a:rPr>
              <a:t>2. </a:t>
            </a:r>
            <a:r>
              <a:rPr lang="fr-FR" sz="2000" b="1" dirty="0" smtClean="0">
                <a:latin typeface="Calibri" pitchFamily="34" charset="0"/>
              </a:rPr>
              <a:t>rapidité d'exécution d'une tâche </a:t>
            </a:r>
            <a:r>
              <a:rPr lang="fr-FR" sz="2000" dirty="0" smtClean="0">
                <a:latin typeface="Calibri" pitchFamily="34" charset="0"/>
              </a:rPr>
              <a:t>: la durée moyenne de réalisation d’un ensemble</a:t>
            </a:r>
            <a:br>
              <a:rPr lang="fr-FR" sz="2000" dirty="0" smtClean="0">
                <a:latin typeface="Calibri" pitchFamily="34" charset="0"/>
              </a:rPr>
            </a:br>
            <a:r>
              <a:rPr lang="fr-FR" sz="2000" dirty="0" smtClean="0">
                <a:latin typeface="Calibri" pitchFamily="34" charset="0"/>
              </a:rPr>
              <a:t>test de tâches par un groupe d’utilisateurs de référence</a:t>
            </a:r>
            <a:endParaRPr lang="fr-FR" sz="2000" dirty="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4. Période de rémanence durant laquelle un utilisateur conserve la connaissance acquise : heures, jours, semaines, …</a:t>
            </a:r>
          </a:p>
          <a:p>
            <a:pPr lvl="1">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C'est une fonction :</a:t>
            </a:r>
          </a:p>
          <a:p>
            <a:pPr lvl="2">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directe de l'effort cognitif requis pour planifier une séquence d'actions qui réalisent une intention donnée</a:t>
            </a:r>
          </a:p>
          <a:p>
            <a:pPr lvl="2">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indirecte du temps d'apprentissage et de la fréquence d'utilisation.</a:t>
            </a:r>
          </a:p>
          <a:p>
            <a:pPr lvl="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dirty="0" smtClean="0">
              <a:latin typeface="Times New Roman" pitchFamily="18" charset="0"/>
              <a:cs typeface="Times New Roman" pitchFamily="18" charset="0"/>
            </a:endParaRPr>
          </a:p>
          <a:p>
            <a:pPr>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5. Satisfaction subjective à utiliser le système. Elle peut se traduire par un sentiment de confort, d'enrichissement.</a:t>
            </a:r>
          </a:p>
          <a:p>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857232"/>
            <a:ext cx="7467600" cy="5659570"/>
          </a:xfrm>
        </p:spPr>
        <p:txBody>
          <a:bodyPr>
            <a:normAutofit/>
          </a:bodyPr>
          <a:lstStyle/>
          <a:p>
            <a:pPr>
              <a:buNone/>
            </a:pPr>
            <a:r>
              <a:rPr lang="fr-FR" sz="2000" b="1" dirty="0" smtClean="0">
                <a:latin typeface="Calibri" pitchFamily="34" charset="0"/>
              </a:rPr>
              <a:t>8 critères ergonomiques </a:t>
            </a:r>
            <a:r>
              <a:rPr lang="fr-FR" sz="2000" b="1" dirty="0" smtClean="0">
                <a:latin typeface="Calibri" pitchFamily="34" charset="0"/>
              </a:rPr>
              <a:t>[</a:t>
            </a:r>
            <a:r>
              <a:rPr lang="fr-FR" sz="2000" b="1" dirty="0" smtClean="0">
                <a:latin typeface="Calibri" pitchFamily="34" charset="0"/>
              </a:rPr>
              <a:t>Bastien &amp; Scapin, 93]:</a:t>
            </a:r>
          </a:p>
          <a:p>
            <a:pPr>
              <a:buFont typeface="Wingdings" pitchFamily="2" charset="2"/>
              <a:buChar char="Ø"/>
            </a:pPr>
            <a:r>
              <a:rPr lang="fr-FR" sz="2000" dirty="0" smtClean="0">
                <a:latin typeface="Times New Roman" pitchFamily="18" charset="0"/>
                <a:cs typeface="Times New Roman" pitchFamily="18" charset="0"/>
              </a:rPr>
              <a:t>1.guidage</a:t>
            </a:r>
          </a:p>
          <a:p>
            <a:pPr>
              <a:buFont typeface="Wingdings" pitchFamily="2" charset="2"/>
              <a:buChar char="Ø"/>
            </a:pPr>
            <a:r>
              <a:rPr lang="fr-FR" sz="2000" dirty="0" smtClean="0">
                <a:latin typeface="Times New Roman" pitchFamily="18" charset="0"/>
                <a:cs typeface="Times New Roman" pitchFamily="18" charset="0"/>
              </a:rPr>
              <a:t>2.charge de travail</a:t>
            </a:r>
          </a:p>
          <a:p>
            <a:pPr>
              <a:buFont typeface="Wingdings" pitchFamily="2" charset="2"/>
              <a:buChar char="Ø"/>
            </a:pPr>
            <a:r>
              <a:rPr lang="fr-FR" sz="2000" dirty="0" smtClean="0">
                <a:latin typeface="Times New Roman" pitchFamily="18" charset="0"/>
                <a:cs typeface="Times New Roman" pitchFamily="18" charset="0"/>
              </a:rPr>
              <a:t>3.contrôle explicite</a:t>
            </a:r>
          </a:p>
          <a:p>
            <a:pPr>
              <a:buFont typeface="Wingdings" pitchFamily="2" charset="2"/>
              <a:buChar char="Ø"/>
            </a:pPr>
            <a:r>
              <a:rPr lang="fr-FR" sz="2000" dirty="0" smtClean="0">
                <a:latin typeface="Times New Roman" pitchFamily="18" charset="0"/>
                <a:cs typeface="Times New Roman" pitchFamily="18" charset="0"/>
              </a:rPr>
              <a:t>4.adaptabilité</a:t>
            </a:r>
          </a:p>
          <a:p>
            <a:pPr>
              <a:buFont typeface="Wingdings" pitchFamily="2" charset="2"/>
              <a:buChar char="Ø"/>
            </a:pPr>
            <a:r>
              <a:rPr lang="fr-FR" sz="2000" dirty="0" smtClean="0">
                <a:latin typeface="Times New Roman" pitchFamily="18" charset="0"/>
                <a:cs typeface="Times New Roman" pitchFamily="18" charset="0"/>
              </a:rPr>
              <a:t>5.gestion des erreurs</a:t>
            </a:r>
          </a:p>
          <a:p>
            <a:pPr>
              <a:buFont typeface="Wingdings" pitchFamily="2" charset="2"/>
              <a:buChar char="Ø"/>
            </a:pPr>
            <a:r>
              <a:rPr lang="fr-FR" sz="2000" dirty="0" smtClean="0">
                <a:latin typeface="Times New Roman" pitchFamily="18" charset="0"/>
                <a:cs typeface="Times New Roman" pitchFamily="18" charset="0"/>
              </a:rPr>
              <a:t>6.homogénéité/cohérence</a:t>
            </a:r>
          </a:p>
          <a:p>
            <a:pPr>
              <a:buFont typeface="Wingdings" pitchFamily="2" charset="2"/>
              <a:buChar char="Ø"/>
            </a:pPr>
            <a:r>
              <a:rPr lang="fr-FR" sz="2000" dirty="0" smtClean="0">
                <a:latin typeface="Times New Roman" pitchFamily="18" charset="0"/>
                <a:cs typeface="Times New Roman" pitchFamily="18" charset="0"/>
              </a:rPr>
              <a:t>7.signifiance des codes et dénominations</a:t>
            </a:r>
          </a:p>
          <a:p>
            <a:pPr>
              <a:buFont typeface="Wingdings" pitchFamily="2" charset="2"/>
              <a:buChar char="Ø"/>
            </a:pPr>
            <a:r>
              <a:rPr lang="fr-FR" sz="2000" dirty="0" smtClean="0">
                <a:latin typeface="Times New Roman" pitchFamily="18" charset="0"/>
                <a:cs typeface="Times New Roman" pitchFamily="18" charset="0"/>
              </a:rPr>
              <a:t>8.compatibilité</a:t>
            </a:r>
            <a:endParaRPr lang="fr-FR" sz="20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071546"/>
            <a:ext cx="7467600" cy="5402406"/>
          </a:xfrm>
        </p:spPr>
        <p:txBody>
          <a:bodyPr/>
          <a:lstStyle/>
          <a:p>
            <a:pP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b="1" dirty="0" smtClean="0">
                <a:latin typeface="Calibri" pitchFamily="34" charset="0"/>
              </a:rPr>
              <a:t>Critères d’évaluation – Joëlle</a:t>
            </a:r>
            <a:r>
              <a:rPr lang="fr-FR" sz="2000" b="1" i="1" dirty="0" smtClean="0">
                <a:latin typeface="Calibri" pitchFamily="34" charset="0"/>
              </a:rPr>
              <a:t> </a:t>
            </a:r>
            <a:r>
              <a:rPr lang="fr-FR" sz="2000" b="1" dirty="0" err="1" smtClean="0">
                <a:latin typeface="Calibri" pitchFamily="34" charset="0"/>
              </a:rPr>
              <a:t>Coutaz</a:t>
            </a:r>
            <a:endParaRPr lang="fr-FR" sz="2000" b="1" dirty="0" smtClean="0">
              <a:latin typeface="Calibri" pitchFamily="34" charset="0"/>
            </a:endParaRPr>
          </a:p>
          <a:p>
            <a:pP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b="1" dirty="0" smtClean="0">
              <a:latin typeface="Calibri" pitchFamily="34" charset="0"/>
            </a:endParaRPr>
          </a:p>
          <a:p>
            <a:pPr>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dirty="0" smtClean="0"/>
              <a:t>7 règles d’or</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Lutter pour la cohérence</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Lutter pour la concision</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Réduire la charge cognitive</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Mettre le contrôle entre les mains de l’utilisateur</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Souplesse d’utilisation</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Structurer le dialogue</a:t>
            </a:r>
          </a:p>
          <a:p>
            <a:pPr lvl="1">
              <a:buFont typeface="Wingdings" pitchFamily="2" charset="2"/>
              <a:buChar char="ü"/>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dirty="0" smtClean="0">
                <a:latin typeface="Times New Roman" pitchFamily="18" charset="0"/>
                <a:cs typeface="Times New Roman" pitchFamily="18" charset="0"/>
              </a:rPr>
              <a:t>Prédire les erreurs</a:t>
            </a:r>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Technique de test utilisateur</a:t>
            </a:r>
            <a:endParaRPr lang="fr-FR" dirty="0"/>
          </a:p>
        </p:txBody>
      </p:sp>
      <p:sp>
        <p:nvSpPr>
          <p:cNvPr id="3" name="Espace réservé du contenu 2"/>
          <p:cNvSpPr>
            <a:spLocks noGrp="1"/>
          </p:cNvSpPr>
          <p:nvPr>
            <p:ph sz="quarter" idx="1"/>
          </p:nvPr>
        </p:nvSpPr>
        <p:spPr/>
        <p:txBody>
          <a:bodyPr>
            <a:normAutofit/>
          </a:bodyPr>
          <a:lstStyle/>
          <a:p>
            <a:pPr>
              <a:buNone/>
            </a:pPr>
            <a:r>
              <a:rPr lang="fr-FR" sz="2000" dirty="0" smtClean="0">
                <a:latin typeface="Times New Roman" pitchFamily="18" charset="0"/>
                <a:cs typeface="Times New Roman" pitchFamily="18" charset="0"/>
              </a:rPr>
              <a:t>Les tests utilisateurs sont privilégiée pour obtenir des mesures objectives et quantitatives de la </a:t>
            </a:r>
            <a:r>
              <a:rPr lang="fr-FR" sz="2000" i="1" dirty="0" smtClean="0">
                <a:latin typeface="Times New Roman" pitchFamily="18" charset="0"/>
                <a:cs typeface="Times New Roman" pitchFamily="18" charset="0"/>
              </a:rPr>
              <a:t>user </a:t>
            </a:r>
            <a:r>
              <a:rPr lang="fr-FR" sz="2000" i="1" dirty="0" err="1" smtClean="0">
                <a:latin typeface="Times New Roman" pitchFamily="18" charset="0"/>
                <a:cs typeface="Times New Roman" pitchFamily="18" charset="0"/>
              </a:rPr>
              <a:t>experience</a:t>
            </a:r>
            <a:r>
              <a:rPr lang="fr-FR" sz="2000" dirty="0" smtClean="0">
                <a:latin typeface="Times New Roman" pitchFamily="18" charset="0"/>
                <a:cs typeface="Times New Roman" pitchFamily="18" charset="0"/>
              </a:rPr>
              <a:t>. </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Réaliser un test utilisateurs avant le lancement d’un nouveau produit informatique (site Web, application mobile, jeu vidéo…) avec un échantillon de participants représentatif de votre cible, vous permet de tenir compte de leurs remarques, des éventuelles difficultés rencontrées et de leurs commentaires. </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Une IHM optimisée garantit une meilleure </a:t>
            </a:r>
            <a:r>
              <a:rPr lang="fr-FR" sz="2000" i="1" dirty="0" smtClean="0">
                <a:latin typeface="Times New Roman" pitchFamily="18" charset="0"/>
                <a:cs typeface="Times New Roman" pitchFamily="18" charset="0"/>
              </a:rPr>
              <a:t>user </a:t>
            </a:r>
            <a:r>
              <a:rPr lang="fr-FR" sz="2000" i="1" dirty="0" err="1" smtClean="0">
                <a:latin typeface="Times New Roman" pitchFamily="18" charset="0"/>
                <a:cs typeface="Times New Roman" pitchFamily="18" charset="0"/>
              </a:rPr>
              <a:t>experience</a:t>
            </a:r>
            <a:r>
              <a:rPr lang="fr-FR" sz="2000" dirty="0" smtClean="0">
                <a:latin typeface="Times New Roman" pitchFamily="18" charset="0"/>
                <a:cs typeface="Times New Roman" pitchFamily="18" charset="0"/>
              </a:rPr>
              <a:t>, et maximise les chances de succès de votre produit.</a:t>
            </a:r>
            <a:endParaRPr lang="fr-FR" sz="20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785794"/>
            <a:ext cx="7467600" cy="5688158"/>
          </a:xfrm>
        </p:spPr>
        <p:txBody>
          <a:bodyPr/>
          <a:lstStyle/>
          <a:p>
            <a:endParaRPr lang="fr-FR" sz="2000" dirty="0" smtClean="0">
              <a:latin typeface="Calibri" pitchFamily="34" charset="0"/>
            </a:endParaRPr>
          </a:p>
          <a:p>
            <a:pPr>
              <a:buNone/>
            </a:pPr>
            <a:r>
              <a:rPr lang="fr-FR" sz="3200" b="1" dirty="0" smtClean="0">
                <a:latin typeface="Calibri" pitchFamily="34" charset="0"/>
              </a:rPr>
              <a:t>Exemples:</a:t>
            </a:r>
          </a:p>
          <a:p>
            <a:pPr>
              <a:buFont typeface="Wingdings" pitchFamily="2" charset="2"/>
              <a:buChar char="Ø"/>
            </a:pPr>
            <a:r>
              <a:rPr lang="fr-FR" sz="2000" dirty="0" smtClean="0">
                <a:latin typeface="Times New Roman" pitchFamily="18" charset="0"/>
                <a:cs typeface="Times New Roman" pitchFamily="18" charset="0"/>
              </a:rPr>
              <a:t>Le penser tout haut</a:t>
            </a:r>
          </a:p>
          <a:p>
            <a:pPr>
              <a:buFont typeface="Wingdings" pitchFamily="2" charset="2"/>
              <a:buChar char="Ø"/>
            </a:pPr>
            <a:r>
              <a:rPr lang="fr-FR" sz="2000" dirty="0" smtClean="0">
                <a:latin typeface="Times New Roman" pitchFamily="18" charset="0"/>
                <a:cs typeface="Times New Roman" pitchFamily="18" charset="0"/>
              </a:rPr>
              <a:t>L’observation de la performance</a:t>
            </a:r>
          </a:p>
          <a:p>
            <a:pPr>
              <a:buFont typeface="Wingdings" pitchFamily="2" charset="2"/>
              <a:buChar char="Ø"/>
            </a:pPr>
            <a:r>
              <a:rPr lang="fr-FR" sz="2000" dirty="0" smtClean="0">
                <a:latin typeface="Times New Roman" pitchFamily="18" charset="0"/>
                <a:cs typeface="Times New Roman" pitchFamily="18" charset="0"/>
              </a:rPr>
              <a:t>Les questionnaires</a:t>
            </a:r>
          </a:p>
          <a:p>
            <a:pPr>
              <a:buFont typeface="Wingdings" pitchFamily="2" charset="2"/>
              <a:buChar char="Ø"/>
            </a:pPr>
            <a:r>
              <a:rPr lang="fr-FR" sz="2000" dirty="0" smtClean="0">
                <a:latin typeface="Times New Roman" pitchFamily="18" charset="0"/>
                <a:cs typeface="Times New Roman" pitchFamily="18" charset="0"/>
              </a:rPr>
              <a:t>L'analyse des fichiers log</a:t>
            </a:r>
          </a:p>
          <a:p>
            <a:pPr>
              <a:buFont typeface="Wingdings" pitchFamily="2" charset="2"/>
              <a:buChar char="Ø"/>
            </a:pPr>
            <a:r>
              <a:rPr lang="fr-FR" sz="2000" dirty="0" smtClean="0">
                <a:latin typeface="Times New Roman" pitchFamily="18" charset="0"/>
                <a:cs typeface="Times New Roman" pitchFamily="18" charset="0"/>
              </a:rPr>
              <a:t>Les mouvements oculaires (</a:t>
            </a:r>
            <a:r>
              <a:rPr lang="fr-FR" sz="2000" dirty="0" err="1" smtClean="0">
                <a:latin typeface="Times New Roman" pitchFamily="18" charset="0"/>
                <a:cs typeface="Times New Roman" pitchFamily="18" charset="0"/>
              </a:rPr>
              <a:t>eyestracking</a:t>
            </a:r>
            <a:r>
              <a:rPr lang="fr-FR" sz="2000" dirty="0" smtClean="0">
                <a:latin typeface="Times New Roman" pitchFamily="18" charset="0"/>
                <a:cs typeface="Times New Roman" pitchFamily="18" charset="0"/>
              </a:rPr>
              <a:t>)</a:t>
            </a:r>
          </a:p>
          <a:p>
            <a:pPr>
              <a:buFont typeface="Wingdings" pitchFamily="2" charset="2"/>
              <a:buChar char="Ø"/>
            </a:pPr>
            <a:r>
              <a:rPr lang="fr-FR" sz="2000" dirty="0" smtClean="0">
                <a:latin typeface="Times New Roman" pitchFamily="18" charset="0"/>
                <a:cs typeface="Times New Roman" pitchFamily="18" charset="0"/>
              </a:rPr>
              <a:t>Les mouvements de la souris(mousse </a:t>
            </a:r>
            <a:r>
              <a:rPr lang="fr-FR" sz="2000" dirty="0" err="1" smtClean="0">
                <a:latin typeface="Times New Roman" pitchFamily="18" charset="0"/>
                <a:cs typeface="Times New Roman" pitchFamily="18" charset="0"/>
              </a:rPr>
              <a:t>tracking</a:t>
            </a:r>
            <a:r>
              <a:rPr lang="fr-FR" sz="2000" dirty="0" smtClean="0">
                <a:latin typeface="Times New Roman" pitchFamily="18" charset="0"/>
                <a:cs typeface="Times New Roman" pitchFamily="18" charset="0"/>
              </a:rPr>
              <a:t>)</a:t>
            </a:r>
          </a:p>
          <a:p>
            <a:pPr>
              <a:buFont typeface="Wingdings" pitchFamily="2" charset="2"/>
              <a:buChar char="Ø"/>
            </a:pPr>
            <a:r>
              <a:rPr lang="fr-FR" sz="2000" dirty="0" smtClean="0">
                <a:latin typeface="Times New Roman" pitchFamily="18" charset="0"/>
                <a:cs typeface="Times New Roman" pitchFamily="18" charset="0"/>
              </a:rPr>
              <a:t>Test subjectif</a:t>
            </a:r>
          </a:p>
          <a:p>
            <a:pPr>
              <a:buNone/>
            </a:pP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Mouchard </a:t>
            </a:r>
            <a:r>
              <a:rPr lang="fr-FR" sz="2400" dirty="0" err="1" smtClean="0"/>
              <a:t>electronique</a:t>
            </a:r>
            <a:endParaRPr lang="fr-FR" sz="2400" dirty="0"/>
          </a:p>
        </p:txBody>
      </p:sp>
      <p:sp>
        <p:nvSpPr>
          <p:cNvPr id="3" name="Espace réservé du contenu 2"/>
          <p:cNvSpPr>
            <a:spLocks noGrp="1"/>
          </p:cNvSpPr>
          <p:nvPr>
            <p:ph sz="quarter" idx="1"/>
          </p:nvPr>
        </p:nvSpPr>
        <p:spPr/>
        <p:txBody>
          <a:bodyPr>
            <a:normAutofit/>
          </a:bodyPr>
          <a:lstStyle/>
          <a:p>
            <a:pPr>
              <a:buNone/>
            </a:pPr>
            <a:r>
              <a:rPr lang="fr-FR" sz="2000" dirty="0" smtClean="0">
                <a:latin typeface="Times New Roman" pitchFamily="18" charset="0"/>
                <a:cs typeface="Times New Roman" pitchFamily="18" charset="0"/>
              </a:rPr>
              <a:t>Monitoring (mouchard électronique) </a:t>
            </a:r>
          </a:p>
          <a:p>
            <a:pPr>
              <a:buNone/>
            </a:pPr>
            <a:r>
              <a:rPr lang="fr-FR" sz="2000" dirty="0" smtClean="0">
                <a:latin typeface="Times New Roman" pitchFamily="18" charset="0"/>
                <a:cs typeface="Times New Roman" pitchFamily="18" charset="0"/>
              </a:rPr>
              <a:t>•  méthode non intrusive </a:t>
            </a:r>
          </a:p>
          <a:p>
            <a:pPr>
              <a:buNone/>
            </a:pPr>
            <a:r>
              <a:rPr lang="fr-FR" sz="2000" dirty="0" smtClean="0">
                <a:latin typeface="Times New Roman" pitchFamily="18" charset="0"/>
                <a:cs typeface="Times New Roman" pitchFamily="18" charset="0"/>
              </a:rPr>
              <a:t>•  recueil automatique des données </a:t>
            </a:r>
          </a:p>
          <a:p>
            <a:pPr>
              <a:buNone/>
            </a:pPr>
            <a:r>
              <a:rPr lang="fr-FR" sz="2000" dirty="0" smtClean="0">
                <a:latin typeface="Times New Roman" pitchFamily="18" charset="0"/>
                <a:cs typeface="Times New Roman" pitchFamily="18" charset="0"/>
              </a:rPr>
              <a:t>(temporelles) </a:t>
            </a:r>
          </a:p>
          <a:p>
            <a:pPr>
              <a:buNone/>
            </a:pPr>
            <a:r>
              <a:rPr lang="fr-FR" sz="2000" dirty="0" smtClean="0">
                <a:latin typeface="Times New Roman" pitchFamily="18" charset="0"/>
                <a:cs typeface="Times New Roman" pitchFamily="18" charset="0"/>
              </a:rPr>
              <a:t>•  analyse </a:t>
            </a:r>
          </a:p>
          <a:p>
            <a:pPr>
              <a:buFont typeface="Wingdings" pitchFamily="2" charset="2"/>
              <a:buChar char="ü"/>
            </a:pPr>
            <a:r>
              <a:rPr lang="fr-FR" sz="2000" dirty="0" smtClean="0">
                <a:latin typeface="Times New Roman" pitchFamily="18" charset="0"/>
                <a:cs typeface="Times New Roman" pitchFamily="18" charset="0"/>
              </a:rPr>
              <a:t>des </a:t>
            </a:r>
            <a:r>
              <a:rPr lang="fr-FR" sz="2000" dirty="0" smtClean="0">
                <a:latin typeface="Times New Roman" pitchFamily="18" charset="0"/>
                <a:cs typeface="Times New Roman" pitchFamily="18" charset="0"/>
              </a:rPr>
              <a:t>stratégies utilisées </a:t>
            </a:r>
          </a:p>
          <a:p>
            <a:pPr>
              <a:buFont typeface="Wingdings" pitchFamily="2" charset="2"/>
              <a:buChar char="ü"/>
            </a:pPr>
            <a:r>
              <a:rPr lang="fr-FR" sz="2000" dirty="0" smtClean="0">
                <a:latin typeface="Times New Roman" pitchFamily="18" charset="0"/>
                <a:cs typeface="Times New Roman" pitchFamily="18" charset="0"/>
              </a:rPr>
              <a:t>du </a:t>
            </a:r>
            <a:r>
              <a:rPr lang="fr-FR" sz="2000" dirty="0" err="1" smtClean="0">
                <a:latin typeface="Times New Roman" pitchFamily="18" charset="0"/>
                <a:cs typeface="Times New Roman" pitchFamily="18" charset="0"/>
              </a:rPr>
              <a:t>séquencement</a:t>
            </a:r>
            <a:r>
              <a:rPr lang="fr-FR" sz="2000" dirty="0" smtClean="0">
                <a:latin typeface="Times New Roman" pitchFamily="18" charset="0"/>
                <a:cs typeface="Times New Roman" pitchFamily="18" charset="0"/>
              </a:rPr>
              <a:t> réel des tâches </a:t>
            </a:r>
          </a:p>
          <a:p>
            <a:pPr>
              <a:buFont typeface="Wingdings" pitchFamily="2" charset="2"/>
              <a:buChar char="ü"/>
            </a:pPr>
            <a:r>
              <a:rPr lang="fr-FR" sz="2000" dirty="0" smtClean="0">
                <a:latin typeface="Times New Roman" pitchFamily="18" charset="0"/>
                <a:cs typeface="Times New Roman" pitchFamily="18" charset="0"/>
              </a:rPr>
              <a:t>des </a:t>
            </a:r>
            <a:r>
              <a:rPr lang="fr-FR" sz="2000" dirty="0" smtClean="0">
                <a:latin typeface="Times New Roman" pitchFamily="18" charset="0"/>
                <a:cs typeface="Times New Roman" pitchFamily="18" charset="0"/>
              </a:rPr>
              <a:t>performances obtenues </a:t>
            </a:r>
          </a:p>
          <a:p>
            <a:pPr>
              <a:buFont typeface="Wingdings" pitchFamily="2" charset="2"/>
              <a:buChar char="ü"/>
            </a:pPr>
            <a:r>
              <a:rPr lang="fr-FR" sz="2000" dirty="0" smtClean="0">
                <a:latin typeface="Times New Roman" pitchFamily="18" charset="0"/>
                <a:cs typeface="Times New Roman" pitchFamily="18" charset="0"/>
              </a:rPr>
              <a:t>identification </a:t>
            </a:r>
            <a:r>
              <a:rPr lang="fr-FR" sz="2000" dirty="0" smtClean="0">
                <a:latin typeface="Times New Roman" pitchFamily="18" charset="0"/>
                <a:cs typeface="Times New Roman" pitchFamily="18" charset="0"/>
              </a:rPr>
              <a:t>des erreurs d'utilisation, etc.</a:t>
            </a:r>
            <a:endParaRPr lang="fr-FR" sz="20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test </a:t>
            </a:r>
            <a:endParaRPr lang="fr-FR" dirty="0"/>
          </a:p>
        </p:txBody>
      </p:sp>
      <p:pic>
        <p:nvPicPr>
          <p:cNvPr id="4" name="Caméra miniature pour tests utilisateur sur dispositifs mobiles_(360p).mp4">
            <a:hlinkClick r:id="" action="ppaction://media"/>
          </p:cNvPr>
          <p:cNvPicPr>
            <a:picLocks noGrp="1" noRot="1" noChangeAspect="1"/>
          </p:cNvPicPr>
          <p:nvPr>
            <p:ph sz="quarter" idx="1"/>
            <a:videoFile r:link="rId1"/>
          </p:nvPr>
        </p:nvPicPr>
        <p:blipFill>
          <a:blip r:embed="rId4"/>
          <a:stretch>
            <a:fillRect/>
          </a:stretch>
        </p:blipFill>
        <p:spPr>
          <a:xfrm>
            <a:off x="642910" y="1571612"/>
            <a:ext cx="6357982" cy="4141801"/>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Classification méthode d’</a:t>
            </a:r>
            <a:r>
              <a:rPr lang="fr-FR" sz="2400" dirty="0" smtClean="0"/>
              <a:t>é</a:t>
            </a:r>
            <a:r>
              <a:rPr lang="fr-FR" sz="2400" dirty="0" smtClean="0"/>
              <a:t>valuation</a:t>
            </a:r>
            <a:endParaRPr lang="fr-FR" sz="2400" dirty="0"/>
          </a:p>
        </p:txBody>
      </p:sp>
      <p:pic>
        <p:nvPicPr>
          <p:cNvPr id="4" name="Espace réservé du contenu 3" descr="Capture2.PNG"/>
          <p:cNvPicPr>
            <a:picLocks noGrp="1" noChangeAspect="1"/>
          </p:cNvPicPr>
          <p:nvPr>
            <p:ph sz="quarter" idx="1"/>
          </p:nvPr>
        </p:nvPicPr>
        <p:blipFill>
          <a:blip r:embed="rId3"/>
          <a:stretch>
            <a:fillRect/>
          </a:stretch>
        </p:blipFill>
        <p:spPr>
          <a:xfrm>
            <a:off x="457200" y="1819943"/>
            <a:ext cx="7467600" cy="4434138"/>
          </a:xfr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s.jpg"/>
          <p:cNvPicPr>
            <a:picLocks noGrp="1" noChangeAspect="1"/>
          </p:cNvPicPr>
          <p:nvPr>
            <p:ph sz="quarter" idx="1"/>
          </p:nvPr>
        </p:nvPicPr>
        <p:blipFill>
          <a:blip r:embed="rId2"/>
          <a:stretch>
            <a:fillRect/>
          </a:stretch>
        </p:blipFill>
        <p:spPr>
          <a:xfrm>
            <a:off x="1500167" y="1500174"/>
            <a:ext cx="5286412" cy="400052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a:t>
            </a:r>
            <a:endParaRPr lang="fr-FR" dirty="0"/>
          </a:p>
        </p:txBody>
      </p:sp>
      <p:sp>
        <p:nvSpPr>
          <p:cNvPr id="3" name="Espace réservé du contenu 2"/>
          <p:cNvSpPr>
            <a:spLocks noGrp="1"/>
          </p:cNvSpPr>
          <p:nvPr>
            <p:ph sz="quarter" idx="1"/>
          </p:nvPr>
        </p:nvSpPr>
        <p:spPr/>
        <p:txBody>
          <a:bodyPr>
            <a:normAutofit/>
          </a:bodyPr>
          <a:lstStyle/>
          <a:p>
            <a:pPr>
              <a:buNone/>
            </a:pPr>
            <a:r>
              <a:rPr lang="fr-FR" sz="2000" dirty="0" smtClean="0">
                <a:latin typeface="Times New Roman" pitchFamily="18" charset="0"/>
                <a:cs typeface="Times New Roman" pitchFamily="18" charset="0"/>
              </a:rPr>
              <a:t>L’évaluation est une phase primordiale dans la boucle de </a:t>
            </a:r>
          </a:p>
          <a:p>
            <a:pPr>
              <a:buNone/>
            </a:pPr>
            <a:r>
              <a:rPr lang="fr-FR" sz="2000" dirty="0" smtClean="0">
                <a:latin typeface="Times New Roman" pitchFamily="18" charset="0"/>
                <a:cs typeface="Times New Roman" pitchFamily="18" charset="0"/>
              </a:rPr>
              <a:t>conception des IHM. Elle permet de vérifier et valider un</a:t>
            </a:r>
          </a:p>
          <a:p>
            <a:pPr>
              <a:buNone/>
            </a:pPr>
            <a:r>
              <a:rPr lang="fr-FR" sz="2000" dirty="0" smtClean="0">
                <a:latin typeface="Times New Roman" pitchFamily="18" charset="0"/>
                <a:cs typeface="Times New Roman" pitchFamily="18" charset="0"/>
              </a:rPr>
              <a:t> système interactif. </a:t>
            </a:r>
            <a:endParaRPr lang="fr-FR" sz="2000" dirty="0" smtClean="0">
              <a:latin typeface="Times New Roman" pitchFamily="18" charset="0"/>
              <a:cs typeface="Times New Roman" pitchFamily="18" charset="0"/>
            </a:endParaRPr>
          </a:p>
          <a:p>
            <a:pPr>
              <a:buNone/>
            </a:pPr>
            <a:endParaRPr lang="fr-FR" sz="2000" dirty="0" smtClean="0">
              <a:latin typeface="Times New Roman" pitchFamily="18" charset="0"/>
              <a:cs typeface="Times New Roman" pitchFamily="18" charset="0"/>
            </a:endParaRPr>
          </a:p>
          <a:p>
            <a:pPr>
              <a:buFont typeface="Wingdings" pitchFamily="2" charset="2"/>
              <a:buChar char="q"/>
            </a:pPr>
            <a:r>
              <a:rPr lang="fr-FR" sz="2000" dirty="0" smtClean="0">
                <a:latin typeface="Times New Roman" pitchFamily="18" charset="0"/>
                <a:cs typeface="Times New Roman" pitchFamily="18" charset="0"/>
              </a:rPr>
              <a:t>Un système est dit vérifié s’il correspond aux spécifications </a:t>
            </a:r>
            <a:r>
              <a:rPr lang="fr-FR" sz="2000" dirty="0" smtClean="0">
                <a:latin typeface="Times New Roman" pitchFamily="18" charset="0"/>
                <a:cs typeface="Times New Roman" pitchFamily="18" charset="0"/>
              </a:rPr>
              <a:t>issues </a:t>
            </a:r>
            <a:r>
              <a:rPr lang="fr-FR" sz="2000" dirty="0" smtClean="0">
                <a:latin typeface="Times New Roman" pitchFamily="18" charset="0"/>
                <a:cs typeface="Times New Roman" pitchFamily="18" charset="0"/>
              </a:rPr>
              <a:t>de l’analyse des besoins. </a:t>
            </a:r>
          </a:p>
          <a:p>
            <a:pPr>
              <a:buFont typeface="Wingdings" pitchFamily="2" charset="2"/>
              <a:buChar char="q"/>
            </a:pPr>
            <a:r>
              <a:rPr lang="fr-FR" sz="2000" dirty="0" smtClean="0">
                <a:latin typeface="Times New Roman" pitchFamily="18" charset="0"/>
                <a:cs typeface="Times New Roman" pitchFamily="18" charset="0"/>
              </a:rPr>
              <a:t>Un système est dit validé s’il correspond aux besoins </a:t>
            </a:r>
            <a:r>
              <a:rPr lang="fr-FR" sz="2000" dirty="0" smtClean="0">
                <a:latin typeface="Times New Roman" pitchFamily="18" charset="0"/>
                <a:cs typeface="Times New Roman" pitchFamily="18" charset="0"/>
              </a:rPr>
              <a:t>tout en </a:t>
            </a:r>
            <a:r>
              <a:rPr lang="fr-FR" sz="2000" dirty="0" smtClean="0">
                <a:latin typeface="Times New Roman" pitchFamily="18" charset="0"/>
                <a:cs typeface="Times New Roman" pitchFamily="18" charset="0"/>
              </a:rPr>
              <a:t>respectant les contraintes du domaine </a:t>
            </a:r>
            <a:r>
              <a:rPr lang="fr-FR" sz="2000" dirty="0" smtClean="0">
                <a:latin typeface="Times New Roman" pitchFamily="18" charset="0"/>
                <a:cs typeface="Times New Roman" pitchFamily="18" charset="0"/>
              </a:rPr>
              <a:t>d’application</a:t>
            </a:r>
          </a:p>
          <a:p>
            <a:pPr>
              <a:buFont typeface="Wingdings" pitchFamily="2" charset="2"/>
              <a:buChar char="q"/>
            </a:pPr>
            <a:r>
              <a:rPr lang="fr-FR" sz="2000" dirty="0" smtClean="0">
                <a:latin typeface="Times New Roman" pitchFamily="18" charset="0"/>
                <a:cs typeface="Times New Roman" pitchFamily="18" charset="0"/>
              </a:rPr>
              <a:t>Réaliser un système utile et utilisable</a:t>
            </a:r>
            <a:endParaRPr lang="fr-F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Evaluer quoi</a:t>
            </a:r>
            <a:endParaRPr lang="fr-FR" dirty="0"/>
          </a:p>
        </p:txBody>
      </p:sp>
      <p:sp>
        <p:nvSpPr>
          <p:cNvPr id="3" name="Espace réservé du contenu 2"/>
          <p:cNvSpPr>
            <a:spLocks noGrp="1"/>
          </p:cNvSpPr>
          <p:nvPr>
            <p:ph sz="quarter" idx="1"/>
          </p:nvPr>
        </p:nvSpPr>
        <p:spPr>
          <a:xfrm>
            <a:off x="457200" y="1600200"/>
            <a:ext cx="7686700" cy="4873752"/>
          </a:xfrm>
        </p:spPr>
        <p:txBody>
          <a:bodyPr>
            <a:normAutofit/>
          </a:bodyPr>
          <a:lstStyle/>
          <a:p>
            <a:r>
              <a:rPr lang="fr-FR" sz="2000" dirty="0" smtClean="0">
                <a:latin typeface="Times New Roman" pitchFamily="18" charset="0"/>
                <a:cs typeface="Times New Roman" pitchFamily="18" charset="0"/>
              </a:rPr>
              <a:t>Fiabilité et qualité technique</a:t>
            </a:r>
          </a:p>
          <a:p>
            <a:r>
              <a:rPr lang="fr-FR" sz="2000" dirty="0" smtClean="0">
                <a:latin typeface="Times New Roman" pitchFamily="18" charset="0"/>
                <a:cs typeface="Times New Roman" pitchFamily="18" charset="0"/>
              </a:rPr>
              <a:t>Utilisabilité</a:t>
            </a:r>
          </a:p>
          <a:p>
            <a:pPr marL="822960" lvl="1" indent="-457200">
              <a:buFont typeface="Wingdings" pitchFamily="2" charset="2"/>
              <a:buChar char="ü"/>
            </a:pPr>
            <a:r>
              <a:rPr lang="fr-FR" sz="2000" dirty="0" smtClean="0">
                <a:latin typeface="Times New Roman" pitchFamily="18" charset="0"/>
                <a:cs typeface="Times New Roman" pitchFamily="18" charset="0"/>
              </a:rPr>
              <a:t>Capacité à permettre à l'utilisateur d'atteindre facilement ses objectifs</a:t>
            </a:r>
          </a:p>
          <a:p>
            <a:pPr marL="822960" lvl="1" indent="-457200">
              <a:buFont typeface="Wingdings" pitchFamily="2" charset="2"/>
              <a:buChar char="ü"/>
            </a:pPr>
            <a:r>
              <a:rPr lang="fr-FR" sz="2000" dirty="0" smtClean="0">
                <a:latin typeface="Times New Roman" pitchFamily="18" charset="0"/>
                <a:cs typeface="Times New Roman" pitchFamily="18" charset="0"/>
              </a:rPr>
              <a:t>Qualité de l’interface (ergonomie)</a:t>
            </a:r>
          </a:p>
          <a:p>
            <a:r>
              <a:rPr lang="fr-FR" sz="2000" dirty="0" smtClean="0">
                <a:latin typeface="Times New Roman" pitchFamily="18" charset="0"/>
                <a:cs typeface="Times New Roman" pitchFamily="18" charset="0"/>
              </a:rPr>
              <a:t>Utilité:</a:t>
            </a:r>
          </a:p>
          <a:p>
            <a:pPr lvl="1">
              <a:buFont typeface="Wingdings" pitchFamily="2" charset="2"/>
              <a:buChar char="ü"/>
            </a:pPr>
            <a:r>
              <a:rPr lang="fr-FR" sz="2000" dirty="0" smtClean="0">
                <a:latin typeface="Times New Roman" pitchFamily="18" charset="0"/>
                <a:cs typeface="Times New Roman" pitchFamily="18" charset="0"/>
              </a:rPr>
              <a:t>Adéquation aux objectifs de haut niveau du client</a:t>
            </a:r>
          </a:p>
          <a:p>
            <a:pPr lvl="1">
              <a:buFont typeface="Wingdings" pitchFamily="2" charset="2"/>
              <a:buChar char="ü"/>
            </a:pPr>
            <a:r>
              <a:rPr lang="fr-FR" sz="2000" dirty="0" smtClean="0">
                <a:latin typeface="Times New Roman" pitchFamily="18" charset="0"/>
                <a:cs typeface="Times New Roman" pitchFamily="18" charset="0"/>
              </a:rPr>
              <a:t>Le logiciel satisfait-il les spécifications </a:t>
            </a:r>
          </a:p>
          <a:p>
            <a:pPr>
              <a:buNone/>
            </a:pPr>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Usages:</a:t>
            </a:r>
          </a:p>
          <a:p>
            <a:pPr lvl="1">
              <a:buFont typeface="Wingdings" pitchFamily="2" charset="2"/>
              <a:buChar char="ü"/>
            </a:pPr>
            <a:r>
              <a:rPr lang="fr-FR" sz="2000" dirty="0" smtClean="0">
                <a:latin typeface="Times New Roman" pitchFamily="18" charset="0"/>
                <a:cs typeface="Times New Roman" pitchFamily="18" charset="0"/>
              </a:rPr>
              <a:t>Utilisation réelle du logiciel</a:t>
            </a:r>
          </a:p>
          <a:p>
            <a:pPr lvl="1">
              <a:buFont typeface="Wingdings" pitchFamily="2" charset="2"/>
              <a:buChar char="ü"/>
            </a:pPr>
            <a:r>
              <a:rPr lang="fr-FR" sz="2000" dirty="0" smtClean="0">
                <a:latin typeface="Times New Roman" pitchFamily="18" charset="0"/>
                <a:cs typeface="Times New Roman" pitchFamily="18" charset="0"/>
              </a:rPr>
              <a:t>Le logiciel est-il utilisé comme prévu ?</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Evaluer quand ?</a:t>
            </a:r>
            <a:endParaRPr lang="fr-FR" dirty="0"/>
          </a:p>
        </p:txBody>
      </p:sp>
      <p:sp>
        <p:nvSpPr>
          <p:cNvPr id="3" name="Espace réservé du contenu 2"/>
          <p:cNvSpPr>
            <a:spLocks noGrp="1"/>
          </p:cNvSpPr>
          <p:nvPr>
            <p:ph sz="quarter" idx="1"/>
          </p:nvPr>
        </p:nvSpPr>
        <p:spPr>
          <a:xfrm>
            <a:off x="500034" y="1428736"/>
            <a:ext cx="7467600" cy="4873752"/>
          </a:xfrm>
        </p:spPr>
        <p:txBody>
          <a:bodyPr>
            <a:normAutofit/>
          </a:bodyPr>
          <a:lstStyle/>
          <a:p>
            <a:r>
              <a:rPr lang="fr-FR" sz="2000" dirty="0" smtClean="0">
                <a:latin typeface="Times New Roman" pitchFamily="18" charset="0"/>
                <a:cs typeface="Times New Roman" pitchFamily="18" charset="0"/>
              </a:rPr>
              <a:t>En cours de conception</a:t>
            </a:r>
          </a:p>
          <a:p>
            <a:pPr lvl="1">
              <a:buFont typeface="Wingdings" pitchFamily="2" charset="2"/>
              <a:buChar char="ü"/>
            </a:pPr>
            <a:r>
              <a:rPr lang="fr-FR" sz="2000" dirty="0" smtClean="0">
                <a:latin typeface="Times New Roman" pitchFamily="18" charset="0"/>
                <a:cs typeface="Times New Roman" pitchFamily="18" charset="0"/>
              </a:rPr>
              <a:t>Conception itérative de maquette</a:t>
            </a:r>
          </a:p>
          <a:p>
            <a:pPr lvl="1">
              <a:buFont typeface="Wingdings" pitchFamily="2" charset="2"/>
              <a:buChar char="ü"/>
            </a:pPr>
            <a:r>
              <a:rPr lang="fr-FR" sz="2000" dirty="0" smtClean="0">
                <a:latin typeface="Times New Roman" pitchFamily="18" charset="0"/>
                <a:cs typeface="Times New Roman" pitchFamily="18" charset="0"/>
              </a:rPr>
              <a:t>Conception centré utilisateur</a:t>
            </a:r>
          </a:p>
          <a:p>
            <a:r>
              <a:rPr lang="fr-FR" sz="2000" dirty="0" smtClean="0">
                <a:latin typeface="Times New Roman" pitchFamily="18" charset="0"/>
                <a:cs typeface="Times New Roman" pitchFamily="18" charset="0"/>
              </a:rPr>
              <a:t>En cours de réalisation</a:t>
            </a:r>
          </a:p>
          <a:p>
            <a:pPr lvl="1">
              <a:buFont typeface="Wingdings" pitchFamily="2" charset="2"/>
              <a:buChar char="ü"/>
            </a:pPr>
            <a:r>
              <a:rPr lang="fr-FR" sz="2000" dirty="0" smtClean="0">
                <a:latin typeface="Times New Roman" pitchFamily="18" charset="0"/>
                <a:cs typeface="Times New Roman" pitchFamily="18" charset="0"/>
              </a:rPr>
              <a:t>Méthodes classiques de contrôle qualité</a:t>
            </a:r>
          </a:p>
          <a:p>
            <a:r>
              <a:rPr lang="fr-FR" sz="2000" dirty="0" smtClean="0">
                <a:latin typeface="Times New Roman" pitchFamily="18" charset="0"/>
                <a:cs typeface="Times New Roman" pitchFamily="18" charset="0"/>
              </a:rPr>
              <a:t>En cours de diffusion</a:t>
            </a:r>
          </a:p>
          <a:p>
            <a:pPr lvl="1">
              <a:buFont typeface="Wingdings" pitchFamily="2" charset="2"/>
              <a:buChar char="ü"/>
            </a:pPr>
            <a:r>
              <a:rPr lang="fr-FR" sz="2000" dirty="0" smtClean="0">
                <a:latin typeface="Times New Roman" pitchFamily="18" charset="0"/>
                <a:cs typeface="Times New Roman" pitchFamily="18" charset="0"/>
              </a:rPr>
              <a:t>Satisfaction de l’utilisateurs</a:t>
            </a:r>
          </a:p>
          <a:p>
            <a:pPr lvl="1">
              <a:buFont typeface="Wingdings" pitchFamily="2" charset="2"/>
              <a:buChar char="ü"/>
            </a:pPr>
            <a:r>
              <a:rPr lang="fr-FR" sz="2000" dirty="0" smtClean="0">
                <a:latin typeface="Times New Roman" pitchFamily="18" charset="0"/>
                <a:cs typeface="Times New Roman" pitchFamily="18" charset="0"/>
              </a:rPr>
              <a:t>Incident critiques</a:t>
            </a:r>
          </a:p>
          <a:p>
            <a:r>
              <a:rPr lang="fr-FR" sz="2000" dirty="0" smtClean="0">
                <a:latin typeface="Times New Roman" pitchFamily="18" charset="0"/>
                <a:cs typeface="Times New Roman" pitchFamily="18" charset="0"/>
              </a:rPr>
              <a:t>Avant un achat</a:t>
            </a:r>
          </a:p>
          <a:p>
            <a:pPr lvl="1">
              <a:buFont typeface="Wingdings" pitchFamily="2" charset="2"/>
              <a:buChar char="ü"/>
            </a:pPr>
            <a:r>
              <a:rPr lang="fr-FR" sz="2000" dirty="0" smtClean="0">
                <a:latin typeface="Times New Roman" pitchFamily="18" charset="0"/>
                <a:cs typeface="Times New Roman" pitchFamily="18" charset="0"/>
              </a:rPr>
              <a:t>Comparaison de logiciels</a:t>
            </a:r>
          </a:p>
          <a:p>
            <a:pPr lvl="1">
              <a:buFont typeface="Wingdings" pitchFamily="2" charset="2"/>
              <a:buChar char="ü"/>
            </a:pPr>
            <a:r>
              <a:rPr lang="fr-FR" sz="2000" dirty="0" smtClean="0">
                <a:latin typeface="Times New Roman" pitchFamily="18" charset="0"/>
                <a:cs typeface="Times New Roman" pitchFamily="18" charset="0"/>
              </a:rPr>
              <a:t>Évaluation sommative</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Principe d’</a:t>
            </a:r>
            <a:r>
              <a:rPr lang="fr-FR" dirty="0" err="1" smtClean="0"/>
              <a:t>evaluation</a:t>
            </a:r>
            <a:endParaRPr lang="fr-FR" dirty="0"/>
          </a:p>
        </p:txBody>
      </p:sp>
      <p:pic>
        <p:nvPicPr>
          <p:cNvPr id="1026" name="Picture 2"/>
          <p:cNvPicPr>
            <a:picLocks noGrp="1" noChangeAspect="1" noChangeArrowheads="1"/>
          </p:cNvPicPr>
          <p:nvPr>
            <p:ph sz="quarter" idx="1"/>
          </p:nvPr>
        </p:nvPicPr>
        <p:blipFill>
          <a:blip r:embed="rId3"/>
          <a:srcRect/>
          <a:stretch>
            <a:fillRect/>
          </a:stretch>
        </p:blipFill>
        <p:spPr bwMode="auto">
          <a:xfrm>
            <a:off x="457200" y="2052006"/>
            <a:ext cx="7467600" cy="397001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Utilisabilité et utilité</a:t>
            </a:r>
            <a:endParaRPr lang="fr-FR" dirty="0"/>
          </a:p>
        </p:txBody>
      </p:sp>
      <p:pic>
        <p:nvPicPr>
          <p:cNvPr id="6" name="Espace réservé du contenu 5" descr="Capture1.PNG"/>
          <p:cNvPicPr>
            <a:picLocks noGrp="1" noChangeAspect="1"/>
          </p:cNvPicPr>
          <p:nvPr>
            <p:ph sz="quarter" idx="1"/>
          </p:nvPr>
        </p:nvPicPr>
        <p:blipFill>
          <a:blip r:embed="rId3"/>
          <a:stretch>
            <a:fillRect/>
          </a:stretch>
        </p:blipFill>
        <p:spPr>
          <a:xfrm>
            <a:off x="642910" y="1571612"/>
            <a:ext cx="7467600" cy="3603076"/>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Personnalisé 4">
      <a:dk1>
        <a:sysClr val="windowText" lastClr="000000"/>
      </a:dk1>
      <a:lt1>
        <a:sysClr val="window" lastClr="FFFFFF"/>
      </a:lt1>
      <a:dk2>
        <a:srgbClr val="575F6D"/>
      </a:dk2>
      <a:lt2>
        <a:srgbClr val="FFF39D"/>
      </a:lt2>
      <a:accent1>
        <a:srgbClr val="F19E90"/>
      </a:accent1>
      <a:accent2>
        <a:srgbClr val="7598D9"/>
      </a:accent2>
      <a:accent3>
        <a:srgbClr val="B32C16"/>
      </a:accent3>
      <a:accent4>
        <a:srgbClr val="F5CD2D"/>
      </a:accent4>
      <a:accent5>
        <a:srgbClr val="AEBAD5"/>
      </a:accent5>
      <a:accent6>
        <a:srgbClr val="777C84"/>
      </a:accent6>
      <a:hlink>
        <a:srgbClr val="F19E90"/>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8062</TotalTime>
  <Words>2359</Words>
  <Application>Microsoft Office PowerPoint</Application>
  <PresentationFormat>Affichage à l'écran (4:3)</PresentationFormat>
  <Paragraphs>364</Paragraphs>
  <Slides>49</Slides>
  <Notes>10</Notes>
  <HiddenSlides>0</HiddenSlides>
  <MMClips>1</MMClips>
  <ScaleCrop>false</ScaleCrop>
  <HeadingPairs>
    <vt:vector size="4" baseType="variant">
      <vt:variant>
        <vt:lpstr>Thème</vt:lpstr>
      </vt:variant>
      <vt:variant>
        <vt:i4>1</vt:i4>
      </vt:variant>
      <vt:variant>
        <vt:lpstr>Titres des diapositives</vt:lpstr>
      </vt:variant>
      <vt:variant>
        <vt:i4>49</vt:i4>
      </vt:variant>
    </vt:vector>
  </HeadingPairs>
  <TitlesOfParts>
    <vt:vector size="50" baseType="lpstr">
      <vt:lpstr>Oriel</vt:lpstr>
      <vt:lpstr>Evaluation des IHM</vt:lpstr>
      <vt:lpstr>plan</vt:lpstr>
      <vt:lpstr>1.Introduction</vt:lpstr>
      <vt:lpstr>realisation d’ihm</vt:lpstr>
      <vt:lpstr>objectif</vt:lpstr>
      <vt:lpstr>Evaluer quoi</vt:lpstr>
      <vt:lpstr>Evaluer quand ?</vt:lpstr>
      <vt:lpstr>Principe d’evaluation</vt:lpstr>
      <vt:lpstr>Utilisabilité et utilité</vt:lpstr>
      <vt:lpstr>Diapositive 10</vt:lpstr>
      <vt:lpstr>Utilité</vt:lpstr>
      <vt:lpstr>L’utilisabilité</vt:lpstr>
      <vt:lpstr>Méthode d’évaluation</vt:lpstr>
      <vt:lpstr>Expériences contrôlés</vt:lpstr>
      <vt:lpstr>Exemple(1/2)</vt:lpstr>
      <vt:lpstr>Exemple(2/2)</vt:lpstr>
      <vt:lpstr>Quasi expérience</vt:lpstr>
      <vt:lpstr>     Comment évaluer l’utilisabilité? Méthodes </vt:lpstr>
      <vt:lpstr>Jugements d’experts </vt:lpstr>
      <vt:lpstr>Organiser l’expertise</vt:lpstr>
      <vt:lpstr>Evaluation heuristique</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Promenade cognitive – Cognitive walkthrough </vt:lpstr>
      <vt:lpstr>Quelle méthode formative utiliser</vt:lpstr>
      <vt:lpstr>Critères d’evaluation ergonomique</vt:lpstr>
      <vt:lpstr>Critères d’evaluation-Meinadier</vt:lpstr>
      <vt:lpstr>Diapositive 38</vt:lpstr>
      <vt:lpstr>Diapositive 39</vt:lpstr>
      <vt:lpstr>Diapositive 40</vt:lpstr>
      <vt:lpstr>Diapositive 41</vt:lpstr>
      <vt:lpstr>Diapositive 42</vt:lpstr>
      <vt:lpstr>Diapositive 43</vt:lpstr>
      <vt:lpstr>Technique de test utilisateur</vt:lpstr>
      <vt:lpstr>Diapositive 45</vt:lpstr>
      <vt:lpstr>Mouchard electronique</vt:lpstr>
      <vt:lpstr>Exemple de test </vt:lpstr>
      <vt:lpstr>Classification méthode d’évaluation</vt:lpstr>
      <vt:lpstr>Diapositive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bya</dc:creator>
  <cp:lastModifiedBy>jessy</cp:lastModifiedBy>
  <cp:revision>330</cp:revision>
  <dcterms:created xsi:type="dcterms:W3CDTF">2014-02-26T21:02:46Z</dcterms:created>
  <dcterms:modified xsi:type="dcterms:W3CDTF">2014-03-14T00:21:46Z</dcterms:modified>
</cp:coreProperties>
</file>