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94660"/>
  </p:normalViewPr>
  <p:slideViewPr>
    <p:cSldViewPr>
      <p:cViewPr varScale="1">
        <p:scale>
          <a:sx n="88" d="100"/>
          <a:sy n="88" d="100"/>
        </p:scale>
        <p:origin x="-88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0"/>
            <a:ext cx="9144000" cy="5176499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" name="Shape 9"/>
          <p:cNvSpPr/>
          <p:nvPr/>
        </p:nvSpPr>
        <p:spPr>
          <a:xfrm flipH="1">
            <a:off x="-3832" y="12039"/>
            <a:ext cx="10925833" cy="5165065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14659" y="660"/>
            <a:ext cx="10500940" cy="5165065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endParaRPr/>
          </a:p>
        </p:txBody>
      </p:sp>
      <p:sp>
        <p:nvSpPr>
          <p:cNvPr id="11" name="Shape 11"/>
          <p:cNvSpPr/>
          <p:nvPr/>
        </p:nvSpPr>
        <p:spPr>
          <a:xfrm>
            <a:off x="-846666" y="-661"/>
            <a:ext cx="2167466" cy="5176308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2" name="Shape 12"/>
          <p:cNvSpPr/>
          <p:nvPr/>
        </p:nvSpPr>
        <p:spPr>
          <a:xfrm rot="10800000" flipH="1">
            <a:off x="-524933" y="131"/>
            <a:ext cx="1403434" cy="5176308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r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indent="304800" algn="r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indent="304800" algn="r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indent="304800" algn="r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indent="304800" algn="r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indent="304800" algn="r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indent="304800" algn="r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indent="304800" algn="r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indent="304800" algn="r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indent="152400" algn="r"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marL="0" indent="152400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marL="0" indent="152400" algn="r">
              <a:spcBef>
                <a:spcPts val="0"/>
              </a:spcBef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3pPr>
            <a:lvl4pPr marL="0" indent="152400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marL="0" indent="152400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marL="0" indent="152400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marL="0" indent="152400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marL="0" indent="152400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marL="0" indent="152400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8" name="Shape 18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9" name="Shape 19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3" name="Shape 23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4" name="Shape 24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648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0" name="Shape 30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1" name="Shape 31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Shape 34"/>
          <p:cNvGrpSpPr/>
          <p:nvPr/>
        </p:nvGrpSpPr>
        <p:grpSpPr>
          <a:xfrm>
            <a:off x="-6264" y="3700039"/>
            <a:ext cx="9150267" cy="2325488"/>
            <a:chOff x="-6264" y="4933386"/>
            <a:chExt cx="9150267" cy="3100650"/>
          </a:xfrm>
        </p:grpSpPr>
        <p:sp>
          <p:nvSpPr>
            <p:cNvPr id="35" name="Shape 35"/>
            <p:cNvSpPr/>
            <p:nvPr/>
          </p:nvSpPr>
          <p:spPr>
            <a:xfrm>
              <a:off x="-7" y="5537200"/>
              <a:ext cx="9144008" cy="1574769"/>
            </a:xfrm>
            <a:custGeom>
              <a:avLst/>
              <a:gdLst/>
              <a:ahLst/>
              <a:cxnLst/>
              <a:rect l="0" t="0" r="0" b="0"/>
              <a:pathLst>
                <a:path w="9144009" h="1257301" extrusionOk="0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5400000" flipH="1">
              <a:off x="3018543" y="1908578"/>
              <a:ext cx="3100650" cy="9150266"/>
            </a:xfrm>
            <a:custGeom>
              <a:avLst/>
              <a:gdLst/>
              <a:ahLst/>
              <a:cxnLst/>
              <a:rect l="0" t="0" r="0" b="0"/>
              <a:pathLst>
                <a:path w="8053639" h="6879900" extrusionOk="0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-7" y="5740400"/>
              <a:ext cx="9144010" cy="1574769"/>
            </a:xfrm>
            <a:custGeom>
              <a:avLst/>
              <a:gdLst/>
              <a:ahLst/>
              <a:cxnLst/>
              <a:rect l="0" t="0" r="0" b="0"/>
              <a:pathLst>
                <a:path w="9144011" h="1257301" extrusionOk="0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marL="0" indent="152400" algn="ctr">
              <a:buSzPct val="100000"/>
              <a:buNone/>
              <a:defRPr sz="24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 indent="254000"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254000"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254000"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254000"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254000"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254000"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254000"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254000"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254000"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39700">
              <a:buClr>
                <a:schemeClr val="dk2"/>
              </a:buClr>
              <a:buSzPct val="100000"/>
              <a:buFont typeface="Trebuchet MS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-107950">
              <a:spcBef>
                <a:spcPts val="560"/>
              </a:spcBef>
              <a:buClr>
                <a:schemeClr val="dk2"/>
              </a:buClr>
              <a:buSzPct val="100000"/>
              <a:buFont typeface="Trebuchet MS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-76200"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101600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-101600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-101600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101600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-101600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-101600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ctrTitle"/>
          </p:nvPr>
        </p:nvSpPr>
        <p:spPr>
          <a:xfrm>
            <a:off x="127000" y="2181750"/>
            <a:ext cx="9144000" cy="1060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fr" sz="3000"/>
              <a:t>
</a:t>
            </a:r>
          </a:p>
          <a:p>
            <a:endParaRPr/>
          </a:p>
          <a:p>
            <a:endParaRPr/>
          </a:p>
          <a:p>
            <a:pPr lvl="0" algn="ctr" rtl="0">
              <a:buNone/>
            </a:pPr>
            <a:r>
              <a:rPr lang="fr" sz="3000"/>
              <a:t>TAL</a:t>
            </a:r>
          </a:p>
          <a:p>
            <a:pPr algn="ctr">
              <a:buNone/>
            </a:pPr>
            <a:r>
              <a:rPr lang="fr" sz="3000"/>
              <a:t>(Traitement automatique du langage)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1131540" y="2548059"/>
            <a:ext cx="7035899" cy="694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buNone/>
            </a:pPr>
            <a:r>
              <a:rPr lang="fr"/>
              <a:t>
</a:t>
            </a:r>
          </a:p>
          <a:p>
            <a:endParaRPr/>
          </a:p>
          <a:p>
            <a:endParaRPr/>
          </a:p>
          <a:p>
            <a:pPr lvl="0" algn="l" rtl="0">
              <a:buNone/>
            </a:pPr>
            <a:r>
              <a:rPr lang="fr"/>
              <a:t>présenté par :</a:t>
            </a:r>
          </a:p>
          <a:p>
            <a:pPr algn="l">
              <a:buNone/>
            </a:pPr>
            <a:r>
              <a:rPr lang="fr"/>
              <a:t>Thi Ngoc Han PHAN</a:t>
            </a:r>
          </a:p>
        </p:txBody>
      </p:sp>
      <p:pic>
        <p:nvPicPr>
          <p:cNvPr id="43" name="Shape 4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88750" y="363350"/>
            <a:ext cx="2514600" cy="800100"/>
          </a:xfrm>
          <a:prstGeom prst="rect">
            <a:avLst/>
          </a:prstGeom>
        </p:spPr>
      </p:pic>
      <p:pic>
        <p:nvPicPr>
          <p:cNvPr id="44" name="Shape 4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023875" y="192150"/>
            <a:ext cx="1352550" cy="1295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rgbClr val="FFFFFF"/>
              </a:buClr>
              <a:buSzPct val="138461"/>
            </a:pPr>
            <a:r>
              <a:rPr lang="fr" sz="1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r>
              <a:rPr lang="fr" sz="1800" dirty="0" smtClean="0">
                <a:solidFill>
                  <a:srgbClr val="FFFFFF"/>
                </a:solidFill>
              </a:rPr>
              <a:t>Analyse </a:t>
            </a:r>
            <a:r>
              <a:rPr lang="fr" sz="1800" dirty="0">
                <a:solidFill>
                  <a:srgbClr val="FFFFFF"/>
                </a:solidFill>
              </a:rPr>
              <a:t>morpho-lexical</a:t>
            </a:r>
          </a:p>
          <a:p>
            <a:endParaRPr dirty="0"/>
          </a:p>
          <a:p>
            <a:pPr marL="457200" lvl="0" indent="-342900" rtl="0">
              <a:buClr>
                <a:srgbClr val="FFFFFF"/>
              </a:buClr>
              <a:buSzPct val="100000"/>
            </a:pPr>
            <a:r>
              <a:rPr lang="fr" sz="1800" dirty="0">
                <a:solidFill>
                  <a:srgbClr val="FFFFFF"/>
                </a:solidFill>
              </a:rPr>
              <a:t>Analyse syntaxique</a:t>
            </a:r>
          </a:p>
          <a:p>
            <a:endParaRPr dirty="0"/>
          </a:p>
          <a:p>
            <a:pPr marL="457200" lvl="0" indent="-342900" rtl="0">
              <a:buClr>
                <a:srgbClr val="FFFFFF"/>
              </a:buClr>
              <a:buSzPct val="100000"/>
            </a:pPr>
            <a:r>
              <a:rPr lang="fr" sz="1800" dirty="0">
                <a:solidFill>
                  <a:srgbClr val="FFFFFF"/>
                </a:solidFill>
              </a:rPr>
              <a:t>Analyse sémantique</a:t>
            </a:r>
          </a:p>
          <a:p>
            <a:endParaRPr dirty="0"/>
          </a:p>
          <a:p>
            <a:pPr marL="457200" lvl="0" indent="-342900" rtl="0">
              <a:buClr>
                <a:srgbClr val="FFFFFF"/>
              </a:buClr>
              <a:buSzPct val="100000"/>
            </a:pPr>
            <a:r>
              <a:rPr lang="fr" sz="1800" dirty="0">
                <a:solidFill>
                  <a:srgbClr val="FFFFFF"/>
                </a:solidFill>
              </a:rPr>
              <a:t>Analyse pramatique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86750" y="181225"/>
            <a:ext cx="89463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r" sz="3000"/>
              <a:t>       Fonctionnement d’un système de TAL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rgbClr val="FFFFFF"/>
              </a:buClr>
              <a:buSzPct val="138461"/>
            </a:pPr>
            <a:r>
              <a:rPr lang="fr" sz="1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r>
              <a:rPr lang="fr" sz="1800" dirty="0">
                <a:solidFill>
                  <a:srgbClr val="FFFFFF"/>
                </a:solidFill>
              </a:rPr>
              <a:t>Analyse morpho-lexical : </a:t>
            </a:r>
          </a:p>
          <a:p>
            <a:endParaRPr dirty="0"/>
          </a:p>
          <a:p>
            <a:pPr lvl="0" rtl="0">
              <a:buNone/>
            </a:pPr>
            <a:r>
              <a:rPr lang="fr" sz="1800" dirty="0">
                <a:solidFill>
                  <a:srgbClr val="FFFFFF"/>
                </a:solidFill>
              </a:rPr>
              <a:t>           </a:t>
            </a:r>
            <a:r>
              <a:rPr lang="fr" sz="1800" dirty="0" smtClean="0">
                <a:solidFill>
                  <a:srgbClr val="FFFFFF"/>
                </a:solidFill>
              </a:rPr>
              <a:t>Qui </a:t>
            </a:r>
            <a:r>
              <a:rPr lang="fr" sz="1800" dirty="0">
                <a:solidFill>
                  <a:srgbClr val="FFFFFF"/>
                </a:solidFill>
              </a:rPr>
              <a:t>se  préoccupe de la structure des mots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86750" y="181225"/>
            <a:ext cx="89463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r" sz="3000"/>
              <a:t>       Fonctionnement d’un système de TAL</a:t>
            </a:r>
          </a:p>
        </p:txBody>
      </p:sp>
      <p:sp>
        <p:nvSpPr>
          <p:cNvPr id="115" name="Shape 115"/>
          <p:cNvSpPr/>
          <p:nvPr/>
        </p:nvSpPr>
        <p:spPr>
          <a:xfrm>
            <a:off x="773925" y="2277650"/>
            <a:ext cx="503999" cy="382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fr" sz="1800" dirty="0">
                <a:solidFill>
                  <a:srgbClr val="FFFFFF"/>
                </a:solidFill>
              </a:rPr>
              <a:t>
</a:t>
            </a:r>
          </a:p>
          <a:p>
            <a:pPr marL="457200" lvl="0" indent="-342900" rtl="0">
              <a:buClr>
                <a:srgbClr val="FFFFFF"/>
              </a:buClr>
              <a:buSzPct val="100000"/>
            </a:pPr>
            <a:r>
              <a:rPr lang="fr" sz="1800" dirty="0">
                <a:solidFill>
                  <a:srgbClr val="FFFFFF"/>
                </a:solidFill>
              </a:rPr>
              <a:t>Analyse syntaxique:</a:t>
            </a:r>
          </a:p>
          <a:p>
            <a:pPr lvl="0" rtl="0">
              <a:buNone/>
            </a:pPr>
            <a:r>
              <a:rPr lang="fr" sz="1800" dirty="0">
                <a:solidFill>
                  <a:srgbClr val="FFFFFF"/>
                </a:solidFill>
              </a:rPr>
              <a:t>           </a:t>
            </a:r>
          </a:p>
          <a:p>
            <a:pPr lvl="0" rtl="0">
              <a:buNone/>
            </a:pPr>
            <a:r>
              <a:rPr lang="fr" sz="1800" dirty="0">
                <a:solidFill>
                  <a:srgbClr val="FFFFFF"/>
                </a:solidFill>
              </a:rPr>
              <a:t>           Dédiée à l’analyse de la structure des phrases</a:t>
            </a:r>
          </a:p>
          <a:p>
            <a:endParaRPr dirty="0"/>
          </a:p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86750" y="181225"/>
            <a:ext cx="89463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r" sz="3000"/>
              <a:t>       Fonctionnement d’un système de TAL</a:t>
            </a:r>
          </a:p>
        </p:txBody>
      </p:sp>
      <p:sp>
        <p:nvSpPr>
          <p:cNvPr id="122" name="Shape 122"/>
          <p:cNvSpPr/>
          <p:nvPr/>
        </p:nvSpPr>
        <p:spPr>
          <a:xfrm>
            <a:off x="792575" y="2380350"/>
            <a:ext cx="503999" cy="382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fr" sz="1800" dirty="0">
                <a:solidFill>
                  <a:srgbClr val="FFFFFF"/>
                </a:solidFill>
              </a:rPr>
              <a:t>
</a:t>
            </a:r>
          </a:p>
          <a:p>
            <a:pPr marL="457200" lvl="0" indent="-342900" rtl="0">
              <a:buClr>
                <a:srgbClr val="FFFFFF"/>
              </a:buClr>
              <a:buSzPct val="100000"/>
            </a:pPr>
            <a:r>
              <a:rPr lang="fr" sz="1800" dirty="0">
                <a:solidFill>
                  <a:srgbClr val="FFFFFF"/>
                </a:solidFill>
              </a:rPr>
              <a:t>Analyse sémantique:</a:t>
            </a:r>
          </a:p>
          <a:p>
            <a:pPr lvl="0" rtl="0">
              <a:buNone/>
            </a:pPr>
            <a:r>
              <a:rPr lang="fr" sz="1800" dirty="0">
                <a:solidFill>
                  <a:srgbClr val="FFFFFF"/>
                </a:solidFill>
              </a:rPr>
              <a:t>         </a:t>
            </a:r>
          </a:p>
          <a:p>
            <a:pPr lvl="0" rtl="0">
              <a:buNone/>
            </a:pPr>
            <a:r>
              <a:rPr lang="fr" sz="1800" dirty="0">
                <a:solidFill>
                  <a:srgbClr val="FFFFFF"/>
                </a:solidFill>
              </a:rPr>
              <a:t>           qui s’intéresse au sens des phrases considérées individuellement</a:t>
            </a:r>
          </a:p>
          <a:p>
            <a:pPr lvl="0" rtl="0">
              <a:buNone/>
            </a:pPr>
            <a:r>
              <a:rPr lang="fr" sz="1800" dirty="0">
                <a:solidFill>
                  <a:srgbClr val="FFFFFF"/>
                </a:solidFill>
              </a:rPr>
              <a:t>        </a:t>
            </a:r>
          </a:p>
          <a:p>
            <a:endParaRPr dirty="0"/>
          </a:p>
          <a:p>
            <a:endParaRPr dirty="0"/>
          </a:p>
        </p:txBody>
      </p: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86750" y="181225"/>
            <a:ext cx="89463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r" sz="3000"/>
              <a:t>       Fonctionnement d’un système de TAL</a:t>
            </a:r>
          </a:p>
        </p:txBody>
      </p:sp>
      <p:sp>
        <p:nvSpPr>
          <p:cNvPr id="129" name="Shape 129"/>
          <p:cNvSpPr/>
          <p:nvPr/>
        </p:nvSpPr>
        <p:spPr>
          <a:xfrm>
            <a:off x="755275" y="2380350"/>
            <a:ext cx="503999" cy="382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fr" sz="1800" dirty="0">
                <a:solidFill>
                  <a:srgbClr val="FFFFFF"/>
                </a:solidFill>
              </a:rPr>
              <a:t>
</a:t>
            </a:r>
          </a:p>
          <a:p>
            <a:pPr marL="457200" lvl="0" indent="-342900" rtl="0">
              <a:buClr>
                <a:srgbClr val="FFFFFF"/>
              </a:buClr>
              <a:buSzPct val="100000"/>
            </a:pPr>
            <a:r>
              <a:rPr lang="fr" sz="1800" dirty="0">
                <a:solidFill>
                  <a:srgbClr val="FFFFFF"/>
                </a:solidFill>
              </a:rPr>
              <a:t>Analyse pragmatique:</a:t>
            </a:r>
          </a:p>
          <a:p>
            <a:pPr lvl="0" rtl="0">
              <a:buNone/>
            </a:pPr>
            <a:r>
              <a:rPr lang="fr" sz="1800" dirty="0">
                <a:solidFill>
                  <a:srgbClr val="FFFFFF"/>
                </a:solidFill>
              </a:rPr>
              <a:t>           </a:t>
            </a:r>
          </a:p>
          <a:p>
            <a:pPr lvl="0" rtl="0">
              <a:buNone/>
            </a:pPr>
            <a:r>
              <a:rPr lang="fr" sz="1800" dirty="0">
                <a:solidFill>
                  <a:srgbClr val="FFFFFF"/>
                </a:solidFill>
              </a:rPr>
              <a:t>          qui s’attache à remettre un contexte autour des phrases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86750" y="181225"/>
            <a:ext cx="89463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r" sz="3000"/>
              <a:t>       Fonctionnement d’un système de TAL</a:t>
            </a:r>
          </a:p>
        </p:txBody>
      </p:sp>
      <p:sp>
        <p:nvSpPr>
          <p:cNvPr id="136" name="Shape 136"/>
          <p:cNvSpPr/>
          <p:nvPr/>
        </p:nvSpPr>
        <p:spPr>
          <a:xfrm>
            <a:off x="689925" y="2445700"/>
            <a:ext cx="503999" cy="382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89925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rgbClr val="FFFFFF"/>
              </a:buClr>
              <a:buSzPct val="75000"/>
            </a:pPr>
            <a:r>
              <a:rPr lang="fr" sz="2400" dirty="0"/>
              <a:t>
</a:t>
            </a:r>
            <a:r>
              <a:rPr lang="fr" sz="1800" dirty="0">
                <a:solidFill>
                  <a:srgbClr val="FFFFFF"/>
                </a:solidFill>
              </a:rPr>
              <a:t>Traduction Automatique</a:t>
            </a:r>
          </a:p>
          <a:p>
            <a:endParaRPr dirty="0"/>
          </a:p>
          <a:p>
            <a:pPr marL="457200" lvl="0" indent="-342900" rtl="0">
              <a:buClr>
                <a:srgbClr val="FFFFFF"/>
              </a:buClr>
              <a:buSzPct val="100000"/>
            </a:pPr>
            <a:r>
              <a:rPr lang="fr" sz="1800" dirty="0">
                <a:solidFill>
                  <a:srgbClr val="FFFFFF"/>
                </a:solidFill>
              </a:rPr>
              <a:t>Correction Automatique</a:t>
            </a:r>
          </a:p>
          <a:p>
            <a:endParaRPr dirty="0"/>
          </a:p>
          <a:p>
            <a:pPr marL="457200" lvl="0" indent="-342900" rtl="0">
              <a:buClr>
                <a:srgbClr val="FFFFFF"/>
              </a:buClr>
              <a:buSzPct val="100000"/>
            </a:pPr>
            <a:r>
              <a:rPr lang="fr" sz="1800" dirty="0">
                <a:solidFill>
                  <a:srgbClr val="FFFFFF"/>
                </a:solidFill>
              </a:rPr>
              <a:t>Recherche d’information et fouille de texte</a:t>
            </a:r>
          </a:p>
          <a:p>
            <a:endParaRPr dirty="0"/>
          </a:p>
          <a:p>
            <a:pPr marL="457200" lvl="0" indent="-342900" rtl="0">
              <a:buClr>
                <a:srgbClr val="FFFFFF"/>
              </a:buClr>
              <a:buSzPct val="100000"/>
            </a:pPr>
            <a:r>
              <a:rPr lang="fr" sz="1800" dirty="0">
                <a:solidFill>
                  <a:srgbClr val="FFFFFF"/>
                </a:solidFill>
              </a:rPr>
              <a:t>Résumé automatique vocale</a:t>
            </a:r>
          </a:p>
          <a:p>
            <a:endParaRPr dirty="0"/>
          </a:p>
          <a:p>
            <a:pPr marL="457200" lvl="0" indent="-342900">
              <a:buClr>
                <a:srgbClr val="FFFFFF"/>
              </a:buClr>
              <a:buSzPct val="100000"/>
            </a:pPr>
            <a:r>
              <a:rPr lang="fr" sz="1800" dirty="0">
                <a:solidFill>
                  <a:srgbClr val="FFFFFF"/>
                </a:solidFill>
              </a:rPr>
              <a:t>Synthèse vocale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86750" y="181225"/>
            <a:ext cx="89463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fr" sz="3000"/>
              <a:t>       Les applications de TAL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233567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rgbClr val="FFFFFF"/>
              </a:buClr>
              <a:buSzPct val="100000"/>
            </a:pPr>
            <a:r>
              <a:rPr lang="fr" sz="1800" dirty="0">
                <a:solidFill>
                  <a:srgbClr val="F3F3F3"/>
                </a:solidFill>
              </a:rPr>
              <a:t>
</a:t>
            </a:r>
            <a:r>
              <a:rPr lang="fr" sz="1800" dirty="0" smtClean="0">
                <a:solidFill>
                  <a:srgbClr val="F3F3F3"/>
                </a:solidFill>
              </a:rPr>
              <a:t>-Un </a:t>
            </a:r>
            <a:r>
              <a:rPr lang="fr" sz="1800" dirty="0">
                <a:solidFill>
                  <a:srgbClr val="F3F3F3"/>
                </a:solidFill>
              </a:rPr>
              <a:t>nombre croissant de réalisations au grand public ou aux professionnels, faisant passer de domaine de recherche du stade d’une linguistique computationnelle à celui de l’ingénierie des langages.</a:t>
            </a:r>
          </a:p>
          <a:p>
            <a:endParaRPr dirty="0"/>
          </a:p>
          <a:p>
            <a:pPr marL="457200" lvl="0" indent="-342900" rtl="0">
              <a:buClr>
                <a:srgbClr val="FFFFFF"/>
              </a:buClr>
              <a:buSzPct val="100000"/>
            </a:pPr>
            <a:r>
              <a:rPr lang="fr" sz="1800" dirty="0" smtClean="0">
                <a:solidFill>
                  <a:srgbClr val="F3F3F3"/>
                </a:solidFill>
              </a:rPr>
              <a:t>-Parmi </a:t>
            </a:r>
            <a:r>
              <a:rPr lang="fr" sz="1800" dirty="0">
                <a:solidFill>
                  <a:srgbClr val="F3F3F3"/>
                </a:solidFill>
              </a:rPr>
              <a:t>les champs d’applications envisageables de l’ingénierie des langages, l’aide au handicap reste indispensable ,répond à une attente sociétale forte.</a:t>
            </a:r>
          </a:p>
          <a:p>
            <a:endParaRPr dirty="0"/>
          </a:p>
          <a:p>
            <a:endParaRPr dirty="0"/>
          </a:p>
          <a:p>
            <a:pPr lvl="0">
              <a:buNone/>
            </a:pPr>
            <a:r>
              <a:rPr lang="fr" sz="1800" dirty="0">
                <a:solidFill>
                  <a:srgbClr val="F3F3F3"/>
                </a:solidFill>
              </a:rPr>
              <a:t>    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1139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fr" sz="3000"/>
              <a:t>Aide à la communication pour personnes handicapées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57200" y="1233567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fr" sz="1800" dirty="0"/>
              <a:t>
</a:t>
            </a:r>
          </a:p>
          <a:p>
            <a:pPr marL="457200" lvl="0" indent="-342900" rtl="0">
              <a:buClr>
                <a:srgbClr val="FFFFFF"/>
              </a:buClr>
              <a:buSzPct val="100000"/>
            </a:pPr>
            <a:r>
              <a:rPr lang="fr" sz="1800" dirty="0" smtClean="0">
                <a:solidFill>
                  <a:srgbClr val="F3F3F3"/>
                </a:solidFill>
              </a:rPr>
              <a:t>- Cette </a:t>
            </a:r>
            <a:r>
              <a:rPr lang="fr" sz="1800" dirty="0">
                <a:solidFill>
                  <a:srgbClr val="F3F3F3"/>
                </a:solidFill>
              </a:rPr>
              <a:t>situation est variable d’un pays à l’autre ,en France le soutien institutionnel sur ces questions a été très tardif.</a:t>
            </a:r>
          </a:p>
          <a:p>
            <a:pPr marL="457200" lvl="0" indent="-342900" rtl="0">
              <a:buClr>
                <a:srgbClr val="FFFFFF"/>
              </a:buClr>
              <a:buSzPct val="100000"/>
            </a:pPr>
            <a:endParaRPr lang="fr" dirty="0" smtClean="0"/>
          </a:p>
          <a:p>
            <a:pPr marL="457200" lvl="0" indent="-342900" rtl="0">
              <a:buClr>
                <a:srgbClr val="FFFFFF"/>
              </a:buClr>
              <a:buSzPct val="100000"/>
            </a:pPr>
            <a:r>
              <a:rPr lang="fr" sz="1800" dirty="0" smtClean="0">
                <a:solidFill>
                  <a:srgbClr val="F3F3F3"/>
                </a:solidFill>
              </a:rPr>
              <a:t>- </a:t>
            </a:r>
            <a:r>
              <a:rPr lang="fr" sz="1800" dirty="0">
                <a:solidFill>
                  <a:srgbClr val="F3F3F3"/>
                </a:solidFill>
              </a:rPr>
              <a:t>12,6% de la population active français déclare avoir un handicap ,seuls 3,9% de ces actifs sont officiellement reconnus comme étant handicapés.</a:t>
            </a:r>
          </a:p>
          <a:p>
            <a:endParaRPr dirty="0"/>
          </a:p>
          <a:p>
            <a:endParaRPr dirty="0"/>
          </a:p>
          <a:p>
            <a:pPr lvl="0" rtl="0">
              <a:buNone/>
            </a:pPr>
            <a:r>
              <a:rPr lang="fr" sz="1800" dirty="0" smtClean="0">
                <a:solidFill>
                  <a:srgbClr val="F3F3F3"/>
                </a:solidFill>
              </a:rPr>
              <a:t> </a:t>
            </a:r>
            <a:r>
              <a:rPr lang="fr" sz="1800" dirty="0">
                <a:solidFill>
                  <a:srgbClr val="F3F3F3"/>
                </a:solidFill>
              </a:rPr>
              <a:t>(Vidéo)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1139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r" sz="3000"/>
              <a:t>Aide à la communication pour personnes handicapées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1233567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fr" sz="1800" dirty="0"/>
              <a:t>
</a:t>
            </a:r>
            <a:r>
              <a:rPr lang="fr" sz="1800" dirty="0">
                <a:solidFill>
                  <a:srgbClr val="FFFFFF"/>
                </a:solidFill>
              </a:rPr>
              <a:t>L’infirmité motrice cérébrale , le syndrome d’enfermement, la sclérose latérale amyotrophique, la myopathie.</a:t>
            </a:r>
          </a:p>
          <a:p>
            <a:endParaRPr dirty="0"/>
          </a:p>
          <a:p>
            <a:pPr lvl="0" rtl="0">
              <a:buNone/>
            </a:pPr>
            <a:r>
              <a:rPr lang="fr" sz="1800" dirty="0"/>
              <a:t>  </a:t>
            </a:r>
          </a:p>
          <a:p>
            <a:pPr lvl="0" rtl="0">
              <a:buNone/>
            </a:pPr>
            <a:r>
              <a:rPr lang="fr" sz="1800" dirty="0"/>
              <a:t>        </a:t>
            </a:r>
            <a:r>
              <a:rPr lang="fr" sz="1800" dirty="0" smtClean="0"/>
              <a:t> </a:t>
            </a:r>
            <a:r>
              <a:rPr lang="fr" sz="1800" dirty="0">
                <a:solidFill>
                  <a:srgbClr val="FFFFFF"/>
                </a:solidFill>
              </a:rPr>
              <a:t>Les systèmes de communication augmentée ou alternative doivent proposer à l’utilisateur une aide à la saisie de message adapté à leurs capacités très réduites d’action sur le monde physique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1139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r" sz="3000"/>
              <a:t>Aide à la communication pour personnes handicapées</a:t>
            </a:r>
          </a:p>
        </p:txBody>
      </p:sp>
      <p:sp>
        <p:nvSpPr>
          <p:cNvPr id="161" name="Shape 161"/>
          <p:cNvSpPr/>
          <p:nvPr/>
        </p:nvSpPr>
        <p:spPr>
          <a:xfrm>
            <a:off x="539552" y="2931790"/>
            <a:ext cx="716400" cy="331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1233567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fr" sz="1800">
                <a:solidFill>
                  <a:srgbClr val="F3F3F3"/>
                </a:solidFill>
              </a:rPr>
              <a:t>
</a:t>
            </a:r>
          </a:p>
          <a:p>
            <a:endParaRPr/>
          </a:p>
          <a:p>
            <a:pPr lvl="0" rtl="0">
              <a:buNone/>
            </a:pPr>
            <a:r>
              <a:rPr lang="fr" sz="1800">
                <a:solidFill>
                  <a:srgbClr val="F3F3F3"/>
                </a:solidFill>
              </a:rPr>
              <a:t>           Le tableau virtuel de symboles (mots, lettres, phonèmes voire icônes pour les patients aphasiques ou les enfants en début d’apprentissage de la langue) qui est affiché sur l’écran d’un ordinateur.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1139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r" sz="3000"/>
              <a:t>Aide à la communication pour personnes handicapées</a:t>
            </a:r>
          </a:p>
        </p:txBody>
      </p:sp>
      <p:sp>
        <p:nvSpPr>
          <p:cNvPr id="168" name="Shape 168"/>
          <p:cNvSpPr/>
          <p:nvPr/>
        </p:nvSpPr>
        <p:spPr>
          <a:xfrm>
            <a:off x="467544" y="2283718"/>
            <a:ext cx="914400" cy="3956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fr"/>
              <a:t>Sommaire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x="544500" y="1474875"/>
            <a:ext cx="8229600" cy="336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rgbClr val="FFFFFF"/>
              </a:buClr>
              <a:buSzPct val="100000"/>
              <a:buFont typeface="Arial"/>
              <a:buChar char="●"/>
            </a:pPr>
            <a:r>
              <a:rPr lang="fr" sz="2400" dirty="0">
                <a:solidFill>
                  <a:srgbClr val="FFFFFF"/>
                </a:solidFill>
              </a:rPr>
              <a:t>Introduction</a:t>
            </a:r>
          </a:p>
          <a:p>
            <a:pPr marL="457200" lvl="0" indent="-381000" rtl="0">
              <a:buClr>
                <a:srgbClr val="FFFFFF"/>
              </a:buClr>
              <a:buSzPct val="100000"/>
              <a:buFont typeface="Arial"/>
              <a:buChar char="●"/>
            </a:pPr>
            <a:r>
              <a:rPr lang="fr" sz="2400" dirty="0">
                <a:solidFill>
                  <a:srgbClr val="FFFFFF"/>
                </a:solidFill>
              </a:rPr>
              <a:t>Définition </a:t>
            </a:r>
          </a:p>
          <a:p>
            <a:pPr marL="457200" lvl="0" indent="-381000" rtl="0">
              <a:buClr>
                <a:srgbClr val="FFFFFF"/>
              </a:buClr>
              <a:buSzPct val="100000"/>
              <a:buFont typeface="Arial"/>
              <a:buChar char="●"/>
            </a:pPr>
            <a:r>
              <a:rPr lang="fr" sz="2400" dirty="0">
                <a:solidFill>
                  <a:srgbClr val="FFFFFF"/>
                </a:solidFill>
              </a:rPr>
              <a:t>Fonctionnement d’un système de TAL</a:t>
            </a:r>
          </a:p>
          <a:p>
            <a:pPr marL="457200" lvl="0" indent="-381000" rtl="0">
              <a:buClr>
                <a:srgbClr val="FFFFFF"/>
              </a:buClr>
              <a:buSzPct val="100000"/>
              <a:buFont typeface="Arial"/>
              <a:buChar char="●"/>
            </a:pPr>
            <a:r>
              <a:rPr lang="fr" sz="2400" dirty="0">
                <a:solidFill>
                  <a:srgbClr val="FFFFFF"/>
                </a:solidFill>
              </a:rPr>
              <a:t>Les applications de TAL</a:t>
            </a:r>
          </a:p>
          <a:p>
            <a:pPr marL="457200" lvl="0" indent="-381000" rtl="0">
              <a:buClr>
                <a:srgbClr val="FFFFFF"/>
              </a:buClr>
              <a:buSzPct val="100000"/>
              <a:buFont typeface="Arial"/>
              <a:buChar char="●"/>
            </a:pPr>
            <a:r>
              <a:rPr lang="fr" sz="2400" dirty="0">
                <a:solidFill>
                  <a:srgbClr val="FFFFFF"/>
                </a:solidFill>
              </a:rPr>
              <a:t>Aide à la communication pour personnes handicapées</a:t>
            </a:r>
          </a:p>
          <a:p>
            <a:pPr marL="457200" lvl="0" indent="-381000" rtl="0">
              <a:buClr>
                <a:srgbClr val="FFFFFF"/>
              </a:buClr>
              <a:buSzPct val="100000"/>
              <a:buFont typeface="Arial"/>
              <a:buChar char="●"/>
            </a:pPr>
            <a:r>
              <a:rPr lang="fr" sz="2400" dirty="0">
                <a:solidFill>
                  <a:srgbClr val="FFFFFF"/>
                </a:solidFill>
              </a:rPr>
              <a:t>Conclusion</a:t>
            </a:r>
          </a:p>
          <a:p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1233567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fr" sz="1800">
                <a:solidFill>
                  <a:srgbClr val="F3F3F3"/>
                </a:solidFill>
              </a:rPr>
              <a:t>
               Le message est construit en sélectionnant successivement sur le clavier virtuel les symboles qui le composent .</a:t>
            </a:r>
          </a:p>
          <a:p>
            <a:endParaRPr/>
          </a:p>
          <a:p>
            <a:pPr lvl="0" rtl="0">
              <a:buNone/>
            </a:pPr>
            <a:r>
              <a:rPr lang="fr" sz="1800">
                <a:solidFill>
                  <a:srgbClr val="F3F3F3"/>
                </a:solidFill>
              </a:rPr>
              <a:t>            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1139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r" sz="3000"/>
              <a:t>Aide à la communication pour personnes handicapées</a:t>
            </a:r>
          </a:p>
        </p:txBody>
      </p:sp>
      <p:sp>
        <p:nvSpPr>
          <p:cNvPr id="175" name="Shape 175"/>
          <p:cNvSpPr/>
          <p:nvPr/>
        </p:nvSpPr>
        <p:spPr>
          <a:xfrm>
            <a:off x="566725" y="1539875"/>
            <a:ext cx="914400" cy="3956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76" name="Shape 17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481125" y="2354400"/>
            <a:ext cx="5768974" cy="261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1233567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fr" sz="1800">
                <a:solidFill>
                  <a:srgbClr val="FFFFFF"/>
                </a:solidFill>
              </a:rPr>
              <a:t>
</a:t>
            </a:r>
          </a:p>
          <a:p>
            <a:endParaRPr/>
          </a:p>
          <a:p>
            <a:pPr lvl="0" rtl="0">
              <a:buNone/>
            </a:pPr>
            <a:r>
              <a:rPr lang="fr" sz="1800">
                <a:solidFill>
                  <a:srgbClr val="FFFFFF"/>
                </a:solidFill>
              </a:rPr>
              <a:t>         </a:t>
            </a:r>
          </a:p>
          <a:p>
            <a:pPr lvl="0" rtl="0">
              <a:buNone/>
            </a:pPr>
            <a:r>
              <a:rPr lang="fr" sz="1800">
                <a:solidFill>
                  <a:srgbClr val="FFFFFF"/>
                </a:solidFill>
              </a:rPr>
              <a:t>             Il faut un dispositif physique qui joue le rôle de périphérique d’entrée de l’ordinateur , cette interface matérielle dépend du geste libre laissé par le handicap.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1139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r" sz="3000"/>
              <a:t>Aide à la communication pour personnes handicapées</a:t>
            </a:r>
          </a:p>
        </p:txBody>
      </p:sp>
      <p:sp>
        <p:nvSpPr>
          <p:cNvPr id="183" name="Shape 183"/>
          <p:cNvSpPr/>
          <p:nvPr/>
        </p:nvSpPr>
        <p:spPr>
          <a:xfrm>
            <a:off x="611560" y="2643758"/>
            <a:ext cx="914400" cy="36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515900" y="1433217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fr" sz="1800">
                <a:solidFill>
                  <a:srgbClr val="FFFFFF"/>
                </a:solidFill>
              </a:rPr>
              <a:t>
</a:t>
            </a:r>
          </a:p>
          <a:p>
            <a:endParaRPr/>
          </a:p>
          <a:p>
            <a:pPr lvl="0" rtl="0">
              <a:buNone/>
            </a:pPr>
            <a:r>
              <a:rPr lang="fr" sz="1800">
                <a:solidFill>
                  <a:srgbClr val="FFFFFF"/>
                </a:solidFill>
              </a:rPr>
              <a:t>         </a:t>
            </a:r>
          </a:p>
          <a:p>
            <a:pPr lvl="0" rtl="0">
              <a:buNone/>
            </a:pPr>
            <a:r>
              <a:rPr lang="fr" sz="1800">
                <a:solidFill>
                  <a:srgbClr val="FFFFFF"/>
                </a:solidFill>
              </a:rPr>
              <a:t>          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1139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r" sz="3000"/>
              <a:t>Aide à la communication pour personnes handicapées</a:t>
            </a:r>
          </a:p>
        </p:txBody>
      </p:sp>
      <p:pic>
        <p:nvPicPr>
          <p:cNvPr id="190" name="Shape 19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373950" y="1545600"/>
            <a:ext cx="6400025" cy="282434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2801900" y="4606325"/>
            <a:ext cx="36576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fr">
                <a:solidFill>
                  <a:srgbClr val="FFFFFF"/>
                </a:solidFill>
              </a:rPr>
              <a:t>Une commande par détection de souffle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57200" y="1345967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fr" sz="1800">
                <a:solidFill>
                  <a:srgbClr val="FFFFFF"/>
                </a:solidFill>
              </a:rPr>
              <a:t>
</a:t>
            </a:r>
          </a:p>
          <a:p>
            <a:endParaRPr/>
          </a:p>
          <a:p>
            <a:pPr lvl="0" rtl="0">
              <a:buNone/>
            </a:pPr>
            <a:r>
              <a:rPr lang="fr" sz="1800">
                <a:solidFill>
                  <a:srgbClr val="FFFFFF"/>
                </a:solidFill>
              </a:rPr>
              <a:t>         </a:t>
            </a:r>
          </a:p>
          <a:p>
            <a:pPr lvl="0" rtl="0">
              <a:buNone/>
            </a:pPr>
            <a:r>
              <a:rPr lang="fr" sz="1800">
                <a:solidFill>
                  <a:srgbClr val="FFFFFF"/>
                </a:solidFill>
              </a:rPr>
              <a:t>          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1139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r" sz="3000"/>
              <a:t>Aide à la communication pour personnes handicapées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2249975" y="4569575"/>
            <a:ext cx="36576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99" name="Shape 199"/>
          <p:cNvSpPr txBox="1"/>
          <p:nvPr/>
        </p:nvSpPr>
        <p:spPr>
          <a:xfrm>
            <a:off x="2548250" y="4569575"/>
            <a:ext cx="36576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fr">
                <a:solidFill>
                  <a:srgbClr val="FFFFFF"/>
                </a:solidFill>
              </a:rPr>
              <a:t>Un détecteur de mouvements de tête</a:t>
            </a:r>
          </a:p>
        </p:txBody>
      </p:sp>
      <p:pic>
        <p:nvPicPr>
          <p:cNvPr id="200" name="Shape 20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96025" y="1478875"/>
            <a:ext cx="6951950" cy="29577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340550" y="1433225"/>
            <a:ext cx="874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fr" sz="1800" dirty="0">
                <a:solidFill>
                  <a:srgbClr val="FFFFFF"/>
                </a:solidFill>
              </a:rPr>
              <a:t>       </a:t>
            </a:r>
          </a:p>
          <a:p>
            <a:pPr lvl="0" rtl="0">
              <a:buNone/>
            </a:pPr>
            <a:r>
              <a:rPr lang="fr" sz="1800" dirty="0">
                <a:solidFill>
                  <a:srgbClr val="FFFFFF"/>
                </a:solidFill>
              </a:rPr>
              <a:t>-Le nombre de degrés de liberté autorisé par ces dispositifs .</a:t>
            </a:r>
          </a:p>
          <a:p>
            <a:pPr lvl="0" rtl="0">
              <a:buNone/>
            </a:pPr>
            <a:r>
              <a:rPr lang="fr" sz="1800" dirty="0">
                <a:solidFill>
                  <a:srgbClr val="FFFFFF"/>
                </a:solidFill>
              </a:rPr>
              <a:t>      </a:t>
            </a:r>
          </a:p>
          <a:p>
            <a:pPr lvl="0" rtl="0"/>
            <a:r>
              <a:rPr lang="fr" sz="1800" dirty="0" smtClean="0">
                <a:solidFill>
                  <a:srgbClr val="FFFFFF"/>
                </a:solidFill>
              </a:rPr>
              <a:t>-Le </a:t>
            </a:r>
            <a:r>
              <a:rPr lang="fr" sz="1800" dirty="0">
                <a:solidFill>
                  <a:srgbClr val="FFFFFF"/>
                </a:solidFill>
              </a:rPr>
              <a:t>patient ne peut plus réaliser que l’équivalent d’un simple clic (Tout ou Rien</a:t>
            </a:r>
            <a:r>
              <a:rPr lang="fr" sz="1800" dirty="0" smtClean="0">
                <a:solidFill>
                  <a:srgbClr val="FFFFFF"/>
                </a:solidFill>
              </a:rPr>
              <a:t>).</a:t>
            </a:r>
            <a:endParaRPr lang="fr" sz="1800" dirty="0">
              <a:solidFill>
                <a:srgbClr val="FFFFFF"/>
              </a:solidFill>
            </a:endParaRPr>
          </a:p>
          <a:p>
            <a:pPr lvl="0" rtl="0">
              <a:buFontTx/>
              <a:buChar char="-"/>
            </a:pPr>
            <a:endParaRPr dirty="0"/>
          </a:p>
          <a:p>
            <a:pPr lvl="0" rtl="0">
              <a:buNone/>
            </a:pPr>
            <a:r>
              <a:rPr lang="fr" sz="1800" dirty="0">
                <a:solidFill>
                  <a:srgbClr val="FFFFFF"/>
                </a:solidFill>
              </a:rPr>
              <a:t>-Un dispositif de défilement permet de parcourir tous les éléments du clavier .</a:t>
            </a:r>
          </a:p>
          <a:p>
            <a:pPr lvl="0" rtl="0">
              <a:buNone/>
            </a:pPr>
            <a:r>
              <a:rPr lang="fr" sz="1800" dirty="0">
                <a:solidFill>
                  <a:srgbClr val="FFFFFF"/>
                </a:solidFill>
              </a:rPr>
              <a:t>          </a:t>
            </a:r>
          </a:p>
          <a:p>
            <a:pPr lvl="0" rtl="0">
              <a:buNone/>
            </a:pPr>
            <a:r>
              <a:rPr lang="fr" sz="1800" dirty="0">
                <a:solidFill>
                  <a:srgbClr val="FFFFFF"/>
                </a:solidFill>
              </a:rPr>
              <a:t>               C’est dont par défilement puis clics successif, que l’utilisateur va sélectionner les éléments du message sur le clavier virtuel, élément central de l’interaction.</a:t>
            </a:r>
          </a:p>
          <a:p>
            <a:endParaRPr dirty="0"/>
          </a:p>
          <a:p>
            <a:endParaRPr dirty="0"/>
          </a:p>
          <a:p>
            <a:pPr lvl="0" rtl="0">
              <a:buNone/>
            </a:pPr>
            <a:r>
              <a:rPr lang="fr" sz="1800" dirty="0">
                <a:solidFill>
                  <a:srgbClr val="FFFFFF"/>
                </a:solidFill>
              </a:rPr>
              <a:t>              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1139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r" sz="3000"/>
              <a:t>Aide à la communication pour personnes handicapées</a:t>
            </a:r>
          </a:p>
        </p:txBody>
      </p:sp>
      <p:sp>
        <p:nvSpPr>
          <p:cNvPr id="207" name="Shape 207"/>
          <p:cNvSpPr/>
          <p:nvPr/>
        </p:nvSpPr>
        <p:spPr>
          <a:xfrm>
            <a:off x="827584" y="3939902"/>
            <a:ext cx="645899" cy="257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457200" y="1233567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fr" sz="1800">
                <a:solidFill>
                  <a:srgbClr val="FFFFFF"/>
                </a:solidFill>
              </a:rPr>
              <a:t>
</a:t>
            </a:r>
          </a:p>
          <a:p>
            <a:pPr lvl="0" rtl="0">
              <a:buNone/>
            </a:pPr>
            <a:r>
              <a:rPr lang="fr" sz="1800">
                <a:solidFill>
                  <a:srgbClr val="FFFFFF"/>
                </a:solidFill>
              </a:rPr>
              <a:t>-Le clavier virtuel peut être associé à un éditeur intégré, ou au contraire permettre le pilotage de toute application externe( éditeur texte, navigateur web, client de messagerie..)</a:t>
            </a:r>
          </a:p>
          <a:p>
            <a:endParaRPr/>
          </a:p>
          <a:p>
            <a:pPr lvl="0" rtl="0">
              <a:buNone/>
            </a:pPr>
            <a:r>
              <a:rPr lang="fr" sz="1800">
                <a:solidFill>
                  <a:srgbClr val="FFFFFF"/>
                </a:solidFill>
              </a:rPr>
              <a:t>-Une synthèse de parole à partir du texte peu être utilisée pour vocaliser le message saisi.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1139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r" sz="3000"/>
              <a:t>Aide à la communication pour personnes handicapées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457200" y="1233575"/>
            <a:ext cx="8229600" cy="390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fr" sz="1800" dirty="0">
                <a:solidFill>
                  <a:srgbClr val="FFFFFF"/>
                </a:solidFill>
              </a:rPr>
              <a:t>-Ainsi un système d’aide à la communication permet d’interagir librement avec l’entourage, que soit par écrit ou oral</a:t>
            </a:r>
            <a:r>
              <a:rPr lang="fr" sz="1800" dirty="0" smtClean="0">
                <a:solidFill>
                  <a:srgbClr val="FFFFFF"/>
                </a:solidFill>
              </a:rPr>
              <a:t>.</a:t>
            </a:r>
          </a:p>
          <a:p>
            <a:pPr lvl="0" rtl="0">
              <a:buNone/>
            </a:pPr>
            <a:endParaRPr dirty="0"/>
          </a:p>
          <a:p>
            <a:pPr lvl="0" rtl="0">
              <a:buNone/>
            </a:pPr>
            <a:r>
              <a:rPr lang="fr" sz="1800" dirty="0">
                <a:solidFill>
                  <a:srgbClr val="FFFFFF"/>
                </a:solidFill>
              </a:rPr>
              <a:t>         Le problème posé est celui de la lenteur et de la pénibilité de la composition des messages .</a:t>
            </a:r>
          </a:p>
          <a:p>
            <a:endParaRPr dirty="0"/>
          </a:p>
          <a:p>
            <a:pPr lvl="0" rtl="0">
              <a:buNone/>
            </a:pPr>
            <a:r>
              <a:rPr lang="fr" sz="1800" dirty="0">
                <a:solidFill>
                  <a:srgbClr val="FFFFFF"/>
                </a:solidFill>
              </a:rPr>
              <a:t>         Dans le cas d’un clavier virtuel piloté par un simple clic </a:t>
            </a:r>
            <a:r>
              <a:rPr lang="fr" sz="1800" dirty="0" smtClean="0">
                <a:solidFill>
                  <a:srgbClr val="FFFFFF"/>
                </a:solidFill>
              </a:rPr>
              <a:t>:</a:t>
            </a:r>
            <a:endParaRPr dirty="0"/>
          </a:p>
          <a:p>
            <a:pPr lvl="0" rtl="0">
              <a:buNone/>
            </a:pPr>
            <a:r>
              <a:rPr lang="fr" sz="1800" dirty="0">
                <a:solidFill>
                  <a:srgbClr val="FFFFFF"/>
                </a:solidFill>
              </a:rPr>
              <a:t>           </a:t>
            </a:r>
            <a:r>
              <a:rPr lang="fr" sz="1800" dirty="0" smtClean="0">
                <a:solidFill>
                  <a:srgbClr val="FFFFFF"/>
                </a:solidFill>
              </a:rPr>
              <a:t>-</a:t>
            </a:r>
            <a:r>
              <a:rPr lang="fr" sz="1800" dirty="0">
                <a:solidFill>
                  <a:srgbClr val="FFFFFF"/>
                </a:solidFill>
              </a:rPr>
              <a:t>Après chaque saisie, l’utilisateur doit attendre que le dispositif </a:t>
            </a:r>
            <a:endParaRPr lang="fr" sz="1800" dirty="0" smtClean="0">
              <a:solidFill>
                <a:srgbClr val="FFFFFF"/>
              </a:solidFill>
            </a:endParaRPr>
          </a:p>
          <a:p>
            <a:pPr lvl="0" rtl="0">
              <a:buNone/>
            </a:pPr>
            <a:r>
              <a:rPr lang="fr" sz="1800" dirty="0" smtClean="0">
                <a:solidFill>
                  <a:srgbClr val="FFFFFF"/>
                </a:solidFill>
              </a:rPr>
              <a:t>             de défilement </a:t>
            </a:r>
            <a:r>
              <a:rPr lang="fr" sz="1800" dirty="0">
                <a:solidFill>
                  <a:srgbClr val="FFFFFF"/>
                </a:solidFill>
              </a:rPr>
              <a:t>à l’écran atteigne l’item qu’il </a:t>
            </a:r>
            <a:r>
              <a:rPr lang="fr" sz="1800" dirty="0" smtClean="0">
                <a:solidFill>
                  <a:srgbClr val="FFFFFF"/>
                </a:solidFill>
              </a:rPr>
              <a:t>souhaite sélectionner.</a:t>
            </a:r>
            <a:endParaRPr dirty="0"/>
          </a:p>
          <a:p>
            <a:pPr lvl="0" rtl="0">
              <a:buNone/>
            </a:pPr>
            <a:r>
              <a:rPr lang="fr" sz="1800" dirty="0">
                <a:solidFill>
                  <a:srgbClr val="FFFFFF"/>
                </a:solidFill>
              </a:rPr>
              <a:t>          </a:t>
            </a:r>
            <a:r>
              <a:rPr lang="fr" sz="1800" dirty="0" smtClean="0">
                <a:solidFill>
                  <a:srgbClr val="FFFFFF"/>
                </a:solidFill>
              </a:rPr>
              <a:t> </a:t>
            </a:r>
            <a:r>
              <a:rPr lang="fr" sz="1800" dirty="0">
                <a:solidFill>
                  <a:srgbClr val="FFFFFF"/>
                </a:solidFill>
              </a:rPr>
              <a:t>-Il en résulte des temps de latence très longs , aussi avec d’un </a:t>
            </a:r>
          </a:p>
          <a:p>
            <a:pPr lvl="0" rtl="0">
              <a:buNone/>
            </a:pPr>
            <a:r>
              <a:rPr lang="fr" sz="1800" dirty="0">
                <a:solidFill>
                  <a:srgbClr val="FFFFFF"/>
                </a:solidFill>
              </a:rPr>
              <a:t>             </a:t>
            </a:r>
            <a:r>
              <a:rPr lang="fr" sz="1800" dirty="0" smtClean="0">
                <a:solidFill>
                  <a:srgbClr val="FFFFFF"/>
                </a:solidFill>
              </a:rPr>
              <a:t>effort  </a:t>
            </a:r>
            <a:r>
              <a:rPr lang="fr" sz="1800" dirty="0">
                <a:solidFill>
                  <a:srgbClr val="FFFFFF"/>
                </a:solidFill>
              </a:rPr>
              <a:t>d’attention rapidement fatigant.</a:t>
            </a:r>
          </a:p>
          <a:p>
            <a:endParaRPr dirty="0"/>
          </a:p>
          <a:p>
            <a:pPr lvl="0" rtl="0">
              <a:buNone/>
            </a:pPr>
            <a:r>
              <a:rPr lang="fr" sz="1800" dirty="0">
                <a:solidFill>
                  <a:srgbClr val="FFFFFF"/>
                </a:solidFill>
              </a:rPr>
              <a:t>         </a:t>
            </a:r>
          </a:p>
          <a:p>
            <a:pPr lvl="0" rtl="0">
              <a:buNone/>
            </a:pPr>
            <a:r>
              <a:rPr lang="fr" sz="1800" dirty="0">
                <a:solidFill>
                  <a:srgbClr val="FFFFFF"/>
                </a:solidFill>
              </a:rPr>
              <a:t>        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1139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r" sz="3000"/>
              <a:t>Aide à la communication pour personnes handicapées</a:t>
            </a:r>
          </a:p>
        </p:txBody>
      </p:sp>
      <p:sp>
        <p:nvSpPr>
          <p:cNvPr id="220" name="Shape 220"/>
          <p:cNvSpPr/>
          <p:nvPr/>
        </p:nvSpPr>
        <p:spPr>
          <a:xfrm>
            <a:off x="539552" y="2355726"/>
            <a:ext cx="705300" cy="2582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539552" y="3435846"/>
            <a:ext cx="705300" cy="2582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501650" y="1198017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fr" sz="1800">
                <a:solidFill>
                  <a:srgbClr val="FFFFFF"/>
                </a:solidFill>
              </a:rPr>
              <a:t>
 Nécessaire de proposer des techniques d’optimisation de la saisie :</a:t>
            </a:r>
          </a:p>
          <a:p>
            <a:endParaRPr/>
          </a:p>
          <a:p>
            <a:endParaRPr/>
          </a:p>
          <a:p>
            <a:pPr lvl="0" rtl="0">
              <a:buNone/>
            </a:pPr>
            <a:r>
              <a:rPr lang="fr" sz="1800">
                <a:solidFill>
                  <a:srgbClr val="FFFFFF"/>
                </a:solidFill>
              </a:rPr>
              <a:t>-l’intervenant les recherches en traitement automatique des langage(TAL)</a:t>
            </a:r>
          </a:p>
          <a:p>
            <a:endParaRPr/>
          </a:p>
          <a:p>
            <a:pPr lvl="0" rtl="0">
              <a:buNone/>
            </a:pPr>
            <a:r>
              <a:rPr lang="fr" sz="1800">
                <a:solidFill>
                  <a:srgbClr val="FFFFFF"/>
                </a:solidFill>
              </a:rPr>
              <a:t>-L’interaction homme-machine</a:t>
            </a:r>
          </a:p>
          <a:p>
            <a:endParaRPr/>
          </a:p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1139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r" sz="3000"/>
              <a:t>Aide à la communication pour personnes handicapées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501650" y="1198017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fr" sz="1800">
                <a:solidFill>
                  <a:srgbClr val="FFFFFF"/>
                </a:solidFill>
              </a:rPr>
              <a:t>
Deux approches envisageables pour accélérer la saisie:</a:t>
            </a:r>
          </a:p>
          <a:p>
            <a:endParaRPr/>
          </a:p>
          <a:p>
            <a:pPr lvl="0" rtl="0">
              <a:buNone/>
            </a:pPr>
            <a:r>
              <a:rPr lang="fr" sz="1800">
                <a:solidFill>
                  <a:srgbClr val="FFFFFF"/>
                </a:solidFill>
              </a:rPr>
              <a:t>1)Optimiser le temps d’accès à la touche recherchée</a:t>
            </a:r>
          </a:p>
          <a:p>
            <a:endParaRPr/>
          </a:p>
          <a:p>
            <a:pPr lvl="0" rtl="0">
              <a:buNone/>
            </a:pPr>
            <a:r>
              <a:rPr lang="fr" sz="1800">
                <a:solidFill>
                  <a:srgbClr val="FFFFFF"/>
                </a:solidFill>
              </a:rPr>
              <a:t>2)Minimiser le nombre de saisies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pPr lvl="0" rtl="0">
              <a:buNone/>
            </a:pPr>
            <a:r>
              <a:rPr lang="fr" sz="1800">
                <a:solidFill>
                  <a:srgbClr val="FFFFFF"/>
                </a:solidFill>
              </a:rPr>
              <a:t> 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1139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r" sz="3000"/>
              <a:t>Aide à la communication pour personnes handicapées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501650" y="1198025"/>
            <a:ext cx="8229600" cy="3898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fr" sz="1800">
                <a:solidFill>
                  <a:srgbClr val="FFFFFF"/>
                </a:solidFill>
              </a:rPr>
              <a:t>Les claviers ne sont pas optimaux (QWERTY, AZERTY)  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pPr lvl="0" rtl="0">
              <a:buNone/>
            </a:pPr>
            <a:r>
              <a:rPr lang="fr" sz="1800">
                <a:solidFill>
                  <a:srgbClr val="FFFFFF"/>
                </a:solidFill>
              </a:rPr>
              <a:t>                                       </a:t>
            </a:r>
          </a:p>
          <a:p>
            <a:pPr lvl="0" rtl="0">
              <a:buNone/>
            </a:pPr>
            <a:r>
              <a:rPr lang="fr" sz="1800">
                <a:solidFill>
                  <a:srgbClr val="FFFFFF"/>
                </a:solidFill>
              </a:rPr>
              <a:t>                                     QWERTY </a:t>
            </a:r>
          </a:p>
          <a:p>
            <a:endParaRPr/>
          </a:p>
          <a:p>
            <a:pPr lvl="0" rtl="0">
              <a:buNone/>
            </a:pPr>
            <a:r>
              <a:rPr lang="fr" sz="1800">
                <a:solidFill>
                  <a:srgbClr val="FFFFFF"/>
                </a:solidFill>
              </a:rPr>
              <a:t>                                                                                                    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992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r" sz="3000"/>
              <a:t>Aide à la communication pour personnes handicapées</a:t>
            </a:r>
          </a:p>
        </p:txBody>
      </p:sp>
      <p:pic>
        <p:nvPicPr>
          <p:cNvPr id="240" name="Shape 24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80725" y="1831925"/>
            <a:ext cx="6758375" cy="278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1740303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fr"/>
              <a:t>          Introduction au TAL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501650" y="1198017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fr" sz="1800" dirty="0">
                <a:solidFill>
                  <a:srgbClr val="FFFFFF"/>
                </a:solidFill>
              </a:rPr>
              <a:t>
Accélérer la saisie :sélection rapide sur clavier virtuel  </a:t>
            </a:r>
          </a:p>
          <a:p>
            <a:endParaRPr dirty="0"/>
          </a:p>
          <a:p>
            <a:pPr lvl="0" rtl="0">
              <a:buNone/>
            </a:pPr>
            <a:r>
              <a:rPr lang="fr" sz="1800" dirty="0">
                <a:solidFill>
                  <a:srgbClr val="FFFFFF"/>
                </a:solidFill>
              </a:rPr>
              <a:t>            Besoin d’un clavier adapté est resentie très fortement par les personnes handicapées utilisatrices d’un système d’aide à la communication.</a:t>
            </a:r>
          </a:p>
          <a:p>
            <a:endParaRPr dirty="0"/>
          </a:p>
          <a:p>
            <a:pPr lvl="0" rtl="0">
              <a:buNone/>
            </a:pPr>
            <a:r>
              <a:rPr lang="fr" sz="1800" dirty="0">
                <a:solidFill>
                  <a:srgbClr val="FFFFFF"/>
                </a:solidFill>
              </a:rPr>
              <a:t> </a:t>
            </a:r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</p:txBody>
      </p:sp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1139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r" sz="3000"/>
              <a:t>Aide à la communication pour personnes handicapées</a:t>
            </a:r>
          </a:p>
        </p:txBody>
      </p:sp>
      <p:sp>
        <p:nvSpPr>
          <p:cNvPr id="247" name="Shape 247"/>
          <p:cNvSpPr/>
          <p:nvPr/>
        </p:nvSpPr>
        <p:spPr>
          <a:xfrm>
            <a:off x="755576" y="2355726"/>
            <a:ext cx="716400" cy="305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501650" y="1198017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fr" sz="1800">
                <a:solidFill>
                  <a:srgbClr val="FFFFFF"/>
                </a:solidFill>
              </a:rPr>
              <a:t>
</a:t>
            </a:r>
          </a:p>
          <a:p>
            <a:pPr lvl="0" rtl="0">
              <a:buNone/>
            </a:pPr>
            <a:r>
              <a:rPr lang="fr" sz="1800">
                <a:solidFill>
                  <a:srgbClr val="FFFFFF"/>
                </a:solidFill>
              </a:rPr>
              <a:t>Recherche d’un clavier optimal  dépend de plusieurs facteurs :</a:t>
            </a:r>
          </a:p>
          <a:p>
            <a:endParaRPr/>
          </a:p>
          <a:p>
            <a:pPr lvl="0" rtl="0">
              <a:buNone/>
            </a:pPr>
            <a:r>
              <a:rPr lang="fr" sz="1800">
                <a:solidFill>
                  <a:srgbClr val="FFFFFF"/>
                </a:solidFill>
              </a:rPr>
              <a:t>- La nature du handicap</a:t>
            </a:r>
          </a:p>
          <a:p>
            <a:endParaRPr/>
          </a:p>
          <a:p>
            <a:pPr lvl="0" rtl="0">
              <a:buNone/>
            </a:pPr>
            <a:r>
              <a:rPr lang="fr" sz="1800">
                <a:solidFill>
                  <a:srgbClr val="FFFFFF"/>
                </a:solidFill>
              </a:rPr>
              <a:t>- La nature statique ou dynamique du clavier </a:t>
            </a:r>
          </a:p>
          <a:p>
            <a:pPr lvl="0" rtl="0">
              <a:buNone/>
            </a:pPr>
            <a:r>
              <a:rPr lang="fr" sz="1800">
                <a:solidFill>
                  <a:srgbClr val="FFFFFF"/>
                </a:solidFill>
              </a:rPr>
              <a:t> 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1139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r" sz="3000"/>
              <a:t>Aide à la communication pour personnes handicapées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394900" y="126919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fr" sz="1800">
                <a:solidFill>
                  <a:srgbClr val="FFFFFF"/>
                </a:solidFill>
              </a:rPr>
              <a:t>
Limiter les mouvements du pointeur : clavier optimisé </a:t>
            </a:r>
          </a:p>
          <a:p>
            <a:endParaRPr/>
          </a:p>
          <a:p>
            <a:pPr lvl="0" rtl="0">
              <a:buNone/>
            </a:pPr>
            <a:r>
              <a:rPr lang="fr" sz="1800">
                <a:solidFill>
                  <a:srgbClr val="FFFFFF"/>
                </a:solidFill>
              </a:rPr>
              <a:t>        Limiter la distance de déplacement du curseur </a:t>
            </a:r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457200" y="214874"/>
            <a:ext cx="8229600" cy="1139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r" sz="3000"/>
              <a:t>Aide à la communication pour personnes handicapées</a:t>
            </a:r>
          </a:p>
        </p:txBody>
      </p:sp>
      <p:pic>
        <p:nvPicPr>
          <p:cNvPr id="260" name="Shape 26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823475" y="2694375"/>
            <a:ext cx="5268805" cy="2181631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/>
          <p:nvPr/>
        </p:nvSpPr>
        <p:spPr>
          <a:xfrm>
            <a:off x="467544" y="2427734"/>
            <a:ext cx="585599" cy="342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377250" y="1345967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buNone/>
            </a:pPr>
            <a:r>
              <a:rPr lang="fr" sz="1800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Commande </a:t>
            </a:r>
            <a:r>
              <a:rPr lang="fr" sz="18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tout ou rien : clavier statique optimisé</a:t>
            </a:r>
          </a:p>
          <a:p>
            <a:endParaRPr dirty="0"/>
          </a:p>
          <a:p>
            <a:pPr lvl="0" rtl="0">
              <a:buNone/>
            </a:pPr>
            <a:r>
              <a:rPr lang="fr" sz="1800" dirty="0">
                <a:solidFill>
                  <a:srgbClr val="FFFFFF"/>
                </a:solidFill>
              </a:rPr>
              <a:t>Mettre en œuvre un processus</a:t>
            </a:r>
          </a:p>
          <a:p>
            <a:pPr lvl="0" rtl="0">
              <a:buNone/>
            </a:pPr>
            <a:r>
              <a:rPr lang="fr" sz="1800" dirty="0">
                <a:solidFill>
                  <a:srgbClr val="FFFFFF"/>
                </a:solidFill>
              </a:rPr>
              <a:t>de défilement automatique sur </a:t>
            </a:r>
          </a:p>
          <a:p>
            <a:pPr lvl="0" rtl="0">
              <a:buNone/>
            </a:pPr>
            <a:r>
              <a:rPr lang="fr" sz="1800" dirty="0">
                <a:solidFill>
                  <a:srgbClr val="FFFFFF"/>
                </a:solidFill>
              </a:rPr>
              <a:t>toutes les touches du clavier</a:t>
            </a:r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</p:txBody>
      </p:sp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1139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r" sz="3000"/>
              <a:t>Aide à la communication pour personnes handicapées</a:t>
            </a:r>
          </a:p>
        </p:txBody>
      </p:sp>
      <p:pic>
        <p:nvPicPr>
          <p:cNvPr id="268" name="Shape 26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45325" y="2001350"/>
            <a:ext cx="3967124" cy="303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595425" y="1263000"/>
            <a:ext cx="9184500" cy="3880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buNone/>
            </a:pPr>
            <a:r>
              <a:rPr lang="fr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Limiter le nombre de défilements : clavier ambigu</a:t>
            </a:r>
          </a:p>
          <a:p>
            <a:endParaRPr/>
          </a:p>
          <a:p>
            <a:pPr lvl="0" rtl="0">
              <a:buNone/>
            </a:pPr>
            <a:r>
              <a:rPr lang="fr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Associer à chaque touche plusieurs </a:t>
            </a:r>
          </a:p>
          <a:p>
            <a:pPr lvl="0" rtl="0">
              <a:buNone/>
            </a:pPr>
            <a:r>
              <a:rPr lang="fr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caractères, le système ou l’utilisateur</a:t>
            </a:r>
          </a:p>
          <a:p>
            <a:pPr lvl="0" rtl="0">
              <a:buNone/>
            </a:pPr>
            <a:r>
              <a:rPr lang="fr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étant en charge de désambiguïser </a:t>
            </a:r>
          </a:p>
          <a:p>
            <a:pPr lvl="0" rtl="0">
              <a:buNone/>
            </a:pPr>
            <a:r>
              <a:rPr lang="fr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ensuite la saisie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1139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r" sz="3000"/>
              <a:t>Aide à la communication pour personnes handicapées</a:t>
            </a:r>
          </a:p>
        </p:txBody>
      </p:sp>
      <p:pic>
        <p:nvPicPr>
          <p:cNvPr id="275" name="Shape 27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194650" y="1805676"/>
            <a:ext cx="3860399" cy="314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243125" y="1145575"/>
            <a:ext cx="9184500" cy="3880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buNone/>
            </a:pPr>
            <a:r>
              <a:rPr lang="fr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Limiter le nombre de défilements : clavier ambigu</a:t>
            </a:r>
          </a:p>
          <a:p>
            <a:endParaRPr/>
          </a:p>
          <a:p>
            <a:endParaRPr/>
          </a:p>
          <a:p>
            <a:pPr lvl="0" rtl="0">
              <a:buNone/>
            </a:pPr>
            <a:r>
              <a:rPr lang="fr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Associer à chaque touche plusieurs </a:t>
            </a:r>
          </a:p>
          <a:p>
            <a:pPr lvl="0" rtl="0">
              <a:buNone/>
            </a:pPr>
            <a:r>
              <a:rPr lang="fr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caractères, le système ou l’utilisateur</a:t>
            </a:r>
          </a:p>
          <a:p>
            <a:pPr lvl="0" rtl="0">
              <a:buNone/>
            </a:pPr>
            <a:r>
              <a:rPr lang="fr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étant en charge de désambiguïser </a:t>
            </a:r>
          </a:p>
          <a:p>
            <a:pPr lvl="0" rtl="0">
              <a:buNone/>
            </a:pPr>
            <a:r>
              <a:rPr lang="fr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ensuite la saisie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1139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r" sz="3000"/>
              <a:t>Aide à la communication pour personnes handicapées</a:t>
            </a:r>
          </a:p>
        </p:txBody>
      </p:sp>
      <p:pic>
        <p:nvPicPr>
          <p:cNvPr id="282" name="Shape 28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91325" y="1984600"/>
            <a:ext cx="4192575" cy="2665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395400" y="1283800"/>
            <a:ext cx="8353199" cy="373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buNone/>
            </a:pPr>
            <a:r>
              <a:rPr lang="fr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Limiter le nombre de défilements : clavier dynamique et prédiction de lettre</a:t>
            </a:r>
          </a:p>
          <a:p>
            <a:endParaRPr/>
          </a:p>
          <a:p>
            <a:pPr lvl="0" rtl="0">
              <a:lnSpc>
                <a:spcPct val="115000"/>
              </a:lnSpc>
              <a:buNone/>
            </a:pPr>
            <a:r>
              <a:rPr lang="fr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disposition des touches est modifiée</a:t>
            </a:r>
          </a:p>
          <a:p>
            <a:pPr lvl="0" rtl="0">
              <a:lnSpc>
                <a:spcPct val="115000"/>
              </a:lnSpc>
              <a:buNone/>
            </a:pPr>
            <a:r>
              <a:rPr lang="fr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après chaque saisie afin que les caractères </a:t>
            </a:r>
          </a:p>
          <a:p>
            <a:pPr lvl="0" rtl="0">
              <a:lnSpc>
                <a:spcPct val="115000"/>
              </a:lnSpc>
              <a:buNone/>
            </a:pPr>
            <a:r>
              <a:rPr lang="fr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 plus probables soient accessibles </a:t>
            </a:r>
          </a:p>
          <a:p>
            <a:pPr lvl="0" rtl="0">
              <a:lnSpc>
                <a:spcPct val="115000"/>
              </a:lnSpc>
              <a:buNone/>
            </a:pPr>
            <a:r>
              <a:rPr lang="fr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un nombre minimal de défilements 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1139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r" sz="3000"/>
              <a:t>Aide à la communication pour personnes handicapées</a:t>
            </a:r>
          </a:p>
        </p:txBody>
      </p:sp>
      <p:pic>
        <p:nvPicPr>
          <p:cNvPr id="289" name="Shape 28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594925" y="1741050"/>
            <a:ext cx="3549075" cy="3282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395400" y="1283800"/>
            <a:ext cx="8353199" cy="373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buNone/>
            </a:pPr>
            <a:r>
              <a:rPr lang="fr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Limiter le nombre de défilements : clavier dynamique et prédiction de lettre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1139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r" sz="3000"/>
              <a:t>Aide à la communication pour personnes handicapées</a:t>
            </a:r>
          </a:p>
        </p:txBody>
      </p:sp>
      <p:pic>
        <p:nvPicPr>
          <p:cNvPr id="296" name="Shape 29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1225" y="2019150"/>
            <a:ext cx="2650700" cy="312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Shape 29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970925" y="2019150"/>
            <a:ext cx="2873049" cy="312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Shape 29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012975" y="2019150"/>
            <a:ext cx="3015398" cy="310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395400" y="1283800"/>
            <a:ext cx="8353199" cy="373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buNone/>
            </a:pPr>
            <a:r>
              <a:rPr lang="fr" sz="1800">
                <a:solidFill>
                  <a:srgbClr val="FFFFFF"/>
                </a:solidFill>
              </a:rPr>
              <a:t>
</a:t>
            </a:r>
            <a:r>
              <a:rPr lang="fr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Accélérer la saisie : éviter les sélections </a:t>
            </a:r>
          </a:p>
          <a:p>
            <a:endParaRPr/>
          </a:p>
          <a:p>
            <a:pPr lvl="0" rtl="0">
              <a:buNone/>
            </a:pPr>
            <a:r>
              <a:rPr lang="fr" sz="1800">
                <a:solidFill>
                  <a:srgbClr val="FFFFFF"/>
                </a:solidFill>
              </a:rPr>
              <a:t> Écriture abrégée :</a:t>
            </a:r>
          </a:p>
          <a:p>
            <a:endParaRPr/>
          </a:p>
          <a:p>
            <a:pPr lvl="0" rtl="0">
              <a:buNone/>
            </a:pPr>
            <a:r>
              <a:rPr lang="fr" sz="1800">
                <a:solidFill>
                  <a:srgbClr val="FFFFFF"/>
                </a:solidFill>
              </a:rPr>
              <a:t>-Écrire du texte  de manière rapide ,la utilisation est naturelle pour une personne handicapée ayant une maîtrise correcte de la langue.</a:t>
            </a:r>
          </a:p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1139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r" sz="3000"/>
              <a:t>Aide à la communication pour personnes handicapées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395400" y="1283800"/>
            <a:ext cx="8353199" cy="373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buNone/>
            </a:pPr>
            <a:r>
              <a:rPr lang="fr" sz="1800">
                <a:solidFill>
                  <a:srgbClr val="FFFFFF"/>
                </a:solidFill>
              </a:rPr>
              <a:t>
</a:t>
            </a:r>
            <a:r>
              <a:rPr lang="fr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Accélérer la saisie : éviter les sélections </a:t>
            </a:r>
          </a:p>
          <a:p>
            <a:endParaRPr/>
          </a:p>
          <a:p>
            <a:pPr lvl="0" rtl="0">
              <a:lnSpc>
                <a:spcPct val="115000"/>
              </a:lnSpc>
              <a:buClr>
                <a:schemeClr val="dk1"/>
              </a:buClr>
              <a:buSzPct val="61111"/>
              <a:buFont typeface="Arial"/>
              <a:buNone/>
            </a:pPr>
            <a:r>
              <a:rPr lang="fr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Prédiction de mots : point de vue utilisateur</a:t>
            </a:r>
          </a:p>
          <a:p>
            <a:endParaRPr/>
          </a:p>
          <a:p>
            <a:pPr lvl="0" rtl="0">
              <a:lnSpc>
                <a:spcPct val="115000"/>
              </a:lnSpc>
              <a:buClr>
                <a:schemeClr val="dk1"/>
              </a:buClr>
              <a:buSzPct val="61111"/>
              <a:buFont typeface="Arial"/>
              <a:buNone/>
            </a:pPr>
            <a:r>
              <a:rPr lang="fr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-L’affichage des prédictions peut se faire de deux manières :</a:t>
            </a:r>
          </a:p>
          <a:p>
            <a:endParaRPr/>
          </a:p>
          <a:p>
            <a:pPr lvl="0" rtl="0">
              <a:lnSpc>
                <a:spcPct val="115000"/>
              </a:lnSpc>
              <a:buClr>
                <a:schemeClr val="dk1"/>
              </a:buClr>
              <a:buSzPct val="61111"/>
              <a:buFont typeface="Arial"/>
              <a:buNone/>
            </a:pPr>
            <a:r>
              <a:rPr lang="fr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1)Complétion intégrée (prédire un seul mot à chaque fois)</a:t>
            </a:r>
          </a:p>
          <a:p>
            <a:pPr lvl="0" rtl="0">
              <a:lnSpc>
                <a:spcPct val="115000"/>
              </a:lnSpc>
              <a:buClr>
                <a:schemeClr val="dk1"/>
              </a:buClr>
              <a:buSzPct val="61111"/>
              <a:buFont typeface="Arial"/>
              <a:buNone/>
            </a:pPr>
            <a:r>
              <a:rPr lang="fr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</a:p>
          <a:p>
            <a:pPr lvl="0" rtl="0">
              <a:lnSpc>
                <a:spcPct val="115000"/>
              </a:lnSpc>
              <a:buClr>
                <a:schemeClr val="dk1"/>
              </a:buClr>
              <a:buSzPct val="61111"/>
              <a:buFont typeface="Arial"/>
              <a:buNone/>
            </a:pPr>
            <a:r>
              <a:rPr lang="fr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2)Liste de mots</a:t>
            </a:r>
          </a:p>
          <a:p>
            <a:endParaRPr/>
          </a:p>
        </p:txBody>
      </p:sp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1139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r" sz="3000"/>
              <a:t>Aide à la communication pour personnes handicapées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200167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fr" sz="1800" dirty="0"/>
              <a:t>
</a:t>
            </a:r>
          </a:p>
          <a:p>
            <a:pPr marL="457200" lvl="0" indent="-342900" rtl="0">
              <a:buClr>
                <a:srgbClr val="FFFFFF"/>
              </a:buClr>
              <a:buSzPct val="100000"/>
              <a:buFont typeface="Trebuchet MS"/>
              <a:buChar char="●"/>
            </a:pPr>
            <a:r>
              <a:rPr lang="fr" sz="1800" dirty="0">
                <a:solidFill>
                  <a:srgbClr val="FFFFFF"/>
                </a:solidFill>
              </a:rPr>
              <a:t>Traitement langage naturel (T.L.N.)</a:t>
            </a:r>
          </a:p>
          <a:p>
            <a:pPr marL="457200" lvl="0" indent="-342900" rtl="0">
              <a:buClr>
                <a:srgbClr val="FFFFFF"/>
              </a:buClr>
              <a:buSzPct val="100000"/>
              <a:buFont typeface="Trebuchet MS"/>
              <a:buChar char="●"/>
            </a:pPr>
            <a:r>
              <a:rPr lang="fr" sz="1800" dirty="0">
                <a:solidFill>
                  <a:srgbClr val="FFFFFF"/>
                </a:solidFill>
              </a:rPr>
              <a:t>Traitement automatique du langage naturel (T.A.L.N.)</a:t>
            </a:r>
          </a:p>
          <a:p>
            <a:endParaRPr dirty="0"/>
          </a:p>
          <a:p>
            <a:pPr lvl="0" rtl="0">
              <a:buNone/>
            </a:pPr>
            <a:r>
              <a:rPr lang="fr" sz="1800" dirty="0">
                <a:solidFill>
                  <a:srgbClr val="FFFFFF"/>
                </a:solidFill>
              </a:rPr>
              <a:t>  </a:t>
            </a:r>
          </a:p>
          <a:p>
            <a:pPr lvl="0" rtl="0">
              <a:buNone/>
            </a:pPr>
            <a:r>
              <a:rPr lang="fr" sz="1800" dirty="0">
                <a:solidFill>
                  <a:srgbClr val="FFFFFF"/>
                </a:solidFill>
              </a:rPr>
              <a:t>   Les techniques permettent le traitement automatique ou quasi-automatique de l’information textuelle à l’aide de moyens informatiques.</a:t>
            </a:r>
          </a:p>
          <a:p>
            <a:endParaRPr dirty="0"/>
          </a:p>
          <a:p>
            <a:endParaRPr dirty="0"/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fr" sz="3000"/>
              <a:t>Introduction au TAL</a:t>
            </a:r>
          </a:p>
        </p:txBody>
      </p:sp>
      <p:sp>
        <p:nvSpPr>
          <p:cNvPr id="63" name="Shape 63"/>
          <p:cNvSpPr/>
          <p:nvPr/>
        </p:nvSpPr>
        <p:spPr>
          <a:xfrm>
            <a:off x="395536" y="3219822"/>
            <a:ext cx="422700" cy="256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395400" y="1345975"/>
            <a:ext cx="8353199" cy="373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buNone/>
            </a:pPr>
            <a:r>
              <a:rPr lang="fr" sz="1800">
                <a:solidFill>
                  <a:srgbClr val="FFFFFF"/>
                </a:solidFill>
              </a:rPr>
              <a:t>
</a:t>
            </a:r>
          </a:p>
          <a:p>
            <a:endParaRPr/>
          </a:p>
          <a:p>
            <a:pPr lvl="0" rtl="0">
              <a:lnSpc>
                <a:spcPct val="115000"/>
              </a:lnSpc>
              <a:buNone/>
            </a:pPr>
            <a:r>
              <a:rPr lang="fr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Accélérer la saisie : éviter les sélections </a:t>
            </a:r>
          </a:p>
          <a:p>
            <a:pPr lvl="0" rtl="0">
              <a:buNone/>
            </a:pPr>
            <a:r>
              <a:rPr lang="fr" sz="1800">
                <a:solidFill>
                  <a:srgbClr val="FFFFFF"/>
                </a:solidFill>
              </a:rPr>
              <a:t>Prédiction de mots : analyse syntaxique et </a:t>
            </a:r>
          </a:p>
          <a:p>
            <a:pPr lvl="0" rtl="0">
              <a:buNone/>
            </a:pPr>
            <a:r>
              <a:rPr lang="fr" sz="1800">
                <a:solidFill>
                  <a:srgbClr val="FFFFFF"/>
                </a:solidFill>
              </a:rPr>
              <a:t>modèles de langages markoviens</a:t>
            </a:r>
          </a:p>
          <a:p>
            <a:endParaRPr/>
          </a:p>
          <a:p>
            <a:endParaRPr/>
          </a:p>
        </p:txBody>
      </p:sp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1139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r" sz="3000"/>
              <a:t>Aide à la communication pour personnes handicapées</a:t>
            </a:r>
          </a:p>
        </p:txBody>
      </p:sp>
      <p:pic>
        <p:nvPicPr>
          <p:cNvPr id="317" name="Shape 3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884850" y="1401212"/>
            <a:ext cx="4321774" cy="36290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333600" y="1345975"/>
            <a:ext cx="8353199" cy="373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buNone/>
            </a:pPr>
            <a:r>
              <a:rPr lang="fr" sz="1800">
                <a:solidFill>
                  <a:srgbClr val="FFFFFF"/>
                </a:solidFill>
              </a:rPr>
              <a:t>
</a:t>
            </a:r>
            <a:r>
              <a:rPr lang="fr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Accélérer la saisie : éviter les sélections </a:t>
            </a:r>
          </a:p>
          <a:p>
            <a:pPr lvl="0" rtl="0">
              <a:lnSpc>
                <a:spcPct val="115000"/>
              </a:lnSpc>
              <a:buClr>
                <a:schemeClr val="dk1"/>
              </a:buClr>
              <a:buSzPct val="61111"/>
              <a:buFont typeface="Arial"/>
              <a:buNone/>
            </a:pPr>
            <a:r>
              <a:rPr lang="fr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Prédiction de mots : adaptation à l’utilisateur et au discours</a:t>
            </a:r>
          </a:p>
          <a:p>
            <a:endParaRPr/>
          </a:p>
          <a:p>
            <a:endParaRPr/>
          </a:p>
          <a:p>
            <a:pPr lvl="0" rtl="0">
              <a:buNone/>
            </a:pPr>
            <a:r>
              <a:rPr lang="fr" sz="1800">
                <a:solidFill>
                  <a:srgbClr val="FFFFFF"/>
                </a:solidFill>
              </a:rPr>
              <a:t>-Le vocabulaire de l’utilisateur</a:t>
            </a:r>
          </a:p>
          <a:p>
            <a:endParaRPr/>
          </a:p>
          <a:p>
            <a:pPr lvl="0" rtl="0">
              <a:buNone/>
            </a:pPr>
            <a:r>
              <a:rPr lang="fr" sz="1800">
                <a:solidFill>
                  <a:srgbClr val="FFFFFF"/>
                </a:solidFill>
              </a:rPr>
              <a:t>-le style de langage propre à l’utilisateur</a:t>
            </a:r>
          </a:p>
        </p:txBody>
      </p:sp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1139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r" sz="3000"/>
              <a:t>Aide à la communication pour personnes handicapées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333600" y="1345975"/>
            <a:ext cx="8353199" cy="373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buNone/>
            </a:pPr>
            <a:r>
              <a:rPr lang="fr" sz="18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Communiquer sans langage verbal </a:t>
            </a:r>
          </a:p>
          <a:p>
            <a:endParaRPr dirty="0"/>
          </a:p>
          <a:p>
            <a:pPr lvl="0" rtl="0">
              <a:lnSpc>
                <a:spcPct val="115000"/>
              </a:lnSpc>
              <a:buNone/>
            </a:pPr>
            <a:r>
              <a:rPr lang="fr" sz="18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-Troubles du langage et dysorthographies : Réécrire les énoncés dysorthographiés en deux étapes:</a:t>
            </a:r>
          </a:p>
          <a:p>
            <a:endParaRPr dirty="0"/>
          </a:p>
          <a:p>
            <a:pPr lvl="0" rtl="0">
              <a:lnSpc>
                <a:spcPct val="115000"/>
              </a:lnSpc>
              <a:buNone/>
            </a:pPr>
            <a:r>
              <a:rPr lang="fr" sz="18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1)Après d’avoir été repris par un correcteur orthographique, l’énoncé </a:t>
            </a:r>
            <a:r>
              <a:rPr lang="fr" sz="1800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</a:p>
          <a:p>
            <a:pPr lvl="0" rtl="0">
              <a:lnSpc>
                <a:spcPct val="115000"/>
              </a:lnSpc>
              <a:buNone/>
            </a:pPr>
            <a:r>
              <a:rPr lang="fr" sz="1800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est d’abord </a:t>
            </a:r>
            <a:r>
              <a:rPr lang="fr" sz="18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phonétisé</a:t>
            </a:r>
            <a:r>
              <a:rPr lang="fr" sz="1800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pPr lvl="0" rtl="0">
              <a:lnSpc>
                <a:spcPct val="115000"/>
              </a:lnSpc>
              <a:buNone/>
            </a:pPr>
            <a:endParaRPr lang="fr" sz="18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lnSpc>
                <a:spcPct val="115000"/>
              </a:lnSpc>
              <a:buNone/>
            </a:pPr>
            <a:r>
              <a:rPr lang="fr" sz="18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2)Transcrit par un module adapté de reconnaissance de la parole.</a:t>
            </a:r>
          </a:p>
          <a:p>
            <a:endParaRPr dirty="0"/>
          </a:p>
          <a:p>
            <a:endParaRPr dirty="0"/>
          </a:p>
          <a:p>
            <a:pPr lvl="0" rtl="0">
              <a:lnSpc>
                <a:spcPct val="115000"/>
              </a:lnSpc>
              <a:buNone/>
            </a:pPr>
            <a:r>
              <a:rPr lang="fr" sz="18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--&gt;associés à des pathologies telles que l’infirmité motrice cérébrale.</a:t>
            </a:r>
          </a:p>
          <a:p>
            <a:pPr lvl="0" rtl="0">
              <a:lnSpc>
                <a:spcPct val="115000"/>
              </a:lnSpc>
              <a:buNone/>
            </a:pPr>
            <a:r>
              <a:rPr lang="fr" sz="18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--&gt;efficaces que si les dysorthographies restent internes au mot .</a:t>
            </a:r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</p:txBody>
      </p:sp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1139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r" sz="3000"/>
              <a:t>Aide à la communication pour personnes handicapées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333600" y="1345975"/>
            <a:ext cx="8353199" cy="373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buNone/>
            </a:pPr>
            <a:r>
              <a:rPr lang="fr" sz="1800">
                <a:solidFill>
                  <a:srgbClr val="FFFFFF"/>
                </a:solidFill>
              </a:rPr>
              <a:t>
</a:t>
            </a:r>
            <a:r>
              <a:rPr lang="fr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Communiquer sans langage verbal </a:t>
            </a:r>
          </a:p>
          <a:p>
            <a:pPr lvl="0" rtl="0">
              <a:lnSpc>
                <a:spcPct val="115000"/>
              </a:lnSpc>
              <a:buNone/>
            </a:pPr>
            <a:r>
              <a:rPr lang="fr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-Aphasies et communication sans support verbal</a:t>
            </a:r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1139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r" sz="3000"/>
              <a:t>Aide à la communication pour personnes handicapées</a:t>
            </a:r>
          </a:p>
        </p:txBody>
      </p:sp>
      <p:pic>
        <p:nvPicPr>
          <p:cNvPr id="336" name="Shape 33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58375" y="2455000"/>
            <a:ext cx="6658374" cy="263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333600" y="1345975"/>
            <a:ext cx="8353199" cy="373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buNone/>
            </a:pPr>
            <a:r>
              <a:rPr lang="fr" sz="1800">
                <a:solidFill>
                  <a:srgbClr val="FFFFFF"/>
                </a:solidFill>
              </a:rPr>
              <a:t>
</a:t>
            </a:r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281050" y="1591674"/>
            <a:ext cx="8229600" cy="1139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r" sz="3000"/>
              <a:t>                          Conclusion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200167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rgbClr val="FFFFFF"/>
              </a:buClr>
              <a:buSzPct val="100000"/>
            </a:pPr>
            <a:r>
              <a:rPr lang="fr" sz="1800" dirty="0"/>
              <a:t>
</a:t>
            </a:r>
            <a:r>
              <a:rPr lang="fr" sz="1800" dirty="0" smtClean="0">
                <a:solidFill>
                  <a:schemeClr val="bg1"/>
                </a:solidFill>
              </a:rPr>
              <a:t>-</a:t>
            </a:r>
            <a:r>
              <a:rPr lang="fr" sz="1800" dirty="0" smtClean="0">
                <a:solidFill>
                  <a:srgbClr val="FFFFFF"/>
                </a:solidFill>
              </a:rPr>
              <a:t>Traitement </a:t>
            </a:r>
            <a:r>
              <a:rPr lang="fr" sz="1800" dirty="0">
                <a:solidFill>
                  <a:srgbClr val="FFFFFF"/>
                </a:solidFill>
              </a:rPr>
              <a:t>automatique du langage naturel (T.A.L.N</a:t>
            </a:r>
            <a:r>
              <a:rPr lang="fr" sz="1800" dirty="0" smtClean="0">
                <a:solidFill>
                  <a:srgbClr val="FFFFFF"/>
                </a:solidFill>
              </a:rPr>
              <a:t>.)</a:t>
            </a:r>
          </a:p>
          <a:p>
            <a:pPr marL="457200" lvl="0" indent="-342900" rtl="0">
              <a:buClr>
                <a:srgbClr val="FFFFFF"/>
              </a:buClr>
              <a:buSzPct val="100000"/>
            </a:pPr>
            <a:r>
              <a:rPr lang="fr" sz="1800" dirty="0" smtClean="0">
                <a:solidFill>
                  <a:srgbClr val="FFFFFF"/>
                </a:solidFill>
              </a:rPr>
              <a:t> </a:t>
            </a:r>
            <a:r>
              <a:rPr lang="fr" sz="1800" dirty="0">
                <a:solidFill>
                  <a:srgbClr val="FFFFFF"/>
                </a:solidFill>
              </a:rPr>
              <a:t>(ou ingénierie linguistique, linguistique computationnelle, ingénierie </a:t>
            </a:r>
            <a:r>
              <a:rPr lang="fr" sz="1800" dirty="0" smtClean="0">
                <a:solidFill>
                  <a:srgbClr val="FFFFFF"/>
                </a:solidFill>
              </a:rPr>
              <a:t>de langues</a:t>
            </a:r>
            <a:r>
              <a:rPr lang="fr" sz="1800" dirty="0">
                <a:solidFill>
                  <a:srgbClr val="FFFFFF"/>
                </a:solidFill>
              </a:rPr>
              <a:t>, génie linguistique)</a:t>
            </a:r>
          </a:p>
          <a:p>
            <a:endParaRPr dirty="0"/>
          </a:p>
          <a:p>
            <a:pPr lvl="0" rtl="0">
              <a:buNone/>
            </a:pPr>
            <a:r>
              <a:rPr lang="fr" sz="1800" dirty="0">
                <a:solidFill>
                  <a:srgbClr val="FFFFFF"/>
                </a:solidFill>
              </a:rPr>
              <a:t>  </a:t>
            </a:r>
            <a:r>
              <a:rPr lang="fr" sz="1800" dirty="0" smtClean="0">
                <a:solidFill>
                  <a:srgbClr val="FFFFFF"/>
                </a:solidFill>
              </a:rPr>
              <a:t>  </a:t>
            </a:r>
            <a:r>
              <a:rPr lang="fr" sz="1800" dirty="0">
                <a:solidFill>
                  <a:srgbClr val="FFFFFF"/>
                </a:solidFill>
              </a:rPr>
              <a:t>L’application de la connaissance des langues à l’élaboration de systèmes informatiques intelligents capables de reconnaître, de comprendre, d’interpréter et de reproduire le langage humain sous ses différents formes.</a:t>
            </a:r>
          </a:p>
          <a:p>
            <a:endParaRPr dirty="0"/>
          </a:p>
          <a:p>
            <a:endParaRPr dirty="0"/>
          </a:p>
          <a:p>
            <a:endParaRPr dirty="0"/>
          </a:p>
          <a:p>
            <a:pPr lvl="0" rtl="0">
              <a:buNone/>
            </a:pPr>
            <a:r>
              <a:rPr lang="fr" sz="1800" dirty="0">
                <a:solidFill>
                  <a:srgbClr val="FFFFFF"/>
                </a:solidFill>
              </a:rPr>
              <a:t>   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r" sz="3000"/>
              <a:t>Introduction au TAL</a:t>
            </a:r>
          </a:p>
        </p:txBody>
      </p:sp>
      <p:sp>
        <p:nvSpPr>
          <p:cNvPr id="70" name="Shape 70"/>
          <p:cNvSpPr/>
          <p:nvPr/>
        </p:nvSpPr>
        <p:spPr>
          <a:xfrm>
            <a:off x="467544" y="2931790"/>
            <a:ext cx="493499" cy="256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r" sz="3000"/>
              <a:t>Introduction au TAL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251520" y="1131590"/>
            <a:ext cx="8229600" cy="46085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fr" sz="1800" dirty="0">
                <a:solidFill>
                  <a:srgbClr val="FFFFFF"/>
                </a:solidFill>
              </a:rPr>
              <a:t>
    Langage naturel est dans toute sa complexité n’est pas calculable</a:t>
            </a:r>
            <a:r>
              <a:rPr lang="fr" sz="1800" dirty="0" smtClean="0">
                <a:solidFill>
                  <a:srgbClr val="FFFFFF"/>
                </a:solidFill>
              </a:rPr>
              <a:t>:</a:t>
            </a:r>
          </a:p>
          <a:p>
            <a:pPr lvl="0" rtl="0">
              <a:buNone/>
            </a:pPr>
            <a:endParaRPr dirty="0"/>
          </a:p>
          <a:p>
            <a:pPr lvl="0" rtl="0">
              <a:buNone/>
            </a:pPr>
            <a:r>
              <a:rPr lang="fr" sz="1800" dirty="0">
                <a:solidFill>
                  <a:srgbClr val="FFFFFF"/>
                </a:solidFill>
              </a:rPr>
              <a:t>    </a:t>
            </a:r>
            <a:r>
              <a:rPr lang="fr" sz="1800" dirty="0" smtClean="0">
                <a:solidFill>
                  <a:srgbClr val="FFFFFF"/>
                </a:solidFill>
              </a:rPr>
              <a:t> </a:t>
            </a:r>
            <a:r>
              <a:rPr lang="fr" sz="1800" dirty="0">
                <a:solidFill>
                  <a:srgbClr val="FFFFFF"/>
                </a:solidFill>
              </a:rPr>
              <a:t>-Différents sens des </a:t>
            </a:r>
            <a:r>
              <a:rPr lang="fr" sz="1800" dirty="0" smtClean="0">
                <a:solidFill>
                  <a:srgbClr val="FFFFFF"/>
                </a:solidFill>
              </a:rPr>
              <a:t>mots</a:t>
            </a:r>
          </a:p>
          <a:p>
            <a:pPr lvl="0" rtl="0">
              <a:buNone/>
            </a:pPr>
            <a:r>
              <a:rPr lang="fr" sz="1800" dirty="0" smtClean="0">
                <a:solidFill>
                  <a:srgbClr val="FFFFFF"/>
                </a:solidFill>
              </a:rPr>
              <a:t> </a:t>
            </a:r>
            <a:r>
              <a:rPr lang="fr" sz="1800" dirty="0" smtClean="0">
                <a:solidFill>
                  <a:srgbClr val="FFFFFF"/>
                </a:solidFill>
              </a:rPr>
              <a:t>      </a:t>
            </a:r>
            <a:r>
              <a:rPr lang="fr" sz="1800" dirty="0" smtClean="0">
                <a:solidFill>
                  <a:srgbClr val="FFFFFF"/>
                </a:solidFill>
              </a:rPr>
              <a:t> </a:t>
            </a:r>
            <a:r>
              <a:rPr lang="fr" sz="1800" dirty="0">
                <a:solidFill>
                  <a:srgbClr val="FFFFFF"/>
                </a:solidFill>
              </a:rPr>
              <a:t>(la sémantique</a:t>
            </a:r>
            <a:r>
              <a:rPr lang="fr" sz="1800" dirty="0" smtClean="0">
                <a:solidFill>
                  <a:srgbClr val="FFFFFF"/>
                </a:solidFill>
              </a:rPr>
              <a:t>)</a:t>
            </a:r>
            <a:endParaRPr dirty="0"/>
          </a:p>
          <a:p>
            <a:pPr lvl="0" rtl="0">
              <a:buNone/>
            </a:pPr>
            <a:r>
              <a:rPr lang="fr" sz="1800" dirty="0">
                <a:solidFill>
                  <a:srgbClr val="FFFFFF"/>
                </a:solidFill>
              </a:rPr>
              <a:t>     -Différents manières d’agencer dans les différentes langages</a:t>
            </a:r>
          </a:p>
          <a:p>
            <a:pPr lvl="0" rtl="0">
              <a:buNone/>
            </a:pPr>
            <a:r>
              <a:rPr lang="fr" sz="1800" dirty="0">
                <a:solidFill>
                  <a:srgbClr val="FFFFFF"/>
                </a:solidFill>
              </a:rPr>
              <a:t>      </a:t>
            </a:r>
            <a:r>
              <a:rPr lang="fr" sz="1800" dirty="0" smtClean="0">
                <a:solidFill>
                  <a:srgbClr val="FFFFFF"/>
                </a:solidFill>
              </a:rPr>
              <a:t>  </a:t>
            </a:r>
            <a:r>
              <a:rPr lang="fr" sz="1800" dirty="0">
                <a:solidFill>
                  <a:srgbClr val="FFFFFF"/>
                </a:solidFill>
              </a:rPr>
              <a:t>(la syntaxe</a:t>
            </a:r>
            <a:r>
              <a:rPr lang="fr" sz="1800" dirty="0" smtClean="0">
                <a:solidFill>
                  <a:srgbClr val="FFFFFF"/>
                </a:solidFill>
              </a:rPr>
              <a:t>)</a:t>
            </a:r>
            <a:endParaRPr dirty="0"/>
          </a:p>
          <a:p>
            <a:pPr lvl="0" rtl="0">
              <a:buNone/>
            </a:pPr>
            <a:r>
              <a:rPr lang="fr" sz="1800" dirty="0">
                <a:solidFill>
                  <a:srgbClr val="FFFFFF"/>
                </a:solidFill>
              </a:rPr>
              <a:t>     -La manière de parler quotidienne est soumise à diverses variantes</a:t>
            </a:r>
          </a:p>
          <a:p>
            <a:pPr lvl="0" rtl="0">
              <a:buNone/>
            </a:pPr>
            <a:r>
              <a:rPr lang="fr" sz="1800" dirty="0">
                <a:solidFill>
                  <a:srgbClr val="FFFFFF"/>
                </a:solidFill>
              </a:rPr>
              <a:t>       qui sont absentes des grammaires descriptives et des </a:t>
            </a:r>
            <a:r>
              <a:rPr lang="fr" sz="1800" dirty="0" smtClean="0">
                <a:solidFill>
                  <a:srgbClr val="FFFFFF"/>
                </a:solidFill>
              </a:rPr>
              <a:t>dictionnaires</a:t>
            </a:r>
            <a:endParaRPr lang="fr" sz="1800" dirty="0">
              <a:solidFill>
                <a:srgbClr val="FFFFFF"/>
              </a:solidFill>
            </a:endParaRPr>
          </a:p>
          <a:p>
            <a:endParaRPr dirty="0"/>
          </a:p>
          <a:p>
            <a:pPr lvl="0" rtl="0">
              <a:buNone/>
            </a:pPr>
            <a:r>
              <a:rPr lang="fr" sz="1800" dirty="0">
                <a:solidFill>
                  <a:srgbClr val="FFFFFF"/>
                </a:solidFill>
              </a:rPr>
              <a:t>     (Vidéo)</a:t>
            </a:r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200167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fr" sz="1800" dirty="0">
                <a:solidFill>
                  <a:srgbClr val="FFFFFF"/>
                </a:solidFill>
              </a:rPr>
              <a:t>
</a:t>
            </a:r>
          </a:p>
          <a:p>
            <a:pPr lvl="0" rtl="0">
              <a:buNone/>
            </a:pPr>
            <a:r>
              <a:rPr lang="fr" sz="1800" dirty="0">
                <a:solidFill>
                  <a:srgbClr val="FFFFFF"/>
                </a:solidFill>
              </a:rPr>
              <a:t>       </a:t>
            </a:r>
            <a:r>
              <a:rPr lang="fr" sz="1800" dirty="0" smtClean="0">
                <a:solidFill>
                  <a:srgbClr val="FFFFFF"/>
                </a:solidFill>
              </a:rPr>
              <a:t>Traitement </a:t>
            </a:r>
            <a:r>
              <a:rPr lang="fr" sz="1800" dirty="0">
                <a:solidFill>
                  <a:srgbClr val="FFFFFF"/>
                </a:solidFill>
              </a:rPr>
              <a:t>automatique du langage (T.A.L.) :L’information textuelle est généralement exprimée dans le langage courant qui est par définition naturel.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r" sz="3000"/>
              <a:t>Introduction au TAL</a:t>
            </a:r>
          </a:p>
        </p:txBody>
      </p:sp>
      <p:sp>
        <p:nvSpPr>
          <p:cNvPr id="83" name="Shape 83"/>
          <p:cNvSpPr/>
          <p:nvPr/>
        </p:nvSpPr>
        <p:spPr>
          <a:xfrm rot="10800000" flipH="1">
            <a:off x="457200" y="1847949"/>
            <a:ext cx="700500" cy="35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074653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fr"/>
              <a:t>              Définition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131590"/>
            <a:ext cx="8229600" cy="374295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rgbClr val="FFFFFF"/>
              </a:buClr>
              <a:buSzPct val="100000"/>
            </a:pPr>
            <a:r>
              <a:rPr lang="fr" sz="1800" dirty="0">
                <a:solidFill>
                  <a:srgbClr val="FFFFFF"/>
                </a:solidFill>
              </a:rPr>
              <a:t>
</a:t>
            </a:r>
            <a:r>
              <a:rPr lang="fr" sz="1800" dirty="0" smtClean="0">
                <a:solidFill>
                  <a:srgbClr val="FFFFFF"/>
                </a:solidFill>
              </a:rPr>
              <a:t>-Application </a:t>
            </a:r>
            <a:r>
              <a:rPr lang="fr" sz="1800" dirty="0">
                <a:solidFill>
                  <a:srgbClr val="FFFFFF"/>
                </a:solidFill>
              </a:rPr>
              <a:t>des programmes et techniques informatiques sur langage naturel(Wikipedia</a:t>
            </a:r>
            <a:r>
              <a:rPr lang="fr" sz="1800" dirty="0" smtClean="0">
                <a:solidFill>
                  <a:srgbClr val="FFFFFF"/>
                </a:solidFill>
              </a:rPr>
              <a:t>).</a:t>
            </a:r>
          </a:p>
          <a:p>
            <a:pPr marL="457200" lvl="0" indent="-342900" rtl="0">
              <a:buClr>
                <a:srgbClr val="FFFFFF"/>
              </a:buClr>
              <a:buSzPct val="100000"/>
            </a:pPr>
            <a:endParaRPr lang="fr" sz="1800" dirty="0">
              <a:solidFill>
                <a:srgbClr val="FFFFFF"/>
              </a:solidFill>
            </a:endParaRPr>
          </a:p>
          <a:p>
            <a:pPr marL="457200" lvl="0" indent="-342900" rtl="0">
              <a:buClr>
                <a:srgbClr val="FFFFFF"/>
              </a:buClr>
              <a:buSzPct val="100000"/>
            </a:pPr>
            <a:r>
              <a:rPr lang="fr" sz="1800" dirty="0" smtClean="0">
                <a:solidFill>
                  <a:srgbClr val="FFFFFF"/>
                </a:solidFill>
              </a:rPr>
              <a:t>-Le </a:t>
            </a:r>
            <a:r>
              <a:rPr lang="fr" sz="1800" dirty="0">
                <a:solidFill>
                  <a:srgbClr val="FFFFFF"/>
                </a:solidFill>
              </a:rPr>
              <a:t>TAL s’intéresse aux traitements informatisés mettant en jeu du matériau linguistique </a:t>
            </a:r>
            <a:r>
              <a:rPr lang="fr" sz="1800" dirty="0" smtClean="0">
                <a:solidFill>
                  <a:srgbClr val="FFFFFF"/>
                </a:solidFill>
              </a:rPr>
              <a:t>.</a:t>
            </a:r>
            <a:endParaRPr lang="fr" sz="1800" dirty="0">
              <a:solidFill>
                <a:srgbClr val="FFFFFF"/>
              </a:solidFill>
            </a:endParaRPr>
          </a:p>
          <a:p>
            <a:endParaRPr dirty="0"/>
          </a:p>
        </p:txBody>
      </p: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fr"/>
              <a:t>                  Définition 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1112175" y="2929950"/>
            <a:ext cx="13902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fr" b="1"/>
              <a:t>Linguistique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5806500" y="2929950"/>
            <a:ext cx="13902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fr" b="1"/>
              <a:t>Informatique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3683900" y="2929950"/>
            <a:ext cx="7377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fr"/>
              <a:t> </a:t>
            </a:r>
            <a:r>
              <a:rPr lang="fr" b="1"/>
              <a:t>TAL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3111475" y="4127650"/>
            <a:ext cx="24812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fr"/>
              <a:t>I</a:t>
            </a:r>
            <a:r>
              <a:rPr lang="fr" b="1"/>
              <a:t>ntelligence Artificielle</a:t>
            </a:r>
          </a:p>
        </p:txBody>
      </p:sp>
      <p:sp>
        <p:nvSpPr>
          <p:cNvPr id="100" name="Shape 100"/>
          <p:cNvSpPr/>
          <p:nvPr/>
        </p:nvSpPr>
        <p:spPr>
          <a:xfrm>
            <a:off x="2708125" y="3014250"/>
            <a:ext cx="502500" cy="288599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3824175" y="3528800"/>
            <a:ext cx="299399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4737125" y="3014250"/>
            <a:ext cx="459900" cy="2885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672</Words>
  <Application>Microsoft Office PowerPoint</Application>
  <PresentationFormat>Affichage à l'écran (16:9)</PresentationFormat>
  <Paragraphs>330</Paragraphs>
  <Slides>44</Slides>
  <Notes>44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5" baseType="lpstr">
      <vt:lpstr>wave</vt:lpstr>
      <vt:lpstr>
   TAL (Traitement automatique du langage)</vt:lpstr>
      <vt:lpstr>Sommaire</vt:lpstr>
      <vt:lpstr>          Introduction au TAL</vt:lpstr>
      <vt:lpstr>Introduction au TAL</vt:lpstr>
      <vt:lpstr>Introduction au TAL</vt:lpstr>
      <vt:lpstr>Introduction au TAL</vt:lpstr>
      <vt:lpstr>Introduction au TAL</vt:lpstr>
      <vt:lpstr>              Définition </vt:lpstr>
      <vt:lpstr>                  Définition </vt:lpstr>
      <vt:lpstr>       Fonctionnement d’un système de TAL</vt:lpstr>
      <vt:lpstr>       Fonctionnement d’un système de TAL</vt:lpstr>
      <vt:lpstr>       Fonctionnement d’un système de TAL</vt:lpstr>
      <vt:lpstr>       Fonctionnement d’un système de TAL</vt:lpstr>
      <vt:lpstr>       Fonctionnement d’un système de TAL</vt:lpstr>
      <vt:lpstr>       Les applications de TAL</vt:lpstr>
      <vt:lpstr>Aide à la communication pour personnes handicapées</vt:lpstr>
      <vt:lpstr>Aide à la communication pour personnes handicapées</vt:lpstr>
      <vt:lpstr>Aide à la communication pour personnes handicapées</vt:lpstr>
      <vt:lpstr>Aide à la communication pour personnes handicapées</vt:lpstr>
      <vt:lpstr>Aide à la communication pour personnes handicapées</vt:lpstr>
      <vt:lpstr>Aide à la communication pour personnes handicapées</vt:lpstr>
      <vt:lpstr>Aide à la communication pour personnes handicapées</vt:lpstr>
      <vt:lpstr>Aide à la communication pour personnes handicapées</vt:lpstr>
      <vt:lpstr>Aide à la communication pour personnes handicapées</vt:lpstr>
      <vt:lpstr>Aide à la communication pour personnes handicapées</vt:lpstr>
      <vt:lpstr>Aide à la communication pour personnes handicapées</vt:lpstr>
      <vt:lpstr>Aide à la communication pour personnes handicapées</vt:lpstr>
      <vt:lpstr>Aide à la communication pour personnes handicapées</vt:lpstr>
      <vt:lpstr>Aide à la communication pour personnes handicapées</vt:lpstr>
      <vt:lpstr>Aide à la communication pour personnes handicapées</vt:lpstr>
      <vt:lpstr>Aide à la communication pour personnes handicapées</vt:lpstr>
      <vt:lpstr>Aide à la communication pour personnes handicapées</vt:lpstr>
      <vt:lpstr>Aide à la communication pour personnes handicapées</vt:lpstr>
      <vt:lpstr>Aide à la communication pour personnes handicapées</vt:lpstr>
      <vt:lpstr>Aide à la communication pour personnes handicapées</vt:lpstr>
      <vt:lpstr>Aide à la communication pour personnes handicapées</vt:lpstr>
      <vt:lpstr>Aide à la communication pour personnes handicapées</vt:lpstr>
      <vt:lpstr>Aide à la communication pour personnes handicapées</vt:lpstr>
      <vt:lpstr>Aide à la communication pour personnes handicapées</vt:lpstr>
      <vt:lpstr>Aide à la communication pour personnes handicapées</vt:lpstr>
      <vt:lpstr>Aide à la communication pour personnes handicapées</vt:lpstr>
      <vt:lpstr>Aide à la communication pour personnes handicapées</vt:lpstr>
      <vt:lpstr>Aide à la communication pour personnes handicapées</vt:lpstr>
      <vt:lpstr>                          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
   TAL (Traitement automatique du langage)</dc:title>
  <cp:lastModifiedBy>Thi Ngoc Han PHAN</cp:lastModifiedBy>
  <cp:revision>13</cp:revision>
  <dcterms:modified xsi:type="dcterms:W3CDTF">2014-03-07T07:41:03Z</dcterms:modified>
</cp:coreProperties>
</file>