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8"/>
  </p:notesMasterIdLst>
  <p:handoutMasterIdLst>
    <p:handoutMasterId r:id="rId59"/>
  </p:handoutMasterIdLst>
  <p:sldIdLst>
    <p:sldId id="256" r:id="rId2"/>
    <p:sldId id="314" r:id="rId3"/>
    <p:sldId id="257" r:id="rId4"/>
    <p:sldId id="258" r:id="rId5"/>
    <p:sldId id="263" r:id="rId6"/>
    <p:sldId id="259" r:id="rId7"/>
    <p:sldId id="265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8" r:id="rId22"/>
    <p:sldId id="261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13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D8D73AE-C8C2-4B20-A56E-5D70485F15DE}">
          <p14:sldIdLst>
            <p14:sldId id="256"/>
            <p14:sldId id="314"/>
            <p14:sldId id="257"/>
          </p14:sldIdLst>
        </p14:section>
        <p14:section name="Section sans titre" id="{99DD4EF9-B43D-47B3-A282-E3C1E2F54279}">
          <p14:sldIdLst>
            <p14:sldId id="258"/>
            <p14:sldId id="263"/>
            <p14:sldId id="259"/>
            <p14:sldId id="265"/>
            <p14:sldId id="260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9"/>
            <p14:sldId id="278"/>
            <p14:sldId id="261"/>
            <p14:sldId id="281"/>
            <p14:sldId id="280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313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0864" autoAdjust="0"/>
  </p:normalViewPr>
  <p:slideViewPr>
    <p:cSldViewPr>
      <p:cViewPr varScale="1">
        <p:scale>
          <a:sx n="72" d="100"/>
          <a:sy n="72" d="100"/>
        </p:scale>
        <p:origin x="-13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Conception des IHM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1C0C5-482B-4317-98BA-4E98632DDEFF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B3EA9-C67F-4525-AB42-3F91B7D6F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1170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Conception des IHM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4D375-9E53-4AE1-B539-A955FF866E0A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24671-5D82-491C-9F27-4C70E495EE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702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24671-5D82-491C-9F27-4C70E495EEA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Conception des IHM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52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24671-5D82-491C-9F27-4C70E495EEA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Conception des IHM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49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24671-5D82-491C-9F27-4C70E495EEAD}" type="slidenum">
              <a:rPr lang="fr-FR" smtClean="0"/>
              <a:t>46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Conception des IHM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66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2A55523-D7C7-4620-BC1B-FDB526D8368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2A55523-D7C7-4620-BC1B-FDB526D8368A}" type="slidenum">
              <a:rPr lang="fr-FR" smtClean="0"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2A55523-D7C7-4620-BC1B-FDB526D8368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2A55523-D7C7-4620-BC1B-FDB526D8368A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Amine HAOUATE</a:t>
            </a:r>
          </a:p>
          <a:p>
            <a:r>
              <a:rPr lang="fr-FR" dirty="0" smtClean="0"/>
              <a:t>M2 PLS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Conception des IHM</a:t>
            </a:r>
            <a:endParaRPr lang="fr-FR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3153215" cy="1047896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917"/>
            <a:ext cx="1872208" cy="1344635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22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Ergonomie</a:t>
            </a:r>
            <a:endParaRPr lang="fr-FR" dirty="0"/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8" y="2133376"/>
            <a:ext cx="7307735" cy="3527872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4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Ergonomie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Recommandations </a:t>
            </a:r>
            <a:r>
              <a:rPr lang="fr-FR" dirty="0"/>
              <a:t>ergonomiques </a:t>
            </a:r>
            <a:r>
              <a:rPr lang="fr-FR" dirty="0" smtClean="0"/>
              <a:t>: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Compatibilité </a:t>
            </a:r>
          </a:p>
          <a:p>
            <a:pPr lvl="1"/>
            <a:r>
              <a:rPr lang="fr-FR" dirty="0" smtClean="0"/>
              <a:t>Guidage</a:t>
            </a:r>
          </a:p>
          <a:p>
            <a:pPr lvl="1"/>
            <a:r>
              <a:rPr lang="fr-FR" dirty="0" smtClean="0"/>
              <a:t>homogénéité</a:t>
            </a:r>
            <a:endParaRPr lang="fr-FR" dirty="0"/>
          </a:p>
          <a:p>
            <a:pPr lvl="1"/>
            <a:r>
              <a:rPr lang="fr-FR" dirty="0" smtClean="0"/>
              <a:t>souplesse</a:t>
            </a:r>
            <a:endParaRPr lang="fr-FR" dirty="0"/>
          </a:p>
          <a:p>
            <a:pPr lvl="1"/>
            <a:r>
              <a:rPr lang="fr-FR" dirty="0"/>
              <a:t>contrôle </a:t>
            </a:r>
            <a:r>
              <a:rPr lang="fr-FR" dirty="0" smtClean="0"/>
              <a:t>explicite</a:t>
            </a:r>
            <a:endParaRPr lang="fr-FR" dirty="0"/>
          </a:p>
          <a:p>
            <a:pPr lvl="1"/>
            <a:r>
              <a:rPr lang="fr-FR" dirty="0"/>
              <a:t>gestion des </a:t>
            </a:r>
            <a:r>
              <a:rPr lang="fr-FR" dirty="0" smtClean="0"/>
              <a:t>erreurs</a:t>
            </a:r>
            <a:endParaRPr lang="fr-FR" dirty="0"/>
          </a:p>
          <a:p>
            <a:pPr lvl="1"/>
            <a:r>
              <a:rPr lang="fr-FR" dirty="0"/>
              <a:t>concision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78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Ergonomie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Compatibilité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niveau produit </a:t>
            </a:r>
            <a:r>
              <a:rPr lang="fr-FR" dirty="0" smtClean="0"/>
              <a:t>:</a:t>
            </a:r>
          </a:p>
          <a:p>
            <a:pPr lvl="2">
              <a:buFont typeface="Wingdings" pitchFamily="2" charset="2"/>
              <a:buChar char="Ø"/>
            </a:pPr>
            <a:r>
              <a:rPr lang="fr-FR" dirty="0"/>
              <a:t>les utilisateurs connaissent d’autres produits</a:t>
            </a:r>
          </a:p>
          <a:p>
            <a:pPr lvl="2">
              <a:buFont typeface="Wingdings" pitchFamily="2" charset="2"/>
              <a:buChar char="Ø"/>
            </a:pPr>
            <a:r>
              <a:rPr lang="fr-FR" dirty="0"/>
              <a:t>exploiter cette connaissance</a:t>
            </a:r>
          </a:p>
          <a:p>
            <a:pPr lvl="2"/>
            <a:r>
              <a:rPr lang="fr-FR" dirty="0"/>
              <a:t>dans une même compagnie, avoir un style </a:t>
            </a:r>
            <a:r>
              <a:rPr lang="fr-FR" dirty="0" smtClean="0"/>
              <a:t>d’interface utilisateur unique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niveau tâche :</a:t>
            </a:r>
          </a:p>
          <a:p>
            <a:pPr lvl="2"/>
            <a:r>
              <a:rPr lang="fr-FR" dirty="0" smtClean="0"/>
              <a:t>raisonner </a:t>
            </a:r>
            <a:r>
              <a:rPr lang="fr-FR" dirty="0"/>
              <a:t>en termes de tâche utilisateur et </a:t>
            </a:r>
            <a:r>
              <a:rPr lang="fr-FR" dirty="0" smtClean="0"/>
              <a:t>faciliter </a:t>
            </a:r>
            <a:r>
              <a:rPr lang="fr-FR" dirty="0"/>
              <a:t>le passage</a:t>
            </a:r>
          </a:p>
          <a:p>
            <a:pPr lvl="2"/>
            <a:r>
              <a:rPr lang="fr-FR" dirty="0"/>
              <a:t>d’une tâche à une autre (intérêt du </a:t>
            </a:r>
            <a:r>
              <a:rPr lang="fr-FR" dirty="0" smtClean="0"/>
              <a:t>multifenêtrage)</a:t>
            </a:r>
            <a:endParaRPr lang="fr-FR" dirty="0"/>
          </a:p>
          <a:p>
            <a:pPr marL="594360" lvl="2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48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Ergonomie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Guidage </a:t>
            </a:r>
            <a:r>
              <a:rPr lang="fr-FR" sz="2800" dirty="0" smtClean="0"/>
              <a:t>:</a:t>
            </a:r>
            <a:endParaRPr lang="fr-FR" sz="2800" dirty="0"/>
          </a:p>
          <a:p>
            <a:pPr lvl="1">
              <a:buFont typeface="Wingdings" pitchFamily="2" charset="2"/>
              <a:buChar char="Ø"/>
            </a:pPr>
            <a:r>
              <a:rPr lang="fr-FR" sz="2800" dirty="0"/>
              <a:t>moyens mis à la disposition de </a:t>
            </a:r>
            <a:r>
              <a:rPr lang="fr-FR" sz="2800" dirty="0" smtClean="0"/>
              <a:t>l’utilisateur pour :</a:t>
            </a:r>
          </a:p>
          <a:p>
            <a:pPr lvl="1">
              <a:buFont typeface="Wingdings" pitchFamily="2" charset="2"/>
              <a:buChar char="Ø"/>
            </a:pPr>
            <a:endParaRPr lang="fr-FR" sz="2800" dirty="0"/>
          </a:p>
          <a:p>
            <a:pPr lvl="2"/>
            <a:r>
              <a:rPr lang="fr-FR" sz="2400" dirty="0"/>
              <a:t>connaître l’état du </a:t>
            </a:r>
            <a:r>
              <a:rPr lang="fr-FR" sz="2400" dirty="0" smtClean="0"/>
              <a:t>système</a:t>
            </a:r>
            <a:endParaRPr lang="fr-FR" sz="2400" dirty="0"/>
          </a:p>
          <a:p>
            <a:pPr lvl="2"/>
            <a:r>
              <a:rPr lang="fr-FR" sz="2400" dirty="0"/>
              <a:t>établir des liens de causalité entre actions et </a:t>
            </a:r>
            <a:r>
              <a:rPr lang="fr-FR" sz="2400" dirty="0" smtClean="0"/>
              <a:t>état du système</a:t>
            </a:r>
            <a:endParaRPr lang="fr-FR" sz="2400" dirty="0"/>
          </a:p>
          <a:p>
            <a:pPr lvl="2"/>
            <a:r>
              <a:rPr lang="fr-FR" sz="2400" dirty="0"/>
              <a:t>évaluer le système et orienter son action </a:t>
            </a:r>
            <a:r>
              <a:rPr lang="fr-FR" sz="2400" dirty="0" smtClean="0"/>
              <a:t>sur l’utilisateur.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83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Ergonomie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fr-FR" dirty="0" smtClean="0"/>
              <a:t>2 </a:t>
            </a:r>
            <a:r>
              <a:rPr lang="fr-FR" dirty="0"/>
              <a:t>types de guidage </a:t>
            </a:r>
            <a:r>
              <a:rPr lang="fr-FR" dirty="0" smtClean="0"/>
              <a:t>:</a:t>
            </a:r>
          </a:p>
          <a:p>
            <a:pPr marL="320040" lvl="1" indent="0">
              <a:buNone/>
            </a:pPr>
            <a:endParaRPr lang="fr-FR" dirty="0"/>
          </a:p>
          <a:p>
            <a:pPr lvl="2"/>
            <a:r>
              <a:rPr lang="fr-FR" dirty="0"/>
              <a:t>explicite : messages d’avertissement, aide en </a:t>
            </a:r>
            <a:r>
              <a:rPr lang="fr-FR" dirty="0" smtClean="0"/>
              <a:t>ligne codes clairs</a:t>
            </a:r>
            <a:r>
              <a:rPr lang="fr-FR" dirty="0"/>
              <a:t>, etc</a:t>
            </a:r>
            <a:r>
              <a:rPr lang="fr-FR" dirty="0" smtClean="0"/>
              <a:t>.</a:t>
            </a:r>
            <a:endParaRPr lang="fr-FR" dirty="0"/>
          </a:p>
          <a:p>
            <a:pPr lvl="2"/>
            <a:r>
              <a:rPr lang="fr-FR" dirty="0"/>
              <a:t>implicite </a:t>
            </a:r>
            <a:r>
              <a:rPr lang="fr-FR" dirty="0" smtClean="0"/>
              <a:t>: </a:t>
            </a:r>
            <a:r>
              <a:rPr lang="fr-FR" dirty="0"/>
              <a:t>structuration de l’affichage, </a:t>
            </a:r>
            <a:r>
              <a:rPr lang="fr-FR" dirty="0" smtClean="0"/>
              <a:t>différentiation par typographie </a:t>
            </a:r>
            <a:r>
              <a:rPr lang="fr-FR" dirty="0"/>
              <a:t>des catégories </a:t>
            </a:r>
            <a:r>
              <a:rPr lang="fr-FR" dirty="0" smtClean="0"/>
              <a:t>d’information</a:t>
            </a:r>
          </a:p>
          <a:p>
            <a:pPr lvl="2"/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/>
              <a:t>objectifs </a:t>
            </a:r>
            <a:r>
              <a:rPr lang="fr-FR" dirty="0" smtClean="0"/>
              <a:t>:</a:t>
            </a:r>
          </a:p>
          <a:p>
            <a:pPr marL="320040" lvl="1" indent="0">
              <a:buNone/>
            </a:pPr>
            <a:endParaRPr lang="fr-FR" dirty="0" smtClean="0"/>
          </a:p>
          <a:p>
            <a:pPr lvl="2"/>
            <a:r>
              <a:rPr lang="fr-FR" dirty="0"/>
              <a:t>faciliter </a:t>
            </a:r>
            <a:r>
              <a:rPr lang="fr-FR" dirty="0" smtClean="0"/>
              <a:t>l’apprentissage</a:t>
            </a:r>
            <a:endParaRPr lang="fr-FR" dirty="0"/>
          </a:p>
          <a:p>
            <a:pPr lvl="2"/>
            <a:r>
              <a:rPr lang="fr-FR" dirty="0"/>
              <a:t>aider l’utilisateur à se repérer et à choisir ses </a:t>
            </a:r>
            <a:r>
              <a:rPr lang="fr-FR" dirty="0" smtClean="0"/>
              <a:t>actions</a:t>
            </a:r>
            <a:endParaRPr lang="fr-FR" dirty="0"/>
          </a:p>
          <a:p>
            <a:pPr lvl="2"/>
            <a:r>
              <a:rPr lang="fr-FR" dirty="0"/>
              <a:t>prévenir les erreurs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0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Ergonomie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Homogénéité (ou consistance)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/>
              <a:t>  </a:t>
            </a:r>
            <a:r>
              <a:rPr lang="fr-FR" smtClean="0"/>
              <a:t>similarité </a:t>
            </a:r>
            <a:r>
              <a:rPr lang="fr-FR" dirty="0"/>
              <a:t>interne d’un produit</a:t>
            </a:r>
          </a:p>
          <a:p>
            <a:pPr lvl="1"/>
            <a:r>
              <a:rPr lang="fr-FR" dirty="0" smtClean="0"/>
              <a:t>logique </a:t>
            </a:r>
            <a:r>
              <a:rPr lang="fr-FR" dirty="0"/>
              <a:t>d’usage constante dans une application, ou d’une application à une autre</a:t>
            </a:r>
          </a:p>
          <a:p>
            <a:pPr lvl="1"/>
            <a:r>
              <a:rPr lang="fr-FR" dirty="0" smtClean="0"/>
              <a:t>stabilité </a:t>
            </a:r>
            <a:r>
              <a:rPr lang="fr-FR" dirty="0"/>
              <a:t>des choix de conception</a:t>
            </a:r>
          </a:p>
          <a:p>
            <a:endParaRPr lang="fr-FR" dirty="0" smtClean="0"/>
          </a:p>
          <a:p>
            <a:r>
              <a:rPr lang="fr-FR" dirty="0" smtClean="0"/>
              <a:t>objectifs</a:t>
            </a:r>
            <a:endParaRPr lang="fr-FR" dirty="0"/>
          </a:p>
          <a:p>
            <a:pPr lvl="1"/>
            <a:r>
              <a:rPr lang="fr-FR" dirty="0" smtClean="0"/>
              <a:t>rendre </a:t>
            </a:r>
            <a:r>
              <a:rPr lang="fr-FR" dirty="0"/>
              <a:t>le comportement du système prévisible</a:t>
            </a:r>
          </a:p>
          <a:p>
            <a:pPr lvl="1"/>
            <a:r>
              <a:rPr lang="fr-FR" dirty="0" smtClean="0"/>
              <a:t>diminuer </a:t>
            </a:r>
            <a:r>
              <a:rPr lang="fr-FR" dirty="0"/>
              <a:t>le temps de recherche d’une information</a:t>
            </a:r>
          </a:p>
          <a:p>
            <a:pPr lvl="1"/>
            <a:r>
              <a:rPr lang="fr-FR" dirty="0" smtClean="0"/>
              <a:t>faciliter </a:t>
            </a:r>
            <a:r>
              <a:rPr lang="fr-FR" dirty="0"/>
              <a:t>la prise d’informations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60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Ergonomie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Souplesse :</a:t>
            </a:r>
          </a:p>
          <a:p>
            <a:pPr marL="320040" lvl="1" indent="0">
              <a:buNone/>
            </a:pPr>
            <a:r>
              <a:rPr lang="fr-FR" dirty="0"/>
              <a:t>capacité de l’interface à s’adapter aux différentes exigences de la tâche, aux diverses habitudes et connaissances des utilisateurs</a:t>
            </a:r>
          </a:p>
          <a:p>
            <a:pPr lvl="1"/>
            <a:r>
              <a:rPr lang="fr-FR" dirty="0" smtClean="0"/>
              <a:t>personnalisation </a:t>
            </a:r>
            <a:r>
              <a:rPr lang="fr-FR" dirty="0"/>
              <a:t>de l’interface</a:t>
            </a:r>
          </a:p>
          <a:p>
            <a:pPr lvl="2"/>
            <a:r>
              <a:rPr lang="fr-FR" dirty="0" smtClean="0"/>
              <a:t>dans </a:t>
            </a:r>
            <a:r>
              <a:rPr lang="fr-FR" dirty="0"/>
              <a:t>le fonctionnement (adaptation du logiciel à diverses populations d’utilisateurs)</a:t>
            </a:r>
          </a:p>
          <a:p>
            <a:pPr lvl="2"/>
            <a:r>
              <a:rPr lang="fr-FR" dirty="0" smtClean="0"/>
              <a:t> </a:t>
            </a:r>
            <a:r>
              <a:rPr lang="fr-FR" dirty="0"/>
              <a:t>dans l’utilisation (diverses procédures, options et commandes pour atteindre un même objectif)</a:t>
            </a:r>
          </a:p>
          <a:p>
            <a:r>
              <a:rPr lang="fr-FR" dirty="0"/>
              <a:t>objectifs</a:t>
            </a:r>
          </a:p>
          <a:p>
            <a:pPr lvl="1"/>
            <a:r>
              <a:rPr lang="fr-FR" dirty="0" smtClean="0"/>
              <a:t>adaptation </a:t>
            </a:r>
            <a:r>
              <a:rPr lang="fr-FR" dirty="0"/>
              <a:t>à la diversité des utilisateurs</a:t>
            </a:r>
          </a:p>
          <a:p>
            <a:pPr lvl="1"/>
            <a:r>
              <a:rPr lang="fr-FR" dirty="0" smtClean="0"/>
              <a:t>outil </a:t>
            </a:r>
            <a:r>
              <a:rPr lang="fr-FR" dirty="0"/>
              <a:t>qui s’adapte à l’homme et non l’inverse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6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Ergonomie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Contrôle explicite :</a:t>
            </a:r>
          </a:p>
          <a:p>
            <a:pPr marL="320040" lvl="1" indent="0">
              <a:buNone/>
            </a:pPr>
            <a:r>
              <a:rPr lang="fr-FR" dirty="0"/>
              <a:t>maîtriser le lancement et le déroulement des opérations</a:t>
            </a:r>
          </a:p>
          <a:p>
            <a:pPr lvl="1"/>
            <a:r>
              <a:rPr lang="fr-FR" dirty="0" smtClean="0"/>
              <a:t>sémantique </a:t>
            </a:r>
            <a:r>
              <a:rPr lang="fr-FR" dirty="0"/>
              <a:t>des commandes rendant compte de leurs effets</a:t>
            </a:r>
          </a:p>
          <a:p>
            <a:pPr lvl="1"/>
            <a:r>
              <a:rPr lang="fr-FR" dirty="0" smtClean="0"/>
              <a:t>effet </a:t>
            </a:r>
            <a:r>
              <a:rPr lang="fr-FR" dirty="0"/>
              <a:t>des commandes </a:t>
            </a:r>
            <a:r>
              <a:rPr lang="fr-FR" dirty="0" smtClean="0"/>
              <a:t>prédictible</a:t>
            </a:r>
          </a:p>
          <a:p>
            <a:pPr marL="320040" lvl="1" indent="0">
              <a:buNone/>
            </a:pPr>
            <a:r>
              <a:rPr lang="fr-FR" dirty="0"/>
              <a:t> </a:t>
            </a:r>
            <a:endParaRPr lang="fr-FR" dirty="0" smtClean="0"/>
          </a:p>
          <a:p>
            <a:pPr marL="320040" lvl="1" indent="0">
              <a:buNone/>
            </a:pPr>
            <a:r>
              <a:rPr lang="fr-FR" dirty="0" smtClean="0"/>
              <a:t>Objectifs</a:t>
            </a:r>
            <a:endParaRPr lang="fr-FR" dirty="0"/>
          </a:p>
          <a:p>
            <a:pPr lvl="1"/>
            <a:r>
              <a:rPr lang="fr-FR" dirty="0" smtClean="0"/>
              <a:t>favoriser </a:t>
            </a:r>
            <a:r>
              <a:rPr lang="fr-FR" dirty="0"/>
              <a:t>la prévision des réactions de l’interface</a:t>
            </a:r>
          </a:p>
          <a:p>
            <a:pPr lvl="1"/>
            <a:r>
              <a:rPr lang="fr-FR" dirty="0" smtClean="0"/>
              <a:t>favoriser </a:t>
            </a:r>
            <a:r>
              <a:rPr lang="fr-FR" dirty="0"/>
              <a:t>l’apprentissage</a:t>
            </a:r>
          </a:p>
          <a:p>
            <a:pPr lvl="1"/>
            <a:r>
              <a:rPr lang="fr-FR" dirty="0" smtClean="0"/>
              <a:t>diminuer </a:t>
            </a:r>
            <a:r>
              <a:rPr lang="fr-FR" dirty="0"/>
              <a:t>les risques d’erreur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08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Ergonomie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Gestion des erreurs </a:t>
            </a:r>
            <a:r>
              <a:rPr lang="fr-FR" dirty="0" smtClean="0"/>
              <a:t>est un moyens :</a:t>
            </a:r>
            <a:endParaRPr lang="fr-FR" dirty="0"/>
          </a:p>
          <a:p>
            <a:pPr lvl="1"/>
            <a:r>
              <a:rPr lang="fr-FR" dirty="0" smtClean="0"/>
              <a:t>perception</a:t>
            </a:r>
            <a:r>
              <a:rPr lang="fr-FR" dirty="0"/>
              <a:t>, identification des erreurs</a:t>
            </a:r>
          </a:p>
          <a:p>
            <a:pPr lvl="1"/>
            <a:r>
              <a:rPr lang="fr-FR" dirty="0" smtClean="0"/>
              <a:t>conservation </a:t>
            </a:r>
            <a:r>
              <a:rPr lang="fr-FR" dirty="0"/>
              <a:t>de l’intégrité de l’application</a:t>
            </a:r>
          </a:p>
          <a:p>
            <a:pPr lvl="2"/>
            <a:r>
              <a:rPr lang="fr-FR" dirty="0" smtClean="0"/>
              <a:t>robustesse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objectifs</a:t>
            </a:r>
            <a:endParaRPr lang="fr-FR" dirty="0"/>
          </a:p>
          <a:p>
            <a:pPr lvl="1"/>
            <a:r>
              <a:rPr lang="fr-FR" dirty="0" smtClean="0"/>
              <a:t>système </a:t>
            </a:r>
            <a:r>
              <a:rPr lang="fr-FR" dirty="0"/>
              <a:t>tolérant</a:t>
            </a:r>
          </a:p>
          <a:p>
            <a:pPr lvl="1"/>
            <a:r>
              <a:rPr lang="fr-FR" dirty="0" smtClean="0"/>
              <a:t>éviter </a:t>
            </a:r>
            <a:r>
              <a:rPr lang="fr-FR" dirty="0"/>
              <a:t>les craintes dues aux difficultés de réparer</a:t>
            </a:r>
          </a:p>
          <a:p>
            <a:pPr lvl="1"/>
            <a:r>
              <a:rPr lang="fr-FR" dirty="0" smtClean="0"/>
              <a:t>localiser</a:t>
            </a:r>
            <a:r>
              <a:rPr lang="fr-FR" dirty="0"/>
              <a:t>, comprendre, corriger précisément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36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Ergonomie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Concision :</a:t>
            </a:r>
          </a:p>
          <a:p>
            <a:pPr marL="0" indent="0">
              <a:buNone/>
            </a:pPr>
            <a:r>
              <a:rPr lang="fr-FR" dirty="0" smtClean="0"/>
              <a:t>	moyens </a:t>
            </a:r>
            <a:r>
              <a:rPr lang="fr-FR" dirty="0"/>
              <a:t>pour réduire les activités de </a:t>
            </a:r>
            <a:r>
              <a:rPr lang="fr-FR" dirty="0" smtClean="0"/>
              <a:t>	perception </a:t>
            </a:r>
            <a:r>
              <a:rPr lang="fr-FR" dirty="0"/>
              <a:t>et mémorisation</a:t>
            </a:r>
          </a:p>
          <a:p>
            <a:r>
              <a:rPr lang="fr-FR" dirty="0"/>
              <a:t>objectifs</a:t>
            </a:r>
          </a:p>
          <a:p>
            <a:pPr lvl="1"/>
            <a:r>
              <a:rPr lang="fr-FR" dirty="0" smtClean="0"/>
              <a:t>optimiser </a:t>
            </a:r>
            <a:r>
              <a:rPr lang="fr-FR" dirty="0"/>
              <a:t>la prise d’informations et de décisions par des informations précises et brèves</a:t>
            </a:r>
          </a:p>
          <a:p>
            <a:pPr lvl="1"/>
            <a:r>
              <a:rPr lang="fr-FR" dirty="0" smtClean="0"/>
              <a:t>minimiser </a:t>
            </a:r>
            <a:r>
              <a:rPr lang="fr-FR" dirty="0"/>
              <a:t>le nombre d’actions ou d’opérations et le temps de manipulation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0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</a:p>
          <a:p>
            <a:r>
              <a:rPr lang="fr-FR" dirty="0" smtClean="0"/>
              <a:t>Ergonomie des IHM</a:t>
            </a:r>
          </a:p>
          <a:p>
            <a:r>
              <a:rPr lang="fr-FR" dirty="0" smtClean="0"/>
              <a:t>Méthode de conception</a:t>
            </a:r>
          </a:p>
          <a:p>
            <a:r>
              <a:rPr lang="fr-FR" dirty="0" smtClean="0"/>
              <a:t>Modèle de tâche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355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Ergonomie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Objets de tous les jours</a:t>
            </a:r>
          </a:p>
          <a:p>
            <a:pPr marL="0" indent="0">
              <a:buNone/>
            </a:pPr>
            <a:r>
              <a:rPr lang="fr-FR" dirty="0" smtClean="0"/>
              <a:t>	les </a:t>
            </a:r>
            <a:r>
              <a:rPr lang="fr-FR" dirty="0"/>
              <a:t>gens ont des habitudes</a:t>
            </a:r>
          </a:p>
          <a:p>
            <a:pPr lvl="1"/>
            <a:r>
              <a:rPr lang="fr-FR" dirty="0" smtClean="0"/>
              <a:t>par </a:t>
            </a:r>
            <a:r>
              <a:rPr lang="fr-FR" dirty="0"/>
              <a:t>ex : associations symbole – signification</a:t>
            </a:r>
          </a:p>
          <a:p>
            <a:pPr lvl="2"/>
            <a:r>
              <a:rPr lang="fr-FR" dirty="0" smtClean="0"/>
              <a:t>rouge </a:t>
            </a:r>
            <a:r>
              <a:rPr lang="fr-FR" dirty="0"/>
              <a:t>= danger</a:t>
            </a:r>
          </a:p>
          <a:p>
            <a:pPr lvl="2"/>
            <a:r>
              <a:rPr lang="fr-FR" dirty="0" smtClean="0"/>
              <a:t>vert </a:t>
            </a:r>
            <a:r>
              <a:rPr lang="fr-FR" dirty="0"/>
              <a:t>= sécurité</a:t>
            </a:r>
          </a:p>
          <a:p>
            <a:pPr lvl="1"/>
            <a:r>
              <a:rPr lang="fr-FR" dirty="0"/>
              <a:t>difficiles à changer</a:t>
            </a:r>
          </a:p>
          <a:p>
            <a:pPr lvl="2"/>
            <a:r>
              <a:rPr lang="fr-FR" dirty="0" smtClean="0"/>
              <a:t>ex </a:t>
            </a:r>
            <a:r>
              <a:rPr lang="fr-FR" dirty="0"/>
              <a:t>: clavier </a:t>
            </a:r>
            <a:r>
              <a:rPr lang="fr-FR" dirty="0" smtClean="0"/>
              <a:t>Dvorak </a:t>
            </a:r>
            <a:r>
              <a:rPr lang="fr-FR" dirty="0"/>
              <a:t>(années 30) : plus rapide mais peu utilisé</a:t>
            </a:r>
          </a:p>
          <a:p>
            <a:pPr lvl="1"/>
            <a:r>
              <a:rPr lang="fr-FR" dirty="0"/>
              <a:t>culturelles</a:t>
            </a:r>
          </a:p>
          <a:p>
            <a:pPr lvl="2"/>
            <a:r>
              <a:rPr lang="fr-FR" dirty="0" smtClean="0"/>
              <a:t>symboles </a:t>
            </a:r>
            <a:r>
              <a:rPr lang="fr-FR" dirty="0"/>
              <a:t>pas forcément compréhensibles par tout le monde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4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Ergonomie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Mais :</a:t>
            </a:r>
          </a:p>
          <a:p>
            <a:pPr marL="0" indent="0">
              <a:buNone/>
            </a:pPr>
            <a:r>
              <a:rPr lang="fr-FR" dirty="0"/>
              <a:t>attention aux différents standards (par ex. selon les pays, les utilisations,…)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robinet 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 smtClean="0"/>
              <a:t>	selon </a:t>
            </a:r>
            <a:r>
              <a:rPr lang="fr-FR" dirty="0"/>
              <a:t>les pays, ouvrir sens des aiguilles </a:t>
            </a:r>
            <a:r>
              <a:rPr lang="fr-FR" dirty="0" smtClean="0"/>
              <a:t>	d’une </a:t>
            </a:r>
            <a:r>
              <a:rPr lang="fr-FR" dirty="0"/>
              <a:t>montre ou sens inverse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pavé </a:t>
            </a:r>
            <a:r>
              <a:rPr lang="fr-FR" dirty="0"/>
              <a:t>numérique :</a:t>
            </a:r>
          </a:p>
          <a:p>
            <a:pPr lvl="2"/>
            <a:r>
              <a:rPr lang="fr-FR" dirty="0" smtClean="0"/>
              <a:t>ordinateur </a:t>
            </a:r>
            <a:r>
              <a:rPr lang="fr-FR" dirty="0"/>
              <a:t>1 2 3 en bas</a:t>
            </a:r>
          </a:p>
          <a:p>
            <a:pPr lvl="2"/>
            <a:r>
              <a:rPr lang="fr-FR" dirty="0" smtClean="0"/>
              <a:t>téléphone </a:t>
            </a:r>
            <a:r>
              <a:rPr lang="fr-FR" dirty="0"/>
              <a:t>1 2 3 en haut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6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Demarche érgonomique de conception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étape d'analyse </a:t>
            </a:r>
          </a:p>
          <a:p>
            <a:pPr lvl="1"/>
            <a:r>
              <a:rPr lang="fr-FR" dirty="0" smtClean="0"/>
              <a:t>définition des sites de référence </a:t>
            </a:r>
          </a:p>
          <a:p>
            <a:pPr lvl="2"/>
            <a:r>
              <a:rPr lang="fr-FR" dirty="0" smtClean="0"/>
              <a:t>systèmes existants (concurrence) </a:t>
            </a:r>
          </a:p>
          <a:p>
            <a:pPr lvl="2"/>
            <a:r>
              <a:rPr lang="fr-FR" dirty="0" smtClean="0"/>
              <a:t>contexte d'utilisation, d'organisation sociale </a:t>
            </a:r>
          </a:p>
          <a:p>
            <a:pPr lvl="2"/>
            <a:r>
              <a:rPr lang="fr-FR" dirty="0" smtClean="0"/>
              <a:t>population de référence </a:t>
            </a:r>
          </a:p>
          <a:p>
            <a:pPr lvl="1"/>
            <a:r>
              <a:rPr lang="fr-FR" dirty="0" smtClean="0"/>
              <a:t>analyse de l'activité </a:t>
            </a:r>
          </a:p>
          <a:p>
            <a:pPr lvl="2"/>
            <a:r>
              <a:rPr lang="fr-FR" dirty="0" smtClean="0"/>
              <a:t>création d'un modèle de l'utilisateur </a:t>
            </a:r>
          </a:p>
          <a:p>
            <a:pPr lvl="2"/>
            <a:r>
              <a:rPr lang="fr-FR" dirty="0" smtClean="0"/>
              <a:t>création d'un modèle de la tâche </a:t>
            </a:r>
          </a:p>
          <a:p>
            <a:endParaRPr lang="fr-FR" dirty="0" smtClean="0"/>
          </a:p>
          <a:p>
            <a:r>
              <a:rPr lang="fr-FR" dirty="0" smtClean="0"/>
              <a:t>étape de conception </a:t>
            </a:r>
          </a:p>
          <a:p>
            <a:pPr lvl="1"/>
            <a:r>
              <a:rPr lang="fr-FR" dirty="0" smtClean="0"/>
              <a:t>conception du système : les concepts informatiques </a:t>
            </a:r>
          </a:p>
          <a:p>
            <a:pPr lvl="1"/>
            <a:r>
              <a:rPr lang="fr-FR" dirty="0" smtClean="0"/>
              <a:t>modèle de l'interaction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34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Pourquoi des méthodes de conception IHM?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Pourquoi utiliser des méthodes de conception spécifiques </a:t>
            </a:r>
            <a:r>
              <a:rPr lang="fr-FR" dirty="0" smtClean="0"/>
              <a:t>aux IHM?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Réduction </a:t>
            </a:r>
            <a:r>
              <a:rPr lang="fr-FR" dirty="0"/>
              <a:t>des coûts de développement et de maintenance </a:t>
            </a:r>
            <a:r>
              <a:rPr lang="fr-FR" dirty="0" smtClean="0"/>
              <a:t>du logiciel</a:t>
            </a:r>
            <a:endParaRPr lang="fr-FR" dirty="0"/>
          </a:p>
          <a:p>
            <a:r>
              <a:rPr lang="fr-FR" dirty="0"/>
              <a:t>Réduction des </a:t>
            </a:r>
            <a:r>
              <a:rPr lang="fr-FR" dirty="0" smtClean="0"/>
              <a:t>risques</a:t>
            </a:r>
            <a:endParaRPr lang="fr-FR" dirty="0"/>
          </a:p>
          <a:p>
            <a:r>
              <a:rPr lang="fr-FR" dirty="0"/>
              <a:t>Gain de productivité côté </a:t>
            </a:r>
            <a:r>
              <a:rPr lang="fr-FR" dirty="0" smtClean="0"/>
              <a:t>utilisateurs</a:t>
            </a:r>
            <a:endParaRPr lang="fr-FR" dirty="0"/>
          </a:p>
          <a:p>
            <a:r>
              <a:rPr lang="fr-FR" dirty="0"/>
              <a:t>Réutilisation et améliorations des composants de base </a:t>
            </a:r>
            <a:r>
              <a:rPr lang="fr-FR" dirty="0" smtClean="0"/>
              <a:t>du logiciel</a:t>
            </a:r>
            <a:endParaRPr lang="fr-FR" dirty="0"/>
          </a:p>
          <a:p>
            <a:r>
              <a:rPr lang="fr-FR" dirty="0"/>
              <a:t>Réduction du budget et du temps pour la formation au logiciel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12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Méthodes de conception des IHM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Différentes </a:t>
            </a:r>
            <a:r>
              <a:rPr lang="fr-FR" dirty="0"/>
              <a:t>méthodes existantes </a:t>
            </a:r>
            <a:r>
              <a:rPr lang="fr-FR" dirty="0" smtClean="0"/>
              <a:t>:</a:t>
            </a:r>
            <a:endParaRPr lang="fr-FR" dirty="0"/>
          </a:p>
          <a:p>
            <a:pPr lvl="1"/>
            <a:r>
              <a:rPr lang="fr-FR" dirty="0"/>
              <a:t>Conception </a:t>
            </a:r>
            <a:r>
              <a:rPr lang="fr-FR" dirty="0" smtClean="0"/>
              <a:t>itérative</a:t>
            </a:r>
            <a:endParaRPr lang="fr-FR" dirty="0"/>
          </a:p>
          <a:p>
            <a:pPr lvl="1"/>
            <a:r>
              <a:rPr lang="fr-FR" dirty="0"/>
              <a:t>Conception par </a:t>
            </a:r>
            <a:r>
              <a:rPr lang="fr-FR" dirty="0" smtClean="0"/>
              <a:t>prototypage</a:t>
            </a:r>
            <a:endParaRPr lang="fr-FR" dirty="0"/>
          </a:p>
          <a:p>
            <a:pPr lvl="1"/>
            <a:r>
              <a:rPr lang="fr-FR" dirty="0"/>
              <a:t>Conception centrée </a:t>
            </a:r>
            <a:r>
              <a:rPr lang="fr-FR" dirty="0" smtClean="0"/>
              <a:t>utilisateur</a:t>
            </a:r>
            <a:endParaRPr lang="fr-FR" dirty="0"/>
          </a:p>
          <a:p>
            <a:pPr lvl="1"/>
            <a:r>
              <a:rPr lang="fr-FR" dirty="0"/>
              <a:t>Conception </a:t>
            </a:r>
            <a:r>
              <a:rPr lang="fr-FR" dirty="0" smtClean="0"/>
              <a:t>participative</a:t>
            </a:r>
            <a:endParaRPr lang="fr-FR" dirty="0"/>
          </a:p>
          <a:p>
            <a:pPr lvl="1"/>
            <a:r>
              <a:rPr lang="fr-FR" dirty="0"/>
              <a:t>Conception </a:t>
            </a:r>
            <a:r>
              <a:rPr lang="fr-FR" dirty="0" smtClean="0"/>
              <a:t>informative</a:t>
            </a:r>
            <a:endParaRPr lang="fr-FR" dirty="0"/>
          </a:p>
          <a:p>
            <a:pPr lvl="1"/>
            <a:r>
              <a:rPr lang="fr-FR" dirty="0"/>
              <a:t>Conception par personas et scénarios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5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Conception itérative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Dans </a:t>
            </a:r>
            <a:r>
              <a:rPr lang="fr-FR" dirty="0"/>
              <a:t>chaque cycle, la conception doit être élaborée, affinée et testée. Les résultats des tests de conception du cycle n-1 nourrissent la conception du cycle n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Succession </a:t>
            </a:r>
            <a:r>
              <a:rPr lang="fr-FR" dirty="0"/>
              <a:t>de </a:t>
            </a:r>
            <a:r>
              <a:rPr lang="fr-FR" dirty="0" smtClean="0"/>
              <a:t>phases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Affinements </a:t>
            </a:r>
            <a:r>
              <a:rPr lang="fr-FR" dirty="0"/>
              <a:t>progressifs des spécifications du </a:t>
            </a:r>
            <a:r>
              <a:rPr lang="fr-FR" dirty="0" smtClean="0"/>
              <a:t>produit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Évaluations </a:t>
            </a:r>
            <a:r>
              <a:rPr lang="fr-FR" dirty="0"/>
              <a:t>des solutions </a:t>
            </a:r>
            <a:r>
              <a:rPr lang="fr-FR" dirty="0" smtClean="0"/>
              <a:t>retenues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Réalisations</a:t>
            </a:r>
            <a:r>
              <a:rPr lang="fr-FR" dirty="0"/>
              <a:t>, modifications jusqu’à obtention d’un </a:t>
            </a:r>
            <a:r>
              <a:rPr lang="fr-FR" dirty="0" smtClean="0"/>
              <a:t>produit satisfaisant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2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 </a:t>
            </a:r>
            <a:r>
              <a:rPr lang="fr-FR" dirty="0" smtClean="0"/>
              <a:t>itérative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Le processus de construction est itératif :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Pour des problèmes difficiles à spécifier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Processus de conception ni ascendant, ni descendant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Développement de solutions partielles, intermédiaires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Apparition en cours de développement de nouveaux objectifs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Prise en compte de l’avis des </a:t>
            </a:r>
            <a:r>
              <a:rPr lang="fr-FR" dirty="0" smtClean="0"/>
              <a:t>utilisateurs </a:t>
            </a:r>
            <a:r>
              <a:rPr lang="fr-FR" dirty="0"/>
              <a:t>qui peuvent changer</a:t>
            </a:r>
          </a:p>
          <a:p>
            <a:r>
              <a:rPr lang="fr-FR" dirty="0"/>
              <a:t>Communication au sein de l’équipe de conception, avec </a:t>
            </a:r>
            <a:r>
              <a:rPr lang="fr-FR" dirty="0" smtClean="0"/>
              <a:t>les utilisateurs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2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 par prototypage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 prototypage permet :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Aux </a:t>
            </a:r>
            <a:r>
              <a:rPr lang="fr-FR" dirty="0" smtClean="0"/>
              <a:t>concepteurs de </a:t>
            </a:r>
            <a:r>
              <a:rPr lang="fr-FR" dirty="0"/>
              <a:t>travailler sur plusieurs ensembles </a:t>
            </a:r>
            <a:r>
              <a:rPr lang="fr-FR" dirty="0" smtClean="0"/>
              <a:t>de détails </a:t>
            </a:r>
            <a:r>
              <a:rPr lang="fr-FR" dirty="0"/>
              <a:t>à la </a:t>
            </a:r>
            <a:r>
              <a:rPr lang="fr-FR" dirty="0" smtClean="0"/>
              <a:t>fois</a:t>
            </a:r>
            <a:endParaRPr lang="fr-FR" dirty="0"/>
          </a:p>
          <a:p>
            <a:r>
              <a:rPr lang="fr-FR" dirty="0"/>
              <a:t>Aux </a:t>
            </a:r>
            <a:r>
              <a:rPr lang="fr-FR" dirty="0" smtClean="0"/>
              <a:t>utilisateurs </a:t>
            </a:r>
            <a:r>
              <a:rPr lang="fr-FR" dirty="0"/>
              <a:t>de voir ce que sera le système </a:t>
            </a:r>
            <a:r>
              <a:rPr lang="fr-FR" dirty="0" smtClean="0"/>
              <a:t>final</a:t>
            </a:r>
            <a:endParaRPr lang="fr-FR" dirty="0"/>
          </a:p>
          <a:p>
            <a:r>
              <a:rPr lang="fr-FR" dirty="0"/>
              <a:t>De se concentrer sur les parties problématiques de </a:t>
            </a:r>
            <a:r>
              <a:rPr lang="fr-FR" dirty="0" smtClean="0"/>
              <a:t>l’interface</a:t>
            </a:r>
            <a:endParaRPr lang="fr-FR" dirty="0"/>
          </a:p>
          <a:p>
            <a:r>
              <a:rPr lang="fr-FR" dirty="0"/>
              <a:t>D’étudier des alternatives de </a:t>
            </a:r>
            <a:r>
              <a:rPr lang="fr-FR" dirty="0" smtClean="0"/>
              <a:t>conception</a:t>
            </a:r>
            <a:endParaRPr lang="fr-FR" dirty="0"/>
          </a:p>
          <a:p>
            <a:r>
              <a:rPr lang="fr-FR" dirty="0"/>
              <a:t>De s’assurer de l’utilisabilité du système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2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Types de </a:t>
            </a:r>
            <a:r>
              <a:rPr lang="fr-FR" dirty="0" smtClean="0"/>
              <a:t>prototype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Prototypes </a:t>
            </a:r>
            <a:r>
              <a:rPr lang="fr-FR" dirty="0"/>
              <a:t>informels, sur </a:t>
            </a:r>
            <a:r>
              <a:rPr lang="fr-FR" dirty="0" smtClean="0"/>
              <a:t>papier</a:t>
            </a:r>
          </a:p>
          <a:p>
            <a:pPr lvl="1"/>
            <a:r>
              <a:rPr lang="fr-FR" dirty="0" smtClean="0"/>
              <a:t>Dessiner </a:t>
            </a:r>
            <a:r>
              <a:rPr lang="fr-FR" dirty="0"/>
              <a:t>des écrans sur papier, sur logiciel</a:t>
            </a:r>
          </a:p>
          <a:p>
            <a:pPr lvl="1"/>
            <a:r>
              <a:rPr lang="fr-FR" dirty="0" smtClean="0"/>
              <a:t>Utiliser </a:t>
            </a:r>
            <a:r>
              <a:rPr lang="fr-FR" dirty="0"/>
              <a:t>des </a:t>
            </a:r>
            <a:r>
              <a:rPr lang="fr-FR" dirty="0" smtClean="0"/>
              <a:t>post-its </a:t>
            </a:r>
            <a:r>
              <a:rPr lang="fr-FR" dirty="0"/>
              <a:t>/ transparents / présentations pour </a:t>
            </a:r>
            <a:r>
              <a:rPr lang="fr-FR" dirty="0" smtClean="0"/>
              <a:t>des montages </a:t>
            </a:r>
            <a:r>
              <a:rPr lang="fr-FR" dirty="0"/>
              <a:t>dynamiques</a:t>
            </a:r>
          </a:p>
          <a:p>
            <a:pPr lvl="1"/>
            <a:r>
              <a:rPr lang="fr-FR" dirty="0" smtClean="0"/>
              <a:t>Exécuter un scénario et essayer des variantes pour des choix</a:t>
            </a:r>
          </a:p>
          <a:p>
            <a:pPr lvl="2"/>
            <a:r>
              <a:rPr lang="fr-FR" dirty="0" smtClean="0"/>
              <a:t> de </a:t>
            </a:r>
            <a:r>
              <a:rPr lang="fr-FR" dirty="0"/>
              <a:t>haut niveau : décider des fonctionnalités qui </a:t>
            </a:r>
            <a:r>
              <a:rPr lang="fr-FR" dirty="0" smtClean="0"/>
              <a:t>seront disponibles</a:t>
            </a:r>
            <a:endParaRPr lang="fr-FR" dirty="0"/>
          </a:p>
          <a:p>
            <a:pPr lvl="2"/>
            <a:r>
              <a:rPr lang="fr-FR" dirty="0"/>
              <a:t>de niveau </a:t>
            </a:r>
            <a:r>
              <a:rPr lang="fr-FR" dirty="0" smtClean="0"/>
              <a:t>intermédiaire </a:t>
            </a:r>
            <a:r>
              <a:rPr lang="fr-FR" dirty="0"/>
              <a:t>: dessiner une séquence </a:t>
            </a:r>
            <a:r>
              <a:rPr lang="fr-FR" dirty="0" smtClean="0"/>
              <a:t>d’écrans</a:t>
            </a:r>
            <a:endParaRPr lang="fr-FR" dirty="0"/>
          </a:p>
          <a:p>
            <a:pPr lvl="2"/>
            <a:r>
              <a:rPr lang="fr-FR" dirty="0"/>
              <a:t>de bas niveau : dessiner des idées d’icônes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48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Types de prototype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Prototypes </a:t>
            </a:r>
            <a:r>
              <a:rPr lang="fr-FR" dirty="0" smtClean="0"/>
              <a:t>vidéo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Créer une vidéo de l’utilisation d’un </a:t>
            </a:r>
            <a:r>
              <a:rPr lang="fr-FR" dirty="0" smtClean="0"/>
              <a:t>prototype</a:t>
            </a:r>
            <a:endParaRPr lang="fr-FR" dirty="0"/>
          </a:p>
          <a:p>
            <a:pPr lvl="1"/>
            <a:r>
              <a:rPr lang="fr-FR" dirty="0"/>
              <a:t>Simuler les fonctionnalités non implantées, les </a:t>
            </a:r>
            <a:r>
              <a:rPr lang="fr-FR" dirty="0" smtClean="0"/>
              <a:t>interactions</a:t>
            </a:r>
          </a:p>
          <a:p>
            <a:pPr lvl="1"/>
            <a:endParaRPr lang="fr-FR" dirty="0"/>
          </a:p>
          <a:p>
            <a:r>
              <a:rPr lang="fr-FR" dirty="0"/>
              <a:t>Prototypes informatiques à l’aide d’outils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Accès direct à l’interface : Visual Basic, </a:t>
            </a:r>
            <a:r>
              <a:rPr lang="fr-FR" dirty="0" smtClean="0"/>
              <a:t>Delphi</a:t>
            </a:r>
            <a:endParaRPr lang="fr-FR" dirty="0"/>
          </a:p>
          <a:p>
            <a:pPr lvl="1"/>
            <a:r>
              <a:rPr lang="fr-FR" dirty="0"/>
              <a:t>Assistance au prototypage : Visual C, Tcl-Tk, Pencil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4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   IHM=</a:t>
            </a:r>
            <a:r>
              <a:rPr lang="fr-FR" dirty="0"/>
              <a:t> </a:t>
            </a:r>
            <a:r>
              <a:rPr lang="fr-FR" dirty="0" smtClean="0"/>
              <a:t>ensemble </a:t>
            </a:r>
            <a:r>
              <a:rPr lang="fr-FR" dirty="0"/>
              <a:t>des dispositifs matériel et logiciel permettant </a:t>
            </a:r>
            <a:r>
              <a:rPr lang="fr-FR" dirty="0" smtClean="0"/>
              <a:t>à un utilisateur </a:t>
            </a:r>
            <a:r>
              <a:rPr lang="fr-FR" dirty="0"/>
              <a:t>d’interagir avec un système interactif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Écran/interface </a:t>
            </a:r>
            <a:r>
              <a:rPr lang="fr-FR" dirty="0"/>
              <a:t>d’une application 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Outil concret </a:t>
            </a:r>
            <a:r>
              <a:rPr lang="fr-FR" dirty="0"/>
              <a:t>qui sera utilisé par les </a:t>
            </a:r>
            <a:r>
              <a:rPr lang="fr-FR" dirty="0" smtClean="0"/>
              <a:t>utilisateurs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Un tiers des questions lors de réunions avec </a:t>
            </a:r>
            <a:r>
              <a:rPr lang="fr-FR" dirty="0" smtClean="0"/>
              <a:t>les utilisateurs porte </a:t>
            </a:r>
            <a:r>
              <a:rPr lang="fr-FR" dirty="0"/>
              <a:t>sur les </a:t>
            </a:r>
            <a:r>
              <a:rPr lang="fr-FR" dirty="0" smtClean="0"/>
              <a:t>IHM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Phase de maintenance : </a:t>
            </a:r>
            <a:r>
              <a:rPr lang="fr-FR" dirty="0" smtClean="0"/>
              <a:t>33 %</a:t>
            </a:r>
            <a:r>
              <a:rPr lang="fr-FR" dirty="0"/>
              <a:t> </a:t>
            </a:r>
            <a:r>
              <a:rPr lang="fr-FR" dirty="0" smtClean="0"/>
              <a:t>de </a:t>
            </a:r>
            <a:r>
              <a:rPr lang="fr-FR" dirty="0" err="1"/>
              <a:t>debugging</a:t>
            </a:r>
            <a:r>
              <a:rPr lang="fr-FR" dirty="0"/>
              <a:t> et </a:t>
            </a:r>
            <a:r>
              <a:rPr lang="fr-FR" dirty="0" smtClean="0"/>
              <a:t>67%</a:t>
            </a:r>
            <a:r>
              <a:rPr lang="fr-FR" dirty="0"/>
              <a:t> </a:t>
            </a:r>
            <a:r>
              <a:rPr lang="fr-FR" dirty="0" smtClean="0"/>
              <a:t>de</a:t>
            </a:r>
            <a:r>
              <a:rPr lang="fr-FR" dirty="0"/>
              <a:t> </a:t>
            </a:r>
            <a:r>
              <a:rPr lang="fr-FR" dirty="0" smtClean="0"/>
              <a:t>changements </a:t>
            </a:r>
            <a:r>
              <a:rPr lang="fr-FR" dirty="0"/>
              <a:t>demandés par les </a:t>
            </a:r>
            <a:r>
              <a:rPr lang="fr-FR" dirty="0" smtClean="0"/>
              <a:t>utilisateurs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29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Types de prototype </a:t>
            </a:r>
            <a:endParaRPr lang="fr-FR" dirty="0"/>
          </a:p>
        </p:txBody>
      </p:sp>
      <p:pic>
        <p:nvPicPr>
          <p:cNvPr id="5" name="Espace réservé du contenu 4" descr="Capture d’écran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416824" cy="3921727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07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 centrée utilisateur</a:t>
            </a:r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96" y="1447800"/>
            <a:ext cx="7036008" cy="4572000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9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 centrée </a:t>
            </a:r>
            <a:r>
              <a:rPr lang="fr-FR" dirty="0" smtClean="0"/>
              <a:t>utilisateur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Prise </a:t>
            </a:r>
            <a:r>
              <a:rPr lang="fr-FR" dirty="0"/>
              <a:t>en compte des </a:t>
            </a:r>
            <a:r>
              <a:rPr lang="fr-FR" dirty="0" smtClean="0"/>
              <a:t>utilisateurs:</a:t>
            </a:r>
            <a:endParaRPr lang="fr-FR" dirty="0"/>
          </a:p>
          <a:p>
            <a:pPr lvl="1"/>
            <a:r>
              <a:rPr lang="fr-FR" dirty="0"/>
              <a:t>Dès la phase </a:t>
            </a:r>
            <a:r>
              <a:rPr lang="fr-FR" dirty="0" smtClean="0"/>
              <a:t>d’analyse</a:t>
            </a:r>
            <a:endParaRPr lang="fr-FR" dirty="0"/>
          </a:p>
          <a:p>
            <a:pPr lvl="1"/>
            <a:r>
              <a:rPr lang="fr-FR" dirty="0"/>
              <a:t>Étude de </a:t>
            </a:r>
            <a:r>
              <a:rPr lang="fr-FR" dirty="0" smtClean="0"/>
              <a:t>l’utilisateur </a:t>
            </a:r>
            <a:r>
              <a:rPr lang="fr-FR" dirty="0"/>
              <a:t>et de sa tâche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Nécessité </a:t>
            </a:r>
            <a:r>
              <a:rPr lang="fr-FR" dirty="0"/>
              <a:t>de spécifier les caractéristiques </a:t>
            </a:r>
            <a:r>
              <a:rPr lang="fr-FR" dirty="0" smtClean="0"/>
              <a:t>:</a:t>
            </a:r>
            <a:endParaRPr lang="fr-FR" dirty="0"/>
          </a:p>
          <a:p>
            <a:pPr lvl="1"/>
            <a:r>
              <a:rPr lang="fr-FR" dirty="0"/>
              <a:t>De </a:t>
            </a:r>
            <a:r>
              <a:rPr lang="fr-FR" dirty="0" smtClean="0"/>
              <a:t>l’utilisateur</a:t>
            </a:r>
            <a:endParaRPr lang="fr-FR" dirty="0"/>
          </a:p>
          <a:p>
            <a:pPr lvl="1"/>
            <a:r>
              <a:rPr lang="fr-FR" dirty="0"/>
              <a:t>De la tâche à </a:t>
            </a:r>
            <a:r>
              <a:rPr lang="fr-FR" dirty="0" smtClean="0"/>
              <a:t>réaliser</a:t>
            </a:r>
            <a:endParaRPr lang="fr-FR" dirty="0"/>
          </a:p>
          <a:p>
            <a:pPr lvl="1"/>
            <a:r>
              <a:rPr lang="fr-FR" dirty="0"/>
              <a:t>De </a:t>
            </a:r>
            <a:r>
              <a:rPr lang="fr-FR" dirty="0" smtClean="0"/>
              <a:t>l’interaction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Relations concepteur - utilisateur :</a:t>
            </a:r>
            <a:endParaRPr lang="fr-FR" dirty="0"/>
          </a:p>
          <a:p>
            <a:pPr lvl="1"/>
            <a:r>
              <a:rPr lang="fr-FR" dirty="0" smtClean="0"/>
              <a:t>Utilisateur observé </a:t>
            </a:r>
            <a:r>
              <a:rPr lang="fr-FR" dirty="0"/>
              <a:t>dans la résolution de sa </a:t>
            </a:r>
            <a:r>
              <a:rPr lang="fr-FR" dirty="0" smtClean="0"/>
              <a:t>tâche</a:t>
            </a:r>
            <a:endParaRPr lang="fr-FR" dirty="0"/>
          </a:p>
          <a:p>
            <a:pPr lvl="1"/>
            <a:r>
              <a:rPr lang="fr-FR" dirty="0" smtClean="0"/>
              <a:t>Interrogé sur </a:t>
            </a:r>
            <a:r>
              <a:rPr lang="fr-FR" dirty="0"/>
              <a:t>ses </a:t>
            </a:r>
            <a:r>
              <a:rPr lang="fr-FR" dirty="0" smtClean="0"/>
              <a:t>attentes</a:t>
            </a:r>
            <a:endParaRPr lang="fr-FR" dirty="0"/>
          </a:p>
          <a:p>
            <a:pPr lvl="1"/>
            <a:r>
              <a:rPr lang="fr-FR" dirty="0" smtClean="0"/>
              <a:t>Questionné </a:t>
            </a:r>
            <a:r>
              <a:rPr lang="fr-FR" dirty="0"/>
              <a:t>sur le logiciel conçu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0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 centrée </a:t>
            </a:r>
            <a:r>
              <a:rPr lang="fr-FR" dirty="0" smtClean="0"/>
              <a:t>utilisateur 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Avantages :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Prise en compte de </a:t>
            </a:r>
            <a:r>
              <a:rPr lang="fr-FR" dirty="0" smtClean="0"/>
              <a:t>l’utilisateur avant </a:t>
            </a:r>
            <a:r>
              <a:rPr lang="fr-FR" dirty="0"/>
              <a:t>la phase d’évaluation</a:t>
            </a:r>
          </a:p>
          <a:p>
            <a:pPr marL="0" indent="0">
              <a:buNone/>
            </a:pPr>
            <a:r>
              <a:rPr lang="fr-FR" dirty="0"/>
              <a:t>Difficultés :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Choisir des </a:t>
            </a:r>
            <a:r>
              <a:rPr lang="fr-FR" dirty="0" smtClean="0"/>
              <a:t>utilisateurs représentatifs </a:t>
            </a:r>
            <a:r>
              <a:rPr lang="fr-FR" dirty="0"/>
              <a:t>et </a:t>
            </a:r>
            <a:r>
              <a:rPr lang="fr-FR" dirty="0" smtClean="0"/>
              <a:t>disponibles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Ne pas oublier le contexte réel </a:t>
            </a:r>
            <a:r>
              <a:rPr lang="fr-FR" dirty="0" smtClean="0"/>
              <a:t>d’utilisation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Expliciter les comportements, les connaissances mises en jeu..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96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Conception centrée utilisateur:</a:t>
            </a:r>
            <a:br>
              <a:rPr lang="fr-FR" dirty="0"/>
            </a:br>
            <a:r>
              <a:rPr lang="fr-FR" dirty="0"/>
              <a:t>Modèle de l’utilisateur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Modèle </a:t>
            </a:r>
            <a:r>
              <a:rPr lang="fr-FR" dirty="0"/>
              <a:t>de l’utilisateur </a:t>
            </a:r>
            <a:r>
              <a:rPr lang="fr-FR" dirty="0" smtClean="0"/>
              <a:t>: identifier </a:t>
            </a:r>
            <a:r>
              <a:rPr lang="fr-FR" dirty="0"/>
              <a:t>les caractéristiques </a:t>
            </a:r>
            <a:r>
              <a:rPr lang="fr-FR" dirty="0" smtClean="0"/>
              <a:t>pertinentes de l’utilisateur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Données </a:t>
            </a:r>
            <a:r>
              <a:rPr lang="fr-FR" dirty="0" smtClean="0"/>
              <a:t>générales</a:t>
            </a:r>
            <a:endParaRPr lang="fr-FR" dirty="0"/>
          </a:p>
          <a:p>
            <a:pPr lvl="2"/>
            <a:r>
              <a:rPr lang="fr-FR" dirty="0"/>
              <a:t>taille, âge, sexe, </a:t>
            </a:r>
            <a:r>
              <a:rPr lang="fr-FR" dirty="0" smtClean="0"/>
              <a:t>déficiences</a:t>
            </a:r>
            <a:endParaRPr lang="fr-FR" dirty="0"/>
          </a:p>
          <a:p>
            <a:pPr lvl="2"/>
            <a:r>
              <a:rPr lang="fr-FR" dirty="0"/>
              <a:t>niveau de formation, habitudes </a:t>
            </a:r>
            <a:r>
              <a:rPr lang="fr-FR" dirty="0" smtClean="0"/>
              <a:t>culturelles</a:t>
            </a:r>
            <a:endParaRPr lang="fr-FR" dirty="0"/>
          </a:p>
          <a:p>
            <a:endParaRPr lang="fr-FR" dirty="0" smtClean="0"/>
          </a:p>
          <a:p>
            <a:pPr lvl="1"/>
            <a:r>
              <a:rPr lang="fr-FR" dirty="0" smtClean="0"/>
              <a:t>Données </a:t>
            </a:r>
            <a:r>
              <a:rPr lang="fr-FR" dirty="0"/>
              <a:t>liées à l’application : compétences sur </a:t>
            </a:r>
            <a:r>
              <a:rPr lang="fr-FR" dirty="0" smtClean="0"/>
              <a:t>le domaine/en</a:t>
            </a:r>
            <a:r>
              <a:rPr lang="fr-FR" dirty="0"/>
              <a:t> </a:t>
            </a:r>
            <a:r>
              <a:rPr lang="fr-FR" dirty="0" smtClean="0"/>
              <a:t>informatique</a:t>
            </a:r>
            <a:endParaRPr lang="fr-FR" dirty="0"/>
          </a:p>
          <a:p>
            <a:pPr lvl="2"/>
            <a:r>
              <a:rPr lang="fr-FR" dirty="0"/>
              <a:t>débutant, occasionnel, expérimenté, expert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60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Conception centrée utilisateur:</a:t>
            </a:r>
            <a:br>
              <a:rPr lang="fr-FR" dirty="0"/>
            </a:br>
            <a:r>
              <a:rPr lang="fr-FR" dirty="0"/>
              <a:t>Modèle de </a:t>
            </a:r>
            <a:r>
              <a:rPr lang="fr-FR" dirty="0" smtClean="0"/>
              <a:t>tâche</a:t>
            </a:r>
            <a:endParaRPr lang="fr-FR" dirty="0"/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10" y="1476059"/>
            <a:ext cx="7192379" cy="4515481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56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Conception centrée utilisateur </a:t>
            </a:r>
            <a:br>
              <a:rPr lang="fr-FR" dirty="0"/>
            </a:br>
            <a:r>
              <a:rPr lang="fr-FR" dirty="0" smtClean="0"/>
              <a:t>Modèle de tâche</a:t>
            </a:r>
            <a:endParaRPr lang="fr-FR" dirty="0"/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66" y="1447800"/>
            <a:ext cx="6077068" cy="4572000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89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Conception centrée </a:t>
            </a:r>
            <a:r>
              <a:rPr lang="fr-FR" dirty="0" smtClean="0"/>
              <a:t>utilisateur :</a:t>
            </a:r>
            <a:br>
              <a:rPr lang="fr-FR" dirty="0" smtClean="0"/>
            </a:br>
            <a:r>
              <a:rPr lang="fr-FR" dirty="0" smtClean="0"/>
              <a:t>Modèle de l’interaction</a:t>
            </a:r>
            <a:endParaRPr lang="fr-FR" dirty="0"/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41" y="1571323"/>
            <a:ext cx="7459117" cy="4324954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Conception centrée </a:t>
            </a:r>
            <a:r>
              <a:rPr lang="fr-FR" dirty="0" smtClean="0"/>
              <a:t>utilisateur:</a:t>
            </a:r>
            <a:br>
              <a:rPr lang="fr-FR" dirty="0" smtClean="0"/>
            </a:br>
            <a:r>
              <a:rPr lang="fr-FR" dirty="0" smtClean="0"/>
              <a:t>Modèle de l’interaction</a:t>
            </a:r>
            <a:endParaRPr lang="fr-FR" dirty="0"/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41" y="1449288"/>
            <a:ext cx="7087518" cy="4572000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01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 participative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La </a:t>
            </a:r>
            <a:r>
              <a:rPr lang="fr-FR" sz="2400" b="1" dirty="0"/>
              <a:t>conception participative </a:t>
            </a:r>
            <a:r>
              <a:rPr lang="fr-FR" sz="2400" dirty="0"/>
              <a:t>est caractérisée par la participation </a:t>
            </a:r>
            <a:r>
              <a:rPr lang="fr-FR" sz="2400" dirty="0" smtClean="0"/>
              <a:t>active </a:t>
            </a:r>
            <a:r>
              <a:rPr lang="fr-FR" sz="2400" dirty="0"/>
              <a:t>des utilisateurs au travail de conception. Il s'agit </a:t>
            </a:r>
            <a:r>
              <a:rPr lang="fr-FR" sz="2400" dirty="0" smtClean="0"/>
              <a:t>donc</a:t>
            </a:r>
            <a:r>
              <a:rPr lang="fr-FR" sz="2400" dirty="0"/>
              <a:t> </a:t>
            </a:r>
            <a:r>
              <a:rPr lang="fr-FR" sz="2400" dirty="0" smtClean="0"/>
              <a:t>d'une </a:t>
            </a:r>
            <a:r>
              <a:rPr lang="fr-FR" sz="2400" dirty="0"/>
              <a:t>méthode de conception centrée sur l'utilisateur où </a:t>
            </a:r>
            <a:r>
              <a:rPr lang="fr-FR" sz="2400" dirty="0" smtClean="0"/>
              <a:t>l'accent </a:t>
            </a:r>
            <a:r>
              <a:rPr lang="fr-FR" sz="2400" dirty="0"/>
              <a:t>est mis sur le rôle actif des utilisateurs.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Elle </a:t>
            </a:r>
            <a:r>
              <a:rPr lang="fr-FR" sz="2400" dirty="0"/>
              <a:t>repose sur </a:t>
            </a:r>
            <a:r>
              <a:rPr lang="fr-FR" sz="2400" dirty="0" smtClean="0"/>
              <a:t>:</a:t>
            </a:r>
            <a:endParaRPr lang="fr-FR" sz="2400" dirty="0"/>
          </a:p>
          <a:p>
            <a:pPr lvl="1"/>
            <a:r>
              <a:rPr lang="fr-FR" sz="2000" dirty="0"/>
              <a:t>L'observation et </a:t>
            </a:r>
            <a:r>
              <a:rPr lang="fr-FR" sz="2000" dirty="0" smtClean="0"/>
              <a:t>entretiens</a:t>
            </a:r>
            <a:endParaRPr lang="fr-FR" sz="2000" dirty="0"/>
          </a:p>
          <a:p>
            <a:pPr lvl="1"/>
            <a:r>
              <a:rPr lang="fr-FR" sz="2000" dirty="0"/>
              <a:t>La production de </a:t>
            </a:r>
            <a:r>
              <a:rPr lang="fr-FR" sz="2000" dirty="0" smtClean="0"/>
              <a:t>scénarios</a:t>
            </a:r>
            <a:endParaRPr lang="fr-FR" sz="2000" dirty="0"/>
          </a:p>
          <a:p>
            <a:pPr lvl="1"/>
            <a:r>
              <a:rPr lang="fr-FR" sz="2000" dirty="0"/>
              <a:t>Utilisateur partenaire de conception à part entière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72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 smtClean="0"/>
              <a:t>Un bon IHM doit permettre à l’utilisateur d’accomplir ses tâches de façon </a:t>
            </a:r>
          </a:p>
          <a:p>
            <a:pPr lvl="1">
              <a:buFont typeface="Wingdings" pitchFamily="2" charset="2"/>
              <a:buChar char="Ø"/>
            </a:pPr>
            <a:endParaRPr lang="fr-FR" dirty="0" smtClean="0"/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efficace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avec une bonne productivité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en toute sécurité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en prenant plaisir à le faire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en apprenant rapidement à utiliser le système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9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Conception </a:t>
            </a:r>
            <a:r>
              <a:rPr lang="fr-FR" dirty="0" smtClean="0"/>
              <a:t>participative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Prise en compte des </a:t>
            </a:r>
            <a:r>
              <a:rPr lang="fr-FR" dirty="0" smtClean="0"/>
              <a:t>utilisateurs </a:t>
            </a:r>
            <a:r>
              <a:rPr lang="fr-FR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fr-FR" dirty="0"/>
              <a:t>Pas seulement comme </a:t>
            </a:r>
            <a:r>
              <a:rPr lang="fr-FR" dirty="0" smtClean="0"/>
              <a:t>testeurs</a:t>
            </a:r>
            <a:endParaRPr lang="fr-FR" dirty="0"/>
          </a:p>
          <a:p>
            <a:pPr lvl="1">
              <a:buFont typeface="Arial" pitchFamily="34" charset="0"/>
              <a:buChar char="•"/>
            </a:pPr>
            <a:r>
              <a:rPr lang="fr-FR" dirty="0"/>
              <a:t>Mais aussi comme partenaires de conception </a:t>
            </a:r>
            <a:r>
              <a:rPr lang="fr-FR" dirty="0" smtClean="0"/>
              <a:t>:</a:t>
            </a:r>
            <a:endParaRPr lang="fr-FR" dirty="0"/>
          </a:p>
          <a:p>
            <a:pPr lvl="2">
              <a:buFont typeface="Arial" pitchFamily="34" charset="0"/>
              <a:buChar char="•"/>
            </a:pPr>
            <a:r>
              <a:rPr lang="fr-FR" dirty="0"/>
              <a:t>Tâches essentiellement connues des </a:t>
            </a:r>
            <a:r>
              <a:rPr lang="fr-FR" dirty="0" smtClean="0"/>
              <a:t>utilisateurs</a:t>
            </a:r>
            <a:endParaRPr lang="fr-FR" dirty="0"/>
          </a:p>
          <a:p>
            <a:pPr lvl="2">
              <a:buFont typeface="Arial" pitchFamily="34" charset="0"/>
              <a:buChar char="•"/>
            </a:pPr>
            <a:r>
              <a:rPr lang="fr-FR" dirty="0"/>
              <a:t>Source possible </a:t>
            </a:r>
            <a:r>
              <a:rPr lang="fr-FR" dirty="0" smtClean="0"/>
              <a:t>d’innovations</a:t>
            </a:r>
          </a:p>
          <a:p>
            <a:pPr lvl="1">
              <a:buFont typeface="Arial" pitchFamily="34" charset="0"/>
              <a:buChar char="•"/>
            </a:pPr>
            <a:endParaRPr lang="fr-FR" dirty="0"/>
          </a:p>
          <a:p>
            <a:pPr lvl="1">
              <a:buFont typeface="Arial" pitchFamily="34" charset="0"/>
              <a:buChar char="•"/>
            </a:pPr>
            <a:endParaRPr lang="fr-FR" dirty="0"/>
          </a:p>
          <a:p>
            <a:pPr lvl="1">
              <a:buFont typeface="Arial" pitchFamily="34" charset="0"/>
              <a:buChar char="•"/>
            </a:pPr>
            <a:r>
              <a:rPr lang="fr-FR" dirty="0"/>
              <a:t>Relations </a:t>
            </a:r>
            <a:r>
              <a:rPr lang="fr-FR" dirty="0" smtClean="0"/>
              <a:t>concepteur-utilisateur :</a:t>
            </a:r>
          </a:p>
          <a:p>
            <a:pPr lvl="2">
              <a:buFont typeface="Arial" pitchFamily="34" charset="0"/>
              <a:buChar char="•"/>
            </a:pPr>
            <a:r>
              <a:rPr lang="fr-FR" dirty="0" smtClean="0"/>
              <a:t>utilisateur </a:t>
            </a:r>
            <a:r>
              <a:rPr lang="fr-FR" dirty="0"/>
              <a:t>partenaire de conception à part entière</a:t>
            </a:r>
          </a:p>
          <a:p>
            <a:pPr lvl="2">
              <a:buFont typeface="Arial" pitchFamily="34" charset="0"/>
              <a:buChar char="•"/>
            </a:pPr>
            <a:r>
              <a:rPr lang="fr-FR" dirty="0"/>
              <a:t>Et participe aux choix de conception finaux</a:t>
            </a:r>
          </a:p>
          <a:p>
            <a:pPr lvl="1">
              <a:buFont typeface="Arial" pitchFamily="34" charset="0"/>
              <a:buChar char="•"/>
            </a:pPr>
            <a:endParaRPr lang="fr-FR" dirty="0"/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5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Conception participative 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Avantages</a:t>
            </a:r>
            <a:endParaRPr lang="fr-FR" dirty="0"/>
          </a:p>
          <a:p>
            <a:pPr lvl="1"/>
            <a:r>
              <a:rPr lang="fr-FR" dirty="0" smtClean="0"/>
              <a:t>Seuls </a:t>
            </a:r>
            <a:r>
              <a:rPr lang="fr-FR" dirty="0"/>
              <a:t>les </a:t>
            </a:r>
            <a:r>
              <a:rPr lang="fr-FR" dirty="0" smtClean="0"/>
              <a:t>utilisateurs </a:t>
            </a:r>
            <a:r>
              <a:rPr lang="fr-FR" dirty="0"/>
              <a:t>connaissent la réalité des </a:t>
            </a:r>
            <a:r>
              <a:rPr lang="fr-FR" dirty="0" smtClean="0"/>
              <a:t>tâches</a:t>
            </a:r>
            <a:endParaRPr lang="fr-FR" dirty="0"/>
          </a:p>
          <a:p>
            <a:pPr lvl="1"/>
            <a:r>
              <a:rPr lang="fr-FR" dirty="0"/>
              <a:t>Indispensable pour les activités </a:t>
            </a:r>
            <a:r>
              <a:rPr lang="fr-FR" dirty="0" smtClean="0"/>
              <a:t>mal </a:t>
            </a:r>
            <a:r>
              <a:rPr lang="fr-FR" dirty="0"/>
              <a:t>identifiées ou </a:t>
            </a:r>
            <a:r>
              <a:rPr lang="fr-FR" dirty="0" smtClean="0"/>
              <a:t>peu structurées</a:t>
            </a:r>
            <a:endParaRPr lang="fr-FR" dirty="0"/>
          </a:p>
          <a:p>
            <a:pPr lvl="1"/>
            <a:r>
              <a:rPr lang="fr-FR" dirty="0"/>
              <a:t>Facilite l’acceptation du </a:t>
            </a:r>
            <a:r>
              <a:rPr lang="fr-FR" dirty="0" smtClean="0"/>
              <a:t>logiciel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Inconvénients</a:t>
            </a:r>
            <a:endParaRPr lang="fr-FR" dirty="0"/>
          </a:p>
          <a:p>
            <a:pPr lvl="1"/>
            <a:r>
              <a:rPr lang="fr-FR" dirty="0"/>
              <a:t>Augmentation des coûts de </a:t>
            </a:r>
            <a:r>
              <a:rPr lang="fr-FR" dirty="0" smtClean="0"/>
              <a:t>développement</a:t>
            </a:r>
            <a:endParaRPr lang="fr-FR" dirty="0"/>
          </a:p>
          <a:p>
            <a:pPr lvl="1"/>
            <a:r>
              <a:rPr lang="fr-FR" dirty="0"/>
              <a:t>Contradictions possibles entre les </a:t>
            </a:r>
            <a:r>
              <a:rPr lang="fr-FR" dirty="0" smtClean="0"/>
              <a:t>utilisateurs participant-e-s et les autres</a:t>
            </a:r>
            <a:endParaRPr lang="fr-FR" dirty="0"/>
          </a:p>
          <a:p>
            <a:pPr lvl="1"/>
            <a:r>
              <a:rPr lang="fr-FR" dirty="0"/>
              <a:t>Obligation d’accepter des compromis pour satisfaire </a:t>
            </a:r>
            <a:r>
              <a:rPr lang="fr-FR" dirty="0" smtClean="0"/>
              <a:t>des participants</a:t>
            </a:r>
            <a:r>
              <a:rPr lang="fr-FR" dirty="0"/>
              <a:t>, même s’ils/elles ont </a:t>
            </a:r>
            <a:r>
              <a:rPr lang="fr-FR" dirty="0" smtClean="0"/>
              <a:t>tort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32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Conception informative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Prise en compte des </a:t>
            </a:r>
            <a:r>
              <a:rPr lang="fr-FR" dirty="0" smtClean="0"/>
              <a:t>utilisateurs </a:t>
            </a:r>
            <a:r>
              <a:rPr lang="fr-FR" dirty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Pas seulement comme </a:t>
            </a:r>
            <a:r>
              <a:rPr lang="fr-FR" dirty="0" smtClean="0"/>
              <a:t>testeurs</a:t>
            </a: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/>
              <a:t>Mais sans les considérer comme partenaires de </a:t>
            </a:r>
            <a:r>
              <a:rPr lang="fr-FR" dirty="0" smtClean="0"/>
              <a:t>conception</a:t>
            </a: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/>
              <a:t>Méthode imaginée pour la conception avec des </a:t>
            </a:r>
            <a:r>
              <a:rPr lang="fr-FR" dirty="0" smtClean="0"/>
              <a:t>enfants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Relations concepteur-utilisateur </a:t>
            </a:r>
            <a:r>
              <a:rPr lang="fr-FR" dirty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utilisateur </a:t>
            </a:r>
            <a:r>
              <a:rPr lang="fr-FR" dirty="0"/>
              <a:t>dans l’équipe de </a:t>
            </a:r>
            <a:r>
              <a:rPr lang="fr-FR" dirty="0" smtClean="0"/>
              <a:t>conception</a:t>
            </a: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/>
              <a:t>Mais ne participe pas aux choix </a:t>
            </a:r>
            <a:r>
              <a:rPr lang="fr-FR" dirty="0" smtClean="0"/>
              <a:t>finaux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Méthode des personas et scenarios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Méthode des personas :</a:t>
            </a:r>
          </a:p>
          <a:p>
            <a:pPr lvl="1"/>
            <a:r>
              <a:rPr lang="fr-FR" sz="1800" dirty="0"/>
              <a:t>Utilisée dans différents domaines (plans marketing, </a:t>
            </a:r>
            <a:r>
              <a:rPr lang="fr-FR" sz="1800" dirty="0" smtClean="0"/>
              <a:t>sondages,etc.)</a:t>
            </a:r>
            <a:endParaRPr lang="fr-FR" sz="1800" dirty="0"/>
          </a:p>
          <a:p>
            <a:pPr lvl="1"/>
            <a:r>
              <a:rPr lang="fr-FR" sz="1800" dirty="0"/>
              <a:t>Introduite aux débuts des années 1990 pour la </a:t>
            </a:r>
            <a:r>
              <a:rPr lang="fr-FR" sz="1800" dirty="0" smtClean="0"/>
              <a:t>conception d’IHM</a:t>
            </a:r>
            <a:endParaRPr lang="fr-FR" sz="1800" dirty="0"/>
          </a:p>
          <a:p>
            <a:pPr lvl="1"/>
            <a:r>
              <a:rPr lang="fr-FR" sz="1800" dirty="0"/>
              <a:t>Objectifs de la méthode </a:t>
            </a:r>
            <a:r>
              <a:rPr lang="fr-FR" sz="1800" dirty="0" smtClean="0"/>
              <a:t>:</a:t>
            </a:r>
            <a:endParaRPr lang="fr-FR" sz="1800" dirty="0"/>
          </a:p>
          <a:p>
            <a:pPr lvl="1"/>
            <a:r>
              <a:rPr lang="fr-FR" sz="1800" dirty="0"/>
              <a:t>Meilleure compréhension des </a:t>
            </a:r>
            <a:r>
              <a:rPr lang="fr-FR" sz="1800" dirty="0" smtClean="0"/>
              <a:t>utilisateurs </a:t>
            </a:r>
            <a:r>
              <a:rPr lang="fr-FR" sz="1800" dirty="0"/>
              <a:t>et de leurs </a:t>
            </a:r>
            <a:r>
              <a:rPr lang="fr-FR" sz="1800" dirty="0" smtClean="0"/>
              <a:t>buts</a:t>
            </a:r>
            <a:endParaRPr lang="fr-FR" sz="1800" dirty="0"/>
          </a:p>
          <a:p>
            <a:pPr lvl="1"/>
            <a:r>
              <a:rPr lang="fr-FR" sz="1800" dirty="0"/>
              <a:t>Vision partagée des </a:t>
            </a:r>
            <a:r>
              <a:rPr lang="fr-FR" sz="1800" dirty="0" smtClean="0"/>
              <a:t>utilisateurs</a:t>
            </a:r>
            <a:endParaRPr lang="fr-FR" sz="1800" dirty="0"/>
          </a:p>
          <a:p>
            <a:pPr lvl="1"/>
            <a:r>
              <a:rPr lang="fr-FR" sz="1800" dirty="0"/>
              <a:t>Création de scénarios à partir des personas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05064"/>
            <a:ext cx="6264696" cy="244827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62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Méthode des personas et </a:t>
            </a:r>
            <a:r>
              <a:rPr lang="fr-FR" dirty="0" smtClean="0"/>
              <a:t>scenarios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Définition </a:t>
            </a:r>
            <a:r>
              <a:rPr lang="fr-FR" dirty="0"/>
              <a:t>du persona (ou archétype) :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Pas un utilisateur réel, </a:t>
            </a:r>
            <a:r>
              <a:rPr lang="fr-FR" dirty="0"/>
              <a:t>mais une abstraction de </a:t>
            </a:r>
            <a:r>
              <a:rPr lang="fr-FR" dirty="0" smtClean="0"/>
              <a:t>plusieurs</a:t>
            </a: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/>
              <a:t>Regroupe les traits caractéristiques les plus fréquents </a:t>
            </a:r>
            <a:r>
              <a:rPr lang="fr-FR" dirty="0" smtClean="0"/>
              <a:t>des utilisateurs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La description d’un persona peut inclure :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/>
              <a:t>Des objectifs, contraintes, environnement de </a:t>
            </a:r>
            <a:r>
              <a:rPr lang="fr-FR" dirty="0" smtClean="0"/>
              <a:t>travail</a:t>
            </a: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/>
              <a:t>Ce qui va déclencher leurs </a:t>
            </a:r>
            <a:r>
              <a:rPr lang="fr-FR" dirty="0" smtClean="0"/>
              <a:t>actions</a:t>
            </a: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/>
              <a:t>Ce qui peut les </a:t>
            </a:r>
            <a:r>
              <a:rPr lang="fr-FR" dirty="0" smtClean="0"/>
              <a:t>influencer</a:t>
            </a: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/>
              <a:t>Ce qui peut les freiner ou les faire fuir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52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Méthode des personas et </a:t>
            </a:r>
            <a:r>
              <a:rPr lang="fr-FR" dirty="0" smtClean="0"/>
              <a:t>scenarios 3</a:t>
            </a:r>
            <a:endParaRPr lang="fr-FR" dirty="0"/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0" y="1916832"/>
            <a:ext cx="7769929" cy="3112549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5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Méthode des personas et </a:t>
            </a:r>
            <a:r>
              <a:rPr lang="fr-FR" dirty="0" smtClean="0"/>
              <a:t>scenarios 4</a:t>
            </a:r>
            <a:endParaRPr lang="fr-FR" dirty="0"/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09" y="1447800"/>
            <a:ext cx="7483982" cy="4572000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10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Méthode des personas et </a:t>
            </a:r>
            <a:r>
              <a:rPr lang="fr-FR" dirty="0" smtClean="0"/>
              <a:t>scenarios 5</a:t>
            </a:r>
            <a:endParaRPr lang="fr-FR" dirty="0"/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94" y="1690402"/>
            <a:ext cx="7602011" cy="4086796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Méthode des </a:t>
            </a:r>
            <a:r>
              <a:rPr lang="fr-FR" dirty="0" err="1"/>
              <a:t>personas</a:t>
            </a:r>
            <a:r>
              <a:rPr lang="fr-FR" dirty="0"/>
              <a:t> et scenarios 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Avantages</a:t>
            </a:r>
            <a:endParaRPr lang="fr-FR" dirty="0"/>
          </a:p>
          <a:p>
            <a:pPr marL="617220" lvl="1" indent="-342900">
              <a:buFont typeface="Wingdings" pitchFamily="2" charset="2"/>
              <a:buChar char="Ø"/>
            </a:pPr>
            <a:r>
              <a:rPr lang="fr-FR" dirty="0"/>
              <a:t>Empathie cognitive (comprendre les états ou croyances </a:t>
            </a:r>
            <a:r>
              <a:rPr lang="fr-FR" dirty="0" smtClean="0"/>
              <a:t>d’une autre </a:t>
            </a:r>
            <a:r>
              <a:rPr lang="fr-FR" dirty="0"/>
              <a:t>personne</a:t>
            </a:r>
            <a:r>
              <a:rPr lang="fr-FR" dirty="0" smtClean="0"/>
              <a:t>)</a:t>
            </a:r>
            <a:endParaRPr lang="fr-FR" dirty="0"/>
          </a:p>
          <a:p>
            <a:pPr marL="617220" lvl="1" indent="-342900">
              <a:buFont typeface="Wingdings" pitchFamily="2" charset="2"/>
              <a:buChar char="Ø"/>
            </a:pPr>
            <a:r>
              <a:rPr lang="fr-FR" dirty="0"/>
              <a:t>Applicable au Web / large échelle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Inconvénients</a:t>
            </a: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/>
              <a:t>Mauvaise définition des </a:t>
            </a:r>
            <a:r>
              <a:rPr lang="fr-FR" dirty="0" smtClean="0"/>
              <a:t>personas ⇒échec</a:t>
            </a: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/>
              <a:t>Distance par rapport aux </a:t>
            </a:r>
            <a:r>
              <a:rPr lang="fr-FR" dirty="0" smtClean="0"/>
              <a:t>utilisateurs réels</a:t>
            </a: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/>
              <a:t>Besoin de modifier les personas en cas de nouveaux </a:t>
            </a:r>
            <a:r>
              <a:rPr lang="fr-FR" dirty="0" smtClean="0"/>
              <a:t>résultats ou </a:t>
            </a:r>
            <a:r>
              <a:rPr lang="fr-FR" dirty="0"/>
              <a:t>d’environnement </a:t>
            </a:r>
            <a:r>
              <a:rPr lang="fr-FR" dirty="0" smtClean="0"/>
              <a:t>différent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5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 de tâches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fr-FR" dirty="0"/>
              <a:t>Un modèle conceptuel de </a:t>
            </a:r>
            <a:r>
              <a:rPr lang="fr-FR" dirty="0" smtClean="0"/>
              <a:t>l’application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L’objectif </a:t>
            </a:r>
            <a:r>
              <a:rPr lang="fr-FR" dirty="0"/>
              <a:t>des modèles conceptuels est </a:t>
            </a:r>
            <a:r>
              <a:rPr lang="fr-FR" dirty="0" smtClean="0"/>
              <a:t>de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permettre aux experts du </a:t>
            </a:r>
            <a:r>
              <a:rPr lang="fr-FR" dirty="0" smtClean="0"/>
              <a:t>domaine [ou experts métier],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qui ne sont pas des informaticiens mais des spécialistes </a:t>
            </a:r>
          </a:p>
          <a:p>
            <a:pPr marL="0" indent="0">
              <a:buNone/>
            </a:pPr>
            <a:r>
              <a:rPr lang="fr-FR" dirty="0"/>
              <a:t>métier, de définir </a:t>
            </a:r>
            <a:r>
              <a:rPr lang="fr-FR" dirty="0" smtClean="0"/>
              <a:t>eux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mêmes les modèles des processus </a:t>
            </a:r>
          </a:p>
          <a:p>
            <a:pPr marL="0" indent="0">
              <a:buNone/>
            </a:pPr>
            <a:r>
              <a:rPr lang="fr-FR" dirty="0"/>
              <a:t>métier qu’ils utilisent et qu’ils veulent voir repris dans </a:t>
            </a:r>
          </a:p>
          <a:p>
            <a:pPr marL="0" indent="0">
              <a:buNone/>
            </a:pPr>
            <a:r>
              <a:rPr lang="fr-FR" dirty="0"/>
              <a:t>une application informatique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73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IHM ont un impact significatif sur </a:t>
            </a:r>
            <a:r>
              <a:rPr lang="fr-FR" dirty="0" smtClean="0"/>
              <a:t>:</a:t>
            </a:r>
          </a:p>
          <a:p>
            <a:pPr lvl="1"/>
            <a:r>
              <a:rPr lang="fr-FR" dirty="0"/>
              <a:t>Attractivité du </a:t>
            </a:r>
            <a:r>
              <a:rPr lang="fr-FR" dirty="0" smtClean="0"/>
              <a:t>logiciel</a:t>
            </a:r>
          </a:p>
          <a:p>
            <a:pPr lvl="1"/>
            <a:r>
              <a:rPr lang="fr-FR" dirty="0"/>
              <a:t>Gain de </a:t>
            </a:r>
            <a:r>
              <a:rPr lang="fr-FR" dirty="0" smtClean="0"/>
              <a:t>productivité</a:t>
            </a:r>
          </a:p>
          <a:p>
            <a:pPr lvl="1"/>
            <a:r>
              <a:rPr lang="fr-FR" dirty="0"/>
              <a:t>Coûts de développement, de maintenance et de </a:t>
            </a:r>
            <a:r>
              <a:rPr lang="fr-FR" dirty="0" smtClean="0"/>
              <a:t>formation</a:t>
            </a:r>
          </a:p>
          <a:p>
            <a:pPr marL="347472" lvl="1" indent="0">
              <a:buNone/>
            </a:pPr>
            <a:endParaRPr lang="fr-FR" dirty="0"/>
          </a:p>
          <a:p>
            <a:pPr marL="347472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92128"/>
            <a:ext cx="7209791" cy="2244293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3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Modèle de tâche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Finalité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Comprendre un </a:t>
            </a:r>
            <a:r>
              <a:rPr lang="fr-FR" dirty="0"/>
              <a:t>domaine </a:t>
            </a:r>
            <a:r>
              <a:rPr lang="fr-FR" dirty="0" smtClean="0"/>
              <a:t>d’application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Enregistrer les </a:t>
            </a:r>
            <a:r>
              <a:rPr lang="fr-FR" dirty="0"/>
              <a:t>résultats de </a:t>
            </a:r>
            <a:r>
              <a:rPr lang="fr-FR" dirty="0" smtClean="0"/>
              <a:t>discussions interdisciplinaires </a:t>
            </a:r>
            <a:r>
              <a:rPr lang="fr-FR" dirty="0"/>
              <a:t>(représentation partagée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Concevoir de </a:t>
            </a:r>
            <a:r>
              <a:rPr lang="fr-FR" dirty="0"/>
              <a:t>nouvelles applications cohérentes </a:t>
            </a:r>
            <a:r>
              <a:rPr lang="fr-FR" dirty="0" smtClean="0"/>
              <a:t>avec </a:t>
            </a:r>
            <a:r>
              <a:rPr lang="fr-FR" dirty="0"/>
              <a:t>le modèle conceptuel de </a:t>
            </a:r>
            <a:r>
              <a:rPr lang="fr-FR" dirty="0" smtClean="0"/>
              <a:t>l’utilisateur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Analyser et évaluer l’utilisabilité </a:t>
            </a:r>
            <a:r>
              <a:rPr lang="fr-FR" dirty="0" smtClean="0"/>
              <a:t>d’un système interactif</a:t>
            </a: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Assister l’utilisateur </a:t>
            </a:r>
            <a:r>
              <a:rPr lang="fr-FR" dirty="0"/>
              <a:t>pendant une session 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interactive (cf. aide contextuelle)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Documenter</a:t>
            </a:r>
            <a:r>
              <a:rPr lang="fr-FR" dirty="0"/>
              <a:t> </a:t>
            </a:r>
            <a:r>
              <a:rPr lang="fr-FR" dirty="0" smtClean="0"/>
              <a:t>le </a:t>
            </a:r>
            <a:r>
              <a:rPr lang="fr-FR" dirty="0"/>
              <a:t>logiciel interactif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50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3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Modèle de tâche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Qu’est-ce qu’un </a:t>
            </a:r>
            <a:r>
              <a:rPr lang="fr-FR" dirty="0"/>
              <a:t>Modèle de </a:t>
            </a:r>
            <a:r>
              <a:rPr lang="fr-FR" dirty="0" smtClean="0"/>
              <a:t>tâche ? </a:t>
            </a:r>
            <a:endParaRPr lang="fr-FR" dirty="0"/>
          </a:p>
          <a:p>
            <a:r>
              <a:rPr lang="fr-FR" dirty="0" smtClean="0"/>
              <a:t>Contenu</a:t>
            </a:r>
          </a:p>
          <a:p>
            <a:pPr lvl="1"/>
            <a:r>
              <a:rPr lang="fr-FR" dirty="0" smtClean="0"/>
              <a:t>Une description de la tâche</a:t>
            </a:r>
          </a:p>
          <a:p>
            <a:pPr lvl="1"/>
            <a:r>
              <a:rPr lang="fr-FR" dirty="0" smtClean="0"/>
              <a:t>Modèle de </a:t>
            </a:r>
            <a:r>
              <a:rPr lang="fr-FR" dirty="0"/>
              <a:t>tâche </a:t>
            </a:r>
            <a:r>
              <a:rPr lang="fr-FR" dirty="0" smtClean="0"/>
              <a:t>utilisateur</a:t>
            </a:r>
          </a:p>
          <a:p>
            <a:pPr lvl="1"/>
            <a:r>
              <a:rPr lang="fr-FR" dirty="0"/>
              <a:t>Modèle de </a:t>
            </a:r>
            <a:r>
              <a:rPr lang="fr-FR" dirty="0" smtClean="0"/>
              <a:t>tâche système</a:t>
            </a:r>
          </a:p>
          <a:p>
            <a:pPr lvl="1"/>
            <a:r>
              <a:rPr lang="fr-FR" dirty="0"/>
              <a:t>Modèle de </a:t>
            </a:r>
            <a:r>
              <a:rPr lang="fr-FR" dirty="0" smtClean="0"/>
              <a:t>tâche envisagé (avec un nouveau système)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7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Modèle de tâche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Arbres de tâches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6" y="1556792"/>
            <a:ext cx="7687748" cy="4968551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91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MAD : </a:t>
            </a:r>
            <a:br>
              <a:rPr lang="fr-FR" sz="2800" dirty="0"/>
            </a:br>
            <a:r>
              <a:rPr lang="fr-FR" sz="2800" dirty="0"/>
              <a:t>Méthode analytique de description de </a:t>
            </a:r>
            <a:r>
              <a:rPr lang="fr-FR" sz="2800" dirty="0" smtClean="0"/>
              <a:t>tâches</a:t>
            </a:r>
            <a:endParaRPr lang="fr-FR" sz="2800" dirty="0"/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74" y="1899981"/>
            <a:ext cx="6639852" cy="3667637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67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Étapes de la modélisation de la tâche</a:t>
            </a:r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1" y="1828534"/>
            <a:ext cx="7708558" cy="4264762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54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0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 de tâches</a:t>
            </a:r>
            <a:endParaRPr lang="fr-FR" dirty="0"/>
          </a:p>
        </p:txBody>
      </p:sp>
      <p:pic>
        <p:nvPicPr>
          <p:cNvPr id="4" name="Espace réservé du contenu 3" descr="Capture d’écran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24599"/>
            <a:ext cx="6890594" cy="4504994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55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38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Merci </a:t>
            </a:r>
            <a:r>
              <a:rPr lang="fr-FR" dirty="0" smtClean="0"/>
              <a:t>pour votre attention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56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8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Approche de conception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A</a:t>
            </a:r>
            <a:r>
              <a:rPr lang="fr-FR" dirty="0" smtClean="0"/>
              <a:t>pproche technocentriste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centrée sur la machine et ses fonctionnalités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l’utilisateur doit s’adapter à la machine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A</a:t>
            </a:r>
            <a:r>
              <a:rPr lang="fr-FR" dirty="0" smtClean="0"/>
              <a:t>pproche anthropocentriste	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centrée sur l’homme et les utilisations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la machine doit s’adapter à l’activité des utilisateurs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8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Ergonomie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Pourquoi conçoit-on le logiciels ?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89756"/>
            <a:ext cx="8492380" cy="3679411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16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Ergonomie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Utilisabilité</a:t>
            </a:r>
            <a:endParaRPr lang="fr-FR" dirty="0"/>
          </a:p>
          <a:p>
            <a:r>
              <a:rPr lang="fr-FR" dirty="0"/>
              <a:t>facilité d’apprentissage et </a:t>
            </a:r>
            <a:r>
              <a:rPr lang="fr-FR" dirty="0" smtClean="0"/>
              <a:t>d’utilisation</a:t>
            </a:r>
            <a:endParaRPr lang="fr-FR" dirty="0"/>
          </a:p>
          <a:p>
            <a:r>
              <a:rPr lang="fr-FR" dirty="0"/>
              <a:t>facilité de </a:t>
            </a:r>
            <a:r>
              <a:rPr lang="fr-FR" dirty="0" smtClean="0"/>
              <a:t>mémorisation</a:t>
            </a:r>
            <a:endParaRPr lang="fr-FR" dirty="0"/>
          </a:p>
          <a:p>
            <a:r>
              <a:rPr lang="fr-FR" dirty="0"/>
              <a:t>utilisation sans </a:t>
            </a:r>
            <a:r>
              <a:rPr lang="fr-FR" dirty="0" smtClean="0"/>
              <a:t>erreurs</a:t>
            </a:r>
            <a:endParaRPr lang="fr-FR" dirty="0"/>
          </a:p>
          <a:p>
            <a:r>
              <a:rPr lang="fr-FR" dirty="0" smtClean="0"/>
              <a:t>satisfaction</a:t>
            </a:r>
            <a:endParaRPr lang="fr-FR" dirty="0"/>
          </a:p>
          <a:p>
            <a:r>
              <a:rPr lang="fr-FR" dirty="0"/>
              <a:t>contexte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85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Ergonomie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gens sont différents :</a:t>
            </a:r>
          </a:p>
          <a:p>
            <a:pPr lvl="1"/>
            <a:r>
              <a:rPr lang="fr-FR" dirty="0" smtClean="0"/>
              <a:t>difficile </a:t>
            </a:r>
            <a:r>
              <a:rPr lang="fr-FR" dirty="0"/>
              <a:t>d’arranger tout le </a:t>
            </a:r>
            <a:r>
              <a:rPr lang="fr-FR" dirty="0" smtClean="0"/>
              <a:t>monde</a:t>
            </a:r>
            <a:endParaRPr lang="fr-FR" dirty="0"/>
          </a:p>
          <a:p>
            <a:pPr lvl="2"/>
            <a:r>
              <a:rPr lang="fr-FR" dirty="0"/>
              <a:t>essayer de fonctionner pour </a:t>
            </a:r>
            <a:r>
              <a:rPr lang="fr-FR" dirty="0" smtClean="0"/>
              <a:t>95% </a:t>
            </a:r>
            <a:r>
              <a:rPr lang="fr-FR" dirty="0"/>
              <a:t>des gens </a:t>
            </a:r>
            <a:r>
              <a:rPr lang="fr-FR" dirty="0" smtClean="0"/>
              <a:t>?</a:t>
            </a:r>
            <a:endParaRPr lang="fr-FR" dirty="0"/>
          </a:p>
          <a:p>
            <a:pPr lvl="2"/>
            <a:r>
              <a:rPr lang="fr-FR" dirty="0"/>
              <a:t>se baser sur la moyenne ?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le programmeur ne représente pas </a:t>
            </a:r>
            <a:r>
              <a:rPr lang="fr-FR" dirty="0" smtClean="0"/>
              <a:t>forcément </a:t>
            </a:r>
            <a:r>
              <a:rPr lang="fr-FR" dirty="0"/>
              <a:t>la moyenne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5523-D7C7-4620-BC1B-FDB526D8368A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42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1745</Words>
  <Application>Microsoft Office PowerPoint</Application>
  <PresentationFormat>Affichage à l'écran (4:3)</PresentationFormat>
  <Paragraphs>446</Paragraphs>
  <Slides>56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7" baseType="lpstr">
      <vt:lpstr>Capitaux</vt:lpstr>
      <vt:lpstr>Conception des IHM</vt:lpstr>
      <vt:lpstr>Plan</vt:lpstr>
      <vt:lpstr>Introduction</vt:lpstr>
      <vt:lpstr>Introduction</vt:lpstr>
      <vt:lpstr>Introduction</vt:lpstr>
      <vt:lpstr>Approche de conception</vt:lpstr>
      <vt:lpstr>Ergonomie</vt:lpstr>
      <vt:lpstr>Ergonomie</vt:lpstr>
      <vt:lpstr>Ergonomie</vt:lpstr>
      <vt:lpstr>Ergonomie</vt:lpstr>
      <vt:lpstr>Ergonomie</vt:lpstr>
      <vt:lpstr>Ergonomie </vt:lpstr>
      <vt:lpstr>Ergonomie</vt:lpstr>
      <vt:lpstr>Ergonomie</vt:lpstr>
      <vt:lpstr>Ergonomie</vt:lpstr>
      <vt:lpstr>Ergonomie</vt:lpstr>
      <vt:lpstr>Ergonomie</vt:lpstr>
      <vt:lpstr>Ergonomie</vt:lpstr>
      <vt:lpstr>Ergonomie</vt:lpstr>
      <vt:lpstr>Ergonomie</vt:lpstr>
      <vt:lpstr>Ergonomie</vt:lpstr>
      <vt:lpstr>Demarche érgonomique de conception</vt:lpstr>
      <vt:lpstr>Pourquoi des méthodes de conception IHM?</vt:lpstr>
      <vt:lpstr>Méthodes de conception des IHM</vt:lpstr>
      <vt:lpstr>Conception itérative</vt:lpstr>
      <vt:lpstr>Conception itérative </vt:lpstr>
      <vt:lpstr>Conception par prototypage</vt:lpstr>
      <vt:lpstr>Types de prototype</vt:lpstr>
      <vt:lpstr>Types de prototype </vt:lpstr>
      <vt:lpstr>Types de prototype </vt:lpstr>
      <vt:lpstr>Conception centrée utilisateur</vt:lpstr>
      <vt:lpstr>Conception centrée utilisateur</vt:lpstr>
      <vt:lpstr>Conception centrée utilisateur  </vt:lpstr>
      <vt:lpstr>Conception centrée utilisateur: Modèle de l’utilisateur</vt:lpstr>
      <vt:lpstr>Conception centrée utilisateur: Modèle de tâche</vt:lpstr>
      <vt:lpstr>Conception centrée utilisateur  Modèle de tâche</vt:lpstr>
      <vt:lpstr>Conception centrée utilisateur : Modèle de l’interaction</vt:lpstr>
      <vt:lpstr>Conception centrée utilisateur: Modèle de l’interaction</vt:lpstr>
      <vt:lpstr>Conception participative</vt:lpstr>
      <vt:lpstr>Conception participative 2</vt:lpstr>
      <vt:lpstr>Conception participative 3</vt:lpstr>
      <vt:lpstr>Conception informative </vt:lpstr>
      <vt:lpstr>Méthode des personas et scenarios</vt:lpstr>
      <vt:lpstr>Méthode des personas et scenarios 2</vt:lpstr>
      <vt:lpstr>Méthode des personas et scenarios 3</vt:lpstr>
      <vt:lpstr>Méthode des personas et scenarios 4</vt:lpstr>
      <vt:lpstr>Méthode des personas et scenarios 5</vt:lpstr>
      <vt:lpstr>Méthode des personas et scenarios 5</vt:lpstr>
      <vt:lpstr>Modèle de tâches</vt:lpstr>
      <vt:lpstr>Modèle de tâche</vt:lpstr>
      <vt:lpstr>Modèle de tâche</vt:lpstr>
      <vt:lpstr>Modèle de tâche</vt:lpstr>
      <vt:lpstr>MAD :  Méthode analytique de description de tâches</vt:lpstr>
      <vt:lpstr>Étapes de la modélisation de la tâche</vt:lpstr>
      <vt:lpstr>Modèle de tâches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des IHM</dc:title>
  <dc:creator>amene</dc:creator>
  <cp:lastModifiedBy>amene</cp:lastModifiedBy>
  <cp:revision>34</cp:revision>
  <dcterms:created xsi:type="dcterms:W3CDTF">2015-03-05T21:40:31Z</dcterms:created>
  <dcterms:modified xsi:type="dcterms:W3CDTF">2015-03-20T09:13:07Z</dcterms:modified>
</cp:coreProperties>
</file>