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0" r:id="rId6"/>
    <p:sldId id="261" r:id="rId7"/>
    <p:sldId id="260" r:id="rId8"/>
    <p:sldId id="262" r:id="rId9"/>
    <p:sldId id="269" r:id="rId10"/>
    <p:sldId id="263" r:id="rId11"/>
    <p:sldId id="265" r:id="rId12"/>
    <p:sldId id="264" r:id="rId13"/>
    <p:sldId id="272" r:id="rId14"/>
    <p:sldId id="273" r:id="rId15"/>
    <p:sldId id="268" r:id="rId16"/>
    <p:sldId id="266" r:id="rId17"/>
    <p:sldId id="267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47133" autoAdjust="0"/>
  </p:normalViewPr>
  <p:slideViewPr>
    <p:cSldViewPr>
      <p:cViewPr varScale="1">
        <p:scale>
          <a:sx n="32" d="100"/>
          <a:sy n="32" d="100"/>
        </p:scale>
        <p:origin x="-24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B731E-8DE7-4930-844C-5F181805390B}" type="datetimeFigureOut">
              <a:rPr lang="fr-FR" smtClean="0"/>
              <a:pPr/>
              <a:t>12/02/2015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6A1D6-28A3-49CA-BBD4-5EC13BD3D7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L’interaction graphique regroupe l’ensemble des moyens matériel et logiciels qui </a:t>
            </a:r>
            <a:r>
              <a:rPr lang="fr-FR" dirty="0" smtClean="0"/>
              <a:t>interagir </a:t>
            </a:r>
            <a:r>
              <a:rPr lang="fr-FR" dirty="0" smtClean="0"/>
              <a:t>avec des représentations graphique affichés</a:t>
            </a:r>
            <a:r>
              <a:rPr lang="fr-FR" baseline="0" dirty="0" smtClean="0"/>
              <a:t> sur l’écran.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6A1D6-28A3-49CA-BBD4-5EC13BD3D789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manipulation directe  marque une transition et l’</a:t>
            </a:r>
            <a:r>
              <a:rPr lang="fr-FR" dirty="0" err="1" smtClean="0"/>
              <a:t>evolution</a:t>
            </a:r>
            <a:r>
              <a:rPr lang="fr-FR" dirty="0" smtClean="0"/>
              <a:t>  importante</a:t>
            </a:r>
            <a:r>
              <a:rPr lang="fr-FR" baseline="0" dirty="0" smtClean="0"/>
              <a:t> entre les interfaces a ligne de commande, </a:t>
            </a:r>
          </a:p>
          <a:p>
            <a:r>
              <a:rPr lang="fr-FR" baseline="0" dirty="0" smtClean="0"/>
              <a:t> les interfaces graphique actuelle ,Ou les objets sont représenté à l’</a:t>
            </a:r>
            <a:r>
              <a:rPr lang="fr-FR" baseline="0" dirty="0" err="1" smtClean="0"/>
              <a:t>eran</a:t>
            </a:r>
            <a:r>
              <a:rPr lang="fr-FR" baseline="0" dirty="0" smtClean="0"/>
              <a:t> et manipulés avec une souris.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6A1D6-28A3-49CA-BBD4-5EC13BD3D789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Exemple: </a:t>
            </a:r>
            <a:r>
              <a:rPr lang="fr-FR" dirty="0" err="1" smtClean="0"/>
              <a:t>Qt</a:t>
            </a:r>
            <a:r>
              <a:rPr lang="fr-FR" dirty="0" smtClean="0"/>
              <a:t> </a:t>
            </a:r>
            <a:r>
              <a:rPr lang="fr-FR" dirty="0" smtClean="0"/>
              <a:t>Designer, </a:t>
            </a:r>
            <a:r>
              <a:rPr lang="fr-FR" dirty="0" err="1" smtClean="0"/>
              <a:t>Xcode</a:t>
            </a:r>
            <a:r>
              <a:rPr lang="fr-FR" dirty="0" smtClean="0"/>
              <a:t>,  </a:t>
            </a:r>
            <a:r>
              <a:rPr lang="fr-FR" dirty="0" smtClean="0"/>
              <a:t>Eclipse..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6A1D6-28A3-49CA-BBD4-5EC13BD3D789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Modelisation</a:t>
            </a:r>
            <a:r>
              <a:rPr lang="fr-FR" dirty="0" smtClean="0"/>
              <a:t> de l’interaction graphique</a:t>
            </a:r>
          </a:p>
          <a:p>
            <a:r>
              <a:rPr lang="fr-FR" dirty="0" smtClean="0"/>
              <a:t>Utilisation des machines</a:t>
            </a:r>
            <a:r>
              <a:rPr lang="fr-FR" baseline="0" dirty="0" smtClean="0"/>
              <a:t> d’</a:t>
            </a:r>
            <a:r>
              <a:rPr lang="fr-FR" baseline="0" dirty="0" err="1" smtClean="0"/>
              <a:t>etats</a:t>
            </a:r>
            <a:r>
              <a:rPr lang="fr-FR" baseline="0" dirty="0" smtClean="0"/>
              <a:t> pour décrire les interactions</a:t>
            </a:r>
          </a:p>
          <a:p>
            <a:r>
              <a:rPr lang="fr-FR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Ceci est </a:t>
            </a:r>
            <a:r>
              <a:rPr lang="fr-FR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résum</a:t>
            </a:r>
            <a:r>
              <a:rPr lang="fr-FR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Distributeur de café</a:t>
            </a:r>
            <a:r>
              <a:rPr lang="fr-FR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fr-FR" baseline="0" dirty="0" smtClean="0"/>
          </a:p>
          <a:p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fr-FR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Distributeur de café</a:t>
            </a:r>
            <a:r>
              <a:rPr lang="fr-FR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comporte deux fentes pour les pièces de 10 et 20 centimes, et un bouton K pour obtenir un café.</a:t>
            </a:r>
          </a:p>
          <a:p>
            <a:r>
              <a:rPr lang="fr-FR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 début, le bouton K est bloqué, les deux fentes sont ouvertes. </a:t>
            </a:r>
          </a:p>
          <a:p>
            <a:r>
              <a:rPr lang="fr-FR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café coute 30 centimes. Si on a mis suffisamment de pièces, les fentes se ferment, le bouton </a:t>
            </a:r>
            <a:r>
              <a:rPr lang="fr-FR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Kest</a:t>
            </a:r>
            <a:r>
              <a:rPr lang="fr-FR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libéré, on ne peut plus mettre de pièces, et on peut enfoncer le bouton K. </a:t>
            </a:r>
          </a:p>
          <a:p>
            <a:r>
              <a:rPr lang="fr-FR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Alors un gobelet tombe dans l'espace vide au bas de la machine, et le café se verse dans le gobelet. </a:t>
            </a:r>
          </a:p>
          <a:p>
            <a:endParaRPr lang="fr-FR" sz="1200" b="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L'automatisme correspondant comporte 4 états. </a:t>
            </a:r>
          </a:p>
          <a:p>
            <a:r>
              <a:rPr lang="fr-FR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les états 0, 1, 2, les fentes sont ouvertes, le bouton K est bloqué. </a:t>
            </a:r>
          </a:p>
          <a:p>
            <a:r>
              <a:rPr lang="fr-FR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l'état 4, les fentes sont fermées, le bouton K est débloqué. </a:t>
            </a:r>
          </a:p>
          <a:p>
            <a:r>
              <a:rPr lang="fr-FR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états 0, 1, 2, 3 enregistrent le crédit courant en multiples de 10 centimes.</a:t>
            </a:r>
          </a:p>
          <a:p>
            <a:r>
              <a:rPr lang="fr-FR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passe d'un état à un autre soit en insérant une pièce dans une des deux fentes, soit en appuyant sur le bouton K. Au début, le distributeur est dans l'état 0.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6A1D6-28A3-49CA-BBD4-5EC13BD3D789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plan de cette exposé est comme la suite :</a:t>
            </a:r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6A1D6-28A3-49CA-BBD4-5EC13BD3D789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/*lire directe </a:t>
            </a:r>
            <a:r>
              <a:rPr lang="fr-FR" dirty="0" err="1" smtClean="0"/>
              <a:t>appartir</a:t>
            </a:r>
            <a:r>
              <a:rPr lang="fr-FR" dirty="0" smtClean="0"/>
              <a:t> ici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Une </a:t>
            </a:r>
            <a:r>
              <a:rPr lang="fr-FR" dirty="0" smtClean="0"/>
              <a:t>interface</a:t>
            </a:r>
            <a:r>
              <a:rPr lang="fr-FR" baseline="0" dirty="0" smtClean="0"/>
              <a:t> graphique est </a:t>
            </a:r>
            <a:r>
              <a:rPr lang="fr-FR" dirty="0" smtClean="0"/>
              <a:t>Un dispositif de dialogue homme-machine,</a:t>
            </a:r>
            <a:r>
              <a:rPr lang="fr-FR" baseline="0" dirty="0" smtClean="0"/>
              <a:t> dans lequel les objets à manipuler sont dessinés sous forme de pictogramme à l’écran, la manipulation physique de ces objets se fait a l’aide d’un dispositif de pointage qui est la souris 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6A1D6-28A3-49CA-BBD4-5EC13BD3D789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dirty="0" smtClean="0"/>
              <a:t>/*lire directe </a:t>
            </a:r>
            <a:r>
              <a:rPr lang="fr-FR" dirty="0" err="1" smtClean="0"/>
              <a:t>appartir</a:t>
            </a:r>
            <a:r>
              <a:rPr lang="fr-FR" dirty="0" smtClean="0"/>
              <a:t> ici </a:t>
            </a:r>
          </a:p>
          <a:p>
            <a:pPr>
              <a:buFont typeface="Arial" pitchFamily="34" charset="0"/>
              <a:buNone/>
            </a:pPr>
            <a:endParaRPr lang="fr-FR" dirty="0" smtClean="0"/>
          </a:p>
          <a:p>
            <a:pPr>
              <a:buFont typeface="Arial" pitchFamily="34" charset="0"/>
              <a:buNone/>
            </a:pPr>
            <a:r>
              <a:rPr lang="fr-FR" dirty="0" smtClean="0"/>
              <a:t>En</a:t>
            </a:r>
            <a:r>
              <a:rPr lang="fr-FR" baseline="0" dirty="0" smtClean="0"/>
              <a:t> </a:t>
            </a:r>
            <a:r>
              <a:rPr lang="fr-FR" baseline="0" dirty="0" smtClean="0"/>
              <a:t>1963 </a:t>
            </a:r>
            <a:r>
              <a:rPr lang="fr-FR" dirty="0" smtClean="0"/>
              <a:t>Ivan Sutherland a écrit un  programme </a:t>
            </a:r>
            <a:r>
              <a:rPr lang="fr-FR" dirty="0" smtClean="0"/>
              <a:t>informatique qui est </a:t>
            </a:r>
            <a:r>
              <a:rPr lang="fr-FR" dirty="0" err="1" smtClean="0"/>
              <a:t>sketchpad</a:t>
            </a:r>
            <a:r>
              <a:rPr lang="fr-FR" dirty="0" smtClean="0"/>
              <a:t>, </a:t>
            </a:r>
            <a:r>
              <a:rPr lang="fr-FR" dirty="0" smtClean="0"/>
              <a:t>dans le cadre</a:t>
            </a:r>
            <a:r>
              <a:rPr lang="fr-FR" baseline="0" dirty="0" smtClean="0"/>
              <a:t> de sa </a:t>
            </a:r>
            <a:r>
              <a:rPr lang="fr-FR" baseline="0" dirty="0" err="1" smtClean="0"/>
              <a:t>thése</a:t>
            </a:r>
            <a:r>
              <a:rPr lang="fr-FR" baseline="0" dirty="0" smtClean="0"/>
              <a:t> de doctorat.</a:t>
            </a: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 err="1" smtClean="0"/>
              <a:t>Sketchpad</a:t>
            </a:r>
            <a:r>
              <a:rPr lang="fr-FR" dirty="0" smtClean="0"/>
              <a:t> est Considéré comme le précurseur des logiciels de conception assistée par ordinateur(CAO) et il a ouvert la voie aux interface homme machine.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 err="1" smtClean="0"/>
              <a:t>Sketchpad</a:t>
            </a:r>
            <a:r>
              <a:rPr lang="fr-FR" dirty="0" smtClean="0"/>
              <a:t> est Le premier programme qui a proposé une interface graphique,</a:t>
            </a:r>
            <a:r>
              <a:rPr lang="fr-FR" baseline="0" dirty="0" smtClean="0"/>
              <a:t> en utilisant un moniteur et un crayon optique.</a:t>
            </a: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6A1D6-28A3-49CA-BBD4-5EC13BD3D789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L’idée du programme était d’avoir un dessin principal</a:t>
            </a:r>
            <a:r>
              <a:rPr lang="fr-FR" baseline="0" dirty="0" smtClean="0"/>
              <a:t> qui puisse s’instancier en plusieurs réplique.</a:t>
            </a:r>
          </a:p>
          <a:p>
            <a:r>
              <a:rPr lang="fr-FR" baseline="0" dirty="0" smtClean="0"/>
              <a:t>Si l’utilisateur modifie le dessin principal à l’aide de son crayon optique, toutes les instances changent aussi.</a:t>
            </a:r>
          </a:p>
          <a:p>
            <a:r>
              <a:rPr lang="fr-FR" baseline="0" dirty="0" smtClean="0"/>
              <a:t>Une autre invention de </a:t>
            </a:r>
            <a:r>
              <a:rPr lang="fr-FR" baseline="0" dirty="0" err="1" smtClean="0"/>
              <a:t>sketchpad</a:t>
            </a:r>
            <a:r>
              <a:rPr lang="fr-FR" baseline="0" dirty="0" smtClean="0"/>
              <a:t> été de permettre au utilisateur de contrôler facilement les propriété géométrique du dessin,</a:t>
            </a:r>
          </a:p>
          <a:p>
            <a:r>
              <a:rPr lang="fr-FR" baseline="0" dirty="0" smtClean="0"/>
              <a:t>Il était par exemple possible de Régler la </a:t>
            </a:r>
            <a:r>
              <a:rPr lang="fr-FR" baseline="0" dirty="0" err="1" smtClean="0"/>
              <a:t>longeur</a:t>
            </a:r>
            <a:r>
              <a:rPr lang="fr-FR" baseline="0" dirty="0" smtClean="0"/>
              <a:t> d’un segment ou </a:t>
            </a:r>
            <a:r>
              <a:rPr lang="fr-FR" baseline="0" dirty="0" err="1" smtClean="0"/>
              <a:t>regler</a:t>
            </a:r>
            <a:r>
              <a:rPr lang="fr-FR" baseline="0" dirty="0" smtClean="0"/>
              <a:t> l’angle entre les 2 lignes.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6A1D6-28A3-49CA-BBD4-5EC13BD3D789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Cette vidéo est une émission de télévision faite sur le logiciel Ivan Sutherland développé en 1963  </a:t>
            </a:r>
            <a:r>
              <a:rPr lang="fr-FR" dirty="0" smtClean="0"/>
              <a:t>dans le cadre</a:t>
            </a:r>
            <a:r>
              <a:rPr lang="fr-FR" baseline="0" dirty="0" smtClean="0"/>
              <a:t> de sa </a:t>
            </a:r>
            <a:r>
              <a:rPr lang="fr-FR" baseline="0" dirty="0" err="1" smtClean="0"/>
              <a:t>thése</a:t>
            </a:r>
            <a:r>
              <a:rPr lang="fr-FR" baseline="0" dirty="0" smtClean="0"/>
              <a:t> de doctorat</a:t>
            </a:r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un système de communication graphique homme Machine -», décrit comme l'un des programmes informatiques les plus influents jamais écrits.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Ce travail a été décisif dans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 Interaction Homme-Machine, 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graphiques et des interfaces graphiques (GUI),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 Conception Assistée par Ordinateur (CAO).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6A1D6-28A3-49CA-BBD4-5EC13BD3D789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On continue</a:t>
            </a:r>
            <a:r>
              <a:rPr lang="fr-FR" baseline="0" dirty="0" smtClean="0"/>
              <a:t> avec histoire de l’interaction graphique</a:t>
            </a:r>
          </a:p>
          <a:p>
            <a:endParaRPr lang="fr-FR" dirty="0" smtClean="0"/>
          </a:p>
          <a:p>
            <a:r>
              <a:rPr lang="fr-FR" dirty="0" smtClean="0"/>
              <a:t>Parmi les ordinateurs personnels commercialisés, le </a:t>
            </a:r>
            <a:r>
              <a:rPr lang="fr-FR" dirty="0" err="1" smtClean="0"/>
              <a:t>xerox</a:t>
            </a:r>
            <a:r>
              <a:rPr lang="fr-FR" dirty="0" smtClean="0"/>
              <a:t> star propose une interface</a:t>
            </a:r>
            <a:r>
              <a:rPr lang="fr-FR" baseline="0" dirty="0" smtClean="0"/>
              <a:t> graphique et d’autre concepts révolutionnaire a l époque.</a:t>
            </a:r>
          </a:p>
          <a:p>
            <a:r>
              <a:rPr lang="fr-FR" baseline="0" dirty="0" smtClean="0"/>
              <a:t>Il n’était pas </a:t>
            </a:r>
            <a:r>
              <a:rPr lang="fr-FR" baseline="0" dirty="0" smtClean="0"/>
              <a:t>présent </a:t>
            </a:r>
            <a:r>
              <a:rPr lang="fr-FR" baseline="0" dirty="0" smtClean="0"/>
              <a:t>comme ordinateur , mais comme une machine de bureau avancée.</a:t>
            </a:r>
          </a:p>
          <a:p>
            <a:r>
              <a:rPr lang="fr-FR" baseline="0" dirty="0" smtClean="0"/>
              <a:t>Il n’était pas destiné à la programmation mais sur sa </a:t>
            </a:r>
            <a:r>
              <a:rPr lang="fr-FR" baseline="0" dirty="0" smtClean="0"/>
              <a:t>métaphore </a:t>
            </a:r>
            <a:r>
              <a:rPr lang="fr-FR" baseline="0" dirty="0" smtClean="0"/>
              <a:t>du bureau (documents, dossiers, corbeille,..)</a:t>
            </a:r>
          </a:p>
          <a:p>
            <a:r>
              <a:rPr lang="fr-FR" baseline="0" dirty="0" smtClean="0"/>
              <a:t>Et sur son fonctionnement en réseau local dans une première version d’</a:t>
            </a:r>
            <a:r>
              <a:rPr lang="fr-FR" baseline="0" dirty="0" err="1" smtClean="0"/>
              <a:t>eternet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6A1D6-28A3-49CA-BBD4-5EC13BD3D789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/*lire ca</a:t>
            </a:r>
            <a:r>
              <a:rPr lang="fr-FR" baseline="0" dirty="0" smtClean="0"/>
              <a:t> a la fin du diapo</a:t>
            </a:r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dirty="0" smtClean="0"/>
              <a:t>Xerox </a:t>
            </a:r>
            <a:r>
              <a:rPr lang="fr-FR" dirty="0" smtClean="0"/>
              <a:t>a</a:t>
            </a:r>
            <a:r>
              <a:rPr lang="fr-FR" baseline="0" dirty="0" smtClean="0"/>
              <a:t> une </a:t>
            </a:r>
            <a:r>
              <a:rPr lang="fr-FR" baseline="0" dirty="0" err="1" smtClean="0"/>
              <a:t>interfece</a:t>
            </a:r>
            <a:r>
              <a:rPr lang="fr-FR" baseline="0" dirty="0" smtClean="0"/>
              <a:t> basé sur le </a:t>
            </a:r>
            <a:r>
              <a:rPr lang="fr-FR" baseline="0" dirty="0" err="1" smtClean="0"/>
              <a:t>metaphore</a:t>
            </a:r>
            <a:r>
              <a:rPr lang="fr-FR" baseline="0" dirty="0" smtClean="0"/>
              <a:t> du bureau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Ce type d’interface a été créé en 1970 par Xerox PARC pour</a:t>
            </a:r>
            <a:r>
              <a:rPr lang="fr-FR" baseline="0" dirty="0" smtClean="0"/>
              <a:t> remplacer les interfaces en ligne de commande,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 puis développé et popularisé par Apple avec l’ordinateur Macintosh , commercialisé en </a:t>
            </a:r>
            <a:r>
              <a:rPr lang="fr-FR" baseline="0" dirty="0" smtClean="0"/>
              <a:t>1984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Question/ réponse: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Une architecture fermée ( impossible de développer des application hors Xerox).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6A1D6-28A3-49CA-BBD4-5EC13BD3D789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L’interface graphique se base sur le paradigme WIMP qui signifie </a:t>
            </a:r>
            <a:r>
              <a:rPr lang="fr-FR" dirty="0" err="1" smtClean="0"/>
              <a:t>window</a:t>
            </a:r>
            <a:r>
              <a:rPr lang="fr-FR" dirty="0" smtClean="0"/>
              <a:t>, Icône, Menus et pointage.</a:t>
            </a:r>
          </a:p>
          <a:p>
            <a:r>
              <a:rPr lang="fr-FR" baseline="0" dirty="0" smtClean="0"/>
              <a:t>Evolution des interface: </a:t>
            </a:r>
            <a:r>
              <a:rPr lang="fr-FR" baseline="0" dirty="0" err="1" smtClean="0"/>
              <a:t>Multi-fenêtrage</a:t>
            </a:r>
            <a:r>
              <a:rPr lang="fr-FR" baseline="0" dirty="0" smtClean="0"/>
              <a:t>, interfaces iconiques et manipulation directe : donnent </a:t>
            </a:r>
            <a:r>
              <a:rPr lang="fr-FR" baseline="0" dirty="0" smtClean="0"/>
              <a:t>l’</a:t>
            </a:r>
            <a:r>
              <a:rPr lang="fr-FR" baseline="0" dirty="0" err="1" smtClean="0"/>
              <a:t>accés</a:t>
            </a:r>
            <a:r>
              <a:rPr lang="fr-FR" baseline="0" dirty="0" smtClean="0"/>
              <a:t> </a:t>
            </a:r>
            <a:r>
              <a:rPr lang="fr-FR" baseline="0" dirty="0" smtClean="0"/>
              <a:t>à l’ensemble des fonctions du système.</a:t>
            </a:r>
          </a:p>
          <a:p>
            <a:r>
              <a:rPr lang="fr-FR" baseline="0" dirty="0" smtClean="0"/>
              <a:t>L’avantages:</a:t>
            </a:r>
          </a:p>
          <a:p>
            <a:r>
              <a:rPr lang="fr-FR" baseline="0" dirty="0" smtClean="0"/>
              <a:t>	apprentissage simple et rapide</a:t>
            </a:r>
          </a:p>
          <a:p>
            <a:r>
              <a:rPr lang="fr-FR" baseline="0" dirty="0" smtClean="0"/>
              <a:t>	Environnements Standards 	</a:t>
            </a:r>
          </a:p>
          <a:p>
            <a:r>
              <a:rPr lang="fr-FR" baseline="0" dirty="0" smtClean="0"/>
              <a:t>	techniques d’interaction simples a utiliser et </a:t>
            </a:r>
            <a:r>
              <a:rPr lang="fr-FR" baseline="0" dirty="0" smtClean="0"/>
              <a:t>a programmer</a:t>
            </a:r>
            <a:endParaRPr lang="fr-FR" baseline="0" dirty="0" smtClean="0"/>
          </a:p>
          <a:p>
            <a:r>
              <a:rPr lang="fr-FR" baseline="0" dirty="0" smtClean="0"/>
              <a:t> 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6A1D6-28A3-49CA-BBD4-5EC13BD3D789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DEF5906-52C8-4C27-A926-A66B0549C22E}" type="datetimeFigureOut">
              <a:rPr lang="fr-FR" smtClean="0"/>
              <a:pPr/>
              <a:t>12/02/2015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F0A6B6A-39FE-4DFC-9F99-162DAA8319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5906-52C8-4C27-A926-A66B0549C22E}" type="datetimeFigureOut">
              <a:rPr lang="fr-FR" smtClean="0"/>
              <a:pPr/>
              <a:t>12/02/2015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6B6A-39FE-4DFC-9F99-162DAA8319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5906-52C8-4C27-A926-A66B0549C22E}" type="datetimeFigureOut">
              <a:rPr lang="fr-FR" smtClean="0"/>
              <a:pPr/>
              <a:t>12/02/2015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6B6A-39FE-4DFC-9F99-162DAA8319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DEF5906-52C8-4C27-A926-A66B0549C22E}" type="datetimeFigureOut">
              <a:rPr lang="fr-FR" smtClean="0"/>
              <a:pPr/>
              <a:t>12/02/2015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0A6B6A-39FE-4DFC-9F99-162DAA8319A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DEF5906-52C8-4C27-A926-A66B0549C22E}" type="datetimeFigureOut">
              <a:rPr lang="fr-FR" smtClean="0"/>
              <a:pPr/>
              <a:t>12/02/2015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F0A6B6A-39FE-4DFC-9F99-162DAA8319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5906-52C8-4C27-A926-A66B0549C22E}" type="datetimeFigureOut">
              <a:rPr lang="fr-FR" smtClean="0"/>
              <a:pPr/>
              <a:t>12/02/2015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6B6A-39FE-4DFC-9F99-162DAA8319A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5906-52C8-4C27-A926-A66B0549C22E}" type="datetimeFigureOut">
              <a:rPr lang="fr-FR" smtClean="0"/>
              <a:pPr/>
              <a:t>12/02/2015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6B6A-39FE-4DFC-9F99-162DAA8319A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EF5906-52C8-4C27-A926-A66B0549C22E}" type="datetimeFigureOut">
              <a:rPr lang="fr-FR" smtClean="0"/>
              <a:pPr/>
              <a:t>12/02/2015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0A6B6A-39FE-4DFC-9F99-162DAA8319A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5906-52C8-4C27-A926-A66B0549C22E}" type="datetimeFigureOut">
              <a:rPr lang="fr-FR" smtClean="0"/>
              <a:pPr/>
              <a:t>12/02/2015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6B6A-39FE-4DFC-9F99-162DAA8319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DEF5906-52C8-4C27-A926-A66B0549C22E}" type="datetimeFigureOut">
              <a:rPr lang="fr-FR" smtClean="0"/>
              <a:pPr/>
              <a:t>12/02/2015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0A6B6A-39FE-4DFC-9F99-162DAA8319A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DEF5906-52C8-4C27-A926-A66B0549C22E}" type="datetimeFigureOut">
              <a:rPr lang="fr-FR" smtClean="0"/>
              <a:pPr/>
              <a:t>12/02/2015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0A6B6A-39FE-4DFC-9F99-162DAA8319A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EF5906-52C8-4C27-A926-A66B0549C22E}" type="datetimeFigureOut">
              <a:rPr lang="fr-FR" smtClean="0"/>
              <a:pPr/>
              <a:t>12/02/2015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0A6B6A-39FE-4DFC-9F99-162DAA8319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seignement.polytechnique.fr/informatique/ARCHIVES/IF/poly/main009.html" TargetMode="External"/><Relationship Id="rId2" Type="http://schemas.openxmlformats.org/officeDocument/2006/relationships/hyperlink" Target="http://fr.wikipedia.org/wiki/Interactions_homme-mach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v1fA22qmcM" TargetMode="External"/><Relationship Id="rId5" Type="http://schemas.openxmlformats.org/officeDocument/2006/relationships/hyperlink" Target="https://www.youtube.com/watch?v=USyoT_Ha_bA" TargetMode="External"/><Relationship Id="rId4" Type="http://schemas.openxmlformats.org/officeDocument/2006/relationships/hyperlink" Target="https://www.lri.fr/~mbl/ENS/IHM/ecole-in2p3/Cours/cours2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Zohra.Hachani\Desktop\IHM\WWW.DOWNVIDS.NET-Ivan%20Sutherland%20_%20Sketchpad%20Demo%20(1_2).mp4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Zohra.Hachani\Desktop\IHM\WWW.DOWNVIDS.NET-1983%20-%20Les%20premiers%20ordinateurs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95736" y="2132856"/>
            <a:ext cx="6172200" cy="936104"/>
          </a:xfrm>
        </p:spPr>
        <p:txBody>
          <a:bodyPr>
            <a:normAutofit/>
          </a:bodyPr>
          <a:lstStyle/>
          <a:p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Interaction graphique</a:t>
            </a:r>
            <a:endParaRPr lang="fr-F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1296615" y="309312"/>
            <a:ext cx="7235825" cy="93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fr-FR" sz="1800" dirty="0">
                <a:latin typeface="Times New Roman" pitchFamily="18" charset="0"/>
                <a:ea typeface="+mn-ea"/>
                <a:cs typeface="Times New Roman" pitchFamily="18" charset="0"/>
              </a:rPr>
              <a:t>INSTITUT GALILEE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fr-FR" sz="1800" dirty="0">
                <a:latin typeface="Times New Roman" pitchFamily="18" charset="0"/>
                <a:ea typeface="+mn-ea"/>
                <a:cs typeface="Times New Roman" pitchFamily="18" charset="0"/>
              </a:rPr>
              <a:t>*-*-*-*-*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fr-FR" sz="1800" dirty="0">
                <a:latin typeface="Times New Roman" pitchFamily="18" charset="0"/>
                <a:ea typeface="+mn-ea"/>
                <a:cs typeface="Times New Roman" pitchFamily="18" charset="0"/>
              </a:rPr>
              <a:t>Université  Paris 13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2339752" y="6093296"/>
            <a:ext cx="6172200" cy="8640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Réalisé</a:t>
            </a:r>
            <a:r>
              <a:rPr lang="fr-FR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par : Ben Slimane Zohra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fr-FR" sz="2000" b="1" noProof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Formation : M 2 PLS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Image 8" descr="sketchp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8072" y="3293712"/>
            <a:ext cx="3438144" cy="2511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1143000"/>
          </a:xfrm>
        </p:spPr>
        <p:txBody>
          <a:bodyPr/>
          <a:lstStyle/>
          <a:p>
            <a:r>
              <a:rPr lang="fr-FR" dirty="0" smtClean="0"/>
              <a:t>Manipulation directe :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931512"/>
            <a:ext cx="7467600" cy="4873752"/>
          </a:xfrm>
        </p:spPr>
        <p:txBody>
          <a:bodyPr numCol="2"/>
          <a:lstStyle/>
          <a:p>
            <a:r>
              <a:rPr lang="fr-FR" dirty="0" smtClean="0"/>
              <a:t>La visibilité des objets et des actions possible.</a:t>
            </a:r>
          </a:p>
          <a:p>
            <a:r>
              <a:rPr lang="fr-FR" dirty="0" smtClean="0"/>
              <a:t>Des actions rapide, réversible et incrémentale.</a:t>
            </a:r>
          </a:p>
          <a:p>
            <a:r>
              <a:rPr lang="fr-FR" dirty="0" smtClean="0"/>
              <a:t>Apprentissage facile. (un minimum de connaissances.</a:t>
            </a:r>
          </a:p>
          <a:p>
            <a:r>
              <a:rPr lang="fr-FR" dirty="0" smtClean="0"/>
              <a:t>Le remplacement de la syntaxe complexe des langages de commande par une manipulation. physique de l’objet.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Image 4" descr="ecran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836712"/>
            <a:ext cx="4737323" cy="4755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Manipulation directe :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91264" cy="556523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Paradigme WIMP:</a:t>
            </a:r>
          </a:p>
          <a:p>
            <a:pPr>
              <a:buNone/>
            </a:pPr>
            <a:r>
              <a:rPr lang="fr-FR" dirty="0" smtClean="0"/>
              <a:t>                  Fenêtre, Icône, Menus et Pointage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u="sng" dirty="0" smtClean="0"/>
              <a:t>Windows</a:t>
            </a:r>
            <a:r>
              <a:rPr lang="fr-FR" dirty="0" smtClean="0"/>
              <a:t>                            </a:t>
            </a:r>
            <a:r>
              <a:rPr lang="fr-FR" u="sng" dirty="0" smtClean="0"/>
              <a:t>Mac</a:t>
            </a:r>
            <a:r>
              <a:rPr lang="fr-FR" dirty="0" smtClean="0"/>
              <a:t>                       </a:t>
            </a:r>
            <a:r>
              <a:rPr lang="fr-FR" u="sng" dirty="0" err="1" smtClean="0"/>
              <a:t>Ubuntu</a:t>
            </a:r>
            <a:endParaRPr lang="fr-FR" u="sng" dirty="0"/>
          </a:p>
        </p:txBody>
      </p:sp>
      <p:pic>
        <p:nvPicPr>
          <p:cNvPr id="8" name="Image 7" descr="Actionsfenet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132856"/>
            <a:ext cx="6705600" cy="695325"/>
          </a:xfrm>
          <a:prstGeom prst="rect">
            <a:avLst/>
          </a:prstGeom>
        </p:spPr>
      </p:pic>
      <p:pic>
        <p:nvPicPr>
          <p:cNvPr id="10" name="Image 9" descr="ima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573016"/>
            <a:ext cx="2936177" cy="2045965"/>
          </a:xfrm>
          <a:prstGeom prst="rect">
            <a:avLst/>
          </a:prstGeom>
        </p:spPr>
      </p:pic>
      <p:pic>
        <p:nvPicPr>
          <p:cNvPr id="11" name="Image 10" descr="index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39762" y="3501008"/>
            <a:ext cx="2563109" cy="2207890"/>
          </a:xfrm>
          <a:prstGeom prst="rect">
            <a:avLst/>
          </a:prstGeom>
        </p:spPr>
      </p:pic>
      <p:pic>
        <p:nvPicPr>
          <p:cNvPr id="12" name="Image 11" descr="index1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3573016"/>
            <a:ext cx="2466975" cy="2135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1143000"/>
          </a:xfrm>
        </p:spPr>
        <p:txBody>
          <a:bodyPr/>
          <a:lstStyle/>
          <a:p>
            <a:r>
              <a:rPr lang="fr-FR" dirty="0" smtClean="0"/>
              <a:t>Manipulation directe :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931512"/>
            <a:ext cx="7467600" cy="4873752"/>
          </a:xfrm>
        </p:spPr>
        <p:txBody>
          <a:bodyPr/>
          <a:lstStyle/>
          <a:p>
            <a:r>
              <a:rPr lang="fr-FR" dirty="0" smtClean="0"/>
              <a:t>Ligne de commande CLI.</a:t>
            </a:r>
          </a:p>
          <a:p>
            <a:r>
              <a:rPr lang="fr-FR" dirty="0" smtClean="0"/>
              <a:t>Interface graphique GUI.</a:t>
            </a:r>
          </a:p>
          <a:p>
            <a:r>
              <a:rPr lang="fr-FR" dirty="0" smtClean="0"/>
              <a:t>Interface utilisateur NUI.</a:t>
            </a:r>
          </a:p>
          <a:p>
            <a:endParaRPr lang="fr-FR" dirty="0"/>
          </a:p>
        </p:txBody>
      </p:sp>
      <p:pic>
        <p:nvPicPr>
          <p:cNvPr id="4" name="Image 3" descr="CLI-GUI-NUI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064" y="3140968"/>
            <a:ext cx="81724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fr-FR" dirty="0" smtClean="0"/>
              <a:t>Génération d’interface: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r>
              <a:rPr lang="fr-FR" dirty="0" smtClean="0"/>
              <a:t>Outils interactifs de construction d’interfaces:</a:t>
            </a:r>
          </a:p>
          <a:p>
            <a:pPr lvl="1"/>
            <a:r>
              <a:rPr lang="fr-FR" dirty="0" smtClean="0"/>
              <a:t>Exemple</a:t>
            </a:r>
            <a:r>
              <a:rPr lang="fr-FR" dirty="0" smtClean="0"/>
              <a:t>: Eclipse,..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/>
              <a:t>Avantage:</a:t>
            </a:r>
          </a:p>
          <a:p>
            <a:pPr lvl="1"/>
            <a:r>
              <a:rPr lang="fr-FR" dirty="0" smtClean="0"/>
              <a:t>Prototypage.</a:t>
            </a:r>
          </a:p>
          <a:p>
            <a:pPr lvl="1"/>
            <a:r>
              <a:rPr lang="fr-FR" dirty="0" smtClean="0"/>
              <a:t>Utilisable par non informaticiens.</a:t>
            </a:r>
          </a:p>
          <a:p>
            <a:pPr lvl="1">
              <a:buNone/>
            </a:pPr>
            <a:endParaRPr lang="fr-FR" dirty="0" smtClean="0"/>
          </a:p>
        </p:txBody>
      </p:sp>
      <p:pic>
        <p:nvPicPr>
          <p:cNvPr id="4" name="Image 3" descr="visualsw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9" y="1484784"/>
            <a:ext cx="5184576" cy="4920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 numCol="2"/>
          <a:lstStyle/>
          <a:p>
            <a:r>
              <a:rPr lang="fr-FR" dirty="0" smtClean="0"/>
              <a:t>Inconvénients:</a:t>
            </a:r>
          </a:p>
          <a:p>
            <a:pPr lvl="1"/>
            <a:r>
              <a:rPr lang="fr-FR" dirty="0" smtClean="0"/>
              <a:t>Gèrent essentiellement la présentation statique.</a:t>
            </a:r>
          </a:p>
          <a:p>
            <a:pPr lvl="1">
              <a:buNone/>
            </a:pPr>
            <a:endParaRPr lang="fr-FR" dirty="0" smtClean="0"/>
          </a:p>
          <a:p>
            <a:pPr lvl="1"/>
            <a:r>
              <a:rPr lang="fr-FR" dirty="0" smtClean="0"/>
              <a:t>Peu de support pour la manipulation directe.</a:t>
            </a:r>
          </a:p>
          <a:p>
            <a:pPr lvl="1">
              <a:buNone/>
            </a:pPr>
            <a:endParaRPr lang="fr-FR" dirty="0" smtClean="0"/>
          </a:p>
          <a:p>
            <a:pPr lvl="1"/>
            <a:r>
              <a:rPr lang="fr-FR" dirty="0" smtClean="0"/>
              <a:t>Génération du code dans un seul sens.</a:t>
            </a:r>
          </a:p>
          <a:p>
            <a:pPr lvl="1"/>
            <a:endParaRPr lang="fr-FR" dirty="0"/>
          </a:p>
        </p:txBody>
      </p:sp>
      <p:pic>
        <p:nvPicPr>
          <p:cNvPr id="4" name="Image 3" descr="EclipseWinL&amp;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340768"/>
            <a:ext cx="4931104" cy="4838575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fr-FR" dirty="0" smtClean="0"/>
              <a:t>Outils: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467600" cy="1143000"/>
          </a:xfrm>
        </p:spPr>
        <p:txBody>
          <a:bodyPr/>
          <a:lstStyle/>
          <a:p>
            <a:r>
              <a:rPr lang="fr-FR" dirty="0" smtClean="0"/>
              <a:t>Machine à états</a:t>
            </a:r>
            <a:endParaRPr lang="fr-FR" dirty="0"/>
          </a:p>
        </p:txBody>
      </p:sp>
      <p:pic>
        <p:nvPicPr>
          <p:cNvPr id="4" name="Espace réservé du contenu 3" descr="Capture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95922" y="1340768"/>
            <a:ext cx="8740574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Liens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>
                <a:hlinkClick r:id="rId2"/>
              </a:rPr>
              <a:t>http://fr.wikipedia.org/wiki/Interactions_homme-machine</a:t>
            </a:r>
            <a:endParaRPr lang="fr-FR" dirty="0" smtClean="0"/>
          </a:p>
          <a:p>
            <a:pPr>
              <a:buNone/>
            </a:pPr>
            <a:r>
              <a:rPr lang="fr-FR" dirty="0" smtClean="0">
                <a:hlinkClick r:id="rId3"/>
              </a:rPr>
              <a:t>https://www.enseignement.polytechnique.fr/informatique/ARCHIVES/IF/poly/main009.html</a:t>
            </a:r>
            <a:endParaRPr lang="fr-FR" dirty="0" smtClean="0"/>
          </a:p>
          <a:p>
            <a:pPr>
              <a:buNone/>
            </a:pPr>
            <a:r>
              <a:rPr lang="fr-FR" dirty="0" smtClean="0">
                <a:hlinkClick r:id="rId4"/>
              </a:rPr>
              <a:t>https://www.lri.fr/~mbl/ENS/IHM/ecole-in2p3/Cours/cours2.html#RTFToC1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Les vidéos sur </a:t>
            </a:r>
            <a:r>
              <a:rPr lang="fr-FR" dirty="0" err="1" smtClean="0"/>
              <a:t>youtube</a:t>
            </a:r>
            <a:r>
              <a:rPr lang="fr-FR" dirty="0" smtClean="0"/>
              <a:t>:</a:t>
            </a:r>
          </a:p>
          <a:p>
            <a:pPr>
              <a:buNone/>
            </a:pPr>
            <a:r>
              <a:rPr lang="fr-FR" dirty="0" smtClean="0">
                <a:hlinkClick r:id="rId5"/>
              </a:rPr>
              <a:t>https://www.youtube.com/watch?v=USyoT_Ha_bA</a:t>
            </a:r>
            <a:endParaRPr lang="fr-FR" dirty="0" smtClean="0"/>
          </a:p>
          <a:p>
            <a:pPr>
              <a:buNone/>
            </a:pPr>
            <a:r>
              <a:rPr lang="fr-FR" dirty="0" smtClean="0">
                <a:hlinkClick r:id="rId6"/>
              </a:rPr>
              <a:t>https://www.youtube.com/watch?v=dv1fA22qmcM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6600" dirty="0" smtClean="0"/>
              <a:t>Merci de votre attention </a:t>
            </a:r>
          </a:p>
          <a:p>
            <a:pPr algn="ctr">
              <a:buNone/>
            </a:pPr>
            <a:r>
              <a:rPr lang="fr-FR" sz="6600" dirty="0" smtClean="0">
                <a:sym typeface="Wingdings" pitchFamily="2" charset="2"/>
              </a:rPr>
              <a:t></a:t>
            </a:r>
            <a:endParaRPr lang="fr-F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dirty="0" smtClean="0">
                <a:solidFill>
                  <a:schemeClr val="tx1"/>
                </a:solidFill>
              </a:rPr>
              <a:t>PLAN</a:t>
            </a:r>
            <a:endParaRPr lang="fr-FR" sz="54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64840" y="1600200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Historique et définition:</a:t>
            </a:r>
          </a:p>
          <a:p>
            <a:pPr lvl="1"/>
            <a:r>
              <a:rPr lang="fr-FR" dirty="0" smtClean="0"/>
              <a:t>Interface graphique</a:t>
            </a:r>
          </a:p>
          <a:p>
            <a:pPr lvl="1"/>
            <a:r>
              <a:rPr lang="fr-FR" dirty="0" err="1" smtClean="0"/>
              <a:t>Sketchpad</a:t>
            </a:r>
            <a:r>
              <a:rPr lang="fr-FR" dirty="0" smtClean="0"/>
              <a:t> année 60’</a:t>
            </a:r>
          </a:p>
          <a:p>
            <a:pPr lvl="1"/>
            <a:r>
              <a:rPr lang="fr-FR" dirty="0" smtClean="0"/>
              <a:t>Xerox Star </a:t>
            </a:r>
            <a:r>
              <a:rPr lang="fr-FR" dirty="0" err="1" smtClean="0"/>
              <a:t>anneé</a:t>
            </a:r>
            <a:r>
              <a:rPr lang="fr-FR" dirty="0" smtClean="0"/>
              <a:t> 80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Manipulation directe</a:t>
            </a:r>
          </a:p>
          <a:p>
            <a:r>
              <a:rPr lang="fr-FR" dirty="0" smtClean="0"/>
              <a:t>Outils:</a:t>
            </a:r>
          </a:p>
          <a:p>
            <a:pPr lvl="1"/>
            <a:r>
              <a:rPr lang="fr-FR" dirty="0" smtClean="0"/>
              <a:t>Génération d’interface</a:t>
            </a:r>
          </a:p>
          <a:p>
            <a:pPr lvl="1"/>
            <a:r>
              <a:rPr lang="fr-FR" dirty="0" smtClean="0"/>
              <a:t>Machine à états</a:t>
            </a:r>
          </a:p>
          <a:p>
            <a:pPr lvl="1"/>
            <a:endParaRPr lang="fr-FR" dirty="0" smtClean="0"/>
          </a:p>
          <a:p>
            <a:pPr>
              <a:buNone/>
            </a:pPr>
            <a:r>
              <a:rPr lang="fr-FR" dirty="0" smtClean="0"/>
              <a:t>		</a:t>
            </a:r>
          </a:p>
          <a:p>
            <a:pPr>
              <a:buNone/>
            </a:pPr>
            <a:r>
              <a:rPr lang="fr-FR" dirty="0" smtClean="0"/>
              <a:t>		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Interface graphique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GUI( </a:t>
            </a:r>
            <a:r>
              <a:rPr lang="fr-FR" dirty="0" err="1" smtClean="0"/>
              <a:t>graphical</a:t>
            </a:r>
            <a:r>
              <a:rPr lang="fr-FR" dirty="0" smtClean="0"/>
              <a:t> user interface).</a:t>
            </a:r>
          </a:p>
          <a:p>
            <a:endParaRPr lang="fr-FR" dirty="0" smtClean="0"/>
          </a:p>
          <a:p>
            <a:r>
              <a:rPr lang="fr-FR" dirty="0" smtClean="0"/>
              <a:t>Un dispositif de dialogue homme-machine.</a:t>
            </a:r>
          </a:p>
          <a:p>
            <a:endParaRPr lang="fr-FR" dirty="0" smtClean="0"/>
          </a:p>
          <a:p>
            <a:r>
              <a:rPr lang="fr-FR" dirty="0" smtClean="0"/>
              <a:t>Les objets a manipuler sont dessinés sous forme de pictogramme a l’écran.</a:t>
            </a:r>
          </a:p>
          <a:p>
            <a:endParaRPr lang="fr-FR" dirty="0" smtClean="0"/>
          </a:p>
          <a:p>
            <a:r>
              <a:rPr lang="fr-FR" dirty="0" smtClean="0"/>
              <a:t>Manipulation des ces objets avec un dispositif de pointage( la souris).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Sketchpad</a:t>
            </a:r>
            <a:r>
              <a:rPr lang="fr-FR" dirty="0" smtClean="0"/>
              <a:t> année 60’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8219256" cy="5616624"/>
          </a:xfrm>
        </p:spPr>
        <p:txBody>
          <a:bodyPr numCol="2"/>
          <a:lstStyle/>
          <a:p>
            <a:r>
              <a:rPr lang="fr-FR" dirty="0" smtClean="0"/>
              <a:t>Un programme informatique écrit par Ivan Sutherland en 1963.</a:t>
            </a:r>
          </a:p>
          <a:p>
            <a:r>
              <a:rPr lang="fr-FR" dirty="0" smtClean="0"/>
              <a:t>Considéré comme le précurseur des logiciels de conception assistée par ordinateur(CAO).</a:t>
            </a:r>
          </a:p>
          <a:p>
            <a:r>
              <a:rPr lang="fr-FR" dirty="0" smtClean="0"/>
              <a:t>Le premier programme qui a proposé une interface graphique.</a:t>
            </a:r>
          </a:p>
          <a:p>
            <a:r>
              <a:rPr lang="fr-FR" dirty="0" smtClean="0"/>
              <a:t>Moniteur et  dispositif de pointage (stylo optique).</a:t>
            </a:r>
          </a:p>
          <a:p>
            <a:r>
              <a:rPr lang="fr-FR" dirty="0" smtClean="0"/>
              <a:t>Dessin , zoom, formes géométriques.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6" name="Image 5" descr="hq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656184"/>
            <a:ext cx="4427984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Sketchpad-Apple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692696"/>
            <a:ext cx="7509498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WWW.DOWNVIDS.NET-Ivan Sutherland _ Sketchpad Demo (1_2)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71534" y="260648"/>
            <a:ext cx="8016890" cy="6012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Xerox Star </a:t>
            </a:r>
            <a:r>
              <a:rPr lang="fr-FR" dirty="0" err="1" smtClean="0"/>
              <a:t>anneé</a:t>
            </a:r>
            <a:r>
              <a:rPr lang="fr-FR" dirty="0" smtClean="0"/>
              <a:t> 80’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976664"/>
          </a:xfrm>
        </p:spPr>
        <p:txBody>
          <a:bodyPr numCol="2">
            <a:normAutofit/>
          </a:bodyPr>
          <a:lstStyle/>
          <a:p>
            <a:r>
              <a:rPr lang="fr-FR" dirty="0" smtClean="0"/>
              <a:t>Les premiers ordinateurs commercialisés.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Propose une interface graphique et d’autre concepts révolutionnaires à l’époque.</a:t>
            </a:r>
          </a:p>
          <a:p>
            <a:endParaRPr lang="fr-FR" dirty="0" smtClean="0"/>
          </a:p>
          <a:p>
            <a:r>
              <a:rPr lang="fr-FR" dirty="0" smtClean="0"/>
              <a:t>Présent comme une machine de bureau avancée, une interface graphique basée sur métaphore du bureau.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xerox_st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04664"/>
            <a:ext cx="4032048" cy="505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512" y="476672"/>
            <a:ext cx="7745288" cy="5997280"/>
          </a:xfrm>
        </p:spPr>
        <p:txBody>
          <a:bodyPr numCol="2"/>
          <a:lstStyle/>
          <a:p>
            <a:r>
              <a:rPr lang="fr-FR" dirty="0" smtClean="0"/>
              <a:t>Un système centré sur les documents ( l’utilisateur ne connait pas les applications).</a:t>
            </a:r>
          </a:p>
          <a:p>
            <a:endParaRPr lang="fr-FR" dirty="0" smtClean="0"/>
          </a:p>
          <a:p>
            <a:r>
              <a:rPr lang="fr-FR" dirty="0" smtClean="0"/>
              <a:t>Un échec commercial.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Une architecture </a:t>
            </a:r>
            <a:r>
              <a:rPr lang="fr-FR" dirty="0" smtClean="0"/>
              <a:t>fermée.</a:t>
            </a:r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fig1.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2162" y="1124744"/>
            <a:ext cx="4700822" cy="345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11430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WWW.DOWNVIDS.NET-1983 - Les premiers ordinateurs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75523" y="404663"/>
            <a:ext cx="8400933" cy="6300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1965</TotalTime>
  <Words>841</Words>
  <Application>Microsoft Office PowerPoint</Application>
  <PresentationFormat>Affichage à l'écran (4:3)</PresentationFormat>
  <Paragraphs>159</Paragraphs>
  <Slides>17</Slides>
  <Notes>12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Oriel</vt:lpstr>
      <vt:lpstr>INSTITUT GALILEE *-*-*-*-* Université  Paris 13</vt:lpstr>
      <vt:lpstr>PLAN</vt:lpstr>
      <vt:lpstr>Interface graphique </vt:lpstr>
      <vt:lpstr>Sketchpad année 60’</vt:lpstr>
      <vt:lpstr>Diapositive 5</vt:lpstr>
      <vt:lpstr>Diapositive 6</vt:lpstr>
      <vt:lpstr>Xerox Star anneé 80’</vt:lpstr>
      <vt:lpstr>Diapositive 8</vt:lpstr>
      <vt:lpstr>Diapositive 9</vt:lpstr>
      <vt:lpstr>Manipulation directe : </vt:lpstr>
      <vt:lpstr>Manipulation directe :</vt:lpstr>
      <vt:lpstr>Manipulation directe : </vt:lpstr>
      <vt:lpstr>Génération d’interface:</vt:lpstr>
      <vt:lpstr>Outils:</vt:lpstr>
      <vt:lpstr>Machine à états</vt:lpstr>
      <vt:lpstr>Liens </vt:lpstr>
      <vt:lpstr>Diapositive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Zohra.Hachani</dc:creator>
  <cp:lastModifiedBy>Zohra.Hachani</cp:lastModifiedBy>
  <cp:revision>122</cp:revision>
  <dcterms:created xsi:type="dcterms:W3CDTF">2015-02-07T13:07:01Z</dcterms:created>
  <dcterms:modified xsi:type="dcterms:W3CDTF">2015-02-13T10:32:38Z</dcterms:modified>
</cp:coreProperties>
</file>