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67" r:id="rId4"/>
    <p:sldId id="268" r:id="rId5"/>
    <p:sldId id="269" r:id="rId6"/>
    <p:sldId id="270" r:id="rId7"/>
    <p:sldId id="258" r:id="rId8"/>
    <p:sldId id="261" r:id="rId9"/>
    <p:sldId id="278" r:id="rId10"/>
    <p:sldId id="264" r:id="rId11"/>
    <p:sldId id="259" r:id="rId12"/>
    <p:sldId id="266" r:id="rId13"/>
    <p:sldId id="271" r:id="rId14"/>
    <p:sldId id="272" r:id="rId15"/>
    <p:sldId id="273" r:id="rId16"/>
    <p:sldId id="275" r:id="rId17"/>
    <p:sldId id="274" r:id="rId18"/>
    <p:sldId id="276" r:id="rId19"/>
    <p:sldId id="277" r:id="rId20"/>
    <p:sldId id="279" r:id="rId21"/>
    <p:sldId id="280" r:id="rId22"/>
    <p:sldId id="281" r:id="rId23"/>
    <p:sldId id="282" r:id="rId24"/>
    <p:sldId id="283" r:id="rId25"/>
    <p:sldId id="285" r:id="rId26"/>
    <p:sldId id="286" r:id="rId27"/>
    <p:sldId id="284" r:id="rId28"/>
    <p:sldId id="287" r:id="rId29"/>
    <p:sldId id="263" r:id="rId30"/>
    <p:sldId id="262" r:id="rId3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F44A7-B455-4AEB-B65E-F669F6BFB81A}" type="datetimeFigureOut">
              <a:rPr lang="fr-FR" smtClean="0"/>
              <a:t>06/02/2015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863B-EC01-4AEA-8542-8E69F213882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F44A7-B455-4AEB-B65E-F669F6BFB81A}" type="datetimeFigureOut">
              <a:rPr lang="fr-FR" smtClean="0"/>
              <a:t>06/02/2015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863B-EC01-4AEA-8542-8E69F213882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F44A7-B455-4AEB-B65E-F669F6BFB81A}" type="datetimeFigureOut">
              <a:rPr lang="fr-FR" smtClean="0"/>
              <a:t>06/02/2015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863B-EC01-4AEA-8542-8E69F213882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F44A7-B455-4AEB-B65E-F669F6BFB81A}" type="datetimeFigureOut">
              <a:rPr lang="fr-FR" smtClean="0"/>
              <a:t>06/02/2015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863B-EC01-4AEA-8542-8E69F213882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F44A7-B455-4AEB-B65E-F669F6BFB81A}" type="datetimeFigureOut">
              <a:rPr lang="fr-FR" smtClean="0"/>
              <a:t>06/02/2015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863B-EC01-4AEA-8542-8E69F213882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F44A7-B455-4AEB-B65E-F669F6BFB81A}" type="datetimeFigureOut">
              <a:rPr lang="fr-FR" smtClean="0"/>
              <a:t>06/02/2015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863B-EC01-4AEA-8542-8E69F213882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F44A7-B455-4AEB-B65E-F669F6BFB81A}" type="datetimeFigureOut">
              <a:rPr lang="fr-FR" smtClean="0"/>
              <a:t>06/02/2015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863B-EC01-4AEA-8542-8E69F213882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F44A7-B455-4AEB-B65E-F669F6BFB81A}" type="datetimeFigureOut">
              <a:rPr lang="fr-FR" smtClean="0"/>
              <a:t>06/02/2015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863B-EC01-4AEA-8542-8E69F213882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F44A7-B455-4AEB-B65E-F669F6BFB81A}" type="datetimeFigureOut">
              <a:rPr lang="fr-FR" smtClean="0"/>
              <a:t>06/02/2015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863B-EC01-4AEA-8542-8E69F213882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F44A7-B455-4AEB-B65E-F669F6BFB81A}" type="datetimeFigureOut">
              <a:rPr lang="fr-FR" smtClean="0"/>
              <a:t>06/02/2015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863B-EC01-4AEA-8542-8E69F213882D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F44A7-B455-4AEB-B65E-F669F6BFB81A}" type="datetimeFigureOut">
              <a:rPr lang="fr-FR" smtClean="0"/>
              <a:t>06/02/2015</a:t>
            </a:fld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1B863B-EC01-4AEA-8542-8E69F213882D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51B863B-EC01-4AEA-8542-8E69F213882D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2AF44A7-B455-4AEB-B65E-F669F6BFB81A}" type="datetimeFigureOut">
              <a:rPr lang="fr-FR" smtClean="0"/>
              <a:t>06/02/2015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outilsrecherche.over-blog.com/pages/Notes_311_Decodage_du_Signal_de_la_Parole-3082466.html" TargetMode="External"/><Relationship Id="rId2" Type="http://schemas.openxmlformats.org/officeDocument/2006/relationships/hyperlink" Target="http://www.wikipedia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onbosco-tournai.be/expo-db/www/CDEXPO/Ondes_fichiers/SyntheseParole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63264" y="2348880"/>
            <a:ext cx="5544616" cy="615039"/>
          </a:xfrm>
        </p:spPr>
        <p:txBody>
          <a:bodyPr>
            <a:noAutofit/>
          </a:bodyPr>
          <a:lstStyle/>
          <a:p>
            <a:pPr algn="ctr"/>
            <a:r>
              <a:rPr lang="fr-FR" sz="4000" b="1" dirty="0" smtClean="0"/>
              <a:t>TRAITEMENT  DE LA PAROLE</a:t>
            </a:r>
            <a:endParaRPr lang="fr-FR" sz="4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607351" y="6093296"/>
            <a:ext cx="2808312" cy="504056"/>
          </a:xfrm>
        </p:spPr>
        <p:txBody>
          <a:bodyPr>
            <a:normAutofit/>
          </a:bodyPr>
          <a:lstStyle/>
          <a:p>
            <a:r>
              <a:rPr lang="fr-FR" dirty="0" smtClean="0"/>
              <a:t>COURS IHM  06/02/2015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069" y="6093296"/>
            <a:ext cx="28540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Judicaël RANDRIANASOLO</a:t>
            </a:r>
            <a:endParaRPr lang="fr-FR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290" y="3140968"/>
            <a:ext cx="5583389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Image 10" descr="http://etudinfo.com/image/logo-ecole/institut-galilee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14" y="260648"/>
            <a:ext cx="1323975" cy="118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 descr="http://math.unice.fr/MAA2014/images/logo_paris13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2179" y="213032"/>
            <a:ext cx="2667000" cy="781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606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TAP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sz="2800" dirty="0" smtClean="0"/>
              <a:t>Traitement Automatique de la Parole ou Traitement de la Parole (TP)</a:t>
            </a:r>
          </a:p>
          <a:p>
            <a:endParaRPr lang="fr-FR" sz="2800" dirty="0" smtClean="0"/>
          </a:p>
          <a:p>
            <a:r>
              <a:rPr lang="fr-FR" sz="2800" dirty="0" smtClean="0"/>
              <a:t>Etude et analyse des signaux de parole, « Traitement de l’oral ». (Domaine d’application du TAL)</a:t>
            </a:r>
          </a:p>
          <a:p>
            <a:endParaRPr lang="fr-FR" sz="2800" dirty="0" smtClean="0"/>
          </a:p>
          <a:p>
            <a:r>
              <a:rPr lang="fr-FR" sz="2800" dirty="0" smtClean="0"/>
              <a:t>Objectifs: essayer de produire, écouter, analyser et comprendre la parole comme le cerveau humain</a:t>
            </a:r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49152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cap="all" dirty="0"/>
              <a:t>Principaux systèmes de TAP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cap="all" dirty="0"/>
              <a:t>Analyseurs</a:t>
            </a:r>
            <a:r>
              <a:rPr lang="fr-FR" sz="2400" dirty="0"/>
              <a:t> :</a:t>
            </a:r>
          </a:p>
          <a:p>
            <a:endParaRPr lang="fr-FR" sz="2400" dirty="0"/>
          </a:p>
          <a:p>
            <a:pPr lvl="1">
              <a:buFont typeface="Wingdings" pitchFamily="2" charset="2"/>
              <a:buChar char="Ø"/>
            </a:pPr>
            <a:r>
              <a:rPr lang="fr-FR" sz="2400" dirty="0"/>
              <a:t>Mise en évidence des caractéristiques du signal vocal produit.</a:t>
            </a:r>
          </a:p>
          <a:p>
            <a:pPr marL="411480" lvl="1" indent="0">
              <a:buNone/>
            </a:pPr>
            <a:r>
              <a:rPr lang="fr-FR" sz="2400" dirty="0"/>
              <a:t> </a:t>
            </a:r>
            <a:endParaRPr lang="fr-FR" sz="2400" dirty="0" smtClean="0"/>
          </a:p>
          <a:p>
            <a:pPr marL="411480" lvl="1" indent="0">
              <a:buNone/>
            </a:pPr>
            <a:endParaRPr lang="fr-FR" sz="2400" dirty="0"/>
          </a:p>
          <a:p>
            <a:r>
              <a:rPr lang="fr-FR" sz="2400" cap="all" dirty="0" smtClean="0"/>
              <a:t>CODEURS</a:t>
            </a:r>
            <a:r>
              <a:rPr lang="fr-FR" sz="2400" dirty="0" smtClean="0"/>
              <a:t> </a:t>
            </a:r>
            <a:r>
              <a:rPr lang="fr-FR" sz="2400" dirty="0"/>
              <a:t>:</a:t>
            </a:r>
          </a:p>
          <a:p>
            <a:endParaRPr lang="fr-FR" sz="2400" dirty="0"/>
          </a:p>
          <a:p>
            <a:pPr lvl="1">
              <a:buFont typeface="Wingdings" pitchFamily="2" charset="2"/>
              <a:buChar char="Ø"/>
            </a:pPr>
            <a:r>
              <a:rPr lang="fr-FR" sz="2400" dirty="0" smtClean="0"/>
              <a:t>Transmission ou stockage de la parole en débit réduit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91255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cap="all" dirty="0"/>
              <a:t>Principaux systèmes de TAP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Clr>
                <a:srgbClr val="4F81BD"/>
              </a:buClr>
            </a:pPr>
            <a:r>
              <a:rPr lang="fr-FR" sz="2400" cap="all" dirty="0" smtClean="0">
                <a:solidFill>
                  <a:prstClr val="black"/>
                </a:solidFill>
              </a:rPr>
              <a:t>RECONNAISSEURS</a:t>
            </a:r>
            <a:r>
              <a:rPr lang="fr-FR" sz="2400" dirty="0" smtClean="0">
                <a:solidFill>
                  <a:prstClr val="black"/>
                </a:solidFill>
              </a:rPr>
              <a:t> :</a:t>
            </a:r>
          </a:p>
          <a:p>
            <a:pPr lvl="0">
              <a:buClr>
                <a:srgbClr val="4F81BD"/>
              </a:buClr>
            </a:pPr>
            <a:endParaRPr lang="fr-FR" sz="2400" dirty="0">
              <a:solidFill>
                <a:prstClr val="black"/>
              </a:solidFill>
            </a:endParaRPr>
          </a:p>
          <a:p>
            <a:pPr marL="114300" lvl="0" indent="0">
              <a:buClr>
                <a:srgbClr val="4F81BD"/>
              </a:buClr>
              <a:buNone/>
            </a:pPr>
            <a:r>
              <a:rPr lang="fr-FR" sz="2400" dirty="0" smtClean="0">
                <a:solidFill>
                  <a:prstClr val="black"/>
                </a:solidFill>
              </a:rPr>
              <a:t>( Reconnaissance du locuteur, reconnaissance de la parole)</a:t>
            </a:r>
          </a:p>
          <a:p>
            <a:pPr marL="114300" lvl="0" indent="0">
              <a:buClr>
                <a:srgbClr val="4F81BD"/>
              </a:buClr>
              <a:buNone/>
            </a:pPr>
            <a:r>
              <a:rPr lang="fr-FR" sz="2400" dirty="0" smtClean="0">
                <a:solidFill>
                  <a:prstClr val="black"/>
                </a:solidFill>
              </a:rPr>
              <a:t> </a:t>
            </a:r>
            <a:endParaRPr lang="fr-FR" sz="2400" dirty="0">
              <a:solidFill>
                <a:prstClr val="black"/>
              </a:solidFill>
            </a:endParaRPr>
          </a:p>
          <a:p>
            <a:pPr lvl="1">
              <a:buClr>
                <a:srgbClr val="C0504D"/>
              </a:buClr>
              <a:buFont typeface="Wingdings" pitchFamily="2" charset="2"/>
              <a:buChar char="Ø"/>
            </a:pPr>
            <a:r>
              <a:rPr lang="fr-FR" sz="2400" dirty="0">
                <a:solidFill>
                  <a:prstClr val="black"/>
                </a:solidFill>
              </a:rPr>
              <a:t> </a:t>
            </a:r>
            <a:r>
              <a:rPr lang="fr-FR" sz="2400" dirty="0" smtClean="0">
                <a:solidFill>
                  <a:prstClr val="black"/>
                </a:solidFill>
              </a:rPr>
              <a:t>Transcription de la parole en texte exploitable par la machine</a:t>
            </a:r>
          </a:p>
          <a:p>
            <a:pPr lvl="1">
              <a:buClr>
                <a:srgbClr val="C0504D"/>
              </a:buClr>
              <a:buFont typeface="Wingdings" pitchFamily="2" charset="2"/>
              <a:buChar char="Ø"/>
            </a:pPr>
            <a:endParaRPr lang="fr-FR" sz="2400" dirty="0" smtClean="0">
              <a:solidFill>
                <a:prstClr val="black"/>
              </a:solidFill>
            </a:endParaRPr>
          </a:p>
          <a:p>
            <a:pPr marL="411480" lvl="1" indent="0">
              <a:buClr>
                <a:srgbClr val="C0504D"/>
              </a:buClr>
              <a:buNone/>
            </a:pPr>
            <a:r>
              <a:rPr lang="fr-FR" sz="2400" dirty="0" smtClean="0">
                <a:solidFill>
                  <a:prstClr val="black"/>
                </a:solidFill>
              </a:rPr>
              <a:t> </a:t>
            </a:r>
            <a:endParaRPr lang="fr-FR" sz="2400" dirty="0">
              <a:solidFill>
                <a:prstClr val="black"/>
              </a:solidFill>
            </a:endParaRPr>
          </a:p>
          <a:p>
            <a:r>
              <a:rPr lang="fr-FR" sz="2400" dirty="0" smtClean="0"/>
              <a:t>SYNTHETISEURS</a:t>
            </a:r>
          </a:p>
          <a:p>
            <a:endParaRPr lang="fr-FR" sz="2400" dirty="0" smtClean="0"/>
          </a:p>
          <a:p>
            <a:pPr marL="114300" indent="0">
              <a:buNone/>
            </a:pPr>
            <a:r>
              <a:rPr lang="fr-FR" sz="2400" dirty="0" smtClean="0"/>
              <a:t>( Synthétiseurs à partir du texte / à partir de concepts)</a:t>
            </a:r>
          </a:p>
          <a:p>
            <a:pPr marL="114300" indent="0">
              <a:buNone/>
            </a:pPr>
            <a:endParaRPr lang="fr-FR" sz="2400" dirty="0" smtClean="0"/>
          </a:p>
          <a:p>
            <a:pPr lvl="1">
              <a:buClr>
                <a:srgbClr val="C0504D"/>
              </a:buClr>
              <a:buFont typeface="Wingdings" pitchFamily="2" charset="2"/>
              <a:buChar char="Ø"/>
            </a:pPr>
            <a:r>
              <a:rPr lang="fr-FR" sz="2400" dirty="0">
                <a:solidFill>
                  <a:prstClr val="black"/>
                </a:solidFill>
              </a:rPr>
              <a:t> </a:t>
            </a:r>
            <a:r>
              <a:rPr lang="fr-FR" sz="2400" dirty="0" smtClean="0">
                <a:solidFill>
                  <a:prstClr val="black"/>
                </a:solidFill>
              </a:rPr>
              <a:t>Création d’une parole artificielle à partir de n’importe quel texte </a:t>
            </a:r>
            <a:r>
              <a:rPr lang="fr-FR" sz="2400" dirty="0">
                <a:solidFill>
                  <a:prstClr val="black"/>
                </a:solidFill>
              </a:rPr>
              <a:t>par la machine</a:t>
            </a:r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70700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SYNTHESE DE LA PAROLE A PARTIR DU TEXTE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Autre appellation: TTS en anglais : « </a:t>
            </a:r>
            <a:r>
              <a:rPr lang="fr-FR" dirty="0" err="1" smtClean="0"/>
              <a:t>Text</a:t>
            </a:r>
            <a:r>
              <a:rPr lang="fr-FR" dirty="0" smtClean="0"/>
              <a:t> To Speech » </a:t>
            </a:r>
          </a:p>
          <a:p>
            <a:r>
              <a:rPr lang="fr-FR" dirty="0" smtClean="0"/>
              <a:t>Objectif: Système capable de « lire » tout texte numérique</a:t>
            </a:r>
          </a:p>
          <a:p>
            <a:r>
              <a:rPr lang="fr-FR" dirty="0" smtClean="0"/>
              <a:t>Entrées possible:  texte tapé avec un clavier A/N, texte scanné et reconnu par un OCR,  texte produit par un Dialogue Homme Machine</a:t>
            </a:r>
          </a:p>
          <a:p>
            <a:r>
              <a:rPr lang="fr-FR" dirty="0" smtClean="0"/>
              <a:t>Sortie: Parole artificielle (fichier audio)</a:t>
            </a:r>
          </a:p>
          <a:p>
            <a:r>
              <a:rPr lang="fr-FR" dirty="0" smtClean="0"/>
              <a:t> Particularité: pas besoin d’apprentissage , peut lire un texte jamais lu auparavant </a:t>
            </a:r>
          </a:p>
          <a:p>
            <a:r>
              <a:rPr lang="fr-FR" dirty="0" smtClean="0"/>
              <a:t>Définition</a:t>
            </a:r>
            <a:r>
              <a:rPr lang="fr-FR" dirty="0"/>
              <a:t>:  production automatique de phrases par calcul de leur transcription phonétique</a:t>
            </a:r>
          </a:p>
        </p:txBody>
      </p:sp>
    </p:spTree>
    <p:extLst>
      <p:ext uri="{BB962C8B-B14F-4D97-AF65-F5344CB8AC3E}">
        <p14:creationId xmlns:p14="http://schemas.microsoft.com/office/powerpoint/2010/main" val="397744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4000" cap="all" dirty="0"/>
              <a:t>Principe de </a:t>
            </a:r>
            <a:r>
              <a:rPr lang="fr-FR" sz="4000" cap="all" dirty="0" smtClean="0"/>
              <a:t>fonctionnement d’un TTS :</a:t>
            </a:r>
            <a:endParaRPr lang="fr-FR" sz="4000" cap="all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204864"/>
            <a:ext cx="6912768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604245" y="5157192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 smtClean="0"/>
              <a:t>Transcription phonétique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Intonation et rythmes  associés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796136" y="5157192"/>
            <a:ext cx="23042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 smtClean="0"/>
              <a:t>Transformation en signal du parole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(homologue du système phonatoire)</a:t>
            </a:r>
            <a:endParaRPr lang="fr-FR" dirty="0"/>
          </a:p>
        </p:txBody>
      </p:sp>
      <p:sp>
        <p:nvSpPr>
          <p:cNvPr id="6" name="Flèche vers le bas 5"/>
          <p:cNvSpPr/>
          <p:nvPr/>
        </p:nvSpPr>
        <p:spPr>
          <a:xfrm rot="3294540">
            <a:off x="1465964" y="4293096"/>
            <a:ext cx="576064" cy="864096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lèche vers le bas 7"/>
          <p:cNvSpPr/>
          <p:nvPr/>
        </p:nvSpPr>
        <p:spPr>
          <a:xfrm rot="18595580">
            <a:off x="6816376" y="4307214"/>
            <a:ext cx="576064" cy="864096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74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200" cap="all" dirty="0"/>
              <a:t>Organisation du module de traitement du langage naturel</a:t>
            </a: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508448"/>
            <a:ext cx="3484913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225236" y="2837981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cap="small" dirty="0" smtClean="0">
                <a:solidFill>
                  <a:srgbClr val="002060"/>
                </a:solidFill>
              </a:rPr>
              <a:t>Analyseur </a:t>
            </a:r>
          </a:p>
          <a:p>
            <a:pPr algn="ctr"/>
            <a:r>
              <a:rPr lang="fr-FR" b="1" cap="small" dirty="0" err="1" smtClean="0">
                <a:solidFill>
                  <a:srgbClr val="002060"/>
                </a:solidFill>
              </a:rPr>
              <a:t>Morpho-Syntaxique</a:t>
            </a:r>
            <a:endParaRPr lang="fr-FR" b="1" cap="small" dirty="0">
              <a:solidFill>
                <a:srgbClr val="002060"/>
              </a:solidFill>
            </a:endParaRPr>
          </a:p>
        </p:txBody>
      </p:sp>
      <p:sp>
        <p:nvSpPr>
          <p:cNvPr id="6" name="Flèche droite 5"/>
          <p:cNvSpPr/>
          <p:nvPr/>
        </p:nvSpPr>
        <p:spPr>
          <a:xfrm>
            <a:off x="2278266" y="2996952"/>
            <a:ext cx="792088" cy="1641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247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cap="all" dirty="0"/>
              <a:t>Organisation </a:t>
            </a:r>
            <a:r>
              <a:rPr lang="fr-FR" sz="3600" cap="all" dirty="0" smtClean="0"/>
              <a:t>DE L’ANALYSEUR MORPHO - SYNTAXIQUE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7620000" cy="4800600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Préprocesseur: </a:t>
            </a:r>
          </a:p>
          <a:p>
            <a:pPr lvl="2"/>
            <a:r>
              <a:rPr lang="fr-FR" dirty="0" smtClean="0"/>
              <a:t>Sert d’interface entre le texte (représentation linéaire)  et la structure interne des données</a:t>
            </a:r>
          </a:p>
          <a:p>
            <a:pPr lvl="2"/>
            <a:r>
              <a:rPr lang="fr-FR" dirty="0" smtClean="0"/>
              <a:t>Identifie les </a:t>
            </a:r>
            <a:r>
              <a:rPr lang="fr-FR" dirty="0"/>
              <a:t>séquences </a:t>
            </a:r>
            <a:r>
              <a:rPr lang="fr-FR" dirty="0" smtClean="0"/>
              <a:t>de caractères à risque pour la prononciation </a:t>
            </a:r>
            <a:r>
              <a:rPr lang="fr-FR" dirty="0"/>
              <a:t>: </a:t>
            </a:r>
            <a:r>
              <a:rPr lang="fr-FR" dirty="0" smtClean="0"/>
              <a:t>nombres, abréviations</a:t>
            </a:r>
            <a:r>
              <a:rPr lang="fr-FR" dirty="0"/>
              <a:t>, acronymes, expressions toutes </a:t>
            </a:r>
            <a:r>
              <a:rPr lang="fr-FR" dirty="0" smtClean="0"/>
              <a:t>faites…</a:t>
            </a:r>
          </a:p>
          <a:p>
            <a:pPr lvl="2"/>
            <a:r>
              <a:rPr lang="fr-FR" dirty="0" smtClean="0"/>
              <a:t>Transcrit </a:t>
            </a:r>
            <a:r>
              <a:rPr lang="fr-FR" dirty="0"/>
              <a:t>l</a:t>
            </a:r>
            <a:r>
              <a:rPr lang="fr-FR" dirty="0" smtClean="0"/>
              <a:t>es séquences </a:t>
            </a:r>
            <a:r>
              <a:rPr lang="fr-FR" dirty="0"/>
              <a:t>de caractères à risque pour la </a:t>
            </a:r>
            <a:r>
              <a:rPr lang="fr-FR" dirty="0" smtClean="0"/>
              <a:t>prononciation  en toute lettre</a:t>
            </a:r>
          </a:p>
          <a:p>
            <a:pPr lvl="2"/>
            <a:endParaRPr lang="fr-FR" dirty="0" smtClean="0"/>
          </a:p>
          <a:p>
            <a:pPr lvl="0">
              <a:buClr>
                <a:srgbClr val="4F81BD"/>
              </a:buClr>
            </a:pPr>
            <a:r>
              <a:rPr lang="fr-FR" dirty="0" smtClean="0">
                <a:solidFill>
                  <a:prstClr val="black"/>
                </a:solidFill>
              </a:rPr>
              <a:t>Analyseur morphologique: </a:t>
            </a:r>
          </a:p>
          <a:p>
            <a:pPr lvl="2"/>
            <a:r>
              <a:rPr lang="fr-FR" dirty="0"/>
              <a:t>G</a:t>
            </a:r>
            <a:r>
              <a:rPr lang="fr-FR" dirty="0" smtClean="0"/>
              <a:t>énère </a:t>
            </a:r>
            <a:r>
              <a:rPr lang="fr-FR" dirty="0"/>
              <a:t>une liste des natures possibles pour chaque mot pris individuellement, en fonction de sa graphie</a:t>
            </a:r>
          </a:p>
          <a:p>
            <a:pPr lvl="2">
              <a:buClr>
                <a:srgbClr val="4F81BD"/>
              </a:buClr>
            </a:pPr>
            <a:endParaRPr lang="fr-FR" dirty="0" smtClean="0">
              <a:solidFill>
                <a:prstClr val="black"/>
              </a:solidFill>
            </a:endParaRPr>
          </a:p>
          <a:p>
            <a:r>
              <a:rPr lang="fr-FR" dirty="0"/>
              <a:t>Analyseur contextuel: </a:t>
            </a:r>
          </a:p>
          <a:p>
            <a:pPr lvl="2"/>
            <a:r>
              <a:rPr lang="fr-FR" dirty="0"/>
              <a:t>Détecteur de la nature d’un mot en fonction des natures des mots voisins</a:t>
            </a:r>
          </a:p>
          <a:p>
            <a:pPr marL="777240" lvl="2" indent="0">
              <a:buClr>
                <a:srgbClr val="4F81BD"/>
              </a:buClr>
              <a:buNone/>
            </a:pPr>
            <a:endParaRPr lang="fr-FR" dirty="0">
              <a:solidFill>
                <a:prstClr val="black"/>
              </a:solidFill>
            </a:endParaRPr>
          </a:p>
          <a:p>
            <a:pPr lvl="2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1354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cap="all" dirty="0"/>
              <a:t>Organisation DE L’ANALYSEUR MORPHO - SYNTAXIQUE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4F81BD"/>
              </a:buClr>
            </a:pPr>
            <a:r>
              <a:rPr lang="fr-FR" dirty="0" smtClean="0">
                <a:solidFill>
                  <a:prstClr val="black"/>
                </a:solidFill>
              </a:rPr>
              <a:t>Analyseur syntaxique prosodique: </a:t>
            </a:r>
            <a:endParaRPr lang="fr-FR" dirty="0">
              <a:solidFill>
                <a:prstClr val="black"/>
              </a:solidFill>
            </a:endParaRPr>
          </a:p>
          <a:p>
            <a:pPr lvl="2">
              <a:buClr>
                <a:srgbClr val="4F81BD"/>
              </a:buClr>
            </a:pPr>
            <a:r>
              <a:rPr lang="fr-FR" dirty="0">
                <a:solidFill>
                  <a:prstClr val="black"/>
                </a:solidFill>
              </a:rPr>
              <a:t>examine l’espace </a:t>
            </a:r>
            <a:r>
              <a:rPr lang="fr-FR" dirty="0" smtClean="0">
                <a:solidFill>
                  <a:prstClr val="black"/>
                </a:solidFill>
              </a:rPr>
              <a:t>de recherche restant issu de l’AC </a:t>
            </a:r>
            <a:r>
              <a:rPr lang="fr-FR" dirty="0">
                <a:solidFill>
                  <a:prstClr val="black"/>
                </a:solidFill>
              </a:rPr>
              <a:t>et </a:t>
            </a:r>
            <a:r>
              <a:rPr lang="fr-FR" dirty="0" smtClean="0">
                <a:solidFill>
                  <a:prstClr val="black"/>
                </a:solidFill>
              </a:rPr>
              <a:t>découpe le </a:t>
            </a:r>
            <a:r>
              <a:rPr lang="fr-FR" dirty="0">
                <a:solidFill>
                  <a:prstClr val="black"/>
                </a:solidFill>
              </a:rPr>
              <a:t>texte en groupes de mots </a:t>
            </a:r>
            <a:r>
              <a:rPr lang="fr-FR" dirty="0" smtClean="0">
                <a:solidFill>
                  <a:prstClr val="black"/>
                </a:solidFill>
              </a:rPr>
              <a:t>significatifs</a:t>
            </a:r>
          </a:p>
          <a:p>
            <a:pPr lvl="0">
              <a:buClr>
                <a:srgbClr val="4F81BD"/>
              </a:buClr>
            </a:pPr>
            <a:r>
              <a:rPr lang="fr-FR" dirty="0" smtClean="0">
                <a:solidFill>
                  <a:prstClr val="black"/>
                </a:solidFill>
              </a:rPr>
              <a:t>Phonétiseur: </a:t>
            </a:r>
            <a:endParaRPr lang="fr-FR" dirty="0">
              <a:solidFill>
                <a:prstClr val="black"/>
              </a:solidFill>
            </a:endParaRPr>
          </a:p>
          <a:p>
            <a:pPr lvl="2">
              <a:buClr>
                <a:srgbClr val="4F81BD"/>
              </a:buClr>
            </a:pPr>
            <a:r>
              <a:rPr lang="fr-FR" dirty="0" smtClean="0">
                <a:solidFill>
                  <a:prstClr val="black"/>
                </a:solidFill>
              </a:rPr>
              <a:t>S’occupe de la phonétisation automatique des groupes de mots</a:t>
            </a:r>
          </a:p>
          <a:p>
            <a:pPr lvl="0">
              <a:buClr>
                <a:srgbClr val="4F81BD"/>
              </a:buClr>
            </a:pPr>
            <a:r>
              <a:rPr lang="fr-FR" dirty="0" smtClean="0">
                <a:solidFill>
                  <a:prstClr val="black"/>
                </a:solidFill>
              </a:rPr>
              <a:t>Générateur de prosodie: </a:t>
            </a:r>
            <a:endParaRPr lang="fr-FR" dirty="0">
              <a:solidFill>
                <a:prstClr val="black"/>
              </a:solidFill>
            </a:endParaRPr>
          </a:p>
          <a:p>
            <a:pPr lvl="2">
              <a:buClr>
                <a:srgbClr val="4F81BD"/>
              </a:buClr>
            </a:pPr>
            <a:r>
              <a:rPr lang="fr-FR" dirty="0" smtClean="0">
                <a:solidFill>
                  <a:prstClr val="black"/>
                </a:solidFill>
              </a:rPr>
              <a:t>Génère le ton, le rythme et autres informations à prendre en compte lors de la génération de parole</a:t>
            </a:r>
          </a:p>
          <a:p>
            <a:pPr lvl="0">
              <a:buClr>
                <a:srgbClr val="4F81BD"/>
              </a:buClr>
            </a:pPr>
            <a:r>
              <a:rPr lang="fr-FR" dirty="0">
                <a:solidFill>
                  <a:prstClr val="black"/>
                </a:solidFill>
              </a:rPr>
              <a:t>FS (</a:t>
            </a:r>
            <a:r>
              <a:rPr lang="fr-FR" dirty="0" err="1">
                <a:solidFill>
                  <a:prstClr val="black"/>
                </a:solidFill>
              </a:rPr>
              <a:t>features</a:t>
            </a:r>
            <a:r>
              <a:rPr lang="fr-FR" dirty="0">
                <a:solidFill>
                  <a:prstClr val="black"/>
                </a:solidFill>
              </a:rPr>
              <a:t> </a:t>
            </a:r>
            <a:r>
              <a:rPr lang="fr-FR" dirty="0" err="1">
                <a:solidFill>
                  <a:prstClr val="black"/>
                </a:solidFill>
              </a:rPr>
              <a:t>stuctures</a:t>
            </a:r>
            <a:r>
              <a:rPr lang="fr-FR" dirty="0">
                <a:solidFill>
                  <a:prstClr val="black"/>
                </a:solidFill>
              </a:rPr>
              <a:t>) </a:t>
            </a:r>
            <a:r>
              <a:rPr lang="fr-FR" dirty="0" smtClean="0">
                <a:solidFill>
                  <a:prstClr val="black"/>
                </a:solidFill>
              </a:rPr>
              <a:t> ou structures d’attributs et </a:t>
            </a:r>
            <a:r>
              <a:rPr lang="fr-FR" dirty="0">
                <a:solidFill>
                  <a:prstClr val="black"/>
                </a:solidFill>
              </a:rPr>
              <a:t>MLDFS (</a:t>
            </a:r>
            <a:r>
              <a:rPr lang="fr-FR" dirty="0" err="1" smtClean="0">
                <a:solidFill>
                  <a:prstClr val="black"/>
                </a:solidFill>
              </a:rPr>
              <a:t>multilevel</a:t>
            </a:r>
            <a:r>
              <a:rPr lang="fr-FR" dirty="0" smtClean="0">
                <a:solidFill>
                  <a:prstClr val="black"/>
                </a:solidFill>
              </a:rPr>
              <a:t> data </a:t>
            </a:r>
            <a:r>
              <a:rPr lang="fr-FR" dirty="0">
                <a:solidFill>
                  <a:prstClr val="black"/>
                </a:solidFill>
              </a:rPr>
              <a:t>structure</a:t>
            </a:r>
            <a:r>
              <a:rPr lang="fr-FR" dirty="0" smtClean="0">
                <a:solidFill>
                  <a:prstClr val="black"/>
                </a:solidFill>
              </a:rPr>
              <a:t>) ou structures de données multi-niveaux: </a:t>
            </a:r>
            <a:endParaRPr lang="fr-FR" dirty="0">
              <a:solidFill>
                <a:prstClr val="black"/>
              </a:solidFill>
            </a:endParaRPr>
          </a:p>
          <a:p>
            <a:pPr lvl="2">
              <a:buClr>
                <a:srgbClr val="4F81BD"/>
              </a:buClr>
            </a:pPr>
            <a:r>
              <a:rPr lang="fr-FR" dirty="0" smtClean="0">
                <a:solidFill>
                  <a:prstClr val="black"/>
                </a:solidFill>
              </a:rPr>
              <a:t>Structure des données internes d’un TTS</a:t>
            </a:r>
            <a:endParaRPr lang="fr-FR" dirty="0">
              <a:solidFill>
                <a:prstClr val="black"/>
              </a:solidFill>
            </a:endParaRPr>
          </a:p>
          <a:p>
            <a:pPr marL="777240" lvl="2" indent="0">
              <a:buClr>
                <a:srgbClr val="4F81BD"/>
              </a:buClr>
              <a:buNone/>
            </a:pPr>
            <a:endParaRPr lang="fr-F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60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620000" cy="1143000"/>
          </a:xfrm>
        </p:spPr>
        <p:txBody>
          <a:bodyPr/>
          <a:lstStyle/>
          <a:p>
            <a:pPr algn="ctr"/>
            <a:r>
              <a:rPr lang="fr-FR" cap="all" dirty="0" smtClean="0"/>
              <a:t>Domaines d’applications </a:t>
            </a:r>
            <a:endParaRPr lang="fr-FR" cap="all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Services de télécommunications: serveurs vocaux </a:t>
            </a:r>
          </a:p>
          <a:p>
            <a:r>
              <a:rPr lang="fr-FR" dirty="0" smtClean="0"/>
              <a:t>Apprentissage de langues étrangères </a:t>
            </a:r>
          </a:p>
          <a:p>
            <a:r>
              <a:rPr lang="fr-FR" dirty="0" smtClean="0"/>
              <a:t>Aide aux personnes handicapées de la parole et de la vue</a:t>
            </a:r>
          </a:p>
          <a:p>
            <a:r>
              <a:rPr lang="fr-FR" dirty="0" smtClean="0"/>
              <a:t>Monitoring vocal</a:t>
            </a:r>
          </a:p>
          <a:p>
            <a:r>
              <a:rPr lang="fr-FR" dirty="0" smtClean="0"/>
              <a:t>Recherche fondamentale et appliquée</a:t>
            </a:r>
          </a:p>
          <a:p>
            <a:r>
              <a:rPr lang="fr-FR" dirty="0" smtClean="0"/>
              <a:t>Livres et jouets parlants….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3701" y="4280284"/>
            <a:ext cx="2688299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4572000" y="5085184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 Stephen </a:t>
            </a:r>
            <a:r>
              <a:rPr lang="fr-FR" dirty="0" err="1" smtClean="0"/>
              <a:t>Hawking</a:t>
            </a:r>
            <a:endParaRPr lang="fr-FR" dirty="0" smtClean="0"/>
          </a:p>
          <a:p>
            <a:r>
              <a:rPr lang="fr-FR" dirty="0" smtClean="0"/>
              <a:t>De l’université de Cambridge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8368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2348880"/>
            <a:ext cx="7620000" cy="1143000"/>
          </a:xfrm>
        </p:spPr>
        <p:txBody>
          <a:bodyPr/>
          <a:lstStyle/>
          <a:p>
            <a:pPr algn="ctr"/>
            <a:r>
              <a:rPr lang="fr-FR" dirty="0" smtClean="0"/>
              <a:t>Exemple avec « </a:t>
            </a:r>
            <a:r>
              <a:rPr lang="fr-FR" dirty="0" err="1" smtClean="0"/>
              <a:t>Speak</a:t>
            </a:r>
            <a:r>
              <a:rPr lang="fr-FR" dirty="0" smtClean="0"/>
              <a:t> Up</a:t>
            </a:r>
            <a:r>
              <a:rPr lang="fr-FR" dirty="0" smtClean="0"/>
              <a:t> »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043608" y="3789040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=&gt;  http</a:t>
            </a:r>
            <a:r>
              <a:rPr lang="fr-FR" dirty="0"/>
              <a:t>://www.commentcamarche.net/download/telecharger-34089061-speak-up</a:t>
            </a:r>
          </a:p>
        </p:txBody>
      </p:sp>
    </p:spTree>
    <p:extLst>
      <p:ext uri="{BB962C8B-B14F-4D97-AF65-F5344CB8AC3E}">
        <p14:creationId xmlns:p14="http://schemas.microsoft.com/office/powerpoint/2010/main" val="145185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SOMMAIRE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TOUR D’HORIZON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SYNTHESE VOCALE A PARTIR DU TEXTE</a:t>
            </a: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RECONNAISSANCE DE LA PAROLE</a:t>
            </a:r>
          </a:p>
          <a:p>
            <a:pPr marL="11430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98657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RECONNAISSANCE DE PAROLE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Objectif: retrouver une information à partir de la voix (inverse de la synthèse vocale)</a:t>
            </a:r>
          </a:p>
          <a:p>
            <a:r>
              <a:rPr lang="fr-FR" dirty="0" smtClean="0"/>
              <a:t> Entrée: données provenant d’un analyseur (signal de voix déjà traité)</a:t>
            </a:r>
          </a:p>
          <a:p>
            <a:r>
              <a:rPr lang="fr-FR" dirty="0" smtClean="0"/>
              <a:t>Sortie: texte</a:t>
            </a:r>
          </a:p>
          <a:p>
            <a:r>
              <a:rPr lang="fr-FR" dirty="0" smtClean="0"/>
              <a:t>Définition: </a:t>
            </a:r>
            <a:r>
              <a:rPr lang="fr-FR" dirty="0"/>
              <a:t>décoder l’information portée par </a:t>
            </a:r>
            <a:r>
              <a:rPr lang="fr-FR" dirty="0" smtClean="0"/>
              <a:t>le signal </a:t>
            </a:r>
            <a:r>
              <a:rPr lang="fr-FR" dirty="0"/>
              <a:t>vocal à partir des données fournies par </a:t>
            </a:r>
            <a:r>
              <a:rPr lang="fr-FR" dirty="0" smtClean="0"/>
              <a:t>l’analyse</a:t>
            </a:r>
          </a:p>
          <a:p>
            <a:endParaRPr lang="fr-F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504235"/>
            <a:ext cx="5328592" cy="2219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644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200" dirty="0"/>
              <a:t>PRINCIPE </a:t>
            </a:r>
            <a:r>
              <a:rPr lang="fr-FR" sz="3200" dirty="0" smtClean="0"/>
              <a:t>DE LA </a:t>
            </a:r>
            <a:r>
              <a:rPr lang="fr-FR" sz="3200" cap="all" dirty="0" smtClean="0"/>
              <a:t>Reconnaissance </a:t>
            </a:r>
            <a:r>
              <a:rPr lang="fr-FR" sz="3200" cap="all" dirty="0"/>
              <a:t>par comparaison à des exemples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fr-FR" dirty="0" smtClean="0"/>
              <a:t>Idée de base: </a:t>
            </a:r>
          </a:p>
          <a:p>
            <a:pPr marL="114300" indent="0">
              <a:buNone/>
            </a:pPr>
            <a:endParaRPr lang="fr-FR" dirty="0" smtClean="0"/>
          </a:p>
          <a:p>
            <a:pPr marL="868680" lvl="1" indent="-457200">
              <a:buAutoNum type="arabicPeriod"/>
            </a:pPr>
            <a:r>
              <a:rPr lang="fr-FR" dirty="0"/>
              <a:t>f</a:t>
            </a:r>
            <a:r>
              <a:rPr lang="fr-FR" dirty="0" smtClean="0"/>
              <a:t>aire </a:t>
            </a:r>
            <a:r>
              <a:rPr lang="fr-FR" dirty="0"/>
              <a:t>prononcer  un ou </a:t>
            </a:r>
            <a:r>
              <a:rPr lang="fr-FR" dirty="0" smtClean="0"/>
              <a:t>plusieurs exemples </a:t>
            </a:r>
            <a:r>
              <a:rPr lang="fr-FR" dirty="0"/>
              <a:t>de chacun des mots susceptibles d’être </a:t>
            </a:r>
            <a:r>
              <a:rPr lang="fr-FR" dirty="0" smtClean="0"/>
              <a:t>reconnus</a:t>
            </a:r>
          </a:p>
          <a:p>
            <a:pPr marL="868680" lvl="1" indent="-457200">
              <a:buAutoNum type="arabicPeriod"/>
            </a:pPr>
            <a:endParaRPr lang="fr-FR" dirty="0" smtClean="0"/>
          </a:p>
          <a:p>
            <a:pPr marL="868680" lvl="1" indent="-457200">
              <a:buAutoNum type="arabicPeriod"/>
            </a:pPr>
            <a:r>
              <a:rPr lang="fr-FR" dirty="0"/>
              <a:t>les </a:t>
            </a:r>
            <a:r>
              <a:rPr lang="fr-FR" dirty="0" smtClean="0"/>
              <a:t>enregistrer sous </a:t>
            </a:r>
            <a:r>
              <a:rPr lang="fr-FR" dirty="0"/>
              <a:t>forme de vecteurs acoustiques (typiquement : un vecteur de </a:t>
            </a:r>
            <a:r>
              <a:rPr lang="fr-FR" dirty="0" smtClean="0"/>
              <a:t>coefficients LPC </a:t>
            </a:r>
            <a:r>
              <a:rPr lang="fr-FR" dirty="0"/>
              <a:t>ou assimilés toutes les 10 ms</a:t>
            </a:r>
            <a:r>
              <a:rPr lang="fr-FR" dirty="0" smtClean="0"/>
              <a:t>) =&gt; spectrogramme</a:t>
            </a:r>
          </a:p>
          <a:p>
            <a:pPr marL="868680" lvl="1" indent="-457200">
              <a:buAutoNum type="arabicPeriod"/>
            </a:pPr>
            <a:endParaRPr lang="fr-FR" dirty="0" smtClean="0"/>
          </a:p>
          <a:p>
            <a:pPr marL="868680" lvl="1" indent="-457200">
              <a:buAutoNum type="arabicPeriod"/>
            </a:pPr>
            <a:r>
              <a:rPr lang="fr-FR" dirty="0" smtClean="0"/>
              <a:t>faire la reconnaissance </a:t>
            </a:r>
            <a:r>
              <a:rPr lang="fr-FR" dirty="0"/>
              <a:t>proprement dite </a:t>
            </a:r>
            <a:r>
              <a:rPr lang="fr-FR" dirty="0" smtClean="0"/>
              <a:t>en analysant </a:t>
            </a:r>
            <a:r>
              <a:rPr lang="fr-FR" dirty="0"/>
              <a:t>le signal inconnu sous la forme d’une suite de vecteurs </a:t>
            </a:r>
            <a:r>
              <a:rPr lang="fr-FR" dirty="0" smtClean="0"/>
              <a:t>acoustiques et en comparant </a:t>
            </a:r>
            <a:r>
              <a:rPr lang="fr-FR" dirty="0"/>
              <a:t>la suite inconnue à chacune des suites des </a:t>
            </a:r>
            <a:r>
              <a:rPr lang="fr-FR" dirty="0" smtClean="0"/>
              <a:t>exemples préalablement enregistrés (superposer les  2 spectrogrammes )</a:t>
            </a:r>
          </a:p>
          <a:p>
            <a:pPr marL="411480" lvl="1" indent="0">
              <a:buNone/>
            </a:pPr>
            <a:endParaRPr lang="fr-FR" dirty="0"/>
          </a:p>
          <a:p>
            <a:pPr marL="411480" lvl="1" indent="0">
              <a:buNone/>
            </a:pPr>
            <a:r>
              <a:rPr lang="fr-FR" dirty="0" smtClean="0"/>
              <a:t>=&gt; Le mot reconnu sera celui dont le spectrogramme colle le plus au mot inconnu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001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200" dirty="0">
                <a:solidFill>
                  <a:srgbClr val="1F497D"/>
                </a:solidFill>
              </a:rPr>
              <a:t>PRINCIPE DE LA </a:t>
            </a:r>
            <a:r>
              <a:rPr lang="fr-FR" sz="3200" cap="all" dirty="0">
                <a:solidFill>
                  <a:srgbClr val="1F497D"/>
                </a:solidFill>
              </a:rPr>
              <a:t>Reconnaissance par comparaison à des exemples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Problème:  un mot peut être prononcé de </a:t>
            </a:r>
            <a:r>
              <a:rPr lang="fr-FR" dirty="0"/>
              <a:t>différents différentes </a:t>
            </a:r>
            <a:r>
              <a:rPr lang="fr-FR" dirty="0" smtClean="0"/>
              <a:t>façons =&gt; spectrogrammes distordus </a:t>
            </a:r>
          </a:p>
          <a:p>
            <a:endParaRPr lang="fr-FR" dirty="0" smtClean="0"/>
          </a:p>
          <a:p>
            <a:r>
              <a:rPr lang="fr-FR" dirty="0" smtClean="0"/>
              <a:t>Solution:  ajouter la notion d’élasticité lors de l’identification via </a:t>
            </a:r>
            <a:r>
              <a:rPr lang="fr-FR" dirty="0"/>
              <a:t>par </a:t>
            </a:r>
            <a:r>
              <a:rPr lang="fr-FR" dirty="0" smtClean="0"/>
              <a:t>exemple le DTW ( </a:t>
            </a:r>
            <a:r>
              <a:rPr lang="fr-FR" dirty="0" err="1"/>
              <a:t>Dynamic</a:t>
            </a:r>
            <a:r>
              <a:rPr lang="fr-FR" dirty="0"/>
              <a:t> Time </a:t>
            </a:r>
            <a:r>
              <a:rPr lang="fr-FR" dirty="0" err="1" smtClean="0"/>
              <a:t>Warping</a:t>
            </a:r>
            <a:r>
              <a:rPr lang="fr-FR" dirty="0" smtClean="0"/>
              <a:t> )</a:t>
            </a:r>
          </a:p>
          <a:p>
            <a:endParaRPr lang="fr-FR" dirty="0" smtClean="0"/>
          </a:p>
          <a:p>
            <a:r>
              <a:rPr lang="fr-FR" dirty="0" smtClean="0"/>
              <a:t>Point fort: très efficace </a:t>
            </a:r>
            <a:r>
              <a:rPr lang="fr-FR" dirty="0"/>
              <a:t>dans le contexte monolocuteur/petit </a:t>
            </a:r>
            <a:r>
              <a:rPr lang="fr-FR" dirty="0" smtClean="0"/>
              <a:t>vocabulaire</a:t>
            </a:r>
          </a:p>
          <a:p>
            <a:endParaRPr lang="fr-FR" dirty="0"/>
          </a:p>
          <a:p>
            <a:r>
              <a:rPr lang="fr-FR" dirty="0" smtClean="0"/>
              <a:t>Point faible: limitée par la taille des vocabulaires et pas adaptée pour les systèmes </a:t>
            </a:r>
            <a:r>
              <a:rPr lang="fr-FR" dirty="0" err="1" smtClean="0"/>
              <a:t>multilocuteurs</a:t>
            </a:r>
            <a:r>
              <a:rPr lang="fr-FR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105537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200" cap="all" dirty="0"/>
              <a:t>Reconnaissance par modélisation d’unités de parole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fr-FR" dirty="0" smtClean="0"/>
              <a:t>Utilisation de 4 modules principaux: </a:t>
            </a:r>
          </a:p>
          <a:p>
            <a:pPr marL="114300" indent="0">
              <a:buNone/>
            </a:pPr>
            <a:endParaRPr lang="fr-FR" dirty="0" smtClean="0"/>
          </a:p>
          <a:p>
            <a:r>
              <a:rPr lang="fr-FR" dirty="0"/>
              <a:t>Un module de traitement du signal et d'analyse acoustique qui </a:t>
            </a:r>
            <a:r>
              <a:rPr lang="fr-FR" dirty="0" smtClean="0"/>
              <a:t>transforme le </a:t>
            </a:r>
            <a:r>
              <a:rPr lang="fr-FR" dirty="0"/>
              <a:t>signal de parole en une séquence de vecteurs </a:t>
            </a:r>
            <a:r>
              <a:rPr lang="fr-FR" dirty="0" smtClean="0"/>
              <a:t>acoustiques (typiquement </a:t>
            </a:r>
            <a:r>
              <a:rPr lang="fr-FR" dirty="0"/>
              <a:t>: un vecteur de coefficients LPC ou assimilés toutes les </a:t>
            </a:r>
            <a:r>
              <a:rPr lang="fr-FR" dirty="0" smtClean="0"/>
              <a:t>10 ms)</a:t>
            </a:r>
          </a:p>
          <a:p>
            <a:endParaRPr lang="fr-FR" dirty="0" smtClean="0"/>
          </a:p>
          <a:p>
            <a:r>
              <a:rPr lang="fr-FR" dirty="0"/>
              <a:t>Un module acoustique basé sur les phonèmes génère plusieurs hypothèses phonétiques pour chaque vecteur acoustique. </a:t>
            </a:r>
            <a:endParaRPr lang="fr-FR" dirty="0" smtClean="0"/>
          </a:p>
          <a:p>
            <a:endParaRPr lang="fr-FR" dirty="0"/>
          </a:p>
          <a:p>
            <a:pPr marL="114300" indent="0">
              <a:buNone/>
            </a:pPr>
            <a:r>
              <a:rPr lang="fr-FR" dirty="0" smtClean="0"/>
              <a:t>=&gt;  module </a:t>
            </a:r>
            <a:r>
              <a:rPr lang="fr-FR" dirty="0"/>
              <a:t>d'alignement temporel (pattern </a:t>
            </a:r>
            <a:r>
              <a:rPr lang="fr-FR" dirty="0" err="1"/>
              <a:t>matching</a:t>
            </a:r>
            <a:r>
              <a:rPr lang="fr-FR" dirty="0"/>
              <a:t>, en </a:t>
            </a:r>
            <a:r>
              <a:rPr lang="fr-FR" dirty="0" smtClean="0"/>
              <a:t>	anglais</a:t>
            </a:r>
            <a:r>
              <a:rPr lang="fr-FR" dirty="0"/>
              <a:t>) </a:t>
            </a:r>
            <a:r>
              <a:rPr lang="fr-FR" dirty="0" smtClean="0"/>
              <a:t>qui transforme </a:t>
            </a:r>
            <a:r>
              <a:rPr lang="fr-FR" dirty="0"/>
              <a:t>les hypothèses locales (prises sur </a:t>
            </a:r>
            <a:r>
              <a:rPr lang="fr-FR" dirty="0" smtClean="0"/>
              <a:t>chaque </a:t>
            </a:r>
            <a:r>
              <a:rPr lang="fr-FR" dirty="0"/>
              <a:t>vecteur </a:t>
            </a:r>
            <a:r>
              <a:rPr lang="fr-FR" dirty="0" smtClean="0"/>
              <a:t>acoustique indépendamment</a:t>
            </a:r>
            <a:r>
              <a:rPr lang="fr-FR" dirty="0"/>
              <a:t>) en une décision </a:t>
            </a:r>
            <a:r>
              <a:rPr lang="fr-FR" dirty="0" smtClean="0"/>
              <a:t>plus </a:t>
            </a:r>
            <a:r>
              <a:rPr lang="fr-FR" dirty="0"/>
              <a:t>globale (prise en considérant </a:t>
            </a:r>
            <a:r>
              <a:rPr lang="fr-FR" dirty="0" smtClean="0"/>
              <a:t>les vecteurs </a:t>
            </a:r>
            <a:r>
              <a:rPr lang="fr-FR" dirty="0"/>
              <a:t>environnants)</a:t>
            </a:r>
          </a:p>
        </p:txBody>
      </p:sp>
    </p:spTree>
    <p:extLst>
      <p:ext uri="{BB962C8B-B14F-4D97-AF65-F5344CB8AC3E}">
        <p14:creationId xmlns:p14="http://schemas.microsoft.com/office/powerpoint/2010/main" val="36595573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200" cap="all" dirty="0">
                <a:solidFill>
                  <a:srgbClr val="1F497D"/>
                </a:solidFill>
              </a:rPr>
              <a:t>Reconnaissance par modélisation d’unités de parole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 smtClean="0"/>
          </a:p>
          <a:p>
            <a:r>
              <a:rPr lang="fr-FR" dirty="0" smtClean="0"/>
              <a:t>Un </a:t>
            </a:r>
            <a:r>
              <a:rPr lang="fr-FR" dirty="0"/>
              <a:t>module lexical qui interagit avec le module d'alignement temporel </a:t>
            </a:r>
            <a:r>
              <a:rPr lang="fr-FR" dirty="0" smtClean="0"/>
              <a:t>pour forcer </a:t>
            </a:r>
            <a:r>
              <a:rPr lang="fr-FR" dirty="0"/>
              <a:t>le </a:t>
            </a:r>
            <a:r>
              <a:rPr lang="fr-FR" dirty="0" smtClean="0"/>
              <a:t>système </a:t>
            </a:r>
            <a:r>
              <a:rPr lang="fr-FR" dirty="0"/>
              <a:t>à ne reconnaître que des mots </a:t>
            </a:r>
            <a:r>
              <a:rPr lang="fr-FR" dirty="0" smtClean="0"/>
              <a:t>existants effectivement </a:t>
            </a:r>
            <a:r>
              <a:rPr lang="fr-FR" dirty="0"/>
              <a:t>dans la langue </a:t>
            </a:r>
            <a:r>
              <a:rPr lang="fr-FR" dirty="0" smtClean="0"/>
              <a:t>considérée</a:t>
            </a:r>
          </a:p>
          <a:p>
            <a:endParaRPr lang="fr-FR" dirty="0"/>
          </a:p>
          <a:p>
            <a:r>
              <a:rPr lang="fr-FR" dirty="0"/>
              <a:t>Un module syntaxique qui interagit avec le module d'alignement </a:t>
            </a:r>
            <a:r>
              <a:rPr lang="fr-FR" dirty="0" smtClean="0"/>
              <a:t>temporel pour </a:t>
            </a:r>
            <a:r>
              <a:rPr lang="fr-FR" dirty="0"/>
              <a:t>forcer le </a:t>
            </a:r>
            <a:r>
              <a:rPr lang="fr-FR" dirty="0" smtClean="0"/>
              <a:t>système </a:t>
            </a:r>
            <a:r>
              <a:rPr lang="fr-FR" dirty="0"/>
              <a:t>à intégrer des contraintes syntaxiques, </a:t>
            </a:r>
            <a:r>
              <a:rPr lang="fr-FR" dirty="0" smtClean="0"/>
              <a:t>voire sémantiques</a:t>
            </a:r>
            <a:r>
              <a:rPr lang="fr-F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541473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CLASSIFICATION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Selon le type de </a:t>
            </a:r>
            <a:r>
              <a:rPr lang="fr-FR" dirty="0"/>
              <a:t>signal:  signal bruité ou signal non bruité (ex. microphone casque avec réduction de bruit), signal téléphonique (téléphone fixe ou mobile) ou large bande, signal compressé ou non</a:t>
            </a:r>
            <a:r>
              <a:rPr lang="fr-FR" dirty="0" smtClean="0"/>
              <a:t>…</a:t>
            </a:r>
          </a:p>
          <a:p>
            <a:endParaRPr lang="fr-FR" dirty="0" smtClean="0"/>
          </a:p>
          <a:p>
            <a:r>
              <a:rPr lang="fr-FR" dirty="0"/>
              <a:t>Selon </a:t>
            </a:r>
            <a:r>
              <a:rPr lang="fr-FR" dirty="0" smtClean="0"/>
              <a:t>le type </a:t>
            </a:r>
            <a:r>
              <a:rPr lang="fr-FR" dirty="0"/>
              <a:t>de modèle acoustique : modèle monolocuteur (ex. dictée vocale), modèle </a:t>
            </a:r>
            <a:r>
              <a:rPr lang="fr-FR" dirty="0" err="1"/>
              <a:t>multilocuteur</a:t>
            </a:r>
            <a:r>
              <a:rPr lang="fr-FR" dirty="0"/>
              <a:t> (speaker </a:t>
            </a:r>
            <a:r>
              <a:rPr lang="fr-FR" dirty="0" err="1"/>
              <a:t>independant</a:t>
            </a:r>
            <a:r>
              <a:rPr lang="fr-FR" dirty="0"/>
              <a:t> en anglais</a:t>
            </a:r>
            <a:r>
              <a:rPr lang="fr-FR" dirty="0" smtClean="0"/>
              <a:t>)</a:t>
            </a:r>
          </a:p>
          <a:p>
            <a:endParaRPr lang="fr-FR" dirty="0" smtClean="0"/>
          </a:p>
          <a:p>
            <a:r>
              <a:rPr lang="fr-FR" dirty="0" smtClean="0"/>
              <a:t>Selon </a:t>
            </a:r>
            <a:r>
              <a:rPr lang="fr-FR" dirty="0"/>
              <a:t>la nature des enregistrements : dictée de texte, commande vocale, dialogue homme-machine, message téléphonique, radio, TV, </a:t>
            </a:r>
            <a:r>
              <a:rPr lang="fr-FR" dirty="0" err="1"/>
              <a:t>podcast</a:t>
            </a:r>
            <a:r>
              <a:rPr lang="fr-FR" dirty="0"/>
              <a:t>, etc</a:t>
            </a:r>
            <a:r>
              <a:rPr lang="fr-FR" dirty="0" smtClean="0"/>
              <a:t>.</a:t>
            </a:r>
          </a:p>
          <a:p>
            <a:endParaRPr lang="fr-FR" dirty="0" smtClean="0"/>
          </a:p>
          <a:p>
            <a:r>
              <a:rPr lang="fr-FR" dirty="0" smtClean="0"/>
              <a:t>Selon la nature de la langue: française, anglaise…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770279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MESURE DE PERFORMANCE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fr-FR" sz="3600" dirty="0" smtClean="0"/>
              <a:t>WER: (S + E + I)/ N</a:t>
            </a:r>
          </a:p>
          <a:p>
            <a:pPr marL="114300" indent="0">
              <a:buNone/>
            </a:pPr>
            <a:endParaRPr lang="fr-FR" dirty="0" smtClean="0"/>
          </a:p>
          <a:p>
            <a:pPr marL="114300" indent="0">
              <a:buNone/>
            </a:pPr>
            <a:r>
              <a:rPr lang="fr-FR" dirty="0" smtClean="0"/>
              <a:t>Avec:</a:t>
            </a:r>
          </a:p>
          <a:p>
            <a:pPr>
              <a:buFont typeface="Wingdings" pitchFamily="2" charset="2"/>
              <a:buChar char="§"/>
            </a:pPr>
            <a:r>
              <a:rPr lang="fr-FR" dirty="0"/>
              <a:t>WER: taux d'erreur de mots (Word </a:t>
            </a:r>
            <a:r>
              <a:rPr lang="fr-FR" dirty="0" err="1" smtClean="0"/>
              <a:t>Error</a:t>
            </a:r>
            <a:r>
              <a:rPr lang="fr-FR" dirty="0" smtClean="0"/>
              <a:t> Rate)</a:t>
            </a:r>
          </a:p>
          <a:p>
            <a:pPr>
              <a:buFont typeface="Wingdings" pitchFamily="2" charset="2"/>
              <a:buChar char="§"/>
            </a:pPr>
            <a:r>
              <a:rPr lang="fr-FR" dirty="0"/>
              <a:t>S est le nombre de substitutions,</a:t>
            </a:r>
          </a:p>
          <a:p>
            <a:pPr>
              <a:buFont typeface="Wingdings" pitchFamily="2" charset="2"/>
              <a:buChar char="§"/>
            </a:pPr>
            <a:r>
              <a:rPr lang="fr-FR" dirty="0"/>
              <a:t>E est le nombre d'élisions,</a:t>
            </a:r>
          </a:p>
          <a:p>
            <a:pPr>
              <a:buFont typeface="Wingdings" pitchFamily="2" charset="2"/>
              <a:buChar char="§"/>
            </a:pPr>
            <a:r>
              <a:rPr lang="fr-FR" dirty="0"/>
              <a:t>I est le nombre d'insertions,</a:t>
            </a:r>
          </a:p>
          <a:p>
            <a:pPr>
              <a:buFont typeface="Wingdings" pitchFamily="2" charset="2"/>
              <a:buChar char="§"/>
            </a:pPr>
            <a:r>
              <a:rPr lang="fr-FR" dirty="0"/>
              <a:t>N est le nombre de mots dans la transcription de référence (transcription exacte</a:t>
            </a:r>
            <a:r>
              <a:rPr lang="fr-FR" dirty="0" smtClean="0"/>
              <a:t>)</a:t>
            </a:r>
          </a:p>
          <a:p>
            <a:pPr marL="11430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027305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cap="all" dirty="0"/>
              <a:t>Domaines d’applications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L’Etat, l’armée et les renseignements</a:t>
            </a:r>
          </a:p>
          <a:p>
            <a:r>
              <a:rPr lang="fr-FR" dirty="0" smtClean="0"/>
              <a:t>Le milieu professionnel</a:t>
            </a:r>
          </a:p>
          <a:p>
            <a:r>
              <a:rPr lang="fr-FR" dirty="0" smtClean="0"/>
              <a:t>La vie quotidienne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454086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420888"/>
            <a:ext cx="7620000" cy="1143000"/>
          </a:xfrm>
        </p:spPr>
        <p:txBody>
          <a:bodyPr/>
          <a:lstStyle/>
          <a:p>
            <a:pPr algn="ctr"/>
            <a:r>
              <a:rPr lang="fr-FR" cap="all" dirty="0" smtClean="0"/>
              <a:t>Exemple avec</a:t>
            </a:r>
            <a:br>
              <a:rPr lang="fr-FR" cap="all" dirty="0" smtClean="0"/>
            </a:br>
            <a:r>
              <a:rPr lang="fr-FR" cap="all" dirty="0" smtClean="0"/>
              <a:t> </a:t>
            </a:r>
            <a:r>
              <a:rPr lang="fr-FR" cap="all" dirty="0" err="1" smtClean="0"/>
              <a:t>Dictation</a:t>
            </a:r>
            <a:r>
              <a:rPr lang="fr-FR" cap="all" dirty="0" smtClean="0"/>
              <a:t> Pro</a:t>
            </a:r>
            <a:endParaRPr lang="fr-FR" cap="all" dirty="0"/>
          </a:p>
        </p:txBody>
      </p:sp>
      <p:sp>
        <p:nvSpPr>
          <p:cNvPr id="3" name="ZoneTexte 2"/>
          <p:cNvSpPr txBox="1"/>
          <p:nvPr/>
        </p:nvSpPr>
        <p:spPr>
          <a:xfrm>
            <a:off x="1619672" y="4149080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=&gt; http</a:t>
            </a:r>
            <a:r>
              <a:rPr lang="fr-FR" dirty="0"/>
              <a:t>://www.deskshare.com/lang/fr/dictation.aspx</a:t>
            </a:r>
          </a:p>
        </p:txBody>
      </p:sp>
    </p:spTree>
    <p:extLst>
      <p:ext uri="{BB962C8B-B14F-4D97-AF65-F5344CB8AC3E}">
        <p14:creationId xmlns:p14="http://schemas.microsoft.com/office/powerpoint/2010/main" val="33597671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Bibliographie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u="sng" dirty="0"/>
              <a:t>Traitement Automatique des Langues </a:t>
            </a:r>
            <a:r>
              <a:rPr lang="fr-FR" u="sng" dirty="0" smtClean="0"/>
              <a:t>/ Traitement </a:t>
            </a:r>
            <a:r>
              <a:rPr lang="fr-FR" u="sng" dirty="0"/>
              <a:t>Automatique de la </a:t>
            </a:r>
            <a:r>
              <a:rPr lang="fr-FR" u="sng" dirty="0" smtClean="0"/>
              <a:t>Parole</a:t>
            </a:r>
            <a:r>
              <a:rPr lang="fr-FR" dirty="0" smtClean="0"/>
              <a:t>, Fréderic Bechet</a:t>
            </a:r>
          </a:p>
          <a:p>
            <a:r>
              <a:rPr lang="fr-FR" u="sng" dirty="0" smtClean="0"/>
              <a:t>Introduction au traitement de </a:t>
            </a:r>
            <a:r>
              <a:rPr lang="fr-FR" u="sng" dirty="0"/>
              <a:t>la parole</a:t>
            </a:r>
            <a:r>
              <a:rPr lang="fr-FR" dirty="0"/>
              <a:t>, Note de cours DEC 2, Faculté Polytechnique de Mons – T. </a:t>
            </a:r>
            <a:r>
              <a:rPr lang="fr-FR" dirty="0" err="1"/>
              <a:t>Dutoit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7114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PAROLE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Parole: Flux </a:t>
            </a:r>
            <a:r>
              <a:rPr lang="fr-FR" dirty="0"/>
              <a:t>continu constitué d'une suite de mots, eux mêmes </a:t>
            </a:r>
            <a:r>
              <a:rPr lang="fr-FR" dirty="0" smtClean="0"/>
              <a:t>constitués </a:t>
            </a:r>
            <a:r>
              <a:rPr lang="fr-FR" dirty="0"/>
              <a:t>d'un enchainement de phonèmes et de bruits </a:t>
            </a:r>
            <a:r>
              <a:rPr lang="fr-FR" dirty="0" smtClean="0"/>
              <a:t>articulatoires</a:t>
            </a:r>
          </a:p>
          <a:p>
            <a:endParaRPr lang="fr-FR" dirty="0" smtClean="0"/>
          </a:p>
          <a:p>
            <a:r>
              <a:rPr lang="fr-FR" dirty="0" smtClean="0"/>
              <a:t>Phonèmes: </a:t>
            </a:r>
            <a:r>
              <a:rPr lang="fr-FR" dirty="0"/>
              <a:t>plus petite unité discrète ou distinctive (c'est-à-dire permettant de distinguer des mots les uns des autres) que l'on puisse isoler par segmentation dans la chaîne </a:t>
            </a:r>
            <a:r>
              <a:rPr lang="fr-FR" dirty="0" smtClean="0"/>
              <a:t>parlée</a:t>
            </a:r>
          </a:p>
          <a:p>
            <a:endParaRPr lang="fr-FR" dirty="0" smtClean="0"/>
          </a:p>
          <a:p>
            <a:pPr marL="411480" lvl="1" indent="0">
              <a:buNone/>
            </a:pPr>
            <a:r>
              <a:rPr lang="fr-FR" dirty="0" smtClean="0"/>
              <a:t>	Ex: </a:t>
            </a:r>
            <a:r>
              <a:rPr lang="fr-FR" i="1" dirty="0"/>
              <a:t>saper</a:t>
            </a:r>
            <a:r>
              <a:rPr lang="fr-FR" dirty="0"/>
              <a:t> et </a:t>
            </a:r>
            <a:r>
              <a:rPr lang="fr-FR" i="1" dirty="0" smtClean="0"/>
              <a:t>zapper =&gt; </a:t>
            </a:r>
            <a:r>
              <a:rPr lang="fr-FR" dirty="0"/>
              <a:t> /s/ et le /z</a:t>
            </a:r>
            <a:r>
              <a:rPr lang="fr-FR" dirty="0" smtClean="0"/>
              <a:t>/</a:t>
            </a:r>
          </a:p>
          <a:p>
            <a:pPr marL="411480" lvl="1" indent="0">
              <a:buNone/>
            </a:pPr>
            <a:r>
              <a:rPr lang="fr-FR" dirty="0"/>
              <a:t>	 </a:t>
            </a:r>
            <a:r>
              <a:rPr lang="fr-FR" dirty="0" smtClean="0"/>
              <a:t>     </a:t>
            </a:r>
            <a:r>
              <a:rPr lang="vi-VN" dirty="0"/>
              <a:t>brin </a:t>
            </a:r>
            <a:r>
              <a:rPr lang="vi-VN" dirty="0" smtClean="0"/>
              <a:t>et brun</a:t>
            </a:r>
            <a:r>
              <a:rPr lang="fr-FR" dirty="0" smtClean="0"/>
              <a:t>       =&gt;</a:t>
            </a:r>
            <a:r>
              <a:rPr lang="vi-VN" dirty="0" smtClean="0"/>
              <a:t> /</a:t>
            </a:r>
            <a:r>
              <a:rPr lang="vi-VN" dirty="0"/>
              <a:t>bʁɛ̃</a:t>
            </a:r>
            <a:r>
              <a:rPr lang="vi-VN" dirty="0" smtClean="0"/>
              <a:t>/ </a:t>
            </a:r>
            <a:r>
              <a:rPr lang="fr-FR" dirty="0" smtClean="0"/>
              <a:t> et </a:t>
            </a:r>
            <a:r>
              <a:rPr lang="vi-VN" dirty="0" smtClean="0"/>
              <a:t>/</a:t>
            </a:r>
            <a:r>
              <a:rPr lang="vi-VN" dirty="0"/>
              <a:t>bʁœ̃</a:t>
            </a:r>
            <a:r>
              <a:rPr lang="vi-VN" dirty="0" smtClean="0"/>
              <a:t>/</a:t>
            </a:r>
            <a:r>
              <a:rPr lang="fr-FR" dirty="0" smtClean="0"/>
              <a:t> 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8986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Webographie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hlinkClick r:id="rId2"/>
              </a:rPr>
              <a:t>www.wikipedia.org</a:t>
            </a:r>
            <a:r>
              <a:rPr lang="fr-FR" dirty="0" smtClean="0"/>
              <a:t> </a:t>
            </a:r>
          </a:p>
          <a:p>
            <a:r>
              <a:rPr lang="fr-FR" dirty="0" smtClean="0"/>
              <a:t>synthesevoix.wordpress.com </a:t>
            </a:r>
          </a:p>
          <a:p>
            <a:r>
              <a:rPr lang="fr-FR" dirty="0" smtClean="0"/>
              <a:t> </a:t>
            </a:r>
            <a:r>
              <a:rPr lang="fr-FR" dirty="0">
                <a:hlinkClick r:id="rId3"/>
              </a:rPr>
              <a:t>http://</a:t>
            </a:r>
            <a:r>
              <a:rPr lang="fr-FR" dirty="0" smtClean="0">
                <a:hlinkClick r:id="rId3"/>
              </a:rPr>
              <a:t>outilsrecherche.over-blog.com/pages/Notes_311_Decodage_du_Signal_de_la_Parole-3082466.html</a:t>
            </a:r>
            <a:endParaRPr lang="fr-FR" dirty="0" smtClean="0"/>
          </a:p>
          <a:p>
            <a:r>
              <a:rPr lang="fr-FR" dirty="0">
                <a:hlinkClick r:id="rId4"/>
              </a:rPr>
              <a:t>http://</a:t>
            </a:r>
            <a:r>
              <a:rPr lang="fr-FR" dirty="0" smtClean="0">
                <a:hlinkClick r:id="rId4"/>
              </a:rPr>
              <a:t>www.donbosco-tournai.be/expo-db/www/CDEXPO/Ondes_fichiers/SyntheseParole.pdf</a:t>
            </a:r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6934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PAROLE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fr-FR" dirty="0"/>
              <a:t>P</a:t>
            </a:r>
            <a:r>
              <a:rPr lang="fr-FR" dirty="0" smtClean="0"/>
              <a:t>aramètres </a:t>
            </a:r>
            <a:r>
              <a:rPr lang="fr-FR" dirty="0"/>
              <a:t>« en fonction du locuteur </a:t>
            </a:r>
            <a:r>
              <a:rPr lang="fr-FR" dirty="0" smtClean="0"/>
              <a:t>» pour l’étude du signal de la parole: </a:t>
            </a:r>
            <a:r>
              <a:rPr lang="fr-FR" dirty="0"/>
              <a:t> </a:t>
            </a:r>
            <a:endParaRPr lang="fr-FR" dirty="0" smtClean="0"/>
          </a:p>
          <a:p>
            <a:pPr marL="114300" indent="0">
              <a:buNone/>
            </a:pPr>
            <a:endParaRPr lang="fr-FR" dirty="0" smtClean="0"/>
          </a:p>
          <a:p>
            <a:r>
              <a:rPr lang="fr-FR" dirty="0" smtClean="0"/>
              <a:t>Intensité </a:t>
            </a:r>
            <a:r>
              <a:rPr lang="fr-FR" dirty="0"/>
              <a:t>de la </a:t>
            </a:r>
            <a:r>
              <a:rPr lang="fr-FR" dirty="0" smtClean="0"/>
              <a:t>voix,  </a:t>
            </a:r>
          </a:p>
          <a:p>
            <a:r>
              <a:rPr lang="fr-FR" dirty="0"/>
              <a:t>H</a:t>
            </a:r>
            <a:r>
              <a:rPr lang="fr-FR" dirty="0" smtClean="0"/>
              <a:t>auteur </a:t>
            </a:r>
            <a:r>
              <a:rPr lang="fr-FR" dirty="0"/>
              <a:t>de la </a:t>
            </a:r>
            <a:r>
              <a:rPr lang="fr-FR" dirty="0" smtClean="0"/>
              <a:t>voix, </a:t>
            </a:r>
          </a:p>
          <a:p>
            <a:r>
              <a:rPr lang="fr-FR" dirty="0"/>
              <a:t>T</a:t>
            </a:r>
            <a:r>
              <a:rPr lang="fr-FR" dirty="0" smtClean="0"/>
              <a:t>ype </a:t>
            </a:r>
            <a:r>
              <a:rPr lang="fr-FR" dirty="0"/>
              <a:t>de son émis par le locuteur </a:t>
            </a:r>
            <a:r>
              <a:rPr lang="fr-FR" dirty="0" smtClean="0"/>
              <a:t>(chuchotement, </a:t>
            </a:r>
            <a:r>
              <a:rPr lang="fr-FR" dirty="0"/>
              <a:t>chant, </a:t>
            </a:r>
            <a:r>
              <a:rPr lang="fr-FR" dirty="0" smtClean="0"/>
              <a:t>parole),</a:t>
            </a:r>
          </a:p>
          <a:p>
            <a:r>
              <a:rPr lang="fr-FR" dirty="0" smtClean="0"/>
              <a:t> </a:t>
            </a:r>
            <a:r>
              <a:rPr lang="fr-FR" dirty="0"/>
              <a:t>D</a:t>
            </a:r>
            <a:r>
              <a:rPr lang="fr-FR" dirty="0" smtClean="0"/>
              <a:t>ébit </a:t>
            </a:r>
            <a:r>
              <a:rPr lang="fr-FR" dirty="0"/>
              <a:t>du </a:t>
            </a:r>
            <a:r>
              <a:rPr lang="fr-FR" dirty="0" smtClean="0"/>
              <a:t>locuteur</a:t>
            </a:r>
          </a:p>
          <a:p>
            <a:r>
              <a:rPr lang="fr-FR" dirty="0"/>
              <a:t>D</a:t>
            </a:r>
            <a:r>
              <a:rPr lang="fr-FR" dirty="0" smtClean="0"/>
              <a:t>éformation </a:t>
            </a:r>
            <a:r>
              <a:rPr lang="fr-FR" dirty="0"/>
              <a:t>du son </a:t>
            </a:r>
            <a:r>
              <a:rPr lang="fr-FR" dirty="0" smtClean="0"/>
              <a:t>du </a:t>
            </a:r>
            <a:r>
              <a:rPr lang="fr-FR" dirty="0"/>
              <a:t>à l'accent du </a:t>
            </a:r>
            <a:r>
              <a:rPr lang="fr-FR" dirty="0" smtClean="0"/>
              <a:t>locuteur</a:t>
            </a:r>
          </a:p>
          <a:p>
            <a:r>
              <a:rPr lang="fr-FR" dirty="0"/>
              <a:t>P</a:t>
            </a:r>
            <a:r>
              <a:rPr lang="fr-FR" dirty="0" smtClean="0"/>
              <a:t>ropriétés </a:t>
            </a:r>
            <a:r>
              <a:rPr lang="fr-FR" dirty="0"/>
              <a:t>physio-acoustique de l'appareil phonatoire du locuteur</a:t>
            </a:r>
          </a:p>
          <a:p>
            <a:r>
              <a:rPr lang="fr-FR" dirty="0"/>
              <a:t>E</a:t>
            </a:r>
            <a:r>
              <a:rPr lang="fr-FR" dirty="0" smtClean="0"/>
              <a:t>motion </a:t>
            </a:r>
            <a:r>
              <a:rPr lang="fr-FR" dirty="0"/>
              <a:t>dans la voix du locuteur (serein, pleurant, en colère, gémissant, riant, euphorique ...)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005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PAROLE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fr-FR" dirty="0" smtClean="0"/>
              <a:t>Paramètres cognitifs pour la compréhension de la parole:</a:t>
            </a:r>
          </a:p>
          <a:p>
            <a:pPr marL="114300" indent="0">
              <a:buNone/>
            </a:pPr>
            <a:endParaRPr lang="fr-FR" dirty="0" smtClean="0"/>
          </a:p>
          <a:p>
            <a:r>
              <a:rPr lang="fr-FR" dirty="0"/>
              <a:t>l</a:t>
            </a:r>
            <a:r>
              <a:rPr lang="fr-FR" dirty="0" smtClean="0"/>
              <a:t>a </a:t>
            </a:r>
            <a:r>
              <a:rPr lang="fr-FR" dirty="0"/>
              <a:t>connaissance du contexte (pragmatique</a:t>
            </a:r>
            <a:r>
              <a:rPr lang="fr-FR" dirty="0" smtClean="0"/>
              <a:t>)</a:t>
            </a:r>
          </a:p>
          <a:p>
            <a:endParaRPr lang="fr-FR" dirty="0"/>
          </a:p>
          <a:p>
            <a:r>
              <a:rPr lang="fr-FR" dirty="0" smtClean="0"/>
              <a:t>la </a:t>
            </a:r>
            <a:r>
              <a:rPr lang="fr-FR" dirty="0"/>
              <a:t>connaissance des concepts (sémantique</a:t>
            </a:r>
            <a:r>
              <a:rPr lang="fr-FR" dirty="0" smtClean="0"/>
              <a:t>)</a:t>
            </a:r>
          </a:p>
          <a:p>
            <a:endParaRPr lang="fr-FR" dirty="0"/>
          </a:p>
          <a:p>
            <a:r>
              <a:rPr lang="fr-FR" dirty="0" smtClean="0"/>
              <a:t>la </a:t>
            </a:r>
            <a:r>
              <a:rPr lang="fr-FR" dirty="0"/>
              <a:t>connaissance de la structure des langages (syntaxique</a:t>
            </a:r>
            <a:r>
              <a:rPr lang="fr-FR" dirty="0" smtClean="0"/>
              <a:t>)</a:t>
            </a:r>
          </a:p>
          <a:p>
            <a:endParaRPr lang="fr-FR" dirty="0"/>
          </a:p>
          <a:p>
            <a:r>
              <a:rPr lang="fr-FR" dirty="0" smtClean="0"/>
              <a:t>la </a:t>
            </a:r>
            <a:r>
              <a:rPr lang="fr-FR" dirty="0"/>
              <a:t>connaissance des mots (lexicale</a:t>
            </a:r>
            <a:r>
              <a:rPr lang="fr-FR" dirty="0" smtClean="0"/>
              <a:t>)</a:t>
            </a:r>
          </a:p>
          <a:p>
            <a:endParaRPr lang="fr-FR" dirty="0"/>
          </a:p>
          <a:p>
            <a:r>
              <a:rPr lang="fr-FR" dirty="0" smtClean="0"/>
              <a:t>la </a:t>
            </a:r>
            <a:r>
              <a:rPr lang="fr-FR" dirty="0"/>
              <a:t>connaissance des sons (phonétique et phonologique)</a:t>
            </a: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7155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mtClean="0"/>
              <a:t>POURQUOI LA PAROLE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fr-FR" dirty="0" smtClean="0"/>
              <a:t>Moyen de communication </a:t>
            </a:r>
          </a:p>
          <a:p>
            <a:pPr marL="114300" indent="0">
              <a:buNone/>
            </a:pPr>
            <a:endParaRPr lang="fr-FR" dirty="0" smtClean="0"/>
          </a:p>
          <a:p>
            <a:r>
              <a:rPr lang="fr-FR" dirty="0" smtClean="0"/>
              <a:t>Naturel chez l’homme</a:t>
            </a:r>
          </a:p>
          <a:p>
            <a:endParaRPr lang="fr-FR" dirty="0" smtClean="0"/>
          </a:p>
          <a:p>
            <a:r>
              <a:rPr lang="fr-FR" dirty="0" smtClean="0"/>
              <a:t>Rapide et  concis</a:t>
            </a:r>
          </a:p>
          <a:p>
            <a:endParaRPr lang="fr-FR" dirty="0" smtClean="0"/>
          </a:p>
          <a:p>
            <a:r>
              <a:rPr lang="fr-FR" dirty="0" smtClean="0"/>
              <a:t>Confortable </a:t>
            </a:r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680005"/>
            <a:ext cx="6984776" cy="1871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364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TAL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T</a:t>
            </a:r>
            <a:r>
              <a:rPr lang="fr-FR" sz="2800" dirty="0" smtClean="0"/>
              <a:t>raitement automatique </a:t>
            </a:r>
            <a:r>
              <a:rPr lang="fr-FR" sz="2800" dirty="0"/>
              <a:t>des langues (TAL) </a:t>
            </a:r>
            <a:r>
              <a:rPr lang="fr-FR" sz="2800" dirty="0" smtClean="0"/>
              <a:t>ou </a:t>
            </a:r>
            <a:r>
              <a:rPr lang="fr-FR" sz="2800" dirty="0"/>
              <a:t>du langage naturel ou de la langue naturelle </a:t>
            </a:r>
            <a:r>
              <a:rPr lang="fr-FR" sz="2800" dirty="0" smtClean="0"/>
              <a:t>(TALN</a:t>
            </a:r>
            <a:r>
              <a:rPr lang="fr-FR" sz="2800" dirty="0"/>
              <a:t>) </a:t>
            </a:r>
            <a:endParaRPr lang="fr-FR" sz="2800" dirty="0" smtClean="0"/>
          </a:p>
          <a:p>
            <a:endParaRPr lang="fr-FR" sz="2800" dirty="0" smtClean="0"/>
          </a:p>
          <a:p>
            <a:r>
              <a:rPr lang="fr-FR" sz="2800" dirty="0"/>
              <a:t>D</a:t>
            </a:r>
            <a:r>
              <a:rPr lang="fr-FR" sz="2800" dirty="0" smtClean="0"/>
              <a:t>iscipline à la frontière de la linguistique, de l'informatique et de l'intelligence artificielle</a:t>
            </a:r>
          </a:p>
          <a:p>
            <a:endParaRPr lang="fr-FR" sz="2800" dirty="0" smtClean="0"/>
          </a:p>
          <a:p>
            <a:r>
              <a:rPr lang="fr-FR" sz="2800" dirty="0"/>
              <a:t>A</a:t>
            </a:r>
            <a:r>
              <a:rPr lang="fr-FR" sz="2800" dirty="0" smtClean="0"/>
              <a:t>pplication </a:t>
            </a:r>
            <a:r>
              <a:rPr lang="fr-FR" sz="2800" dirty="0"/>
              <a:t>de programmes et techniques informatiques à tous les aspects du langage </a:t>
            </a:r>
            <a:r>
              <a:rPr lang="fr-FR" sz="2800" dirty="0" smtClean="0"/>
              <a:t>humain</a:t>
            </a:r>
          </a:p>
          <a:p>
            <a:pPr marL="114300" indent="0">
              <a:buNone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60803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cap="all" dirty="0" smtClean="0"/>
              <a:t>Historique</a:t>
            </a:r>
            <a:endParaRPr lang="fr-FR" cap="all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FR" sz="2000" dirty="0"/>
              <a:t>1952 : reconnaissance des 10 chiffres, pour un </a:t>
            </a:r>
            <a:r>
              <a:rPr lang="fr-FR" sz="2000" dirty="0" smtClean="0"/>
              <a:t>« monolocuteur » </a:t>
            </a:r>
            <a:r>
              <a:rPr lang="fr-FR" sz="2000" dirty="0"/>
              <a:t>, par un dispositif électronique câblé </a:t>
            </a:r>
          </a:p>
          <a:p>
            <a:pPr>
              <a:lnSpc>
                <a:spcPct val="90000"/>
              </a:lnSpc>
            </a:pPr>
            <a:r>
              <a:rPr lang="fr-FR" sz="2000" dirty="0"/>
              <a:t>1960 : utilisation des méthodes numériques </a:t>
            </a:r>
          </a:p>
          <a:p>
            <a:pPr>
              <a:lnSpc>
                <a:spcPct val="90000"/>
              </a:lnSpc>
            </a:pPr>
            <a:r>
              <a:rPr lang="fr-FR" sz="2000" dirty="0"/>
              <a:t>1965 : </a:t>
            </a:r>
            <a:r>
              <a:rPr lang="fr-FR" sz="2000" u="dbl" dirty="0">
                <a:uFill>
                  <a:solidFill>
                    <a:srgbClr val="C00000"/>
                  </a:solidFill>
                </a:uFill>
              </a:rPr>
              <a:t>reconnaissance de phonèmes en parole continue </a:t>
            </a:r>
          </a:p>
          <a:p>
            <a:pPr>
              <a:lnSpc>
                <a:spcPct val="90000"/>
              </a:lnSpc>
            </a:pPr>
            <a:r>
              <a:rPr lang="fr-FR" sz="2000" dirty="0"/>
              <a:t>1968 : reconnaissance de mots isolés par des systèmes implantés sur gros ordinateurs (jusqu’à 500 mots) </a:t>
            </a:r>
          </a:p>
          <a:p>
            <a:pPr>
              <a:lnSpc>
                <a:spcPct val="90000"/>
              </a:lnSpc>
            </a:pPr>
            <a:r>
              <a:rPr lang="fr-FR" sz="2000" dirty="0"/>
              <a:t>1969 : utilisation d’informations linguistiques </a:t>
            </a:r>
            <a:endParaRPr lang="fr-FR" sz="2000" dirty="0" smtClean="0"/>
          </a:p>
          <a:p>
            <a:pPr>
              <a:lnSpc>
                <a:spcPct val="90000"/>
              </a:lnSpc>
            </a:pPr>
            <a:r>
              <a:rPr lang="fr-FR" sz="2000" dirty="0"/>
              <a:t>1971 : lancement du projet ARPA aux USA (15 millions de dollars) pour tester la faisabilité de la compréhension automatique de la parole continue avec des contraintes raisonnables </a:t>
            </a:r>
          </a:p>
          <a:p>
            <a:pPr>
              <a:lnSpc>
                <a:spcPct val="90000"/>
              </a:lnSpc>
            </a:pPr>
            <a:r>
              <a:rPr lang="fr-FR" sz="2000" dirty="0"/>
              <a:t>1972 : premier appareil commercialisé de reconnaissance de mots </a:t>
            </a:r>
          </a:p>
          <a:p>
            <a:pPr>
              <a:lnSpc>
                <a:spcPct val="90000"/>
              </a:lnSpc>
            </a:pPr>
            <a:r>
              <a:rPr lang="fr-FR" sz="2000" dirty="0"/>
              <a:t>1976 : fin du projet ARPA ; les systèmes opérationnels sont HARPY, HEARSAY I et II et HWIM </a:t>
            </a:r>
          </a:p>
          <a:p>
            <a:pPr>
              <a:lnSpc>
                <a:spcPct val="90000"/>
              </a:lnSpc>
            </a:pPr>
            <a:r>
              <a:rPr lang="fr-FR" sz="2000" dirty="0"/>
              <a:t>1978 : commercialisation d’un système de reconnaissance à microprocesseurs sur une carte de circuits imprimés </a:t>
            </a:r>
          </a:p>
          <a:p>
            <a:pPr>
              <a:lnSpc>
                <a:spcPct val="90000"/>
              </a:lnSpc>
            </a:pPr>
            <a:endParaRPr lang="fr-FR" sz="20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770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cap="all" dirty="0" smtClean="0"/>
              <a:t>Historique</a:t>
            </a:r>
            <a:endParaRPr lang="fr-FR" cap="all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fr-FR" dirty="0"/>
              <a:t>1981 : utilisation de circuits intégrés VLSI (</a:t>
            </a:r>
            <a:r>
              <a:rPr lang="fr-FR" dirty="0" err="1"/>
              <a:t>Very</a:t>
            </a:r>
            <a:r>
              <a:rPr lang="fr-FR" dirty="0"/>
              <a:t> Large </a:t>
            </a:r>
            <a:r>
              <a:rPr lang="fr-FR" dirty="0" err="1"/>
              <a:t>Scale</a:t>
            </a:r>
            <a:r>
              <a:rPr lang="fr-FR" dirty="0"/>
              <a:t> </a:t>
            </a:r>
            <a:r>
              <a:rPr lang="fr-FR" dirty="0" err="1"/>
              <a:t>Integration</a:t>
            </a:r>
            <a:r>
              <a:rPr lang="fr-FR" dirty="0"/>
              <a:t>) spécifiques du traitement de la parole </a:t>
            </a:r>
          </a:p>
          <a:p>
            <a:pPr>
              <a:lnSpc>
                <a:spcPct val="80000"/>
              </a:lnSpc>
            </a:pPr>
            <a:r>
              <a:rPr lang="fr-FR" dirty="0"/>
              <a:t>1981 : système de reconnaissance de mots sur un circuit VLSI </a:t>
            </a:r>
          </a:p>
          <a:p>
            <a:pPr>
              <a:lnSpc>
                <a:spcPct val="80000"/>
              </a:lnSpc>
            </a:pPr>
            <a:r>
              <a:rPr lang="fr-FR" dirty="0"/>
              <a:t>1983 : </a:t>
            </a:r>
            <a:r>
              <a:rPr lang="fr-FR" u="heavy" dirty="0">
                <a:uFill>
                  <a:solidFill>
                    <a:srgbClr val="FF0000"/>
                  </a:solidFill>
                </a:uFill>
              </a:rPr>
              <a:t>première mondiale de commande vocale à bord d’un avion de chasse en France </a:t>
            </a:r>
          </a:p>
          <a:p>
            <a:pPr>
              <a:lnSpc>
                <a:spcPct val="80000"/>
              </a:lnSpc>
            </a:pPr>
            <a:r>
              <a:rPr lang="fr-FR" dirty="0"/>
              <a:t>1985 : commercialisation des premiers systèmes de reconnaissance de plusieurs milliers de mots </a:t>
            </a:r>
          </a:p>
          <a:p>
            <a:pPr>
              <a:lnSpc>
                <a:spcPct val="80000"/>
              </a:lnSpc>
            </a:pPr>
            <a:r>
              <a:rPr lang="fr-FR" dirty="0"/>
              <a:t>1986 : lancement du projet japonais ATR de téléphone avec traduction automatique en temps réel </a:t>
            </a:r>
            <a:endParaRPr lang="fr-FR" dirty="0" smtClean="0"/>
          </a:p>
          <a:p>
            <a:pPr>
              <a:lnSpc>
                <a:spcPct val="80000"/>
              </a:lnSpc>
            </a:pPr>
            <a:r>
              <a:rPr lang="fr-FR" dirty="0"/>
              <a:t>1988 : apparition des premières machines à </a:t>
            </a:r>
            <a:r>
              <a:rPr lang="fr-FR" dirty="0" smtClean="0"/>
              <a:t>dictée </a:t>
            </a:r>
            <a:r>
              <a:rPr lang="fr-FR" dirty="0"/>
              <a:t>par mots isolés </a:t>
            </a:r>
          </a:p>
          <a:p>
            <a:pPr>
              <a:lnSpc>
                <a:spcPct val="80000"/>
              </a:lnSpc>
            </a:pPr>
            <a:r>
              <a:rPr lang="fr-FR" dirty="0"/>
              <a:t>1989 : recrudescence des modèles connexionnistes </a:t>
            </a:r>
            <a:r>
              <a:rPr lang="fr-FR" dirty="0" smtClean="0"/>
              <a:t>neuro-mimétiques </a:t>
            </a:r>
            <a:endParaRPr lang="fr-FR" dirty="0"/>
          </a:p>
          <a:p>
            <a:pPr>
              <a:lnSpc>
                <a:spcPct val="80000"/>
              </a:lnSpc>
            </a:pPr>
            <a:r>
              <a:rPr lang="fr-FR" dirty="0"/>
              <a:t>1990 : premières véritables applications de dialogue oral homme-machine </a:t>
            </a:r>
          </a:p>
          <a:p>
            <a:pPr>
              <a:lnSpc>
                <a:spcPct val="80000"/>
              </a:lnSpc>
            </a:pPr>
            <a:r>
              <a:rPr lang="fr-FR" dirty="0"/>
              <a:t>1994 : IBM lance son premier système de reconnaissance vocale sur PC </a:t>
            </a:r>
          </a:p>
          <a:p>
            <a:pPr>
              <a:lnSpc>
                <a:spcPct val="80000"/>
              </a:lnSpc>
            </a:pPr>
            <a:r>
              <a:rPr lang="fr-FR" dirty="0"/>
              <a:t>1997 : lancement de la dictée vocale en continu par IBM </a:t>
            </a:r>
          </a:p>
          <a:p>
            <a:pPr>
              <a:lnSpc>
                <a:spcPct val="80000"/>
              </a:lnSpc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342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tiguïté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tiguïté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1216</TotalTime>
  <Words>1122</Words>
  <Application>Microsoft Office PowerPoint</Application>
  <PresentationFormat>Affichage à l'écran (4:3)</PresentationFormat>
  <Paragraphs>219</Paragraphs>
  <Slides>30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1" baseType="lpstr">
      <vt:lpstr>Contiguïté</vt:lpstr>
      <vt:lpstr>TRAITEMENT  DE LA PAROLE</vt:lpstr>
      <vt:lpstr>SOMMAIRE </vt:lpstr>
      <vt:lpstr>PAROLE</vt:lpstr>
      <vt:lpstr>PAROLE</vt:lpstr>
      <vt:lpstr>PAROLE</vt:lpstr>
      <vt:lpstr>POURQUOI LA PAROLE ?</vt:lpstr>
      <vt:lpstr>TAL</vt:lpstr>
      <vt:lpstr>Historique</vt:lpstr>
      <vt:lpstr>Historique</vt:lpstr>
      <vt:lpstr>TAP</vt:lpstr>
      <vt:lpstr>Principaux systèmes de TAP</vt:lpstr>
      <vt:lpstr>Principaux systèmes de TAP</vt:lpstr>
      <vt:lpstr>SYNTHESE DE LA PAROLE A PARTIR DU TEXTE</vt:lpstr>
      <vt:lpstr>Principe de fonctionnement d’un TTS :</vt:lpstr>
      <vt:lpstr>Organisation du module de traitement du langage naturel</vt:lpstr>
      <vt:lpstr>Organisation DE L’ANALYSEUR MORPHO - SYNTAXIQUE</vt:lpstr>
      <vt:lpstr>Organisation DE L’ANALYSEUR MORPHO - SYNTAXIQUE</vt:lpstr>
      <vt:lpstr>Domaines d’applications </vt:lpstr>
      <vt:lpstr>Exemple avec « Speak Up »</vt:lpstr>
      <vt:lpstr>RECONNAISSANCE DE PAROLE</vt:lpstr>
      <vt:lpstr>PRINCIPE DE LA Reconnaissance par comparaison à des exemples</vt:lpstr>
      <vt:lpstr>PRINCIPE DE LA Reconnaissance par comparaison à des exemples</vt:lpstr>
      <vt:lpstr>Reconnaissance par modélisation d’unités de parole</vt:lpstr>
      <vt:lpstr>Reconnaissance par modélisation d’unités de parole</vt:lpstr>
      <vt:lpstr>CLASSIFICATION </vt:lpstr>
      <vt:lpstr>MESURE DE PERFORMANCE</vt:lpstr>
      <vt:lpstr>Domaines d’applications </vt:lpstr>
      <vt:lpstr>Exemple avec  Dictation Pro</vt:lpstr>
      <vt:lpstr>Bibliographie</vt:lpstr>
      <vt:lpstr>Webographie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 REP VOCALE</dc:title>
  <dc:creator>Judicaël RANDRIANASOLO</dc:creator>
  <cp:lastModifiedBy>Judicaël RANDRIANASOLO</cp:lastModifiedBy>
  <cp:revision>157</cp:revision>
  <dcterms:created xsi:type="dcterms:W3CDTF">2015-01-17T17:36:11Z</dcterms:created>
  <dcterms:modified xsi:type="dcterms:W3CDTF">2015-02-06T19:53:12Z</dcterms:modified>
</cp:coreProperties>
</file>