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1" r:id="rId22"/>
    <p:sldId id="282" r:id="rId23"/>
    <p:sldId id="283" r:id="rId24"/>
    <p:sldId id="278" r:id="rId25"/>
    <p:sldId id="279" r:id="rId26"/>
    <p:sldId id="280"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81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CD4DE7-605A-446E-8C29-889955A4E011}" type="datetimeFigureOut">
              <a:rPr lang="fr-FR" smtClean="0"/>
              <a:pPr/>
              <a:t>05/03/2015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7176E-7324-4C10-88A9-F691D12738C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1D7176E-7324-4C10-88A9-F691D12738C0}"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05/03/2015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05/03/2015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05/03/2015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05/03/2015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05/03/2015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05/03/2015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05/03/2015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05/03/2015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05/03/2015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05/03/2015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05/03/2015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05/03/2015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w3c.fr/" TargetMode="External"/><Relationship Id="rId3" Type="http://schemas.openxmlformats.org/officeDocument/2006/relationships/hyperlink" Target="http://fr.wikipedia.org/" TargetMode="External"/><Relationship Id="rId7" Type="http://schemas.openxmlformats.org/officeDocument/2006/relationships/hyperlink" Target="http://www.bnf.fr/" TargetMode="External"/><Relationship Id="rId2" Type="http://schemas.openxmlformats.org/officeDocument/2006/relationships/hyperlink" Target="http://www.w3.org/" TargetMode="External"/><Relationship Id="rId1" Type="http://schemas.openxmlformats.org/officeDocument/2006/relationships/slideLayout" Target="../slideLayouts/slideLayout2.xml"/><Relationship Id="rId6" Type="http://schemas.openxmlformats.org/officeDocument/2006/relationships/hyperlink" Target="http://planete.websemantique.org/" TargetMode="External"/><Relationship Id="rId5" Type="http://schemas.openxmlformats.org/officeDocument/2006/relationships/hyperlink" Target="http://isdm.univ-tln.fr/" TargetMode="External"/><Relationship Id="rId4" Type="http://schemas.openxmlformats.org/officeDocument/2006/relationships/hyperlink" Target="http://websemantique.org/" TargetMode="External"/><Relationship Id="rId9" Type="http://schemas.openxmlformats.org/officeDocument/2006/relationships/hyperlink" Target="http://www.webopedia.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00B0F0"/>
                </a:solidFill>
              </a:rPr>
              <a:t>Interaction Homme Machine</a:t>
            </a:r>
            <a:endParaRPr lang="fr-FR" b="1" dirty="0">
              <a:solidFill>
                <a:srgbClr val="00B0F0"/>
              </a:solidFill>
            </a:endParaRPr>
          </a:p>
        </p:txBody>
      </p:sp>
      <p:sp>
        <p:nvSpPr>
          <p:cNvPr id="3" name="Sous-titre 2"/>
          <p:cNvSpPr>
            <a:spLocks noGrp="1"/>
          </p:cNvSpPr>
          <p:nvPr>
            <p:ph type="subTitle" idx="1"/>
          </p:nvPr>
        </p:nvSpPr>
        <p:spPr>
          <a:xfrm>
            <a:off x="1371600" y="3886200"/>
            <a:ext cx="6400800" cy="1126976"/>
          </a:xfrm>
        </p:spPr>
        <p:txBody>
          <a:bodyPr/>
          <a:lstStyle/>
          <a:p>
            <a:r>
              <a:rPr lang="fr-FR" sz="4400" b="1" dirty="0" smtClean="0">
                <a:solidFill>
                  <a:prstClr val="black"/>
                </a:solidFill>
                <a:ea typeface="+mj-ea"/>
                <a:cs typeface="+mj-cs"/>
              </a:rPr>
              <a:t>	Web Sémantique</a:t>
            </a:r>
            <a:endParaRPr lang="fr-FR" b="1" dirty="0"/>
          </a:p>
        </p:txBody>
      </p:sp>
      <p:pic>
        <p:nvPicPr>
          <p:cNvPr id="4" name="Image 3"/>
          <p:cNvPicPr>
            <a:picLocks noChangeAspect="1"/>
          </p:cNvPicPr>
          <p:nvPr/>
        </p:nvPicPr>
        <p:blipFill>
          <a:blip r:embed="rId2" cstate="print">
            <a:alphaModFix/>
            <a:lum/>
          </a:blip>
          <a:srcRect/>
          <a:stretch>
            <a:fillRect/>
          </a:stretch>
        </p:blipFill>
        <p:spPr>
          <a:xfrm>
            <a:off x="6732240" y="15480"/>
            <a:ext cx="2400117" cy="1904759"/>
          </a:xfrm>
          <a:prstGeom prst="rect">
            <a:avLst/>
          </a:prstGeom>
          <a:noFill/>
          <a:ln>
            <a:noFill/>
          </a:ln>
        </p:spPr>
      </p:pic>
      <p:pic>
        <p:nvPicPr>
          <p:cNvPr id="5" name="Image 4"/>
          <p:cNvPicPr>
            <a:picLocks noChangeAspect="1"/>
          </p:cNvPicPr>
          <p:nvPr/>
        </p:nvPicPr>
        <p:blipFill>
          <a:blip r:embed="rId3" cstate="print">
            <a:alphaModFix/>
            <a:lum/>
          </a:blip>
          <a:srcRect/>
          <a:stretch>
            <a:fillRect/>
          </a:stretch>
        </p:blipFill>
        <p:spPr>
          <a:xfrm>
            <a:off x="0" y="15480"/>
            <a:ext cx="6804248" cy="1913034"/>
          </a:xfrm>
          <a:prstGeom prst="rect">
            <a:avLst/>
          </a:prstGeom>
          <a:noFill/>
          <a:ln>
            <a:noFill/>
          </a:ln>
        </p:spPr>
      </p:pic>
      <p:sp>
        <p:nvSpPr>
          <p:cNvPr id="6" name="Sous-titre 2"/>
          <p:cNvSpPr txBox="1">
            <a:spLocks/>
          </p:cNvSpPr>
          <p:nvPr/>
        </p:nvSpPr>
        <p:spPr>
          <a:xfrm>
            <a:off x="0" y="5733256"/>
            <a:ext cx="9144000" cy="1126976"/>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fr-FR" sz="2000" b="1" dirty="0" smtClean="0">
                <a:solidFill>
                  <a:prstClr val="black"/>
                </a:solidFill>
                <a:ea typeface="+mj-ea"/>
                <a:cs typeface="+mj-cs"/>
              </a:rPr>
              <a:t>   </a:t>
            </a:r>
            <a:r>
              <a:rPr lang="fr-FR" sz="2000" b="1" dirty="0" err="1" smtClean="0">
                <a:solidFill>
                  <a:prstClr val="black"/>
                </a:solidFill>
                <a:ea typeface="+mj-ea"/>
                <a:cs typeface="+mj-cs"/>
              </a:rPr>
              <a:t>Nassim</a:t>
            </a:r>
            <a:r>
              <a:rPr lang="fr-FR" sz="2000" b="1" dirty="0" smtClean="0">
                <a:solidFill>
                  <a:prstClr val="black"/>
                </a:solidFill>
                <a:ea typeface="+mj-ea"/>
                <a:cs typeface="+mj-cs"/>
              </a:rPr>
              <a:t> TIGUENITINE 				                  2014/2015</a:t>
            </a:r>
            <a:endParaRPr kumimoji="0" lang="fr-FR" sz="20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997152"/>
          </a:xfrm>
        </p:spPr>
        <p:txBody>
          <a:bodyPr>
            <a:normAutofit lnSpcReduction="10000"/>
          </a:bodyPr>
          <a:lstStyle/>
          <a:p>
            <a:pPr algn="ctr">
              <a:buNone/>
            </a:pPr>
            <a:r>
              <a:rPr lang="fr-FR" sz="4000" b="1" dirty="0" smtClean="0">
                <a:solidFill>
                  <a:srgbClr val="00B0F0"/>
                </a:solidFill>
              </a:rPr>
              <a:t>Web 3.0</a:t>
            </a:r>
          </a:p>
          <a:p>
            <a:pPr algn="ctr">
              <a:buNone/>
            </a:pPr>
            <a:endParaRPr lang="fr-FR" sz="4000" b="1" dirty="0" smtClean="0">
              <a:solidFill>
                <a:srgbClr val="00B0F0"/>
              </a:solidFill>
            </a:endParaRPr>
          </a:p>
          <a:p>
            <a:pPr>
              <a:buNone/>
            </a:pPr>
            <a:r>
              <a:rPr lang="fr-FR" dirty="0" smtClean="0"/>
              <a:t>	L'expression </a:t>
            </a:r>
            <a:r>
              <a:rPr lang="fr-FR" b="1" dirty="0" smtClean="0"/>
              <a:t>Web 3.0</a:t>
            </a:r>
            <a:r>
              <a:rPr lang="fr-FR" dirty="0" smtClean="0"/>
              <a:t> est utilisée en futurologie  à court terme pour désigner le web qui suit le web 2.0 et constitue l'étape à venir du développement du world </a:t>
            </a:r>
            <a:r>
              <a:rPr lang="fr-FR" dirty="0" err="1" smtClean="0"/>
              <a:t>wide</a:t>
            </a:r>
            <a:r>
              <a:rPr lang="fr-FR" dirty="0" smtClean="0"/>
              <a:t> web.</a:t>
            </a:r>
          </a:p>
          <a:p>
            <a:pPr>
              <a:buNone/>
            </a:pPr>
            <a:endParaRPr lang="fr-FR" dirty="0" smtClean="0"/>
          </a:p>
          <a:p>
            <a:pPr>
              <a:buFont typeface="Wingdings" pitchFamily="2" charset="2"/>
              <a:buChar char="ü"/>
            </a:pPr>
            <a:r>
              <a:rPr lang="fr-FR" dirty="0" smtClean="0">
                <a:solidFill>
                  <a:srgbClr val="FF0000"/>
                </a:solidFill>
              </a:rPr>
              <a:t>Internet des objets</a:t>
            </a:r>
          </a:p>
          <a:p>
            <a:pPr>
              <a:buFont typeface="Wingdings" pitchFamily="2" charset="2"/>
              <a:buChar char="ü"/>
            </a:pPr>
            <a:r>
              <a:rPr lang="fr-FR" dirty="0" smtClean="0">
                <a:solidFill>
                  <a:srgbClr val="FF0000"/>
                </a:solidFill>
              </a:rPr>
              <a:t>Le web sémantique</a:t>
            </a:r>
          </a:p>
          <a:p>
            <a:pPr>
              <a:buNone/>
            </a:pPr>
            <a:endParaRPr lang="fr-FR" dirty="0" smtClean="0"/>
          </a:p>
        </p:txBody>
      </p:sp>
      <p:sp>
        <p:nvSpPr>
          <p:cNvPr id="4" name="Titre 1"/>
          <p:cNvSpPr txBox="1">
            <a:spLocks/>
          </p:cNvSpPr>
          <p:nvPr/>
        </p:nvSpPr>
        <p:spPr>
          <a:xfrm>
            <a:off x="457200" y="-182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j-lt"/>
                <a:ea typeface="+mj-ea"/>
                <a:cs typeface="+mj-cs"/>
              </a:rPr>
              <a:t>Définitions</a:t>
            </a:r>
            <a:endParaRPr kumimoji="0" lang="fr-F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descr="http://disenowebakus.net/imagenes/imagenes-varios/web-3.jpg"/>
          <p:cNvPicPr>
            <a:picLocks noChangeAspect="1" noChangeArrowheads="1"/>
          </p:cNvPicPr>
          <p:nvPr/>
        </p:nvPicPr>
        <p:blipFill>
          <a:blip r:embed="rId3" cstate="print"/>
          <a:srcRect/>
          <a:stretch>
            <a:fillRect/>
          </a:stretch>
        </p:blipFill>
        <p:spPr bwMode="auto">
          <a:xfrm>
            <a:off x="5408" y="908720"/>
            <a:ext cx="3054424" cy="1800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buNone/>
            </a:pPr>
            <a:r>
              <a:rPr lang="fr-FR" sz="4000" b="1" dirty="0" smtClean="0">
                <a:solidFill>
                  <a:srgbClr val="00B0F0"/>
                </a:solidFill>
              </a:rPr>
              <a:t>Web Sémantique</a:t>
            </a:r>
          </a:p>
          <a:p>
            <a:pPr>
              <a:buNone/>
            </a:pPr>
            <a:r>
              <a:rPr lang="fr-FR" dirty="0" smtClean="0"/>
              <a:t>	Désigne un ensemble de technologies visant à rendre le contenu des ressources du World </a:t>
            </a:r>
            <a:r>
              <a:rPr lang="fr-FR" dirty="0" err="1" smtClean="0"/>
              <a:t>Wide</a:t>
            </a:r>
            <a:r>
              <a:rPr lang="fr-FR" dirty="0" smtClean="0"/>
              <a:t> Web accessible et utilisable par les programmes et agents logiciels, grâce à un système de métadonnées formelles, utilisant notamment </a:t>
            </a:r>
            <a:r>
              <a:rPr lang="fr-FR" b="1" dirty="0" smtClean="0"/>
              <a:t>la famille de langages</a:t>
            </a:r>
            <a:r>
              <a:rPr lang="fr-FR" dirty="0" smtClean="0"/>
              <a:t> développés par le </a:t>
            </a:r>
            <a:r>
              <a:rPr lang="fr-FR" b="1" dirty="0" smtClean="0"/>
              <a:t>W3C</a:t>
            </a:r>
            <a:r>
              <a:rPr lang="fr-FR" dirty="0" smtClean="0"/>
              <a:t>.</a:t>
            </a:r>
            <a:endParaRPr lang="fr-FR" dirty="0">
              <a:solidFill>
                <a:srgbClr val="00B0F0"/>
              </a:solidFill>
            </a:endParaRPr>
          </a:p>
        </p:txBody>
      </p:sp>
      <p:sp>
        <p:nvSpPr>
          <p:cNvPr id="4" name="Titre 1"/>
          <p:cNvSpPr txBox="1">
            <a:spLocks/>
          </p:cNvSpPr>
          <p:nvPr/>
        </p:nvSpPr>
        <p:spPr>
          <a:xfrm>
            <a:off x="457200" y="-182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j-lt"/>
                <a:ea typeface="+mj-ea"/>
                <a:cs typeface="+mj-cs"/>
              </a:rPr>
              <a:t>Définitions</a:t>
            </a:r>
            <a:endParaRPr kumimoji="0" lang="fr-F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upload.wikimedia.org/wikipedia/fr/thumb/1/12/Sw-horz-w3c-v.svg/300px-Sw-horz-w3c-v.svg.png"/>
          <p:cNvPicPr>
            <a:picLocks noChangeAspect="1" noChangeArrowheads="1"/>
          </p:cNvPicPr>
          <p:nvPr/>
        </p:nvPicPr>
        <p:blipFill>
          <a:blip r:embed="rId2" cstate="print"/>
          <a:srcRect/>
          <a:stretch>
            <a:fillRect/>
          </a:stretch>
        </p:blipFill>
        <p:spPr bwMode="auto">
          <a:xfrm>
            <a:off x="58316" y="6021288"/>
            <a:ext cx="2857500" cy="5715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96752"/>
            <a:ext cx="8363272" cy="4896544"/>
          </a:xfrm>
        </p:spPr>
        <p:txBody>
          <a:bodyPr>
            <a:normAutofit fontScale="25000" lnSpcReduction="20000"/>
          </a:bodyPr>
          <a:lstStyle/>
          <a:p>
            <a:r>
              <a:rPr lang="fr-FR" sz="9600" dirty="0" smtClean="0"/>
              <a:t>1994 :La notion de métadonnées utilisables par les machines fut proposée assez tôt dans l'histoire du Web, par son inventeur </a:t>
            </a:r>
            <a:r>
              <a:rPr lang="fr-FR" sz="9600" b="1" dirty="0" smtClean="0"/>
              <a:t>Tim </a:t>
            </a:r>
            <a:r>
              <a:rPr lang="fr-FR" sz="9600" b="1" dirty="0" err="1" smtClean="0"/>
              <a:t>Berners</a:t>
            </a:r>
            <a:r>
              <a:rPr lang="fr-FR" sz="9600" b="1" dirty="0" smtClean="0"/>
              <a:t>-Lee.</a:t>
            </a:r>
          </a:p>
          <a:p>
            <a:pPr>
              <a:buNone/>
            </a:pPr>
            <a:endParaRPr lang="fr-FR" sz="9600" b="1" dirty="0" smtClean="0"/>
          </a:p>
          <a:p>
            <a:r>
              <a:rPr lang="fr-FR" sz="9600" dirty="0" smtClean="0"/>
              <a:t>1999 :Le développement de cette idée aboutit à la publication de la première version de </a:t>
            </a:r>
            <a:r>
              <a:rPr lang="fr-FR" sz="9600" b="1" dirty="0" smtClean="0"/>
              <a:t>RDF</a:t>
            </a:r>
            <a:r>
              <a:rPr lang="fr-FR" sz="9600" dirty="0" smtClean="0"/>
              <a:t> </a:t>
            </a:r>
            <a:r>
              <a:rPr lang="fr-FR" sz="9600" b="1" dirty="0" smtClean="0"/>
              <a:t>(Resource Description Framework)</a:t>
            </a:r>
            <a:r>
              <a:rPr lang="fr-FR" sz="9600" dirty="0" smtClean="0"/>
              <a:t>, langage qui définit un cadre général pour la standardisation des métadonnées des ressources Web.</a:t>
            </a:r>
          </a:p>
          <a:p>
            <a:endParaRPr lang="fr-FR" sz="9600" dirty="0" smtClean="0"/>
          </a:p>
          <a:p>
            <a:r>
              <a:rPr lang="fr-FR" altLang="zh-CN" sz="9600" dirty="0" smtClean="0"/>
              <a:t>2004 :Sur la base de RDF se sont ensuite développés des vocabulaires spécifiques destinés à des applications particulières, comme FOAF destiné à décrire les relations entre personnes, puis des langages destinés à structurer ces vocabulaires, comme RDFS et le langage d'ontologie OWL.</a:t>
            </a:r>
          </a:p>
          <a:p>
            <a:endParaRPr lang="fr-FR" b="1" dirty="0" smtClean="0"/>
          </a:p>
        </p:txBody>
      </p:sp>
      <p:sp>
        <p:nvSpPr>
          <p:cNvPr id="4" name="Titre 1"/>
          <p:cNvSpPr txBox="1">
            <a:spLocks/>
          </p:cNvSpPr>
          <p:nvPr/>
        </p:nvSpPr>
        <p:spPr>
          <a:xfrm>
            <a:off x="457200" y="-182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latin typeface="+mj-lt"/>
                <a:ea typeface="+mj-ea"/>
                <a:cs typeface="+mj-cs"/>
              </a:rPr>
              <a:t>Historique</a:t>
            </a:r>
            <a:endParaRPr kumimoji="0" lang="fr-F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descr="http://upload.wikimedia.org/wikipedia/fr/thumb/1/12/Sw-horz-w3c-v.svg/300px-Sw-horz-w3c-v.svg.png"/>
          <p:cNvPicPr>
            <a:picLocks noChangeAspect="1" noChangeArrowheads="1"/>
          </p:cNvPicPr>
          <p:nvPr/>
        </p:nvPicPr>
        <p:blipFill>
          <a:blip r:embed="rId2" cstate="print"/>
          <a:srcRect/>
          <a:stretch>
            <a:fillRect/>
          </a:stretch>
        </p:blipFill>
        <p:spPr bwMode="auto">
          <a:xfrm>
            <a:off x="58316" y="6021288"/>
            <a:ext cx="2857500" cy="5715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endParaRPr lang="fr-FR" dirty="0" smtClean="0"/>
          </a:p>
          <a:p>
            <a:pPr algn="ctr">
              <a:buNone/>
            </a:pPr>
            <a:r>
              <a:rPr lang="fr-FR" sz="4000" b="1" dirty="0" smtClean="0"/>
              <a:t>Pourquoi le « web sémantique » ?</a:t>
            </a:r>
          </a:p>
        </p:txBody>
      </p:sp>
      <p:pic>
        <p:nvPicPr>
          <p:cNvPr id="27650" name="Picture 2" descr="http://upload.wikimedia.org/wikipedia/fr/thumb/1/12/Sw-horz-w3c-v.svg/300px-Sw-horz-w3c-v.svg.png"/>
          <p:cNvPicPr>
            <a:picLocks noChangeAspect="1" noChangeArrowheads="1"/>
          </p:cNvPicPr>
          <p:nvPr/>
        </p:nvPicPr>
        <p:blipFill>
          <a:blip r:embed="rId2" cstate="print"/>
          <a:srcRect/>
          <a:stretch>
            <a:fillRect/>
          </a:stretch>
        </p:blipFill>
        <p:spPr bwMode="auto">
          <a:xfrm>
            <a:off x="58316" y="6025851"/>
            <a:ext cx="2857500" cy="571501"/>
          </a:xfrm>
          <a:prstGeom prst="rect">
            <a:avLst/>
          </a:prstGeom>
          <a:noFill/>
        </p:spPr>
      </p:pic>
      <p:pic>
        <p:nvPicPr>
          <p:cNvPr id="27652" name="Picture 4" descr="http://www.mauricelargeron.com/wp-content/uploads/2012/06/banniere3.png"/>
          <p:cNvPicPr>
            <a:picLocks noChangeAspect="1" noChangeArrowheads="1"/>
          </p:cNvPicPr>
          <p:nvPr/>
        </p:nvPicPr>
        <p:blipFill>
          <a:blip r:embed="rId3" cstate="print"/>
          <a:srcRect/>
          <a:stretch>
            <a:fillRect/>
          </a:stretch>
        </p:blipFill>
        <p:spPr bwMode="auto">
          <a:xfrm>
            <a:off x="899592" y="3284984"/>
            <a:ext cx="7272808" cy="222808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229600" cy="1143000"/>
          </a:xfrm>
        </p:spPr>
        <p:txBody>
          <a:bodyPr>
            <a:normAutofit/>
          </a:bodyPr>
          <a:lstStyle/>
          <a:p>
            <a:r>
              <a:rPr lang="fr-FR" sz="4000" b="1" dirty="0" smtClean="0"/>
              <a:t>Web sémantique</a:t>
            </a:r>
            <a:endParaRPr lang="fr-FR" sz="4000" b="1"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Tim </a:t>
            </a:r>
            <a:r>
              <a:rPr lang="fr-FR" dirty="0" err="1" smtClean="0"/>
              <a:t>Berners</a:t>
            </a:r>
            <a:r>
              <a:rPr lang="fr-FR" dirty="0" smtClean="0"/>
              <a:t>-Lee :</a:t>
            </a:r>
          </a:p>
          <a:p>
            <a:pPr>
              <a:buNone/>
            </a:pPr>
            <a:endParaRPr lang="fr-FR" dirty="0" smtClean="0"/>
          </a:p>
          <a:p>
            <a:pPr>
              <a:buNone/>
            </a:pPr>
            <a:r>
              <a:rPr lang="fr-FR" dirty="0" smtClean="0"/>
              <a:t>	</a:t>
            </a:r>
            <a:r>
              <a:rPr lang="fr-FR" b="1" dirty="0" smtClean="0"/>
              <a:t>«</a:t>
            </a:r>
            <a:r>
              <a:rPr lang="fr-FR" dirty="0" smtClean="0"/>
              <a:t>Web sémantique sera la prochaine évolution du Web.</a:t>
            </a:r>
          </a:p>
          <a:p>
            <a:pPr>
              <a:buNone/>
            </a:pPr>
            <a:r>
              <a:rPr lang="fr-FR" dirty="0" smtClean="0"/>
              <a:t>	Or, faire des recherches en posant des questions sous forme de phrase en langage naturel n’est absolument pas son but. </a:t>
            </a:r>
          </a:p>
          <a:p>
            <a:pPr>
              <a:buNone/>
            </a:pPr>
            <a:r>
              <a:rPr lang="fr-FR" dirty="0" smtClean="0"/>
              <a:t>	Nous aurions du l’appeler dès le départ </a:t>
            </a:r>
            <a:r>
              <a:rPr lang="fr-FR" b="1" dirty="0" smtClean="0"/>
              <a:t>Web des Données </a:t>
            </a:r>
            <a:r>
              <a:rPr lang="fr-FR" dirty="0" smtClean="0"/>
              <a:t>mais il est trop tard pour le changer</a:t>
            </a:r>
            <a:r>
              <a:rPr lang="fr-FR" b="1" dirty="0" smtClean="0"/>
              <a:t>»</a:t>
            </a:r>
            <a:r>
              <a:rPr lang="fr-FR" dirty="0" smtClean="0"/>
              <a:t>.</a:t>
            </a:r>
            <a:endParaRPr lang="fr-FR" dirty="0"/>
          </a:p>
        </p:txBody>
      </p:sp>
      <p:pic>
        <p:nvPicPr>
          <p:cNvPr id="4" name="Picture 2" descr="http://upload.wikimedia.org/wikipedia/fr/thumb/1/12/Sw-horz-w3c-v.svg/300px-Sw-horz-w3c-v.svg.png"/>
          <p:cNvPicPr>
            <a:picLocks noChangeAspect="1" noChangeArrowheads="1"/>
          </p:cNvPicPr>
          <p:nvPr/>
        </p:nvPicPr>
        <p:blipFill>
          <a:blip r:embed="rId2" cstate="print"/>
          <a:srcRect/>
          <a:stretch>
            <a:fillRect/>
          </a:stretch>
        </p:blipFill>
        <p:spPr bwMode="auto">
          <a:xfrm>
            <a:off x="58316" y="6021288"/>
            <a:ext cx="2857500" cy="5715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1"/>
          <p:cNvPicPr>
            <a:picLocks noChangeAspect="1" noChangeArrowheads="1"/>
          </p:cNvPicPr>
          <p:nvPr/>
        </p:nvPicPr>
        <p:blipFill>
          <a:blip r:embed="rId2" cstate="print"/>
          <a:srcRect/>
          <a:stretch>
            <a:fillRect/>
          </a:stretch>
        </p:blipFill>
        <p:spPr bwMode="auto">
          <a:xfrm>
            <a:off x="0" y="9525"/>
            <a:ext cx="9144000" cy="6858000"/>
          </a:xfrm>
          <a:prstGeom prst="rect">
            <a:avLst/>
          </a:prstGeom>
          <a:noFill/>
          <a:ln w="9525" cap="flat">
            <a:noFill/>
            <a:round/>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b="1" dirty="0" smtClean="0"/>
              <a:t>Quelques autochtones</a:t>
            </a:r>
            <a:endParaRPr lang="fr-FR" b="1" dirty="0"/>
          </a:p>
        </p:txBody>
      </p:sp>
      <p:sp>
        <p:nvSpPr>
          <p:cNvPr id="3" name="Espace réservé du contenu 2"/>
          <p:cNvSpPr>
            <a:spLocks noGrp="1"/>
          </p:cNvSpPr>
          <p:nvPr>
            <p:ph idx="1"/>
          </p:nvPr>
        </p:nvSpPr>
        <p:spPr>
          <a:xfrm>
            <a:off x="457200" y="1196752"/>
            <a:ext cx="8229600" cy="4929411"/>
          </a:xfrm>
        </p:spPr>
        <p:txBody>
          <a:bodyPr>
            <a:normAutofit lnSpcReduction="10000"/>
          </a:bodyPr>
          <a:lstStyle/>
          <a:p>
            <a:pPr>
              <a:buNone/>
            </a:pPr>
            <a:r>
              <a:rPr lang="fr-FR" b="1" dirty="0" smtClean="0"/>
              <a:t>				Tim </a:t>
            </a:r>
            <a:r>
              <a:rPr lang="fr-FR" b="1" dirty="0" err="1" smtClean="0"/>
              <a:t>Berners</a:t>
            </a:r>
            <a:r>
              <a:rPr lang="fr-FR" b="1" dirty="0" smtClean="0"/>
              <a:t>-Lee</a:t>
            </a:r>
          </a:p>
          <a:p>
            <a:pPr>
              <a:buNone/>
            </a:pPr>
            <a:r>
              <a:rPr lang="fr-FR" dirty="0" smtClean="0"/>
              <a:t>				«Le Web sémantique est un 			web des données, un peu 				comme une base de données 			globale.»</a:t>
            </a:r>
          </a:p>
          <a:p>
            <a:pPr>
              <a:buNone/>
            </a:pPr>
            <a:r>
              <a:rPr lang="fr-FR" dirty="0" smtClean="0"/>
              <a:t>	«Le Web sémantique n’est pas un web séparé mais une extension du web actuel dans lequel l’information est bien définie, permettant ainsi aux ordinateurs et aux gens de travailler en coopération.»</a:t>
            </a:r>
          </a:p>
          <a:p>
            <a:pPr>
              <a:buNone/>
            </a:pPr>
            <a:endParaRPr lang="fr-FR" dirty="0"/>
          </a:p>
        </p:txBody>
      </p:sp>
      <p:pic>
        <p:nvPicPr>
          <p:cNvPr id="5" name="Picture 2" descr="http://upload.wikimedia.org/wikipedia/fr/thumb/1/12/Sw-horz-w3c-v.svg/300px-Sw-horz-w3c-v.svg.png"/>
          <p:cNvPicPr>
            <a:picLocks noChangeAspect="1" noChangeArrowheads="1"/>
          </p:cNvPicPr>
          <p:nvPr/>
        </p:nvPicPr>
        <p:blipFill>
          <a:blip r:embed="rId2" cstate="print"/>
          <a:srcRect/>
          <a:stretch>
            <a:fillRect/>
          </a:stretch>
        </p:blipFill>
        <p:spPr bwMode="auto">
          <a:xfrm>
            <a:off x="58316" y="6021288"/>
            <a:ext cx="2857500" cy="571501"/>
          </a:xfrm>
          <a:prstGeom prst="rect">
            <a:avLst/>
          </a:prstGeom>
          <a:noFill/>
        </p:spPr>
      </p:pic>
      <p:pic>
        <p:nvPicPr>
          <p:cNvPr id="31748" name="Picture 4" descr="http://www.viamm.com/wp-content/uploads/2014/03/TIM-BERNERS-LEE1-420x215.jpg"/>
          <p:cNvPicPr>
            <a:picLocks noChangeAspect="1" noChangeArrowheads="1"/>
          </p:cNvPicPr>
          <p:nvPr/>
        </p:nvPicPr>
        <p:blipFill>
          <a:blip r:embed="rId3" cstate="print"/>
          <a:srcRect/>
          <a:stretch>
            <a:fillRect/>
          </a:stretch>
        </p:blipFill>
        <p:spPr bwMode="auto">
          <a:xfrm>
            <a:off x="0" y="1196752"/>
            <a:ext cx="3131840" cy="201622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en-US" dirty="0" smtClean="0"/>
              <a:t>				David Beckett, </a:t>
            </a:r>
            <a:r>
              <a:rPr lang="en-US" dirty="0" err="1" smtClean="0"/>
              <a:t>architecte</a:t>
            </a:r>
            <a:r>
              <a:rPr lang="en-US" dirty="0" smtClean="0"/>
              <a:t> 				</a:t>
            </a:r>
            <a:r>
              <a:rPr lang="en-US" dirty="0" err="1" smtClean="0"/>
              <a:t>logiciel</a:t>
            </a:r>
            <a:r>
              <a:rPr lang="en-US" dirty="0" smtClean="0"/>
              <a:t>, Yahoo!</a:t>
            </a:r>
          </a:p>
          <a:p>
            <a:pPr>
              <a:buNone/>
            </a:pPr>
            <a:endParaRPr lang="en-US" dirty="0" smtClean="0"/>
          </a:p>
          <a:p>
            <a:pPr>
              <a:buNone/>
            </a:pPr>
            <a:r>
              <a:rPr lang="fr-FR" dirty="0" smtClean="0"/>
              <a:t>	</a:t>
            </a:r>
          </a:p>
          <a:p>
            <a:pPr>
              <a:buNone/>
            </a:pPr>
            <a:r>
              <a:rPr lang="fr-FR" dirty="0" smtClean="0"/>
              <a:t>	«La raison pour laquelle je me suis intéressé au Web sémantique était… que je désirais contrôler mes données.»</a:t>
            </a:r>
            <a:endParaRPr lang="fr-FR" dirty="0"/>
          </a:p>
        </p:txBody>
      </p:sp>
      <p:sp>
        <p:nvSpPr>
          <p:cNvPr id="4" name="Titre 1"/>
          <p:cNvSpPr>
            <a:spLocks noGrp="1"/>
          </p:cNvSpPr>
          <p:nvPr>
            <p:ph type="title"/>
          </p:nvPr>
        </p:nvSpPr>
        <p:spPr>
          <a:xfrm>
            <a:off x="457200" y="-27384"/>
            <a:ext cx="8229600" cy="1143000"/>
          </a:xfrm>
        </p:spPr>
        <p:txBody>
          <a:bodyPr/>
          <a:lstStyle/>
          <a:p>
            <a:r>
              <a:rPr lang="fr-FR" b="1" dirty="0" smtClean="0"/>
              <a:t>Quelques autochtones</a:t>
            </a:r>
            <a:endParaRPr lang="fr-FR" b="1" dirty="0"/>
          </a:p>
        </p:txBody>
      </p:sp>
      <p:pic>
        <p:nvPicPr>
          <p:cNvPr id="34818" name="Picture 2" descr="https://media.licdn.com/mpr/mpr/shrinknp_400_400/p/7/000/23d/0d7/1feb94e.jpg"/>
          <p:cNvPicPr>
            <a:picLocks noChangeAspect="1" noChangeArrowheads="1"/>
          </p:cNvPicPr>
          <p:nvPr/>
        </p:nvPicPr>
        <p:blipFill>
          <a:blip r:embed="rId2" cstate="print"/>
          <a:srcRect/>
          <a:stretch>
            <a:fillRect/>
          </a:stretch>
        </p:blipFill>
        <p:spPr bwMode="auto">
          <a:xfrm>
            <a:off x="-36512" y="980728"/>
            <a:ext cx="2857500" cy="2736304"/>
          </a:xfrm>
          <a:prstGeom prst="rect">
            <a:avLst/>
          </a:prstGeom>
          <a:noFill/>
        </p:spPr>
      </p:pic>
      <p:pic>
        <p:nvPicPr>
          <p:cNvPr id="7" name="Picture 2" descr="http://upload.wikimedia.org/wikipedia/fr/thumb/1/12/Sw-horz-w3c-v.svg/300px-Sw-horz-w3c-v.svg.png"/>
          <p:cNvPicPr>
            <a:picLocks noChangeAspect="1" noChangeArrowheads="1"/>
          </p:cNvPicPr>
          <p:nvPr/>
        </p:nvPicPr>
        <p:blipFill>
          <a:blip r:embed="rId3" cstate="print"/>
          <a:srcRect/>
          <a:stretch>
            <a:fillRect/>
          </a:stretch>
        </p:blipFill>
        <p:spPr bwMode="auto">
          <a:xfrm>
            <a:off x="58316" y="6021288"/>
            <a:ext cx="2857500" cy="5715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600200"/>
            <a:ext cx="8640960" cy="4853136"/>
          </a:xfrm>
        </p:spPr>
        <p:txBody>
          <a:bodyPr>
            <a:normAutofit/>
          </a:bodyPr>
          <a:lstStyle/>
          <a:p>
            <a:pPr>
              <a:buNone/>
            </a:pPr>
            <a:r>
              <a:rPr lang="fr-FR" dirty="0" smtClean="0"/>
              <a:t>				Nova </a:t>
            </a:r>
            <a:r>
              <a:rPr lang="fr-FR" dirty="0" err="1" smtClean="0"/>
              <a:t>Spivack</a:t>
            </a:r>
            <a:r>
              <a:rPr lang="fr-FR" dirty="0" smtClean="0"/>
              <a:t>, Radar Networks, 			</a:t>
            </a:r>
          </a:p>
          <a:p>
            <a:pPr>
              <a:buNone/>
            </a:pPr>
            <a:endParaRPr lang="fr-FR" dirty="0" smtClean="0"/>
          </a:p>
          <a:p>
            <a:pPr>
              <a:buNone/>
            </a:pPr>
            <a:r>
              <a:rPr lang="fr-FR" sz="2800" dirty="0" smtClean="0"/>
              <a:t>	«</a:t>
            </a:r>
            <a:r>
              <a:rPr lang="fr-FR" sz="2800" dirty="0" err="1" smtClean="0"/>
              <a:t>hyperdata</a:t>
            </a:r>
            <a:r>
              <a:rPr lang="fr-FR" sz="2800" dirty="0" smtClean="0"/>
              <a:t> est au données ce que l’hypertexte est au texte. </a:t>
            </a:r>
          </a:p>
          <a:p>
            <a:pPr>
              <a:buNone/>
            </a:pPr>
            <a:r>
              <a:rPr lang="fr-FR" sz="2800" dirty="0" smtClean="0"/>
              <a:t>    </a:t>
            </a:r>
            <a:r>
              <a:rPr lang="fr-FR" sz="2800" dirty="0" err="1" smtClean="0"/>
              <a:t>Hyperdata</a:t>
            </a:r>
            <a:r>
              <a:rPr lang="fr-FR" sz="2800" dirty="0" smtClean="0"/>
              <a:t> est un grand mot -il est simple mais pose encore de gros problèmes. Il s'agit de données liées à d'autres données. C'est ce que RDF et le Web sémantique sont.»</a:t>
            </a:r>
            <a:endParaRPr lang="fr-FR" sz="2800" dirty="0"/>
          </a:p>
        </p:txBody>
      </p:sp>
      <p:sp>
        <p:nvSpPr>
          <p:cNvPr id="4" name="Titre 1"/>
          <p:cNvSpPr>
            <a:spLocks noGrp="1"/>
          </p:cNvSpPr>
          <p:nvPr>
            <p:ph type="title"/>
          </p:nvPr>
        </p:nvSpPr>
        <p:spPr>
          <a:xfrm>
            <a:off x="457200" y="-27384"/>
            <a:ext cx="8229600" cy="1143000"/>
          </a:xfrm>
        </p:spPr>
        <p:txBody>
          <a:bodyPr/>
          <a:lstStyle/>
          <a:p>
            <a:r>
              <a:rPr lang="fr-FR" b="1" dirty="0" smtClean="0"/>
              <a:t>Quelques autochtones</a:t>
            </a:r>
            <a:endParaRPr lang="fr-FR" b="1" dirty="0"/>
          </a:p>
        </p:txBody>
      </p:sp>
      <p:pic>
        <p:nvPicPr>
          <p:cNvPr id="35842" name="Picture 2" descr="http://tw.rpi.edu/launch/img/spivack.jpg"/>
          <p:cNvPicPr>
            <a:picLocks noChangeAspect="1" noChangeArrowheads="1"/>
          </p:cNvPicPr>
          <p:nvPr/>
        </p:nvPicPr>
        <p:blipFill>
          <a:blip r:embed="rId2" cstate="print"/>
          <a:srcRect/>
          <a:stretch>
            <a:fillRect/>
          </a:stretch>
        </p:blipFill>
        <p:spPr bwMode="auto">
          <a:xfrm>
            <a:off x="15652" y="908721"/>
            <a:ext cx="2324100" cy="2160240"/>
          </a:xfrm>
          <a:prstGeom prst="rect">
            <a:avLst/>
          </a:prstGeom>
          <a:noFill/>
        </p:spPr>
      </p:pic>
      <p:pic>
        <p:nvPicPr>
          <p:cNvPr id="7" name="Picture 2" descr="http://upload.wikimedia.org/wikipedia/fr/thumb/1/12/Sw-horz-w3c-v.svg/300px-Sw-horz-w3c-v.svg.png"/>
          <p:cNvPicPr>
            <a:picLocks noChangeAspect="1" noChangeArrowheads="1"/>
          </p:cNvPicPr>
          <p:nvPr/>
        </p:nvPicPr>
        <p:blipFill>
          <a:blip r:embed="rId3" cstate="print"/>
          <a:srcRect/>
          <a:stretch>
            <a:fillRect/>
          </a:stretch>
        </p:blipFill>
        <p:spPr bwMode="auto">
          <a:xfrm>
            <a:off x="58316" y="6021288"/>
            <a:ext cx="2857500" cy="5715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2840" y="44624"/>
            <a:ext cx="8229600" cy="1143000"/>
          </a:xfrm>
        </p:spPr>
        <p:txBody>
          <a:bodyPr/>
          <a:lstStyle/>
          <a:p>
            <a:r>
              <a:rPr lang="fr-FR" dirty="0" smtClean="0"/>
              <a:t>Sommaire </a:t>
            </a:r>
            <a:endParaRPr lang="fr-FR" dirty="0"/>
          </a:p>
        </p:txBody>
      </p:sp>
      <p:sp>
        <p:nvSpPr>
          <p:cNvPr id="3" name="Espace réservé du contenu 2"/>
          <p:cNvSpPr>
            <a:spLocks noGrp="1"/>
          </p:cNvSpPr>
          <p:nvPr>
            <p:ph idx="1"/>
          </p:nvPr>
        </p:nvSpPr>
        <p:spPr/>
        <p:txBody>
          <a:bodyPr>
            <a:normAutofit/>
          </a:bodyPr>
          <a:lstStyle/>
          <a:p>
            <a:endParaRPr lang="fr-FR" sz="3600" dirty="0" smtClean="0"/>
          </a:p>
          <a:p>
            <a:r>
              <a:rPr lang="fr-FR" sz="3600" dirty="0" smtClean="0"/>
              <a:t>Introduction </a:t>
            </a:r>
          </a:p>
          <a:p>
            <a:r>
              <a:rPr lang="fr-FR" sz="3600" dirty="0" smtClean="0"/>
              <a:t>Définition des générations web</a:t>
            </a:r>
          </a:p>
          <a:p>
            <a:r>
              <a:rPr lang="fr-FR" sz="3600" dirty="0" smtClean="0"/>
              <a:t>Historique du web sémantique</a:t>
            </a:r>
          </a:p>
          <a:p>
            <a:r>
              <a:rPr lang="fr-FR" sz="3600" dirty="0" smtClean="0"/>
              <a:t>Impact du web 2.0 sur les IHM</a:t>
            </a:r>
          </a:p>
          <a:p>
            <a:r>
              <a:rPr lang="fr-FR" sz="3600" dirty="0" smtClean="0"/>
              <a:t>Conclusion</a:t>
            </a:r>
            <a:endParaRPr lang="fr-FR"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b="1" dirty="0" smtClean="0"/>
              <a:t>Impact du web 2.0 sur les IHM</a:t>
            </a:r>
            <a:endParaRPr lang="fr-FR" b="1" dirty="0"/>
          </a:p>
        </p:txBody>
      </p:sp>
      <p:sp>
        <p:nvSpPr>
          <p:cNvPr id="3" name="Espace réservé du contenu 2"/>
          <p:cNvSpPr>
            <a:spLocks noGrp="1"/>
          </p:cNvSpPr>
          <p:nvPr>
            <p:ph idx="1"/>
          </p:nvPr>
        </p:nvSpPr>
        <p:spPr/>
        <p:txBody>
          <a:bodyPr/>
          <a:lstStyle/>
          <a:p>
            <a:pPr>
              <a:buNone/>
            </a:pPr>
            <a:r>
              <a:rPr lang="fr-FR" dirty="0" smtClean="0"/>
              <a:t>Les usages accompagnant le Web 2.0 ont</a:t>
            </a:r>
          </a:p>
          <a:p>
            <a:pPr>
              <a:buNone/>
            </a:pPr>
            <a:r>
              <a:rPr lang="fr-FR" dirty="0" smtClean="0"/>
              <a:t>donné naissance à de nouvelles modalités</a:t>
            </a:r>
          </a:p>
          <a:p>
            <a:pPr>
              <a:buNone/>
            </a:pPr>
            <a:r>
              <a:rPr lang="fr-FR" dirty="0" smtClean="0"/>
              <a:t>d’interaction supportées par des interfaces</a:t>
            </a:r>
          </a:p>
          <a:p>
            <a:pPr>
              <a:buNone/>
            </a:pPr>
            <a:r>
              <a:rPr lang="fr-FR" dirty="0" smtClean="0"/>
              <a:t>permettant aux internautes « d’une part</a:t>
            </a:r>
          </a:p>
          <a:p>
            <a:pPr>
              <a:buNone/>
            </a:pPr>
            <a:r>
              <a:rPr lang="fr-FR" dirty="0" smtClean="0"/>
              <a:t>d’interagir sur le contenu des pages et d’autre</a:t>
            </a:r>
          </a:p>
          <a:p>
            <a:pPr>
              <a:buNone/>
            </a:pPr>
            <a:r>
              <a:rPr lang="fr-FR" dirty="0" smtClean="0"/>
              <a:t>part d’interagir entre eux » </a:t>
            </a:r>
          </a:p>
        </p:txBody>
      </p:sp>
      <p:pic>
        <p:nvPicPr>
          <p:cNvPr id="4" name="Picture 2" descr="http://upload.wikimedia.org/wikipedia/fr/thumb/1/12/Sw-horz-w3c-v.svg/300px-Sw-horz-w3c-v.svg.png"/>
          <p:cNvPicPr>
            <a:picLocks noChangeAspect="1" noChangeArrowheads="1"/>
          </p:cNvPicPr>
          <p:nvPr/>
        </p:nvPicPr>
        <p:blipFill>
          <a:blip r:embed="rId2" cstate="print"/>
          <a:srcRect/>
          <a:stretch>
            <a:fillRect/>
          </a:stretch>
        </p:blipFill>
        <p:spPr bwMode="auto">
          <a:xfrm>
            <a:off x="58316" y="6021288"/>
            <a:ext cx="2857500" cy="57150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600200"/>
            <a:ext cx="8291264" cy="4525963"/>
          </a:xfrm>
        </p:spPr>
        <p:txBody>
          <a:bodyPr>
            <a:normAutofit fontScale="85000" lnSpcReduction="20000"/>
          </a:bodyPr>
          <a:lstStyle/>
          <a:p>
            <a:pPr algn="ctr">
              <a:buNone/>
            </a:pPr>
            <a:r>
              <a:rPr lang="fr-FR" b="1" dirty="0" smtClean="0"/>
              <a:t>Les interfaces riches </a:t>
            </a:r>
            <a:r>
              <a:rPr lang="fr-FR" b="1" smtClean="0"/>
              <a:t>ou </a:t>
            </a:r>
            <a:r>
              <a:rPr lang="fr-FR" b="1" smtClean="0"/>
              <a:t>RIA</a:t>
            </a:r>
          </a:p>
          <a:p>
            <a:pPr algn="ctr">
              <a:buNone/>
            </a:pPr>
            <a:endParaRPr lang="fr-FR" b="1" dirty="0" smtClean="0"/>
          </a:p>
          <a:p>
            <a:pPr>
              <a:buNone/>
            </a:pPr>
            <a:r>
              <a:rPr lang="fr-FR" dirty="0" smtClean="0"/>
              <a:t>Les RIA (</a:t>
            </a:r>
            <a:r>
              <a:rPr lang="fr-FR" dirty="0" err="1" smtClean="0"/>
              <a:t>Rich</a:t>
            </a:r>
            <a:r>
              <a:rPr lang="fr-FR" dirty="0" smtClean="0"/>
              <a:t> Internet Application) désignent</a:t>
            </a:r>
          </a:p>
          <a:p>
            <a:pPr>
              <a:buNone/>
            </a:pPr>
            <a:r>
              <a:rPr lang="fr-FR" dirty="0" smtClean="0"/>
              <a:t>une nouvelle génération d’interfaces et</a:t>
            </a:r>
          </a:p>
          <a:p>
            <a:pPr>
              <a:buNone/>
            </a:pPr>
            <a:r>
              <a:rPr lang="fr-FR" dirty="0" smtClean="0"/>
              <a:t>d’applications associées. </a:t>
            </a:r>
          </a:p>
          <a:p>
            <a:pPr>
              <a:buNone/>
            </a:pPr>
            <a:endParaRPr lang="fr-FR" dirty="0" smtClean="0"/>
          </a:p>
          <a:p>
            <a:pPr>
              <a:buNone/>
            </a:pPr>
            <a:r>
              <a:rPr lang="fr-FR" dirty="0" smtClean="0"/>
              <a:t>Les RIA sont avant tout le reflet d’une</a:t>
            </a:r>
          </a:p>
          <a:p>
            <a:pPr>
              <a:buNone/>
            </a:pPr>
            <a:r>
              <a:rPr lang="fr-FR" dirty="0" smtClean="0"/>
              <a:t>évolution à la fois technologique, ergonomique</a:t>
            </a:r>
          </a:p>
          <a:p>
            <a:pPr>
              <a:buNone/>
            </a:pPr>
            <a:r>
              <a:rPr lang="fr-FR" dirty="0" smtClean="0"/>
              <a:t>et esthétique répondant elle même à une</a:t>
            </a:r>
          </a:p>
          <a:p>
            <a:pPr>
              <a:buNone/>
            </a:pPr>
            <a:r>
              <a:rPr lang="fr-FR" dirty="0" smtClean="0"/>
              <a:t>évolution des besoins des utilisateurs. </a:t>
            </a:r>
          </a:p>
          <a:p>
            <a:pPr>
              <a:buNone/>
            </a:pPr>
            <a:endParaRPr lang="fr-FR" dirty="0"/>
          </a:p>
        </p:txBody>
      </p:sp>
      <p:sp>
        <p:nvSpPr>
          <p:cNvPr id="4" name="Titre 1"/>
          <p:cNvSpPr>
            <a:spLocks noGrp="1"/>
          </p:cNvSpPr>
          <p:nvPr>
            <p:ph type="title"/>
          </p:nvPr>
        </p:nvSpPr>
        <p:spPr>
          <a:xfrm>
            <a:off x="457200" y="-27384"/>
            <a:ext cx="8229600" cy="1143000"/>
          </a:xfrm>
        </p:spPr>
        <p:txBody>
          <a:bodyPr/>
          <a:lstStyle/>
          <a:p>
            <a:r>
              <a:rPr lang="fr-FR" b="1" dirty="0" smtClean="0"/>
              <a:t>Impact du web 2.0 sur les IHM</a:t>
            </a:r>
            <a:endParaRPr lang="fr-FR"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buNone/>
            </a:pPr>
            <a:r>
              <a:rPr lang="fr-FR" b="1" dirty="0" smtClean="0"/>
              <a:t>Les interfaces riches ou RIA</a:t>
            </a:r>
          </a:p>
          <a:p>
            <a:pPr>
              <a:buNone/>
            </a:pPr>
            <a:r>
              <a:rPr lang="fr-FR" sz="2800" dirty="0" smtClean="0"/>
              <a:t>Le point clé de cette évolution réside précisément dans</a:t>
            </a:r>
          </a:p>
          <a:p>
            <a:pPr>
              <a:buNone/>
            </a:pPr>
            <a:r>
              <a:rPr lang="fr-FR" sz="2800" dirty="0" smtClean="0"/>
              <a:t>la métaphore de la richesse :</a:t>
            </a:r>
          </a:p>
          <a:p>
            <a:pPr>
              <a:buNone/>
            </a:pPr>
            <a:endParaRPr lang="fr-FR" sz="1800" dirty="0" smtClean="0"/>
          </a:p>
          <a:p>
            <a:pPr>
              <a:buFont typeface="Wingdings" pitchFamily="2" charset="2"/>
              <a:buChar char="Ø"/>
            </a:pPr>
            <a:r>
              <a:rPr lang="fr-FR" sz="2800" dirty="0" smtClean="0"/>
              <a:t>richesse dans la présentation des contenus.</a:t>
            </a:r>
          </a:p>
          <a:p>
            <a:pPr>
              <a:buFont typeface="Wingdings" pitchFamily="2" charset="2"/>
              <a:buChar char="Ø"/>
            </a:pPr>
            <a:r>
              <a:rPr lang="fr-FR" sz="2800" dirty="0" smtClean="0"/>
              <a:t>richesse dans la navigation.</a:t>
            </a:r>
          </a:p>
          <a:p>
            <a:pPr>
              <a:buFont typeface="Wingdings" pitchFamily="2" charset="2"/>
              <a:buChar char="Ø"/>
            </a:pPr>
            <a:r>
              <a:rPr lang="fr-FR" sz="2800" dirty="0" smtClean="0"/>
              <a:t>richesse ergonomique.</a:t>
            </a:r>
          </a:p>
          <a:p>
            <a:pPr>
              <a:buFont typeface="Wingdings" pitchFamily="2" charset="2"/>
              <a:buChar char="Ø"/>
            </a:pPr>
            <a:r>
              <a:rPr lang="fr-FR" sz="2800" dirty="0" smtClean="0"/>
              <a:t>richesse du point de vue pédagogique</a:t>
            </a:r>
          </a:p>
          <a:p>
            <a:pPr>
              <a:buNone/>
            </a:pPr>
            <a:endParaRPr lang="fr-FR" dirty="0"/>
          </a:p>
        </p:txBody>
      </p:sp>
      <p:sp>
        <p:nvSpPr>
          <p:cNvPr id="4" name="Titre 1"/>
          <p:cNvSpPr>
            <a:spLocks noGrp="1"/>
          </p:cNvSpPr>
          <p:nvPr>
            <p:ph type="title"/>
          </p:nvPr>
        </p:nvSpPr>
        <p:spPr>
          <a:xfrm>
            <a:off x="457200" y="-27384"/>
            <a:ext cx="8229600" cy="1143000"/>
          </a:xfrm>
        </p:spPr>
        <p:txBody>
          <a:bodyPr/>
          <a:lstStyle/>
          <a:p>
            <a:r>
              <a:rPr lang="fr-FR" b="1" dirty="0" smtClean="0"/>
              <a:t>Impact du web 2.0 sur les IHM</a:t>
            </a:r>
            <a:endParaRPr lang="fr-FR"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algn="ctr">
              <a:buNone/>
            </a:pPr>
            <a:r>
              <a:rPr lang="fr-FR" b="1" dirty="0" smtClean="0"/>
              <a:t>Les mondes virtuels</a:t>
            </a:r>
          </a:p>
          <a:p>
            <a:pPr algn="ctr">
              <a:buNone/>
            </a:pPr>
            <a:endParaRPr lang="fr-FR" b="1" dirty="0" smtClean="0"/>
          </a:p>
          <a:p>
            <a:pPr>
              <a:buNone/>
            </a:pPr>
            <a:r>
              <a:rPr lang="fr-FR" dirty="0" smtClean="0"/>
              <a:t>	Ensemble cohérents d'objets modélisés en 3D et avec lesquels on peut interagir dans une réalité virtuelle.</a:t>
            </a:r>
          </a:p>
          <a:p>
            <a:pPr>
              <a:buNone/>
            </a:pPr>
            <a:r>
              <a:rPr lang="fr-FR" dirty="0" smtClean="0"/>
              <a:t>	un monde de synthèse, dans lequel un</a:t>
            </a:r>
          </a:p>
          <a:p>
            <a:pPr>
              <a:buNone/>
            </a:pPr>
            <a:r>
              <a:rPr lang="fr-FR" dirty="0" smtClean="0"/>
              <a:t>	individu peut évoluer et avec lequel il peut</a:t>
            </a:r>
          </a:p>
          <a:p>
            <a:pPr>
              <a:buNone/>
            </a:pPr>
            <a:r>
              <a:rPr lang="fr-FR" dirty="0" smtClean="0"/>
              <a:t>	interagir en temps réel. l'immersion est aussi</a:t>
            </a:r>
          </a:p>
          <a:p>
            <a:pPr>
              <a:buNone/>
            </a:pPr>
            <a:r>
              <a:rPr lang="fr-FR" dirty="0" smtClean="0"/>
              <a:t>	importante que l'interactivité</a:t>
            </a:r>
            <a:endParaRPr lang="fr-FR" dirty="0"/>
          </a:p>
        </p:txBody>
      </p:sp>
      <p:sp>
        <p:nvSpPr>
          <p:cNvPr id="4" name="Titre 1"/>
          <p:cNvSpPr>
            <a:spLocks noGrp="1"/>
          </p:cNvSpPr>
          <p:nvPr>
            <p:ph type="title"/>
          </p:nvPr>
        </p:nvSpPr>
        <p:spPr>
          <a:xfrm>
            <a:off x="457200" y="-27384"/>
            <a:ext cx="8229600" cy="1143000"/>
          </a:xfrm>
        </p:spPr>
        <p:txBody>
          <a:bodyPr/>
          <a:lstStyle/>
          <a:p>
            <a:r>
              <a:rPr lang="fr-FR" b="1" dirty="0" smtClean="0"/>
              <a:t>Impact du web 2.0 sur les IHM</a:t>
            </a:r>
            <a:endParaRPr lang="fr-FR"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256"/>
            <a:ext cx="8229600" cy="1143000"/>
          </a:xfrm>
        </p:spPr>
        <p:txBody>
          <a:bodyPr/>
          <a:lstStyle/>
          <a:p>
            <a:r>
              <a:rPr lang="fr-FR" b="1" dirty="0" smtClean="0"/>
              <a:t>Conclusion</a:t>
            </a:r>
            <a:endParaRPr lang="fr-FR" b="1" dirty="0"/>
          </a:p>
        </p:txBody>
      </p:sp>
      <p:sp>
        <p:nvSpPr>
          <p:cNvPr id="3" name="Espace réservé du contenu 2"/>
          <p:cNvSpPr>
            <a:spLocks noGrp="1"/>
          </p:cNvSpPr>
          <p:nvPr>
            <p:ph idx="1"/>
          </p:nvPr>
        </p:nvSpPr>
        <p:spPr/>
        <p:txBody>
          <a:bodyPr/>
          <a:lstStyle/>
          <a:p>
            <a:pPr>
              <a:buNone/>
            </a:pPr>
            <a:r>
              <a:rPr lang="fr-FR" dirty="0" smtClean="0"/>
              <a:t>		</a:t>
            </a:r>
          </a:p>
          <a:p>
            <a:pPr>
              <a:buNone/>
            </a:pPr>
            <a:r>
              <a:rPr lang="fr-FR" dirty="0" smtClean="0"/>
              <a:t>		Les langages et technologies du Web sémantique sont parfois présentés comme des outils de représentation des connaissances adaptés à l'environnement Web, permettant de transformer automatiquement les données en information, et les informations en savoir.</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buNone/>
            </a:pPr>
            <a:endParaRPr lang="fr-FR" dirty="0" smtClean="0"/>
          </a:p>
          <a:p>
            <a:pPr algn="ctr">
              <a:buNone/>
            </a:pPr>
            <a:r>
              <a:rPr lang="fr-FR" sz="4000" b="1" dirty="0" smtClean="0"/>
              <a:t>Merci de votre attention </a:t>
            </a:r>
            <a:endParaRPr lang="fr-FR" sz="4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b="1" dirty="0" err="1" smtClean="0"/>
              <a:t>Webographie</a:t>
            </a:r>
            <a:r>
              <a:rPr lang="fr-FR" b="1" dirty="0" smtClean="0"/>
              <a:t> </a:t>
            </a:r>
            <a:endParaRPr lang="fr-FR" b="1" dirty="0"/>
          </a:p>
        </p:txBody>
      </p:sp>
      <p:sp>
        <p:nvSpPr>
          <p:cNvPr id="3" name="Espace réservé du contenu 2"/>
          <p:cNvSpPr>
            <a:spLocks noGrp="1"/>
          </p:cNvSpPr>
          <p:nvPr>
            <p:ph idx="1"/>
          </p:nvPr>
        </p:nvSpPr>
        <p:spPr/>
        <p:txBody>
          <a:bodyPr>
            <a:normAutofit lnSpcReduction="10000"/>
          </a:bodyPr>
          <a:lstStyle/>
          <a:p>
            <a:pPr>
              <a:buNone/>
            </a:pPr>
            <a:r>
              <a:rPr lang="fr-FR" dirty="0" smtClean="0">
                <a:hlinkClick r:id="rId2"/>
              </a:rPr>
              <a:t>http://www.w3.org/</a:t>
            </a:r>
            <a:endParaRPr lang="fr-FR" dirty="0" smtClean="0"/>
          </a:p>
          <a:p>
            <a:pPr>
              <a:buNone/>
            </a:pPr>
            <a:r>
              <a:rPr lang="fr-FR" dirty="0" smtClean="0">
                <a:hlinkClick r:id="rId3"/>
              </a:rPr>
              <a:t>http://fr.wikipedia.org/</a:t>
            </a:r>
            <a:endParaRPr lang="fr-FR" dirty="0" smtClean="0"/>
          </a:p>
          <a:p>
            <a:pPr>
              <a:buNone/>
            </a:pPr>
            <a:r>
              <a:rPr lang="fr-FR" dirty="0" smtClean="0">
                <a:hlinkClick r:id="rId4"/>
              </a:rPr>
              <a:t>http://websemantique.org/</a:t>
            </a:r>
            <a:endParaRPr lang="fr-FR" dirty="0" smtClean="0"/>
          </a:p>
          <a:p>
            <a:pPr>
              <a:buNone/>
            </a:pPr>
            <a:r>
              <a:rPr lang="fr-FR" dirty="0" smtClean="0">
                <a:hlinkClick r:id="rId5"/>
              </a:rPr>
              <a:t>http://isdm.univ-tln.fr/</a:t>
            </a:r>
            <a:endParaRPr lang="fr-FR" dirty="0" smtClean="0"/>
          </a:p>
          <a:p>
            <a:pPr>
              <a:buNone/>
            </a:pPr>
            <a:r>
              <a:rPr lang="fr-FR" dirty="0" smtClean="0">
                <a:hlinkClick r:id="rId6"/>
              </a:rPr>
              <a:t>http://planete.websemantique.org/</a:t>
            </a:r>
            <a:endParaRPr lang="fr-FR" dirty="0" smtClean="0"/>
          </a:p>
          <a:p>
            <a:pPr>
              <a:buNone/>
            </a:pPr>
            <a:r>
              <a:rPr lang="fr-FR" dirty="0" smtClean="0">
                <a:hlinkClick r:id="rId7"/>
              </a:rPr>
              <a:t>http://www.bnf.fr/</a:t>
            </a:r>
            <a:endParaRPr lang="fr-FR" dirty="0" smtClean="0"/>
          </a:p>
          <a:p>
            <a:pPr>
              <a:buNone/>
            </a:pPr>
            <a:r>
              <a:rPr lang="fr-FR" dirty="0" smtClean="0">
                <a:hlinkClick r:id="rId8"/>
              </a:rPr>
              <a:t>http://www.w3c.fr/</a:t>
            </a:r>
            <a:endParaRPr lang="fr-FR" dirty="0" smtClean="0"/>
          </a:p>
          <a:p>
            <a:pPr>
              <a:buNone/>
            </a:pPr>
            <a:r>
              <a:rPr lang="fr-FR" dirty="0" smtClean="0">
                <a:hlinkClick r:id="rId9"/>
              </a:rPr>
              <a:t>http://www.webopedia.com/</a:t>
            </a: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b="1" dirty="0" smtClean="0"/>
              <a:t>Introduction</a:t>
            </a:r>
            <a:r>
              <a:rPr lang="fr-FR" dirty="0" smtClean="0"/>
              <a:t> </a:t>
            </a:r>
            <a:endParaRPr lang="fr-FR" dirty="0"/>
          </a:p>
        </p:txBody>
      </p:sp>
      <p:sp>
        <p:nvSpPr>
          <p:cNvPr id="3" name="Espace réservé du contenu 2"/>
          <p:cNvSpPr>
            <a:spLocks noGrp="1"/>
          </p:cNvSpPr>
          <p:nvPr>
            <p:ph idx="1"/>
          </p:nvPr>
        </p:nvSpPr>
        <p:spPr/>
        <p:txBody>
          <a:bodyPr>
            <a:normAutofit fontScale="92500"/>
          </a:bodyPr>
          <a:lstStyle/>
          <a:p>
            <a:pPr>
              <a:buNone/>
            </a:pPr>
            <a:r>
              <a:rPr lang="fr-FR" dirty="0" smtClean="0"/>
              <a:t>		Le web est constitué par un ensemble de documents, principalement textuels, formatés dans un langage particulier (HTML) permettant d’exprimer des liens entre un objet dans le document source et un objet du document cible. </a:t>
            </a:r>
          </a:p>
          <a:p>
            <a:pPr>
              <a:buNone/>
            </a:pPr>
            <a:r>
              <a:rPr lang="fr-FR" dirty="0" smtClean="0"/>
              <a:t>		Ce web est exploité par des dispositifs logiciels qui traversent ces liens lorsqu’ils les rencontrent (ou lorsque l’utilisateur clique sur une ancre).</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256"/>
            <a:ext cx="8229600" cy="1143000"/>
          </a:xfrm>
        </p:spPr>
        <p:txBody>
          <a:bodyPr/>
          <a:lstStyle/>
          <a:p>
            <a:r>
              <a:rPr lang="fr-FR" b="1" dirty="0" smtClean="0"/>
              <a:t>Définitions</a:t>
            </a:r>
            <a:endParaRPr lang="fr-FR" b="1" dirty="0"/>
          </a:p>
        </p:txBody>
      </p:sp>
      <p:sp>
        <p:nvSpPr>
          <p:cNvPr id="3" name="Espace réservé du contenu 2"/>
          <p:cNvSpPr>
            <a:spLocks noGrp="1"/>
          </p:cNvSpPr>
          <p:nvPr>
            <p:ph idx="1"/>
          </p:nvPr>
        </p:nvSpPr>
        <p:spPr>
          <a:xfrm>
            <a:off x="457200" y="1412776"/>
            <a:ext cx="8229600" cy="4525963"/>
          </a:xfrm>
        </p:spPr>
        <p:txBody>
          <a:bodyPr>
            <a:normAutofit fontScale="92500" lnSpcReduction="20000"/>
          </a:bodyPr>
          <a:lstStyle/>
          <a:p>
            <a:pPr algn="ctr">
              <a:buNone/>
            </a:pPr>
            <a:endParaRPr lang="fr-FR" sz="4400" b="1" dirty="0" smtClean="0">
              <a:solidFill>
                <a:srgbClr val="00B0F0"/>
              </a:solidFill>
            </a:endParaRPr>
          </a:p>
          <a:p>
            <a:pPr algn="ctr">
              <a:buNone/>
            </a:pPr>
            <a:r>
              <a:rPr lang="fr-FR" sz="4400" b="1" dirty="0" smtClean="0">
                <a:solidFill>
                  <a:srgbClr val="00B0F0"/>
                </a:solidFill>
              </a:rPr>
              <a:t>Web 1.0</a:t>
            </a:r>
          </a:p>
          <a:p>
            <a:pPr algn="ctr">
              <a:buNone/>
            </a:pPr>
            <a:endParaRPr lang="fr-FR" sz="4400" b="1" dirty="0" smtClean="0">
              <a:solidFill>
                <a:srgbClr val="00B0F0"/>
              </a:solidFill>
            </a:endParaRPr>
          </a:p>
          <a:p>
            <a:pPr>
              <a:buFont typeface="Wingdings" pitchFamily="2" charset="2"/>
              <a:buChar char="Ø"/>
            </a:pPr>
            <a:r>
              <a:rPr lang="fr-FR" dirty="0" smtClean="0"/>
              <a:t>Le World </a:t>
            </a:r>
            <a:r>
              <a:rPr lang="fr-FR" dirty="0" err="1" smtClean="0"/>
              <a:t>Wide</a:t>
            </a:r>
            <a:r>
              <a:rPr lang="fr-FR" dirty="0" smtClean="0"/>
              <a:t> Web, système hypertexte public sur Internet.</a:t>
            </a:r>
          </a:p>
          <a:p>
            <a:pPr>
              <a:buFont typeface="Wingdings" pitchFamily="2" charset="2"/>
              <a:buChar char="Ø"/>
            </a:pPr>
            <a:r>
              <a:rPr lang="fr-FR" dirty="0" smtClean="0"/>
              <a:t>Consulter, avec un navigateur, des pages mises en ligne. </a:t>
            </a:r>
          </a:p>
          <a:p>
            <a:pPr>
              <a:buFont typeface="Wingdings" pitchFamily="2" charset="2"/>
              <a:buChar char="Ø"/>
            </a:pPr>
            <a:r>
              <a:rPr lang="fr-FR" dirty="0" smtClean="0"/>
              <a:t>L’image de la toile d'araignée vient des hyperliens qui lient les pages web entre elles.</a:t>
            </a:r>
            <a:endParaRPr lang="fr-FR" dirty="0"/>
          </a:p>
        </p:txBody>
      </p:sp>
      <p:pic>
        <p:nvPicPr>
          <p:cNvPr id="1029" name="Picture 5" descr="http://www.jm.nrw.de/Gerichte_Behoerden/justizimwww/justiz_im_www.jpg"/>
          <p:cNvPicPr>
            <a:picLocks noChangeAspect="1" noChangeArrowheads="1"/>
          </p:cNvPicPr>
          <p:nvPr/>
        </p:nvPicPr>
        <p:blipFill>
          <a:blip r:embed="rId2" cstate="print"/>
          <a:srcRect/>
          <a:stretch>
            <a:fillRect/>
          </a:stretch>
        </p:blipFill>
        <p:spPr bwMode="auto">
          <a:xfrm>
            <a:off x="755576" y="1700808"/>
            <a:ext cx="2736304" cy="13393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052736"/>
            <a:ext cx="8229600" cy="5400600"/>
          </a:xfrm>
        </p:spPr>
        <p:txBody>
          <a:bodyPr>
            <a:normAutofit/>
          </a:bodyPr>
          <a:lstStyle/>
          <a:p>
            <a:pPr>
              <a:buNone/>
            </a:pPr>
            <a:r>
              <a:rPr lang="fr-FR" b="1" dirty="0" smtClean="0">
                <a:solidFill>
                  <a:srgbClr val="00B0F0"/>
                </a:solidFill>
              </a:rPr>
              <a:t>				</a:t>
            </a:r>
          </a:p>
          <a:p>
            <a:pPr>
              <a:buNone/>
            </a:pPr>
            <a:r>
              <a:rPr lang="fr-FR" b="1" dirty="0" smtClean="0">
                <a:solidFill>
                  <a:srgbClr val="00B0F0"/>
                </a:solidFill>
              </a:rPr>
              <a:t>				  	World </a:t>
            </a:r>
            <a:r>
              <a:rPr lang="fr-FR" b="1" dirty="0" err="1" smtClean="0">
                <a:solidFill>
                  <a:srgbClr val="00B0F0"/>
                </a:solidFill>
              </a:rPr>
              <a:t>Wide</a:t>
            </a:r>
            <a:r>
              <a:rPr lang="fr-FR" b="1" dirty="0" smtClean="0">
                <a:solidFill>
                  <a:srgbClr val="00B0F0"/>
                </a:solidFill>
              </a:rPr>
              <a:t> Web </a:t>
            </a:r>
          </a:p>
          <a:p>
            <a:pPr>
              <a:buNone/>
            </a:pPr>
            <a:r>
              <a:rPr lang="fr-FR" b="1" dirty="0" smtClean="0">
                <a:solidFill>
                  <a:srgbClr val="00B0F0"/>
                </a:solidFill>
              </a:rPr>
              <a:t>				  	Consortium</a:t>
            </a:r>
          </a:p>
          <a:p>
            <a:pPr>
              <a:buNone/>
            </a:pPr>
            <a:r>
              <a:rPr lang="fr-FR" dirty="0" smtClean="0"/>
              <a:t>	</a:t>
            </a:r>
          </a:p>
          <a:p>
            <a:pPr>
              <a:buNone/>
            </a:pPr>
            <a:r>
              <a:rPr lang="fr-FR" dirty="0" smtClean="0"/>
              <a:t>	Organisme de standardisation à but non-lucratif, fondé en octobre 1994 comme un consortium chargé de promouvoir la compatibilité des technologies du World </a:t>
            </a:r>
            <a:r>
              <a:rPr lang="fr-FR" dirty="0" err="1" smtClean="0"/>
              <a:t>Wide</a:t>
            </a:r>
            <a:r>
              <a:rPr lang="fr-FR" dirty="0" smtClean="0"/>
              <a:t> Web telles que :HTML, XHTML, XML, CSS, PNG, SVG…</a:t>
            </a:r>
          </a:p>
        </p:txBody>
      </p:sp>
      <p:sp>
        <p:nvSpPr>
          <p:cNvPr id="5" name="Titre 1"/>
          <p:cNvSpPr txBox="1">
            <a:spLocks/>
          </p:cNvSpPr>
          <p:nvPr/>
        </p:nvSpPr>
        <p:spPr>
          <a:xfrm>
            <a:off x="457200" y="-182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j-lt"/>
                <a:ea typeface="+mj-ea"/>
                <a:cs typeface="+mj-cs"/>
              </a:rPr>
              <a:t>Définitions</a:t>
            </a:r>
            <a:endParaRPr kumimoji="0" lang="fr-FR"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052" name="AutoShape 4" descr="Résultat de recherche d'images pour &quot;www consort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Résultat de recherche d'images pour &quot;www consortiu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6" name="Picture 8" descr="http://www.genious-interactive.com/wp-content/uploads/2012/01/W3C.jpg"/>
          <p:cNvPicPr>
            <a:picLocks noChangeAspect="1" noChangeArrowheads="1"/>
          </p:cNvPicPr>
          <p:nvPr/>
        </p:nvPicPr>
        <p:blipFill>
          <a:blip r:embed="rId2" cstate="print"/>
          <a:srcRect/>
          <a:stretch>
            <a:fillRect/>
          </a:stretch>
        </p:blipFill>
        <p:spPr bwMode="auto">
          <a:xfrm>
            <a:off x="467544" y="1556792"/>
            <a:ext cx="2915816" cy="14401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algn="ctr">
              <a:buNone/>
            </a:pPr>
            <a:r>
              <a:rPr lang="fr-FR" sz="4300" b="1" dirty="0" smtClean="0">
                <a:solidFill>
                  <a:srgbClr val="00B0F0"/>
                </a:solidFill>
              </a:rPr>
              <a:t>Web 2.0</a:t>
            </a:r>
          </a:p>
          <a:p>
            <a:pPr algn="ctr">
              <a:buNone/>
            </a:pPr>
            <a:endParaRPr lang="fr-FR" sz="4000" b="1" dirty="0" smtClean="0">
              <a:solidFill>
                <a:srgbClr val="00B0F0"/>
              </a:solidFill>
            </a:endParaRPr>
          </a:p>
          <a:p>
            <a:pPr>
              <a:buNone/>
            </a:pPr>
            <a:r>
              <a:rPr lang="fr-FR" sz="3500" dirty="0" smtClean="0"/>
              <a:t>	l'évolution du Web vers l'interactivité à travers une complexification interne de la technologie mais permettant plus de simplicité d'utilisation.</a:t>
            </a:r>
          </a:p>
          <a:p>
            <a:pPr>
              <a:buNone/>
            </a:pPr>
            <a:endParaRPr lang="fr-FR" dirty="0" smtClean="0"/>
          </a:p>
          <a:p>
            <a:pPr lvl="1">
              <a:buFont typeface="Wingdings" pitchFamily="2" charset="2"/>
              <a:buChar char="Ø"/>
            </a:pPr>
            <a:r>
              <a:rPr lang="fr-FR" b="1" dirty="0" smtClean="0">
                <a:solidFill>
                  <a:srgbClr val="FF0000"/>
                </a:solidFill>
              </a:rPr>
              <a:t>L'internaute devient, grâce aux outils mis à sa disposition, une personne active sur la toile.</a:t>
            </a:r>
          </a:p>
          <a:p>
            <a:pPr>
              <a:buNone/>
            </a:pPr>
            <a:endParaRPr lang="fr-FR" b="1" dirty="0" smtClean="0">
              <a:solidFill>
                <a:srgbClr val="00B0F0"/>
              </a:solidFill>
            </a:endParaRPr>
          </a:p>
          <a:p>
            <a:pPr>
              <a:buNone/>
            </a:pPr>
            <a:endParaRPr lang="fr-FR" b="1" dirty="0" smtClean="0">
              <a:solidFill>
                <a:srgbClr val="00B0F0"/>
              </a:solidFill>
            </a:endParaRPr>
          </a:p>
          <a:p>
            <a:pPr>
              <a:buNone/>
            </a:pPr>
            <a:endParaRPr lang="fr-FR" dirty="0"/>
          </a:p>
        </p:txBody>
      </p:sp>
      <p:sp>
        <p:nvSpPr>
          <p:cNvPr id="4" name="Titre 1"/>
          <p:cNvSpPr txBox="1">
            <a:spLocks/>
          </p:cNvSpPr>
          <p:nvPr/>
        </p:nvSpPr>
        <p:spPr>
          <a:xfrm>
            <a:off x="457200" y="-182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j-lt"/>
                <a:ea typeface="+mj-ea"/>
                <a:cs typeface="+mj-cs"/>
              </a:rPr>
              <a:t>Définitions</a:t>
            </a:r>
            <a:endParaRPr kumimoji="0" lang="fr-F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1028" name="Picture 4" descr="https://infoeducplataformasvirtuales.files.wordpress.com/2011/11/web2_0.jpg"/>
          <p:cNvPicPr>
            <a:picLocks noChangeAspect="1" noChangeArrowheads="1"/>
          </p:cNvPicPr>
          <p:nvPr/>
        </p:nvPicPr>
        <p:blipFill>
          <a:blip r:embed="rId2" cstate="print"/>
          <a:srcRect/>
          <a:stretch>
            <a:fillRect/>
          </a:stretch>
        </p:blipFill>
        <p:spPr bwMode="auto">
          <a:xfrm>
            <a:off x="892696" y="1628800"/>
            <a:ext cx="2239144" cy="122413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19458" name="Picture 2" descr="https://exoweb2ebd.wordpress.com/files/2009/04/web1vsweb2.png"/>
          <p:cNvPicPr>
            <a:picLocks noChangeAspect="1" noChangeArrowheads="1"/>
          </p:cNvPicPr>
          <p:nvPr/>
        </p:nvPicPr>
        <p:blipFill>
          <a:blip r:embed="rId2" cstate="print"/>
          <a:srcRect/>
          <a:stretch>
            <a:fillRect/>
          </a:stretch>
        </p:blipFill>
        <p:spPr bwMode="auto">
          <a:xfrm>
            <a:off x="0" y="0"/>
            <a:ext cx="9144000" cy="688538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00808"/>
            <a:ext cx="8229600" cy="4781128"/>
          </a:xfrm>
        </p:spPr>
        <p:txBody>
          <a:bodyPr>
            <a:normAutofit fontScale="77500" lnSpcReduction="20000"/>
          </a:bodyPr>
          <a:lstStyle/>
          <a:p>
            <a:pPr algn="ctr">
              <a:buNone/>
            </a:pPr>
            <a:r>
              <a:rPr lang="fr-FR" sz="5200" b="1" dirty="0" smtClean="0">
                <a:solidFill>
                  <a:srgbClr val="00B0F0"/>
                </a:solidFill>
              </a:rPr>
              <a:t>Web 2.0</a:t>
            </a:r>
          </a:p>
          <a:p>
            <a:pPr>
              <a:buNone/>
            </a:pPr>
            <a:r>
              <a:rPr lang="fr-FR" sz="4300" dirty="0" smtClean="0"/>
              <a:t>Changement de paradigme :</a:t>
            </a:r>
          </a:p>
          <a:p>
            <a:pPr>
              <a:buNone/>
            </a:pPr>
            <a:endParaRPr lang="fr-FR" sz="3800" dirty="0" smtClean="0"/>
          </a:p>
          <a:p>
            <a:pPr>
              <a:buNone/>
            </a:pPr>
            <a:r>
              <a:rPr lang="fr-FR" sz="3800" dirty="0" smtClean="0"/>
              <a:t>Lecture -&gt; Ecriture</a:t>
            </a:r>
          </a:p>
          <a:p>
            <a:pPr>
              <a:buNone/>
            </a:pPr>
            <a:r>
              <a:rPr lang="fr-FR" sz="3800" dirty="0" smtClean="0"/>
              <a:t>Client-server-&gt; Peer to Peer</a:t>
            </a:r>
          </a:p>
          <a:p>
            <a:pPr>
              <a:buNone/>
            </a:pPr>
            <a:r>
              <a:rPr lang="fr-FR" sz="3800" dirty="0" smtClean="0"/>
              <a:t>HTML -&gt; XML</a:t>
            </a:r>
          </a:p>
          <a:p>
            <a:pPr>
              <a:buNone/>
            </a:pPr>
            <a:r>
              <a:rPr lang="fr-FR" sz="3800" dirty="0" smtClean="0"/>
              <a:t>Portails -&gt; RSS</a:t>
            </a:r>
          </a:p>
          <a:p>
            <a:pPr>
              <a:buNone/>
            </a:pPr>
            <a:r>
              <a:rPr lang="fr-FR" sz="3800" dirty="0" smtClean="0"/>
              <a:t>Formulaires -&gt; Applications</a:t>
            </a:r>
          </a:p>
          <a:p>
            <a:pPr>
              <a:buNone/>
            </a:pPr>
            <a:r>
              <a:rPr lang="fr-FR" sz="3800" dirty="0" smtClean="0"/>
              <a:t>Petits débits-&gt; Large bande</a:t>
            </a:r>
          </a:p>
          <a:p>
            <a:pPr>
              <a:buNone/>
            </a:pPr>
            <a:r>
              <a:rPr lang="fr-FR" sz="3800" dirty="0" smtClean="0"/>
              <a:t>…</a:t>
            </a:r>
            <a:endParaRPr lang="fr-FR" sz="3800" dirty="0"/>
          </a:p>
        </p:txBody>
      </p:sp>
      <p:sp>
        <p:nvSpPr>
          <p:cNvPr id="4" name="Titre 1"/>
          <p:cNvSpPr txBox="1">
            <a:spLocks/>
          </p:cNvSpPr>
          <p:nvPr/>
        </p:nvSpPr>
        <p:spPr>
          <a:xfrm>
            <a:off x="457200" y="-182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j-lt"/>
                <a:ea typeface="+mj-ea"/>
                <a:cs typeface="+mj-cs"/>
              </a:rPr>
              <a:t>Définitions</a:t>
            </a:r>
            <a:endParaRPr kumimoji="0" lang="fr-FR"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ctr">
              <a:buNone/>
            </a:pPr>
            <a:r>
              <a:rPr lang="fr-FR" sz="4000" b="1" dirty="0" smtClean="0">
                <a:solidFill>
                  <a:srgbClr val="00B0F0"/>
                </a:solidFill>
              </a:rPr>
              <a:t>Web 2.0</a:t>
            </a:r>
            <a:endParaRPr lang="fr-FR" dirty="0" smtClean="0"/>
          </a:p>
          <a:p>
            <a:pPr>
              <a:buNone/>
            </a:pPr>
            <a:r>
              <a:rPr lang="fr-FR" dirty="0" smtClean="0"/>
              <a:t>Terme associé à toutes les applications facilitant:</a:t>
            </a:r>
          </a:p>
          <a:p>
            <a:pPr>
              <a:buFont typeface="Wingdings" pitchFamily="2" charset="2"/>
              <a:buChar char="Ø"/>
            </a:pPr>
            <a:r>
              <a:rPr lang="fr-FR" sz="2800" dirty="0" smtClean="0"/>
              <a:t>Le partage interactif d’information</a:t>
            </a:r>
          </a:p>
          <a:p>
            <a:pPr>
              <a:buFont typeface="Wingdings" pitchFamily="2" charset="2"/>
              <a:buChar char="Ø"/>
            </a:pPr>
            <a:r>
              <a:rPr lang="fr-FR" sz="2800" dirty="0" smtClean="0"/>
              <a:t>Interopérabilité</a:t>
            </a:r>
          </a:p>
          <a:p>
            <a:pPr>
              <a:buFont typeface="Wingdings" pitchFamily="2" charset="2"/>
              <a:buChar char="Ø"/>
            </a:pPr>
            <a:r>
              <a:rPr lang="fr-FR" sz="2800" dirty="0" smtClean="0"/>
              <a:t>la collaboration </a:t>
            </a:r>
          </a:p>
          <a:p>
            <a:pPr>
              <a:buNone/>
            </a:pPr>
            <a:endParaRPr lang="fr-FR" sz="2800" dirty="0" smtClean="0"/>
          </a:p>
          <a:p>
            <a:pPr>
              <a:buNone/>
            </a:pPr>
            <a:r>
              <a:rPr lang="fr-FR" b="1" dirty="0" smtClean="0">
                <a:solidFill>
                  <a:srgbClr val="FF0000"/>
                </a:solidFill>
              </a:rPr>
              <a:t>    Le web social, qui s'est généralisé avec le phénomène des blogs, des forums de discussion et les réseaux sociaux</a:t>
            </a:r>
          </a:p>
        </p:txBody>
      </p:sp>
      <p:sp>
        <p:nvSpPr>
          <p:cNvPr id="4" name="Titre 1"/>
          <p:cNvSpPr txBox="1">
            <a:spLocks/>
          </p:cNvSpPr>
          <p:nvPr/>
        </p:nvSpPr>
        <p:spPr>
          <a:xfrm>
            <a:off x="457200" y="-182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chemeClr val="tx1"/>
                </a:solidFill>
                <a:effectLst/>
                <a:uLnTx/>
                <a:uFillTx/>
                <a:latin typeface="+mj-lt"/>
                <a:ea typeface="+mj-ea"/>
                <a:cs typeface="+mj-cs"/>
              </a:rPr>
              <a:t>Définitions</a:t>
            </a:r>
            <a:endParaRPr kumimoji="0" lang="fr-FR"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472</Words>
  <Application>Microsoft Office PowerPoint</Application>
  <PresentationFormat>Affichage à l'écran (4:3)</PresentationFormat>
  <Paragraphs>146</Paragraphs>
  <Slides>26</Slides>
  <Notes>1</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Interaction Homme Machine</vt:lpstr>
      <vt:lpstr>Sommaire </vt:lpstr>
      <vt:lpstr>Introduction </vt:lpstr>
      <vt:lpstr>Définitions</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Web sémantique</vt:lpstr>
      <vt:lpstr>Diapositive 16</vt:lpstr>
      <vt:lpstr>Quelques autochtones</vt:lpstr>
      <vt:lpstr>Quelques autochtones</vt:lpstr>
      <vt:lpstr>Quelques autochtones</vt:lpstr>
      <vt:lpstr>Impact du web 2.0 sur les IHM</vt:lpstr>
      <vt:lpstr>Impact du web 2.0 sur les IHM</vt:lpstr>
      <vt:lpstr>Impact du web 2.0 sur les IHM</vt:lpstr>
      <vt:lpstr>Impact du web 2.0 sur les IHM</vt:lpstr>
      <vt:lpstr>Conclusion</vt:lpstr>
      <vt:lpstr>Diapositive 25</vt:lpstr>
      <vt:lpstr>Webographie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Intéraction Homme Machine</dc:title>
  <dc:creator>SIMO</dc:creator>
  <cp:lastModifiedBy>SIMO</cp:lastModifiedBy>
  <cp:revision>85</cp:revision>
  <dcterms:created xsi:type="dcterms:W3CDTF">2015-02-10T14:08:03Z</dcterms:created>
  <dcterms:modified xsi:type="dcterms:W3CDTF">2015-03-05T22:22:23Z</dcterms:modified>
</cp:coreProperties>
</file>