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handoutMasterIdLst>
    <p:handoutMasterId r:id="rId34"/>
  </p:handoutMasterIdLst>
  <p:sldIdLst>
    <p:sldId id="256" r:id="rId2"/>
    <p:sldId id="257" r:id="rId3"/>
    <p:sldId id="259" r:id="rId4"/>
    <p:sldId id="285" r:id="rId5"/>
    <p:sldId id="286" r:id="rId6"/>
    <p:sldId id="287" r:id="rId7"/>
    <p:sldId id="288" r:id="rId8"/>
    <p:sldId id="290" r:id="rId9"/>
    <p:sldId id="291" r:id="rId10"/>
    <p:sldId id="309" r:id="rId11"/>
    <p:sldId id="289" r:id="rId12"/>
    <p:sldId id="292" r:id="rId13"/>
    <p:sldId id="293" r:id="rId14"/>
    <p:sldId id="294" r:id="rId15"/>
    <p:sldId id="311" r:id="rId16"/>
    <p:sldId id="295" r:id="rId17"/>
    <p:sldId id="296" r:id="rId18"/>
    <p:sldId id="297" r:id="rId19"/>
    <p:sldId id="298" r:id="rId20"/>
    <p:sldId id="299" r:id="rId21"/>
    <p:sldId id="300" r:id="rId22"/>
    <p:sldId id="301" r:id="rId23"/>
    <p:sldId id="302" r:id="rId24"/>
    <p:sldId id="303" r:id="rId25"/>
    <p:sldId id="304" r:id="rId26"/>
    <p:sldId id="310" r:id="rId27"/>
    <p:sldId id="305" r:id="rId28"/>
    <p:sldId id="306" r:id="rId29"/>
    <p:sldId id="307" r:id="rId30"/>
    <p:sldId id="284" r:id="rId31"/>
    <p:sldId id="312"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75448" autoAdjust="0"/>
  </p:normalViewPr>
  <p:slideViewPr>
    <p:cSldViewPr>
      <p:cViewPr>
        <p:scale>
          <a:sx n="70" d="100"/>
          <a:sy n="70" d="100"/>
        </p:scale>
        <p:origin x="-1232" y="-80"/>
      </p:cViewPr>
      <p:guideLst>
        <p:guide orient="horz" pos="2160"/>
        <p:guide pos="2880"/>
      </p:guideLst>
    </p:cSldViewPr>
  </p:slideViewPr>
  <p:outlineViewPr>
    <p:cViewPr>
      <p:scale>
        <a:sx n="33" d="100"/>
        <a:sy n="33" d="100"/>
      </p:scale>
      <p:origin x="0" y="1093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isetjb</a:t>
            </a: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2AEA1C7-C426-4E64-9FD4-6078C29146EF}" type="datetimeFigureOut">
              <a:rPr lang="fr-FR" smtClean="0"/>
              <a:pPr/>
              <a:t>19/02/16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16F7EEE-C1BB-4FD1-99DD-5A7DD0D03543}" type="slidenum">
              <a:rPr lang="fr-FR" smtClean="0"/>
              <a:pPr/>
              <a:t>‹#›</a:t>
            </a:fld>
            <a:endParaRPr lang="fr-FR"/>
          </a:p>
        </p:txBody>
      </p:sp>
    </p:spTree>
    <p:extLst>
      <p:ext uri="{BB962C8B-B14F-4D97-AF65-F5344CB8AC3E}">
        <p14:creationId xmlns:p14="http://schemas.microsoft.com/office/powerpoint/2010/main" val="119134771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isetjb</a:t>
            </a: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2DE74C-6419-4F58-9098-FF794F4B46CE}" type="datetimeFigureOut">
              <a:rPr lang="fr-FR" smtClean="0"/>
              <a:pPr/>
              <a:t>19/02/16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CB9BD6-86B0-465C-A000-46EFD4100985}" type="slidenum">
              <a:rPr lang="fr-FR" smtClean="0"/>
              <a:pPr/>
              <a:t>‹#›</a:t>
            </a:fld>
            <a:endParaRPr lang="fr-FR"/>
          </a:p>
        </p:txBody>
      </p:sp>
    </p:spTree>
    <p:extLst>
      <p:ext uri="{BB962C8B-B14F-4D97-AF65-F5344CB8AC3E}">
        <p14:creationId xmlns:p14="http://schemas.microsoft.com/office/powerpoint/2010/main" val="176913869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4CB9BD6-86B0-465C-A000-46EFD4100985}" type="slidenum">
              <a:rPr lang="fr-FR" smtClean="0"/>
              <a:pPr/>
              <a:t>1</a:t>
            </a:fld>
            <a:endParaRPr lang="fr-FR"/>
          </a:p>
        </p:txBody>
      </p:sp>
      <p:sp>
        <p:nvSpPr>
          <p:cNvPr id="5" name="Espace réservé de l'en-tête 4"/>
          <p:cNvSpPr>
            <a:spLocks noGrp="1"/>
          </p:cNvSpPr>
          <p:nvPr>
            <p:ph type="hdr" sz="quarter" idx="11"/>
          </p:nvPr>
        </p:nvSpPr>
        <p:spPr/>
        <p:txBody>
          <a:bodyPr/>
          <a:lstStyle/>
          <a:p>
            <a:r>
              <a:rPr lang="fr-FR" smtClean="0"/>
              <a:t>isetjb</a:t>
            </a:r>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e l'en-tête 3"/>
          <p:cNvSpPr>
            <a:spLocks noGrp="1"/>
          </p:cNvSpPr>
          <p:nvPr>
            <p:ph type="hdr" sz="quarter" idx="10"/>
          </p:nvPr>
        </p:nvSpPr>
        <p:spPr/>
        <p:txBody>
          <a:bodyPr/>
          <a:lstStyle/>
          <a:p>
            <a:r>
              <a:rPr lang="fr-FR" smtClean="0"/>
              <a:t>isetjb</a:t>
            </a:r>
            <a:endParaRPr lang="fr-FR"/>
          </a:p>
        </p:txBody>
      </p:sp>
      <p:sp>
        <p:nvSpPr>
          <p:cNvPr id="5" name="Espace réservé du numéro de diapositive 4"/>
          <p:cNvSpPr>
            <a:spLocks noGrp="1"/>
          </p:cNvSpPr>
          <p:nvPr>
            <p:ph type="sldNum" sz="quarter" idx="11"/>
          </p:nvPr>
        </p:nvSpPr>
        <p:spPr/>
        <p:txBody>
          <a:bodyPr/>
          <a:lstStyle/>
          <a:p>
            <a:fld id="{94CB9BD6-86B0-465C-A000-46EFD4100985}"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FD1EDD9A-14C7-4A5F-A5DF-E8CD2AF7DCA0}" type="datetime1">
              <a:rPr lang="fr-FR" smtClean="0"/>
              <a:pPr/>
              <a:t>19/02/16</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9B032250-4E73-48EE-A50C-ACD3398928B6}" type="slidenum">
              <a:rPr lang="fr-FR" smtClean="0"/>
              <a:pPr/>
              <a:t>‹#›</a:t>
            </a:fld>
            <a:endParaRPr lang="fr-FR"/>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F02D030B-6D7F-418B-95B1-D93FF32CFD6E}" type="datetime1">
              <a:rPr lang="fr-FR" smtClean="0"/>
              <a:pPr/>
              <a:t>19/02/16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B032250-4E73-48EE-A50C-ACD3398928B6}" type="slidenum">
              <a:rPr lang="fr-FR" smtClean="0"/>
              <a:pPr/>
              <a:t>‹#›</a:t>
            </a:fld>
            <a:endParaRPr lang="fr-FR"/>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E3899B2-64F5-4D56-89D7-1CC438C69B1C}" type="datetime1">
              <a:rPr lang="fr-FR" smtClean="0"/>
              <a:pPr/>
              <a:t>19/02/16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B032250-4E73-48EE-A50C-ACD3398928B6}" type="slidenum">
              <a:rPr lang="fr-FR" smtClean="0"/>
              <a:pPr/>
              <a:t>‹#›</a:t>
            </a:fld>
            <a:endParaRPr lang="fr-FR"/>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F318481-1C14-4575-B6E3-34BD80F2D534}" type="datetime1">
              <a:rPr lang="fr-FR" smtClean="0"/>
              <a:pPr/>
              <a:t>19/02/16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B032250-4E73-48EE-A50C-ACD3398928B6}" type="slidenum">
              <a:rPr lang="fr-FR" smtClean="0"/>
              <a:pPr/>
              <a:t>‹#›</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7D079F52-A049-40FB-B04E-F9DFE22FBAD6}" type="datetime1">
              <a:rPr lang="fr-FR" smtClean="0"/>
              <a:pPr/>
              <a:t>19/02/16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B032250-4E73-48EE-A50C-ACD3398928B6}" type="slidenum">
              <a:rPr lang="fr-FR" smtClean="0"/>
              <a:pPr/>
              <a:t>‹#›</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927FFEE-D745-4492-941B-47F3C37C7F79}" type="datetime1">
              <a:rPr lang="fr-FR" smtClean="0"/>
              <a:pPr/>
              <a:t>19/02/16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B032250-4E73-48EE-A50C-ACD3398928B6}" type="slidenum">
              <a:rPr lang="fr-FR" smtClean="0"/>
              <a:pPr/>
              <a:t>‹#›</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B5C8599D-41C5-4EF0-B7A1-7D37CCAD6625}" type="datetime1">
              <a:rPr lang="fr-FR" smtClean="0"/>
              <a:pPr/>
              <a:t>19/02/16</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9B032250-4E73-48EE-A50C-ACD3398928B6}"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E212C1AD-2698-47EE-85A5-73A660D69AAF}" type="datetime1">
              <a:rPr lang="fr-FR" smtClean="0"/>
              <a:pPr/>
              <a:t>19/02/16</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9B032250-4E73-48EE-A50C-ACD3398928B6}" type="slidenum">
              <a:rPr lang="fr-FR" smtClean="0"/>
              <a:pPr/>
              <a:t>‹#›</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042E1E62-2E8F-4D45-B21E-58D001BE57D5}" type="datetime1">
              <a:rPr lang="fr-FR" smtClean="0"/>
              <a:pPr/>
              <a:t>19/02/16</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9B032250-4E73-48EE-A50C-ACD3398928B6}" type="slidenum">
              <a:rPr lang="fr-FR" smtClean="0"/>
              <a:pPr/>
              <a:t>‹#›</a:t>
            </a:fld>
            <a:endParaRPr lang="fr-FR"/>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7B5B78E5-07DC-49D9-9EE7-02995F1E2E0A}" type="datetime1">
              <a:rPr lang="fr-FR" smtClean="0"/>
              <a:pPr/>
              <a:t>19/02/16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B032250-4E73-48EE-A50C-ACD3398928B6}"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cover/>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D08AA2DA-7783-4D95-B3A5-B3A352DB2061}" type="datetime1">
              <a:rPr lang="fr-FR" smtClean="0"/>
              <a:pPr/>
              <a:t>19/02/16</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9B032250-4E73-48EE-A50C-ACD3398928B6}" type="slidenum">
              <a:rPr lang="fr-FR" smtClean="0"/>
              <a:pPr/>
              <a:t>‹#›</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cover/>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12C3176-A01D-40AE-940C-F53B59B541F6}" type="datetime1">
              <a:rPr lang="fr-FR" smtClean="0"/>
              <a:pPr/>
              <a:t>19/02/16</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B032250-4E73-48EE-A50C-ACD3398928B6}"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xmlns:p14="http://schemas.microsoft.com/office/powerpoint/2010/main">
    <p:cover/>
  </p:transition>
  <p:timing>
    <p:tnLst>
      <p:par>
        <p:cTn xmlns:p14="http://schemas.microsoft.com/office/powerpoint/2010/mai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5"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image" Target="../media/image13.jpeg"/><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16.jpeg"/><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jpeg"/><Relationship Id="rId4" Type="http://schemas.openxmlformats.org/officeDocument/2006/relationships/hyperlink" Target="Videos%5CThe-biggest-robot-restaurant-in-Kunshan-China-FLUVORE%20-%20Copie.mp4" TargetMode="External"/><Relationship Id="rId5" Type="http://schemas.openxmlformats.org/officeDocument/2006/relationships/image" Target="../media/image18.jpeg"/><Relationship Id="rId6" Type="http://schemas.openxmlformats.org/officeDocument/2006/relationships/hyperlink" Target="Videos%5CFelce-son-veren-robot-FLUVORE.mp4" TargetMode="External"/><Relationship Id="rId7" Type="http://schemas.openxmlformats.org/officeDocument/2006/relationships/image" Target="../media/image19.jpeg"/><Relationship Id="rId1" Type="http://schemas.openxmlformats.org/officeDocument/2006/relationships/slideLayout" Target="../slideLayouts/slideLayout2.xml"/><Relationship Id="rId2" Type="http://schemas.openxmlformats.org/officeDocument/2006/relationships/hyperlink" Target="Videos%5CRobot-cuisto-au-Japon-les-humains-ne-servent-plus-a-rien-FLUVORE.mp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29000" r="-29000"/>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0" y="2000240"/>
            <a:ext cx="8437348" cy="1114420"/>
          </a:xfrm>
        </p:spPr>
        <p:txBody>
          <a:bodyPr>
            <a:normAutofit fontScale="90000"/>
          </a:bodyPr>
          <a:lstStyle/>
          <a:p>
            <a:pPr algn="ctr">
              <a:lnSpc>
                <a:spcPct val="150000"/>
              </a:lnSpc>
            </a:pPr>
            <a:r>
              <a:rPr lang="fr-FR" dirty="0" smtClean="0">
                <a:latin typeface="Algerian" pitchFamily="82" charset="0"/>
              </a:rPr>
              <a:t>Les Robots </a:t>
            </a:r>
            <a:endParaRPr lang="fr-FR" b="1" dirty="0">
              <a:latin typeface="Algerian" pitchFamily="82" charset="0"/>
            </a:endParaRPr>
          </a:p>
        </p:txBody>
      </p:sp>
      <p:sp>
        <p:nvSpPr>
          <p:cNvPr id="3" name="Sous-titre 2"/>
          <p:cNvSpPr>
            <a:spLocks noGrp="1"/>
          </p:cNvSpPr>
          <p:nvPr>
            <p:ph type="subTitle" idx="1"/>
          </p:nvPr>
        </p:nvSpPr>
        <p:spPr>
          <a:xfrm>
            <a:off x="500034" y="3861048"/>
            <a:ext cx="6400800" cy="2463560"/>
          </a:xfrm>
        </p:spPr>
        <p:txBody>
          <a:bodyPr>
            <a:normAutofit/>
          </a:bodyPr>
          <a:lstStyle/>
          <a:p>
            <a:pPr algn="l"/>
            <a:r>
              <a:rPr lang="fr-FR" b="1" dirty="0" smtClean="0"/>
              <a:t>Réalisé par :</a:t>
            </a:r>
          </a:p>
          <a:p>
            <a:pPr algn="l"/>
            <a:r>
              <a:rPr lang="fr-FR" b="1" dirty="0" smtClean="0"/>
              <a:t>                     </a:t>
            </a:r>
            <a:r>
              <a:rPr lang="fr-FR" b="1" dirty="0" err="1" smtClean="0"/>
              <a:t>Berriche</a:t>
            </a:r>
            <a:r>
              <a:rPr lang="fr-FR" b="1" dirty="0" smtClean="0"/>
              <a:t> </a:t>
            </a:r>
            <a:r>
              <a:rPr lang="fr-FR" b="1" dirty="0" err="1" smtClean="0"/>
              <a:t>Achref</a:t>
            </a:r>
            <a:endParaRPr lang="fr-FR" b="1" dirty="0" smtClean="0"/>
          </a:p>
          <a:p>
            <a:endParaRPr lang="fr-FR" b="1" dirty="0" smtClean="0"/>
          </a:p>
        </p:txBody>
      </p:sp>
      <p:sp>
        <p:nvSpPr>
          <p:cNvPr id="4" name="Espace réservé du numéro de diapositive 3"/>
          <p:cNvSpPr>
            <a:spLocks noGrp="1"/>
          </p:cNvSpPr>
          <p:nvPr>
            <p:ph type="sldNum" sz="quarter" idx="12"/>
          </p:nvPr>
        </p:nvSpPr>
        <p:spPr/>
        <p:txBody>
          <a:bodyPr/>
          <a:lstStyle/>
          <a:p>
            <a:fld id="{5D053031-BE72-4657-8CF7-8FA54B4EDDF4}" type="slidenum">
              <a:rPr lang="fr-FR" smtClean="0"/>
              <a:pPr/>
              <a:t>1</a:t>
            </a:fld>
            <a:endParaRPr lang="fr-FR" dirty="0"/>
          </a:p>
        </p:txBody>
      </p:sp>
      <p:sp>
        <p:nvSpPr>
          <p:cNvPr id="8" name="ZoneTexte 7"/>
          <p:cNvSpPr txBox="1"/>
          <p:nvPr/>
        </p:nvSpPr>
        <p:spPr>
          <a:xfrm>
            <a:off x="1907704" y="6381328"/>
            <a:ext cx="4320480" cy="892552"/>
          </a:xfrm>
          <a:prstGeom prst="rect">
            <a:avLst/>
          </a:prstGeom>
          <a:noFill/>
        </p:spPr>
        <p:txBody>
          <a:bodyPr wrap="square" rtlCol="0">
            <a:spAutoFit/>
          </a:bodyPr>
          <a:lstStyle/>
          <a:p>
            <a:pPr algn="ctr"/>
            <a:r>
              <a:rPr lang="fr-FR" sz="2400" b="1" dirty="0" smtClean="0">
                <a:solidFill>
                  <a:schemeClr val="tx2"/>
                </a:solidFill>
              </a:rPr>
              <a:t>Année</a:t>
            </a:r>
            <a:r>
              <a:rPr lang="fr-FR" sz="1400" b="1" dirty="0" smtClean="0">
                <a:solidFill>
                  <a:srgbClr val="33CCCC"/>
                </a:solidFill>
                <a:latin typeface="Comic Sans MS" pitchFamily="66" charset="0"/>
                <a:cs typeface="Arial" charset="0"/>
              </a:rPr>
              <a:t> </a:t>
            </a:r>
            <a:r>
              <a:rPr lang="fr-FR" sz="2400" b="1" dirty="0" smtClean="0">
                <a:solidFill>
                  <a:schemeClr val="tx2"/>
                </a:solidFill>
              </a:rPr>
              <a:t>universitaire: </a:t>
            </a:r>
            <a:r>
              <a:rPr lang="fr-FR" sz="1400" b="1" dirty="0" smtClean="0">
                <a:latin typeface="Comic Sans MS" pitchFamily="66" charset="0"/>
                <a:cs typeface="Arial" charset="0"/>
              </a:rPr>
              <a:t>2015/2016  </a:t>
            </a:r>
          </a:p>
          <a:p>
            <a:endParaRPr lang="fr-FR" sz="1400" dirty="0" smtClean="0"/>
          </a:p>
          <a:p>
            <a:endParaRPr lang="fr-FR" sz="1400" dirty="0"/>
          </a:p>
        </p:txBody>
      </p:sp>
      <p:pic>
        <p:nvPicPr>
          <p:cNvPr id="9" name="Image 8" descr="Logo-UP13-noirS.png"/>
          <p:cNvPicPr>
            <a:picLocks noChangeAspect="1"/>
          </p:cNvPicPr>
          <p:nvPr/>
        </p:nvPicPr>
        <p:blipFill>
          <a:blip r:embed="rId4"/>
          <a:stretch>
            <a:fillRect/>
          </a:stretch>
        </p:blipFill>
        <p:spPr>
          <a:xfrm>
            <a:off x="0" y="0"/>
            <a:ext cx="2666539" cy="1599547"/>
          </a:xfrm>
          <a:prstGeom prst="rect">
            <a:avLst/>
          </a:prstGeom>
        </p:spPr>
      </p:pic>
      <p:pic>
        <p:nvPicPr>
          <p:cNvPr id="10" name="Image 9" descr="téléchargement.jpg"/>
          <p:cNvPicPr>
            <a:picLocks noChangeAspect="1"/>
          </p:cNvPicPr>
          <p:nvPr/>
        </p:nvPicPr>
        <p:blipFill>
          <a:blip r:embed="rId5"/>
          <a:stretch>
            <a:fillRect/>
          </a:stretch>
        </p:blipFill>
        <p:spPr>
          <a:xfrm>
            <a:off x="6357950" y="214290"/>
            <a:ext cx="1409693" cy="1108810"/>
          </a:xfrm>
          <a:prstGeom prst="rect">
            <a:avLst/>
          </a:prstGeom>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200" b="1" u="sng" dirty="0" smtClean="0">
                <a:latin typeface="Times New Roman" pitchFamily="18" charset="0"/>
                <a:cs typeface="Times New Roman" pitchFamily="18" charset="0"/>
              </a:rPr>
              <a:t>Première loi : </a:t>
            </a:r>
            <a:r>
              <a:rPr lang="fr-FR" sz="2200" dirty="0" smtClean="0">
                <a:latin typeface="Times New Roman" pitchFamily="18" charset="0"/>
                <a:cs typeface="Times New Roman" pitchFamily="18" charset="0"/>
              </a:rPr>
              <a:t>Un robot ne peut porter atteinte à un être humain ni, restant passif, laisser cet être humain exposé au danger.</a:t>
            </a:r>
          </a:p>
          <a:p>
            <a:endParaRPr lang="fr-FR" sz="2200" dirty="0" smtClean="0">
              <a:latin typeface="Times New Roman" pitchFamily="18" charset="0"/>
              <a:cs typeface="Times New Roman" pitchFamily="18" charset="0"/>
            </a:endParaRPr>
          </a:p>
          <a:p>
            <a:r>
              <a:rPr lang="fr-FR" sz="2200" b="1" u="sng" dirty="0" smtClean="0">
                <a:latin typeface="Times New Roman" pitchFamily="18" charset="0"/>
                <a:cs typeface="Times New Roman" pitchFamily="18" charset="0"/>
              </a:rPr>
              <a:t>Deuxième loi : </a:t>
            </a:r>
            <a:r>
              <a:rPr lang="fr-FR" sz="2200" dirty="0" smtClean="0">
                <a:latin typeface="Times New Roman" pitchFamily="18" charset="0"/>
                <a:cs typeface="Times New Roman" pitchFamily="18" charset="0"/>
              </a:rPr>
              <a:t>Un robot doit obéir aux ordres donnés par les êtres humains, sauf si de tels ordres sont en contradiction avec la première loi.</a:t>
            </a:r>
          </a:p>
          <a:p>
            <a:endParaRPr lang="fr-FR" sz="2200" dirty="0" smtClean="0">
              <a:latin typeface="Times New Roman" pitchFamily="18" charset="0"/>
              <a:cs typeface="Times New Roman" pitchFamily="18" charset="0"/>
            </a:endParaRPr>
          </a:p>
          <a:p>
            <a:r>
              <a:rPr lang="fr-FR" sz="2200" b="1" u="sng" dirty="0" smtClean="0">
                <a:latin typeface="Times New Roman" pitchFamily="18" charset="0"/>
                <a:cs typeface="Times New Roman" pitchFamily="18" charset="0"/>
              </a:rPr>
              <a:t>Troisième loi : </a:t>
            </a:r>
            <a:r>
              <a:rPr lang="fr-FR" sz="2200" dirty="0" smtClean="0">
                <a:latin typeface="Times New Roman" pitchFamily="18" charset="0"/>
                <a:cs typeface="Times New Roman" pitchFamily="18" charset="0"/>
              </a:rPr>
              <a:t>Un robot doit protéger son existence dans la mesure ou cette protection n'est pas en contradiction avec la première ou la deuxième loi.</a:t>
            </a: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10</a:t>
            </a:fld>
            <a:endParaRPr lang="fr-FR"/>
          </a:p>
        </p:txBody>
      </p:sp>
      <p:sp>
        <p:nvSpPr>
          <p:cNvPr id="4" name="Titre 3"/>
          <p:cNvSpPr>
            <a:spLocks noGrp="1"/>
          </p:cNvSpPr>
          <p:nvPr>
            <p:ph type="title"/>
          </p:nvPr>
        </p:nvSpPr>
        <p:spPr/>
        <p:txBody>
          <a:bodyPr>
            <a:normAutofit fontScale="90000"/>
          </a:bodyPr>
          <a:lstStyle/>
          <a:p>
            <a:r>
              <a:rPr lang="fr-FR" b="0" dirty="0" smtClean="0"/>
              <a:t/>
            </a:r>
            <a:br>
              <a:rPr lang="fr-FR" b="0" dirty="0" smtClean="0"/>
            </a:br>
            <a:r>
              <a:rPr lang="fr-FR" b="0" dirty="0" smtClean="0"/>
              <a:t>Trois lois de la robotique</a:t>
            </a:r>
            <a:br>
              <a:rPr lang="fr-FR" b="0"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pPr lvl="0">
              <a:buNone/>
            </a:pPr>
            <a:r>
              <a:rPr lang="fr-FR" b="1" u="sng" dirty="0" smtClean="0"/>
              <a:t>Robots industriels:</a:t>
            </a:r>
          </a:p>
          <a:p>
            <a:pPr lvl="0">
              <a:buNone/>
            </a:pPr>
            <a:endParaRPr lang="fr-FR" b="1" u="sng" dirty="0" smtClean="0"/>
          </a:p>
          <a:p>
            <a:r>
              <a:rPr lang="fr-FR" sz="2600" dirty="0" smtClean="0">
                <a:latin typeface="Times New Roman" pitchFamily="18" charset="0"/>
                <a:cs typeface="Times New Roman" pitchFamily="18" charset="0"/>
              </a:rPr>
              <a:t>Les robots industriels sont les premiers à avoir été produits en grand nombre et ils sont encore la plus grande population robotique.</a:t>
            </a:r>
          </a:p>
          <a:p>
            <a:endParaRPr lang="fr-FR" sz="2600" dirty="0" smtClean="0">
              <a:latin typeface="Times New Roman" pitchFamily="18" charset="0"/>
              <a:cs typeface="Times New Roman" pitchFamily="18" charset="0"/>
            </a:endParaRPr>
          </a:p>
          <a:p>
            <a:r>
              <a:rPr lang="fr-FR" sz="2600" dirty="0" smtClean="0">
                <a:latin typeface="Times New Roman" pitchFamily="18" charset="0"/>
                <a:cs typeface="Times New Roman" pitchFamily="18" charset="0"/>
              </a:rPr>
              <a:t>Ils sont maintenant utilisés pour fabriquer presque tous les types de produits mais ils sont surtout présents dans l’industrie automobile (environ un robot pour dix travailleurs). </a:t>
            </a:r>
          </a:p>
          <a:p>
            <a:pPr>
              <a:buNone/>
            </a:pPr>
            <a:endParaRPr lang="fr-FR" sz="2600" dirty="0" smtClean="0">
              <a:latin typeface="Times New Roman" pitchFamily="18" charset="0"/>
              <a:cs typeface="Times New Roman" pitchFamily="18" charset="0"/>
            </a:endParaRPr>
          </a:p>
          <a:p>
            <a:r>
              <a:rPr lang="fr-FR" sz="2600" dirty="0" smtClean="0">
                <a:latin typeface="Times New Roman" pitchFamily="18" charset="0"/>
                <a:cs typeface="Times New Roman" pitchFamily="18" charset="0"/>
              </a:rPr>
              <a:t>Des robots soudeurs,   de démolition,   de nettoyage,   d’emballage ou de surveillance sont quelques exemples de robots industriels utilisés aujourd’hui.</a:t>
            </a:r>
          </a:p>
          <a:p>
            <a:endParaRPr lang="fr-FR" sz="2400" dirty="0" smtClean="0">
              <a:latin typeface="Times New Roman" pitchFamily="18" charset="0"/>
              <a:cs typeface="Times New Roman" pitchFamily="18" charset="0"/>
            </a:endParaRPr>
          </a:p>
          <a:p>
            <a:pPr>
              <a:buNone/>
            </a:pPr>
            <a:r>
              <a:rPr lang="fr-FR" dirty="0" smtClean="0"/>
              <a:t> </a:t>
            </a:r>
            <a:r>
              <a:rPr lang="fr-FR" b="1" dirty="0" smtClean="0"/>
              <a:t> </a:t>
            </a:r>
          </a:p>
          <a:p>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11</a:t>
            </a:fld>
            <a:endParaRPr lang="fr-FR"/>
          </a:p>
        </p:txBody>
      </p:sp>
      <p:sp>
        <p:nvSpPr>
          <p:cNvPr id="4" name="Titre 3"/>
          <p:cNvSpPr>
            <a:spLocks noGrp="1"/>
          </p:cNvSpPr>
          <p:nvPr>
            <p:ph type="title"/>
          </p:nvPr>
        </p:nvSpPr>
        <p:spPr/>
        <p:txBody>
          <a:bodyPr>
            <a:normAutofit fontScale="90000"/>
          </a:bodyPr>
          <a:lstStyle/>
          <a:p>
            <a:r>
              <a:rPr lang="fr-FR" sz="4400" dirty="0" smtClean="0"/>
              <a:t/>
            </a:r>
            <a:br>
              <a:rPr lang="fr-FR" sz="4400" dirty="0" smtClean="0"/>
            </a:br>
            <a:r>
              <a:rPr lang="fr-FR" sz="4400" dirty="0" smtClean="0"/>
              <a:t>Domaines d’utilisations</a:t>
            </a:r>
            <a:br>
              <a:rPr lang="fr-FR" sz="4400"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nSpc>
                <a:spcPct val="80000"/>
              </a:lnSpc>
              <a:buNone/>
            </a:pPr>
            <a:r>
              <a:rPr lang="fr-FR" sz="2300" b="1" u="sng" dirty="0" smtClean="0"/>
              <a:t>Robots chirurgicaux :</a:t>
            </a:r>
          </a:p>
          <a:p>
            <a:pPr>
              <a:lnSpc>
                <a:spcPct val="80000"/>
              </a:lnSpc>
              <a:buNone/>
            </a:pPr>
            <a:endParaRPr lang="fr-FR" sz="2300" b="1" u="sng" dirty="0" smtClean="0"/>
          </a:p>
          <a:p>
            <a:pPr>
              <a:lnSpc>
                <a:spcPct val="80000"/>
              </a:lnSpc>
            </a:pPr>
            <a:r>
              <a:rPr lang="fr-FR" sz="2200" dirty="0" smtClean="0">
                <a:latin typeface="Times New Roman" pitchFamily="18" charset="0"/>
                <a:cs typeface="Times New Roman" pitchFamily="18" charset="0"/>
              </a:rPr>
              <a:t>Les robots chirurgicaux sont une autre branche des robots industriels.</a:t>
            </a:r>
          </a:p>
          <a:p>
            <a:pPr>
              <a:lnSpc>
                <a:spcPct val="80000"/>
              </a:lnSpc>
            </a:pPr>
            <a:endParaRPr lang="fr-FR" sz="2200" dirty="0" smtClean="0">
              <a:latin typeface="Times New Roman" pitchFamily="18" charset="0"/>
              <a:cs typeface="Times New Roman" pitchFamily="18" charset="0"/>
            </a:endParaRPr>
          </a:p>
          <a:p>
            <a:pPr>
              <a:lnSpc>
                <a:spcPct val="80000"/>
              </a:lnSpc>
            </a:pPr>
            <a:r>
              <a:rPr lang="fr-FR" sz="2200" dirty="0" smtClean="0">
                <a:latin typeface="Times New Roman" pitchFamily="18" charset="0"/>
                <a:cs typeface="Times New Roman" pitchFamily="18" charset="0"/>
              </a:rPr>
              <a:t> Ils fonctionnent souvent selon le même principe,   c’est-à-dire qu’ils se présentent sous forme de bras mécaniques couplés à un ordinateur ou par des bras articulés qui sont actionnés par le chirurgien et dont les mouvements sont reproduits par le robot en temps réel.</a:t>
            </a:r>
          </a:p>
          <a:p>
            <a:pPr>
              <a:lnSpc>
                <a:spcPct val="80000"/>
              </a:lnSpc>
            </a:pPr>
            <a:endParaRPr lang="fr-FR" sz="2200" dirty="0" smtClean="0">
              <a:latin typeface="Times New Roman" pitchFamily="18" charset="0"/>
              <a:cs typeface="Times New Roman" pitchFamily="18" charset="0"/>
            </a:endParaRPr>
          </a:p>
          <a:p>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12</a:t>
            </a:fld>
            <a:endParaRPr lang="fr-FR"/>
          </a:p>
        </p:txBody>
      </p:sp>
      <p:sp>
        <p:nvSpPr>
          <p:cNvPr id="4" name="Titre 3"/>
          <p:cNvSpPr>
            <a:spLocks noGrp="1"/>
          </p:cNvSpPr>
          <p:nvPr>
            <p:ph type="title"/>
          </p:nvPr>
        </p:nvSpPr>
        <p:spPr/>
        <p:txBody>
          <a:bodyPr>
            <a:normAutofit fontScale="90000"/>
          </a:bodyPr>
          <a:lstStyle/>
          <a:p>
            <a:r>
              <a:rPr lang="fr-FR" sz="4000" dirty="0" smtClean="0"/>
              <a:t/>
            </a:r>
            <a:br>
              <a:rPr lang="fr-FR" sz="4000" dirty="0" smtClean="0"/>
            </a:br>
            <a:r>
              <a:rPr lang="fr-FR" sz="4000" dirty="0" smtClean="0"/>
              <a:t>Domaines d’utilisations</a:t>
            </a:r>
            <a:br>
              <a:rPr lang="fr-FR" sz="4000" dirty="0" smtClean="0"/>
            </a:br>
            <a:endParaRPr lang="fr-FR" dirty="0"/>
          </a:p>
        </p:txBody>
      </p:sp>
      <p:pic>
        <p:nvPicPr>
          <p:cNvPr id="5" name="Image 4" descr="http://upload.wikimedia.org/wikipedia/commons/thumb/0/0d/Laproscopic_Surgery_Robot.jpg/220px-Laproscopic_Surgery_Robot.jpg"/>
          <p:cNvPicPr/>
          <p:nvPr/>
        </p:nvPicPr>
        <p:blipFill>
          <a:blip r:embed="rId2" cstate="print"/>
          <a:srcRect/>
          <a:stretch>
            <a:fillRect/>
          </a:stretch>
        </p:blipFill>
        <p:spPr bwMode="auto">
          <a:xfrm>
            <a:off x="5643570" y="4286256"/>
            <a:ext cx="2324100" cy="2371725"/>
          </a:xfrm>
          <a:prstGeom prst="rect">
            <a:avLst/>
          </a:prstGeom>
          <a:noFill/>
          <a:ln w="9525">
            <a:noFill/>
            <a:miter lim="800000"/>
            <a:headEnd/>
            <a:tailEnd/>
          </a:ln>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nSpc>
                <a:spcPct val="80000"/>
              </a:lnSpc>
              <a:buNone/>
            </a:pPr>
            <a:r>
              <a:rPr lang="fr-FR" sz="2300" b="1" u="sng" dirty="0" smtClean="0"/>
              <a:t>Robots domestiques :</a:t>
            </a:r>
          </a:p>
          <a:p>
            <a:pPr>
              <a:lnSpc>
                <a:spcPct val="80000"/>
              </a:lnSpc>
              <a:buNone/>
            </a:pPr>
            <a:endParaRPr lang="fr-FR" sz="2300" b="1" u="sng" dirty="0" smtClean="0"/>
          </a:p>
          <a:p>
            <a:pPr>
              <a:lnSpc>
                <a:spcPct val="80000"/>
              </a:lnSpc>
            </a:pPr>
            <a:r>
              <a:rPr lang="fr-FR" sz="2200" dirty="0" smtClean="0">
                <a:latin typeface="Times New Roman" pitchFamily="18" charset="0"/>
                <a:cs typeface="Times New Roman" pitchFamily="18" charset="0"/>
              </a:rPr>
              <a:t>Les robots domestiques peuvent faire de multiples tâches ou simplement nous divertir. </a:t>
            </a:r>
          </a:p>
          <a:p>
            <a:r>
              <a:rPr lang="fr-FR" sz="2200" dirty="0" smtClean="0">
                <a:latin typeface="Times New Roman" pitchFamily="18" charset="0"/>
                <a:cs typeface="Times New Roman" pitchFamily="18" charset="0"/>
              </a:rPr>
              <a:t>Les robots domestiques sont utilisés par exemple en vaisselle, en repassage, en nettoyage. Ils peuvent également être utilisés dans le domaine de la restauration.</a:t>
            </a:r>
          </a:p>
          <a:p>
            <a:pPr>
              <a:buNone/>
            </a:pPr>
            <a:r>
              <a:rPr lang="fr-FR" sz="2400" dirty="0" smtClean="0"/>
              <a:t/>
            </a:r>
            <a:br>
              <a:rPr lang="fr-FR" sz="2400" dirty="0" smtClean="0"/>
            </a:br>
            <a:endParaRPr lang="fr-FR" sz="2400" dirty="0" smtClean="0"/>
          </a:p>
          <a:p>
            <a:pPr>
              <a:lnSpc>
                <a:spcPct val="80000"/>
              </a:lnSpc>
            </a:pPr>
            <a:endParaRPr lang="fr-FR" sz="2400" dirty="0" smtClean="0"/>
          </a:p>
          <a:p>
            <a:pPr>
              <a:lnSpc>
                <a:spcPct val="80000"/>
              </a:lnSpc>
              <a:buNone/>
            </a:pPr>
            <a:endParaRPr lang="fr-FR" sz="2300" b="1" u="sng" dirty="0" smtClean="0"/>
          </a:p>
          <a:p>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13</a:t>
            </a:fld>
            <a:endParaRPr lang="fr-FR"/>
          </a:p>
        </p:txBody>
      </p:sp>
      <p:sp>
        <p:nvSpPr>
          <p:cNvPr id="4" name="Titre 3"/>
          <p:cNvSpPr>
            <a:spLocks noGrp="1"/>
          </p:cNvSpPr>
          <p:nvPr>
            <p:ph type="title"/>
          </p:nvPr>
        </p:nvSpPr>
        <p:spPr/>
        <p:txBody>
          <a:bodyPr>
            <a:normAutofit fontScale="90000"/>
          </a:bodyPr>
          <a:lstStyle/>
          <a:p>
            <a:r>
              <a:rPr lang="fr-FR" sz="4000" dirty="0" smtClean="0"/>
              <a:t/>
            </a:r>
            <a:br>
              <a:rPr lang="fr-FR" sz="4000" dirty="0" smtClean="0"/>
            </a:br>
            <a:r>
              <a:rPr lang="fr-FR" sz="4000" dirty="0" smtClean="0"/>
              <a:t>Domaines d’utilisations</a:t>
            </a:r>
            <a:br>
              <a:rPr lang="fr-FR" sz="4000" dirty="0" smtClean="0"/>
            </a:br>
            <a:endParaRPr lang="fr-FR" dirty="0"/>
          </a:p>
        </p:txBody>
      </p:sp>
      <p:pic>
        <p:nvPicPr>
          <p:cNvPr id="5" name="Image 4" descr="http://upload.wikimedia.org/wikipedia/commons/thumb/4/43/Seoul-Ubiquitous_Dream_11.jpg/220px-Seoul-Ubiquitous_Dream_11.jpg"/>
          <p:cNvPicPr/>
          <p:nvPr/>
        </p:nvPicPr>
        <p:blipFill>
          <a:blip r:embed="rId2" cstate="print"/>
          <a:srcRect/>
          <a:stretch>
            <a:fillRect/>
          </a:stretch>
        </p:blipFill>
        <p:spPr bwMode="auto">
          <a:xfrm>
            <a:off x="5214942" y="3929066"/>
            <a:ext cx="2809880" cy="2357454"/>
          </a:xfrm>
          <a:prstGeom prst="rect">
            <a:avLst/>
          </a:prstGeom>
          <a:noFill/>
          <a:ln w="9525">
            <a:noFill/>
            <a:miter lim="800000"/>
            <a:headEnd/>
            <a:tailEnd/>
          </a:ln>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nSpc>
                <a:spcPct val="80000"/>
              </a:lnSpc>
              <a:buNone/>
            </a:pPr>
            <a:r>
              <a:rPr lang="fr-FR" sz="2300" b="1" u="sng" dirty="0" smtClean="0"/>
              <a:t>Robots militaires :</a:t>
            </a:r>
          </a:p>
          <a:p>
            <a:pPr>
              <a:lnSpc>
                <a:spcPct val="80000"/>
              </a:lnSpc>
              <a:buNone/>
            </a:pPr>
            <a:endParaRPr lang="fr-FR" sz="2300" b="1" u="sng" dirty="0" smtClean="0"/>
          </a:p>
          <a:p>
            <a:pPr>
              <a:lnSpc>
                <a:spcPct val="80000"/>
              </a:lnSpc>
            </a:pPr>
            <a:r>
              <a:rPr lang="fr-FR" sz="2200" dirty="0" smtClean="0">
                <a:latin typeface="Times New Roman" pitchFamily="18" charset="0"/>
                <a:cs typeface="Times New Roman" pitchFamily="18" charset="0"/>
              </a:rPr>
              <a:t>Les robots militaires sont des robots autonomes principalement utilisés pour la surveillance aussi bien dans les airs que dans la mer. </a:t>
            </a:r>
          </a:p>
          <a:p>
            <a:pPr>
              <a:lnSpc>
                <a:spcPct val="80000"/>
              </a:lnSpc>
            </a:pPr>
            <a:endParaRPr lang="fr-FR" sz="2200" dirty="0" smtClean="0">
              <a:latin typeface="Times New Roman" pitchFamily="18" charset="0"/>
              <a:cs typeface="Times New Roman" pitchFamily="18" charset="0"/>
            </a:endParaRPr>
          </a:p>
          <a:p>
            <a:pPr>
              <a:lnSpc>
                <a:spcPct val="80000"/>
              </a:lnSpc>
            </a:pPr>
            <a:r>
              <a:rPr lang="fr-FR" sz="2200" dirty="0" smtClean="0">
                <a:latin typeface="Times New Roman" pitchFamily="18" charset="0"/>
                <a:cs typeface="Times New Roman" pitchFamily="18" charset="0"/>
              </a:rPr>
              <a:t> Autonome ou contrôlé à distance, conçu pour des applications militaires. Les drones sont une sous-classe des robots militaires.</a:t>
            </a:r>
          </a:p>
          <a:p>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14</a:t>
            </a:fld>
            <a:endParaRPr lang="fr-FR"/>
          </a:p>
        </p:txBody>
      </p:sp>
      <p:sp>
        <p:nvSpPr>
          <p:cNvPr id="4" name="Titre 3"/>
          <p:cNvSpPr>
            <a:spLocks noGrp="1"/>
          </p:cNvSpPr>
          <p:nvPr>
            <p:ph type="title"/>
          </p:nvPr>
        </p:nvSpPr>
        <p:spPr/>
        <p:txBody>
          <a:bodyPr>
            <a:normAutofit fontScale="90000"/>
          </a:bodyPr>
          <a:lstStyle/>
          <a:p>
            <a:r>
              <a:rPr lang="fr-FR" sz="4400" dirty="0" smtClean="0"/>
              <a:t/>
            </a:r>
            <a:br>
              <a:rPr lang="fr-FR" sz="4400" dirty="0" smtClean="0"/>
            </a:br>
            <a:r>
              <a:rPr lang="fr-FR" sz="4400" dirty="0" smtClean="0"/>
              <a:t>Domaines d’utilisations</a:t>
            </a:r>
            <a:br>
              <a:rPr lang="fr-FR" sz="4400" dirty="0" smtClean="0"/>
            </a:br>
            <a:endParaRPr lang="fr-FR" dirty="0"/>
          </a:p>
        </p:txBody>
      </p:sp>
      <p:pic>
        <p:nvPicPr>
          <p:cNvPr id="5" name="Image 4" descr="https://encrypted-tbn2.gstatic.com/images?q=tbn:ANd9GcRBGnPbBsQxz5N796sKDmvLAJaSl39HNSgB4z7cA6So3z7c-IU5"/>
          <p:cNvPicPr/>
          <p:nvPr/>
        </p:nvPicPr>
        <p:blipFill>
          <a:blip r:embed="rId2" cstate="print"/>
          <a:srcRect/>
          <a:stretch>
            <a:fillRect/>
          </a:stretch>
        </p:blipFill>
        <p:spPr bwMode="auto">
          <a:xfrm>
            <a:off x="5715008" y="3929066"/>
            <a:ext cx="2643206" cy="2175358"/>
          </a:xfrm>
          <a:prstGeom prst="rect">
            <a:avLst/>
          </a:prstGeom>
          <a:noFill/>
          <a:ln w="9525">
            <a:noFill/>
            <a:miter lim="800000"/>
            <a:headEnd/>
            <a:tailEnd/>
          </a:ln>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000" dirty="0" smtClean="0">
                <a:latin typeface="Times New Roman" pitchFamily="18" charset="0"/>
                <a:cs typeface="Times New Roman" pitchFamily="18" charset="0"/>
              </a:rPr>
              <a:t>Un robot est comparable à un vieux sage bricoleur qui sait tout et peut tout faire, mais qui n’évolue plus.</a:t>
            </a:r>
          </a:p>
          <a:p>
            <a:pPr>
              <a:buNone/>
            </a:pPr>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Il faut donc lui donner la possibilité d’évoluer en le dotant de la capacité d’apprendre.</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Il faut le doter de la capacité d’apprendre les savoir-faire humains.</a:t>
            </a:r>
          </a:p>
          <a:p>
            <a:endParaRPr lang="fr-FR" sz="2000" dirty="0" smtClean="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15</a:t>
            </a:fld>
            <a:endParaRPr lang="fr-FR"/>
          </a:p>
        </p:txBody>
      </p:sp>
      <p:sp>
        <p:nvSpPr>
          <p:cNvPr id="4" name="Titre 3"/>
          <p:cNvSpPr>
            <a:spLocks noGrp="1"/>
          </p:cNvSpPr>
          <p:nvPr>
            <p:ph type="title"/>
          </p:nvPr>
        </p:nvSpPr>
        <p:spPr/>
        <p:txBody>
          <a:bodyPr>
            <a:normAutofit fontScale="90000"/>
          </a:bodyPr>
          <a:lstStyle/>
          <a:p>
            <a:r>
              <a:rPr lang="fr-FR" dirty="0" smtClean="0"/>
              <a:t>Le robot : une machine capable d’apprendre et de s’adapter.</a:t>
            </a:r>
            <a:endParaRPr lang="fr-FR" dirty="0"/>
          </a:p>
        </p:txBody>
      </p:sp>
      <p:pic>
        <p:nvPicPr>
          <p:cNvPr id="5" name="Image 4" descr="5d8d71324db11022f5c1f3b753bddca0_large.jpeg"/>
          <p:cNvPicPr>
            <a:picLocks noChangeAspect="1"/>
          </p:cNvPicPr>
          <p:nvPr/>
        </p:nvPicPr>
        <p:blipFill>
          <a:blip r:embed="rId2" cstate="print"/>
          <a:stretch>
            <a:fillRect/>
          </a:stretch>
        </p:blipFill>
        <p:spPr>
          <a:xfrm>
            <a:off x="4881565" y="4000504"/>
            <a:ext cx="4262435" cy="2397620"/>
          </a:xfrm>
          <a:prstGeom prst="rect">
            <a:avLst/>
          </a:prstGeom>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nSpc>
                <a:spcPct val="80000"/>
              </a:lnSpc>
              <a:buNone/>
            </a:pPr>
            <a:endParaRPr lang="fr-FR" sz="2300" b="1" u="sng" dirty="0" smtClean="0"/>
          </a:p>
          <a:p>
            <a:pPr>
              <a:lnSpc>
                <a:spcPct val="80000"/>
              </a:lnSpc>
              <a:buNone/>
            </a:pPr>
            <a:r>
              <a:rPr lang="fr-FR" sz="2300" b="1" u="sng" dirty="0" smtClean="0"/>
              <a:t>La robotique en médecine:</a:t>
            </a:r>
          </a:p>
          <a:p>
            <a:pPr>
              <a:lnSpc>
                <a:spcPct val="80000"/>
              </a:lnSpc>
              <a:buNone/>
            </a:pPr>
            <a:endParaRPr lang="fr-FR" sz="2300" b="1" u="sng" dirty="0" smtClean="0"/>
          </a:p>
          <a:p>
            <a:pPr>
              <a:lnSpc>
                <a:spcPct val="80000"/>
              </a:lnSpc>
              <a:buNone/>
            </a:pPr>
            <a:r>
              <a:rPr lang="fr-FR" sz="2400" dirty="0" smtClean="0"/>
              <a:t/>
            </a:r>
            <a:br>
              <a:rPr lang="fr-FR" sz="2400" dirty="0" smtClean="0"/>
            </a:br>
            <a:endParaRPr lang="fr-FR" sz="2300" b="1" u="sng" dirty="0" smtClean="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16</a:t>
            </a:fld>
            <a:endParaRPr lang="fr-FR"/>
          </a:p>
        </p:txBody>
      </p:sp>
      <p:sp>
        <p:nvSpPr>
          <p:cNvPr id="4" name="Titre 3"/>
          <p:cNvSpPr>
            <a:spLocks noGrp="1"/>
          </p:cNvSpPr>
          <p:nvPr>
            <p:ph type="title"/>
          </p:nvPr>
        </p:nvSpPr>
        <p:spPr/>
        <p:txBody>
          <a:bodyPr>
            <a:normAutofit fontScale="90000"/>
          </a:bodyPr>
          <a:lstStyle/>
          <a:p>
            <a:r>
              <a:rPr lang="fr-FR" dirty="0" smtClean="0"/>
              <a:t/>
            </a:r>
            <a:br>
              <a:rPr lang="fr-FR" dirty="0" smtClean="0"/>
            </a:br>
            <a:r>
              <a:rPr lang="fr-FR" dirty="0" smtClean="0"/>
              <a:t/>
            </a:r>
            <a:br>
              <a:rPr lang="fr-FR" dirty="0" smtClean="0"/>
            </a:br>
            <a:r>
              <a:rPr lang="fr-FR" dirty="0" smtClean="0"/>
              <a:t>Avantages, </a:t>
            </a:r>
            <a:r>
              <a:rPr lang="fr-FR" dirty="0" err="1" smtClean="0"/>
              <a:t>inconvenients</a:t>
            </a:r>
            <a:r>
              <a:rPr lang="fr-FR" dirty="0" smtClean="0"/>
              <a:t> et risques:</a:t>
            </a:r>
            <a:br>
              <a:rPr lang="fr-FR" dirty="0" smtClean="0"/>
            </a:br>
            <a:r>
              <a:rPr lang="fr-FR" b="0" dirty="0" smtClean="0"/>
              <a:t/>
            </a:r>
            <a:br>
              <a:rPr lang="fr-FR" b="0" dirty="0" smtClean="0"/>
            </a:br>
            <a:endParaRPr lang="fr-FR" dirty="0"/>
          </a:p>
        </p:txBody>
      </p:sp>
      <p:pic>
        <p:nvPicPr>
          <p:cNvPr id="5" name="Image 4" descr="images (1é.jpg"/>
          <p:cNvPicPr>
            <a:picLocks noChangeAspect="1"/>
          </p:cNvPicPr>
          <p:nvPr/>
        </p:nvPicPr>
        <p:blipFill>
          <a:blip r:embed="rId2"/>
          <a:stretch>
            <a:fillRect/>
          </a:stretch>
        </p:blipFill>
        <p:spPr>
          <a:xfrm>
            <a:off x="1357290" y="2428868"/>
            <a:ext cx="6096061" cy="1500198"/>
          </a:xfrm>
          <a:prstGeom prst="rect">
            <a:avLst/>
          </a:prstGeom>
        </p:spPr>
      </p:pic>
      <p:pic>
        <p:nvPicPr>
          <p:cNvPr id="6" name="Image 5" descr="images.jpg"/>
          <p:cNvPicPr>
            <a:picLocks noChangeAspect="1"/>
          </p:cNvPicPr>
          <p:nvPr/>
        </p:nvPicPr>
        <p:blipFill>
          <a:blip r:embed="rId3"/>
          <a:stretch>
            <a:fillRect/>
          </a:stretch>
        </p:blipFill>
        <p:spPr>
          <a:xfrm>
            <a:off x="214282" y="4143380"/>
            <a:ext cx="5006898" cy="1714512"/>
          </a:xfrm>
          <a:prstGeom prst="rect">
            <a:avLst/>
          </a:prstGeom>
        </p:spPr>
      </p:pic>
      <p:pic>
        <p:nvPicPr>
          <p:cNvPr id="7" name="Image 6" descr="téléchargement (1).jpg"/>
          <p:cNvPicPr>
            <a:picLocks noChangeAspect="1"/>
          </p:cNvPicPr>
          <p:nvPr/>
        </p:nvPicPr>
        <p:blipFill>
          <a:blip r:embed="rId4"/>
          <a:stretch>
            <a:fillRect/>
          </a:stretch>
        </p:blipFill>
        <p:spPr>
          <a:xfrm>
            <a:off x="4572000" y="4071942"/>
            <a:ext cx="4275371" cy="1819275"/>
          </a:xfrm>
          <a:prstGeom prst="rect">
            <a:avLst/>
          </a:prstGeom>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pPr>
              <a:buNone/>
            </a:pPr>
            <a:r>
              <a:rPr lang="fr-FR" sz="2300" b="1" u="sng" dirty="0" smtClean="0"/>
              <a:t>Les avantages:</a:t>
            </a:r>
          </a:p>
          <a:p>
            <a:pPr>
              <a:buNone/>
            </a:pPr>
            <a:endParaRPr lang="fr-FR" sz="2300" b="1" u="sng" dirty="0" smtClean="0"/>
          </a:p>
          <a:p>
            <a:pPr>
              <a:lnSpc>
                <a:spcPct val="80000"/>
              </a:lnSpc>
            </a:pPr>
            <a:r>
              <a:rPr lang="fr-FR" sz="2200" dirty="0" smtClean="0">
                <a:latin typeface="Times New Roman" pitchFamily="18" charset="0"/>
                <a:cs typeface="Times New Roman" pitchFamily="18" charset="0"/>
              </a:rPr>
              <a:t>L’utilisation de robot réduit les opérations à cœur ouvert grâce aux techniques mini-invasives.</a:t>
            </a:r>
          </a:p>
          <a:p>
            <a:pPr>
              <a:lnSpc>
                <a:spcPct val="80000"/>
              </a:lnSpc>
              <a:buNone/>
            </a:pPr>
            <a:endParaRPr lang="fr-FR" sz="2200" dirty="0" smtClean="0">
              <a:latin typeface="Times New Roman" pitchFamily="18" charset="0"/>
              <a:cs typeface="Times New Roman" pitchFamily="18" charset="0"/>
            </a:endParaRPr>
          </a:p>
          <a:p>
            <a:pPr>
              <a:lnSpc>
                <a:spcPct val="80000"/>
              </a:lnSpc>
            </a:pPr>
            <a:r>
              <a:rPr lang="fr-FR" sz="2200" dirty="0" smtClean="0">
                <a:latin typeface="Times New Roman" pitchFamily="18" charset="0"/>
                <a:cs typeface="Times New Roman" pitchFamily="18" charset="0"/>
              </a:rPr>
              <a:t>Elle permet aussi de fonctionner par des incisions plus petite, car la miniaturisation des éléments chirurgicaux des robots et l’articulation des bras engendrent une réduction de la taille des incisions.</a:t>
            </a:r>
            <a:r>
              <a:rPr lang="fr-FR" dirty="0" smtClean="0"/>
              <a:t> </a:t>
            </a:r>
          </a:p>
          <a:p>
            <a:pPr>
              <a:lnSpc>
                <a:spcPct val="80000"/>
              </a:lnSpc>
            </a:pPr>
            <a:endParaRPr lang="fr-FR" dirty="0" smtClean="0"/>
          </a:p>
          <a:p>
            <a:pPr>
              <a:lnSpc>
                <a:spcPct val="80000"/>
              </a:lnSpc>
            </a:pPr>
            <a:r>
              <a:rPr lang="fr-FR" sz="2200" dirty="0" smtClean="0">
                <a:latin typeface="Times New Roman" pitchFamily="18" charset="0"/>
                <a:cs typeface="Times New Roman" pitchFamily="18" charset="0"/>
              </a:rPr>
              <a:t>Elle permet aussi de réduire les pertes sanguines, une diminution de douleur, une diminution de risque d`infection.</a:t>
            </a:r>
          </a:p>
          <a:p>
            <a:pPr>
              <a:lnSpc>
                <a:spcPct val="80000"/>
              </a:lnSpc>
              <a:buNone/>
            </a:pPr>
            <a:endParaRPr lang="fr-FR" sz="2200" dirty="0" smtClean="0">
              <a:latin typeface="Times New Roman" pitchFamily="18" charset="0"/>
              <a:cs typeface="Times New Roman" pitchFamily="18" charset="0"/>
            </a:endParaRPr>
          </a:p>
          <a:p>
            <a:pPr>
              <a:lnSpc>
                <a:spcPct val="80000"/>
              </a:lnSpc>
            </a:pPr>
            <a:r>
              <a:rPr lang="fr-FR" sz="2200" dirty="0" smtClean="0">
                <a:latin typeface="Times New Roman" pitchFamily="18" charset="0"/>
                <a:cs typeface="Times New Roman" pitchFamily="18" charset="0"/>
              </a:rPr>
              <a:t>De plus, l`utilisation de robot élimine les tremblements de la main grâce a un filtre </a:t>
            </a:r>
            <a:r>
              <a:rPr lang="fr-FR" sz="2200" dirty="0" err="1" smtClean="0">
                <a:latin typeface="Times New Roman" pitchFamily="18" charset="0"/>
                <a:cs typeface="Times New Roman" pitchFamily="18" charset="0"/>
              </a:rPr>
              <a:t>éléctronique</a:t>
            </a:r>
            <a:r>
              <a:rPr lang="fr-FR" sz="2200" dirty="0" smtClean="0">
                <a:latin typeface="Times New Roman" pitchFamily="18" charset="0"/>
                <a:cs typeface="Times New Roman" pitchFamily="18" charset="0"/>
              </a:rPr>
              <a:t>.</a:t>
            </a:r>
            <a:r>
              <a:rPr lang="fr-FR" sz="2400" dirty="0" smtClean="0"/>
              <a:t/>
            </a:r>
            <a:br>
              <a:rPr lang="fr-FR" sz="2400" dirty="0" smtClean="0"/>
            </a:br>
            <a:r>
              <a:rPr lang="fr-FR" dirty="0" smtClean="0"/>
              <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17</a:t>
            </a:fld>
            <a:endParaRPr lang="fr-FR"/>
          </a:p>
        </p:txBody>
      </p:sp>
      <p:sp>
        <p:nvSpPr>
          <p:cNvPr id="4" name="Titre 3"/>
          <p:cNvSpPr>
            <a:spLocks noGrp="1"/>
          </p:cNvSpPr>
          <p:nvPr>
            <p:ph type="title"/>
          </p:nvPr>
        </p:nvSpPr>
        <p:spPr/>
        <p:txBody>
          <a:bodyPr>
            <a:normAutofit fontScale="90000"/>
          </a:bodyPr>
          <a:lstStyle/>
          <a:p>
            <a:r>
              <a:rPr lang="fr-FR" dirty="0" smtClean="0"/>
              <a:t/>
            </a:r>
            <a:br>
              <a:rPr lang="fr-FR" dirty="0" smtClean="0"/>
            </a:br>
            <a:r>
              <a:rPr lang="fr-FR" dirty="0" smtClean="0"/>
              <a:t>Avantages, </a:t>
            </a:r>
            <a:r>
              <a:rPr lang="fr-FR" dirty="0" err="1" smtClean="0"/>
              <a:t>inconvenients</a:t>
            </a:r>
            <a:r>
              <a:rPr lang="fr-FR" dirty="0" smtClean="0"/>
              <a:t> et risques:</a:t>
            </a:r>
            <a:br>
              <a:rPr lang="fr-FR"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pPr>
              <a:lnSpc>
                <a:spcPct val="90000"/>
              </a:lnSpc>
              <a:buNone/>
            </a:pPr>
            <a:r>
              <a:rPr lang="fr-FR" sz="2100" b="1" u="sng" dirty="0" smtClean="0"/>
              <a:t>Les inconvénients et les risques:</a:t>
            </a:r>
          </a:p>
          <a:p>
            <a:pPr>
              <a:lnSpc>
                <a:spcPct val="90000"/>
              </a:lnSpc>
              <a:buNone/>
            </a:pPr>
            <a:endParaRPr lang="fr-FR" sz="2100" b="1" u="sng" dirty="0" smtClean="0"/>
          </a:p>
          <a:p>
            <a:pPr>
              <a:lnSpc>
                <a:spcPct val="90000"/>
              </a:lnSpc>
            </a:pPr>
            <a:r>
              <a:rPr lang="fr-FR" sz="2200" dirty="0" smtClean="0">
                <a:latin typeface="Times New Roman" pitchFamily="18" charset="0"/>
                <a:cs typeface="Times New Roman" pitchFamily="18" charset="0"/>
              </a:rPr>
              <a:t>Il faut tout d’abord savoir que l’utilisation de robot en chirurgie a très peu de risque.</a:t>
            </a:r>
          </a:p>
          <a:p>
            <a:pPr>
              <a:lnSpc>
                <a:spcPct val="90000"/>
              </a:lnSpc>
            </a:pPr>
            <a:endParaRPr lang="fr-FR" sz="2200" dirty="0" smtClean="0">
              <a:latin typeface="Times New Roman" pitchFamily="18" charset="0"/>
              <a:cs typeface="Times New Roman" pitchFamily="18" charset="0"/>
            </a:endParaRPr>
          </a:p>
          <a:p>
            <a:pPr>
              <a:lnSpc>
                <a:spcPct val="90000"/>
              </a:lnSpc>
            </a:pPr>
            <a:r>
              <a:rPr lang="fr-FR" sz="2200" dirty="0" smtClean="0">
                <a:latin typeface="Times New Roman" pitchFamily="18" charset="0"/>
                <a:cs typeface="Times New Roman" pitchFamily="18" charset="0"/>
              </a:rPr>
              <a:t>Les mouvements ne sont pas complètement autonomes, car ils sont sous l’ordre de l’action du chirurgien.</a:t>
            </a:r>
          </a:p>
          <a:p>
            <a:pPr>
              <a:lnSpc>
                <a:spcPct val="90000"/>
              </a:lnSpc>
            </a:pPr>
            <a:endParaRPr lang="fr-FR" sz="2200" dirty="0" smtClean="0">
              <a:latin typeface="Times New Roman" pitchFamily="18" charset="0"/>
              <a:cs typeface="Times New Roman" pitchFamily="18" charset="0"/>
            </a:endParaRPr>
          </a:p>
          <a:p>
            <a:pPr>
              <a:lnSpc>
                <a:spcPct val="90000"/>
              </a:lnSpc>
            </a:pPr>
            <a:r>
              <a:rPr lang="fr-FR" sz="2200" dirty="0" smtClean="0">
                <a:latin typeface="Times New Roman" pitchFamily="18" charset="0"/>
                <a:cs typeface="Times New Roman" pitchFamily="18" charset="0"/>
              </a:rPr>
              <a:t>Il peut y avoir des risques tels que une panne ou une difficulté technique. </a:t>
            </a:r>
          </a:p>
          <a:p>
            <a:pPr>
              <a:lnSpc>
                <a:spcPct val="90000"/>
              </a:lnSpc>
            </a:pPr>
            <a:endParaRPr lang="fr-FR" sz="2200" dirty="0" smtClean="0">
              <a:latin typeface="Times New Roman" pitchFamily="18" charset="0"/>
              <a:cs typeface="Times New Roman" pitchFamily="18" charset="0"/>
            </a:endParaRPr>
          </a:p>
          <a:p>
            <a:pPr>
              <a:lnSpc>
                <a:spcPct val="90000"/>
              </a:lnSpc>
            </a:pPr>
            <a:r>
              <a:rPr lang="fr-FR" sz="2200" dirty="0" smtClean="0">
                <a:latin typeface="Times New Roman" pitchFamily="18" charset="0"/>
                <a:cs typeface="Times New Roman" pitchFamily="18" charset="0"/>
              </a:rPr>
              <a:t>Les inconvénients sont le fait que la technologie robotique est extrêmement chère en termes de frais financiers.</a:t>
            </a:r>
            <a:br>
              <a:rPr lang="fr-FR" sz="2200" dirty="0" smtClean="0">
                <a:latin typeface="Times New Roman" pitchFamily="18" charset="0"/>
                <a:cs typeface="Times New Roman" pitchFamily="18" charset="0"/>
              </a:rPr>
            </a:br>
            <a:r>
              <a:rPr lang="fr-FR" sz="2200" dirty="0" smtClean="0">
                <a:latin typeface="Times New Roman" pitchFamily="18" charset="0"/>
                <a:cs typeface="Times New Roman" pitchFamily="18" charset="0"/>
              </a:rPr>
              <a:t/>
            </a:r>
            <a:br>
              <a:rPr lang="fr-FR" sz="2200" dirty="0" smtClean="0">
                <a:latin typeface="Times New Roman" pitchFamily="18" charset="0"/>
                <a:cs typeface="Times New Roman" pitchFamily="18" charset="0"/>
              </a:rPr>
            </a:br>
            <a:r>
              <a:rPr lang="fr-FR" sz="2400" dirty="0" smtClean="0"/>
              <a:t/>
            </a:r>
            <a:br>
              <a:rPr lang="fr-FR" sz="2400" dirty="0" smtClean="0"/>
            </a:br>
            <a:r>
              <a:rPr lang="fr-FR" dirty="0" smtClean="0"/>
              <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18</a:t>
            </a:fld>
            <a:endParaRPr lang="fr-FR"/>
          </a:p>
        </p:txBody>
      </p:sp>
      <p:sp>
        <p:nvSpPr>
          <p:cNvPr id="4" name="Titre 3"/>
          <p:cNvSpPr>
            <a:spLocks noGrp="1"/>
          </p:cNvSpPr>
          <p:nvPr>
            <p:ph type="title"/>
          </p:nvPr>
        </p:nvSpPr>
        <p:spPr/>
        <p:txBody>
          <a:bodyPr>
            <a:normAutofit fontScale="90000"/>
          </a:bodyPr>
          <a:lstStyle/>
          <a:p>
            <a:r>
              <a:rPr lang="fr-FR" dirty="0" smtClean="0"/>
              <a:t>Avantages, inconvénients et risques:</a:t>
            </a: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1900" b="1" u="sng" dirty="0" smtClean="0"/>
              <a:t> Robot en industrie:</a:t>
            </a:r>
          </a:p>
          <a:p>
            <a:endParaRPr lang="fr-FR" sz="1900" b="1" u="sng" dirty="0" smtClean="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19</a:t>
            </a:fld>
            <a:endParaRPr lang="fr-FR"/>
          </a:p>
        </p:txBody>
      </p:sp>
      <p:sp>
        <p:nvSpPr>
          <p:cNvPr id="4" name="Titre 3"/>
          <p:cNvSpPr>
            <a:spLocks noGrp="1"/>
          </p:cNvSpPr>
          <p:nvPr>
            <p:ph type="title"/>
          </p:nvPr>
        </p:nvSpPr>
        <p:spPr/>
        <p:txBody>
          <a:bodyPr>
            <a:normAutofit fontScale="90000"/>
          </a:bodyPr>
          <a:lstStyle/>
          <a:p>
            <a:r>
              <a:rPr lang="fr-FR" dirty="0" smtClean="0"/>
              <a:t>Avantages, </a:t>
            </a:r>
            <a:r>
              <a:rPr lang="fr-FR" dirty="0" err="1" smtClean="0"/>
              <a:t>inconvenients</a:t>
            </a:r>
            <a:r>
              <a:rPr lang="fr-FR" dirty="0" smtClean="0"/>
              <a:t> et risques:</a:t>
            </a:r>
            <a:endParaRPr lang="fr-FR" dirty="0"/>
          </a:p>
        </p:txBody>
      </p:sp>
      <p:pic>
        <p:nvPicPr>
          <p:cNvPr id="5" name="Image 4" descr="téléchargement (2)in.jpg"/>
          <p:cNvPicPr>
            <a:picLocks noChangeAspect="1"/>
          </p:cNvPicPr>
          <p:nvPr/>
        </p:nvPicPr>
        <p:blipFill>
          <a:blip r:embed="rId2"/>
          <a:stretch>
            <a:fillRect/>
          </a:stretch>
        </p:blipFill>
        <p:spPr>
          <a:xfrm>
            <a:off x="546412" y="1914554"/>
            <a:ext cx="3349329" cy="2228826"/>
          </a:xfrm>
          <a:prstGeom prst="rect">
            <a:avLst/>
          </a:prstGeom>
        </p:spPr>
      </p:pic>
      <p:pic>
        <p:nvPicPr>
          <p:cNvPr id="6" name="Image 5" descr="téléchargement (2)ini.jpg"/>
          <p:cNvPicPr>
            <a:picLocks noChangeAspect="1"/>
          </p:cNvPicPr>
          <p:nvPr/>
        </p:nvPicPr>
        <p:blipFill>
          <a:blip r:embed="rId3"/>
          <a:stretch>
            <a:fillRect/>
          </a:stretch>
        </p:blipFill>
        <p:spPr>
          <a:xfrm>
            <a:off x="2571736" y="4572008"/>
            <a:ext cx="3357586" cy="1762125"/>
          </a:xfrm>
          <a:prstGeom prst="rect">
            <a:avLst/>
          </a:prstGeom>
        </p:spPr>
      </p:pic>
      <p:pic>
        <p:nvPicPr>
          <p:cNvPr id="7" name="Image 6" descr="téléchargement (in.jpg"/>
          <p:cNvPicPr>
            <a:picLocks noChangeAspect="1"/>
          </p:cNvPicPr>
          <p:nvPr/>
        </p:nvPicPr>
        <p:blipFill>
          <a:blip r:embed="rId4"/>
          <a:stretch>
            <a:fillRect/>
          </a:stretch>
        </p:blipFill>
        <p:spPr>
          <a:xfrm>
            <a:off x="4572000" y="1928802"/>
            <a:ext cx="3447762" cy="2286016"/>
          </a:xfrm>
          <a:prstGeom prst="rect">
            <a:avLst/>
          </a:prstGeom>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normAutofit/>
          </a:bodyPr>
          <a:lstStyle/>
          <a:p>
            <a:r>
              <a:rPr lang="fr-FR" sz="2400" dirty="0" smtClean="0">
                <a:latin typeface="Times New Roman" pitchFamily="18" charset="0"/>
                <a:cs typeface="Times New Roman" pitchFamily="18" charset="0"/>
              </a:rPr>
              <a:t>Introduction générale</a:t>
            </a:r>
          </a:p>
          <a:p>
            <a:pPr>
              <a:buNone/>
            </a:pP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Historique de la robotique</a:t>
            </a: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Domaines d’utilisations</a:t>
            </a: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Avantage et </a:t>
            </a:r>
            <a:r>
              <a:rPr lang="fr-FR" sz="2400" dirty="0" err="1" smtClean="0">
                <a:latin typeface="Times New Roman" pitchFamily="18" charset="0"/>
                <a:cs typeface="Times New Roman" pitchFamily="18" charset="0"/>
              </a:rPr>
              <a:t>inconvenient</a:t>
            </a:r>
            <a:r>
              <a:rPr lang="fr-FR" sz="2400" dirty="0" smtClean="0">
                <a:latin typeface="Times New Roman" pitchFamily="18" charset="0"/>
                <a:cs typeface="Times New Roman" pitchFamily="18" charset="0"/>
              </a:rPr>
              <a:t> des robot</a:t>
            </a:r>
            <a:r>
              <a:rPr lang="fr-FR" sz="2400" dirty="0" smtClean="0"/>
              <a:t>.</a:t>
            </a: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Conclusion </a:t>
            </a:r>
          </a:p>
          <a:p>
            <a:endParaRPr lang="fr-FR" dirty="0" smtClean="0"/>
          </a:p>
          <a:p>
            <a:pPr>
              <a:buNone/>
            </a:pPr>
            <a:endParaRPr lang="fr-FR" dirty="0" smtClean="0"/>
          </a:p>
          <a:p>
            <a:endParaRPr lang="fr-FR" dirty="0" smtClean="0"/>
          </a:p>
          <a:p>
            <a:pPr>
              <a:buNone/>
            </a:pPr>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9B032250-4E73-48EE-A50C-ACD3398928B6}" type="slidenum">
              <a:rPr lang="fr-FR" smtClean="0"/>
              <a:pPr/>
              <a:t>2</a:t>
            </a:fld>
            <a:endParaRPr lang="fr-FR"/>
          </a:p>
        </p:txBody>
      </p:sp>
      <p:sp>
        <p:nvSpPr>
          <p:cNvPr id="5" name="Titre 4"/>
          <p:cNvSpPr>
            <a:spLocks noGrp="1"/>
          </p:cNvSpPr>
          <p:nvPr>
            <p:ph type="title"/>
          </p:nvPr>
        </p:nvSpPr>
        <p:spPr/>
        <p:txBody>
          <a:bodyPr/>
          <a:lstStyle/>
          <a:p>
            <a:r>
              <a:rPr lang="fr-FR" sz="2800" b="1" dirty="0" smtClean="0">
                <a:latin typeface="Times New Roman" pitchFamily="18" charset="0"/>
                <a:cs typeface="Times New Roman" pitchFamily="18" charset="0"/>
              </a:rPr>
              <a:t>Plan</a:t>
            </a:r>
            <a:endParaRPr lang="fr-FR" b="1" dirty="0">
              <a:latin typeface="Times New Roman" pitchFamily="18" charset="0"/>
              <a:cs typeface="Times New Roman" pitchFamily="18" charset="0"/>
            </a:endParaRPr>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buNone/>
            </a:pPr>
            <a:r>
              <a:rPr lang="fr-FR" sz="1900" b="1" u="sng" dirty="0" smtClean="0"/>
              <a:t>Les avantages:</a:t>
            </a:r>
          </a:p>
          <a:p>
            <a:endParaRPr lang="fr-FR" sz="1900" b="1" u="sng" dirty="0" smtClean="0"/>
          </a:p>
          <a:p>
            <a:r>
              <a:rPr lang="fr-FR" sz="2000" dirty="0" smtClean="0">
                <a:latin typeface="Times New Roman" pitchFamily="18" charset="0"/>
                <a:cs typeface="Times New Roman" pitchFamily="18" charset="0"/>
              </a:rPr>
              <a:t>Pour les entreprises, les robots industriels apparaissent comme l’outil incontournable pour développer leurs entreprises.</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Ces robots, sont exceptionnels en termes de polyvalence, de fiabilité, de sécurité ou encore de rentabilité.</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Ces machines travaillent rapidement et peuvent réaliser des tâches répétitifs tout au long de la journée mais aussi pendant la nuit.</a:t>
            </a:r>
          </a:p>
          <a:p>
            <a:pPr>
              <a:buNone/>
            </a:pPr>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De plus, ces robots sont capables de travailler 10 à 15 ans sans présenter le moindre problème.</a:t>
            </a: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20</a:t>
            </a:fld>
            <a:endParaRPr lang="fr-FR"/>
          </a:p>
        </p:txBody>
      </p:sp>
      <p:sp>
        <p:nvSpPr>
          <p:cNvPr id="4" name="Titre 3"/>
          <p:cNvSpPr>
            <a:spLocks noGrp="1"/>
          </p:cNvSpPr>
          <p:nvPr>
            <p:ph type="title"/>
          </p:nvPr>
        </p:nvSpPr>
        <p:spPr/>
        <p:txBody>
          <a:bodyPr>
            <a:normAutofit fontScale="90000"/>
          </a:bodyPr>
          <a:lstStyle/>
          <a:p>
            <a:r>
              <a:rPr lang="fr-FR" dirty="0" smtClean="0"/>
              <a:t>Avantages, </a:t>
            </a:r>
            <a:r>
              <a:rPr lang="fr-FR" dirty="0" err="1" smtClean="0"/>
              <a:t>inconvenients</a:t>
            </a:r>
            <a:r>
              <a:rPr lang="fr-FR" dirty="0" smtClean="0"/>
              <a:t> et risques:</a:t>
            </a: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buNone/>
            </a:pPr>
            <a:r>
              <a:rPr lang="fr-FR" sz="1900" b="1" u="sng" dirty="0" smtClean="0"/>
              <a:t>Les </a:t>
            </a:r>
            <a:r>
              <a:rPr lang="fr-FR" sz="1900" b="1" u="sng" dirty="0" err="1" smtClean="0"/>
              <a:t>inconvenients</a:t>
            </a:r>
            <a:r>
              <a:rPr lang="fr-FR" sz="1900" b="1" u="sng" dirty="0" smtClean="0"/>
              <a:t>:</a:t>
            </a:r>
          </a:p>
          <a:p>
            <a:pPr>
              <a:buNone/>
            </a:pPr>
            <a:endParaRPr lang="fr-FR" sz="1900" b="1" u="sng" dirty="0" smtClean="0"/>
          </a:p>
          <a:p>
            <a:r>
              <a:rPr lang="fr-FR" sz="2000" dirty="0" smtClean="0">
                <a:latin typeface="Times New Roman" pitchFamily="18" charset="0"/>
                <a:cs typeface="Times New Roman" pitchFamily="18" charset="0"/>
              </a:rPr>
              <a:t>Un robot ne possède en réalité qu'un seul inconvénient majeur : son prix.</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Effectivement, acheter un robot pour certaines entreprises peut s'avérer être un très gros investissement si bien que les banques ont du mal leur prêter de l'argent même si les robots assurent très souvent une bonne rentabilité au bout de plusieurs années. </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Les robots  sont   l'origine du chômage .</a:t>
            </a:r>
            <a:br>
              <a:rPr lang="fr-FR" sz="2000" dirty="0" smtClean="0">
                <a:latin typeface="Times New Roman" pitchFamily="18" charset="0"/>
                <a:cs typeface="Times New Roman" pitchFamily="18" charset="0"/>
              </a:rPr>
            </a:br>
            <a:endParaRPr lang="fr-FR" sz="2000" dirty="0" smtClean="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21</a:t>
            </a:fld>
            <a:endParaRPr lang="fr-FR"/>
          </a:p>
        </p:txBody>
      </p:sp>
      <p:sp>
        <p:nvSpPr>
          <p:cNvPr id="4" name="Titre 3"/>
          <p:cNvSpPr>
            <a:spLocks noGrp="1"/>
          </p:cNvSpPr>
          <p:nvPr>
            <p:ph type="title"/>
          </p:nvPr>
        </p:nvSpPr>
        <p:spPr/>
        <p:txBody>
          <a:bodyPr>
            <a:normAutofit fontScale="90000"/>
          </a:bodyPr>
          <a:lstStyle/>
          <a:p>
            <a:r>
              <a:rPr lang="fr-FR" dirty="0" smtClean="0"/>
              <a:t>Avantages, </a:t>
            </a:r>
            <a:r>
              <a:rPr lang="fr-FR" dirty="0" err="1" smtClean="0"/>
              <a:t>inconvenients</a:t>
            </a:r>
            <a:r>
              <a:rPr lang="fr-FR" dirty="0" smtClean="0"/>
              <a:t> et risques:</a:t>
            </a: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000" dirty="0" smtClean="0">
                <a:latin typeface="Times New Roman" pitchFamily="18" charset="0"/>
                <a:cs typeface="Times New Roman" pitchFamily="18" charset="0"/>
              </a:rPr>
              <a:t>L’effort de guerre durant la période 1940-45 a conduit à une accélération sans précédent des développements technologiques.</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C’est à ce moment-là et juste après la guerre un ensemble d’outils et de composants sans cesse améliorés ont permis de concevoir des machines de plus en plus sophistiquées, diversifiées et fiables.</a:t>
            </a:r>
          </a:p>
          <a:p>
            <a:pPr>
              <a:buNone/>
            </a:pPr>
            <a:endParaRPr lang="fr-FR" sz="2000" dirty="0" smtClean="0">
              <a:latin typeface="Times New Roman" pitchFamily="18" charset="0"/>
              <a:cs typeface="Times New Roman" pitchFamily="18" charset="0"/>
            </a:endParaRPr>
          </a:p>
          <a:p>
            <a:pPr>
              <a:buNone/>
            </a:pPr>
            <a:endParaRPr lang="fr-FR" sz="2000" dirty="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22</a:t>
            </a:fld>
            <a:endParaRPr lang="fr-FR"/>
          </a:p>
        </p:txBody>
      </p:sp>
      <p:sp>
        <p:nvSpPr>
          <p:cNvPr id="4" name="Titre 3"/>
          <p:cNvSpPr>
            <a:spLocks noGrp="1"/>
          </p:cNvSpPr>
          <p:nvPr>
            <p:ph type="title"/>
          </p:nvPr>
        </p:nvSpPr>
        <p:spPr/>
        <p:txBody>
          <a:bodyPr>
            <a:normAutofit fontScale="90000"/>
          </a:bodyPr>
          <a:lstStyle/>
          <a:p>
            <a:r>
              <a:rPr lang="fr-FR" cap="all" dirty="0" smtClean="0"/>
              <a:t/>
            </a:r>
            <a:br>
              <a:rPr lang="fr-FR" cap="all" dirty="0" smtClean="0"/>
            </a:br>
            <a:r>
              <a:rPr lang="fr-FR" cap="all" dirty="0" smtClean="0"/>
              <a:t>LE FUTURE DE LA ROBOTIQUE:</a:t>
            </a:r>
            <a:br>
              <a:rPr lang="fr-FR" cap="all"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034" y="1500174"/>
            <a:ext cx="8229600" cy="4525963"/>
          </a:xfrm>
        </p:spPr>
        <p:txBody>
          <a:bodyPr>
            <a:normAutofit fontScale="77500" lnSpcReduction="20000"/>
          </a:bodyPr>
          <a:lstStyle/>
          <a:p>
            <a:endParaRPr lang="fr-FR" dirty="0" smtClean="0"/>
          </a:p>
          <a:p>
            <a:pPr>
              <a:buNone/>
            </a:pPr>
            <a:r>
              <a:rPr lang="fr-FR" sz="2500" b="1" u="sng" dirty="0" smtClean="0"/>
              <a:t>La </a:t>
            </a:r>
            <a:r>
              <a:rPr lang="fr-FR" sz="2500" b="1" u="sng" dirty="0" err="1" smtClean="0"/>
              <a:t>microrobotique</a:t>
            </a:r>
            <a:endParaRPr lang="fr-FR" sz="2500" b="1" u="sng" dirty="0" smtClean="0"/>
          </a:p>
          <a:p>
            <a:pPr>
              <a:buNone/>
            </a:pPr>
            <a:endParaRPr lang="fr-FR" dirty="0" smtClean="0"/>
          </a:p>
          <a:p>
            <a:r>
              <a:rPr lang="fr-FR" sz="2600" dirty="0" smtClean="0">
                <a:latin typeface="Times New Roman" pitchFamily="18" charset="0"/>
                <a:cs typeface="Times New Roman" pitchFamily="18" charset="0"/>
              </a:rPr>
              <a:t>Des robots très petits capables par exemple d’être introduits sans dommage dans un corps humain et de se diriger dans le réseau sanguin pour apporter tel médicament ou faire telle petite action sans recourir à la chirurgie.</a:t>
            </a:r>
          </a:p>
          <a:p>
            <a:endParaRPr lang="fr-FR" sz="2600" dirty="0" smtClean="0">
              <a:latin typeface="Times New Roman" pitchFamily="18" charset="0"/>
              <a:cs typeface="Times New Roman" pitchFamily="18" charset="0"/>
            </a:endParaRPr>
          </a:p>
          <a:p>
            <a:r>
              <a:rPr lang="fr-FR" sz="2600" dirty="0" smtClean="0">
                <a:latin typeface="Times New Roman" pitchFamily="18" charset="0"/>
                <a:cs typeface="Times New Roman" pitchFamily="18" charset="0"/>
              </a:rPr>
              <a:t> Ces </a:t>
            </a:r>
            <a:r>
              <a:rPr lang="fr-FR" sz="2600" dirty="0" err="1" smtClean="0">
                <a:latin typeface="Times New Roman" pitchFamily="18" charset="0"/>
                <a:cs typeface="Times New Roman" pitchFamily="18" charset="0"/>
              </a:rPr>
              <a:t>microrobots</a:t>
            </a:r>
            <a:r>
              <a:rPr lang="fr-FR" sz="2600" dirty="0" smtClean="0">
                <a:latin typeface="Times New Roman" pitchFamily="18" charset="0"/>
                <a:cs typeface="Times New Roman" pitchFamily="18" charset="0"/>
              </a:rPr>
              <a:t> peuvent être aussi intéressants dans les machines informatiques où ils pourraient aller mettre en place de minuscules organes de rechange ou modifier à bon escient les circuits électroniques</a:t>
            </a:r>
          </a:p>
          <a:p>
            <a:endParaRPr lang="fr-FR" sz="2600" dirty="0" smtClean="0">
              <a:latin typeface="Times New Roman" pitchFamily="18" charset="0"/>
              <a:cs typeface="Times New Roman" pitchFamily="18" charset="0"/>
            </a:endParaRPr>
          </a:p>
          <a:p>
            <a:r>
              <a:rPr lang="fr-FR" sz="2600" dirty="0" smtClean="0">
                <a:latin typeface="Times New Roman" pitchFamily="18" charset="0"/>
                <a:cs typeface="Times New Roman" pitchFamily="18" charset="0"/>
              </a:rPr>
              <a:t>Un </a:t>
            </a:r>
            <a:r>
              <a:rPr lang="fr-FR" sz="2600" dirty="0" err="1" smtClean="0">
                <a:latin typeface="Times New Roman" pitchFamily="18" charset="0"/>
                <a:cs typeface="Times New Roman" pitchFamily="18" charset="0"/>
              </a:rPr>
              <a:t>microrobot</a:t>
            </a:r>
            <a:r>
              <a:rPr lang="fr-FR" sz="2600" dirty="0" smtClean="0">
                <a:latin typeface="Times New Roman" pitchFamily="18" charset="0"/>
                <a:cs typeface="Times New Roman" pitchFamily="18" charset="0"/>
              </a:rPr>
              <a:t> peut se fabriquer comme un circuit intégré en taillant dans la masse un rotor et un stator de moteur, et tous les organes y compris l’outil de manipulation nécessaire à la constitution d’un robot. </a:t>
            </a: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23</a:t>
            </a:fld>
            <a:endParaRPr lang="fr-FR"/>
          </a:p>
        </p:txBody>
      </p:sp>
      <p:sp>
        <p:nvSpPr>
          <p:cNvPr id="4" name="Titre 3"/>
          <p:cNvSpPr>
            <a:spLocks noGrp="1"/>
          </p:cNvSpPr>
          <p:nvPr>
            <p:ph type="title"/>
          </p:nvPr>
        </p:nvSpPr>
        <p:spPr/>
        <p:txBody>
          <a:bodyPr>
            <a:normAutofit fontScale="90000"/>
          </a:bodyPr>
          <a:lstStyle/>
          <a:p>
            <a:r>
              <a:rPr lang="fr-FR" cap="all" dirty="0" smtClean="0"/>
              <a:t/>
            </a:r>
            <a:br>
              <a:rPr lang="fr-FR" cap="all" dirty="0" smtClean="0"/>
            </a:br>
            <a:r>
              <a:rPr lang="fr-FR" cap="all" smtClean="0"/>
              <a:t>LE FUTURE </a:t>
            </a:r>
            <a:r>
              <a:rPr lang="fr-FR" cap="all" dirty="0" smtClean="0"/>
              <a:t>DE LA ROBOTIQUE:</a:t>
            </a:r>
            <a:br>
              <a:rPr lang="fr-FR" cap="all"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034" y="1500174"/>
            <a:ext cx="8229600" cy="4525963"/>
          </a:xfrm>
        </p:spPr>
        <p:txBody>
          <a:bodyPr>
            <a:normAutofit/>
          </a:bodyPr>
          <a:lstStyle/>
          <a:p>
            <a:r>
              <a:rPr lang="fr-FR" sz="2000" dirty="0" smtClean="0">
                <a:latin typeface="Times New Roman" pitchFamily="18" charset="0"/>
                <a:cs typeface="Times New Roman" pitchFamily="18" charset="0"/>
              </a:rPr>
              <a:t>Bientôt, nous verrons peut être fleurir des robots capables d'accomplir des tâches quotidiennes comme conduire une voiture, aller faire les courses, tondre la pelouse.</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Les futurs robots devront devenir bien plus aptes que les robots actuels à construire des relations avec les humains. </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Les robots aspirateurs ou même les humanoïdes ne sont pour le moment pas très engageants</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Il est important de le voir marcher ou de l'entendre parler comme nous.</a:t>
            </a: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24</a:t>
            </a:fld>
            <a:endParaRPr lang="fr-FR"/>
          </a:p>
        </p:txBody>
      </p:sp>
      <p:sp>
        <p:nvSpPr>
          <p:cNvPr id="4" name="Titre 3"/>
          <p:cNvSpPr>
            <a:spLocks noGrp="1"/>
          </p:cNvSpPr>
          <p:nvPr>
            <p:ph type="title"/>
          </p:nvPr>
        </p:nvSpPr>
        <p:spPr/>
        <p:txBody>
          <a:bodyPr>
            <a:normAutofit fontScale="90000"/>
          </a:bodyPr>
          <a:lstStyle/>
          <a:p>
            <a:r>
              <a:rPr lang="fr-FR" cap="all" dirty="0" smtClean="0"/>
              <a:t/>
            </a:r>
            <a:br>
              <a:rPr lang="fr-FR" cap="all" dirty="0" smtClean="0"/>
            </a:br>
            <a:r>
              <a:rPr lang="fr-FR" cap="all" dirty="0" smtClean="0"/>
              <a:t>LE FUTURE DE LA ROBOTIQUE:</a:t>
            </a:r>
            <a:br>
              <a:rPr lang="fr-FR" cap="all"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Les robots sont partout, des films, au livre en passant par l’actualité.</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Des présentations de robots-humanoïdes (robots à l’aspect humain) sont réalisées de temps en temps devant les médias, toutefois la communication réalisée autour est assez légère et ne rend pas réellement compte des changements qui pourraient impacter la société.</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Actuellement il existe des robots dont le rôle est d’aider les personnes âgés, les clients d’hôtel, d’effectuer des tâches difficiles ou encore de réparer les produits électroniques. Il y a en a même qui travaillent dans une usine japonaise à la place de salariés.</a:t>
            </a: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25</a:t>
            </a:fld>
            <a:endParaRPr lang="fr-FR"/>
          </a:p>
        </p:txBody>
      </p:sp>
      <p:sp>
        <p:nvSpPr>
          <p:cNvPr id="4" name="Titre 3"/>
          <p:cNvSpPr>
            <a:spLocks noGrp="1"/>
          </p:cNvSpPr>
          <p:nvPr>
            <p:ph type="title"/>
          </p:nvPr>
        </p:nvSpPr>
        <p:spPr/>
        <p:txBody>
          <a:bodyPr>
            <a:normAutofit fontScale="90000"/>
          </a:bodyPr>
          <a:lstStyle/>
          <a:p>
            <a:r>
              <a:rPr lang="fr-FR" dirty="0" smtClean="0"/>
              <a:t/>
            </a:r>
            <a:br>
              <a:rPr lang="fr-FR" dirty="0" smtClean="0"/>
            </a:br>
            <a:r>
              <a:rPr lang="fr-FR" dirty="0" smtClean="0"/>
              <a:t>L’Homme perdra-t-il sa place face aux humanoïdes ?</a:t>
            </a:r>
            <a:br>
              <a:rPr lang="fr-FR"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sz="2000" dirty="0" smtClean="0"/>
          </a:p>
          <a:p>
            <a:r>
              <a:rPr lang="fr-FR" sz="2000" dirty="0" smtClean="0">
                <a:latin typeface="Times New Roman" pitchFamily="18" charset="0"/>
                <a:cs typeface="Times New Roman" pitchFamily="18" charset="0"/>
              </a:rPr>
              <a:t>Il est incroyable de voir l'évolution des robots qui deviennent progressivement de "vrais" humains.</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Pour l’instant, ces humanoïdes sont seulement présentés à la planète.</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Mais d’ici 2020, une centaine de robots à vocation d’être des amis ou des assistants verront apparemment le jour. </a:t>
            </a: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La frontière entre science-fiction et réalité se réduit rapidement.</a:t>
            </a: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26</a:t>
            </a:fld>
            <a:endParaRPr lang="fr-FR"/>
          </a:p>
        </p:txBody>
      </p:sp>
      <p:sp>
        <p:nvSpPr>
          <p:cNvPr id="4" name="Titre 3"/>
          <p:cNvSpPr>
            <a:spLocks noGrp="1"/>
          </p:cNvSpPr>
          <p:nvPr>
            <p:ph type="title"/>
          </p:nvPr>
        </p:nvSpPr>
        <p:spPr/>
        <p:txBody>
          <a:bodyPr>
            <a:normAutofit fontScale="90000"/>
          </a:bodyPr>
          <a:lstStyle/>
          <a:p>
            <a:r>
              <a:rPr lang="fr-FR" dirty="0" smtClean="0"/>
              <a:t/>
            </a:r>
            <a:br>
              <a:rPr lang="fr-FR" dirty="0" smtClean="0"/>
            </a:br>
            <a:r>
              <a:rPr lang="fr-FR" dirty="0" smtClean="0"/>
              <a:t>L’Homme perdra-t-il sa place face aux humanoïdes ?</a:t>
            </a:r>
            <a:br>
              <a:rPr lang="fr-FR"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200" dirty="0" smtClean="0">
                <a:latin typeface="Times New Roman" pitchFamily="18" charset="0"/>
                <a:cs typeface="Times New Roman" pitchFamily="18" charset="0"/>
              </a:rPr>
              <a:t>Les armes autonomes existent déjà et leur évolution n’est pas près de s’arrêter.</a:t>
            </a:r>
          </a:p>
          <a:p>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Plusieurs robots  ont été fabriqués par l’industriel Samsung, qui les a baptisés d’un acronyme : SGR-A1. </a:t>
            </a:r>
          </a:p>
          <a:p>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Des robots, bardés de capteurs et de caméras, mais aussi de mitrailleuses et de lance-grenades.</a:t>
            </a:r>
          </a:p>
          <a:p>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Ces robots peut  Etre coupable et ils produisent les mêmes effets que les armes traditionnelles (destruction, interruption de services vitaux, blessures ou morts…</a:t>
            </a:r>
          </a:p>
          <a:p>
            <a:endParaRPr lang="fr-FR" dirty="0" smtClean="0"/>
          </a:p>
          <a:p>
            <a:pPr>
              <a:buNone/>
            </a:pPr>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27</a:t>
            </a:fld>
            <a:endParaRPr lang="fr-FR"/>
          </a:p>
        </p:txBody>
      </p:sp>
      <p:sp>
        <p:nvSpPr>
          <p:cNvPr id="4" name="Titre 3"/>
          <p:cNvSpPr>
            <a:spLocks noGrp="1"/>
          </p:cNvSpPr>
          <p:nvPr>
            <p:ph type="title"/>
          </p:nvPr>
        </p:nvSpPr>
        <p:spPr/>
        <p:txBody>
          <a:bodyPr>
            <a:normAutofit fontScale="90000"/>
          </a:bodyPr>
          <a:lstStyle/>
          <a:p>
            <a:pPr fontAlgn="base"/>
            <a:r>
              <a:rPr lang="fr-FR" dirty="0" smtClean="0"/>
              <a:t/>
            </a:r>
            <a:br>
              <a:rPr lang="fr-FR" dirty="0" smtClean="0"/>
            </a:br>
            <a:r>
              <a:rPr lang="fr-FR" dirty="0" smtClean="0"/>
              <a:t/>
            </a:r>
            <a:br>
              <a:rPr lang="fr-FR" dirty="0" smtClean="0"/>
            </a:br>
            <a:r>
              <a:rPr lang="fr-FR" dirty="0" smtClean="0"/>
              <a:t/>
            </a:r>
            <a:br>
              <a:rPr lang="fr-FR" dirty="0" smtClean="0"/>
            </a:br>
            <a:r>
              <a:rPr lang="fr-FR" dirty="0" smtClean="0"/>
              <a:t>Danger réel  des robots:</a:t>
            </a:r>
            <a:br>
              <a:rPr lang="fr-FR" dirty="0" smtClean="0"/>
            </a:br>
            <a:r>
              <a:rPr lang="fr-FR" dirty="0" smtClean="0"/>
              <a:t/>
            </a:r>
            <a:br>
              <a:rPr lang="fr-FR" dirty="0" smtClean="0"/>
            </a:br>
            <a:r>
              <a:rPr lang="fr-FR" dirty="0" smtClean="0"/>
              <a:t/>
            </a:r>
            <a:br>
              <a:rPr lang="fr-FR"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sz="2200" dirty="0" smtClean="0">
                <a:latin typeface="Times New Roman" pitchFamily="18" charset="0"/>
                <a:cs typeface="Times New Roman" pitchFamily="18" charset="0"/>
              </a:rPr>
              <a:t>Les robots, qui ont déjà supprimé des emplois dans les usines et les services, pourraient bientôt remplacer certaines professions intellectuelles.</a:t>
            </a:r>
          </a:p>
          <a:p>
            <a:pPr>
              <a:buNone/>
            </a:pPr>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Les robots ont souvent remplacé les ouvriers dans leurs tâches les plus répétitives.</a:t>
            </a:r>
          </a:p>
          <a:p>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Certains métiers risquent de disparaître</a:t>
            </a:r>
          </a:p>
          <a:p>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 Mais ils vont aussi créer de nouveaux métiers.</a:t>
            </a:r>
          </a:p>
          <a:p>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28</a:t>
            </a:fld>
            <a:endParaRPr lang="fr-FR"/>
          </a:p>
        </p:txBody>
      </p:sp>
      <p:sp>
        <p:nvSpPr>
          <p:cNvPr id="4" name="Titre 3"/>
          <p:cNvSpPr>
            <a:spLocks noGrp="1"/>
          </p:cNvSpPr>
          <p:nvPr>
            <p:ph type="title"/>
          </p:nvPr>
        </p:nvSpPr>
        <p:spPr/>
        <p:txBody>
          <a:bodyPr>
            <a:normAutofit fontScale="90000"/>
          </a:bodyPr>
          <a:lstStyle/>
          <a:p>
            <a:r>
              <a:rPr lang="fr-FR" b="0" dirty="0" smtClean="0"/>
              <a:t/>
            </a:r>
            <a:br>
              <a:rPr lang="fr-FR" b="0" dirty="0" smtClean="0"/>
            </a:br>
            <a:r>
              <a:rPr lang="fr-FR" b="0" dirty="0" smtClean="0"/>
              <a:t>Les robots vont-ils nous mettre tous au chômage ?</a:t>
            </a:r>
            <a:br>
              <a:rPr lang="fr-FR" b="0"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images (1).jpg">
            <a:hlinkClick r:id="rId2" action="ppaction://hlinkfile"/>
          </p:cNvPr>
          <p:cNvPicPr>
            <a:picLocks noGrp="1" noChangeAspect="1"/>
          </p:cNvPicPr>
          <p:nvPr>
            <p:ph idx="1"/>
          </p:nvPr>
        </p:nvPicPr>
        <p:blipFill>
          <a:blip r:embed="rId3"/>
          <a:stretch>
            <a:fillRect/>
          </a:stretch>
        </p:blipFill>
        <p:spPr>
          <a:xfrm>
            <a:off x="329092" y="1785926"/>
            <a:ext cx="3814280" cy="2143140"/>
          </a:xfrm>
        </p:spPr>
      </p:pic>
      <p:sp>
        <p:nvSpPr>
          <p:cNvPr id="3" name="Espace réservé du numéro de diapositive 2"/>
          <p:cNvSpPr>
            <a:spLocks noGrp="1"/>
          </p:cNvSpPr>
          <p:nvPr>
            <p:ph type="sldNum" sz="quarter" idx="12"/>
          </p:nvPr>
        </p:nvSpPr>
        <p:spPr/>
        <p:txBody>
          <a:bodyPr/>
          <a:lstStyle/>
          <a:p>
            <a:fld id="{9B032250-4E73-48EE-A50C-ACD3398928B6}" type="slidenum">
              <a:rPr lang="fr-FR" smtClean="0"/>
              <a:pPr/>
              <a:t>29</a:t>
            </a:fld>
            <a:endParaRPr lang="fr-FR"/>
          </a:p>
        </p:txBody>
      </p:sp>
      <p:sp>
        <p:nvSpPr>
          <p:cNvPr id="4" name="Titre 3"/>
          <p:cNvSpPr>
            <a:spLocks noGrp="1"/>
          </p:cNvSpPr>
          <p:nvPr>
            <p:ph type="title"/>
          </p:nvPr>
        </p:nvSpPr>
        <p:spPr/>
        <p:txBody>
          <a:bodyPr>
            <a:normAutofit/>
          </a:bodyPr>
          <a:lstStyle/>
          <a:p>
            <a:r>
              <a:rPr lang="fr-FR" b="0" dirty="0" smtClean="0"/>
              <a:t>Les robots et l’</a:t>
            </a:r>
            <a:r>
              <a:rPr lang="fr-FR" b="0" dirty="0" err="1" smtClean="0"/>
              <a:t>etre</a:t>
            </a:r>
            <a:r>
              <a:rPr lang="fr-FR" b="0" dirty="0" smtClean="0"/>
              <a:t> humain:</a:t>
            </a:r>
            <a:endParaRPr lang="fr-FR" dirty="0"/>
          </a:p>
        </p:txBody>
      </p:sp>
      <p:pic>
        <p:nvPicPr>
          <p:cNvPr id="7" name="Image 6" descr="images (2).jpg">
            <a:hlinkClick r:id="rId4" action="ppaction://hlinkfile"/>
          </p:cNvPr>
          <p:cNvPicPr>
            <a:picLocks noChangeAspect="1"/>
          </p:cNvPicPr>
          <p:nvPr/>
        </p:nvPicPr>
        <p:blipFill>
          <a:blip r:embed="rId5"/>
          <a:stretch>
            <a:fillRect/>
          </a:stretch>
        </p:blipFill>
        <p:spPr>
          <a:xfrm>
            <a:off x="5072066" y="1785926"/>
            <a:ext cx="3122532" cy="2143140"/>
          </a:xfrm>
          <a:prstGeom prst="rect">
            <a:avLst/>
          </a:prstGeom>
        </p:spPr>
      </p:pic>
      <p:pic>
        <p:nvPicPr>
          <p:cNvPr id="8" name="Image 7" descr="téléchargement (3).jpg">
            <a:hlinkClick r:id="rId6" action="ppaction://hlinkfile"/>
          </p:cNvPr>
          <p:cNvPicPr>
            <a:picLocks noChangeAspect="1"/>
          </p:cNvPicPr>
          <p:nvPr/>
        </p:nvPicPr>
        <p:blipFill>
          <a:blip r:embed="rId7"/>
          <a:stretch>
            <a:fillRect/>
          </a:stretch>
        </p:blipFill>
        <p:spPr>
          <a:xfrm>
            <a:off x="4000496" y="4143380"/>
            <a:ext cx="3714776" cy="2080275"/>
          </a:xfrm>
          <a:prstGeom prst="rect">
            <a:avLst/>
          </a:prstGeom>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636712" y="1196752"/>
            <a:ext cx="8507288" cy="5043510"/>
          </a:xfrm>
        </p:spPr>
        <p:txBody>
          <a:bodyPr>
            <a:normAutofit lnSpcReduction="10000"/>
          </a:bodyPr>
          <a:lstStyle/>
          <a:p>
            <a:pPr>
              <a:buFont typeface="Wingdings" pitchFamily="2" charset="2"/>
              <a:buChar char="Ø"/>
            </a:pPr>
            <a:r>
              <a:rPr lang="fr-FR" sz="2400" dirty="0" smtClean="0">
                <a:latin typeface="Times New Roman" pitchFamily="18" charset="0"/>
                <a:cs typeface="Times New Roman" pitchFamily="18" charset="0"/>
              </a:rPr>
              <a:t>Un robot est un système mécatronique (mécanique , </a:t>
            </a:r>
            <a:r>
              <a:rPr lang="fr-FR" sz="2400" dirty="0" err="1" smtClean="0">
                <a:latin typeface="Times New Roman" pitchFamily="18" charset="0"/>
                <a:cs typeface="Times New Roman" pitchFamily="18" charset="0"/>
              </a:rPr>
              <a:t>électronique,informatique</a:t>
            </a:r>
            <a:r>
              <a:rPr lang="fr-FR" sz="2400" dirty="0" smtClean="0">
                <a:latin typeface="Times New Roman" pitchFamily="18" charset="0"/>
                <a:cs typeface="Times New Roman" pitchFamily="18" charset="0"/>
              </a:rPr>
              <a:t>).</a:t>
            </a:r>
          </a:p>
          <a:p>
            <a:pPr>
              <a:buFont typeface="Wingdings" pitchFamily="2" charset="2"/>
              <a:buChar char="Ø"/>
            </a:pPr>
            <a:endParaRPr lang="fr-FR" sz="2400" dirty="0" smtClean="0">
              <a:latin typeface="Times New Roman" pitchFamily="18" charset="0"/>
              <a:cs typeface="Times New Roman" pitchFamily="18" charset="0"/>
            </a:endParaRPr>
          </a:p>
          <a:p>
            <a:pPr>
              <a:buFont typeface="Wingdings" pitchFamily="2" charset="2"/>
              <a:buChar char="Ø"/>
            </a:pPr>
            <a:r>
              <a:rPr lang="fr-FR" sz="2400" dirty="0" smtClean="0">
                <a:latin typeface="Times New Roman" pitchFamily="18" charset="0"/>
                <a:cs typeface="Times New Roman" pitchFamily="18" charset="0"/>
              </a:rPr>
              <a:t>La robotique est l'ensemble des techniques permettant la conception,   la réalisation des machines automatiques ou des robots.</a:t>
            </a:r>
          </a:p>
          <a:p>
            <a:pPr>
              <a:buFont typeface="Wingdings" pitchFamily="2" charset="2"/>
              <a:buChar char="Ø"/>
            </a:pPr>
            <a:endParaRPr lang="fr-FR" sz="2400" dirty="0" smtClean="0">
              <a:latin typeface="Times New Roman" pitchFamily="18" charset="0"/>
              <a:cs typeface="Times New Roman" pitchFamily="18" charset="0"/>
            </a:endParaRPr>
          </a:p>
          <a:p>
            <a:pPr>
              <a:buFont typeface="Wingdings" pitchFamily="2" charset="2"/>
              <a:buChar char="Ø"/>
            </a:pPr>
            <a:endParaRPr lang="fr-FR" sz="2000" dirty="0" smtClean="0"/>
          </a:p>
          <a:p>
            <a:pPr>
              <a:buFont typeface="Wingdings" pitchFamily="2" charset="2"/>
              <a:buChar char="Ø"/>
            </a:pPr>
            <a:r>
              <a:rPr lang="fr-FR" sz="2400" dirty="0" smtClean="0">
                <a:latin typeface="Times New Roman" pitchFamily="18" charset="0"/>
                <a:cs typeface="Times New Roman" pitchFamily="18" charset="0"/>
              </a:rPr>
              <a:t>C'est une machine pouvant manipuler des objets et réalisant des mouvements variés dictés par  un programme aisément modifiable.</a:t>
            </a:r>
          </a:p>
          <a:p>
            <a:pPr>
              <a:buNone/>
            </a:pPr>
            <a:endParaRPr lang="fr-FR" sz="2000" dirty="0" smtClean="0"/>
          </a:p>
          <a:p>
            <a:pPr>
              <a:buFont typeface="Wingdings" pitchFamily="2" charset="2"/>
              <a:buChar char="Ø"/>
            </a:pPr>
            <a:r>
              <a:rPr lang="fr-FR" sz="2400" dirty="0" smtClean="0">
                <a:latin typeface="Times New Roman" pitchFamily="18" charset="0"/>
                <a:cs typeface="Times New Roman" pitchFamily="18" charset="0"/>
              </a:rPr>
              <a:t>Un robot peut être commander par plusieurs système de commande tel que: microcontrôleurs, automates ,FPGA…..</a:t>
            </a:r>
          </a:p>
          <a:p>
            <a:pPr>
              <a:buFont typeface="Wingdings" pitchFamily="2" charset="2"/>
              <a:buChar char="Ø"/>
            </a:pPr>
            <a:endParaRPr lang="fr-FR" sz="2000" dirty="0" smtClean="0"/>
          </a:p>
          <a:p>
            <a:pPr>
              <a:buFont typeface="Wingdings" pitchFamily="2" charset="2"/>
              <a:buChar char="Ø"/>
            </a:pPr>
            <a:endParaRPr lang="fr-FR" sz="2000" dirty="0" smtClean="0"/>
          </a:p>
          <a:p>
            <a:pPr>
              <a:buFont typeface="Wingdings" pitchFamily="2" charset="2"/>
              <a:buChar char="Ø"/>
            </a:pPr>
            <a:endParaRPr lang="fr-FR" sz="2000" dirty="0"/>
          </a:p>
        </p:txBody>
      </p:sp>
      <p:sp>
        <p:nvSpPr>
          <p:cNvPr id="4" name="Espace réservé du numéro de diapositive 3"/>
          <p:cNvSpPr>
            <a:spLocks noGrp="1"/>
          </p:cNvSpPr>
          <p:nvPr>
            <p:ph type="sldNum" sz="quarter" idx="12"/>
          </p:nvPr>
        </p:nvSpPr>
        <p:spPr/>
        <p:txBody>
          <a:bodyPr/>
          <a:lstStyle/>
          <a:p>
            <a:fld id="{9B032250-4E73-48EE-A50C-ACD3398928B6}" type="slidenum">
              <a:rPr lang="fr-FR" smtClean="0"/>
              <a:pPr/>
              <a:t>3</a:t>
            </a:fld>
            <a:endParaRPr lang="fr-FR"/>
          </a:p>
        </p:txBody>
      </p:sp>
      <p:sp>
        <p:nvSpPr>
          <p:cNvPr id="5" name="Titre 4"/>
          <p:cNvSpPr>
            <a:spLocks noGrp="1"/>
          </p:cNvSpPr>
          <p:nvPr>
            <p:ph type="title"/>
          </p:nvPr>
        </p:nvSpPr>
        <p:spPr/>
        <p:txBody>
          <a:bodyPr>
            <a:normAutofit/>
          </a:bodyPr>
          <a:lstStyle/>
          <a:p>
            <a:r>
              <a:rPr lang="fr-FR" sz="2400" b="1" dirty="0" smtClean="0">
                <a:latin typeface="Times New Roman" pitchFamily="18" charset="0"/>
                <a:cs typeface="Times New Roman" pitchFamily="18" charset="0"/>
              </a:rPr>
              <a:t>Introduction générale</a:t>
            </a:r>
            <a:endParaRPr lang="fr-FR" sz="2400" b="1" dirty="0">
              <a:latin typeface="Times New Roman" pitchFamily="18" charset="0"/>
              <a:cs typeface="Times New Roman" pitchFamily="18" charset="0"/>
            </a:endParaRPr>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85860"/>
            <a:ext cx="8715404" cy="4857784"/>
          </a:xfrm>
        </p:spPr>
        <p:txBody>
          <a:bodyPr>
            <a:normAutofit/>
          </a:bodyPr>
          <a:lstStyle/>
          <a:p>
            <a:pPr algn="just">
              <a:lnSpc>
                <a:spcPct val="200000"/>
              </a:lnSpc>
              <a:buFont typeface="Wingdings" pitchFamily="2" charset="2"/>
              <a:buChar char="Ø"/>
            </a:pPr>
            <a:endParaRPr lang="fr-FR" sz="2000" dirty="0" smtClean="0"/>
          </a:p>
          <a:p>
            <a:pPr algn="just">
              <a:lnSpc>
                <a:spcPct val="200000"/>
              </a:lnSpc>
              <a:buFont typeface="Wingdings" pitchFamily="2" charset="2"/>
              <a:buChar char="Ø"/>
            </a:pPr>
            <a:endParaRPr lang="fr-FR" sz="2000" dirty="0" smtClean="0">
              <a:latin typeface="Times New Roman" pitchFamily="18" charset="0"/>
              <a:cs typeface="Times New Roman" pitchFamily="18" charset="0"/>
            </a:endParaRPr>
          </a:p>
          <a:p>
            <a:pPr algn="just">
              <a:lnSpc>
                <a:spcPct val="150000"/>
              </a:lnSpc>
              <a:buNone/>
            </a:pPr>
            <a:endParaRPr lang="fr-FR" dirty="0" smtClean="0"/>
          </a:p>
          <a:p>
            <a:pPr>
              <a:buNone/>
            </a:pPr>
            <a:endParaRPr lang="fr-FR" dirty="0"/>
          </a:p>
        </p:txBody>
      </p:sp>
      <p:sp>
        <p:nvSpPr>
          <p:cNvPr id="4" name="Espace réservé du numéro de diapositive 3"/>
          <p:cNvSpPr>
            <a:spLocks noGrp="1"/>
          </p:cNvSpPr>
          <p:nvPr>
            <p:ph type="sldNum" sz="quarter" idx="12"/>
          </p:nvPr>
        </p:nvSpPr>
        <p:spPr>
          <a:xfrm>
            <a:off x="8778240" y="6309320"/>
            <a:ext cx="365760" cy="365125"/>
          </a:xfrm>
        </p:spPr>
        <p:txBody>
          <a:bodyPr/>
          <a:lstStyle/>
          <a:p>
            <a:fld id="{9B032250-4E73-48EE-A50C-ACD3398928B6}" type="slidenum">
              <a:rPr lang="fr-FR" smtClean="0"/>
              <a:pPr/>
              <a:t>30</a:t>
            </a:fld>
            <a:endParaRPr lang="fr-FR" dirty="0"/>
          </a:p>
        </p:txBody>
      </p:sp>
      <p:sp>
        <p:nvSpPr>
          <p:cNvPr id="2" name="Titre 1"/>
          <p:cNvSpPr>
            <a:spLocks noGrp="1"/>
          </p:cNvSpPr>
          <p:nvPr>
            <p:ph type="title"/>
          </p:nvPr>
        </p:nvSpPr>
        <p:spPr/>
        <p:txBody>
          <a:bodyPr/>
          <a:lstStyle/>
          <a:p>
            <a:r>
              <a:rPr lang="fr-FR" sz="2400" b="1" dirty="0" smtClean="0">
                <a:latin typeface="Times New Roman" pitchFamily="18" charset="0"/>
                <a:cs typeface="Times New Roman" pitchFamily="18" charset="0"/>
              </a:rPr>
              <a:t>Conclusion:</a:t>
            </a:r>
            <a:endParaRPr lang="fr-FR" b="1" dirty="0">
              <a:latin typeface="Times New Roman" pitchFamily="18" charset="0"/>
              <a:cs typeface="Times New Roman" pitchFamily="18" charset="0"/>
            </a:endParaRPr>
          </a:p>
        </p:txBody>
      </p:sp>
      <p:sp>
        <p:nvSpPr>
          <p:cNvPr id="5" name="PB"/>
          <p:cNvSpPr/>
          <p:nvPr/>
        </p:nvSpPr>
        <p:spPr>
          <a:xfrm>
            <a:off x="0" y="6705600"/>
            <a:ext cx="9144000" cy="152400"/>
          </a:xfrm>
          <a:prstGeom prst="rect">
            <a:avLst/>
          </a:prstGeom>
          <a:solidFill>
            <a:srgbClr val="00206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357158" y="1857364"/>
            <a:ext cx="8572560" cy="1754326"/>
          </a:xfrm>
          <a:prstGeom prst="rect">
            <a:avLst/>
          </a:prstGeom>
          <a:noFill/>
        </p:spPr>
        <p:txBody>
          <a:bodyPr wrap="square" rtlCol="0">
            <a:spAutoFit/>
          </a:bodyPr>
          <a:lstStyle/>
          <a:p>
            <a:pPr>
              <a:buFont typeface="Wingdings" pitchFamily="2" charset="2"/>
              <a:buChar char="Ø"/>
            </a:pPr>
            <a:r>
              <a:rPr lang="fr-FR" dirty="0" smtClean="0"/>
              <a:t>La frontière entre science-fiction et réalité se réduit rapidement.</a:t>
            </a:r>
          </a:p>
          <a:p>
            <a:endParaRPr lang="fr-FR" dirty="0" smtClean="0"/>
          </a:p>
          <a:p>
            <a:pPr>
              <a:buFont typeface="Wingdings" pitchFamily="2" charset="2"/>
              <a:buChar char="Ø"/>
            </a:pPr>
            <a:r>
              <a:rPr lang="fr-FR" dirty="0" smtClean="0"/>
              <a:t> Jusqu’où iront les fabricants ? Jusqu’à quel point les humanoïdes feront partie de notre vie ? </a:t>
            </a:r>
          </a:p>
          <a:p>
            <a:pPr>
              <a:buFont typeface="Wingdings" pitchFamily="2" charset="2"/>
              <a:buChar char="Ø"/>
            </a:pPr>
            <a:endParaRPr lang="fr-FR" dirty="0" smtClean="0"/>
          </a:p>
          <a:p>
            <a:pPr>
              <a:buFont typeface="Wingdings" pitchFamily="2" charset="2"/>
              <a:buChar char="Ø"/>
            </a:pPr>
            <a:r>
              <a:rPr lang="fr-FR" dirty="0" smtClean="0"/>
              <a:t>Et au final, qu’est-ce être un humain .</a:t>
            </a: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smtClean="0"/>
          </a:p>
          <a:p>
            <a:endParaRPr lang="fr-FR" dirty="0" smtClean="0"/>
          </a:p>
          <a:p>
            <a:endParaRPr lang="fr-FR" dirty="0" smtClean="0"/>
          </a:p>
          <a:p>
            <a:pPr>
              <a:buNone/>
            </a:pPr>
            <a:r>
              <a:rPr lang="fr-FR" dirty="0" smtClean="0"/>
              <a:t>           </a:t>
            </a:r>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31</a:t>
            </a:fld>
            <a:endParaRPr lang="fr-FR"/>
          </a:p>
        </p:txBody>
      </p:sp>
      <p:sp>
        <p:nvSpPr>
          <p:cNvPr id="5" name="Rectangle 4"/>
          <p:cNvSpPr/>
          <p:nvPr/>
        </p:nvSpPr>
        <p:spPr>
          <a:xfrm>
            <a:off x="357158" y="3244334"/>
            <a:ext cx="8572560" cy="1754326"/>
          </a:xfrm>
          <a:prstGeom prst="rect">
            <a:avLst/>
          </a:prstGeom>
        </p:spPr>
        <p:txBody>
          <a:bodyPr wrap="square">
            <a:spAutoFit/>
          </a:bodyPr>
          <a:lstStyle/>
          <a:p>
            <a:pPr algn="ctr"/>
            <a:r>
              <a:rPr lang="fr-FR" sz="5400" dirty="0" smtClean="0">
                <a:solidFill>
                  <a:schemeClr val="accent4">
                    <a:lumMod val="75000"/>
                  </a:schemeClr>
                </a:solidFill>
                <a:latin typeface="Harlow Solid Italic" pitchFamily="82" charset="0"/>
              </a:rPr>
              <a:t>Merci pour votre           attention </a:t>
            </a:r>
            <a:endParaRPr lang="fr-FR" sz="5400" dirty="0">
              <a:solidFill>
                <a:schemeClr val="accent4">
                  <a:lumMod val="75000"/>
                </a:schemeClr>
              </a:solidFill>
              <a:latin typeface="Harlow Solid Italic" pitchFamily="82" charset="0"/>
            </a:endParaRPr>
          </a:p>
        </p:txBody>
      </p:sp>
    </p:spTree>
  </p:cSld>
  <p:clrMapOvr>
    <a:masterClrMapping/>
  </p:clrMapOvr>
  <p:transition xmlns:p14="http://schemas.microsoft.com/office/powerpoint/2010/main">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400" dirty="0" smtClean="0">
                <a:latin typeface="Times New Roman" pitchFamily="18" charset="0"/>
                <a:cs typeface="Times New Roman" pitchFamily="18" charset="0"/>
              </a:rPr>
              <a:t>L'origine du mot robot provient de la langue tchèque "</a:t>
            </a:r>
            <a:r>
              <a:rPr lang="fr-FR" sz="2400" dirty="0" err="1" smtClean="0">
                <a:latin typeface="Times New Roman" pitchFamily="18" charset="0"/>
                <a:cs typeface="Times New Roman" pitchFamily="18" charset="0"/>
              </a:rPr>
              <a:t>robota</a:t>
            </a:r>
            <a:r>
              <a:rPr lang="fr-FR" sz="2400" dirty="0" smtClean="0">
                <a:latin typeface="Times New Roman" pitchFamily="18" charset="0"/>
                <a:cs typeface="Times New Roman" pitchFamily="18" charset="0"/>
              </a:rPr>
              <a:t>" qui signifie travail forcé.</a:t>
            </a:r>
          </a:p>
          <a:p>
            <a:pPr>
              <a:buNone/>
            </a:pP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Le premier robot humanoïde est probablement du à Léonard De Vinci, qui présenta en 1495 un chevalier en armure capable de s’asseoir, relever sa visière et bouger ses bras. </a:t>
            </a: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Apparue vers 3500 av. J-C. la roue est considérée comme le premier ouvrage technique significatif de l’histoire de l’humanité.</a:t>
            </a:r>
          </a:p>
          <a:p>
            <a:endParaRPr lang="fr-FR" sz="2400" dirty="0" smtClean="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4</a:t>
            </a:fld>
            <a:endParaRPr lang="fr-FR" dirty="0"/>
          </a:p>
        </p:txBody>
      </p:sp>
      <p:sp>
        <p:nvSpPr>
          <p:cNvPr id="4" name="Titre 3"/>
          <p:cNvSpPr>
            <a:spLocks noGrp="1"/>
          </p:cNvSpPr>
          <p:nvPr>
            <p:ph type="title"/>
          </p:nvPr>
        </p:nvSpPr>
        <p:spPr/>
        <p:txBody>
          <a:bodyPr>
            <a:normAutofit fontScale="90000"/>
          </a:bodyPr>
          <a:lstStyle/>
          <a:p>
            <a:r>
              <a:rPr lang="fr-FR" dirty="0" smtClean="0"/>
              <a:t/>
            </a:r>
            <a:br>
              <a:rPr lang="fr-FR" dirty="0" smtClean="0"/>
            </a:br>
            <a:r>
              <a:rPr lang="fr-FR" dirty="0" smtClean="0"/>
              <a:t>Historique de la robotique </a:t>
            </a:r>
            <a:br>
              <a:rPr lang="fr-FR"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400" dirty="0" smtClean="0">
                <a:latin typeface="Times New Roman" pitchFamily="18" charset="0"/>
                <a:cs typeface="Times New Roman" pitchFamily="18" charset="0"/>
              </a:rPr>
              <a:t>L’horlogerie est aussi le berceau des premiers automates dont nous avons la trace, le plus ancien conservé étant le coq automate des Trois Rois de l’horloge astronomique de la cathédrale Notre-Dame de Strasbourg.</a:t>
            </a: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Un des automates les plus surprenants est certainement le canard de Jacques de Vaucanson (1738). Capable de boire, manger, cancaner et digérer comme un véritable animal.</a:t>
            </a:r>
          </a:p>
          <a:p>
            <a:endParaRPr lang="fr-FR" dirty="0" smtClean="0"/>
          </a:p>
          <a:p>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5</a:t>
            </a:fld>
            <a:endParaRPr lang="fr-FR"/>
          </a:p>
        </p:txBody>
      </p:sp>
      <p:sp>
        <p:nvSpPr>
          <p:cNvPr id="4" name="Titre 3"/>
          <p:cNvSpPr>
            <a:spLocks noGrp="1"/>
          </p:cNvSpPr>
          <p:nvPr>
            <p:ph type="title"/>
          </p:nvPr>
        </p:nvSpPr>
        <p:spPr/>
        <p:txBody>
          <a:bodyPr>
            <a:normAutofit fontScale="90000"/>
          </a:bodyPr>
          <a:lstStyle/>
          <a:p>
            <a:r>
              <a:rPr lang="fr-FR" dirty="0" smtClean="0"/>
              <a:t/>
            </a:r>
            <a:br>
              <a:rPr lang="fr-FR" dirty="0" smtClean="0"/>
            </a:br>
            <a:r>
              <a:rPr lang="fr-FR" dirty="0" smtClean="0"/>
              <a:t>Historique de la robotique </a:t>
            </a:r>
            <a:br>
              <a:rPr lang="fr-FR" dirty="0" smtClean="0"/>
            </a:b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sz="2400" dirty="0" smtClean="0">
                <a:latin typeface="Times New Roman" pitchFamily="18" charset="0"/>
                <a:cs typeface="Times New Roman" pitchFamily="18" charset="0"/>
              </a:rPr>
              <a:t>Depuis plus de 200 ans, on a essayé de construire des objets mécaniques ressemblant à l’homme mais c’est au 19ème siècle qu’on voit certains robots dans les foires ou les expositions.</a:t>
            </a: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La première génération avec les robots industriels énormes, lourds et maladroits mais qui peuvent effectuer plusieurs tâches ennuyeuses et pénibles dans les usines.</a:t>
            </a: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La deuxième génération offre des robots plus petits et moins encombrants. Ils peuvent assembler des petites pièces avec une précision d’un dixième de millimètre</a:t>
            </a:r>
          </a:p>
          <a:p>
            <a:pPr>
              <a:buNone/>
            </a:pPr>
            <a:r>
              <a:rPr lang="fr-FR" sz="2400" dirty="0" smtClean="0"/>
              <a:t/>
            </a:r>
            <a:br>
              <a:rPr lang="fr-FR" sz="2400" dirty="0" smtClean="0"/>
            </a:br>
            <a:endParaRPr lang="fr-FR" sz="2400" dirty="0" smtClean="0">
              <a:latin typeface="Times New Roman" pitchFamily="18" charset="0"/>
              <a:cs typeface="Times New Roman" pitchFamily="18" charset="0"/>
            </a:endParaRPr>
          </a:p>
          <a:p>
            <a:endParaRPr lang="fr-FR" dirty="0" smtClean="0"/>
          </a:p>
          <a:p>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6</a:t>
            </a:fld>
            <a:endParaRPr lang="fr-FR"/>
          </a:p>
        </p:txBody>
      </p:sp>
      <p:sp>
        <p:nvSpPr>
          <p:cNvPr id="4" name="Titre 3"/>
          <p:cNvSpPr>
            <a:spLocks noGrp="1"/>
          </p:cNvSpPr>
          <p:nvPr>
            <p:ph type="title"/>
          </p:nvPr>
        </p:nvSpPr>
        <p:spPr/>
        <p:txBody>
          <a:bodyPr/>
          <a:lstStyle/>
          <a:p>
            <a:r>
              <a:rPr lang="fr-FR" dirty="0" smtClean="0"/>
              <a:t>L’évolution des robots</a:t>
            </a: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200" dirty="0" smtClean="0">
                <a:latin typeface="Times New Roman" pitchFamily="18" charset="0"/>
                <a:cs typeface="Times New Roman" pitchFamily="18" charset="0"/>
              </a:rPr>
              <a:t>Le progrès technique ne cesse d’évoluer et les robots deviennent plus performants. Aujourd’hui, ils ont des caméras pour voir, des capteurs tactiles pour sentir et de meilleurs langages de programmes pour communiquer avec l’homme.</a:t>
            </a:r>
          </a:p>
          <a:p>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Le robot spatial existe déjà et pourra effectuer des travaux colossaux de construction dans l’espace comme construire sur d’autres planètes et des cités de l’espace.</a:t>
            </a:r>
          </a:p>
          <a:p>
            <a:endParaRPr lang="fr-FR" sz="2200" dirty="0" smtClean="0">
              <a:latin typeface="Times New Roman" pitchFamily="18" charset="0"/>
              <a:cs typeface="Times New Roman" pitchFamily="18" charset="0"/>
            </a:endParaRPr>
          </a:p>
          <a:p>
            <a:endParaRPr lang="fr-FR" dirty="0"/>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7</a:t>
            </a:fld>
            <a:endParaRPr lang="fr-FR"/>
          </a:p>
        </p:txBody>
      </p:sp>
      <p:sp>
        <p:nvSpPr>
          <p:cNvPr id="4" name="Titre 3"/>
          <p:cNvSpPr>
            <a:spLocks noGrp="1"/>
          </p:cNvSpPr>
          <p:nvPr>
            <p:ph type="title"/>
          </p:nvPr>
        </p:nvSpPr>
        <p:spPr/>
        <p:txBody>
          <a:bodyPr/>
          <a:lstStyle/>
          <a:p>
            <a:r>
              <a:rPr lang="fr-FR" dirty="0" smtClean="0"/>
              <a:t>L’évolution des robots</a:t>
            </a:r>
            <a:endParaRPr lang="fr-FR" dirty="0"/>
          </a:p>
        </p:txBody>
      </p:sp>
      <p:pic>
        <p:nvPicPr>
          <p:cNvPr id="5" name="Image 4" descr="RobotEvolution.jpg"/>
          <p:cNvPicPr>
            <a:picLocks noChangeAspect="1"/>
          </p:cNvPicPr>
          <p:nvPr/>
        </p:nvPicPr>
        <p:blipFill>
          <a:blip r:embed="rId2"/>
          <a:stretch>
            <a:fillRect/>
          </a:stretch>
        </p:blipFill>
        <p:spPr>
          <a:xfrm>
            <a:off x="1643042" y="4357694"/>
            <a:ext cx="7500958" cy="1822304"/>
          </a:xfrm>
          <a:prstGeom prst="rect">
            <a:avLst/>
          </a:prstGeom>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200" dirty="0" smtClean="0">
                <a:latin typeface="Times New Roman" pitchFamily="18" charset="0"/>
                <a:cs typeface="Times New Roman" pitchFamily="18" charset="0"/>
              </a:rPr>
              <a:t>Le premier type de machine qu'on peut appeler robot correspond aux "Automates". Ceux-ci sont généralement programmés à l'avance et permettent d'effectuer des actions répétitives</a:t>
            </a:r>
          </a:p>
          <a:p>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Le second type de robot correspond à ceux qui sont équipés de capteur (électronique, ultrasons, photo électronique).</a:t>
            </a:r>
          </a:p>
          <a:p>
            <a:endParaRPr lang="fr-FR" sz="2200" dirty="0" smtClean="0">
              <a:latin typeface="Times New Roman" pitchFamily="18" charset="0"/>
              <a:cs typeface="Times New Roman" pitchFamily="18" charset="0"/>
            </a:endParaRPr>
          </a:p>
          <a:p>
            <a:r>
              <a:rPr lang="fr-FR" sz="2200" dirty="0" smtClean="0">
                <a:latin typeface="Times New Roman" pitchFamily="18" charset="0"/>
                <a:cs typeface="Times New Roman" pitchFamily="18" charset="0"/>
              </a:rPr>
              <a:t>Le dernier type de robot existant correspond à ceux disposant d'une intelligence dite "artificielle" et reposant sur des modèles mathématiques complexes tels que les réseaux de neurones.</a:t>
            </a:r>
          </a:p>
        </p:txBody>
      </p:sp>
      <p:sp>
        <p:nvSpPr>
          <p:cNvPr id="3" name="Espace réservé du numéro de diapositive 2"/>
          <p:cNvSpPr>
            <a:spLocks noGrp="1"/>
          </p:cNvSpPr>
          <p:nvPr>
            <p:ph type="sldNum" sz="quarter" idx="12"/>
          </p:nvPr>
        </p:nvSpPr>
        <p:spPr/>
        <p:txBody>
          <a:bodyPr/>
          <a:lstStyle/>
          <a:p>
            <a:fld id="{9B032250-4E73-48EE-A50C-ACD3398928B6}" type="slidenum">
              <a:rPr lang="fr-FR" smtClean="0"/>
              <a:pPr/>
              <a:t>8</a:t>
            </a:fld>
            <a:endParaRPr lang="fr-FR"/>
          </a:p>
        </p:txBody>
      </p:sp>
      <p:sp>
        <p:nvSpPr>
          <p:cNvPr id="4" name="Titre 3"/>
          <p:cNvSpPr>
            <a:spLocks noGrp="1"/>
          </p:cNvSpPr>
          <p:nvPr>
            <p:ph type="title"/>
          </p:nvPr>
        </p:nvSpPr>
        <p:spPr/>
        <p:txBody>
          <a:bodyPr/>
          <a:lstStyle/>
          <a:p>
            <a:r>
              <a:rPr lang="fr-FR" dirty="0" smtClean="0"/>
              <a:t>Types de robots </a:t>
            </a:r>
            <a:endParaRPr lang="fr-FR" dirty="0"/>
          </a:p>
        </p:txBody>
      </p:sp>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9B032250-4E73-48EE-A50C-ACD3398928B6}" type="slidenum">
              <a:rPr lang="fr-FR" smtClean="0"/>
              <a:pPr/>
              <a:t>9</a:t>
            </a:fld>
            <a:endParaRPr lang="fr-FR"/>
          </a:p>
        </p:txBody>
      </p:sp>
      <p:sp>
        <p:nvSpPr>
          <p:cNvPr id="4" name="Titre 3"/>
          <p:cNvSpPr>
            <a:spLocks noGrp="1"/>
          </p:cNvSpPr>
          <p:nvPr>
            <p:ph type="title"/>
          </p:nvPr>
        </p:nvSpPr>
        <p:spPr/>
        <p:txBody>
          <a:bodyPr>
            <a:normAutofit fontScale="90000"/>
          </a:bodyPr>
          <a:lstStyle/>
          <a:p>
            <a:r>
              <a:rPr lang="fr-FR" dirty="0" smtClean="0"/>
              <a:t/>
            </a:r>
            <a:br>
              <a:rPr lang="fr-FR" dirty="0" smtClean="0"/>
            </a:br>
            <a:r>
              <a:rPr lang="fr-FR" dirty="0" smtClean="0"/>
              <a:t>Eléments du robot</a:t>
            </a:r>
            <a:br>
              <a:rPr lang="fr-FR" dirty="0" smtClean="0"/>
            </a:br>
            <a:endParaRPr lang="fr-FR" dirty="0"/>
          </a:p>
        </p:txBody>
      </p:sp>
      <p:pic>
        <p:nvPicPr>
          <p:cNvPr id="5" name="Espace réservé du contenu 4"/>
          <p:cNvPicPr>
            <a:picLocks noGrp="1"/>
          </p:cNvPicPr>
          <p:nvPr>
            <p:ph idx="1"/>
          </p:nvPr>
        </p:nvPicPr>
        <p:blipFill>
          <a:blip r:embed="rId2" cstate="print"/>
          <a:srcRect t="3676" r="3875"/>
          <a:stretch>
            <a:fillRect/>
          </a:stretch>
        </p:blipFill>
        <p:spPr bwMode="auto">
          <a:xfrm>
            <a:off x="642910" y="1500174"/>
            <a:ext cx="8072494" cy="3857652"/>
          </a:xfrm>
          <a:prstGeom prst="rect">
            <a:avLst/>
          </a:prstGeom>
          <a:noFill/>
          <a:ln w="9525">
            <a:noFill/>
            <a:miter lim="800000"/>
            <a:headEnd/>
            <a:tailEnd/>
          </a:ln>
        </p:spPr>
      </p:pic>
    </p:spTree>
  </p:cSld>
  <p:clrMapOvr>
    <a:masterClrMapping/>
  </p:clrMapOvr>
  <p:transition xmlns:p14="http://schemas.microsoft.com/office/powerpoint/2010/main">
    <p:cover/>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2018</TotalTime>
  <Words>1313</Words>
  <Application>Microsoft Macintosh PowerPoint</Application>
  <PresentationFormat>Présentation à l'écran (4:3)</PresentationFormat>
  <Paragraphs>244</Paragraphs>
  <Slides>31</Slides>
  <Notes>2</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Rotonde</vt:lpstr>
      <vt:lpstr>Les Robots </vt:lpstr>
      <vt:lpstr>Plan</vt:lpstr>
      <vt:lpstr>Introduction générale</vt:lpstr>
      <vt:lpstr> Historique de la robotique  </vt:lpstr>
      <vt:lpstr> Historique de la robotique  </vt:lpstr>
      <vt:lpstr>L’évolution des robots</vt:lpstr>
      <vt:lpstr>L’évolution des robots</vt:lpstr>
      <vt:lpstr>Types de robots </vt:lpstr>
      <vt:lpstr> Eléments du robot </vt:lpstr>
      <vt:lpstr> Trois lois de la robotique </vt:lpstr>
      <vt:lpstr> Domaines d’utilisations </vt:lpstr>
      <vt:lpstr> Domaines d’utilisations </vt:lpstr>
      <vt:lpstr> Domaines d’utilisations </vt:lpstr>
      <vt:lpstr> Domaines d’utilisations </vt:lpstr>
      <vt:lpstr>Le robot : une machine capable d’apprendre et de s’adapter.</vt:lpstr>
      <vt:lpstr>  Avantages, inconvenients et risques:  </vt:lpstr>
      <vt:lpstr> Avantages, inconvenients et risques: </vt:lpstr>
      <vt:lpstr>Avantages, inconvénients et risques:</vt:lpstr>
      <vt:lpstr>Avantages, inconvenients et risques:</vt:lpstr>
      <vt:lpstr>Avantages, inconvenients et risques:</vt:lpstr>
      <vt:lpstr>Avantages, inconvenients et risques:</vt:lpstr>
      <vt:lpstr> LE FUTURE DE LA ROBOTIQUE: </vt:lpstr>
      <vt:lpstr> LE FUTURE DE LA ROBOTIQUE: </vt:lpstr>
      <vt:lpstr> LE FUTURE DE LA ROBOTIQUE: </vt:lpstr>
      <vt:lpstr> L’Homme perdra-t-il sa place face aux humanoïdes ? </vt:lpstr>
      <vt:lpstr> L’Homme perdra-t-il sa place face aux humanoïdes ? </vt:lpstr>
      <vt:lpstr>   Danger réel  des robots:   </vt:lpstr>
      <vt:lpstr> Les robots vont-ils nous mettre tous au chômage ? </vt:lpstr>
      <vt:lpstr>Les robots et l’etre humain:</vt:lpstr>
      <vt:lpstr>Conclusion:</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skander</dc:creator>
  <cp:lastModifiedBy>Catherine Recanati</cp:lastModifiedBy>
  <cp:revision>221</cp:revision>
  <dcterms:created xsi:type="dcterms:W3CDTF">2013-05-12T19:47:34Z</dcterms:created>
  <dcterms:modified xsi:type="dcterms:W3CDTF">2016-02-19T08:47:16Z</dcterms:modified>
</cp:coreProperties>
</file>