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3" r:id="rId34"/>
    <p:sldId id="289"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1" autoAdjust="0"/>
    <p:restoredTop sz="67438" autoAdjust="0"/>
  </p:normalViewPr>
  <p:slideViewPr>
    <p:cSldViewPr>
      <p:cViewPr varScale="1">
        <p:scale>
          <a:sx n="44" d="100"/>
          <a:sy n="44" d="100"/>
        </p:scale>
        <p:origin x="-206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75AA2A-7A19-4793-9BD3-7784EF6A879E}" type="datetimeFigureOut">
              <a:rPr lang="fr-FR" smtClean="0"/>
              <a:t>11/03/2016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EFA940-C527-4BD7-8ED6-E66BABCBAD04}" type="slidenum">
              <a:rPr lang="fr-FR" smtClean="0"/>
              <a:t>‹N°›</a:t>
            </a:fld>
            <a:endParaRPr lang="fr-FR"/>
          </a:p>
        </p:txBody>
      </p:sp>
    </p:spTree>
    <p:extLst>
      <p:ext uri="{BB962C8B-B14F-4D97-AF65-F5344CB8AC3E}">
        <p14:creationId xmlns:p14="http://schemas.microsoft.com/office/powerpoint/2010/main" val="1674276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fr.wikipedia.org/wiki/World_Wide_Web" TargetMode="External"/><Relationship Id="rId7" Type="http://schemas.openxmlformats.org/officeDocument/2006/relationships/hyperlink" Target="https://fr.wikipedia.org/wiki/SOAP"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fr.wikipedia.org/wiki/Feuilles_de_style_en_cascade" TargetMode="External"/><Relationship Id="rId5" Type="http://schemas.openxmlformats.org/officeDocument/2006/relationships/hyperlink" Target="https://fr.wikipedia.org/wiki/Extensible_Markup_Language" TargetMode="External"/><Relationship Id="rId4" Type="http://schemas.openxmlformats.org/officeDocument/2006/relationships/hyperlink" Target="https://fr.wikipedia.org/wiki/Hypertext_Markup_Language"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 </a:t>
            </a:r>
            <a:r>
              <a:rPr lang="fr-FR" sz="1200" b="1" i="0" kern="1200" dirty="0" smtClean="0">
                <a:solidFill>
                  <a:schemeClr val="tx1"/>
                </a:solidFill>
                <a:effectLst/>
                <a:latin typeface="+mn-lt"/>
                <a:ea typeface="+mn-ea"/>
                <a:cs typeface="+mn-cs"/>
              </a:rPr>
              <a:t>World Wide Web Consortium</a:t>
            </a:r>
            <a:r>
              <a:rPr lang="fr-FR" sz="1200" b="0" i="0" kern="1200" dirty="0" smtClean="0">
                <a:solidFill>
                  <a:schemeClr val="tx1"/>
                </a:solidFill>
                <a:effectLst/>
                <a:latin typeface="+mn-lt"/>
                <a:ea typeface="+mn-ea"/>
                <a:cs typeface="+mn-cs"/>
              </a:rPr>
              <a:t> est</a:t>
            </a:r>
            <a:r>
              <a:rPr lang="fr-FR" sz="1200" b="0" i="0" kern="1200" baseline="0" dirty="0" smtClean="0">
                <a:solidFill>
                  <a:schemeClr val="tx1"/>
                </a:solidFill>
                <a:effectLst/>
                <a:latin typeface="+mn-lt"/>
                <a:ea typeface="+mn-ea"/>
                <a:cs typeface="+mn-cs"/>
              </a:rPr>
              <a:t> un organisme de standardisation </a:t>
            </a:r>
            <a:r>
              <a:rPr lang="fr-FR" sz="1200" b="0" i="0" kern="1200" dirty="0" smtClean="0">
                <a:solidFill>
                  <a:schemeClr val="tx1"/>
                </a:solidFill>
                <a:effectLst/>
                <a:latin typeface="+mn-lt"/>
                <a:ea typeface="+mn-ea"/>
                <a:cs typeface="+mn-cs"/>
              </a:rPr>
              <a:t>chargé de promouvoir la compatibilité des technologies du </a:t>
            </a:r>
            <a:r>
              <a:rPr lang="fr-FR" sz="1200" b="0" i="0" u="none" strike="noStrike" kern="1200" dirty="0" smtClean="0">
                <a:solidFill>
                  <a:schemeClr val="tx1"/>
                </a:solidFill>
                <a:effectLst/>
                <a:latin typeface="+mn-lt"/>
                <a:ea typeface="+mn-ea"/>
                <a:cs typeface="+mn-cs"/>
                <a:hlinkClick r:id="rId3" tooltip="World Wide Web"/>
              </a:rPr>
              <a:t>World Wide Web</a:t>
            </a:r>
            <a:r>
              <a:rPr lang="fr-FR" sz="1200" b="0" i="0" kern="1200" dirty="0" smtClean="0">
                <a:solidFill>
                  <a:schemeClr val="tx1"/>
                </a:solidFill>
                <a:effectLst/>
                <a:latin typeface="+mn-lt"/>
                <a:ea typeface="+mn-ea"/>
                <a:cs typeface="+mn-cs"/>
              </a:rPr>
              <a:t> telles que </a:t>
            </a:r>
            <a:r>
              <a:rPr lang="fr-FR" sz="1200" b="0" i="0" u="none" strike="noStrike" kern="1200" dirty="0" smtClean="0">
                <a:solidFill>
                  <a:schemeClr val="tx1"/>
                </a:solidFill>
                <a:effectLst/>
                <a:latin typeface="+mn-lt"/>
                <a:ea typeface="+mn-ea"/>
                <a:cs typeface="+mn-cs"/>
                <a:hlinkClick r:id="rId4" tooltip="Hypertext Markup Language"/>
              </a:rPr>
              <a:t>HTML</a:t>
            </a:r>
            <a:r>
              <a:rPr lang="fr-FR" sz="1200" b="0" i="0" kern="1200" dirty="0" smtClean="0">
                <a:solidFill>
                  <a:schemeClr val="tx1"/>
                </a:solidFill>
                <a:effectLst/>
                <a:latin typeface="+mn-lt"/>
                <a:ea typeface="+mn-ea"/>
                <a:cs typeface="+mn-cs"/>
              </a:rPr>
              <a:t>, </a:t>
            </a:r>
            <a:r>
              <a:rPr lang="fr-FR" sz="1200" b="0" i="0" u="none" strike="noStrike" kern="1200" dirty="0" smtClean="0">
                <a:solidFill>
                  <a:schemeClr val="tx1"/>
                </a:solidFill>
                <a:effectLst/>
                <a:latin typeface="+mn-lt"/>
                <a:ea typeface="+mn-ea"/>
                <a:cs typeface="+mn-cs"/>
                <a:hlinkClick r:id="rId5" tooltip="Extensible Markup Language"/>
              </a:rPr>
              <a:t>XML</a:t>
            </a:r>
            <a:r>
              <a:rPr lang="fr-FR" sz="1200" b="0" i="0" kern="1200" dirty="0" smtClean="0">
                <a:solidFill>
                  <a:schemeClr val="tx1"/>
                </a:solidFill>
                <a:effectLst/>
                <a:latin typeface="+mn-lt"/>
                <a:ea typeface="+mn-ea"/>
                <a:cs typeface="+mn-cs"/>
              </a:rPr>
              <a:t>, </a:t>
            </a:r>
            <a:r>
              <a:rPr lang="fr-FR" sz="1200" b="0" i="0" u="none" strike="noStrike" kern="1200" dirty="0" smtClean="0">
                <a:solidFill>
                  <a:schemeClr val="tx1"/>
                </a:solidFill>
                <a:effectLst/>
                <a:latin typeface="+mn-lt"/>
                <a:ea typeface="+mn-ea"/>
                <a:cs typeface="+mn-cs"/>
                <a:hlinkClick r:id="rId6" tooltip="Feuilles de style en cascade"/>
              </a:rPr>
              <a:t>CSS</a:t>
            </a:r>
            <a:r>
              <a:rPr lang="fr-FR" sz="1200" b="0" i="0" kern="1200" dirty="0" smtClean="0">
                <a:solidFill>
                  <a:schemeClr val="tx1"/>
                </a:solidFill>
                <a:effectLst/>
                <a:latin typeface="+mn-lt"/>
                <a:ea typeface="+mn-ea"/>
                <a:cs typeface="+mn-cs"/>
              </a:rPr>
              <a:t> et </a:t>
            </a:r>
            <a:r>
              <a:rPr lang="fr-FR" sz="1200" b="0" i="0" u="sng" kern="1200" dirty="0" smtClean="0">
                <a:solidFill>
                  <a:schemeClr val="tx1"/>
                </a:solidFill>
                <a:effectLst/>
                <a:latin typeface="+mn-lt"/>
                <a:ea typeface="+mn-ea"/>
                <a:cs typeface="+mn-cs"/>
                <a:hlinkClick r:id="rId7" tooltip="SOAP"/>
              </a:rPr>
              <a:t>SOAP</a:t>
            </a:r>
            <a:endParaRPr lang="fr-FR" sz="1200" b="0" i="0" u="none" strike="noStrike" kern="1200" baseline="0" dirty="0" smtClean="0">
              <a:solidFill>
                <a:schemeClr val="tx1"/>
              </a:solidFill>
              <a:latin typeface="+mn-lt"/>
              <a:ea typeface="+mn-ea"/>
              <a:cs typeface="+mn-cs"/>
            </a:endParaRP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Si le web fonctionne aujourd'hui c'est nous les humains sommes doués et on arrive a interpréter les informations, nous sommes capables de tout lire et de tirer l'informations que nous cherchons parmi une masse d'informations</a:t>
            </a: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L’idée est de parvenir à un Web intelligent, où les informations ne seraient plus stockées mais comprises par les ordinateurs, pour apporter à l'utilisateur ce qu'il cherche vraiment. Le Web sémantique permettra donc de rendre le contenu sémantique du Web interprétable non seulement par l'homme, mais aussi par la machine. L'idée est donc de permettre une recherche intelligente sur le Web, faite par des ordinateurs et basée sur des définitions qu'ils puissent « comprendre », des définitions données pour le monde entier.  En faisant une requête sur un moteur proposant de la recherche en langage naturel, vous l'interrogerez comme vous parlez, et il transformera cette demande en langage compréhensible et cohérent pour la machine. Le Web pourrait ainsi se transformer en un guide intelligent, capable d'apporter des réponses complètes et immédiates à des requêtes en langage naturel, et de favoriser le développement de nouvelles formes d'intelligence collective.</a:t>
            </a:r>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3</a:t>
            </a:fld>
            <a:endParaRPr lang="fr-FR"/>
          </a:p>
        </p:txBody>
      </p:sp>
    </p:spTree>
    <p:extLst>
      <p:ext uri="{BB962C8B-B14F-4D97-AF65-F5344CB8AC3E}">
        <p14:creationId xmlns:p14="http://schemas.microsoft.com/office/powerpoint/2010/main" val="350419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L’évolution des travaux réalisés dans le cadre du web sémantique est marquée par différents niveaux de complexité. Les plus élémentaires consistent en une simple affectation de métadonnées aux ressources utilisées. Quel que soit le niveau de complexité, ces applications reposent toutes sur une architecture en couches commune .</a:t>
            </a:r>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17</a:t>
            </a:fld>
            <a:endParaRPr lang="fr-FR"/>
          </a:p>
        </p:txBody>
      </p:sp>
    </p:spTree>
    <p:extLst>
      <p:ext uri="{BB962C8B-B14F-4D97-AF65-F5344CB8AC3E}">
        <p14:creationId xmlns:p14="http://schemas.microsoft.com/office/powerpoint/2010/main" val="874766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Évolution dans le temps des différentes couches du web sémantique.</a:t>
            </a:r>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18</a:t>
            </a:fld>
            <a:endParaRPr lang="fr-FR"/>
          </a:p>
        </p:txBody>
      </p:sp>
    </p:spTree>
    <p:extLst>
      <p:ext uri="{BB962C8B-B14F-4D97-AF65-F5344CB8AC3E}">
        <p14:creationId xmlns:p14="http://schemas.microsoft.com/office/powerpoint/2010/main" val="874766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L’URI (Uniform Resource Identifier) est un protocole simple et extensible pour identifier, d’une manière unique et uniforme, toute ressource sur le web. C'est un aspect central de l’infrastructure WS, c’est pour cette raison que cet élément se trouve à la base de l’architecture en couches.</a:t>
            </a:r>
          </a:p>
          <a:p>
            <a:endParaRPr lang="fr-FR" dirty="0" smtClean="0"/>
          </a:p>
          <a:p>
            <a:r>
              <a:rPr lang="fr-FR" dirty="0" smtClean="0"/>
              <a:t>D’une façon générale, le terme identificateur désigne une clé capable de référencer un objet ayant une identité. Dans le cas du web sémantique, l’URI est une séquence de caractères avec une syntaxe restreinte, qui permet d’identifier toute ressource utilisée dans le cadre d’une application web sémantique. On entend par ressource n’importe quel objet ayant une identité, telle qu’un document électronique, une page HTML, un fichier, une image, une vidéo, un service, une couleur, etc. Une ressource, n’est pas nécessairement un objet faisant partie du réseau, il peut s’agir d’un internaute, d’un livre, d’une corporation, etc.</a:t>
            </a:r>
          </a:p>
          <a:p>
            <a:endParaRPr lang="fr-FR" dirty="0" smtClean="0"/>
          </a:p>
          <a:p>
            <a:r>
              <a:rPr lang="fr-FR" dirty="0" smtClean="0"/>
              <a:t>Il faut savoir</a:t>
            </a:r>
            <a:r>
              <a:rPr lang="fr-FR" baseline="0" dirty="0" smtClean="0"/>
              <a:t> </a:t>
            </a:r>
            <a:r>
              <a:rPr lang="fr-FR" dirty="0" smtClean="0"/>
              <a:t>que les données sont toujours encodées avec le jeu de caractères Unicode pour un maximum d'interopérabilité. C’est pourquoi cet élément figure dans cette couche de bas niveau, au même titre que l’URI.</a:t>
            </a:r>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19</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À ce niveau d’architecture, nous ne sommes toujours pas au point d’affecter une sémantique à l’information, c'est-à-dire de la décrire et lui donner un sens. Il s’agit seulement d’une couche syntaxique, de bas niveaux, qui permet de structurer les données et organiser selon un format de message standard grâce au langage de balisage extensible XML (</a:t>
            </a:r>
            <a:r>
              <a:rPr lang="fr-FR" dirty="0" err="1" smtClean="0"/>
              <a:t>eXtensible</a:t>
            </a:r>
            <a:r>
              <a:rPr lang="fr-FR" dirty="0" smtClean="0"/>
              <a:t> </a:t>
            </a:r>
            <a:r>
              <a:rPr lang="fr-FR" dirty="0" err="1" smtClean="0"/>
              <a:t>Markup</a:t>
            </a:r>
            <a:r>
              <a:rPr lang="fr-FR" dirty="0" smtClean="0"/>
              <a:t> </a:t>
            </a:r>
            <a:r>
              <a:rPr lang="fr-FR" dirty="0" err="1" smtClean="0"/>
              <a:t>Language</a:t>
            </a:r>
            <a:r>
              <a:rPr lang="fr-FR" dirty="0" smtClean="0"/>
              <a:t>). Ce dernier joue le </a:t>
            </a:r>
            <a:r>
              <a:rPr lang="fr-FR" dirty="0" err="1" smtClean="0"/>
              <a:t>meme</a:t>
            </a:r>
            <a:r>
              <a:rPr lang="fr-FR" dirty="0" smtClean="0"/>
              <a:t> </a:t>
            </a:r>
            <a:r>
              <a:rPr lang="fr-FR" dirty="0" err="1" smtClean="0"/>
              <a:t>role</a:t>
            </a:r>
            <a:r>
              <a:rPr lang="fr-FR" dirty="0" smtClean="0"/>
              <a:t> que le HTML (Hyper </a:t>
            </a:r>
            <a:r>
              <a:rPr lang="fr-FR" dirty="0" err="1" smtClean="0"/>
              <a:t>Text</a:t>
            </a:r>
            <a:r>
              <a:rPr lang="fr-FR" dirty="0" smtClean="0"/>
              <a:t> </a:t>
            </a:r>
            <a:r>
              <a:rPr lang="fr-FR" dirty="0" err="1" smtClean="0"/>
              <a:t>Markup</a:t>
            </a:r>
            <a:r>
              <a:rPr lang="fr-FR" dirty="0" smtClean="0"/>
              <a:t> </a:t>
            </a:r>
            <a:r>
              <a:rPr lang="fr-FR" dirty="0" err="1" smtClean="0"/>
              <a:t>Language</a:t>
            </a:r>
            <a:r>
              <a:rPr lang="fr-FR" dirty="0" smtClean="0"/>
              <a:t>), il hérite certaines de ses caractéristiques, notamment l’utilisation des chevrons (&lt; &gt;)[2].En d’autres termes, XML permet d'indiquer l'organisation logique de l'</a:t>
            </a:r>
            <a:r>
              <a:rPr lang="fr-FR" dirty="0" err="1" smtClean="0"/>
              <a:t>informationd'un</a:t>
            </a:r>
            <a:r>
              <a:rPr lang="fr-FR" dirty="0" smtClean="0"/>
              <a:t> document, mais, a priori, ne permet pas d'en décrire le contenu[3].Il permet de structurer l'information et donc séparer la mise en forme et le contenu.</a:t>
            </a:r>
          </a:p>
          <a:p>
            <a:endParaRPr lang="fr-FR" dirty="0" smtClean="0"/>
          </a:p>
          <a:p>
            <a:r>
              <a:rPr lang="fr-FR" dirty="0" smtClean="0"/>
              <a:t>Avant de commencer à organiser les informations dans un document XML, il est impératif de définir la structure de ce dernier, afin de permettre notamment de vérifier sa validité. DTD (Document Type </a:t>
            </a:r>
            <a:r>
              <a:rPr lang="fr-FR" dirty="0" err="1" smtClean="0"/>
              <a:t>Definition</a:t>
            </a:r>
            <a:r>
              <a:rPr lang="fr-FR" dirty="0" smtClean="0"/>
              <a:t>) et XML-S (XML </a:t>
            </a:r>
            <a:r>
              <a:rPr lang="fr-FR" dirty="0" err="1" smtClean="0"/>
              <a:t>Schema</a:t>
            </a:r>
            <a:r>
              <a:rPr lang="fr-FR" dirty="0" smtClean="0"/>
              <a:t>) sont des langages de description de format de document XML. Cependant, on peut noter certaines différences entre eux. XML-S permet par exemple de définir des domaines de validité pour la valeur d'un champ, alors que cela n'est pas possible dans une DTD; en revanche, il ne permet pas de définir des entités.</a:t>
            </a:r>
          </a:p>
          <a:p>
            <a:endParaRPr lang="fr-FR" dirty="0" smtClean="0"/>
          </a:p>
          <a:p>
            <a:r>
              <a:rPr lang="fr-FR" dirty="0" smtClean="0"/>
              <a:t>Un fichier XML peut faire appel à plus d’un document DTD ou XML-S. Sa structure peut donc être organisée selon plusieurs grammaires.</a:t>
            </a:r>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20</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VIDEO</a:t>
            </a:r>
          </a:p>
          <a:p>
            <a:endParaRPr lang="fr-FR" dirty="0" smtClean="0"/>
          </a:p>
          <a:p>
            <a:r>
              <a:rPr lang="fr-FR" dirty="0" smtClean="0"/>
              <a:t>Après avoir référencé les ressources avec le protocole URI et structuré les informations avec le XML, l’étape suivante consiste à les annoter, afin de les doter d’un sens interprétable par la machine. C’est justement le rôle de la couche RDF et RDF-S dans l’architecture du Web sémantique.</a:t>
            </a:r>
          </a:p>
          <a:p>
            <a:endParaRPr lang="fr-FR" dirty="0" smtClean="0"/>
          </a:p>
          <a:p>
            <a:r>
              <a:rPr lang="fr-FR" sz="1200" b="0" i="0" kern="1200" dirty="0" smtClean="0">
                <a:solidFill>
                  <a:schemeClr val="tx1"/>
                </a:solidFill>
                <a:effectLst/>
                <a:latin typeface="+mn-lt"/>
                <a:ea typeface="+mn-ea"/>
                <a:cs typeface="+mn-cs"/>
              </a:rPr>
              <a:t>En informatique, ce terme fait référence à l’affectation de notes, qu’on appelle métadonnées, à un texte ou une partie de texte, et ce, d’une manière formelle.</a:t>
            </a:r>
          </a:p>
          <a:p>
            <a:endParaRPr lang="fr-FR" sz="1200" b="0" i="0" kern="1200" dirty="0" smtClean="0">
              <a:solidFill>
                <a:schemeClr val="tx1"/>
              </a:solidFill>
              <a:effectLst/>
              <a:latin typeface="+mn-lt"/>
              <a:ea typeface="+mn-ea"/>
              <a:cs typeface="+mn-cs"/>
            </a:endParaRPr>
          </a:p>
          <a:p>
            <a:r>
              <a:rPr lang="fr-FR" sz="1200" b="0" i="0" kern="1200" dirty="0" smtClean="0">
                <a:solidFill>
                  <a:schemeClr val="tx1"/>
                </a:solidFill>
                <a:effectLst/>
                <a:latin typeface="+mn-lt"/>
                <a:ea typeface="+mn-ea"/>
                <a:cs typeface="+mn-cs"/>
              </a:rPr>
              <a:t>Le RDF (</a:t>
            </a:r>
            <a:r>
              <a:rPr lang="fr-FR" sz="1200" b="0" i="1" kern="1200" dirty="0" smtClean="0">
                <a:solidFill>
                  <a:schemeClr val="tx1"/>
                </a:solidFill>
                <a:effectLst/>
                <a:latin typeface="+mn-lt"/>
                <a:ea typeface="+mn-ea"/>
                <a:cs typeface="+mn-cs"/>
              </a:rPr>
              <a:t>Resource Description Framework</a:t>
            </a:r>
            <a:r>
              <a:rPr lang="fr-FR" sz="1200" b="0" i="0" kern="1200" dirty="0" smtClean="0">
                <a:solidFill>
                  <a:schemeClr val="tx1"/>
                </a:solidFill>
                <a:effectLst/>
                <a:latin typeface="+mn-lt"/>
                <a:ea typeface="+mn-ea"/>
                <a:cs typeface="+mn-cs"/>
              </a:rPr>
              <a:t>) est un modèle conceptuel, normalisé par le W3C, servant à encadrer la description de ressources</a:t>
            </a:r>
            <a:r>
              <a:rPr lang="fr-FR" sz="1200" b="0" i="0" kern="1200" baseline="0" dirty="0" smtClean="0">
                <a:solidFill>
                  <a:schemeClr val="tx1"/>
                </a:solidFill>
                <a:effectLst/>
                <a:latin typeface="+mn-lt"/>
                <a:ea typeface="+mn-ea"/>
                <a:cs typeface="+mn-cs"/>
              </a:rPr>
              <a:t> d</a:t>
            </a:r>
            <a:r>
              <a:rPr lang="fr-FR" sz="1200" b="0" i="0" kern="1200" dirty="0" smtClean="0">
                <a:solidFill>
                  <a:schemeClr val="tx1"/>
                </a:solidFill>
                <a:effectLst/>
                <a:latin typeface="+mn-lt"/>
                <a:ea typeface="+mn-ea"/>
                <a:cs typeface="+mn-cs"/>
              </a:rPr>
              <a:t>’une façon simple .</a:t>
            </a:r>
            <a:r>
              <a:rPr lang="fr-FR" sz="1200" b="0" i="0" kern="1200" baseline="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Ses applications visent initialement le web sémantique, mais elles peuvent s'étendre plus largement à l'ingénierie des connaissances.</a:t>
            </a:r>
          </a:p>
          <a:p>
            <a:endParaRPr lang="fr-FR" sz="1200" b="0" i="0" kern="1200" dirty="0" smtClean="0">
              <a:solidFill>
                <a:schemeClr val="tx1"/>
              </a:solidFill>
              <a:effectLst/>
              <a:latin typeface="+mn-lt"/>
              <a:ea typeface="+mn-ea"/>
              <a:cs typeface="+mn-cs"/>
            </a:endParaRPr>
          </a:p>
          <a:p>
            <a:r>
              <a:rPr lang="fr-FR" dirty="0" smtClean="0"/>
              <a:t>Le RDF repose sur un ensemble de vocabulaires pour écrire les métadonnées, dont les plus connus sont le DC (Dublin </a:t>
            </a:r>
            <a:r>
              <a:rPr lang="fr-FR" dirty="0" err="1" smtClean="0"/>
              <a:t>Core</a:t>
            </a:r>
            <a:r>
              <a:rPr lang="fr-FR" dirty="0" smtClean="0"/>
              <a:t>) et le FOAF (</a:t>
            </a:r>
            <a:r>
              <a:rPr lang="fr-FR" dirty="0" err="1" smtClean="0"/>
              <a:t>Friend</a:t>
            </a:r>
            <a:r>
              <a:rPr lang="fr-FR" dirty="0" smtClean="0"/>
              <a:t> Of A </a:t>
            </a:r>
            <a:r>
              <a:rPr lang="fr-FR" dirty="0" err="1" smtClean="0"/>
              <a:t>Friend</a:t>
            </a:r>
            <a:r>
              <a:rPr lang="fr-FR" dirty="0" smtClean="0"/>
              <a:t>). Dans le web sémantique, un vocabulaire désigne un ensemble de termes utilisés pour décrire des ressources</a:t>
            </a: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21</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22</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La construction de base en RDF consiste en un triplet d’éléments (Ressource, Propriété, Valeur), qu’on appelle déclaration RDF. Par analogie, un triplet RDF est similaire à la déclaration &lt;sujet — prédicat — objet&gt; [</a:t>
            </a:r>
            <a:r>
              <a:rPr lang="fr-FR" sz="1200" b="0" i="0" kern="1200" dirty="0" err="1" smtClean="0">
                <a:solidFill>
                  <a:schemeClr val="tx1"/>
                </a:solidFill>
                <a:effectLst/>
                <a:latin typeface="+mn-lt"/>
                <a:ea typeface="+mn-ea"/>
                <a:cs typeface="+mn-cs"/>
              </a:rPr>
              <a:t>Manola</a:t>
            </a:r>
            <a:r>
              <a:rPr lang="fr-FR" sz="1200" b="0" i="0" kern="1200" dirty="0" smtClean="0">
                <a:solidFill>
                  <a:schemeClr val="tx1"/>
                </a:solidFill>
                <a:effectLst/>
                <a:latin typeface="+mn-lt"/>
                <a:ea typeface="+mn-ea"/>
                <a:cs typeface="+mn-cs"/>
              </a:rPr>
              <a:t>, 2002] :</a:t>
            </a:r>
          </a:p>
          <a:p>
            <a:r>
              <a:rPr lang="fr-FR" sz="1200" b="1" i="1" kern="1200" dirty="0" smtClean="0">
                <a:solidFill>
                  <a:schemeClr val="tx1"/>
                </a:solidFill>
                <a:effectLst/>
                <a:latin typeface="+mn-lt"/>
                <a:ea typeface="+mn-ea"/>
                <a:cs typeface="+mn-cs"/>
              </a:rPr>
              <a:t>Ressource</a:t>
            </a:r>
            <a:r>
              <a:rPr lang="fr-FR" sz="1200" b="1" i="0" kern="1200" dirty="0" smtClean="0">
                <a:solidFill>
                  <a:schemeClr val="tx1"/>
                </a:solidFill>
                <a:effectLst/>
                <a:latin typeface="+mn-lt"/>
                <a:ea typeface="+mn-ea"/>
                <a:cs typeface="+mn-cs"/>
              </a:rPr>
              <a:t> </a:t>
            </a:r>
            <a:r>
              <a:rPr lang="fr-FR" sz="1200" b="0" i="1" kern="1200" dirty="0" smtClean="0">
                <a:solidFill>
                  <a:schemeClr val="tx1"/>
                </a:solidFill>
                <a:effectLst/>
                <a:latin typeface="+mn-lt"/>
                <a:ea typeface="+mn-ea"/>
                <a:cs typeface="+mn-cs"/>
              </a:rPr>
              <a:t>(Sujet) </a:t>
            </a:r>
            <a:r>
              <a:rPr lang="fr-FR" sz="1200" b="0" i="0" kern="1200" dirty="0" smtClean="0">
                <a:solidFill>
                  <a:schemeClr val="tx1"/>
                </a:solidFill>
                <a:effectLst/>
                <a:latin typeface="+mn-lt"/>
                <a:ea typeface="+mn-ea"/>
                <a:cs typeface="+mn-cs"/>
              </a:rPr>
              <a:t>: Cela peut être n’importe quel objet référencé par une URI, qu’il concerne le web (Page HTML, document PDF, fichier multimédia…), ou non (Personne, Région, Etc.).</a:t>
            </a:r>
          </a:p>
          <a:p>
            <a:r>
              <a:rPr lang="fr-FR" sz="1200" b="1" i="1" kern="1200" dirty="0" smtClean="0">
                <a:solidFill>
                  <a:schemeClr val="tx1"/>
                </a:solidFill>
                <a:effectLst/>
                <a:latin typeface="+mn-lt"/>
                <a:ea typeface="+mn-ea"/>
                <a:cs typeface="+mn-cs"/>
              </a:rPr>
              <a:t>Propriété</a:t>
            </a:r>
            <a:r>
              <a:rPr lang="fr-FR" sz="1200" b="1" i="0" kern="1200" dirty="0" smtClean="0">
                <a:solidFill>
                  <a:schemeClr val="tx1"/>
                </a:solidFill>
                <a:effectLst/>
                <a:latin typeface="+mn-lt"/>
                <a:ea typeface="+mn-ea"/>
                <a:cs typeface="+mn-cs"/>
              </a:rPr>
              <a:t> </a:t>
            </a:r>
            <a:r>
              <a:rPr lang="fr-FR" sz="1200" b="0" i="1" kern="1200" dirty="0" smtClean="0">
                <a:solidFill>
                  <a:schemeClr val="tx1"/>
                </a:solidFill>
                <a:effectLst/>
                <a:latin typeface="+mn-lt"/>
                <a:ea typeface="+mn-ea"/>
                <a:cs typeface="+mn-cs"/>
              </a:rPr>
              <a:t>(prédicat) </a:t>
            </a:r>
            <a:r>
              <a:rPr lang="fr-FR" sz="1200" b="0" i="0" kern="1200" dirty="0" smtClean="0">
                <a:solidFill>
                  <a:schemeClr val="tx1"/>
                </a:solidFill>
                <a:effectLst/>
                <a:latin typeface="+mn-lt"/>
                <a:ea typeface="+mn-ea"/>
                <a:cs typeface="+mn-cs"/>
              </a:rPr>
              <a:t>: Critère, caractéristique, attribut ou relation qui peut décrire la ressource (titre, couleur, taille, auteur, etc.). Une propriété ses valeurs permises et ses relations avec les autres propriétés.</a:t>
            </a:r>
          </a:p>
          <a:p>
            <a:r>
              <a:rPr lang="fr-FR" sz="1200" b="1" i="1" kern="1200" dirty="0" smtClean="0">
                <a:solidFill>
                  <a:schemeClr val="tx1"/>
                </a:solidFill>
                <a:effectLst/>
                <a:latin typeface="+mn-lt"/>
                <a:ea typeface="+mn-ea"/>
                <a:cs typeface="+mn-cs"/>
              </a:rPr>
              <a:t>Valeur</a:t>
            </a:r>
            <a:r>
              <a:rPr lang="fr-FR" sz="1200" b="1" i="0" kern="1200" dirty="0" smtClean="0">
                <a:solidFill>
                  <a:schemeClr val="tx1"/>
                </a:solidFill>
                <a:effectLst/>
                <a:latin typeface="+mn-lt"/>
                <a:ea typeface="+mn-ea"/>
                <a:cs typeface="+mn-cs"/>
              </a:rPr>
              <a:t> </a:t>
            </a:r>
            <a:r>
              <a:rPr lang="fr-FR" sz="1200" b="0" i="1" kern="1200" dirty="0" smtClean="0">
                <a:solidFill>
                  <a:schemeClr val="tx1"/>
                </a:solidFill>
                <a:effectLst/>
                <a:latin typeface="+mn-lt"/>
                <a:ea typeface="+mn-ea"/>
                <a:cs typeface="+mn-cs"/>
              </a:rPr>
              <a:t>(objet) </a:t>
            </a:r>
            <a:r>
              <a:rPr lang="fr-FR" sz="1200" b="0" i="0" kern="1200" dirty="0" smtClean="0">
                <a:solidFill>
                  <a:schemeClr val="tx1"/>
                </a:solidFill>
                <a:effectLst/>
                <a:latin typeface="+mn-lt"/>
                <a:ea typeface="+mn-ea"/>
                <a:cs typeface="+mn-cs"/>
              </a:rPr>
              <a:t>: C’est la valeur qui sera affectée à la propriété de la ressource. Cette affectation peut être soumise à certaines restrictions.</a:t>
            </a:r>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23</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i="0" kern="1200" dirty="0" smtClean="0">
                <a:solidFill>
                  <a:schemeClr val="tx1"/>
                </a:solidFill>
                <a:effectLst/>
                <a:latin typeface="+mn-lt"/>
                <a:ea typeface="+mn-ea"/>
                <a:cs typeface="+mn-cs"/>
              </a:rPr>
              <a:t>Représentation schématique d'un graphe RDF.</a:t>
            </a:r>
            <a:endParaRPr lang="fr-FR" sz="1200" b="0" i="0" kern="1200" dirty="0" smtClean="0">
              <a:solidFill>
                <a:schemeClr val="tx1"/>
              </a:solidFill>
              <a:effectLst/>
              <a:latin typeface="+mn-lt"/>
              <a:ea typeface="+mn-ea"/>
              <a:cs typeface="+mn-cs"/>
            </a:endParaRPr>
          </a:p>
          <a:p>
            <a:endParaRPr lang="fr-FR" sz="1200" b="0" i="0" kern="1200" dirty="0" smtClean="0">
              <a:solidFill>
                <a:schemeClr val="tx1"/>
              </a:solidFill>
              <a:effectLst/>
              <a:latin typeface="+mn-lt"/>
              <a:ea typeface="+mn-ea"/>
              <a:cs typeface="+mn-cs"/>
            </a:endParaRPr>
          </a:p>
          <a:p>
            <a:r>
              <a:rPr lang="fr-FR" sz="1200" b="0" i="0" kern="1200" dirty="0" smtClean="0">
                <a:solidFill>
                  <a:schemeClr val="tx1"/>
                </a:solidFill>
                <a:effectLst/>
                <a:latin typeface="+mn-lt"/>
                <a:ea typeface="+mn-ea"/>
                <a:cs typeface="+mn-cs"/>
              </a:rPr>
              <a:t>les sujets et les objets sont représentés par des ellipses, qu’on appelle nœuds, et le prédicat par une flèche qui va du sujet vers l’objet. Les rectangles, quant à eux, représentent des instances d’une ressource.</a:t>
            </a:r>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24</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effectLst/>
                <a:latin typeface="+mn-lt"/>
                <a:ea typeface="+mn-ea"/>
                <a:cs typeface="+mn-cs"/>
              </a:rPr>
              <a:t>représente un bout de code de la description XML/RDF d’un document PDF, extrait du Wiki du web sémantique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i="0" kern="1200" dirty="0" smtClean="0">
                <a:solidFill>
                  <a:schemeClr val="tx1"/>
                </a:solidFill>
                <a:effectLst/>
                <a:latin typeface="+mn-lt"/>
                <a:ea typeface="+mn-ea"/>
                <a:cs typeface="+mn-cs"/>
              </a:rPr>
              <a:t>5: Extrait de code RDF (source: http://websemantique.org/RDF).</a:t>
            </a:r>
            <a:endParaRPr lang="fr-FR"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25</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i="0" kern="1200" dirty="0" smtClean="0">
                <a:solidFill>
                  <a:schemeClr val="tx1"/>
                </a:solidFill>
                <a:effectLst/>
                <a:latin typeface="+mn-lt"/>
                <a:ea typeface="+mn-ea"/>
                <a:cs typeface="+mn-cs"/>
              </a:rPr>
              <a:t>RDF-S</a:t>
            </a:r>
            <a:r>
              <a:rPr lang="fr-FR" sz="1200" b="0" i="0" kern="1200" dirty="0" smtClean="0">
                <a:solidFill>
                  <a:schemeClr val="tx1"/>
                </a:solidFill>
                <a:effectLst/>
                <a:latin typeface="+mn-lt"/>
                <a:ea typeface="+mn-ea"/>
                <a:cs typeface="+mn-cs"/>
              </a:rPr>
              <a:t> (</a:t>
            </a:r>
            <a:r>
              <a:rPr lang="fr-FR" sz="1200" b="0" i="1" kern="1200" dirty="0" smtClean="0">
                <a:solidFill>
                  <a:schemeClr val="tx1"/>
                </a:solidFill>
                <a:effectLst/>
                <a:latin typeface="+mn-lt"/>
                <a:ea typeface="+mn-ea"/>
                <a:cs typeface="+mn-cs"/>
              </a:rPr>
              <a:t>RDF </a:t>
            </a:r>
            <a:r>
              <a:rPr lang="fr-FR" sz="1200" b="0" i="1" kern="1200" dirty="0" err="1" smtClean="0">
                <a:solidFill>
                  <a:schemeClr val="tx1"/>
                </a:solidFill>
                <a:effectLst/>
                <a:latin typeface="+mn-lt"/>
                <a:ea typeface="+mn-ea"/>
                <a:cs typeface="+mn-cs"/>
              </a:rPr>
              <a:t>Schema</a:t>
            </a:r>
            <a:r>
              <a:rPr lang="fr-FR" sz="1200" b="0" i="0" kern="1200" dirty="0" smtClean="0">
                <a:solidFill>
                  <a:schemeClr val="tx1"/>
                </a:solidFill>
                <a:effectLst/>
                <a:latin typeface="+mn-lt"/>
                <a:ea typeface="+mn-ea"/>
                <a:cs typeface="+mn-cs"/>
              </a:rPr>
              <a:t>) est un vocabulaire de base pour décrire les déclarations RDF, au même titre que le XML-S pour le langage XML. Il ajoute à RDF la possibilité de définir des hiérarchies de classes et de définir les genres et les propriétés des ressources, d’assigner des contraintes spécifiques sur la nature des documents et de fournir des informations sur l’interprétation des déclarations RDF [</a:t>
            </a:r>
            <a:r>
              <a:rPr lang="fr-FR" sz="1200" b="0" i="0" kern="1200" dirty="0" err="1" smtClean="0">
                <a:solidFill>
                  <a:schemeClr val="tx1"/>
                </a:solidFill>
                <a:effectLst/>
                <a:latin typeface="+mn-lt"/>
                <a:ea typeface="+mn-ea"/>
                <a:cs typeface="+mn-cs"/>
              </a:rPr>
              <a:t>Laublet</a:t>
            </a:r>
            <a:r>
              <a:rPr lang="fr-FR" sz="1200" b="0" i="0" kern="1200" dirty="0" smtClean="0">
                <a:solidFill>
                  <a:schemeClr val="tx1"/>
                </a:solidFill>
                <a:effectLst/>
                <a:latin typeface="+mn-lt"/>
                <a:ea typeface="+mn-ea"/>
                <a:cs typeface="+mn-cs"/>
              </a:rPr>
              <a:t> </a:t>
            </a:r>
            <a:r>
              <a:rPr lang="fr-FR" sz="1200" b="0" i="1" kern="1200" dirty="0" smtClean="0">
                <a:solidFill>
                  <a:schemeClr val="tx1"/>
                </a:solidFill>
                <a:effectLst/>
                <a:latin typeface="+mn-lt"/>
                <a:ea typeface="+mn-ea"/>
                <a:cs typeface="+mn-cs"/>
              </a:rPr>
              <a:t>et al</a:t>
            </a:r>
            <a:r>
              <a:rPr lang="fr-FR" sz="1200" b="0" i="0" kern="1200" dirty="0" smtClean="0">
                <a:solidFill>
                  <a:schemeClr val="tx1"/>
                </a:solidFill>
                <a:effectLst/>
                <a:latin typeface="+mn-lt"/>
                <a:ea typeface="+mn-ea"/>
                <a:cs typeface="+mn-cs"/>
              </a:rPr>
              <a:t>, 2005]. Les schémas RDF permettent donc de garantir qu’un document RDF est sémantiquement consistant [Abdel, 2004].</a:t>
            </a:r>
          </a:p>
          <a:p>
            <a:r>
              <a:rPr lang="fr-FR" sz="1200" b="0" i="0" kern="1200" dirty="0" smtClean="0">
                <a:solidFill>
                  <a:schemeClr val="tx1"/>
                </a:solidFill>
                <a:effectLst/>
                <a:latin typeface="+mn-lt"/>
                <a:ea typeface="+mn-ea"/>
                <a:cs typeface="+mn-cs"/>
              </a:rPr>
              <a:t/>
            </a:r>
            <a:br>
              <a:rPr lang="fr-FR" sz="1200" b="0" i="0" kern="1200" dirty="0" smtClean="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26</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2004 – XML Schéma</a:t>
            </a:r>
          </a:p>
          <a:p>
            <a:r>
              <a:rPr lang="fr-FR" sz="1200" b="0" i="0" u="none" strike="noStrike" kern="1200" baseline="0" dirty="0" smtClean="0">
                <a:solidFill>
                  <a:schemeClr val="tx1"/>
                </a:solidFill>
                <a:latin typeface="+mn-lt"/>
                <a:ea typeface="+mn-ea"/>
                <a:cs typeface="+mn-cs"/>
              </a:rPr>
              <a:t>– contraintes sur structure (</a:t>
            </a:r>
            <a:r>
              <a:rPr lang="fr-FR" sz="1200" b="0" i="0" u="none" strike="noStrike" kern="1200" baseline="0" dirty="0" err="1" smtClean="0">
                <a:solidFill>
                  <a:schemeClr val="tx1"/>
                </a:solidFill>
                <a:latin typeface="+mn-lt"/>
                <a:ea typeface="+mn-ea"/>
                <a:cs typeface="+mn-cs"/>
              </a:rPr>
              <a:t>namespaces</a:t>
            </a:r>
            <a:r>
              <a:rPr lang="fr-FR" sz="1200" b="0" i="0" u="none" strike="noStrike" kern="1200" baseline="0" dirty="0" smtClean="0">
                <a:solidFill>
                  <a:schemeClr val="tx1"/>
                </a:solidFill>
                <a:latin typeface="+mn-lt"/>
                <a:ea typeface="+mn-ea"/>
                <a:cs typeface="+mn-cs"/>
              </a:rPr>
              <a:t>, éléments, attributs, cardinalité ) et contenu (</a:t>
            </a:r>
            <a:r>
              <a:rPr lang="fr-FR" sz="1200" b="0" i="0" u="none" strike="noStrike" kern="1200" baseline="0" dirty="0" err="1" smtClean="0">
                <a:solidFill>
                  <a:schemeClr val="tx1"/>
                </a:solidFill>
                <a:latin typeface="+mn-lt"/>
                <a:ea typeface="+mn-ea"/>
                <a:cs typeface="+mn-cs"/>
              </a:rPr>
              <a:t>datatypes</a:t>
            </a:r>
            <a:r>
              <a:rPr lang="fr-FR" sz="1200" b="0" i="0" u="none" strike="noStrike" kern="1200" baseline="0" dirty="0" smtClean="0">
                <a:solidFill>
                  <a:schemeClr val="tx1"/>
                </a:solidFill>
                <a:latin typeface="+mn-lt"/>
                <a:ea typeface="+mn-ea"/>
                <a:cs typeface="+mn-cs"/>
              </a:rPr>
              <a:t> et types prédéfinis, entités, notations, expressions régulières)</a:t>
            </a:r>
          </a:p>
          <a:p>
            <a:r>
              <a:rPr lang="fr-FR" sz="1200" b="0" i="0" u="none" strike="noStrike" kern="1200" baseline="0" dirty="0" smtClean="0">
                <a:solidFill>
                  <a:schemeClr val="tx1"/>
                </a:solidFill>
                <a:latin typeface="+mn-lt"/>
                <a:ea typeface="+mn-ea"/>
                <a:cs typeface="+mn-cs"/>
              </a:rPr>
              <a:t>– notion de type et héritage pour définitions éléments, attributs, et </a:t>
            </a:r>
            <a:r>
              <a:rPr lang="fr-FR" sz="1200" b="0" i="0" u="none" strike="noStrike" kern="1200" baseline="0" dirty="0" err="1" smtClean="0">
                <a:solidFill>
                  <a:schemeClr val="tx1"/>
                </a:solidFill>
                <a:latin typeface="+mn-lt"/>
                <a:ea typeface="+mn-ea"/>
                <a:cs typeface="+mn-cs"/>
              </a:rPr>
              <a:t>datatypes</a:t>
            </a:r>
            <a:r>
              <a:rPr lang="fr-FR" sz="1200" b="0" i="0" u="none" strike="noStrike" kern="1200" baseline="0" dirty="0" smtClean="0">
                <a:solidFill>
                  <a:schemeClr val="tx1"/>
                </a:solidFill>
                <a:latin typeface="+mn-lt"/>
                <a:ea typeface="+mn-ea"/>
                <a:cs typeface="+mn-cs"/>
              </a:rPr>
              <a:t> (extension &amp; restriction) </a:t>
            </a:r>
          </a:p>
          <a:p>
            <a:r>
              <a:rPr lang="fr-FR" sz="1200" b="0" i="0" u="none" strike="noStrike" kern="1200" baseline="0" dirty="0" smtClean="0">
                <a:solidFill>
                  <a:schemeClr val="tx1"/>
                </a:solidFill>
                <a:latin typeface="+mn-lt"/>
                <a:ea typeface="+mn-ea"/>
                <a:cs typeface="+mn-cs"/>
              </a:rPr>
              <a:t>– valeurs par défaut des éléments et des attributs</a:t>
            </a:r>
          </a:p>
          <a:p>
            <a:r>
              <a:rPr lang="fr-FR" sz="1200" b="0" i="0" u="none" strike="noStrike" kern="1200" baseline="0" dirty="0" smtClean="0">
                <a:solidFill>
                  <a:schemeClr val="tx1"/>
                </a:solidFill>
                <a:latin typeface="+mn-lt"/>
                <a:ea typeface="+mn-ea"/>
                <a:cs typeface="+mn-cs"/>
              </a:rPr>
              <a:t>– Spécification partielle (élément / attribut quelconque)</a:t>
            </a:r>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6</a:t>
            </a:fld>
            <a:endParaRPr lang="fr-FR"/>
          </a:p>
        </p:txBody>
      </p:sp>
    </p:spTree>
    <p:extLst>
      <p:ext uri="{BB962C8B-B14F-4D97-AF65-F5344CB8AC3E}">
        <p14:creationId xmlns:p14="http://schemas.microsoft.com/office/powerpoint/2010/main" val="10927416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 terme ontologie est emprunté de la philosophie où il fait référence à la science qui « étudie l’être en tant qu’être ». Avec l’émergence de l’ingénierie des connaissances et du web sémantique, ce terme a pris une tout autre tournure pour désigner la problématique de représentation et de manipulation des connaissances dans un système informatique[Psyché </a:t>
            </a:r>
            <a:r>
              <a:rPr lang="fr-FR" sz="1200" b="0" i="1" kern="1200" dirty="0" smtClean="0">
                <a:solidFill>
                  <a:schemeClr val="tx1"/>
                </a:solidFill>
                <a:effectLst/>
                <a:latin typeface="+mn-lt"/>
                <a:ea typeface="+mn-ea"/>
                <a:cs typeface="+mn-cs"/>
              </a:rPr>
              <a:t>et al</a:t>
            </a:r>
            <a:r>
              <a:rPr lang="fr-FR" sz="1200" b="0" i="0" kern="1200" dirty="0" smtClean="0">
                <a:solidFill>
                  <a:schemeClr val="tx1"/>
                </a:solidFill>
                <a:effectLst/>
                <a:latin typeface="+mn-lt"/>
                <a:ea typeface="+mn-ea"/>
                <a:cs typeface="+mn-cs"/>
              </a:rPr>
              <a:t>, 2003].Elles sont définies comme « </a:t>
            </a:r>
            <a:r>
              <a:rPr lang="fr-FR" sz="1200" b="0" i="1" kern="1200" dirty="0" smtClean="0">
                <a:solidFill>
                  <a:schemeClr val="tx1"/>
                </a:solidFill>
                <a:effectLst/>
                <a:latin typeface="+mn-lt"/>
                <a:ea typeface="+mn-ea"/>
                <a:cs typeface="+mn-cs"/>
              </a:rPr>
              <a:t>une spécification explicite d’une conceptualisation </a:t>
            </a:r>
            <a:r>
              <a:rPr lang="fr-FR" sz="1200" b="0" i="0" kern="1200" dirty="0" smtClean="0">
                <a:solidFill>
                  <a:schemeClr val="tx1"/>
                </a:solidFill>
                <a:effectLst/>
                <a:latin typeface="+mn-lt"/>
                <a:ea typeface="+mn-ea"/>
                <a:cs typeface="+mn-cs"/>
              </a:rPr>
              <a:t>»[Gruber, 1993]. En mettant l’accent sur l’importance du partage et la réutilisation des connaissances, cette définition a été reprise et modifiée : « </a:t>
            </a:r>
            <a:r>
              <a:rPr lang="fr-FR" sz="1200" b="0" i="1" kern="1200" dirty="0" smtClean="0">
                <a:solidFill>
                  <a:schemeClr val="tx1"/>
                </a:solidFill>
                <a:effectLst/>
                <a:latin typeface="+mn-lt"/>
                <a:ea typeface="+mn-ea"/>
                <a:cs typeface="+mn-cs"/>
              </a:rPr>
              <a:t>Une ontologie est une spécification formelle d’une conceptualisation partagée</a:t>
            </a:r>
            <a:r>
              <a:rPr lang="fr-FR" sz="1200" b="0" i="0" kern="1200" dirty="0" smtClean="0">
                <a:solidFill>
                  <a:schemeClr val="tx1"/>
                </a:solidFill>
                <a:effectLst/>
                <a:latin typeface="+mn-lt"/>
                <a:ea typeface="+mn-ea"/>
                <a:cs typeface="+mn-cs"/>
              </a:rPr>
              <a:t> » [</a:t>
            </a:r>
            <a:r>
              <a:rPr lang="fr-FR" sz="1200" b="0" i="0" kern="1200" dirty="0" err="1" smtClean="0">
                <a:solidFill>
                  <a:schemeClr val="tx1"/>
                </a:solidFill>
                <a:effectLst/>
                <a:latin typeface="+mn-lt"/>
                <a:ea typeface="+mn-ea"/>
                <a:cs typeface="+mn-cs"/>
              </a:rPr>
              <a:t>Borst</a:t>
            </a:r>
            <a:r>
              <a:rPr lang="fr-FR" sz="1200" b="0" i="0" kern="1200" dirty="0" smtClean="0">
                <a:solidFill>
                  <a:schemeClr val="tx1"/>
                </a:solidFill>
                <a:effectLst/>
                <a:latin typeface="+mn-lt"/>
                <a:ea typeface="+mn-ea"/>
                <a:cs typeface="+mn-cs"/>
              </a:rPr>
              <a:t>, 1997].</a:t>
            </a:r>
          </a:p>
          <a:p>
            <a:endParaRPr lang="fr-FR" sz="1200" b="0" i="0" kern="1200" dirty="0" smtClean="0">
              <a:solidFill>
                <a:schemeClr val="tx1"/>
              </a:solidFill>
              <a:effectLst/>
              <a:latin typeface="+mn-lt"/>
              <a:ea typeface="+mn-ea"/>
              <a:cs typeface="+mn-cs"/>
            </a:endParaRPr>
          </a:p>
          <a:p>
            <a:r>
              <a:rPr lang="fr-FR" sz="1200" b="0" i="0" kern="1200" dirty="0" smtClean="0">
                <a:solidFill>
                  <a:schemeClr val="tx1"/>
                </a:solidFill>
                <a:effectLst/>
                <a:latin typeface="+mn-lt"/>
                <a:ea typeface="+mn-ea"/>
                <a:cs typeface="+mn-cs"/>
              </a:rPr>
              <a:t>L’ontologie n’est en fin de compte qu’une modélisation du monde réel en concept et relation entre ces concepts</a:t>
            </a:r>
          </a:p>
          <a:p>
            <a:endParaRPr lang="fr-FR" sz="1200" b="0" i="0" kern="1200" dirty="0" smtClean="0">
              <a:solidFill>
                <a:schemeClr val="tx1"/>
              </a:solidFill>
              <a:effectLst/>
              <a:latin typeface="+mn-lt"/>
              <a:ea typeface="+mn-ea"/>
              <a:cs typeface="+mn-cs"/>
            </a:endParaRPr>
          </a:p>
          <a:p>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27</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Les principales composantes qu’on peut distinguer sont donc les suivantes [Gomez-Pérez, 1999] :</a:t>
            </a:r>
          </a:p>
          <a:p>
            <a:r>
              <a:rPr lang="fr-FR" sz="1200" b="1" i="0" kern="1200" dirty="0" smtClean="0">
                <a:solidFill>
                  <a:schemeClr val="tx1"/>
                </a:solidFill>
                <a:effectLst/>
                <a:latin typeface="+mn-lt"/>
                <a:ea typeface="+mn-ea"/>
                <a:cs typeface="+mn-cs"/>
              </a:rPr>
              <a:t>Concept</a:t>
            </a:r>
            <a:r>
              <a:rPr lang="fr-FR" sz="1200" b="0" i="0" kern="1200" dirty="0" smtClean="0">
                <a:solidFill>
                  <a:schemeClr val="tx1"/>
                </a:solidFill>
                <a:effectLst/>
                <a:latin typeface="+mn-lt"/>
                <a:ea typeface="+mn-ea"/>
                <a:cs typeface="+mn-cs"/>
              </a:rPr>
              <a:t> : C’est la représentation abstraite des éléments du domaine. On peut également les appeler termes ou classes. Ces concepts peuvent être classés selon différents critères dans la taxonomie (niveau d’abstraction, atomicité, etc.)[Gomez-Pérez, 1999].</a:t>
            </a:r>
          </a:p>
          <a:p>
            <a:r>
              <a:rPr lang="fr-FR" sz="1200" b="1" i="0" kern="1200" dirty="0" smtClean="0">
                <a:solidFill>
                  <a:schemeClr val="tx1"/>
                </a:solidFill>
                <a:effectLst/>
                <a:latin typeface="+mn-lt"/>
                <a:ea typeface="+mn-ea"/>
                <a:cs typeface="+mn-cs"/>
              </a:rPr>
              <a:t>Relations</a:t>
            </a:r>
            <a:r>
              <a:rPr lang="fr-FR" sz="1200" b="0" i="0" kern="1200" dirty="0" smtClean="0">
                <a:solidFill>
                  <a:schemeClr val="tx1"/>
                </a:solidFill>
                <a:effectLst/>
                <a:latin typeface="+mn-lt"/>
                <a:ea typeface="+mn-ea"/>
                <a:cs typeface="+mn-cs"/>
              </a:rPr>
              <a:t> : Elles expriment les associations entre les différents concepts définis.</a:t>
            </a:r>
            <a:r>
              <a:rPr lang="fr-FR" sz="1200" b="0" i="0" kern="1200" baseline="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Les différents types de relations qui peuvent exister sont : « </a:t>
            </a:r>
            <a:r>
              <a:rPr lang="fr-FR" sz="1200" b="0" i="1" kern="1200" dirty="0" smtClean="0">
                <a:solidFill>
                  <a:schemeClr val="tx1"/>
                </a:solidFill>
                <a:effectLst/>
                <a:latin typeface="+mn-lt"/>
                <a:ea typeface="+mn-ea"/>
                <a:cs typeface="+mn-cs"/>
              </a:rPr>
              <a:t>Spécialisation/Généralisation »</a:t>
            </a:r>
            <a:r>
              <a:rPr lang="fr-FR" sz="1200" b="0" i="0" kern="1200" dirty="0" smtClean="0">
                <a:solidFill>
                  <a:schemeClr val="tx1"/>
                </a:solidFill>
                <a:effectLst/>
                <a:latin typeface="+mn-lt"/>
                <a:ea typeface="+mn-ea"/>
                <a:cs typeface="+mn-cs"/>
              </a:rPr>
              <a:t>, </a:t>
            </a:r>
            <a:r>
              <a:rPr lang="fr-FR" sz="1200" b="0" i="1" kern="1200" dirty="0" smtClean="0">
                <a:solidFill>
                  <a:schemeClr val="tx1"/>
                </a:solidFill>
                <a:effectLst/>
                <a:latin typeface="+mn-lt"/>
                <a:ea typeface="+mn-ea"/>
                <a:cs typeface="+mn-cs"/>
              </a:rPr>
              <a:t>« Agrégation ou Composition </a:t>
            </a:r>
            <a:r>
              <a:rPr lang="fr-FR" sz="1200" b="0" i="0" kern="1200" dirty="0" smtClean="0">
                <a:solidFill>
                  <a:schemeClr val="tx1"/>
                </a:solidFill>
                <a:effectLst/>
                <a:latin typeface="+mn-lt"/>
                <a:ea typeface="+mn-ea"/>
                <a:cs typeface="+mn-cs"/>
              </a:rPr>
              <a:t>», « </a:t>
            </a:r>
            <a:r>
              <a:rPr lang="fr-FR" sz="1200" b="0" i="1" kern="1200" dirty="0" smtClean="0">
                <a:solidFill>
                  <a:schemeClr val="tx1"/>
                </a:solidFill>
                <a:effectLst/>
                <a:latin typeface="+mn-lt"/>
                <a:ea typeface="+mn-ea"/>
                <a:cs typeface="+mn-cs"/>
              </a:rPr>
              <a:t>associé à »</a:t>
            </a:r>
            <a:r>
              <a:rPr lang="fr-FR" sz="1200" b="0" i="0" kern="1200" dirty="0" smtClean="0">
                <a:solidFill>
                  <a:schemeClr val="tx1"/>
                </a:solidFill>
                <a:effectLst/>
                <a:latin typeface="+mn-lt"/>
                <a:ea typeface="+mn-ea"/>
                <a:cs typeface="+mn-cs"/>
              </a:rPr>
              <a:t>,</a:t>
            </a:r>
            <a:r>
              <a:rPr lang="fr-FR" sz="1200" b="0" i="1" kern="1200" dirty="0" smtClean="0">
                <a:solidFill>
                  <a:schemeClr val="tx1"/>
                </a:solidFill>
                <a:effectLst/>
                <a:latin typeface="+mn-lt"/>
                <a:ea typeface="+mn-ea"/>
                <a:cs typeface="+mn-cs"/>
              </a:rPr>
              <a:t> « composé de »</a:t>
            </a:r>
            <a:r>
              <a:rPr lang="fr-FR" sz="1200" b="0" i="0" kern="1200" dirty="0" smtClean="0">
                <a:solidFill>
                  <a:schemeClr val="tx1"/>
                </a:solidFill>
                <a:effectLst/>
                <a:latin typeface="+mn-lt"/>
                <a:ea typeface="+mn-ea"/>
                <a:cs typeface="+mn-cs"/>
              </a:rPr>
              <a:t>, Etc.</a:t>
            </a:r>
          </a:p>
          <a:p>
            <a:r>
              <a:rPr lang="fr-FR" sz="1200" b="1" i="0" kern="1200" dirty="0" smtClean="0">
                <a:solidFill>
                  <a:schemeClr val="tx1"/>
                </a:solidFill>
                <a:effectLst/>
                <a:latin typeface="+mn-lt"/>
                <a:ea typeface="+mn-ea"/>
                <a:cs typeface="+mn-cs"/>
              </a:rPr>
              <a:t>Fonctions </a:t>
            </a:r>
            <a:r>
              <a:rPr lang="fr-FR" sz="1200" b="0" i="0" kern="1200" dirty="0" smtClean="0">
                <a:solidFill>
                  <a:schemeClr val="tx1"/>
                </a:solidFill>
                <a:effectLst/>
                <a:latin typeface="+mn-lt"/>
                <a:ea typeface="+mn-ea"/>
                <a:cs typeface="+mn-cs"/>
              </a:rPr>
              <a:t>: Il s’agit des relations particulières ou un élément est défini par les n-1 autres éléments.</a:t>
            </a:r>
          </a:p>
          <a:p>
            <a:r>
              <a:rPr lang="fr-FR" sz="1200" b="1" i="0" kern="1200" dirty="0" smtClean="0">
                <a:solidFill>
                  <a:schemeClr val="tx1"/>
                </a:solidFill>
                <a:effectLst/>
                <a:latin typeface="+mn-lt"/>
                <a:ea typeface="+mn-ea"/>
                <a:cs typeface="+mn-cs"/>
              </a:rPr>
              <a:t>Axiomes</a:t>
            </a:r>
            <a:r>
              <a:rPr lang="fr-FR" sz="1200" b="0" i="0" kern="1200" dirty="0" smtClean="0">
                <a:solidFill>
                  <a:schemeClr val="tx1"/>
                </a:solidFill>
                <a:effectLst/>
                <a:latin typeface="+mn-lt"/>
                <a:ea typeface="+mn-ea"/>
                <a:cs typeface="+mn-cs"/>
              </a:rPr>
              <a:t> : Constituent des assertions considérées toujours comme vraies.</a:t>
            </a:r>
          </a:p>
          <a:p>
            <a:r>
              <a:rPr lang="fr-FR" sz="1200" b="1" i="0" kern="1200" dirty="0" smtClean="0">
                <a:solidFill>
                  <a:schemeClr val="tx1"/>
                </a:solidFill>
                <a:effectLst/>
                <a:latin typeface="+mn-lt"/>
                <a:ea typeface="+mn-ea"/>
                <a:cs typeface="+mn-cs"/>
              </a:rPr>
              <a:t>Instances</a:t>
            </a:r>
            <a:r>
              <a:rPr lang="fr-FR" sz="1200" b="0" i="0" kern="1200" dirty="0" smtClean="0">
                <a:solidFill>
                  <a:schemeClr val="tx1"/>
                </a:solidFill>
                <a:effectLst/>
                <a:latin typeface="+mn-lt"/>
                <a:ea typeface="+mn-ea"/>
                <a:cs typeface="+mn-cs"/>
              </a:rPr>
              <a:t> : Ce sont des exemples particuliers de concepts.</a:t>
            </a:r>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28</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un exemple d’une ontologie élémentaire.</a:t>
            </a:r>
          </a:p>
          <a:p>
            <a:endParaRPr lang="fr-FR" sz="1200" b="0" i="0" kern="1200" dirty="0" smtClean="0">
              <a:solidFill>
                <a:schemeClr val="tx1"/>
              </a:solidFill>
              <a:effectLst/>
              <a:latin typeface="+mn-lt"/>
              <a:ea typeface="+mn-ea"/>
              <a:cs typeface="+mn-cs"/>
            </a:endParaRPr>
          </a:p>
          <a:p>
            <a:r>
              <a:rPr lang="fr-FR" sz="1200" b="0" i="0" kern="1200" dirty="0" smtClean="0">
                <a:solidFill>
                  <a:schemeClr val="tx1"/>
                </a:solidFill>
                <a:effectLst/>
                <a:latin typeface="+mn-lt"/>
                <a:ea typeface="+mn-ea"/>
                <a:cs typeface="+mn-cs"/>
              </a:rPr>
              <a:t>VIDEO</a:t>
            </a:r>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29</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La couche logique repose sur les langages ontologiques dans l’architecture  du Web sémantique.</a:t>
            </a:r>
          </a:p>
          <a:p>
            <a:endParaRPr lang="fr-FR" sz="1200" dirty="0" smtClean="0"/>
          </a:p>
          <a:p>
            <a:r>
              <a:rPr lang="fr-FR" sz="1200" dirty="0" smtClean="0"/>
              <a:t>Elle permet d’exprimer les règles d’inférences.</a:t>
            </a:r>
          </a:p>
          <a:p>
            <a:endParaRPr lang="fr-FR" sz="1200" dirty="0" smtClean="0"/>
          </a:p>
          <a:p>
            <a:r>
              <a:rPr lang="fr-FR" sz="1200" dirty="0" smtClean="0"/>
              <a:t>La logique descriptive est celle qui est, généralement, la plus adoptée pour la représentation des règles d’inférences.</a:t>
            </a: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30</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l’architecture pour l’inférence basée sur la logique descriptive.</a:t>
            </a:r>
          </a:p>
          <a:p>
            <a:endParaRPr lang="fr-FR" sz="1200" b="0" i="0" kern="1200" dirty="0" smtClean="0">
              <a:solidFill>
                <a:schemeClr val="tx1"/>
              </a:solidFill>
              <a:effectLst/>
              <a:latin typeface="+mn-lt"/>
              <a:ea typeface="+mn-ea"/>
              <a:cs typeface="+mn-cs"/>
            </a:endParaRPr>
          </a:p>
          <a:p>
            <a:r>
              <a:rPr lang="fr-FR" sz="1200" b="0" i="0" kern="1200" dirty="0" smtClean="0">
                <a:solidFill>
                  <a:schemeClr val="tx1"/>
                </a:solidFill>
                <a:effectLst/>
                <a:latin typeface="+mn-lt"/>
                <a:ea typeface="+mn-ea"/>
                <a:cs typeface="+mn-cs"/>
              </a:rPr>
              <a:t>Les deux éléments principaux d’une telle base de connaissances, sont le </a:t>
            </a:r>
            <a:r>
              <a:rPr lang="fr-FR" sz="1200" b="1" i="0" kern="1200" dirty="0" err="1" smtClean="0">
                <a:solidFill>
                  <a:schemeClr val="tx1"/>
                </a:solidFill>
                <a:effectLst/>
                <a:latin typeface="+mn-lt"/>
                <a:ea typeface="+mn-ea"/>
                <a:cs typeface="+mn-cs"/>
              </a:rPr>
              <a:t>TBox</a:t>
            </a:r>
            <a:r>
              <a:rPr lang="fr-FR" sz="1200" b="1" i="0" kern="120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a:t>
            </a:r>
            <a:r>
              <a:rPr lang="fr-FR" sz="1200" b="1" i="0" kern="1200" dirty="0" smtClean="0">
                <a:solidFill>
                  <a:schemeClr val="tx1"/>
                </a:solidFill>
                <a:effectLst/>
                <a:latin typeface="+mn-lt"/>
                <a:ea typeface="+mn-ea"/>
                <a:cs typeface="+mn-cs"/>
              </a:rPr>
              <a:t> </a:t>
            </a:r>
            <a:r>
              <a:rPr lang="fr-FR" sz="1200" b="1" i="1" kern="1200" dirty="0" smtClean="0">
                <a:solidFill>
                  <a:schemeClr val="tx1"/>
                </a:solidFill>
                <a:effectLst/>
                <a:latin typeface="+mn-lt"/>
                <a:ea typeface="+mn-ea"/>
                <a:cs typeface="+mn-cs"/>
              </a:rPr>
              <a:t>T</a:t>
            </a:r>
            <a:r>
              <a:rPr lang="fr-FR" sz="1200" b="1" i="0" kern="1200" dirty="0" smtClean="0">
                <a:solidFill>
                  <a:schemeClr val="tx1"/>
                </a:solidFill>
                <a:effectLst/>
                <a:latin typeface="+mn-lt"/>
                <a:ea typeface="+mn-ea"/>
                <a:cs typeface="+mn-cs"/>
              </a:rPr>
              <a:t> </a:t>
            </a:r>
            <a:r>
              <a:rPr lang="fr-FR" sz="1200" b="0" i="1" kern="1200" dirty="0" err="1" smtClean="0">
                <a:solidFill>
                  <a:schemeClr val="tx1"/>
                </a:solidFill>
                <a:effectLst/>
                <a:latin typeface="+mn-lt"/>
                <a:ea typeface="+mn-ea"/>
                <a:cs typeface="+mn-cs"/>
              </a:rPr>
              <a:t>axonomy</a:t>
            </a:r>
            <a:r>
              <a:rPr lang="fr-FR" sz="1200" b="0" i="1" kern="1200" dirty="0" smtClean="0">
                <a:solidFill>
                  <a:schemeClr val="tx1"/>
                </a:solidFill>
                <a:effectLst/>
                <a:latin typeface="+mn-lt"/>
                <a:ea typeface="+mn-ea"/>
                <a:cs typeface="+mn-cs"/>
              </a:rPr>
              <a:t> Box</a:t>
            </a:r>
            <a:r>
              <a:rPr lang="fr-FR" sz="1200" b="0" i="0" kern="1200" dirty="0" smtClean="0">
                <a:solidFill>
                  <a:schemeClr val="tx1"/>
                </a:solidFill>
                <a:effectLst/>
                <a:latin typeface="+mn-lt"/>
                <a:ea typeface="+mn-ea"/>
                <a:cs typeface="+mn-cs"/>
              </a:rPr>
              <a:t>) et le </a:t>
            </a:r>
            <a:r>
              <a:rPr lang="fr-FR" sz="1200" b="1" i="0" kern="1200" dirty="0" err="1" smtClean="0">
                <a:solidFill>
                  <a:schemeClr val="tx1"/>
                </a:solidFill>
                <a:effectLst/>
                <a:latin typeface="+mn-lt"/>
                <a:ea typeface="+mn-ea"/>
                <a:cs typeface="+mn-cs"/>
              </a:rPr>
              <a:t>ABox</a:t>
            </a:r>
            <a:r>
              <a:rPr lang="fr-FR" sz="1200" b="1" i="0" kern="120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a:t>
            </a:r>
            <a:r>
              <a:rPr lang="fr-FR" sz="1200" b="1" i="0" kern="1200" dirty="0" err="1" smtClean="0">
                <a:solidFill>
                  <a:schemeClr val="tx1"/>
                </a:solidFill>
                <a:effectLst/>
                <a:latin typeface="+mn-lt"/>
                <a:ea typeface="+mn-ea"/>
                <a:cs typeface="+mn-cs"/>
              </a:rPr>
              <a:t>A</a:t>
            </a:r>
            <a:r>
              <a:rPr lang="fr-FR" sz="1200" b="0" i="0" kern="1200" dirty="0" err="1" smtClean="0">
                <a:solidFill>
                  <a:schemeClr val="tx1"/>
                </a:solidFill>
                <a:effectLst/>
                <a:latin typeface="+mn-lt"/>
                <a:ea typeface="+mn-ea"/>
                <a:cs typeface="+mn-cs"/>
              </a:rPr>
              <a:t>ssertional</a:t>
            </a:r>
            <a:r>
              <a:rPr lang="fr-FR" sz="1200" b="0" i="0" kern="1200" dirty="0" smtClean="0">
                <a:solidFill>
                  <a:schemeClr val="tx1"/>
                </a:solidFill>
                <a:effectLst/>
                <a:latin typeface="+mn-lt"/>
                <a:ea typeface="+mn-ea"/>
                <a:cs typeface="+mn-cs"/>
              </a:rPr>
              <a:t> Box). </a:t>
            </a:r>
          </a:p>
          <a:p>
            <a:endParaRPr lang="fr-FR" sz="1200" b="0" i="0" kern="1200" dirty="0" smtClean="0">
              <a:solidFill>
                <a:schemeClr val="tx1"/>
              </a:solidFill>
              <a:effectLst/>
              <a:latin typeface="+mn-lt"/>
              <a:ea typeface="+mn-ea"/>
              <a:cs typeface="+mn-cs"/>
            </a:endParaRPr>
          </a:p>
          <a:p>
            <a:r>
              <a:rPr lang="fr-FR" sz="1200" b="0" i="0" kern="1200" dirty="0" smtClean="0">
                <a:solidFill>
                  <a:schemeClr val="tx1"/>
                </a:solidFill>
                <a:effectLst/>
                <a:latin typeface="+mn-lt"/>
                <a:ea typeface="+mn-ea"/>
                <a:cs typeface="+mn-cs"/>
              </a:rPr>
              <a:t>Le premier représente la connaissance conceptuelle du </a:t>
            </a:r>
            <a:r>
              <a:rPr lang="fr-FR" sz="1200" b="0" i="0" kern="1200" dirty="0" smtClean="0">
                <a:solidFill>
                  <a:schemeClr val="tx1"/>
                </a:solidFill>
                <a:effectLst/>
                <a:latin typeface="+mn-lt"/>
                <a:ea typeface="+mn-ea"/>
                <a:cs typeface="+mn-cs"/>
              </a:rPr>
              <a:t>domaine et </a:t>
            </a:r>
            <a:r>
              <a:rPr lang="fr-FR" sz="1200" b="0" i="0" kern="1200" dirty="0" smtClean="0">
                <a:solidFill>
                  <a:schemeClr val="tx1"/>
                </a:solidFill>
                <a:effectLst/>
                <a:latin typeface="+mn-lt"/>
                <a:ea typeface="+mn-ea"/>
                <a:cs typeface="+mn-cs"/>
              </a:rPr>
              <a:t>englobe un ensemble de formules relatives aux informations terminologiques. </a:t>
            </a:r>
          </a:p>
          <a:p>
            <a:endParaRPr lang="fr-FR" sz="1200" b="0" i="0" kern="1200" dirty="0" smtClean="0">
              <a:solidFill>
                <a:schemeClr val="tx1"/>
              </a:solidFill>
              <a:effectLst/>
              <a:latin typeface="+mn-lt"/>
              <a:ea typeface="+mn-ea"/>
              <a:cs typeface="+mn-cs"/>
            </a:endParaRPr>
          </a:p>
          <a:p>
            <a:r>
              <a:rPr lang="fr-FR" sz="1200" b="0" i="0" kern="1200" dirty="0" smtClean="0">
                <a:solidFill>
                  <a:schemeClr val="tx1"/>
                </a:solidFill>
                <a:effectLst/>
                <a:latin typeface="+mn-lt"/>
                <a:ea typeface="+mn-ea"/>
                <a:cs typeface="+mn-cs"/>
              </a:rPr>
              <a:t>Le second, quant à lui, définit les instances, c’est-à-dire l’ensemble de formules relatives aux informations sur les assertions. Celles-ci sont instables et dépendantes du domaine [</a:t>
            </a:r>
            <a:r>
              <a:rPr lang="fr-FR" sz="1200" b="0" i="0" kern="1200" dirty="0" err="1" smtClean="0">
                <a:solidFill>
                  <a:schemeClr val="tx1"/>
                </a:solidFill>
                <a:effectLst/>
                <a:latin typeface="+mn-lt"/>
                <a:ea typeface="+mn-ea"/>
                <a:cs typeface="+mn-cs"/>
              </a:rPr>
              <a:t>Natalya</a:t>
            </a:r>
            <a:r>
              <a:rPr lang="fr-FR" sz="1200" b="0" i="0" kern="1200" dirty="0" smtClean="0">
                <a:solidFill>
                  <a:schemeClr val="tx1"/>
                </a:solidFill>
                <a:effectLst/>
                <a:latin typeface="+mn-lt"/>
                <a:ea typeface="+mn-ea"/>
                <a:cs typeface="+mn-cs"/>
              </a:rPr>
              <a:t>, 2002]. Ainsi, toutes les informations connues sont alors modélisées comme un couple </a:t>
            </a:r>
            <a:r>
              <a:rPr lang="fr-FR" sz="1200" b="1" i="1" kern="1200" dirty="0" smtClean="0">
                <a:solidFill>
                  <a:schemeClr val="tx1"/>
                </a:solidFill>
                <a:effectLst/>
                <a:latin typeface="+mn-lt"/>
                <a:ea typeface="+mn-ea"/>
                <a:cs typeface="+mn-cs"/>
              </a:rPr>
              <a:t>&lt;T, A&gt;</a:t>
            </a:r>
            <a:r>
              <a:rPr lang="fr-FR" sz="1200" b="1" i="0" kern="120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a:t>
            </a:r>
          </a:p>
          <a:p>
            <a:r>
              <a:rPr lang="fr-FR" sz="1200" b="0" i="0" kern="1200" dirty="0" smtClean="0">
                <a:solidFill>
                  <a:schemeClr val="tx1"/>
                </a:solidFill>
                <a:effectLst/>
                <a:latin typeface="+mn-lt"/>
                <a:ea typeface="+mn-ea"/>
                <a:cs typeface="+mn-cs"/>
              </a:rPr>
              <a:t/>
            </a:r>
            <a:br>
              <a:rPr lang="fr-FR" sz="1200" b="0" i="0" kern="1200" dirty="0" smtClean="0">
                <a:solidFill>
                  <a:schemeClr val="tx1"/>
                </a:solidFill>
                <a:effectLst/>
                <a:latin typeface="+mn-lt"/>
                <a:ea typeface="+mn-ea"/>
                <a:cs typeface="+mn-cs"/>
              </a:rPr>
            </a:br>
            <a:endParaRPr lang="fr-FR" sz="1200" dirty="0" smtClean="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31</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La couche </a:t>
            </a:r>
            <a:r>
              <a:rPr lang="fr-FR" sz="1200" b="1" i="0" kern="1200" dirty="0" smtClean="0">
                <a:solidFill>
                  <a:schemeClr val="tx1"/>
                </a:solidFill>
                <a:effectLst/>
                <a:latin typeface="+mn-lt"/>
                <a:ea typeface="+mn-ea"/>
                <a:cs typeface="+mn-cs"/>
              </a:rPr>
              <a:t>Preuve</a:t>
            </a:r>
            <a:r>
              <a:rPr lang="fr-FR" sz="1200" b="0" i="0" kern="1200" dirty="0" smtClean="0">
                <a:solidFill>
                  <a:schemeClr val="tx1"/>
                </a:solidFill>
                <a:effectLst/>
                <a:latin typeface="+mn-lt"/>
                <a:ea typeface="+mn-ea"/>
                <a:cs typeface="+mn-cs"/>
              </a:rPr>
              <a:t> a pour but de prouver la pertinence de l’information retournée par les couches de plus bas niveau et des déductions obtenues à partir des inférences. Une des façons de le faire est de garder trace des sources d’information et des raisonnements effectués.</a:t>
            </a:r>
          </a:p>
          <a:p>
            <a:endParaRPr lang="fr-FR" sz="1200" b="0" i="0" kern="1200" dirty="0" smtClean="0">
              <a:solidFill>
                <a:schemeClr val="tx1"/>
              </a:solidFill>
              <a:effectLst/>
              <a:latin typeface="+mn-lt"/>
              <a:ea typeface="+mn-ea"/>
              <a:cs typeface="+mn-cs"/>
            </a:endParaRPr>
          </a:p>
          <a:p>
            <a:r>
              <a:rPr lang="fr-FR" sz="1200" b="0" i="0" kern="1200" dirty="0" smtClean="0">
                <a:solidFill>
                  <a:schemeClr val="tx1"/>
                </a:solidFill>
                <a:effectLst/>
                <a:latin typeface="+mn-lt"/>
                <a:ea typeface="+mn-ea"/>
                <a:cs typeface="+mn-cs"/>
              </a:rPr>
              <a:t>Le web est un environnement très ouvert et dynamique. De ce fait, toute personne est donc en mesure d’éditer et de publier des informations de façon très simple. La couche </a:t>
            </a:r>
            <a:r>
              <a:rPr lang="fr-FR" sz="1200" b="1" i="0" kern="1200" dirty="0" smtClean="0">
                <a:solidFill>
                  <a:schemeClr val="tx1"/>
                </a:solidFill>
                <a:effectLst/>
                <a:latin typeface="+mn-lt"/>
                <a:ea typeface="+mn-ea"/>
                <a:cs typeface="+mn-cs"/>
              </a:rPr>
              <a:t>Confiance</a:t>
            </a:r>
            <a:r>
              <a:rPr lang="fr-FR" sz="1200" b="0" i="0" kern="1200" dirty="0" smtClean="0">
                <a:solidFill>
                  <a:schemeClr val="tx1"/>
                </a:solidFill>
                <a:effectLst/>
                <a:latin typeface="+mn-lt"/>
                <a:ea typeface="+mn-ea"/>
                <a:cs typeface="+mn-cs"/>
              </a:rPr>
              <a:t>, dans l’architecture a pour objectif d’évaluer la fiabilité de l’information et des raisonnements. Cette couche repose sur les signatures numériques, le cryptage des données et sur la fiabilité des sources d’information (agents de confiances, certifications, etc.)[Yang, 2006].Le web ne pourra atteindre son plein potentiel que si les utilisateurs aient confiance dans les transactions et la qualité de l’information fournie [</a:t>
            </a:r>
            <a:r>
              <a:rPr lang="fr-FR" sz="1200" b="0" i="0" kern="1200" dirty="0" err="1" smtClean="0">
                <a:solidFill>
                  <a:schemeClr val="tx1"/>
                </a:solidFill>
                <a:effectLst/>
                <a:latin typeface="+mn-lt"/>
                <a:ea typeface="+mn-ea"/>
                <a:cs typeface="+mn-cs"/>
              </a:rPr>
              <a:t>Antoniou</a:t>
            </a:r>
            <a:r>
              <a:rPr lang="fr-FR" sz="1200" b="0" i="0" kern="1200" dirty="0" smtClean="0">
                <a:solidFill>
                  <a:schemeClr val="tx1"/>
                </a:solidFill>
                <a:effectLst/>
                <a:latin typeface="+mn-lt"/>
                <a:ea typeface="+mn-ea"/>
                <a:cs typeface="+mn-cs"/>
              </a:rPr>
              <a:t>, 2004].</a:t>
            </a:r>
          </a:p>
          <a:p>
            <a:endParaRPr lang="fr-FR" sz="1200" b="0" i="0" kern="1200" dirty="0" smtClean="0">
              <a:solidFill>
                <a:schemeClr val="tx1"/>
              </a:solidFill>
              <a:effectLst/>
              <a:latin typeface="+mn-lt"/>
              <a:ea typeface="+mn-ea"/>
              <a:cs typeface="+mn-cs"/>
            </a:endParaRPr>
          </a:p>
          <a:p>
            <a:r>
              <a:rPr lang="fr-FR" sz="1200" b="0" i="0" kern="1200" dirty="0" smtClean="0">
                <a:solidFill>
                  <a:schemeClr val="tx1"/>
                </a:solidFill>
                <a:effectLst/>
                <a:latin typeface="+mn-lt"/>
                <a:ea typeface="+mn-ea"/>
                <a:cs typeface="+mn-cs"/>
              </a:rPr>
              <a:t>Faut savoir que cette couche n’est pas encore standardisé par W3C</a:t>
            </a:r>
            <a:r>
              <a:rPr lang="fr-FR" sz="1200" b="0" i="0" kern="1200" baseline="0" dirty="0" smtClean="0">
                <a:solidFill>
                  <a:schemeClr val="tx1"/>
                </a:solidFill>
                <a:effectLst/>
                <a:latin typeface="+mn-lt"/>
                <a:ea typeface="+mn-ea"/>
                <a:cs typeface="+mn-cs"/>
              </a:rPr>
              <a:t>.</a:t>
            </a:r>
            <a:r>
              <a:rPr lang="fr-FR" sz="1200" b="0" i="0" kern="1200" dirty="0" smtClean="0">
                <a:solidFill>
                  <a:schemeClr val="tx1"/>
                </a:solidFill>
                <a:effectLst/>
                <a:latin typeface="+mn-lt"/>
                <a:ea typeface="+mn-ea"/>
                <a:cs typeface="+mn-cs"/>
              </a:rPr>
              <a:t> En effet, les recherches menées jusqu’à présent, dans ce contexte, se sont plus concentrées sur les trois </a:t>
            </a:r>
            <a:r>
              <a:rPr lang="fr-FR" sz="1200" b="0" i="0" kern="1200" dirty="0" err="1" smtClean="0">
                <a:solidFill>
                  <a:schemeClr val="tx1"/>
                </a:solidFill>
                <a:effectLst/>
                <a:latin typeface="+mn-lt"/>
                <a:ea typeface="+mn-ea"/>
                <a:cs typeface="+mn-cs"/>
              </a:rPr>
              <a:t>premieres</a:t>
            </a:r>
            <a:r>
              <a:rPr lang="fr-FR" sz="1200" b="0" i="0" kern="1200" baseline="0" smtClean="0">
                <a:solidFill>
                  <a:schemeClr val="tx1"/>
                </a:solidFill>
                <a:effectLst/>
                <a:latin typeface="+mn-lt"/>
                <a:ea typeface="+mn-ea"/>
                <a:cs typeface="+mn-cs"/>
              </a:rPr>
              <a:t> couches.</a:t>
            </a:r>
            <a:endParaRPr lang="fr-FR" sz="1200" dirty="0" smtClean="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32</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L’apport du </a:t>
            </a:r>
            <a:r>
              <a:rPr lang="fr-FR" sz="1200" b="0" i="0" kern="1200" dirty="0" smtClean="0">
                <a:solidFill>
                  <a:schemeClr val="tx1"/>
                </a:solidFill>
                <a:effectLst/>
                <a:latin typeface="+mn-lt"/>
                <a:ea typeface="+mn-ea"/>
                <a:cs typeface="+mn-cs"/>
              </a:rPr>
              <a:t>web sémantique est d’une importance capitale pour gérer intelligemment </a:t>
            </a:r>
            <a:r>
              <a:rPr lang="fr-FR" sz="1200" b="0" i="0" kern="1200" dirty="0" smtClean="0">
                <a:solidFill>
                  <a:schemeClr val="tx1"/>
                </a:solidFill>
                <a:effectLst/>
                <a:latin typeface="+mn-lt"/>
                <a:ea typeface="+mn-ea"/>
                <a:cs typeface="+mn-cs"/>
              </a:rPr>
              <a:t>les</a:t>
            </a:r>
            <a:r>
              <a:rPr lang="fr-FR" sz="1200" b="0" i="0" kern="1200" baseline="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contenus web qui</a:t>
            </a:r>
            <a:r>
              <a:rPr lang="fr-FR" sz="1200" b="0" i="0" kern="1200" baseline="0" dirty="0" smtClean="0">
                <a:solidFill>
                  <a:schemeClr val="tx1"/>
                </a:solidFill>
                <a:effectLst/>
                <a:latin typeface="+mn-lt"/>
                <a:ea typeface="+mn-ea"/>
                <a:cs typeface="+mn-cs"/>
              </a:rPr>
              <a:t> sont</a:t>
            </a:r>
            <a:r>
              <a:rPr lang="fr-FR" sz="1200" b="0" i="0" kern="120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en croissance permanente. Le web sémantique est perçu depuis son apparition comme la technologie du futur [</a:t>
            </a:r>
            <a:r>
              <a:rPr lang="fr-FR" sz="1200" b="0" i="0" kern="1200" dirty="0" err="1" smtClean="0">
                <a:solidFill>
                  <a:schemeClr val="tx1"/>
                </a:solidFill>
                <a:effectLst/>
                <a:latin typeface="+mn-lt"/>
                <a:ea typeface="+mn-ea"/>
                <a:cs typeface="+mn-cs"/>
              </a:rPr>
              <a:t>Berners</a:t>
            </a:r>
            <a:r>
              <a:rPr lang="fr-FR" sz="1200" b="0" i="0" kern="1200" dirty="0" smtClean="0">
                <a:solidFill>
                  <a:schemeClr val="tx1"/>
                </a:solidFill>
                <a:effectLst/>
                <a:latin typeface="+mn-lt"/>
                <a:ea typeface="+mn-ea"/>
                <a:cs typeface="+mn-cs"/>
              </a:rPr>
              <a:t>-Lee, 2001]. </a:t>
            </a:r>
            <a:r>
              <a:rPr lang="fr-FR" sz="1200" b="0" i="0" kern="1200" smtClean="0">
                <a:solidFill>
                  <a:schemeClr val="tx1"/>
                </a:solidFill>
                <a:effectLst/>
                <a:latin typeface="+mn-lt"/>
                <a:ea typeface="+mn-ea"/>
                <a:cs typeface="+mn-cs"/>
              </a:rPr>
              <a:t>Cela </a:t>
            </a:r>
            <a:r>
              <a:rPr lang="fr-FR" sz="1200" b="0" i="0" kern="1200" smtClean="0">
                <a:solidFill>
                  <a:schemeClr val="tx1"/>
                </a:solidFill>
                <a:effectLst/>
                <a:latin typeface="+mn-lt"/>
                <a:ea typeface="+mn-ea"/>
                <a:cs typeface="+mn-cs"/>
              </a:rPr>
              <a:t>explique</a:t>
            </a:r>
            <a:r>
              <a:rPr lang="fr-FR" sz="1200" b="0" i="0" kern="1200" baseline="0" smtClean="0">
                <a:solidFill>
                  <a:schemeClr val="tx1"/>
                </a:solidFill>
                <a:effectLst/>
                <a:latin typeface="+mn-lt"/>
                <a:ea typeface="+mn-ea"/>
                <a:cs typeface="+mn-cs"/>
              </a:rPr>
              <a:t> </a:t>
            </a:r>
            <a:r>
              <a:rPr lang="fr-FR" sz="1200" b="0" i="0" kern="1200" smtClean="0">
                <a:solidFill>
                  <a:schemeClr val="tx1"/>
                </a:solidFill>
                <a:effectLst/>
                <a:latin typeface="+mn-lt"/>
                <a:ea typeface="+mn-ea"/>
                <a:cs typeface="+mn-cs"/>
              </a:rPr>
              <a:t>l’intérêt </a:t>
            </a:r>
            <a:r>
              <a:rPr lang="fr-FR" sz="1200" b="0" i="0" kern="1200" dirty="0" smtClean="0">
                <a:solidFill>
                  <a:schemeClr val="tx1"/>
                </a:solidFill>
                <a:effectLst/>
                <a:latin typeface="+mn-lt"/>
                <a:ea typeface="+mn-ea"/>
                <a:cs typeface="+mn-cs"/>
              </a:rPr>
              <a:t>majeur que manifeste le W3C à son égard, notamment à travers les nombreuses recherches et publications. Cependant, et malgré cette forte émergence qui a marqué la dernière décennie, cette technologie n’est toujours pas au point et son adoption par les industriels fait encore l’objet de nombreuses polémiques.</a:t>
            </a:r>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33</a:t>
            </a:fld>
            <a:endParaRPr lang="fr-FR"/>
          </a:p>
        </p:txBody>
      </p:sp>
    </p:spTree>
    <p:extLst>
      <p:ext uri="{BB962C8B-B14F-4D97-AF65-F5344CB8AC3E}">
        <p14:creationId xmlns:p14="http://schemas.microsoft.com/office/powerpoint/2010/main" val="874766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La masse des informations stockées sur le Web augmente à vitesse exponentielle</a:t>
            </a:r>
          </a:p>
          <a:p>
            <a:r>
              <a:rPr lang="en-US" sz="1200" b="0" i="0" u="none" strike="noStrike" kern="1200" baseline="0" dirty="0" smtClean="0">
                <a:solidFill>
                  <a:schemeClr val="tx1"/>
                </a:solidFill>
                <a:latin typeface="+mn-lt"/>
                <a:ea typeface="+mn-ea"/>
                <a:cs typeface="+mn-cs"/>
              </a:rPr>
              <a:t>– 5.106 To (1 To = 1012 octets) en 2005 (la Library of Congress </a:t>
            </a:r>
            <a:r>
              <a:rPr lang="fr-FR" sz="1200" b="0" i="0" u="none" strike="noStrike" kern="1200" baseline="0" dirty="0" smtClean="0">
                <a:solidFill>
                  <a:schemeClr val="tx1"/>
                </a:solidFill>
                <a:latin typeface="+mn-lt"/>
                <a:ea typeface="+mn-ea"/>
                <a:cs typeface="+mn-cs"/>
              </a:rPr>
              <a:t>stocke 20 To de données texte)</a:t>
            </a:r>
          </a:p>
          <a:p>
            <a:r>
              <a:rPr lang="fr-FR" sz="1200" b="0" i="0" u="none" strike="noStrike" kern="1200" baseline="0" dirty="0" smtClean="0">
                <a:solidFill>
                  <a:schemeClr val="tx1"/>
                </a:solidFill>
                <a:latin typeface="+mn-lt"/>
                <a:ea typeface="+mn-ea"/>
                <a:cs typeface="+mn-cs"/>
              </a:rPr>
              <a:t>– en 2005, le nombre de sites Web a augmenté de 17,5 millions – la production mondiale de données mémorisées double chaque année</a:t>
            </a:r>
          </a:p>
          <a:p>
            <a:r>
              <a:rPr lang="fr-FR" sz="1200" b="0" i="0" u="none" strike="noStrike" kern="1200" baseline="0" dirty="0" smtClean="0">
                <a:solidFill>
                  <a:schemeClr val="tx1"/>
                </a:solidFill>
                <a:latin typeface="+mn-lt"/>
                <a:ea typeface="+mn-ea"/>
                <a:cs typeface="+mn-cs"/>
              </a:rPr>
              <a:t>• Le problème du Web n'est plus d'augmenter la taille des « autoroutes de l'information », mais de concevoir et réaliser des systèmes permettant de filtrer les informations et de les délivrer de façon « intelligente »</a:t>
            </a:r>
          </a:p>
          <a:p>
            <a:endParaRPr lang="fr-FR" sz="1200" b="0" i="0" u="none" strike="noStrike" kern="1200" baseline="0" dirty="0" smtClean="0">
              <a:solidFill>
                <a:schemeClr val="tx1"/>
              </a:solidFill>
              <a:latin typeface="+mn-lt"/>
              <a:ea typeface="+mn-ea"/>
              <a:cs typeface="+mn-cs"/>
            </a:endParaRPr>
          </a:p>
          <a:p>
            <a:r>
              <a:rPr lang="fr-FR" sz="1200" b="0" i="0" kern="1200" dirty="0" smtClean="0">
                <a:solidFill>
                  <a:schemeClr val="tx1"/>
                </a:solidFill>
                <a:effectLst/>
                <a:latin typeface="+mn-lt"/>
                <a:ea typeface="+mn-ea"/>
                <a:cs typeface="+mn-cs"/>
              </a:rPr>
              <a:t>Chaque seconde, 29.000 </a:t>
            </a:r>
            <a:r>
              <a:rPr lang="fr-FR" sz="1200" b="0" i="0" kern="1200" dirty="0" err="1" smtClean="0">
                <a:solidFill>
                  <a:schemeClr val="tx1"/>
                </a:solidFill>
                <a:effectLst/>
                <a:latin typeface="+mn-lt"/>
                <a:ea typeface="+mn-ea"/>
                <a:cs typeface="+mn-cs"/>
              </a:rPr>
              <a:t>Gigaoctets</a:t>
            </a:r>
            <a:r>
              <a:rPr lang="fr-FR" sz="1200" b="0" i="0" kern="1200" dirty="0" smtClean="0">
                <a:solidFill>
                  <a:schemeClr val="tx1"/>
                </a:solidFill>
                <a:effectLst/>
                <a:latin typeface="+mn-lt"/>
                <a:ea typeface="+mn-ea"/>
                <a:cs typeface="+mn-cs"/>
              </a:rPr>
              <a:t> (Go) d'informations sont publiés dans le monde, soit 2,5 </a:t>
            </a:r>
            <a:r>
              <a:rPr lang="fr-FR" sz="1200" b="0" i="0" kern="1200" dirty="0" err="1" smtClean="0">
                <a:solidFill>
                  <a:schemeClr val="tx1"/>
                </a:solidFill>
                <a:effectLst/>
                <a:latin typeface="+mn-lt"/>
                <a:ea typeface="+mn-ea"/>
                <a:cs typeface="+mn-cs"/>
              </a:rPr>
              <a:t>exaoctets</a:t>
            </a:r>
            <a:r>
              <a:rPr lang="fr-FR" sz="1200" b="0" i="0" kern="1200" dirty="0" smtClean="0">
                <a:solidFill>
                  <a:schemeClr val="tx1"/>
                </a:solidFill>
                <a:effectLst/>
                <a:latin typeface="+mn-lt"/>
                <a:ea typeface="+mn-ea"/>
                <a:cs typeface="+mn-cs"/>
              </a:rPr>
              <a:t> par jour soit 912,5 </a:t>
            </a:r>
            <a:r>
              <a:rPr lang="fr-FR" sz="1200" b="0" i="0" kern="1200" dirty="0" err="1" smtClean="0">
                <a:solidFill>
                  <a:schemeClr val="tx1"/>
                </a:solidFill>
                <a:effectLst/>
                <a:latin typeface="+mn-lt"/>
                <a:ea typeface="+mn-ea"/>
                <a:cs typeface="+mn-cs"/>
              </a:rPr>
              <a:t>exaoctets</a:t>
            </a:r>
            <a:r>
              <a:rPr lang="fr-FR" sz="1200" b="0" i="0" kern="1200" dirty="0" smtClean="0">
                <a:solidFill>
                  <a:schemeClr val="tx1"/>
                </a:solidFill>
                <a:effectLst/>
                <a:latin typeface="+mn-lt"/>
                <a:ea typeface="+mn-ea"/>
                <a:cs typeface="+mn-cs"/>
              </a:rPr>
              <a:t> par an. Un volume de "</a:t>
            </a:r>
            <a:r>
              <a:rPr lang="fr-FR" sz="1200" b="0" i="0" kern="1200" dirty="0" err="1" smtClean="0">
                <a:solidFill>
                  <a:schemeClr val="tx1"/>
                </a:solidFill>
                <a:effectLst/>
                <a:latin typeface="+mn-lt"/>
                <a:ea typeface="+mn-ea"/>
                <a:cs typeface="+mn-cs"/>
              </a:rPr>
              <a:t>big</a:t>
            </a:r>
            <a:r>
              <a:rPr lang="fr-FR" sz="1200" b="0" i="0" kern="1200" dirty="0" smtClean="0">
                <a:solidFill>
                  <a:schemeClr val="tx1"/>
                </a:solidFill>
                <a:effectLst/>
                <a:latin typeface="+mn-lt"/>
                <a:ea typeface="+mn-ea"/>
                <a:cs typeface="+mn-cs"/>
              </a:rPr>
              <a:t> data" qui croît à une vitesse vertigineuse</a:t>
            </a:r>
          </a:p>
          <a:p>
            <a:r>
              <a:rPr lang="fr-FR" sz="1200" b="1" i="0" kern="1200" dirty="0" smtClean="0">
                <a:solidFill>
                  <a:schemeClr val="tx1"/>
                </a:solidFill>
                <a:effectLst/>
                <a:latin typeface="+mn-lt"/>
                <a:ea typeface="+mn-ea"/>
                <a:cs typeface="+mn-cs"/>
              </a:rPr>
              <a:t>915 000 de </a:t>
            </a:r>
            <a:r>
              <a:rPr lang="fr-FR" sz="1200" b="1" i="0" kern="1200" dirty="0" err="1" smtClean="0">
                <a:solidFill>
                  <a:schemeClr val="tx1"/>
                </a:solidFill>
                <a:effectLst/>
                <a:latin typeface="+mn-lt"/>
                <a:ea typeface="+mn-ea"/>
                <a:cs typeface="+mn-cs"/>
              </a:rPr>
              <a:t>Pétaoctets</a:t>
            </a:r>
            <a:r>
              <a:rPr lang="fr-FR" sz="1200" b="1" i="0" kern="1200" dirty="0" smtClean="0">
                <a:solidFill>
                  <a:schemeClr val="tx1"/>
                </a:solidFill>
                <a:effectLst/>
                <a:latin typeface="+mn-lt"/>
                <a:ea typeface="+mn-ea"/>
                <a:cs typeface="+mn-cs"/>
              </a:rPr>
              <a:t> </a:t>
            </a:r>
            <a:r>
              <a:rPr lang="fr-FR" sz="1200" b="0" i="0" kern="1200" dirty="0" smtClean="0">
                <a:solidFill>
                  <a:schemeClr val="tx1"/>
                </a:solidFill>
                <a:effectLst/>
                <a:latin typeface="+mn-lt"/>
                <a:ea typeface="+mn-ea"/>
                <a:cs typeface="+mn-cs"/>
              </a:rPr>
              <a:t>d'informations sont publiées chaque année sur le net soit</a:t>
            </a: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10</a:t>
            </a:fld>
            <a:endParaRPr lang="fr-FR"/>
          </a:p>
        </p:txBody>
      </p:sp>
    </p:spTree>
    <p:extLst>
      <p:ext uri="{BB962C8B-B14F-4D97-AF65-F5344CB8AC3E}">
        <p14:creationId xmlns:p14="http://schemas.microsoft.com/office/powerpoint/2010/main" val="2066424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Alors, comment trouver et extraire l’information pertinente pour différents services ?</a:t>
            </a:r>
          </a:p>
          <a:p>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11</a:t>
            </a:fld>
            <a:endParaRPr lang="fr-FR"/>
          </a:p>
        </p:txBody>
      </p:sp>
    </p:spTree>
    <p:extLst>
      <p:ext uri="{BB962C8B-B14F-4D97-AF65-F5344CB8AC3E}">
        <p14:creationId xmlns:p14="http://schemas.microsoft.com/office/powerpoint/2010/main" val="2306890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12</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14300" indent="0">
              <a:buNone/>
            </a:pPr>
            <a:r>
              <a:rPr lang="fr-FR" dirty="0" smtClean="0"/>
              <a:t>-</a:t>
            </a:r>
            <a:r>
              <a:rPr lang="fr-FR" baseline="0" dirty="0" smtClean="0"/>
              <a:t> </a:t>
            </a:r>
            <a:r>
              <a:rPr lang="fr-FR" dirty="0" smtClean="0"/>
              <a:t>Comment croiser les 2 documents pour un trajet train puis avion ?</a:t>
            </a:r>
          </a:p>
          <a:p>
            <a:pPr marL="114300" indent="0">
              <a:buNone/>
            </a:pPr>
            <a:r>
              <a:rPr lang="fr-FR" dirty="0" smtClean="0"/>
              <a:t>- Les documents HTML ne peuvent être utilisés car les documents HTML sont une présentation des données</a:t>
            </a:r>
          </a:p>
          <a:p>
            <a:pPr marL="114300" indent="0">
              <a:buNone/>
            </a:pPr>
            <a:r>
              <a:rPr lang="fr-FR" dirty="0" smtClean="0"/>
              <a:t>-</a:t>
            </a:r>
            <a:r>
              <a:rPr lang="fr-FR" baseline="0" dirty="0" smtClean="0"/>
              <a:t> </a:t>
            </a:r>
            <a:r>
              <a:rPr lang="fr-FR" dirty="0" smtClean="0"/>
              <a:t>Pourtant, à la base, les données sont souvent stockées de façon structurée dans des bases de données (BD) !</a:t>
            </a:r>
            <a:r>
              <a:rPr lang="fr-FR" baseline="0" dirty="0" smtClean="0"/>
              <a:t> </a:t>
            </a:r>
            <a:r>
              <a:rPr lang="fr-FR" dirty="0" smtClean="0"/>
              <a:t>Mais le schéma de la BD des trains est sans doute très différent de celui de la BD des avions …</a:t>
            </a:r>
          </a:p>
          <a:p>
            <a:pPr marL="114300" indent="0">
              <a:buNone/>
            </a:pPr>
            <a:endParaRPr lang="fr-FR" dirty="0" smtClean="0"/>
          </a:p>
          <a:p>
            <a:pPr marL="114300" indent="0">
              <a:buNone/>
            </a:pPr>
            <a:r>
              <a:rPr lang="fr-FR" dirty="0" smtClean="0"/>
              <a:t>- Le code HTML contient l'expression dans une langue naturelle (LN) des informations, ou dans des images, des fichiers sonores, des vidéos, …</a:t>
            </a:r>
          </a:p>
          <a:p>
            <a:pPr marL="114300" indent="0">
              <a:buNone/>
            </a:pPr>
            <a:r>
              <a:rPr lang="fr-FR" dirty="0" smtClean="0"/>
              <a:t>- Les moteurs de recherche, pour des raisons de performance et de taille du Web, ne font aucun traitement sophistiqué sur les textes : ils font une recherche de mots, ce qui est très différent d'une recherche d'informations</a:t>
            </a:r>
          </a:p>
          <a:p>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13</a:t>
            </a:fld>
            <a:endParaRPr lang="fr-FR"/>
          </a:p>
        </p:txBody>
      </p:sp>
    </p:spTree>
    <p:extLst>
      <p:ext uri="{BB962C8B-B14F-4D97-AF65-F5344CB8AC3E}">
        <p14:creationId xmlns:p14="http://schemas.microsoft.com/office/powerpoint/2010/main" val="564506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il ne s'agit pas de 3 chaînes de caractères, mais de l'identification (désambiguïsation) du titre, de la relation, de l'auteur.</a:t>
            </a:r>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14</a:t>
            </a:fld>
            <a:endParaRPr lang="fr-FR"/>
          </a:p>
        </p:txBody>
      </p:sp>
    </p:spTree>
    <p:extLst>
      <p:ext uri="{BB962C8B-B14F-4D97-AF65-F5344CB8AC3E}">
        <p14:creationId xmlns:p14="http://schemas.microsoft.com/office/powerpoint/2010/main" val="874766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Ontologies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p>
          <a:p>
            <a:r>
              <a:rPr lang="fr-FR" sz="1200" b="0" i="0" u="none" strike="noStrike" kern="1200" baseline="0" dirty="0" smtClean="0">
                <a:solidFill>
                  <a:schemeClr val="tx1"/>
                </a:solidFill>
                <a:latin typeface="+mn-lt"/>
                <a:ea typeface="+mn-ea"/>
                <a:cs typeface="+mn-cs"/>
              </a:rPr>
              <a:t>Vous pouvez donc voir que sur le moteur Google, la première occurrence est la réponse à notre question et</a:t>
            </a:r>
          </a:p>
          <a:p>
            <a:r>
              <a:rPr lang="fr-FR" sz="1200" b="0" i="0" u="none" strike="noStrike" kern="1200" baseline="0" dirty="0" smtClean="0">
                <a:solidFill>
                  <a:schemeClr val="tx1"/>
                </a:solidFill>
                <a:latin typeface="+mn-lt"/>
                <a:ea typeface="+mn-ea"/>
                <a:cs typeface="+mn-cs"/>
              </a:rPr>
              <a:t>qu'ensuite il y a les réponses résultant de la recherche syntaxique.</a:t>
            </a:r>
            <a:endParaRPr lang="fr-FR"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Le Web Sémantique est une extension du Web classique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facilitant </a:t>
            </a:r>
            <a:r>
              <a:rPr lang="fr-FR" sz="1200" dirty="0" err="1" smtClean="0"/>
              <a:t>l!automatisation</a:t>
            </a:r>
            <a:r>
              <a:rPr lang="fr-FR" sz="1200" dirty="0" smtClean="0"/>
              <a:t> du traitement des connaissances disponibles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ne remet pas en cause le Web classique (HTML, HTTP, ...)</a:t>
            </a:r>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15</a:t>
            </a:fld>
            <a:endParaRPr lang="fr-FR"/>
          </a:p>
        </p:txBody>
      </p:sp>
    </p:spTree>
    <p:extLst>
      <p:ext uri="{BB962C8B-B14F-4D97-AF65-F5344CB8AC3E}">
        <p14:creationId xmlns:p14="http://schemas.microsoft.com/office/powerpoint/2010/main" val="3374401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4EFA940-C527-4BD7-8ED6-E66BABCBAD04}" type="slidenum">
              <a:rPr lang="fr-FR" smtClean="0"/>
              <a:t>16</a:t>
            </a:fld>
            <a:endParaRPr lang="fr-FR"/>
          </a:p>
        </p:txBody>
      </p:sp>
    </p:spTree>
    <p:extLst>
      <p:ext uri="{BB962C8B-B14F-4D97-AF65-F5344CB8AC3E}">
        <p14:creationId xmlns:p14="http://schemas.microsoft.com/office/powerpoint/2010/main" val="874766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4DE54F2-9892-492D-BE4F-E903C852C5AF}" type="datetimeFigureOut">
              <a:rPr lang="fr-FR" smtClean="0"/>
              <a:t>11/03/2016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1C6970-7BA4-4A74-9F89-417F401DC3F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4DE54F2-9892-492D-BE4F-E903C852C5AF}" type="datetimeFigureOut">
              <a:rPr lang="fr-FR" smtClean="0"/>
              <a:t>11/03/2016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1C6970-7BA4-4A74-9F89-417F401DC3F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4DE54F2-9892-492D-BE4F-E903C852C5AF}" type="datetimeFigureOut">
              <a:rPr lang="fr-FR" smtClean="0"/>
              <a:t>11/03/2016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1C6970-7BA4-4A74-9F89-417F401DC3F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4DE54F2-9892-492D-BE4F-E903C852C5AF}" type="datetimeFigureOut">
              <a:rPr lang="fr-FR" smtClean="0"/>
              <a:t>11/03/2016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1C6970-7BA4-4A74-9F89-417F401DC3F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4DE54F2-9892-492D-BE4F-E903C852C5AF}" type="datetimeFigureOut">
              <a:rPr lang="fr-FR" smtClean="0"/>
              <a:t>11/03/2016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1C6970-7BA4-4A74-9F89-417F401DC3F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4DE54F2-9892-492D-BE4F-E903C852C5AF}" type="datetimeFigureOut">
              <a:rPr lang="fr-FR" smtClean="0"/>
              <a:t>11/03/2016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F1C6970-7BA4-4A74-9F89-417F401DC3F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24DE54F2-9892-492D-BE4F-E903C852C5AF}" type="datetimeFigureOut">
              <a:rPr lang="fr-FR" smtClean="0"/>
              <a:t>11/03/2016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F1C6970-7BA4-4A74-9F89-417F401DC3F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24DE54F2-9892-492D-BE4F-E903C852C5AF}" type="datetimeFigureOut">
              <a:rPr lang="fr-FR" smtClean="0"/>
              <a:t>11/03/2016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F1C6970-7BA4-4A74-9F89-417F401DC3F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DE54F2-9892-492D-BE4F-E903C852C5AF}" type="datetimeFigureOut">
              <a:rPr lang="fr-FR" smtClean="0"/>
              <a:t>11/03/2016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F1C6970-7BA4-4A74-9F89-417F401DC3F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smtClean="0"/>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4DE54F2-9892-492D-BE4F-E903C852C5AF}" type="datetimeFigureOut">
              <a:rPr lang="fr-FR" smtClean="0"/>
              <a:t>11/03/2016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F1C6970-7BA4-4A74-9F89-417F401DC3FC}" type="slidenum">
              <a:rPr lang="fr-FR" smtClean="0"/>
              <a:t>‹N°›</a:t>
            </a:fld>
            <a:endParaRPr lang="fr-FR"/>
          </a:p>
        </p:txBody>
      </p:sp>
      <p:sp>
        <p:nvSpPr>
          <p:cNvPr id="9" name="Content Placeholder 8"/>
          <p:cNvSpPr>
            <a:spLocks noGrp="1"/>
          </p:cNvSpPr>
          <p:nvPr>
            <p:ph sz="quarter" idx="13"/>
          </p:nvPr>
        </p:nvSpPr>
        <p:spPr>
          <a:xfrm>
            <a:off x="304800" y="381000"/>
            <a:ext cx="7772400" cy="494284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24DE54F2-9892-492D-BE4F-E903C852C5AF}" type="datetimeFigureOut">
              <a:rPr lang="fr-FR" smtClean="0"/>
              <a:t>11/03/2016</a:t>
            </a:fld>
            <a:endParaRPr lang="fr-FR"/>
          </a:p>
        </p:txBody>
      </p:sp>
      <p:sp>
        <p:nvSpPr>
          <p:cNvPr id="9" name="Slide Number Placeholder 8"/>
          <p:cNvSpPr>
            <a:spLocks noGrp="1"/>
          </p:cNvSpPr>
          <p:nvPr>
            <p:ph type="sldNum" sz="quarter" idx="11"/>
          </p:nvPr>
        </p:nvSpPr>
        <p:spPr/>
        <p:txBody>
          <a:bodyPr/>
          <a:lstStyle/>
          <a:p>
            <a:fld id="{9F1C6970-7BA4-4A74-9F89-417F401DC3FC}" type="slidenum">
              <a:rPr lang="fr-FR" smtClean="0"/>
              <a:t>‹N°›</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F1C6970-7BA4-4A74-9F89-417F401DC3FC}" type="slidenum">
              <a:rPr lang="fr-FR" smtClean="0"/>
              <a:t>‹N°›</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4DE54F2-9892-492D-BE4F-E903C852C5AF}" type="datetimeFigureOut">
              <a:rPr lang="fr-FR" smtClean="0"/>
              <a:t>11/03/2016</a:t>
            </a:fld>
            <a:endParaRPr lang="fr-F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Web sémantique</a:t>
            </a:r>
            <a:endParaRPr lang="fr-FR" dirty="0"/>
          </a:p>
        </p:txBody>
      </p:sp>
      <p:sp>
        <p:nvSpPr>
          <p:cNvPr id="3" name="Sous-titre 2"/>
          <p:cNvSpPr>
            <a:spLocks noGrp="1"/>
          </p:cNvSpPr>
          <p:nvPr>
            <p:ph type="subTitle" idx="1"/>
          </p:nvPr>
        </p:nvSpPr>
        <p:spPr>
          <a:xfrm>
            <a:off x="755576" y="5611688"/>
            <a:ext cx="7558608" cy="409600"/>
          </a:xfrm>
        </p:spPr>
        <p:txBody>
          <a:bodyPr>
            <a:normAutofit/>
          </a:bodyPr>
          <a:lstStyle/>
          <a:p>
            <a:pPr algn="r"/>
            <a:r>
              <a:rPr lang="fr-FR" dirty="0" smtClean="0"/>
              <a:t>Préparé par : </a:t>
            </a:r>
            <a:r>
              <a:rPr lang="fr-FR" dirty="0" err="1" smtClean="0">
                <a:solidFill>
                  <a:schemeClr val="accent5">
                    <a:lumMod val="50000"/>
                  </a:schemeClr>
                </a:solidFill>
              </a:rPr>
              <a:t>Marouane</a:t>
            </a:r>
            <a:r>
              <a:rPr lang="fr-FR" dirty="0" smtClean="0">
                <a:solidFill>
                  <a:schemeClr val="accent5">
                    <a:lumMod val="50000"/>
                  </a:schemeClr>
                </a:solidFill>
              </a:rPr>
              <a:t> FELJA</a:t>
            </a:r>
            <a:endParaRPr lang="fr-FR" dirty="0">
              <a:solidFill>
                <a:schemeClr val="accent5">
                  <a:lumMod val="50000"/>
                </a:schemeClr>
              </a:solidFill>
            </a:endParaRPr>
          </a:p>
        </p:txBody>
      </p:sp>
    </p:spTree>
    <p:extLst>
      <p:ext uri="{BB962C8B-B14F-4D97-AF65-F5344CB8AC3E}">
        <p14:creationId xmlns:p14="http://schemas.microsoft.com/office/powerpoint/2010/main" val="3821136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Limites du Web actuel</a:t>
            </a:r>
            <a:endParaRPr lang="fr-FR" dirty="0"/>
          </a:p>
        </p:txBody>
      </p:sp>
      <p:sp>
        <p:nvSpPr>
          <p:cNvPr id="3" name="Espace réservé du contenu 2"/>
          <p:cNvSpPr>
            <a:spLocks noGrp="1"/>
          </p:cNvSpPr>
          <p:nvPr>
            <p:ph idx="1"/>
          </p:nvPr>
        </p:nvSpPr>
        <p:spPr/>
        <p:txBody>
          <a:bodyPr>
            <a:normAutofit lnSpcReduction="10000"/>
          </a:bodyPr>
          <a:lstStyle/>
          <a:p>
            <a:r>
              <a:rPr lang="fr-FR" dirty="0"/>
              <a:t>De plus en plus de sites :</a:t>
            </a:r>
            <a:r>
              <a:rPr lang="fr-FR" dirty="0" smtClean="0"/>
              <a:t> </a:t>
            </a:r>
            <a:r>
              <a:rPr lang="fr-FR" dirty="0"/>
              <a:t>nécessité </a:t>
            </a:r>
            <a:r>
              <a:rPr lang="fr-FR" dirty="0" smtClean="0"/>
              <a:t>d’avoir </a:t>
            </a:r>
            <a:r>
              <a:rPr lang="fr-FR" dirty="0"/>
              <a:t>des outils pour rechercher des informations = moteurs de recherches, </a:t>
            </a:r>
            <a:r>
              <a:rPr lang="fr-FR" dirty="0" smtClean="0"/>
              <a:t>méta-moteurs</a:t>
            </a:r>
            <a:r>
              <a:rPr lang="fr-FR" dirty="0"/>
              <a:t>.</a:t>
            </a:r>
          </a:p>
          <a:p>
            <a:r>
              <a:rPr lang="fr-FR" dirty="0"/>
              <a:t>Informations disponibles non-structurée, hétérogène et distribuée : texte, images, données issues de bases, documents </a:t>
            </a:r>
            <a:r>
              <a:rPr lang="fr-FR" dirty="0" smtClean="0"/>
              <a:t>techniques</a:t>
            </a:r>
            <a:r>
              <a:rPr lang="fr-FR" dirty="0"/>
              <a:t>.</a:t>
            </a:r>
          </a:p>
          <a:p>
            <a:r>
              <a:rPr lang="fr-FR" dirty="0"/>
              <a:t>Certains types de données se prêtent mal à la recherche par les moteurs de recherche traditionnels : Comparaison de documents, recherches « type SGBD », raisonnement sur les connaissances </a:t>
            </a:r>
            <a:r>
              <a:rPr lang="fr-FR" dirty="0" smtClean="0"/>
              <a:t>disponibles?</a:t>
            </a:r>
          </a:p>
          <a:p>
            <a:r>
              <a:rPr lang="fr-FR" dirty="0" smtClean="0"/>
              <a:t>Organisation </a:t>
            </a:r>
            <a:r>
              <a:rPr lang="fr-FR" dirty="0"/>
              <a:t>des informations côté serveur : Web statique (HTML pur) ou Web dynamique (CGI, PHP, SGBD, JSP, Java, Services web) ; le Web ne contient pas uniquement des pages mais aussi des « services </a:t>
            </a:r>
            <a:r>
              <a:rPr lang="fr-FR" dirty="0" smtClean="0"/>
              <a:t>».</a:t>
            </a:r>
            <a:endParaRPr lang="fr-FR" dirty="0"/>
          </a:p>
        </p:txBody>
      </p:sp>
    </p:spTree>
    <p:extLst>
      <p:ext uri="{BB962C8B-B14F-4D97-AF65-F5344CB8AC3E}">
        <p14:creationId xmlns:p14="http://schemas.microsoft.com/office/powerpoint/2010/main" val="3867698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Limites du Web actuel</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pPr marL="114300" indent="0">
              <a:buNone/>
            </a:pPr>
            <a:r>
              <a:rPr lang="fr-FR" dirty="0"/>
              <a:t>Accéder, </a:t>
            </a:r>
            <a:r>
              <a:rPr lang="fr-FR" dirty="0" smtClean="0"/>
              <a:t>traiter, </a:t>
            </a:r>
            <a:r>
              <a:rPr lang="fr-FR" dirty="0"/>
              <a:t>extraire et interpréter </a:t>
            </a:r>
            <a:r>
              <a:rPr lang="fr-FR" dirty="0" smtClean="0"/>
              <a:t>l’information :</a:t>
            </a:r>
          </a:p>
          <a:p>
            <a:pPr marL="114300" indent="0">
              <a:buNone/>
            </a:pPr>
            <a:endParaRPr lang="fr-FR" dirty="0"/>
          </a:p>
          <a:p>
            <a:r>
              <a:rPr lang="fr-FR" dirty="0"/>
              <a:t>La majorité des données sur le Web est sous une forme qui ne permet pas de l’utiliser à grande échelle.</a:t>
            </a:r>
          </a:p>
          <a:p>
            <a:r>
              <a:rPr lang="fr-FR" dirty="0"/>
              <a:t>Pas de système global de publication de données permettant aux machines et aux humains de les </a:t>
            </a:r>
            <a:r>
              <a:rPr lang="fr-FR" dirty="0" smtClean="0"/>
              <a:t>traiter.</a:t>
            </a:r>
          </a:p>
          <a:p>
            <a:endParaRPr lang="fr-FR" dirty="0"/>
          </a:p>
          <a:p>
            <a:pPr marL="114300" indent="0">
              <a:buNone/>
            </a:pPr>
            <a:r>
              <a:rPr lang="fr-FR" dirty="0"/>
              <a:t>Exemple </a:t>
            </a:r>
          </a:p>
          <a:p>
            <a:pPr marL="114300" indent="0">
              <a:buNone/>
            </a:pPr>
            <a:endParaRPr lang="fr-FR" dirty="0" smtClean="0"/>
          </a:p>
          <a:p>
            <a:pPr marL="114300" indent="0">
              <a:buNone/>
            </a:pPr>
            <a:r>
              <a:rPr lang="fr-FR" dirty="0" smtClean="0"/>
              <a:t>Évènements </a:t>
            </a:r>
            <a:r>
              <a:rPr lang="fr-FR" dirty="0"/>
              <a:t>sportifs, météo, guides TV, guides cinéma, ... sont présentés par de nombreux sites Web, mais presque tous </a:t>
            </a:r>
            <a:r>
              <a:rPr lang="fr-FR" dirty="0" smtClean="0"/>
              <a:t>au format </a:t>
            </a:r>
            <a:r>
              <a:rPr lang="fr-FR" dirty="0"/>
              <a:t>HTML (structure logique + présentation</a:t>
            </a:r>
            <a:r>
              <a:rPr lang="fr-FR" dirty="0" smtClean="0"/>
              <a:t>) </a:t>
            </a:r>
            <a:endParaRPr lang="fr-FR" dirty="0"/>
          </a:p>
        </p:txBody>
      </p:sp>
    </p:spTree>
    <p:extLst>
      <p:ext uri="{BB962C8B-B14F-4D97-AF65-F5344CB8AC3E}">
        <p14:creationId xmlns:p14="http://schemas.microsoft.com/office/powerpoint/2010/main" val="882958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Limites du Web actuel</a:t>
            </a:r>
            <a:endParaRPr lang="fr-FR" dirty="0"/>
          </a:p>
        </p:txBody>
      </p:sp>
      <p:sp>
        <p:nvSpPr>
          <p:cNvPr id="3" name="Espace réservé du contenu 2"/>
          <p:cNvSpPr>
            <a:spLocks noGrp="1"/>
          </p:cNvSpPr>
          <p:nvPr>
            <p:ph idx="1"/>
          </p:nvPr>
        </p:nvSpPr>
        <p:spPr/>
        <p:txBody>
          <a:bodyPr/>
          <a:lstStyle/>
          <a:p>
            <a:pPr marL="114300" indent="0">
              <a:buNone/>
            </a:pPr>
            <a:r>
              <a:rPr lang="fr-FR" dirty="0" smtClean="0"/>
              <a:t>Le </a:t>
            </a:r>
            <a:r>
              <a:rPr lang="fr-FR" dirty="0"/>
              <a:t>Web actuel entrave la recherche, l’extraction, la maintenance et la génération d’information</a:t>
            </a:r>
          </a:p>
          <a:p>
            <a:pPr marL="114300" indent="0">
              <a:buNone/>
            </a:pPr>
            <a:endParaRPr lang="fr-FR" dirty="0"/>
          </a:p>
          <a:p>
            <a:pPr marL="114300" indent="0">
              <a:buNone/>
            </a:pPr>
            <a:r>
              <a:rPr lang="fr-FR" dirty="0" smtClean="0"/>
              <a:t>Actuellement</a:t>
            </a:r>
            <a:r>
              <a:rPr lang="fr-FR" dirty="0"/>
              <a:t>, pas d’accès réel au contenu des documents </a:t>
            </a:r>
            <a:r>
              <a:rPr lang="fr-FR" dirty="0" smtClean="0"/>
              <a:t>:</a:t>
            </a:r>
          </a:p>
          <a:p>
            <a:pPr marL="114300" indent="0">
              <a:buNone/>
            </a:pPr>
            <a:endParaRPr lang="fr-FR" dirty="0"/>
          </a:p>
          <a:p>
            <a:r>
              <a:rPr lang="fr-FR" dirty="0"/>
              <a:t>Contenu et Information pas accessible ni interprétable par des </a:t>
            </a:r>
            <a:r>
              <a:rPr lang="fr-FR" dirty="0" smtClean="0"/>
              <a:t>machines.</a:t>
            </a:r>
            <a:endParaRPr lang="fr-FR" dirty="0"/>
          </a:p>
          <a:p>
            <a:r>
              <a:rPr lang="fr-FR" dirty="0"/>
              <a:t>Pas possible de composer dynamiquement des documents cohérents et adaptés aux </a:t>
            </a:r>
            <a:r>
              <a:rPr lang="fr-FR" dirty="0" smtClean="0"/>
              <a:t>utilisateurs.</a:t>
            </a:r>
            <a:endParaRPr lang="fr-FR" dirty="0"/>
          </a:p>
          <a:p>
            <a:endParaRPr lang="fr-FR" dirty="0"/>
          </a:p>
        </p:txBody>
      </p:sp>
    </p:spTree>
    <p:extLst>
      <p:ext uri="{BB962C8B-B14F-4D97-AF65-F5344CB8AC3E}">
        <p14:creationId xmlns:p14="http://schemas.microsoft.com/office/powerpoint/2010/main" val="2986044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Limites du Web actuel</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pPr marL="114300" indent="0">
              <a:buNone/>
            </a:pPr>
            <a:r>
              <a:rPr lang="fr-FR" dirty="0" smtClean="0"/>
              <a:t>Les </a:t>
            </a:r>
            <a:r>
              <a:rPr lang="fr-FR" dirty="0"/>
              <a:t>informations sont « cachées » dans le code </a:t>
            </a:r>
            <a:r>
              <a:rPr lang="fr-FR" dirty="0" smtClean="0"/>
              <a:t>HTML</a:t>
            </a:r>
          </a:p>
          <a:p>
            <a:pPr marL="114300" indent="0">
              <a:buNone/>
            </a:pPr>
            <a:endParaRPr lang="fr-FR" dirty="0"/>
          </a:p>
          <a:p>
            <a:pPr marL="114300" indent="0">
              <a:buNone/>
            </a:pPr>
            <a:r>
              <a:rPr lang="fr-FR" dirty="0" smtClean="0"/>
              <a:t>Exemple : Horaires </a:t>
            </a:r>
            <a:r>
              <a:rPr lang="fr-FR" dirty="0"/>
              <a:t>de trains &amp; Horaires </a:t>
            </a:r>
            <a:r>
              <a:rPr lang="fr-FR" dirty="0" smtClean="0"/>
              <a:t>d’avion </a:t>
            </a:r>
            <a:r>
              <a:rPr lang="fr-FR" dirty="0"/>
              <a:t>= 2 documents HTML avec </a:t>
            </a:r>
            <a:r>
              <a:rPr lang="fr-FR" dirty="0" smtClean="0"/>
              <a:t>tables. </a:t>
            </a:r>
            <a:r>
              <a:rPr lang="fr-FR" b="1" dirty="0" smtClean="0"/>
              <a:t>Comment </a:t>
            </a:r>
            <a:r>
              <a:rPr lang="fr-FR" b="1" dirty="0"/>
              <a:t>croiser les 2 documents pour un trajet train puis avion </a:t>
            </a:r>
            <a:r>
              <a:rPr lang="fr-FR" b="1" dirty="0" smtClean="0"/>
              <a:t>?</a:t>
            </a:r>
          </a:p>
          <a:p>
            <a:pPr marL="114300" indent="0">
              <a:buNone/>
            </a:pPr>
            <a:endParaRPr lang="fr-FR" b="1" dirty="0"/>
          </a:p>
          <a:p>
            <a:pPr marL="114300" indent="0">
              <a:buNone/>
            </a:pPr>
            <a:r>
              <a:rPr lang="fr-FR" dirty="0"/>
              <a:t>Le code HTML contient l'expression dans une langue naturelle </a:t>
            </a:r>
            <a:r>
              <a:rPr lang="fr-FR" dirty="0" smtClean="0"/>
              <a:t>des </a:t>
            </a:r>
            <a:r>
              <a:rPr lang="fr-FR" dirty="0"/>
              <a:t>informations, ou dans des images, des fichiers sonores, des </a:t>
            </a:r>
            <a:r>
              <a:rPr lang="fr-FR" dirty="0" smtClean="0"/>
              <a:t>vidéos</a:t>
            </a:r>
            <a:r>
              <a:rPr lang="fr-FR" dirty="0"/>
              <a:t>.</a:t>
            </a:r>
            <a:endParaRPr lang="fr-FR" dirty="0" smtClean="0"/>
          </a:p>
          <a:p>
            <a:pPr marL="114300" indent="0">
              <a:buNone/>
            </a:pPr>
            <a:endParaRPr lang="fr-FR" dirty="0"/>
          </a:p>
          <a:p>
            <a:pPr marL="114300" indent="0">
              <a:buNone/>
            </a:pPr>
            <a:r>
              <a:rPr lang="fr-FR" dirty="0"/>
              <a:t>Les moteurs de </a:t>
            </a:r>
            <a:r>
              <a:rPr lang="fr-FR" dirty="0" smtClean="0"/>
              <a:t>recherche </a:t>
            </a:r>
            <a:r>
              <a:rPr lang="fr-FR" dirty="0"/>
              <a:t>ne font aucun traitement sophistiqué sur les </a:t>
            </a:r>
            <a:r>
              <a:rPr lang="fr-FR" dirty="0" smtClean="0"/>
              <a:t>textes.</a:t>
            </a:r>
            <a:endParaRPr lang="fr-FR" dirty="0"/>
          </a:p>
        </p:txBody>
      </p:sp>
    </p:spTree>
    <p:extLst>
      <p:ext uri="{BB962C8B-B14F-4D97-AF65-F5344CB8AC3E}">
        <p14:creationId xmlns:p14="http://schemas.microsoft.com/office/powerpoint/2010/main" val="2769072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Réponses apportées par le WS</a:t>
            </a:r>
            <a:endParaRPr lang="fr-FR" dirty="0"/>
          </a:p>
        </p:txBody>
      </p:sp>
      <p:sp>
        <p:nvSpPr>
          <p:cNvPr id="3" name="Espace réservé du contenu 2"/>
          <p:cNvSpPr>
            <a:spLocks noGrp="1"/>
          </p:cNvSpPr>
          <p:nvPr>
            <p:ph idx="1"/>
          </p:nvPr>
        </p:nvSpPr>
        <p:spPr/>
        <p:txBody>
          <a:bodyPr/>
          <a:lstStyle/>
          <a:p>
            <a:pPr marL="114300" indent="0">
              <a:buNone/>
            </a:pPr>
            <a:r>
              <a:rPr lang="fr-FR" dirty="0"/>
              <a:t>Chaque ressource (document, personne, objet, etc.) est identifiée par un identificateur (URI)</a:t>
            </a:r>
          </a:p>
          <a:p>
            <a:r>
              <a:rPr lang="fr-FR" dirty="0" smtClean="0"/>
              <a:t>Utilisation </a:t>
            </a:r>
            <a:r>
              <a:rPr lang="fr-FR" dirty="0"/>
              <a:t>d'un langage commun (RDF) pour exprimer des informations sur des ressources</a:t>
            </a:r>
          </a:p>
          <a:p>
            <a:r>
              <a:rPr lang="fr-FR" dirty="0" smtClean="0"/>
              <a:t>Expression </a:t>
            </a:r>
            <a:r>
              <a:rPr lang="fr-FR" dirty="0"/>
              <a:t>d'assertions simples sous la forme de triplets (sujet, prédicat, objet) :</a:t>
            </a:r>
          </a:p>
          <a:p>
            <a:pPr marL="895350" indent="-273050">
              <a:buFont typeface="Courier New" pitchFamily="49" charset="0"/>
              <a:buChar char="o"/>
            </a:pPr>
            <a:r>
              <a:rPr lang="fr-FR" dirty="0" smtClean="0"/>
              <a:t>Le </a:t>
            </a:r>
            <a:r>
              <a:rPr lang="fr-FR" dirty="0"/>
              <a:t>sujet est une ressource (URI),</a:t>
            </a:r>
          </a:p>
          <a:p>
            <a:pPr marL="895350" indent="-273050">
              <a:buFont typeface="Courier New" pitchFamily="49" charset="0"/>
              <a:buChar char="o"/>
            </a:pPr>
            <a:r>
              <a:rPr lang="fr-FR" dirty="0" smtClean="0"/>
              <a:t>l'objet </a:t>
            </a:r>
            <a:r>
              <a:rPr lang="fr-FR" dirty="0"/>
              <a:t>est une ressource ou un littéral,</a:t>
            </a:r>
          </a:p>
          <a:p>
            <a:pPr marL="895350" indent="-273050">
              <a:buFont typeface="Courier New" pitchFamily="49" charset="0"/>
              <a:buChar char="o"/>
            </a:pPr>
            <a:r>
              <a:rPr lang="fr-FR" dirty="0" smtClean="0"/>
              <a:t>le </a:t>
            </a:r>
            <a:r>
              <a:rPr lang="fr-FR" dirty="0"/>
              <a:t>prédicat est une relation entre les deux.</a:t>
            </a:r>
          </a:p>
          <a:p>
            <a:r>
              <a:rPr lang="fr-FR" dirty="0"/>
              <a:t>Ex : « La vie, l'univers et le reste » a pour « auteur » « Douglas Adams </a:t>
            </a:r>
            <a:r>
              <a:rPr lang="fr-FR" dirty="0" smtClean="0"/>
              <a:t>»</a:t>
            </a:r>
            <a:endParaRPr lang="fr-FR" dirty="0"/>
          </a:p>
        </p:txBody>
      </p:sp>
    </p:spTree>
    <p:extLst>
      <p:ext uri="{BB962C8B-B14F-4D97-AF65-F5344CB8AC3E}">
        <p14:creationId xmlns:p14="http://schemas.microsoft.com/office/powerpoint/2010/main" val="1537767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Réponses apportées par le WS</a:t>
            </a:r>
            <a:endParaRPr lang="fr-FR" dirty="0"/>
          </a:p>
        </p:txBody>
      </p:sp>
      <p:sp>
        <p:nvSpPr>
          <p:cNvPr id="3" name="Espace réservé du contenu 2"/>
          <p:cNvSpPr>
            <a:spLocks noGrp="1"/>
          </p:cNvSpPr>
          <p:nvPr>
            <p:ph idx="1"/>
          </p:nvPr>
        </p:nvSpPr>
        <p:spPr/>
        <p:txBody>
          <a:bodyPr/>
          <a:lstStyle/>
          <a:p>
            <a:endParaRPr lang="fr-F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276" y="1628800"/>
            <a:ext cx="7277100" cy="481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37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Réponses apportées par le WS</a:t>
            </a:r>
            <a:endParaRPr lang="fr-FR" dirty="0"/>
          </a:p>
        </p:txBody>
      </p:sp>
      <p:sp>
        <p:nvSpPr>
          <p:cNvPr id="3" name="Espace réservé du contenu 2"/>
          <p:cNvSpPr>
            <a:spLocks noGrp="1"/>
          </p:cNvSpPr>
          <p:nvPr>
            <p:ph idx="1"/>
          </p:nvPr>
        </p:nvSpPr>
        <p:spPr/>
        <p:txBody>
          <a:bodyPr/>
          <a:lstStyle/>
          <a:p>
            <a:pPr marL="11430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430352828"/>
              </p:ext>
            </p:extLst>
          </p:nvPr>
        </p:nvGraphicFramePr>
        <p:xfrm>
          <a:off x="467544" y="1700808"/>
          <a:ext cx="7632848" cy="4176466"/>
        </p:xfrm>
        <a:graphic>
          <a:graphicData uri="http://schemas.openxmlformats.org/drawingml/2006/table">
            <a:tbl>
              <a:tblPr firstRow="1" bandRow="1">
                <a:tableStyleId>{5C22544A-7EE6-4342-B048-85BDC9FD1C3A}</a:tableStyleId>
              </a:tblPr>
              <a:tblGrid>
                <a:gridCol w="3816424"/>
                <a:gridCol w="3816424"/>
              </a:tblGrid>
              <a:tr h="647308">
                <a:tc>
                  <a:txBody>
                    <a:bodyPr/>
                    <a:lstStyle/>
                    <a:p>
                      <a:pPr algn="ctr"/>
                      <a:r>
                        <a:rPr lang="fr-FR" sz="2400" dirty="0" smtClean="0"/>
                        <a:t>Web</a:t>
                      </a:r>
                      <a:r>
                        <a:rPr lang="fr-FR" sz="2400" baseline="0" dirty="0" smtClean="0"/>
                        <a:t> actuel</a:t>
                      </a:r>
                      <a:endParaRPr lang="fr-FR" sz="2400" dirty="0"/>
                    </a:p>
                  </a:txBody>
                  <a:tcPr anchor="ctr"/>
                </a:tc>
                <a:tc>
                  <a:txBody>
                    <a:bodyPr/>
                    <a:lstStyle/>
                    <a:p>
                      <a:pPr algn="ctr"/>
                      <a:r>
                        <a:rPr lang="fr-FR" sz="2400" dirty="0" smtClean="0"/>
                        <a:t>Web sémantique</a:t>
                      </a:r>
                      <a:endParaRPr lang="fr-FR" sz="2400" dirty="0"/>
                    </a:p>
                  </a:txBody>
                  <a:tcPr anchor="ctr"/>
                </a:tc>
              </a:tr>
              <a:tr h="647308">
                <a:tc>
                  <a:txBody>
                    <a:bodyPr/>
                    <a:lstStyle/>
                    <a:p>
                      <a:pPr algn="ctr"/>
                      <a:r>
                        <a:rPr lang="fr-FR" sz="2400" dirty="0" smtClean="0"/>
                        <a:t>Ensemble</a:t>
                      </a:r>
                      <a:r>
                        <a:rPr lang="fr-FR" sz="2400" baseline="0" dirty="0" smtClean="0"/>
                        <a:t> de </a:t>
                      </a:r>
                      <a:r>
                        <a:rPr lang="fr-FR" sz="2400" b="1" baseline="0" dirty="0" smtClean="0"/>
                        <a:t>documents</a:t>
                      </a:r>
                      <a:endParaRPr lang="fr-FR" sz="2400" b="1" dirty="0"/>
                    </a:p>
                  </a:txBody>
                  <a:tcPr anchor="ctr"/>
                </a:tc>
                <a:tc>
                  <a:txBody>
                    <a:bodyPr/>
                    <a:lstStyle/>
                    <a:p>
                      <a:pPr algn="ctr"/>
                      <a:r>
                        <a:rPr lang="fr-FR" sz="2400" dirty="0" smtClean="0"/>
                        <a:t>Ensemble</a:t>
                      </a:r>
                      <a:r>
                        <a:rPr lang="fr-FR" sz="2400" baseline="0" dirty="0" smtClean="0"/>
                        <a:t> de </a:t>
                      </a:r>
                      <a:r>
                        <a:rPr lang="fr-FR" sz="2400" b="1" baseline="0" dirty="0" smtClean="0"/>
                        <a:t>connaissances</a:t>
                      </a:r>
                      <a:endParaRPr lang="fr-FR" sz="2400" b="1" dirty="0"/>
                    </a:p>
                  </a:txBody>
                  <a:tcPr anchor="ctr"/>
                </a:tc>
              </a:tr>
              <a:tr h="1117271">
                <a:tc>
                  <a:txBody>
                    <a:bodyPr/>
                    <a:lstStyle/>
                    <a:p>
                      <a:pPr algn="ctr"/>
                      <a:r>
                        <a:rPr lang="fr-FR" sz="2400" dirty="0" smtClean="0"/>
                        <a:t>Basé essentiellement</a:t>
                      </a:r>
                      <a:r>
                        <a:rPr lang="fr-FR" sz="2400" baseline="0" dirty="0" smtClean="0"/>
                        <a:t> sur </a:t>
                      </a:r>
                      <a:r>
                        <a:rPr lang="fr-FR" sz="2400" b="1" baseline="0" dirty="0" smtClean="0"/>
                        <a:t>HTML</a:t>
                      </a:r>
                      <a:endParaRPr lang="fr-FR" sz="2400" b="1" dirty="0"/>
                    </a:p>
                  </a:txBody>
                  <a:tcPr anchor="ctr"/>
                </a:tc>
                <a:tc>
                  <a:txBody>
                    <a:bodyPr/>
                    <a:lstStyle/>
                    <a:p>
                      <a:pPr algn="ctr"/>
                      <a:r>
                        <a:rPr lang="fr-FR" sz="2400" dirty="0" smtClean="0"/>
                        <a:t>Basé essentiellement sur</a:t>
                      </a:r>
                      <a:r>
                        <a:rPr lang="fr-FR" sz="2400" b="1" dirty="0" smtClean="0"/>
                        <a:t> XML et RDF</a:t>
                      </a:r>
                      <a:endParaRPr lang="fr-FR" sz="2400" b="1" dirty="0"/>
                    </a:p>
                  </a:txBody>
                  <a:tcPr anchor="ctr"/>
                </a:tc>
              </a:tr>
              <a:tr h="1117271">
                <a:tc>
                  <a:txBody>
                    <a:bodyPr/>
                    <a:lstStyle/>
                    <a:p>
                      <a:pPr algn="ctr"/>
                      <a:r>
                        <a:rPr lang="fr-FR" sz="2400" dirty="0" smtClean="0"/>
                        <a:t>Recherche par </a:t>
                      </a:r>
                      <a:r>
                        <a:rPr lang="fr-FR" sz="2400" b="1" dirty="0" smtClean="0"/>
                        <a:t>mots-clés</a:t>
                      </a:r>
                      <a:endParaRPr lang="fr-FR" sz="2400" b="1" dirty="0"/>
                    </a:p>
                  </a:txBody>
                  <a:tcPr anchor="ctr"/>
                </a:tc>
                <a:tc>
                  <a:txBody>
                    <a:bodyPr/>
                    <a:lstStyle/>
                    <a:p>
                      <a:pPr algn="ctr"/>
                      <a:r>
                        <a:rPr lang="fr-FR" sz="2400" dirty="0" smtClean="0"/>
                        <a:t>Recherche par </a:t>
                      </a:r>
                      <a:r>
                        <a:rPr lang="fr-FR" sz="2400" b="1" dirty="0" smtClean="0"/>
                        <a:t>concept</a:t>
                      </a:r>
                      <a:r>
                        <a:rPr lang="fr-FR" sz="2400" dirty="0" smtClean="0"/>
                        <a:t>  (Ontologie)</a:t>
                      </a:r>
                      <a:endParaRPr lang="fr-FR" sz="2400" dirty="0"/>
                    </a:p>
                  </a:txBody>
                  <a:tcPr anchor="ctr"/>
                </a:tc>
              </a:tr>
              <a:tr h="647308">
                <a:tc>
                  <a:txBody>
                    <a:bodyPr/>
                    <a:lstStyle/>
                    <a:p>
                      <a:pPr algn="ctr"/>
                      <a:r>
                        <a:rPr lang="fr-FR" sz="2400" dirty="0" smtClean="0"/>
                        <a:t>Utilisable par </a:t>
                      </a:r>
                      <a:r>
                        <a:rPr lang="fr-FR" sz="2400" b="1" dirty="0" smtClean="0"/>
                        <a:t>l’être</a:t>
                      </a:r>
                      <a:r>
                        <a:rPr lang="fr-FR" sz="2400" b="1" baseline="0" dirty="0" smtClean="0"/>
                        <a:t> humain</a:t>
                      </a:r>
                      <a:endParaRPr lang="fr-FR" sz="2400" b="1" dirty="0"/>
                    </a:p>
                  </a:txBody>
                  <a:tcPr anchor="ctr"/>
                </a:tc>
                <a:tc>
                  <a:txBody>
                    <a:bodyPr/>
                    <a:lstStyle/>
                    <a:p>
                      <a:pPr algn="ctr"/>
                      <a:r>
                        <a:rPr lang="fr-FR" sz="2400" dirty="0" smtClean="0"/>
                        <a:t>Utilisable</a:t>
                      </a:r>
                      <a:r>
                        <a:rPr lang="fr-FR" sz="2400" baseline="0" dirty="0" smtClean="0"/>
                        <a:t>  par </a:t>
                      </a:r>
                      <a:r>
                        <a:rPr lang="fr-FR" sz="2400" b="1" baseline="0" dirty="0" smtClean="0"/>
                        <a:t>la machine</a:t>
                      </a:r>
                      <a:endParaRPr lang="fr-FR" sz="2400" b="1" dirty="0"/>
                    </a:p>
                  </a:txBody>
                  <a:tcPr anchor="ctr"/>
                </a:tc>
              </a:tr>
            </a:tbl>
          </a:graphicData>
        </a:graphic>
      </p:graphicFrame>
    </p:spTree>
    <p:extLst>
      <p:ext uri="{BB962C8B-B14F-4D97-AF65-F5344CB8AC3E}">
        <p14:creationId xmlns:p14="http://schemas.microsoft.com/office/powerpoint/2010/main" val="30812857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Architecture</a:t>
            </a:r>
            <a:endParaRPr lang="fr-FR" dirty="0"/>
          </a:p>
        </p:txBody>
      </p:sp>
      <p:sp>
        <p:nvSpPr>
          <p:cNvPr id="3" name="Espace réservé du contenu 2"/>
          <p:cNvSpPr>
            <a:spLocks noGrp="1"/>
          </p:cNvSpPr>
          <p:nvPr>
            <p:ph idx="1"/>
          </p:nvPr>
        </p:nvSpPr>
        <p:spPr/>
        <p:txBody>
          <a:bodyPr/>
          <a:lstStyle/>
          <a:p>
            <a:pPr marL="114300" indent="0">
              <a:buNone/>
            </a:pPr>
            <a:endParaRPr lang="fr-FR" dirty="0"/>
          </a:p>
        </p:txBody>
      </p:sp>
      <p:pic>
        <p:nvPicPr>
          <p:cNvPr id="1028" name="Picture 4" descr="Figure 2-1: Architecture en couches du web sémantique (source: [Berners-Lee, 2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086" y="1628800"/>
            <a:ext cx="7121282"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40328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Architecture</a:t>
            </a:r>
            <a:endParaRPr lang="fr-FR" dirty="0"/>
          </a:p>
        </p:txBody>
      </p:sp>
      <p:sp>
        <p:nvSpPr>
          <p:cNvPr id="3" name="Espace réservé du contenu 2"/>
          <p:cNvSpPr>
            <a:spLocks noGrp="1"/>
          </p:cNvSpPr>
          <p:nvPr>
            <p:ph idx="1"/>
          </p:nvPr>
        </p:nvSpPr>
        <p:spPr/>
        <p:txBody>
          <a:bodyPr/>
          <a:lstStyle/>
          <a:p>
            <a:pPr marL="114300" indent="0">
              <a:buNone/>
            </a:pPr>
            <a:endParaRPr lang="fr-FR" dirty="0"/>
          </a:p>
        </p:txBody>
      </p:sp>
      <p:pic>
        <p:nvPicPr>
          <p:cNvPr id="2050" name="Picture 2" descr="Figure 2-2: Évolution dans le temps des différentes couches du web sémantiq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628799"/>
            <a:ext cx="6336705" cy="4730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602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smtClean="0"/>
              <a:t>La couche URI et Unicode</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dirty="0" smtClean="0"/>
          </a:p>
          <a:p>
            <a:r>
              <a:rPr lang="fr-FR" dirty="0" smtClean="0"/>
              <a:t>L’URI </a:t>
            </a:r>
            <a:r>
              <a:rPr lang="fr-FR" dirty="0"/>
              <a:t>(Uniform Resource Identifier) </a:t>
            </a:r>
            <a:r>
              <a:rPr lang="fr-FR" dirty="0" smtClean="0"/>
              <a:t>est </a:t>
            </a:r>
            <a:r>
              <a:rPr lang="fr-FR" dirty="0"/>
              <a:t>un protocole </a:t>
            </a:r>
            <a:r>
              <a:rPr lang="fr-FR" dirty="0" smtClean="0"/>
              <a:t>permettant d’identifier toute </a:t>
            </a:r>
            <a:r>
              <a:rPr lang="fr-FR" dirty="0"/>
              <a:t>ressource sur le </a:t>
            </a:r>
            <a:r>
              <a:rPr lang="fr-FR" dirty="0" smtClean="0"/>
              <a:t>web.</a:t>
            </a:r>
          </a:p>
          <a:p>
            <a:endParaRPr lang="fr-FR" dirty="0"/>
          </a:p>
          <a:p>
            <a:r>
              <a:rPr lang="fr-FR" dirty="0" smtClean="0"/>
              <a:t>L’URI dérive des spécifications du World </a:t>
            </a:r>
            <a:r>
              <a:rPr lang="fr-FR" dirty="0"/>
              <a:t>Wide Web, qui date des années 1990</a:t>
            </a:r>
            <a:r>
              <a:rPr lang="fr-FR" dirty="0" smtClean="0"/>
              <a:t>.</a:t>
            </a:r>
          </a:p>
          <a:p>
            <a:endParaRPr lang="fr-FR" dirty="0"/>
          </a:p>
          <a:p>
            <a:r>
              <a:rPr lang="fr-FR" dirty="0"/>
              <a:t>Dans le cas du web sémantique, l’URI est une séquence de caractères avec une syntaxe restreinte, qui permet d’identifier toute ressource utilisée dans le cadre d’une application web sémantique.</a:t>
            </a:r>
            <a:endParaRPr lang="fr-FR" dirty="0" smtClean="0"/>
          </a:p>
        </p:txBody>
      </p:sp>
    </p:spTree>
    <p:extLst>
      <p:ext uri="{BB962C8B-B14F-4D97-AF65-F5344CB8AC3E}">
        <p14:creationId xmlns:p14="http://schemas.microsoft.com/office/powerpoint/2010/main" val="3100075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a:xfrm>
            <a:off x="457200" y="1772816"/>
            <a:ext cx="7620000" cy="4800600"/>
          </a:xfrm>
        </p:spPr>
        <p:txBody>
          <a:bodyPr>
            <a:noAutofit/>
          </a:bodyPr>
          <a:lstStyle/>
          <a:p>
            <a:r>
              <a:rPr lang="fr-FR" sz="2800" dirty="0" smtClean="0"/>
              <a:t>Introduction</a:t>
            </a:r>
          </a:p>
          <a:p>
            <a:r>
              <a:rPr lang="fr-FR" sz="2800" dirty="0" smtClean="0"/>
              <a:t>Histoire du Web</a:t>
            </a:r>
          </a:p>
          <a:p>
            <a:r>
              <a:rPr lang="fr-FR" sz="2800" dirty="0" smtClean="0"/>
              <a:t>Limites du Web actuel</a:t>
            </a:r>
          </a:p>
          <a:p>
            <a:r>
              <a:rPr lang="fr-FR" sz="2800" dirty="0" smtClean="0"/>
              <a:t>Réponses apportées par le Web sémantique</a:t>
            </a:r>
          </a:p>
          <a:p>
            <a:r>
              <a:rPr lang="fr-FR" sz="2800" dirty="0" smtClean="0"/>
              <a:t>L’architecture </a:t>
            </a:r>
          </a:p>
          <a:p>
            <a:r>
              <a:rPr lang="fr-FR" sz="2800" dirty="0" smtClean="0"/>
              <a:t>Les couches du Web sémantique</a:t>
            </a:r>
            <a:endParaRPr lang="fr-FR" sz="2800" dirty="0"/>
          </a:p>
          <a:p>
            <a:r>
              <a:rPr lang="fr-FR" sz="2800" dirty="0" smtClean="0"/>
              <a:t>Conclusion</a:t>
            </a:r>
            <a:endParaRPr lang="fr-FR" sz="2800" dirty="0"/>
          </a:p>
        </p:txBody>
      </p:sp>
    </p:spTree>
    <p:extLst>
      <p:ext uri="{BB962C8B-B14F-4D97-AF65-F5344CB8AC3E}">
        <p14:creationId xmlns:p14="http://schemas.microsoft.com/office/powerpoint/2010/main" val="2213120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a:t>La couche XML, NS, XML </a:t>
            </a:r>
            <a:r>
              <a:rPr lang="fr-FR" sz="2800" dirty="0" err="1"/>
              <a:t>Schema</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dirty="0" smtClean="0"/>
          </a:p>
          <a:p>
            <a:r>
              <a:rPr lang="fr-FR" dirty="0"/>
              <a:t>Il s’agit </a:t>
            </a:r>
            <a:r>
              <a:rPr lang="fr-FR" dirty="0" smtClean="0"/>
              <a:t>d’une </a:t>
            </a:r>
            <a:r>
              <a:rPr lang="fr-FR" dirty="0"/>
              <a:t>couche syntaxique, de bas niveaux, </a:t>
            </a:r>
            <a:r>
              <a:rPr lang="fr-FR" dirty="0" smtClean="0"/>
              <a:t>permettant de </a:t>
            </a:r>
            <a:r>
              <a:rPr lang="fr-FR" dirty="0"/>
              <a:t>structurer les données </a:t>
            </a:r>
            <a:r>
              <a:rPr lang="fr-FR" dirty="0" smtClean="0"/>
              <a:t>selon </a:t>
            </a:r>
            <a:r>
              <a:rPr lang="fr-FR" dirty="0"/>
              <a:t>un format de message </a:t>
            </a:r>
            <a:r>
              <a:rPr lang="fr-FR" dirty="0" smtClean="0"/>
              <a:t>standard </a:t>
            </a:r>
            <a:r>
              <a:rPr lang="fr-FR" dirty="0"/>
              <a:t> </a:t>
            </a:r>
            <a:r>
              <a:rPr lang="fr-FR" dirty="0" smtClean="0"/>
              <a:t>qui est XML </a:t>
            </a:r>
            <a:r>
              <a:rPr lang="fr-FR" dirty="0"/>
              <a:t>(</a:t>
            </a:r>
            <a:r>
              <a:rPr lang="fr-FR" dirty="0" err="1"/>
              <a:t>eXtensible</a:t>
            </a:r>
            <a:r>
              <a:rPr lang="fr-FR" dirty="0"/>
              <a:t> </a:t>
            </a:r>
            <a:r>
              <a:rPr lang="fr-FR" dirty="0" err="1"/>
              <a:t>Markup</a:t>
            </a:r>
            <a:r>
              <a:rPr lang="fr-FR" dirty="0"/>
              <a:t> </a:t>
            </a:r>
            <a:r>
              <a:rPr lang="fr-FR" dirty="0" err="1"/>
              <a:t>Language</a:t>
            </a:r>
            <a:r>
              <a:rPr lang="fr-FR" dirty="0" smtClean="0"/>
              <a:t>).</a:t>
            </a:r>
          </a:p>
          <a:p>
            <a:endParaRPr lang="fr-FR" sz="1000" dirty="0"/>
          </a:p>
          <a:p>
            <a:r>
              <a:rPr lang="fr-FR" dirty="0" smtClean="0"/>
              <a:t>La couche XML joue le même rôle que l’HTML dans le Web syntaxique.</a:t>
            </a:r>
          </a:p>
          <a:p>
            <a:endParaRPr lang="fr-FR" sz="1000" dirty="0"/>
          </a:p>
          <a:p>
            <a:r>
              <a:rPr lang="fr-FR" dirty="0" smtClean="0"/>
              <a:t>Avant de structurer les données dans des fichiers XML, il est impératif de définir leurs structures en utilisant DTD </a:t>
            </a:r>
            <a:r>
              <a:rPr lang="fr-FR" dirty="0"/>
              <a:t>(Document Type </a:t>
            </a:r>
            <a:r>
              <a:rPr lang="fr-FR" dirty="0" err="1" smtClean="0"/>
              <a:t>Definition</a:t>
            </a:r>
            <a:r>
              <a:rPr lang="fr-FR" dirty="0"/>
              <a:t>) </a:t>
            </a:r>
            <a:r>
              <a:rPr lang="fr-FR" dirty="0" smtClean="0"/>
              <a:t>ou </a:t>
            </a:r>
            <a:r>
              <a:rPr lang="fr-FR" dirty="0"/>
              <a:t>XML-S (XML </a:t>
            </a:r>
            <a:r>
              <a:rPr lang="fr-FR" dirty="0" err="1"/>
              <a:t>Schema</a:t>
            </a:r>
            <a:r>
              <a:rPr lang="fr-FR" dirty="0" smtClean="0"/>
              <a:t>)</a:t>
            </a:r>
          </a:p>
          <a:p>
            <a:endParaRPr lang="fr-FR" sz="1000" dirty="0" smtClean="0"/>
          </a:p>
          <a:p>
            <a:r>
              <a:rPr lang="fr-FR" dirty="0"/>
              <a:t>Un fichier XML peut être organisée selon plusieurs grammaires et donc peut faire appel d’un document DTD ou XML-S</a:t>
            </a:r>
            <a:r>
              <a:rPr lang="fr-FR" dirty="0" smtClean="0"/>
              <a:t>.</a:t>
            </a:r>
            <a:endParaRPr lang="fr-FR" dirty="0"/>
          </a:p>
        </p:txBody>
      </p:sp>
    </p:spTree>
    <p:extLst>
      <p:ext uri="{BB962C8B-B14F-4D97-AF65-F5344CB8AC3E}">
        <p14:creationId xmlns:p14="http://schemas.microsoft.com/office/powerpoint/2010/main" val="1259044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a:t>La couche RDF et RDF </a:t>
            </a:r>
            <a:r>
              <a:rPr lang="fr-FR" sz="2800" dirty="0" err="1"/>
              <a:t>Schema</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dirty="0" smtClean="0"/>
          </a:p>
          <a:p>
            <a:r>
              <a:rPr lang="fr-FR" dirty="0" smtClean="0"/>
              <a:t>Le </a:t>
            </a:r>
            <a:r>
              <a:rPr lang="fr-FR" dirty="0"/>
              <a:t>rôle de la couche RDF </a:t>
            </a:r>
            <a:r>
              <a:rPr lang="fr-FR" dirty="0" smtClean="0"/>
              <a:t>et </a:t>
            </a:r>
            <a:r>
              <a:rPr lang="fr-FR" dirty="0"/>
              <a:t>RDF-S </a:t>
            </a:r>
            <a:r>
              <a:rPr lang="fr-FR" dirty="0" smtClean="0"/>
              <a:t>est de définir des annotations afin de doter les données XML d’un sens interprétable par la machine.</a:t>
            </a:r>
          </a:p>
          <a:p>
            <a:endParaRPr lang="fr-FR" dirty="0"/>
          </a:p>
          <a:p>
            <a:r>
              <a:rPr lang="fr-FR" dirty="0"/>
              <a:t>Le RDF (Resource Description Framework) est un modèle </a:t>
            </a:r>
            <a:r>
              <a:rPr lang="fr-FR" dirty="0" smtClean="0"/>
              <a:t>conceptuel servant </a:t>
            </a:r>
            <a:r>
              <a:rPr lang="fr-FR" dirty="0"/>
              <a:t>à encadrer la description de </a:t>
            </a:r>
            <a:r>
              <a:rPr lang="fr-FR" dirty="0" smtClean="0"/>
              <a:t>ressources </a:t>
            </a:r>
            <a:r>
              <a:rPr lang="fr-FR" dirty="0"/>
              <a:t>d’une façon simple et non </a:t>
            </a:r>
            <a:r>
              <a:rPr lang="fr-FR" dirty="0" smtClean="0"/>
              <a:t>ambiguë.</a:t>
            </a:r>
          </a:p>
          <a:p>
            <a:endParaRPr lang="fr-FR" dirty="0" smtClean="0"/>
          </a:p>
          <a:p>
            <a:r>
              <a:rPr lang="fr-FR" dirty="0"/>
              <a:t>Le RDF repose sur un ensemble de vocabulaires pour écrire les métadonnées, dont les plus connus sont le DC (Dublin </a:t>
            </a:r>
            <a:r>
              <a:rPr lang="fr-FR" dirty="0" err="1"/>
              <a:t>Core</a:t>
            </a:r>
            <a:r>
              <a:rPr lang="fr-FR" dirty="0"/>
              <a:t>) et le FOAF (</a:t>
            </a:r>
            <a:r>
              <a:rPr lang="fr-FR" dirty="0" err="1"/>
              <a:t>Friend</a:t>
            </a:r>
            <a:r>
              <a:rPr lang="fr-FR" dirty="0"/>
              <a:t> Of A </a:t>
            </a:r>
            <a:r>
              <a:rPr lang="fr-FR" dirty="0" err="1"/>
              <a:t>Friend</a:t>
            </a:r>
            <a:r>
              <a:rPr lang="fr-FR" dirty="0"/>
              <a:t>).</a:t>
            </a:r>
          </a:p>
          <a:p>
            <a:endParaRPr lang="fr-FR" dirty="0" smtClean="0"/>
          </a:p>
        </p:txBody>
      </p:sp>
    </p:spTree>
    <p:extLst>
      <p:ext uri="{BB962C8B-B14F-4D97-AF65-F5344CB8AC3E}">
        <p14:creationId xmlns:p14="http://schemas.microsoft.com/office/powerpoint/2010/main" val="31418785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a:t>La couche RDF et RDF </a:t>
            </a:r>
            <a:r>
              <a:rPr lang="fr-FR" sz="2800" dirty="0" err="1" smtClean="0"/>
              <a:t>Schema</a:t>
            </a:r>
            <a:r>
              <a:rPr lang="fr-FR" sz="2800" dirty="0" smtClean="0"/>
              <a:t> (2)</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dirty="0" smtClean="0"/>
          </a:p>
          <a:p>
            <a:r>
              <a:rPr lang="fr-FR" sz="2400" dirty="0" smtClean="0"/>
              <a:t>FOAF </a:t>
            </a:r>
            <a:r>
              <a:rPr lang="fr-FR" sz="2400" dirty="0"/>
              <a:t>(</a:t>
            </a:r>
            <a:r>
              <a:rPr lang="fr-FR" sz="2400" i="1" dirty="0" err="1"/>
              <a:t>Friend</a:t>
            </a:r>
            <a:r>
              <a:rPr lang="fr-FR" sz="2400" i="1" dirty="0"/>
              <a:t> Of A </a:t>
            </a:r>
            <a:r>
              <a:rPr lang="fr-FR" sz="2400" i="1" dirty="0" err="1"/>
              <a:t>Friend</a:t>
            </a:r>
            <a:r>
              <a:rPr lang="fr-FR" sz="2400" dirty="0"/>
              <a:t>) est </a:t>
            </a:r>
            <a:r>
              <a:rPr lang="fr-FR" sz="2400" dirty="0" smtClean="0"/>
              <a:t>un </a:t>
            </a:r>
            <a:r>
              <a:rPr lang="fr-FR" sz="2400" dirty="0"/>
              <a:t>vocabulaire RDF permettant de décrire des personnes et les relations qu'elles entretiennent entre elles, et ce, d’une façon compréhensible par la </a:t>
            </a:r>
            <a:r>
              <a:rPr lang="fr-FR" sz="2400" dirty="0" smtClean="0"/>
              <a:t>machine.</a:t>
            </a:r>
          </a:p>
          <a:p>
            <a:endParaRPr lang="fr-FR" sz="2400" dirty="0"/>
          </a:p>
          <a:p>
            <a:r>
              <a:rPr lang="fr-FR" sz="2400" dirty="0"/>
              <a:t>Le DC (</a:t>
            </a:r>
            <a:r>
              <a:rPr lang="fr-FR" sz="2400" i="1" dirty="0"/>
              <a:t>Dublin </a:t>
            </a:r>
            <a:r>
              <a:rPr lang="fr-FR" sz="2400" i="1" dirty="0" err="1"/>
              <a:t>Core</a:t>
            </a:r>
            <a:r>
              <a:rPr lang="fr-FR" sz="2400" dirty="0" smtClean="0"/>
              <a:t>)  est </a:t>
            </a:r>
            <a:r>
              <a:rPr lang="fr-FR" sz="2400" dirty="0"/>
              <a:t>un langage basé sur RDF et adapté à la description des documents ou ressources Internet. Il comprend officiellement 15 éléments de description, parmi lesquels nous citons : « </a:t>
            </a:r>
            <a:r>
              <a:rPr lang="fr-FR" sz="2400" i="1" dirty="0"/>
              <a:t>Description »</a:t>
            </a:r>
            <a:r>
              <a:rPr lang="fr-FR" sz="2400" dirty="0"/>
              <a:t>, « </a:t>
            </a:r>
            <a:r>
              <a:rPr lang="fr-FR" sz="2400" i="1" dirty="0" err="1"/>
              <a:t>Subject</a:t>
            </a:r>
            <a:r>
              <a:rPr lang="fr-FR" sz="2400" i="1" dirty="0"/>
              <a:t>»</a:t>
            </a:r>
            <a:r>
              <a:rPr lang="fr-FR" sz="2400" dirty="0"/>
              <a:t>, « </a:t>
            </a:r>
            <a:r>
              <a:rPr lang="fr-FR" sz="2400" i="1" dirty="0"/>
              <a:t>Creator»</a:t>
            </a:r>
            <a:r>
              <a:rPr lang="fr-FR" sz="2400" dirty="0"/>
              <a:t>, « </a:t>
            </a:r>
            <a:r>
              <a:rPr lang="fr-FR" sz="2400" i="1" dirty="0"/>
              <a:t>Date »</a:t>
            </a:r>
            <a:r>
              <a:rPr lang="fr-FR" sz="2400" dirty="0"/>
              <a:t>, « </a:t>
            </a:r>
            <a:r>
              <a:rPr lang="fr-FR" sz="2400" i="1" dirty="0" err="1"/>
              <a:t>Language</a:t>
            </a:r>
            <a:r>
              <a:rPr lang="fr-FR" sz="2400" i="1" dirty="0"/>
              <a:t>»</a:t>
            </a:r>
            <a:r>
              <a:rPr lang="fr-FR" sz="2400" dirty="0"/>
              <a:t>, « </a:t>
            </a:r>
            <a:r>
              <a:rPr lang="fr-FR" sz="2400" i="1" dirty="0" err="1"/>
              <a:t>Title</a:t>
            </a:r>
            <a:r>
              <a:rPr lang="fr-FR" sz="2400" i="1" dirty="0" smtClean="0"/>
              <a:t>»</a:t>
            </a:r>
            <a:r>
              <a:rPr lang="fr-FR" sz="2400" dirty="0" smtClean="0"/>
              <a:t> …</a:t>
            </a:r>
            <a:endParaRPr lang="fr-FR" dirty="0"/>
          </a:p>
          <a:p>
            <a:endParaRPr lang="fr-FR" dirty="0" smtClean="0"/>
          </a:p>
        </p:txBody>
      </p:sp>
    </p:spTree>
    <p:extLst>
      <p:ext uri="{BB962C8B-B14F-4D97-AF65-F5344CB8AC3E}">
        <p14:creationId xmlns:p14="http://schemas.microsoft.com/office/powerpoint/2010/main" val="1144354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a:t>La couche RDF et RDF </a:t>
            </a:r>
            <a:r>
              <a:rPr lang="fr-FR" sz="2800" dirty="0" err="1" smtClean="0"/>
              <a:t>Schema</a:t>
            </a:r>
            <a:r>
              <a:rPr lang="fr-FR" sz="2800" dirty="0" smtClean="0"/>
              <a:t> (3)</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dirty="0" smtClean="0"/>
          </a:p>
          <a:p>
            <a:pPr marL="114300" indent="0">
              <a:buNone/>
            </a:pPr>
            <a:r>
              <a:rPr lang="fr-FR" sz="2400" dirty="0"/>
              <a:t>La construction de base en RDF consiste en un triplet d’éléments (Ressource, Propriété, Valeur), qu’on appelle déclaration RDF. </a:t>
            </a:r>
            <a:endParaRPr lang="fr-FR" sz="2400" dirty="0" smtClean="0"/>
          </a:p>
          <a:p>
            <a:endParaRPr lang="fr-FR" sz="2400" dirty="0"/>
          </a:p>
          <a:p>
            <a:r>
              <a:rPr lang="fr-FR" sz="2400" b="1" i="1" dirty="0"/>
              <a:t>Ressource</a:t>
            </a:r>
            <a:r>
              <a:rPr lang="fr-FR" sz="2400" b="1" dirty="0"/>
              <a:t> </a:t>
            </a:r>
            <a:r>
              <a:rPr lang="fr-FR" sz="2400" i="1" dirty="0"/>
              <a:t>(Sujet) </a:t>
            </a:r>
            <a:r>
              <a:rPr lang="fr-FR" sz="2400" dirty="0"/>
              <a:t>: Cela peut être n’importe quel objet référencé par une URI</a:t>
            </a:r>
            <a:endParaRPr lang="fr-FR" sz="2400" dirty="0" smtClean="0"/>
          </a:p>
          <a:p>
            <a:r>
              <a:rPr lang="fr-FR" sz="2400" b="1" i="1" dirty="0"/>
              <a:t>P</a:t>
            </a:r>
            <a:r>
              <a:rPr lang="fr-FR" sz="2400" b="1" i="1" dirty="0" smtClean="0"/>
              <a:t>ropriété</a:t>
            </a:r>
            <a:r>
              <a:rPr lang="fr-FR" sz="2400" b="1" dirty="0"/>
              <a:t> </a:t>
            </a:r>
            <a:r>
              <a:rPr lang="fr-FR" sz="2400" i="1" dirty="0"/>
              <a:t>(prédicat) </a:t>
            </a:r>
            <a:r>
              <a:rPr lang="fr-FR" sz="2400" dirty="0"/>
              <a:t>: Critère, caractéristique, attribut ou relation qui peut décrire la ressource </a:t>
            </a:r>
            <a:endParaRPr lang="fr-FR" sz="2400" dirty="0" smtClean="0"/>
          </a:p>
          <a:p>
            <a:r>
              <a:rPr lang="fr-FR" sz="2400" b="1" i="1" dirty="0"/>
              <a:t>Valeur</a:t>
            </a:r>
            <a:r>
              <a:rPr lang="fr-FR" sz="2400" b="1" dirty="0"/>
              <a:t> </a:t>
            </a:r>
            <a:r>
              <a:rPr lang="fr-FR" sz="2400" i="1" dirty="0"/>
              <a:t>(objet) </a:t>
            </a:r>
            <a:r>
              <a:rPr lang="fr-FR" sz="2400" dirty="0"/>
              <a:t>: C’est la valeur qui sera affectée à la propriété de la ressource</a:t>
            </a:r>
            <a:endParaRPr lang="fr-FR" sz="2400" dirty="0" smtClean="0"/>
          </a:p>
        </p:txBody>
      </p:sp>
    </p:spTree>
    <p:extLst>
      <p:ext uri="{BB962C8B-B14F-4D97-AF65-F5344CB8AC3E}">
        <p14:creationId xmlns:p14="http://schemas.microsoft.com/office/powerpoint/2010/main" val="42472801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a:t>La couche RDF et RDF </a:t>
            </a:r>
            <a:r>
              <a:rPr lang="fr-FR" sz="2800" dirty="0" err="1" smtClean="0"/>
              <a:t>Schema</a:t>
            </a:r>
            <a:r>
              <a:rPr lang="fr-FR" sz="2800" dirty="0" smtClean="0"/>
              <a:t> (4)</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dirty="0" smtClean="0"/>
          </a:p>
        </p:txBody>
      </p:sp>
      <p:pic>
        <p:nvPicPr>
          <p:cNvPr id="1026" name="Picture 2" descr="Figure 2-4: Représentation schématique d'un graphe RD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606528"/>
            <a:ext cx="5976664" cy="4990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5433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a:t>La couche RDF et RDF </a:t>
            </a:r>
            <a:r>
              <a:rPr lang="fr-FR" sz="2800" dirty="0" err="1" smtClean="0"/>
              <a:t>Schema</a:t>
            </a:r>
            <a:r>
              <a:rPr lang="fr-FR" sz="2800" dirty="0" smtClean="0"/>
              <a:t> (5)</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dirty="0" smtClean="0"/>
          </a:p>
        </p:txBody>
      </p:sp>
      <p:pic>
        <p:nvPicPr>
          <p:cNvPr id="2050" name="Picture 2" descr="Figure 2-5: Extrait de code RDF (source: http://websemantique.org/RD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556792"/>
            <a:ext cx="7560840" cy="4881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47888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a:t>La couche RDF et RDF </a:t>
            </a:r>
            <a:r>
              <a:rPr lang="fr-FR" sz="2800" dirty="0" err="1" smtClean="0"/>
              <a:t>Schema</a:t>
            </a:r>
            <a:r>
              <a:rPr lang="fr-FR" sz="2800" dirty="0" smtClean="0"/>
              <a:t> (6)</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b="1" dirty="0" smtClean="0"/>
          </a:p>
          <a:p>
            <a:r>
              <a:rPr lang="fr-FR" sz="2400" b="1" dirty="0" smtClean="0"/>
              <a:t>RDF-S</a:t>
            </a:r>
            <a:r>
              <a:rPr lang="fr-FR" sz="2400" dirty="0"/>
              <a:t> (</a:t>
            </a:r>
            <a:r>
              <a:rPr lang="fr-FR" sz="2400" i="1" dirty="0"/>
              <a:t>RDF </a:t>
            </a:r>
            <a:r>
              <a:rPr lang="fr-FR" sz="2400" i="1" dirty="0" err="1"/>
              <a:t>Schema</a:t>
            </a:r>
            <a:r>
              <a:rPr lang="fr-FR" sz="2400" dirty="0"/>
              <a:t>) est un vocabulaire de base pour décrire les déclarations RDF, au même titre que le XML-S pour le langage XML. </a:t>
            </a:r>
            <a:endParaRPr lang="fr-FR" sz="2400" dirty="0" smtClean="0"/>
          </a:p>
          <a:p>
            <a:endParaRPr lang="fr-FR" sz="2400" dirty="0"/>
          </a:p>
          <a:p>
            <a:r>
              <a:rPr lang="fr-FR" sz="2400" dirty="0" smtClean="0"/>
              <a:t>Il </a:t>
            </a:r>
            <a:r>
              <a:rPr lang="fr-FR" sz="2400" dirty="0"/>
              <a:t>ajoute à RDF la possibilité de définir des hiérarchies de classes et de définir les genres et les propriétés des </a:t>
            </a:r>
            <a:r>
              <a:rPr lang="fr-FR" sz="2400" dirty="0" smtClean="0"/>
              <a:t>ressources, </a:t>
            </a:r>
            <a:r>
              <a:rPr lang="fr-FR" sz="2400" dirty="0"/>
              <a:t>d’assigner des contraintes spécifiques sur la nature des documents et de fournir des informations sur l’interprétation des déclarations RDF </a:t>
            </a:r>
            <a:br>
              <a:rPr lang="fr-FR" sz="2400" dirty="0"/>
            </a:br>
            <a:endParaRPr lang="fr-FR" sz="2400" dirty="0" smtClean="0"/>
          </a:p>
        </p:txBody>
      </p:sp>
    </p:spTree>
    <p:extLst>
      <p:ext uri="{BB962C8B-B14F-4D97-AF65-F5344CB8AC3E}">
        <p14:creationId xmlns:p14="http://schemas.microsoft.com/office/powerpoint/2010/main" val="33987489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smtClean="0"/>
              <a:t>La couche ontologique</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b="1" dirty="0" smtClean="0"/>
          </a:p>
          <a:p>
            <a:r>
              <a:rPr lang="fr-FR" sz="2400" dirty="0"/>
              <a:t>Le terme ontologie est emprunté de la </a:t>
            </a:r>
            <a:r>
              <a:rPr lang="fr-FR" sz="2400" dirty="0" smtClean="0"/>
              <a:t>philosophie.</a:t>
            </a:r>
          </a:p>
          <a:p>
            <a:endParaRPr lang="fr-FR" sz="2400" dirty="0"/>
          </a:p>
          <a:p>
            <a:r>
              <a:rPr lang="fr-FR" sz="2400" dirty="0" smtClean="0"/>
              <a:t>Définition de l’ontologie dans le Web sémantique « </a:t>
            </a:r>
            <a:r>
              <a:rPr lang="fr-FR" sz="2400" i="1" dirty="0"/>
              <a:t>Une ontologie est une spécification formelle d’une conceptualisation </a:t>
            </a:r>
            <a:r>
              <a:rPr lang="fr-FR" sz="2400" i="1" dirty="0" smtClean="0"/>
              <a:t>partagée »</a:t>
            </a:r>
          </a:p>
          <a:p>
            <a:endParaRPr lang="fr-FR" sz="2400" i="1" dirty="0"/>
          </a:p>
          <a:p>
            <a:r>
              <a:rPr lang="fr-FR" sz="2400" dirty="0"/>
              <a:t>L’ontologie n’est en fin de compte qu’une modélisation du monde réel en concept et relation entre ces concepts</a:t>
            </a:r>
            <a:br>
              <a:rPr lang="fr-FR" sz="2400" dirty="0"/>
            </a:br>
            <a:endParaRPr lang="fr-FR" sz="2400" dirty="0" smtClean="0"/>
          </a:p>
        </p:txBody>
      </p:sp>
    </p:spTree>
    <p:extLst>
      <p:ext uri="{BB962C8B-B14F-4D97-AF65-F5344CB8AC3E}">
        <p14:creationId xmlns:p14="http://schemas.microsoft.com/office/powerpoint/2010/main" val="32891733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smtClean="0"/>
              <a:t>La couche ontologique (2)</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b="1" dirty="0" smtClean="0"/>
          </a:p>
          <a:p>
            <a:r>
              <a:rPr lang="fr-FR" sz="2400" b="1" dirty="0" smtClean="0"/>
              <a:t>Concept</a:t>
            </a:r>
            <a:r>
              <a:rPr lang="fr-FR" sz="2400" dirty="0"/>
              <a:t> : C’est la représentation abstraite des éléments du domaine. </a:t>
            </a:r>
            <a:endParaRPr lang="fr-FR" sz="2400" dirty="0" smtClean="0"/>
          </a:p>
          <a:p>
            <a:r>
              <a:rPr lang="fr-FR" sz="2400" b="1" dirty="0"/>
              <a:t>Relations</a:t>
            </a:r>
            <a:r>
              <a:rPr lang="fr-FR" sz="2400" dirty="0"/>
              <a:t> : Elles expriment les associations entre les différents </a:t>
            </a:r>
            <a:r>
              <a:rPr lang="fr-FR" sz="2400" dirty="0" smtClean="0"/>
              <a:t>concepts.</a:t>
            </a:r>
          </a:p>
          <a:p>
            <a:r>
              <a:rPr lang="fr-FR" sz="2400" b="1" dirty="0"/>
              <a:t>Fonctions </a:t>
            </a:r>
            <a:r>
              <a:rPr lang="fr-FR" sz="2400" dirty="0"/>
              <a:t>: Il s’agit des relations particulières ou un élément est défini par les n-1 autres éléments.</a:t>
            </a:r>
          </a:p>
          <a:p>
            <a:r>
              <a:rPr lang="fr-FR" sz="2400" b="1" dirty="0"/>
              <a:t>Axiomes</a:t>
            </a:r>
            <a:r>
              <a:rPr lang="fr-FR" sz="2400" dirty="0"/>
              <a:t> : Constituent des assertions considérées toujours comme vraies.</a:t>
            </a:r>
          </a:p>
          <a:p>
            <a:r>
              <a:rPr lang="fr-FR" sz="2400" b="1" dirty="0"/>
              <a:t>Instances</a:t>
            </a:r>
            <a:r>
              <a:rPr lang="fr-FR" sz="2400" dirty="0"/>
              <a:t> : Ce sont des exemples particuliers de concepts</a:t>
            </a:r>
            <a:r>
              <a:rPr lang="fr-FR" sz="2400" dirty="0" smtClean="0"/>
              <a:t>.</a:t>
            </a:r>
            <a:r>
              <a:rPr lang="fr-FR" sz="2400" dirty="0"/>
              <a:t/>
            </a:r>
            <a:br>
              <a:rPr lang="fr-FR" sz="2400" dirty="0"/>
            </a:br>
            <a:endParaRPr lang="fr-FR" sz="2400" dirty="0" smtClean="0"/>
          </a:p>
        </p:txBody>
      </p:sp>
    </p:spTree>
    <p:extLst>
      <p:ext uri="{BB962C8B-B14F-4D97-AF65-F5344CB8AC3E}">
        <p14:creationId xmlns:p14="http://schemas.microsoft.com/office/powerpoint/2010/main" val="5685549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smtClean="0"/>
              <a:t>La couche ontologique (3)</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dirty="0" smtClean="0"/>
          </a:p>
        </p:txBody>
      </p:sp>
      <p:pic>
        <p:nvPicPr>
          <p:cNvPr id="4098" name="Picture 2" descr="Figure 2-6: Exemple d'une ontologie élémentaire du doma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628800"/>
            <a:ext cx="6624736" cy="4938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961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lstStyle/>
          <a:p>
            <a:r>
              <a:rPr lang="fr-FR" dirty="0" smtClean="0"/>
              <a:t>Expression inventée par Tim </a:t>
            </a:r>
            <a:r>
              <a:rPr lang="fr-FR" dirty="0" err="1" smtClean="0"/>
              <a:t>Berners</a:t>
            </a:r>
            <a:r>
              <a:rPr lang="fr-FR" dirty="0" smtClean="0"/>
              <a:t>-Lee inventeur du web et directeur du W3C.</a:t>
            </a:r>
          </a:p>
          <a:p>
            <a:endParaRPr lang="fr-FR" dirty="0" smtClean="0"/>
          </a:p>
          <a:p>
            <a:r>
              <a:rPr lang="fr-FR" dirty="0" smtClean="0"/>
              <a:t>Web </a:t>
            </a:r>
            <a:r>
              <a:rPr lang="fr-FR" dirty="0"/>
              <a:t>sémantique fournit un modèle qui permet aux données d'être partagées et réutilisées entre plusieurs applications, entreprises et groupes </a:t>
            </a:r>
            <a:r>
              <a:rPr lang="fr-FR" dirty="0" smtClean="0"/>
              <a:t>d'utilisateurs.</a:t>
            </a:r>
          </a:p>
          <a:p>
            <a:endParaRPr lang="fr-FR" dirty="0"/>
          </a:p>
          <a:p>
            <a:r>
              <a:rPr lang="fr-FR" dirty="0" smtClean="0"/>
              <a:t>Le web actuel repose sur l’intelligence et la capacité d’interprétation de l’être humain.</a:t>
            </a:r>
          </a:p>
          <a:p>
            <a:endParaRPr lang="fr-FR" dirty="0" smtClean="0"/>
          </a:p>
          <a:p>
            <a:r>
              <a:rPr lang="fr-FR" dirty="0" smtClean="0"/>
              <a:t>Extension du web actuel vers un Web plus intelligent.</a:t>
            </a:r>
          </a:p>
          <a:p>
            <a:endParaRPr lang="fr-FR" dirty="0" smtClean="0"/>
          </a:p>
          <a:p>
            <a:endParaRPr lang="fr-FR" dirty="0"/>
          </a:p>
        </p:txBody>
      </p:sp>
    </p:spTree>
    <p:extLst>
      <p:ext uri="{BB962C8B-B14F-4D97-AF65-F5344CB8AC3E}">
        <p14:creationId xmlns:p14="http://schemas.microsoft.com/office/powerpoint/2010/main" val="14115957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smtClean="0"/>
              <a:t>La couche logique</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dirty="0" smtClean="0"/>
          </a:p>
          <a:p>
            <a:r>
              <a:rPr lang="fr-FR" sz="2400" dirty="0" smtClean="0"/>
              <a:t>La </a:t>
            </a:r>
            <a:r>
              <a:rPr lang="fr-FR" sz="2400" dirty="0"/>
              <a:t>couche logique repose sur les langages ontologiques dans l’architecture </a:t>
            </a:r>
            <a:r>
              <a:rPr lang="fr-FR" sz="2400" dirty="0" smtClean="0"/>
              <a:t> du Web sémantique.</a:t>
            </a:r>
          </a:p>
          <a:p>
            <a:endParaRPr lang="fr-FR" sz="2400" dirty="0"/>
          </a:p>
          <a:p>
            <a:r>
              <a:rPr lang="fr-FR" sz="2400" dirty="0" smtClean="0"/>
              <a:t>Elle permet d’exprimer </a:t>
            </a:r>
            <a:r>
              <a:rPr lang="fr-FR" sz="2400" dirty="0"/>
              <a:t>les règles d’inférences</a:t>
            </a:r>
            <a:r>
              <a:rPr lang="fr-FR" sz="2400" dirty="0" smtClean="0"/>
              <a:t>.</a:t>
            </a:r>
          </a:p>
          <a:p>
            <a:endParaRPr lang="fr-FR" sz="2400" dirty="0"/>
          </a:p>
          <a:p>
            <a:r>
              <a:rPr lang="fr-FR" sz="2400" dirty="0" smtClean="0"/>
              <a:t>La </a:t>
            </a:r>
            <a:r>
              <a:rPr lang="fr-FR" sz="2400" dirty="0"/>
              <a:t>logique descriptive est celle qui </a:t>
            </a:r>
            <a:r>
              <a:rPr lang="fr-FR" sz="2400" dirty="0" smtClean="0"/>
              <a:t>est la </a:t>
            </a:r>
            <a:r>
              <a:rPr lang="fr-FR" sz="2400" dirty="0"/>
              <a:t>plus adoptée pour la représentation des règles </a:t>
            </a:r>
            <a:r>
              <a:rPr lang="fr-FR" sz="2400" dirty="0" smtClean="0"/>
              <a:t>d’inférences.</a:t>
            </a:r>
          </a:p>
        </p:txBody>
      </p:sp>
    </p:spTree>
    <p:extLst>
      <p:ext uri="{BB962C8B-B14F-4D97-AF65-F5344CB8AC3E}">
        <p14:creationId xmlns:p14="http://schemas.microsoft.com/office/powerpoint/2010/main" val="5436559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smtClean="0"/>
              <a:t>La couche logique (2)</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dirty="0" smtClean="0"/>
          </a:p>
        </p:txBody>
      </p:sp>
      <p:pic>
        <p:nvPicPr>
          <p:cNvPr id="8194" name="Picture 2" descr="Figure 2-11: Architecture des bases de connaissan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772816"/>
            <a:ext cx="7788971" cy="4480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7517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couches du WS </a:t>
            </a:r>
            <a:br>
              <a:rPr lang="fr-FR" dirty="0" smtClean="0"/>
            </a:br>
            <a:r>
              <a:rPr lang="fr-FR" sz="2800" dirty="0" smtClean="0"/>
              <a:t>La couche confiance et preuve</a:t>
            </a:r>
            <a:endParaRPr lang="fr-FR" dirty="0"/>
          </a:p>
        </p:txBody>
      </p:sp>
      <p:sp>
        <p:nvSpPr>
          <p:cNvPr id="3" name="Espace réservé du contenu 2"/>
          <p:cNvSpPr>
            <a:spLocks noGrp="1"/>
          </p:cNvSpPr>
          <p:nvPr>
            <p:ph idx="1"/>
          </p:nvPr>
        </p:nvSpPr>
        <p:spPr>
          <a:xfrm>
            <a:off x="457200" y="1600200"/>
            <a:ext cx="7931224" cy="4800600"/>
          </a:xfrm>
        </p:spPr>
        <p:txBody>
          <a:bodyPr>
            <a:normAutofit/>
          </a:bodyPr>
          <a:lstStyle/>
          <a:p>
            <a:endParaRPr lang="fr-FR" sz="2400" dirty="0" smtClean="0"/>
          </a:p>
          <a:p>
            <a:r>
              <a:rPr lang="fr-FR" sz="2400" dirty="0"/>
              <a:t>La couche </a:t>
            </a:r>
            <a:r>
              <a:rPr lang="fr-FR" sz="2400" b="1" dirty="0"/>
              <a:t>Preuve</a:t>
            </a:r>
            <a:r>
              <a:rPr lang="fr-FR" sz="2400" dirty="0"/>
              <a:t> a pour but de prouver la pertinence de l’information retournée par les couches de plus bas niveau et des déductions obtenues à partir des </a:t>
            </a:r>
            <a:r>
              <a:rPr lang="fr-FR" sz="2400" dirty="0" smtClean="0"/>
              <a:t>inférences.</a:t>
            </a:r>
          </a:p>
          <a:p>
            <a:endParaRPr lang="fr-FR" sz="2400" dirty="0" smtClean="0"/>
          </a:p>
          <a:p>
            <a:r>
              <a:rPr lang="fr-FR" sz="2400" dirty="0"/>
              <a:t>La couche </a:t>
            </a:r>
            <a:r>
              <a:rPr lang="fr-FR" sz="2400" b="1" dirty="0"/>
              <a:t>Confiance</a:t>
            </a:r>
            <a:r>
              <a:rPr lang="fr-FR" sz="2400" dirty="0"/>
              <a:t>, dans l’architecture a pour objectif d’évaluer la fiabilité de l’information et des </a:t>
            </a:r>
            <a:r>
              <a:rPr lang="fr-FR" sz="2400" dirty="0" smtClean="0"/>
              <a:t>raisonnements.</a:t>
            </a:r>
          </a:p>
          <a:p>
            <a:endParaRPr lang="fr-FR" sz="2400" dirty="0"/>
          </a:p>
          <a:p>
            <a:endParaRPr lang="fr-FR" sz="2400" dirty="0"/>
          </a:p>
          <a:p>
            <a:endParaRPr lang="fr-FR" sz="2400" dirty="0" smtClean="0"/>
          </a:p>
        </p:txBody>
      </p:sp>
    </p:spTree>
    <p:extLst>
      <p:ext uri="{BB962C8B-B14F-4D97-AF65-F5344CB8AC3E}">
        <p14:creationId xmlns:p14="http://schemas.microsoft.com/office/powerpoint/2010/main" val="35188780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lstStyle/>
          <a:p>
            <a:pPr marL="114300" indent="0">
              <a:buNone/>
            </a:pPr>
            <a:endParaRPr lang="fr-FR" dirty="0"/>
          </a:p>
        </p:txBody>
      </p:sp>
    </p:spTree>
    <p:extLst>
      <p:ext uri="{BB962C8B-B14F-4D97-AF65-F5344CB8AC3E}">
        <p14:creationId xmlns:p14="http://schemas.microsoft.com/office/powerpoint/2010/main" val="32546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Merci </a:t>
            </a:r>
            <a:endParaRPr lang="fr-FR" dirty="0"/>
          </a:p>
        </p:txBody>
      </p:sp>
      <p:sp>
        <p:nvSpPr>
          <p:cNvPr id="3" name="Sous-titre 2"/>
          <p:cNvSpPr>
            <a:spLocks noGrp="1"/>
          </p:cNvSpPr>
          <p:nvPr>
            <p:ph type="subTitle" idx="1"/>
          </p:nvPr>
        </p:nvSpPr>
        <p:spPr>
          <a:xfrm>
            <a:off x="755576" y="5611688"/>
            <a:ext cx="7558608" cy="409600"/>
          </a:xfrm>
        </p:spPr>
        <p:txBody>
          <a:bodyPr>
            <a:normAutofit/>
          </a:bodyPr>
          <a:lstStyle/>
          <a:p>
            <a:pPr algn="r"/>
            <a:endParaRPr lang="fr-FR" dirty="0">
              <a:solidFill>
                <a:schemeClr val="accent5">
                  <a:lumMod val="50000"/>
                </a:schemeClr>
              </a:solidFill>
            </a:endParaRPr>
          </a:p>
        </p:txBody>
      </p:sp>
    </p:spTree>
    <p:extLst>
      <p:ext uri="{BB962C8B-B14F-4D97-AF65-F5344CB8AC3E}">
        <p14:creationId xmlns:p14="http://schemas.microsoft.com/office/powerpoint/2010/main" val="124550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Histoire du Web</a:t>
            </a:r>
            <a:endParaRPr lang="fr-FR" dirty="0"/>
          </a:p>
        </p:txBody>
      </p:sp>
      <p:sp>
        <p:nvSpPr>
          <p:cNvPr id="3" name="Espace réservé du contenu 2"/>
          <p:cNvSpPr>
            <a:spLocks noGrp="1"/>
          </p:cNvSpPr>
          <p:nvPr>
            <p:ph idx="1"/>
          </p:nvPr>
        </p:nvSpPr>
        <p:spPr/>
        <p:txBody>
          <a:bodyPr/>
          <a:lstStyle/>
          <a:p>
            <a:pPr marL="114300" indent="0">
              <a:buNone/>
            </a:pPr>
            <a:r>
              <a:rPr lang="fr-FR" dirty="0" smtClean="0"/>
              <a:t>Le web est une couche applicative au dessus d’Internet</a:t>
            </a:r>
          </a:p>
          <a:p>
            <a:pPr marL="114300" indent="0">
              <a:buNone/>
            </a:pPr>
            <a:endParaRPr lang="fr-FR" dirty="0" smtClean="0"/>
          </a:p>
          <a:p>
            <a:r>
              <a:rPr lang="fr-FR" dirty="0" smtClean="0">
                <a:solidFill>
                  <a:schemeClr val="accent5">
                    <a:lumMod val="75000"/>
                  </a:schemeClr>
                </a:solidFill>
              </a:rPr>
              <a:t>1990</a:t>
            </a:r>
            <a:r>
              <a:rPr lang="fr-FR" dirty="0" smtClean="0"/>
              <a:t> </a:t>
            </a:r>
            <a:r>
              <a:rPr lang="fr-FR" dirty="0"/>
              <a:t>– </a:t>
            </a:r>
            <a:r>
              <a:rPr lang="fr-FR" b="1" dirty="0">
                <a:solidFill>
                  <a:srgbClr val="C00000"/>
                </a:solidFill>
              </a:rPr>
              <a:t>HTML, HTTP </a:t>
            </a:r>
            <a:r>
              <a:rPr lang="fr-FR" dirty="0"/>
              <a:t>(Tim </a:t>
            </a:r>
            <a:r>
              <a:rPr lang="fr-FR" dirty="0" err="1"/>
              <a:t>Berners</a:t>
            </a:r>
            <a:r>
              <a:rPr lang="fr-FR" dirty="0"/>
              <a:t> Lee au CERN)</a:t>
            </a:r>
          </a:p>
          <a:p>
            <a:r>
              <a:rPr lang="fr-FR" dirty="0">
                <a:solidFill>
                  <a:schemeClr val="accent5">
                    <a:lumMod val="75000"/>
                  </a:schemeClr>
                </a:solidFill>
              </a:rPr>
              <a:t>1991</a:t>
            </a:r>
            <a:r>
              <a:rPr lang="fr-FR" dirty="0"/>
              <a:t> – navigateur sous </a:t>
            </a:r>
            <a:r>
              <a:rPr lang="fr-FR" b="1" dirty="0" err="1">
                <a:solidFill>
                  <a:srgbClr val="C00000"/>
                </a:solidFill>
              </a:rPr>
              <a:t>NeXTStep</a:t>
            </a:r>
            <a:endParaRPr lang="fr-FR" b="1" dirty="0">
              <a:solidFill>
                <a:srgbClr val="C00000"/>
              </a:solidFill>
            </a:endParaRPr>
          </a:p>
          <a:p>
            <a:r>
              <a:rPr lang="fr-FR" dirty="0">
                <a:solidFill>
                  <a:schemeClr val="accent5">
                    <a:lumMod val="75000"/>
                  </a:schemeClr>
                </a:solidFill>
              </a:rPr>
              <a:t>1992</a:t>
            </a:r>
            <a:r>
              <a:rPr lang="fr-FR" dirty="0"/>
              <a:t> – </a:t>
            </a:r>
            <a:r>
              <a:rPr lang="fr-FR" b="1" dirty="0">
                <a:solidFill>
                  <a:srgbClr val="C00000"/>
                </a:solidFill>
              </a:rPr>
              <a:t>HTML</a:t>
            </a:r>
            <a:r>
              <a:rPr lang="fr-FR" dirty="0"/>
              <a:t> 1.0</a:t>
            </a:r>
          </a:p>
          <a:p>
            <a:r>
              <a:rPr lang="fr-FR" dirty="0">
                <a:solidFill>
                  <a:schemeClr val="accent5">
                    <a:lumMod val="75000"/>
                  </a:schemeClr>
                </a:solidFill>
              </a:rPr>
              <a:t>1994</a:t>
            </a:r>
            <a:r>
              <a:rPr lang="fr-FR" dirty="0"/>
              <a:t> – </a:t>
            </a:r>
            <a:r>
              <a:rPr lang="fr-FR" b="1" dirty="0">
                <a:solidFill>
                  <a:srgbClr val="C00000"/>
                </a:solidFill>
              </a:rPr>
              <a:t>W3C </a:t>
            </a:r>
            <a:r>
              <a:rPr lang="fr-FR" dirty="0"/>
              <a:t>(World Wide Web Consortium)</a:t>
            </a:r>
          </a:p>
          <a:p>
            <a:r>
              <a:rPr lang="fr-FR" dirty="0">
                <a:solidFill>
                  <a:schemeClr val="accent5">
                    <a:lumMod val="75000"/>
                  </a:schemeClr>
                </a:solidFill>
              </a:rPr>
              <a:t>1994</a:t>
            </a:r>
            <a:r>
              <a:rPr lang="fr-FR" dirty="0"/>
              <a:t> – </a:t>
            </a:r>
            <a:r>
              <a:rPr lang="fr-FR" b="1" dirty="0">
                <a:solidFill>
                  <a:srgbClr val="C00000"/>
                </a:solidFill>
              </a:rPr>
              <a:t>URL</a:t>
            </a:r>
            <a:r>
              <a:rPr lang="fr-FR" dirty="0"/>
              <a:t> (Uniform Resource Locator)</a:t>
            </a:r>
          </a:p>
          <a:p>
            <a:r>
              <a:rPr lang="fr-FR" dirty="0">
                <a:solidFill>
                  <a:schemeClr val="accent5">
                    <a:lumMod val="75000"/>
                  </a:schemeClr>
                </a:solidFill>
              </a:rPr>
              <a:t>1995</a:t>
            </a:r>
            <a:r>
              <a:rPr lang="fr-FR" dirty="0"/>
              <a:t> – </a:t>
            </a:r>
            <a:r>
              <a:rPr lang="fr-FR" b="1" dirty="0">
                <a:solidFill>
                  <a:srgbClr val="C00000"/>
                </a:solidFill>
              </a:rPr>
              <a:t>HTML </a:t>
            </a:r>
            <a:r>
              <a:rPr lang="fr-FR" dirty="0"/>
              <a:t>2.0</a:t>
            </a:r>
          </a:p>
          <a:p>
            <a:r>
              <a:rPr lang="fr-FR" dirty="0">
                <a:solidFill>
                  <a:schemeClr val="accent5">
                    <a:lumMod val="75000"/>
                  </a:schemeClr>
                </a:solidFill>
              </a:rPr>
              <a:t>1996</a:t>
            </a:r>
            <a:r>
              <a:rPr lang="fr-FR" dirty="0"/>
              <a:t> – </a:t>
            </a:r>
            <a:r>
              <a:rPr lang="fr-FR" b="1" dirty="0">
                <a:solidFill>
                  <a:srgbClr val="C00000"/>
                </a:solidFill>
              </a:rPr>
              <a:t>HTTP</a:t>
            </a:r>
            <a:r>
              <a:rPr lang="fr-FR" dirty="0"/>
              <a:t> 1.0</a:t>
            </a:r>
          </a:p>
          <a:p>
            <a:r>
              <a:rPr lang="fr-FR" dirty="0"/>
              <a:t>Tableaux, texte autour images, applets, indices/exposants, scripts, </a:t>
            </a:r>
            <a:r>
              <a:rPr lang="fr-FR" dirty="0" err="1"/>
              <a:t>stylesheets</a:t>
            </a:r>
            <a:r>
              <a:rPr lang="fr-FR" dirty="0"/>
              <a:t>, ...</a:t>
            </a:r>
          </a:p>
        </p:txBody>
      </p:sp>
    </p:spTree>
    <p:extLst>
      <p:ext uri="{BB962C8B-B14F-4D97-AF65-F5344CB8AC3E}">
        <p14:creationId xmlns:p14="http://schemas.microsoft.com/office/powerpoint/2010/main" val="1810177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Histoire du Web</a:t>
            </a:r>
            <a:endParaRPr lang="fr-FR" dirty="0"/>
          </a:p>
        </p:txBody>
      </p:sp>
      <p:sp>
        <p:nvSpPr>
          <p:cNvPr id="3" name="Espace réservé du contenu 2"/>
          <p:cNvSpPr>
            <a:spLocks noGrp="1"/>
          </p:cNvSpPr>
          <p:nvPr>
            <p:ph idx="1"/>
          </p:nvPr>
        </p:nvSpPr>
        <p:spPr/>
        <p:txBody>
          <a:bodyPr/>
          <a:lstStyle/>
          <a:p>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2650" y="2641451"/>
            <a:ext cx="4838700" cy="237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4333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Histoire du Web</a:t>
            </a:r>
            <a:endParaRPr lang="fr-FR" dirty="0"/>
          </a:p>
        </p:txBody>
      </p:sp>
      <p:sp>
        <p:nvSpPr>
          <p:cNvPr id="3" name="Espace réservé du contenu 2"/>
          <p:cNvSpPr>
            <a:spLocks noGrp="1"/>
          </p:cNvSpPr>
          <p:nvPr>
            <p:ph idx="1"/>
          </p:nvPr>
        </p:nvSpPr>
        <p:spPr/>
        <p:txBody>
          <a:bodyPr/>
          <a:lstStyle/>
          <a:p>
            <a:pPr marL="114300" indent="0">
              <a:buNone/>
            </a:pPr>
            <a:r>
              <a:rPr lang="fr-FR" dirty="0">
                <a:solidFill>
                  <a:schemeClr val="accent5">
                    <a:lumMod val="75000"/>
                  </a:schemeClr>
                </a:solidFill>
              </a:rPr>
              <a:t>1998</a:t>
            </a:r>
            <a:r>
              <a:rPr lang="fr-FR" dirty="0"/>
              <a:t> – </a:t>
            </a:r>
            <a:r>
              <a:rPr lang="fr-FR" b="1" dirty="0">
                <a:solidFill>
                  <a:srgbClr val="C00000"/>
                </a:solidFill>
              </a:rPr>
              <a:t>XML</a:t>
            </a:r>
            <a:r>
              <a:rPr lang="fr-FR" dirty="0"/>
              <a:t> 1.0 (Extensible </a:t>
            </a:r>
            <a:r>
              <a:rPr lang="fr-FR" dirty="0" err="1"/>
              <a:t>Markup</a:t>
            </a:r>
            <a:r>
              <a:rPr lang="fr-FR" dirty="0"/>
              <a:t> </a:t>
            </a:r>
            <a:r>
              <a:rPr lang="fr-FR" dirty="0" err="1"/>
              <a:t>Language</a:t>
            </a:r>
            <a:r>
              <a:rPr lang="fr-FR" dirty="0"/>
              <a:t>)</a:t>
            </a:r>
          </a:p>
          <a:p>
            <a:r>
              <a:rPr lang="fr-FR" dirty="0" smtClean="0"/>
              <a:t>Représenter </a:t>
            </a:r>
            <a:r>
              <a:rPr lang="fr-FR" dirty="0"/>
              <a:t>et non présenter (séparation entre </a:t>
            </a:r>
            <a:r>
              <a:rPr lang="fr-FR" dirty="0" smtClean="0"/>
              <a:t>contenu et </a:t>
            </a:r>
            <a:r>
              <a:rPr lang="fr-FR" dirty="0"/>
              <a:t>présentation)</a:t>
            </a:r>
          </a:p>
          <a:p>
            <a:r>
              <a:rPr lang="fr-FR" dirty="0"/>
              <a:t>U</a:t>
            </a:r>
            <a:r>
              <a:rPr lang="fr-FR" dirty="0" smtClean="0"/>
              <a:t>n </a:t>
            </a:r>
            <a:r>
              <a:rPr lang="fr-FR" dirty="0"/>
              <a:t>format textuel d'échange de données structurées</a:t>
            </a:r>
          </a:p>
          <a:p>
            <a:r>
              <a:rPr lang="fr-FR" dirty="0" smtClean="0"/>
              <a:t>Standard </a:t>
            </a:r>
            <a:r>
              <a:rPr lang="fr-FR" dirty="0"/>
              <a:t>pour définir des langages </a:t>
            </a:r>
            <a:r>
              <a:rPr lang="fr-FR" dirty="0" smtClean="0"/>
              <a:t>balisé</a:t>
            </a:r>
          </a:p>
          <a:p>
            <a:endParaRPr lang="fr-FR" dirty="0" smtClean="0"/>
          </a:p>
          <a:p>
            <a:pPr marL="114300" indent="0">
              <a:buNone/>
            </a:pPr>
            <a:r>
              <a:rPr lang="fr-FR" dirty="0">
                <a:solidFill>
                  <a:schemeClr val="accent5">
                    <a:lumMod val="75000"/>
                  </a:schemeClr>
                </a:solidFill>
              </a:rPr>
              <a:t>2004</a:t>
            </a:r>
            <a:r>
              <a:rPr lang="fr-FR" dirty="0"/>
              <a:t> – </a:t>
            </a:r>
            <a:r>
              <a:rPr lang="fr-FR" b="1" dirty="0">
                <a:solidFill>
                  <a:srgbClr val="C00000"/>
                </a:solidFill>
              </a:rPr>
              <a:t>XML Schéma</a:t>
            </a:r>
          </a:p>
          <a:p>
            <a:r>
              <a:rPr lang="fr-FR" dirty="0" smtClean="0"/>
              <a:t>Contraintes </a:t>
            </a:r>
            <a:r>
              <a:rPr lang="fr-FR" dirty="0"/>
              <a:t>sur structure et contenu</a:t>
            </a:r>
          </a:p>
          <a:p>
            <a:r>
              <a:rPr lang="fr-FR" dirty="0" smtClean="0"/>
              <a:t>Notion </a:t>
            </a:r>
            <a:r>
              <a:rPr lang="fr-FR" dirty="0"/>
              <a:t>de type et </a:t>
            </a:r>
            <a:r>
              <a:rPr lang="fr-FR" dirty="0" smtClean="0"/>
              <a:t>héritage</a:t>
            </a:r>
          </a:p>
          <a:p>
            <a:r>
              <a:rPr lang="fr-FR" dirty="0" smtClean="0"/>
              <a:t>Valeurs </a:t>
            </a:r>
            <a:r>
              <a:rPr lang="fr-FR" dirty="0"/>
              <a:t>par défaut des éléments et des attributs</a:t>
            </a:r>
          </a:p>
          <a:p>
            <a:r>
              <a:rPr lang="fr-FR" dirty="0" smtClean="0"/>
              <a:t>Spécification </a:t>
            </a:r>
            <a:r>
              <a:rPr lang="fr-FR" dirty="0"/>
              <a:t>partielle</a:t>
            </a:r>
          </a:p>
        </p:txBody>
      </p:sp>
    </p:spTree>
    <p:extLst>
      <p:ext uri="{BB962C8B-B14F-4D97-AF65-F5344CB8AC3E}">
        <p14:creationId xmlns:p14="http://schemas.microsoft.com/office/powerpoint/2010/main" val="1827981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Histoire du Web</a:t>
            </a:r>
            <a:endParaRPr lang="fr-FR" dirty="0"/>
          </a:p>
        </p:txBody>
      </p:sp>
      <p:sp>
        <p:nvSpPr>
          <p:cNvPr id="3" name="Espace réservé du contenu 2"/>
          <p:cNvSpPr>
            <a:spLocks noGrp="1"/>
          </p:cNvSpPr>
          <p:nvPr>
            <p:ph idx="1"/>
          </p:nvPr>
        </p:nvSpPr>
        <p:spPr/>
        <p:txBody>
          <a:bodyPr/>
          <a:lstStyle/>
          <a:p>
            <a:endParaRPr lang="fr-FR"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9238" y="2348880"/>
            <a:ext cx="6105525" cy="315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1527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Histoire du Web</a:t>
            </a:r>
            <a:endParaRPr lang="fr-FR" dirty="0"/>
          </a:p>
        </p:txBody>
      </p:sp>
      <p:sp>
        <p:nvSpPr>
          <p:cNvPr id="3" name="Espace réservé du contenu 2"/>
          <p:cNvSpPr>
            <a:spLocks noGrp="1"/>
          </p:cNvSpPr>
          <p:nvPr>
            <p:ph idx="1"/>
          </p:nvPr>
        </p:nvSpPr>
        <p:spPr/>
        <p:txBody>
          <a:bodyPr>
            <a:normAutofit lnSpcReduction="10000"/>
          </a:bodyPr>
          <a:lstStyle/>
          <a:p>
            <a:pPr marL="114300" indent="0">
              <a:buNone/>
            </a:pPr>
            <a:r>
              <a:rPr lang="fr-FR" dirty="0">
                <a:solidFill>
                  <a:schemeClr val="accent5">
                    <a:lumMod val="75000"/>
                  </a:schemeClr>
                </a:solidFill>
              </a:rPr>
              <a:t>1999</a:t>
            </a:r>
            <a:r>
              <a:rPr lang="fr-FR" dirty="0"/>
              <a:t> – </a:t>
            </a:r>
            <a:r>
              <a:rPr lang="fr-FR" b="1" dirty="0" err="1">
                <a:solidFill>
                  <a:srgbClr val="C00000"/>
                </a:solidFill>
              </a:rPr>
              <a:t>XPath</a:t>
            </a:r>
            <a:r>
              <a:rPr lang="fr-FR" dirty="0">
                <a:solidFill>
                  <a:srgbClr val="C00000"/>
                </a:solidFill>
              </a:rPr>
              <a:t> </a:t>
            </a:r>
            <a:r>
              <a:rPr lang="fr-FR" dirty="0"/>
              <a:t>1.0 (XML </a:t>
            </a:r>
            <a:r>
              <a:rPr lang="fr-FR" dirty="0" err="1"/>
              <a:t>Path</a:t>
            </a:r>
            <a:r>
              <a:rPr lang="fr-FR" dirty="0"/>
              <a:t> </a:t>
            </a:r>
            <a:r>
              <a:rPr lang="fr-FR" dirty="0" err="1"/>
              <a:t>Language</a:t>
            </a:r>
            <a:r>
              <a:rPr lang="fr-FR" dirty="0"/>
              <a:t>)</a:t>
            </a:r>
          </a:p>
          <a:p>
            <a:r>
              <a:rPr lang="fr-FR" dirty="0"/>
              <a:t>Description des chemins dans un document XML</a:t>
            </a:r>
          </a:p>
          <a:p>
            <a:pPr marL="114300" indent="0">
              <a:buNone/>
            </a:pPr>
            <a:r>
              <a:rPr lang="fr-FR" dirty="0">
                <a:solidFill>
                  <a:schemeClr val="accent5">
                    <a:lumMod val="75000"/>
                  </a:schemeClr>
                </a:solidFill>
              </a:rPr>
              <a:t>2001 </a:t>
            </a:r>
            <a:r>
              <a:rPr lang="fr-FR" dirty="0"/>
              <a:t>–</a:t>
            </a:r>
            <a:r>
              <a:rPr lang="fr-FR" b="1" dirty="0">
                <a:solidFill>
                  <a:srgbClr val="C00000"/>
                </a:solidFill>
              </a:rPr>
              <a:t> </a:t>
            </a:r>
            <a:r>
              <a:rPr lang="fr-FR" b="1" dirty="0" err="1">
                <a:solidFill>
                  <a:srgbClr val="C00000"/>
                </a:solidFill>
              </a:rPr>
              <a:t>Xlink</a:t>
            </a:r>
            <a:r>
              <a:rPr lang="fr-FR" b="1" dirty="0">
                <a:solidFill>
                  <a:srgbClr val="C00000"/>
                </a:solidFill>
              </a:rPr>
              <a:t> </a:t>
            </a:r>
            <a:r>
              <a:rPr lang="fr-FR" dirty="0"/>
              <a:t>1.0 (XML </a:t>
            </a:r>
            <a:r>
              <a:rPr lang="fr-FR" dirty="0" err="1"/>
              <a:t>Linking</a:t>
            </a:r>
            <a:r>
              <a:rPr lang="fr-FR" dirty="0"/>
              <a:t> </a:t>
            </a:r>
            <a:r>
              <a:rPr lang="fr-FR" dirty="0" err="1"/>
              <a:t>Language</a:t>
            </a:r>
            <a:r>
              <a:rPr lang="fr-FR" dirty="0"/>
              <a:t>)</a:t>
            </a:r>
          </a:p>
          <a:p>
            <a:r>
              <a:rPr lang="fr-FR" dirty="0"/>
              <a:t>La généralisation XML du concept de lien du HTML</a:t>
            </a:r>
          </a:p>
          <a:p>
            <a:r>
              <a:rPr lang="fr-FR" dirty="0"/>
              <a:t>Plus expressif (destinations multiples, contrôle des déclencheurs, adaptation du comportement, …)</a:t>
            </a:r>
          </a:p>
          <a:p>
            <a:pPr marL="114300" indent="0">
              <a:buNone/>
            </a:pPr>
            <a:r>
              <a:rPr lang="fr-FR" dirty="0">
                <a:solidFill>
                  <a:schemeClr val="accent5">
                    <a:lumMod val="75000"/>
                  </a:schemeClr>
                </a:solidFill>
              </a:rPr>
              <a:t>2003</a:t>
            </a:r>
            <a:r>
              <a:rPr lang="fr-FR" dirty="0"/>
              <a:t> –</a:t>
            </a:r>
            <a:r>
              <a:rPr lang="fr-FR" b="1" dirty="0">
                <a:solidFill>
                  <a:srgbClr val="C00000"/>
                </a:solidFill>
              </a:rPr>
              <a:t> </a:t>
            </a:r>
            <a:r>
              <a:rPr lang="fr-FR" b="1" dirty="0" err="1">
                <a:solidFill>
                  <a:srgbClr val="C00000"/>
                </a:solidFill>
              </a:rPr>
              <a:t>XPointer</a:t>
            </a:r>
            <a:r>
              <a:rPr lang="fr-FR" b="1" dirty="0">
                <a:solidFill>
                  <a:srgbClr val="C00000"/>
                </a:solidFill>
              </a:rPr>
              <a:t> </a:t>
            </a:r>
            <a:r>
              <a:rPr lang="fr-FR" dirty="0"/>
              <a:t>1.0 (XML Pointer </a:t>
            </a:r>
            <a:r>
              <a:rPr lang="fr-FR" dirty="0" err="1"/>
              <a:t>Language</a:t>
            </a:r>
            <a:r>
              <a:rPr lang="fr-FR" dirty="0"/>
              <a:t>)</a:t>
            </a:r>
          </a:p>
          <a:p>
            <a:r>
              <a:rPr lang="fr-FR" dirty="0"/>
              <a:t>Extension des URL pour pointer sur des éléments d'un document XML même si le fragment est sans ID</a:t>
            </a:r>
          </a:p>
          <a:p>
            <a:r>
              <a:rPr lang="fr-FR" dirty="0"/>
              <a:t>Fait une connexion entre </a:t>
            </a:r>
            <a:r>
              <a:rPr lang="fr-FR" dirty="0" err="1"/>
              <a:t>XPath</a:t>
            </a:r>
            <a:r>
              <a:rPr lang="fr-FR" dirty="0"/>
              <a:t> et les </a:t>
            </a:r>
            <a:r>
              <a:rPr lang="fr-FR" dirty="0" smtClean="0"/>
              <a:t>URL</a:t>
            </a:r>
          </a:p>
          <a:p>
            <a:pPr marL="114300" indent="0">
              <a:buNone/>
            </a:pPr>
            <a:r>
              <a:rPr lang="fr-FR" dirty="0">
                <a:solidFill>
                  <a:schemeClr val="accent5">
                    <a:lumMod val="75000"/>
                  </a:schemeClr>
                </a:solidFill>
              </a:rPr>
              <a:t>2006</a:t>
            </a:r>
            <a:r>
              <a:rPr lang="fr-FR" dirty="0"/>
              <a:t> – </a:t>
            </a:r>
            <a:r>
              <a:rPr lang="fr-FR" b="1" dirty="0" err="1">
                <a:solidFill>
                  <a:srgbClr val="C00000"/>
                </a:solidFill>
              </a:rPr>
              <a:t>XQuery</a:t>
            </a:r>
            <a:r>
              <a:rPr lang="fr-FR" b="1" dirty="0">
                <a:solidFill>
                  <a:srgbClr val="C00000"/>
                </a:solidFill>
              </a:rPr>
              <a:t> </a:t>
            </a:r>
            <a:r>
              <a:rPr lang="fr-FR" dirty="0"/>
              <a:t>(XML </a:t>
            </a:r>
            <a:r>
              <a:rPr lang="fr-FR" dirty="0" err="1"/>
              <a:t>Query</a:t>
            </a:r>
            <a:r>
              <a:rPr lang="fr-FR" dirty="0"/>
              <a:t> </a:t>
            </a:r>
            <a:r>
              <a:rPr lang="fr-FR" dirty="0" err="1"/>
              <a:t>Language</a:t>
            </a:r>
            <a:r>
              <a:rPr lang="fr-FR" dirty="0"/>
              <a:t>)</a:t>
            </a:r>
          </a:p>
          <a:p>
            <a:r>
              <a:rPr lang="fr-FR" dirty="0"/>
              <a:t>L</a:t>
            </a:r>
            <a:r>
              <a:rPr lang="fr-FR" dirty="0" smtClean="0"/>
              <a:t>angage </a:t>
            </a:r>
            <a:r>
              <a:rPr lang="fr-FR" dirty="0"/>
              <a:t>de requête sur les structures XML, inspiré </a:t>
            </a:r>
            <a:r>
              <a:rPr lang="fr-FR" dirty="0" smtClean="0"/>
              <a:t>de SQL</a:t>
            </a:r>
            <a:endParaRPr lang="fr-FR" dirty="0"/>
          </a:p>
          <a:p>
            <a:r>
              <a:rPr lang="fr-FR" dirty="0" smtClean="0"/>
              <a:t>S'appuie </a:t>
            </a:r>
            <a:r>
              <a:rPr lang="fr-FR" dirty="0"/>
              <a:t>sur les systèmes d'adressage </a:t>
            </a:r>
            <a:r>
              <a:rPr lang="fr-FR" dirty="0" err="1"/>
              <a:t>XPath</a:t>
            </a:r>
            <a:r>
              <a:rPr lang="fr-FR" dirty="0"/>
              <a:t>, </a:t>
            </a:r>
            <a:r>
              <a:rPr lang="fr-FR" dirty="0" err="1" smtClean="0"/>
              <a:t>XLink</a:t>
            </a:r>
            <a:r>
              <a:rPr lang="fr-FR" dirty="0" smtClean="0"/>
              <a:t>, </a:t>
            </a:r>
            <a:r>
              <a:rPr lang="fr-FR" dirty="0" err="1" smtClean="0"/>
              <a:t>XPointer</a:t>
            </a:r>
            <a:endParaRPr lang="fr-FR" dirty="0"/>
          </a:p>
        </p:txBody>
      </p:sp>
    </p:spTree>
    <p:extLst>
      <p:ext uri="{BB962C8B-B14F-4D97-AF65-F5344CB8AC3E}">
        <p14:creationId xmlns:p14="http://schemas.microsoft.com/office/powerpoint/2010/main" val="3919673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Histoire du Web</a:t>
            </a:r>
            <a:endParaRPr lang="fr-FR" dirty="0"/>
          </a:p>
        </p:txBody>
      </p:sp>
      <p:sp>
        <p:nvSpPr>
          <p:cNvPr id="3" name="Espace réservé du contenu 2"/>
          <p:cNvSpPr>
            <a:spLocks noGrp="1"/>
          </p:cNvSpPr>
          <p:nvPr>
            <p:ph idx="1"/>
          </p:nvPr>
        </p:nvSpPr>
        <p:spPr/>
        <p:txBody>
          <a:bodyPr/>
          <a:lstStyle/>
          <a:p>
            <a:endParaRPr lang="fr-F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160240"/>
            <a:ext cx="6619875"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01673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643</TotalTime>
  <Words>2750</Words>
  <Application>Microsoft Office PowerPoint</Application>
  <PresentationFormat>Affichage à l'écran (4:3)</PresentationFormat>
  <Paragraphs>302</Paragraphs>
  <Slides>34</Slides>
  <Notes>26</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Contiguïté</vt:lpstr>
      <vt:lpstr>Web sémantique</vt:lpstr>
      <vt:lpstr>Plan</vt:lpstr>
      <vt:lpstr>Introduction</vt:lpstr>
      <vt:lpstr>Histoire du Web</vt:lpstr>
      <vt:lpstr>Histoire du Web</vt:lpstr>
      <vt:lpstr>Histoire du Web</vt:lpstr>
      <vt:lpstr>Histoire du Web</vt:lpstr>
      <vt:lpstr>Histoire du Web</vt:lpstr>
      <vt:lpstr>Histoire du Web</vt:lpstr>
      <vt:lpstr>Limites du Web actuel</vt:lpstr>
      <vt:lpstr>Limites du Web actuel</vt:lpstr>
      <vt:lpstr>Limites du Web actuel</vt:lpstr>
      <vt:lpstr>Limites du Web actuel</vt:lpstr>
      <vt:lpstr>Réponses apportées par le WS</vt:lpstr>
      <vt:lpstr>Réponses apportées par le WS</vt:lpstr>
      <vt:lpstr>Réponses apportées par le WS</vt:lpstr>
      <vt:lpstr>Architecture</vt:lpstr>
      <vt:lpstr>Architecture</vt:lpstr>
      <vt:lpstr>Les couches du WS  La couche URI et Unicode</vt:lpstr>
      <vt:lpstr>Les couches du WS  La couche XML, NS, XML Schema</vt:lpstr>
      <vt:lpstr>Les couches du WS  La couche RDF et RDF Schema</vt:lpstr>
      <vt:lpstr>Les couches du WS  La couche RDF et RDF Schema (2)</vt:lpstr>
      <vt:lpstr>Les couches du WS  La couche RDF et RDF Schema (3)</vt:lpstr>
      <vt:lpstr>Les couches du WS  La couche RDF et RDF Schema (4)</vt:lpstr>
      <vt:lpstr>Les couches du WS  La couche RDF et RDF Schema (5)</vt:lpstr>
      <vt:lpstr>Les couches du WS  La couche RDF et RDF Schema (6)</vt:lpstr>
      <vt:lpstr>Les couches du WS  La couche ontologique</vt:lpstr>
      <vt:lpstr>Les couches du WS  La couche ontologique (2)</vt:lpstr>
      <vt:lpstr>Les couches du WS  La couche ontologique (3)</vt:lpstr>
      <vt:lpstr>Les couches du WS  La couche logique</vt:lpstr>
      <vt:lpstr>Les couches du WS  La couche logique (2)</vt:lpstr>
      <vt:lpstr>Les couches du WS  La couche confiance et preuve</vt:lpstr>
      <vt:lpstr>Conclusion</vt:lpstr>
      <vt:lpstr>Merci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océane brajeul</dc:creator>
  <cp:lastModifiedBy>océane brajeul</cp:lastModifiedBy>
  <cp:revision>63</cp:revision>
  <dcterms:created xsi:type="dcterms:W3CDTF">2016-03-08T16:25:17Z</dcterms:created>
  <dcterms:modified xsi:type="dcterms:W3CDTF">2016-03-11T11:55:09Z</dcterms:modified>
</cp:coreProperties>
</file>