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97" r:id="rId2"/>
    <p:sldId id="298" r:id="rId3"/>
    <p:sldId id="294" r:id="rId4"/>
    <p:sldId id="299" r:id="rId5"/>
    <p:sldId id="256" r:id="rId6"/>
    <p:sldId id="257" r:id="rId7"/>
    <p:sldId id="266" r:id="rId8"/>
    <p:sldId id="258" r:id="rId9"/>
    <p:sldId id="260" r:id="rId10"/>
    <p:sldId id="262" r:id="rId11"/>
    <p:sldId id="264" r:id="rId12"/>
    <p:sldId id="261" r:id="rId13"/>
    <p:sldId id="263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90" r:id="rId24"/>
    <p:sldId id="291" r:id="rId25"/>
    <p:sldId id="292" r:id="rId26"/>
    <p:sldId id="293" r:id="rId27"/>
    <p:sldId id="300" r:id="rId28"/>
    <p:sldId id="301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02" r:id="rId40"/>
    <p:sldId id="27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A318-4894-41FA-827D-02E094C3D59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F5DF0-391B-49C3-B33D-63819E8296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28" y="3625123"/>
            <a:ext cx="4733913" cy="23225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1117459"/>
            <a:ext cx="5383610" cy="53836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20989" r="3035" b="22452"/>
          <a:stretch/>
        </p:blipFill>
        <p:spPr>
          <a:xfrm>
            <a:off x="6243144" y="234364"/>
            <a:ext cx="5479041" cy="22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1- L’analyse de l’activité ou les usages réels 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3298" y="2352593"/>
            <a:ext cx="263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Comment la réaliser ? 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87178" y="2940644"/>
            <a:ext cx="464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Utiliser le </a:t>
            </a:r>
            <a:r>
              <a:rPr lang="fr-FR" sz="1600" b="1" dirty="0" smtClean="0"/>
              <a:t>Modèle de tâches</a:t>
            </a:r>
            <a:endParaRPr lang="en-US" sz="1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10000" y="3593943"/>
            <a:ext cx="261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Qu’est ce que c’est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25545" y="3593943"/>
            <a:ext cx="294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 quoi ça sert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057502" y="3563165"/>
            <a:ext cx="191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</a:t>
            </a:r>
            <a:r>
              <a:rPr lang="fr-FR" dirty="0" smtClean="0"/>
              <a:t>notation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86032" y="4085968"/>
            <a:ext cx="337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Méthode créé en 1960, en réponse à la complexité croissante de l’activité des opérateurs dans les industries dites lourdes 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28519" y="4085968"/>
            <a:ext cx="3089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/>
              <a:t>A formaliser l’analyse, la description d’une activité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/>
              <a:t>I</a:t>
            </a:r>
            <a:r>
              <a:rPr lang="fr-FR" sz="1400" dirty="0" smtClean="0"/>
              <a:t>dentifier les difficultés </a:t>
            </a:r>
            <a:r>
              <a:rPr lang="fr-FR" sz="1400" dirty="0"/>
              <a:t>que rencontre </a:t>
            </a:r>
            <a:r>
              <a:rPr lang="fr-FR" sz="1400" dirty="0" smtClean="0"/>
              <a:t>à réaliser une tache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/>
              <a:t>D</a:t>
            </a:r>
            <a:r>
              <a:rPr lang="fr-FR" sz="1400" dirty="0" smtClean="0"/>
              <a:t>'extraire </a:t>
            </a:r>
            <a:r>
              <a:rPr lang="fr-FR" sz="1400" dirty="0"/>
              <a:t>l'essence de l'activité indépendamment du système.</a:t>
            </a:r>
            <a:r>
              <a:rPr lang="fr-FR" sz="1400" dirty="0" smtClean="0"/>
              <a:t> </a:t>
            </a:r>
            <a:endParaRPr lang="fr-FR" sz="1400" dirty="0"/>
          </a:p>
          <a:p>
            <a:endParaRPr lang="en-US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42" y="4085968"/>
            <a:ext cx="30289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48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1- L’analyse de l’activité ou les usages réels 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717006" y="2252617"/>
            <a:ext cx="458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modèle de tâches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34" y="2851275"/>
            <a:ext cx="10023929" cy="3689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6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1- L’analyse de l’activité ou les usages réels 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201885" y="2629886"/>
            <a:ext cx="386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Exercice d’application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0000" y="3599935"/>
            <a:ext cx="6052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 veut pouvoir écrire un mail </a:t>
            </a:r>
            <a:r>
              <a:rPr lang="fr-FR" dirty="0" smtClean="0"/>
              <a:t>formel </a:t>
            </a:r>
            <a:endParaRPr lang="fr-FR" dirty="0" smtClean="0"/>
          </a:p>
          <a:p>
            <a:r>
              <a:rPr lang="fr-FR" dirty="0" smtClean="0"/>
              <a:t>Faire un </a:t>
            </a:r>
            <a:r>
              <a:rPr lang="fr-FR" dirty="0" smtClean="0"/>
              <a:t>modèle de taches qui le </a:t>
            </a:r>
            <a:r>
              <a:rPr lang="fr-FR" dirty="0" smtClean="0"/>
              <a:t>permet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Tips : </a:t>
            </a:r>
          </a:p>
          <a:p>
            <a:r>
              <a:rPr lang="fr-FR" dirty="0" smtClean="0"/>
              <a:t>- Le but principal est « Réaliser un mail »</a:t>
            </a:r>
          </a:p>
          <a:p>
            <a:r>
              <a:rPr lang="fr-FR" dirty="0" smtClean="0"/>
              <a:t>- </a:t>
            </a:r>
            <a:r>
              <a:rPr lang="fr-FR" dirty="0" smtClean="0"/>
              <a:t>Chaque tâche </a:t>
            </a:r>
            <a:r>
              <a:rPr lang="fr-FR" dirty="0" smtClean="0"/>
              <a:t>commence par un verbe d’action</a:t>
            </a:r>
          </a:p>
          <a:p>
            <a:r>
              <a:rPr lang="fr-FR" dirty="0" smtClean="0"/>
              <a:t>- Il y a 11 tâches au total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503885" y="2629886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Rappel de la notation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64" y="3155985"/>
            <a:ext cx="3261643" cy="213988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00264" y="5295866"/>
            <a:ext cx="3534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- - - - &gt;  </a:t>
            </a:r>
            <a:r>
              <a:rPr lang="fr-FR" sz="1600" dirty="0" smtClean="0"/>
              <a:t>flèche en pointillée, signifie que la tâche est optionnelle </a:t>
            </a:r>
          </a:p>
          <a:p>
            <a:r>
              <a:rPr lang="fr-F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1- L’analyse de l’activité ou les usages réels </a:t>
            </a:r>
            <a:endParaRPr 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89" y="2276103"/>
            <a:ext cx="6358733" cy="422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823387" y="4203307"/>
            <a:ext cx="182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00548" y="3100250"/>
            <a:ext cx="623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2 - le facteur humain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2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2 </a:t>
            </a:r>
            <a:r>
              <a:rPr lang="en-US" sz="2800" dirty="0" smtClean="0"/>
              <a:t>–</a:t>
            </a:r>
            <a:r>
              <a:rPr lang="en-US" sz="3600" dirty="0" smtClean="0"/>
              <a:t> Le </a:t>
            </a:r>
            <a:r>
              <a:rPr lang="fr-FR" sz="3600" dirty="0" smtClean="0"/>
              <a:t>facteur</a:t>
            </a:r>
            <a:r>
              <a:rPr lang="en-US" sz="3600" dirty="0" smtClean="0"/>
              <a:t> Humain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22070" y="2353826"/>
            <a:ext cx="1126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Pour de nombreuses tâches, les </a:t>
            </a:r>
            <a:r>
              <a:rPr lang="fr-FR" sz="1600" dirty="0"/>
              <a:t>capacités physiques et psychologiques des </a:t>
            </a:r>
            <a:r>
              <a:rPr lang="fr-FR" sz="1600" dirty="0" smtClean="0"/>
              <a:t>utilisateurs sont importantes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2" y="3048040"/>
            <a:ext cx="2551610" cy="3374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12" y="3048040"/>
            <a:ext cx="4463688" cy="33693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63500" y="3755624"/>
            <a:ext cx="286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Informations </a:t>
            </a:r>
          </a:p>
          <a:p>
            <a:pPr algn="ctr"/>
            <a:r>
              <a:rPr lang="fr-FR" dirty="0" smtClean="0"/>
              <a:t>de sécurité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284615" y="4732722"/>
            <a:ext cx="24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Aire de jeu en question </a:t>
            </a:r>
            <a:endParaRPr lang="en-US" dirty="0"/>
          </a:p>
        </p:txBody>
      </p:sp>
      <p:sp>
        <p:nvSpPr>
          <p:cNvPr id="15" name="Flèche gauche 14"/>
          <p:cNvSpPr/>
          <p:nvPr/>
        </p:nvSpPr>
        <p:spPr>
          <a:xfrm>
            <a:off x="3836331" y="4012220"/>
            <a:ext cx="759139" cy="98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15"/>
          <p:cNvSpPr/>
          <p:nvPr/>
        </p:nvSpPr>
        <p:spPr>
          <a:xfrm>
            <a:off x="6548846" y="5007429"/>
            <a:ext cx="748937" cy="10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sz="3200" dirty="0"/>
              <a:t>–</a:t>
            </a:r>
            <a:r>
              <a:rPr lang="en-US" dirty="0"/>
              <a:t> Le facteur Humain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47791" y="2181340"/>
            <a:ext cx="314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Les</a:t>
            </a:r>
            <a:r>
              <a:rPr lang="fr-FR" sz="2400" b="1" dirty="0" smtClean="0"/>
              <a:t> </a:t>
            </a:r>
            <a:r>
              <a:rPr lang="fr-FR" sz="3200" b="1" dirty="0" err="1" smtClean="0"/>
              <a:t>personas</a:t>
            </a:r>
            <a:r>
              <a:rPr lang="fr-FR" sz="2400" b="1" dirty="0" smtClean="0"/>
              <a:t> 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6609" y="3483091"/>
            <a:ext cx="33160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Ça sert à quoi des </a:t>
            </a:r>
            <a:r>
              <a:rPr lang="fr-FR" sz="1600" b="1" dirty="0" err="1"/>
              <a:t>personas</a:t>
            </a:r>
            <a:r>
              <a:rPr lang="fr-FR" sz="1600" b="1" dirty="0"/>
              <a:t> </a:t>
            </a:r>
            <a:r>
              <a:rPr lang="fr-FR" sz="1600" b="1" dirty="0" smtClean="0"/>
              <a:t>?</a:t>
            </a:r>
          </a:p>
          <a:p>
            <a:endParaRPr lang="fr-FR" sz="1600" b="1" dirty="0"/>
          </a:p>
          <a:p>
            <a:r>
              <a:rPr lang="fr-FR" sz="1400" dirty="0" smtClean="0"/>
              <a:t>- Créer </a:t>
            </a:r>
            <a:r>
              <a:rPr lang="fr-FR" sz="1400" dirty="0"/>
              <a:t>une représentation </a:t>
            </a:r>
            <a:r>
              <a:rPr lang="fr-FR" sz="1400" dirty="0" smtClean="0"/>
              <a:t>parlante </a:t>
            </a:r>
            <a:r>
              <a:rPr lang="fr-FR" sz="1400" dirty="0"/>
              <a:t>sur un projet, de l’utilisateur </a:t>
            </a:r>
            <a:r>
              <a:rPr lang="fr-FR" sz="1400" dirty="0" smtClean="0"/>
              <a:t>final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sz="1400" dirty="0" smtClean="0"/>
              <a:t>-  Faire </a:t>
            </a:r>
            <a:r>
              <a:rPr lang="fr-FR" sz="1400" dirty="0"/>
              <a:t>des choix de conceptions en fonction de ces </a:t>
            </a:r>
            <a:r>
              <a:rPr lang="fr-FR" sz="1400" dirty="0" err="1"/>
              <a:t>personas</a:t>
            </a:r>
            <a:r>
              <a:rPr lang="fr-FR" sz="1400" dirty="0"/>
              <a:t>, établir des scénarios </a:t>
            </a:r>
            <a:r>
              <a:rPr lang="fr-FR" sz="1400" dirty="0" smtClean="0"/>
              <a:t>d’usages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4265102" y="3483091"/>
            <a:ext cx="3446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Comment les construire ?</a:t>
            </a:r>
          </a:p>
          <a:p>
            <a:endParaRPr lang="fr-FR" sz="1400" dirty="0" smtClean="0"/>
          </a:p>
          <a:p>
            <a:r>
              <a:rPr lang="fr-FR" sz="1400" dirty="0" smtClean="0"/>
              <a:t>- Parcourir </a:t>
            </a:r>
            <a:r>
              <a:rPr lang="fr-FR" sz="1400" dirty="0"/>
              <a:t>les forums traitant du </a:t>
            </a:r>
            <a:r>
              <a:rPr lang="fr-FR" sz="1400" dirty="0" smtClean="0"/>
              <a:t>sujet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 smtClean="0"/>
              <a:t>- Chercher </a:t>
            </a:r>
            <a:r>
              <a:rPr lang="fr-FR" sz="1400" dirty="0"/>
              <a:t>les noms et les prénoms les plus fréquents en fonction de l’année supposée de naissance et le </a:t>
            </a:r>
            <a:r>
              <a:rPr lang="fr-FR" sz="1400" dirty="0" smtClean="0"/>
              <a:t>pays …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264225" y="3483091"/>
            <a:ext cx="3589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Ça ressemble à quoi ?</a:t>
            </a:r>
          </a:p>
          <a:p>
            <a:endParaRPr lang="fr-FR" sz="1400" dirty="0" smtClean="0"/>
          </a:p>
          <a:p>
            <a:r>
              <a:rPr lang="fr-FR" sz="1400" dirty="0" smtClean="0"/>
              <a:t>Les </a:t>
            </a:r>
            <a:r>
              <a:rPr lang="fr-FR" sz="1400" dirty="0" err="1"/>
              <a:t>peronas</a:t>
            </a:r>
            <a:r>
              <a:rPr lang="fr-FR" sz="1400" dirty="0"/>
              <a:t> doivent être identifiés au minimum par :</a:t>
            </a:r>
          </a:p>
          <a:p>
            <a:r>
              <a:rPr lang="fr-FR" sz="1400" dirty="0" smtClean="0"/>
              <a:t>- Une </a:t>
            </a:r>
            <a:r>
              <a:rPr lang="fr-FR" sz="1400" dirty="0"/>
              <a:t>photo.</a:t>
            </a:r>
          </a:p>
          <a:p>
            <a:r>
              <a:rPr lang="fr-FR" sz="1400" dirty="0" smtClean="0"/>
              <a:t>- Un </a:t>
            </a:r>
            <a:r>
              <a:rPr lang="fr-FR" sz="1400" dirty="0"/>
              <a:t>nom, un prénom.</a:t>
            </a:r>
          </a:p>
          <a:p>
            <a:r>
              <a:rPr lang="fr-FR" sz="1400" dirty="0" smtClean="0"/>
              <a:t>- L’âge</a:t>
            </a:r>
            <a:r>
              <a:rPr lang="fr-FR" sz="1400" dirty="0"/>
              <a:t>, le sexe, le travail.</a:t>
            </a:r>
          </a:p>
          <a:p>
            <a:r>
              <a:rPr lang="fr-FR" sz="1400" dirty="0" smtClean="0"/>
              <a:t>- Une </a:t>
            </a:r>
            <a:r>
              <a:rPr lang="fr-FR" sz="1400" dirty="0"/>
              <a:t>devise ou slogan.</a:t>
            </a:r>
          </a:p>
          <a:p>
            <a:r>
              <a:rPr lang="fr-FR" sz="1400" dirty="0" smtClean="0"/>
              <a:t>- Et </a:t>
            </a:r>
            <a:r>
              <a:rPr lang="fr-FR" sz="1400" dirty="0"/>
              <a:t>une histoire.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sz="3200" dirty="0"/>
              <a:t>–</a:t>
            </a:r>
            <a:r>
              <a:rPr lang="en-US" dirty="0"/>
              <a:t> Le facteur Humain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73" y="2504674"/>
            <a:ext cx="6694799" cy="396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211856" y="2688117"/>
            <a:ext cx="250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Acceptabilité</a:t>
            </a:r>
            <a:r>
              <a:rPr lang="fr-FR" b="1" dirty="0" smtClean="0"/>
              <a:t> 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2366" y="3503364"/>
            <a:ext cx="313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L’acceptabilité sociale</a:t>
            </a:r>
          </a:p>
          <a:p>
            <a:endParaRPr lang="fr-FR" b="1" dirty="0"/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b="1" dirty="0" smtClean="0"/>
              <a:t>- L’acceptabilité pratique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sz="3200" dirty="0"/>
              <a:t>–</a:t>
            </a:r>
            <a:r>
              <a:rPr lang="en-US" dirty="0"/>
              <a:t> Le facteur Humain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4" y="2893896"/>
            <a:ext cx="5723002" cy="3662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422725" y="2269474"/>
            <a:ext cx="258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simplicité </a:t>
            </a:r>
            <a:endParaRPr lang="en-US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146274" y="3839918"/>
            <a:ext cx="438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votre avis quelle est la probabilité </a:t>
            </a:r>
            <a:r>
              <a:rPr lang="fr-FR" dirty="0" smtClean="0"/>
              <a:t>d’abandonner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sz="3200" dirty="0"/>
              <a:t>–</a:t>
            </a:r>
            <a:r>
              <a:rPr lang="en-US" dirty="0"/>
              <a:t> Le facteur Humain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50" y="2815945"/>
            <a:ext cx="6020636" cy="279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964235" y="3355772"/>
            <a:ext cx="4048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upprimer </a:t>
            </a:r>
            <a:r>
              <a:rPr lang="fr-FR" dirty="0"/>
              <a:t>cette pseudo </a:t>
            </a:r>
            <a:r>
              <a:rPr lang="fr-FR" dirty="0" smtClean="0"/>
              <a:t>aide </a:t>
            </a:r>
          </a:p>
          <a:p>
            <a:pPr marL="285750" indent="-2857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upprimer </a:t>
            </a:r>
            <a:r>
              <a:rPr lang="fr-FR" dirty="0"/>
              <a:t>le bouton « Abandonner » </a:t>
            </a:r>
          </a:p>
          <a:p>
            <a:pPr marL="285750" indent="-285750">
              <a:buFontTx/>
              <a:buChar char="-"/>
            </a:pPr>
            <a:r>
              <a:rPr lang="fr-FR" dirty="0"/>
              <a:t>M</a:t>
            </a:r>
            <a:r>
              <a:rPr lang="fr-FR" dirty="0" smtClean="0"/>
              <a:t>ettre </a:t>
            </a:r>
            <a:r>
              <a:rPr lang="fr-FR" dirty="0"/>
              <a:t>en avant le bouton « Valider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3" y="1422344"/>
            <a:ext cx="6367929" cy="417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347472" y="1993392"/>
            <a:ext cx="2093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47 morts</a:t>
            </a:r>
          </a:p>
          <a:p>
            <a:endParaRPr lang="fr-FR" dirty="0" smtClean="0"/>
          </a:p>
          <a:p>
            <a:r>
              <a:rPr lang="fr-FR" dirty="0" smtClean="0"/>
              <a:t>74 blessés graves</a:t>
            </a:r>
          </a:p>
          <a:p>
            <a:endParaRPr lang="fr-FR" dirty="0" smtClean="0"/>
          </a:p>
          <a:p>
            <a:r>
              <a:rPr lang="fr-FR" dirty="0" smtClean="0"/>
              <a:t>5 blessés légers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0216" y="2776151"/>
            <a:ext cx="1029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3 – Logiciels</a:t>
            </a:r>
            <a:r>
              <a:rPr lang="fr-FR" sz="3600" dirty="0"/>
              <a:t> </a:t>
            </a:r>
            <a:r>
              <a:rPr lang="fr-FR" sz="3600" dirty="0" smtClean="0"/>
              <a:t>et outils pour la conception d’IHM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0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fr-FR" sz="3600" dirty="0"/>
              <a:t>3 – Logiciels et outils pour la conception d’IHM</a:t>
            </a:r>
            <a:endParaRPr lang="en-US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551935" y="232307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différents types de Logiciels et outils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372497" y="3455087"/>
            <a:ext cx="298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 prototypages </a:t>
            </a:r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829167" y="3458520"/>
            <a:ext cx="27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Designs graphiques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72497" y="4110681"/>
            <a:ext cx="328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Justinmind</a:t>
            </a:r>
            <a:r>
              <a:rPr lang="fr-FR" dirty="0" smtClean="0"/>
              <a:t> (Web et Mobile)</a:t>
            </a:r>
          </a:p>
          <a:p>
            <a:r>
              <a:rPr lang="fr-FR" dirty="0" err="1" smtClean="0"/>
              <a:t>Wireframe</a:t>
            </a:r>
            <a:r>
              <a:rPr lang="fr-FR" dirty="0" smtClean="0"/>
              <a:t> CC</a:t>
            </a:r>
          </a:p>
          <a:p>
            <a:r>
              <a:rPr lang="fr-FR" dirty="0" err="1" smtClean="0"/>
              <a:t>Marvelapp</a:t>
            </a:r>
            <a:endParaRPr lang="fr-FR" dirty="0" smtClean="0"/>
          </a:p>
          <a:p>
            <a:r>
              <a:rPr lang="fr-FR" dirty="0" err="1" smtClean="0"/>
              <a:t>Axure</a:t>
            </a:r>
            <a:r>
              <a:rPr lang="fr-FR" dirty="0" smtClean="0"/>
              <a:t> (Licence Etudiante)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829167" y="4110681"/>
            <a:ext cx="306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Invision</a:t>
            </a:r>
            <a:endParaRPr lang="fr-FR" dirty="0" smtClean="0"/>
          </a:p>
          <a:p>
            <a:r>
              <a:rPr lang="fr-FR" dirty="0"/>
              <a:t>Type Genius</a:t>
            </a:r>
            <a:endParaRPr lang="en-US" dirty="0"/>
          </a:p>
          <a:p>
            <a:r>
              <a:rPr lang="fr-FR" dirty="0" smtClean="0"/>
              <a:t>Photoshop avec plugin 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Velositey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 - Règles 	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meilleures règles naissent des usages – Joseph Joubert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33" y="5715156"/>
            <a:ext cx="883920" cy="98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1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7046" y="807638"/>
            <a:ext cx="10713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Règle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0 :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Indépendance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 rapport à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l’application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6" y="2583751"/>
            <a:ext cx="5305425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10" y="2583751"/>
            <a:ext cx="5093346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36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7902" y="295574"/>
            <a:ext cx="10713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Règle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: Bonne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Gestion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des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erreurs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7902" y="972909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Pourquoi une erreur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Comment la résoudre ?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66" y="1773936"/>
            <a:ext cx="2859786" cy="5084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84887" y="999589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Préservation </a:t>
            </a:r>
            <a:r>
              <a:rPr lang="fr-FR" dirty="0"/>
              <a:t>des saisies et des actions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14" y="1773936"/>
            <a:ext cx="2855729" cy="50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7902" y="264043"/>
            <a:ext cx="10713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Règle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 : Retours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utilisateurs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(feed-backs)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4026" y="861089"/>
            <a:ext cx="56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 dirty="0" smtClean="0">
                <a:solidFill>
                  <a:prstClr val="white"/>
                </a:solidFill>
                <a:latin typeface="Century Gothic" panose="020B0502020202020204"/>
              </a:rPr>
              <a:t>- Action/traitement -&gt; Information de l’utilisateur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 dirty="0" smtClean="0">
                <a:solidFill>
                  <a:prstClr val="white"/>
                </a:solidFill>
                <a:latin typeface="Century Gothic" panose="020B0502020202020204"/>
              </a:rPr>
              <a:t>- Visualisation de l’effet d’une commande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1575070"/>
            <a:ext cx="2971648" cy="52829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95" y="1606601"/>
            <a:ext cx="2971649" cy="52829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6076" t="38979" r="17320" b="40606"/>
          <a:stretch/>
        </p:blipFill>
        <p:spPr>
          <a:xfrm>
            <a:off x="5286704" y="3636580"/>
            <a:ext cx="2743200" cy="840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298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7902" y="295574"/>
            <a:ext cx="10713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Règle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3 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couleurs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7902" y="3439697"/>
            <a:ext cx="561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Let’s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Google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76" y="329608"/>
            <a:ext cx="606839" cy="455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6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71" y="862193"/>
            <a:ext cx="278176" cy="40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1064" y="2259723"/>
            <a:ext cx="115852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Questions:</a:t>
            </a:r>
          </a:p>
          <a:p>
            <a:r>
              <a:rPr lang="fr-FR" dirty="0" smtClean="0"/>
              <a:t>1- Qui a dit:  « </a:t>
            </a:r>
            <a:r>
              <a:rPr lang="fr-FR" dirty="0"/>
              <a:t> Les meilleures règles naissent des </a:t>
            </a:r>
            <a:r>
              <a:rPr lang="fr-FR" dirty="0" smtClean="0"/>
              <a:t>usages » ?</a:t>
            </a:r>
          </a:p>
          <a:p>
            <a:r>
              <a:rPr lang="fr-FR" dirty="0" smtClean="0"/>
              <a:t>2 - Le pattern </a:t>
            </a:r>
            <a:r>
              <a:rPr lang="fr-FR" dirty="0" err="1" smtClean="0"/>
              <a:t>mvc</a:t>
            </a:r>
            <a:r>
              <a:rPr lang="fr-FR" dirty="0" smtClean="0"/>
              <a:t> permet-il de simplifier l’architecture afin de permettre une meilleure maintenance?</a:t>
            </a:r>
          </a:p>
          <a:p>
            <a:r>
              <a:rPr lang="fr-FR" dirty="0"/>
              <a:t>3</a:t>
            </a:r>
            <a:r>
              <a:rPr lang="fr-FR" dirty="0" smtClean="0"/>
              <a:t> - Quels sont les 3 sources principales d’erreurs dans un logiciel?</a:t>
            </a:r>
          </a:p>
          <a:p>
            <a:r>
              <a:rPr lang="fr-FR" dirty="0" smtClean="0"/>
              <a:t>4 - Devrait-on utiliser la version claire de notre couleur primaire pour une information secondaire?</a:t>
            </a:r>
          </a:p>
          <a:p>
            <a:endParaRPr lang="fr-FR" dirty="0" smtClean="0"/>
          </a:p>
          <a:p>
            <a:r>
              <a:rPr lang="fr-FR" dirty="0" smtClean="0"/>
              <a:t>5 - Thermostat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" y="4488032"/>
            <a:ext cx="1905000" cy="19145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898648" y="4488032"/>
            <a:ext cx="6912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Concevez une Interface utilisateur d’un thermostat qui permet à l’utilisateur de fixer la température. </a:t>
            </a:r>
          </a:p>
          <a:p>
            <a:endParaRPr lang="fr-FR" dirty="0"/>
          </a:p>
          <a:p>
            <a:r>
              <a:rPr lang="fr-FR" dirty="0" smtClean="0"/>
              <a:t>L’utilisateur doit comprendre que le fait de fixer la température plus haute ne fait pas chauffer la pièce plus vite.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 noGrp="1"/>
          </p:cNvSpPr>
          <p:nvPr>
            <p:ph idx="1"/>
          </p:nvPr>
        </p:nvSpPr>
        <p:spPr>
          <a:xfrm>
            <a:off x="810000" y="2226832"/>
            <a:ext cx="8970264" cy="624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dirty="0" smtClean="0"/>
              <a:t>1- Qui a dit:  « </a:t>
            </a:r>
            <a:r>
              <a:rPr lang="fr-FR" dirty="0"/>
              <a:t> Les meilleures règles naissent des </a:t>
            </a:r>
            <a:r>
              <a:rPr lang="fr-FR" dirty="0" smtClean="0"/>
              <a:t>usages » 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5CABF"/>
                </a:solidFill>
              </a:rPr>
              <a:t>Joseph Joubert</a:t>
            </a:r>
          </a:p>
          <a:p>
            <a:pPr marL="0" indent="0">
              <a:buNone/>
            </a:pPr>
            <a:r>
              <a:rPr lang="fr-FR" dirty="0" smtClean="0"/>
              <a:t>2 - Le pattern </a:t>
            </a:r>
            <a:r>
              <a:rPr lang="fr-FR" dirty="0" err="1" smtClean="0"/>
              <a:t>mvc</a:t>
            </a:r>
            <a:r>
              <a:rPr lang="fr-FR" dirty="0" smtClean="0"/>
              <a:t> permet-il de simplifier l’architecture afin de permettre une meilleure maintenance?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5CABF"/>
                </a:solidFill>
              </a:rPr>
              <a:t>Non</a:t>
            </a:r>
          </a:p>
          <a:p>
            <a:pPr marL="0" indent="0">
              <a:buNone/>
            </a:pPr>
            <a:r>
              <a:rPr lang="fr-FR" dirty="0"/>
              <a:t>3</a:t>
            </a:r>
            <a:r>
              <a:rPr lang="fr-FR" dirty="0" smtClean="0"/>
              <a:t> - Quels sont les 3 sources principales d’erreurs dans un logiciel?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5CABF"/>
                </a:solidFill>
              </a:rPr>
              <a:t>Utilisateur – Application – Erreurs externes</a:t>
            </a:r>
          </a:p>
          <a:p>
            <a:pPr marL="0" indent="0">
              <a:buNone/>
            </a:pPr>
            <a:r>
              <a:rPr lang="fr-FR" dirty="0" smtClean="0"/>
              <a:t>4 - Devrait-on utiliser la version claire de notre couleur primaire pour une information secondaire?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5CABF"/>
                </a:solidFill>
              </a:rPr>
              <a:t>Oui</a:t>
            </a:r>
          </a:p>
          <a:p>
            <a:pPr marL="0" indent="0">
              <a:buNone/>
            </a:pPr>
            <a:r>
              <a:rPr lang="fr-FR" dirty="0" smtClean="0"/>
              <a:t>5 – Thermostat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25CABF"/>
                </a:solidFill>
              </a:rPr>
              <a:t>Hmmmm</a:t>
            </a:r>
            <a:endParaRPr lang="fr-FR" dirty="0">
              <a:solidFill>
                <a:srgbClr val="25CABF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13" y="2005541"/>
            <a:ext cx="88399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III - Erreurs de conception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ne pas commettre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3504" y="127596"/>
            <a:ext cx="10760209" cy="1036918"/>
          </a:xfrm>
        </p:spPr>
        <p:txBody>
          <a:bodyPr/>
          <a:lstStyle/>
          <a:p>
            <a:pPr algn="ctr"/>
            <a:r>
              <a:rPr lang="fr-FR" dirty="0" smtClean="0"/>
              <a:t>Conception des IHM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1713" y="6103807"/>
            <a:ext cx="10572000" cy="434974"/>
          </a:xfrm>
        </p:spPr>
        <p:txBody>
          <a:bodyPr/>
          <a:lstStyle/>
          <a:p>
            <a:pPr algn="ctr"/>
            <a:r>
              <a:rPr lang="fr-FR" dirty="0" smtClean="0"/>
              <a:t>Watson et </a:t>
            </a:r>
            <a:r>
              <a:rPr lang="fr-FR" dirty="0" err="1" smtClean="0"/>
              <a:t>John-son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1947542"/>
            <a:ext cx="5250917" cy="295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 </a:t>
            </a:r>
            <a:r>
              <a:rPr lang="fr-FR" dirty="0"/>
              <a:t>- Erreurs de </a:t>
            </a:r>
            <a:r>
              <a:rPr lang="fr-FR" dirty="0" smtClean="0"/>
              <a:t>conception	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13654" y="2463114"/>
            <a:ext cx="252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exemples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762897" y="3554756"/>
            <a:ext cx="8789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Comment perdre un client en une seconde</a:t>
            </a:r>
          </a:p>
          <a:p>
            <a:r>
              <a:rPr lang="fr-FR" dirty="0" smtClean="0"/>
              <a:t>2- Savoir s’arrêter dans l ’évolution de son logiciel ou de son application</a:t>
            </a:r>
          </a:p>
          <a:p>
            <a:r>
              <a:rPr lang="fr-FR" dirty="0" smtClean="0"/>
              <a:t>3- L’aide qui n’aide pas</a:t>
            </a:r>
          </a:p>
          <a:p>
            <a:r>
              <a:rPr lang="fr-FR" dirty="0" smtClean="0"/>
              <a:t>4- Autres</a:t>
            </a:r>
          </a:p>
          <a:p>
            <a:r>
              <a:rPr lang="fr-FR" dirty="0" smtClean="0"/>
              <a:t>5- Quelques maximes pour la conception d’IHM</a:t>
            </a:r>
          </a:p>
        </p:txBody>
      </p:sp>
    </p:spTree>
    <p:extLst>
      <p:ext uri="{BB962C8B-B14F-4D97-AF65-F5344CB8AC3E}">
        <p14:creationId xmlns:p14="http://schemas.microsoft.com/office/powerpoint/2010/main" val="30165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1 - Comment </a:t>
            </a:r>
            <a:r>
              <a:rPr lang="fr-FR" sz="3600" dirty="0"/>
              <a:t>perdre un client en une </a:t>
            </a:r>
            <a:r>
              <a:rPr lang="fr-FR" sz="3600" dirty="0" smtClean="0"/>
              <a:t>seconde</a:t>
            </a:r>
            <a:endParaRPr 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83" y="2042982"/>
            <a:ext cx="7226926" cy="4592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449860" y="4154613"/>
            <a:ext cx="25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problème ?</a:t>
            </a:r>
          </a:p>
        </p:txBody>
      </p:sp>
    </p:spTree>
    <p:extLst>
      <p:ext uri="{BB962C8B-B14F-4D97-AF65-F5344CB8AC3E}">
        <p14:creationId xmlns:p14="http://schemas.microsoft.com/office/powerpoint/2010/main" val="4277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1 - Comment perdre un client en une seconde</a:t>
            </a:r>
            <a:endParaRPr lang="en-US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66" y="2074064"/>
            <a:ext cx="7552496" cy="450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560444" y="3856382"/>
            <a:ext cx="259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Actuellement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078" y="447188"/>
            <a:ext cx="10904920" cy="970450"/>
          </a:xfrm>
        </p:spPr>
        <p:txBody>
          <a:bodyPr/>
          <a:lstStyle/>
          <a:p>
            <a:r>
              <a:rPr lang="fr-FR" sz="3200" dirty="0"/>
              <a:t>2- Savoir s’arrêter dans l ’évolution de son logiciel ou de son </a:t>
            </a:r>
            <a:r>
              <a:rPr lang="fr-FR" sz="3200" dirty="0" smtClean="0"/>
              <a:t>application</a:t>
            </a:r>
            <a:endParaRPr lang="en-US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9" y="2057400"/>
            <a:ext cx="3048000" cy="457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29" y="2057400"/>
            <a:ext cx="3048000" cy="457200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6595460" y="3826565"/>
            <a:ext cx="1620078" cy="1172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3- L’aide qui n’aide </a:t>
            </a:r>
            <a:r>
              <a:rPr lang="fr-FR" dirty="0" smtClean="0"/>
              <a:t>pas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4" y="3595322"/>
            <a:ext cx="5902769" cy="1409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595322"/>
            <a:ext cx="2784816" cy="140918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6808304" y="3965713"/>
            <a:ext cx="151074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Autres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17" y="2397900"/>
            <a:ext cx="4692161" cy="32574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6" y="2835094"/>
            <a:ext cx="5791488" cy="19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5- Quelques maximes pour la conception </a:t>
            </a:r>
            <a:r>
              <a:rPr lang="fr-FR" sz="3200" dirty="0" smtClean="0"/>
              <a:t>d’IHM</a:t>
            </a:r>
            <a:endParaRPr lang="en-US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898373" y="3607905"/>
            <a:ext cx="9004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En </a:t>
            </a:r>
            <a:r>
              <a:rPr lang="fr-FR" sz="2400" dirty="0"/>
              <a:t>voulant bien faire, on a tendance à en faire trop, à offrir beaucoup plus de fonctionnalités que l’utilisateur n’en a réellement besoin. </a:t>
            </a:r>
            <a:endParaRPr lang="fr-FR" sz="2400" dirty="0" smtClean="0"/>
          </a:p>
          <a:p>
            <a:pPr algn="just"/>
            <a:r>
              <a:rPr lang="fr-FR" sz="2400" dirty="0" smtClean="0"/>
              <a:t>Cette </a:t>
            </a:r>
            <a:r>
              <a:rPr lang="fr-FR" sz="2400" dirty="0"/>
              <a:t>profusion rend le logiciel complexe et difficile à utiliser. Il est préférable de faire simple et pertinent.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220278" y="2395331"/>
            <a:ext cx="636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 mieux est l’ennemi du </a:t>
            </a:r>
            <a:r>
              <a:rPr lang="fr-FR" sz="3200" b="1" dirty="0" smtClean="0"/>
              <a:t>bien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36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5- Quelques maximes pour la conception </a:t>
            </a:r>
            <a:r>
              <a:rPr lang="fr-FR" sz="3200" dirty="0" smtClean="0"/>
              <a:t>d’IHM</a:t>
            </a:r>
            <a:endParaRPr lang="en-US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824329" y="3240157"/>
            <a:ext cx="5754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</a:t>
            </a:r>
            <a:r>
              <a:rPr lang="fr-FR" sz="2400" dirty="0"/>
              <a:t>détail n’est jamais à négliger en terme d’utilisabilité car ce sont souvent de petits détails, se répétant à chaque utilisation, qui empoisonnent la vie de l’utilisateur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34279" y="3747052"/>
            <a:ext cx="466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 détail est essentiel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8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5- Quelques maximes pour la conception </a:t>
            </a:r>
            <a:r>
              <a:rPr lang="fr-FR" sz="3200" dirty="0" smtClean="0"/>
              <a:t>d’IHM</a:t>
            </a:r>
            <a:endParaRPr lang="en-US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542759" y="3514693"/>
            <a:ext cx="710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L’utilisateur </a:t>
            </a:r>
            <a:r>
              <a:rPr lang="fr-FR" sz="2400" dirty="0"/>
              <a:t>se sert de l’aide parce qu’il ne comprend pas le fonctionnement du logiciel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 </a:t>
            </a:r>
          </a:p>
          <a:p>
            <a:pPr algn="just"/>
            <a:r>
              <a:rPr lang="fr-FR" sz="2400" dirty="0" smtClean="0"/>
              <a:t>Pour </a:t>
            </a:r>
            <a:r>
              <a:rPr lang="fr-FR" sz="2400" dirty="0"/>
              <a:t>véritablement aider l’utilisateur, il faut qu’il puisse se servir du logiciel sans utiliser l’aide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477038" y="2573332"/>
            <a:ext cx="582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L’aide n’en est pas une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5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01966"/>
            <a:ext cx="4740167" cy="3999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692165" y="2690648"/>
            <a:ext cx="34684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Rattrapage?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6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et Organisation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00193" y="2627588"/>
            <a:ext cx="5746531" cy="14156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I) Etapes majeures de la conception d’une IHM</a:t>
            </a:r>
          </a:p>
          <a:p>
            <a:r>
              <a:rPr lang="fr-FR" dirty="0" smtClean="0"/>
              <a:t>II) Règles </a:t>
            </a:r>
          </a:p>
          <a:p>
            <a:r>
              <a:rPr lang="fr-FR" dirty="0" smtClean="0"/>
              <a:t>III) Erreurs de conception 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432763" y="2420653"/>
            <a:ext cx="2137701" cy="124648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Présentation</a:t>
            </a:r>
          </a:p>
          <a:p>
            <a:r>
              <a:rPr lang="fr-FR" dirty="0" smtClean="0"/>
              <a:t>Exercices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9070" y="1136822"/>
            <a:ext cx="105856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Bibliographie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sz="1200" dirty="0"/>
              <a:t>	http://blocnotes.iergo.fr/breve/motsetphrases/lanalyse-de-lactivite/</a:t>
            </a:r>
          </a:p>
          <a:p>
            <a:r>
              <a:rPr lang="en-US" sz="1200" dirty="0"/>
              <a:t>-	http://blocnotes.iergo.fr/breve/la-difference-entre-lactivite-prescrite-et-lactivite-reelle/</a:t>
            </a:r>
          </a:p>
          <a:p>
            <a:r>
              <a:rPr lang="en-US" sz="1200" dirty="0"/>
              <a:t>-	http://blocnotes.iergo.fr/breve/motsetphrases/10-maximes-pour-la-conception-dihm/</a:t>
            </a:r>
          </a:p>
          <a:p>
            <a:r>
              <a:rPr lang="en-US" sz="1200" dirty="0"/>
              <a:t>-	https://www.aerobuzz.fr/transport-aerien/parlons-facteurs-humains-interface-homme-machine-apprendre-a-communiquer/</a:t>
            </a:r>
          </a:p>
          <a:p>
            <a:r>
              <a:rPr lang="en-US" sz="1200" dirty="0"/>
              <a:t>-	https://www.google.fr/url?sa=i&amp;rct=j&amp;q=&amp;esrc=s&amp;source=images&amp;cd=&amp;</a:t>
            </a:r>
            <a:r>
              <a:rPr lang="en-US" sz="1200" dirty="0" smtClean="0"/>
              <a:t>cad=rja&amp;uact=8&amp;ved=0ahUKEwiSpqT9xcjZAhVEaxQK	</a:t>
            </a:r>
            <a:r>
              <a:rPr lang="en-US" sz="1200" dirty="0" err="1" smtClean="0"/>
              <a:t>HfchDeQQjRwIBw&amp;url</a:t>
            </a:r>
            <a:r>
              <a:rPr lang="en-US" sz="1200" dirty="0" smtClean="0"/>
              <a:t>=http%3A%2F%2Fcodes-sources.commentcamarche.net%2Ffaq%2F1271-le-design-des-applications-concevoir-des-interfaces-efficaces-et-vendeuses&amp;psig=AOvVaw13vqsMXWaVNOiuqWSxCTHw&amp;ust=1519904334595350</a:t>
            </a:r>
            <a:endParaRPr lang="en-US" sz="1200" dirty="0"/>
          </a:p>
          <a:p>
            <a:r>
              <a:rPr lang="en-US" sz="1200" dirty="0"/>
              <a:t>-	Chef </a:t>
            </a:r>
            <a:r>
              <a:rPr lang="en-US" sz="1200" dirty="0" err="1"/>
              <a:t>d'œuvre</a:t>
            </a:r>
            <a:r>
              <a:rPr lang="en-US" sz="1200" dirty="0"/>
              <a:t> - </a:t>
            </a:r>
            <a:r>
              <a:rPr lang="en-US" sz="1200" dirty="0" err="1"/>
              <a:t>Édition</a:t>
            </a:r>
            <a:r>
              <a:rPr lang="en-US" sz="1200" dirty="0"/>
              <a:t> </a:t>
            </a:r>
            <a:r>
              <a:rPr lang="en-US" sz="1200" dirty="0" err="1"/>
              <a:t>centrée</a:t>
            </a:r>
            <a:r>
              <a:rPr lang="en-US" sz="1200" dirty="0"/>
              <a:t> </a:t>
            </a:r>
            <a:r>
              <a:rPr lang="en-US" sz="1200" dirty="0" err="1"/>
              <a:t>utilisateur</a:t>
            </a:r>
            <a:r>
              <a:rPr lang="en-US" sz="1200" dirty="0"/>
              <a:t> </a:t>
            </a:r>
            <a:r>
              <a:rPr lang="en-US" sz="1200" dirty="0" smtClean="0"/>
              <a:t>: </a:t>
            </a:r>
            <a:r>
              <a:rPr lang="en-US" sz="1200" dirty="0"/>
              <a:t>application au </a:t>
            </a:r>
            <a:r>
              <a:rPr lang="en-US" sz="1200" dirty="0" err="1"/>
              <a:t>Modèle</a:t>
            </a:r>
            <a:r>
              <a:rPr lang="en-US" sz="1200" dirty="0"/>
              <a:t> de </a:t>
            </a:r>
            <a:r>
              <a:rPr lang="en-US" sz="1200" dirty="0" smtClean="0"/>
              <a:t>taches, </a:t>
            </a:r>
            <a:r>
              <a:rPr lang="en-US" sz="1200" dirty="0"/>
              <a:t>Rapport final de Youssef AZZOUAI, Fabien André e Raphael HOARAU</a:t>
            </a:r>
          </a:p>
          <a:p>
            <a:r>
              <a:rPr lang="en-US" sz="1200" dirty="0"/>
              <a:t>-	</a:t>
            </a:r>
            <a:r>
              <a:rPr lang="en-US" sz="1200" dirty="0" err="1"/>
              <a:t>Modele</a:t>
            </a:r>
            <a:r>
              <a:rPr lang="en-US" sz="1200" dirty="0"/>
              <a:t> de taches - Pierre </a:t>
            </a:r>
            <a:r>
              <a:rPr lang="en-US" sz="1200" dirty="0" err="1"/>
              <a:t>Rainero</a:t>
            </a:r>
            <a:endParaRPr lang="en-US" sz="1200" dirty="0"/>
          </a:p>
          <a:p>
            <a:r>
              <a:rPr lang="en-US" sz="1200" dirty="0"/>
              <a:t>-	</a:t>
            </a:r>
            <a:r>
              <a:rPr lang="en-US" sz="1200" dirty="0" err="1"/>
              <a:t>Modele</a:t>
            </a:r>
            <a:r>
              <a:rPr lang="en-US" sz="1200" dirty="0"/>
              <a:t> de taches, 2- Conception - Renaud Blanch </a:t>
            </a:r>
          </a:p>
          <a:p>
            <a:r>
              <a:rPr lang="en-US" sz="1200" dirty="0"/>
              <a:t>-	http://blocnotes.iergo.fr/breve/la-difference-entre-lactivite-prescrite-et-lactivite-reelle/</a:t>
            </a:r>
          </a:p>
          <a:p>
            <a:r>
              <a:rPr lang="en-US" sz="1200" dirty="0"/>
              <a:t>-	http://desidees.net/45-facons-de-detourner-des-objets-pour-decorer-son-jardin/</a:t>
            </a:r>
          </a:p>
          <a:p>
            <a:r>
              <a:rPr lang="en-US" sz="1200" dirty="0"/>
              <a:t>-	https://i.imgur.com/ZDL8FLel.jpg</a:t>
            </a:r>
          </a:p>
          <a:p>
            <a:r>
              <a:rPr lang="en-US" sz="1200" dirty="0"/>
              <a:t>-	https://lesbonsplansdelaeti.com/2013/09/12/lart-du-detournement-dobjets/</a:t>
            </a:r>
          </a:p>
          <a:p>
            <a:r>
              <a:rPr lang="en-US" sz="1200" dirty="0"/>
              <a:t>-	</a:t>
            </a:r>
            <a:r>
              <a:rPr lang="en-US" sz="1200" dirty="0" err="1"/>
              <a:t>Jakob</a:t>
            </a:r>
            <a:r>
              <a:rPr lang="en-US" sz="1200" dirty="0"/>
              <a:t> Nielsen, Usability Engineering, Morgan Kaufmann Publishers In, 1993, p26</a:t>
            </a:r>
          </a:p>
          <a:p>
            <a:r>
              <a:rPr lang="en-US" sz="1200" dirty="0"/>
              <a:t>-	http://blocnotes.iergo.fr/breve/la-probabilite-que-jabandonne-ma-commande/</a:t>
            </a:r>
          </a:p>
          <a:p>
            <a:r>
              <a:rPr lang="en-US" sz="1200" dirty="0"/>
              <a:t>-	http://blocnotes.iergo.fr/breve/motsetphrases/acceptabilite/</a:t>
            </a:r>
          </a:p>
          <a:p>
            <a:r>
              <a:rPr lang="en-US" sz="1200" dirty="0"/>
              <a:t>-	https://bloguxdesigner.fr/outils-prototypes/</a:t>
            </a:r>
          </a:p>
          <a:p>
            <a:r>
              <a:rPr lang="en-US" sz="1200" dirty="0"/>
              <a:t>-	https://www.innovationstory.fr/design/8-outils-indispensables-au-design-graphique/</a:t>
            </a:r>
          </a:p>
          <a:p>
            <a:r>
              <a:rPr lang="en-US" sz="1200" dirty="0"/>
              <a:t>-	http://danielle.chantegrel.free.fr/index.php/faq/60-quest-ce-que-le-design-.html</a:t>
            </a:r>
          </a:p>
          <a:p>
            <a:r>
              <a:rPr lang="en-US" sz="1200" dirty="0" smtClean="0"/>
              <a:t>-	https</a:t>
            </a:r>
            <a:r>
              <a:rPr lang="en-US" sz="1200" dirty="0"/>
              <a:t>://</a:t>
            </a:r>
            <a:r>
              <a:rPr lang="en-US" sz="1200" dirty="0" smtClean="0"/>
              <a:t>fr.wikipedia.org/wiki/Prototypage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22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 – Etapes majeures de la conception d’une IHM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Logiciels, Site web et Applications Web et Mobiles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 – Etapes majeures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72994" y="2484977"/>
            <a:ext cx="54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est basé sur 3 </a:t>
            </a:r>
            <a:r>
              <a:rPr lang="fr-FR" dirty="0" smtClean="0"/>
              <a:t>domaines de connaissances </a:t>
            </a:r>
            <a:r>
              <a:rPr lang="fr-FR" dirty="0"/>
              <a:t>: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218606"/>
            <a:ext cx="1449859" cy="223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4757349" y="3433075"/>
            <a:ext cx="229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</a:p>
          <a:p>
            <a:pPr algn="ctr"/>
            <a:r>
              <a:rPr lang="fr-FR" dirty="0" smtClean="0"/>
              <a:t>Le facteur humain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06" y="4224817"/>
            <a:ext cx="1695450" cy="223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979723" y="3156076"/>
            <a:ext cx="2450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</a:p>
          <a:p>
            <a:pPr algn="ctr"/>
            <a:r>
              <a:rPr lang="fr-FR" dirty="0" smtClean="0"/>
              <a:t>Analyse de l’activité ou des usages réels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05" y="4224816"/>
            <a:ext cx="3349514" cy="2189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/>
          <p:cNvSpPr txBox="1"/>
          <p:nvPr/>
        </p:nvSpPr>
        <p:spPr>
          <a:xfrm>
            <a:off x="8121605" y="3156076"/>
            <a:ext cx="313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</a:p>
          <a:p>
            <a:pPr algn="ctr"/>
            <a:r>
              <a:rPr lang="fr-FR" dirty="0" smtClean="0"/>
              <a:t>Logiciels et outils de conception </a:t>
            </a:r>
          </a:p>
        </p:txBody>
      </p:sp>
    </p:spTree>
    <p:extLst>
      <p:ext uri="{BB962C8B-B14F-4D97-AF65-F5344CB8AC3E}">
        <p14:creationId xmlns:p14="http://schemas.microsoft.com/office/powerpoint/2010/main" val="42614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8240" y="2699658"/>
            <a:ext cx="1033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1- L’analyse de l’activité ou les usages réels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38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 </a:t>
            </a:r>
            <a:r>
              <a:rPr lang="fr-FR" sz="3600" dirty="0" smtClean="0"/>
              <a:t>L’analyse de l’activité ou les usages réels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50508" y="3930819"/>
            <a:ext cx="39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Observation in-situ des utilisateurs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056605" y="2851663"/>
            <a:ext cx="314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Discuter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147218" y="5502184"/>
            <a:ext cx="29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Modéliser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9630031" y="3362409"/>
            <a:ext cx="0" cy="642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559110" y="4243857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Comprendre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9630030" y="4828744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26476" y="4437785"/>
            <a:ext cx="330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Dans leurs contextes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caractéristiques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B</a:t>
            </a:r>
            <a:r>
              <a:rPr lang="fr-FR" dirty="0" smtClean="0"/>
              <a:t>esoins fonctionnels réels</a:t>
            </a:r>
            <a:endParaRPr lang="en-US" dirty="0"/>
          </a:p>
        </p:txBody>
      </p:sp>
      <p:sp>
        <p:nvSpPr>
          <p:cNvPr id="16" name="Flèche droite 15"/>
          <p:cNvSpPr/>
          <p:nvPr/>
        </p:nvSpPr>
        <p:spPr>
          <a:xfrm>
            <a:off x="5236490" y="4300151"/>
            <a:ext cx="2215979" cy="64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1- L’analyse de l’activité ou les usages réels 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6205" y="2994064"/>
            <a:ext cx="339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L’activité réelle 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606378" y="3704926"/>
            <a:ext cx="283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Elle est observée en situation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603524" y="2994064"/>
            <a:ext cx="27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L’activité prescrite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603524" y="3704926"/>
            <a:ext cx="346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Elle est </a:t>
            </a:r>
            <a:r>
              <a:rPr lang="fr-FR" dirty="0"/>
              <a:t>celle définie dans les procédures, par la hiérarchie ou par l’environnement. 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756453" y="2380736"/>
            <a:ext cx="397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L’analyse de l’activité en résumé </a:t>
            </a:r>
            <a:endParaRPr lang="en-US" dirty="0"/>
          </a:p>
        </p:txBody>
      </p:sp>
      <p:sp>
        <p:nvSpPr>
          <p:cNvPr id="12" name="Plus 11"/>
          <p:cNvSpPr/>
          <p:nvPr/>
        </p:nvSpPr>
        <p:spPr>
          <a:xfrm>
            <a:off x="5296930" y="3363396"/>
            <a:ext cx="1145059" cy="8402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688756" y="5478162"/>
            <a:ext cx="455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Elle portera au minimum :</a:t>
            </a:r>
            <a:endParaRPr lang="en-US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095999" y="5181427"/>
            <a:ext cx="6483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- sur </a:t>
            </a:r>
            <a:r>
              <a:rPr lang="fr-FR" dirty="0"/>
              <a:t>un </a:t>
            </a:r>
            <a:r>
              <a:rPr lang="fr-FR" dirty="0" smtClean="0"/>
              <a:t>utilisateur</a:t>
            </a:r>
          </a:p>
          <a:p>
            <a:r>
              <a:rPr lang="fr-FR" dirty="0" smtClean="0"/>
              <a:t> - avec un outil </a:t>
            </a:r>
          </a:p>
          <a:p>
            <a:r>
              <a:rPr lang="fr-FR" dirty="0" smtClean="0"/>
              <a:t> - qui réalise une tâche </a:t>
            </a:r>
          </a:p>
          <a:p>
            <a:r>
              <a:rPr lang="fr-FR" dirty="0" smtClean="0"/>
              <a:t> - dans un environnement donné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4035</TotalTime>
  <Words>899</Words>
  <Application>Microsoft Office PowerPoint</Application>
  <PresentationFormat>Grand écran</PresentationFormat>
  <Paragraphs>224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Calibri</vt:lpstr>
      <vt:lpstr>Century Gothic</vt:lpstr>
      <vt:lpstr>Wingdings 2</vt:lpstr>
      <vt:lpstr>Concis</vt:lpstr>
      <vt:lpstr>Présentation PowerPoint</vt:lpstr>
      <vt:lpstr>Présentation PowerPoint</vt:lpstr>
      <vt:lpstr>Conception des IHM</vt:lpstr>
      <vt:lpstr>Plan et Organisation</vt:lpstr>
      <vt:lpstr>I – Etapes majeures de la conception d’une IHM</vt:lpstr>
      <vt:lpstr>I – Etapes majeures</vt:lpstr>
      <vt:lpstr>Présentation PowerPoint</vt:lpstr>
      <vt:lpstr>1- L’analyse de l’activité ou les usages réels </vt:lpstr>
      <vt:lpstr>1- L’analyse de l’activité ou les usages réels </vt:lpstr>
      <vt:lpstr>1- L’analyse de l’activité ou les usages réels </vt:lpstr>
      <vt:lpstr>1- L’analyse de l’activité ou les usages réels </vt:lpstr>
      <vt:lpstr>1- L’analyse de l’activité ou les usages réels </vt:lpstr>
      <vt:lpstr>1- L’analyse de l’activité ou les usages réels </vt:lpstr>
      <vt:lpstr>Présentation PowerPoint</vt:lpstr>
      <vt:lpstr> 2 – Le facteur Humain</vt:lpstr>
      <vt:lpstr>2 – Le facteur Humain</vt:lpstr>
      <vt:lpstr>2 – Le facteur Humain</vt:lpstr>
      <vt:lpstr>2 – Le facteur Humain</vt:lpstr>
      <vt:lpstr>2 – Le facteur Humain</vt:lpstr>
      <vt:lpstr>Présentation PowerPoint</vt:lpstr>
      <vt:lpstr> 3 – Logiciels et outils pour la conception d’IHM</vt:lpstr>
      <vt:lpstr>II - Règles  </vt:lpstr>
      <vt:lpstr>Présentation PowerPoint</vt:lpstr>
      <vt:lpstr>Présentation PowerPoint</vt:lpstr>
      <vt:lpstr>Présentation PowerPoint</vt:lpstr>
      <vt:lpstr>Présentation PowerPoint</vt:lpstr>
      <vt:lpstr>Partiel</vt:lpstr>
      <vt:lpstr>Correction</vt:lpstr>
      <vt:lpstr>III - Erreurs de conception</vt:lpstr>
      <vt:lpstr>III - Erreurs de conception </vt:lpstr>
      <vt:lpstr>1 - Comment perdre un client en une seconde</vt:lpstr>
      <vt:lpstr>1 - Comment perdre un client en une seconde</vt:lpstr>
      <vt:lpstr>2- Savoir s’arrêter dans l ’évolution de son logiciel ou de son application</vt:lpstr>
      <vt:lpstr>3- L’aide qui n’aide pas</vt:lpstr>
      <vt:lpstr>4- Autres</vt:lpstr>
      <vt:lpstr>5- Quelques maximes pour la conception d’IHM</vt:lpstr>
      <vt:lpstr>5- Quelques maximes pour la conception d’IHM</vt:lpstr>
      <vt:lpstr>5- Quelques maximes pour la conception d’IHM</vt:lpstr>
      <vt:lpstr>Merci pour votre attention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des IHM</dc:title>
  <dc:creator>User</dc:creator>
  <cp:lastModifiedBy>User</cp:lastModifiedBy>
  <cp:revision>124</cp:revision>
  <dcterms:created xsi:type="dcterms:W3CDTF">2018-02-28T09:08:12Z</dcterms:created>
  <dcterms:modified xsi:type="dcterms:W3CDTF">2018-03-13T22:06:12Z</dcterms:modified>
</cp:coreProperties>
</file>