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9"/>
  </p:notesMasterIdLst>
  <p:sldIdLst>
    <p:sldId id="256" r:id="rId2"/>
    <p:sldId id="258" r:id="rId3"/>
    <p:sldId id="257" r:id="rId4"/>
    <p:sldId id="287" r:id="rId5"/>
    <p:sldId id="288" r:id="rId6"/>
    <p:sldId id="289" r:id="rId7"/>
    <p:sldId id="290" r:id="rId8"/>
    <p:sldId id="291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285" r:id="rId27"/>
    <p:sldId id="310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031"/>
    <a:srgbClr val="F88D5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F210D17-0268-47F3-BF57-FD3644F0C857}">
  <a:tblStyle styleId="{BF210D17-0268-47F3-BF57-FD3644F0C8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3" autoAdjust="0"/>
    <p:restoredTop sz="76778" autoAdjust="0"/>
  </p:normalViewPr>
  <p:slideViewPr>
    <p:cSldViewPr snapToGrid="0">
      <p:cViewPr varScale="1">
        <p:scale>
          <a:sx n="73" d="100"/>
          <a:sy n="73" d="100"/>
        </p:scale>
        <p:origin x="-1080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623743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fr-F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310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443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328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5301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3972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5421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53595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0103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1560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fr-F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79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514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0160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Shape 9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03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652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1816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599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3542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6764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811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273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with intro text">
  <p:cSld name="TITLE_AND_BODY_1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Shape 40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3090625" y="2004313"/>
            <a:ext cx="55962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with intro text">
  <p:cSld name="TITLE_AND_BODY_1_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Shape 47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12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▪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1600"/>
              <a:buFont typeface="Georgia"/>
              <a:buChar char="-"/>
              <a:defRPr sz="1600" i="1">
                <a:solidFill>
                  <a:srgbClr val="F6703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3090625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3"/>
          </p:nvPr>
        </p:nvSpPr>
        <p:spPr>
          <a:xfrm>
            <a:off x="5959744" y="2004325"/>
            <a:ext cx="2727000" cy="2552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F6703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7" r:id="rId4"/>
    <p:sldLayoutId id="2147483660" r:id="rId5"/>
  </p:sldLayoutIdLst>
  <p:transition xmlns:p14="http://schemas.microsoft.com/office/powerpoint/2010/main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il.org/_media/menu:viereseau:manifspassees:ihm_platzer.pdf" TargetMode="External"/><Relationship Id="rId4" Type="http://schemas.openxmlformats.org/officeDocument/2006/relationships/hyperlink" Target="http://deptinfo.cnam.fr/Enseignement/CycleSpecialisation/IHM/annee1011/conceptionEtEvaluation.pdf" TargetMode="External"/><Relationship Id="rId5" Type="http://schemas.openxmlformats.org/officeDocument/2006/relationships/hyperlink" Target="http://liris.cnrs.fr/~sjeandau/enseignement/IHM/LifIHM-CM7-ErgoCriteres.pdf" TargetMode="External"/><Relationship Id="rId6" Type="http://schemas.openxmlformats.org/officeDocument/2006/relationships/hyperlink" Target="https://www.youtube.com/watch?v=-1LtpJPjL-g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ikinis.u-strasbg.fr/site/Enseignement/IHM/Cours/Evaluation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468924" y="2387250"/>
            <a:ext cx="3762253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Evaluation des IHM</a:t>
            </a:r>
            <a:br>
              <a:rPr lang="en" dirty="0" smtClean="0"/>
            </a:br>
            <a:r>
              <a:rPr lang="en" dirty="0"/>
              <a:t/>
            </a:r>
            <a:br>
              <a:rPr lang="en" dirty="0"/>
            </a:br>
            <a:r>
              <a:rPr lang="en" dirty="0" smtClean="0"/>
              <a:t/>
            </a:r>
            <a:br>
              <a:rPr lang="en" dirty="0" smtClean="0"/>
            </a:br>
            <a:r>
              <a:rPr lang="en" dirty="0" smtClean="0"/>
              <a:t>	</a:t>
            </a:r>
            <a:br>
              <a:rPr lang="en" dirty="0" smtClean="0"/>
            </a:br>
            <a:r>
              <a:rPr lang="en" dirty="0" smtClean="0"/>
              <a:t>   	 Safyan HANIF</a:t>
            </a:r>
            <a:endParaRPr dirty="0"/>
          </a:p>
        </p:txBody>
      </p:sp>
      <p:grpSp>
        <p:nvGrpSpPr>
          <p:cNvPr id="92" name="Shape 92"/>
          <p:cNvGrpSpPr/>
          <p:nvPr/>
        </p:nvGrpSpPr>
        <p:grpSpPr>
          <a:xfrm>
            <a:off x="572752" y="1899264"/>
            <a:ext cx="549262" cy="487982"/>
            <a:chOff x="5292575" y="3681900"/>
            <a:chExt cx="420150" cy="373275"/>
          </a:xfrm>
        </p:grpSpPr>
        <p:sp>
          <p:nvSpPr>
            <p:cNvPr id="93" name="Shape 93"/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0" t="0" r="0" b="0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0" t="0" r="0" b="0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0" t="0" r="0" b="0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0" t="0" r="0" b="0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0" t="0" r="0" b="0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0" t="0" r="0" b="0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0" t="0" r="0" b="0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2175" cap="rnd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" name="Image 10" descr="https://galilee.univ-paris13.fr/wp-content/uploads/logo-Institut-Galilee-UP1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4" y="395287"/>
            <a:ext cx="2125345" cy="878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50" y="575500"/>
            <a:ext cx="2227396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</a:t>
            </a:r>
            <a:br>
              <a:rPr lang="fr-FR" dirty="0" smtClean="0"/>
            </a:br>
            <a:r>
              <a:rPr lang="fr-FR" dirty="0" smtClean="0"/>
              <a:t>    d’évaluation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588992"/>
          </a:xfrm>
        </p:spPr>
        <p:txBody>
          <a:bodyPr/>
          <a:lstStyle/>
          <a:p>
            <a:endParaRPr lang="fr-FR" b="1" dirty="0" smtClean="0"/>
          </a:p>
          <a:p>
            <a:r>
              <a:rPr lang="fr-FR" b="1" dirty="0" smtClean="0"/>
              <a:t>Les différents types d’évaluation 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10</a:t>
            </a:fld>
            <a:endParaRPr lang="fr-FR" sz="1400" dirty="0">
              <a:solidFill>
                <a:schemeClr val="bg2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3090625" y="1336431"/>
            <a:ext cx="5596200" cy="3219982"/>
          </a:xfrm>
        </p:spPr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Approches empiriques</a:t>
            </a:r>
          </a:p>
          <a:p>
            <a:pPr marL="139700" indent="0">
              <a:buNone/>
            </a:pPr>
            <a:endParaRPr lang="fr-FR" dirty="0" smtClean="0"/>
          </a:p>
          <a:p>
            <a:r>
              <a:rPr lang="fr-FR" dirty="0" smtClean="0"/>
              <a:t>Approches analytiques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0905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13365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</a:t>
            </a:r>
            <a:br>
              <a:rPr lang="fr-FR" dirty="0" smtClean="0"/>
            </a:br>
            <a:r>
              <a:rPr lang="fr-FR" dirty="0" smtClean="0"/>
              <a:t>    d’évaluation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a. Approches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empiriques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588992"/>
          </a:xfrm>
        </p:spPr>
        <p:txBody>
          <a:bodyPr/>
          <a:lstStyle/>
          <a:p>
            <a:r>
              <a:rPr lang="fr-FR" b="1" dirty="0" smtClean="0"/>
              <a:t>Analyse des incidents critiques 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11</a:t>
            </a:fld>
            <a:endParaRPr lang="fr-FR" sz="1400" dirty="0">
              <a:solidFill>
                <a:schemeClr val="bg2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3090625" y="1336431"/>
            <a:ext cx="5596200" cy="3219982"/>
          </a:xfrm>
        </p:spPr>
        <p:txBody>
          <a:bodyPr/>
          <a:lstStyle/>
          <a:p>
            <a:r>
              <a:rPr lang="fr-FR" dirty="0" smtClean="0"/>
              <a:t>Recueil systématique des dysfonctionnements :</a:t>
            </a:r>
          </a:p>
          <a:p>
            <a:pPr marL="139700" indent="0">
              <a:buNone/>
            </a:pPr>
            <a:r>
              <a:rPr lang="fr-FR" dirty="0"/>
              <a:t>	</a:t>
            </a:r>
            <a:r>
              <a:rPr lang="fr-FR" dirty="0" smtClean="0"/>
              <a:t>- Interview : discours du sujet libre, dirigé, semi-dirigé</a:t>
            </a:r>
          </a:p>
          <a:p>
            <a:pPr marL="139700" indent="0">
              <a:buNone/>
            </a:pPr>
            <a:r>
              <a:rPr lang="fr-FR" dirty="0"/>
              <a:t>	</a:t>
            </a:r>
            <a:r>
              <a:rPr lang="fr-FR" dirty="0" smtClean="0"/>
              <a:t>- Observations : comportements observables</a:t>
            </a:r>
          </a:p>
          <a:p>
            <a:endParaRPr lang="fr-FR" dirty="0" smtClean="0"/>
          </a:p>
          <a:p>
            <a:r>
              <a:rPr lang="fr-FR" dirty="0" smtClean="0"/>
              <a:t>Insuffisamment précis pour évaluer précisément la qualité ergonomique d’une interface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959" y="3140126"/>
            <a:ext cx="16478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0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13365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</a:t>
            </a:r>
            <a:br>
              <a:rPr lang="fr-FR" dirty="0" smtClean="0"/>
            </a:br>
            <a:r>
              <a:rPr lang="fr-FR" dirty="0" smtClean="0"/>
              <a:t>    d’évaluation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a. Approches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empiriques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588992"/>
          </a:xfrm>
        </p:spPr>
        <p:txBody>
          <a:bodyPr/>
          <a:lstStyle/>
          <a:p>
            <a:r>
              <a:rPr lang="fr-FR" b="1" dirty="0" smtClean="0"/>
              <a:t>Questionnaires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12</a:t>
            </a:fld>
            <a:endParaRPr lang="fr-FR" sz="1400" dirty="0">
              <a:solidFill>
                <a:schemeClr val="bg2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3090625" y="1336431"/>
            <a:ext cx="5596200" cy="3219982"/>
          </a:xfrm>
        </p:spPr>
        <p:txBody>
          <a:bodyPr/>
          <a:lstStyle/>
          <a:p>
            <a:r>
              <a:rPr lang="fr-FR" dirty="0" smtClean="0"/>
              <a:t>Vérifie la satisfaction des besoins utilisateurs</a:t>
            </a:r>
          </a:p>
          <a:p>
            <a:r>
              <a:rPr lang="fr-FR" dirty="0" smtClean="0"/>
              <a:t>Appréciations subjectives possibles </a:t>
            </a:r>
          </a:p>
          <a:p>
            <a:r>
              <a:rPr lang="fr-FR" dirty="0" smtClean="0"/>
              <a:t>Construction difficile </a:t>
            </a:r>
          </a:p>
          <a:p>
            <a:r>
              <a:rPr lang="fr-FR" dirty="0" smtClean="0"/>
              <a:t>Informations non quantifiées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100" y="2663876"/>
            <a:ext cx="313372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3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13365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</a:t>
            </a:r>
            <a:br>
              <a:rPr lang="fr-FR" dirty="0" smtClean="0"/>
            </a:br>
            <a:r>
              <a:rPr lang="fr-FR" dirty="0" smtClean="0"/>
              <a:t>    d’évaluation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a. Approches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empiriques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588992"/>
          </a:xfrm>
        </p:spPr>
        <p:txBody>
          <a:bodyPr/>
          <a:lstStyle/>
          <a:p>
            <a:r>
              <a:rPr lang="fr-FR" b="1" dirty="0" smtClean="0"/>
              <a:t>La méthode «  </a:t>
            </a:r>
            <a:r>
              <a:rPr lang="fr-FR" b="1" dirty="0" err="1" smtClean="0"/>
              <a:t>Think</a:t>
            </a:r>
            <a:r>
              <a:rPr lang="fr-FR" b="1" dirty="0" smtClean="0"/>
              <a:t> </a:t>
            </a:r>
            <a:r>
              <a:rPr lang="fr-FR" b="1" dirty="0" err="1" smtClean="0"/>
              <a:t>aloud</a:t>
            </a:r>
            <a:r>
              <a:rPr lang="fr-FR" b="1" dirty="0" smtClean="0"/>
              <a:t> »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13</a:t>
            </a:fld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3090625" y="1336431"/>
            <a:ext cx="5596200" cy="3219982"/>
          </a:xfrm>
        </p:spPr>
        <p:txBody>
          <a:bodyPr/>
          <a:lstStyle/>
          <a:p>
            <a:r>
              <a:rPr lang="fr-FR" dirty="0" smtClean="0"/>
              <a:t>Méthode très simple et puissante d’évaluation </a:t>
            </a:r>
          </a:p>
          <a:p>
            <a:r>
              <a:rPr lang="fr-FR" dirty="0" smtClean="0"/>
              <a:t>L’utilisateur pense à haute voix pendant toute l’utilisation</a:t>
            </a:r>
          </a:p>
          <a:p>
            <a:r>
              <a:rPr lang="fr-FR" dirty="0" smtClean="0"/>
              <a:t>Le concepteur prend des notes</a:t>
            </a:r>
          </a:p>
          <a:p>
            <a:r>
              <a:rPr lang="fr-FR" dirty="0" smtClean="0"/>
              <a:t>Règles et précautions à respecter</a:t>
            </a:r>
          </a:p>
          <a:p>
            <a:r>
              <a:rPr lang="fr-FR" dirty="0" smtClean="0"/>
              <a:t>Marche aussi pour évaluer la documentation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25" y="3047951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04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13365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</a:t>
            </a:r>
            <a:br>
              <a:rPr lang="fr-FR" dirty="0" smtClean="0"/>
            </a:br>
            <a:r>
              <a:rPr lang="fr-FR" dirty="0" smtClean="0"/>
              <a:t>    d’évaluation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a. Approches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empiriques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588992"/>
          </a:xfrm>
        </p:spPr>
        <p:txBody>
          <a:bodyPr/>
          <a:lstStyle/>
          <a:p>
            <a:r>
              <a:rPr lang="fr-FR" b="1" dirty="0" smtClean="0"/>
              <a:t>Exemple de scénario pour une évaluation : Evaluation coopérative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14</a:t>
            </a:fld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3090625" y="1336431"/>
            <a:ext cx="5596200" cy="3219982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Recruter des utilisateurs/essayeurs </a:t>
            </a:r>
          </a:p>
          <a:p>
            <a:r>
              <a:rPr lang="fr-FR" dirty="0" smtClean="0"/>
              <a:t>Choisir et préparer les activités</a:t>
            </a:r>
          </a:p>
          <a:p>
            <a:r>
              <a:rPr lang="fr-FR" dirty="0" smtClean="0"/>
              <a:t>Organiser la session de test (</a:t>
            </a:r>
            <a:r>
              <a:rPr lang="fr-FR" dirty="0" err="1" smtClean="0"/>
              <a:t>think</a:t>
            </a:r>
            <a:r>
              <a:rPr lang="fr-FR" dirty="0" smtClean="0"/>
              <a:t> </a:t>
            </a:r>
            <a:r>
              <a:rPr lang="fr-FR" dirty="0" err="1" smtClean="0"/>
              <a:t>aloud</a:t>
            </a:r>
            <a:r>
              <a:rPr lang="fr-FR" dirty="0" smtClean="0"/>
              <a:t>)</a:t>
            </a:r>
          </a:p>
          <a:p>
            <a:r>
              <a:rPr lang="fr-FR" dirty="0" smtClean="0"/>
              <a:t>Analyser les résultats</a:t>
            </a:r>
          </a:p>
          <a:p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076" y="2829099"/>
            <a:ext cx="1899749" cy="231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51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13365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</a:t>
            </a:r>
            <a:br>
              <a:rPr lang="fr-FR" dirty="0" smtClean="0"/>
            </a:br>
            <a:r>
              <a:rPr lang="fr-FR" dirty="0" smtClean="0"/>
              <a:t>    d’évaluation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b. Approches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analytiques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588992"/>
          </a:xfrm>
        </p:spPr>
        <p:txBody>
          <a:bodyPr/>
          <a:lstStyle/>
          <a:p>
            <a:r>
              <a:rPr lang="fr-FR" b="1" dirty="0" smtClean="0"/>
              <a:t>Grilles d’évaluations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15</a:t>
            </a:fld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3090625" y="1336431"/>
            <a:ext cx="5596200" cy="3219982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Liste de propriétés</a:t>
            </a:r>
          </a:p>
          <a:p>
            <a:r>
              <a:rPr lang="fr-FR" dirty="0" smtClean="0"/>
              <a:t>Échelle de mesure</a:t>
            </a:r>
          </a:p>
          <a:p>
            <a:r>
              <a:rPr lang="fr-FR" dirty="0" smtClean="0"/>
              <a:t>Exemple : Smith et </a:t>
            </a:r>
            <a:r>
              <a:rPr lang="fr-FR" dirty="0" err="1" smtClean="0"/>
              <a:t>Mosier</a:t>
            </a:r>
            <a:r>
              <a:rPr lang="fr-FR" dirty="0" smtClean="0"/>
              <a:t>, 944 règles</a:t>
            </a:r>
          </a:p>
          <a:p>
            <a:endParaRPr lang="fr-FR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25" y="3349676"/>
            <a:ext cx="140970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13365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</a:t>
            </a:r>
            <a:br>
              <a:rPr lang="fr-FR" dirty="0" smtClean="0"/>
            </a:br>
            <a:r>
              <a:rPr lang="fr-FR" dirty="0" smtClean="0"/>
              <a:t>    d’évaluation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b. Approches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analytiques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588992"/>
          </a:xfrm>
        </p:spPr>
        <p:txBody>
          <a:bodyPr/>
          <a:lstStyle/>
          <a:p>
            <a:r>
              <a:rPr lang="fr-FR" b="1" dirty="0" smtClean="0"/>
              <a:t>Utilisation d’experts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16</a:t>
            </a:fld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3090625" y="1336431"/>
            <a:ext cx="5596200" cy="3219982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L’utilisateur peut être expert</a:t>
            </a:r>
          </a:p>
          <a:p>
            <a:r>
              <a:rPr lang="fr-FR" dirty="0" smtClean="0"/>
              <a:t>Grand nombre d’experts -&gt; + de problèmes identifiés</a:t>
            </a:r>
          </a:p>
          <a:p>
            <a:pPr marL="139700" indent="0">
              <a:buNone/>
            </a:pPr>
            <a:r>
              <a:rPr lang="fr-FR" dirty="0"/>
              <a:t>	</a:t>
            </a:r>
            <a:r>
              <a:rPr lang="fr-FR" dirty="0" smtClean="0"/>
              <a:t>1 expert   -&gt; environ 35% de problèmes détectés</a:t>
            </a:r>
          </a:p>
          <a:p>
            <a:pPr marL="139700" indent="0">
              <a:buNone/>
            </a:pPr>
            <a:r>
              <a:rPr lang="fr-FR" dirty="0"/>
              <a:t>	</a:t>
            </a:r>
            <a:r>
              <a:rPr lang="fr-FR" dirty="0" smtClean="0"/>
              <a:t>5 experts -&gt; environ 75% de problèmes détectés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50" y="3190875"/>
            <a:ext cx="15906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81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13365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</a:t>
            </a:r>
            <a:br>
              <a:rPr lang="fr-FR" dirty="0" smtClean="0"/>
            </a:br>
            <a:r>
              <a:rPr lang="fr-FR" dirty="0" smtClean="0"/>
              <a:t>    d’évaluation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b. Approches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analytiques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4" y="356670"/>
            <a:ext cx="5596200" cy="588992"/>
          </a:xfrm>
        </p:spPr>
        <p:txBody>
          <a:bodyPr/>
          <a:lstStyle/>
          <a:p>
            <a:r>
              <a:rPr lang="fr-FR" b="1" dirty="0" smtClean="0"/>
              <a:t>Utilisation d’experts (vidéo)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17</a:t>
            </a:fld>
            <a:endParaRPr lang="fr-FR" dirty="0">
              <a:solidFill>
                <a:schemeClr val="bg2"/>
              </a:solidFill>
            </a:endParaRPr>
          </a:p>
        </p:txBody>
      </p:sp>
      <p:pic>
        <p:nvPicPr>
          <p:cNvPr id="5" name="interview-evaluation-experte-carine-lallema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76601" y="1136212"/>
            <a:ext cx="6424247" cy="36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4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13365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</a:t>
            </a:r>
            <a:br>
              <a:rPr lang="fr-FR" dirty="0" smtClean="0"/>
            </a:br>
            <a:r>
              <a:rPr lang="fr-FR" dirty="0" smtClean="0"/>
              <a:t>    d’évaluation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b. Approches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analytiques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4" y="575500"/>
            <a:ext cx="5920513" cy="588992"/>
          </a:xfrm>
        </p:spPr>
        <p:txBody>
          <a:bodyPr/>
          <a:lstStyle/>
          <a:p>
            <a:r>
              <a:rPr lang="fr-FR" b="1" dirty="0" smtClean="0"/>
              <a:t>Évaluation heuristique (Nielsen &amp; Molich – 1990)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18</a:t>
            </a:fld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3090625" y="1336431"/>
            <a:ext cx="5596200" cy="3219982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Inspection systématique de l’interface</a:t>
            </a:r>
          </a:p>
          <a:p>
            <a:r>
              <a:rPr lang="fr-FR" dirty="0" smtClean="0"/>
              <a:t>Satisfaire les principes ou heuristiques (guidelines) :</a:t>
            </a:r>
          </a:p>
          <a:p>
            <a:pPr lvl="1"/>
            <a:r>
              <a:rPr lang="fr-FR" dirty="0" smtClean="0"/>
              <a:t>Les 10 caractéristiques de base de l’utilisabilité</a:t>
            </a:r>
            <a:endParaRPr lang="fr-FR" dirty="0"/>
          </a:p>
          <a:p>
            <a:endParaRPr lang="fr-FR" dirty="0" smtClean="0"/>
          </a:p>
          <a:p>
            <a:r>
              <a:rPr lang="fr-FR" dirty="0" smtClean="0"/>
              <a:t>Méthode :</a:t>
            </a:r>
            <a:endParaRPr lang="fr-FR" dirty="0"/>
          </a:p>
          <a:p>
            <a:pPr lvl="1"/>
            <a:r>
              <a:rPr lang="fr-FR" dirty="0" smtClean="0"/>
              <a:t>3-5 inspecteurs (+ utilisateurs)</a:t>
            </a:r>
          </a:p>
          <a:p>
            <a:pPr lvl="1"/>
            <a:r>
              <a:rPr lang="fr-FR" dirty="0" smtClean="0"/>
              <a:t>Inspectent en isolation (1 à 2 pour des interfaces simples)</a:t>
            </a:r>
          </a:p>
          <a:p>
            <a:pPr lvl="1"/>
            <a:r>
              <a:rPr lang="fr-FR" dirty="0" smtClean="0"/>
              <a:t>Comparaison des notes ensuite</a:t>
            </a:r>
            <a:endParaRPr lang="fr-FR" dirty="0"/>
          </a:p>
          <a:p>
            <a:pPr marL="596900" lvl="1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02872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13365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</a:t>
            </a:r>
            <a:br>
              <a:rPr lang="fr-FR" dirty="0" smtClean="0"/>
            </a:br>
            <a:r>
              <a:rPr lang="fr-FR" dirty="0" smtClean="0"/>
              <a:t>    d’évaluation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b. Approches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analytiques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4" y="575500"/>
            <a:ext cx="5920513" cy="588992"/>
          </a:xfrm>
        </p:spPr>
        <p:txBody>
          <a:bodyPr/>
          <a:lstStyle/>
          <a:p>
            <a:r>
              <a:rPr lang="fr-FR" b="1" dirty="0" smtClean="0"/>
              <a:t>Évaluation heuristique (Nielsen &amp; Molich – 1990)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19</a:t>
            </a:fld>
            <a:endParaRPr lang="fr-FR" dirty="0">
              <a:solidFill>
                <a:schemeClr val="bg2"/>
              </a:solidFill>
            </a:endParaRPr>
          </a:p>
        </p:txBody>
      </p:sp>
      <p:pic>
        <p:nvPicPr>
          <p:cNvPr id="6" name="Image 5" descr="niel.bmp"/>
          <p:cNvPicPr>
            <a:picLocks noGrp="1"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40035" y="1164492"/>
            <a:ext cx="4410519" cy="372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1763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 smtClean="0"/>
              <a:t>Sommaire</a:t>
            </a:r>
            <a:endParaRPr lang="fr-FR" dirty="0"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1" smtClean="0">
                <a:solidFill>
                  <a:schemeClr val="bg2"/>
                </a:solidFill>
              </a:rPr>
              <a:t>2</a:t>
            </a:fld>
            <a:endParaRPr lang="fr-FR" b="1" dirty="0">
              <a:solidFill>
                <a:schemeClr val="bg2"/>
              </a:solidFill>
            </a:endParaRPr>
          </a:p>
        </p:txBody>
      </p:sp>
      <p:sp>
        <p:nvSpPr>
          <p:cNvPr id="6" name="Shape 122"/>
          <p:cNvSpPr txBox="1">
            <a:spLocks/>
          </p:cNvSpPr>
          <p:nvPr/>
        </p:nvSpPr>
        <p:spPr>
          <a:xfrm>
            <a:off x="3010479" y="641926"/>
            <a:ext cx="3470700" cy="3914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-342900">
              <a:spcBef>
                <a:spcPts val="0"/>
              </a:spcBef>
              <a:buClr>
                <a:srgbClr val="F67031"/>
              </a:buClr>
              <a:buSzPts val="1800"/>
              <a:buFont typeface="Nunito Sans"/>
              <a:buAutoNum type="arabicPeriod"/>
            </a:pPr>
            <a:r>
              <a:rPr lang="fr-FR" b="1" dirty="0" smtClean="0"/>
              <a:t>Introduction</a:t>
            </a:r>
          </a:p>
          <a:p>
            <a:pPr indent="-342900">
              <a:spcBef>
                <a:spcPts val="1000"/>
              </a:spcBef>
              <a:buClr>
                <a:srgbClr val="F67031"/>
              </a:buClr>
              <a:buSzPts val="1800"/>
              <a:buFont typeface="Nunito Sans"/>
              <a:buAutoNum type="arabicPeriod"/>
            </a:pPr>
            <a:r>
              <a:rPr lang="fr-FR" b="1" dirty="0" smtClean="0"/>
              <a:t>Evaluation</a:t>
            </a:r>
          </a:p>
          <a:p>
            <a:pPr lvl="1">
              <a:spcBef>
                <a:spcPts val="1000"/>
              </a:spcBef>
              <a:buClr>
                <a:srgbClr val="F67031"/>
              </a:buClr>
              <a:buFont typeface="Nunito Sans"/>
              <a:buAutoNum type="alphaLcPeriod"/>
            </a:pPr>
            <a:r>
              <a:rPr lang="fr-FR" dirty="0" smtClean="0"/>
              <a:t>Objectif</a:t>
            </a:r>
          </a:p>
          <a:p>
            <a:pPr lvl="1">
              <a:spcBef>
                <a:spcPts val="1000"/>
              </a:spcBef>
              <a:buClr>
                <a:srgbClr val="F67031"/>
              </a:buClr>
              <a:buFont typeface="Nunito Sans"/>
              <a:buAutoNum type="alphaLcPeriod"/>
            </a:pPr>
            <a:r>
              <a:rPr lang="fr-FR" dirty="0" smtClean="0"/>
              <a:t>Quoi? – Quand?</a:t>
            </a:r>
          </a:p>
          <a:p>
            <a:pPr lvl="1">
              <a:spcBef>
                <a:spcPts val="1000"/>
              </a:spcBef>
              <a:buClr>
                <a:srgbClr val="F67031"/>
              </a:buClr>
              <a:buFont typeface="Nunito Sans"/>
              <a:buAutoNum type="alphaLcPeriod"/>
            </a:pPr>
            <a:r>
              <a:rPr lang="fr-FR" dirty="0" smtClean="0"/>
              <a:t>Principe</a:t>
            </a:r>
          </a:p>
          <a:p>
            <a:pPr lvl="1">
              <a:spcBef>
                <a:spcPts val="1000"/>
              </a:spcBef>
              <a:buClr>
                <a:srgbClr val="F67031"/>
              </a:buClr>
              <a:buFont typeface="Nunito Sans"/>
              <a:buAutoNum type="alphaLcPeriod"/>
            </a:pPr>
            <a:r>
              <a:rPr lang="fr-FR" dirty="0" smtClean="0"/>
              <a:t>Utilité et Utilisabilité</a:t>
            </a:r>
          </a:p>
          <a:p>
            <a:pPr lvl="1">
              <a:spcBef>
                <a:spcPts val="1000"/>
              </a:spcBef>
              <a:buClr>
                <a:srgbClr val="F67031"/>
              </a:buClr>
              <a:buFont typeface="Nunito Sans"/>
              <a:buAutoNum type="alphaLcPeriod"/>
            </a:pPr>
            <a:r>
              <a:rPr lang="fr-FR" dirty="0" smtClean="0"/>
              <a:t>Variables cibles</a:t>
            </a:r>
          </a:p>
          <a:p>
            <a:pPr indent="-342900">
              <a:spcBef>
                <a:spcPts val="1000"/>
              </a:spcBef>
              <a:buClr>
                <a:srgbClr val="F67031"/>
              </a:buClr>
              <a:buSzPts val="1800"/>
              <a:buFont typeface="Nunito Sans"/>
              <a:buAutoNum type="arabicPeriod"/>
            </a:pPr>
            <a:r>
              <a:rPr lang="fr-FR" b="1" dirty="0" smtClean="0"/>
              <a:t>Modalité d’évaluation</a:t>
            </a:r>
          </a:p>
          <a:p>
            <a:pPr lvl="1">
              <a:spcBef>
                <a:spcPts val="1000"/>
              </a:spcBef>
              <a:buClr>
                <a:srgbClr val="F67031"/>
              </a:buClr>
              <a:buFont typeface="Nunito Sans"/>
              <a:buAutoNum type="alphaLcPeriod"/>
            </a:pPr>
            <a:r>
              <a:rPr lang="fr-FR" dirty="0" smtClean="0"/>
              <a:t>Approche empirique</a:t>
            </a:r>
          </a:p>
          <a:p>
            <a:pPr lvl="1">
              <a:spcBef>
                <a:spcPts val="1000"/>
              </a:spcBef>
              <a:buClr>
                <a:srgbClr val="F67031"/>
              </a:buClr>
              <a:buFont typeface="Nunito Sans"/>
              <a:buAutoNum type="alphaLcPeriod"/>
            </a:pPr>
            <a:r>
              <a:rPr lang="fr-FR" dirty="0" smtClean="0"/>
              <a:t>Approche analytique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13365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</a:t>
            </a:r>
            <a:br>
              <a:rPr lang="fr-FR" dirty="0" smtClean="0"/>
            </a:br>
            <a:r>
              <a:rPr lang="fr-FR" dirty="0" smtClean="0"/>
              <a:t>    d’évaluation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b. Approches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analytiques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4" y="575500"/>
            <a:ext cx="5920513" cy="588992"/>
          </a:xfrm>
        </p:spPr>
        <p:txBody>
          <a:bodyPr/>
          <a:lstStyle/>
          <a:p>
            <a:r>
              <a:rPr lang="fr-FR" b="1" dirty="0" smtClean="0"/>
              <a:t>Critère de qualité de Schneiderman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20</a:t>
            </a:fld>
            <a:endParaRPr lang="fr-FR" dirty="0">
              <a:solidFill>
                <a:schemeClr val="bg2"/>
              </a:solidFill>
            </a:endParaRPr>
          </a:p>
        </p:txBody>
      </p:sp>
      <p:pic>
        <p:nvPicPr>
          <p:cNvPr id="7" name="Image 6" descr="SCHEINDERMAN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7740" y="1161132"/>
            <a:ext cx="4286280" cy="398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868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13365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</a:t>
            </a:r>
            <a:br>
              <a:rPr lang="fr-FR" dirty="0" smtClean="0"/>
            </a:br>
            <a:r>
              <a:rPr lang="fr-FR" dirty="0" smtClean="0"/>
              <a:t>    d’évaluation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b. Approches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analytiques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4" y="575500"/>
            <a:ext cx="6014860" cy="588992"/>
          </a:xfrm>
        </p:spPr>
        <p:txBody>
          <a:bodyPr/>
          <a:lstStyle/>
          <a:p>
            <a:r>
              <a:rPr lang="fr-FR" b="1" dirty="0" smtClean="0"/>
              <a:t>Critères ergonomique de Bastien &amp; Scapin - 1993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21</a:t>
            </a:fld>
            <a:endParaRPr lang="fr-FR" dirty="0">
              <a:solidFill>
                <a:schemeClr val="bg2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24" y="1164492"/>
            <a:ext cx="5478585" cy="371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83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21181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3. Modalité     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d’évaluation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b. Approches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analytiques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659331"/>
          </a:xfrm>
        </p:spPr>
        <p:txBody>
          <a:bodyPr/>
          <a:lstStyle/>
          <a:p>
            <a:r>
              <a:rPr lang="fr-FR" b="1" dirty="0" smtClean="0"/>
              <a:t>Les 7 règles d’or de Joëlle </a:t>
            </a:r>
            <a:r>
              <a:rPr lang="fr-FR" b="1" dirty="0" err="1" smtClean="0"/>
              <a:t>Coutaz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smtClean="0">
                <a:solidFill>
                  <a:schemeClr val="bg2"/>
                </a:solidFill>
              </a:rPr>
              <a:t>22</a:t>
            </a:fld>
            <a:endParaRPr lang="fr-FR" dirty="0">
              <a:solidFill>
                <a:schemeClr val="bg2"/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>
          <a:xfrm>
            <a:off x="3090625" y="1406769"/>
            <a:ext cx="5596200" cy="3149644"/>
          </a:xfrm>
        </p:spPr>
        <p:txBody>
          <a:bodyPr/>
          <a:lstStyle/>
          <a:p>
            <a:r>
              <a:rPr lang="fr-FR" dirty="0" smtClean="0"/>
              <a:t>Lutter pour la cohérence</a:t>
            </a:r>
          </a:p>
          <a:p>
            <a:r>
              <a:rPr lang="fr-FR" dirty="0" smtClean="0"/>
              <a:t>Lutter pour la concision</a:t>
            </a:r>
          </a:p>
          <a:p>
            <a:r>
              <a:rPr lang="fr-FR" dirty="0" smtClean="0"/>
              <a:t>Réduire la charge cognitive </a:t>
            </a:r>
          </a:p>
          <a:p>
            <a:r>
              <a:rPr lang="fr-FR" dirty="0" smtClean="0"/>
              <a:t>Mettre le contrôle entre les mains de l’utilisateurs</a:t>
            </a:r>
          </a:p>
          <a:p>
            <a:r>
              <a:rPr lang="fr-FR" dirty="0" smtClean="0"/>
              <a:t>Souplesse d’utilisation</a:t>
            </a:r>
          </a:p>
          <a:p>
            <a:r>
              <a:rPr lang="fr-FR" dirty="0" smtClean="0"/>
              <a:t>Structurer le dialogue</a:t>
            </a:r>
          </a:p>
          <a:p>
            <a:r>
              <a:rPr lang="fr-FR" dirty="0" smtClean="0"/>
              <a:t>Prédire les erreurs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443" y="3290277"/>
            <a:ext cx="2903382" cy="185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34450" y="575500"/>
            <a:ext cx="2250842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A vous de jouer …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620254"/>
          </a:xfrm>
        </p:spPr>
        <p:txBody>
          <a:bodyPr/>
          <a:lstStyle/>
          <a:p>
            <a:r>
              <a:rPr lang="fr-FR" b="1" dirty="0" smtClean="0"/>
              <a:t>Exemple 1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23</a:t>
            </a:fld>
            <a:endParaRPr lang="fr-FR"/>
          </a:p>
        </p:txBody>
      </p:sp>
      <p:pic>
        <p:nvPicPr>
          <p:cNvPr id="12" name="Espace réservé du contenu 4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85194" y="1900677"/>
            <a:ext cx="3807061" cy="133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861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34450" y="575500"/>
            <a:ext cx="2250842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A vous de jouer …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620254"/>
          </a:xfrm>
        </p:spPr>
        <p:txBody>
          <a:bodyPr/>
          <a:lstStyle/>
          <a:p>
            <a:r>
              <a:rPr lang="fr-FR" b="1" dirty="0" smtClean="0"/>
              <a:t>Exemple 2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341" y="1899138"/>
            <a:ext cx="3363005" cy="133436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108" y="3233505"/>
            <a:ext cx="7715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2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234450" y="575500"/>
            <a:ext cx="2250842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A vous de jouer …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620254"/>
          </a:xfrm>
        </p:spPr>
        <p:txBody>
          <a:bodyPr/>
          <a:lstStyle/>
          <a:p>
            <a:r>
              <a:rPr lang="fr-FR" b="1" dirty="0" smtClean="0"/>
              <a:t>Exemple 3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25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607" y="1427462"/>
            <a:ext cx="4480235" cy="2743125"/>
          </a:xfrm>
          <a:prstGeom prst="rect">
            <a:avLst/>
          </a:prstGeom>
        </p:spPr>
      </p:pic>
      <p:grpSp>
        <p:nvGrpSpPr>
          <p:cNvPr id="10" name="Shape 620"/>
          <p:cNvGrpSpPr/>
          <p:nvPr/>
        </p:nvGrpSpPr>
        <p:grpSpPr>
          <a:xfrm>
            <a:off x="1022894" y="4098602"/>
            <a:ext cx="673953" cy="651249"/>
            <a:chOff x="1951075" y="2333250"/>
            <a:chExt cx="381200" cy="381175"/>
          </a:xfrm>
        </p:grpSpPr>
        <p:sp>
          <p:nvSpPr>
            <p:cNvPr id="11" name="Shape 621"/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0" t="0" r="0" b="0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24892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622"/>
            <p:cNvSpPr/>
            <p:nvPr/>
          </p:nvSpPr>
          <p:spPr>
            <a:xfrm>
              <a:off x="2197675" y="2503124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24892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623"/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0" t="0" r="0" b="0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24892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624"/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0" t="0" r="0" b="0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24892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2414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7031"/>
        </a:solidFill>
        <a:effectLst/>
      </p:bgPr>
    </p:bg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Shape 949"/>
          <p:cNvSpPr txBox="1"/>
          <p:nvPr/>
        </p:nvSpPr>
        <p:spPr>
          <a:xfrm>
            <a:off x="4248607" y="2218952"/>
            <a:ext cx="3207270" cy="87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 dirty="0" smtClean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MERCI POUR VOTRE ATTENTION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fr-FR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b="1" dirty="0" smtClean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DES QUESTIONS ?</a:t>
            </a:r>
            <a:endParaRPr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51" name="Shape 951"/>
          <p:cNvSpPr txBox="1"/>
          <p:nvPr/>
        </p:nvSpPr>
        <p:spPr>
          <a:xfrm>
            <a:off x="2034253" y="2009718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600" dirty="0">
                <a:solidFill>
                  <a:srgbClr val="FFFF00"/>
                </a:solidFill>
              </a:rPr>
              <a:t>😉</a:t>
            </a:r>
            <a:endParaRPr sz="9600" dirty="0">
              <a:solidFill>
                <a:srgbClr val="FFFF00"/>
              </a:solidFill>
            </a:endParaRPr>
          </a:p>
        </p:txBody>
      </p:sp>
      <p:sp>
        <p:nvSpPr>
          <p:cNvPr id="952" name="Shape 9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674962"/>
          </a:xfrm>
        </p:spPr>
        <p:txBody>
          <a:bodyPr/>
          <a:lstStyle/>
          <a:p>
            <a:r>
              <a:rPr lang="fr-FR" b="1" dirty="0" smtClean="0"/>
              <a:t>Webographie</a:t>
            </a:r>
            <a:endParaRPr lang="fr-FR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27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>
          <a:xfrm>
            <a:off x="3090625" y="1320800"/>
            <a:ext cx="5596200" cy="3235613"/>
          </a:xfrm>
        </p:spPr>
        <p:txBody>
          <a:bodyPr/>
          <a:lstStyle/>
          <a:p>
            <a:r>
              <a:rPr lang="fr-FR" dirty="0">
                <a:hlinkClick r:id="rId2"/>
              </a:rPr>
              <a:t>http://</a:t>
            </a:r>
            <a:r>
              <a:rPr lang="fr-FR" dirty="0" smtClean="0">
                <a:hlinkClick r:id="rId2"/>
              </a:rPr>
              <a:t>bikinis.u-strasbg.fr/site/Enseignement/IHM/Cours/Evaluation.pdf</a:t>
            </a:r>
            <a:endParaRPr lang="fr-FR" dirty="0" smtClean="0"/>
          </a:p>
          <a:p>
            <a:r>
              <a:rPr lang="fr-FR" dirty="0">
                <a:hlinkClick r:id="rId3"/>
              </a:rPr>
              <a:t>http://www.compil.org/_</a:t>
            </a:r>
            <a:r>
              <a:rPr lang="fr-FR" dirty="0" smtClean="0">
                <a:hlinkClick r:id="rId3"/>
              </a:rPr>
              <a:t>media/menu:viereseau:manifspassees:ihm_platzer.pdf</a:t>
            </a:r>
            <a:endParaRPr lang="fr-FR" dirty="0" smtClean="0"/>
          </a:p>
          <a:p>
            <a:r>
              <a:rPr lang="fr-FR" dirty="0">
                <a:hlinkClick r:id="rId4"/>
              </a:rPr>
              <a:t>http://</a:t>
            </a:r>
            <a:r>
              <a:rPr lang="fr-FR" dirty="0" smtClean="0">
                <a:hlinkClick r:id="rId4"/>
              </a:rPr>
              <a:t>deptinfo.cnam.fr/Enseignement/CycleSpecialisation/IHM/annee1011/conceptionEtEvaluation.pdf</a:t>
            </a:r>
            <a:endParaRPr lang="fr-FR" dirty="0" smtClean="0"/>
          </a:p>
          <a:p>
            <a:r>
              <a:rPr lang="fr-FR" dirty="0">
                <a:hlinkClick r:id="rId5"/>
              </a:rPr>
              <a:t>http://liris.cnrs.fr/~</a:t>
            </a:r>
            <a:r>
              <a:rPr lang="fr-FR" dirty="0" smtClean="0">
                <a:hlinkClick r:id="rId5"/>
              </a:rPr>
              <a:t>sjeandau/enseignement/IHM/LifIHM-CM7-ErgoCriteres.pdf</a:t>
            </a:r>
            <a:endParaRPr lang="fr-FR" dirty="0" smtClean="0"/>
          </a:p>
          <a:p>
            <a:r>
              <a:rPr lang="fr-FR" dirty="0">
                <a:hlinkClick r:id="rId6"/>
              </a:rPr>
              <a:t>https://www.youtube.com/watch?v=-</a:t>
            </a:r>
            <a:r>
              <a:rPr lang="fr-FR" dirty="0" smtClean="0">
                <a:hlinkClick r:id="rId6"/>
              </a:rPr>
              <a:t>1LtpJPjL-g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839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234449" y="575500"/>
            <a:ext cx="2176241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/>
            </a:r>
            <a:br>
              <a:rPr lang="en" dirty="0" smtClean="0"/>
            </a:br>
            <a:r>
              <a:rPr lang="en" dirty="0"/>
              <a:t/>
            </a:r>
            <a:br>
              <a:rPr lang="en" dirty="0"/>
            </a:br>
            <a:r>
              <a:rPr lang="en" dirty="0" smtClean="0"/>
              <a:t>1. Introduction</a:t>
            </a:r>
            <a:endParaRPr dirty="0"/>
          </a:p>
        </p:txBody>
      </p:sp>
      <p:sp>
        <p:nvSpPr>
          <p:cNvPr id="105" name="Shape 105"/>
          <p:cNvSpPr txBox="1">
            <a:spLocks noGrp="1"/>
          </p:cNvSpPr>
          <p:nvPr>
            <p:ph type="body" idx="2"/>
          </p:nvPr>
        </p:nvSpPr>
        <p:spPr>
          <a:xfrm>
            <a:off x="3090625" y="575500"/>
            <a:ext cx="2626200" cy="31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400" b="1" dirty="0" smtClean="0">
                <a:solidFill>
                  <a:srgbClr val="F67031"/>
                </a:solidFill>
              </a:rPr>
              <a:t>DEFINITION IHM</a:t>
            </a:r>
            <a:endParaRPr sz="1400" b="1" dirty="0">
              <a:solidFill>
                <a:srgbClr val="F67031"/>
              </a:solidFill>
            </a:endParaRP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100"/>
              <a:buFont typeface="Wingdings" panose="05000000000000000000" pitchFamily="2" charset="2"/>
              <a:buChar char="Ø"/>
            </a:pPr>
            <a:r>
              <a:rPr lang="fr-FR" sz="1400" dirty="0" smtClean="0">
                <a:solidFill>
                  <a:srgbClr val="F67031"/>
                </a:solidFill>
              </a:rPr>
              <a:t>I</a:t>
            </a:r>
            <a:r>
              <a:rPr lang="fr-FR" sz="1400" dirty="0" smtClean="0"/>
              <a:t>nterface </a:t>
            </a:r>
            <a:r>
              <a:rPr lang="fr-FR" sz="1400" dirty="0" smtClean="0">
                <a:solidFill>
                  <a:srgbClr val="F67031"/>
                </a:solidFill>
              </a:rPr>
              <a:t>H</a:t>
            </a:r>
            <a:r>
              <a:rPr lang="fr-FR" sz="1400" dirty="0" smtClean="0"/>
              <a:t>omme </a:t>
            </a:r>
            <a:r>
              <a:rPr lang="fr-FR" sz="1400" dirty="0" smtClean="0">
                <a:solidFill>
                  <a:srgbClr val="F67031"/>
                </a:solidFill>
              </a:rPr>
              <a:t>M</a:t>
            </a:r>
            <a:r>
              <a:rPr lang="fr-FR" sz="1400" dirty="0" smtClean="0"/>
              <a:t>achine</a:t>
            </a:r>
            <a:endParaRPr sz="1400" dirty="0"/>
          </a:p>
          <a:p>
            <a:pPr marL="285750" indent="-285750">
              <a:buClr>
                <a:srgbClr val="F67031"/>
              </a:buClr>
              <a:buFont typeface="Wingdings" panose="05000000000000000000" pitchFamily="2" charset="2"/>
              <a:buChar char="Ø"/>
            </a:pPr>
            <a:r>
              <a:rPr lang="fr-FR" sz="1400" dirty="0" smtClean="0"/>
              <a:t>Echange d’informations entre l’utilisateur et la machine</a:t>
            </a:r>
            <a:endParaRPr sz="1400" dirty="0"/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100"/>
              <a:buFont typeface="Wingdings" panose="05000000000000000000" pitchFamily="2" charset="2"/>
              <a:buChar char="Ø"/>
            </a:pPr>
            <a:r>
              <a:rPr lang="fr-FR" sz="1400" dirty="0" smtClean="0"/>
              <a:t>Interaction Homme Machine</a:t>
            </a:r>
          </a:p>
          <a:p>
            <a:pPr marL="285750" lvl="0" indent="-285750" rtl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SzPts val="1100"/>
              <a:buFont typeface="Wingdings" panose="05000000000000000000" pitchFamily="2" charset="2"/>
              <a:buChar char="Ø"/>
            </a:pPr>
            <a:r>
              <a:rPr lang="fr-FR" sz="1400" dirty="0" smtClean="0"/>
              <a:t>Moyen et outil pour humain afin de contrôler et communiquer avec une machine</a:t>
            </a:r>
            <a:endParaRPr sz="1400"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1">
                <a:solidFill>
                  <a:schemeClr val="bg2"/>
                </a:solidFill>
              </a:rPr>
              <a:t>3</a:t>
            </a:fld>
            <a:endParaRPr sz="1400" b="1" dirty="0">
              <a:solidFill>
                <a:schemeClr val="bg2"/>
              </a:solidFill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body" idx="3"/>
          </p:nvPr>
        </p:nvSpPr>
        <p:spPr>
          <a:xfrm>
            <a:off x="5970725" y="575500"/>
            <a:ext cx="2715900" cy="31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None/>
            </a:pPr>
            <a:r>
              <a:rPr lang="fr-FR" sz="1400" b="1" dirty="0" smtClean="0">
                <a:solidFill>
                  <a:srgbClr val="F67031"/>
                </a:solidFill>
              </a:rPr>
              <a:t>REALISATION IHM</a:t>
            </a:r>
            <a:endParaRPr lang="fr-FR" sz="1400" b="1" dirty="0">
              <a:solidFill>
                <a:srgbClr val="F67031"/>
              </a:solidFill>
            </a:endParaRPr>
          </a:p>
          <a:p>
            <a:pPr marL="171450" lvl="0" indent="-17145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Font typeface="Wingdings" panose="05000000000000000000" pitchFamily="2" charset="2"/>
              <a:buChar char="Ø"/>
            </a:pPr>
            <a:r>
              <a:rPr lang="fr-FR" sz="1400" dirty="0" smtClean="0"/>
              <a:t>Découverte :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None/>
            </a:pPr>
            <a:r>
              <a:rPr lang="fr-FR" sz="1400" dirty="0"/>
              <a:t> </a:t>
            </a:r>
            <a:r>
              <a:rPr lang="fr-FR" sz="1400" dirty="0" smtClean="0"/>
              <a:t>      Qui est l’utilisateur ?</a:t>
            </a:r>
          </a:p>
          <a:p>
            <a:pPr marL="171450" lvl="0" indent="-17145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Font typeface="Wingdings" panose="05000000000000000000" pitchFamily="2" charset="2"/>
              <a:buChar char="Ø"/>
            </a:pPr>
            <a:r>
              <a:rPr lang="fr-FR" sz="1400" dirty="0" smtClean="0"/>
              <a:t>Invention :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None/>
            </a:pPr>
            <a:r>
              <a:rPr lang="fr-FR" sz="1400" dirty="0" smtClean="0"/>
              <a:t>       Qu’est-ce qui est possible </a:t>
            </a:r>
            <a:r>
              <a:rPr lang="fr-FR" sz="1400" dirty="0"/>
              <a:t>?</a:t>
            </a:r>
            <a:endParaRPr lang="fr-FR" sz="1400" dirty="0" smtClean="0"/>
          </a:p>
          <a:p>
            <a:pPr marL="171450" lvl="0" indent="-17145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Font typeface="Wingdings" panose="05000000000000000000" pitchFamily="2" charset="2"/>
              <a:buChar char="Ø"/>
            </a:pPr>
            <a:r>
              <a:rPr lang="fr-FR" sz="1400" dirty="0" smtClean="0"/>
              <a:t>Conception :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None/>
            </a:pPr>
            <a:r>
              <a:rPr lang="fr-FR" sz="1400" dirty="0" smtClean="0"/>
              <a:t>       Qu’est-ce qu’on fait ?</a:t>
            </a:r>
          </a:p>
          <a:p>
            <a:pPr marL="171450" lvl="0" indent="-17145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Font typeface="Wingdings" panose="05000000000000000000" pitchFamily="2" charset="2"/>
              <a:buChar char="Ø"/>
            </a:pPr>
            <a:r>
              <a:rPr lang="fr-FR" sz="1400" b="1" dirty="0" smtClean="0">
                <a:solidFill>
                  <a:srgbClr val="F67031"/>
                </a:solidFill>
              </a:rPr>
              <a:t>Evaluation :</a:t>
            </a:r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rgbClr val="F67031"/>
              </a:buClr>
              <a:buNone/>
            </a:pPr>
            <a:r>
              <a:rPr lang="fr-FR" sz="1400" b="1" dirty="0">
                <a:solidFill>
                  <a:srgbClr val="F67031"/>
                </a:solidFill>
              </a:rPr>
              <a:t> </a:t>
            </a:r>
            <a:r>
              <a:rPr lang="fr-FR" sz="1400" b="1" dirty="0" smtClean="0">
                <a:solidFill>
                  <a:srgbClr val="F67031"/>
                </a:solidFill>
              </a:rPr>
              <a:t>     Est-ce que ça marche ?</a:t>
            </a:r>
            <a:endParaRPr sz="1400" b="1" dirty="0">
              <a:solidFill>
                <a:srgbClr val="F6703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2" y="2576994"/>
            <a:ext cx="2647982" cy="2566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2. Evaluation</a:t>
            </a:r>
            <a:br>
              <a:rPr lang="fr-FR" dirty="0" smtClean="0"/>
            </a:br>
            <a:r>
              <a:rPr lang="fr-FR" dirty="0" smtClean="0"/>
              <a:t>    a. Objectif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760931"/>
          </a:xfrm>
        </p:spPr>
        <p:txBody>
          <a:bodyPr/>
          <a:lstStyle/>
          <a:p>
            <a:endParaRPr lang="fr-FR" dirty="0" smtClean="0"/>
          </a:p>
          <a:p>
            <a:r>
              <a:rPr lang="fr-FR" b="1" dirty="0" smtClean="0"/>
              <a:t>Objectif de l’évaluation :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1" smtClean="0">
                <a:solidFill>
                  <a:schemeClr val="bg2"/>
                </a:solidFill>
              </a:rPr>
              <a:t>4</a:t>
            </a:fld>
            <a:endParaRPr lang="fr-FR" sz="1400" b="1" dirty="0">
              <a:solidFill>
                <a:schemeClr val="bg2"/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>
          <a:xfrm>
            <a:off x="3090625" y="1336431"/>
            <a:ext cx="5596200" cy="3219982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/>
              <a:t>Phase primordiale</a:t>
            </a:r>
          </a:p>
          <a:p>
            <a:r>
              <a:rPr lang="fr-FR" dirty="0" smtClean="0"/>
              <a:t>Vérifie un système : analyse des besoins</a:t>
            </a:r>
          </a:p>
          <a:p>
            <a:r>
              <a:rPr lang="fr-FR" dirty="0" smtClean="0"/>
              <a:t>Valide un système : contraintes du domaine d’applications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380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2. Evaluation</a:t>
            </a:r>
            <a:br>
              <a:rPr lang="fr-FR" dirty="0" smtClean="0"/>
            </a:br>
            <a:r>
              <a:rPr lang="fr-FR" dirty="0" smtClean="0"/>
              <a:t>    b. Quoi ? –              </a:t>
            </a:r>
            <a:br>
              <a:rPr lang="fr-FR" dirty="0" smtClean="0"/>
            </a:br>
            <a:r>
              <a:rPr lang="fr-FR" dirty="0" smtClean="0"/>
              <a:t>        Quand ?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760931"/>
          </a:xfrm>
        </p:spPr>
        <p:txBody>
          <a:bodyPr/>
          <a:lstStyle/>
          <a:p>
            <a:r>
              <a:rPr lang="fr-FR" b="1" dirty="0" smtClean="0"/>
              <a:t>Qu’est-ce qu’on évalue :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1" smtClean="0">
                <a:solidFill>
                  <a:schemeClr val="bg2"/>
                </a:solidFill>
              </a:rPr>
              <a:t>5</a:t>
            </a:fld>
            <a:endParaRPr lang="fr-FR" sz="1400" b="1" dirty="0">
              <a:solidFill>
                <a:schemeClr val="bg2"/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>
          <a:xfrm>
            <a:off x="3090625" y="1336431"/>
            <a:ext cx="5596200" cy="3219982"/>
          </a:xfrm>
        </p:spPr>
        <p:txBody>
          <a:bodyPr/>
          <a:lstStyle/>
          <a:p>
            <a:r>
              <a:rPr lang="fr-FR" dirty="0" smtClean="0"/>
              <a:t>Fiabilité et qualité technique</a:t>
            </a:r>
          </a:p>
          <a:p>
            <a:r>
              <a:rPr lang="fr-FR" dirty="0" smtClean="0"/>
              <a:t>Utilisabilité :</a:t>
            </a:r>
          </a:p>
          <a:p>
            <a:pPr marL="139700" indent="0">
              <a:buNone/>
            </a:pPr>
            <a:r>
              <a:rPr lang="fr-FR" dirty="0"/>
              <a:t>	</a:t>
            </a:r>
            <a:r>
              <a:rPr lang="fr-FR" dirty="0" smtClean="0"/>
              <a:t>- Capacité à permettre à l’utilisateur d’atteindre 	   facilement ses objectifs</a:t>
            </a:r>
          </a:p>
          <a:p>
            <a:pPr marL="139700" indent="0">
              <a:buNone/>
            </a:pPr>
            <a:r>
              <a:rPr lang="fr-FR" dirty="0"/>
              <a:t>	</a:t>
            </a:r>
            <a:r>
              <a:rPr lang="fr-FR" dirty="0" smtClean="0"/>
              <a:t>- Qualité de l’interface (ergonomie)</a:t>
            </a:r>
          </a:p>
          <a:p>
            <a:r>
              <a:rPr lang="fr-FR" dirty="0" smtClean="0"/>
              <a:t>Utilité :</a:t>
            </a:r>
          </a:p>
          <a:p>
            <a:pPr marL="139700" indent="0">
              <a:buNone/>
            </a:pPr>
            <a:r>
              <a:rPr lang="fr-FR" dirty="0"/>
              <a:t>	</a:t>
            </a:r>
            <a:r>
              <a:rPr lang="fr-FR" dirty="0" smtClean="0"/>
              <a:t>- Adéquation aux objectifs de haut niveau du client</a:t>
            </a:r>
          </a:p>
          <a:p>
            <a:pPr marL="139700" indent="0">
              <a:buNone/>
            </a:pPr>
            <a:r>
              <a:rPr lang="fr-FR" dirty="0"/>
              <a:t>	</a:t>
            </a:r>
            <a:r>
              <a:rPr lang="fr-FR" dirty="0" smtClean="0"/>
              <a:t>- Le logiciel satisfait-il les spécifications ?</a:t>
            </a:r>
          </a:p>
          <a:p>
            <a:r>
              <a:rPr lang="fr-FR" dirty="0" smtClean="0"/>
              <a:t>Usages :</a:t>
            </a:r>
            <a:endParaRPr lang="fr-FR" dirty="0"/>
          </a:p>
          <a:p>
            <a:pPr lvl="1"/>
            <a:r>
              <a:rPr lang="fr-FR" dirty="0" smtClean="0"/>
              <a:t>- Utilisation réelle du logiciel</a:t>
            </a:r>
          </a:p>
          <a:p>
            <a:pPr lvl="1"/>
            <a:r>
              <a:rPr lang="fr-FR" dirty="0" smtClean="0"/>
              <a:t>- Le logiciel est-il comme prévu 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38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2. Evaluation</a:t>
            </a:r>
            <a:br>
              <a:rPr lang="fr-FR" dirty="0" smtClean="0"/>
            </a:br>
            <a:r>
              <a:rPr lang="fr-FR" dirty="0" smtClean="0"/>
              <a:t>    b. Quoi ? –              </a:t>
            </a:r>
            <a:br>
              <a:rPr lang="fr-FR" dirty="0" smtClean="0"/>
            </a:br>
            <a:r>
              <a:rPr lang="fr-FR" dirty="0" smtClean="0"/>
              <a:t>        Quand ?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760931"/>
          </a:xfrm>
        </p:spPr>
        <p:txBody>
          <a:bodyPr/>
          <a:lstStyle/>
          <a:p>
            <a:r>
              <a:rPr lang="fr-FR" b="1" dirty="0" smtClean="0"/>
              <a:t>Quand est-ce qu’on évalue :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1" smtClean="0">
                <a:solidFill>
                  <a:schemeClr val="bg2"/>
                </a:solidFill>
              </a:rPr>
              <a:t>6</a:t>
            </a:fld>
            <a:endParaRPr lang="fr-FR" sz="1400" b="1" dirty="0">
              <a:solidFill>
                <a:schemeClr val="bg2"/>
              </a:solidFill>
            </a:endParaRPr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>
          <a:xfrm>
            <a:off x="3090625" y="1336431"/>
            <a:ext cx="5596200" cy="3219982"/>
          </a:xfrm>
        </p:spPr>
        <p:txBody>
          <a:bodyPr/>
          <a:lstStyle/>
          <a:p>
            <a:r>
              <a:rPr lang="fr-FR" dirty="0" smtClean="0"/>
              <a:t>En cours de conception :</a:t>
            </a:r>
          </a:p>
          <a:p>
            <a:pPr marL="596900" lvl="1" indent="0">
              <a:buNone/>
            </a:pPr>
            <a:r>
              <a:rPr lang="fr-FR" dirty="0"/>
              <a:t>	</a:t>
            </a:r>
            <a:r>
              <a:rPr lang="fr-FR" dirty="0" smtClean="0"/>
              <a:t>Tests papier, maquettes …</a:t>
            </a:r>
          </a:p>
          <a:p>
            <a:r>
              <a:rPr lang="fr-FR" dirty="0" smtClean="0"/>
              <a:t>En cours de réalisation :</a:t>
            </a:r>
          </a:p>
          <a:p>
            <a:pPr marL="596900" lvl="1" indent="0">
              <a:buNone/>
            </a:pPr>
            <a:r>
              <a:rPr lang="fr-FR" dirty="0" smtClean="0"/>
              <a:t>	Prototypes …</a:t>
            </a:r>
          </a:p>
          <a:p>
            <a:r>
              <a:rPr lang="fr-FR" dirty="0" smtClean="0"/>
              <a:t>Avant la diffusion puis après :</a:t>
            </a:r>
          </a:p>
          <a:p>
            <a:pPr marL="596900" lvl="1" indent="0">
              <a:buNone/>
            </a:pPr>
            <a:r>
              <a:rPr lang="fr-FR" dirty="0" smtClean="0"/>
              <a:t>	Tests, enquêtes …</a:t>
            </a:r>
          </a:p>
          <a:p>
            <a:r>
              <a:rPr lang="fr-FR" dirty="0" smtClean="0"/>
              <a:t>Avant un achat :</a:t>
            </a:r>
          </a:p>
          <a:p>
            <a:pPr lvl="1"/>
            <a:r>
              <a:rPr lang="fr-FR" dirty="0" smtClean="0"/>
              <a:t>Comparaison sommative 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513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2. Evaluation</a:t>
            </a:r>
            <a:br>
              <a:rPr lang="fr-FR" dirty="0" smtClean="0"/>
            </a:br>
            <a:r>
              <a:rPr lang="fr-FR" dirty="0" smtClean="0"/>
              <a:t>    c. Principe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760931"/>
          </a:xfrm>
        </p:spPr>
        <p:txBody>
          <a:bodyPr/>
          <a:lstStyle/>
          <a:p>
            <a:r>
              <a:rPr lang="fr-FR" b="1" dirty="0" smtClean="0"/>
              <a:t>Principe de l’évaluation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1" smtClean="0">
                <a:solidFill>
                  <a:schemeClr val="bg2"/>
                </a:solidFill>
              </a:rPr>
              <a:t>7</a:t>
            </a:fld>
            <a:endParaRPr lang="fr-FR" sz="1400" b="1" dirty="0">
              <a:solidFill>
                <a:schemeClr val="bg2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017" y="1071901"/>
            <a:ext cx="5697415" cy="394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77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34449" y="575500"/>
            <a:ext cx="2321181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2. Evaluation</a:t>
            </a:r>
            <a:br>
              <a:rPr lang="fr-FR" dirty="0" smtClean="0"/>
            </a:br>
            <a:r>
              <a:rPr lang="fr-FR" dirty="0" smtClean="0"/>
              <a:t>    d. Utilité et        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 Utilisabilité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760931"/>
          </a:xfrm>
        </p:spPr>
        <p:txBody>
          <a:bodyPr/>
          <a:lstStyle/>
          <a:p>
            <a:r>
              <a:rPr lang="fr-FR" b="1" dirty="0" smtClean="0"/>
              <a:t>Utilité (tests fonctionnel) et Utilisabilité (tests ergonomie)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1" smtClean="0">
                <a:solidFill>
                  <a:schemeClr val="bg2"/>
                </a:solidFill>
              </a:rPr>
              <a:t>8</a:t>
            </a:fld>
            <a:endParaRPr lang="fr-FR" sz="1400" b="1" dirty="0">
              <a:solidFill>
                <a:schemeClr val="bg2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242" y="1336431"/>
            <a:ext cx="5292965" cy="379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34450" y="575500"/>
            <a:ext cx="2258658" cy="3981000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2. Evaluation</a:t>
            </a:r>
            <a:br>
              <a:rPr lang="fr-FR" dirty="0" smtClean="0"/>
            </a:br>
            <a:r>
              <a:rPr lang="fr-FR" dirty="0" smtClean="0"/>
              <a:t>    e. Variables        </a:t>
            </a:r>
            <a:br>
              <a:rPr lang="fr-FR" dirty="0" smtClean="0"/>
            </a:br>
            <a:r>
              <a:rPr lang="fr-FR" dirty="0"/>
              <a:t> </a:t>
            </a:r>
            <a:r>
              <a:rPr lang="fr-FR" dirty="0" smtClean="0"/>
              <a:t>       cibles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3090625" y="575500"/>
            <a:ext cx="5596200" cy="567493"/>
          </a:xfrm>
        </p:spPr>
        <p:txBody>
          <a:bodyPr/>
          <a:lstStyle/>
          <a:p>
            <a:r>
              <a:rPr lang="fr-FR" b="1" dirty="0" smtClean="0"/>
              <a:t>Evaluer les variables cibles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400" b="1" smtClean="0">
                <a:solidFill>
                  <a:schemeClr val="bg2"/>
                </a:solidFill>
              </a:rPr>
              <a:t>9</a:t>
            </a:fld>
            <a:endParaRPr lang="fr-FR" sz="1400" b="1" dirty="0">
              <a:solidFill>
                <a:schemeClr val="bg2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090624" y="1336431"/>
            <a:ext cx="5795467" cy="3219982"/>
          </a:xfrm>
        </p:spPr>
        <p:txBody>
          <a:bodyPr/>
          <a:lstStyle/>
          <a:p>
            <a:r>
              <a:rPr lang="fr-FR" dirty="0" smtClean="0"/>
              <a:t>Mesures de performances :</a:t>
            </a:r>
          </a:p>
          <a:p>
            <a:pPr marL="139700" indent="0">
              <a:buNone/>
            </a:pPr>
            <a:r>
              <a:rPr lang="fr-FR" dirty="0"/>
              <a:t>	</a:t>
            </a:r>
            <a:r>
              <a:rPr lang="fr-FR" dirty="0" smtClean="0"/>
              <a:t>- Taux d’erreur		- Demande d’aide</a:t>
            </a:r>
          </a:p>
          <a:p>
            <a:pPr marL="139700" indent="0">
              <a:buNone/>
            </a:pPr>
            <a:r>
              <a:rPr lang="fr-FR" dirty="0"/>
              <a:t>	</a:t>
            </a:r>
            <a:r>
              <a:rPr lang="fr-FR" dirty="0" smtClean="0"/>
              <a:t>- Durée d’exécution d’une tâche	- Fonctions inutilisées</a:t>
            </a:r>
          </a:p>
          <a:p>
            <a:pPr marL="139700" indent="0">
              <a:buNone/>
            </a:pPr>
            <a:r>
              <a:rPr lang="fr-FR" dirty="0"/>
              <a:t>	</a:t>
            </a:r>
            <a:r>
              <a:rPr lang="fr-FR" dirty="0" smtClean="0"/>
              <a:t>- Durée de la lecture de la doc      	- Durée d’apprentissage</a:t>
            </a:r>
          </a:p>
          <a:p>
            <a:r>
              <a:rPr lang="fr-FR" dirty="0" smtClean="0"/>
              <a:t>Variables subjectives :</a:t>
            </a:r>
            <a:endParaRPr lang="fr-FR" dirty="0"/>
          </a:p>
          <a:p>
            <a:pPr marL="139700" indent="0">
              <a:buNone/>
            </a:pPr>
            <a:r>
              <a:rPr lang="fr-FR" dirty="0"/>
              <a:t>	- </a:t>
            </a:r>
            <a:r>
              <a:rPr lang="fr-FR" dirty="0" smtClean="0"/>
              <a:t>Confort d’usage</a:t>
            </a:r>
            <a:r>
              <a:rPr lang="fr-FR" dirty="0"/>
              <a:t>		- </a:t>
            </a:r>
            <a:r>
              <a:rPr lang="fr-FR" dirty="0" smtClean="0"/>
              <a:t>Décision d’achat</a:t>
            </a:r>
            <a:endParaRPr lang="fr-FR" dirty="0"/>
          </a:p>
          <a:p>
            <a:pPr marL="139700" indent="0">
              <a:buNone/>
            </a:pPr>
            <a:r>
              <a:rPr lang="fr-FR" dirty="0"/>
              <a:t>	- </a:t>
            </a:r>
            <a:r>
              <a:rPr lang="fr-FR" dirty="0" smtClean="0"/>
              <a:t>Suggestions préférences</a:t>
            </a:r>
            <a:r>
              <a:rPr lang="fr-FR" dirty="0"/>
              <a:t>	- </a:t>
            </a:r>
            <a:r>
              <a:rPr lang="fr-FR" dirty="0" smtClean="0"/>
              <a:t>Esthétique</a:t>
            </a:r>
            <a:endParaRPr lang="fr-FR" dirty="0"/>
          </a:p>
          <a:p>
            <a:pPr marL="139700" indent="0">
              <a:buNone/>
            </a:pPr>
            <a:r>
              <a:rPr lang="fr-FR" dirty="0"/>
              <a:t>	- </a:t>
            </a:r>
            <a:r>
              <a:rPr lang="fr-FR" dirty="0" smtClean="0"/>
              <a:t>Facilité d’apprentissage</a:t>
            </a:r>
            <a:endParaRPr lang="fr-FR" dirty="0"/>
          </a:p>
          <a:p>
            <a:pPr marL="139700" indent="0">
              <a:buNone/>
            </a:pPr>
            <a:endParaRPr lang="fr-FR" dirty="0"/>
          </a:p>
          <a:p>
            <a:pPr marL="139700" indent="0">
              <a:buNone/>
            </a:pP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244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515</Words>
  <Application>Microsoft Macintosh PowerPoint</Application>
  <PresentationFormat>Présentation à l'écran (16:9)</PresentationFormat>
  <Paragraphs>191</Paragraphs>
  <Slides>27</Slides>
  <Notes>20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Nunito Sans</vt:lpstr>
      <vt:lpstr>Calibri</vt:lpstr>
      <vt:lpstr>Georgia</vt:lpstr>
      <vt:lpstr>Ulysses template</vt:lpstr>
      <vt:lpstr>Evaluation des IHM          Safyan HANIF</vt:lpstr>
      <vt:lpstr>Sommaire</vt:lpstr>
      <vt:lpstr>  1. Introduction</vt:lpstr>
      <vt:lpstr>   2. Evaluation     a. Objectif </vt:lpstr>
      <vt:lpstr>   2. Evaluation     b. Quoi ? –                       Quand ? </vt:lpstr>
      <vt:lpstr>   2. Evaluation     b. Quoi ? –                       Quand ? </vt:lpstr>
      <vt:lpstr>   2. Evaluation     c. Principe </vt:lpstr>
      <vt:lpstr>   2. Evaluation     d. Utilité et                     Utilisabilité </vt:lpstr>
      <vt:lpstr>   2. Evaluation     e. Variables                 cibles </vt:lpstr>
      <vt:lpstr>   3. Modalité        d’évaluation</vt:lpstr>
      <vt:lpstr>   3. Modalité        d’évaluation     a. Approches            empiriques</vt:lpstr>
      <vt:lpstr>   3. Modalité        d’évaluation     a. Approches            empiriques</vt:lpstr>
      <vt:lpstr>   3. Modalité        d’évaluation     a. Approches            empiriques</vt:lpstr>
      <vt:lpstr>   3. Modalité        d’évaluation     a. Approches            empiriques</vt:lpstr>
      <vt:lpstr>   3. Modalité        d’évaluation     b. Approches            analytiques</vt:lpstr>
      <vt:lpstr>   3. Modalité        d’évaluation     b. Approches            analytiques</vt:lpstr>
      <vt:lpstr>   3. Modalité        d’évaluation     b. Approches            analytiques</vt:lpstr>
      <vt:lpstr>   3. Modalité        d’évaluation     b. Approches            analytiques</vt:lpstr>
      <vt:lpstr>   3. Modalité        d’évaluation     b. Approches            analytiques</vt:lpstr>
      <vt:lpstr>   3. Modalité        d’évaluation     b. Approches            analytiques</vt:lpstr>
      <vt:lpstr>   3. Modalité        d’évaluation     b. Approches            analytiques</vt:lpstr>
      <vt:lpstr>   3. Modalité              d’évaluation     b. Approches            analytiques</vt:lpstr>
      <vt:lpstr>   A vous de jouer …</vt:lpstr>
      <vt:lpstr>   A vous de jouer …</vt:lpstr>
      <vt:lpstr>   A vous de jouer …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safyan hanif</dc:creator>
  <cp:lastModifiedBy>Catherine Recanati</cp:lastModifiedBy>
  <cp:revision>50</cp:revision>
  <dcterms:modified xsi:type="dcterms:W3CDTF">2018-03-10T16:38:08Z</dcterms:modified>
</cp:coreProperties>
</file>