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handoutMasterIdLst>
    <p:handoutMasterId r:id="rId35"/>
  </p:handoutMasterIdLst>
  <p:sldIdLst>
    <p:sldId id="540" r:id="rId2"/>
    <p:sldId id="432" r:id="rId3"/>
    <p:sldId id="433" r:id="rId4"/>
    <p:sldId id="524" r:id="rId5"/>
    <p:sldId id="503" r:id="rId6"/>
    <p:sldId id="504" r:id="rId7"/>
    <p:sldId id="484" r:id="rId8"/>
    <p:sldId id="508" r:id="rId9"/>
    <p:sldId id="509" r:id="rId10"/>
    <p:sldId id="531" r:id="rId11"/>
    <p:sldId id="532" r:id="rId12"/>
    <p:sldId id="533" r:id="rId13"/>
    <p:sldId id="534" r:id="rId14"/>
    <p:sldId id="515" r:id="rId15"/>
    <p:sldId id="520" r:id="rId16"/>
    <p:sldId id="521" r:id="rId17"/>
    <p:sldId id="522" r:id="rId18"/>
    <p:sldId id="528" r:id="rId19"/>
    <p:sldId id="530" r:id="rId20"/>
    <p:sldId id="523" r:id="rId21"/>
    <p:sldId id="535" r:id="rId22"/>
    <p:sldId id="536" r:id="rId23"/>
    <p:sldId id="537" r:id="rId24"/>
    <p:sldId id="538" r:id="rId25"/>
    <p:sldId id="517" r:id="rId26"/>
    <p:sldId id="526" r:id="rId27"/>
    <p:sldId id="525" r:id="rId28"/>
    <p:sldId id="527" r:id="rId29"/>
    <p:sldId id="529" r:id="rId30"/>
    <p:sldId id="539" r:id="rId31"/>
    <p:sldId id="518" r:id="rId32"/>
    <p:sldId id="479" r:id="rId33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F4DBF516-4EF3-41E3-8F1C-B335705B6A58}">
          <p14:sldIdLst>
            <p14:sldId id="540"/>
            <p14:sldId id="432"/>
            <p14:sldId id="433"/>
            <p14:sldId id="524"/>
            <p14:sldId id="503"/>
            <p14:sldId id="504"/>
            <p14:sldId id="484"/>
            <p14:sldId id="508"/>
            <p14:sldId id="509"/>
            <p14:sldId id="531"/>
            <p14:sldId id="532"/>
            <p14:sldId id="533"/>
            <p14:sldId id="534"/>
            <p14:sldId id="515"/>
            <p14:sldId id="520"/>
            <p14:sldId id="521"/>
            <p14:sldId id="522"/>
            <p14:sldId id="528"/>
            <p14:sldId id="530"/>
            <p14:sldId id="523"/>
            <p14:sldId id="535"/>
            <p14:sldId id="536"/>
            <p14:sldId id="537"/>
            <p14:sldId id="538"/>
            <p14:sldId id="517"/>
            <p14:sldId id="526"/>
            <p14:sldId id="525"/>
            <p14:sldId id="527"/>
            <p14:sldId id="529"/>
            <p14:sldId id="539"/>
            <p14:sldId id="518"/>
            <p14:sldId id="4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748" userDrawn="1">
          <p15:clr>
            <a:srgbClr val="A4A3A4"/>
          </p15:clr>
        </p15:guide>
        <p15:guide id="2" pos="1028" userDrawn="1">
          <p15:clr>
            <a:srgbClr val="A4A3A4"/>
          </p15:clr>
        </p15:guide>
        <p15:guide id="3" orient="horz" pos="3953">
          <p15:clr>
            <a:srgbClr val="A4A3A4"/>
          </p15:clr>
        </p15:guide>
        <p15:guide id="4" pos="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B9B9FF"/>
    <a:srgbClr val="0000FF"/>
    <a:srgbClr val="7D7DFF"/>
    <a:srgbClr val="4666EC"/>
    <a:srgbClr val="7E94F2"/>
    <a:srgbClr val="6E67F5"/>
    <a:srgbClr val="B7C8FF"/>
    <a:srgbClr val="93C9FF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441" autoAdjust="0"/>
    <p:restoredTop sz="76512" autoAdjust="0"/>
  </p:normalViewPr>
  <p:slideViewPr>
    <p:cSldViewPr snapToGrid="0">
      <p:cViewPr varScale="1">
        <p:scale>
          <a:sx n="52" d="100"/>
          <a:sy n="52" d="100"/>
        </p:scale>
        <p:origin x="-992" y="-72"/>
      </p:cViewPr>
      <p:guideLst>
        <p:guide orient="horz" pos="3748"/>
        <p:guide orient="horz" pos="3953"/>
        <p:guide pos="1028"/>
        <p:guide pos="832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80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58688-461C-9842-B8A1-47F5271EDC1D}" type="datetimeFigureOut">
              <a:rPr lang="fr-FR" smtClean="0"/>
              <a:pPr/>
              <a:t>14/03/2018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INFORMATIQUE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78E05-6F19-344D-A3E2-55515B4E419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e l’en-tête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410837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A7EDB-42F2-4587-A519-4CD36161FFEF}" type="datetimeFigureOut">
              <a:rPr lang="id-ID" smtClean="0"/>
              <a:pPr/>
              <a:t>14/03/2018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AD74B-4254-4A15-B920-236F271C9A39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5824776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FDF7A-8BD0-4668-A97C-DC4A3416D08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19934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911674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135653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12445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73763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14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439618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15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601780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16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193291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17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585555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18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83652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19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77934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001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20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225167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21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347552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22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286964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23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365035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24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901641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25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205488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26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611205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27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141618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28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982370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29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05088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47001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30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919723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31</a:t>
            </a:fld>
            <a:endParaRPr lang="id-ID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21664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87126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39380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78961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4068067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06836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. 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d-ID" smtClean="0"/>
              <a:t>INFORMATIQUE</a:t>
            </a: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45665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54907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08827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38697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694822" y="6313698"/>
            <a:ext cx="246089" cy="260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dirty="0"/>
          </a:p>
        </p:txBody>
      </p:sp>
      <p:cxnSp>
        <p:nvCxnSpPr>
          <p:cNvPr id="12" name="Straight Connector 40"/>
          <p:cNvCxnSpPr/>
          <p:nvPr userDrawn="1"/>
        </p:nvCxnSpPr>
        <p:spPr>
          <a:xfrm>
            <a:off x="0" y="6461098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Off-page Connector 28"/>
          <p:cNvSpPr/>
          <p:nvPr userDrawn="1"/>
        </p:nvSpPr>
        <p:spPr>
          <a:xfrm>
            <a:off x="11670686" y="6261668"/>
            <a:ext cx="377372" cy="4209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11670686" y="6304132"/>
            <a:ext cx="377372" cy="2585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97966-3F1D-9A41-A467-4D565B605D2A}" type="slidenum">
              <a:rPr lang="id-ID" sz="120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pPr/>
              <a:t>‹N°›</a:t>
            </a:fld>
            <a:endParaRPr lang="en-US" sz="12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" name="ZoneTexte 3"/>
          <p:cNvSpPr txBox="1"/>
          <p:nvPr userDrawn="1"/>
        </p:nvSpPr>
        <p:spPr>
          <a:xfrm>
            <a:off x="3040912" y="6461098"/>
            <a:ext cx="5805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D</a:t>
            </a:r>
            <a:r>
              <a:rPr lang="de-DE" sz="1600" dirty="0" err="1" smtClean="0"/>
              <a:t>épartement</a:t>
            </a:r>
            <a:r>
              <a:rPr lang="de-DE" sz="1600" dirty="0" smtClean="0"/>
              <a:t> </a:t>
            </a:r>
            <a:r>
              <a:rPr lang="de-DE" sz="1600" dirty="0" err="1" smtClean="0"/>
              <a:t>Electrique</a:t>
            </a:r>
            <a:r>
              <a:rPr lang="de-DE" sz="1600" baseline="0" dirty="0" smtClean="0"/>
              <a:t> | </a:t>
            </a:r>
            <a:r>
              <a:rPr lang="de-DE" sz="1600" baseline="0" dirty="0" err="1" smtClean="0"/>
              <a:t>Génie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Réseaux</a:t>
            </a:r>
            <a:r>
              <a:rPr lang="de-DE" sz="1600" baseline="0" dirty="0" smtClean="0"/>
              <a:t> et </a:t>
            </a:r>
            <a:r>
              <a:rPr lang="de-DE" sz="1600" baseline="0" dirty="0" err="1" smtClean="0"/>
              <a:t>Télécommunications</a:t>
            </a:r>
            <a:r>
              <a:rPr lang="de-DE" sz="1600" baseline="0" dirty="0" smtClean="0"/>
              <a:t>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xmlns="" val="161803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/>
          <p:cNvCxnSpPr/>
          <p:nvPr userDrawn="1"/>
        </p:nvCxnSpPr>
        <p:spPr>
          <a:xfrm>
            <a:off x="1300356" y="1146685"/>
            <a:ext cx="9659897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67"/>
          <p:cNvSpPr/>
          <p:nvPr userDrawn="1"/>
        </p:nvSpPr>
        <p:spPr bwMode="auto">
          <a:xfrm>
            <a:off x="1742362" y="1002677"/>
            <a:ext cx="263438" cy="28411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Ellipse 68"/>
          <p:cNvSpPr/>
          <p:nvPr userDrawn="1"/>
        </p:nvSpPr>
        <p:spPr bwMode="auto">
          <a:xfrm>
            <a:off x="3009847" y="1009632"/>
            <a:ext cx="263438" cy="284112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Ellipse 69"/>
          <p:cNvSpPr/>
          <p:nvPr userDrawn="1"/>
        </p:nvSpPr>
        <p:spPr bwMode="auto">
          <a:xfrm>
            <a:off x="6294881" y="1014030"/>
            <a:ext cx="263438" cy="284112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Ellipse 70"/>
          <p:cNvSpPr/>
          <p:nvPr userDrawn="1"/>
        </p:nvSpPr>
        <p:spPr bwMode="auto">
          <a:xfrm>
            <a:off x="8002669" y="1011804"/>
            <a:ext cx="263438" cy="284112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Ellipse 72"/>
          <p:cNvSpPr/>
          <p:nvPr userDrawn="1"/>
        </p:nvSpPr>
        <p:spPr bwMode="auto">
          <a:xfrm>
            <a:off x="9649352" y="1019922"/>
            <a:ext cx="263438" cy="284112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Ellipse 68"/>
          <p:cNvSpPr/>
          <p:nvPr userDrawn="1"/>
        </p:nvSpPr>
        <p:spPr bwMode="auto">
          <a:xfrm>
            <a:off x="4612720" y="1010448"/>
            <a:ext cx="263438" cy="284112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1272213" y="151579"/>
            <a:ext cx="12202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Contexte g</a:t>
            </a:r>
            <a:r>
              <a:rPr lang="de-DE" dirty="0" err="1" smtClean="0">
                <a:solidFill>
                  <a:schemeClr val="tx1"/>
                </a:solidFill>
              </a:rPr>
              <a:t>énéral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01466" y="317558"/>
            <a:ext cx="135713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Tests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2600272" y="157945"/>
            <a:ext cx="12202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Analyse de </a:t>
            </a:r>
            <a:r>
              <a:rPr lang="de-DE" dirty="0" err="1" smtClean="0">
                <a:solidFill>
                  <a:schemeClr val="tx1"/>
                </a:solidFill>
              </a:rPr>
              <a:t>l‘existant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811558" y="166980"/>
            <a:ext cx="12202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Solution </a:t>
            </a:r>
            <a:r>
              <a:rPr lang="de-DE" dirty="0" err="1" smtClean="0">
                <a:solidFill>
                  <a:schemeClr val="tx1"/>
                </a:solidFill>
              </a:rPr>
              <a:t>proposée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9131716" y="113406"/>
            <a:ext cx="137525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Conclusion</a:t>
            </a:r>
            <a:r>
              <a:rPr lang="de-DE" dirty="0" smtClean="0">
                <a:solidFill>
                  <a:schemeClr val="tx1"/>
                </a:solidFill>
              </a:rPr>
              <a:t> et </a:t>
            </a:r>
            <a:r>
              <a:rPr lang="de-DE" dirty="0" err="1" smtClean="0">
                <a:solidFill>
                  <a:schemeClr val="tx1"/>
                </a:solidFill>
              </a:rPr>
              <a:t>perspectives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4017632" y="317558"/>
            <a:ext cx="14879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Benchmark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40"/>
          <p:cNvCxnSpPr/>
          <p:nvPr userDrawn="1"/>
        </p:nvCxnSpPr>
        <p:spPr>
          <a:xfrm>
            <a:off x="0" y="6461098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Off-page Connector 28"/>
          <p:cNvSpPr/>
          <p:nvPr userDrawn="1"/>
        </p:nvSpPr>
        <p:spPr>
          <a:xfrm>
            <a:off x="11670686" y="6261668"/>
            <a:ext cx="377372" cy="4209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89740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16768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33410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4416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63594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38704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17435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2E319-0919-499D-AD1F-7963255D1003}" type="slidenum">
              <a:rPr lang="id-ID" smtClean="0"/>
              <a:pPr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63356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microsoft.com/office/2007/relationships/media" Target="../media/media3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microsoft.com/office/2007/relationships/media" Target="../media/media4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microsoft.com/office/2007/relationships/media" Target="../media/media5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6.xml"/><Relationship Id="rId7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381224" y="1214423"/>
            <a:ext cx="7286676" cy="297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Century Gothic" pitchFamily="34" charset="0"/>
              </a:rPr>
              <a:t>M2 Programmation et Logiciel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Century Gothic" pitchFamily="34" charset="0"/>
              </a:rPr>
              <a:t>M2 Exploration  informatique des données et décisionnel</a:t>
            </a:r>
          </a:p>
          <a:p>
            <a:pPr algn="ctr"/>
            <a:r>
              <a:rPr lang="en-US" sz="2000" dirty="0">
                <a:solidFill>
                  <a:srgbClr val="008654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fr-FR" sz="2000" dirty="0">
              <a:solidFill>
                <a:srgbClr val="00865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fr-FR" sz="2000" b="1" dirty="0">
              <a:solidFill>
                <a:srgbClr val="00865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/>
              <a:t/>
            </a:r>
            <a:br>
              <a:rPr lang="fr-FR" sz="2800" dirty="0"/>
            </a:br>
            <a:endParaRPr lang="fr-FR" sz="2800" b="1" dirty="0">
              <a:solidFill>
                <a:schemeClr val="tx2"/>
              </a:solidFill>
              <a:latin typeface="Agency FB" pitchFamily="34" charset="0"/>
              <a:cs typeface="Times New Roman" pitchFamily="18" charset="0"/>
            </a:endParaRPr>
          </a:p>
          <a:p>
            <a:endParaRPr lang="fr-FR" sz="2800" dirty="0"/>
          </a:p>
        </p:txBody>
      </p:sp>
      <p:sp>
        <p:nvSpPr>
          <p:cNvPr id="20" name="Rectangle 19"/>
          <p:cNvSpPr/>
          <p:nvPr/>
        </p:nvSpPr>
        <p:spPr>
          <a:xfrm>
            <a:off x="0" y="4929198"/>
            <a:ext cx="12192000" cy="192880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07153" y="536925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chemeClr val="bg1"/>
                </a:solidFill>
                <a:latin typeface="Agency FB" pitchFamily="34" charset="0"/>
              </a:rPr>
              <a:t>Travail réalisé par :</a:t>
            </a:r>
            <a:endParaRPr lang="fr-FR" b="1" dirty="0">
              <a:solidFill>
                <a:schemeClr val="accent5">
                  <a:lumMod val="75000"/>
                </a:schemeClr>
              </a:solidFill>
              <a:latin typeface="Agency FB" pitchFamily="34" charset="0"/>
            </a:endParaRPr>
          </a:p>
          <a:p>
            <a:pPr>
              <a:defRPr/>
            </a:pPr>
            <a:r>
              <a:rPr lang="fr-FR" sz="2000" b="1" i="1" dirty="0" smtClean="0">
                <a:solidFill>
                  <a:schemeClr val="bg1"/>
                </a:solidFill>
                <a:latin typeface="Agency FB" pitchFamily="34" charset="0"/>
              </a:rPr>
              <a:t>BEL MEKNASSI Maroua</a:t>
            </a:r>
            <a:endParaRPr lang="fr-FR" sz="2000" b="1" i="1" dirty="0">
              <a:solidFill>
                <a:schemeClr val="bg1"/>
              </a:solidFill>
              <a:latin typeface="Agency FB" pitchFamily="34" charset="0"/>
            </a:endParaRPr>
          </a:p>
          <a:p>
            <a:pPr>
              <a:defRPr/>
            </a:pPr>
            <a:r>
              <a:rPr lang="fr-FR" sz="2000" b="1" i="1" dirty="0">
                <a:solidFill>
                  <a:schemeClr val="bg1"/>
                </a:solidFill>
                <a:latin typeface="Agency FB" pitchFamily="34" charset="0"/>
              </a:rPr>
              <a:t>TOUIL </a:t>
            </a:r>
            <a:r>
              <a:rPr lang="fr-FR" sz="2000" b="1" i="1" dirty="0" err="1">
                <a:solidFill>
                  <a:schemeClr val="bg1"/>
                </a:solidFill>
                <a:latin typeface="Agency FB" pitchFamily="34" charset="0"/>
              </a:rPr>
              <a:t>Mahassine</a:t>
            </a:r>
            <a:r>
              <a:rPr lang="fr-FR" sz="2000" b="1" i="1" dirty="0">
                <a:solidFill>
                  <a:schemeClr val="bg1"/>
                </a:solidFill>
                <a:latin typeface="Agency FB" pitchFamily="34" charset="0"/>
              </a:rPr>
              <a:t>     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334496" y="5539178"/>
            <a:ext cx="350043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chemeClr val="bg1"/>
                </a:solidFill>
                <a:latin typeface="Agency FB" pitchFamily="34" charset="0"/>
              </a:rPr>
              <a:t>Encadré  par:</a:t>
            </a:r>
          </a:p>
          <a:p>
            <a:pPr>
              <a:defRPr/>
            </a:pPr>
            <a:r>
              <a:rPr lang="fr-FR" sz="2000" b="1" i="1" dirty="0" smtClean="0">
                <a:solidFill>
                  <a:schemeClr val="bg1"/>
                </a:solidFill>
                <a:latin typeface="Agency FB" pitchFamily="34" charset="0"/>
              </a:rPr>
              <a:t>Mme RECANATI  Catherine</a:t>
            </a:r>
            <a:r>
              <a:rPr lang="fr-FR" dirty="0"/>
              <a:t/>
            </a:r>
            <a:br>
              <a:rPr lang="fr-FR" dirty="0"/>
            </a:br>
            <a:endParaRPr lang="fr-FR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71"/>
            <a:ext cx="192882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77422" y="8171"/>
            <a:ext cx="2214578" cy="882651"/>
          </a:xfrm>
          <a:prstGeom prst="rect">
            <a:avLst/>
          </a:prstGeom>
          <a:noFill/>
        </p:spPr>
      </p:pic>
      <p:sp>
        <p:nvSpPr>
          <p:cNvPr id="10" name="ZoneTexte 5"/>
          <p:cNvSpPr txBox="1"/>
          <p:nvPr/>
        </p:nvSpPr>
        <p:spPr>
          <a:xfrm>
            <a:off x="3631389" y="2922539"/>
            <a:ext cx="4929221" cy="1092607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chemeClr val="tx2"/>
                </a:solidFill>
                <a:latin typeface="Century Gothic" pitchFamily="34" charset="0"/>
              </a:rPr>
              <a:t>Présentation:</a:t>
            </a:r>
            <a:endParaRPr lang="fr-FR" sz="2000" dirty="0">
              <a:solidFill>
                <a:schemeClr val="tx2"/>
              </a:solidFill>
              <a:latin typeface="Century Gothic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chemeClr val="tx2"/>
                </a:solidFill>
                <a:latin typeface="Century Gothic" pitchFamily="34" charset="0"/>
              </a:rPr>
              <a:t>ROBOTS</a:t>
            </a:r>
            <a:endParaRPr lang="fr-FR" sz="2000" dirty="0">
              <a:solidFill>
                <a:schemeClr val="tx2"/>
              </a:solidFill>
              <a:latin typeface="Century Gothic" pitchFamily="34" charset="0"/>
            </a:endParaRPr>
          </a:p>
          <a:p>
            <a:pPr algn="ctr">
              <a:spcBef>
                <a:spcPct val="50000"/>
              </a:spcBef>
            </a:pPr>
            <a:endParaRPr lang="fr-FR" sz="1000" dirty="0">
              <a:solidFill>
                <a:schemeClr val="tx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96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8"/>
          <p:cNvSpPr txBox="1"/>
          <p:nvPr/>
        </p:nvSpPr>
        <p:spPr>
          <a:xfrm>
            <a:off x="7654172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 3"/>
          <p:cNvGrpSpPr/>
          <p:nvPr/>
        </p:nvGrpSpPr>
        <p:grpSpPr>
          <a:xfrm>
            <a:off x="3364722" y="753582"/>
            <a:ext cx="5043612" cy="522264"/>
            <a:chOff x="314940" y="840670"/>
            <a:chExt cx="3015161" cy="522264"/>
          </a:xfrm>
        </p:grpSpPr>
        <p:sp>
          <p:nvSpPr>
            <p:cNvPr id="38" name="Rectangle 37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86371" y="840670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26"/>
            <p:cNvSpPr txBox="1"/>
            <p:nvPr/>
          </p:nvSpPr>
          <p:spPr>
            <a:xfrm>
              <a:off x="314940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 Robot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26"/>
            <p:cNvSpPr txBox="1"/>
            <p:nvPr/>
          </p:nvSpPr>
          <p:spPr>
            <a:xfrm>
              <a:off x="2501934" y="911043"/>
              <a:ext cx="828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Lois de la robotique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6791505" y="111280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791506" y="754596"/>
            <a:ext cx="2004397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26"/>
          <p:cNvSpPr txBox="1"/>
          <p:nvPr/>
        </p:nvSpPr>
        <p:spPr>
          <a:xfrm>
            <a:off x="5071086" y="859255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Définition de La Robotique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34" name="Oval 14"/>
          <p:cNvSpPr/>
          <p:nvPr/>
        </p:nvSpPr>
        <p:spPr>
          <a:xfrm>
            <a:off x="9119638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14"/>
          <p:cNvSpPr/>
          <p:nvPr/>
        </p:nvSpPr>
        <p:spPr>
          <a:xfrm>
            <a:off x="9626105" y="63207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Oval 14"/>
          <p:cNvSpPr/>
          <p:nvPr/>
        </p:nvSpPr>
        <p:spPr>
          <a:xfrm>
            <a:off x="2051733" y="71818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Oval 14"/>
          <p:cNvSpPr/>
          <p:nvPr/>
        </p:nvSpPr>
        <p:spPr>
          <a:xfrm>
            <a:off x="8126769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14"/>
          <p:cNvSpPr/>
          <p:nvPr/>
        </p:nvSpPr>
        <p:spPr>
          <a:xfrm>
            <a:off x="8610365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72"/>
          <p:cNvSpPr txBox="1"/>
          <p:nvPr/>
        </p:nvSpPr>
        <p:spPr>
          <a:xfrm>
            <a:off x="2020495" y="-107988"/>
            <a:ext cx="4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latin typeface="abeatbyKai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559200" y="-84592"/>
            <a:ext cx="20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/>
              </a:rPr>
              <a:t>2</a:t>
            </a:r>
          </a:p>
        </p:txBody>
      </p:sp>
      <p:sp>
        <p:nvSpPr>
          <p:cNvPr id="54" name="Isosceles Triangle 94"/>
          <p:cNvSpPr/>
          <p:nvPr/>
        </p:nvSpPr>
        <p:spPr>
          <a:xfrm rot="10800000">
            <a:off x="9427880" y="627502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extBox 73"/>
          <p:cNvSpPr txBox="1"/>
          <p:nvPr/>
        </p:nvSpPr>
        <p:spPr>
          <a:xfrm>
            <a:off x="3101754" y="118322"/>
            <a:ext cx="502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Robotique: Concept et développement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795921" y="755703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8774474" y="1112804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794563" y="75682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26"/>
          <p:cNvSpPr txBox="1"/>
          <p:nvPr/>
        </p:nvSpPr>
        <p:spPr>
          <a:xfrm>
            <a:off x="8849262" y="809359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Composants du robot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Oval 14"/>
          <p:cNvSpPr/>
          <p:nvPr/>
        </p:nvSpPr>
        <p:spPr>
          <a:xfrm>
            <a:off x="10107389" y="53408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Oval 14"/>
          <p:cNvSpPr/>
          <p:nvPr/>
        </p:nvSpPr>
        <p:spPr>
          <a:xfrm>
            <a:off x="10611706" y="54042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872" y="1588347"/>
            <a:ext cx="1026118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Effecteurs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Ils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permettent aux robots d’agir dans l’environnement </a:t>
            </a: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Image 32" descr="b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2828544"/>
            <a:ext cx="2659380" cy="18288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1292352" y="4974336"/>
            <a:ext cx="238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Bras de robot industriel</a:t>
            </a:r>
            <a:endParaRPr lang="fr-FR" dirty="0"/>
          </a:p>
        </p:txBody>
      </p:sp>
      <p:pic>
        <p:nvPicPr>
          <p:cNvPr id="47" name="Image 46" descr="robot exapo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832" y="2816352"/>
            <a:ext cx="2756154" cy="1901444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5620512" y="4974336"/>
            <a:ext cx="167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robot hexapode</a:t>
            </a:r>
            <a:endParaRPr lang="fr-FR" dirty="0"/>
          </a:p>
        </p:txBody>
      </p:sp>
      <p:pic>
        <p:nvPicPr>
          <p:cNvPr id="62" name="Image 61" descr="Mi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384" y="2328672"/>
            <a:ext cx="2201800" cy="2326767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9436608" y="4974336"/>
            <a:ext cx="116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Robot </a:t>
            </a:r>
            <a:r>
              <a:rPr lang="fr-FR" dirty="0" err="1" smtClean="0"/>
              <a:t>MiP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054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45664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/>
      <p:bldP spid="54" grpId="0" animBg="1"/>
      <p:bldP spid="55" grpId="0"/>
      <p:bldP spid="2" grpId="0"/>
      <p:bldP spid="36" grpId="0"/>
      <p:bldP spid="59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8"/>
          <p:cNvSpPr txBox="1"/>
          <p:nvPr/>
        </p:nvSpPr>
        <p:spPr>
          <a:xfrm>
            <a:off x="7654172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 3"/>
          <p:cNvGrpSpPr/>
          <p:nvPr/>
        </p:nvGrpSpPr>
        <p:grpSpPr>
          <a:xfrm>
            <a:off x="3364722" y="753582"/>
            <a:ext cx="5043612" cy="522264"/>
            <a:chOff x="314940" y="840670"/>
            <a:chExt cx="3015161" cy="522264"/>
          </a:xfrm>
        </p:grpSpPr>
        <p:sp>
          <p:nvSpPr>
            <p:cNvPr id="38" name="Rectangle 37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86371" y="840670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26"/>
            <p:cNvSpPr txBox="1"/>
            <p:nvPr/>
          </p:nvSpPr>
          <p:spPr>
            <a:xfrm>
              <a:off x="314940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 Robot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26"/>
            <p:cNvSpPr txBox="1"/>
            <p:nvPr/>
          </p:nvSpPr>
          <p:spPr>
            <a:xfrm>
              <a:off x="2501934" y="911043"/>
              <a:ext cx="828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Lois de la robotique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6791505" y="111280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791506" y="754596"/>
            <a:ext cx="2004397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26"/>
          <p:cNvSpPr txBox="1"/>
          <p:nvPr/>
        </p:nvSpPr>
        <p:spPr>
          <a:xfrm>
            <a:off x="5071086" y="859255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Définition de La Robotique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34" name="Oval 14"/>
          <p:cNvSpPr/>
          <p:nvPr/>
        </p:nvSpPr>
        <p:spPr>
          <a:xfrm>
            <a:off x="9119638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14"/>
          <p:cNvSpPr/>
          <p:nvPr/>
        </p:nvSpPr>
        <p:spPr>
          <a:xfrm>
            <a:off x="9626105" y="63207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Oval 14"/>
          <p:cNvSpPr/>
          <p:nvPr/>
        </p:nvSpPr>
        <p:spPr>
          <a:xfrm>
            <a:off x="2051733" y="71818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Oval 14"/>
          <p:cNvSpPr/>
          <p:nvPr/>
        </p:nvSpPr>
        <p:spPr>
          <a:xfrm>
            <a:off x="8126769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14"/>
          <p:cNvSpPr/>
          <p:nvPr/>
        </p:nvSpPr>
        <p:spPr>
          <a:xfrm>
            <a:off x="8610365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72"/>
          <p:cNvSpPr txBox="1"/>
          <p:nvPr/>
        </p:nvSpPr>
        <p:spPr>
          <a:xfrm>
            <a:off x="2020495" y="-107988"/>
            <a:ext cx="4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latin typeface="abeatbyKai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559200" y="-84592"/>
            <a:ext cx="20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/>
              </a:rPr>
              <a:t>2</a:t>
            </a:r>
          </a:p>
        </p:txBody>
      </p:sp>
      <p:sp>
        <p:nvSpPr>
          <p:cNvPr id="54" name="Isosceles Triangle 94"/>
          <p:cNvSpPr/>
          <p:nvPr/>
        </p:nvSpPr>
        <p:spPr>
          <a:xfrm rot="10800000">
            <a:off x="9556236" y="627502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extBox 73"/>
          <p:cNvSpPr txBox="1"/>
          <p:nvPr/>
        </p:nvSpPr>
        <p:spPr>
          <a:xfrm>
            <a:off x="3101754" y="118322"/>
            <a:ext cx="502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Robotique: Concept et développement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795921" y="755703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8774474" y="1112804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794563" y="75682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26"/>
          <p:cNvSpPr txBox="1"/>
          <p:nvPr/>
        </p:nvSpPr>
        <p:spPr>
          <a:xfrm>
            <a:off x="8849262" y="809359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Composants du robot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Oval 14"/>
          <p:cNvSpPr/>
          <p:nvPr/>
        </p:nvSpPr>
        <p:spPr>
          <a:xfrm>
            <a:off x="10107389" y="53408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Oval 14"/>
          <p:cNvSpPr/>
          <p:nvPr/>
        </p:nvSpPr>
        <p:spPr>
          <a:xfrm>
            <a:off x="10611706" y="54042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0327" y="1359351"/>
            <a:ext cx="10261186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capteurs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capteurs permettent aux robots de percevoir l’environnement dans lequel ils </a:t>
            </a: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évoluent;</a:t>
            </a:r>
            <a:endParaRPr lang="fr-FR" sz="2000" dirty="0" smtClean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000" dirty="0" smtClean="0"/>
              <a:t>Proprioceptifs</a:t>
            </a: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E</a:t>
            </a:r>
            <a:r>
              <a:rPr lang="fr-FR" sz="2000" dirty="0" smtClean="0"/>
              <a:t>xtéroceptifs</a:t>
            </a:r>
            <a:endParaRPr lang="fr-FR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Image 31" descr="capteurs G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3182112"/>
            <a:ext cx="3767328" cy="29870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7232" y="3175635"/>
            <a:ext cx="4840224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2423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45664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/>
      <p:bldP spid="54" grpId="0" animBg="1"/>
      <p:bldP spid="5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14"/>
          <p:cNvSpPr/>
          <p:nvPr/>
        </p:nvSpPr>
        <p:spPr>
          <a:xfrm>
            <a:off x="7951996" y="37068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Oval 14"/>
          <p:cNvSpPr/>
          <p:nvPr/>
        </p:nvSpPr>
        <p:spPr>
          <a:xfrm>
            <a:off x="2159398" y="92953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Isosceles Triangle 94"/>
          <p:cNvSpPr/>
          <p:nvPr/>
        </p:nvSpPr>
        <p:spPr>
          <a:xfrm rot="10800000">
            <a:off x="4276993" y="624823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 3"/>
          <p:cNvGrpSpPr/>
          <p:nvPr/>
        </p:nvGrpSpPr>
        <p:grpSpPr>
          <a:xfrm>
            <a:off x="3276792" y="754411"/>
            <a:ext cx="3517483" cy="521435"/>
            <a:chOff x="262375" y="841499"/>
            <a:chExt cx="2102816" cy="521435"/>
          </a:xfrm>
        </p:grpSpPr>
        <p:sp>
          <p:nvSpPr>
            <p:cNvPr id="48" name="Rectangle 47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388029" y="841684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26"/>
            <p:cNvSpPr txBox="1"/>
            <p:nvPr/>
          </p:nvSpPr>
          <p:spPr>
            <a:xfrm>
              <a:off x="262375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Robots manipulateurs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26"/>
          <p:cNvSpPr txBox="1"/>
          <p:nvPr/>
        </p:nvSpPr>
        <p:spPr>
          <a:xfrm>
            <a:off x="5320468" y="839748"/>
            <a:ext cx="1989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Robots Mobiles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14"/>
          <p:cNvSpPr/>
          <p:nvPr/>
        </p:nvSpPr>
        <p:spPr>
          <a:xfrm>
            <a:off x="8424106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Oval 14"/>
          <p:cNvSpPr/>
          <p:nvPr/>
        </p:nvSpPr>
        <p:spPr>
          <a:xfrm>
            <a:off x="8896216" y="42322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29" name="TextBox 50"/>
          <p:cNvSpPr txBox="1"/>
          <p:nvPr/>
        </p:nvSpPr>
        <p:spPr>
          <a:xfrm>
            <a:off x="2158793" y="-38705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0" name="TextBox 78"/>
          <p:cNvSpPr txBox="1"/>
          <p:nvPr/>
        </p:nvSpPr>
        <p:spPr>
          <a:xfrm>
            <a:off x="3061746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2" name="TextBox 46"/>
          <p:cNvSpPr txBox="1"/>
          <p:nvPr/>
        </p:nvSpPr>
        <p:spPr>
          <a:xfrm>
            <a:off x="4271386" y="130537"/>
            <a:ext cx="273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Types des robots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7" name="Oval 14"/>
          <p:cNvSpPr/>
          <p:nvPr/>
        </p:nvSpPr>
        <p:spPr>
          <a:xfrm>
            <a:off x="9421588" y="18238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Oval 14"/>
          <p:cNvSpPr/>
          <p:nvPr/>
        </p:nvSpPr>
        <p:spPr>
          <a:xfrm>
            <a:off x="9925905" y="18872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9576" y="1370922"/>
            <a:ext cx="10911840" cy="183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Robots manipulateurs 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robots ancrés physiquement à leur place de travail et généralement mis en place pour réaliser une tâche précise ou répétitive;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                                             </a:t>
            </a:r>
            <a:r>
              <a:rPr lang="fr-FR" sz="2000" dirty="0" smtClean="0"/>
              <a:t>robot réactif                                         robot cognitif </a:t>
            </a:r>
            <a:endParaRPr lang="fr-FR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Image 39" descr="autom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417" y="3472876"/>
            <a:ext cx="3139366" cy="2539996"/>
          </a:xfrm>
          <a:prstGeom prst="rect">
            <a:avLst/>
          </a:prstGeom>
        </p:spPr>
      </p:pic>
      <p:pic>
        <p:nvPicPr>
          <p:cNvPr id="41" name="Image 40" descr="robot aspirateu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508" y="3463636"/>
            <a:ext cx="2787073" cy="2484582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4507345" y="5975929"/>
            <a:ext cx="225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Mini robot Aspirateur</a:t>
            </a:r>
          </a:p>
          <a:p>
            <a:endParaRPr lang="fr-FR" dirty="0"/>
          </a:p>
        </p:txBody>
      </p:sp>
      <p:pic>
        <p:nvPicPr>
          <p:cNvPr id="43" name="Image 42" descr="robot cogniti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8691" y="3223490"/>
            <a:ext cx="2253673" cy="26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857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41 0.00417 L 0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0254 L -0.39714 0.00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6" grpId="0" animBg="1"/>
      <p:bldP spid="39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14"/>
          <p:cNvSpPr/>
          <p:nvPr/>
        </p:nvSpPr>
        <p:spPr>
          <a:xfrm>
            <a:off x="7951996" y="37068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Oval 14"/>
          <p:cNvSpPr/>
          <p:nvPr/>
        </p:nvSpPr>
        <p:spPr>
          <a:xfrm>
            <a:off x="2159398" y="92953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Isosceles Triangle 94"/>
          <p:cNvSpPr/>
          <p:nvPr/>
        </p:nvSpPr>
        <p:spPr>
          <a:xfrm rot="10800000">
            <a:off x="4276993" y="624823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 3"/>
          <p:cNvGrpSpPr/>
          <p:nvPr/>
        </p:nvGrpSpPr>
        <p:grpSpPr>
          <a:xfrm>
            <a:off x="3276792" y="754411"/>
            <a:ext cx="3517483" cy="521435"/>
            <a:chOff x="262375" y="841499"/>
            <a:chExt cx="2102816" cy="521435"/>
          </a:xfrm>
        </p:grpSpPr>
        <p:sp>
          <p:nvSpPr>
            <p:cNvPr id="48" name="Rectangle 47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388029" y="841684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26"/>
            <p:cNvSpPr txBox="1"/>
            <p:nvPr/>
          </p:nvSpPr>
          <p:spPr>
            <a:xfrm>
              <a:off x="262375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Robots manipulateurs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26"/>
          <p:cNvSpPr txBox="1"/>
          <p:nvPr/>
        </p:nvSpPr>
        <p:spPr>
          <a:xfrm>
            <a:off x="5320468" y="839748"/>
            <a:ext cx="1989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Robots Mobiles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14"/>
          <p:cNvSpPr/>
          <p:nvPr/>
        </p:nvSpPr>
        <p:spPr>
          <a:xfrm>
            <a:off x="8424106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Oval 14"/>
          <p:cNvSpPr/>
          <p:nvPr/>
        </p:nvSpPr>
        <p:spPr>
          <a:xfrm>
            <a:off x="8896216" y="42322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29" name="TextBox 50"/>
          <p:cNvSpPr txBox="1"/>
          <p:nvPr/>
        </p:nvSpPr>
        <p:spPr>
          <a:xfrm>
            <a:off x="2158793" y="-38705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0" name="TextBox 78"/>
          <p:cNvSpPr txBox="1"/>
          <p:nvPr/>
        </p:nvSpPr>
        <p:spPr>
          <a:xfrm>
            <a:off x="3061746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2" name="TextBox 46"/>
          <p:cNvSpPr txBox="1"/>
          <p:nvPr/>
        </p:nvSpPr>
        <p:spPr>
          <a:xfrm>
            <a:off x="4271386" y="130537"/>
            <a:ext cx="273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Types des robots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5" name="Oval 14"/>
          <p:cNvSpPr/>
          <p:nvPr/>
        </p:nvSpPr>
        <p:spPr>
          <a:xfrm>
            <a:off x="9421588" y="3582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Oval 14"/>
          <p:cNvSpPr/>
          <p:nvPr/>
        </p:nvSpPr>
        <p:spPr>
          <a:xfrm>
            <a:off x="9925905" y="3645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7091" y="1563408"/>
            <a:ext cx="10926618" cy="165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robots mobiles 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robots capables de se déplacer dans un environnement. Ils sont équipés ou non de manipulateurs suivant leur utilisation;</a:t>
            </a:r>
            <a:endParaRPr lang="fr-FR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000" dirty="0" smtClean="0"/>
              <a:t>Robots explorateurs                                                       Robots de service</a:t>
            </a:r>
            <a:endParaRPr lang="fr-FR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Image 37" descr="robot explorate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30" y="3343564"/>
            <a:ext cx="4404825" cy="2687781"/>
          </a:xfrm>
          <a:prstGeom prst="rect">
            <a:avLst/>
          </a:prstGeom>
        </p:spPr>
      </p:pic>
      <p:pic>
        <p:nvPicPr>
          <p:cNvPr id="40" name="Image 39" descr="robotServi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90" y="3306618"/>
            <a:ext cx="4862946" cy="27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28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31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0254 L -0.39714 0.00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8047001" y="59670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493180" y="130537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Les domaines d’utilisation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8675" y="1414467"/>
            <a:ext cx="3572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robotique 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Industrielle 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75" y="2048159"/>
            <a:ext cx="9784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La robotique industrielle est officiellement définie par l'ISO , comme un contrôle automatique , reprogrammable dans trois ou plusieurs axes.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2219" y="2945325"/>
            <a:ext cx="6221170" cy="31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37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3636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82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8047001" y="59670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493180" y="130537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Les domaines d’utilisation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8675" y="1414467"/>
            <a:ext cx="3211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robotique médicale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8675" y="2118498"/>
            <a:ext cx="10415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médicale est un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système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robotique utilisé dans le cadre d'une applications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thérapeutique.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0346" y="2692753"/>
            <a:ext cx="5342274" cy="355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14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3636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82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8047001" y="59670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493180" y="130537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Les domaines d’utilisation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693" y="1338928"/>
            <a:ext cx="317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robotique 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militaire 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517" y="1854240"/>
            <a:ext cx="10415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robot militaire , aussi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appelé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arme autonome , est un robot , autonome ou contrôler à distance , conçu pour des applications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militaires.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9417" y="2615773"/>
            <a:ext cx="5464740" cy="36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8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3636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8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8047001" y="59670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493180" y="130537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Les domaines d’utilisation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693" y="1304422"/>
            <a:ext cx="3761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robotique de transport  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517" y="1854240"/>
            <a:ext cx="10415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système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automatique de transport fonctionnant de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manière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automatique , c'est a dire sans intervention humaine.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140" y="2466965"/>
            <a:ext cx="47625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0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3636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82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8047001" y="59670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493180" y="130537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Les domaines d’utilisation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8675" y="1414467"/>
            <a:ext cx="3556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robotique domestique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8675" y="2048159"/>
            <a:ext cx="9784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robot domestique est un robot de service personnel utilisés pour des taches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ménagères,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080" y="2620296"/>
            <a:ext cx="4935540" cy="36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21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3636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82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8047001" y="59670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493180" y="130537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Les domaines d’utilisation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279" y="727305"/>
            <a:ext cx="7799385" cy="55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97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3636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5" grpId="0" animBg="1"/>
      <p:bldP spid="37" grpId="0"/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Elbow Connector 53"/>
          <p:cNvCxnSpPr/>
          <p:nvPr/>
        </p:nvCxnSpPr>
        <p:spPr>
          <a:xfrm rot="16200000" flipH="1">
            <a:off x="9517275" y="2466791"/>
            <a:ext cx="1558869" cy="1128146"/>
          </a:xfrm>
          <a:prstGeom prst="bentConnector3">
            <a:avLst>
              <a:gd name="adj1" fmla="val 50000"/>
            </a:avLst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>
                <a:ln w="22225">
                  <a:noFill/>
                  <a:prstDash val="solid"/>
                </a:ln>
                <a:solidFill>
                  <a:srgbClr val="0066FF"/>
                </a:solidFill>
                <a:latin typeface="Caviar Dreams"/>
              </a:rPr>
              <a:t>Plan</a:t>
            </a:r>
            <a:endParaRPr lang="fr-FR" sz="5400" b="1" dirty="0">
              <a:ln w="22225">
                <a:noFill/>
                <a:prstDash val="solid"/>
              </a:ln>
              <a:solidFill>
                <a:srgbClr val="0066FF"/>
              </a:solidFill>
              <a:latin typeface="Caviar Dreams"/>
            </a:endParaRPr>
          </a:p>
        </p:txBody>
      </p:sp>
      <p:grpSp>
        <p:nvGrpSpPr>
          <p:cNvPr id="202" name="Group 18"/>
          <p:cNvGrpSpPr/>
          <p:nvPr/>
        </p:nvGrpSpPr>
        <p:grpSpPr>
          <a:xfrm>
            <a:off x="70187" y="3340248"/>
            <a:ext cx="2196906" cy="1862777"/>
            <a:chOff x="1101933" y="2055229"/>
            <a:chExt cx="1670563" cy="1416487"/>
          </a:xfrm>
        </p:grpSpPr>
        <p:cxnSp>
          <p:nvCxnSpPr>
            <p:cNvPr id="203" name="Elbow Connector 19"/>
            <p:cNvCxnSpPr/>
            <p:nvPr/>
          </p:nvCxnSpPr>
          <p:spPr>
            <a:xfrm rot="5400000">
              <a:off x="1197274" y="2163957"/>
              <a:ext cx="977685" cy="76023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"/>
            <p:cNvSpPr/>
            <p:nvPr/>
          </p:nvSpPr>
          <p:spPr>
            <a:xfrm>
              <a:off x="1101933" y="3065230"/>
              <a:ext cx="406486" cy="40648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06" name="Content Placeholder 2"/>
            <p:cNvSpPr txBox="1">
              <a:spLocks/>
            </p:cNvSpPr>
            <p:nvPr/>
          </p:nvSpPr>
          <p:spPr>
            <a:xfrm>
              <a:off x="1532830" y="3020601"/>
              <a:ext cx="1239666" cy="3122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2400" b="1" dirty="0" smtClean="0">
                  <a:solidFill>
                    <a:schemeClr val="tx1"/>
                  </a:solidFill>
                </a:rPr>
                <a:t>Historique</a:t>
              </a:r>
            </a:p>
          </p:txBody>
        </p:sp>
      </p:grpSp>
      <p:grpSp>
        <p:nvGrpSpPr>
          <p:cNvPr id="207" name="Group 23"/>
          <p:cNvGrpSpPr/>
          <p:nvPr/>
        </p:nvGrpSpPr>
        <p:grpSpPr>
          <a:xfrm>
            <a:off x="2808891" y="2657391"/>
            <a:ext cx="564829" cy="1268750"/>
            <a:chOff x="3120945" y="2259227"/>
            <a:chExt cx="429505" cy="964780"/>
          </a:xfrm>
        </p:grpSpPr>
        <p:cxnSp>
          <p:nvCxnSpPr>
            <p:cNvPr id="208" name="Elbow Connector 24"/>
            <p:cNvCxnSpPr/>
            <p:nvPr/>
          </p:nvCxnSpPr>
          <p:spPr>
            <a:xfrm rot="16200000" flipH="1">
              <a:off x="3168570" y="2842127"/>
              <a:ext cx="533400" cy="23036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5"/>
            <p:cNvSpPr/>
            <p:nvPr/>
          </p:nvSpPr>
          <p:spPr>
            <a:xfrm>
              <a:off x="3120945" y="2259227"/>
              <a:ext cx="406486" cy="4064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11" name="Freeform 11"/>
            <p:cNvSpPr>
              <a:spLocks noEditPoints="1"/>
            </p:cNvSpPr>
            <p:nvPr/>
          </p:nvSpPr>
          <p:spPr bwMode="auto">
            <a:xfrm>
              <a:off x="3233634" y="2359826"/>
              <a:ext cx="167461" cy="167016"/>
            </a:xfrm>
            <a:custGeom>
              <a:avLst/>
              <a:gdLst>
                <a:gd name="T0" fmla="*/ 309 w 319"/>
                <a:gd name="T1" fmla="*/ 267 h 318"/>
                <a:gd name="T2" fmla="*/ 233 w 319"/>
                <a:gd name="T3" fmla="*/ 192 h 318"/>
                <a:gd name="T4" fmla="*/ 251 w 319"/>
                <a:gd name="T5" fmla="*/ 127 h 318"/>
                <a:gd name="T6" fmla="*/ 123 w 319"/>
                <a:gd name="T7" fmla="*/ 0 h 318"/>
                <a:gd name="T8" fmla="*/ 0 w 319"/>
                <a:gd name="T9" fmla="*/ 124 h 318"/>
                <a:gd name="T10" fmla="*/ 127 w 319"/>
                <a:gd name="T11" fmla="*/ 251 h 318"/>
                <a:gd name="T12" fmla="*/ 190 w 319"/>
                <a:gd name="T13" fmla="*/ 234 h 318"/>
                <a:gd name="T14" fmla="*/ 266 w 319"/>
                <a:gd name="T15" fmla="*/ 310 h 318"/>
                <a:gd name="T16" fmla="*/ 293 w 319"/>
                <a:gd name="T17" fmla="*/ 310 h 318"/>
                <a:gd name="T18" fmla="*/ 311 w 319"/>
                <a:gd name="T19" fmla="*/ 291 h 318"/>
                <a:gd name="T20" fmla="*/ 309 w 319"/>
                <a:gd name="T21" fmla="*/ 267 h 318"/>
                <a:gd name="T22" fmla="*/ 38 w 319"/>
                <a:gd name="T23" fmla="*/ 124 h 318"/>
                <a:gd name="T24" fmla="*/ 123 w 319"/>
                <a:gd name="T25" fmla="*/ 38 h 318"/>
                <a:gd name="T26" fmla="*/ 213 w 319"/>
                <a:gd name="T27" fmla="*/ 127 h 318"/>
                <a:gd name="T28" fmla="*/ 127 w 319"/>
                <a:gd name="T29" fmla="*/ 213 h 318"/>
                <a:gd name="T30" fmla="*/ 38 w 319"/>
                <a:gd name="T31" fmla="*/ 124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9" h="318">
                  <a:moveTo>
                    <a:pt x="309" y="267"/>
                  </a:moveTo>
                  <a:cubicBezTo>
                    <a:pt x="233" y="192"/>
                    <a:pt x="233" y="192"/>
                    <a:pt x="233" y="192"/>
                  </a:cubicBezTo>
                  <a:cubicBezTo>
                    <a:pt x="244" y="173"/>
                    <a:pt x="251" y="151"/>
                    <a:pt x="251" y="127"/>
                  </a:cubicBezTo>
                  <a:cubicBezTo>
                    <a:pt x="251" y="59"/>
                    <a:pt x="192" y="0"/>
                    <a:pt x="123" y="0"/>
                  </a:cubicBezTo>
                  <a:cubicBezTo>
                    <a:pt x="55" y="0"/>
                    <a:pt x="0" y="55"/>
                    <a:pt x="0" y="124"/>
                  </a:cubicBezTo>
                  <a:cubicBezTo>
                    <a:pt x="0" y="192"/>
                    <a:pt x="59" y="251"/>
                    <a:pt x="127" y="251"/>
                  </a:cubicBezTo>
                  <a:cubicBezTo>
                    <a:pt x="150" y="251"/>
                    <a:pt x="171" y="245"/>
                    <a:pt x="190" y="234"/>
                  </a:cubicBezTo>
                  <a:cubicBezTo>
                    <a:pt x="266" y="310"/>
                    <a:pt x="266" y="310"/>
                    <a:pt x="266" y="310"/>
                  </a:cubicBezTo>
                  <a:cubicBezTo>
                    <a:pt x="273" y="318"/>
                    <a:pt x="285" y="318"/>
                    <a:pt x="293" y="310"/>
                  </a:cubicBezTo>
                  <a:cubicBezTo>
                    <a:pt x="311" y="291"/>
                    <a:pt x="311" y="291"/>
                    <a:pt x="311" y="291"/>
                  </a:cubicBezTo>
                  <a:cubicBezTo>
                    <a:pt x="319" y="284"/>
                    <a:pt x="316" y="275"/>
                    <a:pt x="309" y="267"/>
                  </a:cubicBezTo>
                  <a:close/>
                  <a:moveTo>
                    <a:pt x="38" y="124"/>
                  </a:moveTo>
                  <a:cubicBezTo>
                    <a:pt x="38" y="76"/>
                    <a:pt x="76" y="38"/>
                    <a:pt x="123" y="38"/>
                  </a:cubicBezTo>
                  <a:cubicBezTo>
                    <a:pt x="171" y="38"/>
                    <a:pt x="213" y="80"/>
                    <a:pt x="213" y="127"/>
                  </a:cubicBezTo>
                  <a:cubicBezTo>
                    <a:pt x="213" y="175"/>
                    <a:pt x="175" y="213"/>
                    <a:pt x="127" y="213"/>
                  </a:cubicBezTo>
                  <a:cubicBezTo>
                    <a:pt x="80" y="213"/>
                    <a:pt x="38" y="171"/>
                    <a:pt x="38" y="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</p:grpSp>
      <p:cxnSp>
        <p:nvCxnSpPr>
          <p:cNvPr id="227" name="Straight Connector 48"/>
          <p:cNvCxnSpPr/>
          <p:nvPr/>
        </p:nvCxnSpPr>
        <p:spPr>
          <a:xfrm>
            <a:off x="6626761" y="3825350"/>
            <a:ext cx="1202497" cy="0"/>
          </a:xfrm>
          <a:prstGeom prst="line">
            <a:avLst/>
          </a:prstGeom>
          <a:ln w="101600" cap="rnd">
            <a:solidFill>
              <a:srgbClr val="93C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Content Placeholder 2"/>
          <p:cNvSpPr txBox="1">
            <a:spLocks/>
          </p:cNvSpPr>
          <p:nvPr/>
        </p:nvSpPr>
        <p:spPr>
          <a:xfrm>
            <a:off x="6974371" y="5342346"/>
            <a:ext cx="1799546" cy="8142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Robot Sophia</a:t>
            </a:r>
          </a:p>
        </p:txBody>
      </p:sp>
      <p:grpSp>
        <p:nvGrpSpPr>
          <p:cNvPr id="233" name="Group 52"/>
          <p:cNvGrpSpPr/>
          <p:nvPr/>
        </p:nvGrpSpPr>
        <p:grpSpPr>
          <a:xfrm>
            <a:off x="5439568" y="2409584"/>
            <a:ext cx="1302328" cy="1502946"/>
            <a:chOff x="6477000" y="1719903"/>
            <a:chExt cx="838067" cy="1142865"/>
          </a:xfrm>
        </p:grpSpPr>
        <p:cxnSp>
          <p:nvCxnSpPr>
            <p:cNvPr id="234" name="Elbow Connector 53"/>
            <p:cNvCxnSpPr/>
            <p:nvPr/>
          </p:nvCxnSpPr>
          <p:spPr>
            <a:xfrm rot="16200000" flipH="1">
              <a:off x="6324600" y="1872303"/>
              <a:ext cx="1066800" cy="762000"/>
            </a:xfrm>
            <a:prstGeom prst="bentConnector3">
              <a:avLst>
                <a:gd name="adj1" fmla="val 65991"/>
              </a:avLst>
            </a:prstGeom>
            <a:ln w="101600" cap="rnd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54"/>
            <p:cNvSpPr/>
            <p:nvPr/>
          </p:nvSpPr>
          <p:spPr>
            <a:xfrm>
              <a:off x="7162934" y="2710635"/>
              <a:ext cx="152133" cy="152133"/>
            </a:xfrm>
            <a:prstGeom prst="ellipse">
              <a:avLst/>
            </a:prstGeom>
            <a:solidFill>
              <a:srgbClr val="F9F9F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9" name="Group 58"/>
          <p:cNvGrpSpPr/>
          <p:nvPr/>
        </p:nvGrpSpPr>
        <p:grpSpPr>
          <a:xfrm>
            <a:off x="3544691" y="2337984"/>
            <a:ext cx="1960405" cy="1703182"/>
            <a:chOff x="3562330" y="2125083"/>
            <a:chExt cx="1490723" cy="1295131"/>
          </a:xfrm>
        </p:grpSpPr>
        <p:cxnSp>
          <p:nvCxnSpPr>
            <p:cNvPr id="240" name="Elbow Connector 59"/>
            <p:cNvCxnSpPr/>
            <p:nvPr/>
          </p:nvCxnSpPr>
          <p:spPr>
            <a:xfrm flipV="1">
              <a:off x="3562330" y="2201281"/>
              <a:ext cx="1337180" cy="1218933"/>
            </a:xfrm>
            <a:prstGeom prst="bentConnector3">
              <a:avLst>
                <a:gd name="adj1" fmla="val 50000"/>
              </a:avLst>
            </a:prstGeom>
            <a:ln w="1016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60"/>
            <p:cNvSpPr/>
            <p:nvPr/>
          </p:nvSpPr>
          <p:spPr>
            <a:xfrm>
              <a:off x="4900920" y="2125083"/>
              <a:ext cx="152133" cy="152133"/>
            </a:xfrm>
            <a:prstGeom prst="ellipse">
              <a:avLst/>
            </a:prstGeom>
            <a:solidFill>
              <a:srgbClr val="F9F9F9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2" name="Group 61"/>
          <p:cNvGrpSpPr/>
          <p:nvPr/>
        </p:nvGrpSpPr>
        <p:grpSpPr>
          <a:xfrm>
            <a:off x="1443773" y="3340249"/>
            <a:ext cx="2043713" cy="800964"/>
            <a:chOff x="1676133" y="2405836"/>
            <a:chExt cx="1939687" cy="609066"/>
          </a:xfrm>
        </p:grpSpPr>
        <p:cxnSp>
          <p:nvCxnSpPr>
            <p:cNvPr id="243" name="Elbow Connector 62"/>
            <p:cNvCxnSpPr/>
            <p:nvPr/>
          </p:nvCxnSpPr>
          <p:spPr>
            <a:xfrm>
              <a:off x="1676133" y="2405836"/>
              <a:ext cx="1787554" cy="533000"/>
            </a:xfrm>
            <a:prstGeom prst="bentConnector3">
              <a:avLst/>
            </a:prstGeom>
            <a:ln w="1016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Oval 63"/>
            <p:cNvSpPr/>
            <p:nvPr/>
          </p:nvSpPr>
          <p:spPr>
            <a:xfrm>
              <a:off x="3463687" y="2862769"/>
              <a:ext cx="152133" cy="152133"/>
            </a:xfrm>
            <a:prstGeom prst="ellipse">
              <a:avLst/>
            </a:prstGeom>
            <a:solidFill>
              <a:srgbClr val="F9F9F9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5" name="Group 64"/>
          <p:cNvGrpSpPr/>
          <p:nvPr/>
        </p:nvGrpSpPr>
        <p:grpSpPr>
          <a:xfrm>
            <a:off x="542250" y="2438016"/>
            <a:ext cx="901523" cy="1002266"/>
            <a:chOff x="990600" y="1796103"/>
            <a:chExt cx="685533" cy="685799"/>
          </a:xfrm>
        </p:grpSpPr>
        <p:cxnSp>
          <p:nvCxnSpPr>
            <p:cNvPr id="246" name="Elbow Connector 65"/>
            <p:cNvCxnSpPr/>
            <p:nvPr/>
          </p:nvCxnSpPr>
          <p:spPr>
            <a:xfrm rot="16200000" flipH="1">
              <a:off x="990600" y="1796103"/>
              <a:ext cx="609600" cy="609600"/>
            </a:xfrm>
            <a:prstGeom prst="bentConnector3">
              <a:avLst/>
            </a:prstGeom>
            <a:ln w="101600" cap="rnd">
              <a:solidFill>
                <a:srgbClr val="0066FF"/>
              </a:solidFill>
              <a:head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66"/>
            <p:cNvSpPr/>
            <p:nvPr/>
          </p:nvSpPr>
          <p:spPr>
            <a:xfrm>
              <a:off x="1524000" y="2329769"/>
              <a:ext cx="152133" cy="152133"/>
            </a:xfrm>
            <a:prstGeom prst="ellipse">
              <a:avLst/>
            </a:prstGeom>
            <a:solidFill>
              <a:srgbClr val="F9F9F9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2" name="Group 40"/>
          <p:cNvGrpSpPr/>
          <p:nvPr/>
        </p:nvGrpSpPr>
        <p:grpSpPr>
          <a:xfrm>
            <a:off x="4600958" y="3346394"/>
            <a:ext cx="1850069" cy="1661249"/>
            <a:chOff x="4998454" y="2135533"/>
            <a:chExt cx="1406818" cy="1263245"/>
          </a:xfrm>
          <a:solidFill>
            <a:srgbClr val="000099"/>
          </a:solidFill>
        </p:grpSpPr>
        <p:cxnSp>
          <p:nvCxnSpPr>
            <p:cNvPr id="223" name="Elbow Connector 41"/>
            <p:cNvCxnSpPr/>
            <p:nvPr/>
          </p:nvCxnSpPr>
          <p:spPr>
            <a:xfrm rot="5400000">
              <a:off x="5510331" y="2248405"/>
              <a:ext cx="724781" cy="499037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Content Placeholder 2"/>
            <p:cNvSpPr txBox="1">
              <a:spLocks/>
            </p:cNvSpPr>
            <p:nvPr/>
          </p:nvSpPr>
          <p:spPr>
            <a:xfrm>
              <a:off x="4998454" y="3086504"/>
              <a:ext cx="1406818" cy="31227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2400" b="1" dirty="0" smtClean="0">
                  <a:solidFill>
                    <a:schemeClr val="tx1"/>
                  </a:solidFill>
                </a:rPr>
                <a:t>Domaine d’utilisation</a:t>
              </a:r>
              <a:endParaRPr lang="en-US" sz="1200" b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17" name="Group 34"/>
          <p:cNvGrpSpPr/>
          <p:nvPr/>
        </p:nvGrpSpPr>
        <p:grpSpPr>
          <a:xfrm>
            <a:off x="3923424" y="322801"/>
            <a:ext cx="2158070" cy="2065285"/>
            <a:chOff x="5178137" y="1152925"/>
            <a:chExt cx="1641035" cy="1570479"/>
          </a:xfrm>
          <a:solidFill>
            <a:schemeClr val="accent2">
              <a:lumMod val="75000"/>
            </a:schemeClr>
          </a:solidFill>
        </p:grpSpPr>
        <p:cxnSp>
          <p:nvCxnSpPr>
            <p:cNvPr id="218" name="Elbow Connector 35"/>
            <p:cNvCxnSpPr>
              <a:stCxn id="241" idx="0"/>
            </p:cNvCxnSpPr>
            <p:nvPr/>
          </p:nvCxnSpPr>
          <p:spPr>
            <a:xfrm rot="5400000" flipH="1" flipV="1">
              <a:off x="5764264" y="1869041"/>
              <a:ext cx="906861" cy="801865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36"/>
            <p:cNvSpPr/>
            <p:nvPr/>
          </p:nvSpPr>
          <p:spPr>
            <a:xfrm>
              <a:off x="6410653" y="1481545"/>
              <a:ext cx="406486" cy="4064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20" name="Content Placeholder 2"/>
            <p:cNvSpPr txBox="1">
              <a:spLocks/>
            </p:cNvSpPr>
            <p:nvPr/>
          </p:nvSpPr>
          <p:spPr>
            <a:xfrm>
              <a:off x="5178137" y="1152925"/>
              <a:ext cx="1641035" cy="31227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2400" b="1" dirty="0" smtClean="0">
                  <a:solidFill>
                    <a:schemeClr val="tx1"/>
                  </a:solidFill>
                </a:rPr>
                <a:t>Types de robots</a:t>
              </a:r>
              <a:endParaRPr lang="en-US" sz="24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2" name="Content Placeholder 2"/>
          <p:cNvSpPr txBox="1">
            <a:spLocks/>
          </p:cNvSpPr>
          <p:nvPr/>
        </p:nvSpPr>
        <p:spPr>
          <a:xfrm>
            <a:off x="1403950" y="1845029"/>
            <a:ext cx="2792939" cy="60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chemeClr val="tx1"/>
                </a:solidFill>
              </a:rPr>
              <a:t>Robotique : Concept et développement</a:t>
            </a:r>
          </a:p>
        </p:txBody>
      </p:sp>
      <p:sp>
        <p:nvSpPr>
          <p:cNvPr id="60" name="Freeform 6"/>
          <p:cNvSpPr>
            <a:spLocks noEditPoints="1"/>
          </p:cNvSpPr>
          <p:nvPr/>
        </p:nvSpPr>
        <p:spPr bwMode="auto">
          <a:xfrm>
            <a:off x="240877" y="4816569"/>
            <a:ext cx="195348" cy="219637"/>
          </a:xfrm>
          <a:custGeom>
            <a:avLst/>
            <a:gdLst>
              <a:gd name="T0" fmla="*/ 280 w 320"/>
              <a:gd name="T1" fmla="*/ 0 h 360"/>
              <a:gd name="T2" fmla="*/ 40 w 320"/>
              <a:gd name="T3" fmla="*/ 0 h 360"/>
              <a:gd name="T4" fmla="*/ 0 w 320"/>
              <a:gd name="T5" fmla="*/ 40 h 360"/>
              <a:gd name="T6" fmla="*/ 0 w 320"/>
              <a:gd name="T7" fmla="*/ 320 h 360"/>
              <a:gd name="T8" fmla="*/ 40 w 320"/>
              <a:gd name="T9" fmla="*/ 360 h 360"/>
              <a:gd name="T10" fmla="*/ 280 w 320"/>
              <a:gd name="T11" fmla="*/ 360 h 360"/>
              <a:gd name="T12" fmla="*/ 320 w 320"/>
              <a:gd name="T13" fmla="*/ 320 h 360"/>
              <a:gd name="T14" fmla="*/ 320 w 320"/>
              <a:gd name="T15" fmla="*/ 40 h 360"/>
              <a:gd name="T16" fmla="*/ 280 w 320"/>
              <a:gd name="T17" fmla="*/ 0 h 360"/>
              <a:gd name="T18" fmla="*/ 280 w 320"/>
              <a:gd name="T19" fmla="*/ 320 h 360"/>
              <a:gd name="T20" fmla="*/ 40 w 320"/>
              <a:gd name="T21" fmla="*/ 320 h 360"/>
              <a:gd name="T22" fmla="*/ 40 w 320"/>
              <a:gd name="T23" fmla="*/ 40 h 360"/>
              <a:gd name="T24" fmla="*/ 280 w 320"/>
              <a:gd name="T25" fmla="*/ 40 h 360"/>
              <a:gd name="T26" fmla="*/ 280 w 320"/>
              <a:gd name="T27" fmla="*/ 320 h 360"/>
              <a:gd name="T28" fmla="*/ 180 w 320"/>
              <a:gd name="T29" fmla="*/ 220 h 360"/>
              <a:gd name="T30" fmla="*/ 80 w 320"/>
              <a:gd name="T31" fmla="*/ 220 h 360"/>
              <a:gd name="T32" fmla="*/ 80 w 320"/>
              <a:gd name="T33" fmla="*/ 240 h 360"/>
              <a:gd name="T34" fmla="*/ 180 w 320"/>
              <a:gd name="T35" fmla="*/ 240 h 360"/>
              <a:gd name="T36" fmla="*/ 180 w 320"/>
              <a:gd name="T37" fmla="*/ 220 h 360"/>
              <a:gd name="T38" fmla="*/ 240 w 320"/>
              <a:gd name="T39" fmla="*/ 140 h 360"/>
              <a:gd name="T40" fmla="*/ 160 w 320"/>
              <a:gd name="T41" fmla="*/ 140 h 360"/>
              <a:gd name="T42" fmla="*/ 160 w 320"/>
              <a:gd name="T43" fmla="*/ 160 h 360"/>
              <a:gd name="T44" fmla="*/ 240 w 320"/>
              <a:gd name="T45" fmla="*/ 160 h 360"/>
              <a:gd name="T46" fmla="*/ 240 w 320"/>
              <a:gd name="T47" fmla="*/ 140 h 360"/>
              <a:gd name="T48" fmla="*/ 160 w 320"/>
              <a:gd name="T49" fmla="*/ 120 h 360"/>
              <a:gd name="T50" fmla="*/ 240 w 320"/>
              <a:gd name="T51" fmla="*/ 120 h 360"/>
              <a:gd name="T52" fmla="*/ 240 w 320"/>
              <a:gd name="T53" fmla="*/ 80 h 360"/>
              <a:gd name="T54" fmla="*/ 160 w 320"/>
              <a:gd name="T55" fmla="*/ 80 h 360"/>
              <a:gd name="T56" fmla="*/ 160 w 320"/>
              <a:gd name="T57" fmla="*/ 120 h 360"/>
              <a:gd name="T58" fmla="*/ 140 w 320"/>
              <a:gd name="T59" fmla="*/ 80 h 360"/>
              <a:gd name="T60" fmla="*/ 80 w 320"/>
              <a:gd name="T61" fmla="*/ 80 h 360"/>
              <a:gd name="T62" fmla="*/ 80 w 320"/>
              <a:gd name="T63" fmla="*/ 160 h 360"/>
              <a:gd name="T64" fmla="*/ 140 w 320"/>
              <a:gd name="T65" fmla="*/ 160 h 360"/>
              <a:gd name="T66" fmla="*/ 140 w 320"/>
              <a:gd name="T67" fmla="*/ 80 h 360"/>
              <a:gd name="T68" fmla="*/ 120 w 320"/>
              <a:gd name="T69" fmla="*/ 180 h 360"/>
              <a:gd name="T70" fmla="*/ 80 w 320"/>
              <a:gd name="T71" fmla="*/ 180 h 360"/>
              <a:gd name="T72" fmla="*/ 80 w 320"/>
              <a:gd name="T73" fmla="*/ 200 h 360"/>
              <a:gd name="T74" fmla="*/ 120 w 320"/>
              <a:gd name="T75" fmla="*/ 200 h 360"/>
              <a:gd name="T76" fmla="*/ 120 w 320"/>
              <a:gd name="T77" fmla="*/ 180 h 360"/>
              <a:gd name="T78" fmla="*/ 140 w 320"/>
              <a:gd name="T79" fmla="*/ 200 h 360"/>
              <a:gd name="T80" fmla="*/ 240 w 320"/>
              <a:gd name="T81" fmla="*/ 200 h 360"/>
              <a:gd name="T82" fmla="*/ 240 w 320"/>
              <a:gd name="T83" fmla="*/ 180 h 360"/>
              <a:gd name="T84" fmla="*/ 140 w 320"/>
              <a:gd name="T85" fmla="*/ 180 h 360"/>
              <a:gd name="T86" fmla="*/ 140 w 320"/>
              <a:gd name="T87" fmla="*/ 200 h 360"/>
              <a:gd name="T88" fmla="*/ 240 w 320"/>
              <a:gd name="T89" fmla="*/ 260 h 360"/>
              <a:gd name="T90" fmla="*/ 80 w 320"/>
              <a:gd name="T91" fmla="*/ 260 h 360"/>
              <a:gd name="T92" fmla="*/ 80 w 320"/>
              <a:gd name="T93" fmla="*/ 280 h 360"/>
              <a:gd name="T94" fmla="*/ 240 w 320"/>
              <a:gd name="T95" fmla="*/ 280 h 360"/>
              <a:gd name="T96" fmla="*/ 240 w 320"/>
              <a:gd name="T97" fmla="*/ 260 h 360"/>
              <a:gd name="T98" fmla="*/ 200 w 320"/>
              <a:gd name="T99" fmla="*/ 240 h 360"/>
              <a:gd name="T100" fmla="*/ 240 w 320"/>
              <a:gd name="T101" fmla="*/ 240 h 360"/>
              <a:gd name="T102" fmla="*/ 240 w 320"/>
              <a:gd name="T103" fmla="*/ 220 h 360"/>
              <a:gd name="T104" fmla="*/ 200 w 320"/>
              <a:gd name="T105" fmla="*/ 220 h 360"/>
              <a:gd name="T106" fmla="*/ 200 w 320"/>
              <a:gd name="T107" fmla="*/ 24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0" h="360">
                <a:moveTo>
                  <a:pt x="280" y="0"/>
                </a:moveTo>
                <a:cubicBezTo>
                  <a:pt x="40" y="0"/>
                  <a:pt x="40" y="0"/>
                  <a:pt x="40" y="0"/>
                </a:cubicBezTo>
                <a:cubicBezTo>
                  <a:pt x="18" y="0"/>
                  <a:pt x="0" y="18"/>
                  <a:pt x="0" y="40"/>
                </a:cubicBezTo>
                <a:cubicBezTo>
                  <a:pt x="0" y="320"/>
                  <a:pt x="0" y="320"/>
                  <a:pt x="0" y="320"/>
                </a:cubicBezTo>
                <a:cubicBezTo>
                  <a:pt x="0" y="342"/>
                  <a:pt x="18" y="360"/>
                  <a:pt x="40" y="360"/>
                </a:cubicBezTo>
                <a:cubicBezTo>
                  <a:pt x="280" y="360"/>
                  <a:pt x="280" y="360"/>
                  <a:pt x="280" y="360"/>
                </a:cubicBezTo>
                <a:cubicBezTo>
                  <a:pt x="302" y="360"/>
                  <a:pt x="320" y="342"/>
                  <a:pt x="320" y="320"/>
                </a:cubicBezTo>
                <a:cubicBezTo>
                  <a:pt x="320" y="40"/>
                  <a:pt x="320" y="40"/>
                  <a:pt x="320" y="40"/>
                </a:cubicBezTo>
                <a:cubicBezTo>
                  <a:pt x="320" y="18"/>
                  <a:pt x="302" y="0"/>
                  <a:pt x="280" y="0"/>
                </a:cubicBezTo>
                <a:close/>
                <a:moveTo>
                  <a:pt x="280" y="320"/>
                </a:moveTo>
                <a:cubicBezTo>
                  <a:pt x="40" y="320"/>
                  <a:pt x="40" y="320"/>
                  <a:pt x="40" y="320"/>
                </a:cubicBezTo>
                <a:cubicBezTo>
                  <a:pt x="40" y="40"/>
                  <a:pt x="40" y="40"/>
                  <a:pt x="40" y="40"/>
                </a:cubicBezTo>
                <a:cubicBezTo>
                  <a:pt x="280" y="40"/>
                  <a:pt x="280" y="40"/>
                  <a:pt x="280" y="40"/>
                </a:cubicBezTo>
                <a:lnTo>
                  <a:pt x="280" y="320"/>
                </a:lnTo>
                <a:close/>
                <a:moveTo>
                  <a:pt x="180" y="220"/>
                </a:moveTo>
                <a:cubicBezTo>
                  <a:pt x="80" y="220"/>
                  <a:pt x="80" y="220"/>
                  <a:pt x="80" y="22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180" y="240"/>
                  <a:pt x="180" y="240"/>
                  <a:pt x="180" y="240"/>
                </a:cubicBezTo>
                <a:lnTo>
                  <a:pt x="180" y="220"/>
                </a:lnTo>
                <a:close/>
                <a:moveTo>
                  <a:pt x="240" y="140"/>
                </a:moveTo>
                <a:cubicBezTo>
                  <a:pt x="160" y="140"/>
                  <a:pt x="160" y="140"/>
                  <a:pt x="160" y="140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0" y="160"/>
                  <a:pt x="240" y="160"/>
                  <a:pt x="240" y="160"/>
                </a:cubicBezTo>
                <a:lnTo>
                  <a:pt x="240" y="140"/>
                </a:lnTo>
                <a:close/>
                <a:moveTo>
                  <a:pt x="160" y="120"/>
                </a:moveTo>
                <a:cubicBezTo>
                  <a:pt x="240" y="120"/>
                  <a:pt x="240" y="120"/>
                  <a:pt x="240" y="120"/>
                </a:cubicBezTo>
                <a:cubicBezTo>
                  <a:pt x="240" y="80"/>
                  <a:pt x="240" y="80"/>
                  <a:pt x="240" y="80"/>
                </a:cubicBezTo>
                <a:cubicBezTo>
                  <a:pt x="160" y="80"/>
                  <a:pt x="160" y="80"/>
                  <a:pt x="160" y="80"/>
                </a:cubicBezTo>
                <a:lnTo>
                  <a:pt x="160" y="120"/>
                </a:lnTo>
                <a:close/>
                <a:moveTo>
                  <a:pt x="140" y="80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160"/>
                  <a:pt x="80" y="160"/>
                  <a:pt x="80" y="160"/>
                </a:cubicBezTo>
                <a:cubicBezTo>
                  <a:pt x="140" y="160"/>
                  <a:pt x="140" y="160"/>
                  <a:pt x="140" y="160"/>
                </a:cubicBezTo>
                <a:lnTo>
                  <a:pt x="140" y="80"/>
                </a:lnTo>
                <a:close/>
                <a:moveTo>
                  <a:pt x="120" y="180"/>
                </a:moveTo>
                <a:cubicBezTo>
                  <a:pt x="80" y="180"/>
                  <a:pt x="80" y="180"/>
                  <a:pt x="80" y="180"/>
                </a:cubicBezTo>
                <a:cubicBezTo>
                  <a:pt x="80" y="200"/>
                  <a:pt x="80" y="200"/>
                  <a:pt x="80" y="200"/>
                </a:cubicBezTo>
                <a:cubicBezTo>
                  <a:pt x="120" y="200"/>
                  <a:pt x="120" y="200"/>
                  <a:pt x="120" y="200"/>
                </a:cubicBezTo>
                <a:lnTo>
                  <a:pt x="120" y="180"/>
                </a:lnTo>
                <a:close/>
                <a:moveTo>
                  <a:pt x="140" y="200"/>
                </a:moveTo>
                <a:cubicBezTo>
                  <a:pt x="240" y="200"/>
                  <a:pt x="240" y="200"/>
                  <a:pt x="240" y="200"/>
                </a:cubicBezTo>
                <a:cubicBezTo>
                  <a:pt x="240" y="180"/>
                  <a:pt x="240" y="180"/>
                  <a:pt x="240" y="180"/>
                </a:cubicBezTo>
                <a:cubicBezTo>
                  <a:pt x="140" y="180"/>
                  <a:pt x="140" y="180"/>
                  <a:pt x="140" y="180"/>
                </a:cubicBezTo>
                <a:lnTo>
                  <a:pt x="140" y="200"/>
                </a:lnTo>
                <a:close/>
                <a:moveTo>
                  <a:pt x="240" y="260"/>
                </a:moveTo>
                <a:cubicBezTo>
                  <a:pt x="80" y="260"/>
                  <a:pt x="80" y="260"/>
                  <a:pt x="80" y="260"/>
                </a:cubicBezTo>
                <a:cubicBezTo>
                  <a:pt x="80" y="280"/>
                  <a:pt x="80" y="280"/>
                  <a:pt x="80" y="280"/>
                </a:cubicBezTo>
                <a:cubicBezTo>
                  <a:pt x="240" y="280"/>
                  <a:pt x="240" y="280"/>
                  <a:pt x="240" y="280"/>
                </a:cubicBezTo>
                <a:lnTo>
                  <a:pt x="240" y="260"/>
                </a:lnTo>
                <a:close/>
                <a:moveTo>
                  <a:pt x="200" y="240"/>
                </a:moveTo>
                <a:cubicBezTo>
                  <a:pt x="240" y="240"/>
                  <a:pt x="240" y="240"/>
                  <a:pt x="240" y="240"/>
                </a:cubicBezTo>
                <a:cubicBezTo>
                  <a:pt x="240" y="220"/>
                  <a:pt x="240" y="220"/>
                  <a:pt x="240" y="220"/>
                </a:cubicBezTo>
                <a:cubicBezTo>
                  <a:pt x="200" y="220"/>
                  <a:pt x="200" y="220"/>
                  <a:pt x="200" y="220"/>
                </a:cubicBezTo>
                <a:lnTo>
                  <a:pt x="20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2" name="Freeform 11"/>
          <p:cNvSpPr>
            <a:spLocks noEditPoints="1"/>
          </p:cNvSpPr>
          <p:nvPr/>
        </p:nvSpPr>
        <p:spPr bwMode="auto">
          <a:xfrm>
            <a:off x="6078822" y="4162192"/>
            <a:ext cx="220223" cy="219637"/>
          </a:xfrm>
          <a:custGeom>
            <a:avLst/>
            <a:gdLst>
              <a:gd name="T0" fmla="*/ 309 w 319"/>
              <a:gd name="T1" fmla="*/ 267 h 318"/>
              <a:gd name="T2" fmla="*/ 233 w 319"/>
              <a:gd name="T3" fmla="*/ 192 h 318"/>
              <a:gd name="T4" fmla="*/ 251 w 319"/>
              <a:gd name="T5" fmla="*/ 127 h 318"/>
              <a:gd name="T6" fmla="*/ 123 w 319"/>
              <a:gd name="T7" fmla="*/ 0 h 318"/>
              <a:gd name="T8" fmla="*/ 0 w 319"/>
              <a:gd name="T9" fmla="*/ 124 h 318"/>
              <a:gd name="T10" fmla="*/ 127 w 319"/>
              <a:gd name="T11" fmla="*/ 251 h 318"/>
              <a:gd name="T12" fmla="*/ 190 w 319"/>
              <a:gd name="T13" fmla="*/ 234 h 318"/>
              <a:gd name="T14" fmla="*/ 266 w 319"/>
              <a:gd name="T15" fmla="*/ 310 h 318"/>
              <a:gd name="T16" fmla="*/ 293 w 319"/>
              <a:gd name="T17" fmla="*/ 310 h 318"/>
              <a:gd name="T18" fmla="*/ 311 w 319"/>
              <a:gd name="T19" fmla="*/ 291 h 318"/>
              <a:gd name="T20" fmla="*/ 309 w 319"/>
              <a:gd name="T21" fmla="*/ 267 h 318"/>
              <a:gd name="T22" fmla="*/ 38 w 319"/>
              <a:gd name="T23" fmla="*/ 124 h 318"/>
              <a:gd name="T24" fmla="*/ 123 w 319"/>
              <a:gd name="T25" fmla="*/ 38 h 318"/>
              <a:gd name="T26" fmla="*/ 213 w 319"/>
              <a:gd name="T27" fmla="*/ 127 h 318"/>
              <a:gd name="T28" fmla="*/ 127 w 319"/>
              <a:gd name="T29" fmla="*/ 213 h 318"/>
              <a:gd name="T30" fmla="*/ 38 w 319"/>
              <a:gd name="T31" fmla="*/ 124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9" h="318">
                <a:moveTo>
                  <a:pt x="309" y="267"/>
                </a:moveTo>
                <a:cubicBezTo>
                  <a:pt x="233" y="192"/>
                  <a:pt x="233" y="192"/>
                  <a:pt x="233" y="192"/>
                </a:cubicBezTo>
                <a:cubicBezTo>
                  <a:pt x="244" y="173"/>
                  <a:pt x="251" y="151"/>
                  <a:pt x="251" y="127"/>
                </a:cubicBezTo>
                <a:cubicBezTo>
                  <a:pt x="251" y="59"/>
                  <a:pt x="192" y="0"/>
                  <a:pt x="123" y="0"/>
                </a:cubicBezTo>
                <a:cubicBezTo>
                  <a:pt x="55" y="0"/>
                  <a:pt x="0" y="55"/>
                  <a:pt x="0" y="124"/>
                </a:cubicBezTo>
                <a:cubicBezTo>
                  <a:pt x="0" y="192"/>
                  <a:pt x="59" y="251"/>
                  <a:pt x="127" y="251"/>
                </a:cubicBezTo>
                <a:cubicBezTo>
                  <a:pt x="150" y="251"/>
                  <a:pt x="171" y="245"/>
                  <a:pt x="190" y="234"/>
                </a:cubicBezTo>
                <a:cubicBezTo>
                  <a:pt x="266" y="310"/>
                  <a:pt x="266" y="310"/>
                  <a:pt x="266" y="310"/>
                </a:cubicBezTo>
                <a:cubicBezTo>
                  <a:pt x="273" y="318"/>
                  <a:pt x="285" y="318"/>
                  <a:pt x="293" y="310"/>
                </a:cubicBezTo>
                <a:cubicBezTo>
                  <a:pt x="311" y="291"/>
                  <a:pt x="311" y="291"/>
                  <a:pt x="311" y="291"/>
                </a:cubicBezTo>
                <a:cubicBezTo>
                  <a:pt x="319" y="284"/>
                  <a:pt x="316" y="275"/>
                  <a:pt x="309" y="267"/>
                </a:cubicBezTo>
                <a:close/>
                <a:moveTo>
                  <a:pt x="38" y="124"/>
                </a:moveTo>
                <a:cubicBezTo>
                  <a:pt x="38" y="76"/>
                  <a:pt x="76" y="38"/>
                  <a:pt x="123" y="38"/>
                </a:cubicBezTo>
                <a:cubicBezTo>
                  <a:pt x="171" y="38"/>
                  <a:pt x="213" y="80"/>
                  <a:pt x="213" y="127"/>
                </a:cubicBezTo>
                <a:cubicBezTo>
                  <a:pt x="213" y="175"/>
                  <a:pt x="175" y="213"/>
                  <a:pt x="127" y="213"/>
                </a:cubicBezTo>
                <a:cubicBezTo>
                  <a:pt x="80" y="213"/>
                  <a:pt x="38" y="171"/>
                  <a:pt x="38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65" name="Freeform 16"/>
          <p:cNvSpPr>
            <a:spLocks noEditPoints="1"/>
          </p:cNvSpPr>
          <p:nvPr/>
        </p:nvSpPr>
        <p:spPr bwMode="auto">
          <a:xfrm>
            <a:off x="5684053" y="919076"/>
            <a:ext cx="239812" cy="213476"/>
          </a:xfrm>
          <a:custGeom>
            <a:avLst/>
            <a:gdLst>
              <a:gd name="T0" fmla="*/ 62 w 401"/>
              <a:gd name="T1" fmla="*/ 116 h 357"/>
              <a:gd name="T2" fmla="*/ 117 w 401"/>
              <a:gd name="T3" fmla="*/ 135 h 357"/>
              <a:gd name="T4" fmla="*/ 124 w 401"/>
              <a:gd name="T5" fmla="*/ 133 h 357"/>
              <a:gd name="T6" fmla="*/ 155 w 401"/>
              <a:gd name="T7" fmla="*/ 106 h 357"/>
              <a:gd name="T8" fmla="*/ 156 w 401"/>
              <a:gd name="T9" fmla="*/ 100 h 357"/>
              <a:gd name="T10" fmla="*/ 141 w 401"/>
              <a:gd name="T11" fmla="*/ 81 h 357"/>
              <a:gd name="T12" fmla="*/ 219 w 401"/>
              <a:gd name="T13" fmla="*/ 1 h 357"/>
              <a:gd name="T14" fmla="*/ 160 w 401"/>
              <a:gd name="T15" fmla="*/ 1 h 357"/>
              <a:gd name="T16" fmla="*/ 86 w 401"/>
              <a:gd name="T17" fmla="*/ 39 h 357"/>
              <a:gd name="T18" fmla="*/ 55 w 401"/>
              <a:gd name="T19" fmla="*/ 63 h 357"/>
              <a:gd name="T20" fmla="*/ 43 w 401"/>
              <a:gd name="T21" fmla="*/ 90 h 357"/>
              <a:gd name="T22" fmla="*/ 18 w 401"/>
              <a:gd name="T23" fmla="*/ 98 h 357"/>
              <a:gd name="T24" fmla="*/ 3 w 401"/>
              <a:gd name="T25" fmla="*/ 110 h 357"/>
              <a:gd name="T26" fmla="*/ 2 w 401"/>
              <a:gd name="T27" fmla="*/ 120 h 357"/>
              <a:gd name="T28" fmla="*/ 30 w 401"/>
              <a:gd name="T29" fmla="*/ 150 h 357"/>
              <a:gd name="T30" fmla="*/ 41 w 401"/>
              <a:gd name="T31" fmla="*/ 152 h 357"/>
              <a:gd name="T32" fmla="*/ 55 w 401"/>
              <a:gd name="T33" fmla="*/ 139 h 357"/>
              <a:gd name="T34" fmla="*/ 62 w 401"/>
              <a:gd name="T35" fmla="*/ 116 h 357"/>
              <a:gd name="T36" fmla="*/ 177 w 401"/>
              <a:gd name="T37" fmla="*/ 126 h 357"/>
              <a:gd name="T38" fmla="*/ 169 w 401"/>
              <a:gd name="T39" fmla="*/ 125 h 357"/>
              <a:gd name="T40" fmla="*/ 140 w 401"/>
              <a:gd name="T41" fmla="*/ 150 h 357"/>
              <a:gd name="T42" fmla="*/ 139 w 401"/>
              <a:gd name="T43" fmla="*/ 158 h 357"/>
              <a:gd name="T44" fmla="*/ 305 w 401"/>
              <a:gd name="T45" fmla="*/ 347 h 357"/>
              <a:gd name="T46" fmla="*/ 320 w 401"/>
              <a:gd name="T47" fmla="*/ 348 h 357"/>
              <a:gd name="T48" fmla="*/ 340 w 401"/>
              <a:gd name="T49" fmla="*/ 332 h 357"/>
              <a:gd name="T50" fmla="*/ 341 w 401"/>
              <a:gd name="T51" fmla="*/ 317 h 357"/>
              <a:gd name="T52" fmla="*/ 177 w 401"/>
              <a:gd name="T53" fmla="*/ 126 h 357"/>
              <a:gd name="T54" fmla="*/ 398 w 401"/>
              <a:gd name="T55" fmla="*/ 46 h 357"/>
              <a:gd name="T56" fmla="*/ 389 w 401"/>
              <a:gd name="T57" fmla="*/ 42 h 357"/>
              <a:gd name="T58" fmla="*/ 369 w 401"/>
              <a:gd name="T59" fmla="*/ 72 h 357"/>
              <a:gd name="T60" fmla="*/ 331 w 401"/>
              <a:gd name="T61" fmla="*/ 80 h 357"/>
              <a:gd name="T62" fmla="*/ 320 w 401"/>
              <a:gd name="T63" fmla="*/ 45 h 357"/>
              <a:gd name="T64" fmla="*/ 338 w 401"/>
              <a:gd name="T65" fmla="*/ 13 h 357"/>
              <a:gd name="T66" fmla="*/ 330 w 401"/>
              <a:gd name="T67" fmla="*/ 6 h 357"/>
              <a:gd name="T68" fmla="*/ 274 w 401"/>
              <a:gd name="T69" fmla="*/ 51 h 357"/>
              <a:gd name="T70" fmla="*/ 257 w 401"/>
              <a:gd name="T71" fmla="*/ 121 h 357"/>
              <a:gd name="T72" fmla="*/ 230 w 401"/>
              <a:gd name="T73" fmla="*/ 149 h 357"/>
              <a:gd name="T74" fmla="*/ 257 w 401"/>
              <a:gd name="T75" fmla="*/ 181 h 357"/>
              <a:gd name="T76" fmla="*/ 290 w 401"/>
              <a:gd name="T77" fmla="*/ 149 h 357"/>
              <a:gd name="T78" fmla="*/ 330 w 401"/>
              <a:gd name="T79" fmla="*/ 137 h 357"/>
              <a:gd name="T80" fmla="*/ 391 w 401"/>
              <a:gd name="T81" fmla="*/ 112 h 357"/>
              <a:gd name="T82" fmla="*/ 398 w 401"/>
              <a:gd name="T83" fmla="*/ 46 h 357"/>
              <a:gd name="T84" fmla="*/ 55 w 401"/>
              <a:gd name="T85" fmla="*/ 319 h 357"/>
              <a:gd name="T86" fmla="*/ 55 w 401"/>
              <a:gd name="T87" fmla="*/ 334 h 357"/>
              <a:gd name="T88" fmla="*/ 74 w 401"/>
              <a:gd name="T89" fmla="*/ 353 h 357"/>
              <a:gd name="T90" fmla="*/ 89 w 401"/>
              <a:gd name="T91" fmla="*/ 351 h 357"/>
              <a:gd name="T92" fmla="*/ 187 w 401"/>
              <a:gd name="T93" fmla="*/ 254 h 357"/>
              <a:gd name="T94" fmla="*/ 157 w 401"/>
              <a:gd name="T95" fmla="*/ 220 h 357"/>
              <a:gd name="T96" fmla="*/ 55 w 401"/>
              <a:gd name="T97" fmla="*/ 31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01" h="357">
                <a:moveTo>
                  <a:pt x="62" y="116"/>
                </a:moveTo>
                <a:cubicBezTo>
                  <a:pt x="81" y="101"/>
                  <a:pt x="97" y="111"/>
                  <a:pt x="117" y="135"/>
                </a:cubicBezTo>
                <a:cubicBezTo>
                  <a:pt x="120" y="138"/>
                  <a:pt x="123" y="135"/>
                  <a:pt x="124" y="133"/>
                </a:cubicBezTo>
                <a:cubicBezTo>
                  <a:pt x="126" y="132"/>
                  <a:pt x="154" y="107"/>
                  <a:pt x="155" y="106"/>
                </a:cubicBezTo>
                <a:cubicBezTo>
                  <a:pt x="156" y="105"/>
                  <a:pt x="158" y="102"/>
                  <a:pt x="156" y="100"/>
                </a:cubicBezTo>
                <a:cubicBezTo>
                  <a:pt x="154" y="98"/>
                  <a:pt x="146" y="88"/>
                  <a:pt x="141" y="81"/>
                </a:cubicBezTo>
                <a:cubicBezTo>
                  <a:pt x="105" y="34"/>
                  <a:pt x="240" y="2"/>
                  <a:pt x="219" y="1"/>
                </a:cubicBezTo>
                <a:cubicBezTo>
                  <a:pt x="208" y="1"/>
                  <a:pt x="166" y="0"/>
                  <a:pt x="160" y="1"/>
                </a:cubicBezTo>
                <a:cubicBezTo>
                  <a:pt x="134" y="4"/>
                  <a:pt x="102" y="28"/>
                  <a:pt x="86" y="39"/>
                </a:cubicBezTo>
                <a:cubicBezTo>
                  <a:pt x="64" y="53"/>
                  <a:pt x="57" y="62"/>
                  <a:pt x="55" y="63"/>
                </a:cubicBezTo>
                <a:cubicBezTo>
                  <a:pt x="49" y="68"/>
                  <a:pt x="54" y="80"/>
                  <a:pt x="43" y="90"/>
                </a:cubicBezTo>
                <a:cubicBezTo>
                  <a:pt x="32" y="100"/>
                  <a:pt x="25" y="92"/>
                  <a:pt x="18" y="98"/>
                </a:cubicBezTo>
                <a:cubicBezTo>
                  <a:pt x="15" y="101"/>
                  <a:pt x="5" y="108"/>
                  <a:pt x="3" y="110"/>
                </a:cubicBezTo>
                <a:cubicBezTo>
                  <a:pt x="0" y="113"/>
                  <a:pt x="0" y="117"/>
                  <a:pt x="2" y="120"/>
                </a:cubicBezTo>
                <a:cubicBezTo>
                  <a:pt x="2" y="120"/>
                  <a:pt x="28" y="148"/>
                  <a:pt x="30" y="150"/>
                </a:cubicBezTo>
                <a:cubicBezTo>
                  <a:pt x="32" y="153"/>
                  <a:pt x="38" y="155"/>
                  <a:pt x="41" y="152"/>
                </a:cubicBezTo>
                <a:cubicBezTo>
                  <a:pt x="45" y="149"/>
                  <a:pt x="54" y="141"/>
                  <a:pt x="55" y="139"/>
                </a:cubicBezTo>
                <a:cubicBezTo>
                  <a:pt x="57" y="138"/>
                  <a:pt x="54" y="122"/>
                  <a:pt x="62" y="116"/>
                </a:cubicBezTo>
                <a:close/>
                <a:moveTo>
                  <a:pt x="177" y="126"/>
                </a:moveTo>
                <a:cubicBezTo>
                  <a:pt x="174" y="123"/>
                  <a:pt x="171" y="123"/>
                  <a:pt x="169" y="125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8" y="152"/>
                  <a:pt x="137" y="156"/>
                  <a:pt x="139" y="158"/>
                </a:cubicBezTo>
                <a:cubicBezTo>
                  <a:pt x="305" y="347"/>
                  <a:pt x="305" y="347"/>
                  <a:pt x="305" y="347"/>
                </a:cubicBezTo>
                <a:cubicBezTo>
                  <a:pt x="309" y="352"/>
                  <a:pt x="316" y="352"/>
                  <a:pt x="320" y="348"/>
                </a:cubicBezTo>
                <a:cubicBezTo>
                  <a:pt x="340" y="332"/>
                  <a:pt x="340" y="332"/>
                  <a:pt x="340" y="332"/>
                </a:cubicBezTo>
                <a:cubicBezTo>
                  <a:pt x="344" y="328"/>
                  <a:pt x="345" y="321"/>
                  <a:pt x="341" y="317"/>
                </a:cubicBezTo>
                <a:lnTo>
                  <a:pt x="177" y="126"/>
                </a:lnTo>
                <a:close/>
                <a:moveTo>
                  <a:pt x="398" y="46"/>
                </a:moveTo>
                <a:cubicBezTo>
                  <a:pt x="396" y="36"/>
                  <a:pt x="391" y="38"/>
                  <a:pt x="389" y="42"/>
                </a:cubicBezTo>
                <a:cubicBezTo>
                  <a:pt x="386" y="46"/>
                  <a:pt x="374" y="64"/>
                  <a:pt x="369" y="72"/>
                </a:cubicBezTo>
                <a:cubicBezTo>
                  <a:pt x="364" y="80"/>
                  <a:pt x="353" y="96"/>
                  <a:pt x="331" y="80"/>
                </a:cubicBezTo>
                <a:cubicBezTo>
                  <a:pt x="308" y="64"/>
                  <a:pt x="316" y="53"/>
                  <a:pt x="320" y="45"/>
                </a:cubicBezTo>
                <a:cubicBezTo>
                  <a:pt x="324" y="38"/>
                  <a:pt x="336" y="16"/>
                  <a:pt x="338" y="13"/>
                </a:cubicBezTo>
                <a:cubicBezTo>
                  <a:pt x="340" y="11"/>
                  <a:pt x="338" y="3"/>
                  <a:pt x="330" y="6"/>
                </a:cubicBezTo>
                <a:cubicBezTo>
                  <a:pt x="323" y="9"/>
                  <a:pt x="280" y="27"/>
                  <a:pt x="274" y="51"/>
                </a:cubicBezTo>
                <a:cubicBezTo>
                  <a:pt x="268" y="76"/>
                  <a:pt x="279" y="99"/>
                  <a:pt x="257" y="121"/>
                </a:cubicBezTo>
                <a:cubicBezTo>
                  <a:pt x="230" y="149"/>
                  <a:pt x="230" y="149"/>
                  <a:pt x="230" y="149"/>
                </a:cubicBezTo>
                <a:cubicBezTo>
                  <a:pt x="257" y="181"/>
                  <a:pt x="257" y="181"/>
                  <a:pt x="257" y="181"/>
                </a:cubicBezTo>
                <a:cubicBezTo>
                  <a:pt x="290" y="149"/>
                  <a:pt x="290" y="149"/>
                  <a:pt x="290" y="149"/>
                </a:cubicBezTo>
                <a:cubicBezTo>
                  <a:pt x="298" y="141"/>
                  <a:pt x="315" y="134"/>
                  <a:pt x="330" y="137"/>
                </a:cubicBezTo>
                <a:cubicBezTo>
                  <a:pt x="363" y="144"/>
                  <a:pt x="381" y="132"/>
                  <a:pt x="391" y="112"/>
                </a:cubicBezTo>
                <a:cubicBezTo>
                  <a:pt x="401" y="94"/>
                  <a:pt x="399" y="56"/>
                  <a:pt x="398" y="46"/>
                </a:cubicBezTo>
                <a:close/>
                <a:moveTo>
                  <a:pt x="55" y="319"/>
                </a:moveTo>
                <a:cubicBezTo>
                  <a:pt x="50" y="323"/>
                  <a:pt x="50" y="330"/>
                  <a:pt x="55" y="334"/>
                </a:cubicBezTo>
                <a:cubicBezTo>
                  <a:pt x="74" y="353"/>
                  <a:pt x="74" y="353"/>
                  <a:pt x="74" y="353"/>
                </a:cubicBezTo>
                <a:cubicBezTo>
                  <a:pt x="78" y="357"/>
                  <a:pt x="84" y="355"/>
                  <a:pt x="89" y="351"/>
                </a:cubicBezTo>
                <a:cubicBezTo>
                  <a:pt x="187" y="254"/>
                  <a:pt x="187" y="254"/>
                  <a:pt x="187" y="254"/>
                </a:cubicBezTo>
                <a:cubicBezTo>
                  <a:pt x="157" y="220"/>
                  <a:pt x="157" y="220"/>
                  <a:pt x="157" y="220"/>
                </a:cubicBezTo>
                <a:lnTo>
                  <a:pt x="55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43" name="Rectangle 42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grpSp>
        <p:nvGrpSpPr>
          <p:cNvPr id="44" name="Group 58"/>
          <p:cNvGrpSpPr/>
          <p:nvPr/>
        </p:nvGrpSpPr>
        <p:grpSpPr>
          <a:xfrm>
            <a:off x="7862994" y="2127753"/>
            <a:ext cx="1960405" cy="1703182"/>
            <a:chOff x="3562330" y="2125083"/>
            <a:chExt cx="1490723" cy="1295131"/>
          </a:xfrm>
        </p:grpSpPr>
        <p:cxnSp>
          <p:nvCxnSpPr>
            <p:cNvPr id="45" name="Elbow Connector 59"/>
            <p:cNvCxnSpPr/>
            <p:nvPr/>
          </p:nvCxnSpPr>
          <p:spPr>
            <a:xfrm flipV="1">
              <a:off x="3562330" y="2201281"/>
              <a:ext cx="1337180" cy="1218933"/>
            </a:xfrm>
            <a:prstGeom prst="bentConnector3">
              <a:avLst>
                <a:gd name="adj1" fmla="val 50000"/>
              </a:avLst>
            </a:prstGeom>
            <a:ln w="1016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60"/>
            <p:cNvSpPr/>
            <p:nvPr/>
          </p:nvSpPr>
          <p:spPr>
            <a:xfrm>
              <a:off x="4900920" y="2125083"/>
              <a:ext cx="152133" cy="152133"/>
            </a:xfrm>
            <a:prstGeom prst="ellipse">
              <a:avLst/>
            </a:prstGeom>
            <a:solidFill>
              <a:srgbClr val="F9F9F9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63"/>
          <p:cNvSpPr/>
          <p:nvPr/>
        </p:nvSpPr>
        <p:spPr>
          <a:xfrm>
            <a:off x="7759799" y="3713983"/>
            <a:ext cx="200065" cy="200065"/>
          </a:xfrm>
          <a:prstGeom prst="ellipse">
            <a:avLst/>
          </a:prstGeom>
          <a:solidFill>
            <a:schemeClr val="bg1"/>
          </a:solidFill>
          <a:ln>
            <a:solidFill>
              <a:srgbClr val="7E9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8099615" y="175095"/>
            <a:ext cx="2761166" cy="8683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Construction d’un robot</a:t>
            </a:r>
          </a:p>
        </p:txBody>
      </p:sp>
      <p:cxnSp>
        <p:nvCxnSpPr>
          <p:cNvPr id="53" name="Elbow Connector 19"/>
          <p:cNvCxnSpPr/>
          <p:nvPr/>
        </p:nvCxnSpPr>
        <p:spPr>
          <a:xfrm rot="5400000">
            <a:off x="7109806" y="4438690"/>
            <a:ext cx="1318694" cy="20998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/>
          <p:cNvSpPr txBox="1">
            <a:spLocks/>
          </p:cNvSpPr>
          <p:nvPr/>
        </p:nvSpPr>
        <p:spPr>
          <a:xfrm>
            <a:off x="9393959" y="4006116"/>
            <a:ext cx="2761166" cy="9110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Limites et Avantages</a:t>
            </a:r>
          </a:p>
        </p:txBody>
      </p:sp>
      <p:cxnSp>
        <p:nvCxnSpPr>
          <p:cNvPr id="55" name="Elbow Connector 35"/>
          <p:cNvCxnSpPr/>
          <p:nvPr/>
        </p:nvCxnSpPr>
        <p:spPr>
          <a:xfrm rot="5400000" flipH="1" flipV="1">
            <a:off x="9111512" y="987280"/>
            <a:ext cx="1192583" cy="1054506"/>
          </a:xfrm>
          <a:prstGeom prst="bentConnector3">
            <a:avLst>
              <a:gd name="adj1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25"/>
          <p:cNvSpPr/>
          <p:nvPr/>
        </p:nvSpPr>
        <p:spPr>
          <a:xfrm>
            <a:off x="5134371" y="4107711"/>
            <a:ext cx="534557" cy="534556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7" name="Oval 25"/>
          <p:cNvSpPr/>
          <p:nvPr/>
        </p:nvSpPr>
        <p:spPr>
          <a:xfrm>
            <a:off x="7425307" y="4753162"/>
            <a:ext cx="534557" cy="5345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8" name="Oval 25"/>
          <p:cNvSpPr/>
          <p:nvPr/>
        </p:nvSpPr>
        <p:spPr>
          <a:xfrm>
            <a:off x="10593503" y="3477092"/>
            <a:ext cx="534557" cy="5345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9" name="Oval 36"/>
          <p:cNvSpPr/>
          <p:nvPr/>
        </p:nvSpPr>
        <p:spPr>
          <a:xfrm>
            <a:off x="9967779" y="665797"/>
            <a:ext cx="534556" cy="5345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1" name="Freeform 16"/>
          <p:cNvSpPr>
            <a:spLocks noEditPoints="1"/>
          </p:cNvSpPr>
          <p:nvPr/>
        </p:nvSpPr>
        <p:spPr bwMode="auto">
          <a:xfrm>
            <a:off x="10115151" y="829934"/>
            <a:ext cx="239812" cy="213476"/>
          </a:xfrm>
          <a:custGeom>
            <a:avLst/>
            <a:gdLst>
              <a:gd name="T0" fmla="*/ 62 w 401"/>
              <a:gd name="T1" fmla="*/ 116 h 357"/>
              <a:gd name="T2" fmla="*/ 117 w 401"/>
              <a:gd name="T3" fmla="*/ 135 h 357"/>
              <a:gd name="T4" fmla="*/ 124 w 401"/>
              <a:gd name="T5" fmla="*/ 133 h 357"/>
              <a:gd name="T6" fmla="*/ 155 w 401"/>
              <a:gd name="T7" fmla="*/ 106 h 357"/>
              <a:gd name="T8" fmla="*/ 156 w 401"/>
              <a:gd name="T9" fmla="*/ 100 h 357"/>
              <a:gd name="T10" fmla="*/ 141 w 401"/>
              <a:gd name="T11" fmla="*/ 81 h 357"/>
              <a:gd name="T12" fmla="*/ 219 w 401"/>
              <a:gd name="T13" fmla="*/ 1 h 357"/>
              <a:gd name="T14" fmla="*/ 160 w 401"/>
              <a:gd name="T15" fmla="*/ 1 h 357"/>
              <a:gd name="T16" fmla="*/ 86 w 401"/>
              <a:gd name="T17" fmla="*/ 39 h 357"/>
              <a:gd name="T18" fmla="*/ 55 w 401"/>
              <a:gd name="T19" fmla="*/ 63 h 357"/>
              <a:gd name="T20" fmla="*/ 43 w 401"/>
              <a:gd name="T21" fmla="*/ 90 h 357"/>
              <a:gd name="T22" fmla="*/ 18 w 401"/>
              <a:gd name="T23" fmla="*/ 98 h 357"/>
              <a:gd name="T24" fmla="*/ 3 w 401"/>
              <a:gd name="T25" fmla="*/ 110 h 357"/>
              <a:gd name="T26" fmla="*/ 2 w 401"/>
              <a:gd name="T27" fmla="*/ 120 h 357"/>
              <a:gd name="T28" fmla="*/ 30 w 401"/>
              <a:gd name="T29" fmla="*/ 150 h 357"/>
              <a:gd name="T30" fmla="*/ 41 w 401"/>
              <a:gd name="T31" fmla="*/ 152 h 357"/>
              <a:gd name="T32" fmla="*/ 55 w 401"/>
              <a:gd name="T33" fmla="*/ 139 h 357"/>
              <a:gd name="T34" fmla="*/ 62 w 401"/>
              <a:gd name="T35" fmla="*/ 116 h 357"/>
              <a:gd name="T36" fmla="*/ 177 w 401"/>
              <a:gd name="T37" fmla="*/ 126 h 357"/>
              <a:gd name="T38" fmla="*/ 169 w 401"/>
              <a:gd name="T39" fmla="*/ 125 h 357"/>
              <a:gd name="T40" fmla="*/ 140 w 401"/>
              <a:gd name="T41" fmla="*/ 150 h 357"/>
              <a:gd name="T42" fmla="*/ 139 w 401"/>
              <a:gd name="T43" fmla="*/ 158 h 357"/>
              <a:gd name="T44" fmla="*/ 305 w 401"/>
              <a:gd name="T45" fmla="*/ 347 h 357"/>
              <a:gd name="T46" fmla="*/ 320 w 401"/>
              <a:gd name="T47" fmla="*/ 348 h 357"/>
              <a:gd name="T48" fmla="*/ 340 w 401"/>
              <a:gd name="T49" fmla="*/ 332 h 357"/>
              <a:gd name="T50" fmla="*/ 341 w 401"/>
              <a:gd name="T51" fmla="*/ 317 h 357"/>
              <a:gd name="T52" fmla="*/ 177 w 401"/>
              <a:gd name="T53" fmla="*/ 126 h 357"/>
              <a:gd name="T54" fmla="*/ 398 w 401"/>
              <a:gd name="T55" fmla="*/ 46 h 357"/>
              <a:gd name="T56" fmla="*/ 389 w 401"/>
              <a:gd name="T57" fmla="*/ 42 h 357"/>
              <a:gd name="T58" fmla="*/ 369 w 401"/>
              <a:gd name="T59" fmla="*/ 72 h 357"/>
              <a:gd name="T60" fmla="*/ 331 w 401"/>
              <a:gd name="T61" fmla="*/ 80 h 357"/>
              <a:gd name="T62" fmla="*/ 320 w 401"/>
              <a:gd name="T63" fmla="*/ 45 h 357"/>
              <a:gd name="T64" fmla="*/ 338 w 401"/>
              <a:gd name="T65" fmla="*/ 13 h 357"/>
              <a:gd name="T66" fmla="*/ 330 w 401"/>
              <a:gd name="T67" fmla="*/ 6 h 357"/>
              <a:gd name="T68" fmla="*/ 274 w 401"/>
              <a:gd name="T69" fmla="*/ 51 h 357"/>
              <a:gd name="T70" fmla="*/ 257 w 401"/>
              <a:gd name="T71" fmla="*/ 121 h 357"/>
              <a:gd name="T72" fmla="*/ 230 w 401"/>
              <a:gd name="T73" fmla="*/ 149 h 357"/>
              <a:gd name="T74" fmla="*/ 257 w 401"/>
              <a:gd name="T75" fmla="*/ 181 h 357"/>
              <a:gd name="T76" fmla="*/ 290 w 401"/>
              <a:gd name="T77" fmla="*/ 149 h 357"/>
              <a:gd name="T78" fmla="*/ 330 w 401"/>
              <a:gd name="T79" fmla="*/ 137 h 357"/>
              <a:gd name="T80" fmla="*/ 391 w 401"/>
              <a:gd name="T81" fmla="*/ 112 h 357"/>
              <a:gd name="T82" fmla="*/ 398 w 401"/>
              <a:gd name="T83" fmla="*/ 46 h 357"/>
              <a:gd name="T84" fmla="*/ 55 w 401"/>
              <a:gd name="T85" fmla="*/ 319 h 357"/>
              <a:gd name="T86" fmla="*/ 55 w 401"/>
              <a:gd name="T87" fmla="*/ 334 h 357"/>
              <a:gd name="T88" fmla="*/ 74 w 401"/>
              <a:gd name="T89" fmla="*/ 353 h 357"/>
              <a:gd name="T90" fmla="*/ 89 w 401"/>
              <a:gd name="T91" fmla="*/ 351 h 357"/>
              <a:gd name="T92" fmla="*/ 187 w 401"/>
              <a:gd name="T93" fmla="*/ 254 h 357"/>
              <a:gd name="T94" fmla="*/ 157 w 401"/>
              <a:gd name="T95" fmla="*/ 220 h 357"/>
              <a:gd name="T96" fmla="*/ 55 w 401"/>
              <a:gd name="T97" fmla="*/ 31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01" h="357">
                <a:moveTo>
                  <a:pt x="62" y="116"/>
                </a:moveTo>
                <a:cubicBezTo>
                  <a:pt x="81" y="101"/>
                  <a:pt x="97" y="111"/>
                  <a:pt x="117" y="135"/>
                </a:cubicBezTo>
                <a:cubicBezTo>
                  <a:pt x="120" y="138"/>
                  <a:pt x="123" y="135"/>
                  <a:pt x="124" y="133"/>
                </a:cubicBezTo>
                <a:cubicBezTo>
                  <a:pt x="126" y="132"/>
                  <a:pt x="154" y="107"/>
                  <a:pt x="155" y="106"/>
                </a:cubicBezTo>
                <a:cubicBezTo>
                  <a:pt x="156" y="105"/>
                  <a:pt x="158" y="102"/>
                  <a:pt x="156" y="100"/>
                </a:cubicBezTo>
                <a:cubicBezTo>
                  <a:pt x="154" y="98"/>
                  <a:pt x="146" y="88"/>
                  <a:pt x="141" y="81"/>
                </a:cubicBezTo>
                <a:cubicBezTo>
                  <a:pt x="105" y="34"/>
                  <a:pt x="240" y="2"/>
                  <a:pt x="219" y="1"/>
                </a:cubicBezTo>
                <a:cubicBezTo>
                  <a:pt x="208" y="1"/>
                  <a:pt x="166" y="0"/>
                  <a:pt x="160" y="1"/>
                </a:cubicBezTo>
                <a:cubicBezTo>
                  <a:pt x="134" y="4"/>
                  <a:pt x="102" y="28"/>
                  <a:pt x="86" y="39"/>
                </a:cubicBezTo>
                <a:cubicBezTo>
                  <a:pt x="64" y="53"/>
                  <a:pt x="57" y="62"/>
                  <a:pt x="55" y="63"/>
                </a:cubicBezTo>
                <a:cubicBezTo>
                  <a:pt x="49" y="68"/>
                  <a:pt x="54" y="80"/>
                  <a:pt x="43" y="90"/>
                </a:cubicBezTo>
                <a:cubicBezTo>
                  <a:pt x="32" y="100"/>
                  <a:pt x="25" y="92"/>
                  <a:pt x="18" y="98"/>
                </a:cubicBezTo>
                <a:cubicBezTo>
                  <a:pt x="15" y="101"/>
                  <a:pt x="5" y="108"/>
                  <a:pt x="3" y="110"/>
                </a:cubicBezTo>
                <a:cubicBezTo>
                  <a:pt x="0" y="113"/>
                  <a:pt x="0" y="117"/>
                  <a:pt x="2" y="120"/>
                </a:cubicBezTo>
                <a:cubicBezTo>
                  <a:pt x="2" y="120"/>
                  <a:pt x="28" y="148"/>
                  <a:pt x="30" y="150"/>
                </a:cubicBezTo>
                <a:cubicBezTo>
                  <a:pt x="32" y="153"/>
                  <a:pt x="38" y="155"/>
                  <a:pt x="41" y="152"/>
                </a:cubicBezTo>
                <a:cubicBezTo>
                  <a:pt x="45" y="149"/>
                  <a:pt x="54" y="141"/>
                  <a:pt x="55" y="139"/>
                </a:cubicBezTo>
                <a:cubicBezTo>
                  <a:pt x="57" y="138"/>
                  <a:pt x="54" y="122"/>
                  <a:pt x="62" y="116"/>
                </a:cubicBezTo>
                <a:close/>
                <a:moveTo>
                  <a:pt x="177" y="126"/>
                </a:moveTo>
                <a:cubicBezTo>
                  <a:pt x="174" y="123"/>
                  <a:pt x="171" y="123"/>
                  <a:pt x="169" y="125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8" y="152"/>
                  <a:pt x="137" y="156"/>
                  <a:pt x="139" y="158"/>
                </a:cubicBezTo>
                <a:cubicBezTo>
                  <a:pt x="305" y="347"/>
                  <a:pt x="305" y="347"/>
                  <a:pt x="305" y="347"/>
                </a:cubicBezTo>
                <a:cubicBezTo>
                  <a:pt x="309" y="352"/>
                  <a:pt x="316" y="352"/>
                  <a:pt x="320" y="348"/>
                </a:cubicBezTo>
                <a:cubicBezTo>
                  <a:pt x="340" y="332"/>
                  <a:pt x="340" y="332"/>
                  <a:pt x="340" y="332"/>
                </a:cubicBezTo>
                <a:cubicBezTo>
                  <a:pt x="344" y="328"/>
                  <a:pt x="345" y="321"/>
                  <a:pt x="341" y="317"/>
                </a:cubicBezTo>
                <a:lnTo>
                  <a:pt x="177" y="126"/>
                </a:lnTo>
                <a:close/>
                <a:moveTo>
                  <a:pt x="398" y="46"/>
                </a:moveTo>
                <a:cubicBezTo>
                  <a:pt x="396" y="36"/>
                  <a:pt x="391" y="38"/>
                  <a:pt x="389" y="42"/>
                </a:cubicBezTo>
                <a:cubicBezTo>
                  <a:pt x="386" y="46"/>
                  <a:pt x="374" y="64"/>
                  <a:pt x="369" y="72"/>
                </a:cubicBezTo>
                <a:cubicBezTo>
                  <a:pt x="364" y="80"/>
                  <a:pt x="353" y="96"/>
                  <a:pt x="331" y="80"/>
                </a:cubicBezTo>
                <a:cubicBezTo>
                  <a:pt x="308" y="64"/>
                  <a:pt x="316" y="53"/>
                  <a:pt x="320" y="45"/>
                </a:cubicBezTo>
                <a:cubicBezTo>
                  <a:pt x="324" y="38"/>
                  <a:pt x="336" y="16"/>
                  <a:pt x="338" y="13"/>
                </a:cubicBezTo>
                <a:cubicBezTo>
                  <a:pt x="340" y="11"/>
                  <a:pt x="338" y="3"/>
                  <a:pt x="330" y="6"/>
                </a:cubicBezTo>
                <a:cubicBezTo>
                  <a:pt x="323" y="9"/>
                  <a:pt x="280" y="27"/>
                  <a:pt x="274" y="51"/>
                </a:cubicBezTo>
                <a:cubicBezTo>
                  <a:pt x="268" y="76"/>
                  <a:pt x="279" y="99"/>
                  <a:pt x="257" y="121"/>
                </a:cubicBezTo>
                <a:cubicBezTo>
                  <a:pt x="230" y="149"/>
                  <a:pt x="230" y="149"/>
                  <a:pt x="230" y="149"/>
                </a:cubicBezTo>
                <a:cubicBezTo>
                  <a:pt x="257" y="181"/>
                  <a:pt x="257" y="181"/>
                  <a:pt x="257" y="181"/>
                </a:cubicBezTo>
                <a:cubicBezTo>
                  <a:pt x="290" y="149"/>
                  <a:pt x="290" y="149"/>
                  <a:pt x="290" y="149"/>
                </a:cubicBezTo>
                <a:cubicBezTo>
                  <a:pt x="298" y="141"/>
                  <a:pt x="315" y="134"/>
                  <a:pt x="330" y="137"/>
                </a:cubicBezTo>
                <a:cubicBezTo>
                  <a:pt x="363" y="144"/>
                  <a:pt x="381" y="132"/>
                  <a:pt x="391" y="112"/>
                </a:cubicBezTo>
                <a:cubicBezTo>
                  <a:pt x="401" y="94"/>
                  <a:pt x="399" y="56"/>
                  <a:pt x="398" y="46"/>
                </a:cubicBezTo>
                <a:close/>
                <a:moveTo>
                  <a:pt x="55" y="319"/>
                </a:moveTo>
                <a:cubicBezTo>
                  <a:pt x="50" y="323"/>
                  <a:pt x="50" y="330"/>
                  <a:pt x="55" y="334"/>
                </a:cubicBezTo>
                <a:cubicBezTo>
                  <a:pt x="74" y="353"/>
                  <a:pt x="74" y="353"/>
                  <a:pt x="74" y="353"/>
                </a:cubicBezTo>
                <a:cubicBezTo>
                  <a:pt x="78" y="357"/>
                  <a:pt x="84" y="355"/>
                  <a:pt x="89" y="351"/>
                </a:cubicBezTo>
                <a:cubicBezTo>
                  <a:pt x="187" y="254"/>
                  <a:pt x="187" y="254"/>
                  <a:pt x="187" y="254"/>
                </a:cubicBezTo>
                <a:cubicBezTo>
                  <a:pt x="157" y="220"/>
                  <a:pt x="157" y="220"/>
                  <a:pt x="157" y="220"/>
                </a:cubicBezTo>
                <a:lnTo>
                  <a:pt x="55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63" name="Freeform 11"/>
          <p:cNvSpPr>
            <a:spLocks noEditPoints="1"/>
          </p:cNvSpPr>
          <p:nvPr/>
        </p:nvSpPr>
        <p:spPr bwMode="auto">
          <a:xfrm>
            <a:off x="5317845" y="4270550"/>
            <a:ext cx="220223" cy="219637"/>
          </a:xfrm>
          <a:custGeom>
            <a:avLst/>
            <a:gdLst>
              <a:gd name="T0" fmla="*/ 309 w 319"/>
              <a:gd name="T1" fmla="*/ 267 h 318"/>
              <a:gd name="T2" fmla="*/ 233 w 319"/>
              <a:gd name="T3" fmla="*/ 192 h 318"/>
              <a:gd name="T4" fmla="*/ 251 w 319"/>
              <a:gd name="T5" fmla="*/ 127 h 318"/>
              <a:gd name="T6" fmla="*/ 123 w 319"/>
              <a:gd name="T7" fmla="*/ 0 h 318"/>
              <a:gd name="T8" fmla="*/ 0 w 319"/>
              <a:gd name="T9" fmla="*/ 124 h 318"/>
              <a:gd name="T10" fmla="*/ 127 w 319"/>
              <a:gd name="T11" fmla="*/ 251 h 318"/>
              <a:gd name="T12" fmla="*/ 190 w 319"/>
              <a:gd name="T13" fmla="*/ 234 h 318"/>
              <a:gd name="T14" fmla="*/ 266 w 319"/>
              <a:gd name="T15" fmla="*/ 310 h 318"/>
              <a:gd name="T16" fmla="*/ 293 w 319"/>
              <a:gd name="T17" fmla="*/ 310 h 318"/>
              <a:gd name="T18" fmla="*/ 311 w 319"/>
              <a:gd name="T19" fmla="*/ 291 h 318"/>
              <a:gd name="T20" fmla="*/ 309 w 319"/>
              <a:gd name="T21" fmla="*/ 267 h 318"/>
              <a:gd name="T22" fmla="*/ 38 w 319"/>
              <a:gd name="T23" fmla="*/ 124 h 318"/>
              <a:gd name="T24" fmla="*/ 123 w 319"/>
              <a:gd name="T25" fmla="*/ 38 h 318"/>
              <a:gd name="T26" fmla="*/ 213 w 319"/>
              <a:gd name="T27" fmla="*/ 127 h 318"/>
              <a:gd name="T28" fmla="*/ 127 w 319"/>
              <a:gd name="T29" fmla="*/ 213 h 318"/>
              <a:gd name="T30" fmla="*/ 38 w 319"/>
              <a:gd name="T31" fmla="*/ 124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9" h="318">
                <a:moveTo>
                  <a:pt x="309" y="267"/>
                </a:moveTo>
                <a:cubicBezTo>
                  <a:pt x="233" y="192"/>
                  <a:pt x="233" y="192"/>
                  <a:pt x="233" y="192"/>
                </a:cubicBezTo>
                <a:cubicBezTo>
                  <a:pt x="244" y="173"/>
                  <a:pt x="251" y="151"/>
                  <a:pt x="251" y="127"/>
                </a:cubicBezTo>
                <a:cubicBezTo>
                  <a:pt x="251" y="59"/>
                  <a:pt x="192" y="0"/>
                  <a:pt x="123" y="0"/>
                </a:cubicBezTo>
                <a:cubicBezTo>
                  <a:pt x="55" y="0"/>
                  <a:pt x="0" y="55"/>
                  <a:pt x="0" y="124"/>
                </a:cubicBezTo>
                <a:cubicBezTo>
                  <a:pt x="0" y="192"/>
                  <a:pt x="59" y="251"/>
                  <a:pt x="127" y="251"/>
                </a:cubicBezTo>
                <a:cubicBezTo>
                  <a:pt x="150" y="251"/>
                  <a:pt x="171" y="245"/>
                  <a:pt x="190" y="234"/>
                </a:cubicBezTo>
                <a:cubicBezTo>
                  <a:pt x="266" y="310"/>
                  <a:pt x="266" y="310"/>
                  <a:pt x="266" y="310"/>
                </a:cubicBezTo>
                <a:cubicBezTo>
                  <a:pt x="273" y="318"/>
                  <a:pt x="285" y="318"/>
                  <a:pt x="293" y="310"/>
                </a:cubicBezTo>
                <a:cubicBezTo>
                  <a:pt x="311" y="291"/>
                  <a:pt x="311" y="291"/>
                  <a:pt x="311" y="291"/>
                </a:cubicBezTo>
                <a:cubicBezTo>
                  <a:pt x="319" y="284"/>
                  <a:pt x="316" y="275"/>
                  <a:pt x="309" y="267"/>
                </a:cubicBezTo>
                <a:close/>
                <a:moveTo>
                  <a:pt x="38" y="124"/>
                </a:moveTo>
                <a:cubicBezTo>
                  <a:pt x="38" y="76"/>
                  <a:pt x="76" y="38"/>
                  <a:pt x="123" y="38"/>
                </a:cubicBezTo>
                <a:cubicBezTo>
                  <a:pt x="171" y="38"/>
                  <a:pt x="213" y="80"/>
                  <a:pt x="213" y="127"/>
                </a:cubicBezTo>
                <a:cubicBezTo>
                  <a:pt x="213" y="175"/>
                  <a:pt x="175" y="213"/>
                  <a:pt x="127" y="213"/>
                </a:cubicBezTo>
                <a:cubicBezTo>
                  <a:pt x="80" y="213"/>
                  <a:pt x="38" y="171"/>
                  <a:pt x="38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64" name="Freeform 6"/>
          <p:cNvSpPr>
            <a:spLocks noEditPoints="1"/>
          </p:cNvSpPr>
          <p:nvPr/>
        </p:nvSpPr>
        <p:spPr bwMode="auto">
          <a:xfrm>
            <a:off x="7604950" y="4917210"/>
            <a:ext cx="195348" cy="219637"/>
          </a:xfrm>
          <a:custGeom>
            <a:avLst/>
            <a:gdLst>
              <a:gd name="T0" fmla="*/ 280 w 320"/>
              <a:gd name="T1" fmla="*/ 0 h 360"/>
              <a:gd name="T2" fmla="*/ 40 w 320"/>
              <a:gd name="T3" fmla="*/ 0 h 360"/>
              <a:gd name="T4" fmla="*/ 0 w 320"/>
              <a:gd name="T5" fmla="*/ 40 h 360"/>
              <a:gd name="T6" fmla="*/ 0 w 320"/>
              <a:gd name="T7" fmla="*/ 320 h 360"/>
              <a:gd name="T8" fmla="*/ 40 w 320"/>
              <a:gd name="T9" fmla="*/ 360 h 360"/>
              <a:gd name="T10" fmla="*/ 280 w 320"/>
              <a:gd name="T11" fmla="*/ 360 h 360"/>
              <a:gd name="T12" fmla="*/ 320 w 320"/>
              <a:gd name="T13" fmla="*/ 320 h 360"/>
              <a:gd name="T14" fmla="*/ 320 w 320"/>
              <a:gd name="T15" fmla="*/ 40 h 360"/>
              <a:gd name="T16" fmla="*/ 280 w 320"/>
              <a:gd name="T17" fmla="*/ 0 h 360"/>
              <a:gd name="T18" fmla="*/ 280 w 320"/>
              <a:gd name="T19" fmla="*/ 320 h 360"/>
              <a:gd name="T20" fmla="*/ 40 w 320"/>
              <a:gd name="T21" fmla="*/ 320 h 360"/>
              <a:gd name="T22" fmla="*/ 40 w 320"/>
              <a:gd name="T23" fmla="*/ 40 h 360"/>
              <a:gd name="T24" fmla="*/ 280 w 320"/>
              <a:gd name="T25" fmla="*/ 40 h 360"/>
              <a:gd name="T26" fmla="*/ 280 w 320"/>
              <a:gd name="T27" fmla="*/ 320 h 360"/>
              <a:gd name="T28" fmla="*/ 180 w 320"/>
              <a:gd name="T29" fmla="*/ 220 h 360"/>
              <a:gd name="T30" fmla="*/ 80 w 320"/>
              <a:gd name="T31" fmla="*/ 220 h 360"/>
              <a:gd name="T32" fmla="*/ 80 w 320"/>
              <a:gd name="T33" fmla="*/ 240 h 360"/>
              <a:gd name="T34" fmla="*/ 180 w 320"/>
              <a:gd name="T35" fmla="*/ 240 h 360"/>
              <a:gd name="T36" fmla="*/ 180 w 320"/>
              <a:gd name="T37" fmla="*/ 220 h 360"/>
              <a:gd name="T38" fmla="*/ 240 w 320"/>
              <a:gd name="T39" fmla="*/ 140 h 360"/>
              <a:gd name="T40" fmla="*/ 160 w 320"/>
              <a:gd name="T41" fmla="*/ 140 h 360"/>
              <a:gd name="T42" fmla="*/ 160 w 320"/>
              <a:gd name="T43" fmla="*/ 160 h 360"/>
              <a:gd name="T44" fmla="*/ 240 w 320"/>
              <a:gd name="T45" fmla="*/ 160 h 360"/>
              <a:gd name="T46" fmla="*/ 240 w 320"/>
              <a:gd name="T47" fmla="*/ 140 h 360"/>
              <a:gd name="T48" fmla="*/ 160 w 320"/>
              <a:gd name="T49" fmla="*/ 120 h 360"/>
              <a:gd name="T50" fmla="*/ 240 w 320"/>
              <a:gd name="T51" fmla="*/ 120 h 360"/>
              <a:gd name="T52" fmla="*/ 240 w 320"/>
              <a:gd name="T53" fmla="*/ 80 h 360"/>
              <a:gd name="T54" fmla="*/ 160 w 320"/>
              <a:gd name="T55" fmla="*/ 80 h 360"/>
              <a:gd name="T56" fmla="*/ 160 w 320"/>
              <a:gd name="T57" fmla="*/ 120 h 360"/>
              <a:gd name="T58" fmla="*/ 140 w 320"/>
              <a:gd name="T59" fmla="*/ 80 h 360"/>
              <a:gd name="T60" fmla="*/ 80 w 320"/>
              <a:gd name="T61" fmla="*/ 80 h 360"/>
              <a:gd name="T62" fmla="*/ 80 w 320"/>
              <a:gd name="T63" fmla="*/ 160 h 360"/>
              <a:gd name="T64" fmla="*/ 140 w 320"/>
              <a:gd name="T65" fmla="*/ 160 h 360"/>
              <a:gd name="T66" fmla="*/ 140 w 320"/>
              <a:gd name="T67" fmla="*/ 80 h 360"/>
              <a:gd name="T68" fmla="*/ 120 w 320"/>
              <a:gd name="T69" fmla="*/ 180 h 360"/>
              <a:gd name="T70" fmla="*/ 80 w 320"/>
              <a:gd name="T71" fmla="*/ 180 h 360"/>
              <a:gd name="T72" fmla="*/ 80 w 320"/>
              <a:gd name="T73" fmla="*/ 200 h 360"/>
              <a:gd name="T74" fmla="*/ 120 w 320"/>
              <a:gd name="T75" fmla="*/ 200 h 360"/>
              <a:gd name="T76" fmla="*/ 120 w 320"/>
              <a:gd name="T77" fmla="*/ 180 h 360"/>
              <a:gd name="T78" fmla="*/ 140 w 320"/>
              <a:gd name="T79" fmla="*/ 200 h 360"/>
              <a:gd name="T80" fmla="*/ 240 w 320"/>
              <a:gd name="T81" fmla="*/ 200 h 360"/>
              <a:gd name="T82" fmla="*/ 240 w 320"/>
              <a:gd name="T83" fmla="*/ 180 h 360"/>
              <a:gd name="T84" fmla="*/ 140 w 320"/>
              <a:gd name="T85" fmla="*/ 180 h 360"/>
              <a:gd name="T86" fmla="*/ 140 w 320"/>
              <a:gd name="T87" fmla="*/ 200 h 360"/>
              <a:gd name="T88" fmla="*/ 240 w 320"/>
              <a:gd name="T89" fmla="*/ 260 h 360"/>
              <a:gd name="T90" fmla="*/ 80 w 320"/>
              <a:gd name="T91" fmla="*/ 260 h 360"/>
              <a:gd name="T92" fmla="*/ 80 w 320"/>
              <a:gd name="T93" fmla="*/ 280 h 360"/>
              <a:gd name="T94" fmla="*/ 240 w 320"/>
              <a:gd name="T95" fmla="*/ 280 h 360"/>
              <a:gd name="T96" fmla="*/ 240 w 320"/>
              <a:gd name="T97" fmla="*/ 260 h 360"/>
              <a:gd name="T98" fmla="*/ 200 w 320"/>
              <a:gd name="T99" fmla="*/ 240 h 360"/>
              <a:gd name="T100" fmla="*/ 240 w 320"/>
              <a:gd name="T101" fmla="*/ 240 h 360"/>
              <a:gd name="T102" fmla="*/ 240 w 320"/>
              <a:gd name="T103" fmla="*/ 220 h 360"/>
              <a:gd name="T104" fmla="*/ 200 w 320"/>
              <a:gd name="T105" fmla="*/ 220 h 360"/>
              <a:gd name="T106" fmla="*/ 200 w 320"/>
              <a:gd name="T107" fmla="*/ 24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0" h="360">
                <a:moveTo>
                  <a:pt x="280" y="0"/>
                </a:moveTo>
                <a:cubicBezTo>
                  <a:pt x="40" y="0"/>
                  <a:pt x="40" y="0"/>
                  <a:pt x="40" y="0"/>
                </a:cubicBezTo>
                <a:cubicBezTo>
                  <a:pt x="18" y="0"/>
                  <a:pt x="0" y="18"/>
                  <a:pt x="0" y="40"/>
                </a:cubicBezTo>
                <a:cubicBezTo>
                  <a:pt x="0" y="320"/>
                  <a:pt x="0" y="320"/>
                  <a:pt x="0" y="320"/>
                </a:cubicBezTo>
                <a:cubicBezTo>
                  <a:pt x="0" y="342"/>
                  <a:pt x="18" y="360"/>
                  <a:pt x="40" y="360"/>
                </a:cubicBezTo>
                <a:cubicBezTo>
                  <a:pt x="280" y="360"/>
                  <a:pt x="280" y="360"/>
                  <a:pt x="280" y="360"/>
                </a:cubicBezTo>
                <a:cubicBezTo>
                  <a:pt x="302" y="360"/>
                  <a:pt x="320" y="342"/>
                  <a:pt x="320" y="320"/>
                </a:cubicBezTo>
                <a:cubicBezTo>
                  <a:pt x="320" y="40"/>
                  <a:pt x="320" y="40"/>
                  <a:pt x="320" y="40"/>
                </a:cubicBezTo>
                <a:cubicBezTo>
                  <a:pt x="320" y="18"/>
                  <a:pt x="302" y="0"/>
                  <a:pt x="280" y="0"/>
                </a:cubicBezTo>
                <a:close/>
                <a:moveTo>
                  <a:pt x="280" y="320"/>
                </a:moveTo>
                <a:cubicBezTo>
                  <a:pt x="40" y="320"/>
                  <a:pt x="40" y="320"/>
                  <a:pt x="40" y="320"/>
                </a:cubicBezTo>
                <a:cubicBezTo>
                  <a:pt x="40" y="40"/>
                  <a:pt x="40" y="40"/>
                  <a:pt x="40" y="40"/>
                </a:cubicBezTo>
                <a:cubicBezTo>
                  <a:pt x="280" y="40"/>
                  <a:pt x="280" y="40"/>
                  <a:pt x="280" y="40"/>
                </a:cubicBezTo>
                <a:lnTo>
                  <a:pt x="280" y="320"/>
                </a:lnTo>
                <a:close/>
                <a:moveTo>
                  <a:pt x="180" y="220"/>
                </a:moveTo>
                <a:cubicBezTo>
                  <a:pt x="80" y="220"/>
                  <a:pt x="80" y="220"/>
                  <a:pt x="80" y="22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180" y="240"/>
                  <a:pt x="180" y="240"/>
                  <a:pt x="180" y="240"/>
                </a:cubicBezTo>
                <a:lnTo>
                  <a:pt x="180" y="220"/>
                </a:lnTo>
                <a:close/>
                <a:moveTo>
                  <a:pt x="240" y="140"/>
                </a:moveTo>
                <a:cubicBezTo>
                  <a:pt x="160" y="140"/>
                  <a:pt x="160" y="140"/>
                  <a:pt x="160" y="140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0" y="160"/>
                  <a:pt x="240" y="160"/>
                  <a:pt x="240" y="160"/>
                </a:cubicBezTo>
                <a:lnTo>
                  <a:pt x="240" y="140"/>
                </a:lnTo>
                <a:close/>
                <a:moveTo>
                  <a:pt x="160" y="120"/>
                </a:moveTo>
                <a:cubicBezTo>
                  <a:pt x="240" y="120"/>
                  <a:pt x="240" y="120"/>
                  <a:pt x="240" y="120"/>
                </a:cubicBezTo>
                <a:cubicBezTo>
                  <a:pt x="240" y="80"/>
                  <a:pt x="240" y="80"/>
                  <a:pt x="240" y="80"/>
                </a:cubicBezTo>
                <a:cubicBezTo>
                  <a:pt x="160" y="80"/>
                  <a:pt x="160" y="80"/>
                  <a:pt x="160" y="80"/>
                </a:cubicBezTo>
                <a:lnTo>
                  <a:pt x="160" y="120"/>
                </a:lnTo>
                <a:close/>
                <a:moveTo>
                  <a:pt x="140" y="80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160"/>
                  <a:pt x="80" y="160"/>
                  <a:pt x="80" y="160"/>
                </a:cubicBezTo>
                <a:cubicBezTo>
                  <a:pt x="140" y="160"/>
                  <a:pt x="140" y="160"/>
                  <a:pt x="140" y="160"/>
                </a:cubicBezTo>
                <a:lnTo>
                  <a:pt x="140" y="80"/>
                </a:lnTo>
                <a:close/>
                <a:moveTo>
                  <a:pt x="120" y="180"/>
                </a:moveTo>
                <a:cubicBezTo>
                  <a:pt x="80" y="180"/>
                  <a:pt x="80" y="180"/>
                  <a:pt x="80" y="180"/>
                </a:cubicBezTo>
                <a:cubicBezTo>
                  <a:pt x="80" y="200"/>
                  <a:pt x="80" y="200"/>
                  <a:pt x="80" y="200"/>
                </a:cubicBezTo>
                <a:cubicBezTo>
                  <a:pt x="120" y="200"/>
                  <a:pt x="120" y="200"/>
                  <a:pt x="120" y="200"/>
                </a:cubicBezTo>
                <a:lnTo>
                  <a:pt x="120" y="180"/>
                </a:lnTo>
                <a:close/>
                <a:moveTo>
                  <a:pt x="140" y="200"/>
                </a:moveTo>
                <a:cubicBezTo>
                  <a:pt x="240" y="200"/>
                  <a:pt x="240" y="200"/>
                  <a:pt x="240" y="200"/>
                </a:cubicBezTo>
                <a:cubicBezTo>
                  <a:pt x="240" y="180"/>
                  <a:pt x="240" y="180"/>
                  <a:pt x="240" y="180"/>
                </a:cubicBezTo>
                <a:cubicBezTo>
                  <a:pt x="140" y="180"/>
                  <a:pt x="140" y="180"/>
                  <a:pt x="140" y="180"/>
                </a:cubicBezTo>
                <a:lnTo>
                  <a:pt x="140" y="200"/>
                </a:lnTo>
                <a:close/>
                <a:moveTo>
                  <a:pt x="240" y="260"/>
                </a:moveTo>
                <a:cubicBezTo>
                  <a:pt x="80" y="260"/>
                  <a:pt x="80" y="260"/>
                  <a:pt x="80" y="260"/>
                </a:cubicBezTo>
                <a:cubicBezTo>
                  <a:pt x="80" y="280"/>
                  <a:pt x="80" y="280"/>
                  <a:pt x="80" y="280"/>
                </a:cubicBezTo>
                <a:cubicBezTo>
                  <a:pt x="240" y="280"/>
                  <a:pt x="240" y="280"/>
                  <a:pt x="240" y="280"/>
                </a:cubicBezTo>
                <a:lnTo>
                  <a:pt x="240" y="260"/>
                </a:lnTo>
                <a:close/>
                <a:moveTo>
                  <a:pt x="200" y="240"/>
                </a:moveTo>
                <a:cubicBezTo>
                  <a:pt x="240" y="240"/>
                  <a:pt x="240" y="240"/>
                  <a:pt x="240" y="240"/>
                </a:cubicBezTo>
                <a:cubicBezTo>
                  <a:pt x="240" y="220"/>
                  <a:pt x="240" y="220"/>
                  <a:pt x="240" y="220"/>
                </a:cubicBezTo>
                <a:cubicBezTo>
                  <a:pt x="200" y="220"/>
                  <a:pt x="200" y="220"/>
                  <a:pt x="200" y="220"/>
                </a:cubicBezTo>
                <a:lnTo>
                  <a:pt x="20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18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2" grpId="0"/>
      <p:bldP spid="52" grpId="0"/>
      <p:bldP spid="62" grpId="0" animBg="1"/>
      <p:bldP spid="65" grpId="0" animBg="1"/>
      <p:bldP spid="47" grpId="0" animBg="1"/>
      <p:bldP spid="48" grpId="0"/>
      <p:bldP spid="54" grpId="0"/>
      <p:bldP spid="56" grpId="0" animBg="1"/>
      <p:bldP spid="57" grpId="0" animBg="1"/>
      <p:bldP spid="58" grpId="0" animBg="1"/>
      <p:bldP spid="59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8047001" y="59670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493180" y="130537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Les domaines d’utilisation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693" y="1338928"/>
            <a:ext cx="343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Robotique 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service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21" y="2154445"/>
            <a:ext cx="4949125" cy="33324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0910" y="2154445"/>
            <a:ext cx="4841631" cy="33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33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3636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8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651443" y="77782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 Sophia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grpSp>
        <p:nvGrpSpPr>
          <p:cNvPr id="23" name="Group 3"/>
          <p:cNvGrpSpPr/>
          <p:nvPr/>
        </p:nvGrpSpPr>
        <p:grpSpPr>
          <a:xfrm>
            <a:off x="3276792" y="754411"/>
            <a:ext cx="3517483" cy="521435"/>
            <a:chOff x="262375" y="841499"/>
            <a:chExt cx="2102816" cy="521435"/>
          </a:xfrm>
        </p:grpSpPr>
        <p:sp>
          <p:nvSpPr>
            <p:cNvPr id="24" name="Rectangle 23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88029" y="841684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6"/>
            <p:cNvSpPr txBox="1"/>
            <p:nvPr/>
          </p:nvSpPr>
          <p:spPr>
            <a:xfrm>
              <a:off x="262375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6"/>
          <p:cNvSpPr txBox="1"/>
          <p:nvPr/>
        </p:nvSpPr>
        <p:spPr>
          <a:xfrm>
            <a:off x="5320469" y="839748"/>
            <a:ext cx="1486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Capacités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Isosceles Triangle 94"/>
          <p:cNvSpPr/>
          <p:nvPr/>
        </p:nvSpPr>
        <p:spPr>
          <a:xfrm rot="10800000">
            <a:off x="4276993" y="624823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15635" y="1646487"/>
            <a:ext cx="10194856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Robot humanoïde</a:t>
            </a:r>
            <a:r>
              <a:rPr lang="fr-FR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 au point par Hanson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Robotics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une entreprise basée à Hong Kong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a été conçu pour tout apprendre en s’habituant au comportement des êtres humains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Sophia est capable de répondre aux questions et a été reçue en entrevue à maintes reprises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 smtClean="0">
              <a:solidFill>
                <a:srgbClr val="22222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Image 31" descr="soph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762" y="3232049"/>
            <a:ext cx="2473037" cy="25868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232049"/>
            <a:ext cx="3990108" cy="25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67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-2.96296E-6 L -0.3642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41 0.00417 L 0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651443" y="77782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 Sophia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276792" y="754411"/>
            <a:ext cx="3517483" cy="521435"/>
            <a:chOff x="262375" y="841499"/>
            <a:chExt cx="2102816" cy="521435"/>
          </a:xfrm>
        </p:grpSpPr>
        <p:sp>
          <p:nvSpPr>
            <p:cNvPr id="24" name="Rectangle 23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88029" y="841684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6"/>
            <p:cNvSpPr txBox="1"/>
            <p:nvPr/>
          </p:nvSpPr>
          <p:spPr>
            <a:xfrm>
              <a:off x="262375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6"/>
          <p:cNvSpPr txBox="1"/>
          <p:nvPr/>
        </p:nvSpPr>
        <p:spPr>
          <a:xfrm>
            <a:off x="5320469" y="839748"/>
            <a:ext cx="1486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Capacités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Isosceles Triangle 94"/>
          <p:cNvSpPr/>
          <p:nvPr/>
        </p:nvSpPr>
        <p:spPr>
          <a:xfrm rot="10800000">
            <a:off x="4276993" y="624823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Robot Sophia Lifestyle, Nationality, Facts, Education And Biography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6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-2.96296E-6 L -0.3642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41 0.00417 L 0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651443" y="77782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 Sophia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276792" y="754411"/>
            <a:ext cx="3517483" cy="521435"/>
            <a:chOff x="262375" y="841499"/>
            <a:chExt cx="2102816" cy="521435"/>
          </a:xfrm>
        </p:grpSpPr>
        <p:sp>
          <p:nvSpPr>
            <p:cNvPr id="24" name="Rectangle 23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88029" y="841684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6"/>
            <p:cNvSpPr txBox="1"/>
            <p:nvPr/>
          </p:nvSpPr>
          <p:spPr>
            <a:xfrm>
              <a:off x="262375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6"/>
          <p:cNvSpPr txBox="1"/>
          <p:nvPr/>
        </p:nvSpPr>
        <p:spPr>
          <a:xfrm>
            <a:off x="5320469" y="839748"/>
            <a:ext cx="1486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Capacités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Isosceles Triangle 94"/>
          <p:cNvSpPr/>
          <p:nvPr/>
        </p:nvSpPr>
        <p:spPr>
          <a:xfrm rot="10800000">
            <a:off x="4276993" y="624823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988290" y="1748135"/>
            <a:ext cx="952269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Sophia est conceptuellement similaire au programme informatique ELIZA, une des premières tentatives élaborée afin de simuler une conversation humaine</a:t>
            </a:r>
          </a:p>
        </p:txBody>
      </p:sp>
      <p:pic>
        <p:nvPicPr>
          <p:cNvPr id="32" name="Image 31" descr="sophia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038764"/>
            <a:ext cx="3805382" cy="2475345"/>
          </a:xfrm>
          <a:prstGeom prst="rect">
            <a:avLst/>
          </a:prstGeom>
        </p:spPr>
      </p:pic>
      <p:pic>
        <p:nvPicPr>
          <p:cNvPr id="33" name="Image 32" descr="sophia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3057227"/>
            <a:ext cx="3315855" cy="24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5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-2.96296E-6 L -0.3642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3125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4651443" y="77782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 Sophia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8533707" y="59670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276792" y="754411"/>
            <a:ext cx="3517483" cy="521435"/>
            <a:chOff x="262375" y="841499"/>
            <a:chExt cx="2102816" cy="521435"/>
          </a:xfrm>
        </p:grpSpPr>
        <p:sp>
          <p:nvSpPr>
            <p:cNvPr id="24" name="Rectangle 23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88029" y="841684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6"/>
            <p:cNvSpPr txBox="1"/>
            <p:nvPr/>
          </p:nvSpPr>
          <p:spPr>
            <a:xfrm>
              <a:off x="262375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6"/>
          <p:cNvSpPr txBox="1"/>
          <p:nvPr/>
        </p:nvSpPr>
        <p:spPr>
          <a:xfrm>
            <a:off x="5320469" y="839748"/>
            <a:ext cx="1486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Capacités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Isosceles Triangle 94"/>
          <p:cNvSpPr/>
          <p:nvPr/>
        </p:nvSpPr>
        <p:spPr>
          <a:xfrm rot="10800000">
            <a:off x="4276993" y="624823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video-15209601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0898" y="622163"/>
            <a:ext cx="6181624" cy="61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62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-2.96296E-6 L -0.3642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3125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5376523" y="74261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Construction Robot 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4110972" y="58461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4554042" y="-67720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8693" y="1338928"/>
            <a:ext cx="3462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 Eviteur d’obstacle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080" y="2181711"/>
            <a:ext cx="1019642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robot à base d'Arduino qui utilise un capteur à ultrasons pour détecter la présence d'obstacles devant lui (et modifier sa trajectoire afin de les éviter).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344" y="3139389"/>
            <a:ext cx="5404693" cy="31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84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0254 L -0.36497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5376523" y="74261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Construction Robot 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4110972" y="58461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4554042" y="-67720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8693" y="1338928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composants 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836" y="2138564"/>
            <a:ext cx="2831082" cy="28310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7250" y="2000250"/>
            <a:ext cx="2857500" cy="2857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927" y="2000250"/>
            <a:ext cx="3023901" cy="2940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30514" y="5075303"/>
            <a:ext cx="2308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Carte Arduino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Uno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55430" y="5086090"/>
            <a:ext cx="1675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 de robot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16448" y="5075303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L293D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6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0254 L -0.36497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5376523" y="74261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Construction Robot 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4110972" y="58461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4554042" y="-67720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8693" y="1338928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composants 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9800" y="1997583"/>
            <a:ext cx="2864192" cy="28641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053" y="1921676"/>
            <a:ext cx="3018672" cy="29058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5041" y="1976775"/>
            <a:ext cx="3252159" cy="2963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30514" y="5075303"/>
            <a:ext cx="2214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Capteurs Ultrason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69204" y="5075303"/>
            <a:ext cx="1707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 piles 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86203" y="5075303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Câbles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0254 L -0.36497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5376523" y="74261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Construction Robot 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4110972" y="58461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4554042" y="-67720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18510" y="834630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Schéma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9098" y="862754"/>
            <a:ext cx="7317426" cy="55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80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0254 L -0.36497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5376523" y="74261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Construction Robot 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4110972" y="58461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90347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4554042" y="-67720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02585" y="1064254"/>
            <a:ext cx="942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Vidéo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098" y="1064254"/>
            <a:ext cx="7159925" cy="53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7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0254 L -0.36497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1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4"/>
          <p:cNvSpPr/>
          <p:nvPr/>
        </p:nvSpPr>
        <p:spPr>
          <a:xfrm>
            <a:off x="8498537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14"/>
          <p:cNvSpPr/>
          <p:nvPr/>
        </p:nvSpPr>
        <p:spPr>
          <a:xfrm>
            <a:off x="94919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14"/>
          <p:cNvSpPr/>
          <p:nvPr/>
        </p:nvSpPr>
        <p:spPr>
          <a:xfrm>
            <a:off x="7030614" y="79716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14"/>
          <p:cNvSpPr/>
          <p:nvPr/>
        </p:nvSpPr>
        <p:spPr>
          <a:xfrm>
            <a:off x="7505668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14"/>
          <p:cNvSpPr/>
          <p:nvPr/>
        </p:nvSpPr>
        <p:spPr>
          <a:xfrm>
            <a:off x="8006849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TextBox 73"/>
          <p:cNvSpPr txBox="1"/>
          <p:nvPr/>
        </p:nvSpPr>
        <p:spPr>
          <a:xfrm>
            <a:off x="4239881" y="142479"/>
            <a:ext cx="279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99"/>
                </a:solidFill>
                <a:latin typeface="Caviar Dreams" panose="020B0402020204020504" pitchFamily="34" charset="0"/>
              </a:rPr>
              <a:t>Introduction</a:t>
            </a:r>
            <a:endParaRPr lang="fr-FR" sz="2000" b="1" dirty="0">
              <a:solidFill>
                <a:srgbClr val="000099"/>
              </a:solidFill>
              <a:latin typeface="Caviar Dreams" panose="020B04020202040205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7081" y="1172799"/>
            <a:ext cx="978235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 L’être humain croira toujours que plus le robot paraît humain, plus il est avancé, complexe et intelligent. 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Isaac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Asimov</a:t>
            </a:r>
          </a:p>
        </p:txBody>
      </p:sp>
      <p:sp>
        <p:nvSpPr>
          <p:cNvPr id="36" name="Oval 14"/>
          <p:cNvSpPr/>
          <p:nvPr/>
        </p:nvSpPr>
        <p:spPr>
          <a:xfrm>
            <a:off x="8982655" y="52836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Oval 14"/>
          <p:cNvSpPr/>
          <p:nvPr/>
        </p:nvSpPr>
        <p:spPr>
          <a:xfrm>
            <a:off x="99962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625" y="2582939"/>
            <a:ext cx="6138749" cy="343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9.87365E-7 -4.32007E-6 L -0.40406 0.00185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4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9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45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53" grpId="0"/>
      <p:bldP spid="2" grpId="0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5607350" y="79114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Avantages et limites 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4093387" y="58461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4585812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4554042" y="-67720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6</a:t>
            </a:r>
          </a:p>
        </p:txBody>
      </p:sp>
      <p:sp>
        <p:nvSpPr>
          <p:cNvPr id="24" name="TextBox 33"/>
          <p:cNvSpPr txBox="1"/>
          <p:nvPr/>
        </p:nvSpPr>
        <p:spPr>
          <a:xfrm>
            <a:off x="5040471" y="-55455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7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6865" y="2304151"/>
            <a:ext cx="10842788" cy="357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Autonomie limitée 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Problèmes d’adaptation du robot à son environnement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Manque de fiabilité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Danger pour l'Homme</a:t>
            </a:r>
          </a:p>
          <a:p>
            <a:pPr>
              <a:lnSpc>
                <a:spcPct val="150000"/>
              </a:lnSpc>
            </a:pP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643" y="1431133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limites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2153" y="355348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12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4.81481E-6 L -0.3619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build="p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625252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2145279" y="59670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4"/>
          <p:cNvSpPr/>
          <p:nvPr/>
        </p:nvSpPr>
        <p:spPr>
          <a:xfrm>
            <a:off x="3115344" y="73054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14"/>
          <p:cNvSpPr/>
          <p:nvPr/>
        </p:nvSpPr>
        <p:spPr>
          <a:xfrm>
            <a:off x="3615803" y="58461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3615803" y="-74149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4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TextBox 78"/>
          <p:cNvSpPr txBox="1"/>
          <p:nvPr/>
        </p:nvSpPr>
        <p:spPr>
          <a:xfrm>
            <a:off x="2626524" y="-4753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2</a:t>
            </a:r>
          </a:p>
        </p:txBody>
      </p:sp>
      <p:sp>
        <p:nvSpPr>
          <p:cNvPr id="40" name="TextBox 50"/>
          <p:cNvSpPr txBox="1"/>
          <p:nvPr/>
        </p:nvSpPr>
        <p:spPr>
          <a:xfrm>
            <a:off x="2176983" y="-52116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1" name="TextBox 78"/>
          <p:cNvSpPr txBox="1"/>
          <p:nvPr/>
        </p:nvSpPr>
        <p:spPr>
          <a:xfrm>
            <a:off x="3135185" y="-5545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smtClean="0">
                <a:solidFill>
                  <a:schemeClr val="bg1"/>
                </a:solidFill>
                <a:latin typeface="abeatbyKai" pitchFamily="50" charset="0"/>
              </a:rPr>
              <a:t>3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2" name="TextBox 46"/>
          <p:cNvSpPr txBox="1"/>
          <p:nvPr/>
        </p:nvSpPr>
        <p:spPr>
          <a:xfrm>
            <a:off x="5607350" y="79114"/>
            <a:ext cx="36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Avantages et limites 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4"/>
          <p:cNvSpPr/>
          <p:nvPr/>
        </p:nvSpPr>
        <p:spPr>
          <a:xfrm>
            <a:off x="4093387" y="58461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Oval 14"/>
          <p:cNvSpPr/>
          <p:nvPr/>
        </p:nvSpPr>
        <p:spPr>
          <a:xfrm>
            <a:off x="4585812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14"/>
          <p:cNvSpPr/>
          <p:nvPr/>
        </p:nvSpPr>
        <p:spPr>
          <a:xfrm>
            <a:off x="95390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4067142" y="-44844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5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4554042" y="-67720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6</a:t>
            </a:r>
          </a:p>
        </p:txBody>
      </p:sp>
      <p:sp>
        <p:nvSpPr>
          <p:cNvPr id="24" name="TextBox 33"/>
          <p:cNvSpPr txBox="1"/>
          <p:nvPr/>
        </p:nvSpPr>
        <p:spPr>
          <a:xfrm>
            <a:off x="5040471" y="-55455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beatbyKai" pitchFamily="50" charset="0"/>
              </a:rPr>
              <a:t>7</a:t>
            </a:r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6865" y="2304151"/>
            <a:ext cx="108427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robots industriels apparaissent comme l’outil incontournable pour développer l’entreprise.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robots industriels sont à l’image du salarié parfait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Simplifier 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vie de 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l'homme.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Remplacer l'homme pour les tâche difficile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fr-FR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643" y="1431133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avantages </a:t>
            </a:r>
            <a:endParaRPr lang="fr-FR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5914" y="373531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74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4.81481E-6 L -0.3619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uiExpand="1" build="p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2060" y="6513131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Stage d’application| Juillet 2015  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1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4"/>
          <p:cNvSpPr/>
          <p:nvPr/>
        </p:nvSpPr>
        <p:spPr>
          <a:xfrm>
            <a:off x="8498537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14"/>
          <p:cNvSpPr/>
          <p:nvPr/>
        </p:nvSpPr>
        <p:spPr>
          <a:xfrm>
            <a:off x="94919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14"/>
          <p:cNvSpPr/>
          <p:nvPr/>
        </p:nvSpPr>
        <p:spPr>
          <a:xfrm>
            <a:off x="7030614" y="79716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14"/>
          <p:cNvSpPr/>
          <p:nvPr/>
        </p:nvSpPr>
        <p:spPr>
          <a:xfrm>
            <a:off x="7505668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14"/>
          <p:cNvSpPr/>
          <p:nvPr/>
        </p:nvSpPr>
        <p:spPr>
          <a:xfrm>
            <a:off x="8006849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TextBox 73"/>
          <p:cNvSpPr txBox="1"/>
          <p:nvPr/>
        </p:nvSpPr>
        <p:spPr>
          <a:xfrm>
            <a:off x="4239881" y="142479"/>
            <a:ext cx="279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99"/>
                </a:solidFill>
                <a:latin typeface="Caviar Dreams" panose="020B0402020204020504" pitchFamily="34" charset="0"/>
              </a:rPr>
              <a:t>Introduction</a:t>
            </a:r>
            <a:endParaRPr lang="fr-FR" sz="2000" b="1" dirty="0">
              <a:solidFill>
                <a:srgbClr val="000099"/>
              </a:solidFill>
              <a:latin typeface="Caviar Dreams" panose="020B0402020204020504" pitchFamily="34" charset="0"/>
            </a:endParaRPr>
          </a:p>
        </p:txBody>
      </p:sp>
      <p:sp>
        <p:nvSpPr>
          <p:cNvPr id="36" name="Oval 14"/>
          <p:cNvSpPr/>
          <p:nvPr/>
        </p:nvSpPr>
        <p:spPr>
          <a:xfrm>
            <a:off x="8982655" y="52836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Oval 14"/>
          <p:cNvSpPr/>
          <p:nvPr/>
        </p:nvSpPr>
        <p:spPr>
          <a:xfrm>
            <a:off x="99962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3423" y="1020090"/>
            <a:ext cx="4304044" cy="53851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955" y="1020089"/>
            <a:ext cx="4026877" cy="538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58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9.87365E-7 -4.32007E-6 L -0.40406 0.00185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4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95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53" grpId="0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4"/>
          <p:cNvSpPr/>
          <p:nvPr/>
        </p:nvSpPr>
        <p:spPr>
          <a:xfrm>
            <a:off x="7030614" y="79716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72"/>
          <p:cNvSpPr txBox="1"/>
          <p:nvPr/>
        </p:nvSpPr>
        <p:spPr>
          <a:xfrm>
            <a:off x="2095795" y="-42187"/>
            <a:ext cx="4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latin typeface="abeatbyKai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TextBox 73"/>
          <p:cNvSpPr txBox="1"/>
          <p:nvPr/>
        </p:nvSpPr>
        <p:spPr>
          <a:xfrm>
            <a:off x="4274629" y="69647"/>
            <a:ext cx="184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99"/>
                </a:solidFill>
                <a:latin typeface="Caviar Dreams" panose="020B0402020204020504" pitchFamily="34" charset="0"/>
              </a:rPr>
              <a:t>Historique</a:t>
            </a:r>
            <a:endParaRPr lang="fr-FR" sz="2000" b="1" dirty="0">
              <a:solidFill>
                <a:srgbClr val="000099"/>
              </a:solidFill>
              <a:latin typeface="Caviar Dreams" panose="020B0402020204020504" pitchFamily="34" charset="0"/>
            </a:endParaRPr>
          </a:p>
        </p:txBody>
      </p:sp>
      <p:sp>
        <p:nvSpPr>
          <p:cNvPr id="16" name="TextBox 73"/>
          <p:cNvSpPr txBox="1"/>
          <p:nvPr/>
        </p:nvSpPr>
        <p:spPr>
          <a:xfrm>
            <a:off x="5218677" y="2999564"/>
            <a:ext cx="517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99"/>
                </a:solidFill>
                <a:latin typeface="Caviar Dreams" panose="020B0402020204020504" pitchFamily="34" charset="0"/>
              </a:rPr>
              <a:t>Vidéo</a:t>
            </a:r>
            <a:endParaRPr lang="fr-FR" sz="2000" b="1" dirty="0">
              <a:solidFill>
                <a:srgbClr val="000099"/>
              </a:solidFill>
              <a:latin typeface="Caviar Dreams" panose="020B0402020204020504" pitchFamily="34" charset="0"/>
            </a:endParaRPr>
          </a:p>
        </p:txBody>
      </p:sp>
      <p:sp>
        <p:nvSpPr>
          <p:cNvPr id="26" name="Oval 14"/>
          <p:cNvSpPr/>
          <p:nvPr/>
        </p:nvSpPr>
        <p:spPr>
          <a:xfrm>
            <a:off x="8498537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Oval 14"/>
          <p:cNvSpPr/>
          <p:nvPr/>
        </p:nvSpPr>
        <p:spPr>
          <a:xfrm>
            <a:off x="9491928" y="7099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Oval 14"/>
          <p:cNvSpPr/>
          <p:nvPr/>
        </p:nvSpPr>
        <p:spPr>
          <a:xfrm>
            <a:off x="7505668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Oval 14"/>
          <p:cNvSpPr/>
          <p:nvPr/>
        </p:nvSpPr>
        <p:spPr>
          <a:xfrm>
            <a:off x="8006849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Oval 14"/>
          <p:cNvSpPr/>
          <p:nvPr/>
        </p:nvSpPr>
        <p:spPr>
          <a:xfrm>
            <a:off x="8982655" y="52836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Oval 14"/>
          <p:cNvSpPr/>
          <p:nvPr/>
        </p:nvSpPr>
        <p:spPr>
          <a:xfrm>
            <a:off x="9996245" y="7162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6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9.87365E-7 -4.32007E-6 L -0.40406 0.00185 " pathEditMode="relative" rAng="0" ptsTypes="AA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9" grpId="0"/>
      <p:bldP spid="53" grpId="0"/>
      <p:bldP spid="16" grpId="0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4"/>
          <p:cNvSpPr/>
          <p:nvPr/>
        </p:nvSpPr>
        <p:spPr>
          <a:xfrm>
            <a:off x="8498537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14"/>
          <p:cNvSpPr/>
          <p:nvPr/>
        </p:nvSpPr>
        <p:spPr>
          <a:xfrm>
            <a:off x="8970647" y="42322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14"/>
          <p:cNvSpPr/>
          <p:nvPr/>
        </p:nvSpPr>
        <p:spPr>
          <a:xfrm>
            <a:off x="7030614" y="79716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14"/>
          <p:cNvSpPr/>
          <p:nvPr/>
        </p:nvSpPr>
        <p:spPr>
          <a:xfrm>
            <a:off x="7505668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14"/>
          <p:cNvSpPr/>
          <p:nvPr/>
        </p:nvSpPr>
        <p:spPr>
          <a:xfrm>
            <a:off x="7989264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72"/>
          <p:cNvSpPr txBox="1"/>
          <p:nvPr/>
        </p:nvSpPr>
        <p:spPr>
          <a:xfrm>
            <a:off x="2095795" y="-42187"/>
            <a:ext cx="4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latin typeface="abeatbyKai" pitchFamily="50" charset="0"/>
            </a:endParaRPr>
          </a:p>
        </p:txBody>
      </p:sp>
      <p:sp>
        <p:nvSpPr>
          <p:cNvPr id="11" name="TextBox 78"/>
          <p:cNvSpPr txBox="1"/>
          <p:nvPr/>
        </p:nvSpPr>
        <p:spPr>
          <a:xfrm>
            <a:off x="7654172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35" name="Picture 3" descr="C:\Users\Toshiba\Desktop\griffe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3077" r="96923">
                        <a14:foregroundMark x1="51538" y1="46000" x2="80000" y2="47000"/>
                        <a14:foregroundMark x1="74615" y1="30000" x2="88462" y2="30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50059" y="6167607"/>
            <a:ext cx="2146716" cy="720080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TextBox 73"/>
          <p:cNvSpPr txBox="1"/>
          <p:nvPr/>
        </p:nvSpPr>
        <p:spPr>
          <a:xfrm>
            <a:off x="4274629" y="69647"/>
            <a:ext cx="517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99"/>
                </a:solidFill>
                <a:latin typeface="Caviar Dreams" panose="020B0402020204020504" pitchFamily="34" charset="0"/>
              </a:rPr>
              <a:t>Historique</a:t>
            </a:r>
            <a:endParaRPr lang="fr-FR" sz="2000" b="1" dirty="0">
              <a:solidFill>
                <a:srgbClr val="000099"/>
              </a:solidFill>
              <a:latin typeface="Caviar Dreams" panose="020B0402020204020504" pitchFamily="34" charset="0"/>
            </a:endParaRPr>
          </a:p>
        </p:txBody>
      </p:sp>
      <p:pic>
        <p:nvPicPr>
          <p:cNvPr id="2" name="video-152077906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9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9.87365E-7 -4.32007E-6 L -0.40406 0.00185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8"/>
          <p:cNvSpPr txBox="1"/>
          <p:nvPr/>
        </p:nvSpPr>
        <p:spPr>
          <a:xfrm>
            <a:off x="7654172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 3"/>
          <p:cNvGrpSpPr/>
          <p:nvPr/>
        </p:nvGrpSpPr>
        <p:grpSpPr>
          <a:xfrm>
            <a:off x="3364722" y="753582"/>
            <a:ext cx="5043612" cy="568431"/>
            <a:chOff x="314940" y="840670"/>
            <a:chExt cx="3015161" cy="568431"/>
          </a:xfrm>
        </p:grpSpPr>
        <p:sp>
          <p:nvSpPr>
            <p:cNvPr id="38" name="Rectangle 37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86371" y="840670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26"/>
            <p:cNvSpPr txBox="1"/>
            <p:nvPr/>
          </p:nvSpPr>
          <p:spPr>
            <a:xfrm>
              <a:off x="314940" y="932047"/>
              <a:ext cx="120159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 Robot</a:t>
              </a:r>
              <a:endPara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26"/>
            <p:cNvSpPr txBox="1"/>
            <p:nvPr/>
          </p:nvSpPr>
          <p:spPr>
            <a:xfrm>
              <a:off x="2501934" y="911043"/>
              <a:ext cx="828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Lois de la robotique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6791505" y="111280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791506" y="754596"/>
            <a:ext cx="2004397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26"/>
          <p:cNvSpPr txBox="1"/>
          <p:nvPr/>
        </p:nvSpPr>
        <p:spPr>
          <a:xfrm>
            <a:off x="5071086" y="859255"/>
            <a:ext cx="198951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Times New Roman" pitchFamily="18" charset="0"/>
                <a:cs typeface="Times New Roman" pitchFamily="18" charset="0"/>
              </a:rPr>
              <a:t>Définition de La Robotique</a:t>
            </a:r>
            <a:endParaRPr lang="fr-FR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34" name="Oval 14"/>
          <p:cNvSpPr/>
          <p:nvPr/>
        </p:nvSpPr>
        <p:spPr>
          <a:xfrm>
            <a:off x="9119638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14"/>
          <p:cNvSpPr/>
          <p:nvPr/>
        </p:nvSpPr>
        <p:spPr>
          <a:xfrm>
            <a:off x="9591748" y="42322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Oval 14"/>
          <p:cNvSpPr/>
          <p:nvPr/>
        </p:nvSpPr>
        <p:spPr>
          <a:xfrm>
            <a:off x="2051733" y="71818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Oval 14"/>
          <p:cNvSpPr/>
          <p:nvPr/>
        </p:nvSpPr>
        <p:spPr>
          <a:xfrm>
            <a:off x="8126769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14"/>
          <p:cNvSpPr/>
          <p:nvPr/>
        </p:nvSpPr>
        <p:spPr>
          <a:xfrm>
            <a:off x="8610365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72"/>
          <p:cNvSpPr txBox="1"/>
          <p:nvPr/>
        </p:nvSpPr>
        <p:spPr>
          <a:xfrm>
            <a:off x="2020495" y="-107988"/>
            <a:ext cx="4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latin typeface="abeatbyKai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559200" y="-84592"/>
            <a:ext cx="20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/>
              </a:rPr>
              <a:t>2</a:t>
            </a:r>
          </a:p>
        </p:txBody>
      </p:sp>
      <p:sp>
        <p:nvSpPr>
          <p:cNvPr id="54" name="Isosceles Triangle 94"/>
          <p:cNvSpPr/>
          <p:nvPr/>
        </p:nvSpPr>
        <p:spPr>
          <a:xfrm rot="10800000">
            <a:off x="4246386" y="660124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extBox 73"/>
          <p:cNvSpPr txBox="1"/>
          <p:nvPr/>
        </p:nvSpPr>
        <p:spPr>
          <a:xfrm>
            <a:off x="3101754" y="118322"/>
            <a:ext cx="5396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Robotique: Concept et développement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795921" y="755703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8774474" y="1112804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794563" y="75682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26"/>
          <p:cNvSpPr txBox="1"/>
          <p:nvPr/>
        </p:nvSpPr>
        <p:spPr>
          <a:xfrm>
            <a:off x="8849262" y="809359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Composants du robot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3" name="Oval 14"/>
          <p:cNvSpPr/>
          <p:nvPr/>
        </p:nvSpPr>
        <p:spPr>
          <a:xfrm>
            <a:off x="10107395" y="3582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Oval 14"/>
          <p:cNvSpPr/>
          <p:nvPr/>
        </p:nvSpPr>
        <p:spPr>
          <a:xfrm>
            <a:off x="10611712" y="3645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288" y="2188269"/>
            <a:ext cx="64719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Qu’est-ce qu'un robot?‎ </a:t>
            </a:r>
            <a:endParaRPr lang="fr-FR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r-FR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 est un </a:t>
            </a: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dispositif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mécanique, électronique et informatique pour réaliser ‎automatiquement des tâches répétitives et pénibles, ou difficiles voire impossibles aux hommes</a:t>
            </a: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8403" y="1810184"/>
            <a:ext cx="2898940" cy="358748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313011" y="5397665"/>
            <a:ext cx="2857764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 Humanoïde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94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45664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/>
      <p:bldP spid="54" grpId="0" animBg="1"/>
      <p:bldP spid="55" grpId="0"/>
      <p:bldP spid="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8"/>
          <p:cNvSpPr txBox="1"/>
          <p:nvPr/>
        </p:nvSpPr>
        <p:spPr>
          <a:xfrm>
            <a:off x="7654172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 3"/>
          <p:cNvGrpSpPr/>
          <p:nvPr/>
        </p:nvGrpSpPr>
        <p:grpSpPr>
          <a:xfrm>
            <a:off x="3364722" y="753582"/>
            <a:ext cx="5043612" cy="522264"/>
            <a:chOff x="314940" y="840670"/>
            <a:chExt cx="3015161" cy="522264"/>
          </a:xfrm>
        </p:grpSpPr>
        <p:sp>
          <p:nvSpPr>
            <p:cNvPr id="38" name="Rectangle 37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86371" y="840670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26"/>
            <p:cNvSpPr txBox="1"/>
            <p:nvPr/>
          </p:nvSpPr>
          <p:spPr>
            <a:xfrm>
              <a:off x="314940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 Robot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26"/>
            <p:cNvSpPr txBox="1"/>
            <p:nvPr/>
          </p:nvSpPr>
          <p:spPr>
            <a:xfrm>
              <a:off x="2501934" y="911043"/>
              <a:ext cx="828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Lois de la robotique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6791505" y="111280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791506" y="754596"/>
            <a:ext cx="2004397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26"/>
          <p:cNvSpPr txBox="1"/>
          <p:nvPr/>
        </p:nvSpPr>
        <p:spPr>
          <a:xfrm>
            <a:off x="5071086" y="859255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Définition de La Robotique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34" name="Oval 14"/>
          <p:cNvSpPr/>
          <p:nvPr/>
        </p:nvSpPr>
        <p:spPr>
          <a:xfrm>
            <a:off x="9119638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14"/>
          <p:cNvSpPr/>
          <p:nvPr/>
        </p:nvSpPr>
        <p:spPr>
          <a:xfrm>
            <a:off x="9591748" y="42322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Oval 14"/>
          <p:cNvSpPr/>
          <p:nvPr/>
        </p:nvSpPr>
        <p:spPr>
          <a:xfrm>
            <a:off x="2051733" y="71818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Oval 14"/>
          <p:cNvSpPr/>
          <p:nvPr/>
        </p:nvSpPr>
        <p:spPr>
          <a:xfrm>
            <a:off x="8126769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14"/>
          <p:cNvSpPr/>
          <p:nvPr/>
        </p:nvSpPr>
        <p:spPr>
          <a:xfrm>
            <a:off x="8610365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72"/>
          <p:cNvSpPr txBox="1"/>
          <p:nvPr/>
        </p:nvSpPr>
        <p:spPr>
          <a:xfrm>
            <a:off x="2020495" y="-107988"/>
            <a:ext cx="4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latin typeface="abeatbyKai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559200" y="-84592"/>
            <a:ext cx="20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/>
              </a:rPr>
              <a:t>2</a:t>
            </a:r>
          </a:p>
        </p:txBody>
      </p:sp>
      <p:sp>
        <p:nvSpPr>
          <p:cNvPr id="54" name="Isosceles Triangle 94"/>
          <p:cNvSpPr/>
          <p:nvPr/>
        </p:nvSpPr>
        <p:spPr>
          <a:xfrm rot="10800000">
            <a:off x="5854556" y="627502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extBox 73"/>
          <p:cNvSpPr txBox="1"/>
          <p:nvPr/>
        </p:nvSpPr>
        <p:spPr>
          <a:xfrm>
            <a:off x="3101754" y="118322"/>
            <a:ext cx="5396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Robotique: Concept et développement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795921" y="755703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8774474" y="1112804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794563" y="75682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26"/>
          <p:cNvSpPr txBox="1"/>
          <p:nvPr/>
        </p:nvSpPr>
        <p:spPr>
          <a:xfrm>
            <a:off x="8849262" y="809359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Composants du robot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Oval 14"/>
          <p:cNvSpPr/>
          <p:nvPr/>
        </p:nvSpPr>
        <p:spPr>
          <a:xfrm>
            <a:off x="10124974" y="3582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Oval 14"/>
          <p:cNvSpPr/>
          <p:nvPr/>
        </p:nvSpPr>
        <p:spPr>
          <a:xfrm>
            <a:off x="10629291" y="3645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4273" y="3076785"/>
            <a:ext cx="10887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robotique est l'ensemble des techniques permettant la conception et la réalisation de machines automatiques ou de robots</a:t>
            </a:r>
            <a:r>
              <a:rPr lang="fr-F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000" dirty="0"/>
              <a:t/>
            </a:r>
            <a:br>
              <a:rPr lang="fr-FR" sz="2000" dirty="0"/>
            </a:b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4273" y="2196626"/>
            <a:ext cx="1088797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Qu’est-ce que la robotique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98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45664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/>
      <p:bldP spid="54" grpId="0" animBg="1"/>
      <p:bldP spid="55" grpId="0"/>
      <p:bldP spid="2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8"/>
          <p:cNvSpPr txBox="1"/>
          <p:nvPr/>
        </p:nvSpPr>
        <p:spPr>
          <a:xfrm>
            <a:off x="7654172" y="-42187"/>
            <a:ext cx="30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chemeClr val="bg1"/>
              </a:solidFill>
              <a:latin typeface="abeatbyKai" pitchFamily="50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362" y="6514760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Projet de Fin d’Etudes | Juin 2016 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flipV="1">
            <a:off x="0" y="558425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 3"/>
          <p:cNvGrpSpPr/>
          <p:nvPr/>
        </p:nvGrpSpPr>
        <p:grpSpPr>
          <a:xfrm>
            <a:off x="3364722" y="753582"/>
            <a:ext cx="5043612" cy="522264"/>
            <a:chOff x="314940" y="840670"/>
            <a:chExt cx="3015161" cy="522264"/>
          </a:xfrm>
        </p:grpSpPr>
        <p:sp>
          <p:nvSpPr>
            <p:cNvPr id="38" name="Rectangle 37"/>
            <p:cNvSpPr/>
            <p:nvPr/>
          </p:nvSpPr>
          <p:spPr>
            <a:xfrm>
              <a:off x="344254" y="841499"/>
              <a:ext cx="1045554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86371" y="840670"/>
              <a:ext cx="97716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26"/>
            <p:cNvSpPr txBox="1"/>
            <p:nvPr/>
          </p:nvSpPr>
          <p:spPr>
            <a:xfrm>
              <a:off x="314940" y="932047"/>
              <a:ext cx="12015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Définition Robot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1100" b="1" i="1" dirty="0">
                <a:latin typeface="Caviar Dreams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1389809" y="1203761"/>
              <a:ext cx="975382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26"/>
            <p:cNvSpPr txBox="1"/>
            <p:nvPr/>
          </p:nvSpPr>
          <p:spPr>
            <a:xfrm>
              <a:off x="2501934" y="911043"/>
              <a:ext cx="828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Lois de la robotique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398520" y="1116676"/>
            <a:ext cx="1761211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6791505" y="111280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791506" y="754596"/>
            <a:ext cx="2004397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26"/>
          <p:cNvSpPr txBox="1"/>
          <p:nvPr/>
        </p:nvSpPr>
        <p:spPr>
          <a:xfrm>
            <a:off x="5071086" y="859255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Définition de La Robotique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34" name="Oval 14"/>
          <p:cNvSpPr/>
          <p:nvPr/>
        </p:nvSpPr>
        <p:spPr>
          <a:xfrm>
            <a:off x="9119638" y="56037"/>
            <a:ext cx="405619" cy="402524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14"/>
          <p:cNvSpPr/>
          <p:nvPr/>
        </p:nvSpPr>
        <p:spPr>
          <a:xfrm>
            <a:off x="9591748" y="42322"/>
            <a:ext cx="405619" cy="402524"/>
          </a:xfrm>
          <a:prstGeom prst="ellipse">
            <a:avLst/>
          </a:prstGeom>
          <a:solidFill>
            <a:srgbClr val="B7C8FF"/>
          </a:solidFill>
          <a:ln>
            <a:solidFill>
              <a:srgbClr val="B7C8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Oval 14"/>
          <p:cNvSpPr/>
          <p:nvPr/>
        </p:nvSpPr>
        <p:spPr>
          <a:xfrm>
            <a:off x="2051733" y="71818"/>
            <a:ext cx="405619" cy="402524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Oval 14"/>
          <p:cNvSpPr/>
          <p:nvPr/>
        </p:nvSpPr>
        <p:spPr>
          <a:xfrm>
            <a:off x="8126769" y="59670"/>
            <a:ext cx="405619" cy="40252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14"/>
          <p:cNvSpPr/>
          <p:nvPr/>
        </p:nvSpPr>
        <p:spPr>
          <a:xfrm>
            <a:off x="8610365" y="59670"/>
            <a:ext cx="405619" cy="4025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72"/>
          <p:cNvSpPr txBox="1"/>
          <p:nvPr/>
        </p:nvSpPr>
        <p:spPr>
          <a:xfrm>
            <a:off x="2020495" y="-107988"/>
            <a:ext cx="4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 pitchFamily="50" charset="0"/>
              </a:rPr>
              <a:t>1</a:t>
            </a:r>
            <a:endParaRPr lang="fr-FR" sz="3600" dirty="0">
              <a:latin typeface="abeatbyKai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559200" y="-84592"/>
            <a:ext cx="20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beatbyKai"/>
              </a:rPr>
              <a:t>2</a:t>
            </a:r>
          </a:p>
        </p:txBody>
      </p:sp>
      <p:sp>
        <p:nvSpPr>
          <p:cNvPr id="54" name="Isosceles Triangle 94"/>
          <p:cNvSpPr/>
          <p:nvPr/>
        </p:nvSpPr>
        <p:spPr>
          <a:xfrm rot="10800000">
            <a:off x="7718527" y="660456"/>
            <a:ext cx="133297" cy="98463"/>
          </a:xfrm>
          <a:prstGeom prst="triangl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extBox 73"/>
          <p:cNvSpPr txBox="1"/>
          <p:nvPr/>
        </p:nvSpPr>
        <p:spPr>
          <a:xfrm>
            <a:off x="3101754" y="118322"/>
            <a:ext cx="5396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10000"/>
                  </a:schemeClr>
                </a:solidFill>
                <a:latin typeface="Caviar Dreams" panose="020B0402020204020504" pitchFamily="34" charset="0"/>
              </a:rPr>
              <a:t>Robotique: Concept et développement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795921" y="755703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8774474" y="1112804"/>
            <a:ext cx="163454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6794563" y="756824"/>
            <a:ext cx="2004398" cy="4959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26"/>
          <p:cNvSpPr txBox="1"/>
          <p:nvPr/>
        </p:nvSpPr>
        <p:spPr>
          <a:xfrm>
            <a:off x="8849262" y="809359"/>
            <a:ext cx="1989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Times New Roman" pitchFamily="18" charset="0"/>
                <a:cs typeface="Times New Roman" pitchFamily="18" charset="0"/>
              </a:rPr>
              <a:t>Composants du robot</a:t>
            </a:r>
            <a:endParaRPr lang="fr-FR" sz="11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1100" b="1" i="1" dirty="0">
              <a:latin typeface="Caviar Dreams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52362" y="6515018"/>
            <a:ext cx="5751794" cy="325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Présentation IHM – ROBOTS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Oval 14"/>
          <p:cNvSpPr/>
          <p:nvPr/>
        </p:nvSpPr>
        <p:spPr>
          <a:xfrm>
            <a:off x="10107391" y="35823"/>
            <a:ext cx="405619" cy="402524"/>
          </a:xfrm>
          <a:prstGeom prst="ellipse">
            <a:avLst/>
          </a:prstGeom>
          <a:solidFill>
            <a:srgbClr val="7D7DFF"/>
          </a:solidFill>
          <a:ln>
            <a:solidFill>
              <a:srgbClr val="7D7D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Oval 14"/>
          <p:cNvSpPr/>
          <p:nvPr/>
        </p:nvSpPr>
        <p:spPr>
          <a:xfrm>
            <a:off x="10611708" y="36457"/>
            <a:ext cx="405619" cy="4025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585" y="2280811"/>
            <a:ext cx="11204829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Première loi : Un robot ne peut porter atteinte à un être humain ni, restant passif, laisser cet être humain exposé au danger.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Deuxième loi : Un robot doit obéir aux ordres donnés par les êtres humains, sauf si de tels ordres sont en contradiction avec la première loi.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Troisième loi : Un robot doit protéger son existence dans la mesure où cette protection n’est pas en contradiction avec la première ou la deuxième loi.</a:t>
            </a:r>
          </a:p>
        </p:txBody>
      </p:sp>
    </p:spTree>
    <p:extLst>
      <p:ext uri="{BB962C8B-B14F-4D97-AF65-F5344CB8AC3E}">
        <p14:creationId xmlns:p14="http://schemas.microsoft.com/office/powerpoint/2010/main" xmlns="" val="34440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45664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/>
      <p:bldP spid="54" grpId="0" animBg="1"/>
      <p:bldP spid="55" grpId="0"/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42725</TotalTime>
  <Words>1168</Words>
  <Application>Microsoft Office PowerPoint</Application>
  <PresentationFormat>Personnalisé</PresentationFormat>
  <Paragraphs>377</Paragraphs>
  <Slides>32</Slides>
  <Notes>31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Office Theme</vt:lpstr>
      <vt:lpstr>Diapositive 1</vt:lpstr>
      <vt:lpstr>Plan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ciluk baa</dc:title>
  <dc:creator>Dedi Juniadi</dc:creator>
  <cp:lastModifiedBy>admin</cp:lastModifiedBy>
  <cp:revision>1239</cp:revision>
  <dcterms:created xsi:type="dcterms:W3CDTF">2014-12-03T01:56:27Z</dcterms:created>
  <dcterms:modified xsi:type="dcterms:W3CDTF">2018-03-13T23:57:14Z</dcterms:modified>
</cp:coreProperties>
</file>