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Lst>
  <p:notesMasterIdLst>
    <p:notesMasterId r:id="rId58"/>
  </p:notesMasterIdLst>
  <p:handoutMasterIdLst>
    <p:handoutMasterId r:id="rId59"/>
  </p:handoutMasterIdLst>
  <p:sldIdLst>
    <p:sldId id="256" r:id="rId5"/>
    <p:sldId id="259" r:id="rId6"/>
    <p:sldId id="260" r:id="rId7"/>
    <p:sldId id="261" r:id="rId8"/>
    <p:sldId id="262" r:id="rId9"/>
    <p:sldId id="263" r:id="rId10"/>
    <p:sldId id="264" r:id="rId11"/>
    <p:sldId id="265" r:id="rId12"/>
    <p:sldId id="267" r:id="rId13"/>
    <p:sldId id="268"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8" r:id="rId41"/>
    <p:sldId id="299" r:id="rId42"/>
    <p:sldId id="300" r:id="rId43"/>
    <p:sldId id="301" r:id="rId44"/>
    <p:sldId id="302" r:id="rId45"/>
    <p:sldId id="303" r:id="rId46"/>
    <p:sldId id="304" r:id="rId47"/>
    <p:sldId id="305" r:id="rId48"/>
    <p:sldId id="306" r:id="rId49"/>
    <p:sldId id="309" r:id="rId50"/>
    <p:sldId id="310" r:id="rId51"/>
    <p:sldId id="311" r:id="rId52"/>
    <p:sldId id="312" r:id="rId53"/>
    <p:sldId id="313" r:id="rId54"/>
    <p:sldId id="314" r:id="rId55"/>
    <p:sldId id="315" r:id="rId56"/>
    <p:sldId id="25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1"/>
    <a:srgbClr val="BFB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0810" autoAdjust="0"/>
  </p:normalViewPr>
  <p:slideViewPr>
    <p:cSldViewPr>
      <p:cViewPr varScale="1">
        <p:scale>
          <a:sx n="61" d="100"/>
          <a:sy n="61" d="100"/>
        </p:scale>
        <p:origin x="140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53E74-FF99-4241-83D1-DB8843A6D2B5}" type="doc">
      <dgm:prSet loTypeId="urn:microsoft.com/office/officeart/2005/8/layout/vList4" loCatId="list" qsTypeId="urn:microsoft.com/office/officeart/2005/8/quickstyle/simple2" qsCatId="simple" csTypeId="urn:microsoft.com/office/officeart/2005/8/colors/accent0_1" csCatId="mainScheme" phldr="1"/>
      <dgm:spPr/>
      <dgm:t>
        <a:bodyPr/>
        <a:lstStyle/>
        <a:p>
          <a:endParaRPr lang="fr-FR"/>
        </a:p>
      </dgm:t>
    </dgm:pt>
    <dgm:pt modelId="{85892A71-1D82-4549-8D9F-13BBE4DD177D}">
      <dgm:prSet phldrT="[Texte]"/>
      <dgm:spPr/>
      <dgm:t>
        <a:bodyPr/>
        <a:lstStyle/>
        <a:p>
          <a:r>
            <a:rPr lang="fr-FR" dirty="0" smtClean="0"/>
            <a:t>Définitions</a:t>
          </a:r>
          <a:endParaRPr lang="fr-FR" dirty="0"/>
        </a:p>
      </dgm:t>
    </dgm:pt>
    <dgm:pt modelId="{7BE2D14D-88E5-49D3-B92D-DCD5906700C4}" type="parTrans" cxnId="{CE129285-EAC7-4992-AFF3-47AF0A3EE11E}">
      <dgm:prSet/>
      <dgm:spPr/>
      <dgm:t>
        <a:bodyPr/>
        <a:lstStyle/>
        <a:p>
          <a:endParaRPr lang="fr-FR"/>
        </a:p>
      </dgm:t>
    </dgm:pt>
    <dgm:pt modelId="{2992F5C9-792D-4220-A5E7-9D54EDEFE094}" type="sibTrans" cxnId="{CE129285-EAC7-4992-AFF3-47AF0A3EE11E}">
      <dgm:prSet/>
      <dgm:spPr/>
      <dgm:t>
        <a:bodyPr/>
        <a:lstStyle/>
        <a:p>
          <a:endParaRPr lang="fr-FR"/>
        </a:p>
      </dgm:t>
    </dgm:pt>
    <dgm:pt modelId="{9E8FA76D-32C2-4417-AA4E-2E3AE03DE1B8}">
      <dgm:prSet phldrT="[Texte]"/>
      <dgm:spPr/>
      <dgm:t>
        <a:bodyPr/>
        <a:lstStyle/>
        <a:p>
          <a:r>
            <a:rPr lang="fr-FR" dirty="0" smtClean="0"/>
            <a:t>Historique</a:t>
          </a:r>
          <a:endParaRPr lang="fr-FR" dirty="0"/>
        </a:p>
      </dgm:t>
    </dgm:pt>
    <dgm:pt modelId="{F4B32695-F236-4040-B71B-D2E3B9FC8F8D}" type="parTrans" cxnId="{EE5D3689-BD57-42EE-B1A4-D432EE9F813B}">
      <dgm:prSet/>
      <dgm:spPr/>
      <dgm:t>
        <a:bodyPr/>
        <a:lstStyle/>
        <a:p>
          <a:endParaRPr lang="fr-FR"/>
        </a:p>
      </dgm:t>
    </dgm:pt>
    <dgm:pt modelId="{7CA76AAE-493D-4514-8551-EAC632DFDB5E}" type="sibTrans" cxnId="{EE5D3689-BD57-42EE-B1A4-D432EE9F813B}">
      <dgm:prSet/>
      <dgm:spPr/>
      <dgm:t>
        <a:bodyPr/>
        <a:lstStyle/>
        <a:p>
          <a:endParaRPr lang="fr-FR"/>
        </a:p>
      </dgm:t>
    </dgm:pt>
    <dgm:pt modelId="{FFC77500-F0BE-4656-9D5A-82DCC5A2ACCD}">
      <dgm:prSet phldrT="[Texte]"/>
      <dgm:spPr/>
      <dgm:t>
        <a:bodyPr/>
        <a:lstStyle/>
        <a:p>
          <a:r>
            <a:rPr lang="fr-FR" dirty="0" smtClean="0"/>
            <a:t>Logiciels, exemples et applications</a:t>
          </a:r>
          <a:endParaRPr lang="fr-FR" dirty="0"/>
        </a:p>
      </dgm:t>
    </dgm:pt>
    <dgm:pt modelId="{B8AF1724-1C77-4830-BF94-DEA9C6FBEA92}" type="parTrans" cxnId="{E9E3D93B-99E4-4180-BFEE-8CC409EBD556}">
      <dgm:prSet/>
      <dgm:spPr/>
      <dgm:t>
        <a:bodyPr/>
        <a:lstStyle/>
        <a:p>
          <a:endParaRPr lang="fr-FR"/>
        </a:p>
      </dgm:t>
    </dgm:pt>
    <dgm:pt modelId="{9E9D4FEC-1184-4446-9727-EC9AACF48D3B}" type="sibTrans" cxnId="{E9E3D93B-99E4-4180-BFEE-8CC409EBD556}">
      <dgm:prSet/>
      <dgm:spPr/>
      <dgm:t>
        <a:bodyPr/>
        <a:lstStyle/>
        <a:p>
          <a:endParaRPr lang="fr-FR"/>
        </a:p>
      </dgm:t>
    </dgm:pt>
    <dgm:pt modelId="{14EFEEE7-3370-4DF8-A188-B91A00251CF4}">
      <dgm:prSet phldrT="[Texte]"/>
      <dgm:spPr/>
      <dgm:t>
        <a:bodyPr/>
        <a:lstStyle/>
        <a:p>
          <a:r>
            <a:rPr lang="fr-FR" dirty="0" smtClean="0"/>
            <a:t>Fondements théoriques </a:t>
          </a:r>
          <a:endParaRPr lang="fr-FR" dirty="0"/>
        </a:p>
      </dgm:t>
    </dgm:pt>
    <dgm:pt modelId="{196756C8-3ABB-402A-ABFD-9C5B9848608E}" type="parTrans" cxnId="{27298AB8-73EF-4B97-948B-04AC3E93DE5D}">
      <dgm:prSet/>
      <dgm:spPr/>
      <dgm:t>
        <a:bodyPr/>
        <a:lstStyle/>
        <a:p>
          <a:endParaRPr lang="fr-FR"/>
        </a:p>
      </dgm:t>
    </dgm:pt>
    <dgm:pt modelId="{4154CE6D-721E-4054-9CCC-E64824983420}" type="sibTrans" cxnId="{27298AB8-73EF-4B97-948B-04AC3E93DE5D}">
      <dgm:prSet/>
      <dgm:spPr/>
      <dgm:t>
        <a:bodyPr/>
        <a:lstStyle/>
        <a:p>
          <a:endParaRPr lang="fr-FR"/>
        </a:p>
      </dgm:t>
    </dgm:pt>
    <dgm:pt modelId="{39893AE0-2A1F-4DA9-ADA7-5C9C92CEB10D}" type="pres">
      <dgm:prSet presAssocID="{68D53E74-FF99-4241-83D1-DB8843A6D2B5}" presName="linear" presStyleCnt="0">
        <dgm:presLayoutVars>
          <dgm:dir/>
          <dgm:resizeHandles val="exact"/>
        </dgm:presLayoutVars>
      </dgm:prSet>
      <dgm:spPr/>
      <dgm:t>
        <a:bodyPr/>
        <a:lstStyle/>
        <a:p>
          <a:endParaRPr lang="fr-FR"/>
        </a:p>
      </dgm:t>
    </dgm:pt>
    <dgm:pt modelId="{22CB80B0-07E5-4B8E-AC82-9C0AB5277F47}" type="pres">
      <dgm:prSet presAssocID="{85892A71-1D82-4549-8D9F-13BBE4DD177D}" presName="comp" presStyleCnt="0"/>
      <dgm:spPr/>
    </dgm:pt>
    <dgm:pt modelId="{5038E3F4-1D73-42B6-9CC0-719DB48D5074}" type="pres">
      <dgm:prSet presAssocID="{85892A71-1D82-4549-8D9F-13BBE4DD177D}" presName="box" presStyleLbl="node1" presStyleIdx="0" presStyleCnt="4"/>
      <dgm:spPr/>
      <dgm:t>
        <a:bodyPr/>
        <a:lstStyle/>
        <a:p>
          <a:endParaRPr lang="fr-FR"/>
        </a:p>
      </dgm:t>
    </dgm:pt>
    <dgm:pt modelId="{7F9C3E2E-5DEE-4EBC-B8C1-B2092C4E7F8E}" type="pres">
      <dgm:prSet presAssocID="{85892A71-1D82-4549-8D9F-13BBE4DD177D}" presName="img" presStyleLbl="fgImgPlace1" presStyleIdx="0" presStyleCnt="4"/>
      <dgm:spPr/>
    </dgm:pt>
    <dgm:pt modelId="{0C41403D-DBB7-4FA5-BF6E-3F0264826844}" type="pres">
      <dgm:prSet presAssocID="{85892A71-1D82-4549-8D9F-13BBE4DD177D}" presName="text" presStyleLbl="node1" presStyleIdx="0" presStyleCnt="4">
        <dgm:presLayoutVars>
          <dgm:bulletEnabled val="1"/>
        </dgm:presLayoutVars>
      </dgm:prSet>
      <dgm:spPr/>
      <dgm:t>
        <a:bodyPr/>
        <a:lstStyle/>
        <a:p>
          <a:endParaRPr lang="fr-FR"/>
        </a:p>
      </dgm:t>
    </dgm:pt>
    <dgm:pt modelId="{EABBA0E2-7F66-4841-BB8B-F25299F678E3}" type="pres">
      <dgm:prSet presAssocID="{2992F5C9-792D-4220-A5E7-9D54EDEFE094}" presName="spacer" presStyleCnt="0"/>
      <dgm:spPr/>
    </dgm:pt>
    <dgm:pt modelId="{809CB2D6-30A1-449F-8F03-AE7DE6B767FA}" type="pres">
      <dgm:prSet presAssocID="{9E8FA76D-32C2-4417-AA4E-2E3AE03DE1B8}" presName="comp" presStyleCnt="0"/>
      <dgm:spPr/>
    </dgm:pt>
    <dgm:pt modelId="{99C59653-57E9-4842-8743-BE5DA697CDFF}" type="pres">
      <dgm:prSet presAssocID="{9E8FA76D-32C2-4417-AA4E-2E3AE03DE1B8}" presName="box" presStyleLbl="node1" presStyleIdx="1" presStyleCnt="4"/>
      <dgm:spPr/>
      <dgm:t>
        <a:bodyPr/>
        <a:lstStyle/>
        <a:p>
          <a:endParaRPr lang="fr-FR"/>
        </a:p>
      </dgm:t>
    </dgm:pt>
    <dgm:pt modelId="{85BC6DD3-0A8F-4F1E-A4EB-1C4D86F409A2}" type="pres">
      <dgm:prSet presAssocID="{9E8FA76D-32C2-4417-AA4E-2E3AE03DE1B8}" presName="img" presStyleLbl="fgImgPlace1" presStyleIdx="1" presStyleCnt="4"/>
      <dgm:spPr/>
    </dgm:pt>
    <dgm:pt modelId="{43D0BAC4-00E8-4DCC-8E5D-55A1F5A37533}" type="pres">
      <dgm:prSet presAssocID="{9E8FA76D-32C2-4417-AA4E-2E3AE03DE1B8}" presName="text" presStyleLbl="node1" presStyleIdx="1" presStyleCnt="4">
        <dgm:presLayoutVars>
          <dgm:bulletEnabled val="1"/>
        </dgm:presLayoutVars>
      </dgm:prSet>
      <dgm:spPr/>
      <dgm:t>
        <a:bodyPr/>
        <a:lstStyle/>
        <a:p>
          <a:endParaRPr lang="fr-FR"/>
        </a:p>
      </dgm:t>
    </dgm:pt>
    <dgm:pt modelId="{4749888B-20A0-4AEA-A08E-6237F9886FE6}" type="pres">
      <dgm:prSet presAssocID="{7CA76AAE-493D-4514-8551-EAC632DFDB5E}" presName="spacer" presStyleCnt="0"/>
      <dgm:spPr/>
    </dgm:pt>
    <dgm:pt modelId="{BA254CD5-17AF-456F-BD3C-60A351628CB8}" type="pres">
      <dgm:prSet presAssocID="{14EFEEE7-3370-4DF8-A188-B91A00251CF4}" presName="comp" presStyleCnt="0"/>
      <dgm:spPr/>
    </dgm:pt>
    <dgm:pt modelId="{24193988-28C8-47FE-BC49-005E585D641E}" type="pres">
      <dgm:prSet presAssocID="{14EFEEE7-3370-4DF8-A188-B91A00251CF4}" presName="box" presStyleLbl="node1" presStyleIdx="2" presStyleCnt="4"/>
      <dgm:spPr/>
      <dgm:t>
        <a:bodyPr/>
        <a:lstStyle/>
        <a:p>
          <a:endParaRPr lang="fr-FR"/>
        </a:p>
      </dgm:t>
    </dgm:pt>
    <dgm:pt modelId="{781AD234-D4E3-45C5-BDB2-BDA28280535F}" type="pres">
      <dgm:prSet presAssocID="{14EFEEE7-3370-4DF8-A188-B91A00251CF4}" presName="img" presStyleLbl="fgImgPlace1" presStyleIdx="2" presStyleCnt="4"/>
      <dgm:spPr/>
    </dgm:pt>
    <dgm:pt modelId="{5933C1E5-3A6C-4E44-A6C1-E3C51AB3F9F3}" type="pres">
      <dgm:prSet presAssocID="{14EFEEE7-3370-4DF8-A188-B91A00251CF4}" presName="text" presStyleLbl="node1" presStyleIdx="2" presStyleCnt="4">
        <dgm:presLayoutVars>
          <dgm:bulletEnabled val="1"/>
        </dgm:presLayoutVars>
      </dgm:prSet>
      <dgm:spPr/>
      <dgm:t>
        <a:bodyPr/>
        <a:lstStyle/>
        <a:p>
          <a:endParaRPr lang="fr-FR"/>
        </a:p>
      </dgm:t>
    </dgm:pt>
    <dgm:pt modelId="{8ECA6255-98E2-4299-8771-9BD5EE66D441}" type="pres">
      <dgm:prSet presAssocID="{4154CE6D-721E-4054-9CCC-E64824983420}" presName="spacer" presStyleCnt="0"/>
      <dgm:spPr/>
    </dgm:pt>
    <dgm:pt modelId="{B971A993-F7C7-4D08-8838-8E2BC4E9881D}" type="pres">
      <dgm:prSet presAssocID="{FFC77500-F0BE-4656-9D5A-82DCC5A2ACCD}" presName="comp" presStyleCnt="0"/>
      <dgm:spPr/>
    </dgm:pt>
    <dgm:pt modelId="{C3135538-18A5-4596-8E77-5C16405F0516}" type="pres">
      <dgm:prSet presAssocID="{FFC77500-F0BE-4656-9D5A-82DCC5A2ACCD}" presName="box" presStyleLbl="node1" presStyleIdx="3" presStyleCnt="4"/>
      <dgm:spPr/>
      <dgm:t>
        <a:bodyPr/>
        <a:lstStyle/>
        <a:p>
          <a:endParaRPr lang="fr-FR"/>
        </a:p>
      </dgm:t>
    </dgm:pt>
    <dgm:pt modelId="{BEFA42BF-FF4E-4ACA-AB5F-8551D76E96CB}" type="pres">
      <dgm:prSet presAssocID="{FFC77500-F0BE-4656-9D5A-82DCC5A2ACCD}" presName="img" presStyleLbl="fgImgPlace1" presStyleIdx="3" presStyleCnt="4"/>
      <dgm:spPr/>
    </dgm:pt>
    <dgm:pt modelId="{98E72A9F-E0D0-41EC-815E-10F022F82850}" type="pres">
      <dgm:prSet presAssocID="{FFC77500-F0BE-4656-9D5A-82DCC5A2ACCD}" presName="text" presStyleLbl="node1" presStyleIdx="3" presStyleCnt="4">
        <dgm:presLayoutVars>
          <dgm:bulletEnabled val="1"/>
        </dgm:presLayoutVars>
      </dgm:prSet>
      <dgm:spPr/>
      <dgm:t>
        <a:bodyPr/>
        <a:lstStyle/>
        <a:p>
          <a:endParaRPr lang="fr-FR"/>
        </a:p>
      </dgm:t>
    </dgm:pt>
  </dgm:ptLst>
  <dgm:cxnLst>
    <dgm:cxn modelId="{E9E3D93B-99E4-4180-BFEE-8CC409EBD556}" srcId="{68D53E74-FF99-4241-83D1-DB8843A6D2B5}" destId="{FFC77500-F0BE-4656-9D5A-82DCC5A2ACCD}" srcOrd="3" destOrd="0" parTransId="{B8AF1724-1C77-4830-BF94-DEA9C6FBEA92}" sibTransId="{9E9D4FEC-1184-4446-9727-EC9AACF48D3B}"/>
    <dgm:cxn modelId="{EE5D3689-BD57-42EE-B1A4-D432EE9F813B}" srcId="{68D53E74-FF99-4241-83D1-DB8843A6D2B5}" destId="{9E8FA76D-32C2-4417-AA4E-2E3AE03DE1B8}" srcOrd="1" destOrd="0" parTransId="{F4B32695-F236-4040-B71B-D2E3B9FC8F8D}" sibTransId="{7CA76AAE-493D-4514-8551-EAC632DFDB5E}"/>
    <dgm:cxn modelId="{42AED503-8CB4-4851-87C8-B43D506392CE}" type="presOf" srcId="{FFC77500-F0BE-4656-9D5A-82DCC5A2ACCD}" destId="{C3135538-18A5-4596-8E77-5C16405F0516}" srcOrd="0" destOrd="0" presId="urn:microsoft.com/office/officeart/2005/8/layout/vList4"/>
    <dgm:cxn modelId="{55EF7409-3212-45B0-86C0-05D2A8779084}" type="presOf" srcId="{14EFEEE7-3370-4DF8-A188-B91A00251CF4}" destId="{5933C1E5-3A6C-4E44-A6C1-E3C51AB3F9F3}" srcOrd="1" destOrd="0" presId="urn:microsoft.com/office/officeart/2005/8/layout/vList4"/>
    <dgm:cxn modelId="{27298AB8-73EF-4B97-948B-04AC3E93DE5D}" srcId="{68D53E74-FF99-4241-83D1-DB8843A6D2B5}" destId="{14EFEEE7-3370-4DF8-A188-B91A00251CF4}" srcOrd="2" destOrd="0" parTransId="{196756C8-3ABB-402A-ABFD-9C5B9848608E}" sibTransId="{4154CE6D-721E-4054-9CCC-E64824983420}"/>
    <dgm:cxn modelId="{353B261A-C7C8-4F33-8140-48BA238D73C3}" type="presOf" srcId="{85892A71-1D82-4549-8D9F-13BBE4DD177D}" destId="{0C41403D-DBB7-4FA5-BF6E-3F0264826844}" srcOrd="1" destOrd="0" presId="urn:microsoft.com/office/officeart/2005/8/layout/vList4"/>
    <dgm:cxn modelId="{B23D0C44-CA18-42A1-B586-D9ABA2892268}" type="presOf" srcId="{85892A71-1D82-4549-8D9F-13BBE4DD177D}" destId="{5038E3F4-1D73-42B6-9CC0-719DB48D5074}" srcOrd="0" destOrd="0" presId="urn:microsoft.com/office/officeart/2005/8/layout/vList4"/>
    <dgm:cxn modelId="{C9CF516C-8ABB-4A91-8B37-103BE6704B5E}" type="presOf" srcId="{14EFEEE7-3370-4DF8-A188-B91A00251CF4}" destId="{24193988-28C8-47FE-BC49-005E585D641E}" srcOrd="0" destOrd="0" presId="urn:microsoft.com/office/officeart/2005/8/layout/vList4"/>
    <dgm:cxn modelId="{22CB9CE5-BABB-4A6D-AD0B-4F383DE6B5FE}" type="presOf" srcId="{9E8FA76D-32C2-4417-AA4E-2E3AE03DE1B8}" destId="{43D0BAC4-00E8-4DCC-8E5D-55A1F5A37533}" srcOrd="1" destOrd="0" presId="urn:microsoft.com/office/officeart/2005/8/layout/vList4"/>
    <dgm:cxn modelId="{CE129285-EAC7-4992-AFF3-47AF0A3EE11E}" srcId="{68D53E74-FF99-4241-83D1-DB8843A6D2B5}" destId="{85892A71-1D82-4549-8D9F-13BBE4DD177D}" srcOrd="0" destOrd="0" parTransId="{7BE2D14D-88E5-49D3-B92D-DCD5906700C4}" sibTransId="{2992F5C9-792D-4220-A5E7-9D54EDEFE094}"/>
    <dgm:cxn modelId="{E47A98FF-6B4A-48B8-93E8-59265E210480}" type="presOf" srcId="{68D53E74-FF99-4241-83D1-DB8843A6D2B5}" destId="{39893AE0-2A1F-4DA9-ADA7-5C9C92CEB10D}" srcOrd="0" destOrd="0" presId="urn:microsoft.com/office/officeart/2005/8/layout/vList4"/>
    <dgm:cxn modelId="{8259FA95-D925-4E19-B6A0-8045748ED4B8}" type="presOf" srcId="{FFC77500-F0BE-4656-9D5A-82DCC5A2ACCD}" destId="{98E72A9F-E0D0-41EC-815E-10F022F82850}" srcOrd="1" destOrd="0" presId="urn:microsoft.com/office/officeart/2005/8/layout/vList4"/>
    <dgm:cxn modelId="{1031F118-C52A-4680-8204-C32E663081E1}" type="presOf" srcId="{9E8FA76D-32C2-4417-AA4E-2E3AE03DE1B8}" destId="{99C59653-57E9-4842-8743-BE5DA697CDFF}" srcOrd="0" destOrd="0" presId="urn:microsoft.com/office/officeart/2005/8/layout/vList4"/>
    <dgm:cxn modelId="{CF29B671-67FF-40FF-8008-95210E5FC0EF}" type="presParOf" srcId="{39893AE0-2A1F-4DA9-ADA7-5C9C92CEB10D}" destId="{22CB80B0-07E5-4B8E-AC82-9C0AB5277F47}" srcOrd="0" destOrd="0" presId="urn:microsoft.com/office/officeart/2005/8/layout/vList4"/>
    <dgm:cxn modelId="{AF9BDB59-3A6B-43C0-8447-BEC2EB18E39E}" type="presParOf" srcId="{22CB80B0-07E5-4B8E-AC82-9C0AB5277F47}" destId="{5038E3F4-1D73-42B6-9CC0-719DB48D5074}" srcOrd="0" destOrd="0" presId="urn:microsoft.com/office/officeart/2005/8/layout/vList4"/>
    <dgm:cxn modelId="{7645F76D-B3B2-4FAB-9A31-0EEE9716F46B}" type="presParOf" srcId="{22CB80B0-07E5-4B8E-AC82-9C0AB5277F47}" destId="{7F9C3E2E-5DEE-4EBC-B8C1-B2092C4E7F8E}" srcOrd="1" destOrd="0" presId="urn:microsoft.com/office/officeart/2005/8/layout/vList4"/>
    <dgm:cxn modelId="{BE9B5BDB-872D-4277-AF2A-310E62921525}" type="presParOf" srcId="{22CB80B0-07E5-4B8E-AC82-9C0AB5277F47}" destId="{0C41403D-DBB7-4FA5-BF6E-3F0264826844}" srcOrd="2" destOrd="0" presId="urn:microsoft.com/office/officeart/2005/8/layout/vList4"/>
    <dgm:cxn modelId="{C2EC2934-1D05-41B6-BB0A-1BD860858672}" type="presParOf" srcId="{39893AE0-2A1F-4DA9-ADA7-5C9C92CEB10D}" destId="{EABBA0E2-7F66-4841-BB8B-F25299F678E3}" srcOrd="1" destOrd="0" presId="urn:microsoft.com/office/officeart/2005/8/layout/vList4"/>
    <dgm:cxn modelId="{7B9A7971-86DC-4313-ADC4-041663338141}" type="presParOf" srcId="{39893AE0-2A1F-4DA9-ADA7-5C9C92CEB10D}" destId="{809CB2D6-30A1-449F-8F03-AE7DE6B767FA}" srcOrd="2" destOrd="0" presId="urn:microsoft.com/office/officeart/2005/8/layout/vList4"/>
    <dgm:cxn modelId="{6DF54310-6736-4147-A848-18D7E042ECEC}" type="presParOf" srcId="{809CB2D6-30A1-449F-8F03-AE7DE6B767FA}" destId="{99C59653-57E9-4842-8743-BE5DA697CDFF}" srcOrd="0" destOrd="0" presId="urn:microsoft.com/office/officeart/2005/8/layout/vList4"/>
    <dgm:cxn modelId="{A2F78527-5A7C-4C5E-8858-B06AD10B7E48}" type="presParOf" srcId="{809CB2D6-30A1-449F-8F03-AE7DE6B767FA}" destId="{85BC6DD3-0A8F-4F1E-A4EB-1C4D86F409A2}" srcOrd="1" destOrd="0" presId="urn:microsoft.com/office/officeart/2005/8/layout/vList4"/>
    <dgm:cxn modelId="{1969EE45-C18B-43E5-A45B-50B808E869D9}" type="presParOf" srcId="{809CB2D6-30A1-449F-8F03-AE7DE6B767FA}" destId="{43D0BAC4-00E8-4DCC-8E5D-55A1F5A37533}" srcOrd="2" destOrd="0" presId="urn:microsoft.com/office/officeart/2005/8/layout/vList4"/>
    <dgm:cxn modelId="{DEF6FDEF-4048-4C96-AA93-76CD664ECAFE}" type="presParOf" srcId="{39893AE0-2A1F-4DA9-ADA7-5C9C92CEB10D}" destId="{4749888B-20A0-4AEA-A08E-6237F9886FE6}" srcOrd="3" destOrd="0" presId="urn:microsoft.com/office/officeart/2005/8/layout/vList4"/>
    <dgm:cxn modelId="{CBB816EA-33DE-46D8-B3CF-6B2B7EF5C12A}" type="presParOf" srcId="{39893AE0-2A1F-4DA9-ADA7-5C9C92CEB10D}" destId="{BA254CD5-17AF-456F-BD3C-60A351628CB8}" srcOrd="4" destOrd="0" presId="urn:microsoft.com/office/officeart/2005/8/layout/vList4"/>
    <dgm:cxn modelId="{E7614A35-5C9E-41F5-9214-27BA1CEA7849}" type="presParOf" srcId="{BA254CD5-17AF-456F-BD3C-60A351628CB8}" destId="{24193988-28C8-47FE-BC49-005E585D641E}" srcOrd="0" destOrd="0" presId="urn:microsoft.com/office/officeart/2005/8/layout/vList4"/>
    <dgm:cxn modelId="{D6992284-AFE3-43A6-9E1B-7C17FBB94182}" type="presParOf" srcId="{BA254CD5-17AF-456F-BD3C-60A351628CB8}" destId="{781AD234-D4E3-45C5-BDB2-BDA28280535F}" srcOrd="1" destOrd="0" presId="urn:microsoft.com/office/officeart/2005/8/layout/vList4"/>
    <dgm:cxn modelId="{730A4CAE-0980-4472-AACE-67198F96B542}" type="presParOf" srcId="{BA254CD5-17AF-456F-BD3C-60A351628CB8}" destId="{5933C1E5-3A6C-4E44-A6C1-E3C51AB3F9F3}" srcOrd="2" destOrd="0" presId="urn:microsoft.com/office/officeart/2005/8/layout/vList4"/>
    <dgm:cxn modelId="{9117036B-BFB8-4739-8F96-DF1AF3A536AC}" type="presParOf" srcId="{39893AE0-2A1F-4DA9-ADA7-5C9C92CEB10D}" destId="{8ECA6255-98E2-4299-8771-9BD5EE66D441}" srcOrd="5" destOrd="0" presId="urn:microsoft.com/office/officeart/2005/8/layout/vList4"/>
    <dgm:cxn modelId="{990B8FC2-221A-4399-877E-D4C9AA39736D}" type="presParOf" srcId="{39893AE0-2A1F-4DA9-ADA7-5C9C92CEB10D}" destId="{B971A993-F7C7-4D08-8838-8E2BC4E9881D}" srcOrd="6" destOrd="0" presId="urn:microsoft.com/office/officeart/2005/8/layout/vList4"/>
    <dgm:cxn modelId="{91FEC2A8-B422-4ACC-95D1-53ADFE898718}" type="presParOf" srcId="{B971A993-F7C7-4D08-8838-8E2BC4E9881D}" destId="{C3135538-18A5-4596-8E77-5C16405F0516}" srcOrd="0" destOrd="0" presId="urn:microsoft.com/office/officeart/2005/8/layout/vList4"/>
    <dgm:cxn modelId="{7F5375E1-948F-4CD7-8FDE-18D96948542D}" type="presParOf" srcId="{B971A993-F7C7-4D08-8838-8E2BC4E9881D}" destId="{BEFA42BF-FF4E-4ACA-AB5F-8551D76E96CB}" srcOrd="1" destOrd="0" presId="urn:microsoft.com/office/officeart/2005/8/layout/vList4"/>
    <dgm:cxn modelId="{12AFA404-1229-4D31-9B6F-F3998E14A0D6}" type="presParOf" srcId="{B971A993-F7C7-4D08-8838-8E2BC4E9881D}" destId="{98E72A9F-E0D0-41EC-815E-10F022F828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dirty="0" smtClean="0"/>
              <a:t>kani</a:t>
            </a:r>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4C761B-0CF0-4041-B6F6-21BF314B4FBB}" type="datetimeFigureOut">
              <a:rPr lang="fr-FR" smtClean="0"/>
              <a:t>15/02/2019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A51344-2461-4C02-8888-E05CE3494008}" type="slidenum">
              <a:rPr lang="fr-FR" smtClean="0"/>
              <a:t>‹N°›</a:t>
            </a:fld>
            <a:endParaRPr lang="fr-FR" dirty="0"/>
          </a:p>
        </p:txBody>
      </p:sp>
    </p:spTree>
    <p:extLst>
      <p:ext uri="{BB962C8B-B14F-4D97-AF65-F5344CB8AC3E}">
        <p14:creationId xmlns:p14="http://schemas.microsoft.com/office/powerpoint/2010/main" val="3564039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r>
              <a:rPr lang="fr-FR" dirty="0" smtClean="0"/>
              <a:t>kani</a:t>
            </a:r>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3A590FE9-0B05-44A1-8E28-B3DBBEE66BAB}" type="datetimeFigureOut">
              <a:rPr lang="fr-FR"/>
              <a:pPr/>
              <a:t>15/02/2019</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DB5CB03D-52F8-45FC-9D51-CC9AF1B89DEC}" type="slidenum">
              <a:rPr/>
              <a:pPr/>
              <a:t>‹N°›</a:t>
            </a:fld>
            <a:endParaRPr lang="fr-FR" dirty="0"/>
          </a:p>
        </p:txBody>
      </p:sp>
    </p:spTree>
    <p:extLst>
      <p:ext uri="{BB962C8B-B14F-4D97-AF65-F5344CB8AC3E}">
        <p14:creationId xmlns:p14="http://schemas.microsoft.com/office/powerpoint/2010/main" val="3258832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a:t>
            </a:fld>
            <a:endParaRPr lang="fr-FR" dirty="0"/>
          </a:p>
        </p:txBody>
      </p:sp>
    </p:spTree>
    <p:extLst>
      <p:ext uri="{BB962C8B-B14F-4D97-AF65-F5344CB8AC3E}">
        <p14:creationId xmlns:p14="http://schemas.microsoft.com/office/powerpoint/2010/main" val="217494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recherche s'est ensuite considérablement accrue durant les années 1970 avec les travaux de Jelinek chez IBM (1972-1993). La société </a:t>
            </a:r>
            <a:r>
              <a:rPr lang="fr-FR" sz="1200" kern="1200" dirty="0" err="1" smtClean="0">
                <a:solidFill>
                  <a:schemeClr val="tx1"/>
                </a:solidFill>
                <a:effectLst/>
                <a:latin typeface="+mn-lt"/>
                <a:ea typeface="+mn-ea"/>
                <a:cs typeface="+mn-cs"/>
              </a:rPr>
              <a:t>Threshold</a:t>
            </a:r>
            <a:r>
              <a:rPr lang="fr-FR" sz="1200" kern="1200" dirty="0" smtClean="0">
                <a:solidFill>
                  <a:schemeClr val="tx1"/>
                </a:solidFill>
                <a:effectLst/>
                <a:latin typeface="+mn-lt"/>
                <a:ea typeface="+mn-ea"/>
                <a:cs typeface="+mn-cs"/>
              </a:rPr>
              <a:t> Technologies fut la première à commercialiser en 1972 un système de reconnaissance d'une capacité de 32 mots, le VIP100. Aujourd'hui, la reconnaissance de la parole est un domaine à forte croissance grâce à la déferlante des systèmes embarqués.</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10</a:t>
            </a:fld>
            <a:endParaRPr lang="fr-FR" dirty="0"/>
          </a:p>
        </p:txBody>
      </p:sp>
    </p:spTree>
    <p:extLst>
      <p:ext uri="{BB962C8B-B14F-4D97-AF65-F5344CB8AC3E}">
        <p14:creationId xmlns:p14="http://schemas.microsoft.com/office/powerpoint/2010/main" val="355216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Plusieurs générations de techniques ont été proposées pour la tâche de synthèse vocale.</a:t>
            </a: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première génération, populaire entre 1965 et 1985, est appelée synthèse vocale par règles ou synthèse vocale par formants.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 est basée sur la modélisation paramétrique du spectre sonore de la parole, notamment à partir de ses formants mesurés en Hz.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Des règles servaient à décrire l'évolution temporelle des formants et des paramètres associés, ce qui permet de générer un spectre sonore artificiel à partir duquel on génère le signal acoustique de synthèse.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technique, qui est entièrement synthétique, était compatible avec la mémoire informatique limitée disponible à cette époque.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11</a:t>
            </a:fld>
            <a:endParaRPr lang="fr-FR" dirty="0"/>
          </a:p>
        </p:txBody>
      </p:sp>
    </p:spTree>
    <p:extLst>
      <p:ext uri="{BB962C8B-B14F-4D97-AF65-F5344CB8AC3E}">
        <p14:creationId xmlns:p14="http://schemas.microsoft.com/office/powerpoint/2010/main" val="1716641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Une seconde génération de techniques, semi-synthétiques, a ensuite été développée dès lors qu'on pouvait stocker de façon permanente dans une mémoire informatique des durées suffisantes de parole naturelle. Les techniques ont alors consisté à assembler (à "concaténer") des petits segments élémentaires de parole naturelle pour constituer n'importe quel énoncé synthétique souhaité.</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12</a:t>
            </a:fld>
            <a:endParaRPr lang="fr-FR" dirty="0"/>
          </a:p>
        </p:txBody>
      </p:sp>
    </p:spTree>
    <p:extLst>
      <p:ext uri="{BB962C8B-B14F-4D97-AF65-F5344CB8AC3E}">
        <p14:creationId xmlns:p14="http://schemas.microsoft.com/office/powerpoint/2010/main" val="260100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13</a:t>
            </a:fld>
            <a:endParaRPr lang="fr-FR" dirty="0"/>
          </a:p>
        </p:txBody>
      </p:sp>
    </p:spTree>
    <p:extLst>
      <p:ext uri="{BB962C8B-B14F-4D97-AF65-F5344CB8AC3E}">
        <p14:creationId xmlns:p14="http://schemas.microsoft.com/office/powerpoint/2010/main" val="234386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traitement acoustique (front-end en anglais) permet principalement d'extraire du signal vocal une image acoustique compacte sous forme de vecteurs acoustiques correspondant à des tranches de 20 à 30ms de signal avec un pas de 10ms (technique de fenêtrage de </a:t>
            </a:r>
            <a:r>
              <a:rPr lang="fr-FR" sz="1200" kern="1200" dirty="0" err="1" smtClean="0">
                <a:solidFill>
                  <a:schemeClr val="tx1"/>
                </a:solidFill>
                <a:effectLst/>
                <a:latin typeface="+mn-lt"/>
                <a:ea typeface="+mn-ea"/>
                <a:cs typeface="+mn-cs"/>
              </a:rPr>
              <a:t>hamming</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signal est numérisé et paramétré par une technique d'analyse fréquentielle utilisant la transformée de Fourier (par exemple MFCC, Mel-</a:t>
            </a:r>
            <a:r>
              <a:rPr lang="fr-FR" sz="1200" kern="1200" dirty="0" err="1" smtClean="0">
                <a:solidFill>
                  <a:schemeClr val="tx1"/>
                </a:solidFill>
                <a:effectLst/>
                <a:latin typeface="+mn-lt"/>
                <a:ea typeface="+mn-ea"/>
                <a:cs typeface="+mn-cs"/>
              </a:rPr>
              <a:t>Frequency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Cepstral</a:t>
            </a:r>
            <a:r>
              <a:rPr lang="fr-FR" sz="1200" kern="1200" dirty="0" smtClean="0">
                <a:solidFill>
                  <a:schemeClr val="tx1"/>
                </a:solidFill>
                <a:effectLst/>
                <a:latin typeface="+mn-lt"/>
                <a:ea typeface="+mn-ea"/>
                <a:cs typeface="+mn-cs"/>
              </a:rPr>
              <a:t> Coefficients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14</a:t>
            </a:fld>
            <a:endParaRPr lang="fr-FR" dirty="0"/>
          </a:p>
        </p:txBody>
      </p:sp>
    </p:spTree>
    <p:extLst>
      <p:ext uri="{BB962C8B-B14F-4D97-AF65-F5344CB8AC3E}">
        <p14:creationId xmlns:p14="http://schemas.microsoft.com/office/powerpoint/2010/main" val="336185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L'apprentissage automatique réalise une association entre les segments élémentaires de la parole et les éléments lexicaux.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association fait appel à une modélisation statistique entre autres par modèles de Markov cachés (HMM, </a:t>
            </a:r>
            <a:r>
              <a:rPr lang="fr-FR" sz="1200" kern="1200" dirty="0" err="1" smtClean="0">
                <a:solidFill>
                  <a:schemeClr val="tx1"/>
                </a:solidFill>
                <a:effectLst/>
                <a:latin typeface="+mn-lt"/>
                <a:ea typeface="+mn-ea"/>
                <a:cs typeface="+mn-cs"/>
              </a:rPr>
              <a:t>Hidden</a:t>
            </a:r>
            <a:r>
              <a:rPr lang="fr-FR" sz="1200" kern="1200" dirty="0" smtClean="0">
                <a:solidFill>
                  <a:schemeClr val="tx1"/>
                </a:solidFill>
                <a:effectLst/>
                <a:latin typeface="+mn-lt"/>
                <a:ea typeface="+mn-ea"/>
                <a:cs typeface="+mn-cs"/>
              </a:rPr>
              <a:t> Markov </a:t>
            </a:r>
            <a:r>
              <a:rPr lang="fr-FR" sz="1200" kern="1200" dirty="0" err="1" smtClean="0">
                <a:solidFill>
                  <a:schemeClr val="tx1"/>
                </a:solidFill>
                <a:effectLst/>
                <a:latin typeface="+mn-lt"/>
                <a:ea typeface="+mn-ea"/>
                <a:cs typeface="+mn-cs"/>
              </a:rPr>
              <a:t>Models</a:t>
            </a:r>
            <a:r>
              <a:rPr lang="fr-FR" sz="1200" kern="1200" dirty="0" smtClean="0">
                <a:solidFill>
                  <a:schemeClr val="tx1"/>
                </a:solidFill>
                <a:effectLst/>
                <a:latin typeface="+mn-lt"/>
                <a:ea typeface="+mn-ea"/>
                <a:cs typeface="+mn-cs"/>
              </a:rPr>
              <a:t>) et/ou par réseaux de neurones artificiels (ANN, </a:t>
            </a:r>
            <a:r>
              <a:rPr lang="fr-FR" sz="1200" kern="1200" dirty="0" err="1" smtClean="0">
                <a:solidFill>
                  <a:schemeClr val="tx1"/>
                </a:solidFill>
                <a:effectLst/>
                <a:latin typeface="+mn-lt"/>
                <a:ea typeface="+mn-ea"/>
                <a:cs typeface="+mn-cs"/>
              </a:rPr>
              <a:t>Artificial</a:t>
            </a:r>
            <a:r>
              <a:rPr lang="fr-FR" sz="1200" kern="1200" dirty="0" smtClean="0">
                <a:solidFill>
                  <a:schemeClr val="tx1"/>
                </a:solidFill>
                <a:effectLst/>
                <a:latin typeface="+mn-lt"/>
                <a:ea typeface="+mn-ea"/>
                <a:cs typeface="+mn-cs"/>
              </a:rPr>
              <a:t> Neural Networks).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15</a:t>
            </a:fld>
            <a:endParaRPr lang="fr-FR" dirty="0"/>
          </a:p>
        </p:txBody>
      </p:sp>
    </p:spTree>
    <p:extLst>
      <p:ext uri="{BB962C8B-B14F-4D97-AF65-F5344CB8AC3E}">
        <p14:creationId xmlns:p14="http://schemas.microsoft.com/office/powerpoint/2010/main" val="256678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décodage en concaténant les modèles élémentaires précédemment appris reconstitue le discours le plus probable.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s'agit donc d'une correspondance de motif (pattern </a:t>
            </a:r>
            <a:r>
              <a:rPr lang="fr-FR" sz="1200" kern="1200" dirty="0" err="1" smtClean="0">
                <a:solidFill>
                  <a:schemeClr val="tx1"/>
                </a:solidFill>
                <a:effectLst/>
                <a:latin typeface="+mn-lt"/>
                <a:ea typeface="+mn-ea"/>
                <a:cs typeface="+mn-cs"/>
              </a:rPr>
              <a:t>matching</a:t>
            </a:r>
            <a:r>
              <a:rPr lang="fr-FR" sz="1200" kern="1200" dirty="0" smtClean="0">
                <a:solidFill>
                  <a:schemeClr val="tx1"/>
                </a:solidFill>
                <a:effectLst/>
                <a:latin typeface="+mn-lt"/>
                <a:ea typeface="+mn-ea"/>
                <a:cs typeface="+mn-cs"/>
              </a:rPr>
              <a:t>) temporelle, réalisée souvent par l'algorithme de déformation temporelle dynamique (en anglais DTW, </a:t>
            </a:r>
            <a:r>
              <a:rPr lang="fr-FR" sz="1200" kern="1200" dirty="0" err="1" smtClean="0">
                <a:solidFill>
                  <a:schemeClr val="tx1"/>
                </a:solidFill>
                <a:effectLst/>
                <a:latin typeface="+mn-lt"/>
                <a:ea typeface="+mn-ea"/>
                <a:cs typeface="+mn-cs"/>
              </a:rPr>
              <a:t>dynamic</a:t>
            </a:r>
            <a:r>
              <a:rPr lang="fr-FR" sz="1200" kern="1200" dirty="0" smtClean="0">
                <a:solidFill>
                  <a:schemeClr val="tx1"/>
                </a:solidFill>
                <a:effectLst/>
                <a:latin typeface="+mn-lt"/>
                <a:ea typeface="+mn-ea"/>
                <a:cs typeface="+mn-cs"/>
              </a:rPr>
              <a:t> time </a:t>
            </a:r>
            <a:r>
              <a:rPr lang="fr-FR" sz="1200" kern="1200" dirty="0" err="1" smtClean="0">
                <a:solidFill>
                  <a:schemeClr val="tx1"/>
                </a:solidFill>
                <a:effectLst/>
                <a:latin typeface="+mn-lt"/>
                <a:ea typeface="+mn-ea"/>
                <a:cs typeface="+mn-cs"/>
              </a:rPr>
              <a:t>warping</a:t>
            </a:r>
            <a:r>
              <a:rPr lang="fr-FR" sz="1200" kern="1200" dirty="0" smtClean="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16</a:t>
            </a:fld>
            <a:endParaRPr lang="fr-FR" dirty="0"/>
          </a:p>
        </p:txBody>
      </p:sp>
    </p:spTree>
    <p:extLst>
      <p:ext uri="{BB962C8B-B14F-4D97-AF65-F5344CB8AC3E}">
        <p14:creationId xmlns:p14="http://schemas.microsoft.com/office/powerpoint/2010/main" val="323801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Modèle de langage : ce modèle donne la probabilité   de chaque suite de mots   dans le langage cible.</a:t>
            </a:r>
          </a:p>
          <a:p>
            <a:pPr lvl="0"/>
            <a:r>
              <a:rPr lang="fr-FR" sz="1200" kern="1200" dirty="0" smtClean="0">
                <a:solidFill>
                  <a:schemeClr val="tx1"/>
                </a:solidFill>
                <a:effectLst/>
                <a:latin typeface="+mn-lt"/>
                <a:ea typeface="+mn-ea"/>
                <a:cs typeface="+mn-cs"/>
              </a:rPr>
              <a:t>ce modèle donne la probabilité   de chaque suite de mots   dans le langage cible.</a:t>
            </a: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17</a:t>
            </a:fld>
            <a:endParaRPr lang="fr-FR" dirty="0"/>
          </a:p>
        </p:txBody>
      </p:sp>
    </p:spTree>
    <p:extLst>
      <p:ext uri="{BB962C8B-B14F-4D97-AF65-F5344CB8AC3E}">
        <p14:creationId xmlns:p14="http://schemas.microsoft.com/office/powerpoint/2010/main" val="151890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Modèle de langage : ce modèle donne la probabilité   de chaque suite de mots   dans le langage cible.</a:t>
            </a: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18</a:t>
            </a:fld>
            <a:endParaRPr lang="fr-FR" dirty="0"/>
          </a:p>
        </p:txBody>
      </p:sp>
    </p:spTree>
    <p:extLst>
      <p:ext uri="{BB962C8B-B14F-4D97-AF65-F5344CB8AC3E}">
        <p14:creationId xmlns:p14="http://schemas.microsoft.com/office/powerpoint/2010/main" val="385507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Modèle de prononciation : ce modèle donne pour chaque suite de mots  , la ou les prononciations possibles   avec leurs probabilités  .</a:t>
            </a: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19</a:t>
            </a:fld>
            <a:endParaRPr lang="fr-FR" dirty="0"/>
          </a:p>
        </p:txBody>
      </p:sp>
    </p:spTree>
    <p:extLst>
      <p:ext uri="{BB962C8B-B14F-4D97-AF65-F5344CB8AC3E}">
        <p14:creationId xmlns:p14="http://schemas.microsoft.com/office/powerpoint/2010/main" val="217021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traitement automatique de la parole est un domaine de la science ayant toujours eu un grand attrait auprès des chercheurs comme auprès du grand public.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effet, qui n’a jamais rêvé de pouvoir parler avec une machine ou, du moins, piloter un appareil ou un ordinateur par la voix.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Ne plus avoir à se lever pour allumer ou éteindre tel ou tel appareil électrique, ne plus avoir à taper pendant des heures sur un clavier pour rédiger un rapport (par exemple).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L’homme étant par nature paresseux, une telle technologie a toujours suscité chez lui une part d’envie et d’intérêt, ce que peu d’autres technologies ont réussi à faire.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cette présentation, nous définirons d’abord le traitement automatique de la parole, puis nous aborderons l’historique.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Suivra ensuite, la présentation des fondements théoriques du traitement automatique de la parole (synthèse vocale et reconnaissance vocale).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Enfin, nous étalerons quelques logiciels de reconnaissance vocale et de synthèse vocale accompagnés d’exemples d’application.</a:t>
            </a:r>
          </a:p>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a:t>
            </a:fld>
            <a:endParaRPr lang="fr-FR" dirty="0"/>
          </a:p>
        </p:txBody>
      </p:sp>
    </p:spTree>
    <p:extLst>
      <p:ext uri="{BB962C8B-B14F-4D97-AF65-F5344CB8AC3E}">
        <p14:creationId xmlns:p14="http://schemas.microsoft.com/office/powerpoint/2010/main" val="75382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Modèle </a:t>
            </a:r>
            <a:r>
              <a:rPr lang="fr-FR" sz="1200" kern="1200" dirty="0" err="1" smtClean="0">
                <a:solidFill>
                  <a:schemeClr val="tx1"/>
                </a:solidFill>
                <a:effectLst/>
                <a:latin typeface="+mn-lt"/>
                <a:ea typeface="+mn-ea"/>
                <a:cs typeface="+mn-cs"/>
              </a:rPr>
              <a:t>acoustico</a:t>
            </a:r>
            <a:r>
              <a:rPr lang="fr-FR" sz="1200" kern="1200" dirty="0" smtClean="0">
                <a:solidFill>
                  <a:schemeClr val="tx1"/>
                </a:solidFill>
                <a:effectLst/>
                <a:latin typeface="+mn-lt"/>
                <a:ea typeface="+mn-ea"/>
                <a:cs typeface="+mn-cs"/>
              </a:rPr>
              <a:t>-phonétique : ce modèle estime la probabilité   de la séquence observée de vecteurs acoustiques  étant donnée une prononciation possible   d'une séquence de mots donnée.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20</a:t>
            </a:fld>
            <a:endParaRPr lang="fr-FR" dirty="0"/>
          </a:p>
        </p:txBody>
      </p:sp>
    </p:spTree>
    <p:extLst>
      <p:ext uri="{BB962C8B-B14F-4D97-AF65-F5344CB8AC3E}">
        <p14:creationId xmlns:p14="http://schemas.microsoft.com/office/powerpoint/2010/main" val="413301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La combinaison de ces trois modèles permet de calculer la probabilité de toute suite de mots étant donné un signal vocal observé. La reconnaissance de la parole consiste à trouver la suite de mots qui a la probabilité la plus élevée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21</a:t>
            </a:fld>
            <a:endParaRPr lang="fr-FR" dirty="0"/>
          </a:p>
        </p:txBody>
      </p:sp>
    </p:spTree>
    <p:extLst>
      <p:ext uri="{BB962C8B-B14F-4D97-AF65-F5344CB8AC3E}">
        <p14:creationId xmlns:p14="http://schemas.microsoft.com/office/powerpoint/2010/main" val="37764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200" kern="1200" dirty="0" smtClean="0">
                <a:solidFill>
                  <a:schemeClr val="tx1"/>
                </a:solidFill>
                <a:effectLst/>
                <a:latin typeface="+mn-lt"/>
                <a:ea typeface="+mn-ea"/>
                <a:cs typeface="+mn-cs"/>
              </a:rPr>
              <a:t>Transcription phonétique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Formants</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Intonation et prosodie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22</a:t>
            </a:fld>
            <a:endParaRPr lang="fr-FR" dirty="0"/>
          </a:p>
        </p:txBody>
      </p:sp>
    </p:spTree>
    <p:extLst>
      <p:ext uri="{BB962C8B-B14F-4D97-AF65-F5344CB8AC3E}">
        <p14:creationId xmlns:p14="http://schemas.microsoft.com/office/powerpoint/2010/main" val="2006633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première opération à réaliser par un logiciel de synthèse vocale est de transcrire le texte, généralement écrit sous une forme orthographique, en une séquence de phonèmes, qui représentent exactement les sons qui doivent être prononcés. La technique classique pour réaliser la transcription phonétique est d'appliquer à la suite de lettres composant le texte une série de règles de réécritures dépendant du contexte. En français, mais encore plus en anglais, il est aussi nécessaire de connaître la catégorie grammaticale de certains mots: par exemple dans la phrase "les présidents président" la catégorie grammaticale du mot "président" détermine sa voyelle finale ("e" muet ou le digramme "en"). Enfin pour les mots dont la prononciation n'est pas régulière, et notamment pour les noms propres, on stocke tout simplement leur transcription phonétique dans un lexique d'exception.</a:t>
            </a:r>
          </a:p>
          <a:p>
            <a:pPr lvl="1"/>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23</a:t>
            </a:fld>
            <a:endParaRPr lang="fr-FR" dirty="0"/>
          </a:p>
        </p:txBody>
      </p:sp>
    </p:spTree>
    <p:extLst>
      <p:ext uri="{BB962C8B-B14F-4D97-AF65-F5344CB8AC3E}">
        <p14:creationId xmlns:p14="http://schemas.microsoft.com/office/powerpoint/2010/main" val="103074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français, mais encore plus en anglais, il est aussi nécessaire de connaître la catégorie grammaticale de certains mots: par exemple dans la phrase "les présidents président" la catégorie grammaticale du mot "président" détermine sa voyelle finale ("e" muet ou le digramme "en").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24</a:t>
            </a:fld>
            <a:endParaRPr lang="fr-FR" dirty="0"/>
          </a:p>
        </p:txBody>
      </p:sp>
    </p:spTree>
    <p:extLst>
      <p:ext uri="{BB962C8B-B14F-4D97-AF65-F5344CB8AC3E}">
        <p14:creationId xmlns:p14="http://schemas.microsoft.com/office/powerpoint/2010/main" val="1456896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français, mais encore plus en anglais, il est aussi nécessaire de connaître la catégorie grammaticale de certains mots: par exemple dans la phrase "les présidents président" la catégorie grammaticale du mot "président" détermine sa voyelle finale ("e" muet ou le digramme "en</a:t>
            </a:r>
            <a:r>
              <a:rPr lang="fr-FR" sz="1200" kern="1200" smtClean="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25</a:t>
            </a:fld>
            <a:endParaRPr lang="fr-FR" dirty="0"/>
          </a:p>
        </p:txBody>
      </p:sp>
    </p:spTree>
    <p:extLst>
      <p:ext uri="{BB962C8B-B14F-4D97-AF65-F5344CB8AC3E}">
        <p14:creationId xmlns:p14="http://schemas.microsoft.com/office/powerpoint/2010/main" val="187263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synthèse par formant repose typiquement sur la description des trois premiers formants du spectre de la parole.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Chaque formant (maximum du spectre de parole) est classiquement décrit par trois paramètres, sa fréquence (en Hz), son amplitude (en dB) et sa bande passante (en Hz).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L'amplitude représente l'intensité du signal à la fréquence du formant tandis que la bande passante représente la largeur du spectre autour du maximum </a:t>
            </a:r>
            <a:r>
              <a:rPr lang="fr-FR" sz="1200" kern="1200" dirty="0" err="1" smtClean="0">
                <a:solidFill>
                  <a:schemeClr val="tx1"/>
                </a:solidFill>
                <a:effectLst/>
                <a:latin typeface="+mn-lt"/>
                <a:ea typeface="+mn-ea"/>
                <a:cs typeface="+mn-cs"/>
              </a:rPr>
              <a:t>formantique</a:t>
            </a:r>
            <a:r>
              <a:rPr lang="fr-FR" sz="1200" kern="1200" dirty="0" smtClean="0">
                <a:solidFill>
                  <a:schemeClr val="tx1"/>
                </a:solidFill>
                <a:effectLst/>
                <a:latin typeface="+mn-lt"/>
                <a:ea typeface="+mn-ea"/>
                <a:cs typeface="+mn-cs"/>
              </a:rPr>
              <a:t>.</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26</a:t>
            </a:fld>
            <a:endParaRPr lang="fr-FR" dirty="0"/>
          </a:p>
        </p:txBody>
      </p:sp>
    </p:spTree>
    <p:extLst>
      <p:ext uri="{BB962C8B-B14F-4D97-AF65-F5344CB8AC3E}">
        <p14:creationId xmlns:p14="http://schemas.microsoft.com/office/powerpoint/2010/main" val="199079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synthèse par formant repose typiquement sur la description des trois premiers formants du spectre de la parole.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Chaque formant (maximum du spectre de parole) est classiquement décrit par trois paramètres, sa fréquence (en Hz), son amplitude (en dB) et sa bande passante (en Hz).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L'amplitude représente l'intensité du signal à la fréquence du formant tandis que la bande passante représente la largeur du spectre autour du maximum </a:t>
            </a:r>
            <a:r>
              <a:rPr lang="fr-FR" sz="1200" kern="1200" dirty="0" err="1" smtClean="0">
                <a:solidFill>
                  <a:schemeClr val="tx1"/>
                </a:solidFill>
                <a:effectLst/>
                <a:latin typeface="+mn-lt"/>
                <a:ea typeface="+mn-ea"/>
                <a:cs typeface="+mn-cs"/>
              </a:rPr>
              <a:t>formantique</a:t>
            </a:r>
            <a:r>
              <a:rPr lang="fr-FR" sz="1200" kern="1200" dirty="0" smtClean="0">
                <a:solidFill>
                  <a:schemeClr val="tx1"/>
                </a:solidFill>
                <a:effectLst/>
                <a:latin typeface="+mn-lt"/>
                <a:ea typeface="+mn-ea"/>
                <a:cs typeface="+mn-cs"/>
              </a:rPr>
              <a:t>.</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27</a:t>
            </a:fld>
            <a:endParaRPr lang="fr-FR" dirty="0"/>
          </a:p>
        </p:txBody>
      </p:sp>
    </p:spTree>
    <p:extLst>
      <p:ext uri="{BB962C8B-B14F-4D97-AF65-F5344CB8AC3E}">
        <p14:creationId xmlns:p14="http://schemas.microsoft.com/office/powerpoint/2010/main" val="29629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L'amplitude représente l'intensité du signal à la fréquence du formant tandis que la bande passante représente la largeur du spectre autour du maximum </a:t>
            </a:r>
            <a:r>
              <a:rPr lang="fr-FR" sz="1200" kern="1200" dirty="0" err="1" smtClean="0">
                <a:solidFill>
                  <a:schemeClr val="tx1"/>
                </a:solidFill>
                <a:effectLst/>
                <a:latin typeface="+mn-lt"/>
                <a:ea typeface="+mn-ea"/>
                <a:cs typeface="+mn-cs"/>
              </a:rPr>
              <a:t>formantique</a:t>
            </a:r>
            <a:r>
              <a:rPr lang="fr-FR" sz="1200" kern="1200" dirty="0" smtClean="0">
                <a:solidFill>
                  <a:schemeClr val="tx1"/>
                </a:solidFill>
                <a:effectLst/>
                <a:latin typeface="+mn-lt"/>
                <a:ea typeface="+mn-ea"/>
                <a:cs typeface="+mn-cs"/>
              </a:rPr>
              <a:t>.</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28</a:t>
            </a:fld>
            <a:endParaRPr lang="fr-FR" dirty="0"/>
          </a:p>
        </p:txBody>
      </p:sp>
    </p:spTree>
    <p:extLst>
      <p:ext uri="{BB962C8B-B14F-4D97-AF65-F5344CB8AC3E}">
        <p14:creationId xmlns:p14="http://schemas.microsoft.com/office/powerpoint/2010/main" val="2894443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lvl="1" indent="0" algn="just">
              <a:lnSpc>
                <a:spcPct val="150000"/>
              </a:lnSpc>
              <a:buNone/>
            </a:pPr>
            <a:r>
              <a:rPr lang="fr-FR" dirty="0" smtClean="0"/>
              <a:t>L'intonation constitue l'un des trois éléments de la prosodie, les deux autres paramètres prosodiques étant le rythme et l'intensité. </a:t>
            </a:r>
          </a:p>
          <a:p>
            <a:pPr marL="457200" lvl="1" indent="0" algn="just">
              <a:lnSpc>
                <a:spcPct val="150000"/>
              </a:lnSpc>
              <a:buNone/>
            </a:pPr>
            <a:endParaRPr lang="fr-FR" dirty="0" smtClean="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29</a:t>
            </a:fld>
            <a:endParaRPr lang="fr-FR" dirty="0"/>
          </a:p>
        </p:txBody>
      </p:sp>
    </p:spTree>
    <p:extLst>
      <p:ext uri="{BB962C8B-B14F-4D97-AF65-F5344CB8AC3E}">
        <p14:creationId xmlns:p14="http://schemas.microsoft.com/office/powerpoint/2010/main" val="8560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Définition</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Du Traitement automatique de la parole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Et des sous domaines du traitement automatique de la parole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Reconnaissance vocale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Synthèse vocale   </a:t>
            </a:r>
            <a:endParaRPr lang="fr-FR" sz="11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Historique</a:t>
            </a:r>
            <a:r>
              <a:rPr lang="fr-FR" sz="1200" kern="1200" dirty="0" smtClean="0">
                <a:solidFill>
                  <a:schemeClr val="tx1"/>
                </a:solidFill>
                <a:effectLst/>
                <a:latin typeface="+mn-lt"/>
                <a:ea typeface="+mn-ea"/>
                <a:cs typeface="+mn-cs"/>
              </a:rPr>
              <a:t> (par domaine)</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Reconnaissance vocale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Synthèse vocale </a:t>
            </a:r>
            <a:endParaRPr lang="fr-FR" sz="11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Fondements</a:t>
            </a:r>
            <a:r>
              <a:rPr lang="fr-FR" sz="1200" kern="1200" dirty="0" smtClean="0">
                <a:solidFill>
                  <a:schemeClr val="tx1"/>
                </a:solidFill>
                <a:effectLst/>
                <a:latin typeface="+mn-lt"/>
                <a:ea typeface="+mn-ea"/>
                <a:cs typeface="+mn-cs"/>
              </a:rPr>
              <a:t> (par domaine)</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Reconnaissance vocale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Traitement acoustique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Apprentissage automatique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Décodage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Synthèse vocale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Transcription phonétique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Formants</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Intonation et prosodie  </a:t>
            </a:r>
            <a:endParaRPr lang="fr-FR" sz="11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Logiciels et exemples et applications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Reconnaissance vocale</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Synthèse vocale </a:t>
            </a:r>
            <a:endParaRPr lang="fr-FR" sz="11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a:t>
            </a:fld>
            <a:endParaRPr lang="fr-FR" dirty="0"/>
          </a:p>
        </p:txBody>
      </p:sp>
    </p:spTree>
    <p:extLst>
      <p:ext uri="{BB962C8B-B14F-4D97-AF65-F5344CB8AC3E}">
        <p14:creationId xmlns:p14="http://schemas.microsoft.com/office/powerpoint/2010/main" val="1764012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lvl="1" indent="0" algn="just">
              <a:lnSpc>
                <a:spcPct val="150000"/>
              </a:lnSpc>
              <a:buNone/>
            </a:pPr>
            <a:r>
              <a:rPr lang="fr-FR" dirty="0" smtClean="0"/>
              <a:t>En fait, pour être perçue comme naturelle, la synthèse vocale nécessite d'imiter une prosodie naturelle dans son ensemble. Ceci nécessite de reproduire aussi un rythme naturel, c'est-à-dire une durée naturelle des sons élémentaires (phonèmes). </a:t>
            </a:r>
            <a:endParaRPr lang="fr-FR" kern="1200"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30</a:t>
            </a:fld>
            <a:endParaRPr lang="fr-FR" dirty="0"/>
          </a:p>
        </p:txBody>
      </p:sp>
    </p:spTree>
    <p:extLst>
      <p:ext uri="{BB962C8B-B14F-4D97-AF65-F5344CB8AC3E}">
        <p14:creationId xmlns:p14="http://schemas.microsoft.com/office/powerpoint/2010/main" val="140614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lvl="1" indent="0" algn="just">
              <a:lnSpc>
                <a:spcPct val="150000"/>
              </a:lnSpc>
              <a:buNone/>
            </a:pPr>
            <a:r>
              <a:rPr lang="fr-FR" sz="1200" kern="1200" dirty="0" smtClean="0">
                <a:solidFill>
                  <a:schemeClr val="tx1"/>
                </a:solidFill>
                <a:effectLst/>
                <a:latin typeface="+mn-lt"/>
                <a:ea typeface="+mn-ea"/>
                <a:cs typeface="+mn-cs"/>
              </a:rPr>
              <a:t>L'intonation est une caractéristique importante de la voix naturelle, qui dépend également très fortement de la langue concernée et du contenu linguistique de la phrase. Pour les langues à tons comme le chinois mandarin ou cantonnais, l'intonation conditionne même le sens des mots. </a:t>
            </a:r>
            <a:endParaRPr lang="fr-FR" kern="1200"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31</a:t>
            </a:fld>
            <a:endParaRPr lang="fr-FR" dirty="0"/>
          </a:p>
        </p:txBody>
      </p:sp>
    </p:spTree>
    <p:extLst>
      <p:ext uri="{BB962C8B-B14F-4D97-AF65-F5344CB8AC3E}">
        <p14:creationId xmlns:p14="http://schemas.microsoft.com/office/powerpoint/2010/main" val="246304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lvl="1" indent="0" algn="just">
              <a:lnSpc>
                <a:spcPct val="150000"/>
              </a:lnSpc>
              <a:buNone/>
            </a:pPr>
            <a:r>
              <a:rPr lang="fr-FR" sz="1200" kern="1200" dirty="0" smtClean="0">
                <a:solidFill>
                  <a:schemeClr val="tx1"/>
                </a:solidFill>
                <a:effectLst/>
                <a:latin typeface="+mn-lt"/>
                <a:ea typeface="+mn-ea"/>
                <a:cs typeface="+mn-cs"/>
              </a:rPr>
              <a:t>L'intonation est une caractéristique importante de la voix naturelle, qui dépend également très fortement de la langue concernée et du contenu linguistique de la phrase. Pour les langues à tons comme le chinois mandarin ou cantonnais, l'intonation conditionne même le sens des mots. </a:t>
            </a:r>
            <a:endParaRPr lang="fr-FR" kern="1200"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32</a:t>
            </a:fld>
            <a:endParaRPr lang="fr-FR" dirty="0"/>
          </a:p>
        </p:txBody>
      </p:sp>
    </p:spTree>
    <p:extLst>
      <p:ext uri="{BB962C8B-B14F-4D97-AF65-F5344CB8AC3E}">
        <p14:creationId xmlns:p14="http://schemas.microsoft.com/office/powerpoint/2010/main" val="2040935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C’est un logiciel qui reconnaît la parole de l’utilisateur, au moyen d’un microphone, pour la retranscrire instantanément en format texte.</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33</a:t>
            </a:fld>
            <a:endParaRPr lang="fr-FR" dirty="0"/>
          </a:p>
        </p:txBody>
      </p:sp>
    </p:spTree>
    <p:extLst>
      <p:ext uri="{BB962C8B-B14F-4D97-AF65-F5344CB8AC3E}">
        <p14:creationId xmlns:p14="http://schemas.microsoft.com/office/powerpoint/2010/main" val="144323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Il peut également servir comme outil de commande de l’ordinateur en se substituant par exemple à l’usage d’une souris.</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34</a:t>
            </a:fld>
            <a:endParaRPr lang="fr-FR" dirty="0"/>
          </a:p>
        </p:txBody>
      </p:sp>
    </p:spTree>
    <p:extLst>
      <p:ext uri="{BB962C8B-B14F-4D97-AF65-F5344CB8AC3E}">
        <p14:creationId xmlns:p14="http://schemas.microsoft.com/office/powerpoint/2010/main" val="155312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457200" lvl="1" indent="0" algn="just">
              <a:lnSpc>
                <a:spcPct val="150000"/>
              </a:lnSpc>
              <a:buNone/>
            </a:pPr>
            <a:r>
              <a:rPr lang="fr-FR" sz="2400" dirty="0" smtClean="0"/>
              <a:t>Un son correspondant à un mot est prononcé oralement devant le microphone, qui convertit le signal acoustique en un signal électrique. Celui-ci est soumis à un prétraitement (numérisation, séparation du signal pertinent par rapport au bruit ambiant), puis il subit la paramétrage (extraction de paramètres). </a:t>
            </a:r>
            <a:endParaRPr lang="fr-FR" sz="2400" b="1" kern="1200" dirty="0" smtClean="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35</a:t>
            </a:fld>
            <a:endParaRPr lang="fr-FR" dirty="0"/>
          </a:p>
        </p:txBody>
      </p:sp>
    </p:spTree>
    <p:extLst>
      <p:ext uri="{BB962C8B-B14F-4D97-AF65-F5344CB8AC3E}">
        <p14:creationId xmlns:p14="http://schemas.microsoft.com/office/powerpoint/2010/main" val="790217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457200" lvl="1" indent="0" algn="just">
              <a:lnSpc>
                <a:spcPct val="150000"/>
              </a:lnSpc>
              <a:buNone/>
            </a:pPr>
            <a:r>
              <a:rPr lang="fr-FR" sz="2400" dirty="0" smtClean="0"/>
              <a:t>Un son correspondant à un mot est prononcé oralement devant le microphone, qui convertit le signal acoustique en un signal électrique. Celui-ci est soumis à un prétraitement (numérisation, séparation du signal pertinent par rapport au bruit ambiant), puis il subit la paramétrage (extraction de paramètres). </a:t>
            </a:r>
            <a:endParaRPr lang="fr-FR" sz="2400" b="1" kern="1200" dirty="0" smtClean="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36</a:t>
            </a:fld>
            <a:endParaRPr lang="fr-FR" dirty="0"/>
          </a:p>
        </p:txBody>
      </p:sp>
    </p:spTree>
    <p:extLst>
      <p:ext uri="{BB962C8B-B14F-4D97-AF65-F5344CB8AC3E}">
        <p14:creationId xmlns:p14="http://schemas.microsoft.com/office/powerpoint/2010/main" val="1509814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57200" lvl="1" indent="0" algn="just">
              <a:lnSpc>
                <a:spcPct val="150000"/>
              </a:lnSpc>
              <a:buNone/>
            </a:pPr>
            <a:endParaRPr lang="fr-FR" sz="2400" b="1" kern="1200" dirty="0" smtClean="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37</a:t>
            </a:fld>
            <a:endParaRPr lang="fr-FR" dirty="0"/>
          </a:p>
        </p:txBody>
      </p:sp>
    </p:spTree>
    <p:extLst>
      <p:ext uri="{BB962C8B-B14F-4D97-AF65-F5344CB8AC3E}">
        <p14:creationId xmlns:p14="http://schemas.microsoft.com/office/powerpoint/2010/main" val="3942568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kern="1200" dirty="0" smtClean="0">
                <a:solidFill>
                  <a:schemeClr val="tx1"/>
                </a:solidFill>
                <a:effectLst/>
                <a:latin typeface="+mn-lt"/>
                <a:ea typeface="+mn-ea"/>
                <a:cs typeface="+mn-cs"/>
              </a:rPr>
              <a:t>La compensation personnel pour rédiger, grâce à la dictée vocale, des documents, courriels, dossiers, rapports, etc…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Certains logiciels reconnaissent d’autres langues que le français (anglais, allemand, italien, espagnol, danois, japonais…) et peuvent être adaptés à des vocabulaires spécifiques propres à certaines disciplines.</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38</a:t>
            </a:fld>
            <a:endParaRPr lang="fr-FR" dirty="0"/>
          </a:p>
        </p:txBody>
      </p:sp>
    </p:spTree>
    <p:extLst>
      <p:ext uri="{BB962C8B-B14F-4D97-AF65-F5344CB8AC3E}">
        <p14:creationId xmlns:p14="http://schemas.microsoft.com/office/powerpoint/2010/main" val="3042856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Pour un public sourd, pour obtenir “un sous-titrage” du discours sur ordinateur. Cet usage est conseillé pour un sourd oralisant qui peut suivre mot-à-mot le discours.</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Pour une situation de dysorthographie</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Dans le cas d’un trouble de l’élocution, l’utilisation reste possible avec paramétrage adapté.</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39</a:t>
            </a:fld>
            <a:endParaRPr lang="fr-FR" dirty="0"/>
          </a:p>
        </p:txBody>
      </p:sp>
    </p:spTree>
    <p:extLst>
      <p:ext uri="{BB962C8B-B14F-4D97-AF65-F5344CB8AC3E}">
        <p14:creationId xmlns:p14="http://schemas.microsoft.com/office/powerpoint/2010/main" val="240640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ce domaine, on peut définir la parole comme un texte oral.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s'intéresse</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à l'intelligibilité, c'est-à-dire à la possibilité, pour la personne qui écoute, de comprendre sans erreur le texte émis ;</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à l'amélioration de l'intelligibilité quand le signal est dégradé ;</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à l'identification de la personne qui parle ;</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à l'établissement automatique d'un texte écrit à partir de la parole ;</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à la synthèse de la parole à partir d'un texte écrit.</a:t>
            </a:r>
          </a:p>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a:t>
            </a:fld>
            <a:endParaRPr lang="fr-FR" dirty="0"/>
          </a:p>
        </p:txBody>
      </p:sp>
    </p:spTree>
    <p:extLst>
      <p:ext uri="{BB962C8B-B14F-4D97-AF65-F5344CB8AC3E}">
        <p14:creationId xmlns:p14="http://schemas.microsoft.com/office/powerpoint/2010/main" val="336976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logiciels de synthèse vocale utilisent à la fois des techniques de traitement linguistique (pour transformer le texte écrit en une version phonétique prononçable sans ambiguïté) et des techniques de traitement du signal (pour transformer la version phonétique du texte en son numérisé pouvant être écouté sur un haut parleur).</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40</a:t>
            </a:fld>
            <a:endParaRPr lang="fr-FR" dirty="0"/>
          </a:p>
        </p:txBody>
      </p:sp>
    </p:spTree>
    <p:extLst>
      <p:ext uri="{BB962C8B-B14F-4D97-AF65-F5344CB8AC3E}">
        <p14:creationId xmlns:p14="http://schemas.microsoft.com/office/powerpoint/2010/main" val="4058180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Ces logiciels opèrent d’abord une </a:t>
            </a:r>
            <a:r>
              <a:rPr lang="fr-FR" sz="1200" b="1" kern="1200" dirty="0" smtClean="0">
                <a:solidFill>
                  <a:schemeClr val="tx1"/>
                </a:solidFill>
                <a:effectLst/>
                <a:latin typeface="+mn-lt"/>
                <a:ea typeface="+mn-ea"/>
                <a:cs typeface="+mn-cs"/>
              </a:rPr>
              <a:t>transcription phonétique</a:t>
            </a:r>
            <a:r>
              <a:rPr lang="fr-FR" sz="1200" kern="1200" dirty="0" smtClean="0">
                <a:solidFill>
                  <a:schemeClr val="tx1"/>
                </a:solidFill>
                <a:effectLst/>
                <a:latin typeface="+mn-lt"/>
                <a:ea typeface="+mn-ea"/>
                <a:cs typeface="+mn-cs"/>
              </a:rPr>
              <a:t> : ils transcrivent la suite de lettres composant le texte en une série de phonèmes (Élément sonore du langage parlé, considéré comme une unité distinctive.) qui représentent exactement les sons devant être prononcés.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41</a:t>
            </a:fld>
            <a:endParaRPr lang="fr-FR" dirty="0"/>
          </a:p>
        </p:txBody>
      </p:sp>
    </p:spTree>
    <p:extLst>
      <p:ext uri="{BB962C8B-B14F-4D97-AF65-F5344CB8AC3E}">
        <p14:creationId xmlns:p14="http://schemas.microsoft.com/office/powerpoint/2010/main" val="2324923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Ils restituent ensuite le contenu du texte grâce à des </a:t>
            </a:r>
            <a:r>
              <a:rPr lang="fr-FR" sz="1200" b="1" kern="1200" dirty="0" smtClean="0">
                <a:solidFill>
                  <a:schemeClr val="tx1"/>
                </a:solidFill>
                <a:effectLst/>
                <a:latin typeface="+mn-lt"/>
                <a:ea typeface="+mn-ea"/>
                <a:cs typeface="+mn-cs"/>
              </a:rPr>
              <a:t>sons synthétisés</a:t>
            </a:r>
            <a:r>
              <a:rPr lang="fr-FR" sz="1200" kern="1200" dirty="0" smtClean="0">
                <a:solidFill>
                  <a:schemeClr val="tx1"/>
                </a:solidFill>
                <a:effectLst/>
                <a:latin typeface="+mn-lt"/>
                <a:ea typeface="+mn-ea"/>
                <a:cs typeface="+mn-cs"/>
              </a:rPr>
              <a:t>. Il s’agit en fait de morceaux d'enregistrements de parole qui sont artificiellement "attachés" les uns à la suite des autres.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42</a:t>
            </a:fld>
            <a:endParaRPr lang="fr-FR" dirty="0"/>
          </a:p>
        </p:txBody>
      </p:sp>
    </p:spTree>
    <p:extLst>
      <p:ext uri="{BB962C8B-B14F-4D97-AF65-F5344CB8AC3E}">
        <p14:creationId xmlns:p14="http://schemas.microsoft.com/office/powerpoint/2010/main" val="2806898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Le principal défi de la parole synthétisée est de </a:t>
            </a:r>
            <a:r>
              <a:rPr lang="fr-FR" sz="1200" b="1" kern="1200" dirty="0" smtClean="0">
                <a:solidFill>
                  <a:schemeClr val="tx1"/>
                </a:solidFill>
                <a:effectLst/>
                <a:latin typeface="+mn-lt"/>
                <a:ea typeface="+mn-ea"/>
                <a:cs typeface="+mn-cs"/>
              </a:rPr>
              <a:t>produire une impression de voix naturelle </a:t>
            </a:r>
            <a:r>
              <a:rPr lang="fr-FR" sz="1200" kern="1200" dirty="0" smtClean="0">
                <a:solidFill>
                  <a:schemeClr val="tx1"/>
                </a:solidFill>
                <a:effectLst/>
                <a:latin typeface="+mn-lt"/>
                <a:ea typeface="+mn-ea"/>
                <a:cs typeface="+mn-cs"/>
              </a:rPr>
              <a:t>et non une voix monocorde de robot.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43</a:t>
            </a:fld>
            <a:endParaRPr lang="fr-FR" dirty="0"/>
          </a:p>
        </p:txBody>
      </p:sp>
    </p:spTree>
    <p:extLst>
      <p:ext uri="{BB962C8B-B14F-4D97-AF65-F5344CB8AC3E}">
        <p14:creationId xmlns:p14="http://schemas.microsoft.com/office/powerpoint/2010/main" val="429796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Le principal défi de la parole synthétisée est de </a:t>
            </a:r>
            <a:r>
              <a:rPr lang="fr-FR" sz="1200" b="1" kern="1200" dirty="0" smtClean="0">
                <a:solidFill>
                  <a:schemeClr val="tx1"/>
                </a:solidFill>
                <a:effectLst/>
                <a:latin typeface="+mn-lt"/>
                <a:ea typeface="+mn-ea"/>
                <a:cs typeface="+mn-cs"/>
              </a:rPr>
              <a:t>produire une impression de voix naturelle </a:t>
            </a:r>
            <a:r>
              <a:rPr lang="fr-FR" sz="1200" kern="1200" dirty="0" smtClean="0">
                <a:solidFill>
                  <a:schemeClr val="tx1"/>
                </a:solidFill>
                <a:effectLst/>
                <a:latin typeface="+mn-lt"/>
                <a:ea typeface="+mn-ea"/>
                <a:cs typeface="+mn-cs"/>
              </a:rPr>
              <a:t>et non une voix monocorde de robot. </a:t>
            </a:r>
            <a:r>
              <a:rPr lang="fr-FR" sz="1200" kern="1200" smtClean="0">
                <a:solidFill>
                  <a:schemeClr val="tx1"/>
                </a:solidFill>
                <a:effectLst/>
                <a:latin typeface="+mn-lt"/>
                <a:ea typeface="+mn-ea"/>
                <a:cs typeface="+mn-cs"/>
              </a:rPr>
              <a:t>Pour obtenir un résultat proche de la parole humaine, les logiciels doivent tenir compte du </a:t>
            </a:r>
            <a:r>
              <a:rPr lang="fr-FR" sz="1200" b="1" kern="1200" smtClean="0">
                <a:solidFill>
                  <a:schemeClr val="tx1"/>
                </a:solidFill>
                <a:effectLst/>
                <a:latin typeface="+mn-lt"/>
                <a:ea typeface="+mn-ea"/>
                <a:cs typeface="+mn-cs"/>
              </a:rPr>
              <a:t>rythme, de l'intonation et de l'accent tonique</a:t>
            </a:r>
            <a:r>
              <a:rPr lang="fr-FR" sz="1200" kern="1200" smtClean="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44</a:t>
            </a:fld>
            <a:endParaRPr lang="fr-FR" dirty="0"/>
          </a:p>
        </p:txBody>
      </p:sp>
    </p:spTree>
    <p:extLst>
      <p:ext uri="{BB962C8B-B14F-4D97-AF65-F5344CB8AC3E}">
        <p14:creationId xmlns:p14="http://schemas.microsoft.com/office/powerpoint/2010/main" val="3821805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45</a:t>
            </a:fld>
            <a:endParaRPr lang="fr-FR" dirty="0"/>
          </a:p>
        </p:txBody>
      </p:sp>
    </p:spTree>
    <p:extLst>
      <p:ext uri="{BB962C8B-B14F-4D97-AF65-F5344CB8AC3E}">
        <p14:creationId xmlns:p14="http://schemas.microsoft.com/office/powerpoint/2010/main" val="1798108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914400" lvl="2" indent="0">
              <a:lnSpc>
                <a:spcPct val="150000"/>
              </a:lnSpc>
              <a:buNone/>
            </a:pPr>
            <a:r>
              <a:rPr lang="fr-FR" dirty="0" smtClean="0"/>
              <a:t>Il</a:t>
            </a:r>
            <a:r>
              <a:rPr lang="fr-FR" b="1" dirty="0" smtClean="0"/>
              <a:t> </a:t>
            </a:r>
            <a:r>
              <a:rPr lang="fr-FR" dirty="0" smtClean="0"/>
              <a:t>permet la lecture des fichiers texte à haute voix en vue de reproduire la voix humaine. La reproduction de la voix humaine est contrôlable à l’aide des boutons standards semblables à ceux de tout programme multimédia (« reproduire », « pause », « arrêter »). </a:t>
            </a:r>
            <a:endParaRPr lang="fr-FR" b="1" dirty="0" smtClean="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46</a:t>
            </a:fld>
            <a:endParaRPr lang="fr-FR" dirty="0"/>
          </a:p>
        </p:txBody>
      </p:sp>
    </p:spTree>
    <p:extLst>
      <p:ext uri="{BB962C8B-B14F-4D97-AF65-F5344CB8AC3E}">
        <p14:creationId xmlns:p14="http://schemas.microsoft.com/office/powerpoint/2010/main" val="2139125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Il est capable de lire le texte affiché </a:t>
            </a:r>
            <a:r>
              <a:rPr lang="fr-FR" sz="1200" kern="1200" smtClean="0">
                <a:solidFill>
                  <a:schemeClr val="tx1"/>
                </a:solidFill>
                <a:effectLst/>
                <a:latin typeface="+mn-lt"/>
                <a:ea typeface="+mn-ea"/>
                <a:cs typeface="+mn-cs"/>
              </a:rPr>
              <a:t>sur l’écran </a:t>
            </a:r>
            <a:r>
              <a:rPr lang="fr-FR" sz="1200" kern="1200" dirty="0" smtClean="0">
                <a:solidFill>
                  <a:schemeClr val="tx1"/>
                </a:solidFill>
                <a:effectLst/>
                <a:latin typeface="+mn-lt"/>
                <a:ea typeface="+mn-ea"/>
                <a:cs typeface="+mn-cs"/>
              </a:rPr>
              <a:t>à haute voix en appuyant simplement sur un bouton, en paramétrant des touches d'accès rapide.</a:t>
            </a: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47</a:t>
            </a:fld>
            <a:endParaRPr lang="fr-FR" dirty="0"/>
          </a:p>
        </p:txBody>
      </p:sp>
    </p:spTree>
    <p:extLst>
      <p:ext uri="{BB962C8B-B14F-4D97-AF65-F5344CB8AC3E}">
        <p14:creationId xmlns:p14="http://schemas.microsoft.com/office/powerpoint/2010/main" val="3322298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Il est capable de lire le texte affiché sur </a:t>
            </a:r>
            <a:r>
              <a:rPr lang="fr-FR" sz="1200" kern="1200" dirty="0" err="1" smtClean="0">
                <a:solidFill>
                  <a:schemeClr val="tx1"/>
                </a:solidFill>
                <a:effectLst/>
                <a:latin typeface="+mn-lt"/>
                <a:ea typeface="+mn-ea"/>
                <a:cs typeface="+mn-cs"/>
              </a:rPr>
              <a:t>lécran</a:t>
            </a:r>
            <a:r>
              <a:rPr lang="fr-FR" sz="1200" kern="1200" smtClean="0">
                <a:solidFill>
                  <a:schemeClr val="tx1"/>
                </a:solidFill>
                <a:effectLst/>
                <a:latin typeface="+mn-lt"/>
                <a:ea typeface="+mn-ea"/>
                <a:cs typeface="+mn-cs"/>
              </a:rPr>
              <a:t> à haute voix en appuyant simplement sur un bouton, en paramétrant des touches d'accès rapide.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48</a:t>
            </a:fld>
            <a:endParaRPr lang="fr-FR" dirty="0"/>
          </a:p>
        </p:txBody>
      </p:sp>
    </p:spTree>
    <p:extLst>
      <p:ext uri="{BB962C8B-B14F-4D97-AF65-F5344CB8AC3E}">
        <p14:creationId xmlns:p14="http://schemas.microsoft.com/office/powerpoint/2010/main" val="3443307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49</a:t>
            </a:fld>
            <a:endParaRPr lang="fr-FR" dirty="0"/>
          </a:p>
        </p:txBody>
      </p:sp>
    </p:spTree>
    <p:extLst>
      <p:ext uri="{BB962C8B-B14F-4D97-AF65-F5344CB8AC3E}">
        <p14:creationId xmlns:p14="http://schemas.microsoft.com/office/powerpoint/2010/main" val="1253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5</a:t>
            </a:fld>
            <a:endParaRPr lang="fr-FR" dirty="0"/>
          </a:p>
        </p:txBody>
      </p:sp>
    </p:spTree>
    <p:extLst>
      <p:ext uri="{BB962C8B-B14F-4D97-AF65-F5344CB8AC3E}">
        <p14:creationId xmlns:p14="http://schemas.microsoft.com/office/powerpoint/2010/main" val="4039560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50</a:t>
            </a:fld>
            <a:endParaRPr lang="fr-FR" dirty="0"/>
          </a:p>
        </p:txBody>
      </p:sp>
    </p:spTree>
    <p:extLst>
      <p:ext uri="{BB962C8B-B14F-4D97-AF65-F5344CB8AC3E}">
        <p14:creationId xmlns:p14="http://schemas.microsoft.com/office/powerpoint/2010/main" val="1436530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51</a:t>
            </a:fld>
            <a:endParaRPr lang="fr-FR" dirty="0"/>
          </a:p>
        </p:txBody>
      </p:sp>
    </p:spTree>
    <p:extLst>
      <p:ext uri="{BB962C8B-B14F-4D97-AF65-F5344CB8AC3E}">
        <p14:creationId xmlns:p14="http://schemas.microsoft.com/office/powerpoint/2010/main" val="3674630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52</a:t>
            </a:fld>
            <a:endParaRPr lang="fr-FR" dirty="0"/>
          </a:p>
        </p:txBody>
      </p:sp>
    </p:spTree>
    <p:extLst>
      <p:ext uri="{BB962C8B-B14F-4D97-AF65-F5344CB8AC3E}">
        <p14:creationId xmlns:p14="http://schemas.microsoft.com/office/powerpoint/2010/main" val="2539162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sommes</a:t>
            </a:r>
            <a:r>
              <a:rPr lang="fr-FR" baseline="0" dirty="0" smtClean="0"/>
              <a:t> à la fin de la première phase du travail, à present nous sommes disposé à vos questions, critiques et suggestions, Merci pour votre attention.</a:t>
            </a:r>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53</a:t>
            </a:fld>
            <a:endParaRPr lang="fr-FR" dirty="0"/>
          </a:p>
        </p:txBody>
      </p:sp>
    </p:spTree>
    <p:extLst>
      <p:ext uri="{BB962C8B-B14F-4D97-AF65-F5344CB8AC3E}">
        <p14:creationId xmlns:p14="http://schemas.microsoft.com/office/powerpoint/2010/main" val="377081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reconnaissance automatique de la parole permet à la machine de comprendre et de traiter des informations fournies oralement par un utilisateur humain.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Elle consiste à employer des techniques d'appariement afin de comparer une onde sonore à un ensemble d'échantillons, composés généralement de mots mais aussi, plus récemment, de phonèmes (unité sonore minimale)</a:t>
            </a:r>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6</a:t>
            </a:fld>
            <a:endParaRPr lang="fr-FR" dirty="0"/>
          </a:p>
        </p:txBody>
      </p:sp>
    </p:spTree>
    <p:extLst>
      <p:ext uri="{BB962C8B-B14F-4D97-AF65-F5344CB8AC3E}">
        <p14:creationId xmlns:p14="http://schemas.microsoft.com/office/powerpoint/2010/main" val="32305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reconnaissance automatique de la parole permet à la machine de comprendre et de traiter des informations fournies oralement par un utilisateur humain.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Elle consiste à employer des techniques d'appariement afin de comparer une onde sonore à un ensemble d'échantillons, composés généralement de mots mais aussi, plus récemment, de phonèmes (unité sonore minimale)</a:t>
            </a: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deux domaines et notamment la reconnaissance vocale, font appel aux connaissances de plusieurs sciences : l'anatomie (les fonctions de l'appareil phonatoire et de l'oreille), les signaux émis par la parole, la phonétique, le traitement du signal, la linguistique, l'informatique, l'intelligence artificielle et les statistiques.</a:t>
            </a:r>
          </a:p>
          <a:p>
            <a:endParaRPr lang="fr-FR" dirty="0"/>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7</a:t>
            </a:fld>
            <a:endParaRPr lang="fr-FR" dirty="0"/>
          </a:p>
        </p:txBody>
      </p:sp>
    </p:spTree>
    <p:extLst>
      <p:ext uri="{BB962C8B-B14F-4D97-AF65-F5344CB8AC3E}">
        <p14:creationId xmlns:p14="http://schemas.microsoft.com/office/powerpoint/2010/main" val="349486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Ces deux domaines et notamment la reconnaissance vocale, font appel aux connaissances de plusieurs sciences : l'anatomie (les fonctions de l'appareil phonatoire et de l'oreille), les signaux émis par la parole, la phonétique, le traitement du signal, la linguistique, l'informatique, l'intelligence artificielle et les statistiques.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8</a:t>
            </a:fld>
            <a:endParaRPr lang="fr-FR" dirty="0"/>
          </a:p>
        </p:txBody>
      </p:sp>
    </p:spTree>
    <p:extLst>
      <p:ext uri="{BB962C8B-B14F-4D97-AF65-F5344CB8AC3E}">
        <p14:creationId xmlns:p14="http://schemas.microsoft.com/office/powerpoint/2010/main" val="245880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travaux sur la reconnaissance de la parole datent du début du XXe siècle. Le premier système pouvant être considéré comme faisant de la reconnaissance de la parole date de 1952.</a:t>
            </a:r>
          </a:p>
          <a:p>
            <a:r>
              <a:rPr lang="fr-FR" sz="1200" kern="1200" dirty="0" smtClean="0">
                <a:solidFill>
                  <a:schemeClr val="tx1"/>
                </a:solidFill>
                <a:effectLst/>
                <a:latin typeface="+mn-lt"/>
                <a:ea typeface="+mn-ea"/>
                <a:cs typeface="+mn-cs"/>
              </a:rPr>
              <a:t>Ce système électronique développé par Davis, </a:t>
            </a:r>
            <a:r>
              <a:rPr lang="fr-FR" sz="1200" kern="1200" dirty="0" err="1" smtClean="0">
                <a:solidFill>
                  <a:schemeClr val="tx1"/>
                </a:solidFill>
                <a:effectLst/>
                <a:latin typeface="+mn-lt"/>
                <a:ea typeface="+mn-ea"/>
                <a:cs typeface="+mn-cs"/>
              </a:rPr>
              <a:t>Biddulph</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Balashek</a:t>
            </a:r>
            <a:r>
              <a:rPr lang="fr-FR" sz="1200" kern="1200" dirty="0" smtClean="0">
                <a:solidFill>
                  <a:schemeClr val="tx1"/>
                </a:solidFill>
                <a:effectLst/>
                <a:latin typeface="+mn-lt"/>
                <a:ea typeface="+mn-ea"/>
                <a:cs typeface="+mn-cs"/>
              </a:rPr>
              <a:t> aux laboratoires Bell </a:t>
            </a:r>
            <a:r>
              <a:rPr lang="fr-FR" sz="1200" kern="1200" dirty="0" err="1" smtClean="0">
                <a:solidFill>
                  <a:schemeClr val="tx1"/>
                </a:solidFill>
                <a:effectLst/>
                <a:latin typeface="+mn-lt"/>
                <a:ea typeface="+mn-ea"/>
                <a:cs typeface="+mn-cs"/>
              </a:rPr>
              <a:t>Labs</a:t>
            </a:r>
            <a:r>
              <a:rPr lang="fr-FR" sz="1200" kern="1200" dirty="0" smtClean="0">
                <a:solidFill>
                  <a:schemeClr val="tx1"/>
                </a:solidFill>
                <a:effectLst/>
                <a:latin typeface="+mn-lt"/>
                <a:ea typeface="+mn-ea"/>
                <a:cs typeface="+mn-cs"/>
              </a:rPr>
              <a:t> était essentiellement composé de relais et ses performances se limitaient à reconnaître des chiffres isolés .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5CB03D-52F8-45FC-9D51-CC9AF1B89DEC}" type="slidenum">
              <a:rPr lang="fr-FR" smtClean="0"/>
              <a:pPr/>
              <a:t>9</a:t>
            </a:fld>
            <a:endParaRPr lang="fr-FR" dirty="0"/>
          </a:p>
        </p:txBody>
      </p:sp>
    </p:spTree>
    <p:extLst>
      <p:ext uri="{BB962C8B-B14F-4D97-AF65-F5344CB8AC3E}">
        <p14:creationId xmlns:p14="http://schemas.microsoft.com/office/powerpoint/2010/main" val="152667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3" descr="C:\Users\Megan.Campbell\AppData\Local\Microsoft\Windows\Temporary Internet Files\Content.IE5\6DBOFL4D\MPj04011730000[1].jpg"/>
          <p:cNvPicPr>
            <a:picLocks noChangeAspect="1" noChangeArrowheads="1"/>
          </p:cNvPicPr>
          <p:nvPr/>
        </p:nvPicPr>
        <p:blipFill>
          <a:blip r:embed="rId2" cstate="print">
            <a:duotone>
              <a:prstClr val="black"/>
              <a:schemeClr val="bg2">
                <a:lumMod val="40000"/>
                <a:lumOff val="60000"/>
                <a:tint val="45000"/>
                <a:satMod val="400000"/>
              </a:schemeClr>
            </a:duotone>
          </a:blip>
          <a:srcRect r="14758"/>
          <a:stretch>
            <a:fillRect/>
          </a:stretch>
        </p:blipFill>
        <p:spPr bwMode="auto">
          <a:xfrm rot="16200000">
            <a:off x="2010434" y="-516569"/>
            <a:ext cx="5120640" cy="9171296"/>
          </a:xfrm>
          <a:prstGeom prst="rect">
            <a:avLst/>
          </a:prstGeom>
          <a:noFill/>
          <a:ln>
            <a:solidFill>
              <a:srgbClr val="F8F8F8"/>
            </a:solidFill>
          </a:ln>
        </p:spPr>
      </p:pic>
      <p:sp>
        <p:nvSpPr>
          <p:cNvPr id="3074" name="Rectangle 2"/>
          <p:cNvSpPr>
            <a:spLocks noGrp="1" noChangeArrowheads="1"/>
          </p:cNvSpPr>
          <p:nvPr>
            <p:ph type="ctrTitle"/>
          </p:nvPr>
        </p:nvSpPr>
        <p:spPr>
          <a:xfrm>
            <a:off x="3657600" y="381000"/>
            <a:ext cx="4953000" cy="1143000"/>
          </a:xfrm>
        </p:spPr>
        <p:txBody>
          <a:bodyPr/>
          <a:lstStyle>
            <a:lvl1pPr latinLnBrk="0">
              <a:defRPr lang="fr-FR" sz="3600">
                <a:solidFill>
                  <a:schemeClr val="tx2"/>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a:xfrm>
            <a:off x="5334000" y="5410200"/>
            <a:ext cx="3810000" cy="990600"/>
          </a:xfrm>
        </p:spPr>
        <p:txBody>
          <a:bodyPr/>
          <a:lstStyle>
            <a:lvl1pPr marL="0" indent="0" latinLnBrk="0">
              <a:buFontTx/>
              <a:buNone/>
              <a:defRPr lang="fr-FR" baseline="0">
                <a:solidFill>
                  <a:schemeClr val="tx2">
                    <a:lumMod val="75000"/>
                  </a:schemeClr>
                </a:solidFill>
              </a:defRPr>
            </a:lvl1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685800" y="6248400"/>
            <a:ext cx="1905000" cy="457200"/>
          </a:xfrm>
        </p:spPr>
        <p:txBody>
          <a:bodyPr/>
          <a:lstStyle>
            <a:lvl1pPr latinLnBrk="0">
              <a:defRPr lang="fr-FR"/>
            </a:lvl1pPr>
          </a:lstStyle>
          <a:p>
            <a:fld id="{9AD0DD91-7336-4AA9-AE10-9406B19C5C84}" type="datetime1">
              <a:rPr lang="fr-FR" smtClean="0"/>
              <a:t>15/02/2019</a:t>
            </a:fld>
            <a:endParaRPr lang="fr-FR" dirty="0"/>
          </a:p>
        </p:txBody>
      </p:sp>
      <p:sp>
        <p:nvSpPr>
          <p:cNvPr id="5" name="Rectangle 5"/>
          <p:cNvSpPr>
            <a:spLocks noGrp="1" noChangeArrowheads="1"/>
          </p:cNvSpPr>
          <p:nvPr>
            <p:ph type="ftr" sz="quarter" idx="11"/>
          </p:nvPr>
        </p:nvSpPr>
        <p:spPr>
          <a:xfrm>
            <a:off x="3124200" y="6248400"/>
            <a:ext cx="2895600" cy="457200"/>
          </a:xfrm>
        </p:spPr>
        <p:txBody>
          <a:bodyPr/>
          <a:lstStyle>
            <a:lvl1pPr latinLnBrk="0">
              <a:defRPr lang="fr-FR"/>
            </a:lvl1pPr>
          </a:lstStyle>
          <a:p>
            <a:r>
              <a:rPr lang="fr-FR" dirty="0" smtClean="0"/>
              <a:t>Exposé de communication d'entreprise: "CRM (Customer Relationship Management)"</a:t>
            </a:r>
            <a:endParaRPr lang="fr-FR" dirty="0"/>
          </a:p>
        </p:txBody>
      </p:sp>
      <p:sp>
        <p:nvSpPr>
          <p:cNvPr id="6" name="Rectangle 6"/>
          <p:cNvSpPr>
            <a:spLocks noGrp="1" noChangeArrowheads="1"/>
          </p:cNvSpPr>
          <p:nvPr>
            <p:ph type="sldNum" sz="quarter" idx="12"/>
          </p:nvPr>
        </p:nvSpPr>
        <p:spPr>
          <a:xfrm>
            <a:off x="6553200" y="6248400"/>
            <a:ext cx="1905000" cy="457200"/>
          </a:xfrm>
        </p:spPr>
        <p:txBody>
          <a:bodyPr/>
          <a:lstStyle>
            <a:lvl1pPr latinLnBrk="0">
              <a:defRPr lang="fr-FR"/>
            </a:lvl1pPr>
          </a:lstStyle>
          <a:p>
            <a:fld id="{D18737D0-1F07-487A-BC82-FDF5B924E95B}" type="slidenum">
              <a:rPr lang="fr-FR" smtClean="0"/>
              <a:pPr/>
              <a:t>‹N°›</a:t>
            </a:fld>
            <a:endParaRPr lang="fr-FR" dirty="0"/>
          </a:p>
        </p:txBody>
      </p:sp>
      <p:sp>
        <p:nvSpPr>
          <p:cNvPr id="8" name="Rectangle 7"/>
          <p:cNvSpPr/>
          <p:nvPr/>
        </p:nvSpPr>
        <p:spPr bwMode="auto">
          <a:xfrm>
            <a:off x="0" y="5943600"/>
            <a:ext cx="9144000"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latinLnBrk="0">
              <a:defRPr lang="fr-FR"/>
            </a:lvl1pPr>
          </a:lstStyle>
          <a:p>
            <a:fld id="{50E4B250-4730-4F69-A766-16F1EB1BC2A3}" type="datetime1">
              <a:rPr lang="fr-FR" smtClean="0"/>
              <a:t>15/02/2019</a:t>
            </a:fld>
            <a:endParaRPr lang="fr-FR" dirty="0"/>
          </a:p>
        </p:txBody>
      </p:sp>
      <p:sp>
        <p:nvSpPr>
          <p:cNvPr id="5"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6"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2076450" cy="5638800"/>
          </a:xfrm>
        </p:spPr>
        <p:txBody>
          <a:bodyPr vert="eaVert"/>
          <a:lstStyle/>
          <a:p>
            <a:r>
              <a:rPr lang="fr-FR" smtClean="0"/>
              <a:t>Cliquez pour modifier le style du titre</a:t>
            </a:r>
            <a:endParaRPr lang="fr-FR"/>
          </a:p>
        </p:txBody>
      </p:sp>
      <p:sp>
        <p:nvSpPr>
          <p:cNvPr id="3" name="Vertical Text Placeholder 2"/>
          <p:cNvSpPr>
            <a:spLocks noGrp="1"/>
          </p:cNvSpPr>
          <p:nvPr>
            <p:ph type="body" orient="vert" idx="1"/>
          </p:nvPr>
        </p:nvSpPr>
        <p:spPr>
          <a:xfrm>
            <a:off x="609600" y="381000"/>
            <a:ext cx="607695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latinLnBrk="0">
              <a:defRPr lang="fr-FR"/>
            </a:lvl1pPr>
          </a:lstStyle>
          <a:p>
            <a:fld id="{0D015C03-3742-4C3A-A818-1377791E2CCC}" type="datetime1">
              <a:rPr lang="fr-FR" smtClean="0"/>
              <a:t>15/02/2019</a:t>
            </a:fld>
            <a:endParaRPr lang="fr-FR" dirty="0"/>
          </a:p>
        </p:txBody>
      </p:sp>
      <p:sp>
        <p:nvSpPr>
          <p:cNvPr id="5"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6"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43FD29-E5CC-4C4A-82ED-3F52BFA5460D}" type="datetime1">
              <a:rPr lang="fr-FR" smtClean="0"/>
              <a:t>15/02/2019</a:t>
            </a:fld>
            <a:endParaRPr lang="fr-FR" dirty="0"/>
          </a:p>
        </p:txBody>
      </p:sp>
      <p:sp>
        <p:nvSpPr>
          <p:cNvPr id="4" name="Footer Placeholder 3"/>
          <p:cNvSpPr>
            <a:spLocks noGrp="1"/>
          </p:cNvSpPr>
          <p:nvPr>
            <p:ph type="ftr" sz="quarter" idx="11"/>
          </p:nvPr>
        </p:nvSpPr>
        <p:spPr/>
        <p:txBody>
          <a:bodyPr/>
          <a:lstStyle/>
          <a:p>
            <a:r>
              <a:rPr lang="fr-FR" dirty="0" smtClean="0"/>
              <a:t>Exposé de communication d'entreprise: "CRM (Customer Relationship Management)"</a:t>
            </a:r>
            <a:endParaRPr lang="fr-FR" dirty="0"/>
          </a:p>
        </p:txBody>
      </p:sp>
      <p:sp>
        <p:nvSpPr>
          <p:cNvPr id="5" name="Slide Number Placeholder 4"/>
          <p:cNvSpPr>
            <a:spLocks noGrp="1"/>
          </p:cNvSpPr>
          <p:nvPr>
            <p:ph type="sldNum" sz="quarter" idx="12"/>
          </p:nvPr>
        </p:nvSpPr>
        <p:spPr/>
        <p:txBody>
          <a:bodyPr/>
          <a:lstStyle/>
          <a:p>
            <a:fld id="{D18737D0-1F07-487A-BC82-FDF5B924E95B}" type="slidenum">
              <a:rPr lang="fr-FR" smtClean="0"/>
              <a:pPr/>
              <a:t>‹N°›</a:t>
            </a:fld>
            <a:endParaRPr lang="fr-FR" dirty="0"/>
          </a:p>
        </p:txBody>
      </p:sp>
      <p:grpSp>
        <p:nvGrpSpPr>
          <p:cNvPr id="2" name="Group 13"/>
          <p:cNvGrpSpPr/>
          <p:nvPr/>
        </p:nvGrpSpPr>
        <p:grpSpPr>
          <a:xfrm>
            <a:off x="0" y="0"/>
            <a:ext cx="9144000" cy="6858000"/>
            <a:chOff x="0" y="0"/>
            <a:chExt cx="9144000" cy="6858000"/>
          </a:xfrm>
        </p:grpSpPr>
        <p:sp>
          <p:nvSpPr>
            <p:cNvPr id="12" name="Rectangle 11"/>
            <p:cNvSpPr/>
            <p:nvPr userDrawn="1"/>
          </p:nvSpPr>
          <p:spPr bwMode="auto">
            <a:xfrm>
              <a:off x="0" y="1066800"/>
              <a:ext cx="9144000" cy="5791200"/>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grpSp>
          <p:nvGrpSpPr>
            <p:cNvPr id="9" name="Group 10"/>
            <p:cNvGrpSpPr/>
            <p:nvPr userDrawn="1"/>
          </p:nvGrpSpPr>
          <p:grpSpPr>
            <a:xfrm>
              <a:off x="0" y="0"/>
              <a:ext cx="9144000" cy="1524000"/>
              <a:chOff x="0" y="0"/>
              <a:chExt cx="9144000" cy="1524000"/>
            </a:xfrm>
          </p:grpSpPr>
          <p:sp>
            <p:nvSpPr>
              <p:cNvPr id="6" name="Rectangle 5"/>
              <p:cNvSpPr/>
              <p:nvPr userDrawn="1"/>
            </p:nvSpPr>
            <p:spPr bwMode="auto">
              <a:xfrm>
                <a:off x="0" y="0"/>
                <a:ext cx="9144000" cy="1066800"/>
              </a:xfrm>
              <a:prstGeom prst="rect">
                <a:avLst/>
              </a:prstGeom>
              <a:solidFill>
                <a:schemeClr val="tx1"/>
              </a:solidFill>
              <a:ln w="222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7" name="Rectangle 6"/>
              <p:cNvSpPr/>
              <p:nvPr userDrawn="1"/>
            </p:nvSpPr>
            <p:spPr bwMode="auto">
              <a:xfrm>
                <a:off x="685800" y="304800"/>
                <a:ext cx="8001000" cy="1219200"/>
              </a:xfrm>
              <a:prstGeom prst="rect">
                <a:avLst/>
              </a:prstGeom>
              <a:solidFill>
                <a:schemeClr val="tx1"/>
              </a:solidFill>
              <a:ln w="1905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pic>
            <p:nvPicPr>
              <p:cNvPr id="8" name="Picture 7" descr="j0285108.jpg"/>
              <p:cNvPicPr>
                <a:picLocks noChangeAspect="1"/>
              </p:cNvPicPr>
              <p:nvPr userDrawn="1"/>
            </p:nvPicPr>
            <p:blipFill>
              <a:blip r:embed="rId2" cstate="print">
                <a:lum bright="10000"/>
                <a:duotone>
                  <a:prstClr val="black"/>
                  <a:schemeClr val="tx2">
                    <a:lumMod val="75000"/>
                    <a:tint val="45000"/>
                    <a:satMod val="400000"/>
                  </a:schemeClr>
                </a:duotone>
              </a:blip>
              <a:srcRect l="9524" r="19048"/>
              <a:stretch>
                <a:fillRect/>
              </a:stretch>
            </p:blipFill>
            <p:spPr>
              <a:xfrm>
                <a:off x="2362200" y="381000"/>
                <a:ext cx="1143000" cy="1053465"/>
              </a:xfrm>
              <a:prstGeom prst="ellipse">
                <a:avLst/>
              </a:prstGeom>
              <a:ln w="19050" cap="rnd">
                <a:solidFill>
                  <a:schemeClr val="tx2">
                    <a:lumMod val="75000"/>
                  </a:schemeClr>
                </a:solidFill>
              </a:ln>
            </p:spPr>
          </p:pic>
          <p:pic>
            <p:nvPicPr>
              <p:cNvPr id="10" name="Picture 9" descr="j0285110.jpg"/>
              <p:cNvPicPr>
                <a:picLocks noChangeAspect="1"/>
              </p:cNvPicPr>
              <p:nvPr userDrawn="1"/>
            </p:nvPicPr>
            <p:blipFill>
              <a:blip r:embed="rId3" cstate="print">
                <a:duotone>
                  <a:prstClr val="black"/>
                  <a:schemeClr val="tx2">
                    <a:lumMod val="75000"/>
                    <a:tint val="45000"/>
                    <a:satMod val="400000"/>
                  </a:schemeClr>
                </a:duotone>
                <a:lum bright="10000"/>
              </a:blip>
              <a:srcRect l="19213" r="10417"/>
              <a:stretch>
                <a:fillRect/>
              </a:stretch>
            </p:blipFill>
            <p:spPr>
              <a:xfrm>
                <a:off x="1066800" y="381000"/>
                <a:ext cx="1073020" cy="1051560"/>
              </a:xfrm>
              <a:prstGeom prst="ellipse">
                <a:avLst/>
              </a:prstGeom>
              <a:ln w="19050" cap="rnd">
                <a:solidFill>
                  <a:schemeClr val="tx2">
                    <a:lumMod val="75000"/>
                  </a:schemeClr>
                </a:solidFill>
              </a:ln>
            </p:spPr>
          </p:pic>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latinLnBrk="0">
              <a:defRPr lang="fr-FR" sz="3600">
                <a:solidFill>
                  <a:schemeClr val="tx2"/>
                </a:solidFill>
              </a:defRPr>
            </a:lvl1pPr>
          </a:lstStyle>
          <a:p>
            <a:r>
              <a:rPr lang="fr-FR" smtClean="0"/>
              <a:t>Cliquez pour modifier le style du titre</a:t>
            </a:r>
            <a:endParaRPr lang="fr-F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latinLnBrk="0">
              <a:defRPr lang="fr-FR"/>
            </a:lvl1pPr>
          </a:lstStyle>
          <a:p>
            <a:fld id="{849BAA43-2090-4734-8419-7C6A6942EDD2}" type="datetime1">
              <a:rPr lang="fr-FR" smtClean="0"/>
              <a:t>15/02/2019</a:t>
            </a:fld>
            <a:endParaRPr lang="fr-FR" dirty="0"/>
          </a:p>
        </p:txBody>
      </p:sp>
      <p:sp>
        <p:nvSpPr>
          <p:cNvPr id="5"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6"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latinLnBrk="0">
              <a:defRPr lang="fr-FR" sz="4000" b="1" cap="all"/>
            </a:lvl1pPr>
          </a:lstStyle>
          <a:p>
            <a:r>
              <a:rPr lang="fr-FR" smtClean="0"/>
              <a:t>Cliquez pour modifier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latinLnBrk="0">
              <a:buNone/>
              <a:defRPr lang="fr-FR" sz="2000"/>
            </a:lvl1pPr>
            <a:lvl2pPr marL="457200" indent="0">
              <a:buNone/>
              <a:defRPr lang="fr-FR" sz="1800"/>
            </a:lvl2pPr>
            <a:lvl3pPr marL="914400" indent="0">
              <a:buNone/>
              <a:defRPr lang="fr-FR" sz="1600"/>
            </a:lvl3pPr>
            <a:lvl4pPr marL="1371600" indent="0">
              <a:buNone/>
              <a:defRPr lang="fr-FR" sz="1400"/>
            </a:lvl4pPr>
            <a:lvl5pPr marL="1828800" indent="0">
              <a:buNone/>
              <a:defRPr lang="fr-FR" sz="1400"/>
            </a:lvl5pPr>
            <a:lvl6pPr marL="2286000" indent="0">
              <a:buNone/>
              <a:defRPr lang="fr-FR" sz="1400"/>
            </a:lvl6pPr>
            <a:lvl7pPr marL="2743200" indent="0">
              <a:buNone/>
              <a:defRPr lang="fr-FR" sz="1400"/>
            </a:lvl7pPr>
            <a:lvl8pPr marL="3200400" indent="0">
              <a:buNone/>
              <a:defRPr lang="fr-FR" sz="1400"/>
            </a:lvl8pPr>
            <a:lvl9pPr marL="3657600" indent="0">
              <a:buNone/>
              <a:defRPr lang="fr-F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latinLnBrk="0">
              <a:defRPr lang="fr-FR"/>
            </a:lvl1pPr>
          </a:lstStyle>
          <a:p>
            <a:fld id="{4CD93735-9E97-4CFF-AFB7-3C3D64A6928B}" type="datetime1">
              <a:rPr lang="fr-FR" smtClean="0"/>
              <a:t>15/02/2019</a:t>
            </a:fld>
            <a:endParaRPr lang="fr-FR" dirty="0"/>
          </a:p>
        </p:txBody>
      </p:sp>
      <p:sp>
        <p:nvSpPr>
          <p:cNvPr id="5"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6"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fr-FR" sz="2400"/>
            </a:lvl1pPr>
          </a:lstStyle>
          <a:p>
            <a:r>
              <a:rPr lang="fr-FR" smtClean="0"/>
              <a:t>Cliquez pour modifier le style du titre</a:t>
            </a:r>
            <a:endParaRPr lang="fr-FR"/>
          </a:p>
        </p:txBody>
      </p:sp>
      <p:sp>
        <p:nvSpPr>
          <p:cNvPr id="3" name="Content Placeholder 2"/>
          <p:cNvSpPr>
            <a:spLocks noGrp="1"/>
          </p:cNvSpPr>
          <p:nvPr>
            <p:ph sz="half" idx="1"/>
          </p:nvPr>
        </p:nvSpPr>
        <p:spPr>
          <a:xfrm>
            <a:off x="609600" y="1752600"/>
            <a:ext cx="4076700" cy="4267200"/>
          </a:xfrm>
        </p:spPr>
        <p:txBody>
          <a:bodyPr/>
          <a:lstStyle>
            <a:lvl1pPr latinLnBrk="0">
              <a:defRPr lang="fr-FR" sz="2800"/>
            </a:lvl1pPr>
            <a:lvl2pPr>
              <a:defRPr lang="fr-FR" sz="2400"/>
            </a:lvl2pPr>
            <a:lvl3pPr>
              <a:defRPr lang="fr-FR" sz="2000"/>
            </a:lvl3pPr>
            <a:lvl4pPr>
              <a:defRPr lang="fr-FR" sz="1800"/>
            </a:lvl4pPr>
            <a:lvl5pPr>
              <a:defRPr lang="fr-FR" sz="1800"/>
            </a:lvl5pPr>
            <a:lvl6pPr>
              <a:defRPr lang="fr-FR" sz="1800"/>
            </a:lvl6pPr>
            <a:lvl7pPr>
              <a:defRPr lang="fr-FR" sz="1800"/>
            </a:lvl7pPr>
            <a:lvl8pPr>
              <a:defRPr lang="fr-FR" sz="1800"/>
            </a:lvl8pPr>
            <a:lvl9pPr>
              <a:defRPr lang="fr-F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838700" y="1752600"/>
            <a:ext cx="4076700" cy="4267200"/>
          </a:xfrm>
        </p:spPr>
        <p:txBody>
          <a:bodyPr/>
          <a:lstStyle>
            <a:lvl1pPr latinLnBrk="0">
              <a:defRPr lang="fr-FR" sz="2800"/>
            </a:lvl1pPr>
            <a:lvl2pPr>
              <a:defRPr lang="fr-FR" sz="2400"/>
            </a:lvl2pPr>
            <a:lvl3pPr>
              <a:defRPr lang="fr-FR" sz="2000"/>
            </a:lvl3pPr>
            <a:lvl4pPr>
              <a:defRPr lang="fr-FR" sz="1800"/>
            </a:lvl4pPr>
            <a:lvl5pPr>
              <a:defRPr lang="fr-FR" sz="1800"/>
            </a:lvl5pPr>
            <a:lvl6pPr>
              <a:defRPr lang="fr-FR" sz="1800"/>
            </a:lvl6pPr>
            <a:lvl7pPr>
              <a:defRPr lang="fr-FR" sz="1800"/>
            </a:lvl7pPr>
            <a:lvl8pPr>
              <a:defRPr lang="fr-FR" sz="1800"/>
            </a:lvl8pPr>
            <a:lvl9pPr>
              <a:defRPr lang="fr-F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latinLnBrk="0">
              <a:defRPr lang="fr-FR"/>
            </a:lvl1pPr>
          </a:lstStyle>
          <a:p>
            <a:fld id="{2A7EE9F8-1A7D-4BA4-A628-AB87C8881C04}" type="datetime1">
              <a:rPr lang="fr-FR" smtClean="0"/>
              <a:t>15/02/2019</a:t>
            </a:fld>
            <a:endParaRPr lang="fr-FR" dirty="0"/>
          </a:p>
        </p:txBody>
      </p:sp>
      <p:sp>
        <p:nvSpPr>
          <p:cNvPr id="6"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7"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953000" cy="1143000"/>
          </a:xfrm>
        </p:spPr>
        <p:txBody>
          <a:bodyPr/>
          <a:lstStyle>
            <a:lvl1pPr latinLnBrk="0">
              <a:defRPr lang="fr-FR" sz="2400"/>
            </a:lvl1pPr>
          </a:lstStyle>
          <a:p>
            <a:r>
              <a:rPr lang="fr-FR" smtClean="0"/>
              <a:t>Cliquez pour modifier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latinLnBrk="0">
              <a:buNone/>
              <a:defRPr lang="fr-FR" sz="2400" b="1"/>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latinLnBrk="0">
              <a:defRPr lang="fr-FR" sz="2400"/>
            </a:lvl1pPr>
            <a:lvl2pPr>
              <a:defRPr lang="fr-FR" sz="2000"/>
            </a:lvl2pPr>
            <a:lvl3pPr>
              <a:defRPr lang="fr-FR" sz="1800"/>
            </a:lvl3pPr>
            <a:lvl4pPr>
              <a:defRPr lang="fr-FR" sz="1600"/>
            </a:lvl4pPr>
            <a:lvl5pPr>
              <a:defRPr lang="fr-FR" sz="1600"/>
            </a:lvl5pPr>
            <a:lvl6pPr>
              <a:defRPr lang="fr-FR" sz="1600"/>
            </a:lvl6pPr>
            <a:lvl7pPr>
              <a:defRPr lang="fr-FR" sz="1600"/>
            </a:lvl7pPr>
            <a:lvl8pPr>
              <a:defRPr lang="fr-FR" sz="1600"/>
            </a:lvl8pPr>
            <a:lvl9pPr>
              <a:defRPr lang="fr-F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latinLnBrk="0">
              <a:buNone/>
              <a:defRPr lang="fr-FR" sz="2400" b="1"/>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latinLnBrk="0">
              <a:defRPr lang="fr-FR" sz="2400"/>
            </a:lvl1pPr>
            <a:lvl2pPr>
              <a:defRPr lang="fr-FR" sz="2000"/>
            </a:lvl2pPr>
            <a:lvl3pPr>
              <a:defRPr lang="fr-FR" sz="1800"/>
            </a:lvl3pPr>
            <a:lvl4pPr>
              <a:defRPr lang="fr-FR" sz="1600"/>
            </a:lvl4pPr>
            <a:lvl5pPr>
              <a:defRPr lang="fr-FR" sz="1600"/>
            </a:lvl5pPr>
            <a:lvl6pPr>
              <a:defRPr lang="fr-FR" sz="1600"/>
            </a:lvl6pPr>
            <a:lvl7pPr>
              <a:defRPr lang="fr-FR" sz="1600"/>
            </a:lvl7pPr>
            <a:lvl8pPr>
              <a:defRPr lang="fr-FR" sz="1600"/>
            </a:lvl8pPr>
            <a:lvl9pPr>
              <a:defRPr lang="fr-F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latinLnBrk="0">
              <a:defRPr lang="fr-FR"/>
            </a:lvl1pPr>
          </a:lstStyle>
          <a:p>
            <a:fld id="{E769CFD3-338C-4A43-B910-FF28B8AD5EFD}" type="datetime1">
              <a:rPr lang="fr-FR" smtClean="0"/>
              <a:t>15/02/2019</a:t>
            </a:fld>
            <a:endParaRPr lang="fr-FR" dirty="0"/>
          </a:p>
        </p:txBody>
      </p:sp>
      <p:sp>
        <p:nvSpPr>
          <p:cNvPr id="8"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9"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latinLnBrk="0">
              <a:defRPr lang="fr-FR"/>
            </a:lvl1pPr>
          </a:lstStyle>
          <a:p>
            <a:fld id="{556212EE-7319-453C-A3E8-8916386F9E51}" type="datetime1">
              <a:rPr lang="fr-FR" smtClean="0"/>
              <a:t>15/02/2019</a:t>
            </a:fld>
            <a:endParaRPr lang="fr-FR" dirty="0"/>
          </a:p>
        </p:txBody>
      </p:sp>
      <p:sp>
        <p:nvSpPr>
          <p:cNvPr id="4"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5"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latinLnBrk="0">
              <a:defRPr lang="fr-FR"/>
            </a:lvl1pPr>
          </a:lstStyle>
          <a:p>
            <a:fld id="{2D37F9B5-31DB-416B-86BE-3E6E7FE7FA96}" type="datetime1">
              <a:rPr lang="fr-FR" smtClean="0"/>
              <a:t>15/02/2019</a:t>
            </a:fld>
            <a:endParaRPr lang="fr-FR" dirty="0"/>
          </a:p>
        </p:txBody>
      </p:sp>
      <p:sp>
        <p:nvSpPr>
          <p:cNvPr id="3"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4"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914400"/>
          </a:xfrm>
        </p:spPr>
        <p:txBody>
          <a:bodyPr anchor="b"/>
          <a:lstStyle>
            <a:lvl1pPr algn="l" latinLnBrk="0">
              <a:defRPr lang="fr-FR" sz="2000" b="1"/>
            </a:lvl1pPr>
          </a:lstStyle>
          <a:p>
            <a:r>
              <a:rPr lang="fr-FR" smtClean="0"/>
              <a:t>Cliquez pour modifier le style du titre</a:t>
            </a:r>
            <a:endParaRPr lang="fr-FR"/>
          </a:p>
        </p:txBody>
      </p:sp>
      <p:sp>
        <p:nvSpPr>
          <p:cNvPr id="3" name="Content Placeholder 2"/>
          <p:cNvSpPr>
            <a:spLocks noGrp="1"/>
          </p:cNvSpPr>
          <p:nvPr>
            <p:ph idx="1"/>
          </p:nvPr>
        </p:nvSpPr>
        <p:spPr>
          <a:xfrm>
            <a:off x="3575050" y="1524000"/>
            <a:ext cx="5111750" cy="4602163"/>
          </a:xfrm>
        </p:spPr>
        <p:txBody>
          <a:bodyPr/>
          <a:lstStyle>
            <a:lvl1pPr latinLnBrk="0">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2438400"/>
            <a:ext cx="3008313" cy="3687763"/>
          </a:xfrm>
        </p:spPr>
        <p:txBody>
          <a:bodyPr/>
          <a:lstStyle>
            <a:lvl1pPr marL="0" indent="0" latinLnBrk="0">
              <a:buNone/>
              <a:defRPr lang="fr-FR" sz="1400"/>
            </a:lvl1pPr>
            <a:lvl2pPr marL="457200" indent="0">
              <a:buNone/>
              <a:defRPr lang="fr-FR" sz="1200"/>
            </a:lvl2pPr>
            <a:lvl3pPr marL="914400" indent="0">
              <a:buNone/>
              <a:defRPr lang="fr-FR" sz="1000"/>
            </a:lvl3pPr>
            <a:lvl4pPr marL="1371600" indent="0">
              <a:buNone/>
              <a:defRPr lang="fr-FR" sz="900"/>
            </a:lvl4pPr>
            <a:lvl5pPr marL="1828800" indent="0">
              <a:buNone/>
              <a:defRPr lang="fr-FR" sz="900"/>
            </a:lvl5pPr>
            <a:lvl6pPr marL="2286000" indent="0">
              <a:buNone/>
              <a:defRPr lang="fr-FR" sz="900"/>
            </a:lvl6pPr>
            <a:lvl7pPr marL="2743200" indent="0">
              <a:buNone/>
              <a:defRPr lang="fr-FR" sz="900"/>
            </a:lvl7pPr>
            <a:lvl8pPr marL="3200400" indent="0">
              <a:buNone/>
              <a:defRPr lang="fr-FR" sz="900"/>
            </a:lvl8pPr>
            <a:lvl9pPr marL="3657600" indent="0">
              <a:buNone/>
              <a:defRPr lang="fr-F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latinLnBrk="0">
              <a:defRPr lang="fr-FR"/>
            </a:lvl1pPr>
          </a:lstStyle>
          <a:p>
            <a:fld id="{0C45E349-88DB-4B1A-8A66-44CAD27BBDCC}" type="datetime1">
              <a:rPr lang="fr-FR" smtClean="0"/>
              <a:t>15/02/2019</a:t>
            </a:fld>
            <a:endParaRPr lang="fr-FR" dirty="0"/>
          </a:p>
        </p:txBody>
      </p:sp>
      <p:sp>
        <p:nvSpPr>
          <p:cNvPr id="6"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7"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latinLnBrk="0">
              <a:defRPr lang="fr-FR" sz="2000" b="1"/>
            </a:lvl1pPr>
          </a:lstStyle>
          <a:p>
            <a:r>
              <a:rPr lang="fr-FR" smtClean="0"/>
              <a:t>Cliquez pour modifier le style du titre</a:t>
            </a:r>
            <a:endParaRPr lang="fr-FR"/>
          </a:p>
        </p:txBody>
      </p:sp>
      <p:sp>
        <p:nvSpPr>
          <p:cNvPr id="3" name="Picture Placeholder 2"/>
          <p:cNvSpPr>
            <a:spLocks noGrp="1"/>
          </p:cNvSpPr>
          <p:nvPr>
            <p:ph type="pic" idx="1"/>
          </p:nvPr>
        </p:nvSpPr>
        <p:spPr>
          <a:xfrm>
            <a:off x="1792288" y="1523999"/>
            <a:ext cx="5486400" cy="3203575"/>
          </a:xfrm>
        </p:spPr>
        <p:txBody>
          <a:bodyPr/>
          <a:lstStyle>
            <a:lvl1pPr marL="0" indent="0" latinLnBrk="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lvl="0"/>
            <a:r>
              <a:rPr lang="fr-FR" dirty="0" smtClean="0"/>
              <a:t>Cliquez sur l'icône pour ajouter une image</a:t>
            </a:r>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latinLnBrk="0">
              <a:buNone/>
              <a:defRPr lang="fr-FR" sz="1400"/>
            </a:lvl1pPr>
            <a:lvl2pPr marL="457200" indent="0">
              <a:buNone/>
              <a:defRPr lang="fr-FR" sz="1200"/>
            </a:lvl2pPr>
            <a:lvl3pPr marL="914400" indent="0">
              <a:buNone/>
              <a:defRPr lang="fr-FR" sz="1000"/>
            </a:lvl3pPr>
            <a:lvl4pPr marL="1371600" indent="0">
              <a:buNone/>
              <a:defRPr lang="fr-FR" sz="900"/>
            </a:lvl4pPr>
            <a:lvl5pPr marL="1828800" indent="0">
              <a:buNone/>
              <a:defRPr lang="fr-FR" sz="900"/>
            </a:lvl5pPr>
            <a:lvl6pPr marL="2286000" indent="0">
              <a:buNone/>
              <a:defRPr lang="fr-FR" sz="900"/>
            </a:lvl6pPr>
            <a:lvl7pPr marL="2743200" indent="0">
              <a:buNone/>
              <a:defRPr lang="fr-FR" sz="900"/>
            </a:lvl7pPr>
            <a:lvl8pPr marL="3200400" indent="0">
              <a:buNone/>
              <a:defRPr lang="fr-FR" sz="900"/>
            </a:lvl8pPr>
            <a:lvl9pPr marL="3657600" indent="0">
              <a:buNone/>
              <a:defRPr lang="fr-F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latinLnBrk="0">
              <a:defRPr lang="fr-FR"/>
            </a:lvl1pPr>
          </a:lstStyle>
          <a:p>
            <a:fld id="{3E1B1ED0-04B7-4FF3-A0DC-663995F8E3CA}" type="datetime1">
              <a:rPr lang="fr-FR" smtClean="0"/>
              <a:t>15/02/2019</a:t>
            </a:fld>
            <a:endParaRPr lang="fr-FR" dirty="0"/>
          </a:p>
        </p:txBody>
      </p:sp>
      <p:sp>
        <p:nvSpPr>
          <p:cNvPr id="6" name="Rectangle 5"/>
          <p:cNvSpPr>
            <a:spLocks noGrp="1" noChangeArrowheads="1"/>
          </p:cNvSpPr>
          <p:nvPr>
            <p:ph type="ftr" sz="quarter" idx="11"/>
          </p:nvPr>
        </p:nvSpPr>
        <p:spPr>
          <a:ln/>
        </p:spPr>
        <p:txBody>
          <a:bodyPr/>
          <a:lstStyle>
            <a:lvl1pPr latinLnBrk="0">
              <a:defRPr lang="fr-FR"/>
            </a:lvl1pPr>
          </a:lstStyle>
          <a:p>
            <a:r>
              <a:rPr lang="fr-FR" dirty="0" smtClean="0"/>
              <a:t>Exposé de communication d'entreprise: "CRM (Customer Relationship Management)"</a:t>
            </a:r>
            <a:endParaRPr lang="fr-FR" dirty="0"/>
          </a:p>
        </p:txBody>
      </p:sp>
      <p:sp>
        <p:nvSpPr>
          <p:cNvPr id="7" name="Rectangle 6"/>
          <p:cNvSpPr>
            <a:spLocks noGrp="1" noChangeArrowheads="1"/>
          </p:cNvSpPr>
          <p:nvPr>
            <p:ph type="sldNum" sz="quarter" idx="12"/>
          </p:nvPr>
        </p:nvSpPr>
        <p:spPr>
          <a:ln/>
        </p:spPr>
        <p:txBody>
          <a:bodyPr/>
          <a:lstStyle>
            <a:lvl1pPr latinLnBrk="0">
              <a:defRPr lang="fr-FR"/>
            </a:lvl1pPr>
          </a:lstStyle>
          <a:p>
            <a:fld id="{D18737D0-1F07-487A-BC82-FDF5B924E95B}" type="slidenum">
              <a:rPr lang="fr-FR" smtClean="0"/>
              <a:pPr/>
              <a:t>‹N°›</a:t>
            </a:fld>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657600" y="381000"/>
            <a:ext cx="487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0" hangingPunct="1">
              <a:defRPr lang="fr-FR" sz="1000"/>
            </a:lvl1pPr>
          </a:lstStyle>
          <a:p>
            <a:fld id="{1B4460E5-19E7-4042-99DE-819B06052511}" type="datetime1">
              <a:rPr lang="fr-FR" smtClean="0"/>
              <a:t>15/02/2019</a:t>
            </a:fld>
            <a:endParaRPr lang="fr-FR" dirty="0"/>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0" hangingPunct="1">
              <a:defRPr lang="fr-FR" sz="1000"/>
            </a:lvl1pPr>
          </a:lstStyle>
          <a:p>
            <a:r>
              <a:rPr lang="fr-FR" dirty="0" smtClean="0"/>
              <a:t>Exposé de communication d'entreprise: "CRM (Customer Relationship Management)"</a:t>
            </a:r>
            <a:endParaRPr lang="fr-FR"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defRPr lang="fr-FR" sz="1000"/>
            </a:lvl1pPr>
          </a:lstStyle>
          <a:p>
            <a:fld id="{D18737D0-1F07-487A-BC82-FDF5B924E95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p:txStyles>
    <p:title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p:titleStyle>
    <p:bodyStyle>
      <a:lvl1pPr marL="342900" indent="-342900" algn="l" rtl="0" eaLnBrk="1" fontAlgn="base" latinLnBrk="0" hangingPunct="1">
        <a:spcBef>
          <a:spcPct val="20000"/>
        </a:spcBef>
        <a:spcAft>
          <a:spcPct val="0"/>
        </a:spcAft>
        <a:buChar char="•"/>
        <a:defRPr lang="fr-FR" sz="3200">
          <a:solidFill>
            <a:schemeClr val="tx1">
              <a:lumMod val="75000"/>
            </a:schemeClr>
          </a:solidFill>
          <a:latin typeface="+mn-lt"/>
          <a:ea typeface="+mn-ea"/>
          <a:cs typeface="+mn-cs"/>
        </a:defRPr>
      </a:lvl1pPr>
      <a:lvl2pPr marL="742950" indent="-285750" algn="l" rtl="0" eaLnBrk="1" fontAlgn="base" hangingPunct="1">
        <a:spcBef>
          <a:spcPct val="20000"/>
        </a:spcBef>
        <a:spcAft>
          <a:spcPct val="0"/>
        </a:spcAft>
        <a:buChar char="–"/>
        <a:defRPr lang="fr-FR" sz="2800">
          <a:solidFill>
            <a:schemeClr val="tx1">
              <a:lumMod val="75000"/>
            </a:schemeClr>
          </a:solidFill>
          <a:latin typeface="+mn-lt"/>
        </a:defRPr>
      </a:lvl2pPr>
      <a:lvl3pPr marL="1143000" indent="-228600" algn="l" rtl="0" eaLnBrk="1" fontAlgn="base" hangingPunct="1">
        <a:spcBef>
          <a:spcPct val="20000"/>
        </a:spcBef>
        <a:spcAft>
          <a:spcPct val="0"/>
        </a:spcAft>
        <a:buChar char="•"/>
        <a:defRPr lang="fr-FR" sz="2400">
          <a:solidFill>
            <a:schemeClr val="tx1">
              <a:lumMod val="75000"/>
            </a:schemeClr>
          </a:solidFill>
          <a:latin typeface="+mn-lt"/>
        </a:defRPr>
      </a:lvl3pPr>
      <a:lvl4pPr marL="1600200" indent="-228600" algn="l" rtl="0" eaLnBrk="1" fontAlgn="base" hangingPunct="1">
        <a:spcBef>
          <a:spcPct val="20000"/>
        </a:spcBef>
        <a:spcAft>
          <a:spcPct val="0"/>
        </a:spcAft>
        <a:buChar char="–"/>
        <a:defRPr lang="fr-FR" sz="2000">
          <a:solidFill>
            <a:schemeClr val="tx1">
              <a:lumMod val="75000"/>
            </a:schemeClr>
          </a:solidFill>
          <a:latin typeface="+mn-lt"/>
        </a:defRPr>
      </a:lvl4pPr>
      <a:lvl5pPr marL="2057400" indent="-228600" algn="l" rtl="0" eaLnBrk="1" fontAlgn="base" hangingPunct="1">
        <a:spcBef>
          <a:spcPct val="20000"/>
        </a:spcBef>
        <a:spcAft>
          <a:spcPct val="0"/>
        </a:spcAft>
        <a:buChar char="»"/>
        <a:defRPr lang="fr-FR" sz="2000">
          <a:solidFill>
            <a:schemeClr val="tx1">
              <a:lumMod val="75000"/>
            </a:schemeClr>
          </a:solidFill>
          <a:latin typeface="+mn-lt"/>
        </a:defRPr>
      </a:lvl5pPr>
      <a:lvl6pPr marL="2514600" indent="-228600" algn="l" rtl="0" eaLnBrk="1" fontAlgn="base" hangingPunct="1">
        <a:spcBef>
          <a:spcPct val="20000"/>
        </a:spcBef>
        <a:spcAft>
          <a:spcPct val="0"/>
        </a:spcAft>
        <a:buChar char="»"/>
        <a:defRPr lang="fr-FR" sz="2000">
          <a:solidFill>
            <a:schemeClr val="tx1"/>
          </a:solidFill>
          <a:latin typeface="+mn-lt"/>
        </a:defRPr>
      </a:lvl6pPr>
      <a:lvl7pPr marL="2971800" indent="-228600" algn="l" rtl="0" eaLnBrk="1" fontAlgn="base" hangingPunct="1">
        <a:spcBef>
          <a:spcPct val="20000"/>
        </a:spcBef>
        <a:spcAft>
          <a:spcPct val="0"/>
        </a:spcAft>
        <a:buChar char="»"/>
        <a:defRPr lang="fr-FR" sz="2000">
          <a:solidFill>
            <a:schemeClr val="tx1"/>
          </a:solidFill>
          <a:latin typeface="+mn-lt"/>
        </a:defRPr>
      </a:lvl7pPr>
      <a:lvl8pPr marL="3429000" indent="-228600" algn="l" rtl="0" eaLnBrk="1" fontAlgn="base" hangingPunct="1">
        <a:spcBef>
          <a:spcPct val="20000"/>
        </a:spcBef>
        <a:spcAft>
          <a:spcPct val="0"/>
        </a:spcAft>
        <a:buChar char="»"/>
        <a:defRPr lang="fr-FR" sz="2000">
          <a:solidFill>
            <a:schemeClr val="tx1"/>
          </a:solidFill>
          <a:latin typeface="+mn-lt"/>
        </a:defRPr>
      </a:lvl8pPr>
      <a:lvl9pPr marL="3886200" indent="-228600" algn="l" rtl="0" eaLnBrk="1" fontAlgn="base" hangingPunct="1">
        <a:spcBef>
          <a:spcPct val="20000"/>
        </a:spcBef>
        <a:spcAft>
          <a:spcPct val="0"/>
        </a:spcAft>
        <a:buChar char="»"/>
        <a:defRPr lang="fr-FR" sz="2000">
          <a:solidFill>
            <a:schemeClr val="tx1"/>
          </a:solidFill>
          <a:latin typeface="+mn-lt"/>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tEmXaHPE6Y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se2kJKkR8n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youtube.com/watch?v=UEMxjbSNYIo"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dictionnaire.sensagent.leparisien.fr/Reconnaissance%20vocale/fr-fr/#Principe_de_bas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artonik.com/fr/outils~$c12/synthese-vocal-en-ligne/synthese-vocal-en-ligne~$a1047/synthese-vocal-en-ligne~infos~.aspx" TargetMode="External"/><Relationship Id="rId3" Type="http://schemas.openxmlformats.org/officeDocument/2006/relationships/hyperlink" Target="https://www.youtube.com/watch?v=tEmXaHPE6Ys" TargetMode="External"/><Relationship Id="rId7" Type="http://schemas.openxmlformats.org/officeDocument/2006/relationships/hyperlink" Target="https://www.nuance.com/omni-channel-customer-engagement/voice-and-ivr/text-to-speech.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youtube.com/watch?v=YOetqn_1eW4&amp;t=187s" TargetMode="External"/><Relationship Id="rId5" Type="http://schemas.openxmlformats.org/officeDocument/2006/relationships/hyperlink" Target="https://www.youtube.com/watch?v=UEMxjbSNYIo" TargetMode="External"/><Relationship Id="rId4" Type="http://schemas.openxmlformats.org/officeDocument/2006/relationships/hyperlink" Target="https://www.youtube.com/watch?v=se2kJKkR8nY"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coridys.fr/handicap-et-compensation/logiciels/liste-logiciels-adaptes-synthese-vocale-dictee-vocale-lenregistrement/" TargetMode="External"/><Relationship Id="rId3" Type="http://schemas.openxmlformats.org/officeDocument/2006/relationships/hyperlink" Target="http://asso-apaches.fr/faq/utilisation-de-logiciels-de-reconnaissance-vocale/" TargetMode="External"/><Relationship Id="rId7" Type="http://schemas.openxmlformats.org/officeDocument/2006/relationships/hyperlink" Target="https://www.atingo.be/tout-sexplique-la-synthese-vocal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gralon.net/articles/materiel-et-consommables/materiel-informatique-et-consommable-informatique/article-la-synthese-vocale---presentation-et-fonctionnement-1910.htm" TargetMode="External"/><Relationship Id="rId5" Type="http://schemas.openxmlformats.org/officeDocument/2006/relationships/hyperlink" Target="https://www.nuance.com/fr-fr/dragon.html" TargetMode="External"/><Relationship Id="rId4" Type="http://schemas.openxmlformats.org/officeDocument/2006/relationships/hyperlink" Target="https://ecolebranchee.com/logiciels-reconnaissance-synthese-vocale/" TargetMode="External"/><Relationship Id="rId9" Type="http://schemas.openxmlformats.org/officeDocument/2006/relationships/hyperlink" Target="https://www.nch.com.au/verbose/fr/index.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5877272"/>
            <a:ext cx="9144000" cy="952387"/>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sp>
        <p:nvSpPr>
          <p:cNvPr id="7" name="ZoneTexte 6"/>
          <p:cNvSpPr txBox="1"/>
          <p:nvPr/>
        </p:nvSpPr>
        <p:spPr>
          <a:xfrm>
            <a:off x="-126268" y="2204864"/>
            <a:ext cx="9396536" cy="295465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5400" dirty="0">
                <a:solidFill>
                  <a:schemeClr val="bg2">
                    <a:lumMod val="20000"/>
                    <a:lumOff val="80000"/>
                  </a:schemeClr>
                </a:solidFill>
              </a:rPr>
              <a:t>TAP </a:t>
            </a:r>
          </a:p>
          <a:p>
            <a:pPr algn="ctr"/>
            <a:r>
              <a:rPr lang="fr-FR" sz="4400" dirty="0">
                <a:solidFill>
                  <a:schemeClr val="bg2">
                    <a:lumMod val="20000"/>
                    <a:lumOff val="80000"/>
                  </a:schemeClr>
                </a:solidFill>
              </a:rPr>
              <a:t>Traitement Automatique de la </a:t>
            </a:r>
            <a:r>
              <a:rPr lang="fr-FR" sz="4400" dirty="0" smtClean="0">
                <a:solidFill>
                  <a:schemeClr val="bg2">
                    <a:lumMod val="20000"/>
                    <a:lumOff val="80000"/>
                  </a:schemeClr>
                </a:solidFill>
              </a:rPr>
              <a:t>Parole</a:t>
            </a:r>
          </a:p>
          <a:p>
            <a:pPr algn="ctr"/>
            <a:r>
              <a:rPr lang="fr-FR" sz="4400" dirty="0" smtClean="0">
                <a:solidFill>
                  <a:schemeClr val="bg2">
                    <a:lumMod val="20000"/>
                    <a:lumOff val="80000"/>
                  </a:schemeClr>
                </a:solidFill>
              </a:rPr>
              <a:t>Fondements théoriques </a:t>
            </a:r>
          </a:p>
          <a:p>
            <a:pPr algn="ctr"/>
            <a:r>
              <a:rPr lang="fr-FR" sz="4400" dirty="0" smtClean="0">
                <a:solidFill>
                  <a:schemeClr val="bg2">
                    <a:lumMod val="20000"/>
                    <a:lumOff val="80000"/>
                  </a:schemeClr>
                </a:solidFill>
              </a:rPr>
              <a:t>Logiciels, </a:t>
            </a:r>
            <a:r>
              <a:rPr lang="fr-FR" sz="4400" dirty="0" smtClean="0">
                <a:solidFill>
                  <a:schemeClr val="bg2">
                    <a:lumMod val="20000"/>
                    <a:lumOff val="80000"/>
                  </a:schemeClr>
                </a:solidFill>
              </a:rPr>
              <a:t>exemples </a:t>
            </a:r>
            <a:r>
              <a:rPr lang="fr-FR" sz="4400" dirty="0" smtClean="0">
                <a:solidFill>
                  <a:schemeClr val="bg2">
                    <a:lumMod val="20000"/>
                    <a:lumOff val="80000"/>
                  </a:schemeClr>
                </a:solidFill>
              </a:rPr>
              <a:t>et applications  </a:t>
            </a:r>
            <a:endParaRPr lang="fr-FR" sz="4400" dirty="0">
              <a:solidFill>
                <a:schemeClr val="bg2">
                  <a:lumMod val="20000"/>
                  <a:lumOff val="80000"/>
                </a:schemeClr>
              </a:solidFill>
            </a:endParaRPr>
          </a:p>
        </p:txBody>
      </p:sp>
      <p:sp>
        <p:nvSpPr>
          <p:cNvPr id="4" name="Rectangle 3"/>
          <p:cNvSpPr/>
          <p:nvPr/>
        </p:nvSpPr>
        <p:spPr bwMode="auto">
          <a:xfrm>
            <a:off x="683568" y="322264"/>
            <a:ext cx="7992888" cy="1162519"/>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pic>
        <p:nvPicPr>
          <p:cNvPr id="13" name="officeArt object"/>
          <p:cNvPicPr/>
          <p:nvPr/>
        </p:nvPicPr>
        <p:blipFill>
          <a:blip r:embed="rId3">
            <a:extLst/>
          </a:blip>
          <a:stretch>
            <a:fillRect/>
          </a:stretch>
        </p:blipFill>
        <p:spPr>
          <a:xfrm>
            <a:off x="713683" y="331153"/>
            <a:ext cx="2706189" cy="1153631"/>
          </a:xfrm>
          <a:prstGeom prst="rect">
            <a:avLst/>
          </a:prstGeom>
          <a:ln w="12700" cap="flat">
            <a:noFill/>
            <a:miter lim="400000"/>
          </a:ln>
          <a:effectLst/>
        </p:spPr>
      </p:pic>
      <p:pic>
        <p:nvPicPr>
          <p:cNvPr id="14" name="officeArt object"/>
          <p:cNvPicPr/>
          <p:nvPr/>
        </p:nvPicPr>
        <p:blipFill>
          <a:blip r:embed="rId4">
            <a:extLst/>
          </a:blip>
          <a:stretch>
            <a:fillRect/>
          </a:stretch>
        </p:blipFill>
        <p:spPr>
          <a:xfrm>
            <a:off x="5961560" y="332656"/>
            <a:ext cx="2714896" cy="1152128"/>
          </a:xfrm>
          <a:prstGeom prst="rect">
            <a:avLst/>
          </a:prstGeom>
          <a:ln w="12700" cap="flat">
            <a:noFill/>
            <a:miter lim="400000"/>
          </a:ln>
          <a:effectLst/>
        </p:spPr>
      </p:pic>
      <p:sp>
        <p:nvSpPr>
          <p:cNvPr id="3" name="ZoneTexte 2"/>
          <p:cNvSpPr txBox="1"/>
          <p:nvPr/>
        </p:nvSpPr>
        <p:spPr>
          <a:xfrm>
            <a:off x="2755504" y="842051"/>
            <a:ext cx="3616696" cy="707886"/>
          </a:xfrm>
          <a:prstGeom prst="rect">
            <a:avLst/>
          </a:prstGeom>
          <a:noFill/>
        </p:spPr>
        <p:txBody>
          <a:bodyPr wrap="none" rtlCol="0">
            <a:spAutoFit/>
          </a:bodyPr>
          <a:lstStyle/>
          <a:p>
            <a:pPr algn="ctr"/>
            <a:r>
              <a:rPr lang="fr-FR" sz="2000" b="1" dirty="0" err="1" smtClean="0">
                <a:solidFill>
                  <a:schemeClr val="tx1">
                    <a:lumMod val="75000"/>
                  </a:schemeClr>
                </a:solidFill>
              </a:rPr>
              <a:t>InHM</a:t>
            </a:r>
            <a:r>
              <a:rPr lang="fr-FR" sz="2000" b="1" dirty="0" smtClean="0">
                <a:solidFill>
                  <a:schemeClr val="tx1">
                    <a:lumMod val="75000"/>
                  </a:schemeClr>
                </a:solidFill>
              </a:rPr>
              <a:t> </a:t>
            </a:r>
          </a:p>
          <a:p>
            <a:pPr algn="ctr"/>
            <a:r>
              <a:rPr lang="fr-FR" sz="2000" b="1" dirty="0" smtClean="0">
                <a:solidFill>
                  <a:schemeClr val="tx1">
                    <a:lumMod val="75000"/>
                  </a:schemeClr>
                </a:solidFill>
              </a:rPr>
              <a:t>Interaction Homme-Machine</a:t>
            </a:r>
            <a:endParaRPr lang="fr-FR" sz="2000" b="1" dirty="0">
              <a:solidFill>
                <a:schemeClr val="tx1">
                  <a:lumMod val="75000"/>
                </a:schemeClr>
              </a:solidFill>
            </a:endParaRPr>
          </a:p>
        </p:txBody>
      </p:sp>
      <p:sp>
        <p:nvSpPr>
          <p:cNvPr id="15" name="ZoneTexte 14"/>
          <p:cNvSpPr txBox="1"/>
          <p:nvPr/>
        </p:nvSpPr>
        <p:spPr>
          <a:xfrm>
            <a:off x="20929" y="5877272"/>
            <a:ext cx="3543150" cy="707886"/>
          </a:xfrm>
          <a:prstGeom prst="rect">
            <a:avLst/>
          </a:prstGeom>
          <a:noFill/>
        </p:spPr>
        <p:txBody>
          <a:bodyPr wrap="none" rtlCol="0">
            <a:spAutoFit/>
          </a:bodyPr>
          <a:lstStyle/>
          <a:p>
            <a:r>
              <a:rPr lang="fr-FR" sz="2000" b="1" dirty="0" smtClean="0">
                <a:solidFill>
                  <a:schemeClr val="tx1">
                    <a:lumMod val="75000"/>
                  </a:schemeClr>
                </a:solidFill>
              </a:rPr>
              <a:t>Encadré par :</a:t>
            </a:r>
          </a:p>
          <a:p>
            <a:r>
              <a:rPr lang="fr-FR" sz="2000" b="1" dirty="0">
                <a:ln w="11430"/>
                <a:solidFill>
                  <a:schemeClr val="tx1">
                    <a:lumMod val="75000"/>
                  </a:schemeClr>
                </a:solidFill>
              </a:rPr>
              <a:t>Mme Catherine RECANATI </a:t>
            </a:r>
            <a:r>
              <a:rPr lang="fr-FR" sz="2000" b="1" dirty="0" smtClean="0">
                <a:solidFill>
                  <a:schemeClr val="tx1">
                    <a:lumMod val="75000"/>
                  </a:schemeClr>
                </a:solidFill>
              </a:rPr>
              <a:t> </a:t>
            </a:r>
            <a:endParaRPr lang="fr-FR" sz="2000" b="1" dirty="0">
              <a:solidFill>
                <a:schemeClr val="tx1">
                  <a:lumMod val="75000"/>
                </a:schemeClr>
              </a:solidFill>
            </a:endParaRPr>
          </a:p>
        </p:txBody>
      </p:sp>
      <p:sp>
        <p:nvSpPr>
          <p:cNvPr id="16" name="ZoneTexte 15"/>
          <p:cNvSpPr txBox="1"/>
          <p:nvPr/>
        </p:nvSpPr>
        <p:spPr>
          <a:xfrm>
            <a:off x="6084168" y="5837551"/>
            <a:ext cx="3062057" cy="1015663"/>
          </a:xfrm>
          <a:prstGeom prst="rect">
            <a:avLst/>
          </a:prstGeom>
          <a:noFill/>
        </p:spPr>
        <p:txBody>
          <a:bodyPr wrap="none" rtlCol="0">
            <a:spAutoFit/>
          </a:bodyPr>
          <a:lstStyle/>
          <a:p>
            <a:pPr algn="r"/>
            <a:r>
              <a:rPr lang="fr-FR" sz="2000" b="1" dirty="0" smtClean="0">
                <a:solidFill>
                  <a:schemeClr val="tx1">
                    <a:lumMod val="75000"/>
                  </a:schemeClr>
                </a:solidFill>
              </a:rPr>
              <a:t>Présenté par :</a:t>
            </a:r>
          </a:p>
          <a:p>
            <a:pPr algn="r"/>
            <a:r>
              <a:rPr lang="fr-FR" sz="2000" b="1" dirty="0" err="1" smtClean="0">
                <a:ln w="11430"/>
                <a:solidFill>
                  <a:schemeClr val="tx1">
                    <a:lumMod val="75000"/>
                  </a:schemeClr>
                </a:solidFill>
              </a:rPr>
              <a:t>Louiza</a:t>
            </a:r>
            <a:r>
              <a:rPr lang="fr-FR" sz="2000" b="1" dirty="0" smtClean="0">
                <a:ln w="11430"/>
                <a:solidFill>
                  <a:schemeClr val="tx1">
                    <a:lumMod val="75000"/>
                  </a:schemeClr>
                </a:solidFill>
              </a:rPr>
              <a:t> AOUCHETA</a:t>
            </a:r>
          </a:p>
          <a:p>
            <a:pPr algn="r"/>
            <a:r>
              <a:rPr lang="fr-FR" sz="2000" b="1" dirty="0" err="1" smtClean="0">
                <a:ln w="11430"/>
                <a:solidFill>
                  <a:schemeClr val="tx1">
                    <a:lumMod val="75000"/>
                  </a:schemeClr>
                </a:solidFill>
              </a:rPr>
              <a:t>Dofinisséri</a:t>
            </a:r>
            <a:r>
              <a:rPr lang="fr-FR" sz="2000" b="1" dirty="0" smtClean="0">
                <a:ln w="11430"/>
                <a:solidFill>
                  <a:schemeClr val="tx1">
                    <a:lumMod val="75000"/>
                  </a:schemeClr>
                </a:solidFill>
              </a:rPr>
              <a:t> Désiré KANI</a:t>
            </a:r>
            <a:endParaRPr lang="fr-FR" sz="2000" b="1" dirty="0">
              <a:solidFill>
                <a:schemeClr val="tx1">
                  <a:lumMod val="75000"/>
                </a:schemeClr>
              </a:solidFill>
            </a:endParaRPr>
          </a:p>
        </p:txBody>
      </p:sp>
    </p:spTree>
    <p:extLst>
      <p:ext uri="{BB962C8B-B14F-4D97-AF65-F5344CB8AC3E}">
        <p14:creationId xmlns:p14="http://schemas.microsoft.com/office/powerpoint/2010/main" val="385337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smtClean="0"/>
              <a:t>  </a:t>
            </a:r>
            <a:r>
              <a:rPr lang="fr-FR" b="1" dirty="0" smtClean="0"/>
              <a:t>1970</a:t>
            </a:r>
            <a:r>
              <a:rPr lang="fr-FR" dirty="0" smtClean="0"/>
              <a:t> :  amélioration de la recherche avec les travaux de </a:t>
            </a:r>
            <a:r>
              <a:rPr lang="fr-FR" b="1" kern="1200" dirty="0"/>
              <a:t>Jelinek</a:t>
            </a:r>
            <a:r>
              <a:rPr lang="fr-FR" kern="1200" dirty="0"/>
              <a:t> chez IBM (1972-1993</a:t>
            </a:r>
            <a:r>
              <a:rPr lang="fr-FR" kern="1200" dirty="0" smtClean="0"/>
              <a:t>)</a:t>
            </a:r>
          </a:p>
          <a:p>
            <a:pPr lvl="1" algn="just">
              <a:lnSpc>
                <a:spcPct val="150000"/>
              </a:lnSpc>
              <a:buFont typeface="Wingdings" panose="05000000000000000000" pitchFamily="2" charset="2"/>
              <a:buChar char="q"/>
            </a:pPr>
            <a:r>
              <a:rPr lang="fr-FR" b="1" kern="1200" dirty="0"/>
              <a:t> </a:t>
            </a:r>
            <a:r>
              <a:rPr lang="fr-FR" b="1" kern="1200" dirty="0" smtClean="0"/>
              <a:t> 1972 : première commercialisation </a:t>
            </a:r>
            <a:r>
              <a:rPr lang="fr-FR" kern="1200" dirty="0" smtClean="0"/>
              <a:t>d’un </a:t>
            </a:r>
            <a:r>
              <a:rPr lang="fr-FR" b="1" kern="1200" dirty="0" smtClean="0"/>
              <a:t>système de reconnaissance vocale </a:t>
            </a:r>
            <a:r>
              <a:rPr lang="fr-FR" kern="1200" dirty="0" smtClean="0"/>
              <a:t>par la société</a:t>
            </a:r>
            <a:r>
              <a:rPr lang="fr-FR" b="1" kern="1200" dirty="0" smtClean="0"/>
              <a:t> </a:t>
            </a:r>
            <a:r>
              <a:rPr lang="fr-FR" b="1" kern="1200" dirty="0" err="1"/>
              <a:t>Threshold</a:t>
            </a:r>
            <a:r>
              <a:rPr lang="fr-FR" b="1" kern="1200" dirty="0"/>
              <a:t> Technologies </a:t>
            </a:r>
            <a:endParaRPr lang="fr-FR" b="1" dirty="0" smtClean="0"/>
          </a:p>
          <a:p>
            <a:pPr marL="0" indent="0" algn="just">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10</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Historique</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6686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dirty="0" smtClean="0"/>
              <a:t>  De </a:t>
            </a:r>
            <a:r>
              <a:rPr lang="fr-FR" b="1" dirty="0" smtClean="0"/>
              <a:t>1965 à 1985</a:t>
            </a:r>
            <a:r>
              <a:rPr lang="fr-FR" dirty="0" smtClean="0"/>
              <a:t> : </a:t>
            </a:r>
            <a:r>
              <a:rPr lang="fr-FR" b="1" kern="1200" dirty="0" smtClean="0"/>
              <a:t>synthèse vocale </a:t>
            </a:r>
            <a:r>
              <a:rPr lang="fr-FR" b="1" kern="1200" dirty="0"/>
              <a:t>par règles</a:t>
            </a:r>
            <a:r>
              <a:rPr lang="fr-FR" kern="1200" dirty="0"/>
              <a:t> ou </a:t>
            </a:r>
            <a:r>
              <a:rPr lang="fr-FR" b="1" kern="1200" dirty="0"/>
              <a:t>synthèse vocale par </a:t>
            </a:r>
            <a:r>
              <a:rPr lang="fr-FR" b="1" kern="1200" dirty="0" smtClean="0"/>
              <a:t>formants </a:t>
            </a:r>
            <a:r>
              <a:rPr lang="fr-FR" kern="1200" dirty="0" smtClean="0"/>
              <a:t>- basée </a:t>
            </a:r>
            <a:r>
              <a:rPr lang="fr-FR" kern="1200" dirty="0"/>
              <a:t>sur la modélisation paramétrique du spectre sonore de la </a:t>
            </a:r>
            <a:r>
              <a:rPr lang="fr-FR" kern="1200" dirty="0" smtClean="0"/>
              <a:t>parole et </a:t>
            </a:r>
            <a:r>
              <a:rPr lang="fr-FR" b="1" kern="1200" dirty="0" smtClean="0"/>
              <a:t>entièrement synthétique </a:t>
            </a:r>
          </a:p>
          <a:p>
            <a:pPr marL="457200" lvl="1" indent="0" algn="just">
              <a:lnSpc>
                <a:spcPct val="150000"/>
              </a:lnSpc>
              <a:buNone/>
            </a:pPr>
            <a:endParaRPr lang="fr-FR" b="1" dirty="0" smtClean="0"/>
          </a:p>
          <a:p>
            <a:pPr marL="0" indent="0" algn="just">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11</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Historique</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7879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dirty="0" smtClean="0"/>
              <a:t>  </a:t>
            </a:r>
            <a:r>
              <a:rPr lang="fr-FR" b="1" dirty="0" smtClean="0"/>
              <a:t>A partir de 1985 </a:t>
            </a:r>
            <a:r>
              <a:rPr lang="fr-FR" dirty="0" smtClean="0"/>
              <a:t>: </a:t>
            </a:r>
            <a:r>
              <a:rPr lang="fr-FR" b="1" dirty="0" smtClean="0"/>
              <a:t>synthèse vocale </a:t>
            </a:r>
            <a:r>
              <a:rPr lang="fr-FR" b="1" kern="1200" dirty="0" smtClean="0"/>
              <a:t>semi-synthétique</a:t>
            </a:r>
            <a:r>
              <a:rPr lang="fr-FR" kern="1200" dirty="0" smtClean="0"/>
              <a:t> - consiste </a:t>
            </a:r>
            <a:r>
              <a:rPr lang="fr-FR" kern="1200" dirty="0"/>
              <a:t>à assembler </a:t>
            </a:r>
            <a:r>
              <a:rPr lang="fr-FR" kern="1200" dirty="0" smtClean="0"/>
              <a:t>des </a:t>
            </a:r>
            <a:r>
              <a:rPr lang="fr-FR" kern="1200" dirty="0"/>
              <a:t>petits segments élémentaires de parole naturelle pour constituer n'importe quel énoncé synthétique souhaité</a:t>
            </a:r>
            <a:endParaRPr lang="fr-FR" b="1" dirty="0" smtClean="0"/>
          </a:p>
          <a:p>
            <a:pPr marL="0" indent="0" algn="just">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12</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Historique</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54413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Traitement </a:t>
            </a:r>
            <a:r>
              <a:rPr lang="fr-FR" b="1" dirty="0"/>
              <a:t>acoustique</a:t>
            </a:r>
          </a:p>
          <a:p>
            <a:pPr lvl="1" algn="just">
              <a:lnSpc>
                <a:spcPct val="150000"/>
              </a:lnSpc>
              <a:buFont typeface="Wingdings" panose="05000000000000000000" pitchFamily="2" charset="2"/>
              <a:buChar char="q"/>
            </a:pPr>
            <a:r>
              <a:rPr lang="fr-FR" b="1" dirty="0" smtClean="0"/>
              <a:t>  Apprentissage </a:t>
            </a:r>
            <a:r>
              <a:rPr lang="fr-FR" b="1" dirty="0"/>
              <a:t>automatique</a:t>
            </a:r>
          </a:p>
          <a:p>
            <a:pPr lvl="1" algn="just">
              <a:lnSpc>
                <a:spcPct val="150000"/>
              </a:lnSpc>
              <a:buFont typeface="Wingdings" panose="05000000000000000000" pitchFamily="2" charset="2"/>
              <a:buChar char="q"/>
            </a:pPr>
            <a:r>
              <a:rPr lang="fr-FR" b="1" dirty="0"/>
              <a:t> </a:t>
            </a:r>
            <a:r>
              <a:rPr lang="fr-FR" b="1" dirty="0" smtClean="0"/>
              <a:t> Décodage </a:t>
            </a:r>
          </a:p>
          <a:p>
            <a:pPr lvl="1" algn="just">
              <a:lnSpc>
                <a:spcPct val="150000"/>
              </a:lnSpc>
              <a:buFont typeface="Wingdings" panose="05000000000000000000" pitchFamily="2" charset="2"/>
              <a:buChar char="q"/>
            </a:pPr>
            <a:r>
              <a:rPr lang="fr-FR" b="1" dirty="0"/>
              <a:t> </a:t>
            </a:r>
            <a:r>
              <a:rPr lang="fr-FR" b="1" dirty="0" smtClean="0"/>
              <a:t> Modèles</a:t>
            </a:r>
            <a:endParaRPr lang="fr-FR" b="1" dirty="0"/>
          </a:p>
          <a:p>
            <a:pPr lvl="1" algn="just">
              <a:lnSpc>
                <a:spcPct val="150000"/>
              </a:lnSpc>
              <a:buFont typeface="Wingdings" panose="05000000000000000000" pitchFamily="2" charset="2"/>
              <a:buChar char="q"/>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13</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0458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Traitement acoustique</a:t>
            </a:r>
          </a:p>
          <a:p>
            <a:pPr marL="457200" lvl="1" indent="0" algn="just">
              <a:lnSpc>
                <a:spcPct val="150000"/>
              </a:lnSpc>
              <a:buNone/>
            </a:pPr>
            <a:r>
              <a:rPr lang="fr-FR" kern="1200" dirty="0"/>
              <a:t>P</a:t>
            </a:r>
            <a:r>
              <a:rPr lang="fr-FR" kern="1200" dirty="0" smtClean="0"/>
              <a:t>ermet </a:t>
            </a:r>
            <a:r>
              <a:rPr lang="fr-FR" kern="1200" dirty="0"/>
              <a:t>principalement d'extraire du signal vocal une image acoustique compacte sous forme de vecteurs acoustiques correspondant à des tranches de 20 à 30ms de signal avec un pas de 10ms </a:t>
            </a:r>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14</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1735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Apprentissage automatique</a:t>
            </a:r>
          </a:p>
          <a:p>
            <a:pPr marL="457200" lvl="1" indent="0" algn="just">
              <a:lnSpc>
                <a:spcPct val="150000"/>
              </a:lnSpc>
              <a:buNone/>
            </a:pPr>
            <a:r>
              <a:rPr lang="fr-FR" kern="1200" dirty="0" smtClean="0"/>
              <a:t>Réalise </a:t>
            </a:r>
            <a:r>
              <a:rPr lang="fr-FR" kern="1200" dirty="0"/>
              <a:t>une association entre les segments élémentaires de la parole et les éléments </a:t>
            </a:r>
            <a:r>
              <a:rPr lang="fr-FR" kern="1200" dirty="0" smtClean="0"/>
              <a:t>lexicaux</a:t>
            </a:r>
          </a:p>
          <a:p>
            <a:pPr marL="457200" lvl="1" indent="0" algn="just">
              <a:lnSpc>
                <a:spcPct val="150000"/>
              </a:lnSpc>
              <a:buNone/>
            </a:pPr>
            <a:r>
              <a:rPr lang="fr-FR" kern="1200" dirty="0" smtClean="0"/>
              <a:t>Utilise les modèles de </a:t>
            </a:r>
            <a:r>
              <a:rPr lang="fr-FR" kern="1200" dirty="0"/>
              <a:t>Markov </a:t>
            </a:r>
            <a:r>
              <a:rPr lang="fr-FR" kern="1200" dirty="0" smtClean="0"/>
              <a:t>cachés et/ou réseaux de neurones artificiels </a:t>
            </a:r>
          </a:p>
          <a:p>
            <a:pPr marL="457200" lvl="1" indent="0" algn="just">
              <a:lnSpc>
                <a:spcPct val="150000"/>
              </a:lnSpc>
              <a:buNone/>
            </a:pPr>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15</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9227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Décodage </a:t>
            </a:r>
          </a:p>
          <a:p>
            <a:pPr marL="457200" lvl="1" indent="0" algn="just">
              <a:lnSpc>
                <a:spcPct val="150000"/>
              </a:lnSpc>
              <a:buNone/>
            </a:pPr>
            <a:r>
              <a:rPr lang="fr-FR" kern="1200" dirty="0"/>
              <a:t>C</a:t>
            </a:r>
            <a:r>
              <a:rPr lang="fr-FR" kern="1200" dirty="0" smtClean="0"/>
              <a:t>oncaténation des </a:t>
            </a:r>
            <a:r>
              <a:rPr lang="fr-FR" kern="1200" dirty="0"/>
              <a:t>modèles élémentaires précédemment appris </a:t>
            </a:r>
            <a:r>
              <a:rPr lang="fr-FR" kern="1200" dirty="0" smtClean="0"/>
              <a:t>pour reconstituer </a:t>
            </a:r>
            <a:r>
              <a:rPr lang="fr-FR" kern="1200" dirty="0"/>
              <a:t>le discours le plus probable. </a:t>
            </a:r>
          </a:p>
          <a:p>
            <a:pPr marL="457200" lvl="1" indent="0" algn="just">
              <a:lnSpc>
                <a:spcPct val="150000"/>
              </a:lnSpc>
              <a:buNone/>
            </a:pPr>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16</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75983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Modèles</a:t>
            </a:r>
          </a:p>
          <a:p>
            <a:pPr marL="457200" lvl="1" indent="0" algn="just">
              <a:lnSpc>
                <a:spcPct val="150000"/>
              </a:lnSpc>
              <a:buNone/>
            </a:pPr>
            <a:r>
              <a:rPr lang="fr-FR" dirty="0" smtClean="0"/>
              <a:t>Le système s'appuie </a:t>
            </a:r>
            <a:r>
              <a:rPr lang="fr-FR" dirty="0"/>
              <a:t>sur trois modèles principaux </a:t>
            </a:r>
            <a:r>
              <a:rPr lang="fr-FR" dirty="0" smtClean="0"/>
              <a:t>:</a:t>
            </a:r>
            <a:endParaRPr lang="fr-FR" b="1" dirty="0" smtClean="0"/>
          </a:p>
          <a:p>
            <a:pPr lvl="2" algn="just">
              <a:lnSpc>
                <a:spcPct val="150000"/>
              </a:lnSpc>
              <a:buFont typeface="Arial" panose="020B0604020202020204" pitchFamily="34" charset="0"/>
              <a:buChar char="•"/>
            </a:pPr>
            <a:r>
              <a:rPr lang="fr-FR" b="1" dirty="0" smtClean="0"/>
              <a:t>Modèle </a:t>
            </a:r>
            <a:r>
              <a:rPr lang="fr-FR" b="1" dirty="0"/>
              <a:t>de </a:t>
            </a:r>
            <a:r>
              <a:rPr lang="fr-FR" b="1" dirty="0" smtClean="0"/>
              <a:t>langage</a:t>
            </a:r>
            <a:endParaRPr lang="fr-FR" dirty="0" smtClean="0"/>
          </a:p>
          <a:p>
            <a:pPr lvl="2" algn="just">
              <a:lnSpc>
                <a:spcPct val="150000"/>
              </a:lnSpc>
              <a:buFont typeface="Arial" panose="020B0604020202020204" pitchFamily="34" charset="0"/>
              <a:buChar char="•"/>
            </a:pPr>
            <a:r>
              <a:rPr lang="fr-FR" b="1" dirty="0" smtClean="0"/>
              <a:t>Modèle </a:t>
            </a:r>
            <a:r>
              <a:rPr lang="fr-FR" b="1" dirty="0"/>
              <a:t>de prononciation</a:t>
            </a:r>
            <a:r>
              <a:rPr lang="fr-FR" dirty="0"/>
              <a:t> </a:t>
            </a:r>
          </a:p>
          <a:p>
            <a:pPr lvl="2" algn="just">
              <a:lnSpc>
                <a:spcPct val="150000"/>
              </a:lnSpc>
              <a:buFont typeface="Arial" panose="020B0604020202020204" pitchFamily="34" charset="0"/>
              <a:buChar char="•"/>
            </a:pPr>
            <a:r>
              <a:rPr lang="fr-FR" b="1" dirty="0" smtClean="0"/>
              <a:t>Modèle </a:t>
            </a:r>
            <a:r>
              <a:rPr lang="fr-FR" b="1" dirty="0" err="1"/>
              <a:t>acoustico</a:t>
            </a:r>
            <a:r>
              <a:rPr lang="fr-FR" b="1" dirty="0"/>
              <a:t>-phonétique</a:t>
            </a:r>
            <a:r>
              <a:rPr lang="fr-FR" dirty="0"/>
              <a:t> </a:t>
            </a:r>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17</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5667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Modèles</a:t>
            </a:r>
          </a:p>
          <a:p>
            <a:pPr lvl="2" algn="just">
              <a:lnSpc>
                <a:spcPct val="150000"/>
              </a:lnSpc>
              <a:buFont typeface="Arial" panose="020B0604020202020204" pitchFamily="34" charset="0"/>
              <a:buChar char="•"/>
            </a:pPr>
            <a:r>
              <a:rPr lang="fr-FR" b="1" dirty="0" smtClean="0"/>
              <a:t>Modèle </a:t>
            </a:r>
            <a:r>
              <a:rPr lang="fr-FR" b="1" dirty="0"/>
              <a:t>de </a:t>
            </a:r>
            <a:r>
              <a:rPr lang="fr-FR" b="1" dirty="0" smtClean="0"/>
              <a:t>langage : </a:t>
            </a:r>
            <a:r>
              <a:rPr lang="fr-FR" kern="1200" dirty="0"/>
              <a:t>ce modèle donne la probabilité   de chaque suite de mots   dans le langage cible.</a:t>
            </a:r>
          </a:p>
          <a:p>
            <a:pPr marL="914400" lvl="2" indent="0" algn="just">
              <a:lnSpc>
                <a:spcPct val="150000"/>
              </a:lnSpc>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18</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Image 7" descr="P(W)"/>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725144"/>
            <a:ext cx="1102221" cy="1037704"/>
          </a:xfrm>
          <a:prstGeom prst="rect">
            <a:avLst/>
          </a:prstGeom>
          <a:noFill/>
          <a:ln>
            <a:noFill/>
          </a:ln>
        </p:spPr>
      </p:pic>
    </p:spTree>
    <p:extLst>
      <p:ext uri="{BB962C8B-B14F-4D97-AF65-F5344CB8AC3E}">
        <p14:creationId xmlns:p14="http://schemas.microsoft.com/office/powerpoint/2010/main" val="187724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Modèles</a:t>
            </a:r>
          </a:p>
          <a:p>
            <a:pPr lvl="2" algn="just">
              <a:lnSpc>
                <a:spcPct val="150000"/>
              </a:lnSpc>
              <a:buFont typeface="Arial" panose="020B0604020202020204" pitchFamily="34" charset="0"/>
              <a:buChar char="•"/>
            </a:pPr>
            <a:r>
              <a:rPr lang="fr-FR" b="1" dirty="0" smtClean="0"/>
              <a:t>Modèle de prononciation : </a:t>
            </a:r>
            <a:r>
              <a:rPr lang="fr-FR" kern="1200" dirty="0"/>
              <a:t>ce modèle donne pour chaque suite de </a:t>
            </a:r>
            <a:r>
              <a:rPr lang="fr-FR" kern="1200" dirty="0" smtClean="0"/>
              <a:t>mots, </a:t>
            </a:r>
            <a:r>
              <a:rPr lang="fr-FR" kern="1200" dirty="0"/>
              <a:t>la ou les prononciations </a:t>
            </a:r>
            <a:r>
              <a:rPr lang="fr-FR" kern="1200" dirty="0" smtClean="0"/>
              <a:t>possibles avec </a:t>
            </a:r>
            <a:r>
              <a:rPr lang="fr-FR" kern="1200" dirty="0"/>
              <a:t>leurs probabilités </a:t>
            </a:r>
            <a:r>
              <a:rPr lang="fr-FR" kern="1200" dirty="0" smtClean="0"/>
              <a:t>.</a:t>
            </a:r>
            <a:endParaRPr lang="fr-FR" kern="1200" dirty="0"/>
          </a:p>
          <a:p>
            <a:pPr marL="914400" lvl="2" indent="0" algn="just">
              <a:lnSpc>
                <a:spcPct val="150000"/>
              </a:lnSpc>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19</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Image 9" descr="P(H|W)"/>
          <p:cNvPicPr/>
          <p:nvPr/>
        </p:nvPicPr>
        <p:blipFill>
          <a:blip r:embed="rId3">
            <a:extLst>
              <a:ext uri="{28A0092B-C50C-407E-A947-70E740481C1C}">
                <a14:useLocalDpi xmlns:a14="http://schemas.microsoft.com/office/drawing/2010/main" val="0"/>
              </a:ext>
            </a:extLst>
          </a:blip>
          <a:srcRect/>
          <a:stretch>
            <a:fillRect/>
          </a:stretch>
        </p:blipFill>
        <p:spPr bwMode="auto">
          <a:xfrm>
            <a:off x="3553309" y="5157192"/>
            <a:ext cx="1066155" cy="605656"/>
          </a:xfrm>
          <a:prstGeom prst="rect">
            <a:avLst/>
          </a:prstGeom>
          <a:noFill/>
          <a:ln>
            <a:noFill/>
          </a:ln>
        </p:spPr>
      </p:pic>
    </p:spTree>
    <p:extLst>
      <p:ext uri="{BB962C8B-B14F-4D97-AF65-F5344CB8AC3E}">
        <p14:creationId xmlns:p14="http://schemas.microsoft.com/office/powerpoint/2010/main" val="3935239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a:t>
            </a:fld>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2" y="3207078"/>
            <a:ext cx="3305175" cy="158198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815" y="3135744"/>
            <a:ext cx="3849892" cy="1531684"/>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564" y="1635767"/>
            <a:ext cx="3904394" cy="136118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36" y="1662296"/>
            <a:ext cx="3379143" cy="1334656"/>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84" y="4999189"/>
            <a:ext cx="6147116" cy="1549152"/>
          </a:xfrm>
          <a:prstGeom prst="rect">
            <a:avLst/>
          </a:prstGeom>
        </p:spPr>
      </p:pic>
    </p:spTree>
    <p:extLst>
      <p:ext uri="{BB962C8B-B14F-4D97-AF65-F5344CB8AC3E}">
        <p14:creationId xmlns:p14="http://schemas.microsoft.com/office/powerpoint/2010/main" val="1062185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340768"/>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Modèles</a:t>
            </a:r>
          </a:p>
          <a:p>
            <a:pPr lvl="2" algn="just">
              <a:lnSpc>
                <a:spcPct val="150000"/>
              </a:lnSpc>
              <a:buFont typeface="Arial" panose="020B0604020202020204" pitchFamily="34" charset="0"/>
              <a:buChar char="•"/>
            </a:pPr>
            <a:r>
              <a:rPr lang="fr-FR" b="1" dirty="0" smtClean="0"/>
              <a:t>Modèle </a:t>
            </a:r>
            <a:r>
              <a:rPr lang="fr-FR" b="1" kern="1200" dirty="0" err="1"/>
              <a:t>acoustico</a:t>
            </a:r>
            <a:r>
              <a:rPr lang="fr-FR" b="1" kern="1200" dirty="0"/>
              <a:t>-phonétique</a:t>
            </a:r>
            <a:r>
              <a:rPr lang="fr-FR" kern="1200" dirty="0"/>
              <a:t> </a:t>
            </a:r>
            <a:r>
              <a:rPr lang="fr-FR" b="1" dirty="0" smtClean="0"/>
              <a:t>: </a:t>
            </a:r>
            <a:r>
              <a:rPr lang="fr-FR" kern="1200" dirty="0"/>
              <a:t>ce modèle estime la probabilité   de la séquence observée de vecteurs acoustiques  étant donnée une prononciation possible   d'une séquence de mots donnée.</a:t>
            </a:r>
          </a:p>
          <a:p>
            <a:pPr lvl="2" algn="just">
              <a:lnSpc>
                <a:spcPct val="150000"/>
              </a:lnSpc>
              <a:buFont typeface="Arial" panose="020B0604020202020204" pitchFamily="34" charset="0"/>
              <a:buChar char="•"/>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20</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1" name="Image 20" descr="P(X|H)"/>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373216"/>
            <a:ext cx="1053455" cy="749672"/>
          </a:xfrm>
          <a:prstGeom prst="rect">
            <a:avLst/>
          </a:prstGeom>
          <a:noFill/>
          <a:ln>
            <a:noFill/>
          </a:ln>
        </p:spPr>
      </p:pic>
    </p:spTree>
    <p:extLst>
      <p:ext uri="{BB962C8B-B14F-4D97-AF65-F5344CB8AC3E}">
        <p14:creationId xmlns:p14="http://schemas.microsoft.com/office/powerpoint/2010/main" val="107463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a:t>  </a:t>
            </a:r>
            <a:r>
              <a:rPr lang="fr-FR" b="1" dirty="0" smtClean="0"/>
              <a:t>Modèles</a:t>
            </a:r>
          </a:p>
          <a:p>
            <a:pPr marL="457200" lvl="1" indent="0" algn="just">
              <a:lnSpc>
                <a:spcPct val="150000"/>
              </a:lnSpc>
              <a:buNone/>
            </a:pPr>
            <a:r>
              <a:rPr lang="fr-FR" dirty="0"/>
              <a:t>La combinaison </a:t>
            </a:r>
            <a:r>
              <a:rPr lang="fr-FR" dirty="0" smtClean="0"/>
              <a:t>des </a:t>
            </a:r>
            <a:r>
              <a:rPr lang="fr-FR" dirty="0"/>
              <a:t>trois modèles permet de calculer la probabilité de toute suite de mots étant donné un signal vocal observé. </a:t>
            </a:r>
            <a:endParaRPr lang="fr-FR" dirty="0" smtClean="0"/>
          </a:p>
          <a:p>
            <a:pPr marL="457200" lvl="1" indent="0" algn="just">
              <a:lnSpc>
                <a:spcPct val="150000"/>
              </a:lnSpc>
              <a:buNone/>
            </a:pPr>
            <a:r>
              <a:rPr lang="fr-FR" dirty="0" smtClean="0"/>
              <a:t>La </a:t>
            </a:r>
            <a:r>
              <a:rPr lang="fr-FR" dirty="0"/>
              <a:t>reconnaissance de la parole consiste à trouver la suite de mots qui a la probabilité la plus élevée</a:t>
            </a:r>
            <a:endParaRPr lang="fr-FR" b="1"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21</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799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22</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Transcription </a:t>
            </a:r>
            <a:r>
              <a:rPr lang="fr-FR" b="1" kern="1200" dirty="0"/>
              <a:t>phonétique</a:t>
            </a:r>
            <a:endParaRPr lang="fr-FR" sz="1600" b="1" kern="1200" dirty="0"/>
          </a:p>
          <a:p>
            <a:pPr lvl="1">
              <a:lnSpc>
                <a:spcPct val="150000"/>
              </a:lnSpc>
              <a:buFont typeface="Wingdings" panose="05000000000000000000" pitchFamily="2" charset="2"/>
              <a:buChar char="q"/>
            </a:pPr>
            <a:r>
              <a:rPr lang="fr-FR" b="1" dirty="0" smtClean="0"/>
              <a:t> </a:t>
            </a:r>
            <a:r>
              <a:rPr lang="fr-FR" b="1" kern="1200" dirty="0" smtClean="0"/>
              <a:t>Formants</a:t>
            </a:r>
            <a:endParaRPr lang="fr-FR" sz="2400" b="1" kern="1200" dirty="0"/>
          </a:p>
          <a:p>
            <a:pPr lvl="1">
              <a:lnSpc>
                <a:spcPct val="150000"/>
              </a:lnSpc>
              <a:buFont typeface="Wingdings" panose="05000000000000000000" pitchFamily="2" charset="2"/>
              <a:buChar char="q"/>
            </a:pPr>
            <a:r>
              <a:rPr lang="fr-FR" b="1" dirty="0" smtClean="0"/>
              <a:t>  </a:t>
            </a:r>
            <a:r>
              <a:rPr lang="fr-FR" b="1" kern="1200" dirty="0" smtClean="0"/>
              <a:t>Intonation </a:t>
            </a:r>
            <a:r>
              <a:rPr lang="fr-FR" b="1" kern="1200" dirty="0"/>
              <a:t>et prosodie  </a:t>
            </a:r>
            <a:endParaRPr lang="fr-FR" sz="2400" b="1" kern="1200" dirty="0"/>
          </a:p>
        </p:txBody>
      </p:sp>
    </p:spTree>
    <p:extLst>
      <p:ext uri="{BB962C8B-B14F-4D97-AF65-F5344CB8AC3E}">
        <p14:creationId xmlns:p14="http://schemas.microsoft.com/office/powerpoint/2010/main" val="127905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23</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Transcription phonétique</a:t>
            </a:r>
          </a:p>
          <a:p>
            <a:pPr marL="457200" lvl="1" indent="0" algn="just">
              <a:lnSpc>
                <a:spcPct val="150000"/>
              </a:lnSpc>
              <a:buNone/>
            </a:pPr>
            <a:r>
              <a:rPr lang="fr-FR" kern="1200" dirty="0" smtClean="0"/>
              <a:t>La </a:t>
            </a:r>
            <a:r>
              <a:rPr lang="fr-FR" kern="1200" dirty="0"/>
              <a:t>technique classique pour réaliser la transcription phonétique est d'appliquer à la suite de lettres composant le texte une série de règles de réécritures dépendant du contexte</a:t>
            </a:r>
            <a:endParaRPr lang="fr-FR" b="1" kern="1200" dirty="0" smtClean="0"/>
          </a:p>
          <a:p>
            <a:pPr marL="457200" lvl="1" indent="0" algn="just">
              <a:lnSpc>
                <a:spcPct val="150000"/>
              </a:lnSpc>
              <a:buNone/>
            </a:pPr>
            <a:endParaRPr lang="fr-FR" sz="1600" b="1" kern="1200" dirty="0"/>
          </a:p>
        </p:txBody>
      </p:sp>
    </p:spTree>
    <p:extLst>
      <p:ext uri="{BB962C8B-B14F-4D97-AF65-F5344CB8AC3E}">
        <p14:creationId xmlns:p14="http://schemas.microsoft.com/office/powerpoint/2010/main" val="338681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24</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Transcription phonétique</a:t>
            </a:r>
          </a:p>
          <a:p>
            <a:pPr marL="457200" lvl="1" indent="0" algn="just">
              <a:lnSpc>
                <a:spcPct val="150000"/>
              </a:lnSpc>
              <a:buNone/>
            </a:pPr>
            <a:r>
              <a:rPr lang="fr-FR" kern="1200" dirty="0" smtClean="0"/>
              <a:t>Il </a:t>
            </a:r>
            <a:r>
              <a:rPr lang="fr-FR" kern="1200" dirty="0"/>
              <a:t>est aussi nécessaire de connaître la catégorie grammaticale de certains mots: par exemple dans la phrase "les présidents président" la catégorie grammaticale du mot "président" détermine sa voyelle finale ("e" muet ou le digramme "en").</a:t>
            </a:r>
            <a:endParaRPr lang="fr-FR" sz="1600" b="1" kern="1200" dirty="0"/>
          </a:p>
        </p:txBody>
      </p:sp>
    </p:spTree>
    <p:extLst>
      <p:ext uri="{BB962C8B-B14F-4D97-AF65-F5344CB8AC3E}">
        <p14:creationId xmlns:p14="http://schemas.microsoft.com/office/powerpoint/2010/main" val="99628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25</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Transcription phonétique</a:t>
            </a:r>
          </a:p>
          <a:p>
            <a:pPr marL="457200" lvl="1" indent="0" algn="just">
              <a:lnSpc>
                <a:spcPct val="150000"/>
              </a:lnSpc>
              <a:buNone/>
            </a:pPr>
            <a:r>
              <a:rPr lang="fr-FR" kern="1200" dirty="0" smtClean="0"/>
              <a:t>Pour </a:t>
            </a:r>
            <a:r>
              <a:rPr lang="fr-FR" kern="1200" dirty="0"/>
              <a:t>les mots dont la prononciation n'est pas régulière, et notamment pour les noms propres, on stocke tout simplement leur transcription phonétique dans un lexique d'exception.</a:t>
            </a:r>
          </a:p>
        </p:txBody>
      </p:sp>
    </p:spTree>
    <p:extLst>
      <p:ext uri="{BB962C8B-B14F-4D97-AF65-F5344CB8AC3E}">
        <p14:creationId xmlns:p14="http://schemas.microsoft.com/office/powerpoint/2010/main" val="26158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26</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a:t>
            </a:r>
            <a:r>
              <a:rPr lang="fr-FR" b="1" kern="1200" dirty="0"/>
              <a:t>Formants</a:t>
            </a:r>
            <a:endParaRPr lang="fr-FR" sz="2400" b="1" kern="1200" dirty="0"/>
          </a:p>
          <a:p>
            <a:pPr marL="457200" lvl="1" indent="0" algn="just">
              <a:lnSpc>
                <a:spcPct val="150000"/>
              </a:lnSpc>
              <a:buNone/>
            </a:pPr>
            <a:r>
              <a:rPr lang="fr-FR" kern="1200" dirty="0"/>
              <a:t>La synthèse par formant repose typiquement sur la description des trois premiers formants du spectre de la parole. </a:t>
            </a:r>
          </a:p>
          <a:p>
            <a:pPr marL="457200" lvl="1" indent="0" algn="just">
              <a:lnSpc>
                <a:spcPct val="150000"/>
              </a:lnSpc>
              <a:buNone/>
            </a:pPr>
            <a:endParaRPr lang="fr-FR" kern="1200" dirty="0"/>
          </a:p>
        </p:txBody>
      </p:sp>
    </p:spTree>
    <p:extLst>
      <p:ext uri="{BB962C8B-B14F-4D97-AF65-F5344CB8AC3E}">
        <p14:creationId xmlns:p14="http://schemas.microsoft.com/office/powerpoint/2010/main" val="294474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27</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a:t>
            </a:r>
            <a:r>
              <a:rPr lang="fr-FR" b="1" kern="1200" dirty="0"/>
              <a:t>Formants</a:t>
            </a:r>
            <a:endParaRPr lang="fr-FR" sz="2400" b="1" kern="1200" dirty="0"/>
          </a:p>
          <a:p>
            <a:pPr marL="457200" lvl="1" indent="0" algn="just">
              <a:lnSpc>
                <a:spcPct val="150000"/>
              </a:lnSpc>
              <a:buNone/>
            </a:pPr>
            <a:r>
              <a:rPr lang="fr-FR" kern="1200" dirty="0"/>
              <a:t>Chaque </a:t>
            </a:r>
            <a:r>
              <a:rPr lang="fr-FR" b="1" kern="1200" dirty="0"/>
              <a:t>formant</a:t>
            </a:r>
            <a:r>
              <a:rPr lang="fr-FR" kern="1200" dirty="0"/>
              <a:t> (maximum du spectre de parole) est classiquement décrit par trois paramètres, sa </a:t>
            </a:r>
            <a:r>
              <a:rPr lang="fr-FR" b="1" kern="1200" dirty="0"/>
              <a:t>fréquence</a:t>
            </a:r>
            <a:r>
              <a:rPr lang="fr-FR" kern="1200" dirty="0"/>
              <a:t> (en Hz), son </a:t>
            </a:r>
            <a:r>
              <a:rPr lang="fr-FR" b="1" kern="1200" dirty="0"/>
              <a:t>amplitude</a:t>
            </a:r>
            <a:r>
              <a:rPr lang="fr-FR" kern="1200" dirty="0"/>
              <a:t> (en dB) et sa </a:t>
            </a:r>
            <a:r>
              <a:rPr lang="fr-FR" b="1" kern="1200" dirty="0"/>
              <a:t>bande passante </a:t>
            </a:r>
            <a:r>
              <a:rPr lang="fr-FR" kern="1200" dirty="0"/>
              <a:t>(en Hz). </a:t>
            </a:r>
          </a:p>
          <a:p>
            <a:pPr marL="457200" lvl="1" indent="0" algn="just">
              <a:lnSpc>
                <a:spcPct val="150000"/>
              </a:lnSpc>
              <a:buNone/>
            </a:pPr>
            <a:endParaRPr lang="fr-FR" kern="1200" dirty="0"/>
          </a:p>
        </p:txBody>
      </p:sp>
    </p:spTree>
    <p:extLst>
      <p:ext uri="{BB962C8B-B14F-4D97-AF65-F5344CB8AC3E}">
        <p14:creationId xmlns:p14="http://schemas.microsoft.com/office/powerpoint/2010/main" val="279739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28</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a:t>
            </a:r>
            <a:r>
              <a:rPr lang="fr-FR" b="1" kern="1200" dirty="0"/>
              <a:t>Formants</a:t>
            </a:r>
            <a:endParaRPr lang="fr-FR" sz="2400" b="1" kern="1200" dirty="0"/>
          </a:p>
          <a:p>
            <a:pPr marL="457200" lvl="1" indent="0" algn="just">
              <a:lnSpc>
                <a:spcPct val="150000"/>
              </a:lnSpc>
              <a:buNone/>
            </a:pPr>
            <a:r>
              <a:rPr lang="fr-FR" kern="1200" dirty="0"/>
              <a:t>L'</a:t>
            </a:r>
            <a:r>
              <a:rPr lang="fr-FR" b="1" kern="1200" dirty="0"/>
              <a:t>amplitude</a:t>
            </a:r>
            <a:r>
              <a:rPr lang="fr-FR" kern="1200" dirty="0"/>
              <a:t> représente </a:t>
            </a:r>
            <a:r>
              <a:rPr lang="fr-FR" b="1" kern="1200" dirty="0"/>
              <a:t>l'intensité du signal </a:t>
            </a:r>
            <a:r>
              <a:rPr lang="fr-FR" kern="1200" dirty="0"/>
              <a:t>à la fréquence du formant tandis que la </a:t>
            </a:r>
            <a:r>
              <a:rPr lang="fr-FR" b="1" kern="1200" dirty="0"/>
              <a:t>bande passante</a:t>
            </a:r>
            <a:r>
              <a:rPr lang="fr-FR" kern="1200" dirty="0"/>
              <a:t> représente la </a:t>
            </a:r>
            <a:r>
              <a:rPr lang="fr-FR" b="1" kern="1200" dirty="0"/>
              <a:t>largeur du spectre </a:t>
            </a:r>
            <a:r>
              <a:rPr lang="fr-FR" kern="1200" dirty="0"/>
              <a:t>autour du maximum </a:t>
            </a:r>
            <a:r>
              <a:rPr lang="fr-FR" kern="1200" dirty="0" err="1"/>
              <a:t>formantique</a:t>
            </a:r>
            <a:r>
              <a:rPr lang="fr-FR" kern="1200" dirty="0"/>
              <a:t>.</a:t>
            </a:r>
          </a:p>
          <a:p>
            <a:pPr marL="457200" lvl="1" indent="0" algn="just">
              <a:lnSpc>
                <a:spcPct val="150000"/>
              </a:lnSpc>
              <a:buNone/>
            </a:pPr>
            <a:endParaRPr lang="fr-FR" kern="1200" dirty="0"/>
          </a:p>
        </p:txBody>
      </p:sp>
    </p:spTree>
    <p:extLst>
      <p:ext uri="{BB962C8B-B14F-4D97-AF65-F5344CB8AC3E}">
        <p14:creationId xmlns:p14="http://schemas.microsoft.com/office/powerpoint/2010/main" val="36460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29</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Intonation et prosodie </a:t>
            </a:r>
            <a:endParaRPr lang="fr-FR" sz="2400" b="1" kern="1200" dirty="0"/>
          </a:p>
          <a:p>
            <a:pPr marL="457200" lvl="1" indent="0" algn="just">
              <a:lnSpc>
                <a:spcPct val="150000"/>
              </a:lnSpc>
              <a:buNone/>
            </a:pPr>
            <a:r>
              <a:rPr lang="fr-FR" dirty="0" smtClean="0"/>
              <a:t>Constitue </a:t>
            </a:r>
            <a:r>
              <a:rPr lang="fr-FR" dirty="0"/>
              <a:t>l'un des trois éléments de la prosodie, les deux autres paramètres prosodiques étant le rythme et l'intensité. </a:t>
            </a:r>
            <a:endParaRPr lang="fr-FR" dirty="0" smtClean="0"/>
          </a:p>
        </p:txBody>
      </p:sp>
    </p:spTree>
    <p:extLst>
      <p:ext uri="{BB962C8B-B14F-4D97-AF65-F5344CB8AC3E}">
        <p14:creationId xmlns:p14="http://schemas.microsoft.com/office/powerpoint/2010/main" val="243391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621309706"/>
              </p:ext>
            </p:extLst>
          </p:nvPr>
        </p:nvGraphicFramePr>
        <p:xfrm>
          <a:off x="465584" y="1628800"/>
          <a:ext cx="8426896" cy="46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a:t>
            </a:fld>
            <a:endParaRPr lang="fr-FR" dirty="0"/>
          </a:p>
        </p:txBody>
      </p:sp>
      <p:sp>
        <p:nvSpPr>
          <p:cNvPr id="8" name="ZoneTexte 7"/>
          <p:cNvSpPr txBox="1"/>
          <p:nvPr/>
        </p:nvSpPr>
        <p:spPr>
          <a:xfrm>
            <a:off x="1199588" y="2996952"/>
            <a:ext cx="420084" cy="707886"/>
          </a:xfrm>
          <a:prstGeom prst="rect">
            <a:avLst/>
          </a:prstGeom>
          <a:noFill/>
        </p:spPr>
        <p:txBody>
          <a:bodyPr wrap="square" rtlCol="0">
            <a:spAutoFit/>
          </a:bodyPr>
          <a:lstStyle/>
          <a:p>
            <a:r>
              <a:rPr lang="fr-FR" sz="4000" b="1" dirty="0" smtClean="0"/>
              <a:t>2</a:t>
            </a:r>
            <a:endParaRPr lang="fr-FR" sz="4000" b="1" dirty="0"/>
          </a:p>
        </p:txBody>
      </p:sp>
      <p:sp>
        <p:nvSpPr>
          <p:cNvPr id="9" name="ZoneTexte 8"/>
          <p:cNvSpPr txBox="1"/>
          <p:nvPr/>
        </p:nvSpPr>
        <p:spPr>
          <a:xfrm>
            <a:off x="1149672" y="1785010"/>
            <a:ext cx="470000" cy="707886"/>
          </a:xfrm>
          <a:prstGeom prst="rect">
            <a:avLst/>
          </a:prstGeom>
          <a:noFill/>
        </p:spPr>
        <p:txBody>
          <a:bodyPr wrap="none" rtlCol="0">
            <a:spAutoFit/>
          </a:bodyPr>
          <a:lstStyle/>
          <a:p>
            <a:r>
              <a:rPr lang="fr-FR" sz="4000" b="1" dirty="0" smtClean="0"/>
              <a:t>1</a:t>
            </a:r>
            <a:endParaRPr lang="fr-FR" sz="4000" b="1" dirty="0"/>
          </a:p>
        </p:txBody>
      </p:sp>
      <p:sp>
        <p:nvSpPr>
          <p:cNvPr id="10" name="ZoneTexte 9"/>
          <p:cNvSpPr txBox="1"/>
          <p:nvPr/>
        </p:nvSpPr>
        <p:spPr>
          <a:xfrm>
            <a:off x="1149672" y="4161274"/>
            <a:ext cx="470000" cy="707886"/>
          </a:xfrm>
          <a:prstGeom prst="rect">
            <a:avLst/>
          </a:prstGeom>
          <a:noFill/>
        </p:spPr>
        <p:txBody>
          <a:bodyPr wrap="none" rtlCol="0">
            <a:spAutoFit/>
          </a:bodyPr>
          <a:lstStyle/>
          <a:p>
            <a:r>
              <a:rPr lang="fr-FR" sz="4000" b="1" dirty="0"/>
              <a:t>3</a:t>
            </a:r>
          </a:p>
        </p:txBody>
      </p:sp>
      <p:sp>
        <p:nvSpPr>
          <p:cNvPr id="11" name="ZoneTexte 10"/>
          <p:cNvSpPr txBox="1"/>
          <p:nvPr/>
        </p:nvSpPr>
        <p:spPr>
          <a:xfrm>
            <a:off x="1149672" y="5373216"/>
            <a:ext cx="470000" cy="707886"/>
          </a:xfrm>
          <a:prstGeom prst="rect">
            <a:avLst/>
          </a:prstGeom>
          <a:noFill/>
        </p:spPr>
        <p:txBody>
          <a:bodyPr wrap="none" rtlCol="0">
            <a:spAutoFit/>
          </a:bodyPr>
          <a:lstStyle/>
          <a:p>
            <a:r>
              <a:rPr lang="fr-FR" sz="4000" b="1" dirty="0" smtClean="0"/>
              <a:t>4</a:t>
            </a:r>
            <a:endParaRPr lang="fr-FR" sz="4000" b="1" dirty="0"/>
          </a:p>
        </p:txBody>
      </p:sp>
    </p:spTree>
    <p:extLst>
      <p:ext uri="{BB962C8B-B14F-4D97-AF65-F5344CB8AC3E}">
        <p14:creationId xmlns:p14="http://schemas.microsoft.com/office/powerpoint/2010/main" val="27397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30</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Intonation et prosodie </a:t>
            </a:r>
            <a:endParaRPr lang="fr-FR" sz="2400" b="1" kern="1200" dirty="0"/>
          </a:p>
          <a:p>
            <a:pPr marL="457200" lvl="1" indent="0" algn="just">
              <a:lnSpc>
                <a:spcPct val="150000"/>
              </a:lnSpc>
              <a:buNone/>
            </a:pPr>
            <a:r>
              <a:rPr lang="fr-FR" dirty="0" smtClean="0"/>
              <a:t>Pour </a:t>
            </a:r>
            <a:r>
              <a:rPr lang="fr-FR" dirty="0"/>
              <a:t>être perçue comme naturelle, la synthèse vocale nécessite d'imiter une </a:t>
            </a:r>
            <a:r>
              <a:rPr lang="fr-FR" dirty="0" smtClean="0"/>
              <a:t>prosodie (</a:t>
            </a:r>
            <a:r>
              <a:rPr lang="fr-FR" dirty="0"/>
              <a:t>d</a:t>
            </a:r>
            <a:r>
              <a:rPr lang="fr-FR" dirty="0" smtClean="0"/>
              <a:t>urée</a:t>
            </a:r>
            <a:r>
              <a:rPr lang="fr-FR" dirty="0"/>
              <a:t>, mélodie et rythme des sons</a:t>
            </a:r>
            <a:r>
              <a:rPr lang="fr-FR" dirty="0" smtClean="0"/>
              <a:t>) </a:t>
            </a:r>
            <a:r>
              <a:rPr lang="fr-FR" dirty="0"/>
              <a:t>naturelle dans son ensemble. </a:t>
            </a:r>
            <a:endParaRPr lang="fr-FR" kern="1200" dirty="0"/>
          </a:p>
        </p:txBody>
      </p:sp>
    </p:spTree>
    <p:extLst>
      <p:ext uri="{BB962C8B-B14F-4D97-AF65-F5344CB8AC3E}">
        <p14:creationId xmlns:p14="http://schemas.microsoft.com/office/powerpoint/2010/main" val="26268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31</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Intonation et prosodie </a:t>
            </a:r>
            <a:endParaRPr lang="fr-FR" sz="2400" b="1" kern="1200" dirty="0"/>
          </a:p>
          <a:p>
            <a:pPr marL="457200" lvl="1" indent="0" algn="just">
              <a:lnSpc>
                <a:spcPct val="150000"/>
              </a:lnSpc>
              <a:buNone/>
            </a:pPr>
            <a:r>
              <a:rPr lang="fr-FR" dirty="0" smtClean="0"/>
              <a:t>C’est </a:t>
            </a:r>
            <a:r>
              <a:rPr lang="fr-FR" dirty="0"/>
              <a:t>une caractéristique importante de la voix naturelle, qui dépend également très fortement de la langue concernée et du contenu linguistique de la phrase. </a:t>
            </a:r>
            <a:endParaRPr lang="fr-FR" kern="1200" dirty="0"/>
          </a:p>
        </p:txBody>
      </p:sp>
    </p:spTree>
    <p:extLst>
      <p:ext uri="{BB962C8B-B14F-4D97-AF65-F5344CB8AC3E}">
        <p14:creationId xmlns:p14="http://schemas.microsoft.com/office/powerpoint/2010/main" val="421294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32</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Fondements théoriques </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Intonation et prosodie </a:t>
            </a:r>
            <a:endParaRPr lang="fr-FR" sz="2400" b="1" kern="1200" dirty="0"/>
          </a:p>
          <a:p>
            <a:pPr marL="457200" lvl="1" indent="0" algn="just">
              <a:lnSpc>
                <a:spcPct val="150000"/>
              </a:lnSpc>
              <a:buNone/>
            </a:pPr>
            <a:r>
              <a:rPr lang="fr-FR" dirty="0" smtClean="0"/>
              <a:t>Un énoncé </a:t>
            </a:r>
            <a:r>
              <a:rPr lang="fr-FR" dirty="0"/>
              <a:t>synthétisé sans intonation est perçu comme anormal, et à la limite une voix synthétisée avec une fréquence fondamentale absolument constante, est perçue comme totalement artificielle ("voix de robot").</a:t>
            </a:r>
            <a:endParaRPr lang="fr-FR" kern="1200" dirty="0"/>
          </a:p>
        </p:txBody>
      </p:sp>
    </p:spTree>
    <p:extLst>
      <p:ext uri="{BB962C8B-B14F-4D97-AF65-F5344CB8AC3E}">
        <p14:creationId xmlns:p14="http://schemas.microsoft.com/office/powerpoint/2010/main" val="195495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33</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 : fonctionnement</a:t>
            </a:r>
            <a:endParaRPr lang="fr-FR" sz="2400" b="1" kern="1200" dirty="0" smtClean="0"/>
          </a:p>
          <a:p>
            <a:pPr marL="457200" lvl="1" indent="0" algn="just">
              <a:lnSpc>
                <a:spcPct val="150000"/>
              </a:lnSpc>
              <a:buNone/>
            </a:pPr>
            <a:r>
              <a:rPr lang="fr-FR" dirty="0" smtClean="0"/>
              <a:t>Il reconnaît la parole de l’utilisateur, au moyen d’un microphone, pour la retranscrire instantanément en format texte. </a:t>
            </a:r>
          </a:p>
        </p:txBody>
      </p:sp>
    </p:spTree>
    <p:extLst>
      <p:ext uri="{BB962C8B-B14F-4D97-AF65-F5344CB8AC3E}">
        <p14:creationId xmlns:p14="http://schemas.microsoft.com/office/powerpoint/2010/main" val="206031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34</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 : fonctionnement</a:t>
            </a:r>
            <a:endParaRPr lang="fr-FR" sz="2400" b="1" kern="1200" dirty="0" smtClean="0"/>
          </a:p>
          <a:p>
            <a:pPr marL="457200" lvl="1" indent="0" algn="just">
              <a:lnSpc>
                <a:spcPct val="150000"/>
              </a:lnSpc>
              <a:buNone/>
            </a:pPr>
            <a:r>
              <a:rPr lang="fr-FR" dirty="0"/>
              <a:t>Il peut également servir comme outil de commande de l’ordinateur en se substituant par exemple à l’usage d’une souris.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74" y="5013176"/>
            <a:ext cx="2876550" cy="1590675"/>
          </a:xfrm>
          <a:prstGeom prst="rect">
            <a:avLst/>
          </a:prstGeom>
        </p:spPr>
      </p:pic>
    </p:spTree>
    <p:extLst>
      <p:ext uri="{BB962C8B-B14F-4D97-AF65-F5344CB8AC3E}">
        <p14:creationId xmlns:p14="http://schemas.microsoft.com/office/powerpoint/2010/main" val="284421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35</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 : fonctionnement</a:t>
            </a:r>
          </a:p>
          <a:p>
            <a:pPr marL="457200" lvl="1" indent="0" algn="just">
              <a:lnSpc>
                <a:spcPct val="150000"/>
              </a:lnSpc>
              <a:buNone/>
            </a:pPr>
            <a:r>
              <a:rPr lang="fr-FR" sz="2400" dirty="0"/>
              <a:t>Un son correspondant à un mot est prononcé oralement devant le microphone, qui convertit le signal acoustique en un signal électrique. Celui-ci est soumis à un prétraitement (numérisation, séparation du signal pertinent par rapport au bruit ambiant), puis il subit </a:t>
            </a:r>
            <a:r>
              <a:rPr lang="fr-FR" sz="2400" dirty="0" smtClean="0"/>
              <a:t>le </a:t>
            </a:r>
            <a:r>
              <a:rPr lang="fr-FR" sz="2400" dirty="0"/>
              <a:t>paramétrage (extraction de paramètres). </a:t>
            </a:r>
            <a:endParaRPr lang="fr-FR" sz="2400" b="1" kern="1200" dirty="0" smtClean="0"/>
          </a:p>
        </p:txBody>
      </p:sp>
    </p:spTree>
    <p:extLst>
      <p:ext uri="{BB962C8B-B14F-4D97-AF65-F5344CB8AC3E}">
        <p14:creationId xmlns:p14="http://schemas.microsoft.com/office/powerpoint/2010/main" val="128840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36</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 : fonctionnement</a:t>
            </a:r>
          </a:p>
          <a:p>
            <a:pPr marL="457200" lvl="1" indent="0">
              <a:lnSpc>
                <a:spcPct val="150000"/>
              </a:lnSpc>
              <a:buNone/>
            </a:pPr>
            <a:r>
              <a:rPr lang="fr-FR" kern="1200" dirty="0" smtClean="0"/>
              <a:t>Cliquez </a:t>
            </a:r>
            <a:r>
              <a:rPr lang="fr-FR" b="1" i="1" kern="1200" dirty="0" smtClean="0">
                <a:solidFill>
                  <a:srgbClr val="C00000"/>
                </a:solidFill>
                <a:hlinkClick r:id="rId3"/>
              </a:rPr>
              <a:t>ici</a:t>
            </a:r>
            <a:r>
              <a:rPr lang="fr-FR" i="1" kern="1200" dirty="0" smtClean="0">
                <a:solidFill>
                  <a:srgbClr val="C00000"/>
                </a:solidFill>
              </a:rPr>
              <a:t> </a:t>
            </a:r>
            <a:r>
              <a:rPr lang="fr-FR" kern="1200" dirty="0" smtClean="0"/>
              <a:t>pour voir une vidéo (durée : 3 minutes 25) du fonctionnement!</a:t>
            </a:r>
          </a:p>
        </p:txBody>
      </p:sp>
    </p:spTree>
    <p:extLst>
      <p:ext uri="{BB962C8B-B14F-4D97-AF65-F5344CB8AC3E}">
        <p14:creationId xmlns:p14="http://schemas.microsoft.com/office/powerpoint/2010/main" val="404260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37</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56565" y="1492990"/>
            <a:ext cx="8915400"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Logiciels : démo en vidéo de deux exemples</a:t>
            </a:r>
          </a:p>
          <a:p>
            <a:pPr marL="457200" lvl="1" indent="0">
              <a:lnSpc>
                <a:spcPct val="150000"/>
              </a:lnSpc>
              <a:buNone/>
            </a:pPr>
            <a:r>
              <a:rPr lang="fr-FR" kern="1200" dirty="0" smtClean="0"/>
              <a:t>Démo de </a:t>
            </a:r>
            <a:r>
              <a:rPr lang="fr-FR" b="1" dirty="0" err="1"/>
              <a:t>Dys</a:t>
            </a:r>
            <a:r>
              <a:rPr lang="fr-FR" b="1" dirty="0"/>
              <a:t> vocal </a:t>
            </a:r>
            <a:r>
              <a:rPr lang="fr-FR" b="1" dirty="0" smtClean="0"/>
              <a:t>: </a:t>
            </a:r>
            <a:r>
              <a:rPr lang="fr-FR" dirty="0" smtClean="0"/>
              <a:t>cliquez</a:t>
            </a:r>
            <a:r>
              <a:rPr lang="fr-FR" b="1" dirty="0" smtClean="0"/>
              <a:t> </a:t>
            </a:r>
            <a:r>
              <a:rPr lang="fr-FR" b="1" i="1" dirty="0" smtClean="0">
                <a:hlinkClick r:id="rId3"/>
              </a:rPr>
              <a:t>ici</a:t>
            </a:r>
            <a:endParaRPr lang="fr-FR" b="1" i="1" dirty="0" smtClean="0"/>
          </a:p>
          <a:p>
            <a:pPr marL="457200" lvl="1" indent="0">
              <a:lnSpc>
                <a:spcPct val="150000"/>
              </a:lnSpc>
              <a:buNone/>
            </a:pPr>
            <a:r>
              <a:rPr lang="fr-FR" kern="1200" dirty="0" smtClean="0"/>
              <a:t>Pour </a:t>
            </a:r>
            <a:r>
              <a:rPr lang="fr-FR" b="1" dirty="0" smtClean="0"/>
              <a:t>Dragon </a:t>
            </a:r>
            <a:r>
              <a:rPr lang="fr-FR" b="1" dirty="0" err="1"/>
              <a:t>naturally</a:t>
            </a:r>
            <a:r>
              <a:rPr lang="fr-FR" b="1" dirty="0"/>
              <a:t> </a:t>
            </a:r>
            <a:r>
              <a:rPr lang="fr-FR" b="1" dirty="0" err="1"/>
              <a:t>speaking</a:t>
            </a:r>
            <a:r>
              <a:rPr lang="fr-FR" b="1" dirty="0"/>
              <a:t>  : </a:t>
            </a:r>
            <a:r>
              <a:rPr lang="fr-FR" dirty="0" smtClean="0"/>
              <a:t>cliquez </a:t>
            </a:r>
            <a:r>
              <a:rPr lang="fr-FR" b="1" i="1" dirty="0" smtClean="0">
                <a:hlinkClick r:id="rId4"/>
              </a:rPr>
              <a:t>ici</a:t>
            </a:r>
            <a:endParaRPr lang="fr-FR" b="1" i="1" kern="1200" dirty="0" smtClean="0"/>
          </a:p>
        </p:txBody>
      </p:sp>
    </p:spTree>
    <p:extLst>
      <p:ext uri="{BB962C8B-B14F-4D97-AF65-F5344CB8AC3E}">
        <p14:creationId xmlns:p14="http://schemas.microsoft.com/office/powerpoint/2010/main" val="1491016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38</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23528" y="119675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nSpc>
                <a:spcPct val="150000"/>
              </a:lnSpc>
              <a:buFont typeface="Wingdings" panose="05000000000000000000" pitchFamily="2" charset="2"/>
              <a:buChar char="q"/>
            </a:pPr>
            <a:r>
              <a:rPr lang="fr-FR" b="1" kern="1200" dirty="0" smtClean="0"/>
              <a:t> Logiciels : applications</a:t>
            </a:r>
          </a:p>
          <a:p>
            <a:pPr lvl="2">
              <a:lnSpc>
                <a:spcPct val="150000"/>
              </a:lnSpc>
              <a:buFont typeface="Arial" panose="020B0604020202020204" pitchFamily="34" charset="0"/>
              <a:buChar char="•"/>
            </a:pPr>
            <a:r>
              <a:rPr lang="fr-FR" kern="1200" dirty="0"/>
              <a:t>La compensation personnel pour rédiger, grâce à la dictée vocale, des documents, courriels, dossiers, rapports, etc… </a:t>
            </a:r>
            <a:endParaRPr lang="fr-FR" kern="1200" dirty="0" smtClean="0"/>
          </a:p>
          <a:p>
            <a:pPr lvl="2">
              <a:lnSpc>
                <a:spcPct val="150000"/>
              </a:lnSpc>
              <a:buFont typeface="Arial" panose="020B0604020202020204" pitchFamily="34" charset="0"/>
              <a:buChar char="•"/>
            </a:pPr>
            <a:r>
              <a:rPr lang="fr-FR" kern="1200" dirty="0"/>
              <a:t>La compensation </a:t>
            </a:r>
            <a:r>
              <a:rPr lang="fr-FR" kern="1200" dirty="0" smtClean="0"/>
              <a:t>des </a:t>
            </a:r>
            <a:r>
              <a:rPr lang="fr-FR" kern="1200" dirty="0"/>
              <a:t>difficultés liées à la prise de notes écrites : troubles moteurs, troubles du langage et de la parole, troubles auditifs</a:t>
            </a:r>
            <a:r>
              <a:rPr lang="fr-FR" kern="1200" dirty="0" smtClean="0"/>
              <a:t>…</a:t>
            </a:r>
          </a:p>
        </p:txBody>
      </p:sp>
    </p:spTree>
    <p:extLst>
      <p:ext uri="{BB962C8B-B14F-4D97-AF65-F5344CB8AC3E}">
        <p14:creationId xmlns:p14="http://schemas.microsoft.com/office/powerpoint/2010/main" val="154645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39</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b="1" kern="1200" dirty="0" smtClean="0"/>
              <a:t> Logiciels : applications</a:t>
            </a:r>
          </a:p>
          <a:p>
            <a:pPr lvl="2" algn="just">
              <a:lnSpc>
                <a:spcPct val="150000"/>
              </a:lnSpc>
              <a:buFont typeface="Arial" panose="020B0604020202020204" pitchFamily="34" charset="0"/>
              <a:buChar char="•"/>
            </a:pPr>
            <a:r>
              <a:rPr lang="fr-FR" kern="1200" dirty="0"/>
              <a:t>Pour un public sourd, pour obtenir “un sous-titrage” du discours sur ordinateur. </a:t>
            </a:r>
            <a:endParaRPr lang="fr-FR" kern="1200" dirty="0" smtClean="0"/>
          </a:p>
          <a:p>
            <a:pPr lvl="2" algn="just">
              <a:lnSpc>
                <a:spcPct val="150000"/>
              </a:lnSpc>
              <a:buFont typeface="Arial" panose="020B0604020202020204" pitchFamily="34" charset="0"/>
              <a:buChar char="•"/>
            </a:pPr>
            <a:r>
              <a:rPr lang="fr-FR" kern="1200" dirty="0" smtClean="0"/>
              <a:t>Pour </a:t>
            </a:r>
            <a:r>
              <a:rPr lang="fr-FR" kern="1200" dirty="0"/>
              <a:t>une situation de dysorthographie</a:t>
            </a:r>
          </a:p>
          <a:p>
            <a:pPr lvl="2" algn="just">
              <a:lnSpc>
                <a:spcPct val="150000"/>
              </a:lnSpc>
              <a:buFont typeface="Arial" panose="020B0604020202020204" pitchFamily="34" charset="0"/>
              <a:buChar char="•"/>
            </a:pPr>
            <a:r>
              <a:rPr lang="fr-FR" kern="1200" dirty="0"/>
              <a:t>Dans le cas d’un trouble de l’élocution, l’utilisation reste possible avec paramétrage adapté.</a:t>
            </a:r>
          </a:p>
        </p:txBody>
      </p:sp>
    </p:spTree>
    <p:extLst>
      <p:ext uri="{BB962C8B-B14F-4D97-AF65-F5344CB8AC3E}">
        <p14:creationId xmlns:p14="http://schemas.microsoft.com/office/powerpoint/2010/main" val="38118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150000"/>
              </a:lnSpc>
              <a:buNone/>
            </a:pPr>
            <a:r>
              <a:rPr lang="fr-FR" dirty="0" smtClean="0"/>
              <a:t>Qu’est-ce que le </a:t>
            </a:r>
            <a:r>
              <a:rPr lang="fr-FR" b="1" dirty="0" smtClean="0"/>
              <a:t>traitement automatique de la parole</a:t>
            </a:r>
            <a:r>
              <a:rPr lang="fr-FR" dirty="0" smtClean="0"/>
              <a:t>?</a:t>
            </a:r>
          </a:p>
          <a:p>
            <a:pPr marL="0" indent="0" algn="just">
              <a:lnSpc>
                <a:spcPct val="150000"/>
              </a:lnSpc>
              <a:buNone/>
            </a:pPr>
            <a:r>
              <a:rPr lang="fr-FR" b="1" dirty="0" smtClean="0"/>
              <a:t>Discipline</a:t>
            </a:r>
            <a:r>
              <a:rPr lang="fr-FR" dirty="0" smtClean="0"/>
              <a:t> </a:t>
            </a:r>
            <a:r>
              <a:rPr lang="fr-FR" b="1" dirty="0" smtClean="0"/>
              <a:t>technologique</a:t>
            </a:r>
            <a:r>
              <a:rPr lang="fr-FR" dirty="0" smtClean="0"/>
              <a:t> dont l'</a:t>
            </a:r>
            <a:r>
              <a:rPr lang="fr-FR" b="1" dirty="0" smtClean="0"/>
              <a:t>objectif</a:t>
            </a:r>
            <a:r>
              <a:rPr lang="fr-FR" dirty="0" smtClean="0"/>
              <a:t> est la </a:t>
            </a:r>
            <a:r>
              <a:rPr lang="fr-FR" b="1" dirty="0" smtClean="0"/>
              <a:t>captation</a:t>
            </a:r>
            <a:r>
              <a:rPr lang="fr-FR" dirty="0" smtClean="0"/>
              <a:t>, la </a:t>
            </a:r>
            <a:r>
              <a:rPr lang="fr-FR" b="1" dirty="0" smtClean="0"/>
              <a:t>transmission</a:t>
            </a:r>
            <a:r>
              <a:rPr lang="fr-FR" dirty="0" smtClean="0"/>
              <a:t>, l'</a:t>
            </a:r>
            <a:r>
              <a:rPr lang="fr-FR" b="1" dirty="0" smtClean="0"/>
              <a:t>identification</a:t>
            </a:r>
            <a:r>
              <a:rPr lang="fr-FR" dirty="0" smtClean="0"/>
              <a:t> et la </a:t>
            </a:r>
            <a:r>
              <a:rPr lang="fr-FR" b="1" dirty="0" smtClean="0"/>
              <a:t>synthèse</a:t>
            </a:r>
            <a:r>
              <a:rPr lang="fr-FR" dirty="0" smtClean="0"/>
              <a:t> de la </a:t>
            </a:r>
            <a:r>
              <a:rPr lang="fr-FR" b="1" dirty="0" smtClean="0"/>
              <a:t>parole</a:t>
            </a:r>
            <a:r>
              <a:rPr lang="fr-FR" dirty="0" smtClean="0"/>
              <a:t>.</a:t>
            </a:r>
          </a:p>
          <a:p>
            <a:pPr marL="0" indent="0">
              <a:buNone/>
            </a:pPr>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Définitions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7506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40</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fonctionnement</a:t>
            </a:r>
          </a:p>
          <a:p>
            <a:pPr marL="457200" lvl="1" indent="0" algn="just">
              <a:lnSpc>
                <a:spcPct val="150000"/>
              </a:lnSpc>
              <a:buNone/>
            </a:pPr>
            <a:r>
              <a:rPr lang="fr-FR" dirty="0" smtClean="0"/>
              <a:t>Ils utilisent </a:t>
            </a:r>
            <a:r>
              <a:rPr lang="fr-FR" dirty="0"/>
              <a:t>à la fois des techniques de traitement linguistique </a:t>
            </a:r>
            <a:r>
              <a:rPr lang="fr-FR" dirty="0" smtClean="0"/>
              <a:t>et </a:t>
            </a:r>
            <a:r>
              <a:rPr lang="fr-FR" dirty="0"/>
              <a:t>des techniques de traitement du </a:t>
            </a:r>
            <a:r>
              <a:rPr lang="fr-FR" dirty="0" smtClean="0"/>
              <a:t>signal.</a:t>
            </a:r>
            <a:endParaRPr lang="fr-FR" b="1" kern="1200" dirty="0" smtClean="0"/>
          </a:p>
        </p:txBody>
      </p:sp>
    </p:spTree>
    <p:extLst>
      <p:ext uri="{BB962C8B-B14F-4D97-AF65-F5344CB8AC3E}">
        <p14:creationId xmlns:p14="http://schemas.microsoft.com/office/powerpoint/2010/main" val="335441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41</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fonctionnement</a:t>
            </a:r>
          </a:p>
          <a:p>
            <a:pPr marL="457200" lvl="1" indent="0" algn="just">
              <a:lnSpc>
                <a:spcPct val="150000"/>
              </a:lnSpc>
              <a:buNone/>
            </a:pPr>
            <a:r>
              <a:rPr lang="fr-FR" dirty="0" smtClean="0"/>
              <a:t>Ils opèrent </a:t>
            </a:r>
            <a:r>
              <a:rPr lang="fr-FR" dirty="0"/>
              <a:t>d’abord une </a:t>
            </a:r>
            <a:r>
              <a:rPr lang="fr-FR" b="1" dirty="0"/>
              <a:t>transcription phonétique</a:t>
            </a:r>
            <a:r>
              <a:rPr lang="fr-FR" dirty="0"/>
              <a:t> : ils transcrivent la suite de lettres composant le texte en une série de phonèmes </a:t>
            </a:r>
            <a:r>
              <a:rPr lang="fr-FR" dirty="0" smtClean="0"/>
              <a:t>qui </a:t>
            </a:r>
            <a:r>
              <a:rPr lang="fr-FR" dirty="0"/>
              <a:t>représentent exactement les sons devant être prononcés. </a:t>
            </a:r>
            <a:endParaRPr lang="fr-FR" b="1" kern="1200" dirty="0" smtClean="0"/>
          </a:p>
        </p:txBody>
      </p:sp>
    </p:spTree>
    <p:extLst>
      <p:ext uri="{BB962C8B-B14F-4D97-AF65-F5344CB8AC3E}">
        <p14:creationId xmlns:p14="http://schemas.microsoft.com/office/powerpoint/2010/main" val="299756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42</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fonctionnement</a:t>
            </a:r>
          </a:p>
          <a:p>
            <a:pPr marL="457200" lvl="1" indent="0" algn="just">
              <a:lnSpc>
                <a:spcPct val="150000"/>
              </a:lnSpc>
              <a:buNone/>
            </a:pPr>
            <a:r>
              <a:rPr lang="fr-FR" dirty="0" smtClean="0"/>
              <a:t>Ils </a:t>
            </a:r>
            <a:r>
              <a:rPr lang="fr-FR" dirty="0"/>
              <a:t>restituent ensuite le contenu du texte grâce à des </a:t>
            </a:r>
            <a:r>
              <a:rPr lang="fr-FR" b="1" dirty="0"/>
              <a:t>sons synthétisés</a:t>
            </a:r>
            <a:r>
              <a:rPr lang="fr-FR" dirty="0"/>
              <a:t>. Il s’agit en fait de morceaux d'enregistrements de parole qui sont artificiellement "attachés" les uns à la suite des autres.</a:t>
            </a:r>
          </a:p>
        </p:txBody>
      </p:sp>
    </p:spTree>
    <p:extLst>
      <p:ext uri="{BB962C8B-B14F-4D97-AF65-F5344CB8AC3E}">
        <p14:creationId xmlns:p14="http://schemas.microsoft.com/office/powerpoint/2010/main" val="419172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43</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fonctionnement</a:t>
            </a:r>
          </a:p>
          <a:p>
            <a:pPr marL="457200" lvl="1" indent="0" algn="just">
              <a:lnSpc>
                <a:spcPct val="150000"/>
              </a:lnSpc>
              <a:buNone/>
            </a:pPr>
            <a:r>
              <a:rPr lang="fr-FR" dirty="0"/>
              <a:t>Le principal défi de la parole synthétisée est de </a:t>
            </a:r>
            <a:r>
              <a:rPr lang="fr-FR" b="1" dirty="0"/>
              <a:t>produire une impression de voix naturelle </a:t>
            </a:r>
            <a:r>
              <a:rPr lang="fr-FR" dirty="0"/>
              <a:t>et non une voix monocorde de robot. </a:t>
            </a:r>
          </a:p>
        </p:txBody>
      </p:sp>
    </p:spTree>
    <p:extLst>
      <p:ext uri="{BB962C8B-B14F-4D97-AF65-F5344CB8AC3E}">
        <p14:creationId xmlns:p14="http://schemas.microsoft.com/office/powerpoint/2010/main" val="303214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44</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fonctionnement</a:t>
            </a:r>
          </a:p>
          <a:p>
            <a:pPr marL="457200" lvl="1" indent="0" algn="just">
              <a:lnSpc>
                <a:spcPct val="150000"/>
              </a:lnSpc>
              <a:buNone/>
            </a:pPr>
            <a:r>
              <a:rPr lang="fr-FR" dirty="0"/>
              <a:t>Pour obtenir un résultat proche de la parole humaine, les logiciels doivent tenir compte du </a:t>
            </a:r>
            <a:r>
              <a:rPr lang="fr-FR" b="1" dirty="0"/>
              <a:t>rythme, de l'intonation et de l'accent tonique</a:t>
            </a:r>
            <a:r>
              <a:rPr lang="fr-FR" dirty="0"/>
              <a:t>.</a:t>
            </a:r>
          </a:p>
        </p:txBody>
      </p:sp>
    </p:spTree>
    <p:extLst>
      <p:ext uri="{BB962C8B-B14F-4D97-AF65-F5344CB8AC3E}">
        <p14:creationId xmlns:p14="http://schemas.microsoft.com/office/powerpoint/2010/main" val="4588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45</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267200"/>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exemples</a:t>
            </a:r>
          </a:p>
          <a:p>
            <a:pPr lvl="2">
              <a:lnSpc>
                <a:spcPct val="150000"/>
              </a:lnSpc>
              <a:buFont typeface="Arial" panose="020B0604020202020204" pitchFamily="34" charset="0"/>
              <a:buChar char="•"/>
            </a:pPr>
            <a:r>
              <a:rPr lang="fr-FR" b="1" dirty="0" smtClean="0"/>
              <a:t>Natural </a:t>
            </a:r>
            <a:r>
              <a:rPr lang="fr-FR" b="1" dirty="0" err="1" smtClean="0"/>
              <a:t>reader</a:t>
            </a:r>
            <a:r>
              <a:rPr lang="fr-FR" b="1" dirty="0" smtClean="0"/>
              <a:t> </a:t>
            </a:r>
            <a:endParaRPr lang="fr-FR" b="1" dirty="0"/>
          </a:p>
          <a:p>
            <a:pPr lvl="2">
              <a:lnSpc>
                <a:spcPct val="150000"/>
              </a:lnSpc>
              <a:buFont typeface="Arial" panose="020B0604020202020204" pitchFamily="34" charset="0"/>
              <a:buChar char="•"/>
            </a:pPr>
            <a:r>
              <a:rPr lang="fr-FR" b="1" dirty="0" err="1" smtClean="0"/>
              <a:t>Balabolka</a:t>
            </a:r>
            <a:endParaRPr lang="fr-FR" b="1" dirty="0"/>
          </a:p>
          <a:p>
            <a:pPr lvl="2">
              <a:lnSpc>
                <a:spcPct val="150000"/>
              </a:lnSpc>
              <a:buFont typeface="Arial" panose="020B0604020202020204" pitchFamily="34" charset="0"/>
              <a:buChar char="•"/>
            </a:pPr>
            <a:r>
              <a:rPr lang="fr-FR" b="1" dirty="0" err="1" smtClean="0"/>
              <a:t>Loquendo</a:t>
            </a:r>
            <a:r>
              <a:rPr lang="fr-FR" b="1" dirty="0" smtClean="0"/>
              <a:t> (en ligne)</a:t>
            </a:r>
          </a:p>
          <a:p>
            <a:pPr lvl="2">
              <a:lnSpc>
                <a:spcPct val="150000"/>
              </a:lnSpc>
              <a:buFont typeface="Arial" panose="020B0604020202020204" pitchFamily="34" charset="0"/>
              <a:buChar char="•"/>
            </a:pPr>
            <a:r>
              <a:rPr lang="fr-FR" b="1" dirty="0" err="1" smtClean="0"/>
              <a:t>Artonik</a:t>
            </a:r>
            <a:r>
              <a:rPr lang="fr-FR" b="1" dirty="0" smtClean="0"/>
              <a:t> (en ligne)</a:t>
            </a:r>
            <a:endParaRPr lang="fr-FR" dirty="0"/>
          </a:p>
          <a:p>
            <a:pPr lvl="2">
              <a:lnSpc>
                <a:spcPct val="150000"/>
              </a:lnSpc>
              <a:buFont typeface="Arial" panose="020B0604020202020204" pitchFamily="34" charset="0"/>
              <a:buChar char="•"/>
            </a:pPr>
            <a:endParaRPr lang="fr-FR" b="1" kern="1200" dirty="0" smtClean="0"/>
          </a:p>
        </p:txBody>
      </p:sp>
    </p:spTree>
    <p:extLst>
      <p:ext uri="{BB962C8B-B14F-4D97-AF65-F5344CB8AC3E}">
        <p14:creationId xmlns:p14="http://schemas.microsoft.com/office/powerpoint/2010/main" val="131512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46</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179512" y="1196752"/>
            <a:ext cx="8591872" cy="4483224"/>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exemples</a:t>
            </a:r>
          </a:p>
          <a:p>
            <a:pPr lvl="2">
              <a:lnSpc>
                <a:spcPct val="150000"/>
              </a:lnSpc>
              <a:buFont typeface="Arial" panose="020B0604020202020204" pitchFamily="34" charset="0"/>
              <a:buChar char="•"/>
            </a:pPr>
            <a:r>
              <a:rPr lang="fr-FR" b="1" dirty="0" err="1" smtClean="0"/>
              <a:t>Balabolka</a:t>
            </a:r>
            <a:endParaRPr lang="fr-FR" b="1" dirty="0" smtClean="0"/>
          </a:p>
          <a:p>
            <a:pPr marL="914400" lvl="2" indent="0" algn="just">
              <a:lnSpc>
                <a:spcPct val="150000"/>
              </a:lnSpc>
              <a:buNone/>
            </a:pPr>
            <a:r>
              <a:rPr lang="fr-FR" dirty="0" smtClean="0"/>
              <a:t>Il</a:t>
            </a:r>
            <a:r>
              <a:rPr lang="fr-FR" b="1" dirty="0" smtClean="0"/>
              <a:t> </a:t>
            </a:r>
            <a:r>
              <a:rPr lang="fr-FR" dirty="0" smtClean="0"/>
              <a:t>permet </a:t>
            </a:r>
            <a:r>
              <a:rPr lang="fr-FR" dirty="0"/>
              <a:t>la lecture des fichiers texte à haute </a:t>
            </a:r>
            <a:r>
              <a:rPr lang="fr-FR" dirty="0" smtClean="0"/>
              <a:t>voix en </a:t>
            </a:r>
            <a:r>
              <a:rPr lang="fr-FR" dirty="0"/>
              <a:t>vue de reproduire la voix humaine. La reproduction de la voix humaine est contrôlable à l’aide des boutons standards semblables à ceux de tout programme multimédia (« reproduire », « pause », « arrêter »). </a:t>
            </a:r>
            <a:endParaRPr lang="fr-FR" b="1" dirty="0" smtClean="0"/>
          </a:p>
        </p:txBody>
      </p:sp>
    </p:spTree>
    <p:extLst>
      <p:ext uri="{BB962C8B-B14F-4D97-AF65-F5344CB8AC3E}">
        <p14:creationId xmlns:p14="http://schemas.microsoft.com/office/powerpoint/2010/main" val="152204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47</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483224"/>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nSpc>
                <a:spcPct val="150000"/>
              </a:lnSpc>
              <a:buFont typeface="Wingdings" panose="05000000000000000000" pitchFamily="2" charset="2"/>
              <a:buChar char="q"/>
            </a:pPr>
            <a:r>
              <a:rPr lang="fr-FR" b="1" kern="1200" dirty="0" smtClean="0"/>
              <a:t> Logiciels : exemples</a:t>
            </a:r>
          </a:p>
          <a:p>
            <a:pPr lvl="2">
              <a:lnSpc>
                <a:spcPct val="150000"/>
              </a:lnSpc>
              <a:buFont typeface="Arial" panose="020B0604020202020204" pitchFamily="34" charset="0"/>
              <a:buChar char="•"/>
            </a:pPr>
            <a:r>
              <a:rPr lang="fr-FR" b="1" dirty="0" err="1" smtClean="0"/>
              <a:t>Balabolka</a:t>
            </a:r>
            <a:endParaRPr lang="fr-FR" b="1" dirty="0" smtClean="0"/>
          </a:p>
          <a:p>
            <a:pPr marL="914400" lvl="2" indent="0" algn="just">
              <a:lnSpc>
                <a:spcPct val="150000"/>
              </a:lnSpc>
              <a:buNone/>
            </a:pPr>
            <a:r>
              <a:rPr lang="fr-FR" dirty="0"/>
              <a:t>Le programme est capable de reproduire le contenu du presse-papiers, afficher le texte contenant dans les textes avec différentes extensions.</a:t>
            </a:r>
            <a:endParaRPr lang="fr-FR" sz="2800" dirty="0"/>
          </a:p>
          <a:p>
            <a:pPr marL="914400" lvl="2" indent="0">
              <a:lnSpc>
                <a:spcPct val="150000"/>
              </a:lnSpc>
              <a:buNone/>
            </a:pPr>
            <a:endParaRPr lang="fr-FR" b="1" dirty="0" smtClean="0"/>
          </a:p>
        </p:txBody>
      </p:sp>
    </p:spTree>
    <p:extLst>
      <p:ext uri="{BB962C8B-B14F-4D97-AF65-F5344CB8AC3E}">
        <p14:creationId xmlns:p14="http://schemas.microsoft.com/office/powerpoint/2010/main" val="81517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48</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483224"/>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Logiciels : applications</a:t>
            </a:r>
          </a:p>
          <a:p>
            <a:pPr lvl="1" algn="just">
              <a:lnSpc>
                <a:spcPct val="150000"/>
              </a:lnSpc>
              <a:buFont typeface="Arial" panose="020B0604020202020204" pitchFamily="34" charset="0"/>
              <a:buChar char="•"/>
            </a:pPr>
            <a:r>
              <a:rPr lang="fr-FR" dirty="0"/>
              <a:t>La lecture d’e-mails et de SMS pour les personnes déficientes visuelles</a:t>
            </a:r>
          </a:p>
          <a:p>
            <a:pPr lvl="1" algn="just">
              <a:lnSpc>
                <a:spcPct val="150000"/>
              </a:lnSpc>
              <a:buFont typeface="Arial" panose="020B0604020202020204" pitchFamily="34" charset="0"/>
              <a:buChar char="•"/>
            </a:pPr>
            <a:r>
              <a:rPr lang="fr-FR" dirty="0"/>
              <a:t>Les annonces dans les gares et les </a:t>
            </a:r>
            <a:r>
              <a:rPr lang="fr-FR" dirty="0" smtClean="0"/>
              <a:t>GPS</a:t>
            </a:r>
            <a:endParaRPr lang="fr-FR" dirty="0"/>
          </a:p>
        </p:txBody>
      </p:sp>
    </p:spTree>
    <p:extLst>
      <p:ext uri="{BB962C8B-B14F-4D97-AF65-F5344CB8AC3E}">
        <p14:creationId xmlns:p14="http://schemas.microsoft.com/office/powerpoint/2010/main" val="307646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49</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Logiciels, exemples et </a:t>
            </a:r>
          </a:p>
          <a:p>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applications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376305" y="1250032"/>
            <a:ext cx="8591872" cy="4483224"/>
          </a:xfrm>
        </p:spPr>
        <p:txBody>
          <a:bodyPr/>
          <a:lstStyle/>
          <a:p>
            <a:pPr marL="0" indent="0" algn="just">
              <a:lnSpc>
                <a:spcPct val="200000"/>
              </a:lnSpc>
              <a:buNone/>
            </a:pPr>
            <a:r>
              <a:rPr lang="fr-FR" dirty="0" smtClean="0"/>
              <a:t>Cas de la </a:t>
            </a:r>
            <a:r>
              <a:rPr lang="fr-FR" b="1" dirty="0" smtClean="0"/>
              <a:t>synthèse vocale </a:t>
            </a:r>
            <a:r>
              <a:rPr lang="fr-FR" dirty="0" smtClean="0"/>
              <a:t>:</a:t>
            </a:r>
          </a:p>
          <a:p>
            <a:pPr lvl="1" algn="just">
              <a:lnSpc>
                <a:spcPct val="150000"/>
              </a:lnSpc>
              <a:buFont typeface="Wingdings" panose="05000000000000000000" pitchFamily="2" charset="2"/>
              <a:buChar char="q"/>
            </a:pPr>
            <a:r>
              <a:rPr lang="fr-FR" b="1" kern="1200" dirty="0" smtClean="0"/>
              <a:t> Logiciels : applications</a:t>
            </a:r>
          </a:p>
          <a:p>
            <a:pPr lvl="1" algn="just">
              <a:lnSpc>
                <a:spcPct val="150000"/>
              </a:lnSpc>
              <a:buFont typeface="Arial" panose="020B0604020202020204" pitchFamily="34" charset="0"/>
              <a:buChar char="•"/>
            </a:pPr>
            <a:r>
              <a:rPr lang="fr-FR" dirty="0"/>
              <a:t>Certains distributeurs de banque</a:t>
            </a:r>
          </a:p>
          <a:p>
            <a:pPr lvl="1" algn="just">
              <a:lnSpc>
                <a:spcPct val="150000"/>
              </a:lnSpc>
              <a:buFont typeface="Arial" panose="020B0604020202020204" pitchFamily="34" charset="0"/>
              <a:buChar char="•"/>
            </a:pPr>
            <a:r>
              <a:rPr lang="fr-FR" dirty="0"/>
              <a:t>La vocalisation d'écrans informatiques pour les malvoyants </a:t>
            </a:r>
            <a:endParaRPr lang="fr-FR" dirty="0" smtClean="0"/>
          </a:p>
          <a:p>
            <a:pPr lvl="1" algn="just">
              <a:lnSpc>
                <a:spcPct val="150000"/>
              </a:lnSpc>
              <a:buFont typeface="Arial" panose="020B0604020202020204" pitchFamily="34" charset="0"/>
              <a:buChar char="•"/>
            </a:pPr>
            <a:r>
              <a:rPr lang="fr-FR" dirty="0" smtClean="0"/>
              <a:t>L’aide </a:t>
            </a:r>
            <a:r>
              <a:rPr lang="fr-FR" dirty="0"/>
              <a:t>aux troubles d’apprentissage</a:t>
            </a:r>
          </a:p>
        </p:txBody>
      </p:sp>
    </p:spTree>
    <p:extLst>
      <p:ext uri="{BB962C8B-B14F-4D97-AF65-F5344CB8AC3E}">
        <p14:creationId xmlns:p14="http://schemas.microsoft.com/office/powerpoint/2010/main" val="208366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buNone/>
            </a:pPr>
            <a:r>
              <a:rPr lang="fr-FR" dirty="0" smtClean="0"/>
              <a:t>Qu’est-ce que le </a:t>
            </a:r>
            <a:r>
              <a:rPr lang="fr-FR" b="1" dirty="0" smtClean="0"/>
              <a:t>traitement automatique de la parole</a:t>
            </a:r>
            <a:r>
              <a:rPr lang="fr-FR" dirty="0" smtClean="0"/>
              <a:t>?</a:t>
            </a:r>
          </a:p>
          <a:p>
            <a:pPr marL="0" indent="0">
              <a:lnSpc>
                <a:spcPct val="200000"/>
              </a:lnSpc>
              <a:buNone/>
            </a:pPr>
            <a:r>
              <a:rPr lang="fr-FR" dirty="0" smtClean="0"/>
              <a:t>Deux principaux domaines : </a:t>
            </a:r>
          </a:p>
          <a:p>
            <a:pPr lvl="1">
              <a:lnSpc>
                <a:spcPct val="200000"/>
              </a:lnSpc>
              <a:buFont typeface="Wingdings" panose="05000000000000000000" pitchFamily="2" charset="2"/>
              <a:buChar char="q"/>
            </a:pPr>
            <a:r>
              <a:rPr lang="fr-FR" dirty="0" smtClean="0"/>
              <a:t>  </a:t>
            </a:r>
            <a:r>
              <a:rPr lang="fr-FR" b="1" dirty="0" smtClean="0"/>
              <a:t>Reconnaissance vocale</a:t>
            </a:r>
          </a:p>
          <a:p>
            <a:pPr lvl="1">
              <a:lnSpc>
                <a:spcPct val="200000"/>
              </a:lnSpc>
              <a:buFont typeface="Wingdings" panose="05000000000000000000" pitchFamily="2" charset="2"/>
              <a:buChar char="q"/>
            </a:pPr>
            <a:r>
              <a:rPr lang="fr-FR" b="1" dirty="0" smtClean="0"/>
              <a:t>  Synthèse vocale</a:t>
            </a:r>
            <a:endParaRPr lang="fr-FR" b="1"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5</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Définitions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468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50</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0" y="1250032"/>
            <a:ext cx="8968177" cy="4483224"/>
          </a:xfrm>
        </p:spPr>
        <p:txBody>
          <a:bodyPr/>
          <a:lstStyle/>
          <a:p>
            <a:pPr marL="0" indent="0" algn="just">
              <a:lnSpc>
                <a:spcPct val="200000"/>
              </a:lnSpc>
              <a:buNone/>
            </a:pPr>
            <a:endParaRPr lang="fr-FR" sz="1400" dirty="0" smtClean="0"/>
          </a:p>
          <a:p>
            <a:pPr marL="0" indent="0" algn="just">
              <a:lnSpc>
                <a:spcPct val="200000"/>
              </a:lnSpc>
              <a:buNone/>
            </a:pPr>
            <a:r>
              <a:rPr lang="fr-FR" sz="1600" dirty="0" smtClean="0"/>
              <a:t>Définitions, historique, fondements théorique : </a:t>
            </a:r>
          </a:p>
          <a:p>
            <a:pPr algn="just">
              <a:lnSpc>
                <a:spcPct val="200000"/>
              </a:lnSpc>
              <a:buFont typeface="Arial" panose="020B0604020202020204" pitchFamily="34" charset="0"/>
              <a:buChar char="•"/>
            </a:pPr>
            <a:r>
              <a:rPr lang="fr-FR" sz="1600" dirty="0" smtClean="0"/>
              <a:t>https</a:t>
            </a:r>
            <a:r>
              <a:rPr lang="fr-FR" sz="1600" dirty="0"/>
              <a:t>://slideplayer.fr/slide/3092598/</a:t>
            </a:r>
          </a:p>
          <a:p>
            <a:pPr algn="just">
              <a:lnSpc>
                <a:spcPct val="200000"/>
              </a:lnSpc>
              <a:buFont typeface="Arial" panose="020B0604020202020204" pitchFamily="34" charset="0"/>
              <a:buChar char="•"/>
            </a:pPr>
            <a:r>
              <a:rPr lang="fr-FR" sz="1600" dirty="0"/>
              <a:t>https://fr.wikipedia.org/wiki/Traitement_de_la_parole</a:t>
            </a:r>
          </a:p>
          <a:p>
            <a:pPr algn="just">
              <a:lnSpc>
                <a:spcPct val="200000"/>
              </a:lnSpc>
              <a:buFont typeface="Arial" panose="020B0604020202020204" pitchFamily="34" charset="0"/>
              <a:buChar char="•"/>
            </a:pPr>
            <a:r>
              <a:rPr lang="fr-FR" sz="1600" dirty="0"/>
              <a:t>https://perso.telecom-paristech.fr/grichard/Enseignements/AIC/Bases-signal-pour-traitement-parole.pdf</a:t>
            </a:r>
          </a:p>
          <a:p>
            <a:pPr algn="just">
              <a:lnSpc>
                <a:spcPct val="200000"/>
              </a:lnSpc>
              <a:buFont typeface="Arial" panose="020B0604020202020204" pitchFamily="34" charset="0"/>
              <a:buChar char="•"/>
            </a:pPr>
            <a:r>
              <a:rPr lang="fr-FR" sz="1600" dirty="0"/>
              <a:t>https://alexandre.alapetite.fr/dess-irr/tap/tap02/index.html</a:t>
            </a:r>
          </a:p>
          <a:p>
            <a:pPr algn="just">
              <a:lnSpc>
                <a:spcPct val="200000"/>
              </a:lnSpc>
              <a:buFont typeface="Arial" panose="020B0604020202020204" pitchFamily="34" charset="0"/>
              <a:buChar char="•"/>
            </a:pPr>
            <a:r>
              <a:rPr lang="fr-FR" sz="1600" dirty="0"/>
              <a:t>http://</a:t>
            </a:r>
            <a:r>
              <a:rPr lang="fr-FR" sz="1600" dirty="0" smtClean="0"/>
              <a:t>dictionnaire.sensagent.leparisien.fr/Synth%C3%A8se%20vocale/fr-fr/</a:t>
            </a:r>
          </a:p>
          <a:p>
            <a:pPr algn="just">
              <a:lnSpc>
                <a:spcPct val="200000"/>
              </a:lnSpc>
              <a:buFont typeface="Arial" panose="020B0604020202020204" pitchFamily="34" charset="0"/>
              <a:buChar char="•"/>
            </a:pPr>
            <a:r>
              <a:rPr lang="fr-FR" sz="1600" dirty="0" smtClean="0">
                <a:hlinkClick r:id="rId3"/>
              </a:rPr>
              <a:t>http</a:t>
            </a:r>
            <a:r>
              <a:rPr lang="fr-FR" sz="1600" dirty="0">
                <a:hlinkClick r:id="rId3"/>
              </a:rPr>
              <a:t>://dictionnaire.sensagent.leparisien.fr/Reconnaissance%20vocale/fr-fr/#</a:t>
            </a:r>
            <a:r>
              <a:rPr lang="fr-FR" sz="1600" dirty="0" smtClean="0">
                <a:hlinkClick r:id="rId3"/>
              </a:rPr>
              <a:t>Principe_de_base</a:t>
            </a:r>
            <a:endParaRPr lang="fr-FR" sz="1600" dirty="0" smtClean="0"/>
          </a:p>
          <a:p>
            <a:pPr marL="0" indent="0" algn="just">
              <a:lnSpc>
                <a:spcPct val="200000"/>
              </a:lnSpc>
              <a:buNone/>
            </a:pPr>
            <a:endParaRPr lang="fr-FR" sz="1400" dirty="0" smtClean="0"/>
          </a:p>
          <a:p>
            <a:pPr marL="0" indent="0" algn="just">
              <a:lnSpc>
                <a:spcPct val="200000"/>
              </a:lnSpc>
              <a:buNone/>
            </a:pPr>
            <a:endParaRPr lang="fr-FR" sz="1400" dirty="0"/>
          </a:p>
          <a:p>
            <a:pPr marL="0" indent="0" algn="just">
              <a:lnSpc>
                <a:spcPct val="200000"/>
              </a:lnSpc>
              <a:buNone/>
            </a:pPr>
            <a:endParaRPr lang="fr-FR" sz="1400" dirty="0"/>
          </a:p>
        </p:txBody>
      </p:sp>
    </p:spTree>
    <p:extLst>
      <p:ext uri="{BB962C8B-B14F-4D97-AF65-F5344CB8AC3E}">
        <p14:creationId xmlns:p14="http://schemas.microsoft.com/office/powerpoint/2010/main" val="190197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51</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175823" y="960093"/>
            <a:ext cx="8968177" cy="4483224"/>
          </a:xfrm>
        </p:spPr>
        <p:txBody>
          <a:bodyPr/>
          <a:lstStyle/>
          <a:p>
            <a:pPr marL="0" indent="0" algn="just">
              <a:lnSpc>
                <a:spcPct val="200000"/>
              </a:lnSpc>
              <a:buNone/>
            </a:pPr>
            <a:endParaRPr lang="fr-FR" sz="1400" dirty="0" smtClean="0"/>
          </a:p>
          <a:p>
            <a:pPr marL="0" indent="0" algn="just">
              <a:lnSpc>
                <a:spcPct val="150000"/>
              </a:lnSpc>
              <a:buNone/>
            </a:pPr>
            <a:r>
              <a:rPr lang="fr-FR" sz="1600" dirty="0"/>
              <a:t>Vidéos : </a:t>
            </a:r>
          </a:p>
          <a:p>
            <a:pPr lvl="1" algn="just">
              <a:lnSpc>
                <a:spcPct val="150000"/>
              </a:lnSpc>
              <a:buFont typeface="Arial" panose="020B0604020202020204" pitchFamily="34" charset="0"/>
              <a:buChar char="•"/>
            </a:pPr>
            <a:r>
              <a:rPr lang="fr-FR" sz="1600" dirty="0">
                <a:hlinkClick r:id="rId3"/>
              </a:rPr>
              <a:t>https://www.youtube.com/watch?v=tEmXaHPE6Ys</a:t>
            </a:r>
            <a:endParaRPr lang="fr-FR" sz="1600" dirty="0"/>
          </a:p>
          <a:p>
            <a:pPr lvl="1" algn="just">
              <a:lnSpc>
                <a:spcPct val="150000"/>
              </a:lnSpc>
              <a:buFont typeface="Arial" panose="020B0604020202020204" pitchFamily="34" charset="0"/>
              <a:buChar char="•"/>
            </a:pPr>
            <a:r>
              <a:rPr lang="fr-FR" sz="1600" u="sng" dirty="0">
                <a:hlinkClick r:id="rId4"/>
              </a:rPr>
              <a:t>https://www.youtube.com/watch?v=se2kJKkR8nY</a:t>
            </a:r>
            <a:endParaRPr lang="fr-FR" sz="1600" u="sng" dirty="0"/>
          </a:p>
          <a:p>
            <a:pPr lvl="1" algn="just">
              <a:lnSpc>
                <a:spcPct val="150000"/>
              </a:lnSpc>
              <a:buFont typeface="Arial" panose="020B0604020202020204" pitchFamily="34" charset="0"/>
              <a:buChar char="•"/>
            </a:pPr>
            <a:r>
              <a:rPr lang="fr-FR" sz="1600" u="sng" dirty="0">
                <a:hlinkClick r:id="rId5"/>
              </a:rPr>
              <a:t>https://</a:t>
            </a:r>
            <a:r>
              <a:rPr lang="fr-FR" sz="1600" dirty="0" smtClean="0">
                <a:hlinkClick r:id="rId5"/>
              </a:rPr>
              <a:t>www.youtube.com/watch?v=UEMxjbSNYIo</a:t>
            </a:r>
            <a:endParaRPr lang="fr-FR" sz="1600" dirty="0" smtClean="0"/>
          </a:p>
          <a:p>
            <a:pPr lvl="1" algn="just">
              <a:lnSpc>
                <a:spcPct val="150000"/>
              </a:lnSpc>
              <a:buFont typeface="Arial" panose="020B0604020202020204" pitchFamily="34" charset="0"/>
              <a:buChar char="•"/>
            </a:pPr>
            <a:r>
              <a:rPr lang="fr-FR" sz="1600" u="sng" dirty="0">
                <a:hlinkClick r:id="rId6"/>
              </a:rPr>
              <a:t>https://</a:t>
            </a:r>
            <a:r>
              <a:rPr lang="fr-FR" sz="1600" u="sng" dirty="0" smtClean="0">
                <a:hlinkClick r:id="rId6"/>
              </a:rPr>
              <a:t>www.youtube.com/watch?v=YOetqn_1eW4&amp;t=187s</a:t>
            </a:r>
            <a:endParaRPr lang="fr-FR" sz="1600" dirty="0"/>
          </a:p>
          <a:p>
            <a:pPr marL="0" indent="0" algn="just">
              <a:lnSpc>
                <a:spcPct val="150000"/>
              </a:lnSpc>
              <a:buNone/>
            </a:pPr>
            <a:r>
              <a:rPr lang="fr-FR" sz="1600" dirty="0" smtClean="0"/>
              <a:t>Démo de logiciels en ligne </a:t>
            </a:r>
          </a:p>
          <a:p>
            <a:pPr lvl="1" algn="just">
              <a:lnSpc>
                <a:spcPct val="150000"/>
              </a:lnSpc>
              <a:buFont typeface="Arial" panose="020B0604020202020204" pitchFamily="34" charset="0"/>
              <a:buChar char="•"/>
            </a:pPr>
            <a:r>
              <a:rPr lang="fr-FR" sz="1600" dirty="0">
                <a:hlinkClick r:id="rId7"/>
              </a:rPr>
              <a:t>https://www.nuance.com/omni-channel-customer-engagement/voice-and-ivr/text-to-speech.html</a:t>
            </a:r>
            <a:r>
              <a:rPr lang="fr-FR" sz="1600" dirty="0" smtClean="0">
                <a:hlinkClick r:id="rId7"/>
              </a:rPr>
              <a:t>#</a:t>
            </a:r>
            <a:r>
              <a:rPr lang="fr-FR" sz="1600" dirty="0" smtClean="0"/>
              <a:t>!</a:t>
            </a:r>
          </a:p>
          <a:p>
            <a:pPr lvl="1" algn="just">
              <a:lnSpc>
                <a:spcPct val="150000"/>
              </a:lnSpc>
              <a:buFont typeface="Arial" panose="020B0604020202020204" pitchFamily="34" charset="0"/>
              <a:buChar char="•"/>
            </a:pPr>
            <a:r>
              <a:rPr lang="fr-FR" sz="1600" u="sng" dirty="0">
                <a:hlinkClick r:id="rId8"/>
              </a:rPr>
              <a:t>https://www.artonik.com/fr/outils~$c12/synthese-vocal-en-ligne/synthese-vocal-en-ligne~$a1047/synthese-vocal-en-ligne~infos~.aspx</a:t>
            </a:r>
            <a:endParaRPr lang="fr-FR" sz="1600" dirty="0"/>
          </a:p>
          <a:p>
            <a:pPr marL="0" indent="0" algn="just">
              <a:lnSpc>
                <a:spcPct val="200000"/>
              </a:lnSpc>
              <a:buNone/>
            </a:pPr>
            <a:endParaRPr lang="fr-FR" sz="1600" dirty="0" smtClean="0"/>
          </a:p>
          <a:p>
            <a:pPr marL="0" indent="0" algn="just">
              <a:lnSpc>
                <a:spcPct val="200000"/>
              </a:lnSpc>
              <a:buNone/>
            </a:pPr>
            <a:endParaRPr lang="fr-FR" sz="1600" dirty="0"/>
          </a:p>
          <a:p>
            <a:pPr marL="0" indent="0" algn="just">
              <a:lnSpc>
                <a:spcPct val="200000"/>
              </a:lnSpc>
              <a:buNone/>
            </a:pPr>
            <a:endParaRPr lang="fr-FR" sz="1400" dirty="0"/>
          </a:p>
        </p:txBody>
      </p:sp>
    </p:spTree>
    <p:extLst>
      <p:ext uri="{BB962C8B-B14F-4D97-AF65-F5344CB8AC3E}">
        <p14:creationId xmlns:p14="http://schemas.microsoft.com/office/powerpoint/2010/main" val="281271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52</a:t>
            </a:fld>
            <a:endParaRPr lang="fr-FR" dirty="0"/>
          </a:p>
        </p:txBody>
      </p:sp>
      <p:sp>
        <p:nvSpPr>
          <p:cNvPr id="7" name="Title 1"/>
          <p:cNvSpPr txBox="1">
            <a:spLocks/>
          </p:cNvSpPr>
          <p:nvPr/>
        </p:nvSpPr>
        <p:spPr bwMode="auto">
          <a:xfrm>
            <a:off x="3468960" y="404664"/>
            <a:ext cx="5495528"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Espace réservé du contenu 2"/>
          <p:cNvSpPr>
            <a:spLocks noGrp="1"/>
          </p:cNvSpPr>
          <p:nvPr>
            <p:ph idx="1"/>
          </p:nvPr>
        </p:nvSpPr>
        <p:spPr>
          <a:xfrm>
            <a:off x="0" y="1250032"/>
            <a:ext cx="8968177" cy="4483224"/>
          </a:xfrm>
        </p:spPr>
        <p:txBody>
          <a:bodyPr/>
          <a:lstStyle/>
          <a:p>
            <a:pPr marL="0" indent="0" algn="just">
              <a:lnSpc>
                <a:spcPct val="200000"/>
              </a:lnSpc>
              <a:buNone/>
            </a:pPr>
            <a:endParaRPr lang="fr-FR" sz="1400" dirty="0" smtClean="0"/>
          </a:p>
          <a:p>
            <a:pPr marL="0" indent="0" algn="just">
              <a:lnSpc>
                <a:spcPct val="150000"/>
              </a:lnSpc>
              <a:buNone/>
            </a:pPr>
            <a:r>
              <a:rPr lang="fr-FR" sz="1600" dirty="0" smtClean="0"/>
              <a:t>Logiciels, exemples et applications </a:t>
            </a:r>
            <a:r>
              <a:rPr lang="fr-FR" sz="1600" dirty="0"/>
              <a:t>: </a:t>
            </a:r>
            <a:endParaRPr lang="fr-FR" sz="1600" dirty="0" smtClean="0"/>
          </a:p>
          <a:p>
            <a:pPr>
              <a:lnSpc>
                <a:spcPct val="150000"/>
              </a:lnSpc>
            </a:pPr>
            <a:r>
              <a:rPr lang="fr-FR" sz="1600" u="sng" dirty="0">
                <a:hlinkClick r:id="rId3"/>
              </a:rPr>
              <a:t>http://asso-apaches.fr/faq/utilisation-de-logiciels-de-reconnaissance-vocale/</a:t>
            </a:r>
            <a:endParaRPr lang="fr-FR" sz="1600" dirty="0"/>
          </a:p>
          <a:p>
            <a:pPr>
              <a:lnSpc>
                <a:spcPct val="150000"/>
              </a:lnSpc>
            </a:pPr>
            <a:r>
              <a:rPr lang="fr-FR" sz="1600" u="sng" dirty="0" smtClean="0">
                <a:hlinkClick r:id="rId4"/>
              </a:rPr>
              <a:t>https</a:t>
            </a:r>
            <a:r>
              <a:rPr lang="fr-FR" sz="1600" u="sng" dirty="0">
                <a:hlinkClick r:id="rId4"/>
              </a:rPr>
              <a:t>://ecolebranchee.com/logiciels-reconnaissance-synthese-vocale/</a:t>
            </a:r>
            <a:endParaRPr lang="fr-FR" sz="1600" dirty="0"/>
          </a:p>
          <a:p>
            <a:pPr>
              <a:lnSpc>
                <a:spcPct val="150000"/>
              </a:lnSpc>
            </a:pPr>
            <a:r>
              <a:rPr lang="fr-FR" sz="1600" u="sng" dirty="0">
                <a:hlinkClick r:id="rId5"/>
              </a:rPr>
              <a:t>https://www.nuance.com/fr-fr/dragon.html</a:t>
            </a:r>
            <a:endParaRPr lang="fr-FR" sz="1600" dirty="0"/>
          </a:p>
          <a:p>
            <a:pPr>
              <a:lnSpc>
                <a:spcPct val="150000"/>
              </a:lnSpc>
            </a:pPr>
            <a:r>
              <a:rPr lang="fr-FR" sz="1600" u="sng" dirty="0">
                <a:hlinkClick r:id="rId6"/>
              </a:rPr>
              <a:t>https://www.gralon.net/articles/materiel-et-consommables/materiel-informatique-et-consommable-informatique/article-la-synthese-vocale---presentation-et-fonctionnement-1910.htm</a:t>
            </a:r>
            <a:endParaRPr lang="fr-FR" sz="1600" dirty="0"/>
          </a:p>
          <a:p>
            <a:pPr>
              <a:lnSpc>
                <a:spcPct val="150000"/>
              </a:lnSpc>
            </a:pPr>
            <a:r>
              <a:rPr lang="fr-FR" sz="1600" u="sng" dirty="0">
                <a:hlinkClick r:id="rId7"/>
              </a:rPr>
              <a:t>https://www.atingo.be/tout-sexplique-la-synthese-vocale/</a:t>
            </a:r>
            <a:endParaRPr lang="fr-FR" sz="1600" dirty="0"/>
          </a:p>
          <a:p>
            <a:pPr>
              <a:lnSpc>
                <a:spcPct val="150000"/>
              </a:lnSpc>
            </a:pPr>
            <a:r>
              <a:rPr lang="fr-FR" sz="1600" u="sng" dirty="0">
                <a:hlinkClick r:id="rId8"/>
              </a:rPr>
              <a:t>http://coridys.fr/handicap-et-compensation/logiciels/liste-logiciels-adaptes-synthese-vocale-dictee-vocale-lenregistrement/</a:t>
            </a:r>
            <a:endParaRPr lang="fr-FR" sz="1600" dirty="0"/>
          </a:p>
          <a:p>
            <a:pPr>
              <a:lnSpc>
                <a:spcPct val="150000"/>
              </a:lnSpc>
            </a:pPr>
            <a:r>
              <a:rPr lang="fr-FR" sz="1600" u="sng" dirty="0">
                <a:hlinkClick r:id="rId9"/>
              </a:rPr>
              <a:t>https://www.nch.com.au/verbose/fr/index.html</a:t>
            </a:r>
            <a:endParaRPr lang="fr-FR" sz="1600" dirty="0"/>
          </a:p>
          <a:p>
            <a:pPr marL="0" indent="0" algn="just">
              <a:lnSpc>
                <a:spcPct val="200000"/>
              </a:lnSpc>
              <a:buNone/>
            </a:pPr>
            <a:endParaRPr lang="fr-FR" sz="1400" dirty="0" smtClean="0"/>
          </a:p>
          <a:p>
            <a:pPr marL="0" indent="0" algn="just">
              <a:lnSpc>
                <a:spcPct val="200000"/>
              </a:lnSpc>
              <a:buNone/>
            </a:pPr>
            <a:endParaRPr lang="fr-FR" sz="1400" dirty="0"/>
          </a:p>
          <a:p>
            <a:pPr marL="0" indent="0" algn="just">
              <a:lnSpc>
                <a:spcPct val="200000"/>
              </a:lnSpc>
              <a:buNone/>
            </a:pPr>
            <a:endParaRPr lang="fr-FR" sz="1400" dirty="0"/>
          </a:p>
        </p:txBody>
      </p:sp>
    </p:spTree>
    <p:extLst>
      <p:ext uri="{BB962C8B-B14F-4D97-AF65-F5344CB8AC3E}">
        <p14:creationId xmlns:p14="http://schemas.microsoft.com/office/powerpoint/2010/main" val="244705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AD0DD91-7336-4AA9-AE10-9406B19C5C84}" type="datetime1">
              <a:rPr lang="fr-FR" smtClean="0"/>
              <a:t>15/02/2019</a:t>
            </a:fld>
            <a:endParaRPr lang="fr-FR" dirty="0"/>
          </a:p>
        </p:txBody>
      </p:sp>
      <p:sp>
        <p:nvSpPr>
          <p:cNvPr id="5" name="Espace réservé du pied de page 4"/>
          <p:cNvSpPr>
            <a:spLocks noGrp="1"/>
          </p:cNvSpPr>
          <p:nvPr>
            <p:ph type="ftr" sz="quarter" idx="11"/>
          </p:nvPr>
        </p:nvSpPr>
        <p:spPr/>
        <p:txBody>
          <a:bodyPr/>
          <a:lstStyle/>
          <a:p>
            <a:r>
              <a:rPr lang="fr-FR" dirty="0" smtClean="0"/>
              <a:t>Exposé de communication d'entreprise: "CRM (Customer Relationship Management)"</a:t>
            </a:r>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53</a:t>
            </a:fld>
            <a:endParaRPr lang="fr-FR" dirty="0"/>
          </a:p>
        </p:txBody>
      </p:sp>
      <p:sp>
        <p:nvSpPr>
          <p:cNvPr id="8" name="Text Box 4"/>
          <p:cNvSpPr txBox="1">
            <a:spLocks noChangeArrowheads="1"/>
          </p:cNvSpPr>
          <p:nvPr/>
        </p:nvSpPr>
        <p:spPr bwMode="auto">
          <a:xfrm>
            <a:off x="0" y="5949280"/>
            <a:ext cx="9144000" cy="643253"/>
          </a:xfrm>
          <a:prstGeom prst="rect">
            <a:avLst/>
          </a:prstGeom>
          <a:noFill/>
          <a:ln w="9525">
            <a:noFill/>
            <a:miter lim="800000"/>
            <a:headEnd/>
            <a:tailEnd/>
          </a:ln>
          <a:effectLst/>
        </p:spPr>
        <p:txBody>
          <a:bodyPr wrap="square" lIns="0" tIns="0" rIns="0" bIns="0">
            <a:spAutoFit/>
          </a:bodyPr>
          <a:lstStyle/>
          <a:p>
            <a:pPr>
              <a:lnSpc>
                <a:spcPct val="95000"/>
              </a:lnSpc>
            </a:pP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latin typeface="Arial" pitchFamily="34" charset="0"/>
              </a:rPr>
              <a:t>Merci de votre aimable attention!</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latin typeface="Arial" pitchFamily="34" charset="0"/>
            </a:endParaRPr>
          </a:p>
        </p:txBody>
      </p:sp>
      <p:sp>
        <p:nvSpPr>
          <p:cNvPr id="10" name="Title 1"/>
          <p:cNvSpPr>
            <a:spLocks noGrp="1"/>
          </p:cNvSpPr>
          <p:nvPr>
            <p:ph type="ctrTitle"/>
          </p:nvPr>
        </p:nvSpPr>
        <p:spPr>
          <a:xfrm>
            <a:off x="3419872" y="332656"/>
            <a:ext cx="5256584" cy="110872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sz="2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InHM</a:t>
            </a:r>
            <a:r>
              <a:rPr lang="fr-FR"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TAP – Traitement Automatique de la Parole</a:t>
            </a:r>
            <a:endParaRPr lang="fr-FR"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Image 1"/>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809625" y="1948073"/>
            <a:ext cx="7524750" cy="3724275"/>
          </a:xfrm>
          <a:prstGeom prst="rect">
            <a:avLst/>
          </a:prstGeom>
        </p:spPr>
      </p:pic>
    </p:spTree>
    <p:extLst>
      <p:ext uri="{BB962C8B-B14F-4D97-AF65-F5344CB8AC3E}">
        <p14:creationId xmlns:p14="http://schemas.microsoft.com/office/powerpoint/2010/main" val="352864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buNone/>
            </a:pPr>
            <a:r>
              <a:rPr lang="fr-FR" dirty="0" smtClean="0"/>
              <a:t>Qu’est-ce que la </a:t>
            </a:r>
            <a:r>
              <a:rPr lang="fr-FR" b="1" dirty="0" smtClean="0"/>
              <a:t>reconnaissance vocale</a:t>
            </a:r>
            <a:r>
              <a:rPr lang="fr-FR" dirty="0" smtClean="0"/>
              <a:t>?</a:t>
            </a:r>
          </a:p>
          <a:p>
            <a:pPr marL="0" indent="0" algn="just">
              <a:buNone/>
            </a:pPr>
            <a:endParaRPr lang="fr-FR" dirty="0"/>
          </a:p>
          <a:p>
            <a:pPr marL="0" indent="0" algn="just">
              <a:lnSpc>
                <a:spcPct val="150000"/>
              </a:lnSpc>
              <a:buNone/>
            </a:pPr>
            <a:r>
              <a:rPr lang="fr-FR" dirty="0" smtClean="0"/>
              <a:t>Permettre </a:t>
            </a:r>
            <a:r>
              <a:rPr lang="fr-FR" dirty="0"/>
              <a:t>à la </a:t>
            </a:r>
            <a:r>
              <a:rPr lang="fr-FR" b="1" dirty="0"/>
              <a:t>machine</a:t>
            </a:r>
            <a:r>
              <a:rPr lang="fr-FR" dirty="0"/>
              <a:t> de </a:t>
            </a:r>
            <a:r>
              <a:rPr lang="fr-FR" b="1" dirty="0"/>
              <a:t>comprendre</a:t>
            </a:r>
            <a:r>
              <a:rPr lang="fr-FR" dirty="0"/>
              <a:t> et de </a:t>
            </a:r>
            <a:r>
              <a:rPr lang="fr-FR" b="1" dirty="0"/>
              <a:t>traiter</a:t>
            </a:r>
            <a:r>
              <a:rPr lang="fr-FR" dirty="0"/>
              <a:t> des </a:t>
            </a:r>
            <a:r>
              <a:rPr lang="fr-FR" b="1" dirty="0"/>
              <a:t>informations</a:t>
            </a:r>
            <a:r>
              <a:rPr lang="fr-FR" dirty="0"/>
              <a:t> </a:t>
            </a:r>
            <a:r>
              <a:rPr lang="fr-FR" b="1" dirty="0"/>
              <a:t>fournies oralement </a:t>
            </a:r>
            <a:r>
              <a:rPr lang="fr-FR" dirty="0"/>
              <a:t>par un </a:t>
            </a:r>
            <a:r>
              <a:rPr lang="fr-FR" b="1" dirty="0"/>
              <a:t>utilisateur humain</a:t>
            </a:r>
            <a:r>
              <a:rPr lang="fr-FR" dirty="0"/>
              <a:t>. </a:t>
            </a: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6</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Définitions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1421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buNone/>
            </a:pPr>
            <a:r>
              <a:rPr lang="fr-FR" dirty="0" smtClean="0"/>
              <a:t>Qu’est-ce que la </a:t>
            </a:r>
            <a:r>
              <a:rPr lang="fr-FR" b="1" dirty="0" smtClean="0"/>
              <a:t>reconnaissance vocale</a:t>
            </a:r>
            <a:r>
              <a:rPr lang="fr-FR" dirty="0" smtClean="0"/>
              <a:t>?</a:t>
            </a:r>
          </a:p>
          <a:p>
            <a:pPr marL="0" indent="0" algn="just">
              <a:buNone/>
            </a:pPr>
            <a:endParaRPr lang="fr-FR" dirty="0"/>
          </a:p>
          <a:p>
            <a:pPr marL="0" indent="0" algn="just">
              <a:lnSpc>
                <a:spcPct val="150000"/>
              </a:lnSpc>
              <a:buNone/>
            </a:pPr>
            <a:r>
              <a:rPr lang="fr-FR" dirty="0" smtClean="0"/>
              <a:t>Utilisation des </a:t>
            </a:r>
            <a:r>
              <a:rPr lang="fr-FR" b="1" dirty="0"/>
              <a:t>techniques d'appariement </a:t>
            </a:r>
            <a:r>
              <a:rPr lang="fr-FR" dirty="0" smtClean="0"/>
              <a:t>pour </a:t>
            </a:r>
            <a:r>
              <a:rPr lang="fr-FR" dirty="0"/>
              <a:t>de </a:t>
            </a:r>
            <a:r>
              <a:rPr lang="fr-FR" b="1" dirty="0"/>
              <a:t>comparer</a:t>
            </a:r>
            <a:r>
              <a:rPr lang="fr-FR" dirty="0"/>
              <a:t> une </a:t>
            </a:r>
            <a:r>
              <a:rPr lang="fr-FR" b="1" dirty="0"/>
              <a:t>onde sonore</a:t>
            </a:r>
            <a:r>
              <a:rPr lang="fr-FR" dirty="0"/>
              <a:t> à un </a:t>
            </a:r>
            <a:r>
              <a:rPr lang="fr-FR" b="1" dirty="0"/>
              <a:t>ensemble d'échantillons</a:t>
            </a:r>
            <a:r>
              <a:rPr lang="fr-FR" dirty="0"/>
              <a:t>, composés </a:t>
            </a:r>
            <a:r>
              <a:rPr lang="fr-FR" dirty="0" smtClean="0"/>
              <a:t>de </a:t>
            </a:r>
            <a:r>
              <a:rPr lang="fr-FR" b="1" dirty="0"/>
              <a:t>mots</a:t>
            </a:r>
            <a:r>
              <a:rPr lang="fr-FR" dirty="0"/>
              <a:t> </a:t>
            </a:r>
            <a:r>
              <a:rPr lang="fr-FR" dirty="0" smtClean="0"/>
              <a:t>ou de </a:t>
            </a:r>
            <a:r>
              <a:rPr lang="fr-FR" b="1" dirty="0" smtClean="0"/>
              <a:t>phonèmes</a:t>
            </a:r>
            <a:endParaRPr lang="fr-FR" b="1"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7</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Définitions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58784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buNone/>
            </a:pPr>
            <a:r>
              <a:rPr lang="fr-FR" b="1" dirty="0" smtClean="0"/>
              <a:t>Quelques connaissances utilisées en TAP </a:t>
            </a:r>
          </a:p>
          <a:p>
            <a:pPr marL="457200" lvl="1" indent="0" algn="just">
              <a:lnSpc>
                <a:spcPct val="150000"/>
              </a:lnSpc>
              <a:buNone/>
            </a:pPr>
            <a:r>
              <a:rPr lang="fr-FR" b="1" kern="1200" dirty="0" smtClean="0"/>
              <a:t>anatomie</a:t>
            </a:r>
            <a:r>
              <a:rPr lang="fr-FR" kern="1200" dirty="0" smtClean="0"/>
              <a:t> </a:t>
            </a:r>
            <a:r>
              <a:rPr lang="fr-FR" kern="1200" dirty="0"/>
              <a:t>(les fonctions de l'appareil phonatoire et de l'oreille), les </a:t>
            </a:r>
            <a:r>
              <a:rPr lang="fr-FR" b="1" kern="1200" dirty="0"/>
              <a:t>signaux émis par la parole</a:t>
            </a:r>
            <a:r>
              <a:rPr lang="fr-FR" kern="1200" dirty="0"/>
              <a:t>, la </a:t>
            </a:r>
            <a:r>
              <a:rPr lang="fr-FR" b="1" kern="1200" dirty="0"/>
              <a:t>phonétique</a:t>
            </a:r>
            <a:r>
              <a:rPr lang="fr-FR" kern="1200" dirty="0"/>
              <a:t>, le </a:t>
            </a:r>
            <a:r>
              <a:rPr lang="fr-FR" b="1" kern="1200" dirty="0"/>
              <a:t>traitement du signal</a:t>
            </a:r>
            <a:r>
              <a:rPr lang="fr-FR" kern="1200" dirty="0"/>
              <a:t>, la </a:t>
            </a:r>
            <a:r>
              <a:rPr lang="fr-FR" b="1" kern="1200" dirty="0"/>
              <a:t>linguistique</a:t>
            </a:r>
            <a:r>
              <a:rPr lang="fr-FR" kern="1200" dirty="0"/>
              <a:t>, l'</a:t>
            </a:r>
            <a:r>
              <a:rPr lang="fr-FR" b="1" kern="1200" dirty="0"/>
              <a:t>informatique</a:t>
            </a:r>
            <a:r>
              <a:rPr lang="fr-FR" kern="1200" dirty="0"/>
              <a:t>, l</a:t>
            </a:r>
            <a:r>
              <a:rPr lang="fr-FR" b="1" kern="1200" dirty="0"/>
              <a:t>'intelligence artificielle</a:t>
            </a:r>
            <a:r>
              <a:rPr lang="fr-FR" kern="1200" dirty="0"/>
              <a:t> et les </a:t>
            </a:r>
            <a:r>
              <a:rPr lang="fr-FR" b="1" kern="1200" dirty="0" smtClean="0"/>
              <a:t>statistiques</a:t>
            </a:r>
            <a:endParaRPr lang="fr-FR" kern="1200" dirty="0"/>
          </a:p>
          <a:p>
            <a:pPr marL="457200" lvl="1" indent="0" algn="just">
              <a:lnSpc>
                <a:spcPct val="150000"/>
              </a:lnSpc>
              <a:buNone/>
            </a:pPr>
            <a:r>
              <a:rPr lang="fr-FR" b="1" dirty="0" smtClean="0"/>
              <a:t> </a:t>
            </a:r>
            <a:endParaRPr lang="fr-FR" dirty="0" smtClean="0"/>
          </a:p>
          <a:p>
            <a:pPr marL="0" indent="0" algn="just">
              <a:buNone/>
            </a:pPr>
            <a:endParaRPr lang="fr-FR" dirty="0" smtClean="0"/>
          </a:p>
          <a:p>
            <a:pPr marL="0" indent="0" algn="just">
              <a:buNone/>
            </a:pPr>
            <a:endParaRPr lang="fr-FR" dirty="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8</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Définitions</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6358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752600"/>
            <a:ext cx="8591872" cy="4267200"/>
          </a:xfrm>
        </p:spPr>
        <p:txBody>
          <a:bodyPr/>
          <a:lstStyle/>
          <a:p>
            <a:pPr marL="0" indent="0" algn="just">
              <a:lnSpc>
                <a:spcPct val="200000"/>
              </a:lnSpc>
              <a:buNone/>
            </a:pPr>
            <a:r>
              <a:rPr lang="fr-FR" dirty="0" smtClean="0"/>
              <a:t>Cas de la </a:t>
            </a:r>
            <a:r>
              <a:rPr lang="fr-FR" b="1" dirty="0" smtClean="0"/>
              <a:t>reconnaissance vocale </a:t>
            </a:r>
            <a:r>
              <a:rPr lang="fr-FR" dirty="0" smtClean="0"/>
              <a:t>:</a:t>
            </a:r>
          </a:p>
          <a:p>
            <a:pPr lvl="1" algn="just">
              <a:lnSpc>
                <a:spcPct val="150000"/>
              </a:lnSpc>
              <a:buFont typeface="Wingdings" panose="05000000000000000000" pitchFamily="2" charset="2"/>
              <a:buChar char="q"/>
            </a:pPr>
            <a:r>
              <a:rPr lang="fr-FR" dirty="0" smtClean="0"/>
              <a:t>  Début  </a:t>
            </a:r>
            <a:r>
              <a:rPr lang="fr-FR" kern="1200" dirty="0"/>
              <a:t>XXe </a:t>
            </a:r>
            <a:r>
              <a:rPr lang="fr-FR" kern="1200" dirty="0" smtClean="0"/>
              <a:t>siècle : début des travaux</a:t>
            </a:r>
          </a:p>
          <a:p>
            <a:pPr lvl="1" algn="just">
              <a:lnSpc>
                <a:spcPct val="150000"/>
              </a:lnSpc>
              <a:buFont typeface="Wingdings" panose="05000000000000000000" pitchFamily="2" charset="2"/>
              <a:buChar char="q"/>
            </a:pPr>
            <a:r>
              <a:rPr lang="fr-FR" kern="1200" dirty="0"/>
              <a:t> </a:t>
            </a:r>
            <a:r>
              <a:rPr lang="fr-FR" kern="1200" dirty="0" smtClean="0"/>
              <a:t> </a:t>
            </a:r>
            <a:r>
              <a:rPr lang="fr-FR" b="1" kern="1200" dirty="0" smtClean="0"/>
              <a:t>1952</a:t>
            </a:r>
            <a:r>
              <a:rPr lang="fr-FR" kern="1200" dirty="0" smtClean="0"/>
              <a:t> : </a:t>
            </a:r>
            <a:r>
              <a:rPr lang="fr-FR" b="1" kern="1200" dirty="0"/>
              <a:t>premier </a:t>
            </a:r>
            <a:r>
              <a:rPr lang="fr-FR" b="1" kern="1200" dirty="0" smtClean="0"/>
              <a:t>système électronique</a:t>
            </a:r>
            <a:r>
              <a:rPr lang="fr-FR" kern="1200" dirty="0" smtClean="0"/>
              <a:t> de reconnaissance vocale développé </a:t>
            </a:r>
            <a:r>
              <a:rPr lang="fr-FR" kern="1200" dirty="0"/>
              <a:t>par </a:t>
            </a:r>
            <a:r>
              <a:rPr lang="fr-FR" b="1" kern="1200" dirty="0"/>
              <a:t>Davis</a:t>
            </a:r>
            <a:r>
              <a:rPr lang="fr-FR" kern="1200" dirty="0"/>
              <a:t>, </a:t>
            </a:r>
            <a:r>
              <a:rPr lang="fr-FR" b="1" kern="1200" dirty="0" err="1"/>
              <a:t>Biddulph</a:t>
            </a:r>
            <a:r>
              <a:rPr lang="fr-FR" kern="1200" dirty="0"/>
              <a:t> et </a:t>
            </a:r>
            <a:r>
              <a:rPr lang="fr-FR" b="1" kern="1200" dirty="0" err="1"/>
              <a:t>Balashek</a:t>
            </a:r>
            <a:r>
              <a:rPr lang="fr-FR" kern="1200" dirty="0"/>
              <a:t> aux </a:t>
            </a:r>
            <a:r>
              <a:rPr lang="fr-FR" b="1" kern="1200" dirty="0"/>
              <a:t>laboratoires Bell </a:t>
            </a:r>
            <a:r>
              <a:rPr lang="fr-FR" b="1" kern="1200" dirty="0" err="1"/>
              <a:t>Labs</a:t>
            </a:r>
            <a:endParaRPr lang="fr-FR" b="1" dirty="0" smtClean="0"/>
          </a:p>
          <a:p>
            <a:pPr marL="0" indent="0" algn="just">
              <a:buNone/>
            </a:pPr>
            <a:endParaRPr lang="fr-FR" dirty="0" smtClean="0"/>
          </a:p>
        </p:txBody>
      </p:sp>
      <p:sp>
        <p:nvSpPr>
          <p:cNvPr id="4" name="Espace réservé de la date 3"/>
          <p:cNvSpPr>
            <a:spLocks noGrp="1"/>
          </p:cNvSpPr>
          <p:nvPr>
            <p:ph type="dt" sz="half" idx="10"/>
          </p:nvPr>
        </p:nvSpPr>
        <p:spPr/>
        <p:txBody>
          <a:bodyPr/>
          <a:lstStyle/>
          <a:p>
            <a:fld id="{849BAA43-2090-4734-8419-7C6A6942EDD2}" type="datetime1">
              <a:rPr lang="fr-FR" smtClean="0"/>
              <a:t>15/02/2019</a:t>
            </a:fld>
            <a:endParaRPr lang="fr-FR" dirty="0"/>
          </a:p>
        </p:txBody>
      </p:sp>
      <p:sp>
        <p:nvSpPr>
          <p:cNvPr id="6" name="Espace réservé du numéro de diapositive 5"/>
          <p:cNvSpPr>
            <a:spLocks noGrp="1"/>
          </p:cNvSpPr>
          <p:nvPr>
            <p:ph type="sldNum" sz="quarter" idx="12"/>
          </p:nvPr>
        </p:nvSpPr>
        <p:spPr/>
        <p:txBody>
          <a:bodyPr/>
          <a:lstStyle/>
          <a:p>
            <a:fld id="{D18737D0-1F07-487A-BC82-FDF5B924E95B}" type="slidenum">
              <a:rPr lang="fr-FR" smtClean="0"/>
              <a:pPr/>
              <a:t>9</a:t>
            </a:fld>
            <a:endParaRPr lang="fr-FR" dirty="0"/>
          </a:p>
        </p:txBody>
      </p:sp>
      <p:sp>
        <p:nvSpPr>
          <p:cNvPr id="7" name="Title 1"/>
          <p:cNvSpPr txBox="1">
            <a:spLocks/>
          </p:cNvSpPr>
          <p:nvPr/>
        </p:nvSpPr>
        <p:spPr bwMode="auto">
          <a:xfrm>
            <a:off x="3419872" y="332656"/>
            <a:ext cx="5256584" cy="11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latinLnBrk="0" hangingPunct="1">
              <a:spcBef>
                <a:spcPct val="0"/>
              </a:spcBef>
              <a:spcAft>
                <a:spcPct val="0"/>
              </a:spcAft>
              <a:defRPr lang="fr-FR" sz="3600">
                <a:solidFill>
                  <a:schemeClr val="tx2"/>
                </a:solidFill>
                <a:latin typeface="+mj-lt"/>
                <a:ea typeface="+mj-ea"/>
                <a:cs typeface="+mj-cs"/>
              </a:defRPr>
            </a:lvl1pPr>
            <a:lvl2pPr algn="l" rtl="0" eaLnBrk="1" fontAlgn="base" hangingPunct="1">
              <a:spcBef>
                <a:spcPct val="0"/>
              </a:spcBef>
              <a:spcAft>
                <a:spcPct val="0"/>
              </a:spcAft>
              <a:defRPr lang="fr-FR" sz="3600">
                <a:solidFill>
                  <a:schemeClr val="tx2"/>
                </a:solidFill>
                <a:latin typeface="Arial Black" pitchFamily="34" charset="0"/>
              </a:defRPr>
            </a:lvl2pPr>
            <a:lvl3pPr algn="l" rtl="0" eaLnBrk="1" fontAlgn="base" hangingPunct="1">
              <a:spcBef>
                <a:spcPct val="0"/>
              </a:spcBef>
              <a:spcAft>
                <a:spcPct val="0"/>
              </a:spcAft>
              <a:defRPr lang="fr-FR" sz="3600">
                <a:solidFill>
                  <a:schemeClr val="tx2"/>
                </a:solidFill>
                <a:latin typeface="Arial Black" pitchFamily="34" charset="0"/>
              </a:defRPr>
            </a:lvl3pPr>
            <a:lvl4pPr algn="l" rtl="0" eaLnBrk="1" fontAlgn="base" hangingPunct="1">
              <a:spcBef>
                <a:spcPct val="0"/>
              </a:spcBef>
              <a:spcAft>
                <a:spcPct val="0"/>
              </a:spcAft>
              <a:defRPr lang="fr-FR" sz="3600">
                <a:solidFill>
                  <a:schemeClr val="tx2"/>
                </a:solidFill>
                <a:latin typeface="Arial Black" pitchFamily="34" charset="0"/>
              </a:defRPr>
            </a:lvl4pPr>
            <a:lvl5pPr algn="l" rtl="0" eaLnBrk="1" fontAlgn="base" hangingPunct="1">
              <a:spcBef>
                <a:spcPct val="0"/>
              </a:spcBef>
              <a:spcAft>
                <a:spcPct val="0"/>
              </a:spcAft>
              <a:defRPr lang="fr-FR" sz="3600">
                <a:solidFill>
                  <a:schemeClr val="tx2"/>
                </a:solidFill>
                <a:latin typeface="Arial Black" pitchFamily="34" charset="0"/>
              </a:defRPr>
            </a:lvl5pPr>
            <a:lvl6pPr marL="457200" algn="l" rtl="0" eaLnBrk="1" fontAlgn="base" hangingPunct="1">
              <a:spcBef>
                <a:spcPct val="0"/>
              </a:spcBef>
              <a:spcAft>
                <a:spcPct val="0"/>
              </a:spcAft>
              <a:defRPr lang="fr-FR" sz="3600">
                <a:solidFill>
                  <a:schemeClr val="tx2"/>
                </a:solidFill>
                <a:latin typeface="Arial Black" pitchFamily="34" charset="0"/>
              </a:defRPr>
            </a:lvl6pPr>
            <a:lvl7pPr marL="914400" algn="l" rtl="0" eaLnBrk="1" fontAlgn="base" hangingPunct="1">
              <a:spcBef>
                <a:spcPct val="0"/>
              </a:spcBef>
              <a:spcAft>
                <a:spcPct val="0"/>
              </a:spcAft>
              <a:defRPr lang="fr-FR" sz="3600">
                <a:solidFill>
                  <a:schemeClr val="tx2"/>
                </a:solidFill>
                <a:latin typeface="Arial Black" pitchFamily="34" charset="0"/>
              </a:defRPr>
            </a:lvl7pPr>
            <a:lvl8pPr marL="1371600" algn="l" rtl="0" eaLnBrk="1" fontAlgn="base" hangingPunct="1">
              <a:spcBef>
                <a:spcPct val="0"/>
              </a:spcBef>
              <a:spcAft>
                <a:spcPct val="0"/>
              </a:spcAft>
              <a:defRPr lang="fr-FR" sz="3600">
                <a:solidFill>
                  <a:schemeClr val="tx2"/>
                </a:solidFill>
                <a:latin typeface="Arial Black" pitchFamily="34" charset="0"/>
              </a:defRPr>
            </a:lvl8pPr>
            <a:lvl9pPr marL="1828800" algn="l" rtl="0" eaLnBrk="1" fontAlgn="base" hangingPunct="1">
              <a:spcBef>
                <a:spcPct val="0"/>
              </a:spcBef>
              <a:spcAft>
                <a:spcPct val="0"/>
              </a:spcAft>
              <a:defRPr lang="fr-FR" sz="3600">
                <a:solidFill>
                  <a:schemeClr val="tx2"/>
                </a:solidFill>
                <a:latin typeface="Arial Black" pitchFamily="34" charset="0"/>
              </a:defRPr>
            </a:lvl9pPr>
          </a:lstStyle>
          <a:p>
            <a:pPr algn="just"/>
            <a:r>
              <a:rPr lang="fr-FR" sz="32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TAP </a:t>
            </a:r>
          </a:p>
          <a:p>
            <a:pPr algn="just"/>
            <a:r>
              <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fr-FR" sz="20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Historique</a:t>
            </a:r>
            <a:endParaRPr lang="fr-FR" sz="2000"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0612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1">
  <a:themeElements>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28" ma:contentTypeDescription="Create a new document." ma:contentTypeScope="" ma:versionID="3734922cae638a1d4f2b3c9f45d0aea3"/>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52704F10-C16E-4590-BA1E-A5BBD33E327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43D317FD-837A-433F-A7EB-09FA1FD2C9A2}">
  <ds:schemaRefs>
    <ds:schemaRef ds:uri="http://schemas.microsoft.com/sharepoint/v3/contenttype/forms"/>
  </ds:schemaRefs>
</ds:datastoreItem>
</file>

<file path=customXml/itemProps3.xml><?xml version="1.0" encoding="utf-8"?>
<ds:datastoreItem xmlns:ds="http://schemas.openxmlformats.org/officeDocument/2006/customXml" ds:itemID="{20E6B23D-4AA6-46FC-BDB4-24F3AB876B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4138</Words>
  <Application>Microsoft Office PowerPoint</Application>
  <PresentationFormat>Affichage à l'écran (4:3)</PresentationFormat>
  <Paragraphs>606</Paragraphs>
  <Slides>53</Slides>
  <Notes>53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53</vt:i4>
      </vt:variant>
    </vt:vector>
  </HeadingPairs>
  <TitlesOfParts>
    <vt:vector size="58" baseType="lpstr">
      <vt:lpstr>Arial</vt:lpstr>
      <vt:lpstr>Arial Black</vt:lpstr>
      <vt:lpstr>Calibri</vt:lpstr>
      <vt:lpstr>Wingdings</vt:lpstr>
      <vt:lpstr>Thème1</vt:lpstr>
      <vt:lpstr>Présentation PowerPoint</vt:lpstr>
      <vt:lpstr>Présentation PowerPoint</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InHM : TAP – Traitement Automatique de la Parole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2010-10-12T19:45:52Z</dcterms:created>
  <dcterms:modified xsi:type="dcterms:W3CDTF">2019-02-15T07:47:41Z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