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83" r:id="rId4"/>
    <p:sldId id="297" r:id="rId5"/>
    <p:sldId id="284" r:id="rId6"/>
    <p:sldId id="285" r:id="rId7"/>
    <p:sldId id="286" r:id="rId8"/>
    <p:sldId id="298" r:id="rId9"/>
    <p:sldId id="292" r:id="rId10"/>
    <p:sldId id="293" r:id="rId11"/>
    <p:sldId id="299" r:id="rId12"/>
    <p:sldId id="291" r:id="rId13"/>
    <p:sldId id="294" r:id="rId14"/>
    <p:sldId id="295" r:id="rId15"/>
    <p:sldId id="296" r:id="rId16"/>
    <p:sldId id="260" r:id="rId17"/>
    <p:sldId id="261" r:id="rId18"/>
    <p:sldId id="262" r:id="rId19"/>
    <p:sldId id="264" r:id="rId20"/>
    <p:sldId id="288" r:id="rId21"/>
    <p:sldId id="267" r:id="rId22"/>
    <p:sldId id="268" r:id="rId23"/>
    <p:sldId id="269" r:id="rId24"/>
    <p:sldId id="271" r:id="rId25"/>
    <p:sldId id="273" r:id="rId26"/>
    <p:sldId id="276" r:id="rId27"/>
    <p:sldId id="277" r:id="rId28"/>
    <p:sldId id="280" r:id="rId29"/>
    <p:sldId id="281" r:id="rId30"/>
    <p:sldId id="282" r:id="rId31"/>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5" d="100"/>
          <a:sy n="75" d="100"/>
        </p:scale>
        <p:origin x="-1200" y="30"/>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3/14/2019</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3E6C18"/>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3/14/2019</a:t>
            </a:fld>
            <a:endParaRPr lang="en-US"/>
          </a:p>
        </p:txBody>
      </p:sp>
      <p:sp>
        <p:nvSpPr>
          <p:cNvPr id="6" name="Holder 6"/>
          <p:cNvSpPr>
            <a:spLocks noGrp="1"/>
          </p:cNvSpPr>
          <p:nvPr>
            <p:ph type="sldNum" sz="quarter" idx="7"/>
          </p:nvPr>
        </p:nvSpPr>
        <p:spPr/>
        <p:txBody>
          <a:bodyPr lIns="0" tIns="0" rIns="0" bIns="0"/>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3E6C18"/>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3/14/2019</a:t>
            </a:fld>
            <a:endParaRPr lang="en-US"/>
          </a:p>
        </p:txBody>
      </p:sp>
      <p:sp>
        <p:nvSpPr>
          <p:cNvPr id="7" name="Holder 7"/>
          <p:cNvSpPr>
            <a:spLocks noGrp="1"/>
          </p:cNvSpPr>
          <p:nvPr>
            <p:ph type="sldNum" sz="quarter" idx="7"/>
          </p:nvPr>
        </p:nvSpPr>
        <p:spPr/>
        <p:txBody>
          <a:bodyPr lIns="0" tIns="0" rIns="0" bIns="0"/>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019543" y="0"/>
            <a:ext cx="2124710" cy="260985"/>
          </a:xfrm>
          <a:custGeom>
            <a:avLst/>
            <a:gdLst/>
            <a:ahLst/>
            <a:cxnLst/>
            <a:rect l="l" t="t" r="r" b="b"/>
            <a:pathLst>
              <a:path w="2124709" h="260985">
                <a:moveTo>
                  <a:pt x="2124455" y="0"/>
                </a:moveTo>
                <a:lnTo>
                  <a:pt x="8381" y="0"/>
                </a:lnTo>
                <a:lnTo>
                  <a:pt x="0" y="8381"/>
                </a:lnTo>
                <a:lnTo>
                  <a:pt x="252222" y="260603"/>
                </a:lnTo>
                <a:lnTo>
                  <a:pt x="2124455" y="260603"/>
                </a:lnTo>
                <a:lnTo>
                  <a:pt x="2124455" y="0"/>
                </a:lnTo>
                <a:close/>
              </a:path>
            </a:pathLst>
          </a:custGeom>
          <a:solidFill>
            <a:srgbClr val="5FA225"/>
          </a:solidFill>
        </p:spPr>
        <p:txBody>
          <a:bodyPr wrap="square" lIns="0" tIns="0" rIns="0" bIns="0" rtlCol="0"/>
          <a:lstStyle/>
          <a:p>
            <a:endParaRPr/>
          </a:p>
        </p:txBody>
      </p:sp>
      <p:sp>
        <p:nvSpPr>
          <p:cNvPr id="17" name="bk object 17"/>
          <p:cNvSpPr/>
          <p:nvPr/>
        </p:nvSpPr>
        <p:spPr>
          <a:xfrm>
            <a:off x="0" y="0"/>
            <a:ext cx="2124456" cy="260603"/>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5148071" y="6504431"/>
            <a:ext cx="3996054" cy="353695"/>
          </a:xfrm>
          <a:custGeom>
            <a:avLst/>
            <a:gdLst/>
            <a:ahLst/>
            <a:cxnLst/>
            <a:rect l="l" t="t" r="r" b="b"/>
            <a:pathLst>
              <a:path w="3996054" h="353695">
                <a:moveTo>
                  <a:pt x="3995928" y="0"/>
                </a:moveTo>
                <a:lnTo>
                  <a:pt x="179831" y="0"/>
                </a:lnTo>
                <a:lnTo>
                  <a:pt x="0" y="179832"/>
                </a:lnTo>
                <a:lnTo>
                  <a:pt x="173735" y="353567"/>
                </a:lnTo>
                <a:lnTo>
                  <a:pt x="3995928" y="353567"/>
                </a:lnTo>
                <a:lnTo>
                  <a:pt x="3995928" y="0"/>
                </a:lnTo>
                <a:close/>
              </a:path>
            </a:pathLst>
          </a:custGeom>
          <a:solidFill>
            <a:srgbClr val="5FA225"/>
          </a:solidFill>
        </p:spPr>
        <p:txBody>
          <a:bodyPr wrap="square" lIns="0" tIns="0" rIns="0" bIns="0" rtlCol="0"/>
          <a:lstStyle/>
          <a:p>
            <a:endParaRPr/>
          </a:p>
        </p:txBody>
      </p:sp>
      <p:sp>
        <p:nvSpPr>
          <p:cNvPr id="19" name="bk object 19"/>
          <p:cNvSpPr/>
          <p:nvPr/>
        </p:nvSpPr>
        <p:spPr>
          <a:xfrm>
            <a:off x="0" y="6420611"/>
            <a:ext cx="9143999" cy="437386"/>
          </a:xfrm>
          <a:prstGeom prst="rect">
            <a:avLst/>
          </a:prstGeom>
          <a:blipFill>
            <a:blip r:embed="rId3" cstate="print"/>
            <a:stretch>
              <a:fillRect/>
            </a:stretch>
          </a:blipFill>
        </p:spPr>
        <p:txBody>
          <a:bodyPr wrap="square" lIns="0" tIns="0" rIns="0" bIns="0" rtlCol="0"/>
          <a:lstStyle/>
          <a:p>
            <a:endParaRPr/>
          </a:p>
        </p:txBody>
      </p:sp>
      <p:sp>
        <p:nvSpPr>
          <p:cNvPr id="20" name="bk object 20"/>
          <p:cNvSpPr/>
          <p:nvPr/>
        </p:nvSpPr>
        <p:spPr>
          <a:xfrm>
            <a:off x="0" y="2929127"/>
            <a:ext cx="4788535" cy="356870"/>
          </a:xfrm>
          <a:custGeom>
            <a:avLst/>
            <a:gdLst/>
            <a:ahLst/>
            <a:cxnLst/>
            <a:rect l="l" t="t" r="r" b="b"/>
            <a:pathLst>
              <a:path w="4788535" h="356870">
                <a:moveTo>
                  <a:pt x="4610100" y="0"/>
                </a:moveTo>
                <a:lnTo>
                  <a:pt x="0" y="0"/>
                </a:lnTo>
                <a:lnTo>
                  <a:pt x="0" y="356616"/>
                </a:lnTo>
                <a:lnTo>
                  <a:pt x="4610100" y="356616"/>
                </a:lnTo>
                <a:lnTo>
                  <a:pt x="4788408" y="178308"/>
                </a:lnTo>
                <a:lnTo>
                  <a:pt x="4610100" y="0"/>
                </a:lnTo>
                <a:close/>
              </a:path>
            </a:pathLst>
          </a:custGeom>
          <a:solidFill>
            <a:srgbClr val="5FA225"/>
          </a:solidFill>
        </p:spPr>
        <p:txBody>
          <a:bodyPr wrap="square" lIns="0" tIns="0" rIns="0" bIns="0" rtlCol="0"/>
          <a:lstStyle/>
          <a:p>
            <a:endParaRPr/>
          </a:p>
        </p:txBody>
      </p:sp>
      <p:sp>
        <p:nvSpPr>
          <p:cNvPr id="21" name="bk object 21"/>
          <p:cNvSpPr/>
          <p:nvPr/>
        </p:nvSpPr>
        <p:spPr>
          <a:xfrm>
            <a:off x="4715255" y="2929127"/>
            <a:ext cx="4428743" cy="35661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3E6C18"/>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3/14/2019</a:t>
            </a:fld>
            <a:endParaRPr lang="en-US"/>
          </a:p>
        </p:txBody>
      </p:sp>
      <p:sp>
        <p:nvSpPr>
          <p:cNvPr id="5" name="Holder 5"/>
          <p:cNvSpPr>
            <a:spLocks noGrp="1"/>
          </p:cNvSpPr>
          <p:nvPr>
            <p:ph type="sldNum" sz="quarter" idx="7"/>
          </p:nvPr>
        </p:nvSpPr>
        <p:spPr/>
        <p:txBody>
          <a:bodyPr lIns="0" tIns="0" rIns="0" bIns="0"/>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07891" y="0"/>
            <a:ext cx="5436235" cy="439420"/>
          </a:xfrm>
          <a:custGeom>
            <a:avLst/>
            <a:gdLst/>
            <a:ahLst/>
            <a:cxnLst/>
            <a:rect l="l" t="t" r="r" b="b"/>
            <a:pathLst>
              <a:path w="5436234" h="439420">
                <a:moveTo>
                  <a:pt x="5436108" y="0"/>
                </a:moveTo>
                <a:lnTo>
                  <a:pt x="0" y="0"/>
                </a:lnTo>
                <a:lnTo>
                  <a:pt x="219456" y="219455"/>
                </a:lnTo>
                <a:lnTo>
                  <a:pt x="0" y="438912"/>
                </a:lnTo>
                <a:lnTo>
                  <a:pt x="5436108" y="438912"/>
                </a:lnTo>
                <a:lnTo>
                  <a:pt x="5436108" y="0"/>
                </a:lnTo>
                <a:close/>
              </a:path>
            </a:pathLst>
          </a:custGeom>
          <a:solidFill>
            <a:srgbClr val="5FA225"/>
          </a:solidFill>
        </p:spPr>
        <p:txBody>
          <a:bodyPr wrap="square" lIns="0" tIns="0" rIns="0" bIns="0" rtlCol="0"/>
          <a:lstStyle/>
          <a:p>
            <a:endParaRPr/>
          </a:p>
        </p:txBody>
      </p:sp>
      <p:sp>
        <p:nvSpPr>
          <p:cNvPr id="17" name="bk object 17"/>
          <p:cNvSpPr/>
          <p:nvPr/>
        </p:nvSpPr>
        <p:spPr>
          <a:xfrm>
            <a:off x="0" y="0"/>
            <a:ext cx="972819" cy="440690"/>
          </a:xfrm>
          <a:custGeom>
            <a:avLst/>
            <a:gdLst/>
            <a:ahLst/>
            <a:cxnLst/>
            <a:rect l="l" t="t" r="r" b="b"/>
            <a:pathLst>
              <a:path w="972819" h="440690">
                <a:moveTo>
                  <a:pt x="752094" y="0"/>
                </a:moveTo>
                <a:lnTo>
                  <a:pt x="0" y="0"/>
                </a:lnTo>
                <a:lnTo>
                  <a:pt x="0" y="440436"/>
                </a:lnTo>
                <a:lnTo>
                  <a:pt x="752094" y="440436"/>
                </a:lnTo>
                <a:lnTo>
                  <a:pt x="972312" y="220218"/>
                </a:lnTo>
                <a:lnTo>
                  <a:pt x="752094" y="0"/>
                </a:lnTo>
                <a:close/>
              </a:path>
            </a:pathLst>
          </a:custGeom>
          <a:solidFill>
            <a:srgbClr val="5FA225"/>
          </a:solidFill>
        </p:spPr>
        <p:txBody>
          <a:bodyPr wrap="square" lIns="0" tIns="0" rIns="0" bIns="0" rtlCol="0"/>
          <a:lstStyle/>
          <a:p>
            <a:endParaRPr/>
          </a:p>
        </p:txBody>
      </p:sp>
      <p:sp>
        <p:nvSpPr>
          <p:cNvPr id="18" name="bk object 18"/>
          <p:cNvSpPr/>
          <p:nvPr/>
        </p:nvSpPr>
        <p:spPr>
          <a:xfrm>
            <a:off x="2339339" y="0"/>
            <a:ext cx="2376170" cy="439420"/>
          </a:xfrm>
          <a:custGeom>
            <a:avLst/>
            <a:gdLst/>
            <a:ahLst/>
            <a:cxnLst/>
            <a:rect l="l" t="t" r="r" b="b"/>
            <a:pathLst>
              <a:path w="2376170" h="439420">
                <a:moveTo>
                  <a:pt x="2156460" y="0"/>
                </a:moveTo>
                <a:lnTo>
                  <a:pt x="0" y="0"/>
                </a:lnTo>
                <a:lnTo>
                  <a:pt x="219456" y="219455"/>
                </a:lnTo>
                <a:lnTo>
                  <a:pt x="0" y="438912"/>
                </a:lnTo>
                <a:lnTo>
                  <a:pt x="2156460" y="438912"/>
                </a:lnTo>
                <a:lnTo>
                  <a:pt x="2375916" y="219455"/>
                </a:lnTo>
                <a:lnTo>
                  <a:pt x="2156460" y="0"/>
                </a:lnTo>
                <a:close/>
              </a:path>
            </a:pathLst>
          </a:custGeom>
          <a:solidFill>
            <a:srgbClr val="5FA225"/>
          </a:solidFill>
        </p:spPr>
        <p:txBody>
          <a:bodyPr wrap="square" lIns="0" tIns="0" rIns="0" bIns="0" rtlCol="0"/>
          <a:lstStyle/>
          <a:p>
            <a:endParaRPr/>
          </a:p>
        </p:txBody>
      </p:sp>
      <p:sp>
        <p:nvSpPr>
          <p:cNvPr id="19" name="bk object 19"/>
          <p:cNvSpPr/>
          <p:nvPr/>
        </p:nvSpPr>
        <p:spPr>
          <a:xfrm>
            <a:off x="0" y="0"/>
            <a:ext cx="466725" cy="439420"/>
          </a:xfrm>
          <a:custGeom>
            <a:avLst/>
            <a:gdLst/>
            <a:ahLst/>
            <a:cxnLst/>
            <a:rect l="l" t="t" r="r" b="b"/>
            <a:pathLst>
              <a:path w="466725" h="439420">
                <a:moveTo>
                  <a:pt x="246888" y="0"/>
                </a:moveTo>
                <a:lnTo>
                  <a:pt x="0" y="0"/>
                </a:lnTo>
                <a:lnTo>
                  <a:pt x="0" y="438912"/>
                </a:lnTo>
                <a:lnTo>
                  <a:pt x="246888" y="438912"/>
                </a:lnTo>
                <a:lnTo>
                  <a:pt x="466344" y="219455"/>
                </a:lnTo>
                <a:lnTo>
                  <a:pt x="246888" y="0"/>
                </a:lnTo>
                <a:close/>
              </a:path>
            </a:pathLst>
          </a:custGeom>
          <a:solidFill>
            <a:srgbClr val="5FA225"/>
          </a:solidFill>
        </p:spPr>
        <p:txBody>
          <a:bodyPr wrap="square" lIns="0" tIns="0" rIns="0" bIns="0" rtlCol="0"/>
          <a:lstStyle/>
          <a:p>
            <a:endParaRPr/>
          </a:p>
        </p:txBody>
      </p:sp>
      <p:sp>
        <p:nvSpPr>
          <p:cNvPr id="20" name="bk object 20"/>
          <p:cNvSpPr/>
          <p:nvPr/>
        </p:nvSpPr>
        <p:spPr>
          <a:xfrm>
            <a:off x="467868" y="76200"/>
            <a:ext cx="288290" cy="288290"/>
          </a:xfrm>
          <a:custGeom>
            <a:avLst/>
            <a:gdLst/>
            <a:ahLst/>
            <a:cxnLst/>
            <a:rect l="l" t="t" r="r" b="b"/>
            <a:pathLst>
              <a:path w="288290" h="288290">
                <a:moveTo>
                  <a:pt x="144017" y="0"/>
                </a:moveTo>
                <a:lnTo>
                  <a:pt x="98496" y="7345"/>
                </a:lnTo>
                <a:lnTo>
                  <a:pt x="58962" y="27797"/>
                </a:lnTo>
                <a:lnTo>
                  <a:pt x="27786" y="58978"/>
                </a:lnTo>
                <a:lnTo>
                  <a:pt x="7342" y="98511"/>
                </a:lnTo>
                <a:lnTo>
                  <a:pt x="0" y="144018"/>
                </a:lnTo>
                <a:lnTo>
                  <a:pt x="7342" y="189524"/>
                </a:lnTo>
                <a:lnTo>
                  <a:pt x="27786" y="229057"/>
                </a:lnTo>
                <a:lnTo>
                  <a:pt x="58962" y="260238"/>
                </a:lnTo>
                <a:lnTo>
                  <a:pt x="98496" y="280690"/>
                </a:lnTo>
                <a:lnTo>
                  <a:pt x="144017" y="288036"/>
                </a:lnTo>
                <a:lnTo>
                  <a:pt x="189539" y="280690"/>
                </a:lnTo>
                <a:lnTo>
                  <a:pt x="229073" y="260238"/>
                </a:lnTo>
                <a:lnTo>
                  <a:pt x="260249" y="229057"/>
                </a:lnTo>
                <a:lnTo>
                  <a:pt x="280693" y="189524"/>
                </a:lnTo>
                <a:lnTo>
                  <a:pt x="288036" y="144018"/>
                </a:lnTo>
                <a:lnTo>
                  <a:pt x="280693" y="98511"/>
                </a:lnTo>
                <a:lnTo>
                  <a:pt x="260249" y="58978"/>
                </a:lnTo>
                <a:lnTo>
                  <a:pt x="229073" y="27797"/>
                </a:lnTo>
                <a:lnTo>
                  <a:pt x="189539" y="7345"/>
                </a:lnTo>
                <a:lnTo>
                  <a:pt x="144017" y="0"/>
                </a:lnTo>
                <a:close/>
              </a:path>
            </a:pathLst>
          </a:custGeom>
          <a:solidFill>
            <a:srgbClr val="000000"/>
          </a:solidFill>
        </p:spPr>
        <p:txBody>
          <a:bodyPr wrap="square" lIns="0" tIns="0" rIns="0" bIns="0" rtlCol="0"/>
          <a:lstStyle/>
          <a:p>
            <a:endParaRPr/>
          </a:p>
        </p:txBody>
      </p:sp>
      <p:sp>
        <p:nvSpPr>
          <p:cNvPr id="21" name="bk object 21"/>
          <p:cNvSpPr/>
          <p:nvPr/>
        </p:nvSpPr>
        <p:spPr>
          <a:xfrm>
            <a:off x="537972" y="105168"/>
            <a:ext cx="127228" cy="232397"/>
          </a:xfrm>
          <a:prstGeom prst="rect">
            <a:avLst/>
          </a:prstGeom>
          <a:blipFill>
            <a:blip r:embed="rId2" cstate="print"/>
            <a:stretch>
              <a:fillRect/>
            </a:stretch>
          </a:blipFill>
        </p:spPr>
        <p:txBody>
          <a:bodyPr wrap="square" lIns="0" tIns="0" rIns="0" bIns="0" rtlCol="0"/>
          <a:lstStyle/>
          <a:p>
            <a:endParaRPr/>
          </a:p>
        </p:txBody>
      </p:sp>
      <p:sp>
        <p:nvSpPr>
          <p:cNvPr id="22" name="bk object 22"/>
          <p:cNvSpPr/>
          <p:nvPr/>
        </p:nvSpPr>
        <p:spPr>
          <a:xfrm>
            <a:off x="563791" y="131445"/>
            <a:ext cx="78562" cy="182499"/>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2627376" y="73152"/>
            <a:ext cx="288036" cy="288036"/>
          </a:xfrm>
          <a:prstGeom prst="rect">
            <a:avLst/>
          </a:prstGeom>
          <a:blipFill>
            <a:blip r:embed="rId4" cstate="print"/>
            <a:stretch>
              <a:fillRect/>
            </a:stretch>
          </a:blipFill>
        </p:spPr>
        <p:txBody>
          <a:bodyPr wrap="square" lIns="0" tIns="0" rIns="0" bIns="0" rtlCol="0"/>
          <a:lstStyle/>
          <a:p>
            <a:endParaRPr/>
          </a:p>
        </p:txBody>
      </p:sp>
      <p:sp>
        <p:nvSpPr>
          <p:cNvPr id="24" name="bk object 24"/>
          <p:cNvSpPr/>
          <p:nvPr/>
        </p:nvSpPr>
        <p:spPr>
          <a:xfrm>
            <a:off x="2705861" y="129667"/>
            <a:ext cx="126618" cy="182626"/>
          </a:xfrm>
          <a:prstGeom prst="rect">
            <a:avLst/>
          </a:prstGeom>
          <a:blipFill>
            <a:blip r:embed="rId5" cstate="print"/>
            <a:stretch>
              <a:fillRect/>
            </a:stretch>
          </a:blipFill>
        </p:spPr>
        <p:txBody>
          <a:bodyPr wrap="square" lIns="0" tIns="0" rIns="0" bIns="0" rtlCol="0"/>
          <a:lstStyle/>
          <a:p>
            <a:endParaRPr/>
          </a:p>
        </p:txBody>
      </p:sp>
      <p:sp>
        <p:nvSpPr>
          <p:cNvPr id="25" name="bk object 25"/>
          <p:cNvSpPr/>
          <p:nvPr/>
        </p:nvSpPr>
        <p:spPr>
          <a:xfrm>
            <a:off x="2988564" y="73152"/>
            <a:ext cx="288036" cy="288036"/>
          </a:xfrm>
          <a:prstGeom prst="rect">
            <a:avLst/>
          </a:prstGeom>
          <a:blipFill>
            <a:blip r:embed="rId4" cstate="print"/>
            <a:stretch>
              <a:fillRect/>
            </a:stretch>
          </a:blipFill>
        </p:spPr>
        <p:txBody>
          <a:bodyPr wrap="square" lIns="0" tIns="0" rIns="0" bIns="0" rtlCol="0"/>
          <a:lstStyle/>
          <a:p>
            <a:endParaRPr/>
          </a:p>
        </p:txBody>
      </p:sp>
      <p:sp>
        <p:nvSpPr>
          <p:cNvPr id="26" name="bk object 26"/>
          <p:cNvSpPr/>
          <p:nvPr/>
        </p:nvSpPr>
        <p:spPr>
          <a:xfrm>
            <a:off x="3068827" y="129667"/>
            <a:ext cx="125475" cy="185547"/>
          </a:xfrm>
          <a:prstGeom prst="rect">
            <a:avLst/>
          </a:prstGeom>
          <a:blipFill>
            <a:blip r:embed="rId6" cstate="print"/>
            <a:stretch>
              <a:fillRect/>
            </a:stretch>
          </a:blipFill>
        </p:spPr>
        <p:txBody>
          <a:bodyPr wrap="square" lIns="0" tIns="0" rIns="0" bIns="0" rtlCol="0"/>
          <a:lstStyle/>
          <a:p>
            <a:endParaRPr/>
          </a:p>
        </p:txBody>
      </p:sp>
      <p:sp>
        <p:nvSpPr>
          <p:cNvPr id="27" name="bk object 27"/>
          <p:cNvSpPr/>
          <p:nvPr/>
        </p:nvSpPr>
        <p:spPr>
          <a:xfrm>
            <a:off x="3348228" y="73152"/>
            <a:ext cx="288036" cy="288036"/>
          </a:xfrm>
          <a:prstGeom prst="rect">
            <a:avLst/>
          </a:prstGeom>
          <a:blipFill>
            <a:blip r:embed="rId7" cstate="print"/>
            <a:stretch>
              <a:fillRect/>
            </a:stretch>
          </a:blipFill>
        </p:spPr>
        <p:txBody>
          <a:bodyPr wrap="square" lIns="0" tIns="0" rIns="0" bIns="0" rtlCol="0"/>
          <a:lstStyle/>
          <a:p>
            <a:endParaRPr/>
          </a:p>
        </p:txBody>
      </p:sp>
      <p:sp>
        <p:nvSpPr>
          <p:cNvPr id="28" name="bk object 28"/>
          <p:cNvSpPr/>
          <p:nvPr/>
        </p:nvSpPr>
        <p:spPr>
          <a:xfrm>
            <a:off x="3422141" y="130429"/>
            <a:ext cx="131445" cy="181864"/>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3/14/2019</a:t>
            </a:fld>
            <a:endParaRPr lang="en-US"/>
          </a:p>
        </p:txBody>
      </p:sp>
      <p:sp>
        <p:nvSpPr>
          <p:cNvPr id="4" name="Holder 4"/>
          <p:cNvSpPr>
            <a:spLocks noGrp="1"/>
          </p:cNvSpPr>
          <p:nvPr>
            <p:ph type="sldNum" sz="quarter" idx="7"/>
          </p:nvPr>
        </p:nvSpPr>
        <p:spPr/>
        <p:txBody>
          <a:bodyPr lIns="0" tIns="0" rIns="0" bIns="0"/>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11449" y="2875915"/>
            <a:ext cx="3721100" cy="1123314"/>
          </a:xfrm>
          <a:prstGeom prst="rect">
            <a:avLst/>
          </a:prstGeom>
        </p:spPr>
        <p:txBody>
          <a:bodyPr wrap="square" lIns="0" tIns="0" rIns="0" bIns="0">
            <a:spAutoFit/>
          </a:bodyPr>
          <a:lstStyle>
            <a:lvl1pPr>
              <a:defRPr sz="3600" b="1" i="0">
                <a:solidFill>
                  <a:srgbClr val="3E6C18"/>
                </a:solidFill>
                <a:latin typeface="Verdana"/>
                <a:cs typeface="Verdana"/>
              </a:defRPr>
            </a:lvl1pPr>
          </a:lstStyle>
          <a:p>
            <a:endParaRPr/>
          </a:p>
        </p:txBody>
      </p:sp>
      <p:sp>
        <p:nvSpPr>
          <p:cNvPr id="3" name="Holder 3"/>
          <p:cNvSpPr>
            <a:spLocks noGrp="1"/>
          </p:cNvSpPr>
          <p:nvPr>
            <p:ph type="body" idx="1"/>
          </p:nvPr>
        </p:nvSpPr>
        <p:spPr>
          <a:xfrm>
            <a:off x="501345" y="1859026"/>
            <a:ext cx="8141309" cy="2220595"/>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3/14/2019</a:t>
            </a:fld>
            <a:endParaRPr lang="en-US"/>
          </a:p>
        </p:txBody>
      </p:sp>
      <p:sp>
        <p:nvSpPr>
          <p:cNvPr id="6" name="Holder 6"/>
          <p:cNvSpPr>
            <a:spLocks noGrp="1"/>
          </p:cNvSpPr>
          <p:nvPr>
            <p:ph type="sldNum" sz="quarter" idx="7"/>
          </p:nvPr>
        </p:nvSpPr>
        <p:spPr>
          <a:xfrm>
            <a:off x="8445627" y="6504242"/>
            <a:ext cx="178434" cy="281304"/>
          </a:xfrm>
          <a:prstGeom prst="rect">
            <a:avLst/>
          </a:prstGeom>
        </p:spPr>
        <p:txBody>
          <a:bodyPr wrap="square" lIns="0" tIns="0" rIns="0" bIns="0">
            <a:spAutoFit/>
          </a:bodyPr>
          <a:lstStyle>
            <a:lvl1pPr>
              <a:defRPr sz="1800" b="1" i="0">
                <a:solidFill>
                  <a:schemeClr val="tx1"/>
                </a:solidFill>
                <a:latin typeface="Arial"/>
                <a:cs typeface="Arial"/>
              </a:defRPr>
            </a:lvl1pPr>
          </a:lstStyle>
          <a:p>
            <a:pPr marL="25400">
              <a:lnSpc>
                <a:spcPts val="2090"/>
              </a:lnSpc>
            </a:pPr>
            <a:fld id="{81D60167-4931-47E6-BA6A-407CBD079E47}" type="slidenum">
              <a:rPr spc="-5" dirty="0"/>
              <a:pPr marL="25400">
                <a:lnSpc>
                  <a:spcPts val="2090"/>
                </a:lnSpc>
              </a:pPr>
              <a:t>‹N°›</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journalducm.com/web-semantique-seo/" TargetMode="External"/><Relationship Id="rId3" Type="http://schemas.openxmlformats.org/officeDocument/2006/relationships/hyperlink" Target="http://slideplayer.fr/slide/1685694/" TargetMode="External"/><Relationship Id="rId7" Type="http://schemas.openxmlformats.org/officeDocument/2006/relationships/hyperlink" Target="https://www.youtube.com/watch?v=CHpZCYH4cOM" TargetMode="Externa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http://www1.montpellier.inra.fr/mistea/publications/masterthesisAT.pdf" TargetMode="External"/><Relationship Id="rId5" Type="http://schemas.openxmlformats.org/officeDocument/2006/relationships/hyperlink" Target="http://www.sites.univ-rennes2.fr/urfist/recherche_information_websemantique" TargetMode="External"/><Relationship Id="rId4" Type="http://schemas.openxmlformats.org/officeDocument/2006/relationships/hyperlink" Target="http://www.slideserve.com/antoinette/web-s-mantiqu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7037831" y="0"/>
            <a:ext cx="2106295" cy="215265"/>
          </a:xfrm>
          <a:custGeom>
            <a:avLst/>
            <a:gdLst/>
            <a:ahLst/>
            <a:cxnLst/>
            <a:rect l="l" t="t" r="r" b="b"/>
            <a:pathLst>
              <a:path w="2106295" h="215265">
                <a:moveTo>
                  <a:pt x="2106167" y="0"/>
                </a:moveTo>
                <a:lnTo>
                  <a:pt x="0" y="0"/>
                </a:lnTo>
                <a:lnTo>
                  <a:pt x="214883" y="214883"/>
                </a:lnTo>
                <a:lnTo>
                  <a:pt x="2106167" y="214883"/>
                </a:lnTo>
                <a:lnTo>
                  <a:pt x="2106167" y="0"/>
                </a:lnTo>
                <a:close/>
              </a:path>
            </a:pathLst>
          </a:custGeom>
          <a:solidFill>
            <a:srgbClr val="5FA225"/>
          </a:solidFill>
        </p:spPr>
        <p:txBody>
          <a:bodyPr wrap="square" lIns="0" tIns="0" rIns="0" bIns="0" rtlCol="0"/>
          <a:lstStyle/>
          <a:p>
            <a:endParaRPr/>
          </a:p>
        </p:txBody>
      </p:sp>
      <p:sp>
        <p:nvSpPr>
          <p:cNvPr id="3" name="object 3"/>
          <p:cNvSpPr/>
          <p:nvPr/>
        </p:nvSpPr>
        <p:spPr>
          <a:xfrm>
            <a:off x="0" y="0"/>
            <a:ext cx="2124456" cy="26060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800100"/>
            <a:ext cx="4607560" cy="128270"/>
          </a:xfrm>
          <a:custGeom>
            <a:avLst/>
            <a:gdLst/>
            <a:ahLst/>
            <a:cxnLst/>
            <a:rect l="l" t="t" r="r" b="b"/>
            <a:pathLst>
              <a:path w="4607560" h="128269">
                <a:moveTo>
                  <a:pt x="4543044" y="0"/>
                </a:moveTo>
                <a:lnTo>
                  <a:pt x="0" y="0"/>
                </a:lnTo>
                <a:lnTo>
                  <a:pt x="0" y="128015"/>
                </a:lnTo>
                <a:lnTo>
                  <a:pt x="4543044" y="128015"/>
                </a:lnTo>
                <a:lnTo>
                  <a:pt x="4607052" y="64008"/>
                </a:lnTo>
                <a:lnTo>
                  <a:pt x="4543044" y="0"/>
                </a:lnTo>
                <a:close/>
              </a:path>
            </a:pathLst>
          </a:custGeom>
          <a:solidFill>
            <a:srgbClr val="5FA225"/>
          </a:solidFill>
        </p:spPr>
        <p:txBody>
          <a:bodyPr wrap="square" lIns="0" tIns="0" rIns="0" bIns="0" rtlCol="0"/>
          <a:lstStyle/>
          <a:p>
            <a:endParaRPr/>
          </a:p>
        </p:txBody>
      </p:sp>
      <p:sp>
        <p:nvSpPr>
          <p:cNvPr id="5" name="object 5"/>
          <p:cNvSpPr/>
          <p:nvPr/>
        </p:nvSpPr>
        <p:spPr>
          <a:xfrm>
            <a:off x="4572000" y="800100"/>
            <a:ext cx="4572000" cy="12801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643371" y="6504431"/>
            <a:ext cx="3500754" cy="353695"/>
          </a:xfrm>
          <a:custGeom>
            <a:avLst/>
            <a:gdLst/>
            <a:ahLst/>
            <a:cxnLst/>
            <a:rect l="l" t="t" r="r" b="b"/>
            <a:pathLst>
              <a:path w="3500754" h="353695">
                <a:moveTo>
                  <a:pt x="3500628" y="0"/>
                </a:moveTo>
                <a:lnTo>
                  <a:pt x="179831" y="0"/>
                </a:lnTo>
                <a:lnTo>
                  <a:pt x="0" y="179832"/>
                </a:lnTo>
                <a:lnTo>
                  <a:pt x="173735" y="353567"/>
                </a:lnTo>
                <a:lnTo>
                  <a:pt x="3500628" y="353567"/>
                </a:lnTo>
                <a:lnTo>
                  <a:pt x="3500628" y="0"/>
                </a:lnTo>
                <a:close/>
              </a:path>
            </a:pathLst>
          </a:custGeom>
          <a:solidFill>
            <a:srgbClr val="5FA225"/>
          </a:solidFill>
        </p:spPr>
        <p:txBody>
          <a:bodyPr wrap="square" lIns="0" tIns="0" rIns="0" bIns="0" rtlCol="0"/>
          <a:lstStyle/>
          <a:p>
            <a:endParaRPr/>
          </a:p>
        </p:txBody>
      </p:sp>
      <p:sp>
        <p:nvSpPr>
          <p:cNvPr id="7" name="object 7"/>
          <p:cNvSpPr/>
          <p:nvPr/>
        </p:nvSpPr>
        <p:spPr>
          <a:xfrm>
            <a:off x="685800" y="2714244"/>
            <a:ext cx="8077200" cy="1358265"/>
          </a:xfrm>
          <a:custGeom>
            <a:avLst/>
            <a:gdLst/>
            <a:ahLst/>
            <a:cxnLst/>
            <a:rect l="l" t="t" r="r" b="b"/>
            <a:pathLst>
              <a:path w="5506720" h="1358264">
                <a:moveTo>
                  <a:pt x="5506211" y="0"/>
                </a:moveTo>
                <a:lnTo>
                  <a:pt x="226313" y="0"/>
                </a:lnTo>
                <a:lnTo>
                  <a:pt x="180710" y="4598"/>
                </a:lnTo>
                <a:lnTo>
                  <a:pt x="138231" y="17787"/>
                </a:lnTo>
                <a:lnTo>
                  <a:pt x="99789" y="38656"/>
                </a:lnTo>
                <a:lnTo>
                  <a:pt x="66293" y="66294"/>
                </a:lnTo>
                <a:lnTo>
                  <a:pt x="38656" y="99789"/>
                </a:lnTo>
                <a:lnTo>
                  <a:pt x="17787" y="138231"/>
                </a:lnTo>
                <a:lnTo>
                  <a:pt x="4598" y="180710"/>
                </a:lnTo>
                <a:lnTo>
                  <a:pt x="0" y="226313"/>
                </a:lnTo>
                <a:lnTo>
                  <a:pt x="0" y="1357883"/>
                </a:lnTo>
                <a:lnTo>
                  <a:pt x="5279898" y="1357883"/>
                </a:lnTo>
                <a:lnTo>
                  <a:pt x="5325501" y="1353285"/>
                </a:lnTo>
                <a:lnTo>
                  <a:pt x="5367980" y="1340096"/>
                </a:lnTo>
                <a:lnTo>
                  <a:pt x="5406422" y="1319227"/>
                </a:lnTo>
                <a:lnTo>
                  <a:pt x="5439917" y="1291589"/>
                </a:lnTo>
                <a:lnTo>
                  <a:pt x="5467555" y="1258094"/>
                </a:lnTo>
                <a:lnTo>
                  <a:pt x="5488424" y="1219652"/>
                </a:lnTo>
                <a:lnTo>
                  <a:pt x="5501613" y="1177173"/>
                </a:lnTo>
                <a:lnTo>
                  <a:pt x="5506211" y="1131569"/>
                </a:lnTo>
                <a:lnTo>
                  <a:pt x="5506211" y="0"/>
                </a:lnTo>
                <a:close/>
              </a:path>
            </a:pathLst>
          </a:custGeom>
          <a:solidFill>
            <a:srgbClr val="92D050"/>
          </a:solidFill>
        </p:spPr>
        <p:txBody>
          <a:bodyPr wrap="square" lIns="0" tIns="0" rIns="0" bIns="0" rtlCol="0"/>
          <a:lstStyle/>
          <a:p>
            <a:endParaRPr/>
          </a:p>
        </p:txBody>
      </p:sp>
      <p:sp>
        <p:nvSpPr>
          <p:cNvPr id="8" name="object 8"/>
          <p:cNvSpPr txBox="1"/>
          <p:nvPr/>
        </p:nvSpPr>
        <p:spPr>
          <a:xfrm>
            <a:off x="762000" y="3178555"/>
            <a:ext cx="7772400" cy="382156"/>
          </a:xfrm>
          <a:prstGeom prst="rect">
            <a:avLst/>
          </a:prstGeom>
        </p:spPr>
        <p:txBody>
          <a:bodyPr vert="horz" wrap="square" lIns="0" tIns="12700" rIns="0" bIns="0" rtlCol="0">
            <a:spAutoFit/>
          </a:bodyPr>
          <a:lstStyle/>
          <a:p>
            <a:pPr marL="12700">
              <a:lnSpc>
                <a:spcPct val="100000"/>
              </a:lnSpc>
              <a:spcBef>
                <a:spcPts val="100"/>
              </a:spcBef>
            </a:pPr>
            <a:r>
              <a:rPr sz="2400" b="1" spc="-105">
                <a:solidFill>
                  <a:srgbClr val="0D0D0D"/>
                </a:solidFill>
                <a:uFill>
                  <a:solidFill>
                    <a:srgbClr val="0D0D0D"/>
                  </a:solidFill>
                </a:uFill>
                <a:latin typeface="Trebuchet MS"/>
                <a:cs typeface="Trebuchet MS"/>
              </a:rPr>
              <a:t>Web</a:t>
            </a:r>
            <a:r>
              <a:rPr sz="2400" b="1" spc="-254">
                <a:solidFill>
                  <a:srgbClr val="0D0D0D"/>
                </a:solidFill>
                <a:uFill>
                  <a:solidFill>
                    <a:srgbClr val="0D0D0D"/>
                  </a:solidFill>
                </a:uFill>
                <a:latin typeface="Trebuchet MS"/>
                <a:cs typeface="Trebuchet MS"/>
              </a:rPr>
              <a:t> </a:t>
            </a:r>
            <a:r>
              <a:rPr sz="2400" b="1" spc="-130" smtClean="0">
                <a:solidFill>
                  <a:srgbClr val="0D0D0D"/>
                </a:solidFill>
                <a:uFill>
                  <a:solidFill>
                    <a:srgbClr val="0D0D0D"/>
                  </a:solidFill>
                </a:uFill>
                <a:latin typeface="Trebuchet MS"/>
                <a:cs typeface="Trebuchet MS"/>
              </a:rPr>
              <a:t>sémantique</a:t>
            </a:r>
            <a:r>
              <a:rPr lang="fr-FR" sz="2400" b="1" spc="-130" dirty="0" smtClean="0">
                <a:solidFill>
                  <a:srgbClr val="0D0D0D"/>
                </a:solidFill>
                <a:uFill>
                  <a:solidFill>
                    <a:srgbClr val="0D0D0D"/>
                  </a:solidFill>
                </a:uFill>
                <a:latin typeface="Trebuchet MS"/>
                <a:cs typeface="Trebuchet MS"/>
              </a:rPr>
              <a:t>. Web2: impact sur les IHM. Plasticité.</a:t>
            </a:r>
            <a:endParaRPr sz="2400">
              <a:latin typeface="Trebuchet MS"/>
              <a:cs typeface="Trebuchet MS"/>
            </a:endParaRPr>
          </a:p>
        </p:txBody>
      </p:sp>
      <p:sp>
        <p:nvSpPr>
          <p:cNvPr id="9" name="object 9"/>
          <p:cNvSpPr txBox="1"/>
          <p:nvPr/>
        </p:nvSpPr>
        <p:spPr>
          <a:xfrm>
            <a:off x="678890" y="4518152"/>
            <a:ext cx="2902510" cy="1091837"/>
          </a:xfrm>
          <a:prstGeom prst="rect">
            <a:avLst/>
          </a:prstGeom>
        </p:spPr>
        <p:txBody>
          <a:bodyPr vert="horz" wrap="square" lIns="0" tIns="10795" rIns="0" bIns="0" rtlCol="0">
            <a:spAutoFit/>
          </a:bodyPr>
          <a:lstStyle/>
          <a:p>
            <a:pPr marL="12700" marR="5080">
              <a:lnSpc>
                <a:spcPct val="127200"/>
              </a:lnSpc>
              <a:spcBef>
                <a:spcPts val="85"/>
              </a:spcBef>
            </a:pPr>
            <a:r>
              <a:rPr sz="1800" b="1" u="sng" spc="25" dirty="0">
                <a:solidFill>
                  <a:srgbClr val="3E6C18"/>
                </a:solidFill>
                <a:uFill>
                  <a:solidFill>
                    <a:srgbClr val="3E6C18"/>
                  </a:solidFill>
                </a:uFill>
                <a:latin typeface="Trebuchet MS"/>
                <a:cs typeface="Trebuchet MS"/>
              </a:rPr>
              <a:t>Réalisé </a:t>
            </a:r>
            <a:r>
              <a:rPr sz="1800" b="1" u="sng" spc="55" dirty="0">
                <a:solidFill>
                  <a:srgbClr val="3E6C18"/>
                </a:solidFill>
                <a:uFill>
                  <a:solidFill>
                    <a:srgbClr val="3E6C18"/>
                  </a:solidFill>
                </a:uFill>
                <a:latin typeface="Trebuchet MS"/>
                <a:cs typeface="Trebuchet MS"/>
              </a:rPr>
              <a:t>par </a:t>
            </a:r>
            <a:r>
              <a:rPr sz="1800" b="1" u="sng" spc="-160">
                <a:solidFill>
                  <a:srgbClr val="3E6C18"/>
                </a:solidFill>
                <a:uFill>
                  <a:solidFill>
                    <a:srgbClr val="3E6C18"/>
                  </a:solidFill>
                </a:uFill>
                <a:latin typeface="Trebuchet MS"/>
                <a:cs typeface="Trebuchet MS"/>
              </a:rPr>
              <a:t>: </a:t>
            </a:r>
            <a:r>
              <a:rPr sz="1800" b="1" u="sng" spc="-160">
                <a:solidFill>
                  <a:srgbClr val="3E6C18"/>
                </a:solidFill>
                <a:latin typeface="Trebuchet MS"/>
                <a:cs typeface="Trebuchet MS"/>
              </a:rPr>
              <a:t> </a:t>
            </a:r>
            <a:endParaRPr lang="fr-FR" sz="1800" b="1" u="sng" spc="-160" dirty="0" smtClean="0">
              <a:solidFill>
                <a:srgbClr val="3E6C18"/>
              </a:solidFill>
              <a:latin typeface="Trebuchet MS"/>
              <a:cs typeface="Trebuchet MS"/>
            </a:endParaRPr>
          </a:p>
          <a:p>
            <a:pPr marL="12700" marR="5080">
              <a:lnSpc>
                <a:spcPct val="127200"/>
              </a:lnSpc>
              <a:spcBef>
                <a:spcPts val="85"/>
              </a:spcBef>
            </a:pPr>
            <a:r>
              <a:rPr lang="fr-FR" b="1" spc="-5" dirty="0" smtClean="0">
                <a:latin typeface="Times New Roman"/>
                <a:cs typeface="Times New Roman"/>
              </a:rPr>
              <a:t>BARRY </a:t>
            </a:r>
            <a:r>
              <a:rPr lang="fr-FR" b="1" spc="-5" dirty="0" err="1" smtClean="0">
                <a:latin typeface="Times New Roman"/>
                <a:cs typeface="Times New Roman"/>
              </a:rPr>
              <a:t>Thierno</a:t>
            </a:r>
            <a:r>
              <a:rPr lang="fr-FR" b="1" spc="-5" dirty="0" smtClean="0">
                <a:latin typeface="Times New Roman"/>
                <a:cs typeface="Times New Roman"/>
              </a:rPr>
              <a:t> Boubacar</a:t>
            </a:r>
          </a:p>
          <a:p>
            <a:pPr marL="12700" marR="5080">
              <a:lnSpc>
                <a:spcPct val="127200"/>
              </a:lnSpc>
              <a:spcBef>
                <a:spcPts val="85"/>
              </a:spcBef>
            </a:pPr>
            <a:r>
              <a:rPr lang="fr-FR" sz="1800" b="1" spc="-5" dirty="0" smtClean="0">
                <a:latin typeface="Times New Roman"/>
                <a:cs typeface="Times New Roman"/>
              </a:rPr>
              <a:t>PLS</a:t>
            </a:r>
            <a:endParaRPr sz="1800" b="1">
              <a:latin typeface="Times New Roman"/>
              <a:cs typeface="Times New Roman"/>
            </a:endParaRPr>
          </a:p>
        </p:txBody>
      </p:sp>
      <p:sp>
        <p:nvSpPr>
          <p:cNvPr id="10" name="object 10"/>
          <p:cNvSpPr/>
          <p:nvPr/>
        </p:nvSpPr>
        <p:spPr>
          <a:xfrm>
            <a:off x="0" y="6498335"/>
            <a:ext cx="3429000" cy="359661"/>
          </a:xfrm>
          <a:prstGeom prst="rect">
            <a:avLst/>
          </a:prstGeom>
          <a:blipFill>
            <a:blip r:embed="rId4" cstate="print"/>
            <a:stretch>
              <a:fillRect/>
            </a:stretch>
          </a:blipFill>
        </p:spPr>
        <p:txBody>
          <a:bodyPr wrap="square" lIns="0" tIns="0" rIns="0" bIns="0" rtlCol="0"/>
          <a:lstStyle/>
          <a:p>
            <a:endParaRPr/>
          </a:p>
        </p:txBody>
      </p:sp>
      <p:sp>
        <p:nvSpPr>
          <p:cNvPr id="11" name="object 11"/>
          <p:cNvSpPr txBox="1"/>
          <p:nvPr/>
        </p:nvSpPr>
        <p:spPr>
          <a:xfrm>
            <a:off x="3689350" y="6477711"/>
            <a:ext cx="1551305" cy="391160"/>
          </a:xfrm>
          <a:prstGeom prst="rect">
            <a:avLst/>
          </a:prstGeom>
        </p:spPr>
        <p:txBody>
          <a:bodyPr vert="horz" wrap="square" lIns="0" tIns="12700" rIns="0" bIns="0" rtlCol="0">
            <a:spAutoFit/>
          </a:bodyPr>
          <a:lstStyle/>
          <a:p>
            <a:pPr marL="12700">
              <a:lnSpc>
                <a:spcPct val="100000"/>
              </a:lnSpc>
              <a:spcBef>
                <a:spcPts val="100"/>
              </a:spcBef>
            </a:pPr>
            <a:r>
              <a:rPr sz="2400" b="1" spc="-315" smtClean="0">
                <a:latin typeface="Verdana"/>
                <a:cs typeface="Verdana"/>
              </a:rPr>
              <a:t>201</a:t>
            </a:r>
            <a:r>
              <a:rPr lang="fr-FR" sz="2400" b="1" spc="-315" dirty="0" smtClean="0">
                <a:latin typeface="Verdana"/>
                <a:cs typeface="Verdana"/>
              </a:rPr>
              <a:t>8</a:t>
            </a:r>
            <a:r>
              <a:rPr sz="2400" b="1" spc="-315" smtClean="0">
                <a:latin typeface="Verdana"/>
                <a:cs typeface="Verdana"/>
              </a:rPr>
              <a:t>-201</a:t>
            </a:r>
            <a:r>
              <a:rPr lang="fr-FR" sz="2400" b="1" spc="-315" dirty="0" smtClean="0">
                <a:latin typeface="Verdana"/>
                <a:cs typeface="Verdana"/>
              </a:rPr>
              <a:t>9</a:t>
            </a:r>
            <a:endParaRPr sz="2400">
              <a:latin typeface="Verdana"/>
              <a:cs typeface="Verdana"/>
            </a:endParaRPr>
          </a:p>
        </p:txBody>
      </p:sp>
      <p:sp>
        <p:nvSpPr>
          <p:cNvPr id="12" name="object 12"/>
          <p:cNvSpPr txBox="1"/>
          <p:nvPr/>
        </p:nvSpPr>
        <p:spPr>
          <a:xfrm>
            <a:off x="5181600" y="4518152"/>
            <a:ext cx="3276600" cy="717504"/>
          </a:xfrm>
          <a:prstGeom prst="rect">
            <a:avLst/>
          </a:prstGeom>
        </p:spPr>
        <p:txBody>
          <a:bodyPr vert="horz" wrap="square" lIns="0" tIns="85725" rIns="0" bIns="0" rtlCol="0">
            <a:spAutoFit/>
          </a:bodyPr>
          <a:lstStyle/>
          <a:p>
            <a:pPr marL="12700">
              <a:lnSpc>
                <a:spcPct val="100000"/>
              </a:lnSpc>
              <a:spcBef>
                <a:spcPts val="675"/>
              </a:spcBef>
            </a:pPr>
            <a:r>
              <a:rPr sz="1800" b="1" u="sng" spc="35" smtClean="0">
                <a:solidFill>
                  <a:srgbClr val="3E6C18"/>
                </a:solidFill>
                <a:uFill>
                  <a:solidFill>
                    <a:srgbClr val="3E6C18"/>
                  </a:solidFill>
                </a:uFill>
                <a:latin typeface="Trebuchet MS"/>
                <a:cs typeface="Trebuchet MS"/>
              </a:rPr>
              <a:t>Proposé</a:t>
            </a:r>
            <a:r>
              <a:rPr lang="fr-FR" sz="1800" b="1" u="sng" spc="35" dirty="0" smtClean="0">
                <a:solidFill>
                  <a:srgbClr val="3E6C18"/>
                </a:solidFill>
                <a:uFill>
                  <a:solidFill>
                    <a:srgbClr val="3E6C18"/>
                  </a:solidFill>
                </a:uFill>
                <a:latin typeface="Trebuchet MS"/>
                <a:cs typeface="Trebuchet MS"/>
              </a:rPr>
              <a:t>e</a:t>
            </a:r>
            <a:r>
              <a:rPr sz="1800" b="1" u="sng" spc="35" smtClean="0">
                <a:solidFill>
                  <a:srgbClr val="3E6C18"/>
                </a:solidFill>
                <a:uFill>
                  <a:solidFill>
                    <a:srgbClr val="3E6C18"/>
                  </a:solidFill>
                </a:uFill>
                <a:latin typeface="Trebuchet MS"/>
                <a:cs typeface="Trebuchet MS"/>
              </a:rPr>
              <a:t> </a:t>
            </a:r>
            <a:r>
              <a:rPr sz="1800" b="1" u="sng" spc="55" dirty="0">
                <a:solidFill>
                  <a:srgbClr val="3E6C18"/>
                </a:solidFill>
                <a:uFill>
                  <a:solidFill>
                    <a:srgbClr val="3E6C18"/>
                  </a:solidFill>
                </a:uFill>
                <a:latin typeface="Trebuchet MS"/>
                <a:cs typeface="Trebuchet MS"/>
              </a:rPr>
              <a:t>par</a:t>
            </a:r>
            <a:r>
              <a:rPr sz="1800" b="1" u="sng" spc="-150" dirty="0">
                <a:solidFill>
                  <a:srgbClr val="3E6C18"/>
                </a:solidFill>
                <a:uFill>
                  <a:solidFill>
                    <a:srgbClr val="3E6C18"/>
                  </a:solidFill>
                </a:uFill>
                <a:latin typeface="Trebuchet MS"/>
                <a:cs typeface="Trebuchet MS"/>
              </a:rPr>
              <a:t> </a:t>
            </a:r>
            <a:r>
              <a:rPr sz="1800" b="1" u="sng" spc="-160" dirty="0">
                <a:solidFill>
                  <a:srgbClr val="3E6C18"/>
                </a:solidFill>
                <a:uFill>
                  <a:solidFill>
                    <a:srgbClr val="3E6C18"/>
                  </a:solidFill>
                </a:uFill>
                <a:latin typeface="Trebuchet MS"/>
                <a:cs typeface="Trebuchet MS"/>
              </a:rPr>
              <a:t>:</a:t>
            </a:r>
            <a:endParaRPr sz="1800" b="1" u="sng">
              <a:latin typeface="Trebuchet MS"/>
              <a:cs typeface="Trebuchet MS"/>
            </a:endParaRPr>
          </a:p>
          <a:p>
            <a:pPr marL="12700">
              <a:lnSpc>
                <a:spcPct val="100000"/>
              </a:lnSpc>
              <a:spcBef>
                <a:spcPts val="575"/>
              </a:spcBef>
            </a:pPr>
            <a:r>
              <a:rPr lang="fr-FR" sz="1800" b="1" dirty="0" smtClean="0">
                <a:latin typeface="Times New Roman"/>
                <a:cs typeface="Times New Roman"/>
              </a:rPr>
              <a:t>Mme </a:t>
            </a:r>
            <a:r>
              <a:rPr sz="1800" b="1" smtClean="0">
                <a:latin typeface="Times New Roman"/>
                <a:cs typeface="Times New Roman"/>
              </a:rPr>
              <a:t>Catherine</a:t>
            </a:r>
            <a:r>
              <a:rPr sz="1800" b="1" spc="-75" smtClean="0">
                <a:latin typeface="Times New Roman"/>
                <a:cs typeface="Times New Roman"/>
              </a:rPr>
              <a:t> </a:t>
            </a:r>
            <a:r>
              <a:rPr lang="fr-FR" sz="1800" b="1" dirty="0" smtClean="0">
                <a:latin typeface="Times New Roman"/>
                <a:cs typeface="Times New Roman"/>
              </a:rPr>
              <a:t>RECANNATI</a:t>
            </a:r>
            <a:endParaRPr sz="1800" b="1">
              <a:latin typeface="Times New Roman"/>
              <a:cs typeface="Times New Roman"/>
            </a:endParaRPr>
          </a:p>
        </p:txBody>
      </p:sp>
      <p:sp>
        <p:nvSpPr>
          <p:cNvPr id="13" name="object 13"/>
          <p:cNvSpPr txBox="1">
            <a:spLocks noGrp="1"/>
          </p:cNvSpPr>
          <p:nvPr>
            <p:ph type="title"/>
          </p:nvPr>
        </p:nvSpPr>
        <p:spPr>
          <a:xfrm>
            <a:off x="3140201" y="41605"/>
            <a:ext cx="2863215" cy="300355"/>
          </a:xfrm>
          <a:prstGeom prst="rect">
            <a:avLst/>
          </a:prstGeom>
        </p:spPr>
        <p:txBody>
          <a:bodyPr vert="horz" wrap="square" lIns="0" tIns="12700" rIns="0" bIns="0" rtlCol="0">
            <a:spAutoFit/>
          </a:bodyPr>
          <a:lstStyle/>
          <a:p>
            <a:pPr marL="12700">
              <a:lnSpc>
                <a:spcPct val="100000"/>
              </a:lnSpc>
              <a:spcBef>
                <a:spcPts val="100"/>
              </a:spcBef>
            </a:pPr>
            <a:r>
              <a:rPr sz="1800" b="0" dirty="0">
                <a:solidFill>
                  <a:srgbClr val="000000"/>
                </a:solidFill>
                <a:latin typeface="Times New Roman"/>
                <a:cs typeface="Times New Roman"/>
              </a:rPr>
              <a:t>Interactions</a:t>
            </a:r>
            <a:r>
              <a:rPr sz="1800" b="0" spc="-50" dirty="0">
                <a:solidFill>
                  <a:srgbClr val="000000"/>
                </a:solidFill>
                <a:latin typeface="Times New Roman"/>
                <a:cs typeface="Times New Roman"/>
              </a:rPr>
              <a:t> </a:t>
            </a:r>
            <a:r>
              <a:rPr sz="1800" b="0" spc="-5" dirty="0">
                <a:solidFill>
                  <a:srgbClr val="000000"/>
                </a:solidFill>
                <a:latin typeface="Times New Roman"/>
                <a:cs typeface="Times New Roman"/>
              </a:rPr>
              <a:t>Homme-Machines</a:t>
            </a:r>
            <a:endParaRPr sz="1800">
              <a:latin typeface="Times New Roman"/>
              <a:cs typeface="Times New Roman"/>
            </a:endParaRPr>
          </a:p>
        </p:txBody>
      </p:sp>
      <p:sp>
        <p:nvSpPr>
          <p:cNvPr id="14" name="object 14"/>
          <p:cNvSpPr/>
          <p:nvPr/>
        </p:nvSpPr>
        <p:spPr>
          <a:xfrm>
            <a:off x="3724604" y="1321370"/>
            <a:ext cx="1990044" cy="847955"/>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666762" y="1185431"/>
            <a:ext cx="2648309" cy="1019733"/>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172128" y="1188586"/>
            <a:ext cx="1951618" cy="1021441"/>
          </a:xfrm>
          <a:prstGeom prst="rect">
            <a:avLst/>
          </a:prstGeom>
          <a:blipFill>
            <a:blip r:embed="rId7" cstate="print"/>
            <a:stretch>
              <a:fillRect/>
            </a:stretch>
          </a:blipFill>
        </p:spPr>
        <p:txBody>
          <a:bodyPr wrap="square" lIns="0" tIns="0" rIns="0" bIns="0" rtlCol="0"/>
          <a:lstStyle/>
          <a:p>
            <a:endParaRPr/>
          </a:p>
        </p:txBody>
      </p:sp>
      <p:sp>
        <p:nvSpPr>
          <p:cNvPr id="17"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8.PNG"/>
          <p:cNvPicPr>
            <a:picLocks noChangeAspect="1"/>
          </p:cNvPicPr>
          <p:nvPr/>
        </p:nvPicPr>
        <p:blipFill>
          <a:blip r:embed="rId2"/>
          <a:stretch>
            <a:fillRect/>
          </a:stretch>
        </p:blipFill>
        <p:spPr>
          <a:xfrm>
            <a:off x="0" y="1"/>
            <a:ext cx="9144000" cy="6629400"/>
          </a:xfrm>
          <a:prstGeom prst="rect">
            <a:avLst/>
          </a:prstGeom>
        </p:spPr>
      </p:pic>
      <p:sp>
        <p:nvSpPr>
          <p:cNvPr id="5" name="object 2"/>
          <p:cNvSpPr/>
          <p:nvPr/>
        </p:nvSpPr>
        <p:spPr>
          <a:xfrm>
            <a:off x="2700527" y="0"/>
            <a:ext cx="6443980" cy="22860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838200" y="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dirty="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9.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762000"/>
            <a:ext cx="8077200" cy="369332"/>
          </a:xfrm>
        </p:spPr>
        <p:txBody>
          <a:bodyPr/>
          <a:lstStyle/>
          <a:p>
            <a:r>
              <a:rPr lang="fr-FR" sz="2400" dirty="0" smtClean="0"/>
              <a:t>Web sémantique vs intelligence artificielle</a:t>
            </a:r>
            <a:endParaRPr lang="fr-FR" sz="2400" dirty="0"/>
          </a:p>
        </p:txBody>
      </p:sp>
      <p:sp>
        <p:nvSpPr>
          <p:cNvPr id="3" name="Espace réservé du texte 2"/>
          <p:cNvSpPr>
            <a:spLocks noGrp="1"/>
          </p:cNvSpPr>
          <p:nvPr>
            <p:ph type="body" idx="1"/>
          </p:nvPr>
        </p:nvSpPr>
        <p:spPr>
          <a:xfrm>
            <a:off x="381000" y="914400"/>
            <a:ext cx="8141309" cy="4985980"/>
          </a:xfrm>
        </p:spPr>
        <p:txBody>
          <a:bodyPr/>
          <a:lstStyle/>
          <a:p>
            <a:pPr algn="l"/>
            <a:endParaRPr lang="fr-FR" dirty="0" smtClean="0">
              <a:latin typeface="Verdana" pitchFamily="34" charset="0"/>
              <a:ea typeface="Verdana" pitchFamily="34" charset="0"/>
              <a:cs typeface="Verdana" pitchFamily="34" charset="0"/>
            </a:endParaRPr>
          </a:p>
          <a:p>
            <a:pPr algn="l"/>
            <a:endParaRPr lang="fr-FR" dirty="0" smtClean="0">
              <a:latin typeface="Verdana" pitchFamily="34" charset="0"/>
              <a:ea typeface="Verdana" pitchFamily="34" charset="0"/>
              <a:cs typeface="Verdana" pitchFamily="34" charset="0"/>
            </a:endParaRPr>
          </a:p>
          <a:p>
            <a:pPr algn="l"/>
            <a:r>
              <a:rPr lang="fr-FR" dirty="0" smtClean="0">
                <a:latin typeface="Verdana" pitchFamily="34" charset="0"/>
                <a:ea typeface="Verdana" pitchFamily="34" charset="0"/>
                <a:cs typeface="Verdana" pitchFamily="34" charset="0"/>
              </a:rPr>
              <a:t>De </a:t>
            </a:r>
            <a:r>
              <a:rPr lang="fr-FR" dirty="0" smtClean="0">
                <a:latin typeface="Verdana" pitchFamily="34" charset="0"/>
                <a:ea typeface="Verdana" pitchFamily="34" charset="0"/>
                <a:cs typeface="Verdana" pitchFamily="34" charset="0"/>
              </a:rPr>
              <a:t>par sa gestion intelligente du contenu, en se basant sur les ontologies du domaine et les bases de connaissances, le web </a:t>
            </a:r>
            <a:r>
              <a:rPr lang="fr-FR" dirty="0" smtClean="0">
                <a:latin typeface="Verdana" pitchFamily="34" charset="0"/>
                <a:ea typeface="Verdana" pitchFamily="34" charset="0"/>
                <a:cs typeface="Verdana" pitchFamily="34" charset="0"/>
              </a:rPr>
              <a:t>sémantique </a:t>
            </a:r>
            <a:r>
              <a:rPr lang="fr-FR" dirty="0" smtClean="0">
                <a:latin typeface="Verdana" pitchFamily="34" charset="0"/>
                <a:ea typeface="Verdana" pitchFamily="34" charset="0"/>
                <a:cs typeface="Verdana" pitchFamily="34" charset="0"/>
              </a:rPr>
              <a:t>est </a:t>
            </a:r>
            <a:r>
              <a:rPr lang="fr-FR" dirty="0" smtClean="0">
                <a:latin typeface="Verdana" pitchFamily="34" charset="0"/>
                <a:ea typeface="Verdana" pitchFamily="34" charset="0"/>
                <a:cs typeface="Verdana" pitchFamily="34" charset="0"/>
              </a:rPr>
              <a:t>perçu </a:t>
            </a:r>
            <a:r>
              <a:rPr lang="fr-FR" dirty="0" smtClean="0">
                <a:latin typeface="Verdana" pitchFamily="34" charset="0"/>
                <a:ea typeface="Verdana" pitchFamily="34" charset="0"/>
                <a:cs typeface="Verdana" pitchFamily="34" charset="0"/>
              </a:rPr>
              <a:t>par certains chercheurs comme de l'intelligence artificielle </a:t>
            </a:r>
            <a:r>
              <a:rPr lang="fr-FR" dirty="0" smtClean="0">
                <a:latin typeface="Verdana" pitchFamily="34" charset="0"/>
                <a:ea typeface="Verdana" pitchFamily="34" charset="0"/>
                <a:cs typeface="Verdana" pitchFamily="34" charset="0"/>
              </a:rPr>
              <a:t>appliquée </a:t>
            </a:r>
            <a:r>
              <a:rPr lang="fr-FR" dirty="0" smtClean="0">
                <a:latin typeface="Verdana" pitchFamily="34" charset="0"/>
                <a:ea typeface="Verdana" pitchFamily="34" charset="0"/>
                <a:cs typeface="Verdana" pitchFamily="34" charset="0"/>
              </a:rPr>
              <a:t>au </a:t>
            </a:r>
            <a:r>
              <a:rPr lang="fr-FR" dirty="0" smtClean="0">
                <a:latin typeface="Verdana" pitchFamily="34" charset="0"/>
                <a:ea typeface="Verdana" pitchFamily="34" charset="0"/>
                <a:cs typeface="Verdana" pitchFamily="34" charset="0"/>
              </a:rPr>
              <a:t>réseau.</a:t>
            </a:r>
          </a:p>
          <a:p>
            <a:pPr algn="l"/>
            <a:endParaRPr lang="fr-FR" dirty="0" smtClean="0">
              <a:latin typeface="Verdana" pitchFamily="34" charset="0"/>
              <a:ea typeface="Verdana" pitchFamily="34" charset="0"/>
              <a:cs typeface="Verdana" pitchFamily="34" charset="0"/>
            </a:endParaRPr>
          </a:p>
          <a:p>
            <a:pPr algn="l"/>
            <a:r>
              <a:rPr lang="fr-FR" dirty="0" smtClean="0">
                <a:latin typeface="Verdana" pitchFamily="34" charset="0"/>
                <a:ea typeface="Verdana" pitchFamily="34" charset="0"/>
                <a:cs typeface="Verdana" pitchFamily="34" charset="0"/>
              </a:rPr>
              <a:t>Le débat </a:t>
            </a:r>
            <a:r>
              <a:rPr lang="fr-FR" dirty="0" smtClean="0">
                <a:latin typeface="Verdana" pitchFamily="34" charset="0"/>
                <a:ea typeface="Verdana" pitchFamily="34" charset="0"/>
                <a:cs typeface="Verdana" pitchFamily="34" charset="0"/>
              </a:rPr>
              <a:t>reste cependant ouvert car cette expression est </a:t>
            </a:r>
            <a:r>
              <a:rPr lang="fr-FR" dirty="0" smtClean="0">
                <a:latin typeface="Verdana" pitchFamily="34" charset="0"/>
                <a:ea typeface="Verdana" pitchFamily="34" charset="0"/>
                <a:cs typeface="Verdana" pitchFamily="34" charset="0"/>
              </a:rPr>
              <a:t>interprétée </a:t>
            </a:r>
            <a:r>
              <a:rPr lang="fr-FR" dirty="0" smtClean="0">
                <a:latin typeface="Verdana" pitchFamily="34" charset="0"/>
                <a:ea typeface="Verdana" pitchFamily="34" charset="0"/>
                <a:cs typeface="Verdana" pitchFamily="34" charset="0"/>
              </a:rPr>
              <a:t>d'une multitude de </a:t>
            </a:r>
            <a:r>
              <a:rPr lang="fr-FR" dirty="0" smtClean="0">
                <a:latin typeface="Verdana" pitchFamily="34" charset="0"/>
                <a:ea typeface="Verdana" pitchFamily="34" charset="0"/>
                <a:cs typeface="Verdana" pitchFamily="34" charset="0"/>
              </a:rPr>
              <a:t>manières, pourtant</a:t>
            </a:r>
            <a:r>
              <a:rPr lang="fr-FR" dirty="0" smtClean="0">
                <a:latin typeface="Verdana" pitchFamily="34" charset="0"/>
                <a:ea typeface="Verdana" pitchFamily="34" charset="0"/>
                <a:cs typeface="Verdana" pitchFamily="34" charset="0"/>
              </a:rPr>
              <a:t>, il existe de nombreuses </a:t>
            </a:r>
            <a:r>
              <a:rPr lang="fr-FR" dirty="0" smtClean="0">
                <a:latin typeface="Verdana" pitchFamily="34" charset="0"/>
                <a:ea typeface="Verdana" pitchFamily="34" charset="0"/>
                <a:cs typeface="Verdana" pitchFamily="34" charset="0"/>
              </a:rPr>
              <a:t>différences </a:t>
            </a:r>
            <a:r>
              <a:rPr lang="fr-FR" dirty="0" smtClean="0">
                <a:latin typeface="Verdana" pitchFamily="34" charset="0"/>
                <a:ea typeface="Verdana" pitchFamily="34" charset="0"/>
                <a:cs typeface="Verdana" pitchFamily="34" charset="0"/>
              </a:rPr>
              <a:t>entre ces deux technologies de l'information</a:t>
            </a:r>
            <a:r>
              <a:rPr lang="fr-FR" dirty="0" smtClean="0">
                <a:latin typeface="Verdana" pitchFamily="34" charset="0"/>
                <a:ea typeface="Verdana" pitchFamily="34" charset="0"/>
                <a:cs typeface="Verdana" pitchFamily="34" charset="0"/>
              </a:rPr>
              <a:t>.</a:t>
            </a:r>
          </a:p>
          <a:p>
            <a:pPr algn="l"/>
            <a:endParaRPr lang="fr-FR" dirty="0" smtClean="0">
              <a:latin typeface="Verdana" pitchFamily="34" charset="0"/>
              <a:ea typeface="Verdana" pitchFamily="34" charset="0"/>
              <a:cs typeface="Verdana" pitchFamily="34" charset="0"/>
            </a:endParaRPr>
          </a:p>
          <a:p>
            <a:pPr algn="l"/>
            <a:r>
              <a:rPr lang="fr-FR" dirty="0" smtClean="0">
                <a:latin typeface="Verdana" pitchFamily="34" charset="0"/>
                <a:ea typeface="Verdana" pitchFamily="34" charset="0"/>
                <a:cs typeface="Verdana" pitchFamily="34" charset="0"/>
              </a:rPr>
              <a:t>En effet, si les </a:t>
            </a:r>
            <a:r>
              <a:rPr lang="fr-FR" dirty="0" smtClean="0">
                <a:latin typeface="Verdana" pitchFamily="34" charset="0"/>
                <a:ea typeface="Verdana" pitchFamily="34" charset="0"/>
                <a:cs typeface="Verdana" pitchFamily="34" charset="0"/>
              </a:rPr>
              <a:t>systèmes </a:t>
            </a:r>
            <a:r>
              <a:rPr lang="fr-FR" dirty="0" smtClean="0">
                <a:latin typeface="Verdana" pitchFamily="34" charset="0"/>
                <a:ea typeface="Verdana" pitchFamily="34" charset="0"/>
                <a:cs typeface="Verdana" pitchFamily="34" charset="0"/>
              </a:rPr>
              <a:t>de </a:t>
            </a:r>
            <a:r>
              <a:rPr lang="fr-FR" dirty="0" smtClean="0">
                <a:latin typeface="Verdana" pitchFamily="34" charset="0"/>
                <a:ea typeface="Verdana" pitchFamily="34" charset="0"/>
                <a:cs typeface="Verdana" pitchFamily="34" charset="0"/>
              </a:rPr>
              <a:t>représentation </a:t>
            </a:r>
            <a:r>
              <a:rPr lang="fr-FR" dirty="0" smtClean="0">
                <a:latin typeface="Verdana" pitchFamily="34" charset="0"/>
                <a:ea typeface="Verdana" pitchFamily="34" charset="0"/>
                <a:cs typeface="Verdana" pitchFamily="34" charset="0"/>
              </a:rPr>
              <a:t>des connaissances en intelligence artificielle sont </a:t>
            </a:r>
            <a:r>
              <a:rPr lang="fr-FR" dirty="0" smtClean="0">
                <a:latin typeface="Verdana" pitchFamily="34" charset="0"/>
                <a:ea typeface="Verdana" pitchFamily="34" charset="0"/>
                <a:cs typeface="Verdana" pitchFamily="34" charset="0"/>
              </a:rPr>
              <a:t>centralisés </a:t>
            </a:r>
            <a:r>
              <a:rPr lang="fr-FR" dirty="0" smtClean="0">
                <a:latin typeface="Verdana" pitchFamily="34" charset="0"/>
                <a:ea typeface="Verdana" pitchFamily="34" charset="0"/>
                <a:cs typeface="Verdana" pitchFamily="34" charset="0"/>
              </a:rPr>
              <a:t>et que les </a:t>
            </a:r>
            <a:r>
              <a:rPr lang="fr-FR" dirty="0" smtClean="0">
                <a:latin typeface="Verdana" pitchFamily="34" charset="0"/>
                <a:ea typeface="Verdana" pitchFamily="34" charset="0"/>
                <a:cs typeface="Verdana" pitchFamily="34" charset="0"/>
              </a:rPr>
              <a:t>règles </a:t>
            </a:r>
            <a:r>
              <a:rPr lang="fr-FR" dirty="0" smtClean="0">
                <a:latin typeface="Verdana" pitchFamily="34" charset="0"/>
                <a:ea typeface="Verdana" pitchFamily="34" charset="0"/>
                <a:cs typeface="Verdana" pitchFamily="34" charset="0"/>
              </a:rPr>
              <a:t>ne sont pas </a:t>
            </a:r>
            <a:r>
              <a:rPr lang="fr-FR" dirty="0" smtClean="0">
                <a:latin typeface="Verdana" pitchFamily="34" charset="0"/>
                <a:ea typeface="Verdana" pitchFamily="34" charset="0"/>
                <a:cs typeface="Verdana" pitchFamily="34" charset="0"/>
              </a:rPr>
              <a:t>transférables, </a:t>
            </a:r>
            <a:r>
              <a:rPr lang="fr-FR" dirty="0" smtClean="0">
                <a:latin typeface="Verdana" pitchFamily="34" charset="0"/>
                <a:ea typeface="Verdana" pitchFamily="34" charset="0"/>
                <a:cs typeface="Verdana" pitchFamily="34" charset="0"/>
              </a:rPr>
              <a:t>afin de ne pas risquer de changer leurs significations, il en est tout autrement avec le web </a:t>
            </a:r>
            <a:r>
              <a:rPr lang="fr-FR" dirty="0" smtClean="0">
                <a:latin typeface="Verdana" pitchFamily="34" charset="0"/>
                <a:ea typeface="Verdana" pitchFamily="34" charset="0"/>
                <a:cs typeface="Verdana" pitchFamily="34" charset="0"/>
              </a:rPr>
              <a:t>sémantique </a:t>
            </a:r>
            <a:r>
              <a:rPr lang="fr-FR" dirty="0" smtClean="0">
                <a:latin typeface="Verdana" pitchFamily="34" charset="0"/>
                <a:ea typeface="Verdana" pitchFamily="34" charset="0"/>
                <a:cs typeface="Verdana" pitchFamily="34" charset="0"/>
              </a:rPr>
              <a:t>qui est </a:t>
            </a:r>
            <a:r>
              <a:rPr lang="fr-FR" dirty="0" smtClean="0">
                <a:latin typeface="Verdana" pitchFamily="34" charset="0"/>
                <a:ea typeface="Verdana" pitchFamily="34" charset="0"/>
                <a:cs typeface="Verdana" pitchFamily="34" charset="0"/>
              </a:rPr>
              <a:t>considéré </a:t>
            </a:r>
            <a:r>
              <a:rPr lang="fr-FR" dirty="0" smtClean="0">
                <a:latin typeface="Verdana" pitchFamily="34" charset="0"/>
                <a:ea typeface="Verdana" pitchFamily="34" charset="0"/>
                <a:cs typeface="Verdana" pitchFamily="34" charset="0"/>
              </a:rPr>
              <a:t>comme versatile et pour lequel les chercheurs acceptent les paradoxes. Par ailleurs, l'architecture de ce dernier est </a:t>
            </a:r>
            <a:r>
              <a:rPr lang="fr-FR" dirty="0" smtClean="0">
                <a:latin typeface="Verdana" pitchFamily="34" charset="0"/>
                <a:ea typeface="Verdana" pitchFamily="34" charset="0"/>
                <a:cs typeface="Verdana" pitchFamily="34" charset="0"/>
              </a:rPr>
              <a:t>très </a:t>
            </a:r>
            <a:r>
              <a:rPr lang="fr-FR" dirty="0" smtClean="0">
                <a:latin typeface="Verdana" pitchFamily="34" charset="0"/>
                <a:ea typeface="Verdana" pitchFamily="34" charset="0"/>
                <a:cs typeface="Verdana" pitchFamily="34" charset="0"/>
              </a:rPr>
              <a:t>repartie.</a:t>
            </a:r>
          </a:p>
          <a:p>
            <a:pPr algn="l"/>
            <a:endParaRPr lang="fr-FR" dirty="0">
              <a:latin typeface="Verdana" pitchFamily="34" charset="0"/>
              <a:ea typeface="Verdana" pitchFamily="34" charset="0"/>
              <a:cs typeface="Verdana" pitchFamily="34" charset="0"/>
            </a:endParaRPr>
          </a:p>
        </p:txBody>
      </p:sp>
      <p:sp>
        <p:nvSpPr>
          <p:cNvPr id="6"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7"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838200"/>
            <a:ext cx="6096000" cy="615553"/>
          </a:xfrm>
        </p:spPr>
        <p:txBody>
          <a:bodyPr/>
          <a:lstStyle/>
          <a:p>
            <a:r>
              <a:rPr lang="fr-FR" sz="2000" dirty="0" smtClean="0"/>
              <a:t>P</a:t>
            </a:r>
            <a:r>
              <a:rPr lang="fr-FR" sz="2000" dirty="0" smtClean="0"/>
              <a:t>rincipe </a:t>
            </a:r>
            <a:r>
              <a:rPr lang="fr-FR" sz="2000" dirty="0" smtClean="0"/>
              <a:t>du Web sémantique</a:t>
            </a:r>
            <a:br>
              <a:rPr lang="fr-FR" sz="2000" dirty="0" smtClean="0"/>
            </a:br>
            <a:endParaRPr lang="fr-FR" sz="2000" dirty="0"/>
          </a:p>
        </p:txBody>
      </p:sp>
      <p:sp>
        <p:nvSpPr>
          <p:cNvPr id="3" name="Espace réservé du texte 2"/>
          <p:cNvSpPr>
            <a:spLocks noGrp="1"/>
          </p:cNvSpPr>
          <p:nvPr>
            <p:ph type="body" idx="1"/>
          </p:nvPr>
        </p:nvSpPr>
        <p:spPr>
          <a:xfrm>
            <a:off x="457200" y="1828800"/>
            <a:ext cx="8141309" cy="2769989"/>
          </a:xfrm>
        </p:spPr>
        <p:txBody>
          <a:bodyPr/>
          <a:lstStyle/>
          <a:p>
            <a:pPr algn="l"/>
            <a:r>
              <a:rPr lang="fr-FR" dirty="0" smtClean="0">
                <a:latin typeface="Verdana" pitchFamily="34" charset="0"/>
                <a:ea typeface="Verdana" pitchFamily="34" charset="0"/>
                <a:cs typeface="Verdana" pitchFamily="34" charset="0"/>
              </a:rPr>
              <a:t>Idéalement</a:t>
            </a:r>
            <a:r>
              <a:rPr lang="fr-FR" dirty="0" smtClean="0">
                <a:latin typeface="Verdana" pitchFamily="34" charset="0"/>
                <a:ea typeface="Verdana" pitchFamily="34" charset="0"/>
                <a:cs typeface="Verdana" pitchFamily="34" charset="0"/>
              </a:rPr>
              <a:t>, le système du Web sémantique doit être capable de donner une réponse complète à une question du type « </a:t>
            </a:r>
            <a:r>
              <a:rPr lang="fr-FR" b="1" dirty="0" smtClean="0">
                <a:latin typeface="Verdana" pitchFamily="34" charset="0"/>
                <a:ea typeface="Verdana" pitchFamily="34" charset="0"/>
                <a:cs typeface="Verdana" pitchFamily="34" charset="0"/>
              </a:rPr>
              <a:t>Je veux partir en vacances cet été à</a:t>
            </a:r>
            <a:r>
              <a:rPr lang="fr-FR" b="1" dirty="0" smtClean="0">
                <a:latin typeface="Verdana" pitchFamily="34" charset="0"/>
                <a:ea typeface="Verdana" pitchFamily="34" charset="0"/>
                <a:cs typeface="Verdana" pitchFamily="34" charset="0"/>
              </a:rPr>
              <a:t> Barcelone. </a:t>
            </a:r>
            <a:r>
              <a:rPr lang="fr-FR" b="1" dirty="0" smtClean="0">
                <a:latin typeface="Verdana" pitchFamily="34" charset="0"/>
                <a:ea typeface="Verdana" pitchFamily="34" charset="0"/>
                <a:cs typeface="Verdana" pitchFamily="34" charset="0"/>
              </a:rPr>
              <a:t>J'ai un budget de </a:t>
            </a:r>
            <a:r>
              <a:rPr lang="fr-FR" b="1" dirty="0" smtClean="0">
                <a:latin typeface="Verdana" pitchFamily="34" charset="0"/>
                <a:ea typeface="Verdana" pitchFamily="34" charset="0"/>
                <a:cs typeface="Verdana" pitchFamily="34" charset="0"/>
              </a:rPr>
              <a:t>        4 000 </a:t>
            </a:r>
            <a:r>
              <a:rPr lang="fr-FR" b="1" dirty="0" smtClean="0">
                <a:latin typeface="Verdana" pitchFamily="34" charset="0"/>
                <a:ea typeface="Verdana" pitchFamily="34" charset="0"/>
                <a:cs typeface="Verdana" pitchFamily="34" charset="0"/>
              </a:rPr>
              <a:t>euros. Et nous avons un enfant de 8 ans</a:t>
            </a:r>
            <a:r>
              <a:rPr lang="fr-FR" dirty="0" smtClean="0">
                <a:latin typeface="Verdana" pitchFamily="34" charset="0"/>
                <a:ea typeface="Verdana" pitchFamily="34" charset="0"/>
                <a:cs typeface="Verdana" pitchFamily="34" charset="0"/>
              </a:rPr>
              <a:t> ». Aujourd'hui, répondre à une telle question va exiger des heures de tri dans des listes distinctes d'hôtels et de location de voitures. </a:t>
            </a:r>
            <a:br>
              <a:rPr lang="fr-FR" dirty="0" smtClean="0">
                <a:latin typeface="Verdana" pitchFamily="34" charset="0"/>
                <a:ea typeface="Verdana" pitchFamily="34" charset="0"/>
                <a:cs typeface="Verdana" pitchFamily="34" charset="0"/>
              </a:rPr>
            </a:br>
            <a:r>
              <a:rPr lang="fr-FR" dirty="0" smtClean="0">
                <a:latin typeface="Verdana" pitchFamily="34" charset="0"/>
                <a:ea typeface="Verdana" pitchFamily="34" charset="0"/>
                <a:cs typeface="Verdana" pitchFamily="34" charset="0"/>
              </a:rPr>
              <a:t>Avec le Web sémantique, la requête appellerait une réponse cohérente, méticuleusement assemblée. Le système travaillera pour vous : il vous classera tous les commentaires et trouvera, par déduction, le bon hôtel. </a:t>
            </a:r>
            <a:endParaRPr lang="fr-FR" dirty="0">
              <a:latin typeface="Verdana" pitchFamily="34" charset="0"/>
              <a:ea typeface="Verdana" pitchFamily="34" charset="0"/>
              <a:cs typeface="Verdana" pitchFamily="34" charset="0"/>
            </a:endParaRPr>
          </a:p>
        </p:txBody>
      </p:sp>
      <p:sp>
        <p:nvSpPr>
          <p:cNvPr id="5"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609600" y="838200"/>
            <a:ext cx="8141309" cy="4154984"/>
          </a:xfrm>
        </p:spPr>
        <p:txBody>
          <a:bodyPr/>
          <a:lstStyle/>
          <a:p>
            <a:pPr algn="l"/>
            <a:r>
              <a:rPr lang="fr-FR" dirty="0" smtClean="0">
                <a:latin typeface="Verdana" pitchFamily="34" charset="0"/>
                <a:ea typeface="Verdana" pitchFamily="34" charset="0"/>
                <a:cs typeface="Verdana" pitchFamily="34" charset="0"/>
              </a:rPr>
              <a:t>Pour cela, le Web sémantique repose sur un mode de stockage des définitions, le langage descriptif RDF (Resource </a:t>
            </a:r>
            <a:r>
              <a:rPr lang="fr-FR" dirty="0" err="1" smtClean="0">
                <a:latin typeface="Verdana" pitchFamily="34" charset="0"/>
                <a:ea typeface="Verdana" pitchFamily="34" charset="0"/>
                <a:cs typeface="Verdana" pitchFamily="34" charset="0"/>
              </a:rPr>
              <a:t>Definition</a:t>
            </a:r>
            <a:r>
              <a:rPr lang="fr-FR" dirty="0" smtClean="0">
                <a:latin typeface="Verdana" pitchFamily="34" charset="0"/>
                <a:ea typeface="Verdana" pitchFamily="34" charset="0"/>
                <a:cs typeface="Verdana" pitchFamily="34" charset="0"/>
              </a:rPr>
              <a:t> Framework) développé par le W3C (l'organisme de standardisation du Web), qui va permettre de définir les structures (soit la définition du tag XML), et cela au moyen de propositions ou « triplets » de type sujet/verbe/complément. </a:t>
            </a:r>
          </a:p>
          <a:p>
            <a:pPr algn="l"/>
            <a:endParaRPr lang="fr-FR" dirty="0" smtClean="0">
              <a:latin typeface="Verdana" pitchFamily="34" charset="0"/>
              <a:ea typeface="Verdana" pitchFamily="34" charset="0"/>
              <a:cs typeface="Verdana" pitchFamily="34" charset="0"/>
            </a:endParaRPr>
          </a:p>
          <a:p>
            <a:pPr algn="l"/>
            <a:r>
              <a:rPr lang="fr-FR" dirty="0" smtClean="0">
                <a:latin typeface="Verdana" pitchFamily="34" charset="0"/>
                <a:ea typeface="Verdana" pitchFamily="34" charset="0"/>
                <a:cs typeface="Verdana" pitchFamily="34" charset="0"/>
              </a:rPr>
              <a:t>Tout document sera défini par les occurrences de ces trois données. Par exemple, une définition du type « </a:t>
            </a:r>
            <a:r>
              <a:rPr lang="fr-FR" b="1" dirty="0" smtClean="0">
                <a:latin typeface="Verdana" pitchFamily="34" charset="0"/>
                <a:ea typeface="Verdana" pitchFamily="34" charset="0"/>
                <a:cs typeface="Verdana" pitchFamily="34" charset="0"/>
              </a:rPr>
              <a:t>le fils de la sœur d'un individu est son neveu </a:t>
            </a:r>
            <a:r>
              <a:rPr lang="fr-FR" dirty="0" smtClean="0">
                <a:latin typeface="Verdana" pitchFamily="34" charset="0"/>
                <a:ea typeface="Verdana" pitchFamily="34" charset="0"/>
                <a:cs typeface="Verdana" pitchFamily="34" charset="0"/>
              </a:rPr>
              <a:t>» sera indispensable pour rechercher quelqu'un dans un arbre généalogique. </a:t>
            </a:r>
          </a:p>
          <a:p>
            <a:pPr algn="l"/>
            <a:endParaRPr lang="fr-FR" dirty="0" smtClean="0">
              <a:latin typeface="Verdana" pitchFamily="34" charset="0"/>
              <a:ea typeface="Verdana" pitchFamily="34" charset="0"/>
              <a:cs typeface="Verdana" pitchFamily="34" charset="0"/>
            </a:endParaRPr>
          </a:p>
          <a:p>
            <a:pPr algn="l"/>
            <a:r>
              <a:rPr lang="fr-FR" dirty="0" smtClean="0">
                <a:latin typeface="Verdana" pitchFamily="34" charset="0"/>
                <a:ea typeface="Verdana" pitchFamily="34" charset="0"/>
                <a:cs typeface="Verdana" pitchFamily="34" charset="0"/>
              </a:rPr>
              <a:t>Le XML est le support qui organise le document. </a:t>
            </a:r>
          </a:p>
          <a:p>
            <a:pPr algn="l"/>
            <a:r>
              <a:rPr lang="fr-FR" dirty="0" smtClean="0">
                <a:latin typeface="Verdana" pitchFamily="34" charset="0"/>
                <a:ea typeface="Verdana" pitchFamily="34" charset="0"/>
                <a:cs typeface="Verdana" pitchFamily="34" charset="0"/>
              </a:rPr>
              <a:t>À chaque balise XML utilisée dans une page Web HTML, correspond un triplet dans RDF. </a:t>
            </a:r>
            <a:endParaRPr lang="fr-FR" dirty="0">
              <a:latin typeface="Verdana" pitchFamily="34" charset="0"/>
              <a:ea typeface="Verdana" pitchFamily="34" charset="0"/>
              <a:cs typeface="Verdana" pitchFamily="34" charset="0"/>
            </a:endParaRPr>
          </a:p>
        </p:txBody>
      </p:sp>
      <p:sp>
        <p:nvSpPr>
          <p:cNvPr id="4"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5" name="object 4"/>
          <p:cNvSpPr txBox="1">
            <a:spLocks noGrp="1"/>
          </p:cNvSpPr>
          <p:nvPr>
            <p:ph type="title"/>
          </p:nvPr>
        </p:nvSpPr>
        <p:spPr>
          <a:xfrm>
            <a:off x="793191" y="26923"/>
            <a:ext cx="1537335" cy="299720"/>
          </a:xfrm>
          <a:prstGeom prst="rect">
            <a:avLst/>
          </a:prstGeom>
        </p:spPr>
        <p:txBody>
          <a:bodyPr vert="horz" wrap="square" lIns="0" tIns="12700" rIns="0" bIns="0" rtlCol="0">
            <a:spAutoFit/>
          </a:bodyPr>
          <a:lstStyle/>
          <a:p>
            <a:pPr marL="12700">
              <a:lnSpc>
                <a:spcPct val="100000"/>
              </a:lnSpc>
              <a:spcBef>
                <a:spcPts val="100"/>
              </a:spcBef>
            </a:pPr>
            <a:r>
              <a:rPr sz="1800" b="0" spc="-55" dirty="0">
                <a:solidFill>
                  <a:srgbClr val="000000"/>
                </a:solidFill>
                <a:latin typeface="Times New Roman"/>
                <a:cs typeface="Times New Roman"/>
              </a:rPr>
              <a:t>Web</a:t>
            </a:r>
            <a:r>
              <a:rPr sz="1800" b="0" spc="-35" dirty="0">
                <a:solidFill>
                  <a:srgbClr val="000000"/>
                </a:solidFill>
                <a:latin typeface="Times New Roman"/>
                <a:cs typeface="Times New Roman"/>
              </a:rPr>
              <a:t> </a:t>
            </a:r>
            <a:r>
              <a:rPr sz="1800" b="0" spc="-5" dirty="0">
                <a:solidFill>
                  <a:srgbClr val="000000"/>
                </a:solidFill>
                <a:latin typeface="Times New Roman"/>
                <a:cs typeface="Times New Roman"/>
              </a:rPr>
              <a:t>sémantique</a:t>
            </a:r>
            <a:endParaRPr sz="1800">
              <a:latin typeface="Times New Roman"/>
              <a:cs typeface="Times New Roman"/>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304800" y="1371600"/>
            <a:ext cx="8141309" cy="3046988"/>
          </a:xfrm>
        </p:spPr>
        <p:txBody>
          <a:bodyPr/>
          <a:lstStyle/>
          <a:p>
            <a:pPr algn="just"/>
            <a:r>
              <a:rPr lang="fr-FR" dirty="0" smtClean="0">
                <a:latin typeface="Verdana" pitchFamily="34" charset="0"/>
                <a:ea typeface="Verdana" pitchFamily="34" charset="0"/>
                <a:cs typeface="Verdana" pitchFamily="34" charset="0"/>
              </a:rPr>
              <a:t>Par ailleurs, chaque partie du triplet RDF possède un identifiant appelé URI (Uniform Resource Identifier) qui permet à l'agent intelligent de le repérer. </a:t>
            </a:r>
            <a:endParaRPr lang="fr-FR" dirty="0" smtClean="0">
              <a:latin typeface="Verdana" pitchFamily="34" charset="0"/>
              <a:ea typeface="Verdana" pitchFamily="34" charset="0"/>
              <a:cs typeface="Verdana" pitchFamily="34" charset="0"/>
            </a:endParaRPr>
          </a:p>
          <a:p>
            <a:pPr algn="just"/>
            <a:endParaRPr lang="fr-FR" dirty="0" smtClean="0">
              <a:latin typeface="Verdana" pitchFamily="34" charset="0"/>
              <a:ea typeface="Verdana" pitchFamily="34" charset="0"/>
              <a:cs typeface="Verdana" pitchFamily="34" charset="0"/>
            </a:endParaRPr>
          </a:p>
          <a:p>
            <a:pPr algn="just"/>
            <a:r>
              <a:rPr lang="fr-FR" dirty="0" smtClean="0">
                <a:latin typeface="Verdana" pitchFamily="34" charset="0"/>
                <a:ea typeface="Verdana" pitchFamily="34" charset="0"/>
                <a:cs typeface="Verdana" pitchFamily="34" charset="0"/>
              </a:rPr>
              <a:t>Les </a:t>
            </a:r>
            <a:r>
              <a:rPr lang="fr-FR" dirty="0" smtClean="0">
                <a:latin typeface="Verdana" pitchFamily="34" charset="0"/>
                <a:ea typeface="Verdana" pitchFamily="34" charset="0"/>
                <a:cs typeface="Verdana" pitchFamily="34" charset="0"/>
              </a:rPr>
              <a:t>URL assurent que les concepts ne sont pas juste des mots dans un document, mais qu'ils sont attachés à une définition unique que tout le monde peut trouver sur le Web. </a:t>
            </a:r>
            <a:endParaRPr lang="fr-FR" dirty="0" smtClean="0">
              <a:latin typeface="Verdana" pitchFamily="34" charset="0"/>
              <a:ea typeface="Verdana" pitchFamily="34" charset="0"/>
              <a:cs typeface="Verdana" pitchFamily="34" charset="0"/>
            </a:endParaRPr>
          </a:p>
          <a:p>
            <a:pPr algn="just"/>
            <a:r>
              <a:rPr lang="fr-FR" dirty="0" smtClean="0">
                <a:latin typeface="Verdana" pitchFamily="34" charset="0"/>
                <a:ea typeface="Verdana" pitchFamily="34" charset="0"/>
                <a:cs typeface="Verdana" pitchFamily="34" charset="0"/>
              </a:rPr>
              <a:t/>
            </a:r>
            <a:br>
              <a:rPr lang="fr-FR" dirty="0" smtClean="0">
                <a:latin typeface="Verdana" pitchFamily="34" charset="0"/>
                <a:ea typeface="Verdana" pitchFamily="34" charset="0"/>
                <a:cs typeface="Verdana" pitchFamily="34" charset="0"/>
              </a:rPr>
            </a:br>
            <a:r>
              <a:rPr lang="fr-FR" dirty="0" smtClean="0">
                <a:latin typeface="Verdana" pitchFamily="34" charset="0"/>
                <a:ea typeface="Verdana" pitchFamily="34" charset="0"/>
                <a:cs typeface="Verdana" pitchFamily="34" charset="0"/>
              </a:rPr>
              <a:t>Ainsi, on pourra vraiment travailler en réseaux, en </a:t>
            </a:r>
            <a:r>
              <a:rPr lang="fr-FR" dirty="0" err="1" smtClean="0">
                <a:latin typeface="Verdana" pitchFamily="34" charset="0"/>
                <a:ea typeface="Verdana" pitchFamily="34" charset="0"/>
                <a:cs typeface="Verdana" pitchFamily="34" charset="0"/>
              </a:rPr>
              <a:t>peer</a:t>
            </a:r>
            <a:r>
              <a:rPr lang="fr-FR" dirty="0" smtClean="0">
                <a:latin typeface="Verdana" pitchFamily="34" charset="0"/>
                <a:ea typeface="Verdana" pitchFamily="34" charset="0"/>
                <a:cs typeface="Verdana" pitchFamily="34" charset="0"/>
              </a:rPr>
              <a:t> to </a:t>
            </a:r>
            <a:r>
              <a:rPr lang="fr-FR" dirty="0" err="1" smtClean="0">
                <a:latin typeface="Verdana" pitchFamily="34" charset="0"/>
                <a:ea typeface="Verdana" pitchFamily="34" charset="0"/>
                <a:cs typeface="Verdana" pitchFamily="34" charset="0"/>
              </a:rPr>
              <a:t>peer</a:t>
            </a:r>
            <a:r>
              <a:rPr lang="fr-FR" dirty="0" smtClean="0">
                <a:latin typeface="Verdana" pitchFamily="34" charset="0"/>
                <a:ea typeface="Verdana" pitchFamily="34" charset="0"/>
                <a:cs typeface="Verdana" pitchFamily="34" charset="0"/>
              </a:rPr>
              <a:t>, c'est-à-dire d'ordinateur à ordinateur, si les définitions sont partagées par tous. </a:t>
            </a:r>
            <a:endParaRPr lang="fr-FR" dirty="0">
              <a:latin typeface="Verdana" pitchFamily="34" charset="0"/>
              <a:ea typeface="Verdana" pitchFamily="34" charset="0"/>
              <a:cs typeface="Verdana" pitchFamily="34" charset="0"/>
            </a:endParaRPr>
          </a:p>
        </p:txBody>
      </p:sp>
      <p:sp>
        <p:nvSpPr>
          <p:cNvPr id="5"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noGrp="1"/>
          </p:cNvSpPr>
          <p:nvPr>
            <p:ph type="title"/>
          </p:nvPr>
        </p:nvSpPr>
        <p:spPr>
          <a:xfrm>
            <a:off x="793191" y="26923"/>
            <a:ext cx="1537335" cy="299720"/>
          </a:xfrm>
          <a:prstGeom prst="rect">
            <a:avLst/>
          </a:prstGeom>
        </p:spPr>
        <p:txBody>
          <a:bodyPr vert="horz" wrap="square" lIns="0" tIns="12700" rIns="0" bIns="0" rtlCol="0">
            <a:spAutoFit/>
          </a:bodyPr>
          <a:lstStyle/>
          <a:p>
            <a:pPr marL="12700">
              <a:lnSpc>
                <a:spcPct val="100000"/>
              </a:lnSpc>
              <a:spcBef>
                <a:spcPts val="100"/>
              </a:spcBef>
            </a:pPr>
            <a:r>
              <a:rPr sz="1800" b="0" spc="-55" dirty="0">
                <a:solidFill>
                  <a:srgbClr val="000000"/>
                </a:solidFill>
                <a:latin typeface="Times New Roman"/>
                <a:cs typeface="Times New Roman"/>
              </a:rPr>
              <a:t>Web</a:t>
            </a:r>
            <a:r>
              <a:rPr sz="1800" b="0" spc="-35" dirty="0">
                <a:solidFill>
                  <a:srgbClr val="000000"/>
                </a:solidFill>
                <a:latin typeface="Times New Roman"/>
                <a:cs typeface="Times New Roman"/>
              </a:rPr>
              <a:t> </a:t>
            </a:r>
            <a:r>
              <a:rPr sz="1800" b="0" spc="-5" dirty="0">
                <a:solidFill>
                  <a:srgbClr val="000000"/>
                </a:solidFill>
                <a:latin typeface="Times New Roman"/>
                <a:cs typeface="Times New Roman"/>
              </a:rPr>
              <a:t>sémantique</a:t>
            </a:r>
            <a:endParaRPr sz="1800">
              <a:latin typeface="Times New Roman"/>
              <a:cs typeface="Times New Roman"/>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0"/>
            <a:ext cx="467995" cy="439420"/>
          </a:xfrm>
          <a:custGeom>
            <a:avLst/>
            <a:gdLst/>
            <a:ahLst/>
            <a:cxnLst/>
            <a:rect l="l" t="t" r="r" b="b"/>
            <a:pathLst>
              <a:path w="467995" h="439420">
                <a:moveTo>
                  <a:pt x="248411" y="0"/>
                </a:moveTo>
                <a:lnTo>
                  <a:pt x="0" y="0"/>
                </a:lnTo>
                <a:lnTo>
                  <a:pt x="0" y="438912"/>
                </a:lnTo>
                <a:lnTo>
                  <a:pt x="248411" y="438912"/>
                </a:lnTo>
                <a:lnTo>
                  <a:pt x="467868" y="219455"/>
                </a:lnTo>
                <a:lnTo>
                  <a:pt x="248411" y="0"/>
                </a:lnTo>
                <a:close/>
              </a:path>
            </a:pathLst>
          </a:custGeom>
          <a:solidFill>
            <a:srgbClr val="5FA225"/>
          </a:solidFill>
        </p:spPr>
        <p:txBody>
          <a:bodyPr wrap="square" lIns="0" tIns="0" rIns="0" bIns="0" rtlCol="0"/>
          <a:lstStyle/>
          <a:p>
            <a:endParaRPr/>
          </a:p>
        </p:txBody>
      </p:sp>
      <p:sp>
        <p:nvSpPr>
          <p:cNvPr id="4" name="object 4"/>
          <p:cNvSpPr txBox="1">
            <a:spLocks noGrp="1"/>
          </p:cNvSpPr>
          <p:nvPr>
            <p:ph type="title"/>
          </p:nvPr>
        </p:nvSpPr>
        <p:spPr>
          <a:xfrm>
            <a:off x="793191" y="26923"/>
            <a:ext cx="1537335" cy="299720"/>
          </a:xfrm>
          <a:prstGeom prst="rect">
            <a:avLst/>
          </a:prstGeom>
        </p:spPr>
        <p:txBody>
          <a:bodyPr vert="horz" wrap="square" lIns="0" tIns="12700" rIns="0" bIns="0" rtlCol="0">
            <a:spAutoFit/>
          </a:bodyPr>
          <a:lstStyle/>
          <a:p>
            <a:pPr marL="12700">
              <a:lnSpc>
                <a:spcPct val="100000"/>
              </a:lnSpc>
              <a:spcBef>
                <a:spcPts val="100"/>
              </a:spcBef>
            </a:pPr>
            <a:r>
              <a:rPr sz="1800" b="0" spc="-55" dirty="0">
                <a:solidFill>
                  <a:srgbClr val="000000"/>
                </a:solidFill>
                <a:latin typeface="Times New Roman"/>
                <a:cs typeface="Times New Roman"/>
              </a:rPr>
              <a:t>Web</a:t>
            </a:r>
            <a:r>
              <a:rPr sz="1800" b="0" spc="-35" dirty="0">
                <a:solidFill>
                  <a:srgbClr val="000000"/>
                </a:solidFill>
                <a:latin typeface="Times New Roman"/>
                <a:cs typeface="Times New Roman"/>
              </a:rPr>
              <a:t> </a:t>
            </a:r>
            <a:r>
              <a:rPr sz="1800" b="0" spc="-5" dirty="0">
                <a:solidFill>
                  <a:srgbClr val="000000"/>
                </a:solidFill>
                <a:latin typeface="Times New Roman"/>
                <a:cs typeface="Times New Roman"/>
              </a:rPr>
              <a:t>sémantique</a:t>
            </a:r>
            <a:endParaRPr sz="1800">
              <a:latin typeface="Times New Roman"/>
              <a:cs typeface="Times New Roman"/>
            </a:endParaRPr>
          </a:p>
        </p:txBody>
      </p:sp>
      <p:sp>
        <p:nvSpPr>
          <p:cNvPr id="14" name="object 1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2429255" y="1071372"/>
            <a:ext cx="1800225" cy="108585"/>
          </a:xfrm>
          <a:custGeom>
            <a:avLst/>
            <a:gdLst/>
            <a:ahLst/>
            <a:cxnLst/>
            <a:rect l="l" t="t" r="r" b="b"/>
            <a:pathLst>
              <a:path w="1800225" h="108584">
                <a:moveTo>
                  <a:pt x="1745742" y="0"/>
                </a:moveTo>
                <a:lnTo>
                  <a:pt x="0" y="0"/>
                </a:lnTo>
                <a:lnTo>
                  <a:pt x="54101" y="54101"/>
                </a:lnTo>
                <a:lnTo>
                  <a:pt x="0" y="108203"/>
                </a:lnTo>
                <a:lnTo>
                  <a:pt x="1745742" y="108203"/>
                </a:lnTo>
                <a:lnTo>
                  <a:pt x="1799844" y="54101"/>
                </a:lnTo>
                <a:lnTo>
                  <a:pt x="1745742" y="0"/>
                </a:lnTo>
                <a:close/>
              </a:path>
            </a:pathLst>
          </a:custGeom>
          <a:solidFill>
            <a:srgbClr val="5FA225"/>
          </a:solidFill>
        </p:spPr>
        <p:txBody>
          <a:bodyPr wrap="square" lIns="0" tIns="0" rIns="0" bIns="0" rtlCol="0"/>
          <a:lstStyle/>
          <a:p>
            <a:endParaRPr/>
          </a:p>
        </p:txBody>
      </p:sp>
      <p:sp>
        <p:nvSpPr>
          <p:cNvPr id="16" name="object 16"/>
          <p:cNvSpPr/>
          <p:nvPr/>
        </p:nvSpPr>
        <p:spPr>
          <a:xfrm>
            <a:off x="3142488" y="1286255"/>
            <a:ext cx="288290" cy="143510"/>
          </a:xfrm>
          <a:custGeom>
            <a:avLst/>
            <a:gdLst/>
            <a:ahLst/>
            <a:cxnLst/>
            <a:rect l="l" t="t" r="r" b="b"/>
            <a:pathLst>
              <a:path w="288289" h="143509">
                <a:moveTo>
                  <a:pt x="288036" y="0"/>
                </a:moveTo>
                <a:lnTo>
                  <a:pt x="0" y="0"/>
                </a:lnTo>
                <a:lnTo>
                  <a:pt x="144017" y="143256"/>
                </a:lnTo>
                <a:lnTo>
                  <a:pt x="288036" y="0"/>
                </a:lnTo>
                <a:close/>
              </a:path>
            </a:pathLst>
          </a:custGeom>
          <a:solidFill>
            <a:srgbClr val="000000"/>
          </a:solidFill>
        </p:spPr>
        <p:txBody>
          <a:bodyPr wrap="square" lIns="0" tIns="0" rIns="0" bIns="0" rtlCol="0"/>
          <a:lstStyle/>
          <a:p>
            <a:endParaRPr/>
          </a:p>
        </p:txBody>
      </p:sp>
      <p:sp>
        <p:nvSpPr>
          <p:cNvPr id="17" name="object 17"/>
          <p:cNvSpPr txBox="1"/>
          <p:nvPr/>
        </p:nvSpPr>
        <p:spPr>
          <a:xfrm>
            <a:off x="2588514" y="602691"/>
            <a:ext cx="1107440" cy="240029"/>
          </a:xfrm>
          <a:prstGeom prst="rect">
            <a:avLst/>
          </a:prstGeom>
        </p:spPr>
        <p:txBody>
          <a:bodyPr vert="horz" wrap="square" lIns="0" tIns="13335" rIns="0" bIns="0" rtlCol="0">
            <a:spAutoFit/>
          </a:bodyPr>
          <a:lstStyle/>
          <a:p>
            <a:pPr marL="12700">
              <a:lnSpc>
                <a:spcPct val="100000"/>
              </a:lnSpc>
              <a:spcBef>
                <a:spcPts val="105"/>
              </a:spcBef>
            </a:pPr>
            <a:r>
              <a:rPr sz="1400" spc="265" dirty="0">
                <a:latin typeface="Arial"/>
                <a:cs typeface="Arial"/>
              </a:rPr>
              <a:t>Définition</a:t>
            </a:r>
            <a:endParaRPr sz="1400">
              <a:latin typeface="Arial"/>
              <a:cs typeface="Arial"/>
            </a:endParaRPr>
          </a:p>
        </p:txBody>
      </p:sp>
      <p:sp>
        <p:nvSpPr>
          <p:cNvPr id="18" name="object 18"/>
          <p:cNvSpPr txBox="1"/>
          <p:nvPr/>
        </p:nvSpPr>
        <p:spPr>
          <a:xfrm>
            <a:off x="5586221" y="592023"/>
            <a:ext cx="684530" cy="240029"/>
          </a:xfrm>
          <a:prstGeom prst="rect">
            <a:avLst/>
          </a:prstGeom>
        </p:spPr>
        <p:txBody>
          <a:bodyPr vert="horz" wrap="square" lIns="0" tIns="13335" rIns="0" bIns="0" rtlCol="0">
            <a:spAutoFit/>
          </a:bodyPr>
          <a:lstStyle/>
          <a:p>
            <a:pPr marL="12700">
              <a:lnSpc>
                <a:spcPct val="100000"/>
              </a:lnSpc>
              <a:spcBef>
                <a:spcPts val="105"/>
              </a:spcBef>
            </a:pPr>
            <a:r>
              <a:rPr sz="1400" b="1" spc="-90" dirty="0">
                <a:solidFill>
                  <a:srgbClr val="BEBEBE"/>
                </a:solidFill>
                <a:latin typeface="Trebuchet MS"/>
                <a:cs typeface="Trebuchet MS"/>
              </a:rPr>
              <a:t>Objectifs</a:t>
            </a:r>
            <a:endParaRPr sz="1400">
              <a:latin typeface="Trebuchet MS"/>
              <a:cs typeface="Trebuchet MS"/>
            </a:endParaRPr>
          </a:p>
        </p:txBody>
      </p:sp>
      <p:sp>
        <p:nvSpPr>
          <p:cNvPr id="19" name="object 19"/>
          <p:cNvSpPr/>
          <p:nvPr/>
        </p:nvSpPr>
        <p:spPr>
          <a:xfrm>
            <a:off x="5000244"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4" y="54101"/>
                </a:lnTo>
                <a:lnTo>
                  <a:pt x="1745741" y="0"/>
                </a:lnTo>
                <a:close/>
              </a:path>
            </a:pathLst>
          </a:custGeom>
          <a:solidFill>
            <a:srgbClr val="D9D9D9"/>
          </a:solidFill>
        </p:spPr>
        <p:txBody>
          <a:bodyPr wrap="square" lIns="0" tIns="0" rIns="0" bIns="0" rtlCol="0"/>
          <a:lstStyle/>
          <a:p>
            <a:endParaRPr/>
          </a:p>
        </p:txBody>
      </p:sp>
      <p:sp>
        <p:nvSpPr>
          <p:cNvPr id="20" name="object 20"/>
          <p:cNvSpPr txBox="1"/>
          <p:nvPr/>
        </p:nvSpPr>
        <p:spPr>
          <a:xfrm>
            <a:off x="364642" y="1411376"/>
            <a:ext cx="8594725" cy="5421997"/>
          </a:xfrm>
          <a:prstGeom prst="rect">
            <a:avLst/>
          </a:prstGeom>
        </p:spPr>
        <p:txBody>
          <a:bodyPr vert="horz" wrap="square" lIns="0" tIns="134620" rIns="0" bIns="0" rtlCol="0">
            <a:spAutoFit/>
          </a:bodyPr>
          <a:lstStyle/>
          <a:p>
            <a:pPr marL="12700">
              <a:lnSpc>
                <a:spcPct val="100000"/>
              </a:lnSpc>
              <a:spcBef>
                <a:spcPts val="1060"/>
              </a:spcBef>
            </a:pPr>
            <a:r>
              <a:rPr sz="1600" spc="-5" dirty="0">
                <a:latin typeface="Verdana" pitchFamily="34" charset="0"/>
                <a:ea typeface="Verdana" pitchFamily="34" charset="0"/>
                <a:cs typeface="Verdana" pitchFamily="34" charset="0"/>
              </a:rPr>
              <a:t>Le </a:t>
            </a:r>
            <a:r>
              <a:rPr sz="1600" spc="-50" dirty="0">
                <a:latin typeface="Verdana" pitchFamily="34" charset="0"/>
                <a:ea typeface="Verdana" pitchFamily="34" charset="0"/>
                <a:cs typeface="Verdana" pitchFamily="34" charset="0"/>
              </a:rPr>
              <a:t>Web </a:t>
            </a:r>
            <a:r>
              <a:rPr sz="1600" spc="-5" dirty="0">
                <a:latin typeface="Verdana" pitchFamily="34" charset="0"/>
                <a:ea typeface="Verdana" pitchFamily="34" charset="0"/>
                <a:cs typeface="Verdana" pitchFamily="34" charset="0"/>
              </a:rPr>
              <a:t>sémantique est fondé sur les protocoles et langages standards </a:t>
            </a:r>
            <a:r>
              <a:rPr sz="1600" dirty="0">
                <a:latin typeface="Verdana" pitchFamily="34" charset="0"/>
                <a:ea typeface="Verdana" pitchFamily="34" charset="0"/>
                <a:cs typeface="Verdana" pitchFamily="34" charset="0"/>
              </a:rPr>
              <a:t>du </a:t>
            </a:r>
            <a:r>
              <a:rPr sz="1600" spc="-50" dirty="0">
                <a:latin typeface="Verdana" pitchFamily="34" charset="0"/>
                <a:ea typeface="Verdana" pitchFamily="34" charset="0"/>
                <a:cs typeface="Verdana" pitchFamily="34" charset="0"/>
              </a:rPr>
              <a:t>Web</a:t>
            </a:r>
            <a:r>
              <a:rPr sz="1600" spc="235" dirty="0">
                <a:latin typeface="Verdana" pitchFamily="34" charset="0"/>
                <a:ea typeface="Verdana" pitchFamily="34" charset="0"/>
                <a:cs typeface="Verdana" pitchFamily="34" charset="0"/>
              </a:rPr>
              <a:t> </a:t>
            </a:r>
            <a:r>
              <a:rPr sz="1600" spc="-5" dirty="0">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marL="1213485" indent="-287020">
              <a:lnSpc>
                <a:spcPct val="100000"/>
              </a:lnSpc>
              <a:spcBef>
                <a:spcPts val="960"/>
              </a:spcBef>
              <a:buFont typeface="Courier New"/>
              <a:buChar char="o"/>
              <a:tabLst>
                <a:tab pos="1214120" algn="l"/>
              </a:tabLst>
            </a:pPr>
            <a:r>
              <a:rPr sz="1600" spc="-5" dirty="0">
                <a:latin typeface="Verdana" pitchFamily="34" charset="0"/>
                <a:ea typeface="Verdana" pitchFamily="34" charset="0"/>
                <a:cs typeface="Verdana" pitchFamily="34" charset="0"/>
              </a:rPr>
              <a:t>Le protocole</a:t>
            </a:r>
            <a:r>
              <a:rPr sz="1600" spc="20" dirty="0">
                <a:latin typeface="Verdana" pitchFamily="34" charset="0"/>
                <a:ea typeface="Verdana" pitchFamily="34" charset="0"/>
                <a:cs typeface="Verdana" pitchFamily="34" charset="0"/>
              </a:rPr>
              <a:t> </a:t>
            </a:r>
            <a:r>
              <a:rPr sz="1600" b="1" spc="-10" dirty="0">
                <a:latin typeface="Verdana" pitchFamily="34" charset="0"/>
                <a:ea typeface="Verdana" pitchFamily="34" charset="0"/>
                <a:cs typeface="Verdana" pitchFamily="34" charset="0"/>
              </a:rPr>
              <a:t>HTTP</a:t>
            </a:r>
            <a:endParaRPr sz="1600">
              <a:latin typeface="Verdana" pitchFamily="34" charset="0"/>
              <a:ea typeface="Verdana" pitchFamily="34" charset="0"/>
              <a:cs typeface="Verdana" pitchFamily="34" charset="0"/>
            </a:endParaRPr>
          </a:p>
          <a:p>
            <a:pPr marL="1213485" indent="-287020">
              <a:lnSpc>
                <a:spcPct val="100000"/>
              </a:lnSpc>
              <a:spcBef>
                <a:spcPts val="960"/>
              </a:spcBef>
              <a:buFont typeface="Courier New"/>
              <a:buChar char="o"/>
              <a:tabLst>
                <a:tab pos="1214120" algn="l"/>
              </a:tabLst>
            </a:pPr>
            <a:r>
              <a:rPr sz="1600" spc="-5" dirty="0">
                <a:latin typeface="Verdana" pitchFamily="34" charset="0"/>
                <a:ea typeface="Verdana" pitchFamily="34" charset="0"/>
                <a:cs typeface="Verdana" pitchFamily="34" charset="0"/>
              </a:rPr>
              <a:t>Les Uniform Resource Identifiers</a:t>
            </a:r>
            <a:r>
              <a:rPr sz="1600" spc="75" dirty="0">
                <a:latin typeface="Verdana" pitchFamily="34" charset="0"/>
                <a:ea typeface="Verdana" pitchFamily="34" charset="0"/>
                <a:cs typeface="Verdana" pitchFamily="34" charset="0"/>
              </a:rPr>
              <a:t> </a:t>
            </a:r>
            <a:r>
              <a:rPr sz="1600" spc="-10" dirty="0">
                <a:latin typeface="Verdana" pitchFamily="34" charset="0"/>
                <a:ea typeface="Verdana" pitchFamily="34" charset="0"/>
                <a:cs typeface="Verdana" pitchFamily="34" charset="0"/>
              </a:rPr>
              <a:t>(</a:t>
            </a:r>
            <a:r>
              <a:rPr sz="1600" b="1" spc="-10" dirty="0">
                <a:latin typeface="Verdana" pitchFamily="34" charset="0"/>
                <a:ea typeface="Verdana" pitchFamily="34" charset="0"/>
                <a:cs typeface="Verdana" pitchFamily="34" charset="0"/>
              </a:rPr>
              <a:t>URI</a:t>
            </a:r>
            <a:r>
              <a:rPr sz="1600" spc="-10" dirty="0">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marL="1213485" indent="-287020">
              <a:lnSpc>
                <a:spcPct val="100000"/>
              </a:lnSpc>
              <a:spcBef>
                <a:spcPts val="960"/>
              </a:spcBef>
              <a:buFont typeface="Courier New"/>
              <a:buChar char="o"/>
              <a:tabLst>
                <a:tab pos="1214120" algn="l"/>
              </a:tabLst>
            </a:pPr>
            <a:r>
              <a:rPr sz="1600" spc="-5" dirty="0">
                <a:latin typeface="Verdana" pitchFamily="34" charset="0"/>
                <a:ea typeface="Verdana" pitchFamily="34" charset="0"/>
                <a:cs typeface="Verdana" pitchFamily="34" charset="0"/>
              </a:rPr>
              <a:t>Le langage </a:t>
            </a:r>
            <a:r>
              <a:rPr sz="1600" b="1" spc="-10" dirty="0">
                <a:latin typeface="Verdana" pitchFamily="34" charset="0"/>
                <a:ea typeface="Verdana" pitchFamily="34" charset="0"/>
                <a:cs typeface="Verdana" pitchFamily="34" charset="0"/>
              </a:rPr>
              <a:t>XML </a:t>
            </a:r>
            <a:r>
              <a:rPr sz="1600" spc="-5" dirty="0">
                <a:latin typeface="Verdana" pitchFamily="34" charset="0"/>
                <a:ea typeface="Verdana" pitchFamily="34" charset="0"/>
                <a:cs typeface="Verdana" pitchFamily="34" charset="0"/>
              </a:rPr>
              <a:t>(dans le cas, majoritaire, </a:t>
            </a:r>
            <a:r>
              <a:rPr sz="1600" dirty="0">
                <a:latin typeface="Verdana" pitchFamily="34" charset="0"/>
                <a:ea typeface="Verdana" pitchFamily="34" charset="0"/>
                <a:cs typeface="Verdana" pitchFamily="34" charset="0"/>
              </a:rPr>
              <a:t>où </a:t>
            </a:r>
            <a:r>
              <a:rPr sz="1600" spc="-5" dirty="0">
                <a:latin typeface="Verdana" pitchFamily="34" charset="0"/>
                <a:ea typeface="Verdana" pitchFamily="34" charset="0"/>
                <a:cs typeface="Verdana" pitchFamily="34" charset="0"/>
              </a:rPr>
              <a:t>RDF est sérialisé en</a:t>
            </a:r>
            <a:r>
              <a:rPr sz="1600" spc="240" dirty="0">
                <a:latin typeface="Verdana" pitchFamily="34" charset="0"/>
                <a:ea typeface="Verdana" pitchFamily="34" charset="0"/>
                <a:cs typeface="Verdana" pitchFamily="34" charset="0"/>
              </a:rPr>
              <a:t> </a:t>
            </a:r>
            <a:r>
              <a:rPr sz="1600" spc="-10" dirty="0">
                <a:latin typeface="Verdana" pitchFamily="34" charset="0"/>
                <a:ea typeface="Verdana" pitchFamily="34" charset="0"/>
                <a:cs typeface="Verdana" pitchFamily="34" charset="0"/>
              </a:rPr>
              <a:t>XML).</a:t>
            </a:r>
            <a:endParaRPr sz="1600">
              <a:latin typeface="Verdana" pitchFamily="34" charset="0"/>
              <a:ea typeface="Verdana" pitchFamily="34" charset="0"/>
              <a:cs typeface="Verdana" pitchFamily="34" charset="0"/>
            </a:endParaRPr>
          </a:p>
          <a:p>
            <a:pPr>
              <a:lnSpc>
                <a:spcPct val="100000"/>
              </a:lnSpc>
              <a:buFont typeface="Courier New"/>
              <a:buChar char="o"/>
            </a:pPr>
            <a:endParaRPr sz="1600">
              <a:latin typeface="Verdana" pitchFamily="34" charset="0"/>
              <a:ea typeface="Verdana" pitchFamily="34" charset="0"/>
              <a:cs typeface="Verdana" pitchFamily="34" charset="0"/>
            </a:endParaRPr>
          </a:p>
          <a:p>
            <a:pPr marL="12700">
              <a:lnSpc>
                <a:spcPct val="100000"/>
              </a:lnSpc>
              <a:spcBef>
                <a:spcPts val="1655"/>
              </a:spcBef>
            </a:pPr>
            <a:r>
              <a:rPr sz="1600" spc="-5" dirty="0">
                <a:latin typeface="Verdana" pitchFamily="34" charset="0"/>
                <a:ea typeface="Verdana" pitchFamily="34" charset="0"/>
                <a:cs typeface="Verdana" pitchFamily="34" charset="0"/>
              </a:rPr>
              <a:t>À </a:t>
            </a:r>
            <a:r>
              <a:rPr sz="1600" spc="-10" dirty="0">
                <a:latin typeface="Verdana" pitchFamily="34" charset="0"/>
                <a:ea typeface="Verdana" pitchFamily="34" charset="0"/>
                <a:cs typeface="Verdana" pitchFamily="34" charset="0"/>
              </a:rPr>
              <a:t>ces </a:t>
            </a:r>
            <a:r>
              <a:rPr sz="1600" spc="-5" dirty="0">
                <a:latin typeface="Verdana" pitchFamily="34" charset="0"/>
                <a:ea typeface="Verdana" pitchFamily="34" charset="0"/>
                <a:cs typeface="Verdana" pitchFamily="34" charset="0"/>
              </a:rPr>
              <a:t>standards s'ajoutent ceux </a:t>
            </a:r>
            <a:r>
              <a:rPr sz="1600" dirty="0">
                <a:latin typeface="Verdana" pitchFamily="34" charset="0"/>
                <a:ea typeface="Verdana" pitchFamily="34" charset="0"/>
                <a:cs typeface="Verdana" pitchFamily="34" charset="0"/>
              </a:rPr>
              <a:t>qui </a:t>
            </a:r>
            <a:r>
              <a:rPr sz="1600" spc="-5" dirty="0">
                <a:latin typeface="Verdana" pitchFamily="34" charset="0"/>
                <a:ea typeface="Verdana" pitchFamily="34" charset="0"/>
                <a:cs typeface="Verdana" pitchFamily="34" charset="0"/>
              </a:rPr>
              <a:t>sont propres au </a:t>
            </a:r>
            <a:r>
              <a:rPr sz="1600" spc="-50" dirty="0">
                <a:latin typeface="Verdana" pitchFamily="34" charset="0"/>
                <a:ea typeface="Verdana" pitchFamily="34" charset="0"/>
                <a:cs typeface="Verdana" pitchFamily="34" charset="0"/>
              </a:rPr>
              <a:t>Web </a:t>
            </a:r>
            <a:r>
              <a:rPr sz="1600" spc="-5" dirty="0">
                <a:latin typeface="Verdana" pitchFamily="34" charset="0"/>
                <a:ea typeface="Verdana" pitchFamily="34" charset="0"/>
                <a:cs typeface="Verdana" pitchFamily="34" charset="0"/>
              </a:rPr>
              <a:t>sémantique</a:t>
            </a:r>
            <a:r>
              <a:rPr sz="1600" spc="220" dirty="0">
                <a:latin typeface="Verdana" pitchFamily="34" charset="0"/>
                <a:ea typeface="Verdana" pitchFamily="34" charset="0"/>
                <a:cs typeface="Verdana" pitchFamily="34" charset="0"/>
              </a:rPr>
              <a:t> </a:t>
            </a:r>
            <a:r>
              <a:rPr sz="1600" spc="-5" dirty="0">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marL="1213485" marR="5080" indent="-287020">
              <a:lnSpc>
                <a:spcPct val="150000"/>
              </a:lnSpc>
              <a:buFont typeface="Courier New"/>
              <a:buChar char="o"/>
              <a:tabLst>
                <a:tab pos="1214120" algn="l"/>
              </a:tabLst>
            </a:pPr>
            <a:r>
              <a:rPr sz="1600" b="1" spc="-10" dirty="0">
                <a:latin typeface="Verdana" pitchFamily="34" charset="0"/>
                <a:ea typeface="Verdana" pitchFamily="34" charset="0"/>
                <a:cs typeface="Verdana" pitchFamily="34" charset="0"/>
              </a:rPr>
              <a:t>RDF </a:t>
            </a:r>
            <a:r>
              <a:rPr sz="1600" spc="-5" dirty="0">
                <a:latin typeface="Verdana" pitchFamily="34" charset="0"/>
                <a:ea typeface="Verdana" pitchFamily="34" charset="0"/>
                <a:cs typeface="Verdana" pitchFamily="34" charset="0"/>
              </a:rPr>
              <a:t>(Resource </a:t>
            </a:r>
            <a:r>
              <a:rPr sz="1600" dirty="0">
                <a:latin typeface="Verdana" pitchFamily="34" charset="0"/>
                <a:ea typeface="Verdana" pitchFamily="34" charset="0"/>
                <a:cs typeface="Verdana" pitchFamily="34" charset="0"/>
              </a:rPr>
              <a:t>Description </a:t>
            </a:r>
            <a:r>
              <a:rPr sz="1600" spc="-5" dirty="0">
                <a:latin typeface="Verdana" pitchFamily="34" charset="0"/>
                <a:ea typeface="Verdana" pitchFamily="34" charset="0"/>
                <a:cs typeface="Verdana" pitchFamily="34" charset="0"/>
              </a:rPr>
              <a:t>Framework): modèle conceptuel permettant </a:t>
            </a:r>
            <a:r>
              <a:rPr sz="1600" dirty="0">
                <a:latin typeface="Verdana" pitchFamily="34" charset="0"/>
                <a:ea typeface="Verdana" pitchFamily="34" charset="0"/>
                <a:cs typeface="Verdana" pitchFamily="34" charset="0"/>
              </a:rPr>
              <a:t>de </a:t>
            </a:r>
            <a:r>
              <a:rPr sz="1600" spc="-5" dirty="0">
                <a:latin typeface="Verdana" pitchFamily="34" charset="0"/>
                <a:ea typeface="Verdana" pitchFamily="34" charset="0"/>
                <a:cs typeface="Verdana" pitchFamily="34" charset="0"/>
              </a:rPr>
              <a:t>décrire </a:t>
            </a:r>
            <a:r>
              <a:rPr sz="1600" dirty="0">
                <a:latin typeface="Verdana" pitchFamily="34" charset="0"/>
                <a:ea typeface="Verdana" pitchFamily="34" charset="0"/>
                <a:cs typeface="Verdana" pitchFamily="34" charset="0"/>
              </a:rPr>
              <a:t>toute  </a:t>
            </a:r>
            <a:r>
              <a:rPr sz="1600" spc="-5" dirty="0">
                <a:latin typeface="Verdana" pitchFamily="34" charset="0"/>
                <a:ea typeface="Verdana" pitchFamily="34" charset="0"/>
                <a:cs typeface="Verdana" pitchFamily="34" charset="0"/>
              </a:rPr>
              <a:t>donnée ;</a:t>
            </a:r>
            <a:endParaRPr sz="1600">
              <a:latin typeface="Verdana" pitchFamily="34" charset="0"/>
              <a:ea typeface="Verdana" pitchFamily="34" charset="0"/>
              <a:cs typeface="Verdana" pitchFamily="34" charset="0"/>
            </a:endParaRPr>
          </a:p>
          <a:p>
            <a:pPr marL="1213485" marR="5715" indent="-287020">
              <a:lnSpc>
                <a:spcPct val="150000"/>
              </a:lnSpc>
              <a:spcBef>
                <a:spcPts val="5"/>
              </a:spcBef>
              <a:buFont typeface="Courier New"/>
              <a:buChar char="o"/>
              <a:tabLst>
                <a:tab pos="1214120" algn="l"/>
              </a:tabLst>
            </a:pPr>
            <a:r>
              <a:rPr sz="1600" b="1" spc="-10" dirty="0">
                <a:latin typeface="Verdana" pitchFamily="34" charset="0"/>
                <a:ea typeface="Verdana" pitchFamily="34" charset="0"/>
                <a:cs typeface="Verdana" pitchFamily="34" charset="0"/>
              </a:rPr>
              <a:t>RDF </a:t>
            </a:r>
            <a:r>
              <a:rPr sz="1600" b="1" spc="-5" dirty="0">
                <a:latin typeface="Verdana" pitchFamily="34" charset="0"/>
                <a:ea typeface="Verdana" pitchFamily="34" charset="0"/>
                <a:cs typeface="Verdana" pitchFamily="34" charset="0"/>
              </a:rPr>
              <a:t>Schema </a:t>
            </a:r>
            <a:r>
              <a:rPr sz="1600" spc="-5" dirty="0">
                <a:latin typeface="Verdana" pitchFamily="34" charset="0"/>
                <a:ea typeface="Verdana" pitchFamily="34" charset="0"/>
                <a:cs typeface="Verdana" pitchFamily="34" charset="0"/>
              </a:rPr>
              <a:t>: langage permettant </a:t>
            </a:r>
            <a:r>
              <a:rPr sz="1600" dirty="0">
                <a:latin typeface="Verdana" pitchFamily="34" charset="0"/>
                <a:ea typeface="Verdana" pitchFamily="34" charset="0"/>
                <a:cs typeface="Verdana" pitchFamily="34" charset="0"/>
              </a:rPr>
              <a:t>de créer </a:t>
            </a:r>
            <a:r>
              <a:rPr sz="1600" spc="-5" dirty="0">
                <a:latin typeface="Verdana" pitchFamily="34" charset="0"/>
                <a:ea typeface="Verdana" pitchFamily="34" charset="0"/>
                <a:cs typeface="Verdana" pitchFamily="34" charset="0"/>
              </a:rPr>
              <a:t>des </a:t>
            </a:r>
            <a:r>
              <a:rPr sz="1600" dirty="0">
                <a:latin typeface="Verdana" pitchFamily="34" charset="0"/>
                <a:ea typeface="Verdana" pitchFamily="34" charset="0"/>
                <a:cs typeface="Verdana" pitchFamily="34" charset="0"/>
              </a:rPr>
              <a:t>vocabulaires, </a:t>
            </a:r>
            <a:r>
              <a:rPr sz="1600" spc="-5" dirty="0">
                <a:latin typeface="Verdana" pitchFamily="34" charset="0"/>
                <a:ea typeface="Verdana" pitchFamily="34" charset="0"/>
                <a:cs typeface="Verdana" pitchFamily="34" charset="0"/>
              </a:rPr>
              <a:t>ensembles </a:t>
            </a:r>
            <a:r>
              <a:rPr sz="1600" dirty="0">
                <a:latin typeface="Verdana" pitchFamily="34" charset="0"/>
                <a:ea typeface="Verdana" pitchFamily="34" charset="0"/>
                <a:cs typeface="Verdana" pitchFamily="34" charset="0"/>
              </a:rPr>
              <a:t>de </a:t>
            </a:r>
            <a:r>
              <a:rPr sz="1600" spc="-5" dirty="0">
                <a:latin typeface="Verdana" pitchFamily="34" charset="0"/>
                <a:ea typeface="Verdana" pitchFamily="34" charset="0"/>
                <a:cs typeface="Verdana" pitchFamily="34" charset="0"/>
              </a:rPr>
              <a:t>termes  utilisés </a:t>
            </a:r>
            <a:r>
              <a:rPr sz="1600" dirty="0">
                <a:latin typeface="Verdana" pitchFamily="34" charset="0"/>
                <a:ea typeface="Verdana" pitchFamily="34" charset="0"/>
                <a:cs typeface="Verdana" pitchFamily="34" charset="0"/>
              </a:rPr>
              <a:t>pour </a:t>
            </a:r>
            <a:r>
              <a:rPr sz="1600" spc="-5" dirty="0">
                <a:latin typeface="Verdana" pitchFamily="34" charset="0"/>
                <a:ea typeface="Verdana" pitchFamily="34" charset="0"/>
                <a:cs typeface="Verdana" pitchFamily="34" charset="0"/>
              </a:rPr>
              <a:t>décrire des choses</a:t>
            </a:r>
            <a:r>
              <a:rPr sz="1600" spc="80" dirty="0">
                <a:latin typeface="Verdana" pitchFamily="34" charset="0"/>
                <a:ea typeface="Verdana" pitchFamily="34" charset="0"/>
                <a:cs typeface="Verdana" pitchFamily="34" charset="0"/>
              </a:rPr>
              <a:t> </a:t>
            </a:r>
            <a:r>
              <a:rPr sz="1600" spc="-5" dirty="0">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marL="1213485" marR="5080" indent="-287020">
              <a:lnSpc>
                <a:spcPct val="150000"/>
              </a:lnSpc>
              <a:buFont typeface="Courier New"/>
              <a:buChar char="o"/>
              <a:tabLst>
                <a:tab pos="1214120" algn="l"/>
              </a:tabLst>
            </a:pPr>
            <a:r>
              <a:rPr sz="1600" b="1" spc="-10" dirty="0">
                <a:latin typeface="Verdana" pitchFamily="34" charset="0"/>
                <a:ea typeface="Verdana" pitchFamily="34" charset="0"/>
                <a:cs typeface="Verdana" pitchFamily="34" charset="0"/>
              </a:rPr>
              <a:t>OWL </a:t>
            </a:r>
            <a:r>
              <a:rPr sz="1600" spc="-5" dirty="0">
                <a:latin typeface="Verdana" pitchFamily="34" charset="0"/>
                <a:ea typeface="Verdana" pitchFamily="34" charset="0"/>
                <a:cs typeface="Verdana" pitchFamily="34" charset="0"/>
              </a:rPr>
              <a:t>: langage </a:t>
            </a:r>
            <a:r>
              <a:rPr sz="1600" dirty="0">
                <a:latin typeface="Verdana" pitchFamily="34" charset="0"/>
                <a:ea typeface="Verdana" pitchFamily="34" charset="0"/>
                <a:cs typeface="Verdana" pitchFamily="34" charset="0"/>
              </a:rPr>
              <a:t>permettant de créer </a:t>
            </a:r>
            <a:r>
              <a:rPr sz="1600" spc="-5" dirty="0">
                <a:latin typeface="Verdana" pitchFamily="34" charset="0"/>
                <a:ea typeface="Verdana" pitchFamily="34" charset="0"/>
                <a:cs typeface="Verdana" pitchFamily="34" charset="0"/>
              </a:rPr>
              <a:t>des ontologies, </a:t>
            </a:r>
            <a:r>
              <a:rPr sz="1600" dirty="0">
                <a:latin typeface="Verdana" pitchFamily="34" charset="0"/>
                <a:ea typeface="Verdana" pitchFamily="34" charset="0"/>
                <a:cs typeface="Verdana" pitchFamily="34" charset="0"/>
              </a:rPr>
              <a:t>vocabulaires plus </a:t>
            </a:r>
            <a:r>
              <a:rPr sz="1600" spc="-5" dirty="0">
                <a:latin typeface="Verdana" pitchFamily="34" charset="0"/>
                <a:ea typeface="Verdana" pitchFamily="34" charset="0"/>
                <a:cs typeface="Verdana" pitchFamily="34" charset="0"/>
              </a:rPr>
              <a:t>complexes </a:t>
            </a:r>
            <a:r>
              <a:rPr sz="1600" dirty="0">
                <a:latin typeface="Verdana" pitchFamily="34" charset="0"/>
                <a:ea typeface="Verdana" pitchFamily="34" charset="0"/>
                <a:cs typeface="Verdana" pitchFamily="34" charset="0"/>
              </a:rPr>
              <a:t>servant  de </a:t>
            </a:r>
            <a:r>
              <a:rPr sz="1600" spc="-5" dirty="0">
                <a:latin typeface="Verdana" pitchFamily="34" charset="0"/>
                <a:ea typeface="Verdana" pitchFamily="34" charset="0"/>
                <a:cs typeface="Verdana" pitchFamily="34" charset="0"/>
              </a:rPr>
              <a:t>support aux traitements logiques (inférences, classification automatique…)</a:t>
            </a:r>
            <a:r>
              <a:rPr sz="1600" spc="280" dirty="0">
                <a:latin typeface="Verdana" pitchFamily="34" charset="0"/>
                <a:ea typeface="Verdana" pitchFamily="34" charset="0"/>
                <a:cs typeface="Verdana" pitchFamily="34" charset="0"/>
              </a:rPr>
              <a:t> </a:t>
            </a:r>
            <a:r>
              <a:rPr sz="1600" spc="-5" dirty="0">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marL="1213485" indent="-287020">
              <a:lnSpc>
                <a:spcPct val="100000"/>
              </a:lnSpc>
              <a:spcBef>
                <a:spcPts val="960"/>
              </a:spcBef>
              <a:buFont typeface="Courier New"/>
              <a:buChar char="o"/>
              <a:tabLst>
                <a:tab pos="1214120" algn="l"/>
              </a:tabLst>
            </a:pPr>
            <a:r>
              <a:rPr sz="1600" b="1" spc="-25" dirty="0">
                <a:latin typeface="Verdana" pitchFamily="34" charset="0"/>
                <a:ea typeface="Verdana" pitchFamily="34" charset="0"/>
                <a:cs typeface="Verdana" pitchFamily="34" charset="0"/>
              </a:rPr>
              <a:t>SPARQL</a:t>
            </a:r>
            <a:r>
              <a:rPr sz="1600" spc="-25" dirty="0">
                <a:latin typeface="Verdana" pitchFamily="34" charset="0"/>
                <a:ea typeface="Verdana" pitchFamily="34" charset="0"/>
                <a:cs typeface="Verdana" pitchFamily="34" charset="0"/>
              </a:rPr>
              <a:t>: </a:t>
            </a:r>
            <a:r>
              <a:rPr sz="1600" dirty="0">
                <a:latin typeface="Verdana" pitchFamily="34" charset="0"/>
                <a:ea typeface="Verdana" pitchFamily="34" charset="0"/>
                <a:cs typeface="Verdana" pitchFamily="34" charset="0"/>
              </a:rPr>
              <a:t>langage </a:t>
            </a:r>
            <a:r>
              <a:rPr sz="1600" spc="-5" dirty="0">
                <a:latin typeface="Verdana" pitchFamily="34" charset="0"/>
                <a:ea typeface="Verdana" pitchFamily="34" charset="0"/>
                <a:cs typeface="Verdana" pitchFamily="34" charset="0"/>
              </a:rPr>
              <a:t>de requêtes pour obtenir des informations à partir de graphes</a:t>
            </a:r>
            <a:r>
              <a:rPr sz="1600" spc="270" dirty="0">
                <a:latin typeface="Verdana" pitchFamily="34" charset="0"/>
                <a:ea typeface="Verdana" pitchFamily="34" charset="0"/>
                <a:cs typeface="Verdana" pitchFamily="34" charset="0"/>
              </a:rPr>
              <a:t> </a:t>
            </a:r>
            <a:r>
              <a:rPr sz="1600" spc="-35" dirty="0">
                <a:latin typeface="Verdana" pitchFamily="34" charset="0"/>
                <a:ea typeface="Verdana" pitchFamily="34" charset="0"/>
                <a:cs typeface="Verdana" pitchFamily="34" charset="0"/>
              </a:rPr>
              <a:t>RDF.</a:t>
            </a:r>
            <a:endParaRPr sz="1600">
              <a:latin typeface="Verdana" pitchFamily="34" charset="0"/>
              <a:ea typeface="Verdana" pitchFamily="34" charset="0"/>
              <a:cs typeface="Verdana" pitchFamily="34" charset="0"/>
            </a:endParaRPr>
          </a:p>
        </p:txBody>
      </p:sp>
      <p:sp>
        <p:nvSpPr>
          <p:cNvPr id="21" name="object 21"/>
          <p:cNvSpPr txBox="1"/>
          <p:nvPr/>
        </p:nvSpPr>
        <p:spPr>
          <a:xfrm>
            <a:off x="8458327" y="6504242"/>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2</a:t>
            </a:r>
            <a:endParaRPr sz="1800">
              <a:latin typeface="Arial"/>
              <a:cs typeface="Arial"/>
            </a:endParaRPr>
          </a:p>
        </p:txBody>
      </p:sp>
      <p:sp>
        <p:nvSpPr>
          <p:cNvPr id="23"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3" name="object 3"/>
          <p:cNvSpPr/>
          <p:nvPr/>
        </p:nvSpPr>
        <p:spPr>
          <a:xfrm>
            <a:off x="0" y="0"/>
            <a:ext cx="467995" cy="439420"/>
          </a:xfrm>
          <a:custGeom>
            <a:avLst/>
            <a:gdLst/>
            <a:ahLst/>
            <a:cxnLst/>
            <a:rect l="l" t="t" r="r" b="b"/>
            <a:pathLst>
              <a:path w="467995" h="439420">
                <a:moveTo>
                  <a:pt x="248411" y="0"/>
                </a:moveTo>
                <a:lnTo>
                  <a:pt x="0" y="0"/>
                </a:lnTo>
                <a:lnTo>
                  <a:pt x="0" y="438912"/>
                </a:lnTo>
                <a:lnTo>
                  <a:pt x="248411" y="438912"/>
                </a:lnTo>
                <a:lnTo>
                  <a:pt x="467868" y="219455"/>
                </a:lnTo>
                <a:lnTo>
                  <a:pt x="248411" y="0"/>
                </a:lnTo>
                <a:close/>
              </a:path>
            </a:pathLst>
          </a:custGeom>
          <a:solidFill>
            <a:srgbClr val="5FA225"/>
          </a:solidFill>
        </p:spPr>
        <p:txBody>
          <a:bodyPr wrap="square" lIns="0" tIns="0" rIns="0" bIns="0" rtlCol="0"/>
          <a:lstStyle/>
          <a:p>
            <a:endParaRPr/>
          </a:p>
        </p:txBody>
      </p:sp>
      <p:sp>
        <p:nvSpPr>
          <p:cNvPr id="4" name="object 4"/>
          <p:cNvSpPr txBox="1"/>
          <p:nvPr/>
        </p:nvSpPr>
        <p:spPr>
          <a:xfrm>
            <a:off x="793191" y="26923"/>
            <a:ext cx="1537335" cy="299720"/>
          </a:xfrm>
          <a:prstGeom prst="rect">
            <a:avLst/>
          </a:prstGeom>
        </p:spPr>
        <p:txBody>
          <a:bodyPr vert="horz" wrap="square" lIns="0" tIns="12700" rIns="0" bIns="0" rtlCol="0">
            <a:spAutoFit/>
          </a:bodyPr>
          <a:lstStyle/>
          <a:p>
            <a:pPr marL="12700">
              <a:lnSpc>
                <a:spcPct val="100000"/>
              </a:lnSpc>
              <a:spcBef>
                <a:spcPts val="100"/>
              </a:spcBef>
            </a:pPr>
            <a:r>
              <a:rPr sz="1800" spc="-55" dirty="0">
                <a:latin typeface="Times New Roman"/>
                <a:cs typeface="Times New Roman"/>
              </a:rPr>
              <a:t>Web</a:t>
            </a:r>
            <a:r>
              <a:rPr sz="1800" spc="-35" dirty="0">
                <a:latin typeface="Times New Roman"/>
                <a:cs typeface="Times New Roman"/>
              </a:rPr>
              <a:t> </a:t>
            </a:r>
            <a:r>
              <a:rPr sz="1800" spc="-5" dirty="0">
                <a:latin typeface="Times New Roman"/>
                <a:cs typeface="Times New Roman"/>
              </a:rPr>
              <a:t>sémantique</a:t>
            </a:r>
            <a:endParaRPr sz="1800">
              <a:latin typeface="Times New Roman"/>
              <a:cs typeface="Times New Roman"/>
            </a:endParaRPr>
          </a:p>
        </p:txBody>
      </p:sp>
      <p:sp>
        <p:nvSpPr>
          <p:cNvPr id="14" name="object 1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5FA225"/>
          </a:solidFill>
        </p:spPr>
        <p:txBody>
          <a:bodyPr wrap="square" lIns="0" tIns="0" rIns="0" bIns="0" rtlCol="0"/>
          <a:lstStyle/>
          <a:p>
            <a:endParaRPr/>
          </a:p>
        </p:txBody>
      </p:sp>
      <p:sp>
        <p:nvSpPr>
          <p:cNvPr id="16" name="object 16"/>
          <p:cNvSpPr/>
          <p:nvPr/>
        </p:nvSpPr>
        <p:spPr>
          <a:xfrm>
            <a:off x="5715000" y="1427988"/>
            <a:ext cx="288290" cy="144780"/>
          </a:xfrm>
          <a:custGeom>
            <a:avLst/>
            <a:gdLst/>
            <a:ahLst/>
            <a:cxnLst/>
            <a:rect l="l" t="t" r="r" b="b"/>
            <a:pathLst>
              <a:path w="288289" h="144780">
                <a:moveTo>
                  <a:pt x="288036" y="0"/>
                </a:moveTo>
                <a:lnTo>
                  <a:pt x="0" y="0"/>
                </a:lnTo>
                <a:lnTo>
                  <a:pt x="144017" y="144779"/>
                </a:lnTo>
                <a:lnTo>
                  <a:pt x="288036" y="0"/>
                </a:lnTo>
                <a:close/>
              </a:path>
            </a:pathLst>
          </a:custGeom>
          <a:solidFill>
            <a:srgbClr val="000000"/>
          </a:solidFill>
        </p:spPr>
        <p:txBody>
          <a:bodyPr wrap="square" lIns="0" tIns="0" rIns="0" bIns="0" rtlCol="0"/>
          <a:lstStyle/>
          <a:p>
            <a:endParaRPr/>
          </a:p>
        </p:txBody>
      </p:sp>
      <p:sp>
        <p:nvSpPr>
          <p:cNvPr id="17" name="object 17"/>
          <p:cNvSpPr txBox="1"/>
          <p:nvPr/>
        </p:nvSpPr>
        <p:spPr>
          <a:xfrm>
            <a:off x="5088128" y="663956"/>
            <a:ext cx="1466215" cy="239395"/>
          </a:xfrm>
          <a:prstGeom prst="rect">
            <a:avLst/>
          </a:prstGeom>
        </p:spPr>
        <p:txBody>
          <a:bodyPr vert="horz" wrap="square" lIns="0" tIns="13335" rIns="0" bIns="0" rtlCol="0">
            <a:spAutoFit/>
          </a:bodyPr>
          <a:lstStyle/>
          <a:p>
            <a:pPr marL="12700">
              <a:lnSpc>
                <a:spcPct val="100000"/>
              </a:lnSpc>
              <a:spcBef>
                <a:spcPts val="105"/>
              </a:spcBef>
            </a:pPr>
            <a:r>
              <a:rPr sz="1400" spc="-50" dirty="0">
                <a:latin typeface="Arial"/>
                <a:cs typeface="Arial"/>
              </a:rPr>
              <a:t>Objectifs </a:t>
            </a:r>
            <a:r>
              <a:rPr sz="1400" spc="20" dirty="0">
                <a:latin typeface="Arial"/>
                <a:cs typeface="Arial"/>
              </a:rPr>
              <a:t>&amp;</a:t>
            </a:r>
            <a:r>
              <a:rPr sz="1400" spc="-150" dirty="0">
                <a:latin typeface="Arial"/>
                <a:cs typeface="Arial"/>
              </a:rPr>
              <a:t> </a:t>
            </a:r>
            <a:r>
              <a:rPr sz="1400" spc="-60" dirty="0">
                <a:latin typeface="Arial"/>
                <a:cs typeface="Arial"/>
              </a:rPr>
              <a:t>Finalités</a:t>
            </a:r>
            <a:endParaRPr sz="1400">
              <a:latin typeface="Arial"/>
              <a:cs typeface="Arial"/>
            </a:endParaRPr>
          </a:p>
        </p:txBody>
      </p:sp>
      <p:sp>
        <p:nvSpPr>
          <p:cNvPr id="18" name="object 18"/>
          <p:cNvSpPr txBox="1"/>
          <p:nvPr/>
        </p:nvSpPr>
        <p:spPr>
          <a:xfrm>
            <a:off x="2760091" y="663956"/>
            <a:ext cx="765175" cy="239395"/>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Définition</a:t>
            </a:r>
            <a:endParaRPr sz="1400">
              <a:latin typeface="Trebuchet MS"/>
              <a:cs typeface="Trebuchet MS"/>
            </a:endParaRPr>
          </a:p>
        </p:txBody>
      </p:sp>
      <p:sp>
        <p:nvSpPr>
          <p:cNvPr id="19" name="object 19"/>
          <p:cNvSpPr/>
          <p:nvPr/>
        </p:nvSpPr>
        <p:spPr>
          <a:xfrm>
            <a:off x="2357627" y="1071372"/>
            <a:ext cx="1800225" cy="108585"/>
          </a:xfrm>
          <a:custGeom>
            <a:avLst/>
            <a:gdLst/>
            <a:ahLst/>
            <a:cxnLst/>
            <a:rect l="l" t="t" r="r" b="b"/>
            <a:pathLst>
              <a:path w="1800225" h="108584">
                <a:moveTo>
                  <a:pt x="1745742" y="0"/>
                </a:moveTo>
                <a:lnTo>
                  <a:pt x="0" y="0"/>
                </a:lnTo>
                <a:lnTo>
                  <a:pt x="54102" y="54101"/>
                </a:lnTo>
                <a:lnTo>
                  <a:pt x="0" y="108203"/>
                </a:lnTo>
                <a:lnTo>
                  <a:pt x="1745742" y="108203"/>
                </a:lnTo>
                <a:lnTo>
                  <a:pt x="1799844" y="54101"/>
                </a:lnTo>
                <a:lnTo>
                  <a:pt x="1745742" y="0"/>
                </a:lnTo>
                <a:close/>
              </a:path>
            </a:pathLst>
          </a:custGeom>
          <a:solidFill>
            <a:srgbClr val="D9D9D9"/>
          </a:solidFill>
        </p:spPr>
        <p:txBody>
          <a:bodyPr wrap="square" lIns="0" tIns="0" rIns="0" bIns="0" rtlCol="0"/>
          <a:lstStyle/>
          <a:p>
            <a:endParaRPr/>
          </a:p>
        </p:txBody>
      </p:sp>
      <p:sp>
        <p:nvSpPr>
          <p:cNvPr id="20" name="object 20"/>
          <p:cNvSpPr txBox="1"/>
          <p:nvPr/>
        </p:nvSpPr>
        <p:spPr>
          <a:xfrm>
            <a:off x="293014" y="1523238"/>
            <a:ext cx="8668385" cy="4827270"/>
          </a:xfrm>
          <a:prstGeom prst="rect">
            <a:avLst/>
          </a:prstGeom>
        </p:spPr>
        <p:txBody>
          <a:bodyPr vert="horz" wrap="square" lIns="0" tIns="12700" rIns="0" bIns="0" rtlCol="0">
            <a:spAutoFit/>
          </a:bodyPr>
          <a:lstStyle/>
          <a:p>
            <a:pPr marL="12700" marR="6350" algn="just">
              <a:lnSpc>
                <a:spcPct val="150000"/>
              </a:lnSpc>
              <a:spcBef>
                <a:spcPts val="100"/>
              </a:spcBef>
              <a:buSzPct val="95238"/>
              <a:buFont typeface="Wingdings"/>
              <a:buChar char=""/>
              <a:tabLst>
                <a:tab pos="225425" algn="l"/>
              </a:tabLst>
            </a:pPr>
            <a:r>
              <a:rPr sz="2100" dirty="0">
                <a:latin typeface="Times New Roman"/>
                <a:cs typeface="Times New Roman"/>
              </a:rPr>
              <a:t>Utiliser </a:t>
            </a:r>
            <a:r>
              <a:rPr sz="2100" spc="-5" dirty="0">
                <a:latin typeface="Times New Roman"/>
                <a:cs typeface="Times New Roman"/>
              </a:rPr>
              <a:t>les agents </a:t>
            </a:r>
            <a:r>
              <a:rPr sz="2100" dirty="0">
                <a:latin typeface="Times New Roman"/>
                <a:cs typeface="Times New Roman"/>
              </a:rPr>
              <a:t>du </a:t>
            </a:r>
            <a:r>
              <a:rPr sz="2100" spc="-5" dirty="0">
                <a:latin typeface="Times New Roman"/>
                <a:cs typeface="Times New Roman"/>
              </a:rPr>
              <a:t>web </a:t>
            </a:r>
            <a:r>
              <a:rPr sz="2100" dirty="0">
                <a:latin typeface="Times New Roman"/>
                <a:cs typeface="Times New Roman"/>
              </a:rPr>
              <a:t>pour traiter des données (ex : faciliter l’indexation  par Google</a:t>
            </a:r>
            <a:r>
              <a:rPr sz="2100" spc="-20" dirty="0">
                <a:latin typeface="Times New Roman"/>
                <a:cs typeface="Times New Roman"/>
              </a:rPr>
              <a:t> </a:t>
            </a:r>
            <a:r>
              <a:rPr sz="2100" dirty="0">
                <a:latin typeface="Times New Roman"/>
                <a:cs typeface="Times New Roman"/>
              </a:rPr>
              <a:t>Search)</a:t>
            </a:r>
            <a:endParaRPr sz="2100">
              <a:latin typeface="Times New Roman"/>
              <a:cs typeface="Times New Roman"/>
            </a:endParaRPr>
          </a:p>
          <a:p>
            <a:pPr>
              <a:lnSpc>
                <a:spcPct val="100000"/>
              </a:lnSpc>
              <a:spcBef>
                <a:spcPts val="40"/>
              </a:spcBef>
              <a:buFont typeface="Wingdings"/>
              <a:buChar char=""/>
            </a:pPr>
            <a:endParaRPr sz="3250">
              <a:latin typeface="Times New Roman"/>
              <a:cs typeface="Times New Roman"/>
            </a:endParaRPr>
          </a:p>
          <a:p>
            <a:pPr marL="12700" marR="5080" algn="just">
              <a:lnSpc>
                <a:spcPct val="150000"/>
              </a:lnSpc>
              <a:spcBef>
                <a:spcPts val="5"/>
              </a:spcBef>
              <a:buSzPct val="95238"/>
              <a:buFont typeface="Wingdings"/>
              <a:buChar char=""/>
              <a:tabLst>
                <a:tab pos="292100" algn="l"/>
              </a:tabLst>
            </a:pPr>
            <a:r>
              <a:rPr sz="2100" spc="-5" dirty="0">
                <a:latin typeface="Times New Roman"/>
                <a:cs typeface="Times New Roman"/>
              </a:rPr>
              <a:t>Communiquer </a:t>
            </a:r>
            <a:r>
              <a:rPr sz="2100" dirty="0">
                <a:latin typeface="Times New Roman"/>
                <a:cs typeface="Times New Roman"/>
              </a:rPr>
              <a:t>/ utiliser des données </a:t>
            </a:r>
            <a:r>
              <a:rPr sz="2100" spc="-5" dirty="0">
                <a:latin typeface="Times New Roman"/>
                <a:cs typeface="Times New Roman"/>
              </a:rPr>
              <a:t>du web </a:t>
            </a:r>
            <a:r>
              <a:rPr sz="2100" dirty="0">
                <a:latin typeface="Times New Roman"/>
                <a:cs typeface="Times New Roman"/>
              </a:rPr>
              <a:t>pour enrichir </a:t>
            </a:r>
            <a:r>
              <a:rPr sz="2100" spc="-5" dirty="0">
                <a:latin typeface="Times New Roman"/>
                <a:cs typeface="Times New Roman"/>
              </a:rPr>
              <a:t>les </a:t>
            </a:r>
            <a:r>
              <a:rPr sz="2100" dirty="0">
                <a:latin typeface="Times New Roman"/>
                <a:cs typeface="Times New Roman"/>
              </a:rPr>
              <a:t>bases </a:t>
            </a:r>
            <a:r>
              <a:rPr sz="2100" spc="5" dirty="0">
                <a:latin typeface="Times New Roman"/>
                <a:cs typeface="Times New Roman"/>
              </a:rPr>
              <a:t>de  </a:t>
            </a:r>
            <a:r>
              <a:rPr sz="2100" dirty="0">
                <a:latin typeface="Times New Roman"/>
                <a:cs typeface="Times New Roman"/>
              </a:rPr>
              <a:t>connaissances </a:t>
            </a:r>
            <a:r>
              <a:rPr sz="2100" spc="-5" dirty="0">
                <a:latin typeface="Times New Roman"/>
                <a:cs typeface="Times New Roman"/>
              </a:rPr>
              <a:t>maisons (ex. </a:t>
            </a:r>
            <a:r>
              <a:rPr sz="2100" spc="-25" dirty="0">
                <a:latin typeface="Times New Roman"/>
                <a:cs typeface="Times New Roman"/>
              </a:rPr>
              <a:t>Ville </a:t>
            </a:r>
            <a:r>
              <a:rPr sz="2100" dirty="0">
                <a:latin typeface="Times New Roman"/>
                <a:cs typeface="Times New Roman"/>
              </a:rPr>
              <a:t>intelligente : recueillir des données </a:t>
            </a:r>
            <a:r>
              <a:rPr sz="2100" spc="-10" dirty="0">
                <a:latin typeface="Times New Roman"/>
                <a:cs typeface="Times New Roman"/>
              </a:rPr>
              <a:t>GPS  </a:t>
            </a:r>
            <a:r>
              <a:rPr sz="2100" dirty="0">
                <a:latin typeface="Times New Roman"/>
                <a:cs typeface="Times New Roman"/>
              </a:rPr>
              <a:t>globales pour </a:t>
            </a:r>
            <a:r>
              <a:rPr sz="2100" spc="-10" dirty="0">
                <a:latin typeface="Times New Roman"/>
                <a:cs typeface="Times New Roman"/>
              </a:rPr>
              <a:t>offrir </a:t>
            </a:r>
            <a:r>
              <a:rPr sz="2100" dirty="0">
                <a:latin typeface="Times New Roman"/>
                <a:cs typeface="Times New Roman"/>
              </a:rPr>
              <a:t>des services de gestion de la circulation</a:t>
            </a:r>
            <a:r>
              <a:rPr sz="2100" spc="-45" dirty="0">
                <a:latin typeface="Times New Roman"/>
                <a:cs typeface="Times New Roman"/>
              </a:rPr>
              <a:t> </a:t>
            </a:r>
            <a:r>
              <a:rPr sz="2100" dirty="0">
                <a:latin typeface="Times New Roman"/>
                <a:cs typeface="Times New Roman"/>
              </a:rPr>
              <a:t>)</a:t>
            </a:r>
            <a:endParaRPr sz="2100">
              <a:latin typeface="Times New Roman"/>
              <a:cs typeface="Times New Roman"/>
            </a:endParaRPr>
          </a:p>
          <a:p>
            <a:pPr>
              <a:lnSpc>
                <a:spcPct val="100000"/>
              </a:lnSpc>
              <a:spcBef>
                <a:spcPts val="40"/>
              </a:spcBef>
              <a:buFont typeface="Wingdings"/>
              <a:buChar char=""/>
            </a:pPr>
            <a:endParaRPr sz="3250">
              <a:latin typeface="Times New Roman"/>
              <a:cs typeface="Times New Roman"/>
            </a:endParaRPr>
          </a:p>
          <a:p>
            <a:pPr marL="12700" marR="5715" algn="just">
              <a:lnSpc>
                <a:spcPct val="150100"/>
              </a:lnSpc>
              <a:buSzPct val="95238"/>
              <a:buFont typeface="Wingdings"/>
              <a:buChar char=""/>
              <a:tabLst>
                <a:tab pos="292100" algn="l"/>
              </a:tabLst>
            </a:pPr>
            <a:r>
              <a:rPr sz="2100" spc="-5" dirty="0">
                <a:latin typeface="Times New Roman"/>
                <a:cs typeface="Times New Roman"/>
              </a:rPr>
              <a:t>Communique </a:t>
            </a:r>
            <a:r>
              <a:rPr sz="2100" dirty="0">
                <a:latin typeface="Times New Roman"/>
                <a:cs typeface="Times New Roman"/>
              </a:rPr>
              <a:t>/ Utiliser </a:t>
            </a:r>
            <a:r>
              <a:rPr sz="2100" spc="-5" dirty="0">
                <a:latin typeface="Times New Roman"/>
                <a:cs typeface="Times New Roman"/>
              </a:rPr>
              <a:t>les </a:t>
            </a:r>
            <a:r>
              <a:rPr sz="2100" dirty="0">
                <a:latin typeface="Times New Roman"/>
                <a:cs typeface="Times New Roman"/>
              </a:rPr>
              <a:t>données </a:t>
            </a:r>
            <a:r>
              <a:rPr sz="2100" spc="-5" dirty="0">
                <a:latin typeface="Times New Roman"/>
                <a:cs typeface="Times New Roman"/>
              </a:rPr>
              <a:t>maisons </a:t>
            </a:r>
            <a:r>
              <a:rPr sz="2100" dirty="0">
                <a:latin typeface="Times New Roman"/>
                <a:cs typeface="Times New Roman"/>
              </a:rPr>
              <a:t>pour enrichir la base de données  de </a:t>
            </a:r>
            <a:r>
              <a:rPr sz="2100" spc="-5" dirty="0">
                <a:latin typeface="Times New Roman"/>
                <a:cs typeface="Times New Roman"/>
              </a:rPr>
              <a:t>connaissances du </a:t>
            </a:r>
            <a:r>
              <a:rPr sz="2100" dirty="0">
                <a:latin typeface="Times New Roman"/>
                <a:cs typeface="Times New Roman"/>
              </a:rPr>
              <a:t>web </a:t>
            </a:r>
            <a:r>
              <a:rPr sz="2100" spc="-5" dirty="0">
                <a:latin typeface="Times New Roman"/>
                <a:cs typeface="Times New Roman"/>
              </a:rPr>
              <a:t>(ex. gouvernement </a:t>
            </a:r>
            <a:r>
              <a:rPr sz="2100" dirty="0">
                <a:latin typeface="Times New Roman"/>
                <a:cs typeface="Times New Roman"/>
              </a:rPr>
              <a:t>ouvert : ouvrir l’accès </a:t>
            </a:r>
            <a:r>
              <a:rPr sz="2100" spc="-5" dirty="0">
                <a:latin typeface="Times New Roman"/>
                <a:cs typeface="Times New Roman"/>
              </a:rPr>
              <a:t>aux </a:t>
            </a:r>
            <a:r>
              <a:rPr sz="2100" dirty="0">
                <a:latin typeface="Times New Roman"/>
                <a:cs typeface="Times New Roman"/>
              </a:rPr>
              <a:t>données  publiques pour un </a:t>
            </a:r>
            <a:r>
              <a:rPr sz="2100" spc="-5" dirty="0">
                <a:latin typeface="Times New Roman"/>
                <a:cs typeface="Times New Roman"/>
              </a:rPr>
              <a:t>traitement </a:t>
            </a:r>
            <a:r>
              <a:rPr sz="2100" dirty="0">
                <a:latin typeface="Times New Roman"/>
                <a:cs typeface="Times New Roman"/>
              </a:rPr>
              <a:t>par </a:t>
            </a:r>
            <a:r>
              <a:rPr sz="2100" spc="-5" dirty="0">
                <a:latin typeface="Times New Roman"/>
                <a:cs typeface="Times New Roman"/>
              </a:rPr>
              <a:t>les </a:t>
            </a:r>
            <a:r>
              <a:rPr sz="2100" dirty="0">
                <a:latin typeface="Times New Roman"/>
                <a:cs typeface="Times New Roman"/>
              </a:rPr>
              <a:t>utilisateurs du </a:t>
            </a:r>
            <a:r>
              <a:rPr sz="2100" spc="-5" dirty="0">
                <a:latin typeface="Times New Roman"/>
                <a:cs typeface="Times New Roman"/>
              </a:rPr>
              <a:t>web</a:t>
            </a:r>
            <a:r>
              <a:rPr sz="2100" spc="-10" dirty="0">
                <a:latin typeface="Times New Roman"/>
                <a:cs typeface="Times New Roman"/>
              </a:rPr>
              <a:t> </a:t>
            </a:r>
            <a:r>
              <a:rPr sz="2100" dirty="0">
                <a:latin typeface="Times New Roman"/>
                <a:cs typeface="Times New Roman"/>
              </a:rPr>
              <a:t>)</a:t>
            </a:r>
            <a:endParaRPr sz="2100">
              <a:latin typeface="Times New Roman"/>
              <a:cs typeface="Times New Roman"/>
            </a:endParaRPr>
          </a:p>
        </p:txBody>
      </p:sp>
      <p:sp>
        <p:nvSpPr>
          <p:cNvPr id="21" name="object 21"/>
          <p:cNvSpPr txBox="1"/>
          <p:nvPr/>
        </p:nvSpPr>
        <p:spPr>
          <a:xfrm>
            <a:off x="8458327" y="6504242"/>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2</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3" name="object 3"/>
          <p:cNvSpPr/>
          <p:nvPr/>
        </p:nvSpPr>
        <p:spPr>
          <a:xfrm>
            <a:off x="0" y="0"/>
            <a:ext cx="467995" cy="439420"/>
          </a:xfrm>
          <a:custGeom>
            <a:avLst/>
            <a:gdLst/>
            <a:ahLst/>
            <a:cxnLst/>
            <a:rect l="l" t="t" r="r" b="b"/>
            <a:pathLst>
              <a:path w="467995" h="439420">
                <a:moveTo>
                  <a:pt x="248411" y="0"/>
                </a:moveTo>
                <a:lnTo>
                  <a:pt x="0" y="0"/>
                </a:lnTo>
                <a:lnTo>
                  <a:pt x="0" y="438912"/>
                </a:lnTo>
                <a:lnTo>
                  <a:pt x="248411" y="438912"/>
                </a:lnTo>
                <a:lnTo>
                  <a:pt x="467868" y="219455"/>
                </a:lnTo>
                <a:lnTo>
                  <a:pt x="248411" y="0"/>
                </a:lnTo>
                <a:close/>
              </a:path>
            </a:pathLst>
          </a:custGeom>
          <a:solidFill>
            <a:srgbClr val="5FA225"/>
          </a:solidFill>
        </p:spPr>
        <p:txBody>
          <a:bodyPr wrap="square" lIns="0" tIns="0" rIns="0" bIns="0" rtlCol="0"/>
          <a:lstStyle/>
          <a:p>
            <a:endParaRPr/>
          </a:p>
        </p:txBody>
      </p:sp>
      <p:sp>
        <p:nvSpPr>
          <p:cNvPr id="4" name="object 4"/>
          <p:cNvSpPr txBox="1"/>
          <p:nvPr/>
        </p:nvSpPr>
        <p:spPr>
          <a:xfrm>
            <a:off x="793191" y="26923"/>
            <a:ext cx="1537335" cy="299720"/>
          </a:xfrm>
          <a:prstGeom prst="rect">
            <a:avLst/>
          </a:prstGeom>
        </p:spPr>
        <p:txBody>
          <a:bodyPr vert="horz" wrap="square" lIns="0" tIns="12700" rIns="0" bIns="0" rtlCol="0">
            <a:spAutoFit/>
          </a:bodyPr>
          <a:lstStyle/>
          <a:p>
            <a:pPr marL="12700">
              <a:lnSpc>
                <a:spcPct val="100000"/>
              </a:lnSpc>
              <a:spcBef>
                <a:spcPts val="100"/>
              </a:spcBef>
            </a:pPr>
            <a:r>
              <a:rPr sz="1800" spc="-55" dirty="0">
                <a:latin typeface="Times New Roman"/>
                <a:cs typeface="Times New Roman"/>
              </a:rPr>
              <a:t>Web</a:t>
            </a:r>
            <a:r>
              <a:rPr sz="1800" spc="-35" dirty="0">
                <a:latin typeface="Times New Roman"/>
                <a:cs typeface="Times New Roman"/>
              </a:rPr>
              <a:t> </a:t>
            </a:r>
            <a:r>
              <a:rPr sz="1800" spc="-5" dirty="0">
                <a:latin typeface="Times New Roman"/>
                <a:cs typeface="Times New Roman"/>
              </a:rPr>
              <a:t>sémantique</a:t>
            </a:r>
            <a:endParaRPr sz="1800">
              <a:latin typeface="Times New Roman"/>
              <a:cs typeface="Times New Roman"/>
            </a:endParaRPr>
          </a:p>
        </p:txBody>
      </p:sp>
      <p:sp>
        <p:nvSpPr>
          <p:cNvPr id="14" name="object 1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5" name="object 15"/>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5FA225"/>
          </a:solidFill>
        </p:spPr>
        <p:txBody>
          <a:bodyPr wrap="square" lIns="0" tIns="0" rIns="0" bIns="0" rtlCol="0"/>
          <a:lstStyle/>
          <a:p>
            <a:endParaRPr/>
          </a:p>
        </p:txBody>
      </p:sp>
      <p:sp>
        <p:nvSpPr>
          <p:cNvPr id="16" name="object 16"/>
          <p:cNvSpPr/>
          <p:nvPr/>
        </p:nvSpPr>
        <p:spPr>
          <a:xfrm>
            <a:off x="5715000" y="1427988"/>
            <a:ext cx="288290" cy="144780"/>
          </a:xfrm>
          <a:custGeom>
            <a:avLst/>
            <a:gdLst/>
            <a:ahLst/>
            <a:cxnLst/>
            <a:rect l="l" t="t" r="r" b="b"/>
            <a:pathLst>
              <a:path w="288289" h="144780">
                <a:moveTo>
                  <a:pt x="288036" y="0"/>
                </a:moveTo>
                <a:lnTo>
                  <a:pt x="0" y="0"/>
                </a:lnTo>
                <a:lnTo>
                  <a:pt x="144017" y="144779"/>
                </a:lnTo>
                <a:lnTo>
                  <a:pt x="288036" y="0"/>
                </a:lnTo>
                <a:close/>
              </a:path>
            </a:pathLst>
          </a:custGeom>
          <a:solidFill>
            <a:srgbClr val="000000"/>
          </a:solidFill>
        </p:spPr>
        <p:txBody>
          <a:bodyPr wrap="square" lIns="0" tIns="0" rIns="0" bIns="0" rtlCol="0"/>
          <a:lstStyle/>
          <a:p>
            <a:endParaRPr/>
          </a:p>
        </p:txBody>
      </p:sp>
      <p:sp>
        <p:nvSpPr>
          <p:cNvPr id="17" name="object 17"/>
          <p:cNvSpPr txBox="1"/>
          <p:nvPr/>
        </p:nvSpPr>
        <p:spPr>
          <a:xfrm>
            <a:off x="5088128" y="663956"/>
            <a:ext cx="1466215" cy="239395"/>
          </a:xfrm>
          <a:prstGeom prst="rect">
            <a:avLst/>
          </a:prstGeom>
        </p:spPr>
        <p:txBody>
          <a:bodyPr vert="horz" wrap="square" lIns="0" tIns="13335" rIns="0" bIns="0" rtlCol="0">
            <a:spAutoFit/>
          </a:bodyPr>
          <a:lstStyle/>
          <a:p>
            <a:pPr marL="12700">
              <a:lnSpc>
                <a:spcPct val="100000"/>
              </a:lnSpc>
              <a:spcBef>
                <a:spcPts val="105"/>
              </a:spcBef>
            </a:pPr>
            <a:r>
              <a:rPr sz="1400" spc="-50" dirty="0">
                <a:latin typeface="Arial"/>
                <a:cs typeface="Arial"/>
              </a:rPr>
              <a:t>Objectifs </a:t>
            </a:r>
            <a:r>
              <a:rPr sz="1400" spc="20" dirty="0">
                <a:latin typeface="Arial"/>
                <a:cs typeface="Arial"/>
              </a:rPr>
              <a:t>&amp;</a:t>
            </a:r>
            <a:r>
              <a:rPr sz="1400" spc="-150" dirty="0">
                <a:latin typeface="Arial"/>
                <a:cs typeface="Arial"/>
              </a:rPr>
              <a:t> </a:t>
            </a:r>
            <a:r>
              <a:rPr sz="1400" spc="-60" dirty="0">
                <a:latin typeface="Arial"/>
                <a:cs typeface="Arial"/>
              </a:rPr>
              <a:t>Finalités</a:t>
            </a:r>
            <a:endParaRPr sz="1400">
              <a:latin typeface="Arial"/>
              <a:cs typeface="Arial"/>
            </a:endParaRPr>
          </a:p>
        </p:txBody>
      </p:sp>
      <p:sp>
        <p:nvSpPr>
          <p:cNvPr id="18" name="object 18"/>
          <p:cNvSpPr txBox="1"/>
          <p:nvPr/>
        </p:nvSpPr>
        <p:spPr>
          <a:xfrm>
            <a:off x="2760091" y="663956"/>
            <a:ext cx="765175" cy="239395"/>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Définition</a:t>
            </a:r>
            <a:endParaRPr sz="1400">
              <a:latin typeface="Trebuchet MS"/>
              <a:cs typeface="Trebuchet MS"/>
            </a:endParaRPr>
          </a:p>
        </p:txBody>
      </p:sp>
      <p:sp>
        <p:nvSpPr>
          <p:cNvPr id="19" name="object 19"/>
          <p:cNvSpPr/>
          <p:nvPr/>
        </p:nvSpPr>
        <p:spPr>
          <a:xfrm>
            <a:off x="2357627" y="1071372"/>
            <a:ext cx="1800225" cy="108585"/>
          </a:xfrm>
          <a:custGeom>
            <a:avLst/>
            <a:gdLst/>
            <a:ahLst/>
            <a:cxnLst/>
            <a:rect l="l" t="t" r="r" b="b"/>
            <a:pathLst>
              <a:path w="1800225" h="108584">
                <a:moveTo>
                  <a:pt x="1745742" y="0"/>
                </a:moveTo>
                <a:lnTo>
                  <a:pt x="0" y="0"/>
                </a:lnTo>
                <a:lnTo>
                  <a:pt x="54102" y="54101"/>
                </a:lnTo>
                <a:lnTo>
                  <a:pt x="0" y="108203"/>
                </a:lnTo>
                <a:lnTo>
                  <a:pt x="1745742" y="108203"/>
                </a:lnTo>
                <a:lnTo>
                  <a:pt x="1799844" y="54101"/>
                </a:lnTo>
                <a:lnTo>
                  <a:pt x="1745742" y="0"/>
                </a:lnTo>
                <a:close/>
              </a:path>
            </a:pathLst>
          </a:custGeom>
          <a:solidFill>
            <a:srgbClr val="D9D9D9"/>
          </a:solidFill>
        </p:spPr>
        <p:txBody>
          <a:bodyPr wrap="square" lIns="0" tIns="0" rIns="0" bIns="0" rtlCol="0"/>
          <a:lstStyle/>
          <a:p>
            <a:endParaRPr/>
          </a:p>
        </p:txBody>
      </p:sp>
      <p:sp>
        <p:nvSpPr>
          <p:cNvPr id="20" name="object 20"/>
          <p:cNvSpPr txBox="1"/>
          <p:nvPr/>
        </p:nvSpPr>
        <p:spPr>
          <a:xfrm>
            <a:off x="293014" y="1667382"/>
            <a:ext cx="8400415" cy="3718326"/>
          </a:xfrm>
          <a:prstGeom prst="rect">
            <a:avLst/>
          </a:prstGeom>
        </p:spPr>
        <p:txBody>
          <a:bodyPr vert="horz" wrap="square" lIns="0" tIns="12065" rIns="0" bIns="0" rtlCol="0">
            <a:spAutoFit/>
          </a:bodyPr>
          <a:lstStyle/>
          <a:p>
            <a:pPr marL="12700" marR="5080">
              <a:lnSpc>
                <a:spcPct val="100000"/>
              </a:lnSpc>
              <a:spcBef>
                <a:spcPts val="95"/>
              </a:spcBef>
              <a:buFont typeface="Wingdings"/>
              <a:buChar char=""/>
              <a:tabLst>
                <a:tab pos="300990" algn="l"/>
              </a:tabLst>
            </a:pPr>
            <a:r>
              <a:rPr sz="2000" spc="-10" dirty="0">
                <a:latin typeface="Verdana" pitchFamily="34" charset="0"/>
                <a:ea typeface="Verdana" pitchFamily="34" charset="0"/>
                <a:cs typeface="Verdana" pitchFamily="34" charset="0"/>
              </a:rPr>
              <a:t>Transformer </a:t>
            </a:r>
            <a:r>
              <a:rPr sz="2000" spc="-5" dirty="0">
                <a:latin typeface="Verdana" pitchFamily="34" charset="0"/>
                <a:ea typeface="Verdana" pitchFamily="34" charset="0"/>
                <a:cs typeface="Verdana" pitchFamily="34" charset="0"/>
              </a:rPr>
              <a:t>le web en </a:t>
            </a:r>
            <a:r>
              <a:rPr sz="2000" dirty="0">
                <a:latin typeface="Verdana" pitchFamily="34" charset="0"/>
                <a:ea typeface="Verdana" pitchFamily="34" charset="0"/>
                <a:cs typeface="Verdana" pitchFamily="34" charset="0"/>
              </a:rPr>
              <a:t>un </a:t>
            </a:r>
            <a:r>
              <a:rPr sz="2000" spc="-5" dirty="0">
                <a:latin typeface="Verdana" pitchFamily="34" charset="0"/>
                <a:ea typeface="Verdana" pitchFamily="34" charset="0"/>
                <a:cs typeface="Verdana" pitchFamily="34" charset="0"/>
              </a:rPr>
              <a:t>vaste "espace d'échanges de ressources entre  machines, permettant l'exploitation de grands volumes d'informations et de  services</a:t>
            </a:r>
            <a:r>
              <a:rPr sz="2000" spc="-10"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variés</a:t>
            </a:r>
            <a:endParaRPr sz="2000">
              <a:latin typeface="Verdana" pitchFamily="34" charset="0"/>
              <a:ea typeface="Verdana" pitchFamily="34" charset="0"/>
              <a:cs typeface="Verdana" pitchFamily="34" charset="0"/>
            </a:endParaRPr>
          </a:p>
          <a:p>
            <a:pPr>
              <a:lnSpc>
                <a:spcPct val="100000"/>
              </a:lnSpc>
              <a:spcBef>
                <a:spcPts val="55"/>
              </a:spcBef>
              <a:buFont typeface="Wingdings"/>
              <a:buChar char=""/>
            </a:pPr>
            <a:endParaRPr sz="2000">
              <a:latin typeface="Verdana" pitchFamily="34" charset="0"/>
              <a:ea typeface="Verdana" pitchFamily="34" charset="0"/>
              <a:cs typeface="Verdana" pitchFamily="34" charset="0"/>
            </a:endParaRPr>
          </a:p>
          <a:p>
            <a:pPr marL="12700" marR="1327150">
              <a:lnSpc>
                <a:spcPct val="100000"/>
              </a:lnSpc>
              <a:buFont typeface="Wingdings"/>
              <a:buChar char=""/>
              <a:tabLst>
                <a:tab pos="305435" algn="l"/>
              </a:tabLst>
            </a:pPr>
            <a:r>
              <a:rPr sz="2000" spc="-5" dirty="0">
                <a:latin typeface="Verdana" pitchFamily="34" charset="0"/>
                <a:ea typeface="Verdana" pitchFamily="34" charset="0"/>
                <a:cs typeface="Verdana" pitchFamily="34" charset="0"/>
              </a:rPr>
              <a:t>Libérer les utilisateurs d'une partie du travail de recherche et  d'exploitation des résultats, grâce à des capacités accrues de</a:t>
            </a:r>
            <a:r>
              <a:rPr sz="2000" spc="110"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a:t>
            </a:r>
            <a:endParaRPr sz="2000">
              <a:latin typeface="Verdana" pitchFamily="34" charset="0"/>
              <a:ea typeface="Verdana" pitchFamily="34" charset="0"/>
              <a:cs typeface="Verdana" pitchFamily="34" charset="0"/>
            </a:endParaRPr>
          </a:p>
          <a:p>
            <a:pPr marL="1090295" lvl="1" indent="-163195">
              <a:lnSpc>
                <a:spcPct val="100000"/>
              </a:lnSpc>
              <a:buChar char="-"/>
              <a:tabLst>
                <a:tab pos="1090930" algn="l"/>
              </a:tabLst>
            </a:pPr>
            <a:r>
              <a:rPr sz="2000" spc="-5" dirty="0">
                <a:latin typeface="Verdana" pitchFamily="34" charset="0"/>
                <a:ea typeface="Verdana" pitchFamily="34" charset="0"/>
                <a:cs typeface="Verdana" pitchFamily="34" charset="0"/>
              </a:rPr>
              <a:t>Recherche</a:t>
            </a:r>
            <a:r>
              <a:rPr sz="2000"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d'information</a:t>
            </a:r>
            <a:endParaRPr sz="2000">
              <a:latin typeface="Verdana" pitchFamily="34" charset="0"/>
              <a:ea typeface="Verdana" pitchFamily="34" charset="0"/>
              <a:cs typeface="Verdana" pitchFamily="34" charset="0"/>
            </a:endParaRPr>
          </a:p>
          <a:p>
            <a:pPr marL="1090295" lvl="1" indent="-163195">
              <a:lnSpc>
                <a:spcPct val="100000"/>
              </a:lnSpc>
              <a:buChar char="-"/>
              <a:tabLst>
                <a:tab pos="1090930" algn="l"/>
              </a:tabLst>
            </a:pPr>
            <a:r>
              <a:rPr sz="2000" spc="-5" dirty="0">
                <a:latin typeface="Verdana" pitchFamily="34" charset="0"/>
                <a:ea typeface="Verdana" pitchFamily="34" charset="0"/>
                <a:cs typeface="Verdana" pitchFamily="34" charset="0"/>
              </a:rPr>
              <a:t>Intégration de sources</a:t>
            </a:r>
            <a:r>
              <a:rPr sz="2000" spc="15"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d'information</a:t>
            </a:r>
            <a:endParaRPr sz="2000">
              <a:latin typeface="Verdana" pitchFamily="34" charset="0"/>
              <a:ea typeface="Verdana" pitchFamily="34" charset="0"/>
              <a:cs typeface="Verdana" pitchFamily="34" charset="0"/>
            </a:endParaRPr>
          </a:p>
          <a:p>
            <a:pPr marL="1090295" lvl="1" indent="-163195">
              <a:lnSpc>
                <a:spcPct val="100000"/>
              </a:lnSpc>
              <a:buChar char="-"/>
              <a:tabLst>
                <a:tab pos="1090930" algn="l"/>
              </a:tabLst>
            </a:pPr>
            <a:r>
              <a:rPr sz="2000" spc="-5" dirty="0">
                <a:latin typeface="Verdana" pitchFamily="34" charset="0"/>
                <a:ea typeface="Verdana" pitchFamily="34" charset="0"/>
                <a:cs typeface="Verdana" pitchFamily="34" charset="0"/>
              </a:rPr>
              <a:t>Découverte, d'exploitation et de combinaisons de</a:t>
            </a:r>
            <a:r>
              <a:rPr sz="2000" spc="65"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services</a:t>
            </a:r>
            <a:endParaRPr sz="2000">
              <a:latin typeface="Verdana" pitchFamily="34" charset="0"/>
              <a:ea typeface="Verdana" pitchFamily="34" charset="0"/>
              <a:cs typeface="Verdana" pitchFamily="34" charset="0"/>
            </a:endParaRPr>
          </a:p>
          <a:p>
            <a:pPr marL="1090295" lvl="1" indent="-163195">
              <a:lnSpc>
                <a:spcPct val="100000"/>
              </a:lnSpc>
              <a:buChar char="-"/>
              <a:tabLst>
                <a:tab pos="1090930" algn="l"/>
              </a:tabLst>
            </a:pPr>
            <a:r>
              <a:rPr sz="2000" spc="-5" dirty="0">
                <a:latin typeface="Verdana" pitchFamily="34" charset="0"/>
                <a:ea typeface="Verdana" pitchFamily="34" charset="0"/>
                <a:cs typeface="Verdana" pitchFamily="34" charset="0"/>
              </a:rPr>
              <a:t>Raisonnement des</a:t>
            </a:r>
            <a:r>
              <a:rPr sz="2000" spc="20"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machines</a:t>
            </a:r>
            <a:endParaRPr sz="2000">
              <a:latin typeface="Verdana" pitchFamily="34" charset="0"/>
              <a:ea typeface="Verdana" pitchFamily="34" charset="0"/>
              <a:cs typeface="Verdana" pitchFamily="34" charset="0"/>
            </a:endParaRPr>
          </a:p>
        </p:txBody>
      </p:sp>
      <p:sp>
        <p:nvSpPr>
          <p:cNvPr id="21" name="object 21"/>
          <p:cNvSpPr txBox="1"/>
          <p:nvPr/>
        </p:nvSpPr>
        <p:spPr>
          <a:xfrm>
            <a:off x="8458327" y="6504242"/>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2</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4816221" y="641731"/>
            <a:ext cx="2367915" cy="228909"/>
          </a:xfrm>
          <a:prstGeom prst="rect">
            <a:avLst/>
          </a:prstGeom>
        </p:spPr>
        <p:txBody>
          <a:bodyPr vert="horz" wrap="square" lIns="0" tIns="13335" rIns="0" bIns="0" rtlCol="0">
            <a:spAutoFit/>
          </a:bodyPr>
          <a:lstStyle/>
          <a:p>
            <a:pPr marL="12700">
              <a:lnSpc>
                <a:spcPct val="100000"/>
              </a:lnSpc>
              <a:spcBef>
                <a:spcPts val="105"/>
              </a:spcBef>
            </a:pPr>
            <a:r>
              <a:rPr lang="fr-FR" sz="1400" b="1" spc="-70" dirty="0" smtClean="0">
                <a:solidFill>
                  <a:srgbClr val="BEBEBE"/>
                </a:solidFill>
                <a:latin typeface="Trebuchet MS"/>
                <a:cs typeface="Trebuchet MS"/>
              </a:rPr>
              <a:t>Avantages du web </a:t>
            </a:r>
            <a:r>
              <a:rPr lang="fr-FR" sz="1400" b="1" spc="-70" dirty="0" err="1" smtClean="0">
                <a:solidFill>
                  <a:srgbClr val="BEBEBE"/>
                </a:solidFill>
                <a:latin typeface="Trebuchet MS"/>
                <a:cs typeface="Trebuchet MS"/>
              </a:rPr>
              <a:t>semantique</a:t>
            </a:r>
            <a:endParaRPr sz="1400">
              <a:latin typeface="Trebuchet MS"/>
              <a:cs typeface="Trebuchet MS"/>
            </a:endParaRPr>
          </a:p>
        </p:txBody>
      </p:sp>
      <p:sp>
        <p:nvSpPr>
          <p:cNvPr id="7" name="object 7"/>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D9D9D9"/>
          </a:solidFill>
        </p:spPr>
        <p:txBody>
          <a:bodyPr wrap="square" lIns="0" tIns="0" rIns="0" bIns="0" rtlCol="0"/>
          <a:lstStyle/>
          <a:p>
            <a:endParaRPr/>
          </a:p>
        </p:txBody>
      </p:sp>
      <p:sp>
        <p:nvSpPr>
          <p:cNvPr id="8" name="object 8"/>
          <p:cNvSpPr/>
          <p:nvPr/>
        </p:nvSpPr>
        <p:spPr>
          <a:xfrm>
            <a:off x="1758695" y="1071372"/>
            <a:ext cx="1800225" cy="108585"/>
          </a:xfrm>
          <a:custGeom>
            <a:avLst/>
            <a:gdLst/>
            <a:ahLst/>
            <a:cxnLst/>
            <a:rect l="l" t="t" r="r" b="b"/>
            <a:pathLst>
              <a:path w="1800225" h="108584">
                <a:moveTo>
                  <a:pt x="1745742" y="0"/>
                </a:moveTo>
                <a:lnTo>
                  <a:pt x="0" y="0"/>
                </a:lnTo>
                <a:lnTo>
                  <a:pt x="54102" y="54101"/>
                </a:lnTo>
                <a:lnTo>
                  <a:pt x="0" y="108203"/>
                </a:lnTo>
                <a:lnTo>
                  <a:pt x="1745742" y="108203"/>
                </a:lnTo>
                <a:lnTo>
                  <a:pt x="1799844" y="54101"/>
                </a:lnTo>
                <a:lnTo>
                  <a:pt x="1745742" y="0"/>
                </a:lnTo>
                <a:close/>
              </a:path>
            </a:pathLst>
          </a:custGeom>
          <a:solidFill>
            <a:srgbClr val="5FA225"/>
          </a:solidFill>
        </p:spPr>
        <p:txBody>
          <a:bodyPr wrap="square" lIns="0" tIns="0" rIns="0" bIns="0" rtlCol="0"/>
          <a:lstStyle/>
          <a:p>
            <a:endParaRPr/>
          </a:p>
        </p:txBody>
      </p:sp>
      <p:sp>
        <p:nvSpPr>
          <p:cNvPr id="9" name="object 9"/>
          <p:cNvSpPr/>
          <p:nvPr/>
        </p:nvSpPr>
        <p:spPr>
          <a:xfrm>
            <a:off x="2484120" y="1269491"/>
            <a:ext cx="288290" cy="143510"/>
          </a:xfrm>
          <a:custGeom>
            <a:avLst/>
            <a:gdLst/>
            <a:ahLst/>
            <a:cxnLst/>
            <a:rect l="l" t="t" r="r" b="b"/>
            <a:pathLst>
              <a:path w="288289" h="143509">
                <a:moveTo>
                  <a:pt x="288036" y="0"/>
                </a:moveTo>
                <a:lnTo>
                  <a:pt x="0" y="0"/>
                </a:lnTo>
                <a:lnTo>
                  <a:pt x="144018" y="143256"/>
                </a:lnTo>
                <a:lnTo>
                  <a:pt x="288036" y="0"/>
                </a:lnTo>
                <a:close/>
              </a:path>
            </a:pathLst>
          </a:custGeom>
          <a:solidFill>
            <a:srgbClr val="000000"/>
          </a:solidFill>
        </p:spPr>
        <p:txBody>
          <a:bodyPr wrap="square" lIns="0" tIns="0" rIns="0" bIns="0" rtlCol="0"/>
          <a:lstStyle/>
          <a:p>
            <a:endParaRPr/>
          </a:p>
        </p:txBody>
      </p:sp>
      <p:sp>
        <p:nvSpPr>
          <p:cNvPr id="11" name="object 11"/>
          <p:cNvSpPr txBox="1"/>
          <p:nvPr/>
        </p:nvSpPr>
        <p:spPr>
          <a:xfrm>
            <a:off x="78739" y="1518664"/>
            <a:ext cx="8703310" cy="9133911"/>
          </a:xfrm>
          <a:prstGeom prst="rect">
            <a:avLst/>
          </a:prstGeom>
        </p:spPr>
        <p:txBody>
          <a:bodyPr vert="horz" wrap="square" lIns="0" tIns="13335" rIns="0" bIns="0" rtlCol="0">
            <a:spAutoFit/>
          </a:bodyPr>
          <a:lstStyle/>
          <a:p>
            <a:pPr marL="12700">
              <a:lnSpc>
                <a:spcPct val="100000"/>
              </a:lnSpc>
              <a:spcBef>
                <a:spcPts val="105"/>
              </a:spcBef>
            </a:pPr>
            <a:r>
              <a:rPr sz="2800" b="1" spc="-180" smtClean="0">
                <a:solidFill>
                  <a:srgbClr val="3E6C18"/>
                </a:solidFill>
                <a:uFill>
                  <a:solidFill>
                    <a:srgbClr val="3E6C18"/>
                  </a:solidFill>
                </a:uFill>
                <a:latin typeface="Verdana" pitchFamily="34" charset="0"/>
                <a:ea typeface="Verdana" pitchFamily="34" charset="0"/>
                <a:cs typeface="Verdana" pitchFamily="34" charset="0"/>
              </a:rPr>
              <a:t> </a:t>
            </a:r>
            <a:r>
              <a:rPr lang="fr-FR" sz="2400" b="1" spc="-90" dirty="0" smtClean="0">
                <a:solidFill>
                  <a:srgbClr val="3E6C18"/>
                </a:solidFill>
                <a:uFill>
                  <a:solidFill>
                    <a:srgbClr val="3E6C18"/>
                  </a:solidFill>
                </a:uFill>
                <a:latin typeface="Verdana" pitchFamily="34" charset="0"/>
                <a:ea typeface="Verdana" pitchFamily="34" charset="0"/>
                <a:cs typeface="Verdana" pitchFamily="34" charset="0"/>
              </a:rPr>
              <a:t>Les avantages que le web sémantique vous apporte</a:t>
            </a:r>
          </a:p>
          <a:p>
            <a:pPr marL="12700">
              <a:lnSpc>
                <a:spcPct val="100000"/>
              </a:lnSpc>
              <a:spcBef>
                <a:spcPts val="105"/>
              </a:spcBef>
            </a:pPr>
            <a:endParaRPr lang="fr-FR" sz="28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r>
              <a:rPr lang="fr-FR" sz="2000" dirty="0" smtClean="0">
                <a:latin typeface="Verdana" pitchFamily="34" charset="0"/>
                <a:ea typeface="Verdana" pitchFamily="34" charset="0"/>
                <a:cs typeface="Verdana" pitchFamily="34" charset="0"/>
              </a:rPr>
              <a:t>Vous devez savoir que </a:t>
            </a:r>
            <a:r>
              <a:rPr lang="fr-FR" sz="2000" b="1" dirty="0" smtClean="0">
                <a:latin typeface="Verdana" pitchFamily="34" charset="0"/>
                <a:ea typeface="Verdana" pitchFamily="34" charset="0"/>
                <a:cs typeface="Verdana" pitchFamily="34" charset="0"/>
              </a:rPr>
              <a:t>le web sémantique est nécessaire pour plusieurs fonctions</a:t>
            </a:r>
            <a:r>
              <a:rPr lang="fr-FR" sz="2000" dirty="0" smtClean="0">
                <a:latin typeface="Verdana" pitchFamily="34" charset="0"/>
                <a:ea typeface="Verdana" pitchFamily="34" charset="0"/>
                <a:cs typeface="Verdana" pitchFamily="34" charset="0"/>
              </a:rPr>
              <a:t>. Par exemple, il peut rendre les moteurs de recherche plus ingénieux. Si vous avez des documents multimédias, il est devenu possible pour votre machine de les qualifier et de les exploiter</a:t>
            </a:r>
            <a:r>
              <a:rPr lang="fr-FR" sz="2000" dirty="0" smtClean="0">
                <a:latin typeface="Verdana" pitchFamily="34" charset="0"/>
                <a:ea typeface="Verdana" pitchFamily="34" charset="0"/>
                <a:cs typeface="Verdana" pitchFamily="34" charset="0"/>
              </a:rPr>
              <a:t>.</a:t>
            </a: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r>
              <a:rPr lang="fr-FR" sz="2000" b="1" dirty="0" smtClean="0">
                <a:latin typeface="Verdana" pitchFamily="34" charset="0"/>
                <a:ea typeface="Verdana" pitchFamily="34" charset="0"/>
                <a:cs typeface="Verdana" pitchFamily="34" charset="0"/>
              </a:rPr>
              <a:t>Avec le web sémantique, les utilisateurs ont la possibilité de bâtir des outils multilingues et multiculturels.</a:t>
            </a:r>
            <a:r>
              <a:rPr lang="fr-FR" sz="2000" dirty="0" smtClean="0">
                <a:latin typeface="Verdana" pitchFamily="34" charset="0"/>
                <a:ea typeface="Verdana" pitchFamily="34" charset="0"/>
                <a:cs typeface="Verdana" pitchFamily="34" charset="0"/>
              </a:rPr>
              <a:t> </a:t>
            </a:r>
            <a:endParaRPr lang="fr-FR" sz="2000" dirty="0" smtClean="0">
              <a:latin typeface="Verdana" pitchFamily="34" charset="0"/>
              <a:ea typeface="Verdana" pitchFamily="34" charset="0"/>
              <a:cs typeface="Verdana" pitchFamily="34" charset="0"/>
            </a:endParaRPr>
          </a:p>
          <a:p>
            <a:pPr marL="12700">
              <a:lnSpc>
                <a:spcPct val="100000"/>
              </a:lnSpc>
              <a:spcBef>
                <a:spcPts val="105"/>
              </a:spcBef>
            </a:pPr>
            <a:endParaRPr lang="fr-FR" sz="2000" dirty="0" smtClean="0">
              <a:latin typeface="Verdana" pitchFamily="34" charset="0"/>
              <a:ea typeface="Verdana" pitchFamily="34" charset="0"/>
              <a:cs typeface="Verdana" pitchFamily="34" charset="0"/>
            </a:endParaRPr>
          </a:p>
          <a:p>
            <a:pPr marL="12700">
              <a:lnSpc>
                <a:spcPct val="100000"/>
              </a:lnSpc>
              <a:spcBef>
                <a:spcPts val="105"/>
              </a:spcBef>
            </a:pPr>
            <a:r>
              <a:rPr lang="fr-FR" sz="2000" dirty="0" smtClean="0">
                <a:latin typeface="Verdana" pitchFamily="34" charset="0"/>
                <a:ea typeface="Verdana" pitchFamily="34" charset="0"/>
                <a:cs typeface="Verdana" pitchFamily="34" charset="0"/>
              </a:rPr>
              <a:t>Les </a:t>
            </a:r>
            <a:r>
              <a:rPr lang="fr-FR" sz="2000" dirty="0" smtClean="0">
                <a:latin typeface="Verdana" pitchFamily="34" charset="0"/>
                <a:ea typeface="Verdana" pitchFamily="34" charset="0"/>
                <a:cs typeface="Verdana" pitchFamily="34" charset="0"/>
              </a:rPr>
              <a:t>avantages sont très divers. Mais le plus important est de savoir que cela vous </a:t>
            </a:r>
            <a:r>
              <a:rPr lang="fr-FR" sz="2000" b="1" dirty="0" smtClean="0">
                <a:latin typeface="Verdana" pitchFamily="34" charset="0"/>
                <a:ea typeface="Verdana" pitchFamily="34" charset="0"/>
                <a:cs typeface="Verdana" pitchFamily="34" charset="0"/>
              </a:rPr>
              <a:t>facilitera la gestion de votre site </a:t>
            </a:r>
            <a:r>
              <a:rPr lang="fr-FR" sz="2000" dirty="0" smtClean="0">
                <a:latin typeface="Verdana" pitchFamily="34" charset="0"/>
                <a:ea typeface="Verdana" pitchFamily="34" charset="0"/>
                <a:cs typeface="Verdana" pitchFamily="34" charset="0"/>
              </a:rPr>
              <a:t>d’une manière différente</a:t>
            </a:r>
            <a:r>
              <a:rPr lang="fr-FR" sz="2000" dirty="0" smtClean="0">
                <a:latin typeface="Verdana" pitchFamily="34" charset="0"/>
                <a:ea typeface="Verdana" pitchFamily="34" charset="0"/>
                <a:cs typeface="Verdana" pitchFamily="34" charset="0"/>
              </a:rPr>
              <a:t>.</a:t>
            </a: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a:p>
            <a:pPr marL="12700">
              <a:lnSpc>
                <a:spcPct val="100000"/>
              </a:lnSpc>
              <a:spcBef>
                <a:spcPts val="105"/>
              </a:spcBef>
            </a:pPr>
            <a:endParaRPr lang="fr-FR" sz="2000" b="1" spc="-90" dirty="0" smtClean="0">
              <a:solidFill>
                <a:srgbClr val="3E6C18"/>
              </a:solidFill>
              <a:uFill>
                <a:solidFill>
                  <a:srgbClr val="3E6C18"/>
                </a:solidFill>
              </a:uFill>
              <a:latin typeface="Verdana" pitchFamily="34" charset="0"/>
              <a:ea typeface="Verdana" pitchFamily="34" charset="0"/>
              <a:cs typeface="Verdana" pitchFamily="34" charset="0"/>
            </a:endParaRPr>
          </a:p>
        </p:txBody>
      </p:sp>
      <p:sp>
        <p:nvSpPr>
          <p:cNvPr id="13" name="object 13"/>
          <p:cNvSpPr txBox="1"/>
          <p:nvPr/>
        </p:nvSpPr>
        <p:spPr>
          <a:xfrm>
            <a:off x="8441563" y="64701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6</a:t>
            </a:r>
            <a:endParaRPr sz="1800">
              <a:latin typeface="Arial"/>
              <a:cs typeface="Arial"/>
            </a:endParaRPr>
          </a:p>
        </p:txBody>
      </p:sp>
      <p:sp>
        <p:nvSpPr>
          <p:cNvPr id="14"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0800" y="381000"/>
            <a:ext cx="3721100" cy="553998"/>
          </a:xfrm>
        </p:spPr>
        <p:txBody>
          <a:bodyPr/>
          <a:lstStyle/>
          <a:p>
            <a:r>
              <a:rPr lang="fr-FR" dirty="0" smtClean="0"/>
              <a:t>Introduction</a:t>
            </a:r>
            <a:endParaRPr lang="fr-FR" dirty="0"/>
          </a:p>
        </p:txBody>
      </p:sp>
      <p:sp>
        <p:nvSpPr>
          <p:cNvPr id="3" name="Espace réservé du texte 2"/>
          <p:cNvSpPr>
            <a:spLocks noGrp="1"/>
          </p:cNvSpPr>
          <p:nvPr>
            <p:ph type="body" idx="1"/>
          </p:nvPr>
        </p:nvSpPr>
        <p:spPr>
          <a:xfrm>
            <a:off x="152400" y="1371600"/>
            <a:ext cx="8827109" cy="4708981"/>
          </a:xfrm>
        </p:spPr>
        <p:txBody>
          <a:bodyPr/>
          <a:lstStyle/>
          <a:p>
            <a:pPr algn="just"/>
            <a:r>
              <a:rPr lang="fr-FR" dirty="0" smtClean="0">
                <a:latin typeface="Verdana" pitchFamily="34" charset="0"/>
                <a:ea typeface="Verdana" pitchFamily="34" charset="0"/>
                <a:cs typeface="Verdana" pitchFamily="34" charset="0"/>
              </a:rPr>
              <a:t>Cette </a:t>
            </a:r>
            <a:r>
              <a:rPr lang="fr-FR" dirty="0" smtClean="0">
                <a:latin typeface="Verdana" pitchFamily="34" charset="0"/>
                <a:ea typeface="Verdana" pitchFamily="34" charset="0"/>
                <a:cs typeface="Verdana" pitchFamily="34" charset="0"/>
              </a:rPr>
              <a:t>dernière décennie </a:t>
            </a:r>
            <a:r>
              <a:rPr lang="fr-FR" dirty="0" smtClean="0">
                <a:latin typeface="Verdana" pitchFamily="34" charset="0"/>
                <a:ea typeface="Verdana" pitchFamily="34" charset="0"/>
                <a:cs typeface="Verdana" pitchFamily="34" charset="0"/>
              </a:rPr>
              <a:t>a connu une </a:t>
            </a:r>
            <a:r>
              <a:rPr lang="fr-FR" dirty="0" smtClean="0">
                <a:latin typeface="Verdana" pitchFamily="34" charset="0"/>
                <a:ea typeface="Verdana" pitchFamily="34" charset="0"/>
                <a:cs typeface="Verdana" pitchFamily="34" charset="0"/>
              </a:rPr>
              <a:t>évolution considérable </a:t>
            </a:r>
            <a:r>
              <a:rPr lang="fr-FR" dirty="0" smtClean="0">
                <a:latin typeface="Verdana" pitchFamily="34" charset="0"/>
                <a:ea typeface="Verdana" pitchFamily="34" charset="0"/>
                <a:cs typeface="Verdana" pitchFamily="34" charset="0"/>
              </a:rPr>
              <a:t>de la gigantesque toile qu'est le web, </a:t>
            </a:r>
            <a:r>
              <a:rPr lang="fr-FR" dirty="0" smtClean="0">
                <a:latin typeface="Verdana" pitchFamily="34" charset="0"/>
                <a:ea typeface="Verdana" pitchFamily="34" charset="0"/>
                <a:cs typeface="Verdana" pitchFamily="34" charset="0"/>
              </a:rPr>
              <a:t>marquée </a:t>
            </a:r>
            <a:r>
              <a:rPr lang="fr-FR" dirty="0" smtClean="0">
                <a:latin typeface="Verdana" pitchFamily="34" charset="0"/>
                <a:ea typeface="Verdana" pitchFamily="34" charset="0"/>
                <a:cs typeface="Verdana" pitchFamily="34" charset="0"/>
              </a:rPr>
              <a:t>par la croissance permanente des </a:t>
            </a:r>
            <a:r>
              <a:rPr lang="fr-FR" dirty="0" smtClean="0">
                <a:latin typeface="Verdana" pitchFamily="34" charset="0"/>
                <a:ea typeface="Verdana" pitchFamily="34" charset="0"/>
                <a:cs typeface="Verdana" pitchFamily="34" charset="0"/>
              </a:rPr>
              <a:t>données </a:t>
            </a:r>
            <a:r>
              <a:rPr lang="fr-FR" dirty="0" smtClean="0">
                <a:latin typeface="Verdana" pitchFamily="34" charset="0"/>
                <a:ea typeface="Verdana" pitchFamily="34" charset="0"/>
                <a:cs typeface="Verdana" pitchFamily="34" charset="0"/>
              </a:rPr>
              <a:t>et des ressources qui y sont </a:t>
            </a:r>
            <a:r>
              <a:rPr lang="fr-FR" dirty="0" smtClean="0">
                <a:latin typeface="Verdana" pitchFamily="34" charset="0"/>
                <a:ea typeface="Verdana" pitchFamily="34" charset="0"/>
                <a:cs typeface="Verdana" pitchFamily="34" charset="0"/>
              </a:rPr>
              <a:t>exploitées</a:t>
            </a:r>
            <a:r>
              <a:rPr lang="fr-FR" dirty="0" smtClean="0">
                <a:latin typeface="Verdana" pitchFamily="34" charset="0"/>
                <a:ea typeface="Verdana" pitchFamily="34" charset="0"/>
                <a:cs typeface="Verdana" pitchFamily="34" charset="0"/>
              </a:rPr>
              <a:t>, ce qui rend </a:t>
            </a:r>
            <a:r>
              <a:rPr lang="fr-FR" dirty="0" smtClean="0">
                <a:latin typeface="Verdana" pitchFamily="34" charset="0"/>
                <a:ea typeface="Verdana" pitchFamily="34" charset="0"/>
                <a:cs typeface="Verdana" pitchFamily="34" charset="0"/>
              </a:rPr>
              <a:t>très </a:t>
            </a:r>
            <a:r>
              <a:rPr lang="fr-FR" dirty="0" smtClean="0">
                <a:latin typeface="Verdana" pitchFamily="34" charset="0"/>
                <a:ea typeface="Verdana" pitchFamily="34" charset="0"/>
                <a:cs typeface="Verdana" pitchFamily="34" charset="0"/>
              </a:rPr>
              <a:t>difficile leur localisation et leur gestion, d'autant plus que le web actuel ne peut en aucun cas </a:t>
            </a:r>
            <a:r>
              <a:rPr lang="fr-FR" dirty="0" smtClean="0">
                <a:latin typeface="Verdana" pitchFamily="34" charset="0"/>
                <a:ea typeface="Verdana" pitchFamily="34" charset="0"/>
                <a:cs typeface="Verdana" pitchFamily="34" charset="0"/>
              </a:rPr>
              <a:t>interpréter </a:t>
            </a:r>
            <a:r>
              <a:rPr lang="fr-FR" dirty="0" smtClean="0">
                <a:latin typeface="Verdana" pitchFamily="34" charset="0"/>
                <a:ea typeface="Verdana" pitchFamily="34" charset="0"/>
                <a:cs typeface="Verdana" pitchFamily="34" charset="0"/>
              </a:rPr>
              <a:t>leurs </a:t>
            </a:r>
            <a:r>
              <a:rPr lang="fr-FR" dirty="0" smtClean="0">
                <a:latin typeface="Verdana" pitchFamily="34" charset="0"/>
                <a:ea typeface="Verdana" pitchFamily="34" charset="0"/>
                <a:cs typeface="Verdana" pitchFamily="34" charset="0"/>
              </a:rPr>
              <a:t>sémantiques</a:t>
            </a:r>
            <a:r>
              <a:rPr lang="fr-FR" dirty="0" smtClean="0">
                <a:latin typeface="Verdana" pitchFamily="34" charset="0"/>
                <a:ea typeface="Verdana" pitchFamily="34" charset="0"/>
                <a:cs typeface="Verdana" pitchFamily="34" charset="0"/>
              </a:rPr>
              <a:t>. </a:t>
            </a:r>
            <a:endParaRPr lang="fr-FR" dirty="0" smtClean="0">
              <a:latin typeface="Verdana" pitchFamily="34" charset="0"/>
              <a:ea typeface="Verdana" pitchFamily="34" charset="0"/>
              <a:cs typeface="Verdana" pitchFamily="34" charset="0"/>
            </a:endParaRPr>
          </a:p>
          <a:p>
            <a:pPr algn="just"/>
            <a:endParaRPr lang="fr-FR" dirty="0" smtClean="0">
              <a:latin typeface="Verdana" pitchFamily="34" charset="0"/>
              <a:ea typeface="Verdana" pitchFamily="34" charset="0"/>
              <a:cs typeface="Verdana" pitchFamily="34" charset="0"/>
            </a:endParaRPr>
          </a:p>
          <a:p>
            <a:pPr algn="just"/>
            <a:r>
              <a:rPr lang="fr-FR" dirty="0" smtClean="0">
                <a:latin typeface="Verdana" pitchFamily="34" charset="0"/>
                <a:ea typeface="Verdana" pitchFamily="34" charset="0"/>
                <a:cs typeface="Verdana" pitchFamily="34" charset="0"/>
              </a:rPr>
              <a:t>C'est dans </a:t>
            </a:r>
            <a:r>
              <a:rPr lang="fr-FR" dirty="0" smtClean="0">
                <a:latin typeface="Verdana" pitchFamily="34" charset="0"/>
                <a:ea typeface="Verdana" pitchFamily="34" charset="0"/>
                <a:cs typeface="Verdana" pitchFamily="34" charset="0"/>
              </a:rPr>
              <a:t>cette optique, qu'est apparu le web </a:t>
            </a:r>
            <a:r>
              <a:rPr lang="fr-FR" dirty="0" smtClean="0">
                <a:latin typeface="Verdana" pitchFamily="34" charset="0"/>
                <a:ea typeface="Verdana" pitchFamily="34" charset="0"/>
                <a:cs typeface="Verdana" pitchFamily="34" charset="0"/>
              </a:rPr>
              <a:t>sémantique </a:t>
            </a:r>
            <a:r>
              <a:rPr lang="fr-FR" dirty="0" smtClean="0">
                <a:latin typeface="Verdana" pitchFamily="34" charset="0"/>
                <a:ea typeface="Verdana" pitchFamily="34" charset="0"/>
                <a:cs typeface="Verdana" pitchFamily="34" charset="0"/>
              </a:rPr>
              <a:t>comme une extension du web actuel pour structurer son contenu et lui </a:t>
            </a:r>
            <a:r>
              <a:rPr lang="fr-FR" dirty="0" smtClean="0">
                <a:latin typeface="Verdana" pitchFamily="34" charset="0"/>
                <a:ea typeface="Verdana" pitchFamily="34" charset="0"/>
                <a:cs typeface="Verdana" pitchFamily="34" charset="0"/>
              </a:rPr>
              <a:t>donner </a:t>
            </a:r>
            <a:r>
              <a:rPr lang="fr-FR" dirty="0" smtClean="0">
                <a:latin typeface="Verdana" pitchFamily="34" charset="0"/>
                <a:ea typeface="Verdana" pitchFamily="34" charset="0"/>
                <a:cs typeface="Verdana" pitchFamily="34" charset="0"/>
              </a:rPr>
              <a:t>un sens </a:t>
            </a:r>
            <a:r>
              <a:rPr lang="fr-FR" dirty="0" smtClean="0">
                <a:latin typeface="Verdana" pitchFamily="34" charset="0"/>
                <a:ea typeface="Verdana" pitchFamily="34" charset="0"/>
                <a:cs typeface="Verdana" pitchFamily="34" charset="0"/>
              </a:rPr>
              <a:t>interprétable </a:t>
            </a:r>
            <a:r>
              <a:rPr lang="fr-FR" dirty="0" smtClean="0">
                <a:latin typeface="Verdana" pitchFamily="34" charset="0"/>
                <a:ea typeface="Verdana" pitchFamily="34" charset="0"/>
                <a:cs typeface="Verdana" pitchFamily="34" charset="0"/>
              </a:rPr>
              <a:t>par la machine. </a:t>
            </a:r>
            <a:endParaRPr lang="fr-FR" dirty="0" smtClean="0">
              <a:latin typeface="Verdana" pitchFamily="34" charset="0"/>
              <a:ea typeface="Verdana" pitchFamily="34" charset="0"/>
              <a:cs typeface="Verdana" pitchFamily="34" charset="0"/>
            </a:endParaRPr>
          </a:p>
          <a:p>
            <a:pPr algn="just"/>
            <a:endParaRPr lang="fr-FR" dirty="0" smtClean="0">
              <a:latin typeface="Verdana" pitchFamily="34" charset="0"/>
              <a:ea typeface="Verdana" pitchFamily="34" charset="0"/>
              <a:cs typeface="Verdana" pitchFamily="34" charset="0"/>
            </a:endParaRPr>
          </a:p>
          <a:p>
            <a:pPr algn="just"/>
            <a:r>
              <a:rPr lang="fr-FR" dirty="0" smtClean="0">
                <a:latin typeface="Verdana" pitchFamily="34" charset="0"/>
                <a:ea typeface="Verdana" pitchFamily="34" charset="0"/>
                <a:cs typeface="Verdana" pitchFamily="34" charset="0"/>
              </a:rPr>
              <a:t>Cette </a:t>
            </a:r>
            <a:r>
              <a:rPr lang="fr-FR" dirty="0" smtClean="0">
                <a:latin typeface="Verdana" pitchFamily="34" charset="0"/>
                <a:ea typeface="Verdana" pitchFamily="34" charset="0"/>
                <a:cs typeface="Verdana" pitchFamily="34" charset="0"/>
              </a:rPr>
              <a:t>architecture, dont le but est </a:t>
            </a:r>
            <a:r>
              <a:rPr lang="fr-FR" dirty="0" smtClean="0">
                <a:latin typeface="Verdana" pitchFamily="34" charset="0"/>
                <a:ea typeface="Verdana" pitchFamily="34" charset="0"/>
                <a:cs typeface="Verdana" pitchFamily="34" charset="0"/>
              </a:rPr>
              <a:t>d'améliorer </a:t>
            </a:r>
            <a:r>
              <a:rPr lang="fr-FR" dirty="0" smtClean="0">
                <a:latin typeface="Verdana" pitchFamily="34" charset="0"/>
                <a:ea typeface="Verdana" pitchFamily="34" charset="0"/>
                <a:cs typeface="Verdana" pitchFamily="34" charset="0"/>
              </a:rPr>
              <a:t>la </a:t>
            </a:r>
            <a:r>
              <a:rPr lang="fr-FR" dirty="0" smtClean="0">
                <a:latin typeface="Verdana" pitchFamily="34" charset="0"/>
                <a:ea typeface="Verdana" pitchFamily="34" charset="0"/>
                <a:cs typeface="Verdana" pitchFamily="34" charset="0"/>
              </a:rPr>
              <a:t>coopération </a:t>
            </a:r>
            <a:r>
              <a:rPr lang="fr-FR" dirty="0" smtClean="0">
                <a:latin typeface="Verdana" pitchFamily="34" charset="0"/>
                <a:ea typeface="Verdana" pitchFamily="34" charset="0"/>
                <a:cs typeface="Verdana" pitchFamily="34" charset="0"/>
              </a:rPr>
              <a:t>homme/machine pour une gestion plus intelligente du contenu, permettra ainsi </a:t>
            </a:r>
            <a:r>
              <a:rPr lang="fr-FR" dirty="0" smtClean="0">
                <a:latin typeface="Verdana" pitchFamily="34" charset="0"/>
                <a:ea typeface="Verdana" pitchFamily="34" charset="0"/>
                <a:cs typeface="Verdana" pitchFamily="34" charset="0"/>
              </a:rPr>
              <a:t>à </a:t>
            </a:r>
            <a:r>
              <a:rPr lang="fr-FR" dirty="0" smtClean="0">
                <a:latin typeface="Verdana" pitchFamily="34" charset="0"/>
                <a:ea typeface="Verdana" pitchFamily="34" charset="0"/>
                <a:cs typeface="Verdana" pitchFamily="34" charset="0"/>
              </a:rPr>
              <a:t>des agents logiciels d'effectuer des </a:t>
            </a:r>
            <a:r>
              <a:rPr lang="fr-FR" dirty="0" smtClean="0">
                <a:latin typeface="Verdana" pitchFamily="34" charset="0"/>
                <a:ea typeface="Verdana" pitchFamily="34" charset="0"/>
                <a:cs typeface="Verdana" pitchFamily="34" charset="0"/>
              </a:rPr>
              <a:t>tâches </a:t>
            </a:r>
            <a:r>
              <a:rPr lang="fr-FR" dirty="0" smtClean="0">
                <a:latin typeface="Verdana" pitchFamily="34" charset="0"/>
                <a:ea typeface="Verdana" pitchFamily="34" charset="0"/>
                <a:cs typeface="Verdana" pitchFamily="34" charset="0"/>
              </a:rPr>
              <a:t>et des raisonnements logiques au nom des utilisateurs </a:t>
            </a:r>
            <a:r>
              <a:rPr lang="fr-FR" dirty="0" smtClean="0">
                <a:latin typeface="Verdana" pitchFamily="34" charset="0"/>
                <a:ea typeface="Verdana" pitchFamily="34" charset="0"/>
                <a:cs typeface="Verdana" pitchFamily="34" charset="0"/>
              </a:rPr>
              <a:t>qui leurs </a:t>
            </a:r>
            <a:r>
              <a:rPr lang="fr-FR" dirty="0" smtClean="0">
                <a:latin typeface="Verdana" pitchFamily="34" charset="0"/>
                <a:ea typeface="Verdana" pitchFamily="34" charset="0"/>
                <a:cs typeface="Verdana" pitchFamily="34" charset="0"/>
              </a:rPr>
              <a:t>ont </a:t>
            </a:r>
            <a:r>
              <a:rPr lang="fr-FR" dirty="0" smtClean="0">
                <a:latin typeface="Verdana" pitchFamily="34" charset="0"/>
                <a:ea typeface="Verdana" pitchFamily="34" charset="0"/>
                <a:cs typeface="Verdana" pitchFamily="34" charset="0"/>
              </a:rPr>
              <a:t>délégué. </a:t>
            </a:r>
          </a:p>
          <a:p>
            <a:pPr algn="just"/>
            <a:endParaRPr lang="fr-FR" dirty="0" smtClean="0">
              <a:latin typeface="Verdana" pitchFamily="34" charset="0"/>
              <a:ea typeface="Verdana" pitchFamily="34" charset="0"/>
              <a:cs typeface="Verdana" pitchFamily="34" charset="0"/>
            </a:endParaRPr>
          </a:p>
          <a:p>
            <a:pPr algn="just"/>
            <a:r>
              <a:rPr lang="fr-FR" dirty="0" smtClean="0">
                <a:latin typeface="Verdana" pitchFamily="34" charset="0"/>
                <a:ea typeface="Verdana" pitchFamily="34" charset="0"/>
                <a:cs typeface="Verdana" pitchFamily="34" charset="0"/>
              </a:rPr>
              <a:t>On </a:t>
            </a:r>
            <a:r>
              <a:rPr lang="fr-FR" dirty="0" smtClean="0">
                <a:latin typeface="Verdana" pitchFamily="34" charset="0"/>
                <a:ea typeface="Verdana" pitchFamily="34" charset="0"/>
                <a:cs typeface="Verdana" pitchFamily="34" charset="0"/>
              </a:rPr>
              <a:t>peut s'ouvrir ainsi </a:t>
            </a:r>
            <a:r>
              <a:rPr lang="fr-FR" dirty="0" smtClean="0">
                <a:latin typeface="Verdana" pitchFamily="34" charset="0"/>
                <a:ea typeface="Verdana" pitchFamily="34" charset="0"/>
                <a:cs typeface="Verdana" pitchFamily="34" charset="0"/>
              </a:rPr>
              <a:t>à </a:t>
            </a:r>
            <a:r>
              <a:rPr lang="fr-FR" dirty="0" smtClean="0">
                <a:latin typeface="Verdana" pitchFamily="34" charset="0"/>
                <a:ea typeface="Verdana" pitchFamily="34" charset="0"/>
                <a:cs typeface="Verdana" pitchFamily="34" charset="0"/>
              </a:rPr>
              <a:t>de nouvelles </a:t>
            </a:r>
            <a:r>
              <a:rPr lang="fr-FR" dirty="0" smtClean="0">
                <a:latin typeface="Verdana" pitchFamily="34" charset="0"/>
                <a:ea typeface="Verdana" pitchFamily="34" charset="0"/>
                <a:cs typeface="Verdana" pitchFamily="34" charset="0"/>
              </a:rPr>
              <a:t>possibilités </a:t>
            </a:r>
            <a:r>
              <a:rPr lang="fr-FR" dirty="0" smtClean="0">
                <a:latin typeface="Verdana" pitchFamily="34" charset="0"/>
                <a:ea typeface="Verdana" pitchFamily="34" charset="0"/>
                <a:cs typeface="Verdana" pitchFamily="34" charset="0"/>
              </a:rPr>
              <a:t>d'automatisation </a:t>
            </a:r>
            <a:r>
              <a:rPr lang="fr-FR" dirty="0" smtClean="0">
                <a:latin typeface="Verdana" pitchFamily="34" charset="0"/>
                <a:ea typeface="Verdana" pitchFamily="34" charset="0"/>
                <a:cs typeface="Verdana" pitchFamily="34" charset="0"/>
              </a:rPr>
              <a:t>dans le </a:t>
            </a:r>
            <a:r>
              <a:rPr lang="fr-FR" dirty="0" smtClean="0">
                <a:latin typeface="Verdana" pitchFamily="34" charset="0"/>
                <a:ea typeface="Verdana" pitchFamily="34" charset="0"/>
                <a:cs typeface="Verdana" pitchFamily="34" charset="0"/>
              </a:rPr>
              <a:t>web.</a:t>
            </a:r>
            <a:endParaRPr lang="fr-FR" dirty="0">
              <a:latin typeface="Verdana" pitchFamily="34" charset="0"/>
              <a:ea typeface="Verdana" pitchFamily="34" charset="0"/>
              <a:cs typeface="Verdana" pitchFamily="34" charset="0"/>
            </a:endParaRPr>
          </a:p>
        </p:txBody>
      </p:sp>
      <p:sp>
        <p:nvSpPr>
          <p:cNvPr id="5" name="object 2"/>
          <p:cNvSpPr/>
          <p:nvPr/>
        </p:nvSpPr>
        <p:spPr>
          <a:xfrm>
            <a:off x="2700527" y="-7620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95400"/>
            <a:ext cx="8991600" cy="1754326"/>
          </a:xfrm>
          <a:prstGeom prst="rect">
            <a:avLst/>
          </a:prstGeom>
        </p:spPr>
        <p:txBody>
          <a:bodyPr wrap="square">
            <a:spAutoFit/>
          </a:bodyPr>
          <a:lstStyle/>
          <a:p>
            <a:r>
              <a:rPr lang="fr-FR" dirty="0" smtClean="0"/>
              <a:t>Vous pouvez travailler directement avec des bases de données qui sont connectées via des liens. Ainsi, vous ne vous concentrez plus exclusivement sur les documents, mais sur les données brutes. </a:t>
            </a:r>
            <a:endParaRPr lang="fr-FR" dirty="0" smtClean="0"/>
          </a:p>
          <a:p>
            <a:r>
              <a:rPr lang="fr-FR" dirty="0" smtClean="0"/>
              <a:t>Il </a:t>
            </a:r>
            <a:r>
              <a:rPr lang="fr-FR" dirty="0" smtClean="0"/>
              <a:t>est ainsi plus aisé pour les usagers de coupler et partager des données entre eux. Vos données ont plus de sens, car avec le web sémantique, il y a une explication aux images. Cela facilite également la recherche documentaire effectuée par les internautes.</a:t>
            </a:r>
            <a:endParaRPr lang="fr-FR" dirty="0"/>
          </a:p>
        </p:txBody>
      </p:sp>
      <p:sp>
        <p:nvSpPr>
          <p:cNvPr id="3" name="object 4"/>
          <p:cNvSpPr txBox="1">
            <a:spLocks/>
          </p:cNvSpPr>
          <p:nvPr/>
        </p:nvSpPr>
        <p:spPr>
          <a:xfrm>
            <a:off x="838200" y="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816221" y="663956"/>
            <a:ext cx="2367915" cy="239395"/>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Application du </a:t>
            </a:r>
            <a:r>
              <a:rPr sz="1400" b="1" spc="-80" dirty="0">
                <a:solidFill>
                  <a:srgbClr val="BEBEBE"/>
                </a:solidFill>
                <a:latin typeface="Trebuchet MS"/>
                <a:cs typeface="Trebuchet MS"/>
              </a:rPr>
              <a:t>web</a:t>
            </a:r>
            <a:r>
              <a:rPr sz="1400" b="1" spc="-300" dirty="0">
                <a:solidFill>
                  <a:srgbClr val="BEBEBE"/>
                </a:solidFill>
                <a:latin typeface="Trebuchet MS"/>
                <a:cs typeface="Trebuchet MS"/>
              </a:rPr>
              <a:t> </a:t>
            </a:r>
            <a:r>
              <a:rPr sz="1400" b="1" spc="-75" dirty="0">
                <a:solidFill>
                  <a:srgbClr val="BEBEBE"/>
                </a:solidFill>
                <a:latin typeface="Trebuchet MS"/>
                <a:cs typeface="Trebuchet MS"/>
              </a:rPr>
              <a:t>sémantique</a:t>
            </a:r>
            <a:endParaRPr sz="1400">
              <a:latin typeface="Trebuchet MS"/>
              <a:cs typeface="Trebuchet MS"/>
            </a:endParaRPr>
          </a:p>
        </p:txBody>
      </p:sp>
      <p:sp>
        <p:nvSpPr>
          <p:cNvPr id="6" name="object 6"/>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D9D9D9"/>
          </a:solidFill>
        </p:spPr>
        <p:txBody>
          <a:bodyPr wrap="square" lIns="0" tIns="0" rIns="0" bIns="0" rtlCol="0"/>
          <a:lstStyle/>
          <a:p>
            <a:endParaRPr/>
          </a:p>
        </p:txBody>
      </p:sp>
      <p:sp>
        <p:nvSpPr>
          <p:cNvPr id="7" name="object 7"/>
          <p:cNvSpPr/>
          <p:nvPr/>
        </p:nvSpPr>
        <p:spPr>
          <a:xfrm>
            <a:off x="1903476"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4" y="54101"/>
                </a:lnTo>
                <a:lnTo>
                  <a:pt x="1745741" y="0"/>
                </a:lnTo>
                <a:close/>
              </a:path>
            </a:pathLst>
          </a:custGeom>
          <a:solidFill>
            <a:srgbClr val="5FA225"/>
          </a:solidFill>
        </p:spPr>
        <p:txBody>
          <a:bodyPr wrap="square" lIns="0" tIns="0" rIns="0" bIns="0" rtlCol="0"/>
          <a:lstStyle/>
          <a:p>
            <a:endParaRPr/>
          </a:p>
        </p:txBody>
      </p:sp>
      <p:sp>
        <p:nvSpPr>
          <p:cNvPr id="8" name="object 8"/>
          <p:cNvSpPr/>
          <p:nvPr/>
        </p:nvSpPr>
        <p:spPr>
          <a:xfrm>
            <a:off x="2688335" y="1427988"/>
            <a:ext cx="288290" cy="144780"/>
          </a:xfrm>
          <a:custGeom>
            <a:avLst/>
            <a:gdLst/>
            <a:ahLst/>
            <a:cxnLst/>
            <a:rect l="l" t="t" r="r" b="b"/>
            <a:pathLst>
              <a:path w="288289" h="144780">
                <a:moveTo>
                  <a:pt x="288036" y="0"/>
                </a:moveTo>
                <a:lnTo>
                  <a:pt x="0" y="0"/>
                </a:lnTo>
                <a:lnTo>
                  <a:pt x="144018" y="144779"/>
                </a:lnTo>
                <a:lnTo>
                  <a:pt x="288036" y="0"/>
                </a:lnTo>
                <a:close/>
              </a:path>
            </a:pathLst>
          </a:custGeom>
          <a:solidFill>
            <a:srgbClr val="000000"/>
          </a:solidFill>
        </p:spPr>
        <p:txBody>
          <a:bodyPr wrap="square" lIns="0" tIns="0" rIns="0" bIns="0" rtlCol="0"/>
          <a:lstStyle/>
          <a:p>
            <a:endParaRPr/>
          </a:p>
        </p:txBody>
      </p:sp>
      <p:sp>
        <p:nvSpPr>
          <p:cNvPr id="11" name="object 11"/>
          <p:cNvSpPr txBox="1"/>
          <p:nvPr/>
        </p:nvSpPr>
        <p:spPr>
          <a:xfrm>
            <a:off x="8441563" y="64701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6</a:t>
            </a:r>
            <a:endParaRPr sz="1800">
              <a:latin typeface="Arial"/>
              <a:cs typeface="Arial"/>
            </a:endParaRPr>
          </a:p>
        </p:txBody>
      </p:sp>
      <p:sp>
        <p:nvSpPr>
          <p:cNvPr id="10" name="object 10"/>
          <p:cNvSpPr txBox="1"/>
          <p:nvPr/>
        </p:nvSpPr>
        <p:spPr>
          <a:xfrm>
            <a:off x="402437" y="2034032"/>
            <a:ext cx="7334250" cy="2044791"/>
          </a:xfrm>
          <a:prstGeom prst="rect">
            <a:avLst/>
          </a:prstGeom>
        </p:spPr>
        <p:txBody>
          <a:bodyPr vert="horz" wrap="square" lIns="0" tIns="13335" rIns="0" bIns="0" rtlCol="0">
            <a:spAutoFit/>
          </a:bodyPr>
          <a:lstStyle/>
          <a:p>
            <a:pPr marL="12700" marR="5080">
              <a:lnSpc>
                <a:spcPct val="100000"/>
              </a:lnSpc>
              <a:spcBef>
                <a:spcPts val="105"/>
              </a:spcBef>
            </a:pPr>
            <a:r>
              <a:rPr sz="1600" b="1" smtClean="0">
                <a:solidFill>
                  <a:srgbClr val="3E6C18"/>
                </a:solidFill>
                <a:uFill>
                  <a:solidFill>
                    <a:srgbClr val="3E6C18"/>
                  </a:solidFill>
                </a:uFill>
                <a:latin typeface="Verdana" pitchFamily="34" charset="0"/>
                <a:ea typeface="Verdana" pitchFamily="34" charset="0"/>
                <a:cs typeface="Verdana" pitchFamily="34" charset="0"/>
              </a:rPr>
              <a:t>Normalisation </a:t>
            </a:r>
            <a:r>
              <a:rPr sz="1600" b="1" spc="-5" dirty="0">
                <a:solidFill>
                  <a:srgbClr val="3E6C18"/>
                </a:solidFill>
                <a:uFill>
                  <a:solidFill>
                    <a:srgbClr val="3E6C18"/>
                  </a:solidFill>
                </a:uFill>
                <a:latin typeface="Verdana" pitchFamily="34" charset="0"/>
                <a:ea typeface="Verdana" pitchFamily="34" charset="0"/>
                <a:cs typeface="Verdana" pitchFamily="34" charset="0"/>
              </a:rPr>
              <a:t>de </a:t>
            </a:r>
            <a:r>
              <a:rPr sz="1600" b="1" dirty="0">
                <a:solidFill>
                  <a:srgbClr val="3E6C18"/>
                </a:solidFill>
                <a:uFill>
                  <a:solidFill>
                    <a:srgbClr val="3E6C18"/>
                  </a:solidFill>
                </a:uFill>
                <a:latin typeface="Verdana" pitchFamily="34" charset="0"/>
                <a:ea typeface="Verdana" pitchFamily="34" charset="0"/>
                <a:cs typeface="Verdana" pitchFamily="34" charset="0"/>
              </a:rPr>
              <a:t>l’indexation : langages permettant de </a:t>
            </a:r>
            <a:r>
              <a:rPr sz="1600" b="1" spc="-5" dirty="0">
                <a:solidFill>
                  <a:srgbClr val="3E6C18"/>
                </a:solidFill>
                <a:uFill>
                  <a:solidFill>
                    <a:srgbClr val="3E6C18"/>
                  </a:solidFill>
                </a:uFill>
                <a:latin typeface="Verdana" pitchFamily="34" charset="0"/>
                <a:ea typeface="Verdana" pitchFamily="34" charset="0"/>
                <a:cs typeface="Verdana" pitchFamily="34" charset="0"/>
              </a:rPr>
              <a:t>décrire</a:t>
            </a:r>
            <a:r>
              <a:rPr sz="1600" b="1" spc="-204" dirty="0">
                <a:solidFill>
                  <a:srgbClr val="3E6C18"/>
                </a:solidFill>
                <a:uFill>
                  <a:solidFill>
                    <a:srgbClr val="3E6C18"/>
                  </a:solidFill>
                </a:uFill>
                <a:latin typeface="Verdana" pitchFamily="34" charset="0"/>
                <a:ea typeface="Verdana" pitchFamily="34" charset="0"/>
                <a:cs typeface="Verdana" pitchFamily="34" charset="0"/>
              </a:rPr>
              <a:t> </a:t>
            </a:r>
            <a:r>
              <a:rPr sz="1600" b="1" dirty="0">
                <a:solidFill>
                  <a:srgbClr val="3E6C18"/>
                </a:solidFill>
                <a:uFill>
                  <a:solidFill>
                    <a:srgbClr val="3E6C18"/>
                  </a:solidFill>
                </a:uFill>
                <a:latin typeface="Verdana" pitchFamily="34" charset="0"/>
                <a:ea typeface="Verdana" pitchFamily="34" charset="0"/>
                <a:cs typeface="Verdana" pitchFamily="34" charset="0"/>
              </a:rPr>
              <a:t>et  d'indexer le contenu des documents</a:t>
            </a:r>
            <a:r>
              <a:rPr sz="1600" b="1" spc="-155" dirty="0">
                <a:solidFill>
                  <a:srgbClr val="3E6C18"/>
                </a:solidFill>
                <a:uFill>
                  <a:solidFill>
                    <a:srgbClr val="3E6C18"/>
                  </a:solidFill>
                </a:uFill>
                <a:latin typeface="Verdana" pitchFamily="34" charset="0"/>
                <a:ea typeface="Verdana" pitchFamily="34" charset="0"/>
                <a:cs typeface="Verdana" pitchFamily="34" charset="0"/>
              </a:rPr>
              <a:t> </a:t>
            </a:r>
            <a:r>
              <a:rPr sz="1600" b="1" dirty="0">
                <a:solidFill>
                  <a:srgbClr val="3E6C18"/>
                </a:solidFill>
                <a:uFill>
                  <a:solidFill>
                    <a:srgbClr val="3E6C18"/>
                  </a:solidFill>
                </a:uFill>
                <a:latin typeface="Verdana" pitchFamily="34" charset="0"/>
                <a:ea typeface="Verdana" pitchFamily="34" charset="0"/>
                <a:cs typeface="Verdana" pitchFamily="34" charset="0"/>
              </a:rPr>
              <a:t>:</a:t>
            </a:r>
            <a:endParaRPr sz="1600">
              <a:latin typeface="Verdana" pitchFamily="34" charset="0"/>
              <a:ea typeface="Verdana" pitchFamily="34" charset="0"/>
              <a:cs typeface="Verdana" pitchFamily="34" charset="0"/>
            </a:endParaRPr>
          </a:p>
          <a:p>
            <a:pPr>
              <a:lnSpc>
                <a:spcPct val="100000"/>
              </a:lnSpc>
              <a:spcBef>
                <a:spcPts val="25"/>
              </a:spcBef>
            </a:pPr>
            <a:endParaRPr sz="2000">
              <a:latin typeface="Verdana" pitchFamily="34" charset="0"/>
              <a:ea typeface="Verdana" pitchFamily="34" charset="0"/>
              <a:cs typeface="Verdana" pitchFamily="34" charset="0"/>
            </a:endParaRPr>
          </a:p>
          <a:p>
            <a:pPr marL="355600" indent="-342900">
              <a:lnSpc>
                <a:spcPct val="100000"/>
              </a:lnSpc>
              <a:buChar char="-"/>
              <a:tabLst>
                <a:tab pos="354965" algn="l"/>
                <a:tab pos="355600" algn="l"/>
              </a:tabLst>
            </a:pPr>
            <a:r>
              <a:rPr sz="2000" spc="-5" dirty="0">
                <a:latin typeface="Verdana" pitchFamily="34" charset="0"/>
                <a:ea typeface="Verdana" pitchFamily="34" charset="0"/>
                <a:cs typeface="Verdana" pitchFamily="34" charset="0"/>
              </a:rPr>
              <a:t>Classifications</a:t>
            </a:r>
            <a:endParaRPr sz="2000">
              <a:latin typeface="Verdana" pitchFamily="34" charset="0"/>
              <a:ea typeface="Verdana" pitchFamily="34" charset="0"/>
              <a:cs typeface="Verdana" pitchFamily="34" charset="0"/>
            </a:endParaRPr>
          </a:p>
          <a:p>
            <a:pPr>
              <a:lnSpc>
                <a:spcPct val="100000"/>
              </a:lnSpc>
              <a:spcBef>
                <a:spcPts val="45"/>
              </a:spcBef>
              <a:buFont typeface="Times New Roman"/>
              <a:buChar char="-"/>
            </a:pPr>
            <a:endParaRPr sz="2000">
              <a:latin typeface="Verdana" pitchFamily="34" charset="0"/>
              <a:ea typeface="Verdana" pitchFamily="34" charset="0"/>
              <a:cs typeface="Verdana" pitchFamily="34" charset="0"/>
            </a:endParaRPr>
          </a:p>
          <a:p>
            <a:pPr marL="355600" indent="-342900">
              <a:lnSpc>
                <a:spcPct val="100000"/>
              </a:lnSpc>
              <a:buChar char="-"/>
              <a:tabLst>
                <a:tab pos="354965" algn="l"/>
                <a:tab pos="355600" algn="l"/>
              </a:tabLst>
            </a:pPr>
            <a:r>
              <a:rPr sz="2000" dirty="0">
                <a:latin typeface="Verdana" pitchFamily="34" charset="0"/>
                <a:ea typeface="Verdana" pitchFamily="34" charset="0"/>
                <a:cs typeface="Verdana" pitchFamily="34" charset="0"/>
              </a:rPr>
              <a:t>Ontologies</a:t>
            </a:r>
            <a:endParaRPr sz="2000">
              <a:latin typeface="Verdana" pitchFamily="34" charset="0"/>
              <a:ea typeface="Verdana" pitchFamily="34" charset="0"/>
              <a:cs typeface="Verdana" pitchFamily="34" charset="0"/>
            </a:endParaRPr>
          </a:p>
          <a:p>
            <a:pPr>
              <a:lnSpc>
                <a:spcPct val="100000"/>
              </a:lnSpc>
              <a:spcBef>
                <a:spcPts val="45"/>
              </a:spcBef>
            </a:pPr>
            <a:endParaRPr sz="2000">
              <a:latin typeface="Verdana" pitchFamily="34" charset="0"/>
              <a:ea typeface="Verdana" pitchFamily="34" charset="0"/>
              <a:cs typeface="Verdana" pitchFamily="34" charset="0"/>
            </a:endParaRPr>
          </a:p>
        </p:txBody>
      </p:sp>
      <p:sp>
        <p:nvSpPr>
          <p:cNvPr id="12"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816221" y="663956"/>
            <a:ext cx="2367915" cy="239395"/>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Application du </a:t>
            </a:r>
            <a:r>
              <a:rPr sz="1400" b="1" spc="-80" dirty="0">
                <a:solidFill>
                  <a:srgbClr val="BEBEBE"/>
                </a:solidFill>
                <a:latin typeface="Trebuchet MS"/>
                <a:cs typeface="Trebuchet MS"/>
              </a:rPr>
              <a:t>web</a:t>
            </a:r>
            <a:r>
              <a:rPr sz="1400" b="1" spc="-300" dirty="0">
                <a:solidFill>
                  <a:srgbClr val="BEBEBE"/>
                </a:solidFill>
                <a:latin typeface="Trebuchet MS"/>
                <a:cs typeface="Trebuchet MS"/>
              </a:rPr>
              <a:t> </a:t>
            </a:r>
            <a:r>
              <a:rPr sz="1400" b="1" spc="-75" dirty="0">
                <a:solidFill>
                  <a:srgbClr val="BEBEBE"/>
                </a:solidFill>
                <a:latin typeface="Trebuchet MS"/>
                <a:cs typeface="Trebuchet MS"/>
              </a:rPr>
              <a:t>sémantique</a:t>
            </a:r>
            <a:endParaRPr sz="1400">
              <a:latin typeface="Trebuchet MS"/>
              <a:cs typeface="Trebuchet MS"/>
            </a:endParaRPr>
          </a:p>
        </p:txBody>
      </p:sp>
      <p:sp>
        <p:nvSpPr>
          <p:cNvPr id="6" name="object 6"/>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D9D9D9"/>
          </a:solidFill>
        </p:spPr>
        <p:txBody>
          <a:bodyPr wrap="square" lIns="0" tIns="0" rIns="0" bIns="0" rtlCol="0"/>
          <a:lstStyle/>
          <a:p>
            <a:endParaRPr/>
          </a:p>
        </p:txBody>
      </p:sp>
      <p:sp>
        <p:nvSpPr>
          <p:cNvPr id="7" name="object 7"/>
          <p:cNvSpPr/>
          <p:nvPr/>
        </p:nvSpPr>
        <p:spPr>
          <a:xfrm>
            <a:off x="2357627" y="1071372"/>
            <a:ext cx="1800225" cy="108585"/>
          </a:xfrm>
          <a:custGeom>
            <a:avLst/>
            <a:gdLst/>
            <a:ahLst/>
            <a:cxnLst/>
            <a:rect l="l" t="t" r="r" b="b"/>
            <a:pathLst>
              <a:path w="1800225" h="108584">
                <a:moveTo>
                  <a:pt x="1745742" y="0"/>
                </a:moveTo>
                <a:lnTo>
                  <a:pt x="0" y="0"/>
                </a:lnTo>
                <a:lnTo>
                  <a:pt x="54102" y="54101"/>
                </a:lnTo>
                <a:lnTo>
                  <a:pt x="0" y="108203"/>
                </a:lnTo>
                <a:lnTo>
                  <a:pt x="1745742" y="108203"/>
                </a:lnTo>
                <a:lnTo>
                  <a:pt x="1799844" y="54101"/>
                </a:lnTo>
                <a:lnTo>
                  <a:pt x="1745742" y="0"/>
                </a:lnTo>
                <a:close/>
              </a:path>
            </a:pathLst>
          </a:custGeom>
          <a:solidFill>
            <a:srgbClr val="5FA225"/>
          </a:solidFill>
        </p:spPr>
        <p:txBody>
          <a:bodyPr wrap="square" lIns="0" tIns="0" rIns="0" bIns="0" rtlCol="0"/>
          <a:lstStyle/>
          <a:p>
            <a:endParaRPr/>
          </a:p>
        </p:txBody>
      </p:sp>
      <p:sp>
        <p:nvSpPr>
          <p:cNvPr id="8" name="object 8"/>
          <p:cNvSpPr/>
          <p:nvPr/>
        </p:nvSpPr>
        <p:spPr>
          <a:xfrm>
            <a:off x="3142488" y="1427988"/>
            <a:ext cx="288290" cy="144780"/>
          </a:xfrm>
          <a:custGeom>
            <a:avLst/>
            <a:gdLst/>
            <a:ahLst/>
            <a:cxnLst/>
            <a:rect l="l" t="t" r="r" b="b"/>
            <a:pathLst>
              <a:path w="288289" h="144780">
                <a:moveTo>
                  <a:pt x="288036" y="0"/>
                </a:moveTo>
                <a:lnTo>
                  <a:pt x="0" y="0"/>
                </a:lnTo>
                <a:lnTo>
                  <a:pt x="144017" y="144779"/>
                </a:lnTo>
                <a:lnTo>
                  <a:pt x="288036" y="0"/>
                </a:lnTo>
                <a:close/>
              </a:path>
            </a:pathLst>
          </a:custGeom>
          <a:solidFill>
            <a:srgbClr val="000000"/>
          </a:solidFill>
        </p:spPr>
        <p:txBody>
          <a:bodyPr wrap="square" lIns="0" tIns="0" rIns="0" bIns="0" rtlCol="0"/>
          <a:lstStyle/>
          <a:p>
            <a:endParaRPr/>
          </a:p>
        </p:txBody>
      </p:sp>
      <p:sp>
        <p:nvSpPr>
          <p:cNvPr id="12" name="object 12"/>
          <p:cNvSpPr txBox="1"/>
          <p:nvPr/>
        </p:nvSpPr>
        <p:spPr>
          <a:xfrm>
            <a:off x="8441563" y="64701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6</a:t>
            </a:r>
            <a:endParaRPr sz="1800">
              <a:latin typeface="Arial"/>
              <a:cs typeface="Arial"/>
            </a:endParaRPr>
          </a:p>
        </p:txBody>
      </p:sp>
      <p:sp>
        <p:nvSpPr>
          <p:cNvPr id="10" name="object 10"/>
          <p:cNvSpPr txBox="1"/>
          <p:nvPr/>
        </p:nvSpPr>
        <p:spPr>
          <a:xfrm>
            <a:off x="222300" y="1649983"/>
            <a:ext cx="221996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00B050"/>
                </a:solidFill>
                <a:latin typeface="Times New Roman"/>
                <a:cs typeface="Times New Roman"/>
              </a:rPr>
              <a:t>Classifications</a:t>
            </a:r>
            <a:endParaRPr sz="2800">
              <a:solidFill>
                <a:srgbClr val="00B050"/>
              </a:solidFill>
              <a:latin typeface="Times New Roman"/>
              <a:cs typeface="Times New Roman"/>
            </a:endParaRPr>
          </a:p>
        </p:txBody>
      </p:sp>
      <p:sp>
        <p:nvSpPr>
          <p:cNvPr id="11" name="object 11"/>
          <p:cNvSpPr txBox="1"/>
          <p:nvPr/>
        </p:nvSpPr>
        <p:spPr>
          <a:xfrm>
            <a:off x="222300" y="2508250"/>
            <a:ext cx="8608060" cy="3586479"/>
          </a:xfrm>
          <a:prstGeom prst="rect">
            <a:avLst/>
          </a:prstGeom>
        </p:spPr>
        <p:txBody>
          <a:bodyPr vert="horz" wrap="square" lIns="0" tIns="12700" rIns="0" bIns="0" rtlCol="0">
            <a:spAutoFit/>
          </a:bodyPr>
          <a:lstStyle/>
          <a:p>
            <a:pPr marL="299085" indent="-286385">
              <a:lnSpc>
                <a:spcPct val="100000"/>
              </a:lnSpc>
              <a:spcBef>
                <a:spcPts val="100"/>
              </a:spcBef>
              <a:buChar char="-"/>
              <a:tabLst>
                <a:tab pos="299085" algn="l"/>
                <a:tab pos="299720" algn="l"/>
              </a:tabLst>
            </a:pPr>
            <a:r>
              <a:rPr sz="1800" dirty="0">
                <a:latin typeface="Times New Roman"/>
                <a:cs typeface="Times New Roman"/>
              </a:rPr>
              <a:t>Langage de traitement/classification</a:t>
            </a:r>
            <a:r>
              <a:rPr sz="1800" spc="-45" dirty="0">
                <a:latin typeface="Times New Roman"/>
                <a:cs typeface="Times New Roman"/>
              </a:rPr>
              <a:t> </a:t>
            </a:r>
            <a:r>
              <a:rPr sz="1800" spc="-5" dirty="0">
                <a:latin typeface="Times New Roman"/>
                <a:cs typeface="Times New Roman"/>
              </a:rPr>
              <a:t>sémantique</a:t>
            </a:r>
            <a:endParaRPr sz="1800">
              <a:latin typeface="Times New Roman"/>
              <a:cs typeface="Times New Roman"/>
            </a:endParaRPr>
          </a:p>
          <a:p>
            <a:pPr>
              <a:lnSpc>
                <a:spcPct val="100000"/>
              </a:lnSpc>
              <a:spcBef>
                <a:spcPts val="30"/>
              </a:spcBef>
              <a:buFont typeface="Times New Roman"/>
              <a:buChar char="-"/>
            </a:pPr>
            <a:endParaRPr sz="1850">
              <a:latin typeface="Times New Roman"/>
              <a:cs typeface="Times New Roman"/>
            </a:endParaRPr>
          </a:p>
          <a:p>
            <a:pPr marL="299085" indent="-286385">
              <a:lnSpc>
                <a:spcPct val="100000"/>
              </a:lnSpc>
              <a:buChar char="-"/>
              <a:tabLst>
                <a:tab pos="299085" algn="l"/>
                <a:tab pos="299720" algn="l"/>
              </a:tabLst>
            </a:pPr>
            <a:r>
              <a:rPr sz="1800" dirty="0">
                <a:latin typeface="Times New Roman"/>
                <a:cs typeface="Times New Roman"/>
              </a:rPr>
              <a:t>Système </a:t>
            </a:r>
            <a:r>
              <a:rPr sz="1800" spc="-5" dirty="0">
                <a:latin typeface="Times New Roman"/>
                <a:cs typeface="Times New Roman"/>
              </a:rPr>
              <a:t>organisé </a:t>
            </a:r>
            <a:r>
              <a:rPr sz="1800" dirty="0">
                <a:latin typeface="Times New Roman"/>
                <a:cs typeface="Times New Roman"/>
              </a:rPr>
              <a:t>et hiérarchisé de classification </a:t>
            </a:r>
            <a:r>
              <a:rPr sz="1800" spc="-5" dirty="0">
                <a:latin typeface="Times New Roman"/>
                <a:cs typeface="Times New Roman"/>
              </a:rPr>
              <a:t>d’«objets</a:t>
            </a:r>
            <a:r>
              <a:rPr sz="1800" spc="-50" dirty="0">
                <a:latin typeface="Times New Roman"/>
                <a:cs typeface="Times New Roman"/>
              </a:rPr>
              <a:t> </a:t>
            </a:r>
            <a:r>
              <a:rPr sz="1800" dirty="0">
                <a:latin typeface="Times New Roman"/>
                <a:cs typeface="Times New Roman"/>
              </a:rPr>
              <a:t>»</a:t>
            </a:r>
            <a:endParaRPr sz="1800">
              <a:latin typeface="Times New Roman"/>
              <a:cs typeface="Times New Roman"/>
            </a:endParaRPr>
          </a:p>
          <a:p>
            <a:pPr>
              <a:lnSpc>
                <a:spcPct val="100000"/>
              </a:lnSpc>
              <a:spcBef>
                <a:spcPts val="35"/>
              </a:spcBef>
              <a:buFont typeface="Times New Roman"/>
              <a:buChar char="-"/>
            </a:pPr>
            <a:endParaRPr sz="1850">
              <a:latin typeface="Times New Roman"/>
              <a:cs typeface="Times New Roman"/>
            </a:endParaRPr>
          </a:p>
          <a:p>
            <a:pPr marL="299085" indent="-286385">
              <a:lnSpc>
                <a:spcPct val="100000"/>
              </a:lnSpc>
              <a:buChar char="-"/>
              <a:tabLst>
                <a:tab pos="299085" algn="l"/>
                <a:tab pos="299720" algn="l"/>
              </a:tabLst>
            </a:pPr>
            <a:r>
              <a:rPr sz="1800" dirty="0">
                <a:latin typeface="Times New Roman"/>
                <a:cs typeface="Times New Roman"/>
              </a:rPr>
              <a:t>Les classifications </a:t>
            </a:r>
            <a:r>
              <a:rPr sz="1800" spc="-5" dirty="0">
                <a:latin typeface="Times New Roman"/>
                <a:cs typeface="Times New Roman"/>
              </a:rPr>
              <a:t>sont utilisées </a:t>
            </a:r>
            <a:r>
              <a:rPr sz="1800" dirty="0">
                <a:latin typeface="Times New Roman"/>
                <a:cs typeface="Times New Roman"/>
              </a:rPr>
              <a:t>dans tous les </a:t>
            </a:r>
            <a:r>
              <a:rPr sz="1800" spc="-5" dirty="0">
                <a:latin typeface="Times New Roman"/>
                <a:cs typeface="Times New Roman"/>
              </a:rPr>
              <a:t>domaines </a:t>
            </a:r>
            <a:r>
              <a:rPr sz="1800" dirty="0">
                <a:latin typeface="Times New Roman"/>
                <a:cs typeface="Times New Roman"/>
              </a:rPr>
              <a:t>d’activités </a:t>
            </a:r>
            <a:r>
              <a:rPr sz="1800" spc="-5" dirty="0">
                <a:latin typeface="Times New Roman"/>
                <a:cs typeface="Times New Roman"/>
              </a:rPr>
              <a:t>humaines </a:t>
            </a:r>
            <a:r>
              <a:rPr sz="1800" dirty="0">
                <a:latin typeface="Times New Roman"/>
                <a:cs typeface="Times New Roman"/>
              </a:rPr>
              <a:t>(les</a:t>
            </a:r>
            <a:r>
              <a:rPr sz="1800" spc="-5" dirty="0">
                <a:latin typeface="Times New Roman"/>
                <a:cs typeface="Times New Roman"/>
              </a:rPr>
              <a:t> </a:t>
            </a:r>
            <a:r>
              <a:rPr sz="1800" dirty="0">
                <a:latin typeface="Times New Roman"/>
                <a:cs typeface="Times New Roman"/>
              </a:rPr>
              <a:t>espèces</a:t>
            </a:r>
            <a:endParaRPr sz="1800">
              <a:latin typeface="Times New Roman"/>
              <a:cs typeface="Times New Roman"/>
            </a:endParaRPr>
          </a:p>
          <a:p>
            <a:pPr marL="299085">
              <a:lnSpc>
                <a:spcPct val="100000"/>
              </a:lnSpc>
            </a:pPr>
            <a:r>
              <a:rPr sz="1800" dirty="0">
                <a:latin typeface="Times New Roman"/>
                <a:cs typeface="Times New Roman"/>
              </a:rPr>
              <a:t>vivantes, les maladies, les produits ou services, les documents dans une</a:t>
            </a:r>
            <a:r>
              <a:rPr sz="1800" spc="-110" dirty="0">
                <a:latin typeface="Times New Roman"/>
                <a:cs typeface="Times New Roman"/>
              </a:rPr>
              <a:t> </a:t>
            </a:r>
            <a:r>
              <a:rPr sz="1800" dirty="0">
                <a:latin typeface="Times New Roman"/>
                <a:cs typeface="Times New Roman"/>
              </a:rPr>
              <a:t>bibliothèque…)</a:t>
            </a:r>
            <a:endParaRPr sz="1800">
              <a:latin typeface="Times New Roman"/>
              <a:cs typeface="Times New Roman"/>
            </a:endParaRPr>
          </a:p>
          <a:p>
            <a:pPr>
              <a:lnSpc>
                <a:spcPct val="100000"/>
              </a:lnSpc>
              <a:spcBef>
                <a:spcPts val="35"/>
              </a:spcBef>
            </a:pPr>
            <a:endParaRPr sz="1850">
              <a:latin typeface="Times New Roman"/>
              <a:cs typeface="Times New Roman"/>
            </a:endParaRPr>
          </a:p>
          <a:p>
            <a:pPr marL="299085" marR="5080" indent="-286385">
              <a:lnSpc>
                <a:spcPct val="100000"/>
              </a:lnSpc>
              <a:buChar char="-"/>
              <a:tabLst>
                <a:tab pos="299085" algn="l"/>
                <a:tab pos="299720" algn="l"/>
              </a:tabLst>
            </a:pPr>
            <a:r>
              <a:rPr sz="1800" dirty="0">
                <a:latin typeface="Times New Roman"/>
                <a:cs typeface="Times New Roman"/>
              </a:rPr>
              <a:t>Elles apportent cependant un éclairage utile aux réflexions </a:t>
            </a:r>
            <a:r>
              <a:rPr sz="1800" spc="-5" dirty="0">
                <a:latin typeface="Times New Roman"/>
                <a:cs typeface="Times New Roman"/>
              </a:rPr>
              <a:t>sur </a:t>
            </a:r>
            <a:r>
              <a:rPr sz="1800" dirty="0">
                <a:latin typeface="Times New Roman"/>
                <a:cs typeface="Times New Roman"/>
              </a:rPr>
              <a:t>la nature de la</a:t>
            </a:r>
            <a:r>
              <a:rPr sz="1800" spc="-145" dirty="0">
                <a:latin typeface="Times New Roman"/>
                <a:cs typeface="Times New Roman"/>
              </a:rPr>
              <a:t> </a:t>
            </a:r>
            <a:r>
              <a:rPr sz="1800" dirty="0">
                <a:latin typeface="Times New Roman"/>
                <a:cs typeface="Times New Roman"/>
              </a:rPr>
              <a:t>connaissance  et les </a:t>
            </a:r>
            <a:r>
              <a:rPr sz="1800" spc="-5" dirty="0">
                <a:latin typeface="Times New Roman"/>
                <a:cs typeface="Times New Roman"/>
              </a:rPr>
              <a:t>processus </a:t>
            </a:r>
            <a:r>
              <a:rPr sz="1800" dirty="0">
                <a:latin typeface="Times New Roman"/>
                <a:cs typeface="Times New Roman"/>
              </a:rPr>
              <a:t>cognitifs </a:t>
            </a:r>
            <a:r>
              <a:rPr sz="1800" spc="-5" dirty="0">
                <a:latin typeface="Times New Roman"/>
                <a:cs typeface="Times New Roman"/>
              </a:rPr>
              <a:t>mis </a:t>
            </a:r>
            <a:r>
              <a:rPr sz="1800" dirty="0">
                <a:latin typeface="Times New Roman"/>
                <a:cs typeface="Times New Roman"/>
              </a:rPr>
              <a:t>en</a:t>
            </a:r>
            <a:r>
              <a:rPr sz="1800" spc="-15" dirty="0">
                <a:latin typeface="Times New Roman"/>
                <a:cs typeface="Times New Roman"/>
              </a:rPr>
              <a:t> </a:t>
            </a:r>
            <a:r>
              <a:rPr sz="1800" dirty="0">
                <a:latin typeface="Times New Roman"/>
                <a:cs typeface="Times New Roman"/>
              </a:rPr>
              <a:t>jeu</a:t>
            </a:r>
            <a:endParaRPr sz="1800">
              <a:latin typeface="Times New Roman"/>
              <a:cs typeface="Times New Roman"/>
            </a:endParaRPr>
          </a:p>
          <a:p>
            <a:pPr>
              <a:lnSpc>
                <a:spcPct val="100000"/>
              </a:lnSpc>
              <a:spcBef>
                <a:spcPts val="30"/>
              </a:spcBef>
              <a:buFont typeface="Times New Roman"/>
              <a:buChar char="-"/>
            </a:pPr>
            <a:endParaRPr sz="1850">
              <a:latin typeface="Times New Roman"/>
              <a:cs typeface="Times New Roman"/>
            </a:endParaRPr>
          </a:p>
          <a:p>
            <a:pPr marL="299085" indent="-286385">
              <a:lnSpc>
                <a:spcPct val="100000"/>
              </a:lnSpc>
              <a:buChar char="-"/>
              <a:tabLst>
                <a:tab pos="299085" algn="l"/>
                <a:tab pos="299720" algn="l"/>
              </a:tabLst>
            </a:pPr>
            <a:r>
              <a:rPr sz="1800" dirty="0">
                <a:latin typeface="Times New Roman"/>
                <a:cs typeface="Times New Roman"/>
              </a:rPr>
              <a:t>Les classifications </a:t>
            </a:r>
            <a:r>
              <a:rPr sz="1800" spc="-5" dirty="0">
                <a:latin typeface="Times New Roman"/>
                <a:cs typeface="Times New Roman"/>
              </a:rPr>
              <a:t>sont donc importantes </a:t>
            </a:r>
            <a:r>
              <a:rPr sz="1800" dirty="0">
                <a:latin typeface="Times New Roman"/>
                <a:cs typeface="Times New Roman"/>
              </a:rPr>
              <a:t>pour </a:t>
            </a:r>
            <a:r>
              <a:rPr sz="1800" spc="-5" dirty="0">
                <a:latin typeface="Times New Roman"/>
                <a:cs typeface="Times New Roman"/>
              </a:rPr>
              <a:t>organiser </a:t>
            </a:r>
            <a:r>
              <a:rPr sz="1800" dirty="0">
                <a:latin typeface="Times New Roman"/>
                <a:cs typeface="Times New Roman"/>
              </a:rPr>
              <a:t>les</a:t>
            </a:r>
            <a:r>
              <a:rPr sz="1800" spc="-30" dirty="0">
                <a:latin typeface="Times New Roman"/>
                <a:cs typeface="Times New Roman"/>
              </a:rPr>
              <a:t> </a:t>
            </a:r>
            <a:r>
              <a:rPr sz="1800" dirty="0">
                <a:latin typeface="Times New Roman"/>
                <a:cs typeface="Times New Roman"/>
              </a:rPr>
              <a:t>connaissances.</a:t>
            </a:r>
            <a:endParaRPr sz="1800">
              <a:latin typeface="Times New Roman"/>
              <a:cs typeface="Times New Roman"/>
            </a:endParaRPr>
          </a:p>
          <a:p>
            <a:pPr>
              <a:lnSpc>
                <a:spcPct val="100000"/>
              </a:lnSpc>
              <a:spcBef>
                <a:spcPts val="45"/>
              </a:spcBef>
              <a:buFont typeface="Times New Roman"/>
              <a:buChar char="-"/>
            </a:pPr>
            <a:endParaRPr sz="1800">
              <a:latin typeface="Times New Roman"/>
              <a:cs typeface="Times New Roman"/>
            </a:endParaRPr>
          </a:p>
          <a:p>
            <a:pPr marL="299085" indent="-286385">
              <a:lnSpc>
                <a:spcPct val="100000"/>
              </a:lnSpc>
              <a:buChar char="-"/>
              <a:tabLst>
                <a:tab pos="299085" algn="l"/>
                <a:tab pos="299720" algn="l"/>
              </a:tabLst>
            </a:pPr>
            <a:r>
              <a:rPr sz="1800" spc="-5" dirty="0">
                <a:latin typeface="Times New Roman"/>
                <a:cs typeface="Times New Roman"/>
              </a:rPr>
              <a:t>Classer </a:t>
            </a:r>
            <a:r>
              <a:rPr sz="1800" dirty="0">
                <a:latin typeface="Times New Roman"/>
                <a:cs typeface="Times New Roman"/>
              </a:rPr>
              <a:t>les</a:t>
            </a:r>
            <a:r>
              <a:rPr sz="1800" spc="-5" dirty="0">
                <a:latin typeface="Times New Roman"/>
                <a:cs typeface="Times New Roman"/>
              </a:rPr>
              <a:t> </a:t>
            </a:r>
            <a:r>
              <a:rPr sz="1800" dirty="0">
                <a:latin typeface="Times New Roman"/>
                <a:cs typeface="Times New Roman"/>
              </a:rPr>
              <a:t>objets/connaissances</a:t>
            </a:r>
            <a:endParaRPr sz="1800">
              <a:latin typeface="Times New Roman"/>
              <a:cs typeface="Times New Roman"/>
            </a:endParaRPr>
          </a:p>
        </p:txBody>
      </p:sp>
      <p:sp>
        <p:nvSpPr>
          <p:cNvPr id="13"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5030470" y="663956"/>
            <a:ext cx="2367915" cy="239395"/>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Application du </a:t>
            </a:r>
            <a:r>
              <a:rPr sz="1400" b="1" spc="-80" dirty="0">
                <a:solidFill>
                  <a:srgbClr val="BEBEBE"/>
                </a:solidFill>
                <a:latin typeface="Trebuchet MS"/>
                <a:cs typeface="Trebuchet MS"/>
              </a:rPr>
              <a:t>web</a:t>
            </a:r>
            <a:r>
              <a:rPr sz="1400" b="1" spc="-300" dirty="0">
                <a:solidFill>
                  <a:srgbClr val="BEBEBE"/>
                </a:solidFill>
                <a:latin typeface="Trebuchet MS"/>
                <a:cs typeface="Trebuchet MS"/>
              </a:rPr>
              <a:t> </a:t>
            </a:r>
            <a:r>
              <a:rPr sz="1400" b="1" spc="-75" dirty="0">
                <a:solidFill>
                  <a:srgbClr val="BEBEBE"/>
                </a:solidFill>
                <a:latin typeface="Trebuchet MS"/>
                <a:cs typeface="Trebuchet MS"/>
              </a:rPr>
              <a:t>sémantique</a:t>
            </a:r>
            <a:endParaRPr sz="1400">
              <a:latin typeface="Trebuchet MS"/>
              <a:cs typeface="Trebuchet MS"/>
            </a:endParaRPr>
          </a:p>
        </p:txBody>
      </p:sp>
      <p:sp>
        <p:nvSpPr>
          <p:cNvPr id="6" name="object 6"/>
          <p:cNvSpPr/>
          <p:nvPr/>
        </p:nvSpPr>
        <p:spPr>
          <a:xfrm>
            <a:off x="4928615"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D9D9D9"/>
          </a:solidFill>
        </p:spPr>
        <p:txBody>
          <a:bodyPr wrap="square" lIns="0" tIns="0" rIns="0" bIns="0" rtlCol="0"/>
          <a:lstStyle/>
          <a:p>
            <a:endParaRPr/>
          </a:p>
        </p:txBody>
      </p:sp>
      <p:sp>
        <p:nvSpPr>
          <p:cNvPr id="7" name="object 7"/>
          <p:cNvSpPr/>
          <p:nvPr/>
        </p:nvSpPr>
        <p:spPr>
          <a:xfrm>
            <a:off x="2357627" y="1071372"/>
            <a:ext cx="1800225" cy="108585"/>
          </a:xfrm>
          <a:custGeom>
            <a:avLst/>
            <a:gdLst/>
            <a:ahLst/>
            <a:cxnLst/>
            <a:rect l="l" t="t" r="r" b="b"/>
            <a:pathLst>
              <a:path w="1800225" h="108584">
                <a:moveTo>
                  <a:pt x="1745742" y="0"/>
                </a:moveTo>
                <a:lnTo>
                  <a:pt x="0" y="0"/>
                </a:lnTo>
                <a:lnTo>
                  <a:pt x="54102" y="54101"/>
                </a:lnTo>
                <a:lnTo>
                  <a:pt x="0" y="108203"/>
                </a:lnTo>
                <a:lnTo>
                  <a:pt x="1745742" y="108203"/>
                </a:lnTo>
                <a:lnTo>
                  <a:pt x="1799844" y="54101"/>
                </a:lnTo>
                <a:lnTo>
                  <a:pt x="1745742" y="0"/>
                </a:lnTo>
                <a:close/>
              </a:path>
            </a:pathLst>
          </a:custGeom>
          <a:solidFill>
            <a:srgbClr val="5FA225"/>
          </a:solidFill>
        </p:spPr>
        <p:txBody>
          <a:bodyPr wrap="square" lIns="0" tIns="0" rIns="0" bIns="0" rtlCol="0"/>
          <a:lstStyle/>
          <a:p>
            <a:endParaRPr/>
          </a:p>
        </p:txBody>
      </p:sp>
      <p:sp>
        <p:nvSpPr>
          <p:cNvPr id="8" name="object 8"/>
          <p:cNvSpPr/>
          <p:nvPr/>
        </p:nvSpPr>
        <p:spPr>
          <a:xfrm>
            <a:off x="3142488" y="1427988"/>
            <a:ext cx="288290" cy="144780"/>
          </a:xfrm>
          <a:custGeom>
            <a:avLst/>
            <a:gdLst/>
            <a:ahLst/>
            <a:cxnLst/>
            <a:rect l="l" t="t" r="r" b="b"/>
            <a:pathLst>
              <a:path w="288289" h="144780">
                <a:moveTo>
                  <a:pt x="288036" y="0"/>
                </a:moveTo>
                <a:lnTo>
                  <a:pt x="0" y="0"/>
                </a:lnTo>
                <a:lnTo>
                  <a:pt x="144017" y="144779"/>
                </a:lnTo>
                <a:lnTo>
                  <a:pt x="288036" y="0"/>
                </a:lnTo>
                <a:close/>
              </a:path>
            </a:pathLst>
          </a:custGeom>
          <a:solidFill>
            <a:srgbClr val="000000"/>
          </a:solidFill>
        </p:spPr>
        <p:txBody>
          <a:bodyPr wrap="square" lIns="0" tIns="0" rIns="0" bIns="0" rtlCol="0"/>
          <a:lstStyle/>
          <a:p>
            <a:endParaRPr/>
          </a:p>
        </p:txBody>
      </p:sp>
      <p:sp>
        <p:nvSpPr>
          <p:cNvPr id="11" name="object 11"/>
          <p:cNvSpPr txBox="1"/>
          <p:nvPr/>
        </p:nvSpPr>
        <p:spPr>
          <a:xfrm>
            <a:off x="8441563" y="64701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6</a:t>
            </a:r>
            <a:endParaRPr sz="1800">
              <a:latin typeface="Arial"/>
              <a:cs typeface="Arial"/>
            </a:endParaRPr>
          </a:p>
        </p:txBody>
      </p:sp>
      <p:sp>
        <p:nvSpPr>
          <p:cNvPr id="10" name="object 10"/>
          <p:cNvSpPr txBox="1"/>
          <p:nvPr/>
        </p:nvSpPr>
        <p:spPr>
          <a:xfrm>
            <a:off x="402437" y="1805762"/>
            <a:ext cx="8352790" cy="4074833"/>
          </a:xfrm>
          <a:prstGeom prst="rect">
            <a:avLst/>
          </a:prstGeom>
        </p:spPr>
        <p:txBody>
          <a:bodyPr vert="horz" wrap="square" lIns="0" tIns="12065" rIns="0" bIns="0" rtlCol="0">
            <a:spAutoFit/>
          </a:bodyPr>
          <a:lstStyle/>
          <a:p>
            <a:pPr marL="12700">
              <a:lnSpc>
                <a:spcPct val="100000"/>
              </a:lnSpc>
              <a:spcBef>
                <a:spcPts val="95"/>
              </a:spcBef>
            </a:pPr>
            <a:r>
              <a:rPr sz="2800" b="1" dirty="0">
                <a:solidFill>
                  <a:srgbClr val="00B050"/>
                </a:solidFill>
                <a:latin typeface="Times New Roman"/>
                <a:cs typeface="Times New Roman"/>
              </a:rPr>
              <a:t>Ontologies</a:t>
            </a:r>
            <a:endParaRPr sz="2800">
              <a:solidFill>
                <a:srgbClr val="00B050"/>
              </a:solidFill>
              <a:latin typeface="Times New Roman"/>
              <a:cs typeface="Times New Roman"/>
            </a:endParaRPr>
          </a:p>
          <a:p>
            <a:pPr marL="299085" marR="1225550" indent="-286385">
              <a:lnSpc>
                <a:spcPct val="100000"/>
              </a:lnSpc>
              <a:spcBef>
                <a:spcPts val="45"/>
              </a:spcBef>
              <a:buChar char="-"/>
              <a:tabLst>
                <a:tab pos="299085" algn="l"/>
                <a:tab pos="299720" algn="l"/>
              </a:tabLst>
            </a:pPr>
            <a:r>
              <a:rPr sz="1800" dirty="0">
                <a:latin typeface="Times New Roman"/>
                <a:cs typeface="Times New Roman"/>
              </a:rPr>
              <a:t>Ensemble structuré </a:t>
            </a:r>
            <a:r>
              <a:rPr sz="1800" spc="-5" dirty="0">
                <a:latin typeface="Times New Roman"/>
                <a:cs typeface="Times New Roman"/>
              </a:rPr>
              <a:t>des termes </a:t>
            </a:r>
            <a:r>
              <a:rPr sz="1800" dirty="0">
                <a:latin typeface="Times New Roman"/>
                <a:cs typeface="Times New Roman"/>
              </a:rPr>
              <a:t>et concepts représentant le </a:t>
            </a:r>
            <a:r>
              <a:rPr sz="1800" spc="-5" dirty="0">
                <a:latin typeface="Times New Roman"/>
                <a:cs typeface="Times New Roman"/>
              </a:rPr>
              <a:t>sens </a:t>
            </a:r>
            <a:r>
              <a:rPr sz="1800" dirty="0">
                <a:latin typeface="Times New Roman"/>
                <a:cs typeface="Times New Roman"/>
              </a:rPr>
              <a:t>d'un </a:t>
            </a:r>
            <a:r>
              <a:rPr sz="1800" spc="-5" dirty="0">
                <a:latin typeface="Times New Roman"/>
                <a:cs typeface="Times New Roman"/>
              </a:rPr>
              <a:t>champ  </a:t>
            </a:r>
            <a:r>
              <a:rPr sz="1800" dirty="0">
                <a:latin typeface="Times New Roman"/>
                <a:cs typeface="Times New Roman"/>
              </a:rPr>
              <a:t>d'informations ou les éléments d'un </a:t>
            </a:r>
            <a:r>
              <a:rPr sz="1800" spc="-5" dirty="0">
                <a:latin typeface="Times New Roman"/>
                <a:cs typeface="Times New Roman"/>
              </a:rPr>
              <a:t>domaine </a:t>
            </a:r>
            <a:r>
              <a:rPr sz="1800" dirty="0">
                <a:latin typeface="Times New Roman"/>
                <a:cs typeface="Times New Roman"/>
              </a:rPr>
              <a:t>de</a:t>
            </a:r>
            <a:r>
              <a:rPr sz="1800" spc="-50" dirty="0">
                <a:latin typeface="Times New Roman"/>
                <a:cs typeface="Times New Roman"/>
              </a:rPr>
              <a:t> </a:t>
            </a:r>
            <a:r>
              <a:rPr sz="1800" dirty="0">
                <a:latin typeface="Times New Roman"/>
                <a:cs typeface="Times New Roman"/>
              </a:rPr>
              <a:t>connaissances.</a:t>
            </a:r>
            <a:endParaRPr sz="1800">
              <a:latin typeface="Times New Roman"/>
              <a:cs typeface="Times New Roman"/>
            </a:endParaRPr>
          </a:p>
          <a:p>
            <a:pPr>
              <a:lnSpc>
                <a:spcPct val="100000"/>
              </a:lnSpc>
              <a:spcBef>
                <a:spcPts val="30"/>
              </a:spcBef>
              <a:buFont typeface="Times New Roman"/>
              <a:buChar char="-"/>
            </a:pPr>
            <a:endParaRPr sz="1850">
              <a:latin typeface="Times New Roman"/>
              <a:cs typeface="Times New Roman"/>
            </a:endParaRPr>
          </a:p>
          <a:p>
            <a:pPr marL="299085" indent="-286385">
              <a:lnSpc>
                <a:spcPct val="100000"/>
              </a:lnSpc>
              <a:buChar char="-"/>
              <a:tabLst>
                <a:tab pos="299085" algn="l"/>
                <a:tab pos="299720" algn="l"/>
              </a:tabLst>
            </a:pPr>
            <a:r>
              <a:rPr sz="1800" dirty="0">
                <a:latin typeface="Times New Roman"/>
                <a:cs typeface="Times New Roman"/>
              </a:rPr>
              <a:t>Modèle de données représentatif d'un </a:t>
            </a:r>
            <a:r>
              <a:rPr sz="1800" spc="-5" dirty="0">
                <a:latin typeface="Times New Roman"/>
                <a:cs typeface="Times New Roman"/>
              </a:rPr>
              <a:t>ensemble </a:t>
            </a:r>
            <a:r>
              <a:rPr sz="1800" dirty="0">
                <a:latin typeface="Times New Roman"/>
                <a:cs typeface="Times New Roman"/>
              </a:rPr>
              <a:t>de concepts dans un</a:t>
            </a:r>
            <a:r>
              <a:rPr sz="1800" spc="-80" dirty="0">
                <a:latin typeface="Times New Roman"/>
                <a:cs typeface="Times New Roman"/>
              </a:rPr>
              <a:t> </a:t>
            </a:r>
            <a:r>
              <a:rPr sz="1800" spc="-5" dirty="0">
                <a:latin typeface="Times New Roman"/>
                <a:cs typeface="Times New Roman"/>
              </a:rPr>
              <a:t>domaine</a:t>
            </a:r>
            <a:endParaRPr sz="1800">
              <a:latin typeface="Times New Roman"/>
              <a:cs typeface="Times New Roman"/>
            </a:endParaRPr>
          </a:p>
          <a:p>
            <a:pPr>
              <a:lnSpc>
                <a:spcPct val="100000"/>
              </a:lnSpc>
              <a:spcBef>
                <a:spcPts val="35"/>
              </a:spcBef>
              <a:buFont typeface="Times New Roman"/>
              <a:buChar char="-"/>
            </a:pPr>
            <a:endParaRPr sz="1850">
              <a:latin typeface="Times New Roman"/>
              <a:cs typeface="Times New Roman"/>
            </a:endParaRPr>
          </a:p>
          <a:p>
            <a:pPr marL="299085" indent="-286385">
              <a:lnSpc>
                <a:spcPct val="100000"/>
              </a:lnSpc>
              <a:buChar char="-"/>
              <a:tabLst>
                <a:tab pos="299085" algn="l"/>
                <a:tab pos="299720" algn="l"/>
              </a:tabLst>
            </a:pPr>
            <a:r>
              <a:rPr sz="1800" dirty="0">
                <a:latin typeface="Times New Roman"/>
                <a:cs typeface="Times New Roman"/>
              </a:rPr>
              <a:t>Relations entre ces</a:t>
            </a:r>
            <a:r>
              <a:rPr sz="1800" spc="-40" dirty="0">
                <a:latin typeface="Times New Roman"/>
                <a:cs typeface="Times New Roman"/>
              </a:rPr>
              <a:t> </a:t>
            </a:r>
            <a:r>
              <a:rPr sz="1800" dirty="0">
                <a:latin typeface="Times New Roman"/>
                <a:cs typeface="Times New Roman"/>
              </a:rPr>
              <a:t>concepts.</a:t>
            </a:r>
            <a:endParaRPr sz="1800">
              <a:latin typeface="Times New Roman"/>
              <a:cs typeface="Times New Roman"/>
            </a:endParaRPr>
          </a:p>
          <a:p>
            <a:pPr>
              <a:lnSpc>
                <a:spcPct val="100000"/>
              </a:lnSpc>
              <a:spcBef>
                <a:spcPts val="35"/>
              </a:spcBef>
              <a:buFont typeface="Times New Roman"/>
              <a:buChar char="-"/>
            </a:pPr>
            <a:endParaRPr sz="1850">
              <a:latin typeface="Times New Roman"/>
              <a:cs typeface="Times New Roman"/>
            </a:endParaRPr>
          </a:p>
          <a:p>
            <a:pPr marL="299085" marR="5080" indent="-286385">
              <a:lnSpc>
                <a:spcPct val="100000"/>
              </a:lnSpc>
              <a:buChar char="-"/>
              <a:tabLst>
                <a:tab pos="299085" algn="l"/>
                <a:tab pos="299720" algn="l"/>
              </a:tabLst>
            </a:pPr>
            <a:r>
              <a:rPr sz="1800" dirty="0">
                <a:latin typeface="Times New Roman"/>
                <a:cs typeface="Times New Roman"/>
              </a:rPr>
              <a:t>Le </a:t>
            </a:r>
            <a:r>
              <a:rPr sz="1800" spc="-5" dirty="0">
                <a:latin typeface="Times New Roman"/>
                <a:cs typeface="Times New Roman"/>
              </a:rPr>
              <a:t>terme est </a:t>
            </a:r>
            <a:r>
              <a:rPr sz="1800" dirty="0">
                <a:latin typeface="Times New Roman"/>
                <a:cs typeface="Times New Roman"/>
              </a:rPr>
              <a:t>utilisé par analogie avec le concept philosophique, d'ontologie (de </a:t>
            </a:r>
            <a:r>
              <a:rPr sz="1800" b="1" spc="-5" dirty="0">
                <a:latin typeface="Times New Roman"/>
                <a:cs typeface="Times New Roman"/>
              </a:rPr>
              <a:t>onto-</a:t>
            </a:r>
            <a:r>
              <a:rPr sz="1800" spc="-5" dirty="0">
                <a:latin typeface="Times New Roman"/>
                <a:cs typeface="Times New Roman"/>
              </a:rPr>
              <a:t>,  </a:t>
            </a:r>
            <a:r>
              <a:rPr sz="1800" dirty="0">
                <a:latin typeface="Times New Roman"/>
                <a:cs typeface="Times New Roman"/>
              </a:rPr>
              <a:t>tiré du grec « </a:t>
            </a:r>
            <a:r>
              <a:rPr sz="1800" b="1" spc="-5" dirty="0">
                <a:latin typeface="Times New Roman"/>
                <a:cs typeface="Times New Roman"/>
              </a:rPr>
              <a:t>étant </a:t>
            </a:r>
            <a:r>
              <a:rPr sz="1800" spc="-10" dirty="0">
                <a:latin typeface="Times New Roman"/>
                <a:cs typeface="Times New Roman"/>
              </a:rPr>
              <a:t>», </a:t>
            </a:r>
            <a:r>
              <a:rPr sz="1800" dirty="0">
                <a:latin typeface="Times New Roman"/>
                <a:cs typeface="Times New Roman"/>
              </a:rPr>
              <a:t>participe présent du verbe « </a:t>
            </a:r>
            <a:r>
              <a:rPr sz="1800" b="1" spc="-10" dirty="0">
                <a:latin typeface="Times New Roman"/>
                <a:cs typeface="Times New Roman"/>
              </a:rPr>
              <a:t>être </a:t>
            </a:r>
            <a:r>
              <a:rPr sz="1800" spc="-10" dirty="0">
                <a:latin typeface="Times New Roman"/>
                <a:cs typeface="Times New Roman"/>
              </a:rPr>
              <a:t>») </a:t>
            </a:r>
            <a:r>
              <a:rPr sz="1800" dirty="0">
                <a:latin typeface="Times New Roman"/>
                <a:cs typeface="Times New Roman"/>
              </a:rPr>
              <a:t>qui </a:t>
            </a:r>
            <a:r>
              <a:rPr sz="1800" spc="-5" dirty="0">
                <a:latin typeface="Times New Roman"/>
                <a:cs typeface="Times New Roman"/>
              </a:rPr>
              <a:t>est </a:t>
            </a:r>
            <a:r>
              <a:rPr sz="1800" dirty="0">
                <a:latin typeface="Times New Roman"/>
                <a:cs typeface="Times New Roman"/>
              </a:rPr>
              <a:t>l'étude de l'être en tant  qu'être, c'est-à-dire l'étude </a:t>
            </a:r>
            <a:r>
              <a:rPr sz="1800" spc="-5" dirty="0">
                <a:latin typeface="Times New Roman"/>
                <a:cs typeface="Times New Roman"/>
              </a:rPr>
              <a:t>des </a:t>
            </a:r>
            <a:r>
              <a:rPr sz="1800" u="sng" dirty="0">
                <a:uFill>
                  <a:solidFill>
                    <a:srgbClr val="000000"/>
                  </a:solidFill>
                </a:uFill>
                <a:latin typeface="Times New Roman"/>
                <a:cs typeface="Times New Roman"/>
              </a:rPr>
              <a:t>propriétés générales</a:t>
            </a:r>
            <a:r>
              <a:rPr sz="1800" dirty="0">
                <a:latin typeface="Times New Roman"/>
                <a:cs typeface="Times New Roman"/>
              </a:rPr>
              <a:t> de ce qui</a:t>
            </a:r>
            <a:r>
              <a:rPr sz="1800" spc="-105" dirty="0">
                <a:latin typeface="Times New Roman"/>
                <a:cs typeface="Times New Roman"/>
              </a:rPr>
              <a:t> </a:t>
            </a:r>
            <a:r>
              <a:rPr sz="1800" dirty="0">
                <a:latin typeface="Times New Roman"/>
                <a:cs typeface="Times New Roman"/>
              </a:rPr>
              <a:t>existe.</a:t>
            </a:r>
            <a:endParaRPr sz="1800">
              <a:latin typeface="Times New Roman"/>
              <a:cs typeface="Times New Roman"/>
            </a:endParaRPr>
          </a:p>
          <a:p>
            <a:pPr>
              <a:lnSpc>
                <a:spcPct val="100000"/>
              </a:lnSpc>
              <a:spcBef>
                <a:spcPts val="35"/>
              </a:spcBef>
            </a:pPr>
            <a:endParaRPr sz="1850">
              <a:latin typeface="Times New Roman"/>
              <a:cs typeface="Times New Roman"/>
            </a:endParaRPr>
          </a:p>
          <a:p>
            <a:pPr marL="12700" marR="57785">
              <a:lnSpc>
                <a:spcPct val="100000"/>
              </a:lnSpc>
            </a:pPr>
            <a:r>
              <a:rPr sz="1800" dirty="0">
                <a:latin typeface="Times New Roman"/>
                <a:cs typeface="Times New Roman"/>
              </a:rPr>
              <a:t>=&gt; L'objectif </a:t>
            </a:r>
            <a:r>
              <a:rPr sz="1800" spc="-5" dirty="0">
                <a:latin typeface="Times New Roman"/>
                <a:cs typeface="Times New Roman"/>
              </a:rPr>
              <a:t>premier </a:t>
            </a:r>
            <a:r>
              <a:rPr sz="1800" dirty="0">
                <a:latin typeface="Times New Roman"/>
                <a:cs typeface="Times New Roman"/>
              </a:rPr>
              <a:t>d'une ontologie </a:t>
            </a:r>
            <a:r>
              <a:rPr sz="1800" spc="-5" dirty="0">
                <a:latin typeface="Times New Roman"/>
                <a:cs typeface="Times New Roman"/>
              </a:rPr>
              <a:t>est </a:t>
            </a:r>
            <a:r>
              <a:rPr sz="1800" dirty="0">
                <a:latin typeface="Times New Roman"/>
                <a:cs typeface="Times New Roman"/>
              </a:rPr>
              <a:t>de </a:t>
            </a:r>
            <a:r>
              <a:rPr sz="1800" spc="-5" dirty="0">
                <a:latin typeface="Times New Roman"/>
                <a:cs typeface="Times New Roman"/>
              </a:rPr>
              <a:t>modéliser </a:t>
            </a:r>
            <a:r>
              <a:rPr sz="1800" dirty="0">
                <a:latin typeface="Times New Roman"/>
                <a:cs typeface="Times New Roman"/>
              </a:rPr>
              <a:t>un </a:t>
            </a:r>
            <a:r>
              <a:rPr sz="1800" spc="-5" dirty="0">
                <a:latin typeface="Times New Roman"/>
                <a:cs typeface="Times New Roman"/>
              </a:rPr>
              <a:t>ensemble </a:t>
            </a:r>
            <a:r>
              <a:rPr sz="1800" dirty="0">
                <a:latin typeface="Times New Roman"/>
                <a:cs typeface="Times New Roman"/>
              </a:rPr>
              <a:t>de connaissances dans  un </a:t>
            </a:r>
            <a:r>
              <a:rPr sz="1800" spc="-5" dirty="0">
                <a:latin typeface="Times New Roman"/>
                <a:cs typeface="Times New Roman"/>
              </a:rPr>
              <a:t>domaine </a:t>
            </a:r>
            <a:r>
              <a:rPr sz="1800" dirty="0">
                <a:latin typeface="Times New Roman"/>
                <a:cs typeface="Times New Roman"/>
              </a:rPr>
              <a:t>donné, qui peut être réel ou</a:t>
            </a:r>
            <a:r>
              <a:rPr sz="1800" spc="-40" dirty="0">
                <a:latin typeface="Times New Roman"/>
                <a:cs typeface="Times New Roman"/>
              </a:rPr>
              <a:t> </a:t>
            </a:r>
            <a:r>
              <a:rPr sz="1800" dirty="0">
                <a:latin typeface="Times New Roman"/>
                <a:cs typeface="Times New Roman"/>
              </a:rPr>
              <a:t>imaginaire.</a:t>
            </a:r>
            <a:endParaRPr sz="1800">
              <a:latin typeface="Times New Roman"/>
              <a:cs typeface="Times New Roman"/>
            </a:endParaRPr>
          </a:p>
        </p:txBody>
      </p:sp>
      <p:sp>
        <p:nvSpPr>
          <p:cNvPr id="12" name="object 4"/>
          <p:cNvSpPr txBox="1">
            <a:spLocks/>
          </p:cNvSpPr>
          <p:nvPr/>
        </p:nvSpPr>
        <p:spPr>
          <a:xfrm>
            <a:off x="914400" y="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286000"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4" y="54101"/>
                </a:lnTo>
                <a:lnTo>
                  <a:pt x="1745741" y="0"/>
                </a:lnTo>
                <a:close/>
              </a:path>
            </a:pathLst>
          </a:custGeom>
          <a:solidFill>
            <a:srgbClr val="D9D9D9"/>
          </a:solidFill>
        </p:spPr>
        <p:txBody>
          <a:bodyPr wrap="square" lIns="0" tIns="0" rIns="0" bIns="0" rtlCol="0"/>
          <a:lstStyle/>
          <a:p>
            <a:endParaRPr/>
          </a:p>
        </p:txBody>
      </p:sp>
      <p:sp>
        <p:nvSpPr>
          <p:cNvPr id="7" name="object 7"/>
          <p:cNvSpPr/>
          <p:nvPr/>
        </p:nvSpPr>
        <p:spPr>
          <a:xfrm>
            <a:off x="5430011" y="1071372"/>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5FA225"/>
          </a:solidFill>
        </p:spPr>
        <p:txBody>
          <a:bodyPr wrap="square" lIns="0" tIns="0" rIns="0" bIns="0" rtlCol="0"/>
          <a:lstStyle/>
          <a:p>
            <a:endParaRPr/>
          </a:p>
        </p:txBody>
      </p:sp>
      <p:sp>
        <p:nvSpPr>
          <p:cNvPr id="8" name="object 8"/>
          <p:cNvSpPr/>
          <p:nvPr/>
        </p:nvSpPr>
        <p:spPr>
          <a:xfrm>
            <a:off x="6286500" y="1286255"/>
            <a:ext cx="288290" cy="143510"/>
          </a:xfrm>
          <a:custGeom>
            <a:avLst/>
            <a:gdLst/>
            <a:ahLst/>
            <a:cxnLst/>
            <a:rect l="l" t="t" r="r" b="b"/>
            <a:pathLst>
              <a:path w="288290" h="143509">
                <a:moveTo>
                  <a:pt x="288035" y="0"/>
                </a:moveTo>
                <a:lnTo>
                  <a:pt x="0" y="0"/>
                </a:lnTo>
                <a:lnTo>
                  <a:pt x="144017" y="143256"/>
                </a:lnTo>
                <a:lnTo>
                  <a:pt x="288035" y="0"/>
                </a:lnTo>
                <a:close/>
              </a:path>
            </a:pathLst>
          </a:custGeom>
          <a:solidFill>
            <a:srgbClr val="000000"/>
          </a:solidFill>
        </p:spPr>
        <p:txBody>
          <a:bodyPr wrap="square" lIns="0" tIns="0" rIns="0" bIns="0" rtlCol="0"/>
          <a:lstStyle/>
          <a:p>
            <a:endParaRPr/>
          </a:p>
        </p:txBody>
      </p:sp>
      <p:sp>
        <p:nvSpPr>
          <p:cNvPr id="9" name="object 9"/>
          <p:cNvSpPr txBox="1"/>
          <p:nvPr/>
        </p:nvSpPr>
        <p:spPr>
          <a:xfrm>
            <a:off x="4808601" y="660908"/>
            <a:ext cx="3056255" cy="299720"/>
          </a:xfrm>
          <a:prstGeom prst="rect">
            <a:avLst/>
          </a:prstGeom>
        </p:spPr>
        <p:txBody>
          <a:bodyPr vert="horz" wrap="square" lIns="0" tIns="12700" rIns="0" bIns="0" rtlCol="0">
            <a:spAutoFit/>
          </a:bodyPr>
          <a:lstStyle/>
          <a:p>
            <a:pPr marL="12700">
              <a:lnSpc>
                <a:spcPct val="100000"/>
              </a:lnSpc>
              <a:spcBef>
                <a:spcPts val="100"/>
              </a:spcBef>
            </a:pPr>
            <a:r>
              <a:rPr sz="1800" spc="-65" dirty="0">
                <a:latin typeface="Arial"/>
                <a:cs typeface="Arial"/>
              </a:rPr>
              <a:t>Applications </a:t>
            </a:r>
            <a:r>
              <a:rPr sz="1800" spc="-60" dirty="0">
                <a:latin typeface="Arial"/>
                <a:cs typeface="Arial"/>
              </a:rPr>
              <a:t>du </a:t>
            </a:r>
            <a:r>
              <a:rPr sz="1800" spc="-65" dirty="0">
                <a:latin typeface="Arial"/>
                <a:cs typeface="Arial"/>
              </a:rPr>
              <a:t>web</a:t>
            </a:r>
            <a:r>
              <a:rPr sz="1800" spc="-185" dirty="0">
                <a:latin typeface="Arial"/>
                <a:cs typeface="Arial"/>
              </a:rPr>
              <a:t> </a:t>
            </a:r>
            <a:r>
              <a:rPr sz="1800" spc="-70" dirty="0">
                <a:latin typeface="Arial"/>
                <a:cs typeface="Arial"/>
              </a:rPr>
              <a:t>sémantique</a:t>
            </a:r>
            <a:endParaRPr sz="1800">
              <a:latin typeface="Arial"/>
              <a:cs typeface="Arial"/>
            </a:endParaRPr>
          </a:p>
        </p:txBody>
      </p:sp>
      <p:sp>
        <p:nvSpPr>
          <p:cNvPr id="10" name="object 10"/>
          <p:cNvSpPr/>
          <p:nvPr/>
        </p:nvSpPr>
        <p:spPr>
          <a:xfrm>
            <a:off x="2584704" y="1363980"/>
            <a:ext cx="3829812" cy="858012"/>
          </a:xfrm>
          <a:prstGeom prst="rect">
            <a:avLst/>
          </a:prstGeom>
          <a:blipFill>
            <a:blip r:embed="rId3" cstate="print"/>
            <a:stretch>
              <a:fillRect/>
            </a:stretch>
          </a:blipFill>
        </p:spPr>
        <p:txBody>
          <a:bodyPr wrap="square" lIns="0" tIns="0" rIns="0" bIns="0" rtlCol="0"/>
          <a:lstStyle/>
          <a:p>
            <a:endParaRPr/>
          </a:p>
        </p:txBody>
      </p:sp>
      <p:sp>
        <p:nvSpPr>
          <p:cNvPr id="11" name="object 11"/>
          <p:cNvSpPr txBox="1"/>
          <p:nvPr/>
        </p:nvSpPr>
        <p:spPr>
          <a:xfrm>
            <a:off x="684682" y="2133600"/>
            <a:ext cx="7350759" cy="4645502"/>
          </a:xfrm>
          <a:prstGeom prst="rect">
            <a:avLst/>
          </a:prstGeom>
        </p:spPr>
        <p:txBody>
          <a:bodyPr vert="horz" wrap="square" lIns="0" tIns="13335" rIns="0" bIns="0" rtlCol="0">
            <a:spAutoFit/>
          </a:bodyPr>
          <a:lstStyle/>
          <a:p>
            <a:pPr marL="12700">
              <a:lnSpc>
                <a:spcPct val="100000"/>
              </a:lnSpc>
              <a:spcBef>
                <a:spcPts val="105"/>
              </a:spcBef>
            </a:pPr>
            <a:r>
              <a:rPr sz="2000" dirty="0">
                <a:latin typeface="Verdana" pitchFamily="34" charset="0"/>
                <a:ea typeface="Verdana" pitchFamily="34" charset="0"/>
                <a:cs typeface="Verdana" pitchFamily="34" charset="0"/>
              </a:rPr>
              <a:t>Protégé</a:t>
            </a:r>
            <a:endParaRPr sz="2000">
              <a:latin typeface="Verdana" pitchFamily="34" charset="0"/>
              <a:ea typeface="Verdana" pitchFamily="34" charset="0"/>
              <a:cs typeface="Verdana" pitchFamily="34" charset="0"/>
            </a:endParaRPr>
          </a:p>
          <a:p>
            <a:pPr>
              <a:lnSpc>
                <a:spcPct val="100000"/>
              </a:lnSpc>
              <a:spcBef>
                <a:spcPts val="40"/>
              </a:spcBef>
            </a:pPr>
            <a:endParaRPr sz="2050">
              <a:latin typeface="Verdana" pitchFamily="34" charset="0"/>
              <a:ea typeface="Verdana" pitchFamily="34" charset="0"/>
              <a:cs typeface="Verdana" pitchFamily="34" charset="0"/>
            </a:endParaRPr>
          </a:p>
          <a:p>
            <a:pPr marL="469900" indent="-457200">
              <a:lnSpc>
                <a:spcPct val="100000"/>
              </a:lnSpc>
              <a:buFont typeface="Wingdings"/>
              <a:buChar char=""/>
              <a:tabLst>
                <a:tab pos="469900" algn="l"/>
                <a:tab pos="470534" algn="l"/>
              </a:tabLst>
            </a:pPr>
            <a:r>
              <a:rPr sz="2000" dirty="0">
                <a:latin typeface="Verdana" pitchFamily="34" charset="0"/>
                <a:ea typeface="Verdana" pitchFamily="34" charset="0"/>
                <a:cs typeface="Verdana" pitchFamily="34" charset="0"/>
              </a:rPr>
              <a:t>Construire une ontologie pour un </a:t>
            </a:r>
            <a:r>
              <a:rPr sz="2000" spc="-5" dirty="0">
                <a:latin typeface="Verdana" pitchFamily="34" charset="0"/>
                <a:ea typeface="Verdana" pitchFamily="34" charset="0"/>
                <a:cs typeface="Verdana" pitchFamily="34" charset="0"/>
              </a:rPr>
              <a:t>domaine</a:t>
            </a:r>
            <a:r>
              <a:rPr sz="2000" spc="-155"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donné</a:t>
            </a:r>
            <a:endParaRPr sz="2000">
              <a:latin typeface="Verdana" pitchFamily="34" charset="0"/>
              <a:ea typeface="Verdana" pitchFamily="34" charset="0"/>
              <a:cs typeface="Verdana" pitchFamily="34" charset="0"/>
            </a:endParaRPr>
          </a:p>
          <a:p>
            <a:pPr marL="469900" indent="-457200">
              <a:lnSpc>
                <a:spcPct val="100000"/>
              </a:lnSpc>
              <a:buFont typeface="Wingdings"/>
              <a:buChar char=""/>
              <a:tabLst>
                <a:tab pos="469900" algn="l"/>
                <a:tab pos="470534" algn="l"/>
              </a:tabLst>
            </a:pPr>
            <a:r>
              <a:rPr sz="2000" dirty="0">
                <a:latin typeface="Verdana" pitchFamily="34" charset="0"/>
                <a:ea typeface="Verdana" pitchFamily="34" charset="0"/>
                <a:cs typeface="Verdana" pitchFamily="34" charset="0"/>
              </a:rPr>
              <a:t>Définir des formulaires d’entrée de</a:t>
            </a:r>
            <a:r>
              <a:rPr sz="2000" spc="-135" dirty="0">
                <a:latin typeface="Verdana" pitchFamily="34" charset="0"/>
                <a:ea typeface="Verdana" pitchFamily="34" charset="0"/>
                <a:cs typeface="Verdana" pitchFamily="34" charset="0"/>
              </a:rPr>
              <a:t> </a:t>
            </a:r>
            <a:r>
              <a:rPr sz="2000" dirty="0">
                <a:latin typeface="Verdana" pitchFamily="34" charset="0"/>
                <a:ea typeface="Verdana" pitchFamily="34" charset="0"/>
                <a:cs typeface="Verdana" pitchFamily="34" charset="0"/>
              </a:rPr>
              <a:t>données</a:t>
            </a:r>
            <a:endParaRPr sz="2000">
              <a:latin typeface="Verdana" pitchFamily="34" charset="0"/>
              <a:ea typeface="Verdana" pitchFamily="34" charset="0"/>
              <a:cs typeface="Verdana" pitchFamily="34" charset="0"/>
            </a:endParaRPr>
          </a:p>
          <a:p>
            <a:pPr marL="469900" marR="752475" indent="-457200">
              <a:lnSpc>
                <a:spcPct val="100000"/>
              </a:lnSpc>
              <a:buFont typeface="Wingdings"/>
              <a:buChar char=""/>
              <a:tabLst>
                <a:tab pos="469900" algn="l"/>
                <a:tab pos="470534" algn="l"/>
              </a:tabLst>
            </a:pPr>
            <a:r>
              <a:rPr sz="2000" dirty="0">
                <a:latin typeface="Verdana" pitchFamily="34" charset="0"/>
                <a:ea typeface="Verdana" pitchFamily="34" charset="0"/>
                <a:cs typeface="Verdana" pitchFamily="34" charset="0"/>
              </a:rPr>
              <a:t>Acquérir des données à </a:t>
            </a:r>
            <a:r>
              <a:rPr sz="2000" spc="-5" dirty="0">
                <a:latin typeface="Verdana" pitchFamily="34" charset="0"/>
                <a:ea typeface="Verdana" pitchFamily="34" charset="0"/>
                <a:cs typeface="Verdana" pitchFamily="34" charset="0"/>
              </a:rPr>
              <a:t>l’aide </a:t>
            </a:r>
            <a:r>
              <a:rPr sz="2000" dirty="0">
                <a:latin typeface="Verdana" pitchFamily="34" charset="0"/>
                <a:ea typeface="Verdana" pitchFamily="34" charset="0"/>
                <a:cs typeface="Verdana" pitchFamily="34" charset="0"/>
              </a:rPr>
              <a:t>de </a:t>
            </a:r>
            <a:r>
              <a:rPr sz="2000" spc="-5" dirty="0">
                <a:latin typeface="Verdana" pitchFamily="34" charset="0"/>
                <a:ea typeface="Verdana" pitchFamily="34" charset="0"/>
                <a:cs typeface="Verdana" pitchFamily="34" charset="0"/>
              </a:rPr>
              <a:t>ces </a:t>
            </a:r>
            <a:r>
              <a:rPr sz="2000" dirty="0">
                <a:latin typeface="Verdana" pitchFamily="34" charset="0"/>
                <a:ea typeface="Verdana" pitchFamily="34" charset="0"/>
                <a:cs typeface="Verdana" pitchFamily="34" charset="0"/>
              </a:rPr>
              <a:t>formulaires sous</a:t>
            </a:r>
            <a:r>
              <a:rPr sz="2000" spc="-150" dirty="0">
                <a:latin typeface="Verdana" pitchFamily="34" charset="0"/>
                <a:ea typeface="Verdana" pitchFamily="34" charset="0"/>
                <a:cs typeface="Verdana" pitchFamily="34" charset="0"/>
              </a:rPr>
              <a:t> </a:t>
            </a:r>
            <a:r>
              <a:rPr sz="2000" spc="-5" dirty="0">
                <a:latin typeface="Verdana" pitchFamily="34" charset="0"/>
                <a:ea typeface="Verdana" pitchFamily="34" charset="0"/>
                <a:cs typeface="Verdana" pitchFamily="34" charset="0"/>
              </a:rPr>
              <a:t>forme  </a:t>
            </a:r>
            <a:r>
              <a:rPr sz="2000" dirty="0">
                <a:latin typeface="Verdana" pitchFamily="34" charset="0"/>
                <a:ea typeface="Verdana" pitchFamily="34" charset="0"/>
                <a:cs typeface="Verdana" pitchFamily="34" charset="0"/>
              </a:rPr>
              <a:t>d’instances de </a:t>
            </a:r>
            <a:r>
              <a:rPr sz="2000" spc="-5" dirty="0">
                <a:latin typeface="Verdana" pitchFamily="34" charset="0"/>
                <a:ea typeface="Verdana" pitchFamily="34" charset="0"/>
                <a:cs typeface="Verdana" pitchFamily="34" charset="0"/>
              </a:rPr>
              <a:t>cette</a:t>
            </a:r>
            <a:r>
              <a:rPr sz="2000" spc="-55" dirty="0">
                <a:latin typeface="Verdana" pitchFamily="34" charset="0"/>
                <a:ea typeface="Verdana" pitchFamily="34" charset="0"/>
                <a:cs typeface="Verdana" pitchFamily="34" charset="0"/>
              </a:rPr>
              <a:t> </a:t>
            </a:r>
            <a:r>
              <a:rPr sz="2000" dirty="0">
                <a:latin typeface="Verdana" pitchFamily="34" charset="0"/>
                <a:ea typeface="Verdana" pitchFamily="34" charset="0"/>
                <a:cs typeface="Verdana" pitchFamily="34" charset="0"/>
              </a:rPr>
              <a:t>ontologie.</a:t>
            </a:r>
            <a:endParaRPr sz="2000">
              <a:latin typeface="Verdana" pitchFamily="34" charset="0"/>
              <a:ea typeface="Verdana" pitchFamily="34" charset="0"/>
              <a:cs typeface="Verdana" pitchFamily="34" charset="0"/>
            </a:endParaRPr>
          </a:p>
          <a:p>
            <a:pPr>
              <a:lnSpc>
                <a:spcPct val="100000"/>
              </a:lnSpc>
              <a:spcBef>
                <a:spcPts val="45"/>
              </a:spcBef>
              <a:buFont typeface="Wingdings"/>
              <a:buChar char=""/>
            </a:pPr>
            <a:endParaRPr sz="2050">
              <a:latin typeface="Verdana" pitchFamily="34" charset="0"/>
              <a:ea typeface="Verdana" pitchFamily="34" charset="0"/>
              <a:cs typeface="Verdana" pitchFamily="34" charset="0"/>
            </a:endParaRPr>
          </a:p>
          <a:p>
            <a:pPr marL="12700">
              <a:lnSpc>
                <a:spcPct val="100000"/>
              </a:lnSpc>
            </a:pPr>
            <a:r>
              <a:rPr sz="2000" dirty="0">
                <a:latin typeface="Verdana" pitchFamily="34" charset="0"/>
                <a:ea typeface="Verdana" pitchFamily="34" charset="0"/>
                <a:cs typeface="Verdana" pitchFamily="34" charset="0"/>
              </a:rPr>
              <a:t>Librairie Java qui peut </a:t>
            </a:r>
            <a:r>
              <a:rPr sz="2000" spc="-5" dirty="0">
                <a:latin typeface="Verdana" pitchFamily="34" charset="0"/>
                <a:ea typeface="Verdana" pitchFamily="34" charset="0"/>
                <a:cs typeface="Verdana" pitchFamily="34" charset="0"/>
              </a:rPr>
              <a:t>être </a:t>
            </a:r>
            <a:r>
              <a:rPr sz="2000" dirty="0">
                <a:latin typeface="Verdana" pitchFamily="34" charset="0"/>
                <a:ea typeface="Verdana" pitchFamily="34" charset="0"/>
                <a:cs typeface="Verdana" pitchFamily="34" charset="0"/>
              </a:rPr>
              <a:t>étendue pour</a:t>
            </a:r>
            <a:r>
              <a:rPr sz="2000" spc="-175" dirty="0">
                <a:latin typeface="Verdana" pitchFamily="34" charset="0"/>
                <a:ea typeface="Verdana" pitchFamily="34" charset="0"/>
                <a:cs typeface="Verdana" pitchFamily="34" charset="0"/>
              </a:rPr>
              <a:t> </a:t>
            </a:r>
            <a:r>
              <a:rPr sz="2000" dirty="0">
                <a:latin typeface="Verdana" pitchFamily="34" charset="0"/>
                <a:ea typeface="Verdana" pitchFamily="34" charset="0"/>
                <a:cs typeface="Verdana" pitchFamily="34" charset="0"/>
              </a:rPr>
              <a:t>:</a:t>
            </a:r>
            <a:endParaRPr sz="2000">
              <a:latin typeface="Verdana" pitchFamily="34" charset="0"/>
              <a:ea typeface="Verdana" pitchFamily="34" charset="0"/>
              <a:cs typeface="Verdana" pitchFamily="34" charset="0"/>
            </a:endParaRPr>
          </a:p>
          <a:p>
            <a:pPr marL="355600" marR="5080" indent="-342900">
              <a:lnSpc>
                <a:spcPct val="100000"/>
              </a:lnSpc>
              <a:spcBef>
                <a:spcPts val="5"/>
              </a:spcBef>
              <a:buFont typeface="Wingdings"/>
              <a:buChar char=""/>
              <a:tabLst>
                <a:tab pos="354965" algn="l"/>
                <a:tab pos="355600" algn="l"/>
              </a:tabLst>
            </a:pPr>
            <a:r>
              <a:rPr sz="2000" dirty="0">
                <a:latin typeface="Verdana" pitchFamily="34" charset="0"/>
                <a:ea typeface="Verdana" pitchFamily="34" charset="0"/>
                <a:cs typeface="Verdana" pitchFamily="34" charset="0"/>
              </a:rPr>
              <a:t>Créer de véritables applications à bases de connaissances en</a:t>
            </a:r>
            <a:r>
              <a:rPr sz="2000" spc="-225" dirty="0">
                <a:latin typeface="Verdana" pitchFamily="34" charset="0"/>
                <a:ea typeface="Verdana" pitchFamily="34" charset="0"/>
                <a:cs typeface="Verdana" pitchFamily="34" charset="0"/>
              </a:rPr>
              <a:t> </a:t>
            </a:r>
            <a:r>
              <a:rPr sz="2000" dirty="0">
                <a:latin typeface="Verdana" pitchFamily="34" charset="0"/>
                <a:ea typeface="Verdana" pitchFamily="34" charset="0"/>
                <a:cs typeface="Verdana" pitchFamily="34" charset="0"/>
              </a:rPr>
              <a:t>utilisant  un </a:t>
            </a:r>
            <a:r>
              <a:rPr sz="2000" spc="-5" dirty="0">
                <a:latin typeface="Verdana" pitchFamily="34" charset="0"/>
                <a:ea typeface="Verdana" pitchFamily="34" charset="0"/>
                <a:cs typeface="Verdana" pitchFamily="34" charset="0"/>
              </a:rPr>
              <a:t>moteur </a:t>
            </a:r>
            <a:r>
              <a:rPr sz="2000" dirty="0">
                <a:latin typeface="Verdana" pitchFamily="34" charset="0"/>
                <a:ea typeface="Verdana" pitchFamily="34" charset="0"/>
                <a:cs typeface="Verdana" pitchFamily="34" charset="0"/>
              </a:rPr>
              <a:t>d’inférence </a:t>
            </a:r>
            <a:r>
              <a:rPr sz="2000" spc="5" dirty="0">
                <a:latin typeface="Verdana" pitchFamily="34" charset="0"/>
                <a:ea typeface="Verdana" pitchFamily="34" charset="0"/>
                <a:cs typeface="Verdana" pitchFamily="34" charset="0"/>
              </a:rPr>
              <a:t>pour</a:t>
            </a:r>
            <a:r>
              <a:rPr sz="2000" spc="-80" dirty="0">
                <a:latin typeface="Verdana" pitchFamily="34" charset="0"/>
                <a:ea typeface="Verdana" pitchFamily="34" charset="0"/>
                <a:cs typeface="Verdana" pitchFamily="34" charset="0"/>
              </a:rPr>
              <a:t> </a:t>
            </a:r>
            <a:r>
              <a:rPr sz="2000" dirty="0">
                <a:latin typeface="Verdana" pitchFamily="34" charset="0"/>
                <a:ea typeface="Verdana" pitchFamily="34" charset="0"/>
                <a:cs typeface="Verdana" pitchFamily="34" charset="0"/>
              </a:rPr>
              <a:t>raisonner</a:t>
            </a:r>
            <a:endParaRPr sz="2000">
              <a:latin typeface="Verdana" pitchFamily="34" charset="0"/>
              <a:ea typeface="Verdana" pitchFamily="34" charset="0"/>
              <a:cs typeface="Verdana" pitchFamily="34" charset="0"/>
            </a:endParaRPr>
          </a:p>
          <a:p>
            <a:pPr marL="355600" marR="120014" indent="-342900">
              <a:lnSpc>
                <a:spcPct val="100000"/>
              </a:lnSpc>
              <a:buFont typeface="Wingdings"/>
              <a:buChar char=""/>
              <a:tabLst>
                <a:tab pos="354965" algn="l"/>
                <a:tab pos="355600" algn="l"/>
              </a:tabLst>
            </a:pPr>
            <a:r>
              <a:rPr sz="2000" dirty="0">
                <a:latin typeface="Verdana" pitchFamily="34" charset="0"/>
                <a:ea typeface="Verdana" pitchFamily="34" charset="0"/>
                <a:cs typeface="Verdana" pitchFamily="34" charset="0"/>
              </a:rPr>
              <a:t>Déduire de nouveaux </a:t>
            </a:r>
            <a:r>
              <a:rPr sz="2000" spc="-5" dirty="0">
                <a:latin typeface="Verdana" pitchFamily="34" charset="0"/>
                <a:ea typeface="Verdana" pitchFamily="34" charset="0"/>
                <a:cs typeface="Verdana" pitchFamily="34" charset="0"/>
              </a:rPr>
              <a:t>faits </a:t>
            </a:r>
            <a:r>
              <a:rPr sz="2000" dirty="0">
                <a:latin typeface="Verdana" pitchFamily="34" charset="0"/>
                <a:ea typeface="Verdana" pitchFamily="34" charset="0"/>
                <a:cs typeface="Verdana" pitchFamily="34" charset="0"/>
              </a:rPr>
              <a:t>par application de </a:t>
            </a:r>
            <a:r>
              <a:rPr sz="2000">
                <a:latin typeface="Verdana" pitchFamily="34" charset="0"/>
                <a:ea typeface="Verdana" pitchFamily="34" charset="0"/>
                <a:cs typeface="Verdana" pitchFamily="34" charset="0"/>
              </a:rPr>
              <a:t>règles </a:t>
            </a:r>
            <a:r>
              <a:rPr sz="2000" smtClean="0">
                <a:latin typeface="Verdana" pitchFamily="34" charset="0"/>
                <a:ea typeface="Verdana" pitchFamily="34" charset="0"/>
                <a:cs typeface="Verdana" pitchFamily="34" charset="0"/>
              </a:rPr>
              <a:t>d’inférence</a:t>
            </a:r>
            <a:r>
              <a:rPr lang="fr-FR" sz="2000" spc="-190" dirty="0" smtClean="0">
                <a:latin typeface="Verdana" pitchFamily="34" charset="0"/>
                <a:ea typeface="Verdana" pitchFamily="34" charset="0"/>
                <a:cs typeface="Verdana" pitchFamily="34" charset="0"/>
              </a:rPr>
              <a:t>  </a:t>
            </a:r>
            <a:r>
              <a:rPr sz="2000" smtClean="0">
                <a:latin typeface="Verdana" pitchFamily="34" charset="0"/>
                <a:ea typeface="Verdana" pitchFamily="34" charset="0"/>
                <a:cs typeface="Verdana" pitchFamily="34" charset="0"/>
              </a:rPr>
              <a:t>aux  </a:t>
            </a:r>
            <a:r>
              <a:rPr sz="2000" dirty="0">
                <a:latin typeface="Verdana" pitchFamily="34" charset="0"/>
                <a:ea typeface="Verdana" pitchFamily="34" charset="0"/>
                <a:cs typeface="Verdana" pitchFamily="34" charset="0"/>
              </a:rPr>
              <a:t>instances de l’ontologie et à </a:t>
            </a:r>
            <a:r>
              <a:rPr sz="2000">
                <a:latin typeface="Verdana" pitchFamily="34" charset="0"/>
                <a:ea typeface="Verdana" pitchFamily="34" charset="0"/>
                <a:cs typeface="Verdana" pitchFamily="34" charset="0"/>
              </a:rPr>
              <a:t>l’ontologie </a:t>
            </a:r>
            <a:r>
              <a:rPr sz="2000" spc="-5" smtClean="0">
                <a:latin typeface="Verdana" pitchFamily="34" charset="0"/>
                <a:ea typeface="Verdana" pitchFamily="34" charset="0"/>
                <a:cs typeface="Verdana" pitchFamily="34" charset="0"/>
              </a:rPr>
              <a:t>elle </a:t>
            </a:r>
            <a:r>
              <a:rPr sz="2000" spc="-10" smtClean="0">
                <a:latin typeface="Verdana" pitchFamily="34" charset="0"/>
                <a:ea typeface="Verdana" pitchFamily="34" charset="0"/>
                <a:cs typeface="Verdana" pitchFamily="34" charset="0"/>
              </a:rPr>
              <a:t>même </a:t>
            </a:r>
            <a:r>
              <a:rPr sz="2000" spc="-10" dirty="0">
                <a:latin typeface="Verdana" pitchFamily="34" charset="0"/>
                <a:ea typeface="Verdana" pitchFamily="34" charset="0"/>
                <a:cs typeface="Verdana" pitchFamily="34" charset="0"/>
              </a:rPr>
              <a:t>(méta-  </a:t>
            </a:r>
            <a:r>
              <a:rPr sz="2000" dirty="0">
                <a:latin typeface="Verdana" pitchFamily="34" charset="0"/>
                <a:ea typeface="Verdana" pitchFamily="34" charset="0"/>
                <a:cs typeface="Verdana" pitchFamily="34" charset="0"/>
              </a:rPr>
              <a:t>raisonnement).</a:t>
            </a:r>
            <a:endParaRPr sz="2000">
              <a:latin typeface="Verdana" pitchFamily="34" charset="0"/>
              <a:ea typeface="Verdana" pitchFamily="34" charset="0"/>
              <a:cs typeface="Verdana" pitchFamily="34" charset="0"/>
            </a:endParaRPr>
          </a:p>
        </p:txBody>
      </p:sp>
      <p:sp>
        <p:nvSpPr>
          <p:cNvPr id="12" name="object 12"/>
          <p:cNvSpPr txBox="1"/>
          <p:nvPr/>
        </p:nvSpPr>
        <p:spPr>
          <a:xfrm>
            <a:off x="8441563" y="64701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6</a:t>
            </a:r>
            <a:endParaRPr sz="1800">
              <a:latin typeface="Arial"/>
              <a:cs typeface="Arial"/>
            </a:endParaRPr>
          </a:p>
        </p:txBody>
      </p:sp>
      <p:sp>
        <p:nvSpPr>
          <p:cNvPr id="13" name="object 4"/>
          <p:cNvSpPr txBox="1">
            <a:spLocks/>
          </p:cNvSpPr>
          <p:nvPr/>
        </p:nvSpPr>
        <p:spPr>
          <a:xfrm>
            <a:off x="914400" y="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83964" y="0"/>
            <a:ext cx="4860290" cy="436245"/>
          </a:xfrm>
          <a:custGeom>
            <a:avLst/>
            <a:gdLst/>
            <a:ahLst/>
            <a:cxnLst/>
            <a:rect l="l" t="t" r="r" b="b"/>
            <a:pathLst>
              <a:path w="4860290" h="436245">
                <a:moveTo>
                  <a:pt x="4860036" y="0"/>
                </a:moveTo>
                <a:lnTo>
                  <a:pt x="1524" y="0"/>
                </a:lnTo>
                <a:lnTo>
                  <a:pt x="218694" y="217170"/>
                </a:lnTo>
                <a:lnTo>
                  <a:pt x="0" y="435863"/>
                </a:lnTo>
                <a:lnTo>
                  <a:pt x="4860036" y="435863"/>
                </a:lnTo>
                <a:lnTo>
                  <a:pt x="4860036" y="0"/>
                </a:lnTo>
                <a:close/>
              </a:path>
            </a:pathLst>
          </a:custGeom>
          <a:solidFill>
            <a:srgbClr val="5FA225"/>
          </a:solidFill>
        </p:spPr>
        <p:txBody>
          <a:bodyPr wrap="square" lIns="0" tIns="0" rIns="0" bIns="0" rtlCol="0"/>
          <a:lstStyle/>
          <a:p>
            <a:endParaRPr/>
          </a:p>
        </p:txBody>
      </p:sp>
      <p:sp>
        <p:nvSpPr>
          <p:cNvPr id="3" name="object 3"/>
          <p:cNvSpPr/>
          <p:nvPr/>
        </p:nvSpPr>
        <p:spPr>
          <a:xfrm>
            <a:off x="0" y="0"/>
            <a:ext cx="1403985" cy="440690"/>
          </a:xfrm>
          <a:custGeom>
            <a:avLst/>
            <a:gdLst/>
            <a:ahLst/>
            <a:cxnLst/>
            <a:rect l="l" t="t" r="r" b="b"/>
            <a:pathLst>
              <a:path w="1403985" h="440690">
                <a:moveTo>
                  <a:pt x="1183386" y="0"/>
                </a:moveTo>
                <a:lnTo>
                  <a:pt x="0" y="0"/>
                </a:lnTo>
                <a:lnTo>
                  <a:pt x="0" y="440436"/>
                </a:lnTo>
                <a:lnTo>
                  <a:pt x="1183386" y="440436"/>
                </a:lnTo>
                <a:lnTo>
                  <a:pt x="1403604" y="220218"/>
                </a:lnTo>
                <a:lnTo>
                  <a:pt x="1183386" y="0"/>
                </a:lnTo>
                <a:close/>
              </a:path>
            </a:pathLst>
          </a:custGeom>
          <a:solidFill>
            <a:srgbClr val="5FA225"/>
          </a:solidFill>
        </p:spPr>
        <p:txBody>
          <a:bodyPr wrap="square" lIns="0" tIns="0" rIns="0" bIns="0" rtlCol="0"/>
          <a:lstStyle/>
          <a:p>
            <a:endParaRPr/>
          </a:p>
        </p:txBody>
      </p:sp>
      <p:sp>
        <p:nvSpPr>
          <p:cNvPr id="4" name="object 4"/>
          <p:cNvSpPr/>
          <p:nvPr/>
        </p:nvSpPr>
        <p:spPr>
          <a:xfrm>
            <a:off x="3959352" y="0"/>
            <a:ext cx="864235" cy="439420"/>
          </a:xfrm>
          <a:custGeom>
            <a:avLst/>
            <a:gdLst/>
            <a:ahLst/>
            <a:cxnLst/>
            <a:rect l="l" t="t" r="r" b="b"/>
            <a:pathLst>
              <a:path w="864235" h="439420">
                <a:moveTo>
                  <a:pt x="644651" y="0"/>
                </a:moveTo>
                <a:lnTo>
                  <a:pt x="0" y="0"/>
                </a:lnTo>
                <a:lnTo>
                  <a:pt x="219456" y="219455"/>
                </a:lnTo>
                <a:lnTo>
                  <a:pt x="0" y="438912"/>
                </a:lnTo>
                <a:lnTo>
                  <a:pt x="644651" y="438912"/>
                </a:lnTo>
                <a:lnTo>
                  <a:pt x="864108" y="219455"/>
                </a:lnTo>
                <a:lnTo>
                  <a:pt x="644651" y="0"/>
                </a:lnTo>
                <a:close/>
              </a:path>
            </a:pathLst>
          </a:custGeom>
          <a:solidFill>
            <a:srgbClr val="5FA225"/>
          </a:solidFill>
        </p:spPr>
        <p:txBody>
          <a:bodyPr wrap="square" lIns="0" tIns="0" rIns="0" bIns="0" rtlCol="0"/>
          <a:lstStyle/>
          <a:p>
            <a:endParaRPr/>
          </a:p>
        </p:txBody>
      </p:sp>
      <p:sp>
        <p:nvSpPr>
          <p:cNvPr id="5" name="object 5"/>
          <p:cNvSpPr/>
          <p:nvPr/>
        </p:nvSpPr>
        <p:spPr>
          <a:xfrm>
            <a:off x="0" y="0"/>
            <a:ext cx="972819" cy="439420"/>
          </a:xfrm>
          <a:custGeom>
            <a:avLst/>
            <a:gdLst/>
            <a:ahLst/>
            <a:cxnLst/>
            <a:rect l="l" t="t" r="r" b="b"/>
            <a:pathLst>
              <a:path w="972819" h="439420">
                <a:moveTo>
                  <a:pt x="752856" y="0"/>
                </a:moveTo>
                <a:lnTo>
                  <a:pt x="0" y="0"/>
                </a:lnTo>
                <a:lnTo>
                  <a:pt x="0" y="438912"/>
                </a:lnTo>
                <a:lnTo>
                  <a:pt x="752856" y="438912"/>
                </a:lnTo>
                <a:lnTo>
                  <a:pt x="972312" y="219455"/>
                </a:lnTo>
                <a:lnTo>
                  <a:pt x="752856" y="0"/>
                </a:lnTo>
                <a:close/>
              </a:path>
            </a:pathLst>
          </a:custGeom>
          <a:solidFill>
            <a:srgbClr val="5FA225"/>
          </a:solidFill>
        </p:spPr>
        <p:txBody>
          <a:bodyPr wrap="square" lIns="0" tIns="0" rIns="0" bIns="0" rtlCol="0"/>
          <a:lstStyle/>
          <a:p>
            <a:endParaRPr/>
          </a:p>
        </p:txBody>
      </p:sp>
      <p:sp>
        <p:nvSpPr>
          <p:cNvPr id="16" name="object 16"/>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7" name="object 17"/>
          <p:cNvSpPr txBox="1"/>
          <p:nvPr/>
        </p:nvSpPr>
        <p:spPr>
          <a:xfrm>
            <a:off x="297281" y="2015743"/>
            <a:ext cx="8488680" cy="4421082"/>
          </a:xfrm>
          <a:prstGeom prst="rect">
            <a:avLst/>
          </a:prstGeom>
        </p:spPr>
        <p:txBody>
          <a:bodyPr vert="horz" wrap="square" lIns="0" tIns="12065" rIns="0" bIns="0" rtlCol="0">
            <a:spAutoFit/>
          </a:bodyPr>
          <a:lstStyle/>
          <a:p>
            <a:pPr marL="299085" marR="420370" indent="-286385" algn="just">
              <a:lnSpc>
                <a:spcPct val="100000"/>
              </a:lnSpc>
              <a:spcBef>
                <a:spcPts val="95"/>
              </a:spcBef>
              <a:buFont typeface="Wingdings"/>
              <a:buChar char=""/>
              <a:tabLst>
                <a:tab pos="299085" algn="l"/>
                <a:tab pos="299720" algn="l"/>
              </a:tabLst>
            </a:pPr>
            <a:r>
              <a:rPr sz="1900" dirty="0">
                <a:latin typeface="Times New Roman"/>
                <a:cs typeface="Times New Roman"/>
              </a:rPr>
              <a:t>Le </a:t>
            </a:r>
            <a:r>
              <a:rPr sz="1900" b="1" spc="-5" dirty="0">
                <a:latin typeface="Times New Roman"/>
                <a:cs typeface="Times New Roman"/>
              </a:rPr>
              <a:t>web 2.0 </a:t>
            </a:r>
            <a:r>
              <a:rPr sz="1900" spc="-5" dirty="0">
                <a:latin typeface="Times New Roman"/>
                <a:cs typeface="Times New Roman"/>
              </a:rPr>
              <a:t>désigne la nouvelle étape de l'évolution d'Internet à partir des années  2000.</a:t>
            </a:r>
            <a:endParaRPr sz="1900">
              <a:latin typeface="Times New Roman"/>
              <a:cs typeface="Times New Roman"/>
            </a:endParaRPr>
          </a:p>
          <a:p>
            <a:pPr algn="just">
              <a:lnSpc>
                <a:spcPct val="100000"/>
              </a:lnSpc>
              <a:spcBef>
                <a:spcPts val="40"/>
              </a:spcBef>
              <a:buFont typeface="Wingdings"/>
              <a:buChar char=""/>
            </a:pPr>
            <a:endParaRPr sz="1950">
              <a:latin typeface="Times New Roman"/>
              <a:cs typeface="Times New Roman"/>
            </a:endParaRPr>
          </a:p>
          <a:p>
            <a:pPr marL="299085" marR="167005" indent="-286385" algn="just">
              <a:lnSpc>
                <a:spcPct val="100000"/>
              </a:lnSpc>
              <a:buFont typeface="Wingdings"/>
              <a:buChar char=""/>
              <a:tabLst>
                <a:tab pos="299085" algn="l"/>
                <a:tab pos="299720" algn="l"/>
              </a:tabLst>
            </a:pPr>
            <a:r>
              <a:rPr sz="1900" spc="-5" dirty="0">
                <a:latin typeface="Times New Roman"/>
                <a:cs typeface="Times New Roman"/>
              </a:rPr>
              <a:t>L'apparition d'interfaces innovantes et de facilités d'utilisation de l'outil </a:t>
            </a:r>
            <a:r>
              <a:rPr sz="1900" spc="-10" dirty="0">
                <a:latin typeface="Times New Roman"/>
                <a:cs typeface="Times New Roman"/>
              </a:rPr>
              <a:t>web </a:t>
            </a:r>
            <a:r>
              <a:rPr sz="1900" spc="-5" dirty="0">
                <a:latin typeface="Times New Roman"/>
                <a:cs typeface="Times New Roman"/>
              </a:rPr>
              <a:t>par les  internautes, </a:t>
            </a:r>
            <a:r>
              <a:rPr sz="1900" spc="-10" dirty="0">
                <a:latin typeface="Times New Roman"/>
                <a:cs typeface="Times New Roman"/>
              </a:rPr>
              <a:t>malgré </a:t>
            </a:r>
            <a:r>
              <a:rPr sz="1900" spc="-5" dirty="0">
                <a:latin typeface="Times New Roman"/>
                <a:cs typeface="Times New Roman"/>
              </a:rPr>
              <a:t>la complexification de la technologie, a en </a:t>
            </a:r>
            <a:r>
              <a:rPr sz="1900" spc="-10" dirty="0">
                <a:latin typeface="Times New Roman"/>
                <a:cs typeface="Times New Roman"/>
              </a:rPr>
              <a:t>effet </a:t>
            </a:r>
            <a:r>
              <a:rPr sz="1900" spc="-5" dirty="0">
                <a:latin typeface="Times New Roman"/>
                <a:cs typeface="Times New Roman"/>
              </a:rPr>
              <a:t>donné</a:t>
            </a:r>
            <a:r>
              <a:rPr sz="1900" spc="75" dirty="0">
                <a:latin typeface="Times New Roman"/>
                <a:cs typeface="Times New Roman"/>
              </a:rPr>
              <a:t> </a:t>
            </a:r>
            <a:r>
              <a:rPr sz="1900" spc="-5" dirty="0">
                <a:latin typeface="Times New Roman"/>
                <a:cs typeface="Times New Roman"/>
              </a:rPr>
              <a:t>lieu</a:t>
            </a:r>
            <a:endParaRPr sz="1900">
              <a:latin typeface="Times New Roman"/>
              <a:cs typeface="Times New Roman"/>
            </a:endParaRPr>
          </a:p>
          <a:p>
            <a:pPr marL="299085" algn="just">
              <a:lnSpc>
                <a:spcPct val="100000"/>
              </a:lnSpc>
            </a:pPr>
            <a:r>
              <a:rPr sz="1900" spc="-5" dirty="0">
                <a:latin typeface="Times New Roman"/>
                <a:cs typeface="Times New Roman"/>
              </a:rPr>
              <a:t>au </a:t>
            </a:r>
            <a:r>
              <a:rPr sz="1900" b="1" spc="-5" dirty="0">
                <a:latin typeface="Times New Roman"/>
                <a:cs typeface="Times New Roman"/>
              </a:rPr>
              <a:t>web</a:t>
            </a:r>
            <a:r>
              <a:rPr sz="1900" b="1" spc="-70" dirty="0">
                <a:latin typeface="Times New Roman"/>
                <a:cs typeface="Times New Roman"/>
              </a:rPr>
              <a:t> </a:t>
            </a:r>
            <a:r>
              <a:rPr sz="1900" b="1" spc="-5" dirty="0">
                <a:latin typeface="Times New Roman"/>
                <a:cs typeface="Times New Roman"/>
              </a:rPr>
              <a:t>2.0</a:t>
            </a:r>
            <a:r>
              <a:rPr sz="1900" spc="-5" dirty="0">
                <a:latin typeface="Times New Roman"/>
                <a:cs typeface="Times New Roman"/>
              </a:rPr>
              <a:t>.</a:t>
            </a:r>
            <a:endParaRPr sz="1900">
              <a:latin typeface="Times New Roman"/>
              <a:cs typeface="Times New Roman"/>
            </a:endParaRPr>
          </a:p>
          <a:p>
            <a:pPr algn="just">
              <a:lnSpc>
                <a:spcPct val="100000"/>
              </a:lnSpc>
              <a:spcBef>
                <a:spcPts val="40"/>
              </a:spcBef>
            </a:pPr>
            <a:endParaRPr sz="1950">
              <a:latin typeface="Times New Roman"/>
              <a:cs typeface="Times New Roman"/>
            </a:endParaRPr>
          </a:p>
          <a:p>
            <a:pPr marL="299085" marR="5080" indent="-286385" algn="just">
              <a:lnSpc>
                <a:spcPct val="100000"/>
              </a:lnSpc>
              <a:buFont typeface="Wingdings"/>
              <a:buChar char=""/>
              <a:tabLst>
                <a:tab pos="299085" algn="l"/>
                <a:tab pos="299720" algn="l"/>
              </a:tabLst>
            </a:pPr>
            <a:r>
              <a:rPr sz="1900" spc="-5" dirty="0">
                <a:latin typeface="Times New Roman"/>
                <a:cs typeface="Times New Roman"/>
              </a:rPr>
              <a:t>La multiplication des échanges via le net est l'atout </a:t>
            </a:r>
            <a:r>
              <a:rPr sz="1900" spc="-10" dirty="0">
                <a:latin typeface="Times New Roman"/>
                <a:cs typeface="Times New Roman"/>
              </a:rPr>
              <a:t>majeur </a:t>
            </a:r>
            <a:r>
              <a:rPr sz="1900" spc="-5" dirty="0">
                <a:latin typeface="Times New Roman"/>
                <a:cs typeface="Times New Roman"/>
              </a:rPr>
              <a:t>de cette évolution  médiatique. Plateformes d'échange, </a:t>
            </a:r>
            <a:r>
              <a:rPr sz="1900" spc="-5" dirty="0">
                <a:uFill>
                  <a:solidFill>
                    <a:srgbClr val="000000"/>
                  </a:solidFill>
                </a:uFill>
                <a:latin typeface="Times New Roman"/>
                <a:cs typeface="Times New Roman"/>
              </a:rPr>
              <a:t>réseaux sociaux</a:t>
            </a:r>
            <a:r>
              <a:rPr sz="1900" spc="-5" dirty="0">
                <a:latin typeface="Times New Roman"/>
                <a:cs typeface="Times New Roman"/>
              </a:rPr>
              <a:t> et sites </a:t>
            </a:r>
            <a:r>
              <a:rPr sz="1900" spc="-5">
                <a:latin typeface="Times New Roman"/>
                <a:cs typeface="Times New Roman"/>
              </a:rPr>
              <a:t>collaboratifs </a:t>
            </a:r>
            <a:r>
              <a:rPr sz="1900" spc="-10" smtClean="0">
                <a:latin typeface="Times New Roman"/>
                <a:cs typeface="Times New Roman"/>
              </a:rPr>
              <a:t>mett</a:t>
            </a:r>
            <a:r>
              <a:rPr lang="fr-FR" sz="1900" spc="-10" dirty="0" smtClean="0">
                <a:latin typeface="Times New Roman"/>
                <a:cs typeface="Times New Roman"/>
              </a:rPr>
              <a:t>a</a:t>
            </a:r>
            <a:r>
              <a:rPr sz="1900" spc="-10" smtClean="0">
                <a:latin typeface="Times New Roman"/>
                <a:cs typeface="Times New Roman"/>
              </a:rPr>
              <a:t>nt </a:t>
            </a:r>
            <a:r>
              <a:rPr sz="1900" spc="-5" dirty="0">
                <a:latin typeface="Times New Roman"/>
                <a:cs typeface="Times New Roman"/>
              </a:rPr>
              <a:t>en  avant la particularité du </a:t>
            </a:r>
            <a:r>
              <a:rPr sz="1900" b="1" spc="-5" dirty="0">
                <a:latin typeface="Times New Roman"/>
                <a:cs typeface="Times New Roman"/>
              </a:rPr>
              <a:t>web 2.0</a:t>
            </a:r>
            <a:r>
              <a:rPr sz="1900" spc="-5" dirty="0">
                <a:latin typeface="Times New Roman"/>
                <a:cs typeface="Times New Roman"/>
              </a:rPr>
              <a:t>, qui est de se tourner davantage vers les internautes,  en les faisant passer du statut de spectateur de différentes pages </a:t>
            </a:r>
            <a:r>
              <a:rPr sz="1900" spc="-10" dirty="0">
                <a:latin typeface="Times New Roman"/>
                <a:cs typeface="Times New Roman"/>
              </a:rPr>
              <a:t>web </a:t>
            </a:r>
            <a:r>
              <a:rPr sz="1900" spc="-5" dirty="0">
                <a:latin typeface="Times New Roman"/>
                <a:cs typeface="Times New Roman"/>
              </a:rPr>
              <a:t>à celui d'acteur  de</a:t>
            </a:r>
            <a:r>
              <a:rPr sz="1900" spc="-10" dirty="0">
                <a:latin typeface="Times New Roman"/>
                <a:cs typeface="Times New Roman"/>
              </a:rPr>
              <a:t> </a:t>
            </a:r>
            <a:r>
              <a:rPr sz="1900" spc="-5" dirty="0">
                <a:latin typeface="Times New Roman"/>
                <a:cs typeface="Times New Roman"/>
              </a:rPr>
              <a:t>celles-ci.</a:t>
            </a:r>
            <a:endParaRPr sz="1900">
              <a:latin typeface="Times New Roman"/>
              <a:cs typeface="Times New Roman"/>
            </a:endParaRPr>
          </a:p>
          <a:p>
            <a:pPr algn="just">
              <a:lnSpc>
                <a:spcPct val="100000"/>
              </a:lnSpc>
              <a:spcBef>
                <a:spcPts val="40"/>
              </a:spcBef>
              <a:buFont typeface="Wingdings"/>
              <a:buChar char=""/>
            </a:pPr>
            <a:endParaRPr sz="1950">
              <a:latin typeface="Times New Roman"/>
              <a:cs typeface="Times New Roman"/>
            </a:endParaRPr>
          </a:p>
          <a:p>
            <a:pPr marL="299085" marR="100330" indent="-286385" algn="just">
              <a:lnSpc>
                <a:spcPct val="100000"/>
              </a:lnSpc>
              <a:buFont typeface="Wingdings"/>
              <a:buChar char=""/>
              <a:tabLst>
                <a:tab pos="299085" algn="l"/>
                <a:tab pos="299720" algn="l"/>
              </a:tabLst>
            </a:pPr>
            <a:r>
              <a:rPr sz="1900" spc="-5" dirty="0">
                <a:latin typeface="Times New Roman"/>
                <a:cs typeface="Times New Roman"/>
              </a:rPr>
              <a:t>L'utilisation des fonctions participatives de cette nouvelle génération du </a:t>
            </a:r>
            <a:r>
              <a:rPr sz="1900" spc="-10" dirty="0">
                <a:latin typeface="Times New Roman"/>
                <a:cs typeface="Times New Roman"/>
              </a:rPr>
              <a:t>web </a:t>
            </a:r>
            <a:r>
              <a:rPr sz="1900" spc="-5" dirty="0">
                <a:latin typeface="Times New Roman"/>
                <a:cs typeface="Times New Roman"/>
              </a:rPr>
              <a:t>est en  outre un avantage considérable pour le développement de techniques</a:t>
            </a:r>
            <a:r>
              <a:rPr sz="1900" spc="105" dirty="0">
                <a:latin typeface="Times New Roman"/>
                <a:cs typeface="Times New Roman"/>
              </a:rPr>
              <a:t> </a:t>
            </a:r>
            <a:r>
              <a:rPr sz="1900" spc="-10" dirty="0">
                <a:latin typeface="Times New Roman"/>
                <a:cs typeface="Times New Roman"/>
              </a:rPr>
              <a:t>commerciales.</a:t>
            </a:r>
            <a:endParaRPr sz="1900">
              <a:latin typeface="Times New Roman"/>
              <a:cs typeface="Times New Roman"/>
            </a:endParaRPr>
          </a:p>
        </p:txBody>
      </p:sp>
      <p:sp>
        <p:nvSpPr>
          <p:cNvPr id="19" name="object 19"/>
          <p:cNvSpPr/>
          <p:nvPr/>
        </p:nvSpPr>
        <p:spPr>
          <a:xfrm>
            <a:off x="4928615" y="1571244"/>
            <a:ext cx="1800225" cy="106680"/>
          </a:xfrm>
          <a:custGeom>
            <a:avLst/>
            <a:gdLst/>
            <a:ahLst/>
            <a:cxnLst/>
            <a:rect l="l" t="t" r="r" b="b"/>
            <a:pathLst>
              <a:path w="1800225" h="106680">
                <a:moveTo>
                  <a:pt x="1746504" y="0"/>
                </a:moveTo>
                <a:lnTo>
                  <a:pt x="0" y="0"/>
                </a:lnTo>
                <a:lnTo>
                  <a:pt x="53339" y="53339"/>
                </a:lnTo>
                <a:lnTo>
                  <a:pt x="0" y="106679"/>
                </a:lnTo>
                <a:lnTo>
                  <a:pt x="1746504" y="106679"/>
                </a:lnTo>
                <a:lnTo>
                  <a:pt x="1799843" y="53339"/>
                </a:lnTo>
                <a:lnTo>
                  <a:pt x="1746504" y="0"/>
                </a:lnTo>
                <a:close/>
              </a:path>
            </a:pathLst>
          </a:custGeom>
          <a:solidFill>
            <a:srgbClr val="D9D9D9"/>
          </a:solidFill>
        </p:spPr>
        <p:txBody>
          <a:bodyPr wrap="square" lIns="0" tIns="0" rIns="0" bIns="0" rtlCol="0"/>
          <a:lstStyle/>
          <a:p>
            <a:endParaRPr/>
          </a:p>
        </p:txBody>
      </p:sp>
      <p:sp>
        <p:nvSpPr>
          <p:cNvPr id="20" name="object 20"/>
          <p:cNvSpPr/>
          <p:nvPr/>
        </p:nvSpPr>
        <p:spPr>
          <a:xfrm>
            <a:off x="2357627" y="1571244"/>
            <a:ext cx="1800225" cy="106680"/>
          </a:xfrm>
          <a:custGeom>
            <a:avLst/>
            <a:gdLst/>
            <a:ahLst/>
            <a:cxnLst/>
            <a:rect l="l" t="t" r="r" b="b"/>
            <a:pathLst>
              <a:path w="1800225" h="106680">
                <a:moveTo>
                  <a:pt x="1746504" y="0"/>
                </a:moveTo>
                <a:lnTo>
                  <a:pt x="0" y="0"/>
                </a:lnTo>
                <a:lnTo>
                  <a:pt x="53340" y="53339"/>
                </a:lnTo>
                <a:lnTo>
                  <a:pt x="0" y="106679"/>
                </a:lnTo>
                <a:lnTo>
                  <a:pt x="1746504" y="106679"/>
                </a:lnTo>
                <a:lnTo>
                  <a:pt x="1799844" y="53339"/>
                </a:lnTo>
                <a:lnTo>
                  <a:pt x="1746504" y="0"/>
                </a:lnTo>
                <a:close/>
              </a:path>
            </a:pathLst>
          </a:custGeom>
          <a:solidFill>
            <a:srgbClr val="5FA225"/>
          </a:solidFill>
        </p:spPr>
        <p:txBody>
          <a:bodyPr wrap="square" lIns="0" tIns="0" rIns="0" bIns="0" rtlCol="0"/>
          <a:lstStyle/>
          <a:p>
            <a:endParaRPr/>
          </a:p>
        </p:txBody>
      </p:sp>
      <p:sp>
        <p:nvSpPr>
          <p:cNvPr id="21" name="object 21"/>
          <p:cNvSpPr/>
          <p:nvPr/>
        </p:nvSpPr>
        <p:spPr>
          <a:xfrm>
            <a:off x="3142488" y="1772411"/>
            <a:ext cx="288290" cy="144780"/>
          </a:xfrm>
          <a:custGeom>
            <a:avLst/>
            <a:gdLst/>
            <a:ahLst/>
            <a:cxnLst/>
            <a:rect l="l" t="t" r="r" b="b"/>
            <a:pathLst>
              <a:path w="288289" h="144780">
                <a:moveTo>
                  <a:pt x="288036" y="0"/>
                </a:moveTo>
                <a:lnTo>
                  <a:pt x="0" y="0"/>
                </a:lnTo>
                <a:lnTo>
                  <a:pt x="144017" y="144779"/>
                </a:lnTo>
                <a:lnTo>
                  <a:pt x="288036" y="0"/>
                </a:lnTo>
                <a:close/>
              </a:path>
            </a:pathLst>
          </a:custGeom>
          <a:solidFill>
            <a:srgbClr val="000000"/>
          </a:solidFill>
        </p:spPr>
        <p:txBody>
          <a:bodyPr wrap="square" lIns="0" tIns="0" rIns="0" bIns="0" rtlCol="0"/>
          <a:lstStyle/>
          <a:p>
            <a:endParaRPr/>
          </a:p>
        </p:txBody>
      </p:sp>
      <p:sp>
        <p:nvSpPr>
          <p:cNvPr id="22" name="object 22"/>
          <p:cNvSpPr txBox="1">
            <a:spLocks noGrp="1"/>
          </p:cNvSpPr>
          <p:nvPr>
            <p:ph type="title"/>
          </p:nvPr>
        </p:nvSpPr>
        <p:spPr>
          <a:xfrm>
            <a:off x="2643885" y="1158366"/>
            <a:ext cx="1078230" cy="330835"/>
          </a:xfrm>
          <a:prstGeom prst="rect">
            <a:avLst/>
          </a:prstGeom>
        </p:spPr>
        <p:txBody>
          <a:bodyPr vert="horz" wrap="square" lIns="0" tIns="13335" rIns="0" bIns="0" rtlCol="0">
            <a:spAutoFit/>
          </a:bodyPr>
          <a:lstStyle/>
          <a:p>
            <a:pPr marL="12700">
              <a:lnSpc>
                <a:spcPct val="100000"/>
              </a:lnSpc>
              <a:spcBef>
                <a:spcPts val="105"/>
              </a:spcBef>
            </a:pPr>
            <a:r>
              <a:rPr sz="2000" spc="-95" dirty="0">
                <a:solidFill>
                  <a:srgbClr val="000000"/>
                </a:solidFill>
                <a:latin typeface="Trebuchet MS"/>
                <a:cs typeface="Trebuchet MS"/>
              </a:rPr>
              <a:t>Dé</a:t>
            </a:r>
            <a:r>
              <a:rPr sz="2000" spc="-100" dirty="0">
                <a:solidFill>
                  <a:srgbClr val="000000"/>
                </a:solidFill>
                <a:latin typeface="Trebuchet MS"/>
                <a:cs typeface="Trebuchet MS"/>
              </a:rPr>
              <a:t>finiti</a:t>
            </a:r>
            <a:r>
              <a:rPr sz="2000" spc="-140" dirty="0">
                <a:solidFill>
                  <a:srgbClr val="000000"/>
                </a:solidFill>
                <a:latin typeface="Trebuchet MS"/>
                <a:cs typeface="Trebuchet MS"/>
              </a:rPr>
              <a:t>o</a:t>
            </a:r>
            <a:r>
              <a:rPr sz="2000" spc="-110" dirty="0">
                <a:solidFill>
                  <a:srgbClr val="000000"/>
                </a:solidFill>
                <a:latin typeface="Trebuchet MS"/>
                <a:cs typeface="Trebuchet MS"/>
              </a:rPr>
              <a:t>n</a:t>
            </a:r>
            <a:endParaRPr sz="2000">
              <a:latin typeface="Trebuchet MS"/>
              <a:cs typeface="Trebuchet MS"/>
            </a:endParaRPr>
          </a:p>
        </p:txBody>
      </p:sp>
      <p:sp>
        <p:nvSpPr>
          <p:cNvPr id="23" name="object 23"/>
          <p:cNvSpPr txBox="1"/>
          <p:nvPr/>
        </p:nvSpPr>
        <p:spPr>
          <a:xfrm>
            <a:off x="8425688" y="6514605"/>
            <a:ext cx="153035" cy="281305"/>
          </a:xfrm>
          <a:prstGeom prst="rect">
            <a:avLst/>
          </a:prstGeom>
        </p:spPr>
        <p:txBody>
          <a:bodyPr vert="horz" wrap="square" lIns="0" tIns="0" rIns="0" bIns="0" rtlCol="0">
            <a:spAutoFit/>
          </a:bodyPr>
          <a:lstStyle/>
          <a:p>
            <a:pPr marL="12700">
              <a:lnSpc>
                <a:spcPts val="2090"/>
              </a:lnSpc>
            </a:pPr>
            <a:r>
              <a:rPr sz="1800" b="1" spc="-5" dirty="0">
                <a:latin typeface="Arial"/>
                <a:cs typeface="Arial"/>
              </a:rPr>
              <a:t>9</a:t>
            </a:r>
            <a:endParaRPr sz="1800">
              <a:latin typeface="Arial"/>
              <a:cs typeface="Arial"/>
            </a:endParaRPr>
          </a:p>
        </p:txBody>
      </p:sp>
      <p:sp>
        <p:nvSpPr>
          <p:cNvPr id="24" name="object 4"/>
          <p:cNvSpPr txBox="1">
            <a:spLocks/>
          </p:cNvSpPr>
          <p:nvPr/>
        </p:nvSpPr>
        <p:spPr>
          <a:xfrm>
            <a:off x="1524000" y="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0" i="0" u="none" strike="noStrike" kern="0" cap="none" spc="0" normalizeH="0" baseline="0" noProof="0" dirty="0">
              <a:ln>
                <a:noFill/>
              </a:ln>
              <a:solidFill>
                <a:sysClr val="windowText" lastClr="000000"/>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22400" cy="433070"/>
          </a:xfrm>
          <a:custGeom>
            <a:avLst/>
            <a:gdLst/>
            <a:ahLst/>
            <a:cxnLst/>
            <a:rect l="l" t="t" r="r" b="b"/>
            <a:pathLst>
              <a:path w="1422400" h="433070">
                <a:moveTo>
                  <a:pt x="1208532" y="0"/>
                </a:moveTo>
                <a:lnTo>
                  <a:pt x="0" y="0"/>
                </a:lnTo>
                <a:lnTo>
                  <a:pt x="0" y="432815"/>
                </a:lnTo>
                <a:lnTo>
                  <a:pt x="1202436" y="432815"/>
                </a:lnTo>
                <a:lnTo>
                  <a:pt x="1421892" y="213359"/>
                </a:lnTo>
                <a:lnTo>
                  <a:pt x="1208532" y="0"/>
                </a:lnTo>
                <a:close/>
              </a:path>
            </a:pathLst>
          </a:custGeom>
          <a:solidFill>
            <a:srgbClr val="A10000"/>
          </a:solidFill>
        </p:spPr>
        <p:txBody>
          <a:bodyPr wrap="square" lIns="0" tIns="0" rIns="0" bIns="0" rtlCol="0"/>
          <a:lstStyle/>
          <a:p>
            <a:endParaRPr/>
          </a:p>
        </p:txBody>
      </p:sp>
      <p:sp>
        <p:nvSpPr>
          <p:cNvPr id="3" name="object 3"/>
          <p:cNvSpPr/>
          <p:nvPr/>
        </p:nvSpPr>
        <p:spPr>
          <a:xfrm>
            <a:off x="5111496" y="0"/>
            <a:ext cx="4032885" cy="436245"/>
          </a:xfrm>
          <a:custGeom>
            <a:avLst/>
            <a:gdLst/>
            <a:ahLst/>
            <a:cxnLst/>
            <a:rect l="l" t="t" r="r" b="b"/>
            <a:pathLst>
              <a:path w="4032884" h="436245">
                <a:moveTo>
                  <a:pt x="4032504" y="0"/>
                </a:moveTo>
                <a:lnTo>
                  <a:pt x="1524" y="0"/>
                </a:lnTo>
                <a:lnTo>
                  <a:pt x="218693" y="217170"/>
                </a:lnTo>
                <a:lnTo>
                  <a:pt x="0" y="435863"/>
                </a:lnTo>
                <a:lnTo>
                  <a:pt x="4032504" y="435863"/>
                </a:lnTo>
                <a:lnTo>
                  <a:pt x="4032504" y="0"/>
                </a:lnTo>
                <a:close/>
              </a:path>
            </a:pathLst>
          </a:custGeom>
          <a:solidFill>
            <a:srgbClr val="5FA225"/>
          </a:solidFill>
        </p:spPr>
        <p:txBody>
          <a:bodyPr wrap="square" lIns="0" tIns="0" rIns="0" bIns="0" rtlCol="0"/>
          <a:lstStyle/>
          <a:p>
            <a:endParaRPr/>
          </a:p>
        </p:txBody>
      </p:sp>
      <p:sp>
        <p:nvSpPr>
          <p:cNvPr id="4" name="object 4"/>
          <p:cNvSpPr/>
          <p:nvPr/>
        </p:nvSpPr>
        <p:spPr>
          <a:xfrm>
            <a:off x="5292852" y="0"/>
            <a:ext cx="1511935" cy="437515"/>
          </a:xfrm>
          <a:custGeom>
            <a:avLst/>
            <a:gdLst/>
            <a:ahLst/>
            <a:cxnLst/>
            <a:rect l="l" t="t" r="r" b="b"/>
            <a:pathLst>
              <a:path w="1511934" h="437515">
                <a:moveTo>
                  <a:pt x="1293114" y="0"/>
                </a:moveTo>
                <a:lnTo>
                  <a:pt x="0" y="0"/>
                </a:lnTo>
                <a:lnTo>
                  <a:pt x="218694" y="218694"/>
                </a:lnTo>
                <a:lnTo>
                  <a:pt x="0" y="437388"/>
                </a:lnTo>
                <a:lnTo>
                  <a:pt x="1293114" y="437388"/>
                </a:lnTo>
                <a:lnTo>
                  <a:pt x="1511807" y="218694"/>
                </a:lnTo>
                <a:lnTo>
                  <a:pt x="1293114" y="0"/>
                </a:lnTo>
                <a:close/>
              </a:path>
            </a:pathLst>
          </a:custGeom>
          <a:solidFill>
            <a:srgbClr val="5FA225"/>
          </a:solidFill>
        </p:spPr>
        <p:txBody>
          <a:bodyPr wrap="square" lIns="0" tIns="0" rIns="0" bIns="0" rtlCol="0"/>
          <a:lstStyle/>
          <a:p>
            <a:endParaRPr/>
          </a:p>
        </p:txBody>
      </p:sp>
      <p:sp>
        <p:nvSpPr>
          <p:cNvPr id="5" name="object 5"/>
          <p:cNvSpPr/>
          <p:nvPr/>
        </p:nvSpPr>
        <p:spPr>
          <a:xfrm>
            <a:off x="0" y="0"/>
            <a:ext cx="1961514" cy="433070"/>
          </a:xfrm>
          <a:custGeom>
            <a:avLst/>
            <a:gdLst/>
            <a:ahLst/>
            <a:cxnLst/>
            <a:rect l="l" t="t" r="r" b="b"/>
            <a:pathLst>
              <a:path w="1961514" h="433070">
                <a:moveTo>
                  <a:pt x="1748028" y="0"/>
                </a:moveTo>
                <a:lnTo>
                  <a:pt x="0" y="0"/>
                </a:lnTo>
                <a:lnTo>
                  <a:pt x="0" y="432815"/>
                </a:lnTo>
                <a:lnTo>
                  <a:pt x="1741932" y="432815"/>
                </a:lnTo>
                <a:lnTo>
                  <a:pt x="1961388" y="213359"/>
                </a:lnTo>
                <a:lnTo>
                  <a:pt x="1748028" y="0"/>
                </a:lnTo>
                <a:close/>
              </a:path>
            </a:pathLst>
          </a:custGeom>
          <a:solidFill>
            <a:srgbClr val="5FA225"/>
          </a:solidFill>
        </p:spPr>
        <p:txBody>
          <a:bodyPr wrap="square" lIns="0" tIns="0" rIns="0" bIns="0" rtlCol="0"/>
          <a:lstStyle/>
          <a:p>
            <a:endParaRPr/>
          </a:p>
        </p:txBody>
      </p:sp>
      <p:sp>
        <p:nvSpPr>
          <p:cNvPr id="15" name="object 15"/>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6" name="object 16"/>
          <p:cNvSpPr txBox="1"/>
          <p:nvPr/>
        </p:nvSpPr>
        <p:spPr>
          <a:xfrm>
            <a:off x="424687" y="2046477"/>
            <a:ext cx="8099425" cy="3411220"/>
          </a:xfrm>
          <a:prstGeom prst="rect">
            <a:avLst/>
          </a:prstGeom>
        </p:spPr>
        <p:txBody>
          <a:bodyPr vert="horz" wrap="square" lIns="0" tIns="13335" rIns="0" bIns="0" rtlCol="0">
            <a:spAutoFit/>
          </a:bodyPr>
          <a:lstStyle/>
          <a:p>
            <a:pPr marL="12700">
              <a:lnSpc>
                <a:spcPct val="100000"/>
              </a:lnSpc>
              <a:spcBef>
                <a:spcPts val="105"/>
              </a:spcBef>
            </a:pPr>
            <a:r>
              <a:rPr sz="2000" b="1" spc="-20" dirty="0">
                <a:solidFill>
                  <a:srgbClr val="5FA225"/>
                </a:solidFill>
                <a:latin typeface="Times New Roman"/>
                <a:cs typeface="Times New Roman"/>
              </a:rPr>
              <a:t>Technique</a:t>
            </a:r>
            <a:endParaRPr sz="2000">
              <a:latin typeface="Times New Roman"/>
              <a:cs typeface="Times New Roman"/>
            </a:endParaRPr>
          </a:p>
          <a:p>
            <a:pPr marL="12700" marR="5080">
              <a:lnSpc>
                <a:spcPct val="100000"/>
              </a:lnSpc>
              <a:spcBef>
                <a:spcPts val="5"/>
              </a:spcBef>
            </a:pPr>
            <a:r>
              <a:rPr sz="1800" dirty="0">
                <a:latin typeface="Times New Roman"/>
                <a:cs typeface="Times New Roman"/>
              </a:rPr>
              <a:t>Utilisation de technologies qui </a:t>
            </a:r>
            <a:r>
              <a:rPr sz="1800" spc="-5" dirty="0">
                <a:latin typeface="Times New Roman"/>
                <a:cs typeface="Times New Roman"/>
              </a:rPr>
              <a:t>sont </a:t>
            </a:r>
            <a:r>
              <a:rPr sz="1800" dirty="0">
                <a:latin typeface="Times New Roman"/>
                <a:cs typeface="Times New Roman"/>
              </a:rPr>
              <a:t>combinées </a:t>
            </a:r>
            <a:r>
              <a:rPr sz="1800" spc="-5" dirty="0">
                <a:latin typeface="Times New Roman"/>
                <a:cs typeface="Times New Roman"/>
              </a:rPr>
              <a:t>(ergonomie des </a:t>
            </a:r>
            <a:r>
              <a:rPr sz="1800" dirty="0">
                <a:latin typeface="Times New Roman"/>
                <a:cs typeface="Times New Roman"/>
              </a:rPr>
              <a:t>sites </a:t>
            </a:r>
            <a:r>
              <a:rPr sz="1800" spc="-55" dirty="0">
                <a:latin typeface="Times New Roman"/>
                <a:cs typeface="Times New Roman"/>
              </a:rPr>
              <a:t>Web </a:t>
            </a:r>
            <a:r>
              <a:rPr sz="1800" dirty="0">
                <a:latin typeface="Times New Roman"/>
                <a:cs typeface="Times New Roman"/>
              </a:rPr>
              <a:t>et interfaces  utilisateurs, feuilles de style </a:t>
            </a:r>
            <a:r>
              <a:rPr sz="1800" spc="-5" dirty="0">
                <a:latin typeface="Times New Roman"/>
                <a:cs typeface="Times New Roman"/>
              </a:rPr>
              <a:t>CSS, </a:t>
            </a:r>
            <a:r>
              <a:rPr sz="1800" dirty="0">
                <a:latin typeface="Times New Roman"/>
                <a:cs typeface="Times New Roman"/>
              </a:rPr>
              <a:t>syndication de contenu, utilisation d’Ajax) ;</a:t>
            </a:r>
            <a:r>
              <a:rPr sz="1800" spc="-204" dirty="0">
                <a:latin typeface="Times New Roman"/>
                <a:cs typeface="Times New Roman"/>
              </a:rPr>
              <a:t> </a:t>
            </a:r>
            <a:r>
              <a:rPr sz="1800" dirty="0">
                <a:latin typeface="Times New Roman"/>
                <a:cs typeface="Times New Roman"/>
              </a:rPr>
              <a:t>transition  </a:t>
            </a:r>
            <a:r>
              <a:rPr sz="1800" spc="-5" dirty="0">
                <a:latin typeface="Times New Roman"/>
                <a:cs typeface="Times New Roman"/>
              </a:rPr>
              <a:t>vers des </a:t>
            </a:r>
            <a:r>
              <a:rPr sz="1800" dirty="0">
                <a:latin typeface="Times New Roman"/>
                <a:cs typeface="Times New Roman"/>
              </a:rPr>
              <a:t>applications </a:t>
            </a:r>
            <a:r>
              <a:rPr sz="1800" spc="-55" dirty="0">
                <a:latin typeface="Times New Roman"/>
                <a:cs typeface="Times New Roman"/>
              </a:rPr>
              <a:t>Web </a:t>
            </a:r>
            <a:r>
              <a:rPr sz="1800" dirty="0">
                <a:latin typeface="Times New Roman"/>
                <a:cs typeface="Times New Roman"/>
              </a:rPr>
              <a:t>pour les</a:t>
            </a:r>
            <a:r>
              <a:rPr sz="1800" spc="-25" dirty="0">
                <a:latin typeface="Times New Roman"/>
                <a:cs typeface="Times New Roman"/>
              </a:rPr>
              <a:t> </a:t>
            </a:r>
            <a:r>
              <a:rPr sz="1800" dirty="0">
                <a:latin typeface="Times New Roman"/>
                <a:cs typeface="Times New Roman"/>
              </a:rPr>
              <a:t>utilisateurs</a:t>
            </a:r>
            <a:endParaRPr sz="1800">
              <a:latin typeface="Times New Roman"/>
              <a:cs typeface="Times New Roman"/>
            </a:endParaRPr>
          </a:p>
          <a:p>
            <a:pPr>
              <a:lnSpc>
                <a:spcPct val="100000"/>
              </a:lnSpc>
              <a:spcBef>
                <a:spcPts val="25"/>
              </a:spcBef>
            </a:pPr>
            <a:endParaRPr sz="1850">
              <a:latin typeface="Times New Roman"/>
              <a:cs typeface="Times New Roman"/>
            </a:endParaRPr>
          </a:p>
          <a:p>
            <a:pPr marL="12700">
              <a:lnSpc>
                <a:spcPct val="100000"/>
              </a:lnSpc>
              <a:spcBef>
                <a:spcPts val="5"/>
              </a:spcBef>
            </a:pPr>
            <a:r>
              <a:rPr sz="2000" b="1" dirty="0">
                <a:solidFill>
                  <a:srgbClr val="5FA225"/>
                </a:solidFill>
                <a:latin typeface="Times New Roman"/>
                <a:cs typeface="Times New Roman"/>
              </a:rPr>
              <a:t>Sociale</a:t>
            </a:r>
            <a:endParaRPr sz="2000">
              <a:latin typeface="Times New Roman"/>
              <a:cs typeface="Times New Roman"/>
            </a:endParaRPr>
          </a:p>
          <a:p>
            <a:pPr marL="12700">
              <a:lnSpc>
                <a:spcPct val="100000"/>
              </a:lnSpc>
              <a:spcBef>
                <a:spcPts val="5"/>
              </a:spcBef>
            </a:pPr>
            <a:r>
              <a:rPr sz="1800" dirty="0">
                <a:latin typeface="Times New Roman"/>
                <a:cs typeface="Times New Roman"/>
              </a:rPr>
              <a:t>Interactions entre les utilisateurs et le partage (blogs, </a:t>
            </a:r>
            <a:r>
              <a:rPr sz="1800" spc="-5" dirty="0">
                <a:latin typeface="Times New Roman"/>
                <a:cs typeface="Times New Roman"/>
              </a:rPr>
              <a:t>wikis, </a:t>
            </a:r>
            <a:r>
              <a:rPr sz="1800" dirty="0">
                <a:latin typeface="Times New Roman"/>
                <a:cs typeface="Times New Roman"/>
              </a:rPr>
              <a:t>réseaux</a:t>
            </a:r>
            <a:r>
              <a:rPr sz="1800" spc="-90" dirty="0">
                <a:latin typeface="Times New Roman"/>
                <a:cs typeface="Times New Roman"/>
              </a:rPr>
              <a:t> </a:t>
            </a:r>
            <a:r>
              <a:rPr sz="1800" dirty="0">
                <a:latin typeface="Times New Roman"/>
                <a:cs typeface="Times New Roman"/>
              </a:rPr>
              <a:t>sociaux)</a:t>
            </a:r>
            <a:endParaRPr sz="1800">
              <a:latin typeface="Times New Roman"/>
              <a:cs typeface="Times New Roman"/>
            </a:endParaRPr>
          </a:p>
          <a:p>
            <a:pPr>
              <a:lnSpc>
                <a:spcPct val="100000"/>
              </a:lnSpc>
              <a:spcBef>
                <a:spcPts val="25"/>
              </a:spcBef>
            </a:pPr>
            <a:endParaRPr sz="1850">
              <a:latin typeface="Times New Roman"/>
              <a:cs typeface="Times New Roman"/>
            </a:endParaRPr>
          </a:p>
          <a:p>
            <a:pPr marL="12700">
              <a:lnSpc>
                <a:spcPct val="100000"/>
              </a:lnSpc>
            </a:pPr>
            <a:r>
              <a:rPr sz="2000" b="1" dirty="0">
                <a:solidFill>
                  <a:srgbClr val="5FA225"/>
                </a:solidFill>
                <a:latin typeface="Times New Roman"/>
                <a:cs typeface="Times New Roman"/>
              </a:rPr>
              <a:t>Relative aux données</a:t>
            </a:r>
            <a:r>
              <a:rPr sz="2000" b="1" spc="-75" dirty="0">
                <a:solidFill>
                  <a:srgbClr val="5FA225"/>
                </a:solidFill>
                <a:latin typeface="Times New Roman"/>
                <a:cs typeface="Times New Roman"/>
              </a:rPr>
              <a:t> </a:t>
            </a:r>
            <a:r>
              <a:rPr sz="2000" b="1" dirty="0">
                <a:solidFill>
                  <a:srgbClr val="5FA225"/>
                </a:solidFill>
                <a:latin typeface="Times New Roman"/>
                <a:cs typeface="Times New Roman"/>
              </a:rPr>
              <a:t>collectées</a:t>
            </a:r>
            <a:endParaRPr sz="2000">
              <a:latin typeface="Times New Roman"/>
              <a:cs typeface="Times New Roman"/>
            </a:endParaRPr>
          </a:p>
          <a:p>
            <a:pPr marL="1059815" indent="-132715">
              <a:lnSpc>
                <a:spcPct val="100000"/>
              </a:lnSpc>
              <a:spcBef>
                <a:spcPts val="10"/>
              </a:spcBef>
              <a:buChar char="-"/>
              <a:tabLst>
                <a:tab pos="1060450" algn="l"/>
              </a:tabLst>
            </a:pPr>
            <a:r>
              <a:rPr sz="1800" dirty="0">
                <a:latin typeface="Times New Roman"/>
                <a:cs typeface="Times New Roman"/>
              </a:rPr>
              <a:t>Interopérabilité </a:t>
            </a:r>
            <a:r>
              <a:rPr sz="1800" spc="-5" dirty="0">
                <a:latin typeface="Times New Roman"/>
                <a:cs typeface="Times New Roman"/>
              </a:rPr>
              <a:t>(Dataportability,</a:t>
            </a:r>
            <a:r>
              <a:rPr sz="1800" spc="-60" dirty="0">
                <a:latin typeface="Times New Roman"/>
                <a:cs typeface="Times New Roman"/>
              </a:rPr>
              <a:t> </a:t>
            </a:r>
            <a:r>
              <a:rPr sz="1800" spc="-5" dirty="0">
                <a:latin typeface="Times New Roman"/>
                <a:cs typeface="Times New Roman"/>
              </a:rPr>
              <a:t>OpenSocial).</a:t>
            </a:r>
            <a:endParaRPr sz="1800">
              <a:latin typeface="Times New Roman"/>
              <a:cs typeface="Times New Roman"/>
            </a:endParaRPr>
          </a:p>
          <a:p>
            <a:pPr marL="1059815" indent="-132715">
              <a:lnSpc>
                <a:spcPct val="100000"/>
              </a:lnSpc>
              <a:buChar char="-"/>
              <a:tabLst>
                <a:tab pos="1060450" algn="l"/>
              </a:tabLst>
            </a:pPr>
            <a:r>
              <a:rPr sz="1800" spc="-5" dirty="0">
                <a:latin typeface="Times New Roman"/>
                <a:cs typeface="Times New Roman"/>
              </a:rPr>
              <a:t>Diffusion</a:t>
            </a:r>
            <a:endParaRPr sz="1800">
              <a:latin typeface="Times New Roman"/>
              <a:cs typeface="Times New Roman"/>
            </a:endParaRPr>
          </a:p>
          <a:p>
            <a:pPr marL="1056640" indent="-129539">
              <a:lnSpc>
                <a:spcPct val="100000"/>
              </a:lnSpc>
              <a:buChar char="-"/>
              <a:tabLst>
                <a:tab pos="1057275" algn="l"/>
              </a:tabLst>
            </a:pPr>
            <a:r>
              <a:rPr sz="1800" spc="-10" dirty="0">
                <a:latin typeface="Times New Roman"/>
                <a:cs typeface="Times New Roman"/>
              </a:rPr>
              <a:t>Visualisation </a:t>
            </a:r>
            <a:r>
              <a:rPr sz="1800" spc="-5" dirty="0">
                <a:latin typeface="Times New Roman"/>
                <a:cs typeface="Times New Roman"/>
              </a:rPr>
              <a:t>de</a:t>
            </a:r>
            <a:r>
              <a:rPr sz="1800" spc="-10" dirty="0">
                <a:latin typeface="Times New Roman"/>
                <a:cs typeface="Times New Roman"/>
              </a:rPr>
              <a:t> </a:t>
            </a:r>
            <a:r>
              <a:rPr sz="1800" dirty="0">
                <a:latin typeface="Times New Roman"/>
                <a:cs typeface="Times New Roman"/>
              </a:rPr>
              <a:t>données</a:t>
            </a:r>
            <a:endParaRPr sz="1800">
              <a:latin typeface="Times New Roman"/>
              <a:cs typeface="Times New Roman"/>
            </a:endParaRPr>
          </a:p>
        </p:txBody>
      </p:sp>
      <p:sp>
        <p:nvSpPr>
          <p:cNvPr id="17" name="object 17"/>
          <p:cNvSpPr txBox="1"/>
          <p:nvPr/>
        </p:nvSpPr>
        <p:spPr>
          <a:xfrm>
            <a:off x="5580126" y="1021207"/>
            <a:ext cx="698500" cy="239395"/>
          </a:xfrm>
          <a:prstGeom prst="rect">
            <a:avLst/>
          </a:prstGeom>
        </p:spPr>
        <p:txBody>
          <a:bodyPr vert="horz" wrap="square" lIns="0" tIns="13335" rIns="0" bIns="0" rtlCol="0">
            <a:spAutoFit/>
          </a:bodyPr>
          <a:lstStyle/>
          <a:p>
            <a:pPr marL="12700">
              <a:lnSpc>
                <a:spcPct val="100000"/>
              </a:lnSpc>
              <a:spcBef>
                <a:spcPts val="105"/>
              </a:spcBef>
            </a:pPr>
            <a:r>
              <a:rPr sz="1400" b="1" spc="-80" dirty="0">
                <a:solidFill>
                  <a:srgbClr val="BEBEBE"/>
                </a:solidFill>
                <a:latin typeface="Trebuchet MS"/>
                <a:cs typeface="Trebuchet MS"/>
              </a:rPr>
              <a:t>Plasticité</a:t>
            </a:r>
            <a:endParaRPr sz="1400">
              <a:latin typeface="Trebuchet MS"/>
              <a:cs typeface="Trebuchet MS"/>
            </a:endParaRPr>
          </a:p>
        </p:txBody>
      </p:sp>
      <p:sp>
        <p:nvSpPr>
          <p:cNvPr id="18" name="object 18"/>
          <p:cNvSpPr/>
          <p:nvPr/>
        </p:nvSpPr>
        <p:spPr>
          <a:xfrm>
            <a:off x="4928615" y="1392936"/>
            <a:ext cx="1800225" cy="106680"/>
          </a:xfrm>
          <a:custGeom>
            <a:avLst/>
            <a:gdLst/>
            <a:ahLst/>
            <a:cxnLst/>
            <a:rect l="l" t="t" r="r" b="b"/>
            <a:pathLst>
              <a:path w="1800225" h="106680">
                <a:moveTo>
                  <a:pt x="1746504" y="0"/>
                </a:moveTo>
                <a:lnTo>
                  <a:pt x="0" y="0"/>
                </a:lnTo>
                <a:lnTo>
                  <a:pt x="53339" y="53339"/>
                </a:lnTo>
                <a:lnTo>
                  <a:pt x="0" y="106679"/>
                </a:lnTo>
                <a:lnTo>
                  <a:pt x="1746504" y="106679"/>
                </a:lnTo>
                <a:lnTo>
                  <a:pt x="1799843" y="53339"/>
                </a:lnTo>
                <a:lnTo>
                  <a:pt x="1746504" y="0"/>
                </a:lnTo>
                <a:close/>
              </a:path>
            </a:pathLst>
          </a:custGeom>
          <a:solidFill>
            <a:srgbClr val="D9D9D9"/>
          </a:solidFill>
        </p:spPr>
        <p:txBody>
          <a:bodyPr wrap="square" lIns="0" tIns="0" rIns="0" bIns="0" rtlCol="0"/>
          <a:lstStyle/>
          <a:p>
            <a:endParaRPr/>
          </a:p>
        </p:txBody>
      </p:sp>
      <p:sp>
        <p:nvSpPr>
          <p:cNvPr id="19" name="object 19"/>
          <p:cNvSpPr/>
          <p:nvPr/>
        </p:nvSpPr>
        <p:spPr>
          <a:xfrm>
            <a:off x="2357627" y="1392936"/>
            <a:ext cx="1800225" cy="106680"/>
          </a:xfrm>
          <a:custGeom>
            <a:avLst/>
            <a:gdLst/>
            <a:ahLst/>
            <a:cxnLst/>
            <a:rect l="l" t="t" r="r" b="b"/>
            <a:pathLst>
              <a:path w="1800225" h="106680">
                <a:moveTo>
                  <a:pt x="1746504" y="0"/>
                </a:moveTo>
                <a:lnTo>
                  <a:pt x="0" y="0"/>
                </a:lnTo>
                <a:lnTo>
                  <a:pt x="53340" y="53339"/>
                </a:lnTo>
                <a:lnTo>
                  <a:pt x="0" y="106679"/>
                </a:lnTo>
                <a:lnTo>
                  <a:pt x="1746504" y="106679"/>
                </a:lnTo>
                <a:lnTo>
                  <a:pt x="1799844" y="53339"/>
                </a:lnTo>
                <a:lnTo>
                  <a:pt x="1746504" y="0"/>
                </a:lnTo>
                <a:close/>
              </a:path>
            </a:pathLst>
          </a:custGeom>
          <a:solidFill>
            <a:srgbClr val="5FA225"/>
          </a:solidFill>
        </p:spPr>
        <p:txBody>
          <a:bodyPr wrap="square" lIns="0" tIns="0" rIns="0" bIns="0" rtlCol="0"/>
          <a:lstStyle/>
          <a:p>
            <a:endParaRPr/>
          </a:p>
        </p:txBody>
      </p:sp>
      <p:sp>
        <p:nvSpPr>
          <p:cNvPr id="20" name="object 20"/>
          <p:cNvSpPr txBox="1"/>
          <p:nvPr/>
        </p:nvSpPr>
        <p:spPr>
          <a:xfrm>
            <a:off x="914400" y="533401"/>
            <a:ext cx="6705600" cy="289823"/>
          </a:xfrm>
          <a:prstGeom prst="rect">
            <a:avLst/>
          </a:prstGeom>
        </p:spPr>
        <p:txBody>
          <a:bodyPr vert="horz" wrap="square" lIns="0" tIns="12700" rIns="0" bIns="0" rtlCol="0">
            <a:spAutoFit/>
          </a:bodyPr>
          <a:lstStyle/>
          <a:p>
            <a:pPr marL="763905" marR="5080" algn="just">
              <a:lnSpc>
                <a:spcPct val="100000"/>
              </a:lnSpc>
              <a:spcBef>
                <a:spcPts val="100"/>
              </a:spcBef>
              <a:tabLst>
                <a:tab pos="1315085" algn="l"/>
                <a:tab pos="1868805" algn="l"/>
                <a:tab pos="2282190" algn="l"/>
                <a:tab pos="2421255" algn="l"/>
              </a:tabLst>
            </a:pPr>
            <a:r>
              <a:rPr sz="1800" spc="-335" dirty="0">
                <a:latin typeface="Arial"/>
                <a:cs typeface="Arial"/>
              </a:rPr>
              <a:t>W</a:t>
            </a:r>
            <a:r>
              <a:rPr sz="1800" spc="-190" dirty="0">
                <a:latin typeface="Arial"/>
                <a:cs typeface="Arial"/>
              </a:rPr>
              <a:t>e</a:t>
            </a:r>
            <a:r>
              <a:rPr sz="1800" spc="85" dirty="0">
                <a:latin typeface="Arial"/>
                <a:cs typeface="Arial"/>
              </a:rPr>
              <a:t>b</a:t>
            </a:r>
            <a:r>
              <a:rPr sz="1800">
                <a:latin typeface="Arial"/>
                <a:cs typeface="Arial"/>
              </a:rPr>
              <a:t>	</a:t>
            </a:r>
            <a:r>
              <a:rPr sz="1800" spc="445" smtClean="0">
                <a:latin typeface="Arial"/>
                <a:cs typeface="Arial"/>
              </a:rPr>
              <a:t>2</a:t>
            </a:r>
            <a:r>
              <a:rPr sz="1800" spc="225" smtClean="0">
                <a:latin typeface="Arial"/>
                <a:cs typeface="Arial"/>
              </a:rPr>
              <a:t>.</a:t>
            </a:r>
            <a:r>
              <a:rPr sz="1800" spc="85" smtClean="0">
                <a:latin typeface="Arial"/>
                <a:cs typeface="Arial"/>
              </a:rPr>
              <a:t>0</a:t>
            </a:r>
            <a:r>
              <a:rPr lang="fr-FR" dirty="0" smtClean="0">
                <a:latin typeface="Arial"/>
                <a:cs typeface="Arial"/>
              </a:rPr>
              <a:t> </a:t>
            </a:r>
            <a:r>
              <a:rPr sz="1800" spc="335" smtClean="0">
                <a:latin typeface="Arial"/>
                <a:cs typeface="Arial"/>
              </a:rPr>
              <a:t>et</a:t>
            </a:r>
            <a:r>
              <a:rPr lang="fr-FR" dirty="0" smtClean="0">
                <a:latin typeface="Arial"/>
                <a:cs typeface="Arial"/>
              </a:rPr>
              <a:t> </a:t>
            </a:r>
            <a:r>
              <a:rPr sz="1800" spc="55" smtClean="0">
                <a:latin typeface="Arial"/>
                <a:cs typeface="Arial"/>
              </a:rPr>
              <a:t>i</a:t>
            </a:r>
            <a:r>
              <a:rPr sz="1800" spc="220" smtClean="0">
                <a:latin typeface="Arial"/>
                <a:cs typeface="Arial"/>
              </a:rPr>
              <a:t>m</a:t>
            </a:r>
            <a:r>
              <a:rPr sz="1800" spc="85" smtClean="0">
                <a:latin typeface="Arial"/>
                <a:cs typeface="Arial"/>
              </a:rPr>
              <a:t>p</a:t>
            </a:r>
            <a:r>
              <a:rPr sz="1800" spc="90" smtClean="0">
                <a:latin typeface="Arial"/>
                <a:cs typeface="Arial"/>
              </a:rPr>
              <a:t>a</a:t>
            </a:r>
            <a:r>
              <a:rPr sz="1800" spc="495" smtClean="0">
                <a:latin typeface="Arial"/>
                <a:cs typeface="Arial"/>
              </a:rPr>
              <a:t>c</a:t>
            </a:r>
            <a:r>
              <a:rPr sz="1800" spc="280" smtClean="0">
                <a:latin typeface="Arial"/>
                <a:cs typeface="Arial"/>
              </a:rPr>
              <a:t>t</a:t>
            </a:r>
            <a:r>
              <a:rPr sz="1800" spc="130" smtClean="0">
                <a:latin typeface="Arial"/>
                <a:cs typeface="Arial"/>
              </a:rPr>
              <a:t>s </a:t>
            </a:r>
            <a:r>
              <a:rPr sz="1800" spc="254" smtClean="0">
                <a:latin typeface="Arial"/>
                <a:cs typeface="Arial"/>
              </a:rPr>
              <a:t>sur</a:t>
            </a:r>
            <a:r>
              <a:rPr lang="fr-FR" sz="1800" spc="254" dirty="0" smtClean="0">
                <a:latin typeface="Arial"/>
                <a:cs typeface="Arial"/>
              </a:rPr>
              <a:t> </a:t>
            </a:r>
            <a:r>
              <a:rPr sz="1800" spc="320" smtClean="0">
                <a:latin typeface="Arial"/>
                <a:cs typeface="Arial"/>
              </a:rPr>
              <a:t>les</a:t>
            </a:r>
            <a:r>
              <a:rPr sz="1800" spc="-15" smtClean="0">
                <a:latin typeface="Arial"/>
                <a:cs typeface="Arial"/>
              </a:rPr>
              <a:t>IHM</a:t>
            </a:r>
            <a:r>
              <a:rPr lang="fr-FR" sz="1800" spc="-15" dirty="0" smtClean="0">
                <a:latin typeface="Arial"/>
                <a:cs typeface="Arial"/>
              </a:rPr>
              <a:t> </a:t>
            </a:r>
            <a:r>
              <a:rPr sz="1800" spc="-114" smtClean="0">
                <a:latin typeface="Arial"/>
                <a:cs typeface="Arial"/>
              </a:rPr>
              <a:t>&amp;  </a:t>
            </a:r>
            <a:r>
              <a:rPr sz="1800" spc="365" smtClean="0">
                <a:latin typeface="Arial"/>
                <a:cs typeface="Arial"/>
              </a:rPr>
              <a:t>Plasticité</a:t>
            </a:r>
            <a:endParaRPr sz="1800">
              <a:latin typeface="Arial"/>
              <a:cs typeface="Arial"/>
            </a:endParaRPr>
          </a:p>
        </p:txBody>
      </p:sp>
      <p:sp>
        <p:nvSpPr>
          <p:cNvPr id="21" name="object 21"/>
          <p:cNvSpPr/>
          <p:nvPr/>
        </p:nvSpPr>
        <p:spPr>
          <a:xfrm>
            <a:off x="3072383" y="1571244"/>
            <a:ext cx="288290" cy="144780"/>
          </a:xfrm>
          <a:custGeom>
            <a:avLst/>
            <a:gdLst/>
            <a:ahLst/>
            <a:cxnLst/>
            <a:rect l="l" t="t" r="r" b="b"/>
            <a:pathLst>
              <a:path w="288289" h="144780">
                <a:moveTo>
                  <a:pt x="288036" y="0"/>
                </a:moveTo>
                <a:lnTo>
                  <a:pt x="0" y="0"/>
                </a:lnTo>
                <a:lnTo>
                  <a:pt x="144018" y="144779"/>
                </a:lnTo>
                <a:lnTo>
                  <a:pt x="288036" y="0"/>
                </a:lnTo>
                <a:close/>
              </a:path>
            </a:pathLst>
          </a:custGeom>
          <a:solidFill>
            <a:srgbClr val="000000"/>
          </a:solidFill>
        </p:spPr>
        <p:txBody>
          <a:bodyPr wrap="square" lIns="0" tIns="0" rIns="0" bIns="0" rtlCol="0"/>
          <a:lstStyle/>
          <a:p>
            <a:endParaRPr/>
          </a:p>
        </p:txBody>
      </p:sp>
      <p:sp>
        <p:nvSpPr>
          <p:cNvPr id="22" name="object 22"/>
          <p:cNvSpPr txBox="1"/>
          <p:nvPr/>
        </p:nvSpPr>
        <p:spPr>
          <a:xfrm>
            <a:off x="8394572" y="6488117"/>
            <a:ext cx="278765" cy="281305"/>
          </a:xfrm>
          <a:prstGeom prst="rect">
            <a:avLst/>
          </a:prstGeom>
        </p:spPr>
        <p:txBody>
          <a:bodyPr vert="horz" wrap="square" lIns="0" tIns="0" rIns="0" bIns="0" rtlCol="0">
            <a:spAutoFit/>
          </a:bodyPr>
          <a:lstStyle/>
          <a:p>
            <a:pPr marL="12700">
              <a:lnSpc>
                <a:spcPts val="2090"/>
              </a:lnSpc>
            </a:pPr>
            <a:r>
              <a:rPr sz="1800" b="1" spc="-10" dirty="0">
                <a:latin typeface="Arial"/>
                <a:cs typeface="Arial"/>
              </a:rPr>
              <a:t>13</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22400" cy="433070"/>
          </a:xfrm>
          <a:custGeom>
            <a:avLst/>
            <a:gdLst/>
            <a:ahLst/>
            <a:cxnLst/>
            <a:rect l="l" t="t" r="r" b="b"/>
            <a:pathLst>
              <a:path w="1422400" h="433070">
                <a:moveTo>
                  <a:pt x="1208532" y="0"/>
                </a:moveTo>
                <a:lnTo>
                  <a:pt x="0" y="0"/>
                </a:lnTo>
                <a:lnTo>
                  <a:pt x="0" y="432815"/>
                </a:lnTo>
                <a:lnTo>
                  <a:pt x="1202436" y="432815"/>
                </a:lnTo>
                <a:lnTo>
                  <a:pt x="1421892" y="213359"/>
                </a:lnTo>
                <a:lnTo>
                  <a:pt x="1208532" y="0"/>
                </a:lnTo>
                <a:close/>
              </a:path>
            </a:pathLst>
          </a:custGeom>
          <a:solidFill>
            <a:srgbClr val="A10000"/>
          </a:solidFill>
        </p:spPr>
        <p:txBody>
          <a:bodyPr wrap="square" lIns="0" tIns="0" rIns="0" bIns="0" rtlCol="0"/>
          <a:lstStyle/>
          <a:p>
            <a:endParaRPr/>
          </a:p>
        </p:txBody>
      </p:sp>
      <p:sp>
        <p:nvSpPr>
          <p:cNvPr id="3" name="object 3"/>
          <p:cNvSpPr/>
          <p:nvPr/>
        </p:nvSpPr>
        <p:spPr>
          <a:xfrm>
            <a:off x="5472684" y="0"/>
            <a:ext cx="3671570" cy="436245"/>
          </a:xfrm>
          <a:custGeom>
            <a:avLst/>
            <a:gdLst/>
            <a:ahLst/>
            <a:cxnLst/>
            <a:rect l="l" t="t" r="r" b="b"/>
            <a:pathLst>
              <a:path w="3671570" h="436245">
                <a:moveTo>
                  <a:pt x="3671316" y="0"/>
                </a:moveTo>
                <a:lnTo>
                  <a:pt x="1524" y="0"/>
                </a:lnTo>
                <a:lnTo>
                  <a:pt x="218693" y="217170"/>
                </a:lnTo>
                <a:lnTo>
                  <a:pt x="0" y="435863"/>
                </a:lnTo>
                <a:lnTo>
                  <a:pt x="3671316" y="435863"/>
                </a:lnTo>
                <a:lnTo>
                  <a:pt x="3671316" y="0"/>
                </a:lnTo>
                <a:close/>
              </a:path>
            </a:pathLst>
          </a:custGeom>
          <a:solidFill>
            <a:srgbClr val="5FA225"/>
          </a:solidFill>
        </p:spPr>
        <p:txBody>
          <a:bodyPr wrap="square" lIns="0" tIns="0" rIns="0" bIns="0" rtlCol="0"/>
          <a:lstStyle/>
          <a:p>
            <a:endParaRPr/>
          </a:p>
        </p:txBody>
      </p:sp>
      <p:sp>
        <p:nvSpPr>
          <p:cNvPr id="4" name="object 4"/>
          <p:cNvSpPr/>
          <p:nvPr/>
        </p:nvSpPr>
        <p:spPr>
          <a:xfrm>
            <a:off x="5148071" y="0"/>
            <a:ext cx="3310129" cy="437515"/>
          </a:xfrm>
          <a:custGeom>
            <a:avLst/>
            <a:gdLst/>
            <a:ahLst/>
            <a:cxnLst/>
            <a:rect l="l" t="t" r="r" b="b"/>
            <a:pathLst>
              <a:path w="1511934" h="437515">
                <a:moveTo>
                  <a:pt x="1293114" y="0"/>
                </a:moveTo>
                <a:lnTo>
                  <a:pt x="0" y="0"/>
                </a:lnTo>
                <a:lnTo>
                  <a:pt x="218693" y="218694"/>
                </a:lnTo>
                <a:lnTo>
                  <a:pt x="0" y="437388"/>
                </a:lnTo>
                <a:lnTo>
                  <a:pt x="1293114" y="437388"/>
                </a:lnTo>
                <a:lnTo>
                  <a:pt x="1511807" y="218694"/>
                </a:lnTo>
                <a:lnTo>
                  <a:pt x="1293114" y="0"/>
                </a:lnTo>
                <a:close/>
              </a:path>
            </a:pathLst>
          </a:custGeom>
          <a:solidFill>
            <a:srgbClr val="5FA225"/>
          </a:solidFill>
        </p:spPr>
        <p:txBody>
          <a:bodyPr wrap="square" lIns="0" tIns="0" rIns="0" bIns="0" rtlCol="0"/>
          <a:lstStyle/>
          <a:p>
            <a:endParaRPr/>
          </a:p>
        </p:txBody>
      </p:sp>
      <p:sp>
        <p:nvSpPr>
          <p:cNvPr id="5" name="object 5"/>
          <p:cNvSpPr/>
          <p:nvPr/>
        </p:nvSpPr>
        <p:spPr>
          <a:xfrm>
            <a:off x="0" y="0"/>
            <a:ext cx="1961514" cy="433070"/>
          </a:xfrm>
          <a:custGeom>
            <a:avLst/>
            <a:gdLst/>
            <a:ahLst/>
            <a:cxnLst/>
            <a:rect l="l" t="t" r="r" b="b"/>
            <a:pathLst>
              <a:path w="1961514" h="433070">
                <a:moveTo>
                  <a:pt x="1748028" y="0"/>
                </a:moveTo>
                <a:lnTo>
                  <a:pt x="0" y="0"/>
                </a:lnTo>
                <a:lnTo>
                  <a:pt x="0" y="432815"/>
                </a:lnTo>
                <a:lnTo>
                  <a:pt x="1741932" y="432815"/>
                </a:lnTo>
                <a:lnTo>
                  <a:pt x="1961388" y="213359"/>
                </a:lnTo>
                <a:lnTo>
                  <a:pt x="1748028" y="0"/>
                </a:lnTo>
                <a:close/>
              </a:path>
            </a:pathLst>
          </a:custGeom>
          <a:solidFill>
            <a:srgbClr val="5FA225"/>
          </a:solidFill>
        </p:spPr>
        <p:txBody>
          <a:bodyPr wrap="square" lIns="0" tIns="0" rIns="0" bIns="0" rtlCol="0"/>
          <a:lstStyle/>
          <a:p>
            <a:endParaRPr/>
          </a:p>
        </p:txBody>
      </p:sp>
      <p:sp>
        <p:nvSpPr>
          <p:cNvPr id="16" name="object 16"/>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17" name="object 17"/>
          <p:cNvSpPr txBox="1">
            <a:spLocks noGrp="1"/>
          </p:cNvSpPr>
          <p:nvPr>
            <p:ph type="body" idx="1"/>
          </p:nvPr>
        </p:nvSpPr>
        <p:spPr>
          <a:prstGeom prst="rect">
            <a:avLst/>
          </a:prstGeom>
        </p:spPr>
        <p:txBody>
          <a:bodyPr vert="horz" wrap="square" lIns="0" tIns="12700" rIns="0" bIns="0" rtlCol="0">
            <a:spAutoFit/>
          </a:bodyPr>
          <a:lstStyle/>
          <a:p>
            <a:pPr marL="432434" indent="-286385">
              <a:lnSpc>
                <a:spcPct val="100000"/>
              </a:lnSpc>
              <a:spcBef>
                <a:spcPts val="100"/>
              </a:spcBef>
              <a:buFont typeface="Wingdings"/>
              <a:buChar char=""/>
              <a:tabLst>
                <a:tab pos="433705" algn="l"/>
              </a:tabLst>
            </a:pPr>
            <a:r>
              <a:rPr spc="-110" dirty="0"/>
              <a:t>Capacité </a:t>
            </a:r>
            <a:r>
              <a:rPr spc="-55" dirty="0"/>
              <a:t>d’adaptation </a:t>
            </a:r>
            <a:r>
              <a:rPr spc="-60" dirty="0"/>
              <a:t>d’une </a:t>
            </a:r>
            <a:r>
              <a:rPr spc="-65" dirty="0"/>
              <a:t>IHM </a:t>
            </a:r>
            <a:r>
              <a:rPr spc="-20" dirty="0"/>
              <a:t>: </a:t>
            </a:r>
            <a:r>
              <a:rPr spc="-140" dirty="0"/>
              <a:t>à </a:t>
            </a:r>
            <a:r>
              <a:rPr spc="-65" dirty="0"/>
              <a:t>la conception </a:t>
            </a:r>
            <a:r>
              <a:rPr spc="195" dirty="0"/>
              <a:t>/</a:t>
            </a:r>
            <a:r>
              <a:rPr spc="-105" dirty="0"/>
              <a:t> </a:t>
            </a:r>
            <a:r>
              <a:rPr spc="-70" dirty="0"/>
              <a:t>exécution</a:t>
            </a:r>
          </a:p>
          <a:p>
            <a:pPr marL="133350">
              <a:lnSpc>
                <a:spcPct val="100000"/>
              </a:lnSpc>
              <a:buFont typeface="Wingdings"/>
              <a:buChar char=""/>
            </a:pPr>
            <a:endParaRPr sz="2000">
              <a:latin typeface="Times New Roman"/>
              <a:cs typeface="Times New Roman"/>
            </a:endParaRPr>
          </a:p>
          <a:p>
            <a:pPr marL="133350">
              <a:lnSpc>
                <a:spcPct val="100000"/>
              </a:lnSpc>
              <a:spcBef>
                <a:spcPts val="5"/>
              </a:spcBef>
              <a:buFont typeface="Wingdings"/>
              <a:buChar char=""/>
            </a:pPr>
            <a:endParaRPr sz="1750">
              <a:latin typeface="Times New Roman"/>
              <a:cs typeface="Times New Roman"/>
            </a:endParaRPr>
          </a:p>
          <a:p>
            <a:pPr marL="432434" marR="746760" indent="-286385">
              <a:lnSpc>
                <a:spcPct val="100000"/>
              </a:lnSpc>
              <a:buFont typeface="Wingdings"/>
              <a:buChar char=""/>
              <a:tabLst>
                <a:tab pos="433705" algn="l"/>
              </a:tabLst>
            </a:pPr>
            <a:r>
              <a:rPr spc="-110" dirty="0"/>
              <a:t>Au </a:t>
            </a:r>
            <a:r>
              <a:rPr spc="-65" dirty="0"/>
              <a:t>contexte </a:t>
            </a:r>
            <a:r>
              <a:rPr spc="-105" dirty="0"/>
              <a:t>d’usage </a:t>
            </a:r>
            <a:r>
              <a:rPr spc="-20" dirty="0"/>
              <a:t>: </a:t>
            </a:r>
            <a:r>
              <a:rPr spc="-105" dirty="0"/>
              <a:t>langage, </a:t>
            </a:r>
            <a:r>
              <a:rPr spc="-45" dirty="0"/>
              <a:t>plate-forme </a:t>
            </a:r>
            <a:r>
              <a:rPr spc="-40" dirty="0"/>
              <a:t>logicielle/matérielle, </a:t>
            </a:r>
            <a:r>
              <a:rPr spc="-50" dirty="0"/>
              <a:t>utilisateur,  </a:t>
            </a:r>
            <a:r>
              <a:rPr spc="-55" dirty="0"/>
              <a:t>environnement,</a:t>
            </a:r>
            <a:r>
              <a:rPr spc="-105" dirty="0"/>
              <a:t> </a:t>
            </a:r>
            <a:r>
              <a:rPr spc="-50" dirty="0"/>
              <a:t>...</a:t>
            </a:r>
          </a:p>
          <a:p>
            <a:pPr marL="133350">
              <a:lnSpc>
                <a:spcPct val="100000"/>
              </a:lnSpc>
              <a:buFont typeface="Wingdings"/>
              <a:buChar char=""/>
            </a:pPr>
            <a:endParaRPr/>
          </a:p>
          <a:p>
            <a:pPr marL="133350">
              <a:lnSpc>
                <a:spcPct val="100000"/>
              </a:lnSpc>
              <a:spcBef>
                <a:spcPts val="10"/>
              </a:spcBef>
              <a:buFont typeface="Wingdings"/>
              <a:buChar char=""/>
            </a:pPr>
            <a:endParaRPr sz="1950">
              <a:latin typeface="Times New Roman"/>
              <a:cs typeface="Times New Roman"/>
            </a:endParaRPr>
          </a:p>
          <a:p>
            <a:pPr marL="432434" indent="-286385">
              <a:lnSpc>
                <a:spcPct val="100000"/>
              </a:lnSpc>
              <a:buFont typeface="Wingdings"/>
              <a:buChar char=""/>
              <a:tabLst>
                <a:tab pos="433705" algn="l"/>
              </a:tabLst>
            </a:pPr>
            <a:r>
              <a:rPr spc="-150" dirty="0"/>
              <a:t>Dans </a:t>
            </a:r>
            <a:r>
              <a:rPr spc="-50" dirty="0"/>
              <a:t>le </a:t>
            </a:r>
            <a:r>
              <a:rPr spc="-75" dirty="0"/>
              <a:t>respect </a:t>
            </a:r>
            <a:r>
              <a:rPr spc="-85" dirty="0"/>
              <a:t>de </a:t>
            </a:r>
            <a:r>
              <a:rPr spc="-65" dirty="0"/>
              <a:t>la valeur </a:t>
            </a:r>
            <a:r>
              <a:rPr spc="-50" dirty="0"/>
              <a:t>attendue </a:t>
            </a:r>
            <a:r>
              <a:rPr spc="-60" dirty="0"/>
              <a:t>par </a:t>
            </a:r>
            <a:r>
              <a:rPr spc="-30" dirty="0"/>
              <a:t>l’utilisateur </a:t>
            </a:r>
            <a:r>
              <a:rPr spc="-60" dirty="0"/>
              <a:t>cible </a:t>
            </a:r>
            <a:r>
              <a:rPr spc="-20" dirty="0"/>
              <a:t>: </a:t>
            </a:r>
            <a:r>
              <a:rPr spc="-30" dirty="0"/>
              <a:t>utilisabilité,</a:t>
            </a:r>
            <a:r>
              <a:rPr spc="-195" dirty="0"/>
              <a:t> </a:t>
            </a:r>
            <a:r>
              <a:rPr spc="-70" dirty="0"/>
              <a:t>ergonomie</a:t>
            </a:r>
          </a:p>
        </p:txBody>
      </p:sp>
      <p:sp>
        <p:nvSpPr>
          <p:cNvPr id="18" name="object 18"/>
          <p:cNvSpPr txBox="1"/>
          <p:nvPr/>
        </p:nvSpPr>
        <p:spPr>
          <a:xfrm>
            <a:off x="1941702" y="1005916"/>
            <a:ext cx="2258695" cy="240029"/>
          </a:xfrm>
          <a:prstGeom prst="rect">
            <a:avLst/>
          </a:prstGeom>
        </p:spPr>
        <p:txBody>
          <a:bodyPr vert="horz" wrap="square" lIns="0" tIns="13335" rIns="0" bIns="0" rtlCol="0">
            <a:spAutoFit/>
          </a:bodyPr>
          <a:lstStyle/>
          <a:p>
            <a:pPr marL="12700">
              <a:lnSpc>
                <a:spcPct val="100000"/>
              </a:lnSpc>
              <a:spcBef>
                <a:spcPts val="105"/>
              </a:spcBef>
            </a:pPr>
            <a:r>
              <a:rPr sz="1400" b="1" spc="-70" dirty="0">
                <a:solidFill>
                  <a:srgbClr val="BEBEBE"/>
                </a:solidFill>
                <a:latin typeface="Trebuchet MS"/>
                <a:cs typeface="Trebuchet MS"/>
              </a:rPr>
              <a:t>Impact du </a:t>
            </a:r>
            <a:r>
              <a:rPr sz="1400" b="1" spc="-80" dirty="0">
                <a:solidFill>
                  <a:srgbClr val="BEBEBE"/>
                </a:solidFill>
                <a:latin typeface="Trebuchet MS"/>
                <a:cs typeface="Trebuchet MS"/>
              </a:rPr>
              <a:t>web </a:t>
            </a:r>
            <a:r>
              <a:rPr sz="1400" b="1" spc="-125" dirty="0">
                <a:solidFill>
                  <a:srgbClr val="BEBEBE"/>
                </a:solidFill>
                <a:latin typeface="Trebuchet MS"/>
                <a:cs typeface="Trebuchet MS"/>
              </a:rPr>
              <a:t>2.0 </a:t>
            </a:r>
            <a:r>
              <a:rPr sz="1400" b="1" spc="-75" dirty="0">
                <a:solidFill>
                  <a:srgbClr val="BEBEBE"/>
                </a:solidFill>
                <a:latin typeface="Trebuchet MS"/>
                <a:cs typeface="Trebuchet MS"/>
              </a:rPr>
              <a:t>sur </a:t>
            </a:r>
            <a:r>
              <a:rPr sz="1400" b="1" spc="-70" dirty="0">
                <a:solidFill>
                  <a:srgbClr val="BEBEBE"/>
                </a:solidFill>
                <a:latin typeface="Trebuchet MS"/>
                <a:cs typeface="Trebuchet MS"/>
              </a:rPr>
              <a:t>les</a:t>
            </a:r>
            <a:r>
              <a:rPr sz="1400" b="1" spc="-325" dirty="0">
                <a:solidFill>
                  <a:srgbClr val="BEBEBE"/>
                </a:solidFill>
                <a:latin typeface="Trebuchet MS"/>
                <a:cs typeface="Trebuchet MS"/>
              </a:rPr>
              <a:t> </a:t>
            </a:r>
            <a:r>
              <a:rPr sz="1400" b="1" spc="30" dirty="0">
                <a:solidFill>
                  <a:srgbClr val="BEBEBE"/>
                </a:solidFill>
                <a:latin typeface="Trebuchet MS"/>
                <a:cs typeface="Trebuchet MS"/>
              </a:rPr>
              <a:t>IHM</a:t>
            </a:r>
            <a:endParaRPr sz="1400">
              <a:latin typeface="Trebuchet MS"/>
              <a:cs typeface="Trebuchet MS"/>
            </a:endParaRPr>
          </a:p>
        </p:txBody>
      </p:sp>
      <p:sp>
        <p:nvSpPr>
          <p:cNvPr id="19" name="object 19"/>
          <p:cNvSpPr/>
          <p:nvPr/>
        </p:nvSpPr>
        <p:spPr>
          <a:xfrm>
            <a:off x="2286000" y="1342644"/>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4" y="54101"/>
                </a:lnTo>
                <a:lnTo>
                  <a:pt x="1745741" y="0"/>
                </a:lnTo>
                <a:close/>
              </a:path>
            </a:pathLst>
          </a:custGeom>
          <a:solidFill>
            <a:srgbClr val="D9D9D9"/>
          </a:solidFill>
        </p:spPr>
        <p:txBody>
          <a:bodyPr wrap="square" lIns="0" tIns="0" rIns="0" bIns="0" rtlCol="0"/>
          <a:lstStyle/>
          <a:p>
            <a:endParaRPr/>
          </a:p>
        </p:txBody>
      </p:sp>
      <p:sp>
        <p:nvSpPr>
          <p:cNvPr id="20" name="object 20"/>
          <p:cNvSpPr/>
          <p:nvPr/>
        </p:nvSpPr>
        <p:spPr>
          <a:xfrm>
            <a:off x="5430011" y="1342644"/>
            <a:ext cx="1800225" cy="108585"/>
          </a:xfrm>
          <a:custGeom>
            <a:avLst/>
            <a:gdLst/>
            <a:ahLst/>
            <a:cxnLst/>
            <a:rect l="l" t="t" r="r" b="b"/>
            <a:pathLst>
              <a:path w="1800225" h="108584">
                <a:moveTo>
                  <a:pt x="1745741" y="0"/>
                </a:moveTo>
                <a:lnTo>
                  <a:pt x="0" y="0"/>
                </a:lnTo>
                <a:lnTo>
                  <a:pt x="54101" y="54101"/>
                </a:lnTo>
                <a:lnTo>
                  <a:pt x="0" y="108203"/>
                </a:lnTo>
                <a:lnTo>
                  <a:pt x="1745741" y="108203"/>
                </a:lnTo>
                <a:lnTo>
                  <a:pt x="1799843" y="54101"/>
                </a:lnTo>
                <a:lnTo>
                  <a:pt x="1745741" y="0"/>
                </a:lnTo>
                <a:close/>
              </a:path>
            </a:pathLst>
          </a:custGeom>
          <a:solidFill>
            <a:srgbClr val="5FA225"/>
          </a:solidFill>
        </p:spPr>
        <p:txBody>
          <a:bodyPr wrap="square" lIns="0" tIns="0" rIns="0" bIns="0" rtlCol="0"/>
          <a:lstStyle/>
          <a:p>
            <a:endParaRPr/>
          </a:p>
        </p:txBody>
      </p:sp>
      <p:sp>
        <p:nvSpPr>
          <p:cNvPr id="21" name="object 21"/>
          <p:cNvSpPr/>
          <p:nvPr/>
        </p:nvSpPr>
        <p:spPr>
          <a:xfrm>
            <a:off x="6214871" y="1557527"/>
            <a:ext cx="288290" cy="143510"/>
          </a:xfrm>
          <a:custGeom>
            <a:avLst/>
            <a:gdLst/>
            <a:ahLst/>
            <a:cxnLst/>
            <a:rect l="l" t="t" r="r" b="b"/>
            <a:pathLst>
              <a:path w="288290" h="143510">
                <a:moveTo>
                  <a:pt x="288035" y="0"/>
                </a:moveTo>
                <a:lnTo>
                  <a:pt x="0" y="0"/>
                </a:lnTo>
                <a:lnTo>
                  <a:pt x="144017" y="143256"/>
                </a:lnTo>
                <a:lnTo>
                  <a:pt x="288035" y="0"/>
                </a:lnTo>
                <a:close/>
              </a:path>
            </a:pathLst>
          </a:custGeom>
          <a:solidFill>
            <a:srgbClr val="000000"/>
          </a:solidFill>
        </p:spPr>
        <p:txBody>
          <a:bodyPr wrap="square" lIns="0" tIns="0" rIns="0" bIns="0" rtlCol="0"/>
          <a:lstStyle/>
          <a:p>
            <a:endParaRPr/>
          </a:p>
        </p:txBody>
      </p:sp>
      <p:sp>
        <p:nvSpPr>
          <p:cNvPr id="22" name="object 22"/>
          <p:cNvSpPr txBox="1"/>
          <p:nvPr/>
        </p:nvSpPr>
        <p:spPr>
          <a:xfrm>
            <a:off x="5943727" y="933069"/>
            <a:ext cx="854075" cy="299720"/>
          </a:xfrm>
          <a:prstGeom prst="rect">
            <a:avLst/>
          </a:prstGeom>
        </p:spPr>
        <p:txBody>
          <a:bodyPr vert="horz" wrap="square" lIns="0" tIns="12700" rIns="0" bIns="0" rtlCol="0">
            <a:spAutoFit/>
          </a:bodyPr>
          <a:lstStyle/>
          <a:p>
            <a:pPr marL="12700">
              <a:lnSpc>
                <a:spcPct val="100000"/>
              </a:lnSpc>
              <a:spcBef>
                <a:spcPts val="100"/>
              </a:spcBef>
            </a:pPr>
            <a:r>
              <a:rPr sz="1800" spc="-285" dirty="0">
                <a:latin typeface="Arial"/>
                <a:cs typeface="Arial"/>
              </a:rPr>
              <a:t>P</a:t>
            </a:r>
            <a:r>
              <a:rPr sz="1800" spc="5" dirty="0">
                <a:latin typeface="Arial"/>
                <a:cs typeface="Arial"/>
              </a:rPr>
              <a:t>l</a:t>
            </a:r>
            <a:r>
              <a:rPr sz="1800" spc="-180" dirty="0">
                <a:latin typeface="Arial"/>
                <a:cs typeface="Arial"/>
              </a:rPr>
              <a:t>as</a:t>
            </a:r>
            <a:r>
              <a:rPr sz="1800" spc="60" dirty="0">
                <a:latin typeface="Arial"/>
                <a:cs typeface="Arial"/>
              </a:rPr>
              <a:t>t</a:t>
            </a:r>
            <a:r>
              <a:rPr sz="1800" spc="40" dirty="0">
                <a:latin typeface="Arial"/>
                <a:cs typeface="Arial"/>
              </a:rPr>
              <a:t>i</a:t>
            </a:r>
            <a:r>
              <a:rPr sz="1800" spc="-150" dirty="0">
                <a:latin typeface="Arial"/>
                <a:cs typeface="Arial"/>
              </a:rPr>
              <a:t>c</a:t>
            </a:r>
            <a:r>
              <a:rPr sz="1800" spc="5" dirty="0">
                <a:latin typeface="Arial"/>
                <a:cs typeface="Arial"/>
              </a:rPr>
              <a:t>i</a:t>
            </a:r>
            <a:r>
              <a:rPr sz="1800" spc="70" dirty="0">
                <a:latin typeface="Arial"/>
                <a:cs typeface="Arial"/>
              </a:rPr>
              <a:t>t</a:t>
            </a:r>
            <a:r>
              <a:rPr sz="1800" spc="-110" dirty="0">
                <a:latin typeface="Arial"/>
                <a:cs typeface="Arial"/>
              </a:rPr>
              <a:t>é</a:t>
            </a:r>
            <a:endParaRPr sz="1800">
              <a:latin typeface="Arial"/>
              <a:cs typeface="Arial"/>
            </a:endParaRPr>
          </a:p>
        </p:txBody>
      </p:sp>
      <p:sp>
        <p:nvSpPr>
          <p:cNvPr id="23" name="object 23"/>
          <p:cNvSpPr txBox="1"/>
          <p:nvPr/>
        </p:nvSpPr>
        <p:spPr>
          <a:xfrm>
            <a:off x="8394572" y="6488117"/>
            <a:ext cx="278765" cy="281305"/>
          </a:xfrm>
          <a:prstGeom prst="rect">
            <a:avLst/>
          </a:prstGeom>
        </p:spPr>
        <p:txBody>
          <a:bodyPr vert="horz" wrap="square" lIns="0" tIns="0" rIns="0" bIns="0" rtlCol="0">
            <a:spAutoFit/>
          </a:bodyPr>
          <a:lstStyle/>
          <a:p>
            <a:pPr marL="12700">
              <a:lnSpc>
                <a:spcPts val="2090"/>
              </a:lnSpc>
            </a:pPr>
            <a:r>
              <a:rPr sz="1800" b="1" spc="-10" dirty="0">
                <a:latin typeface="Arial"/>
                <a:cs typeface="Arial"/>
              </a:rPr>
              <a:t>13</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22400" cy="433070"/>
          </a:xfrm>
          <a:custGeom>
            <a:avLst/>
            <a:gdLst/>
            <a:ahLst/>
            <a:cxnLst/>
            <a:rect l="l" t="t" r="r" b="b"/>
            <a:pathLst>
              <a:path w="1422400" h="433070">
                <a:moveTo>
                  <a:pt x="1208532" y="0"/>
                </a:moveTo>
                <a:lnTo>
                  <a:pt x="0" y="0"/>
                </a:lnTo>
                <a:lnTo>
                  <a:pt x="0" y="432815"/>
                </a:lnTo>
                <a:lnTo>
                  <a:pt x="1202436" y="432815"/>
                </a:lnTo>
                <a:lnTo>
                  <a:pt x="1421892" y="213359"/>
                </a:lnTo>
                <a:lnTo>
                  <a:pt x="1208532" y="0"/>
                </a:lnTo>
                <a:close/>
              </a:path>
            </a:pathLst>
          </a:custGeom>
          <a:solidFill>
            <a:srgbClr val="A10000"/>
          </a:solidFill>
        </p:spPr>
        <p:txBody>
          <a:bodyPr wrap="square" lIns="0" tIns="0" rIns="0" bIns="0" rtlCol="0"/>
          <a:lstStyle/>
          <a:p>
            <a:endParaRPr/>
          </a:p>
        </p:txBody>
      </p:sp>
      <p:sp>
        <p:nvSpPr>
          <p:cNvPr id="3" name="object 3"/>
          <p:cNvSpPr/>
          <p:nvPr/>
        </p:nvSpPr>
        <p:spPr>
          <a:xfrm>
            <a:off x="4788408" y="0"/>
            <a:ext cx="4356100" cy="436245"/>
          </a:xfrm>
          <a:custGeom>
            <a:avLst/>
            <a:gdLst/>
            <a:ahLst/>
            <a:cxnLst/>
            <a:rect l="l" t="t" r="r" b="b"/>
            <a:pathLst>
              <a:path w="4356100" h="436245">
                <a:moveTo>
                  <a:pt x="4355592" y="0"/>
                </a:moveTo>
                <a:lnTo>
                  <a:pt x="1524" y="0"/>
                </a:lnTo>
                <a:lnTo>
                  <a:pt x="218693" y="217170"/>
                </a:lnTo>
                <a:lnTo>
                  <a:pt x="0" y="435863"/>
                </a:lnTo>
                <a:lnTo>
                  <a:pt x="4355592" y="435863"/>
                </a:lnTo>
                <a:lnTo>
                  <a:pt x="4355592" y="0"/>
                </a:lnTo>
                <a:close/>
              </a:path>
            </a:pathLst>
          </a:custGeom>
          <a:solidFill>
            <a:srgbClr val="5FA225"/>
          </a:solidFill>
        </p:spPr>
        <p:txBody>
          <a:bodyPr wrap="square" lIns="0" tIns="0" rIns="0" bIns="0" rtlCol="0"/>
          <a:lstStyle/>
          <a:p>
            <a:endParaRPr/>
          </a:p>
        </p:txBody>
      </p:sp>
      <p:sp>
        <p:nvSpPr>
          <p:cNvPr id="4" name="object 4"/>
          <p:cNvSpPr/>
          <p:nvPr/>
        </p:nvSpPr>
        <p:spPr>
          <a:xfrm>
            <a:off x="4823459" y="0"/>
            <a:ext cx="1513840" cy="437515"/>
          </a:xfrm>
          <a:custGeom>
            <a:avLst/>
            <a:gdLst/>
            <a:ahLst/>
            <a:cxnLst/>
            <a:rect l="l" t="t" r="r" b="b"/>
            <a:pathLst>
              <a:path w="1513839" h="437515">
                <a:moveTo>
                  <a:pt x="1294638" y="0"/>
                </a:moveTo>
                <a:lnTo>
                  <a:pt x="0" y="0"/>
                </a:lnTo>
                <a:lnTo>
                  <a:pt x="218693" y="218694"/>
                </a:lnTo>
                <a:lnTo>
                  <a:pt x="0" y="437388"/>
                </a:lnTo>
                <a:lnTo>
                  <a:pt x="1294638" y="437388"/>
                </a:lnTo>
                <a:lnTo>
                  <a:pt x="1513331" y="218694"/>
                </a:lnTo>
                <a:lnTo>
                  <a:pt x="1294638" y="0"/>
                </a:lnTo>
                <a:close/>
              </a:path>
            </a:pathLst>
          </a:custGeom>
          <a:solidFill>
            <a:srgbClr val="5FA225"/>
          </a:solidFill>
        </p:spPr>
        <p:txBody>
          <a:bodyPr wrap="square" lIns="0" tIns="0" rIns="0" bIns="0" rtlCol="0"/>
          <a:lstStyle/>
          <a:p>
            <a:endParaRPr/>
          </a:p>
        </p:txBody>
      </p:sp>
      <p:sp>
        <p:nvSpPr>
          <p:cNvPr id="5" name="object 5"/>
          <p:cNvSpPr/>
          <p:nvPr/>
        </p:nvSpPr>
        <p:spPr>
          <a:xfrm>
            <a:off x="0" y="0"/>
            <a:ext cx="1961514" cy="433070"/>
          </a:xfrm>
          <a:custGeom>
            <a:avLst/>
            <a:gdLst/>
            <a:ahLst/>
            <a:cxnLst/>
            <a:rect l="l" t="t" r="r" b="b"/>
            <a:pathLst>
              <a:path w="1961514" h="433070">
                <a:moveTo>
                  <a:pt x="1748028" y="0"/>
                </a:moveTo>
                <a:lnTo>
                  <a:pt x="0" y="0"/>
                </a:lnTo>
                <a:lnTo>
                  <a:pt x="0" y="432815"/>
                </a:lnTo>
                <a:lnTo>
                  <a:pt x="1741932" y="432815"/>
                </a:lnTo>
                <a:lnTo>
                  <a:pt x="1961388" y="213359"/>
                </a:lnTo>
                <a:lnTo>
                  <a:pt x="1748028" y="0"/>
                </a:lnTo>
                <a:close/>
              </a:path>
            </a:pathLst>
          </a:custGeom>
          <a:solidFill>
            <a:srgbClr val="5FA225"/>
          </a:solidFill>
        </p:spPr>
        <p:txBody>
          <a:bodyPr wrap="square" lIns="0" tIns="0" rIns="0" bIns="0" rtlCol="0"/>
          <a:lstStyle/>
          <a:p>
            <a:endParaRPr/>
          </a:p>
        </p:txBody>
      </p:sp>
      <p:sp>
        <p:nvSpPr>
          <p:cNvPr id="6" name="object 6"/>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435965" y="762001"/>
            <a:ext cx="8128634" cy="4887235"/>
          </a:xfrm>
          <a:prstGeom prst="rect">
            <a:avLst/>
          </a:prstGeom>
        </p:spPr>
        <p:txBody>
          <a:bodyPr vert="horz" wrap="square" lIns="0" tIns="11430" rIns="0" bIns="0" rtlCol="0">
            <a:spAutoFit/>
          </a:bodyPr>
          <a:lstStyle/>
          <a:p>
            <a:pPr marL="12700" marR="5080" algn="just">
              <a:lnSpc>
                <a:spcPct val="100299"/>
              </a:lnSpc>
              <a:spcBef>
                <a:spcPts val="90"/>
              </a:spcBef>
            </a:pPr>
            <a:r>
              <a:rPr lang="fr-FR" sz="1800" b="1" spc="-110" dirty="0" smtClean="0">
                <a:latin typeface="Arial"/>
                <a:cs typeface="Arial"/>
              </a:rPr>
              <a:t>En résumé:</a:t>
            </a:r>
          </a:p>
          <a:p>
            <a:pPr marL="12700" marR="5080" algn="just">
              <a:lnSpc>
                <a:spcPct val="100299"/>
              </a:lnSpc>
              <a:spcBef>
                <a:spcPts val="90"/>
              </a:spcBef>
              <a:buFont typeface="Arial" pitchFamily="34" charset="0"/>
              <a:buChar char="•"/>
            </a:pPr>
            <a:r>
              <a:rPr lang="fr-FR" spc="-110" dirty="0" smtClean="0">
                <a:latin typeface="Arial"/>
                <a:cs typeface="Arial"/>
              </a:rPr>
              <a:t>Le web sémantique permet d’attribuer un sens aux ressources du web</a:t>
            </a:r>
          </a:p>
          <a:p>
            <a:pPr marL="12700" marR="5080" algn="just">
              <a:lnSpc>
                <a:spcPct val="100299"/>
              </a:lnSpc>
              <a:spcBef>
                <a:spcPts val="90"/>
              </a:spcBef>
              <a:buFont typeface="Arial" pitchFamily="34" charset="0"/>
              <a:buChar char="•"/>
            </a:pPr>
            <a:r>
              <a:rPr lang="fr-FR" sz="1800" spc="-110" dirty="0" smtClean="0">
                <a:latin typeface="Arial"/>
                <a:cs typeface="Arial"/>
              </a:rPr>
              <a:t>L’ontologie est le fichier interopérable qui sert à coder la donnée et la sémantique des ressources</a:t>
            </a:r>
          </a:p>
          <a:p>
            <a:pPr marL="12700" marR="5080" algn="just">
              <a:lnSpc>
                <a:spcPct val="100299"/>
              </a:lnSpc>
              <a:spcBef>
                <a:spcPts val="90"/>
              </a:spcBef>
              <a:buFont typeface="Arial" pitchFamily="34" charset="0"/>
              <a:buChar char="•"/>
            </a:pPr>
            <a:r>
              <a:rPr lang="fr-FR" spc="-110" dirty="0" smtClean="0">
                <a:latin typeface="Arial"/>
                <a:cs typeface="Arial"/>
              </a:rPr>
              <a:t>Le SPARQL est utilisé pour faire des requêtes sur le web</a:t>
            </a:r>
          </a:p>
          <a:p>
            <a:pPr marL="12700" marR="5080" algn="just">
              <a:lnSpc>
                <a:spcPct val="100299"/>
              </a:lnSpc>
              <a:spcBef>
                <a:spcPts val="90"/>
              </a:spcBef>
              <a:buFont typeface="Arial" pitchFamily="34" charset="0"/>
              <a:buChar char="•"/>
            </a:pPr>
            <a:r>
              <a:rPr lang="fr-FR" sz="1800" spc="-110" dirty="0" smtClean="0">
                <a:latin typeface="Arial"/>
                <a:cs typeface="Arial"/>
              </a:rPr>
              <a:t>Les 5 usages du we</a:t>
            </a:r>
            <a:r>
              <a:rPr lang="fr-FR" spc="-110" dirty="0" smtClean="0">
                <a:latin typeface="Arial"/>
                <a:cs typeface="Arial"/>
              </a:rPr>
              <a:t>b sémantique sont:</a:t>
            </a:r>
          </a:p>
          <a:p>
            <a:pPr marL="12700" marR="5080" algn="just">
              <a:lnSpc>
                <a:spcPct val="100299"/>
              </a:lnSpc>
              <a:spcBef>
                <a:spcPts val="90"/>
              </a:spcBef>
              <a:buFont typeface="Wingdings" pitchFamily="2" charset="2"/>
              <a:buChar char="ü"/>
            </a:pPr>
            <a:r>
              <a:rPr lang="fr-FR" spc="-110" dirty="0" smtClean="0">
                <a:latin typeface="Arial"/>
                <a:cs typeface="Arial"/>
              </a:rPr>
              <a:t>	l</a:t>
            </a:r>
            <a:r>
              <a:rPr lang="fr-FR" spc="-110" dirty="0" smtClean="0">
                <a:latin typeface="Arial"/>
                <a:cs typeface="Arial"/>
              </a:rPr>
              <a:t>es données liées</a:t>
            </a:r>
          </a:p>
          <a:p>
            <a:pPr marL="12700" marR="5080" algn="just">
              <a:lnSpc>
                <a:spcPct val="100299"/>
              </a:lnSpc>
              <a:spcBef>
                <a:spcPts val="90"/>
              </a:spcBef>
              <a:buFont typeface="Wingdings" pitchFamily="2" charset="2"/>
              <a:buChar char="ü"/>
            </a:pPr>
            <a:r>
              <a:rPr lang="fr-FR" sz="1800" spc="-110" dirty="0" smtClean="0">
                <a:latin typeface="Arial"/>
                <a:cs typeface="Arial"/>
              </a:rPr>
              <a:t>	</a:t>
            </a:r>
            <a:r>
              <a:rPr lang="fr-FR" sz="1800" spc="-110" dirty="0" smtClean="0">
                <a:latin typeface="Arial"/>
                <a:cs typeface="Arial"/>
              </a:rPr>
              <a:t>la recherche de données</a:t>
            </a:r>
          </a:p>
          <a:p>
            <a:pPr marL="12700" marR="5080" algn="just">
              <a:lnSpc>
                <a:spcPct val="100299"/>
              </a:lnSpc>
              <a:spcBef>
                <a:spcPts val="90"/>
              </a:spcBef>
              <a:buFont typeface="Wingdings" pitchFamily="2" charset="2"/>
              <a:buChar char="ü"/>
            </a:pPr>
            <a:r>
              <a:rPr lang="fr-FR" spc="-110" dirty="0" smtClean="0">
                <a:latin typeface="Arial"/>
                <a:cs typeface="Arial"/>
              </a:rPr>
              <a:t>	</a:t>
            </a:r>
            <a:r>
              <a:rPr lang="fr-FR" spc="-110" dirty="0" smtClean="0">
                <a:latin typeface="Arial"/>
                <a:cs typeface="Arial"/>
              </a:rPr>
              <a:t>la normalisation et le partage de vocabulaire</a:t>
            </a:r>
          </a:p>
          <a:p>
            <a:pPr marL="12700" marR="5080" algn="just">
              <a:lnSpc>
                <a:spcPct val="100299"/>
              </a:lnSpc>
              <a:spcBef>
                <a:spcPts val="90"/>
              </a:spcBef>
              <a:buFont typeface="Wingdings" pitchFamily="2" charset="2"/>
              <a:buChar char="ü"/>
            </a:pPr>
            <a:r>
              <a:rPr lang="fr-FR" sz="1800" spc="-110" dirty="0" smtClean="0">
                <a:latin typeface="Arial"/>
                <a:cs typeface="Arial"/>
              </a:rPr>
              <a:t>	</a:t>
            </a:r>
            <a:r>
              <a:rPr lang="fr-FR" sz="1800" spc="-110" dirty="0" smtClean="0">
                <a:latin typeface="Arial"/>
                <a:cs typeface="Arial"/>
              </a:rPr>
              <a:t>la répartition d’agents cognitifs sur le web</a:t>
            </a:r>
          </a:p>
          <a:p>
            <a:pPr marL="12700" marR="5080" algn="just">
              <a:lnSpc>
                <a:spcPct val="100299"/>
              </a:lnSpc>
              <a:spcBef>
                <a:spcPts val="90"/>
              </a:spcBef>
              <a:buFont typeface="Wingdings" pitchFamily="2" charset="2"/>
              <a:buChar char="ü"/>
            </a:pPr>
            <a:r>
              <a:rPr lang="fr-FR" spc="-110" dirty="0" smtClean="0">
                <a:latin typeface="Arial"/>
                <a:cs typeface="Arial"/>
              </a:rPr>
              <a:t>	</a:t>
            </a:r>
            <a:r>
              <a:rPr lang="fr-FR" spc="-110" dirty="0" smtClean="0">
                <a:latin typeface="Arial"/>
                <a:cs typeface="Arial"/>
              </a:rPr>
              <a:t>l’applicabilité à des solutions transdisciplinaires</a:t>
            </a:r>
          </a:p>
          <a:p>
            <a:pPr marL="12700" marR="5080" algn="just">
              <a:lnSpc>
                <a:spcPct val="100299"/>
              </a:lnSpc>
              <a:spcBef>
                <a:spcPts val="90"/>
              </a:spcBef>
            </a:pPr>
            <a:endParaRPr lang="fr-FR" sz="1800" spc="-110" dirty="0" smtClean="0">
              <a:latin typeface="Arial"/>
              <a:cs typeface="Arial"/>
            </a:endParaRPr>
          </a:p>
          <a:p>
            <a:pPr marL="12700" marR="5080" algn="just">
              <a:lnSpc>
                <a:spcPct val="100299"/>
              </a:lnSpc>
              <a:spcBef>
                <a:spcPts val="90"/>
              </a:spcBef>
            </a:pPr>
            <a:r>
              <a:rPr sz="1800" spc="-110" smtClean="0">
                <a:latin typeface="Arial"/>
                <a:cs typeface="Arial"/>
              </a:rPr>
              <a:t>L’enjeu </a:t>
            </a:r>
            <a:r>
              <a:rPr sz="1800" spc="-35" smtClean="0">
                <a:latin typeface="Arial"/>
                <a:cs typeface="Arial"/>
              </a:rPr>
              <a:t>primordial </a:t>
            </a:r>
            <a:r>
              <a:rPr sz="1800" spc="-120" smtClean="0">
                <a:latin typeface="Arial"/>
                <a:cs typeface="Arial"/>
              </a:rPr>
              <a:t>des</a:t>
            </a:r>
            <a:r>
              <a:rPr sz="1800" spc="260" smtClean="0">
                <a:latin typeface="Arial"/>
                <a:cs typeface="Arial"/>
              </a:rPr>
              <a:t> </a:t>
            </a:r>
            <a:r>
              <a:rPr sz="1800" spc="-55" smtClean="0">
                <a:latin typeface="Arial"/>
                <a:cs typeface="Arial"/>
              </a:rPr>
              <a:t>moteurs </a:t>
            </a:r>
            <a:r>
              <a:rPr sz="1800" spc="-85" smtClean="0">
                <a:latin typeface="Arial"/>
                <a:cs typeface="Arial"/>
              </a:rPr>
              <a:t>de </a:t>
            </a:r>
            <a:r>
              <a:rPr sz="1800" spc="-90" smtClean="0">
                <a:latin typeface="Arial"/>
                <a:cs typeface="Arial"/>
              </a:rPr>
              <a:t>recherches </a:t>
            </a:r>
            <a:r>
              <a:rPr sz="1800" spc="-10" smtClean="0">
                <a:latin typeface="Arial"/>
                <a:cs typeface="Arial"/>
              </a:rPr>
              <a:t>et d’offrir </a:t>
            </a:r>
            <a:r>
              <a:rPr sz="1800" spc="-55" smtClean="0">
                <a:latin typeface="Arial"/>
                <a:cs typeface="Arial"/>
              </a:rPr>
              <a:t>un </a:t>
            </a:r>
            <a:r>
              <a:rPr sz="1800" spc="-35" smtClean="0">
                <a:latin typeface="Arial"/>
                <a:cs typeface="Arial"/>
              </a:rPr>
              <a:t>meilleur </a:t>
            </a:r>
            <a:r>
              <a:rPr sz="1800" spc="-90" smtClean="0">
                <a:latin typeface="Arial"/>
                <a:cs typeface="Arial"/>
              </a:rPr>
              <a:t>service </a:t>
            </a:r>
            <a:r>
              <a:rPr sz="1800" spc="-140" smtClean="0">
                <a:latin typeface="Arial"/>
                <a:cs typeface="Arial"/>
              </a:rPr>
              <a:t>à  </a:t>
            </a:r>
            <a:r>
              <a:rPr sz="1800" spc="-30" smtClean="0">
                <a:latin typeface="Arial"/>
                <a:cs typeface="Arial"/>
              </a:rPr>
              <a:t>l’utilisateur </a:t>
            </a:r>
            <a:r>
              <a:rPr sz="1800" spc="-10" smtClean="0">
                <a:latin typeface="Arial"/>
                <a:cs typeface="Arial"/>
              </a:rPr>
              <a:t>et </a:t>
            </a:r>
            <a:r>
              <a:rPr sz="1800" spc="-95" smtClean="0">
                <a:latin typeface="Arial"/>
                <a:cs typeface="Arial"/>
              </a:rPr>
              <a:t>ceci </a:t>
            </a:r>
            <a:r>
              <a:rPr sz="1800" spc="-110" smtClean="0">
                <a:latin typeface="Arial"/>
                <a:cs typeface="Arial"/>
              </a:rPr>
              <a:t>grâce </a:t>
            </a:r>
            <a:r>
              <a:rPr sz="1800" spc="-140" smtClean="0">
                <a:latin typeface="Arial"/>
                <a:cs typeface="Arial"/>
              </a:rPr>
              <a:t>à </a:t>
            </a:r>
            <a:r>
              <a:rPr sz="1800" spc="-40" smtClean="0">
                <a:latin typeface="Arial"/>
                <a:cs typeface="Arial"/>
              </a:rPr>
              <a:t>l’évolution </a:t>
            </a:r>
            <a:r>
              <a:rPr sz="1800" spc="-60" smtClean="0">
                <a:latin typeface="Arial"/>
                <a:cs typeface="Arial"/>
              </a:rPr>
              <a:t>du </a:t>
            </a:r>
            <a:r>
              <a:rPr sz="1800" spc="-110" smtClean="0">
                <a:latin typeface="Arial"/>
                <a:cs typeface="Arial"/>
              </a:rPr>
              <a:t>Web </a:t>
            </a:r>
            <a:r>
              <a:rPr sz="1800" spc="-90" smtClean="0">
                <a:latin typeface="Arial"/>
                <a:cs typeface="Arial"/>
              </a:rPr>
              <a:t>Sémantique </a:t>
            </a:r>
            <a:r>
              <a:rPr sz="1800" spc="-75" smtClean="0">
                <a:latin typeface="Arial"/>
                <a:cs typeface="Arial"/>
              </a:rPr>
              <a:t>ainsi </a:t>
            </a:r>
            <a:r>
              <a:rPr sz="1800" spc="-90" smtClean="0">
                <a:latin typeface="Arial"/>
                <a:cs typeface="Arial"/>
              </a:rPr>
              <a:t>qu’aux </a:t>
            </a:r>
            <a:r>
              <a:rPr sz="1800" spc="-50" smtClean="0">
                <a:latin typeface="Arial"/>
                <a:cs typeface="Arial"/>
              </a:rPr>
              <a:t>différentes  </a:t>
            </a:r>
            <a:r>
              <a:rPr sz="1800" spc="-70" smtClean="0">
                <a:latin typeface="Arial"/>
                <a:cs typeface="Arial"/>
              </a:rPr>
              <a:t>technologies </a:t>
            </a:r>
            <a:r>
              <a:rPr sz="1800" spc="-35" smtClean="0">
                <a:latin typeface="Arial"/>
                <a:cs typeface="Arial"/>
              </a:rPr>
              <a:t>qui </a:t>
            </a:r>
            <a:r>
              <a:rPr sz="1800" spc="-65" smtClean="0">
                <a:latin typeface="Arial"/>
                <a:cs typeface="Arial"/>
              </a:rPr>
              <a:t>servent </a:t>
            </a:r>
            <a:r>
              <a:rPr sz="1800" spc="-140" smtClean="0">
                <a:latin typeface="Arial"/>
                <a:cs typeface="Arial"/>
              </a:rPr>
              <a:t>à </a:t>
            </a:r>
            <a:r>
              <a:rPr sz="1800" spc="-50" smtClean="0">
                <a:latin typeface="Arial"/>
                <a:cs typeface="Arial"/>
              </a:rPr>
              <a:t>améliorer </a:t>
            </a:r>
            <a:r>
              <a:rPr sz="1800" spc="-100" smtClean="0">
                <a:latin typeface="Arial"/>
                <a:cs typeface="Arial"/>
              </a:rPr>
              <a:t>les </a:t>
            </a:r>
            <a:r>
              <a:rPr sz="1800" spc="-50" smtClean="0">
                <a:latin typeface="Arial"/>
                <a:cs typeface="Arial"/>
              </a:rPr>
              <a:t>interactions </a:t>
            </a:r>
            <a:r>
              <a:rPr sz="1800" spc="-10" smtClean="0">
                <a:latin typeface="Arial"/>
                <a:cs typeface="Arial"/>
              </a:rPr>
              <a:t>et </a:t>
            </a:r>
            <a:r>
              <a:rPr sz="1800" spc="-100" smtClean="0">
                <a:latin typeface="Arial"/>
                <a:cs typeface="Arial"/>
              </a:rPr>
              <a:t>les </a:t>
            </a:r>
            <a:r>
              <a:rPr sz="1800" spc="-65" smtClean="0">
                <a:latin typeface="Arial"/>
                <a:cs typeface="Arial"/>
              </a:rPr>
              <a:t>interfaces</a:t>
            </a:r>
            <a:r>
              <a:rPr sz="1800" spc="-210" smtClean="0">
                <a:latin typeface="Arial"/>
                <a:cs typeface="Arial"/>
              </a:rPr>
              <a:t> </a:t>
            </a:r>
            <a:r>
              <a:rPr sz="1800" spc="-50" smtClean="0">
                <a:latin typeface="Arial"/>
                <a:cs typeface="Arial"/>
              </a:rPr>
              <a:t>utilisateurs.</a:t>
            </a:r>
            <a:endParaRPr lang="fr-FR" sz="1800" spc="-50" dirty="0" smtClean="0">
              <a:latin typeface="Arial"/>
              <a:cs typeface="Arial"/>
            </a:endParaRPr>
          </a:p>
          <a:p>
            <a:pPr marL="12700" marR="5080" algn="just">
              <a:lnSpc>
                <a:spcPct val="100299"/>
              </a:lnSpc>
              <a:spcBef>
                <a:spcPts val="90"/>
              </a:spcBef>
            </a:pPr>
            <a:endParaRPr lang="fr-FR" spc="-50" dirty="0" smtClean="0">
              <a:latin typeface="Arial"/>
              <a:cs typeface="Arial"/>
            </a:endParaRPr>
          </a:p>
          <a:p>
            <a:pPr marL="12700" marR="5080" algn="just">
              <a:lnSpc>
                <a:spcPct val="100299"/>
              </a:lnSpc>
              <a:spcBef>
                <a:spcPts val="90"/>
              </a:spcBef>
            </a:pPr>
            <a:endParaRPr sz="1800">
              <a:latin typeface="Arial"/>
              <a:cs typeface="Arial"/>
            </a:endParaRPr>
          </a:p>
        </p:txBody>
      </p:sp>
      <p:sp>
        <p:nvSpPr>
          <p:cNvPr id="9" name="object 9"/>
          <p:cNvSpPr txBox="1"/>
          <p:nvPr/>
        </p:nvSpPr>
        <p:spPr>
          <a:xfrm>
            <a:off x="8394572" y="6488117"/>
            <a:ext cx="278765" cy="281305"/>
          </a:xfrm>
          <a:prstGeom prst="rect">
            <a:avLst/>
          </a:prstGeom>
        </p:spPr>
        <p:txBody>
          <a:bodyPr vert="horz" wrap="square" lIns="0" tIns="0" rIns="0" bIns="0" rtlCol="0">
            <a:spAutoFit/>
          </a:bodyPr>
          <a:lstStyle/>
          <a:p>
            <a:pPr marL="12700">
              <a:lnSpc>
                <a:spcPts val="2090"/>
              </a:lnSpc>
            </a:pPr>
            <a:r>
              <a:rPr sz="1800" b="1" spc="-10" dirty="0">
                <a:latin typeface="Arial"/>
                <a:cs typeface="Arial"/>
              </a:rPr>
              <a:t>13</a:t>
            </a:r>
            <a:endParaRPr sz="1800">
              <a:latin typeface="Arial"/>
              <a:cs typeface="Arial"/>
            </a:endParaRPr>
          </a:p>
        </p:txBody>
      </p:sp>
      <p:sp>
        <p:nvSpPr>
          <p:cNvPr id="8" name="object 8"/>
          <p:cNvSpPr txBox="1">
            <a:spLocks noGrp="1"/>
          </p:cNvSpPr>
          <p:nvPr>
            <p:ph type="title"/>
          </p:nvPr>
        </p:nvSpPr>
        <p:spPr>
          <a:xfrm>
            <a:off x="2371725" y="76327"/>
            <a:ext cx="1412240" cy="299720"/>
          </a:xfrm>
          <a:prstGeom prst="rect">
            <a:avLst/>
          </a:prstGeom>
        </p:spPr>
        <p:txBody>
          <a:bodyPr vert="horz" wrap="square" lIns="0" tIns="12700" rIns="0" bIns="0" rtlCol="0">
            <a:spAutoFit/>
          </a:bodyPr>
          <a:lstStyle/>
          <a:p>
            <a:pPr marL="12700">
              <a:lnSpc>
                <a:spcPct val="100000"/>
              </a:lnSpc>
              <a:spcBef>
                <a:spcPts val="100"/>
              </a:spcBef>
            </a:pPr>
            <a:r>
              <a:rPr sz="1800" b="0" spc="195" dirty="0">
                <a:solidFill>
                  <a:srgbClr val="000000"/>
                </a:solidFill>
                <a:latin typeface="Arial"/>
                <a:cs typeface="Arial"/>
              </a:rPr>
              <a:t>Conclusion</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422400" cy="433070"/>
          </a:xfrm>
          <a:custGeom>
            <a:avLst/>
            <a:gdLst/>
            <a:ahLst/>
            <a:cxnLst/>
            <a:rect l="l" t="t" r="r" b="b"/>
            <a:pathLst>
              <a:path w="1422400" h="433070">
                <a:moveTo>
                  <a:pt x="1208532" y="0"/>
                </a:moveTo>
                <a:lnTo>
                  <a:pt x="0" y="0"/>
                </a:lnTo>
                <a:lnTo>
                  <a:pt x="0" y="432815"/>
                </a:lnTo>
                <a:lnTo>
                  <a:pt x="1202436" y="432815"/>
                </a:lnTo>
                <a:lnTo>
                  <a:pt x="1421892" y="213359"/>
                </a:lnTo>
                <a:lnTo>
                  <a:pt x="1208532" y="0"/>
                </a:lnTo>
                <a:close/>
              </a:path>
            </a:pathLst>
          </a:custGeom>
          <a:solidFill>
            <a:srgbClr val="A10000"/>
          </a:solidFill>
        </p:spPr>
        <p:txBody>
          <a:bodyPr wrap="square" lIns="0" tIns="0" rIns="0" bIns="0" rtlCol="0"/>
          <a:lstStyle/>
          <a:p>
            <a:endParaRPr/>
          </a:p>
        </p:txBody>
      </p:sp>
      <p:sp>
        <p:nvSpPr>
          <p:cNvPr id="3" name="object 3"/>
          <p:cNvSpPr/>
          <p:nvPr/>
        </p:nvSpPr>
        <p:spPr>
          <a:xfrm>
            <a:off x="4788408" y="0"/>
            <a:ext cx="4356100" cy="436245"/>
          </a:xfrm>
          <a:custGeom>
            <a:avLst/>
            <a:gdLst/>
            <a:ahLst/>
            <a:cxnLst/>
            <a:rect l="l" t="t" r="r" b="b"/>
            <a:pathLst>
              <a:path w="4356100" h="436245">
                <a:moveTo>
                  <a:pt x="4355592" y="0"/>
                </a:moveTo>
                <a:lnTo>
                  <a:pt x="1524" y="0"/>
                </a:lnTo>
                <a:lnTo>
                  <a:pt x="218693" y="217170"/>
                </a:lnTo>
                <a:lnTo>
                  <a:pt x="0" y="435863"/>
                </a:lnTo>
                <a:lnTo>
                  <a:pt x="4355592" y="435863"/>
                </a:lnTo>
                <a:lnTo>
                  <a:pt x="4355592" y="0"/>
                </a:lnTo>
                <a:close/>
              </a:path>
            </a:pathLst>
          </a:custGeom>
          <a:solidFill>
            <a:srgbClr val="5FA225"/>
          </a:solidFill>
        </p:spPr>
        <p:txBody>
          <a:bodyPr wrap="square" lIns="0" tIns="0" rIns="0" bIns="0" rtlCol="0"/>
          <a:lstStyle/>
          <a:p>
            <a:endParaRPr/>
          </a:p>
        </p:txBody>
      </p:sp>
      <p:sp>
        <p:nvSpPr>
          <p:cNvPr id="4" name="object 4"/>
          <p:cNvSpPr/>
          <p:nvPr/>
        </p:nvSpPr>
        <p:spPr>
          <a:xfrm>
            <a:off x="4823459" y="0"/>
            <a:ext cx="1513840" cy="437515"/>
          </a:xfrm>
          <a:custGeom>
            <a:avLst/>
            <a:gdLst/>
            <a:ahLst/>
            <a:cxnLst/>
            <a:rect l="l" t="t" r="r" b="b"/>
            <a:pathLst>
              <a:path w="1513839" h="437515">
                <a:moveTo>
                  <a:pt x="1294638" y="0"/>
                </a:moveTo>
                <a:lnTo>
                  <a:pt x="0" y="0"/>
                </a:lnTo>
                <a:lnTo>
                  <a:pt x="218693" y="218694"/>
                </a:lnTo>
                <a:lnTo>
                  <a:pt x="0" y="437388"/>
                </a:lnTo>
                <a:lnTo>
                  <a:pt x="1294638" y="437388"/>
                </a:lnTo>
                <a:lnTo>
                  <a:pt x="1513331" y="218694"/>
                </a:lnTo>
                <a:lnTo>
                  <a:pt x="1294638" y="0"/>
                </a:lnTo>
                <a:close/>
              </a:path>
            </a:pathLst>
          </a:custGeom>
          <a:solidFill>
            <a:srgbClr val="5FA225"/>
          </a:solidFill>
        </p:spPr>
        <p:txBody>
          <a:bodyPr wrap="square" lIns="0" tIns="0" rIns="0" bIns="0" rtlCol="0"/>
          <a:lstStyle/>
          <a:p>
            <a:endParaRPr/>
          </a:p>
        </p:txBody>
      </p:sp>
      <p:sp>
        <p:nvSpPr>
          <p:cNvPr id="5" name="object 5"/>
          <p:cNvSpPr/>
          <p:nvPr/>
        </p:nvSpPr>
        <p:spPr>
          <a:xfrm>
            <a:off x="0" y="0"/>
            <a:ext cx="1961514" cy="433070"/>
          </a:xfrm>
          <a:custGeom>
            <a:avLst/>
            <a:gdLst/>
            <a:ahLst/>
            <a:cxnLst/>
            <a:rect l="l" t="t" r="r" b="b"/>
            <a:pathLst>
              <a:path w="1961514" h="433070">
                <a:moveTo>
                  <a:pt x="1748028" y="0"/>
                </a:moveTo>
                <a:lnTo>
                  <a:pt x="0" y="0"/>
                </a:lnTo>
                <a:lnTo>
                  <a:pt x="0" y="432815"/>
                </a:lnTo>
                <a:lnTo>
                  <a:pt x="1741932" y="432815"/>
                </a:lnTo>
                <a:lnTo>
                  <a:pt x="1961388" y="213359"/>
                </a:lnTo>
                <a:lnTo>
                  <a:pt x="1748028" y="0"/>
                </a:lnTo>
                <a:close/>
              </a:path>
            </a:pathLst>
          </a:custGeom>
          <a:solidFill>
            <a:srgbClr val="5FA225"/>
          </a:solidFill>
        </p:spPr>
        <p:txBody>
          <a:bodyPr wrap="square" lIns="0" tIns="0" rIns="0" bIns="0" rtlCol="0"/>
          <a:lstStyle/>
          <a:p>
            <a:endParaRPr/>
          </a:p>
        </p:txBody>
      </p:sp>
      <p:sp>
        <p:nvSpPr>
          <p:cNvPr id="6" name="object 6"/>
          <p:cNvSpPr/>
          <p:nvPr/>
        </p:nvSpPr>
        <p:spPr>
          <a:xfrm>
            <a:off x="0" y="6420611"/>
            <a:ext cx="9143999" cy="437386"/>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435965" y="914401"/>
            <a:ext cx="7773670" cy="4737194"/>
          </a:xfrm>
          <a:prstGeom prst="rect">
            <a:avLst/>
          </a:prstGeom>
        </p:spPr>
        <p:txBody>
          <a:bodyPr vert="horz" wrap="square" lIns="0" tIns="12700" rIns="0" bIns="0" rtlCol="0">
            <a:spAutoFit/>
          </a:bodyPr>
          <a:lstStyle/>
          <a:p>
            <a:pPr marL="12700">
              <a:lnSpc>
                <a:spcPct val="100000"/>
              </a:lnSpc>
              <a:spcBef>
                <a:spcPts val="100"/>
              </a:spcBef>
            </a:pPr>
            <a:r>
              <a:rPr sz="1800" u="heavy" spc="-30" dirty="0">
                <a:solidFill>
                  <a:srgbClr val="007DEA"/>
                </a:solidFill>
                <a:uFill>
                  <a:solidFill>
                    <a:srgbClr val="007DEA"/>
                  </a:solidFill>
                </a:uFill>
                <a:latin typeface="Arial"/>
                <a:cs typeface="Arial"/>
                <a:hlinkClick r:id="rId3"/>
              </a:rPr>
              <a:t>http://slideplayer.fr/slide/1685694/</a:t>
            </a:r>
            <a:endParaRPr sz="1800">
              <a:latin typeface="Arial"/>
              <a:cs typeface="Arial"/>
            </a:endParaRPr>
          </a:p>
          <a:p>
            <a:pPr>
              <a:lnSpc>
                <a:spcPct val="100000"/>
              </a:lnSpc>
              <a:spcBef>
                <a:spcPts val="35"/>
              </a:spcBef>
            </a:pPr>
            <a:endParaRPr sz="1900">
              <a:latin typeface="Times New Roman"/>
              <a:cs typeface="Times New Roman"/>
            </a:endParaRPr>
          </a:p>
          <a:p>
            <a:pPr marL="12700">
              <a:lnSpc>
                <a:spcPct val="100000"/>
              </a:lnSpc>
            </a:pPr>
            <a:r>
              <a:rPr sz="1800" u="sng" spc="-5" dirty="0">
                <a:solidFill>
                  <a:srgbClr val="007DEA"/>
                </a:solidFill>
                <a:uFill>
                  <a:solidFill>
                    <a:srgbClr val="007DEA"/>
                  </a:solidFill>
                </a:uFill>
                <a:latin typeface="Times New Roman"/>
                <a:cs typeface="Times New Roman"/>
              </a:rPr>
              <a:t>https://</a:t>
            </a:r>
            <a:r>
              <a:rPr sz="1800" u="sng" spc="-5" dirty="0">
                <a:solidFill>
                  <a:srgbClr val="007DEA"/>
                </a:solidFill>
                <a:uFill>
                  <a:solidFill>
                    <a:srgbClr val="007DEA"/>
                  </a:solidFill>
                </a:uFill>
                <a:latin typeface="Times New Roman"/>
                <a:cs typeface="Times New Roman"/>
                <a:hlinkClick r:id="rId4"/>
              </a:rPr>
              <a:t>www.slideserve.com/antoinette/web-s-mantique</a:t>
            </a:r>
            <a:endParaRPr sz="1800">
              <a:latin typeface="Times New Roman"/>
              <a:cs typeface="Times New Roman"/>
            </a:endParaRPr>
          </a:p>
          <a:p>
            <a:pPr marL="12700" marR="5080">
              <a:lnSpc>
                <a:spcPct val="200000"/>
              </a:lnSpc>
            </a:pPr>
            <a:r>
              <a:rPr sz="1800" u="sng" spc="-5" dirty="0">
                <a:solidFill>
                  <a:srgbClr val="007DEA"/>
                </a:solidFill>
                <a:uFill>
                  <a:solidFill>
                    <a:srgbClr val="007DEA"/>
                  </a:solidFill>
                </a:uFill>
                <a:latin typeface="Times New Roman"/>
                <a:cs typeface="Times New Roman"/>
              </a:rPr>
              <a:t>https://</a:t>
            </a:r>
            <a:r>
              <a:rPr sz="1800" u="sng" spc="-5" dirty="0">
                <a:solidFill>
                  <a:srgbClr val="007DEA"/>
                </a:solidFill>
                <a:uFill>
                  <a:solidFill>
                    <a:srgbClr val="007DEA"/>
                  </a:solidFill>
                </a:uFill>
                <a:latin typeface="Times New Roman"/>
                <a:cs typeface="Times New Roman"/>
                <a:hlinkClick r:id="rId5"/>
              </a:rPr>
              <a:t>www.sites.univ-rennes2.fr/urfist/recherche_information_websemantique </a:t>
            </a:r>
            <a:r>
              <a:rPr sz="1800" spc="-5" dirty="0">
                <a:solidFill>
                  <a:srgbClr val="007DEA"/>
                </a:solidFill>
                <a:latin typeface="Times New Roman"/>
                <a:cs typeface="Times New Roman"/>
              </a:rPr>
              <a:t> </a:t>
            </a:r>
            <a:r>
              <a:rPr sz="1800" u="sng" spc="-5" dirty="0">
                <a:solidFill>
                  <a:srgbClr val="007DEA"/>
                </a:solidFill>
                <a:uFill>
                  <a:solidFill>
                    <a:srgbClr val="007DEA"/>
                  </a:solidFill>
                </a:uFill>
                <a:latin typeface="Times New Roman"/>
                <a:cs typeface="Times New Roman"/>
              </a:rPr>
              <a:t>https://bu.univ-ouargla.dz/master/pdf/Master-GHORFA-AIADI.pdf?idmemoire=675 </a:t>
            </a:r>
            <a:r>
              <a:rPr sz="1800" spc="-5" dirty="0">
                <a:solidFill>
                  <a:srgbClr val="007DEA"/>
                </a:solidFill>
                <a:latin typeface="Times New Roman"/>
                <a:cs typeface="Times New Roman"/>
              </a:rPr>
              <a:t> </a:t>
            </a:r>
            <a:r>
              <a:rPr sz="1800" u="sng" spc="-10" dirty="0">
                <a:solidFill>
                  <a:srgbClr val="007DEA"/>
                </a:solidFill>
                <a:uFill>
                  <a:solidFill>
                    <a:srgbClr val="007DEA"/>
                  </a:solidFill>
                </a:uFill>
                <a:latin typeface="Times New Roman"/>
                <a:cs typeface="Times New Roman"/>
                <a:hlinkClick r:id="rId6"/>
              </a:rPr>
              <a:t>http</a:t>
            </a:r>
            <a:r>
              <a:rPr sz="1800" u="sng" spc="-10">
                <a:solidFill>
                  <a:srgbClr val="007DEA"/>
                </a:solidFill>
                <a:uFill>
                  <a:solidFill>
                    <a:srgbClr val="007DEA"/>
                  </a:solidFill>
                </a:uFill>
                <a:latin typeface="Times New Roman"/>
                <a:cs typeface="Times New Roman"/>
                <a:hlinkClick r:id="rId6"/>
              </a:rPr>
              <a:t>://</a:t>
            </a:r>
            <a:r>
              <a:rPr sz="1800" u="sng" spc="-10" smtClean="0">
                <a:solidFill>
                  <a:srgbClr val="007DEA"/>
                </a:solidFill>
                <a:uFill>
                  <a:solidFill>
                    <a:srgbClr val="007DEA"/>
                  </a:solidFill>
                </a:uFill>
                <a:latin typeface="Times New Roman"/>
                <a:cs typeface="Times New Roman"/>
                <a:hlinkClick r:id="rId6"/>
              </a:rPr>
              <a:t>www1.montpellier.inra.fr/mistea/publications/masterthesisAT.pdf</a:t>
            </a:r>
            <a:endParaRPr lang="fr-FR" sz="1800" u="sng" spc="-10" dirty="0" smtClean="0">
              <a:solidFill>
                <a:srgbClr val="007DEA"/>
              </a:solidFill>
              <a:uFill>
                <a:solidFill>
                  <a:srgbClr val="007DEA"/>
                </a:solidFill>
              </a:uFill>
              <a:latin typeface="Times New Roman"/>
              <a:cs typeface="Times New Roman"/>
            </a:endParaRPr>
          </a:p>
          <a:p>
            <a:pPr marL="12700" marR="5080">
              <a:lnSpc>
                <a:spcPct val="200000"/>
              </a:lnSpc>
            </a:pPr>
            <a:r>
              <a:rPr lang="fr-FR" dirty="0" smtClean="0">
                <a:latin typeface="Times New Roman"/>
                <a:cs typeface="Times New Roman"/>
                <a:hlinkClick r:id="rId7"/>
              </a:rPr>
              <a:t>https://</a:t>
            </a:r>
            <a:r>
              <a:rPr lang="fr-FR" dirty="0" smtClean="0">
                <a:latin typeface="Times New Roman"/>
                <a:cs typeface="Times New Roman"/>
                <a:hlinkClick r:id="rId7"/>
              </a:rPr>
              <a:t>www.youtube.com/watch?v=CHpZCYH4cOM</a:t>
            </a:r>
            <a:endParaRPr lang="fr-FR" dirty="0" smtClean="0">
              <a:latin typeface="Times New Roman"/>
              <a:cs typeface="Times New Roman"/>
            </a:endParaRPr>
          </a:p>
          <a:p>
            <a:pPr marL="12700" marR="5080">
              <a:lnSpc>
                <a:spcPct val="200000"/>
              </a:lnSpc>
            </a:pPr>
            <a:r>
              <a:rPr lang="fr-FR" dirty="0" smtClean="0">
                <a:latin typeface="Times New Roman"/>
                <a:cs typeface="Times New Roman"/>
                <a:hlinkClick r:id="rId8"/>
              </a:rPr>
              <a:t>https://www.journalducm.com/web-semantique-seo</a:t>
            </a:r>
            <a:r>
              <a:rPr lang="fr-FR" dirty="0" smtClean="0">
                <a:latin typeface="Times New Roman"/>
                <a:cs typeface="Times New Roman"/>
                <a:hlinkClick r:id="rId8"/>
              </a:rPr>
              <a:t>/</a:t>
            </a:r>
            <a:endParaRPr lang="fr-FR" dirty="0" smtClean="0">
              <a:latin typeface="Times New Roman"/>
              <a:cs typeface="Times New Roman"/>
            </a:endParaRPr>
          </a:p>
          <a:p>
            <a:pPr marL="12700" marR="5080">
              <a:lnSpc>
                <a:spcPct val="200000"/>
              </a:lnSpc>
            </a:pPr>
            <a:endParaRPr lang="fr-FR" dirty="0" smtClean="0">
              <a:latin typeface="Times New Roman"/>
              <a:cs typeface="Times New Roman"/>
            </a:endParaRPr>
          </a:p>
          <a:p>
            <a:pPr marL="12700" marR="5080">
              <a:lnSpc>
                <a:spcPct val="200000"/>
              </a:lnSpc>
            </a:pPr>
            <a:endParaRPr sz="1800">
              <a:latin typeface="Times New Roman"/>
              <a:cs typeface="Times New Roman"/>
            </a:endParaRPr>
          </a:p>
        </p:txBody>
      </p:sp>
      <p:sp>
        <p:nvSpPr>
          <p:cNvPr id="9" name="object 9"/>
          <p:cNvSpPr txBox="1"/>
          <p:nvPr/>
        </p:nvSpPr>
        <p:spPr>
          <a:xfrm>
            <a:off x="8394572" y="6488117"/>
            <a:ext cx="278765" cy="281305"/>
          </a:xfrm>
          <a:prstGeom prst="rect">
            <a:avLst/>
          </a:prstGeom>
        </p:spPr>
        <p:txBody>
          <a:bodyPr vert="horz" wrap="square" lIns="0" tIns="0" rIns="0" bIns="0" rtlCol="0">
            <a:spAutoFit/>
          </a:bodyPr>
          <a:lstStyle/>
          <a:p>
            <a:pPr marL="12700">
              <a:lnSpc>
                <a:spcPts val="2090"/>
              </a:lnSpc>
            </a:pPr>
            <a:r>
              <a:rPr sz="1800" b="1" spc="-10" dirty="0">
                <a:latin typeface="Arial"/>
                <a:cs typeface="Arial"/>
              </a:rPr>
              <a:t>13</a:t>
            </a:r>
            <a:endParaRPr sz="1800">
              <a:latin typeface="Arial"/>
              <a:cs typeface="Arial"/>
            </a:endParaRPr>
          </a:p>
        </p:txBody>
      </p:sp>
      <p:sp>
        <p:nvSpPr>
          <p:cNvPr id="8" name="object 8"/>
          <p:cNvSpPr txBox="1">
            <a:spLocks noGrp="1"/>
          </p:cNvSpPr>
          <p:nvPr>
            <p:ph type="title"/>
          </p:nvPr>
        </p:nvSpPr>
        <p:spPr>
          <a:xfrm>
            <a:off x="2371725" y="76327"/>
            <a:ext cx="1548765" cy="299720"/>
          </a:xfrm>
          <a:prstGeom prst="rect">
            <a:avLst/>
          </a:prstGeom>
        </p:spPr>
        <p:txBody>
          <a:bodyPr vert="horz" wrap="square" lIns="0" tIns="12700" rIns="0" bIns="0" rtlCol="0">
            <a:spAutoFit/>
          </a:bodyPr>
          <a:lstStyle/>
          <a:p>
            <a:pPr marL="12700">
              <a:lnSpc>
                <a:spcPct val="100000"/>
              </a:lnSpc>
              <a:spcBef>
                <a:spcPts val="100"/>
              </a:spcBef>
            </a:pPr>
            <a:r>
              <a:rPr sz="1800" b="0" spc="110" dirty="0">
                <a:solidFill>
                  <a:srgbClr val="000000"/>
                </a:solidFill>
                <a:latin typeface="Arial"/>
                <a:cs typeface="Arial"/>
              </a:rPr>
              <a:t>Webographie</a:t>
            </a:r>
            <a:endParaRPr sz="1800">
              <a:latin typeface="Arial"/>
              <a:cs typeface="Arial"/>
            </a:endParaRP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apture.PNG"/>
          <p:cNvPicPr>
            <a:picLocks noChangeAspect="1"/>
          </p:cNvPicPr>
          <p:nvPr/>
        </p:nvPicPr>
        <p:blipFill>
          <a:blip r:embed="rId2"/>
          <a:stretch>
            <a:fillRect/>
          </a:stretch>
        </p:blipFill>
        <p:spPr>
          <a:xfrm>
            <a:off x="0" y="0"/>
            <a:ext cx="8991600" cy="6705600"/>
          </a:xfrm>
          <a:prstGeom prst="rect">
            <a:avLst/>
          </a:prstGeom>
        </p:spPr>
      </p:pic>
      <p:sp>
        <p:nvSpPr>
          <p:cNvPr id="5" name="object 2"/>
          <p:cNvSpPr/>
          <p:nvPr/>
        </p:nvSpPr>
        <p:spPr>
          <a:xfrm>
            <a:off x="2700527" y="0"/>
            <a:ext cx="6443980" cy="22860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noGrp="1"/>
          </p:cNvSpPr>
          <p:nvPr>
            <p:ph type="title"/>
          </p:nvPr>
        </p:nvSpPr>
        <p:spPr>
          <a:xfrm>
            <a:off x="838200" y="0"/>
            <a:ext cx="1537335" cy="299720"/>
          </a:xfrm>
          <a:prstGeom prst="rect">
            <a:avLst/>
          </a:prstGeom>
        </p:spPr>
        <p:txBody>
          <a:bodyPr vert="horz" wrap="square" lIns="0" tIns="12700" rIns="0" bIns="0" rtlCol="0">
            <a:spAutoFit/>
          </a:bodyPr>
          <a:lstStyle/>
          <a:p>
            <a:pPr marL="12700">
              <a:lnSpc>
                <a:spcPct val="100000"/>
              </a:lnSpc>
              <a:spcBef>
                <a:spcPts val="100"/>
              </a:spcBef>
            </a:pPr>
            <a:r>
              <a:rPr sz="1800" b="0" spc="-55" dirty="0">
                <a:solidFill>
                  <a:srgbClr val="000000"/>
                </a:solidFill>
                <a:latin typeface="Times New Roman"/>
                <a:cs typeface="Times New Roman"/>
              </a:rPr>
              <a:t>Web</a:t>
            </a:r>
            <a:r>
              <a:rPr sz="1800" b="0" spc="-35" dirty="0">
                <a:solidFill>
                  <a:srgbClr val="000000"/>
                </a:solidFill>
                <a:latin typeface="Times New Roman"/>
                <a:cs typeface="Times New Roman"/>
              </a:rPr>
              <a:t> </a:t>
            </a:r>
            <a:r>
              <a:rPr sz="1800" b="0" spc="-5" dirty="0">
                <a:solidFill>
                  <a:srgbClr val="000000"/>
                </a:solidFill>
                <a:latin typeface="Times New Roman"/>
                <a:cs typeface="Times New Roman"/>
              </a:rPr>
              <a:t>sémantique</a:t>
            </a:r>
            <a:endParaRPr sz="1800">
              <a:latin typeface="Times New Roman"/>
              <a:cs typeface="Times New Roman"/>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3505200"/>
            <a:ext cx="6705600" cy="566822"/>
          </a:xfrm>
          <a:prstGeom prst="rect">
            <a:avLst/>
          </a:prstGeom>
        </p:spPr>
        <p:txBody>
          <a:bodyPr vert="horz" wrap="square" lIns="0" tIns="12700" rIns="0" bIns="0" rtlCol="0">
            <a:spAutoFit/>
          </a:bodyPr>
          <a:lstStyle/>
          <a:p>
            <a:pPr marL="901700" marR="5080" indent="-818515">
              <a:lnSpc>
                <a:spcPct val="100000"/>
              </a:lnSpc>
              <a:spcBef>
                <a:spcPts val="100"/>
              </a:spcBef>
            </a:pPr>
            <a:r>
              <a:rPr spc="-280" dirty="0"/>
              <a:t>Merci </a:t>
            </a:r>
            <a:r>
              <a:rPr spc="-330" dirty="0"/>
              <a:t>pour </a:t>
            </a:r>
            <a:r>
              <a:rPr spc="-340" dirty="0"/>
              <a:t>votre  </a:t>
            </a:r>
            <a:r>
              <a:rPr spc="-325" dirty="0"/>
              <a:t>attention</a:t>
            </a: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67000" y="533400"/>
            <a:ext cx="3721100" cy="553998"/>
          </a:xfrm>
        </p:spPr>
        <p:txBody>
          <a:bodyPr/>
          <a:lstStyle/>
          <a:p>
            <a:r>
              <a:rPr lang="fr-FR" dirty="0" smtClean="0"/>
              <a:t>Définition</a:t>
            </a:r>
            <a:endParaRPr lang="fr-FR" dirty="0"/>
          </a:p>
        </p:txBody>
      </p:sp>
      <p:sp>
        <p:nvSpPr>
          <p:cNvPr id="3" name="Espace réservé du texte 2"/>
          <p:cNvSpPr>
            <a:spLocks noGrp="1"/>
          </p:cNvSpPr>
          <p:nvPr>
            <p:ph type="body" idx="1"/>
          </p:nvPr>
        </p:nvSpPr>
        <p:spPr>
          <a:xfrm>
            <a:off x="381000" y="1828800"/>
            <a:ext cx="8141309" cy="2215991"/>
          </a:xfrm>
        </p:spPr>
        <p:txBody>
          <a:bodyPr/>
          <a:lstStyle/>
          <a:p>
            <a:pPr algn="l"/>
            <a:r>
              <a:rPr lang="fr-FR" spc="-5" dirty="0" smtClean="0">
                <a:latin typeface="Verdana" pitchFamily="34" charset="0"/>
                <a:ea typeface="Verdana" pitchFamily="34" charset="0"/>
                <a:cs typeface="Verdana" pitchFamily="34" charset="0"/>
              </a:rPr>
              <a:t>Le </a:t>
            </a:r>
            <a:r>
              <a:rPr lang="fr-FR" spc="-75" dirty="0" smtClean="0">
                <a:latin typeface="Verdana" pitchFamily="34" charset="0"/>
                <a:ea typeface="Verdana" pitchFamily="34" charset="0"/>
                <a:cs typeface="Verdana" pitchFamily="34" charset="0"/>
              </a:rPr>
              <a:t>Web </a:t>
            </a:r>
            <a:r>
              <a:rPr lang="fr-FR" spc="-5" dirty="0" smtClean="0">
                <a:latin typeface="Verdana" pitchFamily="34" charset="0"/>
                <a:ea typeface="Verdana" pitchFamily="34" charset="0"/>
                <a:cs typeface="Verdana" pitchFamily="34" charset="0"/>
              </a:rPr>
              <a:t>sémantique désigne </a:t>
            </a:r>
            <a:r>
              <a:rPr lang="fr-FR" dirty="0" smtClean="0">
                <a:latin typeface="Verdana" pitchFamily="34" charset="0"/>
                <a:ea typeface="Verdana" pitchFamily="34" charset="0"/>
                <a:cs typeface="Verdana" pitchFamily="34" charset="0"/>
              </a:rPr>
              <a:t>un </a:t>
            </a:r>
            <a:r>
              <a:rPr lang="fr-FR" spc="-5" dirty="0" smtClean="0">
                <a:latin typeface="Verdana" pitchFamily="34" charset="0"/>
                <a:ea typeface="Verdana" pitchFamily="34" charset="0"/>
                <a:cs typeface="Verdana" pitchFamily="34" charset="0"/>
              </a:rPr>
              <a:t>ensemble </a:t>
            </a:r>
            <a:r>
              <a:rPr lang="fr-FR" spc="-10" dirty="0" smtClean="0">
                <a:latin typeface="Verdana" pitchFamily="34" charset="0"/>
                <a:ea typeface="Verdana" pitchFamily="34" charset="0"/>
                <a:cs typeface="Verdana" pitchFamily="34" charset="0"/>
              </a:rPr>
              <a:t>de </a:t>
            </a:r>
            <a:r>
              <a:rPr lang="fr-FR" spc="-5" dirty="0" smtClean="0">
                <a:latin typeface="Verdana" pitchFamily="34" charset="0"/>
                <a:ea typeface="Verdana" pitchFamily="34" charset="0"/>
                <a:cs typeface="Verdana" pitchFamily="34" charset="0"/>
              </a:rPr>
              <a:t>technologies  visant </a:t>
            </a:r>
            <a:r>
              <a:rPr lang="fr-FR" dirty="0" smtClean="0">
                <a:latin typeface="Verdana" pitchFamily="34" charset="0"/>
                <a:ea typeface="Verdana" pitchFamily="34" charset="0"/>
                <a:cs typeface="Verdana" pitchFamily="34" charset="0"/>
              </a:rPr>
              <a:t>à </a:t>
            </a:r>
            <a:r>
              <a:rPr lang="fr-FR" spc="-5" dirty="0" smtClean="0">
                <a:latin typeface="Verdana" pitchFamily="34" charset="0"/>
                <a:ea typeface="Verdana" pitchFamily="34" charset="0"/>
                <a:cs typeface="Verdana" pitchFamily="34" charset="0"/>
              </a:rPr>
              <a:t>rendre le contenu des ressources </a:t>
            </a:r>
            <a:r>
              <a:rPr lang="fr-FR" dirty="0" smtClean="0">
                <a:latin typeface="Verdana" pitchFamily="34" charset="0"/>
                <a:ea typeface="Verdana" pitchFamily="34" charset="0"/>
                <a:cs typeface="Verdana" pitchFamily="34" charset="0"/>
              </a:rPr>
              <a:t>du </a:t>
            </a:r>
            <a:r>
              <a:rPr lang="fr-FR" spc="-45" dirty="0" smtClean="0">
                <a:latin typeface="Verdana" pitchFamily="34" charset="0"/>
                <a:ea typeface="Verdana" pitchFamily="34" charset="0"/>
                <a:cs typeface="Verdana" pitchFamily="34" charset="0"/>
              </a:rPr>
              <a:t>World </a:t>
            </a:r>
            <a:r>
              <a:rPr lang="fr-FR" spc="-30" dirty="0" err="1" smtClean="0">
                <a:latin typeface="Verdana" pitchFamily="34" charset="0"/>
                <a:ea typeface="Verdana" pitchFamily="34" charset="0"/>
                <a:cs typeface="Verdana" pitchFamily="34" charset="0"/>
              </a:rPr>
              <a:t>Wide</a:t>
            </a:r>
            <a:r>
              <a:rPr lang="fr-FR" spc="-30" dirty="0" smtClean="0">
                <a:latin typeface="Verdana" pitchFamily="34" charset="0"/>
                <a:ea typeface="Verdana" pitchFamily="34" charset="0"/>
                <a:cs typeface="Verdana" pitchFamily="34" charset="0"/>
              </a:rPr>
              <a:t> </a:t>
            </a:r>
            <a:r>
              <a:rPr lang="fr-FR" spc="-70" dirty="0" smtClean="0">
                <a:latin typeface="Verdana" pitchFamily="34" charset="0"/>
                <a:ea typeface="Verdana" pitchFamily="34" charset="0"/>
                <a:cs typeface="Verdana" pitchFamily="34" charset="0"/>
              </a:rPr>
              <a:t>Web  </a:t>
            </a:r>
            <a:r>
              <a:rPr lang="fr-FR" spc="-5" dirty="0" smtClean="0">
                <a:latin typeface="Verdana" pitchFamily="34" charset="0"/>
                <a:ea typeface="Verdana" pitchFamily="34" charset="0"/>
                <a:cs typeface="Verdana" pitchFamily="34" charset="0"/>
              </a:rPr>
              <a:t>accessible et utilisable par les programmes </a:t>
            </a:r>
            <a:r>
              <a:rPr lang="fr-FR" dirty="0" smtClean="0">
                <a:latin typeface="Verdana" pitchFamily="34" charset="0"/>
                <a:ea typeface="Verdana" pitchFamily="34" charset="0"/>
                <a:cs typeface="Verdana" pitchFamily="34" charset="0"/>
              </a:rPr>
              <a:t>et </a:t>
            </a:r>
            <a:r>
              <a:rPr lang="fr-FR" spc="-5" dirty="0" smtClean="0">
                <a:latin typeface="Verdana" pitchFamily="34" charset="0"/>
                <a:ea typeface="Verdana" pitchFamily="34" charset="0"/>
                <a:cs typeface="Verdana" pitchFamily="34" charset="0"/>
              </a:rPr>
              <a:t>agents logiciels,  grâce </a:t>
            </a:r>
            <a:r>
              <a:rPr lang="fr-FR" dirty="0" smtClean="0">
                <a:latin typeface="Verdana" pitchFamily="34" charset="0"/>
                <a:ea typeface="Verdana" pitchFamily="34" charset="0"/>
                <a:cs typeface="Verdana" pitchFamily="34" charset="0"/>
              </a:rPr>
              <a:t>à un </a:t>
            </a:r>
            <a:r>
              <a:rPr lang="fr-FR" spc="-5" dirty="0" smtClean="0">
                <a:latin typeface="Verdana" pitchFamily="34" charset="0"/>
                <a:ea typeface="Verdana" pitchFamily="34" charset="0"/>
                <a:cs typeface="Verdana" pitchFamily="34" charset="0"/>
              </a:rPr>
              <a:t>système </a:t>
            </a:r>
            <a:r>
              <a:rPr lang="fr-FR" dirty="0" smtClean="0">
                <a:latin typeface="Verdana" pitchFamily="34" charset="0"/>
                <a:ea typeface="Verdana" pitchFamily="34" charset="0"/>
                <a:cs typeface="Verdana" pitchFamily="34" charset="0"/>
              </a:rPr>
              <a:t>de </a:t>
            </a:r>
            <a:r>
              <a:rPr lang="fr-FR" spc="-5" dirty="0" smtClean="0">
                <a:latin typeface="Verdana" pitchFamily="34" charset="0"/>
                <a:ea typeface="Verdana" pitchFamily="34" charset="0"/>
                <a:cs typeface="Verdana" pitchFamily="34" charset="0"/>
              </a:rPr>
              <a:t>métadonnées formelles,</a:t>
            </a:r>
            <a:r>
              <a:rPr lang="fr-FR" spc="455" dirty="0" smtClean="0">
                <a:latin typeface="Verdana" pitchFamily="34" charset="0"/>
                <a:ea typeface="Verdana" pitchFamily="34" charset="0"/>
                <a:cs typeface="Verdana" pitchFamily="34" charset="0"/>
              </a:rPr>
              <a:t> </a:t>
            </a:r>
            <a:r>
              <a:rPr lang="fr-FR" spc="-5" dirty="0" smtClean="0">
                <a:latin typeface="Verdana" pitchFamily="34" charset="0"/>
                <a:ea typeface="Verdana" pitchFamily="34" charset="0"/>
                <a:cs typeface="Verdana" pitchFamily="34" charset="0"/>
              </a:rPr>
              <a:t>utilisant  notamment </a:t>
            </a:r>
            <a:r>
              <a:rPr lang="fr-FR" dirty="0" smtClean="0">
                <a:latin typeface="Verdana" pitchFamily="34" charset="0"/>
                <a:ea typeface="Verdana" pitchFamily="34" charset="0"/>
                <a:cs typeface="Verdana" pitchFamily="34" charset="0"/>
              </a:rPr>
              <a:t>la </a:t>
            </a:r>
            <a:r>
              <a:rPr lang="fr-FR" spc="-5" dirty="0" smtClean="0">
                <a:latin typeface="Verdana" pitchFamily="34" charset="0"/>
                <a:ea typeface="Verdana" pitchFamily="34" charset="0"/>
                <a:cs typeface="Verdana" pitchFamily="34" charset="0"/>
              </a:rPr>
              <a:t>famille </a:t>
            </a:r>
            <a:r>
              <a:rPr lang="fr-FR" dirty="0" smtClean="0">
                <a:latin typeface="Verdana" pitchFamily="34" charset="0"/>
                <a:ea typeface="Verdana" pitchFamily="34" charset="0"/>
                <a:cs typeface="Verdana" pitchFamily="34" charset="0"/>
              </a:rPr>
              <a:t>de langages développés par le</a:t>
            </a:r>
            <a:r>
              <a:rPr lang="fr-FR" spc="-125" dirty="0" smtClean="0">
                <a:latin typeface="Verdana" pitchFamily="34" charset="0"/>
                <a:ea typeface="Verdana" pitchFamily="34" charset="0"/>
                <a:cs typeface="Verdana" pitchFamily="34" charset="0"/>
              </a:rPr>
              <a:t> </a:t>
            </a:r>
            <a:r>
              <a:rPr lang="fr-FR" spc="-10" dirty="0" smtClean="0">
                <a:latin typeface="Verdana" pitchFamily="34" charset="0"/>
                <a:ea typeface="Verdana" pitchFamily="34" charset="0"/>
                <a:cs typeface="Verdana" pitchFamily="34" charset="0"/>
              </a:rPr>
              <a:t>W3C</a:t>
            </a:r>
            <a:r>
              <a:rPr lang="fr-FR" spc="-10" dirty="0" smtClean="0">
                <a:latin typeface="Verdana" pitchFamily="34" charset="0"/>
                <a:ea typeface="Verdana" pitchFamily="34" charset="0"/>
                <a:cs typeface="Verdana" pitchFamily="34" charset="0"/>
              </a:rPr>
              <a:t>.</a:t>
            </a:r>
          </a:p>
          <a:p>
            <a:pPr algn="l"/>
            <a:endParaRPr lang="fr-FR" spc="-10" dirty="0" smtClean="0">
              <a:latin typeface="Verdana" pitchFamily="34" charset="0"/>
              <a:ea typeface="Verdana" pitchFamily="34" charset="0"/>
              <a:cs typeface="Verdana" pitchFamily="34" charset="0"/>
            </a:endParaRPr>
          </a:p>
          <a:p>
            <a:pPr algn="l"/>
            <a:endParaRPr lang="fr-FR" dirty="0" smtClean="0">
              <a:latin typeface="Verdana" pitchFamily="34" charset="0"/>
              <a:ea typeface="Verdana" pitchFamily="34" charset="0"/>
              <a:cs typeface="Verdana" pitchFamily="34" charset="0"/>
            </a:endParaRPr>
          </a:p>
          <a:p>
            <a:pPr algn="l"/>
            <a:endParaRPr lang="fr-FR" dirty="0"/>
          </a:p>
        </p:txBody>
      </p:sp>
      <p:sp>
        <p:nvSpPr>
          <p:cNvPr id="5" name="object 21"/>
          <p:cNvSpPr/>
          <p:nvPr/>
        </p:nvSpPr>
        <p:spPr>
          <a:xfrm>
            <a:off x="4124202" y="4676062"/>
            <a:ext cx="4239580" cy="923875"/>
          </a:xfrm>
          <a:prstGeom prst="rect">
            <a:avLst/>
          </a:prstGeom>
          <a:blipFill>
            <a:blip r:embed="rId2" cstate="print"/>
            <a:stretch>
              <a:fillRect/>
            </a:stretch>
          </a:blipFill>
        </p:spPr>
        <p:txBody>
          <a:bodyPr wrap="square" lIns="0" tIns="0" rIns="0" bIns="0" rtlCol="0"/>
          <a:lstStyle/>
          <a:p>
            <a:endParaRPr/>
          </a:p>
        </p:txBody>
      </p:sp>
      <p:sp>
        <p:nvSpPr>
          <p:cNvPr id="6"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7"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2.PNG"/>
          <p:cNvPicPr>
            <a:picLocks noChangeAspect="1"/>
          </p:cNvPicPr>
          <p:nvPr/>
        </p:nvPicPr>
        <p:blipFill>
          <a:blip r:embed="rId2"/>
          <a:stretch>
            <a:fillRect/>
          </a:stretch>
        </p:blipFill>
        <p:spPr>
          <a:xfrm>
            <a:off x="1" y="0"/>
            <a:ext cx="9144000" cy="6629399"/>
          </a:xfrm>
          <a:prstGeom prst="rect">
            <a:avLst/>
          </a:prstGeom>
        </p:spPr>
      </p:pic>
      <p:sp>
        <p:nvSpPr>
          <p:cNvPr id="5"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3.PNG"/>
          <p:cNvPicPr>
            <a:picLocks noChangeAspect="1"/>
          </p:cNvPicPr>
          <p:nvPr/>
        </p:nvPicPr>
        <p:blipFill>
          <a:blip r:embed="rId2"/>
          <a:stretch>
            <a:fillRect/>
          </a:stretch>
        </p:blipFill>
        <p:spPr>
          <a:xfrm>
            <a:off x="0" y="0"/>
            <a:ext cx="9144000" cy="6858000"/>
          </a:xfrm>
          <a:prstGeom prst="rect">
            <a:avLst/>
          </a:prstGeom>
        </p:spPr>
      </p:pic>
      <p:sp>
        <p:nvSpPr>
          <p:cNvPr id="5"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4.PNG"/>
          <p:cNvPicPr>
            <a:picLocks noChangeAspect="1"/>
          </p:cNvPicPr>
          <p:nvPr/>
        </p:nvPicPr>
        <p:blipFill>
          <a:blip r:embed="rId2"/>
          <a:stretch>
            <a:fillRect/>
          </a:stretch>
        </p:blipFill>
        <p:spPr>
          <a:xfrm>
            <a:off x="1" y="0"/>
            <a:ext cx="9144000" cy="6858000"/>
          </a:xfrm>
          <a:prstGeom prst="rect">
            <a:avLst/>
          </a:prstGeom>
        </p:spPr>
      </p:pic>
      <p:sp>
        <p:nvSpPr>
          <p:cNvPr id="5" name="object 2"/>
          <p:cNvSpPr/>
          <p:nvPr/>
        </p:nvSpPr>
        <p:spPr>
          <a:xfrm>
            <a:off x="2700527" y="0"/>
            <a:ext cx="6443980" cy="43942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93191" y="26923"/>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5.PNG"/>
          <p:cNvPicPr>
            <a:picLocks noChangeAspect="1"/>
          </p:cNvPicPr>
          <p:nvPr/>
        </p:nvPicPr>
        <p:blipFill>
          <a:blip r:embed="rId2"/>
          <a:stretch>
            <a:fillRect/>
          </a:stretch>
        </p:blipFill>
        <p:spPr>
          <a:xfrm>
            <a:off x="0" y="228600"/>
            <a:ext cx="9144000" cy="6629399"/>
          </a:xfrm>
          <a:prstGeom prst="rect">
            <a:avLst/>
          </a:prstGeom>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Image 3" descr="cap6.PNG"/>
          <p:cNvPicPr>
            <a:picLocks noChangeAspect="1"/>
          </p:cNvPicPr>
          <p:nvPr/>
        </p:nvPicPr>
        <p:blipFill>
          <a:blip r:embed="rId2"/>
          <a:stretch>
            <a:fillRect/>
          </a:stretch>
        </p:blipFill>
        <p:spPr>
          <a:xfrm>
            <a:off x="-533400" y="-228600"/>
            <a:ext cx="9677400" cy="6705600"/>
          </a:xfrm>
          <a:prstGeom prst="rect">
            <a:avLst/>
          </a:prstGeom>
        </p:spPr>
      </p:pic>
      <p:sp>
        <p:nvSpPr>
          <p:cNvPr id="5" name="object 2"/>
          <p:cNvSpPr/>
          <p:nvPr/>
        </p:nvSpPr>
        <p:spPr>
          <a:xfrm>
            <a:off x="2700020" y="-228600"/>
            <a:ext cx="6443980" cy="228600"/>
          </a:xfrm>
          <a:custGeom>
            <a:avLst/>
            <a:gdLst/>
            <a:ahLst/>
            <a:cxnLst/>
            <a:rect l="l" t="t" r="r" b="b"/>
            <a:pathLst>
              <a:path w="6443980" h="439420">
                <a:moveTo>
                  <a:pt x="6443472" y="0"/>
                </a:moveTo>
                <a:lnTo>
                  <a:pt x="0" y="0"/>
                </a:lnTo>
                <a:lnTo>
                  <a:pt x="219456" y="219455"/>
                </a:lnTo>
                <a:lnTo>
                  <a:pt x="0" y="438912"/>
                </a:lnTo>
                <a:lnTo>
                  <a:pt x="6443472" y="438912"/>
                </a:lnTo>
                <a:lnTo>
                  <a:pt x="6443472" y="0"/>
                </a:lnTo>
                <a:close/>
              </a:path>
            </a:pathLst>
          </a:custGeom>
          <a:solidFill>
            <a:srgbClr val="5FA225"/>
          </a:solidFill>
        </p:spPr>
        <p:txBody>
          <a:bodyPr wrap="square" lIns="0" tIns="0" rIns="0" bIns="0" rtlCol="0"/>
          <a:lstStyle/>
          <a:p>
            <a:endParaRPr/>
          </a:p>
        </p:txBody>
      </p:sp>
      <p:sp>
        <p:nvSpPr>
          <p:cNvPr id="6" name="object 4"/>
          <p:cNvSpPr txBox="1">
            <a:spLocks/>
          </p:cNvSpPr>
          <p:nvPr/>
        </p:nvSpPr>
        <p:spPr>
          <a:xfrm>
            <a:off x="762000" y="-299720"/>
            <a:ext cx="153733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fr-FR" sz="1800" b="0" i="0" u="none" strike="noStrike" kern="0" cap="none" spc="-55" normalizeH="0" baseline="0" noProof="0" dirty="0" smtClean="0">
                <a:ln>
                  <a:noFill/>
                </a:ln>
                <a:solidFill>
                  <a:srgbClr val="000000"/>
                </a:solidFill>
                <a:effectLst/>
                <a:uLnTx/>
                <a:uFillTx/>
                <a:latin typeface="Times New Roman"/>
                <a:ea typeface="+mj-ea"/>
                <a:cs typeface="Times New Roman"/>
              </a:rPr>
              <a:t>Web</a:t>
            </a:r>
            <a:r>
              <a:rPr kumimoji="0" lang="fr-FR" sz="1800" b="0" i="0" u="none" strike="noStrike" kern="0" cap="none" spc="-35" normalizeH="0" baseline="0" noProof="0" dirty="0" smtClean="0">
                <a:ln>
                  <a:noFill/>
                </a:ln>
                <a:solidFill>
                  <a:srgbClr val="000000"/>
                </a:solidFill>
                <a:effectLst/>
                <a:uLnTx/>
                <a:uFillTx/>
                <a:latin typeface="Times New Roman"/>
                <a:ea typeface="+mj-ea"/>
                <a:cs typeface="Times New Roman"/>
              </a:rPr>
              <a:t> </a:t>
            </a:r>
            <a:r>
              <a:rPr kumimoji="0" lang="fr-FR" sz="1800" b="0" i="0" u="none" strike="noStrike" kern="0" cap="none" spc="-5" normalizeH="0" baseline="0" noProof="0" dirty="0" smtClean="0">
                <a:ln>
                  <a:noFill/>
                </a:ln>
                <a:solidFill>
                  <a:srgbClr val="000000"/>
                </a:solidFill>
                <a:effectLst/>
                <a:uLnTx/>
                <a:uFillTx/>
                <a:latin typeface="Times New Roman"/>
                <a:ea typeface="+mj-ea"/>
                <a:cs typeface="Times New Roman"/>
              </a:rPr>
              <a:t>sémantique</a:t>
            </a:r>
            <a:endParaRPr kumimoji="0" lang="fr-FR" sz="1800" b="1" i="0" u="none" strike="noStrike" kern="0" cap="none" spc="0" normalizeH="0" baseline="0" noProof="0" dirty="0">
              <a:ln>
                <a:noFill/>
              </a:ln>
              <a:solidFill>
                <a:srgbClr val="3E6C18"/>
              </a:solidFill>
              <a:effectLst/>
              <a:uLnTx/>
              <a:uFillTx/>
              <a:latin typeface="Times New Roman"/>
              <a:ea typeface="+mj-ea"/>
              <a:cs typeface="Times New Roman"/>
            </a:endParaRP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DE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1150</TotalTime>
  <Words>1775</Words>
  <Application>Microsoft Office PowerPoint</Application>
  <PresentationFormat>Affichage à l'écran (4:3)</PresentationFormat>
  <Paragraphs>217</Paragraphs>
  <Slides>30</Slides>
  <Notes>0</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Office Theme</vt:lpstr>
      <vt:lpstr>Interactions Homme-Machines</vt:lpstr>
      <vt:lpstr>Introduction</vt:lpstr>
      <vt:lpstr>Web sémantique</vt:lpstr>
      <vt:lpstr>Définition</vt:lpstr>
      <vt:lpstr>Diapositive 5</vt:lpstr>
      <vt:lpstr>Diapositive 6</vt:lpstr>
      <vt:lpstr>Diapositive 7</vt:lpstr>
      <vt:lpstr>Diapositive 8</vt:lpstr>
      <vt:lpstr>Diapositive 9</vt:lpstr>
      <vt:lpstr>Diapositive 10</vt:lpstr>
      <vt:lpstr>Diapositive 11</vt:lpstr>
      <vt:lpstr>Web sémantique vs intelligence artificielle</vt:lpstr>
      <vt:lpstr>Principe du Web sémantique </vt:lpstr>
      <vt:lpstr>Web sémantique</vt:lpstr>
      <vt:lpstr>Web sémantique</vt:lpstr>
      <vt:lpstr>Web sémantique</vt:lpstr>
      <vt:lpstr>Diapositive 17</vt:lpstr>
      <vt:lpstr>Diapositive 18</vt:lpstr>
      <vt:lpstr>Diapositive 19</vt:lpstr>
      <vt:lpstr>Diapositive 20</vt:lpstr>
      <vt:lpstr>Diapositive 21</vt:lpstr>
      <vt:lpstr>Diapositive 22</vt:lpstr>
      <vt:lpstr>Diapositive 23</vt:lpstr>
      <vt:lpstr>Diapositive 24</vt:lpstr>
      <vt:lpstr>Définition</vt:lpstr>
      <vt:lpstr>Diapositive 26</vt:lpstr>
      <vt:lpstr>Diapositive 27</vt:lpstr>
      <vt:lpstr>Conclusion</vt:lpstr>
      <vt:lpstr>Webographie</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simo</dc:creator>
  <cp:lastModifiedBy>THIERNO</cp:lastModifiedBy>
  <cp:revision>68</cp:revision>
  <dcterms:created xsi:type="dcterms:W3CDTF">2019-01-29T10:20:09Z</dcterms:created>
  <dcterms:modified xsi:type="dcterms:W3CDTF">2019-03-15T07:42:30Z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2018-03-14T00:00:00Z</vt:filetime>
  </property>
  <property fmtid="{D5CDD505-2E9C-101B-9397-08002B2CF9AE}" pid="3" name="Creator">
    <vt:lpwstr>Microsoft® PowerPoint® 2016</vt:lpwstr>
  </property>
  <property fmtid="{D5CDD505-2E9C-101B-9397-08002B2CF9AE}" pid="4" name="LastSaved">
    <vt:filetime>2019-01-29T00:00:00Z</vt:filetime>
  </property>
</Properties>
</file>