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3" r:id="rId3"/>
    <p:sldId id="326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869" autoAdjust="0"/>
  </p:normalViewPr>
  <p:slideViewPr>
    <p:cSldViewPr snapToGrid="0">
      <p:cViewPr varScale="1">
        <p:scale>
          <a:sx n="82" d="100"/>
          <a:sy n="82" d="100"/>
        </p:scale>
        <p:origin x="936" y="60"/>
      </p:cViewPr>
      <p:guideLst>
        <p:guide orient="horz" pos="22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F3E01-C0A9-4737-A44E-F49ED75FEAED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2BE3C-393B-4AAD-B146-9F139B563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478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2BE3C-393B-4AAD-B146-9F139B5635F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566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2BE3C-393B-4AAD-B146-9F139B5635F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40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8EDE-FB1A-4112-9CE4-298913CABE2E}" type="datetime1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24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7737-9049-44AE-BA5E-71A2F128AED0}" type="datetime1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09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AAC5-2510-4D49-8E1C-14AA8695A416}" type="datetime1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246-E9FD-46A8-9BA8-590616164D3C}" type="datetime1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57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2030-1BB5-4FF2-AB7F-0998D206B448}" type="datetime1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06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5BBE-69EF-406B-B286-38F83DE63D40}" type="datetime1">
              <a:rPr lang="fr-FR" smtClean="0"/>
              <a:t>22/03/2019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37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E7586-B6D0-4515-BE04-94CB61D463F1}" type="datetime1">
              <a:rPr lang="fr-FR" smtClean="0"/>
              <a:t>22/03/2019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4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3C28-27AD-40BE-89E0-886A0021F68E}" type="datetime1">
              <a:rPr lang="fr-FR" smtClean="0"/>
              <a:t>22/03/2019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68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arme 15"/>
          <p:cNvSpPr/>
          <p:nvPr userDrawn="1"/>
        </p:nvSpPr>
        <p:spPr>
          <a:xfrm>
            <a:off x="11734577" y="6464417"/>
            <a:ext cx="328464" cy="337743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 dirty="0">
              <a:solidFill>
                <a:srgbClr val="F6F6F6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D7A3-2879-40AC-AE9F-EB13EB2CF45E}" type="datetime1">
              <a:rPr lang="fr-FR" smtClean="0"/>
              <a:t>22/03/2019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7239" y="6383648"/>
            <a:ext cx="612057" cy="482238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6F6F6"/>
                </a:solidFill>
              </a:defRPr>
            </a:lvl1pPr>
          </a:lstStyle>
          <a:p>
            <a:fld id="{601EE9E8-4134-49B0-9AA7-3089E652162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79E2-232F-4501-A045-48EC3394B0CF}" type="datetime1">
              <a:rPr lang="fr-FR" smtClean="0"/>
              <a:t>22/03/2019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53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82EC5-795B-445C-9402-1BC0F1834367}" type="datetime1">
              <a:rPr lang="fr-FR" smtClean="0"/>
              <a:t>22/03/2019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07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106D-4E6D-4C6C-998E-BDE070689D71}" type="datetime1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4A5DD-13A3-4370-A6B2-8DB8665BE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8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spect="1"/>
          </p:cNvSpPr>
          <p:nvPr/>
        </p:nvSpPr>
        <p:spPr>
          <a:xfrm>
            <a:off x="-47898" y="5244049"/>
            <a:ext cx="12239898" cy="1643931"/>
          </a:xfrm>
          <a:custGeom>
            <a:avLst/>
            <a:gdLst>
              <a:gd name="connsiteX0" fmla="*/ 0 w 10439400"/>
              <a:gd name="connsiteY0" fmla="*/ 0 h 1447800"/>
              <a:gd name="connsiteX1" fmla="*/ 10439400 w 10439400"/>
              <a:gd name="connsiteY1" fmla="*/ 0 h 1447800"/>
              <a:gd name="connsiteX2" fmla="*/ 10439400 w 10439400"/>
              <a:gd name="connsiteY2" fmla="*/ 1447800 h 1447800"/>
              <a:gd name="connsiteX3" fmla="*/ 0 w 10439400"/>
              <a:gd name="connsiteY3" fmla="*/ 1447800 h 1447800"/>
              <a:gd name="connsiteX4" fmla="*/ 0 w 10439400"/>
              <a:gd name="connsiteY4" fmla="*/ 0 h 1447800"/>
              <a:gd name="connsiteX0" fmla="*/ 13063 w 10439400"/>
              <a:gd name="connsiteY0" fmla="*/ 0 h 1460863"/>
              <a:gd name="connsiteX1" fmla="*/ 10439400 w 10439400"/>
              <a:gd name="connsiteY1" fmla="*/ 13063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  <a:gd name="connsiteX0" fmla="*/ 13063 w 10439400"/>
              <a:gd name="connsiteY0" fmla="*/ 0 h 1460863"/>
              <a:gd name="connsiteX1" fmla="*/ 10439400 w 10439400"/>
              <a:gd name="connsiteY1" fmla="*/ 13063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  <a:gd name="connsiteX0" fmla="*/ 13063 w 10439400"/>
              <a:gd name="connsiteY0" fmla="*/ 0 h 1460863"/>
              <a:gd name="connsiteX1" fmla="*/ 10439400 w 10439400"/>
              <a:gd name="connsiteY1" fmla="*/ 373062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  <a:gd name="connsiteX0" fmla="*/ 13063 w 10439400"/>
              <a:gd name="connsiteY0" fmla="*/ 0 h 1460863"/>
              <a:gd name="connsiteX1" fmla="*/ 10439400 w 10439400"/>
              <a:gd name="connsiteY1" fmla="*/ 529582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9400" h="1460863">
                <a:moveTo>
                  <a:pt x="13063" y="0"/>
                </a:moveTo>
                <a:cubicBezTo>
                  <a:pt x="3527697" y="1754777"/>
                  <a:pt x="6963954" y="525228"/>
                  <a:pt x="10439400" y="529582"/>
                </a:cubicBezTo>
                <a:lnTo>
                  <a:pt x="10439400" y="1460863"/>
                </a:lnTo>
                <a:lnTo>
                  <a:pt x="0" y="1460863"/>
                </a:lnTo>
                <a:lnTo>
                  <a:pt x="13063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  <a:effectLst>
            <a:outerShdw blurRad="266700" dist="88900" dir="18180000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50839" y="900935"/>
            <a:ext cx="9199638" cy="1536906"/>
          </a:xfrm>
          <a:prstGeom prst="rect">
            <a:avLst/>
          </a:prstGeom>
          <a:solidFill>
            <a:srgbClr val="0A8C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bg1"/>
              </a:solidFill>
              <a:latin typeface="Aller Display" panose="02000503000000020003" pitchFamily="2" charset="0"/>
              <a:ea typeface="+mj-ea"/>
              <a:cs typeface="+mj-cs"/>
            </a:endParaRPr>
          </a:p>
          <a:p>
            <a:pPr algn="ctr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 </a:t>
            </a:r>
            <a:r>
              <a:rPr lang="fr-FR" sz="3600" b="1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Traitement Automatique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 du Langage</a:t>
            </a:r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 </a:t>
            </a:r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373544" y="829852"/>
            <a:ext cx="3779808" cy="942539"/>
            <a:chOff x="450" y="1481"/>
            <a:chExt cx="1735" cy="648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9" name="Line 22"/>
            <p:cNvSpPr>
              <a:spLocks noChangeShapeType="1"/>
            </p:cNvSpPr>
            <p:nvPr/>
          </p:nvSpPr>
          <p:spPr bwMode="auto">
            <a:xfrm rot="10800000">
              <a:off x="450" y="1487"/>
              <a:ext cx="1735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 dirty="0"/>
            </a:p>
          </p:txBody>
        </p:sp>
        <p:sp>
          <p:nvSpPr>
            <p:cNvPr id="10" name="Line 23"/>
            <p:cNvSpPr>
              <a:spLocks noChangeShapeType="1"/>
            </p:cNvSpPr>
            <p:nvPr/>
          </p:nvSpPr>
          <p:spPr bwMode="auto">
            <a:xfrm rot="16200000">
              <a:off x="132" y="1805"/>
              <a:ext cx="648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/>
            </a:p>
          </p:txBody>
        </p:sp>
      </p:grp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6838249" y="1687779"/>
            <a:ext cx="3902912" cy="820354"/>
            <a:chOff x="4016" y="2141"/>
            <a:chExt cx="1749" cy="6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4016" y="2769"/>
              <a:ext cx="1749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rot="5400000">
              <a:off x="5442" y="2458"/>
              <a:ext cx="634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64906" y="3691455"/>
            <a:ext cx="91939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chemeClr val="accent1"/>
              </a:solidFill>
              <a:latin typeface="Aller" panose="02000803040000020004"/>
            </a:endParaRPr>
          </a:p>
          <a:p>
            <a:r>
              <a:rPr lang="fr-FR" b="1" dirty="0">
                <a:solidFill>
                  <a:schemeClr val="accent1"/>
                </a:solidFill>
                <a:latin typeface="Aller" panose="02000803040000020004"/>
              </a:rPr>
              <a:t>RÉALISÉ PAR :						 ENCADRÉ PAR : </a:t>
            </a:r>
          </a:p>
          <a:p>
            <a:r>
              <a:rPr lang="fr-FR" b="1" dirty="0">
                <a:latin typeface="Aller" panose="02000803040000020004"/>
              </a:rPr>
              <a:t>M. DAHBI </a:t>
            </a:r>
            <a:r>
              <a:rPr lang="fr-FR" b="1" dirty="0">
                <a:latin typeface="Aller" panose="02000803040000020004"/>
              </a:rPr>
              <a:t>ACHRAF </a:t>
            </a:r>
            <a:r>
              <a:rPr lang="fr-FR" b="1" dirty="0" smtClean="0">
                <a:latin typeface="Aller" panose="02000803040000020004"/>
              </a:rPr>
              <a:t>                                             </a:t>
            </a:r>
            <a:r>
              <a:rPr lang="fr-FR" b="1" dirty="0" err="1" smtClean="0">
                <a:latin typeface="Aller" panose="02000803040000020004"/>
              </a:rPr>
              <a:t>Mme.RECANATI</a:t>
            </a:r>
            <a:r>
              <a:rPr lang="fr-FR" b="1" dirty="0" smtClean="0">
                <a:latin typeface="Aller" panose="02000803040000020004"/>
              </a:rPr>
              <a:t> </a:t>
            </a:r>
            <a:r>
              <a:rPr lang="fr-FR" b="1" dirty="0">
                <a:latin typeface="Aller" panose="02000803040000020004"/>
              </a:rPr>
              <a:t>Catherine </a:t>
            </a:r>
            <a:r>
              <a:rPr lang="fr-FR" b="1" dirty="0">
                <a:latin typeface="Aller" panose="02000803040000020004"/>
              </a:rPr>
              <a:t>						</a:t>
            </a:r>
            <a:endParaRPr lang="fr-FR" b="1" dirty="0">
              <a:solidFill>
                <a:schemeClr val="accent1"/>
              </a:solidFill>
              <a:latin typeface="Aller" panose="02000803040000020004"/>
            </a:endParaRPr>
          </a:p>
          <a:p>
            <a:endParaRPr lang="fr-FR" b="1" dirty="0">
              <a:latin typeface="Aller" panose="02000803040000020004"/>
            </a:endParaRPr>
          </a:p>
          <a:p>
            <a:endParaRPr lang="fr-FR" b="1" dirty="0">
              <a:latin typeface="Aller" panose="02000803040000020004"/>
            </a:endParaRPr>
          </a:p>
          <a:p>
            <a:pPr algn="ctr"/>
            <a:r>
              <a:rPr lang="fr-FR" b="1" dirty="0">
                <a:latin typeface="Aller" panose="02000803040000020004"/>
              </a:rPr>
              <a:t>Master 2 EID2 Paris 13     -	22/MARS/2019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688E2B-BA29-4D23-BBDC-A0B71134B861}"/>
              </a:ext>
            </a:extLst>
          </p:cNvPr>
          <p:cNvSpPr/>
          <p:nvPr/>
        </p:nvSpPr>
        <p:spPr>
          <a:xfrm>
            <a:off x="3263448" y="2645911"/>
            <a:ext cx="6015108" cy="837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>
                <a:solidFill>
                  <a:schemeClr val="accent1"/>
                </a:solidFill>
                <a:latin typeface="Aller" panose="02000803040000020004" pitchFamily="2" charset="0"/>
              </a:rPr>
              <a:t>Le domaine de Compréhension</a:t>
            </a:r>
          </a:p>
        </p:txBody>
      </p:sp>
    </p:spTree>
    <p:extLst>
      <p:ext uri="{BB962C8B-B14F-4D97-AF65-F5344CB8AC3E}">
        <p14:creationId xmlns:p14="http://schemas.microsoft.com/office/powerpoint/2010/main" val="32583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21754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4742122" y="2022603"/>
            <a:ext cx="5784112" cy="1142441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</a:rPr>
              <a:t>                                                              Conclusion</a:t>
            </a:r>
            <a:endParaRPr lang="en-US" sz="36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618025"/>
            <a:ext cx="10689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1168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spect="1"/>
          </p:cNvSpPr>
          <p:nvPr/>
        </p:nvSpPr>
        <p:spPr>
          <a:xfrm>
            <a:off x="-47898" y="5244049"/>
            <a:ext cx="12239898" cy="1643931"/>
          </a:xfrm>
          <a:custGeom>
            <a:avLst/>
            <a:gdLst>
              <a:gd name="connsiteX0" fmla="*/ 0 w 10439400"/>
              <a:gd name="connsiteY0" fmla="*/ 0 h 1447800"/>
              <a:gd name="connsiteX1" fmla="*/ 10439400 w 10439400"/>
              <a:gd name="connsiteY1" fmla="*/ 0 h 1447800"/>
              <a:gd name="connsiteX2" fmla="*/ 10439400 w 10439400"/>
              <a:gd name="connsiteY2" fmla="*/ 1447800 h 1447800"/>
              <a:gd name="connsiteX3" fmla="*/ 0 w 10439400"/>
              <a:gd name="connsiteY3" fmla="*/ 1447800 h 1447800"/>
              <a:gd name="connsiteX4" fmla="*/ 0 w 10439400"/>
              <a:gd name="connsiteY4" fmla="*/ 0 h 1447800"/>
              <a:gd name="connsiteX0" fmla="*/ 13063 w 10439400"/>
              <a:gd name="connsiteY0" fmla="*/ 0 h 1460863"/>
              <a:gd name="connsiteX1" fmla="*/ 10439400 w 10439400"/>
              <a:gd name="connsiteY1" fmla="*/ 13063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  <a:gd name="connsiteX0" fmla="*/ 13063 w 10439400"/>
              <a:gd name="connsiteY0" fmla="*/ 0 h 1460863"/>
              <a:gd name="connsiteX1" fmla="*/ 10439400 w 10439400"/>
              <a:gd name="connsiteY1" fmla="*/ 13063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  <a:gd name="connsiteX0" fmla="*/ 13063 w 10439400"/>
              <a:gd name="connsiteY0" fmla="*/ 0 h 1460863"/>
              <a:gd name="connsiteX1" fmla="*/ 10439400 w 10439400"/>
              <a:gd name="connsiteY1" fmla="*/ 373062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  <a:gd name="connsiteX0" fmla="*/ 13063 w 10439400"/>
              <a:gd name="connsiteY0" fmla="*/ 0 h 1460863"/>
              <a:gd name="connsiteX1" fmla="*/ 10439400 w 10439400"/>
              <a:gd name="connsiteY1" fmla="*/ 529582 h 1460863"/>
              <a:gd name="connsiteX2" fmla="*/ 10439400 w 10439400"/>
              <a:gd name="connsiteY2" fmla="*/ 1460863 h 1460863"/>
              <a:gd name="connsiteX3" fmla="*/ 0 w 10439400"/>
              <a:gd name="connsiteY3" fmla="*/ 1460863 h 1460863"/>
              <a:gd name="connsiteX4" fmla="*/ 13063 w 10439400"/>
              <a:gd name="connsiteY4" fmla="*/ 0 h 146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9400" h="1460863">
                <a:moveTo>
                  <a:pt x="13063" y="0"/>
                </a:moveTo>
                <a:cubicBezTo>
                  <a:pt x="3527697" y="1754777"/>
                  <a:pt x="6963954" y="525228"/>
                  <a:pt x="10439400" y="529582"/>
                </a:cubicBezTo>
                <a:lnTo>
                  <a:pt x="10439400" y="1460863"/>
                </a:lnTo>
                <a:lnTo>
                  <a:pt x="0" y="1460863"/>
                </a:lnTo>
                <a:lnTo>
                  <a:pt x="13063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  <a:effectLst>
            <a:outerShdw blurRad="266700" dist="88900" dir="18180000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50839" y="900935"/>
            <a:ext cx="9199638" cy="1536906"/>
          </a:xfrm>
          <a:prstGeom prst="rect">
            <a:avLst/>
          </a:prstGeom>
          <a:solidFill>
            <a:srgbClr val="0A8C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bg1"/>
              </a:solidFill>
              <a:latin typeface="Aller Display" panose="02000503000000020003" pitchFamily="2" charset="0"/>
              <a:ea typeface="+mj-ea"/>
              <a:cs typeface="+mj-cs"/>
            </a:endParaRPr>
          </a:p>
          <a:p>
            <a:pPr algn="ctr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 </a:t>
            </a:r>
            <a:r>
              <a:rPr lang="fr-FR" sz="3600" b="1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Traitement Automatique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 du Langage</a:t>
            </a:r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  <a:ea typeface="+mj-ea"/>
                <a:cs typeface="+mj-cs"/>
              </a:rPr>
              <a:t> </a:t>
            </a:r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373544" y="829852"/>
            <a:ext cx="3779808" cy="942539"/>
            <a:chOff x="450" y="1481"/>
            <a:chExt cx="1735" cy="648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9" name="Line 22"/>
            <p:cNvSpPr>
              <a:spLocks noChangeShapeType="1"/>
            </p:cNvSpPr>
            <p:nvPr/>
          </p:nvSpPr>
          <p:spPr bwMode="auto">
            <a:xfrm rot="10800000">
              <a:off x="450" y="1487"/>
              <a:ext cx="1735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 dirty="0"/>
            </a:p>
          </p:txBody>
        </p:sp>
        <p:sp>
          <p:nvSpPr>
            <p:cNvPr id="10" name="Line 23"/>
            <p:cNvSpPr>
              <a:spLocks noChangeShapeType="1"/>
            </p:cNvSpPr>
            <p:nvPr/>
          </p:nvSpPr>
          <p:spPr bwMode="auto">
            <a:xfrm rot="16200000">
              <a:off x="132" y="1805"/>
              <a:ext cx="648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/>
            </a:p>
          </p:txBody>
        </p:sp>
      </p:grp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6838249" y="1687779"/>
            <a:ext cx="3902912" cy="820354"/>
            <a:chOff x="4016" y="2141"/>
            <a:chExt cx="1749" cy="6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4016" y="2769"/>
              <a:ext cx="1749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rot="5400000">
              <a:off x="5442" y="2458"/>
              <a:ext cx="634" cy="0"/>
            </a:xfrm>
            <a:prstGeom prst="line">
              <a:avLst/>
            </a:prstGeom>
            <a:ln w="38100">
              <a:solidFill>
                <a:srgbClr val="4D4D4D"/>
              </a:solidFill>
              <a:headEnd type="none" w="sm" len="sm"/>
              <a:tailEnd type="none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r" eaLnBrk="1" hangingPunct="1">
                <a:defRPr/>
              </a:pPr>
              <a:endParaRPr lang="fr-FR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64906" y="3691455"/>
            <a:ext cx="91939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chemeClr val="accent1"/>
              </a:solidFill>
              <a:latin typeface="Aller" panose="02000803040000020004"/>
            </a:endParaRPr>
          </a:p>
          <a:p>
            <a:r>
              <a:rPr lang="fr-FR" b="1" dirty="0">
                <a:solidFill>
                  <a:schemeClr val="accent1"/>
                </a:solidFill>
                <a:latin typeface="Aller" panose="02000803040000020004"/>
              </a:rPr>
              <a:t>RÉALISÉ PAR :						 ENCADRÉ PAR : </a:t>
            </a:r>
          </a:p>
          <a:p>
            <a:r>
              <a:rPr lang="fr-FR" b="1" dirty="0">
                <a:latin typeface="Aller" panose="02000803040000020004"/>
              </a:rPr>
              <a:t>M. DAHBI </a:t>
            </a:r>
            <a:r>
              <a:rPr lang="fr-FR" b="1" dirty="0">
                <a:latin typeface="Aller" panose="02000803040000020004"/>
              </a:rPr>
              <a:t>ACHRAF </a:t>
            </a:r>
            <a:r>
              <a:rPr lang="fr-FR" b="1" dirty="0" smtClean="0">
                <a:latin typeface="Aller" panose="02000803040000020004"/>
              </a:rPr>
              <a:t>                                             </a:t>
            </a:r>
            <a:r>
              <a:rPr lang="fr-FR" b="1" dirty="0" err="1" smtClean="0">
                <a:latin typeface="Aller" panose="02000803040000020004"/>
              </a:rPr>
              <a:t>Mme.RECANATI</a:t>
            </a:r>
            <a:r>
              <a:rPr lang="fr-FR" b="1" dirty="0" smtClean="0">
                <a:latin typeface="Aller" panose="02000803040000020004"/>
              </a:rPr>
              <a:t> </a:t>
            </a:r>
            <a:r>
              <a:rPr lang="fr-FR" b="1" dirty="0">
                <a:latin typeface="Aller" panose="02000803040000020004"/>
              </a:rPr>
              <a:t>Catherine </a:t>
            </a:r>
            <a:r>
              <a:rPr lang="fr-FR" b="1" dirty="0">
                <a:latin typeface="Aller" panose="02000803040000020004"/>
              </a:rPr>
              <a:t>						</a:t>
            </a:r>
            <a:endParaRPr lang="fr-FR" b="1" dirty="0">
              <a:solidFill>
                <a:schemeClr val="accent1"/>
              </a:solidFill>
              <a:latin typeface="Aller" panose="02000803040000020004"/>
            </a:endParaRPr>
          </a:p>
          <a:p>
            <a:endParaRPr lang="fr-FR" b="1" dirty="0">
              <a:latin typeface="Aller" panose="02000803040000020004"/>
            </a:endParaRPr>
          </a:p>
          <a:p>
            <a:endParaRPr lang="fr-FR" b="1" dirty="0">
              <a:latin typeface="Aller" panose="02000803040000020004"/>
            </a:endParaRPr>
          </a:p>
          <a:p>
            <a:pPr algn="ctr"/>
            <a:r>
              <a:rPr lang="fr-FR" b="1" dirty="0">
                <a:latin typeface="Aller" panose="02000803040000020004"/>
              </a:rPr>
              <a:t>Master 2 EID2 Paris 13     -	22/MARS/2019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688E2B-BA29-4D23-BBDC-A0B71134B861}"/>
              </a:ext>
            </a:extLst>
          </p:cNvPr>
          <p:cNvSpPr/>
          <p:nvPr/>
        </p:nvSpPr>
        <p:spPr>
          <a:xfrm>
            <a:off x="3263448" y="2645911"/>
            <a:ext cx="6015108" cy="837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>
                <a:solidFill>
                  <a:schemeClr val="accent1"/>
                </a:solidFill>
                <a:latin typeface="Aller" panose="02000803040000020004" pitchFamily="2" charset="0"/>
              </a:rPr>
              <a:t>Le domaine de Compréhension</a:t>
            </a:r>
          </a:p>
        </p:txBody>
      </p:sp>
    </p:spTree>
    <p:extLst>
      <p:ext uri="{BB962C8B-B14F-4D97-AF65-F5344CB8AC3E}">
        <p14:creationId xmlns:p14="http://schemas.microsoft.com/office/powerpoint/2010/main" val="122877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ardrop 6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532020" y="2696707"/>
            <a:ext cx="11141820" cy="3762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  <a:latin typeface="Aller" panose="02000803040000020004" pitchFamily="2" charset="0"/>
              </a:rPr>
              <a:t>Définition du TAL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Historique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Le domaine de Compréhension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Les niveaux du domaine la compréhension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	Le niveau lexical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	Le niveau syntaxique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	Le niveau sémantique	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00" dirty="0">
              <a:solidFill>
                <a:schemeClr val="accent1"/>
              </a:solidFill>
              <a:latin typeface="Aller" panose="02000803040000020004" pitchFamily="2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accent1"/>
                </a:solidFill>
                <a:latin typeface="Aller" panose="02000803040000020004" pitchFamily="2" charset="0"/>
              </a:rPr>
              <a:t>Conclusion</a:t>
            </a:r>
          </a:p>
          <a:p>
            <a:pPr>
              <a:lnSpc>
                <a:spcPct val="150000"/>
              </a:lnSpc>
            </a:pPr>
            <a:endParaRPr lang="fr-FR" sz="2400" dirty="0">
              <a:solidFill>
                <a:schemeClr val="accent1"/>
              </a:solidFill>
              <a:latin typeface="Aller" panose="02000803040000020004" pitchFamily="2" charset="0"/>
            </a:endParaRPr>
          </a:p>
        </p:txBody>
      </p:sp>
      <p:sp>
        <p:nvSpPr>
          <p:cNvPr id="21" name="Title 3"/>
          <p:cNvSpPr txBox="1">
            <a:spLocks/>
          </p:cNvSpPr>
          <p:nvPr/>
        </p:nvSpPr>
        <p:spPr>
          <a:xfrm>
            <a:off x="821580" y="2960350"/>
            <a:ext cx="4344779" cy="785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400" dirty="0">
              <a:solidFill>
                <a:schemeClr val="accent1"/>
              </a:solidFill>
              <a:latin typeface="Aller Display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0" y="732849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397955" y="1376192"/>
            <a:ext cx="3409950" cy="785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Aller Display" panose="02000503000000020003" pitchFamily="2" charset="0"/>
              </a:rPr>
              <a:t>PLAN</a:t>
            </a:r>
          </a:p>
        </p:txBody>
      </p:sp>
      <p:sp>
        <p:nvSpPr>
          <p:cNvPr id="9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45247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351160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1661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0" y="1266642"/>
            <a:ext cx="4828105" cy="1113958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Aller Display" panose="02000503000000020003" pitchFamily="2" charset="0"/>
              </a:rPr>
              <a:t>Définition du TAL</a:t>
            </a:r>
            <a:r>
              <a:rPr lang="fr-FR" sz="3400" dirty="0">
                <a:solidFill>
                  <a:schemeClr val="bg1"/>
                </a:solidFill>
                <a:latin typeface="Aller Display" panose="02000503000000020003" pitchFamily="2" charset="0"/>
              </a:rPr>
              <a:t> </a:t>
            </a:r>
            <a:endParaRPr lang="en-US" sz="34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cxnSp>
        <p:nvCxnSpPr>
          <p:cNvPr id="9" name="Straight Connector 5"/>
          <p:cNvCxnSpPr/>
          <p:nvPr/>
        </p:nvCxnSpPr>
        <p:spPr>
          <a:xfrm>
            <a:off x="4772279" y="1268202"/>
            <a:ext cx="0" cy="109728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618025"/>
            <a:ext cx="10689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L’ensemble des recherches et développements visant à modéliser et reproduire, à l’aide de machines, la capacité humaine à produire et à comprendre des énoncés linguistiques dans des buts de communication.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761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212043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3349256" y="2020107"/>
            <a:ext cx="4828105" cy="1113958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Aller Display" panose="02000503000000020003" pitchFamily="2" charset="0"/>
              </a:rPr>
              <a:t>Historique du TAL</a:t>
            </a:r>
            <a:r>
              <a:rPr lang="fr-FR" sz="3400" dirty="0">
                <a:solidFill>
                  <a:schemeClr val="bg1"/>
                </a:solidFill>
                <a:latin typeface="Aller Display" panose="02000503000000020003" pitchFamily="2" charset="0"/>
              </a:rPr>
              <a:t> </a:t>
            </a:r>
            <a:endParaRPr lang="en-US" sz="34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618025"/>
            <a:ext cx="10689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2918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1661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3391786" y="1111660"/>
            <a:ext cx="5784112" cy="1142441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</a:rPr>
              <a:t>                                                              Le domaine Compréhension</a:t>
            </a:r>
            <a:endParaRPr lang="en-US" sz="36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618025"/>
            <a:ext cx="10689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L’ensemble des recherches et développements visant à modéliser et reproduire, à l’aide de machines, la capacité humaine à produire et à comprendre des énoncés linguistiques dans des buts de communication.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9081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97098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3721395" y="602189"/>
            <a:ext cx="10281684" cy="1160233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</a:rPr>
              <a:t>du domaine la compréhension</a:t>
            </a:r>
            <a:r>
              <a:rPr lang="fr-FR" sz="3600" dirty="0">
                <a:solidFill>
                  <a:schemeClr val="accent1"/>
                </a:solidFill>
                <a:latin typeface="Aller" panose="02000803040000020004" pitchFamily="2" charset="0"/>
              </a:rPr>
              <a:t/>
            </a:r>
            <a:br>
              <a:rPr lang="fr-FR" sz="3600" dirty="0">
                <a:solidFill>
                  <a:schemeClr val="accent1"/>
                </a:solidFill>
                <a:latin typeface="Aller" panose="02000803040000020004" pitchFamily="2" charset="0"/>
              </a:rPr>
            </a:br>
            <a:endParaRPr lang="en-US" sz="36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1310492" y="3660555"/>
            <a:ext cx="1068977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niveau lexical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	</a:t>
            </a:r>
            <a:r>
              <a:rPr lang="fr-FR" dirty="0"/>
              <a:t>segmenter ce texte en unités lexicales</a:t>
            </a:r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 niveau syntaxique</a:t>
            </a:r>
            <a:r>
              <a:rPr lang="fr-FR" dirty="0"/>
              <a:t> :   identifier des constituants et des </a:t>
            </a:r>
            <a:r>
              <a:rPr lang="fr-FR" sz="2400" dirty="0"/>
              <a:t>relations</a:t>
            </a:r>
          </a:p>
          <a:p>
            <a:endParaRPr lang="fr-FR" sz="2400" dirty="0"/>
          </a:p>
          <a:p>
            <a:r>
              <a:rPr lang="fr-FR" dirty="0">
                <a:solidFill>
                  <a:srgbClr val="FF0000"/>
                </a:solidFill>
              </a:rPr>
              <a:t>Le niveau sémantique </a:t>
            </a:r>
            <a:r>
              <a:rPr lang="fr-FR" dirty="0"/>
              <a:t>:   construire une représentation du sens de cet énoncé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AF870CE-DDC4-4E20-A411-DB804AB70627}"/>
              </a:ext>
            </a:extLst>
          </p:cNvPr>
          <p:cNvSpPr/>
          <p:nvPr/>
        </p:nvSpPr>
        <p:spPr>
          <a:xfrm>
            <a:off x="3274827" y="2599455"/>
            <a:ext cx="5378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</a:t>
            </a:r>
            <a:r>
              <a:rPr lang="fr-FR" i="1" u="sng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énnoncé</a:t>
            </a:r>
            <a:r>
              <a:rPr lang="fr-FR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:  </a:t>
            </a:r>
            <a:r>
              <a:rPr lang="fr-FR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Jean a mangé des pommes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99F7D48-0FDE-4730-B042-A02042825FC4}"/>
              </a:ext>
            </a:extLst>
          </p:cNvPr>
          <p:cNvSpPr/>
          <p:nvPr/>
        </p:nvSpPr>
        <p:spPr>
          <a:xfrm>
            <a:off x="1383576" y="602189"/>
            <a:ext cx="2337819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niveaux</a:t>
            </a:r>
          </a:p>
        </p:txBody>
      </p:sp>
    </p:spTree>
    <p:extLst>
      <p:ext uri="{BB962C8B-B14F-4D97-AF65-F5344CB8AC3E}">
        <p14:creationId xmlns:p14="http://schemas.microsoft.com/office/powerpoint/2010/main" val="314689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1661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4210493" y="1023694"/>
            <a:ext cx="5784112" cy="1142441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</a:rPr>
              <a:t>                                                                  Le niveau lexical</a:t>
            </a:r>
            <a:endParaRPr lang="en-US" sz="36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171458"/>
            <a:ext cx="1068977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highlight>
                  <a:srgbClr val="FFFF00"/>
                </a:highlight>
              </a:rPr>
              <a:t>U1</a:t>
            </a:r>
            <a:r>
              <a:rPr lang="fr-FR" dirty="0">
                <a:highlight>
                  <a:srgbClr val="FFFF00"/>
                </a:highlight>
              </a:rPr>
              <a:t> = </a:t>
            </a:r>
            <a:r>
              <a:rPr lang="fr-FR" i="1" dirty="0">
                <a:highlight>
                  <a:srgbClr val="FFFF00"/>
                </a:highlight>
              </a:rPr>
              <a:t>Jean</a:t>
            </a:r>
            <a:r>
              <a:rPr lang="fr-FR" dirty="0"/>
              <a:t> :</a:t>
            </a:r>
          </a:p>
          <a:p>
            <a:pPr lvl="0"/>
            <a:r>
              <a:rPr lang="fr-FR" b="1" i="1" dirty="0"/>
              <a:t>Informations morpho-syntaxiques</a:t>
            </a:r>
            <a:r>
              <a:rPr lang="fr-FR" dirty="0"/>
              <a:t> : nom propre, masculin, singulier.</a:t>
            </a:r>
          </a:p>
          <a:p>
            <a:pPr lvl="0"/>
            <a:r>
              <a:rPr lang="fr-FR" b="1" i="1" dirty="0"/>
              <a:t>Informations sémantiques</a:t>
            </a:r>
            <a:r>
              <a:rPr lang="fr-FR" dirty="0"/>
              <a:t> : animé humain, prénom ...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r>
              <a:rPr lang="fr-FR" b="1" dirty="0">
                <a:highlight>
                  <a:srgbClr val="FFFF00"/>
                </a:highlight>
              </a:rPr>
              <a:t>U2</a:t>
            </a:r>
            <a:r>
              <a:rPr lang="fr-FR" dirty="0">
                <a:highlight>
                  <a:srgbClr val="FFFF00"/>
                </a:highlight>
              </a:rPr>
              <a:t> = </a:t>
            </a:r>
            <a:r>
              <a:rPr lang="fr-FR" i="1" dirty="0">
                <a:highlight>
                  <a:srgbClr val="FFFF00"/>
                </a:highlight>
              </a:rPr>
              <a:t>a</a:t>
            </a:r>
            <a:r>
              <a:rPr lang="fr-FR" dirty="0">
                <a:highlight>
                  <a:srgbClr val="FFFF00"/>
                </a:highlight>
              </a:rPr>
              <a:t> </a:t>
            </a:r>
            <a:r>
              <a:rPr lang="fr-FR" i="1" dirty="0">
                <a:highlight>
                  <a:srgbClr val="FFFF00"/>
                </a:highlight>
              </a:rPr>
              <a:t>mangé</a:t>
            </a:r>
            <a:r>
              <a:rPr lang="fr-FR" dirty="0"/>
              <a:t> :</a:t>
            </a:r>
          </a:p>
          <a:p>
            <a:pPr lvl="0"/>
            <a:r>
              <a:rPr lang="fr-FR" b="1" i="1" dirty="0"/>
              <a:t>Forme lemmatisée</a:t>
            </a:r>
            <a:r>
              <a:rPr lang="fr-FR" dirty="0"/>
              <a:t> : </a:t>
            </a:r>
            <a:r>
              <a:rPr lang="fr-FR" i="1" dirty="0"/>
              <a:t>manger</a:t>
            </a:r>
            <a:endParaRPr lang="fr-FR" dirty="0"/>
          </a:p>
          <a:p>
            <a:pPr lvl="0"/>
            <a:r>
              <a:rPr lang="fr-FR" b="1" i="1" dirty="0"/>
              <a:t>Informations morpho-syntaxiques</a:t>
            </a:r>
            <a:r>
              <a:rPr lang="fr-FR" b="1" dirty="0"/>
              <a:t> </a:t>
            </a:r>
            <a:r>
              <a:rPr lang="fr-FR" dirty="0"/>
              <a:t>: verbe, passé composé, indicatif, 3</a:t>
            </a:r>
            <a:r>
              <a:rPr lang="fr-FR" baseline="30000" dirty="0"/>
              <a:t>ème</a:t>
            </a:r>
            <a:r>
              <a:rPr lang="fr-FR" dirty="0"/>
              <a:t> personne, singulier, constructions : transitif, ...</a:t>
            </a:r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8334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23174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3496532" y="368043"/>
            <a:ext cx="5784112" cy="1142441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</a:rPr>
              <a:t>                                                              Le niveau syntaxique</a:t>
            </a:r>
            <a:endParaRPr lang="en-US" sz="36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618025"/>
            <a:ext cx="10689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595D0CF-315E-462E-B7B6-30FECBA72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66" y="2349795"/>
            <a:ext cx="7482532" cy="374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5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1661"/>
            <a:ext cx="12192000" cy="1397120"/>
          </a:xfrm>
          <a:prstGeom prst="rect">
            <a:avLst/>
          </a:prstGeom>
          <a:pattFill prst="pct90">
            <a:fgClr>
              <a:srgbClr val="0A8CC8"/>
            </a:fgClr>
            <a:bgClr>
              <a:srgbClr val="0AA5EB"/>
            </a:bgClr>
          </a:pattFill>
          <a:ln>
            <a:noFill/>
          </a:ln>
          <a:effectLst>
            <a:outerShdw blurRad="342900" dist="1092200" dir="2154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3391786" y="1111660"/>
            <a:ext cx="5784112" cy="1142441"/>
          </a:xfrm>
        </p:spPr>
        <p:txBody>
          <a:bodyPr>
            <a:noAutofit/>
          </a:bodyPr>
          <a:lstStyle/>
          <a:p>
            <a:pPr algn="l"/>
            <a:r>
              <a:rPr lang="fr-FR" sz="3600" dirty="0">
                <a:solidFill>
                  <a:schemeClr val="bg1"/>
                </a:solidFill>
                <a:latin typeface="Aller Display" panose="02000503000000020003" pitchFamily="2" charset="0"/>
              </a:rPr>
              <a:t>                                                              Le niveau sémantique</a:t>
            </a:r>
            <a:endParaRPr lang="en-US" sz="3600" dirty="0">
              <a:solidFill>
                <a:schemeClr val="bg1"/>
              </a:solidFill>
              <a:latin typeface="Aller Display" panose="02000503000000020003" pitchFamily="2" charset="0"/>
            </a:endParaRP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>
            <a:off x="11685737" y="6416313"/>
            <a:ext cx="433181" cy="430078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529748" y="6383648"/>
            <a:ext cx="612057" cy="482238"/>
          </a:xfrm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67C21C-BE60-41FC-9B70-A528FD07B254}"/>
              </a:ext>
            </a:extLst>
          </p:cNvPr>
          <p:cNvSpPr/>
          <p:nvPr/>
        </p:nvSpPr>
        <p:spPr>
          <a:xfrm>
            <a:off x="839972" y="3618025"/>
            <a:ext cx="10689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E3E044B-92F3-4C31-85FD-8E55384637CB}"/>
              </a:ext>
            </a:extLst>
          </p:cNvPr>
          <p:cNvSpPr/>
          <p:nvPr/>
        </p:nvSpPr>
        <p:spPr>
          <a:xfrm>
            <a:off x="662252" y="3666610"/>
            <a:ext cx="11310007" cy="155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traitement sémantique prend comme unité d'analyse la </a:t>
            </a:r>
            <a:r>
              <a:rPr lang="fr-FR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 conduit à représenter sa partie significative. Ces phrases, dont l'analyseur sémantique doit décrire le sens, se composent d'un certain nombre de </a:t>
            </a:r>
            <a:r>
              <a:rPr lang="fr-FR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mots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identifiés par l'analyse morphologique, et regroupés en </a:t>
            </a:r>
            <a:r>
              <a:rPr lang="fr-FR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par l'analyse syntaxique. Ces mots et ces structures constituent autant d'</a:t>
            </a:r>
            <a:r>
              <a:rPr lang="fr-FR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indices 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le calcul du sens : on pourrait dire, que le sens résulte de la double donnée du sens des mots et du sens des relations entre mots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9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3615</TotalTime>
  <Words>163</Words>
  <Application>Microsoft Office PowerPoint</Application>
  <PresentationFormat>Grand écran</PresentationFormat>
  <Paragraphs>71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Aller</vt:lpstr>
      <vt:lpstr>Aller Display</vt:lpstr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Définition du TAL </vt:lpstr>
      <vt:lpstr>Historique du TAL </vt:lpstr>
      <vt:lpstr>                                                              Le domaine Compréhension</vt:lpstr>
      <vt:lpstr>du domaine la compréhension </vt:lpstr>
      <vt:lpstr>                                                                  Le niveau lexical</vt:lpstr>
      <vt:lpstr>                                                              Le niveau syntaxique</vt:lpstr>
      <vt:lpstr>                                                              Le niveau sémantique</vt:lpstr>
      <vt:lpstr>                                                              Conclusion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Mounir LAHLOU KASSI(DSI)</dc:creator>
  <cp:lastModifiedBy>tinhinane</cp:lastModifiedBy>
  <cp:revision>178</cp:revision>
  <dcterms:created xsi:type="dcterms:W3CDTF">2015-03-06T10:15:28Z</dcterms:created>
  <dcterms:modified xsi:type="dcterms:W3CDTF">2019-03-22T10:04:57Z</dcterms:modified>
</cp:coreProperties>
</file>