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24" r:id="rId2"/>
    <p:sldId id="328" r:id="rId3"/>
    <p:sldId id="407" r:id="rId4"/>
    <p:sldId id="359" r:id="rId5"/>
    <p:sldId id="361" r:id="rId6"/>
    <p:sldId id="408" r:id="rId7"/>
    <p:sldId id="362" r:id="rId8"/>
    <p:sldId id="374" r:id="rId9"/>
    <p:sldId id="375" r:id="rId10"/>
    <p:sldId id="377" r:id="rId11"/>
    <p:sldId id="379" r:id="rId12"/>
    <p:sldId id="382" r:id="rId13"/>
    <p:sldId id="383" r:id="rId14"/>
    <p:sldId id="381" r:id="rId15"/>
    <p:sldId id="385" r:id="rId16"/>
    <p:sldId id="384" r:id="rId17"/>
    <p:sldId id="386" r:id="rId18"/>
    <p:sldId id="387" r:id="rId19"/>
    <p:sldId id="388" r:id="rId20"/>
    <p:sldId id="410" r:id="rId21"/>
    <p:sldId id="409" r:id="rId22"/>
    <p:sldId id="390" r:id="rId23"/>
    <p:sldId id="411" r:id="rId24"/>
    <p:sldId id="392" r:id="rId25"/>
    <p:sldId id="394" r:id="rId26"/>
    <p:sldId id="395" r:id="rId27"/>
    <p:sldId id="398" r:id="rId28"/>
    <p:sldId id="400" r:id="rId29"/>
    <p:sldId id="401" r:id="rId30"/>
    <p:sldId id="402" r:id="rId31"/>
    <p:sldId id="403" r:id="rId32"/>
    <p:sldId id="404" r:id="rId33"/>
    <p:sldId id="399" r:id="rId34"/>
    <p:sldId id="405" r:id="rId35"/>
    <p:sldId id="406" r:id="rId36"/>
    <p:sldId id="365" r:id="rId37"/>
    <p:sldId id="413" r:id="rId38"/>
    <p:sldId id="412" r:id="rId39"/>
    <p:sldId id="414" r:id="rId40"/>
    <p:sldId id="415" r:id="rId41"/>
    <p:sldId id="416" r:id="rId42"/>
    <p:sldId id="417" r:id="rId43"/>
    <p:sldId id="418" r:id="rId44"/>
    <p:sldId id="372" r:id="rId45"/>
  </p:sldIdLst>
  <p:sldSz cx="1260157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2AE"/>
    <a:srgbClr val="FF2929"/>
    <a:srgbClr val="F9EEED"/>
    <a:srgbClr val="D40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84457" autoAdjust="0"/>
  </p:normalViewPr>
  <p:slideViewPr>
    <p:cSldViewPr>
      <p:cViewPr varScale="1">
        <p:scale>
          <a:sx n="75" d="100"/>
          <a:sy n="75" d="100"/>
        </p:scale>
        <p:origin x="989" y="67"/>
      </p:cViewPr>
      <p:guideLst>
        <p:guide orient="horz" pos="2160"/>
        <p:guide pos="3969"/>
      </p:guideLst>
    </p:cSldViewPr>
  </p:slideViewPr>
  <p:outlineViewPr>
    <p:cViewPr>
      <p:scale>
        <a:sx n="33" d="100"/>
        <a:sy n="33" d="100"/>
      </p:scale>
      <p:origin x="0" y="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75E02-0829-49F0-BAF0-BA68F748A92D}" type="datetimeFigureOut">
              <a:rPr lang="fr-FR" smtClean="0"/>
              <a:pPr/>
              <a:t>08/02/2019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64BBB-C363-4E6C-9229-E07BD12307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73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64BBB-C363-4E6C-9229-E07BD12307D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932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715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L’analyse de l’IHM doit mettre à jour un ensemble de variables cibles, c’est-à-dire les données de base à recueillir. </a:t>
            </a:r>
          </a:p>
          <a:p>
            <a:r>
              <a:rPr lang="fr-FR" dirty="0" smtClean="0"/>
              <a:t>La figure 2 présente quelques unes des principales variables dépendantes utilisées pour l’évaluation des IHM. Deux </a:t>
            </a:r>
          </a:p>
          <a:p>
            <a:r>
              <a:rPr lang="fr-FR" dirty="0" smtClean="0"/>
              <a:t>grandes familles se distinguent : l'acceptabilité sociale (des systèmes inacceptables socialement seraient par exemple </a:t>
            </a:r>
          </a:p>
          <a:p>
            <a:r>
              <a:rPr lang="fr-FR" dirty="0" smtClean="0"/>
              <a:t>des systèmes posant des questions indiscrètes aux utilisateurs, ou visant à identifier dans un but de licenciement des </a:t>
            </a:r>
          </a:p>
          <a:p>
            <a:r>
              <a:rPr lang="fr-FR" dirty="0" smtClean="0"/>
              <a:t>opérateurs insuffisamment productifs) et l'acceptabilité pratique. La seconde classe comprend les contraintes courantes </a:t>
            </a:r>
          </a:p>
          <a:p>
            <a:r>
              <a:rPr lang="fr-FR" dirty="0" smtClean="0"/>
              <a:t>de production, de coût, de fiabilité… mais aussi la facilité d'utilisation qui concerne principalement l'IHM. C'est dans </a:t>
            </a:r>
          </a:p>
          <a:p>
            <a:r>
              <a:rPr lang="fr-FR" dirty="0" smtClean="0"/>
              <a:t>ce critère d’utilisation que l'on retrouve les deux propriétés citées précédemment. Notons que l'article se focalise par la </a:t>
            </a:r>
          </a:p>
          <a:p>
            <a:r>
              <a:rPr lang="fr-FR" dirty="0" smtClean="0"/>
              <a:t>suite sur l'utilisabilité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342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426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727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1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64BBB-C363-4E6C-9229-E07BD12307D9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028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40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561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498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05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64BBB-C363-4E6C-9229-E07BD12307D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2994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413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6608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942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585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98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92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3309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3637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3073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47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5827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113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8546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9859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5287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9568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5029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610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5143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4598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09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4482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285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2495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1708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8223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4BBB-C363-4E6C-9229-E07BD12307D9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263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554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359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605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154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8A57E-A90E-46D8-A94F-F1D044DDF5D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31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5118" y="2130426"/>
            <a:ext cx="10711339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90236" y="3886200"/>
            <a:ext cx="882110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647D-F123-4C06-A3B5-16B3804B2BDA}" type="datetime1">
              <a:rPr lang="fr-FR" smtClean="0"/>
              <a:t>08/02/2019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30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5E94-87B2-408B-A481-ED811C1C2570}" type="datetime1">
              <a:rPr lang="fr-FR" smtClean="0"/>
              <a:t>08/02/2019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51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2590638" y="274639"/>
            <a:ext cx="3907363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68547" y="274639"/>
            <a:ext cx="11512064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EE63-94B9-4C21-9820-72972B7C2FF1}" type="datetime1">
              <a:rPr lang="fr-FR" smtClean="0"/>
              <a:t>08/02/2019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00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FC94-06A6-4E12-AB66-23658B891CD4}" type="datetime1">
              <a:rPr lang="fr-FR" smtClean="0"/>
              <a:t>08/02/2019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43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5437" y="4406901"/>
            <a:ext cx="1071133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95437" y="2906713"/>
            <a:ext cx="1071133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113B-14A6-46C6-8292-DAE6CDC83A8A}" type="datetime1">
              <a:rPr lang="fr-FR" smtClean="0"/>
              <a:t>08/02/2019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26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30079" y="1600201"/>
            <a:ext cx="5565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05800" y="1600201"/>
            <a:ext cx="5565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84D-9955-4A0C-AAE3-1312DE853415}" type="datetime1">
              <a:rPr lang="fr-FR" smtClean="0"/>
              <a:t>08/02/2019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92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079" y="1535113"/>
            <a:ext cx="556788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079" y="2174875"/>
            <a:ext cx="55678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01426" y="1535113"/>
            <a:ext cx="55700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01426" y="2174875"/>
            <a:ext cx="55700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281A-9346-4430-8E0E-5A63A665268E}" type="datetime1">
              <a:rPr lang="fr-FR" smtClean="0"/>
              <a:t>08/02/2019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19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ABB7-9590-478F-93B7-C975A6383803}" type="datetime1">
              <a:rPr lang="fr-FR" smtClean="0"/>
              <a:t>08/02/2019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34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93AF-94F2-4900-A1C8-42990BE57297}" type="datetime1">
              <a:rPr lang="fr-FR" smtClean="0"/>
              <a:t>08/02/2019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57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080" y="273050"/>
            <a:ext cx="414583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26866" y="273051"/>
            <a:ext cx="70446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080" y="1435101"/>
            <a:ext cx="414583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68A0-0247-4EE8-BFD9-9D27867A7385}" type="datetime1">
              <a:rPr lang="fr-FR" smtClean="0"/>
              <a:t>08/02/2019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38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9997" y="4800600"/>
            <a:ext cx="75609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469997" y="612775"/>
            <a:ext cx="75609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469997" y="5367338"/>
            <a:ext cx="75609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0D1C-FE0C-4003-9079-F73E47630294}" type="datetime1">
              <a:rPr lang="fr-FR" smtClean="0"/>
              <a:t>08/02/2019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78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30079" y="274638"/>
            <a:ext cx="113414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079" y="1600201"/>
            <a:ext cx="1134141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30079" y="6356351"/>
            <a:ext cx="2940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30865-734C-4F0A-9745-AB913FDADDD3}" type="datetime1">
              <a:rPr lang="fr-FR" smtClean="0"/>
              <a:t>08/02/2019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05538" y="6356351"/>
            <a:ext cx="399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31129" y="6356351"/>
            <a:ext cx="2940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81EB9-CD0B-412B-8614-15834D75140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74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lipn.univ-paris13.fr/~recanati/docs/M2-IHMConception/ConceptionIG.pdf" TargetMode="External"/><Relationship Id="rId3" Type="http://schemas.openxmlformats.org/officeDocument/2006/relationships/hyperlink" Target="https://www.lebigdata.fr/interface-homme-machine-tout-savoir-sur-les-ihm" TargetMode="External"/><Relationship Id="rId7" Type="http://schemas.openxmlformats.org/officeDocument/2006/relationships/hyperlink" Target="http://deptinfo.cnam.fr/Enseignement/CycleSpecialisation/IHM/annee1011/conceptionEtEvaluation.pdf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erso.liris.cnrs.fr/stephanie.jean-daubias/enseignement/IHM/LifIHM-CM7-ErgoCriteres.pdf" TargetMode="External"/><Relationship Id="rId5" Type="http://schemas.openxmlformats.org/officeDocument/2006/relationships/hyperlink" Target="https://www.programmez.com/avis-experts/lenfer-quotidien-du-testeur-fonctionnel-27371" TargetMode="External"/><Relationship Id="rId4" Type="http://schemas.openxmlformats.org/officeDocument/2006/relationships/hyperlink" Target="https://blocnotes.iergo.fr/breve/ergonome-ihm-une-definition/" TargetMode="External"/><Relationship Id="rId9" Type="http://schemas.openxmlformats.org/officeDocument/2006/relationships/hyperlink" Target="http://www.qualitystreet.fr/2010/10/21/design-dinterface-et-critere-ergonomique-7-gestion-des-erreur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15414" y="176573"/>
            <a:ext cx="57336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600"/>
              </a:spcBef>
            </a:pPr>
            <a:r>
              <a:rPr lang="fr-FR" sz="1600" dirty="0">
                <a:latin typeface="Centaur" pitchFamily="18" charset="0"/>
              </a:rPr>
              <a:t>Présentation </a:t>
            </a:r>
            <a:r>
              <a:rPr lang="fr-FR" sz="1600" dirty="0" smtClean="0">
                <a:latin typeface="Centaur" pitchFamily="18" charset="0"/>
              </a:rPr>
              <a:t>IHM</a:t>
            </a:r>
            <a:endParaRPr lang="fr-FR" sz="1600" dirty="0">
              <a:latin typeface="Centaur" pitchFamily="18" charset="0"/>
            </a:endParaRPr>
          </a:p>
          <a:p>
            <a:pPr algn="ctr" eaLnBrk="0" fontAlgn="base" hangingPunct="0">
              <a:spcBef>
                <a:spcPts val="600"/>
              </a:spcBef>
            </a:pPr>
            <a:r>
              <a:rPr lang="fr-FR" sz="200" dirty="0">
                <a:latin typeface="Centaur" pitchFamily="18" charset="0"/>
              </a:rPr>
              <a:t/>
            </a:r>
            <a:br>
              <a:rPr lang="fr-FR" sz="200" dirty="0">
                <a:latin typeface="Centaur" pitchFamily="18" charset="0"/>
              </a:rPr>
            </a:br>
            <a:r>
              <a:rPr lang="fr-FR" sz="1600" b="1" dirty="0">
                <a:latin typeface="Centaur" pitchFamily="18" charset="0"/>
              </a:rPr>
              <a:t/>
            </a:r>
            <a:br>
              <a:rPr lang="fr-FR" sz="1600" b="1" dirty="0">
                <a:latin typeface="Centaur" pitchFamily="18" charset="0"/>
              </a:rPr>
            </a:br>
            <a:r>
              <a:rPr lang="fr-FR" sz="1600" dirty="0">
                <a:latin typeface="Centaur" pitchFamily="18" charset="0"/>
              </a:rPr>
              <a:t>Option :  M2 Exploration informatique des données et décisionnel </a:t>
            </a:r>
            <a:r>
              <a:rPr lang="fr-FR" sz="200" dirty="0">
                <a:latin typeface="Garamond" pitchFamily="18" charset="0"/>
              </a:rPr>
              <a:t/>
            </a:r>
            <a:br>
              <a:rPr lang="fr-FR" sz="200" dirty="0">
                <a:latin typeface="Garamond" pitchFamily="18" charset="0"/>
              </a:rPr>
            </a:br>
            <a:endParaRPr lang="fr-FR" sz="200" dirty="0">
              <a:latin typeface="Garamond" pitchFamily="18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348477" y="2275583"/>
            <a:ext cx="10893838" cy="294192"/>
            <a:chOff x="337151" y="2275583"/>
            <a:chExt cx="10539768" cy="294192"/>
          </a:xfrm>
          <a:solidFill>
            <a:schemeClr val="accent1">
              <a:lumMod val="5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337152" y="2390027"/>
              <a:ext cx="10539767" cy="1797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Pentagone 9"/>
            <p:cNvSpPr/>
            <p:nvPr/>
          </p:nvSpPr>
          <p:spPr>
            <a:xfrm>
              <a:off x="337151" y="2275583"/>
              <a:ext cx="6220190" cy="248049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681639" y="2684219"/>
            <a:ext cx="6624004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196377" y="4011213"/>
            <a:ext cx="10893837" cy="360758"/>
            <a:chOff x="1157492" y="4011213"/>
            <a:chExt cx="10539767" cy="360758"/>
          </a:xfrm>
          <a:solidFill>
            <a:schemeClr val="accent1">
              <a:lumMod val="50000"/>
            </a:schemeClr>
          </a:solidFill>
        </p:grpSpPr>
        <p:sp>
          <p:nvSpPr>
            <p:cNvPr id="8" name="Pentagone 7"/>
            <p:cNvSpPr/>
            <p:nvPr/>
          </p:nvSpPr>
          <p:spPr>
            <a:xfrm flipH="1">
              <a:off x="6211775" y="4011213"/>
              <a:ext cx="5485484" cy="36075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57492" y="4017108"/>
              <a:ext cx="10539767" cy="1797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516991" y="5377174"/>
            <a:ext cx="2517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1600" dirty="0">
                <a:latin typeface="Times New Roman" pitchFamily="18" charset="0"/>
                <a:cs typeface="Times New Roman" pitchFamily="18" charset="0"/>
              </a:rPr>
              <a:t>ERRHIOUI Fatima-</a:t>
            </a:r>
            <a:r>
              <a:rPr lang="fr-FR" altLang="zh-CN" sz="1600" dirty="0" err="1">
                <a:latin typeface="Times New Roman" pitchFamily="18" charset="0"/>
                <a:cs typeface="Times New Roman" pitchFamily="18" charset="0"/>
              </a:rPr>
              <a:t>Ezzahra</a:t>
            </a:r>
            <a:endParaRPr lang="fr-FR" altLang="zh-C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3180" y="4954152"/>
            <a:ext cx="17187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zh-CN" sz="1600" dirty="0" smtClean="0">
                <a:latin typeface="Times New Roman" pitchFamily="18" charset="0"/>
                <a:cs typeface="Times New Roman" pitchFamily="18" charset="0"/>
              </a:rPr>
              <a:t>DIENG Ibrahima </a:t>
            </a:r>
            <a:endParaRPr lang="fr-FR" altLang="zh-C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56965" y="4892705"/>
            <a:ext cx="13420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1600" b="1" dirty="0">
                <a:latin typeface="Times New Roman" pitchFamily="18" charset="0"/>
                <a:cs typeface="Times New Roman" pitchFamily="18" charset="0"/>
              </a:rPr>
              <a:t>Encadré par</a:t>
            </a:r>
            <a:r>
              <a:rPr lang="fr-FR" altLang="zh-CN" sz="1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fr-FR" altLang="zh-CN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93718" y="5426112"/>
            <a:ext cx="26417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1600" dirty="0">
                <a:latin typeface="Times New Roman" pitchFamily="18" charset="0"/>
                <a:cs typeface="Times New Roman" pitchFamily="18" charset="0"/>
              </a:rPr>
              <a:t>Mme: </a:t>
            </a:r>
            <a:r>
              <a:rPr lang="fr-MA" altLang="zh-CN" sz="1600" dirty="0" smtClean="0">
                <a:latin typeface="Times New Roman" pitchFamily="18" charset="0"/>
                <a:cs typeface="Times New Roman" pitchFamily="18" charset="0"/>
              </a:rPr>
              <a:t>RECANATI Catherine</a:t>
            </a:r>
            <a:r>
              <a:rPr lang="fr-FR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altLang="zh-C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58541" y="4954152"/>
            <a:ext cx="16103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1600" b="1" dirty="0">
                <a:latin typeface="Times New Roman" pitchFamily="18" charset="0"/>
                <a:cs typeface="Times New Roman" pitchFamily="18" charset="0"/>
              </a:rPr>
              <a:t>Présenté par :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23" name="Image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80"/>
            <a:ext cx="1521731" cy="121735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A7A71BA8-F740-4DBD-8D9C-C7FCCC7B8C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47" y="-286632"/>
            <a:ext cx="3221969" cy="193318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38642" y="289997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Critères d’évaluation des IHM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03757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7925" y="-243408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5" name="Straight Connector 16"/>
          <p:cNvCxnSpPr/>
          <p:nvPr/>
        </p:nvCxnSpPr>
        <p:spPr>
          <a:xfrm flipH="1" flipV="1">
            <a:off x="1127472" y="776825"/>
            <a:ext cx="111085" cy="15753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32"/>
          <p:cNvSpPr txBox="1"/>
          <p:nvPr/>
        </p:nvSpPr>
        <p:spPr>
          <a:xfrm>
            <a:off x="1682841" y="701440"/>
            <a:ext cx="272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srgbClr val="C00000"/>
                </a:solidFill>
                <a:effectLst/>
                <a:latin typeface="Agency FB" pitchFamily="34" charset="0"/>
                <a:cs typeface="Times New Roman" pitchFamily="18" charset="0"/>
              </a:defRPr>
            </a:lvl1pPr>
          </a:lstStyle>
          <a:p>
            <a:pPr algn="ctr"/>
            <a:r>
              <a:rPr lang="fr-FR" dirty="0" smtClean="0"/>
              <a:t>Schéma d’évaluation</a:t>
            </a:r>
            <a:endParaRPr lang="fr-FR" dirty="0"/>
          </a:p>
        </p:txBody>
      </p:sp>
      <p:cxnSp>
        <p:nvCxnSpPr>
          <p:cNvPr id="58" name="Straight Connector 18"/>
          <p:cNvCxnSpPr>
            <a:stCxn id="59" idx="2"/>
          </p:cNvCxnSpPr>
          <p:nvPr/>
        </p:nvCxnSpPr>
        <p:spPr>
          <a:xfrm flipH="1">
            <a:off x="1231950" y="928753"/>
            <a:ext cx="28398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19"/>
          <p:cNvSpPr/>
          <p:nvPr/>
        </p:nvSpPr>
        <p:spPr>
          <a:xfrm>
            <a:off x="1515933" y="878112"/>
            <a:ext cx="107616" cy="1012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Straight Connector 31"/>
          <p:cNvCxnSpPr/>
          <p:nvPr/>
        </p:nvCxnSpPr>
        <p:spPr>
          <a:xfrm flipH="1">
            <a:off x="2087656" y="1148671"/>
            <a:ext cx="1836867" cy="56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10"/>
          <p:cNvSpPr/>
          <p:nvPr/>
        </p:nvSpPr>
        <p:spPr>
          <a:xfrm>
            <a:off x="644897" y="188640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1" name="TextBox 15"/>
          <p:cNvSpPr txBox="1"/>
          <p:nvPr/>
        </p:nvSpPr>
        <p:spPr>
          <a:xfrm>
            <a:off x="828179" y="1931074"/>
            <a:ext cx="391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Introduction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4283" y="1747257"/>
            <a:ext cx="7467600" cy="39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5"/>
          <p:cNvSpPr txBox="1"/>
          <p:nvPr/>
        </p:nvSpPr>
        <p:spPr>
          <a:xfrm>
            <a:off x="1548519" y="73041"/>
            <a:ext cx="391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Introduction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6170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7926" y="-214496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44897" y="188640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1" name="TextBox 15"/>
          <p:cNvSpPr txBox="1"/>
          <p:nvPr/>
        </p:nvSpPr>
        <p:spPr>
          <a:xfrm>
            <a:off x="828179" y="1931074"/>
            <a:ext cx="391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Introduction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5" name="TextBox 15"/>
          <p:cNvSpPr txBox="1"/>
          <p:nvPr/>
        </p:nvSpPr>
        <p:spPr>
          <a:xfrm>
            <a:off x="1515933" y="1311681"/>
            <a:ext cx="391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Utilisabilité et utilité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7454" y="59887"/>
            <a:ext cx="391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Utilisabilité et utilité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17" name="Espace réservé du contenu 5" descr="Cap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323" y="1455556"/>
            <a:ext cx="8424936" cy="47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6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7926" y="-214496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44897" y="188640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1" name="TextBox 15"/>
          <p:cNvSpPr txBox="1"/>
          <p:nvPr/>
        </p:nvSpPr>
        <p:spPr>
          <a:xfrm>
            <a:off x="828179" y="1931074"/>
            <a:ext cx="391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Introduction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5" name="TextBox 15"/>
          <p:cNvSpPr txBox="1"/>
          <p:nvPr/>
        </p:nvSpPr>
        <p:spPr>
          <a:xfrm>
            <a:off x="1515933" y="1311681"/>
            <a:ext cx="391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Utilisabilité et utilité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4243" y="17562"/>
            <a:ext cx="391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spc="-113" dirty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Utilité</a:t>
            </a: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11" name="Espace réservé du contenu 2"/>
          <p:cNvSpPr>
            <a:spLocks noGrp="1"/>
          </p:cNvSpPr>
          <p:nvPr/>
        </p:nvSpPr>
        <p:spPr>
          <a:xfrm>
            <a:off x="2000152" y="1435506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Adéquation aux objectifs de haut niveau du client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SzPct val="58000"/>
              <a:buFont typeface="Wingdings" panose="05000000000000000000" pitchFamily="2" charset="2"/>
              <a:buChar char="v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logiciel satisfait-il les spécifications ?</a:t>
            </a:r>
          </a:p>
          <a:p>
            <a:pPr marL="0" indent="0"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SzPct val="56000"/>
              <a:buFont typeface="Wingdings" panose="05000000000000000000" pitchFamily="2" charset="2"/>
              <a:buChar char="v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L’utilisateur peut il accomplir sa tâche à partir des fonctionnalités du système?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7926" y="-214496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44897" y="188640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1" name="TextBox 15"/>
          <p:cNvSpPr txBox="1"/>
          <p:nvPr/>
        </p:nvSpPr>
        <p:spPr>
          <a:xfrm>
            <a:off x="828179" y="1931074"/>
            <a:ext cx="391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Introduction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5" name="TextBox 15"/>
          <p:cNvSpPr txBox="1"/>
          <p:nvPr/>
        </p:nvSpPr>
        <p:spPr>
          <a:xfrm>
            <a:off x="1515933" y="1311681"/>
            <a:ext cx="391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Utilisabilité et utilité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7454" y="59887"/>
            <a:ext cx="391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utilisabilité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794815" y="1205196"/>
            <a:ext cx="9011939" cy="48737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 eaLnBrk="0" hangingPunct="0">
              <a:lnSpc>
                <a:spcPct val="93000"/>
              </a:lnSpc>
              <a:spcAft>
                <a:spcPts val="1425"/>
              </a:spcAft>
              <a:buClr>
                <a:srgbClr val="0066CC"/>
              </a:buClr>
              <a:buSzPct val="45000"/>
              <a:buNone/>
              <a:defRPr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Les critères de l’utilisabilité sont :</a:t>
            </a:r>
          </a:p>
          <a:p>
            <a:pPr marL="996950" lvl="1" indent="-457200" eaLnBrk="0" hangingPunct="0">
              <a:lnSpc>
                <a:spcPct val="93000"/>
              </a:lnSpc>
              <a:spcAft>
                <a:spcPts val="1425"/>
              </a:spcAft>
              <a:buClr>
                <a:srgbClr val="0066CC"/>
              </a:buClr>
              <a:buSzPct val="45000"/>
              <a:buFont typeface="Wingdings" panose="05000000000000000000" pitchFamily="2" charset="2"/>
              <a:buChar char="v"/>
              <a:defRPr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L’efficacité : précision et degré d'achèvement selon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lesquels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l'utilisateur atteint des objectifs spécifiés.</a:t>
            </a:r>
          </a:p>
          <a:p>
            <a:pPr marL="996950" lvl="1" indent="-457200" eaLnBrk="0" hangingPunct="0">
              <a:lnSpc>
                <a:spcPct val="93000"/>
              </a:lnSpc>
              <a:spcAft>
                <a:spcPts val="1425"/>
              </a:spcAft>
              <a:buClr>
                <a:srgbClr val="0066CC"/>
              </a:buClr>
              <a:buSzPct val="45000"/>
              <a:buFont typeface="Wingdings" panose="05000000000000000000" pitchFamily="2" charset="2"/>
              <a:buChar char="v"/>
              <a:defRPr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L’efficience : rapport entre les ressources dépensées et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précision ainsi que 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degré d'achèvement selon lesquels l'utilisateur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atteint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des objectifs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spécifiés.</a:t>
            </a:r>
          </a:p>
          <a:p>
            <a:pPr marL="996950" lvl="1" indent="-457200" eaLnBrk="0" hangingPunct="0">
              <a:lnSpc>
                <a:spcPct val="93000"/>
              </a:lnSpc>
              <a:spcAft>
                <a:spcPts val="1425"/>
              </a:spcAft>
              <a:buClr>
                <a:srgbClr val="0066CC"/>
              </a:buClr>
              <a:buSzPct val="45000"/>
              <a:buFont typeface="Wingdings" panose="05000000000000000000" pitchFamily="2" charset="2"/>
              <a:buChar char="v"/>
              <a:defRPr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satisfaction : absence d'inconfort </a:t>
            </a:r>
          </a:p>
          <a:p>
            <a:pPr marL="882650" lvl="1" indent="-342900" eaLnBrk="0" hangingPunct="0">
              <a:lnSpc>
                <a:spcPct val="93000"/>
              </a:lnSpc>
              <a:spcAft>
                <a:spcPts val="1425"/>
              </a:spcAft>
              <a:buClr>
                <a:srgbClr val="0066CC"/>
              </a:buClr>
              <a:buSzPct val="45000"/>
              <a:buFont typeface="Wingdings" panose="05000000000000000000" pitchFamily="2" charset="2"/>
              <a:buChar char="v"/>
              <a:defRPr/>
            </a:pPr>
            <a:endParaRPr lang="fr-FR" sz="2400" kern="0" dirty="0" smtClean="0"/>
          </a:p>
          <a:p>
            <a:pPr>
              <a:buFont typeface="Arial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75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7926" y="-214496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44897" y="188640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1" name="TextBox 15"/>
          <p:cNvSpPr txBox="1"/>
          <p:nvPr/>
        </p:nvSpPr>
        <p:spPr>
          <a:xfrm>
            <a:off x="828179" y="1931074"/>
            <a:ext cx="391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Introduction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5" name="TextBox 15"/>
          <p:cNvSpPr txBox="1"/>
          <p:nvPr/>
        </p:nvSpPr>
        <p:spPr>
          <a:xfrm>
            <a:off x="1515933" y="1311681"/>
            <a:ext cx="391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Utilisabilité et utilité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7454" y="59887"/>
            <a:ext cx="391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Utilisabilité et utilité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19" y="1142238"/>
            <a:ext cx="8616288" cy="54749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59664" y="324433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gency FB" pitchFamily="34" charset="0"/>
              </a:rPr>
              <a:t>Méthode d’évaluation </a:t>
            </a:r>
          </a:p>
        </p:txBody>
      </p:sp>
    </p:spTree>
    <p:extLst>
      <p:ext uri="{BB962C8B-B14F-4D97-AF65-F5344CB8AC3E}">
        <p14:creationId xmlns:p14="http://schemas.microsoft.com/office/powerpoint/2010/main" val="8109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rrondir un rectangle avec un coin diagonal 25"/>
          <p:cNvSpPr/>
          <p:nvPr/>
        </p:nvSpPr>
        <p:spPr>
          <a:xfrm>
            <a:off x="7024183" y="1758857"/>
            <a:ext cx="3885115" cy="1008112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b="1" dirty="0" smtClean="0">
                <a:latin typeface="Agency FB" pitchFamily="34" charset="0"/>
                <a:cs typeface="Times New Roman" pitchFamily="18" charset="0"/>
              </a:rPr>
              <a:t>Expérimentation contrôlée</a:t>
            </a:r>
            <a:endParaRPr lang="fr-FR" sz="3000" b="1" dirty="0">
              <a:latin typeface="Agency FB" pitchFamily="34" charset="0"/>
              <a:cs typeface="Times New Roman" pitchFamily="18" charset="0"/>
            </a:endParaRPr>
          </a:p>
        </p:txBody>
      </p:sp>
      <p:sp>
        <p:nvSpPr>
          <p:cNvPr id="27" name="Arrondir un rectangle avec un coin diagonal 26"/>
          <p:cNvSpPr/>
          <p:nvPr/>
        </p:nvSpPr>
        <p:spPr>
          <a:xfrm>
            <a:off x="972195" y="2924944"/>
            <a:ext cx="3482052" cy="1008112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b="1" dirty="0" smtClean="0">
                <a:latin typeface="Agency FB" pitchFamily="34" charset="0"/>
                <a:cs typeface="Times New Roman" pitchFamily="18" charset="0"/>
              </a:rPr>
              <a:t>techniques d’utilisabilité</a:t>
            </a:r>
            <a:endParaRPr lang="fr-FR" sz="3000" b="1" dirty="0">
              <a:latin typeface="Agency FB" pitchFamily="34" charset="0"/>
              <a:cs typeface="Times New Roman" pitchFamily="18" charset="0"/>
            </a:endParaRPr>
          </a:p>
        </p:txBody>
      </p:sp>
      <p:sp>
        <p:nvSpPr>
          <p:cNvPr id="28" name="Arrondir un rectangle avec un coin diagonal 27"/>
          <p:cNvSpPr/>
          <p:nvPr/>
        </p:nvSpPr>
        <p:spPr>
          <a:xfrm>
            <a:off x="5838527" y="5419134"/>
            <a:ext cx="4638724" cy="1008112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b="1" dirty="0" smtClean="0">
                <a:latin typeface="Agency FB" pitchFamily="34" charset="0"/>
                <a:cs typeface="Times New Roman" pitchFamily="18" charset="0"/>
              </a:rPr>
              <a:t>Expérimentation quasi  contrôlée</a:t>
            </a:r>
            <a:endParaRPr lang="fr-FR" sz="3000" b="1" dirty="0">
              <a:latin typeface="Agency FB" pitchFamily="34" charset="0"/>
              <a:cs typeface="Times New Roman" pitchFamily="18" charset="0"/>
            </a:endParaRPr>
          </a:p>
        </p:txBody>
      </p:sp>
      <p:sp>
        <p:nvSpPr>
          <p:cNvPr id="35" name="Flèche droite 34"/>
          <p:cNvSpPr/>
          <p:nvPr/>
        </p:nvSpPr>
        <p:spPr>
          <a:xfrm rot="7492829">
            <a:off x="8129147" y="3920307"/>
            <a:ext cx="857025" cy="102170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 droite 36"/>
          <p:cNvSpPr/>
          <p:nvPr/>
        </p:nvSpPr>
        <p:spPr>
          <a:xfrm rot="12752672">
            <a:off x="4687104" y="4519314"/>
            <a:ext cx="857025" cy="102170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-107926" y="-214496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TextBox 15"/>
          <p:cNvSpPr txBox="1"/>
          <p:nvPr/>
        </p:nvSpPr>
        <p:spPr>
          <a:xfrm>
            <a:off x="1365657" y="4193"/>
            <a:ext cx="391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Méthodes d’évaluation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16" name="Oval 10"/>
          <p:cNvSpPr/>
          <p:nvPr/>
        </p:nvSpPr>
        <p:spPr>
          <a:xfrm>
            <a:off x="678319" y="101411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0417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5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7926" y="-214496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78319" y="101411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988721" y="-32648"/>
            <a:ext cx="489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Expérimentation contrôlée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9664" y="324433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gency FB" pitchFamily="34" charset="0"/>
              </a:rPr>
              <a:t>Méthode d’évaluation 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922683" y="1050630"/>
            <a:ext cx="8535530" cy="55926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But: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Tester une hypothèse ou étudier les corrélations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Produire une connaissance scientifique</a:t>
            </a:r>
          </a:p>
          <a:p>
            <a:pPr>
              <a:buFont typeface="Wingdings" pitchFamily="2" charset="2"/>
              <a:buChar char="v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Étapes: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Spécifier l'hypothèse : qu'est-ce qu'on étudie ?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Spécifier les variables indépendantes : qu'est-ce qui varie 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Opérationnaliser le comportement ou comment étudier ces variations 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Spécifier les variables dépendantes ou qu'est-ce qu'on mesure ?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Spécifier les procédures de répartition des groupes et le rôle de l'expérimentateur.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Identifier les tests statistiques appropriés pour savoir s’il y a une différence ?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76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7926" y="-214496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78319" y="101411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1" name="TextBox 15"/>
          <p:cNvSpPr txBox="1"/>
          <p:nvPr/>
        </p:nvSpPr>
        <p:spPr>
          <a:xfrm>
            <a:off x="828179" y="1931074"/>
            <a:ext cx="391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Introduction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988721" y="-32648"/>
            <a:ext cx="6253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Exemple expérimentation contrôlée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9664" y="324433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gency FB" pitchFamily="34" charset="0"/>
              </a:rPr>
              <a:t>Méthode d’évaluation 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355033" y="1065053"/>
            <a:ext cx="7467600" cy="507363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fr-FR" altLang="fr-FR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altLang="fr-FR" sz="2400" dirty="0" smtClean="0">
                <a:latin typeface="Times New Roman" pitchFamily="18" charset="0"/>
                <a:cs typeface="Times New Roman" pitchFamily="18" charset="0"/>
              </a:rPr>
              <a:t>ntégration texte ou figure dans les systèmes multimédias</a:t>
            </a:r>
          </a:p>
          <a:p>
            <a:pPr>
              <a:lnSpc>
                <a:spcPct val="90000"/>
              </a:lnSpc>
              <a:defRPr/>
            </a:pPr>
            <a:r>
              <a:rPr lang="fr-FR" altLang="fr-FR" sz="2400" dirty="0" smtClean="0">
                <a:latin typeface="Times New Roman" pitchFamily="18" charset="0"/>
                <a:cs typeface="Times New Roman" pitchFamily="18" charset="0"/>
              </a:rPr>
              <a:t>Spécifier l'hypothèse</a:t>
            </a:r>
          </a:p>
          <a:p>
            <a:pPr lvl="1">
              <a:lnSpc>
                <a:spcPct val="90000"/>
              </a:lnSpc>
              <a:defRPr/>
            </a:pPr>
            <a:r>
              <a:rPr lang="fr-FR" altLang="fr-FR" sz="2400" dirty="0" smtClean="0">
                <a:latin typeface="Times New Roman" pitchFamily="18" charset="0"/>
                <a:cs typeface="Times New Roman" pitchFamily="18" charset="0"/>
              </a:rPr>
              <a:t>format de présentation influence l'apprentissage</a:t>
            </a:r>
          </a:p>
          <a:p>
            <a:pPr>
              <a:lnSpc>
                <a:spcPct val="90000"/>
              </a:lnSpc>
              <a:defRPr/>
            </a:pPr>
            <a:r>
              <a:rPr lang="fr-FR" altLang="fr-FR" sz="2400" dirty="0" smtClean="0">
                <a:latin typeface="Times New Roman" pitchFamily="18" charset="0"/>
                <a:cs typeface="Times New Roman" pitchFamily="18" charset="0"/>
              </a:rPr>
              <a:t>Spécifier les variables indépendantes</a:t>
            </a:r>
          </a:p>
          <a:p>
            <a:pPr lvl="1">
              <a:lnSpc>
                <a:spcPct val="90000"/>
              </a:lnSpc>
              <a:defRPr/>
            </a:pPr>
            <a:r>
              <a:rPr lang="fr-FR" altLang="fr-FR" sz="2400" dirty="0" smtClean="0">
                <a:latin typeface="Times New Roman" pitchFamily="18" charset="0"/>
                <a:cs typeface="Times New Roman" pitchFamily="18" charset="0"/>
              </a:rPr>
              <a:t>trois formats de présentation du matériel d'apprentissage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dirty="0" smtClean="0">
                <a:latin typeface="Times New Roman" pitchFamily="18" charset="0"/>
                <a:cs typeface="Times New Roman" pitchFamily="18" charset="0"/>
              </a:rPr>
              <a:t>texte et figure séparés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dirty="0" smtClean="0">
                <a:latin typeface="Times New Roman" pitchFamily="18" charset="0"/>
                <a:cs typeface="Times New Roman" pitchFamily="18" charset="0"/>
              </a:rPr>
              <a:t>présentation intégrée (texte et figure côte à côte)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dirty="0" smtClean="0">
                <a:latin typeface="Times New Roman" pitchFamily="18" charset="0"/>
                <a:cs typeface="Times New Roman" pitchFamily="18" charset="0"/>
              </a:rPr>
              <a:t>texte en bulles d'informations</a:t>
            </a:r>
          </a:p>
          <a:p>
            <a:pPr>
              <a:lnSpc>
                <a:spcPct val="90000"/>
              </a:lnSpc>
              <a:defRPr/>
            </a:pPr>
            <a:r>
              <a:rPr lang="fr-FR" altLang="fr-FR" sz="2400" dirty="0" smtClean="0">
                <a:latin typeface="Times New Roman" pitchFamily="18" charset="0"/>
                <a:cs typeface="Times New Roman" pitchFamily="18" charset="0"/>
              </a:rPr>
              <a:t>Opérationnaliser le comportement</a:t>
            </a:r>
          </a:p>
          <a:p>
            <a:pPr lvl="1">
              <a:lnSpc>
                <a:spcPct val="90000"/>
              </a:lnSpc>
              <a:defRPr/>
            </a:pPr>
            <a:r>
              <a:rPr lang="fr-FR" altLang="fr-FR" sz="2400" dirty="0" smtClean="0">
                <a:latin typeface="Times New Roman" pitchFamily="18" charset="0"/>
                <a:cs typeface="Times New Roman" pitchFamily="18" charset="0"/>
              </a:rPr>
              <a:t>tâche de mémorisation et tâche de résolution de problème</a:t>
            </a:r>
          </a:p>
          <a:p>
            <a:pPr>
              <a:buFont typeface="Arial" pitchFamily="34" charset="0"/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7926" y="-214496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78319" y="101411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1" name="TextBox 15"/>
          <p:cNvSpPr txBox="1"/>
          <p:nvPr/>
        </p:nvSpPr>
        <p:spPr>
          <a:xfrm>
            <a:off x="828179" y="1931074"/>
            <a:ext cx="391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Introduction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988721" y="-32648"/>
            <a:ext cx="6253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Exemple expérimentation contrôlée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9664" y="324433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gency FB" pitchFamily="34" charset="0"/>
              </a:rPr>
              <a:t>Méthode d’évaluation 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970268" y="1456509"/>
            <a:ext cx="7467600" cy="48737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FR" altLang="fr-FR" sz="2400" dirty="0" smtClean="0">
                <a:latin typeface="Times New Roman" pitchFamily="18" charset="0"/>
                <a:cs typeface="Times New Roman" pitchFamily="18" charset="0"/>
              </a:rPr>
              <a:t>Spécifier les variables dépendantes</a:t>
            </a:r>
          </a:p>
          <a:p>
            <a:pPr lvl="1">
              <a:lnSpc>
                <a:spcPct val="90000"/>
              </a:lnSpc>
              <a:defRPr/>
            </a:pPr>
            <a:r>
              <a:rPr lang="fr-FR" altLang="fr-FR" sz="2400" dirty="0" smtClean="0">
                <a:latin typeface="Times New Roman" pitchFamily="18" charset="0"/>
                <a:cs typeface="Times New Roman" pitchFamily="18" charset="0"/>
              </a:rPr>
              <a:t>temps d'apprentissage et mémorisation (nombre de termes correctement replacés sur le graphique)</a:t>
            </a:r>
          </a:p>
          <a:p>
            <a:pPr>
              <a:lnSpc>
                <a:spcPct val="90000"/>
              </a:lnSpc>
              <a:defRPr/>
            </a:pPr>
            <a:r>
              <a:rPr lang="fr-FR" altLang="fr-FR" sz="2400" dirty="0" smtClean="0">
                <a:latin typeface="Times New Roman" pitchFamily="18" charset="0"/>
                <a:cs typeface="Times New Roman" pitchFamily="18" charset="0"/>
              </a:rPr>
              <a:t>Spécifier les procédures (test)</a:t>
            </a:r>
          </a:p>
          <a:p>
            <a:pPr lvl="1">
              <a:lnSpc>
                <a:spcPct val="90000"/>
              </a:lnSpc>
              <a:defRPr/>
            </a:pPr>
            <a:r>
              <a:rPr lang="fr-FR" altLang="fr-FR" sz="2400" dirty="0" smtClean="0">
                <a:latin typeface="Times New Roman" pitchFamily="18" charset="0"/>
                <a:cs typeface="Times New Roman" pitchFamily="18" charset="0"/>
              </a:rPr>
              <a:t>Test en répartissant aléatoirement  3 groupes :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fr-FR" altLang="fr-FR" sz="2400" dirty="0" smtClean="0">
                <a:latin typeface="Times New Roman" pitchFamily="18" charset="0"/>
                <a:cs typeface="Times New Roman" pitchFamily="18" charset="0"/>
              </a:rPr>
              <a:t>étudier le graphique et le texte le plus approprié pour une bonne compréhension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fr-FR" altLang="fr-FR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altLang="fr-FR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fr-FR" altLang="fr-FR" sz="2400" dirty="0" smtClean="0">
                <a:latin typeface="Times New Roman" pitchFamily="18" charset="0"/>
                <a:cs typeface="Times New Roman" pitchFamily="18" charset="0"/>
              </a:rPr>
              <a:t> sélectionner les résultats statistiques les plus appropriés</a:t>
            </a:r>
          </a:p>
          <a:p>
            <a:pPr>
              <a:buFont typeface="Arial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58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7926" y="-214496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78319" y="101411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1" name="TextBox 15"/>
          <p:cNvSpPr txBox="1"/>
          <p:nvPr/>
        </p:nvSpPr>
        <p:spPr>
          <a:xfrm>
            <a:off x="828179" y="1931074"/>
            <a:ext cx="391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Introduction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664991" y="-16751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Expérimentation quasi contrôlée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cs typeface="Aharoni" pitchFamily="2" charset="-79"/>
            </a:endParaRPr>
          </a:p>
          <a:p>
            <a:pPr algn="ctr"/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 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9664" y="324433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gency FB" pitchFamily="34" charset="0"/>
              </a:rPr>
              <a:t>Méthode d’évaluation 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625864" y="1198406"/>
            <a:ext cx="7467600" cy="48737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But: expérimentation contrôlé mais en situation réelle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Problématique : comment contrôler tous les facteurs?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Solution</a:t>
            </a:r>
          </a:p>
          <a:p>
            <a:pPr>
              <a:buFont typeface="Arial" pitchFamily="34" charset="0"/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Faire varier:</a:t>
            </a:r>
          </a:p>
          <a:p>
            <a:pPr>
              <a:buFont typeface="Wingdings" pitchFamily="2" charset="2"/>
              <a:buChar char="v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dispositif expérimental</a:t>
            </a:r>
          </a:p>
          <a:p>
            <a:pPr>
              <a:buFont typeface="Wingdings" pitchFamily="2" charset="2"/>
              <a:buChar char="v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méthodes expériences ,étude de cas, interviews</a:t>
            </a:r>
          </a:p>
          <a:p>
            <a:pPr>
              <a:buFont typeface="Wingdings" pitchFamily="2" charset="2"/>
              <a:buChar char="v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Recouper les informations</a:t>
            </a:r>
          </a:p>
        </p:txBody>
      </p:sp>
    </p:spTree>
    <p:extLst>
      <p:ext uri="{BB962C8B-B14F-4D97-AF65-F5344CB8AC3E}">
        <p14:creationId xmlns:p14="http://schemas.microsoft.com/office/powerpoint/2010/main" val="12107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107925" y="-243408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908924" y="792169"/>
            <a:ext cx="6984776" cy="6480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000" b="1" dirty="0">
                <a:solidFill>
                  <a:schemeClr val="bg1"/>
                </a:solidFill>
                <a:latin typeface="Agency FB" pitchFamily="34" charset="0"/>
              </a:rPr>
              <a:t>         </a:t>
            </a:r>
            <a:r>
              <a:rPr lang="fr-FR" sz="3000" b="1" dirty="0" smtClean="0">
                <a:solidFill>
                  <a:schemeClr val="bg1"/>
                </a:solidFill>
                <a:latin typeface="Agency FB" pitchFamily="34" charset="0"/>
              </a:rPr>
              <a:t>Introduction  </a:t>
            </a:r>
            <a:endParaRPr lang="fr-FR" sz="30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45399" y="1508759"/>
            <a:ext cx="6984776" cy="6480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000" b="1" dirty="0">
                <a:solidFill>
                  <a:schemeClr val="bg1"/>
                </a:solidFill>
                <a:latin typeface="Agency FB" pitchFamily="34" charset="0"/>
              </a:rPr>
              <a:t>                  </a:t>
            </a:r>
            <a:r>
              <a:rPr lang="fr-FR" sz="3000" b="1" dirty="0" smtClean="0">
                <a:solidFill>
                  <a:schemeClr val="bg1"/>
                </a:solidFill>
                <a:latin typeface="Agency FB" pitchFamily="34" charset="0"/>
              </a:rPr>
              <a:t>Utilisabilité et utilité</a:t>
            </a:r>
            <a:r>
              <a:rPr lang="fr-FR" b="1" u="sng" dirty="0" smtClean="0"/>
              <a:t> </a:t>
            </a:r>
            <a:endParaRPr lang="fr-FR" sz="30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96925" y="3095673"/>
            <a:ext cx="6984776" cy="6480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000" b="1" dirty="0">
                <a:solidFill>
                  <a:schemeClr val="bg1"/>
                </a:solidFill>
                <a:latin typeface="Agency FB" pitchFamily="34" charset="0"/>
              </a:rPr>
              <a:t>                       </a:t>
            </a:r>
            <a:r>
              <a:rPr lang="fr-FR" sz="3000" b="1" dirty="0" smtClean="0">
                <a:solidFill>
                  <a:schemeClr val="bg1"/>
                </a:solidFill>
                <a:latin typeface="Agency FB" pitchFamily="34" charset="0"/>
              </a:rPr>
              <a:t>Critères d’évaluation ergonomique</a:t>
            </a:r>
            <a:endParaRPr lang="fr-FR" sz="30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1828" y="2242410"/>
            <a:ext cx="6984776" cy="6480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b="1" smtClean="0">
                <a:solidFill>
                  <a:schemeClr val="bg1"/>
                </a:solidFill>
                <a:latin typeface="Agency FB" pitchFamily="34" charset="0"/>
              </a:rPr>
              <a:t>Méthodes </a:t>
            </a:r>
            <a:r>
              <a:rPr lang="fr-FR" sz="3000" b="1" dirty="0">
                <a:solidFill>
                  <a:schemeClr val="bg1"/>
                </a:solidFill>
                <a:latin typeface="Agency FB" pitchFamily="34" charset="0"/>
              </a:rPr>
              <a:t>d’évaluation </a:t>
            </a:r>
          </a:p>
        </p:txBody>
      </p:sp>
      <p:sp>
        <p:nvSpPr>
          <p:cNvPr id="26" name="Oval 12"/>
          <p:cNvSpPr/>
          <p:nvPr/>
        </p:nvSpPr>
        <p:spPr>
          <a:xfrm>
            <a:off x="324123" y="773562"/>
            <a:ext cx="821276" cy="7973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7" name="Oval 12"/>
          <p:cNvSpPr/>
          <p:nvPr/>
        </p:nvSpPr>
        <p:spPr>
          <a:xfrm>
            <a:off x="734761" y="1492197"/>
            <a:ext cx="821276" cy="7973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8" name="Oval 12"/>
          <p:cNvSpPr/>
          <p:nvPr/>
        </p:nvSpPr>
        <p:spPr>
          <a:xfrm>
            <a:off x="1249139" y="2210832"/>
            <a:ext cx="821276" cy="7973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0" name="Oval 12"/>
          <p:cNvSpPr/>
          <p:nvPr/>
        </p:nvSpPr>
        <p:spPr>
          <a:xfrm>
            <a:off x="1821828" y="3085438"/>
            <a:ext cx="821276" cy="7973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3" name="Arc 42"/>
          <p:cNvSpPr/>
          <p:nvPr/>
        </p:nvSpPr>
        <p:spPr>
          <a:xfrm>
            <a:off x="3426967" y="-3824770"/>
            <a:ext cx="5628704" cy="4531360"/>
          </a:xfrm>
          <a:prstGeom prst="arc">
            <a:avLst>
              <a:gd name="adj1" fmla="val 536430"/>
              <a:gd name="adj2" fmla="val 10280824"/>
            </a:avLst>
          </a:prstGeom>
          <a:ln w="76200">
            <a:solidFill>
              <a:srgbClr val="465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5703776" y="-127268"/>
            <a:ext cx="11010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646081"/>
                </a:solidFill>
                <a:latin typeface="Agency FB" pitchFamily="34" charset="0"/>
              </a:rPr>
              <a:t>Plan</a:t>
            </a:r>
            <a:endParaRPr lang="fr-FR" sz="4000" b="1" dirty="0">
              <a:solidFill>
                <a:srgbClr val="646081"/>
              </a:solidFill>
              <a:latin typeface="Agency FB" pitchFamily="34" charset="0"/>
            </a:endParaRPr>
          </a:p>
          <a:p>
            <a:endParaRPr lang="fr-FR" dirty="0">
              <a:solidFill>
                <a:srgbClr val="64608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3542129" y="4671299"/>
            <a:ext cx="6984776" cy="6480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b="1" dirty="0" smtClean="0">
                <a:solidFill>
                  <a:schemeClr val="bg1"/>
                </a:solidFill>
                <a:latin typeface="Agency FB" pitchFamily="34" charset="0"/>
              </a:rPr>
              <a:t>Exercice</a:t>
            </a:r>
            <a:endParaRPr lang="fr-FR" sz="30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83977" y="3882813"/>
            <a:ext cx="6984776" cy="6480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000" b="1" dirty="0">
                <a:solidFill>
                  <a:schemeClr val="bg1"/>
                </a:solidFill>
                <a:latin typeface="Agency FB" pitchFamily="34" charset="0"/>
              </a:rPr>
              <a:t>                      </a:t>
            </a:r>
            <a:r>
              <a:rPr lang="fr-FR" sz="3000" b="1" dirty="0" smtClean="0">
                <a:solidFill>
                  <a:schemeClr val="bg1"/>
                </a:solidFill>
                <a:latin typeface="Agency FB" pitchFamily="34" charset="0"/>
              </a:rPr>
              <a:t>Déduction des évaluations</a:t>
            </a:r>
            <a:endParaRPr lang="fr-FR" sz="30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45163" y="5498650"/>
            <a:ext cx="6984776" cy="6480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b="1" dirty="0" smtClean="0">
                <a:solidFill>
                  <a:schemeClr val="bg1"/>
                </a:solidFill>
                <a:latin typeface="Agency FB" pitchFamily="34" charset="0"/>
              </a:rPr>
              <a:t>Conclusion</a:t>
            </a:r>
            <a:endParaRPr lang="fr-FR" sz="30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40" name="Oval 12"/>
          <p:cNvSpPr/>
          <p:nvPr/>
        </p:nvSpPr>
        <p:spPr>
          <a:xfrm>
            <a:off x="2573339" y="3882813"/>
            <a:ext cx="821276" cy="749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1" name="Oval 12"/>
          <p:cNvSpPr/>
          <p:nvPr/>
        </p:nvSpPr>
        <p:spPr>
          <a:xfrm>
            <a:off x="3124324" y="4686447"/>
            <a:ext cx="821276" cy="7973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2" name="Oval 12"/>
          <p:cNvSpPr/>
          <p:nvPr/>
        </p:nvSpPr>
        <p:spPr>
          <a:xfrm>
            <a:off x="3602673" y="5493167"/>
            <a:ext cx="821276" cy="7973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5" name="Rectangle 44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</p:txBody>
      </p:sp>
    </p:spTree>
    <p:extLst>
      <p:ext uri="{BB962C8B-B14F-4D97-AF65-F5344CB8AC3E}">
        <p14:creationId xmlns:p14="http://schemas.microsoft.com/office/powerpoint/2010/main" val="170054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74E-6 -1.85185E-6 L 0.76187 -0.1155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87" y="-578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9447E-6 2.96296E-6 L 0.7407 -0.267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29" y="-1338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0486E-7 0 L 0.66637 -0.41181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12" y="-20602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093E-6 -1.85185E-6 L 0.5349 -0.7298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5" y="-36505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8269E-6 -1.48148E-6 L 0.5349 -0.72986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5" y="-36505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8042E-6 4.81481E-6 L 0.5349 -0.7298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5" y="-3650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201E-6 2.22222E-6 L 0.53489 -0.7298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5" y="-36505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1" animBg="1"/>
      <p:bldP spid="26" grpId="2" animBg="1" autoUpdateAnimBg="0"/>
      <p:bldP spid="26" grpId="3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30" grpId="0" animBg="1"/>
      <p:bldP spid="30" grpId="1" animBg="1"/>
      <p:bldP spid="30" grpId="2" animBg="1"/>
      <p:bldP spid="43" grpId="0" animBg="1"/>
      <p:bldP spid="44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" y="0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78319" y="101411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-251941" y="22156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 Comment </a:t>
            </a:r>
            <a:r>
              <a:rPr lang="fr-FR" sz="4000" spc="-113" dirty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évaluer l’utilisabilité? </a:t>
            </a: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9664" y="324433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gency FB" pitchFamily="34" charset="0"/>
              </a:rPr>
              <a:t>Méthode d’évaluation 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801529" y="1148461"/>
            <a:ext cx="9243674" cy="50319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Critères de l’utilisabilité :</a:t>
            </a:r>
          </a:p>
          <a:p>
            <a:pPr lvl="3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Efficacité :  atteinte du résultat prévu</a:t>
            </a:r>
          </a:p>
          <a:p>
            <a:pPr lvl="3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Efficience : consommation d’un minimum de ressource</a:t>
            </a:r>
          </a:p>
          <a:p>
            <a:pPr lvl="3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Satisfaction de l’utilisateur : confort et évaluation subjective</a:t>
            </a:r>
          </a:p>
          <a:p>
            <a:pPr lvl="3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Facilité  d’apprentissage </a:t>
            </a:r>
          </a:p>
          <a:p>
            <a:pPr lvl="3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Facilité d’appropriation : prise en main du logiciel</a:t>
            </a:r>
          </a:p>
          <a:p>
            <a:pPr lvl="3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Facilité  d’utilisation</a:t>
            </a:r>
          </a:p>
          <a:p>
            <a:pPr lvl="3">
              <a:buFont typeface="Wingdings" pitchFamily="2" charset="2"/>
              <a:buChar char="ü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Fiabilité : pas ou peu d’erreurs d’utilisation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618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" y="0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78319" y="101411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396131" y="76981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 Techniques d’évaluation de l’utilisabilité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9664" y="324433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gency FB" pitchFamily="34" charset="0"/>
              </a:rPr>
              <a:t>Méthode d’évaluation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40" y="1255887"/>
            <a:ext cx="7632848" cy="443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" y="0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78319" y="101411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-251941" y="22156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 Comment </a:t>
            </a:r>
            <a:r>
              <a:rPr lang="fr-FR" sz="4000" spc="-113" dirty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évaluer l’utilisabilité? </a:t>
            </a: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9664" y="324433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gency FB" pitchFamily="34" charset="0"/>
              </a:rPr>
              <a:t>Méthode d’évaluation </a:t>
            </a:r>
          </a:p>
        </p:txBody>
      </p:sp>
      <p:sp>
        <p:nvSpPr>
          <p:cNvPr id="13" name="Espace réservé du contenu 2"/>
          <p:cNvSpPr>
            <a:spLocks noGrp="1"/>
          </p:cNvSpPr>
          <p:nvPr/>
        </p:nvSpPr>
        <p:spPr>
          <a:xfrm>
            <a:off x="1807518" y="849357"/>
            <a:ext cx="8471666" cy="54349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dirty="0" smtClean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Evaluation 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expérimentale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Observation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et recueil de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données.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Entretiens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Evaluation 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analytique 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Scénario d’ utilisation ou jugements d’experts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Utilisation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de référents 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Critères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d’évaluation ergonomique 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0" indent="0"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2256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26" y="35721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78319" y="101411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36091" y="128524"/>
            <a:ext cx="9073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Critère </a:t>
            </a:r>
            <a:r>
              <a:rPr lang="fr-FR" sz="4000" spc="-113" dirty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d’évaluation </a:t>
            </a: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ergonomique</a:t>
            </a:r>
            <a:b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</a:br>
            <a:endParaRPr lang="fr-FR" sz="4000" spc="-113" dirty="0" smtClean="0">
              <a:solidFill>
                <a:schemeClr val="accent1">
                  <a:lumMod val="75000"/>
                </a:schemeClr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4572595" y="5175633"/>
            <a:ext cx="3160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srgbClr val="C00000"/>
                </a:solidFill>
                <a:effectLst/>
                <a:latin typeface="Agency FB" pitchFamily="34" charset="0"/>
                <a:cs typeface="Times New Roman" pitchFamily="18" charset="0"/>
              </a:defRPr>
            </a:lvl1pPr>
          </a:lstStyle>
          <a:p>
            <a:pPr algn="ctr"/>
            <a:r>
              <a:rPr lang="fr-FR" sz="2800" dirty="0" smtClean="0"/>
              <a:t>Evaluation Heuristique de Nielsen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212555" y="5107372"/>
            <a:ext cx="3816424" cy="123185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9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212555" y="2225150"/>
            <a:ext cx="3816424" cy="12559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9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" name="Flèche gauche 14"/>
          <p:cNvSpPr/>
          <p:nvPr/>
        </p:nvSpPr>
        <p:spPr>
          <a:xfrm rot="5400000">
            <a:off x="5711484" y="3687405"/>
            <a:ext cx="818565" cy="1309885"/>
          </a:xfrm>
          <a:prstGeom prst="leftArrow">
            <a:avLst>
              <a:gd name="adj1" fmla="val 50000"/>
              <a:gd name="adj2" fmla="val 4636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TextBox 32"/>
          <p:cNvSpPr txBox="1"/>
          <p:nvPr/>
        </p:nvSpPr>
        <p:spPr>
          <a:xfrm>
            <a:off x="4652088" y="2329772"/>
            <a:ext cx="2723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srgbClr val="C00000"/>
                </a:solidFill>
                <a:effectLst/>
                <a:latin typeface="Agency FB" pitchFamily="34" charset="0"/>
                <a:cs typeface="Times New Roman" pitchFamily="18" charset="0"/>
              </a:defRPr>
            </a:lvl1pPr>
          </a:lstStyle>
          <a:p>
            <a:pPr algn="ctr"/>
            <a:r>
              <a:rPr lang="fr-FR" sz="2800" dirty="0" smtClean="0"/>
              <a:t>Evaluation Bastien et Scarpin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437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" y="0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78319" y="101411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-21112" y="18851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-113" dirty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 Evaluation heuristique </a:t>
            </a: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9664" y="324433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gency FB" pitchFamily="34" charset="0"/>
              </a:rPr>
              <a:t>Méthode d’évaluation 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687516" y="1308005"/>
            <a:ext cx="7639080" cy="518809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fr-FR" sz="2000" smtClean="0"/>
          </a:p>
          <a:p>
            <a:pPr>
              <a:buFont typeface="Arial" pitchFamily="34" charset="0"/>
              <a:buNone/>
            </a:pPr>
            <a:r>
              <a:rPr lang="fr-FR" smtClean="0">
                <a:latin typeface="Times New Roman" pitchFamily="18" charset="0"/>
                <a:cs typeface="Times New Roman" pitchFamily="18" charset="0"/>
              </a:rPr>
              <a:t>Une inspection heuristique consiste à faire examiner une interface </a:t>
            </a:r>
          </a:p>
          <a:p>
            <a:pPr>
              <a:buFont typeface="Arial" pitchFamily="34" charset="0"/>
              <a:buNone/>
            </a:pPr>
            <a:r>
              <a:rPr lang="fr-FR" smtClean="0">
                <a:latin typeface="Times New Roman" pitchFamily="18" charset="0"/>
                <a:cs typeface="Times New Roman" pitchFamily="18" charset="0"/>
              </a:rPr>
              <a:t>par un nombre restreint d’évaluateurs qui posent un jugement sur</a:t>
            </a:r>
          </a:p>
          <a:p>
            <a:pPr>
              <a:buFont typeface="Arial" pitchFamily="34" charset="0"/>
              <a:buNone/>
            </a:pPr>
            <a:r>
              <a:rPr lang="fr-FR" smtClean="0">
                <a:latin typeface="Times New Roman" pitchFamily="18" charset="0"/>
                <a:cs typeface="Times New Roman" pitchFamily="18" charset="0"/>
              </a:rPr>
              <a:t>sa conformité à un ensemble de principes d’utilisabilité("heuristiques").</a:t>
            </a:r>
          </a:p>
          <a:p>
            <a:pPr>
              <a:buFont typeface="Arial" pitchFamily="34" charset="0"/>
              <a:buNone/>
            </a:pPr>
            <a:endParaRPr lang="fr-FR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fr-FR" smtClean="0">
                <a:latin typeface="Times New Roman" pitchFamily="18" charset="0"/>
                <a:cs typeface="Times New Roman" pitchFamily="18" charset="0"/>
              </a:rPr>
              <a:t> Avantages:</a:t>
            </a:r>
          </a:p>
          <a:p>
            <a:pPr>
              <a:buFont typeface="Arial" pitchFamily="34" charset="0"/>
              <a:buNone/>
            </a:pPr>
            <a:r>
              <a:rPr lang="fr-FR" smtClean="0">
                <a:latin typeface="Times New Roman" pitchFamily="18" charset="0"/>
                <a:cs typeface="Times New Roman" pitchFamily="18" charset="0"/>
              </a:rPr>
              <a:t>• rapide, peu coûteux.</a:t>
            </a:r>
          </a:p>
          <a:p>
            <a:pPr>
              <a:buFont typeface="Arial" pitchFamily="34" charset="0"/>
              <a:buNone/>
            </a:pPr>
            <a:r>
              <a:rPr lang="fr-FR" smtClean="0">
                <a:latin typeface="Times New Roman" pitchFamily="18" charset="0"/>
                <a:cs typeface="Times New Roman" pitchFamily="18" charset="0"/>
              </a:rPr>
              <a:t>• permet d'identifier des problèmes importants.</a:t>
            </a:r>
          </a:p>
          <a:p>
            <a:pPr>
              <a:buFont typeface="Arial" pitchFamily="34" charset="0"/>
              <a:buNone/>
            </a:pPr>
            <a:r>
              <a:rPr lang="fr-FR" smtClean="0">
                <a:latin typeface="Times New Roman" pitchFamily="18" charset="0"/>
                <a:cs typeface="Times New Roman" pitchFamily="18" charset="0"/>
              </a:rPr>
              <a:t>• ne requiert pas la participation des utilisateurs.</a:t>
            </a:r>
          </a:p>
          <a:p>
            <a:pPr>
              <a:buFont typeface="Arial" pitchFamily="34" charset="0"/>
              <a:buNone/>
            </a:pPr>
            <a:endParaRPr lang="fr-FR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fr-FR" smtClean="0">
                <a:latin typeface="Times New Roman" pitchFamily="18" charset="0"/>
                <a:cs typeface="Times New Roman" pitchFamily="18" charset="0"/>
              </a:rPr>
              <a:t> Désavantages:</a:t>
            </a:r>
          </a:p>
          <a:p>
            <a:pPr>
              <a:buFont typeface="Arial" pitchFamily="34" charset="0"/>
              <a:buNone/>
            </a:pPr>
            <a:r>
              <a:rPr lang="fr-FR" smtClean="0">
                <a:latin typeface="Times New Roman" pitchFamily="18" charset="0"/>
                <a:cs typeface="Times New Roman" pitchFamily="18" charset="0"/>
              </a:rPr>
              <a:t>• en dépit de sa simplicité apparente, demande une grande</a:t>
            </a:r>
          </a:p>
          <a:p>
            <a:pPr>
              <a:buFont typeface="Arial" pitchFamily="34" charset="0"/>
              <a:buNone/>
            </a:pPr>
            <a:r>
              <a:rPr lang="fr-FR" smtClean="0">
                <a:latin typeface="Times New Roman" pitchFamily="18" charset="0"/>
                <a:cs typeface="Times New Roman" pitchFamily="18" charset="0"/>
              </a:rPr>
              <a:t>expertise des évaluateurs par rapport à l'ergonomie des IHM.</a:t>
            </a:r>
          </a:p>
          <a:p>
            <a:pPr>
              <a:buFont typeface="Arial" pitchFamily="34" charset="0"/>
              <a:buNone/>
            </a:pPr>
            <a:r>
              <a:rPr lang="fr-FR" smtClean="0">
                <a:latin typeface="Times New Roman" pitchFamily="18" charset="0"/>
                <a:cs typeface="Times New Roman" pitchFamily="18" charset="0"/>
              </a:rPr>
              <a:t>• ne trouve que 30 à 50 % (en général) des problèmes que</a:t>
            </a:r>
          </a:p>
          <a:p>
            <a:pPr>
              <a:buFont typeface="Arial" pitchFamily="34" charset="0"/>
              <a:buNone/>
            </a:pPr>
            <a:r>
              <a:rPr lang="fr-FR" smtClean="0">
                <a:latin typeface="Times New Roman" pitchFamily="18" charset="0"/>
                <a:cs typeface="Times New Roman" pitchFamily="18" charset="0"/>
              </a:rPr>
              <a:t>vivront les utilisateurs.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26" y="35721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78319" y="101411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1021988" y="54509"/>
            <a:ext cx="9073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Critère </a:t>
            </a:r>
            <a:r>
              <a:rPr lang="fr-FR" sz="4000" spc="-113" dirty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d’évaluation de </a:t>
            </a: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Nielsen : 10 heuristiques</a:t>
            </a:r>
            <a:b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</a:br>
            <a:endParaRPr lang="fr-FR" sz="4000" spc="-113" dirty="0" smtClean="0">
              <a:solidFill>
                <a:schemeClr val="accent1">
                  <a:lumMod val="75000"/>
                </a:schemeClr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9664" y="324433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gency FB" pitchFamily="34" charset="0"/>
              </a:rPr>
              <a:t>Méthode d’évaluation </a:t>
            </a:r>
          </a:p>
        </p:txBody>
      </p:sp>
      <p:sp>
        <p:nvSpPr>
          <p:cNvPr id="10" name="Espace réservé du contenu 2"/>
          <p:cNvSpPr>
            <a:spLocks noGrp="1"/>
          </p:cNvSpPr>
          <p:nvPr/>
        </p:nvSpPr>
        <p:spPr>
          <a:xfrm>
            <a:off x="1692275" y="1465967"/>
            <a:ext cx="8229600" cy="47338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SzPct val="95000"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Proposer des dialogues simples, naturels et minimum</a:t>
            </a:r>
          </a:p>
          <a:p>
            <a:pPr marL="274320" lvl="1" indent="-274320">
              <a:buSzPct val="95000"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Parler le langage de l’utilisateur</a:t>
            </a:r>
          </a:p>
          <a:p>
            <a:pPr marL="274320" lvl="1" indent="-274320">
              <a:buSzPct val="95000"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Minimiser la charge de mémoire de l’utilisateur</a:t>
            </a:r>
          </a:p>
          <a:p>
            <a:pPr marL="274320" lvl="1" indent="-274320">
              <a:buSzPct val="95000"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Être cohérent (sans contradiction), respecter les standards</a:t>
            </a:r>
          </a:p>
          <a:p>
            <a:pPr marL="274320" lvl="1" indent="-274320">
              <a:buSzPct val="95000"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Refléter le monde réel</a:t>
            </a:r>
          </a:p>
          <a:p>
            <a:pPr marL="274320" lvl="1" indent="-274320">
              <a:buSzPct val="95000"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Fournir un retour à l’utilisateur</a:t>
            </a:r>
          </a:p>
          <a:p>
            <a:pPr marL="274320" lvl="1" indent="-274320">
              <a:buSzPct val="95000"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Permettre une personnalisation par les utilisateurs expérimentés</a:t>
            </a:r>
          </a:p>
          <a:p>
            <a:pPr marL="274320" lvl="1" indent="-274320">
              <a:buSzPct val="95000"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Prévenir les erreurs</a:t>
            </a:r>
          </a:p>
          <a:p>
            <a:pPr marL="274320" lvl="1" indent="-274320">
              <a:buSzPct val="95000"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Rendre accessible aide et documentation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fr-FR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fr-FR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fr-FR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fr-FR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fr-FR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fr-FR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fr-FR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41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26" y="35721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78319" y="101411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1188219" y="0"/>
            <a:ext cx="9073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Critère </a:t>
            </a:r>
            <a:r>
              <a:rPr lang="fr-FR" sz="4000" spc="-113" dirty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d’évaluation de </a:t>
            </a: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Nielsen : 10 heuristiques</a:t>
            </a:r>
            <a:b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</a:br>
            <a:endParaRPr lang="fr-FR" sz="4000" spc="-113" dirty="0" smtClean="0">
              <a:solidFill>
                <a:schemeClr val="accent1">
                  <a:lumMod val="75000"/>
                </a:schemeClr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9664" y="324433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gency FB" pitchFamily="34" charset="0"/>
              </a:rPr>
              <a:t>Méthode d’évaluation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331" y="1041669"/>
            <a:ext cx="7704856" cy="54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26" y="35721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78319" y="101411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1432119" y="247805"/>
            <a:ext cx="9073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Critère </a:t>
            </a:r>
            <a:r>
              <a:rPr lang="fr-FR" sz="4000" spc="-113" dirty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d’évaluation de </a:t>
            </a: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Bastien et </a:t>
            </a:r>
            <a:r>
              <a:rPr lang="fr-FR" sz="4000" spc="-113" dirty="0" err="1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scarpin</a:t>
            </a: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/>
            </a:r>
            <a:b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</a:br>
            <a:endParaRPr lang="fr-FR" sz="4000" spc="-113" dirty="0" smtClean="0">
              <a:solidFill>
                <a:schemeClr val="accent1">
                  <a:lumMod val="75000"/>
                </a:schemeClr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9664" y="324433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gency FB" pitchFamily="34" charset="0"/>
              </a:rPr>
              <a:t>Méthode d’évaluation 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116211" y="1626031"/>
            <a:ext cx="9388916" cy="4745487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fr-FR" sz="5100" dirty="0" smtClean="0">
                <a:latin typeface="Times New Roman" pitchFamily="18" charset="0"/>
                <a:cs typeface="Times New Roman" pitchFamily="18" charset="0"/>
              </a:rPr>
              <a:t>Guidage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fr-FR" sz="5100" dirty="0" smtClean="0">
                <a:latin typeface="Times New Roman" pitchFamily="18" charset="0"/>
                <a:cs typeface="Times New Roman" pitchFamily="18" charset="0"/>
              </a:rPr>
              <a:t>Charge de travail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fr-FR" sz="5100" dirty="0" smtClean="0">
                <a:latin typeface="Times New Roman" pitchFamily="18" charset="0"/>
                <a:cs typeface="Times New Roman" pitchFamily="18" charset="0"/>
              </a:rPr>
              <a:t>Contrôle explicite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fr-FR" sz="5100" dirty="0" smtClean="0">
                <a:latin typeface="Times New Roman" pitchFamily="18" charset="0"/>
                <a:cs typeface="Times New Roman" pitchFamily="18" charset="0"/>
              </a:rPr>
              <a:t>Adaptabilité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fr-FR" sz="5100" dirty="0" smtClean="0">
                <a:latin typeface="Times New Roman" pitchFamily="18" charset="0"/>
                <a:cs typeface="Times New Roman" pitchFamily="18" charset="0"/>
              </a:rPr>
              <a:t>Gestion des erreurs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fr-FR" sz="5100" dirty="0" smtClean="0">
                <a:latin typeface="Times New Roman" pitchFamily="18" charset="0"/>
                <a:cs typeface="Times New Roman" pitchFamily="18" charset="0"/>
              </a:rPr>
              <a:t>Homogénéité/cohérence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fr-FR" sz="5100" dirty="0" smtClean="0">
                <a:latin typeface="Times New Roman" pitchFamily="18" charset="0"/>
                <a:cs typeface="Times New Roman" pitchFamily="18" charset="0"/>
              </a:rPr>
              <a:t>Signifiance des codes et dénominations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fr-FR" sz="5100" dirty="0" smtClean="0">
                <a:latin typeface="Times New Roman" pitchFamily="18" charset="0"/>
                <a:cs typeface="Times New Roman" pitchFamily="18" charset="0"/>
              </a:rPr>
              <a:t>Compatibilité</a:t>
            </a:r>
          </a:p>
          <a:p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55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421" y="7413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78319" y="101411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990006" y="26201"/>
            <a:ext cx="9073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Critère </a:t>
            </a:r>
            <a:r>
              <a:rPr lang="fr-FR" sz="4000" spc="-113" dirty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d’évaluation de </a:t>
            </a: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Bastien et </a:t>
            </a:r>
            <a:r>
              <a:rPr lang="fr-FR" sz="4000" spc="-113" dirty="0" err="1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scarpin</a:t>
            </a: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/>
            </a:r>
            <a:b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</a:br>
            <a:endParaRPr lang="fr-FR" sz="4000" spc="-113" dirty="0" smtClean="0">
              <a:solidFill>
                <a:schemeClr val="accent1">
                  <a:lumMod val="75000"/>
                </a:schemeClr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9664" y="324433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gency FB" pitchFamily="34" charset="0"/>
              </a:rPr>
              <a:t>Méthode d’évaluation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395" y="1060229"/>
            <a:ext cx="6912767" cy="53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26" y="35721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78319" y="101411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990006" y="35721"/>
            <a:ext cx="9073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Critère </a:t>
            </a:r>
            <a:r>
              <a:rPr lang="fr-FR" sz="4000" spc="-113" dirty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d’évaluation de </a:t>
            </a: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Bastien et </a:t>
            </a:r>
            <a:r>
              <a:rPr lang="fr-FR" sz="4000" spc="-113" dirty="0" err="1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scarpin</a:t>
            </a: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/>
            </a:r>
            <a:b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</a:br>
            <a:endParaRPr lang="fr-FR" sz="4000" spc="-113" dirty="0" smtClean="0">
              <a:solidFill>
                <a:schemeClr val="accent1">
                  <a:lumMod val="75000"/>
                </a:schemeClr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9664" y="324433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gency FB" pitchFamily="34" charset="0"/>
              </a:rPr>
              <a:t>Méthode d’évaluation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315" y="990613"/>
            <a:ext cx="7506095" cy="54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7925" y="-243408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TextBox 32"/>
          <p:cNvSpPr txBox="1"/>
          <p:nvPr/>
        </p:nvSpPr>
        <p:spPr>
          <a:xfrm>
            <a:off x="4904445" y="5377277"/>
            <a:ext cx="272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srgbClr val="C00000"/>
                </a:solidFill>
                <a:effectLst/>
                <a:latin typeface="Agency FB" pitchFamily="34" charset="0"/>
                <a:cs typeface="Times New Roman" pitchFamily="18" charset="0"/>
              </a:defRPr>
            </a:lvl1pPr>
          </a:lstStyle>
          <a:p>
            <a:pPr algn="ctr"/>
            <a:r>
              <a:rPr lang="fr-FR" sz="2800" dirty="0" smtClean="0"/>
              <a:t>IHM</a:t>
            </a:r>
            <a:endParaRPr lang="fr-FR" sz="2800" dirty="0"/>
          </a:p>
        </p:txBody>
      </p:sp>
      <p:sp>
        <p:nvSpPr>
          <p:cNvPr id="67" name="Oval 10"/>
          <p:cNvSpPr/>
          <p:nvPr/>
        </p:nvSpPr>
        <p:spPr>
          <a:xfrm>
            <a:off x="644897" y="188640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1" name="TextBox 15"/>
          <p:cNvSpPr txBox="1"/>
          <p:nvPr/>
        </p:nvSpPr>
        <p:spPr>
          <a:xfrm>
            <a:off x="1426656" y="-36836"/>
            <a:ext cx="3911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b="1" dirty="0" smtClean="0">
                <a:solidFill>
                  <a:schemeClr val="bg1"/>
                </a:solidFill>
                <a:latin typeface="Agency FB" pitchFamily="34" charset="0"/>
              </a:rPr>
              <a:t>Introduction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2332009" y="1330467"/>
            <a:ext cx="7567642" cy="51880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fr-FR" dirty="0" smtClean="0">
              <a:latin typeface="Calibri" pitchFamily="34" charset="0"/>
            </a:endParaRPr>
          </a:p>
          <a:p>
            <a:pPr>
              <a:buFont typeface="Arial" pitchFamily="34" charset="0"/>
              <a:buNone/>
            </a:pPr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4572596" y="5251082"/>
            <a:ext cx="3221932" cy="649415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9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4572595" y="3304194"/>
            <a:ext cx="3221933" cy="649415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9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4572595" y="1453651"/>
            <a:ext cx="3221934" cy="649415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9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7" name="Flèche gauche 26"/>
          <p:cNvSpPr/>
          <p:nvPr/>
        </p:nvSpPr>
        <p:spPr>
          <a:xfrm rot="5400000">
            <a:off x="6038514" y="4241830"/>
            <a:ext cx="539257" cy="588834"/>
          </a:xfrm>
          <a:prstGeom prst="leftArrow">
            <a:avLst>
              <a:gd name="adj1" fmla="val 50000"/>
              <a:gd name="adj2" fmla="val 4636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Flèche gauche 27"/>
          <p:cNvSpPr/>
          <p:nvPr/>
        </p:nvSpPr>
        <p:spPr>
          <a:xfrm rot="5400000">
            <a:off x="6045009" y="2403281"/>
            <a:ext cx="511554" cy="588834"/>
          </a:xfrm>
          <a:prstGeom prst="leftArrow">
            <a:avLst>
              <a:gd name="adj1" fmla="val 50000"/>
              <a:gd name="adj2" fmla="val 4636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TextBox 32"/>
          <p:cNvSpPr txBox="1"/>
          <p:nvPr/>
        </p:nvSpPr>
        <p:spPr>
          <a:xfrm>
            <a:off x="4899313" y="3315163"/>
            <a:ext cx="272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srgbClr val="C00000"/>
                </a:solidFill>
                <a:effectLst/>
                <a:latin typeface="Agency FB" pitchFamily="34" charset="0"/>
                <a:cs typeface="Times New Roman" pitchFamily="18" charset="0"/>
              </a:defRPr>
            </a:lvl1pPr>
          </a:lstStyle>
          <a:p>
            <a:pPr algn="ctr"/>
            <a:r>
              <a:rPr lang="fr-FR" sz="2800" dirty="0" smtClean="0"/>
              <a:t>Ergonomie</a:t>
            </a:r>
            <a:endParaRPr lang="fr-FR" sz="2800" dirty="0"/>
          </a:p>
        </p:txBody>
      </p:sp>
      <p:sp>
        <p:nvSpPr>
          <p:cNvPr id="31" name="TextBox 32"/>
          <p:cNvSpPr txBox="1"/>
          <p:nvPr/>
        </p:nvSpPr>
        <p:spPr>
          <a:xfrm>
            <a:off x="4686929" y="1453651"/>
            <a:ext cx="329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srgbClr val="C00000"/>
                </a:solidFill>
                <a:effectLst/>
                <a:latin typeface="Agency FB" pitchFamily="34" charset="0"/>
                <a:cs typeface="Times New Roman" pitchFamily="18" charset="0"/>
              </a:defRPr>
            </a:lvl1pPr>
          </a:lstStyle>
          <a:p>
            <a:pPr algn="ctr"/>
            <a:r>
              <a:rPr lang="fr-FR" sz="2800" dirty="0" smtClean="0"/>
              <a:t>Principes d’évaluation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0407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26" y="35721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78319" y="101411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1021988" y="85885"/>
            <a:ext cx="9073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Critère </a:t>
            </a:r>
            <a:r>
              <a:rPr lang="fr-FR" sz="4000" spc="-113" dirty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d’évaluation de </a:t>
            </a: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Bastien et </a:t>
            </a:r>
            <a:r>
              <a:rPr lang="fr-FR" sz="4000" spc="-113" dirty="0" err="1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scarpin</a:t>
            </a: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/>
            </a:r>
            <a:b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</a:br>
            <a:endParaRPr lang="fr-FR" sz="4000" spc="-113" dirty="0" smtClean="0">
              <a:solidFill>
                <a:schemeClr val="accent1">
                  <a:lumMod val="75000"/>
                </a:schemeClr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9664" y="324433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gency FB" pitchFamily="34" charset="0"/>
              </a:rPr>
              <a:t>Méthode d’évaluation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379" y="1101461"/>
            <a:ext cx="6579770" cy="548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26" y="35721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78319" y="101411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990006" y="179342"/>
            <a:ext cx="9073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Critère </a:t>
            </a:r>
            <a:r>
              <a:rPr lang="fr-FR" sz="4000" spc="-113" dirty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d’évaluation de </a:t>
            </a: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Bastien et </a:t>
            </a:r>
            <a:r>
              <a:rPr lang="fr-FR" sz="4000" spc="-113" dirty="0" err="1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scarpin</a:t>
            </a: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/>
            </a:r>
            <a:b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</a:br>
            <a:endParaRPr lang="fr-FR" sz="4000" spc="-113" dirty="0" smtClean="0">
              <a:solidFill>
                <a:schemeClr val="accent1">
                  <a:lumMod val="75000"/>
                </a:schemeClr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9664" y="324433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gency FB" pitchFamily="34" charset="0"/>
              </a:rPr>
              <a:t>Méthode d’évaluation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735" y="1075114"/>
            <a:ext cx="6972035" cy="546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26" y="35721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78319" y="101411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656106" y="66329"/>
            <a:ext cx="9073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Critère </a:t>
            </a:r>
            <a:r>
              <a:rPr lang="fr-FR" sz="4000" spc="-113" dirty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d’évaluation de </a:t>
            </a: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Bastien et </a:t>
            </a:r>
            <a:r>
              <a:rPr lang="fr-FR" sz="4000" spc="-113" dirty="0" err="1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scarpin</a:t>
            </a: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/>
            </a:r>
            <a:b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</a:br>
            <a:endParaRPr lang="fr-FR" sz="4000" spc="-113" dirty="0" smtClean="0">
              <a:solidFill>
                <a:schemeClr val="accent1">
                  <a:lumMod val="75000"/>
                </a:schemeClr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9664" y="324433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gency FB" pitchFamily="34" charset="0"/>
              </a:rPr>
              <a:t>Méthode d’évaluation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403" y="1197181"/>
            <a:ext cx="6624736" cy="517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58" y="25270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78319" y="101411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540147" y="50399"/>
            <a:ext cx="9073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-113" dirty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Critère d’évaluation de Bastien et </a:t>
            </a:r>
            <a:r>
              <a:rPr lang="fr-FR" sz="4000" spc="-113" dirty="0" err="1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scarpin</a:t>
            </a: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/>
            </a:r>
            <a:b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</a:br>
            <a:endParaRPr lang="fr-FR" sz="4000" spc="-113" dirty="0" smtClean="0">
              <a:solidFill>
                <a:schemeClr val="accent1">
                  <a:lumMod val="75000"/>
                </a:schemeClr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9664" y="324433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gency FB" pitchFamily="34" charset="0"/>
              </a:rPr>
              <a:t>Méthode d’évaluation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425" y="1098418"/>
            <a:ext cx="6957010" cy="53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58" y="25270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78319" y="101411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364632" y="101411"/>
            <a:ext cx="9073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-113" dirty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Critère d’évaluation de Bastien et </a:t>
            </a:r>
            <a:r>
              <a:rPr lang="fr-FR" sz="4000" spc="-113" dirty="0" err="1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scarpin</a:t>
            </a: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/>
            </a:r>
            <a:b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</a:br>
            <a:endParaRPr lang="fr-FR" sz="4000" spc="-113" dirty="0" smtClean="0">
              <a:solidFill>
                <a:schemeClr val="accent1">
                  <a:lumMod val="75000"/>
                </a:schemeClr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9664" y="324433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gency FB" pitchFamily="34" charset="0"/>
              </a:rPr>
              <a:t>Méthode d’évaluation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355" y="1149002"/>
            <a:ext cx="7278017" cy="538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58" y="25270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78319" y="101411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468139" y="78510"/>
            <a:ext cx="9073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-113" dirty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Critère d’évaluation de Bastien et </a:t>
            </a:r>
            <a:r>
              <a:rPr lang="fr-FR" sz="4000" spc="-113" dirty="0" err="1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scarpin</a:t>
            </a: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/>
            </a:r>
            <a:b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</a:br>
            <a:endParaRPr lang="fr-FR" sz="4000" spc="-113" dirty="0" smtClean="0">
              <a:solidFill>
                <a:schemeClr val="accent1">
                  <a:lumMod val="75000"/>
                </a:schemeClr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9664" y="324433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gency FB" pitchFamily="34" charset="0"/>
              </a:rPr>
              <a:t>Méthode d’évaluation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355" y="1001157"/>
            <a:ext cx="6814972" cy="545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6"/>
          <p:cNvCxnSpPr/>
          <p:nvPr/>
        </p:nvCxnSpPr>
        <p:spPr>
          <a:xfrm flipH="1" flipV="1">
            <a:off x="1127473" y="776825"/>
            <a:ext cx="204762" cy="21398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2"/>
          <p:cNvSpPr txBox="1"/>
          <p:nvPr/>
        </p:nvSpPr>
        <p:spPr>
          <a:xfrm>
            <a:off x="1715016" y="735087"/>
            <a:ext cx="4585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solidFill>
                  <a:srgbClr val="72808A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  <a:latin typeface="Novecento wide UltraLight"/>
              </a:defRPr>
            </a:lvl1pPr>
          </a:lstStyle>
          <a:p>
            <a:r>
              <a:rPr lang="fr-FR" sz="2400" i="1" dirty="0" smtClean="0">
                <a:solidFill>
                  <a:srgbClr val="C00000"/>
                </a:solidFill>
                <a:effectLst/>
                <a:latin typeface="Agency FB" pitchFamily="34" charset="0"/>
                <a:cs typeface="Times New Roman" pitchFamily="18" charset="0"/>
              </a:rPr>
              <a:t>Bonne IHM/Mauvaise IHM</a:t>
            </a:r>
            <a:r>
              <a:rPr lang="fr-FR" i="1" u="sng" dirty="0" smtClean="0">
                <a:solidFill>
                  <a:srgbClr val="C00000"/>
                </a:solidFill>
                <a:effectLst/>
              </a:rPr>
              <a:t> </a:t>
            </a:r>
            <a:endParaRPr lang="fr-FR" sz="2400" i="1" u="sng" dirty="0">
              <a:solidFill>
                <a:srgbClr val="C00000"/>
              </a:solidFill>
              <a:effectLst/>
              <a:latin typeface="Agency FB" pitchFamily="34" charset="0"/>
              <a:cs typeface="Times New Roman" pitchFamily="18" charset="0"/>
            </a:endParaRPr>
          </a:p>
        </p:txBody>
      </p:sp>
      <p:cxnSp>
        <p:nvCxnSpPr>
          <p:cNvPr id="35" name="Straight Connector 18"/>
          <p:cNvCxnSpPr/>
          <p:nvPr/>
        </p:nvCxnSpPr>
        <p:spPr>
          <a:xfrm flipH="1">
            <a:off x="1300676" y="990806"/>
            <a:ext cx="28398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19"/>
          <p:cNvSpPr/>
          <p:nvPr/>
        </p:nvSpPr>
        <p:spPr>
          <a:xfrm>
            <a:off x="1584659" y="951454"/>
            <a:ext cx="107616" cy="1012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7925" y="-243408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Oval 10"/>
          <p:cNvSpPr/>
          <p:nvPr/>
        </p:nvSpPr>
        <p:spPr>
          <a:xfrm>
            <a:off x="446798" y="-243554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0" name="TextBox 15"/>
          <p:cNvSpPr txBox="1"/>
          <p:nvPr/>
        </p:nvSpPr>
        <p:spPr>
          <a:xfrm>
            <a:off x="1426656" y="-36836"/>
            <a:ext cx="509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spc="-113" dirty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Déduction des  évaluations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939726" y="2497459"/>
            <a:ext cx="2664296" cy="504056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Bonne IHM</a:t>
            </a:r>
            <a:endParaRPr lang="fr-FR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necteur droit 5"/>
          <p:cNvCxnSpPr>
            <a:stCxn id="3" idx="3"/>
          </p:cNvCxnSpPr>
          <p:nvPr/>
        </p:nvCxnSpPr>
        <p:spPr>
          <a:xfrm>
            <a:off x="3604022" y="2749487"/>
            <a:ext cx="1867683" cy="35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5508699" y="1556792"/>
            <a:ext cx="0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508699" y="1556792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5508699" y="2165854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5439234" y="2785478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5508698" y="3424931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5508698" y="4190855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489358" y="1294265"/>
            <a:ext cx="3165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Facilité d’ apprentissage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79838" y="1882429"/>
            <a:ext cx="5286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Facilité, efficacité et sécurité d’utilisation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16811" y="2500941"/>
            <a:ext cx="3203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Acceptabilité du logiciel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516811" y="3900076"/>
            <a:ext cx="62992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Productivité satisfaisante du couple personne-machine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16811" y="3162393"/>
            <a:ext cx="6243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Satisfaction des utilisateurs</a:t>
            </a:r>
          </a:p>
        </p:txBody>
      </p:sp>
      <p:cxnSp>
        <p:nvCxnSpPr>
          <p:cNvPr id="58" name="Straight Connector 31"/>
          <p:cNvCxnSpPr/>
          <p:nvPr/>
        </p:nvCxnSpPr>
        <p:spPr>
          <a:xfrm flipH="1" flipV="1">
            <a:off x="1815996" y="1154390"/>
            <a:ext cx="2540575" cy="423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53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" grpId="0" animBg="1"/>
      <p:bldP spid="23" grpId="0"/>
      <p:bldP spid="27" grpId="0"/>
      <p:bldP spid="28" grpId="0"/>
      <p:bldP spid="29" grpId="0"/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6"/>
          <p:cNvCxnSpPr/>
          <p:nvPr/>
        </p:nvCxnSpPr>
        <p:spPr>
          <a:xfrm flipH="1" flipV="1">
            <a:off x="1127473" y="776825"/>
            <a:ext cx="204762" cy="21398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2"/>
          <p:cNvSpPr txBox="1"/>
          <p:nvPr/>
        </p:nvSpPr>
        <p:spPr>
          <a:xfrm>
            <a:off x="1715016" y="735087"/>
            <a:ext cx="4585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solidFill>
                  <a:srgbClr val="72808A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  <a:latin typeface="Novecento wide UltraLight"/>
              </a:defRPr>
            </a:lvl1pPr>
          </a:lstStyle>
          <a:p>
            <a:r>
              <a:rPr lang="fr-FR" sz="2400" i="1" dirty="0" smtClean="0">
                <a:solidFill>
                  <a:srgbClr val="C00000"/>
                </a:solidFill>
                <a:effectLst/>
                <a:latin typeface="Agency FB" pitchFamily="34" charset="0"/>
                <a:cs typeface="Times New Roman" pitchFamily="18" charset="0"/>
              </a:rPr>
              <a:t>Bonne IHM/Mauvaise IHM</a:t>
            </a:r>
            <a:r>
              <a:rPr lang="fr-FR" i="1" u="sng" dirty="0" smtClean="0">
                <a:solidFill>
                  <a:srgbClr val="C00000"/>
                </a:solidFill>
                <a:effectLst/>
              </a:rPr>
              <a:t> </a:t>
            </a:r>
            <a:endParaRPr lang="fr-FR" sz="2400" i="1" u="sng" dirty="0">
              <a:solidFill>
                <a:srgbClr val="C00000"/>
              </a:solidFill>
              <a:effectLst/>
              <a:latin typeface="Agency FB" pitchFamily="34" charset="0"/>
              <a:cs typeface="Times New Roman" pitchFamily="18" charset="0"/>
            </a:endParaRPr>
          </a:p>
        </p:txBody>
      </p:sp>
      <p:cxnSp>
        <p:nvCxnSpPr>
          <p:cNvPr id="35" name="Straight Connector 18"/>
          <p:cNvCxnSpPr/>
          <p:nvPr/>
        </p:nvCxnSpPr>
        <p:spPr>
          <a:xfrm flipH="1">
            <a:off x="1300676" y="990806"/>
            <a:ext cx="28398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19"/>
          <p:cNvSpPr/>
          <p:nvPr/>
        </p:nvSpPr>
        <p:spPr>
          <a:xfrm>
            <a:off x="1584659" y="951454"/>
            <a:ext cx="107616" cy="1012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7925" y="-243408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Oval 10"/>
          <p:cNvSpPr/>
          <p:nvPr/>
        </p:nvSpPr>
        <p:spPr>
          <a:xfrm>
            <a:off x="446798" y="-243554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0" name="TextBox 15"/>
          <p:cNvSpPr txBox="1"/>
          <p:nvPr/>
        </p:nvSpPr>
        <p:spPr>
          <a:xfrm>
            <a:off x="1426656" y="-36836"/>
            <a:ext cx="509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spc="-113" dirty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Déduction des  évaluations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939726" y="2497459"/>
            <a:ext cx="2664296" cy="504056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Mauvaise IHM</a:t>
            </a:r>
            <a:endParaRPr lang="fr-FR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necteur droit 5"/>
          <p:cNvCxnSpPr>
            <a:stCxn id="3" idx="3"/>
          </p:cNvCxnSpPr>
          <p:nvPr/>
        </p:nvCxnSpPr>
        <p:spPr>
          <a:xfrm>
            <a:off x="3604022" y="2749487"/>
            <a:ext cx="1867683" cy="35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5508699" y="1556792"/>
            <a:ext cx="0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508699" y="1556792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5508699" y="2165854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5439234" y="2785478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5508698" y="3424931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5508698" y="4190855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126602" y="1325959"/>
            <a:ext cx="5573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3192" lvl="1" indent="0"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Rejet, erreurs graves (centrale nucléaire)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26602" y="1885137"/>
            <a:ext cx="3622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3192" lvl="1" indent="0"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Baisse des performances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26602" y="2512536"/>
            <a:ext cx="5463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Régression vers des tâches d’exécution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516811" y="3900076"/>
            <a:ext cx="6299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Réécriture du système, détournement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26602" y="3162923"/>
            <a:ext cx="6243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Coûts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: modification des tâches</a:t>
            </a:r>
          </a:p>
        </p:txBody>
      </p:sp>
      <p:cxnSp>
        <p:nvCxnSpPr>
          <p:cNvPr id="58" name="Straight Connector 31"/>
          <p:cNvCxnSpPr/>
          <p:nvPr/>
        </p:nvCxnSpPr>
        <p:spPr>
          <a:xfrm flipH="1" flipV="1">
            <a:off x="1815996" y="1154390"/>
            <a:ext cx="2540575" cy="423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43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" grpId="0" animBg="1"/>
      <p:bldP spid="23" grpId="0"/>
      <p:bldP spid="27" grpId="0"/>
      <p:bldP spid="28" grpId="0"/>
      <p:bldP spid="29" grpId="0"/>
      <p:bldP spid="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58" y="25270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78319" y="101411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fr-FR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36091" y="128371"/>
            <a:ext cx="907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Exercices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9664" y="324433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gency FB" pitchFamily="34" charset="0"/>
              </a:rPr>
              <a:t>Méthode d’évaluation </a:t>
            </a:r>
          </a:p>
        </p:txBody>
      </p:sp>
      <p:pic>
        <p:nvPicPr>
          <p:cNvPr id="11" name="Image 10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431" y="2580107"/>
            <a:ext cx="7382709" cy="35533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43921" y="1345937"/>
            <a:ext cx="62992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modèle de plaque de cuisson vous paraît le plus ergonomique ?</a:t>
            </a:r>
          </a:p>
        </p:txBody>
      </p:sp>
    </p:spTree>
    <p:extLst>
      <p:ext uri="{BB962C8B-B14F-4D97-AF65-F5344CB8AC3E}">
        <p14:creationId xmlns:p14="http://schemas.microsoft.com/office/powerpoint/2010/main" val="64881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58" y="25270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78319" y="101411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fr-FR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36091" y="128371"/>
            <a:ext cx="907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Exercices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9664" y="324433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gency FB" pitchFamily="34" charset="0"/>
              </a:rPr>
              <a:t>Méthode d’évaluation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22995" y="1095275"/>
            <a:ext cx="6299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vous de juger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59" y="1838102"/>
            <a:ext cx="5904656" cy="439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5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7925" y="-243408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cxnSp>
        <p:nvCxnSpPr>
          <p:cNvPr id="55" name="Straight Connector 16"/>
          <p:cNvCxnSpPr/>
          <p:nvPr/>
        </p:nvCxnSpPr>
        <p:spPr>
          <a:xfrm flipH="1" flipV="1">
            <a:off x="1127472" y="776825"/>
            <a:ext cx="111085" cy="15753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32"/>
          <p:cNvSpPr txBox="1"/>
          <p:nvPr/>
        </p:nvSpPr>
        <p:spPr>
          <a:xfrm>
            <a:off x="985225" y="689851"/>
            <a:ext cx="272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srgbClr val="C00000"/>
                </a:solidFill>
                <a:effectLst/>
                <a:latin typeface="Agency FB" pitchFamily="34" charset="0"/>
                <a:cs typeface="Times New Roman" pitchFamily="18" charset="0"/>
              </a:defRPr>
            </a:lvl1pPr>
          </a:lstStyle>
          <a:p>
            <a:pPr algn="ctr"/>
            <a:r>
              <a:rPr lang="fr-FR" dirty="0" smtClean="0"/>
              <a:t>IHM</a:t>
            </a:r>
            <a:endParaRPr lang="fr-FR" dirty="0"/>
          </a:p>
        </p:txBody>
      </p:sp>
      <p:cxnSp>
        <p:nvCxnSpPr>
          <p:cNvPr id="58" name="Straight Connector 18"/>
          <p:cNvCxnSpPr>
            <a:stCxn id="59" idx="2"/>
          </p:cNvCxnSpPr>
          <p:nvPr/>
        </p:nvCxnSpPr>
        <p:spPr>
          <a:xfrm flipH="1">
            <a:off x="1231950" y="928753"/>
            <a:ext cx="28398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19"/>
          <p:cNvSpPr/>
          <p:nvPr/>
        </p:nvSpPr>
        <p:spPr>
          <a:xfrm>
            <a:off x="1515933" y="878112"/>
            <a:ext cx="107616" cy="1012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Straight Connector 31"/>
          <p:cNvCxnSpPr/>
          <p:nvPr/>
        </p:nvCxnSpPr>
        <p:spPr>
          <a:xfrm flipH="1">
            <a:off x="1871632" y="1148671"/>
            <a:ext cx="1836867" cy="56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10"/>
          <p:cNvSpPr/>
          <p:nvPr/>
        </p:nvSpPr>
        <p:spPr>
          <a:xfrm>
            <a:off x="644897" y="188640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1" name="TextBox 15"/>
          <p:cNvSpPr txBox="1"/>
          <p:nvPr/>
        </p:nvSpPr>
        <p:spPr>
          <a:xfrm>
            <a:off x="1426656" y="-36836"/>
            <a:ext cx="3911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b="1" dirty="0" smtClean="0">
                <a:solidFill>
                  <a:schemeClr val="bg1"/>
                </a:solidFill>
                <a:latin typeface="Agency FB" pitchFamily="34" charset="0"/>
              </a:rPr>
              <a:t>Introduction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72" y="1348556"/>
            <a:ext cx="3515667" cy="161109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795" y="1157695"/>
            <a:ext cx="4680506" cy="223415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419" y="3704855"/>
            <a:ext cx="503304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7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58" y="25270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78319" y="101411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fr-FR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36091" y="128371"/>
            <a:ext cx="907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Exercices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9664" y="324433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gency FB" pitchFamily="34" charset="0"/>
              </a:rPr>
              <a:t>Méthode d’évaluation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22995" y="1095275"/>
            <a:ext cx="6299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vous de juger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36" y="2398430"/>
            <a:ext cx="5797900" cy="323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58" y="25270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78319" y="101411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fr-FR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41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36091" y="128371"/>
            <a:ext cx="907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Exercices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9664" y="324433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gency FB" pitchFamily="34" charset="0"/>
              </a:rPr>
              <a:t>Méthode d’évaluation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22995" y="1095275"/>
            <a:ext cx="6299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vous de juger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445" y="2529977"/>
            <a:ext cx="5778848" cy="297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58" y="25270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78319" y="101411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fr-FR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36091" y="128371"/>
            <a:ext cx="907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Exercices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9664" y="324433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gency FB" pitchFamily="34" charset="0"/>
              </a:rPr>
              <a:t>Méthode d’évaluation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22995" y="1095275"/>
            <a:ext cx="6299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vous de juger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11" y="1514207"/>
            <a:ext cx="5797900" cy="490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59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Oval 10"/>
          <p:cNvSpPr/>
          <p:nvPr/>
        </p:nvSpPr>
        <p:spPr>
          <a:xfrm>
            <a:off x="678319" y="101411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-74759" y="76820"/>
            <a:ext cx="907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Conclusion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9664" y="3244334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gency FB" pitchFamily="34" charset="0"/>
              </a:rPr>
              <a:t>Méthode d’évaluation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7478" y="3212184"/>
            <a:ext cx="8352928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6000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Merci pour votre attention</a:t>
            </a:r>
            <a:endParaRPr lang="fr-FR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9F96A052-81BD-4A71-AC9A-B13A27320292}"/>
              </a:ext>
            </a:extLst>
          </p:cNvPr>
          <p:cNvSpPr txBox="1"/>
          <p:nvPr/>
        </p:nvSpPr>
        <p:spPr>
          <a:xfrm>
            <a:off x="180107" y="332656"/>
            <a:ext cx="3318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646081"/>
                </a:solidFill>
                <a:latin typeface="Agency FB" pitchFamily="34" charset="0"/>
              </a:rPr>
              <a:t>Bibliographie</a:t>
            </a:r>
            <a:endParaRPr lang="fr-FR" sz="4000" b="1" dirty="0">
              <a:solidFill>
                <a:srgbClr val="646081"/>
              </a:solidFill>
              <a:latin typeface="Agency FB" pitchFamily="34" charset="0"/>
            </a:endParaRPr>
          </a:p>
          <a:p>
            <a:pPr algn="ctr"/>
            <a:endParaRPr lang="fr-FR" dirty="0">
              <a:solidFill>
                <a:srgbClr val="64608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4203" y="1440652"/>
            <a:ext cx="100091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https://www.lebigdata.fr/interface-homme-machine-tout-savoir-sur-les-ihm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https://blocnotes.iergo.fr/breve/ergonome-ihm-une-definition/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https://www.programmez.com/avis-experts/lenfer-quotidien-du-testeur-fonctionnel-27371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https://perso.liris.cnrs.fr/stephanie.jean-daubias/enseignement/IHM/LifIHM-CM7-ErgoCriteres.pdf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http://deptinfo.cnam.fr/Enseignement/CycleSpecialisation/IHM/annee1011/conceptionEtEvaluation.pdf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https://lipn.univ-paris13.fr/~recanati/docs/M2-IHMConception/ConceptionIG.pdf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http://www.qualitystreet.fr/2010/10/21/design-dinterface-et-critere-ergonomique-7-gestion-des-erreurs/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0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7925" y="-243408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5" name="Straight Connector 16"/>
          <p:cNvCxnSpPr/>
          <p:nvPr/>
        </p:nvCxnSpPr>
        <p:spPr>
          <a:xfrm flipH="1" flipV="1">
            <a:off x="1127472" y="776825"/>
            <a:ext cx="111085" cy="15753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32"/>
          <p:cNvSpPr txBox="1"/>
          <p:nvPr/>
        </p:nvSpPr>
        <p:spPr>
          <a:xfrm>
            <a:off x="1183014" y="532832"/>
            <a:ext cx="272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srgbClr val="C00000"/>
                </a:solidFill>
                <a:effectLst/>
                <a:latin typeface="Agency FB" pitchFamily="34" charset="0"/>
                <a:cs typeface="Times New Roman" pitchFamily="18" charset="0"/>
              </a:defRPr>
            </a:lvl1pPr>
          </a:lstStyle>
          <a:p>
            <a:pPr algn="ctr"/>
            <a:r>
              <a:rPr lang="fr-FR" dirty="0" smtClean="0"/>
              <a:t>Ergonomie</a:t>
            </a:r>
            <a:endParaRPr lang="fr-FR" dirty="0"/>
          </a:p>
        </p:txBody>
      </p:sp>
      <p:cxnSp>
        <p:nvCxnSpPr>
          <p:cNvPr id="58" name="Straight Connector 18"/>
          <p:cNvCxnSpPr>
            <a:stCxn id="59" idx="2"/>
          </p:cNvCxnSpPr>
          <p:nvPr/>
        </p:nvCxnSpPr>
        <p:spPr>
          <a:xfrm flipH="1">
            <a:off x="1231950" y="928753"/>
            <a:ext cx="28398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19"/>
          <p:cNvSpPr/>
          <p:nvPr/>
        </p:nvSpPr>
        <p:spPr>
          <a:xfrm>
            <a:off x="1515933" y="878112"/>
            <a:ext cx="107616" cy="1012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Straight Connector 31"/>
          <p:cNvCxnSpPr/>
          <p:nvPr/>
        </p:nvCxnSpPr>
        <p:spPr>
          <a:xfrm flipH="1">
            <a:off x="1718561" y="961188"/>
            <a:ext cx="1836867" cy="56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10"/>
          <p:cNvSpPr/>
          <p:nvPr/>
        </p:nvSpPr>
        <p:spPr>
          <a:xfrm>
            <a:off x="644897" y="188640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1" name="TextBox 15"/>
          <p:cNvSpPr txBox="1"/>
          <p:nvPr/>
        </p:nvSpPr>
        <p:spPr>
          <a:xfrm>
            <a:off x="1294099" y="-39497"/>
            <a:ext cx="2805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ea typeface="+mj-ea"/>
                <a:cs typeface="Aharoni" pitchFamily="2" charset="-79"/>
              </a:rPr>
              <a:t>Introduction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1836291" y="1434288"/>
            <a:ext cx="8229600" cy="4389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l’ergonomie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est une  discipline qui vise à l’adaptation d’un système à son utilisateur, afin que ce dernier puisse mener ses activités avec un maximum </a:t>
            </a:r>
          </a:p>
          <a:p>
            <a:pPr>
              <a:buFont typeface="Arial" pitchFamily="34" charset="0"/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d’efficacité, de satisfaction et de bien-être, avec une phase d’adaptation réduite.</a:t>
            </a:r>
          </a:p>
          <a:p>
            <a:pPr>
              <a:buFont typeface="Arial" pitchFamily="34" charset="0"/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7925" y="-243408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5" name="Straight Connector 16"/>
          <p:cNvCxnSpPr/>
          <p:nvPr/>
        </p:nvCxnSpPr>
        <p:spPr>
          <a:xfrm flipH="1" flipV="1">
            <a:off x="1127472" y="776825"/>
            <a:ext cx="111085" cy="15753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32"/>
          <p:cNvSpPr txBox="1"/>
          <p:nvPr/>
        </p:nvSpPr>
        <p:spPr>
          <a:xfrm>
            <a:off x="1183014" y="532832"/>
            <a:ext cx="272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srgbClr val="C00000"/>
                </a:solidFill>
                <a:effectLst/>
                <a:latin typeface="Agency FB" pitchFamily="34" charset="0"/>
                <a:cs typeface="Times New Roman" pitchFamily="18" charset="0"/>
              </a:defRPr>
            </a:lvl1pPr>
          </a:lstStyle>
          <a:p>
            <a:pPr algn="ctr"/>
            <a:r>
              <a:rPr lang="fr-FR" dirty="0" smtClean="0"/>
              <a:t>Ergonomie</a:t>
            </a:r>
            <a:endParaRPr lang="fr-FR" dirty="0"/>
          </a:p>
        </p:txBody>
      </p:sp>
      <p:cxnSp>
        <p:nvCxnSpPr>
          <p:cNvPr id="58" name="Straight Connector 18"/>
          <p:cNvCxnSpPr>
            <a:stCxn id="59" idx="2"/>
          </p:cNvCxnSpPr>
          <p:nvPr/>
        </p:nvCxnSpPr>
        <p:spPr>
          <a:xfrm flipH="1">
            <a:off x="1231950" y="928753"/>
            <a:ext cx="28398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19"/>
          <p:cNvSpPr/>
          <p:nvPr/>
        </p:nvSpPr>
        <p:spPr>
          <a:xfrm>
            <a:off x="1515933" y="878112"/>
            <a:ext cx="107616" cy="1012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Straight Connector 31"/>
          <p:cNvCxnSpPr/>
          <p:nvPr/>
        </p:nvCxnSpPr>
        <p:spPr>
          <a:xfrm flipH="1">
            <a:off x="1718561" y="961188"/>
            <a:ext cx="1836867" cy="56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10"/>
          <p:cNvSpPr/>
          <p:nvPr/>
        </p:nvSpPr>
        <p:spPr>
          <a:xfrm>
            <a:off x="644897" y="188640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1" name="TextBox 15"/>
          <p:cNvSpPr txBox="1"/>
          <p:nvPr/>
        </p:nvSpPr>
        <p:spPr>
          <a:xfrm>
            <a:off x="1294099" y="-39497"/>
            <a:ext cx="2805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ea typeface="+mj-ea"/>
                <a:cs typeface="Aharoni" pitchFamily="2" charset="-79"/>
              </a:rPr>
              <a:t>Introduction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1386614" y="1173459"/>
            <a:ext cx="8229600" cy="4389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r-FR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Ergonomie logicielle</a:t>
            </a: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Vise à adapter les logiciels à l’utilisateur </a:t>
            </a:r>
          </a:p>
          <a:p>
            <a:pPr lvl="3">
              <a:buFont typeface="Wingdings" pitchFamily="2" charset="2"/>
              <a:buChar char="ü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Pour diminuer les erreurs, le temps d’apprentissage.</a:t>
            </a:r>
          </a:p>
          <a:p>
            <a:pPr lvl="3">
              <a:buFont typeface="Wingdings" pitchFamily="2" charset="2"/>
              <a:buChar char="ü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Rendre les logiciels facilement utilisable.</a:t>
            </a:r>
          </a:p>
          <a:p>
            <a:pPr>
              <a:buFont typeface="Arial" pitchFamily="34" charset="0"/>
              <a:buNone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2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7925" y="-243408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Flèche gauche 36"/>
          <p:cNvSpPr/>
          <p:nvPr/>
        </p:nvSpPr>
        <p:spPr>
          <a:xfrm rot="2824231">
            <a:off x="4140456" y="3451878"/>
            <a:ext cx="511554" cy="588834"/>
          </a:xfrm>
          <a:prstGeom prst="leftArrow">
            <a:avLst>
              <a:gd name="adj1" fmla="val 50000"/>
              <a:gd name="adj2" fmla="val 4636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Flèche gauche 41"/>
          <p:cNvSpPr/>
          <p:nvPr/>
        </p:nvSpPr>
        <p:spPr>
          <a:xfrm rot="7601697">
            <a:off x="7943272" y="3358490"/>
            <a:ext cx="517755" cy="540060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Rectangle à coins arrondis 42"/>
          <p:cNvSpPr/>
          <p:nvPr/>
        </p:nvSpPr>
        <p:spPr>
          <a:xfrm>
            <a:off x="1640540" y="2561283"/>
            <a:ext cx="2916323" cy="649415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9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8317011" y="2561283"/>
            <a:ext cx="2916323" cy="649415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9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4848657" y="3450024"/>
            <a:ext cx="2952328" cy="1368152"/>
          </a:xfrm>
          <a:prstGeom prst="ellipse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Principes d’évaluation</a:t>
            </a:r>
          </a:p>
        </p:txBody>
      </p:sp>
      <p:cxnSp>
        <p:nvCxnSpPr>
          <p:cNvPr id="55" name="Straight Connector 16"/>
          <p:cNvCxnSpPr/>
          <p:nvPr/>
        </p:nvCxnSpPr>
        <p:spPr>
          <a:xfrm flipH="1" flipV="1">
            <a:off x="1127472" y="776825"/>
            <a:ext cx="111085" cy="15753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32"/>
          <p:cNvSpPr txBox="1"/>
          <p:nvPr/>
        </p:nvSpPr>
        <p:spPr>
          <a:xfrm>
            <a:off x="1682841" y="701440"/>
            <a:ext cx="272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srgbClr val="C00000"/>
                </a:solidFill>
                <a:effectLst/>
                <a:latin typeface="Agency FB" pitchFamily="34" charset="0"/>
                <a:cs typeface="Times New Roman" pitchFamily="18" charset="0"/>
              </a:defRPr>
            </a:lvl1pPr>
          </a:lstStyle>
          <a:p>
            <a:pPr algn="ctr"/>
            <a:r>
              <a:rPr lang="fr-FR" dirty="0" smtClean="0"/>
              <a:t>Principes d’évaluation</a:t>
            </a:r>
            <a:endParaRPr lang="fr-FR" dirty="0"/>
          </a:p>
        </p:txBody>
      </p:sp>
      <p:cxnSp>
        <p:nvCxnSpPr>
          <p:cNvPr id="58" name="Straight Connector 18"/>
          <p:cNvCxnSpPr>
            <a:stCxn id="59" idx="2"/>
          </p:cNvCxnSpPr>
          <p:nvPr/>
        </p:nvCxnSpPr>
        <p:spPr>
          <a:xfrm flipH="1">
            <a:off x="1231950" y="928753"/>
            <a:ext cx="28398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19"/>
          <p:cNvSpPr/>
          <p:nvPr/>
        </p:nvSpPr>
        <p:spPr>
          <a:xfrm>
            <a:off x="1515933" y="878112"/>
            <a:ext cx="107616" cy="1012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Straight Connector 31"/>
          <p:cNvCxnSpPr/>
          <p:nvPr/>
        </p:nvCxnSpPr>
        <p:spPr>
          <a:xfrm flipH="1">
            <a:off x="2087656" y="1148671"/>
            <a:ext cx="1836867" cy="56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10"/>
          <p:cNvSpPr/>
          <p:nvPr/>
        </p:nvSpPr>
        <p:spPr>
          <a:xfrm>
            <a:off x="644897" y="188640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1" name="TextBox 15"/>
          <p:cNvSpPr txBox="1"/>
          <p:nvPr/>
        </p:nvSpPr>
        <p:spPr>
          <a:xfrm>
            <a:off x="1569741" y="26023"/>
            <a:ext cx="391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Introduction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104027" y="2677587"/>
            <a:ext cx="2196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Evaluer quand ?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803064" y="2701324"/>
            <a:ext cx="2430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Evaluer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quoi ?</a:t>
            </a:r>
          </a:p>
        </p:txBody>
      </p:sp>
    </p:spTree>
    <p:extLst>
      <p:ext uri="{BB962C8B-B14F-4D97-AF65-F5344CB8AC3E}">
        <p14:creationId xmlns:p14="http://schemas.microsoft.com/office/powerpoint/2010/main" val="177912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43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7925" y="-243408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5" name="Straight Connector 16"/>
          <p:cNvCxnSpPr/>
          <p:nvPr/>
        </p:nvCxnSpPr>
        <p:spPr>
          <a:xfrm flipH="1" flipV="1">
            <a:off x="1127472" y="776825"/>
            <a:ext cx="111085" cy="15753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32"/>
          <p:cNvSpPr txBox="1"/>
          <p:nvPr/>
        </p:nvSpPr>
        <p:spPr>
          <a:xfrm>
            <a:off x="1682841" y="701440"/>
            <a:ext cx="272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srgbClr val="C00000"/>
                </a:solidFill>
                <a:effectLst/>
                <a:latin typeface="Agency FB" pitchFamily="34" charset="0"/>
                <a:cs typeface="Times New Roman" pitchFamily="18" charset="0"/>
              </a:defRPr>
            </a:lvl1pPr>
          </a:lstStyle>
          <a:p>
            <a:pPr algn="ctr"/>
            <a:r>
              <a:rPr lang="fr-FR" dirty="0" smtClean="0"/>
              <a:t>Evaluer quoi ?</a:t>
            </a:r>
            <a:endParaRPr lang="fr-FR" dirty="0"/>
          </a:p>
        </p:txBody>
      </p:sp>
      <p:cxnSp>
        <p:nvCxnSpPr>
          <p:cNvPr id="58" name="Straight Connector 18"/>
          <p:cNvCxnSpPr>
            <a:stCxn id="59" idx="2"/>
          </p:cNvCxnSpPr>
          <p:nvPr/>
        </p:nvCxnSpPr>
        <p:spPr>
          <a:xfrm flipH="1">
            <a:off x="1231950" y="928753"/>
            <a:ext cx="28398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19"/>
          <p:cNvSpPr/>
          <p:nvPr/>
        </p:nvSpPr>
        <p:spPr>
          <a:xfrm>
            <a:off x="1515933" y="878112"/>
            <a:ext cx="107616" cy="1012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Straight Connector 31"/>
          <p:cNvCxnSpPr/>
          <p:nvPr/>
        </p:nvCxnSpPr>
        <p:spPr>
          <a:xfrm flipH="1">
            <a:off x="2087656" y="1148671"/>
            <a:ext cx="1836867" cy="56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10"/>
          <p:cNvSpPr/>
          <p:nvPr/>
        </p:nvSpPr>
        <p:spPr>
          <a:xfrm>
            <a:off x="644897" y="188640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1" name="TextBox 15"/>
          <p:cNvSpPr txBox="1"/>
          <p:nvPr/>
        </p:nvSpPr>
        <p:spPr>
          <a:xfrm>
            <a:off x="1927148" y="1601591"/>
            <a:ext cx="391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Introduction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20" name="TextBox 15"/>
          <p:cNvSpPr txBox="1"/>
          <p:nvPr/>
        </p:nvSpPr>
        <p:spPr>
          <a:xfrm>
            <a:off x="1373941" y="121647"/>
            <a:ext cx="391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Introduction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87656" y="1409855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Fiabilité et qualité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technique</a:t>
            </a:r>
          </a:p>
          <a:p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Utilisabilité :</a:t>
            </a:r>
          </a:p>
          <a:p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822960" lvl="1" indent="-457200">
              <a:buFont typeface="Wingdings" panose="05000000000000000000" pitchFamily="2" charset="2"/>
              <a:buChar char="v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Capacité à permettre à l'utilisateur d'atteindre facilement ses objectifs</a:t>
            </a:r>
          </a:p>
          <a:p>
            <a:pPr marL="822960" lvl="1" indent="-457200">
              <a:buFont typeface="Wingdings" panose="05000000000000000000" pitchFamily="2" charset="2"/>
              <a:buChar char="v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Qualité de l’interface (ergonomie)</a:t>
            </a:r>
          </a:p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Utilité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Adéquation aux objectifs de haut niveau du client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Le logiciel satisfait-il les spécifications </a:t>
            </a:r>
          </a:p>
          <a:p>
            <a:pPr>
              <a:buNone/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Usages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Utilisation réelle du logiciel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Le logiciel est-il utilisé comme prévu ?</a:t>
            </a:r>
          </a:p>
        </p:txBody>
      </p:sp>
    </p:spTree>
    <p:extLst>
      <p:ext uri="{BB962C8B-B14F-4D97-AF65-F5344CB8AC3E}">
        <p14:creationId xmlns:p14="http://schemas.microsoft.com/office/powerpoint/2010/main" val="15111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-3" y="6669360"/>
            <a:ext cx="12601578" cy="2253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091" y="6617180"/>
            <a:ext cx="1907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INSTITUT GALILEE</a:t>
            </a:r>
          </a:p>
          <a:p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7925" y="-243408"/>
            <a:ext cx="12817423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5" name="Straight Connector 16"/>
          <p:cNvCxnSpPr/>
          <p:nvPr/>
        </p:nvCxnSpPr>
        <p:spPr>
          <a:xfrm flipH="1" flipV="1">
            <a:off x="1127472" y="776825"/>
            <a:ext cx="111085" cy="15753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32"/>
          <p:cNvSpPr txBox="1"/>
          <p:nvPr/>
        </p:nvSpPr>
        <p:spPr>
          <a:xfrm>
            <a:off x="1682841" y="701440"/>
            <a:ext cx="272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srgbClr val="C00000"/>
                </a:solidFill>
                <a:effectLst/>
                <a:latin typeface="Agency FB" pitchFamily="34" charset="0"/>
                <a:cs typeface="Times New Roman" pitchFamily="18" charset="0"/>
              </a:defRPr>
            </a:lvl1pPr>
          </a:lstStyle>
          <a:p>
            <a:pPr algn="ctr"/>
            <a:r>
              <a:rPr lang="fr-FR" dirty="0" smtClean="0"/>
              <a:t>Evaluer quand ?</a:t>
            </a:r>
            <a:endParaRPr lang="fr-FR" dirty="0"/>
          </a:p>
        </p:txBody>
      </p:sp>
      <p:cxnSp>
        <p:nvCxnSpPr>
          <p:cNvPr id="58" name="Straight Connector 18"/>
          <p:cNvCxnSpPr>
            <a:stCxn id="59" idx="2"/>
          </p:cNvCxnSpPr>
          <p:nvPr/>
        </p:nvCxnSpPr>
        <p:spPr>
          <a:xfrm flipH="1">
            <a:off x="1231950" y="928753"/>
            <a:ext cx="28398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19"/>
          <p:cNvSpPr/>
          <p:nvPr/>
        </p:nvSpPr>
        <p:spPr>
          <a:xfrm>
            <a:off x="1515933" y="878112"/>
            <a:ext cx="107616" cy="1012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Straight Connector 31"/>
          <p:cNvCxnSpPr/>
          <p:nvPr/>
        </p:nvCxnSpPr>
        <p:spPr>
          <a:xfrm flipH="1">
            <a:off x="2087656" y="1148671"/>
            <a:ext cx="1836867" cy="56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10"/>
          <p:cNvSpPr/>
          <p:nvPr/>
        </p:nvSpPr>
        <p:spPr>
          <a:xfrm>
            <a:off x="644897" y="188640"/>
            <a:ext cx="687338" cy="6587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1" name="TextBox 15"/>
          <p:cNvSpPr txBox="1"/>
          <p:nvPr/>
        </p:nvSpPr>
        <p:spPr>
          <a:xfrm>
            <a:off x="1745887" y="30976"/>
            <a:ext cx="391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spc="-113" dirty="0" smtClean="0">
                <a:solidFill>
                  <a:schemeClr val="bg1"/>
                </a:solidFill>
                <a:latin typeface="Agency FB" pitchFamily="34" charset="0"/>
                <a:cs typeface="Aharoni" pitchFamily="2" charset="-79"/>
              </a:rPr>
              <a:t>Introduction</a:t>
            </a:r>
            <a:endParaRPr lang="fr-FR" sz="4000" spc="-113" dirty="0">
              <a:solidFill>
                <a:schemeClr val="bg1"/>
              </a:solidFill>
              <a:latin typeface="Agency FB" pitchFamily="34" charset="0"/>
              <a:cs typeface="Aharoni" pitchFamily="2" charset="-79"/>
            </a:endParaRPr>
          </a:p>
          <a:p>
            <a:pPr>
              <a:spcBef>
                <a:spcPct val="0"/>
              </a:spcBef>
            </a:pPr>
            <a:endParaRPr lang="fr-FR" sz="4000" spc="-113" dirty="0">
              <a:solidFill>
                <a:schemeClr val="bg1"/>
              </a:solidFill>
              <a:latin typeface="Agency FB" pitchFamily="34" charset="0"/>
              <a:ea typeface="+mj-ea"/>
              <a:cs typeface="Aharoni" pitchFamily="2" charset="-79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1EB9-CD0B-412B-8614-15834D75140D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916411" y="1288467"/>
            <a:ext cx="793445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En cours 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conception</a:t>
            </a:r>
          </a:p>
          <a:p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Conception itérative de maquette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Conception centré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utilisateur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En cours 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réalisation</a:t>
            </a:r>
          </a:p>
          <a:p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Méthodes classiques de contrôle qualité</a:t>
            </a:r>
          </a:p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En cours 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diffusion</a:t>
            </a:r>
          </a:p>
          <a:p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Satisfaction de l’utilisateurs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Incident critiques</a:t>
            </a:r>
          </a:p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Avant un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achat</a:t>
            </a:r>
          </a:p>
          <a:p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Comparaison de logiciels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Évaluation sommative</a:t>
            </a:r>
          </a:p>
        </p:txBody>
      </p:sp>
    </p:spTree>
    <p:extLst>
      <p:ext uri="{BB962C8B-B14F-4D97-AF65-F5344CB8AC3E}">
        <p14:creationId xmlns:p14="http://schemas.microsoft.com/office/powerpoint/2010/main" val="15383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6884</TotalTime>
  <Words>1388</Words>
  <Application>Microsoft Office PowerPoint</Application>
  <PresentationFormat>Personnalisé</PresentationFormat>
  <Paragraphs>470</Paragraphs>
  <Slides>44</Slides>
  <Notes>44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8" baseType="lpstr">
      <vt:lpstr>宋体</vt:lpstr>
      <vt:lpstr>Agency FB</vt:lpstr>
      <vt:lpstr>Aharoni</vt:lpstr>
      <vt:lpstr>Arial</vt:lpstr>
      <vt:lpstr>Arial Narrow</vt:lpstr>
      <vt:lpstr>Calibri</vt:lpstr>
      <vt:lpstr>Centaur</vt:lpstr>
      <vt:lpstr>Courier New</vt:lpstr>
      <vt:lpstr>Garamond</vt:lpstr>
      <vt:lpstr>Novecento wide UltraLight</vt:lpstr>
      <vt:lpstr>Times New Roman</vt:lpstr>
      <vt:lpstr>Wingdings</vt:lpstr>
      <vt:lpstr>Wingdings 2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HBseven</dc:creator>
  <cp:lastModifiedBy>Fatima Ezzahra</cp:lastModifiedBy>
  <cp:revision>522</cp:revision>
  <dcterms:created xsi:type="dcterms:W3CDTF">2015-06-18T12:26:19Z</dcterms:created>
  <dcterms:modified xsi:type="dcterms:W3CDTF">2019-02-08T08:24:48Z</dcterms:modified>
</cp:coreProperties>
</file>