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87" r:id="rId3"/>
    <p:sldId id="288" r:id="rId4"/>
    <p:sldId id="289" r:id="rId5"/>
    <p:sldId id="290" r:id="rId6"/>
    <p:sldId id="291" r:id="rId7"/>
    <p:sldId id="295" r:id="rId8"/>
    <p:sldId id="293" r:id="rId9"/>
    <p:sldId id="294" r:id="rId10"/>
    <p:sldId id="296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9CF"/>
    <a:srgbClr val="B3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76882" autoAdjust="0"/>
  </p:normalViewPr>
  <p:slideViewPr>
    <p:cSldViewPr snapToGrid="0">
      <p:cViewPr>
        <p:scale>
          <a:sx n="93" d="100"/>
          <a:sy n="93" d="100"/>
        </p:scale>
        <p:origin x="-84" y="-10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6AB47-F00F-4E8C-9EFC-C2885E9E063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3E1D2F0-B6AD-4BF9-994A-B75813D49460}">
      <dgm:prSet phldrT="[Texte]" custT="1"/>
      <dgm:spPr/>
      <dgm:t>
        <a:bodyPr/>
        <a:lstStyle/>
        <a:p>
          <a:r>
            <a:rPr lang="fr-FR" sz="2000" dirty="0"/>
            <a:t>1964</a:t>
          </a:r>
        </a:p>
      </dgm:t>
    </dgm:pt>
    <dgm:pt modelId="{8C8EE7E1-9BC4-45DD-B9F3-0AF5FE98184A}" type="parTrans" cxnId="{857BBE77-9244-46CD-A34F-F4FE43FA1279}">
      <dgm:prSet/>
      <dgm:spPr/>
      <dgm:t>
        <a:bodyPr/>
        <a:lstStyle/>
        <a:p>
          <a:endParaRPr lang="fr-FR"/>
        </a:p>
      </dgm:t>
    </dgm:pt>
    <dgm:pt modelId="{51F6A067-67FD-48BD-B3C7-9146A5425F1B}" type="sibTrans" cxnId="{857BBE77-9244-46CD-A34F-F4FE43FA1279}">
      <dgm:prSet/>
      <dgm:spPr/>
      <dgm:t>
        <a:bodyPr/>
        <a:lstStyle/>
        <a:p>
          <a:endParaRPr lang="fr-FR"/>
        </a:p>
      </dgm:t>
    </dgm:pt>
    <dgm:pt modelId="{0E4490CC-537F-41C6-BC13-17FAD93D41D4}">
      <dgm:prSet phldrT="[Texte]" custT="1"/>
      <dgm:spPr/>
      <dgm:t>
        <a:bodyPr/>
        <a:lstStyle/>
        <a:p>
          <a:r>
            <a:rPr lang="fr-FR" sz="1800" dirty="0"/>
            <a:t>2000</a:t>
          </a:r>
        </a:p>
      </dgm:t>
    </dgm:pt>
    <dgm:pt modelId="{C2BB704D-3D44-4620-9F17-C364905BAD8E}" type="parTrans" cxnId="{AE931781-EB45-4281-BC5C-2599710989FF}">
      <dgm:prSet/>
      <dgm:spPr/>
      <dgm:t>
        <a:bodyPr/>
        <a:lstStyle/>
        <a:p>
          <a:endParaRPr lang="fr-FR"/>
        </a:p>
      </dgm:t>
    </dgm:pt>
    <dgm:pt modelId="{A0A82587-035F-4E48-AEAD-A87EB0A516E9}" type="sibTrans" cxnId="{AE931781-EB45-4281-BC5C-2599710989FF}">
      <dgm:prSet/>
      <dgm:spPr/>
      <dgm:t>
        <a:bodyPr/>
        <a:lstStyle/>
        <a:p>
          <a:endParaRPr lang="fr-FR"/>
        </a:p>
      </dgm:t>
    </dgm:pt>
    <dgm:pt modelId="{B09A5FDD-F065-4C53-8653-703079585F3C}">
      <dgm:prSet phldrT="[Texte]" custT="1"/>
      <dgm:spPr/>
      <dgm:t>
        <a:bodyPr/>
        <a:lstStyle/>
        <a:p>
          <a:r>
            <a:rPr lang="fr-FR" sz="1800" dirty="0"/>
            <a:t>2017</a:t>
          </a:r>
        </a:p>
      </dgm:t>
    </dgm:pt>
    <dgm:pt modelId="{D5F1DCAC-1949-42D3-93EB-DFFA83425432}" type="parTrans" cxnId="{ABEAF3DE-0AC1-47FA-8CA6-F30D9690E9A9}">
      <dgm:prSet/>
      <dgm:spPr/>
      <dgm:t>
        <a:bodyPr/>
        <a:lstStyle/>
        <a:p>
          <a:endParaRPr lang="fr-FR"/>
        </a:p>
      </dgm:t>
    </dgm:pt>
    <dgm:pt modelId="{568E9055-12FD-43B2-9037-B09F291E153E}" type="sibTrans" cxnId="{ABEAF3DE-0AC1-47FA-8CA6-F30D9690E9A9}">
      <dgm:prSet/>
      <dgm:spPr/>
      <dgm:t>
        <a:bodyPr/>
        <a:lstStyle/>
        <a:p>
          <a:endParaRPr lang="fr-FR"/>
        </a:p>
      </dgm:t>
    </dgm:pt>
    <dgm:pt modelId="{E027B090-2FB1-4D2E-979E-494F02E72149}" type="pres">
      <dgm:prSet presAssocID="{C026AB47-F00F-4E8C-9EFC-C2885E9E0631}" presName="Name0" presStyleCnt="0">
        <dgm:presLayoutVars>
          <dgm:dir/>
          <dgm:resizeHandles val="exact"/>
        </dgm:presLayoutVars>
      </dgm:prSet>
      <dgm:spPr/>
    </dgm:pt>
    <dgm:pt modelId="{1629DC30-1439-44DA-AD00-97ABFC13DF92}" type="pres">
      <dgm:prSet presAssocID="{C026AB47-F00F-4E8C-9EFC-C2885E9E0631}" presName="arrow" presStyleLbl="bgShp" presStyleIdx="0" presStyleCnt="1"/>
      <dgm:spPr/>
    </dgm:pt>
    <dgm:pt modelId="{A0A730B8-FC99-41D4-9866-BBC993BADFDB}" type="pres">
      <dgm:prSet presAssocID="{C026AB47-F00F-4E8C-9EFC-C2885E9E0631}" presName="points" presStyleCnt="0"/>
      <dgm:spPr/>
    </dgm:pt>
    <dgm:pt modelId="{220307E8-0570-4B9A-BCBA-485D08873B0A}" type="pres">
      <dgm:prSet presAssocID="{B3E1D2F0-B6AD-4BF9-994A-B75813D49460}" presName="compositeA" presStyleCnt="0"/>
      <dgm:spPr/>
    </dgm:pt>
    <dgm:pt modelId="{8C6D874F-91AE-4EBF-B30F-9D416962A74B}" type="pres">
      <dgm:prSet presAssocID="{B3E1D2F0-B6AD-4BF9-994A-B75813D49460}" presName="textA" presStyleLbl="revTx" presStyleIdx="0" presStyleCnt="3" custScaleY="32615" custLinFactY="50804" custLinFactNeighborY="100000">
        <dgm:presLayoutVars>
          <dgm:bulletEnabled val="1"/>
        </dgm:presLayoutVars>
      </dgm:prSet>
      <dgm:spPr/>
    </dgm:pt>
    <dgm:pt modelId="{033F08D8-B734-497D-B3BE-9D0647213A35}" type="pres">
      <dgm:prSet presAssocID="{B3E1D2F0-B6AD-4BF9-994A-B75813D49460}" presName="circleA" presStyleLbl="node1" presStyleIdx="0" presStyleCnt="3"/>
      <dgm:spPr/>
    </dgm:pt>
    <dgm:pt modelId="{9FACA5FB-B343-4AEC-A8F4-BCA127456570}" type="pres">
      <dgm:prSet presAssocID="{B3E1D2F0-B6AD-4BF9-994A-B75813D49460}" presName="spaceA" presStyleCnt="0"/>
      <dgm:spPr/>
    </dgm:pt>
    <dgm:pt modelId="{F96C466B-D479-4F92-8AFD-9022BA450A89}" type="pres">
      <dgm:prSet presAssocID="{51F6A067-67FD-48BD-B3C7-9146A5425F1B}" presName="space" presStyleCnt="0"/>
      <dgm:spPr/>
    </dgm:pt>
    <dgm:pt modelId="{E8C29FB6-5556-42C0-BBFC-61FA76130B6F}" type="pres">
      <dgm:prSet presAssocID="{0E4490CC-537F-41C6-BC13-17FAD93D41D4}" presName="compositeB" presStyleCnt="0"/>
      <dgm:spPr/>
    </dgm:pt>
    <dgm:pt modelId="{05446B8A-FB43-4AD3-AEEA-7635C7DC8BDD}" type="pres">
      <dgm:prSet presAssocID="{0E4490CC-537F-41C6-BC13-17FAD93D41D4}" presName="textB" presStyleLbl="revTx" presStyleIdx="1" presStyleCnt="3" custScaleX="96408" custScaleY="75025">
        <dgm:presLayoutVars>
          <dgm:bulletEnabled val="1"/>
        </dgm:presLayoutVars>
      </dgm:prSet>
      <dgm:spPr/>
    </dgm:pt>
    <dgm:pt modelId="{B5122A6D-0459-4CD7-8973-613E4BAA9185}" type="pres">
      <dgm:prSet presAssocID="{0E4490CC-537F-41C6-BC13-17FAD93D41D4}" presName="circleB" presStyleLbl="node1" presStyleIdx="1" presStyleCnt="3"/>
      <dgm:spPr/>
    </dgm:pt>
    <dgm:pt modelId="{1632F873-6081-4680-B5B7-9EF8B37826DC}" type="pres">
      <dgm:prSet presAssocID="{0E4490CC-537F-41C6-BC13-17FAD93D41D4}" presName="spaceB" presStyleCnt="0"/>
      <dgm:spPr/>
    </dgm:pt>
    <dgm:pt modelId="{B323645F-389F-4895-A356-AD791B1CBA70}" type="pres">
      <dgm:prSet presAssocID="{A0A82587-035F-4E48-AEAD-A87EB0A516E9}" presName="space" presStyleCnt="0"/>
      <dgm:spPr/>
    </dgm:pt>
    <dgm:pt modelId="{6F91E67F-6FF4-44B9-B2A1-ADAF1189FBF8}" type="pres">
      <dgm:prSet presAssocID="{B09A5FDD-F065-4C53-8653-703079585F3C}" presName="compositeA" presStyleCnt="0"/>
      <dgm:spPr/>
    </dgm:pt>
    <dgm:pt modelId="{732AACD1-1065-4650-84B2-60D3E33569BD}" type="pres">
      <dgm:prSet presAssocID="{B09A5FDD-F065-4C53-8653-703079585F3C}" presName="textA" presStyleLbl="revTx" presStyleIdx="2" presStyleCnt="3" custScaleX="68393" custScaleY="38109" custLinFactY="50804" custLinFactNeighborY="100000">
        <dgm:presLayoutVars>
          <dgm:bulletEnabled val="1"/>
        </dgm:presLayoutVars>
      </dgm:prSet>
      <dgm:spPr/>
    </dgm:pt>
    <dgm:pt modelId="{3657364B-61EA-404A-BF19-F134A16338D4}" type="pres">
      <dgm:prSet presAssocID="{B09A5FDD-F065-4C53-8653-703079585F3C}" presName="circleA" presStyleLbl="node1" presStyleIdx="2" presStyleCnt="3"/>
      <dgm:spPr/>
    </dgm:pt>
    <dgm:pt modelId="{2914EDFF-F45A-4F99-A335-34FB8CACAA9B}" type="pres">
      <dgm:prSet presAssocID="{B09A5FDD-F065-4C53-8653-703079585F3C}" presName="spaceA" presStyleCnt="0"/>
      <dgm:spPr/>
    </dgm:pt>
  </dgm:ptLst>
  <dgm:cxnLst>
    <dgm:cxn modelId="{9032FE1F-CA5C-4317-860D-EE6EA36603FF}" type="presOf" srcId="{B09A5FDD-F065-4C53-8653-703079585F3C}" destId="{732AACD1-1065-4650-84B2-60D3E33569BD}" srcOrd="0" destOrd="0" presId="urn:microsoft.com/office/officeart/2005/8/layout/hProcess11"/>
    <dgm:cxn modelId="{3B48514F-FA0E-4587-95F3-37D76E02091D}" type="presOf" srcId="{0E4490CC-537F-41C6-BC13-17FAD93D41D4}" destId="{05446B8A-FB43-4AD3-AEEA-7635C7DC8BDD}" srcOrd="0" destOrd="0" presId="urn:microsoft.com/office/officeart/2005/8/layout/hProcess11"/>
    <dgm:cxn modelId="{857BBE77-9244-46CD-A34F-F4FE43FA1279}" srcId="{C026AB47-F00F-4E8C-9EFC-C2885E9E0631}" destId="{B3E1D2F0-B6AD-4BF9-994A-B75813D49460}" srcOrd="0" destOrd="0" parTransId="{8C8EE7E1-9BC4-45DD-B9F3-0AF5FE98184A}" sibTransId="{51F6A067-67FD-48BD-B3C7-9146A5425F1B}"/>
    <dgm:cxn modelId="{426BF67A-7824-4B02-B414-FDCC87C96F95}" type="presOf" srcId="{C026AB47-F00F-4E8C-9EFC-C2885E9E0631}" destId="{E027B090-2FB1-4D2E-979E-494F02E72149}" srcOrd="0" destOrd="0" presId="urn:microsoft.com/office/officeart/2005/8/layout/hProcess11"/>
    <dgm:cxn modelId="{AE931781-EB45-4281-BC5C-2599710989FF}" srcId="{C026AB47-F00F-4E8C-9EFC-C2885E9E0631}" destId="{0E4490CC-537F-41C6-BC13-17FAD93D41D4}" srcOrd="1" destOrd="0" parTransId="{C2BB704D-3D44-4620-9F17-C364905BAD8E}" sibTransId="{A0A82587-035F-4E48-AEAD-A87EB0A516E9}"/>
    <dgm:cxn modelId="{BAC114A9-D0C6-4B69-95FB-3E947D5C2A1A}" type="presOf" srcId="{B3E1D2F0-B6AD-4BF9-994A-B75813D49460}" destId="{8C6D874F-91AE-4EBF-B30F-9D416962A74B}" srcOrd="0" destOrd="0" presId="urn:microsoft.com/office/officeart/2005/8/layout/hProcess11"/>
    <dgm:cxn modelId="{ABEAF3DE-0AC1-47FA-8CA6-F30D9690E9A9}" srcId="{C026AB47-F00F-4E8C-9EFC-C2885E9E0631}" destId="{B09A5FDD-F065-4C53-8653-703079585F3C}" srcOrd="2" destOrd="0" parTransId="{D5F1DCAC-1949-42D3-93EB-DFFA83425432}" sibTransId="{568E9055-12FD-43B2-9037-B09F291E153E}"/>
    <dgm:cxn modelId="{D8A5494E-D9A2-45B7-88C6-1AB0F0E6D62A}" type="presParOf" srcId="{E027B090-2FB1-4D2E-979E-494F02E72149}" destId="{1629DC30-1439-44DA-AD00-97ABFC13DF92}" srcOrd="0" destOrd="0" presId="urn:microsoft.com/office/officeart/2005/8/layout/hProcess11"/>
    <dgm:cxn modelId="{0A58057D-5264-4FEB-B110-491A0D1094C4}" type="presParOf" srcId="{E027B090-2FB1-4D2E-979E-494F02E72149}" destId="{A0A730B8-FC99-41D4-9866-BBC993BADFDB}" srcOrd="1" destOrd="0" presId="urn:microsoft.com/office/officeart/2005/8/layout/hProcess11"/>
    <dgm:cxn modelId="{D217E8BA-EA9B-4A98-B29A-3E3A0A39DA41}" type="presParOf" srcId="{A0A730B8-FC99-41D4-9866-BBC993BADFDB}" destId="{220307E8-0570-4B9A-BCBA-485D08873B0A}" srcOrd="0" destOrd="0" presId="urn:microsoft.com/office/officeart/2005/8/layout/hProcess11"/>
    <dgm:cxn modelId="{42B62FE2-2CFF-41C1-9773-753D9762AB62}" type="presParOf" srcId="{220307E8-0570-4B9A-BCBA-485D08873B0A}" destId="{8C6D874F-91AE-4EBF-B30F-9D416962A74B}" srcOrd="0" destOrd="0" presId="urn:microsoft.com/office/officeart/2005/8/layout/hProcess11"/>
    <dgm:cxn modelId="{9D00208F-1F3E-47F8-B2F2-FBA48B691D53}" type="presParOf" srcId="{220307E8-0570-4B9A-BCBA-485D08873B0A}" destId="{033F08D8-B734-497D-B3BE-9D0647213A35}" srcOrd="1" destOrd="0" presId="urn:microsoft.com/office/officeart/2005/8/layout/hProcess11"/>
    <dgm:cxn modelId="{489560D0-0A45-46FF-A454-E59DF626A474}" type="presParOf" srcId="{220307E8-0570-4B9A-BCBA-485D08873B0A}" destId="{9FACA5FB-B343-4AEC-A8F4-BCA127456570}" srcOrd="2" destOrd="0" presId="urn:microsoft.com/office/officeart/2005/8/layout/hProcess11"/>
    <dgm:cxn modelId="{846EEC69-7428-43CE-9954-3CFFF9251A68}" type="presParOf" srcId="{A0A730B8-FC99-41D4-9866-BBC993BADFDB}" destId="{F96C466B-D479-4F92-8AFD-9022BA450A89}" srcOrd="1" destOrd="0" presId="urn:microsoft.com/office/officeart/2005/8/layout/hProcess11"/>
    <dgm:cxn modelId="{A3EE38B2-8B98-45BF-B23A-FBC86FF5DA08}" type="presParOf" srcId="{A0A730B8-FC99-41D4-9866-BBC993BADFDB}" destId="{E8C29FB6-5556-42C0-BBFC-61FA76130B6F}" srcOrd="2" destOrd="0" presId="urn:microsoft.com/office/officeart/2005/8/layout/hProcess11"/>
    <dgm:cxn modelId="{240435B8-AC6B-4639-B92A-CFD110D461B9}" type="presParOf" srcId="{E8C29FB6-5556-42C0-BBFC-61FA76130B6F}" destId="{05446B8A-FB43-4AD3-AEEA-7635C7DC8BDD}" srcOrd="0" destOrd="0" presId="urn:microsoft.com/office/officeart/2005/8/layout/hProcess11"/>
    <dgm:cxn modelId="{389809F3-AE3E-47C5-922B-BDD95EE4F65E}" type="presParOf" srcId="{E8C29FB6-5556-42C0-BBFC-61FA76130B6F}" destId="{B5122A6D-0459-4CD7-8973-613E4BAA9185}" srcOrd="1" destOrd="0" presId="urn:microsoft.com/office/officeart/2005/8/layout/hProcess11"/>
    <dgm:cxn modelId="{496AAF2D-6C93-470E-95C5-CD9FEBAEEC20}" type="presParOf" srcId="{E8C29FB6-5556-42C0-BBFC-61FA76130B6F}" destId="{1632F873-6081-4680-B5B7-9EF8B37826DC}" srcOrd="2" destOrd="0" presId="urn:microsoft.com/office/officeart/2005/8/layout/hProcess11"/>
    <dgm:cxn modelId="{E7630F8B-1397-4014-892C-965E0E2ECD9F}" type="presParOf" srcId="{A0A730B8-FC99-41D4-9866-BBC993BADFDB}" destId="{B323645F-389F-4895-A356-AD791B1CBA70}" srcOrd="3" destOrd="0" presId="urn:microsoft.com/office/officeart/2005/8/layout/hProcess11"/>
    <dgm:cxn modelId="{4F7775FE-A5BB-4F46-B2A6-F4787C042DB9}" type="presParOf" srcId="{A0A730B8-FC99-41D4-9866-BBC993BADFDB}" destId="{6F91E67F-6FF4-44B9-B2A1-ADAF1189FBF8}" srcOrd="4" destOrd="0" presId="urn:microsoft.com/office/officeart/2005/8/layout/hProcess11"/>
    <dgm:cxn modelId="{68CE0A79-FB23-49CC-8983-1F051189107B}" type="presParOf" srcId="{6F91E67F-6FF4-44B9-B2A1-ADAF1189FBF8}" destId="{732AACD1-1065-4650-84B2-60D3E33569BD}" srcOrd="0" destOrd="0" presId="urn:microsoft.com/office/officeart/2005/8/layout/hProcess11"/>
    <dgm:cxn modelId="{40A25BE8-1AB4-441F-9015-B4944A438060}" type="presParOf" srcId="{6F91E67F-6FF4-44B9-B2A1-ADAF1189FBF8}" destId="{3657364B-61EA-404A-BF19-F134A16338D4}" srcOrd="1" destOrd="0" presId="urn:microsoft.com/office/officeart/2005/8/layout/hProcess11"/>
    <dgm:cxn modelId="{8A4C31C7-D1AD-487C-914A-CC43CF4149B3}" type="presParOf" srcId="{6F91E67F-6FF4-44B9-B2A1-ADAF1189FBF8}" destId="{2914EDFF-F45A-4F99-A335-34FB8CACAA9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9DC30-1439-44DA-AD00-97ABFC13DF92}">
      <dsp:nvSpPr>
        <dsp:cNvPr id="0" name=""/>
        <dsp:cNvSpPr/>
      </dsp:nvSpPr>
      <dsp:spPr>
        <a:xfrm>
          <a:off x="0" y="889011"/>
          <a:ext cx="9017823" cy="118534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D874F-91AE-4EBF-B30F-9D416962A74B}">
      <dsp:nvSpPr>
        <dsp:cNvPr id="0" name=""/>
        <dsp:cNvSpPr/>
      </dsp:nvSpPr>
      <dsp:spPr>
        <a:xfrm>
          <a:off x="3962" y="1987240"/>
          <a:ext cx="2615520" cy="386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1964</a:t>
          </a:r>
        </a:p>
      </dsp:txBody>
      <dsp:txXfrm>
        <a:off x="3962" y="1987240"/>
        <a:ext cx="2615520" cy="386601"/>
      </dsp:txXfrm>
    </dsp:sp>
    <dsp:sp modelId="{033F08D8-B734-497D-B3BE-9D0647213A35}">
      <dsp:nvSpPr>
        <dsp:cNvPr id="0" name=""/>
        <dsp:cNvSpPr/>
      </dsp:nvSpPr>
      <dsp:spPr>
        <a:xfrm>
          <a:off x="1163554" y="1133830"/>
          <a:ext cx="296337" cy="296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46B8A-FB43-4AD3-AEEA-7635C7DC8BDD}">
      <dsp:nvSpPr>
        <dsp:cNvPr id="0" name=""/>
        <dsp:cNvSpPr/>
      </dsp:nvSpPr>
      <dsp:spPr>
        <a:xfrm>
          <a:off x="2797234" y="2000054"/>
          <a:ext cx="2521571" cy="889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2000</a:t>
          </a:r>
        </a:p>
      </dsp:txBody>
      <dsp:txXfrm>
        <a:off x="2797234" y="2000054"/>
        <a:ext cx="2521571" cy="889308"/>
      </dsp:txXfrm>
    </dsp:sp>
    <dsp:sp modelId="{B5122A6D-0459-4CD7-8973-613E4BAA9185}">
      <dsp:nvSpPr>
        <dsp:cNvPr id="0" name=""/>
        <dsp:cNvSpPr/>
      </dsp:nvSpPr>
      <dsp:spPr>
        <a:xfrm>
          <a:off x="3909851" y="1407528"/>
          <a:ext cx="296337" cy="296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AACD1-1065-4650-84B2-60D3E33569BD}">
      <dsp:nvSpPr>
        <dsp:cNvPr id="0" name=""/>
        <dsp:cNvSpPr/>
      </dsp:nvSpPr>
      <dsp:spPr>
        <a:xfrm>
          <a:off x="5909900" y="1970960"/>
          <a:ext cx="1788833" cy="45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2017</a:t>
          </a:r>
        </a:p>
      </dsp:txBody>
      <dsp:txXfrm>
        <a:off x="5909900" y="1970960"/>
        <a:ext cx="1788833" cy="451724"/>
      </dsp:txXfrm>
    </dsp:sp>
    <dsp:sp modelId="{3657364B-61EA-404A-BF19-F134A16338D4}">
      <dsp:nvSpPr>
        <dsp:cNvPr id="0" name=""/>
        <dsp:cNvSpPr/>
      </dsp:nvSpPr>
      <dsp:spPr>
        <a:xfrm>
          <a:off x="6656148" y="1150111"/>
          <a:ext cx="296337" cy="296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78057-18E1-46C1-9477-6237801D786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BF385-C75D-41BE-BF48-1F377CBB08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TAL:est</a:t>
            </a:r>
            <a:r>
              <a:rPr lang="fr-FR" dirty="0"/>
              <a:t> un grand programme de recherche qui mobilise depuis maintenant plus de cinq</a:t>
            </a:r>
          </a:p>
          <a:p>
            <a:r>
              <a:rPr lang="fr-FR" dirty="0"/>
              <a:t>décennies les spécialistes des sciences cognitives - linguistes, informaticiens, psychologues -</a:t>
            </a:r>
          </a:p>
          <a:p>
            <a:r>
              <a:rPr lang="fr-FR" dirty="0"/>
              <a:t>dans le monde entier.</a:t>
            </a:r>
          </a:p>
          <a:p>
            <a:r>
              <a:rPr lang="fr-FR" dirty="0"/>
              <a:t>Les systèmes de traduction automatique sont des applications informatiques qui permettent</a:t>
            </a:r>
          </a:p>
          <a:p>
            <a:r>
              <a:rPr lang="fr-FR" dirty="0"/>
              <a:t>de traduire, de manière totalement automatique, un document écrit dans une langue, dite</a:t>
            </a:r>
          </a:p>
          <a:p>
            <a:r>
              <a:rPr lang="fr-FR" dirty="0"/>
              <a:t>langue source, vers une autre langue, dite langue cible.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BF385-C75D-41BE-BF48-1F377CBB08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Real </a:t>
            </a:r>
            <a:r>
              <a:rPr lang="fr-FR" dirty="0" err="1"/>
              <a:t>estate</a:t>
            </a:r>
            <a:r>
              <a:rPr lang="fr-FR" dirty="0"/>
              <a:t> agent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BF385-C75D-41BE-BF48-1F377CBB08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2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traducteurs automatique on vu le jour en 1946 au même moment que la création du 1</a:t>
            </a:r>
            <a:r>
              <a:rPr lang="fr-FR" baseline="30000" dirty="0"/>
              <a:t>ier</a:t>
            </a:r>
            <a:r>
              <a:rPr lang="fr-FR" dirty="0"/>
              <a:t> calculateur électronique</a:t>
            </a:r>
          </a:p>
          <a:p>
            <a:r>
              <a:rPr lang="fr-FR" dirty="0"/>
              <a:t>Algorithmes de classification</a:t>
            </a:r>
          </a:p>
          <a:p>
            <a:r>
              <a:rPr lang="fr-FR" dirty="0"/>
              <a:t>Calculer la représentation sémantique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BF385-C75D-41BE-BF48-1F377CBB08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0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plus grande majorité de l’évolution se fait par des chercheurs ou ils améliorent les</a:t>
            </a:r>
          </a:p>
          <a:p>
            <a:r>
              <a:rPr lang="fr-FR" dirty="0"/>
              <a:t>algorithmes de calculs ou en utilisant les avancées de l’intelligence artificiel au service de</a:t>
            </a:r>
          </a:p>
          <a:p>
            <a:r>
              <a:rPr lang="fr-FR" dirty="0"/>
              <a:t>cette science mais les entreprises aussi s’intéresse de très près au sujet et ils s’investissent</a:t>
            </a:r>
          </a:p>
          <a:p>
            <a:r>
              <a:rPr lang="fr-FR" dirty="0"/>
              <a:t>dans des recherches car ça travail leurs enjeux économiques.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BF385-C75D-41BE-BF48-1F377CBB08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eat</a:t>
            </a:r>
            <a:r>
              <a:rPr lang="fr-FR" dirty="0"/>
              <a:t> </a:t>
            </a:r>
            <a:r>
              <a:rPr lang="fr-FR" dirty="0" err="1"/>
              <a:t>eyes</a:t>
            </a:r>
            <a:endParaRPr lang="fr-FR" dirty="0"/>
          </a:p>
          <a:p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voit le rivage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=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déterminant)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 le voit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=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pronom).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BF385-C75D-41BE-BF48-1F377CBB08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états -&gt; enjeux politique</a:t>
            </a:r>
          </a:p>
          <a:p>
            <a:r>
              <a:rPr lang="fr-FR" dirty="0"/>
              <a:t> les industries -&gt; enjeux économique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BF385-C75D-41BE-BF48-1F377CBB08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8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 mon point de vu tant que la science dans les domaines cognitive évolue le domaine de la traduction automatique évoluera forcement et a un moment donnée pour quoi ne pas trouver des algorithmes qui pourrons allier au contraintes de la langue et créer des robots encore plus intelligents 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BF385-C75D-41BE-BF48-1F377CBB0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3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4E33-2E5F-4D59-9972-8D72F8664BF3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28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8E36-41EF-439F-B1E0-AC6A765BAE34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18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B5B-73DB-4240-B3DC-A840660EF4B0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649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3B3-A9EC-4F90-BD03-89686914A121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0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976-9035-4924-8E57-3876CC1288A5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39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5AE7-9DB8-4159-845B-F1EF24CEDD19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89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CA22-AB22-4ADA-82A8-526684C97C61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406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48AD-86BB-4081-A272-31B46CF0C511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19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3810-8178-4196-9F88-53CB1DAD9458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25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A74F-C5D7-4852-9C20-FAF7791A2473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7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1EAC-778F-49F1-ABA9-B3CF653063ED}" type="datetime1">
              <a:rPr lang="fr-FR" smtClean="0"/>
              <a:t>21/02/2019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67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AFD3-F677-461B-B417-D43B96E96FED}" type="datetime1">
              <a:rPr lang="fr-FR" smtClean="0"/>
              <a:t>21/02/2019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50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FD59-F460-4CE7-9267-FF6728E8CE21}" type="datetime1">
              <a:rPr lang="fr-FR" smtClean="0"/>
              <a:t>21/02/2019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9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7546-8D16-4C10-9CAC-FB9576E2D7E7}" type="datetime1">
              <a:rPr lang="fr-FR" smtClean="0"/>
              <a:t>21/02/2019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81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440-7331-436F-AC9D-EF67CB4B104F}" type="datetime1">
              <a:rPr lang="fr-FR" smtClean="0"/>
              <a:t>21/02/2019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05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E645-3086-42E1-A2D0-A53BBF72CE06}" type="datetime1">
              <a:rPr lang="fr-FR" smtClean="0"/>
              <a:t>21/02/2019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58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4094-14E9-4C9F-81F3-B6DE225C4C77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5F3175-36BD-4B66-AEB1-3F6D6DF7C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9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uvelobs.com/video/20150618.OBS1027/elle-parle-en-anglais-on-l-entend-en-francais-skype-traduit-presque-en-direct.html" TargetMode="External"/><Relationship Id="rId2" Type="http://schemas.openxmlformats.org/officeDocument/2006/relationships/hyperlink" Target="https://www.myjalis.fr/details-ce+que+l+intelligence+artificielle+implique+de+violation+de+la+vie+privee-902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chnolangue.net/imprimer.php3?id_article=274" TargetMode="External"/><Relationship Id="rId4" Type="http://schemas.openxmlformats.org/officeDocument/2006/relationships/hyperlink" Target="https://www.canal-u.tv/video/universite_de_tous_les_savoirs/linguistique_et_informatique_la_traduction_automatique.87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DD25C77-946E-4C5C-8480-B35F3F684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00" y="-1102800"/>
            <a:ext cx="4830520" cy="4745401"/>
          </a:xfrm>
          <a:prstGeom prst="rect">
            <a:avLst/>
          </a:prstGeom>
          <a:effectLst>
            <a:reflection stA="40000" endPos="65000" dist="50800" dir="5400000" sy="-100000" algn="bl" rotWithShape="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A5AFF35-2FD6-4917-AC77-3797A392C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32823" y="2263327"/>
            <a:ext cx="11787809" cy="1755929"/>
          </a:xfrm>
        </p:spPr>
        <p:txBody>
          <a:bodyPr>
            <a:normAutofit/>
          </a:bodyPr>
          <a:lstStyle/>
          <a:p>
            <a:r>
              <a:rPr lang="fr-FR" sz="4800" dirty="0"/>
              <a:t>Traduction automatique du langage</a:t>
            </a:r>
            <a:endParaRPr lang="fr-FR" sz="4800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7A6FA4-DF52-4921-8892-BDC93B444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0501"/>
            <a:ext cx="1775129" cy="4874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dirty="0"/>
              <a:t>Lynda </a:t>
            </a:r>
            <a:r>
              <a:rPr lang="fr-FR" dirty="0" err="1"/>
              <a:t>Oudjedi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60271B-CA54-4B5C-92F8-AC04BC62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z="2000" smtClean="0"/>
              <a:t>1</a:t>
            </a:fld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3337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F1BB9-24EF-4B3C-A872-6B4939D4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Domaine d’utilisation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65125A-5572-426D-B5C5-DBBFF33DF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L’éducation   </a:t>
            </a:r>
          </a:p>
          <a:p>
            <a:r>
              <a:rPr lang="fr-FR" dirty="0"/>
              <a:t>L’armée</a:t>
            </a:r>
          </a:p>
          <a:p>
            <a:r>
              <a:rPr lang="fr-FR" dirty="0"/>
              <a:t>Les états </a:t>
            </a:r>
          </a:p>
          <a:p>
            <a:r>
              <a:rPr lang="fr-FR" dirty="0"/>
              <a:t>Les industries</a:t>
            </a:r>
          </a:p>
          <a:p>
            <a:r>
              <a:rPr lang="fr-FR" dirty="0"/>
              <a:t>La santé (les applications)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C1924F-56D0-4B17-A3F0-D93E38CE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1CCF59-7FC4-4EAF-B8D5-AC2FC4774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434" y="2024601"/>
            <a:ext cx="2845569" cy="15848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E6099B-FDD4-4866-B014-A9CD7B876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784" y="3609475"/>
            <a:ext cx="2991781" cy="21448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014291-69BB-40AC-B5C6-CDA783B18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785" y="1816365"/>
            <a:ext cx="2425518" cy="17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BA768-25CA-4253-BBFF-D066D051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DE61BB-CA42-48E2-9F30-DBA74B5E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10B95F-5B38-4A77-A5AE-AC4B722F3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704" y="1196888"/>
            <a:ext cx="62103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FF79E-341D-4875-8C0F-BCC16CF1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4A6EEA-AC37-494A-BB4B-1C95C8AA8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https://www.myjalis.fr/details-ce+que+l+intelligence+artificielle+implique+de+violation+de+la+vie+privee-9027.html</a:t>
            </a:r>
            <a:endParaRPr lang="fr-FR" dirty="0"/>
          </a:p>
          <a:p>
            <a:r>
              <a:rPr lang="fr-FR" dirty="0">
                <a:hlinkClick r:id="rId3"/>
              </a:rPr>
              <a:t>https://www.nouvelobs.com/video/20150618.OBS1027/elle-parle-en-anglais-on-l-entend-en-francais-skype-traduit-presque-en-direct.html</a:t>
            </a:r>
            <a:endParaRPr lang="fr-FR" dirty="0"/>
          </a:p>
          <a:p>
            <a:r>
              <a:rPr lang="fr-FR" dirty="0">
                <a:hlinkClick r:id="rId4"/>
              </a:rPr>
              <a:t>https://www.canal-u.tv/video/universite_de_tous_les_savoirs/linguistique_et_informatique_la_traduction_automatique.872</a:t>
            </a:r>
            <a:endParaRPr lang="fr-FR" dirty="0"/>
          </a:p>
          <a:p>
            <a:r>
              <a:rPr lang="fr-FR" dirty="0">
                <a:hlinkClick r:id="rId5"/>
              </a:rPr>
              <a:t>http://www.technolangue.net/imprimer.php3?id_article=274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04CC25-1FED-4AED-905D-441D7EFD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21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2B7FA-24C4-4F15-8283-0AE09A73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Sommaire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17A869-9670-4D46-84DA-9277FC39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Définition</a:t>
            </a:r>
            <a:r>
              <a:rPr lang="en-US" dirty="0"/>
              <a:t> </a:t>
            </a:r>
          </a:p>
          <a:p>
            <a:r>
              <a:rPr lang="en-US" dirty="0" err="1"/>
              <a:t>Historique</a:t>
            </a:r>
            <a:r>
              <a:rPr lang="en-US" dirty="0"/>
              <a:t> </a:t>
            </a:r>
          </a:p>
          <a:p>
            <a:r>
              <a:rPr lang="fr-FR" dirty="0"/>
              <a:t>Acteurs</a:t>
            </a:r>
            <a:r>
              <a:rPr lang="en-US" dirty="0"/>
              <a:t>  </a:t>
            </a:r>
          </a:p>
          <a:p>
            <a:r>
              <a:rPr lang="en-US" dirty="0" err="1"/>
              <a:t>Contraints</a:t>
            </a:r>
            <a:endParaRPr lang="en-US" dirty="0"/>
          </a:p>
          <a:p>
            <a:r>
              <a:rPr lang="en-US" dirty="0"/>
              <a:t>Domains </a:t>
            </a:r>
            <a:r>
              <a:rPr lang="fr-FR" dirty="0"/>
              <a:t>d’utilisation</a:t>
            </a:r>
          </a:p>
          <a:p>
            <a:r>
              <a:rPr lang="fr-FR" dirty="0"/>
              <a:t>conclusion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38212D-AC96-4453-9905-19AAE57F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92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1F50C-B391-4782-837A-16D7EAAA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09" y="623350"/>
            <a:ext cx="8596668" cy="1320800"/>
          </a:xfrm>
        </p:spPr>
        <p:txBody>
          <a:bodyPr/>
          <a:lstStyle/>
          <a:p>
            <a:r>
              <a:rPr lang="fr-FR" dirty="0"/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9E1CAD-83D8-4AB3-BBCE-4D9CD014C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Mots-clés :</a:t>
            </a:r>
          </a:p>
          <a:p>
            <a:pPr marL="457200" lvl="1" indent="0">
              <a:buNone/>
            </a:pPr>
            <a:r>
              <a:rPr lang="fr-FR" dirty="0"/>
              <a:t>Recherche 	informatique		cognitive 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646E05-AF6C-4C02-BD9F-7D420332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7AC90D-6BCA-42ED-89AB-87D5B151A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3" y="3393412"/>
            <a:ext cx="8682038" cy="24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1142F-0583-45CD-A0FE-5329918C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CEBFFDA-90FA-40C4-865B-DD974FDA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051" y="1930399"/>
            <a:ext cx="2607499" cy="198396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7E7238-E068-4D58-850C-03D0A881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4EAFE8-6FC1-44CA-AA30-D857125E692E}"/>
              </a:ext>
            </a:extLst>
          </p:cNvPr>
          <p:cNvSpPr txBox="1"/>
          <p:nvPr/>
        </p:nvSpPr>
        <p:spPr>
          <a:xfrm>
            <a:off x="1162050" y="4133850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Eliza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40E0289-23D9-449B-9247-6163CC48B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1862137"/>
            <a:ext cx="2707196" cy="205222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43FAB0A-0F8B-411E-8219-D395A4220628}"/>
              </a:ext>
            </a:extLst>
          </p:cNvPr>
          <p:cNvSpPr txBox="1"/>
          <p:nvPr/>
        </p:nvSpPr>
        <p:spPr>
          <a:xfrm>
            <a:off x="4305300" y="421957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REA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12EA4E-E21D-4DB5-9DCA-E5404C729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652" y="1854159"/>
            <a:ext cx="2607499" cy="21368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96853BB-6737-4947-B15E-8D2419EBC47A}"/>
              </a:ext>
            </a:extLst>
          </p:cNvPr>
          <p:cNvSpPr txBox="1"/>
          <p:nvPr/>
        </p:nvSpPr>
        <p:spPr>
          <a:xfrm>
            <a:off x="7172325" y="421957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Sophia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96686AE3-F620-4E0A-80AB-10F55CB91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175161"/>
              </p:ext>
            </p:extLst>
          </p:nvPr>
        </p:nvGraphicFramePr>
        <p:xfrm>
          <a:off x="635636" y="4133850"/>
          <a:ext cx="9017823" cy="2963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6455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64DB3-3098-4C11-8C6D-142E5A74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E077B26-9EA9-4735-82C7-6220FD792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372085"/>
              </p:ext>
            </p:extLst>
          </p:nvPr>
        </p:nvGraphicFramePr>
        <p:xfrm>
          <a:off x="677335" y="2160588"/>
          <a:ext cx="85968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388">
                  <a:extLst>
                    <a:ext uri="{9D8B030D-6E8A-4147-A177-3AD203B41FA5}">
                      <a16:colId xmlns:a16="http://schemas.microsoft.com/office/drawing/2014/main" val="142350020"/>
                    </a:ext>
                  </a:extLst>
                </a:gridCol>
                <a:gridCol w="2003388">
                  <a:extLst>
                    <a:ext uri="{9D8B030D-6E8A-4147-A177-3AD203B41FA5}">
                      <a16:colId xmlns:a16="http://schemas.microsoft.com/office/drawing/2014/main" val="2506900415"/>
                    </a:ext>
                  </a:extLst>
                </a:gridCol>
                <a:gridCol w="2295032">
                  <a:extLst>
                    <a:ext uri="{9D8B030D-6E8A-4147-A177-3AD203B41FA5}">
                      <a16:colId xmlns:a16="http://schemas.microsoft.com/office/drawing/2014/main" val="183662272"/>
                    </a:ext>
                  </a:extLst>
                </a:gridCol>
                <a:gridCol w="2295032">
                  <a:extLst>
                    <a:ext uri="{9D8B030D-6E8A-4147-A177-3AD203B41FA5}">
                      <a16:colId xmlns:a16="http://schemas.microsoft.com/office/drawing/2014/main" val="2887505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Eliza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Sophia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28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Dialogue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Dialogue écrit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Dialogue oral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Dialogue 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43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ordinateur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Humanoïde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Humanoïde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98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Domaine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psychologie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Immobilier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Universel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0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Pattern </a:t>
                      </a:r>
                      <a:r>
                        <a:rPr lang="fr-FR" dirty="0" err="1"/>
                        <a:t>matching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Multi-modal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42255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CA2A56-EC14-4E55-8AB4-3CCC73B8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82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FE45A-1A7E-4E88-90C9-B6DC65C6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E92CB0-8207-4EF1-8732-CAFCB344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445401" cy="17096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Traducteur automatique:</a:t>
            </a:r>
          </a:p>
          <a:p>
            <a:pPr marL="0" indent="0" algn="ctr">
              <a:buNone/>
            </a:pPr>
            <a:r>
              <a:rPr lang="fr-FR" dirty="0"/>
              <a:t>Pomme de terre </a:t>
            </a:r>
            <a:r>
              <a:rPr lang="fr-FR" dirty="0">
                <a:sym typeface="Wingdings" panose="05000000000000000000" pitchFamily="2" charset="2"/>
              </a:rPr>
              <a:t> Apple of </a:t>
            </a:r>
            <a:r>
              <a:rPr lang="fr-FR" dirty="0" err="1">
                <a:sym typeface="Wingdings" panose="05000000000000000000" pitchFamily="2" charset="2"/>
              </a:rPr>
              <a:t>earth</a:t>
            </a:r>
            <a:r>
              <a:rPr lang="fr-FR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FR" dirty="0">
                <a:sym typeface="Wingdings" panose="05000000000000000000" pitchFamily="2" charset="2"/>
              </a:rPr>
              <a:t>Zoé a aimé cet avocat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B0C7AE-CA6B-44CA-8396-B2C2244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9D8FCB5-458B-4022-A59D-6571AD62D399}"/>
              </a:ext>
            </a:extLst>
          </p:cNvPr>
          <p:cNvSpPr txBox="1">
            <a:spLocks/>
          </p:cNvSpPr>
          <p:nvPr/>
        </p:nvSpPr>
        <p:spPr>
          <a:xfrm>
            <a:off x="5220979" y="3870252"/>
            <a:ext cx="1807139" cy="59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dirty="0" err="1"/>
              <a:t>Avocado</a:t>
            </a:r>
            <a:r>
              <a:rPr lang="fr-FR" dirty="0"/>
              <a:t> </a:t>
            </a:r>
            <a:r>
              <a:rPr lang="fr-FR" dirty="0" err="1"/>
              <a:t>lawyer</a:t>
            </a:r>
            <a:r>
              <a:rPr lang="fr-FR" dirty="0"/>
              <a:t>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A2591E4-AC5F-480A-A65A-4947E01D6E70}"/>
              </a:ext>
            </a:extLst>
          </p:cNvPr>
          <p:cNvSpPr txBox="1">
            <a:spLocks/>
          </p:cNvSpPr>
          <p:nvPr/>
        </p:nvSpPr>
        <p:spPr>
          <a:xfrm>
            <a:off x="3448886" y="3870252"/>
            <a:ext cx="1520061" cy="59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dirty="0" err="1"/>
              <a:t>Loved</a:t>
            </a:r>
            <a:r>
              <a:rPr lang="fr-FR" dirty="0"/>
              <a:t>  </a:t>
            </a:r>
            <a:r>
              <a:rPr lang="fr-FR" dirty="0" err="1"/>
              <a:t>liked</a:t>
            </a:r>
            <a:r>
              <a:rPr lang="fr-FR" dirty="0"/>
              <a:t>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0281C45-B404-4ECB-BAAA-FD432256F7A8}"/>
              </a:ext>
            </a:extLst>
          </p:cNvPr>
          <p:cNvCxnSpPr/>
          <p:nvPr/>
        </p:nvCxnSpPr>
        <p:spPr>
          <a:xfrm flipH="1">
            <a:off x="3785191" y="3657600"/>
            <a:ext cx="786809" cy="30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7B2EE8B-FD2D-47B0-A881-F7996DB02FE4}"/>
              </a:ext>
            </a:extLst>
          </p:cNvPr>
          <p:cNvCxnSpPr>
            <a:cxnSpLocks/>
          </p:cNvCxnSpPr>
          <p:nvPr/>
        </p:nvCxnSpPr>
        <p:spPr>
          <a:xfrm flipH="1">
            <a:off x="4453270" y="3657600"/>
            <a:ext cx="118730" cy="280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F938E1F-1FDB-4398-A0E1-61C22459554C}"/>
              </a:ext>
            </a:extLst>
          </p:cNvPr>
          <p:cNvCxnSpPr>
            <a:cxnSpLocks/>
          </p:cNvCxnSpPr>
          <p:nvPr/>
        </p:nvCxnSpPr>
        <p:spPr>
          <a:xfrm>
            <a:off x="5637026" y="3640062"/>
            <a:ext cx="55630" cy="340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8499DE0-7209-42AD-8891-5F9CA62C7EB7}"/>
              </a:ext>
            </a:extLst>
          </p:cNvPr>
          <p:cNvCxnSpPr>
            <a:cxnSpLocks/>
          </p:cNvCxnSpPr>
          <p:nvPr/>
        </p:nvCxnSpPr>
        <p:spPr>
          <a:xfrm>
            <a:off x="5637026" y="3640062"/>
            <a:ext cx="862320" cy="32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90D2065-97DA-4B9D-ACC1-E6D81C363132}"/>
              </a:ext>
            </a:extLst>
          </p:cNvPr>
          <p:cNvSpPr txBox="1">
            <a:spLocks/>
          </p:cNvSpPr>
          <p:nvPr/>
        </p:nvSpPr>
        <p:spPr>
          <a:xfrm>
            <a:off x="2620593" y="5151013"/>
            <a:ext cx="5677759" cy="568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dirty="0"/>
              <a:t>Calculer la représentation sémantique du texte</a:t>
            </a:r>
          </a:p>
        </p:txBody>
      </p:sp>
    </p:spTree>
    <p:extLst>
      <p:ext uri="{BB962C8B-B14F-4D97-AF65-F5344CB8AC3E}">
        <p14:creationId xmlns:p14="http://schemas.microsoft.com/office/powerpoint/2010/main" val="250622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2291E-1015-4FAE-A7B1-FDD30410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Traducteurs automatique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835970-8063-4C2D-A1E6-CB069C9D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Texte LS </a:t>
            </a:r>
            <a:r>
              <a:rPr lang="fr-FR" dirty="0">
                <a:sym typeface="Wingdings" panose="05000000000000000000" pitchFamily="2" charset="2"/>
              </a:rPr>
              <a:t> calculer sa représentation sémantique   calculer le texte en LC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err="1">
                <a:sym typeface="Wingdings" panose="05000000000000000000" pitchFamily="2" charset="2"/>
              </a:rPr>
              <a:t>Unitex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8E54B0-6CF3-4997-B3E6-102CD2E3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40D800-D0D7-4C76-AED4-CD5461429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94" y="4193721"/>
            <a:ext cx="8119888" cy="16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3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659AF-23E4-4869-80DC-57F1926A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BD030-126E-4F02-9FD4-ECFB0BC11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entreprises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EEF28D-9C8C-4B80-A13C-DC9DFCD1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FDB307-F395-495F-9BF8-97FE57261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890" y="2728825"/>
            <a:ext cx="3383488" cy="19484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12041E-BCE0-45B6-B8C9-301E994FE866}"/>
              </a:ext>
            </a:extLst>
          </p:cNvPr>
          <p:cNvSpPr/>
          <p:nvPr/>
        </p:nvSpPr>
        <p:spPr>
          <a:xfrm>
            <a:off x="6588637" y="216058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Les recherches</a:t>
            </a:r>
          </a:p>
        </p:txBody>
      </p:sp>
    </p:spTree>
    <p:extLst>
      <p:ext uri="{BB962C8B-B14F-4D97-AF65-F5344CB8AC3E}">
        <p14:creationId xmlns:p14="http://schemas.microsoft.com/office/powerpoint/2010/main" val="403096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01DB1-6896-4DDD-AD07-0F977DBD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Contraintes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C12F7-8A07-4D28-BB57-E9D04728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171033" cy="1227332"/>
          </a:xfrm>
        </p:spPr>
        <p:txBody>
          <a:bodyPr/>
          <a:lstStyle/>
          <a:p>
            <a:r>
              <a:rPr lang="fr-FR" dirty="0"/>
              <a:t>La langue est une infinité d’</a:t>
            </a:r>
            <a:r>
              <a:rPr lang="fr-FR" dirty="0" err="1"/>
              <a:t>ambiguitée</a:t>
            </a:r>
            <a:r>
              <a:rPr lang="fr-FR" dirty="0"/>
              <a:t> </a:t>
            </a:r>
          </a:p>
          <a:p>
            <a:pPr marL="0" indent="0" algn="ctr">
              <a:buNone/>
            </a:pPr>
            <a:r>
              <a:rPr lang="fr-FR" dirty="0"/>
              <a:t>         2 obstacles majeurs: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559D3E-376C-42A7-97AB-F0E8FC2B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3175-36BD-4B66-AEB1-3F6D6DF7CC23}" type="slidenum">
              <a:rPr lang="fr-FR" smtClean="0"/>
              <a:t>9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59E8BB-378C-4F17-B0F6-640C35AC28F4}"/>
              </a:ext>
            </a:extLst>
          </p:cNvPr>
          <p:cNvSpPr/>
          <p:nvPr/>
        </p:nvSpPr>
        <p:spPr>
          <a:xfrm>
            <a:off x="4952259" y="3412684"/>
            <a:ext cx="5332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Création d’un grammaire universelle capable de reconstruire l’organisation d’une phrase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0A015-5A3E-4C28-9493-E196796E16A8}"/>
              </a:ext>
            </a:extLst>
          </p:cNvPr>
          <p:cNvSpPr/>
          <p:nvPr/>
        </p:nvSpPr>
        <p:spPr>
          <a:xfrm>
            <a:off x="1273926" y="3551183"/>
            <a:ext cx="3288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Avoir accès au sens des mots 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EFCE26A-7FB0-45BD-ABEC-7966A0DA87D2}"/>
              </a:ext>
            </a:extLst>
          </p:cNvPr>
          <p:cNvCxnSpPr>
            <a:cxnSpLocks/>
          </p:cNvCxnSpPr>
          <p:nvPr/>
        </p:nvCxnSpPr>
        <p:spPr>
          <a:xfrm flipH="1">
            <a:off x="3829480" y="2877714"/>
            <a:ext cx="804398" cy="648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9F1F8D0-EA16-4AAE-B2FD-5BDC57085DB0}"/>
              </a:ext>
            </a:extLst>
          </p:cNvPr>
          <p:cNvCxnSpPr>
            <a:cxnSpLocks/>
          </p:cNvCxnSpPr>
          <p:nvPr/>
        </p:nvCxnSpPr>
        <p:spPr>
          <a:xfrm>
            <a:off x="5355771" y="2877714"/>
            <a:ext cx="605017" cy="648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90E79E1-0380-48AF-8590-D43B15A6E045}"/>
              </a:ext>
            </a:extLst>
          </p:cNvPr>
          <p:cNvSpPr txBox="1"/>
          <p:nvPr/>
        </p:nvSpPr>
        <p:spPr>
          <a:xfrm>
            <a:off x="6373299" y="4661377"/>
            <a:ext cx="252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Le: pronom/ article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BDC2CC-C626-461B-AA7F-F547E31122E9}"/>
              </a:ext>
            </a:extLst>
          </p:cNvPr>
          <p:cNvSpPr txBox="1"/>
          <p:nvPr/>
        </p:nvSpPr>
        <p:spPr>
          <a:xfrm>
            <a:off x="1223783" y="4358869"/>
            <a:ext cx="333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Manger des yeux </a:t>
            </a:r>
          </a:p>
        </p:txBody>
      </p:sp>
    </p:spTree>
    <p:extLst>
      <p:ext uri="{BB962C8B-B14F-4D97-AF65-F5344CB8AC3E}">
        <p14:creationId xmlns:p14="http://schemas.microsoft.com/office/powerpoint/2010/main" val="32467897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Cadre</Template>
  <TotalTime>3842</TotalTime>
  <Words>489</Words>
  <Application>Microsoft Office PowerPoint</Application>
  <PresentationFormat>Grand écran</PresentationFormat>
  <Paragraphs>117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Facette</vt:lpstr>
      <vt:lpstr>Traduction automatique du langage</vt:lpstr>
      <vt:lpstr>Sommaire</vt:lpstr>
      <vt:lpstr>Définition</vt:lpstr>
      <vt:lpstr>historique</vt:lpstr>
      <vt:lpstr>Historique</vt:lpstr>
      <vt:lpstr>Historique </vt:lpstr>
      <vt:lpstr>Traducteurs automatique</vt:lpstr>
      <vt:lpstr>Acteurs</vt:lpstr>
      <vt:lpstr>Contraintes</vt:lpstr>
      <vt:lpstr>Domaine d’utilisation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chanez kernou</dc:creator>
  <cp:lastModifiedBy>BENBELKACEM NEYL</cp:lastModifiedBy>
  <cp:revision>138</cp:revision>
  <dcterms:created xsi:type="dcterms:W3CDTF">2018-04-13T06:59:39Z</dcterms:created>
  <dcterms:modified xsi:type="dcterms:W3CDTF">2019-02-22T08:11:08Z</dcterms:modified>
</cp:coreProperties>
</file>