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9" r:id="rId1"/>
  </p:sldMasterIdLst>
  <p:notesMasterIdLst>
    <p:notesMasterId r:id="rId17"/>
  </p:notesMasterIdLst>
  <p:sldIdLst>
    <p:sldId id="256" r:id="rId2"/>
    <p:sldId id="275" r:id="rId3"/>
    <p:sldId id="257" r:id="rId4"/>
    <p:sldId id="270" r:id="rId5"/>
    <p:sldId id="269" r:id="rId6"/>
    <p:sldId id="267" r:id="rId7"/>
    <p:sldId id="268" r:id="rId8"/>
    <p:sldId id="272" r:id="rId9"/>
    <p:sldId id="260" r:id="rId10"/>
    <p:sldId id="264" r:id="rId11"/>
    <p:sldId id="262" r:id="rId12"/>
    <p:sldId id="271" r:id="rId13"/>
    <p:sldId id="274" r:id="rId14"/>
    <p:sldId id="263" r:id="rId15"/>
    <p:sldId id="273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3E167-7691-4DC8-B9BA-80CD81870D51}" type="datetimeFigureOut">
              <a:rPr lang="fr-FR" smtClean="0"/>
              <a:t>01/02/2019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B2F5-E635-41DC-A8A9-9E58309A0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B2F5-E635-41DC-A8A9-9E58309A05F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138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45-F58C-4757-8B55-E05F16C0EB36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24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71C5-89C9-48BB-8EDC-1B2052DB2AF6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83102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71C5-89C9-48BB-8EDC-1B2052DB2AF6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090019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71C5-89C9-48BB-8EDC-1B2052DB2AF6}" type="datetime1">
              <a:rPr lang="fr-FR" smtClean="0"/>
              <a:t>01/02/2019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5281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71C5-89C9-48BB-8EDC-1B2052DB2AF6}" type="datetime1">
              <a:rPr lang="fr-FR" smtClean="0"/>
              <a:t>01/02/2019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10580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71C5-89C9-48BB-8EDC-1B2052DB2AF6}" type="datetime1">
              <a:rPr lang="fr-FR" smtClean="0"/>
              <a:t>01/02/2019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74251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24A7F-AB0A-43DE-A702-FCB2ADF9D631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699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96F4-4ADE-4D7F-B206-4E91DA5D87EA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12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1A98-2E31-4CA2-A708-740A5D07C8BF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12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62FF-B306-4479-A336-56E8AC09950F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66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5E1-EC49-41ED-8B27-EB4E68B0982E}" type="datetime1">
              <a:rPr lang="fr-FR" smtClean="0"/>
              <a:t>01/02/2019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97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D073B-4A10-49FF-99D4-887F4DF925C5}" type="datetime1">
              <a:rPr lang="fr-FR" smtClean="0"/>
              <a:t>01/02/2019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28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9714-27C2-443D-BF69-CCA2BA92CBEB}" type="datetime1">
              <a:rPr lang="fr-FR" smtClean="0"/>
              <a:t>01/02/2019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16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B643-C35A-474E-B013-EBA9ED0F486B}" type="datetime1">
              <a:rPr lang="fr-FR" smtClean="0"/>
              <a:t>01/02/2019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19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DC33-622E-49B9-90B2-250767EC31C4}" type="datetime1">
              <a:rPr lang="fr-FR" smtClean="0"/>
              <a:t>01/02/2019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00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8-AC73-42F8-A754-A91DFACBFA7A}" type="datetime1">
              <a:rPr lang="fr-FR" smtClean="0"/>
              <a:t>01/02/2019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45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71C5-89C9-48BB-8EDC-1B2052DB2AF6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D02BAE9-33CC-41FA-A45A-9AD2D16410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96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Modèles d’architecture et liens avec les outils de production d’interface H/M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Présenté par SALL Ndeye Bineta – M2PLS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159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1414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Multi-agents </a:t>
            </a:r>
            <a:r>
              <a:rPr lang="fr-FR" b="1" dirty="0" smtClean="0"/>
              <a:t>(</a:t>
            </a:r>
            <a:r>
              <a:rPr lang="fr-FR" b="1" dirty="0" err="1" smtClean="0"/>
              <a:t>Modele</a:t>
            </a:r>
            <a:r>
              <a:rPr lang="fr-FR" b="1" dirty="0" smtClean="0"/>
              <a:t> PAC)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326539"/>
            <a:ext cx="6885222" cy="537451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 smtClean="0"/>
              <a:t>Introduit par la chercheuse en informatique grenobloise Joëlle </a:t>
            </a:r>
            <a:r>
              <a:rPr lang="fr-FR" dirty="0" err="1" smtClean="0"/>
              <a:t>Coutaz</a:t>
            </a:r>
            <a:r>
              <a:rPr lang="fr-FR" dirty="0" smtClean="0"/>
              <a:t> dans les années 1980</a:t>
            </a:r>
          </a:p>
          <a:p>
            <a:pPr marL="0" indent="0" algn="just">
              <a:buNone/>
            </a:pPr>
            <a:r>
              <a:rPr lang="fr-FR" dirty="0"/>
              <a:t>D</a:t>
            </a:r>
            <a:r>
              <a:rPr lang="fr-FR" dirty="0" smtClean="0"/>
              <a:t>écompose </a:t>
            </a:r>
            <a:r>
              <a:rPr lang="fr-FR" dirty="0"/>
              <a:t>l'application interactive en une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hiérarchie d'agents interactifs</a:t>
            </a:r>
            <a:r>
              <a:rPr lang="fr-FR" dirty="0"/>
              <a:t> </a:t>
            </a:r>
            <a:r>
              <a:rPr lang="fr-FR" dirty="0" smtClean="0"/>
              <a:t>structurés </a:t>
            </a:r>
            <a:r>
              <a:rPr lang="fr-FR" dirty="0"/>
              <a:t>en trois </a:t>
            </a:r>
            <a:r>
              <a:rPr lang="fr-FR" dirty="0" smtClean="0"/>
              <a:t>composants:</a:t>
            </a:r>
          </a:p>
          <a:p>
            <a:pPr algn="just"/>
            <a:r>
              <a:rPr lang="fr-FR" b="1" dirty="0" smtClean="0"/>
              <a:t>Présentation</a:t>
            </a:r>
            <a:r>
              <a:rPr lang="fr-FR" dirty="0" smtClean="0"/>
              <a:t> </a:t>
            </a:r>
            <a:r>
              <a:rPr lang="fr-FR" dirty="0"/>
              <a:t>est chargé de la transmission (visuelle, sonore, etc.) des informations à l'utilisateur et de l'acquisition des entrées de l'utilisateur ;</a:t>
            </a:r>
          </a:p>
          <a:p>
            <a:pPr algn="just"/>
            <a:r>
              <a:rPr lang="fr-FR" b="1" dirty="0" smtClean="0"/>
              <a:t>Abstraction</a:t>
            </a:r>
            <a:r>
              <a:rPr lang="fr-FR" dirty="0" smtClean="0"/>
              <a:t> </a:t>
            </a:r>
            <a:r>
              <a:rPr lang="fr-FR" dirty="0"/>
              <a:t>contient les données et les traitements sémantiques </a:t>
            </a:r>
          </a:p>
          <a:p>
            <a:pPr algn="just"/>
            <a:r>
              <a:rPr lang="fr-FR" b="1" dirty="0" smtClean="0"/>
              <a:t>Contrôle</a:t>
            </a:r>
            <a:r>
              <a:rPr lang="fr-FR" dirty="0" smtClean="0"/>
              <a:t> </a:t>
            </a:r>
            <a:r>
              <a:rPr lang="fr-FR" dirty="0"/>
              <a:t>est le moteur des dialogues qui s'établissent entre l'agent et l'utilisateur, et entre l'agent et les autres agents</a:t>
            </a:r>
            <a:r>
              <a:rPr lang="fr-FR" dirty="0" smtClean="0"/>
              <a:t>.</a:t>
            </a:r>
            <a:endParaRPr lang="fr-FR" dirty="0"/>
          </a:p>
          <a:p>
            <a:pPr marL="0" indent="0" algn="just">
              <a:buNone/>
            </a:pPr>
            <a:r>
              <a:rPr lang="fr-FR" dirty="0"/>
              <a:t>PAC permet un </a:t>
            </a:r>
            <a:r>
              <a:rPr lang="fr-FR" b="1" dirty="0"/>
              <a:t>dialogue multi-fils </a:t>
            </a:r>
            <a:r>
              <a:rPr lang="fr-FR" dirty="0"/>
              <a:t>(plusieurs dialogues en parallèle) grâce à l’autonomie relative des agents dans l'interprétation des événements et dans la gestion de leur état.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b="1" dirty="0" smtClean="0"/>
              <a:t> </a:t>
            </a: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10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423" y="1825625"/>
            <a:ext cx="3782777" cy="217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81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696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M</a:t>
            </a:r>
            <a:r>
              <a:rPr lang="fr-FR" dirty="0" smtClean="0"/>
              <a:t>odèles Hybrides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Dans </a:t>
            </a:r>
            <a:r>
              <a:rPr lang="fr-FR" dirty="0"/>
              <a:t>certains cas, il apparaît souhaitable de combiner les modèles à couches avec les modèles multi-agents pour essayer de tirer partie de leurs avantages respectifs.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M</a:t>
            </a:r>
            <a:r>
              <a:rPr lang="fr-FR" dirty="0" smtClean="0"/>
              <a:t>odèles Hybrides </a:t>
            </a:r>
            <a:r>
              <a:rPr lang="fr-FR" b="1" dirty="0" smtClean="0"/>
              <a:t>PAC-</a:t>
            </a:r>
            <a:r>
              <a:rPr lang="fr-FR" b="1" dirty="0" err="1" smtClean="0"/>
              <a:t>Amodeus</a:t>
            </a:r>
            <a:r>
              <a:rPr lang="fr-FR" b="1" dirty="0" smtClean="0"/>
              <a:t> (Arch + PAC)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6036" y="1542197"/>
            <a:ext cx="6610578" cy="5131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Reprend </a:t>
            </a:r>
            <a:r>
              <a:rPr lang="fr-FR" dirty="0"/>
              <a:t>le découpage en couches de Arch tout en exprimant le composant contrôleur de dialogue sous la forme d'agents PAC.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Il </a:t>
            </a:r>
            <a:r>
              <a:rPr lang="fr-FR" dirty="0"/>
              <a:t>peut ainsi facilement exprimer le parallélisme de contrôle des différentes modalités.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12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>
          <a:blip r:embed="rId2"/>
          <a:stretch>
            <a:fillRect/>
          </a:stretch>
        </p:blipFill>
        <p:spPr>
          <a:xfrm>
            <a:off x="7306614" y="1690688"/>
            <a:ext cx="365760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0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8780"/>
          </a:xfrm>
        </p:spPr>
        <p:txBody>
          <a:bodyPr/>
          <a:lstStyle/>
          <a:p>
            <a:r>
              <a:rPr lang="fr-FR" dirty="0"/>
              <a:t>Outils de génération d’interfaces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883391" y="1719618"/>
            <a:ext cx="9621221" cy="4191604"/>
          </a:xfrm>
        </p:spPr>
        <p:txBody>
          <a:bodyPr/>
          <a:lstStyle/>
          <a:p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Le code de l’IHM est produit par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l’outil </a:t>
            </a:r>
            <a:r>
              <a:rPr lang="fr-FR" dirty="0"/>
              <a:t>et l’architecture globale est implicitement véhiculée par le générateur </a:t>
            </a:r>
            <a:r>
              <a:rPr lang="fr-FR" dirty="0" smtClean="0"/>
              <a:t>d’IHM</a:t>
            </a:r>
          </a:p>
          <a:p>
            <a:r>
              <a:rPr lang="fr-FR" dirty="0" smtClean="0"/>
              <a:t>Interface </a:t>
            </a:r>
            <a:r>
              <a:rPr lang="fr-FR" dirty="0" err="1" smtClean="0"/>
              <a:t>Builder</a:t>
            </a:r>
            <a:endParaRPr lang="fr-FR" dirty="0" smtClean="0"/>
          </a:p>
          <a:p>
            <a:r>
              <a:rPr lang="fr-FR" dirty="0" err="1" smtClean="0"/>
              <a:t>XFaceMaker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218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/>
              <a:t>construction d’une IHM dédiée, dotée d’</a:t>
            </a:r>
            <a:r>
              <a:rPr lang="fr-FR" dirty="0" err="1"/>
              <a:t>interacteurs</a:t>
            </a:r>
            <a:r>
              <a:rPr lang="fr-FR" dirty="0"/>
              <a:t> innovants comme l’interaction multimodale, exige de définir une architecture globale </a:t>
            </a:r>
            <a:r>
              <a:rPr lang="fr-FR" dirty="0" smtClean="0"/>
              <a:t>précise.</a:t>
            </a:r>
          </a:p>
          <a:p>
            <a:pPr marL="0" indent="0">
              <a:buNone/>
            </a:pPr>
            <a:r>
              <a:rPr lang="fr-FR" dirty="0" smtClean="0"/>
              <a:t>D’où le lien entre </a:t>
            </a:r>
            <a:r>
              <a:rPr lang="fr-FR" dirty="0" smtClean="0"/>
              <a:t>modèles</a:t>
            </a:r>
            <a:r>
              <a:rPr lang="fr-FR" dirty="0" smtClean="0"/>
              <a:t> d’architectures et outils de générations d’interfaces.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21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6960"/>
          </a:xfrm>
        </p:spPr>
        <p:txBody>
          <a:bodyPr/>
          <a:lstStyle/>
          <a:p>
            <a:pPr algn="ctr"/>
            <a:r>
              <a:rPr lang="fr-FR" dirty="0" smtClean="0"/>
              <a:t>SOURCES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5470" y="1880315"/>
            <a:ext cx="9109142" cy="4030907"/>
          </a:xfrm>
        </p:spPr>
        <p:txBody>
          <a:bodyPr/>
          <a:lstStyle/>
          <a:p>
            <a:r>
              <a:rPr lang="fr-FR" u="sng" dirty="0"/>
              <a:t>http://iihm.imag.fr/tarpin/publis/tsi99.pdf</a:t>
            </a:r>
            <a:endParaRPr lang="fr-FR" dirty="0"/>
          </a:p>
          <a:p>
            <a:r>
              <a:rPr lang="fr-FR" u="sng" dirty="0"/>
              <a:t>http://citeseerx.ist.psu.edu/viewdoc/download?doi=10.1.1.102.5295&amp;rep=rep1&amp;type=pdf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64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5301"/>
          </a:xfrm>
        </p:spPr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7242" y="1443789"/>
            <a:ext cx="9507370" cy="4467433"/>
          </a:xfrm>
        </p:spPr>
        <p:txBody>
          <a:bodyPr/>
          <a:lstStyle/>
          <a:p>
            <a:r>
              <a:rPr lang="fr-FR" dirty="0" smtClean="0"/>
              <a:t>Introduction</a:t>
            </a:r>
          </a:p>
          <a:p>
            <a:r>
              <a:rPr lang="fr-FR" dirty="0" smtClean="0"/>
              <a:t>Modèles d’architectures</a:t>
            </a:r>
          </a:p>
          <a:p>
            <a:pPr lvl="1"/>
            <a:r>
              <a:rPr lang="fr-FR" dirty="0" err="1" smtClean="0"/>
              <a:t>Modéles</a:t>
            </a:r>
            <a:r>
              <a:rPr lang="fr-FR" dirty="0" smtClean="0"/>
              <a:t> à couches</a:t>
            </a:r>
          </a:p>
          <a:p>
            <a:pPr lvl="1"/>
            <a:r>
              <a:rPr lang="fr-FR" dirty="0" err="1" smtClean="0"/>
              <a:t>Modéles</a:t>
            </a:r>
            <a:r>
              <a:rPr lang="fr-FR" dirty="0" smtClean="0"/>
              <a:t> multi-agents</a:t>
            </a:r>
          </a:p>
          <a:p>
            <a:pPr lvl="1"/>
            <a:r>
              <a:rPr lang="fr-FR" dirty="0" err="1" smtClean="0"/>
              <a:t>Modéles</a:t>
            </a:r>
            <a:r>
              <a:rPr lang="fr-FR" dirty="0" smtClean="0"/>
              <a:t> hybrides</a:t>
            </a:r>
          </a:p>
          <a:p>
            <a:r>
              <a:rPr lang="fr-FR" dirty="0" smtClean="0"/>
              <a:t>Outils de génération d’interfaces</a:t>
            </a:r>
          </a:p>
          <a:p>
            <a:r>
              <a:rPr lang="fr-FR" dirty="0" smtClean="0"/>
              <a:t>Conclusion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865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199" y="1569492"/>
            <a:ext cx="6886434" cy="4954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Vue tournée sur </a:t>
            </a:r>
            <a:r>
              <a:rPr lang="fr-FR" b="1" dirty="0" smtClean="0"/>
              <a:t>l'organisation interne </a:t>
            </a:r>
            <a:r>
              <a:rPr lang="fr-FR" dirty="0" smtClean="0"/>
              <a:t>et le </a:t>
            </a:r>
            <a:r>
              <a:rPr lang="fr-FR" b="1" dirty="0" smtClean="0"/>
              <a:t>découpage d'un logiciel en modules</a:t>
            </a:r>
            <a:r>
              <a:rPr lang="fr-FR" dirty="0" smtClean="0"/>
              <a:t>. Il décrit: </a:t>
            </a:r>
          </a:p>
          <a:p>
            <a:r>
              <a:rPr lang="fr-FR" dirty="0" smtClean="0"/>
              <a:t>la nature des différents modules d'un logiciel </a:t>
            </a:r>
          </a:p>
          <a:p>
            <a:r>
              <a:rPr lang="fr-FR" dirty="0" smtClean="0"/>
              <a:t>la nature des relations entre les module </a:t>
            </a:r>
          </a:p>
          <a:p>
            <a:pPr marL="0" indent="0">
              <a:buNone/>
            </a:pPr>
            <a:r>
              <a:rPr lang="fr-FR" dirty="0" smtClean="0"/>
              <a:t>Elle donne une première série de réponses sur comment sera le futur logiciel, avant le début du travail de programmation.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Tous les modèles partent du principe qu'un système interactif comporte une partie </a:t>
            </a:r>
            <a:r>
              <a:rPr lang="fr-FR" dirty="0" smtClean="0"/>
              <a:t>« </a:t>
            </a:r>
            <a:r>
              <a:rPr lang="fr-FR" b="1" dirty="0" smtClean="0"/>
              <a:t>interface</a:t>
            </a:r>
            <a:r>
              <a:rPr lang="fr-FR" dirty="0" smtClean="0"/>
              <a:t> » </a:t>
            </a:r>
            <a:r>
              <a:rPr lang="fr-FR" dirty="0" smtClean="0"/>
              <a:t>et une partie </a:t>
            </a:r>
            <a:r>
              <a:rPr lang="fr-FR" dirty="0" smtClean="0"/>
              <a:t>« </a:t>
            </a:r>
            <a:r>
              <a:rPr lang="fr-FR" b="1" dirty="0" smtClean="0"/>
              <a:t>application pure</a:t>
            </a:r>
            <a:r>
              <a:rPr lang="fr-FR" dirty="0" smtClean="0"/>
              <a:t> »</a:t>
            </a: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3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>
          <a:blip r:embed="rId2"/>
          <a:stretch>
            <a:fillRect/>
          </a:stretch>
        </p:blipFill>
        <p:spPr>
          <a:xfrm>
            <a:off x="7724633" y="3115434"/>
            <a:ext cx="3381375" cy="181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29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23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Modèles d’architectures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10185"/>
            <a:ext cx="10680510" cy="5172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On distingue communément deux grands groupes de modèles de référence : </a:t>
            </a:r>
          </a:p>
          <a:p>
            <a:r>
              <a:rPr lang="fr-FR" b="1" dirty="0" smtClean="0"/>
              <a:t>Modèles linguistiques ou modèles à couches </a:t>
            </a:r>
          </a:p>
          <a:p>
            <a:pPr lvl="1"/>
            <a:r>
              <a:rPr lang="fr-FR" dirty="0" smtClean="0"/>
              <a:t>décrivent la structure globale d'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une application interactive sous forme de couches logiques</a:t>
            </a:r>
            <a:r>
              <a:rPr lang="fr-FR" dirty="0" smtClean="0"/>
              <a:t>.</a:t>
            </a:r>
          </a:p>
          <a:p>
            <a:r>
              <a:rPr lang="fr-FR" b="1" dirty="0" smtClean="0"/>
              <a:t>Modèles à </a:t>
            </a:r>
            <a:r>
              <a:rPr lang="fr-FR" b="1" dirty="0" smtClean="0"/>
              <a:t>agents </a:t>
            </a:r>
            <a:r>
              <a:rPr lang="fr-FR" b="1" dirty="0" smtClean="0"/>
              <a:t>encore modèles orientés </a:t>
            </a:r>
            <a:r>
              <a:rPr lang="fr-FR" b="1" dirty="0" smtClean="0"/>
              <a:t>objet</a:t>
            </a:r>
            <a:endParaRPr lang="fr-FR" b="1" dirty="0"/>
          </a:p>
          <a:p>
            <a:pPr lvl="1"/>
            <a:r>
              <a:rPr lang="fr-FR" dirty="0" smtClean="0"/>
              <a:t>s'inspirent de programmation par objets, et proposent une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décomposition modulaire de l'interface en un ensemble d'agents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communicants</a:t>
            </a:r>
            <a:endParaRPr lang="fr-FR" b="1" dirty="0" smtClean="0"/>
          </a:p>
          <a:p>
            <a:pPr lvl="1"/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Par ailleurs, des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modèles mixtes </a:t>
            </a:r>
            <a:r>
              <a:rPr lang="fr-FR" dirty="0" smtClean="0"/>
              <a:t>tel que PAC-</a:t>
            </a:r>
            <a:r>
              <a:rPr lang="fr-FR" dirty="0" err="1" smtClean="0"/>
              <a:t>Amodeus</a:t>
            </a:r>
            <a:r>
              <a:rPr lang="fr-FR" dirty="0"/>
              <a:t> </a:t>
            </a:r>
            <a:r>
              <a:rPr lang="fr-FR" dirty="0" smtClean="0"/>
              <a:t>tentent de tirer partie des avantages respectifs de ces deux approches.</a:t>
            </a:r>
          </a:p>
          <a:p>
            <a:pPr marL="457200" lvl="1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9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7639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Modèles à couches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13644"/>
            <a:ext cx="10844284" cy="5319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Ils se basent sur une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approche linguistique </a:t>
            </a:r>
            <a:r>
              <a:rPr lang="fr-FR" dirty="0" smtClean="0"/>
              <a:t>de l'interaction, inspirée des architectures de compilateurs.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Il </a:t>
            </a:r>
            <a:r>
              <a:rPr lang="fr-FR" dirty="0" smtClean="0"/>
              <a:t>identifie trois aspects dans l'interaction : </a:t>
            </a:r>
          </a:p>
          <a:p>
            <a:r>
              <a:rPr lang="fr-FR" b="1" dirty="0" smtClean="0"/>
              <a:t>Aspects lexicaux </a:t>
            </a:r>
            <a:r>
              <a:rPr lang="fr-FR" dirty="0" smtClean="0"/>
              <a:t>: </a:t>
            </a:r>
            <a:r>
              <a:rPr lang="fr-FR" dirty="0" smtClean="0"/>
              <a:t>tout </a:t>
            </a:r>
            <a:r>
              <a:rPr lang="fr-FR" dirty="0" smtClean="0"/>
              <a:t>ce qui peut être assimilé à un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vocabulaire d'entrée ou de sortie </a:t>
            </a:r>
          </a:p>
          <a:p>
            <a:r>
              <a:rPr lang="fr-FR" b="1" dirty="0" smtClean="0"/>
              <a:t>Aspects syntaxiques </a:t>
            </a:r>
            <a:r>
              <a:rPr lang="fr-FR" dirty="0" smtClean="0"/>
              <a:t>: </a:t>
            </a:r>
            <a:r>
              <a:rPr lang="fr-FR" dirty="0" smtClean="0"/>
              <a:t>grammaires </a:t>
            </a:r>
            <a:r>
              <a:rPr lang="fr-FR" dirty="0" smtClean="0"/>
              <a:t>d'entrée représentant les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séquences d'actions valides</a:t>
            </a:r>
            <a:r>
              <a:rPr lang="fr-FR" dirty="0" smtClean="0"/>
              <a:t>, ou les aspects spatiaux et temporels de </a:t>
            </a:r>
            <a:r>
              <a:rPr lang="fr-FR" dirty="0" smtClean="0"/>
              <a:t>l'affichage (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construction 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phrases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b="1" dirty="0" smtClean="0"/>
              <a:t>Aspects sémantiques </a:t>
            </a:r>
            <a:r>
              <a:rPr lang="fr-FR" dirty="0" smtClean="0"/>
              <a:t>: correspondent à la partie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fonctionnelle de l'application</a:t>
            </a:r>
            <a:r>
              <a:rPr lang="fr-FR" dirty="0" smtClean="0"/>
              <a:t>, qui détermine en dernier lieu le sens d'une action et génère les </a:t>
            </a:r>
            <a:r>
              <a:rPr lang="fr-FR" dirty="0" smtClean="0"/>
              <a:t>erreurs (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signification des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phrases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97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Modèles à couches </a:t>
            </a:r>
            <a:r>
              <a:rPr lang="fr-FR" b="1" dirty="0" smtClean="0"/>
              <a:t>(</a:t>
            </a:r>
            <a:r>
              <a:rPr lang="fr-FR" b="1" dirty="0" err="1"/>
              <a:t>S</a:t>
            </a:r>
            <a:r>
              <a:rPr lang="fr-FR" b="1" dirty="0" err="1" smtClean="0"/>
              <a:t>eeheim</a:t>
            </a:r>
            <a:r>
              <a:rPr lang="fr-FR" b="1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23331" y="1309760"/>
            <a:ext cx="6944293" cy="5118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Issu d'un groupe de travail sur les systèmes interactifs ayant eu lieu à </a:t>
            </a:r>
            <a:r>
              <a:rPr lang="fr-FR" dirty="0" err="1" smtClean="0"/>
              <a:t>Seeheim</a:t>
            </a:r>
            <a:r>
              <a:rPr lang="fr-FR" dirty="0" smtClean="0"/>
              <a:t>(Allemagne) en 1985. </a:t>
            </a:r>
          </a:p>
          <a:p>
            <a:pPr marL="0" indent="0">
              <a:buNone/>
            </a:pPr>
            <a:r>
              <a:rPr lang="fr-FR" dirty="0" smtClean="0"/>
              <a:t>Il stipule qu'une interface homme-machine est composée des parties:</a:t>
            </a:r>
          </a:p>
          <a:p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Présentation</a:t>
            </a:r>
            <a:r>
              <a:rPr lang="fr-FR" dirty="0" smtClean="0"/>
              <a:t> : couche qui gère les entrées et les sorties </a:t>
            </a:r>
          </a:p>
          <a:p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Contrôleur de Dialogue </a:t>
            </a:r>
            <a:r>
              <a:rPr lang="fr-FR" dirty="0" smtClean="0"/>
              <a:t>: gère le séquencement des entrées et des sorties </a:t>
            </a:r>
          </a:p>
          <a:p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Interface du noyau fonctionnel </a:t>
            </a:r>
            <a:r>
              <a:rPr lang="fr-FR" dirty="0" smtClean="0"/>
              <a:t>: Modèle d'Interfaçage de l'Application</a:t>
            </a: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6800044" y="1825625"/>
            <a:ext cx="455375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6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24" y="2618372"/>
            <a:ext cx="3861751" cy="183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1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04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Modèles à couches </a:t>
            </a:r>
            <a:r>
              <a:rPr lang="fr-FR" b="1" dirty="0" smtClean="0"/>
              <a:t>(Arch)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9433" y="1399822"/>
            <a:ext cx="7547211" cy="5273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Introduit en 1992 pour structurer les logiciels interactifs.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Affine le modèle de </a:t>
            </a:r>
            <a:r>
              <a:rPr lang="fr-FR" dirty="0" err="1" smtClean="0"/>
              <a:t>Seeheim</a:t>
            </a:r>
            <a:r>
              <a:rPr lang="fr-FR" dirty="0" smtClean="0"/>
              <a:t> en s'inspirant davantage des boîtes à outils graphiques actuelles</a:t>
            </a:r>
          </a:p>
          <a:p>
            <a:r>
              <a:rPr lang="fr-FR" b="1" dirty="0" smtClean="0"/>
              <a:t>Le </a:t>
            </a:r>
            <a:r>
              <a:rPr lang="fr-FR" b="1" dirty="0"/>
              <a:t>noyau fonctionnel </a:t>
            </a:r>
            <a:r>
              <a:rPr lang="fr-FR" dirty="0"/>
              <a:t>réalise les concepts du domaine </a:t>
            </a:r>
          </a:p>
          <a:p>
            <a:r>
              <a:rPr lang="fr-FR" b="1" dirty="0"/>
              <a:t>L</a:t>
            </a:r>
            <a:r>
              <a:rPr lang="fr-FR" b="1" dirty="0" smtClean="0"/>
              <a:t>e </a:t>
            </a:r>
            <a:r>
              <a:rPr lang="fr-FR" b="1" dirty="0"/>
              <a:t>composant d’interaction</a:t>
            </a:r>
            <a:r>
              <a:rPr lang="fr-FR" dirty="0"/>
              <a:t>, en contact direct avec l’utilisateur, est mis en œuvre au moyen des objets d’interaction d’une boîte à outils. </a:t>
            </a:r>
            <a:endParaRPr lang="fr-FR" dirty="0" smtClean="0"/>
          </a:p>
          <a:p>
            <a:r>
              <a:rPr lang="fr-FR" b="1" dirty="0"/>
              <a:t>L’adaptateur de domaine </a:t>
            </a:r>
            <a:r>
              <a:rPr lang="fr-FR" dirty="0"/>
              <a:t>sert, pour l’essentiel, à ajuster les différences de modélisation des objets conceptuels entre le noyau fonctionnel et le contrôleur de dialogue. </a:t>
            </a: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7028596" y="1825625"/>
            <a:ext cx="432520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7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199" y="2192793"/>
            <a:ext cx="32766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9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105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Modèles Multi-agents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1460310"/>
            <a:ext cx="10515600" cy="4716653"/>
          </a:xfrm>
        </p:spPr>
        <p:txBody>
          <a:bodyPr/>
          <a:lstStyle/>
          <a:p>
            <a:r>
              <a:rPr lang="fr-FR" dirty="0" smtClean="0"/>
              <a:t>Système composé d'un </a:t>
            </a:r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ensemble d'agents interagissant entre eux </a:t>
            </a:r>
          </a:p>
          <a:p>
            <a:r>
              <a:rPr lang="fr-FR" dirty="0" smtClean="0"/>
              <a:t>Agent : entité partiellement autonome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</a:t>
            </a:r>
            <a:r>
              <a:rPr lang="fr-FR" dirty="0"/>
              <a:t>modèles multi-agents procèdent donc à une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décomposition de l'application en plusieurs entités autonomes et coopératives</a:t>
            </a:r>
            <a:r>
              <a:rPr lang="fr-FR" dirty="0"/>
              <a:t>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Cette </a:t>
            </a:r>
            <a:r>
              <a:rPr lang="fr-FR" dirty="0"/>
              <a:t>nouvelle décomposition permet </a:t>
            </a:r>
            <a:r>
              <a:rPr lang="fr-FR" b="1" dirty="0"/>
              <a:t>d’accélérer les retours de l'application à l'utilisateur</a:t>
            </a:r>
            <a:r>
              <a:rPr lang="fr-FR" dirty="0"/>
              <a:t>, indispensables pour la manipulation directe.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35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753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M</a:t>
            </a:r>
            <a:r>
              <a:rPr lang="fr-FR" dirty="0" smtClean="0"/>
              <a:t>odèles Multi-agents </a:t>
            </a:r>
            <a:r>
              <a:rPr lang="fr-FR" b="1" dirty="0" smtClean="0"/>
              <a:t>(MVC 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98620" y="1575563"/>
            <a:ext cx="5948089" cy="4601399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Issu des travaux de </a:t>
            </a:r>
            <a:r>
              <a:rPr lang="fr-FR" dirty="0" err="1" smtClean="0"/>
              <a:t>Trygve</a:t>
            </a:r>
            <a:r>
              <a:rPr lang="fr-FR" dirty="0" smtClean="0"/>
              <a:t> </a:t>
            </a:r>
            <a:r>
              <a:rPr lang="fr-FR" dirty="0" err="1" smtClean="0"/>
              <a:t>Reenskaug</a:t>
            </a:r>
            <a:r>
              <a:rPr lang="fr-FR" dirty="0" smtClean="0"/>
              <a:t> en 1978-79.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B</a:t>
            </a:r>
            <a:r>
              <a:rPr lang="fr-FR" dirty="0" smtClean="0"/>
              <a:t>ut principal : proposer une solution générale aux problèmes d'utilisateurs manipulant des données volumineuses et complexes</a:t>
            </a: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AE9-33CC-41FA-A45A-9AD2D1641076}" type="slidenum">
              <a:rPr lang="fr-FR" smtClean="0"/>
              <a:t>9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44" y="2189401"/>
            <a:ext cx="4504056" cy="332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6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356</TotalTime>
  <Words>773</Words>
  <Application>Microsoft Office PowerPoint</Application>
  <PresentationFormat>Grand écran</PresentationFormat>
  <Paragraphs>92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Brin</vt:lpstr>
      <vt:lpstr>Modèles d’architecture et liens avec les outils de production d’interface H/M</vt:lpstr>
      <vt:lpstr>SOMMAIRE</vt:lpstr>
      <vt:lpstr>INTRODUCTION</vt:lpstr>
      <vt:lpstr>Modèles d’architectures</vt:lpstr>
      <vt:lpstr>Modèles à couches</vt:lpstr>
      <vt:lpstr>Modèles à couches (Seeheim)</vt:lpstr>
      <vt:lpstr>Modèles à couches (Arch)</vt:lpstr>
      <vt:lpstr>Modèles Multi-agents</vt:lpstr>
      <vt:lpstr>Modèles Multi-agents (MVC )</vt:lpstr>
      <vt:lpstr>Multi-agents (Modele PAC)</vt:lpstr>
      <vt:lpstr>Modèles Hybrides</vt:lpstr>
      <vt:lpstr>Modèles Hybrides PAC-Amodeus (Arch + PAC)</vt:lpstr>
      <vt:lpstr>Outils de génération d’interfaces</vt:lpstr>
      <vt:lpstr>Conclusion</vt:lpstr>
      <vt:lpstr>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Modèles d’architecture et liens avec les outils de production d’interface H/M</dc:title>
  <dc:creator>Ndeye Bineta Sall</dc:creator>
  <cp:lastModifiedBy>Ndeye Bineta Sall</cp:lastModifiedBy>
  <cp:revision>107</cp:revision>
  <dcterms:created xsi:type="dcterms:W3CDTF">2019-01-31T21:40:06Z</dcterms:created>
  <dcterms:modified xsi:type="dcterms:W3CDTF">2019-02-01T05:39:45Z</dcterms:modified>
</cp:coreProperties>
</file>