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.jp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sldIdLst>
    <p:sldId id="256" r:id="rId3"/>
    <p:sldId id="262" r:id="rId4"/>
    <p:sldId id="261" r:id="rId5"/>
    <p:sldId id="266" r:id="rId6"/>
    <p:sldId id="264" r:id="rId7"/>
    <p:sldId id="271" r:id="rId8"/>
    <p:sldId id="263" r:id="rId9"/>
    <p:sldId id="268" r:id="rId10"/>
    <p:sldId id="269" r:id="rId11"/>
    <p:sldId id="267" r:id="rId12"/>
    <p:sldId id="273" r:id="rId13"/>
    <p:sldId id="270" r:id="rId14"/>
    <p:sldId id="272" r:id="rId15"/>
    <p:sldId id="274" r:id="rId16"/>
    <p:sldId id="28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schemas.openxmlformats.org/officeDocument/2006/relationships/presProps" Target="presProps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customXml" Target="../customXml/item1.xml"/><Relationship Id="rId7" Type="http://schemas.openxmlformats.org/officeDocument/2006/relationships/slide" Target="slides/slide5.xml"/><Relationship Id="rId17" Type="http://schemas.openxmlformats.org/officeDocument/2006/relationships/slide" Target="slides/slide15.xml"/><Relationship Id="rId12" Type="http://schemas.openxmlformats.org/officeDocument/2006/relationships/slide" Target="slides/slide10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6" Type="http://schemas.openxmlformats.org/officeDocument/2006/relationships/slide" Target="slides/slide14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3.xml"/><Relationship Id="rId19" Type="http://schemas.openxmlformats.org/officeDocument/2006/relationships/viewProps" Target="viewProps.xml"/><Relationship Id="rId10" Type="http://schemas.openxmlformats.org/officeDocument/2006/relationships/slide" Target="slides/slide8.xml"/><Relationship Id="rId9" Type="http://schemas.openxmlformats.org/officeDocument/2006/relationships/slide" Target="slides/slide7.xml"/><Relationship Id="rId4" Type="http://schemas.openxmlformats.org/officeDocument/2006/relationships/slide" Target="slides/slide2.xml"/><Relationship Id="rId14" Type="http://schemas.openxmlformats.org/officeDocument/2006/relationships/slide" Target="slides/slide12.xml"/><Relationship Id="rId22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35C3DB-C72B-4DB8-B615-533B966CF34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0EF7E3-ABF6-48D2-AF06-54965FE5BCE6}">
      <dgm:prSet/>
      <dgm:spPr/>
      <dgm:t>
        <a:bodyPr/>
        <a:lstStyle/>
        <a:p>
          <a:pPr rtl="0"/>
          <a:r>
            <a:rPr lang="fr-FR">
              <a:latin typeface="Gill Sans MT" panose="020B0502020104020203"/>
            </a:rPr>
            <a:t>  -</a:t>
          </a:r>
          <a:r>
            <a:rPr lang="fr-FR"/>
            <a:t>Term </a:t>
          </a:r>
          <a:r>
            <a:rPr lang="fr-FR">
              <a:latin typeface="Gill Sans MT" panose="020B0502020104020203"/>
            </a:rPr>
            <a:t>Frequency -Inverse</a:t>
          </a:r>
          <a:r>
            <a:rPr lang="fr-FR"/>
            <a:t> Document Frequency</a:t>
          </a:r>
          <a:endParaRPr lang="en-US">
            <a:latin typeface="Gill Sans MT" panose="020B0502020104020203"/>
          </a:endParaRPr>
        </a:p>
      </dgm:t>
    </dgm:pt>
    <dgm:pt modelId="{295112A2-20F7-406F-8F89-31C0AA5C5D9E}" cxnId="{0B1A43A0-2369-4498-BCDC-A8580E0A4715}" type="parTrans">
      <dgm:prSet/>
      <dgm:spPr/>
      <dgm:t>
        <a:bodyPr/>
        <a:lstStyle/>
        <a:p>
          <a:endParaRPr lang="en-US"/>
        </a:p>
      </dgm:t>
    </dgm:pt>
    <dgm:pt modelId="{A5C69845-F682-4DE5-8A7F-68F9DFFBC783}" cxnId="{0B1A43A0-2369-4498-BCDC-A8580E0A4715}" type="sibTrans">
      <dgm:prSet/>
      <dgm:spPr/>
      <dgm:t>
        <a:bodyPr/>
        <a:lstStyle/>
        <a:p>
          <a:endParaRPr lang="en-US"/>
        </a:p>
      </dgm:t>
    </dgm:pt>
    <dgm:pt modelId="{7606CB1E-C2F3-4C12-8F9B-DAB3505BDFCD}">
      <dgm:prSet/>
      <dgm:spPr/>
      <dgm:t>
        <a:bodyPr/>
        <a:lstStyle/>
        <a:p>
          <a:r>
            <a:rPr lang="fr-FR"/>
            <a:t>Modification de la requête</a:t>
          </a:r>
          <a:endParaRPr lang="en-US"/>
        </a:p>
      </dgm:t>
    </dgm:pt>
    <dgm:pt modelId="{5DB3AC15-E854-4018-A4A8-DA724F7A39D0}" cxnId="{18DFED81-908F-4113-B68B-3608F6CA54D0}" type="parTrans">
      <dgm:prSet/>
      <dgm:spPr/>
      <dgm:t>
        <a:bodyPr/>
        <a:lstStyle/>
        <a:p>
          <a:endParaRPr lang="en-US"/>
        </a:p>
      </dgm:t>
    </dgm:pt>
    <dgm:pt modelId="{0EC2DD18-5E9C-490A-A507-D16FBA354616}" cxnId="{18DFED81-908F-4113-B68B-3608F6CA54D0}" type="sibTrans">
      <dgm:prSet/>
      <dgm:spPr/>
      <dgm:t>
        <a:bodyPr/>
        <a:lstStyle/>
        <a:p>
          <a:endParaRPr lang="en-US"/>
        </a:p>
      </dgm:t>
    </dgm:pt>
    <dgm:pt modelId="{D00A71F4-34C9-4F9D-B8AE-FB8DAEC4630F}">
      <dgm:prSet/>
      <dgm:spPr/>
      <dgm:t>
        <a:bodyPr/>
        <a:lstStyle/>
        <a:p>
          <a:r>
            <a:rPr lang="fr-FR"/>
            <a:t>Précision et rappel</a:t>
          </a:r>
          <a:endParaRPr lang="en-US"/>
        </a:p>
      </dgm:t>
    </dgm:pt>
    <dgm:pt modelId="{056CB3F4-6C4A-48E4-BD86-9D638DECBD6C}" cxnId="{740792C0-4B72-4EE3-8C79-7B4ED7760681}" type="parTrans">
      <dgm:prSet/>
      <dgm:spPr/>
      <dgm:t>
        <a:bodyPr/>
        <a:lstStyle/>
        <a:p>
          <a:endParaRPr lang="en-US"/>
        </a:p>
      </dgm:t>
    </dgm:pt>
    <dgm:pt modelId="{01CBE81C-30B2-4676-A465-28A8C4382FB4}" cxnId="{740792C0-4B72-4EE3-8C79-7B4ED7760681}" type="sibTrans">
      <dgm:prSet/>
      <dgm:spPr/>
      <dgm:t>
        <a:bodyPr/>
        <a:lstStyle/>
        <a:p>
          <a:endParaRPr lang="en-US"/>
        </a:p>
      </dgm:t>
    </dgm:pt>
    <dgm:pt modelId="{F5F86D60-7675-42E9-BBD1-8D1DA8094551}" type="pres">
      <dgm:prSet presAssocID="{B535C3DB-C72B-4DB8-B615-533B966CF34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AA6B1D6-DF09-4028-929D-63A831533063}" type="pres">
      <dgm:prSet presAssocID="{2F0EF7E3-ABF6-48D2-AF06-54965FE5BCE6}" presName="hierRoot1" presStyleCnt="0"/>
      <dgm:spPr/>
    </dgm:pt>
    <dgm:pt modelId="{6D8AD07E-261D-49CD-99F8-EE40E02EF322}" type="pres">
      <dgm:prSet presAssocID="{2F0EF7E3-ABF6-48D2-AF06-54965FE5BCE6}" presName="composite" presStyleCnt="0"/>
      <dgm:spPr/>
    </dgm:pt>
    <dgm:pt modelId="{93FD6DCE-C318-4FA6-B3F8-F0F701E8230B}" type="pres">
      <dgm:prSet presAssocID="{2F0EF7E3-ABF6-48D2-AF06-54965FE5BCE6}" presName="background" presStyleLbl="node0" presStyleIdx="0" presStyleCnt="3"/>
      <dgm:spPr/>
    </dgm:pt>
    <dgm:pt modelId="{C06E5DE9-972D-440A-8DBA-D6399A00E8BF}" type="pres">
      <dgm:prSet presAssocID="{2F0EF7E3-ABF6-48D2-AF06-54965FE5BCE6}" presName="text" presStyleLbl="fgAcc0" presStyleIdx="0" presStyleCnt="3">
        <dgm:presLayoutVars>
          <dgm:chPref val="3"/>
        </dgm:presLayoutVars>
      </dgm:prSet>
      <dgm:spPr/>
    </dgm:pt>
    <dgm:pt modelId="{AA9618CE-66E9-4934-968E-AFDC62D0DECE}" type="pres">
      <dgm:prSet presAssocID="{2F0EF7E3-ABF6-48D2-AF06-54965FE5BCE6}" presName="hierChild2" presStyleCnt="0"/>
      <dgm:spPr/>
    </dgm:pt>
    <dgm:pt modelId="{76BFCBA1-E457-4118-A6D5-65878144C9DE}" type="pres">
      <dgm:prSet presAssocID="{7606CB1E-C2F3-4C12-8F9B-DAB3505BDFCD}" presName="hierRoot1" presStyleCnt="0"/>
      <dgm:spPr/>
    </dgm:pt>
    <dgm:pt modelId="{1AB5BEBF-931F-4232-A22B-3B714B2599F5}" type="pres">
      <dgm:prSet presAssocID="{7606CB1E-C2F3-4C12-8F9B-DAB3505BDFCD}" presName="composite" presStyleCnt="0"/>
      <dgm:spPr/>
    </dgm:pt>
    <dgm:pt modelId="{F903DE7A-6D9B-40AB-9D0E-3E7DF714FA5B}" type="pres">
      <dgm:prSet presAssocID="{7606CB1E-C2F3-4C12-8F9B-DAB3505BDFCD}" presName="background" presStyleLbl="node0" presStyleIdx="1" presStyleCnt="3"/>
      <dgm:spPr/>
    </dgm:pt>
    <dgm:pt modelId="{5E64A24D-71ED-4135-AC27-5B7267EC23ED}" type="pres">
      <dgm:prSet presAssocID="{7606CB1E-C2F3-4C12-8F9B-DAB3505BDFCD}" presName="text" presStyleLbl="fgAcc0" presStyleIdx="1" presStyleCnt="3">
        <dgm:presLayoutVars>
          <dgm:chPref val="3"/>
        </dgm:presLayoutVars>
      </dgm:prSet>
      <dgm:spPr/>
    </dgm:pt>
    <dgm:pt modelId="{A47358CB-5C1C-4E89-A9B9-3FD7A5CB25D7}" type="pres">
      <dgm:prSet presAssocID="{7606CB1E-C2F3-4C12-8F9B-DAB3505BDFCD}" presName="hierChild2" presStyleCnt="0"/>
      <dgm:spPr/>
    </dgm:pt>
    <dgm:pt modelId="{5472D8B7-1359-4AFE-9D68-526F1DD9AE8B}" type="pres">
      <dgm:prSet presAssocID="{D00A71F4-34C9-4F9D-B8AE-FB8DAEC4630F}" presName="hierRoot1" presStyleCnt="0"/>
      <dgm:spPr/>
    </dgm:pt>
    <dgm:pt modelId="{DB726F9E-ABC8-40FB-A58B-26AD11642127}" type="pres">
      <dgm:prSet presAssocID="{D00A71F4-34C9-4F9D-B8AE-FB8DAEC4630F}" presName="composite" presStyleCnt="0"/>
      <dgm:spPr/>
    </dgm:pt>
    <dgm:pt modelId="{8D8E22A6-26F1-424C-9804-701976D68B1C}" type="pres">
      <dgm:prSet presAssocID="{D00A71F4-34C9-4F9D-B8AE-FB8DAEC4630F}" presName="background" presStyleLbl="node0" presStyleIdx="2" presStyleCnt="3"/>
      <dgm:spPr/>
    </dgm:pt>
    <dgm:pt modelId="{AF5346B6-1A33-4E77-9DA3-6D7416107085}" type="pres">
      <dgm:prSet presAssocID="{D00A71F4-34C9-4F9D-B8AE-FB8DAEC4630F}" presName="text" presStyleLbl="fgAcc0" presStyleIdx="2" presStyleCnt="3">
        <dgm:presLayoutVars>
          <dgm:chPref val="3"/>
        </dgm:presLayoutVars>
      </dgm:prSet>
      <dgm:spPr/>
    </dgm:pt>
    <dgm:pt modelId="{B5560DA7-5AC3-4167-B033-1973B06C870D}" type="pres">
      <dgm:prSet presAssocID="{D00A71F4-34C9-4F9D-B8AE-FB8DAEC4630F}" presName="hierChild2" presStyleCnt="0"/>
      <dgm:spPr/>
    </dgm:pt>
  </dgm:ptLst>
  <dgm:cxnLst>
    <dgm:cxn modelId="{D06B5C34-C6CA-42BE-BB89-B4C417DCD2EA}" type="presOf" srcId="{7606CB1E-C2F3-4C12-8F9B-DAB3505BDFCD}" destId="{5E64A24D-71ED-4135-AC27-5B7267EC23ED}" srcOrd="0" destOrd="0" presId="urn:microsoft.com/office/officeart/2005/8/layout/hierarchy1"/>
    <dgm:cxn modelId="{18DFED81-908F-4113-B68B-3608F6CA54D0}" srcId="{B535C3DB-C72B-4DB8-B615-533B966CF347}" destId="{7606CB1E-C2F3-4C12-8F9B-DAB3505BDFCD}" srcOrd="1" destOrd="0" parTransId="{5DB3AC15-E854-4018-A4A8-DA724F7A39D0}" sibTransId="{0EC2DD18-5E9C-490A-A507-D16FBA354616}"/>
    <dgm:cxn modelId="{0B1A43A0-2369-4498-BCDC-A8580E0A4715}" srcId="{B535C3DB-C72B-4DB8-B615-533B966CF347}" destId="{2F0EF7E3-ABF6-48D2-AF06-54965FE5BCE6}" srcOrd="0" destOrd="0" parTransId="{295112A2-20F7-406F-8F89-31C0AA5C5D9E}" sibTransId="{A5C69845-F682-4DE5-8A7F-68F9DFFBC783}"/>
    <dgm:cxn modelId="{740792C0-4B72-4EE3-8C79-7B4ED7760681}" srcId="{B535C3DB-C72B-4DB8-B615-533B966CF347}" destId="{D00A71F4-34C9-4F9D-B8AE-FB8DAEC4630F}" srcOrd="2" destOrd="0" parTransId="{056CB3F4-6C4A-48E4-BD86-9D638DECBD6C}" sibTransId="{01CBE81C-30B2-4676-A465-28A8C4382FB4}"/>
    <dgm:cxn modelId="{198C8BE7-9735-4369-8826-F6950412C1A6}" type="presOf" srcId="{D00A71F4-34C9-4F9D-B8AE-FB8DAEC4630F}" destId="{AF5346B6-1A33-4E77-9DA3-6D7416107085}" srcOrd="0" destOrd="0" presId="urn:microsoft.com/office/officeart/2005/8/layout/hierarchy1"/>
    <dgm:cxn modelId="{CCAB52F0-4A5C-4362-BB1B-8719F611021E}" type="presOf" srcId="{B535C3DB-C72B-4DB8-B615-533B966CF347}" destId="{F5F86D60-7675-42E9-BBD1-8D1DA8094551}" srcOrd="0" destOrd="0" presId="urn:microsoft.com/office/officeart/2005/8/layout/hierarchy1"/>
    <dgm:cxn modelId="{FE881DFA-26D3-417F-9DC1-327F54450A79}" type="presOf" srcId="{2F0EF7E3-ABF6-48D2-AF06-54965FE5BCE6}" destId="{C06E5DE9-972D-440A-8DBA-D6399A00E8BF}" srcOrd="0" destOrd="0" presId="urn:microsoft.com/office/officeart/2005/8/layout/hierarchy1"/>
    <dgm:cxn modelId="{D06537CD-8206-410E-BE25-E329B98FE5C1}" type="presParOf" srcId="{F5F86D60-7675-42E9-BBD1-8D1DA8094551}" destId="{8AA6B1D6-DF09-4028-929D-63A831533063}" srcOrd="0" destOrd="0" presId="urn:microsoft.com/office/officeart/2005/8/layout/hierarchy1"/>
    <dgm:cxn modelId="{BA7F32E9-9BB5-482E-9903-56B96D61A570}" type="presParOf" srcId="{8AA6B1D6-DF09-4028-929D-63A831533063}" destId="{6D8AD07E-261D-49CD-99F8-EE40E02EF322}" srcOrd="0" destOrd="0" presId="urn:microsoft.com/office/officeart/2005/8/layout/hierarchy1"/>
    <dgm:cxn modelId="{6E577BE4-FE27-48D3-91B4-5B0318456F9A}" type="presParOf" srcId="{6D8AD07E-261D-49CD-99F8-EE40E02EF322}" destId="{93FD6DCE-C318-4FA6-B3F8-F0F701E8230B}" srcOrd="0" destOrd="0" presId="urn:microsoft.com/office/officeart/2005/8/layout/hierarchy1"/>
    <dgm:cxn modelId="{DDC8CFDB-95D3-4437-8B57-9460D9352B32}" type="presParOf" srcId="{6D8AD07E-261D-49CD-99F8-EE40E02EF322}" destId="{C06E5DE9-972D-440A-8DBA-D6399A00E8BF}" srcOrd="1" destOrd="0" presId="urn:microsoft.com/office/officeart/2005/8/layout/hierarchy1"/>
    <dgm:cxn modelId="{4532A1BA-9A83-4264-ADCA-82B04C094931}" type="presParOf" srcId="{8AA6B1D6-DF09-4028-929D-63A831533063}" destId="{AA9618CE-66E9-4934-968E-AFDC62D0DECE}" srcOrd="1" destOrd="0" presId="urn:microsoft.com/office/officeart/2005/8/layout/hierarchy1"/>
    <dgm:cxn modelId="{50C48203-6B39-4FE9-9AA9-05885326C08C}" type="presParOf" srcId="{F5F86D60-7675-42E9-BBD1-8D1DA8094551}" destId="{76BFCBA1-E457-4118-A6D5-65878144C9DE}" srcOrd="1" destOrd="0" presId="urn:microsoft.com/office/officeart/2005/8/layout/hierarchy1"/>
    <dgm:cxn modelId="{C5603227-DC1B-43F3-BC63-D04893937C2A}" type="presParOf" srcId="{76BFCBA1-E457-4118-A6D5-65878144C9DE}" destId="{1AB5BEBF-931F-4232-A22B-3B714B2599F5}" srcOrd="0" destOrd="0" presId="urn:microsoft.com/office/officeart/2005/8/layout/hierarchy1"/>
    <dgm:cxn modelId="{CBC342E7-EAF1-4211-B40B-20BF453E60F5}" type="presParOf" srcId="{1AB5BEBF-931F-4232-A22B-3B714B2599F5}" destId="{F903DE7A-6D9B-40AB-9D0E-3E7DF714FA5B}" srcOrd="0" destOrd="0" presId="urn:microsoft.com/office/officeart/2005/8/layout/hierarchy1"/>
    <dgm:cxn modelId="{9105DF36-85E1-4B9E-8FF3-09567D341FB1}" type="presParOf" srcId="{1AB5BEBF-931F-4232-A22B-3B714B2599F5}" destId="{5E64A24D-71ED-4135-AC27-5B7267EC23ED}" srcOrd="1" destOrd="0" presId="urn:microsoft.com/office/officeart/2005/8/layout/hierarchy1"/>
    <dgm:cxn modelId="{1ABFF63D-3ACD-4B99-B3A0-876D6E59F78E}" type="presParOf" srcId="{76BFCBA1-E457-4118-A6D5-65878144C9DE}" destId="{A47358CB-5C1C-4E89-A9B9-3FD7A5CB25D7}" srcOrd="1" destOrd="0" presId="urn:microsoft.com/office/officeart/2005/8/layout/hierarchy1"/>
    <dgm:cxn modelId="{1674E4EF-A37B-4C5D-9F4E-86B328E5A34F}" type="presParOf" srcId="{F5F86D60-7675-42E9-BBD1-8D1DA8094551}" destId="{5472D8B7-1359-4AFE-9D68-526F1DD9AE8B}" srcOrd="2" destOrd="0" presId="urn:microsoft.com/office/officeart/2005/8/layout/hierarchy1"/>
    <dgm:cxn modelId="{8F1A1180-C144-4393-90E2-F85C763B6677}" type="presParOf" srcId="{5472D8B7-1359-4AFE-9D68-526F1DD9AE8B}" destId="{DB726F9E-ABC8-40FB-A58B-26AD11642127}" srcOrd="0" destOrd="0" presId="urn:microsoft.com/office/officeart/2005/8/layout/hierarchy1"/>
    <dgm:cxn modelId="{5B9C9673-70CF-4A1D-8AA5-32EAE21D2956}" type="presParOf" srcId="{DB726F9E-ABC8-40FB-A58B-26AD11642127}" destId="{8D8E22A6-26F1-424C-9804-701976D68B1C}" srcOrd="0" destOrd="0" presId="urn:microsoft.com/office/officeart/2005/8/layout/hierarchy1"/>
    <dgm:cxn modelId="{7A2F715A-B73A-4744-A92B-FE9440798FB3}" type="presParOf" srcId="{DB726F9E-ABC8-40FB-A58B-26AD11642127}" destId="{AF5346B6-1A33-4E77-9DA3-6D7416107085}" srcOrd="1" destOrd="0" presId="urn:microsoft.com/office/officeart/2005/8/layout/hierarchy1"/>
    <dgm:cxn modelId="{6081BBEC-DF97-4CA2-BA73-D15AF92F091A}" type="presParOf" srcId="{5472D8B7-1359-4AFE-9D68-526F1DD9AE8B}" destId="{B5560DA7-5AC3-4167-B033-1973B06C870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D6DCE-C318-4FA6-B3F8-F0F701E8230B}">
      <dsp:nvSpPr>
        <dsp:cNvPr id="0" name=""/>
        <dsp:cNvSpPr/>
      </dsp:nvSpPr>
      <dsp:spPr>
        <a:xfrm>
          <a:off x="0" y="690453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6E5DE9-972D-440A-8DBA-D6399A00E8BF}">
      <dsp:nvSpPr>
        <dsp:cNvPr id="0" name=""/>
        <dsp:cNvSpPr/>
      </dsp:nvSpPr>
      <dsp:spPr>
        <a:xfrm>
          <a:off x="344685" y="1017904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>
              <a:latin typeface="Gill Sans MT" panose="020B0502020104020203"/>
            </a:rPr>
            <a:t>  -</a:t>
          </a:r>
          <a:r>
            <a:rPr lang="fr-FR" sz="2900" kern="1200"/>
            <a:t>Term </a:t>
          </a:r>
          <a:r>
            <a:rPr lang="fr-FR" sz="2900" kern="1200">
              <a:latin typeface="Gill Sans MT" panose="020B0502020104020203"/>
            </a:rPr>
            <a:t>Frequency -Inverse</a:t>
          </a:r>
          <a:r>
            <a:rPr lang="fr-FR" sz="2900" kern="1200"/>
            <a:t> Document Frequency</a:t>
          </a:r>
          <a:endParaRPr lang="en-US" sz="2900" kern="1200">
            <a:latin typeface="Gill Sans MT" panose="020B0502020104020203"/>
          </a:endParaRPr>
        </a:p>
      </dsp:txBody>
      <dsp:txXfrm>
        <a:off x="402381" y="1075600"/>
        <a:ext cx="2986781" cy="1854488"/>
      </dsp:txXfrm>
    </dsp:sp>
    <dsp:sp modelId="{F903DE7A-6D9B-40AB-9D0E-3E7DF714FA5B}">
      <dsp:nvSpPr>
        <dsp:cNvPr id="0" name=""/>
        <dsp:cNvSpPr/>
      </dsp:nvSpPr>
      <dsp:spPr>
        <a:xfrm>
          <a:off x="3791545" y="690453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64A24D-71ED-4135-AC27-5B7267EC23ED}">
      <dsp:nvSpPr>
        <dsp:cNvPr id="0" name=""/>
        <dsp:cNvSpPr/>
      </dsp:nvSpPr>
      <dsp:spPr>
        <a:xfrm>
          <a:off x="4136231" y="1017904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Modification de la requête</a:t>
          </a:r>
          <a:endParaRPr lang="en-US" sz="2900" kern="1200"/>
        </a:p>
      </dsp:txBody>
      <dsp:txXfrm>
        <a:off x="4193927" y="1075600"/>
        <a:ext cx="2986781" cy="1854488"/>
      </dsp:txXfrm>
    </dsp:sp>
    <dsp:sp modelId="{8D8E22A6-26F1-424C-9804-701976D68B1C}">
      <dsp:nvSpPr>
        <dsp:cNvPr id="0" name=""/>
        <dsp:cNvSpPr/>
      </dsp:nvSpPr>
      <dsp:spPr>
        <a:xfrm>
          <a:off x="7583090" y="690453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346B6-1A33-4E77-9DA3-6D7416107085}">
      <dsp:nvSpPr>
        <dsp:cNvPr id="0" name=""/>
        <dsp:cNvSpPr/>
      </dsp:nvSpPr>
      <dsp:spPr>
        <a:xfrm>
          <a:off x="7927776" y="1017904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Précision et rappel</a:t>
          </a:r>
          <a:endParaRPr lang="en-US" sz="2900" kern="1200"/>
        </a:p>
      </dsp:txBody>
      <dsp:txXfrm>
        <a:off x="7985472" y="1075600"/>
        <a:ext cx="2986781" cy="18544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srcNode" val="background"/>
                    <dgm:param type="dstNode" val="background2"/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tCtr"/>
                    <dgm:param type="bendPt" val="end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srcNode" val="background2"/>
                            <dgm:param type="dstNode" val="background3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srcNode" val="background3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if>
                                    <dgm:else name="Name26">
                                      <dgm:alg type="conn">
                                        <dgm:param type="srcNode" val="background4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70" indent="-30607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29920" indent="-30607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99795" indent="-269875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60" indent="-234315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105" indent="-234315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89992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27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49999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79971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721023" y="3790558"/>
            <a:ext cx="2743199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Kahina   AYACHE </a:t>
            </a:r>
            <a:endParaRPr lang="fr-FR" sz="240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     11606433</a:t>
            </a:r>
            <a:endParaRPr lang="fr-FR" sz="2400" dirty="0">
              <a:solidFill>
                <a:schemeClr val="bg1"/>
              </a:solidFill>
            </a:endParaRPr>
          </a:p>
          <a:p>
            <a:pPr algn="l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976427" y="5781515"/>
            <a:ext cx="6922292" cy="8299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Année Universitaire :2020/2021</a:t>
            </a:r>
            <a:endParaRPr lang="fr-FR" sz="2400" dirty="0">
              <a:solidFill>
                <a:schemeClr val="bg1"/>
              </a:solidFill>
            </a:endParaRPr>
          </a:p>
          <a:p>
            <a:pPr algn="l"/>
            <a:endParaRPr lang="fr-FR" sz="2400" dirty="0"/>
          </a:p>
        </p:txBody>
      </p:sp>
      <p:pic>
        <p:nvPicPr>
          <p:cNvPr id="6" name="Imag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4837" y="882344"/>
            <a:ext cx="2743200" cy="1688123"/>
          </a:xfrm>
          <a:prstGeom prst="rect">
            <a:avLst/>
          </a:prstGeom>
        </p:spPr>
      </p:pic>
      <p:pic>
        <p:nvPicPr>
          <p:cNvPr id="7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2056" y="876848"/>
            <a:ext cx="2743200" cy="1627679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969916" y="1917723"/>
            <a:ext cx="6434135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fr-FR" sz="3200" dirty="0">
                <a:solidFill>
                  <a:schemeClr val="accent1"/>
                </a:solidFill>
                <a:ea typeface="+mn-lt"/>
                <a:cs typeface="+mn-lt"/>
              </a:rPr>
              <a:t>Traitement Automatique du Langage</a:t>
            </a:r>
            <a:endParaRPr lang="fr-FR" sz="3200" dirty="0">
              <a:solidFill>
                <a:schemeClr val="accent1"/>
              </a:solidFill>
              <a:ea typeface="+mn-lt"/>
              <a:cs typeface="+mn-lt"/>
            </a:endParaRPr>
          </a:p>
          <a:p>
            <a:r>
              <a:rPr lang="fr-FR" sz="3200" dirty="0">
                <a:solidFill>
                  <a:schemeClr val="accent1"/>
                </a:solidFill>
              </a:rPr>
              <a:t>    (TAL-Recherche d'information)</a:t>
            </a:r>
            <a:endParaRPr lang="fr-FR" sz="3200" dirty="0">
              <a:solidFill>
                <a:schemeClr val="accent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03028" y="4906370"/>
            <a:ext cx="328910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fr-FR" dirty="0">
                <a:solidFill>
                  <a:schemeClr val="bg1"/>
                </a:solidFill>
                <a:ea typeface="+mn-lt"/>
                <a:cs typeface="+mn-lt"/>
              </a:rPr>
              <a:t>Encadré par : Mme Catherine RECANATI </a:t>
            </a:r>
            <a:endParaRPr lang="fr-FR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0271" y="873432"/>
            <a:ext cx="11029616" cy="988332"/>
          </a:xfrm>
        </p:spPr>
        <p:txBody>
          <a:bodyPr/>
          <a:lstStyle/>
          <a:p>
            <a:r>
              <a:rPr lang="fr-FR">
                <a:ea typeface="+mj-lt"/>
                <a:cs typeface="+mj-lt"/>
              </a:rPr>
              <a:t>Méthodes de la RI :</a:t>
            </a:r>
            <a:endParaRPr lang="fr-FR"/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597199" y="2423124"/>
            <a:ext cx="10952671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457200" indent="-457200">
              <a:buFont typeface="Wingdings" panose="05000000000000000000"/>
              <a:buChar char="§"/>
            </a:pPr>
            <a:r>
              <a:rPr lang="fr-FR" sz="2800">
                <a:ea typeface="+mn-lt"/>
                <a:cs typeface="+mn-lt"/>
              </a:rPr>
              <a:t>Deux aspects:</a:t>
            </a:r>
            <a:endParaRPr lang="fr-FR" sz="2800"/>
          </a:p>
          <a:p>
            <a:r>
              <a:rPr lang="fr-FR" sz="2800">
                <a:ea typeface="+mn-lt"/>
                <a:cs typeface="+mn-lt"/>
              </a:rPr>
              <a:t>      Indexation des corpus</a:t>
            </a:r>
            <a:endParaRPr lang="fr-FR" sz="2800"/>
          </a:p>
          <a:p>
            <a:r>
              <a:rPr lang="fr-FR" sz="2800">
                <a:ea typeface="+mn-lt"/>
                <a:cs typeface="+mn-lt"/>
              </a:rPr>
              <a:t>      l'interrogation du fonds documentaire ainsi constitué. </a:t>
            </a:r>
            <a:endParaRPr lang="fr-FR" sz="2800"/>
          </a:p>
          <a:p>
            <a:pPr marL="457200" indent="-457200">
              <a:buFont typeface="Wingdings" panose="05000000000000000000"/>
              <a:buChar char="§"/>
            </a:pPr>
            <a:r>
              <a:rPr lang="fr-FR" sz="2800">
                <a:ea typeface="+mn-lt"/>
                <a:cs typeface="+mn-lt"/>
              </a:rPr>
              <a:t>Les étapes de la RI:</a:t>
            </a:r>
            <a:endParaRPr lang="fr-FR" sz="2800"/>
          </a:p>
          <a:p>
            <a:r>
              <a:rPr lang="fr-FR" sz="2800">
                <a:ea typeface="+mn-lt"/>
                <a:cs typeface="+mn-lt"/>
              </a:rPr>
              <a:t>      Prétraitement: indexation du document</a:t>
            </a:r>
            <a:endParaRPr lang="fr-FR" sz="2800"/>
          </a:p>
          <a:p>
            <a:r>
              <a:rPr lang="fr-FR" sz="2800">
                <a:ea typeface="+mn-lt"/>
                <a:cs typeface="+mn-lt"/>
              </a:rPr>
              <a:t>      Recherche: l’approche ensembliste (SQL)</a:t>
            </a:r>
            <a:endParaRPr lang="fr-FR" sz="2800"/>
          </a:p>
          <a:p>
            <a:r>
              <a:rPr lang="fr-FR" sz="2800">
                <a:ea typeface="+mn-lt"/>
                <a:cs typeface="+mn-lt"/>
              </a:rPr>
              <a:t>      Mesures: pour sélectionner les meilleurs documents</a:t>
            </a:r>
            <a:endParaRPr lang="fr-FR" sz="2800"/>
          </a:p>
          <a:p>
            <a:r>
              <a:rPr lang="fr-FR" sz="2800">
                <a:ea typeface="+mn-lt"/>
                <a:cs typeface="+mn-lt"/>
              </a:rPr>
              <a:t>      Prise en compte de l'utilisateur</a:t>
            </a:r>
            <a:endParaRPr lang="fr-FR" sz="2000"/>
          </a:p>
          <a:p>
            <a:pPr marL="285750" indent="-285750">
              <a:buFont typeface="Wingdings" panose="05000000000000000000"/>
              <a:buChar char="§"/>
            </a:pPr>
            <a:endParaRPr lang="fr-FR"/>
          </a:p>
          <a:p>
            <a:pPr marL="285750" indent="-285750" algn="l">
              <a:buFont typeface="Wingdings" panose="05000000000000000000"/>
              <a:buChar char="§"/>
            </a:pP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603010" y="2653353"/>
            <a:ext cx="2217762" cy="1546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Prétraitement</a:t>
            </a:r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9448800" y="2653353"/>
            <a:ext cx="2479343" cy="1546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/>
              <a:t>Prise en compte de l'utilisateur</a:t>
            </a:r>
            <a:endParaRPr lang="fr-FR">
              <a:ea typeface="+mn-lt"/>
              <a:cs typeface="+mn-lt"/>
            </a:endParaRPr>
          </a:p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429905" y="2653352"/>
            <a:ext cx="2331492" cy="1546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/>
              <a:t>Recherche</a:t>
            </a: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6434920" y="2653353"/>
            <a:ext cx="2411104" cy="1546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latin typeface="Gill Sans MT" panose="020B0502020104020203"/>
              </a:rPr>
              <a:t>Mesures</a:t>
            </a:r>
            <a:endParaRPr lang="fr-FR"/>
          </a:p>
        </p:txBody>
      </p:sp>
      <p:sp>
        <p:nvSpPr>
          <p:cNvPr id="7" name="Flèche : bas 6"/>
          <p:cNvSpPr/>
          <p:nvPr/>
        </p:nvSpPr>
        <p:spPr>
          <a:xfrm rot="16200000">
            <a:off x="3032274" y="3276926"/>
            <a:ext cx="352567" cy="454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 : bas 10"/>
          <p:cNvSpPr/>
          <p:nvPr/>
        </p:nvSpPr>
        <p:spPr>
          <a:xfrm rot="16200000">
            <a:off x="5989289" y="3276925"/>
            <a:ext cx="352567" cy="454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 : bas 12"/>
          <p:cNvSpPr/>
          <p:nvPr/>
        </p:nvSpPr>
        <p:spPr>
          <a:xfrm rot="16200000">
            <a:off x="9003169" y="3276925"/>
            <a:ext cx="352567" cy="454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914400" y="1143000"/>
            <a:ext cx="44958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fr-FR" sz="3600">
                <a:solidFill>
                  <a:schemeClr val="accent2">
                    <a:lumMod val="75000"/>
                  </a:schemeClr>
                </a:solidFill>
              </a:rPr>
              <a:t>Les étapes de la RI:</a:t>
            </a:r>
            <a:endParaRPr lang="fr-FR" sz="360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854556"/>
            <a:ext cx="11029616" cy="1013800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EFF"/>
                </a:solidFill>
              </a:rPr>
              <a:t>Fonctions de recherche d’information :</a:t>
            </a:r>
            <a:endParaRPr lang="fr-FR">
              <a:solidFill>
                <a:srgbClr val="FFFEFF"/>
              </a:solidFill>
            </a:endParaRPr>
          </a:p>
          <a:p>
            <a:endParaRPr lang="fr-FR">
              <a:solidFill>
                <a:srgbClr val="FFFE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dirty="0"/>
            </a:fld>
            <a:endParaRPr lang="en-US"/>
          </a:p>
        </p:txBody>
      </p:sp>
      <p:graphicFrame>
        <p:nvGraphicFramePr>
          <p:cNvPr id="9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95219" y="3000192"/>
            <a:ext cx="5087075" cy="536005"/>
          </a:xfrm>
        </p:spPr>
        <p:txBody>
          <a:bodyPr/>
          <a:lstStyle/>
          <a:p>
            <a:r>
              <a:rPr lang="fr-FR" sz="2800">
                <a:ea typeface="+mn-lt"/>
                <a:cs typeface="+mn-lt"/>
              </a:rPr>
              <a:t>Term Frequency :</a:t>
            </a:r>
            <a:endParaRPr lang="fr-FR" sz="2800"/>
          </a:p>
        </p:txBody>
      </p:sp>
      <p:pic>
        <p:nvPicPr>
          <p:cNvPr id="8" name="Image 8" descr="Une image contenant texte&#10;&#10;Description générée automatiquement"/>
          <p:cNvPicPr>
            <a:picLocks noGrp="1"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283719" y="3966514"/>
            <a:ext cx="5353050" cy="828675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36435" y="2974792"/>
            <a:ext cx="5087073" cy="553373"/>
          </a:xfrm>
        </p:spPr>
        <p:txBody>
          <a:bodyPr/>
          <a:lstStyle/>
          <a:p>
            <a:r>
              <a:rPr lang="fr-FR" sz="2800">
                <a:ea typeface="+mn-lt"/>
                <a:cs typeface="+mn-lt"/>
              </a:rPr>
              <a:t>Inverse Document Frequency :</a:t>
            </a:r>
            <a:endParaRPr lang="fr-FR" sz="2800">
              <a:ea typeface="+mn-lt"/>
              <a:cs typeface="+mn-lt"/>
            </a:endParaRPr>
          </a:p>
        </p:txBody>
      </p:sp>
      <p:pic>
        <p:nvPicPr>
          <p:cNvPr id="9" name="Image 9" descr="Une image contenant texte&#10;&#10;Description générée automatiquement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17709" y="4096138"/>
            <a:ext cx="5393100" cy="594827"/>
          </a:xfr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81193" y="2494703"/>
            <a:ext cx="5422390" cy="3633047"/>
          </a:xfrm>
        </p:spPr>
        <p:txBody>
          <a:bodyPr/>
          <a:lstStyle/>
          <a:p>
            <a:pPr marL="305435" indent="-305435"/>
            <a:r>
              <a:rPr lang="fr-FR" b="1"/>
              <a:t>Modification de la requête :</a:t>
            </a:r>
            <a:endParaRPr lang="fr-FR" b="1"/>
          </a:p>
          <a:p>
            <a:pPr marL="0" indent="0">
              <a:buNone/>
            </a:pPr>
            <a:r>
              <a:rPr lang="fr-FR">
                <a:ea typeface="+mn-lt"/>
                <a:cs typeface="+mn-lt"/>
              </a:rPr>
              <a:t>  les scientifiques de l’information ont introduit la modification de requête (query modification en anglais). Le système modifie automatiquement la requête de recherche </a:t>
            </a:r>
            <a:endParaRPr lang="fr-FR" b="1" dirty="0"/>
          </a:p>
          <a:p>
            <a:pPr marL="305435" indent="-305435"/>
            <a:endParaRPr lang="fr-FR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05435" indent="-305435"/>
            <a:r>
              <a:rPr lang="fr-FR" b="1"/>
              <a:t>Précision et rappel:</a:t>
            </a:r>
            <a:endParaRPr lang="fr-FR" b="1"/>
          </a:p>
          <a:p>
            <a:pPr marL="0" indent="0">
              <a:buNone/>
            </a:pPr>
            <a:r>
              <a:rPr lang="fr-FR">
                <a:ea typeface="+mn-lt"/>
                <a:cs typeface="+mn-lt"/>
              </a:rPr>
              <a:t> L’efficacité d’un système de recherche d’information est généralement calculée à l’aide des facteurs rappel (recall) et précision. Les deux sont affichés sous forme de quotients.</a:t>
            </a:r>
            <a:endParaRPr lang="fr-FR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fr-FR" alt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97363" y="2020358"/>
            <a:ext cx="5422390" cy="3633047"/>
          </a:xfrm>
        </p:spPr>
        <p:txBody>
          <a:bodyPr/>
          <a:p>
            <a:pPr marL="0" indent="0">
              <a:buNone/>
            </a:pPr>
            <a:r>
              <a:rPr lang="fr-FR" altLang="en-US" sz="72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fin </a:t>
            </a:r>
            <a:endParaRPr lang="fr-FR" altLang="en-US" sz="720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DÉFINITION</a:t>
            </a:r>
            <a:r>
              <a:rPr lang="fr-FR">
                <a:ea typeface="+mj-lt"/>
                <a:cs typeface="+mj-lt"/>
              </a:rPr>
              <a:t>: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marL="305435" indent="-305435"/>
            <a:r>
              <a:rPr lang="fr-FR" sz="2800" b="1"/>
              <a:t>traitement automatique des langues</a:t>
            </a:r>
            <a:r>
              <a:rPr lang="fr-FR" sz="2800"/>
              <a:t> (abr. </a:t>
            </a:r>
            <a:r>
              <a:rPr lang="fr-FR" sz="2800" b="1"/>
              <a:t>TAL</a:t>
            </a:r>
            <a:r>
              <a:rPr lang="fr-FR" sz="2800">
                <a:solidFill>
                  <a:schemeClr val="tx1"/>
                </a:solidFill>
              </a:rPr>
              <a:t>) est un domaine multidisciplinaire impliquant la linguistique , l'informatique et l'intelligence artificielle , qui vise à créer des outils de traitement de la langue naturelle pour diverses applications.</a:t>
            </a:r>
            <a:endParaRPr lang="fr-FR" sz="2800">
              <a:solidFill>
                <a:schemeClr val="tx1"/>
              </a:solidFill>
            </a:endParaRPr>
          </a:p>
        </p:txBody>
      </p:sp>
      <p:pic>
        <p:nvPicPr>
          <p:cNvPr id="7" name="Image 7"/>
          <p:cNvPicPr>
            <a:picLocks noGrp="1"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277063" y="2315739"/>
            <a:ext cx="5422900" cy="3546475"/>
          </a:xfr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94721" y="960723"/>
            <a:ext cx="4968489" cy="1013800"/>
          </a:xfrm>
        </p:spPr>
        <p:txBody>
          <a:bodyPr>
            <a:normAutofit/>
          </a:bodyPr>
          <a:lstStyle/>
          <a:p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6534" y="457200"/>
            <a:ext cx="560581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144318" y="457200"/>
            <a:ext cx="5600007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2377" y="614407"/>
            <a:ext cx="560996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Imag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3901" y="1086266"/>
            <a:ext cx="3646917" cy="4668054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15987" y="2254102"/>
            <a:ext cx="4947221" cy="3650344"/>
          </a:xfrm>
        </p:spPr>
        <p:txBody>
          <a:bodyPr>
            <a:normAutofit/>
          </a:bodyPr>
          <a:lstStyle/>
          <a:p>
            <a:pPr marL="305435" indent="-305435"/>
            <a:r>
              <a:rPr lang="fr-FR">
                <a:ea typeface="+mn-lt"/>
                <a:cs typeface="+mn-lt"/>
              </a:rPr>
              <a:t>Le traitement automatique des langues naturelles étudie la composante langagière de l’intelligence artificielle.  Une approche qui tente d’imiter l’intelligence humaine et sa capacité de comprendre/utiliser les langues complexes.</a:t>
            </a:r>
            <a:endParaRPr lang="fr-FR">
              <a:ea typeface="+mn-lt"/>
              <a:cs typeface="+mn-lt"/>
            </a:endParaRPr>
          </a:p>
          <a:p>
            <a:pPr marL="305435" indent="-305435"/>
            <a:r>
              <a:rPr lang="fr-FR"/>
              <a:t>Le test de turing : ce test consiste à mettre un humain en confrontation verbale à l’aveugle avec un ordinateur et un autre humain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5250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dirty="0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r-FR" dirty="0">
                <a:ea typeface="+mj-lt"/>
                <a:cs typeface="+mj-lt"/>
              </a:rPr>
            </a:br>
            <a:r>
              <a:rPr lang="fr-FR">
                <a:ea typeface="+mj-lt"/>
                <a:cs typeface="+mj-lt"/>
              </a:rPr>
              <a:t>Applications  TAL :</a:t>
            </a:r>
            <a:endParaRPr lang="fr-FR"/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pic>
        <p:nvPicPr>
          <p:cNvPr id="4" name="Imag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28838" y="1895267"/>
            <a:ext cx="8091415" cy="496659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5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9" name="Rectangle 15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1" name="Rectangle 16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3" name="Rectangle 16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5" name="Rectangle 16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7" name="ZoneTexte 106"/>
          <p:cNvSpPr txBox="1"/>
          <p:nvPr/>
        </p:nvSpPr>
        <p:spPr>
          <a:xfrm>
            <a:off x="667415" y="960948"/>
            <a:ext cx="3568661" cy="126971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cap="all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Historique:</a:t>
            </a:r>
            <a:endParaRPr lang="en-US" sz="2800" cap="all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7" name="Rectangle 16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26" name="ZoneTexte 725"/>
          <p:cNvSpPr txBox="1"/>
          <p:nvPr/>
        </p:nvSpPr>
        <p:spPr>
          <a:xfrm>
            <a:off x="112089" y="1709833"/>
            <a:ext cx="3949660" cy="363448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2800"/>
              <a:t>Le domaine de recherche d’information remonte au début des années 1950, peu après l’invention des ordinateurs.</a:t>
            </a:r>
            <a:endParaRPr lang="en-US" sz="2800">
              <a:solidFill>
                <a:schemeClr val="tx2"/>
              </a:solidFill>
            </a:endParaRPr>
          </a:p>
        </p:txBody>
      </p:sp>
      <p:pic>
        <p:nvPicPr>
          <p:cNvPr id="728" name="Image 728" descr="Une image contenant texte&#10;&#10;Description générée automatiquemen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85335" y="702156"/>
            <a:ext cx="5273194" cy="5273194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57F1E4F-1CFF-5643-939E-217C01CDF565}" type="slidenum">
              <a:rPr lang="en-US"/>
            </a:fld>
            <a:endParaRPr lang="en-US"/>
          </a:p>
        </p:txBody>
      </p:sp>
      <p:sp>
        <p:nvSpPr>
          <p:cNvPr id="725" name="ZoneTexte 724"/>
          <p:cNvSpPr txBox="1"/>
          <p:nvPr/>
        </p:nvSpPr>
        <p:spPr>
          <a:xfrm>
            <a:off x="4724400" y="320039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-5750" y="957532"/>
            <a:ext cx="5388631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fr-FR" sz="2200" b="1" cap="all">
                <a:solidFill>
                  <a:schemeClr val="accent2"/>
                </a:solidFill>
              </a:rPr>
              <a:t>Recherche d’information (RI) :</a:t>
            </a:r>
            <a:endParaRPr lang="fr-FR" sz="2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581192" y="1370517"/>
            <a:ext cx="5708356" cy="198257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endParaRPr lang="en-US" sz="3600" cap="all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Rectangle 1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6534" y="457200"/>
            <a:ext cx="3052796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591306" y="457200"/>
            <a:ext cx="3052798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736079" y="453643"/>
            <a:ext cx="5009388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" name="Image 3" descr="Une image contenant texte&#10;&#10;Description générée automatiquemen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57339" y="1370517"/>
            <a:ext cx="3166868" cy="4377243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558300" y="6422795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57F1E4F-1CFF-5643-939E-217C01CDF565}" type="slidenum">
              <a:rPr lang="en-US">
                <a:solidFill>
                  <a:schemeClr val="accent1">
                    <a:lumMod val="75000"/>
                    <a:lumOff val="25000"/>
                  </a:schemeClr>
                </a:solidFill>
              </a:rPr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88286" y="2199077"/>
            <a:ext cx="3797300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fr-FR" sz="2800" dirty="0"/>
              <a:t>Article de </a:t>
            </a:r>
            <a:r>
              <a:rPr lang="fr-FR" sz="2800" b="1" dirty="0">
                <a:ea typeface="+mn-lt"/>
                <a:cs typeface="+mn-lt"/>
              </a:rPr>
              <a:t>Vannevar Bush </a:t>
            </a:r>
            <a:r>
              <a:rPr lang="fr-FR" sz="2800" dirty="0">
                <a:ea typeface="+mn-lt"/>
                <a:cs typeface="+mn-lt"/>
              </a:rPr>
              <a:t>dans le quel il présente une vision de l'avenir de la collecte et de l'organisation de </a:t>
            </a:r>
            <a:r>
              <a:rPr lang="fr-FR" sz="2800">
                <a:ea typeface="+mn-lt"/>
                <a:cs typeface="+mn-lt"/>
              </a:rPr>
              <a:t>l'information.</a:t>
            </a:r>
            <a:endParaRPr lang="fr-F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fr-FR">
                <a:ea typeface="+mj-lt"/>
                <a:cs typeface="+mj-lt"/>
              </a:rPr>
              <a:t>Définition de RI :</a:t>
            </a:r>
            <a:endParaRPr lang="fr-FR"/>
          </a:p>
        </p:txBody>
      </p:sp>
      <p:sp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6533" y="2180496"/>
            <a:ext cx="5404639" cy="4045683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5" descr="Une image contenant texte&#10;&#10;Description générée automatiquement"/>
          <p:cNvPicPr>
            <a:picLocks noChangeAspect="1"/>
          </p:cNvPicPr>
          <p:nvPr/>
        </p:nvPicPr>
        <p:blipFill rotWithShape="1">
          <a:blip r:embed="rId1"/>
          <a:srcRect t="723" r="2" b="726"/>
          <a:stretch>
            <a:fillRect/>
          </a:stretch>
        </p:blipFill>
        <p:spPr>
          <a:xfrm>
            <a:off x="657225" y="2361056"/>
            <a:ext cx="4962525" cy="3649219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35805" y="2180496"/>
            <a:ext cx="5275001" cy="40456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305435" indent="-305435"/>
            <a:r>
              <a:rPr lang="fr-FR" dirty="0">
                <a:ea typeface="+mn-lt"/>
                <a:cs typeface="+mn-lt"/>
              </a:rPr>
              <a:t> </a:t>
            </a:r>
            <a:r>
              <a:rPr lang="fr-FR">
                <a:ea typeface="+mn-lt"/>
                <a:cs typeface="+mn-lt"/>
              </a:rPr>
              <a:t>Ensemble des méthodes et techniques pour l’acquisition, l’organisation, le stockage, la recherche et la sélection d’information pertinente pour un utilisateur</a:t>
            </a:r>
            <a:endParaRPr lang="fr-FR"/>
          </a:p>
          <a:p>
            <a:pPr marL="305435" indent="-305435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5250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dirty="0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6533" y="2180496"/>
            <a:ext cx="5404639" cy="4045683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4" descr="Une image contenant appareil d’exercice&#10;&#10;Description générée automatiquemen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5675" y="2361056"/>
            <a:ext cx="4865625" cy="364921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335805" y="2180496"/>
            <a:ext cx="5275001" cy="404568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>
                <a:solidFill>
                  <a:schemeClr val="tx2"/>
                </a:solidFill>
              </a:rPr>
              <a:t> Les systèmes de recherche d’information résolvent ici deux problèmes principaux :</a:t>
            </a:r>
            <a:endParaRPr lang="en-US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endParaRPr lang="en-US">
              <a:solidFill>
                <a:schemeClr val="tx2"/>
              </a:solidFill>
            </a:endParaRP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b="1">
                <a:solidFill>
                  <a:schemeClr val="tx2"/>
                </a:solidFill>
              </a:rPr>
              <a:t>Flou</a:t>
            </a:r>
            <a:r>
              <a:rPr lang="en-US">
                <a:solidFill>
                  <a:schemeClr val="tx2"/>
                </a:solidFill>
              </a:rPr>
              <a:t> : les requêtes des utilisateurs sont souvent imprécises, et le terme de recherche saisi laisse place à l’interprétation.</a:t>
            </a:r>
            <a:endParaRPr lang="en-US">
              <a:solidFill>
                <a:schemeClr val="tx2"/>
              </a:solidFill>
            </a:endParaRP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b="1">
                <a:solidFill>
                  <a:schemeClr val="tx2"/>
                </a:solidFill>
              </a:rPr>
              <a:t>Incertitude</a:t>
            </a:r>
            <a:r>
              <a:rPr lang="en-US">
                <a:solidFill>
                  <a:schemeClr val="tx2"/>
                </a:solidFill>
              </a:rPr>
              <a:t> : le contenu des informations stockées peut ne pas être suffisamment connu du système.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5250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57F1E4F-1CFF-5643-939E-217C01CDF565}" type="slidenum">
              <a:rPr lang="en-US" dirty="0"/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différents modèles de RI :</a:t>
            </a:r>
            <a:endParaRPr lang="fr-FR"/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368490" y="2415653"/>
            <a:ext cx="11011468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fr-FR" sz="2000">
                <a:ea typeface="+mn-lt"/>
                <a:cs typeface="+mn-lt"/>
              </a:rPr>
              <a:t>Il existe différents modèles de recherche d’information.On peut toutefois les diviser en trois grandes catégories :</a:t>
            </a:r>
            <a:endParaRPr lang="fr-FR" sz="2000" dirty="0">
              <a:ea typeface="+mn-lt"/>
              <a:cs typeface="+mn-lt"/>
            </a:endParaRPr>
          </a:p>
          <a:p>
            <a:endParaRPr lang="fr-FR" sz="2000" dirty="0">
              <a:ea typeface="+mn-lt"/>
              <a:cs typeface="+mn-lt"/>
            </a:endParaRPr>
          </a:p>
          <a:p>
            <a:pPr marL="342900" indent="-342900">
              <a:buFont typeface="Wingdings" panose="05000000000000000000"/>
              <a:buChar char="§"/>
            </a:pPr>
            <a:r>
              <a:rPr lang="fr-FR" sz="2000" b="1">
                <a:ea typeface="+mn-lt"/>
                <a:cs typeface="+mn-lt"/>
              </a:rPr>
              <a:t>Modèles théoriques de quantité</a:t>
            </a:r>
            <a:r>
              <a:rPr lang="fr-FR" sz="2000">
                <a:ea typeface="+mn-lt"/>
                <a:cs typeface="+mn-lt"/>
              </a:rPr>
              <a:t> : les relations de similitude sont déterminées par des opérations de quantité (modèle booléen).</a:t>
            </a:r>
            <a:endParaRPr lang="fr-FR" sz="2000" dirty="0"/>
          </a:p>
          <a:p>
            <a:pPr marL="342900" indent="-342900">
              <a:buFont typeface="Wingdings" panose="05000000000000000000"/>
              <a:buChar char="§"/>
            </a:pPr>
            <a:endParaRPr lang="fr-FR" sz="2000" dirty="0">
              <a:ea typeface="+mn-lt"/>
              <a:cs typeface="+mn-lt"/>
            </a:endParaRPr>
          </a:p>
          <a:p>
            <a:pPr marL="342900" indent="-342900">
              <a:buFont typeface="Wingdings" panose="05000000000000000000"/>
              <a:buChar char="§"/>
            </a:pPr>
            <a:r>
              <a:rPr lang="fr-FR" sz="2000" b="1">
                <a:ea typeface="+mn-lt"/>
                <a:cs typeface="+mn-lt"/>
              </a:rPr>
              <a:t>Modèles algébriques</a:t>
            </a:r>
            <a:r>
              <a:rPr lang="fr-FR" sz="2000">
                <a:ea typeface="+mn-lt"/>
                <a:cs typeface="+mn-lt"/>
              </a:rPr>
              <a:t> : les similarités sont déterminées par paires ; les documents et les requêtes de recherche peuvent être affichés sous forme de vecteurs, matrices ou tuples (modèle vectoriel spatial).</a:t>
            </a:r>
            <a:endParaRPr lang="fr-FR" sz="2000" dirty="0"/>
          </a:p>
          <a:p>
            <a:pPr marL="342900" indent="-342900">
              <a:buFont typeface="Wingdings" panose="05000000000000000000"/>
              <a:buChar char="§"/>
            </a:pPr>
            <a:endParaRPr lang="fr-FR" sz="2000" dirty="0">
              <a:ea typeface="+mn-lt"/>
              <a:cs typeface="+mn-lt"/>
            </a:endParaRPr>
          </a:p>
          <a:p>
            <a:pPr marL="342900" indent="-342900">
              <a:buFont typeface="Wingdings" panose="05000000000000000000"/>
              <a:buChar char="§"/>
            </a:pPr>
            <a:r>
              <a:rPr lang="fr-FR" sz="2000" b="1">
                <a:ea typeface="+mn-lt"/>
                <a:cs typeface="+mn-lt"/>
              </a:rPr>
              <a:t>Modèles probabilistes</a:t>
            </a:r>
            <a:r>
              <a:rPr lang="fr-FR" sz="2000">
                <a:ea typeface="+mn-lt"/>
                <a:cs typeface="+mn-lt"/>
              </a:rPr>
              <a:t> : ces modèles établissent des relations de similarité en considérant les ensembles de données comme des expériences aléatoires à plusieurs degrés.</a:t>
            </a:r>
            <a:endParaRPr lang="fr-FR" sz="2000" dirty="0"/>
          </a:p>
          <a:p>
            <a:pPr algn="l"/>
            <a:endParaRPr lang="fr-FR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7A842DBE1DD246922CCE4D362DB38C" ma:contentTypeVersion="3" ma:contentTypeDescription="Crée un document." ma:contentTypeScope="" ma:versionID="5dcb12d216b34efccd7441580eab3461">
  <xsd:schema xmlns:xsd="http://www.w3.org/2001/XMLSchema" xmlns:xs="http://www.w3.org/2001/XMLSchema" xmlns:p="http://schemas.microsoft.com/office/2006/metadata/properties" xmlns:ns2="bfb339bb-2656-4ad4-a99d-13e317adf610" targetNamespace="http://schemas.microsoft.com/office/2006/metadata/properties" ma:root="true" ma:fieldsID="bef4d2e0c218b0fd1307109ec60eaa93" ns2:_="">
    <xsd:import namespace="bfb339bb-2656-4ad4-a99d-13e317adf6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b339bb-2656-4ad4-a99d-13e317adf6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CC3D6F-62D7-4711-8F6E-73E1CD437674}"/>
</file>

<file path=customXml/itemProps2.xml><?xml version="1.0" encoding="utf-8"?>
<ds:datastoreItem xmlns:ds="http://schemas.openxmlformats.org/officeDocument/2006/customXml" ds:itemID="{9CCD20B9-4102-42EA-86E0-725E89031BCE}"/>
</file>

<file path=customXml/itemProps3.xml><?xml version="1.0" encoding="utf-8"?>
<ds:datastoreItem xmlns:ds="http://schemas.openxmlformats.org/officeDocument/2006/customXml" ds:itemID="{732948C7-E1F5-4F20-B68A-4148E83DAA34}"/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0</TotalTime>
  <Words>3100</Words>
  <Application>WPS Presentation</Application>
  <PresentationFormat>Grand écran</PresentationFormat>
  <Paragraphs>121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SimSun</vt:lpstr>
      <vt:lpstr>Wingdings</vt:lpstr>
      <vt:lpstr>Wingdings 2</vt:lpstr>
      <vt:lpstr>Wingdings</vt:lpstr>
      <vt:lpstr>Gill Sans MT</vt:lpstr>
      <vt:lpstr>Microsoft YaHei</vt:lpstr>
      <vt:lpstr>Arial Unicode MS</vt:lpstr>
      <vt:lpstr>Calibri</vt:lpstr>
      <vt:lpstr>Gill Sans MT</vt:lpstr>
      <vt:lpstr>Dividend</vt:lpstr>
      <vt:lpstr>PowerPoint 演示文稿</vt:lpstr>
      <vt:lpstr>DÉFINITION:</vt:lpstr>
      <vt:lpstr>PowerPoint 演示文稿</vt:lpstr>
      <vt:lpstr> Applications  TAL :</vt:lpstr>
      <vt:lpstr>PowerPoint 演示文稿</vt:lpstr>
      <vt:lpstr>PowerPoint 演示文稿</vt:lpstr>
      <vt:lpstr>Définition de RI :</vt:lpstr>
      <vt:lpstr>PowerPoint 演示文稿</vt:lpstr>
      <vt:lpstr>différents modèles de RI :</vt:lpstr>
      <vt:lpstr>Méthodes de la RI :</vt:lpstr>
      <vt:lpstr>PowerPoint 演示文稿</vt:lpstr>
      <vt:lpstr>Fonctions de recherche d’information :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>kahin</cp:lastModifiedBy>
  <cp:revision>583</cp:revision>
  <dcterms:created xsi:type="dcterms:W3CDTF">2021-02-02T13:24:00Z</dcterms:created>
  <dcterms:modified xsi:type="dcterms:W3CDTF">2021-02-18T22:59:44Z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1036-11.2.0.9984</vt:lpwstr>
  </property>
  <property fmtid="{D5CDD505-2E9C-101B-9397-08002B2CF9AE}" pid="3" name="ContentTypeId">
    <vt:lpwstr>0x0101001E7A842DBE1DD246922CCE4D362DB38C</vt:lpwstr>
  </property>
</Properties>
</file>