
<file path=[Content_Types].xml><?xml version="1.0" encoding="utf-8"?>
<Types xmlns="http://schemas.openxmlformats.org/package/2006/content-types">
  <Default Extension="xml" ContentType="application/xml"/>
  <Default Extension="jp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7"/>
  </p:notesMasterIdLst>
  <p:sldIdLst>
    <p:sldId id="256" r:id="rId2"/>
    <p:sldId id="258" r:id="rId3"/>
    <p:sldId id="259" r:id="rId4"/>
    <p:sldId id="260" r:id="rId5"/>
    <p:sldId id="261" r:id="rId6"/>
    <p:sldId id="262" r:id="rId7"/>
    <p:sldId id="263" r:id="rId8"/>
    <p:sldId id="264" r:id="rId9"/>
    <p:sldId id="265" r:id="rId10"/>
    <p:sldId id="319" r:id="rId11"/>
    <p:sldId id="321" r:id="rId12"/>
    <p:sldId id="320" r:id="rId13"/>
    <p:sldId id="266" r:id="rId14"/>
    <p:sldId id="267" r:id="rId15"/>
    <p:sldId id="268" r:id="rId16"/>
    <p:sldId id="269" r:id="rId17"/>
    <p:sldId id="322" r:id="rId18"/>
    <p:sldId id="273" r:id="rId19"/>
    <p:sldId id="315" r:id="rId20"/>
    <p:sldId id="270" r:id="rId21"/>
    <p:sldId id="271" r:id="rId22"/>
    <p:sldId id="272" r:id="rId23"/>
    <p:sldId id="274" r:id="rId24"/>
    <p:sldId id="275" r:id="rId25"/>
    <p:sldId id="278" r:id="rId26"/>
    <p:sldId id="276" r:id="rId27"/>
    <p:sldId id="277" r:id="rId28"/>
    <p:sldId id="316" r:id="rId29"/>
    <p:sldId id="317" r:id="rId30"/>
    <p:sldId id="318" r:id="rId31"/>
    <p:sldId id="279" r:id="rId32"/>
    <p:sldId id="280" r:id="rId33"/>
    <p:sldId id="281" r:id="rId34"/>
    <p:sldId id="282" r:id="rId35"/>
    <p:sldId id="283" r:id="rId36"/>
    <p:sldId id="284" r:id="rId37"/>
    <p:sldId id="285" r:id="rId38"/>
    <p:sldId id="314" r:id="rId39"/>
    <p:sldId id="287" r:id="rId40"/>
    <p:sldId id="286" r:id="rId41"/>
    <p:sldId id="288" r:id="rId42"/>
    <p:sldId id="289" r:id="rId43"/>
    <p:sldId id="290" r:id="rId44"/>
    <p:sldId id="291" r:id="rId45"/>
    <p:sldId id="292" r:id="rId46"/>
    <p:sldId id="293" r:id="rId47"/>
    <p:sldId id="294" r:id="rId48"/>
    <p:sldId id="295" r:id="rId49"/>
    <p:sldId id="297" r:id="rId50"/>
    <p:sldId id="298" r:id="rId51"/>
    <p:sldId id="323" r:id="rId52"/>
    <p:sldId id="299" r:id="rId53"/>
    <p:sldId id="300" r:id="rId54"/>
    <p:sldId id="296" r:id="rId55"/>
    <p:sldId id="301" r:id="rId56"/>
    <p:sldId id="302" r:id="rId57"/>
    <p:sldId id="303" r:id="rId58"/>
    <p:sldId id="304" r:id="rId59"/>
    <p:sldId id="305" r:id="rId60"/>
    <p:sldId id="306" r:id="rId61"/>
    <p:sldId id="307" r:id="rId62"/>
    <p:sldId id="308" r:id="rId63"/>
    <p:sldId id="309" r:id="rId64"/>
    <p:sldId id="310" r:id="rId65"/>
    <p:sldId id="311" r:id="rId66"/>
    <p:sldId id="312" r:id="rId67"/>
    <p:sldId id="31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57" end="85"/>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CE11"/>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818" autoAdjust="0"/>
  </p:normalViewPr>
  <p:slideViewPr>
    <p:cSldViewPr snapToGrid="0" snapToObjects="1">
      <p:cViewPr>
        <p:scale>
          <a:sx n="66" d="100"/>
          <a:sy n="66" d="100"/>
        </p:scale>
        <p:origin x="-1312" y="-1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40"/>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viewProps" Target="viewProps.xml"/><Relationship Id="rId91" Type="http://schemas.openxmlformats.org/officeDocument/2006/relationships/theme" Target="theme/theme1.xml"/><Relationship Id="rId9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notesMaster" Target="notesMasters/notesMaster1.xml"/><Relationship Id="rId88" Type="http://schemas.openxmlformats.org/officeDocument/2006/relationships/printerSettings" Target="printerSettings/printerSettings1.bin"/><Relationship Id="rId8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4B6BB1-5686-3941-B376-633910305F06}" type="datetimeFigureOut">
              <a:rPr lang="fr-FR" smtClean="0"/>
              <a:t>23/02/13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A4FFD7-28FC-524F-ADB0-94E6C689C033}" type="slidenum">
              <a:rPr lang="fr-FR" smtClean="0"/>
              <a:t>‹#›</a:t>
            </a:fld>
            <a:endParaRPr lang="fr-FR"/>
          </a:p>
        </p:txBody>
      </p:sp>
    </p:spTree>
    <p:extLst>
      <p:ext uri="{BB962C8B-B14F-4D97-AF65-F5344CB8AC3E}">
        <p14:creationId xmlns:p14="http://schemas.microsoft.com/office/powerpoint/2010/main" val="25334637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hyperlink" Target="http://hallofshame.gp.co.at/tabs.htm"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hallofshame.gp.co.at/visual.htm%23VISUAL9"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Ici, il n’y a pas assez d’espace dans la fenêtre pour voir</a:t>
            </a:r>
            <a:r>
              <a:rPr lang="fr-FR" baseline="0" dirty="0" smtClean="0"/>
              <a:t> les noms complets et visiblement, la </a:t>
            </a:r>
            <a:r>
              <a:rPr lang="fr-FR" baseline="0" dirty="0" err="1" smtClean="0"/>
              <a:t>scrollbar</a:t>
            </a:r>
            <a:r>
              <a:rPr lang="fr-FR" baseline="0" dirty="0" smtClean="0"/>
              <a:t> ne permet pas de résoudre le problème. Cette boîte de dialogue n’étant pas agrandissable, l’utilisateur n’a aucun moyen de résoudre le problème…</a:t>
            </a: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The </a:t>
            </a:r>
            <a:r>
              <a:rPr lang="fr-FR" dirty="0" err="1" smtClean="0"/>
              <a:t>dialog</a:t>
            </a:r>
            <a:r>
              <a:rPr lang="fr-FR" dirty="0" smtClean="0"/>
              <a:t> </a:t>
            </a:r>
            <a:r>
              <a:rPr lang="fr-FR" dirty="0" err="1" smtClean="0"/>
              <a:t>is</a:t>
            </a:r>
            <a:r>
              <a:rPr lang="fr-FR" dirty="0" smtClean="0"/>
              <a:t> </a:t>
            </a:r>
            <a:r>
              <a:rPr lang="fr-FR" dirty="0" err="1" smtClean="0"/>
              <a:t>presented</a:t>
            </a:r>
            <a:r>
              <a:rPr lang="fr-FR" dirty="0" smtClean="0"/>
              <a:t> </a:t>
            </a:r>
            <a:r>
              <a:rPr lang="fr-FR" dirty="0" err="1" smtClean="0"/>
              <a:t>when</a:t>
            </a:r>
            <a:r>
              <a:rPr lang="fr-FR" dirty="0" smtClean="0"/>
              <a:t> the user </a:t>
            </a:r>
            <a:r>
              <a:rPr lang="fr-FR" dirty="0" err="1" smtClean="0"/>
              <a:t>wants</a:t>
            </a:r>
            <a:r>
              <a:rPr lang="fr-FR" dirty="0" smtClean="0"/>
              <a:t> to </a:t>
            </a:r>
            <a:r>
              <a:rPr lang="fr-FR" dirty="0" err="1" smtClean="0"/>
              <a:t>send</a:t>
            </a:r>
            <a:r>
              <a:rPr lang="fr-FR" dirty="0" smtClean="0"/>
              <a:t> a message to more </a:t>
            </a:r>
            <a:r>
              <a:rPr lang="fr-FR" dirty="0" err="1" smtClean="0"/>
              <a:t>than</a:t>
            </a:r>
            <a:r>
              <a:rPr lang="fr-FR" dirty="0" smtClean="0"/>
              <a:t> one newsgroup. There </a:t>
            </a:r>
            <a:r>
              <a:rPr lang="fr-FR" dirty="0" err="1" smtClean="0"/>
              <a:t>is</a:t>
            </a:r>
            <a:r>
              <a:rPr lang="fr-FR" dirty="0" smtClean="0"/>
              <a:t> one not </a:t>
            </a:r>
            <a:r>
              <a:rPr lang="fr-FR" dirty="0" err="1" smtClean="0"/>
              <a:t>insubstantial</a:t>
            </a:r>
            <a:r>
              <a:rPr lang="fr-FR" dirty="0" smtClean="0"/>
              <a:t> </a:t>
            </a:r>
            <a:r>
              <a:rPr lang="fr-FR" dirty="0" err="1" smtClean="0"/>
              <a:t>problem</a:t>
            </a:r>
            <a:r>
              <a:rPr lang="fr-FR" dirty="0" smtClean="0"/>
              <a:t>, </a:t>
            </a:r>
            <a:r>
              <a:rPr lang="fr-FR" dirty="0" err="1" smtClean="0"/>
              <a:t>however</a:t>
            </a:r>
            <a:r>
              <a:rPr lang="fr-FR" dirty="0" smtClean="0"/>
              <a:t>, </a:t>
            </a:r>
            <a:r>
              <a:rPr lang="fr-FR" dirty="0" err="1" smtClean="0"/>
              <a:t>there</a:t>
            </a:r>
            <a:r>
              <a:rPr lang="fr-FR" dirty="0" smtClean="0"/>
              <a:t> </a:t>
            </a:r>
            <a:r>
              <a:rPr lang="fr-FR" dirty="0" err="1" smtClean="0"/>
              <a:t>is</a:t>
            </a:r>
            <a:r>
              <a:rPr lang="fr-FR" dirty="0" smtClean="0"/>
              <a:t> not </a:t>
            </a:r>
            <a:r>
              <a:rPr lang="fr-FR" dirty="0" err="1" smtClean="0"/>
              <a:t>enough</a:t>
            </a:r>
            <a:r>
              <a:rPr lang="fr-FR" dirty="0" smtClean="0"/>
              <a:t> </a:t>
            </a:r>
            <a:r>
              <a:rPr lang="fr-FR" dirty="0" err="1" smtClean="0"/>
              <a:t>space</a:t>
            </a:r>
            <a:r>
              <a:rPr lang="fr-FR" dirty="0" smtClean="0"/>
              <a:t> in the </a:t>
            </a:r>
            <a:r>
              <a:rPr lang="fr-FR" dirty="0" err="1" smtClean="0"/>
              <a:t>windows</a:t>
            </a:r>
            <a:r>
              <a:rPr lang="fr-FR" dirty="0" smtClean="0"/>
              <a:t> to show the full </a:t>
            </a:r>
            <a:r>
              <a:rPr lang="fr-FR" dirty="0" err="1" smtClean="0"/>
              <a:t>names</a:t>
            </a:r>
            <a:r>
              <a:rPr lang="fr-FR" dirty="0" smtClean="0"/>
              <a:t> of the newsgroups! A horizontal </a:t>
            </a:r>
            <a:r>
              <a:rPr lang="fr-FR" dirty="0" err="1" smtClean="0"/>
              <a:t>scrollbar</a:t>
            </a:r>
            <a:r>
              <a:rPr lang="fr-FR" dirty="0" smtClean="0"/>
              <a:t> </a:t>
            </a:r>
            <a:r>
              <a:rPr lang="fr-FR" dirty="0" err="1" smtClean="0"/>
              <a:t>is</a:t>
            </a:r>
            <a:r>
              <a:rPr lang="fr-FR" dirty="0" smtClean="0"/>
              <a:t> </a:t>
            </a:r>
            <a:r>
              <a:rPr lang="fr-FR" dirty="0" err="1" smtClean="0"/>
              <a:t>provided</a:t>
            </a:r>
            <a:r>
              <a:rPr lang="fr-FR" dirty="0" smtClean="0"/>
              <a:t>, but as </a:t>
            </a:r>
            <a:r>
              <a:rPr lang="fr-FR" dirty="0" err="1" smtClean="0"/>
              <a:t>is</a:t>
            </a:r>
            <a:r>
              <a:rPr lang="fr-FR" dirty="0" smtClean="0"/>
              <a:t> </a:t>
            </a:r>
            <a:r>
              <a:rPr lang="fr-FR" dirty="0" err="1" smtClean="0"/>
              <a:t>evident</a:t>
            </a:r>
            <a:r>
              <a:rPr lang="fr-FR" dirty="0" smtClean="0"/>
              <a:t> in the image, the </a:t>
            </a:r>
            <a:r>
              <a:rPr lang="fr-FR" dirty="0" err="1" smtClean="0"/>
              <a:t>scrollbar</a:t>
            </a:r>
            <a:r>
              <a:rPr lang="fr-FR" dirty="0" smtClean="0"/>
              <a:t> </a:t>
            </a:r>
            <a:r>
              <a:rPr lang="fr-FR" dirty="0" err="1" smtClean="0"/>
              <a:t>is</a:t>
            </a:r>
            <a:r>
              <a:rPr lang="fr-FR" dirty="0" smtClean="0"/>
              <a:t> </a:t>
            </a:r>
            <a:r>
              <a:rPr lang="fr-FR" dirty="0" err="1" smtClean="0"/>
              <a:t>useless</a:t>
            </a:r>
            <a:r>
              <a:rPr lang="fr-FR" dirty="0" smtClean="0"/>
              <a:t>. And, in </a:t>
            </a:r>
            <a:r>
              <a:rPr lang="fr-FR" dirty="0" err="1" smtClean="0"/>
              <a:t>typical</a:t>
            </a:r>
            <a:r>
              <a:rPr lang="fr-FR" dirty="0" smtClean="0"/>
              <a:t> Microsoft design style, the </a:t>
            </a:r>
            <a:r>
              <a:rPr lang="fr-FR" dirty="0" err="1" smtClean="0"/>
              <a:t>dialog</a:t>
            </a:r>
            <a:r>
              <a:rPr lang="fr-FR" dirty="0" smtClean="0"/>
              <a:t> </a:t>
            </a:r>
            <a:r>
              <a:rPr lang="fr-FR" dirty="0" err="1" smtClean="0"/>
              <a:t>is</a:t>
            </a:r>
            <a:r>
              <a:rPr lang="fr-FR" dirty="0" smtClean="0"/>
              <a:t> not </a:t>
            </a:r>
            <a:r>
              <a:rPr lang="fr-FR" dirty="0" err="1" smtClean="0"/>
              <a:t>resizable</a:t>
            </a:r>
            <a:r>
              <a:rPr lang="fr-FR" dirty="0" smtClean="0"/>
              <a:t>. The designer </a:t>
            </a:r>
            <a:r>
              <a:rPr lang="fr-FR" dirty="0" err="1" smtClean="0"/>
              <a:t>screwed</a:t>
            </a:r>
            <a:r>
              <a:rPr lang="fr-FR" dirty="0" smtClean="0"/>
              <a:t> up, the </a:t>
            </a:r>
            <a:r>
              <a:rPr lang="fr-FR" dirty="0" err="1" smtClean="0"/>
              <a:t>quality</a:t>
            </a:r>
            <a:r>
              <a:rPr lang="fr-FR" dirty="0" smtClean="0"/>
              <a:t> assurance </a:t>
            </a:r>
            <a:r>
              <a:rPr lang="fr-FR" dirty="0" err="1" smtClean="0"/>
              <a:t>department</a:t>
            </a:r>
            <a:r>
              <a:rPr lang="fr-FR" dirty="0" smtClean="0"/>
              <a:t> </a:t>
            </a:r>
            <a:r>
              <a:rPr lang="fr-FR" dirty="0" err="1" smtClean="0"/>
              <a:t>screwed</a:t>
            </a:r>
            <a:r>
              <a:rPr lang="fr-FR" dirty="0" smtClean="0"/>
              <a:t> up, and </a:t>
            </a:r>
            <a:r>
              <a:rPr lang="fr-FR" dirty="0" err="1" smtClean="0"/>
              <a:t>apparently</a:t>
            </a:r>
            <a:r>
              <a:rPr lang="fr-FR" dirty="0" smtClean="0"/>
              <a:t>, </a:t>
            </a:r>
            <a:r>
              <a:rPr lang="fr-FR" dirty="0" err="1" smtClean="0"/>
              <a:t>Microsoft's</a:t>
            </a:r>
            <a:r>
              <a:rPr lang="fr-FR" dirty="0" smtClean="0"/>
              <a:t> </a:t>
            </a:r>
            <a:r>
              <a:rPr lang="fr-FR" dirty="0" err="1" smtClean="0"/>
              <a:t>usability</a:t>
            </a:r>
            <a:r>
              <a:rPr lang="fr-FR" dirty="0" smtClean="0"/>
              <a:t> </a:t>
            </a:r>
            <a:r>
              <a:rPr lang="fr-FR" dirty="0" err="1" smtClean="0"/>
              <a:t>testing</a:t>
            </a:r>
            <a:r>
              <a:rPr lang="fr-FR" dirty="0" smtClean="0"/>
              <a:t> division </a:t>
            </a:r>
            <a:r>
              <a:rPr lang="fr-FR" dirty="0" err="1" smtClean="0"/>
              <a:t>screwed</a:t>
            </a:r>
            <a:r>
              <a:rPr lang="fr-FR" dirty="0" smtClean="0"/>
              <a:t> up by not </a:t>
            </a:r>
            <a:r>
              <a:rPr lang="fr-FR" dirty="0" err="1" smtClean="0"/>
              <a:t>finding</a:t>
            </a:r>
            <a:r>
              <a:rPr lang="fr-FR" dirty="0" smtClean="0"/>
              <a:t> </a:t>
            </a:r>
            <a:r>
              <a:rPr lang="fr-FR" dirty="0" err="1" smtClean="0"/>
              <a:t>such</a:t>
            </a:r>
            <a:r>
              <a:rPr lang="fr-FR" dirty="0" smtClean="0"/>
              <a:t> an </a:t>
            </a:r>
            <a:r>
              <a:rPr lang="fr-FR" dirty="0" err="1" smtClean="0"/>
              <a:t>obvious</a:t>
            </a:r>
            <a:r>
              <a:rPr lang="fr-FR" dirty="0" smtClean="0"/>
              <a:t> </a:t>
            </a:r>
            <a:r>
              <a:rPr lang="fr-FR" dirty="0" err="1" smtClean="0"/>
              <a:t>fault</a:t>
            </a:r>
            <a:r>
              <a:rPr lang="fr-FR" dirty="0" smtClean="0"/>
              <a:t>. </a:t>
            </a:r>
          </a:p>
          <a:p>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2</a:t>
            </a:fld>
            <a:endParaRPr lang="fr-FR"/>
          </a:p>
        </p:txBody>
      </p:sp>
    </p:spTree>
    <p:extLst>
      <p:ext uri="{BB962C8B-B14F-4D97-AF65-F5344CB8AC3E}">
        <p14:creationId xmlns:p14="http://schemas.microsoft.com/office/powerpoint/2010/main" val="2712645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a:t>
            </a:r>
            <a:r>
              <a:rPr lang="fr-FR" dirty="0" err="1" smtClean="0"/>
              <a:t>fen^tre</a:t>
            </a:r>
            <a:r>
              <a:rPr lang="fr-FR" dirty="0" smtClean="0"/>
              <a:t> </a:t>
            </a:r>
            <a:r>
              <a:rPr lang="fr-FR" dirty="0" err="1" smtClean="0"/>
              <a:t>prinvcipale</a:t>
            </a:r>
            <a:r>
              <a:rPr lang="fr-FR" dirty="0" smtClean="0"/>
              <a:t> de Pirates comporte une barre de menu, et un tableau de boutons de commandes.</a:t>
            </a:r>
            <a:r>
              <a:rPr lang="fr-FR" baseline="0" dirty="0" smtClean="0"/>
              <a:t> Quand le jeu commence, les menus ne servent à rien; bien qu’ils semblent offrir des fonctions, celles-ci ne font rien. Parmi les sept menus proposés, seuls les deux derniers marchent, et </a:t>
            </a:r>
            <a:r>
              <a:rPr lang="fr-FR" baseline="0" dirty="0" err="1" smtClean="0"/>
              <a:t>contrairemet</a:t>
            </a:r>
            <a:r>
              <a:rPr lang="fr-FR" baseline="0" dirty="0" smtClean="0"/>
              <a:t> aux cinq premiers, ce sont des commandes directes, pas des menus. Le </a:t>
            </a:r>
            <a:r>
              <a:rPr lang="fr-FR" baseline="0" dirty="0" err="1" smtClean="0"/>
              <a:t>smenus</a:t>
            </a:r>
            <a:r>
              <a:rPr lang="fr-FR" baseline="0" dirty="0" smtClean="0"/>
              <a:t> ne deviennent pertinents et fonctionnels qu’après que l’utilisateur ait activé les bons boutons de commandes. Les utilisateurs de fenêtres noterons que la fenêtre ne possède pas d’icône de fermeture du système et que le bouton close (le X du coin en haut à droite) est désactivé. Le menu </a:t>
            </a:r>
            <a:r>
              <a:rPr lang="fr-FR" baseline="0" dirty="0" err="1" smtClean="0"/>
              <a:t>Turn</a:t>
            </a:r>
            <a:r>
              <a:rPr lang="fr-FR" baseline="0" dirty="0" smtClean="0"/>
              <a:t> offre une fonction Save and Exit, mais il ne fait rien jusqu’à ce que l’utilisateur ait lancé une partie. La seule manière de quitter le programme est de sélectionner le bouton de commande EXIT PIRATES. De cette façon, le designer a supprimé toutes les moyens standards de quitter une application sous cet operating system et nécessite que l’utilisateur déclenche l’opération habituellement effectuée par l’OS.</a:t>
            </a:r>
            <a:endParaRPr lang="fr-FR" dirty="0" smtClean="0"/>
          </a:p>
          <a:p>
            <a:endParaRPr lang="fr-FR" dirty="0" smtClean="0"/>
          </a:p>
          <a:p>
            <a:r>
              <a:rPr lang="fr-FR" dirty="0" smtClean="0"/>
              <a:t>The main </a:t>
            </a:r>
            <a:r>
              <a:rPr lang="fr-FR" dirty="0" err="1" smtClean="0"/>
              <a:t>window</a:t>
            </a:r>
            <a:r>
              <a:rPr lang="fr-FR" dirty="0" smtClean="0"/>
              <a:t> of </a:t>
            </a:r>
            <a:r>
              <a:rPr lang="fr-FR" i="1" dirty="0" smtClean="0"/>
              <a:t>Pirates</a:t>
            </a:r>
            <a:r>
              <a:rPr lang="fr-FR" dirty="0" smtClean="0"/>
              <a:t> </a:t>
            </a:r>
            <a:r>
              <a:rPr lang="fr-FR" dirty="0" err="1" smtClean="0"/>
              <a:t>includes</a:t>
            </a:r>
            <a:r>
              <a:rPr lang="fr-FR" dirty="0" smtClean="0"/>
              <a:t> a menu bar, and an </a:t>
            </a:r>
            <a:r>
              <a:rPr lang="fr-FR" dirty="0" err="1" smtClean="0"/>
              <a:t>array</a:t>
            </a:r>
            <a:r>
              <a:rPr lang="fr-FR" dirty="0" smtClean="0"/>
              <a:t> of command buttons. </a:t>
            </a:r>
            <a:r>
              <a:rPr lang="fr-FR" dirty="0" err="1" smtClean="0"/>
              <a:t>Interestingly</a:t>
            </a:r>
            <a:r>
              <a:rPr lang="fr-FR" dirty="0" smtClean="0"/>
              <a:t>, </a:t>
            </a:r>
            <a:r>
              <a:rPr lang="fr-FR" dirty="0" err="1" smtClean="0"/>
              <a:t>when</a:t>
            </a:r>
            <a:r>
              <a:rPr lang="fr-FR" dirty="0" smtClean="0"/>
              <a:t> the </a:t>
            </a:r>
            <a:r>
              <a:rPr lang="fr-FR" dirty="0" err="1" smtClean="0"/>
              <a:t>game</a:t>
            </a:r>
            <a:r>
              <a:rPr lang="fr-FR" dirty="0" smtClean="0"/>
              <a:t> first </a:t>
            </a:r>
            <a:r>
              <a:rPr lang="fr-FR" dirty="0" err="1" smtClean="0"/>
              <a:t>starts</a:t>
            </a:r>
            <a:r>
              <a:rPr lang="fr-FR" dirty="0" smtClean="0"/>
              <a:t>, the menus are </a:t>
            </a:r>
            <a:r>
              <a:rPr lang="fr-FR" dirty="0" err="1" smtClean="0"/>
              <a:t>useless</a:t>
            </a:r>
            <a:r>
              <a:rPr lang="fr-FR" dirty="0" smtClean="0"/>
              <a:t>; </a:t>
            </a:r>
            <a:r>
              <a:rPr lang="fr-FR" dirty="0" err="1" smtClean="0"/>
              <a:t>while</a:t>
            </a:r>
            <a:r>
              <a:rPr lang="fr-FR" dirty="0" smtClean="0"/>
              <a:t> </a:t>
            </a:r>
            <a:r>
              <a:rPr lang="fr-FR" dirty="0" err="1" smtClean="0"/>
              <a:t>they</a:t>
            </a:r>
            <a:r>
              <a:rPr lang="fr-FR" dirty="0" smtClean="0"/>
              <a:t> </a:t>
            </a:r>
            <a:r>
              <a:rPr lang="fr-FR" dirty="0" err="1" smtClean="0"/>
              <a:t>seemingly</a:t>
            </a:r>
            <a:r>
              <a:rPr lang="fr-FR" dirty="0" smtClean="0"/>
              <a:t> </a:t>
            </a:r>
            <a:r>
              <a:rPr lang="fr-FR" dirty="0" err="1" smtClean="0"/>
              <a:t>offer</a:t>
            </a:r>
            <a:r>
              <a:rPr lang="fr-FR" dirty="0" smtClean="0"/>
              <a:t> </a:t>
            </a:r>
            <a:r>
              <a:rPr lang="fr-FR" dirty="0" err="1" smtClean="0"/>
              <a:t>functions</a:t>
            </a:r>
            <a:r>
              <a:rPr lang="fr-FR" dirty="0" smtClean="0"/>
              <a:t>, the </a:t>
            </a:r>
            <a:r>
              <a:rPr lang="fr-FR" dirty="0" err="1" smtClean="0"/>
              <a:t>functions</a:t>
            </a:r>
            <a:r>
              <a:rPr lang="fr-FR" dirty="0" smtClean="0"/>
              <a:t> </a:t>
            </a:r>
            <a:r>
              <a:rPr lang="fr-FR" dirty="0" err="1" smtClean="0"/>
              <a:t>themselves</a:t>
            </a:r>
            <a:r>
              <a:rPr lang="fr-FR" dirty="0" smtClean="0"/>
              <a:t> do </a:t>
            </a:r>
            <a:r>
              <a:rPr lang="fr-FR" dirty="0" err="1" smtClean="0"/>
              <a:t>nothing</a:t>
            </a:r>
            <a:r>
              <a:rPr lang="fr-FR" dirty="0" smtClean="0"/>
              <a:t>. Of the </a:t>
            </a:r>
            <a:r>
              <a:rPr lang="fr-FR" dirty="0" err="1" smtClean="0"/>
              <a:t>seven</a:t>
            </a:r>
            <a:r>
              <a:rPr lang="fr-FR" dirty="0" smtClean="0"/>
              <a:t> menu </a:t>
            </a:r>
            <a:r>
              <a:rPr lang="fr-FR" dirty="0" err="1" smtClean="0"/>
              <a:t>titles</a:t>
            </a:r>
            <a:r>
              <a:rPr lang="fr-FR" dirty="0" smtClean="0"/>
              <a:t> </a:t>
            </a:r>
            <a:r>
              <a:rPr lang="fr-FR" dirty="0" err="1" smtClean="0"/>
              <a:t>shown</a:t>
            </a:r>
            <a:r>
              <a:rPr lang="fr-FR" dirty="0" smtClean="0"/>
              <a:t>, </a:t>
            </a:r>
            <a:r>
              <a:rPr lang="fr-FR" dirty="0" err="1" smtClean="0"/>
              <a:t>only</a:t>
            </a:r>
            <a:r>
              <a:rPr lang="fr-FR" dirty="0" smtClean="0"/>
              <a:t> the last </a:t>
            </a:r>
            <a:r>
              <a:rPr lang="fr-FR" dirty="0" err="1" smtClean="0"/>
              <a:t>two</a:t>
            </a:r>
            <a:r>
              <a:rPr lang="fr-FR" dirty="0" smtClean="0"/>
              <a:t> are </a:t>
            </a:r>
            <a:r>
              <a:rPr lang="fr-FR" dirty="0" err="1" smtClean="0"/>
              <a:t>functional</a:t>
            </a:r>
            <a:r>
              <a:rPr lang="fr-FR" dirty="0" smtClean="0"/>
              <a:t>, and </a:t>
            </a:r>
            <a:r>
              <a:rPr lang="fr-FR" dirty="0" err="1" smtClean="0"/>
              <a:t>unlike</a:t>
            </a:r>
            <a:r>
              <a:rPr lang="fr-FR" dirty="0" smtClean="0"/>
              <a:t> the </a:t>
            </a:r>
            <a:r>
              <a:rPr lang="fr-FR" dirty="0" err="1" smtClean="0"/>
              <a:t>other</a:t>
            </a:r>
            <a:r>
              <a:rPr lang="fr-FR" dirty="0" smtClean="0"/>
              <a:t> five, </a:t>
            </a:r>
            <a:r>
              <a:rPr lang="fr-FR" dirty="0" err="1" smtClean="0"/>
              <a:t>these</a:t>
            </a:r>
            <a:r>
              <a:rPr lang="fr-FR" dirty="0" smtClean="0"/>
              <a:t> are </a:t>
            </a:r>
            <a:r>
              <a:rPr lang="fr-FR" dirty="0" err="1" smtClean="0"/>
              <a:t>commands</a:t>
            </a:r>
            <a:r>
              <a:rPr lang="fr-FR" dirty="0" smtClean="0"/>
              <a:t>, not menus. The menus </a:t>
            </a:r>
            <a:r>
              <a:rPr lang="fr-FR" dirty="0" err="1" smtClean="0"/>
              <a:t>become</a:t>
            </a:r>
            <a:r>
              <a:rPr lang="fr-FR" dirty="0" smtClean="0"/>
              <a:t> relevant, and </a:t>
            </a:r>
            <a:r>
              <a:rPr lang="fr-FR" dirty="0" err="1" smtClean="0"/>
              <a:t>functional</a:t>
            </a:r>
            <a:r>
              <a:rPr lang="fr-FR" dirty="0" smtClean="0"/>
              <a:t>, </a:t>
            </a:r>
            <a:r>
              <a:rPr lang="fr-FR" dirty="0" err="1" smtClean="0"/>
              <a:t>only</a:t>
            </a:r>
            <a:r>
              <a:rPr lang="fr-FR" dirty="0" smtClean="0"/>
              <a:t> </a:t>
            </a:r>
            <a:r>
              <a:rPr lang="fr-FR" dirty="0" err="1" smtClean="0"/>
              <a:t>after</a:t>
            </a:r>
            <a:r>
              <a:rPr lang="fr-FR" dirty="0" smtClean="0"/>
              <a:t> the user has </a:t>
            </a:r>
            <a:r>
              <a:rPr lang="fr-FR" dirty="0" err="1" smtClean="0"/>
              <a:t>initiated</a:t>
            </a:r>
            <a:r>
              <a:rPr lang="fr-FR" dirty="0" smtClean="0"/>
              <a:t> a </a:t>
            </a:r>
            <a:r>
              <a:rPr lang="fr-FR" dirty="0" err="1" smtClean="0"/>
              <a:t>game</a:t>
            </a:r>
            <a:r>
              <a:rPr lang="fr-FR" dirty="0" smtClean="0"/>
              <a:t> </a:t>
            </a:r>
            <a:r>
              <a:rPr lang="fr-FR" dirty="0" err="1" smtClean="0"/>
              <a:t>using</a:t>
            </a:r>
            <a:r>
              <a:rPr lang="fr-FR" dirty="0" smtClean="0"/>
              <a:t> the </a:t>
            </a:r>
            <a:r>
              <a:rPr lang="fr-FR" dirty="0" err="1" smtClean="0"/>
              <a:t>appropriate</a:t>
            </a:r>
            <a:r>
              <a:rPr lang="fr-FR" dirty="0" smtClean="0"/>
              <a:t> command buttons. Windows </a:t>
            </a:r>
            <a:r>
              <a:rPr lang="fr-FR" dirty="0" err="1" smtClean="0"/>
              <a:t>users</a:t>
            </a:r>
            <a:r>
              <a:rPr lang="fr-FR" dirty="0" smtClean="0"/>
              <a:t> </a:t>
            </a:r>
            <a:r>
              <a:rPr lang="fr-FR" dirty="0" err="1" smtClean="0"/>
              <a:t>will</a:t>
            </a:r>
            <a:r>
              <a:rPr lang="fr-FR" dirty="0" smtClean="0"/>
              <a:t> notice </a:t>
            </a:r>
            <a:r>
              <a:rPr lang="fr-FR" dirty="0" err="1" smtClean="0"/>
              <a:t>that</a:t>
            </a:r>
            <a:r>
              <a:rPr lang="fr-FR" dirty="0" smtClean="0"/>
              <a:t> the main </a:t>
            </a:r>
            <a:r>
              <a:rPr lang="fr-FR" dirty="0" err="1" smtClean="0"/>
              <a:t>window</a:t>
            </a:r>
            <a:r>
              <a:rPr lang="fr-FR" dirty="0" smtClean="0"/>
              <a:t> </a:t>
            </a:r>
            <a:r>
              <a:rPr lang="fr-FR" dirty="0" err="1" smtClean="0"/>
              <a:t>does</a:t>
            </a:r>
            <a:r>
              <a:rPr lang="fr-FR" dirty="0" smtClean="0"/>
              <a:t> not have a system menu </a:t>
            </a:r>
            <a:r>
              <a:rPr lang="fr-FR" dirty="0" err="1" smtClean="0"/>
              <a:t>icon</a:t>
            </a:r>
            <a:r>
              <a:rPr lang="fr-FR" dirty="0" smtClean="0"/>
              <a:t> (</a:t>
            </a:r>
            <a:r>
              <a:rPr lang="fr-FR" dirty="0" err="1" smtClean="0"/>
              <a:t>normally</a:t>
            </a:r>
            <a:r>
              <a:rPr lang="fr-FR" dirty="0" smtClean="0"/>
              <a:t> </a:t>
            </a:r>
            <a:r>
              <a:rPr lang="fr-FR" dirty="0" err="1" smtClean="0"/>
              <a:t>located</a:t>
            </a:r>
            <a:r>
              <a:rPr lang="fr-FR" dirty="0" smtClean="0"/>
              <a:t> in the </a:t>
            </a:r>
            <a:r>
              <a:rPr lang="fr-FR" dirty="0" err="1" smtClean="0"/>
              <a:t>upper</a:t>
            </a:r>
            <a:r>
              <a:rPr lang="fr-FR" dirty="0" smtClean="0"/>
              <a:t> </a:t>
            </a:r>
            <a:r>
              <a:rPr lang="fr-FR" dirty="0" err="1" smtClean="0"/>
              <a:t>left</a:t>
            </a:r>
            <a:r>
              <a:rPr lang="fr-FR" dirty="0" smtClean="0"/>
              <a:t>-hand corner of the </a:t>
            </a:r>
            <a:r>
              <a:rPr lang="fr-FR" dirty="0" err="1" smtClean="0"/>
              <a:t>window</a:t>
            </a:r>
            <a:r>
              <a:rPr lang="fr-FR" dirty="0" smtClean="0"/>
              <a:t>), and </a:t>
            </a:r>
            <a:r>
              <a:rPr lang="fr-FR" dirty="0" err="1" smtClean="0"/>
              <a:t>that</a:t>
            </a:r>
            <a:r>
              <a:rPr lang="fr-FR" dirty="0" smtClean="0"/>
              <a:t> the </a:t>
            </a:r>
            <a:r>
              <a:rPr lang="fr-FR" dirty="0" err="1" smtClean="0"/>
              <a:t>window</a:t>
            </a:r>
            <a:r>
              <a:rPr lang="fr-FR" dirty="0" smtClean="0"/>
              <a:t> close </a:t>
            </a:r>
            <a:r>
              <a:rPr lang="fr-FR" dirty="0" err="1" smtClean="0"/>
              <a:t>button</a:t>
            </a:r>
            <a:r>
              <a:rPr lang="fr-FR" dirty="0" smtClean="0"/>
              <a:t> (the X in the </a:t>
            </a:r>
            <a:r>
              <a:rPr lang="fr-FR" dirty="0" err="1" smtClean="0"/>
              <a:t>upper</a:t>
            </a:r>
            <a:r>
              <a:rPr lang="fr-FR" dirty="0" smtClean="0"/>
              <a:t> right-hand corner of the </a:t>
            </a:r>
            <a:r>
              <a:rPr lang="fr-FR" dirty="0" err="1" smtClean="0"/>
              <a:t>window</a:t>
            </a:r>
            <a:r>
              <a:rPr lang="fr-FR" dirty="0" smtClean="0"/>
              <a:t>) has been </a:t>
            </a:r>
            <a:r>
              <a:rPr lang="fr-FR" dirty="0" err="1" smtClean="0"/>
              <a:t>disabled</a:t>
            </a:r>
            <a:r>
              <a:rPr lang="fr-FR" dirty="0" smtClean="0"/>
              <a:t>. The </a:t>
            </a:r>
            <a:r>
              <a:rPr lang="fr-FR" dirty="0" err="1" smtClean="0"/>
              <a:t>Turn</a:t>
            </a:r>
            <a:r>
              <a:rPr lang="fr-FR" dirty="0" smtClean="0"/>
              <a:t> menu </a:t>
            </a:r>
            <a:r>
              <a:rPr lang="fr-FR" dirty="0" err="1" smtClean="0"/>
              <a:t>offers</a:t>
            </a:r>
            <a:r>
              <a:rPr lang="fr-FR" dirty="0" smtClean="0"/>
              <a:t> a "Save and Exit" </a:t>
            </a:r>
            <a:r>
              <a:rPr lang="fr-FR" dirty="0" err="1" smtClean="0"/>
              <a:t>function</a:t>
            </a:r>
            <a:r>
              <a:rPr lang="fr-FR" dirty="0" smtClean="0"/>
              <a:t>, but </a:t>
            </a:r>
            <a:r>
              <a:rPr lang="fr-FR" dirty="0" err="1" smtClean="0"/>
              <a:t>this</a:t>
            </a:r>
            <a:r>
              <a:rPr lang="fr-FR" dirty="0" smtClean="0"/>
              <a:t> </a:t>
            </a:r>
            <a:r>
              <a:rPr lang="fr-FR" dirty="0" err="1" smtClean="0"/>
              <a:t>does</a:t>
            </a:r>
            <a:r>
              <a:rPr lang="fr-FR" dirty="0" smtClean="0"/>
              <a:t> </a:t>
            </a:r>
            <a:r>
              <a:rPr lang="fr-FR" dirty="0" err="1" smtClean="0"/>
              <a:t>nothing</a:t>
            </a:r>
            <a:r>
              <a:rPr lang="fr-FR" dirty="0" smtClean="0"/>
              <a:t>, </a:t>
            </a:r>
            <a:r>
              <a:rPr lang="fr-FR" dirty="0" err="1" smtClean="0"/>
              <a:t>until</a:t>
            </a:r>
            <a:r>
              <a:rPr lang="fr-FR" dirty="0" smtClean="0"/>
              <a:t> the user has </a:t>
            </a:r>
            <a:r>
              <a:rPr lang="fr-FR" dirty="0" err="1" smtClean="0"/>
              <a:t>launched</a:t>
            </a:r>
            <a:r>
              <a:rPr lang="fr-FR" dirty="0" smtClean="0"/>
              <a:t> a </a:t>
            </a:r>
            <a:r>
              <a:rPr lang="fr-FR" dirty="0" err="1" smtClean="0"/>
              <a:t>game</a:t>
            </a:r>
            <a:r>
              <a:rPr lang="fr-FR" dirty="0" smtClean="0"/>
              <a:t>. The </a:t>
            </a:r>
            <a:r>
              <a:rPr lang="fr-FR" dirty="0" err="1" smtClean="0"/>
              <a:t>only</a:t>
            </a:r>
            <a:r>
              <a:rPr lang="fr-FR" dirty="0" smtClean="0"/>
              <a:t> </a:t>
            </a:r>
            <a:r>
              <a:rPr lang="fr-FR" dirty="0" err="1" smtClean="0"/>
              <a:t>way</a:t>
            </a:r>
            <a:r>
              <a:rPr lang="fr-FR" dirty="0" smtClean="0"/>
              <a:t> to </a:t>
            </a:r>
            <a:r>
              <a:rPr lang="fr-FR" dirty="0" err="1" smtClean="0"/>
              <a:t>quit</a:t>
            </a:r>
            <a:r>
              <a:rPr lang="fr-FR" dirty="0" smtClean="0"/>
              <a:t> the program </a:t>
            </a:r>
            <a:r>
              <a:rPr lang="fr-FR" dirty="0" err="1" smtClean="0"/>
              <a:t>is</a:t>
            </a:r>
            <a:r>
              <a:rPr lang="fr-FR" dirty="0" smtClean="0"/>
              <a:t> to select the "EXIT PIRATES" command </a:t>
            </a:r>
            <a:r>
              <a:rPr lang="fr-FR" dirty="0" err="1" smtClean="0"/>
              <a:t>button</a:t>
            </a:r>
            <a:r>
              <a:rPr lang="fr-FR" dirty="0" smtClean="0"/>
              <a:t>. </a:t>
            </a:r>
            <a:r>
              <a:rPr lang="fr-FR" dirty="0" err="1" smtClean="0"/>
              <a:t>Thus</a:t>
            </a:r>
            <a:r>
              <a:rPr lang="fr-FR" dirty="0" smtClean="0"/>
              <a:t>, the designer has </a:t>
            </a:r>
            <a:r>
              <a:rPr lang="fr-FR" dirty="0" err="1" smtClean="0"/>
              <a:t>disabled</a:t>
            </a:r>
            <a:r>
              <a:rPr lang="fr-FR" dirty="0" smtClean="0"/>
              <a:t> all the </a:t>
            </a:r>
            <a:r>
              <a:rPr lang="fr-FR" dirty="0" err="1" smtClean="0"/>
              <a:t>typical</a:t>
            </a:r>
            <a:r>
              <a:rPr lang="fr-FR" dirty="0" smtClean="0"/>
              <a:t> </a:t>
            </a:r>
            <a:r>
              <a:rPr lang="fr-FR" dirty="0" err="1" smtClean="0"/>
              <a:t>means</a:t>
            </a:r>
            <a:r>
              <a:rPr lang="fr-FR" dirty="0" smtClean="0"/>
              <a:t> of </a:t>
            </a:r>
            <a:r>
              <a:rPr lang="fr-FR" dirty="0" err="1" smtClean="0"/>
              <a:t>closing</a:t>
            </a:r>
            <a:r>
              <a:rPr lang="fr-FR" dirty="0" smtClean="0"/>
              <a:t> a program </a:t>
            </a:r>
            <a:r>
              <a:rPr lang="fr-FR" dirty="0" err="1" smtClean="0"/>
              <a:t>used</a:t>
            </a:r>
            <a:r>
              <a:rPr lang="fr-FR" dirty="0" smtClean="0"/>
              <a:t> on </a:t>
            </a:r>
            <a:r>
              <a:rPr lang="fr-FR" dirty="0" err="1" smtClean="0"/>
              <a:t>this</a:t>
            </a:r>
            <a:r>
              <a:rPr lang="fr-FR" dirty="0" smtClean="0"/>
              <a:t> </a:t>
            </a:r>
            <a:r>
              <a:rPr lang="fr-FR" dirty="0" err="1" smtClean="0"/>
              <a:t>particular</a:t>
            </a:r>
            <a:r>
              <a:rPr lang="fr-FR" dirty="0" smtClean="0"/>
              <a:t> operating system, and </a:t>
            </a:r>
            <a:r>
              <a:rPr lang="fr-FR" dirty="0" err="1" smtClean="0"/>
              <a:t>required</a:t>
            </a:r>
            <a:r>
              <a:rPr lang="fr-FR" dirty="0" smtClean="0"/>
              <a:t> the user to </a:t>
            </a:r>
            <a:r>
              <a:rPr lang="fr-FR" dirty="0" err="1" smtClean="0"/>
              <a:t>perform</a:t>
            </a:r>
            <a:r>
              <a:rPr lang="fr-FR" dirty="0" smtClean="0"/>
              <a:t> an </a:t>
            </a:r>
            <a:r>
              <a:rPr lang="fr-FR" dirty="0" err="1" smtClean="0"/>
              <a:t>operation</a:t>
            </a:r>
            <a:r>
              <a:rPr lang="fr-FR" dirty="0" smtClean="0"/>
              <a:t> </a:t>
            </a:r>
            <a:r>
              <a:rPr lang="fr-FR" dirty="0" err="1" smtClean="0"/>
              <a:t>that</a:t>
            </a:r>
            <a:r>
              <a:rPr lang="fr-FR" dirty="0" smtClean="0"/>
              <a:t> </a:t>
            </a:r>
            <a:r>
              <a:rPr lang="fr-FR" dirty="0" err="1" smtClean="0"/>
              <a:t>is</a:t>
            </a:r>
            <a:r>
              <a:rPr lang="fr-FR" dirty="0" smtClean="0"/>
              <a:t> not </a:t>
            </a:r>
            <a:r>
              <a:rPr lang="fr-FR" dirty="0" err="1" smtClean="0"/>
              <a:t>normally</a:t>
            </a:r>
            <a:r>
              <a:rPr lang="fr-FR" dirty="0" smtClean="0"/>
              <a:t> </a:t>
            </a:r>
            <a:r>
              <a:rPr lang="fr-FR" dirty="0" err="1" smtClean="0"/>
              <a:t>performed</a:t>
            </a:r>
            <a:r>
              <a:rPr lang="fr-FR" dirty="0" smtClean="0"/>
              <a:t> in the operating system (</a:t>
            </a:r>
            <a:r>
              <a:rPr lang="fr-FR" dirty="0" err="1" smtClean="0"/>
              <a:t>selecting</a:t>
            </a:r>
            <a:r>
              <a:rPr lang="fr-FR" dirty="0" smtClean="0"/>
              <a:t> a command </a:t>
            </a:r>
            <a:r>
              <a:rPr lang="fr-FR" dirty="0" err="1" smtClean="0"/>
              <a:t>button</a:t>
            </a:r>
            <a:r>
              <a:rPr lang="fr-FR" dirty="0" smtClean="0"/>
              <a:t> </a:t>
            </a:r>
            <a:r>
              <a:rPr lang="fr-FR" dirty="0" err="1" smtClean="0"/>
              <a:t>from</a:t>
            </a:r>
            <a:r>
              <a:rPr lang="fr-FR" dirty="0" smtClean="0"/>
              <a:t> a </a:t>
            </a:r>
            <a:r>
              <a:rPr lang="fr-FR" dirty="0" err="1" smtClean="0"/>
              <a:t>window</a:t>
            </a:r>
            <a:r>
              <a:rPr lang="fr-FR" dirty="0" smtClean="0"/>
              <a:t> </a:t>
            </a:r>
            <a:r>
              <a:rPr lang="fr-FR" dirty="0" err="1" smtClean="0"/>
              <a:t>with</a:t>
            </a:r>
            <a:r>
              <a:rPr lang="fr-FR" dirty="0" smtClean="0"/>
              <a:t> a menu). </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11</a:t>
            </a:fld>
            <a:endParaRPr lang="fr-FR"/>
          </a:p>
        </p:txBody>
      </p:sp>
    </p:spTree>
    <p:extLst>
      <p:ext uri="{BB962C8B-B14F-4D97-AF65-F5344CB8AC3E}">
        <p14:creationId xmlns:p14="http://schemas.microsoft.com/office/powerpoint/2010/main" val="2421044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help de PIRATES consiste en une longue description textuelle du jeu, et 20 boutons de commandes pour naviguer dans les sections du document. Heureusement qu’il n’y avait pas 40 ou 50 sections ! Malgré cette pléthore de boutons, il y en a deux qui sont manifestement absents: close (de la fenêtre) et </a:t>
            </a:r>
            <a:r>
              <a:rPr lang="fr-FR" dirty="0" err="1" smtClean="0"/>
              <a:t>Print</a:t>
            </a:r>
            <a:r>
              <a:rPr lang="fr-FR" dirty="0" smtClean="0"/>
              <a:t>. La seule manière de fermer la fenêtre est de sélectionner le bouton close du coin en haut à droite, et il faut souligné que c’est une des rares fenêtres du programme qui rend</a:t>
            </a:r>
            <a:r>
              <a:rPr lang="fr-FR" baseline="0" dirty="0" smtClean="0"/>
              <a:t> ce bouton accessible. Un bouton </a:t>
            </a:r>
            <a:r>
              <a:rPr lang="fr-FR" baseline="0" dirty="0" err="1" smtClean="0"/>
              <a:t>Print</a:t>
            </a:r>
            <a:r>
              <a:rPr lang="fr-FR" baseline="0" dirty="0" smtClean="0"/>
              <a:t> aurait été très utile en plus. L’aide est en effet très longue et est affiché dans une fenêtre </a:t>
            </a:r>
            <a:r>
              <a:rPr lang="fr-FR" baseline="0" dirty="0" err="1" smtClean="0"/>
              <a:t>restreintre</a:t>
            </a:r>
            <a:r>
              <a:rPr lang="fr-FR" baseline="0" dirty="0" smtClean="0"/>
              <a:t> et non redimensionnable. Il n’y a aucun doute que beaucoup d’utilisateurs auraient préféré apprendre ce jeu loin de leur ordinateur plutôt qu’avec </a:t>
            </a:r>
            <a:r>
              <a:rPr lang="fr-FR" baseline="0" dirty="0" err="1" smtClean="0"/>
              <a:t>laméthode</a:t>
            </a:r>
            <a:r>
              <a:rPr lang="fr-FR" baseline="0" dirty="0" smtClean="0"/>
              <a:t> d’affichage limitée programmée dans l’</a:t>
            </a:r>
            <a:r>
              <a:rPr lang="fr-FR" baseline="0" dirty="0" err="1" smtClean="0"/>
              <a:t>apllication</a:t>
            </a:r>
            <a:r>
              <a:rPr lang="fr-FR" baseline="0" dirty="0" smtClean="0"/>
              <a:t>.</a:t>
            </a:r>
            <a:endParaRPr lang="fr-FR" dirty="0" smtClean="0"/>
          </a:p>
          <a:p>
            <a:endParaRPr lang="fr-FR" dirty="0" smtClean="0"/>
          </a:p>
          <a:p>
            <a:r>
              <a:rPr lang="fr-FR" dirty="0" smtClean="0"/>
              <a:t>The </a:t>
            </a:r>
            <a:r>
              <a:rPr lang="fr-FR" i="1" dirty="0" smtClean="0"/>
              <a:t>Pirates</a:t>
            </a:r>
            <a:r>
              <a:rPr lang="fr-FR" dirty="0" smtClean="0"/>
              <a:t> help system </a:t>
            </a:r>
            <a:r>
              <a:rPr lang="fr-FR" dirty="0" err="1" smtClean="0"/>
              <a:t>consists</a:t>
            </a:r>
            <a:r>
              <a:rPr lang="fr-FR" dirty="0" smtClean="0"/>
              <a:t> of a </a:t>
            </a:r>
            <a:r>
              <a:rPr lang="fr-FR" dirty="0" err="1" smtClean="0"/>
              <a:t>very</a:t>
            </a:r>
            <a:r>
              <a:rPr lang="fr-FR" dirty="0" smtClean="0"/>
              <a:t> </a:t>
            </a:r>
            <a:r>
              <a:rPr lang="fr-FR" dirty="0" err="1" smtClean="0"/>
              <a:t>lengthy</a:t>
            </a:r>
            <a:r>
              <a:rPr lang="fr-FR" dirty="0" smtClean="0"/>
              <a:t> </a:t>
            </a:r>
            <a:r>
              <a:rPr lang="fr-FR" dirty="0" err="1" smtClean="0"/>
              <a:t>ReadMe-like</a:t>
            </a:r>
            <a:r>
              <a:rPr lang="fr-FR" dirty="0" smtClean="0"/>
              <a:t> </a:t>
            </a:r>
            <a:r>
              <a:rPr lang="fr-FR" dirty="0" err="1" smtClean="0"/>
              <a:t>textual</a:t>
            </a:r>
            <a:r>
              <a:rPr lang="fr-FR" dirty="0" smtClean="0"/>
              <a:t> description of the </a:t>
            </a:r>
            <a:r>
              <a:rPr lang="fr-FR" dirty="0" err="1" smtClean="0"/>
              <a:t>game</a:t>
            </a:r>
            <a:r>
              <a:rPr lang="fr-FR" dirty="0" smtClean="0"/>
              <a:t>, and </a:t>
            </a:r>
            <a:r>
              <a:rPr lang="fr-FR" b="1" dirty="0" smtClean="0"/>
              <a:t>20</a:t>
            </a:r>
            <a:r>
              <a:rPr lang="fr-FR" dirty="0" smtClean="0"/>
              <a:t> command buttons to </a:t>
            </a:r>
            <a:r>
              <a:rPr lang="fr-FR" dirty="0" err="1" smtClean="0"/>
              <a:t>navigate</a:t>
            </a:r>
            <a:r>
              <a:rPr lang="fr-FR" dirty="0" smtClean="0"/>
              <a:t> to sections of the document. </a:t>
            </a:r>
            <a:r>
              <a:rPr lang="fr-FR" dirty="0" err="1" smtClean="0"/>
              <a:t>We're</a:t>
            </a:r>
            <a:r>
              <a:rPr lang="fr-FR" dirty="0" smtClean="0"/>
              <a:t> </a:t>
            </a:r>
            <a:r>
              <a:rPr lang="fr-FR" dirty="0" err="1" smtClean="0"/>
              <a:t>just</a:t>
            </a:r>
            <a:r>
              <a:rPr lang="fr-FR" dirty="0" smtClean="0"/>
              <a:t> </a:t>
            </a:r>
            <a:r>
              <a:rPr lang="fr-FR" dirty="0" err="1" smtClean="0"/>
              <a:t>grateful</a:t>
            </a:r>
            <a:r>
              <a:rPr lang="fr-FR" dirty="0" smtClean="0"/>
              <a:t> </a:t>
            </a:r>
            <a:r>
              <a:rPr lang="fr-FR" dirty="0" err="1" smtClean="0"/>
              <a:t>that</a:t>
            </a:r>
            <a:r>
              <a:rPr lang="fr-FR" dirty="0" smtClean="0"/>
              <a:t> the </a:t>
            </a:r>
            <a:r>
              <a:rPr lang="fr-FR" dirty="0" err="1" smtClean="0"/>
              <a:t>game</a:t>
            </a:r>
            <a:r>
              <a:rPr lang="fr-FR" dirty="0" smtClean="0"/>
              <a:t> </a:t>
            </a:r>
            <a:r>
              <a:rPr lang="fr-FR" dirty="0" err="1" smtClean="0"/>
              <a:t>wasn't</a:t>
            </a:r>
            <a:r>
              <a:rPr lang="fr-FR" dirty="0" smtClean="0"/>
              <a:t> </a:t>
            </a:r>
            <a:r>
              <a:rPr lang="fr-FR" dirty="0" err="1" smtClean="0"/>
              <a:t>so</a:t>
            </a:r>
            <a:r>
              <a:rPr lang="fr-FR" dirty="0" smtClean="0"/>
              <a:t> </a:t>
            </a:r>
            <a:r>
              <a:rPr lang="fr-FR" dirty="0" err="1" smtClean="0"/>
              <a:t>complicated</a:t>
            </a:r>
            <a:r>
              <a:rPr lang="fr-FR" dirty="0" smtClean="0"/>
              <a:t> as to </a:t>
            </a:r>
            <a:r>
              <a:rPr lang="fr-FR" dirty="0" err="1" smtClean="0"/>
              <a:t>require</a:t>
            </a:r>
            <a:r>
              <a:rPr lang="fr-FR" dirty="0" smtClean="0"/>
              <a:t> 40, or 50 sections; </a:t>
            </a:r>
            <a:r>
              <a:rPr lang="fr-FR" dirty="0" err="1" smtClean="0"/>
              <a:t>thankfully</a:t>
            </a:r>
            <a:r>
              <a:rPr lang="fr-FR" dirty="0" smtClean="0"/>
              <a:t> the relative </a:t>
            </a:r>
            <a:r>
              <a:rPr lang="fr-FR" dirty="0" err="1" smtClean="0"/>
              <a:t>simplicity</a:t>
            </a:r>
            <a:r>
              <a:rPr lang="fr-FR" dirty="0" smtClean="0"/>
              <a:t> of the </a:t>
            </a:r>
            <a:r>
              <a:rPr lang="fr-FR" dirty="0" err="1" smtClean="0"/>
              <a:t>game</a:t>
            </a:r>
            <a:r>
              <a:rPr lang="fr-FR" dirty="0" smtClean="0"/>
              <a:t> </a:t>
            </a:r>
            <a:r>
              <a:rPr lang="fr-FR" dirty="0" err="1" smtClean="0"/>
              <a:t>left</a:t>
            </a:r>
            <a:r>
              <a:rPr lang="fr-FR" dirty="0" smtClean="0"/>
              <a:t> </a:t>
            </a:r>
            <a:r>
              <a:rPr lang="fr-FR" dirty="0" err="1" smtClean="0"/>
              <a:t>some</a:t>
            </a:r>
            <a:r>
              <a:rPr lang="fr-FR" dirty="0" smtClean="0"/>
              <a:t> room to </a:t>
            </a:r>
            <a:r>
              <a:rPr lang="fr-FR" dirty="0" err="1" smtClean="0"/>
              <a:t>read</a:t>
            </a:r>
            <a:r>
              <a:rPr lang="fr-FR" dirty="0" smtClean="0"/>
              <a:t> the help file. </a:t>
            </a:r>
            <a:r>
              <a:rPr lang="fr-FR" dirty="0" err="1" smtClean="0"/>
              <a:t>Despite</a:t>
            </a:r>
            <a:r>
              <a:rPr lang="fr-FR" dirty="0" smtClean="0"/>
              <a:t> the </a:t>
            </a:r>
            <a:r>
              <a:rPr lang="fr-FR" dirty="0" err="1" smtClean="0"/>
              <a:t>plethora</a:t>
            </a:r>
            <a:r>
              <a:rPr lang="fr-FR" dirty="0" smtClean="0"/>
              <a:t> of buttons, </a:t>
            </a:r>
            <a:r>
              <a:rPr lang="fr-FR" dirty="0" err="1" smtClean="0"/>
              <a:t>there</a:t>
            </a:r>
            <a:r>
              <a:rPr lang="fr-FR" dirty="0" smtClean="0"/>
              <a:t> </a:t>
            </a:r>
            <a:r>
              <a:rPr lang="fr-FR" dirty="0" err="1" smtClean="0"/>
              <a:t>were</a:t>
            </a:r>
            <a:r>
              <a:rPr lang="fr-FR" dirty="0" smtClean="0"/>
              <a:t> </a:t>
            </a:r>
            <a:r>
              <a:rPr lang="fr-FR" dirty="0" err="1" smtClean="0"/>
              <a:t>two</a:t>
            </a:r>
            <a:r>
              <a:rPr lang="fr-FR" dirty="0" smtClean="0"/>
              <a:t> </a:t>
            </a:r>
            <a:r>
              <a:rPr lang="fr-FR" dirty="0" err="1" smtClean="0"/>
              <a:t>that</a:t>
            </a:r>
            <a:r>
              <a:rPr lang="fr-FR" dirty="0" smtClean="0"/>
              <a:t> </a:t>
            </a:r>
            <a:r>
              <a:rPr lang="fr-FR" dirty="0" err="1" smtClean="0"/>
              <a:t>were</a:t>
            </a:r>
            <a:r>
              <a:rPr lang="fr-FR" dirty="0" smtClean="0"/>
              <a:t> </a:t>
            </a:r>
            <a:r>
              <a:rPr lang="fr-FR" dirty="0" err="1" smtClean="0"/>
              <a:t>noticeably</a:t>
            </a:r>
            <a:r>
              <a:rPr lang="fr-FR" dirty="0" smtClean="0"/>
              <a:t> absent: "Close (</a:t>
            </a:r>
            <a:r>
              <a:rPr lang="fr-FR" dirty="0" err="1" smtClean="0"/>
              <a:t>this</a:t>
            </a:r>
            <a:r>
              <a:rPr lang="fr-FR" dirty="0" smtClean="0"/>
              <a:t> </a:t>
            </a:r>
            <a:r>
              <a:rPr lang="fr-FR" dirty="0" err="1" smtClean="0"/>
              <a:t>window</a:t>
            </a:r>
            <a:r>
              <a:rPr lang="fr-FR" dirty="0" smtClean="0"/>
              <a:t>)" and "</a:t>
            </a:r>
            <a:r>
              <a:rPr lang="fr-FR" dirty="0" err="1" smtClean="0"/>
              <a:t>Print</a:t>
            </a:r>
            <a:r>
              <a:rPr lang="fr-FR" dirty="0" smtClean="0"/>
              <a:t>". The </a:t>
            </a:r>
            <a:r>
              <a:rPr lang="fr-FR" dirty="0" err="1" smtClean="0"/>
              <a:t>only</a:t>
            </a:r>
            <a:r>
              <a:rPr lang="fr-FR" dirty="0" smtClean="0"/>
              <a:t> </a:t>
            </a:r>
            <a:r>
              <a:rPr lang="fr-FR" dirty="0" err="1" smtClean="0"/>
              <a:t>way</a:t>
            </a:r>
            <a:r>
              <a:rPr lang="fr-FR" dirty="0" smtClean="0"/>
              <a:t> to close the help </a:t>
            </a:r>
            <a:r>
              <a:rPr lang="fr-FR" dirty="0" err="1" smtClean="0"/>
              <a:t>window</a:t>
            </a:r>
            <a:r>
              <a:rPr lang="fr-FR" dirty="0" smtClean="0"/>
              <a:t> </a:t>
            </a:r>
            <a:r>
              <a:rPr lang="fr-FR" dirty="0" err="1" smtClean="0"/>
              <a:t>is</a:t>
            </a:r>
            <a:r>
              <a:rPr lang="fr-FR" dirty="0" smtClean="0"/>
              <a:t> to select the Windows close </a:t>
            </a:r>
            <a:r>
              <a:rPr lang="fr-FR" dirty="0" err="1" smtClean="0"/>
              <a:t>button</a:t>
            </a:r>
            <a:r>
              <a:rPr lang="fr-FR" dirty="0" smtClean="0"/>
              <a:t> (in the </a:t>
            </a:r>
            <a:r>
              <a:rPr lang="fr-FR" dirty="0" err="1" smtClean="0"/>
              <a:t>upper</a:t>
            </a:r>
            <a:r>
              <a:rPr lang="fr-FR" dirty="0" smtClean="0"/>
              <a:t> right-hand corner), and </a:t>
            </a:r>
            <a:r>
              <a:rPr lang="fr-FR" dirty="0" err="1" smtClean="0"/>
              <a:t>it</a:t>
            </a:r>
            <a:r>
              <a:rPr lang="fr-FR" dirty="0" smtClean="0"/>
              <a:t> </a:t>
            </a:r>
            <a:r>
              <a:rPr lang="fr-FR" dirty="0" err="1" smtClean="0"/>
              <a:t>should</a:t>
            </a:r>
            <a:r>
              <a:rPr lang="fr-FR" dirty="0" smtClean="0"/>
              <a:t> </a:t>
            </a:r>
            <a:r>
              <a:rPr lang="fr-FR" dirty="0" err="1" smtClean="0"/>
              <a:t>be</a:t>
            </a:r>
            <a:r>
              <a:rPr lang="fr-FR" dirty="0" smtClean="0"/>
              <a:t> </a:t>
            </a:r>
            <a:r>
              <a:rPr lang="fr-FR" dirty="0" err="1" smtClean="0"/>
              <a:t>noted</a:t>
            </a:r>
            <a:r>
              <a:rPr lang="fr-FR" dirty="0" smtClean="0"/>
              <a:t> </a:t>
            </a:r>
            <a:r>
              <a:rPr lang="fr-FR" dirty="0" err="1" smtClean="0"/>
              <a:t>that</a:t>
            </a:r>
            <a:r>
              <a:rPr lang="fr-FR" dirty="0" smtClean="0"/>
              <a:t> </a:t>
            </a:r>
            <a:r>
              <a:rPr lang="fr-FR" dirty="0" err="1" smtClean="0"/>
              <a:t>this</a:t>
            </a:r>
            <a:r>
              <a:rPr lang="fr-FR" dirty="0" smtClean="0"/>
              <a:t> </a:t>
            </a:r>
            <a:r>
              <a:rPr lang="fr-FR" dirty="0" err="1" smtClean="0"/>
              <a:t>is</a:t>
            </a:r>
            <a:r>
              <a:rPr lang="fr-FR" dirty="0" smtClean="0"/>
              <a:t> one of the </a:t>
            </a:r>
            <a:r>
              <a:rPr lang="fr-FR" dirty="0" err="1" smtClean="0"/>
              <a:t>very</a:t>
            </a:r>
            <a:r>
              <a:rPr lang="fr-FR" dirty="0" smtClean="0"/>
              <a:t> few </a:t>
            </a:r>
            <a:r>
              <a:rPr lang="fr-FR" dirty="0" err="1" smtClean="0"/>
              <a:t>windows</a:t>
            </a:r>
            <a:r>
              <a:rPr lang="fr-FR" dirty="0" smtClean="0"/>
              <a:t> in the program in </a:t>
            </a:r>
            <a:r>
              <a:rPr lang="fr-FR" dirty="0" err="1" smtClean="0"/>
              <a:t>which</a:t>
            </a:r>
            <a:r>
              <a:rPr lang="fr-FR" dirty="0" smtClean="0"/>
              <a:t> </a:t>
            </a:r>
            <a:r>
              <a:rPr lang="fr-FR" dirty="0" err="1" smtClean="0"/>
              <a:t>this</a:t>
            </a:r>
            <a:r>
              <a:rPr lang="fr-FR" dirty="0" smtClean="0"/>
              <a:t> </a:t>
            </a:r>
            <a:r>
              <a:rPr lang="fr-FR" dirty="0" err="1" smtClean="0"/>
              <a:t>button</a:t>
            </a:r>
            <a:r>
              <a:rPr lang="fr-FR" dirty="0" smtClean="0"/>
              <a:t> </a:t>
            </a:r>
            <a:r>
              <a:rPr lang="fr-FR" dirty="0" err="1" smtClean="0"/>
              <a:t>is</a:t>
            </a:r>
            <a:r>
              <a:rPr lang="fr-FR" dirty="0" smtClean="0"/>
              <a:t> </a:t>
            </a:r>
            <a:r>
              <a:rPr lang="fr-FR" dirty="0" err="1" smtClean="0"/>
              <a:t>enabled</a:t>
            </a:r>
            <a:r>
              <a:rPr lang="fr-FR" dirty="0" smtClean="0"/>
              <a:t>. The </a:t>
            </a:r>
            <a:r>
              <a:rPr lang="fr-FR" dirty="0" err="1" smtClean="0"/>
              <a:t>Print</a:t>
            </a:r>
            <a:r>
              <a:rPr lang="fr-FR" dirty="0" smtClean="0"/>
              <a:t> </a:t>
            </a:r>
            <a:r>
              <a:rPr lang="fr-FR" dirty="0" err="1" smtClean="0"/>
              <a:t>button</a:t>
            </a:r>
            <a:r>
              <a:rPr lang="fr-FR" dirty="0" smtClean="0"/>
              <a:t> </a:t>
            </a:r>
            <a:r>
              <a:rPr lang="fr-FR" dirty="0" err="1" smtClean="0"/>
              <a:t>would</a:t>
            </a:r>
            <a:r>
              <a:rPr lang="fr-FR" dirty="0" smtClean="0"/>
              <a:t> have been a </a:t>
            </a:r>
            <a:r>
              <a:rPr lang="fr-FR" dirty="0" err="1" smtClean="0"/>
              <a:t>very</a:t>
            </a:r>
            <a:r>
              <a:rPr lang="fr-FR" dirty="0" smtClean="0"/>
              <a:t> </a:t>
            </a:r>
            <a:r>
              <a:rPr lang="fr-FR" dirty="0" err="1" smtClean="0"/>
              <a:t>helpful</a:t>
            </a:r>
            <a:r>
              <a:rPr lang="fr-FR" dirty="0" smtClean="0"/>
              <a:t> addition. The "help" </a:t>
            </a:r>
            <a:r>
              <a:rPr lang="fr-FR" dirty="0" err="1" smtClean="0"/>
              <a:t>is</a:t>
            </a:r>
            <a:r>
              <a:rPr lang="fr-FR" dirty="0" smtClean="0"/>
              <a:t> </a:t>
            </a:r>
            <a:r>
              <a:rPr lang="fr-FR" dirty="0" err="1" smtClean="0"/>
              <a:t>quite</a:t>
            </a:r>
            <a:r>
              <a:rPr lang="fr-FR" dirty="0" smtClean="0"/>
              <a:t> </a:t>
            </a:r>
            <a:r>
              <a:rPr lang="fr-FR" dirty="0" err="1" smtClean="0"/>
              <a:t>lengthy</a:t>
            </a:r>
            <a:r>
              <a:rPr lang="fr-FR" dirty="0" smtClean="0"/>
              <a:t>, and </a:t>
            </a:r>
            <a:r>
              <a:rPr lang="fr-FR" dirty="0" err="1" smtClean="0"/>
              <a:t>is</a:t>
            </a:r>
            <a:r>
              <a:rPr lang="fr-FR" dirty="0" smtClean="0"/>
              <a:t> </a:t>
            </a:r>
            <a:r>
              <a:rPr lang="fr-FR" dirty="0" err="1" smtClean="0"/>
              <a:t>displayed</a:t>
            </a:r>
            <a:r>
              <a:rPr lang="fr-FR" dirty="0" smtClean="0"/>
              <a:t> in a </a:t>
            </a:r>
            <a:r>
              <a:rPr lang="fr-FR" dirty="0" err="1" smtClean="0"/>
              <a:t>restricted</a:t>
            </a:r>
            <a:r>
              <a:rPr lang="fr-FR" dirty="0" smtClean="0"/>
              <a:t> and </a:t>
            </a:r>
            <a:r>
              <a:rPr lang="fr-FR" dirty="0" err="1" smtClean="0"/>
              <a:t>unchangeable</a:t>
            </a:r>
            <a:r>
              <a:rPr lang="fr-FR" dirty="0" smtClean="0"/>
              <a:t> </a:t>
            </a:r>
            <a:r>
              <a:rPr lang="fr-FR" dirty="0" err="1" smtClean="0"/>
              <a:t>window</a:t>
            </a:r>
            <a:r>
              <a:rPr lang="fr-FR" dirty="0" smtClean="0"/>
              <a:t> size. </a:t>
            </a:r>
            <a:r>
              <a:rPr lang="fr-FR" dirty="0" err="1" smtClean="0"/>
              <a:t>We</a:t>
            </a:r>
            <a:r>
              <a:rPr lang="fr-FR" dirty="0" smtClean="0"/>
              <a:t> have no </a:t>
            </a:r>
            <a:r>
              <a:rPr lang="fr-FR" dirty="0" err="1" smtClean="0"/>
              <a:t>doubt</a:t>
            </a:r>
            <a:r>
              <a:rPr lang="fr-FR" dirty="0" smtClean="0"/>
              <a:t> </a:t>
            </a:r>
            <a:r>
              <a:rPr lang="fr-FR" dirty="0" err="1" smtClean="0"/>
              <a:t>that</a:t>
            </a:r>
            <a:r>
              <a:rPr lang="fr-FR" dirty="0" smtClean="0"/>
              <a:t> </a:t>
            </a:r>
            <a:r>
              <a:rPr lang="fr-FR" dirty="0" err="1" smtClean="0"/>
              <a:t>many</a:t>
            </a:r>
            <a:r>
              <a:rPr lang="fr-FR" dirty="0" smtClean="0"/>
              <a:t> </a:t>
            </a:r>
            <a:r>
              <a:rPr lang="fr-FR" dirty="0" err="1" smtClean="0"/>
              <a:t>users</a:t>
            </a:r>
            <a:r>
              <a:rPr lang="fr-FR" dirty="0" smtClean="0"/>
              <a:t> </a:t>
            </a:r>
            <a:r>
              <a:rPr lang="fr-FR" dirty="0" err="1" smtClean="0"/>
              <a:t>would</a:t>
            </a:r>
            <a:r>
              <a:rPr lang="fr-FR" dirty="0" smtClean="0"/>
              <a:t> have </a:t>
            </a:r>
            <a:r>
              <a:rPr lang="fr-FR" dirty="0" err="1" smtClean="0"/>
              <a:t>preferred</a:t>
            </a:r>
            <a:r>
              <a:rPr lang="fr-FR" dirty="0" smtClean="0"/>
              <a:t> to </a:t>
            </a:r>
            <a:r>
              <a:rPr lang="fr-FR" dirty="0" err="1" smtClean="0"/>
              <a:t>learn</a:t>
            </a:r>
            <a:r>
              <a:rPr lang="fr-FR" dirty="0" smtClean="0"/>
              <a:t> about the </a:t>
            </a:r>
            <a:r>
              <a:rPr lang="fr-FR" dirty="0" err="1" smtClean="0"/>
              <a:t>game</a:t>
            </a:r>
            <a:r>
              <a:rPr lang="fr-FR" dirty="0" smtClean="0"/>
              <a:t> </a:t>
            </a:r>
            <a:r>
              <a:rPr lang="fr-FR" dirty="0" err="1" smtClean="0"/>
              <a:t>at</a:t>
            </a:r>
            <a:r>
              <a:rPr lang="fr-FR" dirty="0" smtClean="0"/>
              <a:t> </a:t>
            </a:r>
            <a:r>
              <a:rPr lang="fr-FR" dirty="0" err="1" smtClean="0"/>
              <a:t>their</a:t>
            </a:r>
            <a:r>
              <a:rPr lang="fr-FR" dirty="0" smtClean="0"/>
              <a:t> </a:t>
            </a:r>
            <a:r>
              <a:rPr lang="fr-FR" dirty="0" err="1" smtClean="0"/>
              <a:t>leisure</a:t>
            </a:r>
            <a:r>
              <a:rPr lang="fr-FR" dirty="0" smtClean="0"/>
              <a:t> </a:t>
            </a:r>
            <a:r>
              <a:rPr lang="fr-FR" dirty="0" err="1" smtClean="0"/>
              <a:t>away</a:t>
            </a:r>
            <a:r>
              <a:rPr lang="fr-FR" dirty="0" smtClean="0"/>
              <a:t> </a:t>
            </a:r>
            <a:r>
              <a:rPr lang="fr-FR" dirty="0" err="1" smtClean="0"/>
              <a:t>from</a:t>
            </a:r>
            <a:r>
              <a:rPr lang="fr-FR" dirty="0" smtClean="0"/>
              <a:t> the computer </a:t>
            </a:r>
            <a:r>
              <a:rPr lang="fr-FR" dirty="0" err="1" smtClean="0"/>
              <a:t>rather</a:t>
            </a:r>
            <a:r>
              <a:rPr lang="fr-FR" dirty="0" smtClean="0"/>
              <a:t> </a:t>
            </a:r>
            <a:r>
              <a:rPr lang="fr-FR" dirty="0" err="1" smtClean="0"/>
              <a:t>than</a:t>
            </a:r>
            <a:r>
              <a:rPr lang="fr-FR" dirty="0" smtClean="0"/>
              <a:t> </a:t>
            </a:r>
            <a:r>
              <a:rPr lang="fr-FR" dirty="0" err="1" smtClean="0"/>
              <a:t>be</a:t>
            </a:r>
            <a:r>
              <a:rPr lang="fr-FR" dirty="0" smtClean="0"/>
              <a:t> </a:t>
            </a:r>
            <a:r>
              <a:rPr lang="fr-FR" dirty="0" err="1" smtClean="0"/>
              <a:t>limited</a:t>
            </a:r>
            <a:r>
              <a:rPr lang="fr-FR" dirty="0" smtClean="0"/>
              <a:t> to the display </a:t>
            </a:r>
            <a:r>
              <a:rPr lang="fr-FR" dirty="0" err="1" smtClean="0"/>
              <a:t>method</a:t>
            </a:r>
            <a:r>
              <a:rPr lang="fr-FR" dirty="0" smtClean="0"/>
              <a:t> </a:t>
            </a:r>
            <a:r>
              <a:rPr lang="fr-FR" dirty="0" err="1" smtClean="0"/>
              <a:t>programmed</a:t>
            </a:r>
            <a:r>
              <a:rPr lang="fr-FR" dirty="0" smtClean="0"/>
              <a:t> </a:t>
            </a:r>
            <a:r>
              <a:rPr lang="fr-FR" dirty="0" err="1" smtClean="0"/>
              <a:t>into</a:t>
            </a:r>
            <a:r>
              <a:rPr lang="fr-FR" dirty="0" smtClean="0"/>
              <a:t> the application. </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12</a:t>
            </a:fld>
            <a:endParaRPr lang="fr-FR"/>
          </a:p>
        </p:txBody>
      </p:sp>
    </p:spTree>
    <p:extLst>
      <p:ext uri="{BB962C8B-B14F-4D97-AF65-F5344CB8AC3E}">
        <p14:creationId xmlns:p14="http://schemas.microsoft.com/office/powerpoint/2010/main" val="2421044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tutorial ignore les préférences de couleurs de l’utilisateur et utilise des couleurs codées</a:t>
            </a:r>
            <a:r>
              <a:rPr lang="fr-FR" baseline="0" dirty="0" smtClean="0"/>
              <a:t> en dur. </a:t>
            </a:r>
            <a:r>
              <a:rPr lang="fr-FR" dirty="0" smtClean="0"/>
              <a:t>Ici encore,</a:t>
            </a:r>
            <a:r>
              <a:rPr lang="fr-FR" baseline="0" dirty="0" smtClean="0"/>
              <a:t> un problème de couleur + un ajout de 3D qui rend le texte illisible !</a:t>
            </a:r>
            <a:endParaRPr lang="fr-FR" dirty="0" smtClean="0"/>
          </a:p>
          <a:p>
            <a:endParaRPr lang="fr-FR" dirty="0" smtClean="0"/>
          </a:p>
          <a:p>
            <a:r>
              <a:rPr lang="fr-FR" dirty="0" err="1" smtClean="0"/>
              <a:t>his</a:t>
            </a:r>
            <a:r>
              <a:rPr lang="fr-FR" dirty="0" smtClean="0"/>
              <a:t> image </a:t>
            </a:r>
            <a:r>
              <a:rPr lang="fr-FR" dirty="0" err="1" smtClean="0"/>
              <a:t>is</a:t>
            </a:r>
            <a:r>
              <a:rPr lang="fr-FR" dirty="0" smtClean="0"/>
              <a:t> </a:t>
            </a:r>
            <a:r>
              <a:rPr lang="fr-FR" dirty="0" err="1" smtClean="0"/>
              <a:t>taken</a:t>
            </a:r>
            <a:r>
              <a:rPr lang="fr-FR" dirty="0" smtClean="0"/>
              <a:t> </a:t>
            </a:r>
            <a:r>
              <a:rPr lang="fr-FR" dirty="0" err="1" smtClean="0"/>
              <a:t>from</a:t>
            </a:r>
            <a:r>
              <a:rPr lang="fr-FR" dirty="0" smtClean="0"/>
              <a:t> the tutorial for </a:t>
            </a:r>
            <a:r>
              <a:rPr lang="fr-FR" i="1" dirty="0" smtClean="0"/>
              <a:t>Pirates: </a:t>
            </a:r>
            <a:r>
              <a:rPr lang="fr-FR" i="1" dirty="0" err="1" smtClean="0"/>
              <a:t>Quest</a:t>
            </a:r>
            <a:r>
              <a:rPr lang="fr-FR" i="1" dirty="0" smtClean="0"/>
              <a:t> for the </a:t>
            </a:r>
            <a:r>
              <a:rPr lang="fr-FR" i="1" dirty="0" err="1" smtClean="0"/>
              <a:t>seas</a:t>
            </a:r>
            <a:r>
              <a:rPr lang="fr-FR" dirty="0" smtClean="0"/>
              <a:t>. The tutorial ignores the </a:t>
            </a:r>
            <a:r>
              <a:rPr lang="fr-FR" dirty="0" err="1" smtClean="0"/>
              <a:t>user's</a:t>
            </a:r>
            <a:r>
              <a:rPr lang="fr-FR" dirty="0" smtClean="0"/>
              <a:t> display </a:t>
            </a:r>
            <a:r>
              <a:rPr lang="fr-FR" dirty="0" err="1" smtClean="0"/>
              <a:t>preferences</a:t>
            </a:r>
            <a:r>
              <a:rPr lang="fr-FR" dirty="0" smtClean="0"/>
              <a:t> and uses hard-</a:t>
            </a:r>
            <a:r>
              <a:rPr lang="fr-FR" dirty="0" err="1" smtClean="0"/>
              <a:t>coded</a:t>
            </a:r>
            <a:r>
              <a:rPr lang="fr-FR" dirty="0" smtClean="0"/>
              <a:t> </a:t>
            </a:r>
            <a:r>
              <a:rPr lang="fr-FR" dirty="0" err="1" smtClean="0"/>
              <a:t>colors</a:t>
            </a:r>
            <a:r>
              <a:rPr lang="fr-FR" dirty="0" smtClean="0"/>
              <a:t>, the </a:t>
            </a:r>
            <a:r>
              <a:rPr lang="fr-FR" dirty="0" err="1" smtClean="0"/>
              <a:t>combination</a:t>
            </a:r>
            <a:r>
              <a:rPr lang="fr-FR" dirty="0" smtClean="0"/>
              <a:t> of </a:t>
            </a:r>
            <a:r>
              <a:rPr lang="fr-FR" dirty="0" err="1" smtClean="0"/>
              <a:t>which</a:t>
            </a:r>
            <a:r>
              <a:rPr lang="fr-FR" dirty="0" smtClean="0"/>
              <a:t> </a:t>
            </a:r>
            <a:r>
              <a:rPr lang="fr-FR" dirty="0" err="1" smtClean="0"/>
              <a:t>is</a:t>
            </a:r>
            <a:r>
              <a:rPr lang="fr-FR" dirty="0" smtClean="0"/>
              <a:t> </a:t>
            </a:r>
            <a:r>
              <a:rPr lang="fr-FR" dirty="0" err="1" smtClean="0"/>
              <a:t>reminiscent</a:t>
            </a:r>
            <a:r>
              <a:rPr lang="fr-FR" dirty="0" smtClean="0"/>
              <a:t> of </a:t>
            </a:r>
            <a:r>
              <a:rPr lang="fr-FR" dirty="0" err="1" smtClean="0"/>
              <a:t>that</a:t>
            </a:r>
            <a:r>
              <a:rPr lang="fr-FR" dirty="0" smtClean="0"/>
              <a:t> </a:t>
            </a:r>
            <a:r>
              <a:rPr lang="fr-FR" dirty="0" err="1" smtClean="0"/>
              <a:t>used</a:t>
            </a:r>
            <a:r>
              <a:rPr lang="fr-FR" dirty="0" smtClean="0"/>
              <a:t> in </a:t>
            </a:r>
            <a:r>
              <a:rPr lang="fr-FR" dirty="0" err="1" smtClean="0"/>
              <a:t>older</a:t>
            </a:r>
            <a:r>
              <a:rPr lang="fr-FR" dirty="0" smtClean="0"/>
              <a:t> </a:t>
            </a:r>
            <a:r>
              <a:rPr lang="fr-FR" dirty="0" err="1" smtClean="0"/>
              <a:t>monochromatic</a:t>
            </a:r>
            <a:r>
              <a:rPr lang="fr-FR" dirty="0" smtClean="0"/>
              <a:t> computer monitors. </a:t>
            </a:r>
            <a:r>
              <a:rPr lang="fr-FR" dirty="0" err="1" smtClean="0"/>
              <a:t>We</a:t>
            </a:r>
            <a:r>
              <a:rPr lang="fr-FR" dirty="0" smtClean="0"/>
              <a:t> </a:t>
            </a:r>
            <a:r>
              <a:rPr lang="fr-FR" dirty="0" err="1" smtClean="0"/>
              <a:t>found</a:t>
            </a:r>
            <a:r>
              <a:rPr lang="fr-FR" dirty="0" smtClean="0"/>
              <a:t> the </a:t>
            </a:r>
            <a:r>
              <a:rPr lang="fr-FR" dirty="0" err="1" smtClean="0"/>
              <a:t>combination</a:t>
            </a:r>
            <a:r>
              <a:rPr lang="fr-FR" dirty="0" smtClean="0"/>
              <a:t> </a:t>
            </a:r>
            <a:r>
              <a:rPr lang="fr-FR" dirty="0" err="1" smtClean="0"/>
              <a:t>particularly</a:t>
            </a:r>
            <a:r>
              <a:rPr lang="fr-FR" dirty="0" smtClean="0"/>
              <a:t> </a:t>
            </a:r>
            <a:r>
              <a:rPr lang="fr-FR" dirty="0" err="1" smtClean="0"/>
              <a:t>hurtful</a:t>
            </a:r>
            <a:r>
              <a:rPr lang="fr-FR" dirty="0" smtClean="0"/>
              <a:t> on the </a:t>
            </a:r>
            <a:r>
              <a:rPr lang="fr-FR" dirty="0" err="1" smtClean="0"/>
              <a:t>eyes</a:t>
            </a:r>
            <a:r>
              <a:rPr lang="fr-FR" dirty="0" smtClean="0"/>
              <a:t>; the </a:t>
            </a:r>
            <a:r>
              <a:rPr lang="fr-FR" dirty="0" err="1" smtClean="0"/>
              <a:t>three-dimensional</a:t>
            </a:r>
            <a:r>
              <a:rPr lang="fr-FR" dirty="0" smtClean="0"/>
              <a:t> </a:t>
            </a:r>
            <a:r>
              <a:rPr lang="fr-FR" dirty="0" err="1" smtClean="0"/>
              <a:t>text</a:t>
            </a:r>
            <a:r>
              <a:rPr lang="fr-FR" dirty="0" smtClean="0"/>
              <a:t> </a:t>
            </a:r>
            <a:r>
              <a:rPr lang="fr-FR" dirty="0" err="1" smtClean="0"/>
              <a:t>is</a:t>
            </a:r>
            <a:r>
              <a:rPr lang="fr-FR" dirty="0" smtClean="0"/>
              <a:t> an extra bonus to </a:t>
            </a:r>
            <a:r>
              <a:rPr lang="fr-FR" dirty="0" err="1" smtClean="0"/>
              <a:t>make</a:t>
            </a:r>
            <a:r>
              <a:rPr lang="fr-FR" dirty="0" smtClean="0"/>
              <a:t> the </a:t>
            </a:r>
            <a:r>
              <a:rPr lang="fr-FR" dirty="0" err="1" smtClean="0"/>
              <a:t>text</a:t>
            </a:r>
            <a:r>
              <a:rPr lang="fr-FR" dirty="0" smtClean="0"/>
              <a:t> </a:t>
            </a:r>
            <a:r>
              <a:rPr lang="fr-FR" dirty="0" err="1" smtClean="0"/>
              <a:t>just</a:t>
            </a:r>
            <a:r>
              <a:rPr lang="fr-FR" dirty="0" smtClean="0"/>
              <a:t> all </a:t>
            </a:r>
            <a:r>
              <a:rPr lang="fr-FR" dirty="0" err="1" smtClean="0"/>
              <a:t>that</a:t>
            </a:r>
            <a:r>
              <a:rPr lang="fr-FR" dirty="0" smtClean="0"/>
              <a:t> more </a:t>
            </a:r>
            <a:r>
              <a:rPr lang="fr-FR" dirty="0" err="1" smtClean="0"/>
              <a:t>difficult</a:t>
            </a:r>
            <a:r>
              <a:rPr lang="fr-FR" dirty="0" smtClean="0"/>
              <a:t> to </a:t>
            </a:r>
            <a:r>
              <a:rPr lang="fr-FR" dirty="0" err="1" smtClean="0"/>
              <a:t>read</a:t>
            </a: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13</a:t>
            </a:fld>
            <a:endParaRPr lang="fr-FR"/>
          </a:p>
        </p:txBody>
      </p:sp>
    </p:spTree>
    <p:extLst>
      <p:ext uri="{BB962C8B-B14F-4D97-AF65-F5344CB8AC3E}">
        <p14:creationId xmlns:p14="http://schemas.microsoft.com/office/powerpoint/2010/main" val="2421044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Ici le manque de contraste entre les avant plan et arrière plan des symboles gris peut avoir de sérieuses conséquences et rendre difficile finalement le contrôle. Bizarrement, le contraste défaillant entre l’arrière-plan et l’avant plan des symboles est changé après que</a:t>
            </a:r>
            <a:r>
              <a:rPr lang="fr-FR" baseline="0" dirty="0" smtClean="0"/>
              <a:t> l’</a:t>
            </a:r>
            <a:r>
              <a:rPr lang="fr-FR" baseline="0" dirty="0" err="1" smtClean="0"/>
              <a:t>utilsateur</a:t>
            </a:r>
            <a:r>
              <a:rPr lang="fr-FR" baseline="0" dirty="0" smtClean="0"/>
              <a:t> ait cliqué sur les boutons.</a:t>
            </a: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The </a:t>
            </a:r>
            <a:r>
              <a:rPr lang="fr-FR" dirty="0" err="1" smtClean="0"/>
              <a:t>color</a:t>
            </a:r>
            <a:r>
              <a:rPr lang="fr-FR" dirty="0" smtClean="0"/>
              <a:t> </a:t>
            </a:r>
            <a:r>
              <a:rPr lang="fr-FR" dirty="0" err="1" smtClean="0"/>
              <a:t>scheme</a:t>
            </a:r>
            <a:r>
              <a:rPr lang="fr-FR" dirty="0" smtClean="0"/>
              <a:t> </a:t>
            </a:r>
            <a:r>
              <a:rPr lang="fr-FR" dirty="0" err="1" smtClean="0"/>
              <a:t>dictated</a:t>
            </a:r>
            <a:r>
              <a:rPr lang="fr-FR" dirty="0" smtClean="0"/>
              <a:t> by the designers of </a:t>
            </a:r>
            <a:r>
              <a:rPr lang="fr-FR" dirty="0" err="1" smtClean="0"/>
              <a:t>Apple's</a:t>
            </a:r>
            <a:r>
              <a:rPr lang="fr-FR" dirty="0" smtClean="0"/>
              <a:t> </a:t>
            </a:r>
            <a:r>
              <a:rPr lang="fr-FR" i="1" dirty="0" smtClean="0"/>
              <a:t>QuickTime 4.0 Player</a:t>
            </a:r>
            <a:r>
              <a:rPr lang="fr-FR" dirty="0" smtClean="0"/>
              <a:t> </a:t>
            </a:r>
            <a:r>
              <a:rPr lang="fr-FR" dirty="0" err="1" smtClean="0"/>
              <a:t>could</a:t>
            </a:r>
            <a:r>
              <a:rPr lang="fr-FR" dirty="0" smtClean="0"/>
              <a:t> have </a:t>
            </a:r>
            <a:r>
              <a:rPr lang="fr-FR" dirty="0" err="1" smtClean="0"/>
              <a:t>serious</a:t>
            </a:r>
            <a:r>
              <a:rPr lang="fr-FR" dirty="0" smtClean="0"/>
              <a:t> </a:t>
            </a:r>
            <a:r>
              <a:rPr lang="fr-FR" dirty="0" err="1" smtClean="0"/>
              <a:t>consequences</a:t>
            </a:r>
            <a:r>
              <a:rPr lang="fr-FR" dirty="0" smtClean="0"/>
              <a:t> for </a:t>
            </a:r>
            <a:r>
              <a:rPr lang="fr-FR" dirty="0" err="1" smtClean="0"/>
              <a:t>many</a:t>
            </a:r>
            <a:r>
              <a:rPr lang="fr-FR" dirty="0" smtClean="0"/>
              <a:t> </a:t>
            </a:r>
            <a:r>
              <a:rPr lang="fr-FR" dirty="0" err="1" smtClean="0"/>
              <a:t>users</a:t>
            </a:r>
            <a:r>
              <a:rPr lang="fr-FR" dirty="0" smtClean="0"/>
              <a:t>. </a:t>
            </a:r>
            <a:r>
              <a:rPr lang="fr-FR" dirty="0" err="1" smtClean="0"/>
              <a:t>Because</a:t>
            </a:r>
            <a:r>
              <a:rPr lang="fr-FR" dirty="0" smtClean="0"/>
              <a:t> of the </a:t>
            </a:r>
            <a:r>
              <a:rPr lang="fr-FR" dirty="0" err="1" smtClean="0"/>
              <a:t>lack</a:t>
            </a:r>
            <a:r>
              <a:rPr lang="fr-FR" dirty="0" smtClean="0"/>
              <a:t> of </a:t>
            </a:r>
            <a:r>
              <a:rPr lang="fr-FR" dirty="0" err="1" smtClean="0"/>
              <a:t>contrast</a:t>
            </a:r>
            <a:r>
              <a:rPr lang="fr-FR" dirty="0" smtClean="0"/>
              <a:t> </a:t>
            </a:r>
            <a:r>
              <a:rPr lang="fr-FR" dirty="0" err="1" smtClean="0"/>
              <a:t>between</a:t>
            </a:r>
            <a:r>
              <a:rPr lang="fr-FR" dirty="0" smtClean="0"/>
              <a:t> the gray </a:t>
            </a:r>
            <a:r>
              <a:rPr lang="fr-FR" dirty="0" err="1" smtClean="0"/>
              <a:t>symbols</a:t>
            </a:r>
            <a:r>
              <a:rPr lang="fr-FR" dirty="0" smtClean="0"/>
              <a:t> and gray backgrounds of the </a:t>
            </a:r>
            <a:r>
              <a:rPr lang="fr-FR" dirty="0" err="1" smtClean="0"/>
              <a:t>controls</a:t>
            </a:r>
            <a:r>
              <a:rPr lang="fr-FR" dirty="0" smtClean="0"/>
              <a:t>, </a:t>
            </a:r>
            <a:r>
              <a:rPr lang="fr-FR" dirty="0" err="1" smtClean="0"/>
              <a:t>it</a:t>
            </a:r>
            <a:r>
              <a:rPr lang="fr-FR" dirty="0" smtClean="0"/>
              <a:t> </a:t>
            </a:r>
            <a:r>
              <a:rPr lang="fr-FR" dirty="0" err="1" smtClean="0"/>
              <a:t>can</a:t>
            </a:r>
            <a:r>
              <a:rPr lang="fr-FR" dirty="0" smtClean="0"/>
              <a:t> </a:t>
            </a:r>
            <a:r>
              <a:rPr lang="fr-FR" dirty="0" err="1" smtClean="0"/>
              <a:t>be</a:t>
            </a:r>
            <a:r>
              <a:rPr lang="fr-FR" dirty="0" smtClean="0"/>
              <a:t> </a:t>
            </a:r>
            <a:r>
              <a:rPr lang="fr-FR" dirty="0" err="1" smtClean="0"/>
              <a:t>reasonably</a:t>
            </a:r>
            <a:r>
              <a:rPr lang="fr-FR" dirty="0" smtClean="0"/>
              <a:t> </a:t>
            </a:r>
            <a:r>
              <a:rPr lang="fr-FR" dirty="0" err="1" smtClean="0"/>
              <a:t>expected</a:t>
            </a:r>
            <a:r>
              <a:rPr lang="fr-FR" dirty="0" smtClean="0"/>
              <a:t> </a:t>
            </a:r>
            <a:r>
              <a:rPr lang="fr-FR" dirty="0" err="1" smtClean="0"/>
              <a:t>that</a:t>
            </a:r>
            <a:r>
              <a:rPr lang="fr-FR" dirty="0" smtClean="0"/>
              <a:t> certain </a:t>
            </a:r>
            <a:r>
              <a:rPr lang="fr-FR" dirty="0" err="1" smtClean="0"/>
              <a:t>users</a:t>
            </a:r>
            <a:r>
              <a:rPr lang="fr-FR" dirty="0" smtClean="0"/>
              <a:t> </a:t>
            </a:r>
            <a:r>
              <a:rPr lang="fr-FR" dirty="0" err="1" smtClean="0"/>
              <a:t>will</a:t>
            </a:r>
            <a:r>
              <a:rPr lang="fr-FR" dirty="0" smtClean="0"/>
              <a:t> have </a:t>
            </a:r>
            <a:r>
              <a:rPr lang="fr-FR" dirty="0" err="1" smtClean="0"/>
              <a:t>difficulty</a:t>
            </a:r>
            <a:r>
              <a:rPr lang="fr-FR" dirty="0" smtClean="0"/>
              <a:t> </a:t>
            </a:r>
            <a:r>
              <a:rPr lang="fr-FR" dirty="0" err="1" smtClean="0"/>
              <a:t>locating</a:t>
            </a:r>
            <a:r>
              <a:rPr lang="fr-FR" dirty="0" smtClean="0"/>
              <a:t> a control of </a:t>
            </a:r>
            <a:r>
              <a:rPr lang="fr-FR" dirty="0" err="1" smtClean="0"/>
              <a:t>interest</a:t>
            </a:r>
            <a:r>
              <a:rPr lang="fr-FR" dirty="0" smtClean="0"/>
              <a:t>. </a:t>
            </a:r>
            <a:r>
              <a:rPr lang="fr-FR" dirty="0" err="1" smtClean="0"/>
              <a:t>Older</a:t>
            </a:r>
            <a:r>
              <a:rPr lang="fr-FR" dirty="0" smtClean="0"/>
              <a:t> </a:t>
            </a:r>
            <a:r>
              <a:rPr lang="fr-FR" dirty="0" err="1" smtClean="0"/>
              <a:t>users</a:t>
            </a:r>
            <a:r>
              <a:rPr lang="fr-FR" dirty="0" smtClean="0"/>
              <a:t>, and </a:t>
            </a:r>
            <a:r>
              <a:rPr lang="fr-FR" dirty="0" err="1" smtClean="0"/>
              <a:t>those</a:t>
            </a:r>
            <a:r>
              <a:rPr lang="fr-FR" dirty="0" smtClean="0"/>
              <a:t> </a:t>
            </a:r>
            <a:r>
              <a:rPr lang="fr-FR" dirty="0" err="1" smtClean="0"/>
              <a:t>with</a:t>
            </a:r>
            <a:r>
              <a:rPr lang="fr-FR" dirty="0" smtClean="0"/>
              <a:t> </a:t>
            </a:r>
            <a:r>
              <a:rPr lang="fr-FR" dirty="0" err="1" smtClean="0"/>
              <a:t>even</a:t>
            </a:r>
            <a:r>
              <a:rPr lang="fr-FR" dirty="0" smtClean="0"/>
              <a:t> </a:t>
            </a:r>
            <a:r>
              <a:rPr lang="fr-FR" dirty="0" err="1" smtClean="0"/>
              <a:t>slight</a:t>
            </a:r>
            <a:r>
              <a:rPr lang="fr-FR" dirty="0" smtClean="0"/>
              <a:t> </a:t>
            </a:r>
            <a:r>
              <a:rPr lang="fr-FR" dirty="0" err="1" smtClean="0"/>
              <a:t>visual</a:t>
            </a:r>
            <a:r>
              <a:rPr lang="fr-FR" dirty="0" smtClean="0"/>
              <a:t> </a:t>
            </a:r>
            <a:r>
              <a:rPr lang="fr-FR" dirty="0" err="1" smtClean="0"/>
              <a:t>difficulties</a:t>
            </a:r>
            <a:r>
              <a:rPr lang="fr-FR" dirty="0" smtClean="0"/>
              <a:t> </a:t>
            </a:r>
            <a:r>
              <a:rPr lang="fr-FR" dirty="0" err="1" smtClean="0"/>
              <a:t>will</a:t>
            </a:r>
            <a:r>
              <a:rPr lang="fr-FR" dirty="0" smtClean="0"/>
              <a:t> </a:t>
            </a:r>
            <a:r>
              <a:rPr lang="fr-FR" dirty="0" err="1" smtClean="0"/>
              <a:t>be</a:t>
            </a:r>
            <a:r>
              <a:rPr lang="fr-FR" dirty="0" smtClean="0"/>
              <a:t> </a:t>
            </a:r>
            <a:r>
              <a:rPr lang="fr-FR" dirty="0" err="1" smtClean="0"/>
              <a:t>needlessly</a:t>
            </a:r>
            <a:r>
              <a:rPr lang="fr-FR" dirty="0" smtClean="0"/>
              <a:t> </a:t>
            </a:r>
            <a:r>
              <a:rPr lang="fr-FR" dirty="0" err="1" smtClean="0"/>
              <a:t>disadvantaged</a:t>
            </a:r>
            <a:r>
              <a:rPr lang="fr-FR" dirty="0" smtClean="0"/>
              <a:t> </a:t>
            </a:r>
            <a:r>
              <a:rPr lang="fr-FR" dirty="0" err="1" smtClean="0"/>
              <a:t>when</a:t>
            </a:r>
            <a:r>
              <a:rPr lang="fr-FR" dirty="0" smtClean="0"/>
              <a:t> </a:t>
            </a:r>
            <a:r>
              <a:rPr lang="fr-FR" dirty="0" err="1" smtClean="0"/>
              <a:t>using</a:t>
            </a:r>
            <a:r>
              <a:rPr lang="fr-FR" dirty="0" smtClean="0"/>
              <a:t> the software. The designers </a:t>
            </a:r>
            <a:r>
              <a:rPr lang="fr-FR" dirty="0" err="1" smtClean="0"/>
              <a:t>failed</a:t>
            </a:r>
            <a:r>
              <a:rPr lang="fr-FR" dirty="0" smtClean="0"/>
              <a:t> to </a:t>
            </a:r>
            <a:r>
              <a:rPr lang="fr-FR" dirty="0" err="1" smtClean="0"/>
              <a:t>consider</a:t>
            </a:r>
            <a:r>
              <a:rPr lang="fr-FR" dirty="0" smtClean="0"/>
              <a:t> </a:t>
            </a:r>
            <a:r>
              <a:rPr lang="fr-FR" dirty="0" err="1" smtClean="0"/>
              <a:t>this</a:t>
            </a:r>
            <a:r>
              <a:rPr lang="fr-FR" dirty="0" smtClean="0"/>
              <a:t> </a:t>
            </a:r>
            <a:r>
              <a:rPr lang="fr-FR" dirty="0" err="1" smtClean="0"/>
              <a:t>fact</a:t>
            </a:r>
            <a:r>
              <a:rPr lang="fr-FR" dirty="0" smtClean="0"/>
              <a:t> of </a:t>
            </a:r>
            <a:r>
              <a:rPr lang="fr-FR" dirty="0" err="1" smtClean="0"/>
              <a:t>human</a:t>
            </a:r>
            <a:r>
              <a:rPr lang="fr-FR" dirty="0" smtClean="0"/>
              <a:t> vision: the </a:t>
            </a:r>
            <a:r>
              <a:rPr lang="fr-FR" dirty="0" err="1" smtClean="0"/>
              <a:t>amount</a:t>
            </a:r>
            <a:r>
              <a:rPr lang="fr-FR" dirty="0" smtClean="0"/>
              <a:t> of light </a:t>
            </a:r>
            <a:r>
              <a:rPr lang="fr-FR" dirty="0" err="1" smtClean="0"/>
              <a:t>that</a:t>
            </a:r>
            <a:r>
              <a:rPr lang="fr-FR" dirty="0" smtClean="0"/>
              <a:t> passes </a:t>
            </a:r>
            <a:r>
              <a:rPr lang="fr-FR" dirty="0" err="1" smtClean="0"/>
              <a:t>through</a:t>
            </a:r>
            <a:r>
              <a:rPr lang="fr-FR" dirty="0" smtClean="0"/>
              <a:t> the </a:t>
            </a:r>
            <a:r>
              <a:rPr lang="fr-FR" dirty="0" err="1" smtClean="0"/>
              <a:t>eye</a:t>
            </a:r>
            <a:r>
              <a:rPr lang="fr-FR" dirty="0" smtClean="0"/>
              <a:t> of a </a:t>
            </a:r>
            <a:r>
              <a:rPr lang="fr-FR" dirty="0" err="1" smtClean="0"/>
              <a:t>sixty</a:t>
            </a:r>
            <a:r>
              <a:rPr lang="fr-FR" dirty="0" smtClean="0"/>
              <a:t> </a:t>
            </a:r>
            <a:r>
              <a:rPr lang="fr-FR" dirty="0" err="1" smtClean="0"/>
              <a:t>year-old</a:t>
            </a:r>
            <a:r>
              <a:rPr lang="fr-FR" dirty="0" smtClean="0"/>
              <a:t> </a:t>
            </a:r>
            <a:r>
              <a:rPr lang="fr-FR" dirty="0" err="1" smtClean="0"/>
              <a:t>is</a:t>
            </a:r>
            <a:r>
              <a:rPr lang="fr-FR" dirty="0" smtClean="0"/>
              <a:t> </a:t>
            </a:r>
            <a:r>
              <a:rPr lang="fr-FR" dirty="0" err="1" smtClean="0"/>
              <a:t>only</a:t>
            </a:r>
            <a:r>
              <a:rPr lang="fr-FR" dirty="0" smtClean="0"/>
              <a:t> one-</a:t>
            </a:r>
            <a:r>
              <a:rPr lang="fr-FR" dirty="0" err="1" smtClean="0"/>
              <a:t>third</a:t>
            </a:r>
            <a:r>
              <a:rPr lang="fr-FR" dirty="0" smtClean="0"/>
              <a:t> of </a:t>
            </a:r>
            <a:r>
              <a:rPr lang="fr-FR" dirty="0" err="1" smtClean="0"/>
              <a:t>that</a:t>
            </a:r>
            <a:r>
              <a:rPr lang="fr-FR" dirty="0" smtClean="0"/>
              <a:t> passing </a:t>
            </a:r>
            <a:r>
              <a:rPr lang="fr-FR" dirty="0" err="1" smtClean="0"/>
              <a:t>through</a:t>
            </a:r>
            <a:r>
              <a:rPr lang="fr-FR" dirty="0" smtClean="0"/>
              <a:t> the </a:t>
            </a:r>
            <a:r>
              <a:rPr lang="fr-FR" dirty="0" err="1" smtClean="0"/>
              <a:t>eye</a:t>
            </a:r>
            <a:r>
              <a:rPr lang="fr-FR" dirty="0" smtClean="0"/>
              <a:t> of a </a:t>
            </a:r>
            <a:r>
              <a:rPr lang="fr-FR" dirty="0" err="1" smtClean="0"/>
              <a:t>twenty</a:t>
            </a:r>
            <a:r>
              <a:rPr lang="fr-FR" dirty="0" smtClean="0"/>
              <a:t> </a:t>
            </a:r>
            <a:r>
              <a:rPr lang="fr-FR" dirty="0" err="1" smtClean="0"/>
              <a:t>year-old</a:t>
            </a:r>
            <a:r>
              <a:rPr lang="fr-FR" dirty="0" smtClean="0"/>
              <a:t>. The </a:t>
            </a:r>
            <a:r>
              <a:rPr lang="fr-FR" dirty="0" err="1" smtClean="0"/>
              <a:t>only</a:t>
            </a:r>
            <a:r>
              <a:rPr lang="fr-FR" dirty="0" smtClean="0"/>
              <a:t> </a:t>
            </a:r>
            <a:r>
              <a:rPr lang="fr-FR" dirty="0" err="1" smtClean="0"/>
              <a:t>way</a:t>
            </a:r>
            <a:r>
              <a:rPr lang="fr-FR" dirty="0" smtClean="0"/>
              <a:t> to </a:t>
            </a:r>
            <a:r>
              <a:rPr lang="fr-FR" dirty="0" err="1" smtClean="0"/>
              <a:t>ensure</a:t>
            </a:r>
            <a:r>
              <a:rPr lang="fr-FR" dirty="0" smtClean="0"/>
              <a:t> </a:t>
            </a:r>
            <a:r>
              <a:rPr lang="fr-FR" dirty="0" err="1" smtClean="0"/>
              <a:t>that</a:t>
            </a:r>
            <a:r>
              <a:rPr lang="fr-FR" dirty="0" smtClean="0"/>
              <a:t> </a:t>
            </a:r>
            <a:r>
              <a:rPr lang="fr-FR" dirty="0" err="1" smtClean="0"/>
              <a:t>such</a:t>
            </a:r>
            <a:r>
              <a:rPr lang="fr-FR" dirty="0" smtClean="0"/>
              <a:t> </a:t>
            </a:r>
            <a:r>
              <a:rPr lang="fr-FR" dirty="0" err="1" smtClean="0"/>
              <a:t>users</a:t>
            </a:r>
            <a:r>
              <a:rPr lang="fr-FR" dirty="0" smtClean="0"/>
              <a:t> </a:t>
            </a:r>
            <a:r>
              <a:rPr lang="fr-FR" dirty="0" err="1" smtClean="0"/>
              <a:t>will</a:t>
            </a:r>
            <a:r>
              <a:rPr lang="fr-FR" dirty="0" smtClean="0"/>
              <a:t> </a:t>
            </a:r>
            <a:r>
              <a:rPr lang="fr-FR" dirty="0" err="1" smtClean="0"/>
              <a:t>be</a:t>
            </a:r>
            <a:r>
              <a:rPr lang="fr-FR" dirty="0" smtClean="0"/>
              <a:t> able to </a:t>
            </a:r>
            <a:r>
              <a:rPr lang="fr-FR" dirty="0" err="1" smtClean="0"/>
              <a:t>detect</a:t>
            </a:r>
            <a:r>
              <a:rPr lang="fr-FR" dirty="0" smtClean="0"/>
              <a:t> the </a:t>
            </a:r>
            <a:r>
              <a:rPr lang="fr-FR" dirty="0" err="1" smtClean="0"/>
              <a:t>symbols</a:t>
            </a:r>
            <a:r>
              <a:rPr lang="fr-FR" dirty="0" smtClean="0"/>
              <a:t> </a:t>
            </a:r>
            <a:r>
              <a:rPr lang="fr-FR" dirty="0" err="1" smtClean="0"/>
              <a:t>is</a:t>
            </a:r>
            <a:r>
              <a:rPr lang="fr-FR" dirty="0" smtClean="0"/>
              <a:t> to have </a:t>
            </a:r>
            <a:r>
              <a:rPr lang="fr-FR" dirty="0" err="1" smtClean="0"/>
              <a:t>sufficient</a:t>
            </a:r>
            <a:r>
              <a:rPr lang="fr-FR" dirty="0" smtClean="0"/>
              <a:t> </a:t>
            </a:r>
            <a:r>
              <a:rPr lang="fr-FR" dirty="0" err="1" smtClean="0"/>
              <a:t>contrast</a:t>
            </a:r>
            <a:r>
              <a:rPr lang="fr-FR" dirty="0" smtClean="0"/>
              <a:t> </a:t>
            </a:r>
            <a:r>
              <a:rPr lang="fr-FR" dirty="0" err="1" smtClean="0"/>
              <a:t>between</a:t>
            </a:r>
            <a:r>
              <a:rPr lang="fr-FR" dirty="0" smtClean="0"/>
              <a:t> the </a:t>
            </a:r>
            <a:r>
              <a:rPr lang="fr-FR" dirty="0" err="1" smtClean="0"/>
              <a:t>symbol</a:t>
            </a:r>
            <a:r>
              <a:rPr lang="fr-FR" dirty="0" smtClean="0"/>
              <a:t> and </a:t>
            </a:r>
            <a:r>
              <a:rPr lang="fr-FR" dirty="0" err="1" smtClean="0"/>
              <a:t>its</a:t>
            </a:r>
            <a:r>
              <a:rPr lang="fr-FR" dirty="0" smtClean="0"/>
              <a:t> background. </a:t>
            </a:r>
            <a:r>
              <a:rPr lang="fr-FR" dirty="0" err="1" smtClean="0"/>
              <a:t>Curiously</a:t>
            </a:r>
            <a:r>
              <a:rPr lang="fr-FR" dirty="0" smtClean="0"/>
              <a:t>, the </a:t>
            </a:r>
            <a:r>
              <a:rPr lang="fr-FR" dirty="0" err="1" smtClean="0"/>
              <a:t>contrast</a:t>
            </a:r>
            <a:r>
              <a:rPr lang="fr-FR" dirty="0" smtClean="0"/>
              <a:t> </a:t>
            </a:r>
            <a:r>
              <a:rPr lang="fr-FR" dirty="0" err="1" smtClean="0"/>
              <a:t>is</a:t>
            </a:r>
            <a:r>
              <a:rPr lang="fr-FR" dirty="0" smtClean="0"/>
              <a:t> </a:t>
            </a:r>
            <a:r>
              <a:rPr lang="fr-FR" dirty="0" err="1" smtClean="0"/>
              <a:t>changed</a:t>
            </a:r>
            <a:r>
              <a:rPr lang="fr-FR" dirty="0" smtClean="0"/>
              <a:t> </a:t>
            </a:r>
            <a:r>
              <a:rPr lang="fr-FR" b="1" i="1" dirty="0" err="1" smtClean="0"/>
              <a:t>after</a:t>
            </a:r>
            <a:r>
              <a:rPr lang="fr-FR" dirty="0" smtClean="0"/>
              <a:t> the user has </a:t>
            </a:r>
            <a:r>
              <a:rPr lang="fr-FR" dirty="0" err="1" smtClean="0"/>
              <a:t>clicked</a:t>
            </a:r>
            <a:r>
              <a:rPr lang="fr-FR" dirty="0" smtClean="0"/>
              <a:t> the buttons. </a:t>
            </a:r>
          </a:p>
          <a:p>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14</a:t>
            </a:fld>
            <a:endParaRPr lang="fr-FR"/>
          </a:p>
        </p:txBody>
      </p:sp>
    </p:spTree>
    <p:extLst>
      <p:ext uri="{BB962C8B-B14F-4D97-AF65-F5344CB8AC3E}">
        <p14:creationId xmlns:p14="http://schemas.microsoft.com/office/powerpoint/2010/main" val="3569545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Sans commentaire sur l’abus d’onglets dans une boîte de dialogue.</a:t>
            </a:r>
          </a:p>
          <a:p>
            <a:endParaRPr lang="fr-FR" dirty="0" smtClean="0"/>
          </a:p>
          <a:p>
            <a:r>
              <a:rPr lang="fr-FR" dirty="0" err="1" smtClean="0"/>
              <a:t>from</a:t>
            </a:r>
            <a:r>
              <a:rPr lang="fr-FR" dirty="0" smtClean="0"/>
              <a:t> </a:t>
            </a:r>
            <a:r>
              <a:rPr lang="fr-FR" dirty="0" err="1" smtClean="0"/>
              <a:t>Milltronics</a:t>
            </a:r>
            <a:r>
              <a:rPr lang="fr-FR" dirty="0" smtClean="0"/>
              <a:t>' </a:t>
            </a:r>
            <a:r>
              <a:rPr lang="fr-FR" i="1" dirty="0" err="1" smtClean="0"/>
              <a:t>Dolphin</a:t>
            </a:r>
            <a:r>
              <a:rPr lang="fr-FR" i="1" dirty="0" smtClean="0"/>
              <a:t> Plus</a:t>
            </a:r>
            <a:r>
              <a:rPr lang="fr-FR" dirty="0" smtClean="0"/>
              <a:t>, a configuration package for </a:t>
            </a:r>
            <a:r>
              <a:rPr lang="fr-FR" dirty="0" err="1" smtClean="0"/>
              <a:t>industrial</a:t>
            </a:r>
            <a:r>
              <a:rPr lang="fr-FR" dirty="0" smtClean="0"/>
              <a:t> </a:t>
            </a:r>
            <a:r>
              <a:rPr lang="fr-FR" dirty="0" err="1" smtClean="0"/>
              <a:t>level</a:t>
            </a:r>
            <a:r>
              <a:rPr lang="fr-FR" dirty="0" smtClean="0"/>
              <a:t> and flow </a:t>
            </a:r>
            <a:r>
              <a:rPr lang="fr-FR" dirty="0" err="1" smtClean="0"/>
              <a:t>sensors</a:t>
            </a:r>
            <a:r>
              <a:rPr lang="fr-FR" dirty="0" smtClean="0"/>
              <a:t>, as a candidate for the </a:t>
            </a:r>
            <a:r>
              <a:rPr lang="fr-FR" dirty="0" smtClean="0">
                <a:hlinkClick r:id="rId3"/>
              </a:rPr>
              <a:t>Tabbed Dialog Hall of Shame</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15</a:t>
            </a:fld>
            <a:endParaRPr lang="fr-FR"/>
          </a:p>
        </p:txBody>
      </p:sp>
    </p:spTree>
    <p:extLst>
      <p:ext uri="{BB962C8B-B14F-4D97-AF65-F5344CB8AC3E}">
        <p14:creationId xmlns:p14="http://schemas.microsoft.com/office/powerpoint/2010/main" val="220461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 message ne donne pas confiance dans le logiciel</a:t>
            </a:r>
            <a:r>
              <a:rPr lang="fr-FR" baseline="0" dirty="0" smtClean="0"/>
              <a:t> ! Et il semble plutôt vouloir couvrir les développeurs. En général « Ca risque de ne pas marcher, êtes-vous sûr ? » est un moyen de transférer la responsabilité d’un échec du programmeur  sur l’utilisateur. Enervant !</a:t>
            </a:r>
            <a:endParaRPr lang="fr-FR" dirty="0" smtClean="0"/>
          </a:p>
          <a:p>
            <a:endParaRPr lang="fr-FR" dirty="0" smtClean="0"/>
          </a:p>
          <a:p>
            <a:r>
              <a:rPr lang="fr-FR" dirty="0" smtClean="0"/>
              <a:t>image </a:t>
            </a:r>
            <a:r>
              <a:rPr lang="fr-FR" dirty="0" err="1" smtClean="0"/>
              <a:t>he</a:t>
            </a:r>
            <a:r>
              <a:rPr lang="fr-FR" dirty="0" smtClean="0"/>
              <a:t> </a:t>
            </a:r>
            <a:r>
              <a:rPr lang="fr-FR" dirty="0" err="1" smtClean="0"/>
              <a:t>received</a:t>
            </a:r>
            <a:r>
              <a:rPr lang="fr-FR" dirty="0" smtClean="0"/>
              <a:t> </a:t>
            </a:r>
            <a:r>
              <a:rPr lang="fr-FR" dirty="0" err="1" smtClean="0"/>
              <a:t>when</a:t>
            </a:r>
            <a:r>
              <a:rPr lang="fr-FR" dirty="0" smtClean="0"/>
              <a:t> </a:t>
            </a:r>
            <a:r>
              <a:rPr lang="fr-FR" dirty="0" err="1" smtClean="0"/>
              <a:t>attempting</a:t>
            </a:r>
            <a:r>
              <a:rPr lang="fr-FR" dirty="0" smtClean="0"/>
              <a:t> to </a:t>
            </a:r>
            <a:r>
              <a:rPr lang="fr-FR" dirty="0" err="1" smtClean="0"/>
              <a:t>add</a:t>
            </a:r>
            <a:r>
              <a:rPr lang="fr-FR" dirty="0" smtClean="0"/>
              <a:t> files to a </a:t>
            </a:r>
            <a:r>
              <a:rPr lang="fr-FR" dirty="0" err="1" smtClean="0"/>
              <a:t>project</a:t>
            </a:r>
            <a:r>
              <a:rPr lang="fr-FR" dirty="0" smtClean="0"/>
              <a:t> in </a:t>
            </a:r>
            <a:r>
              <a:rPr lang="fr-FR" dirty="0" err="1" smtClean="0"/>
              <a:t>Microsoft's</a:t>
            </a:r>
            <a:r>
              <a:rPr lang="fr-FR" dirty="0" smtClean="0"/>
              <a:t> </a:t>
            </a:r>
            <a:r>
              <a:rPr lang="fr-FR" i="1" dirty="0" smtClean="0"/>
              <a:t>Visual Source </a:t>
            </a:r>
            <a:r>
              <a:rPr lang="fr-FR" i="1" dirty="0" err="1" smtClean="0"/>
              <a:t>Safe</a:t>
            </a:r>
            <a:r>
              <a:rPr lang="fr-FR" dirty="0" smtClean="0"/>
              <a:t> . </a:t>
            </a:r>
          </a:p>
          <a:p>
            <a:r>
              <a:rPr lang="fr-FR" dirty="0" smtClean="0"/>
              <a:t>As Rick </a:t>
            </a:r>
            <a:r>
              <a:rPr lang="fr-FR" dirty="0" err="1" smtClean="0"/>
              <a:t>pointed</a:t>
            </a:r>
            <a:r>
              <a:rPr lang="fr-FR" dirty="0" smtClean="0"/>
              <a:t> out, the message </a:t>
            </a:r>
            <a:r>
              <a:rPr lang="fr-FR" dirty="0" err="1" smtClean="0"/>
              <a:t>does</a:t>
            </a:r>
            <a:r>
              <a:rPr lang="fr-FR" dirty="0" smtClean="0"/>
              <a:t> not inspire </a:t>
            </a:r>
            <a:r>
              <a:rPr lang="fr-FR" dirty="0" err="1" smtClean="0"/>
              <a:t>much</a:t>
            </a:r>
            <a:r>
              <a:rPr lang="fr-FR" dirty="0" smtClean="0"/>
              <a:t> confidence in the software, and </a:t>
            </a:r>
            <a:r>
              <a:rPr lang="fr-FR" dirty="0" err="1" smtClean="0"/>
              <a:t>seems</a:t>
            </a:r>
            <a:r>
              <a:rPr lang="fr-FR" dirty="0" smtClean="0"/>
              <a:t> to </a:t>
            </a:r>
            <a:r>
              <a:rPr lang="fr-FR" dirty="0" err="1" smtClean="0"/>
              <a:t>be</a:t>
            </a:r>
            <a:r>
              <a:rPr lang="fr-FR" dirty="0" smtClean="0"/>
              <a:t> not </a:t>
            </a:r>
            <a:r>
              <a:rPr lang="fr-FR" dirty="0" err="1" smtClean="0"/>
              <a:t>so</a:t>
            </a:r>
            <a:r>
              <a:rPr lang="fr-FR" dirty="0" smtClean="0"/>
              <a:t> </a:t>
            </a:r>
            <a:r>
              <a:rPr lang="fr-FR" dirty="0" err="1" smtClean="0"/>
              <a:t>much</a:t>
            </a:r>
            <a:r>
              <a:rPr lang="fr-FR" dirty="0" smtClean="0"/>
              <a:t> a warning as a </a:t>
            </a:r>
            <a:r>
              <a:rPr lang="fr-FR" b="1" dirty="0" smtClean="0"/>
              <a:t>CYA</a:t>
            </a:r>
            <a:r>
              <a:rPr lang="fr-FR" dirty="0" smtClean="0"/>
              <a:t> </a:t>
            </a:r>
            <a:r>
              <a:rPr lang="fr-FR" dirty="0" err="1" smtClean="0"/>
              <a:t>hedge</a:t>
            </a:r>
            <a:r>
              <a:rPr lang="fr-FR" dirty="0" smtClean="0"/>
              <a:t> </a:t>
            </a:r>
            <a:r>
              <a:rPr lang="fr-FR" dirty="0" err="1" smtClean="0"/>
              <a:t>just</a:t>
            </a:r>
            <a:r>
              <a:rPr lang="fr-FR" dirty="0" smtClean="0"/>
              <a:t> in case </a:t>
            </a:r>
            <a:r>
              <a:rPr lang="fr-FR" dirty="0" err="1" smtClean="0"/>
              <a:t>something</a:t>
            </a:r>
            <a:r>
              <a:rPr lang="fr-FR" dirty="0" smtClean="0"/>
              <a:t> </a:t>
            </a:r>
            <a:r>
              <a:rPr lang="fr-FR" dirty="0" err="1" smtClean="0"/>
              <a:t>goes</a:t>
            </a:r>
            <a:r>
              <a:rPr lang="fr-FR" dirty="0" smtClean="0"/>
              <a:t> </a:t>
            </a:r>
            <a:r>
              <a:rPr lang="fr-FR" dirty="0" err="1" smtClean="0"/>
              <a:t>wrong</a:t>
            </a:r>
            <a:r>
              <a:rPr lang="fr-FR" dirty="0" smtClean="0"/>
              <a:t>. The message, "This </a:t>
            </a:r>
            <a:r>
              <a:rPr lang="fr-FR" dirty="0" err="1" smtClean="0"/>
              <a:t>might</a:t>
            </a:r>
            <a:r>
              <a:rPr lang="fr-FR" dirty="0" smtClean="0"/>
              <a:t> not </a:t>
            </a:r>
            <a:r>
              <a:rPr lang="fr-FR" dirty="0" err="1" smtClean="0"/>
              <a:t>work</a:t>
            </a:r>
            <a:r>
              <a:rPr lang="fr-FR" dirty="0" smtClean="0"/>
              <a:t>, are </a:t>
            </a:r>
            <a:r>
              <a:rPr lang="fr-FR" dirty="0" err="1" smtClean="0"/>
              <a:t>you</a:t>
            </a:r>
            <a:r>
              <a:rPr lang="fr-FR" dirty="0" smtClean="0"/>
              <a:t> sure?", </a:t>
            </a:r>
            <a:r>
              <a:rPr lang="fr-FR" dirty="0" err="1" smtClean="0"/>
              <a:t>seems</a:t>
            </a:r>
            <a:r>
              <a:rPr lang="fr-FR" dirty="0" smtClean="0"/>
              <a:t> to </a:t>
            </a:r>
            <a:r>
              <a:rPr lang="fr-FR" dirty="0" err="1" smtClean="0"/>
              <a:t>be</a:t>
            </a:r>
            <a:r>
              <a:rPr lang="fr-FR" dirty="0" smtClean="0"/>
              <a:t> a </a:t>
            </a:r>
            <a:r>
              <a:rPr lang="fr-FR" dirty="0" err="1" smtClean="0"/>
              <a:t>means</a:t>
            </a:r>
            <a:r>
              <a:rPr lang="fr-FR" dirty="0" smtClean="0"/>
              <a:t> of </a:t>
            </a:r>
            <a:r>
              <a:rPr lang="fr-FR" dirty="0" err="1" smtClean="0"/>
              <a:t>transferring</a:t>
            </a:r>
            <a:r>
              <a:rPr lang="fr-FR" dirty="0" smtClean="0"/>
              <a:t> </a:t>
            </a:r>
            <a:r>
              <a:rPr lang="fr-FR" dirty="0" err="1" smtClean="0"/>
              <a:t>responsibility</a:t>
            </a:r>
            <a:r>
              <a:rPr lang="fr-FR" dirty="0" smtClean="0"/>
              <a:t> for the </a:t>
            </a:r>
            <a:r>
              <a:rPr lang="fr-FR" dirty="0" err="1" smtClean="0"/>
              <a:t>program's</a:t>
            </a:r>
            <a:r>
              <a:rPr lang="fr-FR" dirty="0" smtClean="0"/>
              <a:t> </a:t>
            </a:r>
            <a:r>
              <a:rPr lang="fr-FR" dirty="0" err="1" smtClean="0"/>
              <a:t>failure</a:t>
            </a:r>
            <a:r>
              <a:rPr lang="fr-FR" dirty="0" smtClean="0"/>
              <a:t> to the user. </a:t>
            </a:r>
          </a:p>
          <a:p>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16</a:t>
            </a:fld>
            <a:endParaRPr lang="fr-FR"/>
          </a:p>
        </p:txBody>
      </p:sp>
    </p:spTree>
    <p:extLst>
      <p:ext uri="{BB962C8B-B14F-4D97-AF65-F5344CB8AC3E}">
        <p14:creationId xmlns:p14="http://schemas.microsoft.com/office/powerpoint/2010/main" val="2907096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L’Applet </a:t>
            </a:r>
            <a:r>
              <a:rPr lang="fr-FR" dirty="0" err="1" smtClean="0"/>
              <a:t>Find</a:t>
            </a:r>
            <a:r>
              <a:rPr lang="fr-FR" dirty="0" smtClean="0"/>
              <a:t> de Windows95 est vraiment un bizarre mélange d’éléments: une boîte de dialogue avec une barre de menu. C’est typiquement une erreur de programmeur débutant. Car que les boîtes de dialogue n’aient pas de barre de menu est une règle de base du design des IHM.</a:t>
            </a:r>
          </a:p>
          <a:p>
            <a:r>
              <a:rPr lang="fr-FR" dirty="0" smtClean="0"/>
              <a:t>Un menu Edit, mais qu’est-ce qu’il y a ici à couper/coller ? </a:t>
            </a:r>
            <a:r>
              <a:rPr lang="fr-FR" dirty="0" err="1" smtClean="0"/>
              <a:t>View</a:t>
            </a:r>
            <a:r>
              <a:rPr lang="fr-FR" dirty="0" smtClean="0"/>
              <a:t> ? Il n’y a pas d’icônes à arranger. Du fait qu’il n’y a pas de bouton Cancel, l’utilisateur pourra</a:t>
            </a:r>
            <a:r>
              <a:rPr lang="fr-FR" baseline="0" dirty="0" smtClean="0"/>
              <a:t> chercher </a:t>
            </a:r>
            <a:r>
              <a:rPr lang="fr-FR" dirty="0" smtClean="0"/>
              <a:t>Close dans le</a:t>
            </a:r>
            <a:r>
              <a:rPr lang="fr-FR" baseline="0" dirty="0" smtClean="0"/>
              <a:t> menu File. Mais bon…cette fenêtre de dialogue cessera d’être un dialogue et n’aura des menus pertinents qu’une fois que l’utilisateur aura utilisé le bouton </a:t>
            </a:r>
            <a:r>
              <a:rPr lang="fr-FR" baseline="0" dirty="0" err="1" smtClean="0"/>
              <a:t>Find</a:t>
            </a:r>
            <a:r>
              <a:rPr lang="fr-FR" baseline="0" dirty="0" smtClean="0"/>
              <a:t> </a:t>
            </a:r>
            <a:r>
              <a:rPr lang="fr-FR" baseline="0" dirty="0" err="1" smtClean="0"/>
              <a:t>Now</a:t>
            </a:r>
            <a:r>
              <a:rPr lang="fr-FR" baseline="0" dirty="0" smtClean="0"/>
              <a:t> (opposé à </a:t>
            </a:r>
            <a:r>
              <a:rPr lang="fr-FR" baseline="0" dirty="0" err="1" smtClean="0"/>
              <a:t>Find</a:t>
            </a:r>
            <a:r>
              <a:rPr lang="fr-FR" baseline="0" dirty="0" smtClean="0"/>
              <a:t> </a:t>
            </a:r>
            <a:r>
              <a:rPr lang="fr-FR" baseline="0" dirty="0" err="1" smtClean="0"/>
              <a:t>Later</a:t>
            </a:r>
            <a:r>
              <a:rPr lang="fr-FR" baseline="0" dirty="0" smtClean="0"/>
              <a:t>) et que la recherche aura été positive. Quand l’utilisateur actionne </a:t>
            </a:r>
            <a:r>
              <a:rPr lang="fr-FR" baseline="0" dirty="0" err="1" smtClean="0"/>
              <a:t>Find</a:t>
            </a:r>
            <a:r>
              <a:rPr lang="fr-FR" baseline="0" dirty="0" smtClean="0"/>
              <a:t> </a:t>
            </a:r>
            <a:r>
              <a:rPr lang="fr-FR" baseline="0" dirty="0" err="1" smtClean="0"/>
              <a:t>Now</a:t>
            </a:r>
            <a:r>
              <a:rPr lang="fr-FR" baseline="0" dirty="0" smtClean="0"/>
              <a:t>, la fenêtre devient plus grande pour afficher les résultats de la recherche. Bien entendu, si vous l’avez déplacé vers le bas de l’écran, vous ne verrez pas que votre recherche a réussie.</a:t>
            </a:r>
          </a:p>
          <a:p>
            <a:r>
              <a:rPr lang="fr-FR" baseline="0" dirty="0" smtClean="0"/>
              <a:t>Voilà comment cette fenêtre est à la fois un dialogue et une fenêtre principale. Le problème de base provient du fait que la fenêtre de dialogue pour rechercher un élément sert aussi à afficher les résultats de la recherche. Il y aurait du avoir un dialogue initial, et l’affichage des résultats dans une fenêtre séparée. Cela aurait évité d’embrouiller l’utilisateur avec des contrôles qui ne sont pas pertinents.</a:t>
            </a:r>
          </a:p>
          <a:p>
            <a:endParaRPr lang="fr-FR" dirty="0" smtClean="0"/>
          </a:p>
          <a:p>
            <a:r>
              <a:rPr lang="fr-FR" dirty="0" smtClean="0"/>
              <a:t>The </a:t>
            </a:r>
            <a:r>
              <a:rPr lang="fr-FR" i="1" dirty="0" err="1" smtClean="0"/>
              <a:t>Find</a:t>
            </a:r>
            <a:r>
              <a:rPr lang="fr-FR" i="1" dirty="0" smtClean="0"/>
              <a:t> Applet</a:t>
            </a:r>
            <a:r>
              <a:rPr lang="fr-FR" dirty="0" smtClean="0"/>
              <a:t> </a:t>
            </a:r>
            <a:r>
              <a:rPr lang="fr-FR" dirty="0" err="1" smtClean="0"/>
              <a:t>is</a:t>
            </a:r>
            <a:r>
              <a:rPr lang="fr-FR" dirty="0" smtClean="0"/>
              <a:t> a </a:t>
            </a:r>
            <a:r>
              <a:rPr lang="fr-FR" dirty="0" err="1" smtClean="0"/>
              <a:t>truly</a:t>
            </a:r>
            <a:r>
              <a:rPr lang="fr-FR" dirty="0" smtClean="0"/>
              <a:t> bizarre mix of interface </a:t>
            </a:r>
            <a:r>
              <a:rPr lang="fr-FR" dirty="0" err="1" smtClean="0"/>
              <a:t>elements</a:t>
            </a:r>
            <a:r>
              <a:rPr lang="fr-FR" dirty="0" smtClean="0"/>
              <a:t>: a </a:t>
            </a:r>
            <a:r>
              <a:rPr lang="fr-FR" dirty="0" err="1" smtClean="0"/>
              <a:t>dialog</a:t>
            </a:r>
            <a:r>
              <a:rPr lang="fr-FR" dirty="0" smtClean="0"/>
              <a:t> box </a:t>
            </a:r>
            <a:r>
              <a:rPr lang="fr-FR" dirty="0" err="1" smtClean="0"/>
              <a:t>with</a:t>
            </a:r>
            <a:r>
              <a:rPr lang="fr-FR" dirty="0" smtClean="0"/>
              <a:t> a menu bar. This </a:t>
            </a:r>
            <a:r>
              <a:rPr lang="fr-FR" dirty="0" err="1" smtClean="0"/>
              <a:t>is</a:t>
            </a:r>
            <a:r>
              <a:rPr lang="fr-FR" dirty="0" smtClean="0"/>
              <a:t> </a:t>
            </a:r>
            <a:r>
              <a:rPr lang="fr-FR" dirty="0" err="1" smtClean="0"/>
              <a:t>typically</a:t>
            </a:r>
            <a:r>
              <a:rPr lang="fr-FR" dirty="0" smtClean="0"/>
              <a:t> </a:t>
            </a:r>
            <a:r>
              <a:rPr lang="fr-FR" dirty="0" err="1" smtClean="0"/>
              <a:t>regarded</a:t>
            </a:r>
            <a:r>
              <a:rPr lang="fr-FR" dirty="0" smtClean="0"/>
              <a:t> as a </a:t>
            </a:r>
            <a:r>
              <a:rPr lang="fr-FR" dirty="0" err="1" smtClean="0"/>
              <a:t>beginning</a:t>
            </a:r>
            <a:r>
              <a:rPr lang="fr-FR" dirty="0" smtClean="0"/>
              <a:t> </a:t>
            </a:r>
            <a:r>
              <a:rPr lang="fr-FR" dirty="0" err="1" smtClean="0"/>
              <a:t>programmer's</a:t>
            </a:r>
            <a:r>
              <a:rPr lang="fr-FR" dirty="0" smtClean="0"/>
              <a:t> </a:t>
            </a:r>
            <a:r>
              <a:rPr lang="fr-FR" dirty="0" err="1" smtClean="0"/>
              <a:t>mistake</a:t>
            </a:r>
            <a:r>
              <a:rPr lang="fr-FR" dirty="0" smtClean="0"/>
              <a:t>. </a:t>
            </a:r>
            <a:r>
              <a:rPr lang="fr-FR" dirty="0" err="1" smtClean="0"/>
              <a:t>There's</a:t>
            </a:r>
            <a:r>
              <a:rPr lang="fr-FR" dirty="0" smtClean="0"/>
              <a:t> </a:t>
            </a:r>
            <a:r>
              <a:rPr lang="fr-FR" dirty="0" err="1" smtClean="0"/>
              <a:t>always</a:t>
            </a:r>
            <a:r>
              <a:rPr lang="fr-FR" dirty="0" smtClean="0"/>
              <a:t> been a </a:t>
            </a:r>
            <a:r>
              <a:rPr lang="fr-FR" dirty="0" err="1" smtClean="0"/>
              <a:t>rather</a:t>
            </a:r>
            <a:r>
              <a:rPr lang="fr-FR" dirty="0" smtClean="0"/>
              <a:t> simple </a:t>
            </a:r>
            <a:r>
              <a:rPr lang="fr-FR" dirty="0" err="1" smtClean="0"/>
              <a:t>rule</a:t>
            </a:r>
            <a:r>
              <a:rPr lang="fr-FR" dirty="0" smtClean="0"/>
              <a:t> to </a:t>
            </a:r>
            <a:r>
              <a:rPr lang="fr-FR" dirty="0" err="1" smtClean="0"/>
              <a:t>follow</a:t>
            </a:r>
            <a:r>
              <a:rPr lang="fr-FR" dirty="0" smtClean="0"/>
              <a:t> </a:t>
            </a:r>
            <a:r>
              <a:rPr lang="fr-FR" dirty="0" err="1" smtClean="0"/>
              <a:t>when</a:t>
            </a:r>
            <a:r>
              <a:rPr lang="fr-FR" dirty="0" smtClean="0"/>
              <a:t> </a:t>
            </a:r>
            <a:r>
              <a:rPr lang="fr-FR" dirty="0" err="1" smtClean="0"/>
              <a:t>designing</a:t>
            </a:r>
            <a:r>
              <a:rPr lang="fr-FR" dirty="0" smtClean="0"/>
              <a:t> a </a:t>
            </a:r>
            <a:r>
              <a:rPr lang="fr-FR" dirty="0" err="1" smtClean="0"/>
              <a:t>window</a:t>
            </a:r>
            <a:r>
              <a:rPr lang="fr-FR" dirty="0" smtClean="0"/>
              <a:t>: </a:t>
            </a:r>
            <a:r>
              <a:rPr lang="fr-FR" b="1" i="1" dirty="0" err="1" smtClean="0"/>
              <a:t>dialog</a:t>
            </a:r>
            <a:r>
              <a:rPr lang="fr-FR" b="1" i="1" dirty="0" smtClean="0"/>
              <a:t> boxes </a:t>
            </a:r>
            <a:r>
              <a:rPr lang="fr-FR" b="1" i="1" dirty="0" err="1" smtClean="0"/>
              <a:t>don't</a:t>
            </a:r>
            <a:r>
              <a:rPr lang="fr-FR" b="1" i="1" dirty="0" smtClean="0"/>
              <a:t> have menus</a:t>
            </a:r>
            <a:r>
              <a:rPr lang="fr-FR" dirty="0" smtClean="0"/>
              <a:t>. Menus </a:t>
            </a:r>
            <a:r>
              <a:rPr lang="fr-FR" dirty="0" err="1" smtClean="0"/>
              <a:t>indicate</a:t>
            </a:r>
            <a:r>
              <a:rPr lang="fr-FR" dirty="0" smtClean="0"/>
              <a:t> a document-</a:t>
            </a:r>
            <a:r>
              <a:rPr lang="fr-FR" dirty="0" err="1" smtClean="0"/>
              <a:t>centric</a:t>
            </a:r>
            <a:r>
              <a:rPr lang="fr-FR" dirty="0" smtClean="0"/>
              <a:t> application, </a:t>
            </a:r>
            <a:r>
              <a:rPr lang="fr-FR" dirty="0" err="1" smtClean="0"/>
              <a:t>such</a:t>
            </a:r>
            <a:r>
              <a:rPr lang="fr-FR" dirty="0" smtClean="0"/>
              <a:t> as </a:t>
            </a:r>
            <a:r>
              <a:rPr lang="fr-FR" dirty="0" err="1" smtClean="0"/>
              <a:t>text</a:t>
            </a:r>
            <a:r>
              <a:rPr lang="fr-FR" dirty="0" smtClean="0"/>
              <a:t> editors and </a:t>
            </a:r>
            <a:r>
              <a:rPr lang="fr-FR" dirty="0" err="1" smtClean="0"/>
              <a:t>graphics</a:t>
            </a:r>
            <a:r>
              <a:rPr lang="fr-FR" dirty="0" smtClean="0"/>
              <a:t> applications, in </a:t>
            </a:r>
            <a:r>
              <a:rPr lang="fr-FR" dirty="0" err="1" smtClean="0"/>
              <a:t>which</a:t>
            </a:r>
            <a:r>
              <a:rPr lang="fr-FR" dirty="0" smtClean="0"/>
              <a:t> </a:t>
            </a:r>
            <a:r>
              <a:rPr lang="fr-FR" dirty="0" err="1" smtClean="0"/>
              <a:t>you</a:t>
            </a:r>
            <a:r>
              <a:rPr lang="fr-FR" dirty="0" smtClean="0"/>
              <a:t> </a:t>
            </a:r>
            <a:r>
              <a:rPr lang="fr-FR" dirty="0" err="1" smtClean="0"/>
              <a:t>can</a:t>
            </a:r>
            <a:r>
              <a:rPr lang="fr-FR" dirty="0" smtClean="0"/>
              <a:t> have multiple documents open </a:t>
            </a:r>
            <a:r>
              <a:rPr lang="fr-FR" dirty="0" err="1" smtClean="0"/>
              <a:t>simultaneously</a:t>
            </a:r>
            <a:r>
              <a:rPr lang="fr-FR" dirty="0" smtClean="0"/>
              <a:t>. </a:t>
            </a:r>
          </a:p>
          <a:p>
            <a:r>
              <a:rPr lang="fr-FR" dirty="0" smtClean="0"/>
              <a:t>An 'Edit' menu? </a:t>
            </a:r>
            <a:r>
              <a:rPr lang="fr-FR" dirty="0" err="1" smtClean="0"/>
              <a:t>What</a:t>
            </a:r>
            <a:r>
              <a:rPr lang="fr-FR" dirty="0" smtClean="0"/>
              <a:t> </a:t>
            </a:r>
            <a:r>
              <a:rPr lang="fr-FR" dirty="0" err="1" smtClean="0"/>
              <a:t>is</a:t>
            </a:r>
            <a:r>
              <a:rPr lang="fr-FR" dirty="0" smtClean="0"/>
              <a:t> </a:t>
            </a:r>
            <a:r>
              <a:rPr lang="fr-FR" dirty="0" err="1" smtClean="0"/>
              <a:t>there</a:t>
            </a:r>
            <a:r>
              <a:rPr lang="fr-FR" dirty="0" smtClean="0"/>
              <a:t> to </a:t>
            </a:r>
            <a:r>
              <a:rPr lang="fr-FR" dirty="0" err="1" smtClean="0"/>
              <a:t>cut</a:t>
            </a:r>
            <a:r>
              <a:rPr lang="fr-FR" dirty="0" smtClean="0"/>
              <a:t>, copy or </a:t>
            </a:r>
            <a:r>
              <a:rPr lang="fr-FR" dirty="0" err="1" smtClean="0"/>
              <a:t>paste</a:t>
            </a:r>
            <a:r>
              <a:rPr lang="fr-FR" dirty="0" smtClean="0"/>
              <a:t>? '</a:t>
            </a:r>
            <a:r>
              <a:rPr lang="fr-FR" dirty="0" err="1" smtClean="0"/>
              <a:t>View</a:t>
            </a:r>
            <a:r>
              <a:rPr lang="fr-FR" dirty="0" smtClean="0"/>
              <a:t>'?, </a:t>
            </a:r>
            <a:r>
              <a:rPr lang="fr-FR" dirty="0" err="1" smtClean="0"/>
              <a:t>there</a:t>
            </a:r>
            <a:r>
              <a:rPr lang="fr-FR" dirty="0" smtClean="0"/>
              <a:t> are no </a:t>
            </a:r>
            <a:r>
              <a:rPr lang="fr-FR" dirty="0" err="1" smtClean="0"/>
              <a:t>icons</a:t>
            </a:r>
            <a:r>
              <a:rPr lang="fr-FR" dirty="0" smtClean="0"/>
              <a:t> to </a:t>
            </a:r>
            <a:r>
              <a:rPr lang="fr-FR" i="1" dirty="0" smtClean="0"/>
              <a:t>arrange</a:t>
            </a:r>
            <a:r>
              <a:rPr lang="fr-FR" dirty="0" smtClean="0"/>
              <a:t>? </a:t>
            </a:r>
            <a:r>
              <a:rPr lang="fr-FR" dirty="0" err="1" smtClean="0"/>
              <a:t>Since</a:t>
            </a:r>
            <a:r>
              <a:rPr lang="fr-FR" dirty="0" smtClean="0"/>
              <a:t> </a:t>
            </a:r>
            <a:r>
              <a:rPr lang="fr-FR" dirty="0" err="1" smtClean="0"/>
              <a:t>this</a:t>
            </a:r>
            <a:r>
              <a:rPr lang="fr-FR" dirty="0" smtClean="0"/>
              <a:t> the </a:t>
            </a:r>
            <a:r>
              <a:rPr lang="fr-FR" dirty="0" err="1" smtClean="0"/>
              <a:t>only</a:t>
            </a:r>
            <a:r>
              <a:rPr lang="fr-FR" dirty="0" smtClean="0"/>
              <a:t> </a:t>
            </a:r>
            <a:r>
              <a:rPr lang="fr-FR" dirty="0" err="1" smtClean="0"/>
              <a:t>dialog</a:t>
            </a:r>
            <a:r>
              <a:rPr lang="fr-FR" dirty="0" smtClean="0"/>
              <a:t> box </a:t>
            </a:r>
            <a:r>
              <a:rPr lang="fr-FR" dirty="0" err="1" smtClean="0"/>
              <a:t>without</a:t>
            </a:r>
            <a:r>
              <a:rPr lang="fr-FR" dirty="0" smtClean="0"/>
              <a:t> a Cancel </a:t>
            </a:r>
            <a:r>
              <a:rPr lang="fr-FR" dirty="0" err="1" smtClean="0"/>
              <a:t>button</a:t>
            </a:r>
            <a:r>
              <a:rPr lang="fr-FR" dirty="0" smtClean="0"/>
              <a:t>, the first menu the user </a:t>
            </a:r>
            <a:r>
              <a:rPr lang="fr-FR" dirty="0" err="1" smtClean="0"/>
              <a:t>is</a:t>
            </a:r>
            <a:r>
              <a:rPr lang="fr-FR" dirty="0" smtClean="0"/>
              <a:t> </a:t>
            </a:r>
            <a:r>
              <a:rPr lang="fr-FR" dirty="0" err="1" smtClean="0"/>
              <a:t>likely</a:t>
            </a:r>
            <a:r>
              <a:rPr lang="fr-FR" dirty="0" smtClean="0"/>
              <a:t> to use </a:t>
            </a:r>
            <a:r>
              <a:rPr lang="fr-FR" dirty="0" err="1" smtClean="0"/>
              <a:t>is</a:t>
            </a:r>
            <a:r>
              <a:rPr lang="fr-FR" dirty="0" smtClean="0"/>
              <a:t> the File menu; </a:t>
            </a:r>
            <a:r>
              <a:rPr lang="fr-FR" dirty="0" err="1" smtClean="0"/>
              <a:t>it</a:t>
            </a:r>
            <a:r>
              <a:rPr lang="fr-FR" dirty="0" smtClean="0"/>
              <a:t> </a:t>
            </a:r>
            <a:r>
              <a:rPr lang="fr-FR" dirty="0" err="1" smtClean="0"/>
              <a:t>contains</a:t>
            </a:r>
            <a:r>
              <a:rPr lang="fr-FR" dirty="0" smtClean="0"/>
              <a:t> the Close command. </a:t>
            </a:r>
          </a:p>
          <a:p>
            <a:r>
              <a:rPr lang="fr-FR" dirty="0" smtClean="0"/>
              <a:t>The </a:t>
            </a:r>
            <a:r>
              <a:rPr lang="fr-FR" dirty="0" err="1" smtClean="0"/>
              <a:t>Find</a:t>
            </a:r>
            <a:r>
              <a:rPr lang="fr-FR" dirty="0" smtClean="0"/>
              <a:t> </a:t>
            </a:r>
            <a:r>
              <a:rPr lang="fr-FR" dirty="0" err="1" smtClean="0"/>
              <a:t>window</a:t>
            </a:r>
            <a:r>
              <a:rPr lang="fr-FR" dirty="0" smtClean="0"/>
              <a:t> </a:t>
            </a:r>
            <a:r>
              <a:rPr lang="fr-FR" dirty="0" err="1" smtClean="0"/>
              <a:t>is</a:t>
            </a:r>
            <a:r>
              <a:rPr lang="fr-FR" dirty="0" smtClean="0"/>
              <a:t> not </a:t>
            </a:r>
            <a:r>
              <a:rPr lang="fr-FR" dirty="0" err="1" smtClean="0"/>
              <a:t>really</a:t>
            </a:r>
            <a:r>
              <a:rPr lang="fr-FR" dirty="0" smtClean="0"/>
              <a:t> a </a:t>
            </a:r>
            <a:r>
              <a:rPr lang="fr-FR" dirty="0" err="1" smtClean="0"/>
              <a:t>dialog</a:t>
            </a:r>
            <a:r>
              <a:rPr lang="fr-FR" dirty="0" smtClean="0"/>
              <a:t> box. </a:t>
            </a:r>
            <a:r>
              <a:rPr lang="fr-FR" dirty="0" err="1" smtClean="0"/>
              <a:t>Well</a:t>
            </a:r>
            <a:r>
              <a:rPr lang="fr-FR" dirty="0" smtClean="0"/>
              <a:t>, </a:t>
            </a:r>
            <a:r>
              <a:rPr lang="fr-FR" dirty="0" err="1" smtClean="0"/>
              <a:t>it</a:t>
            </a:r>
            <a:r>
              <a:rPr lang="fr-FR" dirty="0" smtClean="0"/>
              <a:t> </a:t>
            </a:r>
            <a:r>
              <a:rPr lang="fr-FR" dirty="0" err="1" smtClean="0"/>
              <a:t>is</a:t>
            </a:r>
            <a:r>
              <a:rPr lang="fr-FR" dirty="0" smtClean="0"/>
              <a:t>, sort of, </a:t>
            </a:r>
            <a:r>
              <a:rPr lang="fr-FR" i="1" dirty="0" err="1" smtClean="0"/>
              <a:t>until</a:t>
            </a:r>
            <a:r>
              <a:rPr lang="fr-FR" dirty="0" smtClean="0"/>
              <a:t> </a:t>
            </a:r>
            <a:r>
              <a:rPr lang="fr-FR" dirty="0" err="1" smtClean="0"/>
              <a:t>you</a:t>
            </a:r>
            <a:r>
              <a:rPr lang="fr-FR" dirty="0" smtClean="0"/>
              <a:t> </a:t>
            </a:r>
            <a:r>
              <a:rPr lang="fr-FR" dirty="0" err="1" smtClean="0"/>
              <a:t>perform</a:t>
            </a:r>
            <a:r>
              <a:rPr lang="fr-FR" dirty="0" smtClean="0"/>
              <a:t> a </a:t>
            </a:r>
            <a:r>
              <a:rPr lang="fr-FR" dirty="0" err="1" smtClean="0"/>
              <a:t>search</a:t>
            </a:r>
            <a:r>
              <a:rPr lang="fr-FR" dirty="0" smtClean="0"/>
              <a:t>. The menus </a:t>
            </a:r>
            <a:r>
              <a:rPr lang="fr-FR" dirty="0" err="1" smtClean="0"/>
              <a:t>become</a:t>
            </a:r>
            <a:r>
              <a:rPr lang="fr-FR" dirty="0" smtClean="0"/>
              <a:t> relevant </a:t>
            </a:r>
            <a:r>
              <a:rPr lang="fr-FR" dirty="0" err="1" smtClean="0"/>
              <a:t>only</a:t>
            </a:r>
            <a:r>
              <a:rPr lang="fr-FR" dirty="0" smtClean="0"/>
              <a:t> </a:t>
            </a:r>
            <a:r>
              <a:rPr lang="fr-FR" dirty="0" err="1" smtClean="0"/>
              <a:t>after</a:t>
            </a:r>
            <a:r>
              <a:rPr lang="fr-FR" dirty="0" smtClean="0"/>
              <a:t> </a:t>
            </a:r>
            <a:r>
              <a:rPr lang="fr-FR" dirty="0" err="1" smtClean="0"/>
              <a:t>you</a:t>
            </a:r>
            <a:r>
              <a:rPr lang="fr-FR" dirty="0" smtClean="0"/>
              <a:t> have hit the </a:t>
            </a:r>
            <a:r>
              <a:rPr lang="fr-FR" b="1" dirty="0" err="1" smtClean="0"/>
              <a:t>Find</a:t>
            </a:r>
            <a:r>
              <a:rPr lang="fr-FR" b="1" dirty="0" smtClean="0"/>
              <a:t> </a:t>
            </a:r>
            <a:r>
              <a:rPr lang="fr-FR" b="1" dirty="0" err="1" smtClean="0"/>
              <a:t>Now</a:t>
            </a:r>
            <a:r>
              <a:rPr lang="fr-FR" dirty="0" smtClean="0"/>
              <a:t> </a:t>
            </a:r>
            <a:r>
              <a:rPr lang="fr-FR" dirty="0" err="1" smtClean="0"/>
              <a:t>button</a:t>
            </a:r>
            <a:r>
              <a:rPr lang="fr-FR" dirty="0" smtClean="0"/>
              <a:t> (as </a:t>
            </a:r>
            <a:r>
              <a:rPr lang="fr-FR" dirty="0" err="1" smtClean="0"/>
              <a:t>opposed</a:t>
            </a:r>
            <a:r>
              <a:rPr lang="fr-FR" dirty="0" smtClean="0"/>
              <a:t> to </a:t>
            </a:r>
            <a:r>
              <a:rPr lang="fr-FR" b="1" dirty="0" err="1" smtClean="0"/>
              <a:t>Find</a:t>
            </a:r>
            <a:r>
              <a:rPr lang="fr-FR" b="1" dirty="0" smtClean="0"/>
              <a:t> </a:t>
            </a:r>
            <a:r>
              <a:rPr lang="fr-FR" b="1" dirty="0" err="1" smtClean="0"/>
              <a:t>Later</a:t>
            </a:r>
            <a:r>
              <a:rPr lang="fr-FR" dirty="0" smtClean="0"/>
              <a:t>), and </a:t>
            </a:r>
            <a:r>
              <a:rPr lang="fr-FR" dirty="0" err="1" smtClean="0"/>
              <a:t>they</a:t>
            </a:r>
            <a:r>
              <a:rPr lang="fr-FR" dirty="0" smtClean="0"/>
              <a:t> are </a:t>
            </a:r>
            <a:r>
              <a:rPr lang="fr-FR" dirty="0" err="1" smtClean="0"/>
              <a:t>only</a:t>
            </a:r>
            <a:r>
              <a:rPr lang="fr-FR" dirty="0" smtClean="0"/>
              <a:t> relevant if the </a:t>
            </a:r>
            <a:r>
              <a:rPr lang="fr-FR" dirty="0" err="1" smtClean="0"/>
              <a:t>search</a:t>
            </a:r>
            <a:r>
              <a:rPr lang="fr-FR" dirty="0" smtClean="0"/>
              <a:t> </a:t>
            </a:r>
            <a:r>
              <a:rPr lang="fr-FR" dirty="0" err="1" smtClean="0"/>
              <a:t>was</a:t>
            </a:r>
            <a:r>
              <a:rPr lang="fr-FR" dirty="0" smtClean="0"/>
              <a:t> </a:t>
            </a:r>
            <a:r>
              <a:rPr lang="fr-FR" dirty="0" err="1" smtClean="0"/>
              <a:t>successful</a:t>
            </a:r>
            <a:r>
              <a:rPr lang="fr-FR" dirty="0" smtClean="0"/>
              <a:t>. As </a:t>
            </a:r>
            <a:r>
              <a:rPr lang="fr-FR" dirty="0" err="1" smtClean="0"/>
              <a:t>soon</a:t>
            </a:r>
            <a:r>
              <a:rPr lang="fr-FR" dirty="0" smtClean="0"/>
              <a:t> as the user presses </a:t>
            </a:r>
            <a:r>
              <a:rPr lang="fr-FR" dirty="0" err="1" smtClean="0"/>
              <a:t>Find</a:t>
            </a:r>
            <a:r>
              <a:rPr lang="fr-FR" dirty="0" smtClean="0"/>
              <a:t> </a:t>
            </a:r>
            <a:r>
              <a:rPr lang="fr-FR" dirty="0" err="1" smtClean="0"/>
              <a:t>Now</a:t>
            </a:r>
            <a:r>
              <a:rPr lang="fr-FR" dirty="0" smtClean="0"/>
              <a:t>, the </a:t>
            </a:r>
            <a:r>
              <a:rPr lang="fr-FR" dirty="0" err="1" smtClean="0"/>
              <a:t>dialog</a:t>
            </a:r>
            <a:r>
              <a:rPr lang="fr-FR" dirty="0" smtClean="0"/>
              <a:t> box </a:t>
            </a:r>
            <a:r>
              <a:rPr lang="fr-FR" dirty="0" err="1" smtClean="0"/>
              <a:t>becomes</a:t>
            </a:r>
            <a:r>
              <a:rPr lang="fr-FR" dirty="0" smtClean="0"/>
              <a:t> taller, to display the </a:t>
            </a:r>
            <a:r>
              <a:rPr lang="fr-FR" dirty="0" err="1" smtClean="0"/>
              <a:t>results</a:t>
            </a:r>
            <a:r>
              <a:rPr lang="fr-FR" dirty="0" smtClean="0"/>
              <a:t> of the </a:t>
            </a:r>
            <a:r>
              <a:rPr lang="fr-FR" dirty="0" err="1" smtClean="0"/>
              <a:t>search</a:t>
            </a:r>
            <a:r>
              <a:rPr lang="fr-FR" dirty="0" smtClean="0"/>
              <a:t>. Of course, if </a:t>
            </a:r>
            <a:r>
              <a:rPr lang="fr-FR" dirty="0" err="1" smtClean="0"/>
              <a:t>you've</a:t>
            </a:r>
            <a:r>
              <a:rPr lang="fr-FR" dirty="0" smtClean="0"/>
              <a:t> </a:t>
            </a:r>
            <a:r>
              <a:rPr lang="fr-FR" dirty="0" err="1" smtClean="0"/>
              <a:t>moved</a:t>
            </a:r>
            <a:r>
              <a:rPr lang="fr-FR" dirty="0" smtClean="0"/>
              <a:t> the </a:t>
            </a:r>
            <a:r>
              <a:rPr lang="fr-FR" dirty="0" err="1" smtClean="0"/>
              <a:t>form</a:t>
            </a:r>
            <a:r>
              <a:rPr lang="fr-FR" dirty="0" smtClean="0"/>
              <a:t> to the </a:t>
            </a:r>
            <a:r>
              <a:rPr lang="fr-FR" dirty="0" err="1" smtClean="0"/>
              <a:t>lower</a:t>
            </a:r>
            <a:r>
              <a:rPr lang="fr-FR" dirty="0" smtClean="0"/>
              <a:t> portion of the </a:t>
            </a:r>
            <a:r>
              <a:rPr lang="fr-FR" dirty="0" err="1" smtClean="0"/>
              <a:t>screen</a:t>
            </a:r>
            <a:r>
              <a:rPr lang="fr-FR" dirty="0" smtClean="0"/>
              <a:t>, </a:t>
            </a:r>
            <a:r>
              <a:rPr lang="fr-FR" dirty="0" err="1" smtClean="0"/>
              <a:t>you</a:t>
            </a:r>
            <a:r>
              <a:rPr lang="fr-FR" dirty="0" smtClean="0"/>
              <a:t> </a:t>
            </a:r>
            <a:r>
              <a:rPr lang="fr-FR" dirty="0" err="1" smtClean="0"/>
              <a:t>might</a:t>
            </a:r>
            <a:r>
              <a:rPr lang="fr-FR" dirty="0" smtClean="0"/>
              <a:t> </a:t>
            </a:r>
            <a:r>
              <a:rPr lang="fr-FR" dirty="0" err="1" smtClean="0"/>
              <a:t>never</a:t>
            </a:r>
            <a:r>
              <a:rPr lang="fr-FR" dirty="0" smtClean="0"/>
              <a:t> know </a:t>
            </a:r>
            <a:r>
              <a:rPr lang="fr-FR" dirty="0" err="1" smtClean="0"/>
              <a:t>that</a:t>
            </a:r>
            <a:r>
              <a:rPr lang="fr-FR" dirty="0" smtClean="0"/>
              <a:t> </a:t>
            </a:r>
            <a:r>
              <a:rPr lang="fr-FR" dirty="0" err="1" smtClean="0"/>
              <a:t>your</a:t>
            </a:r>
            <a:r>
              <a:rPr lang="fr-FR" dirty="0" smtClean="0"/>
              <a:t> </a:t>
            </a:r>
            <a:r>
              <a:rPr lang="fr-FR" dirty="0" err="1" smtClean="0"/>
              <a:t>search</a:t>
            </a:r>
            <a:r>
              <a:rPr lang="fr-FR" dirty="0" smtClean="0"/>
              <a:t> </a:t>
            </a:r>
            <a:r>
              <a:rPr lang="fr-FR" dirty="0" err="1" smtClean="0"/>
              <a:t>was</a:t>
            </a:r>
            <a:r>
              <a:rPr lang="fr-FR" dirty="0" smtClean="0"/>
              <a:t> </a:t>
            </a:r>
            <a:r>
              <a:rPr lang="fr-FR" dirty="0" err="1" smtClean="0"/>
              <a:t>successful</a:t>
            </a:r>
            <a:r>
              <a:rPr lang="fr-FR" dirty="0" smtClean="0"/>
              <a:t>. </a:t>
            </a:r>
          </a:p>
          <a:p>
            <a:r>
              <a:rPr lang="fr-FR" dirty="0" smtClean="0"/>
              <a:t>In </a:t>
            </a:r>
            <a:r>
              <a:rPr lang="fr-FR" dirty="0" err="1" smtClean="0"/>
              <a:t>this</a:t>
            </a:r>
            <a:r>
              <a:rPr lang="fr-FR" dirty="0" smtClean="0"/>
              <a:t> </a:t>
            </a:r>
            <a:r>
              <a:rPr lang="fr-FR" dirty="0" err="1" smtClean="0"/>
              <a:t>way</a:t>
            </a:r>
            <a:r>
              <a:rPr lang="fr-FR" dirty="0" smtClean="0"/>
              <a:t>, the </a:t>
            </a:r>
            <a:r>
              <a:rPr lang="fr-FR" dirty="0" err="1" smtClean="0"/>
              <a:t>Find</a:t>
            </a:r>
            <a:r>
              <a:rPr lang="fr-FR" dirty="0" smtClean="0"/>
              <a:t> </a:t>
            </a:r>
            <a:r>
              <a:rPr lang="fr-FR" dirty="0" err="1" smtClean="0"/>
              <a:t>dialog</a:t>
            </a:r>
            <a:r>
              <a:rPr lang="fr-FR" dirty="0" smtClean="0"/>
              <a:t> </a:t>
            </a:r>
            <a:r>
              <a:rPr lang="fr-FR" dirty="0" err="1" smtClean="0"/>
              <a:t>exists</a:t>
            </a:r>
            <a:r>
              <a:rPr lang="fr-FR" dirty="0" smtClean="0"/>
              <a:t> as </a:t>
            </a:r>
            <a:r>
              <a:rPr lang="fr-FR" dirty="0" err="1" smtClean="0"/>
              <a:t>both</a:t>
            </a:r>
            <a:r>
              <a:rPr lang="fr-FR" dirty="0" smtClean="0"/>
              <a:t> a </a:t>
            </a:r>
            <a:r>
              <a:rPr lang="fr-FR" dirty="0" err="1" smtClean="0"/>
              <a:t>dialog</a:t>
            </a:r>
            <a:r>
              <a:rPr lang="fr-FR" dirty="0" smtClean="0"/>
              <a:t> box and a document-</a:t>
            </a:r>
            <a:r>
              <a:rPr lang="fr-FR" dirty="0" err="1" smtClean="0"/>
              <a:t>centric</a:t>
            </a:r>
            <a:r>
              <a:rPr lang="fr-FR" dirty="0" smtClean="0"/>
              <a:t> application. </a:t>
            </a:r>
            <a:r>
              <a:rPr lang="fr-FR" dirty="0" err="1" smtClean="0"/>
              <a:t>Confused</a:t>
            </a:r>
            <a:r>
              <a:rPr lang="fr-FR" dirty="0" smtClean="0"/>
              <a:t>? So </a:t>
            </a:r>
            <a:r>
              <a:rPr lang="fr-FR" dirty="0" err="1" smtClean="0"/>
              <a:t>was</a:t>
            </a:r>
            <a:r>
              <a:rPr lang="fr-FR" dirty="0" smtClean="0"/>
              <a:t> the designer. </a:t>
            </a:r>
          </a:p>
          <a:p>
            <a:r>
              <a:rPr lang="fr-FR" dirty="0" smtClean="0"/>
              <a:t>The basic </a:t>
            </a:r>
            <a:r>
              <a:rPr lang="fr-FR" dirty="0" err="1" smtClean="0"/>
              <a:t>problem</a:t>
            </a:r>
            <a:r>
              <a:rPr lang="fr-FR" dirty="0" smtClean="0"/>
              <a:t> </a:t>
            </a:r>
            <a:r>
              <a:rPr lang="fr-FR" dirty="0" err="1" smtClean="0"/>
              <a:t>is</a:t>
            </a:r>
            <a:r>
              <a:rPr lang="fr-FR" dirty="0" smtClean="0"/>
              <a:t> </a:t>
            </a:r>
            <a:r>
              <a:rPr lang="fr-FR" dirty="0" err="1" smtClean="0"/>
              <a:t>that</a:t>
            </a:r>
            <a:r>
              <a:rPr lang="fr-FR" dirty="0" smtClean="0"/>
              <a:t> the </a:t>
            </a:r>
            <a:r>
              <a:rPr lang="fr-FR" dirty="0" err="1" smtClean="0"/>
              <a:t>Find</a:t>
            </a:r>
            <a:r>
              <a:rPr lang="fr-FR" dirty="0" smtClean="0"/>
              <a:t> </a:t>
            </a:r>
            <a:r>
              <a:rPr lang="fr-FR" dirty="0" err="1" smtClean="0"/>
              <a:t>window</a:t>
            </a:r>
            <a:r>
              <a:rPr lang="fr-FR" dirty="0" smtClean="0"/>
              <a:t> </a:t>
            </a:r>
            <a:r>
              <a:rPr lang="fr-FR" dirty="0" err="1" smtClean="0"/>
              <a:t>attempts</a:t>
            </a:r>
            <a:r>
              <a:rPr lang="fr-FR" dirty="0" smtClean="0"/>
              <a:t> to </a:t>
            </a:r>
            <a:r>
              <a:rPr lang="fr-FR" dirty="0" err="1" smtClean="0"/>
              <a:t>simultaneously</a:t>
            </a:r>
            <a:r>
              <a:rPr lang="fr-FR" dirty="0" smtClean="0"/>
              <a:t> display the contents of </a:t>
            </a:r>
            <a:r>
              <a:rPr lang="fr-FR" dirty="0" err="1" smtClean="0"/>
              <a:t>what</a:t>
            </a:r>
            <a:r>
              <a:rPr lang="fr-FR" dirty="0" smtClean="0"/>
              <a:t> </a:t>
            </a:r>
            <a:r>
              <a:rPr lang="fr-FR" dirty="0" err="1" smtClean="0"/>
              <a:t>should</a:t>
            </a:r>
            <a:r>
              <a:rPr lang="fr-FR" dirty="0" smtClean="0"/>
              <a:t> </a:t>
            </a:r>
            <a:r>
              <a:rPr lang="fr-FR" dirty="0" err="1" smtClean="0"/>
              <a:t>be</a:t>
            </a:r>
            <a:r>
              <a:rPr lang="fr-FR" dirty="0" smtClean="0"/>
              <a:t> </a:t>
            </a:r>
            <a:r>
              <a:rPr lang="fr-FR" dirty="0" err="1" smtClean="0"/>
              <a:t>displayed</a:t>
            </a:r>
            <a:r>
              <a:rPr lang="fr-FR" dirty="0" smtClean="0"/>
              <a:t> in </a:t>
            </a:r>
            <a:r>
              <a:rPr lang="fr-FR" dirty="0" err="1" smtClean="0"/>
              <a:t>two</a:t>
            </a:r>
            <a:r>
              <a:rPr lang="fr-FR" dirty="0" smtClean="0"/>
              <a:t> </a:t>
            </a:r>
            <a:r>
              <a:rPr lang="fr-FR" dirty="0" err="1" smtClean="0"/>
              <a:t>separate</a:t>
            </a:r>
            <a:r>
              <a:rPr lang="fr-FR" dirty="0" smtClean="0"/>
              <a:t> </a:t>
            </a:r>
            <a:r>
              <a:rPr lang="fr-FR" dirty="0" err="1" smtClean="0"/>
              <a:t>windows</a:t>
            </a:r>
            <a:r>
              <a:rPr lang="fr-FR" dirty="0" smtClean="0"/>
              <a:t>. There </a:t>
            </a:r>
            <a:r>
              <a:rPr lang="fr-FR" dirty="0" err="1" smtClean="0"/>
              <a:t>should</a:t>
            </a:r>
            <a:r>
              <a:rPr lang="fr-FR" dirty="0" smtClean="0"/>
              <a:t> </a:t>
            </a:r>
            <a:r>
              <a:rPr lang="fr-FR" dirty="0" err="1" smtClean="0"/>
              <a:t>be</a:t>
            </a:r>
            <a:r>
              <a:rPr lang="fr-FR" dirty="0" smtClean="0"/>
              <a:t> an initial </a:t>
            </a:r>
            <a:r>
              <a:rPr lang="fr-FR" dirty="0" err="1" smtClean="0"/>
              <a:t>Find</a:t>
            </a:r>
            <a:r>
              <a:rPr lang="fr-FR" dirty="0" smtClean="0"/>
              <a:t> </a:t>
            </a:r>
            <a:r>
              <a:rPr lang="fr-FR" dirty="0" err="1" smtClean="0"/>
              <a:t>dialog</a:t>
            </a:r>
            <a:r>
              <a:rPr lang="fr-FR" dirty="0" smtClean="0"/>
              <a:t>, for the user to enter </a:t>
            </a:r>
            <a:r>
              <a:rPr lang="fr-FR" dirty="0" err="1" smtClean="0"/>
              <a:t>their</a:t>
            </a:r>
            <a:r>
              <a:rPr lang="fr-FR" dirty="0" smtClean="0"/>
              <a:t> </a:t>
            </a:r>
            <a:r>
              <a:rPr lang="fr-FR" dirty="0" err="1" smtClean="0"/>
              <a:t>criteria</a:t>
            </a:r>
            <a:r>
              <a:rPr lang="fr-FR" dirty="0" smtClean="0"/>
              <a:t>, and a </a:t>
            </a:r>
            <a:r>
              <a:rPr lang="fr-FR" dirty="0" err="1" smtClean="0"/>
              <a:t>separate</a:t>
            </a:r>
            <a:r>
              <a:rPr lang="fr-FR" dirty="0" smtClean="0"/>
              <a:t> </a:t>
            </a:r>
            <a:r>
              <a:rPr lang="fr-FR" dirty="0" err="1" smtClean="0"/>
              <a:t>results</a:t>
            </a:r>
            <a:r>
              <a:rPr lang="fr-FR" dirty="0" smtClean="0"/>
              <a:t> </a:t>
            </a:r>
            <a:r>
              <a:rPr lang="fr-FR" dirty="0" err="1" smtClean="0"/>
              <a:t>window</a:t>
            </a:r>
            <a:r>
              <a:rPr lang="fr-FR" dirty="0" smtClean="0"/>
              <a:t>. This </a:t>
            </a:r>
            <a:r>
              <a:rPr lang="fr-FR" dirty="0" err="1" smtClean="0"/>
              <a:t>would</a:t>
            </a:r>
            <a:r>
              <a:rPr lang="fr-FR" dirty="0" smtClean="0"/>
              <a:t> </a:t>
            </a:r>
            <a:r>
              <a:rPr lang="fr-FR" dirty="0" err="1" smtClean="0"/>
              <a:t>avoid</a:t>
            </a:r>
            <a:r>
              <a:rPr lang="fr-FR" dirty="0" smtClean="0"/>
              <a:t> </a:t>
            </a:r>
            <a:r>
              <a:rPr lang="fr-FR" dirty="0" err="1" smtClean="0"/>
              <a:t>confusing</a:t>
            </a:r>
            <a:r>
              <a:rPr lang="fr-FR" dirty="0" smtClean="0"/>
              <a:t> the user </a:t>
            </a:r>
            <a:r>
              <a:rPr lang="fr-FR" dirty="0" err="1" smtClean="0"/>
              <a:t>with</a:t>
            </a:r>
            <a:r>
              <a:rPr lang="fr-FR" dirty="0" smtClean="0"/>
              <a:t> </a:t>
            </a:r>
            <a:r>
              <a:rPr lang="fr-FR" dirty="0" err="1" smtClean="0"/>
              <a:t>controls</a:t>
            </a:r>
            <a:r>
              <a:rPr lang="fr-FR" dirty="0" smtClean="0"/>
              <a:t> </a:t>
            </a:r>
            <a:r>
              <a:rPr lang="fr-FR" dirty="0" err="1" smtClean="0"/>
              <a:t>that</a:t>
            </a:r>
            <a:r>
              <a:rPr lang="fr-FR" dirty="0" smtClean="0"/>
              <a:t> have no relevance to the </a:t>
            </a:r>
            <a:r>
              <a:rPr lang="fr-FR" dirty="0" err="1" smtClean="0"/>
              <a:t>separate</a:t>
            </a:r>
            <a:r>
              <a:rPr lang="fr-FR" dirty="0" smtClean="0"/>
              <a:t> </a:t>
            </a:r>
            <a:r>
              <a:rPr lang="fr-FR" dirty="0" err="1" smtClean="0"/>
              <a:t>purposes</a:t>
            </a:r>
            <a:r>
              <a:rPr lang="fr-FR" dirty="0" smtClean="0"/>
              <a:t>, and </a:t>
            </a:r>
            <a:r>
              <a:rPr lang="fr-FR" dirty="0" err="1" smtClean="0"/>
              <a:t>allows</a:t>
            </a:r>
            <a:r>
              <a:rPr lang="fr-FR" dirty="0" smtClean="0"/>
              <a:t> the design of a </a:t>
            </a:r>
            <a:r>
              <a:rPr lang="fr-FR" dirty="0" err="1" smtClean="0"/>
              <a:t>window</a:t>
            </a:r>
            <a:r>
              <a:rPr lang="fr-FR" dirty="0" smtClean="0"/>
              <a:t> </a:t>
            </a:r>
            <a:r>
              <a:rPr lang="fr-FR" dirty="0" err="1" smtClean="0"/>
              <a:t>optimized</a:t>
            </a:r>
            <a:r>
              <a:rPr lang="fr-FR" dirty="0" smtClean="0"/>
              <a:t> for </a:t>
            </a:r>
            <a:r>
              <a:rPr lang="fr-FR" dirty="0" err="1" smtClean="0"/>
              <a:t>its</a:t>
            </a:r>
            <a:r>
              <a:rPr lang="fr-FR" dirty="0" smtClean="0"/>
              <a:t> distinct </a:t>
            </a:r>
            <a:r>
              <a:rPr lang="fr-FR" dirty="0" err="1" smtClean="0"/>
              <a:t>purpose</a:t>
            </a:r>
            <a:r>
              <a:rPr lang="fr-FR" dirty="0" smtClean="0"/>
              <a:t>. </a:t>
            </a:r>
          </a:p>
          <a:p>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17</a:t>
            </a:fld>
            <a:endParaRPr lang="fr-FR"/>
          </a:p>
        </p:txBody>
      </p:sp>
    </p:spTree>
    <p:extLst>
      <p:ext uri="{BB962C8B-B14F-4D97-AF65-F5344CB8AC3E}">
        <p14:creationId xmlns:p14="http://schemas.microsoft.com/office/powerpoint/2010/main" val="2359563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0" dirty="0" smtClean="0"/>
              <a:t>Message apparu après avoir essayé de détruire un fichier sur un disque presque plein. C’est un des messages les plus stupides.</a:t>
            </a:r>
          </a:p>
          <a:p>
            <a:endParaRPr lang="fr-FR" i="1" dirty="0" smtClean="0"/>
          </a:p>
          <a:p>
            <a:r>
              <a:rPr lang="fr-FR" i="1" dirty="0" smtClean="0"/>
              <a:t>I came </a:t>
            </a:r>
            <a:r>
              <a:rPr lang="fr-FR" i="1" dirty="0" err="1" smtClean="0"/>
              <a:t>across</a:t>
            </a:r>
            <a:r>
              <a:rPr lang="fr-FR" i="1" dirty="0" smtClean="0"/>
              <a:t> </a:t>
            </a:r>
            <a:r>
              <a:rPr lang="fr-FR" i="1" dirty="0" err="1" smtClean="0"/>
              <a:t>this</a:t>
            </a:r>
            <a:r>
              <a:rPr lang="fr-FR" i="1" dirty="0" smtClean="0"/>
              <a:t> message </a:t>
            </a:r>
            <a:r>
              <a:rPr lang="fr-FR" i="1" dirty="0" err="1" smtClean="0"/>
              <a:t>when</a:t>
            </a:r>
            <a:r>
              <a:rPr lang="fr-FR" i="1" dirty="0" smtClean="0"/>
              <a:t> </a:t>
            </a:r>
            <a:r>
              <a:rPr lang="fr-FR" i="1" dirty="0" err="1" smtClean="0"/>
              <a:t>trying</a:t>
            </a:r>
            <a:r>
              <a:rPr lang="fr-FR" i="1" dirty="0" smtClean="0"/>
              <a:t> to </a:t>
            </a:r>
            <a:r>
              <a:rPr lang="fr-FR" i="1" dirty="0" err="1" smtClean="0"/>
              <a:t>delete</a:t>
            </a:r>
            <a:r>
              <a:rPr lang="fr-FR" i="1" dirty="0" smtClean="0"/>
              <a:t> files </a:t>
            </a:r>
            <a:r>
              <a:rPr lang="fr-FR" i="1" dirty="0" err="1" smtClean="0"/>
              <a:t>from</a:t>
            </a:r>
            <a:r>
              <a:rPr lang="fr-FR" i="1" dirty="0" smtClean="0"/>
              <a:t> a </a:t>
            </a:r>
            <a:r>
              <a:rPr lang="fr-FR" i="1" dirty="0" err="1" smtClean="0"/>
              <a:t>nearly</a:t>
            </a:r>
            <a:r>
              <a:rPr lang="fr-FR" i="1" dirty="0" smtClean="0"/>
              <a:t>-full hard drive in Windows 95. This has </a:t>
            </a:r>
            <a:r>
              <a:rPr lang="fr-FR" i="1" dirty="0" err="1" smtClean="0"/>
              <a:t>got</a:t>
            </a:r>
            <a:r>
              <a:rPr lang="fr-FR" i="1" dirty="0" smtClean="0"/>
              <a:t> to </a:t>
            </a:r>
            <a:r>
              <a:rPr lang="fr-FR" i="1" dirty="0" err="1" smtClean="0"/>
              <a:t>be</a:t>
            </a:r>
            <a:r>
              <a:rPr lang="fr-FR" i="1" dirty="0" smtClean="0"/>
              <a:t> the #1 </a:t>
            </a:r>
            <a:r>
              <a:rPr lang="fr-FR" i="1" dirty="0" err="1" smtClean="0"/>
              <a:t>stupidest</a:t>
            </a:r>
            <a:r>
              <a:rPr lang="fr-FR" i="1" dirty="0" smtClean="0"/>
              <a:t> </a:t>
            </a:r>
            <a:r>
              <a:rPr lang="fr-FR" i="1" dirty="0" err="1" smtClean="0"/>
              <a:t>error</a:t>
            </a:r>
            <a:r>
              <a:rPr lang="fr-FR" i="1" dirty="0" smtClean="0"/>
              <a:t> message I have </a:t>
            </a:r>
            <a:r>
              <a:rPr lang="fr-FR" i="1" dirty="0" err="1" smtClean="0"/>
              <a:t>ever</a:t>
            </a:r>
            <a:r>
              <a:rPr lang="fr-FR" i="1" dirty="0" smtClean="0"/>
              <a:t> </a:t>
            </a:r>
            <a:r>
              <a:rPr lang="fr-FR" i="1" dirty="0" err="1" smtClean="0"/>
              <a:t>seen</a:t>
            </a:r>
            <a:r>
              <a:rPr lang="fr-FR" i="1" dirty="0" smtClean="0"/>
              <a:t>.</a:t>
            </a:r>
            <a:r>
              <a:rPr lang="fr-FR" dirty="0" smtClean="0"/>
              <a:t> </a:t>
            </a:r>
          </a:p>
          <a:p>
            <a:r>
              <a:rPr lang="fr-FR" dirty="0" err="1" smtClean="0"/>
              <a:t>Perhaps</a:t>
            </a:r>
            <a:r>
              <a:rPr lang="fr-FR" dirty="0" smtClean="0"/>
              <a:t> </a:t>
            </a:r>
            <a:r>
              <a:rPr lang="fr-FR" dirty="0" err="1" smtClean="0"/>
              <a:t>this</a:t>
            </a:r>
            <a:r>
              <a:rPr lang="fr-FR" dirty="0" smtClean="0"/>
              <a:t> an indication of </a:t>
            </a:r>
            <a:r>
              <a:rPr lang="fr-FR" dirty="0" err="1" smtClean="0"/>
              <a:t>Microsoft's</a:t>
            </a:r>
            <a:r>
              <a:rPr lang="fr-FR" dirty="0" smtClean="0"/>
              <a:t> </a:t>
            </a:r>
            <a:r>
              <a:rPr lang="fr-FR" dirty="0" err="1" smtClean="0"/>
              <a:t>interpretation</a:t>
            </a:r>
            <a:r>
              <a:rPr lang="fr-FR" dirty="0" smtClean="0"/>
              <a:t> of the </a:t>
            </a:r>
            <a:r>
              <a:rPr lang="fr-FR" dirty="0" err="1" smtClean="0"/>
              <a:t>term</a:t>
            </a:r>
            <a:r>
              <a:rPr lang="fr-FR" dirty="0" smtClean="0"/>
              <a:t> "</a:t>
            </a:r>
            <a:r>
              <a:rPr lang="fr-FR" dirty="0" err="1" smtClean="0"/>
              <a:t>Artificial</a:t>
            </a:r>
            <a:r>
              <a:rPr lang="fr-FR" dirty="0" smtClean="0"/>
              <a:t> Intelligence". </a:t>
            </a:r>
          </a:p>
          <a:p>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18</a:t>
            </a:fld>
            <a:endParaRPr lang="fr-FR"/>
          </a:p>
        </p:txBody>
      </p:sp>
    </p:spTree>
    <p:extLst>
      <p:ext uri="{BB962C8B-B14F-4D97-AF65-F5344CB8AC3E}">
        <p14:creationId xmlns:p14="http://schemas.microsoft.com/office/powerpoint/2010/main" val="4221687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0" dirty="0" smtClean="0"/>
              <a:t>Ce message est apparu après que l’utilisateur ait</a:t>
            </a:r>
            <a:r>
              <a:rPr lang="fr-FR" b="0" baseline="0" dirty="0" smtClean="0"/>
              <a:t> essayé de détruire des fichiers sur un disque protégé: la clause </a:t>
            </a:r>
            <a:r>
              <a:rPr lang="fr-FR" b="0" baseline="0" dirty="0" err="1" smtClean="0"/>
              <a:t>write-protected</a:t>
            </a:r>
            <a:r>
              <a:rPr lang="fr-FR" b="0" baseline="0" dirty="0" smtClean="0"/>
              <a:t> est appropriée, mais la suggestion d’utiliser un autre disque est plutôt curieuse, puisque les fichiers à supprimer figurent sur ce disque !</a:t>
            </a:r>
            <a:endParaRPr lang="fr-FR" b="0" dirty="0" smtClean="0"/>
          </a:p>
          <a:p>
            <a:endParaRPr lang="fr-FR" b="1" dirty="0" smtClean="0"/>
          </a:p>
          <a:p>
            <a:r>
              <a:rPr lang="fr-FR" b="1" dirty="0" err="1" smtClean="0"/>
              <a:t>uke</a:t>
            </a:r>
            <a:r>
              <a:rPr lang="fr-FR" b="1" dirty="0" smtClean="0"/>
              <a:t> </a:t>
            </a:r>
            <a:r>
              <a:rPr lang="fr-FR" b="1" dirty="0" err="1" smtClean="0"/>
              <a:t>Tomasello</a:t>
            </a:r>
            <a:r>
              <a:rPr lang="fr-FR" dirty="0" smtClean="0"/>
              <a:t> sent in </a:t>
            </a:r>
            <a:r>
              <a:rPr lang="fr-FR" dirty="0" err="1" smtClean="0"/>
              <a:t>this</a:t>
            </a:r>
            <a:r>
              <a:rPr lang="fr-FR" dirty="0" smtClean="0"/>
              <a:t> image of a message </a:t>
            </a:r>
            <a:r>
              <a:rPr lang="fr-FR" dirty="0" err="1" smtClean="0"/>
              <a:t>he</a:t>
            </a:r>
            <a:r>
              <a:rPr lang="fr-FR" dirty="0" smtClean="0"/>
              <a:t> </a:t>
            </a:r>
            <a:r>
              <a:rPr lang="fr-FR" dirty="0" err="1" smtClean="0"/>
              <a:t>received</a:t>
            </a:r>
            <a:r>
              <a:rPr lang="fr-FR" dirty="0" smtClean="0"/>
              <a:t> </a:t>
            </a:r>
            <a:r>
              <a:rPr lang="fr-FR" dirty="0" err="1" smtClean="0"/>
              <a:t>from</a:t>
            </a:r>
            <a:r>
              <a:rPr lang="fr-FR" dirty="0" smtClean="0"/>
              <a:t> </a:t>
            </a:r>
            <a:r>
              <a:rPr lang="fr-FR" i="1" dirty="0" smtClean="0"/>
              <a:t>Windows95</a:t>
            </a:r>
            <a:r>
              <a:rPr lang="fr-FR" dirty="0" smtClean="0"/>
              <a:t> </a:t>
            </a:r>
            <a:r>
              <a:rPr lang="fr-FR" dirty="0" err="1" smtClean="0"/>
              <a:t>when</a:t>
            </a:r>
            <a:r>
              <a:rPr lang="fr-FR" dirty="0" smtClean="0"/>
              <a:t> </a:t>
            </a:r>
            <a:r>
              <a:rPr lang="fr-FR" dirty="0" err="1" smtClean="0"/>
              <a:t>attempting</a:t>
            </a:r>
            <a:r>
              <a:rPr lang="fr-FR" dirty="0" smtClean="0"/>
              <a:t> to </a:t>
            </a:r>
            <a:r>
              <a:rPr lang="fr-FR" dirty="0" err="1" smtClean="0"/>
              <a:t>delete</a:t>
            </a:r>
            <a:r>
              <a:rPr lang="fr-FR" dirty="0" smtClean="0"/>
              <a:t> </a:t>
            </a:r>
            <a:r>
              <a:rPr lang="fr-FR" dirty="0" err="1" smtClean="0"/>
              <a:t>some</a:t>
            </a:r>
            <a:r>
              <a:rPr lang="fr-FR" dirty="0" smtClean="0"/>
              <a:t> files </a:t>
            </a:r>
            <a:r>
              <a:rPr lang="fr-FR" dirty="0" err="1" smtClean="0"/>
              <a:t>from</a:t>
            </a:r>
            <a:r>
              <a:rPr lang="fr-FR" dirty="0" smtClean="0"/>
              <a:t> a </a:t>
            </a:r>
            <a:r>
              <a:rPr lang="fr-FR" dirty="0" err="1" smtClean="0"/>
              <a:t>disk</a:t>
            </a:r>
            <a:r>
              <a:rPr lang="fr-FR" dirty="0" smtClean="0"/>
              <a:t> </a:t>
            </a:r>
            <a:r>
              <a:rPr lang="fr-FR" dirty="0" err="1" smtClean="0"/>
              <a:t>that</a:t>
            </a:r>
            <a:r>
              <a:rPr lang="fr-FR" dirty="0" smtClean="0"/>
              <a:t> </a:t>
            </a:r>
            <a:r>
              <a:rPr lang="fr-FR" dirty="0" err="1" smtClean="0"/>
              <a:t>happened</a:t>
            </a:r>
            <a:r>
              <a:rPr lang="fr-FR" dirty="0" smtClean="0"/>
              <a:t> to </a:t>
            </a:r>
            <a:r>
              <a:rPr lang="fr-FR" dirty="0" err="1" smtClean="0"/>
              <a:t>be</a:t>
            </a:r>
            <a:r>
              <a:rPr lang="fr-FR" dirty="0" smtClean="0"/>
              <a:t> </a:t>
            </a:r>
            <a:r>
              <a:rPr lang="fr-FR" dirty="0" err="1" smtClean="0"/>
              <a:t>write-protected</a:t>
            </a:r>
            <a:r>
              <a:rPr lang="fr-FR" dirty="0" smtClean="0"/>
              <a:t>: </a:t>
            </a:r>
          </a:p>
          <a:p>
            <a:r>
              <a:rPr lang="fr-FR" dirty="0" smtClean="0"/>
              <a:t>The "</a:t>
            </a:r>
            <a:r>
              <a:rPr lang="fr-FR" dirty="0" err="1" smtClean="0"/>
              <a:t>write</a:t>
            </a:r>
            <a:r>
              <a:rPr lang="fr-FR" dirty="0" smtClean="0"/>
              <a:t> </a:t>
            </a:r>
            <a:r>
              <a:rPr lang="fr-FR" dirty="0" err="1" smtClean="0"/>
              <a:t>protected</a:t>
            </a:r>
            <a:r>
              <a:rPr lang="fr-FR" dirty="0" smtClean="0"/>
              <a:t>" clause in the message </a:t>
            </a:r>
            <a:r>
              <a:rPr lang="fr-FR" dirty="0" err="1" smtClean="0"/>
              <a:t>is</a:t>
            </a:r>
            <a:r>
              <a:rPr lang="fr-FR" dirty="0" smtClean="0"/>
              <a:t> </a:t>
            </a:r>
            <a:r>
              <a:rPr lang="fr-FR" dirty="0" err="1" smtClean="0"/>
              <a:t>appropriate</a:t>
            </a:r>
            <a:r>
              <a:rPr lang="fr-FR" dirty="0" smtClean="0"/>
              <a:t>, but the suggestion to use </a:t>
            </a:r>
            <a:r>
              <a:rPr lang="fr-FR" b="1" dirty="0" err="1" smtClean="0"/>
              <a:t>another</a:t>
            </a:r>
            <a:r>
              <a:rPr lang="fr-FR" b="1" dirty="0" smtClean="0"/>
              <a:t> </a:t>
            </a:r>
            <a:r>
              <a:rPr lang="fr-FR" b="1" dirty="0" err="1" smtClean="0"/>
              <a:t>disk</a:t>
            </a:r>
            <a:r>
              <a:rPr lang="fr-FR" dirty="0" smtClean="0"/>
              <a:t> </a:t>
            </a:r>
            <a:r>
              <a:rPr lang="fr-FR" dirty="0" err="1" smtClean="0"/>
              <a:t>seems</a:t>
            </a:r>
            <a:r>
              <a:rPr lang="fr-FR" dirty="0" smtClean="0"/>
              <a:t> </a:t>
            </a:r>
            <a:r>
              <a:rPr lang="fr-FR" dirty="0" err="1" smtClean="0"/>
              <a:t>rather</a:t>
            </a:r>
            <a:r>
              <a:rPr lang="fr-FR" dirty="0" smtClean="0"/>
              <a:t> </a:t>
            </a:r>
            <a:r>
              <a:rPr lang="fr-FR" dirty="0" err="1" smtClean="0"/>
              <a:t>curious</a:t>
            </a:r>
            <a:r>
              <a:rPr lang="fr-FR" dirty="0" smtClean="0"/>
              <a:t>, </a:t>
            </a:r>
            <a:r>
              <a:rPr lang="fr-FR" dirty="0" err="1" smtClean="0"/>
              <a:t>since</a:t>
            </a:r>
            <a:r>
              <a:rPr lang="fr-FR" dirty="0" smtClean="0"/>
              <a:t> the files to </a:t>
            </a:r>
            <a:r>
              <a:rPr lang="fr-FR" dirty="0" err="1" smtClean="0"/>
              <a:t>be</a:t>
            </a:r>
            <a:r>
              <a:rPr lang="fr-FR" dirty="0" smtClean="0"/>
              <a:t> </a:t>
            </a:r>
            <a:r>
              <a:rPr lang="fr-FR" dirty="0" err="1" smtClean="0"/>
              <a:t>deleted</a:t>
            </a:r>
            <a:r>
              <a:rPr lang="fr-FR" dirty="0" smtClean="0"/>
              <a:t> </a:t>
            </a:r>
            <a:r>
              <a:rPr lang="fr-FR" dirty="0" err="1" smtClean="0"/>
              <a:t>happen</a:t>
            </a:r>
            <a:r>
              <a:rPr lang="fr-FR" dirty="0" smtClean="0"/>
              <a:t> to </a:t>
            </a:r>
            <a:r>
              <a:rPr lang="fr-FR" dirty="0" err="1" smtClean="0"/>
              <a:t>be</a:t>
            </a:r>
            <a:r>
              <a:rPr lang="fr-FR" dirty="0" smtClean="0"/>
              <a:t> on </a:t>
            </a:r>
            <a:r>
              <a:rPr lang="fr-FR" b="1" dirty="0" err="1" smtClean="0"/>
              <a:t>this</a:t>
            </a:r>
            <a:r>
              <a:rPr lang="fr-FR" dirty="0" smtClean="0"/>
              <a:t> </a:t>
            </a:r>
            <a:r>
              <a:rPr lang="fr-FR" dirty="0" err="1" smtClean="0"/>
              <a:t>disk</a:t>
            </a:r>
            <a:r>
              <a:rPr lang="fr-FR" dirty="0" smtClean="0"/>
              <a:t>. </a:t>
            </a:r>
          </a:p>
          <a:p>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19</a:t>
            </a:fld>
            <a:endParaRPr lang="fr-FR"/>
          </a:p>
        </p:txBody>
      </p:sp>
    </p:spTree>
    <p:extLst>
      <p:ext uri="{BB962C8B-B14F-4D97-AF65-F5344CB8AC3E}">
        <p14:creationId xmlns:p14="http://schemas.microsoft.com/office/powerpoint/2010/main" val="3018989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Message reçu après avoir essayé de vérifier et d’éditer un fichier dans </a:t>
            </a:r>
            <a:r>
              <a:rPr lang="fr-FR" dirty="0" err="1" smtClean="0"/>
              <a:t>Revision</a:t>
            </a:r>
            <a:r>
              <a:rPr lang="fr-FR" dirty="0" smtClean="0"/>
              <a:t> Master. </a:t>
            </a:r>
            <a:r>
              <a:rPr lang="fr-FR" dirty="0" err="1" smtClean="0"/>
              <a:t>Cemessage</a:t>
            </a:r>
            <a:r>
              <a:rPr lang="fr-FR" dirty="0" smtClean="0"/>
              <a:t> auto-contradictoire est finalement artistique…</a:t>
            </a:r>
          </a:p>
          <a:p>
            <a:endParaRPr lang="fr-FR" dirty="0" smtClean="0"/>
          </a:p>
          <a:p>
            <a:r>
              <a:rPr lang="fr-FR" dirty="0" err="1" smtClean="0"/>
              <a:t>received</a:t>
            </a:r>
            <a:r>
              <a:rPr lang="fr-FR" dirty="0" smtClean="0"/>
              <a:t> the </a:t>
            </a:r>
            <a:r>
              <a:rPr lang="fr-FR" dirty="0" err="1" smtClean="0"/>
              <a:t>following</a:t>
            </a:r>
            <a:r>
              <a:rPr lang="fr-FR" dirty="0" smtClean="0"/>
              <a:t> message </a:t>
            </a:r>
            <a:r>
              <a:rPr lang="fr-FR" dirty="0" err="1" smtClean="0"/>
              <a:t>while</a:t>
            </a:r>
            <a:r>
              <a:rPr lang="fr-FR" dirty="0" smtClean="0"/>
              <a:t> </a:t>
            </a:r>
            <a:r>
              <a:rPr lang="fr-FR" dirty="0" err="1" smtClean="0"/>
              <a:t>trying</a:t>
            </a:r>
            <a:r>
              <a:rPr lang="fr-FR" dirty="0" smtClean="0"/>
              <a:t> to check out and </a:t>
            </a:r>
            <a:r>
              <a:rPr lang="fr-FR" dirty="0" err="1" smtClean="0"/>
              <a:t>edit</a:t>
            </a:r>
            <a:r>
              <a:rPr lang="fr-FR" dirty="0" smtClean="0"/>
              <a:t> a file in </a:t>
            </a:r>
            <a:r>
              <a:rPr lang="fr-FR" i="1" dirty="0" err="1" smtClean="0"/>
              <a:t>Revision</a:t>
            </a:r>
            <a:r>
              <a:rPr lang="fr-FR" i="1" dirty="0" smtClean="0"/>
              <a:t> Master</a:t>
            </a:r>
            <a:r>
              <a:rPr lang="fr-FR" dirty="0" smtClean="0"/>
              <a:t>. </a:t>
            </a:r>
          </a:p>
          <a:p>
            <a:endParaRPr lang="fr-FR" dirty="0" smtClean="0"/>
          </a:p>
          <a:p>
            <a:r>
              <a:rPr lang="fr-FR" i="1" dirty="0" smtClean="0"/>
              <a:t>In an </a:t>
            </a:r>
            <a:r>
              <a:rPr lang="fr-FR" i="1" dirty="0" err="1" smtClean="0"/>
              <a:t>odd</a:t>
            </a:r>
            <a:r>
              <a:rPr lang="fr-FR" i="1" dirty="0" smtClean="0"/>
              <a:t> </a:t>
            </a:r>
            <a:r>
              <a:rPr lang="fr-FR" i="1" dirty="0" err="1" smtClean="0"/>
              <a:t>way</a:t>
            </a:r>
            <a:r>
              <a:rPr lang="fr-FR" i="1" dirty="0" smtClean="0"/>
              <a:t>, </a:t>
            </a:r>
            <a:r>
              <a:rPr lang="fr-FR" i="1" dirty="0" err="1" smtClean="0"/>
              <a:t>such</a:t>
            </a:r>
            <a:r>
              <a:rPr lang="fr-FR" i="1" dirty="0" smtClean="0"/>
              <a:t> a self-</a:t>
            </a:r>
            <a:r>
              <a:rPr lang="fr-FR" i="1" dirty="0" err="1" smtClean="0"/>
              <a:t>contradicting</a:t>
            </a:r>
            <a:r>
              <a:rPr lang="fr-FR" i="1" dirty="0" smtClean="0"/>
              <a:t> message </a:t>
            </a:r>
            <a:r>
              <a:rPr lang="fr-FR" i="1" dirty="0" err="1" smtClean="0"/>
              <a:t>is</a:t>
            </a:r>
            <a:r>
              <a:rPr lang="fr-FR" i="1" dirty="0" smtClean="0"/>
              <a:t> </a:t>
            </a:r>
            <a:r>
              <a:rPr lang="fr-FR" i="1" dirty="0" err="1" smtClean="0"/>
              <a:t>conceptually</a:t>
            </a:r>
            <a:r>
              <a:rPr lang="fr-FR" i="1" dirty="0" smtClean="0"/>
              <a:t> </a:t>
            </a:r>
            <a:r>
              <a:rPr lang="fr-FR" i="1" dirty="0" err="1" smtClean="0"/>
              <a:t>artistic</a:t>
            </a:r>
            <a:r>
              <a:rPr lang="fr-FR" i="1" dirty="0" smtClean="0"/>
              <a:t>. There </a:t>
            </a:r>
            <a:r>
              <a:rPr lang="fr-FR" i="1" dirty="0" err="1" smtClean="0"/>
              <a:t>is</a:t>
            </a:r>
            <a:r>
              <a:rPr lang="fr-FR" i="1" dirty="0" smtClean="0"/>
              <a:t> tension </a:t>
            </a:r>
            <a:r>
              <a:rPr lang="fr-FR" i="1" dirty="0" err="1" smtClean="0"/>
              <a:t>between</a:t>
            </a:r>
            <a:r>
              <a:rPr lang="fr-FR" i="1" dirty="0" smtClean="0"/>
              <a:t> the </a:t>
            </a:r>
            <a:r>
              <a:rPr lang="fr-FR" i="1" dirty="0" err="1" smtClean="0"/>
              <a:t>two</a:t>
            </a:r>
            <a:r>
              <a:rPr lang="fr-FR" i="1" dirty="0" smtClean="0"/>
              <a:t> </a:t>
            </a:r>
            <a:r>
              <a:rPr lang="fr-FR" i="1" dirty="0" err="1" smtClean="0"/>
              <a:t>different</a:t>
            </a:r>
            <a:r>
              <a:rPr lang="fr-FR" i="1" dirty="0" smtClean="0"/>
              <a:t> </a:t>
            </a:r>
            <a:r>
              <a:rPr lang="fr-FR" i="1" dirty="0" err="1" smtClean="0"/>
              <a:t>spellings</a:t>
            </a:r>
            <a:r>
              <a:rPr lang="fr-FR" i="1" dirty="0" smtClean="0"/>
              <a:t> of "</a:t>
            </a:r>
            <a:r>
              <a:rPr lang="fr-FR" i="1" dirty="0" err="1" smtClean="0"/>
              <a:t>occurred</a:t>
            </a:r>
            <a:r>
              <a:rPr lang="fr-FR" i="1" dirty="0" smtClean="0"/>
              <a:t>." And an </a:t>
            </a:r>
            <a:r>
              <a:rPr lang="fr-FR" i="1" dirty="0" err="1" smtClean="0"/>
              <a:t>error</a:t>
            </a:r>
            <a:r>
              <a:rPr lang="fr-FR" i="1" dirty="0" smtClean="0"/>
              <a:t> message </a:t>
            </a:r>
            <a:r>
              <a:rPr lang="fr-FR" i="1" dirty="0" err="1" smtClean="0"/>
              <a:t>stating</a:t>
            </a:r>
            <a:r>
              <a:rPr lang="fr-FR" i="1" dirty="0" smtClean="0"/>
              <a:t> </a:t>
            </a:r>
            <a:r>
              <a:rPr lang="fr-FR" i="1" dirty="0" err="1" smtClean="0"/>
              <a:t>there's</a:t>
            </a:r>
            <a:r>
              <a:rPr lang="fr-FR" i="1" dirty="0" smtClean="0"/>
              <a:t> no </a:t>
            </a:r>
            <a:r>
              <a:rPr lang="fr-FR" i="1" dirty="0" err="1" smtClean="0"/>
              <a:t>error</a:t>
            </a:r>
            <a:r>
              <a:rPr lang="fr-FR" i="1" dirty="0" smtClean="0"/>
              <a:t> has a zen </a:t>
            </a:r>
            <a:r>
              <a:rPr lang="fr-FR" i="1" dirty="0" err="1" smtClean="0"/>
              <a:t>symmetry</a:t>
            </a:r>
            <a:r>
              <a:rPr lang="fr-FR" i="1" dirty="0" smtClean="0"/>
              <a:t> </a:t>
            </a:r>
            <a:r>
              <a:rPr lang="fr-FR" i="1" dirty="0" err="1" smtClean="0"/>
              <a:t>that's</a:t>
            </a:r>
            <a:r>
              <a:rPr lang="fr-FR" i="1" dirty="0" smtClean="0"/>
              <a:t> </a:t>
            </a:r>
            <a:r>
              <a:rPr lang="fr-FR" i="1" dirty="0" err="1" smtClean="0"/>
              <a:t>at</a:t>
            </a:r>
            <a:r>
              <a:rPr lang="fr-FR" i="1" dirty="0" smtClean="0"/>
              <a:t> once </a:t>
            </a:r>
            <a:r>
              <a:rPr lang="fr-FR" i="1" dirty="0" err="1" smtClean="0"/>
              <a:t>perplexing</a:t>
            </a:r>
            <a:r>
              <a:rPr lang="fr-FR" i="1" dirty="0" smtClean="0"/>
              <a:t> and </a:t>
            </a:r>
            <a:r>
              <a:rPr lang="fr-FR" i="1" dirty="0" err="1" smtClean="0"/>
              <a:t>graceful</a:t>
            </a:r>
            <a:r>
              <a:rPr lang="fr-FR" i="1" dirty="0" smtClean="0"/>
              <a:t>.</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20</a:t>
            </a:fld>
            <a:endParaRPr lang="fr-FR"/>
          </a:p>
        </p:txBody>
      </p:sp>
    </p:spTree>
    <p:extLst>
      <p:ext uri="{BB962C8B-B14F-4D97-AF65-F5344CB8AC3E}">
        <p14:creationId xmlns:p14="http://schemas.microsoft.com/office/powerpoint/2010/main" val="308639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Ces options de Time &amp; Chaos doivent être bien importantes pour avoir été ainsi écrites en majuscules !</a:t>
            </a:r>
          </a:p>
          <a:p>
            <a:r>
              <a:rPr lang="fr-FR" dirty="0" smtClean="0"/>
              <a:t>Evitez les majuscules est une des premières règles de politesse. De surcroît, l’utilisation</a:t>
            </a:r>
            <a:r>
              <a:rPr lang="fr-FR" baseline="0" dirty="0" smtClean="0"/>
              <a:t> de majuscules rend le message difficile à lire.</a:t>
            </a:r>
            <a:endParaRPr lang="fr-FR" dirty="0" smtClean="0"/>
          </a:p>
          <a:p>
            <a:endParaRPr lang="fr-FR" dirty="0" smtClean="0"/>
          </a:p>
          <a:p>
            <a:r>
              <a:rPr lang="fr-FR" dirty="0" err="1" smtClean="0"/>
              <a:t>Some</a:t>
            </a:r>
            <a:r>
              <a:rPr lang="fr-FR" dirty="0" smtClean="0"/>
              <a:t> of the network options in </a:t>
            </a:r>
            <a:r>
              <a:rPr lang="fr-FR" i="1" dirty="0" smtClean="0"/>
              <a:t>Time &amp; Chaos</a:t>
            </a:r>
            <a:r>
              <a:rPr lang="fr-FR" dirty="0" smtClean="0"/>
              <a:t> must </a:t>
            </a:r>
            <a:r>
              <a:rPr lang="fr-FR" dirty="0" err="1" smtClean="0"/>
              <a:t>be</a:t>
            </a:r>
            <a:r>
              <a:rPr lang="fr-FR" dirty="0" smtClean="0"/>
              <a:t> REALLY IMPORTANT. </a:t>
            </a:r>
            <a:r>
              <a:rPr lang="fr-FR" dirty="0" err="1" smtClean="0"/>
              <a:t>Why</a:t>
            </a:r>
            <a:r>
              <a:rPr lang="fr-FR" dirty="0" smtClean="0"/>
              <a:t> </a:t>
            </a:r>
            <a:r>
              <a:rPr lang="fr-FR" dirty="0" err="1" smtClean="0"/>
              <a:t>else</a:t>
            </a:r>
            <a:r>
              <a:rPr lang="fr-FR" dirty="0" smtClean="0"/>
              <a:t> </a:t>
            </a:r>
            <a:r>
              <a:rPr lang="fr-FR" dirty="0" err="1" smtClean="0"/>
              <a:t>would</a:t>
            </a:r>
            <a:r>
              <a:rPr lang="fr-FR" dirty="0" smtClean="0"/>
              <a:t> the </a:t>
            </a:r>
            <a:r>
              <a:rPr lang="fr-FR" dirty="0" err="1" smtClean="0"/>
              <a:t>developers</a:t>
            </a:r>
            <a:r>
              <a:rPr lang="fr-FR" dirty="0" smtClean="0"/>
              <a:t> have </a:t>
            </a:r>
            <a:r>
              <a:rPr lang="fr-FR" dirty="0" err="1" smtClean="0"/>
              <a:t>displayed</a:t>
            </a:r>
            <a:r>
              <a:rPr lang="fr-FR" dirty="0" smtClean="0"/>
              <a:t> </a:t>
            </a:r>
            <a:r>
              <a:rPr lang="fr-FR" dirty="0" err="1" smtClean="0"/>
              <a:t>them</a:t>
            </a:r>
            <a:r>
              <a:rPr lang="fr-FR" dirty="0" smtClean="0"/>
              <a:t> in all </a:t>
            </a:r>
            <a:r>
              <a:rPr lang="fr-FR" dirty="0" err="1" smtClean="0"/>
              <a:t>uppercase</a:t>
            </a:r>
            <a:r>
              <a:rPr lang="fr-FR" dirty="0" smtClean="0"/>
              <a:t>? </a:t>
            </a:r>
          </a:p>
          <a:p>
            <a:r>
              <a:rPr lang="fr-FR" dirty="0" err="1" smtClean="0"/>
              <a:t>Avoiding</a:t>
            </a:r>
            <a:r>
              <a:rPr lang="fr-FR" dirty="0" smtClean="0"/>
              <a:t> </a:t>
            </a:r>
            <a:r>
              <a:rPr lang="fr-FR" dirty="0" err="1" smtClean="0"/>
              <a:t>uppercase</a:t>
            </a:r>
            <a:r>
              <a:rPr lang="fr-FR" dirty="0" smtClean="0"/>
              <a:t> </a:t>
            </a:r>
            <a:r>
              <a:rPr lang="fr-FR" dirty="0" err="1" smtClean="0"/>
              <a:t>is</a:t>
            </a:r>
            <a:r>
              <a:rPr lang="fr-FR" dirty="0" smtClean="0"/>
              <a:t> one of the first </a:t>
            </a:r>
            <a:r>
              <a:rPr lang="fr-FR" dirty="0" err="1" smtClean="0"/>
              <a:t>rules</a:t>
            </a:r>
            <a:r>
              <a:rPr lang="fr-FR" dirty="0" smtClean="0"/>
              <a:t> of </a:t>
            </a:r>
            <a:r>
              <a:rPr lang="fr-FR" i="1" dirty="0" smtClean="0"/>
              <a:t>netiquette</a:t>
            </a:r>
            <a:r>
              <a:rPr lang="fr-FR" dirty="0" smtClean="0"/>
              <a:t> </a:t>
            </a:r>
            <a:r>
              <a:rPr lang="fr-FR" dirty="0" err="1" smtClean="0"/>
              <a:t>because</a:t>
            </a:r>
            <a:r>
              <a:rPr lang="fr-FR" dirty="0" smtClean="0"/>
              <a:t> </a:t>
            </a:r>
            <a:r>
              <a:rPr lang="fr-FR" dirty="0" err="1" smtClean="0"/>
              <a:t>it</a:t>
            </a:r>
            <a:r>
              <a:rPr lang="fr-FR" dirty="0" smtClean="0"/>
              <a:t> </a:t>
            </a:r>
            <a:r>
              <a:rPr lang="fr-FR" dirty="0" err="1" smtClean="0"/>
              <a:t>is</a:t>
            </a:r>
            <a:r>
              <a:rPr lang="fr-FR" dirty="0" smtClean="0"/>
              <a:t> </a:t>
            </a:r>
            <a:r>
              <a:rPr lang="fr-FR" dirty="0" err="1" smtClean="0"/>
              <a:t>universally</a:t>
            </a:r>
            <a:r>
              <a:rPr lang="fr-FR" dirty="0" smtClean="0"/>
              <a:t> </a:t>
            </a:r>
            <a:r>
              <a:rPr lang="fr-FR" dirty="0" err="1" smtClean="0"/>
              <a:t>interpreted</a:t>
            </a:r>
            <a:r>
              <a:rPr lang="fr-FR" dirty="0" smtClean="0"/>
              <a:t> as </a:t>
            </a:r>
            <a:r>
              <a:rPr lang="fr-FR" dirty="0" err="1" smtClean="0"/>
              <a:t>shouting</a:t>
            </a:r>
            <a:r>
              <a:rPr lang="fr-FR" dirty="0" smtClean="0"/>
              <a:t>, and </a:t>
            </a:r>
            <a:r>
              <a:rPr lang="fr-FR" dirty="0" err="1" smtClean="0"/>
              <a:t>immediately</a:t>
            </a:r>
            <a:r>
              <a:rPr lang="fr-FR" dirty="0" smtClean="0"/>
              <a:t> </a:t>
            </a:r>
            <a:r>
              <a:rPr lang="fr-FR" dirty="0" err="1" smtClean="0"/>
              <a:t>indicates</a:t>
            </a:r>
            <a:r>
              <a:rPr lang="fr-FR" dirty="0" smtClean="0"/>
              <a:t> </a:t>
            </a:r>
            <a:r>
              <a:rPr lang="fr-FR" dirty="0" err="1" smtClean="0"/>
              <a:t>that</a:t>
            </a:r>
            <a:r>
              <a:rPr lang="fr-FR" dirty="0" smtClean="0"/>
              <a:t> the </a:t>
            </a:r>
            <a:r>
              <a:rPr lang="fr-FR" dirty="0" err="1" smtClean="0"/>
              <a:t>writer</a:t>
            </a:r>
            <a:r>
              <a:rPr lang="fr-FR" dirty="0" smtClean="0"/>
              <a:t> </a:t>
            </a:r>
            <a:r>
              <a:rPr lang="fr-FR" dirty="0" err="1" smtClean="0"/>
              <a:t>is</a:t>
            </a:r>
            <a:r>
              <a:rPr lang="fr-FR" dirty="0" smtClean="0"/>
              <a:t> </a:t>
            </a:r>
            <a:r>
              <a:rPr lang="fr-FR" dirty="0" err="1" smtClean="0"/>
              <a:t>either</a:t>
            </a:r>
            <a:r>
              <a:rPr lang="fr-FR" dirty="0" smtClean="0"/>
              <a:t> a </a:t>
            </a:r>
            <a:r>
              <a:rPr lang="fr-FR" dirty="0" err="1" smtClean="0"/>
              <a:t>pyramid</a:t>
            </a:r>
            <a:r>
              <a:rPr lang="fr-FR" dirty="0" smtClean="0"/>
              <a:t> </a:t>
            </a:r>
            <a:r>
              <a:rPr lang="fr-FR" dirty="0" err="1" smtClean="0"/>
              <a:t>marketer</a:t>
            </a:r>
            <a:r>
              <a:rPr lang="fr-FR" dirty="0" smtClean="0"/>
              <a:t> ("GET RICH REALLY QUICK!"), or a first-time user ("HOW DO I SEND A MESSAGE"). </a:t>
            </a:r>
          </a:p>
          <a:p>
            <a:r>
              <a:rPr lang="fr-FR" dirty="0" smtClean="0"/>
              <a:t>In </a:t>
            </a:r>
            <a:r>
              <a:rPr lang="fr-FR" dirty="0" err="1" smtClean="0"/>
              <a:t>perceptual</a:t>
            </a:r>
            <a:r>
              <a:rPr lang="fr-FR" dirty="0" smtClean="0"/>
              <a:t> </a:t>
            </a:r>
            <a:r>
              <a:rPr lang="fr-FR" dirty="0" err="1" smtClean="0"/>
              <a:t>terms</a:t>
            </a:r>
            <a:r>
              <a:rPr lang="fr-FR" dirty="0" smtClean="0"/>
              <a:t>, the use of all </a:t>
            </a:r>
            <a:r>
              <a:rPr lang="fr-FR" dirty="0" err="1" smtClean="0"/>
              <a:t>uppercase</a:t>
            </a:r>
            <a:r>
              <a:rPr lang="fr-FR" dirty="0" smtClean="0"/>
              <a:t> </a:t>
            </a:r>
            <a:r>
              <a:rPr lang="fr-FR" dirty="0" err="1" smtClean="0"/>
              <a:t>makes</a:t>
            </a:r>
            <a:r>
              <a:rPr lang="fr-FR" dirty="0" smtClean="0"/>
              <a:t> the information </a:t>
            </a:r>
            <a:r>
              <a:rPr lang="fr-FR" dirty="0" err="1" smtClean="0"/>
              <a:t>inherently</a:t>
            </a:r>
            <a:r>
              <a:rPr lang="fr-FR" dirty="0" smtClean="0"/>
              <a:t> </a:t>
            </a:r>
            <a:r>
              <a:rPr lang="fr-FR" dirty="0" err="1" smtClean="0"/>
              <a:t>difficult</a:t>
            </a:r>
            <a:r>
              <a:rPr lang="fr-FR" dirty="0" smtClean="0"/>
              <a:t> to </a:t>
            </a:r>
            <a:r>
              <a:rPr lang="fr-FR" dirty="0" err="1" smtClean="0"/>
              <a:t>read</a:t>
            </a:r>
            <a:r>
              <a:rPr lang="fr-FR" dirty="0" smtClean="0"/>
              <a:t>. DON'T USE IT. </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3</a:t>
            </a:fld>
            <a:endParaRPr lang="fr-FR"/>
          </a:p>
        </p:txBody>
      </p:sp>
    </p:spTree>
    <p:extLst>
      <p:ext uri="{BB962C8B-B14F-4D97-AF65-F5344CB8AC3E}">
        <p14:creationId xmlns:p14="http://schemas.microsoft.com/office/powerpoint/2010/main" val="2712645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0" dirty="0" smtClean="0"/>
              <a:t>Un exemple d’interface stupide: étant donné le résultat, la question paraît irrationnelle.</a:t>
            </a:r>
          </a:p>
          <a:p>
            <a:endParaRPr lang="fr-FR" b="1" dirty="0" smtClean="0"/>
          </a:p>
          <a:p>
            <a:r>
              <a:rPr lang="fr-FR" b="1" dirty="0" smtClean="0"/>
              <a:t>Kate Adams</a:t>
            </a:r>
            <a:r>
              <a:rPr lang="fr-FR" dirty="0" smtClean="0"/>
              <a:t> sent us </a:t>
            </a:r>
            <a:r>
              <a:rPr lang="fr-FR" dirty="0" err="1" smtClean="0"/>
              <a:t>this</a:t>
            </a:r>
            <a:r>
              <a:rPr lang="fr-FR" dirty="0" smtClean="0"/>
              <a:t> </a:t>
            </a:r>
            <a:r>
              <a:rPr lang="fr-FR" dirty="0" err="1" smtClean="0"/>
              <a:t>example</a:t>
            </a:r>
            <a:r>
              <a:rPr lang="fr-FR" dirty="0" smtClean="0"/>
              <a:t> of interface </a:t>
            </a:r>
            <a:r>
              <a:rPr lang="fr-FR" dirty="0" err="1" smtClean="0"/>
              <a:t>stupidity</a:t>
            </a:r>
            <a:r>
              <a:rPr lang="fr-FR" dirty="0" smtClean="0"/>
              <a:t> </a:t>
            </a:r>
            <a:r>
              <a:rPr lang="fr-FR" dirty="0" err="1" smtClean="0"/>
              <a:t>from</a:t>
            </a:r>
            <a:r>
              <a:rPr lang="fr-FR" dirty="0" smtClean="0"/>
              <a:t> </a:t>
            </a:r>
            <a:r>
              <a:rPr lang="fr-FR" i="1" dirty="0" err="1" smtClean="0"/>
              <a:t>ClearCase</a:t>
            </a:r>
            <a:r>
              <a:rPr lang="fr-FR" dirty="0" smtClean="0"/>
              <a:t>, a source-code control system </a:t>
            </a:r>
            <a:r>
              <a:rPr lang="fr-FR" dirty="0" err="1" smtClean="0"/>
              <a:t>from</a:t>
            </a:r>
            <a:r>
              <a:rPr lang="fr-FR" dirty="0" smtClean="0"/>
              <a:t> Rational Software. </a:t>
            </a:r>
            <a:r>
              <a:rPr lang="fr-FR" dirty="0" err="1" smtClean="0"/>
              <a:t>Given</a:t>
            </a:r>
            <a:r>
              <a:rPr lang="fr-FR" dirty="0" smtClean="0"/>
              <a:t> the </a:t>
            </a:r>
            <a:r>
              <a:rPr lang="fr-FR" dirty="0" err="1" smtClean="0"/>
              <a:t>result</a:t>
            </a:r>
            <a:r>
              <a:rPr lang="fr-FR" dirty="0" smtClean="0"/>
              <a:t>, the question </a:t>
            </a:r>
            <a:r>
              <a:rPr lang="fr-FR" dirty="0" err="1" smtClean="0"/>
              <a:t>strikes</a:t>
            </a:r>
            <a:r>
              <a:rPr lang="fr-FR" dirty="0" smtClean="0"/>
              <a:t> us as </a:t>
            </a:r>
            <a:r>
              <a:rPr lang="fr-FR" dirty="0" err="1" smtClean="0"/>
              <a:t>rather</a:t>
            </a:r>
            <a:r>
              <a:rPr lang="fr-FR" dirty="0" smtClean="0"/>
              <a:t> </a:t>
            </a:r>
            <a:r>
              <a:rPr lang="fr-FR" i="1" dirty="0" err="1" smtClean="0"/>
              <a:t>irrational</a:t>
            </a: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21</a:t>
            </a:fld>
            <a:endParaRPr lang="fr-FR"/>
          </a:p>
        </p:txBody>
      </p:sp>
    </p:spTree>
    <p:extLst>
      <p:ext uri="{BB962C8B-B14F-4D97-AF65-F5344CB8AC3E}">
        <p14:creationId xmlns:p14="http://schemas.microsoft.com/office/powerpoint/2010/main" val="1109500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Pouvez-vous</a:t>
            </a:r>
            <a:r>
              <a:rPr lang="fr-FR" baseline="0" dirty="0" smtClean="0"/>
              <a:t> répéter la question ? (il n’y a pas de question justement..)</a:t>
            </a:r>
            <a:endParaRPr lang="fr-FR" dirty="0" smtClean="0"/>
          </a:p>
          <a:p>
            <a:endParaRPr lang="fr-FR" dirty="0" smtClean="0"/>
          </a:p>
          <a:p>
            <a:r>
              <a:rPr lang="fr-FR" dirty="0" smtClean="0"/>
              <a:t>Can </a:t>
            </a:r>
            <a:r>
              <a:rPr lang="fr-FR" dirty="0" err="1" smtClean="0"/>
              <a:t>you</a:t>
            </a:r>
            <a:r>
              <a:rPr lang="fr-FR" dirty="0" smtClean="0"/>
              <a:t> </a:t>
            </a:r>
            <a:r>
              <a:rPr lang="fr-FR" dirty="0" err="1" smtClean="0"/>
              <a:t>repeat</a:t>
            </a:r>
            <a:r>
              <a:rPr lang="fr-FR" dirty="0" smtClean="0"/>
              <a:t> the question ?</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23</a:t>
            </a:fld>
            <a:endParaRPr lang="fr-FR"/>
          </a:p>
        </p:txBody>
      </p:sp>
    </p:spTree>
    <p:extLst>
      <p:ext uri="{BB962C8B-B14F-4D97-AF65-F5344CB8AC3E}">
        <p14:creationId xmlns:p14="http://schemas.microsoft.com/office/powerpoint/2010/main" val="2117662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Message sans espoir ! Il manque définitivement</a:t>
            </a:r>
            <a:r>
              <a:rPr lang="fr-FR" baseline="0" dirty="0" smtClean="0"/>
              <a:t> un bouton: le bouton « je ne sais pas ».</a:t>
            </a:r>
            <a:endParaRPr lang="fr-FR" dirty="0" smtClean="0"/>
          </a:p>
          <a:p>
            <a:endParaRPr lang="fr-FR" dirty="0" smtClean="0"/>
          </a:p>
          <a:p>
            <a:r>
              <a:rPr lang="fr-FR" dirty="0" smtClean="0"/>
              <a:t>Luke </a:t>
            </a:r>
            <a:r>
              <a:rPr lang="fr-FR" dirty="0" err="1" smtClean="0"/>
              <a:t>was</a:t>
            </a:r>
            <a:r>
              <a:rPr lang="fr-FR" dirty="0" smtClean="0"/>
              <a:t> </a:t>
            </a:r>
            <a:r>
              <a:rPr lang="fr-FR" dirty="0" err="1" smtClean="0"/>
              <a:t>struck</a:t>
            </a:r>
            <a:r>
              <a:rPr lang="fr-FR" dirty="0" smtClean="0"/>
              <a:t> </a:t>
            </a:r>
            <a:r>
              <a:rPr lang="fr-FR" dirty="0" err="1" smtClean="0"/>
              <a:t>with</a:t>
            </a:r>
            <a:r>
              <a:rPr lang="fr-FR" dirty="0" smtClean="0"/>
              <a:t> the "</a:t>
            </a:r>
            <a:r>
              <a:rPr lang="fr-FR" dirty="0" err="1" smtClean="0"/>
              <a:t>hopelessness</a:t>
            </a:r>
            <a:r>
              <a:rPr lang="fr-FR" dirty="0" smtClean="0"/>
              <a:t>" of the message. </a:t>
            </a:r>
            <a:r>
              <a:rPr lang="fr-FR" dirty="0" err="1" smtClean="0"/>
              <a:t>I've</a:t>
            </a:r>
            <a:r>
              <a:rPr lang="fr-FR" dirty="0" smtClean="0"/>
              <a:t> </a:t>
            </a:r>
            <a:r>
              <a:rPr lang="fr-FR" dirty="0" err="1" smtClean="0"/>
              <a:t>read</a:t>
            </a:r>
            <a:r>
              <a:rPr lang="fr-FR" dirty="0" smtClean="0"/>
              <a:t> the message </a:t>
            </a:r>
            <a:r>
              <a:rPr lang="fr-FR" dirty="0" err="1" smtClean="0"/>
              <a:t>several</a:t>
            </a:r>
            <a:r>
              <a:rPr lang="fr-FR" dirty="0" smtClean="0"/>
              <a:t> times, and </a:t>
            </a:r>
            <a:r>
              <a:rPr lang="fr-FR" dirty="0" err="1" smtClean="0"/>
              <a:t>can</a:t>
            </a:r>
            <a:r>
              <a:rPr lang="fr-FR" dirty="0" smtClean="0"/>
              <a:t> </a:t>
            </a:r>
            <a:r>
              <a:rPr lang="fr-FR" dirty="0" err="1" smtClean="0"/>
              <a:t>only</a:t>
            </a:r>
            <a:r>
              <a:rPr lang="fr-FR" dirty="0" smtClean="0"/>
              <a:t> </a:t>
            </a:r>
            <a:r>
              <a:rPr lang="fr-FR" dirty="0" err="1" smtClean="0"/>
              <a:t>conclude</a:t>
            </a:r>
            <a:r>
              <a:rPr lang="fr-FR" dirty="0" smtClean="0"/>
              <a:t> </a:t>
            </a:r>
            <a:r>
              <a:rPr lang="fr-FR" dirty="0" err="1" smtClean="0"/>
              <a:t>that</a:t>
            </a:r>
            <a:r>
              <a:rPr lang="fr-FR" dirty="0" smtClean="0"/>
              <a:t> the </a:t>
            </a:r>
            <a:r>
              <a:rPr lang="fr-FR" dirty="0" err="1" smtClean="0"/>
              <a:t>dialog</a:t>
            </a:r>
            <a:r>
              <a:rPr lang="fr-FR" dirty="0" smtClean="0"/>
              <a:t> box </a:t>
            </a:r>
            <a:r>
              <a:rPr lang="fr-FR" dirty="0" err="1" smtClean="0"/>
              <a:t>desperately</a:t>
            </a:r>
            <a:r>
              <a:rPr lang="fr-FR" dirty="0" smtClean="0"/>
              <a:t> </a:t>
            </a:r>
            <a:r>
              <a:rPr lang="fr-FR" dirty="0" err="1" smtClean="0"/>
              <a:t>needs</a:t>
            </a:r>
            <a:r>
              <a:rPr lang="fr-FR" dirty="0" smtClean="0"/>
              <a:t> </a:t>
            </a:r>
            <a:r>
              <a:rPr lang="fr-FR" dirty="0" err="1" smtClean="0"/>
              <a:t>another</a:t>
            </a:r>
            <a:r>
              <a:rPr lang="fr-FR" dirty="0" smtClean="0"/>
              <a:t> </a:t>
            </a:r>
            <a:r>
              <a:rPr lang="fr-FR" dirty="0" err="1" smtClean="0"/>
              <a:t>button</a:t>
            </a:r>
            <a:r>
              <a:rPr lang="fr-FR" dirty="0" smtClean="0"/>
              <a:t>: </a:t>
            </a:r>
            <a:r>
              <a:rPr lang="fr-FR" b="1" dirty="0" smtClean="0"/>
              <a:t>I </a:t>
            </a:r>
            <a:r>
              <a:rPr lang="fr-FR" b="1" dirty="0" err="1" smtClean="0"/>
              <a:t>don't</a:t>
            </a:r>
            <a:r>
              <a:rPr lang="fr-FR" b="1" dirty="0" smtClean="0"/>
              <a:t> know!</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24</a:t>
            </a:fld>
            <a:endParaRPr lang="fr-FR"/>
          </a:p>
        </p:txBody>
      </p:sp>
    </p:spTree>
    <p:extLst>
      <p:ext uri="{BB962C8B-B14F-4D97-AF65-F5344CB8AC3E}">
        <p14:creationId xmlns:p14="http://schemas.microsoft.com/office/powerpoint/2010/main" val="2970240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0" dirty="0" smtClean="0"/>
              <a:t>On voit ici pourquoi il est important de prévenir l’utilisateur qu’une commande</a:t>
            </a:r>
            <a:r>
              <a:rPr lang="fr-FR" i="0" baseline="0" dirty="0" smtClean="0"/>
              <a:t> (ou un bouton) est inaccessible.</a:t>
            </a:r>
            <a:endParaRPr lang="fr-FR" i="0" dirty="0" smtClean="0"/>
          </a:p>
          <a:p>
            <a:endParaRPr lang="fr-FR" i="1" dirty="0" smtClean="0"/>
          </a:p>
          <a:p>
            <a:r>
              <a:rPr lang="fr-FR" i="1" dirty="0" smtClean="0"/>
              <a:t>Microsoft </a:t>
            </a:r>
            <a:r>
              <a:rPr lang="fr-FR" i="1" dirty="0" err="1" smtClean="0"/>
              <a:t>Paint</a:t>
            </a:r>
            <a:r>
              <a:rPr lang="fr-FR" dirty="0" smtClean="0"/>
              <a:t> </a:t>
            </a:r>
            <a:r>
              <a:rPr lang="fr-FR" dirty="0" err="1" smtClean="0"/>
              <a:t>provides</a:t>
            </a:r>
            <a:r>
              <a:rPr lang="fr-FR" dirty="0" smtClean="0"/>
              <a:t> a good </a:t>
            </a:r>
            <a:r>
              <a:rPr lang="fr-FR" dirty="0" err="1" smtClean="0"/>
              <a:t>example</a:t>
            </a:r>
            <a:r>
              <a:rPr lang="fr-FR" dirty="0" smtClean="0"/>
              <a:t> of </a:t>
            </a:r>
            <a:r>
              <a:rPr lang="fr-FR" dirty="0" err="1" smtClean="0"/>
              <a:t>why</a:t>
            </a:r>
            <a:r>
              <a:rPr lang="fr-FR" dirty="0" smtClean="0"/>
              <a:t> </a:t>
            </a:r>
            <a:r>
              <a:rPr lang="fr-FR" dirty="0" err="1" smtClean="0"/>
              <a:t>it</a:t>
            </a:r>
            <a:r>
              <a:rPr lang="fr-FR" dirty="0" smtClean="0"/>
              <a:t> </a:t>
            </a:r>
            <a:r>
              <a:rPr lang="fr-FR" dirty="0" err="1" smtClean="0"/>
              <a:t>is</a:t>
            </a:r>
            <a:r>
              <a:rPr lang="fr-FR" dirty="0" smtClean="0"/>
              <a:t> important to </a:t>
            </a:r>
            <a:r>
              <a:rPr lang="fr-FR" dirty="0" err="1" smtClean="0"/>
              <a:t>make</a:t>
            </a:r>
            <a:r>
              <a:rPr lang="fr-FR" dirty="0" smtClean="0"/>
              <a:t> </a:t>
            </a:r>
            <a:r>
              <a:rPr lang="fr-FR" dirty="0" err="1" smtClean="0"/>
              <a:t>disabled</a:t>
            </a:r>
            <a:r>
              <a:rPr lang="fr-FR" dirty="0" smtClean="0"/>
              <a:t> </a:t>
            </a:r>
            <a:r>
              <a:rPr lang="fr-FR" dirty="0" err="1" smtClean="0"/>
              <a:t>controls</a:t>
            </a:r>
            <a:r>
              <a:rPr lang="fr-FR" dirty="0" smtClean="0"/>
              <a:t> </a:t>
            </a:r>
            <a:r>
              <a:rPr lang="fr-FR" dirty="0" err="1" smtClean="0"/>
              <a:t>appear</a:t>
            </a:r>
            <a:r>
              <a:rPr lang="fr-FR" dirty="0" smtClean="0"/>
              <a:t> </a:t>
            </a:r>
            <a:r>
              <a:rPr lang="fr-FR" dirty="0" err="1" smtClean="0"/>
              <a:t>disabled</a:t>
            </a:r>
            <a:r>
              <a:rPr lang="fr-FR" dirty="0" smtClean="0"/>
              <a:t>. To </a:t>
            </a:r>
            <a:r>
              <a:rPr lang="fr-FR" dirty="0" err="1" smtClean="0"/>
              <a:t>add</a:t>
            </a:r>
            <a:r>
              <a:rPr lang="fr-FR" dirty="0" smtClean="0"/>
              <a:t> </a:t>
            </a:r>
            <a:r>
              <a:rPr lang="fr-FR" dirty="0" err="1" smtClean="0"/>
              <a:t>text</a:t>
            </a:r>
            <a:r>
              <a:rPr lang="fr-FR" dirty="0" smtClean="0"/>
              <a:t> to an image in </a:t>
            </a:r>
            <a:r>
              <a:rPr lang="fr-FR" i="1" dirty="0" err="1" smtClean="0"/>
              <a:t>Paint</a:t>
            </a:r>
            <a:r>
              <a:rPr lang="fr-FR" dirty="0" smtClean="0"/>
              <a:t>, the user must first use the </a:t>
            </a:r>
            <a:r>
              <a:rPr lang="fr-FR" dirty="0" err="1" smtClean="0"/>
              <a:t>Text</a:t>
            </a:r>
            <a:r>
              <a:rPr lang="fr-FR" dirty="0" smtClean="0"/>
              <a:t> </a:t>
            </a:r>
            <a:r>
              <a:rPr lang="fr-FR" dirty="0" err="1" smtClean="0"/>
              <a:t>tool</a:t>
            </a:r>
            <a:r>
              <a:rPr lang="fr-FR" dirty="0" smtClean="0"/>
              <a:t> to </a:t>
            </a:r>
            <a:r>
              <a:rPr lang="fr-FR" dirty="0" err="1" smtClean="0"/>
              <a:t>define</a:t>
            </a:r>
            <a:r>
              <a:rPr lang="fr-FR" dirty="0" smtClean="0"/>
              <a:t> an area to </a:t>
            </a:r>
            <a:r>
              <a:rPr lang="fr-FR" dirty="0" err="1" smtClean="0"/>
              <a:t>receive</a:t>
            </a:r>
            <a:r>
              <a:rPr lang="fr-FR" dirty="0" smtClean="0"/>
              <a:t> the </a:t>
            </a:r>
            <a:r>
              <a:rPr lang="fr-FR" dirty="0" err="1" smtClean="0"/>
              <a:t>text</a:t>
            </a:r>
            <a:r>
              <a:rPr lang="fr-FR" dirty="0" smtClean="0"/>
              <a:t>. The </a:t>
            </a:r>
            <a:r>
              <a:rPr lang="fr-FR" dirty="0" err="1" smtClean="0"/>
              <a:t>Text</a:t>
            </a:r>
            <a:r>
              <a:rPr lang="fr-FR" dirty="0" smtClean="0"/>
              <a:t> </a:t>
            </a:r>
            <a:r>
              <a:rPr lang="fr-FR" dirty="0" err="1" smtClean="0"/>
              <a:t>function</a:t>
            </a:r>
            <a:r>
              <a:rPr lang="fr-FR" dirty="0" smtClean="0"/>
              <a:t> </a:t>
            </a:r>
            <a:r>
              <a:rPr lang="fr-FR" dirty="0" err="1" smtClean="0"/>
              <a:t>however</a:t>
            </a:r>
            <a:r>
              <a:rPr lang="fr-FR" dirty="0" smtClean="0"/>
              <a:t>, </a:t>
            </a:r>
            <a:r>
              <a:rPr lang="fr-FR" dirty="0" err="1" smtClean="0"/>
              <a:t>is</a:t>
            </a:r>
            <a:r>
              <a:rPr lang="fr-FR" dirty="0" smtClean="0"/>
              <a:t> not </a:t>
            </a:r>
            <a:r>
              <a:rPr lang="fr-FR" dirty="0" err="1" smtClean="0"/>
              <a:t>available</a:t>
            </a:r>
            <a:r>
              <a:rPr lang="fr-FR" dirty="0" smtClean="0"/>
              <a:t> </a:t>
            </a:r>
            <a:r>
              <a:rPr lang="fr-FR" dirty="0" err="1" smtClean="0"/>
              <a:t>when</a:t>
            </a:r>
            <a:r>
              <a:rPr lang="fr-FR" dirty="0" smtClean="0"/>
              <a:t> an image has been </a:t>
            </a:r>
            <a:r>
              <a:rPr lang="fr-FR" dirty="0" err="1" smtClean="0"/>
              <a:t>zoomed</a:t>
            </a:r>
            <a:r>
              <a:rPr lang="fr-FR" dirty="0" smtClean="0"/>
              <a:t>. Most </a:t>
            </a:r>
            <a:r>
              <a:rPr lang="fr-FR" dirty="0" err="1" smtClean="0"/>
              <a:t>users</a:t>
            </a:r>
            <a:r>
              <a:rPr lang="fr-FR" dirty="0" smtClean="0"/>
              <a:t> are </a:t>
            </a:r>
            <a:r>
              <a:rPr lang="fr-FR" dirty="0" err="1" smtClean="0"/>
              <a:t>unaware</a:t>
            </a:r>
            <a:r>
              <a:rPr lang="fr-FR" dirty="0" smtClean="0"/>
              <a:t> of </a:t>
            </a:r>
            <a:r>
              <a:rPr lang="fr-FR" dirty="0" err="1" smtClean="0"/>
              <a:t>this</a:t>
            </a:r>
            <a:r>
              <a:rPr lang="fr-FR" dirty="0" smtClean="0"/>
              <a:t> </a:t>
            </a:r>
            <a:r>
              <a:rPr lang="fr-FR" dirty="0" err="1" smtClean="0"/>
              <a:t>because</a:t>
            </a:r>
            <a:r>
              <a:rPr lang="fr-FR" dirty="0" smtClean="0"/>
              <a:t> the </a:t>
            </a:r>
            <a:r>
              <a:rPr lang="fr-FR" dirty="0" err="1" smtClean="0"/>
              <a:t>Text</a:t>
            </a:r>
            <a:r>
              <a:rPr lang="fr-FR" dirty="0" smtClean="0"/>
              <a:t> </a:t>
            </a:r>
            <a:r>
              <a:rPr lang="fr-FR" dirty="0" err="1" smtClean="0"/>
              <a:t>tool</a:t>
            </a:r>
            <a:r>
              <a:rPr lang="fr-FR" dirty="0" smtClean="0"/>
              <a:t> </a:t>
            </a:r>
            <a:r>
              <a:rPr lang="fr-FR" dirty="0" err="1" smtClean="0"/>
              <a:t>gives</a:t>
            </a:r>
            <a:r>
              <a:rPr lang="fr-FR" dirty="0" smtClean="0"/>
              <a:t> </a:t>
            </a:r>
            <a:r>
              <a:rPr lang="fr-FR" dirty="0" err="1" smtClean="0"/>
              <a:t>every</a:t>
            </a:r>
            <a:r>
              <a:rPr lang="fr-FR" dirty="0" smtClean="0"/>
              <a:t> indication </a:t>
            </a:r>
            <a:r>
              <a:rPr lang="fr-FR" dirty="0" err="1" smtClean="0"/>
              <a:t>that</a:t>
            </a:r>
            <a:r>
              <a:rPr lang="fr-FR" dirty="0" smtClean="0"/>
              <a:t> </a:t>
            </a:r>
            <a:r>
              <a:rPr lang="fr-FR" dirty="0" err="1" smtClean="0"/>
              <a:t>it</a:t>
            </a:r>
            <a:r>
              <a:rPr lang="fr-FR" dirty="0" smtClean="0"/>
              <a:t> </a:t>
            </a:r>
            <a:r>
              <a:rPr lang="fr-FR" dirty="0" err="1" smtClean="0"/>
              <a:t>is</a:t>
            </a:r>
            <a:r>
              <a:rPr lang="fr-FR" dirty="0" smtClean="0"/>
              <a:t> </a:t>
            </a:r>
            <a:r>
              <a:rPr lang="fr-FR" dirty="0" err="1" smtClean="0"/>
              <a:t>indeed</a:t>
            </a:r>
            <a:r>
              <a:rPr lang="fr-FR" dirty="0" smtClean="0"/>
              <a:t> </a:t>
            </a:r>
            <a:r>
              <a:rPr lang="fr-FR" dirty="0" err="1" smtClean="0"/>
              <a:t>available</a:t>
            </a:r>
            <a:r>
              <a:rPr lang="fr-FR" dirty="0" smtClean="0"/>
              <a:t>. In the </a:t>
            </a:r>
            <a:r>
              <a:rPr lang="fr-FR" dirty="0" err="1" smtClean="0"/>
              <a:t>example</a:t>
            </a:r>
            <a:r>
              <a:rPr lang="fr-FR" dirty="0" smtClean="0"/>
              <a:t> </a:t>
            </a:r>
            <a:r>
              <a:rPr lang="fr-FR" dirty="0" err="1" smtClean="0"/>
              <a:t>illustrated</a:t>
            </a:r>
            <a:r>
              <a:rPr lang="fr-FR" dirty="0" smtClean="0"/>
              <a:t> </a:t>
            </a:r>
            <a:r>
              <a:rPr lang="fr-FR" dirty="0" err="1" smtClean="0"/>
              <a:t>here</a:t>
            </a:r>
            <a:r>
              <a:rPr lang="fr-FR" dirty="0" smtClean="0"/>
              <a:t>, the user </a:t>
            </a:r>
            <a:r>
              <a:rPr lang="fr-FR" dirty="0" err="1" smtClean="0"/>
              <a:t>is</a:t>
            </a:r>
            <a:r>
              <a:rPr lang="fr-FR" dirty="0" smtClean="0"/>
              <a:t> </a:t>
            </a:r>
            <a:r>
              <a:rPr lang="fr-FR" dirty="0" err="1" smtClean="0"/>
              <a:t>trying</a:t>
            </a:r>
            <a:r>
              <a:rPr lang="fr-FR" dirty="0" smtClean="0"/>
              <a:t> to </a:t>
            </a:r>
            <a:r>
              <a:rPr lang="fr-FR" dirty="0" err="1" smtClean="0"/>
              <a:t>add</a:t>
            </a:r>
            <a:r>
              <a:rPr lang="fr-FR" dirty="0" smtClean="0"/>
              <a:t> a line of </a:t>
            </a:r>
            <a:r>
              <a:rPr lang="fr-FR" dirty="0" err="1" smtClean="0"/>
              <a:t>text</a:t>
            </a:r>
            <a:r>
              <a:rPr lang="fr-FR" dirty="0" smtClean="0"/>
              <a:t> to a </a:t>
            </a:r>
            <a:r>
              <a:rPr lang="fr-FR" dirty="0" err="1" smtClean="0"/>
              <a:t>zoomed</a:t>
            </a:r>
            <a:r>
              <a:rPr lang="fr-FR" dirty="0" smtClean="0"/>
              <a:t> image of a </a:t>
            </a:r>
            <a:r>
              <a:rPr lang="fr-FR" dirty="0" err="1" smtClean="0"/>
              <a:t>sunset</a:t>
            </a:r>
            <a:r>
              <a:rPr lang="fr-FR" dirty="0" smtClean="0"/>
              <a:t>. Notice </a:t>
            </a:r>
            <a:r>
              <a:rPr lang="fr-FR" dirty="0" err="1" smtClean="0"/>
              <a:t>that</a:t>
            </a:r>
            <a:r>
              <a:rPr lang="fr-FR" dirty="0" smtClean="0"/>
              <a:t> </a:t>
            </a:r>
            <a:r>
              <a:rPr lang="fr-FR" dirty="0" err="1" smtClean="0"/>
              <a:t>when</a:t>
            </a:r>
            <a:r>
              <a:rPr lang="fr-FR" dirty="0" smtClean="0"/>
              <a:t> the </a:t>
            </a:r>
            <a:r>
              <a:rPr lang="fr-FR" dirty="0" err="1" smtClean="0"/>
              <a:t>Text</a:t>
            </a:r>
            <a:r>
              <a:rPr lang="fr-FR" dirty="0" smtClean="0"/>
              <a:t> </a:t>
            </a:r>
            <a:r>
              <a:rPr lang="fr-FR" dirty="0" err="1" smtClean="0"/>
              <a:t>toolbutton</a:t>
            </a:r>
            <a:r>
              <a:rPr lang="fr-FR" dirty="0" smtClean="0"/>
              <a:t> </a:t>
            </a:r>
            <a:r>
              <a:rPr lang="fr-FR" dirty="0" err="1" smtClean="0"/>
              <a:t>is</a:t>
            </a:r>
            <a:r>
              <a:rPr lang="fr-FR" dirty="0" smtClean="0"/>
              <a:t> </a:t>
            </a:r>
            <a:r>
              <a:rPr lang="fr-FR" dirty="0" err="1" smtClean="0"/>
              <a:t>clicked</a:t>
            </a:r>
            <a:r>
              <a:rPr lang="fr-FR" dirty="0" smtClean="0"/>
              <a:t>, </a:t>
            </a:r>
            <a:r>
              <a:rPr lang="fr-FR" dirty="0" err="1" smtClean="0"/>
              <a:t>it</a:t>
            </a:r>
            <a:r>
              <a:rPr lang="fr-FR" dirty="0" smtClean="0"/>
              <a:t> </a:t>
            </a:r>
            <a:r>
              <a:rPr lang="fr-FR" dirty="0" err="1" smtClean="0"/>
              <a:t>takes</a:t>
            </a:r>
            <a:r>
              <a:rPr lang="fr-FR" dirty="0" smtClean="0"/>
              <a:t> on a </a:t>
            </a:r>
            <a:r>
              <a:rPr lang="fr-FR" i="1" dirty="0" err="1" smtClean="0"/>
              <a:t>clicked</a:t>
            </a:r>
            <a:r>
              <a:rPr lang="fr-FR" dirty="0" smtClean="0"/>
              <a:t> </a:t>
            </a:r>
            <a:r>
              <a:rPr lang="fr-FR" dirty="0" err="1" smtClean="0"/>
              <a:t>appearance</a:t>
            </a:r>
            <a:r>
              <a:rPr lang="fr-FR" dirty="0" smtClean="0"/>
              <a:t>, but </a:t>
            </a:r>
            <a:r>
              <a:rPr lang="fr-FR" i="1" dirty="0" err="1" smtClean="0"/>
              <a:t>Paint</a:t>
            </a:r>
            <a:r>
              <a:rPr lang="fr-FR" dirty="0" smtClean="0"/>
              <a:t> </a:t>
            </a:r>
            <a:r>
              <a:rPr lang="fr-FR" dirty="0" err="1" smtClean="0"/>
              <a:t>rapidly</a:t>
            </a:r>
            <a:r>
              <a:rPr lang="fr-FR" dirty="0" smtClean="0"/>
              <a:t> </a:t>
            </a:r>
            <a:r>
              <a:rPr lang="fr-FR" dirty="0" err="1" smtClean="0"/>
              <a:t>reverts</a:t>
            </a:r>
            <a:r>
              <a:rPr lang="fr-FR" dirty="0" smtClean="0"/>
              <a:t> to the </a:t>
            </a:r>
            <a:r>
              <a:rPr lang="fr-FR" dirty="0" err="1" smtClean="0"/>
              <a:t>previously</a:t>
            </a:r>
            <a:r>
              <a:rPr lang="fr-FR" dirty="0" smtClean="0"/>
              <a:t> </a:t>
            </a:r>
            <a:r>
              <a:rPr lang="fr-FR" dirty="0" err="1" smtClean="0"/>
              <a:t>selected</a:t>
            </a:r>
            <a:r>
              <a:rPr lang="fr-FR" dirty="0" smtClean="0"/>
              <a:t> control. </a:t>
            </a:r>
            <a:r>
              <a:rPr lang="fr-FR" dirty="0" err="1" smtClean="0"/>
              <a:t>Thus</a:t>
            </a:r>
            <a:r>
              <a:rPr lang="fr-FR" dirty="0" smtClean="0"/>
              <a:t>, in </a:t>
            </a:r>
            <a:r>
              <a:rPr lang="fr-FR" dirty="0" err="1" smtClean="0"/>
              <a:t>attempting</a:t>
            </a:r>
            <a:r>
              <a:rPr lang="fr-FR" dirty="0" smtClean="0"/>
              <a:t> to </a:t>
            </a:r>
            <a:r>
              <a:rPr lang="fr-FR" dirty="0" err="1" smtClean="0"/>
              <a:t>add</a:t>
            </a:r>
            <a:r>
              <a:rPr lang="fr-FR" dirty="0" smtClean="0"/>
              <a:t> </a:t>
            </a:r>
            <a:r>
              <a:rPr lang="fr-FR" dirty="0" err="1" smtClean="0"/>
              <a:t>text</a:t>
            </a:r>
            <a:r>
              <a:rPr lang="fr-FR" dirty="0" smtClean="0"/>
              <a:t> to the image, the user </a:t>
            </a:r>
            <a:r>
              <a:rPr lang="fr-FR" dirty="0" err="1" smtClean="0"/>
              <a:t>inadvertently</a:t>
            </a:r>
            <a:r>
              <a:rPr lang="fr-FR" dirty="0" smtClean="0"/>
              <a:t> </a:t>
            </a:r>
            <a:r>
              <a:rPr lang="fr-FR" dirty="0" err="1" smtClean="0"/>
              <a:t>drew</a:t>
            </a:r>
            <a:r>
              <a:rPr lang="fr-FR" dirty="0" smtClean="0"/>
              <a:t> an </a:t>
            </a:r>
            <a:r>
              <a:rPr lang="fr-FR" dirty="0" err="1" smtClean="0"/>
              <a:t>irregular</a:t>
            </a:r>
            <a:r>
              <a:rPr lang="fr-FR" dirty="0" smtClean="0"/>
              <a:t> black line </a:t>
            </a:r>
            <a:r>
              <a:rPr lang="fr-FR" dirty="0" err="1" smtClean="0"/>
              <a:t>through</a:t>
            </a:r>
            <a:r>
              <a:rPr lang="fr-FR" dirty="0" smtClean="0"/>
              <a:t> the image. </a:t>
            </a:r>
          </a:p>
          <a:p>
            <a:r>
              <a:rPr lang="fr-FR" dirty="0" err="1" smtClean="0"/>
              <a:t>After</a:t>
            </a:r>
            <a:r>
              <a:rPr lang="fr-FR" dirty="0" smtClean="0"/>
              <a:t> </a:t>
            </a:r>
            <a:r>
              <a:rPr lang="fr-FR" dirty="0" err="1" smtClean="0"/>
              <a:t>performing</a:t>
            </a:r>
            <a:r>
              <a:rPr lang="fr-FR" dirty="0" smtClean="0"/>
              <a:t> </a:t>
            </a:r>
            <a:r>
              <a:rPr lang="fr-FR" dirty="0" err="1" smtClean="0"/>
              <a:t>such</a:t>
            </a:r>
            <a:r>
              <a:rPr lang="fr-FR" dirty="0" smtClean="0"/>
              <a:t> an </a:t>
            </a:r>
            <a:r>
              <a:rPr lang="fr-FR" dirty="0" err="1" smtClean="0"/>
              <a:t>inadvertent</a:t>
            </a:r>
            <a:r>
              <a:rPr lang="fr-FR" dirty="0" smtClean="0"/>
              <a:t> action, </a:t>
            </a:r>
            <a:r>
              <a:rPr lang="fr-FR" dirty="0" err="1" smtClean="0"/>
              <a:t>most</a:t>
            </a:r>
            <a:r>
              <a:rPr lang="fr-FR" dirty="0" smtClean="0"/>
              <a:t> </a:t>
            </a:r>
            <a:r>
              <a:rPr lang="fr-FR" dirty="0" err="1" smtClean="0"/>
              <a:t>users</a:t>
            </a:r>
            <a:r>
              <a:rPr lang="fr-FR" dirty="0" smtClean="0"/>
              <a:t> </a:t>
            </a:r>
            <a:r>
              <a:rPr lang="fr-FR" dirty="0" err="1" smtClean="0"/>
              <a:t>would</a:t>
            </a:r>
            <a:r>
              <a:rPr lang="fr-FR" dirty="0" smtClean="0"/>
              <a:t> assume </a:t>
            </a:r>
            <a:r>
              <a:rPr lang="fr-FR" dirty="0" err="1" smtClean="0"/>
              <a:t>that</a:t>
            </a:r>
            <a:r>
              <a:rPr lang="fr-FR" dirty="0" smtClean="0"/>
              <a:t> </a:t>
            </a:r>
            <a:r>
              <a:rPr lang="fr-FR" dirty="0" err="1" smtClean="0"/>
              <a:t>they</a:t>
            </a:r>
            <a:r>
              <a:rPr lang="fr-FR" dirty="0" smtClean="0"/>
              <a:t> </a:t>
            </a:r>
            <a:r>
              <a:rPr lang="fr-FR" dirty="0" err="1" smtClean="0"/>
              <a:t>did</a:t>
            </a:r>
            <a:r>
              <a:rPr lang="fr-FR" dirty="0" smtClean="0"/>
              <a:t> not click the </a:t>
            </a:r>
            <a:r>
              <a:rPr lang="fr-FR" dirty="0" err="1" smtClean="0"/>
              <a:t>text</a:t>
            </a:r>
            <a:r>
              <a:rPr lang="fr-FR" dirty="0" smtClean="0"/>
              <a:t> </a:t>
            </a:r>
            <a:r>
              <a:rPr lang="fr-FR" dirty="0" err="1" smtClean="0"/>
              <a:t>tool</a:t>
            </a:r>
            <a:r>
              <a:rPr lang="fr-FR" dirty="0" smtClean="0"/>
              <a:t> </a:t>
            </a:r>
            <a:r>
              <a:rPr lang="fr-FR" dirty="0" err="1" smtClean="0"/>
              <a:t>button</a:t>
            </a:r>
            <a:r>
              <a:rPr lang="fr-FR" dirty="0" smtClean="0"/>
              <a:t>. </a:t>
            </a:r>
            <a:r>
              <a:rPr lang="fr-FR" dirty="0" err="1" smtClean="0"/>
              <a:t>They</a:t>
            </a:r>
            <a:r>
              <a:rPr lang="fr-FR" dirty="0" smtClean="0"/>
              <a:t> </a:t>
            </a:r>
            <a:r>
              <a:rPr lang="fr-FR" dirty="0" err="1" smtClean="0"/>
              <a:t>will</a:t>
            </a:r>
            <a:r>
              <a:rPr lang="fr-FR" dirty="0" smtClean="0"/>
              <a:t> </a:t>
            </a:r>
            <a:r>
              <a:rPr lang="fr-FR" dirty="0" err="1" smtClean="0"/>
              <a:t>try</a:t>
            </a:r>
            <a:r>
              <a:rPr lang="fr-FR" dirty="0" smtClean="0"/>
              <a:t> </a:t>
            </a:r>
            <a:r>
              <a:rPr lang="fr-FR" dirty="0" err="1" smtClean="0"/>
              <a:t>clicking</a:t>
            </a:r>
            <a:r>
              <a:rPr lang="fr-FR" dirty="0" smtClean="0"/>
              <a:t> </a:t>
            </a:r>
            <a:r>
              <a:rPr lang="fr-FR" dirty="0" err="1" smtClean="0"/>
              <a:t>it</a:t>
            </a:r>
            <a:r>
              <a:rPr lang="fr-FR" dirty="0" smtClean="0"/>
              <a:t> </a:t>
            </a:r>
            <a:r>
              <a:rPr lang="fr-FR" dirty="0" err="1" smtClean="0"/>
              <a:t>again</a:t>
            </a:r>
            <a:r>
              <a:rPr lang="fr-FR" dirty="0" smtClean="0"/>
              <a:t>, </a:t>
            </a:r>
            <a:r>
              <a:rPr lang="fr-FR" dirty="0" err="1" smtClean="0"/>
              <a:t>attempt</a:t>
            </a:r>
            <a:r>
              <a:rPr lang="fr-FR" dirty="0" smtClean="0"/>
              <a:t> to </a:t>
            </a:r>
            <a:r>
              <a:rPr lang="fr-FR" dirty="0" err="1" smtClean="0"/>
              <a:t>define</a:t>
            </a:r>
            <a:r>
              <a:rPr lang="fr-FR" dirty="0" smtClean="0"/>
              <a:t> the </a:t>
            </a:r>
            <a:r>
              <a:rPr lang="fr-FR" dirty="0" err="1" smtClean="0"/>
              <a:t>text</a:t>
            </a:r>
            <a:r>
              <a:rPr lang="fr-FR" dirty="0" smtClean="0"/>
              <a:t> rectangle, and ... </a:t>
            </a:r>
            <a:r>
              <a:rPr lang="fr-FR" b="1" dirty="0" smtClean="0"/>
              <a:t>#$%#@~!</a:t>
            </a:r>
            <a:r>
              <a:rPr lang="fr-FR" dirty="0" smtClean="0"/>
              <a:t> - </a:t>
            </a:r>
            <a:r>
              <a:rPr lang="fr-FR" dirty="0" err="1" smtClean="0"/>
              <a:t>there's</a:t>
            </a:r>
            <a:r>
              <a:rPr lang="fr-FR" dirty="0" smtClean="0"/>
              <a:t> </a:t>
            </a:r>
            <a:r>
              <a:rPr lang="fr-FR" dirty="0" err="1" smtClean="0"/>
              <a:t>that</a:t>
            </a:r>
            <a:r>
              <a:rPr lang="fr-FR" dirty="0" smtClean="0"/>
              <a:t> </a:t>
            </a:r>
            <a:r>
              <a:rPr lang="fr-FR" dirty="0" err="1" smtClean="0"/>
              <a:t>darned</a:t>
            </a:r>
            <a:r>
              <a:rPr lang="fr-FR" dirty="0" smtClean="0"/>
              <a:t> slash </a:t>
            </a:r>
            <a:r>
              <a:rPr lang="fr-FR" dirty="0" err="1" smtClean="0"/>
              <a:t>again</a:t>
            </a:r>
            <a:r>
              <a:rPr lang="fr-FR" dirty="0" smtClean="0"/>
              <a:t>. </a:t>
            </a:r>
          </a:p>
          <a:p>
            <a:r>
              <a:rPr lang="fr-FR" dirty="0" err="1" smtClean="0"/>
              <a:t>When</a:t>
            </a:r>
            <a:r>
              <a:rPr lang="fr-FR" dirty="0" smtClean="0"/>
              <a:t> a </a:t>
            </a:r>
            <a:r>
              <a:rPr lang="fr-FR" dirty="0" err="1" smtClean="0"/>
              <a:t>tool</a:t>
            </a:r>
            <a:r>
              <a:rPr lang="fr-FR" dirty="0" smtClean="0"/>
              <a:t>, or a command </a:t>
            </a:r>
            <a:r>
              <a:rPr lang="fr-FR" dirty="0" err="1" smtClean="0"/>
              <a:t>is</a:t>
            </a:r>
            <a:r>
              <a:rPr lang="fr-FR" dirty="0" smtClean="0"/>
              <a:t> not </a:t>
            </a:r>
            <a:r>
              <a:rPr lang="fr-FR" dirty="0" err="1" smtClean="0"/>
              <a:t>available</a:t>
            </a:r>
            <a:r>
              <a:rPr lang="fr-FR" dirty="0" smtClean="0"/>
              <a:t>, do the user a </a:t>
            </a:r>
            <a:r>
              <a:rPr lang="fr-FR" dirty="0" err="1" smtClean="0"/>
              <a:t>favor</a:t>
            </a:r>
            <a:r>
              <a:rPr lang="fr-FR" dirty="0" smtClean="0"/>
              <a:t> by </a:t>
            </a:r>
            <a:r>
              <a:rPr lang="fr-FR" dirty="0" err="1" smtClean="0"/>
              <a:t>making</a:t>
            </a:r>
            <a:r>
              <a:rPr lang="fr-FR" dirty="0" smtClean="0"/>
              <a:t> </a:t>
            </a:r>
            <a:r>
              <a:rPr lang="fr-FR" dirty="0" err="1" smtClean="0"/>
              <a:t>it</a:t>
            </a:r>
            <a:r>
              <a:rPr lang="fr-FR" dirty="0" smtClean="0"/>
              <a:t> </a:t>
            </a:r>
            <a:r>
              <a:rPr lang="fr-FR" b="1" dirty="0" smtClean="0"/>
              <a:t>look</a:t>
            </a:r>
            <a:r>
              <a:rPr lang="fr-FR" dirty="0" smtClean="0"/>
              <a:t> </a:t>
            </a:r>
            <a:r>
              <a:rPr lang="fr-FR" dirty="0" err="1" smtClean="0"/>
              <a:t>unavailable</a:t>
            </a:r>
            <a:r>
              <a:rPr lang="fr-FR" dirty="0" smtClean="0"/>
              <a:t>. </a:t>
            </a:r>
          </a:p>
          <a:p>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25</a:t>
            </a:fld>
            <a:endParaRPr lang="fr-FR"/>
          </a:p>
        </p:txBody>
      </p:sp>
    </p:spTree>
    <p:extLst>
      <p:ext uri="{BB962C8B-B14F-4D97-AF65-F5344CB8AC3E}">
        <p14:creationId xmlns:p14="http://schemas.microsoft.com/office/powerpoint/2010/main" val="2930345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0" dirty="0" smtClean="0"/>
              <a:t>Voilà un exemple à ne pas suivre si on veut faire une boîte de dialogue à onglets. Le nombre important de tab + les icônes colorés agressent l’œil. En outre, si vous regardez attentivement, vous verrez qu’il y a des </a:t>
            </a:r>
            <a:r>
              <a:rPr lang="fr-FR" b="0" dirty="0" err="1" smtClean="0"/>
              <a:t>tabs</a:t>
            </a:r>
            <a:r>
              <a:rPr lang="fr-FR" b="0" dirty="0" smtClean="0"/>
              <a:t> imbriqués. En outre deux </a:t>
            </a:r>
            <a:r>
              <a:rPr lang="fr-FR" b="0" dirty="0" err="1" smtClean="0"/>
              <a:t>tabs</a:t>
            </a:r>
            <a:r>
              <a:rPr lang="fr-FR" b="0" dirty="0" smtClean="0"/>
              <a:t> séparés sont surlignés…</a:t>
            </a:r>
          </a:p>
          <a:p>
            <a:endParaRPr lang="fr-FR" b="1" dirty="0" smtClean="0"/>
          </a:p>
          <a:p>
            <a:endParaRPr lang="fr-FR" b="1" dirty="0" smtClean="0"/>
          </a:p>
          <a:p>
            <a:r>
              <a:rPr lang="fr-FR" b="1" dirty="0" smtClean="0"/>
              <a:t>Paul</a:t>
            </a:r>
            <a:r>
              <a:rPr lang="fr-FR" dirty="0" smtClean="0"/>
              <a:t> sent us </a:t>
            </a:r>
            <a:r>
              <a:rPr lang="fr-FR" dirty="0" err="1" smtClean="0"/>
              <a:t>this</a:t>
            </a:r>
            <a:r>
              <a:rPr lang="fr-FR" dirty="0" smtClean="0"/>
              <a:t> image of the Options </a:t>
            </a:r>
            <a:r>
              <a:rPr lang="fr-FR" dirty="0" err="1" smtClean="0"/>
              <a:t>dialog</a:t>
            </a:r>
            <a:r>
              <a:rPr lang="fr-FR" dirty="0" smtClean="0"/>
              <a:t> </a:t>
            </a:r>
            <a:r>
              <a:rPr lang="fr-FR" dirty="0" err="1" smtClean="0"/>
              <a:t>from</a:t>
            </a:r>
            <a:r>
              <a:rPr lang="fr-FR" dirty="0" smtClean="0"/>
              <a:t> </a:t>
            </a:r>
            <a:r>
              <a:rPr lang="fr-FR" i="1" dirty="0" err="1" smtClean="0"/>
              <a:t>MultiEdit</a:t>
            </a:r>
            <a:r>
              <a:rPr lang="fr-FR" i="1" dirty="0" smtClean="0"/>
              <a:t> 8.0</a:t>
            </a:r>
            <a:r>
              <a:rPr lang="fr-FR" dirty="0" smtClean="0"/>
              <a:t>. To date, </a:t>
            </a:r>
            <a:r>
              <a:rPr lang="fr-FR" dirty="0" err="1" smtClean="0"/>
              <a:t>we</a:t>
            </a:r>
            <a:r>
              <a:rPr lang="fr-FR" dirty="0" smtClean="0"/>
              <a:t> </a:t>
            </a:r>
            <a:r>
              <a:rPr lang="fr-FR" dirty="0" err="1" smtClean="0"/>
              <a:t>consider</a:t>
            </a:r>
            <a:r>
              <a:rPr lang="fr-FR" dirty="0" smtClean="0"/>
              <a:t> </a:t>
            </a:r>
            <a:r>
              <a:rPr lang="fr-FR" dirty="0" err="1" smtClean="0"/>
              <a:t>this</a:t>
            </a:r>
            <a:r>
              <a:rPr lang="fr-FR" dirty="0" smtClean="0"/>
              <a:t> the </a:t>
            </a:r>
            <a:r>
              <a:rPr lang="fr-FR" dirty="0" err="1" smtClean="0"/>
              <a:t>definitive</a:t>
            </a:r>
            <a:r>
              <a:rPr lang="fr-FR" dirty="0" smtClean="0"/>
              <a:t> </a:t>
            </a:r>
            <a:r>
              <a:rPr lang="fr-FR" dirty="0" err="1" smtClean="0"/>
              <a:t>example</a:t>
            </a:r>
            <a:r>
              <a:rPr lang="fr-FR" dirty="0" smtClean="0"/>
              <a:t> of how </a:t>
            </a:r>
            <a:r>
              <a:rPr lang="fr-FR" b="1" dirty="0" smtClean="0"/>
              <a:t>not</a:t>
            </a:r>
            <a:r>
              <a:rPr lang="fr-FR" dirty="0" smtClean="0"/>
              <a:t> to design a </a:t>
            </a:r>
            <a:r>
              <a:rPr lang="fr-FR" dirty="0" err="1" smtClean="0"/>
              <a:t>tabbed</a:t>
            </a:r>
            <a:r>
              <a:rPr lang="fr-FR" dirty="0" smtClean="0"/>
              <a:t> </a:t>
            </a:r>
            <a:r>
              <a:rPr lang="fr-FR" dirty="0" err="1" smtClean="0"/>
              <a:t>dialog</a:t>
            </a:r>
            <a:r>
              <a:rPr lang="fr-FR" dirty="0" smtClean="0"/>
              <a:t>. The </a:t>
            </a:r>
            <a:r>
              <a:rPr lang="fr-FR" dirty="0" err="1" smtClean="0"/>
              <a:t>sheer</a:t>
            </a:r>
            <a:r>
              <a:rPr lang="fr-FR" dirty="0" smtClean="0"/>
              <a:t> </a:t>
            </a:r>
            <a:r>
              <a:rPr lang="fr-FR" dirty="0" err="1" smtClean="0"/>
              <a:t>number</a:t>
            </a:r>
            <a:r>
              <a:rPr lang="fr-FR" dirty="0" smtClean="0"/>
              <a:t> of </a:t>
            </a:r>
            <a:r>
              <a:rPr lang="fr-FR" dirty="0" err="1" smtClean="0"/>
              <a:t>tabs</a:t>
            </a:r>
            <a:r>
              <a:rPr lang="fr-FR" dirty="0" smtClean="0"/>
              <a:t>, </a:t>
            </a:r>
            <a:r>
              <a:rPr lang="fr-FR" dirty="0" err="1" smtClean="0"/>
              <a:t>combined</a:t>
            </a:r>
            <a:r>
              <a:rPr lang="fr-FR" dirty="0" smtClean="0"/>
              <a:t> </a:t>
            </a:r>
            <a:r>
              <a:rPr lang="fr-FR" dirty="0" err="1" smtClean="0"/>
              <a:t>with</a:t>
            </a:r>
            <a:r>
              <a:rPr lang="fr-FR" dirty="0" smtClean="0"/>
              <a:t> the use of </a:t>
            </a:r>
            <a:r>
              <a:rPr lang="fr-FR" dirty="0" err="1" smtClean="0"/>
              <a:t>iconic</a:t>
            </a:r>
            <a:r>
              <a:rPr lang="fr-FR" dirty="0" smtClean="0"/>
              <a:t> labels and the </a:t>
            </a:r>
            <a:r>
              <a:rPr lang="fr-FR" dirty="0" err="1" smtClean="0"/>
              <a:t>gratuitous</a:t>
            </a:r>
            <a:r>
              <a:rPr lang="fr-FR" dirty="0" smtClean="0"/>
              <a:t> use of </a:t>
            </a:r>
            <a:r>
              <a:rPr lang="fr-FR" dirty="0" err="1" smtClean="0"/>
              <a:t>graphics</a:t>
            </a:r>
            <a:r>
              <a:rPr lang="fr-FR" dirty="0" smtClean="0"/>
              <a:t> on the </a:t>
            </a:r>
            <a:r>
              <a:rPr lang="fr-FR" dirty="0" err="1" smtClean="0"/>
              <a:t>tabs</a:t>
            </a:r>
            <a:r>
              <a:rPr lang="fr-FR" dirty="0" smtClean="0"/>
              <a:t> </a:t>
            </a:r>
            <a:r>
              <a:rPr lang="fr-FR" dirty="0" err="1" smtClean="0"/>
              <a:t>themselves</a:t>
            </a:r>
            <a:r>
              <a:rPr lang="fr-FR" dirty="0" smtClean="0"/>
              <a:t> </a:t>
            </a:r>
            <a:r>
              <a:rPr lang="fr-FR" dirty="0" err="1" smtClean="0"/>
              <a:t>results</a:t>
            </a:r>
            <a:r>
              <a:rPr lang="fr-FR" dirty="0" smtClean="0"/>
              <a:t> in a </a:t>
            </a:r>
            <a:r>
              <a:rPr lang="fr-FR" dirty="0" err="1" smtClean="0"/>
              <a:t>veritable</a:t>
            </a:r>
            <a:r>
              <a:rPr lang="fr-FR" dirty="0" smtClean="0"/>
              <a:t> </a:t>
            </a:r>
            <a:r>
              <a:rPr lang="fr-FR" dirty="0" err="1" smtClean="0"/>
              <a:t>visual</a:t>
            </a:r>
            <a:r>
              <a:rPr lang="fr-FR" dirty="0" smtClean="0"/>
              <a:t> </a:t>
            </a:r>
            <a:r>
              <a:rPr lang="fr-FR" dirty="0" err="1" smtClean="0"/>
              <a:t>assault</a:t>
            </a:r>
            <a:r>
              <a:rPr lang="fr-FR" dirty="0" smtClean="0"/>
              <a:t>. Once </a:t>
            </a:r>
            <a:r>
              <a:rPr lang="fr-FR" dirty="0" err="1" smtClean="0"/>
              <a:t>your</a:t>
            </a:r>
            <a:r>
              <a:rPr lang="fr-FR" dirty="0" smtClean="0"/>
              <a:t> </a:t>
            </a:r>
            <a:r>
              <a:rPr lang="fr-FR" dirty="0" err="1" smtClean="0"/>
              <a:t>eyes</a:t>
            </a:r>
            <a:r>
              <a:rPr lang="fr-FR" dirty="0" smtClean="0"/>
              <a:t> </a:t>
            </a:r>
            <a:r>
              <a:rPr lang="fr-FR" dirty="0" err="1" smtClean="0"/>
              <a:t>recover</a:t>
            </a:r>
            <a:r>
              <a:rPr lang="fr-FR" dirty="0" smtClean="0"/>
              <a:t> </a:t>
            </a:r>
            <a:r>
              <a:rPr lang="fr-FR" dirty="0" err="1" smtClean="0"/>
              <a:t>from</a:t>
            </a:r>
            <a:r>
              <a:rPr lang="fr-FR" dirty="0" smtClean="0"/>
              <a:t> the initial </a:t>
            </a:r>
            <a:r>
              <a:rPr lang="fr-FR" dirty="0" err="1" smtClean="0"/>
              <a:t>assault</a:t>
            </a:r>
            <a:r>
              <a:rPr lang="fr-FR" dirty="0" smtClean="0"/>
              <a:t>, </a:t>
            </a:r>
            <a:r>
              <a:rPr lang="fr-FR" dirty="0" err="1" smtClean="0"/>
              <a:t>you</a:t>
            </a:r>
            <a:r>
              <a:rPr lang="fr-FR" dirty="0" smtClean="0"/>
              <a:t> </a:t>
            </a:r>
            <a:r>
              <a:rPr lang="fr-FR" dirty="0" err="1" smtClean="0"/>
              <a:t>may</a:t>
            </a:r>
            <a:r>
              <a:rPr lang="fr-FR" dirty="0" smtClean="0"/>
              <a:t> </a:t>
            </a:r>
            <a:r>
              <a:rPr lang="fr-FR" dirty="0" err="1" smtClean="0"/>
              <a:t>be</a:t>
            </a:r>
            <a:r>
              <a:rPr lang="fr-FR" dirty="0" smtClean="0"/>
              <a:t> able to spot </a:t>
            </a:r>
            <a:r>
              <a:rPr lang="fr-FR" dirty="0" err="1" smtClean="0"/>
              <a:t>another</a:t>
            </a:r>
            <a:r>
              <a:rPr lang="fr-FR" dirty="0" smtClean="0"/>
              <a:t> </a:t>
            </a:r>
            <a:r>
              <a:rPr lang="fr-FR" dirty="0" err="1" smtClean="0"/>
              <a:t>problem</a:t>
            </a:r>
            <a:r>
              <a:rPr lang="fr-FR" dirty="0" smtClean="0"/>
              <a:t>: the use of </a:t>
            </a:r>
            <a:r>
              <a:rPr lang="fr-FR" dirty="0" err="1" smtClean="0"/>
              <a:t>nested</a:t>
            </a:r>
            <a:r>
              <a:rPr lang="fr-FR" dirty="0" smtClean="0"/>
              <a:t> </a:t>
            </a:r>
            <a:r>
              <a:rPr lang="fr-FR" dirty="0" err="1" smtClean="0"/>
              <a:t>tabs</a:t>
            </a:r>
            <a:r>
              <a:rPr lang="fr-FR" dirty="0" smtClean="0"/>
              <a:t> (note </a:t>
            </a:r>
            <a:r>
              <a:rPr lang="fr-FR" dirty="0" err="1" smtClean="0"/>
              <a:t>that</a:t>
            </a:r>
            <a:r>
              <a:rPr lang="fr-FR" dirty="0" smtClean="0"/>
              <a:t> </a:t>
            </a:r>
            <a:r>
              <a:rPr lang="fr-FR" dirty="0" err="1" smtClean="0"/>
              <a:t>two</a:t>
            </a:r>
            <a:r>
              <a:rPr lang="fr-FR" dirty="0" smtClean="0"/>
              <a:t> </a:t>
            </a:r>
            <a:r>
              <a:rPr lang="fr-FR" dirty="0" err="1" smtClean="0"/>
              <a:t>separate</a:t>
            </a:r>
            <a:r>
              <a:rPr lang="fr-FR" dirty="0" smtClean="0"/>
              <a:t> </a:t>
            </a:r>
            <a:r>
              <a:rPr lang="fr-FR" dirty="0" err="1" smtClean="0"/>
              <a:t>tabs</a:t>
            </a:r>
            <a:r>
              <a:rPr lang="fr-FR" dirty="0" smtClean="0"/>
              <a:t> on the </a:t>
            </a:r>
            <a:r>
              <a:rPr lang="fr-FR" dirty="0" err="1" smtClean="0"/>
              <a:t>dialog</a:t>
            </a:r>
            <a:r>
              <a:rPr lang="fr-FR" dirty="0" smtClean="0"/>
              <a:t> are </a:t>
            </a:r>
            <a:r>
              <a:rPr lang="fr-FR" dirty="0" err="1" smtClean="0"/>
              <a:t>highlighted</a:t>
            </a: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26</a:t>
            </a:fld>
            <a:endParaRPr lang="fr-FR"/>
          </a:p>
        </p:txBody>
      </p:sp>
    </p:spTree>
    <p:extLst>
      <p:ext uri="{BB962C8B-B14F-4D97-AF65-F5344CB8AC3E}">
        <p14:creationId xmlns:p14="http://schemas.microsoft.com/office/powerpoint/2010/main" val="15144224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Parfois les gens utilisent les onglets pour une raison inhabituelle: ici, ils servent à présenter un menu de boutons de </a:t>
            </a:r>
            <a:r>
              <a:rPr lang="fr-FR" dirty="0" err="1" smtClean="0"/>
              <a:t>toolbar</a:t>
            </a:r>
            <a:r>
              <a:rPr lang="fr-FR" dirty="0" smtClean="0"/>
              <a:t>. Une partie du problème ici est que les </a:t>
            </a:r>
            <a:r>
              <a:rPr lang="fr-FR" dirty="0" err="1" smtClean="0"/>
              <a:t>toolbars</a:t>
            </a:r>
            <a:r>
              <a:rPr lang="fr-FR" dirty="0" smtClean="0"/>
              <a:t> ne reflètent pas les menus qu’elles sont supposées augmenter. Par exemple ici la « </a:t>
            </a:r>
            <a:r>
              <a:rPr lang="fr-FR" dirty="0" err="1" smtClean="0"/>
              <a:t>View</a:t>
            </a:r>
            <a:r>
              <a:rPr lang="fr-FR" dirty="0" smtClean="0"/>
              <a:t> » </a:t>
            </a:r>
            <a:r>
              <a:rPr lang="fr-FR" dirty="0" err="1" smtClean="0"/>
              <a:t>toobar</a:t>
            </a:r>
            <a:r>
              <a:rPr lang="fr-FR" dirty="0" smtClean="0"/>
              <a:t> réplique bien le menu </a:t>
            </a:r>
            <a:r>
              <a:rPr lang="fr-FR" dirty="0" err="1" smtClean="0"/>
              <a:t>View</a:t>
            </a:r>
            <a:r>
              <a:rPr lang="fr-FR" dirty="0" smtClean="0"/>
              <a:t>, mais la </a:t>
            </a:r>
            <a:r>
              <a:rPr lang="fr-FR" dirty="0" err="1" smtClean="0"/>
              <a:t>toolbar</a:t>
            </a:r>
            <a:r>
              <a:rPr lang="fr-FR" dirty="0" smtClean="0"/>
              <a:t> « System » consiste en une partie des items du menu « Configure », et une autre du menu « File ». Pour finir, les distinctions faites dans les onglets des </a:t>
            </a:r>
            <a:r>
              <a:rPr lang="fr-FR" dirty="0" err="1" smtClean="0"/>
              <a:t>toolbars</a:t>
            </a:r>
            <a:r>
              <a:rPr lang="fr-FR" dirty="0" smtClean="0"/>
              <a:t> rend difficile à l’utilisateur les associations entre les </a:t>
            </a:r>
            <a:r>
              <a:rPr lang="fr-FR" dirty="0" err="1" smtClean="0"/>
              <a:t>toolbars</a:t>
            </a:r>
            <a:r>
              <a:rPr lang="fr-FR" dirty="0" smtClean="0"/>
              <a:t> et les menus.</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Un des intérêts</a:t>
            </a:r>
            <a:r>
              <a:rPr lang="fr-FR" baseline="0" dirty="0" smtClean="0"/>
              <a:t> cependant d’une disposition de </a:t>
            </a:r>
            <a:r>
              <a:rPr lang="fr-FR" baseline="0" dirty="0" err="1" smtClean="0"/>
              <a:t>toolbar</a:t>
            </a:r>
            <a:r>
              <a:rPr lang="fr-FR" baseline="0" dirty="0" smtClean="0"/>
              <a:t> par onglet est qu’elle permet l’arrangement d’un grand nombre d’icônes dans une fenêtre. Mais le côté onglet fait que les </a:t>
            </a:r>
            <a:r>
              <a:rPr lang="fr-FR" baseline="0" dirty="0" err="1" smtClean="0"/>
              <a:t>toolbars</a:t>
            </a:r>
            <a:r>
              <a:rPr lang="fr-FR" baseline="0" dirty="0" smtClean="0"/>
              <a:t> ne sont pas plus accessibles que des menus !</a:t>
            </a: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dirty="0" err="1" smtClean="0"/>
              <a:t>Occasionally</a:t>
            </a:r>
            <a:r>
              <a:rPr lang="fr-FR" dirty="0" smtClean="0"/>
              <a:t>, </a:t>
            </a:r>
            <a:r>
              <a:rPr lang="fr-FR" dirty="0" err="1" smtClean="0"/>
              <a:t>you</a:t>
            </a:r>
            <a:r>
              <a:rPr lang="fr-FR" dirty="0" smtClean="0"/>
              <a:t> </a:t>
            </a:r>
            <a:r>
              <a:rPr lang="fr-FR" dirty="0" err="1" smtClean="0"/>
              <a:t>find</a:t>
            </a:r>
            <a:r>
              <a:rPr lang="fr-FR" dirty="0" smtClean="0"/>
              <a:t> people </a:t>
            </a:r>
            <a:r>
              <a:rPr lang="fr-FR" dirty="0" err="1" smtClean="0"/>
              <a:t>employing</a:t>
            </a:r>
            <a:r>
              <a:rPr lang="fr-FR" dirty="0" smtClean="0"/>
              <a:t> tab </a:t>
            </a:r>
            <a:r>
              <a:rPr lang="fr-FR" dirty="0" err="1" smtClean="0"/>
              <a:t>controls</a:t>
            </a:r>
            <a:r>
              <a:rPr lang="fr-FR" dirty="0" smtClean="0"/>
              <a:t> for </a:t>
            </a:r>
            <a:r>
              <a:rPr lang="fr-FR" dirty="0" err="1" smtClean="0"/>
              <a:t>unusual</a:t>
            </a:r>
            <a:r>
              <a:rPr lang="fr-FR" dirty="0" smtClean="0"/>
              <a:t> </a:t>
            </a:r>
            <a:r>
              <a:rPr lang="fr-FR" dirty="0" err="1" smtClean="0"/>
              <a:t>reasons</a:t>
            </a:r>
            <a:r>
              <a:rPr lang="fr-FR" dirty="0" smtClean="0"/>
              <a:t>. This </a:t>
            </a:r>
            <a:r>
              <a:rPr lang="fr-FR" dirty="0" err="1" smtClean="0"/>
              <a:t>example</a:t>
            </a:r>
            <a:r>
              <a:rPr lang="fr-FR" dirty="0" smtClean="0"/>
              <a:t>, </a:t>
            </a:r>
            <a:r>
              <a:rPr lang="fr-FR" dirty="0" err="1" smtClean="0"/>
              <a:t>taken</a:t>
            </a:r>
            <a:r>
              <a:rPr lang="fr-FR" dirty="0" smtClean="0"/>
              <a:t> </a:t>
            </a:r>
            <a:r>
              <a:rPr lang="fr-FR" dirty="0" err="1" smtClean="0"/>
              <a:t>from</a:t>
            </a:r>
            <a:r>
              <a:rPr lang="fr-FR" dirty="0" smtClean="0"/>
              <a:t> </a:t>
            </a:r>
            <a:r>
              <a:rPr lang="fr-FR" i="1" dirty="0" err="1" smtClean="0"/>
              <a:t>Mountain</a:t>
            </a:r>
            <a:r>
              <a:rPr lang="fr-FR" i="1" dirty="0" smtClean="0"/>
              <a:t> Menus</a:t>
            </a:r>
            <a:r>
              <a:rPr lang="fr-FR" dirty="0" smtClean="0"/>
              <a:t> by </a:t>
            </a:r>
            <a:r>
              <a:rPr lang="fr-FR" dirty="0" err="1" smtClean="0"/>
              <a:t>Lone</a:t>
            </a:r>
            <a:r>
              <a:rPr lang="fr-FR" dirty="0" smtClean="0"/>
              <a:t> Wolf Software, shows the use of tab </a:t>
            </a:r>
            <a:r>
              <a:rPr lang="fr-FR" dirty="0" err="1" smtClean="0"/>
              <a:t>controls</a:t>
            </a:r>
            <a:r>
              <a:rPr lang="fr-FR" dirty="0" smtClean="0"/>
              <a:t> to </a:t>
            </a:r>
            <a:r>
              <a:rPr lang="fr-FR" dirty="0" err="1" smtClean="0"/>
              <a:t>present</a:t>
            </a:r>
            <a:r>
              <a:rPr lang="fr-FR" dirty="0" smtClean="0"/>
              <a:t> a menu of </a:t>
            </a:r>
            <a:r>
              <a:rPr lang="fr-FR" dirty="0" err="1" smtClean="0"/>
              <a:t>toolbar</a:t>
            </a:r>
            <a:r>
              <a:rPr lang="fr-FR" dirty="0" smtClean="0"/>
              <a:t> buttons: Part of the </a:t>
            </a:r>
            <a:r>
              <a:rPr lang="fr-FR" dirty="0" err="1" smtClean="0"/>
              <a:t>problem</a:t>
            </a:r>
            <a:r>
              <a:rPr lang="fr-FR" dirty="0" smtClean="0"/>
              <a:t> </a:t>
            </a:r>
            <a:r>
              <a:rPr lang="fr-FR" dirty="0" err="1" smtClean="0"/>
              <a:t>here</a:t>
            </a:r>
            <a:r>
              <a:rPr lang="fr-FR" dirty="0" smtClean="0"/>
              <a:t> </a:t>
            </a:r>
            <a:r>
              <a:rPr lang="fr-FR" dirty="0" err="1" smtClean="0"/>
              <a:t>is</a:t>
            </a:r>
            <a:r>
              <a:rPr lang="fr-FR" dirty="0" smtClean="0"/>
              <a:t> </a:t>
            </a:r>
            <a:r>
              <a:rPr lang="fr-FR" dirty="0" err="1" smtClean="0"/>
              <a:t>that</a:t>
            </a:r>
            <a:r>
              <a:rPr lang="fr-FR" dirty="0" smtClean="0"/>
              <a:t> the </a:t>
            </a:r>
            <a:r>
              <a:rPr lang="fr-FR" dirty="0" err="1" smtClean="0"/>
              <a:t>toolbars</a:t>
            </a:r>
            <a:r>
              <a:rPr lang="fr-FR" dirty="0" smtClean="0"/>
              <a:t> do not </a:t>
            </a:r>
            <a:r>
              <a:rPr lang="fr-FR" dirty="0" err="1" smtClean="0"/>
              <a:t>necessarily</a:t>
            </a:r>
            <a:r>
              <a:rPr lang="fr-FR" dirty="0" smtClean="0"/>
              <a:t> </a:t>
            </a:r>
            <a:r>
              <a:rPr lang="fr-FR" dirty="0" err="1" smtClean="0"/>
              <a:t>reflect</a:t>
            </a:r>
            <a:r>
              <a:rPr lang="fr-FR" dirty="0" smtClean="0"/>
              <a:t> the menus </a:t>
            </a:r>
            <a:r>
              <a:rPr lang="fr-FR" dirty="0" err="1" smtClean="0"/>
              <a:t>they</a:t>
            </a:r>
            <a:r>
              <a:rPr lang="fr-FR" dirty="0" smtClean="0"/>
              <a:t> are </a:t>
            </a:r>
            <a:r>
              <a:rPr lang="fr-FR" dirty="0" err="1" smtClean="0"/>
              <a:t>intended</a:t>
            </a:r>
            <a:r>
              <a:rPr lang="fr-FR" dirty="0" smtClean="0"/>
              <a:t> to augment. </a:t>
            </a:r>
            <a:r>
              <a:rPr lang="fr-FR" dirty="0" err="1" smtClean="0"/>
              <a:t>While</a:t>
            </a:r>
            <a:r>
              <a:rPr lang="fr-FR" dirty="0" smtClean="0"/>
              <a:t> the "</a:t>
            </a:r>
            <a:r>
              <a:rPr lang="fr-FR" dirty="0" err="1" smtClean="0"/>
              <a:t>View</a:t>
            </a:r>
            <a:r>
              <a:rPr lang="fr-FR" dirty="0" smtClean="0"/>
              <a:t>" </a:t>
            </a:r>
            <a:r>
              <a:rPr lang="fr-FR" dirty="0" err="1" smtClean="0"/>
              <a:t>toolbar</a:t>
            </a:r>
            <a:r>
              <a:rPr lang="fr-FR" dirty="0" smtClean="0"/>
              <a:t>, for </a:t>
            </a:r>
            <a:r>
              <a:rPr lang="fr-FR" dirty="0" err="1" smtClean="0"/>
              <a:t>example</a:t>
            </a:r>
            <a:r>
              <a:rPr lang="fr-FR" dirty="0" smtClean="0"/>
              <a:t>, </a:t>
            </a:r>
            <a:r>
              <a:rPr lang="fr-FR" dirty="0" err="1" smtClean="0"/>
              <a:t>replicates</a:t>
            </a:r>
            <a:r>
              <a:rPr lang="fr-FR" dirty="0" smtClean="0"/>
              <a:t> the </a:t>
            </a:r>
            <a:r>
              <a:rPr lang="fr-FR" dirty="0" err="1" smtClean="0"/>
              <a:t>functions</a:t>
            </a:r>
            <a:r>
              <a:rPr lang="fr-FR" dirty="0" smtClean="0"/>
              <a:t> </a:t>
            </a:r>
            <a:r>
              <a:rPr lang="fr-FR" dirty="0" err="1" smtClean="0"/>
              <a:t>available</a:t>
            </a:r>
            <a:r>
              <a:rPr lang="fr-FR" dirty="0" smtClean="0"/>
              <a:t> in the "</a:t>
            </a:r>
            <a:r>
              <a:rPr lang="fr-FR" dirty="0" err="1" smtClean="0"/>
              <a:t>View</a:t>
            </a:r>
            <a:r>
              <a:rPr lang="fr-FR" dirty="0" smtClean="0"/>
              <a:t>" </a:t>
            </a:r>
            <a:r>
              <a:rPr lang="fr-FR" dirty="0" err="1" smtClean="0"/>
              <a:t>pulldown</a:t>
            </a:r>
            <a:r>
              <a:rPr lang="fr-FR" dirty="0" smtClean="0"/>
              <a:t> menu, the "System" </a:t>
            </a:r>
            <a:r>
              <a:rPr lang="fr-FR" dirty="0" err="1" smtClean="0"/>
              <a:t>toolbar</a:t>
            </a:r>
            <a:r>
              <a:rPr lang="fr-FR" dirty="0" smtClean="0"/>
              <a:t> </a:t>
            </a:r>
            <a:r>
              <a:rPr lang="fr-FR" dirty="0" err="1" smtClean="0"/>
              <a:t>consists</a:t>
            </a:r>
            <a:r>
              <a:rPr lang="fr-FR" dirty="0" smtClean="0"/>
              <a:t> of </a:t>
            </a:r>
            <a:r>
              <a:rPr lang="fr-FR" dirty="0" err="1" smtClean="0"/>
              <a:t>some</a:t>
            </a:r>
            <a:r>
              <a:rPr lang="fr-FR" dirty="0" smtClean="0"/>
              <a:t> of the menu items </a:t>
            </a:r>
            <a:r>
              <a:rPr lang="fr-FR" dirty="0" err="1" smtClean="0"/>
              <a:t>from</a:t>
            </a:r>
            <a:r>
              <a:rPr lang="fr-FR" dirty="0" smtClean="0"/>
              <a:t> the "Configure" </a:t>
            </a:r>
            <a:r>
              <a:rPr lang="fr-FR" dirty="0" err="1" smtClean="0"/>
              <a:t>pulldown</a:t>
            </a:r>
            <a:r>
              <a:rPr lang="fr-FR" dirty="0" smtClean="0"/>
              <a:t> menu, </a:t>
            </a:r>
            <a:r>
              <a:rPr lang="fr-FR" i="1" dirty="0" smtClean="0"/>
              <a:t>and</a:t>
            </a:r>
            <a:r>
              <a:rPr lang="fr-FR" dirty="0" smtClean="0"/>
              <a:t> </a:t>
            </a:r>
            <a:r>
              <a:rPr lang="fr-FR" dirty="0" err="1" smtClean="0"/>
              <a:t>some</a:t>
            </a:r>
            <a:r>
              <a:rPr lang="fr-FR" dirty="0" smtClean="0"/>
              <a:t> </a:t>
            </a:r>
            <a:r>
              <a:rPr lang="fr-FR" dirty="0" err="1" smtClean="0"/>
              <a:t>from</a:t>
            </a:r>
            <a:r>
              <a:rPr lang="fr-FR" dirty="0" smtClean="0"/>
              <a:t> the File </a:t>
            </a:r>
            <a:r>
              <a:rPr lang="fr-FR" dirty="0" err="1" smtClean="0"/>
              <a:t>pulldown</a:t>
            </a:r>
            <a:r>
              <a:rPr lang="fr-FR" dirty="0" smtClean="0"/>
              <a:t> menu. </a:t>
            </a:r>
            <a:r>
              <a:rPr lang="fr-FR" dirty="0" err="1" smtClean="0"/>
              <a:t>At</a:t>
            </a:r>
            <a:r>
              <a:rPr lang="fr-FR" dirty="0" smtClean="0"/>
              <a:t> the </a:t>
            </a:r>
            <a:r>
              <a:rPr lang="fr-FR" dirty="0" err="1" smtClean="0"/>
              <a:t>very</a:t>
            </a:r>
            <a:r>
              <a:rPr lang="fr-FR" dirty="0" smtClean="0"/>
              <a:t> least, the distinctions made in the </a:t>
            </a:r>
            <a:r>
              <a:rPr lang="fr-FR" dirty="0" err="1" smtClean="0"/>
              <a:t>toolbar</a:t>
            </a:r>
            <a:r>
              <a:rPr lang="fr-FR" dirty="0" smtClean="0"/>
              <a:t> </a:t>
            </a:r>
            <a:r>
              <a:rPr lang="fr-FR" dirty="0" err="1" smtClean="0"/>
              <a:t>tabs</a:t>
            </a:r>
            <a:r>
              <a:rPr lang="fr-FR" dirty="0" smtClean="0"/>
              <a:t> </a:t>
            </a:r>
            <a:r>
              <a:rPr lang="fr-FR" dirty="0" err="1" smtClean="0"/>
              <a:t>make</a:t>
            </a:r>
            <a:r>
              <a:rPr lang="fr-FR" dirty="0" smtClean="0"/>
              <a:t> </a:t>
            </a:r>
            <a:r>
              <a:rPr lang="fr-FR" dirty="0" err="1" smtClean="0"/>
              <a:t>it</a:t>
            </a:r>
            <a:r>
              <a:rPr lang="fr-FR" dirty="0" smtClean="0"/>
              <a:t> more </a:t>
            </a:r>
            <a:r>
              <a:rPr lang="fr-FR" dirty="0" err="1" smtClean="0"/>
              <a:t>difficult</a:t>
            </a:r>
            <a:r>
              <a:rPr lang="fr-FR" dirty="0" smtClean="0"/>
              <a:t> for the user to </a:t>
            </a:r>
            <a:r>
              <a:rPr lang="fr-FR" dirty="0" err="1" smtClean="0"/>
              <a:t>develop</a:t>
            </a:r>
            <a:r>
              <a:rPr lang="fr-FR" dirty="0" smtClean="0"/>
              <a:t> associations </a:t>
            </a:r>
            <a:r>
              <a:rPr lang="fr-FR" dirty="0" err="1" smtClean="0"/>
              <a:t>between</a:t>
            </a:r>
            <a:r>
              <a:rPr lang="fr-FR" dirty="0" smtClean="0"/>
              <a:t> the </a:t>
            </a:r>
            <a:r>
              <a:rPr lang="fr-FR" dirty="0" err="1" smtClean="0"/>
              <a:t>toolbars</a:t>
            </a:r>
            <a:r>
              <a:rPr lang="fr-FR" dirty="0" smtClean="0"/>
              <a:t> and the menus. One has to </a:t>
            </a:r>
            <a:r>
              <a:rPr lang="fr-FR" dirty="0" err="1" smtClean="0"/>
              <a:t>wonder</a:t>
            </a:r>
            <a:r>
              <a:rPr lang="fr-FR" dirty="0" smtClean="0"/>
              <a:t> </a:t>
            </a:r>
            <a:r>
              <a:rPr lang="fr-FR" dirty="0" err="1" smtClean="0"/>
              <a:t>however</a:t>
            </a:r>
            <a:r>
              <a:rPr lang="fr-FR" dirty="0" smtClean="0"/>
              <a:t>, </a:t>
            </a:r>
            <a:r>
              <a:rPr lang="fr-FR" dirty="0" err="1" smtClean="0"/>
              <a:t>what</a:t>
            </a:r>
            <a:r>
              <a:rPr lang="fr-FR" dirty="0" smtClean="0"/>
              <a:t> possible </a:t>
            </a:r>
            <a:r>
              <a:rPr lang="fr-FR" dirty="0" err="1" smtClean="0"/>
              <a:t>benefits</a:t>
            </a:r>
            <a:r>
              <a:rPr lang="fr-FR" dirty="0" smtClean="0"/>
              <a:t> one </a:t>
            </a:r>
            <a:r>
              <a:rPr lang="fr-FR" dirty="0" err="1" smtClean="0"/>
              <a:t>can</a:t>
            </a:r>
            <a:r>
              <a:rPr lang="fr-FR" dirty="0" smtClean="0"/>
              <a:t> gain by </a:t>
            </a:r>
            <a:r>
              <a:rPr lang="fr-FR" dirty="0" err="1" smtClean="0"/>
              <a:t>placing</a:t>
            </a:r>
            <a:r>
              <a:rPr lang="fr-FR" dirty="0" smtClean="0"/>
              <a:t> </a:t>
            </a:r>
            <a:r>
              <a:rPr lang="fr-FR" dirty="0" err="1" smtClean="0"/>
              <a:t>toolbars</a:t>
            </a:r>
            <a:r>
              <a:rPr lang="fr-FR" dirty="0" smtClean="0"/>
              <a:t> in a </a:t>
            </a:r>
            <a:r>
              <a:rPr lang="fr-FR" dirty="0" err="1" smtClean="0"/>
              <a:t>tabbed</a:t>
            </a:r>
            <a:r>
              <a:rPr lang="fr-FR" dirty="0" smtClean="0"/>
              <a:t> arrangement. </a:t>
            </a:r>
            <a:r>
              <a:rPr lang="fr-FR" dirty="0" err="1" smtClean="0"/>
              <a:t>Lone</a:t>
            </a:r>
            <a:r>
              <a:rPr lang="fr-FR" dirty="0" smtClean="0"/>
              <a:t> Wolf Software claims </a:t>
            </a:r>
            <a:r>
              <a:rPr lang="fr-FR" dirty="0" err="1" smtClean="0"/>
              <a:t>that</a:t>
            </a:r>
            <a:r>
              <a:rPr lang="fr-FR" dirty="0" smtClean="0"/>
              <a:t> the </a:t>
            </a:r>
            <a:r>
              <a:rPr lang="fr-FR" dirty="0" err="1" smtClean="0"/>
              <a:t>arrangment</a:t>
            </a:r>
            <a:r>
              <a:rPr lang="fr-FR" dirty="0" smtClean="0"/>
              <a:t> </a:t>
            </a:r>
            <a:r>
              <a:rPr lang="fr-FR" dirty="0" err="1" smtClean="0"/>
              <a:t>allows</a:t>
            </a:r>
            <a:r>
              <a:rPr lang="fr-FR" dirty="0" smtClean="0"/>
              <a:t> </a:t>
            </a:r>
            <a:r>
              <a:rPr lang="fr-FR" dirty="0" err="1" smtClean="0"/>
              <a:t>them</a:t>
            </a:r>
            <a:r>
              <a:rPr lang="fr-FR" dirty="0" smtClean="0"/>
              <a:t> to </a:t>
            </a:r>
            <a:r>
              <a:rPr lang="fr-FR" dirty="0" err="1" smtClean="0"/>
              <a:t>present</a:t>
            </a:r>
            <a:r>
              <a:rPr lang="fr-FR" dirty="0" smtClean="0"/>
              <a:t> more buttons </a:t>
            </a:r>
            <a:r>
              <a:rPr lang="fr-FR" dirty="0" err="1" smtClean="0"/>
              <a:t>than</a:t>
            </a:r>
            <a:r>
              <a:rPr lang="fr-FR" dirty="0" smtClean="0"/>
              <a:t> </a:t>
            </a:r>
            <a:r>
              <a:rPr lang="fr-FR" dirty="0" err="1" smtClean="0"/>
              <a:t>can</a:t>
            </a:r>
            <a:r>
              <a:rPr lang="fr-FR" dirty="0" smtClean="0"/>
              <a:t> </a:t>
            </a:r>
            <a:r>
              <a:rPr lang="fr-FR" dirty="0" err="1" smtClean="0"/>
              <a:t>normally</a:t>
            </a:r>
            <a:r>
              <a:rPr lang="fr-FR" dirty="0" smtClean="0"/>
              <a:t> fit on a </a:t>
            </a:r>
            <a:r>
              <a:rPr lang="fr-FR" dirty="0" err="1" smtClean="0"/>
              <a:t>window</a:t>
            </a:r>
            <a:r>
              <a:rPr lang="fr-FR" dirty="0" smtClean="0"/>
              <a:t>, and </a:t>
            </a:r>
            <a:r>
              <a:rPr lang="fr-FR" dirty="0" err="1" smtClean="0"/>
              <a:t>moreover</a:t>
            </a:r>
            <a:r>
              <a:rPr lang="fr-FR" dirty="0" smtClean="0"/>
              <a:t>, </a:t>
            </a:r>
            <a:r>
              <a:rPr lang="fr-FR" dirty="0" err="1" smtClean="0"/>
              <a:t>that</a:t>
            </a:r>
            <a:r>
              <a:rPr lang="fr-FR" dirty="0" smtClean="0"/>
              <a:t> </a:t>
            </a:r>
            <a:r>
              <a:rPr lang="fr-FR" dirty="0" err="1" smtClean="0"/>
              <a:t>they</a:t>
            </a:r>
            <a:r>
              <a:rPr lang="fr-FR" dirty="0" smtClean="0"/>
              <a:t> </a:t>
            </a:r>
            <a:r>
              <a:rPr lang="fr-FR" dirty="0" err="1" smtClean="0"/>
              <a:t>can</a:t>
            </a:r>
            <a:r>
              <a:rPr lang="fr-FR" dirty="0" smtClean="0"/>
              <a:t> </a:t>
            </a:r>
            <a:r>
              <a:rPr lang="fr-FR" dirty="0" err="1" smtClean="0"/>
              <a:t>create</a:t>
            </a:r>
            <a:r>
              <a:rPr lang="fr-FR" dirty="0" smtClean="0"/>
              <a:t> </a:t>
            </a:r>
            <a:r>
              <a:rPr lang="fr-FR" dirty="0" err="1" smtClean="0"/>
              <a:t>bigger</a:t>
            </a:r>
            <a:r>
              <a:rPr lang="fr-FR" dirty="0" smtClean="0"/>
              <a:t> buttons </a:t>
            </a:r>
            <a:r>
              <a:rPr lang="fr-FR" dirty="0" err="1" smtClean="0"/>
              <a:t>without</a:t>
            </a:r>
            <a:r>
              <a:rPr lang="fr-FR" dirty="0" smtClean="0"/>
              <a:t> running out of real </a:t>
            </a:r>
            <a:r>
              <a:rPr lang="fr-FR" dirty="0" err="1" smtClean="0"/>
              <a:t>estate</a:t>
            </a:r>
            <a:r>
              <a:rPr lang="fr-FR" dirty="0" smtClean="0"/>
              <a:t>. By </a:t>
            </a:r>
            <a:r>
              <a:rPr lang="fr-FR" dirty="0" err="1" smtClean="0"/>
              <a:t>placing</a:t>
            </a:r>
            <a:r>
              <a:rPr lang="fr-FR" dirty="0" smtClean="0"/>
              <a:t> </a:t>
            </a:r>
            <a:r>
              <a:rPr lang="fr-FR" dirty="0" err="1" smtClean="0"/>
              <a:t>representations</a:t>
            </a:r>
            <a:r>
              <a:rPr lang="fr-FR" dirty="0" smtClean="0"/>
              <a:t> of menu items </a:t>
            </a:r>
            <a:r>
              <a:rPr lang="fr-FR" dirty="0" err="1" smtClean="0"/>
              <a:t>within</a:t>
            </a:r>
            <a:r>
              <a:rPr lang="fr-FR" dirty="0" smtClean="0"/>
              <a:t> </a:t>
            </a:r>
            <a:r>
              <a:rPr lang="fr-FR" dirty="0" err="1" smtClean="0"/>
              <a:t>tabs</a:t>
            </a:r>
            <a:r>
              <a:rPr lang="fr-FR" dirty="0" smtClean="0"/>
              <a:t> </a:t>
            </a:r>
            <a:r>
              <a:rPr lang="fr-FR" dirty="0" err="1" smtClean="0"/>
              <a:t>however</a:t>
            </a:r>
            <a:r>
              <a:rPr lang="fr-FR" dirty="0" smtClean="0"/>
              <a:t>, the </a:t>
            </a:r>
            <a:r>
              <a:rPr lang="fr-FR" dirty="0" err="1" smtClean="0"/>
              <a:t>developers</a:t>
            </a:r>
            <a:r>
              <a:rPr lang="fr-FR" dirty="0" smtClean="0"/>
              <a:t> have </a:t>
            </a:r>
            <a:r>
              <a:rPr lang="fr-FR" dirty="0" err="1" smtClean="0"/>
              <a:t>simply</a:t>
            </a:r>
            <a:r>
              <a:rPr lang="fr-FR" dirty="0" smtClean="0"/>
              <a:t> </a:t>
            </a:r>
            <a:r>
              <a:rPr lang="fr-FR" dirty="0" err="1" smtClean="0"/>
              <a:t>created</a:t>
            </a:r>
            <a:r>
              <a:rPr lang="fr-FR" dirty="0" smtClean="0"/>
              <a:t> a duplicate menus. </a:t>
            </a:r>
            <a:r>
              <a:rPr lang="fr-FR" dirty="0" err="1" smtClean="0"/>
              <a:t>Toolbar</a:t>
            </a:r>
            <a:r>
              <a:rPr lang="fr-FR" dirty="0" smtClean="0"/>
              <a:t> buttons are </a:t>
            </a:r>
            <a:r>
              <a:rPr lang="fr-FR" dirty="0" err="1" smtClean="0"/>
              <a:t>intended</a:t>
            </a:r>
            <a:r>
              <a:rPr lang="fr-FR" dirty="0" smtClean="0"/>
              <a:t> to </a:t>
            </a:r>
            <a:r>
              <a:rPr lang="fr-FR" dirty="0" err="1" smtClean="0"/>
              <a:t>provide</a:t>
            </a:r>
            <a:r>
              <a:rPr lang="fr-FR" dirty="0" smtClean="0"/>
              <a:t> </a:t>
            </a:r>
            <a:r>
              <a:rPr lang="fr-FR" b="1" dirty="0" smtClean="0"/>
              <a:t>single click </a:t>
            </a:r>
            <a:r>
              <a:rPr lang="fr-FR" b="1" dirty="0" err="1" smtClean="0"/>
              <a:t>access</a:t>
            </a:r>
            <a:r>
              <a:rPr lang="fr-FR" dirty="0" smtClean="0"/>
              <a:t> to </a:t>
            </a:r>
            <a:r>
              <a:rPr lang="fr-FR" b="1" dirty="0" err="1" smtClean="0"/>
              <a:t>frequently</a:t>
            </a:r>
            <a:r>
              <a:rPr lang="fr-FR" b="1" dirty="0" smtClean="0"/>
              <a:t> </a:t>
            </a:r>
            <a:r>
              <a:rPr lang="fr-FR" b="1" dirty="0" err="1" smtClean="0"/>
              <a:t>used</a:t>
            </a:r>
            <a:r>
              <a:rPr lang="fr-FR" dirty="0" smtClean="0"/>
              <a:t> menu items. If the </a:t>
            </a:r>
            <a:r>
              <a:rPr lang="fr-FR" dirty="0" err="1" smtClean="0"/>
              <a:t>toolbar</a:t>
            </a:r>
            <a:r>
              <a:rPr lang="fr-FR" dirty="0" smtClean="0"/>
              <a:t> </a:t>
            </a:r>
            <a:r>
              <a:rPr lang="fr-FR" dirty="0" err="1" smtClean="0"/>
              <a:t>button</a:t>
            </a:r>
            <a:r>
              <a:rPr lang="fr-FR" dirty="0" smtClean="0"/>
              <a:t> </a:t>
            </a:r>
            <a:r>
              <a:rPr lang="fr-FR" dirty="0" err="1" smtClean="0"/>
              <a:t>is</a:t>
            </a:r>
            <a:r>
              <a:rPr lang="fr-FR" dirty="0" smtClean="0"/>
              <a:t> </a:t>
            </a:r>
            <a:r>
              <a:rPr lang="fr-FR" dirty="0" err="1" smtClean="0"/>
              <a:t>within</a:t>
            </a:r>
            <a:r>
              <a:rPr lang="fr-FR" dirty="0" smtClean="0"/>
              <a:t> a tab, the user </a:t>
            </a:r>
            <a:r>
              <a:rPr lang="fr-FR" dirty="0" err="1" smtClean="0"/>
              <a:t>is</a:t>
            </a:r>
            <a:r>
              <a:rPr lang="fr-FR" dirty="0" smtClean="0"/>
              <a:t> </a:t>
            </a:r>
            <a:r>
              <a:rPr lang="fr-FR" dirty="0" err="1" smtClean="0"/>
              <a:t>essentially</a:t>
            </a:r>
            <a:r>
              <a:rPr lang="fr-FR" dirty="0" smtClean="0"/>
              <a:t> </a:t>
            </a:r>
            <a:r>
              <a:rPr lang="fr-FR" dirty="0" err="1" smtClean="0"/>
              <a:t>performing</a:t>
            </a:r>
            <a:r>
              <a:rPr lang="fr-FR" dirty="0" smtClean="0"/>
              <a:t> the </a:t>
            </a:r>
            <a:r>
              <a:rPr lang="fr-FR" dirty="0" err="1" smtClean="0"/>
              <a:t>same</a:t>
            </a:r>
            <a:r>
              <a:rPr lang="fr-FR" dirty="0" smtClean="0"/>
              <a:t> action as </a:t>
            </a:r>
            <a:r>
              <a:rPr lang="fr-FR" dirty="0" err="1" smtClean="0"/>
              <a:t>that</a:t>
            </a:r>
            <a:r>
              <a:rPr lang="fr-FR" dirty="0" smtClean="0"/>
              <a:t> </a:t>
            </a:r>
            <a:r>
              <a:rPr lang="fr-FR" dirty="0" err="1" smtClean="0"/>
              <a:t>provided</a:t>
            </a:r>
            <a:r>
              <a:rPr lang="fr-FR" dirty="0" smtClean="0"/>
              <a:t> in the menu. </a:t>
            </a:r>
            <a:r>
              <a:rPr lang="fr-FR" dirty="0" err="1" smtClean="0"/>
              <a:t>Any</a:t>
            </a:r>
            <a:r>
              <a:rPr lang="fr-FR" dirty="0" smtClean="0"/>
              <a:t> possible </a:t>
            </a:r>
            <a:r>
              <a:rPr lang="fr-FR" dirty="0" err="1" smtClean="0"/>
              <a:t>benefit</a:t>
            </a:r>
            <a:r>
              <a:rPr lang="fr-FR" dirty="0" smtClean="0"/>
              <a:t>, if </a:t>
            </a:r>
            <a:r>
              <a:rPr lang="fr-FR" dirty="0" err="1" smtClean="0"/>
              <a:t>any</a:t>
            </a:r>
            <a:r>
              <a:rPr lang="fr-FR" dirty="0" smtClean="0"/>
              <a:t>, </a:t>
            </a:r>
            <a:r>
              <a:rPr lang="fr-FR" dirty="0" err="1" smtClean="0"/>
              <a:t>provided</a:t>
            </a:r>
            <a:r>
              <a:rPr lang="fr-FR" dirty="0" smtClean="0"/>
              <a:t> by </a:t>
            </a:r>
            <a:r>
              <a:rPr lang="fr-FR" dirty="0" err="1" smtClean="0"/>
              <a:t>this</a:t>
            </a:r>
            <a:r>
              <a:rPr lang="fr-FR" dirty="0" smtClean="0"/>
              <a:t> </a:t>
            </a:r>
            <a:r>
              <a:rPr lang="fr-FR" dirty="0" err="1" smtClean="0"/>
              <a:t>strategy</a:t>
            </a:r>
            <a:r>
              <a:rPr lang="fr-FR" dirty="0" smtClean="0"/>
              <a:t> </a:t>
            </a:r>
            <a:r>
              <a:rPr lang="fr-FR" dirty="0" err="1" smtClean="0"/>
              <a:t>is</a:t>
            </a:r>
            <a:r>
              <a:rPr lang="fr-FR" dirty="0" smtClean="0"/>
              <a:t> offset by the </a:t>
            </a:r>
            <a:r>
              <a:rPr lang="fr-FR" dirty="0" err="1" smtClean="0"/>
              <a:t>difficultes</a:t>
            </a:r>
            <a:r>
              <a:rPr lang="fr-FR" dirty="0" smtClean="0"/>
              <a:t> </a:t>
            </a:r>
            <a:r>
              <a:rPr lang="fr-FR" dirty="0" err="1" smtClean="0"/>
              <a:t>created</a:t>
            </a:r>
            <a:r>
              <a:rPr lang="fr-FR" dirty="0" smtClean="0"/>
              <a:t> by </a:t>
            </a:r>
            <a:r>
              <a:rPr lang="fr-FR" dirty="0" err="1" smtClean="0"/>
              <a:t>inconsistent</a:t>
            </a:r>
            <a:r>
              <a:rPr lang="fr-FR" dirty="0" smtClean="0"/>
              <a:t> </a:t>
            </a:r>
            <a:r>
              <a:rPr lang="fr-FR" dirty="0" err="1" smtClean="0"/>
              <a:t>grouping</a:t>
            </a:r>
            <a:r>
              <a:rPr lang="fr-FR" dirty="0" smtClean="0"/>
              <a:t> of items </a:t>
            </a:r>
            <a:r>
              <a:rPr lang="fr-FR" dirty="0" err="1" smtClean="0"/>
              <a:t>between</a:t>
            </a:r>
            <a:r>
              <a:rPr lang="fr-FR" dirty="0" smtClean="0"/>
              <a:t> the </a:t>
            </a:r>
            <a:r>
              <a:rPr lang="fr-FR" dirty="0" err="1" smtClean="0"/>
              <a:t>tabs</a:t>
            </a:r>
            <a:r>
              <a:rPr lang="fr-FR" dirty="0" smtClean="0"/>
              <a:t> and the original menus. </a:t>
            </a:r>
          </a:p>
          <a:p>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27</a:t>
            </a:fld>
            <a:endParaRPr lang="fr-FR"/>
          </a:p>
        </p:txBody>
      </p:sp>
    </p:spTree>
    <p:extLst>
      <p:ext uri="{BB962C8B-B14F-4D97-AF65-F5344CB8AC3E}">
        <p14:creationId xmlns:p14="http://schemas.microsoft.com/office/powerpoint/2010/main" val="34499580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0" dirty="0" smtClean="0"/>
              <a:t>Les boutons de commandes que vous voyez ici sont l’accès principal à</a:t>
            </a:r>
            <a:r>
              <a:rPr lang="fr-FR" b="0" baseline="0" dirty="0" smtClean="0"/>
              <a:t> l’application. Mais contrairement à des boutons de commandes normaux, ces boutons nécessitent un double-clic pour être actionnés. Le nouvel utilisateur ne le sait pas bien sûr et donc appuie sur un bouton et attend que quelque chose se passe. La seule chose qui se produise malheureusement est que le bouton prend une apparence particulière. L’utilisateur attend alors un certain temps en supposant que l’application calcule quelque chose, et finit par penser que le bouton ne marche pas, donc il appuie sur l’autre. C’est finalement après un long temps, que cliquant sur tous les boutons, il finit par faire un </a:t>
            </a:r>
            <a:r>
              <a:rPr lang="fr-FR" b="0" baseline="0" dirty="0" err="1" smtClean="0"/>
              <a:t>double-click</a:t>
            </a:r>
            <a:r>
              <a:rPr lang="fr-FR" b="0" baseline="0" dirty="0" smtClean="0"/>
              <a:t> !</a:t>
            </a:r>
            <a:endParaRPr lang="fr-FR" b="0" dirty="0" smtClean="0"/>
          </a:p>
          <a:p>
            <a:endParaRPr lang="fr-FR" b="1" dirty="0" smtClean="0"/>
          </a:p>
          <a:p>
            <a:r>
              <a:rPr lang="fr-FR" b="1" dirty="0" smtClean="0"/>
              <a:t>Lotus Notes</a:t>
            </a:r>
          </a:p>
          <a:p>
            <a:r>
              <a:rPr lang="fr-FR" dirty="0" smtClean="0"/>
              <a:t>The command buttons </a:t>
            </a:r>
            <a:r>
              <a:rPr lang="fr-FR" dirty="0" err="1" smtClean="0"/>
              <a:t>shown</a:t>
            </a:r>
            <a:r>
              <a:rPr lang="fr-FR" dirty="0" smtClean="0"/>
              <a:t> </a:t>
            </a:r>
            <a:r>
              <a:rPr lang="fr-FR" dirty="0" err="1" smtClean="0"/>
              <a:t>here</a:t>
            </a:r>
            <a:r>
              <a:rPr lang="fr-FR" dirty="0" smtClean="0"/>
              <a:t> are the main entry point to the application. </a:t>
            </a:r>
            <a:r>
              <a:rPr lang="fr-FR" dirty="0" err="1" smtClean="0"/>
              <a:t>Unlike</a:t>
            </a:r>
            <a:r>
              <a:rPr lang="fr-FR" dirty="0" smtClean="0"/>
              <a:t> all </a:t>
            </a:r>
            <a:r>
              <a:rPr lang="fr-FR" dirty="0" err="1" smtClean="0"/>
              <a:t>other</a:t>
            </a:r>
            <a:r>
              <a:rPr lang="fr-FR" dirty="0" smtClean="0"/>
              <a:t> command buttons </a:t>
            </a:r>
            <a:r>
              <a:rPr lang="fr-FR" dirty="0" err="1" smtClean="0"/>
              <a:t>however</a:t>
            </a:r>
            <a:r>
              <a:rPr lang="fr-FR" dirty="0" smtClean="0"/>
              <a:t>, </a:t>
            </a:r>
            <a:r>
              <a:rPr lang="fr-FR" dirty="0" err="1" smtClean="0"/>
              <a:t>these</a:t>
            </a:r>
            <a:r>
              <a:rPr lang="fr-FR" dirty="0" smtClean="0"/>
              <a:t> buttons </a:t>
            </a:r>
            <a:r>
              <a:rPr lang="fr-FR" dirty="0" err="1" smtClean="0"/>
              <a:t>require</a:t>
            </a:r>
            <a:r>
              <a:rPr lang="fr-FR" dirty="0" smtClean="0"/>
              <a:t> a </a:t>
            </a:r>
            <a:r>
              <a:rPr lang="fr-FR" dirty="0" err="1" smtClean="0"/>
              <a:t>double-click</a:t>
            </a:r>
            <a:r>
              <a:rPr lang="fr-FR" dirty="0" smtClean="0"/>
              <a:t> to </a:t>
            </a:r>
            <a:r>
              <a:rPr lang="fr-FR" dirty="0" err="1" smtClean="0"/>
              <a:t>operate</a:t>
            </a:r>
            <a:r>
              <a:rPr lang="fr-FR" dirty="0" smtClean="0"/>
              <a:t>. The new user, of course, </a:t>
            </a:r>
            <a:r>
              <a:rPr lang="fr-FR" dirty="0" err="1" smtClean="0"/>
              <a:t>is</a:t>
            </a:r>
            <a:r>
              <a:rPr lang="fr-FR" dirty="0" smtClean="0"/>
              <a:t> </a:t>
            </a:r>
            <a:r>
              <a:rPr lang="fr-FR" dirty="0" err="1" smtClean="0"/>
              <a:t>unaware</a:t>
            </a:r>
            <a:r>
              <a:rPr lang="fr-FR" dirty="0" smtClean="0"/>
              <a:t> of </a:t>
            </a:r>
            <a:r>
              <a:rPr lang="fr-FR" dirty="0" err="1" smtClean="0"/>
              <a:t>this</a:t>
            </a:r>
            <a:r>
              <a:rPr lang="fr-FR" dirty="0" smtClean="0"/>
              <a:t> "</a:t>
            </a:r>
            <a:r>
              <a:rPr lang="fr-FR" dirty="0" err="1" smtClean="0"/>
              <a:t>feature</a:t>
            </a:r>
            <a:r>
              <a:rPr lang="fr-FR" dirty="0" smtClean="0"/>
              <a:t>", and clicks on the </a:t>
            </a:r>
            <a:r>
              <a:rPr lang="fr-FR" dirty="0" err="1" smtClean="0"/>
              <a:t>desired</a:t>
            </a:r>
            <a:r>
              <a:rPr lang="fr-FR" dirty="0" smtClean="0"/>
              <a:t> </a:t>
            </a:r>
            <a:r>
              <a:rPr lang="fr-FR" dirty="0" err="1" smtClean="0"/>
              <a:t>button</a:t>
            </a:r>
            <a:r>
              <a:rPr lang="fr-FR" dirty="0" smtClean="0"/>
              <a:t>, </a:t>
            </a:r>
            <a:r>
              <a:rPr lang="fr-FR" dirty="0" err="1" smtClean="0"/>
              <a:t>then</a:t>
            </a:r>
            <a:r>
              <a:rPr lang="fr-FR" dirty="0" smtClean="0"/>
              <a:t> </a:t>
            </a:r>
            <a:r>
              <a:rPr lang="fr-FR" dirty="0" err="1" smtClean="0"/>
              <a:t>waits</a:t>
            </a:r>
            <a:r>
              <a:rPr lang="fr-FR" dirty="0" smtClean="0"/>
              <a:t> for </a:t>
            </a:r>
            <a:r>
              <a:rPr lang="fr-FR" dirty="0" err="1" smtClean="0"/>
              <a:t>something</a:t>
            </a:r>
            <a:r>
              <a:rPr lang="fr-FR" dirty="0" smtClean="0"/>
              <a:t> to </a:t>
            </a:r>
            <a:r>
              <a:rPr lang="fr-FR" dirty="0" err="1" smtClean="0"/>
              <a:t>happen</a:t>
            </a:r>
            <a:r>
              <a:rPr lang="fr-FR" dirty="0" smtClean="0"/>
              <a:t>. The </a:t>
            </a:r>
            <a:r>
              <a:rPr lang="fr-FR" dirty="0" err="1" smtClean="0"/>
              <a:t>only</a:t>
            </a:r>
            <a:r>
              <a:rPr lang="fr-FR" dirty="0" smtClean="0"/>
              <a:t> </a:t>
            </a:r>
            <a:r>
              <a:rPr lang="fr-FR" dirty="0" err="1" smtClean="0"/>
              <a:t>thing</a:t>
            </a:r>
            <a:r>
              <a:rPr lang="fr-FR" dirty="0" smtClean="0"/>
              <a:t> </a:t>
            </a:r>
            <a:r>
              <a:rPr lang="fr-FR" dirty="0" err="1" smtClean="0"/>
              <a:t>that</a:t>
            </a:r>
            <a:r>
              <a:rPr lang="fr-FR" dirty="0" smtClean="0"/>
              <a:t> </a:t>
            </a:r>
            <a:r>
              <a:rPr lang="fr-FR" dirty="0" err="1" smtClean="0"/>
              <a:t>happens</a:t>
            </a:r>
            <a:r>
              <a:rPr lang="fr-FR" dirty="0" smtClean="0"/>
              <a:t> </a:t>
            </a:r>
            <a:r>
              <a:rPr lang="fr-FR" dirty="0" err="1" smtClean="0"/>
              <a:t>unfortunately</a:t>
            </a:r>
            <a:r>
              <a:rPr lang="fr-FR" dirty="0" smtClean="0"/>
              <a:t>, </a:t>
            </a:r>
            <a:r>
              <a:rPr lang="fr-FR" dirty="0" err="1" smtClean="0"/>
              <a:t>is</a:t>
            </a:r>
            <a:r>
              <a:rPr lang="fr-FR" dirty="0" smtClean="0"/>
              <a:t> </a:t>
            </a:r>
            <a:r>
              <a:rPr lang="fr-FR" dirty="0" err="1" smtClean="0"/>
              <a:t>that</a:t>
            </a:r>
            <a:r>
              <a:rPr lang="fr-FR" dirty="0" smtClean="0"/>
              <a:t> the </a:t>
            </a:r>
            <a:r>
              <a:rPr lang="fr-FR" dirty="0" err="1" smtClean="0"/>
              <a:t>button</a:t>
            </a:r>
            <a:r>
              <a:rPr lang="fr-FR" dirty="0" smtClean="0"/>
              <a:t> </a:t>
            </a:r>
            <a:r>
              <a:rPr lang="fr-FR" dirty="0" err="1" smtClean="0"/>
              <a:t>takes</a:t>
            </a:r>
            <a:r>
              <a:rPr lang="fr-FR" dirty="0" smtClean="0"/>
              <a:t> on a </a:t>
            </a:r>
            <a:r>
              <a:rPr lang="fr-FR" dirty="0" err="1" smtClean="0"/>
              <a:t>depressed</a:t>
            </a:r>
            <a:r>
              <a:rPr lang="fr-FR" dirty="0" smtClean="0"/>
              <a:t> </a:t>
            </a:r>
            <a:r>
              <a:rPr lang="fr-FR" dirty="0" err="1" smtClean="0"/>
              <a:t>appearance</a:t>
            </a:r>
            <a:r>
              <a:rPr lang="fr-FR" dirty="0" smtClean="0"/>
              <a:t>. The user </a:t>
            </a:r>
            <a:r>
              <a:rPr lang="fr-FR" dirty="0" err="1" smtClean="0"/>
              <a:t>will</a:t>
            </a:r>
            <a:r>
              <a:rPr lang="fr-FR" dirty="0" smtClean="0"/>
              <a:t> </a:t>
            </a:r>
            <a:r>
              <a:rPr lang="fr-FR" dirty="0" err="1" smtClean="0"/>
              <a:t>wait</a:t>
            </a:r>
            <a:r>
              <a:rPr lang="fr-FR" dirty="0" smtClean="0"/>
              <a:t> </a:t>
            </a:r>
            <a:r>
              <a:rPr lang="fr-FR" dirty="0" err="1" smtClean="0"/>
              <a:t>some</a:t>
            </a:r>
            <a:r>
              <a:rPr lang="fr-FR" dirty="0" smtClean="0"/>
              <a:t> </a:t>
            </a:r>
            <a:r>
              <a:rPr lang="fr-FR" dirty="0" err="1" smtClean="0"/>
              <a:t>period</a:t>
            </a:r>
            <a:r>
              <a:rPr lang="fr-FR" dirty="0" smtClean="0"/>
              <a:t> of time </a:t>
            </a:r>
            <a:r>
              <a:rPr lang="fr-FR" dirty="0" err="1" smtClean="0"/>
              <a:t>believing</a:t>
            </a:r>
            <a:r>
              <a:rPr lang="fr-FR" dirty="0" smtClean="0"/>
              <a:t> </a:t>
            </a:r>
            <a:r>
              <a:rPr lang="fr-FR" dirty="0" err="1" smtClean="0"/>
              <a:t>perhaps</a:t>
            </a:r>
            <a:r>
              <a:rPr lang="fr-FR" dirty="0" smtClean="0"/>
              <a:t> </a:t>
            </a:r>
            <a:r>
              <a:rPr lang="fr-FR" dirty="0" err="1" smtClean="0"/>
              <a:t>that</a:t>
            </a:r>
            <a:r>
              <a:rPr lang="fr-FR" dirty="0" smtClean="0"/>
              <a:t> the application </a:t>
            </a:r>
            <a:r>
              <a:rPr lang="fr-FR" dirty="0" err="1" smtClean="0"/>
              <a:t>is</a:t>
            </a:r>
            <a:r>
              <a:rPr lang="fr-FR" dirty="0" smtClean="0"/>
              <a:t> </a:t>
            </a:r>
            <a:r>
              <a:rPr lang="fr-FR" dirty="0" err="1" smtClean="0"/>
              <a:t>processing</a:t>
            </a:r>
            <a:r>
              <a:rPr lang="fr-FR" dirty="0" smtClean="0"/>
              <a:t> </a:t>
            </a:r>
            <a:r>
              <a:rPr lang="fr-FR" dirty="0" err="1" smtClean="0"/>
              <a:t>his</a:t>
            </a:r>
            <a:r>
              <a:rPr lang="fr-FR" dirty="0" smtClean="0"/>
              <a:t> or </a:t>
            </a:r>
            <a:r>
              <a:rPr lang="fr-FR" dirty="0" err="1" smtClean="0"/>
              <a:t>her</a:t>
            </a:r>
            <a:r>
              <a:rPr lang="fr-FR" dirty="0" smtClean="0"/>
              <a:t> </a:t>
            </a:r>
            <a:r>
              <a:rPr lang="fr-FR" dirty="0" err="1" smtClean="0"/>
              <a:t>request</a:t>
            </a:r>
            <a:r>
              <a:rPr lang="fr-FR" dirty="0" smtClean="0"/>
              <a:t>, </a:t>
            </a:r>
            <a:r>
              <a:rPr lang="fr-FR" dirty="0" err="1" smtClean="0"/>
              <a:t>then</a:t>
            </a:r>
            <a:r>
              <a:rPr lang="fr-FR" dirty="0" smtClean="0"/>
              <a:t> </a:t>
            </a:r>
            <a:r>
              <a:rPr lang="fr-FR" dirty="0" err="1" smtClean="0"/>
              <a:t>likely</a:t>
            </a:r>
            <a:r>
              <a:rPr lang="fr-FR" dirty="0" smtClean="0"/>
              <a:t> </a:t>
            </a:r>
            <a:r>
              <a:rPr lang="fr-FR" dirty="0" err="1" smtClean="0"/>
              <a:t>conclude</a:t>
            </a:r>
            <a:r>
              <a:rPr lang="fr-FR" dirty="0" smtClean="0"/>
              <a:t> </a:t>
            </a:r>
            <a:r>
              <a:rPr lang="fr-FR" dirty="0" err="1" smtClean="0"/>
              <a:t>that</a:t>
            </a:r>
            <a:r>
              <a:rPr lang="fr-FR" dirty="0" smtClean="0"/>
              <a:t> the </a:t>
            </a:r>
            <a:r>
              <a:rPr lang="fr-FR" dirty="0" err="1" smtClean="0"/>
              <a:t>button</a:t>
            </a:r>
            <a:r>
              <a:rPr lang="fr-FR" dirty="0" smtClean="0"/>
              <a:t> </a:t>
            </a:r>
            <a:r>
              <a:rPr lang="fr-FR" dirty="0" err="1" smtClean="0"/>
              <a:t>doesn't</a:t>
            </a:r>
            <a:r>
              <a:rPr lang="fr-FR" dirty="0" smtClean="0"/>
              <a:t> </a:t>
            </a:r>
            <a:r>
              <a:rPr lang="fr-FR" dirty="0" err="1" smtClean="0"/>
              <a:t>work</a:t>
            </a:r>
            <a:r>
              <a:rPr lang="fr-FR" dirty="0" smtClean="0"/>
              <a:t>, and clicks a </a:t>
            </a:r>
            <a:r>
              <a:rPr lang="fr-FR" dirty="0" err="1" smtClean="0"/>
              <a:t>different</a:t>
            </a:r>
            <a:r>
              <a:rPr lang="fr-FR" dirty="0" smtClean="0"/>
              <a:t> </a:t>
            </a:r>
            <a:r>
              <a:rPr lang="fr-FR" dirty="0" err="1" smtClean="0"/>
              <a:t>button</a:t>
            </a:r>
            <a:r>
              <a:rPr lang="fr-FR" dirty="0" smtClean="0"/>
              <a:t>. It </a:t>
            </a:r>
            <a:r>
              <a:rPr lang="fr-FR" dirty="0" err="1" smtClean="0"/>
              <a:t>is</a:t>
            </a:r>
            <a:r>
              <a:rPr lang="fr-FR" dirty="0" smtClean="0"/>
              <a:t> </a:t>
            </a:r>
            <a:r>
              <a:rPr lang="fr-FR" dirty="0" err="1" smtClean="0"/>
              <a:t>only</a:t>
            </a:r>
            <a:r>
              <a:rPr lang="fr-FR" dirty="0" smtClean="0"/>
              <a:t> </a:t>
            </a:r>
            <a:r>
              <a:rPr lang="fr-FR" dirty="0" err="1" smtClean="0"/>
              <a:t>after</a:t>
            </a:r>
            <a:r>
              <a:rPr lang="fr-FR" dirty="0" smtClean="0"/>
              <a:t> a </a:t>
            </a:r>
            <a:r>
              <a:rPr lang="fr-FR" dirty="0" err="1" smtClean="0"/>
              <a:t>considerable</a:t>
            </a:r>
            <a:r>
              <a:rPr lang="fr-FR" dirty="0" smtClean="0"/>
              <a:t> </a:t>
            </a:r>
            <a:r>
              <a:rPr lang="fr-FR" dirty="0" err="1" smtClean="0"/>
              <a:t>amount</a:t>
            </a:r>
            <a:r>
              <a:rPr lang="fr-FR" dirty="0" smtClean="0"/>
              <a:t> of time, </a:t>
            </a:r>
            <a:r>
              <a:rPr lang="fr-FR" dirty="0" err="1" smtClean="0"/>
              <a:t>clicking</a:t>
            </a:r>
            <a:r>
              <a:rPr lang="fr-FR" dirty="0" smtClean="0"/>
              <a:t> all of the buttons, and </a:t>
            </a:r>
            <a:r>
              <a:rPr lang="fr-FR" dirty="0" err="1" smtClean="0"/>
              <a:t>some</a:t>
            </a:r>
            <a:r>
              <a:rPr lang="fr-FR" dirty="0" smtClean="0"/>
              <a:t> divine insight </a:t>
            </a:r>
            <a:r>
              <a:rPr lang="fr-FR" dirty="0" err="1" smtClean="0"/>
              <a:t>that</a:t>
            </a:r>
            <a:r>
              <a:rPr lang="fr-FR" dirty="0" smtClean="0"/>
              <a:t> the user </a:t>
            </a:r>
            <a:r>
              <a:rPr lang="fr-FR" dirty="0" err="1" smtClean="0"/>
              <a:t>attempts</a:t>
            </a:r>
            <a:r>
              <a:rPr lang="fr-FR" dirty="0" smtClean="0"/>
              <a:t> a </a:t>
            </a:r>
            <a:r>
              <a:rPr lang="fr-FR" dirty="0" err="1" smtClean="0"/>
              <a:t>double-click</a:t>
            </a:r>
            <a:r>
              <a:rPr lang="fr-FR" dirty="0" smtClean="0"/>
              <a:t>. </a:t>
            </a:r>
          </a:p>
          <a:p>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28</a:t>
            </a:fld>
            <a:endParaRPr lang="fr-FR"/>
          </a:p>
        </p:txBody>
      </p:sp>
    </p:spTree>
    <p:extLst>
      <p:ext uri="{BB962C8B-B14F-4D97-AF65-F5344CB8AC3E}">
        <p14:creationId xmlns:p14="http://schemas.microsoft.com/office/powerpoint/2010/main" val="25183425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Une fois que l’utilisateur a découvert les caractéristiques des boutons</a:t>
            </a:r>
            <a:r>
              <a:rPr lang="fr-FR" baseline="0" dirty="0" smtClean="0"/>
              <a:t> de commandes principaux, on lui présente un nouvel ensemble de boutons avec d’autres caractéristiques. Ceux-là opèrent avec un simple clic, ne changent pas d’</a:t>
            </a:r>
            <a:r>
              <a:rPr lang="fr-FR" baseline="0" dirty="0" err="1" smtClean="0"/>
              <a:t>apprence</a:t>
            </a:r>
            <a:r>
              <a:rPr lang="fr-FR" baseline="0" dirty="0" smtClean="0"/>
              <a:t>, mais affichent un surlignage pour indiquer quel bouton a été cliqué. Tandis que beaucoup d’utilisateurs vont conclure à première vue que la flèche du premier bouton est un indicateur de ce qu’il est le bouton actuellement sélectionné, cette flèche est utilisée pour indiquer que c’est un type de bouton « spécial » (donc </a:t>
            </a:r>
            <a:r>
              <a:rPr lang="fr-FR" baseline="0" dirty="0" err="1" smtClean="0"/>
              <a:t>inconsistent</a:t>
            </a:r>
            <a:r>
              <a:rPr lang="fr-FR" baseline="0" dirty="0" smtClean="0"/>
              <a:t> et indésirable en fait !). Cliquer sur la flèche fait que le bouton « s’ouvre » vers le bas, en révélant une série de répertoires. Pourquoi les designers ont ils choisi d’utiliser une flèche pointant à droite pour indiquer un mouvement vers le bas reste un des mystères de ce programme.</a:t>
            </a:r>
            <a:endParaRPr lang="fr-FR" dirty="0" smtClean="0"/>
          </a:p>
          <a:p>
            <a:endParaRPr lang="fr-FR" dirty="0" smtClean="0"/>
          </a:p>
          <a:p>
            <a:r>
              <a:rPr lang="fr-FR" dirty="0" smtClean="0"/>
              <a:t>Once the user has </a:t>
            </a:r>
            <a:r>
              <a:rPr lang="fr-FR" dirty="0" err="1" smtClean="0"/>
              <a:t>figured</a:t>
            </a:r>
            <a:r>
              <a:rPr lang="fr-FR" dirty="0" smtClean="0"/>
              <a:t> out the operating </a:t>
            </a:r>
            <a:r>
              <a:rPr lang="fr-FR" dirty="0" err="1" smtClean="0"/>
              <a:t>characteristics</a:t>
            </a:r>
            <a:r>
              <a:rPr lang="fr-FR" dirty="0" smtClean="0"/>
              <a:t> of the main command buttons, </a:t>
            </a:r>
            <a:r>
              <a:rPr lang="fr-FR" dirty="0" err="1" smtClean="0"/>
              <a:t>he</a:t>
            </a:r>
            <a:r>
              <a:rPr lang="fr-FR" dirty="0" smtClean="0"/>
              <a:t> or </a:t>
            </a:r>
            <a:r>
              <a:rPr lang="fr-FR" dirty="0" err="1" smtClean="0"/>
              <a:t>she</a:t>
            </a:r>
            <a:r>
              <a:rPr lang="fr-FR" dirty="0" smtClean="0"/>
              <a:t> </a:t>
            </a:r>
            <a:r>
              <a:rPr lang="fr-FR" dirty="0" err="1" smtClean="0"/>
              <a:t>is</a:t>
            </a:r>
            <a:r>
              <a:rPr lang="fr-FR" dirty="0" smtClean="0"/>
              <a:t> </a:t>
            </a:r>
            <a:r>
              <a:rPr lang="fr-FR" dirty="0" err="1" smtClean="0"/>
              <a:t>presented</a:t>
            </a:r>
            <a:r>
              <a:rPr lang="fr-FR" dirty="0" smtClean="0"/>
              <a:t> a new set of buttons </a:t>
            </a:r>
            <a:r>
              <a:rPr lang="fr-FR" dirty="0" err="1" smtClean="0"/>
              <a:t>with</a:t>
            </a:r>
            <a:r>
              <a:rPr lang="fr-FR" dirty="0" smtClean="0"/>
              <a:t> a </a:t>
            </a:r>
            <a:r>
              <a:rPr lang="fr-FR" dirty="0" err="1" smtClean="0"/>
              <a:t>different</a:t>
            </a:r>
            <a:r>
              <a:rPr lang="fr-FR" dirty="0" smtClean="0"/>
              <a:t> set of operating </a:t>
            </a:r>
            <a:r>
              <a:rPr lang="fr-FR" dirty="0" err="1" smtClean="0"/>
              <a:t>characteristics</a:t>
            </a:r>
            <a:r>
              <a:rPr lang="fr-FR" dirty="0" smtClean="0"/>
              <a:t>. The command buttons </a:t>
            </a:r>
            <a:r>
              <a:rPr lang="fr-FR" dirty="0" err="1" smtClean="0"/>
              <a:t>shown</a:t>
            </a:r>
            <a:r>
              <a:rPr lang="fr-FR" dirty="0" smtClean="0"/>
              <a:t> </a:t>
            </a:r>
            <a:r>
              <a:rPr lang="fr-FR" dirty="0" err="1" smtClean="0"/>
              <a:t>here</a:t>
            </a:r>
            <a:r>
              <a:rPr lang="fr-FR" dirty="0" smtClean="0"/>
              <a:t> </a:t>
            </a:r>
            <a:r>
              <a:rPr lang="fr-FR" dirty="0" err="1" smtClean="0"/>
              <a:t>operate</a:t>
            </a:r>
            <a:r>
              <a:rPr lang="fr-FR" dirty="0" smtClean="0"/>
              <a:t> </a:t>
            </a:r>
            <a:r>
              <a:rPr lang="fr-FR" dirty="0" err="1" smtClean="0"/>
              <a:t>with</a:t>
            </a:r>
            <a:r>
              <a:rPr lang="fr-FR" dirty="0" smtClean="0"/>
              <a:t> a single click, do not </a:t>
            </a:r>
            <a:r>
              <a:rPr lang="fr-FR" dirty="0" err="1" smtClean="0"/>
              <a:t>take</a:t>
            </a:r>
            <a:r>
              <a:rPr lang="fr-FR" dirty="0" smtClean="0"/>
              <a:t> on a </a:t>
            </a:r>
            <a:r>
              <a:rPr lang="fr-FR" dirty="0" err="1" smtClean="0"/>
              <a:t>depressed</a:t>
            </a:r>
            <a:r>
              <a:rPr lang="fr-FR" dirty="0" smtClean="0"/>
              <a:t> </a:t>
            </a:r>
            <a:r>
              <a:rPr lang="fr-FR" dirty="0" err="1" smtClean="0"/>
              <a:t>appearance</a:t>
            </a:r>
            <a:r>
              <a:rPr lang="fr-FR" dirty="0" smtClean="0"/>
              <a:t>, and display a </a:t>
            </a:r>
            <a:r>
              <a:rPr lang="fr-FR" dirty="0" err="1" smtClean="0"/>
              <a:t>highlighted</a:t>
            </a:r>
            <a:r>
              <a:rPr lang="fr-FR" dirty="0" smtClean="0"/>
              <a:t> line to </a:t>
            </a:r>
            <a:r>
              <a:rPr lang="fr-FR" dirty="0" err="1" smtClean="0"/>
              <a:t>indicate</a:t>
            </a:r>
            <a:r>
              <a:rPr lang="fr-FR" dirty="0" smtClean="0"/>
              <a:t> </a:t>
            </a:r>
            <a:r>
              <a:rPr lang="fr-FR" dirty="0" err="1" smtClean="0"/>
              <a:t>which</a:t>
            </a:r>
            <a:r>
              <a:rPr lang="fr-FR" dirty="0" smtClean="0"/>
              <a:t> </a:t>
            </a:r>
            <a:r>
              <a:rPr lang="fr-FR" dirty="0" err="1" smtClean="0"/>
              <a:t>button</a:t>
            </a:r>
            <a:r>
              <a:rPr lang="fr-FR" dirty="0" smtClean="0"/>
              <a:t> has been </a:t>
            </a:r>
            <a:r>
              <a:rPr lang="fr-FR" dirty="0" err="1" smtClean="0"/>
              <a:t>clicked</a:t>
            </a:r>
            <a:r>
              <a:rPr lang="fr-FR" dirty="0" smtClean="0"/>
              <a:t>. </a:t>
            </a:r>
            <a:r>
              <a:rPr lang="fr-FR" dirty="0" err="1" smtClean="0"/>
              <a:t>While</a:t>
            </a:r>
            <a:r>
              <a:rPr lang="fr-FR" dirty="0" smtClean="0"/>
              <a:t> </a:t>
            </a:r>
            <a:r>
              <a:rPr lang="fr-FR" dirty="0" err="1" smtClean="0"/>
              <a:t>many</a:t>
            </a:r>
            <a:r>
              <a:rPr lang="fr-FR" dirty="0" smtClean="0"/>
              <a:t> </a:t>
            </a:r>
            <a:r>
              <a:rPr lang="fr-FR" dirty="0" err="1" smtClean="0"/>
              <a:t>users</a:t>
            </a:r>
            <a:r>
              <a:rPr lang="fr-FR" dirty="0" smtClean="0"/>
              <a:t> </a:t>
            </a:r>
            <a:r>
              <a:rPr lang="fr-FR" dirty="0" err="1" smtClean="0"/>
              <a:t>would</a:t>
            </a:r>
            <a:r>
              <a:rPr lang="fr-FR" dirty="0" smtClean="0"/>
              <a:t> </a:t>
            </a:r>
            <a:r>
              <a:rPr lang="fr-FR" dirty="0" err="1" smtClean="0"/>
              <a:t>at</a:t>
            </a:r>
            <a:r>
              <a:rPr lang="fr-FR" dirty="0" smtClean="0"/>
              <a:t> first </a:t>
            </a:r>
            <a:r>
              <a:rPr lang="fr-FR" dirty="0" err="1" smtClean="0"/>
              <a:t>glance</a:t>
            </a:r>
            <a:r>
              <a:rPr lang="fr-FR" dirty="0" smtClean="0"/>
              <a:t> </a:t>
            </a:r>
            <a:r>
              <a:rPr lang="fr-FR" dirty="0" err="1" smtClean="0"/>
              <a:t>conclude</a:t>
            </a:r>
            <a:r>
              <a:rPr lang="fr-FR" dirty="0" smtClean="0"/>
              <a:t> </a:t>
            </a:r>
            <a:r>
              <a:rPr lang="fr-FR" dirty="0" err="1" smtClean="0"/>
              <a:t>that</a:t>
            </a:r>
            <a:r>
              <a:rPr lang="fr-FR" dirty="0" smtClean="0"/>
              <a:t> the "</a:t>
            </a:r>
            <a:r>
              <a:rPr lang="fr-FR" dirty="0" err="1" smtClean="0"/>
              <a:t>arrow</a:t>
            </a:r>
            <a:r>
              <a:rPr lang="fr-FR" dirty="0" smtClean="0"/>
              <a:t>" on the </a:t>
            </a:r>
            <a:r>
              <a:rPr lang="fr-FR" dirty="0" err="1" smtClean="0"/>
              <a:t>topmost</a:t>
            </a:r>
            <a:r>
              <a:rPr lang="fr-FR" dirty="0" smtClean="0"/>
              <a:t> </a:t>
            </a:r>
            <a:r>
              <a:rPr lang="fr-FR" dirty="0" err="1" smtClean="0"/>
              <a:t>button</a:t>
            </a:r>
            <a:r>
              <a:rPr lang="fr-FR" dirty="0" smtClean="0"/>
              <a:t> </a:t>
            </a:r>
            <a:r>
              <a:rPr lang="fr-FR" dirty="0" err="1" smtClean="0"/>
              <a:t>is</a:t>
            </a:r>
            <a:r>
              <a:rPr lang="fr-FR" dirty="0" smtClean="0"/>
              <a:t> an </a:t>
            </a:r>
            <a:r>
              <a:rPr lang="fr-FR" dirty="0" err="1" smtClean="0"/>
              <a:t>indicator</a:t>
            </a:r>
            <a:r>
              <a:rPr lang="fr-FR" dirty="0" smtClean="0"/>
              <a:t> </a:t>
            </a:r>
            <a:r>
              <a:rPr lang="fr-FR" dirty="0" err="1" smtClean="0"/>
              <a:t>that</a:t>
            </a:r>
            <a:r>
              <a:rPr lang="fr-FR" dirty="0" smtClean="0"/>
              <a:t> </a:t>
            </a:r>
            <a:r>
              <a:rPr lang="fr-FR" dirty="0" err="1" smtClean="0"/>
              <a:t>this</a:t>
            </a:r>
            <a:r>
              <a:rPr lang="fr-FR" dirty="0" smtClean="0"/>
              <a:t> </a:t>
            </a:r>
            <a:r>
              <a:rPr lang="fr-FR" dirty="0" err="1" smtClean="0"/>
              <a:t>is</a:t>
            </a:r>
            <a:r>
              <a:rPr lang="fr-FR" dirty="0" smtClean="0"/>
              <a:t> the </a:t>
            </a:r>
            <a:r>
              <a:rPr lang="fr-FR" dirty="0" err="1" smtClean="0"/>
              <a:t>currently</a:t>
            </a:r>
            <a:r>
              <a:rPr lang="fr-FR" dirty="0" smtClean="0"/>
              <a:t> </a:t>
            </a:r>
            <a:r>
              <a:rPr lang="fr-FR" dirty="0" err="1" smtClean="0"/>
              <a:t>selected</a:t>
            </a:r>
            <a:r>
              <a:rPr lang="fr-FR" dirty="0" smtClean="0"/>
              <a:t> </a:t>
            </a:r>
            <a:r>
              <a:rPr lang="fr-FR" dirty="0" err="1" smtClean="0"/>
              <a:t>button</a:t>
            </a:r>
            <a:r>
              <a:rPr lang="fr-FR" dirty="0" smtClean="0"/>
              <a:t>, </a:t>
            </a:r>
            <a:r>
              <a:rPr lang="fr-FR" dirty="0" err="1" smtClean="0"/>
              <a:t>it</a:t>
            </a:r>
            <a:r>
              <a:rPr lang="fr-FR" dirty="0" smtClean="0"/>
              <a:t> </a:t>
            </a:r>
            <a:r>
              <a:rPr lang="fr-FR" dirty="0" err="1" smtClean="0"/>
              <a:t>is</a:t>
            </a:r>
            <a:r>
              <a:rPr lang="fr-FR" dirty="0" smtClean="0"/>
              <a:t> </a:t>
            </a:r>
            <a:r>
              <a:rPr lang="fr-FR" dirty="0" err="1" smtClean="0"/>
              <a:t>used</a:t>
            </a:r>
            <a:r>
              <a:rPr lang="fr-FR" dirty="0" smtClean="0"/>
              <a:t> to </a:t>
            </a:r>
            <a:r>
              <a:rPr lang="fr-FR" dirty="0" err="1" smtClean="0"/>
              <a:t>indicate</a:t>
            </a:r>
            <a:r>
              <a:rPr lang="fr-FR" dirty="0" smtClean="0"/>
              <a:t> </a:t>
            </a:r>
            <a:r>
              <a:rPr lang="fr-FR" dirty="0" err="1" smtClean="0"/>
              <a:t>that</a:t>
            </a:r>
            <a:r>
              <a:rPr lang="fr-FR" dirty="0" smtClean="0"/>
              <a:t> </a:t>
            </a:r>
            <a:r>
              <a:rPr lang="fr-FR" dirty="0" err="1" smtClean="0"/>
              <a:t>this</a:t>
            </a:r>
            <a:r>
              <a:rPr lang="fr-FR" dirty="0" smtClean="0"/>
              <a:t> </a:t>
            </a:r>
            <a:r>
              <a:rPr lang="fr-FR" dirty="0" err="1" smtClean="0"/>
              <a:t>is</a:t>
            </a:r>
            <a:r>
              <a:rPr lang="fr-FR" dirty="0" smtClean="0"/>
              <a:t> a "</a:t>
            </a:r>
            <a:r>
              <a:rPr lang="fr-FR" dirty="0" err="1" smtClean="0"/>
              <a:t>special</a:t>
            </a:r>
            <a:r>
              <a:rPr lang="fr-FR" dirty="0" smtClean="0"/>
              <a:t>" (</a:t>
            </a:r>
            <a:r>
              <a:rPr lang="fr-FR" dirty="0" err="1" smtClean="0"/>
              <a:t>a.k.a</a:t>
            </a:r>
            <a:r>
              <a:rPr lang="fr-FR" dirty="0" smtClean="0"/>
              <a:t>. </a:t>
            </a:r>
            <a:r>
              <a:rPr lang="fr-FR" dirty="0" err="1" smtClean="0"/>
              <a:t>inconsistent</a:t>
            </a:r>
            <a:r>
              <a:rPr lang="fr-FR" dirty="0" smtClean="0"/>
              <a:t> and </a:t>
            </a:r>
            <a:r>
              <a:rPr lang="fr-FR" dirty="0" err="1" smtClean="0"/>
              <a:t>undesirable</a:t>
            </a:r>
            <a:r>
              <a:rPr lang="fr-FR" dirty="0" smtClean="0"/>
              <a:t>) type of </a:t>
            </a:r>
            <a:r>
              <a:rPr lang="fr-FR" dirty="0" err="1" smtClean="0"/>
              <a:t>button</a:t>
            </a:r>
            <a:r>
              <a:rPr lang="fr-FR" dirty="0" smtClean="0"/>
              <a:t>. </a:t>
            </a:r>
            <a:r>
              <a:rPr lang="fr-FR" dirty="0" err="1" smtClean="0"/>
              <a:t>Clicking</a:t>
            </a:r>
            <a:r>
              <a:rPr lang="fr-FR" dirty="0" smtClean="0"/>
              <a:t> on the </a:t>
            </a:r>
            <a:r>
              <a:rPr lang="fr-FR" dirty="0" err="1" smtClean="0"/>
              <a:t>arrow</a:t>
            </a:r>
            <a:r>
              <a:rPr lang="fr-FR" dirty="0" smtClean="0"/>
              <a:t> causes the </a:t>
            </a:r>
            <a:r>
              <a:rPr lang="fr-FR" dirty="0" err="1" smtClean="0"/>
              <a:t>button</a:t>
            </a:r>
            <a:r>
              <a:rPr lang="fr-FR" dirty="0" smtClean="0"/>
              <a:t> to "open" (</a:t>
            </a:r>
            <a:r>
              <a:rPr lang="fr-FR" dirty="0" err="1" smtClean="0"/>
              <a:t>downward</a:t>
            </a:r>
            <a:r>
              <a:rPr lang="fr-FR" dirty="0" smtClean="0"/>
              <a:t>) to </a:t>
            </a:r>
            <a:r>
              <a:rPr lang="fr-FR" dirty="0" err="1" smtClean="0"/>
              <a:t>reveal</a:t>
            </a:r>
            <a:r>
              <a:rPr lang="fr-FR" dirty="0" smtClean="0"/>
              <a:t> a </a:t>
            </a:r>
            <a:r>
              <a:rPr lang="fr-FR" dirty="0" err="1" smtClean="0"/>
              <a:t>variety</a:t>
            </a:r>
            <a:r>
              <a:rPr lang="fr-FR" dirty="0" smtClean="0"/>
              <a:t> of </a:t>
            </a:r>
            <a:r>
              <a:rPr lang="fr-FR" dirty="0" err="1" smtClean="0"/>
              <a:t>folders</a:t>
            </a:r>
            <a:r>
              <a:rPr lang="fr-FR" dirty="0" smtClean="0"/>
              <a:t>. </a:t>
            </a:r>
            <a:r>
              <a:rPr lang="fr-FR" dirty="0" err="1" smtClean="0"/>
              <a:t>Why</a:t>
            </a:r>
            <a:r>
              <a:rPr lang="fr-FR" dirty="0" smtClean="0"/>
              <a:t> the designers chose to use an </a:t>
            </a:r>
            <a:r>
              <a:rPr lang="fr-FR" dirty="0" err="1" smtClean="0"/>
              <a:t>arrow</a:t>
            </a:r>
            <a:r>
              <a:rPr lang="fr-FR" dirty="0" smtClean="0"/>
              <a:t> </a:t>
            </a:r>
            <a:r>
              <a:rPr lang="fr-FR" dirty="0" err="1" smtClean="0"/>
              <a:t>pointing</a:t>
            </a:r>
            <a:r>
              <a:rPr lang="fr-FR" dirty="0" smtClean="0"/>
              <a:t> to the right to </a:t>
            </a:r>
            <a:r>
              <a:rPr lang="fr-FR" dirty="0" err="1" smtClean="0"/>
              <a:t>indicate</a:t>
            </a:r>
            <a:r>
              <a:rPr lang="fr-FR" dirty="0" smtClean="0"/>
              <a:t> </a:t>
            </a:r>
            <a:r>
              <a:rPr lang="fr-FR" dirty="0" err="1" smtClean="0"/>
              <a:t>downward</a:t>
            </a:r>
            <a:r>
              <a:rPr lang="fr-FR" dirty="0" smtClean="0"/>
              <a:t> </a:t>
            </a:r>
            <a:r>
              <a:rPr lang="fr-FR" dirty="0" err="1" smtClean="0"/>
              <a:t>movement</a:t>
            </a:r>
            <a:r>
              <a:rPr lang="fr-FR" dirty="0" smtClean="0"/>
              <a:t> </a:t>
            </a:r>
            <a:r>
              <a:rPr lang="fr-FR" dirty="0" err="1" smtClean="0"/>
              <a:t>is</a:t>
            </a:r>
            <a:r>
              <a:rPr lang="fr-FR" dirty="0" smtClean="0"/>
              <a:t> one of the </a:t>
            </a:r>
            <a:r>
              <a:rPr lang="fr-FR" dirty="0" err="1" smtClean="0"/>
              <a:t>many</a:t>
            </a:r>
            <a:r>
              <a:rPr lang="fr-FR" dirty="0" smtClean="0"/>
              <a:t> </a:t>
            </a:r>
            <a:r>
              <a:rPr lang="fr-FR" dirty="0" err="1" smtClean="0"/>
              <a:t>mysteries</a:t>
            </a:r>
            <a:r>
              <a:rPr lang="fr-FR" dirty="0" smtClean="0"/>
              <a:t> of </a:t>
            </a:r>
            <a:r>
              <a:rPr lang="fr-FR" dirty="0" err="1" smtClean="0"/>
              <a:t>this</a:t>
            </a:r>
            <a:r>
              <a:rPr lang="fr-FR" dirty="0" smtClean="0"/>
              <a:t> program. </a:t>
            </a:r>
          </a:p>
          <a:p>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29</a:t>
            </a:fld>
            <a:endParaRPr lang="fr-FR"/>
          </a:p>
        </p:txBody>
      </p:sp>
    </p:spTree>
    <p:extLst>
      <p:ext uri="{BB962C8B-B14F-4D97-AF65-F5344CB8AC3E}">
        <p14:creationId xmlns:p14="http://schemas.microsoft.com/office/powerpoint/2010/main" val="25183425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0" dirty="0" smtClean="0"/>
              <a:t>Un des aspects les plus gênants de Notes est son incapacité à fournir des </a:t>
            </a:r>
            <a:r>
              <a:rPr lang="fr-FR" i="0" dirty="0" err="1" smtClean="0"/>
              <a:t>scrollbars</a:t>
            </a:r>
            <a:r>
              <a:rPr lang="fr-FR" i="0" dirty="0" smtClean="0"/>
              <a:t> quand c’est nécessaire. Je suppose que beaucoup d’utilisateurs se moquent de savoir ce qu’il y a sur la partie droite de leurs écrans. Ici on a une instance sur laquelle deux </a:t>
            </a:r>
            <a:r>
              <a:rPr lang="fr-FR" i="0" dirty="0" err="1" smtClean="0"/>
              <a:t>scrollbars</a:t>
            </a:r>
            <a:r>
              <a:rPr lang="fr-FR" i="0" dirty="0" smtClean="0"/>
              <a:t> sont nécessaires. Pour rajouter une </a:t>
            </a:r>
            <a:r>
              <a:rPr lang="fr-FR" i="0" dirty="0" err="1" smtClean="0"/>
              <a:t>scrollbar</a:t>
            </a:r>
            <a:r>
              <a:rPr lang="fr-FR" i="0" dirty="0" smtClean="0"/>
              <a:t> horizontale, l’utilisateur doit (instinctivement?) cliquer sur </a:t>
            </a:r>
            <a:r>
              <a:rPr lang="fr-FR" i="0" dirty="0" err="1" smtClean="0"/>
              <a:t>View</a:t>
            </a:r>
            <a:r>
              <a:rPr lang="fr-FR" i="0" dirty="0" smtClean="0"/>
              <a:t> puis sélectionner Show et ensuite Horizontal </a:t>
            </a:r>
            <a:r>
              <a:rPr lang="fr-FR" i="0" dirty="0" err="1" smtClean="0"/>
              <a:t>Scrollbar</a:t>
            </a:r>
            <a:r>
              <a:rPr lang="fr-FR" i="0" dirty="0" smtClean="0"/>
              <a:t>.</a:t>
            </a:r>
          </a:p>
          <a:p>
            <a:endParaRPr lang="fr-FR" i="1" dirty="0" smtClean="0"/>
          </a:p>
          <a:p>
            <a:r>
              <a:rPr lang="fr-FR" i="1" dirty="0" smtClean="0"/>
              <a:t>One of the </a:t>
            </a:r>
            <a:r>
              <a:rPr lang="fr-FR" i="1" dirty="0" err="1" smtClean="0"/>
              <a:t>most</a:t>
            </a:r>
            <a:r>
              <a:rPr lang="fr-FR" i="1" dirty="0" smtClean="0"/>
              <a:t> </a:t>
            </a:r>
            <a:r>
              <a:rPr lang="fr-FR" i="1" dirty="0" err="1" smtClean="0"/>
              <a:t>annoying</a:t>
            </a:r>
            <a:r>
              <a:rPr lang="fr-FR" i="1" dirty="0" smtClean="0"/>
              <a:t> aspects of Notes </a:t>
            </a:r>
            <a:r>
              <a:rPr lang="fr-FR" i="1" dirty="0" err="1" smtClean="0"/>
              <a:t>is</a:t>
            </a:r>
            <a:r>
              <a:rPr lang="fr-FR" i="1" dirty="0" smtClean="0"/>
              <a:t> </a:t>
            </a:r>
            <a:r>
              <a:rPr lang="fr-FR" i="1" dirty="0" err="1" smtClean="0"/>
              <a:t>its</a:t>
            </a:r>
            <a:r>
              <a:rPr lang="fr-FR" i="1" dirty="0" smtClean="0"/>
              <a:t> </a:t>
            </a:r>
            <a:r>
              <a:rPr lang="fr-FR" i="1" dirty="0" err="1" smtClean="0"/>
              <a:t>failure</a:t>
            </a:r>
            <a:r>
              <a:rPr lang="fr-FR" i="1" dirty="0" smtClean="0"/>
              <a:t> to </a:t>
            </a:r>
            <a:r>
              <a:rPr lang="fr-FR" i="1" dirty="0" err="1" smtClean="0"/>
              <a:t>provide</a:t>
            </a:r>
            <a:r>
              <a:rPr lang="fr-FR" i="1" dirty="0" smtClean="0"/>
              <a:t> horizontal scroll bars </a:t>
            </a:r>
            <a:r>
              <a:rPr lang="fr-FR" i="1" dirty="0" err="1" smtClean="0"/>
              <a:t>when</a:t>
            </a:r>
            <a:r>
              <a:rPr lang="fr-FR" i="1" dirty="0" smtClean="0"/>
              <a:t> </a:t>
            </a:r>
            <a:r>
              <a:rPr lang="fr-FR" i="1" dirty="0" err="1" smtClean="0"/>
              <a:t>necessary</a:t>
            </a:r>
            <a:r>
              <a:rPr lang="fr-FR" i="1" dirty="0" smtClean="0"/>
              <a:t>. I suppose </a:t>
            </a:r>
            <a:r>
              <a:rPr lang="fr-FR" i="1" dirty="0" err="1" smtClean="0"/>
              <a:t>many</a:t>
            </a:r>
            <a:r>
              <a:rPr lang="fr-FR" i="1" dirty="0" smtClean="0"/>
              <a:t> </a:t>
            </a:r>
            <a:r>
              <a:rPr lang="fr-FR" i="1" dirty="0" err="1" smtClean="0"/>
              <a:t>users</a:t>
            </a:r>
            <a:r>
              <a:rPr lang="fr-FR" i="1" dirty="0" smtClean="0"/>
              <a:t> </a:t>
            </a:r>
            <a:r>
              <a:rPr lang="fr-FR" i="1" dirty="0" err="1" smtClean="0"/>
              <a:t>don't</a:t>
            </a:r>
            <a:r>
              <a:rPr lang="fr-FR" i="1" dirty="0" smtClean="0"/>
              <a:t> care </a:t>
            </a:r>
            <a:r>
              <a:rPr lang="fr-FR" i="1" dirty="0" err="1" smtClean="0"/>
              <a:t>what's</a:t>
            </a:r>
            <a:r>
              <a:rPr lang="fr-FR" i="1" dirty="0" smtClean="0"/>
              <a:t> on the right </a:t>
            </a:r>
            <a:r>
              <a:rPr lang="fr-FR" i="1" dirty="0" err="1" smtClean="0"/>
              <a:t>side</a:t>
            </a:r>
            <a:r>
              <a:rPr lang="fr-FR" i="1" dirty="0" smtClean="0"/>
              <a:t> of </a:t>
            </a:r>
            <a:r>
              <a:rPr lang="fr-FR" i="1" dirty="0" err="1" smtClean="0"/>
              <a:t>their</a:t>
            </a:r>
            <a:r>
              <a:rPr lang="fr-FR" i="1" dirty="0" smtClean="0"/>
              <a:t> </a:t>
            </a:r>
            <a:r>
              <a:rPr lang="fr-FR" i="1" dirty="0" err="1" smtClean="0"/>
              <a:t>screens</a:t>
            </a:r>
            <a:r>
              <a:rPr lang="fr-FR" i="1" dirty="0" smtClean="0"/>
              <a:t>. The </a:t>
            </a:r>
            <a:r>
              <a:rPr lang="fr-FR" i="1" dirty="0" err="1" smtClean="0"/>
              <a:t>attached</a:t>
            </a:r>
            <a:r>
              <a:rPr lang="fr-FR" i="1" dirty="0" smtClean="0"/>
              <a:t> bitmap shows an instance </a:t>
            </a:r>
            <a:r>
              <a:rPr lang="fr-FR" i="1" dirty="0" err="1" smtClean="0"/>
              <a:t>where</a:t>
            </a:r>
            <a:r>
              <a:rPr lang="fr-FR" i="1" dirty="0" smtClean="0"/>
              <a:t> 2 horizontal scroll bars are </a:t>
            </a:r>
            <a:r>
              <a:rPr lang="fr-FR" i="1" dirty="0" err="1" smtClean="0"/>
              <a:t>needed</a:t>
            </a:r>
            <a:r>
              <a:rPr lang="fr-FR" i="1" dirty="0" smtClean="0"/>
              <a:t>. To </a:t>
            </a:r>
            <a:r>
              <a:rPr lang="fr-FR" i="1" dirty="0" err="1" smtClean="0"/>
              <a:t>add</a:t>
            </a:r>
            <a:r>
              <a:rPr lang="fr-FR" i="1" dirty="0" smtClean="0"/>
              <a:t> a horizontal scroll bar the user has to (</a:t>
            </a:r>
            <a:r>
              <a:rPr lang="fr-FR" i="1" dirty="0" err="1" smtClean="0"/>
              <a:t>instinctively</a:t>
            </a:r>
            <a:r>
              <a:rPr lang="fr-FR" i="1" dirty="0" smtClean="0"/>
              <a:t>?) click on </a:t>
            </a:r>
            <a:r>
              <a:rPr lang="fr-FR" i="1" dirty="0" err="1" smtClean="0"/>
              <a:t>View</a:t>
            </a:r>
            <a:r>
              <a:rPr lang="fr-FR" i="1" dirty="0" smtClean="0"/>
              <a:t> </a:t>
            </a:r>
            <a:r>
              <a:rPr lang="fr-FR" i="1" dirty="0" err="1" smtClean="0"/>
              <a:t>then</a:t>
            </a:r>
            <a:r>
              <a:rPr lang="fr-FR" i="1" dirty="0" smtClean="0"/>
              <a:t> select Show </a:t>
            </a:r>
            <a:r>
              <a:rPr lang="fr-FR" i="1" dirty="0" err="1" smtClean="0"/>
              <a:t>then</a:t>
            </a:r>
            <a:r>
              <a:rPr lang="fr-FR" i="1" dirty="0" smtClean="0"/>
              <a:t> select Horizontal Scroll Bar.</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30</a:t>
            </a:fld>
            <a:endParaRPr lang="fr-FR"/>
          </a:p>
        </p:txBody>
      </p:sp>
    </p:spTree>
    <p:extLst>
      <p:ext uri="{BB962C8B-B14F-4D97-AF65-F5344CB8AC3E}">
        <p14:creationId xmlns:p14="http://schemas.microsoft.com/office/powerpoint/2010/main" val="25183425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Du mauvais usage des barres de progression.</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31</a:t>
            </a:fld>
            <a:endParaRPr lang="fr-FR"/>
          </a:p>
        </p:txBody>
      </p:sp>
    </p:spTree>
    <p:extLst>
      <p:ext uri="{BB962C8B-B14F-4D97-AF65-F5344CB8AC3E}">
        <p14:creationId xmlns:p14="http://schemas.microsoft.com/office/powerpoint/2010/main" val="3787982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Cet</a:t>
            </a:r>
            <a:r>
              <a:rPr lang="fr-FR" baseline="0" dirty="0" smtClean="0"/>
              <a:t> écran très merdique</a:t>
            </a:r>
            <a:r>
              <a:rPr lang="fr-FR" dirty="0" smtClean="0"/>
              <a:t> choque les yeux. Les labels ne sont pas alignés avec les champs auxquels ils sont associés, ce qui oblige à zigzaguer…</a:t>
            </a:r>
          </a:p>
          <a:p>
            <a:r>
              <a:rPr lang="fr-FR" dirty="0" smtClean="0"/>
              <a:t>Le choix de couleurs pour distinguer les labels des champs éditables rajoute de la confusion. En outre,</a:t>
            </a:r>
            <a:r>
              <a:rPr lang="fr-FR" baseline="0" dirty="0" smtClean="0"/>
              <a:t> placer l’information d’aide dans les labels rajoute encore de la confusion. La case à cocher n’a l’air reliée à rien …</a:t>
            </a:r>
            <a:endParaRPr lang="fr-FR" dirty="0" smtClean="0"/>
          </a:p>
          <a:p>
            <a:r>
              <a:rPr lang="fr-FR" dirty="0" smtClean="0"/>
              <a:t>This image, </a:t>
            </a:r>
            <a:r>
              <a:rPr lang="fr-FR" dirty="0" err="1" smtClean="0"/>
              <a:t>from</a:t>
            </a:r>
            <a:r>
              <a:rPr lang="fr-FR" dirty="0" smtClean="0"/>
              <a:t> </a:t>
            </a:r>
            <a:r>
              <a:rPr lang="fr-FR" i="1" dirty="0" err="1" smtClean="0"/>
              <a:t>Webforms</a:t>
            </a:r>
            <a:r>
              <a:rPr lang="fr-FR" dirty="0" smtClean="0"/>
              <a:t>, </a:t>
            </a:r>
            <a:r>
              <a:rPr lang="fr-FR" dirty="0" err="1" smtClean="0"/>
              <a:t>simply</a:t>
            </a:r>
            <a:r>
              <a:rPr lang="fr-FR" dirty="0" smtClean="0"/>
              <a:t> </a:t>
            </a:r>
            <a:r>
              <a:rPr lang="fr-FR" dirty="0" err="1" smtClean="0"/>
              <a:t>hurts</a:t>
            </a:r>
            <a:r>
              <a:rPr lang="fr-FR" dirty="0" smtClean="0"/>
              <a:t> the </a:t>
            </a:r>
            <a:r>
              <a:rPr lang="fr-FR" dirty="0" err="1" smtClean="0"/>
              <a:t>eyes</a:t>
            </a:r>
            <a:r>
              <a:rPr lang="fr-FR" dirty="0" smtClean="0"/>
              <a:t>. Labels are not </a:t>
            </a:r>
            <a:r>
              <a:rPr lang="fr-FR" dirty="0" err="1" smtClean="0"/>
              <a:t>aligned</a:t>
            </a:r>
            <a:r>
              <a:rPr lang="fr-FR" dirty="0" smtClean="0"/>
              <a:t> to the </a:t>
            </a:r>
            <a:r>
              <a:rPr lang="fr-FR" dirty="0" err="1" smtClean="0"/>
              <a:t>fields</a:t>
            </a:r>
            <a:r>
              <a:rPr lang="fr-FR" dirty="0" smtClean="0"/>
              <a:t> </a:t>
            </a:r>
            <a:r>
              <a:rPr lang="fr-FR" dirty="0" err="1" smtClean="0"/>
              <a:t>they</a:t>
            </a:r>
            <a:r>
              <a:rPr lang="fr-FR" dirty="0" smtClean="0"/>
              <a:t> are </a:t>
            </a:r>
            <a:r>
              <a:rPr lang="fr-FR" dirty="0" err="1" smtClean="0"/>
              <a:t>associated</a:t>
            </a:r>
            <a:r>
              <a:rPr lang="fr-FR" dirty="0" smtClean="0"/>
              <a:t> </a:t>
            </a:r>
            <a:r>
              <a:rPr lang="fr-FR" dirty="0" err="1" smtClean="0"/>
              <a:t>with</a:t>
            </a:r>
            <a:r>
              <a:rPr lang="fr-FR" dirty="0" smtClean="0"/>
              <a:t>, </a:t>
            </a:r>
            <a:r>
              <a:rPr lang="fr-FR" dirty="0" err="1" smtClean="0"/>
              <a:t>causing</a:t>
            </a:r>
            <a:r>
              <a:rPr lang="fr-FR" dirty="0" smtClean="0"/>
              <a:t> the </a:t>
            </a:r>
            <a:r>
              <a:rPr lang="fr-FR" dirty="0" err="1" smtClean="0"/>
              <a:t>eyes</a:t>
            </a:r>
            <a:r>
              <a:rPr lang="fr-FR" dirty="0" smtClean="0"/>
              <a:t> to </a:t>
            </a:r>
            <a:r>
              <a:rPr lang="fr-FR" dirty="0" err="1" smtClean="0"/>
              <a:t>zig-zag</a:t>
            </a:r>
            <a:r>
              <a:rPr lang="fr-FR" dirty="0" smtClean="0"/>
              <a:t> </a:t>
            </a:r>
            <a:r>
              <a:rPr lang="fr-FR" dirty="0" err="1" smtClean="0"/>
              <a:t>around</a:t>
            </a:r>
            <a:r>
              <a:rPr lang="fr-FR" dirty="0" smtClean="0"/>
              <a:t> the </a:t>
            </a:r>
            <a:r>
              <a:rPr lang="fr-FR" dirty="0" err="1" smtClean="0"/>
              <a:t>screen</a:t>
            </a:r>
            <a:r>
              <a:rPr lang="fr-FR" dirty="0" smtClean="0"/>
              <a:t> as the user </a:t>
            </a:r>
            <a:r>
              <a:rPr lang="fr-FR" dirty="0" err="1" smtClean="0"/>
              <a:t>attempts</a:t>
            </a:r>
            <a:r>
              <a:rPr lang="fr-FR" dirty="0" smtClean="0"/>
              <a:t> to </a:t>
            </a:r>
            <a:r>
              <a:rPr lang="fr-FR" dirty="0" err="1" smtClean="0"/>
              <a:t>locate</a:t>
            </a:r>
            <a:r>
              <a:rPr lang="fr-FR" dirty="0" smtClean="0"/>
              <a:t> a </a:t>
            </a:r>
            <a:r>
              <a:rPr lang="fr-FR" dirty="0" err="1" smtClean="0"/>
              <a:t>field</a:t>
            </a:r>
            <a:r>
              <a:rPr lang="fr-FR" dirty="0" smtClean="0"/>
              <a:t> of </a:t>
            </a:r>
            <a:r>
              <a:rPr lang="fr-FR" dirty="0" err="1" smtClean="0"/>
              <a:t>interest</a:t>
            </a:r>
            <a:r>
              <a:rPr lang="fr-FR" dirty="0" smtClean="0"/>
              <a:t>. The </a:t>
            </a:r>
            <a:r>
              <a:rPr lang="fr-FR" dirty="0" err="1" smtClean="0"/>
              <a:t>choice</a:t>
            </a:r>
            <a:r>
              <a:rPr lang="fr-FR" dirty="0" smtClean="0"/>
              <a:t> of </a:t>
            </a:r>
            <a:r>
              <a:rPr lang="fr-FR" dirty="0" err="1" smtClean="0"/>
              <a:t>color</a:t>
            </a:r>
            <a:r>
              <a:rPr lang="fr-FR" dirty="0" smtClean="0"/>
              <a:t> to </a:t>
            </a:r>
            <a:r>
              <a:rPr lang="fr-FR" dirty="0" err="1" smtClean="0"/>
              <a:t>distinguish</a:t>
            </a:r>
            <a:r>
              <a:rPr lang="fr-FR" dirty="0" smtClean="0"/>
              <a:t> labels </a:t>
            </a:r>
            <a:r>
              <a:rPr lang="fr-FR" dirty="0" err="1" smtClean="0"/>
              <a:t>from</a:t>
            </a:r>
            <a:r>
              <a:rPr lang="fr-FR" dirty="0" smtClean="0"/>
              <a:t> </a:t>
            </a:r>
            <a:r>
              <a:rPr lang="fr-FR" dirty="0" err="1" smtClean="0"/>
              <a:t>editable</a:t>
            </a:r>
            <a:r>
              <a:rPr lang="fr-FR" dirty="0" smtClean="0"/>
              <a:t> </a:t>
            </a:r>
            <a:r>
              <a:rPr lang="fr-FR" dirty="0" err="1" smtClean="0"/>
              <a:t>fields</a:t>
            </a:r>
            <a:r>
              <a:rPr lang="fr-FR" dirty="0" smtClean="0"/>
              <a:t> </a:t>
            </a:r>
            <a:r>
              <a:rPr lang="fr-FR" dirty="0" err="1" smtClean="0"/>
              <a:t>further</a:t>
            </a:r>
            <a:r>
              <a:rPr lang="fr-FR" dirty="0" smtClean="0"/>
              <a:t> </a:t>
            </a:r>
            <a:r>
              <a:rPr lang="fr-FR" dirty="0" err="1" smtClean="0"/>
              <a:t>adds</a:t>
            </a:r>
            <a:r>
              <a:rPr lang="fr-FR" dirty="0" smtClean="0"/>
              <a:t> to the </a:t>
            </a:r>
            <a:r>
              <a:rPr lang="fr-FR" dirty="0" err="1" smtClean="0"/>
              <a:t>headache</a:t>
            </a:r>
            <a:r>
              <a:rPr lang="fr-FR" dirty="0" smtClean="0"/>
              <a:t>. </a:t>
            </a:r>
            <a:r>
              <a:rPr lang="fr-FR" dirty="0" err="1" smtClean="0"/>
              <a:t>Further</a:t>
            </a:r>
            <a:r>
              <a:rPr lang="fr-FR" dirty="0" smtClean="0"/>
              <a:t>, </a:t>
            </a:r>
            <a:r>
              <a:rPr lang="fr-FR" dirty="0" err="1" smtClean="0"/>
              <a:t>placing</a:t>
            </a:r>
            <a:r>
              <a:rPr lang="fr-FR" dirty="0" smtClean="0"/>
              <a:t> help information (</a:t>
            </a:r>
            <a:r>
              <a:rPr lang="fr-FR" dirty="0" err="1" smtClean="0"/>
              <a:t>will</a:t>
            </a:r>
            <a:r>
              <a:rPr lang="fr-FR" dirty="0" smtClean="0"/>
              <a:t> not </a:t>
            </a:r>
            <a:r>
              <a:rPr lang="fr-FR" dirty="0" err="1" smtClean="0"/>
              <a:t>appear</a:t>
            </a:r>
            <a:r>
              <a:rPr lang="fr-FR" dirty="0" smtClean="0"/>
              <a:t> on...WHAT?) in the labels </a:t>
            </a:r>
            <a:r>
              <a:rPr lang="fr-FR" dirty="0" err="1" smtClean="0"/>
              <a:t>just</a:t>
            </a:r>
            <a:r>
              <a:rPr lang="fr-FR" dirty="0" smtClean="0"/>
              <a:t> </a:t>
            </a:r>
            <a:r>
              <a:rPr lang="fr-FR" dirty="0" err="1" smtClean="0"/>
              <a:t>adds</a:t>
            </a:r>
            <a:r>
              <a:rPr lang="fr-FR" dirty="0" smtClean="0"/>
              <a:t> to the mess. </a:t>
            </a:r>
            <a:r>
              <a:rPr lang="fr-FR" dirty="0" err="1" smtClean="0"/>
              <a:t>Given</a:t>
            </a:r>
            <a:r>
              <a:rPr lang="fr-FR" dirty="0" smtClean="0"/>
              <a:t> </a:t>
            </a:r>
            <a:r>
              <a:rPr lang="fr-FR" dirty="0" err="1" smtClean="0"/>
              <a:t>that</a:t>
            </a:r>
            <a:r>
              <a:rPr lang="fr-FR" dirty="0" smtClean="0"/>
              <a:t> </a:t>
            </a:r>
            <a:r>
              <a:rPr lang="fr-FR" dirty="0" err="1" smtClean="0"/>
              <a:t>their</a:t>
            </a:r>
            <a:r>
              <a:rPr lang="fr-FR" dirty="0" smtClean="0"/>
              <a:t> </a:t>
            </a:r>
            <a:r>
              <a:rPr lang="fr-FR" dirty="0" smtClean="0">
                <a:hlinkClick r:id="rId3"/>
              </a:rPr>
              <a:t>status bar</a:t>
            </a:r>
            <a:r>
              <a:rPr lang="fr-FR" dirty="0" smtClean="0"/>
              <a:t> </a:t>
            </a:r>
            <a:r>
              <a:rPr lang="fr-FR" dirty="0" err="1" smtClean="0"/>
              <a:t>is</a:t>
            </a:r>
            <a:r>
              <a:rPr lang="fr-FR" dirty="0" smtClean="0"/>
              <a:t> </a:t>
            </a:r>
            <a:r>
              <a:rPr lang="fr-FR" dirty="0" err="1" smtClean="0"/>
              <a:t>too</a:t>
            </a:r>
            <a:r>
              <a:rPr lang="fr-FR" dirty="0" smtClean="0"/>
              <a:t> </a:t>
            </a:r>
            <a:r>
              <a:rPr lang="fr-FR" dirty="0" err="1" smtClean="0"/>
              <a:t>difficult</a:t>
            </a:r>
            <a:r>
              <a:rPr lang="fr-FR" dirty="0" smtClean="0"/>
              <a:t> to </a:t>
            </a:r>
            <a:r>
              <a:rPr lang="fr-FR" dirty="0" err="1" smtClean="0"/>
              <a:t>read</a:t>
            </a:r>
            <a:r>
              <a:rPr lang="fr-FR" dirty="0" smtClean="0"/>
              <a:t>, </a:t>
            </a:r>
            <a:r>
              <a:rPr lang="fr-FR" dirty="0" err="1" smtClean="0"/>
              <a:t>they</a:t>
            </a:r>
            <a:r>
              <a:rPr lang="fr-FR" dirty="0" smtClean="0"/>
              <a:t> </a:t>
            </a:r>
            <a:r>
              <a:rPr lang="fr-FR" dirty="0" err="1" smtClean="0"/>
              <a:t>probably</a:t>
            </a:r>
            <a:r>
              <a:rPr lang="fr-FR" dirty="0" smtClean="0"/>
              <a:t> </a:t>
            </a:r>
            <a:r>
              <a:rPr lang="fr-FR" dirty="0" err="1" smtClean="0"/>
              <a:t>decided</a:t>
            </a:r>
            <a:r>
              <a:rPr lang="fr-FR" dirty="0" smtClean="0"/>
              <a:t> </a:t>
            </a:r>
            <a:r>
              <a:rPr lang="fr-FR" dirty="0" err="1" smtClean="0"/>
              <a:t>that</a:t>
            </a:r>
            <a:r>
              <a:rPr lang="fr-FR" dirty="0" smtClean="0"/>
              <a:t> </a:t>
            </a:r>
            <a:r>
              <a:rPr lang="fr-FR" dirty="0" err="1" smtClean="0"/>
              <a:t>this</a:t>
            </a:r>
            <a:r>
              <a:rPr lang="fr-FR" dirty="0" smtClean="0"/>
              <a:t> </a:t>
            </a:r>
            <a:r>
              <a:rPr lang="fr-FR" dirty="0" err="1" smtClean="0"/>
              <a:t>was</a:t>
            </a:r>
            <a:r>
              <a:rPr lang="fr-FR" dirty="0" smtClean="0"/>
              <a:t> </a:t>
            </a:r>
            <a:r>
              <a:rPr lang="fr-FR" dirty="0" err="1" smtClean="0"/>
              <a:t>probably</a:t>
            </a:r>
            <a:r>
              <a:rPr lang="fr-FR" dirty="0" smtClean="0"/>
              <a:t> the </a:t>
            </a:r>
            <a:r>
              <a:rPr lang="fr-FR" dirty="0" err="1" smtClean="0"/>
              <a:t>next</a:t>
            </a:r>
            <a:r>
              <a:rPr lang="fr-FR" dirty="0" smtClean="0"/>
              <a:t> best place for </a:t>
            </a:r>
            <a:r>
              <a:rPr lang="fr-FR" dirty="0" err="1" smtClean="0"/>
              <a:t>it</a:t>
            </a: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4</a:t>
            </a:fld>
            <a:endParaRPr lang="fr-FR"/>
          </a:p>
        </p:txBody>
      </p:sp>
    </p:spTree>
    <p:extLst>
      <p:ext uri="{BB962C8B-B14F-4D97-AF65-F5344CB8AC3E}">
        <p14:creationId xmlns:p14="http://schemas.microsoft.com/office/powerpoint/2010/main" val="27126452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Pourquoi avoir changer la taille de la fonte (effet loupe), alors que la couleur indiquait déjà la sélection ? Ici, une conséquence</a:t>
            </a:r>
            <a:r>
              <a:rPr lang="fr-FR" baseline="0" dirty="0" smtClean="0"/>
              <a:t> inattendue est que le texte n’apparaît plus en entier </a:t>
            </a:r>
            <a:r>
              <a:rPr lang="fr-FR" baseline="0" dirty="0" smtClean="0">
                <a:sym typeface="Wingdings"/>
              </a:rPr>
              <a:t>. Non seulement cet effet loupe est inutile, mais ici, il rend l’information plus difficile à lire.</a:t>
            </a:r>
            <a:endParaRPr lang="fr-FR" dirty="0" smtClean="0"/>
          </a:p>
          <a:p>
            <a:endParaRPr lang="fr-FR" dirty="0" smtClean="0"/>
          </a:p>
          <a:p>
            <a:r>
              <a:rPr lang="fr-FR" dirty="0" err="1" smtClean="0"/>
              <a:t>We</a:t>
            </a:r>
            <a:r>
              <a:rPr lang="fr-FR" dirty="0" smtClean="0"/>
              <a:t> </a:t>
            </a:r>
            <a:r>
              <a:rPr lang="fr-FR" dirty="0" err="1" smtClean="0"/>
              <a:t>found</a:t>
            </a:r>
            <a:r>
              <a:rPr lang="fr-FR" dirty="0" smtClean="0"/>
              <a:t> </a:t>
            </a:r>
            <a:r>
              <a:rPr lang="fr-FR" dirty="0" err="1" smtClean="0"/>
              <a:t>this</a:t>
            </a:r>
            <a:r>
              <a:rPr lang="fr-FR" dirty="0" smtClean="0"/>
              <a:t> </a:t>
            </a:r>
            <a:r>
              <a:rPr lang="fr-FR" dirty="0" err="1" smtClean="0"/>
              <a:t>unusual</a:t>
            </a:r>
            <a:r>
              <a:rPr lang="fr-FR" dirty="0" smtClean="0"/>
              <a:t> </a:t>
            </a:r>
            <a:r>
              <a:rPr lang="fr-FR" dirty="0" err="1" smtClean="0"/>
              <a:t>metaphor</a:t>
            </a:r>
            <a:r>
              <a:rPr lang="fr-FR" dirty="0" smtClean="0"/>
              <a:t> in </a:t>
            </a:r>
            <a:r>
              <a:rPr lang="fr-FR" i="1" dirty="0" err="1" smtClean="0"/>
              <a:t>Flexi</a:t>
            </a:r>
            <a:r>
              <a:rPr lang="fr-FR" dirty="0" smtClean="0"/>
              <a:t>, an </a:t>
            </a:r>
            <a:r>
              <a:rPr lang="fr-FR" dirty="0" err="1" smtClean="0"/>
              <a:t>accounting</a:t>
            </a:r>
            <a:r>
              <a:rPr lang="fr-FR" dirty="0" smtClean="0"/>
              <a:t> package for medium-</a:t>
            </a:r>
            <a:r>
              <a:rPr lang="fr-FR" dirty="0" err="1" smtClean="0"/>
              <a:t>sized</a:t>
            </a:r>
            <a:r>
              <a:rPr lang="fr-FR" dirty="0" smtClean="0"/>
              <a:t> businesses. </a:t>
            </a:r>
            <a:r>
              <a:rPr lang="fr-FR" dirty="0" err="1" smtClean="0"/>
              <a:t>We</a:t>
            </a:r>
            <a:r>
              <a:rPr lang="fr-FR" dirty="0" smtClean="0"/>
              <a:t> </a:t>
            </a:r>
            <a:r>
              <a:rPr lang="fr-FR" dirty="0" err="1" smtClean="0"/>
              <a:t>refer</a:t>
            </a:r>
            <a:r>
              <a:rPr lang="fr-FR" dirty="0" smtClean="0"/>
              <a:t> to </a:t>
            </a:r>
            <a:r>
              <a:rPr lang="fr-FR" dirty="0" err="1" smtClean="0"/>
              <a:t>it</a:t>
            </a:r>
            <a:r>
              <a:rPr lang="fr-FR" dirty="0" smtClean="0"/>
              <a:t> as the </a:t>
            </a:r>
            <a:r>
              <a:rPr lang="fr-FR" b="1" dirty="0" err="1" smtClean="0"/>
              <a:t>Magnifying</a:t>
            </a:r>
            <a:r>
              <a:rPr lang="fr-FR" b="1" dirty="0" smtClean="0"/>
              <a:t> Glass </a:t>
            </a:r>
            <a:r>
              <a:rPr lang="fr-FR" b="1" dirty="0" err="1" smtClean="0"/>
              <a:t>Metaphor</a:t>
            </a:r>
            <a:r>
              <a:rPr lang="fr-FR" dirty="0" smtClean="0"/>
              <a:t> </a:t>
            </a:r>
            <a:r>
              <a:rPr lang="fr-FR" dirty="0" err="1" smtClean="0"/>
              <a:t>since</a:t>
            </a:r>
            <a:r>
              <a:rPr lang="fr-FR" dirty="0" smtClean="0"/>
              <a:t> the </a:t>
            </a:r>
            <a:r>
              <a:rPr lang="fr-FR" dirty="0" err="1" smtClean="0"/>
              <a:t>listbox</a:t>
            </a:r>
            <a:r>
              <a:rPr lang="fr-FR" dirty="0" smtClean="0"/>
              <a:t> displays a </a:t>
            </a:r>
            <a:r>
              <a:rPr lang="fr-FR" dirty="0" err="1" smtClean="0"/>
              <a:t>magnified</a:t>
            </a:r>
            <a:r>
              <a:rPr lang="fr-FR" dirty="0" smtClean="0"/>
              <a:t> image of the </a:t>
            </a:r>
            <a:r>
              <a:rPr lang="fr-FR" dirty="0" err="1" smtClean="0"/>
              <a:t>selected</a:t>
            </a:r>
            <a:r>
              <a:rPr lang="fr-FR" dirty="0" smtClean="0"/>
              <a:t> item. Our </a:t>
            </a:r>
            <a:r>
              <a:rPr lang="fr-FR" dirty="0" err="1" smtClean="0"/>
              <a:t>guess</a:t>
            </a:r>
            <a:r>
              <a:rPr lang="fr-FR" dirty="0" smtClean="0"/>
              <a:t> </a:t>
            </a:r>
            <a:r>
              <a:rPr lang="fr-FR" dirty="0" err="1" smtClean="0"/>
              <a:t>is</a:t>
            </a:r>
            <a:r>
              <a:rPr lang="fr-FR" dirty="0" smtClean="0"/>
              <a:t> </a:t>
            </a:r>
            <a:r>
              <a:rPr lang="fr-FR" dirty="0" err="1" smtClean="0"/>
              <a:t>that</a:t>
            </a:r>
            <a:r>
              <a:rPr lang="fr-FR" dirty="0" smtClean="0"/>
              <a:t> the designers </a:t>
            </a:r>
            <a:r>
              <a:rPr lang="fr-FR" dirty="0" err="1" smtClean="0"/>
              <a:t>wanted</a:t>
            </a:r>
            <a:r>
              <a:rPr lang="fr-FR" dirty="0" smtClean="0"/>
              <a:t> to </a:t>
            </a:r>
            <a:r>
              <a:rPr lang="fr-FR" dirty="0" err="1" smtClean="0"/>
              <a:t>increase</a:t>
            </a:r>
            <a:r>
              <a:rPr lang="fr-FR" dirty="0" smtClean="0"/>
              <a:t> the </a:t>
            </a:r>
            <a:r>
              <a:rPr lang="fr-FR" dirty="0" err="1" smtClean="0"/>
              <a:t>likelihood</a:t>
            </a:r>
            <a:r>
              <a:rPr lang="fr-FR" dirty="0" smtClean="0"/>
              <a:t> </a:t>
            </a:r>
            <a:r>
              <a:rPr lang="fr-FR" dirty="0" err="1" smtClean="0"/>
              <a:t>that</a:t>
            </a:r>
            <a:r>
              <a:rPr lang="fr-FR" dirty="0" smtClean="0"/>
              <a:t> the user </a:t>
            </a:r>
            <a:r>
              <a:rPr lang="fr-FR" dirty="0" err="1" smtClean="0"/>
              <a:t>would</a:t>
            </a:r>
            <a:r>
              <a:rPr lang="fr-FR" dirty="0" smtClean="0"/>
              <a:t> </a:t>
            </a:r>
            <a:r>
              <a:rPr lang="fr-FR" dirty="0" err="1" smtClean="0"/>
              <a:t>be</a:t>
            </a:r>
            <a:r>
              <a:rPr lang="fr-FR" dirty="0" smtClean="0"/>
              <a:t> able to </a:t>
            </a:r>
            <a:r>
              <a:rPr lang="fr-FR" dirty="0" err="1" smtClean="0"/>
              <a:t>detect</a:t>
            </a:r>
            <a:r>
              <a:rPr lang="fr-FR" dirty="0" smtClean="0"/>
              <a:t> </a:t>
            </a:r>
            <a:r>
              <a:rPr lang="fr-FR" dirty="0" err="1" smtClean="0"/>
              <a:t>which</a:t>
            </a:r>
            <a:r>
              <a:rPr lang="fr-FR" dirty="0" smtClean="0"/>
              <a:t> item has been </a:t>
            </a:r>
            <a:r>
              <a:rPr lang="fr-FR" dirty="0" err="1" smtClean="0"/>
              <a:t>selected</a:t>
            </a:r>
            <a:r>
              <a:rPr lang="fr-FR" dirty="0" smtClean="0"/>
              <a:t>, but </a:t>
            </a:r>
            <a:r>
              <a:rPr lang="fr-FR" dirty="0" err="1" smtClean="0"/>
              <a:t>we</a:t>
            </a:r>
            <a:r>
              <a:rPr lang="fr-FR" dirty="0" smtClean="0"/>
              <a:t> </a:t>
            </a:r>
            <a:r>
              <a:rPr lang="fr-FR" dirty="0" err="1" smtClean="0"/>
              <a:t>would</a:t>
            </a:r>
            <a:r>
              <a:rPr lang="fr-FR" dirty="0" smtClean="0"/>
              <a:t> have </a:t>
            </a:r>
            <a:r>
              <a:rPr lang="fr-FR" dirty="0" err="1" smtClean="0"/>
              <a:t>thought</a:t>
            </a:r>
            <a:r>
              <a:rPr lang="fr-FR" dirty="0" smtClean="0"/>
              <a:t> </a:t>
            </a:r>
            <a:r>
              <a:rPr lang="fr-FR" dirty="0" err="1" smtClean="0"/>
              <a:t>that</a:t>
            </a:r>
            <a:r>
              <a:rPr lang="fr-FR" dirty="0" smtClean="0"/>
              <a:t> the </a:t>
            </a:r>
            <a:r>
              <a:rPr lang="fr-FR" dirty="0" err="1" smtClean="0"/>
              <a:t>bold</a:t>
            </a:r>
            <a:r>
              <a:rPr lang="fr-FR" dirty="0" smtClean="0"/>
              <a:t> </a:t>
            </a:r>
            <a:r>
              <a:rPr lang="fr-FR" dirty="0" err="1" smtClean="0"/>
              <a:t>blue</a:t>
            </a:r>
            <a:r>
              <a:rPr lang="fr-FR" dirty="0" smtClean="0"/>
              <a:t> border </a:t>
            </a:r>
            <a:r>
              <a:rPr lang="fr-FR" dirty="0" err="1" smtClean="0"/>
              <a:t>would</a:t>
            </a:r>
            <a:r>
              <a:rPr lang="fr-FR" dirty="0" smtClean="0"/>
              <a:t> have been </a:t>
            </a:r>
            <a:r>
              <a:rPr lang="fr-FR" dirty="0" err="1" smtClean="0"/>
              <a:t>sufficient</a:t>
            </a:r>
            <a:r>
              <a:rPr lang="fr-FR" dirty="0" smtClean="0"/>
              <a:t> for </a:t>
            </a:r>
            <a:r>
              <a:rPr lang="fr-FR" dirty="0" err="1" smtClean="0"/>
              <a:t>this</a:t>
            </a:r>
            <a:r>
              <a:rPr lang="fr-FR" dirty="0" smtClean="0"/>
              <a:t> </a:t>
            </a:r>
            <a:r>
              <a:rPr lang="fr-FR" dirty="0" err="1" smtClean="0"/>
              <a:t>purpose</a:t>
            </a:r>
            <a:r>
              <a:rPr lang="fr-FR" dirty="0" smtClean="0"/>
              <a:t>. The magnification </a:t>
            </a:r>
            <a:r>
              <a:rPr lang="fr-FR" dirty="0" err="1" smtClean="0"/>
              <a:t>is</a:t>
            </a:r>
            <a:r>
              <a:rPr lang="fr-FR" dirty="0" smtClean="0"/>
              <a:t> not </a:t>
            </a:r>
            <a:r>
              <a:rPr lang="fr-FR" dirty="0" err="1" smtClean="0"/>
              <a:t>only</a:t>
            </a:r>
            <a:r>
              <a:rPr lang="fr-FR" dirty="0" smtClean="0"/>
              <a:t> </a:t>
            </a:r>
            <a:r>
              <a:rPr lang="fr-FR" dirty="0" err="1" smtClean="0"/>
              <a:t>unnecessary</a:t>
            </a:r>
            <a:r>
              <a:rPr lang="fr-FR" dirty="0" smtClean="0"/>
              <a:t>, </a:t>
            </a:r>
            <a:r>
              <a:rPr lang="fr-FR" dirty="0" err="1" smtClean="0"/>
              <a:t>it</a:t>
            </a:r>
            <a:r>
              <a:rPr lang="fr-FR" dirty="0" smtClean="0"/>
              <a:t> </a:t>
            </a:r>
            <a:r>
              <a:rPr lang="fr-FR" dirty="0" err="1" smtClean="0"/>
              <a:t>makes</a:t>
            </a:r>
            <a:r>
              <a:rPr lang="fr-FR" dirty="0" smtClean="0"/>
              <a:t> the information more </a:t>
            </a:r>
            <a:r>
              <a:rPr lang="fr-FR" dirty="0" err="1" smtClean="0"/>
              <a:t>difficult</a:t>
            </a:r>
            <a:r>
              <a:rPr lang="fr-FR" dirty="0" smtClean="0"/>
              <a:t> to </a:t>
            </a:r>
            <a:r>
              <a:rPr lang="fr-FR" dirty="0" err="1" smtClean="0"/>
              <a:t>read</a:t>
            </a: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32</a:t>
            </a:fld>
            <a:endParaRPr lang="fr-FR"/>
          </a:p>
        </p:txBody>
      </p:sp>
    </p:spTree>
    <p:extLst>
      <p:ext uri="{BB962C8B-B14F-4D97-AF65-F5344CB8AC3E}">
        <p14:creationId xmlns:p14="http://schemas.microsoft.com/office/powerpoint/2010/main" val="24996208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0" dirty="0" smtClean="0"/>
              <a:t>Ici, un défaut du logiciel plutôt que de l’interface elle-même. Avec</a:t>
            </a:r>
            <a:r>
              <a:rPr lang="fr-FR" b="0" baseline="0" dirty="0" smtClean="0"/>
              <a:t> le langage English (British), l’outil de vérification de l’orthographe signale une erreur et suggère une correction.</a:t>
            </a:r>
            <a:endParaRPr lang="fr-FR" b="0" dirty="0" smtClean="0"/>
          </a:p>
          <a:p>
            <a:endParaRPr lang="fr-FR" b="1" dirty="0" smtClean="0"/>
          </a:p>
          <a:p>
            <a:endParaRPr lang="fr-FR" b="1" dirty="0" smtClean="0"/>
          </a:p>
          <a:p>
            <a:r>
              <a:rPr lang="fr-FR" b="1" dirty="0" smtClean="0"/>
              <a:t>Timothy Tan</a:t>
            </a:r>
            <a:r>
              <a:rPr lang="fr-FR" dirty="0" smtClean="0"/>
              <a:t> </a:t>
            </a:r>
            <a:r>
              <a:rPr lang="fr-FR" dirty="0" err="1" smtClean="0"/>
              <a:t>discovered</a:t>
            </a:r>
            <a:r>
              <a:rPr lang="fr-FR" dirty="0" smtClean="0"/>
              <a:t> the </a:t>
            </a:r>
            <a:r>
              <a:rPr lang="fr-FR" dirty="0" err="1" smtClean="0"/>
              <a:t>following</a:t>
            </a:r>
            <a:r>
              <a:rPr lang="fr-FR" dirty="0" smtClean="0"/>
              <a:t> catch-22 in </a:t>
            </a:r>
            <a:r>
              <a:rPr lang="fr-FR" dirty="0" err="1" smtClean="0"/>
              <a:t>Microsoft's</a:t>
            </a:r>
            <a:r>
              <a:rPr lang="fr-FR" dirty="0" smtClean="0"/>
              <a:t> </a:t>
            </a:r>
            <a:r>
              <a:rPr lang="fr-FR" i="1" dirty="0" smtClean="0"/>
              <a:t>Word 97</a:t>
            </a:r>
            <a:r>
              <a:rPr lang="fr-FR" dirty="0" smtClean="0"/>
              <a:t>. </a:t>
            </a:r>
            <a:r>
              <a:rPr lang="fr-FR" dirty="0" err="1" smtClean="0"/>
              <a:t>When</a:t>
            </a:r>
            <a:r>
              <a:rPr lang="fr-FR" dirty="0" smtClean="0"/>
              <a:t> </a:t>
            </a:r>
            <a:r>
              <a:rPr lang="fr-FR" dirty="0" err="1" smtClean="0"/>
              <a:t>doing</a:t>
            </a:r>
            <a:r>
              <a:rPr lang="fr-FR" dirty="0" smtClean="0"/>
              <a:t> a </a:t>
            </a:r>
            <a:r>
              <a:rPr lang="fr-FR" dirty="0" err="1" smtClean="0"/>
              <a:t>spell</a:t>
            </a:r>
            <a:r>
              <a:rPr lang="fr-FR" dirty="0" smtClean="0"/>
              <a:t> check for a document set </a:t>
            </a:r>
            <a:r>
              <a:rPr lang="fr-FR" dirty="0" err="1" smtClean="0"/>
              <a:t>with</a:t>
            </a:r>
            <a:r>
              <a:rPr lang="fr-FR" dirty="0" smtClean="0"/>
              <a:t> the </a:t>
            </a:r>
            <a:r>
              <a:rPr lang="fr-FR" dirty="0" err="1" smtClean="0"/>
              <a:t>language</a:t>
            </a:r>
            <a:r>
              <a:rPr lang="fr-FR" dirty="0" smtClean="0"/>
              <a:t> as "English (British)", the </a:t>
            </a:r>
            <a:r>
              <a:rPr lang="fr-FR" dirty="0" err="1" smtClean="0"/>
              <a:t>spell</a:t>
            </a:r>
            <a:r>
              <a:rPr lang="fr-FR" dirty="0" smtClean="0"/>
              <a:t> check </a:t>
            </a:r>
            <a:r>
              <a:rPr lang="fr-FR" dirty="0" err="1" smtClean="0"/>
              <a:t>informed</a:t>
            </a:r>
            <a:r>
              <a:rPr lang="fr-FR" dirty="0" smtClean="0"/>
              <a:t> </a:t>
            </a:r>
            <a:r>
              <a:rPr lang="fr-FR" dirty="0" err="1" smtClean="0"/>
              <a:t>him</a:t>
            </a:r>
            <a:r>
              <a:rPr lang="fr-FR" dirty="0" smtClean="0"/>
              <a:t> </a:t>
            </a:r>
            <a:r>
              <a:rPr lang="fr-FR" dirty="0" err="1" smtClean="0"/>
              <a:t>that</a:t>
            </a:r>
            <a:r>
              <a:rPr lang="fr-FR" dirty="0" smtClean="0"/>
              <a:t> the </a:t>
            </a:r>
            <a:r>
              <a:rPr lang="fr-FR" dirty="0" err="1" smtClean="0"/>
              <a:t>word</a:t>
            </a:r>
            <a:r>
              <a:rPr lang="fr-FR" dirty="0" smtClean="0"/>
              <a:t> "</a:t>
            </a:r>
            <a:r>
              <a:rPr lang="fr-FR" dirty="0" err="1" smtClean="0"/>
              <a:t>worldwide</a:t>
            </a:r>
            <a:r>
              <a:rPr lang="fr-FR" dirty="0" smtClean="0"/>
              <a:t>" </a:t>
            </a:r>
            <a:r>
              <a:rPr lang="fr-FR" dirty="0" err="1" smtClean="0"/>
              <a:t>is</a:t>
            </a:r>
            <a:r>
              <a:rPr lang="fr-FR" dirty="0" smtClean="0"/>
              <a:t> not in the </a:t>
            </a:r>
            <a:r>
              <a:rPr lang="fr-FR" dirty="0" err="1" smtClean="0"/>
              <a:t>dictionary</a:t>
            </a:r>
            <a:r>
              <a:rPr lang="fr-FR" dirty="0" smtClean="0"/>
              <a:t> and </a:t>
            </a:r>
            <a:r>
              <a:rPr lang="fr-FR" dirty="0" err="1" smtClean="0"/>
              <a:t>offered</a:t>
            </a:r>
            <a:r>
              <a:rPr lang="fr-FR" dirty="0" smtClean="0"/>
              <a:t> to change </a:t>
            </a:r>
            <a:r>
              <a:rPr lang="fr-FR" dirty="0" err="1" smtClean="0"/>
              <a:t>it</a:t>
            </a:r>
            <a:r>
              <a:rPr lang="fr-FR" dirty="0" smtClean="0"/>
              <a:t> to "world-</a:t>
            </a:r>
            <a:r>
              <a:rPr lang="fr-FR" dirty="0" err="1" smtClean="0"/>
              <a:t>wide</a:t>
            </a:r>
            <a:r>
              <a:rPr lang="fr-FR" dirty="0" smtClean="0"/>
              <a:t>". </a:t>
            </a:r>
          </a:p>
          <a:p>
            <a:r>
              <a:rPr lang="fr-FR" dirty="0" smtClean="0"/>
              <a:t>Tim </a:t>
            </a:r>
            <a:r>
              <a:rPr lang="fr-FR" dirty="0" err="1" smtClean="0"/>
              <a:t>accepted</a:t>
            </a:r>
            <a:r>
              <a:rPr lang="fr-FR" dirty="0" smtClean="0"/>
              <a:t> the </a:t>
            </a:r>
            <a:r>
              <a:rPr lang="fr-FR" dirty="0" err="1" smtClean="0"/>
              <a:t>application's</a:t>
            </a:r>
            <a:r>
              <a:rPr lang="fr-FR" dirty="0" smtClean="0"/>
              <a:t> </a:t>
            </a:r>
            <a:r>
              <a:rPr lang="fr-FR" dirty="0" err="1" smtClean="0"/>
              <a:t>offer</a:t>
            </a:r>
            <a:r>
              <a:rPr lang="fr-FR" dirty="0" smtClean="0"/>
              <a:t> to change the </a:t>
            </a:r>
            <a:r>
              <a:rPr lang="fr-FR" dirty="0" err="1" smtClean="0"/>
              <a:t>offending</a:t>
            </a:r>
            <a:r>
              <a:rPr lang="fr-FR" dirty="0" smtClean="0"/>
              <a:t> </a:t>
            </a:r>
            <a:r>
              <a:rPr lang="fr-FR" dirty="0" err="1" smtClean="0"/>
              <a:t>word</a:t>
            </a:r>
            <a:r>
              <a:rPr lang="fr-FR" dirty="0" smtClean="0"/>
              <a:t>, </a:t>
            </a:r>
            <a:r>
              <a:rPr lang="fr-FR" dirty="0" err="1" smtClean="0"/>
              <a:t>only</a:t>
            </a:r>
            <a:r>
              <a:rPr lang="fr-FR" dirty="0" smtClean="0"/>
              <a:t> to </a:t>
            </a:r>
            <a:r>
              <a:rPr lang="fr-FR" dirty="0" err="1" smtClean="0"/>
              <a:t>find</a:t>
            </a:r>
            <a:r>
              <a:rPr lang="fr-FR" dirty="0" smtClean="0"/>
              <a:t> </a:t>
            </a:r>
            <a:r>
              <a:rPr lang="fr-FR" dirty="0" err="1" smtClean="0"/>
              <a:t>that</a:t>
            </a:r>
            <a:r>
              <a:rPr lang="fr-FR" dirty="0" smtClean="0"/>
              <a:t> </a:t>
            </a:r>
            <a:r>
              <a:rPr lang="fr-FR" i="1" dirty="0" smtClean="0"/>
              <a:t>Word 97</a:t>
            </a:r>
            <a:r>
              <a:rPr lang="fr-FR" dirty="0" smtClean="0"/>
              <a:t>'s </a:t>
            </a:r>
            <a:r>
              <a:rPr lang="fr-FR" dirty="0" err="1" smtClean="0"/>
              <a:t>grammer</a:t>
            </a:r>
            <a:r>
              <a:rPr lang="fr-FR" dirty="0" smtClean="0"/>
              <a:t> </a:t>
            </a:r>
            <a:r>
              <a:rPr lang="fr-FR" dirty="0" err="1" smtClean="0"/>
              <a:t>checker</a:t>
            </a:r>
            <a:r>
              <a:rPr lang="fr-FR" dirty="0" smtClean="0"/>
              <a:t> </a:t>
            </a:r>
            <a:r>
              <a:rPr lang="fr-FR" dirty="0" err="1" smtClean="0"/>
              <a:t>considers</a:t>
            </a:r>
            <a:r>
              <a:rPr lang="fr-FR" dirty="0" smtClean="0"/>
              <a:t> the </a:t>
            </a:r>
            <a:r>
              <a:rPr lang="fr-FR" dirty="0" err="1" smtClean="0"/>
              <a:t>word</a:t>
            </a:r>
            <a:r>
              <a:rPr lang="fr-FR" dirty="0" smtClean="0"/>
              <a:t> "world-</a:t>
            </a:r>
            <a:r>
              <a:rPr lang="fr-FR" dirty="0" err="1" smtClean="0"/>
              <a:t>wide</a:t>
            </a:r>
            <a:r>
              <a:rPr lang="fr-FR" dirty="0" smtClean="0"/>
              <a:t>" to </a:t>
            </a:r>
            <a:r>
              <a:rPr lang="fr-FR" dirty="0" err="1" smtClean="0"/>
              <a:t>be</a:t>
            </a:r>
            <a:r>
              <a:rPr lang="fr-FR" dirty="0" smtClean="0"/>
              <a:t> a compound </a:t>
            </a:r>
            <a:r>
              <a:rPr lang="fr-FR" dirty="0" err="1" smtClean="0"/>
              <a:t>word</a:t>
            </a:r>
            <a:r>
              <a:rPr lang="fr-FR" dirty="0" smtClean="0"/>
              <a:t> </a:t>
            </a:r>
            <a:r>
              <a:rPr lang="fr-FR" dirty="0" err="1" smtClean="0"/>
              <a:t>that</a:t>
            </a:r>
            <a:r>
              <a:rPr lang="fr-FR" dirty="0" smtClean="0"/>
              <a:t> </a:t>
            </a:r>
            <a:r>
              <a:rPr lang="fr-FR" dirty="0" err="1" smtClean="0"/>
              <a:t>would</a:t>
            </a:r>
            <a:r>
              <a:rPr lang="fr-FR" dirty="0" smtClean="0"/>
              <a:t> </a:t>
            </a:r>
            <a:r>
              <a:rPr lang="fr-FR" dirty="0" err="1" smtClean="0"/>
              <a:t>be</a:t>
            </a:r>
            <a:r>
              <a:rPr lang="fr-FR" dirty="0" smtClean="0"/>
              <a:t> </a:t>
            </a:r>
            <a:r>
              <a:rPr lang="fr-FR" dirty="0" err="1" smtClean="0"/>
              <a:t>better</a:t>
            </a:r>
            <a:r>
              <a:rPr lang="fr-FR" dirty="0" smtClean="0"/>
              <a:t> </a:t>
            </a:r>
            <a:r>
              <a:rPr lang="fr-FR" dirty="0" err="1" smtClean="0"/>
              <a:t>written</a:t>
            </a:r>
            <a:r>
              <a:rPr lang="fr-FR" dirty="0" smtClean="0"/>
              <a:t> as "</a:t>
            </a:r>
            <a:r>
              <a:rPr lang="fr-FR" dirty="0" err="1" smtClean="0"/>
              <a:t>worldwide</a:t>
            </a: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33</a:t>
            </a:fld>
            <a:endParaRPr lang="fr-FR"/>
          </a:p>
        </p:txBody>
      </p:sp>
    </p:spTree>
    <p:extLst>
      <p:ext uri="{BB962C8B-B14F-4D97-AF65-F5344CB8AC3E}">
        <p14:creationId xmlns:p14="http://schemas.microsoft.com/office/powerpoint/2010/main" val="7236630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Mais alors, le vérificateur lui a suggéré de faire le contraire !</a:t>
            </a:r>
          </a:p>
          <a:p>
            <a:r>
              <a:rPr lang="fr-FR" dirty="0" smtClean="0"/>
              <a:t>La seule manière de résoudre en fait le problème est d’ajouter le mot « </a:t>
            </a:r>
            <a:r>
              <a:rPr lang="fr-FR" dirty="0" err="1" smtClean="0"/>
              <a:t>worldwide</a:t>
            </a:r>
            <a:r>
              <a:rPr lang="fr-FR" dirty="0" smtClean="0"/>
              <a:t> » au dictionnaire, ou de passer à l’anglais américain « English (American) »</a:t>
            </a:r>
          </a:p>
          <a:p>
            <a:endParaRPr lang="fr-FR" dirty="0" smtClean="0"/>
          </a:p>
          <a:p>
            <a:r>
              <a:rPr lang="fr-FR" dirty="0" smtClean="0"/>
              <a:t>Tim </a:t>
            </a:r>
            <a:r>
              <a:rPr lang="fr-FR" dirty="0" err="1" smtClean="0"/>
              <a:t>discovered</a:t>
            </a:r>
            <a:r>
              <a:rPr lang="fr-FR" dirty="0" smtClean="0"/>
              <a:t> </a:t>
            </a:r>
            <a:r>
              <a:rPr lang="fr-FR" dirty="0" err="1" smtClean="0"/>
              <a:t>that</a:t>
            </a:r>
            <a:r>
              <a:rPr lang="fr-FR" dirty="0" smtClean="0"/>
              <a:t> the </a:t>
            </a:r>
            <a:r>
              <a:rPr lang="fr-FR" dirty="0" err="1" smtClean="0"/>
              <a:t>only</a:t>
            </a:r>
            <a:r>
              <a:rPr lang="fr-FR" dirty="0" smtClean="0"/>
              <a:t> </a:t>
            </a:r>
            <a:r>
              <a:rPr lang="fr-FR" dirty="0" err="1" smtClean="0"/>
              <a:t>way</a:t>
            </a:r>
            <a:r>
              <a:rPr lang="fr-FR" dirty="0" smtClean="0"/>
              <a:t> to </a:t>
            </a:r>
            <a:r>
              <a:rPr lang="fr-FR" dirty="0" err="1" smtClean="0"/>
              <a:t>solve</a:t>
            </a:r>
            <a:r>
              <a:rPr lang="fr-FR" dirty="0" smtClean="0"/>
              <a:t> the </a:t>
            </a:r>
            <a:r>
              <a:rPr lang="fr-FR" dirty="0" err="1" smtClean="0"/>
              <a:t>problem</a:t>
            </a:r>
            <a:r>
              <a:rPr lang="fr-FR" dirty="0" smtClean="0"/>
              <a:t> </a:t>
            </a:r>
            <a:r>
              <a:rPr lang="fr-FR" dirty="0" err="1" smtClean="0"/>
              <a:t>is</a:t>
            </a:r>
            <a:r>
              <a:rPr lang="fr-FR" dirty="0" smtClean="0"/>
              <a:t> to </a:t>
            </a:r>
            <a:r>
              <a:rPr lang="fr-FR" dirty="0" err="1" smtClean="0"/>
              <a:t>add</a:t>
            </a:r>
            <a:r>
              <a:rPr lang="fr-FR" dirty="0" smtClean="0"/>
              <a:t> the </a:t>
            </a:r>
            <a:r>
              <a:rPr lang="fr-FR" dirty="0" err="1" smtClean="0"/>
              <a:t>word</a:t>
            </a:r>
            <a:r>
              <a:rPr lang="fr-FR" dirty="0" smtClean="0"/>
              <a:t> "</a:t>
            </a:r>
            <a:r>
              <a:rPr lang="fr-FR" dirty="0" err="1" smtClean="0"/>
              <a:t>worldwide</a:t>
            </a:r>
            <a:r>
              <a:rPr lang="fr-FR" dirty="0" smtClean="0"/>
              <a:t>" to the custom </a:t>
            </a:r>
            <a:r>
              <a:rPr lang="fr-FR" dirty="0" err="1" smtClean="0"/>
              <a:t>dictionary</a:t>
            </a:r>
            <a:r>
              <a:rPr lang="fr-FR" dirty="0" smtClean="0"/>
              <a:t>, or use the "English (American)" </a:t>
            </a:r>
            <a:r>
              <a:rPr lang="fr-FR" dirty="0" err="1" smtClean="0"/>
              <a:t>dictionary</a:t>
            </a: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34</a:t>
            </a:fld>
            <a:endParaRPr lang="fr-FR"/>
          </a:p>
        </p:txBody>
      </p:sp>
    </p:spTree>
    <p:extLst>
      <p:ext uri="{BB962C8B-B14F-4D97-AF65-F5344CB8AC3E}">
        <p14:creationId xmlns:p14="http://schemas.microsoft.com/office/powerpoint/2010/main" val="7236630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fonction </a:t>
            </a:r>
            <a:r>
              <a:rPr lang="fr-FR" dirty="0" err="1" smtClean="0"/>
              <a:t>Text</a:t>
            </a:r>
            <a:r>
              <a:rPr lang="fr-FR" dirty="0" smtClean="0"/>
              <a:t> de </a:t>
            </a:r>
            <a:r>
              <a:rPr lang="fr-FR" dirty="0" err="1" smtClean="0"/>
              <a:t>Paint</a:t>
            </a:r>
            <a:r>
              <a:rPr lang="fr-FR" dirty="0" smtClean="0"/>
              <a:t> montre un autre exemple de signaux</a:t>
            </a:r>
            <a:r>
              <a:rPr lang="fr-FR" baseline="0" dirty="0" smtClean="0"/>
              <a:t> mélangés. Une fois définie la zone de texte, vous pouvez l’agrandir mais pas la diminuer. C’est une première anomalie.</a:t>
            </a:r>
          </a:p>
          <a:p>
            <a:r>
              <a:rPr lang="fr-FR" baseline="0" dirty="0" smtClean="0"/>
              <a:t>Le curseur est une flèche </a:t>
            </a:r>
            <a:r>
              <a:rPr lang="fr-FR" baseline="0" dirty="0" err="1" smtClean="0"/>
              <a:t>bi-directionnelle</a:t>
            </a:r>
            <a:r>
              <a:rPr lang="fr-FR" baseline="0" dirty="0" smtClean="0"/>
              <a:t>, ce qui prête à confusion, car on ne peut pas aller vers la gauche. De surcroît, ça n’est pas un curseur de texte courant.</a:t>
            </a:r>
            <a:endParaRPr lang="fr-FR" dirty="0" smtClean="0"/>
          </a:p>
          <a:p>
            <a:endParaRPr lang="fr-FR" dirty="0" smtClean="0"/>
          </a:p>
          <a:p>
            <a:endParaRPr lang="fr-FR" dirty="0" smtClean="0"/>
          </a:p>
          <a:p>
            <a:r>
              <a:rPr lang="fr-FR" dirty="0" smtClean="0"/>
              <a:t>The </a:t>
            </a:r>
            <a:r>
              <a:rPr lang="fr-FR" dirty="0" err="1" smtClean="0"/>
              <a:t>Text</a:t>
            </a:r>
            <a:r>
              <a:rPr lang="fr-FR" dirty="0" smtClean="0"/>
              <a:t> </a:t>
            </a:r>
            <a:r>
              <a:rPr lang="fr-FR" dirty="0" err="1" smtClean="0"/>
              <a:t>function</a:t>
            </a:r>
            <a:r>
              <a:rPr lang="fr-FR" dirty="0" smtClean="0"/>
              <a:t> in </a:t>
            </a:r>
            <a:r>
              <a:rPr lang="fr-FR" i="1" dirty="0" smtClean="0"/>
              <a:t>Microsoft </a:t>
            </a:r>
            <a:r>
              <a:rPr lang="fr-FR" i="1" dirty="0" err="1" smtClean="0"/>
              <a:t>Paint</a:t>
            </a:r>
            <a:r>
              <a:rPr lang="fr-FR" dirty="0" smtClean="0"/>
              <a:t> </a:t>
            </a:r>
            <a:r>
              <a:rPr lang="fr-FR" dirty="0" err="1" smtClean="0"/>
              <a:t>demonstrates</a:t>
            </a:r>
            <a:r>
              <a:rPr lang="fr-FR" dirty="0" smtClean="0"/>
              <a:t> </a:t>
            </a:r>
            <a:r>
              <a:rPr lang="fr-FR" dirty="0" err="1" smtClean="0"/>
              <a:t>another</a:t>
            </a:r>
            <a:r>
              <a:rPr lang="fr-FR" dirty="0" smtClean="0"/>
              <a:t> </a:t>
            </a:r>
            <a:r>
              <a:rPr lang="fr-FR" dirty="0" err="1" smtClean="0"/>
              <a:t>example</a:t>
            </a:r>
            <a:r>
              <a:rPr lang="fr-FR" dirty="0" smtClean="0"/>
              <a:t> of mixed </a:t>
            </a:r>
            <a:r>
              <a:rPr lang="fr-FR" dirty="0" err="1" smtClean="0"/>
              <a:t>signals</a:t>
            </a:r>
            <a:r>
              <a:rPr lang="fr-FR" dirty="0" smtClean="0"/>
              <a:t>. Once </a:t>
            </a:r>
            <a:r>
              <a:rPr lang="fr-FR" dirty="0" err="1" smtClean="0"/>
              <a:t>you</a:t>
            </a:r>
            <a:r>
              <a:rPr lang="fr-FR" dirty="0" smtClean="0"/>
              <a:t> have </a:t>
            </a:r>
            <a:r>
              <a:rPr lang="fr-FR" dirty="0" err="1" smtClean="0"/>
              <a:t>defined</a:t>
            </a:r>
            <a:r>
              <a:rPr lang="fr-FR" dirty="0" smtClean="0"/>
              <a:t> the </a:t>
            </a:r>
            <a:r>
              <a:rPr lang="fr-FR" dirty="0" err="1" smtClean="0"/>
              <a:t>text</a:t>
            </a:r>
            <a:r>
              <a:rPr lang="fr-FR" dirty="0" smtClean="0"/>
              <a:t> area, </a:t>
            </a:r>
            <a:r>
              <a:rPr lang="fr-FR" dirty="0" err="1" smtClean="0"/>
              <a:t>you</a:t>
            </a:r>
            <a:r>
              <a:rPr lang="fr-FR" dirty="0" smtClean="0"/>
              <a:t> </a:t>
            </a:r>
            <a:r>
              <a:rPr lang="fr-FR" dirty="0" err="1" smtClean="0"/>
              <a:t>can</a:t>
            </a:r>
            <a:r>
              <a:rPr lang="fr-FR" dirty="0" smtClean="0"/>
              <a:t> </a:t>
            </a:r>
            <a:r>
              <a:rPr lang="fr-FR" dirty="0" err="1" smtClean="0"/>
              <a:t>enlarge</a:t>
            </a:r>
            <a:r>
              <a:rPr lang="fr-FR" dirty="0" smtClean="0"/>
              <a:t> </a:t>
            </a:r>
            <a:r>
              <a:rPr lang="fr-FR" dirty="0" err="1" smtClean="0"/>
              <a:t>it</a:t>
            </a:r>
            <a:r>
              <a:rPr lang="fr-FR" dirty="0" smtClean="0"/>
              <a:t>, but </a:t>
            </a:r>
            <a:r>
              <a:rPr lang="fr-FR" dirty="0" err="1" smtClean="0"/>
              <a:t>you</a:t>
            </a:r>
            <a:r>
              <a:rPr lang="fr-FR" dirty="0" smtClean="0"/>
              <a:t> </a:t>
            </a:r>
            <a:r>
              <a:rPr lang="fr-FR" dirty="0" err="1" smtClean="0"/>
              <a:t>cannot</a:t>
            </a:r>
            <a:r>
              <a:rPr lang="fr-FR" dirty="0" smtClean="0"/>
              <a:t> </a:t>
            </a:r>
            <a:r>
              <a:rPr lang="fr-FR" dirty="0" err="1" smtClean="0"/>
              <a:t>make</a:t>
            </a:r>
            <a:r>
              <a:rPr lang="fr-FR" dirty="0" smtClean="0"/>
              <a:t> </a:t>
            </a:r>
            <a:r>
              <a:rPr lang="fr-FR" dirty="0" err="1" smtClean="0"/>
              <a:t>it</a:t>
            </a:r>
            <a:r>
              <a:rPr lang="fr-FR" dirty="0" smtClean="0"/>
              <a:t> </a:t>
            </a:r>
            <a:r>
              <a:rPr lang="fr-FR" dirty="0" err="1" smtClean="0"/>
              <a:t>smaller</a:t>
            </a:r>
            <a:r>
              <a:rPr lang="fr-FR" dirty="0" smtClean="0"/>
              <a:t>. The </a:t>
            </a:r>
            <a:r>
              <a:rPr lang="fr-FR" dirty="0" err="1" smtClean="0"/>
              <a:t>cursor</a:t>
            </a:r>
            <a:r>
              <a:rPr lang="fr-FR" dirty="0" smtClean="0"/>
              <a:t> </a:t>
            </a:r>
            <a:r>
              <a:rPr lang="fr-FR" dirty="0" err="1" smtClean="0"/>
              <a:t>symbol</a:t>
            </a:r>
            <a:r>
              <a:rPr lang="fr-FR" dirty="0" smtClean="0"/>
              <a:t>, </a:t>
            </a:r>
            <a:r>
              <a:rPr lang="fr-FR" dirty="0" err="1" smtClean="0"/>
              <a:t>shown</a:t>
            </a:r>
            <a:r>
              <a:rPr lang="fr-FR" dirty="0" smtClean="0"/>
              <a:t> as a line </a:t>
            </a:r>
            <a:r>
              <a:rPr lang="fr-FR" dirty="0" err="1" smtClean="0"/>
              <a:t>with</a:t>
            </a:r>
            <a:r>
              <a:rPr lang="fr-FR" dirty="0" smtClean="0"/>
              <a:t> </a:t>
            </a:r>
            <a:r>
              <a:rPr lang="fr-FR" dirty="0" err="1" smtClean="0"/>
              <a:t>arrows</a:t>
            </a:r>
            <a:r>
              <a:rPr lang="fr-FR" dirty="0" smtClean="0"/>
              <a:t> to the right and </a:t>
            </a:r>
            <a:r>
              <a:rPr lang="fr-FR" dirty="0" err="1" smtClean="0"/>
              <a:t>left</a:t>
            </a:r>
            <a:r>
              <a:rPr lang="fr-FR" dirty="0" smtClean="0"/>
              <a:t>, </a:t>
            </a:r>
            <a:r>
              <a:rPr lang="fr-FR" dirty="0" err="1" smtClean="0"/>
              <a:t>is</a:t>
            </a:r>
            <a:r>
              <a:rPr lang="fr-FR" dirty="0" smtClean="0"/>
              <a:t> </a:t>
            </a:r>
            <a:r>
              <a:rPr lang="fr-FR" dirty="0" err="1" smtClean="0"/>
              <a:t>misleading</a:t>
            </a:r>
            <a:r>
              <a:rPr lang="fr-FR" dirty="0" smtClean="0"/>
              <a:t>, </a:t>
            </a:r>
            <a:r>
              <a:rPr lang="fr-FR" dirty="0" err="1" smtClean="0"/>
              <a:t>since</a:t>
            </a:r>
            <a:r>
              <a:rPr lang="fr-FR" dirty="0" smtClean="0"/>
              <a:t> </a:t>
            </a:r>
            <a:r>
              <a:rPr lang="fr-FR" dirty="0" err="1" smtClean="0"/>
              <a:t>it</a:t>
            </a:r>
            <a:r>
              <a:rPr lang="fr-FR" dirty="0" smtClean="0"/>
              <a:t> </a:t>
            </a:r>
            <a:r>
              <a:rPr lang="fr-FR" dirty="0" err="1" smtClean="0"/>
              <a:t>does</a:t>
            </a:r>
            <a:r>
              <a:rPr lang="fr-FR" dirty="0" smtClean="0"/>
              <a:t> not </a:t>
            </a:r>
            <a:r>
              <a:rPr lang="fr-FR" dirty="0" err="1" smtClean="0"/>
              <a:t>allow</a:t>
            </a:r>
            <a:r>
              <a:rPr lang="fr-FR" dirty="0" smtClean="0"/>
              <a:t> </a:t>
            </a:r>
            <a:r>
              <a:rPr lang="fr-FR" dirty="0" err="1" smtClean="0"/>
              <a:t>you</a:t>
            </a:r>
            <a:r>
              <a:rPr lang="fr-FR" dirty="0" smtClean="0"/>
              <a:t> to move to the </a:t>
            </a:r>
            <a:r>
              <a:rPr lang="fr-FR" dirty="0" err="1" smtClean="0"/>
              <a:t>left</a:t>
            </a:r>
            <a:r>
              <a:rPr lang="fr-FR" dirty="0" smtClean="0"/>
              <a:t>. </a:t>
            </a:r>
            <a:r>
              <a:rPr lang="fr-FR" dirty="0" err="1" smtClean="0"/>
              <a:t>We</a:t>
            </a:r>
            <a:r>
              <a:rPr lang="fr-FR" dirty="0" smtClean="0"/>
              <a:t> are </a:t>
            </a:r>
            <a:r>
              <a:rPr lang="fr-FR" dirty="0" err="1" smtClean="0"/>
              <a:t>at</a:t>
            </a:r>
            <a:r>
              <a:rPr lang="fr-FR" dirty="0" smtClean="0"/>
              <a:t> a </a:t>
            </a:r>
            <a:r>
              <a:rPr lang="fr-FR" dirty="0" err="1" smtClean="0"/>
              <a:t>loss</a:t>
            </a:r>
            <a:r>
              <a:rPr lang="fr-FR" dirty="0" smtClean="0"/>
              <a:t> to </a:t>
            </a:r>
            <a:r>
              <a:rPr lang="fr-FR" dirty="0" err="1" smtClean="0"/>
              <a:t>explain</a:t>
            </a:r>
            <a:r>
              <a:rPr lang="fr-FR" dirty="0" smtClean="0"/>
              <a:t> </a:t>
            </a:r>
            <a:r>
              <a:rPr lang="fr-FR" i="1" dirty="0" err="1" smtClean="0"/>
              <a:t>why</a:t>
            </a:r>
            <a:r>
              <a:rPr lang="fr-FR" dirty="0" smtClean="0"/>
              <a:t> </a:t>
            </a:r>
            <a:r>
              <a:rPr lang="fr-FR" dirty="0" err="1" smtClean="0"/>
              <a:t>you</a:t>
            </a:r>
            <a:r>
              <a:rPr lang="fr-FR" dirty="0" smtClean="0"/>
              <a:t> </a:t>
            </a:r>
            <a:r>
              <a:rPr lang="fr-FR" dirty="0" err="1" smtClean="0"/>
              <a:t>cannot</a:t>
            </a:r>
            <a:r>
              <a:rPr lang="fr-FR" dirty="0" smtClean="0"/>
              <a:t> </a:t>
            </a:r>
            <a:r>
              <a:rPr lang="fr-FR" dirty="0" err="1" smtClean="0"/>
              <a:t>make</a:t>
            </a:r>
            <a:r>
              <a:rPr lang="fr-FR" dirty="0" smtClean="0"/>
              <a:t> the area </a:t>
            </a:r>
            <a:r>
              <a:rPr lang="fr-FR" dirty="0" err="1" smtClean="0"/>
              <a:t>smaller</a:t>
            </a:r>
            <a:r>
              <a:rPr lang="fr-FR" dirty="0" smtClean="0"/>
              <a:t>, and </a:t>
            </a:r>
            <a:r>
              <a:rPr lang="fr-FR" dirty="0" err="1" smtClean="0"/>
              <a:t>we</a:t>
            </a:r>
            <a:r>
              <a:rPr lang="fr-FR" dirty="0" smtClean="0"/>
              <a:t> are </a:t>
            </a:r>
            <a:r>
              <a:rPr lang="fr-FR" dirty="0" err="1" smtClean="0"/>
              <a:t>particularly</a:t>
            </a:r>
            <a:r>
              <a:rPr lang="fr-FR" dirty="0" smtClean="0"/>
              <a:t> </a:t>
            </a:r>
            <a:r>
              <a:rPr lang="fr-FR" dirty="0" err="1" smtClean="0"/>
              <a:t>perplexed</a:t>
            </a:r>
            <a:r>
              <a:rPr lang="fr-FR" dirty="0" smtClean="0"/>
              <a:t> as to </a:t>
            </a:r>
            <a:r>
              <a:rPr lang="fr-FR" dirty="0" err="1" smtClean="0"/>
              <a:t>why</a:t>
            </a:r>
            <a:r>
              <a:rPr lang="fr-FR" dirty="0" smtClean="0"/>
              <a:t> Microsoft chose to place a "</a:t>
            </a:r>
            <a:r>
              <a:rPr lang="fr-FR" dirty="0" err="1" smtClean="0"/>
              <a:t>Two-Way</a:t>
            </a:r>
            <a:r>
              <a:rPr lang="fr-FR" dirty="0" smtClean="0"/>
              <a:t> </a:t>
            </a:r>
            <a:r>
              <a:rPr lang="fr-FR" dirty="0" err="1" smtClean="0"/>
              <a:t>Traffic</a:t>
            </a:r>
            <a:r>
              <a:rPr lang="fr-FR" dirty="0" smtClean="0"/>
              <a:t>" </a:t>
            </a:r>
            <a:r>
              <a:rPr lang="fr-FR" dirty="0" err="1" smtClean="0"/>
              <a:t>sign</a:t>
            </a:r>
            <a:r>
              <a:rPr lang="fr-FR" dirty="0" smtClean="0"/>
              <a:t> on a one-</a:t>
            </a:r>
            <a:r>
              <a:rPr lang="fr-FR" dirty="0" err="1" smtClean="0"/>
              <a:t>way</a:t>
            </a:r>
            <a:r>
              <a:rPr lang="fr-FR" dirty="0" smtClean="0"/>
              <a:t> </a:t>
            </a:r>
            <a:r>
              <a:rPr lang="fr-FR" dirty="0" err="1" smtClean="0"/>
              <a:t>street</a:t>
            </a: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35</a:t>
            </a:fld>
            <a:endParaRPr lang="fr-FR"/>
          </a:p>
        </p:txBody>
      </p:sp>
    </p:spTree>
    <p:extLst>
      <p:ext uri="{BB962C8B-B14F-4D97-AF65-F5344CB8AC3E}">
        <p14:creationId xmlns:p14="http://schemas.microsoft.com/office/powerpoint/2010/main" val="7236630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Ici, sélectionner un icône pour un message a pour effet de le faire clignoter. Mais les gens détestent ce type d’agression visuelle. Cela perturbe trop et déconcentre. Il faut vraiment qu’il y ait une bonne raison pour utiliser ce type d’effet, comme par exemple: votre ordinateur va exploser !</a:t>
            </a:r>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dirty="0" err="1" smtClean="0"/>
              <a:t>Here's</a:t>
            </a:r>
            <a:r>
              <a:rPr lang="fr-FR" dirty="0" smtClean="0"/>
              <a:t> one of </a:t>
            </a:r>
            <a:r>
              <a:rPr lang="fr-FR" dirty="0" err="1" smtClean="0"/>
              <a:t>those</a:t>
            </a:r>
            <a:r>
              <a:rPr lang="fr-FR" dirty="0" smtClean="0"/>
              <a:t> interface "</a:t>
            </a:r>
            <a:r>
              <a:rPr lang="fr-FR" dirty="0" err="1" smtClean="0"/>
              <a:t>features</a:t>
            </a:r>
            <a:r>
              <a:rPr lang="fr-FR" dirty="0" smtClean="0"/>
              <a:t>" </a:t>
            </a:r>
            <a:r>
              <a:rPr lang="fr-FR" dirty="0" err="1" smtClean="0"/>
              <a:t>that</a:t>
            </a:r>
            <a:r>
              <a:rPr lang="fr-FR" dirty="0" smtClean="0"/>
              <a:t> </a:t>
            </a:r>
            <a:r>
              <a:rPr lang="fr-FR" dirty="0" err="1" smtClean="0"/>
              <a:t>most</a:t>
            </a:r>
            <a:r>
              <a:rPr lang="fr-FR" dirty="0" smtClean="0"/>
              <a:t> </a:t>
            </a:r>
            <a:r>
              <a:rPr lang="fr-FR" dirty="0" err="1" smtClean="0"/>
              <a:t>users</a:t>
            </a:r>
            <a:r>
              <a:rPr lang="fr-FR" dirty="0" smtClean="0"/>
              <a:t> </a:t>
            </a:r>
            <a:r>
              <a:rPr lang="fr-FR" dirty="0" err="1" smtClean="0"/>
              <a:t>wish</a:t>
            </a:r>
            <a:r>
              <a:rPr lang="fr-FR" dirty="0" smtClean="0"/>
              <a:t> </a:t>
            </a:r>
            <a:r>
              <a:rPr lang="fr-FR" dirty="0" err="1" smtClean="0"/>
              <a:t>had</a:t>
            </a:r>
            <a:r>
              <a:rPr lang="fr-FR" dirty="0" smtClean="0"/>
              <a:t> </a:t>
            </a:r>
            <a:r>
              <a:rPr lang="fr-FR" dirty="0" err="1" smtClean="0"/>
              <a:t>never</a:t>
            </a:r>
            <a:r>
              <a:rPr lang="fr-FR" dirty="0" smtClean="0"/>
              <a:t> been </a:t>
            </a:r>
            <a:r>
              <a:rPr lang="fr-FR" dirty="0" err="1" smtClean="0"/>
              <a:t>invented</a:t>
            </a:r>
            <a:r>
              <a:rPr lang="fr-FR" dirty="0" smtClean="0"/>
              <a:t>. </a:t>
            </a:r>
            <a:r>
              <a:rPr lang="fr-FR" i="1" dirty="0" err="1" smtClean="0"/>
              <a:t>MsgBox</a:t>
            </a:r>
            <a:r>
              <a:rPr lang="fr-FR" i="1" dirty="0" smtClean="0"/>
              <a:t> </a:t>
            </a:r>
            <a:r>
              <a:rPr lang="fr-FR" i="1" dirty="0" err="1" smtClean="0"/>
              <a:t>Mayhem</a:t>
            </a:r>
            <a:r>
              <a:rPr lang="fr-FR" dirty="0" smtClean="0"/>
              <a:t> </a:t>
            </a:r>
            <a:r>
              <a:rPr lang="fr-FR" dirty="0" err="1" smtClean="0"/>
              <a:t>is</a:t>
            </a:r>
            <a:r>
              <a:rPr lang="fr-FR" dirty="0" smtClean="0"/>
              <a:t> a </a:t>
            </a:r>
            <a:r>
              <a:rPr lang="fr-FR" dirty="0" err="1" smtClean="0"/>
              <a:t>programmer's</a:t>
            </a:r>
            <a:r>
              <a:rPr lang="fr-FR" dirty="0" smtClean="0"/>
              <a:t> utility to help design </a:t>
            </a:r>
            <a:r>
              <a:rPr lang="fr-FR" dirty="0" err="1" smtClean="0"/>
              <a:t>those</a:t>
            </a:r>
            <a:r>
              <a:rPr lang="fr-FR" dirty="0" smtClean="0"/>
              <a:t> </a:t>
            </a:r>
            <a:r>
              <a:rPr lang="fr-FR" dirty="0" err="1" smtClean="0"/>
              <a:t>nasty</a:t>
            </a:r>
            <a:r>
              <a:rPr lang="fr-FR" dirty="0" smtClean="0"/>
              <a:t> </a:t>
            </a:r>
            <a:r>
              <a:rPr lang="fr-FR" dirty="0" err="1" smtClean="0"/>
              <a:t>error</a:t>
            </a:r>
            <a:r>
              <a:rPr lang="fr-FR" dirty="0" smtClean="0"/>
              <a:t> messages. </a:t>
            </a:r>
            <a:r>
              <a:rPr lang="fr-FR" dirty="0" err="1" smtClean="0"/>
              <a:t>Selecting</a:t>
            </a:r>
            <a:r>
              <a:rPr lang="fr-FR" dirty="0" smtClean="0"/>
              <a:t> an </a:t>
            </a:r>
            <a:r>
              <a:rPr lang="fr-FR" dirty="0" err="1" smtClean="0"/>
              <a:t>icon</a:t>
            </a:r>
            <a:r>
              <a:rPr lang="fr-FR" dirty="0" smtClean="0"/>
              <a:t> for the message causes the </a:t>
            </a:r>
            <a:r>
              <a:rPr lang="fr-FR" dirty="0" err="1" smtClean="0"/>
              <a:t>icon</a:t>
            </a:r>
            <a:r>
              <a:rPr lang="fr-FR" dirty="0" smtClean="0"/>
              <a:t> to </a:t>
            </a:r>
            <a:r>
              <a:rPr lang="fr-FR" dirty="0" err="1" smtClean="0"/>
              <a:t>blink</a:t>
            </a:r>
            <a:r>
              <a:rPr lang="fr-FR" dirty="0" smtClean="0"/>
              <a:t> - </a:t>
            </a:r>
            <a:r>
              <a:rPr lang="fr-FR" dirty="0" err="1" smtClean="0"/>
              <a:t>forever</a:t>
            </a:r>
            <a:r>
              <a:rPr lang="fr-FR" dirty="0" smtClean="0"/>
              <a:t>. </a:t>
            </a:r>
            <a:r>
              <a:rPr lang="fr-FR" dirty="0" err="1" smtClean="0"/>
              <a:t>Here's</a:t>
            </a:r>
            <a:r>
              <a:rPr lang="fr-FR" dirty="0" smtClean="0"/>
              <a:t> a good </a:t>
            </a:r>
            <a:r>
              <a:rPr lang="fr-FR" dirty="0" err="1" smtClean="0"/>
              <a:t>rule</a:t>
            </a:r>
            <a:r>
              <a:rPr lang="fr-FR" dirty="0" smtClean="0"/>
              <a:t> of </a:t>
            </a:r>
            <a:r>
              <a:rPr lang="fr-FR" dirty="0" err="1" smtClean="0"/>
              <a:t>thumb</a:t>
            </a:r>
            <a:r>
              <a:rPr lang="fr-FR" dirty="0" smtClean="0"/>
              <a:t> to </a:t>
            </a:r>
            <a:r>
              <a:rPr lang="fr-FR" dirty="0" err="1" smtClean="0"/>
              <a:t>follow</a:t>
            </a:r>
            <a:r>
              <a:rPr lang="fr-FR" dirty="0" smtClean="0"/>
              <a:t>: </a:t>
            </a:r>
            <a:r>
              <a:rPr lang="fr-FR" b="1" dirty="0" smtClean="0"/>
              <a:t>people </a:t>
            </a:r>
            <a:r>
              <a:rPr lang="fr-FR" b="1" dirty="0" err="1" smtClean="0"/>
              <a:t>hate</a:t>
            </a:r>
            <a:r>
              <a:rPr lang="fr-FR" b="1" dirty="0" smtClean="0"/>
              <a:t> </a:t>
            </a:r>
            <a:r>
              <a:rPr lang="fr-FR" b="1" dirty="0" err="1" smtClean="0"/>
              <a:t>blinking</a:t>
            </a:r>
            <a:r>
              <a:rPr lang="fr-FR" dirty="0" smtClean="0"/>
              <a:t>. It </a:t>
            </a:r>
            <a:r>
              <a:rPr lang="fr-FR" dirty="0" err="1" smtClean="0"/>
              <a:t>is</a:t>
            </a:r>
            <a:r>
              <a:rPr lang="fr-FR" dirty="0" smtClean="0"/>
              <a:t> </a:t>
            </a:r>
            <a:r>
              <a:rPr lang="fr-FR" dirty="0" err="1" smtClean="0"/>
              <a:t>extremely</a:t>
            </a:r>
            <a:r>
              <a:rPr lang="fr-FR" dirty="0" smtClean="0"/>
              <a:t> </a:t>
            </a:r>
            <a:r>
              <a:rPr lang="fr-FR" dirty="0" err="1" smtClean="0"/>
              <a:t>distracting</a:t>
            </a:r>
            <a:r>
              <a:rPr lang="fr-FR" dirty="0" smtClean="0"/>
              <a:t>, and </a:t>
            </a:r>
            <a:r>
              <a:rPr lang="fr-FR" dirty="0" err="1" smtClean="0"/>
              <a:t>should</a:t>
            </a:r>
            <a:r>
              <a:rPr lang="fr-FR" dirty="0" smtClean="0"/>
              <a:t> </a:t>
            </a:r>
            <a:r>
              <a:rPr lang="fr-FR" dirty="0" err="1" smtClean="0"/>
              <a:t>only</a:t>
            </a:r>
            <a:r>
              <a:rPr lang="fr-FR" dirty="0" smtClean="0"/>
              <a:t> </a:t>
            </a:r>
            <a:r>
              <a:rPr lang="fr-FR" dirty="0" err="1" smtClean="0"/>
              <a:t>be</a:t>
            </a:r>
            <a:r>
              <a:rPr lang="fr-FR" dirty="0" smtClean="0"/>
              <a:t> </a:t>
            </a:r>
            <a:r>
              <a:rPr lang="fr-FR" dirty="0" err="1" smtClean="0"/>
              <a:t>used</a:t>
            </a:r>
            <a:r>
              <a:rPr lang="fr-FR" dirty="0" smtClean="0"/>
              <a:t> to </a:t>
            </a:r>
            <a:r>
              <a:rPr lang="fr-FR" dirty="0" err="1" smtClean="0"/>
              <a:t>draw</a:t>
            </a:r>
            <a:r>
              <a:rPr lang="fr-FR" dirty="0" smtClean="0"/>
              <a:t> the </a:t>
            </a:r>
            <a:r>
              <a:rPr lang="fr-FR" dirty="0" err="1" smtClean="0"/>
              <a:t>user's</a:t>
            </a:r>
            <a:r>
              <a:rPr lang="fr-FR" dirty="0" smtClean="0"/>
              <a:t> attention to the </a:t>
            </a:r>
            <a:r>
              <a:rPr lang="fr-FR" dirty="0" err="1" smtClean="0"/>
              <a:t>most</a:t>
            </a:r>
            <a:r>
              <a:rPr lang="fr-FR" dirty="0" smtClean="0"/>
              <a:t> </a:t>
            </a:r>
            <a:r>
              <a:rPr lang="fr-FR" dirty="0" err="1" smtClean="0"/>
              <a:t>severe</a:t>
            </a:r>
            <a:r>
              <a:rPr lang="fr-FR" dirty="0" smtClean="0"/>
              <a:t> conditions, </a:t>
            </a:r>
            <a:r>
              <a:rPr lang="fr-FR" dirty="0" err="1" smtClean="0"/>
              <a:t>such</a:t>
            </a:r>
            <a:r>
              <a:rPr lang="fr-FR" dirty="0" smtClean="0"/>
              <a:t> as: "</a:t>
            </a:r>
            <a:r>
              <a:rPr lang="fr-FR" dirty="0" err="1" smtClean="0"/>
              <a:t>Your</a:t>
            </a:r>
            <a:r>
              <a:rPr lang="fr-FR" dirty="0" smtClean="0"/>
              <a:t> computer </a:t>
            </a:r>
            <a:r>
              <a:rPr lang="fr-FR" dirty="0" err="1" smtClean="0"/>
              <a:t>is</a:t>
            </a:r>
            <a:r>
              <a:rPr lang="fr-FR" dirty="0" smtClean="0"/>
              <a:t> on </a:t>
            </a:r>
            <a:r>
              <a:rPr lang="fr-FR" dirty="0" err="1" smtClean="0"/>
              <a:t>fire</a:t>
            </a:r>
            <a:r>
              <a:rPr lang="fr-FR" dirty="0" smtClean="0"/>
              <a:t>". </a:t>
            </a:r>
          </a:p>
          <a:p>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36</a:t>
            </a:fld>
            <a:endParaRPr lang="fr-FR"/>
          </a:p>
        </p:txBody>
      </p:sp>
    </p:spTree>
    <p:extLst>
      <p:ext uri="{BB962C8B-B14F-4D97-AF65-F5344CB8AC3E}">
        <p14:creationId xmlns:p14="http://schemas.microsoft.com/office/powerpoint/2010/main" val="39440474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Au cours de cette installation des centaines de fichiers sont copiés. Le résultat est que l’on a aucune idée du temps qui reste car on ne sait pas combien de fichiers restent à installer. En plus, on se fout du noms de ces fichiers …En outre, la couleur fluo et la vitesse de l’ensemble font qu’on évite plutôt de regarder cette barre qu’autre chose.</a:t>
            </a:r>
          </a:p>
          <a:p>
            <a:endParaRPr lang="fr-FR" dirty="0" smtClean="0"/>
          </a:p>
          <a:p>
            <a:endParaRPr lang="fr-FR" dirty="0" smtClean="0"/>
          </a:p>
          <a:p>
            <a:r>
              <a:rPr lang="fr-FR" dirty="0" smtClean="0"/>
              <a:t>This </a:t>
            </a:r>
            <a:r>
              <a:rPr lang="fr-FR" dirty="0" err="1" smtClean="0"/>
              <a:t>example</a:t>
            </a:r>
            <a:r>
              <a:rPr lang="fr-FR" dirty="0" smtClean="0"/>
              <a:t> </a:t>
            </a:r>
            <a:r>
              <a:rPr lang="fr-FR" dirty="0" err="1" smtClean="0"/>
              <a:t>was</a:t>
            </a:r>
            <a:r>
              <a:rPr lang="fr-FR" dirty="0" smtClean="0"/>
              <a:t> </a:t>
            </a:r>
            <a:r>
              <a:rPr lang="fr-FR" dirty="0" err="1" smtClean="0"/>
              <a:t>taken</a:t>
            </a:r>
            <a:r>
              <a:rPr lang="fr-FR" dirty="0" smtClean="0"/>
              <a:t> </a:t>
            </a:r>
            <a:r>
              <a:rPr lang="fr-FR" dirty="0" err="1" smtClean="0"/>
              <a:t>from</a:t>
            </a:r>
            <a:r>
              <a:rPr lang="fr-FR" dirty="0" smtClean="0"/>
              <a:t> the installation of </a:t>
            </a:r>
            <a:r>
              <a:rPr lang="fr-FR" i="1" dirty="0" err="1" smtClean="0"/>
              <a:t>Drawing</a:t>
            </a:r>
            <a:r>
              <a:rPr lang="fr-FR" i="1" dirty="0" smtClean="0"/>
              <a:t> </a:t>
            </a:r>
            <a:r>
              <a:rPr lang="fr-FR" i="1" dirty="0" err="1" smtClean="0"/>
              <a:t>Board</a:t>
            </a:r>
            <a:r>
              <a:rPr lang="fr-FR" i="1" dirty="0" smtClean="0"/>
              <a:t> LT</a:t>
            </a:r>
            <a:r>
              <a:rPr lang="fr-FR" dirty="0" smtClean="0"/>
              <a:t>, a shareware CAD program. </a:t>
            </a:r>
            <a:r>
              <a:rPr lang="fr-FR" dirty="0" err="1" smtClean="0"/>
              <a:t>During</a:t>
            </a:r>
            <a:r>
              <a:rPr lang="fr-FR" dirty="0" smtClean="0"/>
              <a:t> the course of the installation, </a:t>
            </a:r>
            <a:r>
              <a:rPr lang="fr-FR" dirty="0" err="1" smtClean="0"/>
              <a:t>several</a:t>
            </a:r>
            <a:r>
              <a:rPr lang="fr-FR" dirty="0" smtClean="0"/>
              <a:t> </a:t>
            </a:r>
            <a:r>
              <a:rPr lang="fr-FR" dirty="0" err="1" smtClean="0"/>
              <a:t>hundred</a:t>
            </a:r>
            <a:r>
              <a:rPr lang="fr-FR" dirty="0" smtClean="0"/>
              <a:t> files are </a:t>
            </a:r>
            <a:r>
              <a:rPr lang="fr-FR" dirty="0" err="1" smtClean="0"/>
              <a:t>copied</a:t>
            </a:r>
            <a:r>
              <a:rPr lang="fr-FR" dirty="0" smtClean="0"/>
              <a:t> to </a:t>
            </a:r>
            <a:r>
              <a:rPr lang="fr-FR" dirty="0" err="1" smtClean="0"/>
              <a:t>your</a:t>
            </a:r>
            <a:r>
              <a:rPr lang="fr-FR" dirty="0" smtClean="0"/>
              <a:t> hard drive. </a:t>
            </a:r>
            <a:r>
              <a:rPr lang="fr-FR" dirty="0" err="1" smtClean="0"/>
              <a:t>Rather</a:t>
            </a:r>
            <a:r>
              <a:rPr lang="fr-FR" dirty="0" smtClean="0"/>
              <a:t> </a:t>
            </a:r>
            <a:r>
              <a:rPr lang="fr-FR" dirty="0" err="1" smtClean="0"/>
              <a:t>than</a:t>
            </a:r>
            <a:r>
              <a:rPr lang="fr-FR" dirty="0" smtClean="0"/>
              <a:t> </a:t>
            </a:r>
            <a:r>
              <a:rPr lang="fr-FR" dirty="0" err="1" smtClean="0"/>
              <a:t>indicate</a:t>
            </a:r>
            <a:r>
              <a:rPr lang="fr-FR" dirty="0" smtClean="0"/>
              <a:t> the </a:t>
            </a:r>
            <a:r>
              <a:rPr lang="fr-FR" dirty="0" err="1" smtClean="0"/>
              <a:t>progress</a:t>
            </a:r>
            <a:r>
              <a:rPr lang="fr-FR" dirty="0" smtClean="0"/>
              <a:t> of the </a:t>
            </a:r>
            <a:r>
              <a:rPr lang="fr-FR" dirty="0" err="1" smtClean="0"/>
              <a:t>entire</a:t>
            </a:r>
            <a:r>
              <a:rPr lang="fr-FR" dirty="0" smtClean="0"/>
              <a:t> installation, the </a:t>
            </a:r>
            <a:r>
              <a:rPr lang="fr-FR" dirty="0" err="1" smtClean="0"/>
              <a:t>authors</a:t>
            </a:r>
            <a:r>
              <a:rPr lang="fr-FR" dirty="0" smtClean="0"/>
              <a:t> </a:t>
            </a:r>
            <a:r>
              <a:rPr lang="fr-FR" dirty="0" err="1" smtClean="0"/>
              <a:t>decided</a:t>
            </a:r>
            <a:r>
              <a:rPr lang="fr-FR" dirty="0" smtClean="0"/>
              <a:t> </a:t>
            </a:r>
            <a:r>
              <a:rPr lang="fr-FR" dirty="0" err="1" smtClean="0"/>
              <a:t>that</a:t>
            </a:r>
            <a:r>
              <a:rPr lang="fr-FR" dirty="0" smtClean="0"/>
              <a:t> </a:t>
            </a:r>
            <a:r>
              <a:rPr lang="fr-FR" dirty="0" err="1" smtClean="0"/>
              <a:t>it</a:t>
            </a:r>
            <a:r>
              <a:rPr lang="fr-FR" dirty="0" smtClean="0"/>
              <a:t> </a:t>
            </a:r>
            <a:r>
              <a:rPr lang="fr-FR" dirty="0" err="1" smtClean="0"/>
              <a:t>was</a:t>
            </a:r>
            <a:r>
              <a:rPr lang="fr-FR" dirty="0" smtClean="0"/>
              <a:t> more important to </a:t>
            </a:r>
            <a:r>
              <a:rPr lang="fr-FR" dirty="0" err="1" smtClean="0"/>
              <a:t>indicate</a:t>
            </a:r>
            <a:r>
              <a:rPr lang="fr-FR" dirty="0" smtClean="0"/>
              <a:t> the installation </a:t>
            </a:r>
            <a:r>
              <a:rPr lang="fr-FR" dirty="0" err="1" smtClean="0"/>
              <a:t>progress</a:t>
            </a:r>
            <a:r>
              <a:rPr lang="fr-FR" dirty="0" smtClean="0"/>
              <a:t> of </a:t>
            </a:r>
            <a:r>
              <a:rPr lang="fr-FR" dirty="0" err="1" smtClean="0"/>
              <a:t>each</a:t>
            </a:r>
            <a:r>
              <a:rPr lang="fr-FR" dirty="0" smtClean="0"/>
              <a:t> file. </a:t>
            </a:r>
          </a:p>
          <a:p>
            <a:r>
              <a:rPr lang="fr-FR" dirty="0" smtClean="0"/>
              <a:t>The end </a:t>
            </a:r>
            <a:r>
              <a:rPr lang="fr-FR" dirty="0" err="1" smtClean="0"/>
              <a:t>result</a:t>
            </a:r>
            <a:r>
              <a:rPr lang="fr-FR" dirty="0" smtClean="0"/>
              <a:t> of </a:t>
            </a:r>
            <a:r>
              <a:rPr lang="fr-FR" dirty="0" err="1" smtClean="0"/>
              <a:t>this</a:t>
            </a:r>
            <a:r>
              <a:rPr lang="fr-FR" dirty="0" smtClean="0"/>
              <a:t> design </a:t>
            </a:r>
            <a:r>
              <a:rPr lang="fr-FR" dirty="0" err="1" smtClean="0"/>
              <a:t>descision</a:t>
            </a:r>
            <a:r>
              <a:rPr lang="fr-FR" dirty="0" smtClean="0"/>
              <a:t> </a:t>
            </a:r>
            <a:r>
              <a:rPr lang="fr-FR" dirty="0" err="1" smtClean="0"/>
              <a:t>is</a:t>
            </a:r>
            <a:r>
              <a:rPr lang="fr-FR" dirty="0" smtClean="0"/>
              <a:t> </a:t>
            </a:r>
            <a:r>
              <a:rPr lang="fr-FR" dirty="0" err="1" smtClean="0"/>
              <a:t>that</a:t>
            </a:r>
            <a:r>
              <a:rPr lang="fr-FR" dirty="0" smtClean="0"/>
              <a:t> the user has </a:t>
            </a:r>
            <a:r>
              <a:rPr lang="fr-FR" dirty="0" err="1" smtClean="0"/>
              <a:t>absolutely</a:t>
            </a:r>
            <a:r>
              <a:rPr lang="fr-FR" dirty="0" smtClean="0"/>
              <a:t> no </a:t>
            </a:r>
            <a:r>
              <a:rPr lang="fr-FR" dirty="0" err="1" smtClean="0"/>
              <a:t>idea</a:t>
            </a:r>
            <a:r>
              <a:rPr lang="fr-FR" dirty="0" smtClean="0"/>
              <a:t> as to the state of the installation. Most of the files are </a:t>
            </a:r>
            <a:r>
              <a:rPr lang="fr-FR" dirty="0" err="1" smtClean="0"/>
              <a:t>small</a:t>
            </a:r>
            <a:r>
              <a:rPr lang="fr-FR" dirty="0" smtClean="0"/>
              <a:t> (</a:t>
            </a:r>
            <a:r>
              <a:rPr lang="fr-FR" dirty="0" err="1" smtClean="0"/>
              <a:t>less</a:t>
            </a:r>
            <a:r>
              <a:rPr lang="fr-FR" dirty="0" smtClean="0"/>
              <a:t> </a:t>
            </a:r>
            <a:r>
              <a:rPr lang="fr-FR" dirty="0" err="1" smtClean="0"/>
              <a:t>than</a:t>
            </a:r>
            <a:r>
              <a:rPr lang="fr-FR" dirty="0" smtClean="0"/>
              <a:t> 10KB), </a:t>
            </a:r>
            <a:r>
              <a:rPr lang="fr-FR" dirty="0" err="1" smtClean="0"/>
              <a:t>causing</a:t>
            </a:r>
            <a:r>
              <a:rPr lang="fr-FR" dirty="0" smtClean="0"/>
              <a:t> the </a:t>
            </a:r>
            <a:r>
              <a:rPr lang="fr-FR" dirty="0" err="1" smtClean="0"/>
              <a:t>filename</a:t>
            </a:r>
            <a:r>
              <a:rPr lang="fr-FR" dirty="0" smtClean="0"/>
              <a:t> to </a:t>
            </a:r>
            <a:r>
              <a:rPr lang="fr-FR" dirty="0" err="1" smtClean="0"/>
              <a:t>be</a:t>
            </a:r>
            <a:r>
              <a:rPr lang="fr-FR" dirty="0" smtClean="0"/>
              <a:t> </a:t>
            </a:r>
            <a:r>
              <a:rPr lang="fr-FR" dirty="0" err="1" smtClean="0"/>
              <a:t>overwritten</a:t>
            </a:r>
            <a:r>
              <a:rPr lang="fr-FR" dirty="0" smtClean="0"/>
              <a:t> </a:t>
            </a:r>
            <a:r>
              <a:rPr lang="fr-FR" dirty="0" err="1" smtClean="0"/>
              <a:t>with</a:t>
            </a:r>
            <a:r>
              <a:rPr lang="fr-FR" dirty="0" smtClean="0"/>
              <a:t> </a:t>
            </a:r>
            <a:r>
              <a:rPr lang="fr-FR" dirty="0" err="1" smtClean="0"/>
              <a:t>such</a:t>
            </a:r>
            <a:r>
              <a:rPr lang="fr-FR" dirty="0" smtClean="0"/>
              <a:t> </a:t>
            </a:r>
            <a:r>
              <a:rPr lang="fr-FR" dirty="0" err="1" smtClean="0"/>
              <a:t>rapidity</a:t>
            </a:r>
            <a:r>
              <a:rPr lang="fr-FR" dirty="0" smtClean="0"/>
              <a:t> </a:t>
            </a:r>
            <a:r>
              <a:rPr lang="fr-FR" dirty="0" err="1" smtClean="0"/>
              <a:t>that</a:t>
            </a:r>
            <a:r>
              <a:rPr lang="fr-FR" dirty="0" smtClean="0"/>
              <a:t> </a:t>
            </a:r>
            <a:r>
              <a:rPr lang="fr-FR" dirty="0" err="1" smtClean="0"/>
              <a:t>it</a:t>
            </a:r>
            <a:r>
              <a:rPr lang="fr-FR" dirty="0" smtClean="0"/>
              <a:t> </a:t>
            </a:r>
            <a:r>
              <a:rPr lang="fr-FR" dirty="0" err="1" smtClean="0"/>
              <a:t>is</a:t>
            </a:r>
            <a:r>
              <a:rPr lang="fr-FR" dirty="0" smtClean="0"/>
              <a:t> impossible to </a:t>
            </a:r>
            <a:r>
              <a:rPr lang="fr-FR" dirty="0" err="1" smtClean="0"/>
              <a:t>read</a:t>
            </a:r>
            <a:r>
              <a:rPr lang="fr-FR" dirty="0" smtClean="0"/>
              <a:t> the </a:t>
            </a:r>
            <a:r>
              <a:rPr lang="fr-FR" dirty="0" err="1" smtClean="0"/>
              <a:t>name</a:t>
            </a:r>
            <a:r>
              <a:rPr lang="fr-FR" dirty="0" smtClean="0"/>
              <a:t> of the file. </a:t>
            </a:r>
            <a:r>
              <a:rPr lang="fr-FR" dirty="0" err="1" smtClean="0"/>
              <a:t>That's</a:t>
            </a:r>
            <a:r>
              <a:rPr lang="fr-FR" dirty="0" smtClean="0"/>
              <a:t> not </a:t>
            </a:r>
            <a:r>
              <a:rPr lang="fr-FR" dirty="0" err="1" smtClean="0"/>
              <a:t>too</a:t>
            </a:r>
            <a:r>
              <a:rPr lang="fr-FR" dirty="0" smtClean="0"/>
              <a:t> </a:t>
            </a:r>
            <a:r>
              <a:rPr lang="fr-FR" dirty="0" err="1" smtClean="0"/>
              <a:t>much</a:t>
            </a:r>
            <a:r>
              <a:rPr lang="fr-FR" dirty="0" smtClean="0"/>
              <a:t> of a </a:t>
            </a:r>
            <a:r>
              <a:rPr lang="fr-FR" dirty="0" err="1" smtClean="0"/>
              <a:t>problem</a:t>
            </a:r>
            <a:r>
              <a:rPr lang="fr-FR" dirty="0" smtClean="0"/>
              <a:t>, </a:t>
            </a:r>
            <a:r>
              <a:rPr lang="fr-FR" dirty="0" err="1" smtClean="0"/>
              <a:t>since</a:t>
            </a:r>
            <a:r>
              <a:rPr lang="fr-FR" dirty="0" smtClean="0"/>
              <a:t> ... </a:t>
            </a:r>
            <a:r>
              <a:rPr lang="fr-FR" dirty="0" err="1" smtClean="0"/>
              <a:t>well</a:t>
            </a:r>
            <a:r>
              <a:rPr lang="fr-FR" dirty="0" smtClean="0"/>
              <a:t>, </a:t>
            </a:r>
            <a:r>
              <a:rPr lang="fr-FR" b="1" dirty="0" smtClean="0"/>
              <a:t>"</a:t>
            </a:r>
            <a:r>
              <a:rPr lang="fr-FR" b="1" dirty="0" err="1" smtClean="0"/>
              <a:t>Who</a:t>
            </a:r>
            <a:r>
              <a:rPr lang="fr-FR" b="1" dirty="0" smtClean="0"/>
              <a:t> cares about the </a:t>
            </a:r>
            <a:r>
              <a:rPr lang="fr-FR" b="1" dirty="0" err="1" smtClean="0"/>
              <a:t>names</a:t>
            </a:r>
            <a:r>
              <a:rPr lang="fr-FR" b="1" dirty="0" smtClean="0"/>
              <a:t> of the files as </a:t>
            </a:r>
            <a:r>
              <a:rPr lang="fr-FR" b="1" dirty="0" err="1" smtClean="0"/>
              <a:t>they</a:t>
            </a:r>
            <a:r>
              <a:rPr lang="fr-FR" b="1" dirty="0" smtClean="0"/>
              <a:t> are </a:t>
            </a:r>
            <a:r>
              <a:rPr lang="fr-FR" b="1" dirty="0" err="1" smtClean="0"/>
              <a:t>installed</a:t>
            </a:r>
            <a:r>
              <a:rPr lang="fr-FR" b="1" dirty="0" smtClean="0"/>
              <a:t>?!</a:t>
            </a:r>
            <a:r>
              <a:rPr lang="fr-FR" dirty="0" smtClean="0"/>
              <a:t>" </a:t>
            </a:r>
          </a:p>
          <a:p>
            <a:r>
              <a:rPr lang="fr-FR" dirty="0" smtClean="0"/>
              <a:t>The more </a:t>
            </a:r>
            <a:r>
              <a:rPr lang="fr-FR" dirty="0" err="1" smtClean="0"/>
              <a:t>shameful</a:t>
            </a:r>
            <a:r>
              <a:rPr lang="fr-FR" dirty="0" smtClean="0"/>
              <a:t> aspect of the installation </a:t>
            </a:r>
            <a:r>
              <a:rPr lang="fr-FR" dirty="0" err="1" smtClean="0"/>
              <a:t>is</a:t>
            </a:r>
            <a:r>
              <a:rPr lang="fr-FR" dirty="0" smtClean="0"/>
              <a:t> </a:t>
            </a:r>
            <a:r>
              <a:rPr lang="fr-FR" dirty="0" err="1" smtClean="0"/>
              <a:t>that</a:t>
            </a:r>
            <a:r>
              <a:rPr lang="fr-FR" dirty="0" smtClean="0"/>
              <a:t> the fluorescent green </a:t>
            </a:r>
            <a:r>
              <a:rPr lang="fr-FR" dirty="0" err="1" smtClean="0"/>
              <a:t>progress</a:t>
            </a:r>
            <a:r>
              <a:rPr lang="fr-FR" dirty="0" smtClean="0"/>
              <a:t> </a:t>
            </a:r>
            <a:r>
              <a:rPr lang="fr-FR" dirty="0" err="1" smtClean="0"/>
              <a:t>meter</a:t>
            </a:r>
            <a:r>
              <a:rPr lang="fr-FR" dirty="0" smtClean="0"/>
              <a:t> </a:t>
            </a:r>
            <a:r>
              <a:rPr lang="fr-FR" dirty="0" err="1" smtClean="0"/>
              <a:t>becomes</a:t>
            </a:r>
            <a:r>
              <a:rPr lang="fr-FR" dirty="0" smtClean="0"/>
              <a:t> a </a:t>
            </a:r>
            <a:r>
              <a:rPr lang="fr-FR" dirty="0" err="1" smtClean="0"/>
              <a:t>completely</a:t>
            </a:r>
            <a:r>
              <a:rPr lang="fr-FR" dirty="0" smtClean="0"/>
              <a:t> </a:t>
            </a:r>
            <a:r>
              <a:rPr lang="fr-FR" dirty="0" err="1" smtClean="0"/>
              <a:t>useless</a:t>
            </a:r>
            <a:r>
              <a:rPr lang="fr-FR" dirty="0" smtClean="0"/>
              <a:t> distraction. It </a:t>
            </a:r>
            <a:r>
              <a:rPr lang="fr-FR" dirty="0" err="1" smtClean="0"/>
              <a:t>flickers</a:t>
            </a:r>
            <a:r>
              <a:rPr lang="fr-FR" dirty="0" smtClean="0"/>
              <a:t> </a:t>
            </a:r>
            <a:r>
              <a:rPr lang="fr-FR" dirty="0" err="1" smtClean="0"/>
              <a:t>with</a:t>
            </a:r>
            <a:r>
              <a:rPr lang="fr-FR" dirty="0" smtClean="0"/>
              <a:t> </a:t>
            </a:r>
            <a:r>
              <a:rPr lang="fr-FR" dirty="0" err="1" smtClean="0"/>
              <a:t>such</a:t>
            </a:r>
            <a:r>
              <a:rPr lang="fr-FR" dirty="0" smtClean="0"/>
              <a:t> </a:t>
            </a:r>
            <a:r>
              <a:rPr lang="fr-FR" dirty="0" err="1" smtClean="0"/>
              <a:t>rapidity</a:t>
            </a:r>
            <a:r>
              <a:rPr lang="fr-FR" dirty="0" smtClean="0"/>
              <a:t> </a:t>
            </a:r>
            <a:r>
              <a:rPr lang="fr-FR" dirty="0" err="1" smtClean="0"/>
              <a:t>that</a:t>
            </a:r>
            <a:r>
              <a:rPr lang="fr-FR" dirty="0" smtClean="0"/>
              <a:t> </a:t>
            </a:r>
            <a:r>
              <a:rPr lang="fr-FR" dirty="0" err="1" smtClean="0"/>
              <a:t>you</a:t>
            </a:r>
            <a:r>
              <a:rPr lang="fr-FR" dirty="0" smtClean="0"/>
              <a:t> are </a:t>
            </a:r>
            <a:r>
              <a:rPr lang="fr-FR" dirty="0" err="1" smtClean="0"/>
              <a:t>forced</a:t>
            </a:r>
            <a:r>
              <a:rPr lang="fr-FR" dirty="0" smtClean="0"/>
              <a:t> to </a:t>
            </a:r>
            <a:r>
              <a:rPr lang="fr-FR" dirty="0" err="1" smtClean="0"/>
              <a:t>turn</a:t>
            </a:r>
            <a:r>
              <a:rPr lang="fr-FR" dirty="0" smtClean="0"/>
              <a:t> </a:t>
            </a:r>
            <a:r>
              <a:rPr lang="fr-FR" dirty="0" err="1" smtClean="0"/>
              <a:t>your</a:t>
            </a:r>
            <a:r>
              <a:rPr lang="fr-FR" dirty="0" smtClean="0"/>
              <a:t> </a:t>
            </a:r>
            <a:r>
              <a:rPr lang="fr-FR" dirty="0" err="1" smtClean="0"/>
              <a:t>eyes</a:t>
            </a:r>
            <a:r>
              <a:rPr lang="fr-FR" dirty="0" smtClean="0"/>
              <a:t> </a:t>
            </a:r>
            <a:r>
              <a:rPr lang="fr-FR" dirty="0" err="1" smtClean="0"/>
              <a:t>away</a:t>
            </a:r>
            <a:r>
              <a:rPr lang="fr-FR" dirty="0" smtClean="0"/>
              <a:t>, or </a:t>
            </a:r>
            <a:r>
              <a:rPr lang="fr-FR" dirty="0" err="1" smtClean="0"/>
              <a:t>better</a:t>
            </a:r>
            <a:r>
              <a:rPr lang="fr-FR" dirty="0" smtClean="0"/>
              <a:t> </a:t>
            </a:r>
            <a:r>
              <a:rPr lang="fr-FR" dirty="0" err="1" smtClean="0"/>
              <a:t>yet</a:t>
            </a:r>
            <a:r>
              <a:rPr lang="fr-FR" dirty="0" smtClean="0"/>
              <a:t>, </a:t>
            </a:r>
            <a:r>
              <a:rPr lang="fr-FR" dirty="0" err="1" smtClean="0"/>
              <a:t>leave</a:t>
            </a:r>
            <a:r>
              <a:rPr lang="fr-FR" dirty="0" smtClean="0"/>
              <a:t> the room </a:t>
            </a:r>
            <a:r>
              <a:rPr lang="fr-FR" dirty="0" err="1" smtClean="0"/>
              <a:t>before</a:t>
            </a:r>
            <a:r>
              <a:rPr lang="fr-FR" dirty="0" smtClean="0"/>
              <a:t> </a:t>
            </a:r>
            <a:r>
              <a:rPr lang="fr-FR" dirty="0" err="1" smtClean="0"/>
              <a:t>installing</a:t>
            </a:r>
            <a:r>
              <a:rPr lang="fr-FR" dirty="0" smtClean="0"/>
              <a:t> the software. </a:t>
            </a:r>
          </a:p>
          <a:p>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37</a:t>
            </a:fld>
            <a:endParaRPr lang="fr-FR"/>
          </a:p>
        </p:txBody>
      </p:sp>
    </p:spTree>
    <p:extLst>
      <p:ext uri="{BB962C8B-B14F-4D97-AF65-F5344CB8AC3E}">
        <p14:creationId xmlns:p14="http://schemas.microsoft.com/office/powerpoint/2010/main" val="21641772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La gestion de conflit pour la configuration des</a:t>
            </a:r>
          </a:p>
          <a:p>
            <a:r>
              <a:rPr lang="fr-FR" sz="1200" b="0" i="0" u="none" strike="noStrike" kern="1200" baseline="0" dirty="0" smtClean="0">
                <a:solidFill>
                  <a:schemeClr val="tx1"/>
                </a:solidFill>
                <a:latin typeface="+mn-lt"/>
                <a:ea typeface="+mn-ea"/>
                <a:cs typeface="+mn-cs"/>
              </a:rPr>
              <a:t>réseaux </a:t>
            </a:r>
            <a:r>
              <a:rPr lang="fr-FR" sz="1200" b="0" i="0" u="none" strike="noStrike" kern="1200" baseline="0" dirty="0" err="1" smtClean="0">
                <a:solidFill>
                  <a:schemeClr val="tx1"/>
                </a:solidFill>
                <a:latin typeface="+mn-lt"/>
                <a:ea typeface="+mn-ea"/>
                <a:cs typeface="+mn-cs"/>
              </a:rPr>
              <a:t>diffserv</a:t>
            </a:r>
            <a:r>
              <a:rPr lang="fr-FR" sz="1200" b="0" i="0" u="none" strike="noStrike" kern="1200" baseline="0" dirty="0" smtClean="0">
                <a:solidFill>
                  <a:schemeClr val="tx1"/>
                </a:solidFill>
                <a:latin typeface="+mn-lt"/>
                <a:ea typeface="+mn-ea"/>
                <a:cs typeface="+mn-cs"/>
              </a:rPr>
              <a:t>.</a:t>
            </a:r>
          </a:p>
          <a:p>
            <a:r>
              <a:rPr lang="fr-FR" sz="1200" b="0" i="0" u="none" strike="noStrike" kern="1200" baseline="0" dirty="0" smtClean="0">
                <a:solidFill>
                  <a:schemeClr val="tx1"/>
                </a:solidFill>
                <a:latin typeface="+mn-lt"/>
                <a:ea typeface="+mn-ea"/>
                <a:cs typeface="+mn-cs"/>
              </a:rPr>
              <a:t>Pas de délimitation nette entre les deux parties du panneau.</a:t>
            </a:r>
          </a:p>
          <a:p>
            <a:r>
              <a:rPr lang="fr-FR" sz="1200" b="0" i="0" u="none" strike="noStrike" kern="1200" baseline="0" dirty="0" smtClean="0">
                <a:solidFill>
                  <a:schemeClr val="tx1"/>
                </a:solidFill>
                <a:latin typeface="+mn-lt"/>
                <a:ea typeface="+mn-ea"/>
                <a:cs typeface="+mn-cs"/>
              </a:rPr>
              <a:t>Des icônes de fichiers malvenus pour indiquer les différentes rubriques…</a:t>
            </a:r>
          </a:p>
          <a:p>
            <a:r>
              <a:rPr lang="fr-FR" sz="1200" b="0" i="0" u="none" strike="noStrike" kern="1200" baseline="0" dirty="0" smtClean="0">
                <a:solidFill>
                  <a:schemeClr val="tx1"/>
                </a:solidFill>
                <a:latin typeface="+mn-lt"/>
                <a:ea typeface="+mn-ea"/>
                <a:cs typeface="+mn-cs"/>
              </a:rPr>
              <a:t>Barre d’outils : qui contient 5 Boutons qui permettent de Supprimer, Ajouter,</a:t>
            </a:r>
          </a:p>
          <a:p>
            <a:r>
              <a:rPr lang="fr-FR" sz="1200" b="0" i="0" u="none" strike="noStrike" kern="1200" baseline="0" dirty="0" smtClean="0">
                <a:solidFill>
                  <a:schemeClr val="tx1"/>
                </a:solidFill>
                <a:latin typeface="+mn-lt"/>
                <a:ea typeface="+mn-ea"/>
                <a:cs typeface="+mn-cs"/>
              </a:rPr>
              <a:t>Modifier un client ou en encore de basculer entre les différents clients existant avec Suivant</a:t>
            </a:r>
          </a:p>
          <a:p>
            <a:r>
              <a:rPr lang="fr-FR" sz="1200" b="0" i="0" u="none" strike="noStrike" kern="1200" baseline="0" dirty="0" smtClean="0">
                <a:solidFill>
                  <a:schemeClr val="tx1"/>
                </a:solidFill>
                <a:latin typeface="+mn-lt"/>
                <a:ea typeface="+mn-ea"/>
                <a:cs typeface="+mn-cs"/>
              </a:rPr>
              <a:t>et Précèdent. Ces icônes sont mal choisis: + et – OK mais pourquoi * pour modifier ?</a:t>
            </a:r>
          </a:p>
          <a:p>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Un panneau : ce panneau contient les champs suivants : Identifiant, Nom du Client,</a:t>
            </a:r>
          </a:p>
          <a:p>
            <a:r>
              <a:rPr lang="fr-FR" sz="1200" b="0" i="0" u="none" strike="noStrike" kern="1200" baseline="0" dirty="0" smtClean="0">
                <a:solidFill>
                  <a:schemeClr val="tx1"/>
                </a:solidFill>
                <a:latin typeface="+mn-lt"/>
                <a:ea typeface="+mn-ea"/>
                <a:cs typeface="+mn-cs"/>
              </a:rPr>
              <a:t>Adresse, Code Postal, Ville, Tel, Fax, Email, </a:t>
            </a:r>
            <a:r>
              <a:rPr lang="fr-FR" sz="1200" b="0" i="0" u="none" strike="noStrike" kern="1200" baseline="0" dirty="0" err="1" smtClean="0">
                <a:solidFill>
                  <a:schemeClr val="tx1"/>
                </a:solidFill>
                <a:latin typeface="+mn-lt"/>
                <a:ea typeface="+mn-ea"/>
                <a:cs typeface="+mn-cs"/>
              </a:rPr>
              <a:t>WebPage</a:t>
            </a:r>
            <a:r>
              <a:rPr lang="fr-FR" sz="1200" b="0" i="0" u="none" strike="noStrike" kern="1200" baseline="0" dirty="0" smtClean="0">
                <a:solidFill>
                  <a:schemeClr val="tx1"/>
                </a:solidFill>
                <a:latin typeface="+mn-lt"/>
                <a:ea typeface="+mn-ea"/>
                <a:cs typeface="+mn-cs"/>
              </a:rPr>
              <a:t> qui permettent de saisir les données</a:t>
            </a:r>
          </a:p>
          <a:p>
            <a:r>
              <a:rPr lang="fr-FR" sz="1200" b="0" i="0" u="none" strike="noStrike" kern="1200" baseline="0" dirty="0" smtClean="0">
                <a:solidFill>
                  <a:schemeClr val="tx1"/>
                </a:solidFill>
                <a:latin typeface="+mn-lt"/>
                <a:ea typeface="+mn-ea"/>
                <a:cs typeface="+mn-cs"/>
              </a:rPr>
              <a:t>d’un nouveau client ou d’un client déjà existant.</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39</a:t>
            </a:fld>
            <a:endParaRPr lang="fr-FR"/>
          </a:p>
        </p:txBody>
      </p:sp>
    </p:spTree>
    <p:extLst>
      <p:ext uri="{BB962C8B-B14F-4D97-AF65-F5344CB8AC3E}">
        <p14:creationId xmlns:p14="http://schemas.microsoft.com/office/powerpoint/2010/main" val="24005977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Elle se divise en trois parties disjointes ; la première nécessaire de l’édition de la description</a:t>
            </a:r>
          </a:p>
          <a:p>
            <a:r>
              <a:rPr lang="fr-FR" sz="1200" b="0" i="0" u="none" strike="noStrike" kern="1200" baseline="0" dirty="0" smtClean="0">
                <a:solidFill>
                  <a:schemeClr val="tx1"/>
                </a:solidFill>
                <a:latin typeface="+mn-lt"/>
                <a:ea typeface="+mn-ea"/>
                <a:cs typeface="+mn-cs"/>
              </a:rPr>
              <a:t>du contrat (identifiant, contrat incluant, priorité qui est nécessaire dans la résolution de</a:t>
            </a:r>
          </a:p>
          <a:p>
            <a:r>
              <a:rPr lang="fr-FR" sz="1200" b="0" i="0" u="none" strike="noStrike" kern="1200" baseline="0" dirty="0" smtClean="0">
                <a:solidFill>
                  <a:schemeClr val="tx1"/>
                </a:solidFill>
                <a:latin typeface="+mn-lt"/>
                <a:ea typeface="+mn-ea"/>
                <a:cs typeface="+mn-cs"/>
              </a:rPr>
              <a:t>conflits)</a:t>
            </a:r>
          </a:p>
          <a:p>
            <a:r>
              <a:rPr lang="fr-FR" sz="1200" b="0" i="0" u="none" strike="noStrike" kern="1200" baseline="0" dirty="0" smtClean="0">
                <a:solidFill>
                  <a:schemeClr val="tx1"/>
                </a:solidFill>
                <a:latin typeface="+mn-lt"/>
                <a:ea typeface="+mn-ea"/>
                <a:cs typeface="+mn-cs"/>
              </a:rPr>
              <a:t>La saisie d’une description est recommandée pour l’utilisateur afin de permettre de bien</a:t>
            </a:r>
          </a:p>
          <a:p>
            <a:r>
              <a:rPr lang="fr-FR" sz="1200" b="0" i="0" u="none" strike="noStrike" kern="1200" baseline="0" dirty="0" smtClean="0">
                <a:solidFill>
                  <a:schemeClr val="tx1"/>
                </a:solidFill>
                <a:latin typeface="+mn-lt"/>
                <a:ea typeface="+mn-ea"/>
                <a:cs typeface="+mn-cs"/>
              </a:rPr>
              <a:t>distinguer les règles et de comprendre leur vocation initiale. L’énoncé de la règle se génère</a:t>
            </a:r>
          </a:p>
          <a:p>
            <a:r>
              <a:rPr lang="fr-FR" sz="1200" b="0" i="0" u="none" strike="noStrike" kern="1200" baseline="0" dirty="0" smtClean="0">
                <a:solidFill>
                  <a:schemeClr val="tx1"/>
                </a:solidFill>
                <a:latin typeface="+mn-lt"/>
                <a:ea typeface="+mn-ea"/>
                <a:cs typeface="+mn-cs"/>
              </a:rPr>
              <a:t>automatiquement en cliquant sur le bouton Générer avant de transformer la règle au format</a:t>
            </a:r>
          </a:p>
          <a:p>
            <a:r>
              <a:rPr lang="fr-FR" sz="1200" b="0" i="0" u="none" strike="noStrike" kern="1200" baseline="0" dirty="0" smtClean="0">
                <a:solidFill>
                  <a:schemeClr val="tx1"/>
                </a:solidFill>
                <a:latin typeface="+mn-lt"/>
                <a:ea typeface="+mn-ea"/>
                <a:cs typeface="+mn-cs"/>
              </a:rPr>
              <a:t>XML déjà défini en avant.</a:t>
            </a:r>
          </a:p>
          <a:p>
            <a:r>
              <a:rPr lang="fr-FR" sz="1200" b="0" i="0" u="none" strike="noStrike" kern="1200" baseline="0" dirty="0" smtClean="0">
                <a:solidFill>
                  <a:schemeClr val="tx1"/>
                </a:solidFill>
                <a:latin typeface="+mn-lt"/>
                <a:ea typeface="+mn-ea"/>
                <a:cs typeface="+mn-cs"/>
              </a:rPr>
              <a:t>La deuxième partie c’est en fait le panneau de saisi de conditions, il en trois zones, une à</a:t>
            </a:r>
          </a:p>
          <a:p>
            <a:r>
              <a:rPr lang="fr-FR" sz="1200" b="0" i="0" u="none" strike="noStrike" kern="1200" baseline="0" dirty="0" smtClean="0">
                <a:solidFill>
                  <a:schemeClr val="tx1"/>
                </a:solidFill>
                <a:latin typeface="+mn-lt"/>
                <a:ea typeface="+mn-ea"/>
                <a:cs typeface="+mn-cs"/>
              </a:rPr>
              <a:t>gauche qui regroupe l’ensemble des conditions permis ( Adresses, Ports et Protocoles) dont</a:t>
            </a:r>
          </a:p>
          <a:p>
            <a:r>
              <a:rPr lang="fr-FR" sz="1200" b="0" i="0" u="none" strike="noStrike" kern="1200" baseline="0" dirty="0" smtClean="0">
                <a:solidFill>
                  <a:schemeClr val="tx1"/>
                </a:solidFill>
                <a:latin typeface="+mn-lt"/>
                <a:ea typeface="+mn-ea"/>
                <a:cs typeface="+mn-cs"/>
              </a:rPr>
              <a:t>l’utilisateur doit choisir une à la fois et l’insérer vers la Table d’édition ; pour qu’il puisse</a:t>
            </a:r>
          </a:p>
          <a:p>
            <a:r>
              <a:rPr lang="fr-FR" sz="1200" b="0" i="0" u="none" strike="noStrike" kern="1200" baseline="0" dirty="0" smtClean="0">
                <a:solidFill>
                  <a:schemeClr val="tx1"/>
                </a:solidFill>
                <a:latin typeface="+mn-lt"/>
                <a:ea typeface="+mn-ea"/>
                <a:cs typeface="+mn-cs"/>
              </a:rPr>
              <a:t>ensuite lui associer une valeur. Notons qu’il peut les combiner à travers les opérateurs</a:t>
            </a:r>
          </a:p>
          <a:p>
            <a:r>
              <a:rPr lang="fr-FR" sz="1200" b="0" i="0" u="none" strike="noStrike" kern="1200" baseline="0" dirty="0" smtClean="0">
                <a:solidFill>
                  <a:schemeClr val="tx1"/>
                </a:solidFill>
                <a:latin typeface="+mn-lt"/>
                <a:ea typeface="+mn-ea"/>
                <a:cs typeface="+mn-cs"/>
              </a:rPr>
              <a:t>logiques (OR, AND, NOT).</a:t>
            </a:r>
          </a:p>
          <a:p>
            <a:r>
              <a:rPr lang="fr-FR" sz="1200" b="0" i="0" u="none" strike="noStrike" kern="1200" baseline="0" dirty="0" smtClean="0">
                <a:solidFill>
                  <a:schemeClr val="tx1"/>
                </a:solidFill>
                <a:latin typeface="+mn-lt"/>
                <a:ea typeface="+mn-ea"/>
                <a:cs typeface="+mn-cs"/>
              </a:rPr>
              <a:t>La troisième partie c’est celle de saisi des actions ; uniquement deux types d’actions sont</a:t>
            </a:r>
          </a:p>
          <a:p>
            <a:r>
              <a:rPr lang="fr-FR" sz="1200" b="0" i="0" u="none" strike="noStrike" kern="1200" baseline="0" dirty="0" err="1" smtClean="0">
                <a:solidFill>
                  <a:schemeClr val="tx1"/>
                </a:solidFill>
                <a:latin typeface="+mn-lt"/>
                <a:ea typeface="+mn-ea"/>
                <a:cs typeface="+mn-cs"/>
              </a:rPr>
              <a:t>impléméntés</a:t>
            </a:r>
            <a:r>
              <a:rPr lang="fr-FR" sz="1200" b="0" i="0" u="none" strike="noStrike" kern="1200" baseline="0" dirty="0" smtClean="0">
                <a:solidFill>
                  <a:schemeClr val="tx1"/>
                </a:solidFill>
                <a:latin typeface="+mn-lt"/>
                <a:ea typeface="+mn-ea"/>
                <a:cs typeface="+mn-cs"/>
              </a:rPr>
              <a:t> :</a:t>
            </a:r>
          </a:p>
          <a:p>
            <a:r>
              <a:rPr lang="fr-FR" sz="1200" b="0" i="0" u="none" strike="noStrike" kern="1200" baseline="0" dirty="0" smtClean="0">
                <a:solidFill>
                  <a:schemeClr val="tx1"/>
                </a:solidFill>
                <a:latin typeface="+mn-lt"/>
                <a:ea typeface="+mn-ea"/>
                <a:cs typeface="+mn-cs"/>
              </a:rPr>
              <a:t>· Les actions </a:t>
            </a:r>
            <a:r>
              <a:rPr lang="fr-FR" sz="1200" b="0" i="0" u="none" strike="noStrike" kern="1200" baseline="0" dirty="0" err="1" smtClean="0">
                <a:solidFill>
                  <a:schemeClr val="tx1"/>
                </a:solidFill>
                <a:latin typeface="+mn-lt"/>
                <a:ea typeface="+mn-ea"/>
                <a:cs typeface="+mn-cs"/>
              </a:rPr>
              <a:t>diffserv</a:t>
            </a:r>
            <a:r>
              <a:rPr lang="fr-FR" sz="1200" b="0" i="0" u="none" strike="noStrike" kern="1200" baseline="0" dirty="0" smtClean="0">
                <a:solidFill>
                  <a:schemeClr val="tx1"/>
                </a:solidFill>
                <a:latin typeface="+mn-lt"/>
                <a:ea typeface="+mn-ea"/>
                <a:cs typeface="+mn-cs"/>
              </a:rPr>
              <a:t> :</a:t>
            </a:r>
          </a:p>
          <a:p>
            <a:r>
              <a:rPr lang="fr-FR" sz="1200" b="0" i="0" u="none" strike="noStrike" kern="1200" baseline="0" dirty="0" smtClean="0">
                <a:solidFill>
                  <a:schemeClr val="tx1"/>
                </a:solidFill>
                <a:latin typeface="+mn-lt"/>
                <a:ea typeface="+mn-ea"/>
                <a:cs typeface="+mn-cs"/>
              </a:rPr>
              <a:t>o Le marquage qui est pratiquement appliqué à chaque nouveau paquet qui</a:t>
            </a:r>
          </a:p>
          <a:p>
            <a:r>
              <a:rPr lang="fr-FR" sz="1200" b="0" i="0" u="none" strike="noStrike" kern="1200" baseline="0" dirty="0" smtClean="0">
                <a:solidFill>
                  <a:schemeClr val="tx1"/>
                </a:solidFill>
                <a:latin typeface="+mn-lt"/>
                <a:ea typeface="+mn-ea"/>
                <a:cs typeface="+mn-cs"/>
              </a:rPr>
              <a:t>transite par le réseau</a:t>
            </a:r>
          </a:p>
          <a:p>
            <a:r>
              <a:rPr lang="fr-FR" sz="1200" b="0" i="0" u="none" strike="noStrike" kern="1200" baseline="0" dirty="0" smtClean="0">
                <a:solidFill>
                  <a:schemeClr val="tx1"/>
                </a:solidFill>
                <a:latin typeface="+mn-lt"/>
                <a:ea typeface="+mn-ea"/>
                <a:cs typeface="+mn-cs"/>
              </a:rPr>
              <a:t>o Le lissage</a:t>
            </a:r>
          </a:p>
          <a:p>
            <a:r>
              <a:rPr lang="fr-FR" sz="1200" b="0" i="0" u="none" strike="noStrike" kern="1200" baseline="0" dirty="0" smtClean="0">
                <a:solidFill>
                  <a:schemeClr val="tx1"/>
                </a:solidFill>
                <a:latin typeface="+mn-lt"/>
                <a:ea typeface="+mn-ea"/>
                <a:cs typeface="+mn-cs"/>
              </a:rPr>
              <a:t>o Le </a:t>
            </a:r>
            <a:r>
              <a:rPr lang="fr-FR" sz="1200" b="0" i="0" u="none" strike="noStrike" kern="1200" baseline="0" dirty="0" err="1" smtClean="0">
                <a:solidFill>
                  <a:schemeClr val="tx1"/>
                </a:solidFill>
                <a:latin typeface="+mn-lt"/>
                <a:ea typeface="+mn-ea"/>
                <a:cs typeface="+mn-cs"/>
              </a:rPr>
              <a:t>dropping</a:t>
            </a:r>
            <a:r>
              <a:rPr lang="fr-FR" sz="1200" b="0" i="0" u="none" strike="noStrike" kern="1200" baseline="0" dirty="0" smtClean="0">
                <a:solidFill>
                  <a:schemeClr val="tx1"/>
                </a:solidFill>
                <a:latin typeface="+mn-lt"/>
                <a:ea typeface="+mn-ea"/>
                <a:cs typeface="+mn-cs"/>
              </a:rPr>
              <a:t>: pour la destruction des paquets non désirables</a:t>
            </a:r>
          </a:p>
          <a:p>
            <a:r>
              <a:rPr lang="fr-FR" sz="1200" b="0" i="0" u="none" strike="noStrike" kern="1200" baseline="0" dirty="0" smtClean="0">
                <a:solidFill>
                  <a:schemeClr val="tx1"/>
                </a:solidFill>
                <a:latin typeface="+mn-lt"/>
                <a:ea typeface="+mn-ea"/>
                <a:cs typeface="+mn-cs"/>
              </a:rPr>
              <a:t>Voici par la suite une description en s’appuyant sur le coté purement visuel (zone de textes,</a:t>
            </a:r>
          </a:p>
          <a:p>
            <a:r>
              <a:rPr lang="fr-FR" sz="1200" b="0" i="0" u="none" strike="noStrike" kern="1200" baseline="0" dirty="0" smtClean="0">
                <a:solidFill>
                  <a:schemeClr val="tx1"/>
                </a:solidFill>
                <a:latin typeface="+mn-lt"/>
                <a:ea typeface="+mn-ea"/>
                <a:cs typeface="+mn-cs"/>
              </a:rPr>
              <a:t>bouton …</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41</a:t>
            </a:fld>
            <a:endParaRPr lang="fr-FR"/>
          </a:p>
        </p:txBody>
      </p:sp>
    </p:spTree>
    <p:extLst>
      <p:ext uri="{BB962C8B-B14F-4D97-AF65-F5344CB8AC3E}">
        <p14:creationId xmlns:p14="http://schemas.microsoft.com/office/powerpoint/2010/main" val="13687250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CONCEPTION, LOCALISATION ET OPTIMISATION DE LA CHAÎNE</a:t>
            </a:r>
          </a:p>
          <a:p>
            <a:r>
              <a:rPr lang="fr-FR" sz="1200" b="0" i="0" u="none" strike="noStrike" kern="1200" baseline="0" dirty="0" smtClean="0">
                <a:solidFill>
                  <a:schemeClr val="tx1"/>
                </a:solidFill>
                <a:latin typeface="+mn-lt"/>
                <a:ea typeface="+mn-ea"/>
                <a:cs typeface="+mn-cs"/>
              </a:rPr>
              <a:t>LOGISTIQUE</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L’objectif du projet est de concevoir un logiciel informatique d’Aide à la Décision devant permettre à une entreprise manufacturière ou à un distributeur de planifier de manière générique la localisation de nouveaux centres de production ou de livraison et l’affectation de l’ensemble de ses clients aux centres de livraison retenus. Cette planification sera évaluée sur plusieurs critères tels que le coût de transport, le délai client, le coût d’implantation, le nombre de nouveaux centres construits, etc. L’utilisateur spécifiera quel critère sera mis comme objectif (critère à optimiser) et quels critères seront mis en contraintes (seuils à atteindre ou ne pas dépasser).</a:t>
            </a:r>
          </a:p>
          <a:p>
            <a:r>
              <a:rPr lang="fr-FR" sz="1200" b="0" i="0" u="none" strike="noStrike" kern="1200" baseline="0" dirty="0" smtClean="0">
                <a:solidFill>
                  <a:schemeClr val="tx1"/>
                </a:solidFill>
                <a:latin typeface="+mn-lt"/>
                <a:ea typeface="+mn-ea"/>
                <a:cs typeface="+mn-cs"/>
              </a:rPr>
              <a:t>L’utilisateur n’aura le choix qu’entre ouvrir un projet existant ou créer un</a:t>
            </a:r>
          </a:p>
          <a:p>
            <a:r>
              <a:rPr lang="fr-FR" sz="1200" b="0" i="0" u="none" strike="noStrike" kern="1200" baseline="0" dirty="0" smtClean="0">
                <a:solidFill>
                  <a:schemeClr val="tx1"/>
                </a:solidFill>
                <a:latin typeface="+mn-lt"/>
                <a:ea typeface="+mn-ea"/>
                <a:cs typeface="+mn-cs"/>
              </a:rPr>
              <a:t>nouveau projet en allant dans le menu “ Fichier ” ou visualiser la base de</a:t>
            </a:r>
          </a:p>
          <a:p>
            <a:r>
              <a:rPr lang="fr-FR" sz="1200" b="0" i="0" u="none" strike="noStrike" kern="1200" baseline="0" dirty="0" smtClean="0">
                <a:solidFill>
                  <a:schemeClr val="tx1"/>
                </a:solidFill>
                <a:latin typeface="+mn-lt"/>
                <a:ea typeface="+mn-ea"/>
                <a:cs typeface="+mn-cs"/>
              </a:rPr>
              <a:t>données en allant dans le menu “ Visualisation BD ”.</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42</a:t>
            </a:fld>
            <a:endParaRPr lang="fr-FR"/>
          </a:p>
        </p:txBody>
      </p:sp>
    </p:spTree>
    <p:extLst>
      <p:ext uri="{BB962C8B-B14F-4D97-AF65-F5344CB8AC3E}">
        <p14:creationId xmlns:p14="http://schemas.microsoft.com/office/powerpoint/2010/main" val="18890567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Gest</a:t>
            </a:r>
            <a:r>
              <a:rPr lang="fr-FR" dirty="0" smtClean="0"/>
              <a:t> artistes</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48</a:t>
            </a:fld>
            <a:endParaRPr lang="fr-FR"/>
          </a:p>
        </p:txBody>
      </p:sp>
    </p:spTree>
    <p:extLst>
      <p:ext uri="{BB962C8B-B14F-4D97-AF65-F5344CB8AC3E}">
        <p14:creationId xmlns:p14="http://schemas.microsoft.com/office/powerpoint/2010/main" val="2258726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Ici, on voit que les développeurs voulaient voir les affectations de paramètres à l’écran plutôt que de faciliter</a:t>
            </a:r>
            <a:r>
              <a:rPr lang="fr-FR" baseline="0" dirty="0" smtClean="0"/>
              <a:t> leurs entrées à l’utilisateur…Il n’y a pas de lecture simple de cet écran, vos yeux se baladent anarchiquement en essayant de mettre de l’ordre. Une bonne manière de </a:t>
            </a:r>
            <a:r>
              <a:rPr lang="fr-FR" baseline="0" dirty="0" err="1" smtClean="0"/>
              <a:t>procédéder</a:t>
            </a:r>
            <a:r>
              <a:rPr lang="fr-FR" baseline="0" dirty="0" smtClean="0"/>
              <a:t> serait d’organiser le flot d’information par des regroupements </a:t>
            </a:r>
            <a:r>
              <a:rPr lang="fr-FR" baseline="0" dirty="0" err="1" smtClean="0"/>
              <a:t>spaciaux</a:t>
            </a:r>
            <a:r>
              <a:rPr lang="fr-FR" baseline="0" dirty="0" smtClean="0"/>
              <a:t> </a:t>
            </a:r>
            <a:r>
              <a:rPr lang="fr-FR" baseline="0" dirty="0" err="1" smtClean="0"/>
              <a:t>afon</a:t>
            </a:r>
            <a:r>
              <a:rPr lang="fr-FR" baseline="0" dirty="0" smtClean="0"/>
              <a:t> de faciliter la localisation d’une </a:t>
            </a:r>
            <a:r>
              <a:rPr lang="fr-FR" baseline="0" dirty="0" err="1" smtClean="0"/>
              <a:t>onformation</a:t>
            </a:r>
            <a:r>
              <a:rPr lang="fr-FR" baseline="0" dirty="0" smtClean="0"/>
              <a:t> spécifique recherchée… On remarquera en particulier qu’</a:t>
            </a:r>
            <a:r>
              <a:rPr lang="fr-FR" baseline="0" dirty="0" err="1" smtClean="0"/>
              <a:t>ini</a:t>
            </a:r>
            <a:r>
              <a:rPr lang="fr-FR" baseline="0" dirty="0" smtClean="0"/>
              <a:t> il n’y a pas de zone délimitée, ni de cadre, ni de titre.</a:t>
            </a:r>
            <a:endParaRPr lang="fr-FR" dirty="0" smtClean="0"/>
          </a:p>
          <a:p>
            <a:endParaRPr lang="fr-FR" dirty="0" smtClean="0"/>
          </a:p>
          <a:p>
            <a:r>
              <a:rPr lang="fr-FR" dirty="0" smtClean="0"/>
              <a:t>If </a:t>
            </a:r>
            <a:r>
              <a:rPr lang="fr-FR" dirty="0" err="1" smtClean="0"/>
              <a:t>you</a:t>
            </a:r>
            <a:r>
              <a:rPr lang="fr-FR" dirty="0" smtClean="0"/>
              <a:t> </a:t>
            </a:r>
            <a:r>
              <a:rPr lang="fr-FR" dirty="0" err="1" smtClean="0"/>
              <a:t>really</a:t>
            </a:r>
            <a:r>
              <a:rPr lang="fr-FR" dirty="0" smtClean="0"/>
              <a:t> </a:t>
            </a:r>
            <a:r>
              <a:rPr lang="fr-FR" dirty="0" err="1" smtClean="0"/>
              <a:t>want</a:t>
            </a:r>
            <a:r>
              <a:rPr lang="fr-FR" dirty="0" smtClean="0"/>
              <a:t> to </a:t>
            </a:r>
            <a:r>
              <a:rPr lang="fr-FR" dirty="0" err="1" smtClean="0"/>
              <a:t>make</a:t>
            </a:r>
            <a:r>
              <a:rPr lang="fr-FR" dirty="0" smtClean="0"/>
              <a:t> </a:t>
            </a:r>
            <a:r>
              <a:rPr lang="fr-FR" dirty="0" err="1" smtClean="0"/>
              <a:t>things</a:t>
            </a:r>
            <a:r>
              <a:rPr lang="fr-FR" dirty="0" smtClean="0"/>
              <a:t> </a:t>
            </a:r>
            <a:r>
              <a:rPr lang="fr-FR" dirty="0" err="1" smtClean="0"/>
              <a:t>difficult</a:t>
            </a:r>
            <a:r>
              <a:rPr lang="fr-FR" dirty="0" smtClean="0"/>
              <a:t> for </a:t>
            </a:r>
            <a:r>
              <a:rPr lang="fr-FR" dirty="0" err="1" smtClean="0"/>
              <a:t>your</a:t>
            </a:r>
            <a:r>
              <a:rPr lang="fr-FR" dirty="0" smtClean="0"/>
              <a:t> </a:t>
            </a:r>
            <a:r>
              <a:rPr lang="fr-FR" dirty="0" err="1" smtClean="0"/>
              <a:t>users</a:t>
            </a:r>
            <a:r>
              <a:rPr lang="fr-FR" dirty="0" smtClean="0"/>
              <a:t>, </a:t>
            </a:r>
            <a:r>
              <a:rPr lang="fr-FR" dirty="0" err="1" smtClean="0"/>
              <a:t>just</a:t>
            </a:r>
            <a:r>
              <a:rPr lang="fr-FR" dirty="0" smtClean="0"/>
              <a:t> </a:t>
            </a:r>
            <a:r>
              <a:rPr lang="fr-FR" dirty="0" err="1" smtClean="0"/>
              <a:t>slap</a:t>
            </a:r>
            <a:r>
              <a:rPr lang="fr-FR" dirty="0" smtClean="0"/>
              <a:t> a </a:t>
            </a:r>
            <a:r>
              <a:rPr lang="fr-FR" dirty="0" err="1" smtClean="0"/>
              <a:t>screen</a:t>
            </a:r>
            <a:r>
              <a:rPr lang="fr-FR" dirty="0" smtClean="0"/>
              <a:t> </a:t>
            </a:r>
            <a:r>
              <a:rPr lang="fr-FR" dirty="0" err="1" smtClean="0"/>
              <a:t>together</a:t>
            </a:r>
            <a:r>
              <a:rPr lang="fr-FR" dirty="0" smtClean="0"/>
              <a:t> </a:t>
            </a:r>
            <a:r>
              <a:rPr lang="fr-FR" dirty="0" err="1" smtClean="0"/>
              <a:t>without</a:t>
            </a:r>
            <a:r>
              <a:rPr lang="fr-FR" dirty="0" smtClean="0"/>
              <a:t> regard for </a:t>
            </a:r>
            <a:r>
              <a:rPr lang="fr-FR" dirty="0" err="1" smtClean="0"/>
              <a:t>order</a:t>
            </a:r>
            <a:r>
              <a:rPr lang="fr-FR" dirty="0" smtClean="0"/>
              <a:t> or </a:t>
            </a:r>
            <a:r>
              <a:rPr lang="fr-FR" dirty="0" err="1" smtClean="0"/>
              <a:t>organization</a:t>
            </a:r>
            <a:r>
              <a:rPr lang="fr-FR" dirty="0" smtClean="0"/>
              <a:t>. This image </a:t>
            </a:r>
            <a:r>
              <a:rPr lang="fr-FR" dirty="0" err="1" smtClean="0"/>
              <a:t>is</a:t>
            </a:r>
            <a:r>
              <a:rPr lang="fr-FR" dirty="0" smtClean="0"/>
              <a:t> </a:t>
            </a:r>
            <a:r>
              <a:rPr lang="fr-FR" dirty="0" err="1" smtClean="0"/>
              <a:t>taken</a:t>
            </a:r>
            <a:r>
              <a:rPr lang="fr-FR" dirty="0" smtClean="0"/>
              <a:t> </a:t>
            </a:r>
            <a:r>
              <a:rPr lang="fr-FR" dirty="0" err="1" smtClean="0"/>
              <a:t>from</a:t>
            </a:r>
            <a:r>
              <a:rPr lang="fr-FR" dirty="0" smtClean="0"/>
              <a:t> </a:t>
            </a:r>
            <a:r>
              <a:rPr lang="fr-FR" dirty="0" err="1" smtClean="0"/>
              <a:t>IBM's</a:t>
            </a:r>
            <a:r>
              <a:rPr lang="fr-FR" dirty="0" smtClean="0"/>
              <a:t> </a:t>
            </a:r>
            <a:r>
              <a:rPr lang="fr-FR" i="1" dirty="0" err="1" smtClean="0"/>
              <a:t>Aptiva</a:t>
            </a:r>
            <a:r>
              <a:rPr lang="fr-FR" i="1" dirty="0" smtClean="0"/>
              <a:t> Communication Center</a:t>
            </a:r>
            <a:r>
              <a:rPr lang="fr-FR" dirty="0" smtClean="0"/>
              <a:t>, and </a:t>
            </a:r>
            <a:r>
              <a:rPr lang="fr-FR" dirty="0" err="1" smtClean="0"/>
              <a:t>demonstrates</a:t>
            </a:r>
            <a:r>
              <a:rPr lang="fr-FR" dirty="0" smtClean="0"/>
              <a:t> to us </a:t>
            </a:r>
            <a:r>
              <a:rPr lang="fr-FR" dirty="0" err="1" smtClean="0"/>
              <a:t>at</a:t>
            </a:r>
            <a:r>
              <a:rPr lang="fr-FR" dirty="0" smtClean="0"/>
              <a:t> least, </a:t>
            </a:r>
            <a:r>
              <a:rPr lang="fr-FR" dirty="0" err="1" smtClean="0"/>
              <a:t>that</a:t>
            </a:r>
            <a:r>
              <a:rPr lang="fr-FR" dirty="0" smtClean="0"/>
              <a:t> the </a:t>
            </a:r>
            <a:r>
              <a:rPr lang="fr-FR" dirty="0" err="1" smtClean="0"/>
              <a:t>developers</a:t>
            </a:r>
            <a:r>
              <a:rPr lang="fr-FR" dirty="0" smtClean="0"/>
              <a:t> </a:t>
            </a:r>
            <a:r>
              <a:rPr lang="fr-FR" dirty="0" err="1" smtClean="0"/>
              <a:t>simply</a:t>
            </a:r>
            <a:r>
              <a:rPr lang="fr-FR" dirty="0" smtClean="0"/>
              <a:t> </a:t>
            </a:r>
            <a:r>
              <a:rPr lang="fr-FR" dirty="0" err="1" smtClean="0"/>
              <a:t>wanted</a:t>
            </a:r>
            <a:r>
              <a:rPr lang="fr-FR" dirty="0" smtClean="0"/>
              <a:t> to </a:t>
            </a:r>
            <a:r>
              <a:rPr lang="fr-FR" dirty="0" err="1" smtClean="0"/>
              <a:t>get</a:t>
            </a:r>
            <a:r>
              <a:rPr lang="fr-FR" dirty="0" smtClean="0"/>
              <a:t> the settings on the </a:t>
            </a:r>
            <a:r>
              <a:rPr lang="fr-FR" dirty="0" err="1" smtClean="0"/>
              <a:t>screen</a:t>
            </a:r>
            <a:r>
              <a:rPr lang="fr-FR" dirty="0" smtClean="0"/>
              <a:t>, </a:t>
            </a:r>
            <a:r>
              <a:rPr lang="fr-FR" dirty="0" err="1" smtClean="0"/>
              <a:t>rather</a:t>
            </a:r>
            <a:r>
              <a:rPr lang="fr-FR" dirty="0" smtClean="0"/>
              <a:t> </a:t>
            </a:r>
            <a:r>
              <a:rPr lang="fr-FR" dirty="0" err="1" smtClean="0"/>
              <a:t>than</a:t>
            </a:r>
            <a:r>
              <a:rPr lang="fr-FR" dirty="0" smtClean="0"/>
              <a:t> </a:t>
            </a:r>
            <a:r>
              <a:rPr lang="fr-FR" dirty="0" err="1" smtClean="0"/>
              <a:t>make</a:t>
            </a:r>
            <a:r>
              <a:rPr lang="fr-FR" dirty="0" smtClean="0"/>
              <a:t> </a:t>
            </a:r>
            <a:r>
              <a:rPr lang="fr-FR" dirty="0" err="1" smtClean="0"/>
              <a:t>it</a:t>
            </a:r>
            <a:r>
              <a:rPr lang="fr-FR" dirty="0" smtClean="0"/>
              <a:t> </a:t>
            </a:r>
            <a:r>
              <a:rPr lang="fr-FR" dirty="0" err="1" smtClean="0"/>
              <a:t>easy</a:t>
            </a:r>
            <a:r>
              <a:rPr lang="fr-FR" dirty="0" smtClean="0"/>
              <a:t> for people to </a:t>
            </a:r>
            <a:r>
              <a:rPr lang="fr-FR" dirty="0" err="1" smtClean="0"/>
              <a:t>adjust</a:t>
            </a:r>
            <a:r>
              <a:rPr lang="fr-FR" dirty="0" smtClean="0"/>
              <a:t> the settings. There </a:t>
            </a:r>
            <a:r>
              <a:rPr lang="fr-FR" dirty="0" err="1" smtClean="0"/>
              <a:t>is</a:t>
            </a:r>
            <a:r>
              <a:rPr lang="fr-FR" dirty="0" smtClean="0"/>
              <a:t> no </a:t>
            </a:r>
            <a:r>
              <a:rPr lang="fr-FR" i="1" dirty="0" smtClean="0"/>
              <a:t>flow</a:t>
            </a:r>
            <a:r>
              <a:rPr lang="fr-FR" dirty="0" smtClean="0"/>
              <a:t> to the </a:t>
            </a:r>
            <a:r>
              <a:rPr lang="fr-FR" dirty="0" err="1" smtClean="0"/>
              <a:t>screen</a:t>
            </a:r>
            <a:r>
              <a:rPr lang="fr-FR" dirty="0" smtClean="0"/>
              <a:t>; </a:t>
            </a:r>
            <a:r>
              <a:rPr lang="fr-FR" dirty="0" err="1" smtClean="0"/>
              <a:t>your</a:t>
            </a:r>
            <a:r>
              <a:rPr lang="fr-FR" dirty="0" smtClean="0"/>
              <a:t> </a:t>
            </a:r>
            <a:r>
              <a:rPr lang="fr-FR" dirty="0" err="1" smtClean="0"/>
              <a:t>eyes</a:t>
            </a:r>
            <a:r>
              <a:rPr lang="fr-FR" dirty="0" smtClean="0"/>
              <a:t> </a:t>
            </a:r>
            <a:r>
              <a:rPr lang="fr-FR" dirty="0" err="1" smtClean="0"/>
              <a:t>just</a:t>
            </a:r>
            <a:r>
              <a:rPr lang="fr-FR" dirty="0" smtClean="0"/>
              <a:t> jump </a:t>
            </a:r>
            <a:r>
              <a:rPr lang="fr-FR" dirty="0" err="1" smtClean="0"/>
              <a:t>around</a:t>
            </a:r>
            <a:r>
              <a:rPr lang="fr-FR" dirty="0" smtClean="0"/>
              <a:t> </a:t>
            </a:r>
            <a:r>
              <a:rPr lang="fr-FR" dirty="0" err="1" smtClean="0"/>
              <a:t>from</a:t>
            </a:r>
            <a:r>
              <a:rPr lang="fr-FR" dirty="0" smtClean="0"/>
              <a:t> place to place as </a:t>
            </a:r>
            <a:r>
              <a:rPr lang="fr-FR" dirty="0" err="1" smtClean="0"/>
              <a:t>your</a:t>
            </a:r>
            <a:r>
              <a:rPr lang="fr-FR" dirty="0" smtClean="0"/>
              <a:t> </a:t>
            </a:r>
            <a:r>
              <a:rPr lang="fr-FR" dirty="0" err="1" smtClean="0"/>
              <a:t>brain</a:t>
            </a:r>
            <a:r>
              <a:rPr lang="fr-FR" dirty="0" smtClean="0"/>
              <a:t> tries to </a:t>
            </a:r>
            <a:r>
              <a:rPr lang="fr-FR" dirty="0" err="1" smtClean="0"/>
              <a:t>elicit</a:t>
            </a:r>
            <a:r>
              <a:rPr lang="fr-FR" dirty="0" smtClean="0"/>
              <a:t> </a:t>
            </a:r>
            <a:r>
              <a:rPr lang="fr-FR" dirty="0" err="1" smtClean="0"/>
              <a:t>some</a:t>
            </a:r>
            <a:r>
              <a:rPr lang="fr-FR" dirty="0" smtClean="0"/>
              <a:t> sort of </a:t>
            </a:r>
            <a:r>
              <a:rPr lang="fr-FR" dirty="0" err="1" smtClean="0"/>
              <a:t>order</a:t>
            </a:r>
            <a:r>
              <a:rPr lang="fr-FR" dirty="0" smtClean="0"/>
              <a:t>. </a:t>
            </a:r>
          </a:p>
          <a:p>
            <a:r>
              <a:rPr lang="fr-FR" dirty="0" smtClean="0"/>
              <a:t>A </a:t>
            </a:r>
            <a:r>
              <a:rPr lang="fr-FR" dirty="0" err="1" smtClean="0"/>
              <a:t>well-designed</a:t>
            </a:r>
            <a:r>
              <a:rPr lang="fr-FR" dirty="0" smtClean="0"/>
              <a:t> </a:t>
            </a:r>
            <a:r>
              <a:rPr lang="fr-FR" dirty="0" err="1" smtClean="0"/>
              <a:t>screen</a:t>
            </a:r>
            <a:r>
              <a:rPr lang="fr-FR" dirty="0" smtClean="0"/>
              <a:t>, in </a:t>
            </a:r>
            <a:r>
              <a:rPr lang="fr-FR" dirty="0" err="1" smtClean="0"/>
              <a:t>stark</a:t>
            </a:r>
            <a:r>
              <a:rPr lang="fr-FR" dirty="0" smtClean="0"/>
              <a:t> </a:t>
            </a:r>
            <a:r>
              <a:rPr lang="fr-FR" dirty="0" err="1" smtClean="0"/>
              <a:t>contrast</a:t>
            </a:r>
            <a:r>
              <a:rPr lang="fr-FR" dirty="0" smtClean="0"/>
              <a:t> to </a:t>
            </a:r>
            <a:r>
              <a:rPr lang="fr-FR" dirty="0" err="1" smtClean="0"/>
              <a:t>this</a:t>
            </a:r>
            <a:r>
              <a:rPr lang="fr-FR" dirty="0" smtClean="0"/>
              <a:t> image, uses position, </a:t>
            </a:r>
            <a:r>
              <a:rPr lang="fr-FR" dirty="0" err="1" smtClean="0"/>
              <a:t>alignment</a:t>
            </a:r>
            <a:r>
              <a:rPr lang="fr-FR" dirty="0" smtClean="0"/>
              <a:t>, and </a:t>
            </a:r>
            <a:r>
              <a:rPr lang="fr-FR" dirty="0" err="1" smtClean="0"/>
              <a:t>grouping</a:t>
            </a:r>
            <a:r>
              <a:rPr lang="fr-FR" dirty="0" smtClean="0"/>
              <a:t> to </a:t>
            </a:r>
            <a:r>
              <a:rPr lang="fr-FR" dirty="0" err="1" smtClean="0"/>
              <a:t>organize</a:t>
            </a:r>
            <a:r>
              <a:rPr lang="fr-FR" dirty="0" smtClean="0"/>
              <a:t> the information, to </a:t>
            </a:r>
            <a:r>
              <a:rPr lang="fr-FR" dirty="0" err="1" smtClean="0"/>
              <a:t>provide</a:t>
            </a:r>
            <a:r>
              <a:rPr lang="fr-FR" dirty="0" smtClean="0"/>
              <a:t> an </a:t>
            </a:r>
            <a:r>
              <a:rPr lang="fr-FR" i="1" dirty="0" smtClean="0"/>
              <a:t>information flow</a:t>
            </a:r>
            <a:r>
              <a:rPr lang="fr-FR" dirty="0" smtClean="0"/>
              <a:t>. This not </a:t>
            </a:r>
            <a:r>
              <a:rPr lang="fr-FR" dirty="0" err="1" smtClean="0"/>
              <a:t>only</a:t>
            </a:r>
            <a:r>
              <a:rPr lang="fr-FR" dirty="0" smtClean="0"/>
              <a:t> </a:t>
            </a:r>
            <a:r>
              <a:rPr lang="fr-FR" dirty="0" err="1" smtClean="0"/>
              <a:t>makes</a:t>
            </a:r>
            <a:r>
              <a:rPr lang="fr-FR" dirty="0" smtClean="0"/>
              <a:t> </a:t>
            </a:r>
            <a:r>
              <a:rPr lang="fr-FR" dirty="0" err="1" smtClean="0"/>
              <a:t>it</a:t>
            </a:r>
            <a:r>
              <a:rPr lang="fr-FR" dirty="0" smtClean="0"/>
              <a:t> </a:t>
            </a:r>
            <a:r>
              <a:rPr lang="fr-FR" dirty="0" err="1" smtClean="0"/>
              <a:t>easier</a:t>
            </a:r>
            <a:r>
              <a:rPr lang="fr-FR" dirty="0" smtClean="0"/>
              <a:t> to </a:t>
            </a:r>
            <a:r>
              <a:rPr lang="fr-FR" dirty="0" err="1" smtClean="0"/>
              <a:t>locate</a:t>
            </a:r>
            <a:r>
              <a:rPr lang="fr-FR" dirty="0" smtClean="0"/>
              <a:t> a </a:t>
            </a:r>
            <a:r>
              <a:rPr lang="fr-FR" dirty="0" err="1" smtClean="0"/>
              <a:t>specific</a:t>
            </a:r>
            <a:r>
              <a:rPr lang="fr-FR" dirty="0" smtClean="0"/>
              <a:t> </a:t>
            </a:r>
            <a:r>
              <a:rPr lang="fr-FR" dirty="0" err="1" smtClean="0"/>
              <a:t>piece</a:t>
            </a:r>
            <a:r>
              <a:rPr lang="fr-FR" dirty="0" smtClean="0"/>
              <a:t> of information, </a:t>
            </a:r>
            <a:r>
              <a:rPr lang="fr-FR" dirty="0" err="1" smtClean="0"/>
              <a:t>it</a:t>
            </a:r>
            <a:r>
              <a:rPr lang="fr-FR" dirty="0" smtClean="0"/>
              <a:t> </a:t>
            </a:r>
            <a:r>
              <a:rPr lang="fr-FR" dirty="0" err="1" smtClean="0"/>
              <a:t>relieves</a:t>
            </a:r>
            <a:r>
              <a:rPr lang="fr-FR" dirty="0" smtClean="0"/>
              <a:t> the </a:t>
            </a:r>
            <a:r>
              <a:rPr lang="fr-FR" dirty="0" err="1" smtClean="0"/>
              <a:t>brain</a:t>
            </a:r>
            <a:r>
              <a:rPr lang="fr-FR" dirty="0" smtClean="0"/>
              <a:t> </a:t>
            </a:r>
            <a:r>
              <a:rPr lang="fr-FR" dirty="0" err="1" smtClean="0"/>
              <a:t>from</a:t>
            </a:r>
            <a:r>
              <a:rPr lang="fr-FR" dirty="0" smtClean="0"/>
              <a:t> </a:t>
            </a:r>
            <a:r>
              <a:rPr lang="fr-FR" dirty="0" err="1" smtClean="0"/>
              <a:t>having</a:t>
            </a:r>
            <a:r>
              <a:rPr lang="fr-FR" dirty="0" smtClean="0"/>
              <a:t> to </a:t>
            </a:r>
            <a:r>
              <a:rPr lang="fr-FR" dirty="0" err="1" smtClean="0"/>
              <a:t>subconsciously</a:t>
            </a:r>
            <a:r>
              <a:rPr lang="fr-FR" dirty="0" smtClean="0"/>
              <a:t> </a:t>
            </a:r>
            <a:r>
              <a:rPr lang="fr-FR" dirty="0" err="1" smtClean="0"/>
              <a:t>apply</a:t>
            </a:r>
            <a:r>
              <a:rPr lang="fr-FR" dirty="0" smtClean="0"/>
              <a:t> </a:t>
            </a:r>
            <a:r>
              <a:rPr lang="fr-FR" dirty="0" err="1" smtClean="0"/>
              <a:t>order</a:t>
            </a: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5</a:t>
            </a:fld>
            <a:endParaRPr lang="fr-FR"/>
          </a:p>
        </p:txBody>
      </p:sp>
    </p:spTree>
    <p:extLst>
      <p:ext uri="{BB962C8B-B14F-4D97-AF65-F5344CB8AC3E}">
        <p14:creationId xmlns:p14="http://schemas.microsoft.com/office/powerpoint/2010/main" val="27126452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Si tout s’est bien passé, vous vous retrouvez suivant les droits que vous possédez, devant</a:t>
            </a:r>
          </a:p>
          <a:p>
            <a:r>
              <a:rPr lang="fr-FR" sz="1200" b="0" i="0" u="none" strike="noStrike" kern="1200" baseline="0" dirty="0" smtClean="0">
                <a:solidFill>
                  <a:schemeClr val="tx1"/>
                </a:solidFill>
                <a:latin typeface="+mn-lt"/>
                <a:ea typeface="+mn-ea"/>
                <a:cs typeface="+mn-cs"/>
              </a:rPr>
              <a:t>l’écran (« conseiller »</a:t>
            </a:r>
            <a:r>
              <a:rPr lang="fr-FR" sz="1200" b="1" i="0" u="none" strike="noStrike" kern="1200" baseline="0" dirty="0" smtClean="0">
                <a:solidFill>
                  <a:schemeClr val="tx1"/>
                </a:solidFill>
                <a:latin typeface="+mn-lt"/>
                <a:ea typeface="+mn-ea"/>
                <a:cs typeface="+mn-cs"/>
              </a:rPr>
              <a:t>/</a:t>
            </a:r>
            <a:r>
              <a:rPr lang="fr-FR" sz="1200" b="0" i="0" u="none" strike="noStrike" kern="1200" baseline="0" dirty="0" smtClean="0">
                <a:solidFill>
                  <a:schemeClr val="tx1"/>
                </a:solidFill>
                <a:latin typeface="+mn-lt"/>
                <a:ea typeface="+mn-ea"/>
                <a:cs typeface="+mn-cs"/>
              </a:rPr>
              <a:t>« administrateur ») principal permettant d’effectuer les différentes</a:t>
            </a:r>
          </a:p>
          <a:p>
            <a:r>
              <a:rPr lang="fr-FR" sz="1200" b="0" i="0" u="none" strike="noStrike" kern="1200" baseline="0" dirty="0" smtClean="0">
                <a:solidFill>
                  <a:schemeClr val="tx1"/>
                </a:solidFill>
                <a:latin typeface="+mn-lt"/>
                <a:ea typeface="+mn-ea"/>
                <a:cs typeface="+mn-cs"/>
              </a:rPr>
              <a:t>tâches permises par le logiciel (</a:t>
            </a:r>
            <a:r>
              <a:rPr lang="fr-FR" sz="1200" b="0" i="0" u="none" strike="noStrike" kern="1200" baseline="0" dirty="0" err="1" smtClean="0">
                <a:solidFill>
                  <a:schemeClr val="tx1"/>
                </a:solidFill>
                <a:latin typeface="+mn-lt"/>
                <a:ea typeface="+mn-ea"/>
                <a:cs typeface="+mn-cs"/>
              </a:rPr>
              <a:t>fig</a:t>
            </a:r>
            <a:r>
              <a:rPr lang="fr-FR" sz="1200" b="0" i="0" u="none" strike="noStrike" kern="1200" baseline="0" dirty="0" smtClean="0">
                <a:solidFill>
                  <a:schemeClr val="tx1"/>
                </a:solidFill>
                <a:latin typeface="+mn-lt"/>
                <a:ea typeface="+mn-ea"/>
                <a:cs typeface="+mn-cs"/>
              </a:rPr>
              <a:t> 2.).</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49</a:t>
            </a:fld>
            <a:endParaRPr lang="fr-FR"/>
          </a:p>
        </p:txBody>
      </p:sp>
    </p:spTree>
    <p:extLst>
      <p:ext uri="{BB962C8B-B14F-4D97-AF65-F5344CB8AC3E}">
        <p14:creationId xmlns:p14="http://schemas.microsoft.com/office/powerpoint/2010/main" val="38442996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Tout d’abord commençons par présenter les tâches inhérentes aux conseillers. 4</a:t>
            </a:r>
          </a:p>
          <a:p>
            <a:r>
              <a:rPr lang="fr-FR" sz="1200" b="0" i="0" u="none" strike="noStrike" kern="1200" baseline="0" dirty="0" smtClean="0">
                <a:solidFill>
                  <a:schemeClr val="tx1"/>
                </a:solidFill>
                <a:latin typeface="+mn-lt"/>
                <a:ea typeface="+mn-ea"/>
                <a:cs typeface="+mn-cs"/>
              </a:rPr>
              <a:t>grandes activités vont leur incomber : La consultations de base, la mises à jour, la création de</a:t>
            </a:r>
          </a:p>
          <a:p>
            <a:r>
              <a:rPr lang="fr-FR" sz="1200" b="0" i="0" u="none" strike="noStrike" kern="1200" baseline="0" dirty="0" smtClean="0">
                <a:solidFill>
                  <a:schemeClr val="tx1"/>
                </a:solidFill>
                <a:latin typeface="+mn-lt"/>
                <a:ea typeface="+mn-ea"/>
                <a:cs typeface="+mn-cs"/>
              </a:rPr>
              <a:t>nouvelles entrées et le suivi client. Passons aux détails de ces différentes actions. Pour accéder</a:t>
            </a:r>
          </a:p>
          <a:p>
            <a:r>
              <a:rPr lang="fr-FR" sz="1200" b="0" i="0" u="none" strike="noStrike" kern="1200" baseline="0" dirty="0" smtClean="0">
                <a:solidFill>
                  <a:schemeClr val="tx1"/>
                </a:solidFill>
                <a:latin typeface="+mn-lt"/>
                <a:ea typeface="+mn-ea"/>
                <a:cs typeface="+mn-cs"/>
              </a:rPr>
              <a:t>aux différentes bases, il faut tout d’abord sélectionner l’option « Gestion de la base » (fig.2) .</a:t>
            </a:r>
          </a:p>
          <a:p>
            <a:r>
              <a:rPr lang="fr-FR" sz="1200" b="0" i="0" u="none" strike="noStrike" kern="1200" baseline="0" dirty="0" smtClean="0">
                <a:solidFill>
                  <a:schemeClr val="tx1"/>
                </a:solidFill>
                <a:latin typeface="+mn-lt"/>
                <a:ea typeface="+mn-ea"/>
                <a:cs typeface="+mn-cs"/>
              </a:rPr>
              <a:t>Un nouveau menu apparaît alors (fig.3).</a:t>
            </a:r>
          </a:p>
          <a:p>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Pour la </a:t>
            </a:r>
            <a:r>
              <a:rPr lang="fr-FR" sz="1200" b="1" i="1" u="none" strike="noStrike" kern="1200" baseline="0" dirty="0" smtClean="0">
                <a:solidFill>
                  <a:schemeClr val="tx1"/>
                </a:solidFill>
                <a:latin typeface="+mn-lt"/>
                <a:ea typeface="+mn-ea"/>
                <a:cs typeface="+mn-cs"/>
              </a:rPr>
              <a:t>consultation et l’édition de la base</a:t>
            </a:r>
            <a:r>
              <a:rPr lang="fr-FR" sz="1200" b="0" i="0" u="none" strike="noStrike" kern="1200" baseline="0" dirty="0" smtClean="0">
                <a:solidFill>
                  <a:schemeClr val="tx1"/>
                </a:solidFill>
                <a:latin typeface="+mn-lt"/>
                <a:ea typeface="+mn-ea"/>
                <a:cs typeface="+mn-cs"/>
              </a:rPr>
              <a:t>, il faut tout d’abord choisir dans le menu</a:t>
            </a:r>
          </a:p>
          <a:p>
            <a:r>
              <a:rPr lang="fr-FR" sz="1200" b="0" i="0" u="none" strike="noStrike" kern="1200" baseline="0" dirty="0" smtClean="0">
                <a:solidFill>
                  <a:schemeClr val="tx1"/>
                </a:solidFill>
                <a:latin typeface="+mn-lt"/>
                <a:ea typeface="+mn-ea"/>
                <a:cs typeface="+mn-cs"/>
              </a:rPr>
              <a:t>déroulant (en haut à gauche de la fig3.) le type de base à laquelle on souhaite accéder :</a:t>
            </a:r>
          </a:p>
          <a:p>
            <a:r>
              <a:rPr lang="fr-FR" sz="1200" b="1" i="0" u="none" strike="noStrike" kern="1200" baseline="0" dirty="0" smtClean="0">
                <a:solidFill>
                  <a:schemeClr val="tx1"/>
                </a:solidFill>
                <a:latin typeface="+mn-lt"/>
                <a:ea typeface="+mn-ea"/>
                <a:cs typeface="+mn-cs"/>
              </a:rPr>
              <a:t>A RTISTE </a:t>
            </a:r>
            <a:r>
              <a:rPr lang="fr-FR" sz="1200" b="0" i="0" u="none" strike="noStrike" kern="1200" baseline="0" dirty="0" smtClean="0">
                <a:solidFill>
                  <a:schemeClr val="tx1"/>
                </a:solidFill>
                <a:latin typeface="+mn-lt"/>
                <a:ea typeface="+mn-ea"/>
                <a:cs typeface="+mn-cs"/>
              </a:rPr>
              <a:t>, </a:t>
            </a:r>
            <a:r>
              <a:rPr lang="fr-FR" sz="1200" b="1" i="0" u="none" strike="noStrike" kern="1200" baseline="0" dirty="0" smtClean="0">
                <a:solidFill>
                  <a:schemeClr val="tx1"/>
                </a:solidFill>
                <a:latin typeface="+mn-lt"/>
                <a:ea typeface="+mn-ea"/>
                <a:cs typeface="+mn-cs"/>
              </a:rPr>
              <a:t>PRODUIT </a:t>
            </a:r>
            <a:r>
              <a:rPr lang="fr-FR" sz="1200" b="0" i="0" u="none" strike="noStrike" kern="1200" baseline="0" dirty="0" smtClean="0">
                <a:solidFill>
                  <a:schemeClr val="tx1"/>
                </a:solidFill>
                <a:latin typeface="+mn-lt"/>
                <a:ea typeface="+mn-ea"/>
                <a:cs typeface="+mn-cs"/>
              </a:rPr>
              <a:t>, </a:t>
            </a:r>
            <a:r>
              <a:rPr lang="fr-FR" sz="1200" b="1" i="0" u="none" strike="noStrike" kern="1200" baseline="0" dirty="0" smtClean="0">
                <a:solidFill>
                  <a:schemeClr val="tx1"/>
                </a:solidFill>
                <a:latin typeface="+mn-lt"/>
                <a:ea typeface="+mn-ea"/>
                <a:cs typeface="+mn-cs"/>
              </a:rPr>
              <a:t>INTERLOCUTEUR, PRESTATION </a:t>
            </a:r>
            <a:r>
              <a:rPr lang="fr-FR" sz="1200" b="0" i="0" u="none" strike="noStrike" kern="1200" baseline="0" dirty="0" smtClean="0">
                <a:solidFill>
                  <a:schemeClr val="tx1"/>
                </a:solidFill>
                <a:latin typeface="+mn-lt"/>
                <a:ea typeface="+mn-ea"/>
                <a:cs typeface="+mn-cs"/>
              </a:rPr>
              <a:t>, </a:t>
            </a:r>
            <a:r>
              <a:rPr lang="fr-FR" sz="1200" b="1" i="0" u="none" strike="noStrike" kern="1200" baseline="0" dirty="0" smtClean="0">
                <a:solidFill>
                  <a:schemeClr val="tx1"/>
                </a:solidFill>
                <a:latin typeface="+mn-lt"/>
                <a:ea typeface="+mn-ea"/>
                <a:cs typeface="+mn-cs"/>
              </a:rPr>
              <a:t>DEVIS , CLIENT </a:t>
            </a:r>
            <a:r>
              <a:rPr lang="fr-FR" sz="1200" b="0" i="0" u="none" strike="noStrike" kern="1200" baseline="0" dirty="0" smtClean="0">
                <a:solidFill>
                  <a:schemeClr val="tx1"/>
                </a:solidFill>
                <a:latin typeface="+mn-lt"/>
                <a:ea typeface="+mn-ea"/>
                <a:cs typeface="+mn-cs"/>
              </a:rPr>
              <a:t>,</a:t>
            </a:r>
          </a:p>
          <a:p>
            <a:r>
              <a:rPr lang="fr-FR" sz="1200" b="1" i="0" u="none" strike="noStrike" kern="1200" baseline="0" dirty="0" smtClean="0">
                <a:solidFill>
                  <a:schemeClr val="tx1"/>
                </a:solidFill>
                <a:latin typeface="+mn-lt"/>
                <a:ea typeface="+mn-ea"/>
                <a:cs typeface="+mn-cs"/>
              </a:rPr>
              <a:t>FACTURE </a:t>
            </a:r>
            <a:r>
              <a:rPr lang="fr-FR" sz="1200" b="0" i="0" u="none" strike="noStrike" kern="1200" baseline="0" dirty="0" smtClean="0">
                <a:solidFill>
                  <a:schemeClr val="tx1"/>
                </a:solidFill>
                <a:latin typeface="+mn-lt"/>
                <a:ea typeface="+mn-ea"/>
                <a:cs typeface="+mn-cs"/>
              </a:rPr>
              <a:t>, </a:t>
            </a:r>
            <a:r>
              <a:rPr lang="fr-FR" sz="1200" b="1" i="0" u="none" strike="noStrike" kern="1200" baseline="0" dirty="0" smtClean="0">
                <a:solidFill>
                  <a:schemeClr val="tx1"/>
                </a:solidFill>
                <a:latin typeface="+mn-lt"/>
                <a:ea typeface="+mn-ea"/>
                <a:cs typeface="+mn-cs"/>
              </a:rPr>
              <a:t>FOURNISSEUR </a:t>
            </a:r>
            <a:r>
              <a:rPr lang="fr-FR" sz="1200" b="0" i="0" u="none" strike="noStrike" kern="1200" baseline="0" dirty="0" smtClean="0">
                <a:solidFill>
                  <a:schemeClr val="tx1"/>
                </a:solidFill>
                <a:latin typeface="+mn-lt"/>
                <a:ea typeface="+mn-ea"/>
                <a:cs typeface="+mn-cs"/>
              </a:rPr>
              <a:t>, </a:t>
            </a:r>
            <a:r>
              <a:rPr lang="fr-FR" sz="1200" b="1" i="0" u="none" strike="noStrike" kern="1200" baseline="0" dirty="0" smtClean="0">
                <a:solidFill>
                  <a:schemeClr val="tx1"/>
                </a:solidFill>
                <a:latin typeface="+mn-lt"/>
                <a:ea typeface="+mn-ea"/>
                <a:cs typeface="+mn-cs"/>
              </a:rPr>
              <a:t>COORDONNEES </a:t>
            </a:r>
            <a:r>
              <a:rPr lang="fr-FR" sz="1200" b="0" i="0" u="none" strike="noStrike" kern="1200" baseline="0" dirty="0" smtClean="0">
                <a:solidFill>
                  <a:schemeClr val="tx1"/>
                </a:solidFill>
                <a:latin typeface="+mn-lt"/>
                <a:ea typeface="+mn-ea"/>
                <a:cs typeface="+mn-cs"/>
              </a:rPr>
              <a:t>. La liste des prestations disponibles</a:t>
            </a:r>
          </a:p>
          <a:p>
            <a:r>
              <a:rPr lang="fr-FR" sz="1200" b="0" i="0" u="none" strike="noStrike" kern="1200" baseline="0" dirty="0" smtClean="0">
                <a:solidFill>
                  <a:schemeClr val="tx1"/>
                </a:solidFill>
                <a:latin typeface="+mn-lt"/>
                <a:ea typeface="+mn-ea"/>
                <a:cs typeface="+mn-cs"/>
              </a:rPr>
              <a:t>apparaît alors. En effectuant une sélection, et en appuyant sur le bouton </a:t>
            </a:r>
            <a:r>
              <a:rPr lang="fr-FR" sz="1200" b="1" i="0" u="none" strike="noStrike" kern="1200" baseline="0" dirty="0" smtClean="0">
                <a:solidFill>
                  <a:schemeClr val="tx1"/>
                </a:solidFill>
                <a:latin typeface="+mn-lt"/>
                <a:ea typeface="+mn-ea"/>
                <a:cs typeface="+mn-cs"/>
              </a:rPr>
              <a:t>EDITER </a:t>
            </a:r>
            <a:r>
              <a:rPr lang="fr-FR" sz="1200" b="0" i="0" u="none" strike="noStrike" kern="1200" baseline="0" dirty="0" smtClean="0">
                <a:solidFill>
                  <a:schemeClr val="tx1"/>
                </a:solidFill>
                <a:latin typeface="+mn-lt"/>
                <a:ea typeface="+mn-ea"/>
                <a:cs typeface="+mn-cs"/>
              </a:rPr>
              <a:t>on</a:t>
            </a:r>
          </a:p>
          <a:p>
            <a:r>
              <a:rPr lang="fr-FR" sz="1200" b="0" i="0" u="none" strike="noStrike" kern="1200" baseline="0" dirty="0" smtClean="0">
                <a:solidFill>
                  <a:schemeClr val="tx1"/>
                </a:solidFill>
                <a:latin typeface="+mn-lt"/>
                <a:ea typeface="+mn-ea"/>
                <a:cs typeface="+mn-cs"/>
              </a:rPr>
              <a:t>Peut accéder à l’ensemble des informations se rattachant au choix, voir le modifier si besoin</a:t>
            </a:r>
          </a:p>
          <a:p>
            <a:r>
              <a:rPr lang="fr-FR" sz="1200" b="0" i="0" u="none" strike="noStrike" kern="1200" baseline="0" dirty="0" smtClean="0">
                <a:solidFill>
                  <a:schemeClr val="tx1"/>
                </a:solidFill>
                <a:latin typeface="+mn-lt"/>
                <a:ea typeface="+mn-ea"/>
                <a:cs typeface="+mn-cs"/>
              </a:rPr>
              <a:t>est.</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50</a:t>
            </a:fld>
            <a:endParaRPr lang="fr-FR"/>
          </a:p>
        </p:txBody>
      </p:sp>
    </p:spTree>
    <p:extLst>
      <p:ext uri="{BB962C8B-B14F-4D97-AF65-F5344CB8AC3E}">
        <p14:creationId xmlns:p14="http://schemas.microsoft.com/office/powerpoint/2010/main" val="4418174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Comme précédemment, pour rechercher une entrée existant le menu déroulant (en haut</a:t>
            </a:r>
          </a:p>
          <a:p>
            <a:r>
              <a:rPr lang="fr-FR" sz="1200" b="0" i="0" u="none" strike="noStrike" kern="1200" baseline="0" dirty="0" smtClean="0">
                <a:solidFill>
                  <a:schemeClr val="tx1"/>
                </a:solidFill>
                <a:latin typeface="+mn-lt"/>
                <a:ea typeface="+mn-ea"/>
                <a:cs typeface="+mn-cs"/>
              </a:rPr>
              <a:t>à gauche fig.3) est la solution. Une sélection de cet item permet d’afficher l’ensemble des</a:t>
            </a:r>
          </a:p>
          <a:p>
            <a:r>
              <a:rPr lang="fr-FR" sz="1200" b="0" i="0" u="none" strike="noStrike" kern="1200" baseline="0" dirty="0" smtClean="0">
                <a:solidFill>
                  <a:schemeClr val="tx1"/>
                </a:solidFill>
                <a:latin typeface="+mn-lt"/>
                <a:ea typeface="+mn-ea"/>
                <a:cs typeface="+mn-cs"/>
              </a:rPr>
              <a:t>entrées existant dans la base. Etant donné que cette liste est souvent conséquente, des masques</a:t>
            </a:r>
          </a:p>
          <a:p>
            <a:r>
              <a:rPr lang="fr-FR" sz="1200" b="0" i="0" u="none" strike="noStrike" kern="1200" baseline="0" dirty="0" smtClean="0">
                <a:solidFill>
                  <a:schemeClr val="tx1"/>
                </a:solidFill>
                <a:latin typeface="+mn-lt"/>
                <a:ea typeface="+mn-ea"/>
                <a:cs typeface="+mn-cs"/>
              </a:rPr>
              <a:t>de recherche peuvent être employé comme le numéro de client, zone académique … ou par</a:t>
            </a:r>
          </a:p>
          <a:p>
            <a:r>
              <a:rPr lang="fr-FR" sz="1200" b="0" i="0" u="none" strike="noStrike" kern="1200" baseline="0" smtClean="0">
                <a:solidFill>
                  <a:schemeClr val="tx1"/>
                </a:solidFill>
                <a:latin typeface="+mn-lt"/>
                <a:ea typeface="+mn-ea"/>
                <a:cs typeface="+mn-cs"/>
              </a:rPr>
              <a:t>mots clé (fig.5)</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51</a:t>
            </a:fld>
            <a:endParaRPr lang="fr-FR"/>
          </a:p>
        </p:txBody>
      </p:sp>
    </p:spTree>
    <p:extLst>
      <p:ext uri="{BB962C8B-B14F-4D97-AF65-F5344CB8AC3E}">
        <p14:creationId xmlns:p14="http://schemas.microsoft.com/office/powerpoint/2010/main" val="4418174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err="1" smtClean="0">
                <a:solidFill>
                  <a:schemeClr val="tx1"/>
                </a:solidFill>
                <a:latin typeface="+mn-lt"/>
                <a:ea typeface="+mn-ea"/>
                <a:cs typeface="+mn-cs"/>
              </a:rPr>
              <a:t>eXtase</a:t>
            </a:r>
            <a:r>
              <a:rPr lang="fr-FR" sz="1200" b="0" i="0" u="none" strike="noStrike" kern="1200" baseline="0" dirty="0" smtClean="0">
                <a:solidFill>
                  <a:schemeClr val="tx1"/>
                </a:solidFill>
                <a:latin typeface="+mn-lt"/>
                <a:ea typeface="+mn-ea"/>
                <a:cs typeface="+mn-cs"/>
              </a:rPr>
              <a:t>  logiciel de traduction franco-latin</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57</a:t>
            </a:fld>
            <a:endParaRPr lang="fr-FR"/>
          </a:p>
        </p:txBody>
      </p:sp>
    </p:spTree>
    <p:extLst>
      <p:ext uri="{BB962C8B-B14F-4D97-AF65-F5344CB8AC3E}">
        <p14:creationId xmlns:p14="http://schemas.microsoft.com/office/powerpoint/2010/main" val="19805386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Monopoly</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63</a:t>
            </a:fld>
            <a:endParaRPr lang="fr-FR"/>
          </a:p>
        </p:txBody>
      </p:sp>
    </p:spTree>
    <p:extLst>
      <p:ext uri="{BB962C8B-B14F-4D97-AF65-F5344CB8AC3E}">
        <p14:creationId xmlns:p14="http://schemas.microsoft.com/office/powerpoint/2010/main" val="37363986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En cliquant sur l'onglet visualisation on obtient l'écran suivant.</a:t>
            </a:r>
          </a:p>
          <a:p>
            <a:r>
              <a:rPr lang="fr-FR" sz="1200" b="0" i="0" u="none" strike="noStrike" kern="1200" baseline="0" dirty="0" smtClean="0">
                <a:solidFill>
                  <a:schemeClr val="tx1"/>
                </a:solidFill>
                <a:latin typeface="+mn-lt"/>
                <a:ea typeface="+mn-ea"/>
                <a:cs typeface="+mn-cs"/>
              </a:rPr>
              <a:t>En l'état aucun fichier n'est chargé et on n'a accès a aucune information.</a:t>
            </a:r>
          </a:p>
          <a:p>
            <a:r>
              <a:rPr lang="fr-FR" sz="1200" b="0" i="0" u="none" strike="noStrike" kern="1200" baseline="0" dirty="0" smtClean="0">
                <a:solidFill>
                  <a:schemeClr val="tx1"/>
                </a:solidFill>
                <a:latin typeface="+mn-lt"/>
                <a:ea typeface="+mn-ea"/>
                <a:cs typeface="+mn-cs"/>
              </a:rPr>
              <a:t>Pour ouvrir un fichier et visualiser les annotations, il faut cliquer sur le menu ¶\ Fichier ¶]</a:t>
            </a:r>
          </a:p>
          <a:p>
            <a:r>
              <a:rPr lang="fr-FR" sz="1200" b="0" i="0" u="none" strike="noStrike" kern="1200" baseline="0" dirty="0" smtClean="0">
                <a:solidFill>
                  <a:schemeClr val="tx1"/>
                </a:solidFill>
                <a:latin typeface="+mn-lt"/>
                <a:ea typeface="+mn-ea"/>
                <a:cs typeface="+mn-cs"/>
              </a:rPr>
              <a:t>(ou </a:t>
            </a:r>
            <a:r>
              <a:rPr lang="fr-FR" sz="1200" b="0" i="0" u="none" strike="noStrike" kern="1200" baseline="0" dirty="0" err="1" smtClean="0">
                <a:solidFill>
                  <a:schemeClr val="tx1"/>
                </a:solidFill>
                <a:latin typeface="+mn-lt"/>
                <a:ea typeface="+mn-ea"/>
                <a:cs typeface="+mn-cs"/>
              </a:rPr>
              <a:t>AltF</a:t>
            </a:r>
            <a:r>
              <a:rPr lang="fr-FR" sz="1200" b="0" i="0" u="none" strike="noStrike" kern="1200" baseline="0" dirty="0" smtClean="0">
                <a:solidFill>
                  <a:schemeClr val="tx1"/>
                </a:solidFill>
                <a:latin typeface="+mn-lt"/>
                <a:ea typeface="+mn-ea"/>
                <a:cs typeface="+mn-cs"/>
              </a:rPr>
              <a:t>)</a:t>
            </a:r>
          </a:p>
          <a:p>
            <a:r>
              <a:rPr lang="fr-FR" sz="1200" b="0" i="0" u="none" strike="noStrike" kern="1200" baseline="0" dirty="0" smtClean="0">
                <a:solidFill>
                  <a:schemeClr val="tx1"/>
                </a:solidFill>
                <a:latin typeface="+mn-lt"/>
                <a:ea typeface="+mn-ea"/>
                <a:cs typeface="+mn-cs"/>
              </a:rPr>
              <a:t>puis ¶\ ouvrir ¶] et sélectionner.</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69</a:t>
            </a:fld>
            <a:endParaRPr lang="fr-FR"/>
          </a:p>
        </p:txBody>
      </p:sp>
    </p:spTree>
    <p:extLst>
      <p:ext uri="{BB962C8B-B14F-4D97-AF65-F5344CB8AC3E}">
        <p14:creationId xmlns:p14="http://schemas.microsoft.com/office/powerpoint/2010/main" val="18417216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A gauche on peut voir le texte ainsi qu'un champ de recherche. Le champ de</a:t>
            </a:r>
          </a:p>
          <a:p>
            <a:r>
              <a:rPr lang="fr-FR" sz="1200" b="0" i="0" u="none" strike="noStrike" kern="1200" baseline="0" dirty="0" smtClean="0">
                <a:solidFill>
                  <a:schemeClr val="tx1"/>
                </a:solidFill>
                <a:latin typeface="+mn-lt"/>
                <a:ea typeface="+mn-ea"/>
                <a:cs typeface="+mn-cs"/>
              </a:rPr>
              <a:t>recherche permet de mettre en évidence toutes les occurrences d'un motif en les faisant</a:t>
            </a:r>
          </a:p>
          <a:p>
            <a:r>
              <a:rPr lang="fr-FR" sz="1200" b="0" i="0" u="none" strike="noStrike" kern="1200" baseline="0" dirty="0" smtClean="0">
                <a:solidFill>
                  <a:schemeClr val="tx1"/>
                </a:solidFill>
                <a:latin typeface="+mn-lt"/>
                <a:ea typeface="+mn-ea"/>
                <a:cs typeface="+mn-cs"/>
              </a:rPr>
              <a:t>clignoté.</a:t>
            </a:r>
          </a:p>
          <a:p>
            <a:r>
              <a:rPr lang="fr-FR" sz="1200" b="0" i="0" u="none" strike="noStrike" kern="1200" baseline="0" dirty="0" smtClean="0">
                <a:solidFill>
                  <a:schemeClr val="tx1"/>
                </a:solidFill>
                <a:latin typeface="+mn-lt"/>
                <a:ea typeface="+mn-ea"/>
                <a:cs typeface="+mn-cs"/>
              </a:rPr>
              <a:t>Sur la partie droite de l'écran on peut voir:</a:t>
            </a:r>
          </a:p>
          <a:p>
            <a:r>
              <a:rPr lang="fr-FR" sz="1200" b="0" i="0" u="none" strike="noStrike" kern="1200" baseline="0" dirty="0" smtClean="0">
                <a:solidFill>
                  <a:schemeClr val="tx1"/>
                </a:solidFill>
                <a:latin typeface="+mn-lt"/>
                <a:ea typeface="+mn-ea"/>
                <a:cs typeface="+mn-cs"/>
              </a:rPr>
              <a:t>En haut une légende indiquant la signification des différentes couleurs.</a:t>
            </a:r>
          </a:p>
          <a:p>
            <a:r>
              <a:rPr lang="fr-FR" sz="1200" b="0" i="0" u="none" strike="noStrike" kern="1200" baseline="0" dirty="0" smtClean="0">
                <a:solidFill>
                  <a:schemeClr val="tx1"/>
                </a:solidFill>
                <a:latin typeface="+mn-lt"/>
                <a:ea typeface="+mn-ea"/>
                <a:cs typeface="+mn-cs"/>
              </a:rPr>
              <a:t>Au centre les différentes annotations concernant l'entité sélectionnée.</a:t>
            </a:r>
          </a:p>
          <a:p>
            <a:r>
              <a:rPr lang="fr-FR" sz="1200" b="0" i="0" u="none" strike="noStrike" kern="1200" baseline="0" dirty="0" smtClean="0">
                <a:solidFill>
                  <a:schemeClr val="tx1"/>
                </a:solidFill>
                <a:latin typeface="+mn-lt"/>
                <a:ea typeface="+mn-ea"/>
                <a:cs typeface="+mn-cs"/>
              </a:rPr>
              <a:t>En bas des boutons représentant les différents niveaux d'annotation.</a:t>
            </a:r>
          </a:p>
          <a:p>
            <a:r>
              <a:rPr lang="fr-FR" sz="1200" b="0" i="0" u="none" strike="noStrike" kern="1200" baseline="0" dirty="0" smtClean="0">
                <a:solidFill>
                  <a:schemeClr val="tx1"/>
                </a:solidFill>
                <a:latin typeface="+mn-lt"/>
                <a:ea typeface="+mn-ea"/>
                <a:cs typeface="+mn-cs"/>
              </a:rPr>
              <a:t>Deux types d'actions sont alors possibles :</a:t>
            </a:r>
          </a:p>
          <a:p>
            <a:r>
              <a:rPr lang="fr-FR" sz="1200" b="0" i="0" u="none" strike="noStrike" kern="1200" baseline="0" dirty="0" smtClean="0">
                <a:solidFill>
                  <a:schemeClr val="tx1"/>
                </a:solidFill>
                <a:latin typeface="+mn-lt"/>
                <a:ea typeface="+mn-ea"/>
                <a:cs typeface="+mn-cs"/>
              </a:rPr>
              <a:t>Cliquer sur les entités de la zone de texte pour en obtenir les informations</a:t>
            </a:r>
          </a:p>
          <a:p>
            <a:r>
              <a:rPr lang="fr-FR" sz="1200" b="0" i="0" u="none" strike="noStrike" kern="1200" baseline="0" dirty="0" smtClean="0">
                <a:solidFill>
                  <a:schemeClr val="tx1"/>
                </a:solidFill>
                <a:latin typeface="+mn-lt"/>
                <a:ea typeface="+mn-ea"/>
                <a:cs typeface="+mn-cs"/>
              </a:rPr>
              <a:t>correspondantes.</a:t>
            </a:r>
          </a:p>
          <a:p>
            <a:r>
              <a:rPr lang="fr-FR" sz="1200" b="0" i="0" u="none" strike="noStrike" kern="1200" baseline="0" dirty="0" smtClean="0">
                <a:solidFill>
                  <a:schemeClr val="tx1"/>
                </a:solidFill>
                <a:latin typeface="+mn-lt"/>
                <a:ea typeface="+mn-ea"/>
                <a:cs typeface="+mn-cs"/>
              </a:rPr>
              <a:t>Changer de niveau d'annotation en cliquant sur un des boutons</a:t>
            </a:r>
          </a:p>
          <a:p>
            <a:r>
              <a:rPr lang="fr-FR" sz="1200" b="0" i="0" u="none" strike="noStrike" kern="1200" baseline="0" dirty="0" smtClean="0">
                <a:solidFill>
                  <a:schemeClr val="tx1"/>
                </a:solidFill>
                <a:latin typeface="+mn-lt"/>
                <a:ea typeface="+mn-ea"/>
                <a:cs typeface="+mn-cs"/>
              </a:rPr>
              <a:t>correspondant.</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70</a:t>
            </a:fld>
            <a:endParaRPr lang="fr-FR"/>
          </a:p>
        </p:txBody>
      </p:sp>
    </p:spTree>
    <p:extLst>
      <p:ext uri="{BB962C8B-B14F-4D97-AF65-F5344CB8AC3E}">
        <p14:creationId xmlns:p14="http://schemas.microsoft.com/office/powerpoint/2010/main" val="18417216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En cliquant sur l'onglet configuration on obtient l'écran suivant.</a:t>
            </a:r>
          </a:p>
          <a:p>
            <a:r>
              <a:rPr lang="fr-FR" sz="1200" b="0" i="0" u="none" strike="noStrike" kern="1200" baseline="0" dirty="0" smtClean="0">
                <a:solidFill>
                  <a:schemeClr val="tx1"/>
                </a:solidFill>
                <a:latin typeface="+mn-lt"/>
                <a:ea typeface="+mn-ea"/>
                <a:cs typeface="+mn-cs"/>
              </a:rPr>
              <a:t>La partie gauche de la fenêtre représente les outils traitement de documents linguistiques</a:t>
            </a:r>
          </a:p>
          <a:p>
            <a:r>
              <a:rPr lang="fr-FR" sz="1200" b="0" i="0" u="none" strike="noStrike" kern="1200" baseline="0" dirty="0" smtClean="0">
                <a:solidFill>
                  <a:schemeClr val="tx1"/>
                </a:solidFill>
                <a:latin typeface="+mn-lt"/>
                <a:ea typeface="+mn-ea"/>
                <a:cs typeface="+mn-cs"/>
              </a:rPr>
              <a:t>ainsi que leur séquence d'utilisation.</a:t>
            </a:r>
          </a:p>
          <a:p>
            <a:r>
              <a:rPr lang="fr-FR" sz="1200" b="0" i="0" u="none" strike="noStrike" kern="1200" baseline="0" dirty="0" smtClean="0">
                <a:solidFill>
                  <a:schemeClr val="tx1"/>
                </a:solidFill>
                <a:latin typeface="+mn-lt"/>
                <a:ea typeface="+mn-ea"/>
                <a:cs typeface="+mn-cs"/>
              </a:rPr>
              <a:t>La partie droite représente les outils a disposition. On peut effectuer un glisser déposer des</a:t>
            </a:r>
          </a:p>
          <a:p>
            <a:r>
              <a:rPr lang="fr-FR" sz="1200" b="0" i="0" u="none" strike="noStrike" kern="1200" baseline="0" dirty="0" smtClean="0">
                <a:solidFill>
                  <a:schemeClr val="tx1"/>
                </a:solidFill>
                <a:latin typeface="+mn-lt"/>
                <a:ea typeface="+mn-ea"/>
                <a:cs typeface="+mn-cs"/>
              </a:rPr>
              <a:t>objets de la partie droite de l'écran vers la partie gauche. On peut ainsi créer une séquence d'outils</a:t>
            </a:r>
          </a:p>
          <a:p>
            <a:r>
              <a:rPr lang="fr-FR" sz="1200" b="0" i="0" u="none" strike="noStrike" kern="1200" baseline="0" dirty="0" smtClean="0">
                <a:solidFill>
                  <a:schemeClr val="tx1"/>
                </a:solidFill>
                <a:latin typeface="+mn-lt"/>
                <a:ea typeface="+mn-ea"/>
                <a:cs typeface="+mn-cs"/>
              </a:rPr>
              <a:t>de traitement afin de configurer le fichier de configuration de la plate-forme et donc le processus de</a:t>
            </a:r>
          </a:p>
          <a:p>
            <a:r>
              <a:rPr lang="fr-FR" sz="1200" b="0" i="0" u="none" strike="noStrike" kern="1200" baseline="0" dirty="0" smtClean="0">
                <a:solidFill>
                  <a:schemeClr val="tx1"/>
                </a:solidFill>
                <a:latin typeface="+mn-lt"/>
                <a:ea typeface="+mn-ea"/>
                <a:cs typeface="+mn-cs"/>
              </a:rPr>
              <a:t>5</a:t>
            </a:r>
          </a:p>
          <a:p>
            <a:r>
              <a:rPr lang="fr-FR" sz="1200" b="0" i="0" u="none" strike="noStrike" kern="1200" baseline="0" dirty="0" smtClean="0">
                <a:solidFill>
                  <a:schemeClr val="tx1"/>
                </a:solidFill>
                <a:latin typeface="+mn-lt"/>
                <a:ea typeface="+mn-ea"/>
                <a:cs typeface="+mn-cs"/>
              </a:rPr>
              <a:t>traitement des textes.</a:t>
            </a:r>
          </a:p>
          <a:p>
            <a:r>
              <a:rPr lang="fr-FR" sz="1200" b="0" i="0" u="none" strike="noStrike" kern="1200" baseline="0" dirty="0" smtClean="0">
                <a:solidFill>
                  <a:schemeClr val="tx1"/>
                </a:solidFill>
                <a:latin typeface="+mn-lt"/>
                <a:ea typeface="+mn-ea"/>
                <a:cs typeface="+mn-cs"/>
              </a:rPr>
              <a:t>Les deux boutons réinitialiser et sauvegarder sur la partie droite de l'écran permettent</a:t>
            </a:r>
          </a:p>
          <a:p>
            <a:r>
              <a:rPr lang="fr-FR" sz="1200" b="0" i="0" u="none" strike="noStrike" kern="1200" baseline="0" dirty="0" smtClean="0">
                <a:solidFill>
                  <a:schemeClr val="tx1"/>
                </a:solidFill>
                <a:latin typeface="+mn-lt"/>
                <a:ea typeface="+mn-ea"/>
                <a:cs typeface="+mn-cs"/>
              </a:rPr>
              <a:t>respectivement de réinitialisé (on efface) la partie gauche de l'écran, et de répercuté les</a:t>
            </a:r>
          </a:p>
          <a:p>
            <a:r>
              <a:rPr lang="fr-FR" sz="1200" b="0" i="0" u="none" strike="noStrike" kern="1200" baseline="0" dirty="0" smtClean="0">
                <a:solidFill>
                  <a:schemeClr val="tx1"/>
                </a:solidFill>
                <a:latin typeface="+mn-lt"/>
                <a:ea typeface="+mn-ea"/>
                <a:cs typeface="+mn-cs"/>
              </a:rPr>
              <a:t>modifications sur le fichier de configuration.</a:t>
            </a:r>
          </a:p>
          <a:p>
            <a:r>
              <a:rPr lang="fr-FR" sz="1200" b="1" i="0" u="none" strike="noStrike" kern="1200" baseline="0" dirty="0" smtClean="0">
                <a:solidFill>
                  <a:schemeClr val="tx1"/>
                </a:solidFill>
                <a:latin typeface="+mn-lt"/>
                <a:ea typeface="+mn-ea"/>
                <a:cs typeface="+mn-cs"/>
              </a:rPr>
              <a:t>IV - 4 – Statistiques:</a:t>
            </a:r>
          </a:p>
          <a:p>
            <a:r>
              <a:rPr lang="fr-FR" sz="1200" b="0" i="0" u="none" strike="noStrike" kern="1200" baseline="0" dirty="0" smtClean="0">
                <a:solidFill>
                  <a:schemeClr val="tx1"/>
                </a:solidFill>
                <a:latin typeface="+mn-lt"/>
                <a:ea typeface="+mn-ea"/>
                <a:cs typeface="+mn-cs"/>
              </a:rPr>
              <a:t>L'onglet statistiques permet de calculer et de visualiser les statistiques sur le</a:t>
            </a:r>
          </a:p>
          <a:p>
            <a:r>
              <a:rPr lang="fr-FR" sz="1200" b="0" i="0" u="none" strike="noStrike" kern="1200" baseline="0" dirty="0" smtClean="0">
                <a:solidFill>
                  <a:schemeClr val="tx1"/>
                </a:solidFill>
                <a:latin typeface="+mn-lt"/>
                <a:ea typeface="+mn-ea"/>
                <a:cs typeface="+mn-cs"/>
              </a:rPr>
              <a:t>traitement des</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71</a:t>
            </a:fld>
            <a:endParaRPr lang="fr-FR"/>
          </a:p>
        </p:txBody>
      </p:sp>
    </p:spTree>
    <p:extLst>
      <p:ext uri="{BB962C8B-B14F-4D97-AF65-F5344CB8AC3E}">
        <p14:creationId xmlns:p14="http://schemas.microsoft.com/office/powerpoint/2010/main" val="18417216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L'onglet statistiques permet de calculer et de visualiser les statistiques sur le</a:t>
            </a:r>
          </a:p>
          <a:p>
            <a:r>
              <a:rPr lang="fr-FR" sz="1200" b="0" i="0" u="none" strike="noStrike" kern="1200" baseline="0" dirty="0" smtClean="0">
                <a:solidFill>
                  <a:schemeClr val="tx1"/>
                </a:solidFill>
                <a:latin typeface="+mn-lt"/>
                <a:ea typeface="+mn-ea"/>
                <a:cs typeface="+mn-cs"/>
              </a:rPr>
              <a:t>traitement des différents documents.</a:t>
            </a:r>
          </a:p>
          <a:p>
            <a:r>
              <a:rPr lang="fr-FR" sz="1200" b="0" i="0" u="none" strike="noStrike" kern="1200" baseline="0" dirty="0" smtClean="0">
                <a:solidFill>
                  <a:schemeClr val="tx1"/>
                </a:solidFill>
                <a:latin typeface="+mn-lt"/>
                <a:ea typeface="+mn-ea"/>
                <a:cs typeface="+mn-cs"/>
              </a:rPr>
              <a:t>En cliquant sur l'onglet statistiques, on a la possibilité de choisir un fichier (soit en</a:t>
            </a:r>
          </a:p>
          <a:p>
            <a:r>
              <a:rPr lang="fr-FR" sz="1200" b="0" i="0" u="none" strike="noStrike" kern="1200" baseline="0" dirty="0" smtClean="0">
                <a:solidFill>
                  <a:schemeClr val="tx1"/>
                </a:solidFill>
                <a:latin typeface="+mn-lt"/>
                <a:ea typeface="+mn-ea"/>
                <a:cs typeface="+mn-cs"/>
              </a:rPr>
              <a:t>tapant son adresse soit en parcourant un arbre et en choisissant le fichier). Une fois le</a:t>
            </a:r>
          </a:p>
          <a:p>
            <a:r>
              <a:rPr lang="fr-FR" sz="1200" b="0" i="0" u="none" strike="noStrike" kern="1200" baseline="0" dirty="0" smtClean="0">
                <a:solidFill>
                  <a:schemeClr val="tx1"/>
                </a:solidFill>
                <a:latin typeface="+mn-lt"/>
                <a:ea typeface="+mn-ea"/>
                <a:cs typeface="+mn-cs"/>
              </a:rPr>
              <a:t>fichier choisit on obtient l'écran suivant</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72</a:t>
            </a:fld>
            <a:endParaRPr lang="fr-FR"/>
          </a:p>
        </p:txBody>
      </p:sp>
    </p:spTree>
    <p:extLst>
      <p:ext uri="{BB962C8B-B14F-4D97-AF65-F5344CB8AC3E}">
        <p14:creationId xmlns:p14="http://schemas.microsoft.com/office/powerpoint/2010/main" val="18417216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En choisissant l'onglet Statistiques sur un dossier on a le choix entre deux sous</a:t>
            </a:r>
          </a:p>
          <a:p>
            <a:r>
              <a:rPr lang="fr-FR" sz="1200" b="0" i="0" u="none" strike="noStrike" kern="1200" baseline="0" dirty="0" smtClean="0">
                <a:solidFill>
                  <a:schemeClr val="tx1"/>
                </a:solidFill>
                <a:latin typeface="+mn-lt"/>
                <a:ea typeface="+mn-ea"/>
                <a:cs typeface="+mn-cs"/>
              </a:rPr>
              <a:t>onglets:</a:t>
            </a:r>
          </a:p>
          <a:p>
            <a:r>
              <a:rPr lang="fr-FR" sz="1200" b="0" i="0" u="none" strike="noStrike" kern="1200" baseline="0" dirty="0" smtClean="0">
                <a:solidFill>
                  <a:schemeClr val="tx1"/>
                </a:solidFill>
                <a:latin typeface="+mn-lt"/>
                <a:ea typeface="+mn-ea"/>
                <a:cs typeface="+mn-cs"/>
              </a:rPr>
              <a:t>données</a:t>
            </a:r>
          </a:p>
          <a:p>
            <a:r>
              <a:rPr lang="fr-FR" sz="1200" b="0" i="0" u="none" strike="noStrike" kern="1200" baseline="0" dirty="0" smtClean="0">
                <a:solidFill>
                  <a:schemeClr val="tx1"/>
                </a:solidFill>
                <a:latin typeface="+mn-lt"/>
                <a:ea typeface="+mn-ea"/>
                <a:cs typeface="+mn-cs"/>
              </a:rPr>
              <a:t>temporelles</a:t>
            </a:r>
          </a:p>
          <a:p>
            <a:r>
              <a:rPr lang="fr-FR" sz="1200" b="0" i="0" u="none" strike="noStrike" kern="1200" baseline="0" dirty="0" smtClean="0">
                <a:solidFill>
                  <a:schemeClr val="tx1"/>
                </a:solidFill>
                <a:latin typeface="+mn-lt"/>
                <a:ea typeface="+mn-ea"/>
                <a:cs typeface="+mn-cs"/>
              </a:rPr>
              <a:t>données</a:t>
            </a:r>
          </a:p>
          <a:p>
            <a:r>
              <a:rPr lang="fr-FR" sz="1200" b="0" i="0" u="none" strike="noStrike" kern="1200" baseline="0" dirty="0" smtClean="0">
                <a:solidFill>
                  <a:schemeClr val="tx1"/>
                </a:solidFill>
                <a:latin typeface="+mn-lt"/>
                <a:ea typeface="+mn-ea"/>
                <a:cs typeface="+mn-cs"/>
              </a:rPr>
              <a:t>linguistiques.</a:t>
            </a:r>
          </a:p>
          <a:p>
            <a:r>
              <a:rPr lang="fr-FR" sz="1200" b="0" i="0" u="none" strike="noStrike" kern="1200" baseline="0" dirty="0" smtClean="0">
                <a:solidFill>
                  <a:schemeClr val="tx1"/>
                </a:solidFill>
                <a:latin typeface="+mn-lt"/>
                <a:ea typeface="+mn-ea"/>
                <a:cs typeface="+mn-cs"/>
              </a:rPr>
              <a:t>Il faut aussi choisir un dossier. On calcule les statistiques du dossier choisit et</a:t>
            </a:r>
          </a:p>
          <a:p>
            <a:r>
              <a:rPr lang="fr-FR" sz="1200" b="0" i="0" u="none" strike="noStrike" kern="1200" baseline="0" dirty="0" smtClean="0">
                <a:solidFill>
                  <a:schemeClr val="tx1"/>
                </a:solidFill>
                <a:latin typeface="+mn-lt"/>
                <a:ea typeface="+mn-ea"/>
                <a:cs typeface="+mn-cs"/>
              </a:rPr>
              <a:t>selon l'onglet sélectionné on obtient un affichage différent.</a:t>
            </a:r>
          </a:p>
          <a:p>
            <a:r>
              <a:rPr lang="fr-FR" sz="1200" b="0" i="0" u="none" strike="noStrike" kern="1200" baseline="0" dirty="0" smtClean="0">
                <a:solidFill>
                  <a:schemeClr val="tx1"/>
                </a:solidFill>
                <a:latin typeface="+mn-lt"/>
                <a:ea typeface="+mn-ea"/>
                <a:cs typeface="+mn-cs"/>
              </a:rPr>
              <a:t>Dans le cas des ¶\ données temporelles ¶] on obtient l'affichage suivant,</a:t>
            </a:r>
          </a:p>
          <a:p>
            <a:r>
              <a:rPr lang="fr-FR" sz="1200" b="0" i="0" u="none" strike="noStrike" kern="1200" baseline="0" dirty="0" smtClean="0">
                <a:solidFill>
                  <a:schemeClr val="tx1"/>
                </a:solidFill>
                <a:latin typeface="+mn-lt"/>
                <a:ea typeface="+mn-ea"/>
                <a:cs typeface="+mn-cs"/>
              </a:rPr>
              <a:t>Dans la partie gauche de l'écran on a pour chaque champ les valeurs minimales</a:t>
            </a:r>
          </a:p>
          <a:p>
            <a:r>
              <a:rPr lang="fr-FR" sz="1200" b="0" i="0" u="none" strike="noStrike" kern="1200" baseline="0" dirty="0" smtClean="0">
                <a:solidFill>
                  <a:schemeClr val="tx1"/>
                </a:solidFill>
                <a:latin typeface="+mn-lt"/>
                <a:ea typeface="+mn-ea"/>
                <a:cs typeface="+mn-cs"/>
              </a:rPr>
              <a:t>maximales et moyenne trouvés dans le dossier sous forme de texte ainsi qu'une</a:t>
            </a:r>
          </a:p>
          <a:p>
            <a:r>
              <a:rPr lang="fr-FR" sz="1200" b="0" i="0" u="none" strike="noStrike" kern="1200" baseline="0" dirty="0" smtClean="0">
                <a:solidFill>
                  <a:schemeClr val="tx1"/>
                </a:solidFill>
                <a:latin typeface="+mn-lt"/>
                <a:ea typeface="+mn-ea"/>
                <a:cs typeface="+mn-cs"/>
              </a:rPr>
              <a:t>représentation sous forme de barre du rapport entre ces différentes valeurs.</a:t>
            </a:r>
          </a:p>
          <a:p>
            <a:r>
              <a:rPr lang="fr-FR" sz="1200" b="0" i="0" u="none" strike="noStrike" kern="1200" baseline="0" dirty="0" smtClean="0">
                <a:solidFill>
                  <a:schemeClr val="tx1"/>
                </a:solidFill>
                <a:latin typeface="+mn-lt"/>
                <a:ea typeface="+mn-ea"/>
                <a:cs typeface="+mn-cs"/>
              </a:rPr>
              <a:t>La partie en rouge représente la valeur minimale, la valeur moyenne est</a:t>
            </a:r>
          </a:p>
          <a:p>
            <a:r>
              <a:rPr lang="fr-FR" sz="1200" b="0" i="0" u="none" strike="noStrike" kern="1200" baseline="0" dirty="0" smtClean="0">
                <a:solidFill>
                  <a:schemeClr val="tx1"/>
                </a:solidFill>
                <a:latin typeface="+mn-lt"/>
                <a:ea typeface="+mn-ea"/>
                <a:cs typeface="+mn-cs"/>
              </a:rPr>
              <a:t>représentée par la somme des parties rouges et jaunes et la valeur maximale par la barre</a:t>
            </a:r>
          </a:p>
          <a:p>
            <a:r>
              <a:rPr lang="fr-FR" sz="1200" b="0" i="0" u="none" strike="noStrike" kern="1200" baseline="0" dirty="0" smtClean="0">
                <a:solidFill>
                  <a:schemeClr val="tx1"/>
                </a:solidFill>
                <a:latin typeface="+mn-lt"/>
                <a:ea typeface="+mn-ea"/>
                <a:cs typeface="+mn-cs"/>
              </a:rPr>
              <a:t>entière. Chaque partie de la barre a une valeur calculée au prorata de la valeur maximum.</a:t>
            </a:r>
          </a:p>
          <a:p>
            <a:r>
              <a:rPr lang="fr-FR" sz="1200" b="0" i="0" u="none" strike="noStrike" kern="1200" baseline="0" dirty="0" smtClean="0">
                <a:solidFill>
                  <a:schemeClr val="tx1"/>
                </a:solidFill>
                <a:latin typeface="+mn-lt"/>
                <a:ea typeface="+mn-ea"/>
                <a:cs typeface="+mn-cs"/>
              </a:rPr>
              <a:t>Dans la partie droite on a les valeurs cumulées (sur l'ensemble du dossier) pour</a:t>
            </a:r>
          </a:p>
          <a:p>
            <a:r>
              <a:rPr lang="fr-FR" sz="1200" b="0" i="0" u="none" strike="noStrike" kern="1200" baseline="0" dirty="0" smtClean="0">
                <a:solidFill>
                  <a:schemeClr val="tx1"/>
                </a:solidFill>
                <a:latin typeface="+mn-lt"/>
                <a:ea typeface="+mn-ea"/>
                <a:cs typeface="+mn-cs"/>
              </a:rPr>
              <a:t>chaque couche. La longueur de chaque barre est calculée au prorata du total.</a:t>
            </a:r>
          </a:p>
          <a:p>
            <a:r>
              <a:rPr lang="fr-FR" sz="1200" b="0" i="0" u="none" strike="noStrike" kern="1200" baseline="0" dirty="0" smtClean="0">
                <a:solidFill>
                  <a:schemeClr val="tx1"/>
                </a:solidFill>
                <a:latin typeface="+mn-lt"/>
                <a:ea typeface="+mn-ea"/>
                <a:cs typeface="+mn-cs"/>
              </a:rPr>
              <a:t>7</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73</a:t>
            </a:fld>
            <a:endParaRPr lang="fr-FR"/>
          </a:p>
        </p:txBody>
      </p:sp>
    </p:spTree>
    <p:extLst>
      <p:ext uri="{BB962C8B-B14F-4D97-AF65-F5344CB8AC3E}">
        <p14:creationId xmlns:p14="http://schemas.microsoft.com/office/powerpoint/2010/main" val="1841721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1" dirty="0" smtClean="0"/>
              <a:t>HTML transit </a:t>
            </a:r>
            <a:r>
              <a:rPr lang="fr-FR" i="0" dirty="0" smtClean="0"/>
              <a:t>est une application</a:t>
            </a:r>
            <a:r>
              <a:rPr lang="fr-FR" i="0" baseline="0" dirty="0" smtClean="0"/>
              <a:t> très utile qui permet de convertir divers formats de fichiers en HTML. L’interface semble agréable à première vue, mais malheureusement cela ne signifie pas qu’elle soit « utilisable ». Un aspect problématique est que cet écran se présente comme celui d’une fenêtre principale d’application (menu File, etc.) avec paradoxalement aussi des éléments de boîtes de dialogue comme les boutons de commande. Si l’on utilise le </a:t>
            </a:r>
            <a:r>
              <a:rPr lang="fr-FR" i="0" baseline="0" dirty="0" err="1" smtClean="0"/>
              <a:t>Opendu</a:t>
            </a:r>
            <a:r>
              <a:rPr lang="fr-FR" i="0" baseline="0" dirty="0" smtClean="0"/>
              <a:t> File menu, cela ne fait que changer le titre de la fenêtre, et le New ne fait rien ! Dans les deux cas, le contenu de la fenêtre ne change pas (contrairement à ce qui se passe dans une </a:t>
            </a:r>
            <a:r>
              <a:rPr lang="fr-FR" i="0" baseline="0" dirty="0" err="1" smtClean="0"/>
              <a:t>apllication</a:t>
            </a:r>
            <a:r>
              <a:rPr lang="fr-FR" i="0" baseline="0" dirty="0" smtClean="0"/>
              <a:t>). Un utilisateur non averti risque de faire New plusieurs fois de suite, et conclura que le programme ne marche pas. Le problème de base est que ce programme ne procure aucun feed-back sur l’opération effectuée. L’utilisateur doit cliquer sur les boutons de commande de la colonne de gauche pour voir l’information associée. Cliquer sur n’importe quel bouton de la colonne de droite génèrera un message d’erreur sauf si l’utilisateur a spécifié des paramètres ailleurs dans le programme. C’est une structure complètement anarchique qui a du faire que ce logiciel, pourtant utile, n’aura pas eu beaucoup d’adeptes…</a:t>
            </a:r>
            <a:endParaRPr lang="fr-FR" i="1" dirty="0" smtClean="0"/>
          </a:p>
          <a:p>
            <a:r>
              <a:rPr lang="fr-FR" i="1" dirty="0" smtClean="0"/>
              <a:t>HTML Transit</a:t>
            </a:r>
            <a:r>
              <a:rPr lang="fr-FR" dirty="0" smtClean="0"/>
              <a:t> </a:t>
            </a:r>
            <a:r>
              <a:rPr lang="fr-FR" dirty="0" err="1" smtClean="0"/>
              <a:t>is</a:t>
            </a:r>
            <a:r>
              <a:rPr lang="fr-FR" dirty="0" smtClean="0"/>
              <a:t> an </a:t>
            </a:r>
            <a:r>
              <a:rPr lang="fr-FR" dirty="0" err="1" smtClean="0"/>
              <a:t>award-winning</a:t>
            </a:r>
            <a:r>
              <a:rPr lang="fr-FR" dirty="0" smtClean="0"/>
              <a:t>, </a:t>
            </a:r>
            <a:r>
              <a:rPr lang="fr-FR" dirty="0" err="1" smtClean="0"/>
              <a:t>very</a:t>
            </a:r>
            <a:r>
              <a:rPr lang="fr-FR" dirty="0" smtClean="0"/>
              <a:t> </a:t>
            </a:r>
            <a:r>
              <a:rPr lang="fr-FR" dirty="0" err="1" smtClean="0"/>
              <a:t>useful</a:t>
            </a:r>
            <a:r>
              <a:rPr lang="fr-FR" dirty="0" smtClean="0"/>
              <a:t> application </a:t>
            </a:r>
            <a:r>
              <a:rPr lang="fr-FR" dirty="0" err="1" smtClean="0"/>
              <a:t>that</a:t>
            </a:r>
            <a:r>
              <a:rPr lang="fr-FR" dirty="0" smtClean="0"/>
              <a:t> </a:t>
            </a:r>
            <a:r>
              <a:rPr lang="fr-FR" dirty="0" err="1" smtClean="0"/>
              <a:t>converts</a:t>
            </a:r>
            <a:r>
              <a:rPr lang="fr-FR" dirty="0" smtClean="0"/>
              <a:t> a </a:t>
            </a:r>
            <a:r>
              <a:rPr lang="fr-FR" dirty="0" err="1" smtClean="0"/>
              <a:t>number</a:t>
            </a:r>
            <a:r>
              <a:rPr lang="fr-FR" dirty="0" smtClean="0"/>
              <a:t> of file formats to HTML for use in web sites. </a:t>
            </a:r>
            <a:r>
              <a:rPr lang="fr-FR" dirty="0" err="1" smtClean="0"/>
              <a:t>When</a:t>
            </a:r>
            <a:r>
              <a:rPr lang="fr-FR" dirty="0" smtClean="0"/>
              <a:t> first </a:t>
            </a:r>
            <a:r>
              <a:rPr lang="fr-FR" dirty="0" err="1" smtClean="0"/>
              <a:t>loaded</a:t>
            </a:r>
            <a:r>
              <a:rPr lang="fr-FR" dirty="0" smtClean="0"/>
              <a:t>, </a:t>
            </a:r>
            <a:r>
              <a:rPr lang="fr-FR" dirty="0" err="1" smtClean="0"/>
              <a:t>it</a:t>
            </a:r>
            <a:r>
              <a:rPr lang="fr-FR" dirty="0" smtClean="0"/>
              <a:t> </a:t>
            </a:r>
            <a:r>
              <a:rPr lang="fr-FR" dirty="0" err="1" smtClean="0"/>
              <a:t>presents</a:t>
            </a:r>
            <a:r>
              <a:rPr lang="fr-FR" dirty="0" smtClean="0"/>
              <a:t> a </a:t>
            </a:r>
            <a:r>
              <a:rPr lang="fr-FR" dirty="0" err="1" smtClean="0"/>
              <a:t>visually</a:t>
            </a:r>
            <a:r>
              <a:rPr lang="fr-FR" dirty="0" smtClean="0"/>
              <a:t> </a:t>
            </a:r>
            <a:r>
              <a:rPr lang="fr-FR" dirty="0" err="1" smtClean="0"/>
              <a:t>pleasing</a:t>
            </a:r>
            <a:r>
              <a:rPr lang="fr-FR" dirty="0" smtClean="0"/>
              <a:t> interface. </a:t>
            </a:r>
            <a:r>
              <a:rPr lang="fr-FR" dirty="0" err="1" smtClean="0"/>
              <a:t>Unfortunately</a:t>
            </a:r>
            <a:r>
              <a:rPr lang="fr-FR" dirty="0" smtClean="0"/>
              <a:t>, "</a:t>
            </a:r>
            <a:r>
              <a:rPr lang="fr-FR" dirty="0" err="1" smtClean="0"/>
              <a:t>useful</a:t>
            </a:r>
            <a:r>
              <a:rPr lang="fr-FR" dirty="0" smtClean="0"/>
              <a:t>" and "</a:t>
            </a:r>
            <a:r>
              <a:rPr lang="fr-FR" dirty="0" err="1" smtClean="0"/>
              <a:t>visually</a:t>
            </a:r>
            <a:r>
              <a:rPr lang="fr-FR" dirty="0" smtClean="0"/>
              <a:t> </a:t>
            </a:r>
            <a:r>
              <a:rPr lang="fr-FR" dirty="0" err="1" smtClean="0"/>
              <a:t>pleasing</a:t>
            </a:r>
            <a:r>
              <a:rPr lang="fr-FR" dirty="0" smtClean="0"/>
              <a:t>" do not </a:t>
            </a:r>
            <a:r>
              <a:rPr lang="fr-FR" dirty="0" err="1" smtClean="0"/>
              <a:t>necessarily</a:t>
            </a:r>
            <a:r>
              <a:rPr lang="fr-FR" dirty="0" smtClean="0"/>
              <a:t> translate to "usable". </a:t>
            </a:r>
          </a:p>
          <a:p>
            <a:r>
              <a:rPr lang="fr-FR" dirty="0" smtClean="0"/>
              <a:t>One </a:t>
            </a:r>
            <a:r>
              <a:rPr lang="fr-FR" dirty="0" err="1" smtClean="0"/>
              <a:t>problematic</a:t>
            </a:r>
            <a:r>
              <a:rPr lang="fr-FR" dirty="0" smtClean="0"/>
              <a:t> aspect of the program </a:t>
            </a:r>
            <a:r>
              <a:rPr lang="fr-FR" dirty="0" err="1" smtClean="0"/>
              <a:t>is</a:t>
            </a:r>
            <a:r>
              <a:rPr lang="fr-FR" dirty="0" smtClean="0"/>
              <a:t> </a:t>
            </a:r>
            <a:r>
              <a:rPr lang="fr-FR" dirty="0" err="1" smtClean="0"/>
              <a:t>that</a:t>
            </a:r>
            <a:r>
              <a:rPr lang="fr-FR" dirty="0" smtClean="0"/>
              <a:t> </a:t>
            </a:r>
            <a:r>
              <a:rPr lang="fr-FR" dirty="0" err="1" smtClean="0"/>
              <a:t>it</a:t>
            </a:r>
            <a:r>
              <a:rPr lang="fr-FR" dirty="0" smtClean="0"/>
              <a:t> </a:t>
            </a:r>
            <a:r>
              <a:rPr lang="fr-FR" dirty="0" err="1" smtClean="0"/>
              <a:t>gives</a:t>
            </a:r>
            <a:r>
              <a:rPr lang="fr-FR" dirty="0" smtClean="0"/>
              <a:t> the </a:t>
            </a:r>
            <a:r>
              <a:rPr lang="fr-FR" dirty="0" err="1" smtClean="0"/>
              <a:t>appearance</a:t>
            </a:r>
            <a:r>
              <a:rPr lang="fr-FR" dirty="0" smtClean="0"/>
              <a:t> of a multiple-document interface (MDI) application, as </a:t>
            </a:r>
            <a:r>
              <a:rPr lang="fr-FR" dirty="0" err="1" smtClean="0"/>
              <a:t>indicated</a:t>
            </a:r>
            <a:r>
              <a:rPr lang="fr-FR" dirty="0" smtClean="0"/>
              <a:t> by the File menu, but </a:t>
            </a:r>
            <a:r>
              <a:rPr lang="fr-FR" dirty="0" err="1" smtClean="0"/>
              <a:t>also</a:t>
            </a:r>
            <a:r>
              <a:rPr lang="fr-FR" dirty="0" smtClean="0"/>
              <a:t> </a:t>
            </a:r>
            <a:r>
              <a:rPr lang="fr-FR" dirty="0" err="1" smtClean="0"/>
              <a:t>acts</a:t>
            </a:r>
            <a:r>
              <a:rPr lang="fr-FR" dirty="0" smtClean="0"/>
              <a:t> as a </a:t>
            </a:r>
            <a:r>
              <a:rPr lang="fr-FR" dirty="0" err="1" smtClean="0"/>
              <a:t>dialog</a:t>
            </a:r>
            <a:r>
              <a:rPr lang="fr-FR" dirty="0" smtClean="0"/>
              <a:t> box, as </a:t>
            </a:r>
            <a:r>
              <a:rPr lang="fr-FR" dirty="0" err="1" smtClean="0"/>
              <a:t>indicated</a:t>
            </a:r>
            <a:r>
              <a:rPr lang="fr-FR" dirty="0" smtClean="0"/>
              <a:t> by the command buttons on the main </a:t>
            </a:r>
            <a:r>
              <a:rPr lang="fr-FR" dirty="0" err="1" smtClean="0"/>
              <a:t>window</a:t>
            </a:r>
            <a:r>
              <a:rPr lang="fr-FR" dirty="0" smtClean="0"/>
              <a:t>. In all </a:t>
            </a:r>
            <a:r>
              <a:rPr lang="fr-FR" dirty="0" err="1" smtClean="0"/>
              <a:t>other</a:t>
            </a:r>
            <a:r>
              <a:rPr lang="fr-FR" dirty="0" smtClean="0"/>
              <a:t> MDI applications, </a:t>
            </a:r>
            <a:r>
              <a:rPr lang="fr-FR" dirty="0" err="1" smtClean="0"/>
              <a:t>when</a:t>
            </a:r>
            <a:r>
              <a:rPr lang="fr-FR" dirty="0" smtClean="0"/>
              <a:t> the user has </a:t>
            </a:r>
            <a:r>
              <a:rPr lang="fr-FR" dirty="0" err="1" smtClean="0"/>
              <a:t>selected</a:t>
            </a:r>
            <a:r>
              <a:rPr lang="fr-FR" dirty="0" smtClean="0"/>
              <a:t> "New" or "Open" </a:t>
            </a:r>
            <a:r>
              <a:rPr lang="fr-FR" dirty="0" err="1" smtClean="0"/>
              <a:t>from</a:t>
            </a:r>
            <a:r>
              <a:rPr lang="fr-FR" dirty="0" smtClean="0"/>
              <a:t> the File menu, the contents of the </a:t>
            </a:r>
            <a:r>
              <a:rPr lang="fr-FR" dirty="0" err="1" smtClean="0"/>
              <a:t>window</a:t>
            </a:r>
            <a:r>
              <a:rPr lang="fr-FR" dirty="0" smtClean="0"/>
              <a:t> </a:t>
            </a:r>
            <a:r>
              <a:rPr lang="fr-FR" dirty="0" err="1" smtClean="0"/>
              <a:t>will</a:t>
            </a:r>
            <a:r>
              <a:rPr lang="fr-FR" dirty="0" smtClean="0"/>
              <a:t> display the contents of the file. In </a:t>
            </a:r>
            <a:r>
              <a:rPr lang="fr-FR" i="1" dirty="0" smtClean="0"/>
              <a:t>HTML Transit</a:t>
            </a:r>
            <a:r>
              <a:rPr lang="fr-FR" dirty="0" smtClean="0"/>
              <a:t> </a:t>
            </a:r>
            <a:r>
              <a:rPr lang="fr-FR" dirty="0" err="1" smtClean="0"/>
              <a:t>however</a:t>
            </a:r>
            <a:r>
              <a:rPr lang="fr-FR" dirty="0" smtClean="0"/>
              <a:t>, </a:t>
            </a:r>
            <a:r>
              <a:rPr lang="fr-FR" dirty="0" err="1" smtClean="0"/>
              <a:t>selecting</a:t>
            </a:r>
            <a:r>
              <a:rPr lang="fr-FR" dirty="0" smtClean="0"/>
              <a:t> "Open" </a:t>
            </a:r>
            <a:r>
              <a:rPr lang="fr-FR" dirty="0" err="1" smtClean="0"/>
              <a:t>only</a:t>
            </a:r>
            <a:r>
              <a:rPr lang="fr-FR" dirty="0" smtClean="0"/>
              <a:t> </a:t>
            </a:r>
            <a:r>
              <a:rPr lang="fr-FR" dirty="0" err="1" smtClean="0"/>
              <a:t>gives</a:t>
            </a:r>
            <a:r>
              <a:rPr lang="fr-FR" dirty="0" smtClean="0"/>
              <a:t> the </a:t>
            </a:r>
            <a:r>
              <a:rPr lang="fr-FR" dirty="0" err="1" smtClean="0"/>
              <a:t>appearance</a:t>
            </a:r>
            <a:r>
              <a:rPr lang="fr-FR" dirty="0" smtClean="0"/>
              <a:t> of </a:t>
            </a:r>
            <a:r>
              <a:rPr lang="fr-FR" dirty="0" err="1" smtClean="0"/>
              <a:t>changing</a:t>
            </a:r>
            <a:r>
              <a:rPr lang="fr-FR" dirty="0" smtClean="0"/>
              <a:t> the </a:t>
            </a:r>
            <a:r>
              <a:rPr lang="fr-FR" dirty="0" err="1" smtClean="0"/>
              <a:t>title</a:t>
            </a:r>
            <a:r>
              <a:rPr lang="fr-FR" dirty="0" smtClean="0"/>
              <a:t> of the </a:t>
            </a:r>
            <a:r>
              <a:rPr lang="fr-FR" dirty="0" err="1" smtClean="0"/>
              <a:t>window</a:t>
            </a:r>
            <a:r>
              <a:rPr lang="fr-FR" dirty="0" smtClean="0"/>
              <a:t>, and </a:t>
            </a:r>
            <a:r>
              <a:rPr lang="fr-FR" dirty="0" err="1" smtClean="0"/>
              <a:t>selecting</a:t>
            </a:r>
            <a:r>
              <a:rPr lang="fr-FR" dirty="0" smtClean="0"/>
              <a:t> "New" </a:t>
            </a:r>
            <a:r>
              <a:rPr lang="fr-FR" dirty="0" err="1" smtClean="0"/>
              <a:t>does</a:t>
            </a:r>
            <a:r>
              <a:rPr lang="fr-FR" dirty="0" smtClean="0"/>
              <a:t> ... </a:t>
            </a:r>
            <a:r>
              <a:rPr lang="fr-FR" dirty="0" err="1" smtClean="0"/>
              <a:t>nothing</a:t>
            </a:r>
            <a:r>
              <a:rPr lang="fr-FR" dirty="0" smtClean="0"/>
              <a:t>. In </a:t>
            </a:r>
            <a:r>
              <a:rPr lang="fr-FR" dirty="0" err="1" smtClean="0"/>
              <a:t>either</a:t>
            </a:r>
            <a:r>
              <a:rPr lang="fr-FR" dirty="0" smtClean="0"/>
              <a:t> case, the contents of the main </a:t>
            </a:r>
            <a:r>
              <a:rPr lang="fr-FR" dirty="0" err="1" smtClean="0"/>
              <a:t>window</a:t>
            </a:r>
            <a:r>
              <a:rPr lang="fr-FR" dirty="0" smtClean="0"/>
              <a:t> </a:t>
            </a:r>
            <a:r>
              <a:rPr lang="fr-FR" dirty="0" err="1" smtClean="0"/>
              <a:t>does</a:t>
            </a:r>
            <a:r>
              <a:rPr lang="fr-FR" dirty="0" smtClean="0"/>
              <a:t> not change. The new user </a:t>
            </a:r>
            <a:r>
              <a:rPr lang="fr-FR" dirty="0" err="1" smtClean="0"/>
              <a:t>is</a:t>
            </a:r>
            <a:r>
              <a:rPr lang="fr-FR" dirty="0" smtClean="0"/>
              <a:t> </a:t>
            </a:r>
            <a:r>
              <a:rPr lang="fr-FR" dirty="0" err="1" smtClean="0"/>
              <a:t>likely</a:t>
            </a:r>
            <a:r>
              <a:rPr lang="fr-FR" dirty="0" smtClean="0"/>
              <a:t> to select "New" </a:t>
            </a:r>
            <a:r>
              <a:rPr lang="fr-FR" dirty="0" err="1" smtClean="0"/>
              <a:t>several</a:t>
            </a:r>
            <a:r>
              <a:rPr lang="fr-FR" dirty="0" smtClean="0"/>
              <a:t> times, </a:t>
            </a:r>
            <a:r>
              <a:rPr lang="fr-FR" dirty="0" err="1" smtClean="0"/>
              <a:t>then</a:t>
            </a:r>
            <a:r>
              <a:rPr lang="fr-FR" dirty="0" smtClean="0"/>
              <a:t>, </a:t>
            </a:r>
            <a:r>
              <a:rPr lang="fr-FR" dirty="0" err="1" smtClean="0"/>
              <a:t>after</a:t>
            </a:r>
            <a:r>
              <a:rPr lang="fr-FR" dirty="0" smtClean="0"/>
              <a:t> </a:t>
            </a:r>
            <a:r>
              <a:rPr lang="fr-FR" dirty="0" err="1" smtClean="0"/>
              <a:t>concluding</a:t>
            </a:r>
            <a:r>
              <a:rPr lang="fr-FR" dirty="0" smtClean="0"/>
              <a:t> </a:t>
            </a:r>
            <a:r>
              <a:rPr lang="fr-FR" dirty="0" err="1" smtClean="0"/>
              <a:t>that</a:t>
            </a:r>
            <a:r>
              <a:rPr lang="fr-FR" dirty="0" smtClean="0"/>
              <a:t> the program </a:t>
            </a:r>
            <a:r>
              <a:rPr lang="fr-FR" dirty="0" err="1" smtClean="0"/>
              <a:t>does</a:t>
            </a:r>
            <a:r>
              <a:rPr lang="fr-FR" dirty="0" smtClean="0"/>
              <a:t> not </a:t>
            </a:r>
            <a:r>
              <a:rPr lang="fr-FR" dirty="0" err="1" smtClean="0"/>
              <a:t>work</a:t>
            </a:r>
            <a:r>
              <a:rPr lang="fr-FR" dirty="0" smtClean="0"/>
              <a:t>, </a:t>
            </a:r>
            <a:r>
              <a:rPr lang="fr-FR" dirty="0" err="1" smtClean="0"/>
              <a:t>uninstall</a:t>
            </a:r>
            <a:r>
              <a:rPr lang="fr-FR" dirty="0" smtClean="0"/>
              <a:t> the program. </a:t>
            </a:r>
          </a:p>
          <a:p>
            <a:r>
              <a:rPr lang="fr-FR" dirty="0" smtClean="0"/>
              <a:t>The basic </a:t>
            </a:r>
            <a:r>
              <a:rPr lang="fr-FR" dirty="0" err="1" smtClean="0"/>
              <a:t>problem</a:t>
            </a:r>
            <a:r>
              <a:rPr lang="fr-FR" dirty="0" smtClean="0"/>
              <a:t> </a:t>
            </a:r>
            <a:r>
              <a:rPr lang="fr-FR" dirty="0" err="1" smtClean="0"/>
              <a:t>with</a:t>
            </a:r>
            <a:r>
              <a:rPr lang="fr-FR" dirty="0" smtClean="0"/>
              <a:t> the program </a:t>
            </a:r>
            <a:r>
              <a:rPr lang="fr-FR" dirty="0" err="1" smtClean="0"/>
              <a:t>is</a:t>
            </a:r>
            <a:r>
              <a:rPr lang="fr-FR" dirty="0" smtClean="0"/>
              <a:t> </a:t>
            </a:r>
            <a:r>
              <a:rPr lang="fr-FR" dirty="0" err="1" smtClean="0"/>
              <a:t>that</a:t>
            </a:r>
            <a:r>
              <a:rPr lang="fr-FR" dirty="0" smtClean="0"/>
              <a:t> </a:t>
            </a:r>
            <a:r>
              <a:rPr lang="fr-FR" dirty="0" err="1" smtClean="0"/>
              <a:t>it</a:t>
            </a:r>
            <a:r>
              <a:rPr lang="fr-FR" dirty="0" smtClean="0"/>
              <a:t> </a:t>
            </a:r>
            <a:r>
              <a:rPr lang="fr-FR" dirty="0" err="1" smtClean="0"/>
              <a:t>does</a:t>
            </a:r>
            <a:r>
              <a:rPr lang="fr-FR" dirty="0" smtClean="0"/>
              <a:t> not </a:t>
            </a:r>
            <a:r>
              <a:rPr lang="fr-FR" dirty="0" err="1" smtClean="0"/>
              <a:t>provide</a:t>
            </a:r>
            <a:r>
              <a:rPr lang="fr-FR" dirty="0" smtClean="0"/>
              <a:t> </a:t>
            </a:r>
            <a:r>
              <a:rPr lang="fr-FR" dirty="0" err="1" smtClean="0"/>
              <a:t>visual</a:t>
            </a:r>
            <a:r>
              <a:rPr lang="fr-FR" dirty="0" smtClean="0"/>
              <a:t> feedback </a:t>
            </a:r>
            <a:r>
              <a:rPr lang="fr-FR" dirty="0" err="1" smtClean="0"/>
              <a:t>that</a:t>
            </a:r>
            <a:r>
              <a:rPr lang="fr-FR" dirty="0" smtClean="0"/>
              <a:t> the </a:t>
            </a:r>
            <a:r>
              <a:rPr lang="fr-FR" dirty="0" err="1" smtClean="0"/>
              <a:t>operation</a:t>
            </a:r>
            <a:r>
              <a:rPr lang="fr-FR" dirty="0" smtClean="0"/>
              <a:t> </a:t>
            </a:r>
            <a:r>
              <a:rPr lang="fr-FR" dirty="0" err="1" smtClean="0"/>
              <a:t>was</a:t>
            </a:r>
            <a:r>
              <a:rPr lang="fr-FR" dirty="0" smtClean="0"/>
              <a:t> </a:t>
            </a:r>
            <a:r>
              <a:rPr lang="fr-FR" dirty="0" err="1" smtClean="0"/>
              <a:t>successful</a:t>
            </a:r>
            <a:r>
              <a:rPr lang="fr-FR" dirty="0" smtClean="0"/>
              <a:t>. The user must open one of the </a:t>
            </a:r>
            <a:r>
              <a:rPr lang="fr-FR" dirty="0" err="1" smtClean="0"/>
              <a:t>various</a:t>
            </a:r>
            <a:r>
              <a:rPr lang="fr-FR" dirty="0" smtClean="0"/>
              <a:t> </a:t>
            </a:r>
            <a:r>
              <a:rPr lang="fr-FR" dirty="0" err="1" smtClean="0"/>
              <a:t>dialog</a:t>
            </a:r>
            <a:r>
              <a:rPr lang="fr-FR" dirty="0" smtClean="0"/>
              <a:t> boxes </a:t>
            </a:r>
            <a:r>
              <a:rPr lang="fr-FR" dirty="0" err="1" smtClean="0"/>
              <a:t>associated</a:t>
            </a:r>
            <a:r>
              <a:rPr lang="fr-FR" dirty="0" smtClean="0"/>
              <a:t> </a:t>
            </a:r>
            <a:r>
              <a:rPr lang="fr-FR" dirty="0" err="1" smtClean="0"/>
              <a:t>with</a:t>
            </a:r>
            <a:r>
              <a:rPr lang="fr-FR" dirty="0" smtClean="0"/>
              <a:t> the command buttons (in the </a:t>
            </a:r>
            <a:r>
              <a:rPr lang="fr-FR" dirty="0" err="1" smtClean="0"/>
              <a:t>left</a:t>
            </a:r>
            <a:r>
              <a:rPr lang="fr-FR" dirty="0" smtClean="0"/>
              <a:t> </a:t>
            </a:r>
            <a:r>
              <a:rPr lang="fr-FR" dirty="0" err="1" smtClean="0"/>
              <a:t>column</a:t>
            </a:r>
            <a:r>
              <a:rPr lang="fr-FR" dirty="0" smtClean="0"/>
              <a:t>) to </a:t>
            </a:r>
            <a:r>
              <a:rPr lang="fr-FR" dirty="0" err="1" smtClean="0"/>
              <a:t>see</a:t>
            </a:r>
            <a:r>
              <a:rPr lang="fr-FR" dirty="0" smtClean="0"/>
              <a:t> the information </a:t>
            </a:r>
            <a:r>
              <a:rPr lang="fr-FR" dirty="0" err="1" smtClean="0"/>
              <a:t>associated</a:t>
            </a:r>
            <a:r>
              <a:rPr lang="fr-FR" dirty="0" smtClean="0"/>
              <a:t> </a:t>
            </a:r>
            <a:r>
              <a:rPr lang="fr-FR" dirty="0" err="1" smtClean="0"/>
              <a:t>with</a:t>
            </a:r>
            <a:r>
              <a:rPr lang="fr-FR" dirty="0" smtClean="0"/>
              <a:t> the </a:t>
            </a:r>
            <a:r>
              <a:rPr lang="fr-FR" dirty="0" err="1" smtClean="0"/>
              <a:t>template</a:t>
            </a:r>
            <a:r>
              <a:rPr lang="fr-FR" dirty="0" smtClean="0"/>
              <a:t>. </a:t>
            </a:r>
            <a:r>
              <a:rPr lang="fr-FR" dirty="0" err="1" smtClean="0"/>
              <a:t>Clicking</a:t>
            </a:r>
            <a:r>
              <a:rPr lang="fr-FR" dirty="0" smtClean="0"/>
              <a:t> </a:t>
            </a:r>
            <a:r>
              <a:rPr lang="fr-FR" dirty="0" err="1" smtClean="0"/>
              <a:t>any</a:t>
            </a:r>
            <a:r>
              <a:rPr lang="fr-FR" dirty="0" smtClean="0"/>
              <a:t> of the buttons in the right </a:t>
            </a:r>
            <a:r>
              <a:rPr lang="fr-FR" dirty="0" err="1" smtClean="0"/>
              <a:t>column</a:t>
            </a:r>
            <a:r>
              <a:rPr lang="fr-FR" dirty="0" smtClean="0"/>
              <a:t> </a:t>
            </a:r>
            <a:r>
              <a:rPr lang="fr-FR" dirty="0" err="1" smtClean="0"/>
              <a:t>will</a:t>
            </a:r>
            <a:r>
              <a:rPr lang="fr-FR" dirty="0" smtClean="0"/>
              <a:t> </a:t>
            </a:r>
            <a:r>
              <a:rPr lang="fr-FR" dirty="0" err="1" smtClean="0"/>
              <a:t>generate</a:t>
            </a:r>
            <a:r>
              <a:rPr lang="fr-FR" dirty="0" smtClean="0"/>
              <a:t> an </a:t>
            </a:r>
            <a:r>
              <a:rPr lang="fr-FR" dirty="0" err="1" smtClean="0"/>
              <a:t>error</a:t>
            </a:r>
            <a:r>
              <a:rPr lang="fr-FR" dirty="0" smtClean="0"/>
              <a:t> message </a:t>
            </a:r>
            <a:r>
              <a:rPr lang="fr-FR" dirty="0" err="1" smtClean="0"/>
              <a:t>unless</a:t>
            </a:r>
            <a:r>
              <a:rPr lang="fr-FR" dirty="0" smtClean="0"/>
              <a:t> the user has </a:t>
            </a:r>
            <a:r>
              <a:rPr lang="fr-FR" dirty="0" err="1" smtClean="0"/>
              <a:t>specified</a:t>
            </a:r>
            <a:r>
              <a:rPr lang="fr-FR" dirty="0" smtClean="0"/>
              <a:t> settings </a:t>
            </a:r>
            <a:r>
              <a:rPr lang="fr-FR" dirty="0" err="1" smtClean="0"/>
              <a:t>elsewhere</a:t>
            </a:r>
            <a:r>
              <a:rPr lang="fr-FR" dirty="0" smtClean="0"/>
              <a:t> in the program. This </a:t>
            </a:r>
            <a:r>
              <a:rPr lang="fr-FR" dirty="0" err="1" smtClean="0"/>
              <a:t>is</a:t>
            </a:r>
            <a:r>
              <a:rPr lang="fr-FR" dirty="0" smtClean="0"/>
              <a:t> an </a:t>
            </a:r>
            <a:r>
              <a:rPr lang="fr-FR" dirty="0" err="1" smtClean="0"/>
              <a:t>entirely</a:t>
            </a:r>
            <a:r>
              <a:rPr lang="fr-FR" dirty="0" smtClean="0"/>
              <a:t> </a:t>
            </a:r>
            <a:r>
              <a:rPr lang="fr-FR" dirty="0" err="1" smtClean="0"/>
              <a:t>confusing</a:t>
            </a:r>
            <a:r>
              <a:rPr lang="fr-FR" dirty="0" smtClean="0"/>
              <a:t> structure </a:t>
            </a:r>
            <a:r>
              <a:rPr lang="fr-FR" dirty="0" err="1" smtClean="0"/>
              <a:t>that</a:t>
            </a:r>
            <a:r>
              <a:rPr lang="fr-FR" dirty="0" smtClean="0"/>
              <a:t> </a:t>
            </a:r>
            <a:r>
              <a:rPr lang="fr-FR" dirty="0" err="1" smtClean="0"/>
              <a:t>is</a:t>
            </a:r>
            <a:r>
              <a:rPr lang="fr-FR" dirty="0" smtClean="0"/>
              <a:t> </a:t>
            </a:r>
            <a:r>
              <a:rPr lang="fr-FR" dirty="0" err="1" smtClean="0"/>
              <a:t>likely</a:t>
            </a:r>
            <a:r>
              <a:rPr lang="fr-FR" dirty="0" smtClean="0"/>
              <a:t> to cause </a:t>
            </a:r>
            <a:r>
              <a:rPr lang="fr-FR" dirty="0" err="1" smtClean="0"/>
              <a:t>InfoAccess</a:t>
            </a:r>
            <a:r>
              <a:rPr lang="fr-FR" dirty="0" smtClean="0"/>
              <a:t> to </a:t>
            </a:r>
            <a:r>
              <a:rPr lang="fr-FR" dirty="0" err="1" smtClean="0"/>
              <a:t>lose</a:t>
            </a:r>
            <a:r>
              <a:rPr lang="fr-FR" dirty="0" smtClean="0"/>
              <a:t> </a:t>
            </a:r>
            <a:r>
              <a:rPr lang="fr-FR" dirty="0" err="1" smtClean="0"/>
              <a:t>quite</a:t>
            </a:r>
            <a:r>
              <a:rPr lang="fr-FR" dirty="0" smtClean="0"/>
              <a:t> a few </a:t>
            </a:r>
            <a:r>
              <a:rPr lang="fr-FR" dirty="0" err="1" smtClean="0"/>
              <a:t>potential</a:t>
            </a:r>
            <a:r>
              <a:rPr lang="fr-FR" dirty="0" smtClean="0"/>
              <a:t> </a:t>
            </a:r>
            <a:r>
              <a:rPr lang="fr-FR" dirty="0" err="1" smtClean="0"/>
              <a:t>customers</a:t>
            </a: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6</a:t>
            </a:fld>
            <a:endParaRPr lang="fr-FR"/>
          </a:p>
        </p:txBody>
      </p:sp>
    </p:spTree>
    <p:extLst>
      <p:ext uri="{BB962C8B-B14F-4D97-AF65-F5344CB8AC3E}">
        <p14:creationId xmlns:p14="http://schemas.microsoft.com/office/powerpoint/2010/main" val="27126452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smtClean="0">
                <a:solidFill>
                  <a:schemeClr val="tx1"/>
                </a:solidFill>
                <a:latin typeface="+mn-lt"/>
                <a:ea typeface="+mn-ea"/>
                <a:cs typeface="+mn-cs"/>
              </a:rPr>
              <a:t>En cliquant sur l'onglet intégration on obtient l'écran suivant:</a:t>
            </a:r>
            <a:endParaRPr lang="fr-FR"/>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74</a:t>
            </a:fld>
            <a:endParaRPr lang="fr-FR"/>
          </a:p>
        </p:txBody>
      </p:sp>
    </p:spTree>
    <p:extLst>
      <p:ext uri="{BB962C8B-B14F-4D97-AF65-F5344CB8AC3E}">
        <p14:creationId xmlns:p14="http://schemas.microsoft.com/office/powerpoint/2010/main" val="33917614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err="1" smtClean="0">
                <a:solidFill>
                  <a:schemeClr val="tx1"/>
                </a:solidFill>
                <a:effectLst/>
                <a:latin typeface="+mn-lt"/>
                <a:ea typeface="+mn-ea"/>
                <a:cs typeface="+mn-cs"/>
              </a:rPr>
              <a:t>Fouille</a:t>
            </a:r>
            <a:r>
              <a:rPr lang="en-GB" sz="1200" kern="1200" dirty="0" smtClean="0">
                <a:solidFill>
                  <a:schemeClr val="tx1"/>
                </a:solidFill>
                <a:effectLst/>
                <a:latin typeface="+mn-lt"/>
                <a:ea typeface="+mn-ea"/>
                <a:cs typeface="+mn-cs"/>
              </a:rPr>
              <a:t> de </a:t>
            </a:r>
            <a:r>
              <a:rPr lang="en-GB" sz="1200" kern="1200" dirty="0" err="1" smtClean="0">
                <a:solidFill>
                  <a:schemeClr val="tx1"/>
                </a:solidFill>
                <a:effectLst/>
                <a:latin typeface="+mn-lt"/>
                <a:ea typeface="+mn-ea"/>
                <a:cs typeface="+mn-cs"/>
              </a:rPr>
              <a:t>texte</a:t>
            </a:r>
            <a:r>
              <a:rPr lang="en-GB" sz="1200" kern="1200" dirty="0" smtClean="0">
                <a:solidFill>
                  <a:schemeClr val="tx1"/>
                </a:solidFill>
                <a:effectLst/>
                <a:latin typeface="+mn-lt"/>
                <a:ea typeface="+mn-ea"/>
                <a:cs typeface="+mn-cs"/>
              </a:rPr>
              <a:t> pour la </a:t>
            </a:r>
            <a:r>
              <a:rPr lang="en-GB" sz="1200" kern="1200" dirty="0" err="1" smtClean="0">
                <a:solidFill>
                  <a:schemeClr val="tx1"/>
                </a:solidFill>
                <a:effectLst/>
                <a:latin typeface="+mn-lt"/>
                <a:ea typeface="+mn-ea"/>
                <a:cs typeface="+mn-cs"/>
              </a:rPr>
              <a:t>recherche</a:t>
            </a:r>
            <a:r>
              <a:rPr lang="en-GB" sz="1200" kern="1200" dirty="0" smtClean="0">
                <a:solidFill>
                  <a:schemeClr val="tx1"/>
                </a:solidFill>
                <a:effectLst/>
                <a:latin typeface="+mn-lt"/>
                <a:ea typeface="+mn-ea"/>
                <a:cs typeface="+mn-cs"/>
              </a:rPr>
              <a:t> de </a:t>
            </a:r>
            <a:r>
              <a:rPr lang="en-GB" sz="1200" kern="1200" dirty="0" err="1" smtClean="0">
                <a:solidFill>
                  <a:schemeClr val="tx1"/>
                </a:solidFill>
                <a:effectLst/>
                <a:latin typeface="+mn-lt"/>
                <a:ea typeface="+mn-ea"/>
                <a:cs typeface="+mn-cs"/>
              </a:rPr>
              <a:t>noms</a:t>
            </a:r>
            <a:r>
              <a:rPr lang="en-GB" sz="1200" kern="1200" dirty="0" smtClean="0">
                <a:solidFill>
                  <a:schemeClr val="tx1"/>
                </a:solidFill>
                <a:effectLst/>
                <a:latin typeface="+mn-lt"/>
                <a:ea typeface="+mn-ea"/>
                <a:cs typeface="+mn-cs"/>
              </a:rPr>
              <a:t> de </a:t>
            </a:r>
            <a:r>
              <a:rPr lang="en-GB" sz="1200" kern="1200" dirty="0" err="1" smtClean="0">
                <a:solidFill>
                  <a:schemeClr val="tx1"/>
                </a:solidFill>
                <a:effectLst/>
                <a:latin typeface="+mn-lt"/>
                <a:ea typeface="+mn-ea"/>
                <a:cs typeface="+mn-cs"/>
              </a:rPr>
              <a:t>gène</a:t>
            </a:r>
            <a:r>
              <a:rPr lang="en-GB" sz="1200" kern="1200" dirty="0" smtClean="0">
                <a:solidFill>
                  <a:schemeClr val="tx1"/>
                </a:solidFill>
                <a:effectLst/>
                <a:latin typeface="+mn-lt"/>
                <a:ea typeface="+mn-ea"/>
                <a:cs typeface="+mn-cs"/>
              </a:rPr>
              <a:t> et de </a:t>
            </a:r>
            <a:r>
              <a:rPr lang="en-GB" sz="1200" kern="1200" dirty="0" err="1" smtClean="0">
                <a:solidFill>
                  <a:schemeClr val="tx1"/>
                </a:solidFill>
                <a:effectLst/>
                <a:latin typeface="+mn-lt"/>
                <a:ea typeface="+mn-ea"/>
                <a:cs typeface="+mn-cs"/>
              </a:rPr>
              <a:t>protéines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synonymes</a:t>
            </a:r>
            <a:r>
              <a:rPr lang="en-GB" dirty="0" smtClean="0">
                <a:effectLst/>
              </a:rPr>
              <a:t> </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75</a:t>
            </a:fld>
            <a:endParaRPr lang="fr-FR"/>
          </a:p>
        </p:txBody>
      </p:sp>
    </p:spTree>
    <p:extLst>
      <p:ext uri="{BB962C8B-B14F-4D97-AF65-F5344CB8AC3E}">
        <p14:creationId xmlns:p14="http://schemas.microsoft.com/office/powerpoint/2010/main" val="34081226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err="1" smtClean="0">
                <a:solidFill>
                  <a:schemeClr val="tx1"/>
                </a:solidFill>
                <a:effectLst/>
                <a:latin typeface="+mn-lt"/>
                <a:ea typeface="+mn-ea"/>
                <a:cs typeface="+mn-cs"/>
              </a:rPr>
              <a:t>Fouille</a:t>
            </a:r>
            <a:r>
              <a:rPr lang="en-GB" sz="1200" kern="1200" dirty="0" smtClean="0">
                <a:solidFill>
                  <a:schemeClr val="tx1"/>
                </a:solidFill>
                <a:effectLst/>
                <a:latin typeface="+mn-lt"/>
                <a:ea typeface="+mn-ea"/>
                <a:cs typeface="+mn-cs"/>
              </a:rPr>
              <a:t> de </a:t>
            </a:r>
            <a:r>
              <a:rPr lang="en-GB" sz="1200" kern="1200" dirty="0" err="1" smtClean="0">
                <a:solidFill>
                  <a:schemeClr val="tx1"/>
                </a:solidFill>
                <a:effectLst/>
                <a:latin typeface="+mn-lt"/>
                <a:ea typeface="+mn-ea"/>
                <a:cs typeface="+mn-cs"/>
              </a:rPr>
              <a:t>texte</a:t>
            </a:r>
            <a:r>
              <a:rPr lang="en-GB" sz="1200" kern="1200" dirty="0" smtClean="0">
                <a:solidFill>
                  <a:schemeClr val="tx1"/>
                </a:solidFill>
                <a:effectLst/>
                <a:latin typeface="+mn-lt"/>
                <a:ea typeface="+mn-ea"/>
                <a:cs typeface="+mn-cs"/>
              </a:rPr>
              <a:t> pour la </a:t>
            </a:r>
            <a:r>
              <a:rPr lang="en-GB" sz="1200" kern="1200" dirty="0" err="1" smtClean="0">
                <a:solidFill>
                  <a:schemeClr val="tx1"/>
                </a:solidFill>
                <a:effectLst/>
                <a:latin typeface="+mn-lt"/>
                <a:ea typeface="+mn-ea"/>
                <a:cs typeface="+mn-cs"/>
              </a:rPr>
              <a:t>recherche</a:t>
            </a:r>
            <a:r>
              <a:rPr lang="en-GB" sz="1200" kern="1200" dirty="0" smtClean="0">
                <a:solidFill>
                  <a:schemeClr val="tx1"/>
                </a:solidFill>
                <a:effectLst/>
                <a:latin typeface="+mn-lt"/>
                <a:ea typeface="+mn-ea"/>
                <a:cs typeface="+mn-cs"/>
              </a:rPr>
              <a:t> de </a:t>
            </a:r>
            <a:r>
              <a:rPr lang="en-GB" sz="1200" kern="1200" dirty="0" err="1" smtClean="0">
                <a:solidFill>
                  <a:schemeClr val="tx1"/>
                </a:solidFill>
                <a:effectLst/>
                <a:latin typeface="+mn-lt"/>
                <a:ea typeface="+mn-ea"/>
                <a:cs typeface="+mn-cs"/>
              </a:rPr>
              <a:t>noms</a:t>
            </a:r>
            <a:r>
              <a:rPr lang="en-GB" sz="1200" kern="1200" dirty="0" smtClean="0">
                <a:solidFill>
                  <a:schemeClr val="tx1"/>
                </a:solidFill>
                <a:effectLst/>
                <a:latin typeface="+mn-lt"/>
                <a:ea typeface="+mn-ea"/>
                <a:cs typeface="+mn-cs"/>
              </a:rPr>
              <a:t> de </a:t>
            </a:r>
            <a:r>
              <a:rPr lang="en-GB" sz="1200" kern="1200" dirty="0" err="1" smtClean="0">
                <a:solidFill>
                  <a:schemeClr val="tx1"/>
                </a:solidFill>
                <a:effectLst/>
                <a:latin typeface="+mn-lt"/>
                <a:ea typeface="+mn-ea"/>
                <a:cs typeface="+mn-cs"/>
              </a:rPr>
              <a:t>gène</a:t>
            </a:r>
            <a:r>
              <a:rPr lang="en-GB" sz="1200" kern="1200" dirty="0" smtClean="0">
                <a:solidFill>
                  <a:schemeClr val="tx1"/>
                </a:solidFill>
                <a:effectLst/>
                <a:latin typeface="+mn-lt"/>
                <a:ea typeface="+mn-ea"/>
                <a:cs typeface="+mn-cs"/>
              </a:rPr>
              <a:t> et de </a:t>
            </a:r>
            <a:r>
              <a:rPr lang="en-GB" sz="1200" kern="1200" dirty="0" err="1" smtClean="0">
                <a:solidFill>
                  <a:schemeClr val="tx1"/>
                </a:solidFill>
                <a:effectLst/>
                <a:latin typeface="+mn-lt"/>
                <a:ea typeface="+mn-ea"/>
                <a:cs typeface="+mn-cs"/>
              </a:rPr>
              <a:t>protéines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synonymes</a:t>
            </a:r>
            <a:r>
              <a:rPr lang="en-GB" dirty="0" smtClean="0">
                <a:effectLst/>
              </a:rPr>
              <a:t> </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76</a:t>
            </a:fld>
            <a:endParaRPr lang="fr-FR"/>
          </a:p>
        </p:txBody>
      </p:sp>
    </p:spTree>
    <p:extLst>
      <p:ext uri="{BB962C8B-B14F-4D97-AF65-F5344CB8AC3E}">
        <p14:creationId xmlns:p14="http://schemas.microsoft.com/office/powerpoint/2010/main" val="34081226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La </a:t>
            </a:r>
            <a:r>
              <a:rPr lang="en-GB" sz="1200" kern="1200" dirty="0" err="1" smtClean="0">
                <a:solidFill>
                  <a:schemeClr val="tx1"/>
                </a:solidFill>
                <a:effectLst/>
                <a:latin typeface="+mn-lt"/>
                <a:ea typeface="+mn-ea"/>
                <a:cs typeface="+mn-cs"/>
              </a:rPr>
              <a:t>liste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permet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l’affichage</a:t>
            </a:r>
            <a:r>
              <a:rPr lang="en-GB" sz="1200" kern="1200" dirty="0" smtClean="0">
                <a:solidFill>
                  <a:schemeClr val="tx1"/>
                </a:solidFill>
                <a:effectLst/>
                <a:latin typeface="+mn-lt"/>
                <a:ea typeface="+mn-ea"/>
                <a:cs typeface="+mn-cs"/>
              </a:rPr>
              <a:t> des couples et de </a:t>
            </a:r>
            <a:r>
              <a:rPr lang="en-GB" sz="1200" kern="1200" dirty="0" err="1" smtClean="0">
                <a:solidFill>
                  <a:schemeClr val="tx1"/>
                </a:solidFill>
                <a:effectLst/>
                <a:latin typeface="+mn-lt"/>
                <a:ea typeface="+mn-ea"/>
                <a:cs typeface="+mn-cs"/>
              </a:rPr>
              <a:t>leurs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statistiques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dans</a:t>
            </a:r>
            <a:r>
              <a:rPr lang="en-GB" sz="1200" kern="1200" dirty="0" smtClean="0">
                <a:solidFill>
                  <a:schemeClr val="tx1"/>
                </a:solidFill>
                <a:effectLst/>
                <a:latin typeface="+mn-lt"/>
                <a:ea typeface="+mn-ea"/>
                <a:cs typeface="+mn-cs"/>
              </a:rPr>
              <a:t> le cadre « Information ».</a:t>
            </a:r>
          </a:p>
          <a:p>
            <a:r>
              <a:rPr lang="en-GB" sz="1200" kern="1200" dirty="0" smtClean="0">
                <a:solidFill>
                  <a:schemeClr val="tx1"/>
                </a:solidFill>
                <a:effectLst/>
                <a:latin typeface="+mn-lt"/>
                <a:ea typeface="+mn-ea"/>
                <a:cs typeface="+mn-cs"/>
              </a:rPr>
              <a:t>Pour plus </a:t>
            </a:r>
            <a:r>
              <a:rPr lang="en-GB" sz="1200" kern="1200" dirty="0" err="1" smtClean="0">
                <a:solidFill>
                  <a:schemeClr val="tx1"/>
                </a:solidFill>
                <a:effectLst/>
                <a:latin typeface="+mn-lt"/>
                <a:ea typeface="+mn-ea"/>
                <a:cs typeface="+mn-cs"/>
              </a:rPr>
              <a:t>d’information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sur</a:t>
            </a:r>
            <a:r>
              <a:rPr lang="en-GB" sz="1200" kern="1200" dirty="0" smtClean="0">
                <a:solidFill>
                  <a:schemeClr val="tx1"/>
                </a:solidFill>
                <a:effectLst/>
                <a:latin typeface="+mn-lt"/>
                <a:ea typeface="+mn-ea"/>
                <a:cs typeface="+mn-cs"/>
              </a:rPr>
              <a:t> les </a:t>
            </a:r>
            <a:r>
              <a:rPr lang="en-GB" sz="1200" kern="1200" dirty="0" err="1" smtClean="0">
                <a:solidFill>
                  <a:schemeClr val="tx1"/>
                </a:solidFill>
                <a:effectLst/>
                <a:latin typeface="+mn-lt"/>
                <a:ea typeface="+mn-ea"/>
                <a:cs typeface="+mn-cs"/>
              </a:rPr>
              <a:t>statistiques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référez-vous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à</a:t>
            </a:r>
            <a:r>
              <a:rPr lang="en-GB" sz="1200" kern="1200" dirty="0" smtClean="0">
                <a:solidFill>
                  <a:schemeClr val="tx1"/>
                </a:solidFill>
                <a:effectLst/>
                <a:latin typeface="+mn-lt"/>
                <a:ea typeface="+mn-ea"/>
                <a:cs typeface="+mn-cs"/>
              </a:rPr>
              <a:t> la </a:t>
            </a:r>
            <a:r>
              <a:rPr lang="en-GB" sz="1200" kern="1200" dirty="0" err="1" smtClean="0">
                <a:solidFill>
                  <a:schemeClr val="tx1"/>
                </a:solidFill>
                <a:effectLst/>
                <a:latin typeface="+mn-lt"/>
                <a:ea typeface="+mn-ea"/>
                <a:cs typeface="+mn-cs"/>
              </a:rPr>
              <a:t>partie</a:t>
            </a:r>
            <a:r>
              <a:rPr lang="en-GB" sz="1200" kern="1200" dirty="0" smtClean="0">
                <a:solidFill>
                  <a:schemeClr val="tx1"/>
                </a:solidFill>
                <a:effectLst/>
                <a:latin typeface="+mn-lt"/>
                <a:ea typeface="+mn-ea"/>
                <a:cs typeface="+mn-cs"/>
              </a:rPr>
              <a:t> </a:t>
            </a:r>
            <a:r>
              <a:rPr lang="en-GB" sz="1200" i="1" u="sng" kern="1200" dirty="0" err="1" smtClean="0">
                <a:solidFill>
                  <a:schemeClr val="tx1"/>
                </a:solidFill>
                <a:effectLst/>
                <a:latin typeface="+mn-lt"/>
                <a:ea typeface="+mn-ea"/>
                <a:cs typeface="+mn-cs"/>
              </a:rPr>
              <a:t>Affichage</a:t>
            </a:r>
            <a:r>
              <a:rPr lang="en-GB" sz="1200" i="1" u="sng" kern="1200" dirty="0" smtClean="0">
                <a:solidFill>
                  <a:schemeClr val="tx1"/>
                </a:solidFill>
                <a:effectLst/>
                <a:latin typeface="+mn-lt"/>
                <a:ea typeface="+mn-ea"/>
                <a:cs typeface="+mn-cs"/>
              </a:rPr>
              <a:t> des </a:t>
            </a:r>
            <a:r>
              <a:rPr lang="en-GB" sz="1200" i="1" u="sng" kern="1200" dirty="0" err="1" smtClean="0">
                <a:solidFill>
                  <a:schemeClr val="tx1"/>
                </a:solidFill>
                <a:effectLst/>
                <a:latin typeface="+mn-lt"/>
                <a:ea typeface="+mn-ea"/>
                <a:cs typeface="+mn-cs"/>
              </a:rPr>
              <a:t>statistiques</a:t>
            </a:r>
            <a:r>
              <a:rPr lang="en-GB" sz="1200" i="1" u="sng"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de </a:t>
            </a:r>
            <a:r>
              <a:rPr lang="en-GB" sz="1200" kern="1200" dirty="0" err="1" smtClean="0">
                <a:solidFill>
                  <a:schemeClr val="tx1"/>
                </a:solidFill>
                <a:effectLst/>
                <a:latin typeface="+mn-lt"/>
                <a:ea typeface="+mn-ea"/>
                <a:cs typeface="+mn-cs"/>
              </a:rPr>
              <a:t>ce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manuel</a:t>
            </a:r>
            <a:r>
              <a:rPr lang="en-GB" sz="1200" kern="1200" dirty="0" smtClean="0">
                <a:solidFill>
                  <a:schemeClr val="tx1"/>
                </a:solidFill>
                <a:effectLst/>
                <a:latin typeface="+mn-lt"/>
                <a:ea typeface="+mn-ea"/>
                <a:cs typeface="+mn-cs"/>
              </a:rPr>
              <a: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La </a:t>
            </a:r>
            <a:r>
              <a:rPr lang="en-GB" sz="1200" kern="1200" dirty="0" err="1" smtClean="0">
                <a:solidFill>
                  <a:schemeClr val="tx1"/>
                </a:solidFill>
                <a:effectLst/>
                <a:latin typeface="+mn-lt"/>
                <a:ea typeface="+mn-ea"/>
                <a:cs typeface="+mn-cs"/>
              </a:rPr>
              <a:t>liste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affiche</a:t>
            </a:r>
            <a:r>
              <a:rPr lang="en-GB" sz="1200" kern="1200" dirty="0" smtClean="0">
                <a:solidFill>
                  <a:schemeClr val="tx1"/>
                </a:solidFill>
                <a:effectLst/>
                <a:latin typeface="+mn-lt"/>
                <a:ea typeface="+mn-ea"/>
                <a:cs typeface="+mn-cs"/>
              </a:rPr>
              <a:t> les couples dix par dix.</a:t>
            </a:r>
          </a:p>
          <a:p>
            <a:r>
              <a:rPr lang="en-GB" sz="1200" kern="1200" dirty="0" err="1" smtClean="0">
                <a:solidFill>
                  <a:schemeClr val="tx1"/>
                </a:solidFill>
                <a:effectLst/>
                <a:latin typeface="+mn-lt"/>
                <a:ea typeface="+mn-ea"/>
                <a:cs typeface="+mn-cs"/>
              </a:rPr>
              <a:t>Cette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liste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permet</a:t>
            </a:r>
            <a:r>
              <a:rPr lang="en-GB" sz="1200" kern="1200" dirty="0" smtClean="0">
                <a:solidFill>
                  <a:schemeClr val="tx1"/>
                </a:solidFill>
                <a:effectLst/>
                <a:latin typeface="+mn-lt"/>
                <a:ea typeface="+mn-ea"/>
                <a:cs typeface="+mn-cs"/>
              </a:rPr>
              <a:t> de </a:t>
            </a:r>
            <a:r>
              <a:rPr lang="en-GB" sz="1200" kern="1200" dirty="0" err="1" smtClean="0">
                <a:solidFill>
                  <a:schemeClr val="tx1"/>
                </a:solidFill>
                <a:effectLst/>
                <a:latin typeface="+mn-lt"/>
                <a:ea typeface="+mn-ea"/>
                <a:cs typeface="+mn-cs"/>
              </a:rPr>
              <a:t>sélectionner</a:t>
            </a:r>
            <a:r>
              <a:rPr lang="en-GB" sz="1200" kern="1200" dirty="0" smtClean="0">
                <a:solidFill>
                  <a:schemeClr val="tx1"/>
                </a:solidFill>
                <a:effectLst/>
                <a:latin typeface="+mn-lt"/>
                <a:ea typeface="+mn-ea"/>
                <a:cs typeface="+mn-cs"/>
              </a:rPr>
              <a:t> le type des couples </a:t>
            </a:r>
            <a:r>
              <a:rPr lang="en-GB" sz="1200" kern="1200" dirty="0" err="1" smtClean="0">
                <a:solidFill>
                  <a:schemeClr val="tx1"/>
                </a:solidFill>
                <a:effectLst/>
                <a:latin typeface="+mn-lt"/>
                <a:ea typeface="+mn-ea"/>
                <a:cs typeface="+mn-cs"/>
              </a:rPr>
              <a:t>à</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afficher</a:t>
            </a:r>
            <a:r>
              <a:rPr lang="en-GB" sz="1200" kern="1200" dirty="0" smtClean="0">
                <a:solidFill>
                  <a:schemeClr val="tx1"/>
                </a:solidFill>
                <a:effectLst/>
                <a:latin typeface="+mn-lt"/>
                <a:ea typeface="+mn-ea"/>
                <a:cs typeface="+mn-cs"/>
              </a:rPr>
              <a:t>. Il y a 4 types : </a:t>
            </a:r>
          </a:p>
          <a:p>
            <a:pPr lvl="0"/>
            <a:r>
              <a:rPr lang="en-GB" sz="1200" i="1" kern="1200" dirty="0" err="1" smtClean="0">
                <a:solidFill>
                  <a:schemeClr val="tx1"/>
                </a:solidFill>
                <a:effectLst/>
                <a:latin typeface="+mn-lt"/>
                <a:ea typeface="+mn-ea"/>
                <a:cs typeface="+mn-cs"/>
              </a:rPr>
              <a:t>Validés</a:t>
            </a:r>
            <a:r>
              <a:rPr lang="en-GB" sz="1200" kern="1200" dirty="0" smtClean="0">
                <a:solidFill>
                  <a:schemeClr val="tx1"/>
                </a:solidFill>
                <a:effectLst/>
                <a:latin typeface="+mn-lt"/>
                <a:ea typeface="+mn-ea"/>
                <a:cs typeface="+mn-cs"/>
              </a:rPr>
              <a:t>	: couples </a:t>
            </a:r>
            <a:r>
              <a:rPr lang="en-GB" sz="1200" kern="1200" dirty="0" err="1" smtClean="0">
                <a:solidFill>
                  <a:schemeClr val="tx1"/>
                </a:solidFill>
                <a:effectLst/>
                <a:latin typeface="+mn-lt"/>
                <a:ea typeface="+mn-ea"/>
                <a:cs typeface="+mn-cs"/>
              </a:rPr>
              <a:t>validés</a:t>
            </a:r>
            <a:endParaRPr lang="en-GB" sz="1200" kern="1200" dirty="0" smtClean="0">
              <a:solidFill>
                <a:schemeClr val="tx1"/>
              </a:solidFill>
              <a:effectLst/>
              <a:latin typeface="+mn-lt"/>
              <a:ea typeface="+mn-ea"/>
              <a:cs typeface="+mn-cs"/>
            </a:endParaRPr>
          </a:p>
          <a:p>
            <a:pPr lvl="0"/>
            <a:r>
              <a:rPr lang="en-GB" sz="1200" i="1" kern="1200" dirty="0" smtClean="0">
                <a:solidFill>
                  <a:schemeClr val="tx1"/>
                </a:solidFill>
                <a:effectLst/>
                <a:latin typeface="+mn-lt"/>
                <a:ea typeface="+mn-ea"/>
                <a:cs typeface="+mn-cs"/>
              </a:rPr>
              <a:t>En</a:t>
            </a:r>
            <a:r>
              <a:rPr lang="en-GB" sz="1200"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cours</a:t>
            </a:r>
            <a:r>
              <a:rPr lang="en-GB" sz="1200" kern="1200" dirty="0" smtClean="0">
                <a:solidFill>
                  <a:schemeClr val="tx1"/>
                </a:solidFill>
                <a:effectLst/>
                <a:latin typeface="+mn-lt"/>
                <a:ea typeface="+mn-ea"/>
                <a:cs typeface="+mn-cs"/>
              </a:rPr>
              <a:t>	: couples </a:t>
            </a:r>
            <a:r>
              <a:rPr lang="en-GB" sz="1200" kern="1200" dirty="0" err="1" smtClean="0">
                <a:solidFill>
                  <a:schemeClr val="tx1"/>
                </a:solidFill>
                <a:effectLst/>
                <a:latin typeface="+mn-lt"/>
                <a:ea typeface="+mn-ea"/>
                <a:cs typeface="+mn-cs"/>
              </a:rPr>
              <a:t>ni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validés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supprimés</a:t>
            </a:r>
            <a:endParaRPr lang="en-GB" sz="1200" kern="1200" dirty="0" smtClean="0">
              <a:solidFill>
                <a:schemeClr val="tx1"/>
              </a:solidFill>
              <a:effectLst/>
              <a:latin typeface="+mn-lt"/>
              <a:ea typeface="+mn-ea"/>
              <a:cs typeface="+mn-cs"/>
            </a:endParaRPr>
          </a:p>
          <a:p>
            <a:pPr lvl="0"/>
            <a:r>
              <a:rPr lang="en-GB" sz="1200" i="1" kern="1200" dirty="0" err="1" smtClean="0">
                <a:solidFill>
                  <a:schemeClr val="tx1"/>
                </a:solidFill>
                <a:effectLst/>
                <a:latin typeface="+mn-lt"/>
                <a:ea typeface="+mn-ea"/>
                <a:cs typeface="+mn-cs"/>
              </a:rPr>
              <a:t>Supprimés</a:t>
            </a:r>
            <a:r>
              <a:rPr lang="en-GB" sz="1200" kern="1200" dirty="0" smtClean="0">
                <a:solidFill>
                  <a:schemeClr val="tx1"/>
                </a:solidFill>
                <a:effectLst/>
                <a:latin typeface="+mn-lt"/>
                <a:ea typeface="+mn-ea"/>
                <a:cs typeface="+mn-cs"/>
              </a:rPr>
              <a:t>	: couples </a:t>
            </a:r>
            <a:r>
              <a:rPr lang="en-GB" sz="1200" kern="1200" dirty="0" err="1" smtClean="0">
                <a:solidFill>
                  <a:schemeClr val="tx1"/>
                </a:solidFill>
                <a:effectLst/>
                <a:latin typeface="+mn-lt"/>
                <a:ea typeface="+mn-ea"/>
                <a:cs typeface="+mn-cs"/>
              </a:rPr>
              <a:t>supprimés</a:t>
            </a:r>
            <a:endParaRPr lang="en-GB" sz="1200" kern="1200" dirty="0" smtClean="0">
              <a:solidFill>
                <a:schemeClr val="tx1"/>
              </a:solidFill>
              <a:effectLst/>
              <a:latin typeface="+mn-lt"/>
              <a:ea typeface="+mn-ea"/>
              <a:cs typeface="+mn-cs"/>
            </a:endParaRPr>
          </a:p>
          <a:p>
            <a:pPr lvl="0"/>
            <a:r>
              <a:rPr lang="en-GB" sz="1200" i="1" kern="1200" dirty="0" err="1" smtClean="0">
                <a:solidFill>
                  <a:schemeClr val="tx1"/>
                </a:solidFill>
                <a:effectLst/>
                <a:latin typeface="+mn-lt"/>
                <a:ea typeface="+mn-ea"/>
                <a:cs typeface="+mn-cs"/>
              </a:rPr>
              <a:t>Tous</a:t>
            </a:r>
            <a:r>
              <a:rPr lang="en-GB" sz="1200" kern="1200" dirty="0" smtClean="0">
                <a:solidFill>
                  <a:schemeClr val="tx1"/>
                </a:solidFill>
                <a:effectLst/>
                <a:latin typeface="+mn-lt"/>
                <a:ea typeface="+mn-ea"/>
                <a:cs typeface="+mn-cs"/>
              </a:rPr>
              <a:t>	: </a:t>
            </a:r>
            <a:r>
              <a:rPr lang="en-GB" sz="1200" kern="1200" dirty="0" err="1" smtClean="0">
                <a:solidFill>
                  <a:schemeClr val="tx1"/>
                </a:solidFill>
                <a:effectLst/>
                <a:latin typeface="+mn-lt"/>
                <a:ea typeface="+mn-ea"/>
                <a:cs typeface="+mn-cs"/>
              </a:rPr>
              <a:t>tous</a:t>
            </a:r>
            <a:r>
              <a:rPr lang="en-GB" sz="1200" kern="1200" dirty="0" smtClean="0">
                <a:solidFill>
                  <a:schemeClr val="tx1"/>
                </a:solidFill>
                <a:effectLst/>
                <a:latin typeface="+mn-lt"/>
                <a:ea typeface="+mn-ea"/>
                <a:cs typeface="+mn-cs"/>
              </a:rPr>
              <a:t> les couples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Un code de </a:t>
            </a:r>
            <a:r>
              <a:rPr lang="en-GB" sz="1200" kern="1200" dirty="0" err="1" smtClean="0">
                <a:solidFill>
                  <a:schemeClr val="tx1"/>
                </a:solidFill>
                <a:effectLst/>
                <a:latin typeface="+mn-lt"/>
                <a:ea typeface="+mn-ea"/>
                <a:cs typeface="+mn-cs"/>
              </a:rPr>
              <a:t>couleur</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permet</a:t>
            </a:r>
            <a:r>
              <a:rPr lang="en-GB" sz="1200" kern="1200" dirty="0" smtClean="0">
                <a:solidFill>
                  <a:schemeClr val="tx1"/>
                </a:solidFill>
                <a:effectLst/>
                <a:latin typeface="+mn-lt"/>
                <a:ea typeface="+mn-ea"/>
                <a:cs typeface="+mn-cs"/>
              </a:rPr>
              <a:t> de </a:t>
            </a:r>
            <a:r>
              <a:rPr lang="en-GB" sz="1200" kern="1200" dirty="0" err="1" smtClean="0">
                <a:solidFill>
                  <a:schemeClr val="tx1"/>
                </a:solidFill>
                <a:effectLst/>
                <a:latin typeface="+mn-lt"/>
                <a:ea typeface="+mn-ea"/>
                <a:cs typeface="+mn-cs"/>
              </a:rPr>
              <a:t>reconnaître</a:t>
            </a:r>
            <a:r>
              <a:rPr lang="en-GB" sz="1200" kern="1200" dirty="0" smtClean="0">
                <a:solidFill>
                  <a:schemeClr val="tx1"/>
                </a:solidFill>
                <a:effectLst/>
                <a:latin typeface="+mn-lt"/>
                <a:ea typeface="+mn-ea"/>
                <a:cs typeface="+mn-cs"/>
              </a:rPr>
              <a:t> les types des couples (</a:t>
            </a:r>
            <a:r>
              <a:rPr lang="en-GB" sz="1200" kern="1200" dirty="0" err="1" smtClean="0">
                <a:solidFill>
                  <a:schemeClr val="tx1"/>
                </a:solidFill>
                <a:effectLst/>
                <a:latin typeface="+mn-lt"/>
                <a:ea typeface="+mn-ea"/>
                <a:cs typeface="+mn-cs"/>
              </a:rPr>
              <a:t>très</a:t>
            </a:r>
            <a:r>
              <a:rPr lang="en-GB" sz="1200" kern="1200" dirty="0" smtClean="0">
                <a:solidFill>
                  <a:schemeClr val="tx1"/>
                </a:solidFill>
                <a:effectLst/>
                <a:latin typeface="+mn-lt"/>
                <a:ea typeface="+mn-ea"/>
                <a:cs typeface="+mn-cs"/>
              </a:rPr>
              <a:t> utile </a:t>
            </a:r>
            <a:r>
              <a:rPr lang="en-GB" sz="1200" kern="1200" dirty="0" err="1" smtClean="0">
                <a:solidFill>
                  <a:schemeClr val="tx1"/>
                </a:solidFill>
                <a:effectLst/>
                <a:latin typeface="+mn-lt"/>
                <a:ea typeface="+mn-ea"/>
                <a:cs typeface="+mn-cs"/>
              </a:rPr>
              <a:t>lorsque</a:t>
            </a:r>
            <a:r>
              <a:rPr lang="en-GB" sz="1200"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Etat</a:t>
            </a:r>
            <a:r>
              <a:rPr lang="en-GB" sz="1200" i="1"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est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sélectionné</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à</a:t>
            </a:r>
            <a:r>
              <a:rPr lang="en-GB" sz="1200"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Tous</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 </a:t>
            </a:r>
          </a:p>
          <a:p>
            <a:pPr lvl="0"/>
            <a:r>
              <a:rPr lang="en-GB" sz="1200" i="1" kern="1200" dirty="0" err="1" smtClean="0">
                <a:solidFill>
                  <a:schemeClr val="tx1"/>
                </a:solidFill>
                <a:effectLst/>
                <a:latin typeface="+mn-lt"/>
                <a:ea typeface="+mn-ea"/>
                <a:cs typeface="+mn-cs"/>
              </a:rPr>
              <a:t>Validés</a:t>
            </a:r>
            <a:r>
              <a:rPr lang="en-GB" sz="1200" kern="1200" dirty="0" smtClean="0">
                <a:solidFill>
                  <a:schemeClr val="tx1"/>
                </a:solidFill>
                <a:effectLst/>
                <a:latin typeface="+mn-lt"/>
                <a:ea typeface="+mn-ea"/>
                <a:cs typeface="+mn-cs"/>
              </a:rPr>
              <a:t>	: en </a:t>
            </a:r>
            <a:r>
              <a:rPr lang="en-GB" sz="1200" kern="1200" dirty="0" err="1" smtClean="0">
                <a:solidFill>
                  <a:schemeClr val="tx1"/>
                </a:solidFill>
                <a:effectLst/>
                <a:latin typeface="+mn-lt"/>
                <a:ea typeface="+mn-ea"/>
                <a:cs typeface="+mn-cs"/>
              </a:rPr>
              <a:t>vert</a:t>
            </a:r>
            <a:endParaRPr lang="en-GB" sz="1200" kern="1200" dirty="0" smtClean="0">
              <a:solidFill>
                <a:schemeClr val="tx1"/>
              </a:solidFill>
              <a:effectLst/>
              <a:latin typeface="+mn-lt"/>
              <a:ea typeface="+mn-ea"/>
              <a:cs typeface="+mn-cs"/>
            </a:endParaRPr>
          </a:p>
          <a:p>
            <a:pPr lvl="0"/>
            <a:r>
              <a:rPr lang="en-GB" sz="1200" i="1" kern="1200" dirty="0" smtClean="0">
                <a:solidFill>
                  <a:schemeClr val="tx1"/>
                </a:solidFill>
                <a:effectLst/>
                <a:latin typeface="+mn-lt"/>
                <a:ea typeface="+mn-ea"/>
                <a:cs typeface="+mn-cs"/>
              </a:rPr>
              <a:t>En</a:t>
            </a:r>
            <a:r>
              <a:rPr lang="en-GB" sz="1200"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cours</a:t>
            </a:r>
            <a:r>
              <a:rPr lang="en-GB" sz="1200" kern="1200" dirty="0" smtClean="0">
                <a:solidFill>
                  <a:schemeClr val="tx1"/>
                </a:solidFill>
                <a:effectLst/>
                <a:latin typeface="+mn-lt"/>
                <a:ea typeface="+mn-ea"/>
                <a:cs typeface="+mn-cs"/>
              </a:rPr>
              <a:t>	: en noir</a:t>
            </a:r>
          </a:p>
          <a:p>
            <a:pPr lvl="0"/>
            <a:r>
              <a:rPr lang="en-GB" sz="1200" i="1" kern="1200" dirty="0" err="1" smtClean="0">
                <a:solidFill>
                  <a:schemeClr val="tx1"/>
                </a:solidFill>
                <a:effectLst/>
                <a:latin typeface="+mn-lt"/>
                <a:ea typeface="+mn-ea"/>
                <a:cs typeface="+mn-cs"/>
              </a:rPr>
              <a:t>Supprimés</a:t>
            </a:r>
            <a:r>
              <a:rPr lang="en-GB" sz="1200" kern="1200" dirty="0" smtClean="0">
                <a:solidFill>
                  <a:schemeClr val="tx1"/>
                </a:solidFill>
                <a:effectLst/>
                <a:latin typeface="+mn-lt"/>
                <a:ea typeface="+mn-ea"/>
                <a:cs typeface="+mn-cs"/>
              </a:rPr>
              <a:t>	: en rouge</a:t>
            </a:r>
          </a:p>
          <a:p>
            <a:endParaRPr lang="en-GB"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77</a:t>
            </a:fld>
            <a:endParaRPr lang="fr-FR"/>
          </a:p>
        </p:txBody>
      </p:sp>
    </p:spTree>
    <p:extLst>
      <p:ext uri="{BB962C8B-B14F-4D97-AF65-F5344CB8AC3E}">
        <p14:creationId xmlns:p14="http://schemas.microsoft.com/office/powerpoint/2010/main" val="34081226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Classandra</a:t>
            </a:r>
            <a:endParaRPr lang="fr-FR" dirty="0" smtClean="0"/>
          </a:p>
          <a:p>
            <a:r>
              <a:rPr lang="fr-FR" dirty="0" smtClean="0"/>
              <a:t>Collection d’objets génériques</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78</a:t>
            </a:fld>
            <a:endParaRPr lang="fr-FR"/>
          </a:p>
        </p:txBody>
      </p:sp>
    </p:spTree>
    <p:extLst>
      <p:ext uri="{BB962C8B-B14F-4D97-AF65-F5344CB8AC3E}">
        <p14:creationId xmlns:p14="http://schemas.microsoft.com/office/powerpoint/2010/main" val="14422528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mtClean="0"/>
              <a:t>Classandra</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79</a:t>
            </a:fld>
            <a:endParaRPr lang="fr-FR"/>
          </a:p>
        </p:txBody>
      </p:sp>
    </p:spTree>
    <p:extLst>
      <p:ext uri="{BB962C8B-B14F-4D97-AF65-F5344CB8AC3E}">
        <p14:creationId xmlns:p14="http://schemas.microsoft.com/office/powerpoint/2010/main" val="14422528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baseline="0" dirty="0" smtClean="0"/>
              <a:t>Ecran qui s’affiche lorsqu’on ouvre plusieurs collections. Chaque collection est</a:t>
            </a:r>
          </a:p>
          <a:p>
            <a:r>
              <a:rPr lang="fr-FR" sz="1200" b="0" i="0" u="none" strike="noStrike" baseline="0" dirty="0" smtClean="0"/>
              <a:t>affichée dans un onglet (</a:t>
            </a:r>
            <a:r>
              <a:rPr lang="fr-FR" sz="1200" b="0" i="0" u="none" strike="noStrike" baseline="0" dirty="0" err="1" smtClean="0"/>
              <a:t>dvd.xml</a:t>
            </a:r>
            <a:r>
              <a:rPr lang="fr-FR" sz="1200" b="0" i="0" u="none" strike="noStrike" baseline="0" dirty="0" smtClean="0"/>
              <a:t>, </a:t>
            </a:r>
            <a:r>
              <a:rPr lang="fr-FR" sz="1200" b="0" i="0" u="none" strike="noStrike" baseline="0" dirty="0" err="1" smtClean="0"/>
              <a:t>Parfum.xml</a:t>
            </a:r>
            <a:r>
              <a:rPr lang="fr-FR" sz="1200" b="0" i="0" u="none" strike="noStrike" baseline="0" dirty="0" smtClean="0"/>
              <a:t> et </a:t>
            </a:r>
            <a:r>
              <a:rPr lang="fr-FR" sz="1200" b="0" i="0" u="none" strike="noStrike" baseline="0" dirty="0" err="1" smtClean="0"/>
              <a:t>eleves.xml</a:t>
            </a:r>
            <a:r>
              <a:rPr lang="fr-FR" sz="1200" b="0" i="0" u="none" strike="noStrike" baseline="0" dirty="0" smtClean="0"/>
              <a:t>).</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80</a:t>
            </a:fld>
            <a:endParaRPr lang="fr-FR"/>
          </a:p>
        </p:txBody>
      </p:sp>
    </p:spTree>
    <p:extLst>
      <p:ext uri="{BB962C8B-B14F-4D97-AF65-F5344CB8AC3E}">
        <p14:creationId xmlns:p14="http://schemas.microsoft.com/office/powerpoint/2010/main" val="14422528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baseline="0" dirty="0" smtClean="0"/>
              <a:t>3eme écran de créer collection. L’utilisateur est invité à saisir le nom des champs</a:t>
            </a:r>
          </a:p>
          <a:p>
            <a:r>
              <a:rPr lang="fr-FR" sz="1200" b="0" i="0" u="none" strike="noStrike" baseline="0" dirty="0" smtClean="0"/>
              <a:t>ainsi que leurs types associés</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81</a:t>
            </a:fld>
            <a:endParaRPr lang="fr-FR"/>
          </a:p>
        </p:txBody>
      </p:sp>
    </p:spTree>
    <p:extLst>
      <p:ext uri="{BB962C8B-B14F-4D97-AF65-F5344CB8AC3E}">
        <p14:creationId xmlns:p14="http://schemas.microsoft.com/office/powerpoint/2010/main" val="14422528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err="1" smtClean="0">
                <a:solidFill>
                  <a:schemeClr val="tx1"/>
                </a:solidFill>
                <a:effectLst/>
                <a:latin typeface="+mn-lt"/>
                <a:ea typeface="+mn-ea"/>
                <a:cs typeface="+mn-cs"/>
              </a:rPr>
              <a:t>Ce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logiciel</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est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une</a:t>
            </a:r>
            <a:r>
              <a:rPr lang="en-GB" sz="1200" kern="1200" dirty="0" smtClean="0">
                <a:solidFill>
                  <a:schemeClr val="tx1"/>
                </a:solidFill>
                <a:effectLst/>
                <a:latin typeface="+mn-lt"/>
                <a:ea typeface="+mn-ea"/>
                <a:cs typeface="+mn-cs"/>
              </a:rPr>
              <a:t> application de </a:t>
            </a:r>
            <a:r>
              <a:rPr lang="en-GB" sz="1200" kern="1200" dirty="0" err="1" smtClean="0">
                <a:solidFill>
                  <a:schemeClr val="tx1"/>
                </a:solidFill>
                <a:effectLst/>
                <a:latin typeface="+mn-lt"/>
                <a:ea typeface="+mn-ea"/>
                <a:cs typeface="+mn-cs"/>
              </a:rPr>
              <a:t>génération</a:t>
            </a:r>
            <a:r>
              <a:rPr lang="en-GB" sz="1200" kern="1200" dirty="0" smtClean="0">
                <a:solidFill>
                  <a:schemeClr val="tx1"/>
                </a:solidFill>
                <a:effectLst/>
                <a:latin typeface="+mn-lt"/>
                <a:ea typeface="+mn-ea"/>
                <a:cs typeface="+mn-cs"/>
              </a:rPr>
              <a:t> de </a:t>
            </a:r>
            <a:r>
              <a:rPr lang="en-GB" sz="1200" kern="1200" dirty="0" err="1" smtClean="0">
                <a:solidFill>
                  <a:schemeClr val="tx1"/>
                </a:solidFill>
                <a:effectLst/>
                <a:latin typeface="+mn-lt"/>
                <a:ea typeface="+mn-ea"/>
                <a:cs typeface="+mn-cs"/>
              </a:rPr>
              <a:t>graphiques</a:t>
            </a:r>
            <a:r>
              <a:rPr lang="en-GB" sz="1200" kern="1200" dirty="0" smtClean="0">
                <a:solidFill>
                  <a:schemeClr val="tx1"/>
                </a:solidFill>
                <a:effectLst/>
                <a:latin typeface="+mn-lt"/>
                <a:ea typeface="+mn-ea"/>
                <a:cs typeface="+mn-cs"/>
              </a:rPr>
              <a:t> (camembert, </a:t>
            </a:r>
            <a:r>
              <a:rPr lang="en-GB" sz="1200" kern="1200" dirty="0" err="1" smtClean="0">
                <a:solidFill>
                  <a:schemeClr val="tx1"/>
                </a:solidFill>
                <a:effectLst/>
                <a:latin typeface="+mn-lt"/>
                <a:ea typeface="+mn-ea"/>
                <a:cs typeface="+mn-cs"/>
              </a:rPr>
              <a:t>histogramme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courbe</a:t>
            </a:r>
            <a:r>
              <a:rPr lang="en-GB" sz="1200" kern="1200" dirty="0" smtClean="0">
                <a:solidFill>
                  <a:schemeClr val="tx1"/>
                </a:solidFill>
                <a:effectLst/>
                <a:latin typeface="+mn-lt"/>
                <a:ea typeface="+mn-ea"/>
                <a:cs typeface="+mn-cs"/>
              </a:rPr>
              <a:t>…). Pour </a:t>
            </a:r>
            <a:r>
              <a:rPr lang="en-GB" sz="1200" kern="1200" dirty="0" err="1" smtClean="0">
                <a:solidFill>
                  <a:schemeClr val="tx1"/>
                </a:solidFill>
                <a:effectLst/>
                <a:latin typeface="+mn-lt"/>
                <a:ea typeface="+mn-ea"/>
                <a:cs typeface="+mn-cs"/>
              </a:rPr>
              <a:t>cela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il</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prend</a:t>
            </a:r>
            <a:r>
              <a:rPr lang="en-GB" sz="1200" kern="1200" dirty="0" smtClean="0">
                <a:solidFill>
                  <a:schemeClr val="tx1"/>
                </a:solidFill>
                <a:effectLst/>
                <a:latin typeface="+mn-lt"/>
                <a:ea typeface="+mn-ea"/>
                <a:cs typeface="+mn-cs"/>
              </a:rPr>
              <a:t> en entrée un tableau de </a:t>
            </a:r>
            <a:r>
              <a:rPr lang="en-GB" sz="1200" kern="1200" dirty="0" err="1" smtClean="0">
                <a:solidFill>
                  <a:schemeClr val="tx1"/>
                </a:solidFill>
                <a:effectLst/>
                <a:latin typeface="+mn-lt"/>
                <a:ea typeface="+mn-ea"/>
                <a:cs typeface="+mn-cs"/>
              </a:rPr>
              <a:t>données</a:t>
            </a:r>
            <a:r>
              <a:rPr lang="en-GB" sz="1200" kern="1200" dirty="0" smtClean="0">
                <a:solidFill>
                  <a:schemeClr val="tx1"/>
                </a:solidFill>
                <a:effectLst/>
                <a:latin typeface="+mn-lt"/>
                <a:ea typeface="+mn-ea"/>
                <a:cs typeface="+mn-cs"/>
              </a:rPr>
              <a:t> et </a:t>
            </a:r>
            <a:r>
              <a:rPr lang="en-GB" sz="1200" kern="1200" dirty="0" err="1" smtClean="0">
                <a:solidFill>
                  <a:schemeClr val="tx1"/>
                </a:solidFill>
                <a:effectLst/>
                <a:latin typeface="+mn-lt"/>
                <a:ea typeface="+mn-ea"/>
                <a:cs typeface="+mn-cs"/>
              </a:rPr>
              <a:t>différentes</a:t>
            </a:r>
            <a:r>
              <a:rPr lang="en-GB" sz="1200" kern="1200" dirty="0" smtClean="0">
                <a:solidFill>
                  <a:schemeClr val="tx1"/>
                </a:solidFill>
                <a:effectLst/>
                <a:latin typeface="+mn-lt"/>
                <a:ea typeface="+mn-ea"/>
                <a:cs typeface="+mn-cs"/>
              </a:rPr>
              <a:t> instructions (</a:t>
            </a:r>
            <a:r>
              <a:rPr lang="en-GB" sz="1200" kern="1200" dirty="0" err="1" smtClean="0">
                <a:solidFill>
                  <a:schemeClr val="tx1"/>
                </a:solidFill>
                <a:effectLst/>
                <a:latin typeface="+mn-lt"/>
                <a:ea typeface="+mn-ea"/>
                <a:cs typeface="+mn-cs"/>
              </a:rPr>
              <a:t>durée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jours</a:t>
            </a:r>
            <a:r>
              <a:rPr lang="en-GB" sz="1200" kern="1200" dirty="0" smtClean="0">
                <a:solidFill>
                  <a:schemeClr val="tx1"/>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82</a:t>
            </a:fld>
            <a:endParaRPr lang="fr-FR"/>
          </a:p>
        </p:txBody>
      </p:sp>
    </p:spTree>
    <p:extLst>
      <p:ext uri="{BB962C8B-B14F-4D97-AF65-F5344CB8AC3E}">
        <p14:creationId xmlns:p14="http://schemas.microsoft.com/office/powerpoint/2010/main" val="14422528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83</a:t>
            </a:fld>
            <a:endParaRPr lang="fr-FR"/>
          </a:p>
        </p:txBody>
      </p:sp>
    </p:spTree>
    <p:extLst>
      <p:ext uri="{BB962C8B-B14F-4D97-AF65-F5344CB8AC3E}">
        <p14:creationId xmlns:p14="http://schemas.microsoft.com/office/powerpoint/2010/main" val="1442252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Sur cette fenêtre, les développeurs ont choisi de donner aux labels des sections une apparence surélevée. C’est une des manières d’assurer que l’utilisateur ne les confonde pas avec des champs éditables certes, mais par contre, il ne sera pas surprenant qu’il veuille cliquer dessus !</a:t>
            </a:r>
          </a:p>
          <a:p>
            <a:r>
              <a:rPr lang="fr-FR" dirty="0" smtClean="0"/>
              <a:t>In </a:t>
            </a:r>
            <a:r>
              <a:rPr lang="fr-FR" dirty="0" err="1" smtClean="0"/>
              <a:t>this</a:t>
            </a:r>
            <a:r>
              <a:rPr lang="fr-FR" dirty="0" smtClean="0"/>
              <a:t> image, the </a:t>
            </a:r>
            <a:r>
              <a:rPr lang="fr-FR" dirty="0" err="1" smtClean="0"/>
              <a:t>developer</a:t>
            </a:r>
            <a:r>
              <a:rPr lang="fr-FR" dirty="0" smtClean="0"/>
              <a:t> has </a:t>
            </a:r>
            <a:r>
              <a:rPr lang="fr-FR" dirty="0" err="1" smtClean="0"/>
              <a:t>chosen</a:t>
            </a:r>
            <a:r>
              <a:rPr lang="fr-FR" dirty="0" smtClean="0"/>
              <a:t> to </a:t>
            </a:r>
            <a:r>
              <a:rPr lang="fr-FR" dirty="0" err="1" smtClean="0"/>
              <a:t>give</a:t>
            </a:r>
            <a:r>
              <a:rPr lang="fr-FR" dirty="0" smtClean="0"/>
              <a:t> the section labels a </a:t>
            </a:r>
            <a:r>
              <a:rPr lang="fr-FR" dirty="0" err="1" smtClean="0"/>
              <a:t>raised</a:t>
            </a:r>
            <a:r>
              <a:rPr lang="fr-FR" dirty="0" smtClean="0"/>
              <a:t> </a:t>
            </a:r>
            <a:r>
              <a:rPr lang="fr-FR" dirty="0" err="1" smtClean="0"/>
              <a:t>appearance</a:t>
            </a:r>
            <a:r>
              <a:rPr lang="fr-FR" dirty="0" smtClean="0"/>
              <a:t>. </a:t>
            </a:r>
            <a:r>
              <a:rPr lang="fr-FR" dirty="0" err="1" smtClean="0"/>
              <a:t>That's</a:t>
            </a:r>
            <a:r>
              <a:rPr lang="fr-FR" dirty="0" smtClean="0"/>
              <a:t> one </a:t>
            </a:r>
            <a:r>
              <a:rPr lang="fr-FR" dirty="0" err="1" smtClean="0"/>
              <a:t>way</a:t>
            </a:r>
            <a:r>
              <a:rPr lang="fr-FR" dirty="0" smtClean="0"/>
              <a:t> of </a:t>
            </a:r>
            <a:r>
              <a:rPr lang="fr-FR" dirty="0" err="1" smtClean="0"/>
              <a:t>ensuring</a:t>
            </a:r>
            <a:r>
              <a:rPr lang="fr-FR" dirty="0" smtClean="0"/>
              <a:t> </a:t>
            </a:r>
            <a:r>
              <a:rPr lang="fr-FR" dirty="0" err="1" smtClean="0"/>
              <a:t>that</a:t>
            </a:r>
            <a:r>
              <a:rPr lang="fr-FR" dirty="0" smtClean="0"/>
              <a:t> the user </a:t>
            </a:r>
            <a:r>
              <a:rPr lang="fr-FR" dirty="0" err="1" smtClean="0"/>
              <a:t>doesn't</a:t>
            </a:r>
            <a:r>
              <a:rPr lang="fr-FR" dirty="0" smtClean="0"/>
              <a:t> confuse </a:t>
            </a:r>
            <a:r>
              <a:rPr lang="fr-FR" dirty="0" err="1" smtClean="0"/>
              <a:t>them</a:t>
            </a:r>
            <a:r>
              <a:rPr lang="fr-FR" dirty="0" smtClean="0"/>
              <a:t> </a:t>
            </a:r>
            <a:r>
              <a:rPr lang="fr-FR" dirty="0" err="1" smtClean="0"/>
              <a:t>with</a:t>
            </a:r>
            <a:r>
              <a:rPr lang="fr-FR" dirty="0" smtClean="0"/>
              <a:t> the </a:t>
            </a:r>
            <a:r>
              <a:rPr lang="fr-FR" dirty="0" err="1" smtClean="0"/>
              <a:t>editable</a:t>
            </a:r>
            <a:r>
              <a:rPr lang="fr-FR" dirty="0" smtClean="0"/>
              <a:t> </a:t>
            </a:r>
            <a:r>
              <a:rPr lang="fr-FR" dirty="0" err="1" smtClean="0"/>
              <a:t>fields</a:t>
            </a:r>
            <a:r>
              <a:rPr lang="fr-FR" dirty="0" smtClean="0"/>
              <a:t>, but </a:t>
            </a:r>
            <a:r>
              <a:rPr lang="fr-FR" dirty="0" err="1" smtClean="0"/>
              <a:t>does</a:t>
            </a:r>
            <a:r>
              <a:rPr lang="fr-FR" dirty="0" smtClean="0"/>
              <a:t> </a:t>
            </a:r>
            <a:r>
              <a:rPr lang="fr-FR" dirty="0" err="1" smtClean="0"/>
              <a:t>it</a:t>
            </a:r>
            <a:r>
              <a:rPr lang="fr-FR" dirty="0" smtClean="0"/>
              <a:t> come as </a:t>
            </a:r>
            <a:r>
              <a:rPr lang="fr-FR" dirty="0" err="1" smtClean="0"/>
              <a:t>any</a:t>
            </a:r>
            <a:r>
              <a:rPr lang="fr-FR" dirty="0" smtClean="0"/>
              <a:t> surprise </a:t>
            </a:r>
            <a:r>
              <a:rPr lang="fr-FR" dirty="0" err="1" smtClean="0"/>
              <a:t>that</a:t>
            </a:r>
            <a:r>
              <a:rPr lang="fr-FR" dirty="0" smtClean="0"/>
              <a:t> </a:t>
            </a:r>
            <a:r>
              <a:rPr lang="fr-FR" dirty="0" err="1" smtClean="0"/>
              <a:t>users</a:t>
            </a:r>
            <a:r>
              <a:rPr lang="fr-FR" dirty="0" smtClean="0"/>
              <a:t> </a:t>
            </a:r>
            <a:r>
              <a:rPr lang="fr-FR" dirty="0" err="1" smtClean="0"/>
              <a:t>try</a:t>
            </a:r>
            <a:r>
              <a:rPr lang="fr-FR" dirty="0" smtClean="0"/>
              <a:t> to click on </a:t>
            </a:r>
            <a:r>
              <a:rPr lang="fr-FR" dirty="0" err="1" smtClean="0"/>
              <a:t>them</a:t>
            </a: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7</a:t>
            </a:fld>
            <a:endParaRPr lang="fr-FR"/>
          </a:p>
        </p:txBody>
      </p:sp>
    </p:spTree>
    <p:extLst>
      <p:ext uri="{BB962C8B-B14F-4D97-AF65-F5344CB8AC3E}">
        <p14:creationId xmlns:p14="http://schemas.microsoft.com/office/powerpoint/2010/main" val="15833487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84</a:t>
            </a:fld>
            <a:endParaRPr lang="fr-FR"/>
          </a:p>
        </p:txBody>
      </p:sp>
    </p:spTree>
    <p:extLst>
      <p:ext uri="{BB962C8B-B14F-4D97-AF65-F5344CB8AC3E}">
        <p14:creationId xmlns:p14="http://schemas.microsoft.com/office/powerpoint/2010/main" val="14422528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85</a:t>
            </a:fld>
            <a:endParaRPr lang="fr-FR"/>
          </a:p>
        </p:txBody>
      </p:sp>
    </p:spTree>
    <p:extLst>
      <p:ext uri="{BB962C8B-B14F-4D97-AF65-F5344CB8AC3E}">
        <p14:creationId xmlns:p14="http://schemas.microsoft.com/office/powerpoint/2010/main" val="1442252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C’est une image de la barre de statut utilisée dans </a:t>
            </a:r>
            <a:r>
              <a:rPr lang="fr-FR" dirty="0" err="1" smtClean="0"/>
              <a:t>Webforms</a:t>
            </a:r>
            <a:r>
              <a:rPr lang="fr-FR" dirty="0" smtClean="0"/>
              <a:t>.</a:t>
            </a:r>
            <a:r>
              <a:rPr lang="fr-FR" baseline="0" dirty="0" smtClean="0"/>
              <a:t> Une barre de statut est censée fournir une information descriptive permettant d’aider l’utilisateur à apprendre à utiliser l’application. Malheureusement le choix ici de la couleur rouge sur fond gris, et de la 3D rend cette information quasiment impossible à lire. </a:t>
            </a: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This </a:t>
            </a:r>
            <a:r>
              <a:rPr lang="fr-FR" dirty="0" err="1" smtClean="0"/>
              <a:t>is</a:t>
            </a:r>
            <a:r>
              <a:rPr lang="fr-FR" dirty="0" smtClean="0"/>
              <a:t> an image of the </a:t>
            </a:r>
            <a:r>
              <a:rPr lang="fr-FR" dirty="0" err="1" smtClean="0"/>
              <a:t>status</a:t>
            </a:r>
            <a:r>
              <a:rPr lang="fr-FR" dirty="0" smtClean="0"/>
              <a:t> bar </a:t>
            </a:r>
            <a:r>
              <a:rPr lang="fr-FR" dirty="0" err="1" smtClean="0"/>
              <a:t>used</a:t>
            </a:r>
            <a:r>
              <a:rPr lang="fr-FR" dirty="0" smtClean="0"/>
              <a:t> in </a:t>
            </a:r>
            <a:r>
              <a:rPr lang="fr-FR" i="1" dirty="0" err="1" smtClean="0"/>
              <a:t>Webforms</a:t>
            </a:r>
            <a:r>
              <a:rPr lang="fr-FR" dirty="0" smtClean="0"/>
              <a:t>, </a:t>
            </a:r>
            <a:r>
              <a:rPr lang="fr-FR" dirty="0" err="1" smtClean="0"/>
              <a:t>developed</a:t>
            </a:r>
            <a:r>
              <a:rPr lang="fr-FR" dirty="0" smtClean="0"/>
              <a:t> by Q&amp;D Software </a:t>
            </a:r>
            <a:r>
              <a:rPr lang="fr-FR" dirty="0" err="1" smtClean="0"/>
              <a:t>Development</a:t>
            </a:r>
            <a:r>
              <a:rPr lang="fr-FR" dirty="0" smtClean="0"/>
              <a:t>. It </a:t>
            </a:r>
            <a:r>
              <a:rPr lang="fr-FR" dirty="0" err="1" smtClean="0"/>
              <a:t>is</a:t>
            </a:r>
            <a:r>
              <a:rPr lang="fr-FR" dirty="0" smtClean="0"/>
              <a:t> </a:t>
            </a:r>
            <a:r>
              <a:rPr lang="fr-FR" dirty="0" err="1" smtClean="0"/>
              <a:t>intended</a:t>
            </a:r>
            <a:r>
              <a:rPr lang="fr-FR" dirty="0" smtClean="0"/>
              <a:t> to </a:t>
            </a:r>
            <a:r>
              <a:rPr lang="fr-FR" dirty="0" err="1" smtClean="0"/>
              <a:t>provide</a:t>
            </a:r>
            <a:r>
              <a:rPr lang="fr-FR" dirty="0" smtClean="0"/>
              <a:t> descriptive information </a:t>
            </a:r>
            <a:r>
              <a:rPr lang="fr-FR" dirty="0" err="1" smtClean="0"/>
              <a:t>that</a:t>
            </a:r>
            <a:r>
              <a:rPr lang="fr-FR" dirty="0" smtClean="0"/>
              <a:t> </a:t>
            </a:r>
            <a:r>
              <a:rPr lang="fr-FR" dirty="0" err="1" smtClean="0"/>
              <a:t>helps</a:t>
            </a:r>
            <a:r>
              <a:rPr lang="fr-FR" dirty="0" smtClean="0"/>
              <a:t> </a:t>
            </a:r>
            <a:r>
              <a:rPr lang="fr-FR" dirty="0" err="1" smtClean="0"/>
              <a:t>users</a:t>
            </a:r>
            <a:r>
              <a:rPr lang="fr-FR" dirty="0" smtClean="0"/>
              <a:t> </a:t>
            </a:r>
            <a:r>
              <a:rPr lang="fr-FR" dirty="0" err="1" smtClean="0"/>
              <a:t>learn</a:t>
            </a:r>
            <a:r>
              <a:rPr lang="fr-FR" dirty="0" smtClean="0"/>
              <a:t> how to use the application. </a:t>
            </a:r>
            <a:r>
              <a:rPr lang="fr-FR" dirty="0" err="1" smtClean="0"/>
              <a:t>Unfortunately</a:t>
            </a:r>
            <a:r>
              <a:rPr lang="fr-FR" dirty="0" smtClean="0"/>
              <a:t>, the </a:t>
            </a:r>
            <a:r>
              <a:rPr lang="fr-FR" dirty="0" err="1" smtClean="0"/>
              <a:t>choice</a:t>
            </a:r>
            <a:r>
              <a:rPr lang="fr-FR" dirty="0" smtClean="0"/>
              <a:t> of </a:t>
            </a:r>
            <a:r>
              <a:rPr lang="fr-FR" dirty="0" err="1" smtClean="0"/>
              <a:t>color</a:t>
            </a:r>
            <a:r>
              <a:rPr lang="fr-FR" dirty="0" smtClean="0"/>
              <a:t> and the use of a 3-D font </a:t>
            </a:r>
            <a:r>
              <a:rPr lang="fr-FR" dirty="0" err="1" smtClean="0"/>
              <a:t>make</a:t>
            </a:r>
            <a:r>
              <a:rPr lang="fr-FR" dirty="0" smtClean="0"/>
              <a:t> the information </a:t>
            </a:r>
            <a:r>
              <a:rPr lang="fr-FR" dirty="0" err="1" smtClean="0"/>
              <a:t>almost</a:t>
            </a:r>
            <a:r>
              <a:rPr lang="fr-FR" dirty="0" smtClean="0"/>
              <a:t> impossible to </a:t>
            </a:r>
            <a:r>
              <a:rPr lang="fr-FR" dirty="0" err="1" smtClean="0"/>
              <a:t>read</a:t>
            </a:r>
            <a:r>
              <a:rPr lang="fr-FR" dirty="0" smtClean="0"/>
              <a:t>. By the </a:t>
            </a:r>
            <a:r>
              <a:rPr lang="fr-FR" dirty="0" err="1" smtClean="0"/>
              <a:t>way</a:t>
            </a:r>
            <a:r>
              <a:rPr lang="fr-FR" dirty="0" smtClean="0"/>
              <a:t>, </a:t>
            </a:r>
            <a:r>
              <a:rPr lang="fr-FR" dirty="0" err="1" smtClean="0"/>
              <a:t>we're</a:t>
            </a:r>
            <a:r>
              <a:rPr lang="fr-FR" dirty="0" smtClean="0"/>
              <a:t> </a:t>
            </a:r>
            <a:r>
              <a:rPr lang="fr-FR" dirty="0" err="1" smtClean="0"/>
              <a:t>pretty</a:t>
            </a:r>
            <a:r>
              <a:rPr lang="fr-FR" dirty="0" smtClean="0"/>
              <a:t> sure </a:t>
            </a:r>
            <a:r>
              <a:rPr lang="fr-FR" dirty="0" err="1" smtClean="0"/>
              <a:t>that</a:t>
            </a:r>
            <a:r>
              <a:rPr lang="fr-FR" dirty="0" smtClean="0"/>
              <a:t> the </a:t>
            </a:r>
            <a:r>
              <a:rPr lang="fr-FR" dirty="0" err="1" smtClean="0"/>
              <a:t>text</a:t>
            </a:r>
            <a:r>
              <a:rPr lang="fr-FR" dirty="0" smtClean="0"/>
              <a:t> </a:t>
            </a:r>
            <a:r>
              <a:rPr lang="fr-FR" dirty="0" err="1" smtClean="0"/>
              <a:t>reads</a:t>
            </a:r>
            <a:r>
              <a:rPr lang="fr-FR" dirty="0" smtClean="0"/>
              <a:t>: "HTML </a:t>
            </a:r>
            <a:r>
              <a:rPr lang="fr-FR" dirty="0" err="1" smtClean="0"/>
              <a:t>Browse</a:t>
            </a:r>
            <a:r>
              <a:rPr lang="fr-FR" dirty="0" smtClean="0"/>
              <a:t>" or "HTML/</a:t>
            </a:r>
            <a:r>
              <a:rPr lang="fr-FR" dirty="0" err="1" smtClean="0"/>
              <a:t>Browse</a:t>
            </a:r>
            <a:r>
              <a:rPr lang="fr-FR" dirty="0" smtClean="0"/>
              <a:t>". "</a:t>
            </a:r>
            <a:r>
              <a:rPr lang="fr-FR" dirty="0" err="1" smtClean="0"/>
              <a:t>Preview</a:t>
            </a:r>
            <a:r>
              <a:rPr lang="fr-FR" dirty="0" smtClean="0"/>
              <a:t>" </a:t>
            </a:r>
            <a:r>
              <a:rPr lang="fr-FR" dirty="0" err="1" smtClean="0"/>
              <a:t>would</a:t>
            </a:r>
            <a:r>
              <a:rPr lang="fr-FR" dirty="0" smtClean="0"/>
              <a:t> have been a </a:t>
            </a:r>
            <a:r>
              <a:rPr lang="fr-FR" dirty="0" err="1" smtClean="0"/>
              <a:t>better</a:t>
            </a:r>
            <a:r>
              <a:rPr lang="fr-FR" dirty="0" smtClean="0"/>
              <a:t> </a:t>
            </a:r>
            <a:r>
              <a:rPr lang="fr-FR" dirty="0" err="1" smtClean="0"/>
              <a:t>choice</a:t>
            </a:r>
            <a:r>
              <a:rPr lang="fr-FR" dirty="0" smtClean="0"/>
              <a:t>, but </a:t>
            </a:r>
            <a:r>
              <a:rPr lang="fr-FR" dirty="0" err="1" smtClean="0"/>
              <a:t>since</a:t>
            </a:r>
            <a:r>
              <a:rPr lang="fr-FR" dirty="0" smtClean="0"/>
              <a:t> </a:t>
            </a:r>
            <a:r>
              <a:rPr lang="fr-FR" dirty="0" err="1" smtClean="0"/>
              <a:t>you</a:t>
            </a:r>
            <a:r>
              <a:rPr lang="fr-FR" dirty="0" smtClean="0"/>
              <a:t> </a:t>
            </a:r>
            <a:r>
              <a:rPr lang="fr-FR" dirty="0" err="1" smtClean="0"/>
              <a:t>can't</a:t>
            </a:r>
            <a:r>
              <a:rPr lang="fr-FR" dirty="0" smtClean="0"/>
              <a:t> </a:t>
            </a:r>
            <a:r>
              <a:rPr lang="fr-FR" dirty="0" err="1" smtClean="0"/>
              <a:t>read</a:t>
            </a:r>
            <a:r>
              <a:rPr lang="fr-FR" dirty="0" smtClean="0"/>
              <a:t> </a:t>
            </a:r>
            <a:r>
              <a:rPr lang="fr-FR" dirty="0" err="1" smtClean="0"/>
              <a:t>it</a:t>
            </a:r>
            <a:r>
              <a:rPr lang="fr-FR" dirty="0" smtClean="0"/>
              <a:t> </a:t>
            </a:r>
            <a:r>
              <a:rPr lang="fr-FR" dirty="0" err="1" smtClean="0"/>
              <a:t>anyhow</a:t>
            </a:r>
            <a:r>
              <a:rPr lang="fr-FR" dirty="0" smtClean="0"/>
              <a:t>, </a:t>
            </a:r>
            <a:r>
              <a:rPr lang="fr-FR" dirty="0" err="1" smtClean="0"/>
              <a:t>it</a:t>
            </a:r>
            <a:r>
              <a:rPr lang="fr-FR" dirty="0" smtClean="0"/>
              <a:t> </a:t>
            </a:r>
            <a:r>
              <a:rPr lang="fr-FR" dirty="0" err="1" smtClean="0"/>
              <a:t>hardly</a:t>
            </a:r>
            <a:r>
              <a:rPr lang="fr-FR" dirty="0" smtClean="0"/>
              <a:t> </a:t>
            </a:r>
            <a:r>
              <a:rPr lang="fr-FR" dirty="0" err="1" smtClean="0"/>
              <a:t>matters</a:t>
            </a:r>
            <a:r>
              <a:rPr lang="fr-FR" dirty="0" smtClean="0"/>
              <a:t>. </a:t>
            </a:r>
          </a:p>
          <a:p>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8</a:t>
            </a:fld>
            <a:endParaRPr lang="fr-FR"/>
          </a:p>
        </p:txBody>
      </p:sp>
    </p:spTree>
    <p:extLst>
      <p:ext uri="{BB962C8B-B14F-4D97-AF65-F5344CB8AC3E}">
        <p14:creationId xmlns:p14="http://schemas.microsoft.com/office/powerpoint/2010/main" val="1583348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L’enfer est pavé de bonnes intentions. Ici, cette boîte provient d’une application où les couleurs du texte des boutons de commandes étaient toujours d’avoir le vert pour les affirmations (</a:t>
            </a:r>
            <a:r>
              <a:rPr lang="fr-FR" dirty="0" err="1" smtClean="0"/>
              <a:t>Yes</a:t>
            </a:r>
            <a:r>
              <a:rPr lang="fr-FR" dirty="0" smtClean="0"/>
              <a:t>, OK, Open) et le rouge pour les négations (Cancel, Close, No). Malheureusement, cette manière systématique pose un certain nombre de problèmes. Tout d’abord, celui du contraste avec la couleur du bouton qui provient elle des préférences Windows. En outre, ce choix peut être inconsistant avec certaines taches. En occident, le vert peut être associé avec le « bon » choix. Mais comme ici sur cet exemple, détruire tous les enregistrements n’</a:t>
            </a:r>
            <a:r>
              <a:rPr lang="fr-FR" dirty="0" err="1" smtClean="0"/>
              <a:t>ets</a:t>
            </a:r>
            <a:r>
              <a:rPr lang="fr-FR" dirty="0" smtClean="0"/>
              <a:t> certainement pas la bonne chose à faire. En troisième lieu, le choix des couleurs n’est pas toujours international. En</a:t>
            </a:r>
            <a:r>
              <a:rPr lang="fr-FR" baseline="0" dirty="0" smtClean="0"/>
              <a:t> orient, le rouge est considéré comme affirmatif, positif…Pour finir, il y a un certains nombres d’utilisateur qui ont des déficiences visuelles. Pour conclure, il vaut mieux ne pas trop donner de sens aux couleurs.</a:t>
            </a:r>
            <a:endParaRPr lang="fr-FR" dirty="0" smtClean="0"/>
          </a:p>
          <a:p>
            <a:endParaRPr lang="fr-FR" dirty="0" smtClean="0"/>
          </a:p>
          <a:p>
            <a:r>
              <a:rPr lang="fr-FR" dirty="0" err="1" smtClean="0"/>
              <a:t>Sometimes</a:t>
            </a:r>
            <a:r>
              <a:rPr lang="fr-FR" dirty="0" smtClean="0"/>
              <a:t> the best intentions of the </a:t>
            </a:r>
            <a:r>
              <a:rPr lang="fr-FR" dirty="0" err="1" smtClean="0"/>
              <a:t>developer</a:t>
            </a:r>
            <a:r>
              <a:rPr lang="fr-FR" dirty="0" smtClean="0"/>
              <a:t> go </a:t>
            </a:r>
            <a:r>
              <a:rPr lang="fr-FR" dirty="0" err="1" smtClean="0"/>
              <a:t>unrealized</a:t>
            </a:r>
            <a:r>
              <a:rPr lang="fr-FR" dirty="0" smtClean="0"/>
              <a:t>. This image </a:t>
            </a:r>
            <a:r>
              <a:rPr lang="fr-FR" dirty="0" err="1" smtClean="0"/>
              <a:t>was</a:t>
            </a:r>
            <a:r>
              <a:rPr lang="fr-FR" dirty="0" smtClean="0"/>
              <a:t> </a:t>
            </a:r>
            <a:r>
              <a:rPr lang="fr-FR" dirty="0" err="1" smtClean="0"/>
              <a:t>borrowed</a:t>
            </a:r>
            <a:r>
              <a:rPr lang="fr-FR" dirty="0" smtClean="0"/>
              <a:t> </a:t>
            </a:r>
            <a:r>
              <a:rPr lang="fr-FR" dirty="0" err="1" smtClean="0"/>
              <a:t>from</a:t>
            </a:r>
            <a:r>
              <a:rPr lang="fr-FR" dirty="0" smtClean="0"/>
              <a:t> one </a:t>
            </a:r>
            <a:r>
              <a:rPr lang="fr-FR" dirty="0" err="1" smtClean="0"/>
              <a:t>particular</a:t>
            </a:r>
            <a:r>
              <a:rPr lang="fr-FR" dirty="0" smtClean="0"/>
              <a:t> application </a:t>
            </a:r>
            <a:r>
              <a:rPr lang="fr-FR" dirty="0" err="1" smtClean="0"/>
              <a:t>that</a:t>
            </a:r>
            <a:r>
              <a:rPr lang="fr-FR" dirty="0" smtClean="0"/>
              <a:t> hard-</a:t>
            </a:r>
            <a:r>
              <a:rPr lang="fr-FR" dirty="0" err="1" smtClean="0"/>
              <a:t>coded</a:t>
            </a:r>
            <a:r>
              <a:rPr lang="fr-FR" dirty="0" smtClean="0"/>
              <a:t> the </a:t>
            </a:r>
            <a:r>
              <a:rPr lang="fr-FR" dirty="0" err="1" smtClean="0"/>
              <a:t>colors</a:t>
            </a:r>
            <a:r>
              <a:rPr lang="fr-FR" dirty="0" smtClean="0"/>
              <a:t> of the </a:t>
            </a:r>
            <a:r>
              <a:rPr lang="fr-FR" dirty="0" err="1" smtClean="0"/>
              <a:t>text</a:t>
            </a:r>
            <a:r>
              <a:rPr lang="fr-FR" dirty="0" smtClean="0"/>
              <a:t> in the command buttons </a:t>
            </a:r>
            <a:r>
              <a:rPr lang="fr-FR" dirty="0" err="1" smtClean="0"/>
              <a:t>such</a:t>
            </a:r>
            <a:r>
              <a:rPr lang="fr-FR" dirty="0" smtClean="0"/>
              <a:t> </a:t>
            </a:r>
            <a:r>
              <a:rPr lang="fr-FR" dirty="0" err="1" smtClean="0"/>
              <a:t>that</a:t>
            </a:r>
            <a:r>
              <a:rPr lang="fr-FR" dirty="0" smtClean="0"/>
              <a:t> all affirmative buttons (OK, </a:t>
            </a:r>
            <a:r>
              <a:rPr lang="fr-FR" dirty="0" err="1" smtClean="0"/>
              <a:t>Yes</a:t>
            </a:r>
            <a:r>
              <a:rPr lang="fr-FR" dirty="0" smtClean="0"/>
              <a:t>, Open) have green-</a:t>
            </a:r>
            <a:r>
              <a:rPr lang="fr-FR" dirty="0" err="1" smtClean="0"/>
              <a:t>colored</a:t>
            </a:r>
            <a:r>
              <a:rPr lang="fr-FR" dirty="0" smtClean="0"/>
              <a:t> </a:t>
            </a:r>
            <a:r>
              <a:rPr lang="fr-FR" dirty="0" err="1" smtClean="0"/>
              <a:t>text</a:t>
            </a:r>
            <a:r>
              <a:rPr lang="fr-FR" dirty="0" smtClean="0"/>
              <a:t> and all </a:t>
            </a:r>
            <a:r>
              <a:rPr lang="fr-FR" dirty="0" err="1" smtClean="0"/>
              <a:t>negative</a:t>
            </a:r>
            <a:r>
              <a:rPr lang="fr-FR" dirty="0" smtClean="0"/>
              <a:t> buttons (Cancel, No, Close) have </a:t>
            </a:r>
            <a:r>
              <a:rPr lang="fr-FR" dirty="0" err="1" smtClean="0"/>
              <a:t>red-colored</a:t>
            </a:r>
            <a:r>
              <a:rPr lang="fr-FR" dirty="0" smtClean="0"/>
              <a:t> </a:t>
            </a:r>
            <a:r>
              <a:rPr lang="fr-FR" dirty="0" err="1" smtClean="0"/>
              <a:t>text</a:t>
            </a:r>
            <a:r>
              <a:rPr lang="fr-FR" dirty="0" smtClean="0"/>
              <a:t>. </a:t>
            </a:r>
            <a:r>
              <a:rPr lang="fr-FR" dirty="0" err="1" smtClean="0"/>
              <a:t>Unfortunately</a:t>
            </a:r>
            <a:r>
              <a:rPr lang="fr-FR" dirty="0" smtClean="0"/>
              <a:t>, </a:t>
            </a:r>
            <a:r>
              <a:rPr lang="fr-FR" dirty="0" err="1" smtClean="0"/>
              <a:t>doing</a:t>
            </a:r>
            <a:r>
              <a:rPr lang="fr-FR" dirty="0" smtClean="0"/>
              <a:t> </a:t>
            </a:r>
            <a:r>
              <a:rPr lang="fr-FR" dirty="0" err="1" smtClean="0"/>
              <a:t>so</a:t>
            </a:r>
            <a:r>
              <a:rPr lang="fr-FR" dirty="0" smtClean="0"/>
              <a:t> </a:t>
            </a:r>
            <a:r>
              <a:rPr lang="fr-FR" dirty="0" err="1" smtClean="0"/>
              <a:t>can</a:t>
            </a:r>
            <a:r>
              <a:rPr lang="fr-FR" dirty="0" smtClean="0"/>
              <a:t> cause a </a:t>
            </a:r>
            <a:r>
              <a:rPr lang="fr-FR" dirty="0" err="1" smtClean="0"/>
              <a:t>number</a:t>
            </a:r>
            <a:r>
              <a:rPr lang="fr-FR" dirty="0" smtClean="0"/>
              <a:t> of </a:t>
            </a:r>
            <a:r>
              <a:rPr lang="fr-FR" dirty="0" err="1" smtClean="0"/>
              <a:t>problems</a:t>
            </a:r>
            <a:r>
              <a:rPr lang="fr-FR" dirty="0" smtClean="0"/>
              <a:t>. In the first place, the background </a:t>
            </a:r>
            <a:r>
              <a:rPr lang="fr-FR" dirty="0" err="1" smtClean="0"/>
              <a:t>color</a:t>
            </a:r>
            <a:r>
              <a:rPr lang="fr-FR" dirty="0" smtClean="0"/>
              <a:t> of the </a:t>
            </a:r>
            <a:r>
              <a:rPr lang="fr-FR" dirty="0" err="1" smtClean="0"/>
              <a:t>button</a:t>
            </a:r>
            <a:r>
              <a:rPr lang="fr-FR" dirty="0" smtClean="0"/>
              <a:t> </a:t>
            </a:r>
            <a:r>
              <a:rPr lang="fr-FR" dirty="0" err="1" smtClean="0"/>
              <a:t>is</a:t>
            </a:r>
            <a:r>
              <a:rPr lang="fr-FR" dirty="0" smtClean="0"/>
              <a:t> </a:t>
            </a:r>
            <a:r>
              <a:rPr lang="fr-FR" dirty="0" err="1" smtClean="0"/>
              <a:t>determined</a:t>
            </a:r>
            <a:r>
              <a:rPr lang="fr-FR" dirty="0" smtClean="0"/>
              <a:t> by the Windows </a:t>
            </a:r>
            <a:r>
              <a:rPr lang="fr-FR" dirty="0" err="1" smtClean="0"/>
              <a:t>color</a:t>
            </a:r>
            <a:r>
              <a:rPr lang="fr-FR" dirty="0" smtClean="0"/>
              <a:t> </a:t>
            </a:r>
            <a:r>
              <a:rPr lang="fr-FR" dirty="0" err="1" smtClean="0"/>
              <a:t>preferences</a:t>
            </a:r>
            <a:r>
              <a:rPr lang="fr-FR" dirty="0" smtClean="0"/>
              <a:t>. As </a:t>
            </a:r>
            <a:r>
              <a:rPr lang="fr-FR" dirty="0" err="1" smtClean="0"/>
              <a:t>shown</a:t>
            </a:r>
            <a:r>
              <a:rPr lang="fr-FR" dirty="0" smtClean="0"/>
              <a:t> </a:t>
            </a:r>
            <a:r>
              <a:rPr lang="fr-FR" dirty="0" err="1" smtClean="0"/>
              <a:t>above</a:t>
            </a:r>
            <a:r>
              <a:rPr lang="fr-FR" dirty="0" smtClean="0"/>
              <a:t>, hard-</a:t>
            </a:r>
            <a:r>
              <a:rPr lang="fr-FR" dirty="0" err="1" smtClean="0"/>
              <a:t>coding</a:t>
            </a:r>
            <a:r>
              <a:rPr lang="fr-FR" dirty="0" smtClean="0"/>
              <a:t> the </a:t>
            </a:r>
            <a:r>
              <a:rPr lang="fr-FR" dirty="0" err="1" smtClean="0"/>
              <a:t>color</a:t>
            </a:r>
            <a:r>
              <a:rPr lang="fr-FR" dirty="0" smtClean="0"/>
              <a:t> of the </a:t>
            </a:r>
            <a:r>
              <a:rPr lang="fr-FR" dirty="0" err="1" smtClean="0"/>
              <a:t>text</a:t>
            </a:r>
            <a:r>
              <a:rPr lang="fr-FR" dirty="0" smtClean="0"/>
              <a:t> </a:t>
            </a:r>
            <a:r>
              <a:rPr lang="fr-FR" dirty="0" err="1" smtClean="0"/>
              <a:t>can</a:t>
            </a:r>
            <a:r>
              <a:rPr lang="fr-FR" dirty="0" smtClean="0"/>
              <a:t> </a:t>
            </a:r>
            <a:r>
              <a:rPr lang="fr-FR" dirty="0" err="1" smtClean="0"/>
              <a:t>make</a:t>
            </a:r>
            <a:r>
              <a:rPr lang="fr-FR" dirty="0" smtClean="0"/>
              <a:t> </a:t>
            </a:r>
            <a:r>
              <a:rPr lang="fr-FR" dirty="0" err="1" smtClean="0"/>
              <a:t>it</a:t>
            </a:r>
            <a:r>
              <a:rPr lang="fr-FR" dirty="0" smtClean="0"/>
              <a:t> </a:t>
            </a:r>
            <a:r>
              <a:rPr lang="fr-FR" dirty="0" err="1" smtClean="0"/>
              <a:t>difficult</a:t>
            </a:r>
            <a:r>
              <a:rPr lang="fr-FR" dirty="0" smtClean="0"/>
              <a:t>, and in </a:t>
            </a:r>
            <a:r>
              <a:rPr lang="fr-FR" dirty="0" err="1" smtClean="0"/>
              <a:t>some</a:t>
            </a:r>
            <a:r>
              <a:rPr lang="fr-FR" dirty="0" smtClean="0"/>
              <a:t> cases, impossible to </a:t>
            </a:r>
            <a:r>
              <a:rPr lang="fr-FR" dirty="0" err="1" smtClean="0"/>
              <a:t>read</a:t>
            </a:r>
            <a:r>
              <a:rPr lang="fr-FR" dirty="0" smtClean="0"/>
              <a:t>. </a:t>
            </a:r>
          </a:p>
          <a:p>
            <a:r>
              <a:rPr lang="fr-FR" dirty="0" err="1" smtClean="0"/>
              <a:t>Secondly</a:t>
            </a:r>
            <a:r>
              <a:rPr lang="fr-FR" dirty="0" smtClean="0"/>
              <a:t>, as </a:t>
            </a:r>
            <a:r>
              <a:rPr lang="fr-FR" dirty="0" err="1" smtClean="0"/>
              <a:t>shown</a:t>
            </a:r>
            <a:r>
              <a:rPr lang="fr-FR" dirty="0" smtClean="0"/>
              <a:t> in </a:t>
            </a:r>
            <a:r>
              <a:rPr lang="fr-FR" dirty="0" err="1" smtClean="0"/>
              <a:t>this</a:t>
            </a:r>
            <a:r>
              <a:rPr lang="fr-FR" dirty="0" smtClean="0"/>
              <a:t> </a:t>
            </a:r>
            <a:r>
              <a:rPr lang="fr-FR" dirty="0" err="1" smtClean="0"/>
              <a:t>example</a:t>
            </a:r>
            <a:r>
              <a:rPr lang="fr-FR" dirty="0" smtClean="0"/>
              <a:t>, Green/</a:t>
            </a:r>
            <a:r>
              <a:rPr lang="fr-FR" dirty="0" err="1" smtClean="0"/>
              <a:t>Red</a:t>
            </a:r>
            <a:r>
              <a:rPr lang="fr-FR" dirty="0" smtClean="0"/>
              <a:t>-Affirmative/</a:t>
            </a:r>
            <a:r>
              <a:rPr lang="fr-FR" dirty="0" err="1" smtClean="0"/>
              <a:t>Negative</a:t>
            </a:r>
            <a:r>
              <a:rPr lang="fr-FR" dirty="0" smtClean="0"/>
              <a:t> distinction </a:t>
            </a:r>
            <a:r>
              <a:rPr lang="fr-FR" dirty="0" err="1" smtClean="0"/>
              <a:t>may</a:t>
            </a:r>
            <a:r>
              <a:rPr lang="fr-FR" dirty="0" smtClean="0"/>
              <a:t> </a:t>
            </a:r>
            <a:r>
              <a:rPr lang="fr-FR" dirty="0" err="1" smtClean="0"/>
              <a:t>be</a:t>
            </a:r>
            <a:r>
              <a:rPr lang="fr-FR" dirty="0" smtClean="0"/>
              <a:t> </a:t>
            </a:r>
            <a:r>
              <a:rPr lang="fr-FR" dirty="0" err="1" smtClean="0"/>
              <a:t>inconsistent</a:t>
            </a:r>
            <a:r>
              <a:rPr lang="fr-FR" dirty="0" smtClean="0"/>
              <a:t> </a:t>
            </a:r>
            <a:r>
              <a:rPr lang="fr-FR" dirty="0" err="1" smtClean="0"/>
              <a:t>with</a:t>
            </a:r>
            <a:r>
              <a:rPr lang="fr-FR" dirty="0" smtClean="0"/>
              <a:t> a </a:t>
            </a:r>
            <a:r>
              <a:rPr lang="fr-FR" dirty="0" err="1" smtClean="0"/>
              <a:t>particular</a:t>
            </a:r>
            <a:r>
              <a:rPr lang="fr-FR" dirty="0" smtClean="0"/>
              <a:t> </a:t>
            </a:r>
            <a:r>
              <a:rPr lang="fr-FR" dirty="0" err="1" smtClean="0"/>
              <a:t>task</a:t>
            </a:r>
            <a:r>
              <a:rPr lang="fr-FR" dirty="0" smtClean="0"/>
              <a:t>. In western society, </a:t>
            </a:r>
            <a:r>
              <a:rPr lang="fr-FR" dirty="0" err="1" smtClean="0"/>
              <a:t>users</a:t>
            </a:r>
            <a:r>
              <a:rPr lang="fr-FR" dirty="0" smtClean="0"/>
              <a:t> </a:t>
            </a:r>
            <a:r>
              <a:rPr lang="fr-FR" dirty="0" err="1" smtClean="0"/>
              <a:t>may</a:t>
            </a:r>
            <a:r>
              <a:rPr lang="fr-FR" dirty="0" smtClean="0"/>
              <a:t> </a:t>
            </a:r>
            <a:r>
              <a:rPr lang="fr-FR" dirty="0" err="1" smtClean="0"/>
              <a:t>interpret</a:t>
            </a:r>
            <a:r>
              <a:rPr lang="fr-FR" dirty="0" smtClean="0"/>
              <a:t> the green label as </a:t>
            </a:r>
            <a:r>
              <a:rPr lang="fr-FR" dirty="0" err="1" smtClean="0"/>
              <a:t>indicating</a:t>
            </a:r>
            <a:r>
              <a:rPr lang="fr-FR" dirty="0" smtClean="0"/>
              <a:t> the "good" or </a:t>
            </a:r>
            <a:r>
              <a:rPr lang="fr-FR" dirty="0" err="1" smtClean="0"/>
              <a:t>proper</a:t>
            </a:r>
            <a:r>
              <a:rPr lang="fr-FR" dirty="0" smtClean="0"/>
              <a:t> </a:t>
            </a:r>
            <a:r>
              <a:rPr lang="fr-FR" dirty="0" err="1" smtClean="0"/>
              <a:t>response</a:t>
            </a:r>
            <a:r>
              <a:rPr lang="fr-FR" dirty="0" smtClean="0"/>
              <a:t>. As </a:t>
            </a:r>
            <a:r>
              <a:rPr lang="fr-FR" dirty="0" err="1" smtClean="0"/>
              <a:t>shown</a:t>
            </a:r>
            <a:r>
              <a:rPr lang="fr-FR" dirty="0" smtClean="0"/>
              <a:t> in </a:t>
            </a:r>
            <a:r>
              <a:rPr lang="fr-FR" dirty="0" err="1" smtClean="0"/>
              <a:t>this</a:t>
            </a:r>
            <a:r>
              <a:rPr lang="fr-FR" dirty="0" smtClean="0"/>
              <a:t> </a:t>
            </a:r>
            <a:r>
              <a:rPr lang="fr-FR" dirty="0" err="1" smtClean="0"/>
              <a:t>example</a:t>
            </a:r>
            <a:r>
              <a:rPr lang="fr-FR" dirty="0" smtClean="0"/>
              <a:t> </a:t>
            </a:r>
            <a:r>
              <a:rPr lang="fr-FR" dirty="0" err="1" smtClean="0"/>
              <a:t>however</a:t>
            </a:r>
            <a:r>
              <a:rPr lang="fr-FR" dirty="0" smtClean="0"/>
              <a:t>, </a:t>
            </a:r>
            <a:r>
              <a:rPr lang="fr-FR" dirty="0" err="1" smtClean="0"/>
              <a:t>deleting</a:t>
            </a:r>
            <a:r>
              <a:rPr lang="fr-FR" dirty="0" smtClean="0"/>
              <a:t> all records </a:t>
            </a:r>
            <a:r>
              <a:rPr lang="fr-FR" dirty="0" err="1" smtClean="0"/>
              <a:t>is</a:t>
            </a:r>
            <a:r>
              <a:rPr lang="fr-FR" dirty="0" smtClean="0"/>
              <a:t> more </a:t>
            </a:r>
            <a:r>
              <a:rPr lang="fr-FR" dirty="0" err="1" smtClean="0"/>
              <a:t>than</a:t>
            </a:r>
            <a:r>
              <a:rPr lang="fr-FR" dirty="0" smtClean="0"/>
              <a:t> </a:t>
            </a:r>
            <a:r>
              <a:rPr lang="fr-FR" dirty="0" err="1" smtClean="0"/>
              <a:t>likely</a:t>
            </a:r>
            <a:r>
              <a:rPr lang="fr-FR" dirty="0" smtClean="0"/>
              <a:t> </a:t>
            </a:r>
            <a:r>
              <a:rPr lang="fr-FR" b="1" i="1" dirty="0" smtClean="0"/>
              <a:t>not</a:t>
            </a:r>
            <a:r>
              <a:rPr lang="fr-FR" dirty="0" smtClean="0"/>
              <a:t> a good </a:t>
            </a:r>
            <a:r>
              <a:rPr lang="fr-FR" dirty="0" err="1" smtClean="0"/>
              <a:t>thing</a:t>
            </a:r>
            <a:r>
              <a:rPr lang="fr-FR" dirty="0" smtClean="0"/>
              <a:t> to do. </a:t>
            </a:r>
          </a:p>
          <a:p>
            <a:r>
              <a:rPr lang="fr-FR" dirty="0" err="1" smtClean="0"/>
              <a:t>Additionally</a:t>
            </a:r>
            <a:r>
              <a:rPr lang="fr-FR" dirty="0" smtClean="0"/>
              <a:t>, </a:t>
            </a:r>
            <a:r>
              <a:rPr lang="fr-FR" dirty="0" err="1" smtClean="0"/>
              <a:t>enforcing</a:t>
            </a:r>
            <a:r>
              <a:rPr lang="fr-FR" dirty="0" smtClean="0"/>
              <a:t> </a:t>
            </a:r>
            <a:r>
              <a:rPr lang="fr-FR" i="1" dirty="0" err="1" smtClean="0"/>
              <a:t>your</a:t>
            </a:r>
            <a:r>
              <a:rPr lang="fr-FR" dirty="0" smtClean="0"/>
              <a:t> </a:t>
            </a:r>
            <a:r>
              <a:rPr lang="fr-FR" dirty="0" err="1" smtClean="0"/>
              <a:t>particular</a:t>
            </a:r>
            <a:r>
              <a:rPr lang="fr-FR" dirty="0" smtClean="0"/>
              <a:t> </a:t>
            </a:r>
            <a:r>
              <a:rPr lang="fr-FR" dirty="0" err="1" smtClean="0"/>
              <a:t>color</a:t>
            </a:r>
            <a:r>
              <a:rPr lang="fr-FR" dirty="0" smtClean="0"/>
              <a:t> associations on </a:t>
            </a:r>
            <a:r>
              <a:rPr lang="fr-FR" dirty="0" err="1" smtClean="0"/>
              <a:t>your</a:t>
            </a:r>
            <a:r>
              <a:rPr lang="fr-FR" dirty="0" smtClean="0"/>
              <a:t> </a:t>
            </a:r>
            <a:r>
              <a:rPr lang="fr-FR" dirty="0" err="1" smtClean="0"/>
              <a:t>users</a:t>
            </a:r>
            <a:r>
              <a:rPr lang="fr-FR" dirty="0" smtClean="0"/>
              <a:t> </a:t>
            </a:r>
            <a:r>
              <a:rPr lang="fr-FR" dirty="0" err="1" smtClean="0"/>
              <a:t>may</a:t>
            </a:r>
            <a:r>
              <a:rPr lang="fr-FR" dirty="0" smtClean="0"/>
              <a:t> </a:t>
            </a:r>
            <a:r>
              <a:rPr lang="fr-FR" dirty="0" err="1" smtClean="0"/>
              <a:t>create</a:t>
            </a:r>
            <a:r>
              <a:rPr lang="fr-FR" dirty="0" smtClean="0"/>
              <a:t> </a:t>
            </a:r>
            <a:r>
              <a:rPr lang="fr-FR" dirty="0" err="1" smtClean="0"/>
              <a:t>some</a:t>
            </a:r>
            <a:r>
              <a:rPr lang="fr-FR" dirty="0" smtClean="0"/>
              <a:t> </a:t>
            </a:r>
            <a:r>
              <a:rPr lang="fr-FR" dirty="0" err="1" smtClean="0"/>
              <a:t>incompatibilities</a:t>
            </a:r>
            <a:r>
              <a:rPr lang="fr-FR" dirty="0" smtClean="0"/>
              <a:t> </a:t>
            </a:r>
            <a:r>
              <a:rPr lang="fr-FR" dirty="0" err="1" smtClean="0"/>
              <a:t>with</a:t>
            </a:r>
            <a:r>
              <a:rPr lang="fr-FR" dirty="0" smtClean="0"/>
              <a:t> cultural </a:t>
            </a:r>
            <a:r>
              <a:rPr lang="fr-FR" dirty="0" err="1" smtClean="0"/>
              <a:t>interpretations</a:t>
            </a:r>
            <a:r>
              <a:rPr lang="fr-FR" dirty="0" smtClean="0"/>
              <a:t> of </a:t>
            </a:r>
            <a:r>
              <a:rPr lang="fr-FR" dirty="0" err="1" smtClean="0"/>
              <a:t>color</a:t>
            </a:r>
            <a:r>
              <a:rPr lang="fr-FR" dirty="0" smtClean="0"/>
              <a:t>. In certain </a:t>
            </a:r>
            <a:r>
              <a:rPr lang="fr-FR" dirty="0" err="1" smtClean="0"/>
              <a:t>eastern</a:t>
            </a:r>
            <a:r>
              <a:rPr lang="fr-FR" dirty="0" smtClean="0"/>
              <a:t> </a:t>
            </a:r>
            <a:r>
              <a:rPr lang="fr-FR" dirty="0" err="1" smtClean="0"/>
              <a:t>societies</a:t>
            </a:r>
            <a:r>
              <a:rPr lang="fr-FR" dirty="0" smtClean="0"/>
              <a:t>, for </a:t>
            </a:r>
            <a:r>
              <a:rPr lang="fr-FR" dirty="0" err="1" smtClean="0"/>
              <a:t>example</a:t>
            </a:r>
            <a:r>
              <a:rPr lang="fr-FR" dirty="0" smtClean="0"/>
              <a:t>, </a:t>
            </a:r>
            <a:r>
              <a:rPr lang="fr-FR" dirty="0" err="1" smtClean="0"/>
              <a:t>red</a:t>
            </a:r>
            <a:r>
              <a:rPr lang="fr-FR" dirty="0" smtClean="0"/>
              <a:t> </a:t>
            </a:r>
            <a:r>
              <a:rPr lang="fr-FR" dirty="0" err="1" smtClean="0"/>
              <a:t>is</a:t>
            </a:r>
            <a:r>
              <a:rPr lang="fr-FR" dirty="0" smtClean="0"/>
              <a:t> </a:t>
            </a:r>
            <a:r>
              <a:rPr lang="fr-FR" dirty="0" err="1" smtClean="0"/>
              <a:t>considered</a:t>
            </a:r>
            <a:r>
              <a:rPr lang="fr-FR" dirty="0" smtClean="0"/>
              <a:t> an affirmative, or positive </a:t>
            </a:r>
            <a:r>
              <a:rPr lang="fr-FR" dirty="0" err="1" smtClean="0"/>
              <a:t>color</a:t>
            </a:r>
            <a:r>
              <a:rPr lang="fr-FR" dirty="0" smtClean="0"/>
              <a:t>. </a:t>
            </a:r>
            <a:r>
              <a:rPr lang="fr-FR" dirty="0" err="1" smtClean="0"/>
              <a:t>Subjecting</a:t>
            </a:r>
            <a:r>
              <a:rPr lang="fr-FR" dirty="0" smtClean="0"/>
              <a:t> </a:t>
            </a:r>
            <a:r>
              <a:rPr lang="fr-FR" dirty="0" err="1" smtClean="0"/>
              <a:t>these</a:t>
            </a:r>
            <a:r>
              <a:rPr lang="fr-FR" dirty="0" smtClean="0"/>
              <a:t> </a:t>
            </a:r>
            <a:r>
              <a:rPr lang="fr-FR" dirty="0" err="1" smtClean="0"/>
              <a:t>users</a:t>
            </a:r>
            <a:r>
              <a:rPr lang="fr-FR" dirty="0" smtClean="0"/>
              <a:t> to </a:t>
            </a:r>
            <a:r>
              <a:rPr lang="fr-FR" dirty="0" err="1" smtClean="0"/>
              <a:t>your</a:t>
            </a:r>
            <a:r>
              <a:rPr lang="fr-FR" dirty="0" smtClean="0"/>
              <a:t> </a:t>
            </a:r>
            <a:r>
              <a:rPr lang="fr-FR" dirty="0" err="1" smtClean="0"/>
              <a:t>color</a:t>
            </a:r>
            <a:r>
              <a:rPr lang="fr-FR" dirty="0" smtClean="0"/>
              <a:t> associations </a:t>
            </a:r>
            <a:r>
              <a:rPr lang="fr-FR" dirty="0" err="1" smtClean="0"/>
              <a:t>is</a:t>
            </a:r>
            <a:r>
              <a:rPr lang="fr-FR" dirty="0" smtClean="0"/>
              <a:t> an indication of cultural arrogance. </a:t>
            </a:r>
          </a:p>
          <a:p>
            <a:r>
              <a:rPr lang="fr-FR" dirty="0" err="1" smtClean="0"/>
              <a:t>Finally</a:t>
            </a:r>
            <a:r>
              <a:rPr lang="fr-FR" dirty="0" smtClean="0"/>
              <a:t>, a </a:t>
            </a:r>
            <a:r>
              <a:rPr lang="fr-FR" dirty="0" err="1" smtClean="0"/>
              <a:t>significant</a:t>
            </a:r>
            <a:r>
              <a:rPr lang="fr-FR" dirty="0" smtClean="0"/>
              <a:t> </a:t>
            </a:r>
            <a:r>
              <a:rPr lang="fr-FR" dirty="0" err="1" smtClean="0"/>
              <a:t>percentage</a:t>
            </a:r>
            <a:r>
              <a:rPr lang="fr-FR" dirty="0" smtClean="0"/>
              <a:t> of the population has </a:t>
            </a:r>
            <a:r>
              <a:rPr lang="fr-FR" dirty="0" err="1" smtClean="0"/>
              <a:t>some</a:t>
            </a:r>
            <a:r>
              <a:rPr lang="fr-FR" dirty="0" smtClean="0"/>
              <a:t> </a:t>
            </a:r>
            <a:r>
              <a:rPr lang="fr-FR" dirty="0" err="1" smtClean="0"/>
              <a:t>degree</a:t>
            </a:r>
            <a:r>
              <a:rPr lang="fr-FR" dirty="0" smtClean="0"/>
              <a:t> of </a:t>
            </a:r>
            <a:r>
              <a:rPr lang="fr-FR" dirty="0" err="1" smtClean="0"/>
              <a:t>color</a:t>
            </a:r>
            <a:r>
              <a:rPr lang="fr-FR" dirty="0" smtClean="0"/>
              <a:t> vision </a:t>
            </a:r>
            <a:r>
              <a:rPr lang="fr-FR" dirty="0" err="1" smtClean="0"/>
              <a:t>deficiency</a:t>
            </a:r>
            <a:r>
              <a:rPr lang="fr-FR" dirty="0" smtClean="0"/>
              <a:t>; the </a:t>
            </a:r>
            <a:r>
              <a:rPr lang="fr-FR" dirty="0" err="1" smtClean="0"/>
              <a:t>most</a:t>
            </a:r>
            <a:r>
              <a:rPr lang="fr-FR" dirty="0" smtClean="0"/>
              <a:t> </a:t>
            </a:r>
            <a:r>
              <a:rPr lang="fr-FR" dirty="0" err="1" smtClean="0"/>
              <a:t>prevalent</a:t>
            </a:r>
            <a:r>
              <a:rPr lang="fr-FR" dirty="0" smtClean="0"/>
              <a:t> of </a:t>
            </a:r>
            <a:r>
              <a:rPr lang="fr-FR" dirty="0" err="1" smtClean="0"/>
              <a:t>which</a:t>
            </a:r>
            <a:r>
              <a:rPr lang="fr-FR" dirty="0" smtClean="0"/>
              <a:t>, </a:t>
            </a:r>
            <a:r>
              <a:rPr lang="fr-FR" dirty="0" err="1" smtClean="0"/>
              <a:t>is</a:t>
            </a:r>
            <a:r>
              <a:rPr lang="fr-FR" dirty="0" smtClean="0"/>
              <a:t> the </a:t>
            </a:r>
            <a:r>
              <a:rPr lang="fr-FR" dirty="0" err="1" smtClean="0"/>
              <a:t>diminished</a:t>
            </a:r>
            <a:r>
              <a:rPr lang="fr-FR" dirty="0" smtClean="0"/>
              <a:t> </a:t>
            </a:r>
            <a:r>
              <a:rPr lang="fr-FR" dirty="0" err="1" smtClean="0"/>
              <a:t>ability</a:t>
            </a:r>
            <a:r>
              <a:rPr lang="fr-FR" dirty="0" smtClean="0"/>
              <a:t> to </a:t>
            </a:r>
            <a:r>
              <a:rPr lang="fr-FR" dirty="0" err="1" smtClean="0"/>
              <a:t>distinguish</a:t>
            </a:r>
            <a:r>
              <a:rPr lang="fr-FR" dirty="0" smtClean="0"/>
              <a:t> </a:t>
            </a:r>
            <a:r>
              <a:rPr lang="fr-FR" dirty="0" err="1" smtClean="0"/>
              <a:t>between</a:t>
            </a:r>
            <a:r>
              <a:rPr lang="fr-FR" dirty="0" smtClean="0"/>
              <a:t> </a:t>
            </a:r>
            <a:r>
              <a:rPr lang="fr-FR" dirty="0" err="1" smtClean="0"/>
              <a:t>red</a:t>
            </a:r>
            <a:r>
              <a:rPr lang="fr-FR" dirty="0" smtClean="0"/>
              <a:t> and green. </a:t>
            </a:r>
            <a:r>
              <a:rPr lang="fr-FR" dirty="0" err="1" smtClean="0"/>
              <a:t>Your</a:t>
            </a:r>
            <a:r>
              <a:rPr lang="fr-FR" dirty="0" smtClean="0"/>
              <a:t> </a:t>
            </a:r>
            <a:r>
              <a:rPr lang="fr-FR" dirty="0" err="1" smtClean="0"/>
              <a:t>attempts</a:t>
            </a:r>
            <a:r>
              <a:rPr lang="fr-FR" dirty="0" smtClean="0"/>
              <a:t> to </a:t>
            </a:r>
            <a:r>
              <a:rPr lang="fr-FR" dirty="0" err="1" smtClean="0"/>
              <a:t>provide</a:t>
            </a:r>
            <a:r>
              <a:rPr lang="fr-FR" dirty="0" smtClean="0"/>
              <a:t> </a:t>
            </a:r>
            <a:r>
              <a:rPr lang="fr-FR" dirty="0" err="1" smtClean="0"/>
              <a:t>unnecessary</a:t>
            </a:r>
            <a:r>
              <a:rPr lang="fr-FR" dirty="0" smtClean="0"/>
              <a:t> </a:t>
            </a:r>
            <a:r>
              <a:rPr lang="fr-FR" dirty="0" err="1" smtClean="0"/>
              <a:t>additional</a:t>
            </a:r>
            <a:r>
              <a:rPr lang="fr-FR" dirty="0" smtClean="0"/>
              <a:t> information </a:t>
            </a:r>
            <a:r>
              <a:rPr lang="fr-FR" dirty="0" err="1" smtClean="0"/>
              <a:t>will</a:t>
            </a:r>
            <a:r>
              <a:rPr lang="fr-FR" dirty="0" smtClean="0"/>
              <a:t> </a:t>
            </a:r>
            <a:r>
              <a:rPr lang="fr-FR" dirty="0" err="1" smtClean="0"/>
              <a:t>be</a:t>
            </a:r>
            <a:r>
              <a:rPr lang="fr-FR" dirty="0" smtClean="0"/>
              <a:t> </a:t>
            </a:r>
            <a:r>
              <a:rPr lang="fr-FR" dirty="0" err="1" smtClean="0"/>
              <a:t>lost</a:t>
            </a:r>
            <a:r>
              <a:rPr lang="fr-FR" dirty="0" smtClean="0"/>
              <a:t> on a </a:t>
            </a:r>
            <a:r>
              <a:rPr lang="fr-FR" dirty="0" err="1" smtClean="0"/>
              <a:t>significant</a:t>
            </a:r>
            <a:r>
              <a:rPr lang="fr-FR" dirty="0" smtClean="0"/>
              <a:t> portion of </a:t>
            </a:r>
            <a:r>
              <a:rPr lang="fr-FR" dirty="0" err="1" smtClean="0"/>
              <a:t>your</a:t>
            </a:r>
            <a:r>
              <a:rPr lang="fr-FR" dirty="0" smtClean="0"/>
              <a:t> </a:t>
            </a:r>
            <a:r>
              <a:rPr lang="fr-FR" dirty="0" err="1" smtClean="0"/>
              <a:t>users</a:t>
            </a:r>
            <a:r>
              <a:rPr lang="fr-FR" dirty="0" smtClean="0"/>
              <a:t>, and </a:t>
            </a:r>
            <a:r>
              <a:rPr lang="fr-FR" dirty="0" err="1" smtClean="0"/>
              <a:t>may</a:t>
            </a:r>
            <a:r>
              <a:rPr lang="fr-FR" dirty="0" smtClean="0"/>
              <a:t> </a:t>
            </a:r>
            <a:r>
              <a:rPr lang="fr-FR" dirty="0" err="1" smtClean="0"/>
              <a:t>become</a:t>
            </a:r>
            <a:r>
              <a:rPr lang="fr-FR" dirty="0" smtClean="0"/>
              <a:t> a source of </a:t>
            </a:r>
            <a:r>
              <a:rPr lang="fr-FR" dirty="0" err="1" smtClean="0"/>
              <a:t>their</a:t>
            </a:r>
            <a:r>
              <a:rPr lang="fr-FR" dirty="0" smtClean="0"/>
              <a:t> </a:t>
            </a:r>
            <a:r>
              <a:rPr lang="fr-FR" dirty="0" err="1" smtClean="0"/>
              <a:t>resentment</a:t>
            </a:r>
            <a:r>
              <a:rPr lang="fr-FR" dirty="0" smtClean="0"/>
              <a:t>. </a:t>
            </a:r>
          </a:p>
          <a:p>
            <a:r>
              <a:rPr lang="fr-FR" dirty="0" smtClean="0"/>
              <a:t>To </a:t>
            </a:r>
            <a:r>
              <a:rPr lang="fr-FR" dirty="0" err="1" smtClean="0"/>
              <a:t>be</a:t>
            </a:r>
            <a:r>
              <a:rPr lang="fr-FR" dirty="0" smtClean="0"/>
              <a:t> on the </a:t>
            </a:r>
            <a:r>
              <a:rPr lang="fr-FR" dirty="0" err="1" smtClean="0"/>
              <a:t>safe</a:t>
            </a:r>
            <a:r>
              <a:rPr lang="fr-FR" dirty="0" smtClean="0"/>
              <a:t> </a:t>
            </a:r>
            <a:r>
              <a:rPr lang="fr-FR" dirty="0" err="1" smtClean="0"/>
              <a:t>side</a:t>
            </a:r>
            <a:r>
              <a:rPr lang="fr-FR" dirty="0" smtClean="0"/>
              <a:t>, </a:t>
            </a:r>
            <a:r>
              <a:rPr lang="fr-FR" dirty="0" err="1" smtClean="0"/>
              <a:t>avoid</a:t>
            </a:r>
            <a:r>
              <a:rPr lang="fr-FR" dirty="0" smtClean="0"/>
              <a:t> </a:t>
            </a:r>
            <a:r>
              <a:rPr lang="fr-FR" dirty="0" err="1" smtClean="0"/>
              <a:t>using</a:t>
            </a:r>
            <a:r>
              <a:rPr lang="fr-FR" dirty="0" smtClean="0"/>
              <a:t> </a:t>
            </a:r>
            <a:r>
              <a:rPr lang="fr-FR" dirty="0" err="1" smtClean="0"/>
              <a:t>color</a:t>
            </a:r>
            <a:r>
              <a:rPr lang="fr-FR" dirty="0" smtClean="0"/>
              <a:t> as a </a:t>
            </a:r>
            <a:r>
              <a:rPr lang="fr-FR" dirty="0" err="1" smtClean="0"/>
              <a:t>means</a:t>
            </a:r>
            <a:r>
              <a:rPr lang="fr-FR" dirty="0" smtClean="0"/>
              <a:t> of </a:t>
            </a:r>
            <a:r>
              <a:rPr lang="fr-FR" dirty="0" err="1" smtClean="0"/>
              <a:t>interpretation</a:t>
            </a:r>
            <a:r>
              <a:rPr lang="fr-FR" dirty="0" smtClean="0"/>
              <a:t>, and </a:t>
            </a:r>
            <a:r>
              <a:rPr lang="fr-FR" dirty="0" err="1" smtClean="0"/>
              <a:t>be</a:t>
            </a:r>
            <a:r>
              <a:rPr lang="fr-FR" dirty="0" smtClean="0"/>
              <a:t> certain to </a:t>
            </a:r>
            <a:r>
              <a:rPr lang="fr-FR" dirty="0" err="1" smtClean="0"/>
              <a:t>avail</a:t>
            </a:r>
            <a:r>
              <a:rPr lang="fr-FR" dirty="0" smtClean="0"/>
              <a:t> </a:t>
            </a:r>
            <a:r>
              <a:rPr lang="fr-FR" dirty="0" err="1" smtClean="0"/>
              <a:t>yourself</a:t>
            </a:r>
            <a:r>
              <a:rPr lang="fr-FR" dirty="0" smtClean="0"/>
              <a:t> of the </a:t>
            </a:r>
            <a:r>
              <a:rPr lang="fr-FR" dirty="0" err="1" smtClean="0"/>
              <a:t>user's</a:t>
            </a:r>
            <a:r>
              <a:rPr lang="fr-FR" dirty="0" smtClean="0"/>
              <a:t> </a:t>
            </a:r>
            <a:r>
              <a:rPr lang="fr-FR" dirty="0" err="1" smtClean="0"/>
              <a:t>color</a:t>
            </a:r>
            <a:r>
              <a:rPr lang="fr-FR" dirty="0" smtClean="0"/>
              <a:t> </a:t>
            </a:r>
            <a:r>
              <a:rPr lang="fr-FR" dirty="0" err="1" smtClean="0"/>
              <a:t>preferences</a:t>
            </a:r>
            <a:r>
              <a:rPr lang="fr-FR" dirty="0" smtClean="0"/>
              <a:t>. </a:t>
            </a:r>
            <a:r>
              <a:rPr lang="fr-FR" dirty="0" err="1" smtClean="0"/>
              <a:t>These</a:t>
            </a:r>
            <a:r>
              <a:rPr lang="fr-FR" dirty="0" smtClean="0"/>
              <a:t> </a:t>
            </a:r>
            <a:r>
              <a:rPr lang="fr-FR" dirty="0" err="1" smtClean="0"/>
              <a:t>preferences</a:t>
            </a:r>
            <a:r>
              <a:rPr lang="fr-FR" dirty="0" smtClean="0"/>
              <a:t> are not </a:t>
            </a:r>
            <a:r>
              <a:rPr lang="fr-FR" dirty="0" err="1" smtClean="0"/>
              <a:t>merely</a:t>
            </a:r>
            <a:r>
              <a:rPr lang="fr-FR" dirty="0" smtClean="0"/>
              <a:t> the </a:t>
            </a:r>
            <a:r>
              <a:rPr lang="fr-FR" dirty="0" err="1" smtClean="0"/>
              <a:t>means</a:t>
            </a:r>
            <a:r>
              <a:rPr lang="fr-FR" dirty="0" smtClean="0"/>
              <a:t> by </a:t>
            </a:r>
            <a:r>
              <a:rPr lang="fr-FR" dirty="0" err="1" smtClean="0"/>
              <a:t>which</a:t>
            </a:r>
            <a:r>
              <a:rPr lang="fr-FR" dirty="0" smtClean="0"/>
              <a:t> the user "</a:t>
            </a:r>
            <a:r>
              <a:rPr lang="fr-FR" dirty="0" err="1" smtClean="0"/>
              <a:t>personalizes</a:t>
            </a:r>
            <a:r>
              <a:rPr lang="fr-FR" dirty="0" smtClean="0"/>
              <a:t>" </a:t>
            </a:r>
            <a:r>
              <a:rPr lang="fr-FR" dirty="0" err="1" smtClean="0"/>
              <a:t>his</a:t>
            </a:r>
            <a:r>
              <a:rPr lang="fr-FR" dirty="0" smtClean="0"/>
              <a:t> or </a:t>
            </a:r>
            <a:r>
              <a:rPr lang="fr-FR" dirty="0" err="1" smtClean="0"/>
              <a:t>her</a:t>
            </a:r>
            <a:r>
              <a:rPr lang="fr-FR" dirty="0" smtClean="0"/>
              <a:t> PC, but in </a:t>
            </a:r>
            <a:r>
              <a:rPr lang="fr-FR" dirty="0" err="1" smtClean="0"/>
              <a:t>many</a:t>
            </a:r>
            <a:r>
              <a:rPr lang="fr-FR" dirty="0" smtClean="0"/>
              <a:t> instances are </a:t>
            </a:r>
            <a:r>
              <a:rPr lang="fr-FR" dirty="0" err="1" smtClean="0"/>
              <a:t>selected</a:t>
            </a:r>
            <a:r>
              <a:rPr lang="fr-FR" dirty="0" smtClean="0"/>
              <a:t> to </a:t>
            </a:r>
            <a:r>
              <a:rPr lang="fr-FR" dirty="0" err="1" smtClean="0"/>
              <a:t>maximize</a:t>
            </a:r>
            <a:r>
              <a:rPr lang="fr-FR" dirty="0" smtClean="0"/>
              <a:t> the </a:t>
            </a:r>
            <a:r>
              <a:rPr lang="fr-FR" dirty="0" err="1" smtClean="0"/>
              <a:t>readability</a:t>
            </a:r>
            <a:r>
              <a:rPr lang="fr-FR" dirty="0" smtClean="0"/>
              <a:t> of the applications </a:t>
            </a:r>
            <a:r>
              <a:rPr lang="fr-FR" dirty="0" err="1" smtClean="0"/>
              <a:t>under</a:t>
            </a:r>
            <a:r>
              <a:rPr lang="fr-FR" dirty="0" smtClean="0"/>
              <a:t> </a:t>
            </a:r>
            <a:r>
              <a:rPr lang="fr-FR" dirty="0" err="1" smtClean="0"/>
              <a:t>specific</a:t>
            </a:r>
            <a:r>
              <a:rPr lang="fr-FR" dirty="0" smtClean="0"/>
              <a:t> </a:t>
            </a:r>
            <a:r>
              <a:rPr lang="fr-FR" dirty="0" err="1" smtClean="0"/>
              <a:t>lighting</a:t>
            </a:r>
            <a:r>
              <a:rPr lang="fr-FR" dirty="0" smtClean="0"/>
              <a:t> and display conditions. </a:t>
            </a:r>
            <a:r>
              <a:rPr lang="fr-FR" dirty="0" err="1" smtClean="0"/>
              <a:t>When</a:t>
            </a:r>
            <a:r>
              <a:rPr lang="fr-FR" dirty="0" smtClean="0"/>
              <a:t> </a:t>
            </a:r>
            <a:r>
              <a:rPr lang="fr-FR" dirty="0" err="1" smtClean="0"/>
              <a:t>you</a:t>
            </a:r>
            <a:r>
              <a:rPr lang="fr-FR" dirty="0" smtClean="0"/>
              <a:t> </a:t>
            </a:r>
            <a:r>
              <a:rPr lang="fr-FR" dirty="0" err="1" smtClean="0"/>
              <a:t>avail</a:t>
            </a:r>
            <a:r>
              <a:rPr lang="fr-FR" dirty="0" smtClean="0"/>
              <a:t> </a:t>
            </a:r>
            <a:r>
              <a:rPr lang="fr-FR" dirty="0" err="1" smtClean="0"/>
              <a:t>yourself</a:t>
            </a:r>
            <a:r>
              <a:rPr lang="fr-FR" dirty="0" smtClean="0"/>
              <a:t> of </a:t>
            </a:r>
            <a:r>
              <a:rPr lang="fr-FR" dirty="0" err="1" smtClean="0"/>
              <a:t>these</a:t>
            </a:r>
            <a:r>
              <a:rPr lang="fr-FR" dirty="0" smtClean="0"/>
              <a:t> settings, </a:t>
            </a:r>
            <a:r>
              <a:rPr lang="fr-FR" dirty="0" err="1" smtClean="0"/>
              <a:t>you</a:t>
            </a:r>
            <a:r>
              <a:rPr lang="fr-FR" dirty="0" smtClean="0"/>
              <a:t> </a:t>
            </a:r>
            <a:r>
              <a:rPr lang="fr-FR" dirty="0" err="1" smtClean="0"/>
              <a:t>can</a:t>
            </a:r>
            <a:r>
              <a:rPr lang="fr-FR" dirty="0" smtClean="0"/>
              <a:t> </a:t>
            </a:r>
            <a:r>
              <a:rPr lang="fr-FR" dirty="0" err="1" smtClean="0"/>
              <a:t>be</a:t>
            </a:r>
            <a:r>
              <a:rPr lang="fr-FR" dirty="0" smtClean="0"/>
              <a:t> certain </a:t>
            </a:r>
            <a:r>
              <a:rPr lang="fr-FR" dirty="0" err="1" smtClean="0"/>
              <a:t>that</a:t>
            </a:r>
            <a:r>
              <a:rPr lang="fr-FR" dirty="0" smtClean="0"/>
              <a:t> </a:t>
            </a:r>
            <a:r>
              <a:rPr lang="fr-FR" dirty="0" err="1" smtClean="0"/>
              <a:t>you</a:t>
            </a:r>
            <a:r>
              <a:rPr lang="fr-FR" dirty="0" smtClean="0"/>
              <a:t> </a:t>
            </a:r>
            <a:r>
              <a:rPr lang="fr-FR" dirty="0" err="1" smtClean="0"/>
              <a:t>will</a:t>
            </a:r>
            <a:r>
              <a:rPr lang="fr-FR" dirty="0" smtClean="0"/>
              <a:t> not </a:t>
            </a:r>
            <a:r>
              <a:rPr lang="fr-FR" dirty="0" err="1" smtClean="0"/>
              <a:t>risk</a:t>
            </a:r>
            <a:r>
              <a:rPr lang="fr-FR" dirty="0" smtClean="0"/>
              <a:t> the </a:t>
            </a:r>
            <a:r>
              <a:rPr lang="fr-FR" dirty="0" err="1" smtClean="0"/>
              <a:t>resentment</a:t>
            </a:r>
            <a:r>
              <a:rPr lang="fr-FR" dirty="0" smtClean="0"/>
              <a:t> of the user. </a:t>
            </a:r>
          </a:p>
          <a:p>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9</a:t>
            </a:fld>
            <a:endParaRPr lang="fr-FR"/>
          </a:p>
        </p:txBody>
      </p:sp>
    </p:spTree>
    <p:extLst>
      <p:ext uri="{BB962C8B-B14F-4D97-AF65-F5344CB8AC3E}">
        <p14:creationId xmlns:p14="http://schemas.microsoft.com/office/powerpoint/2010/main" val="1583348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0" dirty="0" smtClean="0"/>
              <a:t>Hein ? Apparemment, et cette</a:t>
            </a:r>
            <a:r>
              <a:rPr lang="fr-FR" b="0" baseline="0" dirty="0" smtClean="0"/>
              <a:t> conclusion vient après une petite réflexion, on attend que l’utilisateur tape son </a:t>
            </a:r>
            <a:r>
              <a:rPr lang="fr-FR" b="0" baseline="0" dirty="0" err="1" smtClean="0"/>
              <a:t>password</a:t>
            </a:r>
            <a:r>
              <a:rPr lang="fr-FR" b="0" baseline="0" dirty="0" smtClean="0"/>
              <a:t> dans … le bouton Cancel !</a:t>
            </a:r>
          </a:p>
          <a:p>
            <a:r>
              <a:rPr lang="fr-FR" b="0" baseline="0" dirty="0" smtClean="0"/>
              <a:t>De plus, quand les caractères sont entrés, il n’y a pas de feed-back, à part que le curseur avance vers la droite au fur et à mesure que les caractères sont tapés. Des caractères de substitution ne sont pas affichés, ce qui fait qu’on ne sait combien de caractères ont été entrés. De plus, il n’y a aucune indication sur comment soumettre ce </a:t>
            </a:r>
            <a:r>
              <a:rPr lang="fr-FR" b="0" baseline="0" dirty="0" err="1" smtClean="0"/>
              <a:t>password</a:t>
            </a:r>
            <a:r>
              <a:rPr lang="fr-FR" b="0" baseline="0" dirty="0" smtClean="0"/>
              <a:t>; l’utilisateur est supposé taper la touche Enter à la fin. Si vous n’entrez pas le bon </a:t>
            </a:r>
            <a:r>
              <a:rPr lang="fr-FR" b="0" baseline="0" dirty="0" err="1" smtClean="0"/>
              <a:t>password</a:t>
            </a:r>
            <a:r>
              <a:rPr lang="fr-FR" b="0" baseline="0" dirty="0" smtClean="0"/>
              <a:t> le programme se comporte comme si vous n’aviez pas entrer de </a:t>
            </a:r>
            <a:r>
              <a:rPr lang="fr-FR" b="0" baseline="0" dirty="0" err="1" smtClean="0"/>
              <a:t>password</a:t>
            </a:r>
            <a:r>
              <a:rPr lang="fr-FR" b="0" baseline="0" dirty="0" smtClean="0"/>
              <a:t> du tout; aucun feed-back à part que la boîte de dialogue d’entrer du </a:t>
            </a:r>
            <a:r>
              <a:rPr lang="fr-FR" b="0" baseline="0" dirty="0" err="1" smtClean="0"/>
              <a:t>password</a:t>
            </a:r>
            <a:r>
              <a:rPr lang="fr-FR" b="0" baseline="0" dirty="0" smtClean="0"/>
              <a:t> disparaît.</a:t>
            </a:r>
            <a:endParaRPr lang="fr-FR" b="0" dirty="0" smtClean="0"/>
          </a:p>
          <a:p>
            <a:endParaRPr lang="fr-FR" b="1" dirty="0" smtClean="0"/>
          </a:p>
          <a:p>
            <a:r>
              <a:rPr lang="fr-FR" b="1" dirty="0" err="1" smtClean="0"/>
              <a:t>Huh</a:t>
            </a:r>
            <a:r>
              <a:rPr lang="fr-FR" b="1" dirty="0" smtClean="0"/>
              <a:t>?</a:t>
            </a:r>
            <a:r>
              <a:rPr lang="fr-FR" dirty="0" smtClean="0"/>
              <a:t> </a:t>
            </a:r>
            <a:r>
              <a:rPr lang="fr-FR" dirty="0" err="1" smtClean="0"/>
              <a:t>Apparently</a:t>
            </a:r>
            <a:r>
              <a:rPr lang="fr-FR" dirty="0" smtClean="0"/>
              <a:t>, and </a:t>
            </a:r>
            <a:r>
              <a:rPr lang="fr-FR" dirty="0" err="1" smtClean="0"/>
              <a:t>this</a:t>
            </a:r>
            <a:r>
              <a:rPr lang="fr-FR" dirty="0" smtClean="0"/>
              <a:t> </a:t>
            </a:r>
            <a:r>
              <a:rPr lang="fr-FR" dirty="0" err="1" smtClean="0"/>
              <a:t>is</a:t>
            </a:r>
            <a:r>
              <a:rPr lang="fr-FR" dirty="0" smtClean="0"/>
              <a:t> </a:t>
            </a:r>
            <a:r>
              <a:rPr lang="fr-FR" dirty="0" err="1" smtClean="0"/>
              <a:t>learned</a:t>
            </a:r>
            <a:r>
              <a:rPr lang="fr-FR" dirty="0" smtClean="0"/>
              <a:t> </a:t>
            </a:r>
            <a:r>
              <a:rPr lang="fr-FR" dirty="0" err="1" smtClean="0"/>
              <a:t>only</a:t>
            </a:r>
            <a:r>
              <a:rPr lang="fr-FR" dirty="0" smtClean="0"/>
              <a:t> </a:t>
            </a:r>
            <a:r>
              <a:rPr lang="fr-FR" dirty="0" err="1" smtClean="0"/>
              <a:t>after</a:t>
            </a:r>
            <a:r>
              <a:rPr lang="fr-FR" dirty="0" smtClean="0"/>
              <a:t> </a:t>
            </a:r>
            <a:r>
              <a:rPr lang="fr-FR" dirty="0" err="1" smtClean="0"/>
              <a:t>much</a:t>
            </a:r>
            <a:r>
              <a:rPr lang="fr-FR" dirty="0" smtClean="0"/>
              <a:t> consternation, the user </a:t>
            </a:r>
            <a:r>
              <a:rPr lang="fr-FR" dirty="0" err="1" smtClean="0"/>
              <a:t>is</a:t>
            </a:r>
            <a:r>
              <a:rPr lang="fr-FR" dirty="0" smtClean="0"/>
              <a:t> </a:t>
            </a:r>
            <a:r>
              <a:rPr lang="fr-FR" dirty="0" err="1" smtClean="0"/>
              <a:t>expected</a:t>
            </a:r>
            <a:r>
              <a:rPr lang="fr-FR" dirty="0" smtClean="0"/>
              <a:t> to type the </a:t>
            </a:r>
            <a:r>
              <a:rPr lang="fr-FR" dirty="0" err="1" smtClean="0"/>
              <a:t>password</a:t>
            </a:r>
            <a:r>
              <a:rPr lang="fr-FR" dirty="0" smtClean="0"/>
              <a:t> </a:t>
            </a:r>
            <a:r>
              <a:rPr lang="fr-FR" dirty="0" err="1" smtClean="0"/>
              <a:t>into</a:t>
            </a:r>
            <a:r>
              <a:rPr lang="fr-FR" dirty="0" smtClean="0"/>
              <a:t> the ... Cancel </a:t>
            </a:r>
            <a:r>
              <a:rPr lang="fr-FR" dirty="0" err="1" smtClean="0"/>
              <a:t>button</a:t>
            </a:r>
            <a:r>
              <a:rPr lang="fr-FR" dirty="0" smtClean="0"/>
              <a:t>. As </a:t>
            </a:r>
            <a:r>
              <a:rPr lang="fr-FR" dirty="0" err="1" smtClean="0"/>
              <a:t>characters</a:t>
            </a:r>
            <a:r>
              <a:rPr lang="fr-FR" dirty="0" smtClean="0"/>
              <a:t> are </a:t>
            </a:r>
            <a:r>
              <a:rPr lang="fr-FR" dirty="0" err="1" smtClean="0"/>
              <a:t>typed</a:t>
            </a:r>
            <a:r>
              <a:rPr lang="fr-FR" dirty="0" smtClean="0"/>
              <a:t>, </a:t>
            </a:r>
            <a:r>
              <a:rPr lang="fr-FR" dirty="0" err="1" smtClean="0"/>
              <a:t>there</a:t>
            </a:r>
            <a:r>
              <a:rPr lang="fr-FR" dirty="0" smtClean="0"/>
              <a:t> </a:t>
            </a:r>
            <a:r>
              <a:rPr lang="fr-FR" dirty="0" err="1" smtClean="0"/>
              <a:t>is</a:t>
            </a:r>
            <a:r>
              <a:rPr lang="fr-FR" dirty="0" smtClean="0"/>
              <a:t> no indication </a:t>
            </a:r>
            <a:r>
              <a:rPr lang="fr-FR" dirty="0" err="1" smtClean="0"/>
              <a:t>that</a:t>
            </a:r>
            <a:r>
              <a:rPr lang="fr-FR" dirty="0" smtClean="0"/>
              <a:t> the input has been </a:t>
            </a:r>
            <a:r>
              <a:rPr lang="fr-FR" dirty="0" err="1" smtClean="0"/>
              <a:t>received</a:t>
            </a:r>
            <a:r>
              <a:rPr lang="fr-FR" dirty="0" smtClean="0"/>
              <a:t> </a:t>
            </a:r>
            <a:r>
              <a:rPr lang="fr-FR" dirty="0" err="1" smtClean="0"/>
              <a:t>other</a:t>
            </a:r>
            <a:r>
              <a:rPr lang="fr-FR" dirty="0" smtClean="0"/>
              <a:t> </a:t>
            </a:r>
            <a:r>
              <a:rPr lang="fr-FR" dirty="0" err="1" smtClean="0"/>
              <a:t>than</a:t>
            </a:r>
            <a:r>
              <a:rPr lang="fr-FR" dirty="0" smtClean="0"/>
              <a:t> the </a:t>
            </a:r>
            <a:r>
              <a:rPr lang="fr-FR" dirty="0" err="1" smtClean="0"/>
              <a:t>fact</a:t>
            </a:r>
            <a:r>
              <a:rPr lang="fr-FR" dirty="0" smtClean="0"/>
              <a:t> </a:t>
            </a:r>
            <a:r>
              <a:rPr lang="fr-FR" dirty="0" err="1" smtClean="0"/>
              <a:t>that</a:t>
            </a:r>
            <a:r>
              <a:rPr lang="fr-FR" dirty="0" smtClean="0"/>
              <a:t> the </a:t>
            </a:r>
            <a:r>
              <a:rPr lang="fr-FR" dirty="0" err="1" smtClean="0"/>
              <a:t>blinking</a:t>
            </a:r>
            <a:r>
              <a:rPr lang="fr-FR" dirty="0" smtClean="0"/>
              <a:t> </a:t>
            </a:r>
            <a:r>
              <a:rPr lang="fr-FR" dirty="0" err="1" smtClean="0"/>
              <a:t>cursor</a:t>
            </a:r>
            <a:r>
              <a:rPr lang="fr-FR" dirty="0" smtClean="0"/>
              <a:t> moves to the right as </a:t>
            </a:r>
            <a:r>
              <a:rPr lang="fr-FR" dirty="0" err="1" smtClean="0"/>
              <a:t>characters</a:t>
            </a:r>
            <a:r>
              <a:rPr lang="fr-FR" dirty="0" smtClean="0"/>
              <a:t> are </a:t>
            </a:r>
            <a:r>
              <a:rPr lang="fr-FR" dirty="0" err="1" smtClean="0"/>
              <a:t>typed</a:t>
            </a:r>
            <a:r>
              <a:rPr lang="fr-FR" dirty="0" smtClean="0"/>
              <a:t>. </a:t>
            </a:r>
            <a:r>
              <a:rPr lang="fr-FR" dirty="0" err="1" smtClean="0"/>
              <a:t>Placeholder</a:t>
            </a:r>
            <a:r>
              <a:rPr lang="fr-FR" dirty="0" smtClean="0"/>
              <a:t> </a:t>
            </a:r>
            <a:r>
              <a:rPr lang="fr-FR" dirty="0" err="1" smtClean="0"/>
              <a:t>characters</a:t>
            </a:r>
            <a:r>
              <a:rPr lang="fr-FR" dirty="0" smtClean="0"/>
              <a:t> are not </a:t>
            </a:r>
            <a:r>
              <a:rPr lang="fr-FR" dirty="0" err="1" smtClean="0"/>
              <a:t>displayed</a:t>
            </a:r>
            <a:r>
              <a:rPr lang="fr-FR" dirty="0" smtClean="0"/>
              <a:t>, </a:t>
            </a:r>
            <a:r>
              <a:rPr lang="fr-FR" dirty="0" err="1" smtClean="0"/>
              <a:t>so</a:t>
            </a:r>
            <a:r>
              <a:rPr lang="fr-FR" dirty="0" smtClean="0"/>
              <a:t> </a:t>
            </a:r>
            <a:r>
              <a:rPr lang="fr-FR" dirty="0" err="1" smtClean="0"/>
              <a:t>there</a:t>
            </a:r>
            <a:r>
              <a:rPr lang="fr-FR" dirty="0" smtClean="0"/>
              <a:t> </a:t>
            </a:r>
            <a:r>
              <a:rPr lang="fr-FR" dirty="0" err="1" smtClean="0"/>
              <a:t>is</a:t>
            </a:r>
            <a:r>
              <a:rPr lang="fr-FR" dirty="0" smtClean="0"/>
              <a:t> no feedback as to the </a:t>
            </a:r>
            <a:r>
              <a:rPr lang="fr-FR" dirty="0" err="1" smtClean="0"/>
              <a:t>number</a:t>
            </a:r>
            <a:r>
              <a:rPr lang="fr-FR" dirty="0" smtClean="0"/>
              <a:t> of </a:t>
            </a:r>
            <a:r>
              <a:rPr lang="fr-FR" dirty="0" err="1" smtClean="0"/>
              <a:t>characters</a:t>
            </a:r>
            <a:r>
              <a:rPr lang="fr-FR" dirty="0" smtClean="0"/>
              <a:t> </a:t>
            </a:r>
            <a:r>
              <a:rPr lang="fr-FR" dirty="0" err="1" smtClean="0"/>
              <a:t>typed</a:t>
            </a:r>
            <a:r>
              <a:rPr lang="fr-FR" dirty="0" smtClean="0"/>
              <a:t>. </a:t>
            </a:r>
            <a:r>
              <a:rPr lang="fr-FR" dirty="0" err="1" smtClean="0"/>
              <a:t>Moreover</a:t>
            </a:r>
            <a:r>
              <a:rPr lang="fr-FR" dirty="0" smtClean="0"/>
              <a:t>, </a:t>
            </a:r>
            <a:r>
              <a:rPr lang="fr-FR" dirty="0" err="1" smtClean="0"/>
              <a:t>there</a:t>
            </a:r>
            <a:r>
              <a:rPr lang="fr-FR" dirty="0" smtClean="0"/>
              <a:t> </a:t>
            </a:r>
            <a:r>
              <a:rPr lang="fr-FR" dirty="0" err="1" smtClean="0"/>
              <a:t>is</a:t>
            </a:r>
            <a:r>
              <a:rPr lang="fr-FR" dirty="0" smtClean="0"/>
              <a:t> no </a:t>
            </a:r>
            <a:r>
              <a:rPr lang="fr-FR" dirty="0" err="1" smtClean="0"/>
              <a:t>visual</a:t>
            </a:r>
            <a:r>
              <a:rPr lang="fr-FR" dirty="0" smtClean="0"/>
              <a:t> indication as to how to "</a:t>
            </a:r>
            <a:r>
              <a:rPr lang="fr-FR" dirty="0" err="1" smtClean="0"/>
              <a:t>submit</a:t>
            </a:r>
            <a:r>
              <a:rPr lang="fr-FR" dirty="0" smtClean="0"/>
              <a:t>" the </a:t>
            </a:r>
            <a:r>
              <a:rPr lang="fr-FR" dirty="0" err="1" smtClean="0"/>
              <a:t>password</a:t>
            </a:r>
            <a:r>
              <a:rPr lang="fr-FR" dirty="0" smtClean="0"/>
              <a:t>; the user </a:t>
            </a:r>
            <a:r>
              <a:rPr lang="fr-FR" dirty="0" err="1" smtClean="0"/>
              <a:t>is</a:t>
            </a:r>
            <a:r>
              <a:rPr lang="fr-FR" dirty="0" smtClean="0"/>
              <a:t> </a:t>
            </a:r>
            <a:r>
              <a:rPr lang="fr-FR" dirty="0" err="1" smtClean="0"/>
              <a:t>expected</a:t>
            </a:r>
            <a:r>
              <a:rPr lang="fr-FR" dirty="0" smtClean="0"/>
              <a:t> to </a:t>
            </a:r>
            <a:r>
              <a:rPr lang="fr-FR" dirty="0" err="1" smtClean="0"/>
              <a:t>simply</a:t>
            </a:r>
            <a:r>
              <a:rPr lang="fr-FR" dirty="0" smtClean="0"/>
              <a:t> hit the Enter </a:t>
            </a:r>
            <a:r>
              <a:rPr lang="fr-FR" dirty="0" err="1" smtClean="0"/>
              <a:t>key</a:t>
            </a:r>
            <a:r>
              <a:rPr lang="fr-FR" dirty="0" smtClean="0"/>
              <a:t> </a:t>
            </a:r>
            <a:r>
              <a:rPr lang="fr-FR" dirty="0" err="1" smtClean="0"/>
              <a:t>upon</a:t>
            </a:r>
            <a:r>
              <a:rPr lang="fr-FR" dirty="0" smtClean="0"/>
              <a:t> </a:t>
            </a:r>
            <a:r>
              <a:rPr lang="fr-FR" dirty="0" err="1" smtClean="0"/>
              <a:t>completion</a:t>
            </a:r>
            <a:r>
              <a:rPr lang="fr-FR" dirty="0" smtClean="0"/>
              <a:t> of the </a:t>
            </a:r>
            <a:r>
              <a:rPr lang="fr-FR" dirty="0" err="1" smtClean="0"/>
              <a:t>password</a:t>
            </a:r>
            <a:r>
              <a:rPr lang="fr-FR" dirty="0" smtClean="0"/>
              <a:t>. </a:t>
            </a:r>
            <a:r>
              <a:rPr lang="fr-FR" dirty="0" err="1" smtClean="0"/>
              <a:t>We</a:t>
            </a:r>
            <a:r>
              <a:rPr lang="fr-FR" dirty="0" smtClean="0"/>
              <a:t> </a:t>
            </a:r>
            <a:r>
              <a:rPr lang="fr-FR" dirty="0" err="1" smtClean="0"/>
              <a:t>didn't</a:t>
            </a:r>
            <a:r>
              <a:rPr lang="fr-FR" dirty="0" smtClean="0"/>
              <a:t> </a:t>
            </a:r>
            <a:r>
              <a:rPr lang="fr-FR" dirty="0" err="1" smtClean="0"/>
              <a:t>want</a:t>
            </a:r>
            <a:r>
              <a:rPr lang="fr-FR" dirty="0" smtClean="0"/>
              <a:t> to; </a:t>
            </a:r>
            <a:r>
              <a:rPr lang="fr-FR" dirty="0" err="1" smtClean="0"/>
              <a:t>we</a:t>
            </a:r>
            <a:r>
              <a:rPr lang="fr-FR" dirty="0" smtClean="0"/>
              <a:t> have come to </a:t>
            </a:r>
            <a:r>
              <a:rPr lang="fr-FR" dirty="0" err="1" smtClean="0"/>
              <a:t>expect</a:t>
            </a:r>
            <a:r>
              <a:rPr lang="fr-FR" dirty="0" smtClean="0"/>
              <a:t> </a:t>
            </a:r>
            <a:r>
              <a:rPr lang="fr-FR" dirty="0" err="1" smtClean="0"/>
              <a:t>that</a:t>
            </a:r>
            <a:r>
              <a:rPr lang="fr-FR" dirty="0" smtClean="0"/>
              <a:t> </a:t>
            </a:r>
            <a:r>
              <a:rPr lang="fr-FR" dirty="0" err="1" smtClean="0"/>
              <a:t>when</a:t>
            </a:r>
            <a:r>
              <a:rPr lang="fr-FR" dirty="0" smtClean="0"/>
              <a:t> </a:t>
            </a:r>
            <a:r>
              <a:rPr lang="fr-FR" dirty="0" err="1" smtClean="0"/>
              <a:t>presented</a:t>
            </a:r>
            <a:r>
              <a:rPr lang="fr-FR" dirty="0" smtClean="0"/>
              <a:t> a </a:t>
            </a:r>
            <a:r>
              <a:rPr lang="fr-FR" dirty="0" err="1" smtClean="0"/>
              <a:t>dialog</a:t>
            </a:r>
            <a:r>
              <a:rPr lang="fr-FR" dirty="0" smtClean="0"/>
              <a:t> </a:t>
            </a:r>
            <a:r>
              <a:rPr lang="fr-FR" dirty="0" err="1" smtClean="0"/>
              <a:t>with</a:t>
            </a:r>
            <a:r>
              <a:rPr lang="fr-FR" dirty="0" smtClean="0"/>
              <a:t> a single, </a:t>
            </a:r>
            <a:r>
              <a:rPr lang="fr-FR" dirty="0" err="1" smtClean="0"/>
              <a:t>enabled</a:t>
            </a:r>
            <a:r>
              <a:rPr lang="fr-FR" dirty="0" smtClean="0"/>
              <a:t> command </a:t>
            </a:r>
            <a:r>
              <a:rPr lang="fr-FR" dirty="0" err="1" smtClean="0"/>
              <a:t>button</a:t>
            </a:r>
            <a:r>
              <a:rPr lang="fr-FR" dirty="0" smtClean="0"/>
              <a:t>, pressing the Enter </a:t>
            </a:r>
            <a:r>
              <a:rPr lang="fr-FR" dirty="0" err="1" smtClean="0"/>
              <a:t>key</a:t>
            </a:r>
            <a:r>
              <a:rPr lang="fr-FR" dirty="0" smtClean="0"/>
              <a:t> </a:t>
            </a:r>
            <a:r>
              <a:rPr lang="fr-FR" dirty="0" err="1" smtClean="0"/>
              <a:t>will</a:t>
            </a:r>
            <a:r>
              <a:rPr lang="fr-FR" dirty="0" smtClean="0"/>
              <a:t> select </a:t>
            </a:r>
            <a:r>
              <a:rPr lang="fr-FR" dirty="0" err="1" smtClean="0"/>
              <a:t>that</a:t>
            </a:r>
            <a:r>
              <a:rPr lang="fr-FR" dirty="0" smtClean="0"/>
              <a:t> command </a:t>
            </a:r>
            <a:r>
              <a:rPr lang="fr-FR" dirty="0" err="1" smtClean="0"/>
              <a:t>button</a:t>
            </a:r>
            <a:r>
              <a:rPr lang="fr-FR" dirty="0" smtClean="0"/>
              <a:t>. If </a:t>
            </a:r>
            <a:r>
              <a:rPr lang="fr-FR" dirty="0" err="1" smtClean="0"/>
              <a:t>you</a:t>
            </a:r>
            <a:r>
              <a:rPr lang="fr-FR" dirty="0" smtClean="0"/>
              <a:t> have </a:t>
            </a:r>
            <a:r>
              <a:rPr lang="fr-FR" dirty="0" err="1" smtClean="0"/>
              <a:t>entered</a:t>
            </a:r>
            <a:r>
              <a:rPr lang="fr-FR" dirty="0" smtClean="0"/>
              <a:t> an incorrect </a:t>
            </a:r>
            <a:r>
              <a:rPr lang="fr-FR" dirty="0" err="1" smtClean="0"/>
              <a:t>password</a:t>
            </a:r>
            <a:r>
              <a:rPr lang="fr-FR" dirty="0" smtClean="0"/>
              <a:t>, the program </a:t>
            </a:r>
            <a:r>
              <a:rPr lang="fr-FR" dirty="0" err="1" smtClean="0"/>
              <a:t>behaves</a:t>
            </a:r>
            <a:r>
              <a:rPr lang="fr-FR" dirty="0" smtClean="0"/>
              <a:t> as if </a:t>
            </a:r>
            <a:r>
              <a:rPr lang="fr-FR" dirty="0" err="1" smtClean="0"/>
              <a:t>you</a:t>
            </a:r>
            <a:r>
              <a:rPr lang="fr-FR" dirty="0" smtClean="0"/>
              <a:t> </a:t>
            </a:r>
            <a:r>
              <a:rPr lang="fr-FR" dirty="0" err="1" smtClean="0"/>
              <a:t>didn't</a:t>
            </a:r>
            <a:r>
              <a:rPr lang="fr-FR" dirty="0" smtClean="0"/>
              <a:t> enter a </a:t>
            </a:r>
            <a:r>
              <a:rPr lang="fr-FR" dirty="0" err="1" smtClean="0"/>
              <a:t>password</a:t>
            </a:r>
            <a:r>
              <a:rPr lang="fr-FR" dirty="0" smtClean="0"/>
              <a:t> </a:t>
            </a:r>
            <a:r>
              <a:rPr lang="fr-FR" dirty="0" err="1" smtClean="0"/>
              <a:t>at</a:t>
            </a:r>
            <a:r>
              <a:rPr lang="fr-FR" dirty="0" smtClean="0"/>
              <a:t> all; no feedback </a:t>
            </a:r>
            <a:r>
              <a:rPr lang="fr-FR" dirty="0" err="1" smtClean="0"/>
              <a:t>is</a:t>
            </a:r>
            <a:r>
              <a:rPr lang="fr-FR" dirty="0" smtClean="0"/>
              <a:t> </a:t>
            </a:r>
            <a:r>
              <a:rPr lang="fr-FR" dirty="0" err="1" smtClean="0"/>
              <a:t>provided</a:t>
            </a:r>
            <a:r>
              <a:rPr lang="fr-FR" dirty="0" smtClean="0"/>
              <a:t> </a:t>
            </a:r>
            <a:r>
              <a:rPr lang="fr-FR" dirty="0" err="1" smtClean="0"/>
              <a:t>other</a:t>
            </a:r>
            <a:r>
              <a:rPr lang="fr-FR" dirty="0" smtClean="0"/>
              <a:t> </a:t>
            </a:r>
            <a:r>
              <a:rPr lang="fr-FR" dirty="0" err="1" smtClean="0"/>
              <a:t>than</a:t>
            </a:r>
            <a:r>
              <a:rPr lang="fr-FR" dirty="0" smtClean="0"/>
              <a:t> the </a:t>
            </a:r>
            <a:r>
              <a:rPr lang="fr-FR" dirty="0" err="1" smtClean="0"/>
              <a:t>fact</a:t>
            </a:r>
            <a:r>
              <a:rPr lang="fr-FR" dirty="0" smtClean="0"/>
              <a:t> </a:t>
            </a:r>
            <a:r>
              <a:rPr lang="fr-FR" dirty="0" err="1" smtClean="0"/>
              <a:t>that</a:t>
            </a:r>
            <a:r>
              <a:rPr lang="fr-FR" dirty="0" smtClean="0"/>
              <a:t> the </a:t>
            </a:r>
            <a:r>
              <a:rPr lang="fr-FR" dirty="0" err="1" smtClean="0"/>
              <a:t>password</a:t>
            </a:r>
            <a:r>
              <a:rPr lang="fr-FR" dirty="0" smtClean="0"/>
              <a:t> </a:t>
            </a:r>
            <a:r>
              <a:rPr lang="fr-FR" dirty="0" err="1" smtClean="0"/>
              <a:t>dialog</a:t>
            </a:r>
            <a:r>
              <a:rPr lang="fr-FR" dirty="0" smtClean="0"/>
              <a:t> </a:t>
            </a:r>
            <a:r>
              <a:rPr lang="fr-FR" dirty="0" err="1" smtClean="0"/>
              <a:t>disappears</a:t>
            </a: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B5A4FFD7-28FC-524F-ADB0-94E6C689C033}" type="slidenum">
              <a:rPr lang="fr-FR" smtClean="0"/>
              <a:t>10</a:t>
            </a:fld>
            <a:endParaRPr lang="fr-FR"/>
          </a:p>
        </p:txBody>
      </p:sp>
    </p:spTree>
    <p:extLst>
      <p:ext uri="{BB962C8B-B14F-4D97-AF65-F5344CB8AC3E}">
        <p14:creationId xmlns:p14="http://schemas.microsoft.com/office/powerpoint/2010/main" val="2421044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5F9AC9D-8FD6-6747-85C3-CB1F89768488}" type="datetimeFigureOut">
              <a:rPr lang="fr-FR" smtClean="0"/>
              <a:t>23/02/13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34E950-B78F-F348-A68D-B86463382914}" type="slidenum">
              <a:rPr lang="fr-FR" smtClean="0"/>
              <a:t>‹#›</a:t>
            </a:fld>
            <a:endParaRPr lang="fr-FR"/>
          </a:p>
        </p:txBody>
      </p:sp>
    </p:spTree>
    <p:extLst>
      <p:ext uri="{BB962C8B-B14F-4D97-AF65-F5344CB8AC3E}">
        <p14:creationId xmlns:p14="http://schemas.microsoft.com/office/powerpoint/2010/main" val="3176653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5F9AC9D-8FD6-6747-85C3-CB1F89768488}" type="datetimeFigureOut">
              <a:rPr lang="fr-FR" smtClean="0"/>
              <a:t>23/02/13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34E950-B78F-F348-A68D-B86463382914}" type="slidenum">
              <a:rPr lang="fr-FR" smtClean="0"/>
              <a:t>‹#›</a:t>
            </a:fld>
            <a:endParaRPr lang="fr-FR"/>
          </a:p>
        </p:txBody>
      </p:sp>
    </p:spTree>
    <p:extLst>
      <p:ext uri="{BB962C8B-B14F-4D97-AF65-F5344CB8AC3E}">
        <p14:creationId xmlns:p14="http://schemas.microsoft.com/office/powerpoint/2010/main" val="3101947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5F9AC9D-8FD6-6747-85C3-CB1F89768488}" type="datetimeFigureOut">
              <a:rPr lang="fr-FR" smtClean="0"/>
              <a:t>23/02/13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34E950-B78F-F348-A68D-B86463382914}" type="slidenum">
              <a:rPr lang="fr-FR" smtClean="0"/>
              <a:t>‹#›</a:t>
            </a:fld>
            <a:endParaRPr lang="fr-FR"/>
          </a:p>
        </p:txBody>
      </p:sp>
    </p:spTree>
    <p:extLst>
      <p:ext uri="{BB962C8B-B14F-4D97-AF65-F5344CB8AC3E}">
        <p14:creationId xmlns:p14="http://schemas.microsoft.com/office/powerpoint/2010/main" val="2004330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5F9AC9D-8FD6-6747-85C3-CB1F89768488}" type="datetimeFigureOut">
              <a:rPr lang="fr-FR" smtClean="0"/>
              <a:t>23/02/13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34E950-B78F-F348-A68D-B86463382914}" type="slidenum">
              <a:rPr lang="fr-FR" smtClean="0"/>
              <a:t>‹#›</a:t>
            </a:fld>
            <a:endParaRPr lang="fr-FR"/>
          </a:p>
        </p:txBody>
      </p:sp>
    </p:spTree>
    <p:extLst>
      <p:ext uri="{BB962C8B-B14F-4D97-AF65-F5344CB8AC3E}">
        <p14:creationId xmlns:p14="http://schemas.microsoft.com/office/powerpoint/2010/main" val="308445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5F9AC9D-8FD6-6747-85C3-CB1F89768488}" type="datetimeFigureOut">
              <a:rPr lang="fr-FR" smtClean="0"/>
              <a:t>23/02/13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B34E950-B78F-F348-A68D-B86463382914}" type="slidenum">
              <a:rPr lang="fr-FR" smtClean="0"/>
              <a:t>‹#›</a:t>
            </a:fld>
            <a:endParaRPr lang="fr-FR"/>
          </a:p>
        </p:txBody>
      </p:sp>
    </p:spTree>
    <p:extLst>
      <p:ext uri="{BB962C8B-B14F-4D97-AF65-F5344CB8AC3E}">
        <p14:creationId xmlns:p14="http://schemas.microsoft.com/office/powerpoint/2010/main" val="2549172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5F9AC9D-8FD6-6747-85C3-CB1F89768488}" type="datetimeFigureOut">
              <a:rPr lang="fr-FR" smtClean="0"/>
              <a:t>23/02/13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B34E950-B78F-F348-A68D-B86463382914}" type="slidenum">
              <a:rPr lang="fr-FR" smtClean="0"/>
              <a:t>‹#›</a:t>
            </a:fld>
            <a:endParaRPr lang="fr-FR"/>
          </a:p>
        </p:txBody>
      </p:sp>
    </p:spTree>
    <p:extLst>
      <p:ext uri="{BB962C8B-B14F-4D97-AF65-F5344CB8AC3E}">
        <p14:creationId xmlns:p14="http://schemas.microsoft.com/office/powerpoint/2010/main" val="312571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5F9AC9D-8FD6-6747-85C3-CB1F89768488}" type="datetimeFigureOut">
              <a:rPr lang="fr-FR" smtClean="0"/>
              <a:t>23/02/13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B34E950-B78F-F348-A68D-B86463382914}" type="slidenum">
              <a:rPr lang="fr-FR" smtClean="0"/>
              <a:t>‹#›</a:t>
            </a:fld>
            <a:endParaRPr lang="fr-FR"/>
          </a:p>
        </p:txBody>
      </p:sp>
    </p:spTree>
    <p:extLst>
      <p:ext uri="{BB962C8B-B14F-4D97-AF65-F5344CB8AC3E}">
        <p14:creationId xmlns:p14="http://schemas.microsoft.com/office/powerpoint/2010/main" val="2351813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B5F9AC9D-8FD6-6747-85C3-CB1F89768488}" type="datetimeFigureOut">
              <a:rPr lang="fr-FR" smtClean="0"/>
              <a:t>23/02/13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B34E950-B78F-F348-A68D-B86463382914}" type="slidenum">
              <a:rPr lang="fr-FR" smtClean="0"/>
              <a:t>‹#›</a:t>
            </a:fld>
            <a:endParaRPr lang="fr-FR"/>
          </a:p>
        </p:txBody>
      </p:sp>
    </p:spTree>
    <p:extLst>
      <p:ext uri="{BB962C8B-B14F-4D97-AF65-F5344CB8AC3E}">
        <p14:creationId xmlns:p14="http://schemas.microsoft.com/office/powerpoint/2010/main" val="1607222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5F9AC9D-8FD6-6747-85C3-CB1F89768488}" type="datetimeFigureOut">
              <a:rPr lang="fr-FR" smtClean="0"/>
              <a:t>23/02/13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B34E950-B78F-F348-A68D-B86463382914}" type="slidenum">
              <a:rPr lang="fr-FR" smtClean="0"/>
              <a:t>‹#›</a:t>
            </a:fld>
            <a:endParaRPr lang="fr-FR"/>
          </a:p>
        </p:txBody>
      </p:sp>
    </p:spTree>
    <p:extLst>
      <p:ext uri="{BB962C8B-B14F-4D97-AF65-F5344CB8AC3E}">
        <p14:creationId xmlns:p14="http://schemas.microsoft.com/office/powerpoint/2010/main" val="2462448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5F9AC9D-8FD6-6747-85C3-CB1F89768488}" type="datetimeFigureOut">
              <a:rPr lang="fr-FR" smtClean="0"/>
              <a:t>23/02/13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B34E950-B78F-F348-A68D-B86463382914}" type="slidenum">
              <a:rPr lang="fr-FR" smtClean="0"/>
              <a:t>‹#›</a:t>
            </a:fld>
            <a:endParaRPr lang="fr-FR"/>
          </a:p>
        </p:txBody>
      </p:sp>
    </p:spTree>
    <p:extLst>
      <p:ext uri="{BB962C8B-B14F-4D97-AF65-F5344CB8AC3E}">
        <p14:creationId xmlns:p14="http://schemas.microsoft.com/office/powerpoint/2010/main" val="811718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5F9AC9D-8FD6-6747-85C3-CB1F89768488}" type="datetimeFigureOut">
              <a:rPr lang="fr-FR" smtClean="0"/>
              <a:t>23/02/13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B34E950-B78F-F348-A68D-B86463382914}" type="slidenum">
              <a:rPr lang="fr-FR" smtClean="0"/>
              <a:t>‹#›</a:t>
            </a:fld>
            <a:endParaRPr lang="fr-FR"/>
          </a:p>
        </p:txBody>
      </p:sp>
    </p:spTree>
    <p:extLst>
      <p:ext uri="{BB962C8B-B14F-4D97-AF65-F5344CB8AC3E}">
        <p14:creationId xmlns:p14="http://schemas.microsoft.com/office/powerpoint/2010/main" val="27414113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F9AC9D-8FD6-6747-85C3-CB1F89768488}" type="datetimeFigureOut">
              <a:rPr lang="fr-FR" smtClean="0"/>
              <a:t>23/02/13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34E950-B78F-F348-A68D-B86463382914}" type="slidenum">
              <a:rPr lang="fr-FR" smtClean="0"/>
              <a:t>‹#›</a:t>
            </a:fld>
            <a:endParaRPr lang="fr-FR"/>
          </a:p>
        </p:txBody>
      </p:sp>
    </p:spTree>
    <p:extLst>
      <p:ext uri="{BB962C8B-B14F-4D97-AF65-F5344CB8AC3E}">
        <p14:creationId xmlns:p14="http://schemas.microsoft.com/office/powerpoint/2010/main" val="792006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2.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3.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4.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5.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6.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7.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8.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9.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0.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1.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4.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5.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6.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gi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5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gi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6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6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gi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67.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68.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69.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70.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71.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72.e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73.e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74.e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75.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7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gi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77.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78.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79.e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80.em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81.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53961"/>
            <a:ext cx="7772400" cy="3246489"/>
          </a:xfrm>
        </p:spPr>
        <p:txBody>
          <a:bodyPr>
            <a:normAutofit/>
          </a:bodyPr>
          <a:lstStyle/>
          <a:p>
            <a:r>
              <a:rPr lang="fr-FR" dirty="0" smtClean="0"/>
              <a:t>Extraits de </a:t>
            </a:r>
            <a:br>
              <a:rPr lang="fr-FR" dirty="0" smtClean="0"/>
            </a:br>
            <a:r>
              <a:rPr lang="fr-FR" dirty="0" smtClean="0"/>
              <a:t>Hall of </a:t>
            </a:r>
            <a:r>
              <a:rPr lang="fr-FR" dirty="0" err="1" smtClean="0"/>
              <a:t>Shame</a:t>
            </a:r>
            <a:r>
              <a:rPr lang="fr-FR" dirty="0" smtClean="0"/>
              <a:t/>
            </a:r>
            <a:br>
              <a:rPr lang="fr-FR" dirty="0" smtClean="0"/>
            </a:br>
            <a:r>
              <a:rPr lang="fr-FR" dirty="0" smtClean="0"/>
              <a:t>http://</a:t>
            </a:r>
            <a:r>
              <a:rPr lang="fr-FR" dirty="0" err="1" smtClean="0"/>
              <a:t>hallofshame.gp.co.at</a:t>
            </a:r>
            <a:r>
              <a:rPr lang="fr-FR" dirty="0" smtClean="0"/>
              <a:t>/</a:t>
            </a:r>
            <a:endParaRPr lang="fr-FR" dirty="0"/>
          </a:p>
        </p:txBody>
      </p:sp>
      <p:sp>
        <p:nvSpPr>
          <p:cNvPr id="3" name="Sous-titre 2"/>
          <p:cNvSpPr>
            <a:spLocks noGrp="1"/>
          </p:cNvSpPr>
          <p:nvPr>
            <p:ph type="subTitle" idx="1"/>
          </p:nvPr>
        </p:nvSpPr>
        <p:spPr/>
        <p:txBody>
          <a:bodyPr/>
          <a:lstStyle/>
          <a:p>
            <a:r>
              <a:rPr lang="fr-FR" dirty="0" smtClean="0"/>
              <a:t>Erreurs de design des professionnels</a:t>
            </a:r>
            <a:endParaRPr lang="fr-FR" dirty="0"/>
          </a:p>
        </p:txBody>
      </p:sp>
    </p:spTree>
    <p:extLst>
      <p:ext uri="{BB962C8B-B14F-4D97-AF65-F5344CB8AC3E}">
        <p14:creationId xmlns:p14="http://schemas.microsoft.com/office/powerpoint/2010/main" val="41100929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a:t>Pirates: </a:t>
            </a:r>
            <a:r>
              <a:rPr lang="fr-FR" i="1" dirty="0" err="1"/>
              <a:t>Quest</a:t>
            </a:r>
            <a:r>
              <a:rPr lang="fr-FR" i="1" dirty="0"/>
              <a:t> for the </a:t>
            </a:r>
            <a:r>
              <a:rPr lang="fr-FR" i="1" dirty="0" err="1"/>
              <a:t>seas</a:t>
            </a:r>
            <a:endParaRPr lang="fr-FR" dirty="0"/>
          </a:p>
        </p:txBody>
      </p:sp>
      <p:pic>
        <p:nvPicPr>
          <p:cNvPr id="3" name="Image 2" descr="pirpwd.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1052" y="2097573"/>
            <a:ext cx="5926104" cy="3753199"/>
          </a:xfrm>
          <a:prstGeom prst="rect">
            <a:avLst/>
          </a:prstGeom>
        </p:spPr>
      </p:pic>
    </p:spTree>
    <p:extLst>
      <p:ext uri="{BB962C8B-B14F-4D97-AF65-F5344CB8AC3E}">
        <p14:creationId xmlns:p14="http://schemas.microsoft.com/office/powerpoint/2010/main" val="39405729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a:t>Pirates: </a:t>
            </a:r>
            <a:r>
              <a:rPr lang="fr-FR" i="1" dirty="0" err="1"/>
              <a:t>Quest</a:t>
            </a:r>
            <a:r>
              <a:rPr lang="fr-FR" i="1" dirty="0"/>
              <a:t> for the </a:t>
            </a:r>
            <a:r>
              <a:rPr lang="fr-FR" i="1" dirty="0" err="1"/>
              <a:t>seas</a:t>
            </a:r>
            <a:endParaRPr lang="fr-FR" dirty="0"/>
          </a:p>
        </p:txBody>
      </p:sp>
      <p:pic>
        <p:nvPicPr>
          <p:cNvPr id="3" name="Image 2" descr="m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67" y="2101897"/>
            <a:ext cx="8306820" cy="3582316"/>
          </a:xfrm>
          <a:prstGeom prst="rect">
            <a:avLst/>
          </a:prstGeom>
        </p:spPr>
      </p:pic>
    </p:spTree>
    <p:extLst>
      <p:ext uri="{BB962C8B-B14F-4D97-AF65-F5344CB8AC3E}">
        <p14:creationId xmlns:p14="http://schemas.microsoft.com/office/powerpoint/2010/main" val="26024033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a:t>Pirates: </a:t>
            </a:r>
            <a:r>
              <a:rPr lang="fr-FR" i="1" dirty="0" err="1"/>
              <a:t>Quest</a:t>
            </a:r>
            <a:r>
              <a:rPr lang="fr-FR" i="1" dirty="0"/>
              <a:t> for the </a:t>
            </a:r>
            <a:r>
              <a:rPr lang="fr-FR" i="1" dirty="0" err="1"/>
              <a:t>seas</a:t>
            </a:r>
            <a:endParaRPr lang="fr-FR" dirty="0"/>
          </a:p>
        </p:txBody>
      </p:sp>
      <p:pic>
        <p:nvPicPr>
          <p:cNvPr id="4" name="Image 3" descr="pirhelp.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011" y="1955800"/>
            <a:ext cx="8433566" cy="3228692"/>
          </a:xfrm>
          <a:prstGeom prst="rect">
            <a:avLst/>
          </a:prstGeom>
        </p:spPr>
      </p:pic>
    </p:spTree>
    <p:extLst>
      <p:ext uri="{BB962C8B-B14F-4D97-AF65-F5344CB8AC3E}">
        <p14:creationId xmlns:p14="http://schemas.microsoft.com/office/powerpoint/2010/main" val="91644390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a:t>Pirates: </a:t>
            </a:r>
            <a:r>
              <a:rPr lang="fr-FR" i="1" dirty="0" err="1"/>
              <a:t>Quest</a:t>
            </a:r>
            <a:r>
              <a:rPr lang="fr-FR" i="1" dirty="0"/>
              <a:t> for the </a:t>
            </a:r>
            <a:r>
              <a:rPr lang="fr-FR" i="1" dirty="0" err="1"/>
              <a:t>seas</a:t>
            </a:r>
            <a:endParaRPr lang="fr-FR" dirty="0"/>
          </a:p>
        </p:txBody>
      </p:sp>
      <p:pic>
        <p:nvPicPr>
          <p:cNvPr id="6" name="Image 5" descr="tutor1.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85124" y="1903239"/>
            <a:ext cx="4336590" cy="4376375"/>
          </a:xfrm>
          <a:prstGeom prst="rect">
            <a:avLst/>
          </a:prstGeom>
        </p:spPr>
      </p:pic>
    </p:spTree>
    <p:extLst>
      <p:ext uri="{BB962C8B-B14F-4D97-AF65-F5344CB8AC3E}">
        <p14:creationId xmlns:p14="http://schemas.microsoft.com/office/powerpoint/2010/main" val="7904957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a:t>QuickTime 4.0 Player</a:t>
            </a:r>
            <a:r>
              <a:rPr lang="fr-FR" dirty="0"/>
              <a:t> </a:t>
            </a:r>
          </a:p>
        </p:txBody>
      </p:sp>
      <p:pic>
        <p:nvPicPr>
          <p:cNvPr id="4" name="Image 3" descr="qtcolor.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05411" y="3086100"/>
            <a:ext cx="4453645" cy="1210478"/>
          </a:xfrm>
          <a:prstGeom prst="rect">
            <a:avLst/>
          </a:prstGeom>
        </p:spPr>
      </p:pic>
    </p:spTree>
    <p:extLst>
      <p:ext uri="{BB962C8B-B14F-4D97-AF65-F5344CB8AC3E}">
        <p14:creationId xmlns:p14="http://schemas.microsoft.com/office/powerpoint/2010/main" val="286899310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Milltronics</a:t>
            </a:r>
            <a:r>
              <a:rPr lang="fr-FR" dirty="0"/>
              <a:t>' </a:t>
            </a:r>
            <a:r>
              <a:rPr lang="fr-FR" i="1" dirty="0" err="1"/>
              <a:t>Dolphin</a:t>
            </a:r>
            <a:r>
              <a:rPr lang="fr-FR" i="1" dirty="0"/>
              <a:t> Plus</a:t>
            </a:r>
            <a:endParaRPr lang="fr-FR" dirty="0"/>
          </a:p>
        </p:txBody>
      </p:sp>
      <p:pic>
        <p:nvPicPr>
          <p:cNvPr id="4" name="Image 3" descr="dolphin.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8600" y="2336565"/>
            <a:ext cx="8686800" cy="3124200"/>
          </a:xfrm>
          <a:prstGeom prst="rect">
            <a:avLst/>
          </a:prstGeom>
        </p:spPr>
      </p:pic>
    </p:spTree>
    <p:extLst>
      <p:ext uri="{BB962C8B-B14F-4D97-AF65-F5344CB8AC3E}">
        <p14:creationId xmlns:p14="http://schemas.microsoft.com/office/powerpoint/2010/main" val="419246792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Microsoft's</a:t>
            </a:r>
            <a:r>
              <a:rPr lang="fr-FR" dirty="0"/>
              <a:t> </a:t>
            </a:r>
            <a:r>
              <a:rPr lang="fr-FR" i="1" dirty="0" smtClean="0"/>
              <a:t>Visual </a:t>
            </a:r>
            <a:r>
              <a:rPr lang="fr-FR" i="1" dirty="0"/>
              <a:t>Source </a:t>
            </a:r>
            <a:r>
              <a:rPr lang="fr-FR" i="1" dirty="0" err="1"/>
              <a:t>Safe</a:t>
            </a:r>
            <a:r>
              <a:rPr lang="fr-FR" dirty="0"/>
              <a:t> </a:t>
            </a:r>
          </a:p>
        </p:txBody>
      </p:sp>
      <p:pic>
        <p:nvPicPr>
          <p:cNvPr id="5" name="Image 4" descr="ssrick.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1818" y="2666999"/>
            <a:ext cx="7960820" cy="2610105"/>
          </a:xfrm>
          <a:prstGeom prst="rect">
            <a:avLst/>
          </a:prstGeom>
        </p:spPr>
      </p:pic>
    </p:spTree>
    <p:extLst>
      <p:ext uri="{BB962C8B-B14F-4D97-AF65-F5344CB8AC3E}">
        <p14:creationId xmlns:p14="http://schemas.microsoft.com/office/powerpoint/2010/main" val="79004033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i="1" dirty="0"/>
              <a:t>Windows95 </a:t>
            </a:r>
            <a:r>
              <a:rPr lang="fr-FR" i="1" dirty="0" err="1"/>
              <a:t>Find</a:t>
            </a:r>
            <a:r>
              <a:rPr lang="fr-FR" i="1" dirty="0"/>
              <a:t> </a:t>
            </a:r>
            <a:r>
              <a:rPr lang="fr-FR" i="1" dirty="0" smtClean="0"/>
              <a:t>Applet</a:t>
            </a:r>
            <a:endParaRPr lang="fr-FR" i="1" dirty="0"/>
          </a:p>
        </p:txBody>
      </p:sp>
      <p:pic>
        <p:nvPicPr>
          <p:cNvPr id="4" name="Image 3" descr="expfind.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711" y="1917699"/>
            <a:ext cx="8442339" cy="4557709"/>
          </a:xfrm>
          <a:prstGeom prst="rect">
            <a:avLst/>
          </a:prstGeom>
        </p:spPr>
      </p:pic>
    </p:spTree>
    <p:extLst>
      <p:ext uri="{BB962C8B-B14F-4D97-AF65-F5344CB8AC3E}">
        <p14:creationId xmlns:p14="http://schemas.microsoft.com/office/powerpoint/2010/main" val="260825714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a:t>Windows95</a:t>
            </a:r>
            <a:endParaRPr lang="fr-FR" dirty="0"/>
          </a:p>
        </p:txBody>
      </p:sp>
      <p:pic>
        <p:nvPicPr>
          <p:cNvPr id="4" name="Image 3" descr="win95del.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87063" y="2628900"/>
            <a:ext cx="7441437" cy="2554826"/>
          </a:xfrm>
          <a:prstGeom prst="rect">
            <a:avLst/>
          </a:prstGeom>
        </p:spPr>
      </p:pic>
    </p:spTree>
    <p:extLst>
      <p:ext uri="{BB962C8B-B14F-4D97-AF65-F5344CB8AC3E}">
        <p14:creationId xmlns:p14="http://schemas.microsoft.com/office/powerpoint/2010/main" val="378256845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a:t>Windows95</a:t>
            </a:r>
            <a:r>
              <a:rPr lang="fr-FR" dirty="0"/>
              <a:t> </a:t>
            </a:r>
          </a:p>
        </p:txBody>
      </p:sp>
      <p:pic>
        <p:nvPicPr>
          <p:cNvPr id="4" name="Image 3" descr="ed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539" y="2616199"/>
            <a:ext cx="7917927" cy="3118445"/>
          </a:xfrm>
          <a:prstGeom prst="rect">
            <a:avLst/>
          </a:prstGeom>
        </p:spPr>
      </p:pic>
    </p:spTree>
    <p:extLst>
      <p:ext uri="{BB962C8B-B14F-4D97-AF65-F5344CB8AC3E}">
        <p14:creationId xmlns:p14="http://schemas.microsoft.com/office/powerpoint/2010/main" val="414978691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Un </a:t>
            </a:r>
            <a:r>
              <a:rPr lang="fr-FR" dirty="0" err="1" smtClean="0"/>
              <a:t>dialog</a:t>
            </a:r>
            <a:r>
              <a:rPr lang="fr-FR" dirty="0" smtClean="0"/>
              <a:t> de </a:t>
            </a:r>
            <a:r>
              <a:rPr lang="fr-FR" i="1" dirty="0" smtClean="0"/>
              <a:t>Outlook Express </a:t>
            </a:r>
            <a:r>
              <a:rPr lang="fr-FR" i="1" dirty="0" err="1" smtClean="0"/>
              <a:t>Newsreader</a:t>
            </a:r>
            <a:r>
              <a:rPr lang="fr-FR" i="1" dirty="0" smtClean="0"/>
              <a:t> de </a:t>
            </a:r>
            <a:r>
              <a:rPr lang="fr-FR" dirty="0" smtClean="0"/>
              <a:t>Microsoft</a:t>
            </a:r>
            <a:endParaRPr lang="fr-FR" dirty="0"/>
          </a:p>
        </p:txBody>
      </p:sp>
      <p:pic>
        <p:nvPicPr>
          <p:cNvPr id="4" name="Image 3"/>
          <p:cNvPicPr>
            <a:picLocks noChangeAspect="1"/>
          </p:cNvPicPr>
          <p:nvPr/>
        </p:nvPicPr>
        <p:blipFill>
          <a:blip r:embed="rId3"/>
          <a:stretch>
            <a:fillRect/>
          </a:stretch>
        </p:blipFill>
        <p:spPr>
          <a:xfrm>
            <a:off x="216315" y="2260600"/>
            <a:ext cx="8835681" cy="3027496"/>
          </a:xfrm>
          <a:prstGeom prst="rect">
            <a:avLst/>
          </a:prstGeom>
        </p:spPr>
      </p:pic>
    </p:spTree>
    <p:extLst>
      <p:ext uri="{BB962C8B-B14F-4D97-AF65-F5344CB8AC3E}">
        <p14:creationId xmlns:p14="http://schemas.microsoft.com/office/powerpoint/2010/main" val="157376881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err="1"/>
              <a:t>Revision</a:t>
            </a:r>
            <a:r>
              <a:rPr lang="fr-FR" i="1" dirty="0"/>
              <a:t> Master</a:t>
            </a:r>
            <a:endParaRPr lang="fr-FR" dirty="0"/>
          </a:p>
        </p:txBody>
      </p:sp>
      <p:pic>
        <p:nvPicPr>
          <p:cNvPr id="4" name="Image 3" descr="REVMAST.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6116" y="2743200"/>
            <a:ext cx="8127484" cy="2110020"/>
          </a:xfrm>
          <a:prstGeom prst="rect">
            <a:avLst/>
          </a:prstGeom>
        </p:spPr>
      </p:pic>
    </p:spTree>
    <p:extLst>
      <p:ext uri="{BB962C8B-B14F-4D97-AF65-F5344CB8AC3E}">
        <p14:creationId xmlns:p14="http://schemas.microsoft.com/office/powerpoint/2010/main" val="29091129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err="1" smtClean="0"/>
              <a:t>ClearCase</a:t>
            </a:r>
            <a:r>
              <a:rPr lang="fr-FR" i="1" dirty="0" smtClean="0"/>
              <a:t> de Rational Software</a:t>
            </a:r>
            <a:endParaRPr lang="fr-FR" dirty="0"/>
          </a:p>
        </p:txBody>
      </p:sp>
      <p:pic>
        <p:nvPicPr>
          <p:cNvPr id="4" name="Image 3" descr="clrcase.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4767" y="2641600"/>
            <a:ext cx="7987228" cy="2698682"/>
          </a:xfrm>
          <a:prstGeom prst="rect">
            <a:avLst/>
          </a:prstGeom>
        </p:spPr>
      </p:pic>
    </p:spTree>
    <p:extLst>
      <p:ext uri="{BB962C8B-B14F-4D97-AF65-F5344CB8AC3E}">
        <p14:creationId xmlns:p14="http://schemas.microsoft.com/office/powerpoint/2010/main" val="15269154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Image 3" descr="nterr.gi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5575" y="2730500"/>
            <a:ext cx="8627373" cy="1956724"/>
          </a:xfrm>
          <a:prstGeom prst="rect">
            <a:avLst/>
          </a:prstGeom>
        </p:spPr>
      </p:pic>
    </p:spTree>
    <p:extLst>
      <p:ext uri="{BB962C8B-B14F-4D97-AF65-F5344CB8AC3E}">
        <p14:creationId xmlns:p14="http://schemas.microsoft.com/office/powerpoint/2010/main" val="201217667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Microsoft's</a:t>
            </a:r>
            <a:r>
              <a:rPr lang="fr-FR" dirty="0"/>
              <a:t> </a:t>
            </a:r>
            <a:r>
              <a:rPr lang="fr-FR" i="1" dirty="0"/>
              <a:t>Outlook Express</a:t>
            </a:r>
            <a:endParaRPr lang="fr-FR" dirty="0"/>
          </a:p>
        </p:txBody>
      </p:sp>
      <p:pic>
        <p:nvPicPr>
          <p:cNvPr id="4" name="Image 3" descr="oesend.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7244" y="2489199"/>
            <a:ext cx="7877768" cy="3198983"/>
          </a:xfrm>
          <a:prstGeom prst="rect">
            <a:avLst/>
          </a:prstGeom>
        </p:spPr>
      </p:pic>
    </p:spTree>
    <p:extLst>
      <p:ext uri="{BB962C8B-B14F-4D97-AF65-F5344CB8AC3E}">
        <p14:creationId xmlns:p14="http://schemas.microsoft.com/office/powerpoint/2010/main" val="364312442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a:t>Microsoft </a:t>
            </a:r>
            <a:r>
              <a:rPr lang="fr-FR" i="1" dirty="0" err="1"/>
              <a:t>Developer</a:t>
            </a:r>
            <a:r>
              <a:rPr lang="fr-FR" i="1" dirty="0"/>
              <a:t> </a:t>
            </a:r>
            <a:r>
              <a:rPr lang="fr-FR" i="1" dirty="0" smtClean="0"/>
              <a:t>Studio</a:t>
            </a:r>
            <a:endParaRPr lang="fr-FR" dirty="0"/>
          </a:p>
        </p:txBody>
      </p:sp>
      <p:pic>
        <p:nvPicPr>
          <p:cNvPr id="4" name="Image 3" descr="mdsclue.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3151" y="2209799"/>
            <a:ext cx="8143945" cy="3426197"/>
          </a:xfrm>
          <a:prstGeom prst="rect">
            <a:avLst/>
          </a:prstGeom>
        </p:spPr>
      </p:pic>
    </p:spTree>
    <p:extLst>
      <p:ext uri="{BB962C8B-B14F-4D97-AF65-F5344CB8AC3E}">
        <p14:creationId xmlns:p14="http://schemas.microsoft.com/office/powerpoint/2010/main" val="195068168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a:t>Microsoft </a:t>
            </a:r>
            <a:r>
              <a:rPr lang="fr-FR" i="1" dirty="0" err="1"/>
              <a:t>Paint</a:t>
            </a:r>
            <a:r>
              <a:rPr lang="fr-FR" dirty="0"/>
              <a:t> </a:t>
            </a:r>
          </a:p>
        </p:txBody>
      </p:sp>
      <p:pic>
        <p:nvPicPr>
          <p:cNvPr id="4" name="Image 3" descr="painttxt.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9891" y="2628900"/>
            <a:ext cx="5623333" cy="3220636"/>
          </a:xfrm>
          <a:prstGeom prst="rect">
            <a:avLst/>
          </a:prstGeom>
        </p:spPr>
      </p:pic>
    </p:spTree>
    <p:extLst>
      <p:ext uri="{BB962C8B-B14F-4D97-AF65-F5344CB8AC3E}">
        <p14:creationId xmlns:p14="http://schemas.microsoft.com/office/powerpoint/2010/main" val="144877324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err="1"/>
              <a:t>MultiEdit</a:t>
            </a:r>
            <a:r>
              <a:rPr lang="fr-FR" i="1" dirty="0"/>
              <a:t> 8.0</a:t>
            </a:r>
            <a:endParaRPr lang="fr-FR" dirty="0"/>
          </a:p>
        </p:txBody>
      </p:sp>
      <p:pic>
        <p:nvPicPr>
          <p:cNvPr id="4" name="Image 3" descr="mewtab.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1355" y="2311400"/>
            <a:ext cx="8560773" cy="3533338"/>
          </a:xfrm>
          <a:prstGeom prst="rect">
            <a:avLst/>
          </a:prstGeom>
        </p:spPr>
      </p:pic>
    </p:spTree>
    <p:extLst>
      <p:ext uri="{BB962C8B-B14F-4D97-AF65-F5344CB8AC3E}">
        <p14:creationId xmlns:p14="http://schemas.microsoft.com/office/powerpoint/2010/main" val="64421177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err="1"/>
              <a:t>Mountain</a:t>
            </a:r>
            <a:r>
              <a:rPr lang="fr-FR" i="1" dirty="0"/>
              <a:t> Menus</a:t>
            </a:r>
            <a:r>
              <a:rPr lang="fr-FR" dirty="0"/>
              <a:t> </a:t>
            </a:r>
          </a:p>
        </p:txBody>
      </p:sp>
      <p:pic>
        <p:nvPicPr>
          <p:cNvPr id="4" name="Image 3" descr="tabtool.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7100" y="2717800"/>
            <a:ext cx="7289800" cy="1409700"/>
          </a:xfrm>
          <a:prstGeom prst="rect">
            <a:avLst/>
          </a:prstGeom>
          <a:noFill/>
          <a:ln>
            <a:noFill/>
          </a:ln>
        </p:spPr>
      </p:pic>
    </p:spTree>
    <p:extLst>
      <p:ext uri="{BB962C8B-B14F-4D97-AF65-F5344CB8AC3E}">
        <p14:creationId xmlns:p14="http://schemas.microsoft.com/office/powerpoint/2010/main" val="219433400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i="1" dirty="0"/>
              <a:t>Lotus </a:t>
            </a:r>
            <a:r>
              <a:rPr lang="fr-FR" i="1" dirty="0" smtClean="0"/>
              <a:t>Notes (IBM)</a:t>
            </a:r>
            <a:endParaRPr lang="fr-FR" i="1" dirty="0"/>
          </a:p>
        </p:txBody>
      </p:sp>
      <p:pic>
        <p:nvPicPr>
          <p:cNvPr id="4" name="Image 3" descr="lotbt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0479" y="2679700"/>
            <a:ext cx="5848347" cy="3151164"/>
          </a:xfrm>
          <a:prstGeom prst="rect">
            <a:avLst/>
          </a:prstGeom>
        </p:spPr>
      </p:pic>
    </p:spTree>
    <p:extLst>
      <p:ext uri="{BB962C8B-B14F-4D97-AF65-F5344CB8AC3E}">
        <p14:creationId xmlns:p14="http://schemas.microsoft.com/office/powerpoint/2010/main" val="351304731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i="1" dirty="0"/>
              <a:t>Lotus </a:t>
            </a:r>
            <a:r>
              <a:rPr lang="fr-FR" i="1" dirty="0" smtClean="0"/>
              <a:t>Notes (IBM)</a:t>
            </a:r>
            <a:endParaRPr lang="fr-FR" i="1" dirty="0"/>
          </a:p>
        </p:txBody>
      </p:sp>
      <p:pic>
        <p:nvPicPr>
          <p:cNvPr id="3" name="Image 2" descr="mainbt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716" y="2261206"/>
            <a:ext cx="4547344" cy="3735318"/>
          </a:xfrm>
          <a:prstGeom prst="rect">
            <a:avLst/>
          </a:prstGeom>
        </p:spPr>
      </p:pic>
    </p:spTree>
    <p:extLst>
      <p:ext uri="{BB962C8B-B14F-4D97-AF65-F5344CB8AC3E}">
        <p14:creationId xmlns:p14="http://schemas.microsoft.com/office/powerpoint/2010/main" val="16585817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i="1" dirty="0" smtClean="0"/>
              <a:t>Time &amp; Chaos</a:t>
            </a:r>
            <a:endParaRPr lang="fr-FR" i="1" dirty="0"/>
          </a:p>
        </p:txBody>
      </p:sp>
      <p:pic>
        <p:nvPicPr>
          <p:cNvPr id="3" name="Image 2" descr="tcshout.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7539" y="2628899"/>
            <a:ext cx="8361083" cy="3163653"/>
          </a:xfrm>
          <a:prstGeom prst="rect">
            <a:avLst/>
          </a:prstGeom>
        </p:spPr>
      </p:pic>
    </p:spTree>
    <p:extLst>
      <p:ext uri="{BB962C8B-B14F-4D97-AF65-F5344CB8AC3E}">
        <p14:creationId xmlns:p14="http://schemas.microsoft.com/office/powerpoint/2010/main" val="353262374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i="1" dirty="0"/>
              <a:t>Lotus </a:t>
            </a:r>
            <a:r>
              <a:rPr lang="fr-FR" i="1" dirty="0" smtClean="0"/>
              <a:t>Notes (IBM)</a:t>
            </a:r>
            <a:endParaRPr lang="fr-FR" i="1" dirty="0"/>
          </a:p>
        </p:txBody>
      </p:sp>
      <p:pic>
        <p:nvPicPr>
          <p:cNvPr id="4" name="Image 3" descr="singer.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929" y="2082800"/>
            <a:ext cx="8109636" cy="4142754"/>
          </a:xfrm>
          <a:prstGeom prst="rect">
            <a:avLst/>
          </a:prstGeom>
        </p:spPr>
      </p:pic>
    </p:spTree>
    <p:extLst>
      <p:ext uri="{BB962C8B-B14F-4D97-AF65-F5344CB8AC3E}">
        <p14:creationId xmlns:p14="http://schemas.microsoft.com/office/powerpoint/2010/main" val="195861777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err="1" smtClean="0"/>
              <a:t>vtune</a:t>
            </a:r>
            <a:endParaRPr lang="fr-FR" i="1" dirty="0"/>
          </a:p>
        </p:txBody>
      </p:sp>
      <p:pic>
        <p:nvPicPr>
          <p:cNvPr id="4" name="Image 3" descr="vtunepro.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631" y="2603500"/>
            <a:ext cx="7904165" cy="3067288"/>
          </a:xfrm>
          <a:prstGeom prst="rect">
            <a:avLst/>
          </a:prstGeom>
        </p:spPr>
      </p:pic>
    </p:spTree>
    <p:extLst>
      <p:ext uri="{BB962C8B-B14F-4D97-AF65-F5344CB8AC3E}">
        <p14:creationId xmlns:p14="http://schemas.microsoft.com/office/powerpoint/2010/main" val="407301581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err="1"/>
              <a:t>Flexi</a:t>
            </a:r>
            <a:endParaRPr lang="fr-FR" dirty="0"/>
          </a:p>
        </p:txBody>
      </p:sp>
      <p:pic>
        <p:nvPicPr>
          <p:cNvPr id="4" name="Image 3" descr="flexlist.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4487" y="2286000"/>
            <a:ext cx="6554671" cy="3924034"/>
          </a:xfrm>
          <a:prstGeom prst="rect">
            <a:avLst/>
          </a:prstGeom>
        </p:spPr>
      </p:pic>
    </p:spTree>
    <p:extLst>
      <p:ext uri="{BB962C8B-B14F-4D97-AF65-F5344CB8AC3E}">
        <p14:creationId xmlns:p14="http://schemas.microsoft.com/office/powerpoint/2010/main" val="289237869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Microsoft's</a:t>
            </a:r>
            <a:r>
              <a:rPr lang="fr-FR" dirty="0"/>
              <a:t> </a:t>
            </a:r>
            <a:r>
              <a:rPr lang="fr-FR" i="1" dirty="0"/>
              <a:t>Word 97</a:t>
            </a:r>
            <a:endParaRPr lang="fr-FR" dirty="0"/>
          </a:p>
        </p:txBody>
      </p:sp>
      <p:pic>
        <p:nvPicPr>
          <p:cNvPr id="4" name="Image 3" descr="w97sp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148" y="2119290"/>
            <a:ext cx="8686800" cy="3938954"/>
          </a:xfrm>
          <a:prstGeom prst="rect">
            <a:avLst/>
          </a:prstGeom>
        </p:spPr>
      </p:pic>
    </p:spTree>
    <p:extLst>
      <p:ext uri="{BB962C8B-B14F-4D97-AF65-F5344CB8AC3E}">
        <p14:creationId xmlns:p14="http://schemas.microsoft.com/office/powerpoint/2010/main" val="227464707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Microsoft's</a:t>
            </a:r>
            <a:r>
              <a:rPr lang="fr-FR" dirty="0"/>
              <a:t> </a:t>
            </a:r>
            <a:r>
              <a:rPr lang="fr-FR" i="1" dirty="0"/>
              <a:t>Word 97</a:t>
            </a:r>
            <a:endParaRPr lang="fr-FR" dirty="0"/>
          </a:p>
        </p:txBody>
      </p:sp>
      <p:pic>
        <p:nvPicPr>
          <p:cNvPr id="3" name="Image 2" descr="w97gra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421" y="2160031"/>
            <a:ext cx="8750299" cy="3967747"/>
          </a:xfrm>
          <a:prstGeom prst="rect">
            <a:avLst/>
          </a:prstGeom>
        </p:spPr>
      </p:pic>
    </p:spTree>
    <p:extLst>
      <p:ext uri="{BB962C8B-B14F-4D97-AF65-F5344CB8AC3E}">
        <p14:creationId xmlns:p14="http://schemas.microsoft.com/office/powerpoint/2010/main" val="67093211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Microsoft's</a:t>
            </a:r>
            <a:r>
              <a:rPr lang="fr-FR" dirty="0"/>
              <a:t> </a:t>
            </a:r>
            <a:r>
              <a:rPr lang="fr-FR" i="1" dirty="0" err="1" smtClean="0"/>
              <a:t>Paint</a:t>
            </a:r>
            <a:endParaRPr lang="fr-FR" dirty="0"/>
          </a:p>
        </p:txBody>
      </p:sp>
      <p:pic>
        <p:nvPicPr>
          <p:cNvPr id="5" name="Image 4" descr="pntsiz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336" y="1850820"/>
            <a:ext cx="7882400" cy="4241800"/>
          </a:xfrm>
          <a:prstGeom prst="rect">
            <a:avLst/>
          </a:prstGeom>
        </p:spPr>
      </p:pic>
    </p:spTree>
    <p:extLst>
      <p:ext uri="{BB962C8B-B14F-4D97-AF65-F5344CB8AC3E}">
        <p14:creationId xmlns:p14="http://schemas.microsoft.com/office/powerpoint/2010/main" val="132376895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err="1"/>
              <a:t>MsgBox</a:t>
            </a:r>
            <a:r>
              <a:rPr lang="fr-FR" i="1" dirty="0"/>
              <a:t> </a:t>
            </a:r>
            <a:r>
              <a:rPr lang="fr-FR" i="1" dirty="0" err="1"/>
              <a:t>Mayhem</a:t>
            </a:r>
            <a:r>
              <a:rPr lang="fr-FR" dirty="0"/>
              <a:t> </a:t>
            </a:r>
          </a:p>
        </p:txBody>
      </p:sp>
      <p:pic>
        <p:nvPicPr>
          <p:cNvPr id="4" name="Image 3" descr="msgbox.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5915" y="2933699"/>
            <a:ext cx="6354409" cy="1832545"/>
          </a:xfrm>
          <a:prstGeom prst="rect">
            <a:avLst/>
          </a:prstGeom>
        </p:spPr>
      </p:pic>
    </p:spTree>
    <p:extLst>
      <p:ext uri="{BB962C8B-B14F-4D97-AF65-F5344CB8AC3E}">
        <p14:creationId xmlns:p14="http://schemas.microsoft.com/office/powerpoint/2010/main" val="93881986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Installation de </a:t>
            </a:r>
            <a:r>
              <a:rPr lang="fr-FR" i="1" dirty="0" err="1"/>
              <a:t>Drawing</a:t>
            </a:r>
            <a:r>
              <a:rPr lang="fr-FR" i="1" dirty="0"/>
              <a:t> </a:t>
            </a:r>
            <a:r>
              <a:rPr lang="fr-FR" i="1" dirty="0" err="1"/>
              <a:t>Board</a:t>
            </a:r>
            <a:r>
              <a:rPr lang="fr-FR" i="1" dirty="0"/>
              <a:t> LT</a:t>
            </a:r>
            <a:endParaRPr lang="fr-FR" dirty="0"/>
          </a:p>
        </p:txBody>
      </p:sp>
      <p:pic>
        <p:nvPicPr>
          <p:cNvPr id="4" name="Image 3" descr="ltprog.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471" y="2730499"/>
            <a:ext cx="7502425" cy="2174905"/>
          </a:xfrm>
          <a:prstGeom prst="rect">
            <a:avLst/>
          </a:prstGeom>
        </p:spPr>
      </p:pic>
    </p:spTree>
    <p:extLst>
      <p:ext uri="{BB962C8B-B14F-4D97-AF65-F5344CB8AC3E}">
        <p14:creationId xmlns:p14="http://schemas.microsoft.com/office/powerpoint/2010/main" val="251135371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solidFill>
                  <a:schemeClr val="bg1">
                    <a:lumMod val="50000"/>
                  </a:schemeClr>
                </a:solidFill>
              </a:rPr>
              <a:t>Autres exemples</a:t>
            </a:r>
            <a:endParaRPr lang="fr-FR" dirty="0">
              <a:solidFill>
                <a:schemeClr val="bg1">
                  <a:lumMod val="50000"/>
                </a:schemeClr>
              </a:solidFill>
            </a:endParaRPr>
          </a:p>
        </p:txBody>
      </p:sp>
      <p:sp>
        <p:nvSpPr>
          <p:cNvPr id="3" name="Espace réservé du contenu 2"/>
          <p:cNvSpPr>
            <a:spLocks noGrp="1"/>
          </p:cNvSpPr>
          <p:nvPr>
            <p:ph idx="1"/>
          </p:nvPr>
        </p:nvSpPr>
        <p:spPr/>
        <p:txBody>
          <a:bodyPr>
            <a:normAutofit/>
          </a:bodyPr>
          <a:lstStyle/>
          <a:p>
            <a:pPr marL="0" indent="0" algn="ctr">
              <a:buNone/>
            </a:pPr>
            <a:r>
              <a:rPr lang="fr-FR" sz="4400" dirty="0" smtClean="0"/>
              <a:t>Le design d’étudiants </a:t>
            </a:r>
          </a:p>
          <a:p>
            <a:pPr marL="0" indent="0" algn="ctr">
              <a:buNone/>
            </a:pPr>
            <a:r>
              <a:rPr lang="fr-FR" sz="4400" dirty="0" smtClean="0"/>
              <a:t>en première année de Master </a:t>
            </a:r>
          </a:p>
          <a:p>
            <a:pPr marL="0" indent="0" algn="ctr">
              <a:buNone/>
            </a:pPr>
            <a:endParaRPr lang="fr-FR" sz="4400" dirty="0" smtClean="0"/>
          </a:p>
          <a:p>
            <a:pPr marL="0" indent="0" algn="ctr">
              <a:buNone/>
            </a:pPr>
            <a:r>
              <a:rPr lang="fr-FR" sz="3600" dirty="0" smtClean="0"/>
              <a:t>(extraits de documents pour des projets à réaliser en groupe de 4 à 6 personnes)</a:t>
            </a:r>
            <a:endParaRPr lang="fr-FR" sz="3600" dirty="0"/>
          </a:p>
        </p:txBody>
      </p:sp>
    </p:spTree>
    <p:extLst>
      <p:ext uri="{BB962C8B-B14F-4D97-AF65-F5344CB8AC3E}">
        <p14:creationId xmlns:p14="http://schemas.microsoft.com/office/powerpoint/2010/main" val="256851464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1714500" y="457200"/>
            <a:ext cx="5715000" cy="5943600"/>
          </a:xfrm>
          <a:prstGeom prst="rect">
            <a:avLst/>
          </a:prstGeom>
        </p:spPr>
      </p:pic>
    </p:spTree>
    <p:extLst>
      <p:ext uri="{BB962C8B-B14F-4D97-AF65-F5344CB8AC3E}">
        <p14:creationId xmlns:p14="http://schemas.microsoft.com/office/powerpoint/2010/main" val="23684005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err="1" smtClean="0"/>
              <a:t>Webforms</a:t>
            </a:r>
            <a:endParaRPr lang="fr-FR" dirty="0"/>
          </a:p>
        </p:txBody>
      </p:sp>
      <p:pic>
        <p:nvPicPr>
          <p:cNvPr id="4" name="Image 3" descr="webform1.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715" y="2235200"/>
            <a:ext cx="8925201" cy="3018106"/>
          </a:xfrm>
          <a:prstGeom prst="rect">
            <a:avLst/>
          </a:prstGeom>
        </p:spPr>
      </p:pic>
    </p:spTree>
    <p:extLst>
      <p:ext uri="{BB962C8B-B14F-4D97-AF65-F5344CB8AC3E}">
        <p14:creationId xmlns:p14="http://schemas.microsoft.com/office/powerpoint/2010/main" val="320282792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1714500" y="444500"/>
            <a:ext cx="5715000" cy="5956300"/>
          </a:xfrm>
          <a:prstGeom prst="rect">
            <a:avLst/>
          </a:prstGeom>
        </p:spPr>
      </p:pic>
    </p:spTree>
    <p:extLst>
      <p:ext uri="{BB962C8B-B14F-4D97-AF65-F5344CB8AC3E}">
        <p14:creationId xmlns:p14="http://schemas.microsoft.com/office/powerpoint/2010/main" val="203285454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0" y="78014"/>
            <a:ext cx="9144000" cy="6611652"/>
          </a:xfrm>
          <a:prstGeom prst="rect">
            <a:avLst/>
          </a:prstGeom>
        </p:spPr>
      </p:pic>
    </p:spTree>
    <p:extLst>
      <p:ext uri="{BB962C8B-B14F-4D97-AF65-F5344CB8AC3E}">
        <p14:creationId xmlns:p14="http://schemas.microsoft.com/office/powerpoint/2010/main" val="138358848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0" y="889000"/>
            <a:ext cx="9144000" cy="5075479"/>
          </a:xfrm>
          <a:prstGeom prst="rect">
            <a:avLst/>
          </a:prstGeom>
        </p:spPr>
      </p:pic>
    </p:spTree>
    <p:extLst>
      <p:ext uri="{BB962C8B-B14F-4D97-AF65-F5344CB8AC3E}">
        <p14:creationId xmlns:p14="http://schemas.microsoft.com/office/powerpoint/2010/main" val="293900273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71500" y="0"/>
            <a:ext cx="7976276" cy="6858000"/>
          </a:xfrm>
          <a:prstGeom prst="rect">
            <a:avLst/>
          </a:prstGeom>
        </p:spPr>
      </p:pic>
    </p:spTree>
    <p:extLst>
      <p:ext uri="{BB962C8B-B14F-4D97-AF65-F5344CB8AC3E}">
        <p14:creationId xmlns:p14="http://schemas.microsoft.com/office/powerpoint/2010/main" val="416970932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571500" y="0"/>
            <a:ext cx="7978140" cy="6858000"/>
          </a:xfrm>
          <a:prstGeom prst="rect">
            <a:avLst/>
          </a:prstGeom>
        </p:spPr>
      </p:pic>
    </p:spTree>
    <p:extLst>
      <p:ext uri="{BB962C8B-B14F-4D97-AF65-F5344CB8AC3E}">
        <p14:creationId xmlns:p14="http://schemas.microsoft.com/office/powerpoint/2010/main" val="275316301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0" y="1130300"/>
            <a:ext cx="9144000" cy="4577722"/>
          </a:xfrm>
          <a:prstGeom prst="rect">
            <a:avLst/>
          </a:prstGeom>
        </p:spPr>
      </p:pic>
    </p:spTree>
    <p:extLst>
      <p:ext uri="{BB962C8B-B14F-4D97-AF65-F5344CB8AC3E}">
        <p14:creationId xmlns:p14="http://schemas.microsoft.com/office/powerpoint/2010/main" val="128832913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1117600"/>
            <a:ext cx="9144000" cy="4600683"/>
          </a:xfrm>
          <a:prstGeom prst="rect">
            <a:avLst/>
          </a:prstGeom>
        </p:spPr>
      </p:pic>
    </p:spTree>
    <p:extLst>
      <p:ext uri="{BB962C8B-B14F-4D97-AF65-F5344CB8AC3E}">
        <p14:creationId xmlns:p14="http://schemas.microsoft.com/office/powerpoint/2010/main" val="374314606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397000" y="254000"/>
            <a:ext cx="6337300" cy="6350000"/>
          </a:xfrm>
          <a:prstGeom prst="rect">
            <a:avLst/>
          </a:prstGeom>
        </p:spPr>
      </p:pic>
    </p:spTree>
    <p:extLst>
      <p:ext uri="{BB962C8B-B14F-4D97-AF65-F5344CB8AC3E}">
        <p14:creationId xmlns:p14="http://schemas.microsoft.com/office/powerpoint/2010/main" val="372504890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2819400" y="0"/>
            <a:ext cx="3485960" cy="6858000"/>
          </a:xfrm>
          <a:prstGeom prst="rect">
            <a:avLst/>
          </a:prstGeom>
        </p:spPr>
      </p:pic>
    </p:spTree>
    <p:extLst>
      <p:ext uri="{BB962C8B-B14F-4D97-AF65-F5344CB8AC3E}">
        <p14:creationId xmlns:p14="http://schemas.microsoft.com/office/powerpoint/2010/main" val="150776615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2832100" y="0"/>
            <a:ext cx="3463290" cy="6858000"/>
          </a:xfrm>
          <a:prstGeom prst="rect">
            <a:avLst/>
          </a:prstGeom>
        </p:spPr>
      </p:pic>
    </p:spTree>
    <p:extLst>
      <p:ext uri="{BB962C8B-B14F-4D97-AF65-F5344CB8AC3E}">
        <p14:creationId xmlns:p14="http://schemas.microsoft.com/office/powerpoint/2010/main" val="481521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err="1" smtClean="0"/>
              <a:t>from</a:t>
            </a:r>
            <a:r>
              <a:rPr lang="fr-FR" dirty="0" smtClean="0"/>
              <a:t> </a:t>
            </a:r>
            <a:r>
              <a:rPr lang="fr-FR" dirty="0" err="1" smtClean="0"/>
              <a:t>IBM's</a:t>
            </a:r>
            <a:r>
              <a:rPr lang="fr-FR" dirty="0" smtClean="0"/>
              <a:t> </a:t>
            </a:r>
            <a:r>
              <a:rPr lang="fr-FR" i="1" dirty="0" err="1" smtClean="0"/>
              <a:t>Aptiva</a:t>
            </a:r>
            <a:r>
              <a:rPr lang="fr-FR" i="1" dirty="0" smtClean="0"/>
              <a:t> Communication Center</a:t>
            </a:r>
            <a:endParaRPr lang="fr-FR" dirty="0"/>
          </a:p>
        </p:txBody>
      </p:sp>
      <p:pic>
        <p:nvPicPr>
          <p:cNvPr id="3" name="Image 2" descr="faxset.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98911" y="1591115"/>
            <a:ext cx="5393557" cy="5019005"/>
          </a:xfrm>
          <a:prstGeom prst="rect">
            <a:avLst/>
          </a:prstGeom>
        </p:spPr>
      </p:pic>
    </p:spTree>
    <p:extLst>
      <p:ext uri="{BB962C8B-B14F-4D97-AF65-F5344CB8AC3E}">
        <p14:creationId xmlns:p14="http://schemas.microsoft.com/office/powerpoint/2010/main" val="374122826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114300" y="254000"/>
            <a:ext cx="8902700" cy="6350000"/>
          </a:xfrm>
          <a:prstGeom prst="rect">
            <a:avLst/>
          </a:prstGeom>
        </p:spPr>
      </p:pic>
    </p:spTree>
    <p:extLst>
      <p:ext uri="{BB962C8B-B14F-4D97-AF65-F5344CB8AC3E}">
        <p14:creationId xmlns:p14="http://schemas.microsoft.com/office/powerpoint/2010/main" val="117617562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63500" y="228600"/>
            <a:ext cx="9004300" cy="6388100"/>
          </a:xfrm>
          <a:prstGeom prst="rect">
            <a:avLst/>
          </a:prstGeom>
        </p:spPr>
      </p:pic>
    </p:spTree>
    <p:extLst>
      <p:ext uri="{BB962C8B-B14F-4D97-AF65-F5344CB8AC3E}">
        <p14:creationId xmlns:p14="http://schemas.microsoft.com/office/powerpoint/2010/main" val="343371526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1016000"/>
            <a:ext cx="9144000" cy="4822658"/>
          </a:xfrm>
          <a:prstGeom prst="rect">
            <a:avLst/>
          </a:prstGeom>
        </p:spPr>
      </p:pic>
    </p:spTree>
    <p:extLst>
      <p:ext uri="{BB962C8B-B14F-4D97-AF65-F5344CB8AC3E}">
        <p14:creationId xmlns:p14="http://schemas.microsoft.com/office/powerpoint/2010/main" val="256081881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3500" y="228600"/>
            <a:ext cx="9004300" cy="6388100"/>
          </a:xfrm>
          <a:prstGeom prst="rect">
            <a:avLst/>
          </a:prstGeom>
        </p:spPr>
      </p:pic>
    </p:spTree>
    <p:extLst>
      <p:ext uri="{BB962C8B-B14F-4D97-AF65-F5344CB8AC3E}">
        <p14:creationId xmlns:p14="http://schemas.microsoft.com/office/powerpoint/2010/main" val="110028265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374900" y="0"/>
            <a:ext cx="4377644" cy="6858000"/>
          </a:xfrm>
          <a:prstGeom prst="rect">
            <a:avLst/>
          </a:prstGeom>
        </p:spPr>
      </p:pic>
    </p:spTree>
    <p:extLst>
      <p:ext uri="{BB962C8B-B14F-4D97-AF65-F5344CB8AC3E}">
        <p14:creationId xmlns:p14="http://schemas.microsoft.com/office/powerpoint/2010/main" val="276404854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828800" y="0"/>
            <a:ext cx="5471809" cy="6858000"/>
          </a:xfrm>
          <a:prstGeom prst="rect">
            <a:avLst/>
          </a:prstGeom>
        </p:spPr>
      </p:pic>
    </p:spTree>
    <p:extLst>
      <p:ext uri="{BB962C8B-B14F-4D97-AF65-F5344CB8AC3E}">
        <p14:creationId xmlns:p14="http://schemas.microsoft.com/office/powerpoint/2010/main" val="296365681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054100" y="1193800"/>
            <a:ext cx="7035800" cy="4457700"/>
          </a:xfrm>
          <a:prstGeom prst="rect">
            <a:avLst/>
          </a:prstGeom>
        </p:spPr>
      </p:pic>
    </p:spTree>
    <p:extLst>
      <p:ext uri="{BB962C8B-B14F-4D97-AF65-F5344CB8AC3E}">
        <p14:creationId xmlns:p14="http://schemas.microsoft.com/office/powerpoint/2010/main" val="234167826"/>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0" y="635000"/>
            <a:ext cx="9144000" cy="5582024"/>
          </a:xfrm>
          <a:prstGeom prst="rect">
            <a:avLst/>
          </a:prstGeom>
        </p:spPr>
      </p:pic>
      <p:sp>
        <p:nvSpPr>
          <p:cNvPr id="5" name="Rectangle 4"/>
          <p:cNvSpPr/>
          <p:nvPr/>
        </p:nvSpPr>
        <p:spPr>
          <a:xfrm>
            <a:off x="2700723" y="3685029"/>
            <a:ext cx="1860100" cy="769205"/>
          </a:xfrm>
          <a:prstGeom prst="rect">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93505202"/>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676400" y="0"/>
            <a:ext cx="5775158" cy="6858000"/>
          </a:xfrm>
          <a:prstGeom prst="rect">
            <a:avLst/>
          </a:prstGeom>
        </p:spPr>
      </p:pic>
    </p:spTree>
    <p:extLst>
      <p:ext uri="{BB962C8B-B14F-4D97-AF65-F5344CB8AC3E}">
        <p14:creationId xmlns:p14="http://schemas.microsoft.com/office/powerpoint/2010/main" val="219962402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79400" y="0"/>
            <a:ext cx="8575288" cy="6858000"/>
          </a:xfrm>
          <a:prstGeom prst="rect">
            <a:avLst/>
          </a:prstGeom>
        </p:spPr>
      </p:pic>
    </p:spTree>
    <p:extLst>
      <p:ext uri="{BB962C8B-B14F-4D97-AF65-F5344CB8AC3E}">
        <p14:creationId xmlns:p14="http://schemas.microsoft.com/office/powerpoint/2010/main" val="64809295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i="1" dirty="0" smtClean="0"/>
              <a:t>HTML Transit</a:t>
            </a:r>
            <a:endParaRPr lang="fr-FR" i="1" dirty="0"/>
          </a:p>
        </p:txBody>
      </p:sp>
      <p:pic>
        <p:nvPicPr>
          <p:cNvPr id="4" name="Image 3" descr="transit.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04252" y="1426555"/>
            <a:ext cx="6921500" cy="5336304"/>
          </a:xfrm>
          <a:prstGeom prst="rect">
            <a:avLst/>
          </a:prstGeom>
        </p:spPr>
      </p:pic>
    </p:spTree>
    <p:extLst>
      <p:ext uri="{BB962C8B-B14F-4D97-AF65-F5344CB8AC3E}">
        <p14:creationId xmlns:p14="http://schemas.microsoft.com/office/powerpoint/2010/main" val="208815032"/>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292100"/>
            <a:ext cx="9144000" cy="6258931"/>
          </a:xfrm>
          <a:prstGeom prst="rect">
            <a:avLst/>
          </a:prstGeom>
        </p:spPr>
      </p:pic>
    </p:spTree>
    <p:extLst>
      <p:ext uri="{BB962C8B-B14F-4D97-AF65-F5344CB8AC3E}">
        <p14:creationId xmlns:p14="http://schemas.microsoft.com/office/powerpoint/2010/main" val="1963567529"/>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28600" y="0"/>
            <a:ext cx="8680010" cy="6858000"/>
          </a:xfrm>
          <a:prstGeom prst="rect">
            <a:avLst/>
          </a:prstGeom>
        </p:spPr>
      </p:pic>
    </p:spTree>
    <p:extLst>
      <p:ext uri="{BB962C8B-B14F-4D97-AF65-F5344CB8AC3E}">
        <p14:creationId xmlns:p14="http://schemas.microsoft.com/office/powerpoint/2010/main" val="1472471961"/>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84200" y="0"/>
            <a:ext cx="7973207" cy="6858000"/>
          </a:xfrm>
          <a:prstGeom prst="rect">
            <a:avLst/>
          </a:prstGeom>
        </p:spPr>
      </p:pic>
    </p:spTree>
    <p:extLst>
      <p:ext uri="{BB962C8B-B14F-4D97-AF65-F5344CB8AC3E}">
        <p14:creationId xmlns:p14="http://schemas.microsoft.com/office/powerpoint/2010/main" val="2250874851"/>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0" y="330200"/>
            <a:ext cx="9144000" cy="6178990"/>
          </a:xfrm>
          <a:prstGeom prst="rect">
            <a:avLst/>
          </a:prstGeom>
        </p:spPr>
      </p:pic>
    </p:spTree>
    <p:extLst>
      <p:ext uri="{BB962C8B-B14F-4D97-AF65-F5344CB8AC3E}">
        <p14:creationId xmlns:p14="http://schemas.microsoft.com/office/powerpoint/2010/main" val="3779160509"/>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409700" y="381000"/>
            <a:ext cx="6311900" cy="6096000"/>
          </a:xfrm>
          <a:prstGeom prst="rect">
            <a:avLst/>
          </a:prstGeom>
        </p:spPr>
      </p:pic>
    </p:spTree>
    <p:extLst>
      <p:ext uri="{BB962C8B-B14F-4D97-AF65-F5344CB8AC3E}">
        <p14:creationId xmlns:p14="http://schemas.microsoft.com/office/powerpoint/2010/main" val="301381482"/>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397000" y="381000"/>
            <a:ext cx="6337300" cy="6096000"/>
          </a:xfrm>
          <a:prstGeom prst="rect">
            <a:avLst/>
          </a:prstGeom>
        </p:spPr>
      </p:pic>
    </p:spTree>
    <p:extLst>
      <p:ext uri="{BB962C8B-B14F-4D97-AF65-F5344CB8AC3E}">
        <p14:creationId xmlns:p14="http://schemas.microsoft.com/office/powerpoint/2010/main" val="4180508689"/>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409700" y="381000"/>
            <a:ext cx="6324600" cy="6096000"/>
          </a:xfrm>
          <a:prstGeom prst="rect">
            <a:avLst/>
          </a:prstGeom>
        </p:spPr>
      </p:pic>
    </p:spTree>
    <p:extLst>
      <p:ext uri="{BB962C8B-B14F-4D97-AF65-F5344CB8AC3E}">
        <p14:creationId xmlns:p14="http://schemas.microsoft.com/office/powerpoint/2010/main" val="3354589113"/>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628900" y="381000"/>
            <a:ext cx="3873500" cy="6096000"/>
          </a:xfrm>
          <a:prstGeom prst="rect">
            <a:avLst/>
          </a:prstGeom>
        </p:spPr>
      </p:pic>
    </p:spTree>
    <p:extLst>
      <p:ext uri="{BB962C8B-B14F-4D97-AF65-F5344CB8AC3E}">
        <p14:creationId xmlns:p14="http://schemas.microsoft.com/office/powerpoint/2010/main" val="1402168194"/>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0" y="215900"/>
            <a:ext cx="9144000" cy="6422468"/>
          </a:xfrm>
          <a:prstGeom prst="rect">
            <a:avLst/>
          </a:prstGeom>
        </p:spPr>
      </p:pic>
    </p:spTree>
    <p:extLst>
      <p:ext uri="{BB962C8B-B14F-4D97-AF65-F5344CB8AC3E}">
        <p14:creationId xmlns:p14="http://schemas.microsoft.com/office/powerpoint/2010/main" val="2154431509"/>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0" y="723900"/>
            <a:ext cx="9144000" cy="5398627"/>
          </a:xfrm>
          <a:prstGeom prst="rect">
            <a:avLst/>
          </a:prstGeom>
        </p:spPr>
      </p:pic>
    </p:spTree>
    <p:extLst>
      <p:ext uri="{BB962C8B-B14F-4D97-AF65-F5344CB8AC3E}">
        <p14:creationId xmlns:p14="http://schemas.microsoft.com/office/powerpoint/2010/main" val="38954953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Image 3" descr="cmdlbl.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50560" y="2108200"/>
            <a:ext cx="4900698" cy="3962674"/>
          </a:xfrm>
          <a:prstGeom prst="rect">
            <a:avLst/>
          </a:prstGeom>
        </p:spPr>
      </p:pic>
    </p:spTree>
    <p:extLst>
      <p:ext uri="{BB962C8B-B14F-4D97-AF65-F5344CB8AC3E}">
        <p14:creationId xmlns:p14="http://schemas.microsoft.com/office/powerpoint/2010/main" val="2511210181"/>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0" y="723900"/>
            <a:ext cx="9144000" cy="5398627"/>
          </a:xfrm>
          <a:prstGeom prst="rect">
            <a:avLst/>
          </a:prstGeom>
        </p:spPr>
      </p:pic>
    </p:spTree>
    <p:extLst>
      <p:ext uri="{BB962C8B-B14F-4D97-AF65-F5344CB8AC3E}">
        <p14:creationId xmlns:p14="http://schemas.microsoft.com/office/powerpoint/2010/main" val="3626154379"/>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0" y="292100"/>
            <a:ext cx="9144000" cy="6254267"/>
          </a:xfrm>
          <a:prstGeom prst="rect">
            <a:avLst/>
          </a:prstGeom>
        </p:spPr>
      </p:pic>
    </p:spTree>
    <p:extLst>
      <p:ext uri="{BB962C8B-B14F-4D97-AF65-F5344CB8AC3E}">
        <p14:creationId xmlns:p14="http://schemas.microsoft.com/office/powerpoint/2010/main" val="1722500440"/>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0" y="431800"/>
            <a:ext cx="9144000" cy="5991175"/>
          </a:xfrm>
          <a:prstGeom prst="rect">
            <a:avLst/>
          </a:prstGeom>
        </p:spPr>
      </p:pic>
    </p:spTree>
    <p:extLst>
      <p:ext uri="{BB962C8B-B14F-4D97-AF65-F5344CB8AC3E}">
        <p14:creationId xmlns:p14="http://schemas.microsoft.com/office/powerpoint/2010/main" val="3455178685"/>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0" y="723900"/>
            <a:ext cx="9144000" cy="5398627"/>
          </a:xfrm>
          <a:prstGeom prst="rect">
            <a:avLst/>
          </a:prstGeom>
        </p:spPr>
      </p:pic>
    </p:spTree>
    <p:extLst>
      <p:ext uri="{BB962C8B-B14F-4D97-AF65-F5344CB8AC3E}">
        <p14:creationId xmlns:p14="http://schemas.microsoft.com/office/powerpoint/2010/main" val="336699723"/>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a:stretch>
            <a:fillRect/>
          </a:stretch>
        </p:blipFill>
        <p:spPr>
          <a:xfrm>
            <a:off x="0" y="342900"/>
            <a:ext cx="9144000" cy="6160508"/>
          </a:xfrm>
          <a:prstGeom prst="rect">
            <a:avLst/>
          </a:prstGeom>
        </p:spPr>
      </p:pic>
    </p:spTree>
    <p:extLst>
      <p:ext uri="{BB962C8B-B14F-4D97-AF65-F5344CB8AC3E}">
        <p14:creationId xmlns:p14="http://schemas.microsoft.com/office/powerpoint/2010/main" val="3931777048"/>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2247900" y="482600"/>
            <a:ext cx="4648200" cy="5892800"/>
          </a:xfrm>
          <a:prstGeom prst="rect">
            <a:avLst/>
          </a:prstGeom>
        </p:spPr>
      </p:pic>
    </p:spTree>
    <p:extLst>
      <p:ext uri="{BB962C8B-B14F-4D97-AF65-F5344CB8AC3E}">
        <p14:creationId xmlns:p14="http://schemas.microsoft.com/office/powerpoint/2010/main" val="3122842233"/>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2070100" y="50800"/>
            <a:ext cx="5003800" cy="6756400"/>
          </a:xfrm>
          <a:prstGeom prst="rect">
            <a:avLst/>
          </a:prstGeom>
        </p:spPr>
      </p:pic>
    </p:spTree>
    <p:extLst>
      <p:ext uri="{BB962C8B-B14F-4D97-AF65-F5344CB8AC3E}">
        <p14:creationId xmlns:p14="http://schemas.microsoft.com/office/powerpoint/2010/main" val="3357929471"/>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2070100" y="50800"/>
            <a:ext cx="4991100" cy="6756400"/>
          </a:xfrm>
          <a:prstGeom prst="rect">
            <a:avLst/>
          </a:prstGeom>
        </p:spPr>
      </p:pic>
    </p:spTree>
    <p:extLst>
      <p:ext uri="{BB962C8B-B14F-4D97-AF65-F5344CB8AC3E}">
        <p14:creationId xmlns:p14="http://schemas.microsoft.com/office/powerpoint/2010/main" val="277706483"/>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1739900" y="1701800"/>
            <a:ext cx="5651500" cy="3441700"/>
          </a:xfrm>
          <a:prstGeom prst="rect">
            <a:avLst/>
          </a:prstGeom>
        </p:spPr>
      </p:pic>
    </p:spTree>
    <p:extLst>
      <p:ext uri="{BB962C8B-B14F-4D97-AF65-F5344CB8AC3E}">
        <p14:creationId xmlns:p14="http://schemas.microsoft.com/office/powerpoint/2010/main" val="3575043783"/>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0" y="254000"/>
            <a:ext cx="9144000" cy="6350000"/>
          </a:xfrm>
          <a:prstGeom prst="rect">
            <a:avLst/>
          </a:prstGeom>
        </p:spPr>
      </p:pic>
    </p:spTree>
    <p:extLst>
      <p:ext uri="{BB962C8B-B14F-4D97-AF65-F5344CB8AC3E}">
        <p14:creationId xmlns:p14="http://schemas.microsoft.com/office/powerpoint/2010/main" val="305235283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WebForms</a:t>
            </a:r>
            <a:endParaRPr lang="fr-FR" dirty="0"/>
          </a:p>
        </p:txBody>
      </p:sp>
      <p:pic>
        <p:nvPicPr>
          <p:cNvPr id="3" name="Image 2" descr="webform5.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20355" y="2882899"/>
            <a:ext cx="5135715" cy="1691999"/>
          </a:xfrm>
          <a:prstGeom prst="rect">
            <a:avLst/>
          </a:prstGeom>
        </p:spPr>
      </p:pic>
    </p:spTree>
    <p:extLst>
      <p:ext uri="{BB962C8B-B14F-4D97-AF65-F5344CB8AC3E}">
        <p14:creationId xmlns:p14="http://schemas.microsoft.com/office/powerpoint/2010/main" val="590211479"/>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0" y="254000"/>
            <a:ext cx="9144000" cy="6350000"/>
          </a:xfrm>
          <a:prstGeom prst="rect">
            <a:avLst/>
          </a:prstGeom>
        </p:spPr>
      </p:pic>
    </p:spTree>
    <p:extLst>
      <p:ext uri="{BB962C8B-B14F-4D97-AF65-F5344CB8AC3E}">
        <p14:creationId xmlns:p14="http://schemas.microsoft.com/office/powerpoint/2010/main" val="982193049"/>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1143000" y="876300"/>
            <a:ext cx="6858000" cy="5092700"/>
          </a:xfrm>
          <a:prstGeom prst="rect">
            <a:avLst/>
          </a:prstGeom>
        </p:spPr>
      </p:pic>
    </p:spTree>
    <p:extLst>
      <p:ext uri="{BB962C8B-B14F-4D97-AF65-F5344CB8AC3E}">
        <p14:creationId xmlns:p14="http://schemas.microsoft.com/office/powerpoint/2010/main" val="1962557332"/>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1054175" y="1368104"/>
            <a:ext cx="7353307" cy="4366533"/>
          </a:xfrm>
          <a:prstGeom prst="rect">
            <a:avLst/>
          </a:prstGeom>
        </p:spPr>
      </p:pic>
    </p:spTree>
    <p:extLst>
      <p:ext uri="{BB962C8B-B14F-4D97-AF65-F5344CB8AC3E}">
        <p14:creationId xmlns:p14="http://schemas.microsoft.com/office/powerpoint/2010/main" val="1852259946"/>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957979" y="1329619"/>
            <a:ext cx="7515339" cy="4462751"/>
          </a:xfrm>
          <a:prstGeom prst="rect">
            <a:avLst/>
          </a:prstGeom>
        </p:spPr>
      </p:pic>
    </p:spTree>
    <p:extLst>
      <p:ext uri="{BB962C8B-B14F-4D97-AF65-F5344CB8AC3E}">
        <p14:creationId xmlns:p14="http://schemas.microsoft.com/office/powerpoint/2010/main" val="789560217"/>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952" y="1236805"/>
            <a:ext cx="7734265" cy="457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423672"/>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0872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solidFill>
                  <a:srgbClr val="34CE11"/>
                </a:solidFill>
              </a:rPr>
              <a:t>Yes</a:t>
            </a:r>
            <a:r>
              <a:rPr lang="fr-FR" dirty="0" smtClean="0"/>
              <a:t> c’est mieux, non ?</a:t>
            </a:r>
            <a:endParaRPr lang="fr-FR" dirty="0"/>
          </a:p>
        </p:txBody>
      </p:sp>
      <p:pic>
        <p:nvPicPr>
          <p:cNvPr id="5" name="Image 4" descr="color.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92330" y="2173648"/>
            <a:ext cx="5334698" cy="2495262"/>
          </a:xfrm>
          <a:prstGeom prst="rect">
            <a:avLst/>
          </a:prstGeom>
        </p:spPr>
      </p:pic>
    </p:spTree>
    <p:extLst>
      <p:ext uri="{BB962C8B-B14F-4D97-AF65-F5344CB8AC3E}">
        <p14:creationId xmlns:p14="http://schemas.microsoft.com/office/powerpoint/2010/main" val="49807779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786</TotalTime>
  <Words>7157</Words>
  <Application>Microsoft Macintosh PowerPoint</Application>
  <PresentationFormat>Présentation à l'écran (4:3)</PresentationFormat>
  <Paragraphs>378</Paragraphs>
  <Slides>85</Slides>
  <Notes>61</Notes>
  <HiddenSlides>0</HiddenSlides>
  <MMClips>0</MMClips>
  <ScaleCrop>false</ScaleCrop>
  <HeadingPairs>
    <vt:vector size="4" baseType="variant">
      <vt:variant>
        <vt:lpstr>Thème</vt:lpstr>
      </vt:variant>
      <vt:variant>
        <vt:i4>1</vt:i4>
      </vt:variant>
      <vt:variant>
        <vt:lpstr>Titres des diapositives</vt:lpstr>
      </vt:variant>
      <vt:variant>
        <vt:i4>85</vt:i4>
      </vt:variant>
    </vt:vector>
  </HeadingPairs>
  <TitlesOfParts>
    <vt:vector size="86" baseType="lpstr">
      <vt:lpstr>Thème Office</vt:lpstr>
      <vt:lpstr>Extraits de  Hall of Shame http://hallofshame.gp.co.at/</vt:lpstr>
      <vt:lpstr>Un dialog de Outlook Express Newsreader de Microsoft</vt:lpstr>
      <vt:lpstr>Time &amp; Chaos</vt:lpstr>
      <vt:lpstr>Webforms</vt:lpstr>
      <vt:lpstr>from IBM's Aptiva Communication Center</vt:lpstr>
      <vt:lpstr>HTML Transit</vt:lpstr>
      <vt:lpstr>Présentation PowerPoint</vt:lpstr>
      <vt:lpstr>WebForms</vt:lpstr>
      <vt:lpstr>Yes c’est mieux, non ?</vt:lpstr>
      <vt:lpstr>Pirates: Quest for the seas</vt:lpstr>
      <vt:lpstr>Pirates: Quest for the seas</vt:lpstr>
      <vt:lpstr>Pirates: Quest for the seas</vt:lpstr>
      <vt:lpstr>Pirates: Quest for the seas</vt:lpstr>
      <vt:lpstr>QuickTime 4.0 Player </vt:lpstr>
      <vt:lpstr>Milltronics' Dolphin Plus</vt:lpstr>
      <vt:lpstr>Microsoft's Visual Source Safe </vt:lpstr>
      <vt:lpstr>Windows95 Find Applet</vt:lpstr>
      <vt:lpstr>Windows95</vt:lpstr>
      <vt:lpstr>Windows95 </vt:lpstr>
      <vt:lpstr>Revision Master</vt:lpstr>
      <vt:lpstr>ClearCase de Rational Software</vt:lpstr>
      <vt:lpstr>Présentation PowerPoint</vt:lpstr>
      <vt:lpstr>Microsoft's Outlook Express</vt:lpstr>
      <vt:lpstr>Microsoft Developer Studio</vt:lpstr>
      <vt:lpstr>Microsoft Paint </vt:lpstr>
      <vt:lpstr>MultiEdit 8.0</vt:lpstr>
      <vt:lpstr>Mountain Menus </vt:lpstr>
      <vt:lpstr>Lotus Notes (IBM)</vt:lpstr>
      <vt:lpstr>Lotus Notes (IBM)</vt:lpstr>
      <vt:lpstr>Lotus Notes (IBM)</vt:lpstr>
      <vt:lpstr>vtune</vt:lpstr>
      <vt:lpstr>Flexi</vt:lpstr>
      <vt:lpstr>Microsoft's Word 97</vt:lpstr>
      <vt:lpstr>Microsoft's Word 97</vt:lpstr>
      <vt:lpstr>Microsoft's Paint</vt:lpstr>
      <vt:lpstr>MsgBox Mayhem </vt:lpstr>
      <vt:lpstr>Installation de Drawing Board LT</vt:lpstr>
      <vt:lpstr>Autres exemples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Université Paris 13</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Extraits de  //hallofshame.gp.co.at/</dc:title>
  <dc:creator>Catherine Recanati</dc:creator>
  <cp:lastModifiedBy>Catherine Recanati</cp:lastModifiedBy>
  <cp:revision>60</cp:revision>
  <dcterms:created xsi:type="dcterms:W3CDTF">2013-02-05T11:46:25Z</dcterms:created>
  <dcterms:modified xsi:type="dcterms:W3CDTF">2013-02-23T14:54:01Z</dcterms:modified>
</cp:coreProperties>
</file>