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83"/>
  </p:notesMasterIdLst>
  <p:handoutMasterIdLst>
    <p:handoutMasterId r:id="rId84"/>
  </p:handoutMasterIdLst>
  <p:sldIdLst>
    <p:sldId id="379" r:id="rId3"/>
    <p:sldId id="474" r:id="rId4"/>
    <p:sldId id="475" r:id="rId5"/>
    <p:sldId id="476" r:id="rId6"/>
    <p:sldId id="477" r:id="rId7"/>
    <p:sldId id="478" r:id="rId8"/>
    <p:sldId id="479" r:id="rId9"/>
    <p:sldId id="480" r:id="rId10"/>
    <p:sldId id="564" r:id="rId11"/>
    <p:sldId id="481" r:id="rId12"/>
    <p:sldId id="482" r:id="rId13"/>
    <p:sldId id="551" r:id="rId14"/>
    <p:sldId id="483" r:id="rId15"/>
    <p:sldId id="484" r:id="rId16"/>
    <p:sldId id="485" r:id="rId17"/>
    <p:sldId id="486" r:id="rId18"/>
    <p:sldId id="487" r:id="rId19"/>
    <p:sldId id="488" r:id="rId20"/>
    <p:sldId id="489" r:id="rId21"/>
    <p:sldId id="490" r:id="rId22"/>
    <p:sldId id="491" r:id="rId23"/>
    <p:sldId id="552" r:id="rId24"/>
    <p:sldId id="492" r:id="rId25"/>
    <p:sldId id="553" r:id="rId26"/>
    <p:sldId id="493" r:id="rId27"/>
    <p:sldId id="494" r:id="rId28"/>
    <p:sldId id="495" r:id="rId29"/>
    <p:sldId id="554" r:id="rId30"/>
    <p:sldId id="496" r:id="rId31"/>
    <p:sldId id="555" r:id="rId32"/>
    <p:sldId id="556" r:id="rId33"/>
    <p:sldId id="497" r:id="rId34"/>
    <p:sldId id="498" r:id="rId35"/>
    <p:sldId id="499" r:id="rId36"/>
    <p:sldId id="501" r:id="rId37"/>
    <p:sldId id="502" r:id="rId38"/>
    <p:sldId id="548" r:id="rId39"/>
    <p:sldId id="506" r:id="rId40"/>
    <p:sldId id="507" r:id="rId41"/>
    <p:sldId id="457" r:id="rId42"/>
    <p:sldId id="504" r:id="rId43"/>
    <p:sldId id="533" r:id="rId44"/>
    <p:sldId id="532" r:id="rId45"/>
    <p:sldId id="534" r:id="rId46"/>
    <p:sldId id="503" r:id="rId47"/>
    <p:sldId id="505" r:id="rId48"/>
    <p:sldId id="535" r:id="rId49"/>
    <p:sldId id="508" r:id="rId50"/>
    <p:sldId id="509" r:id="rId51"/>
    <p:sldId id="511" r:id="rId52"/>
    <p:sldId id="538" r:id="rId53"/>
    <p:sldId id="512" r:id="rId54"/>
    <p:sldId id="536" r:id="rId55"/>
    <p:sldId id="530" r:id="rId56"/>
    <p:sldId id="518" r:id="rId57"/>
    <p:sldId id="519" r:id="rId58"/>
    <p:sldId id="520" r:id="rId59"/>
    <p:sldId id="531" r:id="rId60"/>
    <p:sldId id="521" r:id="rId61"/>
    <p:sldId id="523" r:id="rId62"/>
    <p:sldId id="537" r:id="rId63"/>
    <p:sldId id="524" r:id="rId64"/>
    <p:sldId id="525" r:id="rId65"/>
    <p:sldId id="526" r:id="rId66"/>
    <p:sldId id="539" r:id="rId67"/>
    <p:sldId id="541" r:id="rId68"/>
    <p:sldId id="527" r:id="rId69"/>
    <p:sldId id="540" r:id="rId70"/>
    <p:sldId id="528" r:id="rId71"/>
    <p:sldId id="529" r:id="rId72"/>
    <p:sldId id="542" r:id="rId73"/>
    <p:sldId id="557" r:id="rId74"/>
    <p:sldId id="565" r:id="rId75"/>
    <p:sldId id="566" r:id="rId76"/>
    <p:sldId id="567" r:id="rId77"/>
    <p:sldId id="568" r:id="rId78"/>
    <p:sldId id="569" r:id="rId79"/>
    <p:sldId id="570" r:id="rId80"/>
    <p:sldId id="571" r:id="rId81"/>
    <p:sldId id="572" r:id="rId82"/>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80"/>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05A"/>
    <a:srgbClr val="FFEA18"/>
    <a:srgbClr val="BA4CC2"/>
    <a:srgbClr val="359927"/>
    <a:srgbClr val="8D0999"/>
    <a:srgbClr val="1B991F"/>
    <a:srgbClr val="F63F1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60" y="-8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C7A4E50-3D1D-9341-87AA-0BADB96CEA0B}" type="slidenum">
              <a:rPr lang="fr-FR"/>
              <a:pPr>
                <a:defRPr/>
              </a:pPr>
              <a:t>‹#›</a:t>
            </a:fld>
            <a:endParaRPr lang="fr-FR"/>
          </a:p>
        </p:txBody>
      </p:sp>
    </p:spTree>
    <p:extLst>
      <p:ext uri="{BB962C8B-B14F-4D97-AF65-F5344CB8AC3E}">
        <p14:creationId xmlns:p14="http://schemas.microsoft.com/office/powerpoint/2010/main" val="3005862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AEEC632-52B6-3F46-8E7A-4703923F5E8B}" type="slidenum">
              <a:rPr lang="fr-FR"/>
              <a:pPr>
                <a:defRPr/>
              </a:pPr>
              <a:t>‹#›</a:t>
            </a:fld>
            <a:endParaRPr lang="fr-FR"/>
          </a:p>
        </p:txBody>
      </p:sp>
    </p:spTree>
    <p:extLst>
      <p:ext uri="{BB962C8B-B14F-4D97-AF65-F5344CB8AC3E}">
        <p14:creationId xmlns:p14="http://schemas.microsoft.com/office/powerpoint/2010/main" val="1456707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1" Type="http://schemas.openxmlformats.org/officeDocument/2006/relationships/hyperlink" Target="http://fr.wikipedia.org/wiki/Ergonomie" TargetMode="External"/><Relationship Id="rId12" Type="http://schemas.openxmlformats.org/officeDocument/2006/relationships/hyperlink" Target="http://fr.wikipedia.org/wiki/Crit%C3%A8re" TargetMode="External"/><Relationship Id="rId13" Type="http://schemas.openxmlformats.org/officeDocument/2006/relationships/hyperlink" Target="http://fr.wikipedia.org/wiki/Confort" TargetMode="External"/><Relationship Id="rId14" Type="http://schemas.openxmlformats.org/officeDocument/2006/relationships/hyperlink" Target="http://fr.wikipedia.org/wiki/Subjective" TargetMode="External"/><Relationship Id="rId15" Type="http://schemas.openxmlformats.org/officeDocument/2006/relationships/hyperlink" Target="http://fr.wikipedia.org/wiki/Interaction" TargetMode="External"/><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fr.wikipedia.org/wiki/Utilisabilit%C3%A9%23cite_note-1" TargetMode="External"/><Relationship Id="rId4" Type="http://schemas.openxmlformats.org/officeDocument/2006/relationships/hyperlink" Target="http://fr.wikipedia.org/wiki/Utilisabilit%C3%A9%23cite_note-2" TargetMode="External"/><Relationship Id="rId5" Type="http://schemas.openxmlformats.org/officeDocument/2006/relationships/hyperlink" Target="http://fr.wikipedia.org/wiki/Norme_ISO" TargetMode="External"/><Relationship Id="rId6" Type="http://schemas.openxmlformats.org/officeDocument/2006/relationships/hyperlink" Target="http://fr.wikipedia.org/wiki/Produit_manufactur%C3%A9" TargetMode="External"/><Relationship Id="rId7" Type="http://schemas.openxmlformats.org/officeDocument/2006/relationships/hyperlink" Target="http://fr.wikipedia.org/wiki/Utilisateur" TargetMode="External"/><Relationship Id="rId8" Type="http://schemas.openxmlformats.org/officeDocument/2006/relationships/hyperlink" Target="http://fr.wikipedia.org/wiki/Efficacit%C3%A9" TargetMode="External"/><Relationship Id="rId9" Type="http://schemas.openxmlformats.org/officeDocument/2006/relationships/hyperlink" Target="http://fr.wikipedia.org/wiki/Efficience" TargetMode="External"/><Relationship Id="rId10" Type="http://schemas.openxmlformats.org/officeDocument/2006/relationships/hyperlink" Target="http://fr.wikipedia.org/wiki/Satisfaction"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en.wikipedia.org/wiki/Business_logic" TargetMode="External"/><Relationship Id="rId4" Type="http://schemas.openxmlformats.org/officeDocument/2006/relationships/hyperlink" Target="http://en.wikipedia.org/wiki/Graphical_user_interface" TargetMode="External"/><Relationship Id="rId5" Type="http://schemas.openxmlformats.org/officeDocument/2006/relationships/hyperlink" Target="http://en.wikipedia.org/wiki/User_interface_management_systems%23cite_note-1" TargetMode="External"/><Relationship Id="rId6" Type="http://schemas.openxmlformats.org/officeDocument/2006/relationships/hyperlink" Target="http://en.wikipedia.org/wiki/Three-tier_(computing)" TargetMode="External"/><Relationship Id="rId7" Type="http://schemas.openxmlformats.org/officeDocument/2006/relationships/hyperlink" Target="http://en.wikipedia.org/wiki/Software_architecture" TargetMode="External"/><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3D9490-DF77-504E-B142-865C426DDF23}" type="slidenum">
              <a:rPr lang="fr-FR"/>
              <a:pPr>
                <a:defRPr/>
              </a:pPr>
              <a:t>1</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CC23EC3-E212-1C49-8DB5-D45B0BB656CF}" type="slidenum">
              <a:rPr lang="fr-FR"/>
              <a:pPr>
                <a:defRPr/>
              </a:pPr>
              <a:t>10</a:t>
            </a:fld>
            <a:endParaRPr lang="fr-FR"/>
          </a:p>
        </p:txBody>
      </p:sp>
      <p:sp>
        <p:nvSpPr>
          <p:cNvPr id="770050" name="Rectangle 1026"/>
          <p:cNvSpPr>
            <a:spLocks noGrp="1" noChangeArrowheads="1"/>
          </p:cNvSpPr>
          <p:nvPr>
            <p:ph type="body" idx="1"/>
          </p:nvPr>
        </p:nvSpPr>
        <p:spPr/>
        <p:txBody>
          <a:bodyPr/>
          <a:lstStyle/>
          <a:p>
            <a:pPr eaLnBrk="1" hangingPunct="1">
              <a:defRPr/>
            </a:pPr>
            <a:r>
              <a:rPr lang="fr-FR" smtClean="0">
                <a:cs typeface="+mn-cs"/>
              </a:rPr>
              <a:t>As We May Think publié en 1945 dans la revue The Atlantic Monthly.</a:t>
            </a:r>
          </a:p>
          <a:p>
            <a:pPr eaLnBrk="1" hangingPunct="1">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F2E588B-BF39-ED42-AA7E-555806476585}" type="slidenum">
              <a:rPr lang="fr-FR"/>
              <a:pPr>
                <a:defRPr/>
              </a:pPr>
              <a:t>11</a:t>
            </a:fld>
            <a:endParaRPr lang="fr-FR"/>
          </a:p>
        </p:txBody>
      </p:sp>
      <p:sp>
        <p:nvSpPr>
          <p:cNvPr id="772098" name="Rectangle 2"/>
          <p:cNvSpPr>
            <a:spLocks noGrp="1" noChangeArrowheads="1"/>
          </p:cNvSpPr>
          <p:nvPr>
            <p:ph type="body" idx="1"/>
          </p:nvPr>
        </p:nvSpPr>
        <p:spPr/>
        <p:txBody>
          <a:bodyPr/>
          <a:lstStyle/>
          <a:p>
            <a:pPr eaLnBrk="1" hangingPunct="1">
              <a:defRPr/>
            </a:pPr>
            <a:r>
              <a:rPr lang="fr-FR" dirty="0" smtClean="0">
                <a:cs typeface="+mn-cs"/>
              </a:rPr>
              <a:t>Le </a:t>
            </a:r>
            <a:r>
              <a:rPr lang="fr-FR" dirty="0" err="1" smtClean="0">
                <a:cs typeface="+mn-cs"/>
              </a:rPr>
              <a:t>memex</a:t>
            </a:r>
            <a:r>
              <a:rPr lang="fr-FR" dirty="0" smtClean="0">
                <a:cs typeface="+mn-cs"/>
              </a:rPr>
              <a:t> est un ordinateur analogique fictif décrit par le scientifique </a:t>
            </a:r>
            <a:r>
              <a:rPr lang="fr-FR" dirty="0" err="1" smtClean="0">
                <a:cs typeface="+mn-cs"/>
              </a:rPr>
              <a:t>Vannevar</a:t>
            </a:r>
            <a:r>
              <a:rPr lang="fr-FR" dirty="0" smtClean="0">
                <a:cs typeface="+mn-cs"/>
              </a:rPr>
              <a:t> Bush dans l'article As </a:t>
            </a:r>
            <a:r>
              <a:rPr lang="fr-FR" dirty="0" err="1" smtClean="0">
                <a:cs typeface="+mn-cs"/>
              </a:rPr>
              <a:t>We</a:t>
            </a:r>
            <a:r>
              <a:rPr lang="fr-FR" dirty="0" smtClean="0">
                <a:cs typeface="+mn-cs"/>
              </a:rPr>
              <a:t> May </a:t>
            </a:r>
            <a:r>
              <a:rPr lang="fr-FR" dirty="0" err="1" smtClean="0">
                <a:cs typeface="+mn-cs"/>
              </a:rPr>
              <a:t>Think</a:t>
            </a:r>
            <a:r>
              <a:rPr lang="fr-FR" dirty="0" smtClean="0">
                <a:cs typeface="+mn-cs"/>
              </a:rPr>
              <a:t> publié en 1945 dans la revue The Atlantic </a:t>
            </a:r>
            <a:r>
              <a:rPr lang="fr-FR" dirty="0" err="1" smtClean="0">
                <a:cs typeface="+mn-cs"/>
              </a:rPr>
              <a:t>Monthly</a:t>
            </a:r>
            <a:r>
              <a:rPr lang="fr-FR" dirty="0" smtClean="0">
                <a:cs typeface="+mn-cs"/>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9464A0-31FC-A643-AA63-805399F9B5D7}" type="slidenum">
              <a:rPr lang="fr-FR"/>
              <a:pPr>
                <a:defRPr/>
              </a:pPr>
              <a:t>12</a:t>
            </a:fld>
            <a:endParaRPr lang="fr-FR"/>
          </a:p>
        </p:txBody>
      </p:sp>
      <p:sp>
        <p:nvSpPr>
          <p:cNvPr id="9594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1027"/>
          <p:cNvSpPr>
            <a:spLocks noGrp="1" noChangeArrowheads="1"/>
          </p:cNvSpPr>
          <p:nvPr>
            <p:ph type="body" idx="1"/>
          </p:nvPr>
        </p:nvSpPr>
        <p:spPr/>
        <p:txBody>
          <a:bodyPr/>
          <a:lstStyle/>
          <a:p>
            <a:pPr eaLnBrk="1" hangingPunct="1">
              <a:defRPr/>
            </a:pPr>
            <a:r>
              <a:rPr lang="fr-FR" dirty="0" smtClean="0">
                <a:cs typeface="+mn-cs"/>
              </a:rPr>
              <a:t>Le </a:t>
            </a:r>
            <a:r>
              <a:rPr lang="fr-FR" dirty="0" err="1" smtClean="0">
                <a:cs typeface="+mn-cs"/>
              </a:rPr>
              <a:t>memex</a:t>
            </a:r>
            <a:r>
              <a:rPr lang="fr-FR" dirty="0" smtClean="0">
                <a:cs typeface="+mn-cs"/>
              </a:rPr>
              <a:t> est un ordinateur analogique fictif décrit par le scientifique </a:t>
            </a:r>
            <a:r>
              <a:rPr lang="fr-FR" dirty="0" err="1" smtClean="0">
                <a:cs typeface="+mn-cs"/>
              </a:rPr>
              <a:t>Vannevar</a:t>
            </a:r>
            <a:r>
              <a:rPr lang="fr-FR" dirty="0" smtClean="0">
                <a:cs typeface="+mn-cs"/>
              </a:rPr>
              <a:t> Bush dans l'article As </a:t>
            </a:r>
            <a:r>
              <a:rPr lang="fr-FR" dirty="0" err="1" smtClean="0">
                <a:cs typeface="+mn-cs"/>
              </a:rPr>
              <a:t>We</a:t>
            </a:r>
            <a:r>
              <a:rPr lang="fr-FR" dirty="0" smtClean="0">
                <a:cs typeface="+mn-cs"/>
              </a:rPr>
              <a:t> May </a:t>
            </a:r>
            <a:r>
              <a:rPr lang="fr-FR" dirty="0" err="1" smtClean="0">
                <a:cs typeface="+mn-cs"/>
              </a:rPr>
              <a:t>Think</a:t>
            </a:r>
            <a:r>
              <a:rPr lang="fr-FR" dirty="0" smtClean="0">
                <a:cs typeface="+mn-cs"/>
              </a:rPr>
              <a:t> publié en 1945 dans la revue The Atlantic </a:t>
            </a:r>
            <a:r>
              <a:rPr lang="fr-FR" dirty="0" err="1" smtClean="0">
                <a:cs typeface="+mn-cs"/>
              </a:rPr>
              <a:t>Monthly</a:t>
            </a:r>
            <a:r>
              <a:rPr lang="fr-FR" dirty="0" smtClean="0">
                <a:cs typeface="+mn-cs"/>
              </a:rPr>
              <a:t>.</a:t>
            </a: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336DE42-9F29-C343-B83A-39102C1786A7}" type="slidenum">
              <a:rPr lang="fr-FR"/>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3A260726-FE6E-3842-AC7A-9927971852FC}" type="slidenum">
              <a:rPr lang="fr-FR"/>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3B04FB0-F25A-1F48-BBC8-C86119093B35}" type="slidenum">
              <a:rPr lang="fr-FR"/>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FDF1459-85A9-EF4A-A2FB-53F2DC826417}" type="slidenum">
              <a:rPr lang="fr-FR"/>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DE4C86F-33A3-4D4F-8A75-E730BEDB3F82}" type="slidenum">
              <a:rPr lang="fr-FR"/>
              <a:pPr>
                <a:defRPr/>
              </a:pPr>
              <a:t>17</a:t>
            </a:fld>
            <a:endParaRPr lang="fr-FR"/>
          </a:p>
        </p:txBody>
      </p:sp>
      <p:sp>
        <p:nvSpPr>
          <p:cNvPr id="782338" name="Rectangle 2"/>
          <p:cNvSpPr>
            <a:spLocks noGrp="1" noChangeArrowheads="1"/>
          </p:cNvSpPr>
          <p:nvPr>
            <p:ph type="body" idx="1"/>
          </p:nvPr>
        </p:nvSpPr>
        <p:spPr/>
        <p:txBody>
          <a:bodyPr/>
          <a:lstStyle/>
          <a:p>
            <a:pPr eaLnBrk="1" hangingPunct="1">
              <a:defRPr/>
            </a:pPr>
            <a:r>
              <a:rPr lang="en-US" dirty="0" smtClean="0">
                <a:cs typeface="+mn-cs"/>
              </a:rPr>
              <a:t> a </a:t>
            </a:r>
            <a:r>
              <a:rPr lang="en-US" dirty="0" err="1" smtClean="0">
                <a:cs typeface="+mn-cs"/>
              </a:rPr>
              <a:t>introduit</a:t>
            </a:r>
            <a:r>
              <a:rPr lang="en-US" dirty="0" smtClean="0">
                <a:cs typeface="+mn-cs"/>
              </a:rPr>
              <a:t> de </a:t>
            </a:r>
            <a:r>
              <a:rPr lang="en-US" dirty="0" err="1" smtClean="0">
                <a:cs typeface="+mn-cs"/>
              </a:rPr>
              <a:t>nombreuse</a:t>
            </a:r>
            <a:r>
              <a:rPr lang="en-US" dirty="0" smtClean="0">
                <a:cs typeface="+mn-cs"/>
              </a:rPr>
              <a:t> </a:t>
            </a:r>
            <a:r>
              <a:rPr lang="en-US" dirty="0" err="1" smtClean="0">
                <a:cs typeface="+mn-cs"/>
              </a:rPr>
              <a:t>idées</a:t>
            </a:r>
            <a:r>
              <a:rPr lang="en-US" dirty="0" smtClean="0">
                <a:cs typeface="+mn-cs"/>
              </a:rPr>
              <a:t> non encore </a:t>
            </a:r>
            <a:r>
              <a:rPr lang="en-US" dirty="0" err="1" smtClean="0">
                <a:cs typeface="+mn-cs"/>
              </a:rPr>
              <a:t>utilisées</a:t>
            </a:r>
            <a:r>
              <a:rPr lang="en-US" dirty="0" smtClean="0">
                <a:cs typeface="+mn-cs"/>
              </a:rPr>
              <a:t> </a:t>
            </a:r>
            <a:r>
              <a:rPr lang="en-US" dirty="0" err="1" smtClean="0">
                <a:cs typeface="+mn-cs"/>
              </a:rPr>
              <a:t>aujourd</a:t>
            </a:r>
            <a:r>
              <a:rPr lang="fr-FR" dirty="0" smtClean="0">
                <a:cs typeface="+mn-cs"/>
              </a:rPr>
              <a:t>'</a:t>
            </a:r>
            <a:r>
              <a:rPr lang="en-US" dirty="0" err="1" smtClean="0">
                <a:cs typeface="+mn-cs"/>
              </a:rPr>
              <a:t>hui</a:t>
            </a:r>
            <a:endParaRPr lang="fr-FR"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8364142-7B71-3241-931C-9795271F22FF}" type="slidenum">
              <a:rPr lang="fr-FR"/>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D19657-2048-1049-81C6-41D4CD5269DD}" type="slidenum">
              <a:rPr lang="fr-FR"/>
              <a:pPr>
                <a:defRPr/>
              </a:pPr>
              <a:t>19</a:t>
            </a:fld>
            <a:endParaRPr lang="fr-FR"/>
          </a:p>
        </p:txBody>
      </p:sp>
      <p:sp>
        <p:nvSpPr>
          <p:cNvPr id="786434" name="AutoShape 2"/>
          <p:cNvSpPr>
            <a:spLocks noGrp="1" noRot="1" noChangeAspect="1" noChangeArrowheads="1"/>
          </p:cNvSpPr>
          <p:nvPr>
            <p:ph type="sldImg"/>
          </p:nvPr>
        </p:nvSpPr>
        <p:spPr>
          <a:xfrm>
            <a:off x="3468688" y="2643188"/>
            <a:ext cx="0" cy="0"/>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6435" name="Rectangle 3"/>
          <p:cNvSpPr>
            <a:spLocks noGrp="1" noChangeArrowheads="1"/>
          </p:cNvSpPr>
          <p:nvPr>
            <p:ph type="body" idx="1"/>
          </p:nvPr>
        </p:nvSpPr>
        <p:spPr>
          <a:xfrm>
            <a:off x="914400" y="4705350"/>
            <a:ext cx="5029200" cy="4456113"/>
          </a:xfrm>
          <a:solidFill>
            <a:srgbClr val="FFFFFF"/>
          </a:solidFill>
          <a:ln>
            <a:solidFill>
              <a:srgbClr val="000000"/>
            </a:solidFill>
            <a:miter lim="800000"/>
            <a:headEnd/>
            <a:tailEnd/>
          </a:ln>
        </p:spPr>
        <p:txBody>
          <a:bodyPr lIns="92949" tIns="46474" rIns="92949" bIns="46474"/>
          <a:lstStyle/>
          <a:p>
            <a:pPr eaLnBrk="1" hangingPunct="1">
              <a:defRPr/>
            </a:pPr>
            <a:r>
              <a:rPr lang="en-US" dirty="0" smtClean="0">
                <a:cs typeface="+mn-cs"/>
              </a:rPr>
              <a:t>In the very early 1950</a:t>
            </a:r>
            <a:r>
              <a:rPr lang="fr-FR" dirty="0" smtClean="0">
                <a:cs typeface="+mn-cs"/>
              </a:rPr>
              <a:t>'</a:t>
            </a:r>
            <a:r>
              <a:rPr lang="en-US" dirty="0" smtClean="0">
                <a:cs typeface="+mn-cs"/>
              </a:rPr>
              <a:t>s, Doug had just become engaged. He</a:t>
            </a:r>
            <a:br>
              <a:rPr lang="en-US" dirty="0" smtClean="0">
                <a:cs typeface="+mn-cs"/>
              </a:rPr>
            </a:br>
            <a:r>
              <a:rPr lang="en-US" dirty="0" smtClean="0">
                <a:cs typeface="+mn-cs"/>
              </a:rPr>
              <a:t>realized that he had achieved all his personal goals, but </a:t>
            </a:r>
            <a:br>
              <a:rPr lang="en-US" dirty="0" smtClean="0">
                <a:cs typeface="+mn-cs"/>
              </a:rPr>
            </a:br>
            <a:r>
              <a:rPr lang="en-US" dirty="0" smtClean="0">
                <a:cs typeface="+mn-cs"/>
              </a:rPr>
              <a:t>had not yet articulated his work goals. </a:t>
            </a:r>
          </a:p>
          <a:p>
            <a:pPr eaLnBrk="1" hangingPunct="1">
              <a:defRPr/>
            </a:pPr>
            <a:endParaRPr lang="en-US" dirty="0" smtClean="0">
              <a:cs typeface="+mn-cs"/>
            </a:endParaRPr>
          </a:p>
          <a:p>
            <a:pPr eaLnBrk="1" hangingPunct="1">
              <a:defRPr/>
            </a:pPr>
            <a:r>
              <a:rPr lang="en-US" dirty="0" smtClean="0">
                <a:cs typeface="+mn-cs"/>
              </a:rPr>
              <a:t>He thought hard about what problems were worth solving in</a:t>
            </a:r>
          </a:p>
          <a:p>
            <a:pPr eaLnBrk="1" hangingPunct="1">
              <a:defRPr/>
            </a:pPr>
            <a:r>
              <a:rPr lang="en-US" dirty="0" smtClean="0">
                <a:cs typeface="+mn-cs"/>
              </a:rPr>
              <a:t>terms of its benefit to mankind. To paraphrase, he came up</a:t>
            </a:r>
            <a:br>
              <a:rPr lang="en-US" dirty="0" smtClean="0">
                <a:cs typeface="+mn-cs"/>
              </a:rPr>
            </a:br>
            <a:r>
              <a:rPr lang="en-US" dirty="0" smtClean="0">
                <a:cs typeface="+mn-cs"/>
              </a:rPr>
              <a:t>with the following problem statement. </a:t>
            </a:r>
            <a:br>
              <a:rPr lang="en-US" dirty="0" smtClean="0">
                <a:cs typeface="+mn-cs"/>
              </a:rPr>
            </a:br>
            <a:r>
              <a:rPr lang="en-US" dirty="0" smtClean="0">
                <a:cs typeface="+mn-cs"/>
              </a:rPr>
              <a:t/>
            </a:r>
            <a:br>
              <a:rPr lang="en-US" dirty="0" smtClean="0">
                <a:cs typeface="+mn-cs"/>
              </a:rPr>
            </a:br>
            <a:r>
              <a:rPr lang="en-US" dirty="0" smtClean="0">
                <a:cs typeface="+mn-cs"/>
              </a:rPr>
              <a:t>[READ FROM SLIDE]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99704C-B765-B04D-A634-C5BC77430E92}" type="slidenum">
              <a:rPr lang="fr-FR"/>
              <a:pPr>
                <a:defRPr/>
              </a:pPr>
              <a:t>2</a:t>
            </a:fld>
            <a:endParaRPr lang="fr-FR"/>
          </a:p>
        </p:txBody>
      </p:sp>
      <p:sp>
        <p:nvSpPr>
          <p:cNvPr id="755714" name="Rectangle 2"/>
          <p:cNvSpPr>
            <a:spLocks noGrp="1" noRot="1" noChangeAspect="1" noChangeArrowheads="1" noTextEdit="1"/>
          </p:cNvSpPr>
          <p:nvPr>
            <p:ph type="sldImg"/>
          </p:nvPr>
        </p:nvSpPr>
        <p:spPr>
          <a:xfrm>
            <a:off x="703263" y="731838"/>
            <a:ext cx="5402262" cy="3740150"/>
          </a:xfrm>
          <a:solidFill>
            <a:srgbClr val="FFFFFF"/>
          </a:solidFill>
          <a:ln/>
          <a:extLst>
            <a:ext uri="{FAA26D3D-D897-4be2-8F04-BA451C77F1D7}">
              <ma14:placeholderFlag xmlns:ma14="http://schemas.microsoft.com/office/mac/drawingml/2011/main" val="1"/>
            </a:ext>
          </a:extLst>
        </p:spPr>
      </p:sp>
      <p:sp>
        <p:nvSpPr>
          <p:cNvPr id="755715" name="Rectangle 3"/>
          <p:cNvSpPr>
            <a:spLocks noGrp="1" noChangeArrowheads="1"/>
          </p:cNvSpPr>
          <p:nvPr>
            <p:ph type="body" idx="1"/>
          </p:nvPr>
        </p:nvSpPr>
        <p:spPr>
          <a:xfrm>
            <a:off x="898525" y="4716463"/>
            <a:ext cx="5011738" cy="1290637"/>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738C9C-F155-B342-BAAB-BA415443CD17}" type="slidenum">
              <a:rPr lang="fr-FR"/>
              <a:pPr>
                <a:defRPr/>
              </a:pPr>
              <a:t>20</a:t>
            </a:fld>
            <a:endParaRPr lang="fr-FR"/>
          </a:p>
        </p:txBody>
      </p:sp>
      <p:sp>
        <p:nvSpPr>
          <p:cNvPr id="788482" name="AutoShape 2"/>
          <p:cNvSpPr>
            <a:spLocks noGrp="1" noRot="1" noChangeAspect="1" noChangeArrowheads="1"/>
          </p:cNvSpPr>
          <p:nvPr>
            <p:ph type="sldImg"/>
          </p:nvPr>
        </p:nvSpPr>
        <p:spPr>
          <a:xfrm>
            <a:off x="3468688" y="2643188"/>
            <a:ext cx="0" cy="0"/>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483" name="Rectangle 3"/>
          <p:cNvSpPr>
            <a:spLocks noGrp="1" noChangeArrowheads="1"/>
          </p:cNvSpPr>
          <p:nvPr>
            <p:ph type="body" idx="1"/>
          </p:nvPr>
        </p:nvSpPr>
        <p:spPr>
          <a:xfrm>
            <a:off x="914400" y="4705350"/>
            <a:ext cx="5029200" cy="4456113"/>
          </a:xfrm>
          <a:solidFill>
            <a:srgbClr val="FFFFFF"/>
          </a:solidFill>
          <a:ln>
            <a:solidFill>
              <a:srgbClr val="000000"/>
            </a:solidFill>
            <a:miter lim="800000"/>
            <a:headEnd/>
            <a:tailEnd/>
          </a:ln>
        </p:spPr>
        <p:txBody>
          <a:bodyPr lIns="92949" tIns="46474" rIns="92949" bIns="46474"/>
          <a:lstStyle/>
          <a:p>
            <a:pPr eaLnBrk="1" hangingPunct="1">
              <a:defRPr/>
            </a:pPr>
            <a:r>
              <a:rPr lang="en-US" smtClean="0">
                <a:cs typeface="+mn-cs"/>
              </a:rPr>
              <a:t>While thinking about this, it suddenly flashed on him that, </a:t>
            </a:r>
            <a:br>
              <a:rPr lang="en-US" smtClean="0">
                <a:cs typeface="+mn-cs"/>
              </a:rPr>
            </a:br>
            <a:r>
              <a:rPr lang="en-US" smtClean="0">
                <a:cs typeface="+mn-cs"/>
              </a:rPr>
              <a:t>[READ FROM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1CFB60-644E-CD4B-B08D-3E944A6BE2B7}" type="slidenum">
              <a:rPr lang="fr-FR"/>
              <a:pPr>
                <a:defRPr/>
              </a:pPr>
              <a:t>21</a:t>
            </a:fld>
            <a:endParaRPr lang="fr-FR"/>
          </a:p>
        </p:txBody>
      </p:sp>
      <p:sp>
        <p:nvSpPr>
          <p:cNvPr id="790530" name="AutoShape 2"/>
          <p:cNvSpPr>
            <a:spLocks noGrp="1" noRot="1" noChangeAspect="1" noChangeArrowheads="1"/>
          </p:cNvSpPr>
          <p:nvPr>
            <p:ph type="sldImg"/>
          </p:nvPr>
        </p:nvSpPr>
        <p:spPr>
          <a:xfrm>
            <a:off x="3468688" y="2643188"/>
            <a:ext cx="0" cy="0"/>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0531" name="Rectangle 3"/>
          <p:cNvSpPr>
            <a:spLocks noGrp="1" noChangeArrowheads="1"/>
          </p:cNvSpPr>
          <p:nvPr>
            <p:ph type="body" idx="1"/>
          </p:nvPr>
        </p:nvSpPr>
        <p:spPr>
          <a:xfrm>
            <a:off x="914400" y="4705350"/>
            <a:ext cx="5029200" cy="4456113"/>
          </a:xfrm>
          <a:solidFill>
            <a:srgbClr val="FFFFFF"/>
          </a:solidFill>
          <a:ln>
            <a:solidFill>
              <a:srgbClr val="000000"/>
            </a:solidFill>
            <a:miter lim="800000"/>
            <a:headEnd/>
            <a:tailEnd/>
          </a:ln>
        </p:spPr>
        <p:txBody>
          <a:bodyPr lIns="92949" tIns="46474" rIns="92949" bIns="46474"/>
          <a:lstStyle/>
          <a:p>
            <a:pPr eaLnBrk="1" hangingPunct="1">
              <a:defRPr/>
            </a:pPr>
            <a:r>
              <a:rPr lang="en-US" smtClean="0">
                <a:cs typeface="+mn-cs"/>
              </a:rPr>
              <a:t>To prepare himself for tackling this problem, he trained</a:t>
            </a:r>
            <a:br>
              <a:rPr lang="en-US" smtClean="0">
                <a:cs typeface="+mn-cs"/>
              </a:rPr>
            </a:br>
            <a:r>
              <a:rPr lang="en-US" smtClean="0">
                <a:cs typeface="+mn-cs"/>
              </a:rPr>
              <a:t>himself in graduate school, eventually joining the Stanford Research Institute. In</a:t>
            </a:r>
            <a:br>
              <a:rPr lang="en-US" smtClean="0">
                <a:cs typeface="+mn-cs"/>
              </a:rPr>
            </a:br>
            <a:r>
              <a:rPr lang="en-US" smtClean="0">
                <a:cs typeface="+mn-cs"/>
              </a:rPr>
              <a:t>1962, he described in a landmark paper his</a:t>
            </a:r>
          </a:p>
          <a:p>
            <a:pPr eaLnBrk="1" hangingPunct="1">
              <a:defRPr/>
            </a:pPr>
            <a:r>
              <a:rPr lang="en-US" smtClean="0">
                <a:cs typeface="+mn-cs"/>
              </a:rPr>
              <a:t>Conceptual Framework for Augmenting Human Intellect.</a:t>
            </a:r>
          </a:p>
          <a:p>
            <a:pPr eaLnBrk="1" hangingPunct="1">
              <a:defRPr/>
            </a:pPr>
            <a:endParaRPr lang="en-US" smtClean="0">
              <a:cs typeface="+mn-cs"/>
            </a:endParaRPr>
          </a:p>
          <a:p>
            <a:pPr eaLnBrk="1" hangingPunct="1">
              <a:defRPr/>
            </a:pPr>
            <a:r>
              <a:rPr lang="en-US" smtClean="0">
                <a:cs typeface="+mn-cs"/>
              </a:rPr>
              <a:t>He wrote [READ FROM SLIDE]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64217A-AFEB-B045-A208-0CBB343507B4}" type="slidenum">
              <a:rPr lang="fr-FR"/>
              <a:pPr>
                <a:defRPr/>
              </a:pPr>
              <a:t>22</a:t>
            </a:fld>
            <a:endParaRPr lang="fr-FR"/>
          </a:p>
        </p:txBody>
      </p:sp>
      <p:sp>
        <p:nvSpPr>
          <p:cNvPr id="9605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051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F16B52-DB7C-8B43-8EF3-EFFD43DD4896}" type="slidenum">
              <a:rPr lang="fr-FR"/>
              <a:pPr>
                <a:defRPr/>
              </a:pPr>
              <a:t>23</a:t>
            </a:fld>
            <a:endParaRPr lang="fr-FR"/>
          </a:p>
        </p:txBody>
      </p:sp>
      <p:sp>
        <p:nvSpPr>
          <p:cNvPr id="792578" name="AutoShape 2"/>
          <p:cNvSpPr>
            <a:spLocks noGrp="1" noRot="1" noChangeAspect="1" noChangeArrowheads="1"/>
          </p:cNvSpPr>
          <p:nvPr>
            <p:ph type="sldImg"/>
          </p:nvPr>
        </p:nvSpPr>
        <p:spPr>
          <a:xfrm>
            <a:off x="3468688" y="2643188"/>
            <a:ext cx="0" cy="0"/>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2579" name="Rectangle 3"/>
          <p:cNvSpPr>
            <a:spLocks noGrp="1" noChangeArrowheads="1"/>
          </p:cNvSpPr>
          <p:nvPr>
            <p:ph type="body" idx="1"/>
          </p:nvPr>
        </p:nvSpPr>
        <p:spPr>
          <a:xfrm>
            <a:off x="914400" y="4705350"/>
            <a:ext cx="5029200" cy="4456113"/>
          </a:xfrm>
          <a:solidFill>
            <a:srgbClr val="FFFFFF"/>
          </a:solidFill>
          <a:ln>
            <a:solidFill>
              <a:srgbClr val="000000"/>
            </a:solidFill>
            <a:miter lim="800000"/>
            <a:headEnd/>
            <a:tailEnd/>
          </a:ln>
        </p:spPr>
        <p:txBody>
          <a:bodyPr lIns="92949" tIns="46474" rIns="92949" bIns="46474"/>
          <a:lstStyle/>
          <a:p>
            <a:pPr eaLnBrk="1" hangingPunct="1">
              <a:defRPr/>
            </a:pPr>
            <a:r>
              <a:rPr lang="en-US" smtClean="0">
                <a:cs typeface="+mn-cs"/>
              </a:rPr>
              <a:t>Over the next 6 years, he created a team, acquired funding, </a:t>
            </a:r>
            <a:br>
              <a:rPr lang="en-US" smtClean="0">
                <a:cs typeface="+mn-cs"/>
              </a:rPr>
            </a:br>
            <a:r>
              <a:rPr lang="en-US" smtClean="0">
                <a:cs typeface="+mn-cs"/>
              </a:rPr>
              <a:t>and started implementing his vision. Along the way, he and</a:t>
            </a:r>
          </a:p>
          <a:p>
            <a:pPr eaLnBrk="1" hangingPunct="1">
              <a:defRPr/>
            </a:pPr>
            <a:r>
              <a:rPr lang="en-US" smtClean="0">
                <a:cs typeface="+mn-cs"/>
              </a:rPr>
              <a:t>his group invented the mouse, but as we will see this is</a:t>
            </a:r>
          </a:p>
          <a:p>
            <a:pPr eaLnBrk="1" hangingPunct="1">
              <a:defRPr/>
            </a:pPr>
            <a:r>
              <a:rPr lang="en-US" smtClean="0">
                <a:cs typeface="+mn-cs"/>
              </a:rPr>
              <a:t>only a small part of the complete project.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C143EC-134D-8541-803D-5E21F346E5F9}" type="slidenum">
              <a:rPr lang="fr-FR"/>
              <a:pPr>
                <a:defRPr/>
              </a:pPr>
              <a:t>24</a:t>
            </a:fld>
            <a:endParaRPr lang="fr-FR"/>
          </a:p>
        </p:txBody>
      </p:sp>
      <p:sp>
        <p:nvSpPr>
          <p:cNvPr id="9615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40B1AB-F51F-DF46-9A7F-832B117AFDB8}" type="slidenum">
              <a:rPr lang="fr-FR"/>
              <a:pPr>
                <a:defRPr/>
              </a:pPr>
              <a:t>25</a:t>
            </a:fld>
            <a:endParaRPr lang="fr-FR"/>
          </a:p>
        </p:txBody>
      </p:sp>
      <p:sp>
        <p:nvSpPr>
          <p:cNvPr id="794626" name="AutoShape 2"/>
          <p:cNvSpPr>
            <a:spLocks noGrp="1" noRot="1" noChangeAspect="1" noChangeArrowheads="1"/>
          </p:cNvSpPr>
          <p:nvPr>
            <p:ph type="sldImg"/>
          </p:nvPr>
        </p:nvSpPr>
        <p:spPr>
          <a:xfrm>
            <a:off x="3468688" y="2643188"/>
            <a:ext cx="0" cy="0"/>
          </a:xfrm>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4627" name="Rectangle 3"/>
          <p:cNvSpPr>
            <a:spLocks noGrp="1" noChangeArrowheads="1"/>
          </p:cNvSpPr>
          <p:nvPr>
            <p:ph type="body" idx="1"/>
          </p:nvPr>
        </p:nvSpPr>
        <p:spPr>
          <a:xfrm>
            <a:off x="838200" y="5118100"/>
            <a:ext cx="5029200" cy="4457700"/>
          </a:xfrm>
          <a:solidFill>
            <a:srgbClr val="FFFFFF"/>
          </a:solidFill>
          <a:ln>
            <a:solidFill>
              <a:srgbClr val="000000"/>
            </a:solidFill>
            <a:miter lim="800000"/>
            <a:headEnd/>
            <a:tailEnd/>
          </a:ln>
        </p:spPr>
        <p:txBody>
          <a:bodyPr lIns="92949" tIns="46474" rIns="92949" bIns="46474"/>
          <a:lstStyle/>
          <a:p>
            <a:pPr eaLnBrk="1" hangingPunct="1">
              <a:defRPr/>
            </a:pPr>
            <a:r>
              <a:rPr lang="en-US" dirty="0" smtClean="0">
                <a:cs typeface="+mn-cs"/>
              </a:rPr>
              <a:t>This phase of his work peaked in 1968, where he took a</a:t>
            </a:r>
            <a:br>
              <a:rPr lang="en-US" dirty="0" smtClean="0">
                <a:cs typeface="+mn-cs"/>
              </a:rPr>
            </a:br>
            <a:r>
              <a:rPr lang="en-US" dirty="0" smtClean="0">
                <a:cs typeface="+mn-cs"/>
              </a:rPr>
              <a:t>huge risk by deciding to present his ideas and the developing </a:t>
            </a:r>
          </a:p>
          <a:p>
            <a:pPr eaLnBrk="1" hangingPunct="1">
              <a:defRPr/>
            </a:pPr>
            <a:r>
              <a:rPr lang="en-US" dirty="0" smtClean="0">
                <a:cs typeface="+mn-cs"/>
              </a:rPr>
              <a:t>NLS system in a live demonstration at the AFIP Fall Joint </a:t>
            </a:r>
            <a:br>
              <a:rPr lang="en-US" dirty="0" smtClean="0">
                <a:cs typeface="+mn-cs"/>
              </a:rPr>
            </a:br>
            <a:r>
              <a:rPr lang="en-US" dirty="0" smtClean="0">
                <a:cs typeface="+mn-cs"/>
              </a:rPr>
              <a:t>Computer Conference.</a:t>
            </a:r>
          </a:p>
          <a:p>
            <a:pPr eaLnBrk="1" hangingPunct="1">
              <a:defRPr/>
            </a:pPr>
            <a:endParaRPr lang="en-US" dirty="0" smtClean="0">
              <a:cs typeface="+mn-cs"/>
            </a:endParaRPr>
          </a:p>
          <a:p>
            <a:pPr eaLnBrk="1" hangingPunct="1">
              <a:defRPr/>
            </a:pPr>
            <a:r>
              <a:rPr lang="en-US" dirty="0" smtClean="0">
                <a:cs typeface="+mn-cs"/>
              </a:rPr>
              <a:t>NLS, or the "</a:t>
            </a:r>
            <a:r>
              <a:rPr lang="en-US" dirty="0" err="1" smtClean="0">
                <a:cs typeface="+mn-cs"/>
              </a:rPr>
              <a:t>oN-Line</a:t>
            </a:r>
            <a:r>
              <a:rPr lang="en-US" dirty="0" smtClean="0">
                <a:cs typeface="+mn-cs"/>
              </a:rPr>
              <a:t> System", was a revolutionary computer collaboration system designed by Douglas </a:t>
            </a:r>
            <a:r>
              <a:rPr lang="en-US" dirty="0" err="1" smtClean="0">
                <a:cs typeface="+mn-cs"/>
              </a:rPr>
              <a:t>Engelbart</a:t>
            </a:r>
            <a:r>
              <a:rPr lang="en-US" dirty="0" smtClean="0">
                <a:cs typeface="+mn-cs"/>
              </a:rPr>
              <a:t> and the researchers at the Augmentation Research Center (ARC) at the Stanford Research Institute (SRI) during the 1960s. The NLS system was the first to employ the practical use of hypertext links, the mouse (co-invented by </a:t>
            </a:r>
            <a:r>
              <a:rPr lang="en-US" dirty="0" err="1" smtClean="0">
                <a:cs typeface="+mn-cs"/>
              </a:rPr>
              <a:t>Engelbart</a:t>
            </a:r>
            <a:r>
              <a:rPr lang="en-US" dirty="0" smtClean="0">
                <a:cs typeface="+mn-cs"/>
              </a:rPr>
              <a:t> and colleague Bill English), raster-scan video monitors, information organized by relevance, screen windowing, presentation programs, and other modern computing concepts.</a:t>
            </a:r>
          </a:p>
          <a:p>
            <a:pPr eaLnBrk="1" hangingPunct="1">
              <a:defRPr/>
            </a:pPr>
            <a:endParaRPr lang="en-US" dirty="0" smtClean="0">
              <a:cs typeface="+mn-cs"/>
            </a:endParaRPr>
          </a:p>
          <a:p>
            <a:pPr eaLnBrk="1" hangingPunct="1">
              <a:defRPr/>
            </a:pPr>
            <a:r>
              <a:rPr lang="en-US" dirty="0" smtClean="0">
                <a:cs typeface="+mn-cs"/>
              </a:rPr>
              <a:t>Many concepts in today</a:t>
            </a:r>
            <a:r>
              <a:rPr lang="fr-FR" dirty="0" smtClean="0">
                <a:cs typeface="+mn-cs"/>
              </a:rPr>
              <a:t>'</a:t>
            </a:r>
            <a:r>
              <a:rPr lang="en-US" dirty="0" smtClean="0">
                <a:cs typeface="+mn-cs"/>
              </a:rPr>
              <a:t>s interfaces were first introduced in the NLS</a:t>
            </a:r>
          </a:p>
          <a:p>
            <a:pPr eaLnBrk="1" hangingPunct="1">
              <a:defRPr/>
            </a:pPr>
            <a:r>
              <a:rPr lang="en-US" dirty="0" smtClean="0">
                <a:cs typeface="+mn-cs"/>
              </a:rPr>
              <a:t>system and its presentation</a:t>
            </a:r>
          </a:p>
          <a:p>
            <a:pPr eaLnBrk="1" hangingPunct="1">
              <a:defRPr/>
            </a:pPr>
            <a:r>
              <a:rPr lang="en-US" dirty="0" smtClean="0">
                <a:effectLst>
                  <a:outerShdw blurRad="38100" dist="38100" dir="2700000" algn="tl">
                    <a:srgbClr val="DDDDDD"/>
                  </a:outerShdw>
                </a:effectLst>
                <a:cs typeface="+mn-cs"/>
              </a:rPr>
              <a:t>Document Processing</a:t>
            </a:r>
          </a:p>
          <a:p>
            <a:pPr lvl="1" eaLnBrk="1" hangingPunct="1">
              <a:defRPr/>
            </a:pPr>
            <a:r>
              <a:rPr lang="en-US" dirty="0" smtClean="0">
                <a:effectLst>
                  <a:outerShdw blurRad="38100" dist="38100" dir="2700000" algn="tl">
                    <a:srgbClr val="DDDDDD"/>
                  </a:outerShdw>
                </a:effectLst>
              </a:rPr>
              <a:t>modern word processing</a:t>
            </a:r>
          </a:p>
          <a:p>
            <a:pPr lvl="1" eaLnBrk="1" hangingPunct="1">
              <a:defRPr/>
            </a:pPr>
            <a:r>
              <a:rPr lang="en-US" dirty="0" smtClean="0">
                <a:effectLst>
                  <a:outerShdw blurRad="38100" dist="38100" dir="2700000" algn="tl">
                    <a:srgbClr val="DDDDDD"/>
                  </a:outerShdw>
                </a:effectLst>
              </a:rPr>
              <a:t>outline processing</a:t>
            </a:r>
          </a:p>
          <a:p>
            <a:pPr lvl="1" eaLnBrk="1" hangingPunct="1">
              <a:defRPr/>
            </a:pPr>
            <a:r>
              <a:rPr lang="en-US" dirty="0" smtClean="0">
                <a:effectLst>
                  <a:outerShdw blurRad="38100" dist="38100" dir="2700000" algn="tl">
                    <a:srgbClr val="DDDDDD"/>
                  </a:outerShdw>
                </a:effectLst>
              </a:rPr>
              <a:t>hypermedia</a:t>
            </a:r>
            <a:endParaRPr lang="en-US" dirty="0" smtClean="0"/>
          </a:p>
          <a:p>
            <a:pPr eaLnBrk="1" hangingPunct="1">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BAED39A-889F-8249-B00F-FB6960C28DFF}" type="slidenum">
              <a:rPr lang="fr-FR"/>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8101055-4536-B145-A1B7-BACB78524E3C}" type="slidenum">
              <a:rPr lang="fr-FR"/>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444844-3EEE-4441-96DB-75AC8849B550}" type="slidenum">
              <a:rPr lang="fr-FR"/>
              <a:pPr>
                <a:defRPr/>
              </a:pPr>
              <a:t>28</a:t>
            </a:fld>
            <a:endParaRPr lang="fr-FR"/>
          </a:p>
        </p:txBody>
      </p:sp>
      <p:sp>
        <p:nvSpPr>
          <p:cNvPr id="9625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6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F2267619-FA04-7141-85EC-9E39FA89104B}" type="slidenum">
              <a:rPr lang="fr-FR"/>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0E1F640-D60F-8746-9311-B1C0E73BB67F}" type="slidenum">
              <a:rPr lang="fr-FR"/>
              <a:pPr>
                <a:defRPr/>
              </a:pPr>
              <a:t>3</a:t>
            </a:fld>
            <a:endParaRPr lang="fr-FR"/>
          </a:p>
        </p:txBody>
      </p:sp>
      <p:sp>
        <p:nvSpPr>
          <p:cNvPr id="757762" name="Rectangle 2"/>
          <p:cNvSpPr>
            <a:spLocks noGrp="1" noChangeArrowheads="1"/>
          </p:cNvSpPr>
          <p:nvPr>
            <p:ph type="body" idx="1"/>
          </p:nvPr>
        </p:nvSpPr>
        <p:spPr/>
        <p:txBody>
          <a:bodyPr/>
          <a:lstStyle/>
          <a:p>
            <a:pPr eaLnBrk="1" hangingPunct="1">
              <a:defRPr/>
            </a:pPr>
            <a:r>
              <a:rPr lang="en-US" sz="1000" dirty="0" smtClean="0">
                <a:cs typeface="+mn-cs"/>
              </a:rPr>
              <a:t>The lesson</a:t>
            </a:r>
          </a:p>
          <a:p>
            <a:pPr lvl="1" eaLnBrk="1" hangingPunct="1">
              <a:defRPr/>
            </a:pPr>
            <a:r>
              <a:rPr lang="en-US" sz="1000" dirty="0" smtClean="0"/>
              <a:t>keyboards &amp; terminals are just artifacts of today</a:t>
            </a:r>
            <a:r>
              <a:rPr lang="fr-FR" sz="1000" dirty="0" smtClean="0"/>
              <a:t>'</a:t>
            </a:r>
            <a:r>
              <a:rPr lang="en-US" sz="1000" dirty="0" smtClean="0"/>
              <a:t>s technologies</a:t>
            </a:r>
          </a:p>
          <a:p>
            <a:pPr lvl="1" eaLnBrk="1" hangingPunct="1">
              <a:defRPr/>
            </a:pPr>
            <a:r>
              <a:rPr lang="en-US" sz="1000" dirty="0" smtClean="0"/>
              <a:t>new input/output devices will change the way we interact with computers</a:t>
            </a:r>
          </a:p>
          <a:p>
            <a:pPr eaLnBrk="1" hangingPunct="1">
              <a:defRPr/>
            </a:pPr>
            <a:endParaRPr lang="fr-FR"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19CA5B-ACA0-284F-9C4D-5FCF658B331E}" type="slidenum">
              <a:rPr lang="fr-FR"/>
              <a:pPr>
                <a:defRPr/>
              </a:pPr>
              <a:t>30</a:t>
            </a:fld>
            <a:endParaRPr lang="fr-FR"/>
          </a:p>
        </p:txBody>
      </p:sp>
      <p:sp>
        <p:nvSpPr>
          <p:cNvPr id="96358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358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E15464-6AE8-E446-A8D4-568C7AF2C5A7}" type="slidenum">
              <a:rPr lang="fr-FR"/>
              <a:pPr>
                <a:defRPr/>
              </a:pPr>
              <a:t>31</a:t>
            </a:fld>
            <a:endParaRPr lang="fr-FR"/>
          </a:p>
        </p:txBody>
      </p:sp>
      <p:sp>
        <p:nvSpPr>
          <p:cNvPr id="9646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89D75B0-546A-9F45-B9D7-0404ED4D1587}" type="slidenum">
              <a:rPr lang="fr-FR"/>
              <a:pPr>
                <a:defRPr/>
              </a:pPr>
              <a:t>32</a:t>
            </a:fld>
            <a:endParaRPr lang="fr-FR"/>
          </a:p>
        </p:txBody>
      </p:sp>
      <p:sp>
        <p:nvSpPr>
          <p:cNvPr id="2" name="Espace réservé des commentaires 1"/>
          <p:cNvSpPr>
            <a:spLocks noGrp="1"/>
          </p:cNvSpPr>
          <p:nvPr>
            <p:ph type="body" idx="1"/>
          </p:nvPr>
        </p:nvSpPr>
        <p:spPr/>
        <p:txBody>
          <a:bodyPr/>
          <a:lstStyle/>
          <a:p>
            <a:pPr>
              <a:defRPr/>
            </a:pPr>
            <a:r>
              <a:rPr lang="fr-FR" dirty="0" smtClean="0"/>
              <a:t>L'</a:t>
            </a:r>
            <a:r>
              <a:rPr lang="fr-FR" b="1" dirty="0" smtClean="0"/>
              <a:t>utilisabilité</a:t>
            </a:r>
            <a:r>
              <a:rPr lang="fr-FR" dirty="0" smtClean="0"/>
              <a:t>, </a:t>
            </a:r>
            <a:r>
              <a:rPr lang="fr-FR" b="1" dirty="0" smtClean="0"/>
              <a:t>usabilité</a:t>
            </a:r>
            <a:r>
              <a:rPr lang="fr-FR" baseline="30000" dirty="0" smtClean="0">
                <a:hlinkClick r:id="rId3"/>
              </a:rPr>
              <a:t>1</a:t>
            </a:r>
            <a:r>
              <a:rPr lang="fr-FR" dirty="0" smtClean="0"/>
              <a:t> ou encore </a:t>
            </a:r>
            <a:r>
              <a:rPr lang="fr-FR" b="1" dirty="0" smtClean="0"/>
              <a:t>aptitude à l'utilisation</a:t>
            </a:r>
            <a:r>
              <a:rPr lang="fr-FR" baseline="30000" dirty="0" smtClean="0">
                <a:hlinkClick r:id="rId4"/>
              </a:rPr>
              <a:t>2</a:t>
            </a:r>
            <a:r>
              <a:rPr lang="fr-FR" dirty="0" smtClean="0"/>
              <a:t> est définie par la </a:t>
            </a:r>
            <a:r>
              <a:rPr lang="fr-FR" dirty="0" smtClean="0">
                <a:hlinkClick r:id="rId5" tooltip="Norme ISO"/>
              </a:rPr>
              <a:t>norme ISO</a:t>
            </a:r>
            <a:r>
              <a:rPr lang="fr-FR" dirty="0" smtClean="0"/>
              <a:t> 9241-11 comme « le degré selon lequel un </a:t>
            </a:r>
            <a:r>
              <a:rPr lang="fr-FR" dirty="0" smtClean="0">
                <a:hlinkClick r:id="rId6" tooltip="Produit manufacturé"/>
              </a:rPr>
              <a:t>produit</a:t>
            </a:r>
            <a:r>
              <a:rPr lang="fr-FR" dirty="0" smtClean="0"/>
              <a:t> peut être utilisé, par des </a:t>
            </a:r>
            <a:r>
              <a:rPr lang="fr-FR" dirty="0" smtClean="0">
                <a:hlinkClick r:id="rId7" tooltip="Utilisateur"/>
              </a:rPr>
              <a:t>utilisateurs</a:t>
            </a:r>
            <a:r>
              <a:rPr lang="fr-FR" dirty="0" smtClean="0"/>
              <a:t> identifiés, pour atteindre des buts définis avec </a:t>
            </a:r>
            <a:r>
              <a:rPr lang="fr-FR" dirty="0" smtClean="0">
                <a:hlinkClick r:id="rId8" tooltip="Efficacité"/>
              </a:rPr>
              <a:t>efficacité</a:t>
            </a:r>
            <a:r>
              <a:rPr lang="fr-FR" dirty="0" smtClean="0"/>
              <a:t>, </a:t>
            </a:r>
            <a:r>
              <a:rPr lang="fr-FR" dirty="0" smtClean="0">
                <a:hlinkClick r:id="rId9" tooltip="Efficience"/>
              </a:rPr>
              <a:t>efficience</a:t>
            </a:r>
            <a:r>
              <a:rPr lang="fr-FR" dirty="0" smtClean="0"/>
              <a:t> et </a:t>
            </a:r>
            <a:r>
              <a:rPr lang="fr-FR" dirty="0" smtClean="0">
                <a:hlinkClick r:id="rId10" tooltip="Satisfaction"/>
              </a:rPr>
              <a:t>satisfaction</a:t>
            </a:r>
            <a:r>
              <a:rPr lang="fr-FR" dirty="0" smtClean="0"/>
              <a:t>, dans un contexte d'utilisation spécifié ».</a:t>
            </a:r>
          </a:p>
          <a:p>
            <a:pPr>
              <a:defRPr/>
            </a:pPr>
            <a:r>
              <a:rPr lang="fr-FR" dirty="0" smtClean="0"/>
              <a:t>C'est une notion proche de celle d'</a:t>
            </a:r>
            <a:r>
              <a:rPr lang="fr-FR" dirty="0" smtClean="0">
                <a:hlinkClick r:id="rId11" tooltip="Ergonomie"/>
              </a:rPr>
              <a:t>ergonomie</a:t>
            </a:r>
            <a:r>
              <a:rPr lang="fr-FR" dirty="0" smtClean="0"/>
              <a:t>, qui est cependant plus large.</a:t>
            </a:r>
          </a:p>
          <a:p>
            <a:pPr>
              <a:defRPr/>
            </a:pPr>
            <a:r>
              <a:rPr lang="fr-FR" dirty="0" smtClean="0"/>
              <a:t>Les </a:t>
            </a:r>
            <a:r>
              <a:rPr lang="fr-FR" dirty="0" smtClean="0">
                <a:hlinkClick r:id="rId12" tooltip="Critère"/>
              </a:rPr>
              <a:t>critères</a:t>
            </a:r>
            <a:r>
              <a:rPr lang="fr-FR" dirty="0" smtClean="0"/>
              <a:t> de l'utilisabilité sont :</a:t>
            </a:r>
          </a:p>
          <a:p>
            <a:pPr>
              <a:defRPr/>
            </a:pPr>
            <a:r>
              <a:rPr lang="fr-FR" dirty="0" smtClean="0"/>
              <a:t>l'</a:t>
            </a:r>
            <a:r>
              <a:rPr lang="fr-FR" dirty="0" smtClean="0">
                <a:hlinkClick r:id="rId8" tooltip="Efficacité"/>
              </a:rPr>
              <a:t>efficacité</a:t>
            </a:r>
            <a:r>
              <a:rPr lang="fr-FR" dirty="0" smtClean="0"/>
              <a:t> : le produit permet à ses utilisateurs d'atteindre le résultat prévu ;</a:t>
            </a:r>
          </a:p>
          <a:p>
            <a:pPr>
              <a:defRPr/>
            </a:pPr>
            <a:r>
              <a:rPr lang="fr-FR" dirty="0" smtClean="0"/>
              <a:t>l'</a:t>
            </a:r>
            <a:r>
              <a:rPr lang="fr-FR" dirty="0" smtClean="0">
                <a:hlinkClick r:id="rId9" tooltip="Efficience"/>
              </a:rPr>
              <a:t>efficience</a:t>
            </a:r>
            <a:r>
              <a:rPr lang="fr-FR" dirty="0" smtClean="0"/>
              <a:t> : atteint le résultat avec un effort moindre ou requiert un temps minimal ;</a:t>
            </a:r>
          </a:p>
          <a:p>
            <a:pPr>
              <a:defRPr/>
            </a:pPr>
            <a:r>
              <a:rPr lang="fr-FR" dirty="0" smtClean="0"/>
              <a:t>la </a:t>
            </a:r>
            <a:r>
              <a:rPr lang="fr-FR" dirty="0" smtClean="0">
                <a:hlinkClick r:id="rId10" tooltip="Satisfaction"/>
              </a:rPr>
              <a:t>satisfaction</a:t>
            </a:r>
            <a:r>
              <a:rPr lang="fr-FR" dirty="0" smtClean="0"/>
              <a:t> : </a:t>
            </a:r>
            <a:r>
              <a:rPr lang="fr-FR" dirty="0" smtClean="0">
                <a:hlinkClick r:id="rId13" tooltip="Confort"/>
              </a:rPr>
              <a:t>confort</a:t>
            </a:r>
            <a:r>
              <a:rPr lang="fr-FR" dirty="0" smtClean="0"/>
              <a:t> et évaluation </a:t>
            </a:r>
            <a:r>
              <a:rPr lang="fr-FR" dirty="0" smtClean="0">
                <a:hlinkClick r:id="rId14" tooltip="Subjective"/>
              </a:rPr>
              <a:t>subjective</a:t>
            </a:r>
            <a:r>
              <a:rPr lang="fr-FR" dirty="0" smtClean="0"/>
              <a:t> de l'</a:t>
            </a:r>
            <a:r>
              <a:rPr lang="fr-FR" dirty="0" smtClean="0">
                <a:hlinkClick r:id="rId15" tooltip="Interaction"/>
              </a:rPr>
              <a:t>interaction</a:t>
            </a:r>
            <a:r>
              <a:rPr lang="fr-FR" dirty="0" smtClean="0"/>
              <a:t> pour l'utilisateur.</a:t>
            </a:r>
          </a:p>
          <a:p>
            <a:pPr>
              <a:defRPr/>
            </a:pPr>
            <a:endParaRPr lang="fr-FR" dirty="0" smtClean="0"/>
          </a:p>
          <a:p>
            <a:pPr>
              <a:defRPr/>
            </a:pPr>
            <a:r>
              <a:rPr lang="fr-FR" b="1" dirty="0" smtClean="0"/>
              <a:t>Une autre définition de l'utilisabilité</a:t>
            </a:r>
            <a:endParaRPr lang="fr-FR" dirty="0" smtClean="0"/>
          </a:p>
          <a:p>
            <a:pPr>
              <a:defRPr/>
            </a:pPr>
            <a:r>
              <a:rPr lang="fr-FR" dirty="0" smtClean="0"/>
              <a:t>"</a:t>
            </a:r>
            <a:r>
              <a:rPr lang="fr-FR" b="1" dirty="0" smtClean="0"/>
              <a:t>l'utilisabilité est la capacité d'un système à permettre à ses utilisateurs normaux de faire efficacement ce pour quoi ils l'utilisent</a:t>
            </a:r>
            <a:r>
              <a:rPr lang="fr-FR" dirty="0" smtClean="0"/>
              <a:t>". </a:t>
            </a:r>
          </a:p>
          <a:p>
            <a:pPr>
              <a:defRPr/>
            </a:pPr>
            <a:endParaRPr lang="fr-FR" dirty="0" smtClean="0"/>
          </a:p>
          <a:p>
            <a:pPr>
              <a:defRPr/>
            </a:pPr>
            <a:r>
              <a:rPr lang="fr-FR" b="1" dirty="0" smtClean="0"/>
              <a:t>Les caractéristiques d'un système utilisable :</a:t>
            </a:r>
            <a:endParaRPr lang="fr-FR" dirty="0" smtClean="0"/>
          </a:p>
          <a:p>
            <a:pPr>
              <a:defRPr/>
            </a:pPr>
            <a:r>
              <a:rPr lang="fr-FR" b="1" dirty="0" smtClean="0"/>
              <a:t>Précaution de lecture </a:t>
            </a:r>
            <a:r>
              <a:rPr lang="fr-FR" dirty="0" smtClean="0"/>
              <a:t>: Les caractéristiques listées ci dessous sont très </a:t>
            </a:r>
            <a:r>
              <a:rPr lang="fr-FR" dirty="0" err="1" smtClean="0"/>
              <a:t>inter-dépendantes</a:t>
            </a:r>
            <a:r>
              <a:rPr lang="fr-FR" dirty="0" smtClean="0"/>
              <a:t>. De plus nous verrons plus loin que toutes n'ont pas la même importance en fonction du système étudié.</a:t>
            </a:r>
          </a:p>
          <a:p>
            <a:pPr>
              <a:defRPr/>
            </a:pPr>
            <a:r>
              <a:rPr lang="fr-FR" b="1" dirty="0" smtClean="0"/>
              <a:t>1. La perception facile du but du système : </a:t>
            </a:r>
            <a:r>
              <a:rPr lang="fr-FR" dirty="0" smtClean="0"/>
              <a:t>Pour qu'une interface soit utilisable, il faut que l'individu comprenne à quoi elle sert. Dans de nombreux systèmes, cette compréhension du système est assez instinctive: on suppose, même si on ne comprend pas instantanément chaque commande sans apprentissage, que le poste de pilotage d'une automobile sert à la diriger. En revanche, de nombreux sites web peinent à indiquer à l'utilisateur en quelques secondes à quoi ils servent...</a:t>
            </a:r>
          </a:p>
          <a:p>
            <a:pPr>
              <a:defRPr/>
            </a:pPr>
            <a:r>
              <a:rPr lang="fr-FR" b="1" dirty="0" smtClean="0"/>
              <a:t>2. la perception facile de l'état du système : </a:t>
            </a:r>
            <a:endParaRPr lang="fr-FR" dirty="0" smtClean="0"/>
          </a:p>
          <a:p>
            <a:pPr>
              <a:defRPr/>
            </a:pPr>
            <a:r>
              <a:rPr lang="fr-FR" dirty="0" smtClean="0"/>
              <a:t>Le système est il allumé ou éteint ? a-t-il atteint ses conditions optimales de fonctionnement (ex: le fer est il chaud ou froid ?) ? A quelle vitesse roule le véhicule ? etc.... L'individu doit avoir une perception soit sensorielle, soit intellectuelle, de l'état d'un système à un moment donné, pour lui permettre d'agir sur le système en fonction de son but. Dans une automobile, le tableau de bord, mais aussi le bruit moteur, la sensation visuelle de vitesse et le "</a:t>
            </a:r>
            <a:r>
              <a:rPr lang="fr-FR" dirty="0" err="1" smtClean="0"/>
              <a:t>touch</a:t>
            </a:r>
            <a:r>
              <a:rPr lang="fr-FR" dirty="0" smtClean="0"/>
              <a:t> and </a:t>
            </a:r>
            <a:r>
              <a:rPr lang="fr-FR" dirty="0" err="1" smtClean="0"/>
              <a:t>feel</a:t>
            </a:r>
            <a:r>
              <a:rPr lang="fr-FR" dirty="0" smtClean="0"/>
              <a:t>" de la route répercuté par le véhicule fournissent les éléments de cette perception.</a:t>
            </a:r>
          </a:p>
          <a:p>
            <a:pPr>
              <a:defRPr/>
            </a:pPr>
            <a:r>
              <a:rPr lang="fr-FR" dirty="0" smtClean="0"/>
              <a:t>Application au web : le design de l'interface doit répondre aux questions "sur quelle page suis-je ? Ou puis-je aller ? Suis-je dans la bonne direction? puis-je revenir en arrière ?"</a:t>
            </a:r>
          </a:p>
          <a:p>
            <a:pPr>
              <a:defRPr/>
            </a:pPr>
            <a:r>
              <a:rPr lang="fr-FR" b="1" dirty="0" smtClean="0"/>
              <a:t>3. Repérage et Compréhension faciles des commandes du système:</a:t>
            </a:r>
            <a:endParaRPr lang="fr-FR" dirty="0" smtClean="0"/>
          </a:p>
          <a:p>
            <a:pPr>
              <a:defRPr/>
            </a:pPr>
            <a:r>
              <a:rPr lang="fr-FR" dirty="0" smtClean="0"/>
              <a:t>L'utilisateur doit comprendre en réfléchissant le moins possible l'utilité d'une commande ou d'un indicateur. Cette compréhension est en général le fruit de références acquises ou apprises : enfant, vous avez vu vos parents conduire, aussi avez vous une bonne compréhension générale d'un poste de conduite automobile même lorsque vous n'avez pris votre première leçon en auto-école. En revanche, si on vous lâchait dans un cockpit d'avion, vous ne pourriez comprendre les différentes commandes qu'après de longues heures d'apprentissage (ou de "flight simulator" !). </a:t>
            </a:r>
          </a:p>
          <a:p>
            <a:pPr>
              <a:defRPr/>
            </a:pPr>
            <a:r>
              <a:rPr lang="fr-FR" dirty="0" smtClean="0"/>
              <a:t>Cette compréhension est facilitée si ces commandes sont aisément repérables, et si les différentes familles de commandes se distinguent aisément les unes des autres. </a:t>
            </a:r>
          </a:p>
          <a:p>
            <a:pPr>
              <a:defRPr/>
            </a:pPr>
            <a:r>
              <a:rPr lang="fr-FR" dirty="0" smtClean="0"/>
              <a:t>Tout ceci plaide pour une standardisation importante des commandes pour une famille de systèmes donnés. </a:t>
            </a:r>
          </a:p>
          <a:p>
            <a:pPr>
              <a:defRPr/>
            </a:pPr>
            <a:r>
              <a:rPr lang="fr-FR" dirty="0" smtClean="0"/>
              <a:t>On commence à entrevoir deux catégories de systèmes : ceux pour lesquels on peut imposer un apprentissage plus ou moins long aux utilisateurs (avion, et à un degré moindre automobile), et ceux pour lesquels la compréhension du système devra être immédiate: bouilloire électrique, site web...</a:t>
            </a:r>
          </a:p>
          <a:p>
            <a:pPr>
              <a:defRPr/>
            </a:pPr>
            <a:r>
              <a:rPr lang="fr-FR" dirty="0" smtClean="0"/>
              <a:t>Application au web: même si vous êtes un internaute récent, vous avez forcément un peu navigué avant d'arriver sur un site. Quelques moteurs de recherche, et un bon copain ou un magazine vous ont permis de faire vos premiers pas, sans parler des émissions TV consacrées au web. Vos "références acquises" sont donc les caractéristiques communes les plus fréquemment rencontrées sur les sites que vous visitez. Ces références communes sont les "standards" de fait du web: liens souvent soulignés et bleus, logo de la marque en haut de la page, boutons de formulaire rectangulaire légèrement en relief, etc... Plus un site respecte ces standards de fait, moins l'utilisateur a d'effort à faire pour en comprendre les commandes, plus il a de chances d'être utilisable.</a:t>
            </a:r>
          </a:p>
          <a:p>
            <a:pPr>
              <a:defRPr/>
            </a:pPr>
            <a:r>
              <a:rPr lang="fr-FR" dirty="0" smtClean="0"/>
              <a:t>Rappelez vous que sur le web, aucun utilisateur ne cherche à apprendre le mode d'emploi : "</a:t>
            </a:r>
            <a:r>
              <a:rPr lang="fr-FR" dirty="0" err="1" smtClean="0"/>
              <a:t>zero</a:t>
            </a:r>
            <a:r>
              <a:rPr lang="fr-FR" dirty="0" smtClean="0"/>
              <a:t> </a:t>
            </a:r>
            <a:r>
              <a:rPr lang="fr-FR" dirty="0" err="1" smtClean="0"/>
              <a:t>learning</a:t>
            </a:r>
            <a:r>
              <a:rPr lang="fr-FR" dirty="0" smtClean="0"/>
              <a:t> time or die". Le respect des standards est donc votre plus sûr allié vers l'utilisabilité.</a:t>
            </a:r>
          </a:p>
          <a:p>
            <a:pPr>
              <a:defRPr/>
            </a:pPr>
            <a:r>
              <a:rPr lang="fr-FR" b="1" dirty="0" smtClean="0"/>
              <a:t>4. bonne prévisibilité des commandes du système :</a:t>
            </a:r>
            <a:endParaRPr lang="fr-FR" dirty="0" smtClean="0"/>
          </a:p>
          <a:p>
            <a:pPr>
              <a:defRPr/>
            </a:pPr>
            <a:r>
              <a:rPr lang="fr-FR" dirty="0" smtClean="0"/>
              <a:t>c'est la suite logique de ce qui précède: si vous comprenez l'objet des commandes qui vous sont proposées, celles ci doivent produire le résultat que vous attendiez lorsque vous les actionnez. on imagine pas que les roues d'une voiture braquent à gauche si vous tournez le volant à droite...</a:t>
            </a:r>
          </a:p>
          <a:p>
            <a:pPr>
              <a:defRPr/>
            </a:pPr>
            <a:r>
              <a:rPr lang="fr-FR" dirty="0" smtClean="0"/>
              <a:t>Application au web : lorsque vous cliquez sur un lien, la page à laquelle vous aboutissez doit être conforme au libellé de ce lien. Si vous avez cliqué sur "</a:t>
            </a:r>
            <a:r>
              <a:rPr lang="fr-FR" dirty="0" err="1" smtClean="0"/>
              <a:t>télédéclaration</a:t>
            </a:r>
            <a:r>
              <a:rPr lang="fr-FR" dirty="0" smtClean="0"/>
              <a:t> de la TVA", et qu'au lieu de tomber sur la procédure elle même, vous arrivez sur une page d'explication sur le contexte de la mise en place de ladite procédure, sans lien évident sur la procédure elle même, le système voit son utilisabilité sévèrement réduite (exemple réel pris sur le site du ministère des finances après son </a:t>
            </a:r>
            <a:r>
              <a:rPr lang="fr-FR" dirty="0" err="1" smtClean="0"/>
              <a:t>redesign</a:t>
            </a:r>
            <a:r>
              <a:rPr lang="fr-FR" dirty="0" smtClean="0"/>
              <a:t>. Corrigé à ce jour).</a:t>
            </a:r>
          </a:p>
          <a:p>
            <a:pPr>
              <a:defRPr/>
            </a:pPr>
            <a:r>
              <a:rPr lang="fr-FR" b="1" dirty="0" smtClean="0"/>
              <a:t>5. Capacité du système à être mémorisé, appris :</a:t>
            </a:r>
            <a:endParaRPr lang="fr-FR" dirty="0" smtClean="0"/>
          </a:p>
          <a:p>
            <a:pPr>
              <a:defRPr/>
            </a:pPr>
            <a:r>
              <a:rPr lang="fr-FR" dirty="0" smtClean="0"/>
              <a:t>Plus un utilisateur apprend à se servir d'un système, ou de différentes fonctions d'un système, plus son utilisation doit devenir un réflexe. Cela suppose que, outre la bonne compréhension des commandes vue précédemment, et la conformité des commandes avec les standards de la profession, les mêmes familles de commandes doivent tout au long du système se trouver au même endroit (</a:t>
            </a:r>
            <a:r>
              <a:rPr lang="fr-FR" dirty="0" err="1" smtClean="0"/>
              <a:t>repérabilité</a:t>
            </a:r>
            <a:r>
              <a:rPr lang="fr-FR" dirty="0" smtClean="0"/>
              <a:t>), avoir la même apparence, le même nommage, des effets similaires, bref être cohérentes ("consistent" chez les anglo-saxons).</a:t>
            </a:r>
          </a:p>
          <a:p>
            <a:pPr>
              <a:defRPr/>
            </a:pPr>
            <a:r>
              <a:rPr lang="fr-FR" b="1" dirty="0" smtClean="0"/>
              <a:t>6. L'efficience du système:</a:t>
            </a:r>
            <a:endParaRPr lang="fr-FR" dirty="0" smtClean="0"/>
          </a:p>
          <a:p>
            <a:pPr>
              <a:defRPr/>
            </a:pPr>
            <a:r>
              <a:rPr lang="fr-FR" dirty="0" smtClean="0"/>
              <a:t>prenez deux systèmes parfaitement compréhensibles, mais dont l'un nécessitera cinq opérations élémentaires de l'utilisateur, et l'autre 10, pour parvenir au même résultat, chaque opération prenant le même temps: le premier système sera deux fois plus efficient que le second. En revanche, si le premier impose des temps de réaction trop longs, alors que le second se révèle très réactif, alors le classement sera inversé. En fait, le rapport entre l'énergie physique, le temps passé, et l'effort intellectuel pour parvenir à un même résultat conditionnent l'efficience du système, et donc son utilisabilité.</a:t>
            </a:r>
          </a:p>
          <a:p>
            <a:pPr>
              <a:defRPr/>
            </a:pPr>
            <a:r>
              <a:rPr lang="fr-FR" dirty="0" smtClean="0"/>
              <a:t>Cela n'est d'ailleurs pas sans poser une difficulté pour les concepteurs d'interfaces logicielles susceptibles d'être utilisées aussi bien par des débutants que par les utilisateurs confirmés : le débutant préférera être guidé pas à pas dans sa découverte du système, quitte à passer par cinq étapes pour aboutir à un résultat, alors que l'utilisateur avancé appréciera qu'un bon vieux "raccourci clavier" permette de rendre plus efficientes ses opérations les plus courantes. Dans les systèmes où les utilisateurs sont de niveau très variable, la recherche de l'efficience peut aller à l'encontre de la compréhension facile du système, aussi la cohabitation entre fonctionnalité de base et avancées doit elle être étudiée de façon à ce que la présence de ces dernières ne créent pas d'obstacle à l'accessibilité aux fonctions les plus simples.</a:t>
            </a:r>
          </a:p>
          <a:p>
            <a:pPr>
              <a:defRPr/>
            </a:pPr>
            <a:r>
              <a:rPr lang="fr-FR" dirty="0" smtClean="0"/>
              <a:t>Application au web : un formulaire d'achat en deux étapes risque d'être beaucoup plus efficient que s'il en comporte quatre, surtout si ce dernier comporte de nombreuses saisies facultatives. Accessoirement, les zones de saisies de texte dans le formulaire devront être regroupées pour permettre à l'utilisateur débutant de passer facilement de l'une à l'autre avec la souris, alors que l'utilisateur avancé aura une perception claire de la zone de destination du curseur lorsqu'il appuiera sur la touche TAB.</a:t>
            </a:r>
          </a:p>
          <a:p>
            <a:pPr>
              <a:defRPr/>
            </a:pPr>
            <a:r>
              <a:rPr lang="fr-FR" b="1" dirty="0" smtClean="0"/>
              <a:t>7. Le confort du système et l'opérabilité des commandes : </a:t>
            </a:r>
            <a:endParaRPr lang="fr-FR" dirty="0" smtClean="0"/>
          </a:p>
          <a:p>
            <a:pPr>
              <a:defRPr/>
            </a:pPr>
            <a:r>
              <a:rPr lang="fr-FR" dirty="0" smtClean="0"/>
              <a:t>Une direction assistée se révélera, toutes qualités égales par ailleurs, plus utilisable qu'une direction sans assistance, surtout sur une voiture lourde ou un camion... De même les voitures à boite de vitesse automatique, réduisant le nombre d'éléments à coordonner (pied gauche et bras droit moins sollicités), peut elle être considérée comme plus utilisable qu'une voiture classique. </a:t>
            </a:r>
          </a:p>
          <a:p>
            <a:pPr>
              <a:defRPr/>
            </a:pPr>
            <a:r>
              <a:rPr lang="fr-FR" dirty="0" smtClean="0"/>
              <a:t>application au web : des commandes assez regroupées, minimisant les déplacements de souris, des écrans lisibles (fontes de taille suffisantes, bon contraste fonte-fond , teintes de fond non agressives - éviter les couleurs dites saturées-, pas de clignotement, pas de signaux visuels trop envahissants hors contenu, bonne séparation visuelle entre les différentes zones de l'affichage de la page ), et des temps de chargement raisonnables participent du confort d'utilisation du système. En revanche, les problèmes de coordination "bras jambe œil" sont peu présents sur le web ou dans l'informatique, sauf pour certains jeux vidéo, mais là le manque d'utilisabilité fait partie du challenge dont l'utilisateur doit triompher...</a:t>
            </a:r>
          </a:p>
          <a:p>
            <a:pPr>
              <a:defRPr/>
            </a:pPr>
            <a:r>
              <a:rPr lang="fr-FR" b="1" dirty="0" smtClean="0"/>
              <a:t>8. La sensation de contrôle sur le système:</a:t>
            </a:r>
            <a:endParaRPr lang="fr-FR" dirty="0" smtClean="0"/>
          </a:p>
          <a:p>
            <a:pPr>
              <a:defRPr/>
            </a:pPr>
            <a:r>
              <a:rPr lang="fr-FR" dirty="0" smtClean="0"/>
              <a:t>Plus l'utilisateur aura l'impression d'avoir le contrôle du système, plus son aisance augmentera, plus son efficacité augmentera.</a:t>
            </a:r>
          </a:p>
          <a:p>
            <a:pPr>
              <a:defRPr/>
            </a:pPr>
            <a:r>
              <a:rPr lang="fr-FR" dirty="0" smtClean="0"/>
              <a:t>Cette sensation s'acquiert grâce à des commandes prévisibles (cf. point 4) et aussi grâce à une bonne réactivité du système. Enfin, dans certain cas (freinage auto par exemple), la progressivité de la réponse du système sera également importante.</a:t>
            </a:r>
          </a:p>
          <a:p>
            <a:pPr>
              <a:defRPr/>
            </a:pPr>
            <a:r>
              <a:rPr lang="fr-FR" dirty="0" smtClean="0"/>
              <a:t>Application au web: nécessité que lorsque l'utilisateur clique, une action s'enclenche très vite (par ex, chargement d'une nouvelle page), et que l'opération s'achève rapidement, ou qu'à tout le moins si l'opération se déroule inévitablement lentement, un indicateur d'état d'avancement soit disponible. </a:t>
            </a:r>
          </a:p>
          <a:p>
            <a:pPr>
              <a:defRPr/>
            </a:pPr>
            <a:r>
              <a:rPr lang="fr-FR" b="1" dirty="0" smtClean="0"/>
              <a:t>9. Prévention et gestion des erreurs (exceptions) : </a:t>
            </a:r>
            <a:endParaRPr lang="fr-FR" dirty="0" smtClean="0"/>
          </a:p>
          <a:p>
            <a:pPr>
              <a:defRPr/>
            </a:pPr>
            <a:r>
              <a:rPr lang="fr-FR" dirty="0" smtClean="0"/>
              <a:t>Un système utilisable doit rendre difficile l'apparition d'une erreur, et permettre la réparation facile de ces dernières, c'est à dire la minimisation des conséquences des erreurs commises.</a:t>
            </a:r>
          </a:p>
          <a:p>
            <a:pPr>
              <a:defRPr/>
            </a:pPr>
            <a:r>
              <a:rPr lang="fr-FR" dirty="0" smtClean="0"/>
              <a:t>exemples d'applications au web: le premier bouton à la fin d'un formulaire doit être un bouton de validation, car c'est ce que l'utilisateur attend en premier ("référence apprise " par l'usage majoritaire d'autres sites, cf. point 3). Certains sites trouvent intelligent d'ajouter à côté du bouton "envoyer" un bouton "effacer", voire de mettre ce bouton AVANT le bouton valider. Résultat: un effacement imprévu de formulaire, et un utilisateur qui va voir ailleurs, écœuré. De tels sites ne préviennent pas correctement les erreurs. De même, si un utilisateur a fait une erreur en remplissant un formulaire, le système doit il les lui signaler en langage clair et lui donner des indications pour ne pas les refaire. etc...</a:t>
            </a:r>
          </a:p>
          <a:p>
            <a:pPr>
              <a:defRPr/>
            </a:pPr>
            <a:r>
              <a:rPr lang="fr-FR" dirty="0" smtClean="0"/>
              <a:t>Il résulte de cela que l'ergonomie et l'efficience des commandes comportant un risque important (par exemple effacement de fichier </a:t>
            </a:r>
            <a:r>
              <a:rPr lang="fr-FR" dirty="0" err="1" smtClean="0"/>
              <a:t>senssible</a:t>
            </a:r>
            <a:r>
              <a:rPr lang="fr-FR" dirty="0" smtClean="0"/>
              <a:t>) doit être amoindrie (demande de confirmation, demande de mot de passe) pour accroître l'utilisabilité du système. Paradoxal, non ?</a:t>
            </a:r>
          </a:p>
          <a:p>
            <a:pPr>
              <a:defRPr/>
            </a:pPr>
            <a:r>
              <a:rPr lang="fr-FR" b="1" dirty="0" smtClean="0"/>
              <a:t>10. Fiabilité et sécurité du système :</a:t>
            </a:r>
            <a:endParaRPr lang="fr-FR" dirty="0" smtClean="0"/>
          </a:p>
          <a:p>
            <a:pPr>
              <a:defRPr/>
            </a:pPr>
            <a:r>
              <a:rPr lang="fr-FR" dirty="0" smtClean="0"/>
              <a:t>Votre système peut réunir toutes les qualités précédentes, s'il ne fonctionne que dans trois cas sur quatre, son utilisabilité en sera gravement affectée. Exemple: Certains sites de génération de plans ou d'itinéraires sont incapables de répondre à la demande à certaines heures. De même si, après que vous ayez rempli un bon de commande, le serveur vous renvoie une fois sur cinq un message de type "</a:t>
            </a:r>
            <a:r>
              <a:rPr lang="fr-FR" dirty="0" err="1" smtClean="0"/>
              <a:t>error</a:t>
            </a:r>
            <a:r>
              <a:rPr lang="fr-FR" dirty="0" smtClean="0"/>
              <a:t>; </a:t>
            </a:r>
            <a:r>
              <a:rPr lang="fr-FR" dirty="0" err="1" smtClean="0"/>
              <a:t>irregular</a:t>
            </a:r>
            <a:r>
              <a:rPr lang="fr-FR" dirty="0" smtClean="0"/>
              <a:t> command in ODBC 2595; </a:t>
            </a:r>
            <a:r>
              <a:rPr lang="fr-FR" dirty="0" err="1" smtClean="0"/>
              <a:t>you</a:t>
            </a:r>
            <a:r>
              <a:rPr lang="fr-FR" dirty="0" smtClean="0"/>
              <a:t> </a:t>
            </a:r>
            <a:r>
              <a:rPr lang="fr-FR" dirty="0" err="1" smtClean="0"/>
              <a:t>stupid</a:t>
            </a:r>
            <a:r>
              <a:rPr lang="fr-FR" dirty="0" smtClean="0"/>
              <a:t> user", alors votre système, même en respectant tous les autres critères de l'utilisabilité, sera peu utilisable. </a:t>
            </a:r>
          </a:p>
          <a:p>
            <a:pPr>
              <a:defRPr/>
            </a:pPr>
            <a:r>
              <a:rPr lang="fr-FR" b="1" dirty="0" smtClean="0"/>
              <a:t>11. faible sensibilité aux conditions d'utilisation :</a:t>
            </a:r>
            <a:endParaRPr lang="fr-FR" dirty="0" smtClean="0"/>
          </a:p>
          <a:p>
            <a:pPr>
              <a:defRPr/>
            </a:pPr>
            <a:r>
              <a:rPr lang="fr-FR" dirty="0" smtClean="0"/>
              <a:t>Parallèlement à la fiabilité, l'insensibilité à l'environnement d'utilisation est importante. Pour une voiture, la capacité de s'adapter à des carburants de qualité variable d'un pays à l'autre, l'aptitude à tenir la route sur une voie sèche ou humide, sont des éléments d'utilisabilité. Sur le web, la capacité du site à être visible aussi bien sur Netscape que sur IE, PC ou Mac, grand ou petit écran, ou par un utilisateur non voyant, participent de son utilisabilité.</a:t>
            </a:r>
          </a:p>
          <a:p>
            <a:pPr>
              <a:defRPr/>
            </a:pPr>
            <a:r>
              <a:rPr lang="fr-FR" b="1" dirty="0" smtClean="0"/>
              <a:t>12. Plaisir engendré par l'utilisation du système (?)</a:t>
            </a:r>
            <a:endParaRPr lang="fr-FR" dirty="0" smtClean="0"/>
          </a:p>
          <a:p>
            <a:pPr>
              <a:defRPr/>
            </a:pPr>
            <a:r>
              <a:rPr lang="fr-FR" dirty="0" smtClean="0"/>
              <a:t>Ce critère est cité par certains auteurs comme un élément essentiel de l'utilisabilité. J'émets une petite réserve, tant la notion de plaisir est aussi liée au contenu du système, à ce qu'il permet de faire: l'utilisateur sera certes content d'utiliser un système économe de son temps pour payer ses impôts, mais cela ne suffira pas à assurer son plaisir...</a:t>
            </a:r>
          </a:p>
          <a:p>
            <a:pPr>
              <a:defRPr/>
            </a:pPr>
            <a:r>
              <a:rPr lang="fr-FR" dirty="0" smtClean="0"/>
              <a:t>Selon moi, l'utilisabilité est une des composantes qui mène au plaisir d'utilisation, mais le plaisir n'est pas un élément de l'utilisabilité. çà se discute (et c'est un peu du coupage de cheveux en quatre, je le reconnais...).</a:t>
            </a:r>
          </a:p>
          <a:p>
            <a:pPr>
              <a:defRPr/>
            </a:pPr>
            <a:r>
              <a:rPr lang="fr-FR" b="1" dirty="0" smtClean="0"/>
              <a:t>De l'importance relative de ces critères </a:t>
            </a:r>
            <a:endParaRPr lang="fr-FR" dirty="0" smtClean="0"/>
          </a:p>
          <a:p>
            <a:pPr>
              <a:defRPr/>
            </a:pPr>
            <a:r>
              <a:rPr lang="fr-FR" dirty="0" smtClean="0"/>
              <a:t>Tous ces critères sont d'importance variable en fonction du type de système étudié. Seront à prendre en compte:</a:t>
            </a:r>
          </a:p>
          <a:p>
            <a:pPr>
              <a:defRPr/>
            </a:pPr>
            <a:r>
              <a:rPr lang="fr-FR" dirty="0" smtClean="0"/>
              <a:t>1- </a:t>
            </a:r>
            <a:r>
              <a:rPr lang="fr-FR" b="1" dirty="0" smtClean="0"/>
              <a:t>Le volume de la cible potentiellement concernée:</a:t>
            </a:r>
            <a:r>
              <a:rPr lang="fr-FR" dirty="0" smtClean="0"/>
              <a:t> de très élevé (automobile, site web, cafetière), à restreint (pilotage d'avion de ligne). 2- </a:t>
            </a:r>
            <a:r>
              <a:rPr lang="fr-FR" b="1" dirty="0" smtClean="0"/>
              <a:t>La quantité d'apprentissage que vous pouvez imposer</a:t>
            </a:r>
            <a:r>
              <a:rPr lang="fr-FR" dirty="0" smtClean="0"/>
              <a:t> aux utilisateurs du système: élevée (pilotage d'avion, conduite automobile, logiciel hautement spécialisé) à faible voire nulle (site web, intranet de type courant, cafetière électrique...)</a:t>
            </a:r>
          </a:p>
          <a:p>
            <a:pPr>
              <a:defRPr/>
            </a:pPr>
            <a:r>
              <a:rPr lang="fr-FR" dirty="0" smtClean="0"/>
              <a:t>3- </a:t>
            </a:r>
            <a:r>
              <a:rPr lang="fr-FR" b="1" dirty="0" smtClean="0"/>
              <a:t>La fréquence d'usage</a:t>
            </a:r>
            <a:r>
              <a:rPr lang="fr-FR" dirty="0" smtClean="0"/>
              <a:t> : l'utilisateur va-t-il utiliser votre système quotidiennement ? ou rarement ?</a:t>
            </a:r>
          </a:p>
          <a:p>
            <a:pPr>
              <a:defRPr/>
            </a:pPr>
            <a:r>
              <a:rPr lang="fr-FR" dirty="0" smtClean="0"/>
              <a:t>4- </a:t>
            </a:r>
            <a:r>
              <a:rPr lang="fr-FR" b="1" dirty="0" smtClean="0"/>
              <a:t>L'usage plus ou moins fréquent de systèmes similaires</a:t>
            </a:r>
            <a:r>
              <a:rPr lang="fr-FR" dirty="0" smtClean="0"/>
              <a:t> : l'utilisateur conduit il tout le temps le même avion ? ou surfe-t-il régulièrement sur de nombreux sites, dont pas le votre bien sur ?</a:t>
            </a:r>
          </a:p>
          <a:p>
            <a:pPr>
              <a:defRPr/>
            </a:pPr>
            <a:r>
              <a:rPr lang="fr-FR" dirty="0" smtClean="0"/>
              <a:t>5- </a:t>
            </a:r>
            <a:r>
              <a:rPr lang="fr-FR" b="1" dirty="0" smtClean="0"/>
              <a:t>Le niveau de risque encouru</a:t>
            </a:r>
            <a:r>
              <a:rPr lang="fr-FR" dirty="0" smtClean="0"/>
              <a:t> en cas de mauvais usage du système </a:t>
            </a:r>
          </a:p>
          <a:p>
            <a:pPr>
              <a:defRPr/>
            </a:pPr>
            <a:r>
              <a:rPr lang="fr-FR" dirty="0" smtClean="0"/>
              <a:t>6- etc... Il y en a sûrement d'autres, mais je ne suis pas assez théoricien pour tous les décrire.</a:t>
            </a:r>
          </a:p>
          <a:p>
            <a:pPr>
              <a:defRPr/>
            </a:pPr>
            <a:r>
              <a:rPr lang="fr-FR" dirty="0" smtClean="0"/>
              <a:t>Ainsi par exemple, des contextes d'emploi différents induisent des règles différentes de conception entre un logiciel spécialisé (genre </a:t>
            </a:r>
            <a:r>
              <a:rPr lang="fr-FR" dirty="0" err="1" smtClean="0"/>
              <a:t>autocad</a:t>
            </a:r>
            <a:r>
              <a:rPr lang="fr-FR" dirty="0" smtClean="0"/>
              <a:t> ou </a:t>
            </a:r>
            <a:r>
              <a:rPr lang="fr-FR" dirty="0" err="1" smtClean="0"/>
              <a:t>photoshop</a:t>
            </a:r>
            <a:r>
              <a:rPr lang="fr-FR" dirty="0" smtClean="0"/>
              <a:t>), un logiciel courant (</a:t>
            </a:r>
            <a:r>
              <a:rPr lang="fr-FR" dirty="0" err="1" smtClean="0"/>
              <a:t>word</a:t>
            </a:r>
            <a:r>
              <a:rPr lang="fr-FR" dirty="0" smtClean="0"/>
              <a:t>), et un site web, bien que dans les trois cas il s'agisse d'interagir avec un système informatique: les règles de conception d'un système utilisable ne peuvent donc être "bêtement" transposées d'un type de système à un autre sans précaution.</a:t>
            </a:r>
          </a:p>
          <a:p>
            <a:pPr>
              <a:defRPr/>
            </a:pPr>
            <a:endParaRPr lang="fr-FR" dirty="0" smtClean="0"/>
          </a:p>
          <a:p>
            <a:pPr>
              <a:defRPr/>
            </a:pPr>
            <a:endParaRPr 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6BB2F003-9AC3-0A4A-B7E1-EA63D56FF616}" type="slidenum">
              <a:rPr lang="fr-FR"/>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DB97EDC-1336-134F-A965-5A5F015B7905}" type="slidenum">
              <a:rPr lang="fr-FR"/>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CB9C929-E293-4546-85E7-B88C20D87A31}" type="slidenum">
              <a:rPr lang="fr-FR"/>
              <a:pPr>
                <a:defRP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838061D-CDA0-6246-8CB0-B5D6F9C6C846}" type="slidenum">
              <a:rPr lang="fr-FR"/>
              <a:pPr>
                <a:defRPr/>
              </a:pPr>
              <a:t>36</a:t>
            </a:fld>
            <a:endParaRPr lang="fr-F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7F94EE-E7DF-EA41-8311-41780F871054}" type="slidenum">
              <a:rPr lang="fr-FR"/>
              <a:pPr>
                <a:defRPr/>
              </a:pPr>
              <a:t>37</a:t>
            </a:fld>
            <a:endParaRPr lang="fr-FR" dirty="0"/>
          </a:p>
        </p:txBody>
      </p:sp>
      <p:sp>
        <p:nvSpPr>
          <p:cNvPr id="94720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472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latin typeface="Palatino"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6D0D63-4DA3-0844-BD05-9609815A50F3}" type="slidenum">
              <a:rPr lang="fr-FR"/>
              <a:pPr>
                <a:defRPr/>
              </a:pPr>
              <a:t>38</a:t>
            </a:fld>
            <a:endParaRPr lang="fr-FR" dirty="0"/>
          </a:p>
        </p:txBody>
      </p:sp>
      <p:sp>
        <p:nvSpPr>
          <p:cNvPr id="82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227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342669-D51D-F549-9761-BC0017CE7504}" type="slidenum">
              <a:rPr lang="fr-FR"/>
              <a:pPr>
                <a:defRPr/>
              </a:pPr>
              <a:t>39</a:t>
            </a:fld>
            <a:endParaRPr lang="fr-FR" dirty="0"/>
          </a:p>
        </p:txBody>
      </p:sp>
      <p:sp>
        <p:nvSpPr>
          <p:cNvPr id="82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329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781E4353-20EF-7044-A4FA-23F888A9FBFE}" type="slidenum">
              <a:rPr lang="fr-FR"/>
              <a:pPr>
                <a:defRPr/>
              </a:pPr>
              <a:t>4</a:t>
            </a:fld>
            <a:endParaRPr lang="fr-FR"/>
          </a:p>
        </p:txBody>
      </p:sp>
      <p:sp>
        <p:nvSpPr>
          <p:cNvPr id="759810" name="Rectangle 2"/>
          <p:cNvSpPr>
            <a:spLocks noGrp="1" noChangeArrowheads="1"/>
          </p:cNvSpPr>
          <p:nvPr>
            <p:ph type="body" idx="1"/>
          </p:nvPr>
        </p:nvSpPr>
        <p:spPr/>
        <p:txBody>
          <a:bodyPr/>
          <a:lstStyle/>
          <a:p>
            <a:pPr eaLnBrk="1" hangingPunct="1">
              <a:defRPr/>
            </a:pPr>
            <a:r>
              <a:rPr lang="fr-FR" dirty="0" smtClean="0">
                <a:cs typeface="+mn-cs"/>
              </a:rPr>
              <a:t>La RAND Corporation, fondée en 1945, est une institution américaine à but non lucratif qui a pour objectif d'améliorer la politique et le processus décisionnel par la recherche et l'analyse. La RAND </a:t>
            </a:r>
            <a:r>
              <a:rPr lang="fr-FR" dirty="0" err="1" smtClean="0">
                <a:cs typeface="+mn-cs"/>
              </a:rPr>
              <a:t>Corp</a:t>
            </a:r>
            <a:r>
              <a:rPr lang="fr-FR" dirty="0" smtClean="0">
                <a:cs typeface="+mn-cs"/>
              </a:rPr>
              <a:t>, qui est basée en Californie, est considéré comme un </a:t>
            </a:r>
            <a:r>
              <a:rPr lang="fr-FR" dirty="0" err="1" smtClean="0">
                <a:cs typeface="+mn-cs"/>
              </a:rPr>
              <a:t>think</a:t>
            </a:r>
            <a:r>
              <a:rPr lang="fr-FR" dirty="0" smtClean="0">
                <a:cs typeface="+mn-cs"/>
              </a:rPr>
              <a:t> tank américain.</a:t>
            </a:r>
          </a:p>
          <a:p>
            <a:pPr eaLnBrk="1" hangingPunct="1">
              <a:defRPr/>
            </a:pPr>
            <a:endParaRPr lang="fr-FR" dirty="0" smtClean="0">
              <a:cs typeface="+mn-cs"/>
            </a:endParaRPr>
          </a:p>
          <a:p>
            <a:pPr eaLnBrk="1" hangingPunct="1">
              <a:defRPr/>
            </a:pPr>
            <a:r>
              <a:rPr lang="fr-FR" dirty="0" smtClean="0">
                <a:cs typeface="+mn-cs"/>
              </a:rPr>
              <a:t>La RAND Corporation publie le RAND Journal of </a:t>
            </a:r>
            <a:r>
              <a:rPr lang="fr-FR" dirty="0" err="1" smtClean="0">
                <a:cs typeface="+mn-cs"/>
              </a:rPr>
              <a:t>Economics</a:t>
            </a:r>
            <a:r>
              <a:rPr lang="fr-FR" dirty="0" smtClean="0">
                <a:cs typeface="+mn-cs"/>
              </a:rPr>
              <a:t>, un revue à comité de lecture faisant partie des revues les mieux considérées[1] dans le domaine de l'économie industrielle</a:t>
            </a:r>
          </a:p>
          <a:p>
            <a:pPr eaLnBrk="1" hangingPunct="1">
              <a:defRPr/>
            </a:pPr>
            <a:endParaRPr lang="fr-FR" dirty="0" smtClean="0">
              <a:cs typeface="+mn-cs"/>
            </a:endParaRPr>
          </a:p>
          <a:p>
            <a:pPr eaLnBrk="1" hangingPunct="1">
              <a:defRPr/>
            </a:pPr>
            <a:r>
              <a:rPr lang="fr-FR" dirty="0" smtClean="0">
                <a:cs typeface="+mn-cs"/>
              </a:rPr>
              <a:t>RAND est l'acronyme des termes anglais </a:t>
            </a:r>
            <a:r>
              <a:rPr lang="fr-FR" dirty="0" err="1" smtClean="0">
                <a:cs typeface="+mn-cs"/>
              </a:rPr>
              <a:t>Research</a:t>
            </a:r>
            <a:r>
              <a:rPr lang="fr-FR" dirty="0" smtClean="0">
                <a:cs typeface="+mn-cs"/>
              </a:rPr>
              <a:t> and </a:t>
            </a:r>
            <a:r>
              <a:rPr lang="fr-FR" dirty="0" err="1" smtClean="0">
                <a:cs typeface="+mn-cs"/>
              </a:rPr>
              <a:t>Development</a:t>
            </a:r>
            <a:r>
              <a:rPr lang="fr-FR" dirty="0" smtClean="0">
                <a:cs typeface="+mn-cs"/>
              </a:rPr>
              <a:t> (recherche et développement).</a:t>
            </a:r>
            <a:endParaRPr lang="en-US" dirty="0"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36A990-3CA1-4D42-8591-4688BC814401}" type="slidenum">
              <a:rPr lang="fr-FR"/>
              <a:pPr>
                <a:defRPr/>
              </a:pPr>
              <a:t>40</a:t>
            </a:fld>
            <a:endParaRPr lang="fr-FR"/>
          </a:p>
        </p:txBody>
      </p:sp>
      <p:sp>
        <p:nvSpPr>
          <p:cNvPr id="72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0899" name="Rectangle 3"/>
          <p:cNvSpPr>
            <a:spLocks noGrp="1" noChangeArrowheads="1"/>
          </p:cNvSpPr>
          <p:nvPr>
            <p:ph type="body" idx="1"/>
          </p:nvPr>
        </p:nvSpPr>
        <p:spPr/>
        <p:txBody>
          <a:bodyPr/>
          <a:lstStyle/>
          <a:p>
            <a:pPr eaLnBrk="1" hangingPunct="1">
              <a:defRPr/>
            </a:pPr>
            <a:r>
              <a:rPr lang="fr-FR" dirty="0" smtClean="0">
                <a:latin typeface="Times-Roman" charset="0"/>
                <a:cs typeface="+mn-cs"/>
              </a:rPr>
              <a:t>A motivation for </a:t>
            </a:r>
            <a:r>
              <a:rPr lang="fr-FR" dirty="0" err="1" smtClean="0">
                <a:latin typeface="Times-Roman" charset="0"/>
                <a:cs typeface="+mn-cs"/>
              </a:rPr>
              <a:t>this</a:t>
            </a:r>
            <a:r>
              <a:rPr lang="fr-FR" dirty="0" smtClean="0">
                <a:latin typeface="Times-Roman" charset="0"/>
                <a:cs typeface="+mn-cs"/>
              </a:rPr>
              <a:t> article </a:t>
            </a:r>
            <a:r>
              <a:rPr lang="fr-FR" dirty="0" err="1" smtClean="0">
                <a:latin typeface="Times-Roman" charset="0"/>
                <a:cs typeface="+mn-cs"/>
              </a:rPr>
              <a:t>is</a:t>
            </a:r>
            <a:r>
              <a:rPr lang="fr-FR" dirty="0" smtClean="0">
                <a:latin typeface="Times-Roman" charset="0"/>
                <a:cs typeface="+mn-cs"/>
              </a:rPr>
              <a:t> to </a:t>
            </a:r>
            <a:r>
              <a:rPr lang="fr-FR" dirty="0" err="1" smtClean="0">
                <a:latin typeface="Times-Roman" charset="0"/>
                <a:cs typeface="+mn-cs"/>
              </a:rPr>
              <a:t>overcome</a:t>
            </a:r>
            <a:r>
              <a:rPr lang="fr-FR" dirty="0" smtClean="0">
                <a:latin typeface="Times-Roman" charset="0"/>
                <a:cs typeface="+mn-cs"/>
              </a:rPr>
              <a:t> the </a:t>
            </a:r>
            <a:r>
              <a:rPr lang="fr-FR" dirty="0" err="1" smtClean="0">
                <a:latin typeface="Times-Roman" charset="0"/>
                <a:cs typeface="+mn-cs"/>
              </a:rPr>
              <a:t>mistaken</a:t>
            </a:r>
            <a:r>
              <a:rPr lang="fr-FR" dirty="0" smtClean="0">
                <a:latin typeface="Times-Roman" charset="0"/>
                <a:cs typeface="+mn-cs"/>
              </a:rPr>
              <a:t> impression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much</a:t>
            </a:r>
            <a:r>
              <a:rPr lang="fr-FR" dirty="0" smtClean="0">
                <a:latin typeface="Times-Roman" charset="0"/>
                <a:cs typeface="+mn-cs"/>
              </a:rPr>
              <a:t> of the important </a:t>
            </a:r>
            <a:r>
              <a:rPr lang="fr-FR" dirty="0" err="1" smtClean="0">
                <a:latin typeface="Times-Roman" charset="0"/>
                <a:cs typeface="+mn-cs"/>
              </a:rPr>
              <a:t>work</a:t>
            </a:r>
            <a:r>
              <a:rPr lang="fr-FR" dirty="0" smtClean="0">
                <a:latin typeface="Times-Roman" charset="0"/>
                <a:cs typeface="+mn-cs"/>
              </a:rPr>
              <a:t> in </a:t>
            </a:r>
            <a:r>
              <a:rPr lang="fr-FR" dirty="0" err="1" smtClean="0">
                <a:latin typeface="Times-Roman" charset="0"/>
                <a:cs typeface="+mn-cs"/>
              </a:rPr>
              <a:t>Human</a:t>
            </a:r>
            <a:r>
              <a:rPr lang="fr-FR" dirty="0" smtClean="0">
                <a:latin typeface="Times-Roman" charset="0"/>
                <a:cs typeface="+mn-cs"/>
              </a:rPr>
              <a:t>-Computer Interaction </a:t>
            </a:r>
            <a:r>
              <a:rPr lang="fr-FR" dirty="0" err="1" smtClean="0">
                <a:latin typeface="Times-Roman" charset="0"/>
                <a:cs typeface="+mn-cs"/>
              </a:rPr>
              <a:t>occurred</a:t>
            </a:r>
            <a:r>
              <a:rPr lang="fr-FR" dirty="0" smtClean="0">
                <a:latin typeface="Times-Roman" charset="0"/>
                <a:cs typeface="+mn-cs"/>
              </a:rPr>
              <a:t> in </a:t>
            </a:r>
            <a:r>
              <a:rPr lang="fr-FR" dirty="0" err="1" smtClean="0">
                <a:latin typeface="Times-Roman" charset="0"/>
                <a:cs typeface="+mn-cs"/>
              </a:rPr>
              <a:t>industry</a:t>
            </a:r>
            <a:r>
              <a:rPr lang="fr-FR" dirty="0" smtClean="0">
                <a:latin typeface="Times-Roman" charset="0"/>
                <a:cs typeface="+mn-cs"/>
              </a:rPr>
              <a:t>, and if </a:t>
            </a:r>
            <a:r>
              <a:rPr lang="fr-FR" dirty="0" err="1" smtClean="0">
                <a:latin typeface="Times-Roman" charset="0"/>
                <a:cs typeface="+mn-cs"/>
              </a:rPr>
              <a:t>university</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in </a:t>
            </a:r>
            <a:r>
              <a:rPr lang="fr-FR" dirty="0" err="1" smtClean="0">
                <a:latin typeface="Times-Roman" charset="0"/>
                <a:cs typeface="+mn-cs"/>
              </a:rPr>
              <a:t>Human</a:t>
            </a:r>
            <a:r>
              <a:rPr lang="fr-FR" dirty="0" smtClean="0">
                <a:latin typeface="Times-Roman" charset="0"/>
                <a:cs typeface="+mn-cs"/>
              </a:rPr>
              <a:t>-Computer Interaction </a:t>
            </a:r>
            <a:r>
              <a:rPr lang="fr-FR" dirty="0" err="1" smtClean="0">
                <a:latin typeface="Times-Roman" charset="0"/>
                <a:cs typeface="+mn-cs"/>
              </a:rPr>
              <a:t>is</a:t>
            </a:r>
            <a:r>
              <a:rPr lang="fr-FR" dirty="0" smtClean="0">
                <a:latin typeface="Times-Roman" charset="0"/>
                <a:cs typeface="+mn-cs"/>
              </a:rPr>
              <a:t> not </a:t>
            </a:r>
            <a:r>
              <a:rPr lang="fr-FR" dirty="0" err="1" smtClean="0">
                <a:latin typeface="Times-Roman" charset="0"/>
                <a:cs typeface="+mn-cs"/>
              </a:rPr>
              <a:t>supported</a:t>
            </a:r>
            <a:r>
              <a:rPr lang="fr-FR" dirty="0" smtClean="0">
                <a:latin typeface="Times-Roman" charset="0"/>
                <a:cs typeface="+mn-cs"/>
              </a:rPr>
              <a:t>, </a:t>
            </a:r>
            <a:r>
              <a:rPr lang="fr-FR" dirty="0" err="1" smtClean="0">
                <a:latin typeface="Times-Roman" charset="0"/>
                <a:cs typeface="+mn-cs"/>
              </a:rPr>
              <a:t>then</a:t>
            </a:r>
            <a:r>
              <a:rPr lang="fr-FR" dirty="0" smtClean="0">
                <a:latin typeface="Times-Roman" charset="0"/>
                <a:cs typeface="+mn-cs"/>
              </a:rPr>
              <a:t> </a:t>
            </a:r>
            <a:r>
              <a:rPr lang="fr-FR" dirty="0" err="1" smtClean="0">
                <a:latin typeface="Times-Roman" charset="0"/>
                <a:cs typeface="+mn-cs"/>
              </a:rPr>
              <a:t>industry</a:t>
            </a:r>
            <a:r>
              <a:rPr lang="fr-FR" dirty="0" smtClean="0">
                <a:latin typeface="Times-Roman" charset="0"/>
                <a:cs typeface="+mn-cs"/>
              </a:rPr>
              <a:t> </a:t>
            </a:r>
            <a:r>
              <a:rPr lang="fr-FR" dirty="0" err="1" smtClean="0">
                <a:latin typeface="Times-Roman" charset="0"/>
                <a:cs typeface="+mn-cs"/>
              </a:rPr>
              <a:t>will</a:t>
            </a:r>
            <a:r>
              <a:rPr lang="fr-FR" dirty="0" smtClean="0">
                <a:latin typeface="Times-Roman" charset="0"/>
                <a:cs typeface="+mn-cs"/>
              </a:rPr>
              <a:t> </a:t>
            </a:r>
            <a:r>
              <a:rPr lang="fr-FR" dirty="0" err="1" smtClean="0">
                <a:latin typeface="Times-Roman" charset="0"/>
                <a:cs typeface="+mn-cs"/>
              </a:rPr>
              <a:t>just</a:t>
            </a:r>
            <a:r>
              <a:rPr lang="fr-FR" dirty="0" smtClean="0">
                <a:latin typeface="Times-Roman" charset="0"/>
                <a:cs typeface="+mn-cs"/>
              </a:rPr>
              <a:t> carry on </a:t>
            </a:r>
            <a:r>
              <a:rPr lang="fr-FR" dirty="0" err="1" smtClean="0">
                <a:latin typeface="Times-Roman" charset="0"/>
                <a:cs typeface="+mn-cs"/>
              </a:rPr>
              <a:t>anyway</a:t>
            </a:r>
            <a:r>
              <a:rPr lang="fr-FR" dirty="0" smtClean="0">
                <a:latin typeface="Times-Roman" charset="0"/>
                <a:cs typeface="+mn-cs"/>
              </a:rPr>
              <a:t>. This </a:t>
            </a:r>
            <a:r>
              <a:rPr lang="fr-FR" dirty="0" err="1" smtClean="0">
                <a:latin typeface="Times-Roman" charset="0"/>
                <a:cs typeface="+mn-cs"/>
              </a:rPr>
              <a:t>is</a:t>
            </a:r>
            <a:r>
              <a:rPr lang="fr-FR" dirty="0" smtClean="0">
                <a:latin typeface="Times-Roman" charset="0"/>
                <a:cs typeface="+mn-cs"/>
              </a:rPr>
              <a:t> </a:t>
            </a:r>
            <a:r>
              <a:rPr lang="fr-FR" dirty="0" err="1" smtClean="0">
                <a:latin typeface="Times-Roman" charset="0"/>
                <a:cs typeface="+mn-cs"/>
              </a:rPr>
              <a:t>simply</a:t>
            </a:r>
            <a:r>
              <a:rPr lang="fr-FR" dirty="0" smtClean="0">
                <a:latin typeface="Times-Roman" charset="0"/>
                <a:cs typeface="+mn-cs"/>
              </a:rPr>
              <a:t> not </a:t>
            </a:r>
            <a:r>
              <a:rPr lang="fr-FR" dirty="0" err="1" smtClean="0">
                <a:latin typeface="Times-Roman" charset="0"/>
                <a:cs typeface="+mn-cs"/>
              </a:rPr>
              <a:t>true</a:t>
            </a:r>
            <a:r>
              <a:rPr lang="fr-FR" dirty="0" smtClean="0">
                <a:latin typeface="Times-Roman" charset="0"/>
                <a:cs typeface="+mn-cs"/>
              </a:rPr>
              <a:t>. This </a:t>
            </a:r>
            <a:r>
              <a:rPr lang="fr-FR" dirty="0" err="1" smtClean="0">
                <a:latin typeface="Times-Roman" charset="0"/>
                <a:cs typeface="+mn-cs"/>
              </a:rPr>
              <a:t>paper</a:t>
            </a:r>
            <a:r>
              <a:rPr lang="fr-FR" dirty="0" smtClean="0">
                <a:latin typeface="Times-Roman" charset="0"/>
                <a:cs typeface="+mn-cs"/>
              </a:rPr>
              <a:t> tries to show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many</a:t>
            </a:r>
            <a:r>
              <a:rPr lang="fr-FR" dirty="0" smtClean="0">
                <a:latin typeface="Times-Roman" charset="0"/>
                <a:cs typeface="+mn-cs"/>
              </a:rPr>
              <a:t> of the </a:t>
            </a:r>
            <a:r>
              <a:rPr lang="fr-FR" dirty="0" err="1" smtClean="0">
                <a:latin typeface="Times-Roman" charset="0"/>
                <a:cs typeface="+mn-cs"/>
              </a:rPr>
              <a:t>most</a:t>
            </a:r>
            <a:r>
              <a:rPr lang="fr-FR" dirty="0" smtClean="0">
                <a:latin typeface="Times-Roman" charset="0"/>
                <a:cs typeface="+mn-cs"/>
              </a:rPr>
              <a:t> </a:t>
            </a:r>
            <a:r>
              <a:rPr lang="fr-FR" dirty="0" err="1" smtClean="0">
                <a:latin typeface="Times-Roman" charset="0"/>
                <a:cs typeface="+mn-cs"/>
              </a:rPr>
              <a:t>famous</a:t>
            </a:r>
            <a:r>
              <a:rPr lang="fr-FR" dirty="0" smtClean="0">
                <a:latin typeface="Times-Roman" charset="0"/>
                <a:cs typeface="+mn-cs"/>
              </a:rPr>
              <a:t> HCI </a:t>
            </a:r>
            <a:r>
              <a:rPr lang="fr-FR" dirty="0" err="1" smtClean="0">
                <a:latin typeface="Times-Roman" charset="0"/>
                <a:cs typeface="+mn-cs"/>
              </a:rPr>
              <a:t>successes</a:t>
            </a:r>
            <a:r>
              <a:rPr lang="fr-FR" dirty="0" smtClean="0">
                <a:latin typeface="Times-Roman" charset="0"/>
                <a:cs typeface="+mn-cs"/>
              </a:rPr>
              <a:t> </a:t>
            </a:r>
            <a:r>
              <a:rPr lang="fr-FR" dirty="0" err="1" smtClean="0">
                <a:latin typeface="Times-Roman" charset="0"/>
                <a:cs typeface="+mn-cs"/>
              </a:rPr>
              <a:t>developed</a:t>
            </a:r>
            <a:r>
              <a:rPr lang="fr-FR" dirty="0" smtClean="0">
                <a:latin typeface="Times-Roman" charset="0"/>
                <a:cs typeface="+mn-cs"/>
              </a:rPr>
              <a:t> by </a:t>
            </a:r>
            <a:r>
              <a:rPr lang="fr-FR" dirty="0" err="1" smtClean="0">
                <a:latin typeface="Times-Roman" charset="0"/>
                <a:cs typeface="+mn-cs"/>
              </a:rPr>
              <a:t>companies</a:t>
            </a:r>
            <a:r>
              <a:rPr lang="fr-FR" dirty="0" smtClean="0">
                <a:latin typeface="Times-Roman" charset="0"/>
                <a:cs typeface="+mn-cs"/>
              </a:rPr>
              <a:t> are </a:t>
            </a:r>
            <a:r>
              <a:rPr lang="fr-FR" dirty="0" err="1" smtClean="0">
                <a:latin typeface="Times-Roman" charset="0"/>
                <a:cs typeface="+mn-cs"/>
              </a:rPr>
              <a:t>deeply</a:t>
            </a:r>
            <a:r>
              <a:rPr lang="fr-FR" dirty="0" smtClean="0">
                <a:latin typeface="Times-Roman" charset="0"/>
                <a:cs typeface="+mn-cs"/>
              </a:rPr>
              <a:t> </a:t>
            </a:r>
            <a:r>
              <a:rPr lang="fr-FR" dirty="0" err="1" smtClean="0">
                <a:latin typeface="Times-Roman" charset="0"/>
                <a:cs typeface="+mn-cs"/>
              </a:rPr>
              <a:t>rooted</a:t>
            </a:r>
            <a:r>
              <a:rPr lang="fr-FR" dirty="0" smtClean="0">
                <a:latin typeface="Times-Roman" charset="0"/>
                <a:cs typeface="+mn-cs"/>
              </a:rPr>
              <a:t> in </a:t>
            </a:r>
            <a:r>
              <a:rPr lang="fr-FR" dirty="0" err="1" smtClean="0">
                <a:latin typeface="Times-Roman" charset="0"/>
                <a:cs typeface="+mn-cs"/>
              </a:rPr>
              <a:t>university</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In </a:t>
            </a:r>
            <a:r>
              <a:rPr lang="fr-FR" dirty="0" err="1" smtClean="0">
                <a:latin typeface="Times-Roman" charset="0"/>
                <a:cs typeface="+mn-cs"/>
              </a:rPr>
              <a:t>fact</a:t>
            </a:r>
            <a:r>
              <a:rPr lang="fr-FR" dirty="0" smtClean="0">
                <a:latin typeface="Times-Roman" charset="0"/>
                <a:cs typeface="+mn-cs"/>
              </a:rPr>
              <a:t>, </a:t>
            </a:r>
            <a:r>
              <a:rPr lang="fr-FR" dirty="0" err="1" smtClean="0">
                <a:latin typeface="Times-Roman" charset="0"/>
                <a:cs typeface="+mn-cs"/>
              </a:rPr>
              <a:t>virtually</a:t>
            </a:r>
            <a:r>
              <a:rPr lang="fr-FR" dirty="0" smtClean="0">
                <a:latin typeface="Times-Roman" charset="0"/>
                <a:cs typeface="+mn-cs"/>
              </a:rPr>
              <a:t> all of </a:t>
            </a:r>
            <a:r>
              <a:rPr lang="fr-FR" dirty="0" err="1" smtClean="0">
                <a:latin typeface="Times-Roman" charset="0"/>
                <a:cs typeface="+mn-cs"/>
              </a:rPr>
              <a:t>today's</a:t>
            </a:r>
            <a:r>
              <a:rPr lang="fr-FR" dirty="0" smtClean="0">
                <a:latin typeface="Times-Roman" charset="0"/>
                <a:cs typeface="+mn-cs"/>
              </a:rPr>
              <a:t> major interface styles and applications have </a:t>
            </a:r>
            <a:r>
              <a:rPr lang="fr-FR" dirty="0" err="1" smtClean="0">
                <a:latin typeface="Times-Roman" charset="0"/>
                <a:cs typeface="+mn-cs"/>
              </a:rPr>
              <a:t>had</a:t>
            </a:r>
            <a:r>
              <a:rPr lang="fr-FR" dirty="0" smtClean="0">
                <a:latin typeface="Times-Roman" charset="0"/>
                <a:cs typeface="+mn-cs"/>
              </a:rPr>
              <a:t> </a:t>
            </a:r>
            <a:r>
              <a:rPr lang="fr-FR" dirty="0" err="1" smtClean="0">
                <a:latin typeface="Times-Roman" charset="0"/>
                <a:cs typeface="+mn-cs"/>
              </a:rPr>
              <a:t>significant</a:t>
            </a:r>
            <a:r>
              <a:rPr lang="fr-FR" dirty="0" smtClean="0">
                <a:latin typeface="Times-Roman" charset="0"/>
                <a:cs typeface="+mn-cs"/>
              </a:rPr>
              <a:t> influence </a:t>
            </a:r>
            <a:r>
              <a:rPr lang="fr-FR" dirty="0" err="1" smtClean="0">
                <a:latin typeface="Times-Roman" charset="0"/>
                <a:cs typeface="+mn-cs"/>
              </a:rPr>
              <a:t>from</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universities</a:t>
            </a:r>
            <a:r>
              <a:rPr lang="fr-FR" dirty="0" smtClean="0">
                <a:latin typeface="Times-Roman" charset="0"/>
                <a:cs typeface="+mn-cs"/>
              </a:rPr>
              <a:t> and </a:t>
            </a:r>
            <a:r>
              <a:rPr lang="fr-FR" dirty="0" err="1" smtClean="0">
                <a:latin typeface="Times-Roman" charset="0"/>
                <a:cs typeface="+mn-cs"/>
              </a:rPr>
              <a:t>labs</a:t>
            </a:r>
            <a:r>
              <a:rPr lang="fr-FR" dirty="0" smtClean="0">
                <a:latin typeface="Times-Roman" charset="0"/>
                <a:cs typeface="+mn-cs"/>
              </a:rPr>
              <a:t>, </a:t>
            </a:r>
            <a:r>
              <a:rPr lang="fr-FR" dirty="0" err="1" smtClean="0">
                <a:latin typeface="Times-Roman" charset="0"/>
                <a:cs typeface="+mn-cs"/>
              </a:rPr>
              <a:t>often</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t>
            </a:r>
            <a:r>
              <a:rPr lang="fr-FR" dirty="0" err="1" smtClean="0">
                <a:latin typeface="Times-Roman" charset="0"/>
                <a:cs typeface="+mn-cs"/>
              </a:rPr>
              <a:t>government</a:t>
            </a:r>
            <a:r>
              <a:rPr lang="fr-FR" dirty="0" smtClean="0">
                <a:latin typeface="Times-Roman" charset="0"/>
                <a:cs typeface="+mn-cs"/>
              </a:rPr>
              <a:t> </a:t>
            </a:r>
            <a:r>
              <a:rPr lang="fr-FR" dirty="0" err="1" smtClean="0">
                <a:latin typeface="Times-Roman" charset="0"/>
                <a:cs typeface="+mn-cs"/>
              </a:rPr>
              <a:t>funding</a:t>
            </a:r>
            <a:r>
              <a:rPr lang="fr-FR" dirty="0" smtClean="0">
                <a:latin typeface="Times-Roman" charset="0"/>
                <a:cs typeface="+mn-cs"/>
              </a:rPr>
              <a:t>. To </a:t>
            </a:r>
            <a:r>
              <a:rPr lang="fr-FR" dirty="0" err="1" smtClean="0">
                <a:latin typeface="Times-Roman" charset="0"/>
                <a:cs typeface="+mn-cs"/>
              </a:rPr>
              <a:t>illustrate</a:t>
            </a:r>
            <a:r>
              <a:rPr lang="fr-FR" dirty="0" smtClean="0">
                <a:latin typeface="Times-Roman" charset="0"/>
                <a:cs typeface="+mn-cs"/>
              </a:rPr>
              <a:t> </a:t>
            </a:r>
            <a:r>
              <a:rPr lang="fr-FR" dirty="0" err="1" smtClean="0">
                <a:latin typeface="Times-Roman" charset="0"/>
                <a:cs typeface="+mn-cs"/>
              </a:rPr>
              <a:t>this</a:t>
            </a:r>
            <a:r>
              <a:rPr lang="fr-FR" dirty="0" smtClean="0">
                <a:latin typeface="Times-Roman" charset="0"/>
                <a:cs typeface="+mn-cs"/>
              </a:rPr>
              <a:t>, </a:t>
            </a:r>
            <a:r>
              <a:rPr lang="fr-FR" dirty="0" err="1" smtClean="0">
                <a:latin typeface="Times-Roman" charset="0"/>
                <a:cs typeface="+mn-cs"/>
              </a:rPr>
              <a:t>this</a:t>
            </a:r>
            <a:r>
              <a:rPr lang="fr-FR" dirty="0" smtClean="0">
                <a:latin typeface="Times-Roman" charset="0"/>
                <a:cs typeface="+mn-cs"/>
              </a:rPr>
              <a:t> </a:t>
            </a:r>
            <a:r>
              <a:rPr lang="fr-FR" dirty="0" err="1" smtClean="0">
                <a:latin typeface="Times-Roman" charset="0"/>
                <a:cs typeface="+mn-cs"/>
              </a:rPr>
              <a:t>paper</a:t>
            </a:r>
            <a:r>
              <a:rPr lang="fr-FR" dirty="0" smtClean="0">
                <a:latin typeface="Times-Roman" charset="0"/>
                <a:cs typeface="+mn-cs"/>
              </a:rPr>
              <a:t> </a:t>
            </a:r>
            <a:r>
              <a:rPr lang="fr-FR" dirty="0" err="1" smtClean="0">
                <a:latin typeface="Times-Roman" charset="0"/>
                <a:cs typeface="+mn-cs"/>
              </a:rPr>
              <a:t>lists</a:t>
            </a:r>
            <a:r>
              <a:rPr lang="fr-FR" dirty="0" smtClean="0">
                <a:latin typeface="Times-Roman" charset="0"/>
                <a:cs typeface="+mn-cs"/>
              </a:rPr>
              <a:t> the </a:t>
            </a:r>
            <a:r>
              <a:rPr lang="fr-FR" dirty="0" err="1" smtClean="0">
                <a:latin typeface="Times-Roman" charset="0"/>
                <a:cs typeface="+mn-cs"/>
              </a:rPr>
              <a:t>funding</a:t>
            </a:r>
            <a:r>
              <a:rPr lang="fr-FR" dirty="0" smtClean="0">
                <a:latin typeface="Times-Roman" charset="0"/>
                <a:cs typeface="+mn-cs"/>
              </a:rPr>
              <a:t> sources of </a:t>
            </a:r>
            <a:r>
              <a:rPr lang="fr-FR" dirty="0" err="1" smtClean="0">
                <a:latin typeface="Times-Roman" charset="0"/>
                <a:cs typeface="+mn-cs"/>
              </a:rPr>
              <a:t>some</a:t>
            </a:r>
            <a:r>
              <a:rPr lang="fr-FR" dirty="0" smtClean="0">
                <a:latin typeface="Times-Roman" charset="0"/>
                <a:cs typeface="+mn-cs"/>
              </a:rPr>
              <a:t> of the major </a:t>
            </a:r>
            <a:r>
              <a:rPr lang="fr-FR" dirty="0" err="1" smtClean="0">
                <a:latin typeface="Times-Roman" charset="0"/>
                <a:cs typeface="+mn-cs"/>
              </a:rPr>
              <a:t>advances</a:t>
            </a:r>
            <a:r>
              <a:rPr lang="fr-FR" dirty="0" smtClean="0">
                <a:latin typeface="Times-Roman" charset="0"/>
                <a:cs typeface="+mn-cs"/>
              </a:rPr>
              <a:t>. </a:t>
            </a:r>
            <a:r>
              <a:rPr lang="fr-FR" dirty="0" err="1" smtClean="0">
                <a:latin typeface="Times-Roman" charset="0"/>
                <a:cs typeface="+mn-cs"/>
              </a:rPr>
              <a:t>Without</a:t>
            </a:r>
            <a:r>
              <a:rPr lang="fr-FR" dirty="0" smtClean="0">
                <a:latin typeface="Times-Roman" charset="0"/>
                <a:cs typeface="+mn-cs"/>
              </a:rPr>
              <a:t> </a:t>
            </a:r>
            <a:r>
              <a:rPr lang="fr-FR" dirty="0" err="1" smtClean="0">
                <a:latin typeface="Times-Roman" charset="0"/>
                <a:cs typeface="+mn-cs"/>
              </a:rPr>
              <a:t>this</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many</a:t>
            </a:r>
            <a:r>
              <a:rPr lang="fr-FR" dirty="0" smtClean="0">
                <a:latin typeface="Times-Roman" charset="0"/>
                <a:cs typeface="+mn-cs"/>
              </a:rPr>
              <a:t> of the </a:t>
            </a:r>
            <a:r>
              <a:rPr lang="fr-FR" dirty="0" err="1" smtClean="0">
                <a:latin typeface="Times-Roman" charset="0"/>
                <a:cs typeface="+mn-cs"/>
              </a:rPr>
              <a:t>advances</a:t>
            </a:r>
            <a:r>
              <a:rPr lang="fr-FR" dirty="0" smtClean="0">
                <a:latin typeface="Times-Roman" charset="0"/>
                <a:cs typeface="+mn-cs"/>
              </a:rPr>
              <a:t> in the </a:t>
            </a:r>
            <a:r>
              <a:rPr lang="fr-FR" dirty="0" err="1" smtClean="0">
                <a:latin typeface="Times-Roman" charset="0"/>
                <a:cs typeface="+mn-cs"/>
              </a:rPr>
              <a:t>field</a:t>
            </a:r>
            <a:r>
              <a:rPr lang="fr-FR" dirty="0" smtClean="0">
                <a:latin typeface="Times-Roman" charset="0"/>
                <a:cs typeface="+mn-cs"/>
              </a:rPr>
              <a:t> of HCI </a:t>
            </a:r>
            <a:r>
              <a:rPr lang="fr-FR" dirty="0" err="1" smtClean="0">
                <a:latin typeface="Times-Roman" charset="0"/>
                <a:cs typeface="+mn-cs"/>
              </a:rPr>
              <a:t>would</a:t>
            </a:r>
            <a:r>
              <a:rPr lang="fr-FR" dirty="0" smtClean="0">
                <a:latin typeface="Times-Roman" charset="0"/>
                <a:cs typeface="+mn-cs"/>
              </a:rPr>
              <a:t> </a:t>
            </a:r>
            <a:r>
              <a:rPr lang="fr-FR" dirty="0" err="1" smtClean="0">
                <a:latin typeface="Times-Roman" charset="0"/>
                <a:cs typeface="+mn-cs"/>
              </a:rPr>
              <a:t>probably</a:t>
            </a:r>
            <a:r>
              <a:rPr lang="fr-FR" dirty="0" smtClean="0">
                <a:latin typeface="Times-Roman" charset="0"/>
                <a:cs typeface="+mn-cs"/>
              </a:rPr>
              <a:t> not have </a:t>
            </a:r>
            <a:r>
              <a:rPr lang="fr-FR" dirty="0" err="1" smtClean="0">
                <a:latin typeface="Times-Roman" charset="0"/>
                <a:cs typeface="+mn-cs"/>
              </a:rPr>
              <a:t>taken</a:t>
            </a:r>
            <a:r>
              <a:rPr lang="fr-FR" dirty="0" smtClean="0">
                <a:latin typeface="Times-Roman" charset="0"/>
                <a:cs typeface="+mn-cs"/>
              </a:rPr>
              <a:t> place, and as a </a:t>
            </a:r>
            <a:r>
              <a:rPr lang="fr-FR" dirty="0" err="1" smtClean="0">
                <a:latin typeface="Times-Roman" charset="0"/>
                <a:cs typeface="+mn-cs"/>
              </a:rPr>
              <a:t>consequence</a:t>
            </a:r>
            <a:r>
              <a:rPr lang="fr-FR" dirty="0" smtClean="0">
                <a:latin typeface="Times-Roman" charset="0"/>
                <a:cs typeface="+mn-cs"/>
              </a:rPr>
              <a:t>, the user interfaces of commercial </a:t>
            </a:r>
            <a:r>
              <a:rPr lang="fr-FR" dirty="0" err="1" smtClean="0">
                <a:latin typeface="Times-Roman" charset="0"/>
                <a:cs typeface="+mn-cs"/>
              </a:rPr>
              <a:t>products</a:t>
            </a:r>
            <a:r>
              <a:rPr lang="fr-FR" dirty="0" smtClean="0">
                <a:latin typeface="Times-Roman" charset="0"/>
                <a:cs typeface="+mn-cs"/>
              </a:rPr>
              <a:t> </a:t>
            </a:r>
            <a:r>
              <a:rPr lang="fr-FR" dirty="0" err="1" smtClean="0">
                <a:latin typeface="Times-Roman" charset="0"/>
                <a:cs typeface="+mn-cs"/>
              </a:rPr>
              <a:t>would</a:t>
            </a:r>
            <a:r>
              <a:rPr lang="fr-FR" dirty="0" smtClean="0">
                <a:latin typeface="Times-Roman" charset="0"/>
                <a:cs typeface="+mn-cs"/>
              </a:rPr>
              <a:t> </a:t>
            </a:r>
            <a:r>
              <a:rPr lang="fr-FR" dirty="0" err="1" smtClean="0">
                <a:latin typeface="Times-Roman" charset="0"/>
                <a:cs typeface="+mn-cs"/>
              </a:rPr>
              <a:t>be</a:t>
            </a:r>
            <a:r>
              <a:rPr lang="fr-FR" dirty="0" smtClean="0">
                <a:latin typeface="Times-Roman" charset="0"/>
                <a:cs typeface="+mn-cs"/>
              </a:rPr>
              <a:t> far more </a:t>
            </a:r>
            <a:r>
              <a:rPr lang="fr-FR" dirty="0" err="1" smtClean="0">
                <a:latin typeface="Times-Roman" charset="0"/>
                <a:cs typeface="+mn-cs"/>
              </a:rPr>
              <a:t>difficult</a:t>
            </a:r>
            <a:r>
              <a:rPr lang="fr-FR" dirty="0" smtClean="0">
                <a:latin typeface="Times-Roman" charset="0"/>
                <a:cs typeface="+mn-cs"/>
              </a:rPr>
              <a:t> to use and </a:t>
            </a:r>
            <a:r>
              <a:rPr lang="fr-FR" dirty="0" err="1" smtClean="0">
                <a:latin typeface="Times-Roman" charset="0"/>
                <a:cs typeface="+mn-cs"/>
              </a:rPr>
              <a:t>learn</a:t>
            </a:r>
            <a:r>
              <a:rPr lang="fr-FR" dirty="0" smtClean="0">
                <a:latin typeface="Times-Roman" charset="0"/>
                <a:cs typeface="+mn-cs"/>
              </a:rPr>
              <a:t> </a:t>
            </a:r>
            <a:r>
              <a:rPr lang="fr-FR" dirty="0" err="1" smtClean="0">
                <a:latin typeface="Times-Roman" charset="0"/>
                <a:cs typeface="+mn-cs"/>
              </a:rPr>
              <a:t>than</a:t>
            </a:r>
            <a:r>
              <a:rPr lang="fr-FR" dirty="0" smtClean="0">
                <a:latin typeface="Times-Roman" charset="0"/>
                <a:cs typeface="+mn-cs"/>
              </a:rPr>
              <a:t> </a:t>
            </a:r>
            <a:r>
              <a:rPr lang="fr-FR" dirty="0" err="1" smtClean="0">
                <a:latin typeface="Times-Roman" charset="0"/>
                <a:cs typeface="+mn-cs"/>
              </a:rPr>
              <a:t>they</a:t>
            </a:r>
            <a:r>
              <a:rPr lang="fr-FR" dirty="0" smtClean="0">
                <a:latin typeface="Times-Roman" charset="0"/>
                <a:cs typeface="+mn-cs"/>
              </a:rPr>
              <a:t> are </a:t>
            </a:r>
            <a:r>
              <a:rPr lang="fr-FR" dirty="0" err="1" smtClean="0">
                <a:latin typeface="Times-Roman" charset="0"/>
                <a:cs typeface="+mn-cs"/>
              </a:rPr>
              <a:t>today</a:t>
            </a:r>
            <a:r>
              <a:rPr lang="fr-FR" dirty="0" smtClean="0">
                <a:latin typeface="Times-Roman" charset="0"/>
                <a:cs typeface="+mn-cs"/>
              </a:rPr>
              <a:t>. As </a:t>
            </a:r>
            <a:r>
              <a:rPr lang="fr-FR" dirty="0" err="1" smtClean="0">
                <a:latin typeface="Times-Roman" charset="0"/>
                <a:cs typeface="+mn-cs"/>
              </a:rPr>
              <a:t>described</a:t>
            </a:r>
            <a:r>
              <a:rPr lang="fr-FR" dirty="0" smtClean="0">
                <a:latin typeface="Times-Roman" charset="0"/>
                <a:cs typeface="+mn-cs"/>
              </a:rPr>
              <a:t> by </a:t>
            </a:r>
            <a:r>
              <a:rPr lang="fr-FR" dirty="0" err="1" smtClean="0">
                <a:latin typeface="Times-Roman" charset="0"/>
                <a:cs typeface="+mn-cs"/>
              </a:rPr>
              <a:t>Stu</a:t>
            </a:r>
            <a:r>
              <a:rPr lang="fr-FR" dirty="0" smtClean="0">
                <a:latin typeface="Times-Roman" charset="0"/>
                <a:cs typeface="+mn-cs"/>
              </a:rPr>
              <a:t> </a:t>
            </a:r>
            <a:r>
              <a:rPr lang="fr-FR" dirty="0" err="1" smtClean="0">
                <a:latin typeface="Times-Roman" charset="0"/>
                <a:cs typeface="+mn-cs"/>
              </a:rPr>
              <a:t>Card</a:t>
            </a:r>
            <a:r>
              <a:rPr lang="fr-FR" dirty="0" smtClean="0">
                <a:latin typeface="Times-Roman" charset="0"/>
                <a:cs typeface="+mn-cs"/>
              </a:rPr>
              <a:t>:"</a:t>
            </a:r>
            <a:r>
              <a:rPr lang="fr-FR" dirty="0" err="1" smtClean="0">
                <a:latin typeface="Times-Roman" charset="0"/>
                <a:cs typeface="+mn-cs"/>
              </a:rPr>
              <a:t>Government</a:t>
            </a:r>
            <a:r>
              <a:rPr lang="fr-FR" dirty="0" smtClean="0">
                <a:latin typeface="Times-Roman" charset="0"/>
                <a:cs typeface="+mn-cs"/>
              </a:rPr>
              <a:t> </a:t>
            </a:r>
            <a:r>
              <a:rPr lang="fr-FR" dirty="0" err="1" smtClean="0">
                <a:latin typeface="Times-Roman" charset="0"/>
                <a:cs typeface="+mn-cs"/>
              </a:rPr>
              <a:t>funding</a:t>
            </a:r>
            <a:r>
              <a:rPr lang="fr-FR" dirty="0" smtClean="0">
                <a:latin typeface="Times-Roman" charset="0"/>
                <a:cs typeface="+mn-cs"/>
              </a:rPr>
              <a:t> of </a:t>
            </a:r>
            <a:r>
              <a:rPr lang="fr-FR" dirty="0" err="1" smtClean="0">
                <a:latin typeface="Times-Roman" charset="0"/>
                <a:cs typeface="+mn-cs"/>
              </a:rPr>
              <a:t>advanced</a:t>
            </a:r>
            <a:r>
              <a:rPr lang="fr-FR" dirty="0" smtClean="0">
                <a:latin typeface="Times-Roman" charset="0"/>
                <a:cs typeface="+mn-cs"/>
              </a:rPr>
              <a:t> </a:t>
            </a:r>
            <a:r>
              <a:rPr lang="fr-FR" dirty="0" err="1" smtClean="0">
                <a:latin typeface="Times-Roman" charset="0"/>
                <a:cs typeface="+mn-cs"/>
              </a:rPr>
              <a:t>human</a:t>
            </a:r>
            <a:r>
              <a:rPr lang="fr-FR" dirty="0" smtClean="0">
                <a:latin typeface="Times-Roman" charset="0"/>
                <a:cs typeface="+mn-cs"/>
              </a:rPr>
              <a:t>-computer interaction technologies </a:t>
            </a:r>
            <a:r>
              <a:rPr lang="fr-FR" dirty="0" err="1" smtClean="0">
                <a:latin typeface="Times-Roman" charset="0"/>
                <a:cs typeface="+mn-cs"/>
              </a:rPr>
              <a:t>built</a:t>
            </a:r>
            <a:r>
              <a:rPr lang="fr-FR" dirty="0" smtClean="0">
                <a:latin typeface="Times-Roman" charset="0"/>
                <a:cs typeface="+mn-cs"/>
              </a:rPr>
              <a:t> the </a:t>
            </a:r>
            <a:r>
              <a:rPr lang="fr-FR" dirty="0" err="1" smtClean="0">
                <a:latin typeface="Times-Roman" charset="0"/>
                <a:cs typeface="+mn-cs"/>
              </a:rPr>
              <a:t>intellectual</a:t>
            </a:r>
            <a:r>
              <a:rPr lang="fr-FR" dirty="0" smtClean="0">
                <a:latin typeface="Times-Roman" charset="0"/>
                <a:cs typeface="+mn-cs"/>
              </a:rPr>
              <a:t> capital and </a:t>
            </a:r>
            <a:r>
              <a:rPr lang="fr-FR" dirty="0" err="1" smtClean="0">
                <a:latin typeface="Times-Roman" charset="0"/>
                <a:cs typeface="+mn-cs"/>
              </a:rPr>
              <a:t>trained</a:t>
            </a:r>
            <a:r>
              <a:rPr lang="fr-FR" dirty="0" smtClean="0">
                <a:latin typeface="Times-Roman" charset="0"/>
                <a:cs typeface="+mn-cs"/>
              </a:rPr>
              <a:t> the </a:t>
            </a:r>
            <a:r>
              <a:rPr lang="fr-FR" dirty="0" err="1" smtClean="0">
                <a:latin typeface="Times-Roman" charset="0"/>
                <a:cs typeface="+mn-cs"/>
              </a:rPr>
              <a:t>research</a:t>
            </a:r>
            <a:r>
              <a:rPr lang="fr-FR" dirty="0" smtClean="0">
                <a:latin typeface="Times-Roman" charset="0"/>
                <a:cs typeface="+mn-cs"/>
              </a:rPr>
              <a:t> teams for </a:t>
            </a:r>
            <a:r>
              <a:rPr lang="fr-FR" dirty="0" err="1" smtClean="0">
                <a:latin typeface="Times-Roman" charset="0"/>
                <a:cs typeface="+mn-cs"/>
              </a:rPr>
              <a:t>pioneer</a:t>
            </a:r>
            <a:r>
              <a:rPr lang="fr-FR" dirty="0" smtClean="0">
                <a:latin typeface="Times-Roman" charset="0"/>
                <a:cs typeface="+mn-cs"/>
              </a:rPr>
              <a:t>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that</a:t>
            </a:r>
            <a:r>
              <a:rPr lang="fr-FR" dirty="0" smtClean="0">
                <a:latin typeface="Times-Roman" charset="0"/>
                <a:cs typeface="+mn-cs"/>
              </a:rPr>
              <a:t>, over a </a:t>
            </a:r>
            <a:r>
              <a:rPr lang="fr-FR" dirty="0" err="1" smtClean="0">
                <a:latin typeface="Times-Roman" charset="0"/>
                <a:cs typeface="+mn-cs"/>
              </a:rPr>
              <a:t>period</a:t>
            </a:r>
            <a:r>
              <a:rPr lang="fr-FR" dirty="0" smtClean="0">
                <a:latin typeface="Times-Roman" charset="0"/>
                <a:cs typeface="+mn-cs"/>
              </a:rPr>
              <a:t> of 25 </a:t>
            </a:r>
            <a:r>
              <a:rPr lang="fr-FR" dirty="0" err="1" smtClean="0">
                <a:latin typeface="Times-Roman" charset="0"/>
                <a:cs typeface="+mn-cs"/>
              </a:rPr>
              <a:t>years</a:t>
            </a:r>
            <a:r>
              <a:rPr lang="fr-FR" dirty="0" smtClean="0">
                <a:latin typeface="Times-Roman" charset="0"/>
                <a:cs typeface="+mn-cs"/>
              </a:rPr>
              <a:t>, </a:t>
            </a:r>
            <a:r>
              <a:rPr lang="fr-FR" dirty="0" err="1" smtClean="0">
                <a:latin typeface="Times-Roman" charset="0"/>
                <a:cs typeface="+mn-cs"/>
              </a:rPr>
              <a:t>revolutionized</a:t>
            </a:r>
            <a:r>
              <a:rPr lang="fr-FR" dirty="0" smtClean="0">
                <a:latin typeface="Times-Roman" charset="0"/>
                <a:cs typeface="+mn-cs"/>
              </a:rPr>
              <a:t> how people </a:t>
            </a:r>
            <a:r>
              <a:rPr lang="fr-FR" dirty="0" err="1" smtClean="0">
                <a:latin typeface="Times-Roman" charset="0"/>
                <a:cs typeface="+mn-cs"/>
              </a:rPr>
              <a:t>interact</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computers. </a:t>
            </a:r>
            <a:r>
              <a:rPr lang="fr-FR" dirty="0" err="1" smtClean="0">
                <a:latin typeface="Times-Roman" charset="0"/>
                <a:cs typeface="+mn-cs"/>
              </a:rPr>
              <a:t>Industrial</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laboratories</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corporate</a:t>
            </a:r>
            <a:r>
              <a:rPr lang="fr-FR" dirty="0" smtClean="0">
                <a:latin typeface="Times-Roman" charset="0"/>
                <a:cs typeface="+mn-cs"/>
              </a:rPr>
              <a:t> </a:t>
            </a:r>
            <a:r>
              <a:rPr lang="fr-FR" dirty="0" err="1" smtClean="0">
                <a:latin typeface="Times-Roman" charset="0"/>
                <a:cs typeface="+mn-cs"/>
              </a:rPr>
              <a:t>level</a:t>
            </a:r>
            <a:r>
              <a:rPr lang="fr-FR" dirty="0" smtClean="0">
                <a:latin typeface="Times-Roman" charset="0"/>
                <a:cs typeface="+mn-cs"/>
              </a:rPr>
              <a:t> in Xerox, IBM, AT&amp;T, and </a:t>
            </a:r>
            <a:r>
              <a:rPr lang="fr-FR" dirty="0" err="1" smtClean="0">
                <a:latin typeface="Times-Roman" charset="0"/>
                <a:cs typeface="+mn-cs"/>
              </a:rPr>
              <a:t>others</a:t>
            </a:r>
            <a:r>
              <a:rPr lang="fr-FR" dirty="0" smtClean="0">
                <a:latin typeface="Times-Roman" charset="0"/>
                <a:cs typeface="+mn-cs"/>
              </a:rPr>
              <a:t> </a:t>
            </a:r>
            <a:r>
              <a:rPr lang="fr-FR" dirty="0" err="1" smtClean="0">
                <a:latin typeface="Times-Roman" charset="0"/>
                <a:cs typeface="+mn-cs"/>
              </a:rPr>
              <a:t>played</a:t>
            </a:r>
            <a:r>
              <a:rPr lang="fr-FR" dirty="0" smtClean="0">
                <a:latin typeface="Times-Roman" charset="0"/>
                <a:cs typeface="+mn-cs"/>
              </a:rPr>
              <a:t> a </a:t>
            </a:r>
            <a:r>
              <a:rPr lang="fr-FR" dirty="0" err="1" smtClean="0">
                <a:latin typeface="Times-Roman" charset="0"/>
                <a:cs typeface="+mn-cs"/>
              </a:rPr>
              <a:t>strong</a:t>
            </a:r>
            <a:r>
              <a:rPr lang="fr-FR" dirty="0" smtClean="0">
                <a:latin typeface="Times-Roman" charset="0"/>
                <a:cs typeface="+mn-cs"/>
              </a:rPr>
              <a:t> </a:t>
            </a:r>
            <a:r>
              <a:rPr lang="fr-FR" dirty="0" err="1" smtClean="0">
                <a:latin typeface="Times-Roman" charset="0"/>
                <a:cs typeface="+mn-cs"/>
              </a:rPr>
              <a:t>role</a:t>
            </a:r>
            <a:r>
              <a:rPr lang="fr-FR" dirty="0" smtClean="0">
                <a:latin typeface="Times-Roman" charset="0"/>
                <a:cs typeface="+mn-cs"/>
              </a:rPr>
              <a:t> in </a:t>
            </a:r>
            <a:r>
              <a:rPr lang="fr-FR" dirty="0" err="1" smtClean="0">
                <a:latin typeface="Times-Roman" charset="0"/>
                <a:cs typeface="+mn-cs"/>
              </a:rPr>
              <a:t>developing</a:t>
            </a:r>
            <a:r>
              <a:rPr lang="fr-FR" dirty="0" smtClean="0">
                <a:latin typeface="Times-Roman" charset="0"/>
                <a:cs typeface="+mn-cs"/>
              </a:rPr>
              <a:t> </a:t>
            </a:r>
            <a:r>
              <a:rPr lang="fr-FR" dirty="0" err="1" smtClean="0">
                <a:latin typeface="Times-Roman" charset="0"/>
                <a:cs typeface="+mn-cs"/>
              </a:rPr>
              <a:t>this</a:t>
            </a:r>
            <a:r>
              <a:rPr lang="fr-FR" dirty="0" smtClean="0">
                <a:latin typeface="Times-Roman" charset="0"/>
                <a:cs typeface="+mn-cs"/>
              </a:rPr>
              <a:t> </a:t>
            </a:r>
            <a:r>
              <a:rPr lang="fr-FR" dirty="0" err="1" smtClean="0">
                <a:latin typeface="Times-Roman" charset="0"/>
                <a:cs typeface="+mn-cs"/>
              </a:rPr>
              <a:t>technology</a:t>
            </a:r>
            <a:r>
              <a:rPr lang="fr-FR" dirty="0" smtClean="0">
                <a:latin typeface="Times-Roman" charset="0"/>
                <a:cs typeface="+mn-cs"/>
              </a:rPr>
              <a:t> and </a:t>
            </a:r>
            <a:r>
              <a:rPr lang="fr-FR" dirty="0" err="1" smtClean="0">
                <a:latin typeface="Times-Roman" charset="0"/>
                <a:cs typeface="+mn-cs"/>
              </a:rPr>
              <a:t>bringing</a:t>
            </a:r>
            <a:r>
              <a:rPr lang="fr-FR" dirty="0" smtClean="0">
                <a:latin typeface="Times-Roman" charset="0"/>
                <a:cs typeface="+mn-cs"/>
              </a:rPr>
              <a:t> </a:t>
            </a:r>
            <a:r>
              <a:rPr lang="fr-FR" dirty="0" err="1" smtClean="0">
                <a:latin typeface="Times-Roman" charset="0"/>
                <a:cs typeface="+mn-cs"/>
              </a:rPr>
              <a:t>it</a:t>
            </a:r>
            <a:r>
              <a:rPr lang="fr-FR" dirty="0" smtClean="0">
                <a:latin typeface="Times-Roman" charset="0"/>
                <a:cs typeface="+mn-cs"/>
              </a:rPr>
              <a:t> </a:t>
            </a:r>
            <a:r>
              <a:rPr lang="fr-FR" dirty="0" err="1" smtClean="0">
                <a:latin typeface="Times-Roman" charset="0"/>
                <a:cs typeface="+mn-cs"/>
              </a:rPr>
              <a:t>into</a:t>
            </a:r>
            <a:r>
              <a:rPr lang="fr-FR" dirty="0" smtClean="0">
                <a:latin typeface="Times-Roman" charset="0"/>
                <a:cs typeface="+mn-cs"/>
              </a:rPr>
              <a:t> a </a:t>
            </a:r>
            <a:r>
              <a:rPr lang="fr-FR" dirty="0" err="1" smtClean="0">
                <a:latin typeface="Times-Roman" charset="0"/>
                <a:cs typeface="+mn-cs"/>
              </a:rPr>
              <a:t>form</a:t>
            </a:r>
            <a:r>
              <a:rPr lang="fr-FR" dirty="0" smtClean="0">
                <a:latin typeface="Times-Roman" charset="0"/>
                <a:cs typeface="+mn-cs"/>
              </a:rPr>
              <a:t> </a:t>
            </a:r>
            <a:r>
              <a:rPr lang="fr-FR" dirty="0" err="1" smtClean="0">
                <a:latin typeface="Times-Roman" charset="0"/>
                <a:cs typeface="+mn-cs"/>
              </a:rPr>
              <a:t>suitable</a:t>
            </a:r>
            <a:r>
              <a:rPr lang="fr-FR" dirty="0" smtClean="0">
                <a:latin typeface="Times-Roman" charset="0"/>
                <a:cs typeface="+mn-cs"/>
              </a:rPr>
              <a:t> for the commercial </a:t>
            </a:r>
            <a:r>
              <a:rPr lang="fr-FR" dirty="0" err="1" smtClean="0">
                <a:latin typeface="Times-Roman" charset="0"/>
                <a:cs typeface="+mn-cs"/>
              </a:rPr>
              <a:t>arena</a:t>
            </a:r>
            <a:r>
              <a:rPr lang="fr-FR" dirty="0" smtClean="0">
                <a:latin typeface="Times-Roman" charset="0"/>
                <a:cs typeface="+mn-cs"/>
              </a:rPr>
              <a:t>." [6, p. 162]).Figure 1 shows time </a:t>
            </a:r>
            <a:r>
              <a:rPr lang="fr-FR" dirty="0" err="1" smtClean="0">
                <a:latin typeface="Times-Roman" charset="0"/>
                <a:cs typeface="+mn-cs"/>
              </a:rPr>
              <a:t>lines</a:t>
            </a:r>
            <a:r>
              <a:rPr lang="fr-FR" dirty="0" smtClean="0">
                <a:latin typeface="Times-Roman" charset="0"/>
                <a:cs typeface="+mn-cs"/>
              </a:rPr>
              <a:t> for </a:t>
            </a:r>
            <a:r>
              <a:rPr lang="fr-FR" dirty="0" err="1" smtClean="0">
                <a:latin typeface="Times-Roman" charset="0"/>
                <a:cs typeface="+mn-cs"/>
              </a:rPr>
              <a:t>some</a:t>
            </a:r>
            <a:r>
              <a:rPr lang="fr-FR" dirty="0" smtClean="0">
                <a:latin typeface="Times-Roman" charset="0"/>
                <a:cs typeface="+mn-cs"/>
              </a:rPr>
              <a:t> of the technologies </a:t>
            </a:r>
            <a:r>
              <a:rPr lang="fr-FR" dirty="0" err="1" smtClean="0">
                <a:latin typeface="Times-Roman" charset="0"/>
                <a:cs typeface="+mn-cs"/>
              </a:rPr>
              <a:t>discussed</a:t>
            </a:r>
            <a:r>
              <a:rPr lang="fr-FR" dirty="0" smtClean="0">
                <a:latin typeface="Times-Roman" charset="0"/>
                <a:cs typeface="+mn-cs"/>
              </a:rPr>
              <a:t> in </a:t>
            </a:r>
            <a:r>
              <a:rPr lang="fr-FR" dirty="0" err="1" smtClean="0">
                <a:latin typeface="Times-Roman" charset="0"/>
                <a:cs typeface="+mn-cs"/>
              </a:rPr>
              <a:t>this</a:t>
            </a:r>
            <a:r>
              <a:rPr lang="fr-FR" dirty="0" smtClean="0">
                <a:latin typeface="Times-Roman" charset="0"/>
                <a:cs typeface="+mn-cs"/>
              </a:rPr>
              <a:t> article. Of course, a </a:t>
            </a:r>
            <a:r>
              <a:rPr lang="fr-FR" dirty="0" err="1" smtClean="0">
                <a:latin typeface="Times-Roman" charset="0"/>
                <a:cs typeface="+mn-cs"/>
              </a:rPr>
              <a:t>deeper</a:t>
            </a:r>
            <a:r>
              <a:rPr lang="fr-FR" dirty="0" smtClean="0">
                <a:latin typeface="Times-Roman" charset="0"/>
                <a:cs typeface="+mn-cs"/>
              </a:rPr>
              <a:t> </a:t>
            </a:r>
            <a:r>
              <a:rPr lang="fr-FR" dirty="0" err="1" smtClean="0">
                <a:latin typeface="Times-Roman" charset="0"/>
                <a:cs typeface="+mn-cs"/>
              </a:rPr>
              <a:t>analysis</a:t>
            </a:r>
            <a:r>
              <a:rPr lang="fr-FR" dirty="0" smtClean="0">
                <a:latin typeface="Times-Roman" charset="0"/>
                <a:cs typeface="+mn-cs"/>
              </a:rPr>
              <a:t> </a:t>
            </a:r>
            <a:r>
              <a:rPr lang="fr-FR" dirty="0" err="1" smtClean="0">
                <a:latin typeface="Times-Roman" charset="0"/>
                <a:cs typeface="+mn-cs"/>
              </a:rPr>
              <a:t>would</a:t>
            </a:r>
            <a:r>
              <a:rPr lang="fr-FR" dirty="0" smtClean="0">
                <a:latin typeface="Times-Roman" charset="0"/>
                <a:cs typeface="+mn-cs"/>
              </a:rPr>
              <a:t> </a:t>
            </a:r>
            <a:r>
              <a:rPr lang="fr-FR" dirty="0" err="1" smtClean="0">
                <a:latin typeface="Times-Roman" charset="0"/>
                <a:cs typeface="+mn-cs"/>
              </a:rPr>
              <a:t>reveal</a:t>
            </a:r>
            <a:r>
              <a:rPr lang="fr-FR" dirty="0" smtClean="0">
                <a:latin typeface="Times-Roman" charset="0"/>
                <a:cs typeface="+mn-cs"/>
              </a:rPr>
              <a:t> </a:t>
            </a:r>
            <a:r>
              <a:rPr lang="fr-FR" dirty="0" err="1" smtClean="0">
                <a:latin typeface="Times-Roman" charset="0"/>
                <a:cs typeface="+mn-cs"/>
              </a:rPr>
              <a:t>much</a:t>
            </a:r>
            <a:r>
              <a:rPr lang="fr-FR" dirty="0" smtClean="0">
                <a:latin typeface="Times-Roman" charset="0"/>
                <a:cs typeface="+mn-cs"/>
              </a:rPr>
              <a:t> interaction </a:t>
            </a:r>
            <a:r>
              <a:rPr lang="fr-FR" dirty="0" err="1" smtClean="0">
                <a:latin typeface="Times-Roman" charset="0"/>
                <a:cs typeface="+mn-cs"/>
              </a:rPr>
              <a:t>between</a:t>
            </a:r>
            <a:r>
              <a:rPr lang="fr-FR" dirty="0" smtClean="0">
                <a:latin typeface="Times-Roman" charset="0"/>
                <a:cs typeface="+mn-cs"/>
              </a:rPr>
              <a:t> the </a:t>
            </a:r>
            <a:r>
              <a:rPr lang="fr-FR" dirty="0" err="1" smtClean="0">
                <a:latin typeface="Times-Roman" charset="0"/>
                <a:cs typeface="+mn-cs"/>
              </a:rPr>
              <a:t>university</a:t>
            </a:r>
            <a:r>
              <a:rPr lang="fr-FR" dirty="0" smtClean="0">
                <a:latin typeface="Times-Roman" charset="0"/>
                <a:cs typeface="+mn-cs"/>
              </a:rPr>
              <a:t>, </a:t>
            </a:r>
            <a:r>
              <a:rPr lang="fr-FR" dirty="0" err="1" smtClean="0">
                <a:latin typeface="Times-Roman" charset="0"/>
                <a:cs typeface="+mn-cs"/>
              </a:rPr>
              <a:t>corporate</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and commercial </a:t>
            </a:r>
            <a:r>
              <a:rPr lang="fr-FR" dirty="0" err="1" smtClean="0">
                <a:latin typeface="Times-Roman" charset="0"/>
                <a:cs typeface="+mn-cs"/>
              </a:rPr>
              <a:t>activity</a:t>
            </a:r>
            <a:r>
              <a:rPr lang="fr-FR" dirty="0" smtClean="0">
                <a:latin typeface="Times-Roman" charset="0"/>
                <a:cs typeface="+mn-cs"/>
              </a:rPr>
              <a:t> </a:t>
            </a:r>
            <a:r>
              <a:rPr lang="fr-FR" dirty="0" err="1" smtClean="0">
                <a:latin typeface="Times-Roman" charset="0"/>
                <a:cs typeface="+mn-cs"/>
              </a:rPr>
              <a:t>streams</a:t>
            </a:r>
            <a:r>
              <a:rPr lang="fr-FR" dirty="0" smtClean="0">
                <a:latin typeface="Times-Roman" charset="0"/>
                <a:cs typeface="+mn-cs"/>
              </a:rPr>
              <a:t>. It </a:t>
            </a:r>
            <a:r>
              <a:rPr lang="fr-FR" dirty="0" err="1" smtClean="0">
                <a:latin typeface="Times-Roman" charset="0"/>
                <a:cs typeface="+mn-cs"/>
              </a:rPr>
              <a:t>is</a:t>
            </a:r>
            <a:r>
              <a:rPr lang="fr-FR" dirty="0" smtClean="0">
                <a:latin typeface="Times-Roman" charset="0"/>
                <a:cs typeface="+mn-cs"/>
              </a:rPr>
              <a:t> important to </a:t>
            </a:r>
            <a:r>
              <a:rPr lang="fr-FR" dirty="0" err="1" smtClean="0">
                <a:latin typeface="Times-Roman" charset="0"/>
                <a:cs typeface="+mn-cs"/>
              </a:rPr>
              <a:t>appreciate</a:t>
            </a:r>
            <a:r>
              <a:rPr lang="fr-FR" dirty="0" smtClean="0">
                <a:latin typeface="Times-Roman" charset="0"/>
                <a:cs typeface="+mn-cs"/>
              </a:rPr>
              <a:t>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years</a:t>
            </a:r>
            <a:r>
              <a:rPr lang="fr-FR" dirty="0" smtClean="0">
                <a:latin typeface="Times-Roman" charset="0"/>
                <a:cs typeface="+mn-cs"/>
              </a:rPr>
              <a:t> of </a:t>
            </a:r>
            <a:r>
              <a:rPr lang="fr-FR" dirty="0" err="1" smtClean="0">
                <a:latin typeface="Times-Roman" charset="0"/>
                <a:cs typeface="+mn-cs"/>
              </a:rPr>
              <a:t>research</a:t>
            </a:r>
            <a:r>
              <a:rPr lang="fr-FR" dirty="0" smtClean="0">
                <a:latin typeface="Times-Roman" charset="0"/>
                <a:cs typeface="+mn-cs"/>
              </a:rPr>
              <a:t> are </a:t>
            </a:r>
            <a:r>
              <a:rPr lang="fr-FR" dirty="0" err="1" smtClean="0">
                <a:latin typeface="Times-Roman" charset="0"/>
                <a:cs typeface="+mn-cs"/>
              </a:rPr>
              <a:t>involved</a:t>
            </a:r>
            <a:r>
              <a:rPr lang="fr-FR" dirty="0" smtClean="0">
                <a:latin typeface="Times-Roman" charset="0"/>
                <a:cs typeface="+mn-cs"/>
              </a:rPr>
              <a:t> in </a:t>
            </a:r>
            <a:r>
              <a:rPr lang="fr-FR" dirty="0" err="1" smtClean="0">
                <a:latin typeface="Times-Roman" charset="0"/>
                <a:cs typeface="+mn-cs"/>
              </a:rPr>
              <a:t>creating</a:t>
            </a:r>
            <a:r>
              <a:rPr lang="fr-FR" dirty="0" smtClean="0">
                <a:latin typeface="Times-Roman" charset="0"/>
                <a:cs typeface="+mn-cs"/>
              </a:rPr>
              <a:t> and </a:t>
            </a:r>
            <a:r>
              <a:rPr lang="fr-FR" dirty="0" err="1" smtClean="0">
                <a:latin typeface="Times-Roman" charset="0"/>
                <a:cs typeface="+mn-cs"/>
              </a:rPr>
              <a:t>making</a:t>
            </a:r>
            <a:r>
              <a:rPr lang="fr-FR" dirty="0" smtClean="0">
                <a:latin typeface="Times-Roman" charset="0"/>
                <a:cs typeface="+mn-cs"/>
              </a:rPr>
              <a:t> </a:t>
            </a:r>
            <a:r>
              <a:rPr lang="fr-FR" dirty="0" err="1" smtClean="0">
                <a:latin typeface="Times-Roman" charset="0"/>
                <a:cs typeface="+mn-cs"/>
              </a:rPr>
              <a:t>these</a:t>
            </a:r>
            <a:r>
              <a:rPr lang="fr-FR" dirty="0" smtClean="0">
                <a:latin typeface="Times-Roman" charset="0"/>
                <a:cs typeface="+mn-cs"/>
              </a:rPr>
              <a:t> technologies </a:t>
            </a:r>
            <a:r>
              <a:rPr lang="fr-FR" dirty="0" err="1" smtClean="0">
                <a:latin typeface="Times-Roman" charset="0"/>
                <a:cs typeface="+mn-cs"/>
              </a:rPr>
              <a:t>ready</a:t>
            </a:r>
            <a:r>
              <a:rPr lang="fr-FR" dirty="0" smtClean="0">
                <a:latin typeface="Times-Roman" charset="0"/>
                <a:cs typeface="+mn-cs"/>
              </a:rPr>
              <a:t> for </a:t>
            </a:r>
            <a:r>
              <a:rPr lang="fr-FR" dirty="0" err="1" smtClean="0">
                <a:latin typeface="Times-Roman" charset="0"/>
                <a:cs typeface="+mn-cs"/>
              </a:rPr>
              <a:t>widespread</a:t>
            </a:r>
            <a:r>
              <a:rPr lang="fr-FR" dirty="0" smtClean="0">
                <a:latin typeface="Times-Roman" charset="0"/>
                <a:cs typeface="+mn-cs"/>
              </a:rPr>
              <a:t> use. The </a:t>
            </a:r>
            <a:r>
              <a:rPr lang="fr-FR" dirty="0" err="1" smtClean="0">
                <a:latin typeface="Times-Roman" charset="0"/>
                <a:cs typeface="+mn-cs"/>
              </a:rPr>
              <a:t>same</a:t>
            </a:r>
            <a:r>
              <a:rPr lang="fr-FR" dirty="0" smtClean="0">
                <a:latin typeface="Times-Roman" charset="0"/>
                <a:cs typeface="+mn-cs"/>
              </a:rPr>
              <a:t> </a:t>
            </a:r>
            <a:r>
              <a:rPr lang="fr-FR" dirty="0" err="1" smtClean="0">
                <a:latin typeface="Times-Roman" charset="0"/>
                <a:cs typeface="+mn-cs"/>
              </a:rPr>
              <a:t>will</a:t>
            </a:r>
            <a:r>
              <a:rPr lang="fr-FR" dirty="0" smtClean="0">
                <a:latin typeface="Times-Roman" charset="0"/>
                <a:cs typeface="+mn-cs"/>
              </a:rPr>
              <a:t> </a:t>
            </a:r>
            <a:r>
              <a:rPr lang="fr-FR" dirty="0" err="1" smtClean="0">
                <a:latin typeface="Times-Roman" charset="0"/>
                <a:cs typeface="+mn-cs"/>
              </a:rPr>
              <a:t>be</a:t>
            </a:r>
            <a:r>
              <a:rPr lang="fr-FR" dirty="0" smtClean="0">
                <a:latin typeface="Times-Roman" charset="0"/>
                <a:cs typeface="+mn-cs"/>
              </a:rPr>
              <a:t> </a:t>
            </a:r>
            <a:r>
              <a:rPr lang="fr-FR" dirty="0" err="1" smtClean="0">
                <a:latin typeface="Times-Roman" charset="0"/>
                <a:cs typeface="+mn-cs"/>
              </a:rPr>
              <a:t>true</a:t>
            </a:r>
            <a:r>
              <a:rPr lang="fr-FR" dirty="0" smtClean="0">
                <a:latin typeface="Times-Roman" charset="0"/>
                <a:cs typeface="+mn-cs"/>
              </a:rPr>
              <a:t> for the HCI technologies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will</a:t>
            </a:r>
            <a:r>
              <a:rPr lang="fr-FR" dirty="0" smtClean="0">
                <a:latin typeface="Times-Roman" charset="0"/>
                <a:cs typeface="+mn-cs"/>
              </a:rPr>
              <a:t> </a:t>
            </a:r>
            <a:r>
              <a:rPr lang="fr-FR" dirty="0" err="1" smtClean="0">
                <a:latin typeface="Times-Roman" charset="0"/>
                <a:cs typeface="+mn-cs"/>
              </a:rPr>
              <a:t>provide</a:t>
            </a:r>
            <a:r>
              <a:rPr lang="fr-FR" dirty="0" smtClean="0">
                <a:latin typeface="Times-Roman" charset="0"/>
                <a:cs typeface="+mn-cs"/>
              </a:rPr>
              <a:t> the interfaces of </a:t>
            </a:r>
            <a:r>
              <a:rPr lang="fr-FR" dirty="0" err="1" smtClean="0">
                <a:latin typeface="Times-Roman" charset="0"/>
                <a:cs typeface="+mn-cs"/>
              </a:rPr>
              <a:t>tomorrow</a:t>
            </a:r>
            <a:r>
              <a:rPr lang="fr-FR" dirty="0" smtClean="0">
                <a:latin typeface="Times-Roman" charset="0"/>
                <a:cs typeface="+mn-cs"/>
              </a:rPr>
              <a:t>.</a:t>
            </a:r>
            <a:endParaRPr lang="en-US" dirty="0" smtClean="0">
              <a:latin typeface="Times-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6FA0D9-27F0-574C-A320-7F1BAD786196}" type="slidenum">
              <a:rPr lang="fr-FR"/>
              <a:pPr>
                <a:defRPr/>
              </a:pPr>
              <a:t>41</a:t>
            </a:fld>
            <a:endParaRPr lang="fr-FR"/>
          </a:p>
        </p:txBody>
      </p:sp>
      <p:sp>
        <p:nvSpPr>
          <p:cNvPr id="81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6131" name="Rectangle 3"/>
          <p:cNvSpPr>
            <a:spLocks noGrp="1" noChangeArrowheads="1"/>
          </p:cNvSpPr>
          <p:nvPr>
            <p:ph type="body" idx="1"/>
          </p:nvPr>
        </p:nvSpPr>
        <p:spPr/>
        <p:txBody>
          <a:bodyPr/>
          <a:lstStyle/>
          <a:p>
            <a:pPr eaLnBrk="1" hangingPunct="1">
              <a:defRPr/>
            </a:pPr>
            <a:r>
              <a:rPr lang="fr-FR" b="1" dirty="0" smtClean="0">
                <a:latin typeface="Times-Roman" charset="0"/>
                <a:cs typeface="+mn-cs"/>
              </a:rPr>
              <a:t>Direct Manipulation of </a:t>
            </a:r>
            <a:r>
              <a:rPr lang="fr-FR" b="1" dirty="0" err="1" smtClean="0">
                <a:latin typeface="Times-Roman" charset="0"/>
                <a:cs typeface="+mn-cs"/>
              </a:rPr>
              <a:t>graphical</a:t>
            </a:r>
            <a:r>
              <a:rPr lang="fr-FR" b="1" dirty="0" smtClean="0">
                <a:latin typeface="Times-Roman" charset="0"/>
                <a:cs typeface="+mn-cs"/>
              </a:rPr>
              <a:t> </a:t>
            </a:r>
            <a:r>
              <a:rPr lang="fr-FR" b="1" dirty="0" err="1" smtClean="0">
                <a:latin typeface="Times-Roman" charset="0"/>
                <a:cs typeface="+mn-cs"/>
              </a:rPr>
              <a:t>objects</a:t>
            </a:r>
            <a:r>
              <a:rPr lang="fr-FR" dirty="0" smtClean="0">
                <a:latin typeface="Times-Roman" charset="0"/>
                <a:cs typeface="+mn-cs"/>
              </a:rPr>
              <a:t>: The </a:t>
            </a:r>
            <a:r>
              <a:rPr lang="fr-FR" dirty="0" err="1" smtClean="0">
                <a:latin typeface="Times-Roman" charset="0"/>
                <a:cs typeface="+mn-cs"/>
              </a:rPr>
              <a:t>now</a:t>
            </a:r>
            <a:r>
              <a:rPr lang="fr-FR" dirty="0" smtClean="0">
                <a:latin typeface="Times-Roman" charset="0"/>
                <a:cs typeface="+mn-cs"/>
              </a:rPr>
              <a:t> </a:t>
            </a:r>
            <a:r>
              <a:rPr lang="fr-FR" dirty="0" err="1" smtClean="0">
                <a:latin typeface="Times-Roman" charset="0"/>
                <a:cs typeface="+mn-cs"/>
              </a:rPr>
              <a:t>ubiquitous</a:t>
            </a:r>
            <a:r>
              <a:rPr lang="fr-FR" dirty="0" smtClean="0">
                <a:latin typeface="Times-Roman" charset="0"/>
                <a:cs typeface="+mn-cs"/>
              </a:rPr>
              <a:t> direct manipulation interface, </a:t>
            </a:r>
            <a:r>
              <a:rPr lang="fr-FR" dirty="0" err="1" smtClean="0">
                <a:latin typeface="Times-Roman" charset="0"/>
                <a:cs typeface="+mn-cs"/>
              </a:rPr>
              <a:t>where</a:t>
            </a:r>
            <a:r>
              <a:rPr lang="fr-FR" dirty="0" smtClean="0">
                <a:latin typeface="Times-Roman" charset="0"/>
                <a:cs typeface="+mn-cs"/>
              </a:rPr>
              <a:t> visible </a:t>
            </a:r>
            <a:r>
              <a:rPr lang="fr-FR" dirty="0" err="1" smtClean="0">
                <a:latin typeface="Times-Roman" charset="0"/>
                <a:cs typeface="+mn-cs"/>
              </a:rPr>
              <a:t>objects</a:t>
            </a:r>
            <a:r>
              <a:rPr lang="fr-FR" dirty="0" smtClean="0">
                <a:latin typeface="Times-Roman" charset="0"/>
                <a:cs typeface="+mn-cs"/>
              </a:rPr>
              <a:t> on the </a:t>
            </a:r>
            <a:r>
              <a:rPr lang="fr-FR" dirty="0" err="1" smtClean="0">
                <a:latin typeface="Times-Roman" charset="0"/>
                <a:cs typeface="+mn-cs"/>
              </a:rPr>
              <a:t>screen</a:t>
            </a:r>
            <a:r>
              <a:rPr lang="fr-FR" dirty="0" smtClean="0">
                <a:latin typeface="Times-Roman" charset="0"/>
                <a:cs typeface="+mn-cs"/>
              </a:rPr>
              <a:t> are </a:t>
            </a:r>
            <a:r>
              <a:rPr lang="fr-FR" dirty="0" err="1" smtClean="0">
                <a:latin typeface="Times-Roman" charset="0"/>
                <a:cs typeface="+mn-cs"/>
              </a:rPr>
              <a:t>directly</a:t>
            </a:r>
            <a:r>
              <a:rPr lang="fr-FR" dirty="0" smtClean="0">
                <a:latin typeface="Times-Roman" charset="0"/>
                <a:cs typeface="+mn-cs"/>
              </a:rPr>
              <a:t> </a:t>
            </a:r>
            <a:r>
              <a:rPr lang="fr-FR" dirty="0" err="1" smtClean="0">
                <a:latin typeface="Times-Roman" charset="0"/>
                <a:cs typeface="+mn-cs"/>
              </a:rPr>
              <a:t>manipulated</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 </a:t>
            </a:r>
            <a:r>
              <a:rPr lang="fr-FR" dirty="0" err="1" smtClean="0">
                <a:latin typeface="Times-Roman" charset="0"/>
                <a:cs typeface="+mn-cs"/>
              </a:rPr>
              <a:t>pointing</a:t>
            </a:r>
            <a:r>
              <a:rPr lang="fr-FR" dirty="0" smtClean="0">
                <a:latin typeface="Times-Roman" charset="0"/>
                <a:cs typeface="+mn-cs"/>
              </a:rPr>
              <a:t> </a:t>
            </a:r>
            <a:r>
              <a:rPr lang="fr-FR" dirty="0" err="1" smtClean="0">
                <a:latin typeface="Times-Roman" charset="0"/>
                <a:cs typeface="+mn-cs"/>
              </a:rPr>
              <a:t>device</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first </a:t>
            </a:r>
            <a:r>
              <a:rPr lang="fr-FR" dirty="0" err="1" smtClean="0">
                <a:latin typeface="Times-Roman" charset="0"/>
                <a:cs typeface="+mn-cs"/>
              </a:rPr>
              <a:t>demonstrated</a:t>
            </a:r>
            <a:r>
              <a:rPr lang="fr-FR" dirty="0" smtClean="0">
                <a:latin typeface="Times-Roman" charset="0"/>
                <a:cs typeface="+mn-cs"/>
              </a:rPr>
              <a:t> by Ivan Sutherland in </a:t>
            </a:r>
            <a:r>
              <a:rPr lang="fr-FR" dirty="0" err="1" smtClean="0">
                <a:latin typeface="Times-Roman" charset="0"/>
                <a:cs typeface="+mn-cs"/>
              </a:rPr>
              <a:t>Sketchpad</a:t>
            </a:r>
            <a:r>
              <a:rPr lang="fr-FR" dirty="0" smtClean="0">
                <a:latin typeface="Times-Roman" charset="0"/>
                <a:cs typeface="+mn-cs"/>
              </a:rPr>
              <a:t> [44],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his</a:t>
            </a:r>
            <a:r>
              <a:rPr lang="fr-FR" dirty="0" smtClean="0">
                <a:latin typeface="Times-Roman" charset="0"/>
                <a:cs typeface="+mn-cs"/>
              </a:rPr>
              <a:t> 1963 MIT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a:t>
            </a:r>
            <a:r>
              <a:rPr lang="fr-FR" dirty="0" err="1" smtClean="0">
                <a:latin typeface="Times-Roman" charset="0"/>
                <a:cs typeface="+mn-cs"/>
              </a:rPr>
              <a:t>SketchPad</a:t>
            </a:r>
            <a:r>
              <a:rPr lang="fr-FR" dirty="0" smtClean="0">
                <a:latin typeface="Times-Roman" charset="0"/>
                <a:cs typeface="+mn-cs"/>
              </a:rPr>
              <a:t> </a:t>
            </a:r>
            <a:r>
              <a:rPr lang="fr-FR" dirty="0" err="1" smtClean="0">
                <a:latin typeface="Times-Roman" charset="0"/>
                <a:cs typeface="+mn-cs"/>
              </a:rPr>
              <a:t>supported</a:t>
            </a:r>
            <a:r>
              <a:rPr lang="fr-FR" dirty="0" smtClean="0">
                <a:latin typeface="Times-Roman" charset="0"/>
                <a:cs typeface="+mn-cs"/>
              </a:rPr>
              <a:t> the manipulation of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light-</a:t>
            </a:r>
            <a:r>
              <a:rPr lang="fr-FR" dirty="0" err="1" smtClean="0">
                <a:latin typeface="Times-Roman" charset="0"/>
                <a:cs typeface="+mn-cs"/>
              </a:rPr>
              <a:t>pen</a:t>
            </a:r>
            <a:r>
              <a:rPr lang="fr-FR" dirty="0" smtClean="0">
                <a:latin typeface="Times-Roman" charset="0"/>
                <a:cs typeface="+mn-cs"/>
              </a:rPr>
              <a:t>, </a:t>
            </a:r>
            <a:r>
              <a:rPr lang="fr-FR" dirty="0" err="1" smtClean="0">
                <a:latin typeface="Times-Roman" charset="0"/>
                <a:cs typeface="+mn-cs"/>
              </a:rPr>
              <a:t>including</a:t>
            </a:r>
            <a:r>
              <a:rPr lang="fr-FR" dirty="0" smtClean="0">
                <a:latin typeface="Times-Roman" charset="0"/>
                <a:cs typeface="+mn-cs"/>
              </a:rPr>
              <a:t> </a:t>
            </a:r>
            <a:r>
              <a:rPr lang="fr-FR" dirty="0" err="1" smtClean="0">
                <a:latin typeface="Times-Roman" charset="0"/>
                <a:cs typeface="+mn-cs"/>
              </a:rPr>
              <a:t>grabbing</a:t>
            </a:r>
            <a:r>
              <a:rPr lang="fr-FR" dirty="0" smtClean="0">
                <a:latin typeface="Times-Roman" charset="0"/>
                <a:cs typeface="+mn-cs"/>
              </a:rPr>
              <a:t>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moving</a:t>
            </a:r>
            <a:r>
              <a:rPr lang="fr-FR" dirty="0" smtClean="0">
                <a:latin typeface="Times-Roman" charset="0"/>
                <a:cs typeface="+mn-cs"/>
              </a:rPr>
              <a:t> </a:t>
            </a:r>
            <a:r>
              <a:rPr lang="fr-FR" dirty="0" err="1" smtClean="0">
                <a:latin typeface="Times-Roman" charset="0"/>
                <a:cs typeface="+mn-cs"/>
              </a:rPr>
              <a:t>them</a:t>
            </a:r>
            <a:r>
              <a:rPr lang="fr-FR" dirty="0" smtClean="0">
                <a:latin typeface="Times-Roman" charset="0"/>
                <a:cs typeface="+mn-cs"/>
              </a:rPr>
              <a:t>, </a:t>
            </a:r>
            <a:r>
              <a:rPr lang="fr-FR" dirty="0" err="1" smtClean="0">
                <a:latin typeface="Times-Roman" charset="0"/>
                <a:cs typeface="+mn-cs"/>
              </a:rPr>
              <a:t>changing</a:t>
            </a:r>
            <a:r>
              <a:rPr lang="fr-FR" dirty="0" smtClean="0">
                <a:latin typeface="Times-Roman" charset="0"/>
                <a:cs typeface="+mn-cs"/>
              </a:rPr>
              <a:t> size, and </a:t>
            </a:r>
            <a:r>
              <a:rPr lang="fr-FR" dirty="0" err="1" smtClean="0">
                <a:latin typeface="Times-Roman" charset="0"/>
                <a:cs typeface="+mn-cs"/>
              </a:rPr>
              <a:t>using</a:t>
            </a:r>
            <a:r>
              <a:rPr lang="fr-FR" dirty="0" smtClean="0">
                <a:latin typeface="Times-Roman" charset="0"/>
                <a:cs typeface="+mn-cs"/>
              </a:rPr>
              <a:t> </a:t>
            </a:r>
            <a:r>
              <a:rPr lang="fr-FR" dirty="0" err="1" smtClean="0">
                <a:latin typeface="Times-Roman" charset="0"/>
                <a:cs typeface="+mn-cs"/>
              </a:rPr>
              <a:t>constraints</a:t>
            </a:r>
            <a:r>
              <a:rPr lang="fr-FR" dirty="0" smtClean="0">
                <a:latin typeface="Times-Roman" charset="0"/>
                <a:cs typeface="+mn-cs"/>
              </a:rPr>
              <a:t>. It </a:t>
            </a:r>
            <a:r>
              <a:rPr lang="fr-FR" dirty="0" err="1" smtClean="0">
                <a:latin typeface="Times-Roman" charset="0"/>
                <a:cs typeface="+mn-cs"/>
              </a:rPr>
              <a:t>contained</a:t>
            </a:r>
            <a:r>
              <a:rPr lang="fr-FR" dirty="0" smtClean="0">
                <a:latin typeface="Times-Roman" charset="0"/>
                <a:cs typeface="+mn-cs"/>
              </a:rPr>
              <a:t> the </a:t>
            </a:r>
            <a:r>
              <a:rPr lang="fr-FR" dirty="0" err="1" smtClean="0">
                <a:latin typeface="Times-Roman" charset="0"/>
                <a:cs typeface="+mn-cs"/>
              </a:rPr>
              <a:t>seeds</a:t>
            </a:r>
            <a:r>
              <a:rPr lang="fr-FR" dirty="0" smtClean="0">
                <a:latin typeface="Times-Roman" charset="0"/>
                <a:cs typeface="+mn-cs"/>
              </a:rPr>
              <a:t> of </a:t>
            </a:r>
            <a:r>
              <a:rPr lang="fr-FR" dirty="0" err="1" smtClean="0">
                <a:latin typeface="Times-Roman" charset="0"/>
                <a:cs typeface="+mn-cs"/>
              </a:rPr>
              <a:t>myriad</a:t>
            </a:r>
            <a:r>
              <a:rPr lang="fr-FR" dirty="0" smtClean="0">
                <a:latin typeface="Times-Roman" charset="0"/>
                <a:cs typeface="+mn-cs"/>
              </a:rPr>
              <a:t> important interface </a:t>
            </a:r>
            <a:r>
              <a:rPr lang="fr-FR" dirty="0" err="1" smtClean="0">
                <a:latin typeface="Times-Roman" charset="0"/>
                <a:cs typeface="+mn-cs"/>
              </a:rPr>
              <a:t>ideas</a:t>
            </a:r>
            <a:r>
              <a:rPr lang="fr-FR" dirty="0" smtClean="0">
                <a:latin typeface="Times-Roman" charset="0"/>
                <a:cs typeface="+mn-cs"/>
              </a:rPr>
              <a:t>. The system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built</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Lincoln </a:t>
            </a:r>
            <a:r>
              <a:rPr lang="fr-FR" dirty="0" err="1" smtClean="0">
                <a:latin typeface="Times-Roman" charset="0"/>
                <a:cs typeface="+mn-cs"/>
              </a:rPr>
              <a:t>Labs</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support </a:t>
            </a:r>
            <a:r>
              <a:rPr lang="fr-FR" dirty="0" err="1" smtClean="0">
                <a:latin typeface="Times-Roman" charset="0"/>
                <a:cs typeface="+mn-cs"/>
              </a:rPr>
              <a:t>from</a:t>
            </a:r>
            <a:r>
              <a:rPr lang="fr-FR" dirty="0" smtClean="0">
                <a:latin typeface="Times-Roman" charset="0"/>
                <a:cs typeface="+mn-cs"/>
              </a:rPr>
              <a:t> the Air Force and NSF. </a:t>
            </a:r>
          </a:p>
          <a:p>
            <a:pPr eaLnBrk="1" hangingPunct="1">
              <a:defRPr/>
            </a:pPr>
            <a:r>
              <a:rPr lang="fr-FR" dirty="0" smtClean="0">
                <a:latin typeface="Times-Roman" charset="0"/>
                <a:cs typeface="+mn-cs"/>
              </a:rPr>
              <a:t>NSF = National Science </a:t>
            </a:r>
            <a:r>
              <a:rPr lang="fr-FR" dirty="0" err="1" smtClean="0">
                <a:latin typeface="Times-Roman" charset="0"/>
                <a:cs typeface="+mn-cs"/>
              </a:rPr>
              <a:t>Foundation</a:t>
            </a:r>
            <a:endParaRPr lang="fr-FR" dirty="0" smtClean="0">
              <a:latin typeface="Times-Roman" charset="0"/>
              <a:cs typeface="+mn-cs"/>
            </a:endParaRPr>
          </a:p>
          <a:p>
            <a:pPr eaLnBrk="1" hangingPunct="1">
              <a:defRPr/>
            </a:pPr>
            <a:r>
              <a:rPr lang="fr-FR" dirty="0" smtClean="0">
                <a:latin typeface="Times-Roman" charset="0"/>
                <a:cs typeface="+mn-cs"/>
              </a:rPr>
              <a:t>William </a:t>
            </a:r>
            <a:r>
              <a:rPr lang="fr-FR" dirty="0" err="1" smtClean="0">
                <a:latin typeface="Times-Roman" charset="0"/>
                <a:cs typeface="+mn-cs"/>
              </a:rPr>
              <a:t>Newman's</a:t>
            </a:r>
            <a:r>
              <a:rPr lang="fr-FR" dirty="0" smtClean="0">
                <a:latin typeface="Times-Roman" charset="0"/>
                <a:cs typeface="+mn-cs"/>
              </a:rPr>
              <a:t> </a:t>
            </a:r>
            <a:r>
              <a:rPr lang="fr-FR" dirty="0" err="1" smtClean="0">
                <a:latin typeface="Times-Roman" charset="0"/>
                <a:cs typeface="+mn-cs"/>
              </a:rPr>
              <a:t>Reaction</a:t>
            </a:r>
            <a:r>
              <a:rPr lang="fr-FR" dirty="0" smtClean="0">
                <a:latin typeface="Times-Roman" charset="0"/>
                <a:cs typeface="+mn-cs"/>
              </a:rPr>
              <a:t> Handler [30], </a:t>
            </a:r>
            <a:r>
              <a:rPr lang="fr-FR" dirty="0" err="1" smtClean="0">
                <a:latin typeface="Times-Roman" charset="0"/>
                <a:cs typeface="+mn-cs"/>
              </a:rPr>
              <a:t>created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Imperial </a:t>
            </a:r>
            <a:r>
              <a:rPr lang="fr-FR" dirty="0" err="1" smtClean="0">
                <a:latin typeface="Times-Roman" charset="0"/>
                <a:cs typeface="+mn-cs"/>
              </a:rPr>
              <a:t>College</a:t>
            </a:r>
            <a:r>
              <a:rPr lang="fr-FR" dirty="0" smtClean="0">
                <a:latin typeface="Times-Roman" charset="0"/>
                <a:cs typeface="+mn-cs"/>
              </a:rPr>
              <a:t>, London (1966-67) </a:t>
            </a:r>
            <a:r>
              <a:rPr lang="fr-FR" dirty="0" err="1" smtClean="0">
                <a:latin typeface="Times-Roman" charset="0"/>
                <a:cs typeface="+mn-cs"/>
              </a:rPr>
              <a:t>provided</a:t>
            </a:r>
            <a:r>
              <a:rPr lang="fr-FR" dirty="0" smtClean="0">
                <a:latin typeface="Times-Roman" charset="0"/>
                <a:cs typeface="+mn-cs"/>
              </a:rPr>
              <a:t> direct manipulation of </a:t>
            </a:r>
            <a:r>
              <a:rPr lang="fr-FR" dirty="0" err="1" smtClean="0">
                <a:latin typeface="Times-Roman" charset="0"/>
                <a:cs typeface="+mn-cs"/>
              </a:rPr>
              <a:t>graphics</a:t>
            </a:r>
            <a:r>
              <a:rPr lang="fr-FR" dirty="0" smtClean="0">
                <a:latin typeface="Times-Roman" charset="0"/>
                <a:cs typeface="+mn-cs"/>
              </a:rPr>
              <a:t>, and </a:t>
            </a:r>
            <a:r>
              <a:rPr lang="fr-FR" dirty="0" err="1" smtClean="0">
                <a:latin typeface="Times-Roman" charset="0"/>
                <a:cs typeface="+mn-cs"/>
              </a:rPr>
              <a:t>introduced</a:t>
            </a:r>
            <a:r>
              <a:rPr lang="fr-FR" dirty="0" smtClean="0">
                <a:latin typeface="Times-Roman" charset="0"/>
                <a:cs typeface="+mn-cs"/>
              </a:rPr>
              <a:t> "Light </a:t>
            </a:r>
            <a:r>
              <a:rPr lang="fr-FR" dirty="0" err="1" smtClean="0">
                <a:latin typeface="Times-Roman" charset="0"/>
                <a:cs typeface="+mn-cs"/>
              </a:rPr>
              <a:t>Handles</a:t>
            </a:r>
            <a:r>
              <a:rPr lang="fr-FR" dirty="0" smtClean="0">
                <a:latin typeface="Times-Roman" charset="0"/>
                <a:cs typeface="+mn-cs"/>
              </a:rPr>
              <a:t>," a </a:t>
            </a:r>
            <a:r>
              <a:rPr lang="fr-FR" dirty="0" err="1" smtClean="0">
                <a:latin typeface="Times-Roman" charset="0"/>
                <a:cs typeface="+mn-cs"/>
              </a:rPr>
              <a:t>form</a:t>
            </a:r>
            <a:r>
              <a:rPr lang="fr-FR" dirty="0" smtClean="0">
                <a:latin typeface="Times-Roman" charset="0"/>
                <a:cs typeface="+mn-cs"/>
              </a:rPr>
              <a:t> of </a:t>
            </a:r>
            <a:r>
              <a:rPr lang="fr-FR" dirty="0" err="1" smtClean="0">
                <a:latin typeface="Times-Roman" charset="0"/>
                <a:cs typeface="+mn-cs"/>
              </a:rPr>
              <a:t>graphical</a:t>
            </a:r>
            <a:r>
              <a:rPr lang="fr-FR" dirty="0" smtClean="0">
                <a:latin typeface="Times-Roman" charset="0"/>
                <a:cs typeface="+mn-cs"/>
              </a:rPr>
              <a:t> </a:t>
            </a:r>
            <a:r>
              <a:rPr lang="fr-FR" dirty="0" err="1" smtClean="0">
                <a:latin typeface="Times-Roman" charset="0"/>
                <a:cs typeface="+mn-cs"/>
              </a:rPr>
              <a:t>potentiometer</a:t>
            </a:r>
            <a:r>
              <a:rPr lang="fr-FR" dirty="0" smtClean="0">
                <a:latin typeface="Times-Roman" charset="0"/>
                <a:cs typeface="+mn-cs"/>
              </a:rPr>
              <a:t>,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probably</a:t>
            </a:r>
            <a:r>
              <a:rPr lang="fr-FR" dirty="0" smtClean="0">
                <a:latin typeface="Times-Roman" charset="0"/>
                <a:cs typeface="+mn-cs"/>
              </a:rPr>
              <a:t> the first "</a:t>
            </a:r>
            <a:r>
              <a:rPr lang="fr-FR" dirty="0" err="1" smtClean="0">
                <a:latin typeface="Times-Roman" charset="0"/>
                <a:cs typeface="+mn-cs"/>
              </a:rPr>
              <a:t>widget</a:t>
            </a:r>
            <a:r>
              <a:rPr lang="fr-FR" dirty="0" smtClean="0">
                <a:latin typeface="Times-Roman" charset="0"/>
                <a:cs typeface="+mn-cs"/>
              </a:rPr>
              <a:t>. »</a:t>
            </a:r>
          </a:p>
          <a:p>
            <a:pPr eaLnBrk="1" hangingPunct="1">
              <a:defRPr/>
            </a:pPr>
            <a:endParaRPr lang="fr-FR" dirty="0" smtClean="0">
              <a:latin typeface="Times-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C7F451-F424-ED4F-BF4B-BB0410C15D0A}" type="slidenum">
              <a:rPr lang="fr-FR"/>
              <a:pPr>
                <a:defRPr/>
              </a:pPr>
              <a:t>42</a:t>
            </a:fld>
            <a:endParaRPr lang="fr-FR"/>
          </a:p>
        </p:txBody>
      </p:sp>
      <p:sp>
        <p:nvSpPr>
          <p:cNvPr id="9164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1027"/>
          <p:cNvSpPr>
            <a:spLocks noGrp="1" noChangeArrowheads="1"/>
          </p:cNvSpPr>
          <p:nvPr>
            <p:ph type="body" idx="1"/>
          </p:nvPr>
        </p:nvSpPr>
        <p:spPr/>
        <p:txBody>
          <a:bodyPr/>
          <a:lstStyle/>
          <a:p>
            <a:pPr eaLnBrk="1" hangingPunct="1">
              <a:defRPr/>
            </a:pPr>
            <a:r>
              <a:rPr lang="fr-FR" b="1" dirty="0" smtClean="0">
                <a:latin typeface="Times-Roman" charset="0"/>
                <a:cs typeface="+mn-cs"/>
              </a:rPr>
              <a:t>Direct Manipulation of </a:t>
            </a:r>
            <a:r>
              <a:rPr lang="fr-FR" b="1" dirty="0" err="1" smtClean="0">
                <a:latin typeface="Times-Roman" charset="0"/>
                <a:cs typeface="+mn-cs"/>
              </a:rPr>
              <a:t>graphical</a:t>
            </a:r>
            <a:r>
              <a:rPr lang="fr-FR" b="1" dirty="0" smtClean="0">
                <a:latin typeface="Times-Roman" charset="0"/>
                <a:cs typeface="+mn-cs"/>
              </a:rPr>
              <a:t> </a:t>
            </a:r>
            <a:r>
              <a:rPr lang="fr-FR" b="1" dirty="0" err="1" smtClean="0">
                <a:latin typeface="Times-Roman" charset="0"/>
                <a:cs typeface="+mn-cs"/>
              </a:rPr>
              <a:t>objects</a:t>
            </a:r>
            <a:r>
              <a:rPr lang="fr-FR" dirty="0" smtClean="0">
                <a:latin typeface="Times-Roman" charset="0"/>
                <a:cs typeface="+mn-cs"/>
              </a:rPr>
              <a:t>: The </a:t>
            </a:r>
            <a:r>
              <a:rPr lang="fr-FR" dirty="0" err="1" smtClean="0">
                <a:latin typeface="Times-Roman" charset="0"/>
                <a:cs typeface="+mn-cs"/>
              </a:rPr>
              <a:t>now</a:t>
            </a:r>
            <a:r>
              <a:rPr lang="fr-FR" dirty="0" smtClean="0">
                <a:latin typeface="Times-Roman" charset="0"/>
                <a:cs typeface="+mn-cs"/>
              </a:rPr>
              <a:t> </a:t>
            </a:r>
            <a:r>
              <a:rPr lang="fr-FR" dirty="0" err="1" smtClean="0">
                <a:latin typeface="Times-Roman" charset="0"/>
                <a:cs typeface="+mn-cs"/>
              </a:rPr>
              <a:t>ubiquitous</a:t>
            </a:r>
            <a:r>
              <a:rPr lang="fr-FR" dirty="0" smtClean="0">
                <a:latin typeface="Times-Roman" charset="0"/>
                <a:cs typeface="+mn-cs"/>
              </a:rPr>
              <a:t> direct manipulation interface, </a:t>
            </a:r>
            <a:r>
              <a:rPr lang="fr-FR" dirty="0" err="1" smtClean="0">
                <a:latin typeface="Times-Roman" charset="0"/>
                <a:cs typeface="+mn-cs"/>
              </a:rPr>
              <a:t>where</a:t>
            </a:r>
            <a:r>
              <a:rPr lang="fr-FR" dirty="0" smtClean="0">
                <a:latin typeface="Times-Roman" charset="0"/>
                <a:cs typeface="+mn-cs"/>
              </a:rPr>
              <a:t> visible </a:t>
            </a:r>
            <a:r>
              <a:rPr lang="fr-FR" dirty="0" err="1" smtClean="0">
                <a:latin typeface="Times-Roman" charset="0"/>
                <a:cs typeface="+mn-cs"/>
              </a:rPr>
              <a:t>objects</a:t>
            </a:r>
            <a:r>
              <a:rPr lang="fr-FR" dirty="0" smtClean="0">
                <a:latin typeface="Times-Roman" charset="0"/>
                <a:cs typeface="+mn-cs"/>
              </a:rPr>
              <a:t> on the </a:t>
            </a:r>
            <a:r>
              <a:rPr lang="fr-FR" dirty="0" err="1" smtClean="0">
                <a:latin typeface="Times-Roman" charset="0"/>
                <a:cs typeface="+mn-cs"/>
              </a:rPr>
              <a:t>screen</a:t>
            </a:r>
            <a:r>
              <a:rPr lang="fr-FR" dirty="0" smtClean="0">
                <a:latin typeface="Times-Roman" charset="0"/>
                <a:cs typeface="+mn-cs"/>
              </a:rPr>
              <a:t> are </a:t>
            </a:r>
            <a:r>
              <a:rPr lang="fr-FR" dirty="0" err="1" smtClean="0">
                <a:latin typeface="Times-Roman" charset="0"/>
                <a:cs typeface="+mn-cs"/>
              </a:rPr>
              <a:t>directly</a:t>
            </a:r>
            <a:r>
              <a:rPr lang="fr-FR" dirty="0" smtClean="0">
                <a:latin typeface="Times-Roman" charset="0"/>
                <a:cs typeface="+mn-cs"/>
              </a:rPr>
              <a:t> </a:t>
            </a:r>
            <a:r>
              <a:rPr lang="fr-FR" dirty="0" err="1" smtClean="0">
                <a:latin typeface="Times-Roman" charset="0"/>
                <a:cs typeface="+mn-cs"/>
              </a:rPr>
              <a:t>manipulated</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 </a:t>
            </a:r>
            <a:r>
              <a:rPr lang="fr-FR" dirty="0" err="1" smtClean="0">
                <a:latin typeface="Times-Roman" charset="0"/>
                <a:cs typeface="+mn-cs"/>
              </a:rPr>
              <a:t>pointing</a:t>
            </a:r>
            <a:r>
              <a:rPr lang="fr-FR" dirty="0" smtClean="0">
                <a:latin typeface="Times-Roman" charset="0"/>
                <a:cs typeface="+mn-cs"/>
              </a:rPr>
              <a:t> </a:t>
            </a:r>
            <a:r>
              <a:rPr lang="fr-FR" dirty="0" err="1" smtClean="0">
                <a:latin typeface="Times-Roman" charset="0"/>
                <a:cs typeface="+mn-cs"/>
              </a:rPr>
              <a:t>device</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first </a:t>
            </a:r>
            <a:r>
              <a:rPr lang="fr-FR" dirty="0" err="1" smtClean="0">
                <a:latin typeface="Times-Roman" charset="0"/>
                <a:cs typeface="+mn-cs"/>
              </a:rPr>
              <a:t>demonstrated</a:t>
            </a:r>
            <a:r>
              <a:rPr lang="fr-FR" dirty="0" smtClean="0">
                <a:latin typeface="Times-Roman" charset="0"/>
                <a:cs typeface="+mn-cs"/>
              </a:rPr>
              <a:t> by Ivan Sutherland in </a:t>
            </a:r>
            <a:r>
              <a:rPr lang="fr-FR" dirty="0" err="1" smtClean="0">
                <a:latin typeface="Times-Roman" charset="0"/>
                <a:cs typeface="+mn-cs"/>
              </a:rPr>
              <a:t>Sketchpad</a:t>
            </a:r>
            <a:r>
              <a:rPr lang="fr-FR" dirty="0" smtClean="0">
                <a:latin typeface="Times-Roman" charset="0"/>
                <a:cs typeface="+mn-cs"/>
              </a:rPr>
              <a:t> [44],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his</a:t>
            </a:r>
            <a:r>
              <a:rPr lang="fr-FR" dirty="0" smtClean="0">
                <a:latin typeface="Times-Roman" charset="0"/>
                <a:cs typeface="+mn-cs"/>
              </a:rPr>
              <a:t> 1963 MIT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a:t>
            </a:r>
            <a:r>
              <a:rPr lang="fr-FR" dirty="0" err="1" smtClean="0">
                <a:latin typeface="Times-Roman" charset="0"/>
                <a:cs typeface="+mn-cs"/>
              </a:rPr>
              <a:t>SketchPad</a:t>
            </a:r>
            <a:r>
              <a:rPr lang="fr-FR" dirty="0" smtClean="0">
                <a:latin typeface="Times-Roman" charset="0"/>
                <a:cs typeface="+mn-cs"/>
              </a:rPr>
              <a:t> </a:t>
            </a:r>
            <a:r>
              <a:rPr lang="fr-FR" dirty="0" err="1" smtClean="0">
                <a:latin typeface="Times-Roman" charset="0"/>
                <a:cs typeface="+mn-cs"/>
              </a:rPr>
              <a:t>supported</a:t>
            </a:r>
            <a:r>
              <a:rPr lang="fr-FR" dirty="0" smtClean="0">
                <a:latin typeface="Times-Roman" charset="0"/>
                <a:cs typeface="+mn-cs"/>
              </a:rPr>
              <a:t> the manipulation of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light-</a:t>
            </a:r>
            <a:r>
              <a:rPr lang="fr-FR" dirty="0" err="1" smtClean="0">
                <a:latin typeface="Times-Roman" charset="0"/>
                <a:cs typeface="+mn-cs"/>
              </a:rPr>
              <a:t>pen</a:t>
            </a:r>
            <a:r>
              <a:rPr lang="fr-FR" dirty="0" smtClean="0">
                <a:latin typeface="Times-Roman" charset="0"/>
                <a:cs typeface="+mn-cs"/>
              </a:rPr>
              <a:t>, </a:t>
            </a:r>
            <a:r>
              <a:rPr lang="fr-FR" dirty="0" err="1" smtClean="0">
                <a:latin typeface="Times-Roman" charset="0"/>
                <a:cs typeface="+mn-cs"/>
              </a:rPr>
              <a:t>including</a:t>
            </a:r>
            <a:r>
              <a:rPr lang="fr-FR" dirty="0" smtClean="0">
                <a:latin typeface="Times-Roman" charset="0"/>
                <a:cs typeface="+mn-cs"/>
              </a:rPr>
              <a:t> </a:t>
            </a:r>
            <a:r>
              <a:rPr lang="fr-FR" dirty="0" err="1" smtClean="0">
                <a:latin typeface="Times-Roman" charset="0"/>
                <a:cs typeface="+mn-cs"/>
              </a:rPr>
              <a:t>grabbing</a:t>
            </a:r>
            <a:r>
              <a:rPr lang="fr-FR" dirty="0" smtClean="0">
                <a:latin typeface="Times-Roman" charset="0"/>
                <a:cs typeface="+mn-cs"/>
              </a:rPr>
              <a:t>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moving</a:t>
            </a:r>
            <a:r>
              <a:rPr lang="fr-FR" dirty="0" smtClean="0">
                <a:latin typeface="Times-Roman" charset="0"/>
                <a:cs typeface="+mn-cs"/>
              </a:rPr>
              <a:t> </a:t>
            </a:r>
            <a:r>
              <a:rPr lang="fr-FR" dirty="0" err="1" smtClean="0">
                <a:latin typeface="Times-Roman" charset="0"/>
                <a:cs typeface="+mn-cs"/>
              </a:rPr>
              <a:t>them</a:t>
            </a:r>
            <a:r>
              <a:rPr lang="fr-FR" dirty="0" smtClean="0">
                <a:latin typeface="Times-Roman" charset="0"/>
                <a:cs typeface="+mn-cs"/>
              </a:rPr>
              <a:t>, </a:t>
            </a:r>
            <a:r>
              <a:rPr lang="fr-FR" dirty="0" err="1" smtClean="0">
                <a:latin typeface="Times-Roman" charset="0"/>
                <a:cs typeface="+mn-cs"/>
              </a:rPr>
              <a:t>changing</a:t>
            </a:r>
            <a:r>
              <a:rPr lang="fr-FR" dirty="0" smtClean="0">
                <a:latin typeface="Times-Roman" charset="0"/>
                <a:cs typeface="+mn-cs"/>
              </a:rPr>
              <a:t> size, and </a:t>
            </a:r>
            <a:r>
              <a:rPr lang="fr-FR" dirty="0" err="1" smtClean="0">
                <a:latin typeface="Times-Roman" charset="0"/>
                <a:cs typeface="+mn-cs"/>
              </a:rPr>
              <a:t>using</a:t>
            </a:r>
            <a:r>
              <a:rPr lang="fr-FR" dirty="0" smtClean="0">
                <a:latin typeface="Times-Roman" charset="0"/>
                <a:cs typeface="+mn-cs"/>
              </a:rPr>
              <a:t> </a:t>
            </a:r>
            <a:r>
              <a:rPr lang="fr-FR" dirty="0" err="1" smtClean="0">
                <a:latin typeface="Times-Roman" charset="0"/>
                <a:cs typeface="+mn-cs"/>
              </a:rPr>
              <a:t>constraints</a:t>
            </a:r>
            <a:r>
              <a:rPr lang="fr-FR" dirty="0" smtClean="0">
                <a:latin typeface="Times-Roman" charset="0"/>
                <a:cs typeface="+mn-cs"/>
              </a:rPr>
              <a:t>. It </a:t>
            </a:r>
            <a:r>
              <a:rPr lang="fr-FR" dirty="0" err="1" smtClean="0">
                <a:latin typeface="Times-Roman" charset="0"/>
                <a:cs typeface="+mn-cs"/>
              </a:rPr>
              <a:t>contained</a:t>
            </a:r>
            <a:r>
              <a:rPr lang="fr-FR" dirty="0" smtClean="0">
                <a:latin typeface="Times-Roman" charset="0"/>
                <a:cs typeface="+mn-cs"/>
              </a:rPr>
              <a:t> the </a:t>
            </a:r>
            <a:r>
              <a:rPr lang="fr-FR" dirty="0" err="1" smtClean="0">
                <a:latin typeface="Times-Roman" charset="0"/>
                <a:cs typeface="+mn-cs"/>
              </a:rPr>
              <a:t>seeds</a:t>
            </a:r>
            <a:r>
              <a:rPr lang="fr-FR" dirty="0" smtClean="0">
                <a:latin typeface="Times-Roman" charset="0"/>
                <a:cs typeface="+mn-cs"/>
              </a:rPr>
              <a:t> of </a:t>
            </a:r>
            <a:r>
              <a:rPr lang="fr-FR" dirty="0" err="1" smtClean="0">
                <a:latin typeface="Times-Roman" charset="0"/>
                <a:cs typeface="+mn-cs"/>
              </a:rPr>
              <a:t>myriad</a:t>
            </a:r>
            <a:r>
              <a:rPr lang="fr-FR" dirty="0" smtClean="0">
                <a:latin typeface="Times-Roman" charset="0"/>
                <a:cs typeface="+mn-cs"/>
              </a:rPr>
              <a:t> important interface </a:t>
            </a:r>
            <a:r>
              <a:rPr lang="fr-FR" dirty="0" err="1" smtClean="0">
                <a:latin typeface="Times-Roman" charset="0"/>
                <a:cs typeface="+mn-cs"/>
              </a:rPr>
              <a:t>ideas</a:t>
            </a:r>
            <a:r>
              <a:rPr lang="fr-FR" dirty="0" smtClean="0">
                <a:latin typeface="Times-Roman" charset="0"/>
                <a:cs typeface="+mn-cs"/>
              </a:rPr>
              <a:t>. The system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built</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Lincoln </a:t>
            </a:r>
            <a:r>
              <a:rPr lang="fr-FR" dirty="0" err="1" smtClean="0">
                <a:latin typeface="Times-Roman" charset="0"/>
                <a:cs typeface="+mn-cs"/>
              </a:rPr>
              <a:t>Labs</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support </a:t>
            </a:r>
            <a:r>
              <a:rPr lang="fr-FR" dirty="0" err="1" smtClean="0">
                <a:latin typeface="Times-Roman" charset="0"/>
                <a:cs typeface="+mn-cs"/>
              </a:rPr>
              <a:t>from</a:t>
            </a:r>
            <a:r>
              <a:rPr lang="fr-FR" dirty="0" smtClean="0">
                <a:latin typeface="Times-Roman" charset="0"/>
                <a:cs typeface="+mn-cs"/>
              </a:rPr>
              <a:t> the Air Force and NSF. William </a:t>
            </a:r>
            <a:r>
              <a:rPr lang="fr-FR" dirty="0" err="1" smtClean="0">
                <a:latin typeface="Times-Roman" charset="0"/>
                <a:cs typeface="+mn-cs"/>
              </a:rPr>
              <a:t>Newman's</a:t>
            </a:r>
            <a:r>
              <a:rPr lang="fr-FR" dirty="0" smtClean="0">
                <a:latin typeface="Times-Roman" charset="0"/>
                <a:cs typeface="+mn-cs"/>
              </a:rPr>
              <a:t> </a:t>
            </a:r>
            <a:r>
              <a:rPr lang="fr-FR" dirty="0" err="1" smtClean="0">
                <a:latin typeface="Times-Roman" charset="0"/>
                <a:cs typeface="+mn-cs"/>
              </a:rPr>
              <a:t>Reaction</a:t>
            </a:r>
            <a:r>
              <a:rPr lang="fr-FR" dirty="0" smtClean="0">
                <a:latin typeface="Times-Roman" charset="0"/>
                <a:cs typeface="+mn-cs"/>
              </a:rPr>
              <a:t> Handler [30], </a:t>
            </a:r>
            <a:r>
              <a:rPr lang="fr-FR" dirty="0" err="1" smtClean="0">
                <a:latin typeface="Times-Roman" charset="0"/>
                <a:cs typeface="+mn-cs"/>
              </a:rPr>
              <a:t>created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Imperial </a:t>
            </a:r>
            <a:r>
              <a:rPr lang="fr-FR" dirty="0" err="1" smtClean="0">
                <a:latin typeface="Times-Roman" charset="0"/>
                <a:cs typeface="+mn-cs"/>
              </a:rPr>
              <a:t>College</a:t>
            </a:r>
            <a:r>
              <a:rPr lang="fr-FR" dirty="0" smtClean="0">
                <a:latin typeface="Times-Roman" charset="0"/>
                <a:cs typeface="+mn-cs"/>
              </a:rPr>
              <a:t>, London (1966-67) </a:t>
            </a:r>
            <a:r>
              <a:rPr lang="fr-FR" dirty="0" err="1" smtClean="0">
                <a:latin typeface="Times-Roman" charset="0"/>
                <a:cs typeface="+mn-cs"/>
              </a:rPr>
              <a:t>provided</a:t>
            </a:r>
            <a:r>
              <a:rPr lang="fr-FR" dirty="0" smtClean="0">
                <a:latin typeface="Times-Roman" charset="0"/>
                <a:cs typeface="+mn-cs"/>
              </a:rPr>
              <a:t> direct manipulation of </a:t>
            </a:r>
            <a:r>
              <a:rPr lang="fr-FR" dirty="0" err="1" smtClean="0">
                <a:latin typeface="Times-Roman" charset="0"/>
                <a:cs typeface="+mn-cs"/>
              </a:rPr>
              <a:t>graphics</a:t>
            </a:r>
            <a:r>
              <a:rPr lang="fr-FR" dirty="0" smtClean="0">
                <a:latin typeface="Times-Roman" charset="0"/>
                <a:cs typeface="+mn-cs"/>
              </a:rPr>
              <a:t>, and </a:t>
            </a:r>
            <a:r>
              <a:rPr lang="fr-FR" dirty="0" err="1" smtClean="0">
                <a:latin typeface="Times-Roman" charset="0"/>
                <a:cs typeface="+mn-cs"/>
              </a:rPr>
              <a:t>introduced</a:t>
            </a:r>
            <a:r>
              <a:rPr lang="fr-FR" dirty="0" smtClean="0">
                <a:latin typeface="Times-Roman" charset="0"/>
                <a:cs typeface="+mn-cs"/>
              </a:rPr>
              <a:t> "Light </a:t>
            </a:r>
            <a:r>
              <a:rPr lang="fr-FR" dirty="0" err="1" smtClean="0">
                <a:latin typeface="Times-Roman" charset="0"/>
                <a:cs typeface="+mn-cs"/>
              </a:rPr>
              <a:t>Handles</a:t>
            </a:r>
            <a:r>
              <a:rPr lang="fr-FR" dirty="0" smtClean="0">
                <a:latin typeface="Times-Roman" charset="0"/>
                <a:cs typeface="+mn-cs"/>
              </a:rPr>
              <a:t>," a </a:t>
            </a:r>
            <a:r>
              <a:rPr lang="fr-FR" dirty="0" err="1" smtClean="0">
                <a:latin typeface="Times-Roman" charset="0"/>
                <a:cs typeface="+mn-cs"/>
              </a:rPr>
              <a:t>form</a:t>
            </a:r>
            <a:r>
              <a:rPr lang="fr-FR" dirty="0" smtClean="0">
                <a:latin typeface="Times-Roman" charset="0"/>
                <a:cs typeface="+mn-cs"/>
              </a:rPr>
              <a:t> of </a:t>
            </a:r>
            <a:r>
              <a:rPr lang="fr-FR" dirty="0" err="1" smtClean="0">
                <a:latin typeface="Times-Roman" charset="0"/>
                <a:cs typeface="+mn-cs"/>
              </a:rPr>
              <a:t>graphical</a:t>
            </a:r>
            <a:r>
              <a:rPr lang="fr-FR" dirty="0" smtClean="0">
                <a:latin typeface="Times-Roman" charset="0"/>
                <a:cs typeface="+mn-cs"/>
              </a:rPr>
              <a:t> </a:t>
            </a:r>
            <a:r>
              <a:rPr lang="fr-FR" dirty="0" err="1" smtClean="0">
                <a:latin typeface="Times-Roman" charset="0"/>
                <a:cs typeface="+mn-cs"/>
              </a:rPr>
              <a:t>potentiometer</a:t>
            </a:r>
            <a:r>
              <a:rPr lang="fr-FR" dirty="0" smtClean="0">
                <a:latin typeface="Times-Roman" charset="0"/>
                <a:cs typeface="+mn-cs"/>
              </a:rPr>
              <a:t>,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probably</a:t>
            </a:r>
            <a:r>
              <a:rPr lang="fr-FR" dirty="0" smtClean="0">
                <a:latin typeface="Times-Roman" charset="0"/>
                <a:cs typeface="+mn-cs"/>
              </a:rPr>
              <a:t> the first "</a:t>
            </a:r>
            <a:r>
              <a:rPr lang="fr-FR" dirty="0" err="1" smtClean="0">
                <a:latin typeface="Times-Roman" charset="0"/>
                <a:cs typeface="+mn-cs"/>
              </a:rPr>
              <a:t>widget</a:t>
            </a:r>
            <a:r>
              <a:rPr lang="fr-FR" dirty="0" smtClean="0">
                <a:latin typeface="Times-Roman" charset="0"/>
                <a:cs typeface="+mn-cs"/>
              </a:rPr>
              <a:t>." </a:t>
            </a:r>
            <a:r>
              <a:rPr lang="fr-FR" dirty="0" err="1" smtClean="0">
                <a:latin typeface="Times-Roman" charset="0"/>
                <a:cs typeface="+mn-cs"/>
              </a:rPr>
              <a:t>Another</a:t>
            </a:r>
            <a:r>
              <a:rPr lang="fr-FR" dirty="0" smtClean="0">
                <a:latin typeface="Times-Roman" charset="0"/>
                <a:cs typeface="+mn-cs"/>
              </a:rPr>
              <a:t> </a:t>
            </a:r>
            <a:r>
              <a:rPr lang="fr-FR" dirty="0" err="1" smtClean="0">
                <a:latin typeface="Times-Roman" charset="0"/>
                <a:cs typeface="+mn-cs"/>
              </a:rPr>
              <a:t>early</a:t>
            </a:r>
            <a:r>
              <a:rPr lang="fr-FR" dirty="0" smtClean="0">
                <a:latin typeface="Times-Roman" charset="0"/>
                <a:cs typeface="+mn-cs"/>
              </a:rPr>
              <a:t> system </a:t>
            </a:r>
            <a:r>
              <a:rPr lang="fr-FR" dirty="0" err="1" smtClean="0">
                <a:latin typeface="Times-Roman" charset="0"/>
                <a:cs typeface="+mn-cs"/>
              </a:rPr>
              <a:t>was</a:t>
            </a:r>
            <a:r>
              <a:rPr lang="fr-FR" dirty="0" smtClean="0">
                <a:latin typeface="Times-Roman" charset="0"/>
                <a:cs typeface="+mn-cs"/>
              </a:rPr>
              <a:t> AMBIT/G (</a:t>
            </a:r>
            <a:r>
              <a:rPr lang="fr-FR" dirty="0" err="1" smtClean="0">
                <a:latin typeface="Times-Roman" charset="0"/>
                <a:cs typeface="+mn-cs"/>
              </a:rPr>
              <a:t>implemented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MIT's</a:t>
            </a:r>
            <a:r>
              <a:rPr lang="fr-FR" dirty="0" smtClean="0">
                <a:latin typeface="Times-Roman" charset="0"/>
                <a:cs typeface="+mn-cs"/>
              </a:rPr>
              <a:t> Lincoln </a:t>
            </a:r>
            <a:r>
              <a:rPr lang="fr-FR" dirty="0" err="1" smtClean="0">
                <a:latin typeface="Times-Roman" charset="0"/>
                <a:cs typeface="+mn-cs"/>
              </a:rPr>
              <a:t>Labs</a:t>
            </a:r>
            <a:r>
              <a:rPr lang="fr-FR" dirty="0" smtClean="0">
                <a:latin typeface="Times-Roman" charset="0"/>
                <a:cs typeface="+mn-cs"/>
              </a:rPr>
              <a:t>, 1968, ARPA </a:t>
            </a:r>
            <a:r>
              <a:rPr lang="fr-FR" dirty="0" err="1" smtClean="0">
                <a:latin typeface="Times-Roman" charset="0"/>
                <a:cs typeface="+mn-cs"/>
              </a:rPr>
              <a:t>funded</a:t>
            </a:r>
            <a:r>
              <a:rPr lang="fr-FR" dirty="0" smtClean="0">
                <a:latin typeface="Times-Roman" charset="0"/>
                <a:cs typeface="+mn-cs"/>
              </a:rPr>
              <a:t>). It </a:t>
            </a:r>
            <a:r>
              <a:rPr lang="fr-FR" dirty="0" err="1" smtClean="0">
                <a:latin typeface="Times-Roman" charset="0"/>
                <a:cs typeface="+mn-cs"/>
              </a:rPr>
              <a:t>employed</a:t>
            </a:r>
            <a:r>
              <a:rPr lang="fr-FR" dirty="0" smtClean="0">
                <a:latin typeface="Times-Roman" charset="0"/>
                <a:cs typeface="+mn-cs"/>
              </a:rPr>
              <a:t>, </a:t>
            </a:r>
            <a:r>
              <a:rPr lang="fr-FR" dirty="0" err="1" smtClean="0">
                <a:latin typeface="Times-Roman" charset="0"/>
                <a:cs typeface="+mn-cs"/>
              </a:rPr>
              <a:t>among</a:t>
            </a:r>
            <a:r>
              <a:rPr lang="fr-FR" dirty="0" smtClean="0">
                <a:latin typeface="Times-Roman" charset="0"/>
                <a:cs typeface="+mn-cs"/>
              </a:rPr>
              <a:t> </a:t>
            </a:r>
            <a:r>
              <a:rPr lang="fr-FR" dirty="0" err="1" smtClean="0">
                <a:latin typeface="Times-Roman" charset="0"/>
                <a:cs typeface="+mn-cs"/>
              </a:rPr>
              <a:t>other</a:t>
            </a:r>
            <a:r>
              <a:rPr lang="fr-FR" dirty="0" smtClean="0">
                <a:latin typeface="Times-Roman" charset="0"/>
                <a:cs typeface="+mn-cs"/>
              </a:rPr>
              <a:t> interface techniques, </a:t>
            </a:r>
            <a:r>
              <a:rPr lang="fr-FR" dirty="0" err="1" smtClean="0">
                <a:latin typeface="Times-Roman" charset="0"/>
                <a:cs typeface="+mn-cs"/>
              </a:rPr>
              <a:t>iconic</a:t>
            </a:r>
            <a:r>
              <a:rPr lang="fr-FR" dirty="0" smtClean="0">
                <a:latin typeface="Times-Roman" charset="0"/>
                <a:cs typeface="+mn-cs"/>
              </a:rPr>
              <a:t> </a:t>
            </a:r>
            <a:r>
              <a:rPr lang="fr-FR" dirty="0" err="1" smtClean="0">
                <a:latin typeface="Times-Roman" charset="0"/>
                <a:cs typeface="+mn-cs"/>
              </a:rPr>
              <a:t>representations</a:t>
            </a:r>
            <a:r>
              <a:rPr lang="fr-FR" dirty="0" smtClean="0">
                <a:latin typeface="Times-Roman" charset="0"/>
                <a:cs typeface="+mn-cs"/>
              </a:rPr>
              <a:t>, </a:t>
            </a:r>
            <a:r>
              <a:rPr lang="fr-FR" dirty="0" err="1" smtClean="0">
                <a:latin typeface="Times-Roman" charset="0"/>
                <a:cs typeface="+mn-cs"/>
              </a:rPr>
              <a:t>gesture</a:t>
            </a:r>
            <a:r>
              <a:rPr lang="fr-FR" dirty="0" smtClean="0">
                <a:latin typeface="Times-Roman" charset="0"/>
                <a:cs typeface="+mn-cs"/>
              </a:rPr>
              <a:t> recognition, </a:t>
            </a:r>
            <a:r>
              <a:rPr lang="fr-FR" dirty="0" err="1" smtClean="0">
                <a:latin typeface="Times-Roman" charset="0"/>
                <a:cs typeface="+mn-cs"/>
              </a:rPr>
              <a:t>dynamic</a:t>
            </a:r>
            <a:r>
              <a:rPr lang="fr-FR" dirty="0" smtClean="0">
                <a:latin typeface="Times-Roman" charset="0"/>
                <a:cs typeface="+mn-cs"/>
              </a:rPr>
              <a:t> menus </a:t>
            </a:r>
            <a:r>
              <a:rPr lang="fr-FR" dirty="0" err="1" smtClean="0">
                <a:latin typeface="Times-Roman" charset="0"/>
                <a:cs typeface="+mn-cs"/>
              </a:rPr>
              <a:t>with</a:t>
            </a:r>
            <a:r>
              <a:rPr lang="fr-FR" dirty="0" smtClean="0">
                <a:latin typeface="Times-Roman" charset="0"/>
                <a:cs typeface="+mn-cs"/>
              </a:rPr>
              <a:t> items </a:t>
            </a:r>
            <a:r>
              <a:rPr lang="fr-FR" dirty="0" err="1" smtClean="0">
                <a:latin typeface="Times-Roman" charset="0"/>
                <a:cs typeface="+mn-cs"/>
              </a:rPr>
              <a:t>selected</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a:t>
            </a:r>
            <a:r>
              <a:rPr lang="fr-FR" dirty="0" err="1" smtClean="0">
                <a:latin typeface="Times-Roman" charset="0"/>
                <a:cs typeface="+mn-cs"/>
              </a:rPr>
              <a:t>pointing</a:t>
            </a:r>
            <a:r>
              <a:rPr lang="fr-FR" dirty="0" smtClean="0">
                <a:latin typeface="Times-Roman" charset="0"/>
                <a:cs typeface="+mn-cs"/>
              </a:rPr>
              <a:t> </a:t>
            </a:r>
            <a:r>
              <a:rPr lang="fr-FR" dirty="0" err="1" smtClean="0">
                <a:latin typeface="Times-Roman" charset="0"/>
                <a:cs typeface="+mn-cs"/>
              </a:rPr>
              <a:t>device</a:t>
            </a:r>
            <a:r>
              <a:rPr lang="fr-FR" dirty="0" smtClean="0">
                <a:latin typeface="Times-Roman" charset="0"/>
                <a:cs typeface="+mn-cs"/>
              </a:rPr>
              <a:t>, </a:t>
            </a:r>
            <a:r>
              <a:rPr lang="fr-FR" dirty="0" err="1" smtClean="0">
                <a:latin typeface="Times-Roman" charset="0"/>
                <a:cs typeface="+mn-cs"/>
              </a:rPr>
              <a:t>selection</a:t>
            </a:r>
            <a:r>
              <a:rPr lang="fr-FR" dirty="0" smtClean="0">
                <a:latin typeface="Times-Roman" charset="0"/>
                <a:cs typeface="+mn-cs"/>
              </a:rPr>
              <a:t> of </a:t>
            </a:r>
            <a:r>
              <a:rPr lang="fr-FR" dirty="0" err="1" smtClean="0">
                <a:latin typeface="Times-Roman" charset="0"/>
                <a:cs typeface="+mn-cs"/>
              </a:rPr>
              <a:t>icons</a:t>
            </a:r>
            <a:r>
              <a:rPr lang="fr-FR" dirty="0" smtClean="0">
                <a:latin typeface="Times-Roman" charset="0"/>
                <a:cs typeface="+mn-cs"/>
              </a:rPr>
              <a:t> by </a:t>
            </a:r>
            <a:r>
              <a:rPr lang="fr-FR" dirty="0" err="1" smtClean="0">
                <a:latin typeface="Times-Roman" charset="0"/>
                <a:cs typeface="+mn-cs"/>
              </a:rPr>
              <a:t>pointing</a:t>
            </a:r>
            <a:r>
              <a:rPr lang="fr-FR" dirty="0" smtClean="0">
                <a:latin typeface="Times-Roman" charset="0"/>
                <a:cs typeface="+mn-cs"/>
              </a:rPr>
              <a:t>, and </a:t>
            </a:r>
            <a:r>
              <a:rPr lang="fr-FR" dirty="0" err="1" smtClean="0">
                <a:latin typeface="Times-Roman" charset="0"/>
                <a:cs typeface="+mn-cs"/>
              </a:rPr>
              <a:t>moded</a:t>
            </a:r>
            <a:r>
              <a:rPr lang="fr-FR" dirty="0" smtClean="0">
                <a:latin typeface="Times-Roman" charset="0"/>
                <a:cs typeface="+mn-cs"/>
              </a:rPr>
              <a:t> and mode-free styles of interaction. David </a:t>
            </a:r>
            <a:r>
              <a:rPr lang="fr-FR" dirty="0" err="1" smtClean="0">
                <a:latin typeface="Times-Roman" charset="0"/>
                <a:cs typeface="+mn-cs"/>
              </a:rPr>
              <a:t>Canfield</a:t>
            </a:r>
            <a:r>
              <a:rPr lang="fr-FR" dirty="0" smtClean="0">
                <a:latin typeface="Times-Roman" charset="0"/>
                <a:cs typeface="+mn-cs"/>
              </a:rPr>
              <a:t> Smith </a:t>
            </a:r>
            <a:r>
              <a:rPr lang="fr-FR" dirty="0" err="1" smtClean="0">
                <a:latin typeface="Times-Roman" charset="0"/>
                <a:cs typeface="+mn-cs"/>
              </a:rPr>
              <a:t>coined</a:t>
            </a:r>
            <a:r>
              <a:rPr lang="fr-FR" dirty="0" smtClean="0">
                <a:latin typeface="Times-Roman" charset="0"/>
                <a:cs typeface="+mn-cs"/>
              </a:rPr>
              <a:t> the </a:t>
            </a:r>
            <a:r>
              <a:rPr lang="fr-FR" dirty="0" err="1" smtClean="0">
                <a:latin typeface="Times-Roman" charset="0"/>
                <a:cs typeface="+mn-cs"/>
              </a:rPr>
              <a:t>term</a:t>
            </a:r>
            <a:r>
              <a:rPr lang="fr-FR" dirty="0" smtClean="0">
                <a:latin typeface="Times-Roman" charset="0"/>
                <a:cs typeface="+mn-cs"/>
              </a:rPr>
              <a:t> "</a:t>
            </a:r>
            <a:r>
              <a:rPr lang="fr-FR" dirty="0" err="1" smtClean="0">
                <a:latin typeface="Times-Roman" charset="0"/>
                <a:cs typeface="+mn-cs"/>
              </a:rPr>
              <a:t>icons</a:t>
            </a:r>
            <a:r>
              <a:rPr lang="fr-FR" dirty="0" smtClean="0">
                <a:latin typeface="Times-Roman" charset="0"/>
                <a:cs typeface="+mn-cs"/>
              </a:rPr>
              <a:t>" in </a:t>
            </a:r>
            <a:r>
              <a:rPr lang="fr-FR" dirty="0" err="1" smtClean="0">
                <a:latin typeface="Times-Roman" charset="0"/>
                <a:cs typeface="+mn-cs"/>
              </a:rPr>
              <a:t>his</a:t>
            </a:r>
            <a:r>
              <a:rPr lang="fr-FR" dirty="0" smtClean="0">
                <a:latin typeface="Times-Roman" charset="0"/>
                <a:cs typeface="+mn-cs"/>
              </a:rPr>
              <a:t> 1975 </a:t>
            </a:r>
            <a:r>
              <a:rPr lang="fr-FR" dirty="0" err="1" smtClean="0">
                <a:latin typeface="Times-Roman" charset="0"/>
                <a:cs typeface="+mn-cs"/>
              </a:rPr>
              <a:t>Stanford</a:t>
            </a:r>
            <a:r>
              <a:rPr lang="fr-FR" dirty="0" smtClean="0">
                <a:latin typeface="Times-Roman" charset="0"/>
                <a:cs typeface="+mn-cs"/>
              </a:rPr>
              <a:t>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on Pygmalion [41] (</a:t>
            </a:r>
            <a:r>
              <a:rPr lang="fr-FR" dirty="0" err="1" smtClean="0">
                <a:latin typeface="Times-Roman" charset="0"/>
                <a:cs typeface="+mn-cs"/>
              </a:rPr>
              <a:t>funded</a:t>
            </a:r>
            <a:r>
              <a:rPr lang="fr-FR" dirty="0" smtClean="0">
                <a:latin typeface="Times-Roman" charset="0"/>
                <a:cs typeface="+mn-cs"/>
              </a:rPr>
              <a:t> by ARPA and NIMH) and Smith </a:t>
            </a:r>
            <a:r>
              <a:rPr lang="fr-FR" dirty="0" err="1" smtClean="0">
                <a:latin typeface="Times-Roman" charset="0"/>
                <a:cs typeface="+mn-cs"/>
              </a:rPr>
              <a:t>later</a:t>
            </a:r>
            <a:r>
              <a:rPr lang="fr-FR" dirty="0" smtClean="0">
                <a:latin typeface="Times-Roman" charset="0"/>
                <a:cs typeface="+mn-cs"/>
              </a:rPr>
              <a:t> </a:t>
            </a:r>
            <a:r>
              <a:rPr lang="fr-FR" dirty="0" err="1" smtClean="0">
                <a:latin typeface="Times-Roman" charset="0"/>
                <a:cs typeface="+mn-cs"/>
              </a:rPr>
              <a:t>popularized</a:t>
            </a:r>
            <a:r>
              <a:rPr lang="fr-FR" dirty="0" smtClean="0">
                <a:latin typeface="Times-Roman" charset="0"/>
                <a:cs typeface="+mn-cs"/>
              </a:rPr>
              <a:t> </a:t>
            </a:r>
            <a:r>
              <a:rPr lang="fr-FR" dirty="0" err="1" smtClean="0">
                <a:latin typeface="Times-Roman" charset="0"/>
                <a:cs typeface="+mn-cs"/>
              </a:rPr>
              <a:t>icons</a:t>
            </a:r>
            <a:r>
              <a:rPr lang="fr-FR" dirty="0" smtClean="0">
                <a:latin typeface="Times-Roman" charset="0"/>
                <a:cs typeface="+mn-cs"/>
              </a:rPr>
              <a:t> as one of the </a:t>
            </a:r>
            <a:r>
              <a:rPr lang="fr-FR" dirty="0" err="1" smtClean="0">
                <a:latin typeface="Times-Roman" charset="0"/>
                <a:cs typeface="+mn-cs"/>
              </a:rPr>
              <a:t>chief</a:t>
            </a:r>
            <a:r>
              <a:rPr lang="fr-FR" dirty="0" smtClean="0">
                <a:latin typeface="Times-Roman" charset="0"/>
                <a:cs typeface="+mn-cs"/>
              </a:rPr>
              <a:t> designers of the Xerox Star [42]. </a:t>
            </a:r>
          </a:p>
          <a:p>
            <a:pPr eaLnBrk="1" hangingPunct="1">
              <a:defRPr/>
            </a:pPr>
            <a:r>
              <a:rPr lang="fr-FR" dirty="0" smtClean="0">
                <a:latin typeface="Times-Roman" charset="0"/>
                <a:cs typeface="+mn-cs"/>
              </a:rPr>
              <a:t>ARPA = </a:t>
            </a:r>
            <a:r>
              <a:rPr lang="en-US" dirty="0" err="1" smtClean="0">
                <a:cs typeface="+mn-cs"/>
              </a:rPr>
              <a:t>précédent</a:t>
            </a:r>
            <a:r>
              <a:rPr lang="en-US" dirty="0" smtClean="0">
                <a:cs typeface="+mn-cs"/>
              </a:rPr>
              <a:t> nom de la DARPA (Defense Advanced Research Projects Agency), l</a:t>
            </a:r>
            <a:r>
              <a:rPr lang="fr-FR" dirty="0" smtClean="0">
                <a:cs typeface="+mn-cs"/>
              </a:rPr>
              <a:t>'</a:t>
            </a:r>
            <a:r>
              <a:rPr lang="en-US" dirty="0" err="1" smtClean="0">
                <a:cs typeface="+mn-cs"/>
              </a:rPr>
              <a:t>agence</a:t>
            </a:r>
            <a:r>
              <a:rPr lang="en-US" dirty="0" smtClean="0">
                <a:cs typeface="+mn-cs"/>
              </a:rPr>
              <a:t> du </a:t>
            </a:r>
            <a:r>
              <a:rPr lang="en-US" dirty="0" err="1" smtClean="0">
                <a:cs typeface="+mn-cs"/>
              </a:rPr>
              <a:t>département</a:t>
            </a:r>
            <a:r>
              <a:rPr lang="en-US" dirty="0" smtClean="0">
                <a:cs typeface="+mn-cs"/>
              </a:rPr>
              <a:t> de la </a:t>
            </a:r>
            <a:r>
              <a:rPr lang="en-US" dirty="0" err="1" smtClean="0">
                <a:cs typeface="+mn-cs"/>
              </a:rPr>
              <a:t>Défense</a:t>
            </a:r>
            <a:r>
              <a:rPr lang="en-US" dirty="0" smtClean="0">
                <a:cs typeface="+mn-cs"/>
              </a:rPr>
              <a:t> des </a:t>
            </a:r>
            <a:r>
              <a:rPr lang="en-US" dirty="0" err="1" smtClean="0">
                <a:cs typeface="+mn-cs"/>
              </a:rPr>
              <a:t>États-Unis</a:t>
            </a:r>
            <a:r>
              <a:rPr lang="en-US" dirty="0" smtClean="0">
                <a:cs typeface="+mn-cs"/>
              </a:rPr>
              <a:t> chargé des </a:t>
            </a:r>
            <a:r>
              <a:rPr lang="en-US" dirty="0" err="1" smtClean="0">
                <a:cs typeface="+mn-cs"/>
              </a:rPr>
              <a:t>nouvelles</a:t>
            </a:r>
            <a:r>
              <a:rPr lang="en-US" dirty="0" smtClean="0">
                <a:cs typeface="+mn-cs"/>
              </a:rPr>
              <a:t> technologies </a:t>
            </a:r>
            <a:r>
              <a:rPr lang="en-US" dirty="0" err="1" smtClean="0">
                <a:cs typeface="+mn-cs"/>
              </a:rPr>
              <a:t>militaires</a:t>
            </a:r>
            <a:r>
              <a:rPr lang="en-US" dirty="0" smtClean="0">
                <a:cs typeface="+mn-cs"/>
              </a:rPr>
              <a:t>.</a:t>
            </a:r>
            <a:endParaRPr lang="fr-FR" dirty="0" smtClean="0">
              <a:latin typeface="Times-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9FA932-C290-F545-8E32-43A6109F1FF9}" type="slidenum">
              <a:rPr lang="fr-FR"/>
              <a:pPr>
                <a:defRPr/>
              </a:pPr>
              <a:t>43</a:t>
            </a:fld>
            <a:endParaRPr lang="fr-FR"/>
          </a:p>
        </p:txBody>
      </p:sp>
      <p:sp>
        <p:nvSpPr>
          <p:cNvPr id="9144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1027"/>
          <p:cNvSpPr>
            <a:spLocks noGrp="1" noChangeArrowheads="1"/>
          </p:cNvSpPr>
          <p:nvPr>
            <p:ph type="body" idx="1"/>
          </p:nvPr>
        </p:nvSpPr>
        <p:spPr/>
        <p:txBody>
          <a:bodyPr/>
          <a:lstStyle/>
          <a:p>
            <a:pPr eaLnBrk="1" hangingPunct="1">
              <a:defRPr/>
            </a:pPr>
            <a:r>
              <a:rPr lang="fr-FR" dirty="0" err="1" smtClean="0">
                <a:latin typeface="Times-Roman" charset="0"/>
                <a:cs typeface="+mn-cs"/>
              </a:rPr>
              <a:t>Many</a:t>
            </a:r>
            <a:r>
              <a:rPr lang="fr-FR" dirty="0" smtClean="0">
                <a:latin typeface="Times-Roman" charset="0"/>
                <a:cs typeface="+mn-cs"/>
              </a:rPr>
              <a:t> of the interaction techniques </a:t>
            </a:r>
            <a:r>
              <a:rPr lang="fr-FR" dirty="0" err="1" smtClean="0">
                <a:latin typeface="Times-Roman" charset="0"/>
                <a:cs typeface="+mn-cs"/>
              </a:rPr>
              <a:t>popular</a:t>
            </a:r>
            <a:r>
              <a:rPr lang="fr-FR" dirty="0" smtClean="0">
                <a:latin typeface="Times-Roman" charset="0"/>
                <a:cs typeface="+mn-cs"/>
              </a:rPr>
              <a:t> in direct manipulation interfaces, </a:t>
            </a:r>
            <a:r>
              <a:rPr lang="fr-FR" dirty="0" err="1" smtClean="0">
                <a:latin typeface="Times-Roman" charset="0"/>
                <a:cs typeface="+mn-cs"/>
              </a:rPr>
              <a:t>such</a:t>
            </a:r>
            <a:r>
              <a:rPr lang="fr-FR" dirty="0" smtClean="0">
                <a:latin typeface="Times-Roman" charset="0"/>
                <a:cs typeface="+mn-cs"/>
              </a:rPr>
              <a:t> as how </a:t>
            </a:r>
            <a:r>
              <a:rPr lang="fr-FR" dirty="0" err="1" smtClean="0">
                <a:latin typeface="Times-Roman" charset="0"/>
                <a:cs typeface="+mn-cs"/>
              </a:rPr>
              <a:t>objects</a:t>
            </a:r>
            <a:r>
              <a:rPr lang="fr-FR" dirty="0" smtClean="0">
                <a:latin typeface="Times-Roman" charset="0"/>
                <a:cs typeface="+mn-cs"/>
              </a:rPr>
              <a:t> and </a:t>
            </a:r>
            <a:r>
              <a:rPr lang="fr-FR" dirty="0" err="1" smtClean="0">
                <a:latin typeface="Times-Roman" charset="0"/>
                <a:cs typeface="+mn-cs"/>
              </a:rPr>
              <a:t>text</a:t>
            </a:r>
            <a:r>
              <a:rPr lang="fr-FR" dirty="0" smtClean="0">
                <a:latin typeface="Times-Roman" charset="0"/>
                <a:cs typeface="+mn-cs"/>
              </a:rPr>
              <a:t> are </a:t>
            </a:r>
            <a:r>
              <a:rPr lang="fr-FR" dirty="0" err="1" smtClean="0">
                <a:latin typeface="Times-Roman" charset="0"/>
                <a:cs typeface="+mn-cs"/>
              </a:rPr>
              <a:t>selected</a:t>
            </a:r>
            <a:r>
              <a:rPr lang="fr-FR" dirty="0" smtClean="0">
                <a:latin typeface="Times-Roman" charset="0"/>
                <a:cs typeface="+mn-cs"/>
              </a:rPr>
              <a:t>, </a:t>
            </a:r>
            <a:r>
              <a:rPr lang="fr-FR" dirty="0" err="1" smtClean="0">
                <a:latin typeface="Times-Roman" charset="0"/>
                <a:cs typeface="+mn-cs"/>
              </a:rPr>
              <a:t>opened</a:t>
            </a:r>
            <a:r>
              <a:rPr lang="fr-FR" dirty="0" smtClean="0">
                <a:latin typeface="Times-Roman" charset="0"/>
                <a:cs typeface="+mn-cs"/>
              </a:rPr>
              <a:t>, and </a:t>
            </a:r>
            <a:r>
              <a:rPr lang="fr-FR" dirty="0" err="1" smtClean="0">
                <a:latin typeface="Times-Roman" charset="0"/>
                <a:cs typeface="+mn-cs"/>
              </a:rPr>
              <a:t>manipulated</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researched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Xerox PARC in the 1970's. In </a:t>
            </a:r>
            <a:r>
              <a:rPr lang="fr-FR" dirty="0" err="1" smtClean="0">
                <a:latin typeface="Times-Roman" charset="0"/>
                <a:cs typeface="+mn-cs"/>
              </a:rPr>
              <a:t>particular</a:t>
            </a:r>
            <a:r>
              <a:rPr lang="fr-FR" dirty="0" smtClean="0">
                <a:latin typeface="Times-Roman" charset="0"/>
                <a:cs typeface="+mn-cs"/>
              </a:rPr>
              <a:t>, the </a:t>
            </a:r>
            <a:r>
              <a:rPr lang="fr-FR" dirty="0" err="1" smtClean="0">
                <a:latin typeface="Times-Roman" charset="0"/>
                <a:cs typeface="+mn-cs"/>
              </a:rPr>
              <a:t>idea</a:t>
            </a:r>
            <a:r>
              <a:rPr lang="fr-FR" dirty="0" smtClean="0">
                <a:latin typeface="Times-Roman" charset="0"/>
                <a:cs typeface="+mn-cs"/>
              </a:rPr>
              <a:t> of "WYSIWYG" (</a:t>
            </a:r>
            <a:r>
              <a:rPr lang="fr-FR" dirty="0" err="1" smtClean="0">
                <a:latin typeface="Times-Roman" charset="0"/>
                <a:cs typeface="+mn-cs"/>
              </a:rPr>
              <a:t>what</a:t>
            </a:r>
            <a:r>
              <a:rPr lang="fr-FR" dirty="0" smtClean="0">
                <a:latin typeface="Times-Roman" charset="0"/>
                <a:cs typeface="+mn-cs"/>
              </a:rPr>
              <a:t> </a:t>
            </a:r>
            <a:r>
              <a:rPr lang="fr-FR" dirty="0" err="1" smtClean="0">
                <a:latin typeface="Times-Roman" charset="0"/>
                <a:cs typeface="+mn-cs"/>
              </a:rPr>
              <a:t>you</a:t>
            </a:r>
            <a:r>
              <a:rPr lang="fr-FR" dirty="0" smtClean="0">
                <a:latin typeface="Times-Roman" charset="0"/>
                <a:cs typeface="+mn-cs"/>
              </a:rPr>
              <a:t> </a:t>
            </a:r>
            <a:r>
              <a:rPr lang="fr-FR" dirty="0" err="1" smtClean="0">
                <a:latin typeface="Times-Roman" charset="0"/>
                <a:cs typeface="+mn-cs"/>
              </a:rPr>
              <a:t>see</a:t>
            </a:r>
            <a:r>
              <a:rPr lang="fr-FR" dirty="0" smtClean="0">
                <a:latin typeface="Times-Roman" charset="0"/>
                <a:cs typeface="+mn-cs"/>
              </a:rPr>
              <a:t> </a:t>
            </a:r>
            <a:r>
              <a:rPr lang="fr-FR" dirty="0" err="1" smtClean="0">
                <a:latin typeface="Times-Roman" charset="0"/>
                <a:cs typeface="+mn-cs"/>
              </a:rPr>
              <a:t>is</a:t>
            </a:r>
            <a:r>
              <a:rPr lang="fr-FR" dirty="0" smtClean="0">
                <a:latin typeface="Times-Roman" charset="0"/>
                <a:cs typeface="+mn-cs"/>
              </a:rPr>
              <a:t> </a:t>
            </a:r>
            <a:r>
              <a:rPr lang="fr-FR" dirty="0" err="1" smtClean="0">
                <a:latin typeface="Times-Roman" charset="0"/>
                <a:cs typeface="+mn-cs"/>
              </a:rPr>
              <a:t>what</a:t>
            </a:r>
            <a:r>
              <a:rPr lang="fr-FR" dirty="0" smtClean="0">
                <a:latin typeface="Times-Roman" charset="0"/>
                <a:cs typeface="+mn-cs"/>
              </a:rPr>
              <a:t> </a:t>
            </a:r>
            <a:r>
              <a:rPr lang="fr-FR" dirty="0" err="1" smtClean="0">
                <a:latin typeface="Times-Roman" charset="0"/>
                <a:cs typeface="+mn-cs"/>
              </a:rPr>
              <a:t>you</a:t>
            </a:r>
            <a:r>
              <a:rPr lang="fr-FR" dirty="0" smtClean="0">
                <a:latin typeface="Times-Roman" charset="0"/>
                <a:cs typeface="+mn-cs"/>
              </a:rPr>
              <a:t> </a:t>
            </a:r>
            <a:r>
              <a:rPr lang="fr-FR" dirty="0" err="1" smtClean="0">
                <a:latin typeface="Times-Roman" charset="0"/>
                <a:cs typeface="+mn-cs"/>
              </a:rPr>
              <a:t>get</a:t>
            </a:r>
            <a:r>
              <a:rPr lang="fr-FR" dirty="0" smtClean="0">
                <a:latin typeface="Times-Roman" charset="0"/>
                <a:cs typeface="+mn-cs"/>
              </a:rPr>
              <a:t>) </a:t>
            </a:r>
            <a:r>
              <a:rPr lang="fr-FR" dirty="0" err="1" smtClean="0">
                <a:latin typeface="Times-Roman" charset="0"/>
                <a:cs typeface="+mn-cs"/>
              </a:rPr>
              <a:t>originated</a:t>
            </a:r>
            <a:r>
              <a:rPr lang="fr-FR" dirty="0" smtClean="0">
                <a:latin typeface="Times-Roman" charset="0"/>
                <a:cs typeface="+mn-cs"/>
              </a:rPr>
              <a:t> </a:t>
            </a:r>
            <a:r>
              <a:rPr lang="fr-FR" dirty="0" err="1" smtClean="0">
                <a:latin typeface="Times-Roman" charset="0"/>
                <a:cs typeface="+mn-cs"/>
              </a:rPr>
              <a:t>there</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such</a:t>
            </a:r>
            <a:r>
              <a:rPr lang="fr-FR" dirty="0" smtClean="0">
                <a:latin typeface="Times-Roman" charset="0"/>
                <a:cs typeface="+mn-cs"/>
              </a:rPr>
              <a:t> as the Bravo </a:t>
            </a:r>
            <a:r>
              <a:rPr lang="fr-FR" dirty="0" err="1" smtClean="0">
                <a:latin typeface="Times-Roman" charset="0"/>
                <a:cs typeface="+mn-cs"/>
              </a:rPr>
              <a:t>text</a:t>
            </a:r>
            <a:r>
              <a:rPr lang="fr-FR" dirty="0" smtClean="0">
                <a:latin typeface="Times-Roman" charset="0"/>
                <a:cs typeface="+mn-cs"/>
              </a:rPr>
              <a:t> editor and the </a:t>
            </a:r>
            <a:r>
              <a:rPr lang="fr-FR" dirty="0" err="1" smtClean="0">
                <a:latin typeface="Times-Roman" charset="0"/>
                <a:cs typeface="+mn-cs"/>
              </a:rPr>
              <a:t>Draw</a:t>
            </a:r>
            <a:r>
              <a:rPr lang="fr-FR" dirty="0" smtClean="0">
                <a:latin typeface="Times-Roman" charset="0"/>
                <a:cs typeface="+mn-cs"/>
              </a:rPr>
              <a:t> </a:t>
            </a:r>
            <a:r>
              <a:rPr lang="fr-FR" dirty="0" err="1" smtClean="0">
                <a:latin typeface="Times-Roman" charset="0"/>
                <a:cs typeface="+mn-cs"/>
              </a:rPr>
              <a:t>drawing</a:t>
            </a:r>
            <a:r>
              <a:rPr lang="fr-FR" dirty="0" smtClean="0">
                <a:latin typeface="Times-Roman" charset="0"/>
                <a:cs typeface="+mn-cs"/>
              </a:rPr>
              <a:t> program [10] The concept of direct manipulation interfaces for </a:t>
            </a:r>
            <a:r>
              <a:rPr lang="fr-FR" dirty="0" err="1" smtClean="0">
                <a:latin typeface="Times-Roman" charset="0"/>
                <a:cs typeface="+mn-cs"/>
              </a:rPr>
              <a:t>everyone</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envisioned</a:t>
            </a:r>
            <a:r>
              <a:rPr lang="fr-FR" dirty="0" smtClean="0">
                <a:latin typeface="Times-Roman" charset="0"/>
                <a:cs typeface="+mn-cs"/>
              </a:rPr>
              <a:t> by Alan Kay of Xerox PARC in a 1977 article about the "</a:t>
            </a:r>
            <a:r>
              <a:rPr lang="fr-FR" dirty="0" err="1" smtClean="0">
                <a:latin typeface="Times-Roman" charset="0"/>
                <a:cs typeface="+mn-cs"/>
              </a:rPr>
              <a:t>Dynabook</a:t>
            </a:r>
            <a:r>
              <a:rPr lang="fr-FR" dirty="0" smtClean="0">
                <a:latin typeface="Times-Roman" charset="0"/>
                <a:cs typeface="+mn-cs"/>
              </a:rPr>
              <a:t>" [16]. The first commercial </a:t>
            </a:r>
            <a:r>
              <a:rPr lang="fr-FR" dirty="0" err="1" smtClean="0">
                <a:latin typeface="Times-Roman" charset="0"/>
                <a:cs typeface="+mn-cs"/>
              </a:rPr>
              <a:t>systems</a:t>
            </a:r>
            <a:r>
              <a:rPr lang="fr-FR" dirty="0" smtClean="0">
                <a:latin typeface="Times-Roman" charset="0"/>
                <a:cs typeface="+mn-cs"/>
              </a:rPr>
              <a:t> to </a:t>
            </a:r>
            <a:r>
              <a:rPr lang="fr-FR" dirty="0" err="1" smtClean="0">
                <a:latin typeface="Times-Roman" charset="0"/>
                <a:cs typeface="+mn-cs"/>
              </a:rPr>
              <a:t>make</a:t>
            </a:r>
            <a:r>
              <a:rPr lang="fr-FR" dirty="0" smtClean="0">
                <a:latin typeface="Times-Roman" charset="0"/>
                <a:cs typeface="+mn-cs"/>
              </a:rPr>
              <a:t> extensive use of Direct Manipulation </a:t>
            </a:r>
            <a:r>
              <a:rPr lang="fr-FR" dirty="0" err="1" smtClean="0">
                <a:latin typeface="Times-Roman" charset="0"/>
                <a:cs typeface="+mn-cs"/>
              </a:rPr>
              <a:t>were</a:t>
            </a:r>
            <a:r>
              <a:rPr lang="fr-FR" dirty="0" smtClean="0">
                <a:latin typeface="Times-Roman" charset="0"/>
                <a:cs typeface="+mn-cs"/>
              </a:rPr>
              <a:t> the Xerox Star (1981) [42], the Apple Lisa (1982) [51] and Macintosh (1984) [52]. Ben </a:t>
            </a:r>
            <a:r>
              <a:rPr lang="fr-FR" dirty="0" err="1" smtClean="0">
                <a:latin typeface="Times-Roman" charset="0"/>
                <a:cs typeface="+mn-cs"/>
              </a:rPr>
              <a:t>Shneiderman</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University</a:t>
            </a:r>
            <a:r>
              <a:rPr lang="fr-FR" dirty="0" smtClean="0">
                <a:latin typeface="Times-Roman" charset="0"/>
                <a:cs typeface="+mn-cs"/>
              </a:rPr>
              <a:t> of Maryland </a:t>
            </a:r>
            <a:r>
              <a:rPr lang="fr-FR" dirty="0" err="1" smtClean="0">
                <a:latin typeface="Times-Roman" charset="0"/>
                <a:cs typeface="+mn-cs"/>
              </a:rPr>
              <a:t>coined</a:t>
            </a:r>
            <a:r>
              <a:rPr lang="fr-FR" dirty="0" smtClean="0">
                <a:latin typeface="Times-Roman" charset="0"/>
                <a:cs typeface="+mn-cs"/>
              </a:rPr>
              <a:t> the </a:t>
            </a:r>
            <a:r>
              <a:rPr lang="fr-FR" dirty="0" err="1" smtClean="0">
                <a:latin typeface="Times-Roman" charset="0"/>
                <a:cs typeface="+mn-cs"/>
              </a:rPr>
              <a:t>term</a:t>
            </a:r>
            <a:r>
              <a:rPr lang="fr-FR" dirty="0" smtClean="0">
                <a:latin typeface="Times-Roman" charset="0"/>
                <a:cs typeface="+mn-cs"/>
              </a:rPr>
              <a:t> "Direct Manipulation" in 1982 and </a:t>
            </a:r>
            <a:r>
              <a:rPr lang="fr-FR" dirty="0" err="1" smtClean="0">
                <a:latin typeface="Times-Roman" charset="0"/>
                <a:cs typeface="+mn-cs"/>
              </a:rPr>
              <a:t>identified</a:t>
            </a:r>
            <a:r>
              <a:rPr lang="fr-FR" dirty="0" smtClean="0">
                <a:latin typeface="Times-Roman" charset="0"/>
                <a:cs typeface="+mn-cs"/>
              </a:rPr>
              <a:t> the components and gave </a:t>
            </a:r>
            <a:r>
              <a:rPr lang="fr-FR" dirty="0" err="1" smtClean="0">
                <a:latin typeface="Times-Roman" charset="0"/>
                <a:cs typeface="+mn-cs"/>
              </a:rPr>
              <a:t>psychological</a:t>
            </a:r>
            <a:r>
              <a:rPr lang="fr-FR" dirty="0" smtClean="0">
                <a:latin typeface="Times-Roman" charset="0"/>
                <a:cs typeface="+mn-cs"/>
              </a:rPr>
              <a:t> </a:t>
            </a:r>
            <a:r>
              <a:rPr lang="fr-FR" dirty="0" err="1" smtClean="0">
                <a:latin typeface="Times-Roman" charset="0"/>
                <a:cs typeface="+mn-cs"/>
              </a:rPr>
              <a:t>foundations</a:t>
            </a:r>
            <a:r>
              <a:rPr lang="fr-FR" dirty="0" smtClean="0">
                <a:latin typeface="Times-Roman" charset="0"/>
                <a:cs typeface="+mn-cs"/>
              </a:rPr>
              <a:t> [40].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76CFBE-837C-7443-8699-2D79B9747F95}" type="slidenum">
              <a:rPr lang="fr-FR"/>
              <a:pPr>
                <a:defRPr/>
              </a:pPr>
              <a:t>44</a:t>
            </a:fld>
            <a:endParaRPr lang="fr-FR"/>
          </a:p>
        </p:txBody>
      </p:sp>
      <p:sp>
        <p:nvSpPr>
          <p:cNvPr id="9185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8531" name="Rectangle 1027"/>
          <p:cNvSpPr>
            <a:spLocks noGrp="1" noChangeArrowheads="1"/>
          </p:cNvSpPr>
          <p:nvPr>
            <p:ph type="body" idx="1"/>
          </p:nvPr>
        </p:nvSpPr>
        <p:spPr/>
        <p:txBody>
          <a:bodyPr/>
          <a:lstStyle/>
          <a:p>
            <a:pPr eaLnBrk="1" hangingPunct="1">
              <a:defRPr/>
            </a:pPr>
            <a:r>
              <a:rPr lang="fr-FR" b="1" dirty="0" smtClean="0">
                <a:latin typeface="Times-Roman" charset="0"/>
                <a:cs typeface="+mn-cs"/>
              </a:rPr>
              <a:t>Direct Manipulation of </a:t>
            </a:r>
            <a:r>
              <a:rPr lang="fr-FR" b="1" dirty="0" err="1" smtClean="0">
                <a:latin typeface="Times-Roman" charset="0"/>
                <a:cs typeface="+mn-cs"/>
              </a:rPr>
              <a:t>graphical</a:t>
            </a:r>
            <a:r>
              <a:rPr lang="fr-FR" b="1" dirty="0" smtClean="0">
                <a:latin typeface="Times-Roman" charset="0"/>
                <a:cs typeface="+mn-cs"/>
              </a:rPr>
              <a:t> </a:t>
            </a:r>
            <a:r>
              <a:rPr lang="fr-FR" b="1" dirty="0" err="1" smtClean="0">
                <a:latin typeface="Times-Roman" charset="0"/>
                <a:cs typeface="+mn-cs"/>
              </a:rPr>
              <a:t>objects</a:t>
            </a:r>
            <a:r>
              <a:rPr lang="fr-FR" dirty="0" smtClean="0">
                <a:latin typeface="Times-Roman" charset="0"/>
                <a:cs typeface="+mn-cs"/>
              </a:rPr>
              <a:t>: The </a:t>
            </a:r>
            <a:r>
              <a:rPr lang="fr-FR" dirty="0" err="1" smtClean="0">
                <a:latin typeface="Times-Roman" charset="0"/>
                <a:cs typeface="+mn-cs"/>
              </a:rPr>
              <a:t>now</a:t>
            </a:r>
            <a:r>
              <a:rPr lang="fr-FR" dirty="0" smtClean="0">
                <a:latin typeface="Times-Roman" charset="0"/>
                <a:cs typeface="+mn-cs"/>
              </a:rPr>
              <a:t> </a:t>
            </a:r>
            <a:r>
              <a:rPr lang="fr-FR" dirty="0" err="1" smtClean="0">
                <a:latin typeface="Times-Roman" charset="0"/>
                <a:cs typeface="+mn-cs"/>
              </a:rPr>
              <a:t>ubiquitous</a:t>
            </a:r>
            <a:r>
              <a:rPr lang="fr-FR" dirty="0" smtClean="0">
                <a:latin typeface="Times-Roman" charset="0"/>
                <a:cs typeface="+mn-cs"/>
              </a:rPr>
              <a:t> direct manipulation interface, </a:t>
            </a:r>
            <a:r>
              <a:rPr lang="fr-FR" dirty="0" err="1" smtClean="0">
                <a:latin typeface="Times-Roman" charset="0"/>
                <a:cs typeface="+mn-cs"/>
              </a:rPr>
              <a:t>where</a:t>
            </a:r>
            <a:r>
              <a:rPr lang="fr-FR" dirty="0" smtClean="0">
                <a:latin typeface="Times-Roman" charset="0"/>
                <a:cs typeface="+mn-cs"/>
              </a:rPr>
              <a:t> visible </a:t>
            </a:r>
            <a:r>
              <a:rPr lang="fr-FR" dirty="0" err="1" smtClean="0">
                <a:latin typeface="Times-Roman" charset="0"/>
                <a:cs typeface="+mn-cs"/>
              </a:rPr>
              <a:t>objects</a:t>
            </a:r>
            <a:r>
              <a:rPr lang="fr-FR" dirty="0" smtClean="0">
                <a:latin typeface="Times-Roman" charset="0"/>
                <a:cs typeface="+mn-cs"/>
              </a:rPr>
              <a:t> on the </a:t>
            </a:r>
            <a:r>
              <a:rPr lang="fr-FR" dirty="0" err="1" smtClean="0">
                <a:latin typeface="Times-Roman" charset="0"/>
                <a:cs typeface="+mn-cs"/>
              </a:rPr>
              <a:t>screen</a:t>
            </a:r>
            <a:r>
              <a:rPr lang="fr-FR" dirty="0" smtClean="0">
                <a:latin typeface="Times-Roman" charset="0"/>
                <a:cs typeface="+mn-cs"/>
              </a:rPr>
              <a:t> are </a:t>
            </a:r>
            <a:r>
              <a:rPr lang="fr-FR" dirty="0" err="1" smtClean="0">
                <a:latin typeface="Times-Roman" charset="0"/>
                <a:cs typeface="+mn-cs"/>
              </a:rPr>
              <a:t>directly</a:t>
            </a:r>
            <a:r>
              <a:rPr lang="fr-FR" dirty="0" smtClean="0">
                <a:latin typeface="Times-Roman" charset="0"/>
                <a:cs typeface="+mn-cs"/>
              </a:rPr>
              <a:t> </a:t>
            </a:r>
            <a:r>
              <a:rPr lang="fr-FR" dirty="0" err="1" smtClean="0">
                <a:latin typeface="Times-Roman" charset="0"/>
                <a:cs typeface="+mn-cs"/>
              </a:rPr>
              <a:t>manipulated</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 </a:t>
            </a:r>
            <a:r>
              <a:rPr lang="fr-FR" dirty="0" err="1" smtClean="0">
                <a:latin typeface="Times-Roman" charset="0"/>
                <a:cs typeface="+mn-cs"/>
              </a:rPr>
              <a:t>pointing</a:t>
            </a:r>
            <a:r>
              <a:rPr lang="fr-FR" dirty="0" smtClean="0">
                <a:latin typeface="Times-Roman" charset="0"/>
                <a:cs typeface="+mn-cs"/>
              </a:rPr>
              <a:t> </a:t>
            </a:r>
            <a:r>
              <a:rPr lang="fr-FR" dirty="0" err="1" smtClean="0">
                <a:latin typeface="Times-Roman" charset="0"/>
                <a:cs typeface="+mn-cs"/>
              </a:rPr>
              <a:t>device</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first </a:t>
            </a:r>
            <a:r>
              <a:rPr lang="fr-FR" dirty="0" err="1" smtClean="0">
                <a:latin typeface="Times-Roman" charset="0"/>
                <a:cs typeface="+mn-cs"/>
              </a:rPr>
              <a:t>demonstrated</a:t>
            </a:r>
            <a:r>
              <a:rPr lang="fr-FR" dirty="0" smtClean="0">
                <a:latin typeface="Times-Roman" charset="0"/>
                <a:cs typeface="+mn-cs"/>
              </a:rPr>
              <a:t> by Ivan Sutherland in </a:t>
            </a:r>
            <a:r>
              <a:rPr lang="fr-FR" dirty="0" err="1" smtClean="0">
                <a:latin typeface="Times-Roman" charset="0"/>
                <a:cs typeface="+mn-cs"/>
              </a:rPr>
              <a:t>Sketchpad</a:t>
            </a:r>
            <a:r>
              <a:rPr lang="fr-FR" dirty="0" smtClean="0">
                <a:latin typeface="Times-Roman" charset="0"/>
                <a:cs typeface="+mn-cs"/>
              </a:rPr>
              <a:t> [44],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his</a:t>
            </a:r>
            <a:r>
              <a:rPr lang="fr-FR" dirty="0" smtClean="0">
                <a:latin typeface="Times-Roman" charset="0"/>
                <a:cs typeface="+mn-cs"/>
              </a:rPr>
              <a:t> 1963 MIT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a:t>
            </a:r>
            <a:r>
              <a:rPr lang="fr-FR" dirty="0" err="1" smtClean="0">
                <a:latin typeface="Times-Roman" charset="0"/>
                <a:cs typeface="+mn-cs"/>
              </a:rPr>
              <a:t>SketchPad</a:t>
            </a:r>
            <a:r>
              <a:rPr lang="fr-FR" dirty="0" smtClean="0">
                <a:latin typeface="Times-Roman" charset="0"/>
                <a:cs typeface="+mn-cs"/>
              </a:rPr>
              <a:t> </a:t>
            </a:r>
            <a:r>
              <a:rPr lang="fr-FR" dirty="0" err="1" smtClean="0">
                <a:latin typeface="Times-Roman" charset="0"/>
                <a:cs typeface="+mn-cs"/>
              </a:rPr>
              <a:t>supported</a:t>
            </a:r>
            <a:r>
              <a:rPr lang="fr-FR" dirty="0" smtClean="0">
                <a:latin typeface="Times-Roman" charset="0"/>
                <a:cs typeface="+mn-cs"/>
              </a:rPr>
              <a:t> the manipulation of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light-</a:t>
            </a:r>
            <a:r>
              <a:rPr lang="fr-FR" dirty="0" err="1" smtClean="0">
                <a:latin typeface="Times-Roman" charset="0"/>
                <a:cs typeface="+mn-cs"/>
              </a:rPr>
              <a:t>pen</a:t>
            </a:r>
            <a:r>
              <a:rPr lang="fr-FR" dirty="0" smtClean="0">
                <a:latin typeface="Times-Roman" charset="0"/>
                <a:cs typeface="+mn-cs"/>
              </a:rPr>
              <a:t>, </a:t>
            </a:r>
            <a:r>
              <a:rPr lang="fr-FR" dirty="0" err="1" smtClean="0">
                <a:latin typeface="Times-Roman" charset="0"/>
                <a:cs typeface="+mn-cs"/>
              </a:rPr>
              <a:t>including</a:t>
            </a:r>
            <a:r>
              <a:rPr lang="fr-FR" dirty="0" smtClean="0">
                <a:latin typeface="Times-Roman" charset="0"/>
                <a:cs typeface="+mn-cs"/>
              </a:rPr>
              <a:t> </a:t>
            </a:r>
            <a:r>
              <a:rPr lang="fr-FR" dirty="0" err="1" smtClean="0">
                <a:latin typeface="Times-Roman" charset="0"/>
                <a:cs typeface="+mn-cs"/>
              </a:rPr>
              <a:t>grabbing</a:t>
            </a:r>
            <a:r>
              <a:rPr lang="fr-FR" dirty="0" smtClean="0">
                <a:latin typeface="Times-Roman" charset="0"/>
                <a:cs typeface="+mn-cs"/>
              </a:rPr>
              <a:t> </a:t>
            </a:r>
            <a:r>
              <a:rPr lang="fr-FR" dirty="0" err="1" smtClean="0">
                <a:latin typeface="Times-Roman" charset="0"/>
                <a:cs typeface="+mn-cs"/>
              </a:rPr>
              <a:t>objects</a:t>
            </a:r>
            <a:r>
              <a:rPr lang="fr-FR" dirty="0" smtClean="0">
                <a:latin typeface="Times-Roman" charset="0"/>
                <a:cs typeface="+mn-cs"/>
              </a:rPr>
              <a:t>, </a:t>
            </a:r>
            <a:r>
              <a:rPr lang="fr-FR" dirty="0" err="1" smtClean="0">
                <a:latin typeface="Times-Roman" charset="0"/>
                <a:cs typeface="+mn-cs"/>
              </a:rPr>
              <a:t>moving</a:t>
            </a:r>
            <a:r>
              <a:rPr lang="fr-FR" dirty="0" smtClean="0">
                <a:latin typeface="Times-Roman" charset="0"/>
                <a:cs typeface="+mn-cs"/>
              </a:rPr>
              <a:t> </a:t>
            </a:r>
            <a:r>
              <a:rPr lang="fr-FR" dirty="0" err="1" smtClean="0">
                <a:latin typeface="Times-Roman" charset="0"/>
                <a:cs typeface="+mn-cs"/>
              </a:rPr>
              <a:t>them</a:t>
            </a:r>
            <a:r>
              <a:rPr lang="fr-FR" dirty="0" smtClean="0">
                <a:latin typeface="Times-Roman" charset="0"/>
                <a:cs typeface="+mn-cs"/>
              </a:rPr>
              <a:t>, </a:t>
            </a:r>
            <a:r>
              <a:rPr lang="fr-FR" dirty="0" err="1" smtClean="0">
                <a:latin typeface="Times-Roman" charset="0"/>
                <a:cs typeface="+mn-cs"/>
              </a:rPr>
              <a:t>changing</a:t>
            </a:r>
            <a:r>
              <a:rPr lang="fr-FR" dirty="0" smtClean="0">
                <a:latin typeface="Times-Roman" charset="0"/>
                <a:cs typeface="+mn-cs"/>
              </a:rPr>
              <a:t> size, and </a:t>
            </a:r>
            <a:r>
              <a:rPr lang="fr-FR" dirty="0" err="1" smtClean="0">
                <a:latin typeface="Times-Roman" charset="0"/>
                <a:cs typeface="+mn-cs"/>
              </a:rPr>
              <a:t>using</a:t>
            </a:r>
            <a:r>
              <a:rPr lang="fr-FR" dirty="0" smtClean="0">
                <a:latin typeface="Times-Roman" charset="0"/>
                <a:cs typeface="+mn-cs"/>
              </a:rPr>
              <a:t> </a:t>
            </a:r>
            <a:r>
              <a:rPr lang="fr-FR" dirty="0" err="1" smtClean="0">
                <a:latin typeface="Times-Roman" charset="0"/>
                <a:cs typeface="+mn-cs"/>
              </a:rPr>
              <a:t>constraints</a:t>
            </a:r>
            <a:r>
              <a:rPr lang="fr-FR" dirty="0" smtClean="0">
                <a:latin typeface="Times-Roman" charset="0"/>
                <a:cs typeface="+mn-cs"/>
              </a:rPr>
              <a:t>. It </a:t>
            </a:r>
            <a:r>
              <a:rPr lang="fr-FR" dirty="0" err="1" smtClean="0">
                <a:latin typeface="Times-Roman" charset="0"/>
                <a:cs typeface="+mn-cs"/>
              </a:rPr>
              <a:t>contained</a:t>
            </a:r>
            <a:r>
              <a:rPr lang="fr-FR" dirty="0" smtClean="0">
                <a:latin typeface="Times-Roman" charset="0"/>
                <a:cs typeface="+mn-cs"/>
              </a:rPr>
              <a:t> the </a:t>
            </a:r>
            <a:r>
              <a:rPr lang="fr-FR" dirty="0" err="1" smtClean="0">
                <a:latin typeface="Times-Roman" charset="0"/>
                <a:cs typeface="+mn-cs"/>
              </a:rPr>
              <a:t>seeds</a:t>
            </a:r>
            <a:r>
              <a:rPr lang="fr-FR" dirty="0" smtClean="0">
                <a:latin typeface="Times-Roman" charset="0"/>
                <a:cs typeface="+mn-cs"/>
              </a:rPr>
              <a:t> of </a:t>
            </a:r>
            <a:r>
              <a:rPr lang="fr-FR" dirty="0" err="1" smtClean="0">
                <a:latin typeface="Times-Roman" charset="0"/>
                <a:cs typeface="+mn-cs"/>
              </a:rPr>
              <a:t>myriad</a:t>
            </a:r>
            <a:r>
              <a:rPr lang="fr-FR" dirty="0" smtClean="0">
                <a:latin typeface="Times-Roman" charset="0"/>
                <a:cs typeface="+mn-cs"/>
              </a:rPr>
              <a:t> important interface </a:t>
            </a:r>
            <a:r>
              <a:rPr lang="fr-FR" dirty="0" err="1" smtClean="0">
                <a:latin typeface="Times-Roman" charset="0"/>
                <a:cs typeface="+mn-cs"/>
              </a:rPr>
              <a:t>ideas</a:t>
            </a:r>
            <a:r>
              <a:rPr lang="fr-FR" dirty="0" smtClean="0">
                <a:latin typeface="Times-Roman" charset="0"/>
                <a:cs typeface="+mn-cs"/>
              </a:rPr>
              <a:t>. The system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built</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Lincoln </a:t>
            </a:r>
            <a:r>
              <a:rPr lang="fr-FR" dirty="0" err="1" smtClean="0">
                <a:latin typeface="Times-Roman" charset="0"/>
                <a:cs typeface="+mn-cs"/>
              </a:rPr>
              <a:t>Labs</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support </a:t>
            </a:r>
            <a:r>
              <a:rPr lang="fr-FR" dirty="0" err="1" smtClean="0">
                <a:latin typeface="Times-Roman" charset="0"/>
                <a:cs typeface="+mn-cs"/>
              </a:rPr>
              <a:t>from</a:t>
            </a:r>
            <a:r>
              <a:rPr lang="fr-FR" dirty="0" smtClean="0">
                <a:latin typeface="Times-Roman" charset="0"/>
                <a:cs typeface="+mn-cs"/>
              </a:rPr>
              <a:t> the Air Force and NSF. William </a:t>
            </a:r>
            <a:r>
              <a:rPr lang="fr-FR" dirty="0" err="1" smtClean="0">
                <a:latin typeface="Times-Roman" charset="0"/>
                <a:cs typeface="+mn-cs"/>
              </a:rPr>
              <a:t>Newman's</a:t>
            </a:r>
            <a:r>
              <a:rPr lang="fr-FR" dirty="0" smtClean="0">
                <a:latin typeface="Times-Roman" charset="0"/>
                <a:cs typeface="+mn-cs"/>
              </a:rPr>
              <a:t> </a:t>
            </a:r>
            <a:r>
              <a:rPr lang="fr-FR" dirty="0" err="1" smtClean="0">
                <a:latin typeface="Times-Roman" charset="0"/>
                <a:cs typeface="+mn-cs"/>
              </a:rPr>
              <a:t>Reaction</a:t>
            </a:r>
            <a:r>
              <a:rPr lang="fr-FR" dirty="0" smtClean="0">
                <a:latin typeface="Times-Roman" charset="0"/>
                <a:cs typeface="+mn-cs"/>
              </a:rPr>
              <a:t> Handler [30], </a:t>
            </a:r>
            <a:r>
              <a:rPr lang="fr-FR" dirty="0" err="1" smtClean="0">
                <a:latin typeface="Times-Roman" charset="0"/>
                <a:cs typeface="+mn-cs"/>
              </a:rPr>
              <a:t>created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Imperial </a:t>
            </a:r>
            <a:r>
              <a:rPr lang="fr-FR" dirty="0" err="1" smtClean="0">
                <a:latin typeface="Times-Roman" charset="0"/>
                <a:cs typeface="+mn-cs"/>
              </a:rPr>
              <a:t>College</a:t>
            </a:r>
            <a:r>
              <a:rPr lang="fr-FR" dirty="0" smtClean="0">
                <a:latin typeface="Times-Roman" charset="0"/>
                <a:cs typeface="+mn-cs"/>
              </a:rPr>
              <a:t>, London (1966-67) </a:t>
            </a:r>
            <a:r>
              <a:rPr lang="fr-FR" dirty="0" err="1" smtClean="0">
                <a:latin typeface="Times-Roman" charset="0"/>
                <a:cs typeface="+mn-cs"/>
              </a:rPr>
              <a:t>provided</a:t>
            </a:r>
            <a:r>
              <a:rPr lang="fr-FR" dirty="0" smtClean="0">
                <a:latin typeface="Times-Roman" charset="0"/>
                <a:cs typeface="+mn-cs"/>
              </a:rPr>
              <a:t> direct manipulation of </a:t>
            </a:r>
            <a:r>
              <a:rPr lang="fr-FR" dirty="0" err="1" smtClean="0">
                <a:latin typeface="Times-Roman" charset="0"/>
                <a:cs typeface="+mn-cs"/>
              </a:rPr>
              <a:t>graphics</a:t>
            </a:r>
            <a:r>
              <a:rPr lang="fr-FR" dirty="0" smtClean="0">
                <a:latin typeface="Times-Roman" charset="0"/>
                <a:cs typeface="+mn-cs"/>
              </a:rPr>
              <a:t>, and </a:t>
            </a:r>
            <a:r>
              <a:rPr lang="fr-FR" dirty="0" err="1" smtClean="0">
                <a:latin typeface="Times-Roman" charset="0"/>
                <a:cs typeface="+mn-cs"/>
              </a:rPr>
              <a:t>introduced</a:t>
            </a:r>
            <a:r>
              <a:rPr lang="fr-FR" dirty="0" smtClean="0">
                <a:latin typeface="Times-Roman" charset="0"/>
                <a:cs typeface="+mn-cs"/>
              </a:rPr>
              <a:t> "Light </a:t>
            </a:r>
            <a:r>
              <a:rPr lang="fr-FR" dirty="0" err="1" smtClean="0">
                <a:latin typeface="Times-Roman" charset="0"/>
                <a:cs typeface="+mn-cs"/>
              </a:rPr>
              <a:t>Handles</a:t>
            </a:r>
            <a:r>
              <a:rPr lang="fr-FR" dirty="0" smtClean="0">
                <a:latin typeface="Times-Roman" charset="0"/>
                <a:cs typeface="+mn-cs"/>
              </a:rPr>
              <a:t>," a </a:t>
            </a:r>
            <a:r>
              <a:rPr lang="fr-FR" dirty="0" err="1" smtClean="0">
                <a:latin typeface="Times-Roman" charset="0"/>
                <a:cs typeface="+mn-cs"/>
              </a:rPr>
              <a:t>form</a:t>
            </a:r>
            <a:r>
              <a:rPr lang="fr-FR" dirty="0" smtClean="0">
                <a:latin typeface="Times-Roman" charset="0"/>
                <a:cs typeface="+mn-cs"/>
              </a:rPr>
              <a:t> of </a:t>
            </a:r>
            <a:r>
              <a:rPr lang="fr-FR" dirty="0" err="1" smtClean="0">
                <a:latin typeface="Times-Roman" charset="0"/>
                <a:cs typeface="+mn-cs"/>
              </a:rPr>
              <a:t>graphical</a:t>
            </a:r>
            <a:r>
              <a:rPr lang="fr-FR" dirty="0" smtClean="0">
                <a:latin typeface="Times-Roman" charset="0"/>
                <a:cs typeface="+mn-cs"/>
              </a:rPr>
              <a:t> </a:t>
            </a:r>
            <a:r>
              <a:rPr lang="fr-FR" dirty="0" err="1" smtClean="0">
                <a:latin typeface="Times-Roman" charset="0"/>
                <a:cs typeface="+mn-cs"/>
              </a:rPr>
              <a:t>potentiometer</a:t>
            </a:r>
            <a:r>
              <a:rPr lang="fr-FR" dirty="0" smtClean="0">
                <a:latin typeface="Times-Roman" charset="0"/>
                <a:cs typeface="+mn-cs"/>
              </a:rPr>
              <a:t>,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probably</a:t>
            </a:r>
            <a:r>
              <a:rPr lang="fr-FR" dirty="0" smtClean="0">
                <a:latin typeface="Times-Roman" charset="0"/>
                <a:cs typeface="+mn-cs"/>
              </a:rPr>
              <a:t> the first "</a:t>
            </a:r>
            <a:r>
              <a:rPr lang="fr-FR" dirty="0" err="1" smtClean="0">
                <a:latin typeface="Times-Roman" charset="0"/>
                <a:cs typeface="+mn-cs"/>
              </a:rPr>
              <a:t>widget</a:t>
            </a:r>
            <a:r>
              <a:rPr lang="fr-FR" dirty="0" smtClean="0">
                <a:latin typeface="Times-Roman" charset="0"/>
                <a:cs typeface="+mn-cs"/>
              </a:rPr>
              <a:t>." </a:t>
            </a:r>
            <a:r>
              <a:rPr lang="fr-FR" dirty="0" err="1" smtClean="0">
                <a:latin typeface="Times-Roman" charset="0"/>
                <a:cs typeface="+mn-cs"/>
              </a:rPr>
              <a:t>Another</a:t>
            </a:r>
            <a:r>
              <a:rPr lang="fr-FR" dirty="0" smtClean="0">
                <a:latin typeface="Times-Roman" charset="0"/>
                <a:cs typeface="+mn-cs"/>
              </a:rPr>
              <a:t> </a:t>
            </a:r>
            <a:r>
              <a:rPr lang="fr-FR" dirty="0" err="1" smtClean="0">
                <a:latin typeface="Times-Roman" charset="0"/>
                <a:cs typeface="+mn-cs"/>
              </a:rPr>
              <a:t>early</a:t>
            </a:r>
            <a:r>
              <a:rPr lang="fr-FR" dirty="0" smtClean="0">
                <a:latin typeface="Times-Roman" charset="0"/>
                <a:cs typeface="+mn-cs"/>
              </a:rPr>
              <a:t> system </a:t>
            </a:r>
            <a:r>
              <a:rPr lang="fr-FR" dirty="0" err="1" smtClean="0">
                <a:latin typeface="Times-Roman" charset="0"/>
                <a:cs typeface="+mn-cs"/>
              </a:rPr>
              <a:t>was</a:t>
            </a:r>
            <a:r>
              <a:rPr lang="fr-FR" dirty="0" smtClean="0">
                <a:latin typeface="Times-Roman" charset="0"/>
                <a:cs typeface="+mn-cs"/>
              </a:rPr>
              <a:t> AMBIT/G (</a:t>
            </a:r>
            <a:r>
              <a:rPr lang="fr-FR" dirty="0" err="1" smtClean="0">
                <a:latin typeface="Times-Roman" charset="0"/>
                <a:cs typeface="+mn-cs"/>
              </a:rPr>
              <a:t>implemented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MIT's</a:t>
            </a:r>
            <a:r>
              <a:rPr lang="fr-FR" dirty="0" smtClean="0">
                <a:latin typeface="Times-Roman" charset="0"/>
                <a:cs typeface="+mn-cs"/>
              </a:rPr>
              <a:t> Lincoln </a:t>
            </a:r>
            <a:r>
              <a:rPr lang="fr-FR" dirty="0" err="1" smtClean="0">
                <a:latin typeface="Times-Roman" charset="0"/>
                <a:cs typeface="+mn-cs"/>
              </a:rPr>
              <a:t>Labs</a:t>
            </a:r>
            <a:r>
              <a:rPr lang="fr-FR" dirty="0" smtClean="0">
                <a:latin typeface="Times-Roman" charset="0"/>
                <a:cs typeface="+mn-cs"/>
              </a:rPr>
              <a:t>, 1968, ARPA </a:t>
            </a:r>
            <a:r>
              <a:rPr lang="fr-FR" dirty="0" err="1" smtClean="0">
                <a:latin typeface="Times-Roman" charset="0"/>
                <a:cs typeface="+mn-cs"/>
              </a:rPr>
              <a:t>funded</a:t>
            </a:r>
            <a:r>
              <a:rPr lang="fr-FR" dirty="0" smtClean="0">
                <a:latin typeface="Times-Roman" charset="0"/>
                <a:cs typeface="+mn-cs"/>
              </a:rPr>
              <a:t>). It </a:t>
            </a:r>
            <a:r>
              <a:rPr lang="fr-FR" dirty="0" err="1" smtClean="0">
                <a:latin typeface="Times-Roman" charset="0"/>
                <a:cs typeface="+mn-cs"/>
              </a:rPr>
              <a:t>employed</a:t>
            </a:r>
            <a:r>
              <a:rPr lang="fr-FR" dirty="0" smtClean="0">
                <a:latin typeface="Times-Roman" charset="0"/>
                <a:cs typeface="+mn-cs"/>
              </a:rPr>
              <a:t>, </a:t>
            </a:r>
            <a:r>
              <a:rPr lang="fr-FR" dirty="0" err="1" smtClean="0">
                <a:latin typeface="Times-Roman" charset="0"/>
                <a:cs typeface="+mn-cs"/>
              </a:rPr>
              <a:t>among</a:t>
            </a:r>
            <a:r>
              <a:rPr lang="fr-FR" dirty="0" smtClean="0">
                <a:latin typeface="Times-Roman" charset="0"/>
                <a:cs typeface="+mn-cs"/>
              </a:rPr>
              <a:t> </a:t>
            </a:r>
            <a:r>
              <a:rPr lang="fr-FR" dirty="0" err="1" smtClean="0">
                <a:latin typeface="Times-Roman" charset="0"/>
                <a:cs typeface="+mn-cs"/>
              </a:rPr>
              <a:t>other</a:t>
            </a:r>
            <a:r>
              <a:rPr lang="fr-FR" dirty="0" smtClean="0">
                <a:latin typeface="Times-Roman" charset="0"/>
                <a:cs typeface="+mn-cs"/>
              </a:rPr>
              <a:t> interface techniques, </a:t>
            </a:r>
            <a:r>
              <a:rPr lang="fr-FR" dirty="0" err="1" smtClean="0">
                <a:latin typeface="Times-Roman" charset="0"/>
                <a:cs typeface="+mn-cs"/>
              </a:rPr>
              <a:t>iconic</a:t>
            </a:r>
            <a:r>
              <a:rPr lang="fr-FR" dirty="0" smtClean="0">
                <a:latin typeface="Times-Roman" charset="0"/>
                <a:cs typeface="+mn-cs"/>
              </a:rPr>
              <a:t> </a:t>
            </a:r>
            <a:r>
              <a:rPr lang="fr-FR" dirty="0" err="1" smtClean="0">
                <a:latin typeface="Times-Roman" charset="0"/>
                <a:cs typeface="+mn-cs"/>
              </a:rPr>
              <a:t>representations</a:t>
            </a:r>
            <a:r>
              <a:rPr lang="fr-FR" dirty="0" smtClean="0">
                <a:latin typeface="Times-Roman" charset="0"/>
                <a:cs typeface="+mn-cs"/>
              </a:rPr>
              <a:t>, </a:t>
            </a:r>
            <a:r>
              <a:rPr lang="fr-FR" dirty="0" err="1" smtClean="0">
                <a:latin typeface="Times-Roman" charset="0"/>
                <a:cs typeface="+mn-cs"/>
              </a:rPr>
              <a:t>gesture</a:t>
            </a:r>
            <a:r>
              <a:rPr lang="fr-FR" dirty="0" smtClean="0">
                <a:latin typeface="Times-Roman" charset="0"/>
                <a:cs typeface="+mn-cs"/>
              </a:rPr>
              <a:t> recognition, </a:t>
            </a:r>
            <a:r>
              <a:rPr lang="fr-FR" dirty="0" err="1" smtClean="0">
                <a:latin typeface="Times-Roman" charset="0"/>
                <a:cs typeface="+mn-cs"/>
              </a:rPr>
              <a:t>dynamic</a:t>
            </a:r>
            <a:r>
              <a:rPr lang="fr-FR" dirty="0" smtClean="0">
                <a:latin typeface="Times-Roman" charset="0"/>
                <a:cs typeface="+mn-cs"/>
              </a:rPr>
              <a:t> menus </a:t>
            </a:r>
            <a:r>
              <a:rPr lang="fr-FR" dirty="0" err="1" smtClean="0">
                <a:latin typeface="Times-Roman" charset="0"/>
                <a:cs typeface="+mn-cs"/>
              </a:rPr>
              <a:t>with</a:t>
            </a:r>
            <a:r>
              <a:rPr lang="fr-FR" dirty="0" smtClean="0">
                <a:latin typeface="Times-Roman" charset="0"/>
                <a:cs typeface="+mn-cs"/>
              </a:rPr>
              <a:t> items </a:t>
            </a:r>
            <a:r>
              <a:rPr lang="fr-FR" dirty="0" err="1" smtClean="0">
                <a:latin typeface="Times-Roman" charset="0"/>
                <a:cs typeface="+mn-cs"/>
              </a:rPr>
              <a:t>selected</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a:t>
            </a:r>
            <a:r>
              <a:rPr lang="fr-FR" dirty="0" err="1" smtClean="0">
                <a:latin typeface="Times-Roman" charset="0"/>
                <a:cs typeface="+mn-cs"/>
              </a:rPr>
              <a:t>pointing</a:t>
            </a:r>
            <a:r>
              <a:rPr lang="fr-FR" dirty="0" smtClean="0">
                <a:latin typeface="Times-Roman" charset="0"/>
                <a:cs typeface="+mn-cs"/>
              </a:rPr>
              <a:t> </a:t>
            </a:r>
            <a:r>
              <a:rPr lang="fr-FR" dirty="0" err="1" smtClean="0">
                <a:latin typeface="Times-Roman" charset="0"/>
                <a:cs typeface="+mn-cs"/>
              </a:rPr>
              <a:t>device</a:t>
            </a:r>
            <a:r>
              <a:rPr lang="fr-FR" dirty="0" smtClean="0">
                <a:latin typeface="Times-Roman" charset="0"/>
                <a:cs typeface="+mn-cs"/>
              </a:rPr>
              <a:t>, </a:t>
            </a:r>
            <a:r>
              <a:rPr lang="fr-FR" dirty="0" err="1" smtClean="0">
                <a:latin typeface="Times-Roman" charset="0"/>
                <a:cs typeface="+mn-cs"/>
              </a:rPr>
              <a:t>selection</a:t>
            </a:r>
            <a:r>
              <a:rPr lang="fr-FR" dirty="0" smtClean="0">
                <a:latin typeface="Times-Roman" charset="0"/>
                <a:cs typeface="+mn-cs"/>
              </a:rPr>
              <a:t> of </a:t>
            </a:r>
            <a:r>
              <a:rPr lang="fr-FR" dirty="0" err="1" smtClean="0">
                <a:latin typeface="Times-Roman" charset="0"/>
                <a:cs typeface="+mn-cs"/>
              </a:rPr>
              <a:t>icons</a:t>
            </a:r>
            <a:r>
              <a:rPr lang="fr-FR" dirty="0" smtClean="0">
                <a:latin typeface="Times-Roman" charset="0"/>
                <a:cs typeface="+mn-cs"/>
              </a:rPr>
              <a:t> by </a:t>
            </a:r>
            <a:r>
              <a:rPr lang="fr-FR" dirty="0" err="1" smtClean="0">
                <a:latin typeface="Times-Roman" charset="0"/>
                <a:cs typeface="+mn-cs"/>
              </a:rPr>
              <a:t>pointing</a:t>
            </a:r>
            <a:r>
              <a:rPr lang="fr-FR" dirty="0" smtClean="0">
                <a:latin typeface="Times-Roman" charset="0"/>
                <a:cs typeface="+mn-cs"/>
              </a:rPr>
              <a:t>, and </a:t>
            </a:r>
            <a:r>
              <a:rPr lang="fr-FR" dirty="0" err="1" smtClean="0">
                <a:latin typeface="Times-Roman" charset="0"/>
                <a:cs typeface="+mn-cs"/>
              </a:rPr>
              <a:t>moded</a:t>
            </a:r>
            <a:r>
              <a:rPr lang="fr-FR" dirty="0" smtClean="0">
                <a:latin typeface="Times-Roman" charset="0"/>
                <a:cs typeface="+mn-cs"/>
              </a:rPr>
              <a:t> and mode-free styles of interaction. David </a:t>
            </a:r>
            <a:r>
              <a:rPr lang="fr-FR" dirty="0" err="1" smtClean="0">
                <a:latin typeface="Times-Roman" charset="0"/>
                <a:cs typeface="+mn-cs"/>
              </a:rPr>
              <a:t>Canfield</a:t>
            </a:r>
            <a:r>
              <a:rPr lang="fr-FR" dirty="0" smtClean="0">
                <a:latin typeface="Times-Roman" charset="0"/>
                <a:cs typeface="+mn-cs"/>
              </a:rPr>
              <a:t> Smith </a:t>
            </a:r>
            <a:r>
              <a:rPr lang="fr-FR" dirty="0" err="1" smtClean="0">
                <a:latin typeface="Times-Roman" charset="0"/>
                <a:cs typeface="+mn-cs"/>
              </a:rPr>
              <a:t>coined</a:t>
            </a:r>
            <a:r>
              <a:rPr lang="fr-FR" dirty="0" smtClean="0">
                <a:latin typeface="Times-Roman" charset="0"/>
                <a:cs typeface="+mn-cs"/>
              </a:rPr>
              <a:t> the </a:t>
            </a:r>
            <a:r>
              <a:rPr lang="fr-FR" dirty="0" err="1" smtClean="0">
                <a:latin typeface="Times-Roman" charset="0"/>
                <a:cs typeface="+mn-cs"/>
              </a:rPr>
              <a:t>term</a:t>
            </a:r>
            <a:r>
              <a:rPr lang="fr-FR" dirty="0" smtClean="0">
                <a:latin typeface="Times-Roman" charset="0"/>
                <a:cs typeface="+mn-cs"/>
              </a:rPr>
              <a:t> "</a:t>
            </a:r>
            <a:r>
              <a:rPr lang="fr-FR" dirty="0" err="1" smtClean="0">
                <a:latin typeface="Times-Roman" charset="0"/>
                <a:cs typeface="+mn-cs"/>
              </a:rPr>
              <a:t>icons</a:t>
            </a:r>
            <a:r>
              <a:rPr lang="fr-FR" dirty="0" smtClean="0">
                <a:latin typeface="Times-Roman" charset="0"/>
                <a:cs typeface="+mn-cs"/>
              </a:rPr>
              <a:t>" in </a:t>
            </a:r>
            <a:r>
              <a:rPr lang="fr-FR" dirty="0" err="1" smtClean="0">
                <a:latin typeface="Times-Roman" charset="0"/>
                <a:cs typeface="+mn-cs"/>
              </a:rPr>
              <a:t>his</a:t>
            </a:r>
            <a:r>
              <a:rPr lang="fr-FR" dirty="0" smtClean="0">
                <a:latin typeface="Times-Roman" charset="0"/>
                <a:cs typeface="+mn-cs"/>
              </a:rPr>
              <a:t> 1975 </a:t>
            </a:r>
            <a:r>
              <a:rPr lang="fr-FR" dirty="0" err="1" smtClean="0">
                <a:latin typeface="Times-Roman" charset="0"/>
                <a:cs typeface="+mn-cs"/>
              </a:rPr>
              <a:t>Stanford</a:t>
            </a:r>
            <a:r>
              <a:rPr lang="fr-FR" dirty="0" smtClean="0">
                <a:latin typeface="Times-Roman" charset="0"/>
                <a:cs typeface="+mn-cs"/>
              </a:rPr>
              <a:t>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on Pygmalion [41] (</a:t>
            </a:r>
            <a:r>
              <a:rPr lang="fr-FR" dirty="0" err="1" smtClean="0">
                <a:latin typeface="Times-Roman" charset="0"/>
                <a:cs typeface="+mn-cs"/>
              </a:rPr>
              <a:t>funded</a:t>
            </a:r>
            <a:r>
              <a:rPr lang="fr-FR" dirty="0" smtClean="0">
                <a:latin typeface="Times-Roman" charset="0"/>
                <a:cs typeface="+mn-cs"/>
              </a:rPr>
              <a:t> by ARPA and NIMH) and Smith </a:t>
            </a:r>
            <a:r>
              <a:rPr lang="fr-FR" dirty="0" err="1" smtClean="0">
                <a:latin typeface="Times-Roman" charset="0"/>
                <a:cs typeface="+mn-cs"/>
              </a:rPr>
              <a:t>later</a:t>
            </a:r>
            <a:r>
              <a:rPr lang="fr-FR" dirty="0" smtClean="0">
                <a:latin typeface="Times-Roman" charset="0"/>
                <a:cs typeface="+mn-cs"/>
              </a:rPr>
              <a:t> </a:t>
            </a:r>
            <a:r>
              <a:rPr lang="fr-FR" dirty="0" err="1" smtClean="0">
                <a:latin typeface="Times-Roman" charset="0"/>
                <a:cs typeface="+mn-cs"/>
              </a:rPr>
              <a:t>popularized</a:t>
            </a:r>
            <a:r>
              <a:rPr lang="fr-FR" dirty="0" smtClean="0">
                <a:latin typeface="Times-Roman" charset="0"/>
                <a:cs typeface="+mn-cs"/>
              </a:rPr>
              <a:t> </a:t>
            </a:r>
            <a:r>
              <a:rPr lang="fr-FR" dirty="0" err="1" smtClean="0">
                <a:latin typeface="Times-Roman" charset="0"/>
                <a:cs typeface="+mn-cs"/>
              </a:rPr>
              <a:t>icons</a:t>
            </a:r>
            <a:r>
              <a:rPr lang="fr-FR" dirty="0" smtClean="0">
                <a:latin typeface="Times-Roman" charset="0"/>
                <a:cs typeface="+mn-cs"/>
              </a:rPr>
              <a:t> as one of the </a:t>
            </a:r>
            <a:r>
              <a:rPr lang="fr-FR" dirty="0" err="1" smtClean="0">
                <a:latin typeface="Times-Roman" charset="0"/>
                <a:cs typeface="+mn-cs"/>
              </a:rPr>
              <a:t>chief</a:t>
            </a:r>
            <a:r>
              <a:rPr lang="fr-FR" dirty="0" smtClean="0">
                <a:latin typeface="Times-Roman" charset="0"/>
                <a:cs typeface="+mn-cs"/>
              </a:rPr>
              <a:t> designers of the Xerox Star [42]. </a:t>
            </a:r>
            <a:r>
              <a:rPr lang="fr-FR" dirty="0" err="1" smtClean="0">
                <a:latin typeface="Times-Roman" charset="0"/>
                <a:cs typeface="+mn-cs"/>
              </a:rPr>
              <a:t>Many</a:t>
            </a:r>
            <a:r>
              <a:rPr lang="fr-FR" dirty="0" smtClean="0">
                <a:latin typeface="Times-Roman" charset="0"/>
                <a:cs typeface="+mn-cs"/>
              </a:rPr>
              <a:t> of the interaction techniques </a:t>
            </a:r>
            <a:r>
              <a:rPr lang="fr-FR" dirty="0" err="1" smtClean="0">
                <a:latin typeface="Times-Roman" charset="0"/>
                <a:cs typeface="+mn-cs"/>
              </a:rPr>
              <a:t>popular</a:t>
            </a:r>
            <a:r>
              <a:rPr lang="fr-FR" dirty="0" smtClean="0">
                <a:latin typeface="Times-Roman" charset="0"/>
                <a:cs typeface="+mn-cs"/>
              </a:rPr>
              <a:t> in direct manipulation interfaces, </a:t>
            </a:r>
            <a:r>
              <a:rPr lang="fr-FR" dirty="0" err="1" smtClean="0">
                <a:latin typeface="Times-Roman" charset="0"/>
                <a:cs typeface="+mn-cs"/>
              </a:rPr>
              <a:t>such</a:t>
            </a:r>
            <a:r>
              <a:rPr lang="fr-FR" dirty="0" smtClean="0">
                <a:latin typeface="Times-Roman" charset="0"/>
                <a:cs typeface="+mn-cs"/>
              </a:rPr>
              <a:t> as how </a:t>
            </a:r>
            <a:r>
              <a:rPr lang="fr-FR" dirty="0" err="1" smtClean="0">
                <a:latin typeface="Times-Roman" charset="0"/>
                <a:cs typeface="+mn-cs"/>
              </a:rPr>
              <a:t>objects</a:t>
            </a:r>
            <a:r>
              <a:rPr lang="fr-FR" dirty="0" smtClean="0">
                <a:latin typeface="Times-Roman" charset="0"/>
                <a:cs typeface="+mn-cs"/>
              </a:rPr>
              <a:t> and </a:t>
            </a:r>
            <a:r>
              <a:rPr lang="fr-FR" dirty="0" err="1" smtClean="0">
                <a:latin typeface="Times-Roman" charset="0"/>
                <a:cs typeface="+mn-cs"/>
              </a:rPr>
              <a:t>text</a:t>
            </a:r>
            <a:r>
              <a:rPr lang="fr-FR" dirty="0" smtClean="0">
                <a:latin typeface="Times-Roman" charset="0"/>
                <a:cs typeface="+mn-cs"/>
              </a:rPr>
              <a:t> are </a:t>
            </a:r>
            <a:r>
              <a:rPr lang="fr-FR" dirty="0" err="1" smtClean="0">
                <a:latin typeface="Times-Roman" charset="0"/>
                <a:cs typeface="+mn-cs"/>
              </a:rPr>
              <a:t>selected</a:t>
            </a:r>
            <a:r>
              <a:rPr lang="fr-FR" dirty="0" smtClean="0">
                <a:latin typeface="Times-Roman" charset="0"/>
                <a:cs typeface="+mn-cs"/>
              </a:rPr>
              <a:t>, </a:t>
            </a:r>
            <a:r>
              <a:rPr lang="fr-FR" dirty="0" err="1" smtClean="0">
                <a:latin typeface="Times-Roman" charset="0"/>
                <a:cs typeface="+mn-cs"/>
              </a:rPr>
              <a:t>opened</a:t>
            </a:r>
            <a:r>
              <a:rPr lang="fr-FR" dirty="0" smtClean="0">
                <a:latin typeface="Times-Roman" charset="0"/>
                <a:cs typeface="+mn-cs"/>
              </a:rPr>
              <a:t>, and </a:t>
            </a:r>
            <a:r>
              <a:rPr lang="fr-FR" dirty="0" err="1" smtClean="0">
                <a:latin typeface="Times-Roman" charset="0"/>
                <a:cs typeface="+mn-cs"/>
              </a:rPr>
              <a:t>manipulated</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researched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Xerox PARC in the 1970's. In </a:t>
            </a:r>
            <a:r>
              <a:rPr lang="fr-FR" dirty="0" err="1" smtClean="0">
                <a:latin typeface="Times-Roman" charset="0"/>
                <a:cs typeface="+mn-cs"/>
              </a:rPr>
              <a:t>particular</a:t>
            </a:r>
            <a:r>
              <a:rPr lang="fr-FR" dirty="0" smtClean="0">
                <a:latin typeface="Times-Roman" charset="0"/>
                <a:cs typeface="+mn-cs"/>
              </a:rPr>
              <a:t>, the </a:t>
            </a:r>
            <a:r>
              <a:rPr lang="fr-FR" dirty="0" err="1" smtClean="0">
                <a:latin typeface="Times-Roman" charset="0"/>
                <a:cs typeface="+mn-cs"/>
              </a:rPr>
              <a:t>idea</a:t>
            </a:r>
            <a:r>
              <a:rPr lang="fr-FR" dirty="0" smtClean="0">
                <a:latin typeface="Times-Roman" charset="0"/>
                <a:cs typeface="+mn-cs"/>
              </a:rPr>
              <a:t> of "WYSIWYG" (</a:t>
            </a:r>
            <a:r>
              <a:rPr lang="fr-FR" dirty="0" err="1" smtClean="0">
                <a:latin typeface="Times-Roman" charset="0"/>
                <a:cs typeface="+mn-cs"/>
              </a:rPr>
              <a:t>what</a:t>
            </a:r>
            <a:r>
              <a:rPr lang="fr-FR" dirty="0" smtClean="0">
                <a:latin typeface="Times-Roman" charset="0"/>
                <a:cs typeface="+mn-cs"/>
              </a:rPr>
              <a:t> </a:t>
            </a:r>
            <a:r>
              <a:rPr lang="fr-FR" dirty="0" err="1" smtClean="0">
                <a:latin typeface="Times-Roman" charset="0"/>
                <a:cs typeface="+mn-cs"/>
              </a:rPr>
              <a:t>you</a:t>
            </a:r>
            <a:r>
              <a:rPr lang="fr-FR" dirty="0" smtClean="0">
                <a:latin typeface="Times-Roman" charset="0"/>
                <a:cs typeface="+mn-cs"/>
              </a:rPr>
              <a:t> </a:t>
            </a:r>
            <a:r>
              <a:rPr lang="fr-FR" dirty="0" err="1" smtClean="0">
                <a:latin typeface="Times-Roman" charset="0"/>
                <a:cs typeface="+mn-cs"/>
              </a:rPr>
              <a:t>see</a:t>
            </a:r>
            <a:r>
              <a:rPr lang="fr-FR" dirty="0" smtClean="0">
                <a:latin typeface="Times-Roman" charset="0"/>
                <a:cs typeface="+mn-cs"/>
              </a:rPr>
              <a:t> </a:t>
            </a:r>
            <a:r>
              <a:rPr lang="fr-FR" dirty="0" err="1" smtClean="0">
                <a:latin typeface="Times-Roman" charset="0"/>
                <a:cs typeface="+mn-cs"/>
              </a:rPr>
              <a:t>is</a:t>
            </a:r>
            <a:r>
              <a:rPr lang="fr-FR" dirty="0" smtClean="0">
                <a:latin typeface="Times-Roman" charset="0"/>
                <a:cs typeface="+mn-cs"/>
              </a:rPr>
              <a:t> </a:t>
            </a:r>
            <a:r>
              <a:rPr lang="fr-FR" dirty="0" err="1" smtClean="0">
                <a:latin typeface="Times-Roman" charset="0"/>
                <a:cs typeface="+mn-cs"/>
              </a:rPr>
              <a:t>what</a:t>
            </a:r>
            <a:r>
              <a:rPr lang="fr-FR" dirty="0" smtClean="0">
                <a:latin typeface="Times-Roman" charset="0"/>
                <a:cs typeface="+mn-cs"/>
              </a:rPr>
              <a:t> </a:t>
            </a:r>
            <a:r>
              <a:rPr lang="fr-FR" dirty="0" err="1" smtClean="0">
                <a:latin typeface="Times-Roman" charset="0"/>
                <a:cs typeface="+mn-cs"/>
              </a:rPr>
              <a:t>you</a:t>
            </a:r>
            <a:r>
              <a:rPr lang="fr-FR" dirty="0" smtClean="0">
                <a:latin typeface="Times-Roman" charset="0"/>
                <a:cs typeface="+mn-cs"/>
              </a:rPr>
              <a:t> </a:t>
            </a:r>
            <a:r>
              <a:rPr lang="fr-FR" dirty="0" err="1" smtClean="0">
                <a:latin typeface="Times-Roman" charset="0"/>
                <a:cs typeface="+mn-cs"/>
              </a:rPr>
              <a:t>get</a:t>
            </a:r>
            <a:r>
              <a:rPr lang="fr-FR" dirty="0" smtClean="0">
                <a:latin typeface="Times-Roman" charset="0"/>
                <a:cs typeface="+mn-cs"/>
              </a:rPr>
              <a:t>) </a:t>
            </a:r>
            <a:r>
              <a:rPr lang="fr-FR" dirty="0" err="1" smtClean="0">
                <a:latin typeface="Times-Roman" charset="0"/>
                <a:cs typeface="+mn-cs"/>
              </a:rPr>
              <a:t>originated</a:t>
            </a:r>
            <a:r>
              <a:rPr lang="fr-FR" dirty="0" smtClean="0">
                <a:latin typeface="Times-Roman" charset="0"/>
                <a:cs typeface="+mn-cs"/>
              </a:rPr>
              <a:t> </a:t>
            </a:r>
            <a:r>
              <a:rPr lang="fr-FR" dirty="0" err="1" smtClean="0">
                <a:latin typeface="Times-Roman" charset="0"/>
                <a:cs typeface="+mn-cs"/>
              </a:rPr>
              <a:t>there</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such</a:t>
            </a:r>
            <a:r>
              <a:rPr lang="fr-FR" dirty="0" smtClean="0">
                <a:latin typeface="Times-Roman" charset="0"/>
                <a:cs typeface="+mn-cs"/>
              </a:rPr>
              <a:t> as the Bravo </a:t>
            </a:r>
            <a:r>
              <a:rPr lang="fr-FR" dirty="0" err="1" smtClean="0">
                <a:latin typeface="Times-Roman" charset="0"/>
                <a:cs typeface="+mn-cs"/>
              </a:rPr>
              <a:t>text</a:t>
            </a:r>
            <a:r>
              <a:rPr lang="fr-FR" dirty="0" smtClean="0">
                <a:latin typeface="Times-Roman" charset="0"/>
                <a:cs typeface="+mn-cs"/>
              </a:rPr>
              <a:t> editor and the </a:t>
            </a:r>
            <a:r>
              <a:rPr lang="fr-FR" dirty="0" err="1" smtClean="0">
                <a:latin typeface="Times-Roman" charset="0"/>
                <a:cs typeface="+mn-cs"/>
              </a:rPr>
              <a:t>Draw</a:t>
            </a:r>
            <a:r>
              <a:rPr lang="fr-FR" dirty="0" smtClean="0">
                <a:latin typeface="Times-Roman" charset="0"/>
                <a:cs typeface="+mn-cs"/>
              </a:rPr>
              <a:t> </a:t>
            </a:r>
            <a:r>
              <a:rPr lang="fr-FR" dirty="0" err="1" smtClean="0">
                <a:latin typeface="Times-Roman" charset="0"/>
                <a:cs typeface="+mn-cs"/>
              </a:rPr>
              <a:t>drawing</a:t>
            </a:r>
            <a:r>
              <a:rPr lang="fr-FR" dirty="0" smtClean="0">
                <a:latin typeface="Times-Roman" charset="0"/>
                <a:cs typeface="+mn-cs"/>
              </a:rPr>
              <a:t> program [10] The concept of direct manipulation interfaces for </a:t>
            </a:r>
            <a:r>
              <a:rPr lang="fr-FR" dirty="0" err="1" smtClean="0">
                <a:latin typeface="Times-Roman" charset="0"/>
                <a:cs typeface="+mn-cs"/>
              </a:rPr>
              <a:t>everyone</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envisioned</a:t>
            </a:r>
            <a:r>
              <a:rPr lang="fr-FR" dirty="0" smtClean="0">
                <a:latin typeface="Times-Roman" charset="0"/>
                <a:cs typeface="+mn-cs"/>
              </a:rPr>
              <a:t> by Alan Kay of Xerox PARC in a 1977 article about the "</a:t>
            </a:r>
            <a:r>
              <a:rPr lang="fr-FR" dirty="0" err="1" smtClean="0">
                <a:latin typeface="Times-Roman" charset="0"/>
                <a:cs typeface="+mn-cs"/>
              </a:rPr>
              <a:t>Dynabook</a:t>
            </a:r>
            <a:r>
              <a:rPr lang="fr-FR" dirty="0" smtClean="0">
                <a:latin typeface="Times-Roman" charset="0"/>
                <a:cs typeface="+mn-cs"/>
              </a:rPr>
              <a:t>" [16]. The first commercial </a:t>
            </a:r>
            <a:r>
              <a:rPr lang="fr-FR" dirty="0" err="1" smtClean="0">
                <a:latin typeface="Times-Roman" charset="0"/>
                <a:cs typeface="+mn-cs"/>
              </a:rPr>
              <a:t>systems</a:t>
            </a:r>
            <a:r>
              <a:rPr lang="fr-FR" dirty="0" smtClean="0">
                <a:latin typeface="Times-Roman" charset="0"/>
                <a:cs typeface="+mn-cs"/>
              </a:rPr>
              <a:t> to </a:t>
            </a:r>
            <a:r>
              <a:rPr lang="fr-FR" dirty="0" err="1" smtClean="0">
                <a:latin typeface="Times-Roman" charset="0"/>
                <a:cs typeface="+mn-cs"/>
              </a:rPr>
              <a:t>make</a:t>
            </a:r>
            <a:r>
              <a:rPr lang="fr-FR" dirty="0" smtClean="0">
                <a:latin typeface="Times-Roman" charset="0"/>
                <a:cs typeface="+mn-cs"/>
              </a:rPr>
              <a:t> extensive use of Direct Manipulation </a:t>
            </a:r>
            <a:r>
              <a:rPr lang="fr-FR" dirty="0" err="1" smtClean="0">
                <a:latin typeface="Times-Roman" charset="0"/>
                <a:cs typeface="+mn-cs"/>
              </a:rPr>
              <a:t>were</a:t>
            </a:r>
            <a:r>
              <a:rPr lang="fr-FR" dirty="0" smtClean="0">
                <a:latin typeface="Times-Roman" charset="0"/>
                <a:cs typeface="+mn-cs"/>
              </a:rPr>
              <a:t> the Xerox Star (1981) [42], the Apple Lisa (1982) [51] and Macintosh (1984) [52]. Ben </a:t>
            </a:r>
            <a:r>
              <a:rPr lang="fr-FR" dirty="0" err="1" smtClean="0">
                <a:latin typeface="Times-Roman" charset="0"/>
                <a:cs typeface="+mn-cs"/>
              </a:rPr>
              <a:t>Shneiderman</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University</a:t>
            </a:r>
            <a:r>
              <a:rPr lang="fr-FR" dirty="0" smtClean="0">
                <a:latin typeface="Times-Roman" charset="0"/>
                <a:cs typeface="+mn-cs"/>
              </a:rPr>
              <a:t> of Maryland </a:t>
            </a:r>
            <a:r>
              <a:rPr lang="fr-FR" dirty="0" err="1" smtClean="0">
                <a:latin typeface="Times-Roman" charset="0"/>
                <a:cs typeface="+mn-cs"/>
              </a:rPr>
              <a:t>coined</a:t>
            </a:r>
            <a:r>
              <a:rPr lang="fr-FR" dirty="0" smtClean="0">
                <a:latin typeface="Times-Roman" charset="0"/>
                <a:cs typeface="+mn-cs"/>
              </a:rPr>
              <a:t> the </a:t>
            </a:r>
            <a:r>
              <a:rPr lang="fr-FR" dirty="0" err="1" smtClean="0">
                <a:latin typeface="Times-Roman" charset="0"/>
                <a:cs typeface="+mn-cs"/>
              </a:rPr>
              <a:t>term</a:t>
            </a:r>
            <a:r>
              <a:rPr lang="fr-FR" dirty="0" smtClean="0">
                <a:latin typeface="Times-Roman" charset="0"/>
                <a:cs typeface="+mn-cs"/>
              </a:rPr>
              <a:t> "Direct Manipulation" in 1982 and </a:t>
            </a:r>
            <a:r>
              <a:rPr lang="fr-FR" dirty="0" err="1" smtClean="0">
                <a:latin typeface="Times-Roman" charset="0"/>
                <a:cs typeface="+mn-cs"/>
              </a:rPr>
              <a:t>identified</a:t>
            </a:r>
            <a:r>
              <a:rPr lang="fr-FR" dirty="0" smtClean="0">
                <a:latin typeface="Times-Roman" charset="0"/>
                <a:cs typeface="+mn-cs"/>
              </a:rPr>
              <a:t> the components and gave </a:t>
            </a:r>
            <a:r>
              <a:rPr lang="fr-FR" dirty="0" err="1" smtClean="0">
                <a:latin typeface="Times-Roman" charset="0"/>
                <a:cs typeface="+mn-cs"/>
              </a:rPr>
              <a:t>psychological</a:t>
            </a:r>
            <a:r>
              <a:rPr lang="fr-FR" dirty="0" smtClean="0">
                <a:latin typeface="Times-Roman" charset="0"/>
                <a:cs typeface="+mn-cs"/>
              </a:rPr>
              <a:t> </a:t>
            </a:r>
            <a:r>
              <a:rPr lang="fr-FR" dirty="0" err="1" smtClean="0">
                <a:latin typeface="Times-Roman" charset="0"/>
                <a:cs typeface="+mn-cs"/>
              </a:rPr>
              <a:t>foundations</a:t>
            </a:r>
            <a:r>
              <a:rPr lang="fr-FR" dirty="0" smtClean="0">
                <a:latin typeface="Times-Roman" charset="0"/>
                <a:cs typeface="+mn-cs"/>
              </a:rPr>
              <a:t> [40].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0C68D3-E8D4-0C47-A925-B3E174B8EE4C}" type="slidenum">
              <a:rPr lang="fr-FR"/>
              <a:pPr>
                <a:defRPr/>
              </a:pPr>
              <a:t>45</a:t>
            </a:fld>
            <a:endParaRPr lang="fr-FR"/>
          </a:p>
        </p:txBody>
      </p:sp>
      <p:sp>
        <p:nvSpPr>
          <p:cNvPr id="81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7155" name="Rectangle 3"/>
          <p:cNvSpPr>
            <a:spLocks noGrp="1" noChangeArrowheads="1"/>
          </p:cNvSpPr>
          <p:nvPr>
            <p:ph type="body" idx="1"/>
          </p:nvPr>
        </p:nvSpPr>
        <p:spPr/>
        <p:txBody>
          <a:bodyPr/>
          <a:lstStyle/>
          <a:p>
            <a:pPr eaLnBrk="1" hangingPunct="1">
              <a:defRPr/>
            </a:pPr>
            <a:r>
              <a:rPr lang="fr-FR" b="1" dirty="0" smtClean="0">
                <a:latin typeface="Times-Roman" charset="0"/>
                <a:cs typeface="+mn-cs"/>
              </a:rPr>
              <a:t>The Mouse</a:t>
            </a:r>
            <a:r>
              <a:rPr lang="fr-FR" dirty="0" smtClean="0">
                <a:latin typeface="Times-Roman" charset="0"/>
                <a:cs typeface="+mn-cs"/>
              </a:rPr>
              <a:t>: The mouse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developed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Stanford</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Laboratory</a:t>
            </a:r>
            <a:r>
              <a:rPr lang="fr-FR" dirty="0" smtClean="0">
                <a:latin typeface="Times-Roman" charset="0"/>
                <a:cs typeface="+mn-cs"/>
              </a:rPr>
              <a:t> (</a:t>
            </a:r>
            <a:r>
              <a:rPr lang="fr-FR" dirty="0" err="1" smtClean="0">
                <a:latin typeface="Times-Roman" charset="0"/>
                <a:cs typeface="+mn-cs"/>
              </a:rPr>
              <a:t>now</a:t>
            </a:r>
            <a:r>
              <a:rPr lang="fr-FR" dirty="0" smtClean="0">
                <a:latin typeface="Times-Roman" charset="0"/>
                <a:cs typeface="+mn-cs"/>
              </a:rPr>
              <a:t> SRI) in 1965 as part of the NLS </a:t>
            </a:r>
            <a:r>
              <a:rPr lang="fr-FR" dirty="0" err="1" smtClean="0">
                <a:latin typeface="Times-Roman" charset="0"/>
                <a:cs typeface="+mn-cs"/>
              </a:rPr>
              <a:t>project</a:t>
            </a:r>
            <a:r>
              <a:rPr lang="fr-FR" dirty="0" smtClean="0">
                <a:latin typeface="Times-Roman" charset="0"/>
                <a:cs typeface="+mn-cs"/>
              </a:rPr>
              <a:t> (</a:t>
            </a:r>
            <a:r>
              <a:rPr lang="fr-FR" dirty="0" err="1" smtClean="0">
                <a:latin typeface="Times-Roman" charset="0"/>
                <a:cs typeface="+mn-cs"/>
              </a:rPr>
              <a:t>funding</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ARPA, NASA, and Rome ADC) [9] to </a:t>
            </a:r>
            <a:r>
              <a:rPr lang="fr-FR" dirty="0" err="1" smtClean="0">
                <a:latin typeface="Times-Roman" charset="0"/>
                <a:cs typeface="+mn-cs"/>
              </a:rPr>
              <a:t>be</a:t>
            </a:r>
            <a:r>
              <a:rPr lang="fr-FR" dirty="0" smtClean="0">
                <a:latin typeface="Times-Roman" charset="0"/>
                <a:cs typeface="+mn-cs"/>
              </a:rPr>
              <a:t> a cheap replacement for light-</a:t>
            </a:r>
            <a:r>
              <a:rPr lang="fr-FR" dirty="0" err="1" smtClean="0">
                <a:latin typeface="Times-Roman" charset="0"/>
                <a:cs typeface="+mn-cs"/>
              </a:rPr>
              <a:t>pens</a:t>
            </a:r>
            <a:r>
              <a:rPr lang="fr-FR" dirty="0" smtClean="0">
                <a:latin typeface="Times-Roman" charset="0"/>
                <a:cs typeface="+mn-cs"/>
              </a:rPr>
              <a:t>,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had</a:t>
            </a:r>
            <a:r>
              <a:rPr lang="fr-FR" dirty="0" smtClean="0">
                <a:latin typeface="Times-Roman" charset="0"/>
                <a:cs typeface="+mn-cs"/>
              </a:rPr>
              <a:t> been </a:t>
            </a:r>
            <a:r>
              <a:rPr lang="fr-FR" dirty="0" err="1" smtClean="0">
                <a:latin typeface="Times-Roman" charset="0"/>
                <a:cs typeface="+mn-cs"/>
              </a:rPr>
              <a:t>used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least </a:t>
            </a:r>
            <a:r>
              <a:rPr lang="fr-FR" dirty="0" err="1" smtClean="0">
                <a:latin typeface="Times-Roman" charset="0"/>
                <a:cs typeface="+mn-cs"/>
              </a:rPr>
              <a:t>since</a:t>
            </a:r>
            <a:r>
              <a:rPr lang="fr-FR" dirty="0" smtClean="0">
                <a:latin typeface="Times-Roman" charset="0"/>
                <a:cs typeface="+mn-cs"/>
              </a:rPr>
              <a:t> 1954 [10, p. 68]. </a:t>
            </a:r>
            <a:r>
              <a:rPr lang="fr-FR" dirty="0" err="1" smtClean="0">
                <a:latin typeface="Times-Roman" charset="0"/>
                <a:cs typeface="+mn-cs"/>
              </a:rPr>
              <a:t>Many</a:t>
            </a:r>
            <a:r>
              <a:rPr lang="fr-FR" dirty="0" smtClean="0">
                <a:latin typeface="Times-Roman" charset="0"/>
                <a:cs typeface="+mn-cs"/>
              </a:rPr>
              <a:t> of the </a:t>
            </a:r>
            <a:r>
              <a:rPr lang="fr-FR" dirty="0" err="1" smtClean="0">
                <a:latin typeface="Times-Roman" charset="0"/>
                <a:cs typeface="+mn-cs"/>
              </a:rPr>
              <a:t>current</a:t>
            </a:r>
            <a:r>
              <a:rPr lang="fr-FR" dirty="0" smtClean="0">
                <a:latin typeface="Times-Roman" charset="0"/>
                <a:cs typeface="+mn-cs"/>
              </a:rPr>
              <a:t> uses of the mouse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by Doug </a:t>
            </a:r>
            <a:r>
              <a:rPr lang="fr-FR" dirty="0" err="1" smtClean="0">
                <a:latin typeface="Times-Roman" charset="0"/>
                <a:cs typeface="+mn-cs"/>
              </a:rPr>
              <a:t>Engelbart</a:t>
            </a:r>
            <a:r>
              <a:rPr lang="fr-FR" dirty="0" smtClean="0">
                <a:latin typeface="Times-Roman" charset="0"/>
                <a:cs typeface="+mn-cs"/>
              </a:rPr>
              <a:t> as part of NLS in a </a:t>
            </a:r>
            <a:r>
              <a:rPr lang="fr-FR" dirty="0" err="1" smtClean="0">
                <a:latin typeface="Times-Roman" charset="0"/>
                <a:cs typeface="+mn-cs"/>
              </a:rPr>
              <a:t>movie</a:t>
            </a:r>
            <a:r>
              <a:rPr lang="fr-FR" dirty="0" smtClean="0">
                <a:latin typeface="Times-Roman" charset="0"/>
                <a:cs typeface="+mn-cs"/>
              </a:rPr>
              <a:t> </a:t>
            </a:r>
            <a:r>
              <a:rPr lang="fr-FR" dirty="0" err="1" smtClean="0">
                <a:latin typeface="Times-Roman" charset="0"/>
                <a:cs typeface="+mn-cs"/>
              </a:rPr>
              <a:t>created</a:t>
            </a:r>
            <a:r>
              <a:rPr lang="fr-FR" dirty="0" smtClean="0">
                <a:latin typeface="Times-Roman" charset="0"/>
                <a:cs typeface="+mn-cs"/>
              </a:rPr>
              <a:t> in 1968 [8]. The mouse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then</a:t>
            </a:r>
            <a:r>
              <a:rPr lang="fr-FR" dirty="0" smtClean="0">
                <a:latin typeface="Times-Roman" charset="0"/>
                <a:cs typeface="+mn-cs"/>
              </a:rPr>
              <a:t> made </a:t>
            </a:r>
            <a:r>
              <a:rPr lang="fr-FR" dirty="0" err="1" smtClean="0">
                <a:latin typeface="Times-Roman" charset="0"/>
                <a:cs typeface="+mn-cs"/>
              </a:rPr>
              <a:t>famous</a:t>
            </a:r>
            <a:r>
              <a:rPr lang="fr-FR" dirty="0" smtClean="0">
                <a:latin typeface="Times-Roman" charset="0"/>
                <a:cs typeface="+mn-cs"/>
              </a:rPr>
              <a:t> as a </a:t>
            </a:r>
            <a:r>
              <a:rPr lang="fr-FR" dirty="0" err="1" smtClean="0">
                <a:latin typeface="Times-Roman" charset="0"/>
                <a:cs typeface="+mn-cs"/>
              </a:rPr>
              <a:t>practical</a:t>
            </a:r>
            <a:r>
              <a:rPr lang="fr-FR" dirty="0" smtClean="0">
                <a:latin typeface="Times-Roman" charset="0"/>
                <a:cs typeface="+mn-cs"/>
              </a:rPr>
              <a:t> input </a:t>
            </a:r>
            <a:r>
              <a:rPr lang="fr-FR" dirty="0" err="1" smtClean="0">
                <a:latin typeface="Times-Roman" charset="0"/>
                <a:cs typeface="+mn-cs"/>
              </a:rPr>
              <a:t>device</a:t>
            </a:r>
            <a:r>
              <a:rPr lang="fr-FR" dirty="0" smtClean="0">
                <a:latin typeface="Times-Roman" charset="0"/>
                <a:cs typeface="+mn-cs"/>
              </a:rPr>
              <a:t> by Xerox PARC in the 1970's. It first </a:t>
            </a:r>
            <a:r>
              <a:rPr lang="fr-FR" dirty="0" err="1" smtClean="0">
                <a:latin typeface="Times-Roman" charset="0"/>
                <a:cs typeface="+mn-cs"/>
              </a:rPr>
              <a:t>appeared</a:t>
            </a:r>
            <a:r>
              <a:rPr lang="fr-FR" dirty="0" smtClean="0">
                <a:latin typeface="Times-Roman" charset="0"/>
                <a:cs typeface="+mn-cs"/>
              </a:rPr>
              <a:t> </a:t>
            </a:r>
            <a:r>
              <a:rPr lang="fr-FR" dirty="0" err="1" smtClean="0">
                <a:latin typeface="Times-Roman" charset="0"/>
                <a:cs typeface="+mn-cs"/>
              </a:rPr>
              <a:t>commercially</a:t>
            </a:r>
            <a:r>
              <a:rPr lang="fr-FR" dirty="0" smtClean="0">
                <a:latin typeface="Times-Roman" charset="0"/>
                <a:cs typeface="+mn-cs"/>
              </a:rPr>
              <a:t> as part of the Xerox Star (1981), the </a:t>
            </a:r>
            <a:r>
              <a:rPr lang="fr-FR" dirty="0" err="1" smtClean="0">
                <a:latin typeface="Times-Roman" charset="0"/>
                <a:cs typeface="+mn-cs"/>
              </a:rPr>
              <a:t>Three</a:t>
            </a:r>
            <a:r>
              <a:rPr lang="fr-FR" dirty="0" smtClean="0">
                <a:latin typeface="Times-Roman" charset="0"/>
                <a:cs typeface="+mn-cs"/>
              </a:rPr>
              <a:t> Rivers Computer </a:t>
            </a:r>
            <a:r>
              <a:rPr lang="fr-FR" dirty="0" err="1" smtClean="0">
                <a:latin typeface="Times-Roman" charset="0"/>
                <a:cs typeface="+mn-cs"/>
              </a:rPr>
              <a:t>Company's</a:t>
            </a:r>
            <a:r>
              <a:rPr lang="fr-FR" dirty="0" smtClean="0">
                <a:latin typeface="Times-Roman" charset="0"/>
                <a:cs typeface="+mn-cs"/>
              </a:rPr>
              <a:t> PERQ (1981) [23], the Apple Lisa (1982), and Apple Macintosh (1984).</a:t>
            </a:r>
          </a:p>
          <a:p>
            <a:pPr eaLnBrk="1" hangingPunct="1">
              <a:defRPr/>
            </a:pPr>
            <a:endParaRPr lang="fr-FR" dirty="0" smtClean="0">
              <a:latin typeface="Times-Roman" charset="0"/>
              <a:cs typeface="+mn-cs"/>
            </a:endParaRPr>
          </a:p>
          <a:p>
            <a:pPr eaLnBrk="1" hangingPunct="1">
              <a:defRPr/>
            </a:pPr>
            <a:r>
              <a:rPr lang="en-US" dirty="0" smtClean="0">
                <a:cs typeface="+mn-cs"/>
              </a:rPr>
              <a:t>NLS, or the "</a:t>
            </a:r>
            <a:r>
              <a:rPr lang="en-US" dirty="0" err="1" smtClean="0">
                <a:cs typeface="+mn-cs"/>
              </a:rPr>
              <a:t>oN-Line</a:t>
            </a:r>
            <a:r>
              <a:rPr lang="en-US" dirty="0" smtClean="0">
                <a:cs typeface="+mn-cs"/>
              </a:rPr>
              <a:t> System", was a revolutionary computer collaboration system designed by Douglas </a:t>
            </a:r>
            <a:r>
              <a:rPr lang="en-US" dirty="0" err="1" smtClean="0">
                <a:cs typeface="+mn-cs"/>
              </a:rPr>
              <a:t>Engelbart</a:t>
            </a:r>
            <a:r>
              <a:rPr lang="en-US" dirty="0" smtClean="0">
                <a:cs typeface="+mn-cs"/>
              </a:rPr>
              <a:t> and the researchers at the Augmentation Research Center (ARC) at the Stanford Research Institute (SRI) during the 1960s. The NLS system was the first to employ the practical use of hypertext links, the mouse (co-invented by </a:t>
            </a:r>
            <a:r>
              <a:rPr lang="en-US" dirty="0" err="1" smtClean="0">
                <a:cs typeface="+mn-cs"/>
              </a:rPr>
              <a:t>Engelbart</a:t>
            </a:r>
            <a:r>
              <a:rPr lang="en-US" dirty="0" smtClean="0">
                <a:cs typeface="+mn-cs"/>
              </a:rPr>
              <a:t> and colleague Bill English), raster-scan video monitors, information organized by relevance, screen windowing, presentation programs, and other modern computing concepts.</a:t>
            </a:r>
            <a:endParaRPr lang="fr-FR" dirty="0"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D96D4E-8A4D-A041-8087-46898B68DCF0}" type="slidenum">
              <a:rPr lang="fr-FR"/>
              <a:pPr>
                <a:defRPr/>
              </a:pPr>
              <a:t>46</a:t>
            </a:fld>
            <a:endParaRPr lang="fr-FR"/>
          </a:p>
        </p:txBody>
      </p:sp>
      <p:sp>
        <p:nvSpPr>
          <p:cNvPr id="81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03" name="Rectangle 3"/>
          <p:cNvSpPr>
            <a:spLocks noGrp="1" noChangeArrowheads="1"/>
          </p:cNvSpPr>
          <p:nvPr>
            <p:ph type="body" idx="1"/>
          </p:nvPr>
        </p:nvSpPr>
        <p:spPr/>
        <p:txBody>
          <a:bodyPr/>
          <a:lstStyle/>
          <a:p>
            <a:pPr eaLnBrk="1" hangingPunct="1">
              <a:defRPr/>
            </a:pPr>
            <a:r>
              <a:rPr lang="fr-FR" b="1" dirty="0" smtClean="0">
                <a:latin typeface="Times-Roman" charset="0"/>
                <a:cs typeface="+mn-cs"/>
              </a:rPr>
              <a:t>Windows</a:t>
            </a:r>
            <a:r>
              <a:rPr lang="fr-FR" dirty="0" smtClean="0">
                <a:latin typeface="Times-Roman" charset="0"/>
                <a:cs typeface="+mn-cs"/>
              </a:rPr>
              <a:t>: Multiple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in </a:t>
            </a:r>
            <a:r>
              <a:rPr lang="fr-FR" dirty="0" err="1" smtClean="0">
                <a:latin typeface="Times-Roman" charset="0"/>
                <a:cs typeface="+mn-cs"/>
              </a:rPr>
              <a:t>Engelbart's</a:t>
            </a:r>
            <a:r>
              <a:rPr lang="fr-FR" dirty="0" smtClean="0">
                <a:latin typeface="Times-Roman" charset="0"/>
                <a:cs typeface="+mn-cs"/>
              </a:rPr>
              <a:t> NLS in 1968 [8]. </a:t>
            </a:r>
            <a:r>
              <a:rPr lang="fr-FR" dirty="0" err="1" smtClean="0">
                <a:latin typeface="Times-Roman" charset="0"/>
                <a:cs typeface="+mn-cs"/>
              </a:rPr>
              <a:t>Early</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Stanford</a:t>
            </a:r>
            <a:r>
              <a:rPr lang="fr-FR" dirty="0" smtClean="0">
                <a:latin typeface="Times-Roman" charset="0"/>
                <a:cs typeface="+mn-cs"/>
              </a:rPr>
              <a:t> on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like</a:t>
            </a:r>
            <a:r>
              <a:rPr lang="fr-FR" dirty="0" smtClean="0">
                <a:latin typeface="Times-Roman" charset="0"/>
                <a:cs typeface="+mn-cs"/>
              </a:rPr>
              <a:t> COPILOT (1974) [46] and </a:t>
            </a:r>
            <a:r>
              <a:rPr lang="fr-FR" dirty="0" err="1" smtClean="0">
                <a:latin typeface="Times-Roman" charset="0"/>
                <a:cs typeface="+mn-cs"/>
              </a:rPr>
              <a:t>at</a:t>
            </a:r>
            <a:r>
              <a:rPr lang="fr-FR" dirty="0" smtClean="0">
                <a:latin typeface="Times-Roman" charset="0"/>
                <a:cs typeface="+mn-cs"/>
              </a:rPr>
              <a:t> MIT </a:t>
            </a:r>
            <a:r>
              <a:rPr lang="fr-FR" dirty="0" err="1" smtClean="0">
                <a:latin typeface="Times-Roman" charset="0"/>
                <a:cs typeface="+mn-cs"/>
              </a:rPr>
              <a:t>with</a:t>
            </a:r>
            <a:r>
              <a:rPr lang="fr-FR" dirty="0" smtClean="0">
                <a:latin typeface="Times-Roman" charset="0"/>
                <a:cs typeface="+mn-cs"/>
              </a:rPr>
              <a:t> the EMACS </a:t>
            </a:r>
            <a:r>
              <a:rPr lang="fr-FR" dirty="0" err="1" smtClean="0">
                <a:latin typeface="Times-Roman" charset="0"/>
                <a:cs typeface="+mn-cs"/>
              </a:rPr>
              <a:t>text</a:t>
            </a:r>
            <a:r>
              <a:rPr lang="fr-FR" dirty="0" smtClean="0">
                <a:latin typeface="Times-Roman" charset="0"/>
                <a:cs typeface="+mn-cs"/>
              </a:rPr>
              <a:t> editor (1974) [43] </a:t>
            </a:r>
            <a:r>
              <a:rPr lang="fr-FR" dirty="0" err="1" smtClean="0">
                <a:latin typeface="Times-Roman" charset="0"/>
                <a:cs typeface="+mn-cs"/>
              </a:rPr>
              <a:t>also</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Alan Kay </a:t>
            </a:r>
            <a:r>
              <a:rPr lang="fr-FR" dirty="0" err="1" smtClean="0">
                <a:latin typeface="Times-Roman" charset="0"/>
                <a:cs typeface="+mn-cs"/>
              </a:rPr>
              <a:t>proposed</a:t>
            </a:r>
            <a:r>
              <a:rPr lang="fr-FR" dirty="0" smtClean="0">
                <a:latin typeface="Times-Roman" charset="0"/>
                <a:cs typeface="+mn-cs"/>
              </a:rPr>
              <a:t> the </a:t>
            </a:r>
            <a:r>
              <a:rPr lang="fr-FR" dirty="0" err="1" smtClean="0">
                <a:latin typeface="Times-Roman" charset="0"/>
                <a:cs typeface="+mn-cs"/>
              </a:rPr>
              <a:t>idea</a:t>
            </a:r>
            <a:r>
              <a:rPr lang="fr-FR" dirty="0" smtClean="0">
                <a:latin typeface="Times-Roman" charset="0"/>
                <a:cs typeface="+mn-cs"/>
              </a:rPr>
              <a:t> of </a:t>
            </a:r>
            <a:r>
              <a:rPr lang="fr-FR" dirty="0" err="1" smtClean="0">
                <a:latin typeface="Times-Roman" charset="0"/>
                <a:cs typeface="+mn-cs"/>
              </a:rPr>
              <a:t>overlapping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in </a:t>
            </a:r>
            <a:r>
              <a:rPr lang="fr-FR" dirty="0" err="1" smtClean="0">
                <a:latin typeface="Times-Roman" charset="0"/>
                <a:cs typeface="+mn-cs"/>
              </a:rPr>
              <a:t>his</a:t>
            </a:r>
            <a:r>
              <a:rPr lang="fr-FR" dirty="0" smtClean="0">
                <a:latin typeface="Times-Roman" charset="0"/>
                <a:cs typeface="+mn-cs"/>
              </a:rPr>
              <a:t> 1969 </a:t>
            </a:r>
            <a:r>
              <a:rPr lang="fr-FR" dirty="0" err="1" smtClean="0">
                <a:latin typeface="Times-Roman" charset="0"/>
                <a:cs typeface="+mn-cs"/>
              </a:rPr>
              <a:t>University</a:t>
            </a:r>
            <a:r>
              <a:rPr lang="fr-FR" dirty="0" smtClean="0">
                <a:latin typeface="Times-Roman" charset="0"/>
                <a:cs typeface="+mn-cs"/>
              </a:rPr>
              <a:t> of Utah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[15] and </a:t>
            </a:r>
            <a:r>
              <a:rPr lang="fr-FR" dirty="0" err="1" smtClean="0">
                <a:latin typeface="Times-Roman" charset="0"/>
                <a:cs typeface="+mn-cs"/>
              </a:rPr>
              <a:t>they</a:t>
            </a:r>
            <a:r>
              <a:rPr lang="fr-FR" dirty="0" smtClean="0">
                <a:latin typeface="Times-Roman" charset="0"/>
                <a:cs typeface="+mn-cs"/>
              </a:rPr>
              <a:t> first </a:t>
            </a:r>
            <a:r>
              <a:rPr lang="fr-FR" dirty="0" err="1" smtClean="0">
                <a:latin typeface="Times-Roman" charset="0"/>
                <a:cs typeface="+mn-cs"/>
              </a:rPr>
              <a:t>appeared</a:t>
            </a:r>
            <a:r>
              <a:rPr lang="fr-FR" dirty="0" smtClean="0">
                <a:latin typeface="Times-Roman" charset="0"/>
                <a:cs typeface="+mn-cs"/>
              </a:rPr>
              <a:t> in 1974 in </a:t>
            </a:r>
            <a:r>
              <a:rPr lang="fr-FR" dirty="0" err="1" smtClean="0">
                <a:latin typeface="Times-Roman" charset="0"/>
                <a:cs typeface="+mn-cs"/>
              </a:rPr>
              <a:t>his</a:t>
            </a:r>
            <a:r>
              <a:rPr lang="fr-FR" dirty="0" smtClean="0">
                <a:latin typeface="Times-Roman" charset="0"/>
                <a:cs typeface="+mn-cs"/>
              </a:rPr>
              <a:t> </a:t>
            </a:r>
            <a:r>
              <a:rPr lang="fr-FR" dirty="0" err="1" smtClean="0">
                <a:latin typeface="Times-Roman" charset="0"/>
                <a:cs typeface="+mn-cs"/>
              </a:rPr>
              <a:t>Smalltalk</a:t>
            </a:r>
            <a:r>
              <a:rPr lang="fr-FR" dirty="0" smtClean="0">
                <a:latin typeface="Times-Roman" charset="0"/>
                <a:cs typeface="+mn-cs"/>
              </a:rPr>
              <a:t> system [11] </a:t>
            </a:r>
            <a:r>
              <a:rPr lang="fr-FR" dirty="0" err="1" smtClean="0">
                <a:latin typeface="Times-Roman" charset="0"/>
                <a:cs typeface="+mn-cs"/>
              </a:rPr>
              <a:t>at</a:t>
            </a:r>
            <a:r>
              <a:rPr lang="fr-FR" dirty="0" smtClean="0">
                <a:latin typeface="Times-Roman" charset="0"/>
                <a:cs typeface="+mn-cs"/>
              </a:rPr>
              <a:t> Xerox PARC, and </a:t>
            </a:r>
            <a:r>
              <a:rPr lang="fr-FR" dirty="0" err="1" smtClean="0">
                <a:latin typeface="Times-Roman" charset="0"/>
                <a:cs typeface="+mn-cs"/>
              </a:rPr>
              <a:t>soon</a:t>
            </a:r>
            <a:r>
              <a:rPr lang="fr-FR" dirty="0" smtClean="0">
                <a:latin typeface="Times-Roman" charset="0"/>
                <a:cs typeface="+mn-cs"/>
              </a:rPr>
              <a:t> </a:t>
            </a:r>
            <a:r>
              <a:rPr lang="fr-FR" dirty="0" err="1" smtClean="0">
                <a:latin typeface="Times-Roman" charset="0"/>
                <a:cs typeface="+mn-cs"/>
              </a:rPr>
              <a:t>after</a:t>
            </a:r>
            <a:r>
              <a:rPr lang="fr-FR" dirty="0" smtClean="0">
                <a:latin typeface="Times-Roman" charset="0"/>
                <a:cs typeface="+mn-cs"/>
              </a:rPr>
              <a:t> in the </a:t>
            </a:r>
            <a:r>
              <a:rPr lang="fr-FR" dirty="0" err="1" smtClean="0">
                <a:latin typeface="Times-Roman" charset="0"/>
                <a:cs typeface="+mn-cs"/>
              </a:rPr>
              <a:t>InterLisp</a:t>
            </a:r>
            <a:r>
              <a:rPr lang="fr-FR" dirty="0" smtClean="0">
                <a:latin typeface="Times-Roman" charset="0"/>
                <a:cs typeface="+mn-cs"/>
              </a:rPr>
              <a:t> system [47]. </a:t>
            </a:r>
            <a:r>
              <a:rPr lang="fr-FR" dirty="0" err="1" smtClean="0">
                <a:latin typeface="Times-Roman" charset="0"/>
                <a:cs typeface="+mn-cs"/>
              </a:rPr>
              <a:t>Some</a:t>
            </a:r>
            <a:r>
              <a:rPr lang="fr-FR" dirty="0" smtClean="0">
                <a:latin typeface="Times-Roman" charset="0"/>
                <a:cs typeface="+mn-cs"/>
              </a:rPr>
              <a:t> of the first commercial uses of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on Lisp Machines Inc. (LMI) and </a:t>
            </a:r>
            <a:r>
              <a:rPr lang="fr-FR" dirty="0" err="1" smtClean="0">
                <a:latin typeface="Times-Roman" charset="0"/>
                <a:cs typeface="+mn-cs"/>
              </a:rPr>
              <a:t>Symbolics</a:t>
            </a:r>
            <a:r>
              <a:rPr lang="fr-FR" dirty="0" smtClean="0">
                <a:latin typeface="Times-Roman" charset="0"/>
                <a:cs typeface="+mn-cs"/>
              </a:rPr>
              <a:t> Lisp Machines (1979),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grew</a:t>
            </a:r>
            <a:r>
              <a:rPr lang="fr-FR" dirty="0" smtClean="0">
                <a:latin typeface="Times-Roman" charset="0"/>
                <a:cs typeface="+mn-cs"/>
              </a:rPr>
              <a:t> out of MIT AI </a:t>
            </a:r>
            <a:r>
              <a:rPr lang="fr-FR" dirty="0" err="1" smtClean="0">
                <a:latin typeface="Times-Roman" charset="0"/>
                <a:cs typeface="+mn-cs"/>
              </a:rPr>
              <a:t>Lab</a:t>
            </a:r>
            <a:r>
              <a:rPr lang="fr-FR" dirty="0" smtClean="0">
                <a:latin typeface="Times-Roman" charset="0"/>
                <a:cs typeface="+mn-cs"/>
              </a:rPr>
              <a:t> </a:t>
            </a:r>
            <a:r>
              <a:rPr lang="fr-FR" dirty="0" err="1" smtClean="0">
                <a:latin typeface="Times-Roman" charset="0"/>
                <a:cs typeface="+mn-cs"/>
              </a:rPr>
              <a:t>projects</a:t>
            </a:r>
            <a:r>
              <a:rPr lang="fr-FR" dirty="0" smtClean="0">
                <a:latin typeface="Times-Roman" charset="0"/>
                <a:cs typeface="+mn-cs"/>
              </a:rPr>
              <a:t>. The Cedar </a:t>
            </a:r>
            <a:r>
              <a:rPr lang="fr-FR" dirty="0" err="1" smtClean="0">
                <a:latin typeface="Times-Roman" charset="0"/>
                <a:cs typeface="+mn-cs"/>
              </a:rPr>
              <a:t>Window</a:t>
            </a:r>
            <a:r>
              <a:rPr lang="fr-FR" dirty="0" smtClean="0">
                <a:latin typeface="Times-Roman" charset="0"/>
                <a:cs typeface="+mn-cs"/>
              </a:rPr>
              <a:t> Manager </a:t>
            </a:r>
            <a:r>
              <a:rPr lang="fr-FR" dirty="0" err="1" smtClean="0">
                <a:latin typeface="Times-Roman" charset="0"/>
                <a:cs typeface="+mn-cs"/>
              </a:rPr>
              <a:t>from</a:t>
            </a:r>
            <a:r>
              <a:rPr lang="fr-FR" dirty="0" smtClean="0">
                <a:latin typeface="Times-Roman" charset="0"/>
                <a:cs typeface="+mn-cs"/>
              </a:rPr>
              <a:t> Xerox PARC </a:t>
            </a:r>
            <a:r>
              <a:rPr lang="fr-FR" dirty="0" err="1" smtClean="0">
                <a:latin typeface="Times-Roman" charset="0"/>
                <a:cs typeface="+mn-cs"/>
              </a:rPr>
              <a:t>was</a:t>
            </a:r>
            <a:r>
              <a:rPr lang="fr-FR" dirty="0" smtClean="0">
                <a:latin typeface="Times-Roman" charset="0"/>
                <a:cs typeface="+mn-cs"/>
              </a:rPr>
              <a:t> the first major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a:t>
            </a:r>
            <a:r>
              <a:rPr lang="fr-FR" dirty="0" smtClean="0">
                <a:latin typeface="Times-Roman" charset="0"/>
                <a:cs typeface="+mn-cs"/>
              </a:rPr>
              <a:t> manager (1981) [45], </a:t>
            </a:r>
            <a:r>
              <a:rPr lang="fr-FR" dirty="0" err="1" smtClean="0">
                <a:latin typeface="Times-Roman" charset="0"/>
                <a:cs typeface="+mn-cs"/>
              </a:rPr>
              <a:t>followed</a:t>
            </a:r>
            <a:r>
              <a:rPr lang="fr-FR" dirty="0" smtClean="0">
                <a:latin typeface="Times-Roman" charset="0"/>
                <a:cs typeface="+mn-cs"/>
              </a:rPr>
              <a:t> </a:t>
            </a:r>
            <a:r>
              <a:rPr lang="fr-FR" dirty="0" err="1" smtClean="0">
                <a:latin typeface="Times-Roman" charset="0"/>
                <a:cs typeface="+mn-cs"/>
              </a:rPr>
              <a:t>soon</a:t>
            </a:r>
            <a:r>
              <a:rPr lang="fr-FR" dirty="0" smtClean="0">
                <a:latin typeface="Times-Roman" charset="0"/>
                <a:cs typeface="+mn-cs"/>
              </a:rPr>
              <a:t> by the Andrew </a:t>
            </a:r>
            <a:r>
              <a:rPr lang="fr-FR" dirty="0" err="1" smtClean="0">
                <a:latin typeface="Times-Roman" charset="0"/>
                <a:cs typeface="+mn-cs"/>
              </a:rPr>
              <a:t>window</a:t>
            </a:r>
            <a:r>
              <a:rPr lang="fr-FR" dirty="0" smtClean="0">
                <a:latin typeface="Times-Roman" charset="0"/>
                <a:cs typeface="+mn-cs"/>
              </a:rPr>
              <a:t> manager [32] by Carnegie Mellon </a:t>
            </a:r>
            <a:r>
              <a:rPr lang="fr-FR" dirty="0" err="1" smtClean="0">
                <a:latin typeface="Times-Roman" charset="0"/>
                <a:cs typeface="+mn-cs"/>
              </a:rPr>
              <a:t>University's</a:t>
            </a:r>
            <a:r>
              <a:rPr lang="fr-FR" dirty="0" smtClean="0">
                <a:latin typeface="Times-Roman" charset="0"/>
                <a:cs typeface="+mn-cs"/>
              </a:rPr>
              <a:t> Information </a:t>
            </a:r>
            <a:r>
              <a:rPr lang="fr-FR" dirty="0" err="1" smtClean="0">
                <a:latin typeface="Times-Roman" charset="0"/>
                <a:cs typeface="+mn-cs"/>
              </a:rPr>
              <a:t>Technology</a:t>
            </a:r>
            <a:r>
              <a:rPr lang="fr-FR" dirty="0" smtClean="0">
                <a:latin typeface="Times-Roman" charset="0"/>
                <a:cs typeface="+mn-cs"/>
              </a:rPr>
              <a:t> Center (1983, </a:t>
            </a:r>
            <a:r>
              <a:rPr lang="fr-FR" dirty="0" err="1" smtClean="0">
                <a:latin typeface="Times-Roman" charset="0"/>
                <a:cs typeface="+mn-cs"/>
              </a:rPr>
              <a:t>funded</a:t>
            </a:r>
            <a:r>
              <a:rPr lang="fr-FR" dirty="0" smtClean="0">
                <a:latin typeface="Times-Roman" charset="0"/>
                <a:cs typeface="+mn-cs"/>
              </a:rPr>
              <a:t> by IBM). The main commercial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popularizing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the Xerox Star (1981), the Apple Lisa (1982), and </a:t>
            </a:r>
            <a:r>
              <a:rPr lang="fr-FR" dirty="0" err="1" smtClean="0">
                <a:latin typeface="Times-Roman" charset="0"/>
                <a:cs typeface="+mn-cs"/>
              </a:rPr>
              <a:t>most</a:t>
            </a:r>
            <a:r>
              <a:rPr lang="fr-FR" dirty="0" smtClean="0">
                <a:latin typeface="Times-Roman" charset="0"/>
                <a:cs typeface="+mn-cs"/>
              </a:rPr>
              <a:t> </a:t>
            </a:r>
            <a:r>
              <a:rPr lang="fr-FR" dirty="0" err="1" smtClean="0">
                <a:latin typeface="Times-Roman" charset="0"/>
                <a:cs typeface="+mn-cs"/>
              </a:rPr>
              <a:t>importantly</a:t>
            </a:r>
            <a:r>
              <a:rPr lang="fr-FR" dirty="0" smtClean="0">
                <a:latin typeface="Times-Roman" charset="0"/>
                <a:cs typeface="+mn-cs"/>
              </a:rPr>
              <a:t> the Apple Macintosh (1984). The </a:t>
            </a:r>
            <a:r>
              <a:rPr lang="fr-FR" dirty="0" err="1" smtClean="0">
                <a:latin typeface="Times-Roman" charset="0"/>
                <a:cs typeface="+mn-cs"/>
              </a:rPr>
              <a:t>early</a:t>
            </a:r>
            <a:r>
              <a:rPr lang="fr-FR" dirty="0" smtClean="0">
                <a:latin typeface="Times-Roman" charset="0"/>
                <a:cs typeface="+mn-cs"/>
              </a:rPr>
              <a:t> versions of the Star and Microsoft Windows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tiled</a:t>
            </a:r>
            <a:r>
              <a:rPr lang="fr-FR" dirty="0" smtClean="0">
                <a:latin typeface="Times-Roman" charset="0"/>
                <a:cs typeface="+mn-cs"/>
              </a:rPr>
              <a:t>, but </a:t>
            </a:r>
            <a:r>
              <a:rPr lang="fr-FR" dirty="0" err="1" smtClean="0">
                <a:latin typeface="Times-Roman" charset="0"/>
                <a:cs typeface="+mn-cs"/>
              </a:rPr>
              <a:t>eventually</a:t>
            </a:r>
            <a:r>
              <a:rPr lang="fr-FR" dirty="0" smtClean="0">
                <a:latin typeface="Times-Roman" charset="0"/>
                <a:cs typeface="+mn-cs"/>
              </a:rPr>
              <a:t> </a:t>
            </a:r>
            <a:r>
              <a:rPr lang="fr-FR" dirty="0" err="1" smtClean="0">
                <a:latin typeface="Times-Roman" charset="0"/>
                <a:cs typeface="+mn-cs"/>
              </a:rPr>
              <a:t>they</a:t>
            </a:r>
            <a:r>
              <a:rPr lang="fr-FR" dirty="0" smtClean="0">
                <a:latin typeface="Times-Roman" charset="0"/>
                <a:cs typeface="+mn-cs"/>
              </a:rPr>
              <a:t> </a:t>
            </a:r>
            <a:r>
              <a:rPr lang="fr-FR" dirty="0" err="1" smtClean="0">
                <a:latin typeface="Times-Roman" charset="0"/>
                <a:cs typeface="+mn-cs"/>
              </a:rPr>
              <a:t>supported</a:t>
            </a:r>
            <a:r>
              <a:rPr lang="fr-FR" dirty="0" smtClean="0">
                <a:latin typeface="Times-Roman" charset="0"/>
                <a:cs typeface="+mn-cs"/>
              </a:rPr>
              <a:t> </a:t>
            </a:r>
            <a:r>
              <a:rPr lang="fr-FR" dirty="0" err="1" smtClean="0">
                <a:latin typeface="Times-Roman" charset="0"/>
                <a:cs typeface="+mn-cs"/>
              </a:rPr>
              <a:t>overlapping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like</a:t>
            </a:r>
            <a:r>
              <a:rPr lang="fr-FR" dirty="0" smtClean="0">
                <a:latin typeface="Times-Roman" charset="0"/>
                <a:cs typeface="+mn-cs"/>
              </a:rPr>
              <a:t> the Lisa and Macintosh. The X </a:t>
            </a:r>
            <a:r>
              <a:rPr lang="fr-FR" dirty="0" err="1" smtClean="0">
                <a:latin typeface="Times-Roman" charset="0"/>
                <a:cs typeface="+mn-cs"/>
              </a:rPr>
              <a:t>Window</a:t>
            </a:r>
            <a:r>
              <a:rPr lang="fr-FR" dirty="0" smtClean="0">
                <a:latin typeface="Times-Roman" charset="0"/>
                <a:cs typeface="+mn-cs"/>
              </a:rPr>
              <a:t> System, a </a:t>
            </a:r>
            <a:r>
              <a:rPr lang="fr-FR" dirty="0" err="1" smtClean="0">
                <a:latin typeface="Times-Roman" charset="0"/>
                <a:cs typeface="+mn-cs"/>
              </a:rPr>
              <a:t>current</a:t>
            </a:r>
            <a:r>
              <a:rPr lang="fr-FR" dirty="0" smtClean="0">
                <a:latin typeface="Times-Roman" charset="0"/>
                <a:cs typeface="+mn-cs"/>
              </a:rPr>
              <a:t> international standard,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developed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MIT in 1984 [39]. For a </a:t>
            </a:r>
            <a:r>
              <a:rPr lang="fr-FR" dirty="0" err="1" smtClean="0">
                <a:latin typeface="Times-Roman" charset="0"/>
                <a:cs typeface="+mn-cs"/>
              </a:rPr>
              <a:t>survey</a:t>
            </a:r>
            <a:r>
              <a:rPr lang="fr-FR" dirty="0" smtClean="0">
                <a:latin typeface="Times-Roman" charset="0"/>
                <a:cs typeface="+mn-cs"/>
              </a:rPr>
              <a:t> of </a:t>
            </a:r>
            <a:r>
              <a:rPr lang="fr-FR" dirty="0" err="1" smtClean="0">
                <a:latin typeface="Times-Roman" charset="0"/>
                <a:cs typeface="+mn-cs"/>
              </a:rPr>
              <a:t>window</a:t>
            </a:r>
            <a:r>
              <a:rPr lang="fr-FR" dirty="0" smtClean="0">
                <a:latin typeface="Times-Roman" charset="0"/>
                <a:cs typeface="+mn-cs"/>
              </a:rPr>
              <a:t> managers, </a:t>
            </a:r>
            <a:r>
              <a:rPr lang="fr-FR" dirty="0" err="1" smtClean="0">
                <a:latin typeface="Times-Roman" charset="0"/>
                <a:cs typeface="+mn-cs"/>
              </a:rPr>
              <a:t>see</a:t>
            </a:r>
            <a:r>
              <a:rPr lang="fr-FR" dirty="0" smtClean="0">
                <a:latin typeface="Times-Roman" charset="0"/>
                <a:cs typeface="+mn-cs"/>
              </a:rPr>
              <a:t> [24].</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B72DEF-3607-A047-AD64-8C98C1221061}" type="slidenum">
              <a:rPr lang="fr-FR"/>
              <a:pPr>
                <a:defRPr/>
              </a:pPr>
              <a:t>47</a:t>
            </a:fld>
            <a:endParaRPr lang="fr-FR"/>
          </a:p>
        </p:txBody>
      </p:sp>
      <p:sp>
        <p:nvSpPr>
          <p:cNvPr id="92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0579" name="Rectangle 3"/>
          <p:cNvSpPr>
            <a:spLocks noGrp="1" noChangeArrowheads="1"/>
          </p:cNvSpPr>
          <p:nvPr>
            <p:ph type="body" idx="1"/>
          </p:nvPr>
        </p:nvSpPr>
        <p:spPr/>
        <p:txBody>
          <a:bodyPr/>
          <a:lstStyle/>
          <a:p>
            <a:pPr eaLnBrk="1" hangingPunct="1">
              <a:defRPr/>
            </a:pPr>
            <a:r>
              <a:rPr lang="fr-FR" b="1" dirty="0" smtClean="0">
                <a:latin typeface="Times-Roman" charset="0"/>
                <a:cs typeface="+mn-cs"/>
              </a:rPr>
              <a:t>Windows</a:t>
            </a:r>
            <a:r>
              <a:rPr lang="fr-FR" dirty="0" smtClean="0">
                <a:latin typeface="Times-Roman" charset="0"/>
                <a:cs typeface="+mn-cs"/>
              </a:rPr>
              <a:t>: Multiple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in </a:t>
            </a:r>
            <a:r>
              <a:rPr lang="fr-FR" dirty="0" err="1" smtClean="0">
                <a:latin typeface="Times-Roman" charset="0"/>
                <a:cs typeface="+mn-cs"/>
              </a:rPr>
              <a:t>Engelbart's</a:t>
            </a:r>
            <a:r>
              <a:rPr lang="fr-FR" dirty="0" smtClean="0">
                <a:latin typeface="Times-Roman" charset="0"/>
                <a:cs typeface="+mn-cs"/>
              </a:rPr>
              <a:t> NLS in 1968 [8]. </a:t>
            </a:r>
            <a:r>
              <a:rPr lang="fr-FR" dirty="0" err="1" smtClean="0">
                <a:latin typeface="Times-Roman" charset="0"/>
                <a:cs typeface="+mn-cs"/>
              </a:rPr>
              <a:t>Early</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a:t>
            </a:r>
            <a:r>
              <a:rPr lang="fr-FR" dirty="0" err="1" smtClean="0">
                <a:latin typeface="Times-Roman" charset="0"/>
                <a:cs typeface="+mn-cs"/>
              </a:rPr>
              <a:t>Stanford</a:t>
            </a:r>
            <a:r>
              <a:rPr lang="fr-FR" dirty="0" smtClean="0">
                <a:latin typeface="Times-Roman" charset="0"/>
                <a:cs typeface="+mn-cs"/>
              </a:rPr>
              <a:t> on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like</a:t>
            </a:r>
            <a:r>
              <a:rPr lang="fr-FR" dirty="0" smtClean="0">
                <a:latin typeface="Times-Roman" charset="0"/>
                <a:cs typeface="+mn-cs"/>
              </a:rPr>
              <a:t> COPILOT (1974) [46] and </a:t>
            </a:r>
            <a:r>
              <a:rPr lang="fr-FR" dirty="0" err="1" smtClean="0">
                <a:latin typeface="Times-Roman" charset="0"/>
                <a:cs typeface="+mn-cs"/>
              </a:rPr>
              <a:t>at</a:t>
            </a:r>
            <a:r>
              <a:rPr lang="fr-FR" dirty="0" smtClean="0">
                <a:latin typeface="Times-Roman" charset="0"/>
                <a:cs typeface="+mn-cs"/>
              </a:rPr>
              <a:t> MIT </a:t>
            </a:r>
            <a:r>
              <a:rPr lang="fr-FR" dirty="0" err="1" smtClean="0">
                <a:latin typeface="Times-Roman" charset="0"/>
                <a:cs typeface="+mn-cs"/>
              </a:rPr>
              <a:t>with</a:t>
            </a:r>
            <a:r>
              <a:rPr lang="fr-FR" dirty="0" smtClean="0">
                <a:latin typeface="Times-Roman" charset="0"/>
                <a:cs typeface="+mn-cs"/>
              </a:rPr>
              <a:t> the EMACS </a:t>
            </a:r>
            <a:r>
              <a:rPr lang="fr-FR" dirty="0" err="1" smtClean="0">
                <a:latin typeface="Times-Roman" charset="0"/>
                <a:cs typeface="+mn-cs"/>
              </a:rPr>
              <a:t>text</a:t>
            </a:r>
            <a:r>
              <a:rPr lang="fr-FR" dirty="0" smtClean="0">
                <a:latin typeface="Times-Roman" charset="0"/>
                <a:cs typeface="+mn-cs"/>
              </a:rPr>
              <a:t> editor (1974) [43] </a:t>
            </a:r>
            <a:r>
              <a:rPr lang="fr-FR" dirty="0" err="1" smtClean="0">
                <a:latin typeface="Times-Roman" charset="0"/>
                <a:cs typeface="+mn-cs"/>
              </a:rPr>
              <a:t>also</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Alan Kay </a:t>
            </a:r>
            <a:r>
              <a:rPr lang="fr-FR" dirty="0" err="1" smtClean="0">
                <a:latin typeface="Times-Roman" charset="0"/>
                <a:cs typeface="+mn-cs"/>
              </a:rPr>
              <a:t>proposed</a:t>
            </a:r>
            <a:r>
              <a:rPr lang="fr-FR" dirty="0" smtClean="0">
                <a:latin typeface="Times-Roman" charset="0"/>
                <a:cs typeface="+mn-cs"/>
              </a:rPr>
              <a:t> the </a:t>
            </a:r>
            <a:r>
              <a:rPr lang="fr-FR" dirty="0" err="1" smtClean="0">
                <a:latin typeface="Times-Roman" charset="0"/>
                <a:cs typeface="+mn-cs"/>
              </a:rPr>
              <a:t>idea</a:t>
            </a:r>
            <a:r>
              <a:rPr lang="fr-FR" dirty="0" smtClean="0">
                <a:latin typeface="Times-Roman" charset="0"/>
                <a:cs typeface="+mn-cs"/>
              </a:rPr>
              <a:t> of </a:t>
            </a:r>
            <a:r>
              <a:rPr lang="fr-FR" dirty="0" err="1" smtClean="0">
                <a:latin typeface="Times-Roman" charset="0"/>
                <a:cs typeface="+mn-cs"/>
              </a:rPr>
              <a:t>overlapping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in </a:t>
            </a:r>
            <a:r>
              <a:rPr lang="fr-FR" dirty="0" err="1" smtClean="0">
                <a:latin typeface="Times-Roman" charset="0"/>
                <a:cs typeface="+mn-cs"/>
              </a:rPr>
              <a:t>his</a:t>
            </a:r>
            <a:r>
              <a:rPr lang="fr-FR" dirty="0" smtClean="0">
                <a:latin typeface="Times-Roman" charset="0"/>
                <a:cs typeface="+mn-cs"/>
              </a:rPr>
              <a:t> 1969 </a:t>
            </a:r>
            <a:r>
              <a:rPr lang="fr-FR" dirty="0" err="1" smtClean="0">
                <a:latin typeface="Times-Roman" charset="0"/>
                <a:cs typeface="+mn-cs"/>
              </a:rPr>
              <a:t>University</a:t>
            </a:r>
            <a:r>
              <a:rPr lang="fr-FR" dirty="0" smtClean="0">
                <a:latin typeface="Times-Roman" charset="0"/>
                <a:cs typeface="+mn-cs"/>
              </a:rPr>
              <a:t> of Utah </a:t>
            </a:r>
            <a:r>
              <a:rPr lang="fr-FR" dirty="0" err="1" smtClean="0">
                <a:latin typeface="Times-Roman" charset="0"/>
                <a:cs typeface="+mn-cs"/>
              </a:rPr>
              <a:t>PhD</a:t>
            </a:r>
            <a:r>
              <a:rPr lang="fr-FR" dirty="0" smtClean="0">
                <a:latin typeface="Times-Roman" charset="0"/>
                <a:cs typeface="+mn-cs"/>
              </a:rPr>
              <a:t> </a:t>
            </a:r>
            <a:r>
              <a:rPr lang="fr-FR" dirty="0" err="1" smtClean="0">
                <a:latin typeface="Times-Roman" charset="0"/>
                <a:cs typeface="+mn-cs"/>
              </a:rPr>
              <a:t>thesis</a:t>
            </a:r>
            <a:r>
              <a:rPr lang="fr-FR" dirty="0" smtClean="0">
                <a:latin typeface="Times-Roman" charset="0"/>
                <a:cs typeface="+mn-cs"/>
              </a:rPr>
              <a:t> [15] and </a:t>
            </a:r>
            <a:r>
              <a:rPr lang="fr-FR" dirty="0" err="1" smtClean="0">
                <a:latin typeface="Times-Roman" charset="0"/>
                <a:cs typeface="+mn-cs"/>
              </a:rPr>
              <a:t>they</a:t>
            </a:r>
            <a:r>
              <a:rPr lang="fr-FR" dirty="0" smtClean="0">
                <a:latin typeface="Times-Roman" charset="0"/>
                <a:cs typeface="+mn-cs"/>
              </a:rPr>
              <a:t> first </a:t>
            </a:r>
            <a:r>
              <a:rPr lang="fr-FR" dirty="0" err="1" smtClean="0">
                <a:latin typeface="Times-Roman" charset="0"/>
                <a:cs typeface="+mn-cs"/>
              </a:rPr>
              <a:t>appeared</a:t>
            </a:r>
            <a:r>
              <a:rPr lang="fr-FR" dirty="0" smtClean="0">
                <a:latin typeface="Times-Roman" charset="0"/>
                <a:cs typeface="+mn-cs"/>
              </a:rPr>
              <a:t> in 1974 in </a:t>
            </a:r>
            <a:r>
              <a:rPr lang="fr-FR" dirty="0" err="1" smtClean="0">
                <a:latin typeface="Times-Roman" charset="0"/>
                <a:cs typeface="+mn-cs"/>
              </a:rPr>
              <a:t>his</a:t>
            </a:r>
            <a:r>
              <a:rPr lang="fr-FR" dirty="0" smtClean="0">
                <a:latin typeface="Times-Roman" charset="0"/>
                <a:cs typeface="+mn-cs"/>
              </a:rPr>
              <a:t> </a:t>
            </a:r>
            <a:r>
              <a:rPr lang="fr-FR" dirty="0" err="1" smtClean="0">
                <a:latin typeface="Times-Roman" charset="0"/>
                <a:cs typeface="+mn-cs"/>
              </a:rPr>
              <a:t>Smalltalk</a:t>
            </a:r>
            <a:r>
              <a:rPr lang="fr-FR" dirty="0" smtClean="0">
                <a:latin typeface="Times-Roman" charset="0"/>
                <a:cs typeface="+mn-cs"/>
              </a:rPr>
              <a:t> system [11] </a:t>
            </a:r>
            <a:r>
              <a:rPr lang="fr-FR" dirty="0" err="1" smtClean="0">
                <a:latin typeface="Times-Roman" charset="0"/>
                <a:cs typeface="+mn-cs"/>
              </a:rPr>
              <a:t>at</a:t>
            </a:r>
            <a:r>
              <a:rPr lang="fr-FR" dirty="0" smtClean="0">
                <a:latin typeface="Times-Roman" charset="0"/>
                <a:cs typeface="+mn-cs"/>
              </a:rPr>
              <a:t> Xerox PARC, and </a:t>
            </a:r>
            <a:r>
              <a:rPr lang="fr-FR" dirty="0" err="1" smtClean="0">
                <a:latin typeface="Times-Roman" charset="0"/>
                <a:cs typeface="+mn-cs"/>
              </a:rPr>
              <a:t>soon</a:t>
            </a:r>
            <a:r>
              <a:rPr lang="fr-FR" dirty="0" smtClean="0">
                <a:latin typeface="Times-Roman" charset="0"/>
                <a:cs typeface="+mn-cs"/>
              </a:rPr>
              <a:t> </a:t>
            </a:r>
            <a:r>
              <a:rPr lang="fr-FR" dirty="0" err="1" smtClean="0">
                <a:latin typeface="Times-Roman" charset="0"/>
                <a:cs typeface="+mn-cs"/>
              </a:rPr>
              <a:t>after</a:t>
            </a:r>
            <a:r>
              <a:rPr lang="fr-FR" dirty="0" smtClean="0">
                <a:latin typeface="Times-Roman" charset="0"/>
                <a:cs typeface="+mn-cs"/>
              </a:rPr>
              <a:t> in the </a:t>
            </a:r>
            <a:r>
              <a:rPr lang="fr-FR" dirty="0" err="1" smtClean="0">
                <a:latin typeface="Times-Roman" charset="0"/>
                <a:cs typeface="+mn-cs"/>
              </a:rPr>
              <a:t>InterLisp</a:t>
            </a:r>
            <a:r>
              <a:rPr lang="fr-FR" dirty="0" smtClean="0">
                <a:latin typeface="Times-Roman" charset="0"/>
                <a:cs typeface="+mn-cs"/>
              </a:rPr>
              <a:t> system [47]. </a:t>
            </a:r>
            <a:r>
              <a:rPr lang="fr-FR" dirty="0" err="1" smtClean="0">
                <a:latin typeface="Times-Roman" charset="0"/>
                <a:cs typeface="+mn-cs"/>
              </a:rPr>
              <a:t>Some</a:t>
            </a:r>
            <a:r>
              <a:rPr lang="fr-FR" dirty="0" smtClean="0">
                <a:latin typeface="Times-Roman" charset="0"/>
                <a:cs typeface="+mn-cs"/>
              </a:rPr>
              <a:t> of the first commercial uses of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on Lisp Machines Inc. (LMI) and </a:t>
            </a:r>
            <a:r>
              <a:rPr lang="fr-FR" dirty="0" err="1" smtClean="0">
                <a:latin typeface="Times-Roman" charset="0"/>
                <a:cs typeface="+mn-cs"/>
              </a:rPr>
              <a:t>Symbolics</a:t>
            </a:r>
            <a:r>
              <a:rPr lang="fr-FR" dirty="0" smtClean="0">
                <a:latin typeface="Times-Roman" charset="0"/>
                <a:cs typeface="+mn-cs"/>
              </a:rPr>
              <a:t> Lisp Machines (1979),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grew</a:t>
            </a:r>
            <a:r>
              <a:rPr lang="fr-FR" dirty="0" smtClean="0">
                <a:latin typeface="Times-Roman" charset="0"/>
                <a:cs typeface="+mn-cs"/>
              </a:rPr>
              <a:t> out of MIT AI </a:t>
            </a:r>
            <a:r>
              <a:rPr lang="fr-FR" dirty="0" err="1" smtClean="0">
                <a:latin typeface="Times-Roman" charset="0"/>
                <a:cs typeface="+mn-cs"/>
              </a:rPr>
              <a:t>Lab</a:t>
            </a:r>
            <a:r>
              <a:rPr lang="fr-FR" dirty="0" smtClean="0">
                <a:latin typeface="Times-Roman" charset="0"/>
                <a:cs typeface="+mn-cs"/>
              </a:rPr>
              <a:t> </a:t>
            </a:r>
            <a:r>
              <a:rPr lang="fr-FR" dirty="0" err="1" smtClean="0">
                <a:latin typeface="Times-Roman" charset="0"/>
                <a:cs typeface="+mn-cs"/>
              </a:rPr>
              <a:t>projects</a:t>
            </a:r>
            <a:r>
              <a:rPr lang="fr-FR" dirty="0" smtClean="0">
                <a:latin typeface="Times-Roman" charset="0"/>
                <a:cs typeface="+mn-cs"/>
              </a:rPr>
              <a:t>. The Cedar </a:t>
            </a:r>
            <a:r>
              <a:rPr lang="fr-FR" dirty="0" err="1" smtClean="0">
                <a:latin typeface="Times-Roman" charset="0"/>
                <a:cs typeface="+mn-cs"/>
              </a:rPr>
              <a:t>Window</a:t>
            </a:r>
            <a:r>
              <a:rPr lang="fr-FR" dirty="0" smtClean="0">
                <a:latin typeface="Times-Roman" charset="0"/>
                <a:cs typeface="+mn-cs"/>
              </a:rPr>
              <a:t> Manager </a:t>
            </a:r>
            <a:r>
              <a:rPr lang="fr-FR" dirty="0" err="1" smtClean="0">
                <a:latin typeface="Times-Roman" charset="0"/>
                <a:cs typeface="+mn-cs"/>
              </a:rPr>
              <a:t>from</a:t>
            </a:r>
            <a:r>
              <a:rPr lang="fr-FR" dirty="0" smtClean="0">
                <a:latin typeface="Times-Roman" charset="0"/>
                <a:cs typeface="+mn-cs"/>
              </a:rPr>
              <a:t> Xerox PARC </a:t>
            </a:r>
            <a:r>
              <a:rPr lang="fr-FR" dirty="0" err="1" smtClean="0">
                <a:latin typeface="Times-Roman" charset="0"/>
                <a:cs typeface="+mn-cs"/>
              </a:rPr>
              <a:t>was</a:t>
            </a:r>
            <a:r>
              <a:rPr lang="fr-FR" dirty="0" smtClean="0">
                <a:latin typeface="Times-Roman" charset="0"/>
                <a:cs typeface="+mn-cs"/>
              </a:rPr>
              <a:t> the first major </a:t>
            </a:r>
            <a:r>
              <a:rPr lang="fr-FR" dirty="0" err="1" smtClean="0">
                <a:latin typeface="Times-Roman" charset="0"/>
                <a:cs typeface="+mn-cs"/>
              </a:rPr>
              <a:t>tiled</a:t>
            </a:r>
            <a:r>
              <a:rPr lang="fr-FR" dirty="0" smtClean="0">
                <a:latin typeface="Times-Roman" charset="0"/>
                <a:cs typeface="+mn-cs"/>
              </a:rPr>
              <a:t> </a:t>
            </a:r>
            <a:r>
              <a:rPr lang="fr-FR" dirty="0" err="1" smtClean="0">
                <a:latin typeface="Times-Roman" charset="0"/>
                <a:cs typeface="+mn-cs"/>
              </a:rPr>
              <a:t>window</a:t>
            </a:r>
            <a:r>
              <a:rPr lang="fr-FR" dirty="0" smtClean="0">
                <a:latin typeface="Times-Roman" charset="0"/>
                <a:cs typeface="+mn-cs"/>
              </a:rPr>
              <a:t> manager (1981) [45], </a:t>
            </a:r>
            <a:r>
              <a:rPr lang="fr-FR" dirty="0" err="1" smtClean="0">
                <a:latin typeface="Times-Roman" charset="0"/>
                <a:cs typeface="+mn-cs"/>
              </a:rPr>
              <a:t>followed</a:t>
            </a:r>
            <a:r>
              <a:rPr lang="fr-FR" dirty="0" smtClean="0">
                <a:latin typeface="Times-Roman" charset="0"/>
                <a:cs typeface="+mn-cs"/>
              </a:rPr>
              <a:t> </a:t>
            </a:r>
            <a:r>
              <a:rPr lang="fr-FR" dirty="0" err="1" smtClean="0">
                <a:latin typeface="Times-Roman" charset="0"/>
                <a:cs typeface="+mn-cs"/>
              </a:rPr>
              <a:t>soon</a:t>
            </a:r>
            <a:r>
              <a:rPr lang="fr-FR" dirty="0" smtClean="0">
                <a:latin typeface="Times-Roman" charset="0"/>
                <a:cs typeface="+mn-cs"/>
              </a:rPr>
              <a:t> by the Andrew </a:t>
            </a:r>
            <a:r>
              <a:rPr lang="fr-FR" dirty="0" err="1" smtClean="0">
                <a:latin typeface="Times-Roman" charset="0"/>
                <a:cs typeface="+mn-cs"/>
              </a:rPr>
              <a:t>window</a:t>
            </a:r>
            <a:r>
              <a:rPr lang="fr-FR" dirty="0" smtClean="0">
                <a:latin typeface="Times-Roman" charset="0"/>
                <a:cs typeface="+mn-cs"/>
              </a:rPr>
              <a:t> manager [32] by Carnegie Mellon </a:t>
            </a:r>
            <a:r>
              <a:rPr lang="fr-FR" dirty="0" err="1" smtClean="0">
                <a:latin typeface="Times-Roman" charset="0"/>
                <a:cs typeface="+mn-cs"/>
              </a:rPr>
              <a:t>University's</a:t>
            </a:r>
            <a:r>
              <a:rPr lang="fr-FR" dirty="0" smtClean="0">
                <a:latin typeface="Times-Roman" charset="0"/>
                <a:cs typeface="+mn-cs"/>
              </a:rPr>
              <a:t> Information </a:t>
            </a:r>
            <a:r>
              <a:rPr lang="fr-FR" dirty="0" err="1" smtClean="0">
                <a:latin typeface="Times-Roman" charset="0"/>
                <a:cs typeface="+mn-cs"/>
              </a:rPr>
              <a:t>Technology</a:t>
            </a:r>
            <a:r>
              <a:rPr lang="fr-FR" dirty="0" smtClean="0">
                <a:latin typeface="Times-Roman" charset="0"/>
                <a:cs typeface="+mn-cs"/>
              </a:rPr>
              <a:t> Center (1983, </a:t>
            </a:r>
            <a:r>
              <a:rPr lang="fr-FR" dirty="0" err="1" smtClean="0">
                <a:latin typeface="Times-Roman" charset="0"/>
                <a:cs typeface="+mn-cs"/>
              </a:rPr>
              <a:t>funded</a:t>
            </a:r>
            <a:r>
              <a:rPr lang="fr-FR" dirty="0" smtClean="0">
                <a:latin typeface="Times-Roman" charset="0"/>
                <a:cs typeface="+mn-cs"/>
              </a:rPr>
              <a:t> by IBM). The main commercial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popularizing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were</a:t>
            </a:r>
            <a:r>
              <a:rPr lang="fr-FR" dirty="0" smtClean="0">
                <a:latin typeface="Times-Roman" charset="0"/>
                <a:cs typeface="+mn-cs"/>
              </a:rPr>
              <a:t> the Xerox Star (1981), the Apple Lisa (1982), and </a:t>
            </a:r>
            <a:r>
              <a:rPr lang="fr-FR" dirty="0" err="1" smtClean="0">
                <a:latin typeface="Times-Roman" charset="0"/>
                <a:cs typeface="+mn-cs"/>
              </a:rPr>
              <a:t>most</a:t>
            </a:r>
            <a:r>
              <a:rPr lang="fr-FR" dirty="0" smtClean="0">
                <a:latin typeface="Times-Roman" charset="0"/>
                <a:cs typeface="+mn-cs"/>
              </a:rPr>
              <a:t> </a:t>
            </a:r>
            <a:r>
              <a:rPr lang="fr-FR" dirty="0" err="1" smtClean="0">
                <a:latin typeface="Times-Roman" charset="0"/>
                <a:cs typeface="+mn-cs"/>
              </a:rPr>
              <a:t>importantly</a:t>
            </a:r>
            <a:r>
              <a:rPr lang="fr-FR" dirty="0" smtClean="0">
                <a:latin typeface="Times-Roman" charset="0"/>
                <a:cs typeface="+mn-cs"/>
              </a:rPr>
              <a:t> the Apple Macintosh (1984). The </a:t>
            </a:r>
            <a:r>
              <a:rPr lang="fr-FR" dirty="0" err="1" smtClean="0">
                <a:latin typeface="Times-Roman" charset="0"/>
                <a:cs typeface="+mn-cs"/>
              </a:rPr>
              <a:t>early</a:t>
            </a:r>
            <a:r>
              <a:rPr lang="fr-FR" dirty="0" smtClean="0">
                <a:latin typeface="Times-Roman" charset="0"/>
                <a:cs typeface="+mn-cs"/>
              </a:rPr>
              <a:t> versions of the Star and Microsoft Windows </a:t>
            </a:r>
            <a:r>
              <a:rPr lang="fr-FR" dirty="0" err="1" smtClean="0">
                <a:latin typeface="Times-Roman" charset="0"/>
                <a:cs typeface="+mn-cs"/>
              </a:rPr>
              <a:t>were</a:t>
            </a:r>
            <a:r>
              <a:rPr lang="fr-FR" dirty="0" smtClean="0">
                <a:latin typeface="Times-Roman" charset="0"/>
                <a:cs typeface="+mn-cs"/>
              </a:rPr>
              <a:t> </a:t>
            </a:r>
            <a:r>
              <a:rPr lang="fr-FR" dirty="0" err="1" smtClean="0">
                <a:latin typeface="Times-Roman" charset="0"/>
                <a:cs typeface="+mn-cs"/>
              </a:rPr>
              <a:t>tiled</a:t>
            </a:r>
            <a:r>
              <a:rPr lang="fr-FR" dirty="0" smtClean="0">
                <a:latin typeface="Times-Roman" charset="0"/>
                <a:cs typeface="+mn-cs"/>
              </a:rPr>
              <a:t>, but </a:t>
            </a:r>
            <a:r>
              <a:rPr lang="fr-FR" dirty="0" err="1" smtClean="0">
                <a:latin typeface="Times-Roman" charset="0"/>
                <a:cs typeface="+mn-cs"/>
              </a:rPr>
              <a:t>eventually</a:t>
            </a:r>
            <a:r>
              <a:rPr lang="fr-FR" dirty="0" smtClean="0">
                <a:latin typeface="Times-Roman" charset="0"/>
                <a:cs typeface="+mn-cs"/>
              </a:rPr>
              <a:t> </a:t>
            </a:r>
            <a:r>
              <a:rPr lang="fr-FR" dirty="0" err="1" smtClean="0">
                <a:latin typeface="Times-Roman" charset="0"/>
                <a:cs typeface="+mn-cs"/>
              </a:rPr>
              <a:t>they</a:t>
            </a:r>
            <a:r>
              <a:rPr lang="fr-FR" dirty="0" smtClean="0">
                <a:latin typeface="Times-Roman" charset="0"/>
                <a:cs typeface="+mn-cs"/>
              </a:rPr>
              <a:t> </a:t>
            </a:r>
            <a:r>
              <a:rPr lang="fr-FR" dirty="0" err="1" smtClean="0">
                <a:latin typeface="Times-Roman" charset="0"/>
                <a:cs typeface="+mn-cs"/>
              </a:rPr>
              <a:t>supported</a:t>
            </a:r>
            <a:r>
              <a:rPr lang="fr-FR" dirty="0" smtClean="0">
                <a:latin typeface="Times-Roman" charset="0"/>
                <a:cs typeface="+mn-cs"/>
              </a:rPr>
              <a:t> </a:t>
            </a:r>
            <a:r>
              <a:rPr lang="fr-FR" dirty="0" err="1" smtClean="0">
                <a:latin typeface="Times-Roman" charset="0"/>
                <a:cs typeface="+mn-cs"/>
              </a:rPr>
              <a:t>overlapping</a:t>
            </a:r>
            <a:r>
              <a:rPr lang="fr-FR" dirty="0" smtClean="0">
                <a:latin typeface="Times-Roman" charset="0"/>
                <a:cs typeface="+mn-cs"/>
              </a:rPr>
              <a:t> </a:t>
            </a:r>
            <a:r>
              <a:rPr lang="fr-FR" dirty="0" err="1" smtClean="0">
                <a:latin typeface="Times-Roman" charset="0"/>
                <a:cs typeface="+mn-cs"/>
              </a:rPr>
              <a:t>windows</a:t>
            </a:r>
            <a:r>
              <a:rPr lang="fr-FR" dirty="0" smtClean="0">
                <a:latin typeface="Times-Roman" charset="0"/>
                <a:cs typeface="+mn-cs"/>
              </a:rPr>
              <a:t> </a:t>
            </a:r>
            <a:r>
              <a:rPr lang="fr-FR" dirty="0" err="1" smtClean="0">
                <a:latin typeface="Times-Roman" charset="0"/>
                <a:cs typeface="+mn-cs"/>
              </a:rPr>
              <a:t>like</a:t>
            </a:r>
            <a:r>
              <a:rPr lang="fr-FR" dirty="0" smtClean="0">
                <a:latin typeface="Times-Roman" charset="0"/>
                <a:cs typeface="+mn-cs"/>
              </a:rPr>
              <a:t> the Lisa and Macintosh. The X </a:t>
            </a:r>
            <a:r>
              <a:rPr lang="fr-FR" dirty="0" err="1" smtClean="0">
                <a:latin typeface="Times-Roman" charset="0"/>
                <a:cs typeface="+mn-cs"/>
              </a:rPr>
              <a:t>Window</a:t>
            </a:r>
            <a:r>
              <a:rPr lang="fr-FR" dirty="0" smtClean="0">
                <a:latin typeface="Times-Roman" charset="0"/>
                <a:cs typeface="+mn-cs"/>
              </a:rPr>
              <a:t> System, a </a:t>
            </a:r>
            <a:r>
              <a:rPr lang="fr-FR" dirty="0" err="1" smtClean="0">
                <a:latin typeface="Times-Roman" charset="0"/>
                <a:cs typeface="+mn-cs"/>
              </a:rPr>
              <a:t>current</a:t>
            </a:r>
            <a:r>
              <a:rPr lang="fr-FR" dirty="0" smtClean="0">
                <a:latin typeface="Times-Roman" charset="0"/>
                <a:cs typeface="+mn-cs"/>
              </a:rPr>
              <a:t> international standard,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developed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MIT in 1984 [39]. For a </a:t>
            </a:r>
            <a:r>
              <a:rPr lang="fr-FR" dirty="0" err="1" smtClean="0">
                <a:latin typeface="Times-Roman" charset="0"/>
                <a:cs typeface="+mn-cs"/>
              </a:rPr>
              <a:t>survey</a:t>
            </a:r>
            <a:r>
              <a:rPr lang="fr-FR" dirty="0" smtClean="0">
                <a:latin typeface="Times-Roman" charset="0"/>
                <a:cs typeface="+mn-cs"/>
              </a:rPr>
              <a:t> of </a:t>
            </a:r>
            <a:r>
              <a:rPr lang="fr-FR" dirty="0" err="1" smtClean="0">
                <a:latin typeface="Times-Roman" charset="0"/>
                <a:cs typeface="+mn-cs"/>
              </a:rPr>
              <a:t>window</a:t>
            </a:r>
            <a:r>
              <a:rPr lang="fr-FR" dirty="0" smtClean="0">
                <a:latin typeface="Times-Roman" charset="0"/>
                <a:cs typeface="+mn-cs"/>
              </a:rPr>
              <a:t> managers, </a:t>
            </a:r>
            <a:r>
              <a:rPr lang="fr-FR" dirty="0" err="1" smtClean="0">
                <a:latin typeface="Times-Roman" charset="0"/>
                <a:cs typeface="+mn-cs"/>
              </a:rPr>
              <a:t>see</a:t>
            </a:r>
            <a:r>
              <a:rPr lang="fr-FR" dirty="0" smtClean="0">
                <a:latin typeface="Times-Roman" charset="0"/>
                <a:cs typeface="+mn-cs"/>
              </a:rPr>
              <a:t> [24].</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A3743B-B99E-2146-960A-49F73780E1AF}" type="slidenum">
              <a:rPr lang="fr-FR"/>
              <a:pPr>
                <a:defRPr/>
              </a:pPr>
              <a:t>48</a:t>
            </a:fld>
            <a:endParaRPr lang="fr-FR"/>
          </a:p>
        </p:txBody>
      </p:sp>
      <p:sp>
        <p:nvSpPr>
          <p:cNvPr id="82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5347" name="Rectangle 3"/>
          <p:cNvSpPr>
            <a:spLocks noGrp="1" noChangeArrowheads="1"/>
          </p:cNvSpPr>
          <p:nvPr>
            <p:ph type="body" idx="1"/>
          </p:nvPr>
        </p:nvSpPr>
        <p:spPr/>
        <p:txBody>
          <a:bodyPr/>
          <a:lstStyle/>
          <a:p>
            <a:pPr eaLnBrk="1" hangingPunct="1">
              <a:defRPr/>
            </a:pPr>
            <a:r>
              <a:rPr lang="fr-FR" dirty="0" smtClean="0">
                <a:latin typeface="Times-Roman" charset="0"/>
                <a:cs typeface="+mn-cs"/>
              </a:rPr>
              <a:t>Much of the </a:t>
            </a:r>
            <a:r>
              <a:rPr lang="fr-FR" dirty="0" err="1" smtClean="0">
                <a:latin typeface="Times-Roman" charset="0"/>
                <a:cs typeface="+mn-cs"/>
              </a:rPr>
              <a:t>current</a:t>
            </a:r>
            <a:r>
              <a:rPr lang="fr-FR" dirty="0" smtClean="0">
                <a:latin typeface="Times-Roman" charset="0"/>
                <a:cs typeface="+mn-cs"/>
              </a:rPr>
              <a:t> </a:t>
            </a:r>
            <a:r>
              <a:rPr lang="fr-FR" dirty="0" err="1" smtClean="0">
                <a:latin typeface="Times-Roman" charset="0"/>
                <a:cs typeface="+mn-cs"/>
              </a:rPr>
              <a:t>technology</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in </a:t>
            </a:r>
            <a:r>
              <a:rPr lang="fr-FR" dirty="0" err="1" smtClean="0">
                <a:latin typeface="Times-Roman" charset="0"/>
                <a:cs typeface="+mn-cs"/>
              </a:rPr>
              <a:t>Sutherland's</a:t>
            </a:r>
            <a:r>
              <a:rPr lang="fr-FR" dirty="0" smtClean="0">
                <a:latin typeface="Times-Roman" charset="0"/>
                <a:cs typeface="+mn-cs"/>
              </a:rPr>
              <a:t> 1963 </a:t>
            </a:r>
            <a:r>
              <a:rPr lang="fr-FR" dirty="0" err="1" smtClean="0">
                <a:latin typeface="Times-Roman" charset="0"/>
                <a:cs typeface="+mn-cs"/>
              </a:rPr>
              <a:t>Sketchpad</a:t>
            </a:r>
            <a:r>
              <a:rPr lang="fr-FR" dirty="0" smtClean="0">
                <a:latin typeface="Times-Roman" charset="0"/>
                <a:cs typeface="+mn-cs"/>
              </a:rPr>
              <a:t> system. The use of a mouse for </a:t>
            </a:r>
            <a:r>
              <a:rPr lang="fr-FR" dirty="0" err="1" smtClean="0">
                <a:latin typeface="Times-Roman" charset="0"/>
                <a:cs typeface="+mn-cs"/>
              </a:rPr>
              <a:t>graphics</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demonstrated</a:t>
            </a:r>
            <a:r>
              <a:rPr lang="fr-FR" dirty="0" smtClean="0">
                <a:latin typeface="Times-Roman" charset="0"/>
                <a:cs typeface="+mn-cs"/>
              </a:rPr>
              <a:t> in NLS (1965). In 1968 Ken Pulfer and Grant </a:t>
            </a:r>
            <a:r>
              <a:rPr lang="fr-FR" dirty="0" err="1" smtClean="0">
                <a:latin typeface="Times-Roman" charset="0"/>
                <a:cs typeface="+mn-cs"/>
              </a:rPr>
              <a:t>Bechthold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the National </a:t>
            </a:r>
            <a:r>
              <a:rPr lang="fr-FR" dirty="0" err="1" smtClean="0">
                <a:latin typeface="Times-Roman" charset="0"/>
                <a:cs typeface="+mn-cs"/>
              </a:rPr>
              <a:t>Research</a:t>
            </a:r>
            <a:r>
              <a:rPr lang="fr-FR" dirty="0" smtClean="0">
                <a:latin typeface="Times-Roman" charset="0"/>
                <a:cs typeface="+mn-cs"/>
              </a:rPr>
              <a:t> Council of Canada </a:t>
            </a:r>
            <a:r>
              <a:rPr lang="fr-FR" dirty="0" err="1" smtClean="0">
                <a:latin typeface="Times-Roman" charset="0"/>
                <a:cs typeface="+mn-cs"/>
              </a:rPr>
              <a:t>built</a:t>
            </a:r>
            <a:r>
              <a:rPr lang="fr-FR" dirty="0" smtClean="0">
                <a:latin typeface="Times-Roman" charset="0"/>
                <a:cs typeface="+mn-cs"/>
              </a:rPr>
              <a:t> a mouse out of </a:t>
            </a:r>
            <a:r>
              <a:rPr lang="fr-FR" dirty="0" err="1" smtClean="0">
                <a:latin typeface="Times-Roman" charset="0"/>
                <a:cs typeface="+mn-cs"/>
              </a:rPr>
              <a:t>wood</a:t>
            </a:r>
            <a:r>
              <a:rPr lang="fr-FR" dirty="0" smtClean="0">
                <a:latin typeface="Times-Roman" charset="0"/>
                <a:cs typeface="+mn-cs"/>
              </a:rPr>
              <a:t> </a:t>
            </a:r>
            <a:r>
              <a:rPr lang="fr-FR" dirty="0" err="1" smtClean="0">
                <a:latin typeface="Times-Roman" charset="0"/>
                <a:cs typeface="+mn-cs"/>
              </a:rPr>
              <a:t>patterned</a:t>
            </a:r>
            <a:r>
              <a:rPr lang="fr-FR" dirty="0" smtClean="0">
                <a:latin typeface="Times-Roman" charset="0"/>
                <a:cs typeface="+mn-cs"/>
              </a:rPr>
              <a:t> </a:t>
            </a:r>
            <a:r>
              <a:rPr lang="fr-FR" dirty="0" err="1" smtClean="0">
                <a:latin typeface="Times-Roman" charset="0"/>
                <a:cs typeface="+mn-cs"/>
              </a:rPr>
              <a:t>after</a:t>
            </a:r>
            <a:r>
              <a:rPr lang="fr-FR" dirty="0" smtClean="0">
                <a:latin typeface="Times-Roman" charset="0"/>
                <a:cs typeface="+mn-cs"/>
              </a:rPr>
              <a:t> </a:t>
            </a:r>
            <a:r>
              <a:rPr lang="fr-FR" dirty="0" err="1" smtClean="0">
                <a:latin typeface="Times-Roman" charset="0"/>
                <a:cs typeface="+mn-cs"/>
              </a:rPr>
              <a:t>Engelbart's</a:t>
            </a:r>
            <a:r>
              <a:rPr lang="fr-FR" dirty="0" smtClean="0">
                <a:latin typeface="Times-Roman" charset="0"/>
                <a:cs typeface="+mn-cs"/>
              </a:rPr>
              <a:t> and </a:t>
            </a:r>
            <a:r>
              <a:rPr lang="fr-FR" dirty="0" err="1" smtClean="0">
                <a:latin typeface="Times-Roman" charset="0"/>
                <a:cs typeface="+mn-cs"/>
              </a:rPr>
              <a:t>used</a:t>
            </a:r>
            <a:r>
              <a:rPr lang="fr-FR" dirty="0" smtClean="0">
                <a:latin typeface="Times-Roman" charset="0"/>
                <a:cs typeface="+mn-cs"/>
              </a:rPr>
              <a:t> </a:t>
            </a:r>
            <a:r>
              <a:rPr lang="fr-FR" dirty="0" err="1" smtClean="0">
                <a:latin typeface="Times-Roman" charset="0"/>
                <a:cs typeface="+mn-cs"/>
              </a:rPr>
              <a:t>it</a:t>
            </a:r>
            <a:r>
              <a:rPr lang="fr-FR" dirty="0" smtClean="0">
                <a:latin typeface="Times-Roman" charset="0"/>
                <a:cs typeface="+mn-cs"/>
              </a:rPr>
              <a:t> </a:t>
            </a:r>
            <a:r>
              <a:rPr lang="fr-FR" dirty="0" err="1" smtClean="0">
                <a:latin typeface="Times-Roman" charset="0"/>
                <a:cs typeface="+mn-cs"/>
              </a:rPr>
              <a:t>with</a:t>
            </a:r>
            <a:r>
              <a:rPr lang="fr-FR" dirty="0" smtClean="0">
                <a:latin typeface="Times-Roman" charset="0"/>
                <a:cs typeface="+mn-cs"/>
              </a:rPr>
              <a:t> a </a:t>
            </a:r>
            <a:r>
              <a:rPr lang="fr-FR" dirty="0" err="1" smtClean="0">
                <a:latin typeface="Times-Roman" charset="0"/>
                <a:cs typeface="+mn-cs"/>
              </a:rPr>
              <a:t>key</a:t>
            </a:r>
            <a:r>
              <a:rPr lang="fr-FR" dirty="0" smtClean="0">
                <a:latin typeface="Times-Roman" charset="0"/>
                <a:cs typeface="+mn-cs"/>
              </a:rPr>
              <a:t>-frame animation system to </a:t>
            </a:r>
            <a:r>
              <a:rPr lang="fr-FR" dirty="0" err="1" smtClean="0">
                <a:latin typeface="Times-Roman" charset="0"/>
                <a:cs typeface="+mn-cs"/>
              </a:rPr>
              <a:t>draw</a:t>
            </a:r>
            <a:r>
              <a:rPr lang="fr-FR" dirty="0" smtClean="0">
                <a:latin typeface="Times-Roman" charset="0"/>
                <a:cs typeface="+mn-cs"/>
              </a:rPr>
              <a:t> all the frames of a </a:t>
            </a:r>
            <a:r>
              <a:rPr lang="fr-FR" dirty="0" err="1" smtClean="0">
                <a:latin typeface="Times-Roman" charset="0"/>
                <a:cs typeface="+mn-cs"/>
              </a:rPr>
              <a:t>movie</a:t>
            </a:r>
            <a:r>
              <a:rPr lang="fr-FR" dirty="0" smtClean="0">
                <a:latin typeface="Times-Roman" charset="0"/>
                <a:cs typeface="+mn-cs"/>
              </a:rPr>
              <a:t>. A </a:t>
            </a:r>
            <a:r>
              <a:rPr lang="fr-FR" dirty="0" err="1" smtClean="0">
                <a:latin typeface="Times-Roman" charset="0"/>
                <a:cs typeface="+mn-cs"/>
              </a:rPr>
              <a:t>subsequent</a:t>
            </a:r>
            <a:r>
              <a:rPr lang="fr-FR" dirty="0" smtClean="0">
                <a:latin typeface="Times-Roman" charset="0"/>
                <a:cs typeface="+mn-cs"/>
              </a:rPr>
              <a:t> </a:t>
            </a:r>
            <a:r>
              <a:rPr lang="fr-FR" dirty="0" err="1" smtClean="0">
                <a:latin typeface="Times-Roman" charset="0"/>
                <a:cs typeface="+mn-cs"/>
              </a:rPr>
              <a:t>movie</a:t>
            </a:r>
            <a:r>
              <a:rPr lang="fr-FR" dirty="0" smtClean="0">
                <a:latin typeface="Times-Roman" charset="0"/>
                <a:cs typeface="+mn-cs"/>
              </a:rPr>
              <a:t>, "</a:t>
            </a:r>
            <a:r>
              <a:rPr lang="fr-FR" dirty="0" err="1" smtClean="0">
                <a:latin typeface="Times-Roman" charset="0"/>
                <a:cs typeface="+mn-cs"/>
              </a:rPr>
              <a:t>Hunger</a:t>
            </a:r>
            <a:r>
              <a:rPr lang="fr-FR" dirty="0" smtClean="0">
                <a:latin typeface="Times-Roman" charset="0"/>
                <a:cs typeface="+mn-cs"/>
              </a:rPr>
              <a:t>" in 1971 won a </a:t>
            </a:r>
            <a:r>
              <a:rPr lang="fr-FR" dirty="0" err="1" smtClean="0">
                <a:latin typeface="Times-Roman" charset="0"/>
                <a:cs typeface="+mn-cs"/>
              </a:rPr>
              <a:t>number</a:t>
            </a:r>
            <a:r>
              <a:rPr lang="fr-FR" dirty="0" smtClean="0">
                <a:latin typeface="Times-Roman" charset="0"/>
                <a:cs typeface="+mn-cs"/>
              </a:rPr>
              <a:t> of </a:t>
            </a:r>
            <a:r>
              <a:rPr lang="fr-FR" dirty="0" err="1" smtClean="0">
                <a:latin typeface="Times-Roman" charset="0"/>
                <a:cs typeface="+mn-cs"/>
              </a:rPr>
              <a:t>awards</a:t>
            </a:r>
            <a:r>
              <a:rPr lang="fr-FR" dirty="0" smtClean="0">
                <a:latin typeface="Times-Roman" charset="0"/>
                <a:cs typeface="+mn-cs"/>
              </a:rPr>
              <a:t>, and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drawn</a:t>
            </a:r>
            <a:r>
              <a:rPr lang="fr-FR" dirty="0" smtClean="0">
                <a:latin typeface="Times-Roman" charset="0"/>
                <a:cs typeface="+mn-cs"/>
              </a:rPr>
              <a:t> </a:t>
            </a:r>
            <a:r>
              <a:rPr lang="fr-FR" dirty="0" err="1" smtClean="0">
                <a:latin typeface="Times-Roman" charset="0"/>
                <a:cs typeface="+mn-cs"/>
              </a:rPr>
              <a:t>using</a:t>
            </a:r>
            <a:r>
              <a:rPr lang="fr-FR" dirty="0" smtClean="0">
                <a:latin typeface="Times-Roman" charset="0"/>
                <a:cs typeface="+mn-cs"/>
              </a:rPr>
              <a:t> a </a:t>
            </a:r>
            <a:r>
              <a:rPr lang="fr-FR" dirty="0" err="1" smtClean="0">
                <a:latin typeface="Times-Roman" charset="0"/>
                <a:cs typeface="+mn-cs"/>
              </a:rPr>
              <a:t>tablet</a:t>
            </a:r>
            <a:r>
              <a:rPr lang="fr-FR" dirty="0" smtClean="0">
                <a:latin typeface="Times-Roman" charset="0"/>
                <a:cs typeface="+mn-cs"/>
              </a:rPr>
              <a:t> </a:t>
            </a:r>
            <a:r>
              <a:rPr lang="fr-FR" dirty="0" err="1" smtClean="0">
                <a:latin typeface="Times-Roman" charset="0"/>
                <a:cs typeface="+mn-cs"/>
              </a:rPr>
              <a:t>instead</a:t>
            </a:r>
            <a:r>
              <a:rPr lang="fr-FR" dirty="0" smtClean="0">
                <a:latin typeface="Times-Roman" charset="0"/>
                <a:cs typeface="+mn-cs"/>
              </a:rPr>
              <a:t> of the mouse (</a:t>
            </a:r>
            <a:r>
              <a:rPr lang="fr-FR" dirty="0" err="1" smtClean="0">
                <a:latin typeface="Times-Roman" charset="0"/>
                <a:cs typeface="+mn-cs"/>
              </a:rPr>
              <a:t>funding</a:t>
            </a:r>
            <a:r>
              <a:rPr lang="fr-FR" dirty="0" smtClean="0">
                <a:latin typeface="Times-Roman" charset="0"/>
                <a:cs typeface="+mn-cs"/>
              </a:rPr>
              <a:t> by the National Film </a:t>
            </a:r>
            <a:r>
              <a:rPr lang="fr-FR" dirty="0" err="1" smtClean="0">
                <a:latin typeface="Times-Roman" charset="0"/>
                <a:cs typeface="+mn-cs"/>
              </a:rPr>
              <a:t>Board</a:t>
            </a:r>
            <a:r>
              <a:rPr lang="fr-FR" dirty="0" smtClean="0">
                <a:latin typeface="Times-Roman" charset="0"/>
                <a:cs typeface="+mn-cs"/>
              </a:rPr>
              <a:t> of Canada) [3]. William </a:t>
            </a:r>
            <a:r>
              <a:rPr lang="fr-FR" dirty="0" err="1" smtClean="0">
                <a:latin typeface="Times-Roman" charset="0"/>
                <a:cs typeface="+mn-cs"/>
              </a:rPr>
              <a:t>Newman's</a:t>
            </a:r>
            <a:r>
              <a:rPr lang="fr-FR" dirty="0" smtClean="0">
                <a:latin typeface="Times-Roman" charset="0"/>
                <a:cs typeface="+mn-cs"/>
              </a:rPr>
              <a:t> </a:t>
            </a:r>
            <a:r>
              <a:rPr lang="fr-FR" dirty="0" err="1" smtClean="0">
                <a:latin typeface="Times-Roman" charset="0"/>
                <a:cs typeface="+mn-cs"/>
              </a:rPr>
              <a:t>Markup</a:t>
            </a:r>
            <a:r>
              <a:rPr lang="fr-FR" dirty="0" smtClean="0">
                <a:latin typeface="Times-Roman" charset="0"/>
                <a:cs typeface="+mn-cs"/>
              </a:rPr>
              <a:t> (1975) </a:t>
            </a:r>
            <a:r>
              <a:rPr lang="fr-FR" dirty="0" err="1" smtClean="0">
                <a:latin typeface="Times-Roman" charset="0"/>
                <a:cs typeface="+mn-cs"/>
              </a:rPr>
              <a:t>was</a:t>
            </a:r>
            <a:r>
              <a:rPr lang="fr-FR" dirty="0" smtClean="0">
                <a:latin typeface="Times-Roman" charset="0"/>
                <a:cs typeface="+mn-cs"/>
              </a:rPr>
              <a:t> the first </a:t>
            </a:r>
            <a:r>
              <a:rPr lang="fr-FR" dirty="0" err="1" smtClean="0">
                <a:latin typeface="Times-Roman" charset="0"/>
                <a:cs typeface="+mn-cs"/>
              </a:rPr>
              <a:t>drawing</a:t>
            </a:r>
            <a:r>
              <a:rPr lang="fr-FR" dirty="0" smtClean="0">
                <a:latin typeface="Times-Roman" charset="0"/>
                <a:cs typeface="+mn-cs"/>
              </a:rPr>
              <a:t> program for Xerox </a:t>
            </a:r>
            <a:r>
              <a:rPr lang="fr-FR" dirty="0" err="1" smtClean="0">
                <a:latin typeface="Times-Roman" charset="0"/>
                <a:cs typeface="+mn-cs"/>
              </a:rPr>
              <a:t>PARC's</a:t>
            </a:r>
            <a:r>
              <a:rPr lang="fr-FR" dirty="0" smtClean="0">
                <a:latin typeface="Times-Roman" charset="0"/>
                <a:cs typeface="+mn-cs"/>
              </a:rPr>
              <a:t> Alto, </a:t>
            </a:r>
            <a:r>
              <a:rPr lang="fr-FR" dirty="0" err="1" smtClean="0">
                <a:latin typeface="Times-Roman" charset="0"/>
                <a:cs typeface="+mn-cs"/>
              </a:rPr>
              <a:t>followed</a:t>
            </a:r>
            <a:r>
              <a:rPr lang="fr-FR" dirty="0" smtClean="0">
                <a:latin typeface="Times-Roman" charset="0"/>
                <a:cs typeface="+mn-cs"/>
              </a:rPr>
              <a:t> </a:t>
            </a:r>
            <a:r>
              <a:rPr lang="fr-FR" dirty="0" err="1" smtClean="0">
                <a:latin typeface="Times-Roman" charset="0"/>
                <a:cs typeface="+mn-cs"/>
              </a:rPr>
              <a:t>shortly</a:t>
            </a:r>
            <a:r>
              <a:rPr lang="fr-FR" dirty="0" smtClean="0">
                <a:latin typeface="Times-Roman" charset="0"/>
                <a:cs typeface="+mn-cs"/>
              </a:rPr>
              <a:t> by Patrick </a:t>
            </a:r>
            <a:r>
              <a:rPr lang="fr-FR" dirty="0" err="1" smtClean="0">
                <a:latin typeface="Times-Roman" charset="0"/>
                <a:cs typeface="+mn-cs"/>
              </a:rPr>
              <a:t>Baudelaire's</a:t>
            </a:r>
            <a:r>
              <a:rPr lang="fr-FR" dirty="0" smtClean="0">
                <a:latin typeface="Times-Roman" charset="0"/>
                <a:cs typeface="+mn-cs"/>
              </a:rPr>
              <a:t> </a:t>
            </a:r>
            <a:r>
              <a:rPr lang="fr-FR" dirty="0" err="1" smtClean="0">
                <a:latin typeface="Times-Roman" charset="0"/>
                <a:cs typeface="+mn-cs"/>
              </a:rPr>
              <a:t>Draw</a:t>
            </a:r>
            <a:r>
              <a:rPr lang="fr-FR" dirty="0" smtClean="0">
                <a:latin typeface="Times-Roman" charset="0"/>
                <a:cs typeface="+mn-cs"/>
              </a:rPr>
              <a:t> </a:t>
            </a:r>
            <a:r>
              <a:rPr lang="fr-FR" dirty="0" err="1" smtClean="0">
                <a:latin typeface="Times-Roman" charset="0"/>
                <a:cs typeface="+mn-cs"/>
              </a:rPr>
              <a:t>which</a:t>
            </a:r>
            <a:r>
              <a:rPr lang="fr-FR" dirty="0" smtClean="0">
                <a:latin typeface="Times-Roman" charset="0"/>
                <a:cs typeface="+mn-cs"/>
              </a:rPr>
              <a:t> </a:t>
            </a:r>
            <a:r>
              <a:rPr lang="fr-FR" dirty="0" err="1" smtClean="0">
                <a:latin typeface="Times-Roman" charset="0"/>
                <a:cs typeface="+mn-cs"/>
              </a:rPr>
              <a:t>added</a:t>
            </a:r>
            <a:r>
              <a:rPr lang="fr-FR" dirty="0" smtClean="0">
                <a:latin typeface="Times-Roman" charset="0"/>
                <a:cs typeface="+mn-cs"/>
              </a:rPr>
              <a:t> </a:t>
            </a:r>
            <a:r>
              <a:rPr lang="fr-FR" dirty="0" err="1" smtClean="0">
                <a:latin typeface="Times-Roman" charset="0"/>
                <a:cs typeface="+mn-cs"/>
              </a:rPr>
              <a:t>handling</a:t>
            </a:r>
            <a:r>
              <a:rPr lang="fr-FR" dirty="0" smtClean="0">
                <a:latin typeface="Times-Roman" charset="0"/>
                <a:cs typeface="+mn-cs"/>
              </a:rPr>
              <a:t> of </a:t>
            </a:r>
            <a:r>
              <a:rPr lang="fr-FR" dirty="0" err="1" smtClean="0">
                <a:latin typeface="Times-Roman" charset="0"/>
                <a:cs typeface="+mn-cs"/>
              </a:rPr>
              <a:t>lines</a:t>
            </a:r>
            <a:r>
              <a:rPr lang="fr-FR" dirty="0" smtClean="0">
                <a:latin typeface="Times-Roman" charset="0"/>
                <a:cs typeface="+mn-cs"/>
              </a:rPr>
              <a:t> and </a:t>
            </a:r>
            <a:r>
              <a:rPr lang="fr-FR" dirty="0" err="1" smtClean="0">
                <a:latin typeface="Times-Roman" charset="0"/>
                <a:cs typeface="+mn-cs"/>
              </a:rPr>
              <a:t>curves</a:t>
            </a:r>
            <a:r>
              <a:rPr lang="fr-FR" dirty="0" smtClean="0">
                <a:latin typeface="Times-Roman" charset="0"/>
                <a:cs typeface="+mn-cs"/>
              </a:rPr>
              <a:t> [10, p. 326]. The first computer painting program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probably</a:t>
            </a:r>
            <a:r>
              <a:rPr lang="fr-FR" dirty="0" smtClean="0">
                <a:latin typeface="Times-Roman" charset="0"/>
                <a:cs typeface="+mn-cs"/>
              </a:rPr>
              <a:t> Dick </a:t>
            </a:r>
            <a:r>
              <a:rPr lang="fr-FR" dirty="0" err="1" smtClean="0">
                <a:latin typeface="Times-Roman" charset="0"/>
                <a:cs typeface="+mn-cs"/>
              </a:rPr>
              <a:t>Shoup's</a:t>
            </a:r>
            <a:r>
              <a:rPr lang="fr-FR" dirty="0" smtClean="0">
                <a:latin typeface="Times-Roman" charset="0"/>
                <a:cs typeface="+mn-cs"/>
              </a:rPr>
              <a:t> "</a:t>
            </a:r>
            <a:r>
              <a:rPr lang="fr-FR" dirty="0" err="1" smtClean="0">
                <a:latin typeface="Times-Roman" charset="0"/>
                <a:cs typeface="+mn-cs"/>
              </a:rPr>
              <a:t>Superpaint</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PARC (1974-75).</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FC825D-FAC9-CB46-9708-A3EDB6D06425}" type="slidenum">
              <a:rPr lang="fr-FR"/>
              <a:pPr>
                <a:defRPr/>
              </a:pPr>
              <a:t>49</a:t>
            </a:fld>
            <a:endParaRPr lang="fr-FR"/>
          </a:p>
        </p:txBody>
      </p:sp>
      <p:sp>
        <p:nvSpPr>
          <p:cNvPr id="82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7395" name="Rectangle 3"/>
          <p:cNvSpPr>
            <a:spLocks noGrp="1" noChangeArrowheads="1"/>
          </p:cNvSpPr>
          <p:nvPr>
            <p:ph type="body" idx="1"/>
          </p:nvPr>
        </p:nvSpPr>
        <p:spPr/>
        <p:txBody>
          <a:bodyPr/>
          <a:lstStyle/>
          <a:p>
            <a:pPr eaLnBrk="1" hangingPunct="1">
              <a:defRPr/>
            </a:pPr>
            <a:r>
              <a:rPr lang="fr-FR" dirty="0" smtClean="0">
                <a:latin typeface="Times-Roman" charset="0"/>
                <a:cs typeface="+mn-cs"/>
              </a:rPr>
              <a:t>In 1962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Stanford</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Lab</a:t>
            </a:r>
            <a:r>
              <a:rPr lang="fr-FR" dirty="0" smtClean="0">
                <a:latin typeface="Times-Roman" charset="0"/>
                <a:cs typeface="+mn-cs"/>
              </a:rPr>
              <a:t>, </a:t>
            </a:r>
            <a:r>
              <a:rPr lang="fr-FR" dirty="0" err="1" smtClean="0">
                <a:latin typeface="Times-Roman" charset="0"/>
                <a:cs typeface="+mn-cs"/>
              </a:rPr>
              <a:t>Engelbart</a:t>
            </a:r>
            <a:r>
              <a:rPr lang="fr-FR" dirty="0" smtClean="0">
                <a:latin typeface="Times-Roman" charset="0"/>
                <a:cs typeface="+mn-cs"/>
              </a:rPr>
              <a:t> </a:t>
            </a:r>
            <a:r>
              <a:rPr lang="fr-FR" dirty="0" err="1" smtClean="0">
                <a:latin typeface="Times-Roman" charset="0"/>
                <a:cs typeface="+mn-cs"/>
              </a:rPr>
              <a:t>proposed</a:t>
            </a:r>
            <a:r>
              <a:rPr lang="fr-FR" dirty="0" smtClean="0">
                <a:latin typeface="Times-Roman" charset="0"/>
                <a:cs typeface="+mn-cs"/>
              </a:rPr>
              <a:t>, and </a:t>
            </a:r>
            <a:r>
              <a:rPr lang="fr-FR" dirty="0" err="1" smtClean="0">
                <a:latin typeface="Times-Roman" charset="0"/>
                <a:cs typeface="+mn-cs"/>
              </a:rPr>
              <a:t>later</a:t>
            </a:r>
            <a:r>
              <a:rPr lang="fr-FR" dirty="0" smtClean="0">
                <a:latin typeface="Times-Roman" charset="0"/>
                <a:cs typeface="+mn-cs"/>
              </a:rPr>
              <a:t> </a:t>
            </a:r>
            <a:r>
              <a:rPr lang="fr-FR" dirty="0" err="1" smtClean="0">
                <a:latin typeface="Times-Roman" charset="0"/>
                <a:cs typeface="+mn-cs"/>
              </a:rPr>
              <a:t>implemented</a:t>
            </a:r>
            <a:r>
              <a:rPr lang="fr-FR" dirty="0" smtClean="0">
                <a:latin typeface="Times-Roman" charset="0"/>
                <a:cs typeface="+mn-cs"/>
              </a:rPr>
              <a:t>, a </a:t>
            </a:r>
            <a:r>
              <a:rPr lang="fr-FR" dirty="0" err="1" smtClean="0">
                <a:latin typeface="Times-Roman" charset="0"/>
                <a:cs typeface="+mn-cs"/>
              </a:rPr>
              <a:t>word</a:t>
            </a:r>
            <a:r>
              <a:rPr lang="fr-FR" dirty="0" smtClean="0">
                <a:latin typeface="Times-Roman" charset="0"/>
                <a:cs typeface="+mn-cs"/>
              </a:rPr>
              <a:t> processor </a:t>
            </a:r>
            <a:r>
              <a:rPr lang="fr-FR" dirty="0" err="1" smtClean="0">
                <a:latin typeface="Times-Roman" charset="0"/>
                <a:cs typeface="+mn-cs"/>
              </a:rPr>
              <a:t>with</a:t>
            </a:r>
            <a:r>
              <a:rPr lang="fr-FR" dirty="0" smtClean="0">
                <a:latin typeface="Times-Roman" charset="0"/>
                <a:cs typeface="+mn-cs"/>
              </a:rPr>
              <a:t> </a:t>
            </a:r>
            <a:r>
              <a:rPr lang="fr-FR" dirty="0" err="1" smtClean="0">
                <a:latin typeface="Times-Roman" charset="0"/>
                <a:cs typeface="+mn-cs"/>
              </a:rPr>
              <a:t>automatic</a:t>
            </a:r>
            <a:r>
              <a:rPr lang="fr-FR" dirty="0" smtClean="0">
                <a:latin typeface="Times-Roman" charset="0"/>
                <a:cs typeface="+mn-cs"/>
              </a:rPr>
              <a:t> </a:t>
            </a:r>
            <a:r>
              <a:rPr lang="fr-FR" dirty="0" err="1" smtClean="0">
                <a:latin typeface="Times-Roman" charset="0"/>
                <a:cs typeface="+mn-cs"/>
              </a:rPr>
              <a:t>word</a:t>
            </a:r>
            <a:r>
              <a:rPr lang="fr-FR" dirty="0" smtClean="0">
                <a:latin typeface="Times-Roman" charset="0"/>
                <a:cs typeface="+mn-cs"/>
              </a:rPr>
              <a:t> </a:t>
            </a:r>
            <a:r>
              <a:rPr lang="fr-FR" dirty="0" err="1" smtClean="0">
                <a:latin typeface="Times-Roman" charset="0"/>
                <a:cs typeface="+mn-cs"/>
              </a:rPr>
              <a:t>wrap</a:t>
            </a:r>
            <a:r>
              <a:rPr lang="fr-FR" dirty="0" smtClean="0">
                <a:latin typeface="Times-Roman" charset="0"/>
                <a:cs typeface="+mn-cs"/>
              </a:rPr>
              <a:t>, </a:t>
            </a:r>
            <a:r>
              <a:rPr lang="fr-FR" dirty="0" err="1" smtClean="0">
                <a:latin typeface="Times-Roman" charset="0"/>
                <a:cs typeface="+mn-cs"/>
              </a:rPr>
              <a:t>search</a:t>
            </a:r>
            <a:r>
              <a:rPr lang="fr-FR" dirty="0" smtClean="0">
                <a:latin typeface="Times-Roman" charset="0"/>
                <a:cs typeface="+mn-cs"/>
              </a:rPr>
              <a:t> and replace, user-</a:t>
            </a:r>
            <a:r>
              <a:rPr lang="fr-FR" dirty="0" err="1" smtClean="0">
                <a:latin typeface="Times-Roman" charset="0"/>
                <a:cs typeface="+mn-cs"/>
              </a:rPr>
              <a:t>definable</a:t>
            </a:r>
            <a:r>
              <a:rPr lang="fr-FR" dirty="0" smtClean="0">
                <a:latin typeface="Times-Roman" charset="0"/>
                <a:cs typeface="+mn-cs"/>
              </a:rPr>
              <a:t> macros, scrolling </a:t>
            </a:r>
            <a:r>
              <a:rPr lang="fr-FR" dirty="0" err="1" smtClean="0">
                <a:latin typeface="Times-Roman" charset="0"/>
                <a:cs typeface="+mn-cs"/>
              </a:rPr>
              <a:t>text</a:t>
            </a:r>
            <a:r>
              <a:rPr lang="fr-FR" dirty="0" smtClean="0">
                <a:latin typeface="Times-Roman" charset="0"/>
                <a:cs typeface="+mn-cs"/>
              </a:rPr>
              <a:t>, and </a:t>
            </a:r>
            <a:r>
              <a:rPr lang="fr-FR" dirty="0" err="1" smtClean="0">
                <a:latin typeface="Times-Roman" charset="0"/>
                <a:cs typeface="+mn-cs"/>
              </a:rPr>
              <a:t>commands</a:t>
            </a:r>
            <a:r>
              <a:rPr lang="fr-FR" dirty="0" smtClean="0">
                <a:latin typeface="Times-Roman" charset="0"/>
                <a:cs typeface="+mn-cs"/>
              </a:rPr>
              <a:t> to move, copy, and </a:t>
            </a:r>
            <a:r>
              <a:rPr lang="fr-FR" dirty="0" err="1" smtClean="0">
                <a:latin typeface="Times-Roman" charset="0"/>
                <a:cs typeface="+mn-cs"/>
              </a:rPr>
              <a:t>delete</a:t>
            </a:r>
            <a:r>
              <a:rPr lang="fr-FR" dirty="0" smtClean="0">
                <a:latin typeface="Times-Roman" charset="0"/>
                <a:cs typeface="+mn-cs"/>
              </a:rPr>
              <a:t> </a:t>
            </a:r>
            <a:r>
              <a:rPr lang="fr-FR" dirty="0" err="1" smtClean="0">
                <a:latin typeface="Times-Roman" charset="0"/>
                <a:cs typeface="+mn-cs"/>
              </a:rPr>
              <a:t>characters</a:t>
            </a:r>
            <a:r>
              <a:rPr lang="fr-FR" dirty="0" smtClean="0">
                <a:latin typeface="Times-Roman" charset="0"/>
                <a:cs typeface="+mn-cs"/>
              </a:rPr>
              <a:t>, </a:t>
            </a:r>
            <a:r>
              <a:rPr lang="fr-FR" dirty="0" err="1" smtClean="0">
                <a:latin typeface="Times-Roman" charset="0"/>
                <a:cs typeface="+mn-cs"/>
              </a:rPr>
              <a:t>words</a:t>
            </a:r>
            <a:r>
              <a:rPr lang="fr-FR" dirty="0" smtClean="0">
                <a:latin typeface="Times-Roman" charset="0"/>
                <a:cs typeface="+mn-cs"/>
              </a:rPr>
              <a:t>, or blocks of </a:t>
            </a:r>
            <a:r>
              <a:rPr lang="fr-FR" dirty="0" err="1" smtClean="0">
                <a:latin typeface="Times-Roman" charset="0"/>
                <a:cs typeface="+mn-cs"/>
              </a:rPr>
              <a:t>text</a:t>
            </a:r>
            <a:r>
              <a:rPr lang="fr-FR" dirty="0" smtClean="0">
                <a:latin typeface="Times-Roman" charset="0"/>
                <a:cs typeface="+mn-cs"/>
              </a:rPr>
              <a:t>. </a:t>
            </a:r>
            <a:r>
              <a:rPr lang="fr-FR" dirty="0" err="1" smtClean="0">
                <a:latin typeface="Times-Roman" charset="0"/>
                <a:cs typeface="+mn-cs"/>
              </a:rPr>
              <a:t>Stanford's</a:t>
            </a:r>
            <a:r>
              <a:rPr lang="fr-FR" dirty="0" smtClean="0">
                <a:latin typeface="Times-Roman" charset="0"/>
                <a:cs typeface="+mn-cs"/>
              </a:rPr>
              <a:t> </a:t>
            </a:r>
            <a:r>
              <a:rPr lang="fr-FR" dirty="0" err="1" smtClean="0">
                <a:latin typeface="Times-Roman" charset="0"/>
                <a:cs typeface="+mn-cs"/>
              </a:rPr>
              <a:t>TVEdit</a:t>
            </a:r>
            <a:r>
              <a:rPr lang="fr-FR" dirty="0" smtClean="0">
                <a:latin typeface="Times-Roman" charset="0"/>
                <a:cs typeface="+mn-cs"/>
              </a:rPr>
              <a:t> (1965) </a:t>
            </a:r>
            <a:r>
              <a:rPr lang="fr-FR" dirty="0" err="1" smtClean="0">
                <a:latin typeface="Times-Roman" charset="0"/>
                <a:cs typeface="+mn-cs"/>
              </a:rPr>
              <a:t>was</a:t>
            </a:r>
            <a:r>
              <a:rPr lang="fr-FR" dirty="0" smtClean="0">
                <a:latin typeface="Times-Roman" charset="0"/>
                <a:cs typeface="+mn-cs"/>
              </a:rPr>
              <a:t> one of the first CRT-</a:t>
            </a:r>
            <a:r>
              <a:rPr lang="fr-FR" dirty="0" err="1" smtClean="0">
                <a:latin typeface="Times-Roman" charset="0"/>
                <a:cs typeface="+mn-cs"/>
              </a:rPr>
              <a:t>based</a:t>
            </a:r>
            <a:r>
              <a:rPr lang="fr-FR" dirty="0" smtClean="0">
                <a:latin typeface="Times-Roman" charset="0"/>
                <a:cs typeface="+mn-cs"/>
              </a:rPr>
              <a:t> display editors </a:t>
            </a:r>
            <a:r>
              <a:rPr lang="fr-FR" dirty="0" err="1" smtClean="0">
                <a:latin typeface="Times-Roman" charset="0"/>
                <a:cs typeface="+mn-cs"/>
              </a:rPr>
              <a:t>that</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widely</a:t>
            </a:r>
            <a:r>
              <a:rPr lang="fr-FR" dirty="0" smtClean="0">
                <a:latin typeface="Times-Roman" charset="0"/>
                <a:cs typeface="+mn-cs"/>
              </a:rPr>
              <a:t> </a:t>
            </a:r>
            <a:r>
              <a:rPr lang="fr-FR" dirty="0" err="1" smtClean="0">
                <a:latin typeface="Times-Roman" charset="0"/>
                <a:cs typeface="+mn-cs"/>
              </a:rPr>
              <a:t>used</a:t>
            </a:r>
            <a:r>
              <a:rPr lang="fr-FR" dirty="0" smtClean="0">
                <a:latin typeface="Times-Roman" charset="0"/>
                <a:cs typeface="+mn-cs"/>
              </a:rPr>
              <a:t> [48]. The </a:t>
            </a:r>
            <a:r>
              <a:rPr lang="fr-FR" dirty="0" err="1" smtClean="0">
                <a:latin typeface="Times-Roman" charset="0"/>
                <a:cs typeface="+mn-cs"/>
              </a:rPr>
              <a:t>Hypertext</a:t>
            </a:r>
            <a:r>
              <a:rPr lang="fr-FR" dirty="0" smtClean="0">
                <a:latin typeface="Times-Roman" charset="0"/>
                <a:cs typeface="+mn-cs"/>
              </a:rPr>
              <a:t> </a:t>
            </a:r>
            <a:r>
              <a:rPr lang="fr-FR" dirty="0" err="1" smtClean="0">
                <a:latin typeface="Times-Roman" charset="0"/>
                <a:cs typeface="+mn-cs"/>
              </a:rPr>
              <a:t>Editing</a:t>
            </a:r>
            <a:r>
              <a:rPr lang="fr-FR" dirty="0" smtClean="0">
                <a:latin typeface="Times-Roman" charset="0"/>
                <a:cs typeface="+mn-cs"/>
              </a:rPr>
              <a:t> System [50, p. 108] </a:t>
            </a:r>
            <a:r>
              <a:rPr lang="fr-FR" dirty="0" err="1" smtClean="0">
                <a:latin typeface="Times-Roman" charset="0"/>
                <a:cs typeface="+mn-cs"/>
              </a:rPr>
              <a:t>from</a:t>
            </a:r>
            <a:r>
              <a:rPr lang="fr-FR" dirty="0" smtClean="0">
                <a:latin typeface="Times-Roman" charset="0"/>
                <a:cs typeface="+mn-cs"/>
              </a:rPr>
              <a:t> Brown </a:t>
            </a:r>
            <a:r>
              <a:rPr lang="fr-FR" dirty="0" err="1" smtClean="0">
                <a:latin typeface="Times-Roman" charset="0"/>
                <a:cs typeface="+mn-cs"/>
              </a:rPr>
              <a:t>University</a:t>
            </a:r>
            <a:r>
              <a:rPr lang="fr-FR" dirty="0" smtClean="0">
                <a:latin typeface="Times-Roman" charset="0"/>
                <a:cs typeface="+mn-cs"/>
              </a:rPr>
              <a:t> </a:t>
            </a:r>
            <a:r>
              <a:rPr lang="fr-FR" dirty="0" err="1" smtClean="0">
                <a:latin typeface="Times-Roman" charset="0"/>
                <a:cs typeface="+mn-cs"/>
              </a:rPr>
              <a:t>had</a:t>
            </a:r>
            <a:r>
              <a:rPr lang="fr-FR" dirty="0" smtClean="0">
                <a:latin typeface="Times-Roman" charset="0"/>
                <a:cs typeface="+mn-cs"/>
              </a:rPr>
              <a:t> </a:t>
            </a:r>
            <a:r>
              <a:rPr lang="fr-FR" dirty="0" err="1" smtClean="0">
                <a:latin typeface="Times-Roman" charset="0"/>
                <a:cs typeface="+mn-cs"/>
              </a:rPr>
              <a:t>screen</a:t>
            </a:r>
            <a:r>
              <a:rPr lang="fr-FR" dirty="0" smtClean="0">
                <a:latin typeface="Times-Roman" charset="0"/>
                <a:cs typeface="+mn-cs"/>
              </a:rPr>
              <a:t> </a:t>
            </a:r>
            <a:r>
              <a:rPr lang="fr-FR" dirty="0" err="1" smtClean="0">
                <a:latin typeface="Times-Roman" charset="0"/>
                <a:cs typeface="+mn-cs"/>
              </a:rPr>
              <a:t>editing</a:t>
            </a:r>
            <a:r>
              <a:rPr lang="fr-FR" dirty="0" smtClean="0">
                <a:latin typeface="Times-Roman" charset="0"/>
                <a:cs typeface="+mn-cs"/>
              </a:rPr>
              <a:t> and </a:t>
            </a:r>
            <a:r>
              <a:rPr lang="fr-FR" dirty="0" err="1" smtClean="0">
                <a:latin typeface="Times-Roman" charset="0"/>
                <a:cs typeface="+mn-cs"/>
              </a:rPr>
              <a:t>formatting</a:t>
            </a:r>
            <a:r>
              <a:rPr lang="fr-FR" dirty="0" smtClean="0">
                <a:latin typeface="Times-Roman" charset="0"/>
                <a:cs typeface="+mn-cs"/>
              </a:rPr>
              <a:t> of </a:t>
            </a:r>
            <a:r>
              <a:rPr lang="fr-FR" dirty="0" err="1" smtClean="0">
                <a:latin typeface="Times-Roman" charset="0"/>
                <a:cs typeface="+mn-cs"/>
              </a:rPr>
              <a:t>arbitrary-sized</a:t>
            </a:r>
            <a:r>
              <a:rPr lang="fr-FR" dirty="0" smtClean="0">
                <a:latin typeface="Times-Roman" charset="0"/>
                <a:cs typeface="+mn-cs"/>
              </a:rPr>
              <a:t> strings </a:t>
            </a:r>
            <a:r>
              <a:rPr lang="fr-FR" dirty="0" err="1" smtClean="0">
                <a:latin typeface="Times-Roman" charset="0"/>
                <a:cs typeface="+mn-cs"/>
              </a:rPr>
              <a:t>with</a:t>
            </a:r>
            <a:r>
              <a:rPr lang="fr-FR" dirty="0" smtClean="0">
                <a:latin typeface="Times-Roman" charset="0"/>
                <a:cs typeface="+mn-cs"/>
              </a:rPr>
              <a:t> a </a:t>
            </a:r>
            <a:r>
              <a:rPr lang="fr-FR" dirty="0" err="1" smtClean="0">
                <a:latin typeface="Times-Roman" charset="0"/>
                <a:cs typeface="+mn-cs"/>
              </a:rPr>
              <a:t>lightpen</a:t>
            </a:r>
            <a:r>
              <a:rPr lang="fr-FR" dirty="0" smtClean="0">
                <a:latin typeface="Times-Roman" charset="0"/>
                <a:cs typeface="+mn-cs"/>
              </a:rPr>
              <a:t> in 1967 (</a:t>
            </a:r>
            <a:r>
              <a:rPr lang="fr-FR" dirty="0" err="1" smtClean="0">
                <a:latin typeface="Times-Roman" charset="0"/>
                <a:cs typeface="+mn-cs"/>
              </a:rPr>
              <a:t>funding</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IBM). NLS </a:t>
            </a:r>
            <a:r>
              <a:rPr lang="fr-FR" dirty="0" err="1" smtClean="0">
                <a:latin typeface="Times-Roman" charset="0"/>
                <a:cs typeface="+mn-cs"/>
              </a:rPr>
              <a:t>demonstrated</a:t>
            </a:r>
            <a:r>
              <a:rPr lang="fr-FR" dirty="0" smtClean="0">
                <a:latin typeface="Times-Roman" charset="0"/>
                <a:cs typeface="+mn-cs"/>
              </a:rPr>
              <a:t> mouse-</a:t>
            </a:r>
            <a:r>
              <a:rPr lang="fr-FR" dirty="0" err="1" smtClean="0">
                <a:latin typeface="Times-Roman" charset="0"/>
                <a:cs typeface="+mn-cs"/>
              </a:rPr>
              <a:t>based</a:t>
            </a:r>
            <a:r>
              <a:rPr lang="fr-FR" dirty="0" smtClean="0">
                <a:latin typeface="Times-Roman" charset="0"/>
                <a:cs typeface="+mn-cs"/>
              </a:rPr>
              <a:t> </a:t>
            </a:r>
            <a:r>
              <a:rPr lang="fr-FR" dirty="0" err="1" smtClean="0">
                <a:latin typeface="Times-Roman" charset="0"/>
                <a:cs typeface="+mn-cs"/>
              </a:rPr>
              <a:t>editing</a:t>
            </a:r>
            <a:r>
              <a:rPr lang="fr-FR" dirty="0" smtClean="0">
                <a:latin typeface="Times-Roman" charset="0"/>
                <a:cs typeface="+mn-cs"/>
              </a:rPr>
              <a:t> in 1968. TECO </a:t>
            </a:r>
            <a:r>
              <a:rPr lang="fr-FR" dirty="0" err="1" smtClean="0">
                <a:latin typeface="Times-Roman" charset="0"/>
                <a:cs typeface="+mn-cs"/>
              </a:rPr>
              <a:t>from</a:t>
            </a:r>
            <a:r>
              <a:rPr lang="fr-FR" dirty="0" smtClean="0">
                <a:latin typeface="Times-Roman" charset="0"/>
                <a:cs typeface="+mn-cs"/>
              </a:rPr>
              <a:t> MIT </a:t>
            </a:r>
            <a:r>
              <a:rPr lang="fr-FR" dirty="0" err="1" smtClean="0">
                <a:latin typeface="Times-Roman" charset="0"/>
                <a:cs typeface="+mn-cs"/>
              </a:rPr>
              <a:t>was</a:t>
            </a:r>
            <a:r>
              <a:rPr lang="fr-FR" dirty="0" smtClean="0">
                <a:latin typeface="Times-Roman" charset="0"/>
                <a:cs typeface="+mn-cs"/>
              </a:rPr>
              <a:t> an </a:t>
            </a:r>
            <a:r>
              <a:rPr lang="fr-FR" dirty="0" err="1" smtClean="0">
                <a:latin typeface="Times-Roman" charset="0"/>
                <a:cs typeface="+mn-cs"/>
              </a:rPr>
              <a:t>early</a:t>
            </a:r>
            <a:r>
              <a:rPr lang="fr-FR" dirty="0" smtClean="0">
                <a:latin typeface="Times-Roman" charset="0"/>
                <a:cs typeface="+mn-cs"/>
              </a:rPr>
              <a:t> </a:t>
            </a:r>
            <a:r>
              <a:rPr lang="fr-FR" dirty="0" err="1" smtClean="0">
                <a:latin typeface="Times-Roman" charset="0"/>
                <a:cs typeface="+mn-cs"/>
              </a:rPr>
              <a:t>screen</a:t>
            </a:r>
            <a:r>
              <a:rPr lang="fr-FR" dirty="0" smtClean="0">
                <a:latin typeface="Times-Roman" charset="0"/>
                <a:cs typeface="+mn-cs"/>
              </a:rPr>
              <a:t>-editor (1967) and EMACS [43] </a:t>
            </a:r>
            <a:r>
              <a:rPr lang="fr-FR" dirty="0" err="1" smtClean="0">
                <a:latin typeface="Times-Roman" charset="0"/>
                <a:cs typeface="+mn-cs"/>
              </a:rPr>
              <a:t>developed</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a:t>
            </a:r>
            <a:r>
              <a:rPr lang="fr-FR" dirty="0" err="1" smtClean="0">
                <a:latin typeface="Times-Roman" charset="0"/>
                <a:cs typeface="+mn-cs"/>
              </a:rPr>
              <a:t>it</a:t>
            </a:r>
            <a:r>
              <a:rPr lang="fr-FR" dirty="0" smtClean="0">
                <a:latin typeface="Times-Roman" charset="0"/>
                <a:cs typeface="+mn-cs"/>
              </a:rPr>
              <a:t> in 1974. Xerox </a:t>
            </a:r>
            <a:r>
              <a:rPr lang="fr-FR" dirty="0" err="1" smtClean="0">
                <a:latin typeface="Times-Roman" charset="0"/>
                <a:cs typeface="+mn-cs"/>
              </a:rPr>
              <a:t>PARC's</a:t>
            </a:r>
            <a:r>
              <a:rPr lang="fr-FR" dirty="0" smtClean="0">
                <a:latin typeface="Times-Roman" charset="0"/>
                <a:cs typeface="+mn-cs"/>
              </a:rPr>
              <a:t> Bravo [10, p. 284] </a:t>
            </a:r>
            <a:r>
              <a:rPr lang="fr-FR" dirty="0" err="1" smtClean="0">
                <a:latin typeface="Times-Roman" charset="0"/>
                <a:cs typeface="+mn-cs"/>
              </a:rPr>
              <a:t>was</a:t>
            </a:r>
            <a:r>
              <a:rPr lang="fr-FR" dirty="0" smtClean="0">
                <a:latin typeface="Times-Roman" charset="0"/>
                <a:cs typeface="+mn-cs"/>
              </a:rPr>
              <a:t> the first WYSIWYG editor-</a:t>
            </a:r>
            <a:r>
              <a:rPr lang="fr-FR" dirty="0" err="1" smtClean="0">
                <a:latin typeface="Times-Roman" charset="0"/>
                <a:cs typeface="+mn-cs"/>
              </a:rPr>
              <a:t>formatter</a:t>
            </a:r>
            <a:r>
              <a:rPr lang="fr-FR" dirty="0" smtClean="0">
                <a:latin typeface="Times-Roman" charset="0"/>
                <a:cs typeface="+mn-cs"/>
              </a:rPr>
              <a:t> (1974). It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designed</a:t>
            </a:r>
            <a:r>
              <a:rPr lang="fr-FR" dirty="0" smtClean="0">
                <a:latin typeface="Times-Roman" charset="0"/>
                <a:cs typeface="+mn-cs"/>
              </a:rPr>
              <a:t> by Butler </a:t>
            </a:r>
            <a:r>
              <a:rPr lang="fr-FR" dirty="0" err="1" smtClean="0">
                <a:latin typeface="Times-Roman" charset="0"/>
                <a:cs typeface="+mn-cs"/>
              </a:rPr>
              <a:t>Lampson</a:t>
            </a:r>
            <a:r>
              <a:rPr lang="fr-FR" dirty="0" smtClean="0">
                <a:latin typeface="Times-Roman" charset="0"/>
                <a:cs typeface="+mn-cs"/>
              </a:rPr>
              <a:t> and Charles </a:t>
            </a:r>
            <a:r>
              <a:rPr lang="fr-FR" dirty="0" err="1" smtClean="0">
                <a:latin typeface="Times-Roman" charset="0"/>
                <a:cs typeface="+mn-cs"/>
              </a:rPr>
              <a:t>Simonyi</a:t>
            </a:r>
            <a:r>
              <a:rPr lang="fr-FR" dirty="0" smtClean="0">
                <a:latin typeface="Times-Roman" charset="0"/>
                <a:cs typeface="+mn-cs"/>
              </a:rPr>
              <a:t> </a:t>
            </a:r>
            <a:r>
              <a:rPr lang="fr-FR" dirty="0" err="1" smtClean="0">
                <a:latin typeface="Times-Roman" charset="0"/>
                <a:cs typeface="+mn-cs"/>
              </a:rPr>
              <a:t>who</a:t>
            </a:r>
            <a:r>
              <a:rPr lang="fr-FR" dirty="0" smtClean="0">
                <a:latin typeface="Times-Roman" charset="0"/>
                <a:cs typeface="+mn-cs"/>
              </a:rPr>
              <a:t> </a:t>
            </a:r>
            <a:r>
              <a:rPr lang="fr-FR" dirty="0" err="1" smtClean="0">
                <a:latin typeface="Times-Roman" charset="0"/>
                <a:cs typeface="+mn-cs"/>
              </a:rPr>
              <a:t>had</a:t>
            </a:r>
            <a:r>
              <a:rPr lang="fr-FR" dirty="0" smtClean="0">
                <a:latin typeface="Times-Roman" charset="0"/>
                <a:cs typeface="+mn-cs"/>
              </a:rPr>
              <a:t> </a:t>
            </a:r>
            <a:r>
              <a:rPr lang="fr-FR" dirty="0" err="1" smtClean="0">
                <a:latin typeface="Times-Roman" charset="0"/>
                <a:cs typeface="+mn-cs"/>
              </a:rPr>
              <a:t>started</a:t>
            </a:r>
            <a:r>
              <a:rPr lang="fr-FR" dirty="0" smtClean="0">
                <a:latin typeface="Times-Roman" charset="0"/>
                <a:cs typeface="+mn-cs"/>
              </a:rPr>
              <a:t> </a:t>
            </a:r>
            <a:r>
              <a:rPr lang="fr-FR" dirty="0" err="1" smtClean="0">
                <a:latin typeface="Times-Roman" charset="0"/>
                <a:cs typeface="+mn-cs"/>
              </a:rPr>
              <a:t>working</a:t>
            </a:r>
            <a:r>
              <a:rPr lang="fr-FR" dirty="0" smtClean="0">
                <a:latin typeface="Times-Roman" charset="0"/>
                <a:cs typeface="+mn-cs"/>
              </a:rPr>
              <a:t> on </a:t>
            </a:r>
            <a:r>
              <a:rPr lang="fr-FR" dirty="0" err="1" smtClean="0">
                <a:latin typeface="Times-Roman" charset="0"/>
                <a:cs typeface="+mn-cs"/>
              </a:rPr>
              <a:t>these</a:t>
            </a:r>
            <a:r>
              <a:rPr lang="fr-FR" dirty="0" smtClean="0">
                <a:latin typeface="Times-Roman" charset="0"/>
                <a:cs typeface="+mn-cs"/>
              </a:rPr>
              <a:t> concepts </a:t>
            </a:r>
            <a:r>
              <a:rPr lang="fr-FR" dirty="0" err="1" smtClean="0">
                <a:latin typeface="Times-Roman" charset="0"/>
                <a:cs typeface="+mn-cs"/>
              </a:rPr>
              <a:t>around</a:t>
            </a:r>
            <a:r>
              <a:rPr lang="fr-FR" dirty="0" smtClean="0">
                <a:latin typeface="Times-Roman" charset="0"/>
                <a:cs typeface="+mn-cs"/>
              </a:rPr>
              <a:t> 1970 </a:t>
            </a:r>
            <a:r>
              <a:rPr lang="fr-FR" dirty="0" err="1" smtClean="0">
                <a:latin typeface="Times-Roman" charset="0"/>
                <a:cs typeface="+mn-cs"/>
              </a:rPr>
              <a:t>while</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Berkeley. The first commercial WYSIWYG editors </a:t>
            </a:r>
            <a:r>
              <a:rPr lang="fr-FR" dirty="0" err="1" smtClean="0">
                <a:latin typeface="Times-Roman" charset="0"/>
                <a:cs typeface="+mn-cs"/>
              </a:rPr>
              <a:t>were</a:t>
            </a:r>
            <a:r>
              <a:rPr lang="fr-FR" dirty="0" smtClean="0">
                <a:latin typeface="Times-Roman" charset="0"/>
                <a:cs typeface="+mn-cs"/>
              </a:rPr>
              <a:t> the Star, </a:t>
            </a:r>
            <a:r>
              <a:rPr lang="fr-FR" dirty="0" err="1" smtClean="0">
                <a:latin typeface="Times-Roman" charset="0"/>
                <a:cs typeface="+mn-cs"/>
              </a:rPr>
              <a:t>LisaWrite</a:t>
            </a:r>
            <a:r>
              <a:rPr lang="fr-FR" dirty="0" smtClean="0">
                <a:latin typeface="Times-Roman" charset="0"/>
                <a:cs typeface="+mn-cs"/>
              </a:rPr>
              <a:t> and </a:t>
            </a:r>
            <a:r>
              <a:rPr lang="fr-FR" dirty="0" err="1" smtClean="0">
                <a:latin typeface="Times-Roman" charset="0"/>
                <a:cs typeface="+mn-cs"/>
              </a:rPr>
              <a:t>then</a:t>
            </a:r>
            <a:r>
              <a:rPr lang="fr-FR" dirty="0" smtClean="0">
                <a:latin typeface="Times-Roman" charset="0"/>
                <a:cs typeface="+mn-cs"/>
              </a:rPr>
              <a:t> </a:t>
            </a:r>
            <a:r>
              <a:rPr lang="fr-FR" dirty="0" err="1" smtClean="0">
                <a:latin typeface="Times-Roman" charset="0"/>
                <a:cs typeface="+mn-cs"/>
              </a:rPr>
              <a:t>MacWrite</a:t>
            </a:r>
            <a:r>
              <a:rPr lang="fr-FR" dirty="0" smtClean="0">
                <a:latin typeface="Times-Roman" charset="0"/>
                <a:cs typeface="+mn-cs"/>
              </a:rPr>
              <a:t>. For a </a:t>
            </a:r>
            <a:r>
              <a:rPr lang="fr-FR" dirty="0" err="1" smtClean="0">
                <a:latin typeface="Times-Roman" charset="0"/>
                <a:cs typeface="+mn-cs"/>
              </a:rPr>
              <a:t>survey</a:t>
            </a:r>
            <a:r>
              <a:rPr lang="fr-FR" dirty="0" smtClean="0">
                <a:latin typeface="Times-Roman" charset="0"/>
                <a:cs typeface="+mn-cs"/>
              </a:rPr>
              <a:t> of </a:t>
            </a:r>
            <a:r>
              <a:rPr lang="fr-FR" dirty="0" err="1" smtClean="0">
                <a:latin typeface="Times-Roman" charset="0"/>
                <a:cs typeface="+mn-cs"/>
              </a:rPr>
              <a:t>text</a:t>
            </a:r>
            <a:r>
              <a:rPr lang="fr-FR" dirty="0" smtClean="0">
                <a:latin typeface="Times-Roman" charset="0"/>
                <a:cs typeface="+mn-cs"/>
              </a:rPr>
              <a:t> editors, </a:t>
            </a:r>
            <a:r>
              <a:rPr lang="fr-FR" dirty="0" err="1" smtClean="0">
                <a:latin typeface="Times-Roman" charset="0"/>
                <a:cs typeface="+mn-cs"/>
              </a:rPr>
              <a:t>see</a:t>
            </a:r>
            <a:r>
              <a:rPr lang="fr-FR" dirty="0" smtClean="0">
                <a:latin typeface="Times-Roman" charset="0"/>
                <a:cs typeface="+mn-cs"/>
              </a:rPr>
              <a:t> [22] [50, p. 108].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07E13-CF7D-5F49-A643-3346A7A740C3}" type="slidenum">
              <a:rPr lang="fr-FR"/>
              <a:pPr>
                <a:defRPr/>
              </a:pPr>
              <a:t>5</a:t>
            </a:fld>
            <a:endParaRPr lang="fr-FR"/>
          </a:p>
        </p:txBody>
      </p:sp>
      <p:sp>
        <p:nvSpPr>
          <p:cNvPr id="761858" name="Rectangle 2"/>
          <p:cNvSpPr>
            <a:spLocks noGrp="1" noRot="1" noChangeAspect="1" noChangeArrowheads="1" noTextEdit="1"/>
          </p:cNvSpPr>
          <p:nvPr>
            <p:ph type="sldImg"/>
          </p:nvPr>
        </p:nvSpPr>
        <p:spPr>
          <a:xfrm>
            <a:off x="703263" y="731838"/>
            <a:ext cx="5402262" cy="3740150"/>
          </a:xfrm>
          <a:solidFill>
            <a:srgbClr val="FFFFFF"/>
          </a:solidFill>
          <a:ln/>
          <a:extLst>
            <a:ext uri="{FAA26D3D-D897-4be2-8F04-BA451C77F1D7}">
              <ma14:placeholderFlag xmlns:ma14="http://schemas.microsoft.com/office/mac/drawingml/2011/main" val="1"/>
            </a:ext>
          </a:extLst>
        </p:spPr>
      </p:sp>
      <p:sp>
        <p:nvSpPr>
          <p:cNvPr id="761859" name="Rectangle 3"/>
          <p:cNvSpPr>
            <a:spLocks noGrp="1" noChangeArrowheads="1"/>
          </p:cNvSpPr>
          <p:nvPr>
            <p:ph type="body" idx="1"/>
          </p:nvPr>
        </p:nvSpPr>
        <p:spPr>
          <a:xfrm>
            <a:off x="898525" y="4716463"/>
            <a:ext cx="5011738" cy="1290637"/>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9E580B-FAD3-D344-809E-C8F986D57CAA}" type="slidenum">
              <a:rPr lang="fr-FR"/>
              <a:pPr>
                <a:defRPr/>
              </a:pPr>
              <a:t>50</a:t>
            </a:fld>
            <a:endParaRPr lang="fr-FR"/>
          </a:p>
        </p:txBody>
      </p:sp>
      <p:sp>
        <p:nvSpPr>
          <p:cNvPr id="83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1491" name="Rectangle 3"/>
          <p:cNvSpPr>
            <a:spLocks noGrp="1" noChangeArrowheads="1"/>
          </p:cNvSpPr>
          <p:nvPr>
            <p:ph type="body" idx="1"/>
          </p:nvPr>
        </p:nvSpPr>
        <p:spPr/>
        <p:txBody>
          <a:bodyPr/>
          <a:lstStyle/>
          <a:p>
            <a:pPr>
              <a:spcBef>
                <a:spcPct val="0"/>
              </a:spcBef>
              <a:buFontTx/>
              <a:buChar char="•"/>
              <a:defRPr/>
            </a:pPr>
            <a:r>
              <a:rPr lang="fr-FR" sz="2400" dirty="0" smtClean="0">
                <a:latin typeface="Times-Roman" charset="0"/>
                <a:cs typeface="+mn-cs"/>
              </a:rPr>
              <a:t>Xerox </a:t>
            </a:r>
            <a:r>
              <a:rPr lang="fr-FR" sz="2400" dirty="0" err="1" smtClean="0">
                <a:latin typeface="Times-Roman" charset="0"/>
                <a:cs typeface="+mn-cs"/>
              </a:rPr>
              <a:t>PARC's</a:t>
            </a:r>
            <a:r>
              <a:rPr lang="fr-FR" sz="2400" dirty="0" smtClean="0">
                <a:latin typeface="Times-Roman" charset="0"/>
                <a:cs typeface="+mn-cs"/>
              </a:rPr>
              <a:t> Bravo [10, p. 284] </a:t>
            </a:r>
            <a:r>
              <a:rPr lang="fr-FR" sz="2400" dirty="0" err="1" smtClean="0">
                <a:latin typeface="Times-Roman" charset="0"/>
                <a:cs typeface="+mn-cs"/>
              </a:rPr>
              <a:t>was</a:t>
            </a:r>
            <a:r>
              <a:rPr lang="fr-FR" sz="2400" dirty="0" smtClean="0">
                <a:latin typeface="Times-Roman" charset="0"/>
                <a:cs typeface="+mn-cs"/>
              </a:rPr>
              <a:t> the first WYSIWYG editor-</a:t>
            </a:r>
            <a:r>
              <a:rPr lang="fr-FR" sz="2400" dirty="0" err="1" smtClean="0">
                <a:latin typeface="Times-Roman" charset="0"/>
                <a:cs typeface="+mn-cs"/>
              </a:rPr>
              <a:t>formatter</a:t>
            </a:r>
            <a:r>
              <a:rPr lang="fr-FR" sz="2400" dirty="0" smtClean="0">
                <a:latin typeface="Times-Roman" charset="0"/>
                <a:cs typeface="+mn-cs"/>
              </a:rPr>
              <a:t> (1974). It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designed</a:t>
            </a:r>
            <a:r>
              <a:rPr lang="fr-FR" sz="2400" dirty="0" smtClean="0">
                <a:latin typeface="Times-Roman" charset="0"/>
                <a:cs typeface="+mn-cs"/>
              </a:rPr>
              <a:t> by Butler </a:t>
            </a:r>
            <a:r>
              <a:rPr lang="fr-FR" sz="2400" dirty="0" err="1" smtClean="0">
                <a:latin typeface="Times-Roman" charset="0"/>
                <a:cs typeface="+mn-cs"/>
              </a:rPr>
              <a:t>Lampson</a:t>
            </a:r>
            <a:r>
              <a:rPr lang="fr-FR" sz="2400" dirty="0" smtClean="0">
                <a:latin typeface="Times-Roman" charset="0"/>
                <a:cs typeface="+mn-cs"/>
              </a:rPr>
              <a:t> and Charles </a:t>
            </a:r>
            <a:r>
              <a:rPr lang="fr-FR" sz="2400" dirty="0" err="1" smtClean="0">
                <a:latin typeface="Times-Roman" charset="0"/>
                <a:cs typeface="+mn-cs"/>
              </a:rPr>
              <a:t>Simonyi</a:t>
            </a:r>
            <a:r>
              <a:rPr lang="fr-FR" sz="2400" dirty="0" smtClean="0">
                <a:latin typeface="Times-Roman" charset="0"/>
                <a:cs typeface="+mn-cs"/>
              </a:rPr>
              <a:t> </a:t>
            </a:r>
            <a:r>
              <a:rPr lang="fr-FR" sz="2400" dirty="0" err="1" smtClean="0">
                <a:latin typeface="Times-Roman" charset="0"/>
                <a:cs typeface="+mn-cs"/>
              </a:rPr>
              <a:t>who</a:t>
            </a:r>
            <a:r>
              <a:rPr lang="fr-FR" sz="2400" dirty="0" smtClean="0">
                <a:latin typeface="Times-Roman" charset="0"/>
                <a:cs typeface="+mn-cs"/>
              </a:rPr>
              <a:t> </a:t>
            </a:r>
            <a:r>
              <a:rPr lang="fr-FR" sz="2400" dirty="0" err="1" smtClean="0">
                <a:latin typeface="Times-Roman" charset="0"/>
                <a:cs typeface="+mn-cs"/>
              </a:rPr>
              <a:t>had</a:t>
            </a:r>
            <a:r>
              <a:rPr lang="fr-FR" sz="2400" dirty="0" smtClean="0">
                <a:latin typeface="Times-Roman" charset="0"/>
                <a:cs typeface="+mn-cs"/>
              </a:rPr>
              <a:t> </a:t>
            </a:r>
            <a:r>
              <a:rPr lang="fr-FR" sz="2400" dirty="0" err="1" smtClean="0">
                <a:latin typeface="Times-Roman" charset="0"/>
                <a:cs typeface="+mn-cs"/>
              </a:rPr>
              <a:t>started</a:t>
            </a:r>
            <a:r>
              <a:rPr lang="fr-FR" sz="2400" dirty="0" smtClean="0">
                <a:latin typeface="Times-Roman" charset="0"/>
                <a:cs typeface="+mn-cs"/>
              </a:rPr>
              <a:t> </a:t>
            </a:r>
            <a:r>
              <a:rPr lang="fr-FR" sz="2400" dirty="0" err="1" smtClean="0">
                <a:latin typeface="Times-Roman" charset="0"/>
                <a:cs typeface="+mn-cs"/>
              </a:rPr>
              <a:t>working</a:t>
            </a:r>
            <a:r>
              <a:rPr lang="fr-FR" sz="2400" dirty="0" smtClean="0">
                <a:latin typeface="Times-Roman" charset="0"/>
                <a:cs typeface="+mn-cs"/>
              </a:rPr>
              <a:t> on </a:t>
            </a:r>
            <a:r>
              <a:rPr lang="fr-FR" sz="2400" dirty="0" err="1" smtClean="0">
                <a:latin typeface="Times-Roman" charset="0"/>
                <a:cs typeface="+mn-cs"/>
              </a:rPr>
              <a:t>these</a:t>
            </a:r>
            <a:r>
              <a:rPr lang="fr-FR" sz="2400" dirty="0" smtClean="0">
                <a:latin typeface="Times-Roman" charset="0"/>
                <a:cs typeface="+mn-cs"/>
              </a:rPr>
              <a:t> concepts </a:t>
            </a:r>
            <a:r>
              <a:rPr lang="fr-FR" sz="2400" dirty="0" err="1" smtClean="0">
                <a:latin typeface="Times-Roman" charset="0"/>
                <a:cs typeface="+mn-cs"/>
              </a:rPr>
              <a:t>around</a:t>
            </a:r>
            <a:r>
              <a:rPr lang="fr-FR" sz="2400" dirty="0" smtClean="0">
                <a:latin typeface="Times-Roman" charset="0"/>
                <a:cs typeface="+mn-cs"/>
              </a:rPr>
              <a:t> 1970 </a:t>
            </a:r>
            <a:r>
              <a:rPr lang="fr-FR" sz="2400" dirty="0" err="1" smtClean="0">
                <a:latin typeface="Times-Roman" charset="0"/>
                <a:cs typeface="+mn-cs"/>
              </a:rPr>
              <a:t>while</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Berkeley. The first commercial WYSIWYG editors </a:t>
            </a:r>
            <a:r>
              <a:rPr lang="fr-FR" sz="2400" dirty="0" err="1" smtClean="0">
                <a:latin typeface="Times-Roman" charset="0"/>
                <a:cs typeface="+mn-cs"/>
              </a:rPr>
              <a:t>were</a:t>
            </a:r>
            <a:r>
              <a:rPr lang="fr-FR" sz="2400" dirty="0" smtClean="0">
                <a:latin typeface="Times-Roman" charset="0"/>
                <a:cs typeface="+mn-cs"/>
              </a:rPr>
              <a:t> the Star, </a:t>
            </a:r>
            <a:r>
              <a:rPr lang="fr-FR" sz="2400" dirty="0" err="1" smtClean="0">
                <a:latin typeface="Times-Roman" charset="0"/>
                <a:cs typeface="+mn-cs"/>
              </a:rPr>
              <a:t>LisaWrite</a:t>
            </a:r>
            <a:r>
              <a:rPr lang="fr-FR" sz="2400" dirty="0" smtClean="0">
                <a:latin typeface="Times-Roman" charset="0"/>
                <a:cs typeface="+mn-cs"/>
              </a:rPr>
              <a:t> and </a:t>
            </a:r>
            <a:r>
              <a:rPr lang="fr-FR" sz="2400" dirty="0" err="1" smtClean="0">
                <a:latin typeface="Times-Roman" charset="0"/>
                <a:cs typeface="+mn-cs"/>
              </a:rPr>
              <a:t>then</a:t>
            </a:r>
            <a:r>
              <a:rPr lang="fr-FR" sz="2400" dirty="0" smtClean="0">
                <a:latin typeface="Times-Roman" charset="0"/>
                <a:cs typeface="+mn-cs"/>
              </a:rPr>
              <a:t> </a:t>
            </a:r>
            <a:r>
              <a:rPr lang="fr-FR" sz="2400" dirty="0" err="1" smtClean="0">
                <a:latin typeface="Times-Roman" charset="0"/>
                <a:cs typeface="+mn-cs"/>
              </a:rPr>
              <a:t>MacWrite</a:t>
            </a:r>
            <a:r>
              <a:rPr lang="fr-FR" sz="2400" dirty="0" smtClean="0">
                <a:latin typeface="Times-Roman" charset="0"/>
                <a:cs typeface="+mn-cs"/>
              </a:rPr>
              <a:t>.</a:t>
            </a:r>
          </a:p>
          <a:p>
            <a:pPr>
              <a:spcBef>
                <a:spcPct val="0"/>
              </a:spcBef>
              <a:buFontTx/>
              <a:buChar char="•"/>
              <a:defRPr/>
            </a:pPr>
            <a:r>
              <a:rPr lang="fr-FR" sz="2400" b="1" dirty="0" smtClean="0">
                <a:latin typeface="Lucida Grande" charset="0"/>
                <a:cs typeface="+mn-cs"/>
              </a:rPr>
              <a:t>�</a:t>
            </a:r>
            <a:r>
              <a:rPr lang="fr-FR" sz="2400" b="1" dirty="0" err="1" smtClean="0">
                <a:latin typeface="Times-Roman" charset="0"/>
                <a:cs typeface="+mn-cs"/>
              </a:rPr>
              <a:t>Spreadsheets</a:t>
            </a:r>
            <a:r>
              <a:rPr lang="fr-FR" sz="2400" dirty="0" smtClean="0">
                <a:latin typeface="Times-Roman" charset="0"/>
                <a:cs typeface="+mn-cs"/>
              </a:rPr>
              <a:t>: </a:t>
            </a:r>
          </a:p>
          <a:p>
            <a:pPr>
              <a:spcBef>
                <a:spcPct val="0"/>
              </a:spcBef>
              <a:buFontTx/>
              <a:buChar char="•"/>
              <a:defRPr/>
            </a:pPr>
            <a:r>
              <a:rPr lang="fr-FR" sz="2400" dirty="0" smtClean="0">
                <a:latin typeface="Times-Roman" charset="0"/>
                <a:cs typeface="+mn-cs"/>
              </a:rPr>
              <a:t>The initial </a:t>
            </a:r>
            <a:r>
              <a:rPr lang="fr-FR" sz="2400" dirty="0" err="1" smtClean="0">
                <a:latin typeface="Times-Roman" charset="0"/>
                <a:cs typeface="+mn-cs"/>
              </a:rPr>
              <a:t>spreadsheet</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VisiCalc</a:t>
            </a:r>
            <a:r>
              <a:rPr lang="fr-FR" sz="2400" dirty="0" smtClean="0">
                <a:latin typeface="Times-Roman" charset="0"/>
                <a:cs typeface="+mn-cs"/>
              </a:rPr>
              <a:t> </a:t>
            </a:r>
            <a:r>
              <a:rPr lang="fr-FR" sz="2400" dirty="0" err="1" smtClean="0">
                <a:latin typeface="Times-Roman" charset="0"/>
                <a:cs typeface="+mn-cs"/>
              </a:rPr>
              <a:t>which</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developed</a:t>
            </a:r>
            <a:r>
              <a:rPr lang="fr-FR" sz="2400" dirty="0" smtClean="0">
                <a:latin typeface="Times-Roman" charset="0"/>
                <a:cs typeface="+mn-cs"/>
              </a:rPr>
              <a:t> by </a:t>
            </a:r>
            <a:r>
              <a:rPr lang="fr-FR" sz="2400" dirty="0" err="1" smtClean="0">
                <a:latin typeface="Times-Roman" charset="0"/>
                <a:cs typeface="+mn-cs"/>
              </a:rPr>
              <a:t>Frankston</a:t>
            </a:r>
            <a:r>
              <a:rPr lang="fr-FR" sz="2400" dirty="0" smtClean="0">
                <a:latin typeface="Times-Roman" charset="0"/>
                <a:cs typeface="+mn-cs"/>
              </a:rPr>
              <a:t> and </a:t>
            </a:r>
            <a:r>
              <a:rPr lang="fr-FR" sz="2400" dirty="0" err="1" smtClean="0">
                <a:latin typeface="Times-Roman" charset="0"/>
                <a:cs typeface="+mn-cs"/>
              </a:rPr>
              <a:t>Bricklin</a:t>
            </a:r>
            <a:r>
              <a:rPr lang="fr-FR" sz="2400" dirty="0" smtClean="0">
                <a:latin typeface="Times-Roman" charset="0"/>
                <a:cs typeface="+mn-cs"/>
              </a:rPr>
              <a:t> (1977-8) for the Apple II </a:t>
            </a:r>
            <a:r>
              <a:rPr lang="fr-FR" sz="2400" dirty="0" err="1" smtClean="0">
                <a:latin typeface="Times-Roman" charset="0"/>
                <a:cs typeface="+mn-cs"/>
              </a:rPr>
              <a:t>while</a:t>
            </a:r>
            <a:r>
              <a:rPr lang="fr-FR" sz="2400" dirty="0" smtClean="0">
                <a:latin typeface="Times-Roman" charset="0"/>
                <a:cs typeface="+mn-cs"/>
              </a:rPr>
              <a:t> </a:t>
            </a:r>
            <a:r>
              <a:rPr lang="fr-FR" sz="2400" dirty="0" err="1" smtClean="0">
                <a:latin typeface="Times-Roman" charset="0"/>
                <a:cs typeface="+mn-cs"/>
              </a:rPr>
              <a:t>they</a:t>
            </a:r>
            <a:r>
              <a:rPr lang="fr-FR" sz="2400" dirty="0" smtClean="0">
                <a:latin typeface="Times-Roman" charset="0"/>
                <a:cs typeface="+mn-cs"/>
              </a:rPr>
              <a:t> </a:t>
            </a:r>
            <a:r>
              <a:rPr lang="fr-FR" sz="2400" dirty="0" err="1" smtClean="0">
                <a:latin typeface="Times-Roman" charset="0"/>
                <a:cs typeface="+mn-cs"/>
              </a:rPr>
              <a:t>were</a:t>
            </a:r>
            <a:r>
              <a:rPr lang="fr-FR" sz="2400" dirty="0" smtClean="0">
                <a:latin typeface="Times-Roman" charset="0"/>
                <a:cs typeface="+mn-cs"/>
              </a:rPr>
              <a:t> </a:t>
            </a:r>
            <a:r>
              <a:rPr lang="fr-FR" sz="2400" dirty="0" err="1" smtClean="0">
                <a:latin typeface="Times-Roman" charset="0"/>
                <a:cs typeface="+mn-cs"/>
              </a:rPr>
              <a:t>students</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MIT and the Harvard Business </a:t>
            </a:r>
            <a:r>
              <a:rPr lang="fr-FR" sz="2400" dirty="0" err="1" smtClean="0">
                <a:latin typeface="Times-Roman" charset="0"/>
                <a:cs typeface="+mn-cs"/>
              </a:rPr>
              <a:t>School</a:t>
            </a:r>
            <a:r>
              <a:rPr lang="fr-FR" sz="2400" dirty="0" smtClean="0">
                <a:latin typeface="Times-Roman" charset="0"/>
                <a:cs typeface="+mn-cs"/>
              </a:rPr>
              <a:t>. The </a:t>
            </a:r>
            <a:r>
              <a:rPr lang="fr-FR" sz="2400" dirty="0" err="1" smtClean="0">
                <a:latin typeface="Times-Roman" charset="0"/>
                <a:cs typeface="+mn-cs"/>
              </a:rPr>
              <a:t>solver</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based</a:t>
            </a:r>
            <a:r>
              <a:rPr lang="fr-FR" sz="2400" dirty="0" smtClean="0">
                <a:latin typeface="Times-Roman" charset="0"/>
                <a:cs typeface="+mn-cs"/>
              </a:rPr>
              <a:t> on a </a:t>
            </a:r>
            <a:r>
              <a:rPr lang="fr-FR" sz="2400" dirty="0" err="1" smtClean="0">
                <a:latin typeface="Times-Roman" charset="0"/>
                <a:cs typeface="+mn-cs"/>
              </a:rPr>
              <a:t>dependency-directed</a:t>
            </a:r>
            <a:r>
              <a:rPr lang="fr-FR" sz="2400" dirty="0" smtClean="0">
                <a:latin typeface="Times-Roman" charset="0"/>
                <a:cs typeface="+mn-cs"/>
              </a:rPr>
              <a:t> </a:t>
            </a:r>
            <a:r>
              <a:rPr lang="fr-FR" sz="2400" dirty="0" err="1" smtClean="0">
                <a:latin typeface="Times-Roman" charset="0"/>
                <a:cs typeface="+mn-cs"/>
              </a:rPr>
              <a:t>backtracking</a:t>
            </a:r>
            <a:r>
              <a:rPr lang="fr-FR" sz="2400" dirty="0" smtClean="0">
                <a:latin typeface="Times-Roman" charset="0"/>
                <a:cs typeface="+mn-cs"/>
              </a:rPr>
              <a:t> </a:t>
            </a:r>
            <a:r>
              <a:rPr lang="fr-FR" sz="2400" dirty="0" err="1" smtClean="0">
                <a:latin typeface="Times-Roman" charset="0"/>
                <a:cs typeface="+mn-cs"/>
              </a:rPr>
              <a:t>algorithm</a:t>
            </a:r>
            <a:r>
              <a:rPr lang="fr-FR" sz="2400" dirty="0" smtClean="0">
                <a:latin typeface="Times-Roman" charset="0"/>
                <a:cs typeface="+mn-cs"/>
              </a:rPr>
              <a:t> by </a:t>
            </a:r>
            <a:r>
              <a:rPr lang="fr-FR" sz="2400" dirty="0" err="1" smtClean="0">
                <a:latin typeface="Times-Roman" charset="0"/>
                <a:cs typeface="+mn-cs"/>
              </a:rPr>
              <a:t>Sussman</a:t>
            </a:r>
            <a:r>
              <a:rPr lang="fr-FR" sz="2400" dirty="0" smtClean="0">
                <a:latin typeface="Times-Roman" charset="0"/>
                <a:cs typeface="+mn-cs"/>
              </a:rPr>
              <a:t> and </a:t>
            </a:r>
            <a:r>
              <a:rPr lang="fr-FR" sz="2400" dirty="0" err="1" smtClean="0">
                <a:latin typeface="Times-Roman" charset="0"/>
                <a:cs typeface="+mn-cs"/>
              </a:rPr>
              <a:t>Stallman</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the MIT AI Lab.</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972314-99DE-5845-B4FC-40CAD00A2C1F}" type="slidenum">
              <a:rPr lang="fr-FR"/>
              <a:pPr>
                <a:defRPr/>
              </a:pPr>
              <a:t>51</a:t>
            </a:fld>
            <a:endParaRPr lang="fr-FR"/>
          </a:p>
        </p:txBody>
      </p:sp>
      <p:sp>
        <p:nvSpPr>
          <p:cNvPr id="9267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1027"/>
          <p:cNvSpPr>
            <a:spLocks noGrp="1" noChangeArrowheads="1"/>
          </p:cNvSpPr>
          <p:nvPr>
            <p:ph type="body" idx="1"/>
          </p:nvPr>
        </p:nvSpPr>
        <p:spPr/>
        <p:txBody>
          <a:bodyPr/>
          <a:lstStyle/>
          <a:p>
            <a:pPr>
              <a:spcBef>
                <a:spcPct val="0"/>
              </a:spcBef>
              <a:buFontTx/>
              <a:buChar char="•"/>
              <a:defRPr/>
            </a:pPr>
            <a:r>
              <a:rPr lang="fr-FR" sz="2400" dirty="0" smtClean="0">
                <a:latin typeface="Times-Roman" charset="0"/>
                <a:cs typeface="+mn-cs"/>
              </a:rPr>
              <a:t>Xerox </a:t>
            </a:r>
            <a:r>
              <a:rPr lang="fr-FR" sz="2400" dirty="0" err="1" smtClean="0">
                <a:latin typeface="Times-Roman" charset="0"/>
                <a:cs typeface="+mn-cs"/>
              </a:rPr>
              <a:t>PARC's</a:t>
            </a:r>
            <a:r>
              <a:rPr lang="fr-FR" sz="2400" dirty="0" smtClean="0">
                <a:latin typeface="Times-Roman" charset="0"/>
                <a:cs typeface="+mn-cs"/>
              </a:rPr>
              <a:t> Bravo [10, p. 284] </a:t>
            </a:r>
            <a:r>
              <a:rPr lang="fr-FR" sz="2400" dirty="0" err="1" smtClean="0">
                <a:latin typeface="Times-Roman" charset="0"/>
                <a:cs typeface="+mn-cs"/>
              </a:rPr>
              <a:t>was</a:t>
            </a:r>
            <a:r>
              <a:rPr lang="fr-FR" sz="2400" dirty="0" smtClean="0">
                <a:latin typeface="Times-Roman" charset="0"/>
                <a:cs typeface="+mn-cs"/>
              </a:rPr>
              <a:t> the first WYSIWYG editor-</a:t>
            </a:r>
            <a:r>
              <a:rPr lang="fr-FR" sz="2400" dirty="0" err="1" smtClean="0">
                <a:latin typeface="Times-Roman" charset="0"/>
                <a:cs typeface="+mn-cs"/>
              </a:rPr>
              <a:t>formatter</a:t>
            </a:r>
            <a:r>
              <a:rPr lang="fr-FR" sz="2400" dirty="0" smtClean="0">
                <a:latin typeface="Times-Roman" charset="0"/>
                <a:cs typeface="+mn-cs"/>
              </a:rPr>
              <a:t> (1974). It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designed</a:t>
            </a:r>
            <a:r>
              <a:rPr lang="fr-FR" sz="2400" dirty="0" smtClean="0">
                <a:latin typeface="Times-Roman" charset="0"/>
                <a:cs typeface="+mn-cs"/>
              </a:rPr>
              <a:t> by Butler </a:t>
            </a:r>
            <a:r>
              <a:rPr lang="fr-FR" sz="2400" dirty="0" err="1" smtClean="0">
                <a:latin typeface="Times-Roman" charset="0"/>
                <a:cs typeface="+mn-cs"/>
              </a:rPr>
              <a:t>Lampson</a:t>
            </a:r>
            <a:r>
              <a:rPr lang="fr-FR" sz="2400" dirty="0" smtClean="0">
                <a:latin typeface="Times-Roman" charset="0"/>
                <a:cs typeface="+mn-cs"/>
              </a:rPr>
              <a:t> and Charles </a:t>
            </a:r>
            <a:r>
              <a:rPr lang="fr-FR" sz="2400" dirty="0" err="1" smtClean="0">
                <a:latin typeface="Times-Roman" charset="0"/>
                <a:cs typeface="+mn-cs"/>
              </a:rPr>
              <a:t>Simonyi</a:t>
            </a:r>
            <a:r>
              <a:rPr lang="fr-FR" sz="2400" dirty="0" smtClean="0">
                <a:latin typeface="Times-Roman" charset="0"/>
                <a:cs typeface="+mn-cs"/>
              </a:rPr>
              <a:t> </a:t>
            </a:r>
            <a:r>
              <a:rPr lang="fr-FR" sz="2400" dirty="0" err="1" smtClean="0">
                <a:latin typeface="Times-Roman" charset="0"/>
                <a:cs typeface="+mn-cs"/>
              </a:rPr>
              <a:t>who</a:t>
            </a:r>
            <a:r>
              <a:rPr lang="fr-FR" sz="2400" dirty="0" smtClean="0">
                <a:latin typeface="Times-Roman" charset="0"/>
                <a:cs typeface="+mn-cs"/>
              </a:rPr>
              <a:t> </a:t>
            </a:r>
            <a:r>
              <a:rPr lang="fr-FR" sz="2400" dirty="0" err="1" smtClean="0">
                <a:latin typeface="Times-Roman" charset="0"/>
                <a:cs typeface="+mn-cs"/>
              </a:rPr>
              <a:t>had</a:t>
            </a:r>
            <a:r>
              <a:rPr lang="fr-FR" sz="2400" dirty="0" smtClean="0">
                <a:latin typeface="Times-Roman" charset="0"/>
                <a:cs typeface="+mn-cs"/>
              </a:rPr>
              <a:t> </a:t>
            </a:r>
            <a:r>
              <a:rPr lang="fr-FR" sz="2400" dirty="0" err="1" smtClean="0">
                <a:latin typeface="Times-Roman" charset="0"/>
                <a:cs typeface="+mn-cs"/>
              </a:rPr>
              <a:t>started</a:t>
            </a:r>
            <a:r>
              <a:rPr lang="fr-FR" sz="2400" dirty="0" smtClean="0">
                <a:latin typeface="Times-Roman" charset="0"/>
                <a:cs typeface="+mn-cs"/>
              </a:rPr>
              <a:t> </a:t>
            </a:r>
            <a:r>
              <a:rPr lang="fr-FR" sz="2400" dirty="0" err="1" smtClean="0">
                <a:latin typeface="Times-Roman" charset="0"/>
                <a:cs typeface="+mn-cs"/>
              </a:rPr>
              <a:t>working</a:t>
            </a:r>
            <a:r>
              <a:rPr lang="fr-FR" sz="2400" dirty="0" smtClean="0">
                <a:latin typeface="Times-Roman" charset="0"/>
                <a:cs typeface="+mn-cs"/>
              </a:rPr>
              <a:t> on </a:t>
            </a:r>
            <a:r>
              <a:rPr lang="fr-FR" sz="2400" dirty="0" err="1" smtClean="0">
                <a:latin typeface="Times-Roman" charset="0"/>
                <a:cs typeface="+mn-cs"/>
              </a:rPr>
              <a:t>these</a:t>
            </a:r>
            <a:r>
              <a:rPr lang="fr-FR" sz="2400" dirty="0" smtClean="0">
                <a:latin typeface="Times-Roman" charset="0"/>
                <a:cs typeface="+mn-cs"/>
              </a:rPr>
              <a:t> concepts </a:t>
            </a:r>
            <a:r>
              <a:rPr lang="fr-FR" sz="2400" dirty="0" err="1" smtClean="0">
                <a:latin typeface="Times-Roman" charset="0"/>
                <a:cs typeface="+mn-cs"/>
              </a:rPr>
              <a:t>around</a:t>
            </a:r>
            <a:r>
              <a:rPr lang="fr-FR" sz="2400" dirty="0" smtClean="0">
                <a:latin typeface="Times-Roman" charset="0"/>
                <a:cs typeface="+mn-cs"/>
              </a:rPr>
              <a:t> 1970 </a:t>
            </a:r>
            <a:r>
              <a:rPr lang="fr-FR" sz="2400" dirty="0" err="1" smtClean="0">
                <a:latin typeface="Times-Roman" charset="0"/>
                <a:cs typeface="+mn-cs"/>
              </a:rPr>
              <a:t>while</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Berkeley. The first commercial WYSIWYG editors </a:t>
            </a:r>
            <a:r>
              <a:rPr lang="fr-FR" sz="2400" dirty="0" err="1" smtClean="0">
                <a:latin typeface="Times-Roman" charset="0"/>
                <a:cs typeface="+mn-cs"/>
              </a:rPr>
              <a:t>were</a:t>
            </a:r>
            <a:r>
              <a:rPr lang="fr-FR" sz="2400" dirty="0" smtClean="0">
                <a:latin typeface="Times-Roman" charset="0"/>
                <a:cs typeface="+mn-cs"/>
              </a:rPr>
              <a:t> the Star, </a:t>
            </a:r>
            <a:r>
              <a:rPr lang="fr-FR" sz="2400" dirty="0" err="1" smtClean="0">
                <a:latin typeface="Times-Roman" charset="0"/>
                <a:cs typeface="+mn-cs"/>
              </a:rPr>
              <a:t>LisaWrite</a:t>
            </a:r>
            <a:r>
              <a:rPr lang="fr-FR" sz="2400" dirty="0" smtClean="0">
                <a:latin typeface="Times-Roman" charset="0"/>
                <a:cs typeface="+mn-cs"/>
              </a:rPr>
              <a:t> and </a:t>
            </a:r>
            <a:r>
              <a:rPr lang="fr-FR" sz="2400" dirty="0" err="1" smtClean="0">
                <a:latin typeface="Times-Roman" charset="0"/>
                <a:cs typeface="+mn-cs"/>
              </a:rPr>
              <a:t>then</a:t>
            </a:r>
            <a:r>
              <a:rPr lang="fr-FR" sz="2400" dirty="0" smtClean="0">
                <a:latin typeface="Times-Roman" charset="0"/>
                <a:cs typeface="+mn-cs"/>
              </a:rPr>
              <a:t> </a:t>
            </a:r>
            <a:r>
              <a:rPr lang="fr-FR" sz="2400" dirty="0" err="1" smtClean="0">
                <a:latin typeface="Times-Roman" charset="0"/>
                <a:cs typeface="+mn-cs"/>
              </a:rPr>
              <a:t>MacWrite</a:t>
            </a:r>
            <a:r>
              <a:rPr lang="fr-FR" sz="2400" dirty="0" smtClean="0">
                <a:latin typeface="Times-Roman" charset="0"/>
                <a:cs typeface="+mn-cs"/>
              </a:rPr>
              <a:t>.</a:t>
            </a:r>
          </a:p>
          <a:p>
            <a:pPr>
              <a:spcBef>
                <a:spcPct val="0"/>
              </a:spcBef>
              <a:buFontTx/>
              <a:buChar char="•"/>
              <a:defRPr/>
            </a:pPr>
            <a:r>
              <a:rPr lang="fr-FR" sz="2400" b="1" dirty="0" smtClean="0">
                <a:latin typeface="Lucida Grande" charset="0"/>
                <a:cs typeface="+mn-cs"/>
              </a:rPr>
              <a:t>�</a:t>
            </a:r>
            <a:r>
              <a:rPr lang="fr-FR" sz="2400" b="1" dirty="0" err="1" smtClean="0">
                <a:latin typeface="Times-Roman" charset="0"/>
                <a:cs typeface="+mn-cs"/>
              </a:rPr>
              <a:t>Spreadsheets</a:t>
            </a:r>
            <a:r>
              <a:rPr lang="fr-FR" sz="2400" dirty="0" smtClean="0">
                <a:latin typeface="Times-Roman" charset="0"/>
                <a:cs typeface="+mn-cs"/>
              </a:rPr>
              <a:t>: </a:t>
            </a:r>
          </a:p>
          <a:p>
            <a:pPr>
              <a:spcBef>
                <a:spcPct val="0"/>
              </a:spcBef>
              <a:buFontTx/>
              <a:buChar char="•"/>
              <a:defRPr/>
            </a:pPr>
            <a:r>
              <a:rPr lang="fr-FR" sz="2400" dirty="0" smtClean="0">
                <a:latin typeface="Times-Roman" charset="0"/>
                <a:cs typeface="+mn-cs"/>
              </a:rPr>
              <a:t>The initial </a:t>
            </a:r>
            <a:r>
              <a:rPr lang="fr-FR" sz="2400" dirty="0" err="1" smtClean="0">
                <a:latin typeface="Times-Roman" charset="0"/>
                <a:cs typeface="+mn-cs"/>
              </a:rPr>
              <a:t>spreadsheet</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VisiCalc</a:t>
            </a:r>
            <a:r>
              <a:rPr lang="fr-FR" sz="2400" dirty="0" smtClean="0">
                <a:latin typeface="Times-Roman" charset="0"/>
                <a:cs typeface="+mn-cs"/>
              </a:rPr>
              <a:t> </a:t>
            </a:r>
            <a:r>
              <a:rPr lang="fr-FR" sz="2400" dirty="0" err="1" smtClean="0">
                <a:latin typeface="Times-Roman" charset="0"/>
                <a:cs typeface="+mn-cs"/>
              </a:rPr>
              <a:t>which</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developed</a:t>
            </a:r>
            <a:r>
              <a:rPr lang="fr-FR" sz="2400" dirty="0" smtClean="0">
                <a:latin typeface="Times-Roman" charset="0"/>
                <a:cs typeface="+mn-cs"/>
              </a:rPr>
              <a:t> by </a:t>
            </a:r>
            <a:r>
              <a:rPr lang="fr-FR" sz="2400" dirty="0" err="1" smtClean="0">
                <a:latin typeface="Times-Roman" charset="0"/>
                <a:cs typeface="+mn-cs"/>
              </a:rPr>
              <a:t>Frankston</a:t>
            </a:r>
            <a:r>
              <a:rPr lang="fr-FR" sz="2400" dirty="0" smtClean="0">
                <a:latin typeface="Times-Roman" charset="0"/>
                <a:cs typeface="+mn-cs"/>
              </a:rPr>
              <a:t> and </a:t>
            </a:r>
            <a:r>
              <a:rPr lang="fr-FR" sz="2400" dirty="0" err="1" smtClean="0">
                <a:latin typeface="Times-Roman" charset="0"/>
                <a:cs typeface="+mn-cs"/>
              </a:rPr>
              <a:t>Bricklin</a:t>
            </a:r>
            <a:r>
              <a:rPr lang="fr-FR" sz="2400" dirty="0" smtClean="0">
                <a:latin typeface="Times-Roman" charset="0"/>
                <a:cs typeface="+mn-cs"/>
              </a:rPr>
              <a:t> (1977-8) for the Apple II </a:t>
            </a:r>
            <a:r>
              <a:rPr lang="fr-FR" sz="2400" dirty="0" err="1" smtClean="0">
                <a:latin typeface="Times-Roman" charset="0"/>
                <a:cs typeface="+mn-cs"/>
              </a:rPr>
              <a:t>while</a:t>
            </a:r>
            <a:r>
              <a:rPr lang="fr-FR" sz="2400" dirty="0" smtClean="0">
                <a:latin typeface="Times-Roman" charset="0"/>
                <a:cs typeface="+mn-cs"/>
              </a:rPr>
              <a:t> </a:t>
            </a:r>
            <a:r>
              <a:rPr lang="fr-FR" sz="2400" dirty="0" err="1" smtClean="0">
                <a:latin typeface="Times-Roman" charset="0"/>
                <a:cs typeface="+mn-cs"/>
              </a:rPr>
              <a:t>they</a:t>
            </a:r>
            <a:r>
              <a:rPr lang="fr-FR" sz="2400" dirty="0" smtClean="0">
                <a:latin typeface="Times-Roman" charset="0"/>
                <a:cs typeface="+mn-cs"/>
              </a:rPr>
              <a:t> </a:t>
            </a:r>
            <a:r>
              <a:rPr lang="fr-FR" sz="2400" dirty="0" err="1" smtClean="0">
                <a:latin typeface="Times-Roman" charset="0"/>
                <a:cs typeface="+mn-cs"/>
              </a:rPr>
              <a:t>were</a:t>
            </a:r>
            <a:r>
              <a:rPr lang="fr-FR" sz="2400" dirty="0" smtClean="0">
                <a:latin typeface="Times-Roman" charset="0"/>
                <a:cs typeface="+mn-cs"/>
              </a:rPr>
              <a:t> </a:t>
            </a:r>
            <a:r>
              <a:rPr lang="fr-FR" sz="2400" dirty="0" err="1" smtClean="0">
                <a:latin typeface="Times-Roman" charset="0"/>
                <a:cs typeface="+mn-cs"/>
              </a:rPr>
              <a:t>students</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MIT and the Harvard Business </a:t>
            </a:r>
            <a:r>
              <a:rPr lang="fr-FR" sz="2400" dirty="0" err="1" smtClean="0">
                <a:latin typeface="Times-Roman" charset="0"/>
                <a:cs typeface="+mn-cs"/>
              </a:rPr>
              <a:t>School</a:t>
            </a:r>
            <a:r>
              <a:rPr lang="fr-FR" sz="2400" dirty="0" smtClean="0">
                <a:latin typeface="Times-Roman" charset="0"/>
                <a:cs typeface="+mn-cs"/>
              </a:rPr>
              <a:t>. The </a:t>
            </a:r>
            <a:r>
              <a:rPr lang="fr-FR" sz="2400" dirty="0" err="1" smtClean="0">
                <a:latin typeface="Times-Roman" charset="0"/>
                <a:cs typeface="+mn-cs"/>
              </a:rPr>
              <a:t>solver</a:t>
            </a:r>
            <a:r>
              <a:rPr lang="fr-FR" sz="2400" dirty="0" smtClean="0">
                <a:latin typeface="Times-Roman" charset="0"/>
                <a:cs typeface="+mn-cs"/>
              </a:rPr>
              <a:t> </a:t>
            </a:r>
            <a:r>
              <a:rPr lang="fr-FR" sz="2400" dirty="0" err="1" smtClean="0">
                <a:latin typeface="Times-Roman" charset="0"/>
                <a:cs typeface="+mn-cs"/>
              </a:rPr>
              <a:t>was</a:t>
            </a:r>
            <a:r>
              <a:rPr lang="fr-FR" sz="2400" dirty="0" smtClean="0">
                <a:latin typeface="Times-Roman" charset="0"/>
                <a:cs typeface="+mn-cs"/>
              </a:rPr>
              <a:t> </a:t>
            </a:r>
            <a:r>
              <a:rPr lang="fr-FR" sz="2400" dirty="0" err="1" smtClean="0">
                <a:latin typeface="Times-Roman" charset="0"/>
                <a:cs typeface="+mn-cs"/>
              </a:rPr>
              <a:t>based</a:t>
            </a:r>
            <a:r>
              <a:rPr lang="fr-FR" sz="2400" dirty="0" smtClean="0">
                <a:latin typeface="Times-Roman" charset="0"/>
                <a:cs typeface="+mn-cs"/>
              </a:rPr>
              <a:t> on a </a:t>
            </a:r>
            <a:r>
              <a:rPr lang="fr-FR" sz="2400" dirty="0" err="1" smtClean="0">
                <a:latin typeface="Times-Roman" charset="0"/>
                <a:cs typeface="+mn-cs"/>
              </a:rPr>
              <a:t>dependency-directed</a:t>
            </a:r>
            <a:r>
              <a:rPr lang="fr-FR" sz="2400" dirty="0" smtClean="0">
                <a:latin typeface="Times-Roman" charset="0"/>
                <a:cs typeface="+mn-cs"/>
              </a:rPr>
              <a:t> </a:t>
            </a:r>
            <a:r>
              <a:rPr lang="fr-FR" sz="2400" dirty="0" err="1" smtClean="0">
                <a:latin typeface="Times-Roman" charset="0"/>
                <a:cs typeface="+mn-cs"/>
              </a:rPr>
              <a:t>backtracking</a:t>
            </a:r>
            <a:r>
              <a:rPr lang="fr-FR" sz="2400" dirty="0" smtClean="0">
                <a:latin typeface="Times-Roman" charset="0"/>
                <a:cs typeface="+mn-cs"/>
              </a:rPr>
              <a:t> </a:t>
            </a:r>
            <a:r>
              <a:rPr lang="fr-FR" sz="2400" dirty="0" err="1" smtClean="0">
                <a:latin typeface="Times-Roman" charset="0"/>
                <a:cs typeface="+mn-cs"/>
              </a:rPr>
              <a:t>algorithm</a:t>
            </a:r>
            <a:r>
              <a:rPr lang="fr-FR" sz="2400" dirty="0" smtClean="0">
                <a:latin typeface="Times-Roman" charset="0"/>
                <a:cs typeface="+mn-cs"/>
              </a:rPr>
              <a:t> by </a:t>
            </a:r>
            <a:r>
              <a:rPr lang="fr-FR" sz="2400" dirty="0" err="1" smtClean="0">
                <a:latin typeface="Times-Roman" charset="0"/>
                <a:cs typeface="+mn-cs"/>
              </a:rPr>
              <a:t>Sussman</a:t>
            </a:r>
            <a:r>
              <a:rPr lang="fr-FR" sz="2400" dirty="0" smtClean="0">
                <a:latin typeface="Times-Roman" charset="0"/>
                <a:cs typeface="+mn-cs"/>
              </a:rPr>
              <a:t> and </a:t>
            </a:r>
            <a:r>
              <a:rPr lang="fr-FR" sz="2400" dirty="0" err="1" smtClean="0">
                <a:latin typeface="Times-Roman" charset="0"/>
                <a:cs typeface="+mn-cs"/>
              </a:rPr>
              <a:t>Stallman</a:t>
            </a:r>
            <a:r>
              <a:rPr lang="fr-FR" sz="2400" dirty="0" smtClean="0">
                <a:latin typeface="Times-Roman" charset="0"/>
                <a:cs typeface="+mn-cs"/>
              </a:rPr>
              <a:t> </a:t>
            </a:r>
            <a:r>
              <a:rPr lang="fr-FR" sz="2400" dirty="0" err="1" smtClean="0">
                <a:latin typeface="Times-Roman" charset="0"/>
                <a:cs typeface="+mn-cs"/>
              </a:rPr>
              <a:t>at</a:t>
            </a:r>
            <a:r>
              <a:rPr lang="fr-FR" sz="2400" dirty="0" smtClean="0">
                <a:latin typeface="Times-Roman" charset="0"/>
                <a:cs typeface="+mn-cs"/>
              </a:rPr>
              <a:t> the MIT AI Lab.</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409E78-01CA-784E-A335-0BB9C08DD857}" type="slidenum">
              <a:rPr lang="fr-FR"/>
              <a:pPr>
                <a:defRPr/>
              </a:pPr>
              <a:t>52</a:t>
            </a:fld>
            <a:endParaRPr lang="fr-FR"/>
          </a:p>
        </p:txBody>
      </p:sp>
      <p:sp>
        <p:nvSpPr>
          <p:cNvPr id="83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3539" name="Rectangle 3"/>
          <p:cNvSpPr>
            <a:spLocks noGrp="1" noChangeArrowheads="1"/>
          </p:cNvSpPr>
          <p:nvPr>
            <p:ph type="body" idx="1"/>
          </p:nvPr>
        </p:nvSpPr>
        <p:spPr/>
        <p:txBody>
          <a:bodyPr/>
          <a:lstStyle/>
          <a:p>
            <a:pPr eaLnBrk="1" hangingPunct="1">
              <a:defRPr/>
            </a:pPr>
            <a:r>
              <a:rPr lang="fr-FR" dirty="0" smtClean="0">
                <a:latin typeface="Times-Roman" charset="0"/>
                <a:cs typeface="+mn-cs"/>
              </a:rPr>
              <a:t>The </a:t>
            </a:r>
            <a:r>
              <a:rPr lang="fr-FR" dirty="0" err="1" smtClean="0">
                <a:latin typeface="Times-Roman" charset="0"/>
                <a:cs typeface="+mn-cs"/>
              </a:rPr>
              <a:t>idea</a:t>
            </a:r>
            <a:r>
              <a:rPr lang="fr-FR" dirty="0" smtClean="0">
                <a:latin typeface="Times-Roman" charset="0"/>
                <a:cs typeface="+mn-cs"/>
              </a:rPr>
              <a:t> for </a:t>
            </a:r>
            <a:r>
              <a:rPr lang="fr-FR" dirty="0" err="1" smtClean="0">
                <a:latin typeface="Times-Roman" charset="0"/>
                <a:cs typeface="+mn-cs"/>
              </a:rPr>
              <a:t>hypertext</a:t>
            </a:r>
            <a:r>
              <a:rPr lang="fr-FR" dirty="0" smtClean="0">
                <a:latin typeface="Times-Roman" charset="0"/>
                <a:cs typeface="+mn-cs"/>
              </a:rPr>
              <a:t> (</a:t>
            </a:r>
            <a:r>
              <a:rPr lang="fr-FR" dirty="0" err="1" smtClean="0">
                <a:latin typeface="Times-Roman" charset="0"/>
                <a:cs typeface="+mn-cs"/>
              </a:rPr>
              <a:t>where</a:t>
            </a:r>
            <a:r>
              <a:rPr lang="fr-FR" dirty="0" smtClean="0">
                <a:latin typeface="Times-Roman" charset="0"/>
                <a:cs typeface="+mn-cs"/>
              </a:rPr>
              <a:t> documents are </a:t>
            </a:r>
            <a:r>
              <a:rPr lang="fr-FR" dirty="0" err="1" smtClean="0">
                <a:latin typeface="Times-Roman" charset="0"/>
                <a:cs typeface="+mn-cs"/>
              </a:rPr>
              <a:t>linked</a:t>
            </a:r>
            <a:r>
              <a:rPr lang="fr-FR" dirty="0" smtClean="0">
                <a:latin typeface="Times-Roman" charset="0"/>
                <a:cs typeface="+mn-cs"/>
              </a:rPr>
              <a:t> to </a:t>
            </a:r>
            <a:r>
              <a:rPr lang="fr-FR" dirty="0" err="1" smtClean="0">
                <a:latin typeface="Times-Roman" charset="0"/>
                <a:cs typeface="+mn-cs"/>
              </a:rPr>
              <a:t>related</a:t>
            </a:r>
            <a:r>
              <a:rPr lang="fr-FR" dirty="0" smtClean="0">
                <a:latin typeface="Times-Roman" charset="0"/>
                <a:cs typeface="+mn-cs"/>
              </a:rPr>
              <a:t> documents) </a:t>
            </a:r>
            <a:r>
              <a:rPr lang="fr-FR" dirty="0" err="1" smtClean="0">
                <a:latin typeface="Times-Roman" charset="0"/>
                <a:cs typeface="+mn-cs"/>
              </a:rPr>
              <a:t>is</a:t>
            </a:r>
            <a:r>
              <a:rPr lang="fr-FR" dirty="0" smtClean="0">
                <a:latin typeface="Times-Roman" charset="0"/>
                <a:cs typeface="+mn-cs"/>
              </a:rPr>
              <a:t> </a:t>
            </a:r>
            <a:r>
              <a:rPr lang="fr-FR" dirty="0" err="1" smtClean="0">
                <a:latin typeface="Times-Roman" charset="0"/>
                <a:cs typeface="+mn-cs"/>
              </a:rPr>
              <a:t>credited</a:t>
            </a:r>
            <a:r>
              <a:rPr lang="fr-FR" dirty="0" smtClean="0">
                <a:latin typeface="Times-Roman" charset="0"/>
                <a:cs typeface="+mn-cs"/>
              </a:rPr>
              <a:t> to </a:t>
            </a:r>
            <a:r>
              <a:rPr lang="fr-FR" dirty="0" err="1" smtClean="0">
                <a:latin typeface="Times-Roman" charset="0"/>
                <a:cs typeface="+mn-cs"/>
              </a:rPr>
              <a:t>Vannevar</a:t>
            </a:r>
            <a:r>
              <a:rPr lang="fr-FR" dirty="0" smtClean="0">
                <a:latin typeface="Times-Roman" charset="0"/>
                <a:cs typeface="+mn-cs"/>
              </a:rPr>
              <a:t> </a:t>
            </a:r>
            <a:r>
              <a:rPr lang="fr-FR" dirty="0" err="1" smtClean="0">
                <a:latin typeface="Times-Roman" charset="0"/>
                <a:cs typeface="+mn-cs"/>
              </a:rPr>
              <a:t>Bush's</a:t>
            </a:r>
            <a:r>
              <a:rPr lang="fr-FR" dirty="0" smtClean="0">
                <a:latin typeface="Times-Roman" charset="0"/>
                <a:cs typeface="+mn-cs"/>
              </a:rPr>
              <a:t> </a:t>
            </a:r>
            <a:r>
              <a:rPr lang="fr-FR" dirty="0" err="1" smtClean="0">
                <a:latin typeface="Times-Roman" charset="0"/>
                <a:cs typeface="+mn-cs"/>
              </a:rPr>
              <a:t>famous</a:t>
            </a:r>
            <a:r>
              <a:rPr lang="fr-FR" dirty="0" smtClean="0">
                <a:latin typeface="Times-Roman" charset="0"/>
                <a:cs typeface="+mn-cs"/>
              </a:rPr>
              <a:t> MEMEX </a:t>
            </a:r>
            <a:r>
              <a:rPr lang="fr-FR" dirty="0" err="1" smtClean="0">
                <a:latin typeface="Times-Roman" charset="0"/>
                <a:cs typeface="+mn-cs"/>
              </a:rPr>
              <a:t>idea</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1945 [4]. Ted Nelson </a:t>
            </a:r>
            <a:r>
              <a:rPr lang="fr-FR" dirty="0" err="1" smtClean="0">
                <a:latin typeface="Times-Roman" charset="0"/>
                <a:cs typeface="+mn-cs"/>
              </a:rPr>
              <a:t>coined</a:t>
            </a:r>
            <a:r>
              <a:rPr lang="fr-FR" dirty="0" smtClean="0">
                <a:latin typeface="Times-Roman" charset="0"/>
                <a:cs typeface="+mn-cs"/>
              </a:rPr>
              <a:t> the </a:t>
            </a:r>
            <a:r>
              <a:rPr lang="fr-FR" dirty="0" err="1" smtClean="0">
                <a:latin typeface="Times-Roman" charset="0"/>
                <a:cs typeface="+mn-cs"/>
              </a:rPr>
              <a:t>term</a:t>
            </a:r>
            <a:r>
              <a:rPr lang="fr-FR" dirty="0" smtClean="0">
                <a:latin typeface="Times-Roman" charset="0"/>
                <a:cs typeface="+mn-cs"/>
              </a:rPr>
              <a:t> "</a:t>
            </a:r>
            <a:r>
              <a:rPr lang="fr-FR" dirty="0" err="1" smtClean="0">
                <a:latin typeface="Times-Roman" charset="0"/>
                <a:cs typeface="+mn-cs"/>
              </a:rPr>
              <a:t>hypertext</a:t>
            </a:r>
            <a:r>
              <a:rPr lang="fr-FR" dirty="0" smtClean="0">
                <a:latin typeface="Times-Roman" charset="0"/>
                <a:cs typeface="+mn-cs"/>
              </a:rPr>
              <a:t>" in 1965 [29]. </a:t>
            </a:r>
            <a:r>
              <a:rPr lang="fr-FR" dirty="0" err="1" smtClean="0">
                <a:latin typeface="Times-Roman" charset="0"/>
                <a:cs typeface="+mn-cs"/>
              </a:rPr>
              <a:t>Engelbart's</a:t>
            </a:r>
            <a:r>
              <a:rPr lang="fr-FR" dirty="0" smtClean="0">
                <a:latin typeface="Times-Roman" charset="0"/>
                <a:cs typeface="+mn-cs"/>
              </a:rPr>
              <a:t> NLS system [8]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Stanford</a:t>
            </a:r>
            <a:r>
              <a:rPr lang="fr-FR" dirty="0" smtClean="0">
                <a:latin typeface="Times-Roman" charset="0"/>
                <a:cs typeface="+mn-cs"/>
              </a:rPr>
              <a:t> </a:t>
            </a:r>
            <a:r>
              <a:rPr lang="fr-FR" dirty="0" err="1" smtClean="0">
                <a:latin typeface="Times-Roman" charset="0"/>
                <a:cs typeface="+mn-cs"/>
              </a:rPr>
              <a:t>Research</a:t>
            </a:r>
            <a:r>
              <a:rPr lang="fr-FR" dirty="0" smtClean="0">
                <a:latin typeface="Times-Roman" charset="0"/>
                <a:cs typeface="+mn-cs"/>
              </a:rPr>
              <a:t> </a:t>
            </a:r>
            <a:r>
              <a:rPr lang="fr-FR" dirty="0" err="1" smtClean="0">
                <a:latin typeface="Times-Roman" charset="0"/>
                <a:cs typeface="+mn-cs"/>
              </a:rPr>
              <a:t>Laboratories</a:t>
            </a:r>
            <a:r>
              <a:rPr lang="fr-FR" dirty="0" smtClean="0">
                <a:latin typeface="Times-Roman" charset="0"/>
                <a:cs typeface="+mn-cs"/>
              </a:rPr>
              <a:t> in 1965 made extensive use of </a:t>
            </a:r>
            <a:r>
              <a:rPr lang="fr-FR" dirty="0" err="1" smtClean="0">
                <a:latin typeface="Times-Roman" charset="0"/>
                <a:cs typeface="+mn-cs"/>
              </a:rPr>
              <a:t>linking</a:t>
            </a:r>
            <a:r>
              <a:rPr lang="fr-FR" dirty="0" smtClean="0">
                <a:latin typeface="Times-Roman" charset="0"/>
                <a:cs typeface="+mn-cs"/>
              </a:rPr>
              <a:t> (</a:t>
            </a:r>
            <a:r>
              <a:rPr lang="fr-FR" dirty="0" err="1" smtClean="0">
                <a:latin typeface="Times-Roman" charset="0"/>
                <a:cs typeface="+mn-cs"/>
              </a:rPr>
              <a:t>funding</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ARPA, NASA, and Rome ADC). The "NLS Journal" [10, p. 212] </a:t>
            </a:r>
            <a:r>
              <a:rPr lang="fr-FR" dirty="0" err="1" smtClean="0">
                <a:latin typeface="Times-Roman" charset="0"/>
                <a:cs typeface="+mn-cs"/>
              </a:rPr>
              <a:t>was</a:t>
            </a:r>
            <a:r>
              <a:rPr lang="fr-FR" dirty="0" smtClean="0">
                <a:latin typeface="Times-Roman" charset="0"/>
                <a:cs typeface="+mn-cs"/>
              </a:rPr>
              <a:t> one of the first on-line </a:t>
            </a:r>
            <a:r>
              <a:rPr lang="fr-FR" dirty="0" err="1" smtClean="0">
                <a:latin typeface="Times-Roman" charset="0"/>
                <a:cs typeface="+mn-cs"/>
              </a:rPr>
              <a:t>journals</a:t>
            </a:r>
            <a:r>
              <a:rPr lang="fr-FR" dirty="0" smtClean="0">
                <a:latin typeface="Times-Roman" charset="0"/>
                <a:cs typeface="+mn-cs"/>
              </a:rPr>
              <a:t>, and </a:t>
            </a:r>
            <a:r>
              <a:rPr lang="fr-FR" dirty="0" err="1" smtClean="0">
                <a:latin typeface="Times-Roman" charset="0"/>
                <a:cs typeface="+mn-cs"/>
              </a:rPr>
              <a:t>it</a:t>
            </a:r>
            <a:r>
              <a:rPr lang="fr-FR" dirty="0" smtClean="0">
                <a:latin typeface="Times-Roman" charset="0"/>
                <a:cs typeface="+mn-cs"/>
              </a:rPr>
              <a:t> </a:t>
            </a:r>
            <a:r>
              <a:rPr lang="fr-FR" dirty="0" err="1" smtClean="0">
                <a:latin typeface="Times-Roman" charset="0"/>
                <a:cs typeface="+mn-cs"/>
              </a:rPr>
              <a:t>included</a:t>
            </a:r>
            <a:r>
              <a:rPr lang="fr-FR" dirty="0" smtClean="0">
                <a:latin typeface="Times-Roman" charset="0"/>
                <a:cs typeface="+mn-cs"/>
              </a:rPr>
              <a:t> full </a:t>
            </a:r>
            <a:r>
              <a:rPr lang="fr-FR" dirty="0" err="1" smtClean="0">
                <a:latin typeface="Times-Roman" charset="0"/>
                <a:cs typeface="+mn-cs"/>
              </a:rPr>
              <a:t>linking</a:t>
            </a:r>
            <a:r>
              <a:rPr lang="fr-FR" dirty="0" smtClean="0">
                <a:latin typeface="Times-Roman" charset="0"/>
                <a:cs typeface="+mn-cs"/>
              </a:rPr>
              <a:t> of articles (1970). The </a:t>
            </a:r>
            <a:r>
              <a:rPr lang="fr-FR" dirty="0" err="1" smtClean="0">
                <a:latin typeface="Times-Roman" charset="0"/>
                <a:cs typeface="+mn-cs"/>
              </a:rPr>
              <a:t>Hypertext</a:t>
            </a:r>
            <a:r>
              <a:rPr lang="fr-FR" dirty="0" smtClean="0">
                <a:latin typeface="Times-Roman" charset="0"/>
                <a:cs typeface="+mn-cs"/>
              </a:rPr>
              <a:t> </a:t>
            </a:r>
            <a:r>
              <a:rPr lang="fr-FR" dirty="0" err="1" smtClean="0">
                <a:latin typeface="Times-Roman" charset="0"/>
                <a:cs typeface="+mn-cs"/>
              </a:rPr>
              <a:t>Editing</a:t>
            </a:r>
            <a:r>
              <a:rPr lang="fr-FR" dirty="0" smtClean="0">
                <a:latin typeface="Times-Roman" charset="0"/>
                <a:cs typeface="+mn-cs"/>
              </a:rPr>
              <a:t> System, </a:t>
            </a:r>
            <a:r>
              <a:rPr lang="fr-FR" dirty="0" err="1" smtClean="0">
                <a:latin typeface="Times-Roman" charset="0"/>
                <a:cs typeface="+mn-cs"/>
              </a:rPr>
              <a:t>jointly</a:t>
            </a:r>
            <a:r>
              <a:rPr lang="fr-FR" dirty="0" smtClean="0">
                <a:latin typeface="Times-Roman" charset="0"/>
                <a:cs typeface="+mn-cs"/>
              </a:rPr>
              <a:t> </a:t>
            </a:r>
            <a:r>
              <a:rPr lang="fr-FR" dirty="0" err="1" smtClean="0">
                <a:latin typeface="Times-Roman" charset="0"/>
                <a:cs typeface="+mn-cs"/>
              </a:rPr>
              <a:t>designed</a:t>
            </a:r>
            <a:r>
              <a:rPr lang="fr-FR" dirty="0" smtClean="0">
                <a:latin typeface="Times-Roman" charset="0"/>
                <a:cs typeface="+mn-cs"/>
              </a:rPr>
              <a:t> by Andy van Dam, Ted Nelson, and </a:t>
            </a:r>
            <a:r>
              <a:rPr lang="fr-FR" dirty="0" err="1" smtClean="0">
                <a:latin typeface="Times-Roman" charset="0"/>
                <a:cs typeface="+mn-cs"/>
              </a:rPr>
              <a:t>two</a:t>
            </a:r>
            <a:r>
              <a:rPr lang="fr-FR" dirty="0" smtClean="0">
                <a:latin typeface="Times-Roman" charset="0"/>
                <a:cs typeface="+mn-cs"/>
              </a:rPr>
              <a:t> </a:t>
            </a:r>
            <a:r>
              <a:rPr lang="fr-FR" dirty="0" err="1" smtClean="0">
                <a:latin typeface="Times-Roman" charset="0"/>
                <a:cs typeface="+mn-cs"/>
              </a:rPr>
              <a:t>students</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Brown </a:t>
            </a:r>
            <a:r>
              <a:rPr lang="fr-FR" dirty="0" err="1" smtClean="0">
                <a:latin typeface="Times-Roman" charset="0"/>
                <a:cs typeface="+mn-cs"/>
              </a:rPr>
              <a:t>University</a:t>
            </a:r>
            <a:r>
              <a:rPr lang="fr-FR" dirty="0" smtClean="0">
                <a:latin typeface="Times-Roman" charset="0"/>
                <a:cs typeface="+mn-cs"/>
              </a:rPr>
              <a:t> (</a:t>
            </a:r>
            <a:r>
              <a:rPr lang="fr-FR" dirty="0" err="1" smtClean="0">
                <a:latin typeface="Times-Roman" charset="0"/>
                <a:cs typeface="+mn-cs"/>
              </a:rPr>
              <a:t>funding</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IBM)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distributed</a:t>
            </a:r>
            <a:r>
              <a:rPr lang="fr-FR" dirty="0" smtClean="0">
                <a:latin typeface="Times-Roman" charset="0"/>
                <a:cs typeface="+mn-cs"/>
              </a:rPr>
              <a:t> </a:t>
            </a:r>
            <a:r>
              <a:rPr lang="fr-FR" dirty="0" err="1" smtClean="0">
                <a:latin typeface="Times-Roman" charset="0"/>
                <a:cs typeface="+mn-cs"/>
              </a:rPr>
              <a:t>extensively</a:t>
            </a:r>
            <a:r>
              <a:rPr lang="fr-FR" dirty="0" smtClean="0">
                <a:latin typeface="Times-Roman" charset="0"/>
                <a:cs typeface="+mn-cs"/>
              </a:rPr>
              <a:t> [49].</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0739F1-A820-2C4C-8B03-75634D3D854A}" type="slidenum">
              <a:rPr lang="fr-FR"/>
              <a:pPr>
                <a:defRPr/>
              </a:pPr>
              <a:t>53</a:t>
            </a:fld>
            <a:endParaRPr lang="fr-FR"/>
          </a:p>
        </p:txBody>
      </p:sp>
      <p:sp>
        <p:nvSpPr>
          <p:cNvPr id="9226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2627" name="Rectangle 1027"/>
          <p:cNvSpPr>
            <a:spLocks noGrp="1" noChangeArrowheads="1"/>
          </p:cNvSpPr>
          <p:nvPr>
            <p:ph type="body" idx="1"/>
          </p:nvPr>
        </p:nvSpPr>
        <p:spPr/>
        <p:txBody>
          <a:bodyPr/>
          <a:lstStyle/>
          <a:p>
            <a:pPr eaLnBrk="1" hangingPunct="1">
              <a:defRPr/>
            </a:pPr>
            <a:r>
              <a:rPr lang="fr-FR" dirty="0" smtClean="0">
                <a:latin typeface="Times-Roman" charset="0"/>
                <a:cs typeface="+mn-cs"/>
              </a:rPr>
              <a:t>The </a:t>
            </a:r>
            <a:r>
              <a:rPr lang="fr-FR" dirty="0" err="1" smtClean="0">
                <a:latin typeface="Times-Roman" charset="0"/>
                <a:cs typeface="+mn-cs"/>
              </a:rPr>
              <a:t>University</a:t>
            </a:r>
            <a:r>
              <a:rPr lang="fr-FR" dirty="0" smtClean="0">
                <a:latin typeface="Times-Roman" charset="0"/>
                <a:cs typeface="+mn-cs"/>
              </a:rPr>
              <a:t> of </a:t>
            </a:r>
            <a:r>
              <a:rPr lang="fr-FR" dirty="0" err="1" smtClean="0">
                <a:latin typeface="Times-Roman" charset="0"/>
                <a:cs typeface="+mn-cs"/>
              </a:rPr>
              <a:t>Vermont's</a:t>
            </a:r>
            <a:r>
              <a:rPr lang="fr-FR" dirty="0" smtClean="0">
                <a:latin typeface="Times-Roman" charset="0"/>
                <a:cs typeface="+mn-cs"/>
              </a:rPr>
              <a:t> PROMIS (1976) </a:t>
            </a:r>
            <a:r>
              <a:rPr lang="fr-FR" dirty="0" err="1" smtClean="0">
                <a:latin typeface="Times-Roman" charset="0"/>
                <a:cs typeface="+mn-cs"/>
              </a:rPr>
              <a:t>was</a:t>
            </a:r>
            <a:r>
              <a:rPr lang="fr-FR" dirty="0" smtClean="0">
                <a:latin typeface="Times-Roman" charset="0"/>
                <a:cs typeface="+mn-cs"/>
              </a:rPr>
              <a:t> the first </a:t>
            </a:r>
            <a:r>
              <a:rPr lang="fr-FR" dirty="0" err="1" smtClean="0">
                <a:latin typeface="Times-Roman" charset="0"/>
                <a:cs typeface="+mn-cs"/>
              </a:rPr>
              <a:t>Hypertext</a:t>
            </a:r>
            <a:r>
              <a:rPr lang="fr-FR" dirty="0" smtClean="0">
                <a:latin typeface="Times-Roman" charset="0"/>
                <a:cs typeface="+mn-cs"/>
              </a:rPr>
              <a:t> system </a:t>
            </a:r>
            <a:r>
              <a:rPr lang="fr-FR" dirty="0" err="1" smtClean="0">
                <a:latin typeface="Times-Roman" charset="0"/>
                <a:cs typeface="+mn-cs"/>
              </a:rPr>
              <a:t>released</a:t>
            </a:r>
            <a:r>
              <a:rPr lang="fr-FR" dirty="0" smtClean="0">
                <a:latin typeface="Times-Roman" charset="0"/>
                <a:cs typeface="+mn-cs"/>
              </a:rPr>
              <a:t> to the user </a:t>
            </a:r>
            <a:r>
              <a:rPr lang="fr-FR" dirty="0" err="1" smtClean="0">
                <a:latin typeface="Times-Roman" charset="0"/>
                <a:cs typeface="+mn-cs"/>
              </a:rPr>
              <a:t>community</a:t>
            </a:r>
            <a:r>
              <a:rPr lang="fr-FR" dirty="0" smtClean="0">
                <a:latin typeface="Times-Roman" charset="0"/>
                <a:cs typeface="+mn-cs"/>
              </a:rPr>
              <a:t>. It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used</a:t>
            </a:r>
            <a:r>
              <a:rPr lang="fr-FR" dirty="0" smtClean="0">
                <a:latin typeface="Times-Roman" charset="0"/>
                <a:cs typeface="+mn-cs"/>
              </a:rPr>
              <a:t> to </a:t>
            </a:r>
            <a:r>
              <a:rPr lang="fr-FR" dirty="0" err="1" smtClean="0">
                <a:latin typeface="Times-Roman" charset="0"/>
                <a:cs typeface="+mn-cs"/>
              </a:rPr>
              <a:t>link</a:t>
            </a:r>
            <a:r>
              <a:rPr lang="fr-FR" dirty="0" smtClean="0">
                <a:latin typeface="Times-Roman" charset="0"/>
                <a:cs typeface="+mn-cs"/>
              </a:rPr>
              <a:t> patient and patient care information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University</a:t>
            </a:r>
            <a:r>
              <a:rPr lang="fr-FR" dirty="0" smtClean="0">
                <a:latin typeface="Times-Roman" charset="0"/>
                <a:cs typeface="+mn-cs"/>
              </a:rPr>
              <a:t> of </a:t>
            </a:r>
            <a:r>
              <a:rPr lang="fr-FR" dirty="0" err="1" smtClean="0">
                <a:latin typeface="Times-Roman" charset="0"/>
                <a:cs typeface="+mn-cs"/>
              </a:rPr>
              <a:t>Vermont's</a:t>
            </a:r>
            <a:r>
              <a:rPr lang="fr-FR" dirty="0" smtClean="0">
                <a:latin typeface="Times-Roman" charset="0"/>
                <a:cs typeface="+mn-cs"/>
              </a:rPr>
              <a:t> </a:t>
            </a:r>
            <a:r>
              <a:rPr lang="fr-FR" dirty="0" err="1" smtClean="0">
                <a:latin typeface="Times-Roman" charset="0"/>
                <a:cs typeface="+mn-cs"/>
              </a:rPr>
              <a:t>medical</a:t>
            </a:r>
            <a:r>
              <a:rPr lang="fr-FR" dirty="0" smtClean="0">
                <a:latin typeface="Times-Roman" charset="0"/>
                <a:cs typeface="+mn-cs"/>
              </a:rPr>
              <a:t> center. The ZOG </a:t>
            </a:r>
            <a:r>
              <a:rPr lang="fr-FR" dirty="0" err="1" smtClean="0">
                <a:latin typeface="Times-Roman" charset="0"/>
                <a:cs typeface="+mn-cs"/>
              </a:rPr>
              <a:t>project</a:t>
            </a:r>
            <a:r>
              <a:rPr lang="fr-FR" dirty="0" smtClean="0">
                <a:latin typeface="Times-Roman" charset="0"/>
                <a:cs typeface="+mn-cs"/>
              </a:rPr>
              <a:t> (1977) </a:t>
            </a:r>
            <a:r>
              <a:rPr lang="fr-FR" dirty="0" err="1" smtClean="0">
                <a:latin typeface="Times-Roman" charset="0"/>
                <a:cs typeface="+mn-cs"/>
              </a:rPr>
              <a:t>from</a:t>
            </a:r>
            <a:r>
              <a:rPr lang="fr-FR" dirty="0" smtClean="0">
                <a:latin typeface="Times-Roman" charset="0"/>
                <a:cs typeface="+mn-cs"/>
              </a:rPr>
              <a:t> CMU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another</a:t>
            </a:r>
            <a:r>
              <a:rPr lang="fr-FR" dirty="0" smtClean="0">
                <a:latin typeface="Times-Roman" charset="0"/>
                <a:cs typeface="+mn-cs"/>
              </a:rPr>
              <a:t> </a:t>
            </a:r>
            <a:r>
              <a:rPr lang="fr-FR" dirty="0" err="1" smtClean="0">
                <a:latin typeface="Times-Roman" charset="0"/>
                <a:cs typeface="+mn-cs"/>
              </a:rPr>
              <a:t>early</a:t>
            </a:r>
            <a:r>
              <a:rPr lang="fr-FR" dirty="0" smtClean="0">
                <a:latin typeface="Times-Roman" charset="0"/>
                <a:cs typeface="+mn-cs"/>
              </a:rPr>
              <a:t> </a:t>
            </a:r>
            <a:r>
              <a:rPr lang="fr-FR" dirty="0" err="1" smtClean="0">
                <a:latin typeface="Times-Roman" charset="0"/>
                <a:cs typeface="+mn-cs"/>
              </a:rPr>
              <a:t>hypertext</a:t>
            </a:r>
            <a:r>
              <a:rPr lang="fr-FR" dirty="0" smtClean="0">
                <a:latin typeface="Times-Roman" charset="0"/>
                <a:cs typeface="+mn-cs"/>
              </a:rPr>
              <a:t> system, and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funded</a:t>
            </a:r>
            <a:r>
              <a:rPr lang="fr-FR" dirty="0" smtClean="0">
                <a:latin typeface="Times-Roman" charset="0"/>
                <a:cs typeface="+mn-cs"/>
              </a:rPr>
              <a:t> by ONR and DARPA [36]. Ben </a:t>
            </a:r>
            <a:r>
              <a:rPr lang="fr-FR" dirty="0" err="1" smtClean="0">
                <a:latin typeface="Times-Roman" charset="0"/>
                <a:cs typeface="+mn-cs"/>
              </a:rPr>
              <a:t>Shneiderman's</a:t>
            </a:r>
            <a:r>
              <a:rPr lang="fr-FR" dirty="0" smtClean="0">
                <a:latin typeface="Times-Roman" charset="0"/>
                <a:cs typeface="+mn-cs"/>
              </a:rPr>
              <a:t> </a:t>
            </a:r>
            <a:r>
              <a:rPr lang="fr-FR" dirty="0" err="1" smtClean="0">
                <a:latin typeface="Times-Roman" charset="0"/>
                <a:cs typeface="+mn-cs"/>
              </a:rPr>
              <a:t>Hyperties</a:t>
            </a:r>
            <a:r>
              <a:rPr lang="fr-FR" dirty="0" smtClean="0">
                <a:latin typeface="Times-Roman" charset="0"/>
                <a:cs typeface="+mn-cs"/>
              </a:rPr>
              <a:t> </a:t>
            </a:r>
            <a:r>
              <a:rPr lang="fr-FR" dirty="0" err="1" smtClean="0">
                <a:latin typeface="Times-Roman" charset="0"/>
                <a:cs typeface="+mn-cs"/>
              </a:rPr>
              <a:t>was</a:t>
            </a:r>
            <a:r>
              <a:rPr lang="fr-FR" dirty="0" smtClean="0">
                <a:latin typeface="Times-Roman" charset="0"/>
                <a:cs typeface="+mn-cs"/>
              </a:rPr>
              <a:t> the first system </a:t>
            </a:r>
            <a:r>
              <a:rPr lang="fr-FR" dirty="0" err="1" smtClean="0">
                <a:latin typeface="Times-Roman" charset="0"/>
                <a:cs typeface="+mn-cs"/>
              </a:rPr>
              <a:t>where</a:t>
            </a:r>
            <a:r>
              <a:rPr lang="fr-FR" dirty="0" smtClean="0">
                <a:latin typeface="Times-Roman" charset="0"/>
                <a:cs typeface="+mn-cs"/>
              </a:rPr>
              <a:t> </a:t>
            </a:r>
            <a:r>
              <a:rPr lang="fr-FR" dirty="0" err="1" smtClean="0">
                <a:latin typeface="Times-Roman" charset="0"/>
                <a:cs typeface="+mn-cs"/>
              </a:rPr>
              <a:t>highlighted</a:t>
            </a:r>
            <a:r>
              <a:rPr lang="fr-FR" dirty="0" smtClean="0">
                <a:latin typeface="Times-Roman" charset="0"/>
                <a:cs typeface="+mn-cs"/>
              </a:rPr>
              <a:t> items in the </a:t>
            </a:r>
            <a:r>
              <a:rPr lang="fr-FR" dirty="0" err="1" smtClean="0">
                <a:latin typeface="Times-Roman" charset="0"/>
                <a:cs typeface="+mn-cs"/>
              </a:rPr>
              <a:t>text</a:t>
            </a:r>
            <a:r>
              <a:rPr lang="fr-FR" dirty="0" smtClean="0">
                <a:latin typeface="Times-Roman" charset="0"/>
                <a:cs typeface="+mn-cs"/>
              </a:rPr>
              <a:t> </a:t>
            </a:r>
            <a:r>
              <a:rPr lang="fr-FR" dirty="0" err="1" smtClean="0">
                <a:latin typeface="Times-Roman" charset="0"/>
                <a:cs typeface="+mn-cs"/>
              </a:rPr>
              <a:t>could</a:t>
            </a:r>
            <a:r>
              <a:rPr lang="fr-FR" dirty="0" smtClean="0">
                <a:latin typeface="Times-Roman" charset="0"/>
                <a:cs typeface="+mn-cs"/>
              </a:rPr>
              <a:t> </a:t>
            </a:r>
            <a:r>
              <a:rPr lang="fr-FR" dirty="0" err="1" smtClean="0">
                <a:latin typeface="Times-Roman" charset="0"/>
                <a:cs typeface="+mn-cs"/>
              </a:rPr>
              <a:t>be</a:t>
            </a:r>
            <a:r>
              <a:rPr lang="fr-FR" dirty="0" smtClean="0">
                <a:latin typeface="Times-Roman" charset="0"/>
                <a:cs typeface="+mn-cs"/>
              </a:rPr>
              <a:t> </a:t>
            </a:r>
            <a:r>
              <a:rPr lang="fr-FR" dirty="0" err="1" smtClean="0">
                <a:latin typeface="Times-Roman" charset="0"/>
                <a:cs typeface="+mn-cs"/>
              </a:rPr>
              <a:t>clicked</a:t>
            </a:r>
            <a:r>
              <a:rPr lang="fr-FR" dirty="0" smtClean="0">
                <a:latin typeface="Times-Roman" charset="0"/>
                <a:cs typeface="+mn-cs"/>
              </a:rPr>
              <a:t> on to go to </a:t>
            </a:r>
            <a:r>
              <a:rPr lang="fr-FR" dirty="0" err="1" smtClean="0">
                <a:latin typeface="Times-Roman" charset="0"/>
                <a:cs typeface="+mn-cs"/>
              </a:rPr>
              <a:t>other</a:t>
            </a:r>
            <a:r>
              <a:rPr lang="fr-FR" dirty="0" smtClean="0">
                <a:latin typeface="Times-Roman" charset="0"/>
                <a:cs typeface="+mn-cs"/>
              </a:rPr>
              <a:t> pages (1983, </a:t>
            </a:r>
            <a:r>
              <a:rPr lang="fr-FR" dirty="0" err="1" smtClean="0">
                <a:latin typeface="Times-Roman" charset="0"/>
                <a:cs typeface="+mn-cs"/>
              </a:rPr>
              <a:t>Univ</a:t>
            </a:r>
            <a:r>
              <a:rPr lang="fr-FR" dirty="0" smtClean="0">
                <a:latin typeface="Times-Roman" charset="0"/>
                <a:cs typeface="+mn-cs"/>
              </a:rPr>
              <a:t>. of Maryland) [17].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6AEFD2-FF65-A34C-AED5-D0C5426125D0}" type="slidenum">
              <a:rPr lang="fr-FR"/>
              <a:pPr>
                <a:defRPr/>
              </a:pPr>
              <a:t>54</a:t>
            </a:fld>
            <a:endParaRPr lang="fr-FR"/>
          </a:p>
        </p:txBody>
      </p:sp>
      <p:sp>
        <p:nvSpPr>
          <p:cNvPr id="8704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03" name="Rectangle 1027"/>
          <p:cNvSpPr>
            <a:spLocks noGrp="1" noChangeArrowheads="1"/>
          </p:cNvSpPr>
          <p:nvPr>
            <p:ph type="body" idx="1"/>
          </p:nvPr>
        </p:nvSpPr>
        <p:spPr/>
        <p:txBody>
          <a:bodyPr/>
          <a:lstStyle/>
          <a:p>
            <a:pPr eaLnBrk="1" hangingPunct="1">
              <a:defRPr/>
            </a:pPr>
            <a:r>
              <a:rPr lang="fr-FR" dirty="0" err="1" smtClean="0">
                <a:latin typeface="Times-Roman" charset="0"/>
                <a:cs typeface="+mn-cs"/>
              </a:rPr>
              <a:t>HyperCard</a:t>
            </a:r>
            <a:r>
              <a:rPr lang="fr-FR" dirty="0" smtClean="0">
                <a:latin typeface="Times-Roman" charset="0"/>
                <a:cs typeface="+mn-cs"/>
              </a:rPr>
              <a:t> </a:t>
            </a:r>
            <a:r>
              <a:rPr lang="fr-FR" dirty="0" err="1" smtClean="0">
                <a:latin typeface="Times-Roman" charset="0"/>
                <a:cs typeface="+mn-cs"/>
              </a:rPr>
              <a:t>from</a:t>
            </a:r>
            <a:r>
              <a:rPr lang="fr-FR" dirty="0" smtClean="0">
                <a:latin typeface="Times-Roman" charset="0"/>
                <a:cs typeface="+mn-cs"/>
              </a:rPr>
              <a:t> Apple (1988) </a:t>
            </a:r>
            <a:r>
              <a:rPr lang="fr-FR" dirty="0" err="1" smtClean="0">
                <a:latin typeface="Times-Roman" charset="0"/>
                <a:cs typeface="+mn-cs"/>
              </a:rPr>
              <a:t>significantly</a:t>
            </a:r>
            <a:r>
              <a:rPr lang="fr-FR" dirty="0" smtClean="0">
                <a:latin typeface="Times-Roman" charset="0"/>
                <a:cs typeface="+mn-cs"/>
              </a:rPr>
              <a:t> </a:t>
            </a:r>
            <a:r>
              <a:rPr lang="fr-FR" dirty="0" err="1" smtClean="0">
                <a:latin typeface="Times-Roman" charset="0"/>
                <a:cs typeface="+mn-cs"/>
              </a:rPr>
              <a:t>helped</a:t>
            </a:r>
            <a:r>
              <a:rPr lang="fr-FR" dirty="0" smtClean="0">
                <a:latin typeface="Times-Roman" charset="0"/>
                <a:cs typeface="+mn-cs"/>
              </a:rPr>
              <a:t> to </a:t>
            </a:r>
            <a:r>
              <a:rPr lang="fr-FR" dirty="0" err="1" smtClean="0">
                <a:latin typeface="Times-Roman" charset="0"/>
                <a:cs typeface="+mn-cs"/>
              </a:rPr>
              <a:t>bring</a:t>
            </a:r>
            <a:r>
              <a:rPr lang="fr-FR" dirty="0" smtClean="0">
                <a:latin typeface="Times-Roman" charset="0"/>
                <a:cs typeface="+mn-cs"/>
              </a:rPr>
              <a:t> the </a:t>
            </a:r>
            <a:r>
              <a:rPr lang="fr-FR" dirty="0" err="1" smtClean="0">
                <a:latin typeface="Times-Roman" charset="0"/>
                <a:cs typeface="+mn-cs"/>
              </a:rPr>
              <a:t>idea</a:t>
            </a:r>
            <a:r>
              <a:rPr lang="fr-FR" dirty="0" smtClean="0">
                <a:latin typeface="Times-Roman" charset="0"/>
                <a:cs typeface="+mn-cs"/>
              </a:rPr>
              <a:t> to a </a:t>
            </a:r>
            <a:r>
              <a:rPr lang="fr-FR" dirty="0" err="1" smtClean="0">
                <a:latin typeface="Times-Roman" charset="0"/>
                <a:cs typeface="+mn-cs"/>
              </a:rPr>
              <a:t>wide</a:t>
            </a:r>
            <a:r>
              <a:rPr lang="fr-FR" dirty="0" smtClean="0">
                <a:latin typeface="Times-Roman" charset="0"/>
                <a:cs typeface="+mn-cs"/>
              </a:rPr>
              <a:t> audience. There have been </a:t>
            </a:r>
            <a:r>
              <a:rPr lang="fr-FR" dirty="0" err="1" smtClean="0">
                <a:latin typeface="Times-Roman" charset="0"/>
                <a:cs typeface="+mn-cs"/>
              </a:rPr>
              <a:t>many</a:t>
            </a:r>
            <a:r>
              <a:rPr lang="fr-FR" dirty="0" smtClean="0">
                <a:latin typeface="Times-Roman" charset="0"/>
                <a:cs typeface="+mn-cs"/>
              </a:rPr>
              <a:t> </a:t>
            </a:r>
            <a:r>
              <a:rPr lang="fr-FR" dirty="0" err="1" smtClean="0">
                <a:latin typeface="Times-Roman" charset="0"/>
                <a:cs typeface="+mn-cs"/>
              </a:rPr>
              <a:t>other</a:t>
            </a:r>
            <a:r>
              <a:rPr lang="fr-FR" dirty="0" smtClean="0">
                <a:latin typeface="Times-Roman" charset="0"/>
                <a:cs typeface="+mn-cs"/>
              </a:rPr>
              <a:t> </a:t>
            </a:r>
            <a:r>
              <a:rPr lang="fr-FR" dirty="0" err="1" smtClean="0">
                <a:latin typeface="Times-Roman" charset="0"/>
                <a:cs typeface="+mn-cs"/>
              </a:rPr>
              <a:t>hypertext</a:t>
            </a:r>
            <a:r>
              <a:rPr lang="fr-FR" dirty="0" smtClean="0">
                <a:latin typeface="Times-Roman" charset="0"/>
                <a:cs typeface="+mn-cs"/>
              </a:rPr>
              <a:t> </a:t>
            </a:r>
            <a:r>
              <a:rPr lang="fr-FR" dirty="0" err="1" smtClean="0">
                <a:latin typeface="Times-Roman" charset="0"/>
                <a:cs typeface="+mn-cs"/>
              </a:rPr>
              <a:t>systems</a:t>
            </a:r>
            <a:r>
              <a:rPr lang="fr-FR" dirty="0" smtClean="0">
                <a:latin typeface="Times-Roman" charset="0"/>
                <a:cs typeface="+mn-cs"/>
              </a:rPr>
              <a:t> </a:t>
            </a:r>
            <a:r>
              <a:rPr lang="fr-FR" dirty="0" err="1" smtClean="0">
                <a:latin typeface="Times-Roman" charset="0"/>
                <a:cs typeface="+mn-cs"/>
              </a:rPr>
              <a:t>through</a:t>
            </a:r>
            <a:r>
              <a:rPr lang="fr-FR" dirty="0" smtClean="0">
                <a:latin typeface="Times-Roman" charset="0"/>
                <a:cs typeface="+mn-cs"/>
              </a:rPr>
              <a:t> the </a:t>
            </a:r>
            <a:r>
              <a:rPr lang="fr-FR" dirty="0" err="1" smtClean="0">
                <a:latin typeface="Times-Roman" charset="0"/>
                <a:cs typeface="+mn-cs"/>
              </a:rPr>
              <a:t>years</a:t>
            </a:r>
            <a:r>
              <a:rPr lang="fr-FR" dirty="0" smtClean="0">
                <a:latin typeface="Times-Roman" charset="0"/>
                <a:cs typeface="+mn-cs"/>
              </a:rPr>
              <a:t>. Tim </a:t>
            </a:r>
            <a:r>
              <a:rPr lang="fr-FR" dirty="0" err="1" smtClean="0">
                <a:latin typeface="Times-Roman" charset="0"/>
                <a:cs typeface="+mn-cs"/>
              </a:rPr>
              <a:t>Berners</a:t>
            </a:r>
            <a:r>
              <a:rPr lang="fr-FR" dirty="0" smtClean="0">
                <a:latin typeface="Times-Roman" charset="0"/>
                <a:cs typeface="+mn-cs"/>
              </a:rPr>
              <a:t>-Lee </a:t>
            </a:r>
            <a:r>
              <a:rPr lang="fr-FR" dirty="0" err="1" smtClean="0">
                <a:latin typeface="Times-Roman" charset="0"/>
                <a:cs typeface="+mn-cs"/>
              </a:rPr>
              <a:t>used</a:t>
            </a:r>
            <a:r>
              <a:rPr lang="fr-FR" dirty="0" smtClean="0">
                <a:latin typeface="Times-Roman" charset="0"/>
                <a:cs typeface="+mn-cs"/>
              </a:rPr>
              <a:t> the </a:t>
            </a:r>
            <a:r>
              <a:rPr lang="fr-FR" dirty="0" err="1" smtClean="0">
                <a:latin typeface="Times-Roman" charset="0"/>
                <a:cs typeface="+mn-cs"/>
              </a:rPr>
              <a:t>hypertext</a:t>
            </a:r>
            <a:r>
              <a:rPr lang="fr-FR" dirty="0" smtClean="0">
                <a:latin typeface="Times-Roman" charset="0"/>
                <a:cs typeface="+mn-cs"/>
              </a:rPr>
              <a:t> </a:t>
            </a:r>
            <a:r>
              <a:rPr lang="fr-FR" dirty="0" err="1" smtClean="0">
                <a:latin typeface="Times-Roman" charset="0"/>
                <a:cs typeface="+mn-cs"/>
              </a:rPr>
              <a:t>idea</a:t>
            </a:r>
            <a:r>
              <a:rPr lang="fr-FR" dirty="0" smtClean="0">
                <a:latin typeface="Times-Roman" charset="0"/>
                <a:cs typeface="+mn-cs"/>
              </a:rPr>
              <a:t> to </a:t>
            </a:r>
            <a:r>
              <a:rPr lang="fr-FR" dirty="0" err="1" smtClean="0">
                <a:latin typeface="Times-Roman" charset="0"/>
                <a:cs typeface="+mn-cs"/>
              </a:rPr>
              <a:t>create</a:t>
            </a:r>
            <a:r>
              <a:rPr lang="fr-FR" dirty="0" smtClean="0">
                <a:latin typeface="Times-Roman" charset="0"/>
                <a:cs typeface="+mn-cs"/>
              </a:rPr>
              <a:t> the World Wide Web in 1990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government-funded</a:t>
            </a:r>
            <a:r>
              <a:rPr lang="fr-FR" dirty="0" smtClean="0">
                <a:latin typeface="Times-Roman" charset="0"/>
                <a:cs typeface="+mn-cs"/>
              </a:rPr>
              <a:t> </a:t>
            </a:r>
            <a:r>
              <a:rPr lang="fr-FR" dirty="0" err="1" smtClean="0">
                <a:latin typeface="Times-Roman" charset="0"/>
                <a:cs typeface="+mn-cs"/>
              </a:rPr>
              <a:t>European</a:t>
            </a:r>
            <a:r>
              <a:rPr lang="fr-FR" dirty="0" smtClean="0">
                <a:latin typeface="Times-Roman" charset="0"/>
                <a:cs typeface="+mn-cs"/>
              </a:rPr>
              <a:t> </a:t>
            </a:r>
            <a:r>
              <a:rPr lang="fr-FR" dirty="0" err="1" smtClean="0">
                <a:latin typeface="Times-Roman" charset="0"/>
                <a:cs typeface="+mn-cs"/>
              </a:rPr>
              <a:t>Particle</a:t>
            </a:r>
            <a:r>
              <a:rPr lang="fr-FR" dirty="0" smtClean="0">
                <a:latin typeface="Times-Roman" charset="0"/>
                <a:cs typeface="+mn-cs"/>
              </a:rPr>
              <a:t> </a:t>
            </a:r>
            <a:r>
              <a:rPr lang="fr-FR" dirty="0" err="1" smtClean="0">
                <a:latin typeface="Times-Roman" charset="0"/>
                <a:cs typeface="+mn-cs"/>
              </a:rPr>
              <a:t>Physics</a:t>
            </a:r>
            <a:r>
              <a:rPr lang="fr-FR" dirty="0" smtClean="0">
                <a:latin typeface="Times-Roman" charset="0"/>
                <a:cs typeface="+mn-cs"/>
              </a:rPr>
              <a:t> </a:t>
            </a:r>
            <a:r>
              <a:rPr lang="fr-FR" dirty="0" err="1" smtClean="0">
                <a:latin typeface="Times-Roman" charset="0"/>
                <a:cs typeface="+mn-cs"/>
              </a:rPr>
              <a:t>Laboratory</a:t>
            </a:r>
            <a:r>
              <a:rPr lang="fr-FR" dirty="0" smtClean="0">
                <a:latin typeface="Times-Roman" charset="0"/>
                <a:cs typeface="+mn-cs"/>
              </a:rPr>
              <a:t> (CERN). </a:t>
            </a:r>
            <a:r>
              <a:rPr lang="fr-FR" dirty="0" err="1" smtClean="0">
                <a:latin typeface="Times-Roman" charset="0"/>
                <a:cs typeface="+mn-cs"/>
              </a:rPr>
              <a:t>Mosaic</a:t>
            </a:r>
            <a:r>
              <a:rPr lang="fr-FR" dirty="0" smtClean="0">
                <a:latin typeface="Times-Roman" charset="0"/>
                <a:cs typeface="+mn-cs"/>
              </a:rPr>
              <a:t>, the first </a:t>
            </a:r>
            <a:r>
              <a:rPr lang="fr-FR" dirty="0" err="1" smtClean="0">
                <a:latin typeface="Times-Roman" charset="0"/>
                <a:cs typeface="+mn-cs"/>
              </a:rPr>
              <a:t>popular</a:t>
            </a:r>
            <a:r>
              <a:rPr lang="fr-FR" dirty="0" smtClean="0">
                <a:latin typeface="Times-Roman" charset="0"/>
                <a:cs typeface="+mn-cs"/>
              </a:rPr>
              <a:t> </a:t>
            </a:r>
            <a:r>
              <a:rPr lang="fr-FR" dirty="0" err="1" smtClean="0">
                <a:latin typeface="Times-Roman" charset="0"/>
                <a:cs typeface="+mn-cs"/>
              </a:rPr>
              <a:t>hypertext</a:t>
            </a:r>
            <a:r>
              <a:rPr lang="fr-FR" dirty="0" smtClean="0">
                <a:latin typeface="Times-Roman" charset="0"/>
                <a:cs typeface="+mn-cs"/>
              </a:rPr>
              <a:t> browser for the World-Wide Web </a:t>
            </a:r>
            <a:r>
              <a:rPr lang="fr-FR" dirty="0" err="1" smtClean="0">
                <a:latin typeface="Times-Roman" charset="0"/>
                <a:cs typeface="+mn-cs"/>
              </a:rPr>
              <a:t>was</a:t>
            </a:r>
            <a:r>
              <a:rPr lang="fr-FR" dirty="0" smtClean="0">
                <a:latin typeface="Times-Roman" charset="0"/>
                <a:cs typeface="+mn-cs"/>
              </a:rPr>
              <a:t> </a:t>
            </a:r>
            <a:r>
              <a:rPr lang="fr-FR" dirty="0" err="1" smtClean="0">
                <a:latin typeface="Times-Roman" charset="0"/>
                <a:cs typeface="+mn-cs"/>
              </a:rPr>
              <a:t>developed</a:t>
            </a:r>
            <a:r>
              <a:rPr lang="fr-FR" dirty="0" smtClean="0">
                <a:latin typeface="Times-Roman" charset="0"/>
                <a:cs typeface="+mn-cs"/>
              </a:rPr>
              <a:t> </a:t>
            </a:r>
            <a:r>
              <a:rPr lang="fr-FR" dirty="0" err="1" smtClean="0">
                <a:latin typeface="Times-Roman" charset="0"/>
                <a:cs typeface="+mn-cs"/>
              </a:rPr>
              <a:t>at</a:t>
            </a:r>
            <a:r>
              <a:rPr lang="fr-FR" dirty="0" smtClean="0">
                <a:latin typeface="Times-Roman" charset="0"/>
                <a:cs typeface="+mn-cs"/>
              </a:rPr>
              <a:t> the </a:t>
            </a:r>
            <a:r>
              <a:rPr lang="fr-FR" dirty="0" err="1" smtClean="0">
                <a:latin typeface="Times-Roman" charset="0"/>
                <a:cs typeface="+mn-cs"/>
              </a:rPr>
              <a:t>Univ</a:t>
            </a:r>
            <a:r>
              <a:rPr lang="fr-FR" dirty="0" smtClean="0">
                <a:latin typeface="Times-Roman" charset="0"/>
                <a:cs typeface="+mn-cs"/>
              </a:rPr>
              <a:t>. of Illinois' National Center for </a:t>
            </a:r>
            <a:r>
              <a:rPr lang="fr-FR" dirty="0" err="1" smtClean="0">
                <a:latin typeface="Times-Roman" charset="0"/>
                <a:cs typeface="+mn-cs"/>
              </a:rPr>
              <a:t>Supercomputer</a:t>
            </a:r>
            <a:r>
              <a:rPr lang="fr-FR" dirty="0" smtClean="0">
                <a:latin typeface="Times-Roman" charset="0"/>
                <a:cs typeface="+mn-cs"/>
              </a:rPr>
              <a:t> Applications (NCSA). For a more </a:t>
            </a:r>
            <a:r>
              <a:rPr lang="fr-FR" dirty="0" err="1" smtClean="0">
                <a:latin typeface="Times-Roman" charset="0"/>
                <a:cs typeface="+mn-cs"/>
              </a:rPr>
              <a:t>complete</a:t>
            </a:r>
            <a:r>
              <a:rPr lang="fr-FR" dirty="0" smtClean="0">
                <a:latin typeface="Times-Roman" charset="0"/>
                <a:cs typeface="+mn-cs"/>
              </a:rPr>
              <a:t> </a:t>
            </a:r>
            <a:r>
              <a:rPr lang="fr-FR" dirty="0" err="1" smtClean="0">
                <a:latin typeface="Times-Roman" charset="0"/>
                <a:cs typeface="+mn-cs"/>
              </a:rPr>
              <a:t>history</a:t>
            </a:r>
            <a:r>
              <a:rPr lang="fr-FR" dirty="0" smtClean="0">
                <a:latin typeface="Times-Roman" charset="0"/>
                <a:cs typeface="+mn-cs"/>
              </a:rPr>
              <a:t> of HyperText, </a:t>
            </a:r>
            <a:r>
              <a:rPr lang="fr-FR" dirty="0" err="1" smtClean="0">
                <a:latin typeface="Times-Roman" charset="0"/>
                <a:cs typeface="+mn-cs"/>
              </a:rPr>
              <a:t>see</a:t>
            </a:r>
            <a:r>
              <a:rPr lang="fr-FR" dirty="0" smtClean="0">
                <a:latin typeface="Times-Roman" charset="0"/>
                <a:cs typeface="+mn-cs"/>
              </a:rPr>
              <a:t> [31].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4D3160-BBFD-E74A-B114-B34FD4C4DA42}" type="slidenum">
              <a:rPr lang="fr-FR"/>
              <a:pPr>
                <a:defRPr/>
              </a:pPr>
              <a:t>55</a:t>
            </a:fld>
            <a:endParaRPr lang="fr-FR"/>
          </a:p>
        </p:txBody>
      </p:sp>
      <p:sp>
        <p:nvSpPr>
          <p:cNvPr id="84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5827" name="Rectangle 3"/>
          <p:cNvSpPr>
            <a:spLocks noGrp="1" noChangeArrowheads="1"/>
          </p:cNvSpPr>
          <p:nvPr>
            <p:ph type="body" idx="1"/>
          </p:nvPr>
        </p:nvSpPr>
        <p:spPr/>
        <p:txBody>
          <a:bodyPr/>
          <a:lstStyle/>
          <a:p>
            <a:pPr eaLnBrk="1" hangingPunct="1">
              <a:defRPr/>
            </a:pPr>
            <a:r>
              <a:rPr lang="en-US" sz="2400" dirty="0" smtClean="0">
                <a:cs typeface="+mn-cs"/>
              </a:rPr>
              <a:t>Computer Aided Design (CAD): The same 1963 IFIPS conference at which Sketchpad was presented also contained a number of CAD systems, including Doug Ross</a:t>
            </a:r>
            <a:r>
              <a:rPr lang="fr-FR" sz="2400" dirty="0" smtClean="0">
                <a:cs typeface="+mn-cs"/>
              </a:rPr>
              <a:t>'</a:t>
            </a:r>
            <a:r>
              <a:rPr lang="en-US" sz="2400" dirty="0" smtClean="0">
                <a:cs typeface="+mn-cs"/>
              </a:rPr>
              <a:t>s Computer-Aided Design Project at MIT in the Electronic Systems Lab [37] and Coons</a:t>
            </a:r>
            <a:r>
              <a:rPr lang="fr-FR" sz="2400" dirty="0" smtClean="0">
                <a:cs typeface="+mn-cs"/>
              </a:rPr>
              <a:t>'</a:t>
            </a:r>
            <a:r>
              <a:rPr lang="en-US" sz="2400" dirty="0" smtClean="0">
                <a:cs typeface="+mn-cs"/>
              </a:rPr>
              <a:t> work at MIT with </a:t>
            </a:r>
            <a:r>
              <a:rPr lang="en-US" sz="2400" dirty="0" err="1" smtClean="0">
                <a:cs typeface="+mn-cs"/>
              </a:rPr>
              <a:t>SketchPad</a:t>
            </a:r>
            <a:r>
              <a:rPr lang="en-US" sz="2400" dirty="0" smtClean="0">
                <a:cs typeface="+mn-cs"/>
              </a:rPr>
              <a:t> [7]. Timothy Johnson</a:t>
            </a:r>
            <a:r>
              <a:rPr lang="fr-FR" sz="2400" dirty="0" smtClean="0">
                <a:cs typeface="+mn-cs"/>
              </a:rPr>
              <a:t>'</a:t>
            </a:r>
            <a:r>
              <a:rPr lang="en-US" sz="2400" dirty="0" smtClean="0">
                <a:cs typeface="+mn-cs"/>
              </a:rPr>
              <a:t>s pioneering work on the interactive 3D CAD system Sketchpad 3 [13] was his 1963 MIT MS thesis (funded by the Air Force). The first CAD/CAM system in industry was probably General Motor</a:t>
            </a:r>
            <a:r>
              <a:rPr lang="fr-FR" sz="2400" dirty="0" smtClean="0">
                <a:cs typeface="+mn-cs"/>
              </a:rPr>
              <a:t>'</a:t>
            </a:r>
            <a:r>
              <a:rPr lang="en-US" sz="2400" dirty="0" smtClean="0">
                <a:cs typeface="+mn-cs"/>
              </a:rPr>
              <a:t>s DAC-1 (about 1963).</a:t>
            </a:r>
            <a:endParaRPr lang="fr-FR" sz="2400" dirty="0"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4657C0-5A08-274D-A98D-0FA35ABEF13A}" type="slidenum">
              <a:rPr lang="fr-FR"/>
              <a:pPr>
                <a:defRPr/>
              </a:pPr>
              <a:t>56</a:t>
            </a:fld>
            <a:endParaRPr lang="fr-FR"/>
          </a:p>
        </p:txBody>
      </p:sp>
      <p:sp>
        <p:nvSpPr>
          <p:cNvPr id="84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7875" name="Rectangle 3"/>
          <p:cNvSpPr>
            <a:spLocks noGrp="1" noChangeArrowheads="1"/>
          </p:cNvSpPr>
          <p:nvPr>
            <p:ph type="body" idx="1"/>
          </p:nvPr>
        </p:nvSpPr>
        <p:spPr/>
        <p:txBody>
          <a:bodyPr/>
          <a:lstStyle/>
          <a:p>
            <a:pPr eaLnBrk="1" hangingPunct="1">
              <a:defRPr/>
            </a:pPr>
            <a:r>
              <a:rPr lang="en-US" sz="2400" dirty="0" smtClean="0">
                <a:cs typeface="+mn-cs"/>
              </a:rPr>
              <a:t># Video Games: The first graphical video game was probably </a:t>
            </a:r>
            <a:r>
              <a:rPr lang="en-US" sz="2400" dirty="0" err="1" smtClean="0">
                <a:cs typeface="+mn-cs"/>
              </a:rPr>
              <a:t>SpaceWar</a:t>
            </a:r>
            <a:r>
              <a:rPr lang="en-US" sz="2400" dirty="0" smtClean="0">
                <a:cs typeface="+mn-cs"/>
              </a:rPr>
              <a:t> by Slug </a:t>
            </a:r>
            <a:r>
              <a:rPr lang="en-US" sz="2400" dirty="0" err="1" smtClean="0">
                <a:cs typeface="+mn-cs"/>
              </a:rPr>
              <a:t>Russel</a:t>
            </a:r>
            <a:r>
              <a:rPr lang="en-US" sz="2400" dirty="0" smtClean="0">
                <a:cs typeface="+mn-cs"/>
              </a:rPr>
              <a:t> of MIT in 1962 for the PDP-1 [19, p. 49] including the first computer joysticks. The early computer Adventure game was created by Will </a:t>
            </a:r>
            <a:r>
              <a:rPr lang="en-US" sz="2400" dirty="0" err="1" smtClean="0">
                <a:cs typeface="+mn-cs"/>
              </a:rPr>
              <a:t>Crowther</a:t>
            </a:r>
            <a:r>
              <a:rPr lang="en-US" sz="2400" dirty="0" smtClean="0">
                <a:cs typeface="+mn-cs"/>
              </a:rPr>
              <a:t> at BBN, and Don Woods developed this into a more sophisticated Adventure game at Stanford in 1966 [19, p. 132]. Conway</a:t>
            </a:r>
            <a:r>
              <a:rPr lang="fr-FR" sz="2400" dirty="0" smtClean="0">
                <a:cs typeface="+mn-cs"/>
              </a:rPr>
              <a:t>'</a:t>
            </a:r>
            <a:r>
              <a:rPr lang="en-US" sz="2400" dirty="0" smtClean="0">
                <a:cs typeface="+mn-cs"/>
              </a:rPr>
              <a:t>s game of LIFE was implemented on computers at MIT and Stanford in 1970. The first popular commercial game was Pong (about 1976).</a:t>
            </a:r>
            <a:endParaRPr lang="fr-FR" sz="2400" dirty="0"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FE294E-B89E-CB49-A6C6-4F04F912C8E3}" type="slidenum">
              <a:rPr lang="fr-FR"/>
              <a:pPr>
                <a:defRPr/>
              </a:pPr>
              <a:t>57</a:t>
            </a:fld>
            <a:endParaRPr lang="fr-FR"/>
          </a:p>
        </p:txBody>
      </p:sp>
      <p:sp>
        <p:nvSpPr>
          <p:cNvPr id="84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23" name="Rectangle 3"/>
          <p:cNvSpPr>
            <a:spLocks noGrp="1" noChangeArrowheads="1"/>
          </p:cNvSpPr>
          <p:nvPr>
            <p:ph type="body" idx="1"/>
          </p:nvPr>
        </p:nvSpPr>
        <p:spPr/>
        <p:txBody>
          <a:bodyPr/>
          <a:lstStyle/>
          <a:p>
            <a:pPr eaLnBrk="1" hangingPunct="1">
              <a:defRPr/>
            </a:pPr>
            <a:r>
              <a:rPr lang="en-US" dirty="0" smtClean="0">
                <a:cs typeface="+mn-cs"/>
              </a:rPr>
              <a:t>Gesture Recognition: The first pen-based input device, the RAND tablet, was funded by ARPA. Sketchpad used light-pen gestures (1963). </a:t>
            </a:r>
            <a:r>
              <a:rPr lang="en-US" dirty="0" err="1" smtClean="0">
                <a:cs typeface="+mn-cs"/>
              </a:rPr>
              <a:t>Teitelman</a:t>
            </a:r>
            <a:r>
              <a:rPr lang="en-US" dirty="0" smtClean="0">
                <a:cs typeface="+mn-cs"/>
              </a:rPr>
              <a:t> in 1964 developed the first trainable gesture recognizer. A very early demonstration of gesture recognition was Tom Ellis</a:t>
            </a:r>
            <a:r>
              <a:rPr lang="fr-FR" dirty="0" smtClean="0">
                <a:cs typeface="+mn-cs"/>
              </a:rPr>
              <a:t>'</a:t>
            </a:r>
            <a:r>
              <a:rPr lang="en-US" dirty="0" smtClean="0">
                <a:cs typeface="+mn-cs"/>
              </a:rPr>
              <a:t> GRAIL system on the RAND tablet (1964, ARPA funded). It was quite common in light-pen-based systems to include some gesture recognition, for example in the AMBIT/G system (1968 -- ARPA funded). A gesture-based text editor using proof-reading symbols was developed at CMU by Michael Coleman in 1969. Bill Buxton at the University of Toronto has been studying gesture-based interactions since 1980. Gesture recognition has been used in commercial CAD systems since the 1970s, and came to universal notice with the Apple Newton in 1992.</a:t>
            </a:r>
            <a:endParaRPr lang="fr-FR" dirty="0"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5BB684-2959-4845-B581-0FC3B1B42CEF}" type="slidenum">
              <a:rPr lang="fr-FR"/>
              <a:pPr>
                <a:defRPr/>
              </a:pPr>
              <a:t>58</a:t>
            </a:fld>
            <a:endParaRPr lang="fr-FR"/>
          </a:p>
        </p:txBody>
      </p:sp>
      <p:sp>
        <p:nvSpPr>
          <p:cNvPr id="8724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2451" name="Rectangle 1027"/>
          <p:cNvSpPr>
            <a:spLocks noGrp="1" noChangeArrowheads="1"/>
          </p:cNvSpPr>
          <p:nvPr>
            <p:ph type="body" idx="1"/>
          </p:nvPr>
        </p:nvSpPr>
        <p:spPr/>
        <p:txBody>
          <a:bodyPr/>
          <a:lstStyle/>
          <a:p>
            <a:pPr eaLnBrk="1" hangingPunct="1">
              <a:defRPr/>
            </a:pPr>
            <a:r>
              <a:rPr lang="en-US" dirty="0" smtClean="0">
                <a:cs typeface="+mn-cs"/>
              </a:rPr>
              <a:t>Gesture Recognition: The first pen-based input device, the RAND tablet, was funded by ARPA. Sketchpad used light-pen gestures (1963). </a:t>
            </a:r>
            <a:r>
              <a:rPr lang="en-US" dirty="0" err="1" smtClean="0">
                <a:cs typeface="+mn-cs"/>
              </a:rPr>
              <a:t>Teitelman</a:t>
            </a:r>
            <a:r>
              <a:rPr lang="en-US" dirty="0" smtClean="0">
                <a:cs typeface="+mn-cs"/>
              </a:rPr>
              <a:t> in 1964 developed the first trainable gesture recognizer. A very early demonstration of gesture recognition was Tom Ellis</a:t>
            </a:r>
            <a:r>
              <a:rPr lang="fr-FR" dirty="0" smtClean="0">
                <a:cs typeface="+mn-cs"/>
              </a:rPr>
              <a:t>'</a:t>
            </a:r>
            <a:r>
              <a:rPr lang="en-US" dirty="0" smtClean="0">
                <a:cs typeface="+mn-cs"/>
              </a:rPr>
              <a:t> GRAIL system on the RAND tablet (1964, ARPA funded). It was quite common in light-pen-based systems to include some gesture recognition, for example in the AMBIT/G system (1968 -- ARPA funded). A gesture-based text editor using proof-reading symbols was developed at CMU by Michael Coleman in 1969. Bill Buxton at the University of Toronto has been studying gesture-based interactions since 1980. Gesture recognition has been used in commercial CAD systems since the 1970s, and came to universal notice with the Apple Newton in 1992.</a:t>
            </a:r>
            <a:endParaRPr lang="fr-FR" dirty="0"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465873-C196-6349-AA3C-E99139D2B2B1}" type="slidenum">
              <a:rPr lang="fr-FR"/>
              <a:pPr>
                <a:defRPr/>
              </a:pPr>
              <a:t>59</a:t>
            </a:fld>
            <a:endParaRPr lang="fr-FR"/>
          </a:p>
        </p:txBody>
      </p:sp>
      <p:sp>
        <p:nvSpPr>
          <p:cNvPr id="85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1971" name="Rectangle 3"/>
          <p:cNvSpPr>
            <a:spLocks noGrp="1" noChangeArrowheads="1"/>
          </p:cNvSpPr>
          <p:nvPr>
            <p:ph type="body" idx="1"/>
          </p:nvPr>
        </p:nvSpPr>
        <p:spPr/>
        <p:txBody>
          <a:bodyPr/>
          <a:lstStyle/>
          <a:p>
            <a:pPr eaLnBrk="1" hangingPunct="1">
              <a:defRPr/>
            </a:pPr>
            <a:r>
              <a:rPr lang="en-US" smtClean="0">
                <a:cs typeface="+mn-cs"/>
              </a:rPr>
              <a:t>Multi-Media: The FRESS project at Brown used multiple windows and integrated text and graphics (1968, funding from industry). The Interactive Graphical Documents project at Brown was the first hypermedia (as opposed to hypertext) system, and used raster graphics and text, but not video (1979-1983, funded by ONR and NSF). The Diamond project at BBN (starting in 1982, DARPA funded) explored combining multimedia information (text, spreadsheets, graphics, speech). The Movie Manual at the Architecture Machine Group (MIT) was one of the first to demonstrate mixed video and computer graphics in 1983 (DARPA funded).</a:t>
            </a:r>
            <a:endParaRPr lang="fr-FR"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7ED38C-0A46-2048-9803-358D5FF9E7F3}" type="slidenum">
              <a:rPr lang="fr-FR"/>
              <a:pPr>
                <a:defRPr/>
              </a:pPr>
              <a:t>6</a:t>
            </a:fld>
            <a:endParaRPr lang="fr-FR"/>
          </a:p>
        </p:txBody>
      </p:sp>
      <p:sp>
        <p:nvSpPr>
          <p:cNvPr id="763906" name="Rectangle 2"/>
          <p:cNvSpPr>
            <a:spLocks noGrp="1" noRot="1" noChangeAspect="1" noChangeArrowheads="1" noTextEdit="1"/>
          </p:cNvSpPr>
          <p:nvPr>
            <p:ph type="sldImg"/>
          </p:nvPr>
        </p:nvSpPr>
        <p:spPr>
          <a:xfrm>
            <a:off x="703263" y="731838"/>
            <a:ext cx="5402262" cy="3740150"/>
          </a:xfrm>
          <a:solidFill>
            <a:srgbClr val="FFFFFF"/>
          </a:solidFill>
          <a:ln/>
          <a:extLst>
            <a:ext uri="{FAA26D3D-D897-4be2-8F04-BA451C77F1D7}">
              <ma14:placeholderFlag xmlns:ma14="http://schemas.microsoft.com/office/mac/drawingml/2011/main" val="1"/>
            </a:ext>
          </a:extLst>
        </p:spPr>
      </p:sp>
      <p:sp>
        <p:nvSpPr>
          <p:cNvPr id="763907" name="Rectangle 3"/>
          <p:cNvSpPr>
            <a:spLocks noGrp="1" noChangeArrowheads="1"/>
          </p:cNvSpPr>
          <p:nvPr>
            <p:ph type="body" idx="1"/>
          </p:nvPr>
        </p:nvSpPr>
        <p:spPr>
          <a:xfrm>
            <a:off x="898525" y="4716463"/>
            <a:ext cx="5011738" cy="1290637"/>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51FE23-0C8E-EA42-AB54-E8F732EEA263}" type="slidenum">
              <a:rPr lang="fr-FR"/>
              <a:pPr>
                <a:defRPr/>
              </a:pPr>
              <a:t>60</a:t>
            </a:fld>
            <a:endParaRPr lang="fr-FR"/>
          </a:p>
        </p:txBody>
      </p:sp>
      <p:sp>
        <p:nvSpPr>
          <p:cNvPr id="85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6067" name="Rectangle 3"/>
          <p:cNvSpPr>
            <a:spLocks noGrp="1" noChangeArrowheads="1"/>
          </p:cNvSpPr>
          <p:nvPr>
            <p:ph type="body" idx="1"/>
          </p:nvPr>
        </p:nvSpPr>
        <p:spPr/>
        <p:txBody>
          <a:bodyPr/>
          <a:lstStyle/>
          <a:p>
            <a:pPr eaLnBrk="1" hangingPunct="1">
              <a:defRPr/>
            </a:pPr>
            <a:r>
              <a:rPr lang="en-US" dirty="0" smtClean="0">
                <a:cs typeface="+mn-cs"/>
              </a:rPr>
              <a:t>3-D: The first 3-D system was probably Timothy Johnson</a:t>
            </a:r>
            <a:r>
              <a:rPr lang="fr-FR" dirty="0" smtClean="0">
                <a:cs typeface="+mn-cs"/>
              </a:rPr>
              <a:t>'</a:t>
            </a:r>
            <a:r>
              <a:rPr lang="en-US" dirty="0" smtClean="0">
                <a:cs typeface="+mn-cs"/>
              </a:rPr>
              <a:t>s 3-D CAD system mentioned above (1963, funded by the Air Force). The "Lincoln Wand" by Larry Roberts was an ultrasonic 3D location sensing system, developed at Lincoln Labs (1966, ARPA funded). That system also had the first interactive 3-D hidden line elimination. An early use was for molecular </a:t>
            </a:r>
            <a:r>
              <a:rPr lang="en-US" dirty="0" err="1" smtClean="0">
                <a:cs typeface="+mn-cs"/>
              </a:rPr>
              <a:t>modelling</a:t>
            </a:r>
            <a:r>
              <a:rPr lang="en-US" dirty="0" smtClean="0">
                <a:cs typeface="+mn-cs"/>
              </a:rPr>
              <a:t> [18]. The late 60</a:t>
            </a:r>
            <a:r>
              <a:rPr lang="fr-FR" dirty="0" smtClean="0">
                <a:cs typeface="+mn-cs"/>
              </a:rPr>
              <a:t>'</a:t>
            </a:r>
            <a:r>
              <a:rPr lang="en-US" dirty="0" smtClean="0">
                <a:cs typeface="+mn-cs"/>
              </a:rPr>
              <a:t>s and early 70</a:t>
            </a:r>
            <a:r>
              <a:rPr lang="fr-FR" dirty="0" smtClean="0">
                <a:cs typeface="+mn-cs"/>
              </a:rPr>
              <a:t>'</a:t>
            </a:r>
            <a:r>
              <a:rPr lang="en-US" dirty="0" smtClean="0">
                <a:cs typeface="+mn-cs"/>
              </a:rPr>
              <a:t>s saw the flowering of 3D raster graphics research at the University of Utah with Dave Evans, Ivan Sutherland, Romney, </a:t>
            </a:r>
            <a:r>
              <a:rPr lang="en-US" dirty="0" err="1" smtClean="0">
                <a:cs typeface="+mn-cs"/>
              </a:rPr>
              <a:t>Gouraud</a:t>
            </a:r>
            <a:r>
              <a:rPr lang="en-US" dirty="0" smtClean="0">
                <a:cs typeface="+mn-cs"/>
              </a:rPr>
              <a:t>, </a:t>
            </a:r>
            <a:r>
              <a:rPr lang="en-US" dirty="0" err="1" smtClean="0">
                <a:cs typeface="+mn-cs"/>
              </a:rPr>
              <a:t>Phong</a:t>
            </a:r>
            <a:r>
              <a:rPr lang="en-US" dirty="0" smtClean="0">
                <a:cs typeface="+mn-cs"/>
              </a:rPr>
              <a:t>, and Watkins, much of it government funded. Also, the military-industrial flight simulation work of the 60</a:t>
            </a:r>
            <a:r>
              <a:rPr lang="fr-FR" dirty="0" smtClean="0">
                <a:cs typeface="+mn-cs"/>
              </a:rPr>
              <a:t>'</a:t>
            </a:r>
            <a:r>
              <a:rPr lang="en-US" dirty="0" smtClean="0">
                <a:cs typeface="+mn-cs"/>
              </a:rPr>
              <a:t>s - 70</a:t>
            </a:r>
            <a:r>
              <a:rPr lang="fr-FR" dirty="0" smtClean="0">
                <a:cs typeface="+mn-cs"/>
              </a:rPr>
              <a:t>'</a:t>
            </a:r>
            <a:r>
              <a:rPr lang="en-US" dirty="0" smtClean="0">
                <a:cs typeface="+mn-cs"/>
              </a:rPr>
              <a:t>s led the way to making 3-D real-time with commercial systems from GE, </a:t>
            </a:r>
            <a:r>
              <a:rPr lang="en-US" dirty="0" err="1" smtClean="0">
                <a:cs typeface="+mn-cs"/>
              </a:rPr>
              <a:t>Evans&amp;Sutherland</a:t>
            </a:r>
            <a:r>
              <a:rPr lang="en-US" dirty="0" smtClean="0">
                <a:cs typeface="+mn-cs"/>
              </a:rPr>
              <a:t>, Singer/Link (funded by NASA, Navy, etc.). Another important center of current research in 3-D is Fred Brooks</a:t>
            </a:r>
            <a:r>
              <a:rPr lang="fr-FR" dirty="0" smtClean="0">
                <a:cs typeface="+mn-cs"/>
              </a:rPr>
              <a:t>'</a:t>
            </a:r>
            <a:r>
              <a:rPr lang="en-US" dirty="0" smtClean="0">
                <a:cs typeface="+mn-cs"/>
              </a:rPr>
              <a:t> lab at UNC (e.g. [2]).</a:t>
            </a:r>
            <a:endParaRPr lang="fr-FR" dirty="0"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415F66-0F86-4A41-9FC5-A7CD96208FE4}" type="slidenum">
              <a:rPr lang="fr-FR"/>
              <a:pPr>
                <a:defRPr/>
              </a:pPr>
              <a:t>61</a:t>
            </a:fld>
            <a:endParaRPr lang="fr-FR"/>
          </a:p>
        </p:txBody>
      </p:sp>
      <p:sp>
        <p:nvSpPr>
          <p:cNvPr id="9246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1027"/>
          <p:cNvSpPr>
            <a:spLocks noGrp="1" noChangeArrowheads="1"/>
          </p:cNvSpPr>
          <p:nvPr>
            <p:ph type="body" idx="1"/>
          </p:nvPr>
        </p:nvSpPr>
        <p:spPr/>
        <p:txBody>
          <a:bodyPr/>
          <a:lstStyle/>
          <a:p>
            <a:pPr eaLnBrk="1" hangingPunct="1">
              <a:defRPr/>
            </a:pPr>
            <a:r>
              <a:rPr lang="en-US" dirty="0" smtClean="0">
                <a:cs typeface="+mn-cs"/>
              </a:rPr>
              <a:t>3-D: The first 3-D system was probably Timothy Johnson</a:t>
            </a:r>
            <a:r>
              <a:rPr lang="fr-FR" dirty="0" smtClean="0">
                <a:cs typeface="+mn-cs"/>
              </a:rPr>
              <a:t>'</a:t>
            </a:r>
            <a:r>
              <a:rPr lang="en-US" dirty="0" smtClean="0">
                <a:cs typeface="+mn-cs"/>
              </a:rPr>
              <a:t>s 3-D CAD system mentioned above (1963, funded by the Air Force). The "Lincoln Wand" by Larry Roberts was an ultrasonic 3D location sensing system, developed at Lincoln Labs (1966, ARPA funded). That system also had the first interactive 3-D hidden line elimination. An early use was for molecular </a:t>
            </a:r>
            <a:r>
              <a:rPr lang="en-US" dirty="0" err="1" smtClean="0">
                <a:cs typeface="+mn-cs"/>
              </a:rPr>
              <a:t>modelling</a:t>
            </a:r>
            <a:r>
              <a:rPr lang="en-US" dirty="0" smtClean="0">
                <a:cs typeface="+mn-cs"/>
              </a:rPr>
              <a:t> [18]. The late 60</a:t>
            </a:r>
            <a:r>
              <a:rPr lang="fr-FR" dirty="0" smtClean="0">
                <a:cs typeface="+mn-cs"/>
              </a:rPr>
              <a:t>'</a:t>
            </a:r>
            <a:r>
              <a:rPr lang="en-US" dirty="0" smtClean="0">
                <a:cs typeface="+mn-cs"/>
              </a:rPr>
              <a:t>s and early 70</a:t>
            </a:r>
            <a:r>
              <a:rPr lang="fr-FR" dirty="0" smtClean="0">
                <a:cs typeface="+mn-cs"/>
              </a:rPr>
              <a:t>'</a:t>
            </a:r>
            <a:r>
              <a:rPr lang="en-US" dirty="0" smtClean="0">
                <a:cs typeface="+mn-cs"/>
              </a:rPr>
              <a:t>s saw the flowering of 3D raster graphics research at the University of Utah with Dave Evans, Ivan Sutherland, Romney, </a:t>
            </a:r>
            <a:r>
              <a:rPr lang="en-US" dirty="0" err="1" smtClean="0">
                <a:cs typeface="+mn-cs"/>
              </a:rPr>
              <a:t>Gouraud</a:t>
            </a:r>
            <a:r>
              <a:rPr lang="en-US" dirty="0" smtClean="0">
                <a:cs typeface="+mn-cs"/>
              </a:rPr>
              <a:t>, </a:t>
            </a:r>
            <a:r>
              <a:rPr lang="en-US" dirty="0" err="1" smtClean="0">
                <a:cs typeface="+mn-cs"/>
              </a:rPr>
              <a:t>Phong</a:t>
            </a:r>
            <a:r>
              <a:rPr lang="en-US" dirty="0" smtClean="0">
                <a:cs typeface="+mn-cs"/>
              </a:rPr>
              <a:t>, and Watkins, much of it government funded. Also, the military-industrial flight simulation work of the 60</a:t>
            </a:r>
            <a:r>
              <a:rPr lang="fr-FR" dirty="0" smtClean="0">
                <a:cs typeface="+mn-cs"/>
              </a:rPr>
              <a:t>'</a:t>
            </a:r>
            <a:r>
              <a:rPr lang="en-US" dirty="0" smtClean="0">
                <a:cs typeface="+mn-cs"/>
              </a:rPr>
              <a:t>s - 70</a:t>
            </a:r>
            <a:r>
              <a:rPr lang="fr-FR" dirty="0" smtClean="0">
                <a:cs typeface="+mn-cs"/>
              </a:rPr>
              <a:t>'</a:t>
            </a:r>
            <a:r>
              <a:rPr lang="en-US" dirty="0" smtClean="0">
                <a:cs typeface="+mn-cs"/>
              </a:rPr>
              <a:t>s led the way to making 3-D real-time with commercial systems from GE, </a:t>
            </a:r>
            <a:r>
              <a:rPr lang="en-US" dirty="0" err="1" smtClean="0">
                <a:cs typeface="+mn-cs"/>
              </a:rPr>
              <a:t>Evans&amp;Sutherland</a:t>
            </a:r>
            <a:r>
              <a:rPr lang="en-US" dirty="0" smtClean="0">
                <a:cs typeface="+mn-cs"/>
              </a:rPr>
              <a:t>, Singer/Link (funded by NASA, Navy, etc.). Another important center of current research in 3-D is Fred Brooks</a:t>
            </a:r>
            <a:r>
              <a:rPr lang="fr-FR" dirty="0" smtClean="0">
                <a:cs typeface="+mn-cs"/>
              </a:rPr>
              <a:t>'</a:t>
            </a:r>
            <a:r>
              <a:rPr lang="en-US" dirty="0" smtClean="0">
                <a:cs typeface="+mn-cs"/>
              </a:rPr>
              <a:t> lab at UNC (e.g. [2]).</a:t>
            </a:r>
            <a:endParaRPr lang="fr-FR" dirty="0"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3EE6F4-1357-764A-8FA2-A7067E0100AF}" type="slidenum">
              <a:rPr lang="fr-FR"/>
              <a:pPr>
                <a:defRPr/>
              </a:pPr>
              <a:t>62</a:t>
            </a:fld>
            <a:endParaRPr lang="fr-FR"/>
          </a:p>
        </p:txBody>
      </p:sp>
      <p:sp>
        <p:nvSpPr>
          <p:cNvPr id="85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8115" name="Rectangle 3"/>
          <p:cNvSpPr>
            <a:spLocks noGrp="1" noChangeArrowheads="1"/>
          </p:cNvSpPr>
          <p:nvPr>
            <p:ph type="body" idx="1"/>
          </p:nvPr>
        </p:nvSpPr>
        <p:spPr/>
        <p:txBody>
          <a:bodyPr/>
          <a:lstStyle/>
          <a:p>
            <a:pPr eaLnBrk="1" hangingPunct="1">
              <a:defRPr/>
            </a:pPr>
            <a:r>
              <a:rPr lang="en-US" dirty="0" smtClean="0">
                <a:cs typeface="+mn-cs"/>
              </a:rPr>
              <a:t>Virtual Reality and "Augmented Reality": The original work on VR was performed by Ivan Sutherland when he was at Harvard (1965-1968, funding by Air Force, CIA, and Bell Labs). Very important early work was by Tom Furness when he was at Wright-Patterson AFB. Myron Krueger</a:t>
            </a:r>
            <a:r>
              <a:rPr lang="fr-FR" dirty="0" smtClean="0">
                <a:cs typeface="+mn-cs"/>
              </a:rPr>
              <a:t>'</a:t>
            </a:r>
            <a:r>
              <a:rPr lang="en-US" dirty="0" smtClean="0">
                <a:cs typeface="+mn-cs"/>
              </a:rPr>
              <a:t>s early work at the University of Connecticut was influential. Fred Brooks</a:t>
            </a:r>
            <a:r>
              <a:rPr lang="fr-FR" dirty="0" smtClean="0">
                <a:cs typeface="+mn-cs"/>
              </a:rPr>
              <a:t>'</a:t>
            </a:r>
            <a:r>
              <a:rPr lang="en-US" dirty="0" smtClean="0">
                <a:cs typeface="+mn-cs"/>
              </a:rPr>
              <a:t> and Henry </a:t>
            </a:r>
            <a:r>
              <a:rPr lang="en-US" dirty="0" err="1" smtClean="0">
                <a:cs typeface="+mn-cs"/>
              </a:rPr>
              <a:t>Fuch</a:t>
            </a:r>
            <a:r>
              <a:rPr lang="fr-FR" dirty="0" smtClean="0">
                <a:cs typeface="+mn-cs"/>
              </a:rPr>
              <a:t>'</a:t>
            </a:r>
            <a:r>
              <a:rPr lang="en-US" dirty="0" smtClean="0">
                <a:cs typeface="+mn-cs"/>
              </a:rPr>
              <a:t>s groups at UNC did a lot of early research, including the study of force feedback (1971, funding from US Atomic Energy Commission and NSF). Much of the early research on head-mounted displays and on the </a:t>
            </a:r>
            <a:r>
              <a:rPr lang="en-US" dirty="0" err="1" smtClean="0">
                <a:cs typeface="+mn-cs"/>
              </a:rPr>
              <a:t>DataGlove</a:t>
            </a:r>
            <a:r>
              <a:rPr lang="en-US" dirty="0" smtClean="0">
                <a:cs typeface="+mn-cs"/>
              </a:rPr>
              <a:t> was supported by NASA.</a:t>
            </a:r>
            <a:endParaRPr lang="fr-FR" dirty="0"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1AA3BB-3DD8-3B4B-B4E1-65475025BF0E}" type="slidenum">
              <a:rPr lang="fr-FR"/>
              <a:pPr>
                <a:defRPr/>
              </a:pPr>
              <a:t>63</a:t>
            </a:fld>
            <a:endParaRPr lang="fr-FR"/>
          </a:p>
        </p:txBody>
      </p:sp>
      <p:sp>
        <p:nvSpPr>
          <p:cNvPr id="86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63" name="Rectangle 3"/>
          <p:cNvSpPr>
            <a:spLocks noGrp="1" noChangeArrowheads="1"/>
          </p:cNvSpPr>
          <p:nvPr>
            <p:ph type="body" idx="1"/>
          </p:nvPr>
        </p:nvSpPr>
        <p:spPr/>
        <p:txBody>
          <a:bodyPr/>
          <a:lstStyle/>
          <a:p>
            <a:pPr eaLnBrk="1" hangingPunct="1">
              <a:defRPr/>
            </a:pPr>
            <a:r>
              <a:rPr lang="en-US" dirty="0" smtClean="0">
                <a:cs typeface="+mn-cs"/>
              </a:rPr>
              <a:t>Computer Supported Cooperative Work. Doug </a:t>
            </a:r>
            <a:r>
              <a:rPr lang="en-US" dirty="0" err="1" smtClean="0">
                <a:cs typeface="+mn-cs"/>
              </a:rPr>
              <a:t>Engelbart</a:t>
            </a:r>
            <a:r>
              <a:rPr lang="fr-FR" dirty="0" smtClean="0">
                <a:cs typeface="+mn-cs"/>
              </a:rPr>
              <a:t>'</a:t>
            </a:r>
            <a:r>
              <a:rPr lang="en-US" dirty="0" smtClean="0">
                <a:cs typeface="+mn-cs"/>
              </a:rPr>
              <a:t>s 1968 demonstration of NLS [8] included the remote participation of multiple people at various sites (funding from ARPA, NASA, and Rome ADC). </a:t>
            </a:r>
            <a:r>
              <a:rPr lang="en-US" dirty="0" err="1" smtClean="0">
                <a:cs typeface="+mn-cs"/>
              </a:rPr>
              <a:t>Licklider</a:t>
            </a:r>
            <a:r>
              <a:rPr lang="en-US" dirty="0" smtClean="0">
                <a:cs typeface="+mn-cs"/>
              </a:rPr>
              <a:t> and Taylor predicted on-line interactive communities in an 1968 article [20] and speculated about the problem of access being limited to the privileged. Electronic mail, still the most widespread multi-user software, was enabled by the </a:t>
            </a:r>
            <a:r>
              <a:rPr lang="en-US" dirty="0" err="1" smtClean="0">
                <a:cs typeface="+mn-cs"/>
              </a:rPr>
              <a:t>ARPAnet</a:t>
            </a:r>
            <a:r>
              <a:rPr lang="en-US" dirty="0" smtClean="0">
                <a:cs typeface="+mn-cs"/>
              </a:rPr>
              <a:t>, which became operational in 1969, and by the Ethernet from Xerox PARC in 1973. An early computer conferencing system was </a:t>
            </a:r>
            <a:r>
              <a:rPr lang="en-US" dirty="0" err="1" smtClean="0">
                <a:cs typeface="+mn-cs"/>
              </a:rPr>
              <a:t>Turoff</a:t>
            </a:r>
            <a:r>
              <a:rPr lang="fr-FR" dirty="0" smtClean="0">
                <a:cs typeface="+mn-cs"/>
              </a:rPr>
              <a:t>'</a:t>
            </a:r>
            <a:r>
              <a:rPr lang="en-US" dirty="0" smtClean="0">
                <a:cs typeface="+mn-cs"/>
              </a:rPr>
              <a:t>s EIES system at the New Jersey Institute of Technology (1975).</a:t>
            </a:r>
            <a:endParaRPr lang="fr-FR" dirty="0"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654E12-5BCF-904E-8DB5-306B2DC44FED}" type="slidenum">
              <a:rPr lang="fr-FR"/>
              <a:pPr>
                <a:defRPr/>
              </a:pPr>
              <a:t>64</a:t>
            </a:fld>
            <a:endParaRPr lang="fr-FR"/>
          </a:p>
        </p:txBody>
      </p:sp>
      <p:sp>
        <p:nvSpPr>
          <p:cNvPr id="86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2211" name="Rectangle 3"/>
          <p:cNvSpPr>
            <a:spLocks noGrp="1" noChangeArrowheads="1"/>
          </p:cNvSpPr>
          <p:nvPr>
            <p:ph type="body" idx="1"/>
          </p:nvPr>
        </p:nvSpPr>
        <p:spPr/>
        <p:txBody>
          <a:bodyPr/>
          <a:lstStyle/>
          <a:p>
            <a:pPr>
              <a:defRPr/>
            </a:pPr>
            <a:r>
              <a:rPr lang="fr-FR" dirty="0" err="1" smtClean="0"/>
              <a:t>Wikipedia</a:t>
            </a:r>
            <a:r>
              <a:rPr lang="fr-FR" dirty="0" smtClean="0"/>
              <a:t>: A </a:t>
            </a:r>
            <a:r>
              <a:rPr lang="fr-FR" b="1" dirty="0" smtClean="0"/>
              <a:t>User Interface Management System</a:t>
            </a:r>
            <a:r>
              <a:rPr lang="fr-FR" dirty="0" smtClean="0"/>
              <a:t> (UIMS) </a:t>
            </a:r>
            <a:r>
              <a:rPr lang="fr-FR" dirty="0" err="1" smtClean="0"/>
              <a:t>is</a:t>
            </a:r>
            <a:r>
              <a:rPr lang="fr-FR" dirty="0" smtClean="0"/>
              <a:t> a </a:t>
            </a:r>
            <a:r>
              <a:rPr lang="fr-FR" dirty="0" err="1" smtClean="0"/>
              <a:t>mechanism</a:t>
            </a:r>
            <a:r>
              <a:rPr lang="fr-FR" dirty="0" smtClean="0"/>
              <a:t> for </a:t>
            </a:r>
            <a:r>
              <a:rPr lang="fr-FR" dirty="0" err="1" smtClean="0"/>
              <a:t>cleanly</a:t>
            </a:r>
            <a:r>
              <a:rPr lang="fr-FR" dirty="0" smtClean="0"/>
              <a:t> </a:t>
            </a:r>
            <a:r>
              <a:rPr lang="fr-FR" dirty="0" err="1" smtClean="0"/>
              <a:t>separating</a:t>
            </a:r>
            <a:r>
              <a:rPr lang="fr-FR" dirty="0" smtClean="0"/>
              <a:t> </a:t>
            </a:r>
            <a:r>
              <a:rPr lang="fr-FR" dirty="0" err="1" smtClean="0"/>
              <a:t>process</a:t>
            </a:r>
            <a:r>
              <a:rPr lang="fr-FR" dirty="0" smtClean="0"/>
              <a:t> or </a:t>
            </a:r>
            <a:r>
              <a:rPr lang="fr-FR" dirty="0" smtClean="0">
                <a:hlinkClick r:id="rId3" tooltip="Business logic"/>
              </a:rPr>
              <a:t>business logic</a:t>
            </a:r>
            <a:r>
              <a:rPr lang="fr-FR" dirty="0" smtClean="0"/>
              <a:t> </a:t>
            </a:r>
            <a:r>
              <a:rPr lang="fr-FR" dirty="0" err="1" smtClean="0"/>
              <a:t>from</a:t>
            </a:r>
            <a:r>
              <a:rPr lang="fr-FR" dirty="0" smtClean="0"/>
              <a:t> </a:t>
            </a:r>
            <a:r>
              <a:rPr lang="fr-FR" dirty="0" smtClean="0">
                <a:hlinkClick r:id="rId4" tooltip="Graphical user interface"/>
              </a:rPr>
              <a:t>Graphical user interface</a:t>
            </a:r>
            <a:r>
              <a:rPr lang="fr-FR" dirty="0" smtClean="0"/>
              <a:t> (GUI) code in a computer program.</a:t>
            </a:r>
            <a:r>
              <a:rPr lang="fr-FR" baseline="30000" dirty="0" smtClean="0">
                <a:hlinkClick r:id="rId5"/>
              </a:rPr>
              <a:t>[1]</a:t>
            </a:r>
            <a:r>
              <a:rPr lang="fr-FR" dirty="0" smtClean="0"/>
              <a:t> UIMS are </a:t>
            </a:r>
            <a:r>
              <a:rPr lang="fr-FR" dirty="0" err="1" smtClean="0"/>
              <a:t>designed</a:t>
            </a:r>
            <a:r>
              <a:rPr lang="fr-FR" dirty="0" smtClean="0"/>
              <a:t> to support </a:t>
            </a:r>
            <a:r>
              <a:rPr lang="fr-FR" dirty="0" smtClean="0">
                <a:hlinkClick r:id="rId6" tooltip="Three-tier (computing)"/>
              </a:rPr>
              <a:t>N-tier</a:t>
            </a:r>
            <a:r>
              <a:rPr lang="fr-FR" dirty="0" smtClean="0"/>
              <a:t> architectures by </a:t>
            </a:r>
            <a:r>
              <a:rPr lang="fr-FR" dirty="0" err="1" smtClean="0"/>
              <a:t>strictly</a:t>
            </a:r>
            <a:r>
              <a:rPr lang="fr-FR" dirty="0" smtClean="0"/>
              <a:t> </a:t>
            </a:r>
            <a:r>
              <a:rPr lang="fr-FR" dirty="0" err="1" smtClean="0"/>
              <a:t>defining</a:t>
            </a:r>
            <a:r>
              <a:rPr lang="fr-FR" dirty="0" smtClean="0"/>
              <a:t> and </a:t>
            </a:r>
            <a:r>
              <a:rPr lang="fr-FR" dirty="0" err="1" smtClean="0"/>
              <a:t>enforcing</a:t>
            </a:r>
            <a:r>
              <a:rPr lang="fr-FR" dirty="0" smtClean="0"/>
              <a:t> the </a:t>
            </a:r>
            <a:r>
              <a:rPr lang="fr-FR" dirty="0" err="1" smtClean="0"/>
              <a:t>boundary</a:t>
            </a:r>
            <a:r>
              <a:rPr lang="fr-FR" dirty="0" smtClean="0"/>
              <a:t> </a:t>
            </a:r>
            <a:r>
              <a:rPr lang="fr-FR" dirty="0" err="1" smtClean="0"/>
              <a:t>between</a:t>
            </a:r>
            <a:r>
              <a:rPr lang="fr-FR" dirty="0" smtClean="0"/>
              <a:t> the business </a:t>
            </a:r>
            <a:r>
              <a:rPr lang="fr-FR" dirty="0" err="1" smtClean="0"/>
              <a:t>logic</a:t>
            </a:r>
            <a:r>
              <a:rPr lang="fr-FR" dirty="0" smtClean="0"/>
              <a:t> and the GUI. A </a:t>
            </a:r>
            <a:r>
              <a:rPr lang="fr-FR" dirty="0" err="1" smtClean="0"/>
              <a:t>fairly</a:t>
            </a:r>
            <a:r>
              <a:rPr lang="fr-FR" dirty="0" smtClean="0"/>
              <a:t> </a:t>
            </a:r>
            <a:r>
              <a:rPr lang="fr-FR" dirty="0" err="1" smtClean="0"/>
              <a:t>rigid</a:t>
            </a:r>
            <a:r>
              <a:rPr lang="fr-FR" dirty="0" smtClean="0"/>
              <a:t> </a:t>
            </a:r>
            <a:r>
              <a:rPr lang="fr-FR" dirty="0" smtClean="0">
                <a:hlinkClick r:id="rId7" tooltip="Software architecture"/>
              </a:rPr>
              <a:t>Software architecture</a:t>
            </a:r>
            <a:r>
              <a:rPr lang="fr-FR" dirty="0" smtClean="0"/>
              <a:t> </a:t>
            </a:r>
            <a:r>
              <a:rPr lang="fr-FR" dirty="0" err="1" smtClean="0"/>
              <a:t>is</a:t>
            </a:r>
            <a:r>
              <a:rPr lang="fr-FR" dirty="0" smtClean="0"/>
              <a:t> </a:t>
            </a:r>
            <a:r>
              <a:rPr lang="fr-FR" dirty="0" err="1" smtClean="0"/>
              <a:t>nearly</a:t>
            </a:r>
            <a:r>
              <a:rPr lang="fr-FR" dirty="0" smtClean="0"/>
              <a:t> </a:t>
            </a:r>
            <a:r>
              <a:rPr lang="fr-FR" dirty="0" err="1" smtClean="0"/>
              <a:t>always</a:t>
            </a:r>
            <a:r>
              <a:rPr lang="fr-FR" dirty="0" smtClean="0"/>
              <a:t> </a:t>
            </a:r>
            <a:r>
              <a:rPr lang="fr-FR" dirty="0" err="1" smtClean="0"/>
              <a:t>implied</a:t>
            </a:r>
            <a:r>
              <a:rPr lang="fr-FR" dirty="0" smtClean="0"/>
              <a:t> by the UIMS, and </a:t>
            </a:r>
            <a:r>
              <a:rPr lang="fr-FR" dirty="0" err="1" smtClean="0"/>
              <a:t>most</a:t>
            </a:r>
            <a:r>
              <a:rPr lang="fr-FR" dirty="0" smtClean="0"/>
              <a:t> </a:t>
            </a:r>
            <a:r>
              <a:rPr lang="fr-FR" dirty="0" err="1" smtClean="0"/>
              <a:t>often</a:t>
            </a:r>
            <a:r>
              <a:rPr lang="fr-FR" dirty="0" smtClean="0"/>
              <a:t> </a:t>
            </a:r>
            <a:r>
              <a:rPr lang="fr-FR" dirty="0" err="1" smtClean="0"/>
              <a:t>only</a:t>
            </a:r>
            <a:r>
              <a:rPr lang="fr-FR" dirty="0" smtClean="0"/>
              <a:t> one </a:t>
            </a:r>
            <a:r>
              <a:rPr lang="fr-FR" dirty="0" err="1" smtClean="0"/>
              <a:t>paradigm</a:t>
            </a:r>
            <a:r>
              <a:rPr lang="fr-FR" dirty="0" smtClean="0"/>
              <a:t> of </a:t>
            </a:r>
            <a:r>
              <a:rPr lang="fr-FR" dirty="0" err="1" smtClean="0"/>
              <a:t>separation</a:t>
            </a:r>
            <a:r>
              <a:rPr lang="fr-FR" dirty="0" smtClean="0"/>
              <a:t> </a:t>
            </a:r>
            <a:r>
              <a:rPr lang="fr-FR" dirty="0" err="1" smtClean="0"/>
              <a:t>is</a:t>
            </a:r>
            <a:r>
              <a:rPr lang="fr-FR" dirty="0" smtClean="0"/>
              <a:t> </a:t>
            </a:r>
            <a:r>
              <a:rPr lang="fr-FR" dirty="0" err="1" smtClean="0"/>
              <a:t>supported</a:t>
            </a:r>
            <a:r>
              <a:rPr lang="fr-FR" dirty="0" smtClean="0"/>
              <a:t> in a single UIMS. A UIMS </a:t>
            </a:r>
            <a:r>
              <a:rPr lang="fr-FR" dirty="0" err="1" smtClean="0"/>
              <a:t>may</a:t>
            </a:r>
            <a:r>
              <a:rPr lang="fr-FR" dirty="0" smtClean="0"/>
              <a:t> </a:t>
            </a:r>
            <a:r>
              <a:rPr lang="fr-FR" dirty="0" err="1" smtClean="0"/>
              <a:t>also</a:t>
            </a:r>
            <a:r>
              <a:rPr lang="fr-FR" dirty="0" smtClean="0"/>
              <a:t> have </a:t>
            </a:r>
            <a:r>
              <a:rPr lang="fr-FR" dirty="0" err="1" smtClean="0"/>
              <a:t>libraries</a:t>
            </a:r>
            <a:r>
              <a:rPr lang="fr-FR" dirty="0" smtClean="0"/>
              <a:t> and </a:t>
            </a:r>
            <a:r>
              <a:rPr lang="fr-FR" dirty="0" err="1" smtClean="0"/>
              <a:t>systems</a:t>
            </a:r>
            <a:r>
              <a:rPr lang="fr-FR" dirty="0" smtClean="0"/>
              <a:t> </a:t>
            </a:r>
            <a:r>
              <a:rPr lang="fr-FR" dirty="0" err="1" smtClean="0"/>
              <a:t>such</a:t>
            </a:r>
            <a:r>
              <a:rPr lang="fr-FR" dirty="0" smtClean="0"/>
              <a:t> as </a:t>
            </a:r>
            <a:r>
              <a:rPr lang="fr-FR" dirty="0" err="1" smtClean="0"/>
              <a:t>graphical</a:t>
            </a:r>
            <a:r>
              <a:rPr lang="fr-FR" dirty="0" smtClean="0"/>
              <a:t> </a:t>
            </a:r>
            <a:r>
              <a:rPr lang="fr-FR" dirty="0" err="1" smtClean="0"/>
              <a:t>tools</a:t>
            </a:r>
            <a:r>
              <a:rPr lang="fr-FR" dirty="0" smtClean="0"/>
              <a:t> for the </a:t>
            </a:r>
            <a:r>
              <a:rPr lang="fr-FR" dirty="0" err="1" smtClean="0"/>
              <a:t>creation</a:t>
            </a:r>
            <a:r>
              <a:rPr lang="fr-FR" dirty="0" smtClean="0"/>
              <a:t> of user interface </a:t>
            </a:r>
            <a:r>
              <a:rPr lang="fr-FR" dirty="0" err="1" smtClean="0"/>
              <a:t>resources</a:t>
            </a:r>
            <a:r>
              <a:rPr lang="fr-FR" dirty="0" smtClean="0"/>
              <a:t> or data stores.</a:t>
            </a:r>
          </a:p>
          <a:p>
            <a:pPr>
              <a:defRPr/>
            </a:pPr>
            <a:r>
              <a:rPr lang="fr-FR" dirty="0" err="1" smtClean="0"/>
              <a:t>Generally</a:t>
            </a:r>
            <a:r>
              <a:rPr lang="fr-FR" dirty="0" smtClean="0"/>
              <a:t>, </a:t>
            </a:r>
            <a:r>
              <a:rPr lang="fr-FR" dirty="0" err="1" smtClean="0"/>
              <a:t>you</a:t>
            </a:r>
            <a:r>
              <a:rPr lang="fr-FR" dirty="0" smtClean="0"/>
              <a:t> </a:t>
            </a:r>
            <a:r>
              <a:rPr lang="fr-FR" dirty="0" err="1" smtClean="0"/>
              <a:t>cannot</a:t>
            </a:r>
            <a:r>
              <a:rPr lang="fr-FR" dirty="0" smtClean="0"/>
              <a:t> </a:t>
            </a:r>
            <a:r>
              <a:rPr lang="fr-FR" dirty="0" err="1" smtClean="0"/>
              <a:t>easily</a:t>
            </a:r>
            <a:r>
              <a:rPr lang="fr-FR" dirty="0" smtClean="0"/>
              <a:t> use multiple UIMS </a:t>
            </a:r>
            <a:r>
              <a:rPr lang="fr-FR" dirty="0" err="1" smtClean="0"/>
              <a:t>systems</a:t>
            </a:r>
            <a:r>
              <a:rPr lang="fr-FR" dirty="0" smtClean="0"/>
              <a:t> </a:t>
            </a:r>
            <a:r>
              <a:rPr lang="fr-FR" dirty="0" err="1" smtClean="0"/>
              <a:t>at</a:t>
            </a:r>
            <a:r>
              <a:rPr lang="fr-FR" dirty="0" smtClean="0"/>
              <a:t> the </a:t>
            </a:r>
            <a:r>
              <a:rPr lang="fr-FR" dirty="0" err="1" smtClean="0"/>
              <a:t>same</a:t>
            </a:r>
            <a:r>
              <a:rPr lang="fr-FR" dirty="0" smtClean="0"/>
              <a:t> time, </a:t>
            </a:r>
            <a:r>
              <a:rPr lang="fr-FR" dirty="0" err="1" smtClean="0"/>
              <a:t>so</a:t>
            </a:r>
            <a:r>
              <a:rPr lang="fr-FR" dirty="0" smtClean="0"/>
              <a:t> </a:t>
            </a:r>
            <a:r>
              <a:rPr lang="fr-FR" dirty="0" err="1" smtClean="0"/>
              <a:t>choosing</a:t>
            </a:r>
            <a:r>
              <a:rPr lang="fr-FR" dirty="0" smtClean="0"/>
              <a:t> the correct model for </a:t>
            </a:r>
            <a:r>
              <a:rPr lang="fr-FR" dirty="0" err="1" smtClean="0"/>
              <a:t>your</a:t>
            </a:r>
            <a:r>
              <a:rPr lang="fr-FR" dirty="0" smtClean="0"/>
              <a:t> UIMS </a:t>
            </a:r>
            <a:r>
              <a:rPr lang="fr-FR" dirty="0" err="1" smtClean="0"/>
              <a:t>is</a:t>
            </a:r>
            <a:r>
              <a:rPr lang="fr-FR" dirty="0" smtClean="0"/>
              <a:t> a </a:t>
            </a:r>
            <a:r>
              <a:rPr lang="fr-FR" dirty="0" err="1" smtClean="0"/>
              <a:t>critical</a:t>
            </a:r>
            <a:r>
              <a:rPr lang="fr-FR" dirty="0" smtClean="0"/>
              <a:t> design </a:t>
            </a:r>
            <a:r>
              <a:rPr lang="fr-FR" dirty="0" err="1" smtClean="0"/>
              <a:t>decision</a:t>
            </a:r>
            <a:r>
              <a:rPr lang="fr-FR" dirty="0" smtClean="0"/>
              <a:t> in </a:t>
            </a:r>
            <a:r>
              <a:rPr lang="fr-FR" dirty="0" err="1" smtClean="0"/>
              <a:t>any</a:t>
            </a:r>
            <a:r>
              <a:rPr lang="fr-FR" dirty="0" smtClean="0"/>
              <a:t> </a:t>
            </a:r>
            <a:r>
              <a:rPr lang="fr-FR" dirty="0" err="1" smtClean="0"/>
              <a:t>project</a:t>
            </a:r>
            <a:r>
              <a:rPr lang="fr-FR" dirty="0" smtClean="0"/>
              <a:t>. The </a:t>
            </a:r>
            <a:r>
              <a:rPr lang="fr-FR" dirty="0" err="1" smtClean="0"/>
              <a:t>choice</a:t>
            </a:r>
            <a:r>
              <a:rPr lang="fr-FR" dirty="0" smtClean="0"/>
              <a:t> of system </a:t>
            </a:r>
            <a:r>
              <a:rPr lang="fr-FR" dirty="0" err="1" smtClean="0"/>
              <a:t>is</a:t>
            </a:r>
            <a:r>
              <a:rPr lang="fr-FR" dirty="0" smtClean="0"/>
              <a:t> </a:t>
            </a:r>
            <a:r>
              <a:rPr lang="fr-FR" dirty="0" err="1" smtClean="0"/>
              <a:t>dependent</a:t>
            </a:r>
            <a:r>
              <a:rPr lang="fr-FR" dirty="0" smtClean="0"/>
              <a:t> </a:t>
            </a:r>
            <a:r>
              <a:rPr lang="fr-FR" dirty="0" err="1" smtClean="0"/>
              <a:t>upon</a:t>
            </a:r>
            <a:r>
              <a:rPr lang="fr-FR" dirty="0" smtClean="0"/>
              <a:t> the system(s) </a:t>
            </a:r>
            <a:r>
              <a:rPr lang="fr-FR" dirty="0" err="1" smtClean="0"/>
              <a:t>you</a:t>
            </a:r>
            <a:r>
              <a:rPr lang="fr-FR" dirty="0" smtClean="0"/>
              <a:t> </a:t>
            </a:r>
            <a:r>
              <a:rPr lang="fr-FR" dirty="0" err="1" smtClean="0"/>
              <a:t>wish</a:t>
            </a:r>
            <a:r>
              <a:rPr lang="fr-FR" dirty="0" smtClean="0"/>
              <a:t> to </a:t>
            </a:r>
            <a:r>
              <a:rPr lang="fr-FR" dirty="0" err="1" smtClean="0"/>
              <a:t>create</a:t>
            </a:r>
            <a:r>
              <a:rPr lang="fr-FR" dirty="0" smtClean="0"/>
              <a:t> user interfaces for, and the </a:t>
            </a:r>
            <a:r>
              <a:rPr lang="fr-FR" dirty="0" err="1" smtClean="0"/>
              <a:t>general</a:t>
            </a:r>
            <a:r>
              <a:rPr lang="fr-FR" dirty="0" smtClean="0"/>
              <a:t> style of </a:t>
            </a:r>
            <a:r>
              <a:rPr lang="fr-FR" dirty="0" err="1" smtClean="0"/>
              <a:t>your</a:t>
            </a:r>
            <a:r>
              <a:rPr lang="fr-FR" dirty="0" smtClean="0"/>
              <a:t> application. For </a:t>
            </a:r>
            <a:r>
              <a:rPr lang="fr-FR" dirty="0" err="1" smtClean="0"/>
              <a:t>example</a:t>
            </a:r>
            <a:r>
              <a:rPr lang="fr-FR" dirty="0" smtClean="0"/>
              <a:t>, if </a:t>
            </a:r>
            <a:r>
              <a:rPr lang="fr-FR" dirty="0" err="1" smtClean="0"/>
              <a:t>you</a:t>
            </a:r>
            <a:r>
              <a:rPr lang="fr-FR" dirty="0" smtClean="0"/>
              <a:t> </a:t>
            </a:r>
            <a:r>
              <a:rPr lang="fr-FR" dirty="0" err="1" smtClean="0"/>
              <a:t>want</a:t>
            </a:r>
            <a:r>
              <a:rPr lang="fr-FR" dirty="0" smtClean="0"/>
              <a:t> to </a:t>
            </a:r>
            <a:r>
              <a:rPr lang="fr-FR" dirty="0" err="1" smtClean="0"/>
              <a:t>create</a:t>
            </a:r>
            <a:r>
              <a:rPr lang="fr-FR" dirty="0" smtClean="0"/>
              <a:t> a web </a:t>
            </a:r>
            <a:r>
              <a:rPr lang="fr-FR" dirty="0" err="1" smtClean="0"/>
              <a:t>based</a:t>
            </a:r>
            <a:r>
              <a:rPr lang="fr-FR" dirty="0" smtClean="0"/>
              <a:t> front end, or </a:t>
            </a:r>
            <a:r>
              <a:rPr lang="fr-FR" dirty="0" err="1" smtClean="0"/>
              <a:t>just</a:t>
            </a:r>
            <a:r>
              <a:rPr lang="fr-FR" dirty="0" smtClean="0"/>
              <a:t> a </a:t>
            </a:r>
            <a:r>
              <a:rPr lang="fr-FR" dirty="0" err="1" smtClean="0"/>
              <a:t>standalone</a:t>
            </a:r>
            <a:r>
              <a:rPr lang="fr-FR" dirty="0" smtClean="0"/>
              <a:t> application or </a:t>
            </a:r>
            <a:r>
              <a:rPr lang="fr-FR" dirty="0" err="1" smtClean="0"/>
              <a:t>both</a:t>
            </a:r>
            <a:r>
              <a:rPr lang="fr-FR" dirty="0" smtClean="0"/>
              <a:t> </a:t>
            </a:r>
            <a:r>
              <a:rPr lang="fr-FR" dirty="0" err="1" smtClean="0"/>
              <a:t>that</a:t>
            </a:r>
            <a:r>
              <a:rPr lang="fr-FR" dirty="0" smtClean="0"/>
              <a:t> </a:t>
            </a:r>
            <a:r>
              <a:rPr lang="fr-FR" dirty="0" err="1" smtClean="0"/>
              <a:t>would</a:t>
            </a:r>
            <a:r>
              <a:rPr lang="fr-FR" dirty="0" smtClean="0"/>
              <a:t> </a:t>
            </a:r>
            <a:r>
              <a:rPr lang="fr-FR" dirty="0" err="1" smtClean="0"/>
              <a:t>be</a:t>
            </a:r>
            <a:r>
              <a:rPr lang="fr-FR" dirty="0" smtClean="0"/>
              <a:t> an important factor in </a:t>
            </a:r>
            <a:r>
              <a:rPr lang="fr-FR" dirty="0" err="1" smtClean="0"/>
              <a:t>choosing</a:t>
            </a:r>
            <a:r>
              <a:rPr lang="fr-FR" dirty="0" smtClean="0"/>
              <a:t>. If </a:t>
            </a:r>
            <a:r>
              <a:rPr lang="fr-FR" dirty="0" err="1" smtClean="0"/>
              <a:t>you</a:t>
            </a:r>
            <a:r>
              <a:rPr lang="fr-FR" dirty="0" smtClean="0"/>
              <a:t> </a:t>
            </a:r>
            <a:r>
              <a:rPr lang="fr-FR" dirty="0" err="1" smtClean="0"/>
              <a:t>want</a:t>
            </a:r>
            <a:r>
              <a:rPr lang="fr-FR" dirty="0" smtClean="0"/>
              <a:t> to </a:t>
            </a:r>
            <a:r>
              <a:rPr lang="fr-FR" dirty="0" err="1" smtClean="0"/>
              <a:t>deploy</a:t>
            </a:r>
            <a:r>
              <a:rPr lang="fr-FR" dirty="0" smtClean="0"/>
              <a:t> to the Macintosh, Windows and Linux, </a:t>
            </a:r>
            <a:r>
              <a:rPr lang="fr-FR" dirty="0" err="1" smtClean="0"/>
              <a:t>that</a:t>
            </a:r>
            <a:r>
              <a:rPr lang="fr-FR" dirty="0" smtClean="0"/>
              <a:t> </a:t>
            </a:r>
            <a:r>
              <a:rPr lang="fr-FR" dirty="0" err="1" smtClean="0"/>
              <a:t>would</a:t>
            </a:r>
            <a:r>
              <a:rPr lang="fr-FR" dirty="0" smtClean="0"/>
              <a:t> </a:t>
            </a:r>
            <a:r>
              <a:rPr lang="fr-FR" dirty="0" err="1" smtClean="0"/>
              <a:t>further</a:t>
            </a:r>
            <a:r>
              <a:rPr lang="fr-FR" dirty="0" smtClean="0"/>
              <a:t> influence </a:t>
            </a:r>
            <a:r>
              <a:rPr lang="fr-FR" dirty="0" err="1" smtClean="0"/>
              <a:t>your</a:t>
            </a:r>
            <a:r>
              <a:rPr lang="fr-FR" dirty="0" smtClean="0"/>
              <a:t> </a:t>
            </a:r>
            <a:r>
              <a:rPr lang="fr-FR" dirty="0" err="1" smtClean="0"/>
              <a:t>choice</a:t>
            </a:r>
            <a:r>
              <a:rPr lang="fr-FR" dirty="0" smtClean="0"/>
              <a:t> of a UIMS system.</a:t>
            </a:r>
          </a:p>
          <a:p>
            <a:pPr>
              <a:defRPr/>
            </a:pPr>
            <a:r>
              <a:rPr lang="fr-FR" dirty="0" smtClean="0"/>
              <a:t>There are </a:t>
            </a:r>
            <a:r>
              <a:rPr lang="fr-FR" dirty="0" err="1" smtClean="0"/>
              <a:t>many</a:t>
            </a:r>
            <a:r>
              <a:rPr lang="fr-FR" dirty="0" smtClean="0"/>
              <a:t> UIMS </a:t>
            </a:r>
            <a:r>
              <a:rPr lang="fr-FR" dirty="0" err="1" smtClean="0"/>
              <a:t>approaches</a:t>
            </a:r>
            <a:r>
              <a:rPr lang="fr-FR" dirty="0" smtClean="0"/>
              <a:t> </a:t>
            </a:r>
            <a:r>
              <a:rPr lang="fr-FR" dirty="0" err="1" smtClean="0"/>
              <a:t>described</a:t>
            </a:r>
            <a:r>
              <a:rPr lang="fr-FR" dirty="0" smtClean="0"/>
              <a:t> in </a:t>
            </a:r>
            <a:r>
              <a:rPr lang="fr-FR" dirty="0" err="1" smtClean="0"/>
              <a:t>research</a:t>
            </a:r>
            <a:r>
              <a:rPr lang="fr-FR" dirty="0" smtClean="0"/>
              <a:t> </a:t>
            </a:r>
            <a:r>
              <a:rPr lang="fr-FR" dirty="0" err="1" smtClean="0"/>
              <a:t>papers</a:t>
            </a:r>
            <a:r>
              <a:rPr lang="fr-FR" dirty="0" smtClean="0"/>
              <a:t>. </a:t>
            </a:r>
            <a:r>
              <a:rPr lang="fr-FR" dirty="0" err="1" smtClean="0"/>
              <a:t>However</a:t>
            </a:r>
            <a:r>
              <a:rPr lang="fr-FR" dirty="0" smtClean="0"/>
              <a:t>, </a:t>
            </a:r>
            <a:r>
              <a:rPr lang="fr-FR" dirty="0" err="1" smtClean="0"/>
              <a:t>there</a:t>
            </a:r>
            <a:r>
              <a:rPr lang="fr-FR" dirty="0" smtClean="0"/>
              <a:t> are not </a:t>
            </a:r>
            <a:r>
              <a:rPr lang="fr-FR" dirty="0" err="1" smtClean="0"/>
              <a:t>very</a:t>
            </a:r>
            <a:r>
              <a:rPr lang="fr-FR" dirty="0" smtClean="0"/>
              <a:t> </a:t>
            </a:r>
            <a:r>
              <a:rPr lang="fr-FR" dirty="0" err="1" smtClean="0"/>
              <a:t>many</a:t>
            </a:r>
            <a:r>
              <a:rPr lang="fr-FR" dirty="0" smtClean="0"/>
              <a:t> </a:t>
            </a:r>
            <a:r>
              <a:rPr lang="fr-FR" dirty="0" err="1" smtClean="0"/>
              <a:t>systems</a:t>
            </a:r>
            <a:r>
              <a:rPr lang="fr-FR" dirty="0" smtClean="0"/>
              <a:t> </a:t>
            </a:r>
            <a:r>
              <a:rPr lang="fr-FR" dirty="0" err="1" smtClean="0"/>
              <a:t>available</a:t>
            </a:r>
            <a:r>
              <a:rPr lang="fr-FR" dirty="0" smtClean="0"/>
              <a:t> </a:t>
            </a:r>
            <a:r>
              <a:rPr lang="fr-FR" dirty="0" err="1" smtClean="0"/>
              <a:t>commercially</a:t>
            </a:r>
            <a:r>
              <a:rPr lang="fr-FR" dirty="0" smtClean="0"/>
              <a:t> or </a:t>
            </a:r>
            <a:r>
              <a:rPr lang="fr-FR" dirty="0" err="1" smtClean="0"/>
              <a:t>through</a:t>
            </a:r>
            <a:r>
              <a:rPr lang="fr-FR" dirty="0" smtClean="0"/>
              <a:t> open source.</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UIMSs and Toolkits: (There are software libraries and tools that support creating interfaces by writing code.) The first User Interface Management System (UIMS) was William Newman</a:t>
            </a:r>
            <a:r>
              <a:rPr lang="fr-FR" dirty="0" smtClean="0">
                <a:cs typeface="+mn-cs"/>
              </a:rPr>
              <a:t>'</a:t>
            </a:r>
            <a:r>
              <a:rPr lang="en-US" dirty="0" smtClean="0">
                <a:cs typeface="+mn-cs"/>
              </a:rPr>
              <a:t>s Reaction Handler [30] created at Imperial College, London (1966-67 with SRC funding). Most of the early work was done at universities (Univ. of Toronto with Canadian government funding, George Washington Univ. with NASA, NSF, DOE, and NBS funding, Brigham Young University with industrial funding, etc.). The term "UIMS" was coined by David </a:t>
            </a:r>
            <a:r>
              <a:rPr lang="en-US" dirty="0" err="1" smtClean="0">
                <a:cs typeface="+mn-cs"/>
              </a:rPr>
              <a:t>Kasik</a:t>
            </a:r>
            <a:r>
              <a:rPr lang="en-US" dirty="0" smtClean="0">
                <a:cs typeface="+mn-cs"/>
              </a:rPr>
              <a:t> at Boeing (1982) [14]. Early window managers such as Smalltalk (1974) and </a:t>
            </a:r>
            <a:r>
              <a:rPr lang="en-US" dirty="0" err="1" smtClean="0">
                <a:cs typeface="+mn-cs"/>
              </a:rPr>
              <a:t>InterLisp</a:t>
            </a:r>
            <a:r>
              <a:rPr lang="en-US" dirty="0" smtClean="0">
                <a:cs typeface="+mn-cs"/>
              </a:rPr>
              <a:t>, both from Xerox PARC, came with a few widgets, such as popup menus and scrollbars. The Xerox Star (1981) was the first commercial system to have a large collection of widgets. The Apple Macintosh (1984) was the first to actively promote its toolkit for use by other developers to enforce a consistent interface. An early C++ toolkit was </a:t>
            </a:r>
            <a:r>
              <a:rPr lang="en-US" dirty="0" err="1" smtClean="0">
                <a:cs typeface="+mn-cs"/>
              </a:rPr>
              <a:t>InterViews</a:t>
            </a:r>
            <a:r>
              <a:rPr lang="en-US" dirty="0" smtClean="0">
                <a:cs typeface="+mn-cs"/>
              </a:rPr>
              <a:t> [21], developed at Stanford (1988, industrial funding). Much of the modern research is being performed at universities, for example the Garnet (1988) [28] and Amulet (1994) [27] projects at CMU (ARPA funded), and </a:t>
            </a:r>
            <a:r>
              <a:rPr lang="en-US" dirty="0" err="1" smtClean="0">
                <a:cs typeface="+mn-cs"/>
              </a:rPr>
              <a:t>subArctic</a:t>
            </a:r>
            <a:r>
              <a:rPr lang="en-US" dirty="0" smtClean="0">
                <a:cs typeface="+mn-cs"/>
              </a:rPr>
              <a:t> at Georgia Tech (1996, funding by Intel and NSF). </a:t>
            </a:r>
            <a:endParaRPr lang="fr-FR" dirty="0"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4D90E9-3448-B144-A275-00017030EA4E}" type="slidenum">
              <a:rPr lang="fr-FR"/>
              <a:pPr>
                <a:defRPr/>
              </a:pPr>
              <a:t>65</a:t>
            </a:fld>
            <a:endParaRPr lang="fr-FR"/>
          </a:p>
        </p:txBody>
      </p:sp>
      <p:sp>
        <p:nvSpPr>
          <p:cNvPr id="92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8771" name="Rectangle 3"/>
          <p:cNvSpPr>
            <a:spLocks noGrp="1" noChangeArrowheads="1"/>
          </p:cNvSpPr>
          <p:nvPr>
            <p:ph type="body" idx="1"/>
          </p:nvPr>
        </p:nvSpPr>
        <p:spPr/>
        <p:txBody>
          <a:bodyPr/>
          <a:lstStyle/>
          <a:p>
            <a:pPr eaLnBrk="1" hangingPunct="1">
              <a:defRPr/>
            </a:pPr>
            <a:r>
              <a:rPr lang="en-US" dirty="0" smtClean="0">
                <a:cs typeface="+mn-cs"/>
              </a:rPr>
              <a:t>UIMSs and Toolkits: (There are software libraries and tools that support creating interfaces by writing code.) The first User Interface Management System (UIMS) was William Newman</a:t>
            </a:r>
            <a:r>
              <a:rPr lang="fr-FR" dirty="0" smtClean="0">
                <a:cs typeface="+mn-cs"/>
              </a:rPr>
              <a:t>'</a:t>
            </a:r>
            <a:r>
              <a:rPr lang="en-US" dirty="0" smtClean="0">
                <a:cs typeface="+mn-cs"/>
              </a:rPr>
              <a:t>s Reaction Handler [30] created at Imperial College, London (1966-67 with SRC funding). Most of the early work was done at universities (Univ. of Toronto with Canadian government funding, George Washington Univ. with NASA, NSF, DOE, and NBS funding, Brigham Young University with industrial funding, etc.). The term "UIMS" was coined by David </a:t>
            </a:r>
            <a:r>
              <a:rPr lang="en-US" dirty="0" err="1" smtClean="0">
                <a:cs typeface="+mn-cs"/>
              </a:rPr>
              <a:t>Kasik</a:t>
            </a:r>
            <a:r>
              <a:rPr lang="en-US" dirty="0" smtClean="0">
                <a:cs typeface="+mn-cs"/>
              </a:rPr>
              <a:t> at Boeing (1982) [14]. Early window managers such as Smalltalk (1974) and </a:t>
            </a:r>
            <a:r>
              <a:rPr lang="en-US" dirty="0" err="1" smtClean="0">
                <a:cs typeface="+mn-cs"/>
              </a:rPr>
              <a:t>InterLisp</a:t>
            </a:r>
            <a:r>
              <a:rPr lang="en-US" dirty="0" smtClean="0">
                <a:cs typeface="+mn-cs"/>
              </a:rPr>
              <a:t>, both from Xerox PARC, came with a few widgets, such as popup menus and scrollbars. The Xerox Star (1981) was the first commercial system to have a large collection of widgets. The Apple Macintosh (1984) was the first to actively promote its toolkit for use by other developers to enforce a consistent interface. An early C++ toolkit was </a:t>
            </a:r>
            <a:r>
              <a:rPr lang="en-US" dirty="0" err="1" smtClean="0">
                <a:cs typeface="+mn-cs"/>
              </a:rPr>
              <a:t>InterViews</a:t>
            </a:r>
            <a:r>
              <a:rPr lang="en-US" dirty="0" smtClean="0">
                <a:cs typeface="+mn-cs"/>
              </a:rPr>
              <a:t> [21], developed at Stanford (1988, industrial funding). Much of the modern research is being performed at universities, for example the Garnet (1988) [28] and Amulet (1994) [27] projects at CMU (ARPA funded), and </a:t>
            </a:r>
            <a:r>
              <a:rPr lang="en-US" dirty="0" err="1" smtClean="0">
                <a:cs typeface="+mn-cs"/>
              </a:rPr>
              <a:t>subArctic</a:t>
            </a:r>
            <a:r>
              <a:rPr lang="en-US" dirty="0" smtClean="0">
                <a:cs typeface="+mn-cs"/>
              </a:rPr>
              <a:t> at Georgia Tech (1996, funding by Intel and NSF). </a:t>
            </a:r>
            <a:endParaRPr lang="fr-FR" dirty="0"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BF3EB8-4B05-6B4C-85E6-0152F0C58E90}" type="slidenum">
              <a:rPr lang="fr-FR"/>
              <a:pPr>
                <a:defRPr/>
              </a:pPr>
              <a:t>66</a:t>
            </a:fld>
            <a:endParaRPr lang="fr-FR"/>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pPr eaLnBrk="1" hangingPunct="1">
              <a:defRPr/>
            </a:pPr>
            <a:r>
              <a:rPr lang="en-US" dirty="0" smtClean="0">
                <a:cs typeface="+mn-cs"/>
              </a:rPr>
              <a:t>UIMSs and Toolkits: (There are software libraries and tools that support creating interfaces by writing code.) The first User Interface Management System (UIMS) was William Newman</a:t>
            </a:r>
            <a:r>
              <a:rPr lang="fr-FR" dirty="0" smtClean="0">
                <a:cs typeface="+mn-cs"/>
              </a:rPr>
              <a:t>'</a:t>
            </a:r>
            <a:r>
              <a:rPr lang="en-US" dirty="0" smtClean="0">
                <a:cs typeface="+mn-cs"/>
              </a:rPr>
              <a:t>s Reaction Handler [30] created at Imperial College, London (1966-67 with SRC funding). Most of the early work was done at universities (Univ. of Toronto with Canadian government funding, George Washington Univ. with NASA, NSF, DOE, and NBS funding, Brigham Young University with industrial funding, etc.). The term "UIMS" was coined by David </a:t>
            </a:r>
            <a:r>
              <a:rPr lang="en-US" dirty="0" err="1" smtClean="0">
                <a:cs typeface="+mn-cs"/>
              </a:rPr>
              <a:t>Kasik</a:t>
            </a:r>
            <a:r>
              <a:rPr lang="en-US" dirty="0" smtClean="0">
                <a:cs typeface="+mn-cs"/>
              </a:rPr>
              <a:t> at Boeing (1982) [14]. Early window managers such as Smalltalk (1974) and </a:t>
            </a:r>
            <a:r>
              <a:rPr lang="en-US" dirty="0" err="1" smtClean="0">
                <a:cs typeface="+mn-cs"/>
              </a:rPr>
              <a:t>InterLisp</a:t>
            </a:r>
            <a:r>
              <a:rPr lang="en-US" dirty="0" smtClean="0">
                <a:cs typeface="+mn-cs"/>
              </a:rPr>
              <a:t>, both from Xerox PARC, came with a few widgets, such as popup menus and scrollbars. The Xerox Star (1981) was the first commercial system to have a large collection of widgets. The Apple Macintosh (1984) was the first to actively promote its toolkit for use by other developers to enforce a consistent interface. An early C++ toolkit was </a:t>
            </a:r>
            <a:r>
              <a:rPr lang="en-US" dirty="0" err="1" smtClean="0">
                <a:cs typeface="+mn-cs"/>
              </a:rPr>
              <a:t>InterViews</a:t>
            </a:r>
            <a:r>
              <a:rPr lang="en-US" dirty="0" smtClean="0">
                <a:cs typeface="+mn-cs"/>
              </a:rPr>
              <a:t> [21], developed at Stanford (1988, industrial funding). Much of the modern research is being performed at universities, for example the Garnet (1988) [28] and Amulet (1994) [27] projects at CMU (ARPA funded), and </a:t>
            </a:r>
            <a:r>
              <a:rPr lang="en-US" dirty="0" err="1" smtClean="0">
                <a:cs typeface="+mn-cs"/>
              </a:rPr>
              <a:t>subArctic</a:t>
            </a:r>
            <a:r>
              <a:rPr lang="en-US" dirty="0" smtClean="0">
                <a:cs typeface="+mn-cs"/>
              </a:rPr>
              <a:t> at Georgia Tech (1996, funding by Intel and NSF). </a:t>
            </a:r>
            <a:endParaRPr lang="fr-FR" dirty="0"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B8C9C6-C37F-294E-BEF3-9AC168CEBA80}" type="slidenum">
              <a:rPr lang="fr-FR"/>
              <a:pPr>
                <a:defRPr/>
              </a:pPr>
              <a:t>67</a:t>
            </a:fld>
            <a:endParaRPr lang="fr-FR"/>
          </a:p>
        </p:txBody>
      </p:sp>
      <p:sp>
        <p:nvSpPr>
          <p:cNvPr id="86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4259" name="Rectangle 3"/>
          <p:cNvSpPr>
            <a:spLocks noGrp="1" noChangeArrowheads="1"/>
          </p:cNvSpPr>
          <p:nvPr>
            <p:ph type="body" idx="1"/>
          </p:nvPr>
        </p:nvSpPr>
        <p:spPr/>
        <p:txBody>
          <a:bodyPr/>
          <a:lstStyle/>
          <a:p>
            <a:pPr eaLnBrk="1" hangingPunct="1">
              <a:defRPr/>
            </a:pPr>
            <a:r>
              <a:rPr lang="en-US" smtClean="0">
                <a:cs typeface="+mn-cs"/>
              </a:rPr>
              <a:t>Interface Builders: (These are interactive tools that allow interfaces composed of widgets such as buttons, menus and scrollbars to be placed using a mouse.) The Steamer project at BBN (1979-85; ONR funding) demonstrated many of the ideas later incorporated into interface builders and was probably the first object-oriented graphics system. Trillium [12] was developed at Xerox PARC in 1981. Another early interface builder was the MenuLay system [5] developed by Bill Buxton at the University of Toronto (1983, funded by the Canadian Government). The Macintosh (1984) included a "Resource Editor" which allowed widgets to be placed and edited. Jean-Marie Hullot created "SOS Interface" in Lisp for the Macintosh while working at INRIA (1984, funded by the French government) which was the first modern "interface builder." Hullot built this into a commercial product in 1986 and then went to work for NeXT and created the NeXT Interface Builder (1988), which popularized this type of tool. Now there are literally hundreds of commercial interface builders.</a:t>
            </a:r>
            <a:endParaRPr lang="fr-FR"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12F111-BA79-CF4C-B716-3934CE285F23}" type="slidenum">
              <a:rPr lang="fr-FR"/>
              <a:pPr>
                <a:defRPr/>
              </a:pPr>
              <a:t>68</a:t>
            </a:fld>
            <a:endParaRPr lang="fr-FR"/>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0819" name="Rectangle 3"/>
          <p:cNvSpPr>
            <a:spLocks noGrp="1" noChangeArrowheads="1"/>
          </p:cNvSpPr>
          <p:nvPr>
            <p:ph type="body" idx="1"/>
          </p:nvPr>
        </p:nvSpPr>
        <p:spPr/>
        <p:txBody>
          <a:bodyPr/>
          <a:lstStyle/>
          <a:p>
            <a:pPr eaLnBrk="1" hangingPunct="1">
              <a:defRPr/>
            </a:pPr>
            <a:r>
              <a:rPr lang="en-US" smtClean="0">
                <a:cs typeface="+mn-cs"/>
              </a:rPr>
              <a:t>Interface Builders: (These are interactive tools that allow interfaces composed of widgets such as buttons, menus and scrollbars to be placed using a mouse.) The Steamer project at BBN (1979-85; ONR funding) demonstrated many of the ideas later incorporated into interface builders and was probably the first object-oriented graphics system. Trillium [12] was developed at Xerox PARC in 1981. Another early interface builder was the MenuLay system [5] developed by Bill Buxton at the University of Toronto (1983, funded by the Canadian Government). The Macintosh (1984) included a "Resource Editor" which allowed widgets to be placed and edited. Jean-Marie Hullot created "SOS Interface" in Lisp for the Macintosh while working at INRIA (1984, funded by the French government) which was the first modern "interface builder." Hullot built this into a commercial product in 1986 and then went to work for NeXT and created the NeXT Interface Builder (1988), which popularized this type of tool. Now there are literally hundreds of commercial interface builders.</a:t>
            </a:r>
            <a:endParaRPr lang="fr-FR"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8C257B-C62C-894F-9E17-59A27870ED48}" type="slidenum">
              <a:rPr lang="fr-FR"/>
              <a:pPr>
                <a:defRPr/>
              </a:pPr>
              <a:t>69</a:t>
            </a:fld>
            <a:endParaRPr lang="fr-FR"/>
          </a:p>
        </p:txBody>
      </p:sp>
      <p:sp>
        <p:nvSpPr>
          <p:cNvPr id="86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6307" name="Rectangle 3"/>
          <p:cNvSpPr>
            <a:spLocks noGrp="1" noChangeArrowheads="1"/>
          </p:cNvSpPr>
          <p:nvPr>
            <p:ph type="body" idx="1"/>
          </p:nvPr>
        </p:nvSpPr>
        <p:spPr/>
        <p:txBody>
          <a:bodyPr/>
          <a:lstStyle/>
          <a:p>
            <a:pPr eaLnBrk="1" hangingPunct="1">
              <a:defRPr/>
            </a:pPr>
            <a:r>
              <a:rPr lang="en-US" dirty="0" smtClean="0">
                <a:cs typeface="+mn-cs"/>
              </a:rPr>
              <a:t>Component Architectures: The idea of creating interfaces by connecting separately written components was first demonstrated in the Andrew project [32] by Carnegie Mellon University</a:t>
            </a:r>
            <a:r>
              <a:rPr lang="fr-FR" dirty="0" smtClean="0">
                <a:cs typeface="+mn-cs"/>
              </a:rPr>
              <a:t>'</a:t>
            </a:r>
            <a:r>
              <a:rPr lang="en-US" dirty="0" smtClean="0">
                <a:cs typeface="+mn-cs"/>
              </a:rPr>
              <a:t>s Information Technology Center (1983, funded by IBM). It is now being widely popularized by Microsoft</a:t>
            </a:r>
            <a:r>
              <a:rPr lang="fr-FR" dirty="0" smtClean="0">
                <a:cs typeface="+mn-cs"/>
              </a:rPr>
              <a:t>'</a:t>
            </a:r>
            <a:r>
              <a:rPr lang="en-US" dirty="0" smtClean="0">
                <a:cs typeface="+mn-cs"/>
              </a:rPr>
              <a:t>s OLE and Apple</a:t>
            </a:r>
            <a:r>
              <a:rPr lang="fr-FR" dirty="0" smtClean="0">
                <a:cs typeface="+mn-cs"/>
              </a:rPr>
              <a:t>'</a:t>
            </a:r>
            <a:r>
              <a:rPr lang="en-US" dirty="0" smtClean="0">
                <a:cs typeface="+mn-cs"/>
              </a:rPr>
              <a:t>s OpenDoc architectures.</a:t>
            </a:r>
          </a:p>
          <a:p>
            <a:pPr eaLnBrk="1" hangingPunct="1">
              <a:defRPr/>
            </a:pPr>
            <a:r>
              <a:rPr lang="en-US" dirty="0" smtClean="0">
                <a:cs typeface="+mn-cs"/>
              </a:rPr>
              <a:t>Object Linking and Embedding (OLE) (</a:t>
            </a:r>
            <a:r>
              <a:rPr lang="en-US" dirty="0" err="1" smtClean="0">
                <a:cs typeface="+mn-cs"/>
              </a:rPr>
              <a:t>littéralement</a:t>
            </a:r>
            <a:r>
              <a:rPr lang="en-US" dirty="0" smtClean="0">
                <a:cs typeface="+mn-cs"/>
              </a:rPr>
              <a:t> « </a:t>
            </a:r>
            <a:r>
              <a:rPr lang="en-US" dirty="0" err="1" smtClean="0">
                <a:cs typeface="+mn-cs"/>
              </a:rPr>
              <a:t>chaînage</a:t>
            </a:r>
            <a:r>
              <a:rPr lang="en-US" dirty="0" smtClean="0">
                <a:cs typeface="+mn-cs"/>
              </a:rPr>
              <a:t> et incorporation d</a:t>
            </a:r>
            <a:r>
              <a:rPr lang="fr-FR" dirty="0" smtClean="0">
                <a:cs typeface="+mn-cs"/>
              </a:rPr>
              <a:t>'</a:t>
            </a:r>
            <a:r>
              <a:rPr lang="en-US" dirty="0" err="1" smtClean="0">
                <a:cs typeface="+mn-cs"/>
              </a:rPr>
              <a:t>objets</a:t>
            </a:r>
            <a:r>
              <a:rPr lang="en-US" dirty="0" smtClean="0">
                <a:cs typeface="+mn-cs"/>
              </a:rPr>
              <a:t> ») </a:t>
            </a:r>
            <a:r>
              <a:rPr lang="en-US" dirty="0" err="1" smtClean="0">
                <a:cs typeface="+mn-cs"/>
              </a:rPr>
              <a:t>est</a:t>
            </a:r>
            <a:r>
              <a:rPr lang="en-US" dirty="0" smtClean="0">
                <a:cs typeface="+mn-cs"/>
              </a:rPr>
              <a:t> un </a:t>
            </a:r>
            <a:r>
              <a:rPr lang="en-US" dirty="0" err="1" smtClean="0">
                <a:cs typeface="+mn-cs"/>
              </a:rPr>
              <a:t>protocole</a:t>
            </a:r>
            <a:r>
              <a:rPr lang="en-US" dirty="0" smtClean="0">
                <a:cs typeface="+mn-cs"/>
              </a:rPr>
              <a:t> et un </a:t>
            </a:r>
            <a:r>
              <a:rPr lang="en-US" dirty="0" err="1" smtClean="0">
                <a:cs typeface="+mn-cs"/>
              </a:rPr>
              <a:t>système</a:t>
            </a:r>
            <a:r>
              <a:rPr lang="en-US" dirty="0" smtClean="0">
                <a:cs typeface="+mn-cs"/>
              </a:rPr>
              <a:t> d</a:t>
            </a:r>
            <a:r>
              <a:rPr lang="fr-FR" dirty="0" smtClean="0">
                <a:cs typeface="+mn-cs"/>
              </a:rPr>
              <a:t>'</a:t>
            </a:r>
            <a:r>
              <a:rPr lang="en-US" dirty="0" err="1" smtClean="0">
                <a:cs typeface="+mn-cs"/>
              </a:rPr>
              <a:t>objets</a:t>
            </a:r>
            <a:r>
              <a:rPr lang="en-US" dirty="0" smtClean="0">
                <a:cs typeface="+mn-cs"/>
              </a:rPr>
              <a:t> </a:t>
            </a:r>
            <a:r>
              <a:rPr lang="en-US" dirty="0" err="1" smtClean="0">
                <a:cs typeface="+mn-cs"/>
              </a:rPr>
              <a:t>distribués</a:t>
            </a:r>
            <a:r>
              <a:rPr lang="en-US" dirty="0" smtClean="0">
                <a:cs typeface="+mn-cs"/>
              </a:rPr>
              <a:t>, </a:t>
            </a:r>
            <a:r>
              <a:rPr lang="en-US" dirty="0" err="1" smtClean="0">
                <a:cs typeface="+mn-cs"/>
              </a:rPr>
              <a:t>mis</a:t>
            </a:r>
            <a:r>
              <a:rPr lang="en-US" dirty="0" smtClean="0">
                <a:cs typeface="+mn-cs"/>
              </a:rPr>
              <a:t> au point par Microsoft. Il </a:t>
            </a:r>
            <a:r>
              <a:rPr lang="en-US" dirty="0" err="1" smtClean="0">
                <a:cs typeface="+mn-cs"/>
              </a:rPr>
              <a:t>permet</a:t>
            </a:r>
            <a:r>
              <a:rPr lang="en-US" dirty="0" smtClean="0">
                <a:cs typeface="+mn-cs"/>
              </a:rPr>
              <a:t> </a:t>
            </a:r>
            <a:r>
              <a:rPr lang="en-US" dirty="0" err="1" smtClean="0">
                <a:cs typeface="+mn-cs"/>
              </a:rPr>
              <a:t>à</a:t>
            </a:r>
            <a:r>
              <a:rPr lang="en-US" dirty="0" smtClean="0">
                <a:cs typeface="+mn-cs"/>
              </a:rPr>
              <a:t> des applications </a:t>
            </a:r>
            <a:r>
              <a:rPr lang="en-US" dirty="0" err="1" smtClean="0">
                <a:cs typeface="+mn-cs"/>
              </a:rPr>
              <a:t>utilisant</a:t>
            </a:r>
            <a:r>
              <a:rPr lang="en-US" dirty="0" smtClean="0">
                <a:cs typeface="+mn-cs"/>
              </a:rPr>
              <a:t> des formats </a:t>
            </a:r>
            <a:r>
              <a:rPr lang="en-US" dirty="0" err="1" smtClean="0">
                <a:cs typeface="+mn-cs"/>
              </a:rPr>
              <a:t>différents</a:t>
            </a:r>
            <a:r>
              <a:rPr lang="en-US" dirty="0" smtClean="0">
                <a:cs typeface="+mn-cs"/>
              </a:rPr>
              <a:t> de dialoguer. Par </a:t>
            </a:r>
            <a:r>
              <a:rPr lang="en-US" dirty="0" err="1" smtClean="0">
                <a:cs typeface="+mn-cs"/>
              </a:rPr>
              <a:t>exemple</a:t>
            </a:r>
            <a:r>
              <a:rPr lang="en-US" dirty="0" smtClean="0">
                <a:cs typeface="+mn-cs"/>
              </a:rPr>
              <a:t>, un </a:t>
            </a:r>
            <a:r>
              <a:rPr lang="en-US" dirty="0" err="1" smtClean="0">
                <a:cs typeface="+mn-cs"/>
              </a:rPr>
              <a:t>traitement</a:t>
            </a:r>
            <a:r>
              <a:rPr lang="en-US" dirty="0" smtClean="0">
                <a:cs typeface="+mn-cs"/>
              </a:rPr>
              <a:t> de </a:t>
            </a:r>
            <a:r>
              <a:rPr lang="en-US" dirty="0" err="1" smtClean="0">
                <a:cs typeface="+mn-cs"/>
              </a:rPr>
              <a:t>texte</a:t>
            </a:r>
            <a:r>
              <a:rPr lang="en-US" dirty="0" smtClean="0">
                <a:cs typeface="+mn-cs"/>
              </a:rPr>
              <a:t> </a:t>
            </a:r>
            <a:r>
              <a:rPr lang="en-US" dirty="0" err="1" smtClean="0">
                <a:cs typeface="+mn-cs"/>
              </a:rPr>
              <a:t>peut</a:t>
            </a:r>
            <a:r>
              <a:rPr lang="en-US" dirty="0" smtClean="0">
                <a:cs typeface="+mn-cs"/>
              </a:rPr>
              <a:t> </a:t>
            </a:r>
            <a:r>
              <a:rPr lang="en-US" dirty="0" err="1" smtClean="0">
                <a:cs typeface="+mn-cs"/>
              </a:rPr>
              <a:t>insérer</a:t>
            </a:r>
            <a:r>
              <a:rPr lang="en-US" dirty="0" smtClean="0">
                <a:cs typeface="+mn-cs"/>
              </a:rPr>
              <a:t> </a:t>
            </a:r>
            <a:r>
              <a:rPr lang="en-US" dirty="0" err="1" smtClean="0">
                <a:cs typeface="+mn-cs"/>
              </a:rPr>
              <a:t>une</a:t>
            </a:r>
            <a:r>
              <a:rPr lang="en-US" dirty="0" smtClean="0">
                <a:cs typeface="+mn-cs"/>
              </a:rPr>
              <a:t> image </a:t>
            </a:r>
            <a:r>
              <a:rPr lang="en-US" dirty="0" err="1" smtClean="0">
                <a:cs typeface="+mn-cs"/>
              </a:rPr>
              <a:t>provenant</a:t>
            </a:r>
            <a:r>
              <a:rPr lang="en-US" dirty="0" smtClean="0">
                <a:cs typeface="+mn-cs"/>
              </a:rPr>
              <a:t> d</a:t>
            </a:r>
            <a:r>
              <a:rPr lang="fr-FR" dirty="0" smtClean="0">
                <a:cs typeface="+mn-cs"/>
              </a:rPr>
              <a:t>'</a:t>
            </a:r>
            <a:r>
              <a:rPr lang="en-US" dirty="0" smtClean="0">
                <a:cs typeface="+mn-cs"/>
              </a:rPr>
              <a:t>un </a:t>
            </a:r>
            <a:r>
              <a:rPr lang="en-US" dirty="0" err="1" smtClean="0">
                <a:cs typeface="+mn-cs"/>
              </a:rPr>
              <a:t>logiciel</a:t>
            </a:r>
            <a:r>
              <a:rPr lang="en-US" dirty="0" smtClean="0">
                <a:cs typeface="+mn-cs"/>
              </a:rPr>
              <a:t> de </a:t>
            </a:r>
            <a:r>
              <a:rPr lang="en-US" dirty="0" err="1" smtClean="0">
                <a:cs typeface="+mn-cs"/>
              </a:rPr>
              <a:t>traitement</a:t>
            </a:r>
            <a:r>
              <a:rPr lang="en-US" dirty="0" smtClean="0">
                <a:cs typeface="+mn-cs"/>
              </a:rPr>
              <a:t> d</a:t>
            </a:r>
            <a:r>
              <a:rPr lang="fr-FR" dirty="0" smtClean="0">
                <a:cs typeface="+mn-cs"/>
              </a:rPr>
              <a:t>'</a:t>
            </a:r>
            <a:r>
              <a:rPr lang="en-US" dirty="0" smtClean="0">
                <a:cs typeface="+mn-cs"/>
              </a:rPr>
              <a:t>image.</a:t>
            </a:r>
            <a:endParaRPr lang="fr-FR"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59799-DB3B-E94A-A2DF-809337870061}" type="slidenum">
              <a:rPr lang="fr-FR"/>
              <a:pPr>
                <a:defRPr/>
              </a:pPr>
              <a:t>7</a:t>
            </a:fld>
            <a:endParaRPr lang="fr-FR"/>
          </a:p>
        </p:txBody>
      </p:sp>
      <p:sp>
        <p:nvSpPr>
          <p:cNvPr id="765954" name="Rectangle 2"/>
          <p:cNvSpPr>
            <a:spLocks noGrp="1" noRot="1" noChangeAspect="1" noChangeArrowheads="1" noTextEdit="1"/>
          </p:cNvSpPr>
          <p:nvPr>
            <p:ph type="sldImg"/>
          </p:nvPr>
        </p:nvSpPr>
        <p:spPr>
          <a:xfrm>
            <a:off x="703263" y="731838"/>
            <a:ext cx="5402262" cy="3740150"/>
          </a:xfrm>
          <a:solidFill>
            <a:srgbClr val="FFFFFF"/>
          </a:solidFill>
          <a:ln/>
          <a:extLst>
            <a:ext uri="{FAA26D3D-D897-4be2-8F04-BA451C77F1D7}">
              <ma14:placeholderFlag xmlns:ma14="http://schemas.microsoft.com/office/mac/drawingml/2011/main" val="1"/>
            </a:ext>
          </a:extLst>
        </p:spPr>
      </p:sp>
      <p:sp>
        <p:nvSpPr>
          <p:cNvPr id="765955" name="Rectangle 3"/>
          <p:cNvSpPr>
            <a:spLocks noGrp="1" noChangeArrowheads="1"/>
          </p:cNvSpPr>
          <p:nvPr>
            <p:ph type="body" idx="1"/>
          </p:nvPr>
        </p:nvSpPr>
        <p:spPr>
          <a:xfrm>
            <a:off x="898525" y="4716463"/>
            <a:ext cx="5011738" cy="1290637"/>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5BBE2D-116C-C842-9D87-76D215C36205}" type="slidenum">
              <a:rPr lang="fr-FR"/>
              <a:pPr>
                <a:defRPr/>
              </a:pPr>
              <a:t>70</a:t>
            </a:fld>
            <a:endParaRPr lang="fr-FR"/>
          </a:p>
        </p:txBody>
      </p:sp>
      <p:sp>
        <p:nvSpPr>
          <p:cNvPr id="86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8355" name="Rectangle 3"/>
          <p:cNvSpPr>
            <a:spLocks noGrp="1" noChangeArrowheads="1"/>
          </p:cNvSpPr>
          <p:nvPr>
            <p:ph type="body" idx="1"/>
          </p:nvPr>
        </p:nvSpPr>
        <p:spPr/>
        <p:txBody>
          <a:bodyPr/>
          <a:lstStyle/>
          <a:p>
            <a:pPr eaLnBrk="1" hangingPunct="1">
              <a:defRPr/>
            </a:pPr>
            <a:r>
              <a:rPr lang="en-US" smtClean="0">
                <a:cs typeface="+mn-cs"/>
              </a:rPr>
              <a:t>It is clear that all of the most important innovations in Human-Computer Interaction have benefited from research at both corporate research labs and universities, much of it funded by the government. The conventional style of graphical user interfaces that use windows, icons, menus and a mouse and are in a phase of standardization, where almost everyone is using the same, standard technology and just making minute, incremental changes. Therefore, it is important that university, corporate, and government-supported research continue, so that we can develop the science and technology needed for the user interfaces of the future.</a:t>
            </a:r>
          </a:p>
          <a:p>
            <a:pPr eaLnBrk="1" hangingPunct="1">
              <a:defRPr/>
            </a:pPr>
            <a:endParaRPr lang="en-US" smtClean="0">
              <a:cs typeface="+mn-cs"/>
            </a:endParaRPr>
          </a:p>
          <a:p>
            <a:pPr eaLnBrk="1" hangingPunct="1">
              <a:defRPr/>
            </a:pPr>
            <a:r>
              <a:rPr lang="en-US" smtClean="0">
                <a:cs typeface="+mn-cs"/>
              </a:rPr>
              <a:t>Another important argument in favor of HCI research in universities is that computer science students need to know about user interface issues. User interfaces are likely to be one of the main value-added competitive advantages of the future, as both hardware and basic software become commodities. If students do not know about user interfaces, they will not serve industry needs. It seems that only through computer science does HCI research disseminate out into products. Furthermore, without appropriate levels of funding of academic HCI research, there will be fewer PhD graduates in HCI to perform research in corporate labs, and fewer top-notch graduates in this area will be interested in being professors, so the needed user interface courses will not be offered.</a:t>
            </a:r>
          </a:p>
          <a:p>
            <a:pPr eaLnBrk="1" hangingPunct="1">
              <a:defRPr/>
            </a:pPr>
            <a:endParaRPr lang="en-US" smtClean="0">
              <a:cs typeface="+mn-cs"/>
            </a:endParaRPr>
          </a:p>
          <a:p>
            <a:pPr eaLnBrk="1" hangingPunct="1">
              <a:defRPr/>
            </a:pPr>
            <a:r>
              <a:rPr lang="en-US" smtClean="0">
                <a:cs typeface="+mn-cs"/>
              </a:rPr>
              <a:t>As computers get faster, more of the processing power is being devoted to the user interface. The interfaces of the future will use gesture recognition, speech recognition and generation, "intelligent agents," adaptive interfaces, video, and many other technologies now being investigated by research groups at universities and corporate labs [35]. It is imperative that this research continue and be well-supported. </a:t>
            </a:r>
            <a:endParaRPr lang="fr-FR"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C205A-64CA-AC46-97EF-7E27604EE739}" type="slidenum">
              <a:rPr lang="fr-FR"/>
              <a:pPr>
                <a:defRPr/>
              </a:pPr>
              <a:t>71</a:t>
            </a:fld>
            <a:endParaRPr lang="fr-FR"/>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pPr eaLnBrk="1" hangingPunct="1">
              <a:defRPr/>
            </a:pPr>
            <a:r>
              <a:rPr lang="en-US" smtClean="0">
                <a:cs typeface="+mn-cs"/>
              </a:rPr>
              <a:t>It is clear that all of the most important innovations in Human-Computer Interaction have benefited from research at both corporate research labs and universities, much of it funded by the government. The conventional style of graphical user interfaces that use windows, icons, menus and a mouse and are in a phase of standardization, where almost everyone is using the same, standard technology and just making minute, incremental changes. Therefore, it is important that university, corporate, and government-supported research continue, so that we can develop the science and technology needed for the user interfaces of the future.</a:t>
            </a:r>
          </a:p>
          <a:p>
            <a:pPr eaLnBrk="1" hangingPunct="1">
              <a:defRPr/>
            </a:pPr>
            <a:endParaRPr lang="en-US" smtClean="0">
              <a:cs typeface="+mn-cs"/>
            </a:endParaRPr>
          </a:p>
          <a:p>
            <a:pPr eaLnBrk="1" hangingPunct="1">
              <a:defRPr/>
            </a:pPr>
            <a:r>
              <a:rPr lang="en-US" smtClean="0">
                <a:cs typeface="+mn-cs"/>
              </a:rPr>
              <a:t>Another important argument in favor of HCI research in universities is that computer science students need to know about user interface issues. User interfaces are likely to be one of the main value-added competitive advantages of the future, as both hardware and basic software become commodities. If students do not know about user interfaces, they will not serve industry needs. It seems that only through computer science does HCI research disseminate out into products. Furthermore, without appropriate levels of funding of academic HCI research, there will be fewer PhD graduates in HCI to perform research in corporate labs, and fewer top-notch graduates in this area will be interested in being professors, so the needed user interface courses will not be offered.</a:t>
            </a:r>
          </a:p>
          <a:p>
            <a:pPr eaLnBrk="1" hangingPunct="1">
              <a:defRPr/>
            </a:pPr>
            <a:endParaRPr lang="en-US" smtClean="0">
              <a:cs typeface="+mn-cs"/>
            </a:endParaRPr>
          </a:p>
          <a:p>
            <a:pPr eaLnBrk="1" hangingPunct="1">
              <a:defRPr/>
            </a:pPr>
            <a:r>
              <a:rPr lang="en-US" smtClean="0">
                <a:cs typeface="+mn-cs"/>
              </a:rPr>
              <a:t>As computers get faster, more of the processing power is being devoted to the user interface. The interfaces of the future will use gesture recognition, speech recognition and generation, "intelligent agents," adaptive interfaces, video, and many other technologies now being investigated by research groups at universities and corporate labs [35]. It is imperative that this research continue and be well-supported. </a:t>
            </a:r>
            <a:endParaRPr lang="fr-FR"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44C878-545B-D94A-A456-ACE767201CD6}" type="slidenum">
              <a:rPr lang="fr-FR"/>
              <a:pPr>
                <a:defRPr/>
              </a:pPr>
              <a:t>72</a:t>
            </a:fld>
            <a:endParaRPr lang="fr-FR"/>
          </a:p>
        </p:txBody>
      </p:sp>
      <p:sp>
        <p:nvSpPr>
          <p:cNvPr id="968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68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B1CCBA-6A18-6C4F-B5EF-F8977A720A41}" type="slidenum">
              <a:rPr lang="fr-FR"/>
              <a:pPr>
                <a:defRPr/>
              </a:pPr>
              <a:t>73</a:t>
            </a:fld>
            <a:endParaRPr lang="fr-FR"/>
          </a:p>
        </p:txBody>
      </p:sp>
      <p:sp>
        <p:nvSpPr>
          <p:cNvPr id="9707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07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DEBD30-BDB3-3C44-9163-45CDE1ADB6FB}" type="slidenum">
              <a:rPr lang="fr-FR"/>
              <a:pPr>
                <a:defRPr/>
              </a:pPr>
              <a:t>74</a:t>
            </a:fld>
            <a:endParaRPr lang="fr-F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dirty="0" smtClean="0"/>
              <a:t>(présence*2 +examen +2*expose)/4 </a:t>
            </a:r>
            <a:endParaRPr lang="en-US" dirty="0" smtClean="0">
              <a:latin typeface="Palatino"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C863D6-7E82-1A47-BF2F-29CA15C6995E}" type="slidenum">
              <a:rPr lang="fr-FR"/>
              <a:pPr>
                <a:defRPr/>
              </a:pPr>
              <a:t>75</a:t>
            </a:fld>
            <a:endParaRPr lang="fr-FR"/>
          </a:p>
        </p:txBody>
      </p:sp>
      <p:sp>
        <p:nvSpPr>
          <p:cNvPr id="72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294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E8B852-B509-2744-9149-75AF6F59CA5B}" type="slidenum">
              <a:rPr lang="fr-FR"/>
              <a:pPr>
                <a:defRPr/>
              </a:pPr>
              <a:t>76</a:t>
            </a:fld>
            <a:endParaRPr lang="fr-FR"/>
          </a:p>
        </p:txBody>
      </p:sp>
      <p:sp>
        <p:nvSpPr>
          <p:cNvPr id="83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683"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8057B8-1A9C-F74F-B45F-E2C6030F1320}" type="slidenum">
              <a:rPr lang="fr-FR"/>
              <a:pPr>
                <a:defRPr/>
              </a:pPr>
              <a:t>77</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E34346-0BCA-7A41-9304-E0E386BCB00E}" type="slidenum">
              <a:rPr lang="fr-FR"/>
              <a:pPr>
                <a:defRPr/>
              </a:pPr>
              <a:t>78</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F424EA-5F28-544F-9D73-706495C8CE64}" type="slidenum">
              <a:rPr lang="fr-FR"/>
              <a:pPr>
                <a:defRPr/>
              </a:pPr>
              <a:t>79</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2829E3-48F3-5F4C-BB58-DA6AF69A8EE2}" type="slidenum">
              <a:rPr lang="fr-FR"/>
              <a:pPr>
                <a:defRPr/>
              </a:pPr>
              <a:t>8</a:t>
            </a:fld>
            <a:endParaRPr lang="fr-FR"/>
          </a:p>
        </p:txBody>
      </p:sp>
      <p:sp>
        <p:nvSpPr>
          <p:cNvPr id="768002" name="Rectangle 2"/>
          <p:cNvSpPr>
            <a:spLocks noGrp="1" noRot="1" noChangeAspect="1" noChangeArrowheads="1" noTextEdit="1"/>
          </p:cNvSpPr>
          <p:nvPr>
            <p:ph type="sldImg"/>
          </p:nvPr>
        </p:nvSpPr>
        <p:spPr>
          <a:xfrm>
            <a:off x="703263" y="731838"/>
            <a:ext cx="5402262" cy="3740150"/>
          </a:xfrm>
          <a:solidFill>
            <a:srgbClr val="FFFFFF"/>
          </a:solidFill>
          <a:ln/>
          <a:extLst>
            <a:ext uri="{FAA26D3D-D897-4be2-8F04-BA451C77F1D7}">
              <ma14:placeholderFlag xmlns:ma14="http://schemas.microsoft.com/office/mac/drawingml/2011/main" val="1"/>
            </a:ext>
          </a:extLst>
        </p:spPr>
      </p:sp>
      <p:sp>
        <p:nvSpPr>
          <p:cNvPr id="768003" name="Rectangle 3"/>
          <p:cNvSpPr>
            <a:spLocks noGrp="1" noChangeArrowheads="1"/>
          </p:cNvSpPr>
          <p:nvPr>
            <p:ph type="body" idx="1"/>
          </p:nvPr>
        </p:nvSpPr>
        <p:spPr>
          <a:xfrm>
            <a:off x="898525" y="4716463"/>
            <a:ext cx="5011738" cy="1290637"/>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7AD675-19C4-BA4A-AE55-7A637A6A93E6}" type="slidenum">
              <a:rPr lang="fr-FR"/>
              <a:pPr>
                <a:defRPr/>
              </a:pPr>
              <a:t>80</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13593-6AFC-D449-8327-DFBC88F73FC2}" type="slidenum">
              <a:rPr lang="fr-FR"/>
              <a:pPr>
                <a:defRPr/>
              </a:pPr>
              <a:t>9</a:t>
            </a:fld>
            <a:endParaRPr lang="fr-FR"/>
          </a:p>
        </p:txBody>
      </p:sp>
      <p:sp>
        <p:nvSpPr>
          <p:cNvPr id="100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2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A04EE5CC-2868-9C4A-80D1-61C9C0266222}" type="slidenum">
              <a:rPr lang="fr-FR"/>
              <a:pPr>
                <a:defRPr/>
              </a:pPr>
              <a:t>‹#›</a:t>
            </a:fld>
            <a:endParaRPr lang="fr-FR"/>
          </a:p>
        </p:txBody>
      </p:sp>
    </p:spTree>
    <p:extLst>
      <p:ext uri="{BB962C8B-B14F-4D97-AF65-F5344CB8AC3E}">
        <p14:creationId xmlns:p14="http://schemas.microsoft.com/office/powerpoint/2010/main" val="326217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EA7B5064-C472-284D-A25B-C03C2BE43CAA}" type="slidenum">
              <a:rPr lang="fr-FR"/>
              <a:pPr>
                <a:defRPr/>
              </a:pPr>
              <a:t>‹#›</a:t>
            </a:fld>
            <a:endParaRPr lang="fr-FR"/>
          </a:p>
        </p:txBody>
      </p:sp>
    </p:spTree>
    <p:extLst>
      <p:ext uri="{BB962C8B-B14F-4D97-AF65-F5344CB8AC3E}">
        <p14:creationId xmlns:p14="http://schemas.microsoft.com/office/powerpoint/2010/main" val="151113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D5BBD371-3206-BE40-9C64-9897A7C9F5C8}" type="slidenum">
              <a:rPr lang="fr-FR"/>
              <a:pPr>
                <a:defRPr/>
              </a:pPr>
              <a:t>‹#›</a:t>
            </a:fld>
            <a:endParaRPr lang="fr-FR"/>
          </a:p>
        </p:txBody>
      </p:sp>
    </p:spTree>
    <p:extLst>
      <p:ext uri="{BB962C8B-B14F-4D97-AF65-F5344CB8AC3E}">
        <p14:creationId xmlns:p14="http://schemas.microsoft.com/office/powerpoint/2010/main" val="246998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07CFA-87F7-434F-B396-54EA4BB8E936}" type="slidenum">
              <a:rPr lang="en-US"/>
              <a:pPr>
                <a:defRPr/>
              </a:pPr>
              <a:t>‹#›</a:t>
            </a:fld>
            <a:endParaRPr lang="en-US"/>
          </a:p>
        </p:txBody>
      </p:sp>
    </p:spTree>
    <p:extLst>
      <p:ext uri="{BB962C8B-B14F-4D97-AF65-F5344CB8AC3E}">
        <p14:creationId xmlns:p14="http://schemas.microsoft.com/office/powerpoint/2010/main" val="310121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8F308-1522-3F4C-B1F3-B66BE6E9FBBF}" type="slidenum">
              <a:rPr lang="en-US"/>
              <a:pPr>
                <a:defRPr/>
              </a:pPr>
              <a:t>‹#›</a:t>
            </a:fld>
            <a:endParaRPr lang="en-US"/>
          </a:p>
        </p:txBody>
      </p:sp>
    </p:spTree>
    <p:extLst>
      <p:ext uri="{BB962C8B-B14F-4D97-AF65-F5344CB8AC3E}">
        <p14:creationId xmlns:p14="http://schemas.microsoft.com/office/powerpoint/2010/main" val="58784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3B828D-1D7A-E145-9445-5E1297DD1C80}" type="slidenum">
              <a:rPr lang="en-US"/>
              <a:pPr>
                <a:defRPr/>
              </a:pPr>
              <a:t>‹#›</a:t>
            </a:fld>
            <a:endParaRPr lang="en-US"/>
          </a:p>
        </p:txBody>
      </p:sp>
    </p:spTree>
    <p:extLst>
      <p:ext uri="{BB962C8B-B14F-4D97-AF65-F5344CB8AC3E}">
        <p14:creationId xmlns:p14="http://schemas.microsoft.com/office/powerpoint/2010/main" val="127457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BE1B07-8C74-6A4D-B3C9-AED5AFB3CBC9}" type="slidenum">
              <a:rPr lang="en-US"/>
              <a:pPr>
                <a:defRPr/>
              </a:pPr>
              <a:t>‹#›</a:t>
            </a:fld>
            <a:endParaRPr lang="en-US"/>
          </a:p>
        </p:txBody>
      </p:sp>
    </p:spTree>
    <p:extLst>
      <p:ext uri="{BB962C8B-B14F-4D97-AF65-F5344CB8AC3E}">
        <p14:creationId xmlns:p14="http://schemas.microsoft.com/office/powerpoint/2010/main" val="899376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DA3AF7-C9A6-EB4E-B007-4ABEBA54FC18}" type="slidenum">
              <a:rPr lang="en-US"/>
              <a:pPr>
                <a:defRPr/>
              </a:pPr>
              <a:t>‹#›</a:t>
            </a:fld>
            <a:endParaRPr lang="en-US"/>
          </a:p>
        </p:txBody>
      </p:sp>
    </p:spTree>
    <p:extLst>
      <p:ext uri="{BB962C8B-B14F-4D97-AF65-F5344CB8AC3E}">
        <p14:creationId xmlns:p14="http://schemas.microsoft.com/office/powerpoint/2010/main" val="214541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7D02A2-430B-C74E-ADAF-36BFF6639C35}" type="slidenum">
              <a:rPr lang="en-US"/>
              <a:pPr>
                <a:defRPr/>
              </a:pPr>
              <a:t>‹#›</a:t>
            </a:fld>
            <a:endParaRPr lang="en-US"/>
          </a:p>
        </p:txBody>
      </p:sp>
    </p:spTree>
    <p:extLst>
      <p:ext uri="{BB962C8B-B14F-4D97-AF65-F5344CB8AC3E}">
        <p14:creationId xmlns:p14="http://schemas.microsoft.com/office/powerpoint/2010/main" val="2745802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D6FD8C-A42C-AC45-8172-A4F08B099102}" type="slidenum">
              <a:rPr lang="en-US"/>
              <a:pPr>
                <a:defRPr/>
              </a:pPr>
              <a:t>‹#›</a:t>
            </a:fld>
            <a:endParaRPr lang="en-US"/>
          </a:p>
        </p:txBody>
      </p:sp>
    </p:spTree>
    <p:extLst>
      <p:ext uri="{BB962C8B-B14F-4D97-AF65-F5344CB8AC3E}">
        <p14:creationId xmlns:p14="http://schemas.microsoft.com/office/powerpoint/2010/main" val="105195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61D43E-4260-4140-92C5-CA41D8317AE4}" type="slidenum">
              <a:rPr lang="en-US"/>
              <a:pPr>
                <a:defRPr/>
              </a:pPr>
              <a:t>‹#›</a:t>
            </a:fld>
            <a:endParaRPr lang="en-US"/>
          </a:p>
        </p:txBody>
      </p:sp>
    </p:spTree>
    <p:extLst>
      <p:ext uri="{BB962C8B-B14F-4D97-AF65-F5344CB8AC3E}">
        <p14:creationId xmlns:p14="http://schemas.microsoft.com/office/powerpoint/2010/main" val="297338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380AFA62-D60D-2A47-A543-7C14400F7BC2}" type="slidenum">
              <a:rPr lang="fr-FR"/>
              <a:pPr>
                <a:defRPr/>
              </a:pPr>
              <a:t>‹#›</a:t>
            </a:fld>
            <a:endParaRPr lang="fr-FR"/>
          </a:p>
        </p:txBody>
      </p:sp>
    </p:spTree>
    <p:extLst>
      <p:ext uri="{BB962C8B-B14F-4D97-AF65-F5344CB8AC3E}">
        <p14:creationId xmlns:p14="http://schemas.microsoft.com/office/powerpoint/2010/main" val="3199608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369A1-0428-5249-A9AC-F63F2D05B097}" type="slidenum">
              <a:rPr lang="en-US"/>
              <a:pPr>
                <a:defRPr/>
              </a:pPr>
              <a:t>‹#›</a:t>
            </a:fld>
            <a:endParaRPr lang="en-US"/>
          </a:p>
        </p:txBody>
      </p:sp>
    </p:spTree>
    <p:extLst>
      <p:ext uri="{BB962C8B-B14F-4D97-AF65-F5344CB8AC3E}">
        <p14:creationId xmlns:p14="http://schemas.microsoft.com/office/powerpoint/2010/main" val="355680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E7738B-5609-6141-BB44-872F70181227}" type="slidenum">
              <a:rPr lang="en-US"/>
              <a:pPr>
                <a:defRPr/>
              </a:pPr>
              <a:t>‹#›</a:t>
            </a:fld>
            <a:endParaRPr lang="en-US"/>
          </a:p>
        </p:txBody>
      </p:sp>
    </p:spTree>
    <p:extLst>
      <p:ext uri="{BB962C8B-B14F-4D97-AF65-F5344CB8AC3E}">
        <p14:creationId xmlns:p14="http://schemas.microsoft.com/office/powerpoint/2010/main" val="126945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A3A10-C5E1-524E-985F-3451731D6405}" type="slidenum">
              <a:rPr lang="en-US"/>
              <a:pPr>
                <a:defRPr/>
              </a:pPr>
              <a:t>‹#›</a:t>
            </a:fld>
            <a:endParaRPr lang="en-US"/>
          </a:p>
        </p:txBody>
      </p:sp>
    </p:spTree>
    <p:extLst>
      <p:ext uri="{BB962C8B-B14F-4D97-AF65-F5344CB8AC3E}">
        <p14:creationId xmlns:p14="http://schemas.microsoft.com/office/powerpoint/2010/main" val="457141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42950" y="609600"/>
            <a:ext cx="8420100" cy="11430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742950" y="1981200"/>
            <a:ext cx="413385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006B7F-72F7-BA44-AAFA-B1E56C873CD7}" type="slidenum">
              <a:rPr lang="en-US"/>
              <a:pPr>
                <a:defRPr/>
              </a:pPr>
              <a:t>‹#›</a:t>
            </a:fld>
            <a:endParaRPr lang="en-US"/>
          </a:p>
        </p:txBody>
      </p:sp>
    </p:spTree>
    <p:extLst>
      <p:ext uri="{BB962C8B-B14F-4D97-AF65-F5344CB8AC3E}">
        <p14:creationId xmlns:p14="http://schemas.microsoft.com/office/powerpoint/2010/main" val="283627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63B5B34E-9A86-BC44-979C-FB9EB4A821ED}" type="slidenum">
              <a:rPr lang="fr-FR"/>
              <a:pPr>
                <a:defRPr/>
              </a:pPr>
              <a:t>‹#›</a:t>
            </a:fld>
            <a:endParaRPr lang="fr-FR"/>
          </a:p>
        </p:txBody>
      </p:sp>
    </p:spTree>
    <p:extLst>
      <p:ext uri="{BB962C8B-B14F-4D97-AF65-F5344CB8AC3E}">
        <p14:creationId xmlns:p14="http://schemas.microsoft.com/office/powerpoint/2010/main" val="371090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B83C2452-B109-FC49-9FFB-663B5E8994DE}" type="slidenum">
              <a:rPr lang="fr-FR"/>
              <a:pPr>
                <a:defRPr/>
              </a:pPr>
              <a:t>‹#›</a:t>
            </a:fld>
            <a:endParaRPr lang="fr-FR"/>
          </a:p>
        </p:txBody>
      </p:sp>
    </p:spTree>
    <p:extLst>
      <p:ext uri="{BB962C8B-B14F-4D97-AF65-F5344CB8AC3E}">
        <p14:creationId xmlns:p14="http://schemas.microsoft.com/office/powerpoint/2010/main" val="403349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fr-FR"/>
          </a:p>
        </p:txBody>
      </p:sp>
      <p:sp>
        <p:nvSpPr>
          <p:cNvPr id="8" name="Rectangle 10"/>
          <p:cNvSpPr>
            <a:spLocks noGrp="1" noChangeArrowheads="1"/>
          </p:cNvSpPr>
          <p:nvPr>
            <p:ph type="ftr" sz="quarter" idx="11"/>
          </p:nvPr>
        </p:nvSpPr>
        <p:spPr>
          <a:ln/>
        </p:spPr>
        <p:txBody>
          <a:bodyPr/>
          <a:lstStyle>
            <a:lvl1pPr>
              <a:defRPr/>
            </a:lvl1pPr>
          </a:lstStyle>
          <a:p>
            <a:pPr>
              <a:defRPr/>
            </a:pPr>
            <a:endParaRPr lang="fr-FR"/>
          </a:p>
        </p:txBody>
      </p:sp>
      <p:sp>
        <p:nvSpPr>
          <p:cNvPr id="9" name="Rectangle 11"/>
          <p:cNvSpPr>
            <a:spLocks noGrp="1" noChangeArrowheads="1"/>
          </p:cNvSpPr>
          <p:nvPr>
            <p:ph type="sldNum" sz="quarter" idx="12"/>
          </p:nvPr>
        </p:nvSpPr>
        <p:spPr>
          <a:ln/>
        </p:spPr>
        <p:txBody>
          <a:bodyPr/>
          <a:lstStyle>
            <a:lvl1pPr>
              <a:defRPr/>
            </a:lvl1pPr>
          </a:lstStyle>
          <a:p>
            <a:pPr>
              <a:defRPr/>
            </a:pPr>
            <a:fld id="{5E807A7D-C11C-3741-91D9-D01973F73750}" type="slidenum">
              <a:rPr lang="fr-FR"/>
              <a:pPr>
                <a:defRPr/>
              </a:pPr>
              <a:t>‹#›</a:t>
            </a:fld>
            <a:endParaRPr lang="fr-FR"/>
          </a:p>
        </p:txBody>
      </p:sp>
    </p:spTree>
    <p:extLst>
      <p:ext uri="{BB962C8B-B14F-4D97-AF65-F5344CB8AC3E}">
        <p14:creationId xmlns:p14="http://schemas.microsoft.com/office/powerpoint/2010/main" val="388999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fr-FR"/>
          </a:p>
        </p:txBody>
      </p:sp>
      <p:sp>
        <p:nvSpPr>
          <p:cNvPr id="4" name="Rectangle 10"/>
          <p:cNvSpPr>
            <a:spLocks noGrp="1" noChangeArrowheads="1"/>
          </p:cNvSpPr>
          <p:nvPr>
            <p:ph type="ftr" sz="quarter" idx="11"/>
          </p:nvPr>
        </p:nvSpPr>
        <p:spPr>
          <a:ln/>
        </p:spPr>
        <p:txBody>
          <a:bodyPr/>
          <a:lstStyle>
            <a:lvl1pPr>
              <a:defRPr/>
            </a:lvl1pPr>
          </a:lstStyle>
          <a:p>
            <a:pPr>
              <a:defRPr/>
            </a:pPr>
            <a:endParaRPr lang="fr-FR"/>
          </a:p>
        </p:txBody>
      </p:sp>
      <p:sp>
        <p:nvSpPr>
          <p:cNvPr id="5" name="Rectangle 11"/>
          <p:cNvSpPr>
            <a:spLocks noGrp="1" noChangeArrowheads="1"/>
          </p:cNvSpPr>
          <p:nvPr>
            <p:ph type="sldNum" sz="quarter" idx="12"/>
          </p:nvPr>
        </p:nvSpPr>
        <p:spPr>
          <a:ln/>
        </p:spPr>
        <p:txBody>
          <a:bodyPr/>
          <a:lstStyle>
            <a:lvl1pPr>
              <a:defRPr/>
            </a:lvl1pPr>
          </a:lstStyle>
          <a:p>
            <a:pPr>
              <a:defRPr/>
            </a:pPr>
            <a:fld id="{9EA403F3-BEE3-3D4C-8B19-9D5042C3297C}" type="slidenum">
              <a:rPr lang="fr-FR"/>
              <a:pPr>
                <a:defRPr/>
              </a:pPr>
              <a:t>‹#›</a:t>
            </a:fld>
            <a:endParaRPr lang="fr-FR"/>
          </a:p>
        </p:txBody>
      </p:sp>
    </p:spTree>
    <p:extLst>
      <p:ext uri="{BB962C8B-B14F-4D97-AF65-F5344CB8AC3E}">
        <p14:creationId xmlns:p14="http://schemas.microsoft.com/office/powerpoint/2010/main" val="128409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FR"/>
          </a:p>
        </p:txBody>
      </p:sp>
      <p:sp>
        <p:nvSpPr>
          <p:cNvPr id="3" name="Rectangle 10"/>
          <p:cNvSpPr>
            <a:spLocks noGrp="1" noChangeArrowheads="1"/>
          </p:cNvSpPr>
          <p:nvPr>
            <p:ph type="ftr" sz="quarter" idx="11"/>
          </p:nvPr>
        </p:nvSpPr>
        <p:spPr>
          <a:ln/>
        </p:spPr>
        <p:txBody>
          <a:bodyPr/>
          <a:lstStyle>
            <a:lvl1pPr>
              <a:defRPr/>
            </a:lvl1pPr>
          </a:lstStyle>
          <a:p>
            <a:pPr>
              <a:defRPr/>
            </a:pPr>
            <a:endParaRPr lang="fr-FR"/>
          </a:p>
        </p:txBody>
      </p:sp>
      <p:sp>
        <p:nvSpPr>
          <p:cNvPr id="4" name="Rectangle 11"/>
          <p:cNvSpPr>
            <a:spLocks noGrp="1" noChangeArrowheads="1"/>
          </p:cNvSpPr>
          <p:nvPr>
            <p:ph type="sldNum" sz="quarter" idx="12"/>
          </p:nvPr>
        </p:nvSpPr>
        <p:spPr>
          <a:ln/>
        </p:spPr>
        <p:txBody>
          <a:bodyPr/>
          <a:lstStyle>
            <a:lvl1pPr>
              <a:defRPr/>
            </a:lvl1pPr>
          </a:lstStyle>
          <a:p>
            <a:pPr>
              <a:defRPr/>
            </a:pPr>
            <a:fld id="{F8EE35DE-EC51-8D4D-B73C-7352329372F0}" type="slidenum">
              <a:rPr lang="fr-FR"/>
              <a:pPr>
                <a:defRPr/>
              </a:pPr>
              <a:t>‹#›</a:t>
            </a:fld>
            <a:endParaRPr lang="fr-FR"/>
          </a:p>
        </p:txBody>
      </p:sp>
    </p:spTree>
    <p:extLst>
      <p:ext uri="{BB962C8B-B14F-4D97-AF65-F5344CB8AC3E}">
        <p14:creationId xmlns:p14="http://schemas.microsoft.com/office/powerpoint/2010/main" val="146927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2985965D-0542-9643-9D7F-8812B45E8B83}" type="slidenum">
              <a:rPr lang="fr-FR"/>
              <a:pPr>
                <a:defRPr/>
              </a:pPr>
              <a:t>‹#›</a:t>
            </a:fld>
            <a:endParaRPr lang="fr-FR"/>
          </a:p>
        </p:txBody>
      </p:sp>
    </p:spTree>
    <p:extLst>
      <p:ext uri="{BB962C8B-B14F-4D97-AF65-F5344CB8AC3E}">
        <p14:creationId xmlns:p14="http://schemas.microsoft.com/office/powerpoint/2010/main" val="3623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6828BB25-1394-9445-BD83-8E8521D1F996}" type="slidenum">
              <a:rPr lang="fr-FR"/>
              <a:pPr>
                <a:defRPr/>
              </a:pPr>
              <a:t>‹#›</a:t>
            </a:fld>
            <a:endParaRPr lang="fr-FR"/>
          </a:p>
        </p:txBody>
      </p:sp>
    </p:spTree>
    <p:extLst>
      <p:ext uri="{BB962C8B-B14F-4D97-AF65-F5344CB8AC3E}">
        <p14:creationId xmlns:p14="http://schemas.microsoft.com/office/powerpoint/2010/main" val="1865007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67" name="Rectangle 7"/>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11368" name="Rectangle 8"/>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11369" name="Rectangle 9"/>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911370" name="Rectangle 10"/>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911371" name="Rectangle 11"/>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0470B04-977D-3D45-8EC3-C43EF9946E7F}"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5pPr>
      <a:lvl6pPr marL="457200" algn="ctr" rtl="0" fontAlgn="base">
        <a:spcBef>
          <a:spcPct val="0"/>
        </a:spcBef>
        <a:spcAft>
          <a:spcPct val="0"/>
        </a:spcAft>
        <a:defRPr sz="4400">
          <a:solidFill>
            <a:srgbClr val="0000FF"/>
          </a:solidFill>
          <a:latin typeface="Times" charset="0"/>
          <a:ea typeface="ＭＳ Ｐゴシック" charset="0"/>
          <a:cs typeface="ＭＳ Ｐゴシック" charset="0"/>
        </a:defRPr>
      </a:lvl6pPr>
      <a:lvl7pPr marL="914400" algn="ctr" rtl="0" fontAlgn="base">
        <a:spcBef>
          <a:spcPct val="0"/>
        </a:spcBef>
        <a:spcAft>
          <a:spcPct val="0"/>
        </a:spcAft>
        <a:defRPr sz="4400">
          <a:solidFill>
            <a:srgbClr val="0000FF"/>
          </a:solidFill>
          <a:latin typeface="Times" charset="0"/>
          <a:ea typeface="ＭＳ Ｐゴシック" charset="0"/>
          <a:cs typeface="ＭＳ Ｐゴシック" charset="0"/>
        </a:defRPr>
      </a:lvl7pPr>
      <a:lvl8pPr marL="1371600" algn="ctr" rtl="0" fontAlgn="base">
        <a:spcBef>
          <a:spcPct val="0"/>
        </a:spcBef>
        <a:spcAft>
          <a:spcPct val="0"/>
        </a:spcAft>
        <a:defRPr sz="4400">
          <a:solidFill>
            <a:srgbClr val="0000FF"/>
          </a:solidFill>
          <a:latin typeface="Times" charset="0"/>
          <a:ea typeface="ＭＳ Ｐゴシック" charset="0"/>
          <a:cs typeface="ＭＳ Ｐゴシック" charset="0"/>
        </a:defRPr>
      </a:lvl8pPr>
      <a:lvl9pPr marL="1828800" algn="ctr" rtl="0" fontAlgn="base">
        <a:spcBef>
          <a:spcPct val="0"/>
        </a:spcBef>
        <a:spcAft>
          <a:spcPct val="0"/>
        </a:spcAft>
        <a:defRPr sz="4400">
          <a:solidFill>
            <a:srgbClr val="0000FF"/>
          </a:solidFill>
          <a:latin typeface="Time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Cliquez et modifiez le titre</a:t>
            </a:r>
          </a:p>
        </p:txBody>
      </p:sp>
      <p:sp>
        <p:nvSpPr>
          <p:cNvPr id="952323"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952324"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52325"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52326"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9DE17B8F-F0F2-E846-BC68-4E62460503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bootstrap.org/chronicle/pix/pix.html" TargetMode="External"/><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Document_Microsoft_Word_97_-_20041.doc"/><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Document_Microsoft_Word_97_-_20042.doc"/><Relationship Id="rId5"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Document_Microsoft_Word_97_-_20043.doc"/><Relationship Id="rId5"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Document_Microsoft_Word_97_-_20044.doc"/><Relationship Id="rId5"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Document_Microsoft_Word_97_-_20045.doc"/><Relationship Id="rId5"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Document_Microsoft_Word_97_-_20046.doc"/><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5E82925-0CAF-6B47-AE75-6F68BAF78485}" type="slidenum">
              <a:rPr lang="fr-FR"/>
              <a:pPr>
                <a:defRPr/>
              </a:pPr>
              <a:t>1</a:t>
            </a:fld>
            <a:endParaRPr lang="fr-FR" dirty="0"/>
          </a:p>
        </p:txBody>
      </p:sp>
      <p:sp>
        <p:nvSpPr>
          <p:cNvPr id="164866" name="Rectangle 2"/>
          <p:cNvSpPr>
            <a:spLocks noGrp="1" noChangeArrowheads="1"/>
          </p:cNvSpPr>
          <p:nvPr>
            <p:ph type="ctrTitle"/>
          </p:nvPr>
        </p:nvSpPr>
        <p:spPr>
          <a:xfrm>
            <a:off x="0" y="1066800"/>
            <a:ext cx="9906000" cy="16764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b="1" dirty="0" smtClean="0"/>
              <a:t>Histoire de l'Interaction Homme-Machine</a:t>
            </a:r>
            <a:endParaRPr lang="fr-FR" dirty="0" smtClean="0"/>
          </a:p>
        </p:txBody>
      </p:sp>
      <p:sp>
        <p:nvSpPr>
          <p:cNvPr id="164867" name="Rectangle 3"/>
          <p:cNvSpPr>
            <a:spLocks noGrp="1" noChangeArrowheads="1"/>
          </p:cNvSpPr>
          <p:nvPr>
            <p:ph type="subTitle" idx="1"/>
          </p:nvPr>
        </p:nvSpPr>
        <p:spPr>
          <a:xfrm>
            <a:off x="1295400" y="3200400"/>
            <a:ext cx="7842250" cy="2971800"/>
          </a:xfrm>
          <a:effectLst>
            <a:outerShdw blurRad="63500" dist="35921" dir="2700000" algn="ctr" rotWithShape="0">
              <a:schemeClr val="bg2">
                <a:alpha val="74998"/>
              </a:schemeClr>
            </a:outerShdw>
          </a:effectLst>
        </p:spPr>
        <p:txBody>
          <a:bodyPr/>
          <a:lstStyle/>
          <a:p>
            <a:pPr eaLnBrk="1" hangingPunct="1">
              <a:defRPr/>
            </a:pPr>
            <a:r>
              <a:rPr lang="fr-FR" sz="2800" dirty="0" smtClean="0">
                <a:solidFill>
                  <a:schemeClr val="tx2"/>
                </a:solidFill>
              </a:rPr>
              <a:t>MASTER INFORMATIQUE</a:t>
            </a:r>
          </a:p>
          <a:p>
            <a:pPr eaLnBrk="1" hangingPunct="1">
              <a:defRPr/>
            </a:pPr>
            <a:r>
              <a:rPr lang="fr-FR" sz="2800" dirty="0">
                <a:solidFill>
                  <a:schemeClr val="tx2"/>
                </a:solidFill>
              </a:rPr>
              <a:t>2ème année, PLS et </a:t>
            </a:r>
            <a:r>
              <a:rPr lang="fr-FR" sz="2800" dirty="0"/>
              <a:t>EID² </a:t>
            </a:r>
            <a:endParaRPr lang="fr-FR" sz="2400" dirty="0">
              <a:solidFill>
                <a:srgbClr val="212183"/>
              </a:solidFill>
            </a:endParaRPr>
          </a:p>
          <a:p>
            <a:pPr eaLnBrk="1" hangingPunct="1">
              <a:defRPr/>
            </a:pPr>
            <a:endParaRPr lang="fr-FR" sz="2400" dirty="0" smtClean="0">
              <a:solidFill>
                <a:srgbClr val="212183"/>
              </a:solidFill>
            </a:endParaRPr>
          </a:p>
          <a:p>
            <a:pPr eaLnBrk="1" hangingPunct="1">
              <a:defRPr/>
            </a:pPr>
            <a:r>
              <a:rPr lang="fr-FR" sz="2400" dirty="0" smtClean="0"/>
              <a:t>C a </a:t>
            </a:r>
            <a:r>
              <a:rPr lang="fr-FR" sz="2400" dirty="0" err="1" smtClean="0"/>
              <a:t>t</a:t>
            </a:r>
            <a:r>
              <a:rPr lang="fr-FR" sz="2400" dirty="0" smtClean="0"/>
              <a:t> h e r i n e    R e c a n a </a:t>
            </a:r>
            <a:r>
              <a:rPr lang="fr-FR" sz="2400" dirty="0" err="1" smtClean="0"/>
              <a:t>t</a:t>
            </a:r>
            <a:r>
              <a:rPr lang="fr-FR" sz="2400" dirty="0" smtClean="0"/>
              <a:t> i</a:t>
            </a:r>
          </a:p>
          <a:p>
            <a:pPr eaLnBrk="1" hangingPunct="1">
              <a:defRPr/>
            </a:pPr>
            <a:r>
              <a:rPr lang="fr-FR" sz="2400" dirty="0" smtClean="0"/>
              <a:t>U n i v e r s i </a:t>
            </a:r>
            <a:r>
              <a:rPr lang="fr-FR" sz="2400" dirty="0" err="1" smtClean="0"/>
              <a:t>t</a:t>
            </a:r>
            <a:r>
              <a:rPr lang="fr-FR" sz="2400" dirty="0" smtClean="0"/>
              <a:t> </a:t>
            </a:r>
            <a:r>
              <a:rPr lang="fr-FR" sz="2400" dirty="0" err="1" smtClean="0"/>
              <a:t>é</a:t>
            </a:r>
            <a:r>
              <a:rPr lang="fr-FR" sz="2400" dirty="0" smtClean="0"/>
              <a:t>   P a r i s   1 3</a:t>
            </a:r>
            <a:endParaRPr lang="fr-FR"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AD0ED8A-F40A-CF4C-8810-CA31302913FD}" type="slidenum">
              <a:rPr lang="fr-FR"/>
              <a:pPr>
                <a:defRPr/>
              </a:pPr>
              <a:t>10</a:t>
            </a:fld>
            <a:endParaRPr lang="fr-FR"/>
          </a:p>
        </p:txBody>
      </p:sp>
      <p:sp>
        <p:nvSpPr>
          <p:cNvPr id="769026" name="Rectangle 2"/>
          <p:cNvSpPr>
            <a:spLocks noGrp="1" noChangeArrowheads="1"/>
          </p:cNvSpPr>
          <p:nvPr>
            <p:ph type="title"/>
          </p:nvPr>
        </p:nvSpPr>
        <p:spPr/>
        <p:txBody>
          <a:bodyPr lIns="92075" tIns="46038" rIns="92075" bIns="46038"/>
          <a:lstStyle/>
          <a:p>
            <a:pPr eaLnBrk="1" hangingPunct="1">
              <a:defRPr/>
            </a:pPr>
            <a:r>
              <a:rPr lang="en-US" sz="4000" b="1" smtClean="0"/>
              <a:t>Fondements intellectuels</a:t>
            </a:r>
            <a:endParaRPr lang="en-US" sz="4000" smtClean="0"/>
          </a:p>
        </p:txBody>
      </p:sp>
      <p:sp>
        <p:nvSpPr>
          <p:cNvPr id="769027" name="Rectangle 3"/>
          <p:cNvSpPr>
            <a:spLocks noGrp="1" noChangeArrowheads="1"/>
          </p:cNvSpPr>
          <p:nvPr>
            <p:ph type="body" idx="1"/>
          </p:nvPr>
        </p:nvSpPr>
        <p:spPr>
          <a:xfrm>
            <a:off x="742950" y="1981200"/>
            <a:ext cx="8705850" cy="4648200"/>
          </a:xfrm>
        </p:spPr>
        <p:txBody>
          <a:bodyPr lIns="92075" tIns="46038" rIns="92075" bIns="46038"/>
          <a:lstStyle/>
          <a:p>
            <a:pPr eaLnBrk="1" hangingPunct="1">
              <a:defRPr/>
            </a:pPr>
            <a:r>
              <a:rPr lang="en-US" sz="2800" b="1" dirty="0" err="1" smtClean="0"/>
              <a:t>Vannevar</a:t>
            </a:r>
            <a:r>
              <a:rPr lang="en-US" sz="2800" b="1" dirty="0" smtClean="0"/>
              <a:t> Bush</a:t>
            </a:r>
            <a:r>
              <a:rPr lang="en-US" sz="2800" dirty="0" smtClean="0"/>
              <a:t> (1945)</a:t>
            </a:r>
          </a:p>
          <a:p>
            <a:pPr marL="457200" lvl="1" indent="0" eaLnBrk="1" hangingPunct="1">
              <a:buFontTx/>
              <a:buNone/>
              <a:defRPr/>
            </a:pPr>
            <a:r>
              <a:rPr lang="en-US" dirty="0" smtClean="0"/>
              <a:t>“As we may think” article de revue </a:t>
            </a:r>
            <a:r>
              <a:rPr lang="en-US" dirty="0" err="1" smtClean="0"/>
              <a:t>publié</a:t>
            </a:r>
            <a:r>
              <a:rPr lang="en-US" dirty="0" smtClean="0"/>
              <a:t> en 1945 </a:t>
            </a:r>
            <a:r>
              <a:rPr lang="en-US" dirty="0" err="1" smtClean="0"/>
              <a:t>dans</a:t>
            </a:r>
            <a:r>
              <a:rPr lang="en-US" dirty="0" smtClean="0"/>
              <a:t> </a:t>
            </a:r>
            <a:r>
              <a:rPr lang="en-US" dirty="0" err="1" smtClean="0"/>
              <a:t>lequel</a:t>
            </a:r>
            <a:r>
              <a:rPr lang="en-US" dirty="0" smtClean="0"/>
              <a:t> V. Bush </a:t>
            </a:r>
            <a:r>
              <a:rPr lang="en-US" dirty="0" err="1" smtClean="0"/>
              <a:t>identifie</a:t>
            </a:r>
            <a:r>
              <a:rPr lang="en-US" dirty="0" smtClean="0"/>
              <a:t> le </a:t>
            </a:r>
            <a:r>
              <a:rPr lang="en-US" dirty="0" err="1" smtClean="0"/>
              <a:t>problème</a:t>
            </a:r>
            <a:r>
              <a:rPr lang="en-US" dirty="0" smtClean="0"/>
              <a:t> du </a:t>
            </a:r>
            <a:r>
              <a:rPr lang="en-US" dirty="0" err="1" smtClean="0"/>
              <a:t>stockage</a:t>
            </a:r>
            <a:r>
              <a:rPr lang="en-US" dirty="0" smtClean="0"/>
              <a:t> et du </a:t>
            </a:r>
            <a:r>
              <a:rPr lang="en-US" dirty="0" err="1" smtClean="0"/>
              <a:t>retrait</a:t>
            </a:r>
            <a:r>
              <a:rPr lang="en-US" dirty="0" smtClean="0"/>
              <a:t> de l</a:t>
            </a:r>
            <a:r>
              <a:rPr lang="fr-FR" dirty="0" smtClean="0"/>
              <a:t>'</a:t>
            </a:r>
            <a:r>
              <a:rPr lang="en-US" dirty="0" smtClean="0"/>
              <a:t>information :</a:t>
            </a:r>
          </a:p>
          <a:p>
            <a:pPr marL="457200" lvl="1" indent="0" eaLnBrk="1" hangingPunct="1">
              <a:buFontTx/>
              <a:buNone/>
              <a:defRPr/>
            </a:pPr>
            <a:r>
              <a:rPr lang="en-US" dirty="0" smtClean="0"/>
              <a:t>- “Les </a:t>
            </a:r>
            <a:r>
              <a:rPr lang="en-US" dirty="0" err="1" smtClean="0"/>
              <a:t>nouvelles</a:t>
            </a:r>
            <a:r>
              <a:rPr lang="en-US" dirty="0" smtClean="0"/>
              <a:t>  </a:t>
            </a:r>
            <a:r>
              <a:rPr lang="en-US" dirty="0" err="1" smtClean="0"/>
              <a:t>connaissances</a:t>
            </a:r>
            <a:r>
              <a:rPr lang="en-US" dirty="0" smtClean="0"/>
              <a:t> n</a:t>
            </a:r>
            <a:r>
              <a:rPr lang="fr-FR" dirty="0" smtClean="0"/>
              <a:t>'</a:t>
            </a:r>
            <a:r>
              <a:rPr lang="en-US" dirty="0" err="1" smtClean="0"/>
              <a:t>arrivent</a:t>
            </a:r>
            <a:r>
              <a:rPr lang="en-US" dirty="0" smtClean="0"/>
              <a:t> pas </a:t>
            </a:r>
            <a:r>
              <a:rPr lang="en-US" dirty="0" err="1" smtClean="0"/>
              <a:t>jusqu</a:t>
            </a:r>
            <a:r>
              <a:rPr lang="fr-FR" dirty="0" smtClean="0"/>
              <a:t>'</a:t>
            </a:r>
            <a:r>
              <a:rPr lang="en-US" dirty="0" smtClean="0"/>
              <a:t>aux </a:t>
            </a:r>
            <a:r>
              <a:rPr lang="en-US" dirty="0" err="1" smtClean="0"/>
              <a:t>personnes</a:t>
            </a:r>
            <a:r>
              <a:rPr lang="en-US" dirty="0" smtClean="0"/>
              <a:t> qui </a:t>
            </a:r>
            <a:r>
              <a:rPr lang="en-US" dirty="0" err="1" smtClean="0"/>
              <a:t>pourraient</a:t>
            </a:r>
            <a:r>
              <a:rPr lang="en-US" dirty="0" smtClean="0"/>
              <a:t> en </a:t>
            </a:r>
            <a:r>
              <a:rPr lang="en-US" dirty="0" err="1" smtClean="0"/>
              <a:t>bénéficier</a:t>
            </a:r>
            <a:r>
              <a:rPr lang="en-US" dirty="0" smtClean="0"/>
              <a:t>“</a:t>
            </a:r>
            <a:endParaRPr lang="en-US" sz="2400" dirty="0" smtClean="0"/>
          </a:p>
          <a:p>
            <a:pPr lvl="1" eaLnBrk="1" hangingPunct="1">
              <a:buFontTx/>
              <a:buNone/>
              <a:defRPr/>
            </a:pPr>
            <a:r>
              <a:rPr lang="en-US" sz="2400" dirty="0" smtClean="0"/>
              <a:t>- “</a:t>
            </a:r>
            <a:r>
              <a:rPr lang="en-US" dirty="0"/>
              <a:t>O</a:t>
            </a:r>
            <a:r>
              <a:rPr lang="en-US" dirty="0" smtClean="0"/>
              <a:t>n </a:t>
            </a:r>
            <a:r>
              <a:rPr lang="en-US" altLang="ja-JP" dirty="0" err="1" smtClean="0"/>
              <a:t>publie</a:t>
            </a:r>
            <a:r>
              <a:rPr lang="en-US" dirty="0" smtClean="0"/>
              <a:t> beaucoup plus </a:t>
            </a:r>
            <a:r>
              <a:rPr lang="en-US" dirty="0" err="1" smtClean="0"/>
              <a:t>que</a:t>
            </a:r>
            <a:r>
              <a:rPr lang="en-US" dirty="0" smtClean="0"/>
              <a:t> </a:t>
            </a:r>
            <a:r>
              <a:rPr lang="en-US" dirty="0" err="1" smtClean="0"/>
              <a:t>notre</a:t>
            </a:r>
            <a:r>
              <a:rPr lang="en-US" dirty="0" smtClean="0"/>
              <a:t> </a:t>
            </a:r>
            <a:r>
              <a:rPr lang="en-US" dirty="0" err="1" smtClean="0"/>
              <a:t>capacité</a:t>
            </a:r>
            <a:r>
              <a:rPr lang="en-US" dirty="0" smtClean="0"/>
              <a:t> </a:t>
            </a:r>
            <a:r>
              <a:rPr lang="en-US" dirty="0" err="1" smtClean="0"/>
              <a:t>à</a:t>
            </a:r>
            <a:r>
              <a:rPr lang="en-US" dirty="0" smtClean="0"/>
              <a:t> </a:t>
            </a:r>
            <a:r>
              <a:rPr lang="en-US" dirty="0" err="1" smtClean="0"/>
              <a:t>utiliser</a:t>
            </a:r>
            <a:r>
              <a:rPr lang="en-US" dirty="0" smtClean="0"/>
              <a:t> </a:t>
            </a:r>
            <a:r>
              <a:rPr lang="en-US" dirty="0" err="1" smtClean="0"/>
              <a:t>réellement</a:t>
            </a:r>
            <a:r>
              <a:rPr lang="en-US" dirty="0" smtClean="0"/>
              <a:t> </a:t>
            </a:r>
            <a:r>
              <a:rPr lang="en-US" dirty="0" err="1" smtClean="0"/>
              <a:t>ce</a:t>
            </a:r>
            <a:r>
              <a:rPr lang="en-US" dirty="0" smtClean="0"/>
              <a:t> qui </a:t>
            </a:r>
            <a:r>
              <a:rPr lang="en-US" dirty="0" err="1" smtClean="0"/>
              <a:t>est</a:t>
            </a:r>
            <a:r>
              <a:rPr lang="en-US" dirty="0" smtClean="0"/>
              <a:t> </a:t>
            </a:r>
            <a:r>
              <a:rPr lang="en-US" dirty="0" err="1" smtClean="0"/>
              <a:t>enregistré</a:t>
            </a:r>
            <a:r>
              <a:rPr lang="en-US" dirty="0" smtClean="0"/>
              <a:t> </a:t>
            </a:r>
            <a:r>
              <a:rPr lang="en-US" dirty="0" err="1" smtClean="0"/>
              <a:t>dans</a:t>
            </a:r>
            <a:r>
              <a:rPr lang="en-US" dirty="0" smtClean="0"/>
              <a:t> </a:t>
            </a:r>
            <a:r>
              <a:rPr lang="en-US" dirty="0" err="1" smtClean="0"/>
              <a:t>ces</a:t>
            </a:r>
            <a:r>
              <a:rPr lang="en-US" dirty="0" smtClean="0"/>
              <a:t> publications ne </a:t>
            </a:r>
            <a:r>
              <a:rPr lang="en-US" dirty="0" err="1" smtClean="0"/>
              <a:t>requiert</a:t>
            </a:r>
            <a:r>
              <a:rPr lang="en-US"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90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90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9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5"/>
          <p:cNvSpPr>
            <a:spLocks noGrp="1"/>
          </p:cNvSpPr>
          <p:nvPr>
            <p:ph type="sldNum" sz="quarter" idx="12"/>
          </p:nvPr>
        </p:nvSpPr>
        <p:spPr/>
        <p:txBody>
          <a:bodyPr/>
          <a:lstStyle/>
          <a:p>
            <a:pPr>
              <a:defRPr/>
            </a:pPr>
            <a:fld id="{137DBED9-B0BD-5E4B-BE55-75729C2F31C1}" type="slidenum">
              <a:rPr lang="fr-FR"/>
              <a:pPr>
                <a:defRPr/>
              </a:pPr>
              <a:t>11</a:t>
            </a:fld>
            <a:endParaRPr lang="fr-FR"/>
          </a:p>
        </p:txBody>
      </p:sp>
      <p:sp>
        <p:nvSpPr>
          <p:cNvPr id="771074" name="Rectangle 2"/>
          <p:cNvSpPr>
            <a:spLocks noGrp="1" noChangeArrowheads="1"/>
          </p:cNvSpPr>
          <p:nvPr>
            <p:ph type="title"/>
          </p:nvPr>
        </p:nvSpPr>
        <p:spPr>
          <a:xfrm>
            <a:off x="685800" y="381000"/>
            <a:ext cx="8420100" cy="1143000"/>
          </a:xfrm>
        </p:spPr>
        <p:txBody>
          <a:bodyPr lIns="92075" tIns="46038" rIns="92075" bIns="46038"/>
          <a:lstStyle/>
          <a:p>
            <a:pPr eaLnBrk="1" hangingPunct="1">
              <a:defRPr/>
            </a:pPr>
            <a:r>
              <a:rPr lang="en-US" sz="4000" b="1" dirty="0" err="1" smtClean="0"/>
              <a:t>Vannevar</a:t>
            </a:r>
            <a:r>
              <a:rPr lang="en-US" sz="4000" b="1" dirty="0" smtClean="0"/>
              <a:t> Bush (1945)</a:t>
            </a:r>
            <a:r>
              <a:rPr lang="en-US" sz="4000" dirty="0" smtClean="0">
                <a:solidFill>
                  <a:schemeClr val="tx1"/>
                </a:solidFill>
              </a:rPr>
              <a:t> </a:t>
            </a:r>
          </a:p>
        </p:txBody>
      </p:sp>
      <p:sp>
        <p:nvSpPr>
          <p:cNvPr id="771075" name="Rectangle 3"/>
          <p:cNvSpPr>
            <a:spLocks noGrp="1" noChangeArrowheads="1"/>
          </p:cNvSpPr>
          <p:nvPr>
            <p:ph type="body" idx="1"/>
          </p:nvPr>
        </p:nvSpPr>
        <p:spPr>
          <a:xfrm>
            <a:off x="152400" y="1557338"/>
            <a:ext cx="9074150" cy="5300662"/>
          </a:xfrm>
        </p:spPr>
        <p:txBody>
          <a:bodyPr lIns="92075" tIns="46038" rIns="92075" bIns="46038"/>
          <a:lstStyle/>
          <a:p>
            <a:pPr eaLnBrk="1" hangingPunct="1">
              <a:defRPr/>
            </a:pPr>
            <a:r>
              <a:rPr lang="en-US" sz="2800" dirty="0" smtClean="0"/>
              <a:t>Conception de l</a:t>
            </a:r>
            <a:r>
              <a:rPr lang="fr-FR" sz="2800" dirty="0" smtClean="0"/>
              <a:t>'</a:t>
            </a:r>
            <a:r>
              <a:rPr lang="en-US" sz="2800" dirty="0" err="1" smtClean="0"/>
              <a:t>Hypertexte</a:t>
            </a:r>
            <a:r>
              <a:rPr lang="en-US" sz="2800" dirty="0" smtClean="0"/>
              <a:t> et du World Wide Web</a:t>
            </a:r>
          </a:p>
          <a:p>
            <a:pPr marL="819150" lvl="1" eaLnBrk="1" hangingPunct="1">
              <a:defRPr/>
            </a:pPr>
            <a:r>
              <a:rPr lang="en-US" sz="2400" dirty="0" err="1" smtClean="0"/>
              <a:t>dispositif</a:t>
            </a:r>
            <a:r>
              <a:rPr lang="en-US" sz="2400" dirty="0" smtClean="0"/>
              <a:t> </a:t>
            </a:r>
            <a:r>
              <a:rPr lang="en-US" sz="2400" dirty="0" err="1" smtClean="0"/>
              <a:t>où</a:t>
            </a:r>
            <a:r>
              <a:rPr lang="en-US" sz="2400" dirty="0" smtClean="0"/>
              <a:t> les </a:t>
            </a:r>
            <a:r>
              <a:rPr lang="en-US" sz="2400" dirty="0" err="1" smtClean="0"/>
              <a:t>individus</a:t>
            </a:r>
            <a:r>
              <a:rPr lang="en-US" sz="2400" dirty="0" smtClean="0"/>
              <a:t> </a:t>
            </a:r>
            <a:r>
              <a:rPr lang="en-US" sz="2400" dirty="0" err="1" smtClean="0"/>
              <a:t>stockent</a:t>
            </a:r>
            <a:r>
              <a:rPr lang="en-US" sz="2400" dirty="0" smtClean="0"/>
              <a:t> </a:t>
            </a:r>
            <a:r>
              <a:rPr lang="en-US" sz="2400" dirty="0" err="1" smtClean="0"/>
              <a:t>tous</a:t>
            </a:r>
            <a:r>
              <a:rPr lang="en-US" sz="2400" dirty="0" smtClean="0"/>
              <a:t> </a:t>
            </a:r>
            <a:r>
              <a:rPr lang="en-US" sz="2400" dirty="0" err="1" smtClean="0"/>
              <a:t>leurs</a:t>
            </a:r>
            <a:r>
              <a:rPr lang="en-US" sz="2400" dirty="0" smtClean="0"/>
              <a:t> </a:t>
            </a:r>
            <a:r>
              <a:rPr lang="en-US" sz="2400" dirty="0" err="1" smtClean="0"/>
              <a:t>livres</a:t>
            </a:r>
            <a:r>
              <a:rPr lang="en-US" sz="2400" dirty="0" smtClean="0"/>
              <a:t>, </a:t>
            </a:r>
            <a:r>
              <a:rPr lang="en-US" sz="2400" dirty="0" err="1" smtClean="0"/>
              <a:t>enregistrements</a:t>
            </a:r>
            <a:r>
              <a:rPr lang="en-US" sz="2400" dirty="0" smtClean="0"/>
              <a:t>, communications, etc. </a:t>
            </a:r>
          </a:p>
          <a:p>
            <a:pPr marL="819150" lvl="1" eaLnBrk="1" hangingPunct="1">
              <a:defRPr/>
            </a:pPr>
            <a:r>
              <a:rPr lang="en-US" sz="2400" dirty="0"/>
              <a:t>d</a:t>
            </a:r>
            <a:r>
              <a:rPr lang="en-US" sz="2400" dirty="0" smtClean="0"/>
              <a:t>es items </a:t>
            </a:r>
            <a:r>
              <a:rPr lang="en-US" sz="2400" dirty="0" err="1" smtClean="0"/>
              <a:t>retouvés</a:t>
            </a:r>
            <a:r>
              <a:rPr lang="en-US" sz="2400" dirty="0" smtClean="0"/>
              <a:t> </a:t>
            </a:r>
            <a:r>
              <a:rPr lang="en-US" sz="2400" dirty="0" err="1" smtClean="0"/>
              <a:t>rapidement</a:t>
            </a:r>
            <a:r>
              <a:rPr lang="en-US" sz="2400" dirty="0" smtClean="0"/>
              <a:t> par indexation, mots </a:t>
            </a:r>
            <a:r>
              <a:rPr lang="en-US" sz="2400" dirty="0" err="1" smtClean="0"/>
              <a:t>clés</a:t>
            </a:r>
            <a:r>
              <a:rPr lang="en-US" sz="2400" dirty="0" smtClean="0"/>
              <a:t>, </a:t>
            </a:r>
            <a:r>
              <a:rPr lang="en-US" sz="2400" dirty="0" err="1" smtClean="0"/>
              <a:t>références</a:t>
            </a:r>
            <a:r>
              <a:rPr lang="en-US" sz="2400" dirty="0" smtClean="0"/>
              <a:t> </a:t>
            </a:r>
            <a:r>
              <a:rPr lang="en-US" sz="2400" dirty="0" err="1" smtClean="0"/>
              <a:t>croisées</a:t>
            </a:r>
            <a:r>
              <a:rPr lang="en-US" sz="2400" dirty="0" smtClean="0"/>
              <a:t>,</a:t>
            </a:r>
          </a:p>
          <a:p>
            <a:pPr marL="819150" lvl="1" eaLnBrk="1" hangingPunct="1">
              <a:defRPr/>
            </a:pPr>
            <a:r>
              <a:rPr lang="en-US" sz="2400" dirty="0" err="1" smtClean="0"/>
              <a:t>permet</a:t>
            </a:r>
            <a:r>
              <a:rPr lang="en-US" sz="2400" dirty="0" smtClean="0"/>
              <a:t> d</a:t>
            </a:r>
            <a:r>
              <a:rPr lang="fr-FR" sz="2400" dirty="0" smtClean="0"/>
              <a:t>'</a:t>
            </a:r>
            <a:r>
              <a:rPr lang="en-US" sz="2400" dirty="0" err="1" smtClean="0"/>
              <a:t>annoter</a:t>
            </a:r>
            <a:r>
              <a:rPr lang="en-US" sz="2400" dirty="0" smtClean="0"/>
              <a:t> les </a:t>
            </a:r>
            <a:r>
              <a:rPr lang="en-US" sz="2400" dirty="0" err="1" smtClean="0"/>
              <a:t>textes</a:t>
            </a:r>
            <a:r>
              <a:rPr lang="en-US" sz="2400" dirty="0" smtClean="0"/>
              <a:t> en marge, de les commenter...</a:t>
            </a:r>
          </a:p>
          <a:p>
            <a:pPr marL="819150" lvl="1" eaLnBrk="1" hangingPunct="1">
              <a:defRPr/>
            </a:pPr>
            <a:r>
              <a:rPr lang="en-US" sz="2400" dirty="0" err="1" smtClean="0"/>
              <a:t>permet</a:t>
            </a:r>
            <a:r>
              <a:rPr lang="en-US" sz="2400" dirty="0" smtClean="0"/>
              <a:t> de </a:t>
            </a:r>
            <a:r>
              <a:rPr lang="en-US" sz="2400" dirty="0" err="1" smtClean="0"/>
              <a:t>construire</a:t>
            </a:r>
            <a:r>
              <a:rPr lang="en-US" sz="2400" dirty="0" smtClean="0"/>
              <a:t> et </a:t>
            </a:r>
            <a:r>
              <a:rPr lang="en-US" sz="2400" dirty="0" err="1" smtClean="0"/>
              <a:t>sauver</a:t>
            </a:r>
            <a:r>
              <a:rPr lang="en-US" sz="2400" dirty="0" smtClean="0"/>
              <a:t> un </a:t>
            </a:r>
            <a:r>
              <a:rPr lang="en-US" sz="2400" i="1" dirty="0" smtClean="0"/>
              <a:t>trail</a:t>
            </a:r>
            <a:r>
              <a:rPr lang="en-US" sz="2400" dirty="0" smtClean="0"/>
              <a:t> (</a:t>
            </a:r>
            <a:r>
              <a:rPr lang="en-US" sz="2400" dirty="0" err="1" smtClean="0"/>
              <a:t>cha</a:t>
            </a:r>
            <a:r>
              <a:rPr lang="en-US" altLang="ja-JP" sz="2400" dirty="0" err="1" smtClean="0">
                <a:latin typeface="Arial"/>
              </a:rPr>
              <a:t>îne</a:t>
            </a:r>
            <a:r>
              <a:rPr lang="en-US" altLang="ja-JP" sz="2400" dirty="0" smtClean="0">
                <a:latin typeface="Arial"/>
              </a:rPr>
              <a:t> </a:t>
            </a:r>
            <a:r>
              <a:rPr lang="en-US" altLang="ja-JP" sz="2400" dirty="0" smtClean="0"/>
              <a:t>de liens</a:t>
            </a:r>
            <a:r>
              <a:rPr lang="en-US" sz="2400" dirty="0" smtClean="0"/>
              <a:t>) </a:t>
            </a:r>
            <a:r>
              <a:rPr lang="en-US" sz="2400" dirty="0" err="1" smtClean="0"/>
              <a:t>à</a:t>
            </a:r>
            <a:r>
              <a:rPr lang="en-US" sz="2400" dirty="0" smtClean="0"/>
              <a:t> travers le </a:t>
            </a:r>
            <a:r>
              <a:rPr lang="en-US" sz="2400" dirty="0" err="1" smtClean="0"/>
              <a:t>matériel</a:t>
            </a:r>
            <a:endParaRPr lang="en-US" sz="2400" dirty="0" smtClean="0"/>
          </a:p>
          <a:p>
            <a:pPr marL="819150" lvl="1" eaLnBrk="1" hangingPunct="1">
              <a:defRPr/>
            </a:pPr>
            <a:r>
              <a:rPr lang="en-US" sz="2400" dirty="0" err="1" smtClean="0"/>
              <a:t>mémoire</a:t>
            </a:r>
            <a:r>
              <a:rPr lang="en-US" sz="2400" dirty="0" smtClean="0"/>
              <a:t> </a:t>
            </a:r>
            <a:r>
              <a:rPr lang="en-US" sz="2400" dirty="0" err="1" smtClean="0"/>
              <a:t>externe</a:t>
            </a:r>
            <a:r>
              <a:rPr lang="en-US" sz="2400" dirty="0" smtClean="0"/>
              <a:t> </a:t>
            </a:r>
          </a:p>
          <a:p>
            <a:pPr eaLnBrk="1" hangingPunct="1">
              <a:spcAft>
                <a:spcPts val="600"/>
              </a:spcAft>
              <a:defRPr/>
            </a:pPr>
            <a:r>
              <a:rPr lang="en-US" sz="2800" dirty="0" smtClean="0"/>
              <a:t>Le </a:t>
            </a:r>
            <a:r>
              <a:rPr lang="en-US" sz="2800" dirty="0" err="1" smtClean="0"/>
              <a:t>Memex</a:t>
            </a:r>
            <a:r>
              <a:rPr lang="en-US" sz="2800" dirty="0" smtClean="0"/>
              <a:t> de Bush</a:t>
            </a:r>
          </a:p>
          <a:p>
            <a:pPr marL="0" indent="0" eaLnBrk="1" hangingPunct="1">
              <a:spcAft>
                <a:spcPts val="600"/>
              </a:spcAft>
              <a:buFontTx/>
              <a:buNone/>
              <a:defRPr/>
            </a:pPr>
            <a:r>
              <a:rPr lang="en-US" sz="2400" dirty="0" err="1"/>
              <a:t>basé</a:t>
            </a:r>
            <a:r>
              <a:rPr lang="en-US" sz="2400" dirty="0"/>
              <a:t> </a:t>
            </a:r>
            <a:r>
              <a:rPr lang="en-US" sz="2400" dirty="0" err="1"/>
              <a:t>sur</a:t>
            </a:r>
            <a:r>
              <a:rPr lang="en-US" sz="2400" dirty="0"/>
              <a:t> des </a:t>
            </a:r>
            <a:r>
              <a:rPr lang="en-US" sz="2400" dirty="0" smtClean="0"/>
              <a:t>microfilms </a:t>
            </a:r>
            <a:r>
              <a:rPr lang="en-US" sz="2400" dirty="0" err="1"/>
              <a:t>mais</a:t>
            </a:r>
            <a:r>
              <a:rPr lang="en-US" sz="2400" dirty="0"/>
              <a:t> pas </a:t>
            </a:r>
            <a:r>
              <a:rPr lang="en-US" sz="2400" dirty="0" err="1" smtClean="0"/>
              <a:t>implémenté</a:t>
            </a:r>
            <a:endParaRPr lang="en-US" sz="2400" dirty="0"/>
          </a:p>
        </p:txBody>
      </p:sp>
      <p:grpSp>
        <p:nvGrpSpPr>
          <p:cNvPr id="49156" name="Group 4"/>
          <p:cNvGrpSpPr>
            <a:grpSpLocks/>
          </p:cNvGrpSpPr>
          <p:nvPr/>
        </p:nvGrpSpPr>
        <p:grpSpPr bwMode="auto">
          <a:xfrm>
            <a:off x="3944938" y="4221163"/>
            <a:ext cx="5881687" cy="2133600"/>
            <a:chOff x="888" y="2568"/>
            <a:chExt cx="3420" cy="1344"/>
          </a:xfrm>
        </p:grpSpPr>
        <p:sp>
          <p:nvSpPr>
            <p:cNvPr id="771077" name="Rectangle 5"/>
            <p:cNvSpPr>
              <a:spLocks noChangeArrowheads="1"/>
            </p:cNvSpPr>
            <p:nvPr/>
          </p:nvSpPr>
          <p:spPr bwMode="auto">
            <a:xfrm>
              <a:off x="1640" y="2760"/>
              <a:ext cx="616" cy="936"/>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78" name="Rectangle 6"/>
            <p:cNvSpPr>
              <a:spLocks noChangeArrowheads="1"/>
            </p:cNvSpPr>
            <p:nvPr/>
          </p:nvSpPr>
          <p:spPr bwMode="auto">
            <a:xfrm>
              <a:off x="2888" y="2752"/>
              <a:ext cx="462" cy="904"/>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79" name="Rectangle 7"/>
            <p:cNvSpPr>
              <a:spLocks noChangeArrowheads="1"/>
            </p:cNvSpPr>
            <p:nvPr/>
          </p:nvSpPr>
          <p:spPr bwMode="auto">
            <a:xfrm>
              <a:off x="3808" y="2568"/>
              <a:ext cx="330" cy="608"/>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0" name="Rectangle 8"/>
            <p:cNvSpPr>
              <a:spLocks noChangeArrowheads="1"/>
            </p:cNvSpPr>
            <p:nvPr/>
          </p:nvSpPr>
          <p:spPr bwMode="auto">
            <a:xfrm>
              <a:off x="3992" y="3448"/>
              <a:ext cx="288" cy="464"/>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1" name="Rectangle 9"/>
            <p:cNvSpPr>
              <a:spLocks noChangeArrowheads="1"/>
            </p:cNvSpPr>
            <p:nvPr/>
          </p:nvSpPr>
          <p:spPr bwMode="auto">
            <a:xfrm>
              <a:off x="888" y="2760"/>
              <a:ext cx="480" cy="632"/>
            </a:xfrm>
            <a:prstGeom prst="rect">
              <a:avLst/>
            </a:prstGeom>
            <a:noFill/>
            <a:ln w="25399">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2" name="Line 10"/>
            <p:cNvSpPr>
              <a:spLocks noChangeShapeType="1"/>
            </p:cNvSpPr>
            <p:nvPr/>
          </p:nvSpPr>
          <p:spPr bwMode="auto">
            <a:xfrm>
              <a:off x="1272" y="2872"/>
              <a:ext cx="712" cy="72"/>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3" name="Line 11"/>
            <p:cNvSpPr>
              <a:spLocks noChangeShapeType="1"/>
            </p:cNvSpPr>
            <p:nvPr/>
          </p:nvSpPr>
          <p:spPr bwMode="auto">
            <a:xfrm flipV="1">
              <a:off x="1952" y="2912"/>
              <a:ext cx="1152" cy="1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4" name="Line 12"/>
            <p:cNvSpPr>
              <a:spLocks noChangeShapeType="1"/>
            </p:cNvSpPr>
            <p:nvPr/>
          </p:nvSpPr>
          <p:spPr bwMode="auto">
            <a:xfrm flipV="1">
              <a:off x="3088" y="2648"/>
              <a:ext cx="930" cy="264"/>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5" name="Line 13"/>
            <p:cNvSpPr>
              <a:spLocks noChangeShapeType="1"/>
            </p:cNvSpPr>
            <p:nvPr/>
          </p:nvSpPr>
          <p:spPr bwMode="auto">
            <a:xfrm flipH="1">
              <a:off x="1984" y="3304"/>
              <a:ext cx="1040" cy="40"/>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6" name="Line 14"/>
            <p:cNvSpPr>
              <a:spLocks noChangeShapeType="1"/>
            </p:cNvSpPr>
            <p:nvPr/>
          </p:nvSpPr>
          <p:spPr bwMode="auto">
            <a:xfrm>
              <a:off x="1976" y="3344"/>
              <a:ext cx="2176" cy="33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7" name="Line 15"/>
            <p:cNvSpPr>
              <a:spLocks noChangeShapeType="1"/>
            </p:cNvSpPr>
            <p:nvPr/>
          </p:nvSpPr>
          <p:spPr bwMode="auto">
            <a:xfrm flipH="1" flipV="1">
              <a:off x="3976" y="2944"/>
              <a:ext cx="176" cy="720"/>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71088" name="Rectangle 16"/>
            <p:cNvSpPr>
              <a:spLocks noChangeArrowheads="1"/>
            </p:cNvSpPr>
            <p:nvPr/>
          </p:nvSpPr>
          <p:spPr bwMode="auto">
            <a:xfrm>
              <a:off x="902" y="2802"/>
              <a:ext cx="454" cy="49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dirty="0" err="1">
                  <a:latin typeface="Times New Roman" charset="0"/>
                  <a:cs typeface="+mn-cs"/>
                </a:rPr>
                <a:t>mmmm</a:t>
              </a:r>
              <a:r>
                <a:rPr lang="en-US" sz="900" dirty="0">
                  <a:latin typeface="Times New Roman" charset="0"/>
                  <a:cs typeface="+mn-cs"/>
                </a:rPr>
                <a:t> </a:t>
              </a:r>
              <a:r>
                <a:rPr lang="en-US" sz="900" dirty="0" err="1">
                  <a:latin typeface="Times New Roman" charset="0"/>
                  <a:cs typeface="+mn-cs"/>
                </a:rPr>
                <a:t>mmmm</a:t>
              </a:r>
              <a:endParaRPr lang="en-US" sz="900" dirty="0">
                <a:latin typeface="Times New Roman" charset="0"/>
                <a:cs typeface="+mn-cs"/>
              </a:endParaRPr>
            </a:p>
            <a:p>
              <a:pPr>
                <a:defRPr/>
              </a:pPr>
              <a:r>
                <a:rPr lang="en-US" sz="900" dirty="0">
                  <a:latin typeface="Times New Roman" charset="0"/>
                  <a:cs typeface="+mn-cs"/>
                </a:rPr>
                <a:t>mmm mm</a:t>
              </a:r>
            </a:p>
            <a:p>
              <a:pPr>
                <a:defRPr/>
              </a:pPr>
              <a:r>
                <a:rPr lang="en-US" sz="900" dirty="0" err="1">
                  <a:latin typeface="Times New Roman" charset="0"/>
                  <a:cs typeface="+mn-cs"/>
                </a:rPr>
                <a:t>mmmm</a:t>
              </a:r>
              <a:r>
                <a:rPr lang="en-US" sz="900" dirty="0">
                  <a:latin typeface="Times New Roman" charset="0"/>
                  <a:cs typeface="+mn-cs"/>
                </a:rPr>
                <a:t> mmm</a:t>
              </a:r>
            </a:p>
            <a:p>
              <a:pPr>
                <a:defRPr/>
              </a:pPr>
              <a:endParaRPr lang="en-US" sz="900" dirty="0">
                <a:latin typeface="Times New Roman" charset="0"/>
                <a:cs typeface="+mn-cs"/>
              </a:endParaRPr>
            </a:p>
          </p:txBody>
        </p:sp>
        <p:sp>
          <p:nvSpPr>
            <p:cNvPr id="771089" name="Rectangle 17"/>
            <p:cNvSpPr>
              <a:spLocks noChangeArrowheads="1"/>
            </p:cNvSpPr>
            <p:nvPr/>
          </p:nvSpPr>
          <p:spPr bwMode="auto">
            <a:xfrm>
              <a:off x="1742" y="2858"/>
              <a:ext cx="454" cy="49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771090" name="Rectangle 18"/>
            <p:cNvSpPr>
              <a:spLocks noChangeArrowheads="1"/>
            </p:cNvSpPr>
            <p:nvPr/>
          </p:nvSpPr>
          <p:spPr bwMode="auto">
            <a:xfrm>
              <a:off x="2942" y="2786"/>
              <a:ext cx="334" cy="666"/>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771091" name="Rectangle 19"/>
            <p:cNvSpPr>
              <a:spLocks noChangeArrowheads="1"/>
            </p:cNvSpPr>
            <p:nvPr/>
          </p:nvSpPr>
          <p:spPr bwMode="auto">
            <a:xfrm>
              <a:off x="3838" y="2594"/>
              <a:ext cx="294" cy="49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endParaRPr lang="en-US" sz="900">
                <a:latin typeface="Times New Roman" charset="0"/>
                <a:cs typeface="+mn-cs"/>
              </a:endParaRPr>
            </a:p>
          </p:txBody>
        </p:sp>
        <p:sp>
          <p:nvSpPr>
            <p:cNvPr id="771092" name="Rectangle 20"/>
            <p:cNvSpPr>
              <a:spLocks noChangeArrowheads="1"/>
            </p:cNvSpPr>
            <p:nvPr/>
          </p:nvSpPr>
          <p:spPr bwMode="auto">
            <a:xfrm>
              <a:off x="4014" y="3498"/>
              <a:ext cx="294" cy="236"/>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1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1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1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1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710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10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1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6C33785E-6AB1-AA42-A281-3BD424493F9C}" type="slidenum">
              <a:rPr lang="en-US"/>
              <a:pPr>
                <a:defRPr/>
              </a:pPr>
              <a:t>12</a:t>
            </a:fld>
            <a:endParaRPr lang="en-US"/>
          </a:p>
        </p:txBody>
      </p:sp>
      <p:sp>
        <p:nvSpPr>
          <p:cNvPr id="953346" name="Rectangle 1026"/>
          <p:cNvSpPr>
            <a:spLocks noGrp="1" noChangeArrowheads="1"/>
          </p:cNvSpPr>
          <p:nvPr>
            <p:ph type="title"/>
          </p:nvPr>
        </p:nvSpPr>
        <p:spPr>
          <a:xfrm>
            <a:off x="742950" y="228600"/>
            <a:ext cx="8420100" cy="1143000"/>
          </a:xfrm>
        </p:spPr>
        <p:txBody>
          <a:bodyPr/>
          <a:lstStyle/>
          <a:p>
            <a:pPr eaLnBrk="1" hangingPunct="1">
              <a:defRPr/>
            </a:pPr>
            <a:r>
              <a:rPr lang="en-US" b="1" smtClean="0">
                <a:cs typeface="+mj-cs"/>
              </a:rPr>
              <a:t>Le Memex (Memory Extender)</a:t>
            </a:r>
            <a:endParaRPr lang="en-US" smtClean="0">
              <a:cs typeface="+mj-cs"/>
            </a:endParaRPr>
          </a:p>
        </p:txBody>
      </p:sp>
      <p:sp>
        <p:nvSpPr>
          <p:cNvPr id="953347" name="Rectangle 1027"/>
          <p:cNvSpPr>
            <a:spLocks noGrp="1" noChangeArrowheads="1"/>
          </p:cNvSpPr>
          <p:nvPr>
            <p:ph type="body" sz="half" idx="1"/>
          </p:nvPr>
        </p:nvSpPr>
        <p:spPr>
          <a:xfrm>
            <a:off x="533400" y="1371600"/>
            <a:ext cx="4127500" cy="5181600"/>
          </a:xfrm>
        </p:spPr>
        <p:txBody>
          <a:bodyPr/>
          <a:lstStyle/>
          <a:p>
            <a:pPr eaLnBrk="1" hangingPunct="1">
              <a:lnSpc>
                <a:spcPct val="90000"/>
              </a:lnSpc>
              <a:defRPr/>
            </a:pPr>
            <a:r>
              <a:rPr lang="en-US" sz="2800" dirty="0" err="1" smtClean="0">
                <a:cs typeface="+mn-cs"/>
              </a:rPr>
              <a:t>basé</a:t>
            </a:r>
            <a:r>
              <a:rPr lang="en-US" sz="2800" dirty="0" smtClean="0">
                <a:cs typeface="+mn-cs"/>
              </a:rPr>
              <a:t> </a:t>
            </a:r>
            <a:r>
              <a:rPr lang="en-US" sz="2800" dirty="0" err="1" smtClean="0">
                <a:cs typeface="+mn-cs"/>
              </a:rPr>
              <a:t>sur</a:t>
            </a:r>
            <a:r>
              <a:rPr lang="en-US" sz="2800" dirty="0" smtClean="0">
                <a:cs typeface="+mn-cs"/>
              </a:rPr>
              <a:t> la </a:t>
            </a:r>
            <a:r>
              <a:rPr lang="en-US" sz="2800" dirty="0" err="1" smtClean="0">
                <a:cs typeface="+mn-cs"/>
              </a:rPr>
              <a:t>technologie</a:t>
            </a:r>
            <a:r>
              <a:rPr lang="en-US" sz="2800" dirty="0" smtClean="0">
                <a:cs typeface="+mn-cs"/>
              </a:rPr>
              <a:t> de 1945</a:t>
            </a:r>
          </a:p>
          <a:p>
            <a:pPr eaLnBrk="1" hangingPunct="1">
              <a:lnSpc>
                <a:spcPct val="90000"/>
              </a:lnSpc>
              <a:defRPr/>
            </a:pPr>
            <a:r>
              <a:rPr lang="en-US" sz="2800" dirty="0" err="1">
                <a:cs typeface="+mn-cs"/>
              </a:rPr>
              <a:t>c</a:t>
            </a:r>
            <a:r>
              <a:rPr lang="en-US" sz="2800" smtClean="0">
                <a:cs typeface="+mn-cs"/>
              </a:rPr>
              <a:t>’est</a:t>
            </a:r>
            <a:r>
              <a:rPr lang="en-US" sz="2800" dirty="0" smtClean="0">
                <a:cs typeface="+mn-cs"/>
              </a:rPr>
              <a:t> </a:t>
            </a:r>
            <a:r>
              <a:rPr lang="en-US" sz="2800" dirty="0" err="1" smtClean="0">
                <a:cs typeface="+mn-cs"/>
              </a:rPr>
              <a:t>une</a:t>
            </a:r>
            <a:r>
              <a:rPr lang="en-US" sz="2800" dirty="0" smtClean="0">
                <a:cs typeface="+mn-cs"/>
              </a:rPr>
              <a:t> </a:t>
            </a:r>
            <a:r>
              <a:rPr lang="en-US" sz="2800" dirty="0" err="1" smtClean="0">
                <a:cs typeface="+mn-cs"/>
              </a:rPr>
              <a:t>bibliothèque</a:t>
            </a:r>
            <a:r>
              <a:rPr lang="en-US" sz="2800" dirty="0" smtClean="0">
                <a:cs typeface="+mn-cs"/>
              </a:rPr>
              <a:t> </a:t>
            </a:r>
            <a:r>
              <a:rPr lang="en-US" sz="2800" dirty="0" err="1"/>
              <a:t>personnelle</a:t>
            </a:r>
            <a:r>
              <a:rPr lang="en-US" sz="2800" dirty="0"/>
              <a:t> </a:t>
            </a:r>
            <a:r>
              <a:rPr lang="en-US" sz="2800" dirty="0" smtClean="0"/>
              <a:t>extensible   </a:t>
            </a:r>
            <a:r>
              <a:rPr lang="en-US" sz="2800" dirty="0" smtClean="0">
                <a:cs typeface="+mn-cs"/>
              </a:rPr>
              <a:t>de microfilms</a:t>
            </a:r>
            <a:endParaRPr lang="en-US" sz="2800" u="sng" dirty="0" smtClean="0">
              <a:cs typeface="+mn-cs"/>
            </a:endParaRPr>
          </a:p>
          <a:p>
            <a:pPr eaLnBrk="1" hangingPunct="1">
              <a:lnSpc>
                <a:spcPct val="90000"/>
              </a:lnSpc>
              <a:defRPr/>
            </a:pPr>
            <a:r>
              <a:rPr lang="en-US" sz="2800" dirty="0" smtClean="0">
                <a:cs typeface="+mn-cs"/>
              </a:rPr>
              <a:t>les </a:t>
            </a:r>
            <a:r>
              <a:rPr lang="en-US" sz="2800" dirty="0" err="1" smtClean="0">
                <a:cs typeface="+mn-cs"/>
              </a:rPr>
              <a:t>utilisateurs</a:t>
            </a:r>
            <a:r>
              <a:rPr lang="en-US" sz="2800" dirty="0" smtClean="0">
                <a:cs typeface="+mn-cs"/>
              </a:rPr>
              <a:t> </a:t>
            </a:r>
            <a:r>
              <a:rPr lang="en-US" sz="2800" dirty="0" err="1" smtClean="0">
                <a:cs typeface="+mn-cs"/>
              </a:rPr>
              <a:t>pouvaient</a:t>
            </a:r>
            <a:r>
              <a:rPr lang="en-US" sz="2800" dirty="0" smtClean="0">
                <a:cs typeface="+mn-cs"/>
              </a:rPr>
              <a:t> </a:t>
            </a:r>
            <a:r>
              <a:rPr lang="en-US" sz="2800" dirty="0" err="1" smtClean="0">
                <a:cs typeface="+mn-cs"/>
              </a:rPr>
              <a:t>ajouter</a:t>
            </a:r>
            <a:r>
              <a:rPr lang="en-US" sz="2800" dirty="0" smtClean="0">
                <a:cs typeface="+mn-cs"/>
              </a:rPr>
              <a:t> des annotations </a:t>
            </a:r>
            <a:r>
              <a:rPr lang="en-US" sz="2800" dirty="0"/>
              <a:t>et </a:t>
            </a:r>
            <a:r>
              <a:rPr lang="en-US" sz="2800" dirty="0" smtClean="0"/>
              <a:t>des images</a:t>
            </a:r>
            <a:endParaRPr lang="en-US" sz="2800" dirty="0" smtClean="0">
              <a:cs typeface="+mn-cs"/>
            </a:endParaRPr>
          </a:p>
          <a:p>
            <a:pPr eaLnBrk="1" hangingPunct="1">
              <a:lnSpc>
                <a:spcPct val="90000"/>
              </a:lnSpc>
              <a:defRPr/>
            </a:pPr>
            <a:r>
              <a:rPr lang="en-US" sz="2800" dirty="0" err="1" smtClean="0">
                <a:cs typeface="+mn-cs"/>
              </a:rPr>
              <a:t>construire</a:t>
            </a:r>
            <a:r>
              <a:rPr lang="en-US" sz="2800" dirty="0" smtClean="0">
                <a:cs typeface="+mn-cs"/>
              </a:rPr>
              <a:t> </a:t>
            </a:r>
            <a:r>
              <a:rPr lang="en-US" sz="2800" dirty="0" err="1" smtClean="0">
                <a:cs typeface="+mn-cs"/>
              </a:rPr>
              <a:t>une</a:t>
            </a:r>
            <a:r>
              <a:rPr lang="en-US" sz="2800" dirty="0" smtClean="0">
                <a:cs typeface="+mn-cs"/>
              </a:rPr>
              <a:t> </a:t>
            </a:r>
            <a:r>
              <a:rPr lang="en-US" sz="2800" dirty="0" err="1" smtClean="0">
                <a:cs typeface="+mn-cs"/>
              </a:rPr>
              <a:t>cha</a:t>
            </a:r>
            <a:r>
              <a:rPr lang="en-US" altLang="ja-JP" sz="2800" dirty="0" err="1" smtClean="0">
                <a:latin typeface="Times"/>
                <a:cs typeface="Times"/>
              </a:rPr>
              <a:t>îne</a:t>
            </a:r>
            <a:r>
              <a:rPr lang="en-US" sz="2800" dirty="0" smtClean="0">
                <a:cs typeface="+mn-cs"/>
              </a:rPr>
              <a:t> </a:t>
            </a:r>
            <a:r>
              <a:rPr lang="en-US" sz="2800" dirty="0" err="1" smtClean="0">
                <a:cs typeface="+mn-cs"/>
              </a:rPr>
              <a:t>associant</a:t>
            </a:r>
            <a:r>
              <a:rPr lang="en-US" sz="2800" dirty="0" smtClean="0">
                <a:cs typeface="+mn-cs"/>
              </a:rPr>
              <a:t> des documents</a:t>
            </a:r>
          </a:p>
          <a:p>
            <a:pPr eaLnBrk="1" hangingPunct="1">
              <a:lnSpc>
                <a:spcPct val="90000"/>
              </a:lnSpc>
              <a:defRPr/>
            </a:pPr>
            <a:r>
              <a:rPr lang="en-US" sz="2800" dirty="0" err="1" smtClean="0">
                <a:cs typeface="+mn-cs"/>
              </a:rPr>
              <a:t>ces</a:t>
            </a:r>
            <a:r>
              <a:rPr lang="en-US" sz="2800" dirty="0" smtClean="0">
                <a:cs typeface="+mn-cs"/>
              </a:rPr>
              <a:t> </a:t>
            </a:r>
            <a:r>
              <a:rPr lang="en-US" sz="2800" dirty="0" err="1" smtClean="0">
                <a:cs typeface="+mn-cs"/>
              </a:rPr>
              <a:t>cha</a:t>
            </a:r>
            <a:r>
              <a:rPr lang="en-US" altLang="ja-JP" sz="2800" dirty="0" err="1" smtClean="0">
                <a:latin typeface="Times"/>
                <a:cs typeface="Times"/>
              </a:rPr>
              <a:t>înes</a:t>
            </a:r>
            <a:r>
              <a:rPr lang="en-US" sz="2800" dirty="0" smtClean="0">
                <a:cs typeface="+mn-cs"/>
              </a:rPr>
              <a:t> </a:t>
            </a:r>
            <a:r>
              <a:rPr lang="en-US" sz="2800" dirty="0" err="1" smtClean="0">
                <a:cs typeface="+mn-cs"/>
              </a:rPr>
              <a:t>pouvaient</a:t>
            </a:r>
            <a:r>
              <a:rPr lang="en-US" sz="2800" dirty="0" smtClean="0">
                <a:cs typeface="+mn-cs"/>
              </a:rPr>
              <a:t> </a:t>
            </a:r>
            <a:r>
              <a:rPr lang="en-US" altLang="ja-JP" sz="2800" dirty="0" err="1" smtClean="0">
                <a:cs typeface="+mn-cs"/>
              </a:rPr>
              <a:t>être</a:t>
            </a:r>
            <a:r>
              <a:rPr lang="en-US" altLang="ja-JP" sz="2800" dirty="0" smtClean="0">
                <a:cs typeface="+mn-cs"/>
              </a:rPr>
              <a:t> </a:t>
            </a:r>
            <a:r>
              <a:rPr lang="en-US" altLang="ja-JP" sz="2800" dirty="0" err="1" smtClean="0">
                <a:cs typeface="+mn-cs"/>
              </a:rPr>
              <a:t>partagées</a:t>
            </a:r>
            <a:endParaRPr lang="en-US" sz="1800" dirty="0" smtClean="0">
              <a:cs typeface="+mn-cs"/>
            </a:endParaRPr>
          </a:p>
        </p:txBody>
      </p:sp>
      <p:pic>
        <p:nvPicPr>
          <p:cNvPr id="953348" name="Picture 1028" descr="meme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262188"/>
            <a:ext cx="5105400" cy="3224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3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F09A069-F521-EC4B-B58A-D6E2A038B36F}" type="slidenum">
              <a:rPr lang="fr-FR"/>
              <a:pPr>
                <a:defRPr/>
              </a:pPr>
              <a:t>13</a:t>
            </a:fld>
            <a:endParaRPr lang="fr-FR"/>
          </a:p>
        </p:txBody>
      </p:sp>
      <p:sp>
        <p:nvSpPr>
          <p:cNvPr id="773122" name="Rectangle 2"/>
          <p:cNvSpPr>
            <a:spLocks noGrp="1" noChangeArrowheads="1"/>
          </p:cNvSpPr>
          <p:nvPr>
            <p:ph type="title"/>
          </p:nvPr>
        </p:nvSpPr>
        <p:spPr/>
        <p:txBody>
          <a:bodyPr lIns="92075" tIns="46038" rIns="92075" bIns="46038"/>
          <a:lstStyle/>
          <a:p>
            <a:pPr eaLnBrk="1" hangingPunct="1">
              <a:defRPr/>
            </a:pPr>
            <a:r>
              <a:rPr lang="en-US" sz="4000" b="1" dirty="0" smtClean="0"/>
              <a:t>J.C.R. </a:t>
            </a:r>
            <a:r>
              <a:rPr lang="en-US" sz="4000" b="1" dirty="0" err="1" smtClean="0"/>
              <a:t>Licklider</a:t>
            </a:r>
            <a:r>
              <a:rPr lang="en-US" sz="4000" b="1" dirty="0" smtClean="0"/>
              <a:t> (1960)</a:t>
            </a:r>
            <a:endParaRPr lang="en-US" sz="4000" dirty="0" smtClean="0"/>
          </a:p>
        </p:txBody>
      </p:sp>
      <p:sp>
        <p:nvSpPr>
          <p:cNvPr id="773123" name="Rectangle 3"/>
          <p:cNvSpPr>
            <a:spLocks noGrp="1" noChangeArrowheads="1"/>
          </p:cNvSpPr>
          <p:nvPr>
            <p:ph type="body" idx="1"/>
          </p:nvPr>
        </p:nvSpPr>
        <p:spPr>
          <a:xfrm>
            <a:off x="742950" y="1981200"/>
            <a:ext cx="8401050" cy="4876800"/>
          </a:xfrm>
        </p:spPr>
        <p:txBody>
          <a:bodyPr lIns="92075" tIns="46038" rIns="92075" bIns="46038"/>
          <a:lstStyle/>
          <a:p>
            <a:pPr eaLnBrk="1" hangingPunct="1">
              <a:buFontTx/>
              <a:buNone/>
              <a:defRPr/>
            </a:pPr>
            <a:r>
              <a:rPr lang="en-US" dirty="0" smtClean="0"/>
              <a:t>Il a </a:t>
            </a:r>
            <a:r>
              <a:rPr lang="en-US" dirty="0" err="1" smtClean="0"/>
              <a:t>souligné</a:t>
            </a:r>
            <a:r>
              <a:rPr lang="en-US" dirty="0" smtClean="0"/>
              <a:t> </a:t>
            </a:r>
            <a:r>
              <a:rPr lang="en-US" dirty="0" err="1" smtClean="0"/>
              <a:t>l’importance</a:t>
            </a:r>
            <a:r>
              <a:rPr lang="en-US" dirty="0" smtClean="0"/>
              <a:t> de la </a:t>
            </a:r>
            <a:r>
              <a:rPr lang="en-US" dirty="0" err="1" smtClean="0"/>
              <a:t>symbiose</a:t>
            </a:r>
            <a:r>
              <a:rPr lang="en-US" dirty="0" smtClean="0"/>
              <a:t> </a:t>
            </a:r>
            <a:r>
              <a:rPr lang="en-US" dirty="0" err="1" smtClean="0"/>
              <a:t>homme</a:t>
            </a:r>
            <a:r>
              <a:rPr lang="en-US" dirty="0" smtClean="0"/>
              <a:t>-machine :</a:t>
            </a:r>
          </a:p>
          <a:p>
            <a:pPr eaLnBrk="1" hangingPunct="1">
              <a:buFontTx/>
              <a:buNone/>
              <a:defRPr/>
            </a:pPr>
            <a:r>
              <a:rPr lang="en-US" sz="2800" i="1" dirty="0" smtClean="0"/>
              <a:t>“</a:t>
            </a:r>
            <a:r>
              <a:rPr lang="en-US" i="1" dirty="0" smtClean="0"/>
              <a:t>The hope is that, in not too many years, human brains and computing machines will be coupled together very tightly and that the resulting partnership will think as no human brain has ever thought and process data in a way not approached by the information-handling machines we know today</a:t>
            </a:r>
            <a:r>
              <a:rPr lang="en-US" sz="3600" i="1" dirty="0" smtClean="0"/>
              <a:t>.”</a:t>
            </a:r>
            <a:endParaRPr 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19A1B16-4803-6E4A-8700-CF0D42A5E74A}" type="slidenum">
              <a:rPr lang="fr-FR"/>
              <a:pPr>
                <a:defRPr/>
              </a:pPr>
              <a:t>14</a:t>
            </a:fld>
            <a:endParaRPr lang="fr-FR"/>
          </a:p>
        </p:txBody>
      </p:sp>
      <p:sp>
        <p:nvSpPr>
          <p:cNvPr id="775170" name="Rectangle 2"/>
          <p:cNvSpPr>
            <a:spLocks noGrp="1" noChangeArrowheads="1"/>
          </p:cNvSpPr>
          <p:nvPr>
            <p:ph type="title"/>
          </p:nvPr>
        </p:nvSpPr>
        <p:spPr/>
        <p:txBody>
          <a:bodyPr lIns="92075" tIns="46038" rIns="92075" bIns="46038"/>
          <a:lstStyle/>
          <a:p>
            <a:pPr eaLnBrk="1" hangingPunct="1">
              <a:defRPr/>
            </a:pPr>
            <a:r>
              <a:rPr lang="en-US" sz="4000" b="1" dirty="0" smtClean="0"/>
              <a:t>J.C.R. </a:t>
            </a:r>
            <a:r>
              <a:rPr lang="en-US" sz="4000" b="1" dirty="0" err="1" smtClean="0"/>
              <a:t>Licklider</a:t>
            </a:r>
            <a:r>
              <a:rPr lang="en-US" sz="4000" b="1" dirty="0" smtClean="0"/>
              <a:t> (</a:t>
            </a:r>
            <a:r>
              <a:rPr lang="en-US" sz="4000" b="1" dirty="0"/>
              <a:t>1960</a:t>
            </a:r>
            <a:r>
              <a:rPr lang="en-US" sz="4000" b="1" dirty="0" smtClean="0"/>
              <a:t>)</a:t>
            </a:r>
            <a:endParaRPr lang="en-US" sz="4000" dirty="0" smtClean="0"/>
          </a:p>
        </p:txBody>
      </p:sp>
      <p:sp>
        <p:nvSpPr>
          <p:cNvPr id="775171" name="Rectangle 3"/>
          <p:cNvSpPr>
            <a:spLocks noGrp="1" noChangeArrowheads="1"/>
          </p:cNvSpPr>
          <p:nvPr>
            <p:ph type="body" idx="1"/>
          </p:nvPr>
        </p:nvSpPr>
        <p:spPr>
          <a:xfrm>
            <a:off x="685800" y="1524000"/>
            <a:ext cx="8477250" cy="5334000"/>
          </a:xfrm>
        </p:spPr>
        <p:txBody>
          <a:bodyPr lIns="92075" tIns="46038" rIns="92075" bIns="46038"/>
          <a:lstStyle/>
          <a:p>
            <a:pPr eaLnBrk="1" hangingPunct="1">
              <a:lnSpc>
                <a:spcPct val="90000"/>
              </a:lnSpc>
              <a:buFontTx/>
              <a:buNone/>
              <a:defRPr/>
            </a:pPr>
            <a:r>
              <a:rPr lang="fr-FR" sz="2800" dirty="0" smtClean="0"/>
              <a:t>a énuméré les buts qui forment un pré-</a:t>
            </a:r>
            <a:r>
              <a:rPr lang="fr-FR" sz="2800" dirty="0" err="1" smtClean="0"/>
              <a:t>requisite</a:t>
            </a:r>
            <a:r>
              <a:rPr lang="fr-FR" sz="2800" dirty="0" smtClean="0"/>
              <a:t> à la symbiose homme-machine</a:t>
            </a:r>
            <a:r>
              <a:rPr lang="fr-FR" sz="2800" dirty="0"/>
              <a:t> </a:t>
            </a:r>
            <a:r>
              <a:rPr lang="fr-FR" sz="2800" dirty="0" smtClean="0"/>
              <a:t>:</a:t>
            </a:r>
          </a:p>
          <a:p>
            <a:pPr eaLnBrk="1" hangingPunct="1">
              <a:lnSpc>
                <a:spcPct val="90000"/>
              </a:lnSpc>
              <a:defRPr/>
            </a:pPr>
            <a:r>
              <a:rPr lang="fr-FR" sz="2800" dirty="0" smtClean="0"/>
              <a:t>Buts immédiats:</a:t>
            </a:r>
          </a:p>
          <a:p>
            <a:pPr lvl="1" eaLnBrk="1" hangingPunct="1">
              <a:lnSpc>
                <a:spcPct val="90000"/>
              </a:lnSpc>
              <a:defRPr/>
            </a:pPr>
            <a:r>
              <a:rPr lang="fr-FR" dirty="0" smtClean="0"/>
              <a:t>Temps partagé par un grand nombre d'utilisateurs</a:t>
            </a:r>
          </a:p>
          <a:p>
            <a:pPr lvl="1" eaLnBrk="1" hangingPunct="1">
              <a:lnSpc>
                <a:spcPct val="90000"/>
              </a:lnSpc>
              <a:defRPr/>
            </a:pPr>
            <a:r>
              <a:rPr lang="fr-FR" dirty="0" smtClean="0"/>
              <a:t>Entrée/sortie électronique pour l'affichage et la communication d'informations symboliques et imagées</a:t>
            </a:r>
          </a:p>
          <a:p>
            <a:pPr lvl="1" eaLnBrk="1" hangingPunct="1">
              <a:lnSpc>
                <a:spcPct val="90000"/>
              </a:lnSpc>
              <a:defRPr/>
            </a:pPr>
            <a:r>
              <a:rPr lang="fr-FR" dirty="0" smtClean="0"/>
              <a:t>Grande échelle de stockage et retrait d'information</a:t>
            </a:r>
          </a:p>
          <a:p>
            <a:pPr lvl="1" eaLnBrk="1" hangingPunct="1">
              <a:lnSpc>
                <a:spcPct val="90000"/>
              </a:lnSpc>
              <a:defRPr/>
            </a:pPr>
            <a:r>
              <a:rPr lang="fr-FR" dirty="0" smtClean="0"/>
              <a:t>Système interactif temps réel pour le calcul d'information et la programmation</a:t>
            </a:r>
            <a:r>
              <a:rPr lang="en-US" dirty="0" smtClean="0"/>
              <a:t>.</a:t>
            </a: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5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5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5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5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5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2B2A454-8393-1A41-95EE-A0F44F615B5C}" type="slidenum">
              <a:rPr lang="fr-FR"/>
              <a:pPr>
                <a:defRPr/>
              </a:pPr>
              <a:t>15</a:t>
            </a:fld>
            <a:endParaRPr lang="fr-FR"/>
          </a:p>
        </p:txBody>
      </p:sp>
      <p:sp>
        <p:nvSpPr>
          <p:cNvPr id="777218" name="Rectangle 2"/>
          <p:cNvSpPr>
            <a:spLocks noGrp="1" noChangeArrowheads="1"/>
          </p:cNvSpPr>
          <p:nvPr>
            <p:ph type="title"/>
          </p:nvPr>
        </p:nvSpPr>
        <p:spPr/>
        <p:txBody>
          <a:bodyPr lIns="92075" tIns="46038" rIns="92075" bIns="46038"/>
          <a:lstStyle/>
          <a:p>
            <a:pPr eaLnBrk="1" hangingPunct="1">
              <a:defRPr/>
            </a:pPr>
            <a:r>
              <a:rPr lang="en-US" sz="4000" b="1" dirty="0" smtClean="0"/>
              <a:t>J.C.R. </a:t>
            </a:r>
            <a:r>
              <a:rPr lang="en-US" sz="4000" b="1" dirty="0" err="1" smtClean="0"/>
              <a:t>Licklider</a:t>
            </a:r>
            <a:r>
              <a:rPr lang="en-US" sz="4000" b="1" dirty="0" smtClean="0"/>
              <a:t> (</a:t>
            </a:r>
            <a:r>
              <a:rPr lang="en-US" sz="4000" b="1" dirty="0"/>
              <a:t>1960</a:t>
            </a:r>
            <a:r>
              <a:rPr lang="en-US" sz="4000" b="1" dirty="0" smtClean="0"/>
              <a:t>)</a:t>
            </a:r>
            <a:endParaRPr lang="en-US" sz="4000" dirty="0" smtClean="0"/>
          </a:p>
        </p:txBody>
      </p:sp>
      <p:sp>
        <p:nvSpPr>
          <p:cNvPr id="777219" name="Rectangle 3"/>
          <p:cNvSpPr>
            <a:spLocks noGrp="1" noChangeArrowheads="1"/>
          </p:cNvSpPr>
          <p:nvPr>
            <p:ph type="body" idx="1"/>
          </p:nvPr>
        </p:nvSpPr>
        <p:spPr>
          <a:xfrm>
            <a:off x="742950" y="1600200"/>
            <a:ext cx="8420100" cy="4876800"/>
          </a:xfrm>
        </p:spPr>
        <p:txBody>
          <a:bodyPr lIns="92075" tIns="46038" rIns="92075" bIns="46038"/>
          <a:lstStyle/>
          <a:p>
            <a:pPr eaLnBrk="1" hangingPunct="1">
              <a:lnSpc>
                <a:spcPct val="90000"/>
              </a:lnSpc>
              <a:defRPr/>
            </a:pPr>
            <a:r>
              <a:rPr lang="en-US" sz="2800" dirty="0" smtClean="0"/>
              <a:t>Buts </a:t>
            </a:r>
            <a:r>
              <a:rPr lang="en-US" sz="2800" dirty="0" err="1" smtClean="0"/>
              <a:t>intermédiaires</a:t>
            </a:r>
            <a:r>
              <a:rPr lang="en-US" sz="2800" dirty="0" smtClean="0"/>
              <a:t> :</a:t>
            </a:r>
          </a:p>
          <a:p>
            <a:pPr lvl="1" eaLnBrk="1" hangingPunct="1">
              <a:lnSpc>
                <a:spcPct val="80000"/>
              </a:lnSpc>
              <a:defRPr/>
            </a:pPr>
            <a:r>
              <a:rPr lang="fr-FR" dirty="0" smtClean="0"/>
              <a:t>faciliter la coopération humaine dans le design et la programmation de larges systèmes</a:t>
            </a:r>
          </a:p>
          <a:p>
            <a:pPr lvl="1" eaLnBrk="1" hangingPunct="1">
              <a:lnSpc>
                <a:spcPct val="80000"/>
              </a:lnSpc>
              <a:defRPr/>
            </a:pPr>
            <a:r>
              <a:rPr lang="fr-FR" dirty="0" smtClean="0"/>
              <a:t>combiner la reconnaissance de la parole, celle des caractères écrits et l'édition de crayons optiques</a:t>
            </a:r>
            <a:endParaRPr lang="fr-FR" sz="2400" dirty="0" smtClean="0"/>
          </a:p>
          <a:p>
            <a:pPr eaLnBrk="1" hangingPunct="1">
              <a:lnSpc>
                <a:spcPct val="90000"/>
              </a:lnSpc>
              <a:defRPr/>
            </a:pPr>
            <a:r>
              <a:rPr lang="fr-FR" sz="2800" dirty="0" smtClean="0"/>
              <a:t>Vision à long terme :</a:t>
            </a:r>
          </a:p>
          <a:p>
            <a:pPr lvl="1" eaLnBrk="1" hangingPunct="1">
              <a:lnSpc>
                <a:spcPct val="80000"/>
              </a:lnSpc>
              <a:defRPr/>
            </a:pPr>
            <a:r>
              <a:rPr lang="fr-FR" dirty="0" smtClean="0"/>
              <a:t>compréhension du langage naturel (syntaxe, sémantique, pragmatique)</a:t>
            </a:r>
          </a:p>
          <a:p>
            <a:pPr lvl="1" eaLnBrk="1" hangingPunct="1">
              <a:lnSpc>
                <a:spcPct val="80000"/>
              </a:lnSpc>
              <a:defRPr/>
            </a:pPr>
            <a:r>
              <a:rPr lang="fr-FR" dirty="0" smtClean="0"/>
              <a:t>reconnaissance de la parole d'utilisateurs arbitraires</a:t>
            </a:r>
          </a:p>
          <a:p>
            <a:pPr lvl="1" eaLnBrk="1" hangingPunct="1">
              <a:lnSpc>
                <a:spcPct val="80000"/>
              </a:lnSpc>
              <a:defRPr/>
            </a:pPr>
            <a:r>
              <a:rPr lang="fr-FR" dirty="0" smtClean="0"/>
              <a:t>programmation par heuristiques</a:t>
            </a: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7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7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77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5"/>
          <p:cNvSpPr>
            <a:spLocks noGrp="1"/>
          </p:cNvSpPr>
          <p:nvPr>
            <p:ph type="sldNum" sz="quarter" idx="12"/>
          </p:nvPr>
        </p:nvSpPr>
        <p:spPr/>
        <p:txBody>
          <a:bodyPr/>
          <a:lstStyle/>
          <a:p>
            <a:pPr>
              <a:defRPr/>
            </a:pPr>
            <a:fld id="{2A6B2E3B-46DA-DF4C-B2BA-DDD46C70A444}" type="slidenum">
              <a:rPr lang="fr-FR"/>
              <a:pPr>
                <a:defRPr/>
              </a:pPr>
              <a:t>16</a:t>
            </a:fld>
            <a:endParaRPr lang="fr-FR"/>
          </a:p>
        </p:txBody>
      </p:sp>
      <p:sp>
        <p:nvSpPr>
          <p:cNvPr id="779266" name="Rectangle 2"/>
          <p:cNvSpPr>
            <a:spLocks noGrp="1" noChangeArrowheads="1"/>
          </p:cNvSpPr>
          <p:nvPr>
            <p:ph type="title"/>
          </p:nvPr>
        </p:nvSpPr>
        <p:spPr>
          <a:xfrm>
            <a:off x="609600" y="152400"/>
            <a:ext cx="8934450" cy="1143000"/>
          </a:xfrm>
        </p:spPr>
        <p:txBody>
          <a:bodyPr lIns="92075" tIns="46038" rIns="92075" bIns="46038"/>
          <a:lstStyle/>
          <a:p>
            <a:pPr eaLnBrk="1" hangingPunct="1">
              <a:defRPr/>
            </a:pPr>
            <a:r>
              <a:rPr lang="fr-FR" b="1" smtClean="0"/>
              <a:t>Avancées significatives</a:t>
            </a:r>
            <a:r>
              <a:rPr lang="en-US" b="1" smtClean="0"/>
              <a:t> : 1960 - 1980</a:t>
            </a:r>
            <a:endParaRPr lang="en-US" smtClean="0"/>
          </a:p>
        </p:txBody>
      </p:sp>
      <p:sp>
        <p:nvSpPr>
          <p:cNvPr id="779267" name="Rectangle 3"/>
          <p:cNvSpPr>
            <a:spLocks noGrp="1" noChangeArrowheads="1"/>
          </p:cNvSpPr>
          <p:nvPr>
            <p:ph type="body" idx="1"/>
          </p:nvPr>
        </p:nvSpPr>
        <p:spPr>
          <a:xfrm>
            <a:off x="560388" y="1557338"/>
            <a:ext cx="8983662" cy="5184775"/>
          </a:xfrm>
        </p:spPr>
        <p:txBody>
          <a:bodyPr lIns="92075" tIns="46038" rIns="92075" bIns="46038"/>
          <a:lstStyle/>
          <a:p>
            <a:pPr marL="0" indent="0" eaLnBrk="1" hangingPunct="1">
              <a:lnSpc>
                <a:spcPct val="75000"/>
              </a:lnSpc>
              <a:spcAft>
                <a:spcPts val="600"/>
              </a:spcAft>
              <a:buFontTx/>
              <a:buNone/>
              <a:defRPr/>
            </a:pPr>
            <a:r>
              <a:rPr lang="fr-FR" sz="2800" dirty="0" smtClean="0"/>
              <a:t>Au milieu des </a:t>
            </a:r>
            <a:r>
              <a:rPr lang="fr-FR" sz="2800" dirty="0" smtClean="0">
                <a:solidFill>
                  <a:srgbClr val="000000"/>
                </a:solidFill>
              </a:rPr>
              <a:t>années</a:t>
            </a:r>
            <a:r>
              <a:rPr lang="fr-FR" sz="2800" dirty="0" smtClean="0"/>
              <a:t> 60 les ordinateurs sont trop chers pour une seule personne d’où l’invention du </a:t>
            </a:r>
          </a:p>
          <a:p>
            <a:pPr marL="0" indent="0" eaLnBrk="1" hangingPunct="1">
              <a:lnSpc>
                <a:spcPct val="75000"/>
              </a:lnSpc>
              <a:spcAft>
                <a:spcPts val="600"/>
              </a:spcAft>
              <a:buFontTx/>
              <a:buNone/>
              <a:defRPr/>
            </a:pPr>
            <a:r>
              <a:rPr lang="fr-FR" sz="2800" i="1" dirty="0"/>
              <a:t>T</a:t>
            </a:r>
            <a:r>
              <a:rPr lang="fr-FR" sz="2800" i="1" dirty="0" smtClean="0"/>
              <a:t>emps partagé (Time sharing) </a:t>
            </a:r>
            <a:r>
              <a:rPr lang="fr-FR" sz="2800" dirty="0" smtClean="0"/>
              <a:t>donnant l'illusion à chaque utilisateur d'</a:t>
            </a:r>
            <a:r>
              <a:rPr lang="fr-FR" altLang="ja-JP" sz="2800" dirty="0" smtClean="0"/>
              <a:t>être</a:t>
            </a:r>
            <a:r>
              <a:rPr lang="fr-FR" sz="2800" dirty="0" smtClean="0"/>
              <a:t> sur sa machine personnelle</a:t>
            </a:r>
          </a:p>
          <a:p>
            <a:pPr marL="0" indent="0" eaLnBrk="1" hangingPunct="1">
              <a:lnSpc>
                <a:spcPct val="75000"/>
              </a:lnSpc>
              <a:spcAft>
                <a:spcPts val="600"/>
              </a:spcAft>
              <a:buFontTx/>
              <a:buNone/>
              <a:defRPr/>
            </a:pPr>
            <a:r>
              <a:rPr lang="fr-FR" sz="2800" dirty="0" smtClean="0"/>
              <a:t>Ce mode d'interaction conduit au besoin d'IHM du fait</a:t>
            </a:r>
          </a:p>
          <a:p>
            <a:pPr marL="688975" lvl="2" indent="-184150" eaLnBrk="1" hangingPunct="1">
              <a:lnSpc>
                <a:spcPct val="75000"/>
              </a:lnSpc>
              <a:spcBef>
                <a:spcPts val="600"/>
              </a:spcBef>
              <a:spcAft>
                <a:spcPts val="600"/>
              </a:spcAft>
              <a:defRPr/>
            </a:pPr>
            <a:r>
              <a:rPr lang="fr-FR" sz="2800" dirty="0"/>
              <a:t>d</a:t>
            </a:r>
            <a:r>
              <a:rPr lang="fr-FR" sz="2800" dirty="0" smtClean="0"/>
              <a:t>e l’augmentation exponentielle de l'accessibilité aux machines</a:t>
            </a:r>
          </a:p>
          <a:p>
            <a:pPr marL="688975" lvl="2" indent="-184150" eaLnBrk="1" hangingPunct="1">
              <a:lnSpc>
                <a:spcPct val="75000"/>
              </a:lnSpc>
              <a:spcBef>
                <a:spcPts val="600"/>
              </a:spcBef>
              <a:spcAft>
                <a:spcPts val="600"/>
              </a:spcAft>
              <a:defRPr/>
            </a:pPr>
            <a:r>
              <a:rPr lang="fr-FR" sz="2800" dirty="0" smtClean="0"/>
              <a:t>De systèmes interactifs sensibles :                      	langages </a:t>
            </a:r>
            <a:r>
              <a:rPr lang="fr-FR" sz="2800" i="1" dirty="0" smtClean="0"/>
              <a:t>vs</a:t>
            </a:r>
            <a:r>
              <a:rPr lang="fr-FR" sz="2800" dirty="0" smtClean="0"/>
              <a:t> t</a:t>
            </a:r>
            <a:r>
              <a:rPr lang="fr-FR" altLang="ja-JP" sz="2800" dirty="0" smtClean="0"/>
              <a:t>âches</a:t>
            </a:r>
            <a:r>
              <a:rPr lang="fr-FR" sz="2800" dirty="0" smtClean="0"/>
              <a:t> en « batch »</a:t>
            </a:r>
          </a:p>
          <a:p>
            <a:pPr marL="688975" lvl="2" indent="-184150" eaLnBrk="1" hangingPunct="1">
              <a:lnSpc>
                <a:spcPct val="75000"/>
              </a:lnSpc>
              <a:spcBef>
                <a:spcPts val="600"/>
              </a:spcBef>
              <a:spcAft>
                <a:spcPts val="600"/>
              </a:spcAft>
              <a:defRPr/>
            </a:pPr>
            <a:r>
              <a:rPr lang="fr-FR" sz="2800" dirty="0" smtClean="0"/>
              <a:t>la communauté dans son ensemble communique via les ordinateurs et des réseaux, par email,  fichiers partagés, etc.</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92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9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2EF8BDC-1189-324E-A9E0-E56F70E178FF}" type="slidenum">
              <a:rPr lang="fr-FR"/>
              <a:pPr>
                <a:defRPr/>
              </a:pPr>
              <a:t>17</a:t>
            </a:fld>
            <a:endParaRPr lang="fr-FR"/>
          </a:p>
        </p:txBody>
      </p:sp>
      <p:sp>
        <p:nvSpPr>
          <p:cNvPr id="781315" name="Rectangle 3"/>
          <p:cNvSpPr>
            <a:spLocks noGrp="1" noChangeArrowheads="1"/>
          </p:cNvSpPr>
          <p:nvPr>
            <p:ph type="body" idx="1"/>
          </p:nvPr>
        </p:nvSpPr>
        <p:spPr>
          <a:xfrm>
            <a:off x="0" y="1447800"/>
            <a:ext cx="9906000" cy="4824413"/>
          </a:xfrm>
        </p:spPr>
        <p:txBody>
          <a:bodyPr/>
          <a:lstStyle/>
          <a:p>
            <a:pPr marL="0" indent="0" eaLnBrk="1" hangingPunct="1">
              <a:lnSpc>
                <a:spcPct val="90000"/>
              </a:lnSpc>
              <a:buFontTx/>
              <a:buNone/>
              <a:defRPr/>
            </a:pPr>
            <a:r>
              <a:rPr lang="en-US" sz="2400" dirty="0" smtClean="0"/>
              <a:t>    </a:t>
            </a:r>
            <a:r>
              <a:rPr lang="fr-FR" b="1" dirty="0" smtClean="0"/>
              <a:t>Un programme de dessin déjà très sophistiqué :</a:t>
            </a:r>
            <a:endParaRPr lang="fr-FR" sz="2800" dirty="0" smtClean="0"/>
          </a:p>
          <a:p>
            <a:pPr marL="739775" lvl="2" indent="-225425" eaLnBrk="1" hangingPunct="1">
              <a:lnSpc>
                <a:spcPct val="90000"/>
              </a:lnSpc>
              <a:defRPr/>
            </a:pPr>
            <a:r>
              <a:rPr lang="fr-FR" sz="2800" dirty="0" smtClean="0"/>
              <a:t>structures hiérarchiques :</a:t>
            </a:r>
            <a:r>
              <a:rPr lang="fr-FR" sz="2800" b="1" dirty="0" smtClean="0"/>
              <a:t> </a:t>
            </a:r>
            <a:r>
              <a:rPr lang="fr-FR" sz="2800" dirty="0" smtClean="0"/>
              <a:t>avec images et sous-images</a:t>
            </a:r>
          </a:p>
          <a:p>
            <a:pPr marL="739775" lvl="2" indent="-225425" eaLnBrk="1" hangingPunct="1">
              <a:lnSpc>
                <a:spcPct val="90000"/>
              </a:lnSpc>
              <a:defRPr/>
            </a:pPr>
            <a:r>
              <a:rPr lang="fr-FR" sz="2800" dirty="0" smtClean="0"/>
              <a:t>opérations récursives :  appliquées aux enfants d'une hiérarchie d'objets</a:t>
            </a:r>
          </a:p>
          <a:p>
            <a:pPr marL="739775" lvl="2" indent="-225425" eaLnBrk="1" hangingPunct="1">
              <a:lnSpc>
                <a:spcPct val="90000"/>
              </a:lnSpc>
              <a:defRPr/>
            </a:pPr>
            <a:r>
              <a:rPr lang="fr-FR" sz="2800" dirty="0" smtClean="0"/>
              <a:t>coordonnées du modèle :  séparer coordonnées écran et dessin</a:t>
            </a:r>
          </a:p>
          <a:p>
            <a:pPr marL="739775" lvl="2" indent="-225425" eaLnBrk="1" hangingPunct="1">
              <a:lnSpc>
                <a:spcPct val="90000"/>
              </a:lnSpc>
              <a:defRPr/>
            </a:pPr>
            <a:r>
              <a:rPr lang="fr-FR" sz="2800" dirty="0" smtClean="0"/>
              <a:t>programmation orientée-objet : image </a:t>
            </a:r>
            <a:r>
              <a:rPr lang="fr-FR" sz="2800" dirty="0" smtClean="0">
                <a:latin typeface="Palatino"/>
                <a:cs typeface="Palatino"/>
              </a:rPr>
              <a:t>ma</a:t>
            </a:r>
            <a:r>
              <a:rPr lang="fr-FR" altLang="ja-JP" sz="2800" dirty="0" smtClean="0">
                <a:latin typeface="Palatino"/>
                <a:cs typeface="Palatino"/>
              </a:rPr>
              <a:t>ître avec</a:t>
            </a:r>
            <a:r>
              <a:rPr lang="fr-FR" sz="2800" dirty="0" smtClean="0">
                <a:latin typeface="Palatino"/>
                <a:cs typeface="Palatino"/>
              </a:rPr>
              <a:t> </a:t>
            </a:r>
            <a:r>
              <a:rPr lang="fr-FR" sz="2800" dirty="0" smtClean="0"/>
              <a:t>des instances</a:t>
            </a:r>
          </a:p>
          <a:p>
            <a:pPr marL="739775" lvl="2" indent="-225425" eaLnBrk="1" hangingPunct="1">
              <a:lnSpc>
                <a:spcPct val="90000"/>
              </a:lnSpc>
              <a:defRPr/>
            </a:pPr>
            <a:r>
              <a:rPr lang="fr-FR" sz="2800" dirty="0" smtClean="0"/>
              <a:t>contraintes : pour spécifier des détails que le système maintient à travers les changements</a:t>
            </a:r>
          </a:p>
          <a:p>
            <a:pPr marL="739775" lvl="2" indent="-225425" eaLnBrk="1" hangingPunct="1">
              <a:lnSpc>
                <a:spcPct val="90000"/>
              </a:lnSpc>
              <a:defRPr/>
            </a:pPr>
            <a:r>
              <a:rPr lang="fr-FR" sz="2800" dirty="0" smtClean="0"/>
              <a:t>ic</a:t>
            </a:r>
            <a:r>
              <a:rPr lang="fr-FR" altLang="ja-JP" sz="2800" dirty="0" smtClean="0"/>
              <a:t>ô</a:t>
            </a:r>
            <a:r>
              <a:rPr lang="fr-FR" sz="2800" dirty="0" smtClean="0"/>
              <a:t>nes : petites images qui représentent des items plus complexes</a:t>
            </a:r>
            <a:endParaRPr lang="en-US" sz="2000" dirty="0" smtClean="0"/>
          </a:p>
        </p:txBody>
      </p:sp>
      <p:sp>
        <p:nvSpPr>
          <p:cNvPr id="781319" name="Rectangle 7"/>
          <p:cNvSpPr>
            <a:spLocks noGrp="1" noChangeArrowheads="1"/>
          </p:cNvSpPr>
          <p:nvPr>
            <p:ph type="title"/>
          </p:nvPr>
        </p:nvSpPr>
        <p:spPr>
          <a:xfrm>
            <a:off x="0" y="304800"/>
            <a:ext cx="9906000" cy="1143000"/>
          </a:xfrm>
        </p:spPr>
        <p:txBody>
          <a:bodyPr/>
          <a:lstStyle/>
          <a:p>
            <a:pPr eaLnBrk="1" hangingPunct="1">
              <a:defRPr/>
            </a:pPr>
            <a:r>
              <a:rPr lang="en-US" b="1" smtClean="0"/>
              <a:t>SketchPad (PhD 1963, Ivan Sutherland)</a:t>
            </a:r>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1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1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1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1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1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1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DBBA57B-D170-AE44-A732-A22AE2409F59}" type="slidenum">
              <a:rPr lang="fr-FR"/>
              <a:pPr>
                <a:defRPr/>
              </a:pPr>
              <a:t>18</a:t>
            </a:fld>
            <a:endParaRPr lang="fr-FR"/>
          </a:p>
        </p:txBody>
      </p:sp>
      <p:sp>
        <p:nvSpPr>
          <p:cNvPr id="783363" name="Rectangle 3"/>
          <p:cNvSpPr>
            <a:spLocks noGrp="1" noChangeArrowheads="1"/>
          </p:cNvSpPr>
          <p:nvPr>
            <p:ph type="body" idx="1"/>
          </p:nvPr>
        </p:nvSpPr>
        <p:spPr>
          <a:xfrm>
            <a:off x="0" y="1219200"/>
            <a:ext cx="8401050" cy="5638800"/>
          </a:xfrm>
        </p:spPr>
        <p:txBody>
          <a:bodyPr/>
          <a:lstStyle/>
          <a:p>
            <a:pPr marL="739775" lvl="2" indent="-225425" eaLnBrk="1" hangingPunct="1">
              <a:lnSpc>
                <a:spcPct val="90000"/>
              </a:lnSpc>
              <a:defRPr/>
            </a:pPr>
            <a:r>
              <a:rPr lang="fr-FR" sz="2800" dirty="0" smtClean="0"/>
              <a:t>copie :  à la fois images et contraintes</a:t>
            </a:r>
            <a:endParaRPr lang="fr-FR" dirty="0" smtClean="0"/>
          </a:p>
          <a:p>
            <a:pPr marL="739775" lvl="2" indent="-225425" eaLnBrk="1" hangingPunct="1">
              <a:lnSpc>
                <a:spcPct val="90000"/>
              </a:lnSpc>
              <a:defRPr/>
            </a:pPr>
            <a:r>
              <a:rPr lang="fr-FR" sz="2800" dirty="0" smtClean="0"/>
              <a:t>techniques d'entrée : utilisation efficace du stylo optique</a:t>
            </a:r>
          </a:p>
          <a:p>
            <a:pPr marL="739775" lvl="2" indent="-225425" eaLnBrk="1" hangingPunct="1">
              <a:lnSpc>
                <a:spcPct val="90000"/>
              </a:lnSpc>
              <a:spcBef>
                <a:spcPct val="30000"/>
              </a:spcBef>
              <a:buFontTx/>
              <a:buNone/>
              <a:defRPr/>
            </a:pPr>
            <a:r>
              <a:rPr lang="fr-FR" sz="3600" b="1" dirty="0" smtClean="0"/>
              <a:t>Développements </a:t>
            </a:r>
          </a:p>
          <a:p>
            <a:pPr marL="739775" lvl="2" indent="-225425" eaLnBrk="1" hangingPunct="1">
              <a:lnSpc>
                <a:spcPct val="90000"/>
              </a:lnSpc>
              <a:buFontTx/>
              <a:buNone/>
              <a:defRPr/>
            </a:pPr>
            <a:r>
              <a:rPr lang="fr-FR" sz="3600" b="1" dirty="0" smtClean="0"/>
              <a:t>parallèles en hardware</a:t>
            </a:r>
            <a:endParaRPr lang="fr-FR" sz="3200" dirty="0" smtClean="0"/>
          </a:p>
          <a:p>
            <a:pPr marL="739775" lvl="2" indent="-225425" eaLnBrk="1" hangingPunct="1">
              <a:lnSpc>
                <a:spcPct val="90000"/>
              </a:lnSpc>
              <a:defRPr/>
            </a:pPr>
            <a:r>
              <a:rPr lang="fr-FR" sz="2800" dirty="0" smtClean="0"/>
              <a:t>terminaux graphiques </a:t>
            </a:r>
          </a:p>
          <a:p>
            <a:pPr marL="739775" lvl="2" indent="-225425" eaLnBrk="1" hangingPunct="1">
              <a:lnSpc>
                <a:spcPct val="90000"/>
              </a:lnSpc>
              <a:buFontTx/>
              <a:buNone/>
              <a:defRPr/>
            </a:pPr>
            <a:r>
              <a:rPr lang="fr-FR" sz="2800" dirty="0" smtClean="0"/>
              <a:t>	</a:t>
            </a:r>
            <a:r>
              <a:rPr lang="ja-JP" altLang="fr-FR" sz="2800" dirty="0" smtClean="0"/>
              <a:t>“</a:t>
            </a:r>
            <a:r>
              <a:rPr lang="fr-FR" sz="2800" dirty="0" err="1" smtClean="0"/>
              <a:t>low-cost</a:t>
            </a:r>
            <a:r>
              <a:rPr lang="ja-JP" altLang="fr-FR" sz="2800" dirty="0" smtClean="0"/>
              <a:t>”</a:t>
            </a:r>
            <a:endParaRPr lang="fr-FR" sz="2800" dirty="0" smtClean="0"/>
          </a:p>
          <a:p>
            <a:pPr marL="739775" lvl="2" indent="-225425" eaLnBrk="1" hangingPunct="1">
              <a:lnSpc>
                <a:spcPct val="90000"/>
              </a:lnSpc>
              <a:defRPr/>
            </a:pPr>
            <a:r>
              <a:rPr lang="fr-FR" sz="2800" dirty="0" smtClean="0"/>
              <a:t>dispositifs d'entrée comme </a:t>
            </a:r>
          </a:p>
          <a:p>
            <a:pPr marL="739775" lvl="2" indent="-225425" eaLnBrk="1" hangingPunct="1">
              <a:lnSpc>
                <a:spcPct val="90000"/>
              </a:lnSpc>
              <a:buFontTx/>
              <a:buNone/>
              <a:defRPr/>
            </a:pPr>
            <a:r>
              <a:rPr lang="fr-FR" sz="2800" dirty="0" smtClean="0"/>
              <a:t>	les tablettes de données (1964)</a:t>
            </a:r>
          </a:p>
          <a:p>
            <a:pPr marL="739775" lvl="2" indent="-225425" eaLnBrk="1" hangingPunct="1">
              <a:lnSpc>
                <a:spcPct val="90000"/>
              </a:lnSpc>
              <a:defRPr/>
            </a:pPr>
            <a:r>
              <a:rPr lang="fr-FR" sz="2800" dirty="0" smtClean="0"/>
              <a:t>processeur d'affichage capable </a:t>
            </a:r>
          </a:p>
          <a:p>
            <a:pPr marL="739775" lvl="2" indent="-225425" eaLnBrk="1" hangingPunct="1">
              <a:lnSpc>
                <a:spcPct val="90000"/>
              </a:lnSpc>
              <a:buFontTx/>
              <a:buNone/>
              <a:defRPr/>
            </a:pPr>
            <a:r>
              <a:rPr lang="fr-FR" sz="2800" dirty="0" smtClean="0"/>
              <a:t>	de manipuler des images en temps réel</a:t>
            </a:r>
            <a:r>
              <a:rPr lang="en-US" sz="2800" dirty="0" smtClean="0"/>
              <a:t> (1968)</a:t>
            </a:r>
            <a:endParaRPr lang="en-US" sz="2000" dirty="0" smtClean="0"/>
          </a:p>
        </p:txBody>
      </p:sp>
      <p:sp>
        <p:nvSpPr>
          <p:cNvPr id="783366" name="Rectangle 6"/>
          <p:cNvSpPr>
            <a:spLocks noGrp="1" noChangeArrowheads="1"/>
          </p:cNvSpPr>
          <p:nvPr>
            <p:ph type="title"/>
          </p:nvPr>
        </p:nvSpPr>
        <p:spPr>
          <a:xfrm>
            <a:off x="76200" y="228600"/>
            <a:ext cx="9901238" cy="1143000"/>
          </a:xfrm>
        </p:spPr>
        <p:txBody>
          <a:bodyPr/>
          <a:lstStyle/>
          <a:p>
            <a:pPr eaLnBrk="1" hangingPunct="1">
              <a:defRPr/>
            </a:pPr>
            <a:r>
              <a:rPr lang="en-US" b="1" smtClean="0"/>
              <a:t>SketchPad (PhD 1963, Ivan Sutherland)</a:t>
            </a:r>
            <a:endParaRPr lang="en-US" smtClean="0"/>
          </a:p>
        </p:txBody>
      </p:sp>
      <p:pic>
        <p:nvPicPr>
          <p:cNvPr id="63492" name="Picture 7" descr="ivan-suther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4495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3368" name="Rectangle 8"/>
          <p:cNvSpPr>
            <a:spLocks noChangeArrowheads="1"/>
          </p:cNvSpPr>
          <p:nvPr/>
        </p:nvSpPr>
        <p:spPr bwMode="auto">
          <a:xfrm>
            <a:off x="0" y="6578600"/>
            <a:ext cx="5073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1" hangingPunct="1">
              <a:defRPr/>
            </a:pPr>
            <a:r>
              <a:rPr lang="en-US" sz="1200">
                <a:latin typeface="Arial" charset="0"/>
                <a:cs typeface="+mn-cs"/>
              </a:rPr>
              <a:t>From http://accad.osu.edu/~waynec/history/images/ivan-sutherland.jpg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33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33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33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336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8336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336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8336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3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2491818-C7E2-9840-A7AB-68C489998C4A}" type="slidenum">
              <a:rPr lang="fr-FR"/>
              <a:pPr>
                <a:defRPr/>
              </a:pPr>
              <a:t>19</a:t>
            </a:fld>
            <a:endParaRPr lang="fr-FR"/>
          </a:p>
        </p:txBody>
      </p:sp>
      <p:sp>
        <p:nvSpPr>
          <p:cNvPr id="785410" name="Rectangle 2"/>
          <p:cNvSpPr>
            <a:spLocks noGrp="1" noChangeArrowheads="1"/>
          </p:cNvSpPr>
          <p:nvPr>
            <p:ph type="title"/>
          </p:nvPr>
        </p:nvSpPr>
        <p:spPr>
          <a:xfrm>
            <a:off x="742950" y="228600"/>
            <a:ext cx="8420100" cy="1143000"/>
          </a:xfrm>
        </p:spPr>
        <p:txBody>
          <a:bodyPr/>
          <a:lstStyle/>
          <a:p>
            <a:pPr eaLnBrk="1" hangingPunct="1">
              <a:defRPr/>
            </a:pPr>
            <a:r>
              <a:rPr lang="en-US" sz="4000" b="1" smtClean="0"/>
              <a:t>Douglas Engelbart</a:t>
            </a:r>
            <a:endParaRPr lang="en-US" sz="4000" smtClean="0"/>
          </a:p>
        </p:txBody>
      </p:sp>
      <p:sp>
        <p:nvSpPr>
          <p:cNvPr id="785411" name="Rectangle 3"/>
          <p:cNvSpPr>
            <a:spLocks noGrp="1" noChangeArrowheads="1"/>
          </p:cNvSpPr>
          <p:nvPr>
            <p:ph type="body" idx="1"/>
          </p:nvPr>
        </p:nvSpPr>
        <p:spPr>
          <a:xfrm>
            <a:off x="76200" y="1143000"/>
            <a:ext cx="9269413" cy="5181600"/>
          </a:xfrm>
        </p:spPr>
        <p:txBody>
          <a:bodyPr/>
          <a:lstStyle/>
          <a:p>
            <a:pPr eaLnBrk="1" hangingPunct="1">
              <a:tabLst>
                <a:tab pos="665163" algn="l"/>
              </a:tabLst>
              <a:defRPr/>
            </a:pPr>
            <a:r>
              <a:rPr lang="en-US" dirty="0" smtClean="0"/>
              <a:t>Le </a:t>
            </a:r>
            <a:r>
              <a:rPr lang="fr-FR" dirty="0" smtClean="0"/>
              <a:t>Problème selon lui (au début des années 50)</a:t>
            </a:r>
            <a:endParaRPr lang="en-US" dirty="0" smtClean="0"/>
          </a:p>
          <a:p>
            <a:pPr marL="533400" lvl="1" indent="0" eaLnBrk="1" hangingPunct="1">
              <a:buFontTx/>
              <a:buNone/>
              <a:tabLst>
                <a:tab pos="665163" algn="l"/>
              </a:tabLst>
              <a:defRPr/>
            </a:pPr>
            <a:r>
              <a:rPr lang="en-US" dirty="0" smtClean="0"/>
              <a:t>	</a:t>
            </a:r>
            <a:r>
              <a:rPr lang="en-US" i="1" dirty="0" smtClean="0"/>
              <a:t>“...The world is getting more complex, and problems are getting more urgent. These must be dealt with collectively. However, human abilities to deal collectively with complex / urgent problems are not increasing as fast as these problems.</a:t>
            </a:r>
            <a:r>
              <a:rPr lang="en-US" dirty="0" smtClean="0"/>
              <a:t> </a:t>
            </a:r>
          </a:p>
          <a:p>
            <a:pPr marL="533400" lvl="1" indent="0" eaLnBrk="1" hangingPunct="1">
              <a:buFontTx/>
              <a:buNone/>
              <a:tabLst>
                <a:tab pos="665163" algn="l"/>
              </a:tabLst>
              <a:defRPr/>
            </a:pPr>
            <a:r>
              <a:rPr lang="en-US" dirty="0" smtClean="0"/>
              <a:t>	</a:t>
            </a:r>
            <a:r>
              <a:rPr lang="en-US" i="1" dirty="0" smtClean="0"/>
              <a:t>If you could do something to improve </a:t>
            </a:r>
            <a:br>
              <a:rPr lang="en-US" i="1" dirty="0" smtClean="0"/>
            </a:br>
            <a:r>
              <a:rPr lang="en-US" i="1" dirty="0" smtClean="0"/>
              <a:t>human capability to deal with these </a:t>
            </a:r>
            <a:br>
              <a:rPr lang="en-US" i="1" dirty="0" smtClean="0"/>
            </a:br>
            <a:r>
              <a:rPr lang="en-US" i="1" dirty="0" smtClean="0"/>
              <a:t>problems, then you</a:t>
            </a:r>
            <a:r>
              <a:rPr lang="fr-FR" i="1" dirty="0" smtClean="0"/>
              <a:t>'</a:t>
            </a:r>
            <a:r>
              <a:rPr lang="en-US" i="1" dirty="0" smtClean="0"/>
              <a:t>d really contribute </a:t>
            </a:r>
            <a:br>
              <a:rPr lang="en-US" i="1" dirty="0" smtClean="0"/>
            </a:br>
            <a:r>
              <a:rPr lang="en-US" i="1" dirty="0" smtClean="0"/>
              <a:t>something basic.”</a:t>
            </a:r>
            <a:endParaRPr lang="en-US" dirty="0" smtClean="0"/>
          </a:p>
          <a:p>
            <a:pPr marL="533400" lvl="1" indent="0" eaLnBrk="1" hangingPunct="1">
              <a:buFontTx/>
              <a:buNone/>
              <a:tabLst>
                <a:tab pos="665163" algn="l"/>
              </a:tabLst>
              <a:defRPr/>
            </a:pPr>
            <a:r>
              <a:rPr lang="en-US" dirty="0" smtClean="0"/>
              <a:t>				Doug </a:t>
            </a:r>
            <a:r>
              <a:rPr lang="en-US" dirty="0" err="1" smtClean="0"/>
              <a:t>Engelbart</a:t>
            </a:r>
            <a:endParaRPr lang="en-US" dirty="0" smtClean="0"/>
          </a:p>
        </p:txBody>
      </p:sp>
      <p:pic>
        <p:nvPicPr>
          <p:cNvPr id="65540" name="Picture 4" descr="engelb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90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134121B-5651-EC49-9B91-156D1F46E1A8}" type="slidenum">
              <a:rPr lang="fr-FR"/>
              <a:pPr>
                <a:defRPr/>
              </a:pPr>
              <a:t>2</a:t>
            </a:fld>
            <a:endParaRPr lang="fr-FR"/>
          </a:p>
        </p:txBody>
      </p:sp>
      <p:sp>
        <p:nvSpPr>
          <p:cNvPr id="754690" name="Rectangle 2"/>
          <p:cNvSpPr>
            <a:spLocks noGrp="1" noChangeArrowheads="1"/>
          </p:cNvSpPr>
          <p:nvPr>
            <p:ph type="ctrTitle"/>
          </p:nvPr>
        </p:nvSpPr>
        <p:spPr>
          <a:xfrm>
            <a:off x="762000" y="609600"/>
            <a:ext cx="8382000" cy="889000"/>
          </a:xfrm>
        </p:spPr>
        <p:txBody>
          <a:bodyPr/>
          <a:lstStyle/>
          <a:p>
            <a:pPr eaLnBrk="1" hangingPunct="1">
              <a:defRPr/>
            </a:pPr>
            <a:r>
              <a:rPr lang="en-US" b="1" dirty="0" smtClean="0"/>
              <a:t>Histoire des technologies de l</a:t>
            </a:r>
            <a:r>
              <a:rPr lang="fr-FR" b="1" dirty="0" smtClean="0"/>
              <a:t>'</a:t>
            </a:r>
            <a:r>
              <a:rPr lang="en-US" b="1" dirty="0" smtClean="0"/>
              <a:t>Interaction </a:t>
            </a:r>
            <a:r>
              <a:rPr lang="en-US" b="1" dirty="0" err="1" smtClean="0"/>
              <a:t>Homme</a:t>
            </a:r>
            <a:r>
              <a:rPr lang="en-US" b="1" dirty="0" smtClean="0"/>
              <a:t>–Machine</a:t>
            </a:r>
            <a:endParaRPr lang="en-US" dirty="0" smtClean="0"/>
          </a:p>
        </p:txBody>
      </p:sp>
      <p:sp>
        <p:nvSpPr>
          <p:cNvPr id="754691" name="Rectangle 3"/>
          <p:cNvSpPr>
            <a:spLocks noGrp="1" noChangeArrowheads="1"/>
          </p:cNvSpPr>
          <p:nvPr>
            <p:ph type="subTitle" idx="1"/>
          </p:nvPr>
        </p:nvSpPr>
        <p:spPr>
          <a:xfrm>
            <a:off x="415925" y="2362200"/>
            <a:ext cx="9490075" cy="4495800"/>
          </a:xfrm>
        </p:spPr>
        <p:txBody>
          <a:bodyPr/>
          <a:lstStyle/>
          <a:p>
            <a:pPr eaLnBrk="1" hangingPunct="1">
              <a:defRPr/>
            </a:pPr>
            <a:r>
              <a:rPr lang="en-US" dirty="0" smtClean="0"/>
              <a:t>D</a:t>
            </a:r>
            <a:r>
              <a:rPr lang="fr-FR" dirty="0" smtClean="0"/>
              <a:t>'</a:t>
            </a:r>
            <a:r>
              <a:rPr lang="en-US" dirty="0" err="1" smtClean="0"/>
              <a:t>où</a:t>
            </a:r>
            <a:r>
              <a:rPr lang="en-US" dirty="0" smtClean="0"/>
              <a:t> la </a:t>
            </a:r>
            <a:r>
              <a:rPr lang="en-US" dirty="0" err="1" smtClean="0"/>
              <a:t>philosophie</a:t>
            </a:r>
            <a:r>
              <a:rPr lang="en-US" dirty="0" smtClean="0"/>
              <a:t> et les innovations de l</a:t>
            </a:r>
            <a:r>
              <a:rPr lang="fr-FR" dirty="0" smtClean="0"/>
              <a:t>'</a:t>
            </a:r>
            <a:r>
              <a:rPr lang="en-US" dirty="0" smtClean="0"/>
              <a:t>IHM </a:t>
            </a:r>
            <a:r>
              <a:rPr lang="en-US" dirty="0" err="1" smtClean="0"/>
              <a:t>viennent-elles</a:t>
            </a:r>
            <a:r>
              <a:rPr lang="en-US" dirty="0" smtClean="0"/>
              <a:t> ?</a:t>
            </a:r>
          </a:p>
          <a:p>
            <a:pPr eaLnBrk="1" hangingPunct="1">
              <a:defRPr/>
            </a:pPr>
            <a:r>
              <a:rPr lang="en-US" dirty="0" err="1" smtClean="0"/>
              <a:t>Quelles</a:t>
            </a:r>
            <a:r>
              <a:rPr lang="en-US" dirty="0" smtClean="0"/>
              <a:t> </a:t>
            </a:r>
            <a:r>
              <a:rPr lang="en-US" dirty="0" err="1" smtClean="0"/>
              <a:t>personnalités</a:t>
            </a:r>
            <a:r>
              <a:rPr lang="en-US" dirty="0" smtClean="0"/>
              <a:t> </a:t>
            </a:r>
            <a:r>
              <a:rPr lang="en-US" dirty="0" err="1" smtClean="0"/>
              <a:t>majeures</a:t>
            </a:r>
            <a:r>
              <a:rPr lang="en-US" dirty="0" smtClean="0"/>
              <a:t> y </a:t>
            </a:r>
            <a:r>
              <a:rPr lang="en-US" dirty="0" err="1" smtClean="0"/>
              <a:t>ont</a:t>
            </a:r>
            <a:r>
              <a:rPr lang="en-US" dirty="0" smtClean="0"/>
              <a:t> </a:t>
            </a:r>
            <a:r>
              <a:rPr lang="en-US" dirty="0" err="1" smtClean="0"/>
              <a:t>contribuées</a:t>
            </a:r>
            <a:r>
              <a:rPr lang="en-US" dirty="0" smtClean="0"/>
              <a:t> ?</a:t>
            </a:r>
          </a:p>
          <a:p>
            <a:pPr eaLnBrk="1" hangingPunct="1">
              <a:defRPr/>
            </a:pPr>
            <a:r>
              <a:rPr lang="en-US" dirty="0" err="1" smtClean="0"/>
              <a:t>Quels</a:t>
            </a:r>
            <a:r>
              <a:rPr lang="en-US" dirty="0" smtClean="0"/>
              <a:t> </a:t>
            </a:r>
            <a:r>
              <a:rPr lang="en-US" dirty="0" err="1" smtClean="0"/>
              <a:t>ont</a:t>
            </a:r>
            <a:r>
              <a:rPr lang="en-US" dirty="0" smtClean="0"/>
              <a:t> </a:t>
            </a:r>
            <a:r>
              <a:rPr lang="en-US" dirty="0" err="1" smtClean="0"/>
              <a:t>été</a:t>
            </a:r>
            <a:r>
              <a:rPr lang="en-US" dirty="0" smtClean="0"/>
              <a:t> les </a:t>
            </a:r>
            <a:r>
              <a:rPr lang="en-US" dirty="0" err="1" smtClean="0"/>
              <a:t>systèmes</a:t>
            </a:r>
            <a:r>
              <a:rPr lang="en-US" dirty="0" smtClean="0"/>
              <a:t> </a:t>
            </a:r>
            <a:r>
              <a:rPr lang="en-US" dirty="0" err="1" smtClean="0"/>
              <a:t>importants</a:t>
            </a:r>
            <a:r>
              <a:rPr lang="en-US" dirty="0" smtClean="0"/>
              <a:t> ?</a:t>
            </a:r>
          </a:p>
          <a:p>
            <a:pPr eaLnBrk="1" hangingPunct="1">
              <a:defRPr/>
            </a:pPr>
            <a:r>
              <a:rPr lang="en-US" dirty="0" smtClean="0"/>
              <a:t>Comment les </a:t>
            </a:r>
            <a:r>
              <a:rPr lang="en-US" dirty="0" err="1" smtClean="0"/>
              <a:t>idées</a:t>
            </a:r>
            <a:r>
              <a:rPr lang="en-US" dirty="0" smtClean="0"/>
              <a:t> </a:t>
            </a:r>
            <a:r>
              <a:rPr lang="en-US" dirty="0" err="1" smtClean="0"/>
              <a:t>sont-elles</a:t>
            </a:r>
            <a:r>
              <a:rPr lang="en-US" dirty="0" smtClean="0"/>
              <a:t> </a:t>
            </a:r>
            <a:r>
              <a:rPr lang="en-US" dirty="0" err="1" smtClean="0"/>
              <a:t>passées</a:t>
            </a:r>
            <a:r>
              <a:rPr lang="en-US" dirty="0" smtClean="0"/>
              <a:t> des </a:t>
            </a:r>
            <a:r>
              <a:rPr lang="en-US" dirty="0" err="1" smtClean="0"/>
              <a:t>laboratoires</a:t>
            </a:r>
            <a:r>
              <a:rPr lang="en-US" dirty="0" smtClean="0"/>
              <a:t> de </a:t>
            </a:r>
            <a:r>
              <a:rPr lang="en-US" dirty="0" err="1" smtClean="0"/>
              <a:t>recherche</a:t>
            </a:r>
            <a:r>
              <a:rPr lang="en-US" dirty="0" smtClean="0"/>
              <a:t> au </a:t>
            </a:r>
            <a:r>
              <a:rPr lang="en-US" dirty="0" err="1" smtClean="0"/>
              <a:t>marché</a:t>
            </a:r>
            <a:r>
              <a:rPr lang="en-US" dirty="0" smtClean="0"/>
              <a:t> ?</a:t>
            </a:r>
          </a:p>
          <a:p>
            <a:pPr eaLnBrk="1" hangingPunct="1">
              <a:defRPr/>
            </a:pPr>
            <a:r>
              <a:rPr lang="en-US" dirty="0" err="1" smtClean="0"/>
              <a:t>Quelle</a:t>
            </a:r>
            <a:r>
              <a:rPr lang="en-US" dirty="0" smtClean="0"/>
              <a:t> a </a:t>
            </a:r>
            <a:r>
              <a:rPr lang="en-US" dirty="0" err="1" smtClean="0"/>
              <a:t>été</a:t>
            </a:r>
            <a:r>
              <a:rPr lang="en-US" dirty="0" smtClean="0"/>
              <a:t> l</a:t>
            </a:r>
            <a:r>
              <a:rPr lang="fr-FR" dirty="0" smtClean="0"/>
              <a:t>'</a:t>
            </a:r>
            <a:r>
              <a:rPr lang="en-US" dirty="0" smtClean="0"/>
              <a:t>importance des </a:t>
            </a:r>
            <a:r>
              <a:rPr lang="en-US" dirty="0" err="1" smtClean="0"/>
              <a:t>universités</a:t>
            </a:r>
            <a:r>
              <a:rPr lang="en-US" dirty="0" smtClean="0"/>
              <a:t> ?</a:t>
            </a:r>
            <a:endParaRPr lang="en-US" sz="1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4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4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43AAAC9-7438-A141-B8D9-68825F55BA97}" type="slidenum">
              <a:rPr lang="fr-FR"/>
              <a:pPr>
                <a:defRPr/>
              </a:pPr>
              <a:t>20</a:t>
            </a:fld>
            <a:endParaRPr lang="fr-FR"/>
          </a:p>
        </p:txBody>
      </p:sp>
      <p:sp>
        <p:nvSpPr>
          <p:cNvPr id="787458" name="Rectangle 2"/>
          <p:cNvSpPr>
            <a:spLocks noGrp="1" noChangeArrowheads="1"/>
          </p:cNvSpPr>
          <p:nvPr>
            <p:ph type="title"/>
          </p:nvPr>
        </p:nvSpPr>
        <p:spPr>
          <a:xfrm>
            <a:off x="762000" y="76200"/>
            <a:ext cx="8420100" cy="1143000"/>
          </a:xfrm>
        </p:spPr>
        <p:txBody>
          <a:bodyPr/>
          <a:lstStyle/>
          <a:p>
            <a:pPr eaLnBrk="1" hangingPunct="1">
              <a:defRPr/>
            </a:pPr>
            <a:r>
              <a:rPr lang="en-US" sz="4000" b="1" smtClean="0"/>
              <a:t>Douglas Engelbart</a:t>
            </a:r>
            <a:endParaRPr lang="en-US" sz="4000" smtClean="0"/>
          </a:p>
        </p:txBody>
      </p:sp>
      <p:sp>
        <p:nvSpPr>
          <p:cNvPr id="787459" name="Rectangle 3"/>
          <p:cNvSpPr>
            <a:spLocks noGrp="1" noChangeArrowheads="1"/>
          </p:cNvSpPr>
          <p:nvPr>
            <p:ph type="body" idx="1"/>
          </p:nvPr>
        </p:nvSpPr>
        <p:spPr>
          <a:xfrm>
            <a:off x="228600" y="1066800"/>
            <a:ext cx="9677400" cy="5791200"/>
          </a:xfrm>
        </p:spPr>
        <p:txBody>
          <a:bodyPr/>
          <a:lstStyle/>
          <a:p>
            <a:pPr marL="0" indent="0" eaLnBrk="1" hangingPunct="1"/>
            <a:r>
              <a:rPr lang="en-US">
                <a:latin typeface="Palatino" charset="0"/>
                <a:ea typeface="ＭＳ Ｐゴシック" charset="0"/>
                <a:cs typeface="ＭＳ Ｐゴシック" charset="0"/>
              </a:rPr>
              <a:t>Sa Vision (début des années 50) </a:t>
            </a:r>
          </a:p>
          <a:p>
            <a:pPr marL="455613" lvl="1" indent="-276225" eaLnBrk="1" hangingPunct="1">
              <a:buFontTx/>
              <a:buNone/>
            </a:pPr>
            <a:r>
              <a:rPr lang="en-US" i="1">
                <a:latin typeface="Palatino" charset="0"/>
                <a:ea typeface="ＭＳ Ｐゴシック" charset="0"/>
              </a:rPr>
              <a:t>	“…I had the image of sitting at a big control screen with all kinds of symbols, new and different symbols, not restricted to our old ones. The computer could be manipulated, and you could be operating all kinds of things to drive the computer</a:t>
            </a:r>
          </a:p>
          <a:p>
            <a:pPr marL="455613" lvl="1" indent="-276225" eaLnBrk="1" hangingPunct="1">
              <a:buFontTx/>
              <a:buNone/>
            </a:pPr>
            <a:r>
              <a:rPr lang="en-US" i="1">
                <a:latin typeface="Palatino" charset="0"/>
                <a:ea typeface="ＭＳ Ｐゴシック" charset="0"/>
              </a:rPr>
              <a:t>	... I also had a clear picture that one</a:t>
            </a:r>
            <a:r>
              <a:rPr lang="fr-FR" i="1">
                <a:latin typeface="Palatino" charset="0"/>
                <a:ea typeface="ＭＳ Ｐゴシック" charset="0"/>
              </a:rPr>
              <a:t>'</a:t>
            </a:r>
            <a:r>
              <a:rPr lang="en-US" i="1">
                <a:latin typeface="Palatino" charset="0"/>
                <a:ea typeface="ＭＳ Ｐゴシック" charset="0"/>
              </a:rPr>
              <a:t>s colleagues could be sitting in other rooms with similar work stations, tied to the same computer complex, and could be sharing and working and collaborating very closely. And also the assumption that there</a:t>
            </a:r>
            <a:r>
              <a:rPr lang="fr-FR" i="1">
                <a:latin typeface="Palatino" charset="0"/>
                <a:ea typeface="ＭＳ Ｐゴシック" charset="0"/>
              </a:rPr>
              <a:t>'</a:t>
            </a:r>
            <a:r>
              <a:rPr lang="en-US" i="1">
                <a:latin typeface="Palatino" charset="0"/>
                <a:ea typeface="ＭＳ Ｐゴシック" charset="0"/>
              </a:rPr>
              <a:t>d be a lot of new skills, new ways of thinking that would evolve ."</a:t>
            </a:r>
            <a:endParaRPr lang="en-US" sz="1600">
              <a:latin typeface="Palatino"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B4F8465-9CC8-704E-B4E8-6343BE16BF8A}" type="slidenum">
              <a:rPr lang="fr-FR"/>
              <a:pPr>
                <a:defRPr/>
              </a:pPr>
              <a:t>21</a:t>
            </a:fld>
            <a:endParaRPr lang="fr-FR"/>
          </a:p>
        </p:txBody>
      </p:sp>
      <p:sp>
        <p:nvSpPr>
          <p:cNvPr id="789506" name="Rectangle 2"/>
          <p:cNvSpPr>
            <a:spLocks noGrp="1" noChangeArrowheads="1"/>
          </p:cNvSpPr>
          <p:nvPr>
            <p:ph type="title"/>
          </p:nvPr>
        </p:nvSpPr>
        <p:spPr>
          <a:xfrm>
            <a:off x="742950" y="152400"/>
            <a:ext cx="8420100" cy="1143000"/>
          </a:xfrm>
        </p:spPr>
        <p:txBody>
          <a:bodyPr/>
          <a:lstStyle/>
          <a:p>
            <a:pPr eaLnBrk="1" hangingPunct="1">
              <a:defRPr/>
            </a:pPr>
            <a:r>
              <a:rPr lang="en-US" sz="4000" b="1" smtClean="0"/>
              <a:t>Douglas Engelbart</a:t>
            </a:r>
            <a:endParaRPr lang="en-US" sz="4000" smtClean="0"/>
          </a:p>
        </p:txBody>
      </p:sp>
      <p:sp>
        <p:nvSpPr>
          <p:cNvPr id="789507" name="Rectangle 3"/>
          <p:cNvSpPr>
            <a:spLocks noGrp="1" noChangeArrowheads="1"/>
          </p:cNvSpPr>
          <p:nvPr>
            <p:ph type="body" idx="1"/>
          </p:nvPr>
        </p:nvSpPr>
        <p:spPr>
          <a:xfrm>
            <a:off x="76200" y="1219200"/>
            <a:ext cx="9677400" cy="5638800"/>
          </a:xfrm>
        </p:spPr>
        <p:txBody>
          <a:bodyPr/>
          <a:lstStyle/>
          <a:p>
            <a:pPr eaLnBrk="1" hangingPunct="1">
              <a:defRPr/>
            </a:pPr>
            <a:r>
              <a:rPr lang="en-US" dirty="0" smtClean="0"/>
              <a:t>“Conceptual Framework for Augmenting Human Intellect” (SRI Report, 1962)</a:t>
            </a:r>
          </a:p>
          <a:p>
            <a:pPr lvl="2" eaLnBrk="1" hangingPunct="1">
              <a:buFontTx/>
              <a:buNone/>
              <a:defRPr/>
            </a:pPr>
            <a:r>
              <a:rPr lang="en-US" sz="2800" dirty="0" smtClean="0"/>
              <a:t>	"</a:t>
            </a:r>
            <a:r>
              <a:rPr lang="en-US" sz="2800" i="1" dirty="0" smtClean="0"/>
              <a:t>By </a:t>
            </a:r>
            <a:r>
              <a:rPr lang="en-US" sz="2800" dirty="0" smtClean="0"/>
              <a:t>augmenting man</a:t>
            </a:r>
            <a:r>
              <a:rPr lang="fr-FR" sz="2800" dirty="0" smtClean="0"/>
              <a:t>'</a:t>
            </a:r>
            <a:r>
              <a:rPr lang="en-US" sz="2800" dirty="0" smtClean="0"/>
              <a:t>s intellect</a:t>
            </a:r>
            <a:r>
              <a:rPr lang="en-US" sz="2800" i="1" dirty="0" smtClean="0"/>
              <a:t> we mean increasing the capability of a man to approach a complex problem situation, gain comprehension to suit his particular needs, and to derive solutions to problems. </a:t>
            </a:r>
          </a:p>
          <a:p>
            <a:pPr lvl="2" eaLnBrk="1" hangingPunct="1">
              <a:buFontTx/>
              <a:buNone/>
              <a:defRPr/>
            </a:pPr>
            <a:r>
              <a:rPr lang="en-US" sz="2800" i="1" dirty="0" smtClean="0"/>
              <a:t>	One objective is to develop new techniques, procedures, and systems that will better adapt people</a:t>
            </a:r>
            <a:r>
              <a:rPr lang="fr-FR" sz="2800" i="1" dirty="0" smtClean="0"/>
              <a:t>'</a:t>
            </a:r>
            <a:r>
              <a:rPr lang="en-US" sz="2800" i="1" dirty="0" smtClean="0"/>
              <a:t>s basic information-handling capabilities to the needs, problems, and progress of society.</a:t>
            </a:r>
            <a:r>
              <a:rPr lang="en-US" sz="2800" dirty="0" smtClean="0"/>
              <a:t>"</a:t>
            </a:r>
          </a:p>
          <a:p>
            <a:pPr lvl="2" eaLnBrk="1" hangingPunct="1">
              <a:buFontTx/>
              <a:buNone/>
              <a:defRPr/>
            </a:pPr>
            <a:r>
              <a:rPr lang="en-US" sz="2800" dirty="0" smtClean="0"/>
              <a:t>							   Doug </a:t>
            </a:r>
            <a:r>
              <a:rPr lang="en-US" sz="2800" dirty="0" err="1" smtClean="0"/>
              <a:t>Engelbart</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58B02C52-9C99-CC45-99E3-3162331D4C67}" type="slidenum">
              <a:rPr lang="en-US"/>
              <a:pPr>
                <a:defRPr/>
              </a:pPr>
              <a:t>22</a:t>
            </a:fld>
            <a:endParaRPr lang="en-US"/>
          </a:p>
        </p:txBody>
      </p:sp>
      <p:sp>
        <p:nvSpPr>
          <p:cNvPr id="954370" name="Rectangle 2"/>
          <p:cNvSpPr>
            <a:spLocks noGrp="1" noChangeArrowheads="1"/>
          </p:cNvSpPr>
          <p:nvPr>
            <p:ph type="title"/>
          </p:nvPr>
        </p:nvSpPr>
        <p:spPr>
          <a:xfrm>
            <a:off x="457200" y="609600"/>
            <a:ext cx="8991600" cy="1143000"/>
          </a:xfrm>
        </p:spPr>
        <p:txBody>
          <a:bodyPr/>
          <a:lstStyle/>
          <a:p>
            <a:pPr eaLnBrk="1" hangingPunct="1">
              <a:defRPr/>
            </a:pPr>
            <a:r>
              <a:rPr lang="en-US" b="1" smtClean="0">
                <a:cs typeface="+mj-cs"/>
              </a:rPr>
              <a:t>la “station de travail” de Engelbart</a:t>
            </a:r>
            <a:endParaRPr lang="en-US" smtClean="0">
              <a:cs typeface="+mj-cs"/>
            </a:endParaRPr>
          </a:p>
        </p:txBody>
      </p:sp>
      <p:pic>
        <p:nvPicPr>
          <p:cNvPr id="71683" name="Picture 11" descr="engelbart_mou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8001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B76E1A6E-C426-4549-A6A8-FF5A2D7977D9}" type="slidenum">
              <a:rPr lang="fr-FR"/>
              <a:pPr>
                <a:defRPr/>
              </a:pPr>
              <a:t>23</a:t>
            </a:fld>
            <a:endParaRPr lang="fr-FR"/>
          </a:p>
        </p:txBody>
      </p:sp>
      <p:pic>
        <p:nvPicPr>
          <p:cNvPr id="73730" name="Picture 2" descr="A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103438"/>
            <a:ext cx="664845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55" name="Rectangle 3"/>
          <p:cNvSpPr>
            <a:spLocks noGrp="1" noChangeArrowheads="1"/>
          </p:cNvSpPr>
          <p:nvPr>
            <p:ph type="title"/>
          </p:nvPr>
        </p:nvSpPr>
        <p:spPr>
          <a:xfrm>
            <a:off x="762000" y="762000"/>
            <a:ext cx="8420100" cy="1143000"/>
          </a:xfrm>
        </p:spPr>
        <p:txBody>
          <a:bodyPr/>
          <a:lstStyle/>
          <a:p>
            <a:pPr eaLnBrk="1" hangingPunct="1">
              <a:defRPr/>
            </a:pPr>
            <a:r>
              <a:rPr lang="en-US" b="1" smtClean="0">
                <a:effectLst>
                  <a:outerShdw blurRad="38100" dist="38100" dir="2700000" algn="tl">
                    <a:srgbClr val="DDDDDD"/>
                  </a:outerShdw>
                </a:effectLst>
              </a:rPr>
              <a:t>Son invention : la première souris (1964)</a:t>
            </a:r>
            <a:endParaRPr lang="en-US" smtClean="0">
              <a:solidFill>
                <a:schemeClr val="tx1"/>
              </a:solidFill>
              <a:effectLst>
                <a:outerShdw blurRad="38100" dist="38100" dir="2700000" algn="tl">
                  <a:srgbClr val="DDDDDD"/>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p:txBody>
          <a:bodyPr/>
          <a:lstStyle/>
          <a:p>
            <a:pPr>
              <a:defRPr/>
            </a:pPr>
            <a:fld id="{596005D9-9449-1D45-864B-5024E0DF9F88}" type="slidenum">
              <a:rPr lang="en-US"/>
              <a:pPr>
                <a:defRPr/>
              </a:pPr>
              <a:t>24</a:t>
            </a:fld>
            <a:endParaRPr lang="en-US"/>
          </a:p>
        </p:txBody>
      </p:sp>
      <p:sp>
        <p:nvSpPr>
          <p:cNvPr id="955394" name="Rectangle 2"/>
          <p:cNvSpPr>
            <a:spLocks noGrp="1" noChangeArrowheads="1"/>
          </p:cNvSpPr>
          <p:nvPr>
            <p:ph type="title"/>
          </p:nvPr>
        </p:nvSpPr>
        <p:spPr/>
        <p:txBody>
          <a:bodyPr/>
          <a:lstStyle/>
          <a:p>
            <a:pPr eaLnBrk="1" hangingPunct="1">
              <a:defRPr/>
            </a:pPr>
            <a:r>
              <a:rPr lang="en-US" b="1" smtClean="0">
                <a:cs typeface="+mj-cs"/>
              </a:rPr>
              <a:t>La souris de Engelbart, 1964</a:t>
            </a:r>
            <a:endParaRPr lang="en-US" smtClean="0">
              <a:cs typeface="+mj-cs"/>
            </a:endParaRPr>
          </a:p>
        </p:txBody>
      </p:sp>
      <p:pic>
        <p:nvPicPr>
          <p:cNvPr id="955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581400"/>
            <a:ext cx="33845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55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33020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55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733800"/>
            <a:ext cx="31369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553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524000"/>
            <a:ext cx="32194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E58ECF06-A550-9144-B85E-E4092580141D}" type="slidenum">
              <a:rPr lang="fr-FR"/>
              <a:pPr>
                <a:defRPr/>
              </a:pPr>
              <a:t>25</a:t>
            </a:fld>
            <a:endParaRPr lang="fr-FR"/>
          </a:p>
        </p:txBody>
      </p:sp>
      <p:pic>
        <p:nvPicPr>
          <p:cNvPr id="793602" name="Picture 2"/>
          <p:cNvPicPr>
            <a:picLocks noChangeAspect="1" noChangeArrowheads="1"/>
          </p:cNvPicPr>
          <p:nvPr/>
        </p:nvPicPr>
        <p:blipFill>
          <a:blip r:embed="rId3">
            <a:extLst>
              <a:ext uri="{28A0092B-C50C-407E-A947-70E740481C1C}">
                <a14:useLocalDpi xmlns:a14="http://schemas.microsoft.com/office/drawing/2010/main" val="0"/>
              </a:ext>
            </a:extLst>
          </a:blip>
          <a:srcRect l="54167"/>
          <a:stretch>
            <a:fillRect/>
          </a:stretch>
        </p:blipFill>
        <p:spPr bwMode="auto">
          <a:xfrm>
            <a:off x="5365750" y="0"/>
            <a:ext cx="45402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93603" name="Rectangle 3"/>
          <p:cNvSpPr>
            <a:spLocks noGrp="1" noChangeArrowheads="1"/>
          </p:cNvSpPr>
          <p:nvPr>
            <p:ph type="title"/>
          </p:nvPr>
        </p:nvSpPr>
        <p:spPr>
          <a:xfrm>
            <a:off x="698500" y="333375"/>
            <a:ext cx="8293100" cy="815975"/>
          </a:xfrm>
          <a:extLst>
            <a:ext uri="{909E8E84-426E-40dd-AFC4-6F175D3DCCD1}">
              <a14:hiddenFill xmlns:a14="http://schemas.microsoft.com/office/drawing/2010/main">
                <a:solidFill>
                  <a:schemeClr val="tx1"/>
                </a:solidFill>
              </a14:hiddenFill>
            </a:ext>
          </a:extLst>
        </p:spPr>
        <p:txBody>
          <a:bodyPr/>
          <a:lstStyle/>
          <a:p>
            <a:pPr eaLnBrk="1" hangingPunct="1">
              <a:defRPr/>
            </a:pPr>
            <a:r>
              <a:rPr lang="en-US" b="1" dirty="0" smtClean="0">
                <a:effectLst>
                  <a:outerShdw blurRad="38100" dist="38100" dir="2700000" algn="tl">
                    <a:srgbClr val="DDDDDD"/>
                  </a:outerShdw>
                </a:effectLst>
              </a:rPr>
              <a:t>AFIP Fall Joint</a:t>
            </a:r>
            <a:r>
              <a:rPr lang="en-US" dirty="0" smtClean="0">
                <a:solidFill>
                  <a:schemeClr val="tx1"/>
                </a:solidFill>
                <a:effectLst>
                  <a:outerShdw blurRad="38100" dist="38100" dir="2700000" algn="tl">
                    <a:srgbClr val="DDDDDD"/>
                  </a:outerShdw>
                </a:effectLst>
              </a:rPr>
              <a:t> </a:t>
            </a:r>
            <a:r>
              <a:rPr lang="en-US" b="1" dirty="0" smtClean="0">
                <a:effectLst>
                  <a:outerShdw blurRad="38100" dist="38100" dir="2700000" algn="tl">
                    <a:srgbClr val="DDDDDD"/>
                  </a:outerShdw>
                </a:effectLst>
              </a:rPr>
              <a:t>Co</a:t>
            </a:r>
            <a:r>
              <a:rPr lang="en-US" b="1" dirty="0" smtClean="0">
                <a:solidFill>
                  <a:schemeClr val="bg1"/>
                </a:solidFill>
                <a:effectLst>
                  <a:outerShdw blurRad="38100" dist="38100" dir="2700000" algn="tl">
                    <a:srgbClr val="DDDDDD"/>
                  </a:outerShdw>
                </a:effectLst>
              </a:rPr>
              <a:t>nfer</a:t>
            </a:r>
            <a:r>
              <a:rPr lang="en-US" b="1" dirty="0" smtClean="0">
                <a:solidFill>
                  <a:srgbClr val="FFFFFF"/>
                </a:solidFill>
                <a:effectLst>
                  <a:outerShdw blurRad="38100" dist="38100" dir="2700000" algn="tl">
                    <a:srgbClr val="DDDDDD"/>
                  </a:outerShdw>
                </a:effectLst>
              </a:rPr>
              <a:t>ence, 1968</a:t>
            </a:r>
            <a:endParaRPr lang="en-US" dirty="0" smtClean="0">
              <a:solidFill>
                <a:srgbClr val="FFFFFF"/>
              </a:solidFill>
              <a:effectLst>
                <a:outerShdw blurRad="38100" dist="38100" dir="2700000" algn="tl">
                  <a:srgbClr val="DDDDDD"/>
                </a:outerShdw>
              </a:effectLst>
            </a:endParaRPr>
          </a:p>
        </p:txBody>
      </p:sp>
      <p:sp>
        <p:nvSpPr>
          <p:cNvPr id="793604" name="Rectangle 4"/>
          <p:cNvSpPr>
            <a:spLocks noChangeArrowheads="1"/>
          </p:cNvSpPr>
          <p:nvPr/>
        </p:nvSpPr>
        <p:spPr bwMode="auto">
          <a:xfrm>
            <a:off x="0" y="1052513"/>
            <a:ext cx="6553200"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nSpc>
                <a:spcPct val="90000"/>
              </a:lnSpc>
              <a:defRPr/>
            </a:pPr>
            <a:r>
              <a:rPr lang="en-US" sz="2800" b="1" dirty="0" err="1">
                <a:effectLst>
                  <a:outerShdw blurRad="38100" dist="38100" dir="2700000" algn="tl">
                    <a:srgbClr val="DDDDDD"/>
                  </a:outerShdw>
                </a:effectLst>
                <a:cs typeface="+mn-cs"/>
              </a:rPr>
              <a:t>Présentation</a:t>
            </a:r>
            <a:r>
              <a:rPr lang="en-US" sz="2800" b="1" dirty="0">
                <a:effectLst>
                  <a:outerShdw blurRad="38100" dist="38100" dir="2700000" algn="tl">
                    <a:srgbClr val="DDDDDD"/>
                  </a:outerShdw>
                </a:effectLst>
                <a:cs typeface="+mn-cs"/>
              </a:rPr>
              <a:t> de </a:t>
            </a:r>
            <a:r>
              <a:rPr lang="en-US" sz="2800" b="1" dirty="0" err="1">
                <a:effectLst>
                  <a:outerShdw blurRad="38100" dist="38100" dir="2700000" algn="tl">
                    <a:srgbClr val="DDDDDD"/>
                  </a:outerShdw>
                </a:effectLst>
                <a:cs typeface="+mn-cs"/>
              </a:rPr>
              <a:t>ses</a:t>
            </a:r>
            <a:r>
              <a:rPr lang="en-US" sz="2800" b="1" dirty="0">
                <a:effectLst>
                  <a:outerShdw blurRad="38100" dist="38100" dir="2700000" algn="tl">
                    <a:srgbClr val="DDDDDD"/>
                  </a:outerShdw>
                </a:effectLst>
                <a:cs typeface="+mn-cs"/>
              </a:rPr>
              <a:t> </a:t>
            </a:r>
            <a:r>
              <a:rPr lang="en-US" sz="2800" b="1" dirty="0" err="1">
                <a:effectLst>
                  <a:outerShdw blurRad="38100" dist="38100" dir="2700000" algn="tl">
                    <a:srgbClr val="DDDDDD"/>
                  </a:outerShdw>
                </a:effectLst>
                <a:cs typeface="+mn-cs"/>
              </a:rPr>
              <a:t>idées</a:t>
            </a:r>
            <a:r>
              <a:rPr lang="en-US" sz="2800" b="1" dirty="0">
                <a:effectLst>
                  <a:outerShdw blurRad="38100" dist="38100" dir="2700000" algn="tl">
                    <a:srgbClr val="DDDDDD"/>
                  </a:outerShdw>
                </a:effectLst>
                <a:cs typeface="+mn-cs"/>
              </a:rPr>
              <a:t> et du</a:t>
            </a:r>
          </a:p>
          <a:p>
            <a:pPr>
              <a:lnSpc>
                <a:spcPct val="90000"/>
              </a:lnSpc>
              <a:defRPr/>
            </a:pPr>
            <a:r>
              <a:rPr lang="en-US" sz="2800" b="1" dirty="0" err="1">
                <a:effectLst>
                  <a:outerShdw blurRad="38100" dist="38100" dir="2700000" algn="tl">
                    <a:srgbClr val="DDDDDD"/>
                  </a:outerShdw>
                </a:effectLst>
                <a:cs typeface="+mn-cs"/>
              </a:rPr>
              <a:t>développement</a:t>
            </a:r>
            <a:r>
              <a:rPr lang="en-US" sz="2800" b="1" dirty="0">
                <a:effectLst>
                  <a:outerShdw blurRad="38100" dist="38100" dir="2700000" algn="tl">
                    <a:srgbClr val="DDDDDD"/>
                  </a:outerShdw>
                </a:effectLst>
                <a:cs typeface="+mn-cs"/>
              </a:rPr>
              <a:t> du </a:t>
            </a:r>
            <a:r>
              <a:rPr lang="en-US" sz="2800" b="1" dirty="0" err="1">
                <a:effectLst>
                  <a:outerShdw blurRad="38100" dist="38100" dir="2700000" algn="tl">
                    <a:srgbClr val="DDDDDD"/>
                  </a:outerShdw>
                </a:effectLst>
                <a:cs typeface="+mn-cs"/>
              </a:rPr>
              <a:t>système</a:t>
            </a:r>
            <a:r>
              <a:rPr lang="en-US" sz="2800" b="1" dirty="0">
                <a:effectLst>
                  <a:outerShdw blurRad="38100" dist="38100" dir="2700000" algn="tl">
                    <a:srgbClr val="DDDDDD"/>
                  </a:outerShdw>
                </a:effectLst>
                <a:cs typeface="+mn-cs"/>
              </a:rPr>
              <a:t> NLS</a:t>
            </a:r>
          </a:p>
          <a:p>
            <a:pPr>
              <a:lnSpc>
                <a:spcPct val="90000"/>
              </a:lnSpc>
              <a:defRPr/>
            </a:pPr>
            <a:r>
              <a:rPr lang="en-US" sz="2800" b="1" dirty="0">
                <a:effectLst>
                  <a:outerShdw blurRad="38100" dist="38100" dir="2700000" algn="tl">
                    <a:srgbClr val="DDDDDD"/>
                  </a:outerShdw>
                </a:effectLst>
                <a:cs typeface="+mn-cs"/>
              </a:rPr>
              <a:t>(</a:t>
            </a:r>
            <a:r>
              <a:rPr lang="en-US" sz="2800" dirty="0"/>
              <a:t>"</a:t>
            </a:r>
            <a:r>
              <a:rPr lang="en-US" sz="2800" dirty="0" err="1"/>
              <a:t>oN-Line</a:t>
            </a:r>
            <a:r>
              <a:rPr lang="en-US" sz="2800" dirty="0"/>
              <a:t> </a:t>
            </a:r>
            <a:r>
              <a:rPr lang="en-US" sz="2800" i="1" dirty="0"/>
              <a:t>System</a:t>
            </a:r>
            <a:r>
              <a:rPr lang="en-US" sz="2800" dirty="0"/>
              <a:t>"</a:t>
            </a:r>
            <a:r>
              <a:rPr lang="en-US" sz="2800" b="1" dirty="0">
                <a:effectLst>
                  <a:outerShdw blurRad="38100" dist="38100" dir="2700000" algn="tl">
                    <a:srgbClr val="DDDDDD"/>
                  </a:outerShdw>
                </a:effectLst>
                <a:cs typeface="+mn-cs"/>
              </a:rPr>
              <a:t>)</a:t>
            </a:r>
            <a:r>
              <a:rPr lang="en-US" sz="2800" dirty="0">
                <a:effectLst>
                  <a:outerShdw blurRad="38100" dist="38100" dir="2700000" algn="tl">
                    <a:srgbClr val="DDDDDD"/>
                  </a:outerShdw>
                </a:effectLst>
                <a:cs typeface="+mn-cs"/>
              </a:rPr>
              <a:t> :</a:t>
            </a:r>
          </a:p>
          <a:p>
            <a:pPr>
              <a:lnSpc>
                <a:spcPct val="50000"/>
              </a:lnSpc>
              <a:defRPr/>
            </a:pPr>
            <a:endParaRPr lang="en-US" sz="2800" dirty="0">
              <a:effectLst>
                <a:outerShdw blurRad="38100" dist="38100" dir="2700000" algn="tl">
                  <a:srgbClr val="DDDDDD"/>
                </a:outerShdw>
              </a:effectLst>
              <a:cs typeface="+mn-cs"/>
            </a:endParaRPr>
          </a:p>
          <a:p>
            <a:pPr>
              <a:lnSpc>
                <a:spcPct val="90000"/>
              </a:lnSpc>
              <a:defRPr/>
            </a:pPr>
            <a:r>
              <a:rPr lang="en-US" sz="2800" dirty="0" err="1">
                <a:effectLst>
                  <a:outerShdw blurRad="38100" dist="38100" dir="2700000" algn="tl">
                    <a:srgbClr val="DDDDDD"/>
                  </a:outerShdw>
                </a:effectLst>
                <a:cs typeface="+mn-cs"/>
              </a:rPr>
              <a:t>Traitement</a:t>
            </a:r>
            <a:r>
              <a:rPr lang="en-US" sz="2800" dirty="0">
                <a:effectLst>
                  <a:outerShdw blurRad="38100" dist="38100" dir="2700000" algn="tl">
                    <a:srgbClr val="DDDDDD"/>
                  </a:outerShdw>
                </a:effectLst>
                <a:cs typeface="+mn-cs"/>
              </a:rPr>
              <a:t> de document</a:t>
            </a:r>
          </a:p>
          <a:p>
            <a:pPr lvl="1">
              <a:lnSpc>
                <a:spcPct val="90000"/>
              </a:lnSpc>
              <a:defRPr/>
            </a:pPr>
            <a:r>
              <a:rPr lang="en-US" dirty="0" err="1">
                <a:effectLst>
                  <a:outerShdw blurRad="38100" dist="38100" dir="2700000" algn="tl">
                    <a:srgbClr val="DDDDDD"/>
                  </a:outerShdw>
                </a:effectLst>
                <a:cs typeface="+mn-cs"/>
              </a:rPr>
              <a:t>Traitement</a:t>
            </a:r>
            <a:r>
              <a:rPr lang="en-US" dirty="0">
                <a:effectLst>
                  <a:outerShdw blurRad="38100" dist="38100" dir="2700000" algn="tl">
                    <a:srgbClr val="DDDDDD"/>
                  </a:outerShdw>
                </a:effectLst>
                <a:cs typeface="+mn-cs"/>
              </a:rPr>
              <a:t> de </a:t>
            </a:r>
            <a:r>
              <a:rPr lang="en-US" dirty="0" err="1">
                <a:effectLst>
                  <a:outerShdw blurRad="38100" dist="38100" dir="2700000" algn="tl">
                    <a:srgbClr val="DDDDDD"/>
                  </a:outerShdw>
                </a:effectLst>
                <a:cs typeface="+mn-cs"/>
              </a:rPr>
              <a:t>texte</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hypermédia</a:t>
            </a:r>
            <a:endParaRPr lang="en-US" dirty="0">
              <a:effectLst>
                <a:outerShdw blurRad="38100" dist="38100" dir="2700000" algn="tl">
                  <a:srgbClr val="DDDDDD"/>
                </a:outerShdw>
              </a:effectLst>
              <a:cs typeface="+mn-cs"/>
            </a:endParaRPr>
          </a:p>
          <a:p>
            <a:pPr>
              <a:lnSpc>
                <a:spcPct val="90000"/>
              </a:lnSpc>
              <a:defRPr/>
            </a:pPr>
            <a:r>
              <a:rPr lang="en-US" sz="2800" dirty="0">
                <a:effectLst>
                  <a:outerShdw blurRad="38100" dist="38100" dir="2700000" algn="tl">
                    <a:srgbClr val="DDDDDD"/>
                  </a:outerShdw>
                </a:effectLst>
                <a:cs typeface="+mn-cs"/>
              </a:rPr>
              <a:t>Entrée / Sortie</a:t>
            </a:r>
          </a:p>
          <a:p>
            <a:pPr lvl="1">
              <a:lnSpc>
                <a:spcPct val="90000"/>
              </a:lnSpc>
              <a:defRPr/>
            </a:pPr>
            <a:r>
              <a:rPr lang="en-US" dirty="0">
                <a:effectLst>
                  <a:outerShdw blurRad="38100" dist="38100" dir="2700000" algn="tl">
                    <a:srgbClr val="DDDDDD"/>
                  </a:outerShdw>
                </a:effectLst>
                <a:cs typeface="+mn-cs"/>
              </a:rPr>
              <a:t>Clavier/</a:t>
            </a:r>
            <a:r>
              <a:rPr lang="en-US" dirty="0" err="1">
                <a:effectLst>
                  <a:outerShdw blurRad="38100" dist="38100" dir="2700000" algn="tl">
                    <a:srgbClr val="DDDDDD"/>
                  </a:outerShdw>
                </a:effectLst>
                <a:cs typeface="+mn-cs"/>
              </a:rPr>
              <a:t>souris</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écran</a:t>
            </a:r>
            <a:r>
              <a:rPr lang="en-US" dirty="0">
                <a:effectLst>
                  <a:outerShdw blurRad="38100" dist="38100" dir="2700000" algn="tl">
                    <a:srgbClr val="DDDDDD"/>
                  </a:outerShdw>
                </a:effectLst>
                <a:cs typeface="+mn-cs"/>
              </a:rPr>
              <a:t> haute </a:t>
            </a:r>
            <a:r>
              <a:rPr lang="en-US" dirty="0" err="1">
                <a:effectLst>
                  <a:outerShdw blurRad="38100" dist="38100" dir="2700000" algn="tl">
                    <a:srgbClr val="DDDDDD"/>
                  </a:outerShdw>
                </a:effectLst>
                <a:cs typeface="+mn-cs"/>
              </a:rPr>
              <a:t>résolution</a:t>
            </a:r>
            <a:r>
              <a:rPr lang="en-US" dirty="0">
                <a:effectLst>
                  <a:outerShdw blurRad="38100" dist="38100" dir="2700000" algn="tl">
                    <a:srgbClr val="DDDDDD"/>
                  </a:outerShdw>
                </a:effectLst>
                <a:cs typeface="+mn-cs"/>
              </a:rPr>
              <a:t>,</a:t>
            </a:r>
          </a:p>
          <a:p>
            <a:pPr lvl="1">
              <a:lnSpc>
                <a:spcPct val="90000"/>
              </a:lnSpc>
              <a:defRPr/>
            </a:pPr>
            <a:r>
              <a:rPr lang="en-US" dirty="0">
                <a:effectLst>
                  <a:outerShdw blurRad="38100" dist="38100" dir="2700000" algn="tl">
                    <a:srgbClr val="DDDDDD"/>
                  </a:outerShdw>
                </a:effectLst>
                <a:cs typeface="+mn-cs"/>
              </a:rPr>
              <a:t>multi-</a:t>
            </a:r>
            <a:r>
              <a:rPr lang="en-US" dirty="0" err="1">
                <a:effectLst>
                  <a:outerShdw blurRad="38100" dist="38100" dir="2700000" algn="tl">
                    <a:srgbClr val="DDDDDD"/>
                  </a:outerShdw>
                </a:effectLst>
                <a:cs typeface="+mn-cs"/>
              </a:rPr>
              <a:t>fen</a:t>
            </a:r>
            <a:r>
              <a:rPr lang="en-US" altLang="ja-JP" dirty="0" err="1">
                <a:effectLst>
                  <a:outerShdw blurRad="38100" dist="38100" dir="2700000" algn="tl">
                    <a:srgbClr val="DDDDDD"/>
                  </a:outerShdw>
                </a:effectLst>
              </a:rPr>
              <a:t>êtrage</a:t>
            </a:r>
            <a:endParaRPr lang="en-US" dirty="0">
              <a:effectLst>
                <a:outerShdw blurRad="38100" dist="38100" dir="2700000" algn="tl">
                  <a:srgbClr val="DDDDDD"/>
                </a:outerShdw>
              </a:effectLst>
              <a:cs typeface="+mn-cs"/>
            </a:endParaRPr>
          </a:p>
          <a:p>
            <a:pPr>
              <a:lnSpc>
                <a:spcPct val="90000"/>
              </a:lnSpc>
              <a:defRPr/>
            </a:pPr>
            <a:r>
              <a:rPr lang="en-US" sz="2800" dirty="0">
                <a:effectLst>
                  <a:outerShdw blurRad="38100" dist="38100" dir="2700000" algn="tl">
                    <a:srgbClr val="DDDDDD"/>
                  </a:outerShdw>
                </a:effectLst>
                <a:cs typeface="+mn-cs"/>
              </a:rPr>
              <a:t>Travail </a:t>
            </a:r>
            <a:r>
              <a:rPr lang="en-US" sz="2800" dirty="0" err="1">
                <a:effectLst>
                  <a:outerShdw blurRad="38100" dist="38100" dir="2700000" algn="tl">
                    <a:srgbClr val="DDDDDD"/>
                  </a:outerShdw>
                </a:effectLst>
                <a:cs typeface="+mn-cs"/>
              </a:rPr>
              <a:t>partagé</a:t>
            </a:r>
            <a:endParaRPr lang="en-US" sz="2800" dirty="0">
              <a:effectLst>
                <a:outerShdw blurRad="38100" dist="38100" dir="2700000" algn="tl">
                  <a:srgbClr val="DDDDDD"/>
                </a:outerShdw>
              </a:effectLst>
              <a:cs typeface="+mn-cs"/>
            </a:endParaRPr>
          </a:p>
          <a:p>
            <a:pPr lvl="1">
              <a:lnSpc>
                <a:spcPct val="90000"/>
              </a:lnSpc>
              <a:defRPr/>
            </a:pPr>
            <a:r>
              <a:rPr lang="en-US" dirty="0" err="1">
                <a:effectLst>
                  <a:outerShdw blurRad="38100" dist="38100" dir="2700000" algn="tl">
                    <a:srgbClr val="DDDDDD"/>
                  </a:outerShdw>
                </a:effectLst>
                <a:cs typeface="+mn-cs"/>
              </a:rPr>
              <a:t>Fichiers</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partagés</a:t>
            </a:r>
            <a:r>
              <a:rPr lang="en-US" dirty="0">
                <a:effectLst>
                  <a:outerShdw blurRad="38100" dist="38100" dir="2700000" algn="tl">
                    <a:srgbClr val="DDDDDD"/>
                  </a:outerShdw>
                </a:effectLst>
                <a:cs typeface="+mn-cs"/>
              </a:rPr>
              <a:t> et annotations </a:t>
            </a:r>
          </a:p>
          <a:p>
            <a:pPr lvl="1">
              <a:lnSpc>
                <a:spcPct val="90000"/>
              </a:lnSpc>
              <a:defRPr/>
            </a:pPr>
            <a:r>
              <a:rPr lang="en-US" dirty="0" err="1">
                <a:effectLst>
                  <a:outerShdw blurRad="38100" dist="38100" dir="2700000" algn="tl">
                    <a:srgbClr val="DDDDDD"/>
                  </a:outerShdw>
                </a:effectLst>
                <a:cs typeface="+mn-cs"/>
              </a:rPr>
              <a:t>personnelles</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messagerie</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électronique</a:t>
            </a:r>
            <a:endParaRPr lang="en-US" dirty="0">
              <a:effectLst>
                <a:outerShdw blurRad="38100" dist="38100" dir="2700000" algn="tl">
                  <a:srgbClr val="DDDDDD"/>
                </a:outerShdw>
              </a:effectLst>
              <a:cs typeface="+mn-cs"/>
            </a:endParaRPr>
          </a:p>
          <a:p>
            <a:pPr lvl="1">
              <a:lnSpc>
                <a:spcPct val="90000"/>
              </a:lnSpc>
              <a:defRPr/>
            </a:pPr>
            <a:r>
              <a:rPr lang="en-US" dirty="0" err="1">
                <a:effectLst>
                  <a:outerShdw blurRad="38100" dist="38100" dir="2700000" algn="tl">
                    <a:srgbClr val="DDDDDD"/>
                  </a:outerShdw>
                </a:effectLst>
                <a:cs typeface="+mn-cs"/>
              </a:rPr>
              <a:t>Écrans</a:t>
            </a:r>
            <a:r>
              <a:rPr lang="en-US" dirty="0">
                <a:effectLst>
                  <a:outerShdw blurRad="38100" dist="38100" dir="2700000" algn="tl">
                    <a:srgbClr val="DDDDDD"/>
                  </a:outerShdw>
                </a:effectLst>
                <a:cs typeface="+mn-cs"/>
              </a:rPr>
              <a:t> </a:t>
            </a:r>
            <a:r>
              <a:rPr lang="en-US" dirty="0" err="1">
                <a:effectLst>
                  <a:outerShdw blurRad="38100" dist="38100" dir="2700000" algn="tl">
                    <a:srgbClr val="DDDDDD"/>
                  </a:outerShdw>
                </a:effectLst>
                <a:cs typeface="+mn-cs"/>
              </a:rPr>
              <a:t>partagés</a:t>
            </a:r>
            <a:r>
              <a:rPr lang="en-US" dirty="0">
                <a:effectLst>
                  <a:outerShdw blurRad="38100" dist="38100" dir="2700000" algn="tl">
                    <a:srgbClr val="DDDDDD"/>
                  </a:outerShdw>
                </a:effectLst>
                <a:cs typeface="+mn-cs"/>
              </a:rPr>
              <a:t> avec </a:t>
            </a:r>
            <a:r>
              <a:rPr lang="en-US" dirty="0" err="1">
                <a:effectLst>
                  <a:outerShdw blurRad="38100" dist="38100" dir="2700000" algn="tl">
                    <a:srgbClr val="DDDDDD"/>
                  </a:outerShdw>
                </a:effectLst>
                <a:cs typeface="+mn-cs"/>
              </a:rPr>
              <a:t>souris</a:t>
            </a:r>
            <a:r>
              <a:rPr lang="en-US" dirty="0">
                <a:effectLst>
                  <a:outerShdw blurRad="38100" dist="38100" dir="2700000" algn="tl">
                    <a:srgbClr val="DDDDDD"/>
                  </a:outerShdw>
                </a:effectLst>
                <a:cs typeface="+mn-cs"/>
              </a:rPr>
              <a:t> multiples</a:t>
            </a:r>
          </a:p>
          <a:p>
            <a:pPr lvl="1">
              <a:lnSpc>
                <a:spcPct val="90000"/>
              </a:lnSpc>
              <a:defRPr/>
            </a:pPr>
            <a:r>
              <a:rPr lang="en-US" dirty="0" err="1">
                <a:effectLst>
                  <a:outerShdw blurRad="38100" dist="38100" dir="2700000" algn="tl">
                    <a:srgbClr val="DDDDDD"/>
                  </a:outerShdw>
                </a:effectLst>
                <a:cs typeface="+mn-cs"/>
              </a:rPr>
              <a:t>Conférence</a:t>
            </a:r>
            <a:r>
              <a:rPr lang="en-US" dirty="0">
                <a:effectLst>
                  <a:outerShdw blurRad="38100" dist="38100" dir="2700000" algn="tl">
                    <a:srgbClr val="DDDDDD"/>
                  </a:outerShdw>
                </a:effectLst>
                <a:cs typeface="+mn-cs"/>
              </a:rPr>
              <a:t> audio/video, </a:t>
            </a:r>
            <a:r>
              <a:rPr lang="en-US" dirty="0" err="1">
                <a:effectLst>
                  <a:outerShdw blurRad="38100" dist="38100" dir="2700000" algn="tl">
                    <a:srgbClr val="DDDDDD"/>
                  </a:outerShdw>
                </a:effectLst>
                <a:cs typeface="+mn-cs"/>
              </a:rPr>
              <a:t>idées</a:t>
            </a:r>
            <a:r>
              <a:rPr lang="en-US" dirty="0">
                <a:effectLst>
                  <a:outerShdw blurRad="38100" dist="38100" dir="2700000" algn="tl">
                    <a:srgbClr val="DDDDDD"/>
                  </a:outerShdw>
                </a:effectLst>
                <a:cs typeface="+mn-cs"/>
              </a:rPr>
              <a:t> d</a:t>
            </a:r>
            <a:r>
              <a:rPr lang="fr-FR" dirty="0">
                <a:effectLst>
                  <a:outerShdw blurRad="38100" dist="38100" dir="2700000" algn="tl">
                    <a:srgbClr val="DDDDDD"/>
                  </a:outerShdw>
                </a:effectLst>
                <a:cs typeface="+mn-cs"/>
              </a:rPr>
              <a:t>'</a:t>
            </a:r>
            <a:r>
              <a:rPr lang="en-US" dirty="0">
                <a:effectLst>
                  <a:outerShdw blurRad="38100" dist="38100" dir="2700000" algn="tl">
                    <a:srgbClr val="DDDDDD"/>
                  </a:outerShdw>
                </a:effectLst>
                <a:cs typeface="+mn-cs"/>
              </a:rPr>
              <a:t>un </a:t>
            </a:r>
          </a:p>
          <a:p>
            <a:pPr lvl="1">
              <a:lnSpc>
                <a:spcPct val="90000"/>
              </a:lnSpc>
              <a:defRPr/>
            </a:pPr>
            <a:r>
              <a:rPr lang="en-US" dirty="0">
                <a:effectLst>
                  <a:outerShdw blurRad="38100" dist="38100" dir="2700000" algn="tl">
                    <a:srgbClr val="DDDDDD"/>
                  </a:outerShdw>
                </a:effectLst>
                <a:cs typeface="+mn-cs"/>
              </a:rPr>
              <a:t>internet</a:t>
            </a:r>
          </a:p>
          <a:p>
            <a:pPr>
              <a:lnSpc>
                <a:spcPct val="90000"/>
              </a:lnSpc>
              <a:defRPr/>
            </a:pPr>
            <a:r>
              <a:rPr lang="en-US" sz="2800" dirty="0">
                <a:effectLst>
                  <a:outerShdw blurRad="38100" dist="38100" dir="2700000" algn="tl">
                    <a:srgbClr val="DDDDDD"/>
                  </a:outerShdw>
                </a:effectLst>
                <a:cs typeface="+mn-cs"/>
              </a:rPr>
              <a:t>Test et </a:t>
            </a:r>
            <a:r>
              <a:rPr lang="en-US" sz="2800" dirty="0" err="1">
                <a:effectLst>
                  <a:outerShdw blurRad="38100" dist="38100" dir="2700000" algn="tl">
                    <a:srgbClr val="DDDDDD"/>
                  </a:outerShdw>
                </a:effectLst>
                <a:cs typeface="+mn-cs"/>
              </a:rPr>
              <a:t>apprentissage</a:t>
            </a:r>
            <a:r>
              <a:rPr lang="en-US" sz="2800" dirty="0">
                <a:effectLst>
                  <a:outerShdw blurRad="38100" dist="38100" dir="2700000" algn="tl">
                    <a:srgbClr val="DDDDDD"/>
                  </a:outerShdw>
                </a:effectLst>
                <a:cs typeface="+mn-cs"/>
              </a:rPr>
              <a:t> de l</a:t>
            </a:r>
            <a:r>
              <a:rPr lang="fr-FR" sz="2800" dirty="0">
                <a:effectLst>
                  <a:outerShdw blurRad="38100" dist="38100" dir="2700000" algn="tl">
                    <a:srgbClr val="DDDDDD"/>
                  </a:outerShdw>
                </a:effectLst>
                <a:cs typeface="+mn-cs"/>
              </a:rPr>
              <a:t>'</a:t>
            </a:r>
            <a:r>
              <a:rPr lang="en-US" sz="2800" dirty="0" err="1">
                <a:effectLst>
                  <a:outerShdw blurRad="38100" dist="38100" dir="2700000" algn="tl">
                    <a:srgbClr val="DDDDDD"/>
                  </a:outerShdw>
                </a:effectLst>
                <a:cs typeface="+mn-cs"/>
              </a:rPr>
              <a:t>utilisateur</a:t>
            </a:r>
            <a:endParaRPr lang="en-US" dirty="0">
              <a:effectLst>
                <a:outerShdw blurRad="38100" dist="38100" dir="2700000" algn="tl">
                  <a:srgbClr val="DDDDDD"/>
                </a:outerShdw>
              </a:effectLst>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360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3604">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9360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360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3604">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9360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360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360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360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360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3604">
                                            <p:txEl>
                                              <p:pRg st="14" end="1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9360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F726BEC-5A55-F442-8BCC-0DE3F2166923}" type="slidenum">
              <a:rPr lang="fr-FR"/>
              <a:pPr>
                <a:defRPr/>
              </a:pPr>
              <a:t>26</a:t>
            </a:fld>
            <a:endParaRPr lang="fr-FR"/>
          </a:p>
        </p:txBody>
      </p:sp>
      <p:sp>
        <p:nvSpPr>
          <p:cNvPr id="795650" name="Rectangle 2"/>
          <p:cNvSpPr>
            <a:spLocks noGrp="1" noChangeArrowheads="1"/>
          </p:cNvSpPr>
          <p:nvPr>
            <p:ph type="title"/>
          </p:nvPr>
        </p:nvSpPr>
        <p:spPr>
          <a:xfrm>
            <a:off x="742950" y="228600"/>
            <a:ext cx="8420100" cy="1143000"/>
          </a:xfrm>
        </p:spPr>
        <p:txBody>
          <a:bodyPr lIns="92075" tIns="46038" rIns="92075" bIns="46038"/>
          <a:lstStyle/>
          <a:p>
            <a:pPr eaLnBrk="1" hangingPunct="1">
              <a:defRPr/>
            </a:pPr>
            <a:r>
              <a:rPr lang="en-US" sz="4000" b="1" dirty="0" smtClean="0"/>
              <a:t>Naissance de l</a:t>
            </a:r>
            <a:r>
              <a:rPr lang="fr-FR" sz="4000" b="1" dirty="0" smtClean="0"/>
              <a:t>'</a:t>
            </a:r>
            <a:r>
              <a:rPr lang="en-US" sz="4000" b="1" dirty="0" err="1" smtClean="0"/>
              <a:t>ordinateur</a:t>
            </a:r>
            <a:r>
              <a:rPr lang="en-US" sz="4000" b="1" dirty="0" smtClean="0"/>
              <a:t> personnel</a:t>
            </a:r>
          </a:p>
        </p:txBody>
      </p:sp>
      <p:sp>
        <p:nvSpPr>
          <p:cNvPr id="795651" name="Rectangle 3"/>
          <p:cNvSpPr>
            <a:spLocks noGrp="1" noChangeArrowheads="1"/>
          </p:cNvSpPr>
          <p:nvPr>
            <p:ph type="body" idx="1"/>
          </p:nvPr>
        </p:nvSpPr>
        <p:spPr>
          <a:xfrm>
            <a:off x="0" y="1371600"/>
            <a:ext cx="9906000" cy="5334000"/>
          </a:xfrm>
        </p:spPr>
        <p:txBody>
          <a:bodyPr lIns="92075" tIns="46038" rIns="92075" bIns="46038"/>
          <a:lstStyle/>
          <a:p>
            <a:pPr marL="196850" indent="-196850" eaLnBrk="1" hangingPunct="1">
              <a:lnSpc>
                <a:spcPct val="90000"/>
              </a:lnSpc>
            </a:pPr>
            <a:r>
              <a:rPr lang="en-US">
                <a:latin typeface="Palatino" charset="0"/>
                <a:ea typeface="ＭＳ Ｐゴシック" charset="0"/>
                <a:cs typeface="ＭＳ Ｐゴシック" charset="0"/>
              </a:rPr>
              <a:t>Alan Kay (1969) : La vision d</a:t>
            </a:r>
            <a:r>
              <a:rPr lang="fr-FR">
                <a:latin typeface="Palatino" charset="0"/>
                <a:ea typeface="ＭＳ Ｐゴシック" charset="0"/>
                <a:cs typeface="ＭＳ Ｐゴシック" charset="0"/>
              </a:rPr>
              <a:t>'</a:t>
            </a:r>
            <a:r>
              <a:rPr lang="en-US">
                <a:latin typeface="Palatino" charset="0"/>
                <a:ea typeface="ＭＳ Ｐゴシック" charset="0"/>
                <a:cs typeface="ＭＳ Ｐゴシック" charset="0"/>
              </a:rPr>
              <a:t>un ordinateur portable</a:t>
            </a:r>
          </a:p>
          <a:p>
            <a:pPr marL="387350" lvl="1" indent="0" eaLnBrk="1" hangingPunct="1">
              <a:lnSpc>
                <a:spcPct val="90000"/>
              </a:lnSpc>
              <a:buFontTx/>
              <a:buNone/>
            </a:pPr>
            <a:r>
              <a:rPr lang="en-US">
                <a:latin typeface="Palatino" charset="0"/>
                <a:ea typeface="ＭＳ Ｐゴシック" charset="0"/>
              </a:rPr>
              <a:t> </a:t>
            </a:r>
            <a:r>
              <a:rPr lang="en-US" i="1">
                <a:latin typeface="Palatino" charset="0"/>
                <a:ea typeface="ＭＳ Ｐゴシック" charset="0"/>
              </a:rPr>
              <a:t>“Imagine having your own self-contained knowledge manipulator in a portable package the size and shape of an ordinary notebook. Suppose it had enough power to out-race your senses of sight and hearing, enough capacity to store for later retrieval thousands of page-equivalents of reference materials, poems, letters, recipes, records, drawings, animations, musical scores...”</a:t>
            </a:r>
            <a:endParaRPr lang="en-US" altLang="ja-JP">
              <a:latin typeface="Palatino" charset="0"/>
              <a:ea typeface="ＭＳ Ｐゴシック" charset="0"/>
            </a:endParaRPr>
          </a:p>
          <a:p>
            <a:pPr marL="196850" indent="-196850" eaLnBrk="1" hangingPunct="1">
              <a:lnSpc>
                <a:spcPct val="90000"/>
              </a:lnSpc>
            </a:pPr>
            <a:r>
              <a:rPr lang="en-US">
                <a:latin typeface="Palatino" charset="0"/>
                <a:ea typeface="ＭＳ Ｐゴシック" charset="0"/>
                <a:cs typeface="ＭＳ Ｐゴシック" charset="0"/>
              </a:rPr>
              <a:t>Ted Nelson (1974)</a:t>
            </a:r>
          </a:p>
          <a:p>
            <a:pPr marL="387350" lvl="1" indent="0" eaLnBrk="1" hangingPunct="1">
              <a:lnSpc>
                <a:spcPct val="90000"/>
              </a:lnSpc>
              <a:buFontTx/>
              <a:buNone/>
            </a:pPr>
            <a:r>
              <a:rPr lang="en-US">
                <a:latin typeface="Palatino" charset="0"/>
                <a:ea typeface="ＭＳ Ｐゴシック" charset="0"/>
              </a:rPr>
              <a:t>“Computer Lib/Dream Machines”</a:t>
            </a:r>
          </a:p>
          <a:p>
            <a:pPr marL="387350" lvl="1" indent="0" eaLnBrk="1" hangingPunct="1">
              <a:lnSpc>
                <a:spcPct val="90000"/>
              </a:lnSpc>
              <a:buFontTx/>
              <a:buNone/>
            </a:pPr>
            <a:r>
              <a:rPr lang="fr-FR">
                <a:latin typeface="Palatino" charset="0"/>
                <a:ea typeface="ＭＳ Ｐゴシック" charset="0"/>
              </a:rPr>
              <a:t>Livre populaire décrivant ce que des ordinateurs peuvent faire pour les individus (en dehors du travail !)</a:t>
            </a:r>
            <a:endParaRPr lang="en-US">
              <a:latin typeface="Palatino" charset="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56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95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5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5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17404E9-890C-ED45-86FE-7FCD5D890493}" type="slidenum">
              <a:rPr lang="fr-FR"/>
              <a:pPr>
                <a:defRPr/>
              </a:pPr>
              <a:t>27</a:t>
            </a:fld>
            <a:endParaRPr lang="fr-FR"/>
          </a:p>
        </p:txBody>
      </p:sp>
      <p:sp>
        <p:nvSpPr>
          <p:cNvPr id="797698" name="Rectangle 2"/>
          <p:cNvSpPr>
            <a:spLocks noGrp="1" noChangeArrowheads="1"/>
          </p:cNvSpPr>
          <p:nvPr>
            <p:ph type="title"/>
          </p:nvPr>
        </p:nvSpPr>
        <p:spPr>
          <a:xfrm>
            <a:off x="742950" y="228600"/>
            <a:ext cx="8420100" cy="1143000"/>
          </a:xfrm>
        </p:spPr>
        <p:txBody>
          <a:bodyPr lIns="92075" tIns="46038" rIns="92075" bIns="46038"/>
          <a:lstStyle/>
          <a:p>
            <a:pPr eaLnBrk="1" hangingPunct="1">
              <a:defRPr/>
            </a:pPr>
            <a:r>
              <a:rPr lang="en-US" sz="4000" b="1" dirty="0" smtClean="0"/>
              <a:t>Naissance de l</a:t>
            </a:r>
            <a:r>
              <a:rPr lang="fr-FR" sz="4000" b="1" dirty="0" smtClean="0"/>
              <a:t>'</a:t>
            </a:r>
            <a:r>
              <a:rPr lang="en-US" sz="4000" b="1" dirty="0" err="1" smtClean="0"/>
              <a:t>ordinateur</a:t>
            </a:r>
            <a:r>
              <a:rPr lang="en-US" sz="4000" b="1" dirty="0" smtClean="0"/>
              <a:t> personnel</a:t>
            </a:r>
            <a:endParaRPr lang="en-US" sz="4000" dirty="0" smtClean="0"/>
          </a:p>
        </p:txBody>
      </p:sp>
      <p:sp>
        <p:nvSpPr>
          <p:cNvPr id="797699" name="Rectangle 3"/>
          <p:cNvSpPr>
            <a:spLocks noGrp="1" noChangeArrowheads="1"/>
          </p:cNvSpPr>
          <p:nvPr>
            <p:ph type="body" idx="1"/>
          </p:nvPr>
        </p:nvSpPr>
        <p:spPr>
          <a:xfrm>
            <a:off x="0" y="1371600"/>
            <a:ext cx="9906000" cy="5486400"/>
          </a:xfrm>
        </p:spPr>
        <p:txBody>
          <a:bodyPr lIns="92075" tIns="46038" rIns="92075" bIns="46038"/>
          <a:lstStyle/>
          <a:p>
            <a:pPr eaLnBrk="1" hangingPunct="1">
              <a:defRPr/>
            </a:pPr>
            <a:r>
              <a:rPr lang="en-US" dirty="0" smtClean="0"/>
              <a:t>Xerox PARC, milieu des </a:t>
            </a:r>
            <a:r>
              <a:rPr lang="en-US" dirty="0" err="1" smtClean="0"/>
              <a:t>années</a:t>
            </a:r>
            <a:r>
              <a:rPr lang="en-US" dirty="0" smtClean="0"/>
              <a:t> 70</a:t>
            </a:r>
          </a:p>
          <a:p>
            <a:pPr lvl="1" eaLnBrk="1" hangingPunct="1">
              <a:defRPr/>
            </a:pPr>
            <a:r>
              <a:rPr lang="fr-FR" dirty="0" smtClean="0"/>
              <a:t>Ordinateur Alto, une station personnelle (processeur local, écran bitmap, souris)</a:t>
            </a:r>
          </a:p>
          <a:p>
            <a:pPr lvl="1" eaLnBrk="1" hangingPunct="1">
              <a:defRPr/>
            </a:pPr>
            <a:r>
              <a:rPr lang="fr-FR" dirty="0" smtClean="0"/>
              <a:t>interface graphique moderne (édition de textes et dessins, courrier électronique, fen</a:t>
            </a:r>
            <a:r>
              <a:rPr lang="fr-FR" altLang="ja-JP" dirty="0" smtClean="0"/>
              <a:t>êtres</a:t>
            </a:r>
            <a:r>
              <a:rPr lang="fr-FR" dirty="0" smtClean="0"/>
              <a:t>, menus, scroll bars, sélection souris, etc.)</a:t>
            </a:r>
          </a:p>
          <a:p>
            <a:pPr lvl="1" eaLnBrk="1" hangingPunct="1">
              <a:defRPr/>
            </a:pPr>
            <a:r>
              <a:rPr lang="fr-FR" dirty="0" smtClean="0"/>
              <a:t>Réseaux locaux (Ethernet) pour des stations de travail personnelles (utilisation de ressources partagées)</a:t>
            </a:r>
          </a:p>
          <a:p>
            <a:pPr eaLnBrk="1" hangingPunct="1">
              <a:defRPr/>
            </a:pPr>
            <a:r>
              <a:rPr lang="fr-FR" dirty="0" smtClean="0"/>
              <a:t>ALTAIR 8800 (1975)</a:t>
            </a:r>
          </a:p>
          <a:p>
            <a:pPr lvl="1" eaLnBrk="1" hangingPunct="1">
              <a:defRPr/>
            </a:pPr>
            <a:r>
              <a:rPr lang="fr-FR" dirty="0" smtClean="0"/>
              <a:t>article populaire d'électronique qui montre comment </a:t>
            </a:r>
            <a:br>
              <a:rPr lang="fr-FR" dirty="0" smtClean="0"/>
            </a:br>
            <a:r>
              <a:rPr lang="fr-FR" dirty="0" smtClean="0"/>
              <a:t>construire un ordinateur pour moins de 400 $</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7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7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769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7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7A028C4-5521-F540-B0CF-B6BD2218957F}" type="slidenum">
              <a:rPr lang="en-US"/>
              <a:pPr>
                <a:defRPr/>
              </a:pPr>
              <a:t>28</a:t>
            </a:fld>
            <a:endParaRPr lang="en-US"/>
          </a:p>
        </p:txBody>
      </p:sp>
      <p:pic>
        <p:nvPicPr>
          <p:cNvPr id="83970" name="Picture 1027" descr="Xerox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1219200"/>
            <a:ext cx="47450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420" name="Rectangle 1028"/>
          <p:cNvSpPr>
            <a:spLocks noChangeArrowheads="1"/>
          </p:cNvSpPr>
          <p:nvPr/>
        </p:nvSpPr>
        <p:spPr bwMode="auto">
          <a:xfrm>
            <a:off x="0" y="22860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eaLnBrk="1" hangingPunct="1">
              <a:defRPr/>
            </a:pPr>
            <a:r>
              <a:rPr lang="en-US" sz="4400" b="1">
                <a:solidFill>
                  <a:srgbClr val="0000FF"/>
                </a:solidFill>
                <a:latin typeface="Times New Roman" charset="0"/>
                <a:cs typeface="+mn-cs"/>
              </a:rPr>
              <a:t>Le Star</a:t>
            </a:r>
            <a:r>
              <a:rPr lang="en-US" sz="4400">
                <a:solidFill>
                  <a:srgbClr val="0000FF"/>
                </a:solidFill>
                <a:latin typeface="Times New Roman" charset="0"/>
                <a:cs typeface="+mn-cs"/>
              </a:rPr>
              <a:t> </a:t>
            </a:r>
            <a:r>
              <a:rPr lang="en-US" sz="4400" b="1">
                <a:solidFill>
                  <a:srgbClr val="0000FF"/>
                </a:solidFill>
                <a:latin typeface="Times New Roman" charset="0"/>
                <a:cs typeface="+mn-cs"/>
              </a:rPr>
              <a:t>de</a:t>
            </a:r>
            <a:r>
              <a:rPr lang="en-US" sz="4400">
                <a:solidFill>
                  <a:srgbClr val="0000FF"/>
                </a:solidFill>
                <a:latin typeface="Times New Roman" charset="0"/>
                <a:cs typeface="+mn-cs"/>
              </a:rPr>
              <a:t> </a:t>
            </a:r>
            <a:r>
              <a:rPr lang="en-US" sz="4400" b="1">
                <a:solidFill>
                  <a:srgbClr val="0000FF"/>
                </a:solidFill>
                <a:latin typeface="Times New Roman" charset="0"/>
                <a:cs typeface="+mn-cs"/>
              </a:rPr>
              <a:t>Xerox (1981)</a:t>
            </a:r>
            <a:endParaRPr lang="en-US" sz="4400">
              <a:solidFill>
                <a:srgbClr val="0000FF"/>
              </a:solidFill>
              <a:latin typeface="Times New Roman"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4E5606D-0E1C-2C4D-B33F-F5FF5EA45892}" type="slidenum">
              <a:rPr lang="fr-FR"/>
              <a:pPr>
                <a:defRPr/>
              </a:pPr>
              <a:t>29</a:t>
            </a:fld>
            <a:endParaRPr lang="fr-FR"/>
          </a:p>
        </p:txBody>
      </p:sp>
      <p:sp>
        <p:nvSpPr>
          <p:cNvPr id="799746" name="Rectangle 2"/>
          <p:cNvSpPr>
            <a:spLocks noGrp="1" noChangeArrowheads="1"/>
          </p:cNvSpPr>
          <p:nvPr>
            <p:ph type="title"/>
          </p:nvPr>
        </p:nvSpPr>
        <p:spPr>
          <a:xfrm>
            <a:off x="0" y="228600"/>
            <a:ext cx="9906000" cy="1143000"/>
          </a:xfrm>
        </p:spPr>
        <p:txBody>
          <a:bodyPr lIns="92075" tIns="46038" rIns="92075" bIns="46038"/>
          <a:lstStyle/>
          <a:p>
            <a:pPr eaLnBrk="1" hangingPunct="1">
              <a:defRPr/>
            </a:pPr>
            <a:r>
              <a:rPr lang="en-US" b="1" smtClean="0"/>
              <a:t>Le Star</a:t>
            </a:r>
            <a:r>
              <a:rPr lang="en-US" smtClean="0"/>
              <a:t> </a:t>
            </a:r>
            <a:r>
              <a:rPr lang="en-US" b="1" smtClean="0"/>
              <a:t>de</a:t>
            </a:r>
            <a:r>
              <a:rPr lang="en-US" smtClean="0"/>
              <a:t> </a:t>
            </a:r>
            <a:r>
              <a:rPr lang="en-US" b="1" smtClean="0"/>
              <a:t>Xerox (1981)</a:t>
            </a:r>
            <a:endParaRPr lang="en-US" smtClean="0"/>
          </a:p>
        </p:txBody>
      </p:sp>
      <p:sp>
        <p:nvSpPr>
          <p:cNvPr id="799747" name="Rectangle 3"/>
          <p:cNvSpPr>
            <a:spLocks noGrp="1" noChangeArrowheads="1"/>
          </p:cNvSpPr>
          <p:nvPr>
            <p:ph type="body" idx="1"/>
          </p:nvPr>
        </p:nvSpPr>
        <p:spPr>
          <a:xfrm>
            <a:off x="244475" y="1295400"/>
            <a:ext cx="9677400" cy="5562600"/>
          </a:xfrm>
        </p:spPr>
        <p:txBody>
          <a:bodyPr lIns="92075" tIns="46038" rIns="92075" bIns="46038"/>
          <a:lstStyle/>
          <a:p>
            <a:pPr marL="0" indent="0" eaLnBrk="1" hangingPunct="1">
              <a:lnSpc>
                <a:spcPct val="90000"/>
              </a:lnSpc>
              <a:defRPr/>
            </a:pPr>
            <a:r>
              <a:rPr lang="en-US" b="1" dirty="0" smtClean="0"/>
              <a:t>Premier </a:t>
            </a:r>
            <a:r>
              <a:rPr lang="en-US" b="1" dirty="0" err="1" smtClean="0"/>
              <a:t>ordinateur</a:t>
            </a:r>
            <a:r>
              <a:rPr lang="en-US" b="1" dirty="0" smtClean="0"/>
              <a:t> commercial</a:t>
            </a:r>
            <a:r>
              <a:rPr lang="en-US" dirty="0" smtClean="0"/>
              <a:t> personnel </a:t>
            </a:r>
            <a:r>
              <a:rPr lang="en-US" dirty="0" err="1" smtClean="0"/>
              <a:t>créé</a:t>
            </a:r>
            <a:r>
              <a:rPr lang="en-US" dirty="0" smtClean="0"/>
              <a:t> pour les “</a:t>
            </a:r>
            <a:r>
              <a:rPr lang="en-US" dirty="0" err="1" smtClean="0"/>
              <a:t>hommes</a:t>
            </a:r>
            <a:r>
              <a:rPr lang="en-US" dirty="0" smtClean="0"/>
              <a:t> d</a:t>
            </a:r>
            <a:r>
              <a:rPr lang="fr-FR" dirty="0" smtClean="0"/>
              <a:t>'</a:t>
            </a:r>
            <a:r>
              <a:rPr lang="en-US" dirty="0" smtClean="0"/>
              <a:t>affaires”</a:t>
            </a:r>
          </a:p>
          <a:p>
            <a:pPr marL="0" indent="0" eaLnBrk="1" hangingPunct="1">
              <a:lnSpc>
                <a:spcPct val="90000"/>
              </a:lnSpc>
              <a:defRPr/>
            </a:pPr>
            <a:r>
              <a:rPr lang="en-US" b="1" dirty="0" smtClean="0"/>
              <a:t>Première Interface </a:t>
            </a:r>
            <a:r>
              <a:rPr lang="en-US" b="1" dirty="0" err="1" smtClean="0"/>
              <a:t>Utilisateur</a:t>
            </a:r>
            <a:r>
              <a:rPr lang="en-US" b="1" dirty="0" smtClean="0"/>
              <a:t> </a:t>
            </a:r>
            <a:r>
              <a:rPr lang="en-US" b="1" dirty="0" err="1" smtClean="0"/>
              <a:t>Graphique</a:t>
            </a:r>
            <a:r>
              <a:rPr lang="en-US" b="1" dirty="0" smtClean="0"/>
              <a:t> </a:t>
            </a:r>
            <a:r>
              <a:rPr lang="en-US" dirty="0" err="1" smtClean="0"/>
              <a:t>utilisant</a:t>
            </a:r>
            <a:r>
              <a:rPr lang="en-US" dirty="0" smtClean="0"/>
              <a:t> beaucoup d</a:t>
            </a:r>
            <a:r>
              <a:rPr lang="fr-FR" dirty="0" smtClean="0"/>
              <a:t>'</a:t>
            </a:r>
            <a:r>
              <a:rPr lang="en-US" dirty="0" err="1" smtClean="0"/>
              <a:t>idées</a:t>
            </a:r>
            <a:r>
              <a:rPr lang="en-US" dirty="0" smtClean="0"/>
              <a:t> </a:t>
            </a:r>
            <a:r>
              <a:rPr lang="en-US" dirty="0" err="1" smtClean="0"/>
              <a:t>nouvelles</a:t>
            </a:r>
            <a:r>
              <a:rPr lang="en-US" dirty="0" smtClean="0"/>
              <a:t> de Xerox PARC</a:t>
            </a:r>
          </a:p>
          <a:p>
            <a:pPr marL="455613" lvl="1" indent="-276225" eaLnBrk="1" hangingPunct="1">
              <a:lnSpc>
                <a:spcPct val="90000"/>
              </a:lnSpc>
              <a:defRPr/>
            </a:pPr>
            <a:r>
              <a:rPr lang="en-US" dirty="0" err="1" smtClean="0"/>
              <a:t>modèle</a:t>
            </a:r>
            <a:r>
              <a:rPr lang="en-US" dirty="0" smtClean="0"/>
              <a:t> </a:t>
            </a:r>
            <a:r>
              <a:rPr lang="en-US" dirty="0" err="1" smtClean="0"/>
              <a:t>conceptuel</a:t>
            </a:r>
            <a:r>
              <a:rPr lang="en-US" dirty="0" smtClean="0"/>
              <a:t> </a:t>
            </a:r>
            <a:r>
              <a:rPr lang="en-US" dirty="0" err="1" smtClean="0"/>
              <a:t>familier</a:t>
            </a:r>
            <a:r>
              <a:rPr lang="en-US" dirty="0" smtClean="0"/>
              <a:t> </a:t>
            </a:r>
            <a:r>
              <a:rPr lang="en-US" dirty="0" err="1" smtClean="0"/>
              <a:t>à</a:t>
            </a:r>
            <a:r>
              <a:rPr lang="en-US" dirty="0" smtClean="0"/>
              <a:t> l</a:t>
            </a:r>
            <a:r>
              <a:rPr lang="fr-FR" dirty="0" smtClean="0"/>
              <a:t>'</a:t>
            </a:r>
            <a:r>
              <a:rPr lang="en-US" dirty="0" err="1" smtClean="0"/>
              <a:t>utilisateur</a:t>
            </a:r>
            <a:r>
              <a:rPr lang="en-US" dirty="0" smtClean="0"/>
              <a:t> (</a:t>
            </a:r>
            <a:r>
              <a:rPr lang="en-US" dirty="0" err="1" smtClean="0"/>
              <a:t>métaphore</a:t>
            </a:r>
            <a:r>
              <a:rPr lang="en-US" dirty="0" smtClean="0"/>
              <a:t> du bureau), </a:t>
            </a:r>
            <a:r>
              <a:rPr lang="en-US" dirty="0" err="1" smtClean="0"/>
              <a:t>basé</a:t>
            </a:r>
            <a:r>
              <a:rPr lang="en-US" dirty="0" smtClean="0"/>
              <a:t> </a:t>
            </a:r>
            <a:r>
              <a:rPr lang="en-US" dirty="0" err="1" smtClean="0"/>
              <a:t>sur</a:t>
            </a:r>
            <a:r>
              <a:rPr lang="en-US" dirty="0" smtClean="0"/>
              <a:t> la reconnaissance/le </a:t>
            </a:r>
            <a:r>
              <a:rPr lang="en-US" dirty="0" err="1" smtClean="0"/>
              <a:t>pointage</a:t>
            </a:r>
            <a:r>
              <a:rPr lang="en-US" dirty="0" smtClean="0"/>
              <a:t> </a:t>
            </a:r>
            <a:r>
              <a:rPr lang="en-US" dirty="0" err="1" smtClean="0"/>
              <a:t>plut</a:t>
            </a:r>
            <a:r>
              <a:rPr lang="en-US" altLang="ja-JP" dirty="0" err="1" smtClean="0"/>
              <a:t>ôt</a:t>
            </a:r>
            <a:r>
              <a:rPr lang="en-US" altLang="ja-JP" dirty="0" smtClean="0"/>
              <a:t> </a:t>
            </a:r>
            <a:r>
              <a:rPr lang="en-US" altLang="ja-JP" dirty="0" err="1" smtClean="0"/>
              <a:t>que</a:t>
            </a:r>
            <a:r>
              <a:rPr lang="en-US" dirty="0" smtClean="0"/>
              <a:t> </a:t>
            </a:r>
            <a:r>
              <a:rPr lang="en-US" dirty="0" err="1" smtClean="0"/>
              <a:t>sur</a:t>
            </a:r>
            <a:r>
              <a:rPr lang="en-US" dirty="0" smtClean="0"/>
              <a:t> la </a:t>
            </a:r>
            <a:r>
              <a:rPr lang="en-US" dirty="0" err="1" smtClean="0"/>
              <a:t>mémorisation</a:t>
            </a:r>
            <a:r>
              <a:rPr lang="en-US" dirty="0" smtClean="0"/>
              <a:t> des entrées clavier</a:t>
            </a:r>
          </a:p>
          <a:p>
            <a:pPr marL="455613" lvl="1" indent="-276225" eaLnBrk="1" hangingPunct="1">
              <a:lnSpc>
                <a:spcPct val="90000"/>
              </a:lnSpc>
              <a:defRPr/>
            </a:pPr>
            <a:r>
              <a:rPr lang="en-US" dirty="0" err="1" smtClean="0"/>
              <a:t>feuilles</a:t>
            </a:r>
            <a:r>
              <a:rPr lang="en-US" dirty="0" smtClean="0"/>
              <a:t> de </a:t>
            </a:r>
            <a:r>
              <a:rPr lang="en-US" dirty="0" err="1" smtClean="0"/>
              <a:t>propriétés</a:t>
            </a:r>
            <a:r>
              <a:rPr lang="en-US" dirty="0" smtClean="0"/>
              <a:t> pour </a:t>
            </a:r>
            <a:r>
              <a:rPr lang="en-US" dirty="0" err="1" smtClean="0"/>
              <a:t>spécifier</a:t>
            </a:r>
            <a:r>
              <a:rPr lang="en-US" dirty="0" smtClean="0"/>
              <a:t> l</a:t>
            </a:r>
            <a:r>
              <a:rPr lang="fr-FR" dirty="0" smtClean="0"/>
              <a:t>'</a:t>
            </a:r>
            <a:r>
              <a:rPr lang="en-US" dirty="0" err="1" smtClean="0"/>
              <a:t>apparence</a:t>
            </a:r>
            <a:r>
              <a:rPr lang="en-US" dirty="0" smtClean="0"/>
              <a:t>/le </a:t>
            </a:r>
            <a:r>
              <a:rPr lang="en-US" dirty="0" err="1" smtClean="0"/>
              <a:t>comportement</a:t>
            </a:r>
            <a:r>
              <a:rPr lang="en-US" dirty="0" smtClean="0"/>
              <a:t> des </a:t>
            </a:r>
            <a:r>
              <a:rPr lang="en-US" dirty="0" err="1" smtClean="0"/>
              <a:t>objets</a:t>
            </a:r>
            <a:endParaRPr lang="en-US" dirty="0" smtClean="0"/>
          </a:p>
          <a:p>
            <a:pPr marL="455613" lvl="1" indent="-276225" eaLnBrk="1" hangingPunct="1">
              <a:lnSpc>
                <a:spcPct val="90000"/>
              </a:lnSpc>
              <a:defRPr/>
            </a:pPr>
            <a:r>
              <a:rPr lang="en-US" dirty="0"/>
              <a:t>W</a:t>
            </a:r>
            <a:r>
              <a:rPr lang="en-US" dirty="0" smtClean="0"/>
              <a:t>hat </a:t>
            </a:r>
            <a:r>
              <a:rPr lang="en-US" dirty="0"/>
              <a:t>Y</a:t>
            </a:r>
            <a:r>
              <a:rPr lang="en-US" dirty="0" smtClean="0"/>
              <a:t>ou </a:t>
            </a:r>
            <a:r>
              <a:rPr lang="en-US" dirty="0"/>
              <a:t>S</a:t>
            </a:r>
            <a:r>
              <a:rPr lang="en-US" dirty="0" smtClean="0"/>
              <a:t>ee </a:t>
            </a:r>
            <a:r>
              <a:rPr lang="en-US" dirty="0"/>
              <a:t>I</a:t>
            </a:r>
            <a:r>
              <a:rPr lang="en-US" dirty="0" smtClean="0"/>
              <a:t>s </a:t>
            </a:r>
            <a:r>
              <a:rPr lang="en-US" dirty="0"/>
              <a:t>W</a:t>
            </a:r>
            <a:r>
              <a:rPr lang="en-US" dirty="0" smtClean="0"/>
              <a:t>hat </a:t>
            </a:r>
            <a:r>
              <a:rPr lang="en-US" dirty="0"/>
              <a:t>Y</a:t>
            </a:r>
            <a:r>
              <a:rPr lang="en-US" dirty="0" smtClean="0"/>
              <a:t>ou </a:t>
            </a:r>
            <a:r>
              <a:rPr lang="en-US" dirty="0"/>
              <a:t>G</a:t>
            </a:r>
            <a:r>
              <a:rPr lang="en-US" dirty="0" smtClean="0"/>
              <a:t>et (WYSIWYG)</a:t>
            </a:r>
          </a:p>
          <a:p>
            <a:pPr marL="455613" lvl="1" indent="-276225" eaLnBrk="1" hangingPunct="1">
              <a:lnSpc>
                <a:spcPct val="90000"/>
              </a:lnSpc>
              <a:defRPr/>
            </a:pPr>
            <a:r>
              <a:rPr lang="en-US" dirty="0" smtClean="0"/>
              <a:t>petit ensemble de </a:t>
            </a:r>
            <a:r>
              <a:rPr lang="en-US" dirty="0" err="1" smtClean="0"/>
              <a:t>commandes</a:t>
            </a:r>
            <a:r>
              <a:rPr lang="en-US" dirty="0" smtClean="0"/>
              <a:t> </a:t>
            </a:r>
            <a:r>
              <a:rPr lang="en-US" dirty="0" err="1" smtClean="0"/>
              <a:t>génériques</a:t>
            </a:r>
            <a:r>
              <a:rPr lang="en-US" dirty="0" smtClean="0"/>
              <a:t>, haut </a:t>
            </a:r>
            <a:r>
              <a:rPr lang="en-US" dirty="0" err="1" smtClean="0"/>
              <a:t>degré</a:t>
            </a:r>
            <a:r>
              <a:rPr lang="en-US" dirty="0" smtClean="0"/>
              <a:t> de </a:t>
            </a:r>
            <a:r>
              <a:rPr lang="en-US" dirty="0" err="1" smtClean="0"/>
              <a:t>cohérence</a:t>
            </a:r>
            <a:r>
              <a:rPr lang="en-US" dirty="0" smtClean="0"/>
              <a:t> et de </a:t>
            </a:r>
            <a:r>
              <a:rPr lang="en-US" dirty="0" err="1" smtClean="0"/>
              <a:t>simplicité</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9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9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9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97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9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4C3E2507-73BC-F24F-86DD-EF6AAA8F152D}" type="slidenum">
              <a:rPr lang="fr-FR"/>
              <a:pPr>
                <a:defRPr/>
              </a:pPr>
              <a:t>3</a:t>
            </a:fld>
            <a:endParaRPr lang="fr-FR"/>
          </a:p>
        </p:txBody>
      </p:sp>
      <p:sp>
        <p:nvSpPr>
          <p:cNvPr id="756738" name="Rectangle 2"/>
          <p:cNvSpPr>
            <a:spLocks noGrp="1" noChangeArrowheads="1"/>
          </p:cNvSpPr>
          <p:nvPr>
            <p:ph type="title"/>
          </p:nvPr>
        </p:nvSpPr>
        <p:spPr>
          <a:xfrm>
            <a:off x="742950" y="304800"/>
            <a:ext cx="8420100" cy="1143000"/>
          </a:xfrm>
        </p:spPr>
        <p:txBody>
          <a:bodyPr lIns="92075" tIns="46038" rIns="92075" bIns="46038"/>
          <a:lstStyle/>
          <a:p>
            <a:pPr eaLnBrk="1" hangingPunct="1">
              <a:defRPr/>
            </a:pPr>
            <a:r>
              <a:rPr lang="en-US" sz="4000" b="1" dirty="0" err="1" smtClean="0"/>
              <a:t>Dispositifs</a:t>
            </a:r>
            <a:r>
              <a:rPr lang="en-US" sz="4000" b="1" dirty="0" smtClean="0"/>
              <a:t> d</a:t>
            </a:r>
            <a:r>
              <a:rPr lang="fr-FR" sz="4000" b="1" dirty="0" smtClean="0"/>
              <a:t>'</a:t>
            </a:r>
            <a:r>
              <a:rPr lang="en-US" sz="4000" b="1" dirty="0" smtClean="0"/>
              <a:t>entrée/sortie</a:t>
            </a:r>
            <a:endParaRPr lang="en-US" sz="4000" dirty="0" smtClean="0"/>
          </a:p>
        </p:txBody>
      </p:sp>
      <p:sp>
        <p:nvSpPr>
          <p:cNvPr id="756739" name="Rectangle 3"/>
          <p:cNvSpPr>
            <a:spLocks noGrp="1" noChangeArrowheads="1"/>
          </p:cNvSpPr>
          <p:nvPr>
            <p:ph type="body" idx="1"/>
          </p:nvPr>
        </p:nvSpPr>
        <p:spPr>
          <a:xfrm>
            <a:off x="762000" y="1219200"/>
            <a:ext cx="8401050" cy="5638800"/>
          </a:xfrm>
        </p:spPr>
        <p:txBody>
          <a:bodyPr lIns="92075" tIns="46038" rIns="92075" bIns="46038"/>
          <a:lstStyle/>
          <a:p>
            <a:pPr marL="0" indent="0" eaLnBrk="1" hangingPunct="1">
              <a:lnSpc>
                <a:spcPct val="90000"/>
              </a:lnSpc>
              <a:buFontTx/>
              <a:buNone/>
              <a:defRPr/>
            </a:pPr>
            <a:r>
              <a:rPr lang="en-US" sz="2800" dirty="0" smtClean="0"/>
              <a:t>		     </a:t>
            </a:r>
            <a:r>
              <a:rPr lang="en-US" sz="2400" i="1" dirty="0" smtClean="0"/>
              <a:t>Entrées			     	Sorties</a:t>
            </a:r>
            <a:br>
              <a:rPr lang="en-US" sz="2400" i="1" dirty="0" smtClean="0"/>
            </a:br>
            <a:endParaRPr lang="en-US" sz="2400" dirty="0" smtClean="0"/>
          </a:p>
          <a:p>
            <a:pPr marL="455613" lvl="1" indent="-276225" eaLnBrk="1" hangingPunct="1">
              <a:spcBef>
                <a:spcPct val="0"/>
              </a:spcBef>
              <a:buFontTx/>
              <a:buNone/>
              <a:defRPr/>
            </a:pPr>
            <a:r>
              <a:rPr lang="fr-FR" sz="2000" b="1" dirty="0" smtClean="0"/>
              <a:t>Hier	</a:t>
            </a:r>
            <a:r>
              <a:rPr lang="fr-FR" sz="2000" dirty="0" smtClean="0"/>
              <a:t>	Connections électriques		Lumière sur écran</a:t>
            </a:r>
          </a:p>
          <a:p>
            <a:pPr marL="455613" lvl="1" indent="-276225" eaLnBrk="1" hangingPunct="1">
              <a:spcBef>
                <a:spcPct val="0"/>
              </a:spcBef>
              <a:buFontTx/>
              <a:buNone/>
              <a:defRPr/>
            </a:pPr>
            <a:r>
              <a:rPr lang="fr-FR" sz="2000" dirty="0" smtClean="0"/>
              <a:t>			papier &amp; cartes perforées	papier</a:t>
            </a:r>
          </a:p>
          <a:p>
            <a:pPr marL="455613" lvl="1" indent="-276225" eaLnBrk="1" hangingPunct="1">
              <a:spcBef>
                <a:spcPct val="0"/>
              </a:spcBef>
              <a:buFontTx/>
              <a:buNone/>
              <a:defRPr/>
            </a:pPr>
            <a:r>
              <a:rPr lang="fr-FR" sz="2000" dirty="0" smtClean="0"/>
              <a:t>			clavier				télétype</a:t>
            </a:r>
          </a:p>
          <a:p>
            <a:pPr marL="0" indent="0" eaLnBrk="1" hangingPunct="1">
              <a:lnSpc>
                <a:spcPct val="80000"/>
              </a:lnSpc>
              <a:spcBef>
                <a:spcPct val="0"/>
              </a:spcBef>
              <a:defRPr/>
            </a:pPr>
            <a:endParaRPr lang="fr-FR" sz="2400" dirty="0" smtClean="0"/>
          </a:p>
          <a:p>
            <a:pPr marL="455613" lvl="1" indent="-276225" eaLnBrk="1" hangingPunct="1">
              <a:spcBef>
                <a:spcPct val="0"/>
              </a:spcBef>
              <a:buFontTx/>
              <a:buNone/>
              <a:defRPr/>
            </a:pPr>
            <a:r>
              <a:rPr lang="fr-FR" sz="2000" b="1" dirty="0" smtClean="0"/>
              <a:t>Aujourd</a:t>
            </a:r>
            <a:r>
              <a:rPr lang="fr-FR" altLang="ja-JP" sz="2000" b="1" dirty="0" smtClean="0"/>
              <a:t>'</a:t>
            </a:r>
            <a:r>
              <a:rPr lang="fr-FR" sz="2000" b="1" dirty="0" smtClean="0"/>
              <a:t>hui</a:t>
            </a:r>
            <a:r>
              <a:rPr lang="fr-FR" sz="2000" dirty="0" smtClean="0"/>
              <a:t> 	Clavier	+ flèches		Ecran tactile</a:t>
            </a:r>
          </a:p>
          <a:p>
            <a:pPr marL="455613" lvl="1" indent="-276225" eaLnBrk="1" hangingPunct="1">
              <a:spcBef>
                <a:spcPct val="0"/>
              </a:spcBef>
              <a:buFontTx/>
              <a:buNone/>
              <a:defRPr/>
            </a:pPr>
            <a:r>
              <a:rPr lang="fr-FR" sz="2000" dirty="0" smtClean="0"/>
              <a:t>			    + souris		       	écran bitmap</a:t>
            </a:r>
          </a:p>
          <a:p>
            <a:pPr marL="455613" lvl="1" indent="-276225" eaLnBrk="1" hangingPunct="1">
              <a:spcBef>
                <a:spcPct val="0"/>
              </a:spcBef>
              <a:buFontTx/>
              <a:buNone/>
              <a:defRPr/>
            </a:pPr>
            <a:r>
              <a:rPr lang="fr-FR" sz="2000" dirty="0" smtClean="0"/>
              <a:t>			    + micro, webcam		audio</a:t>
            </a:r>
          </a:p>
          <a:p>
            <a:pPr marL="455613" lvl="1" indent="-276225" eaLnBrk="1" hangingPunct="1">
              <a:lnSpc>
                <a:spcPct val="80000"/>
              </a:lnSpc>
              <a:spcBef>
                <a:spcPct val="0"/>
              </a:spcBef>
              <a:buFontTx/>
              <a:buNone/>
              <a:defRPr/>
            </a:pPr>
            <a:r>
              <a:rPr lang="fr-FR" sz="2000" dirty="0" smtClean="0"/>
              <a:t>			    écran tactile			multimédia</a:t>
            </a:r>
            <a:br>
              <a:rPr lang="fr-FR" sz="2000" dirty="0" smtClean="0"/>
            </a:br>
            <a:endParaRPr lang="fr-FR" sz="2000" dirty="0" smtClean="0"/>
          </a:p>
          <a:p>
            <a:pPr marL="455613" lvl="1" indent="-276225" eaLnBrk="1" hangingPunct="1">
              <a:spcBef>
                <a:spcPct val="0"/>
              </a:spcBef>
              <a:buFontTx/>
              <a:buNone/>
              <a:defRPr/>
            </a:pPr>
            <a:r>
              <a:rPr lang="fr-FR" sz="2000" b="1" dirty="0" smtClean="0"/>
              <a:t>Demain</a:t>
            </a:r>
            <a:r>
              <a:rPr lang="fr-FR" sz="2000" dirty="0" smtClean="0"/>
              <a:t> 	Gants de données		Dispositifs montés sur</a:t>
            </a:r>
          </a:p>
          <a:p>
            <a:pPr marL="455613" lvl="1" indent="-276225" eaLnBrk="1" hangingPunct="1">
              <a:spcBef>
                <a:spcPct val="0"/>
              </a:spcBef>
              <a:buFontTx/>
              <a:buNone/>
              <a:defRPr/>
            </a:pPr>
            <a:r>
              <a:rPr lang="fr-FR" sz="2000" dirty="0" smtClean="0"/>
              <a:t>			langage naturel			la t</a:t>
            </a:r>
            <a:r>
              <a:rPr lang="fr-FR" altLang="ja-JP" sz="2000" dirty="0" smtClean="0"/>
              <a:t>ête</a:t>
            </a:r>
          </a:p>
          <a:p>
            <a:pPr marL="455613" lvl="1" indent="-276225" eaLnBrk="1" hangingPunct="1">
              <a:lnSpc>
                <a:spcPct val="70000"/>
              </a:lnSpc>
              <a:spcBef>
                <a:spcPct val="0"/>
              </a:spcBef>
              <a:buFontTx/>
              <a:buNone/>
              <a:defRPr/>
            </a:pPr>
            <a:endParaRPr lang="fr-FR" sz="2400" dirty="0" smtClean="0"/>
          </a:p>
          <a:p>
            <a:pPr marL="0" indent="0" eaLnBrk="1" hangingPunct="1">
              <a:defRPr/>
            </a:pPr>
            <a:r>
              <a:rPr lang="fr-FR" sz="2000" dirty="0" smtClean="0"/>
              <a:t> Claviers/souris ne sont que les artéfacts des technologies actuelles</a:t>
            </a:r>
          </a:p>
          <a:p>
            <a:pPr marL="0" indent="0" eaLnBrk="1" hangingPunct="1">
              <a:defRPr/>
            </a:pPr>
            <a:r>
              <a:rPr lang="fr-FR" sz="2000" dirty="0" smtClean="0"/>
              <a:t> De nouveaux dispositifs d'entrée/sortie changeront demain la façon dont nous interagissons avec les ordinateurs</a:t>
            </a:r>
            <a:endParaRPr lang="en-US"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67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6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6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673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56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6739">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6739">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67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252317F-317C-1040-A54E-E97EA176903A}" type="slidenum">
              <a:rPr lang="en-US"/>
              <a:pPr>
                <a:defRPr/>
              </a:pPr>
              <a:t>30</a:t>
            </a:fld>
            <a:endParaRPr lang="en-US"/>
          </a:p>
        </p:txBody>
      </p:sp>
      <p:sp>
        <p:nvSpPr>
          <p:cNvPr id="957442" name="Rectangle 2"/>
          <p:cNvSpPr>
            <a:spLocks noGrp="1" noChangeArrowheads="1"/>
          </p:cNvSpPr>
          <p:nvPr>
            <p:ph type="title"/>
          </p:nvPr>
        </p:nvSpPr>
        <p:spPr/>
        <p:txBody>
          <a:bodyPr/>
          <a:lstStyle/>
          <a:p>
            <a:pPr eaLnBrk="1" hangingPunct="1">
              <a:defRPr/>
            </a:pPr>
            <a:r>
              <a:rPr lang="en-US" smtClean="0">
                <a:cs typeface="+mj-cs"/>
              </a:rPr>
              <a:t>Clavier &amp; Souris du Star</a:t>
            </a:r>
          </a:p>
        </p:txBody>
      </p:sp>
      <p:pic>
        <p:nvPicPr>
          <p:cNvPr id="957443" name="Picture 3" descr="keyboard_mous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42950" y="2527300"/>
            <a:ext cx="8420100" cy="3263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26BDC9CE-D7AB-5D49-8FC9-9A9F21F54BD6}" type="slidenum">
              <a:rPr lang="en-US"/>
              <a:pPr>
                <a:defRPr/>
              </a:pPr>
              <a:t>31</a:t>
            </a:fld>
            <a:endParaRPr lang="en-US"/>
          </a:p>
        </p:txBody>
      </p:sp>
      <p:sp>
        <p:nvSpPr>
          <p:cNvPr id="958466" name="Rectangle 2"/>
          <p:cNvSpPr>
            <a:spLocks noGrp="1" noChangeArrowheads="1"/>
          </p:cNvSpPr>
          <p:nvPr>
            <p:ph type="title"/>
          </p:nvPr>
        </p:nvSpPr>
        <p:spPr>
          <a:xfrm>
            <a:off x="742950" y="304800"/>
            <a:ext cx="8420100" cy="1143000"/>
          </a:xfrm>
        </p:spPr>
        <p:txBody>
          <a:bodyPr/>
          <a:lstStyle/>
          <a:p>
            <a:pPr eaLnBrk="1" hangingPunct="1">
              <a:defRPr/>
            </a:pPr>
            <a:r>
              <a:rPr lang="en-US" b="1" smtClean="0">
                <a:cs typeface="+mj-cs"/>
              </a:rPr>
              <a:t>Ecran du Star</a:t>
            </a:r>
            <a:endParaRPr lang="en-US" smtClean="0">
              <a:cs typeface="+mj-cs"/>
            </a:endParaRPr>
          </a:p>
        </p:txBody>
      </p:sp>
      <p:pic>
        <p:nvPicPr>
          <p:cNvPr id="90115" name="Picture 3" descr="xeroxstar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008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F19BE42-70B8-0B46-B1F8-342D10AC14A5}" type="slidenum">
              <a:rPr lang="fr-FR"/>
              <a:pPr>
                <a:defRPr/>
              </a:pPr>
              <a:t>32</a:t>
            </a:fld>
            <a:endParaRPr lang="fr-FR"/>
          </a:p>
        </p:txBody>
      </p:sp>
      <p:sp>
        <p:nvSpPr>
          <p:cNvPr id="801794" name="Rectangle 2"/>
          <p:cNvSpPr>
            <a:spLocks noGrp="1" noChangeArrowheads="1"/>
          </p:cNvSpPr>
          <p:nvPr>
            <p:ph type="title"/>
          </p:nvPr>
        </p:nvSpPr>
        <p:spPr>
          <a:xfrm>
            <a:off x="742950" y="76200"/>
            <a:ext cx="8420100" cy="1143000"/>
          </a:xfrm>
        </p:spPr>
        <p:txBody>
          <a:bodyPr lIns="92075" tIns="46038" rIns="92075" bIns="46038"/>
          <a:lstStyle/>
          <a:p>
            <a:pPr eaLnBrk="1" hangingPunct="1">
              <a:defRPr/>
            </a:pPr>
            <a:r>
              <a:rPr lang="en-US" b="1" dirty="0" smtClean="0"/>
              <a:t>Le Star</a:t>
            </a:r>
            <a:r>
              <a:rPr lang="en-US" dirty="0" smtClean="0"/>
              <a:t> </a:t>
            </a:r>
            <a:r>
              <a:rPr lang="en-US" b="1" dirty="0" smtClean="0"/>
              <a:t>de</a:t>
            </a:r>
            <a:r>
              <a:rPr lang="en-US" dirty="0" smtClean="0"/>
              <a:t> </a:t>
            </a:r>
            <a:r>
              <a:rPr lang="en-US" b="1" dirty="0" smtClean="0"/>
              <a:t>Xerox </a:t>
            </a:r>
            <a:r>
              <a:rPr lang="en-US" sz="4000" b="1" dirty="0" smtClean="0"/>
              <a:t>(1981)</a:t>
            </a:r>
          </a:p>
        </p:txBody>
      </p:sp>
      <p:sp>
        <p:nvSpPr>
          <p:cNvPr id="801795" name="Rectangle 3"/>
          <p:cNvSpPr>
            <a:spLocks noGrp="1" noChangeArrowheads="1"/>
          </p:cNvSpPr>
          <p:nvPr>
            <p:ph type="body" idx="1"/>
          </p:nvPr>
        </p:nvSpPr>
        <p:spPr>
          <a:xfrm>
            <a:off x="0" y="1066800"/>
            <a:ext cx="9906000" cy="5638800"/>
          </a:xfrm>
        </p:spPr>
        <p:txBody>
          <a:bodyPr lIns="92075" tIns="46038" rIns="92075" bIns="46038"/>
          <a:lstStyle/>
          <a:p>
            <a:pPr eaLnBrk="1" hangingPunct="1">
              <a:lnSpc>
                <a:spcPct val="90000"/>
              </a:lnSpc>
              <a:defRPr/>
            </a:pPr>
            <a:r>
              <a:rPr lang="en-US" dirty="0" smtClean="0"/>
              <a:t>Premier </a:t>
            </a:r>
            <a:r>
              <a:rPr lang="en-US" dirty="0" err="1" smtClean="0"/>
              <a:t>système</a:t>
            </a:r>
            <a:r>
              <a:rPr lang="en-US" dirty="0" smtClean="0"/>
              <a:t> </a:t>
            </a:r>
            <a:r>
              <a:rPr lang="en-US" dirty="0" err="1" smtClean="0"/>
              <a:t>basé</a:t>
            </a:r>
            <a:r>
              <a:rPr lang="en-US" dirty="0" smtClean="0"/>
              <a:t> </a:t>
            </a:r>
            <a:r>
              <a:rPr lang="en-US" dirty="0" err="1" smtClean="0"/>
              <a:t>sur</a:t>
            </a:r>
            <a:r>
              <a:rPr lang="en-US" dirty="0" smtClean="0"/>
              <a:t> </a:t>
            </a:r>
            <a:r>
              <a:rPr lang="en-US" b="1" dirty="0" smtClean="0"/>
              <a:t>l</a:t>
            </a:r>
            <a:r>
              <a:rPr lang="fr-FR" b="1" dirty="0" smtClean="0"/>
              <a:t>'</a:t>
            </a:r>
            <a:r>
              <a:rPr lang="en-US" b="1" dirty="0" err="1" smtClean="0"/>
              <a:t>ingénierie</a:t>
            </a:r>
            <a:r>
              <a:rPr lang="en-US" b="1" dirty="0" smtClean="0"/>
              <a:t> de</a:t>
            </a:r>
            <a:r>
              <a:rPr lang="en-US" dirty="0" smtClean="0"/>
              <a:t> </a:t>
            </a:r>
            <a:r>
              <a:rPr lang="en-US" b="1" dirty="0" smtClean="0"/>
              <a:t>l</a:t>
            </a:r>
            <a:r>
              <a:rPr lang="fr-FR" b="1" dirty="0" smtClean="0"/>
              <a:t>'</a:t>
            </a:r>
            <a:r>
              <a:rPr lang="en-US" b="1" dirty="0" err="1" smtClean="0"/>
              <a:t>utilisabilité</a:t>
            </a:r>
            <a:endParaRPr lang="en-US" dirty="0" smtClean="0"/>
          </a:p>
          <a:p>
            <a:pPr lvl="1" eaLnBrk="1" hangingPunct="1">
              <a:lnSpc>
                <a:spcPct val="90000"/>
              </a:lnSpc>
              <a:defRPr/>
            </a:pPr>
            <a:r>
              <a:rPr lang="en-US" dirty="0" err="1" smtClean="0"/>
              <a:t>elle</a:t>
            </a:r>
            <a:r>
              <a:rPr lang="en-US" dirty="0" smtClean="0"/>
              <a:t> a </a:t>
            </a:r>
            <a:r>
              <a:rPr lang="en-US" dirty="0" err="1" smtClean="0"/>
              <a:t>inspiré</a:t>
            </a:r>
            <a:r>
              <a:rPr lang="en-US" dirty="0" smtClean="0"/>
              <a:t> le </a:t>
            </a:r>
            <a:r>
              <a:rPr lang="en-US" dirty="0" err="1" smtClean="0"/>
              <a:t>modèle</a:t>
            </a:r>
            <a:r>
              <a:rPr lang="en-US" dirty="0" smtClean="0"/>
              <a:t> : </a:t>
            </a:r>
            <a:r>
              <a:rPr lang="en-US" dirty="0" err="1" smtClean="0"/>
              <a:t>prototypage</a:t>
            </a:r>
            <a:r>
              <a:rPr lang="en-US" dirty="0" smtClean="0"/>
              <a:t> </a:t>
            </a:r>
            <a:r>
              <a:rPr lang="en-US" dirty="0" err="1" smtClean="0"/>
              <a:t>papier</a:t>
            </a:r>
            <a:r>
              <a:rPr lang="en-US" dirty="0" smtClean="0"/>
              <a:t> important et </a:t>
            </a:r>
            <a:r>
              <a:rPr lang="en-US" dirty="0" err="1" smtClean="0"/>
              <a:t>analyse</a:t>
            </a:r>
            <a:r>
              <a:rPr lang="en-US" dirty="0" smtClean="0"/>
              <a:t> d</a:t>
            </a:r>
            <a:r>
              <a:rPr lang="fr-FR" dirty="0" smtClean="0"/>
              <a:t>'</a:t>
            </a:r>
            <a:r>
              <a:rPr lang="en-US" dirty="0" smtClean="0"/>
              <a:t>usage, tests d</a:t>
            </a:r>
            <a:r>
              <a:rPr lang="fr-FR" dirty="0" smtClean="0"/>
              <a:t>'</a:t>
            </a:r>
            <a:r>
              <a:rPr lang="en-US" dirty="0" err="1" smtClean="0"/>
              <a:t>utilisabilité</a:t>
            </a:r>
            <a:r>
              <a:rPr lang="en-US" dirty="0" smtClean="0"/>
              <a:t> avec des </a:t>
            </a:r>
            <a:r>
              <a:rPr lang="en-US" dirty="0" err="1" smtClean="0"/>
              <a:t>utilisateurs</a:t>
            </a:r>
            <a:r>
              <a:rPr lang="en-US" dirty="0" smtClean="0"/>
              <a:t> </a:t>
            </a:r>
            <a:r>
              <a:rPr lang="en-US" dirty="0" err="1" smtClean="0"/>
              <a:t>potentiels</a:t>
            </a:r>
            <a:r>
              <a:rPr lang="en-US" dirty="0" smtClean="0"/>
              <a:t>, </a:t>
            </a:r>
            <a:r>
              <a:rPr lang="en-US" dirty="0" err="1" smtClean="0"/>
              <a:t>raffinement</a:t>
            </a:r>
            <a:r>
              <a:rPr lang="en-US" dirty="0" smtClean="0"/>
              <a:t> </a:t>
            </a:r>
            <a:r>
              <a:rPr lang="en-US" dirty="0" err="1" smtClean="0"/>
              <a:t>itératif</a:t>
            </a:r>
            <a:r>
              <a:rPr lang="en-US" dirty="0" smtClean="0"/>
              <a:t> de l</a:t>
            </a:r>
            <a:r>
              <a:rPr lang="fr-FR" dirty="0" smtClean="0"/>
              <a:t>'</a:t>
            </a:r>
            <a:r>
              <a:rPr lang="en-US" dirty="0" smtClean="0"/>
              <a:t>interface</a:t>
            </a:r>
          </a:p>
          <a:p>
            <a:pPr eaLnBrk="1" hangingPunct="1">
              <a:lnSpc>
                <a:spcPct val="90000"/>
              </a:lnSpc>
              <a:defRPr/>
            </a:pPr>
            <a:r>
              <a:rPr lang="en-US" b="1" dirty="0" err="1" smtClean="0"/>
              <a:t>Echec</a:t>
            </a:r>
            <a:r>
              <a:rPr lang="en-US" b="1" dirty="0" smtClean="0"/>
              <a:t> commercial</a:t>
            </a:r>
            <a:endParaRPr lang="en-US" dirty="0" smtClean="0"/>
          </a:p>
          <a:p>
            <a:pPr lvl="1" eaLnBrk="1" hangingPunct="1">
              <a:lnSpc>
                <a:spcPct val="90000"/>
              </a:lnSpc>
              <a:defRPr/>
            </a:pPr>
            <a:r>
              <a:rPr lang="en-US" dirty="0" err="1" smtClean="0"/>
              <a:t>co</a:t>
            </a:r>
            <a:r>
              <a:rPr lang="en-US" altLang="ja-JP" dirty="0" err="1" smtClean="0">
                <a:latin typeface="Arial"/>
              </a:rPr>
              <a:t>ût</a:t>
            </a:r>
            <a:r>
              <a:rPr lang="en-US" dirty="0" smtClean="0"/>
              <a:t> 15000 $, </a:t>
            </a:r>
            <a:r>
              <a:rPr lang="en-US" dirty="0" err="1" smtClean="0"/>
              <a:t>mais</a:t>
            </a:r>
            <a:r>
              <a:rPr lang="en-US" dirty="0" smtClean="0"/>
              <a:t> IBM a </a:t>
            </a:r>
            <a:r>
              <a:rPr lang="en-US" dirty="0" err="1" smtClean="0"/>
              <a:t>annoncé</a:t>
            </a:r>
            <a:r>
              <a:rPr lang="en-US" dirty="0" smtClean="0"/>
              <a:t> au </a:t>
            </a:r>
            <a:r>
              <a:rPr lang="en-US" dirty="0" err="1" smtClean="0"/>
              <a:t>m</a:t>
            </a:r>
            <a:r>
              <a:rPr lang="en-US" altLang="ja-JP" dirty="0" err="1" smtClean="0"/>
              <a:t>ême</a:t>
            </a:r>
            <a:r>
              <a:rPr lang="en-US" altLang="ja-JP" dirty="0" smtClean="0"/>
              <a:t> moment </a:t>
            </a:r>
            <a:r>
              <a:rPr lang="en-US" altLang="ja-JP" dirty="0" err="1" smtClean="0"/>
              <a:t>une</a:t>
            </a:r>
            <a:r>
              <a:rPr lang="en-US" altLang="ja-JP" dirty="0" smtClean="0"/>
              <a:t> machine </a:t>
            </a:r>
            <a:r>
              <a:rPr lang="en-US" altLang="ja-JP" dirty="0" err="1" smtClean="0"/>
              <a:t>moins</a:t>
            </a:r>
            <a:r>
              <a:rPr lang="en-US" altLang="ja-JP" dirty="0" smtClean="0"/>
              <a:t> </a:t>
            </a:r>
            <a:r>
              <a:rPr lang="en-US" altLang="ja-JP" dirty="0" err="1" smtClean="0"/>
              <a:t>chère</a:t>
            </a:r>
            <a:endParaRPr lang="en-US" dirty="0" smtClean="0"/>
          </a:p>
          <a:p>
            <a:pPr lvl="1" eaLnBrk="1" hangingPunct="1">
              <a:lnSpc>
                <a:spcPct val="90000"/>
              </a:lnSpc>
              <a:defRPr/>
            </a:pPr>
            <a:r>
              <a:rPr lang="en-US" dirty="0" err="1" smtClean="0"/>
              <a:t>fonctionnalité</a:t>
            </a:r>
            <a:r>
              <a:rPr lang="en-US" dirty="0" smtClean="0"/>
              <a:t> </a:t>
            </a:r>
            <a:r>
              <a:rPr lang="en-US" dirty="0" err="1" smtClean="0"/>
              <a:t>limitée</a:t>
            </a:r>
            <a:r>
              <a:rPr lang="en-US" dirty="0" smtClean="0"/>
              <a:t>, (e.g., pas de </a:t>
            </a:r>
            <a:r>
              <a:rPr lang="en-US" dirty="0" err="1" smtClean="0"/>
              <a:t>tableur</a:t>
            </a:r>
            <a:r>
              <a:rPr lang="en-US" dirty="0" smtClean="0"/>
              <a:t>)</a:t>
            </a:r>
          </a:p>
          <a:p>
            <a:pPr lvl="1" eaLnBrk="1" hangingPunct="1">
              <a:lnSpc>
                <a:spcPct val="90000"/>
              </a:lnSpc>
              <a:defRPr/>
            </a:pPr>
            <a:r>
              <a:rPr lang="en-US" dirty="0" smtClean="0"/>
              <a:t>architecture </a:t>
            </a:r>
            <a:r>
              <a:rPr lang="en-US" dirty="0" err="1" smtClean="0"/>
              <a:t>fermée</a:t>
            </a:r>
            <a:r>
              <a:rPr lang="en-US" dirty="0" smtClean="0"/>
              <a:t> (on ne </a:t>
            </a:r>
            <a:r>
              <a:rPr lang="en-US" dirty="0" err="1" smtClean="0"/>
              <a:t>peut</a:t>
            </a:r>
            <a:r>
              <a:rPr lang="en-US" dirty="0" smtClean="0"/>
              <a:t> pas </a:t>
            </a:r>
            <a:r>
              <a:rPr lang="en-US" dirty="0" err="1" smtClean="0"/>
              <a:t>ajouter</a:t>
            </a:r>
            <a:r>
              <a:rPr lang="en-US" dirty="0" smtClean="0"/>
              <a:t> les applications d</a:t>
            </a:r>
            <a:r>
              <a:rPr lang="fr-FR" dirty="0" smtClean="0"/>
              <a:t>'</a:t>
            </a:r>
            <a:r>
              <a:rPr lang="en-US" dirty="0" err="1" smtClean="0"/>
              <a:t>autres</a:t>
            </a:r>
            <a:r>
              <a:rPr lang="en-US" dirty="0" smtClean="0"/>
              <a:t> </a:t>
            </a:r>
            <a:r>
              <a:rPr lang="en-US" dirty="0" err="1" smtClean="0"/>
              <a:t>vendeurs</a:t>
            </a:r>
            <a:r>
              <a:rPr lang="en-US" dirty="0" smtClean="0"/>
              <a:t>), </a:t>
            </a:r>
            <a:r>
              <a:rPr lang="en-US" dirty="0" err="1" smtClean="0"/>
              <a:t>perçue</a:t>
            </a:r>
            <a:r>
              <a:rPr lang="en-US" dirty="0" smtClean="0"/>
              <a:t> </a:t>
            </a:r>
            <a:r>
              <a:rPr lang="en-US" dirty="0" err="1" smtClean="0"/>
              <a:t>comme</a:t>
            </a:r>
            <a:r>
              <a:rPr lang="en-US" dirty="0" smtClean="0"/>
              <a:t> </a:t>
            </a:r>
            <a:r>
              <a:rPr lang="en-US" dirty="0" err="1" smtClean="0"/>
              <a:t>lente</a:t>
            </a:r>
            <a:r>
              <a:rPr lang="en-US" dirty="0" smtClean="0"/>
              <a:t>, </a:t>
            </a:r>
            <a:r>
              <a:rPr lang="en-US" dirty="0" err="1" smtClean="0"/>
              <a:t>mais</a:t>
            </a:r>
            <a:r>
              <a:rPr lang="en-US" dirty="0" smtClean="0"/>
              <a:t> qui </a:t>
            </a:r>
            <a:r>
              <a:rPr lang="en-US" dirty="0" err="1" smtClean="0"/>
              <a:t>était</a:t>
            </a:r>
            <a:r>
              <a:rPr lang="en-US" dirty="0" smtClean="0"/>
              <a:t> en </a:t>
            </a:r>
            <a:r>
              <a:rPr lang="en-US" dirty="0" err="1" smtClean="0"/>
              <a:t>réalité</a:t>
            </a:r>
            <a:r>
              <a:rPr lang="en-US" dirty="0" smtClean="0"/>
              <a:t> </a:t>
            </a:r>
            <a:r>
              <a:rPr lang="en-US" dirty="0" err="1" smtClean="0"/>
              <a:t>rapide</a:t>
            </a:r>
            <a:endParaRPr lang="en-US" dirty="0" smtClean="0"/>
          </a:p>
          <a:p>
            <a:pPr lvl="1" eaLnBrk="1" hangingPunct="1">
              <a:lnSpc>
                <a:spcPct val="90000"/>
              </a:lnSpc>
              <a:defRPr/>
            </a:pPr>
            <a:r>
              <a:rPr lang="en-US" dirty="0" err="1" smtClean="0"/>
              <a:t>adhésion</a:t>
            </a:r>
            <a:r>
              <a:rPr lang="en-US" dirty="0" smtClean="0"/>
              <a:t> </a:t>
            </a:r>
            <a:r>
              <a:rPr lang="en-US" dirty="0" err="1" smtClean="0"/>
              <a:t>esclave</a:t>
            </a:r>
            <a:r>
              <a:rPr lang="en-US" dirty="0" smtClean="0"/>
              <a:t> </a:t>
            </a:r>
            <a:r>
              <a:rPr lang="en-US" dirty="0" err="1" smtClean="0"/>
              <a:t>à</a:t>
            </a:r>
            <a:r>
              <a:rPr lang="en-US" dirty="0" smtClean="0"/>
              <a:t> la manipulation </a:t>
            </a:r>
            <a:r>
              <a:rPr lang="en-US" dirty="0" err="1" smtClean="0"/>
              <a:t>directe</a:t>
            </a:r>
            <a:endParaRPr lang="en-US" sz="2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1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1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01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0179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017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0179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01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FA3CB01D-D19F-E14D-BA1A-EAA1415A9282}" type="slidenum">
              <a:rPr lang="fr-FR"/>
              <a:pPr>
                <a:defRPr/>
              </a:pPr>
              <a:t>33</a:t>
            </a:fld>
            <a:endParaRPr lang="fr-FR"/>
          </a:p>
        </p:txBody>
      </p:sp>
      <p:sp>
        <p:nvSpPr>
          <p:cNvPr id="803842" name="Rectangle 2"/>
          <p:cNvSpPr>
            <a:spLocks noGrp="1" noChangeArrowheads="1"/>
          </p:cNvSpPr>
          <p:nvPr>
            <p:ph type="title"/>
          </p:nvPr>
        </p:nvSpPr>
        <p:spPr>
          <a:xfrm>
            <a:off x="228600" y="152400"/>
            <a:ext cx="9372600" cy="1143000"/>
          </a:xfrm>
        </p:spPr>
        <p:txBody>
          <a:bodyPr lIns="92075" tIns="46038" rIns="92075" bIns="46038"/>
          <a:lstStyle/>
          <a:p>
            <a:pPr eaLnBrk="1" hangingPunct="1">
              <a:defRPr/>
            </a:pPr>
            <a:r>
              <a:rPr lang="en-US" b="1" smtClean="0"/>
              <a:t>Ordinateur Lisa</a:t>
            </a:r>
            <a:r>
              <a:rPr lang="en-US" smtClean="0"/>
              <a:t> </a:t>
            </a:r>
            <a:r>
              <a:rPr lang="en-US" b="1" smtClean="0"/>
              <a:t>de</a:t>
            </a:r>
            <a:r>
              <a:rPr lang="en-US" smtClean="0"/>
              <a:t> </a:t>
            </a:r>
            <a:r>
              <a:rPr lang="en-US" b="1" smtClean="0"/>
              <a:t>Apple (1983)</a:t>
            </a:r>
            <a:endParaRPr lang="en-US" sz="4000" b="1" smtClean="0"/>
          </a:p>
        </p:txBody>
      </p:sp>
      <p:sp>
        <p:nvSpPr>
          <p:cNvPr id="803843" name="Rectangle 3"/>
          <p:cNvSpPr>
            <a:spLocks noGrp="1" noChangeArrowheads="1"/>
          </p:cNvSpPr>
          <p:nvPr>
            <p:ph type="body" idx="1"/>
          </p:nvPr>
        </p:nvSpPr>
        <p:spPr>
          <a:xfrm>
            <a:off x="0" y="1143000"/>
            <a:ext cx="9906000" cy="2133600"/>
          </a:xfrm>
        </p:spPr>
        <p:txBody>
          <a:bodyPr lIns="92075" tIns="46038" rIns="92075" bIns="46038"/>
          <a:lstStyle/>
          <a:p>
            <a:pPr eaLnBrk="1" hangingPunct="1">
              <a:defRPr/>
            </a:pPr>
            <a:r>
              <a:rPr lang="en-US" b="1" dirty="0" err="1" smtClean="0"/>
              <a:t>basé</a:t>
            </a:r>
            <a:r>
              <a:rPr lang="en-US" b="1" dirty="0" smtClean="0"/>
              <a:t> </a:t>
            </a:r>
            <a:r>
              <a:rPr lang="en-US" b="1" dirty="0" err="1" smtClean="0"/>
              <a:t>sur</a:t>
            </a:r>
            <a:r>
              <a:rPr lang="en-US" b="1" dirty="0" smtClean="0"/>
              <a:t> de </a:t>
            </a:r>
            <a:r>
              <a:rPr lang="en-US" b="1" dirty="0" err="1" smtClean="0"/>
              <a:t>nombreuses</a:t>
            </a:r>
            <a:r>
              <a:rPr lang="en-US" b="1" dirty="0" smtClean="0"/>
              <a:t> </a:t>
            </a:r>
            <a:r>
              <a:rPr lang="en-US" b="1" dirty="0" err="1" smtClean="0"/>
              <a:t>idées</a:t>
            </a:r>
            <a:r>
              <a:rPr lang="en-US" b="1" dirty="0" smtClean="0"/>
              <a:t> du Star</a:t>
            </a:r>
            <a:endParaRPr lang="en-US" dirty="0" smtClean="0"/>
          </a:p>
          <a:p>
            <a:pPr lvl="1" eaLnBrk="1" hangingPunct="1">
              <a:buFontTx/>
              <a:buNone/>
              <a:defRPr/>
            </a:pPr>
            <a:r>
              <a:rPr lang="en-US" dirty="0" err="1" smtClean="0"/>
              <a:t>Prédécesseur</a:t>
            </a:r>
            <a:r>
              <a:rPr lang="en-US" dirty="0" smtClean="0"/>
              <a:t> de Macintosh, un </a:t>
            </a:r>
            <a:r>
              <a:rPr lang="en-US" dirty="0" err="1" smtClean="0"/>
              <a:t>peu</a:t>
            </a:r>
            <a:r>
              <a:rPr lang="en-US" dirty="0" smtClean="0"/>
              <a:t> </a:t>
            </a:r>
            <a:r>
              <a:rPr lang="en-US" dirty="0" err="1" smtClean="0"/>
              <a:t>moins</a:t>
            </a:r>
            <a:r>
              <a:rPr lang="en-US" dirty="0" smtClean="0"/>
              <a:t> </a:t>
            </a:r>
            <a:r>
              <a:rPr lang="en-US" dirty="0" err="1" smtClean="0"/>
              <a:t>cher</a:t>
            </a:r>
            <a:r>
              <a:rPr lang="en-US" dirty="0" smtClean="0"/>
              <a:t> </a:t>
            </a:r>
            <a:r>
              <a:rPr lang="en-US" dirty="0" err="1" smtClean="0"/>
              <a:t>que</a:t>
            </a:r>
            <a:r>
              <a:rPr lang="en-US" dirty="0" smtClean="0"/>
              <a:t> le Star (10,000 $) </a:t>
            </a:r>
            <a:r>
              <a:rPr lang="en-US" dirty="0" err="1" smtClean="0"/>
              <a:t>il</a:t>
            </a:r>
            <a:r>
              <a:rPr lang="en-US" dirty="0" smtClean="0"/>
              <a:t> </a:t>
            </a:r>
            <a:r>
              <a:rPr lang="en-US" dirty="0" err="1" smtClean="0"/>
              <a:t>f</a:t>
            </a:r>
            <a:r>
              <a:rPr lang="en-US" altLang="ja-JP" dirty="0" err="1" smtClean="0"/>
              <a:t>ût</a:t>
            </a:r>
            <a:r>
              <a:rPr lang="en-US" altLang="ja-JP" dirty="0" smtClean="0"/>
              <a:t> </a:t>
            </a:r>
            <a:r>
              <a:rPr lang="en-US" dirty="0" err="1" smtClean="0"/>
              <a:t>également</a:t>
            </a:r>
            <a:r>
              <a:rPr lang="en-US" dirty="0" smtClean="0"/>
              <a:t> </a:t>
            </a:r>
            <a:r>
              <a:rPr lang="en-US" altLang="ja-JP" dirty="0" smtClean="0"/>
              <a:t>un </a:t>
            </a:r>
            <a:r>
              <a:rPr lang="en-US" dirty="0" err="1" smtClean="0"/>
              <a:t>échec</a:t>
            </a:r>
            <a:r>
              <a:rPr lang="en-US" dirty="0" smtClean="0"/>
              <a:t> commercial</a:t>
            </a:r>
          </a:p>
        </p:txBody>
      </p:sp>
      <p:pic>
        <p:nvPicPr>
          <p:cNvPr id="94212" name="Picture 4" descr="Screen shot of Lisa desk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51054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lis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92400"/>
            <a:ext cx="42672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3846" name="Rectangle 6"/>
          <p:cNvSpPr>
            <a:spLocks noChangeArrowheads="1"/>
          </p:cNvSpPr>
          <p:nvPr/>
        </p:nvSpPr>
        <p:spPr bwMode="auto">
          <a:xfrm>
            <a:off x="0" y="6583363"/>
            <a:ext cx="40576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1" hangingPunct="1">
              <a:defRPr/>
            </a:pPr>
            <a:r>
              <a:rPr lang="en-US" sz="1200">
                <a:latin typeface="Comic Sans MS" charset="0"/>
                <a:cs typeface="+mn-cs"/>
              </a:rPr>
              <a:t>http://fp3.antelecom.net/gcifu/applemuseum/lisa2.html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42194EF-35D4-4446-8E84-B3F29C5AAD89}" type="slidenum">
              <a:rPr lang="fr-FR"/>
              <a:pPr>
                <a:defRPr/>
              </a:pPr>
              <a:t>34</a:t>
            </a:fld>
            <a:endParaRPr lang="fr-FR"/>
          </a:p>
        </p:txBody>
      </p:sp>
      <p:sp>
        <p:nvSpPr>
          <p:cNvPr id="805890" name="Rectangle 2"/>
          <p:cNvSpPr>
            <a:spLocks noGrp="1" noChangeArrowheads="1"/>
          </p:cNvSpPr>
          <p:nvPr>
            <p:ph type="title"/>
          </p:nvPr>
        </p:nvSpPr>
        <p:spPr>
          <a:xfrm>
            <a:off x="0" y="533400"/>
            <a:ext cx="9906000" cy="1143000"/>
          </a:xfrm>
        </p:spPr>
        <p:txBody>
          <a:bodyPr lIns="92075" tIns="46038" rIns="92075" bIns="46038"/>
          <a:lstStyle/>
          <a:p>
            <a:pPr eaLnBrk="1" hangingPunct="1">
              <a:defRPr/>
            </a:pPr>
            <a:r>
              <a:rPr lang="en-US" b="1" smtClean="0"/>
              <a:t>Ordinateur Macintosh (1984)</a:t>
            </a:r>
            <a:endParaRPr lang="en-US" sz="4000" smtClean="0"/>
          </a:p>
        </p:txBody>
      </p:sp>
      <p:sp>
        <p:nvSpPr>
          <p:cNvPr id="805891" name="Rectangle 3"/>
          <p:cNvSpPr>
            <a:spLocks noGrp="1" noChangeArrowheads="1"/>
          </p:cNvSpPr>
          <p:nvPr>
            <p:ph type="body" idx="1"/>
          </p:nvPr>
        </p:nvSpPr>
        <p:spPr>
          <a:xfrm>
            <a:off x="381000" y="1981200"/>
            <a:ext cx="9525000" cy="4876800"/>
          </a:xfrm>
        </p:spPr>
        <p:txBody>
          <a:bodyPr lIns="92075" tIns="46038" rIns="92075" bIns="46038"/>
          <a:lstStyle/>
          <a:p>
            <a:pPr eaLnBrk="1" hangingPunct="1">
              <a:lnSpc>
                <a:spcPct val="90000"/>
              </a:lnSpc>
              <a:defRPr/>
            </a:pPr>
            <a:r>
              <a:rPr lang="fr-FR" dirty="0" smtClean="0"/>
              <a:t>Les mêmes </a:t>
            </a:r>
            <a:r>
              <a:rPr lang="ja-JP" altLang="fr-FR" dirty="0" smtClean="0"/>
              <a:t>“</a:t>
            </a:r>
            <a:r>
              <a:rPr lang="fr-FR" dirty="0" smtClean="0"/>
              <a:t>vieilles idées</a:t>
            </a:r>
            <a:r>
              <a:rPr lang="ja-JP" altLang="fr-FR" dirty="0" smtClean="0"/>
              <a:t>”</a:t>
            </a:r>
            <a:r>
              <a:rPr lang="fr-FR" dirty="0" smtClean="0"/>
              <a:t> mais bien réalisées</a:t>
            </a:r>
          </a:p>
          <a:p>
            <a:pPr eaLnBrk="1" hangingPunct="1">
              <a:lnSpc>
                <a:spcPct val="90000"/>
              </a:lnSpc>
              <a:defRPr/>
            </a:pPr>
            <a:r>
              <a:rPr lang="fr-FR" dirty="0"/>
              <a:t>U</a:t>
            </a:r>
            <a:r>
              <a:rPr lang="fr-FR" dirty="0" smtClean="0"/>
              <a:t>n</a:t>
            </a:r>
            <a:r>
              <a:rPr lang="fr-FR" b="1" dirty="0" smtClean="0"/>
              <a:t> succès</a:t>
            </a:r>
            <a:r>
              <a:rPr lang="fr-FR" dirty="0" smtClean="0"/>
              <a:t> parce que : </a:t>
            </a:r>
          </a:p>
          <a:p>
            <a:pPr lvl="1" eaLnBrk="1" hangingPunct="1">
              <a:lnSpc>
                <a:spcPct val="90000"/>
              </a:lnSpc>
              <a:defRPr/>
            </a:pPr>
            <a:r>
              <a:rPr lang="fr-FR" dirty="0" smtClean="0"/>
              <a:t>prix agressif (2500 $), correction des erreurs de Lisa, marché plus </a:t>
            </a:r>
            <a:r>
              <a:rPr lang="fr-FR" dirty="0" smtClean="0">
                <a:latin typeface="Palatino"/>
                <a:cs typeface="Palatino"/>
              </a:rPr>
              <a:t>m</a:t>
            </a:r>
            <a:r>
              <a:rPr lang="fr-FR" altLang="ja-JP" dirty="0" smtClean="0">
                <a:latin typeface="Palatino"/>
                <a:cs typeface="Palatino"/>
              </a:rPr>
              <a:t>ûr</a:t>
            </a:r>
          </a:p>
          <a:p>
            <a:pPr lvl="1" eaLnBrk="1" hangingPunct="1">
              <a:lnSpc>
                <a:spcPct val="90000"/>
              </a:lnSpc>
              <a:defRPr/>
            </a:pPr>
            <a:r>
              <a:rPr lang="fr-FR" altLang="ja-JP" dirty="0" smtClean="0"/>
              <a:t>les développeurs de </a:t>
            </a:r>
            <a:r>
              <a:rPr lang="fr-FR" altLang="ja-JP" dirty="0" err="1" smtClean="0"/>
              <a:t>toolkits</a:t>
            </a:r>
            <a:r>
              <a:rPr lang="fr-FR" altLang="ja-JP" dirty="0" smtClean="0"/>
              <a:t> encouragent le développement de logiciels non Apple; les guides de styles pour l</a:t>
            </a:r>
            <a:r>
              <a:rPr lang="fr-FR" altLang="ja-JP" dirty="0" smtClean="0">
                <a:latin typeface="Arial"/>
              </a:rPr>
              <a:t>'</a:t>
            </a:r>
            <a:r>
              <a:rPr lang="fr-FR" altLang="ja-JP" dirty="0" smtClean="0"/>
              <a:t>interface encouragent la cohérence entre applications </a:t>
            </a:r>
            <a:endParaRPr lang="fr-FR" dirty="0" smtClean="0"/>
          </a:p>
          <a:p>
            <a:pPr lvl="1" eaLnBrk="1" hangingPunct="1">
              <a:lnSpc>
                <a:spcPct val="90000"/>
              </a:lnSpc>
              <a:defRPr/>
            </a:pPr>
            <a:r>
              <a:rPr lang="fr-FR" dirty="0" smtClean="0"/>
              <a:t>il domine en bureautique à cause des imprimantes laser séduisantes et des excellents graphiques</a:t>
            </a:r>
            <a:br>
              <a:rPr lang="fr-FR" dirty="0" smtClean="0"/>
            </a:b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5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5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5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5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70C776A-BF8C-F646-9BF0-0FD764F84E2C}" type="slidenum">
              <a:rPr lang="fr-FR"/>
              <a:pPr>
                <a:defRPr/>
              </a:pPr>
              <a:t>35</a:t>
            </a:fld>
            <a:endParaRPr lang="fr-FR"/>
          </a:p>
        </p:txBody>
      </p:sp>
      <p:sp>
        <p:nvSpPr>
          <p:cNvPr id="809986" name="Rectangle 2"/>
          <p:cNvSpPr>
            <a:spLocks noGrp="1" noChangeArrowheads="1"/>
          </p:cNvSpPr>
          <p:nvPr>
            <p:ph type="title"/>
          </p:nvPr>
        </p:nvSpPr>
        <p:spPr>
          <a:xfrm>
            <a:off x="742950" y="152400"/>
            <a:ext cx="8420100" cy="1143000"/>
          </a:xfrm>
        </p:spPr>
        <p:txBody>
          <a:bodyPr lIns="92075" tIns="46038" rIns="92075" bIns="46038"/>
          <a:lstStyle/>
          <a:p>
            <a:pPr eaLnBrk="1" hangingPunct="1">
              <a:defRPr/>
            </a:pPr>
            <a:r>
              <a:rPr lang="en-US" b="1" smtClean="0"/>
              <a:t>Autres événements</a:t>
            </a:r>
            <a:endParaRPr lang="en-US" sz="4000" smtClean="0"/>
          </a:p>
        </p:txBody>
      </p:sp>
      <p:sp>
        <p:nvSpPr>
          <p:cNvPr id="809987" name="Rectangle 3"/>
          <p:cNvSpPr>
            <a:spLocks noGrp="1" noChangeArrowheads="1"/>
          </p:cNvSpPr>
          <p:nvPr>
            <p:ph type="body" idx="1"/>
          </p:nvPr>
        </p:nvSpPr>
        <p:spPr>
          <a:xfrm>
            <a:off x="438150" y="1219200"/>
            <a:ext cx="9163050" cy="5638800"/>
          </a:xfrm>
        </p:spPr>
        <p:txBody>
          <a:bodyPr lIns="92075" tIns="46038" rIns="92075" bIns="46038"/>
          <a:lstStyle/>
          <a:p>
            <a:pPr eaLnBrk="1" hangingPunct="1">
              <a:lnSpc>
                <a:spcPct val="90000"/>
              </a:lnSpc>
              <a:defRPr/>
            </a:pPr>
            <a:r>
              <a:rPr lang="fr-FR" sz="2800" b="1" dirty="0" smtClean="0"/>
              <a:t>MIT Architecture Machine Group</a:t>
            </a:r>
            <a:r>
              <a:rPr lang="fr-FR" sz="2400" dirty="0" smtClean="0"/>
              <a:t> </a:t>
            </a:r>
          </a:p>
          <a:p>
            <a:pPr lvl="1" eaLnBrk="1" hangingPunct="1">
              <a:lnSpc>
                <a:spcPct val="90000"/>
              </a:lnSpc>
              <a:defRPr/>
            </a:pPr>
            <a:r>
              <a:rPr lang="fr-FR" sz="2400" dirty="0" smtClean="0"/>
              <a:t>Nicholas </a:t>
            </a:r>
            <a:r>
              <a:rPr lang="fr-FR" sz="2400" dirty="0" err="1" smtClean="0"/>
              <a:t>Negroponte</a:t>
            </a:r>
            <a:r>
              <a:rPr lang="fr-FR" sz="2400" dirty="0" smtClean="0"/>
              <a:t> (1969-1980+)</a:t>
            </a:r>
          </a:p>
          <a:p>
            <a:pPr lvl="1" eaLnBrk="1" hangingPunct="1">
              <a:lnSpc>
                <a:spcPct val="90000"/>
              </a:lnSpc>
              <a:defRPr/>
            </a:pPr>
            <a:r>
              <a:rPr lang="fr-FR" sz="2400" dirty="0" smtClean="0"/>
              <a:t>beaucoup d</a:t>
            </a:r>
            <a:r>
              <a:rPr lang="fr-FR" altLang="ja-JP" sz="2400" dirty="0" smtClean="0"/>
              <a:t>'</a:t>
            </a:r>
            <a:r>
              <a:rPr lang="fr-FR" sz="2400" dirty="0" smtClean="0"/>
              <a:t>inventions innovantes, en particulier : écrans géants, utilisation de vidéo disques, utilisation d</a:t>
            </a:r>
            <a:r>
              <a:rPr lang="fr-FR" altLang="ja-JP" sz="2400" dirty="0" smtClean="0"/>
              <a:t>'</a:t>
            </a:r>
            <a:r>
              <a:rPr lang="fr-FR" sz="2400" dirty="0" smtClean="0"/>
              <a:t>IA dans les interfaces (comme les agents), reconnaissance de la parole mélangée à du pointage souris, production de parole, hypertexte multimédia, etc.</a:t>
            </a:r>
          </a:p>
          <a:p>
            <a:pPr lvl="1" eaLnBrk="1" hangingPunct="1">
              <a:lnSpc>
                <a:spcPct val="60000"/>
              </a:lnSpc>
              <a:defRPr/>
            </a:pPr>
            <a:endParaRPr lang="fr-FR" sz="2000" dirty="0" smtClean="0"/>
          </a:p>
          <a:p>
            <a:pPr eaLnBrk="1" hangingPunct="1">
              <a:lnSpc>
                <a:spcPct val="90000"/>
              </a:lnSpc>
              <a:defRPr/>
            </a:pPr>
            <a:r>
              <a:rPr lang="fr-FR" sz="2800" b="1" dirty="0" smtClean="0"/>
              <a:t>ACM SIGCHI (1982)</a:t>
            </a:r>
            <a:endParaRPr lang="fr-FR" sz="2400" dirty="0" smtClean="0"/>
          </a:p>
          <a:p>
            <a:pPr lvl="1" eaLnBrk="1" hangingPunct="1">
              <a:lnSpc>
                <a:spcPct val="90000"/>
              </a:lnSpc>
              <a:defRPr/>
            </a:pPr>
            <a:r>
              <a:rPr lang="fr-FR" sz="2400" dirty="0" smtClean="0"/>
              <a:t>groupe d</a:t>
            </a:r>
            <a:r>
              <a:rPr lang="fr-FR" altLang="ja-JP" sz="2400" dirty="0" smtClean="0"/>
              <a:t>'</a:t>
            </a:r>
            <a:r>
              <a:rPr lang="fr-FR" sz="2400" dirty="0" smtClean="0"/>
              <a:t>intér</a:t>
            </a:r>
            <a:r>
              <a:rPr lang="fr-FR" altLang="ja-JP" sz="2400" dirty="0" smtClean="0"/>
              <a:t>êt </a:t>
            </a:r>
            <a:r>
              <a:rPr lang="fr-FR" sz="2400" dirty="0" smtClean="0"/>
              <a:t>en Interaction Homme-Machine</a:t>
            </a:r>
          </a:p>
          <a:p>
            <a:pPr lvl="1" eaLnBrk="1" hangingPunct="1">
              <a:lnSpc>
                <a:spcPct val="60000"/>
              </a:lnSpc>
              <a:defRPr/>
            </a:pPr>
            <a:r>
              <a:rPr lang="fr-FR" sz="2400" dirty="0" smtClean="0"/>
              <a:t>conférences devant 2000-3000 participants</a:t>
            </a:r>
            <a:br>
              <a:rPr lang="fr-FR" sz="2400" dirty="0" smtClean="0"/>
            </a:br>
            <a:endParaRPr lang="fr-FR" sz="2000" dirty="0" smtClean="0"/>
          </a:p>
          <a:p>
            <a:pPr eaLnBrk="1" hangingPunct="1">
              <a:lnSpc>
                <a:spcPct val="90000"/>
              </a:lnSpc>
              <a:defRPr/>
            </a:pPr>
            <a:r>
              <a:rPr lang="fr-FR" sz="2800" b="1" dirty="0" smtClean="0"/>
              <a:t>Journaux d</a:t>
            </a:r>
            <a:r>
              <a:rPr lang="fr-FR" altLang="ja-JP" sz="2800" b="1" dirty="0" smtClean="0"/>
              <a:t>'</a:t>
            </a:r>
            <a:r>
              <a:rPr lang="fr-FR" sz="2800" b="1" dirty="0" smtClean="0"/>
              <a:t>IHM</a:t>
            </a:r>
            <a:endParaRPr lang="fr-FR" sz="2400" dirty="0" smtClean="0"/>
          </a:p>
          <a:p>
            <a:pPr lvl="1" eaLnBrk="1" hangingPunct="1">
              <a:lnSpc>
                <a:spcPct val="90000"/>
              </a:lnSpc>
              <a:defRPr/>
            </a:pPr>
            <a:r>
              <a:rPr lang="fr-FR" sz="2400" dirty="0" smtClean="0"/>
              <a:t>Int J Man Machine </a:t>
            </a:r>
            <a:r>
              <a:rPr lang="fr-FR" sz="2400" dirty="0" err="1" smtClean="0"/>
              <a:t>Studies</a:t>
            </a:r>
            <a:r>
              <a:rPr lang="fr-FR" sz="2400" dirty="0" smtClean="0"/>
              <a:t> (1969)</a:t>
            </a:r>
          </a:p>
          <a:p>
            <a:pPr lvl="1" eaLnBrk="1" hangingPunct="1">
              <a:lnSpc>
                <a:spcPct val="90000"/>
              </a:lnSpc>
              <a:defRPr/>
            </a:pPr>
            <a:r>
              <a:rPr lang="fr-FR" sz="2400" dirty="0" smtClean="0"/>
              <a:t>de nombreuses autres revues depuis 1982</a:t>
            </a:r>
            <a:endParaRPr lang="en-US" sz="2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9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9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9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99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0998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998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9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1F98CC4-8DA7-7A41-AAA1-402DF9A3F5C3}" type="slidenum">
              <a:rPr lang="fr-FR"/>
              <a:pPr>
                <a:defRPr/>
              </a:pPr>
              <a:t>36</a:t>
            </a:fld>
            <a:endParaRPr lang="fr-FR"/>
          </a:p>
        </p:txBody>
      </p:sp>
      <p:sp>
        <p:nvSpPr>
          <p:cNvPr id="812034" name="Rectangle 2"/>
          <p:cNvSpPr>
            <a:spLocks noGrp="1" noChangeArrowheads="1"/>
          </p:cNvSpPr>
          <p:nvPr>
            <p:ph type="title"/>
          </p:nvPr>
        </p:nvSpPr>
        <p:spPr>
          <a:xfrm>
            <a:off x="762000" y="533400"/>
            <a:ext cx="8420100" cy="1143000"/>
          </a:xfrm>
        </p:spPr>
        <p:txBody>
          <a:bodyPr lIns="92075" tIns="46038" rIns="92075" bIns="46038"/>
          <a:lstStyle/>
          <a:p>
            <a:pPr eaLnBrk="1" hangingPunct="1">
              <a:defRPr/>
            </a:pPr>
            <a:r>
              <a:rPr lang="en-US" sz="4000" b="1" dirty="0" smtClean="0"/>
              <a:t>Pour </a:t>
            </a:r>
            <a:r>
              <a:rPr lang="en-US" sz="4000" b="1" dirty="0" err="1" smtClean="0"/>
              <a:t>conclure</a:t>
            </a:r>
            <a:r>
              <a:rPr lang="en-US" sz="4000" b="1" dirty="0" smtClean="0"/>
              <a:t> </a:t>
            </a:r>
            <a:r>
              <a:rPr lang="en-US" sz="4000" b="1" dirty="0" err="1" smtClean="0"/>
              <a:t>sur</a:t>
            </a:r>
            <a:r>
              <a:rPr lang="en-US" sz="4000" b="1" dirty="0" smtClean="0"/>
              <a:t> l</a:t>
            </a:r>
            <a:r>
              <a:rPr lang="fr-FR" sz="4000" b="1" dirty="0" smtClean="0"/>
              <a:t>'</a:t>
            </a:r>
            <a:r>
              <a:rPr lang="en-US" sz="4000" b="1" dirty="0" smtClean="0"/>
              <a:t>importance</a:t>
            </a:r>
            <a:br>
              <a:rPr lang="en-US" sz="4000" b="1" dirty="0" smtClean="0"/>
            </a:br>
            <a:r>
              <a:rPr lang="en-US" sz="4000" b="1" dirty="0" smtClean="0"/>
              <a:t>de l</a:t>
            </a:r>
            <a:r>
              <a:rPr lang="fr-FR" sz="4000" b="1" dirty="0" smtClean="0"/>
              <a:t>'</a:t>
            </a:r>
            <a:r>
              <a:rPr lang="en-US" sz="4000" b="1" dirty="0" smtClean="0"/>
              <a:t>Interaction </a:t>
            </a:r>
            <a:r>
              <a:rPr lang="en-US" sz="4000" b="1" dirty="0" err="1" smtClean="0"/>
              <a:t>Homme</a:t>
            </a:r>
            <a:r>
              <a:rPr lang="en-US" sz="4000" b="1" dirty="0" smtClean="0"/>
              <a:t>-Machine</a:t>
            </a:r>
            <a:endParaRPr lang="en-US" sz="4000" dirty="0" smtClean="0"/>
          </a:p>
        </p:txBody>
      </p:sp>
      <p:sp>
        <p:nvSpPr>
          <p:cNvPr id="812035" name="Rectangle 3"/>
          <p:cNvSpPr>
            <a:spLocks noGrp="1" noChangeArrowheads="1"/>
          </p:cNvSpPr>
          <p:nvPr>
            <p:ph type="body" idx="1"/>
          </p:nvPr>
        </p:nvSpPr>
        <p:spPr>
          <a:xfrm>
            <a:off x="457200" y="1828800"/>
            <a:ext cx="9067800" cy="5029200"/>
          </a:xfrm>
        </p:spPr>
        <p:txBody>
          <a:bodyPr lIns="92075" tIns="46038" rIns="92075" bIns="46038"/>
          <a:lstStyle/>
          <a:p>
            <a:pPr lvl="1" eaLnBrk="1" hangingPunct="1">
              <a:lnSpc>
                <a:spcPct val="90000"/>
              </a:lnSpc>
              <a:defRPr/>
            </a:pPr>
            <a:r>
              <a:rPr lang="fr-FR" sz="2400" dirty="0" smtClean="0"/>
              <a:t>des stations/ordinateurs moins chers/accessibles ont démontré que l'homme est plus important que la machine</a:t>
            </a:r>
          </a:p>
          <a:p>
            <a:pPr lvl="1" eaLnBrk="1" hangingPunct="1">
              <a:lnSpc>
                <a:spcPct val="90000"/>
              </a:lnSpc>
              <a:defRPr/>
            </a:pPr>
            <a:r>
              <a:rPr lang="fr-FR" sz="2400" dirty="0" smtClean="0"/>
              <a:t>excellentes idées d'interfaces conçues selon les besoins des hommes et non pas ceux du système (</a:t>
            </a:r>
            <a:r>
              <a:rPr lang="fr-FR" sz="2400" i="1" dirty="0" smtClean="0"/>
              <a:t>user </a:t>
            </a:r>
            <a:r>
              <a:rPr lang="fr-FR" sz="2400" i="1" dirty="0" err="1" smtClean="0"/>
              <a:t>centered</a:t>
            </a:r>
            <a:r>
              <a:rPr lang="fr-FR" sz="2400" i="1" dirty="0" smtClean="0"/>
              <a:t> design</a:t>
            </a:r>
            <a:r>
              <a:rPr lang="fr-FR" sz="2400" dirty="0" smtClean="0"/>
              <a:t>)</a:t>
            </a:r>
          </a:p>
          <a:p>
            <a:pPr lvl="1" eaLnBrk="1" hangingPunct="1">
              <a:lnSpc>
                <a:spcPct val="90000"/>
              </a:lnSpc>
              <a:defRPr/>
            </a:pPr>
            <a:r>
              <a:rPr lang="fr-FR" sz="2400" dirty="0" smtClean="0"/>
              <a:t>la transformation d'idées en produits commerciaux à travers plusieurs générations :</a:t>
            </a:r>
          </a:p>
          <a:p>
            <a:pPr lvl="2" eaLnBrk="1" hangingPunct="1">
              <a:lnSpc>
                <a:spcPct val="90000"/>
              </a:lnSpc>
              <a:defRPr/>
            </a:pPr>
            <a:r>
              <a:rPr lang="fr-FR" dirty="0" smtClean="0"/>
              <a:t>Les systèmes pionniers ont développé des modèles innovants, mais qui étaient souvent non viables commercialement</a:t>
            </a:r>
          </a:p>
          <a:p>
            <a:pPr lvl="2" eaLnBrk="1" hangingPunct="1">
              <a:lnSpc>
                <a:spcPct val="90000"/>
              </a:lnSpc>
              <a:defRPr/>
            </a:pPr>
            <a:r>
              <a:rPr lang="fr-FR" dirty="0" smtClean="0"/>
              <a:t>Les systèmes colonisateurs ont incorporé des années plus tard des modèles bien conçus</a:t>
            </a:r>
            <a:endParaRPr lang="fr-FR" sz="2000" dirty="0" smtClean="0"/>
          </a:p>
          <a:p>
            <a:pPr lvl="1" eaLnBrk="1" hangingPunct="1">
              <a:lnSpc>
                <a:spcPct val="90000"/>
              </a:lnSpc>
              <a:defRPr/>
            </a:pPr>
            <a:r>
              <a:rPr lang="fr-FR" sz="2400" dirty="0" smtClean="0"/>
              <a:t>les utilisateurs n'acceptent dorénavant plus de produits avec des interfaces pauvres</a:t>
            </a: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2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2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2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2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2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B9A72F7-E7D4-C948-96E1-D8D41BD9EB6B}" type="slidenum">
              <a:rPr lang="fr-FR"/>
              <a:pPr>
                <a:defRPr/>
              </a:pPr>
              <a:t>37</a:t>
            </a:fld>
            <a:endParaRPr lang="fr-FR" dirty="0"/>
          </a:p>
        </p:txBody>
      </p:sp>
      <p:sp>
        <p:nvSpPr>
          <p:cNvPr id="946178"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dirty="0" smtClean="0"/>
              <a:t> </a:t>
            </a:r>
            <a:endParaRPr lang="fr-FR" dirty="0" smtClean="0"/>
          </a:p>
        </p:txBody>
      </p:sp>
      <p:sp>
        <p:nvSpPr>
          <p:cNvPr id="946179"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solidFill>
                <a:srgbClr val="000000"/>
              </a:solidFill>
              <a:latin typeface="Arial" charset="0"/>
              <a:cs typeface="+mn-cs"/>
              <a:sym typeface="Wingdings 2" charset="0"/>
            </a:endParaRPr>
          </a:p>
          <a:p>
            <a:pPr>
              <a:defRPr/>
            </a:pPr>
            <a:endParaRPr lang="en-US" dirty="0">
              <a:solidFill>
                <a:srgbClr val="000000"/>
              </a:solidFill>
              <a:latin typeface="Arial" charset="0"/>
              <a:cs typeface="+mn-cs"/>
              <a:sym typeface="Wingdings 2" charset="0"/>
            </a:endParaRPr>
          </a:p>
          <a:p>
            <a:pPr>
              <a:spcBef>
                <a:spcPct val="50000"/>
              </a:spcBef>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0B019DD-5C73-C54F-AD79-DC5B02BF6488}" type="slidenum">
              <a:rPr lang="fr-FR"/>
              <a:pPr>
                <a:defRPr/>
              </a:pPr>
              <a:t>38</a:t>
            </a:fld>
            <a:endParaRPr lang="fr-FR" dirty="0"/>
          </a:p>
        </p:txBody>
      </p:sp>
      <p:sp>
        <p:nvSpPr>
          <p:cNvPr id="820226" name="Rectangle 2"/>
          <p:cNvSpPr>
            <a:spLocks noGrp="1" noChangeArrowheads="1"/>
          </p:cNvSpPr>
          <p:nvPr>
            <p:ph type="title"/>
          </p:nvPr>
        </p:nvSpPr>
        <p:spPr>
          <a:xfrm>
            <a:off x="128588" y="533400"/>
            <a:ext cx="9777412" cy="2743200"/>
          </a:xfrm>
        </p:spPr>
        <p:txBody>
          <a:bodyPr/>
          <a:lstStyle/>
          <a:p>
            <a:pPr eaLnBrk="1" hangingPunct="1">
              <a:defRPr/>
            </a:pPr>
            <a:r>
              <a:rPr lang="fr-FR" dirty="0" smtClean="0"/>
              <a:t>Importance de</a:t>
            </a:r>
            <a:br>
              <a:rPr lang="fr-FR" dirty="0" smtClean="0"/>
            </a:br>
            <a:r>
              <a:rPr lang="fr-FR" dirty="0"/>
              <a:t>l</a:t>
            </a:r>
            <a:r>
              <a:rPr lang="fr-FR" dirty="0" smtClean="0"/>
              <a:t>a</a:t>
            </a:r>
            <a:r>
              <a:rPr lang="fr-FR" b="1" dirty="0" smtClean="0"/>
              <a:t> recherche universitaire</a:t>
            </a:r>
            <a:r>
              <a:rPr lang="fr-FR" dirty="0" smtClean="0">
                <a:solidFill>
                  <a:schemeClr val="tx1"/>
                </a:solidFill>
              </a:rPr>
              <a:t> </a:t>
            </a:r>
            <a:r>
              <a:rPr lang="fr-FR" dirty="0" smtClean="0"/>
              <a:t>dans le développement de la technologie des IHM</a:t>
            </a:r>
          </a:p>
        </p:txBody>
      </p:sp>
      <p:sp>
        <p:nvSpPr>
          <p:cNvPr id="820227" name="Text Box 3"/>
          <p:cNvSpPr txBox="1">
            <a:spLocks noChangeArrowheads="1"/>
          </p:cNvSpPr>
          <p:nvPr/>
        </p:nvSpPr>
        <p:spPr bwMode="auto">
          <a:xfrm>
            <a:off x="836613" y="2997200"/>
            <a:ext cx="8796337"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4000" dirty="0">
                <a:cs typeface="+mn-cs"/>
              </a:rPr>
              <a:t>Elle a été manifeste dans les interactions de base :</a:t>
            </a:r>
          </a:p>
          <a:p>
            <a:pPr lvl="1">
              <a:lnSpc>
                <a:spcPct val="70000"/>
              </a:lnSpc>
              <a:spcBef>
                <a:spcPct val="50000"/>
              </a:spcBef>
              <a:buFontTx/>
              <a:buChar char="–"/>
              <a:defRPr/>
            </a:pPr>
            <a:r>
              <a:rPr lang="fr-FR" sz="3600" dirty="0">
                <a:cs typeface="+mn-cs"/>
              </a:rPr>
              <a:t> Manipulation directe d</a:t>
            </a:r>
            <a:r>
              <a:rPr lang="fr-FR" altLang="ja-JP" sz="3600" dirty="0">
                <a:latin typeface="Arial"/>
                <a:cs typeface="+mn-cs"/>
              </a:rPr>
              <a:t>'</a:t>
            </a:r>
            <a:r>
              <a:rPr lang="fr-FR" sz="3600" dirty="0">
                <a:cs typeface="+mn-cs"/>
              </a:rPr>
              <a:t>objets graphiques</a:t>
            </a:r>
          </a:p>
          <a:p>
            <a:pPr lvl="1">
              <a:lnSpc>
                <a:spcPct val="70000"/>
              </a:lnSpc>
              <a:spcBef>
                <a:spcPct val="50000"/>
              </a:spcBef>
              <a:buFontTx/>
              <a:buChar char="–"/>
              <a:defRPr/>
            </a:pPr>
            <a:r>
              <a:rPr lang="fr-FR" sz="3600" dirty="0">
                <a:cs typeface="+mn-cs"/>
              </a:rPr>
              <a:t> Souris</a:t>
            </a:r>
          </a:p>
          <a:p>
            <a:pPr lvl="1">
              <a:lnSpc>
                <a:spcPct val="70000"/>
              </a:lnSpc>
              <a:spcBef>
                <a:spcPct val="50000"/>
              </a:spcBef>
              <a:buFontTx/>
              <a:buChar char="–"/>
              <a:defRPr/>
            </a:pPr>
            <a:r>
              <a:rPr lang="fr-FR" sz="3600" dirty="0">
                <a:cs typeface="+mn-cs"/>
              </a:rPr>
              <a:t> Fen</a:t>
            </a:r>
            <a:r>
              <a:rPr lang="fr-FR" altLang="ja-JP" sz="3600" dirty="0"/>
              <a:t>êtres</a:t>
            </a:r>
            <a:endParaRPr lang="fr-FR"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0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0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0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564E813D-7F8C-1E43-8FE1-3EB37F9B96FE}" type="slidenum">
              <a:rPr lang="fr-FR"/>
              <a:pPr>
                <a:defRPr/>
              </a:pPr>
              <a:t>39</a:t>
            </a:fld>
            <a:endParaRPr lang="fr-FR" dirty="0"/>
          </a:p>
        </p:txBody>
      </p:sp>
      <p:sp>
        <p:nvSpPr>
          <p:cNvPr id="821250" name="Rectangle 2"/>
          <p:cNvSpPr>
            <a:spLocks noGrp="1" noChangeArrowheads="1"/>
          </p:cNvSpPr>
          <p:nvPr>
            <p:ph type="title"/>
          </p:nvPr>
        </p:nvSpPr>
        <p:spPr>
          <a:xfrm>
            <a:off x="304800" y="609600"/>
            <a:ext cx="9372600" cy="1143000"/>
          </a:xfrm>
        </p:spPr>
        <p:txBody>
          <a:bodyPr/>
          <a:lstStyle/>
          <a:p>
            <a:pPr eaLnBrk="1" hangingPunct="1">
              <a:defRPr/>
            </a:pPr>
            <a:r>
              <a:rPr lang="fr-FR" b="1" dirty="0" smtClean="0"/>
              <a:t>Importance de la recherche universitaire</a:t>
            </a:r>
            <a:endParaRPr lang="fr-FR" dirty="0" smtClean="0"/>
          </a:p>
        </p:txBody>
      </p:sp>
      <p:sp>
        <p:nvSpPr>
          <p:cNvPr id="821251" name="Text Box 3"/>
          <p:cNvSpPr txBox="1">
            <a:spLocks noChangeArrowheads="1"/>
          </p:cNvSpPr>
          <p:nvPr/>
        </p:nvSpPr>
        <p:spPr bwMode="auto">
          <a:xfrm>
            <a:off x="920750" y="1974850"/>
            <a:ext cx="9372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3600" dirty="0">
                <a:cs typeface="+mn-cs"/>
              </a:rPr>
              <a:t> </a:t>
            </a:r>
            <a:r>
              <a:rPr lang="fr-FR" sz="4000" dirty="0">
                <a:cs typeface="+mn-cs"/>
              </a:rPr>
              <a:t>manifeste dans les types d</a:t>
            </a:r>
            <a:r>
              <a:rPr lang="fr-FR" sz="4000" dirty="0">
                <a:latin typeface="Arial"/>
                <a:cs typeface="+mn-cs"/>
              </a:rPr>
              <a:t>'</a:t>
            </a:r>
            <a:r>
              <a:rPr lang="fr-FR" sz="4000" dirty="0">
                <a:cs typeface="+mn-cs"/>
              </a:rPr>
              <a:t>applications</a:t>
            </a:r>
          </a:p>
          <a:p>
            <a:pPr lvl="1">
              <a:lnSpc>
                <a:spcPct val="70000"/>
              </a:lnSpc>
              <a:spcBef>
                <a:spcPct val="50000"/>
              </a:spcBef>
              <a:buFontTx/>
              <a:buChar char="–"/>
              <a:defRPr/>
            </a:pPr>
            <a:r>
              <a:rPr lang="fr-FR" sz="3600" dirty="0">
                <a:cs typeface="+mn-cs"/>
              </a:rPr>
              <a:t> Programme de dessin</a:t>
            </a:r>
          </a:p>
          <a:p>
            <a:pPr lvl="1">
              <a:lnSpc>
                <a:spcPct val="70000"/>
              </a:lnSpc>
              <a:spcBef>
                <a:spcPct val="50000"/>
              </a:spcBef>
              <a:buFontTx/>
              <a:buChar char="–"/>
              <a:defRPr/>
            </a:pPr>
            <a:r>
              <a:rPr lang="fr-FR" sz="3600" dirty="0">
                <a:cs typeface="+mn-cs"/>
              </a:rPr>
              <a:t> Edition de texte</a:t>
            </a:r>
          </a:p>
          <a:p>
            <a:pPr lvl="1">
              <a:lnSpc>
                <a:spcPct val="70000"/>
              </a:lnSpc>
              <a:spcBef>
                <a:spcPct val="50000"/>
              </a:spcBef>
              <a:buFontTx/>
              <a:buChar char="–"/>
              <a:defRPr/>
            </a:pPr>
            <a:r>
              <a:rPr lang="fr-FR" sz="3600" dirty="0">
                <a:cs typeface="+mn-cs"/>
              </a:rPr>
              <a:t> Feuille de calcul</a:t>
            </a:r>
          </a:p>
          <a:p>
            <a:pPr lvl="1">
              <a:lnSpc>
                <a:spcPct val="70000"/>
              </a:lnSpc>
              <a:spcBef>
                <a:spcPct val="50000"/>
              </a:spcBef>
              <a:buFontTx/>
              <a:buChar char="–"/>
              <a:defRPr/>
            </a:pPr>
            <a:r>
              <a:rPr lang="fr-FR" sz="3600" dirty="0">
                <a:cs typeface="+mn-cs"/>
              </a:rPr>
              <a:t> Hypertexte</a:t>
            </a:r>
          </a:p>
          <a:p>
            <a:pPr lvl="1">
              <a:lnSpc>
                <a:spcPct val="70000"/>
              </a:lnSpc>
              <a:spcBef>
                <a:spcPct val="50000"/>
              </a:spcBef>
              <a:buFontTx/>
              <a:buChar char="–"/>
              <a:defRPr/>
            </a:pPr>
            <a:r>
              <a:rPr lang="fr-FR" sz="3600" dirty="0">
                <a:cs typeface="+mn-cs"/>
              </a:rPr>
              <a:t> Modélisation Assistée par Ordinateur</a:t>
            </a:r>
            <a:endParaRPr lang="fr-FR" sz="2800" b="1" dirty="0">
              <a:latin typeface="Times-Roman" charset="0"/>
              <a:cs typeface="+mn-cs"/>
            </a:endParaRPr>
          </a:p>
          <a:p>
            <a:pPr lvl="1">
              <a:lnSpc>
                <a:spcPct val="70000"/>
              </a:lnSpc>
              <a:spcBef>
                <a:spcPct val="50000"/>
              </a:spcBef>
              <a:buFontTx/>
              <a:buChar char="–"/>
              <a:defRPr/>
            </a:pPr>
            <a:r>
              <a:rPr lang="fr-FR" sz="3600" dirty="0">
                <a:cs typeface="+mn-cs"/>
              </a:rPr>
              <a:t> Jeux vidéo, 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1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1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12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21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C95BCE9F-DCFD-B04F-A5EA-B3BD26039085}" type="slidenum">
              <a:rPr lang="fr-FR"/>
              <a:pPr>
                <a:defRPr/>
              </a:pPr>
              <a:t>4</a:t>
            </a:fld>
            <a:endParaRPr lang="fr-FR"/>
          </a:p>
        </p:txBody>
      </p:sp>
      <p:sp>
        <p:nvSpPr>
          <p:cNvPr id="758786" name="Rectangle 2"/>
          <p:cNvSpPr>
            <a:spLocks noGrp="1" noChangeArrowheads="1"/>
          </p:cNvSpPr>
          <p:nvPr>
            <p:ph type="title"/>
          </p:nvPr>
        </p:nvSpPr>
        <p:spPr>
          <a:xfrm>
            <a:off x="742950" y="304800"/>
            <a:ext cx="8420100" cy="1143000"/>
          </a:xfrm>
        </p:spPr>
        <p:txBody>
          <a:bodyPr lIns="92075" tIns="46038" rIns="92075" bIns="46038"/>
          <a:lstStyle/>
          <a:p>
            <a:pPr eaLnBrk="1" hangingPunct="1">
              <a:defRPr/>
            </a:pPr>
            <a:r>
              <a:rPr lang="en-US" b="1" smtClean="0"/>
              <a:t>La vision du futur de la RAND</a:t>
            </a:r>
            <a:endParaRPr lang="en-US" smtClean="0"/>
          </a:p>
        </p:txBody>
      </p:sp>
      <p:pic>
        <p:nvPicPr>
          <p:cNvPr id="34819" name="Picture 3" descr="1954-2004_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390650"/>
            <a:ext cx="767715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788" name="Text Box 4"/>
          <p:cNvSpPr txBox="1">
            <a:spLocks noChangeArrowheads="1"/>
          </p:cNvSpPr>
          <p:nvPr/>
        </p:nvSpPr>
        <p:spPr bwMode="auto">
          <a:xfrm>
            <a:off x="0" y="6553200"/>
            <a:ext cx="415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1400" i="1">
                <a:solidFill>
                  <a:schemeClr val="bg2"/>
                </a:solidFill>
                <a:latin typeface="Arial" charset="0"/>
                <a:cs typeface="+mn-cs"/>
              </a:rPr>
              <a:t>From ImageShack web site //www.imageshack.us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7CFC2900-783D-834E-8209-BF3D12F0FCFC}" type="slidenum">
              <a:rPr lang="fr-FR"/>
              <a:pPr>
                <a:defRPr/>
              </a:pPr>
              <a:t>40</a:t>
            </a:fld>
            <a:endParaRPr lang="fr-FR" dirty="0"/>
          </a:p>
        </p:txBody>
      </p:sp>
      <p:sp>
        <p:nvSpPr>
          <p:cNvPr id="719874"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dirty="0" smtClean="0"/>
              <a:t> </a:t>
            </a:r>
            <a:endParaRPr lang="fr-FR" dirty="0" smtClean="0"/>
          </a:p>
        </p:txBody>
      </p:sp>
      <p:sp>
        <p:nvSpPr>
          <p:cNvPr id="719875" name="Text Box 3"/>
          <p:cNvSpPr txBox="1">
            <a:spLocks noChangeArrowheads="1"/>
          </p:cNvSpPr>
          <p:nvPr/>
        </p:nvSpPr>
        <p:spPr bwMode="auto">
          <a:xfrm>
            <a:off x="228600" y="457200"/>
            <a:ext cx="9067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solidFill>
                <a:srgbClr val="000000"/>
              </a:solidFill>
              <a:latin typeface="Arial" charset="0"/>
              <a:cs typeface="+mn-cs"/>
              <a:sym typeface="Wingdings 2" charset="0"/>
            </a:endParaRPr>
          </a:p>
          <a:p>
            <a:pPr>
              <a:defRPr/>
            </a:pPr>
            <a:endParaRPr lang="en-US" dirty="0">
              <a:solidFill>
                <a:srgbClr val="000000"/>
              </a:solidFill>
              <a:latin typeface="Arial" charset="0"/>
              <a:cs typeface="+mn-cs"/>
              <a:sym typeface="Wingdings 2" charset="0"/>
            </a:endParaRPr>
          </a:p>
          <a:p>
            <a:pPr>
              <a:spcBef>
                <a:spcPct val="50000"/>
              </a:spcBef>
              <a:defRPr/>
            </a:pPr>
            <a:endParaRPr lang="en-US" dirty="0">
              <a:cs typeface="+mn-cs"/>
            </a:endParaRPr>
          </a:p>
        </p:txBody>
      </p:sp>
      <p:pic>
        <p:nvPicPr>
          <p:cNvPr id="71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762000"/>
            <a:ext cx="5087937"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08549" name="Grouper 2"/>
          <p:cNvGrpSpPr>
            <a:grpSpLocks/>
          </p:cNvGrpSpPr>
          <p:nvPr/>
        </p:nvGrpSpPr>
        <p:grpSpPr bwMode="auto">
          <a:xfrm>
            <a:off x="152400" y="2349500"/>
            <a:ext cx="4038600" cy="1735138"/>
            <a:chOff x="152400" y="2348880"/>
            <a:chExt cx="4038600" cy="1735137"/>
          </a:xfrm>
        </p:grpSpPr>
        <p:sp>
          <p:nvSpPr>
            <p:cNvPr id="719878" name="Text Box 6"/>
            <p:cNvSpPr txBox="1">
              <a:spLocks noChangeArrowheads="1"/>
            </p:cNvSpPr>
            <p:nvPr/>
          </p:nvSpPr>
          <p:spPr bwMode="auto">
            <a:xfrm>
              <a:off x="152400" y="2348880"/>
              <a:ext cx="40386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50000"/>
                </a:lnSpc>
                <a:defRPr/>
              </a:pPr>
              <a:r>
                <a:rPr lang="en-US" b="1" dirty="0" err="1">
                  <a:cs typeface="+mn-cs"/>
                </a:rPr>
                <a:t>Recherche</a:t>
              </a:r>
              <a:r>
                <a:rPr lang="en-US" b="1" dirty="0">
                  <a:cs typeface="+mn-cs"/>
                </a:rPr>
                <a:t> </a:t>
              </a:r>
              <a:r>
                <a:rPr lang="en-US" b="1" dirty="0" err="1">
                  <a:cs typeface="+mn-cs"/>
                </a:rPr>
                <a:t>Universitaire</a:t>
              </a:r>
              <a:endParaRPr lang="en-US" sz="2000" dirty="0">
                <a:cs typeface="+mn-cs"/>
              </a:endParaRPr>
            </a:p>
            <a:p>
              <a:pPr>
                <a:lnSpc>
                  <a:spcPct val="150000"/>
                </a:lnSpc>
                <a:defRPr/>
              </a:pPr>
              <a:r>
                <a:rPr lang="en-US" b="1" dirty="0" err="1">
                  <a:cs typeface="+mn-cs"/>
                </a:rPr>
                <a:t>Recherche</a:t>
              </a:r>
              <a:r>
                <a:rPr lang="en-US" b="1" dirty="0">
                  <a:cs typeface="+mn-cs"/>
                </a:rPr>
                <a:t> </a:t>
              </a:r>
              <a:r>
                <a:rPr lang="en-US" b="1" dirty="0" err="1">
                  <a:cs typeface="+mn-cs"/>
                </a:rPr>
                <a:t>Privée</a:t>
              </a:r>
              <a:endParaRPr lang="en-US" sz="2000" dirty="0">
                <a:cs typeface="+mn-cs"/>
              </a:endParaRPr>
            </a:p>
            <a:p>
              <a:pPr>
                <a:lnSpc>
                  <a:spcPct val="150000"/>
                </a:lnSpc>
                <a:defRPr/>
              </a:pPr>
              <a:r>
                <a:rPr lang="en-US" b="1" dirty="0" err="1">
                  <a:cs typeface="+mn-cs"/>
                </a:rPr>
                <a:t>Produits</a:t>
              </a:r>
              <a:r>
                <a:rPr lang="en-US" b="1" dirty="0">
                  <a:cs typeface="+mn-cs"/>
                </a:rPr>
                <a:t> </a:t>
              </a:r>
              <a:r>
                <a:rPr lang="en-US" b="1" dirty="0" err="1">
                  <a:cs typeface="+mn-cs"/>
                </a:rPr>
                <a:t>Commerciaux</a:t>
              </a:r>
              <a:endParaRPr lang="fr-FR" sz="1800" dirty="0">
                <a:cs typeface="+mn-cs"/>
              </a:endParaRPr>
            </a:p>
          </p:txBody>
        </p:sp>
        <p:grpSp>
          <p:nvGrpSpPr>
            <p:cNvPr id="108551" name="Grouper 1"/>
            <p:cNvGrpSpPr>
              <a:grpSpLocks/>
            </p:cNvGrpSpPr>
            <p:nvPr/>
          </p:nvGrpSpPr>
          <p:grpSpPr bwMode="auto">
            <a:xfrm>
              <a:off x="3505200" y="2713856"/>
              <a:ext cx="685800" cy="1219200"/>
              <a:chOff x="3505200" y="762000"/>
              <a:chExt cx="685800" cy="1219200"/>
            </a:xfrm>
          </p:grpSpPr>
          <p:sp>
            <p:nvSpPr>
              <p:cNvPr id="719879" name="Rectangle 7"/>
              <p:cNvSpPr>
                <a:spLocks noChangeArrowheads="1"/>
              </p:cNvSpPr>
              <p:nvPr/>
            </p:nvSpPr>
            <p:spPr bwMode="auto">
              <a:xfrm>
                <a:off x="3505200" y="762149"/>
                <a:ext cx="6858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19881" name="Rectangle 9" descr="Diagonales larges vers le bas"/>
              <p:cNvSpPr>
                <a:spLocks noChangeArrowheads="1"/>
              </p:cNvSpPr>
              <p:nvPr/>
            </p:nvSpPr>
            <p:spPr bwMode="auto">
              <a:xfrm>
                <a:off x="3505200" y="1295549"/>
                <a:ext cx="685800" cy="152400"/>
              </a:xfrm>
              <a:prstGeom prst="rect">
                <a:avLst/>
              </a:prstGeom>
              <a:pattFill prst="wd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19882" name="Rectangle 10"/>
              <p:cNvSpPr>
                <a:spLocks noChangeArrowheads="1"/>
              </p:cNvSpPr>
              <p:nvPr/>
            </p:nvSpPr>
            <p:spPr bwMode="auto">
              <a:xfrm>
                <a:off x="3505200" y="1828948"/>
                <a:ext cx="6858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28FE28B0-7165-A946-8F14-19E8A7ABE4E5}" type="slidenum">
              <a:rPr lang="fr-FR"/>
              <a:pPr>
                <a:defRPr/>
              </a:pPr>
              <a:t>41</a:t>
            </a:fld>
            <a:endParaRPr lang="fr-FR"/>
          </a:p>
        </p:txBody>
      </p:sp>
      <p:sp>
        <p:nvSpPr>
          <p:cNvPr id="815106" name="Rectangle 2"/>
          <p:cNvSpPr>
            <a:spLocks noGrp="1" noChangeArrowheads="1"/>
          </p:cNvSpPr>
          <p:nvPr>
            <p:ph type="title"/>
          </p:nvPr>
        </p:nvSpPr>
        <p:spPr>
          <a:xfrm>
            <a:off x="0" y="381000"/>
            <a:ext cx="9906000" cy="1143000"/>
          </a:xfrm>
        </p:spPr>
        <p:txBody>
          <a:bodyPr/>
          <a:lstStyle/>
          <a:p>
            <a:pPr eaLnBrk="1" hangingPunct="1">
              <a:defRPr/>
            </a:pPr>
            <a:r>
              <a:rPr lang="fr-FR" dirty="0" smtClean="0">
                <a:latin typeface="Times-Roman" charset="0"/>
              </a:rPr>
              <a:t>Manipulation directe </a:t>
            </a:r>
            <a:br>
              <a:rPr lang="fr-FR" dirty="0" smtClean="0">
                <a:latin typeface="Times-Roman" charset="0"/>
              </a:rPr>
            </a:br>
            <a:r>
              <a:rPr lang="fr-FR" dirty="0" smtClean="0">
                <a:latin typeface="Times-Roman" charset="0"/>
              </a:rPr>
              <a:t>d</a:t>
            </a:r>
            <a:r>
              <a:rPr lang="fr-FR" dirty="0" smtClean="0">
                <a:latin typeface="Times"/>
              </a:rPr>
              <a:t>'</a:t>
            </a:r>
            <a:r>
              <a:rPr lang="fr-FR" dirty="0" smtClean="0">
                <a:latin typeface="Times-Roman" charset="0"/>
              </a:rPr>
              <a:t>objets graphiques sur l</a:t>
            </a:r>
            <a:r>
              <a:rPr lang="fr-FR" dirty="0" smtClean="0">
                <a:latin typeface="Times"/>
              </a:rPr>
              <a:t>'écran</a:t>
            </a:r>
          </a:p>
        </p:txBody>
      </p:sp>
      <p:sp>
        <p:nvSpPr>
          <p:cNvPr id="815107" name="Text Box 3"/>
          <p:cNvSpPr txBox="1">
            <a:spLocks noChangeArrowheads="1"/>
          </p:cNvSpPr>
          <p:nvPr/>
        </p:nvSpPr>
        <p:spPr bwMode="auto">
          <a:xfrm>
            <a:off x="381000" y="1905000"/>
            <a:ext cx="9525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buFontTx/>
              <a:buChar char="•"/>
              <a:defRPr/>
            </a:pPr>
            <a:r>
              <a:rPr lang="fr-FR" sz="2800" dirty="0">
                <a:latin typeface="Times-Roman" charset="0"/>
                <a:cs typeface="+mn-cs"/>
              </a:rPr>
              <a:t> Elle apparait la 1</a:t>
            </a:r>
            <a:r>
              <a:rPr lang="fr-FR" sz="2800" baseline="30000" dirty="0">
                <a:latin typeface="Times-Roman" charset="0"/>
                <a:cs typeface="+mn-cs"/>
              </a:rPr>
              <a:t>ère</a:t>
            </a:r>
            <a:r>
              <a:rPr lang="fr-FR" sz="2800" dirty="0">
                <a:latin typeface="Times-Roman" charset="0"/>
                <a:cs typeface="+mn-cs"/>
              </a:rPr>
              <a:t> fois dans </a:t>
            </a:r>
            <a:r>
              <a:rPr lang="fr-FR" sz="2800" dirty="0" err="1">
                <a:latin typeface="Times-Roman" charset="0"/>
                <a:cs typeface="+mn-cs"/>
              </a:rPr>
              <a:t>Sketchpad</a:t>
            </a:r>
            <a:r>
              <a:rPr lang="fr-FR" sz="2800" dirty="0">
                <a:latin typeface="Times-Roman" charset="0"/>
                <a:cs typeface="+mn-cs"/>
              </a:rPr>
              <a:t> de Ivan Sutherland (1963, </a:t>
            </a:r>
            <a:r>
              <a:rPr lang="fr-FR" sz="2800" dirty="0" err="1">
                <a:latin typeface="Times-Roman" charset="0"/>
                <a:cs typeface="+mn-cs"/>
              </a:rPr>
              <a:t>PhD</a:t>
            </a:r>
            <a:r>
              <a:rPr lang="fr-FR" sz="2800" dirty="0">
                <a:latin typeface="Times-Roman" charset="0"/>
                <a:cs typeface="+mn-cs"/>
              </a:rPr>
              <a:t> de MIT). </a:t>
            </a:r>
            <a:r>
              <a:rPr lang="fr-FR" sz="2800" dirty="0" err="1">
                <a:latin typeface="Times-Roman" charset="0"/>
                <a:cs typeface="+mn-cs"/>
              </a:rPr>
              <a:t>SketchPad</a:t>
            </a:r>
            <a:r>
              <a:rPr lang="fr-FR" sz="2800" dirty="0">
                <a:latin typeface="Times-Roman" charset="0"/>
                <a:cs typeface="+mn-cs"/>
              </a:rPr>
              <a:t> permettait la manipulation d</a:t>
            </a:r>
            <a:r>
              <a:rPr lang="fr-FR" altLang="ja-JP" sz="2800" dirty="0">
                <a:latin typeface="Arial"/>
                <a:cs typeface="+mn-cs"/>
              </a:rPr>
              <a:t>'</a:t>
            </a:r>
            <a:r>
              <a:rPr lang="fr-FR" sz="2800" dirty="0">
                <a:latin typeface="Times-Roman" charset="0"/>
                <a:cs typeface="+mn-cs"/>
              </a:rPr>
              <a:t>objets avec un crayon optique, et contenait beaucoup d</a:t>
            </a:r>
            <a:r>
              <a:rPr lang="fr-FR" altLang="ja-JP" sz="2800" dirty="0">
                <a:latin typeface="Arial"/>
                <a:cs typeface="+mn-cs"/>
              </a:rPr>
              <a:t>'</a:t>
            </a:r>
            <a:r>
              <a:rPr lang="fr-FR" sz="2800" dirty="0">
                <a:latin typeface="Times-Roman" charset="0"/>
                <a:cs typeface="+mn-cs"/>
              </a:rPr>
              <a:t>idées des interfaces actuelles. Le système a été construit à Lincoln </a:t>
            </a:r>
            <a:r>
              <a:rPr lang="fr-FR" sz="2800" dirty="0" err="1">
                <a:latin typeface="Times-Roman" charset="0"/>
                <a:cs typeface="+mn-cs"/>
              </a:rPr>
              <a:t>Labs</a:t>
            </a:r>
            <a:r>
              <a:rPr lang="fr-FR" sz="2800" dirty="0">
                <a:latin typeface="Times-Roman" charset="0"/>
                <a:cs typeface="+mn-cs"/>
              </a:rPr>
              <a:t> avec le support de la Air Force et de NSF. </a:t>
            </a:r>
          </a:p>
          <a:p>
            <a:pPr eaLnBrk="1" hangingPunct="1">
              <a:spcBef>
                <a:spcPct val="30000"/>
              </a:spcBef>
              <a:buFontTx/>
              <a:buChar char="•"/>
              <a:defRPr/>
            </a:pPr>
            <a:r>
              <a:rPr lang="fr-FR" sz="2800" dirty="0">
                <a:latin typeface="Times-Roman" charset="0"/>
                <a:cs typeface="+mn-cs"/>
              </a:rPr>
              <a:t> Le Gestionnaire de Réaction de William Newman, créé à Imperial </a:t>
            </a:r>
            <a:r>
              <a:rPr lang="fr-FR" sz="2800" dirty="0" err="1">
                <a:latin typeface="Times-Roman" charset="0"/>
                <a:cs typeface="+mn-cs"/>
              </a:rPr>
              <a:t>College</a:t>
            </a:r>
            <a:r>
              <a:rPr lang="fr-FR" sz="2800" dirty="0">
                <a:latin typeface="Times-Roman" charset="0"/>
                <a:cs typeface="+mn-cs"/>
              </a:rPr>
              <a:t>, Londres (1966-67) fournissait la manipulation directe de graphiques, et a introduit des poignées optiques ("Light </a:t>
            </a:r>
            <a:r>
              <a:rPr lang="fr-FR" sz="2800" dirty="0" err="1">
                <a:latin typeface="Times-Roman" charset="0"/>
                <a:cs typeface="+mn-cs"/>
              </a:rPr>
              <a:t>Handles</a:t>
            </a:r>
            <a:r>
              <a:rPr lang="fr-FR" sz="2800" dirty="0">
                <a:latin typeface="Times-Roman" charset="0"/>
                <a:cs typeface="+mn-cs"/>
              </a:rPr>
              <a:t>," une forme de potentiomètre graphique) qui étaient probablement les premiers "</a:t>
            </a:r>
            <a:r>
              <a:rPr lang="fr-FR" sz="2800" dirty="0" err="1">
                <a:latin typeface="Times-Roman" charset="0"/>
                <a:cs typeface="+mn-cs"/>
              </a:rPr>
              <a:t>widgets</a:t>
            </a:r>
            <a:r>
              <a:rPr lang="fr-FR" sz="2800" dirty="0">
                <a:latin typeface="Times-Roman" charset="0"/>
                <a:cs typeface="+mn-cs"/>
              </a:rPr>
              <a:t>").</a:t>
            </a:r>
            <a:r>
              <a:rPr lang="fr-FR"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5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D4354BDB-BF30-A041-AF4A-53D222A71A87}" type="slidenum">
              <a:rPr lang="fr-FR"/>
              <a:pPr>
                <a:defRPr/>
              </a:pPr>
              <a:t>42</a:t>
            </a:fld>
            <a:endParaRPr lang="fr-FR"/>
          </a:p>
        </p:txBody>
      </p:sp>
      <p:sp>
        <p:nvSpPr>
          <p:cNvPr id="915458" name="Rectangle 2"/>
          <p:cNvSpPr>
            <a:spLocks noGrp="1" noChangeArrowheads="1"/>
          </p:cNvSpPr>
          <p:nvPr>
            <p:ph type="title"/>
          </p:nvPr>
        </p:nvSpPr>
        <p:spPr>
          <a:xfrm>
            <a:off x="0" y="228600"/>
            <a:ext cx="9906000" cy="1143000"/>
          </a:xfrm>
        </p:spPr>
        <p:txBody>
          <a:bodyPr/>
          <a:lstStyle/>
          <a:p>
            <a:pPr eaLnBrk="1" hangingPunct="1"/>
            <a:r>
              <a:rPr lang="fr-FR">
                <a:latin typeface="Times-Roman" charset="0"/>
                <a:ea typeface="ＭＳ Ｐゴシック" charset="0"/>
                <a:cs typeface="ＭＳ Ｐゴシック" charset="0"/>
              </a:rPr>
              <a:t>Manipulation directe </a:t>
            </a:r>
            <a:br>
              <a:rPr lang="fr-FR">
                <a:latin typeface="Times-Roman" charset="0"/>
                <a:ea typeface="ＭＳ Ｐゴシック" charset="0"/>
                <a:cs typeface="ＭＳ Ｐゴシック" charset="0"/>
              </a:rPr>
            </a:br>
            <a:r>
              <a:rPr lang="fr-FR">
                <a:latin typeface="Times-Roman" charset="0"/>
                <a:ea typeface="ＭＳ Ｐゴシック" charset="0"/>
                <a:cs typeface="ＭＳ Ｐゴシック" charset="0"/>
              </a:rPr>
              <a:t>d</a:t>
            </a:r>
            <a:r>
              <a:rPr lang="fr-FR" altLang="ja-JP">
                <a:latin typeface="Times" charset="0"/>
                <a:ea typeface="ＭＳ Ｐゴシック" charset="0"/>
                <a:cs typeface="ＭＳ Ｐゴシック" charset="0"/>
              </a:rPr>
              <a:t>'</a:t>
            </a:r>
            <a:r>
              <a:rPr lang="fr-FR">
                <a:latin typeface="Times-Roman" charset="0"/>
                <a:ea typeface="ＭＳ Ｐゴシック" charset="0"/>
                <a:cs typeface="ＭＳ Ｐゴシック" charset="0"/>
              </a:rPr>
              <a:t>objets graphiques sur l’écran</a:t>
            </a:r>
          </a:p>
        </p:txBody>
      </p:sp>
      <p:sp>
        <p:nvSpPr>
          <p:cNvPr id="915459" name="Text Box 3"/>
          <p:cNvSpPr txBox="1">
            <a:spLocks noChangeArrowheads="1"/>
          </p:cNvSpPr>
          <p:nvPr/>
        </p:nvSpPr>
        <p:spPr bwMode="auto">
          <a:xfrm>
            <a:off x="381000" y="1752600"/>
            <a:ext cx="95250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buFontTx/>
              <a:buChar char="•"/>
              <a:defRPr/>
            </a:pPr>
            <a:r>
              <a:rPr lang="fr-FR" sz="2800" dirty="0">
                <a:latin typeface="Times-Roman" charset="0"/>
                <a:cs typeface="+mn-cs"/>
              </a:rPr>
              <a:t> Un autre système des débuts est AMBIT/G (implémenté au laboratoire du MIT en 1968, financé par ARPA). Il utilisait entre autres des représentations iconiques, la reconnaissance de traces, des menus dynamiques avec items sélectionnés à l</a:t>
            </a:r>
            <a:r>
              <a:rPr lang="fr-FR" sz="2800" dirty="0">
                <a:latin typeface="Arial"/>
                <a:cs typeface="+mn-cs"/>
              </a:rPr>
              <a:t>'</a:t>
            </a:r>
            <a:r>
              <a:rPr lang="fr-FR" sz="2800" dirty="0">
                <a:latin typeface="Times-Roman" charset="0"/>
                <a:cs typeface="+mn-cs"/>
              </a:rPr>
              <a:t>aide d</a:t>
            </a:r>
            <a:r>
              <a:rPr lang="fr-FR" sz="2800" dirty="0">
                <a:latin typeface="Arial"/>
                <a:cs typeface="+mn-cs"/>
              </a:rPr>
              <a:t>'</a:t>
            </a:r>
            <a:r>
              <a:rPr lang="fr-FR" sz="2800" dirty="0">
                <a:latin typeface="Times-Roman" charset="0"/>
                <a:cs typeface="+mn-cs"/>
              </a:rPr>
              <a:t>un dispositif de pointage, la sélection des ic</a:t>
            </a:r>
            <a:r>
              <a:rPr lang="fr-FR" altLang="ja-JP" sz="2800" dirty="0">
                <a:latin typeface="Times-Roman" charset="0"/>
              </a:rPr>
              <a:t>ônes par pointage</a:t>
            </a:r>
            <a:r>
              <a:rPr lang="fr-FR" sz="2800" dirty="0">
                <a:latin typeface="Times-Roman" charset="0"/>
                <a:cs typeface="+mn-cs"/>
              </a:rPr>
              <a:t>.</a:t>
            </a:r>
          </a:p>
          <a:p>
            <a:pPr eaLnBrk="1" hangingPunct="1">
              <a:spcBef>
                <a:spcPct val="30000"/>
              </a:spcBef>
              <a:buFontTx/>
              <a:buChar char="•"/>
              <a:defRPr/>
            </a:pPr>
            <a:r>
              <a:rPr lang="fr-FR" sz="2800" dirty="0">
                <a:latin typeface="Times-Roman" charset="0"/>
                <a:cs typeface="+mn-cs"/>
              </a:rPr>
              <a:t> David </a:t>
            </a:r>
            <a:r>
              <a:rPr lang="fr-FR" sz="2800" dirty="0" err="1">
                <a:latin typeface="Times-Roman" charset="0"/>
                <a:cs typeface="+mn-cs"/>
              </a:rPr>
              <a:t>Canfield</a:t>
            </a:r>
            <a:r>
              <a:rPr lang="fr-FR" sz="2800" dirty="0">
                <a:latin typeface="Times-Roman" charset="0"/>
                <a:cs typeface="+mn-cs"/>
              </a:rPr>
              <a:t> Smith a inventé le terme d</a:t>
            </a:r>
            <a:r>
              <a:rPr lang="fr-FR" sz="2800" dirty="0">
                <a:latin typeface="Arial"/>
                <a:cs typeface="+mn-cs"/>
              </a:rPr>
              <a:t>'</a:t>
            </a:r>
            <a:r>
              <a:rPr lang="fr-FR" sz="2800" dirty="0">
                <a:latin typeface="Times-Roman" charset="0"/>
                <a:cs typeface="+mn-cs"/>
              </a:rPr>
              <a:t> "ic</a:t>
            </a:r>
            <a:r>
              <a:rPr lang="fr-FR" altLang="ja-JP" sz="2800" dirty="0">
                <a:latin typeface="Times-Roman" charset="0"/>
              </a:rPr>
              <a:t>ône</a:t>
            </a:r>
            <a:r>
              <a:rPr lang="fr-FR" sz="2800" dirty="0">
                <a:latin typeface="Times-Roman" charset="0"/>
                <a:cs typeface="+mn-cs"/>
              </a:rPr>
              <a:t>" dans Pygmalion à </a:t>
            </a:r>
            <a:r>
              <a:rPr lang="fr-FR" sz="2800" dirty="0" err="1">
                <a:latin typeface="Times-Roman" charset="0"/>
                <a:cs typeface="+mn-cs"/>
              </a:rPr>
              <a:t>Stanford</a:t>
            </a:r>
            <a:r>
              <a:rPr lang="fr-FR" sz="2800" dirty="0">
                <a:latin typeface="Times-Roman" charset="0"/>
                <a:cs typeface="+mn-cs"/>
              </a:rPr>
              <a:t> en 1975 (</a:t>
            </a:r>
            <a:r>
              <a:rPr lang="fr-FR" sz="2800" dirty="0" err="1">
                <a:latin typeface="Times-Roman" charset="0"/>
                <a:cs typeface="+mn-cs"/>
              </a:rPr>
              <a:t>PhD</a:t>
            </a:r>
            <a:r>
              <a:rPr lang="fr-FR" sz="2800" dirty="0">
                <a:latin typeface="Times-Roman" charset="0"/>
                <a:cs typeface="+mn-cs"/>
              </a:rPr>
              <a:t> financée par ARPA et NIMH). Il a rendu plus tard les ic</a:t>
            </a:r>
            <a:r>
              <a:rPr lang="fr-FR" altLang="ja-JP" sz="2800" dirty="0">
                <a:latin typeface="Times-Roman" charset="0"/>
              </a:rPr>
              <a:t>ônes</a:t>
            </a:r>
            <a:r>
              <a:rPr lang="fr-FR" sz="2800" dirty="0">
                <a:latin typeface="Times-Roman" charset="0"/>
                <a:cs typeface="+mn-cs"/>
              </a:rPr>
              <a:t> populaires en modélisant le Star de Xerox.</a:t>
            </a:r>
            <a:r>
              <a:rPr lang="fr-FR"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A6B2811-4467-6740-B120-5D13928B1A63}" type="slidenum">
              <a:rPr lang="fr-FR"/>
              <a:pPr>
                <a:defRPr/>
              </a:pPr>
              <a:t>43</a:t>
            </a:fld>
            <a:endParaRPr lang="fr-FR"/>
          </a:p>
        </p:txBody>
      </p:sp>
      <p:sp>
        <p:nvSpPr>
          <p:cNvPr id="913410" name="Rectangle 2"/>
          <p:cNvSpPr>
            <a:spLocks noGrp="1" noChangeArrowheads="1"/>
          </p:cNvSpPr>
          <p:nvPr>
            <p:ph type="title"/>
          </p:nvPr>
        </p:nvSpPr>
        <p:spPr>
          <a:xfrm>
            <a:off x="0" y="404813"/>
            <a:ext cx="9906000" cy="1143000"/>
          </a:xfrm>
        </p:spPr>
        <p:txBody>
          <a:bodyPr/>
          <a:lstStyle/>
          <a:p>
            <a:pPr eaLnBrk="1" hangingPunct="1"/>
            <a:r>
              <a:rPr lang="fr-FR">
                <a:latin typeface="Times-Roman" charset="0"/>
                <a:ea typeface="ＭＳ Ｐゴシック" charset="0"/>
                <a:cs typeface="ＭＳ Ｐゴシック" charset="0"/>
              </a:rPr>
              <a:t>Manipulation directe </a:t>
            </a:r>
            <a:br>
              <a:rPr lang="fr-FR">
                <a:latin typeface="Times-Roman" charset="0"/>
                <a:ea typeface="ＭＳ Ｐゴシック" charset="0"/>
                <a:cs typeface="ＭＳ Ｐゴシック" charset="0"/>
              </a:rPr>
            </a:br>
            <a:r>
              <a:rPr lang="fr-FR">
                <a:latin typeface="Times-Roman" charset="0"/>
                <a:ea typeface="ＭＳ Ｐゴシック" charset="0"/>
                <a:cs typeface="ＭＳ Ｐゴシック" charset="0"/>
              </a:rPr>
              <a:t>d</a:t>
            </a:r>
            <a:r>
              <a:rPr lang="fr-FR" altLang="ja-JP">
                <a:latin typeface="Times" charset="0"/>
                <a:ea typeface="ＭＳ Ｐゴシック" charset="0"/>
                <a:cs typeface="ＭＳ Ｐゴシック" charset="0"/>
              </a:rPr>
              <a:t>'</a:t>
            </a:r>
            <a:r>
              <a:rPr lang="fr-FR">
                <a:latin typeface="Times-Roman" charset="0"/>
                <a:ea typeface="ＭＳ Ｐゴシック" charset="0"/>
                <a:cs typeface="ＭＳ Ｐゴシック" charset="0"/>
              </a:rPr>
              <a:t>objets graphiques sur l’écran</a:t>
            </a:r>
          </a:p>
        </p:txBody>
      </p:sp>
      <p:sp>
        <p:nvSpPr>
          <p:cNvPr id="913411" name="Text Box 3"/>
          <p:cNvSpPr txBox="1">
            <a:spLocks noChangeArrowheads="1"/>
          </p:cNvSpPr>
          <p:nvPr/>
        </p:nvSpPr>
        <p:spPr bwMode="auto">
          <a:xfrm>
            <a:off x="381000" y="1905000"/>
            <a:ext cx="95250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buFontTx/>
              <a:buChar char="•"/>
              <a:defRPr/>
            </a:pPr>
            <a:r>
              <a:rPr lang="fr-FR" sz="2800" dirty="0">
                <a:latin typeface="Times-Roman" charset="0"/>
                <a:cs typeface="+mn-cs"/>
              </a:rPr>
              <a:t> Beaucoup des interactions populaires en manipulation directe, comme comment les objets et le texte sont sélectionnés, ouverts, et manipulés, ont été inventées à Xerox PARC dans les années 70. En particulier, l</a:t>
            </a:r>
            <a:r>
              <a:rPr lang="fr-FR" altLang="ja-JP" sz="2800" dirty="0">
                <a:latin typeface="Arial"/>
                <a:cs typeface="+mn-cs"/>
              </a:rPr>
              <a:t>'</a:t>
            </a:r>
            <a:r>
              <a:rPr lang="fr-FR" sz="2800" dirty="0">
                <a:latin typeface="Times-Roman" charset="0"/>
                <a:cs typeface="+mn-cs"/>
              </a:rPr>
              <a:t>idée de "WYSIWYG" (</a:t>
            </a:r>
            <a:r>
              <a:rPr lang="fr-FR" sz="2800" dirty="0" err="1">
                <a:latin typeface="Times-Roman" charset="0"/>
                <a:cs typeface="+mn-cs"/>
              </a:rPr>
              <a:t>what</a:t>
            </a:r>
            <a:r>
              <a:rPr lang="fr-FR" sz="2800" dirty="0">
                <a:latin typeface="Times-Roman" charset="0"/>
                <a:cs typeface="+mn-cs"/>
              </a:rPr>
              <a:t> </a:t>
            </a:r>
            <a:r>
              <a:rPr lang="fr-FR" sz="2800" dirty="0" err="1">
                <a:latin typeface="Times-Roman" charset="0"/>
                <a:cs typeface="+mn-cs"/>
              </a:rPr>
              <a:t>you</a:t>
            </a:r>
            <a:r>
              <a:rPr lang="fr-FR" sz="2800" dirty="0">
                <a:latin typeface="Times-Roman" charset="0"/>
                <a:cs typeface="+mn-cs"/>
              </a:rPr>
              <a:t> </a:t>
            </a:r>
            <a:r>
              <a:rPr lang="fr-FR" sz="2800" dirty="0" err="1">
                <a:latin typeface="Times-Roman" charset="0"/>
                <a:cs typeface="+mn-cs"/>
              </a:rPr>
              <a:t>see</a:t>
            </a:r>
            <a:r>
              <a:rPr lang="fr-FR" sz="2800" dirty="0">
                <a:latin typeface="Times-Roman" charset="0"/>
                <a:cs typeface="+mn-cs"/>
              </a:rPr>
              <a:t> </a:t>
            </a:r>
            <a:r>
              <a:rPr lang="fr-FR" sz="2800" dirty="0" err="1">
                <a:latin typeface="Times-Roman" charset="0"/>
                <a:cs typeface="+mn-cs"/>
              </a:rPr>
              <a:t>is</a:t>
            </a:r>
            <a:r>
              <a:rPr lang="fr-FR" sz="2800" dirty="0">
                <a:latin typeface="Times-Roman" charset="0"/>
                <a:cs typeface="+mn-cs"/>
              </a:rPr>
              <a:t> </a:t>
            </a:r>
            <a:r>
              <a:rPr lang="fr-FR" sz="2800" dirty="0" err="1">
                <a:latin typeface="Times-Roman" charset="0"/>
                <a:cs typeface="+mn-cs"/>
              </a:rPr>
              <a:t>what</a:t>
            </a:r>
            <a:r>
              <a:rPr lang="fr-FR" sz="2800" dirty="0">
                <a:latin typeface="Times-Roman" charset="0"/>
                <a:cs typeface="+mn-cs"/>
              </a:rPr>
              <a:t> </a:t>
            </a:r>
            <a:r>
              <a:rPr lang="fr-FR" sz="2800" dirty="0" err="1">
                <a:latin typeface="Times-Roman" charset="0"/>
                <a:cs typeface="+mn-cs"/>
              </a:rPr>
              <a:t>you</a:t>
            </a:r>
            <a:r>
              <a:rPr lang="fr-FR" sz="2800" dirty="0">
                <a:latin typeface="Times-Roman" charset="0"/>
                <a:cs typeface="+mn-cs"/>
              </a:rPr>
              <a:t> </a:t>
            </a:r>
            <a:r>
              <a:rPr lang="fr-FR" sz="2800" dirty="0" err="1">
                <a:latin typeface="Times-Roman" charset="0"/>
                <a:cs typeface="+mn-cs"/>
              </a:rPr>
              <a:t>get</a:t>
            </a:r>
            <a:r>
              <a:rPr lang="fr-FR" sz="2800" dirty="0">
                <a:latin typeface="Times-Roman" charset="0"/>
                <a:cs typeface="+mn-cs"/>
              </a:rPr>
              <a:t>) prend sa source dans des systèmes comme l</a:t>
            </a:r>
            <a:r>
              <a:rPr lang="fr-FR" altLang="ja-JP" sz="2800" dirty="0">
                <a:latin typeface="Arial"/>
                <a:cs typeface="+mn-cs"/>
              </a:rPr>
              <a:t>'</a:t>
            </a:r>
            <a:r>
              <a:rPr lang="fr-FR" sz="2800" dirty="0">
                <a:latin typeface="Times-Roman" charset="0"/>
                <a:cs typeface="+mn-cs"/>
              </a:rPr>
              <a:t>éditeur de texte Bravo et le programme de dessin </a:t>
            </a:r>
            <a:r>
              <a:rPr lang="fr-FR" sz="2800" dirty="0" err="1">
                <a:latin typeface="Times-Roman" charset="0"/>
                <a:cs typeface="+mn-cs"/>
              </a:rPr>
              <a:t>Draw</a:t>
            </a:r>
            <a:r>
              <a:rPr lang="fr-FR" sz="2800" dirty="0">
                <a:latin typeface="Times-Roman" charset="0"/>
                <a:cs typeface="+mn-cs"/>
              </a:rPr>
              <a:t>.</a:t>
            </a:r>
          </a:p>
          <a:p>
            <a:pPr eaLnBrk="1" hangingPunct="1">
              <a:spcBef>
                <a:spcPct val="30000"/>
              </a:spcBef>
              <a:buFontTx/>
              <a:buChar char="•"/>
              <a:defRPr/>
            </a:pPr>
            <a:r>
              <a:rPr lang="fr-FR" sz="2800" dirty="0">
                <a:latin typeface="Times-Roman" charset="0"/>
                <a:cs typeface="+mn-cs"/>
              </a:rPr>
              <a:t> Le concept d</a:t>
            </a:r>
            <a:r>
              <a:rPr lang="fr-FR" altLang="ja-JP" sz="2800" dirty="0">
                <a:latin typeface="Arial"/>
                <a:cs typeface="+mn-cs"/>
              </a:rPr>
              <a:t>'</a:t>
            </a:r>
            <a:r>
              <a:rPr lang="fr-FR" sz="2800" dirty="0">
                <a:latin typeface="Times-Roman" charset="0"/>
                <a:cs typeface="+mn-cs"/>
              </a:rPr>
              <a:t>interfaces à manipulation directe pour tous a été imaginé par Alan Kay à Xerox PARC dans un article de 1977 sur le "</a:t>
            </a:r>
            <a:r>
              <a:rPr lang="fr-FR" sz="2800" dirty="0" err="1">
                <a:latin typeface="Times-Roman" charset="0"/>
                <a:cs typeface="+mn-cs"/>
              </a:rPr>
              <a:t>Dynabook</a:t>
            </a:r>
            <a:r>
              <a:rPr lang="fr-FR" sz="2800" dirty="0">
                <a:latin typeface="Times-Roman" charset="0"/>
                <a:cs typeface="+mn-cs"/>
              </a:rPr>
              <a:t>".</a:t>
            </a:r>
            <a:r>
              <a:rPr lang="fr-FR"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3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3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1D559B6-43C4-7B47-AF52-7F82D83EBDAC}" type="slidenum">
              <a:rPr lang="fr-FR"/>
              <a:pPr>
                <a:defRPr/>
              </a:pPr>
              <a:t>44</a:t>
            </a:fld>
            <a:endParaRPr lang="fr-FR"/>
          </a:p>
        </p:txBody>
      </p:sp>
      <p:sp>
        <p:nvSpPr>
          <p:cNvPr id="917506" name="Rectangle 2"/>
          <p:cNvSpPr>
            <a:spLocks noGrp="1" noChangeArrowheads="1"/>
          </p:cNvSpPr>
          <p:nvPr>
            <p:ph type="title"/>
          </p:nvPr>
        </p:nvSpPr>
        <p:spPr>
          <a:xfrm>
            <a:off x="0" y="609600"/>
            <a:ext cx="9906000" cy="1143000"/>
          </a:xfrm>
        </p:spPr>
        <p:txBody>
          <a:bodyPr/>
          <a:lstStyle/>
          <a:p>
            <a:pPr eaLnBrk="1" hangingPunct="1"/>
            <a:r>
              <a:rPr lang="fr-FR">
                <a:latin typeface="Times-Roman" charset="0"/>
                <a:ea typeface="ＭＳ Ｐゴシック" charset="0"/>
                <a:cs typeface="ＭＳ Ｐゴシック" charset="0"/>
              </a:rPr>
              <a:t>Manipulation directe </a:t>
            </a:r>
            <a:br>
              <a:rPr lang="fr-FR">
                <a:latin typeface="Times-Roman" charset="0"/>
                <a:ea typeface="ＭＳ Ｐゴシック" charset="0"/>
                <a:cs typeface="ＭＳ Ｐゴシック" charset="0"/>
              </a:rPr>
            </a:br>
            <a:r>
              <a:rPr lang="fr-FR">
                <a:latin typeface="Times-Roman" charset="0"/>
                <a:ea typeface="ＭＳ Ｐゴシック" charset="0"/>
                <a:cs typeface="ＭＳ Ｐゴシック" charset="0"/>
              </a:rPr>
              <a:t>d</a:t>
            </a:r>
            <a:r>
              <a:rPr lang="fr-FR" altLang="ja-JP">
                <a:latin typeface="Times" charset="0"/>
                <a:ea typeface="ＭＳ Ｐゴシック" charset="0"/>
                <a:cs typeface="ＭＳ Ｐゴシック" charset="0"/>
              </a:rPr>
              <a:t>'</a:t>
            </a:r>
            <a:r>
              <a:rPr lang="fr-FR">
                <a:latin typeface="Times-Roman" charset="0"/>
                <a:ea typeface="ＭＳ Ｐゴシック" charset="0"/>
                <a:cs typeface="ＭＳ Ｐゴシック" charset="0"/>
              </a:rPr>
              <a:t>objets graphiques sur l’écran</a:t>
            </a:r>
          </a:p>
        </p:txBody>
      </p:sp>
      <p:sp>
        <p:nvSpPr>
          <p:cNvPr id="917507" name="Text Box 3"/>
          <p:cNvSpPr txBox="1">
            <a:spLocks noChangeArrowheads="1"/>
          </p:cNvSpPr>
          <p:nvPr/>
        </p:nvSpPr>
        <p:spPr bwMode="auto">
          <a:xfrm>
            <a:off x="381000" y="2308225"/>
            <a:ext cx="95250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defRPr/>
            </a:pPr>
            <a:r>
              <a:rPr lang="fr-FR" sz="3200" dirty="0">
                <a:latin typeface="Times-Roman" charset="0"/>
                <a:cs typeface="+mn-cs"/>
              </a:rPr>
              <a:t> Les premiers systèmes commerciaux : </a:t>
            </a:r>
          </a:p>
          <a:p>
            <a:pPr eaLnBrk="1" hangingPunct="1">
              <a:spcBef>
                <a:spcPct val="30000"/>
              </a:spcBef>
              <a:defRPr/>
            </a:pPr>
            <a:r>
              <a:rPr lang="fr-FR" sz="3200" dirty="0">
                <a:latin typeface="Times-Roman" charset="0"/>
                <a:cs typeface="+mn-cs"/>
              </a:rPr>
              <a:t>Le</a:t>
            </a:r>
            <a:r>
              <a:rPr lang="fr-FR" sz="3200" b="1" dirty="0">
                <a:latin typeface="Times-Roman" charset="0"/>
                <a:cs typeface="+mn-cs"/>
              </a:rPr>
              <a:t> Star</a:t>
            </a:r>
            <a:r>
              <a:rPr lang="fr-FR" sz="3200" dirty="0">
                <a:latin typeface="Times-Roman" charset="0"/>
                <a:cs typeface="+mn-cs"/>
              </a:rPr>
              <a:t> de Xerox(</a:t>
            </a:r>
            <a:r>
              <a:rPr lang="fr-FR" sz="3200" b="1" dirty="0">
                <a:latin typeface="Times-Roman" charset="0"/>
                <a:cs typeface="+mn-cs"/>
              </a:rPr>
              <a:t>1981</a:t>
            </a:r>
            <a:r>
              <a:rPr lang="fr-FR" sz="3200" dirty="0">
                <a:latin typeface="Times-Roman" charset="0"/>
                <a:cs typeface="+mn-cs"/>
              </a:rPr>
              <a:t>), le </a:t>
            </a:r>
            <a:r>
              <a:rPr lang="fr-FR" sz="3200" b="1" dirty="0">
                <a:latin typeface="Times-Roman" charset="0"/>
                <a:cs typeface="+mn-cs"/>
              </a:rPr>
              <a:t>Lisa</a:t>
            </a:r>
            <a:r>
              <a:rPr lang="fr-FR" sz="3200" dirty="0">
                <a:latin typeface="Times-Roman" charset="0"/>
                <a:cs typeface="+mn-cs"/>
              </a:rPr>
              <a:t> (</a:t>
            </a:r>
            <a:r>
              <a:rPr lang="fr-FR" sz="3200" b="1" dirty="0">
                <a:latin typeface="Times-Roman" charset="0"/>
                <a:cs typeface="+mn-cs"/>
              </a:rPr>
              <a:t>1982</a:t>
            </a:r>
            <a:r>
              <a:rPr lang="fr-FR" sz="3200" dirty="0">
                <a:latin typeface="Times-Roman" charset="0"/>
                <a:cs typeface="+mn-cs"/>
              </a:rPr>
              <a:t>) et le </a:t>
            </a:r>
            <a:r>
              <a:rPr lang="fr-FR" sz="3200" b="1" dirty="0">
                <a:latin typeface="Times-Roman" charset="0"/>
                <a:cs typeface="+mn-cs"/>
              </a:rPr>
              <a:t>Macintosh</a:t>
            </a:r>
            <a:r>
              <a:rPr lang="fr-FR" sz="3200" dirty="0">
                <a:latin typeface="Times-Roman" charset="0"/>
                <a:cs typeface="+mn-cs"/>
              </a:rPr>
              <a:t> d</a:t>
            </a:r>
            <a:r>
              <a:rPr lang="fr-FR" altLang="ja-JP" sz="3200" dirty="0">
                <a:latin typeface="Arial"/>
                <a:cs typeface="+mn-cs"/>
              </a:rPr>
              <a:t>'</a:t>
            </a:r>
            <a:r>
              <a:rPr lang="fr-FR" sz="3200" dirty="0">
                <a:latin typeface="Times-Roman" charset="0"/>
                <a:cs typeface="+mn-cs"/>
              </a:rPr>
              <a:t>Apple </a:t>
            </a:r>
            <a:r>
              <a:rPr lang="fr-FR" sz="3200" dirty="0">
                <a:latin typeface="Times-Roman" charset="0"/>
              </a:rPr>
              <a:t>(</a:t>
            </a:r>
            <a:r>
              <a:rPr lang="fr-FR" sz="3200" b="1" dirty="0">
                <a:latin typeface="Times-Roman" charset="0"/>
              </a:rPr>
              <a:t>1984</a:t>
            </a:r>
            <a:r>
              <a:rPr lang="fr-FR" sz="3200" dirty="0">
                <a:latin typeface="Times-Roman" charset="0"/>
              </a:rPr>
              <a:t>)</a:t>
            </a:r>
            <a:r>
              <a:rPr lang="fr-FR" sz="3200" dirty="0">
                <a:latin typeface="Times-Roman" charset="0"/>
                <a:cs typeface="+mn-cs"/>
              </a:rPr>
              <a:t>. </a:t>
            </a:r>
          </a:p>
          <a:p>
            <a:pPr eaLnBrk="1" hangingPunct="1">
              <a:spcBef>
                <a:spcPct val="30000"/>
              </a:spcBef>
              <a:defRPr/>
            </a:pPr>
            <a:r>
              <a:rPr lang="fr-FR" sz="3200" dirty="0">
                <a:latin typeface="Times-Roman" charset="0"/>
                <a:cs typeface="+mn-cs"/>
              </a:rPr>
              <a:t>Ben </a:t>
            </a:r>
            <a:r>
              <a:rPr lang="fr-FR" sz="3200" dirty="0" err="1">
                <a:latin typeface="Times-Roman" charset="0"/>
                <a:cs typeface="+mn-cs"/>
              </a:rPr>
              <a:t>Shneiderman</a:t>
            </a:r>
            <a:r>
              <a:rPr lang="fr-FR" sz="3200" dirty="0">
                <a:latin typeface="Times-Roman" charset="0"/>
                <a:cs typeface="+mn-cs"/>
              </a:rPr>
              <a:t> à l</a:t>
            </a:r>
            <a:r>
              <a:rPr lang="fr-FR" altLang="ja-JP" sz="3200" dirty="0">
                <a:latin typeface="Arial"/>
                <a:cs typeface="+mn-cs"/>
              </a:rPr>
              <a:t>'</a:t>
            </a:r>
            <a:r>
              <a:rPr lang="fr-FR" sz="3200" dirty="0">
                <a:latin typeface="Times-Roman" charset="0"/>
                <a:cs typeface="+mn-cs"/>
              </a:rPr>
              <a:t>université de Maryland a inventé le terme de </a:t>
            </a:r>
            <a:r>
              <a:rPr lang="fr-FR" sz="3200" i="1" dirty="0">
                <a:latin typeface="Times-Roman" charset="0"/>
                <a:cs typeface="+mn-cs"/>
              </a:rPr>
              <a:t>Manipulation directe </a:t>
            </a:r>
            <a:r>
              <a:rPr lang="fr-FR" sz="3200" dirty="0">
                <a:latin typeface="Times-Roman" charset="0"/>
                <a:cs typeface="+mn-cs"/>
              </a:rPr>
              <a:t>en 1982, en a identifié les composantes et leurs fondements psychologiques.</a:t>
            </a:r>
            <a:endParaRPr lang="fr-FR" dirty="0">
              <a:latin typeface="Times-Roman" charset="0"/>
              <a:cs typeface="+mn-cs"/>
            </a:endParaRPr>
          </a:p>
          <a:p>
            <a:pPr eaLnBrk="1" hangingPunct="1">
              <a:spcBef>
                <a:spcPct val="30000"/>
              </a:spcBef>
              <a:buFontTx/>
              <a:buChar char="•"/>
              <a:defRPr/>
            </a:pPr>
            <a:endParaRPr lang="fr-FR" dirty="0">
              <a:latin typeface="Times-Roman"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D47B57D0-9E16-A941-A3CF-7F8430C2E521}" type="slidenum">
              <a:rPr lang="fr-FR"/>
              <a:pPr>
                <a:defRPr/>
              </a:pPr>
              <a:t>45</a:t>
            </a:fld>
            <a:endParaRPr lang="fr-FR"/>
          </a:p>
        </p:txBody>
      </p:sp>
      <p:sp>
        <p:nvSpPr>
          <p:cNvPr id="814082" name="Rectangle 2"/>
          <p:cNvSpPr>
            <a:spLocks noGrp="1" noChangeArrowheads="1"/>
          </p:cNvSpPr>
          <p:nvPr>
            <p:ph type="title"/>
          </p:nvPr>
        </p:nvSpPr>
        <p:spPr>
          <a:xfrm>
            <a:off x="742950" y="188913"/>
            <a:ext cx="8420100" cy="1143000"/>
          </a:xfrm>
        </p:spPr>
        <p:txBody>
          <a:bodyPr/>
          <a:lstStyle/>
          <a:p>
            <a:pPr eaLnBrk="1" hangingPunct="1">
              <a:defRPr/>
            </a:pPr>
            <a:r>
              <a:rPr lang="fr-FR" smtClean="0">
                <a:latin typeface="Times-Roman" charset="0"/>
              </a:rPr>
              <a:t>La souris</a:t>
            </a:r>
          </a:p>
        </p:txBody>
      </p:sp>
      <p:sp>
        <p:nvSpPr>
          <p:cNvPr id="814083" name="Text Box 3"/>
          <p:cNvSpPr txBox="1">
            <a:spLocks noChangeArrowheads="1"/>
          </p:cNvSpPr>
          <p:nvPr/>
        </p:nvSpPr>
        <p:spPr bwMode="auto">
          <a:xfrm>
            <a:off x="381000" y="1331913"/>
            <a:ext cx="9525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3600" dirty="0">
                <a:solidFill>
                  <a:srgbClr val="000000"/>
                </a:solidFill>
                <a:cs typeface="+mn-cs"/>
              </a:rPr>
              <a:t> </a:t>
            </a:r>
            <a:r>
              <a:rPr lang="fr-FR" sz="3200" dirty="0">
                <a:solidFill>
                  <a:srgbClr val="000000"/>
                </a:solidFill>
                <a:cs typeface="+mn-cs"/>
              </a:rPr>
              <a:t>Développée au laboratoire de recherche de </a:t>
            </a:r>
            <a:r>
              <a:rPr lang="fr-FR" sz="3200" dirty="0" err="1">
                <a:solidFill>
                  <a:srgbClr val="000000"/>
                </a:solidFill>
                <a:cs typeface="+mn-cs"/>
              </a:rPr>
              <a:t>Stanford</a:t>
            </a:r>
            <a:r>
              <a:rPr lang="fr-FR" sz="3200" dirty="0">
                <a:solidFill>
                  <a:srgbClr val="000000"/>
                </a:solidFill>
                <a:cs typeface="+mn-cs"/>
              </a:rPr>
              <a:t> en </a:t>
            </a:r>
            <a:r>
              <a:rPr lang="fr-FR" sz="3200" b="1" dirty="0">
                <a:solidFill>
                  <a:srgbClr val="000000"/>
                </a:solidFill>
                <a:cs typeface="+mn-cs"/>
              </a:rPr>
              <a:t>1965</a:t>
            </a:r>
            <a:r>
              <a:rPr lang="fr-FR" sz="3200" dirty="0">
                <a:solidFill>
                  <a:srgbClr val="000000"/>
                </a:solidFill>
                <a:cs typeface="+mn-cs"/>
              </a:rPr>
              <a:t> dans le projet </a:t>
            </a:r>
            <a:r>
              <a:rPr lang="fr-FR" sz="3200" b="1" dirty="0">
                <a:solidFill>
                  <a:srgbClr val="000000"/>
                </a:solidFill>
                <a:cs typeface="+mn-cs"/>
              </a:rPr>
              <a:t>NLS</a:t>
            </a:r>
            <a:r>
              <a:rPr lang="fr-FR" sz="3200" dirty="0">
                <a:solidFill>
                  <a:srgbClr val="000000"/>
                </a:solidFill>
                <a:cs typeface="+mn-cs"/>
              </a:rPr>
              <a:t> (fonds de ARPA, NASA et Rome ADC), en remplacement des stylos optiques, utilisés depuis 1954. Démonstration de ces usages dans un film de </a:t>
            </a:r>
            <a:r>
              <a:rPr lang="fr-FR" sz="3200" b="1" dirty="0">
                <a:solidFill>
                  <a:srgbClr val="000000"/>
                </a:solidFill>
                <a:cs typeface="+mn-cs"/>
              </a:rPr>
              <a:t>1968</a:t>
            </a:r>
            <a:r>
              <a:rPr lang="fr-FR" sz="3200" dirty="0">
                <a:solidFill>
                  <a:srgbClr val="000000"/>
                </a:solidFill>
                <a:cs typeface="+mn-cs"/>
              </a:rPr>
              <a:t> par Doug </a:t>
            </a:r>
            <a:r>
              <a:rPr lang="fr-FR" sz="3200" dirty="0" err="1">
                <a:solidFill>
                  <a:srgbClr val="000000"/>
                </a:solidFill>
                <a:cs typeface="+mn-cs"/>
              </a:rPr>
              <a:t>Engelbart</a:t>
            </a:r>
            <a:r>
              <a:rPr lang="fr-FR" sz="3200" dirty="0">
                <a:solidFill>
                  <a:srgbClr val="000000"/>
                </a:solidFill>
                <a:cs typeface="+mn-cs"/>
              </a:rPr>
              <a:t> (projet NLS). Popularisée comme dispositif d</a:t>
            </a:r>
            <a:r>
              <a:rPr lang="fr-FR" altLang="ja-JP" sz="3200" dirty="0">
                <a:solidFill>
                  <a:srgbClr val="000000"/>
                </a:solidFill>
                <a:latin typeface="Arial"/>
                <a:cs typeface="+mn-cs"/>
              </a:rPr>
              <a:t>'</a:t>
            </a:r>
            <a:r>
              <a:rPr lang="fr-FR" sz="3200" dirty="0">
                <a:solidFill>
                  <a:srgbClr val="000000"/>
                </a:solidFill>
                <a:cs typeface="+mn-cs"/>
              </a:rPr>
              <a:t>entrée par</a:t>
            </a:r>
            <a:r>
              <a:rPr lang="fr-FR" altLang="ja-JP" sz="3200" dirty="0">
                <a:solidFill>
                  <a:srgbClr val="000000"/>
                </a:solidFill>
              </a:rPr>
              <a:t> Xerox PARC dans les années 1970. </a:t>
            </a:r>
          </a:p>
          <a:p>
            <a:pPr>
              <a:spcBef>
                <a:spcPct val="50000"/>
              </a:spcBef>
              <a:buFontTx/>
              <a:buChar char="•"/>
              <a:defRPr/>
            </a:pPr>
            <a:r>
              <a:rPr lang="fr-FR" altLang="ja-JP" sz="3200" dirty="0">
                <a:solidFill>
                  <a:srgbClr val="000000"/>
                </a:solidFill>
              </a:rPr>
              <a:t> Commercialisée comme élément du Star de Xerox (</a:t>
            </a:r>
            <a:r>
              <a:rPr lang="fr-FR" altLang="ja-JP" sz="3200" b="1" dirty="0">
                <a:solidFill>
                  <a:srgbClr val="000000"/>
                </a:solidFill>
              </a:rPr>
              <a:t>1981</a:t>
            </a:r>
            <a:r>
              <a:rPr lang="fr-FR" altLang="ja-JP" sz="3200" dirty="0">
                <a:solidFill>
                  <a:srgbClr val="000000"/>
                </a:solidFill>
              </a:rPr>
              <a:t>), du PERQ de la compagnie des trois rivières (</a:t>
            </a:r>
            <a:r>
              <a:rPr lang="fr-FR" altLang="ja-JP" sz="3200" b="1" dirty="0">
                <a:solidFill>
                  <a:srgbClr val="000000"/>
                </a:solidFill>
              </a:rPr>
              <a:t>1981</a:t>
            </a:r>
            <a:r>
              <a:rPr lang="fr-FR" altLang="ja-JP" sz="3200" dirty="0">
                <a:solidFill>
                  <a:srgbClr val="000000"/>
                </a:solidFill>
              </a:rPr>
              <a:t>), du Lisa (</a:t>
            </a:r>
            <a:r>
              <a:rPr lang="fr-FR" altLang="ja-JP" sz="3200" b="1" dirty="0">
                <a:solidFill>
                  <a:srgbClr val="000000"/>
                </a:solidFill>
              </a:rPr>
              <a:t>1982</a:t>
            </a:r>
            <a:r>
              <a:rPr lang="fr-FR" altLang="ja-JP" sz="3200" dirty="0">
                <a:solidFill>
                  <a:srgbClr val="000000"/>
                </a:solidFill>
              </a:rPr>
              <a:t>) et du Macintosh (</a:t>
            </a:r>
            <a:r>
              <a:rPr lang="fr-FR" altLang="ja-JP" sz="3200" b="1" dirty="0">
                <a:solidFill>
                  <a:srgbClr val="000000"/>
                </a:solidFill>
              </a:rPr>
              <a:t>1984</a:t>
            </a:r>
            <a:r>
              <a:rPr lang="fr-FR" altLang="ja-JP" sz="3200" dirty="0">
                <a:solidFill>
                  <a:srgbClr val="000000"/>
                </a:solidFill>
              </a:rPr>
              <a:t>) de Apple</a:t>
            </a:r>
            <a:endParaRPr lang="fr-FR" sz="28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4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4D0CEC4D-9024-0E48-B1D3-729E1F2A73DB}" type="slidenum">
              <a:rPr lang="fr-FR"/>
              <a:pPr>
                <a:defRPr/>
              </a:pPr>
              <a:t>46</a:t>
            </a:fld>
            <a:endParaRPr lang="fr-FR"/>
          </a:p>
        </p:txBody>
      </p:sp>
      <p:sp>
        <p:nvSpPr>
          <p:cNvPr id="818178" name="Rectangle 2"/>
          <p:cNvSpPr>
            <a:spLocks noGrp="1" noChangeArrowheads="1"/>
          </p:cNvSpPr>
          <p:nvPr>
            <p:ph type="title"/>
          </p:nvPr>
        </p:nvSpPr>
        <p:spPr>
          <a:xfrm>
            <a:off x="742950" y="152400"/>
            <a:ext cx="8420100" cy="1143000"/>
          </a:xfrm>
        </p:spPr>
        <p:txBody>
          <a:bodyPr/>
          <a:lstStyle/>
          <a:p>
            <a:pPr eaLnBrk="1" hangingPunct="1">
              <a:defRPr/>
            </a:pPr>
            <a:r>
              <a:rPr lang="fr-FR" smtClean="0">
                <a:latin typeface="Times-Roman" charset="0"/>
              </a:rPr>
              <a:t>Les fen</a:t>
            </a:r>
            <a:r>
              <a:rPr lang="fr-FR" altLang="ja-JP" smtClean="0">
                <a:latin typeface="Times-Roman" charset="0"/>
              </a:rPr>
              <a:t>êtres</a:t>
            </a:r>
            <a:endParaRPr lang="fr-FR" smtClean="0">
              <a:latin typeface="Times-Roman" charset="0"/>
            </a:endParaRPr>
          </a:p>
        </p:txBody>
      </p:sp>
      <p:sp>
        <p:nvSpPr>
          <p:cNvPr id="818179" name="Text Box 3"/>
          <p:cNvSpPr txBox="1">
            <a:spLocks noChangeArrowheads="1"/>
          </p:cNvSpPr>
          <p:nvPr/>
        </p:nvSpPr>
        <p:spPr bwMode="auto">
          <a:xfrm>
            <a:off x="381000" y="1333500"/>
            <a:ext cx="95250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latin typeface="Times-Roman" charset="0"/>
                <a:cs typeface="+mn-cs"/>
              </a:rPr>
              <a:t> On trouve des fen</a:t>
            </a:r>
            <a:r>
              <a:rPr lang="fr-FR" altLang="ja-JP" sz="2800" dirty="0">
                <a:latin typeface="Times-Roman" charset="0"/>
              </a:rPr>
              <a:t>êtres disposées «</a:t>
            </a:r>
            <a:r>
              <a:rPr lang="fr-FR" altLang="ja-JP" sz="2800" dirty="0">
                <a:latin typeface="Arial"/>
              </a:rPr>
              <a:t> </a:t>
            </a:r>
            <a:r>
              <a:rPr lang="fr-FR" altLang="ja-JP" sz="2800" dirty="0">
                <a:latin typeface="Times-Roman" charset="0"/>
              </a:rPr>
              <a:t>en tuile</a:t>
            </a:r>
            <a:r>
              <a:rPr lang="fr-FR" altLang="ja-JP" sz="2800" dirty="0">
                <a:latin typeface="Arial"/>
              </a:rPr>
              <a:t> »</a:t>
            </a:r>
            <a:r>
              <a:rPr lang="fr-FR" altLang="ja-JP" sz="2800" dirty="0">
                <a:latin typeface="Times-Roman" charset="0"/>
              </a:rPr>
              <a:t> dans</a:t>
            </a:r>
            <a:r>
              <a:rPr lang="fr-FR" sz="2800" dirty="0">
                <a:latin typeface="Times-Roman" charset="0"/>
                <a:cs typeface="+mn-cs"/>
              </a:rPr>
              <a:t> le NLS de </a:t>
            </a:r>
            <a:r>
              <a:rPr lang="fr-FR" sz="2800" dirty="0" err="1">
                <a:latin typeface="Times-Roman" charset="0"/>
                <a:cs typeface="+mn-cs"/>
              </a:rPr>
              <a:t>Engelbart</a:t>
            </a:r>
            <a:r>
              <a:rPr lang="fr-FR" sz="2800" dirty="0">
                <a:latin typeface="Times-Roman" charset="0"/>
                <a:cs typeface="+mn-cs"/>
              </a:rPr>
              <a:t> en 1968. La recherche a débuté à </a:t>
            </a:r>
            <a:r>
              <a:rPr lang="fr-FR" sz="2800" dirty="0" err="1">
                <a:latin typeface="Times-Roman" charset="0"/>
                <a:cs typeface="+mn-cs"/>
              </a:rPr>
              <a:t>Stanford</a:t>
            </a:r>
            <a:r>
              <a:rPr lang="fr-FR" sz="2800" dirty="0">
                <a:latin typeface="Times-Roman" charset="0"/>
                <a:cs typeface="+mn-cs"/>
              </a:rPr>
              <a:t> sur des systèmes comme COPILOT (</a:t>
            </a:r>
            <a:r>
              <a:rPr lang="fr-FR" sz="2800" b="1" dirty="0">
                <a:latin typeface="Times-Roman" charset="0"/>
                <a:cs typeface="+mn-cs"/>
              </a:rPr>
              <a:t>1974</a:t>
            </a:r>
            <a:r>
              <a:rPr lang="fr-FR" sz="2800" dirty="0">
                <a:latin typeface="Times-Roman" charset="0"/>
                <a:cs typeface="+mn-cs"/>
              </a:rPr>
              <a:t>) et au MIT avec l</a:t>
            </a:r>
            <a:r>
              <a:rPr lang="fr-FR" altLang="ja-JP" sz="2800" dirty="0">
                <a:latin typeface="Arial"/>
                <a:cs typeface="+mn-cs"/>
              </a:rPr>
              <a:t>'</a:t>
            </a:r>
            <a:r>
              <a:rPr lang="fr-FR" sz="2800" dirty="0">
                <a:latin typeface="Times-Roman" charset="0"/>
                <a:cs typeface="+mn-cs"/>
              </a:rPr>
              <a:t>éditeur de texte EMACS (</a:t>
            </a:r>
            <a:r>
              <a:rPr lang="fr-FR" sz="2800" b="1" dirty="0">
                <a:latin typeface="Times-Roman" charset="0"/>
                <a:cs typeface="+mn-cs"/>
              </a:rPr>
              <a:t>1974</a:t>
            </a:r>
            <a:r>
              <a:rPr lang="fr-FR" sz="2800" dirty="0">
                <a:latin typeface="Times-Roman" charset="0"/>
                <a:cs typeface="+mn-cs"/>
              </a:rPr>
              <a:t>) qui avait aussi des fen</a:t>
            </a:r>
            <a:r>
              <a:rPr lang="fr-FR" altLang="ja-JP" sz="2800" dirty="0">
                <a:latin typeface="Times-Roman" charset="0"/>
              </a:rPr>
              <a:t>êtres</a:t>
            </a:r>
            <a:r>
              <a:rPr lang="fr-FR" sz="2800" dirty="0">
                <a:latin typeface="Times-Roman" charset="0"/>
                <a:cs typeface="+mn-cs"/>
              </a:rPr>
              <a:t> superposées. </a:t>
            </a:r>
          </a:p>
          <a:p>
            <a:pPr>
              <a:spcBef>
                <a:spcPct val="50000"/>
              </a:spcBef>
              <a:buFontTx/>
              <a:buChar char="•"/>
              <a:defRPr/>
            </a:pPr>
            <a:r>
              <a:rPr lang="fr-FR" sz="2800" dirty="0">
                <a:latin typeface="Times-Roman" charset="0"/>
                <a:cs typeface="+mn-cs"/>
              </a:rPr>
              <a:t> Alan Kay a proposé l</a:t>
            </a:r>
            <a:r>
              <a:rPr lang="fr-FR" altLang="ja-JP" sz="2800" dirty="0">
                <a:latin typeface="Arial"/>
                <a:cs typeface="+mn-cs"/>
              </a:rPr>
              <a:t>'</a:t>
            </a:r>
            <a:r>
              <a:rPr lang="fr-FR" sz="2800" dirty="0">
                <a:latin typeface="Times-Roman" charset="0"/>
                <a:cs typeface="+mn-cs"/>
              </a:rPr>
              <a:t>idée de fen</a:t>
            </a:r>
            <a:r>
              <a:rPr lang="fr-FR" altLang="ja-JP" sz="2800" dirty="0">
                <a:latin typeface="Times-Roman" charset="0"/>
              </a:rPr>
              <a:t>êtres «</a:t>
            </a:r>
            <a:r>
              <a:rPr lang="fr-FR" altLang="ja-JP" sz="2800" dirty="0">
                <a:latin typeface="Arial"/>
              </a:rPr>
              <a:t> </a:t>
            </a:r>
            <a:r>
              <a:rPr lang="fr-FR" altLang="ja-JP" sz="2800" i="1" dirty="0" err="1">
                <a:latin typeface="Times-Roman" charset="0"/>
              </a:rPr>
              <a:t>tiled</a:t>
            </a:r>
            <a:r>
              <a:rPr lang="fr-FR" altLang="ja-JP" sz="2800" i="1" dirty="0">
                <a:latin typeface="Arial"/>
              </a:rPr>
              <a:t> </a:t>
            </a:r>
            <a:r>
              <a:rPr lang="fr-FR" altLang="ja-JP" sz="2800" dirty="0">
                <a:latin typeface="Arial"/>
              </a:rPr>
              <a:t>»</a:t>
            </a:r>
            <a:r>
              <a:rPr lang="fr-FR" sz="2800" dirty="0">
                <a:latin typeface="Times-Roman" charset="0"/>
                <a:cs typeface="+mn-cs"/>
              </a:rPr>
              <a:t> dans son </a:t>
            </a:r>
            <a:r>
              <a:rPr lang="fr-FR" sz="2800" dirty="0" err="1">
                <a:latin typeface="Times-Roman" charset="0"/>
                <a:cs typeface="+mn-cs"/>
              </a:rPr>
              <a:t>PhD</a:t>
            </a:r>
            <a:r>
              <a:rPr lang="fr-FR" sz="2800" dirty="0">
                <a:latin typeface="Times-Roman" charset="0"/>
                <a:cs typeface="+mn-cs"/>
              </a:rPr>
              <a:t> de l</a:t>
            </a:r>
            <a:r>
              <a:rPr lang="fr-FR" altLang="ja-JP" sz="2800" dirty="0">
                <a:latin typeface="Arial"/>
                <a:cs typeface="+mn-cs"/>
              </a:rPr>
              <a:t>'</a:t>
            </a:r>
            <a:r>
              <a:rPr lang="fr-FR" sz="2800" dirty="0">
                <a:latin typeface="Times-Roman" charset="0"/>
                <a:cs typeface="+mn-cs"/>
              </a:rPr>
              <a:t>Université de Utah en 1969 et elles sont apparues pour la première fois en </a:t>
            </a:r>
            <a:r>
              <a:rPr lang="fr-FR" sz="2800" b="1" dirty="0">
                <a:latin typeface="Times-Roman" charset="0"/>
                <a:cs typeface="+mn-cs"/>
              </a:rPr>
              <a:t>1974</a:t>
            </a:r>
            <a:r>
              <a:rPr lang="fr-FR" sz="2800" dirty="0">
                <a:latin typeface="Times-Roman" charset="0"/>
                <a:cs typeface="+mn-cs"/>
              </a:rPr>
              <a:t> dans son système </a:t>
            </a:r>
            <a:r>
              <a:rPr lang="fr-FR" sz="2800" b="1" dirty="0" err="1">
                <a:latin typeface="Times-Roman" charset="0"/>
                <a:cs typeface="+mn-cs"/>
              </a:rPr>
              <a:t>Smalltalk</a:t>
            </a:r>
            <a:r>
              <a:rPr lang="fr-FR" sz="2800" dirty="0">
                <a:latin typeface="Times-Roman" charset="0"/>
                <a:cs typeface="+mn-cs"/>
              </a:rPr>
              <a:t> à Xerox PARC, puis rapidement après dans le système </a:t>
            </a:r>
            <a:r>
              <a:rPr lang="fr-FR" sz="2800" b="1" dirty="0" err="1">
                <a:latin typeface="Times-Roman" charset="0"/>
                <a:cs typeface="+mn-cs"/>
              </a:rPr>
              <a:t>InterLisp</a:t>
            </a:r>
            <a:r>
              <a:rPr lang="fr-FR" sz="2800" dirty="0">
                <a:latin typeface="Times-Roman" charset="0"/>
                <a:cs typeface="+mn-cs"/>
              </a:rPr>
              <a:t>. Les premiers usages commerciaux apparurent sur des machines Lisp (</a:t>
            </a:r>
            <a:r>
              <a:rPr lang="fr-FR" sz="2800" b="1" dirty="0">
                <a:latin typeface="Times-Roman" charset="0"/>
                <a:cs typeface="+mn-cs"/>
              </a:rPr>
              <a:t>1979</a:t>
            </a:r>
            <a:r>
              <a:rPr lang="fr-FR" sz="2800" dirty="0">
                <a:latin typeface="Times-Roman" charset="0"/>
                <a:cs typeface="+mn-cs"/>
              </a:rPr>
              <a:t>) qui sortaient de projets du laboratoire d’Intelligence artificielle du MIT.</a:t>
            </a:r>
            <a:r>
              <a:rPr lang="fr-FR" sz="1800"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0D67A67-E43D-1144-A019-686282A264EA}" type="slidenum">
              <a:rPr lang="fr-FR"/>
              <a:pPr>
                <a:defRPr/>
              </a:pPr>
              <a:t>47</a:t>
            </a:fld>
            <a:endParaRPr lang="fr-FR"/>
          </a:p>
        </p:txBody>
      </p:sp>
      <p:sp>
        <p:nvSpPr>
          <p:cNvPr id="919554" name="Rectangle 2"/>
          <p:cNvSpPr>
            <a:spLocks noGrp="1" noChangeArrowheads="1"/>
          </p:cNvSpPr>
          <p:nvPr>
            <p:ph type="title"/>
          </p:nvPr>
        </p:nvSpPr>
        <p:spPr>
          <a:xfrm>
            <a:off x="742950" y="125413"/>
            <a:ext cx="8420100" cy="1143000"/>
          </a:xfrm>
        </p:spPr>
        <p:txBody>
          <a:bodyPr/>
          <a:lstStyle/>
          <a:p>
            <a:pPr eaLnBrk="1" hangingPunct="1">
              <a:defRPr/>
            </a:pPr>
            <a:r>
              <a:rPr lang="fr-FR" dirty="0" smtClean="0">
                <a:latin typeface="Times-Roman" charset="0"/>
              </a:rPr>
              <a:t>Les fen</a:t>
            </a:r>
            <a:r>
              <a:rPr lang="fr-FR" altLang="ja-JP" dirty="0" smtClean="0">
                <a:latin typeface="Times-Roman" charset="0"/>
              </a:rPr>
              <a:t>êtres</a:t>
            </a:r>
            <a:endParaRPr lang="fr-FR" dirty="0" smtClean="0">
              <a:latin typeface="Times-Roman" charset="0"/>
            </a:endParaRPr>
          </a:p>
        </p:txBody>
      </p:sp>
      <p:sp>
        <p:nvSpPr>
          <p:cNvPr id="919555" name="Text Box 3"/>
          <p:cNvSpPr txBox="1">
            <a:spLocks noChangeArrowheads="1"/>
          </p:cNvSpPr>
          <p:nvPr/>
        </p:nvSpPr>
        <p:spPr bwMode="auto">
          <a:xfrm>
            <a:off x="381000" y="1371600"/>
            <a:ext cx="95250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latin typeface="Times-Roman" charset="0"/>
                <a:cs typeface="+mn-cs"/>
              </a:rPr>
              <a:t> Le </a:t>
            </a:r>
            <a:r>
              <a:rPr lang="fr-FR" sz="2800" dirty="0" err="1">
                <a:latin typeface="Times-Roman" charset="0"/>
                <a:cs typeface="+mn-cs"/>
              </a:rPr>
              <a:t>Window</a:t>
            </a:r>
            <a:r>
              <a:rPr lang="fr-FR" sz="2800" dirty="0">
                <a:latin typeface="Times-Roman" charset="0"/>
                <a:cs typeface="+mn-cs"/>
              </a:rPr>
              <a:t> Manager </a:t>
            </a:r>
            <a:r>
              <a:rPr lang="fr-FR" sz="2800" b="1" dirty="0">
                <a:latin typeface="Times-Roman" charset="0"/>
                <a:cs typeface="+mn-cs"/>
              </a:rPr>
              <a:t>Cedar</a:t>
            </a:r>
            <a:r>
              <a:rPr lang="fr-FR" sz="2800" dirty="0">
                <a:latin typeface="Times-Roman" charset="0"/>
                <a:cs typeface="+mn-cs"/>
              </a:rPr>
              <a:t> de Xerox PARC était le premier gestionnaire de fen</a:t>
            </a:r>
            <a:r>
              <a:rPr lang="fr-FR" altLang="ja-JP" sz="2800" dirty="0">
                <a:latin typeface="Times-Roman" charset="0"/>
              </a:rPr>
              <a:t>êtres avec superposition</a:t>
            </a:r>
            <a:r>
              <a:rPr lang="fr-FR" sz="2800" dirty="0">
                <a:latin typeface="Times-Roman" charset="0"/>
                <a:cs typeface="+mn-cs"/>
              </a:rPr>
              <a:t> (</a:t>
            </a:r>
            <a:r>
              <a:rPr lang="fr-FR" sz="2800" b="1" dirty="0">
                <a:latin typeface="Times-Roman" charset="0"/>
                <a:cs typeface="+mn-cs"/>
              </a:rPr>
              <a:t>1981</a:t>
            </a:r>
            <a:r>
              <a:rPr lang="fr-FR" sz="2800" dirty="0">
                <a:latin typeface="Times-Roman" charset="0"/>
                <a:cs typeface="+mn-cs"/>
              </a:rPr>
              <a:t>), il a été rapidement suivi d</a:t>
            </a:r>
            <a:r>
              <a:rPr lang="fr-FR" altLang="ja-JP" sz="2800" dirty="0">
                <a:latin typeface="Arial"/>
                <a:cs typeface="+mn-cs"/>
              </a:rPr>
              <a:t>'</a:t>
            </a:r>
            <a:r>
              <a:rPr lang="fr-FR" sz="2800" dirty="0">
                <a:latin typeface="Times-Roman" charset="0"/>
                <a:cs typeface="+mn-cs"/>
              </a:rPr>
              <a:t>un </a:t>
            </a:r>
            <a:r>
              <a:rPr lang="fr-FR" sz="2800" dirty="0" err="1">
                <a:latin typeface="Times-Roman" charset="0"/>
                <a:cs typeface="+mn-cs"/>
              </a:rPr>
              <a:t>window</a:t>
            </a:r>
            <a:r>
              <a:rPr lang="fr-FR" sz="2800" dirty="0">
                <a:latin typeface="Times-Roman" charset="0"/>
                <a:cs typeface="+mn-cs"/>
              </a:rPr>
              <a:t> manager au Centre de Technologie de l</a:t>
            </a:r>
            <a:r>
              <a:rPr lang="fr-FR" altLang="ja-JP" sz="2800" dirty="0">
                <a:latin typeface="Arial"/>
                <a:cs typeface="+mn-cs"/>
              </a:rPr>
              <a:t>'</a:t>
            </a:r>
            <a:r>
              <a:rPr lang="fr-FR" sz="2800" dirty="0">
                <a:latin typeface="Times-Roman" charset="0"/>
                <a:cs typeface="+mn-cs"/>
              </a:rPr>
              <a:t>Information de l</a:t>
            </a:r>
            <a:r>
              <a:rPr lang="fr-FR" altLang="ja-JP" sz="2800" dirty="0">
                <a:latin typeface="Arial"/>
                <a:cs typeface="+mn-cs"/>
              </a:rPr>
              <a:t>'</a:t>
            </a:r>
            <a:r>
              <a:rPr lang="fr-FR" sz="2800" dirty="0">
                <a:latin typeface="Times-Roman" charset="0"/>
                <a:cs typeface="+mn-cs"/>
              </a:rPr>
              <a:t>Université de Carnegie Mellon (</a:t>
            </a:r>
            <a:r>
              <a:rPr lang="fr-FR" sz="2800" b="1" dirty="0">
                <a:latin typeface="Times-Roman" charset="0"/>
                <a:cs typeface="+mn-cs"/>
              </a:rPr>
              <a:t>1983</a:t>
            </a:r>
            <a:r>
              <a:rPr lang="fr-FR" sz="2800" dirty="0">
                <a:latin typeface="Times-Roman" charset="0"/>
                <a:cs typeface="+mn-cs"/>
              </a:rPr>
              <a:t>, financé par IBM). </a:t>
            </a:r>
          </a:p>
          <a:p>
            <a:pPr>
              <a:spcBef>
                <a:spcPct val="50000"/>
              </a:spcBef>
              <a:buFontTx/>
              <a:buChar char="•"/>
              <a:defRPr/>
            </a:pPr>
            <a:r>
              <a:rPr lang="fr-FR" sz="2800" dirty="0">
                <a:latin typeface="Times-Roman" charset="0"/>
                <a:cs typeface="+mn-cs"/>
              </a:rPr>
              <a:t> Les principaux systèmes commerciaux popularisant les fen</a:t>
            </a:r>
            <a:r>
              <a:rPr lang="fr-FR" altLang="ja-JP" sz="2800" dirty="0">
                <a:latin typeface="Times-Roman" charset="0"/>
              </a:rPr>
              <a:t>êtres ont été</a:t>
            </a:r>
            <a:r>
              <a:rPr lang="fr-FR" sz="2800" dirty="0">
                <a:latin typeface="Times-Roman" charset="0"/>
                <a:cs typeface="+mn-cs"/>
              </a:rPr>
              <a:t> le </a:t>
            </a:r>
            <a:r>
              <a:rPr lang="fr-FR" sz="2800" b="1" dirty="0">
                <a:latin typeface="Times-Roman" charset="0"/>
                <a:cs typeface="+mn-cs"/>
              </a:rPr>
              <a:t>Star</a:t>
            </a:r>
            <a:r>
              <a:rPr lang="fr-FR" sz="2800" dirty="0">
                <a:latin typeface="Times-Roman" charset="0"/>
                <a:cs typeface="+mn-cs"/>
              </a:rPr>
              <a:t> de Xerox (1981), le </a:t>
            </a:r>
            <a:r>
              <a:rPr lang="fr-FR" sz="2800" b="1" dirty="0">
                <a:latin typeface="Times-Roman" charset="0"/>
                <a:cs typeface="+mn-cs"/>
              </a:rPr>
              <a:t>Lisa</a:t>
            </a:r>
            <a:r>
              <a:rPr lang="fr-FR" sz="2800" dirty="0">
                <a:latin typeface="Times-Roman" charset="0"/>
                <a:cs typeface="+mn-cs"/>
              </a:rPr>
              <a:t> d</a:t>
            </a:r>
            <a:r>
              <a:rPr lang="fr-FR" altLang="ja-JP" sz="2800" dirty="0">
                <a:latin typeface="Arial"/>
                <a:cs typeface="+mn-cs"/>
              </a:rPr>
              <a:t>'</a:t>
            </a:r>
            <a:r>
              <a:rPr lang="fr-FR" sz="2800" dirty="0">
                <a:latin typeface="Times-Roman" charset="0"/>
                <a:cs typeface="+mn-cs"/>
              </a:rPr>
              <a:t>Apple(</a:t>
            </a:r>
            <a:r>
              <a:rPr lang="fr-FR" sz="2800" b="1" dirty="0">
                <a:latin typeface="Times-Roman" charset="0"/>
                <a:cs typeface="+mn-cs"/>
              </a:rPr>
              <a:t>1982</a:t>
            </a:r>
            <a:r>
              <a:rPr lang="fr-FR" sz="2800" dirty="0">
                <a:latin typeface="Times-Roman" charset="0"/>
                <a:cs typeface="+mn-cs"/>
              </a:rPr>
              <a:t>), et de manière plus importante, le </a:t>
            </a:r>
            <a:r>
              <a:rPr lang="fr-FR" sz="2800" b="1" dirty="0">
                <a:latin typeface="Times-Roman" charset="0"/>
                <a:cs typeface="+mn-cs"/>
              </a:rPr>
              <a:t>Macintosh</a:t>
            </a:r>
            <a:r>
              <a:rPr lang="fr-FR" sz="2800" dirty="0">
                <a:latin typeface="Times-Roman" charset="0"/>
                <a:cs typeface="+mn-cs"/>
              </a:rPr>
              <a:t> d</a:t>
            </a:r>
            <a:r>
              <a:rPr lang="fr-FR" altLang="ja-JP" sz="2800" dirty="0">
                <a:latin typeface="Arial"/>
                <a:cs typeface="+mn-cs"/>
              </a:rPr>
              <a:t>'</a:t>
            </a:r>
            <a:r>
              <a:rPr lang="fr-FR" sz="2800" dirty="0">
                <a:latin typeface="Times-Roman" charset="0"/>
                <a:cs typeface="+mn-cs"/>
              </a:rPr>
              <a:t>Apple (</a:t>
            </a:r>
            <a:r>
              <a:rPr lang="fr-FR" sz="2800" b="1" dirty="0">
                <a:latin typeface="Times-Roman" charset="0"/>
                <a:cs typeface="+mn-cs"/>
              </a:rPr>
              <a:t>1984</a:t>
            </a:r>
            <a:r>
              <a:rPr lang="fr-FR" sz="2800" dirty="0">
                <a:latin typeface="Times-Roman" charset="0"/>
                <a:cs typeface="+mn-cs"/>
              </a:rPr>
              <a:t>).</a:t>
            </a:r>
          </a:p>
          <a:p>
            <a:pPr>
              <a:spcBef>
                <a:spcPct val="50000"/>
              </a:spcBef>
              <a:buFontTx/>
              <a:buChar char="•"/>
              <a:defRPr/>
            </a:pPr>
            <a:r>
              <a:rPr lang="fr-FR" sz="2800" dirty="0">
                <a:latin typeface="Times-Roman" charset="0"/>
                <a:cs typeface="+mn-cs"/>
              </a:rPr>
              <a:t>Le système </a:t>
            </a:r>
            <a:r>
              <a:rPr lang="fr-FR" sz="2800" b="1" dirty="0">
                <a:latin typeface="Times-Roman" charset="0"/>
                <a:cs typeface="+mn-cs"/>
              </a:rPr>
              <a:t>X-</a:t>
            </a:r>
            <a:r>
              <a:rPr lang="fr-FR" sz="2800" b="1" dirty="0" err="1">
                <a:latin typeface="Times-Roman" charset="0"/>
                <a:cs typeface="+mn-cs"/>
              </a:rPr>
              <a:t>Window</a:t>
            </a:r>
            <a:r>
              <a:rPr lang="fr-FR" sz="2800" dirty="0">
                <a:latin typeface="Times-Roman" charset="0"/>
                <a:cs typeface="+mn-cs"/>
              </a:rPr>
              <a:t>, standard toujours actuel sous Unix, a été développé au MIT in </a:t>
            </a:r>
            <a:r>
              <a:rPr lang="fr-FR" sz="2800" b="1" dirty="0">
                <a:latin typeface="Times-Roman" charset="0"/>
                <a:cs typeface="+mn-cs"/>
              </a:rPr>
              <a:t>1984</a:t>
            </a:r>
            <a:r>
              <a:rPr lang="fr-FR" sz="2800" dirty="0">
                <a:latin typeface="Times-Roman" charset="0"/>
                <a:cs typeface="+mn-cs"/>
              </a:rPr>
              <a:t>.</a:t>
            </a:r>
            <a:r>
              <a:rPr lang="fr-FR" sz="1800"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9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D1BFAFC9-DB0F-B844-B997-CE8CD497254B}" type="slidenum">
              <a:rPr lang="fr-FR"/>
              <a:pPr>
                <a:defRPr/>
              </a:pPr>
              <a:t>48</a:t>
            </a:fld>
            <a:endParaRPr lang="fr-FR"/>
          </a:p>
        </p:txBody>
      </p:sp>
      <p:sp>
        <p:nvSpPr>
          <p:cNvPr id="824322" name="Rectangle 2"/>
          <p:cNvSpPr>
            <a:spLocks noGrp="1" noChangeArrowheads="1"/>
          </p:cNvSpPr>
          <p:nvPr>
            <p:ph type="title"/>
          </p:nvPr>
        </p:nvSpPr>
        <p:spPr>
          <a:xfrm>
            <a:off x="742950" y="115888"/>
            <a:ext cx="8420100" cy="1143000"/>
          </a:xfrm>
        </p:spPr>
        <p:txBody>
          <a:bodyPr/>
          <a:lstStyle/>
          <a:p>
            <a:pPr eaLnBrk="1" hangingPunct="1">
              <a:defRPr/>
            </a:pPr>
            <a:r>
              <a:rPr lang="fr-FR" smtClean="0">
                <a:latin typeface="Times-Roman" charset="0"/>
              </a:rPr>
              <a:t>Programmes de dessin</a:t>
            </a:r>
          </a:p>
        </p:txBody>
      </p:sp>
      <p:sp>
        <p:nvSpPr>
          <p:cNvPr id="824323" name="Text Box 3"/>
          <p:cNvSpPr txBox="1">
            <a:spLocks noChangeArrowheads="1"/>
          </p:cNvSpPr>
          <p:nvPr/>
        </p:nvSpPr>
        <p:spPr bwMode="auto">
          <a:xfrm>
            <a:off x="381000" y="1052513"/>
            <a:ext cx="95250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spcAft>
                <a:spcPct val="10000"/>
              </a:spcAft>
              <a:buFontTx/>
              <a:buChar char="•"/>
              <a:defRPr/>
            </a:pPr>
            <a:r>
              <a:rPr lang="fr-FR" dirty="0">
                <a:latin typeface="Times-Roman" charset="0"/>
                <a:cs typeface="+mn-cs"/>
              </a:rPr>
              <a:t> </a:t>
            </a:r>
            <a:r>
              <a:rPr lang="fr-FR" sz="2800" dirty="0">
                <a:latin typeface="+mj-lt"/>
                <a:cs typeface="+mn-cs"/>
              </a:rPr>
              <a:t>La technologie actuelle est apparue dans le système </a:t>
            </a:r>
            <a:r>
              <a:rPr lang="fr-FR" sz="2800" b="1" dirty="0" err="1">
                <a:latin typeface="+mj-lt"/>
                <a:cs typeface="+mn-cs"/>
              </a:rPr>
              <a:t>Sketchpad</a:t>
            </a:r>
            <a:r>
              <a:rPr lang="fr-FR" sz="2800" dirty="0">
                <a:latin typeface="+mj-lt"/>
                <a:cs typeface="+mn-cs"/>
              </a:rPr>
              <a:t> de Sutherland en </a:t>
            </a:r>
            <a:r>
              <a:rPr lang="fr-FR" sz="2800" b="1" dirty="0">
                <a:latin typeface="+mj-lt"/>
                <a:cs typeface="+mn-cs"/>
              </a:rPr>
              <a:t>1963</a:t>
            </a:r>
            <a:r>
              <a:rPr lang="fr-FR" sz="2800" dirty="0">
                <a:latin typeface="+mj-lt"/>
                <a:cs typeface="+mn-cs"/>
              </a:rPr>
              <a:t>. L</a:t>
            </a:r>
            <a:r>
              <a:rPr lang="fr-FR" altLang="ja-JP" sz="2800" dirty="0">
                <a:latin typeface="+mj-lt"/>
                <a:cs typeface="+mn-cs"/>
              </a:rPr>
              <a:t>'</a:t>
            </a:r>
            <a:r>
              <a:rPr lang="fr-FR" sz="2800" dirty="0">
                <a:latin typeface="+mj-lt"/>
                <a:cs typeface="+mn-cs"/>
              </a:rPr>
              <a:t>usage d</a:t>
            </a:r>
            <a:r>
              <a:rPr lang="fr-FR" altLang="ja-JP" sz="2800" dirty="0">
                <a:latin typeface="+mj-lt"/>
                <a:cs typeface="+mn-cs"/>
              </a:rPr>
              <a:t>'</a:t>
            </a:r>
            <a:r>
              <a:rPr lang="fr-FR" sz="2800" dirty="0">
                <a:latin typeface="+mj-lt"/>
                <a:cs typeface="+mn-cs"/>
              </a:rPr>
              <a:t>une souris pour les graphiques dans NLS en 1965. En 1968 Ken Pulfer and Grant </a:t>
            </a:r>
            <a:r>
              <a:rPr lang="fr-FR" sz="2800" dirty="0" err="1">
                <a:latin typeface="+mj-lt"/>
                <a:cs typeface="+mn-cs"/>
              </a:rPr>
              <a:t>Bechthold</a:t>
            </a:r>
            <a:r>
              <a:rPr lang="fr-FR" sz="2800" dirty="0">
                <a:latin typeface="+mj-lt"/>
                <a:cs typeface="+mn-cs"/>
              </a:rPr>
              <a:t> du National </a:t>
            </a:r>
            <a:r>
              <a:rPr lang="fr-FR" sz="2800" dirty="0" err="1">
                <a:latin typeface="+mj-lt"/>
                <a:cs typeface="+mn-cs"/>
              </a:rPr>
              <a:t>Research</a:t>
            </a:r>
            <a:r>
              <a:rPr lang="fr-FR" sz="2800" dirty="0">
                <a:latin typeface="+mj-lt"/>
                <a:cs typeface="+mn-cs"/>
              </a:rPr>
              <a:t> Council au Canada ont construit une souris en bois comme celle de </a:t>
            </a:r>
            <a:r>
              <a:rPr lang="fr-FR" sz="2800" dirty="0" err="1">
                <a:latin typeface="+mj-lt"/>
                <a:cs typeface="+mn-cs"/>
              </a:rPr>
              <a:t>Engelbart</a:t>
            </a:r>
            <a:r>
              <a:rPr lang="fr-FR" sz="2800" dirty="0">
                <a:latin typeface="+mj-lt"/>
                <a:cs typeface="+mn-cs"/>
              </a:rPr>
              <a:t>, et l</a:t>
            </a:r>
            <a:r>
              <a:rPr lang="fr-FR" altLang="ja-JP" sz="2800" dirty="0">
                <a:latin typeface="+mj-lt"/>
                <a:cs typeface="+mn-cs"/>
              </a:rPr>
              <a:t>'</a:t>
            </a:r>
            <a:r>
              <a:rPr lang="fr-FR" sz="2800" dirty="0">
                <a:latin typeface="+mj-lt"/>
                <a:cs typeface="+mn-cs"/>
              </a:rPr>
              <a:t>ont utilisée dans un système de montage de films.</a:t>
            </a:r>
          </a:p>
          <a:p>
            <a:pPr>
              <a:spcBef>
                <a:spcPct val="10000"/>
              </a:spcBef>
              <a:spcAft>
                <a:spcPct val="10000"/>
              </a:spcAft>
              <a:buFontTx/>
              <a:buChar char="•"/>
              <a:defRPr/>
            </a:pPr>
            <a:r>
              <a:rPr lang="fr-FR" sz="2800" dirty="0">
                <a:latin typeface="+mj-lt"/>
                <a:cs typeface="+mn-cs"/>
              </a:rPr>
              <a:t> </a:t>
            </a:r>
            <a:r>
              <a:rPr lang="fr-FR" sz="2800" b="1" dirty="0" err="1">
                <a:latin typeface="+mj-lt"/>
                <a:cs typeface="+mn-cs"/>
              </a:rPr>
              <a:t>Markup</a:t>
            </a:r>
            <a:r>
              <a:rPr lang="fr-FR" sz="2800" dirty="0">
                <a:latin typeface="+mj-lt"/>
                <a:cs typeface="+mn-cs"/>
              </a:rPr>
              <a:t> de William Newman (</a:t>
            </a:r>
            <a:r>
              <a:rPr lang="fr-FR" sz="2800" b="1" dirty="0">
                <a:latin typeface="+mj-lt"/>
                <a:cs typeface="+mn-cs"/>
              </a:rPr>
              <a:t>1975</a:t>
            </a:r>
            <a:r>
              <a:rPr lang="fr-FR" sz="2800" dirty="0">
                <a:latin typeface="+mj-lt"/>
                <a:cs typeface="+mn-cs"/>
              </a:rPr>
              <a:t>) a été le premier programme de dessin de Xerox PARC, suivi rapidement par </a:t>
            </a:r>
            <a:r>
              <a:rPr lang="fr-FR" sz="2800" dirty="0" err="1">
                <a:latin typeface="+mj-lt"/>
                <a:cs typeface="+mn-cs"/>
              </a:rPr>
              <a:t>Draw</a:t>
            </a:r>
            <a:r>
              <a:rPr lang="fr-FR" sz="2800" dirty="0">
                <a:latin typeface="+mj-lt"/>
                <a:cs typeface="+mn-cs"/>
              </a:rPr>
              <a:t> de Patrick Baudelaire qui ajouta la manipulation de lignes et de courbes. </a:t>
            </a:r>
          </a:p>
          <a:p>
            <a:pPr>
              <a:spcBef>
                <a:spcPct val="10000"/>
              </a:spcBef>
              <a:spcAft>
                <a:spcPct val="10000"/>
              </a:spcAft>
              <a:buFontTx/>
              <a:buChar char="•"/>
              <a:defRPr/>
            </a:pPr>
            <a:r>
              <a:rPr lang="fr-FR" sz="2800" dirty="0">
                <a:latin typeface="+mj-lt"/>
                <a:cs typeface="+mn-cs"/>
              </a:rPr>
              <a:t> Le premier programme de peinture a été </a:t>
            </a:r>
            <a:r>
              <a:rPr lang="fr-FR" sz="2800" b="1" dirty="0" err="1">
                <a:latin typeface="+mj-lt"/>
                <a:cs typeface="+mn-cs"/>
              </a:rPr>
              <a:t>Superpaint</a:t>
            </a:r>
            <a:r>
              <a:rPr lang="fr-FR" sz="2800" dirty="0">
                <a:latin typeface="+mj-lt"/>
                <a:cs typeface="+mn-cs"/>
              </a:rPr>
              <a:t>  de Dick </a:t>
            </a:r>
            <a:r>
              <a:rPr lang="fr-FR" sz="2800" dirty="0" err="1">
                <a:latin typeface="+mj-lt"/>
                <a:cs typeface="+mn-cs"/>
              </a:rPr>
              <a:t>Shoup</a:t>
            </a:r>
            <a:r>
              <a:rPr lang="fr-FR" sz="2800" dirty="0">
                <a:latin typeface="+mj-lt"/>
                <a:cs typeface="+mn-cs"/>
              </a:rPr>
              <a:t>, développé à Xerox PARC (</a:t>
            </a:r>
            <a:r>
              <a:rPr lang="fr-FR" sz="2800" b="1" dirty="0">
                <a:latin typeface="+mj-lt"/>
                <a:cs typeface="+mn-cs"/>
              </a:rPr>
              <a:t>1974-75</a:t>
            </a:r>
            <a:r>
              <a:rPr lang="fr-FR" sz="2800" dirty="0">
                <a:latin typeface="+mj-lt"/>
                <a:cs typeface="+mn-c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4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4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3140CC68-DF65-ED48-8C75-807AE4DA680C}" type="slidenum">
              <a:rPr lang="fr-FR"/>
              <a:pPr>
                <a:defRPr/>
              </a:pPr>
              <a:t>49</a:t>
            </a:fld>
            <a:endParaRPr lang="fr-FR"/>
          </a:p>
        </p:txBody>
      </p:sp>
      <p:sp>
        <p:nvSpPr>
          <p:cNvPr id="826370" name="Rectangle 2"/>
          <p:cNvSpPr>
            <a:spLocks noGrp="1" noChangeArrowheads="1"/>
          </p:cNvSpPr>
          <p:nvPr>
            <p:ph type="title"/>
          </p:nvPr>
        </p:nvSpPr>
        <p:spPr>
          <a:xfrm>
            <a:off x="742950" y="304800"/>
            <a:ext cx="8420100" cy="1143000"/>
          </a:xfrm>
        </p:spPr>
        <p:txBody>
          <a:bodyPr/>
          <a:lstStyle/>
          <a:p>
            <a:pPr eaLnBrk="1" hangingPunct="1">
              <a:defRPr/>
            </a:pPr>
            <a:r>
              <a:rPr lang="fr-FR" dirty="0" smtClean="0">
                <a:latin typeface="Times-Roman" charset="0"/>
              </a:rPr>
              <a:t>Editeurs de textes</a:t>
            </a:r>
          </a:p>
        </p:txBody>
      </p:sp>
      <p:sp>
        <p:nvSpPr>
          <p:cNvPr id="826371" name="Text Box 3"/>
          <p:cNvSpPr txBox="1">
            <a:spLocks noChangeArrowheads="1"/>
          </p:cNvSpPr>
          <p:nvPr/>
        </p:nvSpPr>
        <p:spPr bwMode="auto">
          <a:xfrm>
            <a:off x="381000" y="1508125"/>
            <a:ext cx="88392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dirty="0">
                <a:latin typeface="Times-Roman" charset="0"/>
                <a:cs typeface="+mn-cs"/>
              </a:rPr>
              <a:t> </a:t>
            </a:r>
            <a:r>
              <a:rPr lang="fr-FR" sz="2800" dirty="0">
                <a:latin typeface="Times-Roman" charset="0"/>
                <a:cs typeface="+mn-cs"/>
              </a:rPr>
              <a:t>En </a:t>
            </a:r>
            <a:r>
              <a:rPr lang="fr-FR" sz="2800" b="1" dirty="0">
                <a:latin typeface="Times-Roman" charset="0"/>
                <a:cs typeface="+mn-cs"/>
              </a:rPr>
              <a:t>1962</a:t>
            </a:r>
            <a:r>
              <a:rPr lang="fr-FR" sz="2800" dirty="0">
                <a:latin typeface="Times-Roman" charset="0"/>
                <a:cs typeface="+mn-cs"/>
              </a:rPr>
              <a:t> au laboratoire de Recherche de </a:t>
            </a:r>
            <a:r>
              <a:rPr lang="fr-FR" sz="2800" dirty="0" err="1">
                <a:latin typeface="Times-Roman" charset="0"/>
                <a:cs typeface="+mn-cs"/>
              </a:rPr>
              <a:t>Stanford</a:t>
            </a:r>
            <a:r>
              <a:rPr lang="fr-FR" sz="2800" dirty="0">
                <a:latin typeface="Times-Roman" charset="0"/>
                <a:cs typeface="+mn-cs"/>
              </a:rPr>
              <a:t>, </a:t>
            </a:r>
            <a:r>
              <a:rPr lang="fr-FR" sz="2800" dirty="0" err="1">
                <a:latin typeface="Times-Roman" charset="0"/>
                <a:cs typeface="+mn-cs"/>
              </a:rPr>
              <a:t>Engelbart</a:t>
            </a:r>
            <a:r>
              <a:rPr lang="fr-FR" sz="2800" dirty="0">
                <a:latin typeface="Times-Roman" charset="0"/>
                <a:cs typeface="+mn-cs"/>
              </a:rPr>
              <a:t> a proposé (et plus tard implémenté), un traitement de texte avec pliage automatique des lignes, fonctions de recherche et remplacement, macros définissables par l</a:t>
            </a:r>
            <a:r>
              <a:rPr lang="fr-FR" altLang="ja-JP" sz="2800" dirty="0">
                <a:latin typeface="Arial"/>
                <a:cs typeface="+mn-cs"/>
              </a:rPr>
              <a:t>'</a:t>
            </a:r>
            <a:r>
              <a:rPr lang="fr-FR" sz="2800" dirty="0">
                <a:latin typeface="Times-Roman" charset="0"/>
                <a:cs typeface="+mn-cs"/>
              </a:rPr>
              <a:t>utilisateur, scrolling de texte, commandes de déplacement, de copie et de destruction de caractères, de mots, ou de blocs de texte.</a:t>
            </a:r>
          </a:p>
          <a:p>
            <a:pPr>
              <a:buFontTx/>
              <a:buChar char="•"/>
              <a:defRPr/>
            </a:pPr>
            <a:r>
              <a:rPr lang="fr-FR" sz="2800" dirty="0">
                <a:latin typeface="Times-Roman" charset="0"/>
                <a:cs typeface="+mn-cs"/>
              </a:rPr>
              <a:t> </a:t>
            </a:r>
            <a:r>
              <a:rPr lang="fr-FR" sz="2800" dirty="0" err="1">
                <a:latin typeface="Times-Roman" charset="0"/>
                <a:cs typeface="+mn-cs"/>
              </a:rPr>
              <a:t>TVEdit</a:t>
            </a:r>
            <a:r>
              <a:rPr lang="fr-FR" sz="2800" dirty="0">
                <a:latin typeface="Times-Roman" charset="0"/>
                <a:cs typeface="+mn-cs"/>
              </a:rPr>
              <a:t> (</a:t>
            </a:r>
            <a:r>
              <a:rPr lang="fr-FR" sz="2800" b="1" dirty="0">
                <a:latin typeface="Times-Roman" charset="0"/>
                <a:cs typeface="+mn-cs"/>
              </a:rPr>
              <a:t>1965</a:t>
            </a:r>
            <a:r>
              <a:rPr lang="fr-FR" sz="2800" dirty="0">
                <a:latin typeface="Times-Roman" charset="0"/>
                <a:cs typeface="+mn-cs"/>
              </a:rPr>
              <a:t>) de </a:t>
            </a:r>
            <a:r>
              <a:rPr lang="fr-FR" sz="2800" dirty="0" err="1">
                <a:latin typeface="Times-Roman" charset="0"/>
                <a:cs typeface="+mn-cs"/>
              </a:rPr>
              <a:t>Stanford</a:t>
            </a:r>
            <a:r>
              <a:rPr lang="fr-FR" sz="2800" dirty="0">
                <a:latin typeface="Times-Roman" charset="0"/>
                <a:cs typeface="+mn-cs"/>
              </a:rPr>
              <a:t> </a:t>
            </a:r>
            <a:r>
              <a:rPr lang="fr-FR" sz="2800" dirty="0">
                <a:latin typeface="Times"/>
                <a:cs typeface="Times"/>
              </a:rPr>
              <a:t>f</a:t>
            </a:r>
            <a:r>
              <a:rPr lang="fr-FR" altLang="ja-JP" sz="2800" dirty="0">
                <a:latin typeface="Times"/>
                <a:cs typeface="Times"/>
              </a:rPr>
              <a:t>ût</a:t>
            </a:r>
            <a:r>
              <a:rPr lang="fr-FR" sz="2800" dirty="0">
                <a:latin typeface="Times"/>
                <a:cs typeface="Times"/>
              </a:rPr>
              <a:t> </a:t>
            </a:r>
            <a:r>
              <a:rPr lang="fr-FR" sz="2800" dirty="0">
                <a:latin typeface="Times-Roman" charset="0"/>
                <a:cs typeface="+mn-cs"/>
              </a:rPr>
              <a:t>l</a:t>
            </a:r>
            <a:r>
              <a:rPr lang="fr-FR" altLang="ja-JP" sz="2800" dirty="0">
                <a:latin typeface="Arial"/>
                <a:cs typeface="+mn-cs"/>
              </a:rPr>
              <a:t>'</a:t>
            </a:r>
            <a:r>
              <a:rPr lang="fr-FR" sz="2800" dirty="0">
                <a:latin typeface="Times-Roman" charset="0"/>
                <a:cs typeface="+mn-cs"/>
              </a:rPr>
              <a:t>un des premiers éditeurs pour écran à rayons cathodiques qui a été largement utilisé.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C4D8B006-9293-764C-867B-B12CD5392600}" type="slidenum">
              <a:rPr lang="fr-FR"/>
              <a:pPr>
                <a:defRPr/>
              </a:pPr>
              <a:t>5</a:t>
            </a:fld>
            <a:endParaRPr lang="fr-FR"/>
          </a:p>
        </p:txBody>
      </p:sp>
      <p:pic>
        <p:nvPicPr>
          <p:cNvPr id="7608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0834" name="Rectangle 2"/>
          <p:cNvSpPr>
            <a:spLocks noGrp="1" noChangeArrowheads="1"/>
          </p:cNvSpPr>
          <p:nvPr>
            <p:ph type="title"/>
          </p:nvPr>
        </p:nvSpPr>
        <p:spPr>
          <a:xfrm>
            <a:off x="742950" y="304800"/>
            <a:ext cx="8420100" cy="1143000"/>
          </a:xfrm>
        </p:spPr>
        <p:txBody>
          <a:bodyPr lIns="92075" tIns="46038" rIns="92075" bIns="46038"/>
          <a:lstStyle/>
          <a:p>
            <a:pPr eaLnBrk="1" hangingPunct="1">
              <a:defRPr/>
            </a:pPr>
            <a:r>
              <a:rPr lang="en-US" sz="4000" b="1" smtClean="0"/>
              <a:t>Eniac (1943)</a:t>
            </a:r>
            <a:endParaRPr lang="en-US" sz="4000" smtClean="0"/>
          </a:p>
        </p:txBody>
      </p:sp>
      <p:sp>
        <p:nvSpPr>
          <p:cNvPr id="760835" name="Rectangle 3"/>
          <p:cNvSpPr>
            <a:spLocks noGrp="1" noChangeArrowheads="1"/>
          </p:cNvSpPr>
          <p:nvPr>
            <p:ph type="body" idx="1"/>
          </p:nvPr>
        </p:nvSpPr>
        <p:spPr>
          <a:xfrm>
            <a:off x="742950" y="1524000"/>
            <a:ext cx="8420100" cy="1676400"/>
          </a:xfrm>
        </p:spPr>
        <p:txBody>
          <a:bodyPr lIns="92075" tIns="46038" rIns="92075" bIns="46038"/>
          <a:lstStyle/>
          <a:p>
            <a:pPr lvl="1" eaLnBrk="1" hangingPunct="1">
              <a:buFontTx/>
              <a:buNone/>
              <a:defRPr/>
            </a:pPr>
            <a:r>
              <a:rPr lang="fr-FR" dirty="0" smtClean="0">
                <a:solidFill>
                  <a:srgbClr val="FFEA18"/>
                </a:solidFill>
              </a:rPr>
              <a:t>	Une vue générale de l</a:t>
            </a:r>
            <a:r>
              <a:rPr lang="fr-FR" altLang="ja-JP" dirty="0" smtClean="0">
                <a:solidFill>
                  <a:srgbClr val="FFEA18"/>
                </a:solidFill>
              </a:rPr>
              <a:t>'</a:t>
            </a:r>
            <a:r>
              <a:rPr lang="fr-FR" dirty="0" smtClean="0">
                <a:solidFill>
                  <a:srgbClr val="FFEA18"/>
                </a:solidFill>
              </a:rPr>
              <a:t>ENIAC, premier calculateur numérique au monde entièrement électronique.</a:t>
            </a:r>
            <a:r>
              <a:rPr lang="en-US" dirty="0" smtClean="0"/>
              <a:t> </a:t>
            </a:r>
          </a:p>
        </p:txBody>
      </p:sp>
      <p:sp>
        <p:nvSpPr>
          <p:cNvPr id="760837" name="Rectangle 5"/>
          <p:cNvSpPr>
            <a:spLocks noChangeArrowheads="1"/>
          </p:cNvSpPr>
          <p:nvPr/>
        </p:nvSpPr>
        <p:spPr bwMode="auto">
          <a:xfrm>
            <a:off x="908050" y="6583363"/>
            <a:ext cx="147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1200" i="1">
                <a:latin typeface="Times New Roman" charset="0"/>
                <a:cs typeface="+mn-cs"/>
              </a:rPr>
              <a:t>From  IBM Archives.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2F68CB16-5477-E646-BFFB-2BF0F5BB3FA9}" type="slidenum">
              <a:rPr lang="fr-FR"/>
              <a:pPr>
                <a:defRPr/>
              </a:pPr>
              <a:t>50</a:t>
            </a:fld>
            <a:endParaRPr lang="fr-FR"/>
          </a:p>
        </p:txBody>
      </p:sp>
      <p:sp>
        <p:nvSpPr>
          <p:cNvPr id="830466" name="Rectangle 2"/>
          <p:cNvSpPr>
            <a:spLocks noGrp="1" noChangeArrowheads="1"/>
          </p:cNvSpPr>
          <p:nvPr>
            <p:ph type="title"/>
          </p:nvPr>
        </p:nvSpPr>
        <p:spPr>
          <a:xfrm>
            <a:off x="742950" y="457200"/>
            <a:ext cx="8420100" cy="1143000"/>
          </a:xfrm>
        </p:spPr>
        <p:txBody>
          <a:bodyPr/>
          <a:lstStyle/>
          <a:p>
            <a:pPr eaLnBrk="1" hangingPunct="1">
              <a:defRPr/>
            </a:pPr>
            <a:r>
              <a:rPr lang="fr-FR" dirty="0" smtClean="0">
                <a:latin typeface="Times-Roman" charset="0"/>
              </a:rPr>
              <a:t>Editeurs de textes</a:t>
            </a:r>
          </a:p>
        </p:txBody>
      </p:sp>
      <p:sp>
        <p:nvSpPr>
          <p:cNvPr id="830467" name="Text Box 3"/>
          <p:cNvSpPr txBox="1">
            <a:spLocks noChangeArrowheads="1"/>
          </p:cNvSpPr>
          <p:nvPr/>
        </p:nvSpPr>
        <p:spPr bwMode="auto">
          <a:xfrm>
            <a:off x="381000" y="1676400"/>
            <a:ext cx="9525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latin typeface="Times-Roman" charset="0"/>
                <a:cs typeface="+mn-cs"/>
              </a:rPr>
              <a:t> Le système d</a:t>
            </a:r>
            <a:r>
              <a:rPr lang="fr-FR" altLang="ja-JP" sz="2800" dirty="0">
                <a:latin typeface="Arial"/>
                <a:cs typeface="+mn-cs"/>
              </a:rPr>
              <a:t>'</a:t>
            </a:r>
            <a:r>
              <a:rPr lang="fr-FR" sz="2800" dirty="0">
                <a:latin typeface="Times-Roman" charset="0"/>
                <a:cs typeface="+mn-cs"/>
              </a:rPr>
              <a:t>édition Hypertexte de Brown </a:t>
            </a:r>
            <a:r>
              <a:rPr lang="fr-FR" sz="2800" dirty="0" err="1">
                <a:latin typeface="Times-Roman" charset="0"/>
                <a:cs typeface="+mn-cs"/>
              </a:rPr>
              <a:t>University</a:t>
            </a:r>
            <a:r>
              <a:rPr lang="fr-FR" sz="2800" dirty="0">
                <a:latin typeface="Times-Roman" charset="0"/>
                <a:cs typeface="+mn-cs"/>
              </a:rPr>
              <a:t> faisait de l</a:t>
            </a:r>
            <a:r>
              <a:rPr lang="fr-FR" altLang="ja-JP" sz="2800" dirty="0">
                <a:latin typeface="Arial"/>
                <a:cs typeface="+mn-cs"/>
              </a:rPr>
              <a:t>'</a:t>
            </a:r>
            <a:r>
              <a:rPr lang="fr-FR" sz="2800" dirty="0">
                <a:latin typeface="Times-Roman" charset="0"/>
                <a:cs typeface="+mn-cs"/>
              </a:rPr>
              <a:t>édition et du formatage de c</a:t>
            </a:r>
            <a:r>
              <a:rPr lang="fr-FR" sz="2800" dirty="0">
                <a:latin typeface="Times"/>
                <a:cs typeface="Times"/>
              </a:rPr>
              <a:t>ha</a:t>
            </a:r>
            <a:r>
              <a:rPr lang="fr-FR" altLang="ja-JP" sz="2800" dirty="0">
                <a:latin typeface="Times"/>
                <a:cs typeface="Times"/>
              </a:rPr>
              <a:t>înes de longueurs arbitraires avec un stylo optique dès</a:t>
            </a:r>
            <a:r>
              <a:rPr lang="fr-FR" altLang="ja-JP" sz="2800" b="1" dirty="0">
                <a:latin typeface="Times"/>
                <a:cs typeface="Times"/>
              </a:rPr>
              <a:t> </a:t>
            </a:r>
            <a:r>
              <a:rPr lang="fr-FR" sz="2800" b="1" dirty="0">
                <a:latin typeface="Times"/>
                <a:cs typeface="Times"/>
              </a:rPr>
              <a:t>1967</a:t>
            </a:r>
            <a:r>
              <a:rPr lang="fr-FR" sz="2800" dirty="0">
                <a:latin typeface="Times"/>
                <a:cs typeface="Times"/>
              </a:rPr>
              <a:t> </a:t>
            </a:r>
            <a:r>
              <a:rPr lang="fr-FR" sz="2800" dirty="0">
                <a:latin typeface="Times-Roman" charset="0"/>
                <a:cs typeface="+mn-cs"/>
              </a:rPr>
              <a:t>(projet financé par IBM). </a:t>
            </a:r>
          </a:p>
          <a:p>
            <a:pPr>
              <a:buFontTx/>
              <a:buChar char="•"/>
              <a:defRPr/>
            </a:pPr>
            <a:r>
              <a:rPr lang="fr-FR" sz="2800" dirty="0">
                <a:latin typeface="Times-Roman" charset="0"/>
                <a:cs typeface="+mn-cs"/>
              </a:rPr>
              <a:t>  NLS a introduit l</a:t>
            </a:r>
            <a:r>
              <a:rPr lang="fr-FR" altLang="ja-JP" sz="2800" dirty="0">
                <a:latin typeface="Arial"/>
                <a:cs typeface="+mn-cs"/>
              </a:rPr>
              <a:t>'</a:t>
            </a:r>
            <a:r>
              <a:rPr lang="fr-FR" sz="2800" dirty="0">
                <a:latin typeface="Times-Roman" charset="0"/>
                <a:cs typeface="+mn-cs"/>
              </a:rPr>
              <a:t>édition basée sur la souris en </a:t>
            </a:r>
            <a:r>
              <a:rPr lang="fr-FR" sz="2800" b="1" dirty="0">
                <a:latin typeface="Times-Roman" charset="0"/>
                <a:cs typeface="+mn-cs"/>
              </a:rPr>
              <a:t>1968</a:t>
            </a:r>
            <a:r>
              <a:rPr lang="fr-FR" sz="2800" dirty="0">
                <a:latin typeface="Times-Roman" charset="0"/>
                <a:cs typeface="+mn-cs"/>
              </a:rPr>
              <a:t>. </a:t>
            </a:r>
          </a:p>
          <a:p>
            <a:pPr>
              <a:buFontTx/>
              <a:buChar char="•"/>
              <a:defRPr/>
            </a:pPr>
            <a:r>
              <a:rPr lang="fr-FR" sz="2800" dirty="0">
                <a:latin typeface="Times-Roman" charset="0"/>
                <a:cs typeface="+mn-cs"/>
              </a:rPr>
              <a:t> TECO du MIT était un éditeur d</a:t>
            </a:r>
            <a:r>
              <a:rPr lang="fr-FR" altLang="ja-JP" sz="2800" dirty="0">
                <a:latin typeface="Arial"/>
                <a:cs typeface="+mn-cs"/>
              </a:rPr>
              <a:t>'</a:t>
            </a:r>
            <a:r>
              <a:rPr lang="fr-FR" sz="2800" dirty="0">
                <a:latin typeface="Times-Roman" charset="0"/>
                <a:cs typeface="+mn-cs"/>
              </a:rPr>
              <a:t>écran des débuts (</a:t>
            </a:r>
            <a:r>
              <a:rPr lang="fr-FR" sz="2800" b="1" dirty="0">
                <a:latin typeface="Times-Roman" charset="0"/>
                <a:cs typeface="+mn-cs"/>
              </a:rPr>
              <a:t>1967</a:t>
            </a:r>
            <a:r>
              <a:rPr lang="fr-FR" sz="2800" dirty="0">
                <a:latin typeface="Times-Roman" charset="0"/>
                <a:cs typeface="+mn-cs"/>
              </a:rPr>
              <a:t>) et EMACS a été développé à partir de lui en </a:t>
            </a:r>
            <a:r>
              <a:rPr lang="fr-FR" sz="2800" b="1" dirty="0">
                <a:latin typeface="Times-Roman" charset="0"/>
                <a:cs typeface="+mn-cs"/>
              </a:rPr>
              <a:t>1974</a:t>
            </a:r>
            <a:r>
              <a:rPr lang="fr-FR" sz="2800" dirty="0">
                <a:latin typeface="Times-Roman" charset="0"/>
                <a:cs typeface="+mn-cs"/>
              </a:rPr>
              <a:t>. </a:t>
            </a:r>
          </a:p>
          <a:p>
            <a:pPr>
              <a:buFontTx/>
              <a:buChar char="•"/>
              <a:defRPr/>
            </a:pPr>
            <a:r>
              <a:rPr lang="fr-FR" sz="2800" dirty="0">
                <a:latin typeface="Times-Roman" charset="0"/>
                <a:cs typeface="+mn-cs"/>
              </a:rPr>
              <a:t> Bravo de Xerox PARC a été le premier éditeur WYSIWYG (</a:t>
            </a:r>
            <a:r>
              <a:rPr lang="fr-FR" sz="2800" b="1" dirty="0">
                <a:latin typeface="Times-Roman" charset="0"/>
                <a:cs typeface="+mn-cs"/>
              </a:rPr>
              <a:t>1974</a:t>
            </a:r>
            <a:r>
              <a:rPr lang="fr-FR" sz="2800" dirty="0">
                <a:latin typeface="Times-Roman" charset="0"/>
                <a:cs typeface="+mn-cs"/>
              </a:rPr>
              <a:t>). Il a été conçu par Butler </a:t>
            </a:r>
            <a:r>
              <a:rPr lang="fr-FR" sz="2800" dirty="0" err="1">
                <a:latin typeface="Times-Roman" charset="0"/>
                <a:cs typeface="+mn-cs"/>
              </a:rPr>
              <a:t>Lampson</a:t>
            </a:r>
            <a:r>
              <a:rPr lang="fr-FR" sz="2800" dirty="0">
                <a:latin typeface="Times-Roman" charset="0"/>
                <a:cs typeface="+mn-cs"/>
              </a:rPr>
              <a:t> et Charles </a:t>
            </a:r>
            <a:r>
              <a:rPr lang="fr-FR" sz="2800" dirty="0" err="1">
                <a:latin typeface="Times-Roman" charset="0"/>
                <a:cs typeface="+mn-cs"/>
              </a:rPr>
              <a:t>Simonyi</a:t>
            </a:r>
            <a:r>
              <a:rPr lang="fr-FR" sz="2800" dirty="0">
                <a:latin typeface="Times-Roman" charset="0"/>
                <a:cs typeface="+mn-cs"/>
              </a:rPr>
              <a:t> qui avaient commencé à travailler sur ces concepts autour de 1970 à Berkeley. </a:t>
            </a:r>
            <a:endParaRPr lang="fr-FR" dirty="0">
              <a:latin typeface="Times-Roman"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0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0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0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2"/>
          </p:nvPr>
        </p:nvSpPr>
        <p:spPr/>
        <p:txBody>
          <a:bodyPr/>
          <a:lstStyle/>
          <a:p>
            <a:pPr>
              <a:defRPr/>
            </a:pPr>
            <a:fld id="{0D4CFB21-C2E1-6C40-8FBE-C1505F8FF72E}" type="slidenum">
              <a:rPr lang="fr-FR"/>
              <a:pPr>
                <a:defRPr/>
              </a:pPr>
              <a:t>51</a:t>
            </a:fld>
            <a:endParaRPr lang="fr-FR"/>
          </a:p>
        </p:txBody>
      </p:sp>
      <p:sp>
        <p:nvSpPr>
          <p:cNvPr id="925699" name="Text Box 3"/>
          <p:cNvSpPr txBox="1">
            <a:spLocks noChangeArrowheads="1"/>
          </p:cNvSpPr>
          <p:nvPr/>
        </p:nvSpPr>
        <p:spPr bwMode="auto">
          <a:xfrm>
            <a:off x="381000" y="457200"/>
            <a:ext cx="9525000"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latin typeface="Times-Roman" charset="0"/>
                <a:cs typeface="+mn-cs"/>
              </a:rPr>
              <a:t> Les premiers éditeurs commerciaux WYSIWYG ont été le Star, </a:t>
            </a:r>
            <a:r>
              <a:rPr lang="fr-FR" sz="3200" dirty="0" err="1">
                <a:latin typeface="Times-Roman" charset="0"/>
                <a:cs typeface="+mn-cs"/>
              </a:rPr>
              <a:t>LisaWrite</a:t>
            </a:r>
            <a:r>
              <a:rPr lang="fr-FR" sz="3200" dirty="0">
                <a:latin typeface="Times-Roman" charset="0"/>
                <a:cs typeface="+mn-cs"/>
              </a:rPr>
              <a:t> et ensuite </a:t>
            </a:r>
            <a:r>
              <a:rPr lang="fr-FR" sz="3200" dirty="0" err="1">
                <a:latin typeface="Times-Roman" charset="0"/>
                <a:cs typeface="+mn-cs"/>
              </a:rPr>
              <a:t>MacWrite</a:t>
            </a:r>
            <a:r>
              <a:rPr lang="fr-FR" sz="3200" dirty="0">
                <a:latin typeface="Times-Roman" charset="0"/>
                <a:cs typeface="+mn-cs"/>
              </a:rPr>
              <a:t>.</a:t>
            </a:r>
          </a:p>
          <a:p>
            <a:pPr>
              <a:lnSpc>
                <a:spcPct val="70000"/>
              </a:lnSpc>
              <a:buFontTx/>
              <a:buChar char="•"/>
              <a:defRPr/>
            </a:pPr>
            <a:endParaRPr lang="fr-FR" sz="4400" dirty="0">
              <a:solidFill>
                <a:srgbClr val="0000FF"/>
              </a:solidFill>
              <a:latin typeface="Times-Roman" charset="0"/>
              <a:cs typeface="+mn-cs"/>
            </a:endParaRPr>
          </a:p>
          <a:p>
            <a:pPr algn="ctr">
              <a:spcBef>
                <a:spcPct val="50000"/>
              </a:spcBef>
              <a:spcAft>
                <a:spcPct val="40000"/>
              </a:spcAft>
              <a:defRPr/>
            </a:pPr>
            <a:r>
              <a:rPr lang="fr-FR" sz="4400" dirty="0">
                <a:solidFill>
                  <a:srgbClr val="0000FF"/>
                </a:solidFill>
                <a:latin typeface="Times-Roman" charset="0"/>
                <a:cs typeface="+mn-cs"/>
              </a:rPr>
              <a:t>Tableurs</a:t>
            </a:r>
            <a:r>
              <a:rPr lang="fr-FR" dirty="0">
                <a:latin typeface="Times-Roman" charset="0"/>
                <a:cs typeface="+mn-cs"/>
              </a:rPr>
              <a:t> </a:t>
            </a:r>
            <a:endParaRPr lang="fr-FR" sz="3200" dirty="0">
              <a:latin typeface="Times-Roman" charset="0"/>
              <a:cs typeface="+mn-cs"/>
            </a:endParaRPr>
          </a:p>
          <a:p>
            <a:pPr>
              <a:buFontTx/>
              <a:buChar char="•"/>
              <a:defRPr/>
            </a:pPr>
            <a:r>
              <a:rPr lang="fr-FR" sz="3200" dirty="0">
                <a:latin typeface="Times-Roman" charset="0"/>
                <a:cs typeface="+mn-cs"/>
              </a:rPr>
              <a:t> Le premier tableur </a:t>
            </a:r>
            <a:r>
              <a:rPr lang="fr-FR" sz="3200" b="1" dirty="0" err="1">
                <a:latin typeface="Times-Roman" charset="0"/>
                <a:cs typeface="+mn-cs"/>
              </a:rPr>
              <a:t>VisiCalc</a:t>
            </a:r>
            <a:r>
              <a:rPr lang="fr-FR" sz="3200" dirty="0">
                <a:latin typeface="Times-Roman" charset="0"/>
                <a:cs typeface="+mn-cs"/>
              </a:rPr>
              <a:t> a été </a:t>
            </a:r>
            <a:r>
              <a:rPr lang="fr-FR" sz="3200" dirty="0" err="1">
                <a:latin typeface="Times-Roman" charset="0"/>
                <a:cs typeface="+mn-cs"/>
              </a:rPr>
              <a:t>developpé</a:t>
            </a:r>
            <a:r>
              <a:rPr lang="fr-FR" sz="3200" dirty="0">
                <a:latin typeface="Times-Roman" charset="0"/>
                <a:cs typeface="+mn-cs"/>
              </a:rPr>
              <a:t> par </a:t>
            </a:r>
            <a:r>
              <a:rPr lang="fr-FR" sz="3200" dirty="0" err="1">
                <a:latin typeface="Times-Roman" charset="0"/>
                <a:cs typeface="+mn-cs"/>
              </a:rPr>
              <a:t>Frankston</a:t>
            </a:r>
            <a:r>
              <a:rPr lang="fr-FR" sz="3200" dirty="0">
                <a:latin typeface="Times-Roman" charset="0"/>
                <a:cs typeface="+mn-cs"/>
              </a:rPr>
              <a:t> et </a:t>
            </a:r>
            <a:r>
              <a:rPr lang="fr-FR" sz="3200" dirty="0" err="1">
                <a:latin typeface="Times-Roman" charset="0"/>
                <a:cs typeface="+mn-cs"/>
              </a:rPr>
              <a:t>Bricklin</a:t>
            </a:r>
            <a:r>
              <a:rPr lang="fr-FR" sz="3200" dirty="0">
                <a:latin typeface="Times-Roman" charset="0"/>
                <a:cs typeface="+mn-cs"/>
              </a:rPr>
              <a:t> (</a:t>
            </a:r>
            <a:r>
              <a:rPr lang="fr-FR" sz="3200" b="1" dirty="0">
                <a:latin typeface="Times-Roman" charset="0"/>
                <a:cs typeface="+mn-cs"/>
              </a:rPr>
              <a:t>1977-78</a:t>
            </a:r>
            <a:r>
              <a:rPr lang="fr-FR" sz="3200" dirty="0">
                <a:latin typeface="Times-Roman" charset="0"/>
                <a:cs typeface="+mn-cs"/>
              </a:rPr>
              <a:t>) pour l</a:t>
            </a:r>
            <a:r>
              <a:rPr lang="fr-FR" altLang="ja-JP" sz="3200" dirty="0">
                <a:latin typeface="Arial"/>
                <a:cs typeface="+mn-cs"/>
              </a:rPr>
              <a:t>'</a:t>
            </a:r>
            <a:r>
              <a:rPr lang="fr-FR" sz="3200" dirty="0">
                <a:latin typeface="Times-Roman" charset="0"/>
                <a:cs typeface="+mn-cs"/>
              </a:rPr>
              <a:t>Apple II, alors qu</a:t>
            </a:r>
            <a:r>
              <a:rPr lang="fr-FR" altLang="ja-JP" sz="3200" dirty="0">
                <a:latin typeface="Arial"/>
                <a:cs typeface="+mn-cs"/>
              </a:rPr>
              <a:t>'</a:t>
            </a:r>
            <a:r>
              <a:rPr lang="fr-FR" sz="3200" dirty="0">
                <a:latin typeface="Times-Roman" charset="0"/>
                <a:cs typeface="+mn-cs"/>
              </a:rPr>
              <a:t>ils étaient étudiants à MIT et à la Harvard Business </a:t>
            </a:r>
            <a:r>
              <a:rPr lang="fr-FR" sz="3200" dirty="0" err="1">
                <a:latin typeface="Times-Roman" charset="0"/>
                <a:cs typeface="+mn-cs"/>
              </a:rPr>
              <a:t>School</a:t>
            </a:r>
            <a:r>
              <a:rPr lang="fr-FR" sz="3200" dirty="0">
                <a:latin typeface="Times-Roman" charset="0"/>
                <a:cs typeface="+mn-cs"/>
              </a:rPr>
              <a:t>. </a:t>
            </a:r>
          </a:p>
          <a:p>
            <a:pPr>
              <a:buFontTx/>
              <a:buChar char="•"/>
              <a:defRPr/>
            </a:pPr>
            <a:r>
              <a:rPr lang="fr-FR" sz="3200" dirty="0">
                <a:latin typeface="Times-Roman" charset="0"/>
                <a:cs typeface="+mn-cs"/>
              </a:rPr>
              <a:t> Le résolveur était basé sur un algorithme de </a:t>
            </a:r>
            <a:r>
              <a:rPr lang="fr-FR" sz="3200" dirty="0" err="1">
                <a:latin typeface="Times-Roman" charset="0"/>
                <a:cs typeface="+mn-cs"/>
              </a:rPr>
              <a:t>Sussman</a:t>
            </a:r>
            <a:r>
              <a:rPr lang="fr-FR" sz="3200" dirty="0">
                <a:latin typeface="Times-Roman" charset="0"/>
                <a:cs typeface="+mn-cs"/>
              </a:rPr>
              <a:t> et </a:t>
            </a:r>
            <a:r>
              <a:rPr lang="fr-FR" sz="3200" dirty="0" err="1">
                <a:latin typeface="Times-Roman" charset="0"/>
                <a:cs typeface="+mn-cs"/>
              </a:rPr>
              <a:t>Stallman</a:t>
            </a:r>
            <a:r>
              <a:rPr lang="fr-FR" sz="3200" dirty="0">
                <a:latin typeface="Times-Roman" charset="0"/>
                <a:cs typeface="+mn-cs"/>
              </a:rPr>
              <a:t> du laboratoire d</a:t>
            </a:r>
            <a:r>
              <a:rPr lang="fr-FR" altLang="ja-JP" sz="3200" dirty="0">
                <a:latin typeface="Arial"/>
                <a:cs typeface="+mn-cs"/>
              </a:rPr>
              <a:t>'</a:t>
            </a:r>
            <a:r>
              <a:rPr lang="fr-FR" sz="3200" dirty="0">
                <a:latin typeface="Times-Roman" charset="0"/>
                <a:cs typeface="+mn-cs"/>
              </a:rPr>
              <a:t>Intelligence Artificielle du MIT.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56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56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64D4F6E3-B8D5-A843-9E68-2D33A50925FB}" type="slidenum">
              <a:rPr lang="fr-FR"/>
              <a:pPr>
                <a:defRPr/>
              </a:pPr>
              <a:t>52</a:t>
            </a:fld>
            <a:endParaRPr lang="fr-FR"/>
          </a:p>
        </p:txBody>
      </p:sp>
      <p:sp>
        <p:nvSpPr>
          <p:cNvPr id="832514" name="Rectangle 2"/>
          <p:cNvSpPr>
            <a:spLocks noGrp="1" noChangeArrowheads="1"/>
          </p:cNvSpPr>
          <p:nvPr>
            <p:ph type="title"/>
          </p:nvPr>
        </p:nvSpPr>
        <p:spPr>
          <a:xfrm>
            <a:off x="742950" y="76200"/>
            <a:ext cx="8420100" cy="1143000"/>
          </a:xfrm>
        </p:spPr>
        <p:txBody>
          <a:bodyPr/>
          <a:lstStyle/>
          <a:p>
            <a:pPr eaLnBrk="1" hangingPunct="1">
              <a:defRPr/>
            </a:pPr>
            <a:r>
              <a:rPr lang="fr-FR" smtClean="0">
                <a:latin typeface="Times-Roman" charset="0"/>
              </a:rPr>
              <a:t>Hypertexte</a:t>
            </a:r>
          </a:p>
        </p:txBody>
      </p:sp>
      <p:sp>
        <p:nvSpPr>
          <p:cNvPr id="832518" name="Rectangle 6"/>
          <p:cNvSpPr>
            <a:spLocks noChangeArrowheads="1"/>
          </p:cNvSpPr>
          <p:nvPr/>
        </p:nvSpPr>
        <p:spPr bwMode="auto">
          <a:xfrm>
            <a:off x="381000" y="1219200"/>
            <a:ext cx="95250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latin typeface="Times-Roman" charset="0"/>
                <a:cs typeface="+mn-cs"/>
              </a:rPr>
              <a:t> L</a:t>
            </a:r>
            <a:r>
              <a:rPr lang="fr-FR" altLang="ja-JP" sz="2800" dirty="0">
                <a:latin typeface="Arial"/>
                <a:cs typeface="+mn-cs"/>
              </a:rPr>
              <a:t>'</a:t>
            </a:r>
            <a:r>
              <a:rPr lang="fr-FR" sz="2800" dirty="0">
                <a:latin typeface="Times-Roman" charset="0"/>
                <a:cs typeface="+mn-cs"/>
              </a:rPr>
              <a:t>idée d</a:t>
            </a:r>
            <a:r>
              <a:rPr lang="fr-FR" altLang="ja-JP" sz="2800" dirty="0">
                <a:latin typeface="Arial"/>
                <a:cs typeface="+mn-cs"/>
              </a:rPr>
              <a:t>'</a:t>
            </a:r>
            <a:r>
              <a:rPr lang="fr-FR" sz="2800" dirty="0">
                <a:latin typeface="Times-Roman" charset="0"/>
                <a:cs typeface="+mn-cs"/>
              </a:rPr>
              <a:t>hypertexte (où des documents sont reliés à d</a:t>
            </a:r>
            <a:r>
              <a:rPr lang="fr-FR" altLang="ja-JP" sz="2800" dirty="0">
                <a:latin typeface="Arial"/>
                <a:cs typeface="+mn-cs"/>
              </a:rPr>
              <a:t>'</a:t>
            </a:r>
            <a:r>
              <a:rPr lang="fr-FR" sz="2800" dirty="0">
                <a:latin typeface="Times-Roman" charset="0"/>
                <a:cs typeface="+mn-cs"/>
              </a:rPr>
              <a:t>autres documents) vient du fameux </a:t>
            </a:r>
            <a:r>
              <a:rPr lang="fr-FR" sz="2800" b="1" dirty="0" err="1">
                <a:latin typeface="Times-Roman" charset="0"/>
                <a:cs typeface="+mn-cs"/>
              </a:rPr>
              <a:t>Memex</a:t>
            </a:r>
            <a:r>
              <a:rPr lang="fr-FR" sz="2800" dirty="0">
                <a:latin typeface="Times-Roman" charset="0"/>
                <a:cs typeface="+mn-cs"/>
              </a:rPr>
              <a:t> de V. Bush (</a:t>
            </a:r>
            <a:r>
              <a:rPr lang="fr-FR" sz="2800" b="1" dirty="0">
                <a:latin typeface="Times-Roman" charset="0"/>
                <a:cs typeface="+mn-cs"/>
              </a:rPr>
              <a:t>1945</a:t>
            </a:r>
            <a:r>
              <a:rPr lang="fr-FR" sz="2800" dirty="0">
                <a:latin typeface="Times-Roman" charset="0"/>
                <a:cs typeface="+mn-cs"/>
              </a:rPr>
              <a:t>).</a:t>
            </a:r>
          </a:p>
          <a:p>
            <a:pPr>
              <a:buFontTx/>
              <a:buChar char="•"/>
              <a:defRPr/>
            </a:pPr>
            <a:r>
              <a:rPr lang="fr-FR" sz="2800" dirty="0">
                <a:latin typeface="Times-Roman" charset="0"/>
                <a:cs typeface="+mn-cs"/>
              </a:rPr>
              <a:t> Ted Nelson a introduit le terme "hypertexte" en </a:t>
            </a:r>
            <a:r>
              <a:rPr lang="fr-FR" sz="2800" b="1" dirty="0">
                <a:latin typeface="Times-Roman" charset="0"/>
                <a:cs typeface="+mn-cs"/>
              </a:rPr>
              <a:t>1965</a:t>
            </a:r>
            <a:r>
              <a:rPr lang="fr-FR" sz="2800" dirty="0">
                <a:latin typeface="Times-Roman" charset="0"/>
                <a:cs typeface="+mn-cs"/>
              </a:rPr>
              <a:t>. </a:t>
            </a:r>
          </a:p>
          <a:p>
            <a:pPr>
              <a:buFontTx/>
              <a:buChar char="•"/>
              <a:defRPr/>
            </a:pPr>
            <a:r>
              <a:rPr lang="fr-FR" sz="2800" dirty="0">
                <a:latin typeface="Times-Roman" charset="0"/>
                <a:cs typeface="+mn-cs"/>
              </a:rPr>
              <a:t> Le système </a:t>
            </a:r>
            <a:r>
              <a:rPr lang="fr-FR" sz="2800" b="1" dirty="0">
                <a:latin typeface="Times-Roman" charset="0"/>
                <a:cs typeface="+mn-cs"/>
              </a:rPr>
              <a:t>NLS</a:t>
            </a:r>
            <a:r>
              <a:rPr lang="fr-FR" sz="2800" dirty="0">
                <a:latin typeface="Times-Roman" charset="0"/>
                <a:cs typeface="+mn-cs"/>
              </a:rPr>
              <a:t> de </a:t>
            </a:r>
            <a:r>
              <a:rPr lang="fr-FR" sz="2800" dirty="0" err="1">
                <a:latin typeface="Times-Roman" charset="0"/>
                <a:cs typeface="+mn-cs"/>
              </a:rPr>
              <a:t>Engelbart</a:t>
            </a:r>
            <a:r>
              <a:rPr lang="fr-FR" sz="2800" dirty="0">
                <a:latin typeface="Times-Roman" charset="0"/>
                <a:cs typeface="+mn-cs"/>
              </a:rPr>
              <a:t> à </a:t>
            </a:r>
            <a:r>
              <a:rPr lang="fr-FR" sz="2800" dirty="0" err="1">
                <a:latin typeface="Times-Roman" charset="0"/>
                <a:cs typeface="+mn-cs"/>
              </a:rPr>
              <a:t>Stanford</a:t>
            </a:r>
            <a:r>
              <a:rPr lang="fr-FR" sz="2800" dirty="0">
                <a:latin typeface="Times-Roman" charset="0"/>
                <a:cs typeface="+mn-cs"/>
              </a:rPr>
              <a:t> </a:t>
            </a:r>
            <a:r>
              <a:rPr lang="fr-FR" sz="2800" dirty="0" err="1">
                <a:latin typeface="Times-Roman" charset="0"/>
                <a:cs typeface="+mn-cs"/>
              </a:rPr>
              <a:t>Research</a:t>
            </a:r>
            <a:r>
              <a:rPr lang="fr-FR" sz="2800" dirty="0">
                <a:latin typeface="Times-Roman" charset="0"/>
                <a:cs typeface="+mn-cs"/>
              </a:rPr>
              <a:t> </a:t>
            </a:r>
            <a:r>
              <a:rPr lang="fr-FR" sz="2800" dirty="0" err="1">
                <a:latin typeface="Times-Roman" charset="0"/>
                <a:cs typeface="+mn-cs"/>
              </a:rPr>
              <a:t>Laboratories</a:t>
            </a:r>
            <a:r>
              <a:rPr lang="fr-FR" sz="2800" dirty="0">
                <a:latin typeface="Times-Roman" charset="0"/>
                <a:cs typeface="+mn-cs"/>
              </a:rPr>
              <a:t> en </a:t>
            </a:r>
            <a:r>
              <a:rPr lang="fr-FR" sz="2800" b="1" dirty="0">
                <a:latin typeface="Times-Roman" charset="0"/>
                <a:cs typeface="+mn-cs"/>
              </a:rPr>
              <a:t>1965</a:t>
            </a:r>
            <a:r>
              <a:rPr lang="fr-FR" sz="2800" dirty="0">
                <a:latin typeface="Times-Roman" charset="0"/>
                <a:cs typeface="+mn-cs"/>
              </a:rPr>
              <a:t> utilisait beaucoup de liens (projet financé par ARPA, NASA, et Rome ADC). Le </a:t>
            </a:r>
            <a:r>
              <a:rPr lang="fr-FR" sz="2800" b="1" dirty="0">
                <a:latin typeface="Times-Roman" charset="0"/>
                <a:cs typeface="+mn-cs"/>
              </a:rPr>
              <a:t>"NLS Journal"</a:t>
            </a:r>
            <a:r>
              <a:rPr lang="fr-FR" sz="2800" dirty="0">
                <a:latin typeface="Times-Roman" charset="0"/>
                <a:cs typeface="+mn-cs"/>
              </a:rPr>
              <a:t> a été un des premiers journaux en ligne, et il comportait des liens entre articles (</a:t>
            </a:r>
            <a:r>
              <a:rPr lang="fr-FR" sz="2800" b="1" dirty="0">
                <a:latin typeface="Times-Roman" charset="0"/>
                <a:cs typeface="+mn-cs"/>
              </a:rPr>
              <a:t>1970</a:t>
            </a:r>
            <a:r>
              <a:rPr lang="fr-FR" sz="2800" dirty="0">
                <a:latin typeface="Times-Roman" charset="0"/>
                <a:cs typeface="+mn-cs"/>
              </a:rPr>
              <a:t>). </a:t>
            </a:r>
          </a:p>
          <a:p>
            <a:pPr>
              <a:buFontTx/>
              <a:buChar char="•"/>
              <a:defRPr/>
            </a:pPr>
            <a:r>
              <a:rPr lang="fr-FR" sz="2800" dirty="0">
                <a:latin typeface="Times-Roman" charset="0"/>
                <a:cs typeface="+mn-cs"/>
              </a:rPr>
              <a:t> Le système d</a:t>
            </a:r>
            <a:r>
              <a:rPr lang="fr-FR" altLang="ja-JP" sz="2800" dirty="0">
                <a:latin typeface="Arial"/>
                <a:cs typeface="+mn-cs"/>
              </a:rPr>
              <a:t>'</a:t>
            </a:r>
            <a:r>
              <a:rPr lang="fr-FR" sz="2800" dirty="0">
                <a:latin typeface="Times-Roman" charset="0"/>
                <a:cs typeface="+mn-cs"/>
              </a:rPr>
              <a:t>édition hypertexte, créé conjointement par Andy van Dam, Ted Nelson, et deux étudiants de Brown </a:t>
            </a:r>
            <a:r>
              <a:rPr lang="fr-FR" sz="2800" dirty="0" err="1">
                <a:latin typeface="Times-Roman" charset="0"/>
                <a:cs typeface="+mn-cs"/>
              </a:rPr>
              <a:t>University</a:t>
            </a:r>
            <a:r>
              <a:rPr lang="fr-FR" sz="2800" dirty="0">
                <a:latin typeface="Times-Roman" charset="0"/>
                <a:cs typeface="+mn-cs"/>
              </a:rPr>
              <a:t> (financé par IBM) a été distribué extensivement.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25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25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25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F3F952B-0A95-8A45-9100-56BD4B248BE9}" type="slidenum">
              <a:rPr lang="fr-FR"/>
              <a:pPr>
                <a:defRPr/>
              </a:pPr>
              <a:t>53</a:t>
            </a:fld>
            <a:endParaRPr lang="fr-FR"/>
          </a:p>
        </p:txBody>
      </p:sp>
      <p:sp>
        <p:nvSpPr>
          <p:cNvPr id="921602" name="Rectangle 2"/>
          <p:cNvSpPr>
            <a:spLocks noGrp="1" noChangeArrowheads="1"/>
          </p:cNvSpPr>
          <p:nvPr>
            <p:ph type="title"/>
          </p:nvPr>
        </p:nvSpPr>
        <p:spPr>
          <a:xfrm>
            <a:off x="742950" y="76200"/>
            <a:ext cx="8420100" cy="1143000"/>
          </a:xfrm>
        </p:spPr>
        <p:txBody>
          <a:bodyPr/>
          <a:lstStyle/>
          <a:p>
            <a:pPr eaLnBrk="1" hangingPunct="1">
              <a:defRPr/>
            </a:pPr>
            <a:r>
              <a:rPr lang="fr-FR" dirty="0" smtClean="0">
                <a:latin typeface="Times-Roman" charset="0"/>
              </a:rPr>
              <a:t>Hypertexte</a:t>
            </a:r>
          </a:p>
        </p:txBody>
      </p:sp>
      <p:sp>
        <p:nvSpPr>
          <p:cNvPr id="921603" name="Rectangle 3"/>
          <p:cNvSpPr>
            <a:spLocks noChangeArrowheads="1"/>
          </p:cNvSpPr>
          <p:nvPr/>
        </p:nvSpPr>
        <p:spPr bwMode="auto">
          <a:xfrm>
            <a:off x="381000" y="1219200"/>
            <a:ext cx="9525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latin typeface="Times-Roman" charset="0"/>
                <a:cs typeface="+mn-cs"/>
              </a:rPr>
              <a:t> </a:t>
            </a:r>
            <a:r>
              <a:rPr lang="fr-FR" sz="2800" b="1" dirty="0">
                <a:latin typeface="Times-Roman" charset="0"/>
                <a:cs typeface="+mn-cs"/>
              </a:rPr>
              <a:t>PROMIS</a:t>
            </a:r>
            <a:r>
              <a:rPr lang="fr-FR" sz="2800" dirty="0">
                <a:latin typeface="Times-Roman" charset="0"/>
                <a:cs typeface="+mn-cs"/>
              </a:rPr>
              <a:t> de l</a:t>
            </a:r>
            <a:r>
              <a:rPr lang="fr-FR" altLang="ja-JP" sz="2800" dirty="0">
                <a:latin typeface="Arial"/>
                <a:cs typeface="+mn-cs"/>
              </a:rPr>
              <a:t>'</a:t>
            </a:r>
            <a:r>
              <a:rPr lang="fr-FR" sz="2800" dirty="0">
                <a:latin typeface="Times-Roman" charset="0"/>
                <a:cs typeface="+mn-cs"/>
              </a:rPr>
              <a:t>université de Vermont (</a:t>
            </a:r>
            <a:r>
              <a:rPr lang="fr-FR" sz="2800" b="1" dirty="0">
                <a:latin typeface="Times-Roman" charset="0"/>
                <a:cs typeface="+mn-cs"/>
              </a:rPr>
              <a:t>1976</a:t>
            </a:r>
            <a:r>
              <a:rPr lang="fr-FR" sz="2800" dirty="0">
                <a:latin typeface="Times-Roman" charset="0"/>
                <a:cs typeface="+mn-cs"/>
              </a:rPr>
              <a:t>) a été le premier système Hypertexte dédié à une communauté d</a:t>
            </a:r>
            <a:r>
              <a:rPr lang="fr-FR" altLang="ja-JP" sz="2800" dirty="0">
                <a:latin typeface="Arial"/>
                <a:cs typeface="+mn-cs"/>
              </a:rPr>
              <a:t>'</a:t>
            </a:r>
            <a:r>
              <a:rPr lang="fr-FR" sz="2800" dirty="0">
                <a:latin typeface="Times-Roman" charset="0"/>
                <a:cs typeface="+mn-cs"/>
              </a:rPr>
              <a:t>utilisateurs. Il était utilisé pour relier un patient et des informations sur ses soins dans le centre médical de l</a:t>
            </a:r>
            <a:r>
              <a:rPr lang="fr-FR" altLang="ja-JP" sz="2800" dirty="0">
                <a:latin typeface="Arial"/>
                <a:cs typeface="+mn-cs"/>
              </a:rPr>
              <a:t>'</a:t>
            </a:r>
            <a:r>
              <a:rPr lang="fr-FR" sz="2800" dirty="0">
                <a:latin typeface="Times-Roman" charset="0"/>
                <a:cs typeface="+mn-cs"/>
              </a:rPr>
              <a:t>université de Vermont.</a:t>
            </a:r>
            <a:r>
              <a:rPr lang="fr-FR" sz="2000" dirty="0">
                <a:latin typeface="Times-Roman" charset="0"/>
                <a:cs typeface="+mn-cs"/>
              </a:rPr>
              <a:t> </a:t>
            </a:r>
          </a:p>
          <a:p>
            <a:pPr>
              <a:buFontTx/>
              <a:buChar char="•"/>
              <a:defRPr/>
            </a:pPr>
            <a:r>
              <a:rPr lang="fr-FR" sz="2800" dirty="0">
                <a:latin typeface="Times-Roman" charset="0"/>
                <a:cs typeface="+mn-cs"/>
              </a:rPr>
              <a:t> Le projet </a:t>
            </a:r>
            <a:r>
              <a:rPr lang="fr-FR" sz="2800" b="1" dirty="0">
                <a:latin typeface="Times-Roman" charset="0"/>
                <a:cs typeface="+mn-cs"/>
              </a:rPr>
              <a:t>ZOG</a:t>
            </a:r>
            <a:r>
              <a:rPr lang="fr-FR" sz="2800" dirty="0">
                <a:latin typeface="Times-Roman" charset="0"/>
                <a:cs typeface="+mn-cs"/>
              </a:rPr>
              <a:t> (</a:t>
            </a:r>
            <a:r>
              <a:rPr lang="fr-FR" sz="2800" b="1" dirty="0">
                <a:latin typeface="Times-Roman" charset="0"/>
                <a:cs typeface="+mn-cs"/>
              </a:rPr>
              <a:t>1977</a:t>
            </a:r>
            <a:r>
              <a:rPr lang="fr-FR" sz="2800" dirty="0">
                <a:latin typeface="Times-Roman" charset="0"/>
                <a:cs typeface="+mn-cs"/>
              </a:rPr>
              <a:t>) de CMU était un autre système des débuts, et était financé par ONR et DARPA. </a:t>
            </a:r>
          </a:p>
          <a:p>
            <a:pPr>
              <a:buFontTx/>
              <a:buChar char="•"/>
              <a:defRPr/>
            </a:pPr>
            <a:r>
              <a:rPr lang="fr-FR" sz="2800" dirty="0">
                <a:latin typeface="Times-Roman" charset="0"/>
                <a:cs typeface="+mn-cs"/>
              </a:rPr>
              <a:t> </a:t>
            </a:r>
            <a:r>
              <a:rPr lang="fr-FR" sz="2800" b="1" dirty="0" err="1">
                <a:latin typeface="Times-Roman" charset="0"/>
                <a:cs typeface="+mn-cs"/>
              </a:rPr>
              <a:t>Hyperties</a:t>
            </a:r>
            <a:r>
              <a:rPr lang="fr-FR" sz="2800" dirty="0">
                <a:latin typeface="Times-Roman" charset="0"/>
                <a:cs typeface="+mn-cs"/>
              </a:rPr>
              <a:t> de Ben </a:t>
            </a:r>
            <a:r>
              <a:rPr lang="fr-FR" sz="2800" dirty="0" err="1">
                <a:latin typeface="Times-Roman" charset="0"/>
                <a:cs typeface="+mn-cs"/>
              </a:rPr>
              <a:t>Shneiderman</a:t>
            </a:r>
            <a:r>
              <a:rPr lang="fr-FR" sz="2800" dirty="0">
                <a:latin typeface="Times-Roman" charset="0"/>
                <a:cs typeface="+mn-cs"/>
              </a:rPr>
              <a:t> f</a:t>
            </a:r>
            <a:r>
              <a:rPr lang="fr-FR" altLang="ja-JP" sz="2800" dirty="0">
                <a:latin typeface="Times"/>
                <a:cs typeface="Times"/>
              </a:rPr>
              <a:t>ût</a:t>
            </a:r>
            <a:r>
              <a:rPr lang="fr-FR" sz="2800" dirty="0">
                <a:latin typeface="Times-Roman" charset="0"/>
                <a:cs typeface="+mn-cs"/>
              </a:rPr>
              <a:t> le premier système dans lequel des items de texte soulignés pouvaient </a:t>
            </a:r>
            <a:r>
              <a:rPr lang="fr-FR" altLang="ja-JP" sz="2800" dirty="0">
                <a:latin typeface="Times-Roman" charset="0"/>
              </a:rPr>
              <a:t>être cliqués pour aller sur d</a:t>
            </a:r>
            <a:r>
              <a:rPr lang="fr-FR" altLang="ja-JP" sz="2800" dirty="0">
                <a:latin typeface="Arial"/>
              </a:rPr>
              <a:t>'</a:t>
            </a:r>
            <a:r>
              <a:rPr lang="fr-FR" altLang="ja-JP" sz="2800" dirty="0">
                <a:latin typeface="Times-Roman" charset="0"/>
              </a:rPr>
              <a:t>autres pages</a:t>
            </a:r>
            <a:r>
              <a:rPr lang="fr-FR" sz="2800" dirty="0">
                <a:latin typeface="Times-Roman" charset="0"/>
                <a:cs typeface="+mn-cs"/>
              </a:rPr>
              <a:t> (</a:t>
            </a:r>
            <a:r>
              <a:rPr lang="fr-FR" sz="2800" b="1" dirty="0">
                <a:latin typeface="Times-Roman" charset="0"/>
                <a:cs typeface="+mn-cs"/>
              </a:rPr>
              <a:t>1983</a:t>
            </a:r>
            <a:r>
              <a:rPr lang="fr-FR" sz="2800" dirty="0">
                <a:latin typeface="Times-Roman" charset="0"/>
                <a:cs typeface="+mn-cs"/>
              </a:rPr>
              <a:t>, </a:t>
            </a:r>
            <a:r>
              <a:rPr lang="fr-FR" sz="2800" dirty="0" err="1">
                <a:latin typeface="Times-Roman" charset="0"/>
                <a:cs typeface="+mn-cs"/>
              </a:rPr>
              <a:t>Univ</a:t>
            </a:r>
            <a:r>
              <a:rPr lang="fr-FR" sz="2800" dirty="0">
                <a:latin typeface="Times-Roman" charset="0"/>
                <a:cs typeface="+mn-cs"/>
              </a:rPr>
              <a:t>. de Maryland).</a:t>
            </a:r>
            <a:r>
              <a:rPr lang="fr-FR" dirty="0">
                <a:latin typeface="Times-Roman" charset="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DE2F87AA-BECF-9C4F-92A5-A73950695B9A}" type="slidenum">
              <a:rPr lang="fr-FR"/>
              <a:pPr>
                <a:defRPr/>
              </a:pPr>
              <a:t>54</a:t>
            </a:fld>
            <a:endParaRPr lang="fr-FR"/>
          </a:p>
        </p:txBody>
      </p:sp>
      <p:sp>
        <p:nvSpPr>
          <p:cNvPr id="869378" name="Rectangle 2"/>
          <p:cNvSpPr>
            <a:spLocks noGrp="1" noChangeArrowheads="1"/>
          </p:cNvSpPr>
          <p:nvPr>
            <p:ph type="title"/>
          </p:nvPr>
        </p:nvSpPr>
        <p:spPr>
          <a:xfrm>
            <a:off x="742950" y="188913"/>
            <a:ext cx="8420100" cy="1143000"/>
          </a:xfrm>
        </p:spPr>
        <p:txBody>
          <a:bodyPr/>
          <a:lstStyle/>
          <a:p>
            <a:pPr eaLnBrk="1" hangingPunct="1">
              <a:defRPr/>
            </a:pPr>
            <a:r>
              <a:rPr lang="fr-FR" dirty="0" smtClean="0">
                <a:latin typeface="Times-Roman" charset="0"/>
              </a:rPr>
              <a:t>Hypertexte</a:t>
            </a:r>
          </a:p>
        </p:txBody>
      </p:sp>
      <p:sp>
        <p:nvSpPr>
          <p:cNvPr id="869379" name="Rectangle 3"/>
          <p:cNvSpPr>
            <a:spLocks noChangeArrowheads="1"/>
          </p:cNvSpPr>
          <p:nvPr/>
        </p:nvSpPr>
        <p:spPr bwMode="auto">
          <a:xfrm>
            <a:off x="304800" y="1371600"/>
            <a:ext cx="93726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latin typeface="Times-Roman" charset="0"/>
                <a:cs typeface="+mn-cs"/>
              </a:rPr>
              <a:t> </a:t>
            </a:r>
            <a:r>
              <a:rPr lang="fr-FR" sz="2800" b="1" dirty="0" err="1">
                <a:latin typeface="Times-Roman" charset="0"/>
                <a:cs typeface="+mn-cs"/>
              </a:rPr>
              <a:t>HyperCard</a:t>
            </a:r>
            <a:r>
              <a:rPr lang="fr-FR" sz="2800" dirty="0">
                <a:latin typeface="Times-Roman" charset="0"/>
                <a:cs typeface="+mn-cs"/>
              </a:rPr>
              <a:t> de Apple (</a:t>
            </a:r>
            <a:r>
              <a:rPr lang="fr-FR" sz="2800" b="1" dirty="0">
                <a:latin typeface="Times-Roman" charset="0"/>
                <a:cs typeface="+mn-cs"/>
              </a:rPr>
              <a:t>1988</a:t>
            </a:r>
            <a:r>
              <a:rPr lang="fr-FR" sz="2800" dirty="0">
                <a:latin typeface="Times-Roman" charset="0"/>
                <a:cs typeface="+mn-cs"/>
              </a:rPr>
              <a:t>) a beaucoup contribué à propager l</a:t>
            </a:r>
            <a:r>
              <a:rPr lang="fr-FR" altLang="ja-JP" sz="2800" dirty="0">
                <a:latin typeface="Arial"/>
                <a:cs typeface="+mn-cs"/>
              </a:rPr>
              <a:t>'</a:t>
            </a:r>
            <a:r>
              <a:rPr lang="fr-FR" sz="2800" dirty="0">
                <a:latin typeface="Times-Roman" charset="0"/>
                <a:cs typeface="+mn-cs"/>
              </a:rPr>
              <a:t>idée d</a:t>
            </a:r>
            <a:r>
              <a:rPr lang="fr-FR" altLang="ja-JP" sz="2800" dirty="0">
                <a:latin typeface="Arial"/>
                <a:cs typeface="+mn-cs"/>
              </a:rPr>
              <a:t>'</a:t>
            </a:r>
            <a:r>
              <a:rPr lang="fr-FR" sz="2800" dirty="0">
                <a:latin typeface="Times-Roman" charset="0"/>
                <a:cs typeface="+mn-cs"/>
              </a:rPr>
              <a:t>hypertexte à une large audience. Beaucoup d</a:t>
            </a:r>
            <a:r>
              <a:rPr lang="fr-FR" altLang="ja-JP" sz="2800" dirty="0">
                <a:latin typeface="Arial"/>
                <a:cs typeface="+mn-cs"/>
              </a:rPr>
              <a:t>'</a:t>
            </a:r>
            <a:r>
              <a:rPr lang="fr-FR" sz="2800" dirty="0">
                <a:latin typeface="Times-Roman" charset="0"/>
                <a:cs typeface="+mn-cs"/>
              </a:rPr>
              <a:t>autres systèmes hypertexte sont apparus durant ces années. </a:t>
            </a:r>
          </a:p>
          <a:p>
            <a:pPr>
              <a:buFontTx/>
              <a:buChar char="•"/>
              <a:defRPr/>
            </a:pPr>
            <a:r>
              <a:rPr lang="fr-FR" sz="2800" dirty="0">
                <a:latin typeface="Times-Roman" charset="0"/>
                <a:cs typeface="+mn-cs"/>
              </a:rPr>
              <a:t> Tim </a:t>
            </a:r>
            <a:r>
              <a:rPr lang="fr-FR" sz="2800" dirty="0" err="1">
                <a:latin typeface="Times-Roman" charset="0"/>
                <a:cs typeface="+mn-cs"/>
              </a:rPr>
              <a:t>Berners</a:t>
            </a:r>
            <a:r>
              <a:rPr lang="fr-FR" sz="2800" dirty="0">
                <a:latin typeface="Times-Roman" charset="0"/>
                <a:cs typeface="+mn-cs"/>
              </a:rPr>
              <a:t>-Lee a utilisé l</a:t>
            </a:r>
            <a:r>
              <a:rPr lang="fr-FR" altLang="ja-JP" sz="2800" dirty="0">
                <a:latin typeface="Arial"/>
                <a:cs typeface="+mn-cs"/>
              </a:rPr>
              <a:t>'</a:t>
            </a:r>
            <a:r>
              <a:rPr lang="fr-FR" sz="2800" dirty="0">
                <a:latin typeface="Times-Roman" charset="0"/>
                <a:cs typeface="+mn-cs"/>
              </a:rPr>
              <a:t>idée d</a:t>
            </a:r>
            <a:r>
              <a:rPr lang="fr-FR" altLang="ja-JP" sz="2800" dirty="0">
                <a:latin typeface="Arial"/>
                <a:cs typeface="+mn-cs"/>
              </a:rPr>
              <a:t>'</a:t>
            </a:r>
            <a:r>
              <a:rPr lang="fr-FR" sz="2800" dirty="0">
                <a:latin typeface="Times-Roman" charset="0"/>
                <a:cs typeface="+mn-cs"/>
              </a:rPr>
              <a:t>hypertexte pour créer le </a:t>
            </a:r>
            <a:r>
              <a:rPr lang="fr-FR" sz="2800" b="1" dirty="0">
                <a:latin typeface="Times-Roman" charset="0"/>
                <a:cs typeface="+mn-cs"/>
              </a:rPr>
              <a:t>World Wide Web</a:t>
            </a:r>
            <a:r>
              <a:rPr lang="fr-FR" sz="2800" dirty="0">
                <a:latin typeface="Times-Roman" charset="0"/>
                <a:cs typeface="+mn-cs"/>
              </a:rPr>
              <a:t> en </a:t>
            </a:r>
            <a:r>
              <a:rPr lang="fr-FR" sz="2800" b="1" dirty="0">
                <a:latin typeface="Times-Roman" charset="0"/>
                <a:cs typeface="+mn-cs"/>
              </a:rPr>
              <a:t>1990</a:t>
            </a:r>
            <a:r>
              <a:rPr lang="fr-FR" sz="2800" dirty="0">
                <a:latin typeface="Times-Roman" charset="0"/>
                <a:cs typeface="+mn-cs"/>
              </a:rPr>
              <a:t> au laboratoire européen de physique des particules financé par le gouvernement (CERN). </a:t>
            </a:r>
          </a:p>
          <a:p>
            <a:pPr>
              <a:buFontTx/>
              <a:buChar char="•"/>
              <a:defRPr/>
            </a:pPr>
            <a:r>
              <a:rPr lang="fr-FR" sz="2800" dirty="0">
                <a:latin typeface="Times-Roman" charset="0"/>
                <a:cs typeface="+mn-cs"/>
              </a:rPr>
              <a:t> </a:t>
            </a:r>
            <a:r>
              <a:rPr lang="fr-FR" sz="2800" b="1" dirty="0" err="1">
                <a:latin typeface="Times-Roman" charset="0"/>
                <a:cs typeface="+mn-cs"/>
              </a:rPr>
              <a:t>Mosaic</a:t>
            </a:r>
            <a:r>
              <a:rPr lang="fr-FR" sz="2800" dirty="0">
                <a:latin typeface="Times-Roman" charset="0"/>
                <a:cs typeface="+mn-cs"/>
              </a:rPr>
              <a:t>, le premier navigateur hypertexte populaire pour le World Wide Web a été développé au Centre National des Applications de </a:t>
            </a:r>
            <a:r>
              <a:rPr lang="fr-FR" sz="2800" dirty="0" err="1">
                <a:latin typeface="Times-Roman" charset="0"/>
                <a:cs typeface="+mn-cs"/>
              </a:rPr>
              <a:t>Supercomputer</a:t>
            </a:r>
            <a:r>
              <a:rPr lang="fr-FR" sz="2800" dirty="0">
                <a:latin typeface="Times-Roman" charset="0"/>
                <a:cs typeface="+mn-cs"/>
              </a:rPr>
              <a:t> de l</a:t>
            </a:r>
            <a:r>
              <a:rPr lang="fr-FR" altLang="ja-JP" sz="2800" dirty="0">
                <a:latin typeface="Arial"/>
                <a:cs typeface="+mn-cs"/>
              </a:rPr>
              <a:t>'</a:t>
            </a:r>
            <a:r>
              <a:rPr lang="fr-FR" sz="2800" dirty="0">
                <a:latin typeface="Times-Roman" charset="0"/>
                <a:cs typeface="+mn-cs"/>
              </a:rPr>
              <a:t>université de l</a:t>
            </a:r>
            <a:r>
              <a:rPr lang="fr-FR" altLang="ja-JP" sz="2800" dirty="0">
                <a:latin typeface="Arial"/>
                <a:cs typeface="+mn-cs"/>
              </a:rPr>
              <a:t>'</a:t>
            </a:r>
            <a:r>
              <a:rPr lang="fr-FR" sz="2800" dirty="0">
                <a:latin typeface="Times-Roman" charset="0"/>
                <a:cs typeface="+mn-cs"/>
              </a:rPr>
              <a:t>Illinois (NCSA).</a:t>
            </a:r>
            <a:endParaRPr lang="fr-FR" dirty="0">
              <a:latin typeface="Times-Roman"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9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9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9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15F6A20-2C6D-A54D-BC54-1067A6C28235}" type="slidenum">
              <a:rPr lang="fr-FR"/>
              <a:pPr>
                <a:defRPr/>
              </a:pPr>
              <a:t>55</a:t>
            </a:fld>
            <a:endParaRPr lang="fr-FR"/>
          </a:p>
        </p:txBody>
      </p:sp>
      <p:sp>
        <p:nvSpPr>
          <p:cNvPr id="844802" name="Rectangle 2"/>
          <p:cNvSpPr>
            <a:spLocks noGrp="1" noChangeArrowheads="1"/>
          </p:cNvSpPr>
          <p:nvPr>
            <p:ph type="title"/>
          </p:nvPr>
        </p:nvSpPr>
        <p:spPr>
          <a:xfrm>
            <a:off x="762000" y="457200"/>
            <a:ext cx="8401050" cy="1447800"/>
          </a:xfrm>
        </p:spPr>
        <p:txBody>
          <a:bodyPr/>
          <a:lstStyle/>
          <a:p>
            <a:pPr eaLnBrk="1" hangingPunct="1">
              <a:defRPr/>
            </a:pPr>
            <a:r>
              <a:rPr lang="fr-FR" dirty="0" smtClean="0">
                <a:latin typeface="Times-Roman" charset="0"/>
              </a:rPr>
              <a:t>Modélisation Assistée </a:t>
            </a:r>
            <a:br>
              <a:rPr lang="fr-FR" dirty="0" smtClean="0">
                <a:latin typeface="Times-Roman" charset="0"/>
              </a:rPr>
            </a:br>
            <a:r>
              <a:rPr lang="fr-FR" dirty="0" smtClean="0">
                <a:latin typeface="Times-Roman" charset="0"/>
              </a:rPr>
              <a:t>par Ordinateur</a:t>
            </a:r>
          </a:p>
        </p:txBody>
      </p:sp>
      <p:sp>
        <p:nvSpPr>
          <p:cNvPr id="844803" name="Rectangle 3"/>
          <p:cNvSpPr>
            <a:spLocks noChangeArrowheads="1"/>
          </p:cNvSpPr>
          <p:nvPr/>
        </p:nvSpPr>
        <p:spPr bwMode="auto">
          <a:xfrm>
            <a:off x="381000" y="2057400"/>
            <a:ext cx="9525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cs typeface="+mn-cs"/>
              </a:rPr>
              <a:t> Dans la </a:t>
            </a:r>
            <a:r>
              <a:rPr lang="fr-FR" altLang="ja-JP" sz="2800" dirty="0"/>
              <a:t>conférence </a:t>
            </a:r>
            <a:r>
              <a:rPr lang="fr-FR" sz="2800" dirty="0">
                <a:cs typeface="+mn-cs"/>
              </a:rPr>
              <a:t>IFIPS </a:t>
            </a:r>
            <a:r>
              <a:rPr lang="fr-FR" altLang="ja-JP" sz="2800" dirty="0"/>
              <a:t>de</a:t>
            </a:r>
            <a:r>
              <a:rPr lang="fr-FR" sz="2800" dirty="0">
                <a:cs typeface="+mn-cs"/>
              </a:rPr>
              <a:t> </a:t>
            </a:r>
            <a:r>
              <a:rPr lang="fr-FR" sz="2800" b="1" dirty="0">
                <a:cs typeface="+mn-cs"/>
              </a:rPr>
              <a:t>1963</a:t>
            </a:r>
            <a:r>
              <a:rPr lang="fr-FR" sz="2800" dirty="0">
                <a:cs typeface="+mn-cs"/>
              </a:rPr>
              <a:t> où </a:t>
            </a:r>
            <a:r>
              <a:rPr lang="fr-FR" sz="2800" dirty="0" err="1">
                <a:cs typeface="+mn-cs"/>
              </a:rPr>
              <a:t>Sketchpad</a:t>
            </a:r>
            <a:r>
              <a:rPr lang="fr-FR" sz="2800" dirty="0">
                <a:cs typeface="+mn-cs"/>
              </a:rPr>
              <a:t> a été présenté il y a eu aussi un certain nombre de systèmes de CAO, dont le Computer-</a:t>
            </a:r>
            <a:r>
              <a:rPr lang="fr-FR" sz="2800" dirty="0" err="1">
                <a:cs typeface="+mn-cs"/>
              </a:rPr>
              <a:t>Aided</a:t>
            </a:r>
            <a:r>
              <a:rPr lang="fr-FR" sz="2800" dirty="0">
                <a:cs typeface="+mn-cs"/>
              </a:rPr>
              <a:t> Design Project de Doug Ross à MIT qui provenait du laboratoire des systèmes électroniques, et du travail de </a:t>
            </a:r>
            <a:r>
              <a:rPr lang="fr-FR" sz="2800" dirty="0" err="1">
                <a:cs typeface="+mn-cs"/>
              </a:rPr>
              <a:t>Coon</a:t>
            </a:r>
            <a:r>
              <a:rPr lang="fr-FR" sz="2800" dirty="0">
                <a:cs typeface="+mn-cs"/>
              </a:rPr>
              <a:t> à MIT sur </a:t>
            </a:r>
            <a:r>
              <a:rPr lang="fr-FR" sz="2800" dirty="0" err="1">
                <a:cs typeface="+mn-cs"/>
              </a:rPr>
              <a:t>SketchPad</a:t>
            </a:r>
            <a:r>
              <a:rPr lang="fr-FR" sz="2800" dirty="0">
                <a:cs typeface="+mn-cs"/>
              </a:rPr>
              <a:t>. </a:t>
            </a:r>
          </a:p>
          <a:p>
            <a:pPr>
              <a:buFontTx/>
              <a:buChar char="•"/>
              <a:defRPr/>
            </a:pPr>
            <a:r>
              <a:rPr lang="fr-FR" sz="2800" dirty="0">
                <a:cs typeface="+mn-cs"/>
              </a:rPr>
              <a:t> Le travail pionnier de Timothy Johnson sur le système de CAO </a:t>
            </a:r>
            <a:r>
              <a:rPr lang="fr-FR" sz="2800" dirty="0" err="1">
                <a:cs typeface="+mn-cs"/>
              </a:rPr>
              <a:t>Sketchpad</a:t>
            </a:r>
            <a:r>
              <a:rPr lang="fr-FR" sz="2800" dirty="0">
                <a:cs typeface="+mn-cs"/>
              </a:rPr>
              <a:t> 3 interactif 3D, était sa thèse de Master du MIT (</a:t>
            </a:r>
            <a:r>
              <a:rPr lang="fr-FR" sz="2800" b="1" dirty="0">
                <a:cs typeface="+mn-cs"/>
              </a:rPr>
              <a:t>1963</a:t>
            </a:r>
            <a:r>
              <a:rPr lang="fr-FR" sz="2800" dirty="0">
                <a:cs typeface="+mn-cs"/>
              </a:rPr>
              <a:t>, financée par la Air Force). </a:t>
            </a:r>
          </a:p>
          <a:p>
            <a:pPr>
              <a:buFontTx/>
              <a:buChar char="•"/>
              <a:defRPr/>
            </a:pPr>
            <a:r>
              <a:rPr lang="fr-FR" sz="2800" dirty="0">
                <a:cs typeface="+mn-cs"/>
              </a:rPr>
              <a:t> Le premier système de CAO dans l</a:t>
            </a:r>
            <a:r>
              <a:rPr lang="fr-FR" altLang="ja-JP" sz="2800" dirty="0">
                <a:latin typeface="Arial"/>
                <a:cs typeface="+mn-cs"/>
              </a:rPr>
              <a:t>'</a:t>
            </a:r>
            <a:r>
              <a:rPr lang="fr-FR" sz="2800" dirty="0">
                <a:cs typeface="+mn-cs"/>
              </a:rPr>
              <a:t>industrie a  probablement été DAC-1 de General </a:t>
            </a:r>
            <a:r>
              <a:rPr lang="fr-FR" sz="2800" dirty="0" err="1">
                <a:cs typeface="+mn-cs"/>
              </a:rPr>
              <a:t>Motor</a:t>
            </a:r>
            <a:r>
              <a:rPr lang="fr-FR" sz="2800" dirty="0">
                <a:cs typeface="+mn-cs"/>
              </a:rPr>
              <a:t> (également autour de 1963).</a:t>
            </a:r>
            <a:endParaRPr lang="fr-FR"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4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4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4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BE30DFA-D37A-DB49-BA64-FEC35C510A7B}" type="slidenum">
              <a:rPr lang="fr-FR"/>
              <a:pPr>
                <a:defRPr/>
              </a:pPr>
              <a:t>56</a:t>
            </a:fld>
            <a:endParaRPr lang="fr-FR"/>
          </a:p>
        </p:txBody>
      </p:sp>
      <p:sp>
        <p:nvSpPr>
          <p:cNvPr id="846850" name="Rectangle 2"/>
          <p:cNvSpPr>
            <a:spLocks noGrp="1" noChangeArrowheads="1"/>
          </p:cNvSpPr>
          <p:nvPr>
            <p:ph type="title"/>
          </p:nvPr>
        </p:nvSpPr>
        <p:spPr/>
        <p:txBody>
          <a:bodyPr/>
          <a:lstStyle/>
          <a:p>
            <a:pPr eaLnBrk="1" hangingPunct="1">
              <a:defRPr/>
            </a:pPr>
            <a:r>
              <a:rPr lang="fr-FR" dirty="0" smtClean="0">
                <a:latin typeface="Times-Roman" charset="0"/>
              </a:rPr>
              <a:t>Jeux </a:t>
            </a:r>
            <a:r>
              <a:rPr lang="fr-FR" dirty="0" err="1" smtClean="0">
                <a:latin typeface="Times-Roman" charset="0"/>
              </a:rPr>
              <a:t>video</a:t>
            </a:r>
            <a:endParaRPr lang="fr-FR" dirty="0" smtClean="0">
              <a:latin typeface="Times-Roman" charset="0"/>
            </a:endParaRPr>
          </a:p>
        </p:txBody>
      </p:sp>
      <p:sp>
        <p:nvSpPr>
          <p:cNvPr id="846851" name="Rectangle 3"/>
          <p:cNvSpPr>
            <a:spLocks noChangeArrowheads="1"/>
          </p:cNvSpPr>
          <p:nvPr/>
        </p:nvSpPr>
        <p:spPr bwMode="auto">
          <a:xfrm>
            <a:off x="304800" y="1773238"/>
            <a:ext cx="9448800"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spcAft>
                <a:spcPct val="10000"/>
              </a:spcAft>
              <a:buFontTx/>
              <a:buChar char="•"/>
              <a:defRPr/>
            </a:pPr>
            <a:r>
              <a:rPr lang="fr-FR" sz="2800" dirty="0">
                <a:cs typeface="+mn-cs"/>
              </a:rPr>
              <a:t> Le premier jeu vidéo graphique a probablement été </a:t>
            </a:r>
            <a:r>
              <a:rPr lang="fr-FR" sz="2800" b="1" dirty="0" err="1">
                <a:cs typeface="+mn-cs"/>
              </a:rPr>
              <a:t>SpaceWar</a:t>
            </a:r>
            <a:r>
              <a:rPr lang="fr-FR" sz="2800" dirty="0">
                <a:cs typeface="+mn-cs"/>
              </a:rPr>
              <a:t> de Slug Russel au MIT en </a:t>
            </a:r>
            <a:r>
              <a:rPr lang="fr-FR" sz="2800" b="1" dirty="0">
                <a:cs typeface="+mn-cs"/>
              </a:rPr>
              <a:t>1962</a:t>
            </a:r>
            <a:r>
              <a:rPr lang="fr-FR" sz="2800" dirty="0">
                <a:cs typeface="+mn-cs"/>
              </a:rPr>
              <a:t> pour le PDP-1; il introduisait les premiers joysticks d</a:t>
            </a:r>
            <a:r>
              <a:rPr lang="fr-FR" altLang="ja-JP" sz="2800" dirty="0">
                <a:latin typeface="Arial"/>
                <a:cs typeface="+mn-cs"/>
              </a:rPr>
              <a:t>'</a:t>
            </a:r>
            <a:r>
              <a:rPr lang="fr-FR" sz="2800" dirty="0">
                <a:cs typeface="+mn-cs"/>
              </a:rPr>
              <a:t>ordinateur. </a:t>
            </a:r>
          </a:p>
          <a:p>
            <a:pPr>
              <a:spcBef>
                <a:spcPct val="10000"/>
              </a:spcBef>
              <a:spcAft>
                <a:spcPct val="10000"/>
              </a:spcAft>
              <a:buFontTx/>
              <a:buChar char="•"/>
              <a:defRPr/>
            </a:pPr>
            <a:r>
              <a:rPr lang="fr-FR" sz="2800" dirty="0">
                <a:cs typeface="+mn-cs"/>
              </a:rPr>
              <a:t> Le premier jeu d</a:t>
            </a:r>
            <a:r>
              <a:rPr lang="fr-FR" altLang="ja-JP" sz="2800" dirty="0">
                <a:latin typeface="Arial"/>
                <a:cs typeface="+mn-cs"/>
              </a:rPr>
              <a:t>'</a:t>
            </a:r>
            <a:r>
              <a:rPr lang="fr-FR" sz="2800" dirty="0">
                <a:cs typeface="+mn-cs"/>
              </a:rPr>
              <a:t>aventure sur ordinateur a été créé par Will </a:t>
            </a:r>
            <a:r>
              <a:rPr lang="fr-FR" sz="2800" dirty="0" err="1">
                <a:cs typeface="+mn-cs"/>
              </a:rPr>
              <a:t>Crowther</a:t>
            </a:r>
            <a:r>
              <a:rPr lang="fr-FR" sz="2800" dirty="0">
                <a:cs typeface="+mn-cs"/>
              </a:rPr>
              <a:t> à BBN, et Don </a:t>
            </a:r>
            <a:r>
              <a:rPr lang="fr-FR" sz="2800" dirty="0" err="1">
                <a:cs typeface="+mn-cs"/>
              </a:rPr>
              <a:t>Woods</a:t>
            </a:r>
            <a:r>
              <a:rPr lang="fr-FR" sz="2800" dirty="0">
                <a:cs typeface="+mn-cs"/>
              </a:rPr>
              <a:t> l</a:t>
            </a:r>
            <a:r>
              <a:rPr lang="fr-FR" altLang="ja-JP" sz="2800" dirty="0">
                <a:latin typeface="Arial"/>
                <a:cs typeface="+mn-cs"/>
              </a:rPr>
              <a:t>'</a:t>
            </a:r>
            <a:r>
              <a:rPr lang="fr-FR" sz="2800" dirty="0">
                <a:cs typeface="+mn-cs"/>
              </a:rPr>
              <a:t>a développé en un jeu d</a:t>
            </a:r>
            <a:r>
              <a:rPr lang="fr-FR" altLang="ja-JP" sz="2800" dirty="0">
                <a:latin typeface="Arial"/>
                <a:cs typeface="+mn-cs"/>
              </a:rPr>
              <a:t>'</a:t>
            </a:r>
            <a:r>
              <a:rPr lang="fr-FR" sz="2800" dirty="0">
                <a:cs typeface="+mn-cs"/>
              </a:rPr>
              <a:t>aventure plus sophistiqué à </a:t>
            </a:r>
            <a:r>
              <a:rPr lang="fr-FR" sz="2800" dirty="0" err="1">
                <a:cs typeface="+mn-cs"/>
              </a:rPr>
              <a:t>Stanford</a:t>
            </a:r>
            <a:r>
              <a:rPr lang="fr-FR" sz="2800" dirty="0">
                <a:cs typeface="+mn-cs"/>
              </a:rPr>
              <a:t> en </a:t>
            </a:r>
            <a:r>
              <a:rPr lang="fr-FR" sz="2800" b="1" dirty="0">
                <a:cs typeface="+mn-cs"/>
              </a:rPr>
              <a:t>1966</a:t>
            </a:r>
            <a:r>
              <a:rPr lang="fr-FR" sz="2800" dirty="0">
                <a:cs typeface="+mn-cs"/>
              </a:rPr>
              <a:t>. </a:t>
            </a:r>
          </a:p>
          <a:p>
            <a:pPr>
              <a:spcBef>
                <a:spcPct val="10000"/>
              </a:spcBef>
              <a:spcAft>
                <a:spcPct val="10000"/>
              </a:spcAft>
              <a:buFontTx/>
              <a:buChar char="•"/>
              <a:defRPr/>
            </a:pPr>
            <a:r>
              <a:rPr lang="fr-FR" sz="2800" dirty="0">
                <a:cs typeface="+mn-cs"/>
              </a:rPr>
              <a:t> Le jeu de la vie </a:t>
            </a:r>
            <a:r>
              <a:rPr lang="fr-FR" sz="2800" b="1" dirty="0">
                <a:cs typeface="+mn-cs"/>
              </a:rPr>
              <a:t>LIFE</a:t>
            </a:r>
            <a:r>
              <a:rPr lang="fr-FR" sz="2800" dirty="0">
                <a:cs typeface="+mn-cs"/>
              </a:rPr>
              <a:t> de </a:t>
            </a:r>
            <a:r>
              <a:rPr lang="fr-FR" sz="2800" dirty="0" err="1">
                <a:cs typeface="+mn-cs"/>
              </a:rPr>
              <a:t>Conway</a:t>
            </a:r>
            <a:r>
              <a:rPr lang="fr-FR" sz="2800" dirty="0">
                <a:cs typeface="+mn-cs"/>
              </a:rPr>
              <a:t> a été implémenté sur des ordinateurs au MIT à </a:t>
            </a:r>
            <a:r>
              <a:rPr lang="fr-FR" sz="2800" dirty="0" err="1">
                <a:cs typeface="+mn-cs"/>
              </a:rPr>
              <a:t>Stanford</a:t>
            </a:r>
            <a:r>
              <a:rPr lang="fr-FR" sz="2800" dirty="0">
                <a:cs typeface="+mn-cs"/>
              </a:rPr>
              <a:t> en </a:t>
            </a:r>
            <a:r>
              <a:rPr lang="fr-FR" sz="2800" b="1" dirty="0">
                <a:cs typeface="+mn-cs"/>
              </a:rPr>
              <a:t>1970</a:t>
            </a:r>
            <a:r>
              <a:rPr lang="fr-FR" sz="2800" dirty="0">
                <a:cs typeface="+mn-cs"/>
              </a:rPr>
              <a:t>. </a:t>
            </a:r>
          </a:p>
          <a:p>
            <a:pPr>
              <a:spcBef>
                <a:spcPct val="10000"/>
              </a:spcBef>
              <a:spcAft>
                <a:spcPct val="10000"/>
              </a:spcAft>
              <a:buFontTx/>
              <a:buChar char="•"/>
              <a:defRPr/>
            </a:pPr>
            <a:r>
              <a:rPr lang="fr-FR" sz="2800" dirty="0">
                <a:cs typeface="+mn-cs"/>
              </a:rPr>
              <a:t> Le premier jeu commercial populaire a été </a:t>
            </a:r>
            <a:r>
              <a:rPr lang="fr-FR" sz="2800" b="1" dirty="0" err="1">
                <a:cs typeface="+mn-cs"/>
              </a:rPr>
              <a:t>Pong</a:t>
            </a:r>
            <a:r>
              <a:rPr lang="fr-FR" sz="2800" dirty="0">
                <a:cs typeface="+mn-cs"/>
              </a:rPr>
              <a:t> (autour de </a:t>
            </a:r>
            <a:r>
              <a:rPr lang="fr-FR" sz="2800" b="1" dirty="0">
                <a:cs typeface="+mn-cs"/>
              </a:rPr>
              <a:t>1976</a:t>
            </a:r>
            <a:r>
              <a:rPr lang="fr-FR" sz="2800" dirty="0">
                <a:cs typeface="+mn-cs"/>
              </a:rPr>
              <a:t>).</a:t>
            </a:r>
            <a:endParaRPr lang="fr-FR"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6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6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474810FD-03E9-A34A-9635-7468CD05A62F}" type="slidenum">
              <a:rPr lang="fr-FR"/>
              <a:pPr>
                <a:defRPr/>
              </a:pPr>
              <a:t>57</a:t>
            </a:fld>
            <a:endParaRPr lang="fr-FR"/>
          </a:p>
        </p:txBody>
      </p:sp>
      <p:sp>
        <p:nvSpPr>
          <p:cNvPr id="848898" name="Rectangle 2"/>
          <p:cNvSpPr>
            <a:spLocks noGrp="1" noChangeArrowheads="1"/>
          </p:cNvSpPr>
          <p:nvPr>
            <p:ph type="title"/>
          </p:nvPr>
        </p:nvSpPr>
        <p:spPr>
          <a:xfrm>
            <a:off x="742950" y="304800"/>
            <a:ext cx="8420100" cy="1143000"/>
          </a:xfrm>
        </p:spPr>
        <p:txBody>
          <a:bodyPr/>
          <a:lstStyle/>
          <a:p>
            <a:pPr eaLnBrk="1" hangingPunct="1">
              <a:defRPr/>
            </a:pPr>
            <a:r>
              <a:rPr lang="fr-FR" smtClean="0">
                <a:latin typeface="Times-Roman" charset="0"/>
              </a:rPr>
              <a:t>Reconnaissance de gestes</a:t>
            </a:r>
          </a:p>
        </p:txBody>
      </p:sp>
      <p:sp>
        <p:nvSpPr>
          <p:cNvPr id="848899" name="Rectangle 3"/>
          <p:cNvSpPr>
            <a:spLocks noChangeArrowheads="1"/>
          </p:cNvSpPr>
          <p:nvPr/>
        </p:nvSpPr>
        <p:spPr bwMode="auto">
          <a:xfrm>
            <a:off x="381000" y="1524000"/>
            <a:ext cx="95250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spcAft>
                <a:spcPct val="10000"/>
              </a:spcAft>
              <a:buFontTx/>
              <a:buChar char="•"/>
              <a:defRPr/>
            </a:pPr>
            <a:r>
              <a:rPr lang="en-US" sz="3200" dirty="0">
                <a:cs typeface="+mn-cs"/>
              </a:rPr>
              <a:t> </a:t>
            </a:r>
            <a:r>
              <a:rPr lang="fr-FR" sz="3200" dirty="0">
                <a:cs typeface="+mn-cs"/>
              </a:rPr>
              <a:t>Le premier dispositif d'entrée basé sur un stylo, la tablette RAND, a été financé par ARPA. </a:t>
            </a:r>
          </a:p>
          <a:p>
            <a:pPr>
              <a:spcBef>
                <a:spcPct val="10000"/>
              </a:spcBef>
              <a:spcAft>
                <a:spcPct val="10000"/>
              </a:spcAft>
              <a:buFontTx/>
              <a:buChar char="•"/>
              <a:defRPr/>
            </a:pPr>
            <a:r>
              <a:rPr lang="fr-FR" sz="3200" dirty="0">
                <a:cs typeface="+mn-cs"/>
              </a:rPr>
              <a:t> </a:t>
            </a:r>
            <a:r>
              <a:rPr lang="fr-FR" sz="3200" dirty="0" err="1">
                <a:cs typeface="+mn-cs"/>
              </a:rPr>
              <a:t>Sketchpad</a:t>
            </a:r>
            <a:r>
              <a:rPr lang="fr-FR" sz="3200" dirty="0">
                <a:cs typeface="+mn-cs"/>
              </a:rPr>
              <a:t> utilisait des traces de stylo optique (</a:t>
            </a:r>
            <a:r>
              <a:rPr lang="fr-FR" sz="3200" b="1" dirty="0">
                <a:cs typeface="+mn-cs"/>
              </a:rPr>
              <a:t>1963</a:t>
            </a:r>
            <a:r>
              <a:rPr lang="fr-FR" sz="3200" dirty="0">
                <a:cs typeface="+mn-cs"/>
              </a:rPr>
              <a:t>). </a:t>
            </a:r>
          </a:p>
          <a:p>
            <a:pPr>
              <a:spcBef>
                <a:spcPct val="10000"/>
              </a:spcBef>
              <a:spcAft>
                <a:spcPct val="10000"/>
              </a:spcAft>
              <a:buFontTx/>
              <a:buChar char="•"/>
              <a:defRPr/>
            </a:pPr>
            <a:r>
              <a:rPr lang="fr-FR" sz="3200" dirty="0">
                <a:cs typeface="+mn-cs"/>
              </a:rPr>
              <a:t> </a:t>
            </a:r>
            <a:r>
              <a:rPr lang="fr-FR" sz="3200" dirty="0" err="1">
                <a:cs typeface="+mn-cs"/>
              </a:rPr>
              <a:t>Teitelman</a:t>
            </a:r>
            <a:r>
              <a:rPr lang="fr-FR" sz="3200" dirty="0">
                <a:cs typeface="+mn-cs"/>
              </a:rPr>
              <a:t> en </a:t>
            </a:r>
            <a:r>
              <a:rPr lang="fr-FR" sz="3200" b="1" dirty="0">
                <a:cs typeface="+mn-cs"/>
              </a:rPr>
              <a:t>1964</a:t>
            </a:r>
            <a:r>
              <a:rPr lang="fr-FR" sz="3200" dirty="0">
                <a:cs typeface="+mn-cs"/>
              </a:rPr>
              <a:t> a développé le premier système de reconnaissance de traces entraînable. Une démonstration de reconnaissance de gestes a été faite dans le système GRAIL sur la tablette RAND (</a:t>
            </a:r>
            <a:r>
              <a:rPr lang="fr-FR" sz="3200" b="1" dirty="0">
                <a:cs typeface="+mn-cs"/>
              </a:rPr>
              <a:t>1964</a:t>
            </a:r>
            <a:r>
              <a:rPr lang="fr-FR" sz="3200" dirty="0">
                <a:cs typeface="+mn-cs"/>
              </a:rPr>
              <a:t> , </a:t>
            </a:r>
            <a:r>
              <a:rPr lang="fr-FR" sz="2800" dirty="0">
                <a:cs typeface="+mn-cs"/>
              </a:rPr>
              <a:t>financé par ARPA</a:t>
            </a:r>
            <a:r>
              <a:rPr lang="fr-FR" sz="3200" dirty="0">
                <a:cs typeface="+mn-cs"/>
              </a:rPr>
              <a:t>). Il était très fréquent dans les systèmes basés sur des stylos optiques d'inclure de la reconnaissance de traces, </a:t>
            </a:r>
            <a:r>
              <a:rPr lang="fr-FR" sz="3200" dirty="0" err="1">
                <a:cs typeface="+mn-cs"/>
              </a:rPr>
              <a:t>e.g</a:t>
            </a:r>
            <a:r>
              <a:rPr lang="fr-FR" sz="3200" dirty="0">
                <a:cs typeface="+mn-cs"/>
              </a:rPr>
              <a:t>. dans le système AMBIT/G (</a:t>
            </a:r>
            <a:r>
              <a:rPr lang="fr-FR" sz="3200" b="1" dirty="0">
                <a:cs typeface="+mn-cs"/>
              </a:rPr>
              <a:t>1968</a:t>
            </a:r>
            <a:r>
              <a:rPr lang="fr-FR" sz="3200" dirty="0">
                <a:cs typeface="+mn-cs"/>
              </a:rPr>
              <a:t>, </a:t>
            </a:r>
            <a:r>
              <a:rPr lang="fr-FR" sz="2800" dirty="0">
                <a:cs typeface="+mn-cs"/>
              </a:rPr>
              <a:t>financé par ARPA</a:t>
            </a:r>
            <a:r>
              <a:rPr lang="fr-FR" sz="3200" dirty="0">
                <a:cs typeface="+mn-cs"/>
              </a:rPr>
              <a:t>)</a:t>
            </a:r>
            <a:r>
              <a:rPr lang="en-US" sz="3200" dirty="0">
                <a:cs typeface="+mn-cs"/>
              </a:rPr>
              <a:t>.</a:t>
            </a:r>
            <a:r>
              <a:rPr lang="en-US" dirty="0">
                <a:cs typeface="+mn-cs"/>
              </a:rPr>
              <a:t> </a:t>
            </a:r>
            <a:endParaRPr lang="fr-FR"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516427BE-4D13-F846-AA29-6E5EEB97B644}" type="slidenum">
              <a:rPr lang="fr-FR"/>
              <a:pPr>
                <a:defRPr/>
              </a:pPr>
              <a:t>58</a:t>
            </a:fld>
            <a:endParaRPr lang="fr-FR"/>
          </a:p>
        </p:txBody>
      </p:sp>
      <p:sp>
        <p:nvSpPr>
          <p:cNvPr id="871426" name="Rectangle 2"/>
          <p:cNvSpPr>
            <a:spLocks noGrp="1" noChangeArrowheads="1"/>
          </p:cNvSpPr>
          <p:nvPr>
            <p:ph type="title"/>
          </p:nvPr>
        </p:nvSpPr>
        <p:spPr>
          <a:xfrm>
            <a:off x="742950" y="333375"/>
            <a:ext cx="8420100" cy="1143000"/>
          </a:xfrm>
        </p:spPr>
        <p:txBody>
          <a:bodyPr/>
          <a:lstStyle/>
          <a:p>
            <a:pPr eaLnBrk="1" hangingPunct="1">
              <a:defRPr/>
            </a:pPr>
            <a:r>
              <a:rPr lang="fr-FR" dirty="0" smtClean="0">
                <a:latin typeface="Times-Roman" charset="0"/>
              </a:rPr>
              <a:t>Reconnaissance de gestes</a:t>
            </a:r>
          </a:p>
        </p:txBody>
      </p:sp>
      <p:sp>
        <p:nvSpPr>
          <p:cNvPr id="871427" name="Rectangle 3"/>
          <p:cNvSpPr>
            <a:spLocks noChangeArrowheads="1"/>
          </p:cNvSpPr>
          <p:nvPr/>
        </p:nvSpPr>
        <p:spPr bwMode="auto">
          <a:xfrm>
            <a:off x="381000" y="1557338"/>
            <a:ext cx="9525000"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10000"/>
              </a:spcBef>
              <a:spcAft>
                <a:spcPct val="10000"/>
              </a:spcAft>
              <a:buFontTx/>
              <a:buChar char="•"/>
              <a:defRPr/>
            </a:pPr>
            <a:r>
              <a:rPr lang="en-US" sz="3200" dirty="0"/>
              <a:t> </a:t>
            </a:r>
            <a:r>
              <a:rPr lang="fr-FR" sz="3200" dirty="0"/>
              <a:t>Un éditeur de texte basé sur des traces de gestes utilisant des symboles de correction d'épreuves a été développé à l'Université de Carnegie Mellon par Michael Coleman en </a:t>
            </a:r>
            <a:r>
              <a:rPr lang="fr-FR" sz="3200" b="1" dirty="0"/>
              <a:t>1969</a:t>
            </a:r>
            <a:r>
              <a:rPr lang="fr-FR" sz="3200" dirty="0"/>
              <a:t>. </a:t>
            </a:r>
          </a:p>
          <a:p>
            <a:pPr>
              <a:spcBef>
                <a:spcPct val="10000"/>
              </a:spcBef>
              <a:spcAft>
                <a:spcPct val="10000"/>
              </a:spcAft>
              <a:buFontTx/>
              <a:buChar char="•"/>
              <a:defRPr/>
            </a:pPr>
            <a:r>
              <a:rPr lang="fr-FR" sz="3200" dirty="0"/>
              <a:t> Bill Buxton à l'université de Toronto a étudié les interactions basées sur des traces à partir de </a:t>
            </a:r>
            <a:r>
              <a:rPr lang="fr-FR" sz="3200" b="1" dirty="0"/>
              <a:t>1980</a:t>
            </a:r>
            <a:r>
              <a:rPr lang="fr-FR" sz="3200" dirty="0"/>
              <a:t>. </a:t>
            </a:r>
          </a:p>
          <a:p>
            <a:pPr>
              <a:spcBef>
                <a:spcPct val="10000"/>
              </a:spcBef>
              <a:spcAft>
                <a:spcPct val="10000"/>
              </a:spcAft>
              <a:buFontTx/>
              <a:buChar char="•"/>
              <a:defRPr/>
            </a:pPr>
            <a:r>
              <a:rPr lang="fr-FR" sz="3200" dirty="0"/>
              <a:t> La reconnaissance de traces a été utilisée dans des systèmes de CAO commerciaux à partir des années 70, et est devenue une composante universelle avec le Newton de Apple en </a:t>
            </a:r>
            <a:r>
              <a:rPr lang="fr-FR" sz="3200" b="1" dirty="0"/>
              <a:t>1992</a:t>
            </a:r>
            <a:r>
              <a:rPr lang="fr-FR" sz="3200" dirty="0"/>
              <a:t>.</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1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1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685BA616-AE6D-DF4D-9263-A887C2C215E3}" type="slidenum">
              <a:rPr lang="fr-FR"/>
              <a:pPr>
                <a:defRPr/>
              </a:pPr>
              <a:t>59</a:t>
            </a:fld>
            <a:endParaRPr lang="fr-FR"/>
          </a:p>
        </p:txBody>
      </p:sp>
      <p:sp>
        <p:nvSpPr>
          <p:cNvPr id="850946" name="Rectangle 2"/>
          <p:cNvSpPr>
            <a:spLocks noGrp="1" noChangeArrowheads="1"/>
          </p:cNvSpPr>
          <p:nvPr>
            <p:ph type="title"/>
          </p:nvPr>
        </p:nvSpPr>
        <p:spPr>
          <a:xfrm>
            <a:off x="742950" y="260350"/>
            <a:ext cx="8420100" cy="1143000"/>
          </a:xfrm>
        </p:spPr>
        <p:txBody>
          <a:bodyPr/>
          <a:lstStyle/>
          <a:p>
            <a:pPr eaLnBrk="1" hangingPunct="1">
              <a:defRPr/>
            </a:pPr>
            <a:r>
              <a:rPr lang="fr-FR" dirty="0" smtClean="0">
                <a:latin typeface="Times-Roman" charset="0"/>
              </a:rPr>
              <a:t>Multimédia</a:t>
            </a:r>
          </a:p>
        </p:txBody>
      </p:sp>
      <p:sp>
        <p:nvSpPr>
          <p:cNvPr id="850947" name="Rectangle 3"/>
          <p:cNvSpPr>
            <a:spLocks noChangeArrowheads="1"/>
          </p:cNvSpPr>
          <p:nvPr/>
        </p:nvSpPr>
        <p:spPr bwMode="auto">
          <a:xfrm>
            <a:off x="381000" y="1524000"/>
            <a:ext cx="95250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cs typeface="+mn-cs"/>
              </a:rPr>
              <a:t> Le projet </a:t>
            </a:r>
            <a:r>
              <a:rPr lang="fr-FR" sz="2800" b="1" dirty="0">
                <a:cs typeface="+mn-cs"/>
              </a:rPr>
              <a:t>FRESS</a:t>
            </a:r>
            <a:r>
              <a:rPr lang="fr-FR" sz="2800" dirty="0">
                <a:cs typeface="+mn-cs"/>
              </a:rPr>
              <a:t> à Brown utilisait du fen</a:t>
            </a:r>
            <a:r>
              <a:rPr lang="fr-FR" altLang="ja-JP" sz="2800" dirty="0"/>
              <a:t>êtrage </a:t>
            </a:r>
            <a:r>
              <a:rPr lang="fr-FR" sz="2800" dirty="0">
                <a:cs typeface="+mn-cs"/>
              </a:rPr>
              <a:t>multiple et intégrait du texte et des graphiques (</a:t>
            </a:r>
            <a:r>
              <a:rPr lang="fr-FR" sz="2800" b="1" dirty="0">
                <a:cs typeface="+mn-cs"/>
              </a:rPr>
              <a:t>1968</a:t>
            </a:r>
            <a:r>
              <a:rPr lang="fr-FR" sz="2800" dirty="0">
                <a:cs typeface="+mn-cs"/>
              </a:rPr>
              <a:t>, financé par l'industrie). </a:t>
            </a:r>
          </a:p>
          <a:p>
            <a:pPr>
              <a:buFontTx/>
              <a:buChar char="•"/>
              <a:defRPr/>
            </a:pPr>
            <a:r>
              <a:rPr lang="fr-FR" sz="2800" dirty="0">
                <a:cs typeface="+mn-cs"/>
              </a:rPr>
              <a:t> Le projet </a:t>
            </a:r>
            <a:r>
              <a:rPr lang="fr-FR" sz="2800" b="1" dirty="0">
                <a:cs typeface="+mn-cs"/>
              </a:rPr>
              <a:t>Interactive </a:t>
            </a:r>
            <a:r>
              <a:rPr lang="fr-FR" sz="2800" b="1" dirty="0" err="1">
                <a:cs typeface="+mn-cs"/>
              </a:rPr>
              <a:t>Graphical</a:t>
            </a:r>
            <a:r>
              <a:rPr lang="fr-FR" sz="2800" b="1" dirty="0">
                <a:cs typeface="+mn-cs"/>
              </a:rPr>
              <a:t> Documents </a:t>
            </a:r>
            <a:r>
              <a:rPr lang="fr-FR" sz="2800" dirty="0">
                <a:cs typeface="+mn-cs"/>
              </a:rPr>
              <a:t>à Brown a été le premier système hypermédia (par opposition à hypertexte), à utiliser des graphiques bitmap et du texte, mais pas de vidéo (</a:t>
            </a:r>
            <a:r>
              <a:rPr lang="fr-FR" sz="2800" b="1" dirty="0">
                <a:cs typeface="+mn-cs"/>
              </a:rPr>
              <a:t>1979-1983</a:t>
            </a:r>
            <a:r>
              <a:rPr lang="fr-FR" sz="2800" dirty="0">
                <a:cs typeface="+mn-cs"/>
              </a:rPr>
              <a:t>, financé par ONR et NSF). </a:t>
            </a:r>
          </a:p>
          <a:p>
            <a:pPr>
              <a:buFontTx/>
              <a:buChar char="•"/>
              <a:defRPr/>
            </a:pPr>
            <a:r>
              <a:rPr lang="fr-FR" sz="2800" dirty="0">
                <a:cs typeface="+mn-cs"/>
              </a:rPr>
              <a:t> Le projet </a:t>
            </a:r>
            <a:r>
              <a:rPr lang="fr-FR" sz="2800" b="1" dirty="0" err="1">
                <a:cs typeface="+mn-cs"/>
              </a:rPr>
              <a:t>Diamond</a:t>
            </a:r>
            <a:r>
              <a:rPr lang="fr-FR" sz="2800" dirty="0">
                <a:cs typeface="+mn-cs"/>
              </a:rPr>
              <a:t> à BBN (débute en </a:t>
            </a:r>
            <a:r>
              <a:rPr lang="fr-FR" sz="2800" b="1" dirty="0">
                <a:cs typeface="+mn-cs"/>
              </a:rPr>
              <a:t>1982</a:t>
            </a:r>
            <a:r>
              <a:rPr lang="fr-FR" sz="2800" dirty="0">
                <a:cs typeface="+mn-cs"/>
              </a:rPr>
              <a:t>, financé par DARPA) a exploré la combinaison d'information multimédia (textes, feuilles de calcul, graphiques, parole). Le </a:t>
            </a:r>
            <a:r>
              <a:rPr lang="fr-FR" sz="2800" b="1" dirty="0" err="1">
                <a:cs typeface="+mn-cs"/>
              </a:rPr>
              <a:t>Movie</a:t>
            </a:r>
            <a:r>
              <a:rPr lang="fr-FR" sz="2800" b="1" dirty="0">
                <a:cs typeface="+mn-cs"/>
              </a:rPr>
              <a:t> </a:t>
            </a:r>
            <a:r>
              <a:rPr lang="fr-FR" sz="2800" b="1" dirty="0" err="1">
                <a:cs typeface="+mn-cs"/>
              </a:rPr>
              <a:t>Manual</a:t>
            </a:r>
            <a:r>
              <a:rPr lang="fr-FR" sz="2800" b="1" dirty="0">
                <a:cs typeface="+mn-cs"/>
              </a:rPr>
              <a:t> </a:t>
            </a:r>
            <a:r>
              <a:rPr lang="fr-FR" sz="2800" dirty="0">
                <a:cs typeface="+mn-cs"/>
              </a:rPr>
              <a:t>de l'Architecture Machine Group (MIT) a été le premier en </a:t>
            </a:r>
            <a:r>
              <a:rPr lang="fr-FR" sz="2800" b="1" dirty="0">
                <a:cs typeface="+mn-cs"/>
              </a:rPr>
              <a:t>1983</a:t>
            </a:r>
            <a:r>
              <a:rPr lang="fr-FR" sz="2800" dirty="0">
                <a:cs typeface="+mn-cs"/>
              </a:rPr>
              <a:t> à mixer de la </a:t>
            </a:r>
            <a:r>
              <a:rPr lang="fr-FR" sz="2800" dirty="0" err="1">
                <a:cs typeface="+mn-cs"/>
              </a:rPr>
              <a:t>video</a:t>
            </a:r>
            <a:r>
              <a:rPr lang="fr-FR" sz="2800" dirty="0">
                <a:cs typeface="+mn-cs"/>
              </a:rPr>
              <a:t> et des graphiques (financé par DARPA).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0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0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0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89F8D3AE-9111-2841-B1DF-1FAAE98C0A42}" type="slidenum">
              <a:rPr lang="fr-FR"/>
              <a:pPr>
                <a:defRPr/>
              </a:pPr>
              <a:t>6</a:t>
            </a:fld>
            <a:endParaRPr lang="fr-FR"/>
          </a:p>
        </p:txBody>
      </p:sp>
      <p:sp>
        <p:nvSpPr>
          <p:cNvPr id="762882" name="Rectangle 2"/>
          <p:cNvSpPr>
            <a:spLocks noGrp="1" noChangeArrowheads="1"/>
          </p:cNvSpPr>
          <p:nvPr>
            <p:ph type="title"/>
          </p:nvPr>
        </p:nvSpPr>
        <p:spPr/>
        <p:txBody>
          <a:bodyPr lIns="92075" tIns="46038" rIns="92075" bIns="46038"/>
          <a:lstStyle/>
          <a:p>
            <a:pPr eaLnBrk="1" hangingPunct="1">
              <a:defRPr/>
            </a:pPr>
            <a:r>
              <a:rPr lang="en-US" sz="4000" b="1" smtClean="0"/>
              <a:t>Mark I (1944)</a:t>
            </a:r>
            <a:endParaRPr lang="en-US" sz="4000" smtClean="0"/>
          </a:p>
        </p:txBody>
      </p:sp>
      <p:sp>
        <p:nvSpPr>
          <p:cNvPr id="762883" name="Rectangle 3"/>
          <p:cNvSpPr>
            <a:spLocks noGrp="1" noChangeArrowheads="1"/>
          </p:cNvSpPr>
          <p:nvPr>
            <p:ph type="body" idx="1"/>
          </p:nvPr>
        </p:nvSpPr>
        <p:spPr/>
        <p:txBody>
          <a:bodyPr lIns="92075" tIns="46038" rIns="92075" bIns="46038"/>
          <a:lstStyle/>
          <a:p>
            <a:pPr lvl="1" eaLnBrk="1" hangingPunct="1">
              <a:defRPr/>
            </a:pPr>
            <a:r>
              <a:rPr lang="en-US" smtClean="0"/>
              <a:t>The Mark I paper tape readers. </a:t>
            </a:r>
          </a:p>
        </p:txBody>
      </p:sp>
      <p:pic>
        <p:nvPicPr>
          <p:cNvPr id="76288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858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2885" name="Rectangle 5"/>
          <p:cNvSpPr>
            <a:spLocks noChangeArrowheads="1"/>
          </p:cNvSpPr>
          <p:nvPr/>
        </p:nvSpPr>
        <p:spPr bwMode="auto">
          <a:xfrm>
            <a:off x="0" y="6583363"/>
            <a:ext cx="330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1200" i="1">
                <a:latin typeface="Times New Roman" charset="0"/>
                <a:cs typeface="+mn-cs"/>
              </a:rPr>
              <a:t>From Harvard University Cruft Photo Laboratory.</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7DB639D-F7A1-BE4E-8D68-4F6F9516ACC3}" type="slidenum">
              <a:rPr lang="fr-FR"/>
              <a:pPr>
                <a:defRPr/>
              </a:pPr>
              <a:t>60</a:t>
            </a:fld>
            <a:endParaRPr lang="fr-FR"/>
          </a:p>
        </p:txBody>
      </p:sp>
      <p:sp>
        <p:nvSpPr>
          <p:cNvPr id="855042" name="Rectangle 2"/>
          <p:cNvSpPr>
            <a:spLocks noGrp="1" noChangeArrowheads="1"/>
          </p:cNvSpPr>
          <p:nvPr>
            <p:ph type="title"/>
          </p:nvPr>
        </p:nvSpPr>
        <p:spPr>
          <a:xfrm>
            <a:off x="742950" y="260350"/>
            <a:ext cx="8420100" cy="1143000"/>
          </a:xfrm>
        </p:spPr>
        <p:txBody>
          <a:bodyPr/>
          <a:lstStyle/>
          <a:p>
            <a:pPr eaLnBrk="1" hangingPunct="1">
              <a:defRPr/>
            </a:pPr>
            <a:r>
              <a:rPr lang="fr-FR" b="1" dirty="0" smtClean="0">
                <a:latin typeface="Times-Roman" charset="0"/>
              </a:rPr>
              <a:t>3 D</a:t>
            </a:r>
          </a:p>
        </p:txBody>
      </p:sp>
      <p:sp>
        <p:nvSpPr>
          <p:cNvPr id="855043" name="Rectangle 3"/>
          <p:cNvSpPr>
            <a:spLocks noChangeArrowheads="1"/>
          </p:cNvSpPr>
          <p:nvPr/>
        </p:nvSpPr>
        <p:spPr bwMode="auto">
          <a:xfrm>
            <a:off x="457200" y="1749425"/>
            <a:ext cx="9220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3200" dirty="0"/>
              <a:t> </a:t>
            </a:r>
            <a:r>
              <a:rPr lang="fr-FR" sz="3200" dirty="0"/>
              <a:t>Le premier système 3D a probablement été le système de CAO de Timothy Johnson mentionné précédemment (</a:t>
            </a:r>
            <a:r>
              <a:rPr lang="fr-FR" sz="3200" b="1" dirty="0"/>
              <a:t>1963</a:t>
            </a:r>
            <a:r>
              <a:rPr lang="fr-FR" sz="3200" dirty="0"/>
              <a:t>, financé par la Air Force). </a:t>
            </a:r>
          </a:p>
          <a:p>
            <a:pPr>
              <a:buFontTx/>
              <a:buChar char="•"/>
              <a:defRPr/>
            </a:pPr>
            <a:r>
              <a:rPr lang="fr-FR" sz="3200" dirty="0"/>
              <a:t> Le </a:t>
            </a:r>
            <a:r>
              <a:rPr lang="fr-FR" sz="3200" b="1" dirty="0"/>
              <a:t>Lincoln </a:t>
            </a:r>
            <a:r>
              <a:rPr lang="fr-FR" sz="3200" b="1" dirty="0" err="1"/>
              <a:t>Wand</a:t>
            </a:r>
            <a:r>
              <a:rPr lang="fr-FR" sz="3200" b="1" dirty="0"/>
              <a:t> </a:t>
            </a:r>
            <a:r>
              <a:rPr lang="fr-FR" sz="3200" dirty="0"/>
              <a:t>de Larry Roberts était un système 3D sensoriel de localisation par ultra-sons, développé au Lincoln </a:t>
            </a:r>
            <a:r>
              <a:rPr lang="fr-FR" sz="3200" dirty="0" err="1"/>
              <a:t>Labs</a:t>
            </a:r>
            <a:r>
              <a:rPr lang="fr-FR" sz="3200" dirty="0"/>
              <a:t> (</a:t>
            </a:r>
            <a:r>
              <a:rPr lang="fr-FR" sz="3200" b="1" dirty="0"/>
              <a:t>1966</a:t>
            </a:r>
            <a:r>
              <a:rPr lang="fr-FR" sz="3200" dirty="0"/>
              <a:t>, financé par ARPA). Ce système faisait aussi de l'élimination interactive de lignes cachées. Un de ses premiers usage a été la modélisation de molécules chimiques.</a:t>
            </a:r>
            <a:endParaRPr lang="fr-FR"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50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CE569AF9-AA53-4A49-87C0-1AED6524C840}" type="slidenum">
              <a:rPr lang="fr-FR"/>
              <a:pPr>
                <a:defRPr/>
              </a:pPr>
              <a:t>61</a:t>
            </a:fld>
            <a:endParaRPr lang="fr-FR"/>
          </a:p>
        </p:txBody>
      </p:sp>
      <p:sp>
        <p:nvSpPr>
          <p:cNvPr id="923650" name="Rectangle 2"/>
          <p:cNvSpPr>
            <a:spLocks noGrp="1" noChangeArrowheads="1"/>
          </p:cNvSpPr>
          <p:nvPr>
            <p:ph type="title"/>
          </p:nvPr>
        </p:nvSpPr>
        <p:spPr>
          <a:xfrm>
            <a:off x="742950" y="152400"/>
            <a:ext cx="8420100" cy="1143000"/>
          </a:xfrm>
        </p:spPr>
        <p:txBody>
          <a:bodyPr/>
          <a:lstStyle/>
          <a:p>
            <a:pPr eaLnBrk="1" hangingPunct="1">
              <a:defRPr/>
            </a:pPr>
            <a:r>
              <a:rPr lang="fr-FR" b="1" dirty="0" smtClean="0">
                <a:latin typeface="Times-Roman" charset="0"/>
              </a:rPr>
              <a:t>3 D</a:t>
            </a:r>
          </a:p>
        </p:txBody>
      </p:sp>
      <p:sp>
        <p:nvSpPr>
          <p:cNvPr id="923651" name="Rectangle 3"/>
          <p:cNvSpPr>
            <a:spLocks noChangeArrowheads="1"/>
          </p:cNvSpPr>
          <p:nvPr/>
        </p:nvSpPr>
        <p:spPr bwMode="auto">
          <a:xfrm>
            <a:off x="457200" y="1295400"/>
            <a:ext cx="92202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3200" dirty="0">
                <a:cs typeface="+mn-cs"/>
              </a:rPr>
              <a:t> </a:t>
            </a:r>
            <a:r>
              <a:rPr lang="fr-FR" sz="3200" dirty="0">
                <a:cs typeface="+mn-cs"/>
              </a:rPr>
              <a:t>Fin des années 60 et début des années 70, la recherche en graphique 3D a fleuri à l'université de Utah avec Dave Evans, Ivan Sutherland, Romney, Gouraud, </a:t>
            </a:r>
            <a:r>
              <a:rPr lang="fr-FR" sz="3200" dirty="0" err="1">
                <a:cs typeface="+mn-cs"/>
              </a:rPr>
              <a:t>Phong</a:t>
            </a:r>
            <a:r>
              <a:rPr lang="fr-FR" sz="3200" dirty="0">
                <a:cs typeface="+mn-cs"/>
              </a:rPr>
              <a:t>, et Watkins; la plupart était financée par le gouvernement. </a:t>
            </a:r>
          </a:p>
          <a:p>
            <a:pPr>
              <a:buFontTx/>
              <a:buChar char="•"/>
              <a:defRPr/>
            </a:pPr>
            <a:r>
              <a:rPr lang="fr-FR" sz="3200" dirty="0">
                <a:cs typeface="+mn-cs"/>
              </a:rPr>
              <a:t> De m</a:t>
            </a:r>
            <a:r>
              <a:rPr lang="fr-FR" altLang="ja-JP" sz="3200" dirty="0"/>
              <a:t>ême</a:t>
            </a:r>
            <a:r>
              <a:rPr lang="fr-FR" sz="3200" dirty="0">
                <a:cs typeface="+mn-cs"/>
              </a:rPr>
              <a:t>, le travail de simulation de vol industriel et militaire des </a:t>
            </a:r>
            <a:r>
              <a:rPr lang="fr-FR" sz="3200" b="1" dirty="0">
                <a:cs typeface="+mn-cs"/>
              </a:rPr>
              <a:t>années 60-70 </a:t>
            </a:r>
            <a:r>
              <a:rPr lang="fr-FR" sz="3200" dirty="0">
                <a:cs typeface="+mn-cs"/>
              </a:rPr>
              <a:t>a ouvert le chemin à la 3D en temps réel avec les systèmes commerciaux de GE, </a:t>
            </a:r>
            <a:r>
              <a:rPr lang="fr-FR" sz="3200" dirty="0" err="1">
                <a:cs typeface="+mn-cs"/>
              </a:rPr>
              <a:t>Evans&amp;Sutherland</a:t>
            </a:r>
            <a:r>
              <a:rPr lang="fr-FR" sz="3200" dirty="0">
                <a:cs typeface="+mn-cs"/>
              </a:rPr>
              <a:t>, Singer/Link (financés par la NASA, </a:t>
            </a:r>
            <a:r>
              <a:rPr lang="fr-FR" sz="3200" dirty="0" err="1">
                <a:cs typeface="+mn-cs"/>
              </a:rPr>
              <a:t>Navy</a:t>
            </a:r>
            <a:r>
              <a:rPr lang="fr-FR" sz="3200" dirty="0">
                <a:cs typeface="+mn-cs"/>
              </a:rPr>
              <a:t>, etc.). Un autre centre de recherche 3D important alors était le Fred Brooks' </a:t>
            </a:r>
            <a:r>
              <a:rPr lang="fr-FR" sz="3200" dirty="0" err="1">
                <a:cs typeface="+mn-cs"/>
              </a:rPr>
              <a:t>lab</a:t>
            </a:r>
            <a:r>
              <a:rPr lang="fr-FR" sz="3200" dirty="0">
                <a:cs typeface="+mn-cs"/>
              </a:rPr>
              <a:t> à UNC</a:t>
            </a:r>
            <a:r>
              <a:rPr lang="en-US" sz="3200" dirty="0">
                <a:cs typeface="+mn-cs"/>
              </a:rPr>
              <a:t>.</a:t>
            </a:r>
            <a:endParaRPr lang="fr-FR" sz="2800"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3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288D7C9-D708-9D4E-B769-A3C254E555C8}" type="slidenum">
              <a:rPr lang="fr-FR"/>
              <a:pPr>
                <a:defRPr/>
              </a:pPr>
              <a:t>62</a:t>
            </a:fld>
            <a:endParaRPr lang="fr-FR"/>
          </a:p>
        </p:txBody>
      </p:sp>
      <p:sp>
        <p:nvSpPr>
          <p:cNvPr id="857090" name="Rectangle 2"/>
          <p:cNvSpPr>
            <a:spLocks noGrp="1" noChangeArrowheads="1"/>
          </p:cNvSpPr>
          <p:nvPr>
            <p:ph type="title"/>
          </p:nvPr>
        </p:nvSpPr>
        <p:spPr>
          <a:xfrm>
            <a:off x="438150" y="304800"/>
            <a:ext cx="9010650" cy="1143000"/>
          </a:xfrm>
        </p:spPr>
        <p:txBody>
          <a:bodyPr/>
          <a:lstStyle/>
          <a:p>
            <a:pPr eaLnBrk="1" hangingPunct="1">
              <a:defRPr/>
            </a:pPr>
            <a:r>
              <a:rPr lang="fr-FR" smtClean="0">
                <a:latin typeface="Times-Roman" charset="0"/>
              </a:rPr>
              <a:t>Réalité virtuelle et augmentée</a:t>
            </a:r>
          </a:p>
        </p:txBody>
      </p:sp>
      <p:sp>
        <p:nvSpPr>
          <p:cNvPr id="857091" name="Rectangle 3"/>
          <p:cNvSpPr>
            <a:spLocks noChangeArrowheads="1"/>
          </p:cNvSpPr>
          <p:nvPr/>
        </p:nvSpPr>
        <p:spPr bwMode="auto">
          <a:xfrm>
            <a:off x="304800" y="1600200"/>
            <a:ext cx="96012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2800" dirty="0"/>
              <a:t> </a:t>
            </a:r>
            <a:r>
              <a:rPr lang="fr-FR" sz="2800" dirty="0"/>
              <a:t>Les premiers travaux sur la réalité virtuelle ont été réalisés par Ivan Sutherland quand il était à Harvard (</a:t>
            </a:r>
            <a:r>
              <a:rPr lang="fr-FR" sz="2800" b="1" dirty="0"/>
              <a:t>1965-1968</a:t>
            </a:r>
            <a:r>
              <a:rPr lang="fr-FR" sz="2800" dirty="0"/>
              <a:t>, financement de Air Force, CIA, et Bell </a:t>
            </a:r>
            <a:r>
              <a:rPr lang="fr-FR" sz="2800" dirty="0" err="1"/>
              <a:t>Labs</a:t>
            </a:r>
            <a:r>
              <a:rPr lang="fr-FR" sz="2800" dirty="0"/>
              <a:t>). Un travail très important du début a été celui de Tom Furness à Wright-Patterson AFB. </a:t>
            </a:r>
          </a:p>
          <a:p>
            <a:pPr>
              <a:buFontTx/>
              <a:buChar char="•"/>
              <a:defRPr/>
            </a:pPr>
            <a:r>
              <a:rPr lang="fr-FR" sz="2800" dirty="0"/>
              <a:t> Les groupes de Fred Brooks et Henry </a:t>
            </a:r>
            <a:r>
              <a:rPr lang="fr-FR" sz="2800" dirty="0" err="1"/>
              <a:t>Fuch</a:t>
            </a:r>
            <a:r>
              <a:rPr lang="fr-FR" sz="2800" dirty="0"/>
              <a:t> à l'Université de Caroline du Nord réalisèrent beaucoup de recherches initiales, dont l'étude du feedback des forces (</a:t>
            </a:r>
            <a:r>
              <a:rPr lang="fr-FR" sz="2800" b="1" dirty="0"/>
              <a:t>1971</a:t>
            </a:r>
            <a:r>
              <a:rPr lang="fr-FR" sz="2800" dirty="0"/>
              <a:t>, financée par US </a:t>
            </a:r>
            <a:r>
              <a:rPr lang="fr-FR" sz="2800" dirty="0" err="1"/>
              <a:t>Atomic</a:t>
            </a:r>
            <a:r>
              <a:rPr lang="fr-FR" sz="2800" dirty="0"/>
              <a:t> </a:t>
            </a:r>
            <a:r>
              <a:rPr lang="fr-FR" sz="2800" dirty="0" err="1"/>
              <a:t>Energy</a:t>
            </a:r>
            <a:r>
              <a:rPr lang="fr-FR" sz="2800" dirty="0"/>
              <a:t> Commission et NSF). </a:t>
            </a:r>
          </a:p>
          <a:p>
            <a:pPr>
              <a:buFontTx/>
              <a:buChar char="•"/>
              <a:defRPr/>
            </a:pPr>
            <a:r>
              <a:rPr lang="fr-FR" sz="2800" dirty="0"/>
              <a:t> Une grande partie de la recherche des débuts sur les dispositifs montés sur t</a:t>
            </a:r>
            <a:r>
              <a:rPr lang="fr-FR" altLang="ja-JP" sz="2800" dirty="0"/>
              <a:t>ête</a:t>
            </a:r>
            <a:r>
              <a:rPr lang="fr-FR" sz="2800" dirty="0"/>
              <a:t> et sur les gants de données a été financée par la NASA.</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7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7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63520F68-0B78-E745-BC6F-85D528A8E134}" type="slidenum">
              <a:rPr lang="fr-FR"/>
              <a:pPr>
                <a:defRPr/>
              </a:pPr>
              <a:t>63</a:t>
            </a:fld>
            <a:endParaRPr lang="fr-FR"/>
          </a:p>
        </p:txBody>
      </p:sp>
      <p:sp>
        <p:nvSpPr>
          <p:cNvPr id="859138" name="Rectangle 2"/>
          <p:cNvSpPr>
            <a:spLocks noGrp="1" noChangeArrowheads="1"/>
          </p:cNvSpPr>
          <p:nvPr>
            <p:ph type="title"/>
          </p:nvPr>
        </p:nvSpPr>
        <p:spPr>
          <a:xfrm>
            <a:off x="742950" y="404813"/>
            <a:ext cx="8420100" cy="1143000"/>
          </a:xfrm>
        </p:spPr>
        <p:txBody>
          <a:bodyPr/>
          <a:lstStyle/>
          <a:p>
            <a:pPr eaLnBrk="1" hangingPunct="1">
              <a:defRPr/>
            </a:pPr>
            <a:r>
              <a:rPr lang="fr-FR" dirty="0" smtClean="0">
                <a:latin typeface="Times-Roman" charset="0"/>
              </a:rPr>
              <a:t>Travail coopératif</a:t>
            </a:r>
          </a:p>
        </p:txBody>
      </p:sp>
      <p:sp>
        <p:nvSpPr>
          <p:cNvPr id="859139" name="Rectangle 3"/>
          <p:cNvSpPr>
            <a:spLocks noChangeArrowheads="1"/>
          </p:cNvSpPr>
          <p:nvPr/>
        </p:nvSpPr>
        <p:spPr bwMode="auto">
          <a:xfrm>
            <a:off x="457200" y="1828800"/>
            <a:ext cx="9448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2800" dirty="0">
                <a:cs typeface="+mn-cs"/>
              </a:rPr>
              <a:t> </a:t>
            </a:r>
            <a:r>
              <a:rPr lang="fr-FR" sz="2800" dirty="0">
                <a:cs typeface="+mn-cs"/>
              </a:rPr>
              <a:t>La démonstration de Doug </a:t>
            </a:r>
            <a:r>
              <a:rPr lang="fr-FR" sz="2800" dirty="0" err="1">
                <a:cs typeface="+mn-cs"/>
              </a:rPr>
              <a:t>Engelbart</a:t>
            </a:r>
            <a:r>
              <a:rPr lang="fr-FR" sz="2800" dirty="0">
                <a:cs typeface="+mn-cs"/>
              </a:rPr>
              <a:t> en </a:t>
            </a:r>
            <a:r>
              <a:rPr lang="fr-FR" sz="2800" b="1" dirty="0">
                <a:cs typeface="+mn-cs"/>
              </a:rPr>
              <a:t>1968</a:t>
            </a:r>
            <a:r>
              <a:rPr lang="fr-FR" sz="2800" dirty="0">
                <a:cs typeface="+mn-cs"/>
              </a:rPr>
              <a:t> du système NLS comportait la participation éloignée de plusieurs personnes sur divers sites (financement ARPA, NASA, et Rome ADC).</a:t>
            </a:r>
          </a:p>
          <a:p>
            <a:pPr>
              <a:buFontTx/>
              <a:buChar char="•"/>
              <a:defRPr/>
            </a:pPr>
            <a:r>
              <a:rPr lang="fr-FR" sz="2800" dirty="0">
                <a:cs typeface="+mn-cs"/>
              </a:rPr>
              <a:t> </a:t>
            </a:r>
            <a:r>
              <a:rPr lang="fr-FR" sz="2800" dirty="0" err="1">
                <a:cs typeface="+mn-cs"/>
              </a:rPr>
              <a:t>Licklider</a:t>
            </a:r>
            <a:r>
              <a:rPr lang="fr-FR" sz="2800" dirty="0">
                <a:cs typeface="+mn-cs"/>
              </a:rPr>
              <a:t> et Taylor prédirent l'interaction on-line de communautés dans un article de 1968 et spéculèrent sur le problème d'un accès limité à ce privilège. Le mail électronique, le plus répandu des logiciels multi-utilisateurs, a été disponible via le réseau </a:t>
            </a:r>
            <a:r>
              <a:rPr lang="fr-FR" sz="2800" dirty="0" err="1">
                <a:cs typeface="+mn-cs"/>
              </a:rPr>
              <a:t>ARPAnet</a:t>
            </a:r>
            <a:r>
              <a:rPr lang="fr-FR" sz="2800" dirty="0">
                <a:cs typeface="+mn-cs"/>
              </a:rPr>
              <a:t>, qui devint </a:t>
            </a:r>
            <a:r>
              <a:rPr lang="fr-FR" sz="2800" dirty="0" err="1">
                <a:cs typeface="+mn-cs"/>
              </a:rPr>
              <a:t>operationnel</a:t>
            </a:r>
            <a:r>
              <a:rPr lang="fr-FR" sz="2800" dirty="0">
                <a:cs typeface="+mn-cs"/>
              </a:rPr>
              <a:t> en </a:t>
            </a:r>
            <a:r>
              <a:rPr lang="fr-FR" sz="2800" b="1" dirty="0">
                <a:cs typeface="+mn-cs"/>
              </a:rPr>
              <a:t>1969</a:t>
            </a:r>
            <a:r>
              <a:rPr lang="fr-FR" sz="2800" dirty="0">
                <a:cs typeface="+mn-cs"/>
              </a:rPr>
              <a:t>, et par le réseau Ethernet de Xerox PARC en </a:t>
            </a:r>
            <a:r>
              <a:rPr lang="fr-FR" sz="2800" b="1" dirty="0">
                <a:cs typeface="+mn-cs"/>
              </a:rPr>
              <a:t>1973</a:t>
            </a:r>
            <a:r>
              <a:rPr lang="fr-FR" sz="2800" dirty="0">
                <a:cs typeface="+mn-cs"/>
              </a:rPr>
              <a:t>. </a:t>
            </a:r>
          </a:p>
          <a:p>
            <a:pPr>
              <a:buFontTx/>
              <a:buChar char="•"/>
              <a:defRPr/>
            </a:pPr>
            <a:r>
              <a:rPr lang="fr-FR" sz="2800" dirty="0">
                <a:cs typeface="+mn-cs"/>
              </a:rPr>
              <a:t> Un système précoce de conférence sur ordinateur a été celui de </a:t>
            </a:r>
            <a:r>
              <a:rPr lang="fr-FR" sz="2800" dirty="0" err="1">
                <a:cs typeface="+mn-cs"/>
              </a:rPr>
              <a:t>Turoff</a:t>
            </a:r>
            <a:r>
              <a:rPr lang="fr-FR" sz="2800" dirty="0">
                <a:cs typeface="+mn-cs"/>
              </a:rPr>
              <a:t> EIES au New Jersey Institute of </a:t>
            </a:r>
            <a:r>
              <a:rPr lang="fr-FR" sz="2800" dirty="0" err="1">
                <a:cs typeface="+mn-cs"/>
              </a:rPr>
              <a:t>Technology</a:t>
            </a:r>
            <a:r>
              <a:rPr lang="fr-FR" sz="2800" dirty="0">
                <a:cs typeface="+mn-cs"/>
              </a:rPr>
              <a:t> (</a:t>
            </a:r>
            <a:r>
              <a:rPr lang="fr-FR" sz="2800" b="1" dirty="0">
                <a:cs typeface="+mn-cs"/>
              </a:rPr>
              <a:t>1975</a:t>
            </a:r>
            <a:r>
              <a:rPr lang="fr-FR" sz="2800" dirty="0">
                <a:cs typeface="+mn-cs"/>
              </a:rPr>
              <a:t>)</a:t>
            </a:r>
            <a:r>
              <a:rPr lang="en-US" sz="2800" dirty="0">
                <a:cs typeface="+mn-cs"/>
              </a:rPr>
              <a:t>.</a:t>
            </a:r>
            <a:endParaRPr lang="fr-FR" sz="2800"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9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140F7F1-157A-124F-8DDF-9334A1968EBE}" type="slidenum">
              <a:rPr lang="fr-FR"/>
              <a:pPr>
                <a:defRPr/>
              </a:pPr>
              <a:t>64</a:t>
            </a:fld>
            <a:endParaRPr lang="fr-FR"/>
          </a:p>
        </p:txBody>
      </p:sp>
      <p:sp>
        <p:nvSpPr>
          <p:cNvPr id="861186" name="Rectangle 2"/>
          <p:cNvSpPr>
            <a:spLocks noGrp="1" noChangeArrowheads="1"/>
          </p:cNvSpPr>
          <p:nvPr>
            <p:ph type="title"/>
          </p:nvPr>
        </p:nvSpPr>
        <p:spPr/>
        <p:txBody>
          <a:bodyPr/>
          <a:lstStyle/>
          <a:p>
            <a:pPr eaLnBrk="1" hangingPunct="1">
              <a:defRPr/>
            </a:pPr>
            <a:r>
              <a:rPr lang="fr-FR" smtClean="0">
                <a:latin typeface="Times-Roman" charset="0"/>
              </a:rPr>
              <a:t>UIMS et Toolkits</a:t>
            </a:r>
          </a:p>
        </p:txBody>
      </p:sp>
      <p:sp>
        <p:nvSpPr>
          <p:cNvPr id="861187" name="Rectangle 3"/>
          <p:cNvSpPr>
            <a:spLocks noChangeArrowheads="1"/>
          </p:cNvSpPr>
          <p:nvPr/>
        </p:nvSpPr>
        <p:spPr bwMode="auto">
          <a:xfrm>
            <a:off x="381000" y="1916113"/>
            <a:ext cx="9372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2800" dirty="0">
                <a:cs typeface="+mn-cs"/>
              </a:rPr>
              <a:t> Le premier système de gestion d</a:t>
            </a:r>
            <a:r>
              <a:rPr lang="fr-FR" altLang="ja-JP" sz="2800" dirty="0">
                <a:latin typeface="Arial"/>
                <a:cs typeface="+mn-cs"/>
              </a:rPr>
              <a:t>'</a:t>
            </a:r>
            <a:r>
              <a:rPr lang="fr-FR" sz="2800" dirty="0">
                <a:cs typeface="+mn-cs"/>
              </a:rPr>
              <a:t>interface utilisateur (UIMS) a été le Gestionnaire de Réaction de William Newman créé à Imperial </a:t>
            </a:r>
            <a:r>
              <a:rPr lang="fr-FR" sz="2800" dirty="0" err="1">
                <a:cs typeface="+mn-cs"/>
              </a:rPr>
              <a:t>College</a:t>
            </a:r>
            <a:r>
              <a:rPr lang="fr-FR" sz="2800" dirty="0">
                <a:cs typeface="+mn-cs"/>
              </a:rPr>
              <a:t>, Londres (</a:t>
            </a:r>
            <a:r>
              <a:rPr lang="fr-FR" sz="2800" b="1" dirty="0">
                <a:cs typeface="+mn-cs"/>
              </a:rPr>
              <a:t>1966-67</a:t>
            </a:r>
            <a:r>
              <a:rPr lang="fr-FR" sz="2800" dirty="0">
                <a:cs typeface="+mn-cs"/>
              </a:rPr>
              <a:t>). </a:t>
            </a:r>
          </a:p>
          <a:p>
            <a:pPr>
              <a:buFontTx/>
              <a:buChar char="•"/>
              <a:defRPr/>
            </a:pPr>
            <a:r>
              <a:rPr lang="fr-FR" sz="2800" dirty="0">
                <a:cs typeface="+mn-cs"/>
              </a:rPr>
              <a:t> La plupart des travaux initiaux ont été faits dans des universités (</a:t>
            </a:r>
            <a:r>
              <a:rPr lang="fr-FR" sz="2800" dirty="0" err="1">
                <a:cs typeface="+mn-cs"/>
              </a:rPr>
              <a:t>Univ</a:t>
            </a:r>
            <a:r>
              <a:rPr lang="fr-FR" sz="2800" dirty="0">
                <a:cs typeface="+mn-cs"/>
              </a:rPr>
              <a:t>. de Toronto avec le financement du gouvernement canadien, Université de George Washington avec les financements de la NASA, NSF, DOE, et NBS, Université de </a:t>
            </a:r>
            <a:r>
              <a:rPr lang="fr-FR" sz="2800" dirty="0" err="1">
                <a:cs typeface="+mn-cs"/>
              </a:rPr>
              <a:t>Brigham</a:t>
            </a:r>
            <a:r>
              <a:rPr lang="fr-FR" sz="2800" dirty="0">
                <a:cs typeface="+mn-cs"/>
              </a:rPr>
              <a:t> Young avec des fonds industriels, etc.). </a:t>
            </a:r>
          </a:p>
          <a:p>
            <a:pPr>
              <a:buFontTx/>
              <a:buChar char="•"/>
              <a:defRPr/>
            </a:pPr>
            <a:r>
              <a:rPr lang="fr-FR" sz="2800" dirty="0">
                <a:cs typeface="+mn-cs"/>
              </a:rPr>
              <a:t> Le terme de UIMS (User Interface Management System) a été inventé par David </a:t>
            </a:r>
            <a:r>
              <a:rPr lang="fr-FR" sz="2800" dirty="0" err="1">
                <a:cs typeface="+mn-cs"/>
              </a:rPr>
              <a:t>Kasik</a:t>
            </a:r>
            <a:r>
              <a:rPr lang="fr-FR" sz="2800" dirty="0">
                <a:cs typeface="+mn-cs"/>
              </a:rPr>
              <a:t> à Boeing (</a:t>
            </a:r>
            <a:r>
              <a:rPr lang="fr-FR" sz="2800" b="1" dirty="0">
                <a:cs typeface="+mn-cs"/>
              </a:rPr>
              <a:t>1982</a:t>
            </a:r>
            <a:r>
              <a:rPr lang="fr-FR" sz="2800" dirty="0">
                <a:cs typeface="+mn-cs"/>
              </a:rPr>
              <a:t>).</a:t>
            </a:r>
            <a:endParaRPr lang="fr-FR"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1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15E5E17F-92C1-4B4B-9CF4-0125FEF88CBE}" type="slidenum">
              <a:rPr lang="fr-FR"/>
              <a:pPr>
                <a:defRPr/>
              </a:pPr>
              <a:t>65</a:t>
            </a:fld>
            <a:endParaRPr lang="fr-FR"/>
          </a:p>
        </p:txBody>
      </p:sp>
      <p:sp>
        <p:nvSpPr>
          <p:cNvPr id="927746" name="Rectangle 2"/>
          <p:cNvSpPr>
            <a:spLocks noGrp="1" noChangeArrowheads="1"/>
          </p:cNvSpPr>
          <p:nvPr>
            <p:ph type="title"/>
          </p:nvPr>
        </p:nvSpPr>
        <p:spPr/>
        <p:txBody>
          <a:bodyPr/>
          <a:lstStyle/>
          <a:p>
            <a:pPr eaLnBrk="1" hangingPunct="1">
              <a:defRPr/>
            </a:pPr>
            <a:r>
              <a:rPr lang="fr-FR" smtClean="0">
                <a:latin typeface="Times-Roman" charset="0"/>
              </a:rPr>
              <a:t>UIMS et Toolkits</a:t>
            </a:r>
          </a:p>
        </p:txBody>
      </p:sp>
      <p:sp>
        <p:nvSpPr>
          <p:cNvPr id="927747" name="Rectangle 3"/>
          <p:cNvSpPr>
            <a:spLocks noChangeArrowheads="1"/>
          </p:cNvSpPr>
          <p:nvPr/>
        </p:nvSpPr>
        <p:spPr bwMode="auto">
          <a:xfrm>
            <a:off x="533400" y="1828800"/>
            <a:ext cx="93726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cs typeface="+mn-cs"/>
              </a:rPr>
              <a:t> Les premiers </a:t>
            </a:r>
            <a:r>
              <a:rPr lang="fr-FR" sz="3200" dirty="0" err="1">
                <a:cs typeface="+mn-cs"/>
              </a:rPr>
              <a:t>window</a:t>
            </a:r>
            <a:r>
              <a:rPr lang="fr-FR" sz="3200" dirty="0">
                <a:cs typeface="+mn-cs"/>
              </a:rPr>
              <a:t> managers comme celui de </a:t>
            </a:r>
            <a:r>
              <a:rPr lang="fr-FR" sz="3200" b="1" dirty="0" err="1">
                <a:cs typeface="+mn-cs"/>
              </a:rPr>
              <a:t>Smalltalk</a:t>
            </a:r>
            <a:r>
              <a:rPr lang="fr-FR" sz="3200" dirty="0">
                <a:cs typeface="+mn-cs"/>
              </a:rPr>
              <a:t> (</a:t>
            </a:r>
            <a:r>
              <a:rPr lang="fr-FR" sz="3200" b="1" dirty="0">
                <a:cs typeface="+mn-cs"/>
              </a:rPr>
              <a:t>1974</a:t>
            </a:r>
            <a:r>
              <a:rPr lang="fr-FR" sz="3200" dirty="0">
                <a:cs typeface="+mn-cs"/>
              </a:rPr>
              <a:t>) et </a:t>
            </a:r>
            <a:r>
              <a:rPr lang="fr-FR" sz="3200" b="1" dirty="0" err="1">
                <a:cs typeface="+mn-cs"/>
              </a:rPr>
              <a:t>InterLisp</a:t>
            </a:r>
            <a:r>
              <a:rPr lang="fr-FR" sz="3200" dirty="0">
                <a:cs typeface="+mn-cs"/>
              </a:rPr>
              <a:t> (tous les deux de Xerox PARC) apparurent avec quelques </a:t>
            </a:r>
            <a:r>
              <a:rPr lang="fr-FR" sz="3200" dirty="0" err="1">
                <a:cs typeface="+mn-cs"/>
              </a:rPr>
              <a:t>widgets</a:t>
            </a:r>
            <a:r>
              <a:rPr lang="fr-FR" sz="3200" dirty="0">
                <a:cs typeface="+mn-cs"/>
              </a:rPr>
              <a:t>, comme des pop-up menus et des </a:t>
            </a:r>
            <a:r>
              <a:rPr lang="fr-FR" sz="3200" dirty="0" err="1">
                <a:cs typeface="+mn-cs"/>
              </a:rPr>
              <a:t>scrollbars</a:t>
            </a:r>
            <a:r>
              <a:rPr lang="fr-FR" sz="3200" dirty="0">
                <a:cs typeface="+mn-cs"/>
              </a:rPr>
              <a:t>.</a:t>
            </a:r>
            <a:r>
              <a:rPr lang="fr-FR" sz="2800" dirty="0">
                <a:cs typeface="+mn-cs"/>
              </a:rPr>
              <a:t> </a:t>
            </a:r>
          </a:p>
          <a:p>
            <a:pPr>
              <a:buFontTx/>
              <a:buChar char="•"/>
              <a:defRPr/>
            </a:pPr>
            <a:r>
              <a:rPr lang="fr-FR" sz="3200" dirty="0">
                <a:cs typeface="+mn-cs"/>
              </a:rPr>
              <a:t> Le </a:t>
            </a:r>
            <a:r>
              <a:rPr lang="fr-FR" sz="3200" b="1" dirty="0">
                <a:cs typeface="+mn-cs"/>
              </a:rPr>
              <a:t>Star</a:t>
            </a:r>
            <a:r>
              <a:rPr lang="fr-FR" sz="3200" dirty="0">
                <a:cs typeface="+mn-cs"/>
              </a:rPr>
              <a:t> de Xerox (</a:t>
            </a:r>
            <a:r>
              <a:rPr lang="fr-FR" sz="3200" b="1" dirty="0">
                <a:cs typeface="+mn-cs"/>
              </a:rPr>
              <a:t>1981</a:t>
            </a:r>
            <a:r>
              <a:rPr lang="fr-FR" sz="3200" dirty="0">
                <a:cs typeface="+mn-cs"/>
              </a:rPr>
              <a:t>) f</a:t>
            </a:r>
            <a:r>
              <a:rPr lang="fr-FR" altLang="ja-JP" sz="3200" dirty="0">
                <a:latin typeface="Times"/>
                <a:cs typeface="Times"/>
              </a:rPr>
              <a:t>ût</a:t>
            </a:r>
            <a:r>
              <a:rPr lang="fr-FR" sz="3200" dirty="0">
                <a:latin typeface="Times"/>
                <a:cs typeface="Times"/>
              </a:rPr>
              <a:t> </a:t>
            </a:r>
            <a:r>
              <a:rPr lang="fr-FR" sz="3200" dirty="0">
                <a:cs typeface="+mn-cs"/>
              </a:rPr>
              <a:t>le premier système commercial à avoir une large collection de </a:t>
            </a:r>
            <a:r>
              <a:rPr lang="fr-FR" sz="3200" dirty="0" err="1">
                <a:cs typeface="+mn-cs"/>
              </a:rPr>
              <a:t>widgets</a:t>
            </a:r>
            <a:r>
              <a:rPr lang="fr-FR" sz="3200" dirty="0">
                <a:cs typeface="+mn-cs"/>
              </a:rPr>
              <a:t>. </a:t>
            </a:r>
          </a:p>
          <a:p>
            <a:pPr>
              <a:buFontTx/>
              <a:buChar char="•"/>
              <a:defRPr/>
            </a:pPr>
            <a:r>
              <a:rPr lang="fr-FR" sz="3200" dirty="0">
                <a:cs typeface="+mn-cs"/>
              </a:rPr>
              <a:t> Le </a:t>
            </a:r>
            <a:r>
              <a:rPr lang="fr-FR" sz="3200" b="1" dirty="0">
                <a:cs typeface="+mn-cs"/>
              </a:rPr>
              <a:t>Macintosh</a:t>
            </a:r>
            <a:r>
              <a:rPr lang="fr-FR" sz="3200" dirty="0">
                <a:cs typeface="+mn-cs"/>
              </a:rPr>
              <a:t> d'Apple (</a:t>
            </a:r>
            <a:r>
              <a:rPr lang="fr-FR" sz="3200" b="1" dirty="0">
                <a:cs typeface="+mn-cs"/>
              </a:rPr>
              <a:t>1984</a:t>
            </a:r>
            <a:r>
              <a:rPr lang="fr-FR" sz="3200" dirty="0">
                <a:cs typeface="+mn-cs"/>
              </a:rPr>
              <a:t>) f</a:t>
            </a:r>
            <a:r>
              <a:rPr lang="fr-FR" altLang="ja-JP" sz="3200" dirty="0">
                <a:latin typeface="Times"/>
                <a:cs typeface="Times"/>
              </a:rPr>
              <a:t>ût</a:t>
            </a:r>
            <a:r>
              <a:rPr lang="fr-FR" sz="3200" dirty="0">
                <a:cs typeface="+mn-cs"/>
              </a:rPr>
              <a:t> le premier à promouvoir activement sa </a:t>
            </a:r>
            <a:r>
              <a:rPr lang="fr-FR" sz="3200" dirty="0" err="1">
                <a:cs typeface="+mn-cs"/>
              </a:rPr>
              <a:t>toolkit</a:t>
            </a:r>
            <a:r>
              <a:rPr lang="fr-FR" sz="3200" dirty="0">
                <a:cs typeface="+mn-cs"/>
              </a:rPr>
              <a:t> pour </a:t>
            </a:r>
            <a:r>
              <a:rPr lang="fr-FR" altLang="ja-JP" sz="3200" dirty="0"/>
              <a:t>qu</a:t>
            </a:r>
            <a:r>
              <a:rPr lang="fr-FR" altLang="ja-JP" sz="3200" dirty="0">
                <a:latin typeface="Arial"/>
              </a:rPr>
              <a:t>'</a:t>
            </a:r>
            <a:r>
              <a:rPr lang="fr-FR" altLang="ja-JP" sz="3200" dirty="0"/>
              <a:t>elle soit utilisée par d</a:t>
            </a:r>
            <a:r>
              <a:rPr lang="fr-FR" altLang="ja-JP" sz="3200" dirty="0">
                <a:latin typeface="Arial"/>
              </a:rPr>
              <a:t>'</a:t>
            </a:r>
            <a:r>
              <a:rPr lang="fr-FR" altLang="ja-JP" sz="3200" dirty="0"/>
              <a:t>autres développeurs</a:t>
            </a:r>
            <a:r>
              <a:rPr lang="fr-FR" sz="3200" dirty="0">
                <a:cs typeface="+mn-cs"/>
              </a:rPr>
              <a:t> pour une interface cohérente.</a:t>
            </a:r>
            <a:r>
              <a:rPr lang="fr-FR" dirty="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7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7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A15F4D69-75CF-9A4E-BEE0-52CF562DDD61}" type="slidenum">
              <a:rPr lang="fr-FR"/>
              <a:pPr>
                <a:defRPr/>
              </a:pPr>
              <a:t>66</a:t>
            </a:fld>
            <a:endParaRPr lang="fr-FR"/>
          </a:p>
        </p:txBody>
      </p:sp>
      <p:sp>
        <p:nvSpPr>
          <p:cNvPr id="931842" name="Rectangle 2"/>
          <p:cNvSpPr>
            <a:spLocks noGrp="1" noChangeArrowheads="1"/>
          </p:cNvSpPr>
          <p:nvPr>
            <p:ph type="title"/>
          </p:nvPr>
        </p:nvSpPr>
        <p:spPr/>
        <p:txBody>
          <a:bodyPr/>
          <a:lstStyle/>
          <a:p>
            <a:pPr eaLnBrk="1" hangingPunct="1">
              <a:defRPr/>
            </a:pPr>
            <a:r>
              <a:rPr lang="fr-FR" smtClean="0">
                <a:latin typeface="Times-Roman" charset="0"/>
              </a:rPr>
              <a:t>UIMS et Toolkits</a:t>
            </a:r>
          </a:p>
        </p:txBody>
      </p:sp>
      <p:sp>
        <p:nvSpPr>
          <p:cNvPr id="931843" name="Rectangle 3"/>
          <p:cNvSpPr>
            <a:spLocks noChangeArrowheads="1"/>
          </p:cNvSpPr>
          <p:nvPr/>
        </p:nvSpPr>
        <p:spPr bwMode="auto">
          <a:xfrm>
            <a:off x="685800" y="1828800"/>
            <a:ext cx="92202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cs typeface="+mn-cs"/>
            </a:endParaRPr>
          </a:p>
          <a:p>
            <a:pPr>
              <a:buFontTx/>
              <a:buChar char="•"/>
              <a:defRPr/>
            </a:pPr>
            <a:r>
              <a:rPr lang="fr-FR" sz="3200" dirty="0">
                <a:cs typeface="+mn-cs"/>
              </a:rPr>
              <a:t> Une </a:t>
            </a:r>
            <a:r>
              <a:rPr lang="fr-FR" sz="3200" dirty="0" err="1">
                <a:cs typeface="+mn-cs"/>
              </a:rPr>
              <a:t>toolkit</a:t>
            </a:r>
            <a:r>
              <a:rPr lang="fr-FR" sz="3200" dirty="0">
                <a:cs typeface="+mn-cs"/>
              </a:rPr>
              <a:t> C++ précoce a été </a:t>
            </a:r>
            <a:r>
              <a:rPr lang="fr-FR" sz="3200" b="1" dirty="0" err="1">
                <a:cs typeface="+mn-cs"/>
              </a:rPr>
              <a:t>InterViews</a:t>
            </a:r>
            <a:r>
              <a:rPr lang="fr-FR" sz="3200" dirty="0">
                <a:cs typeface="+mn-cs"/>
              </a:rPr>
              <a:t>, développée à </a:t>
            </a:r>
            <a:r>
              <a:rPr lang="fr-FR" sz="3200" dirty="0" err="1">
                <a:cs typeface="+mn-cs"/>
              </a:rPr>
              <a:t>Stanford</a:t>
            </a:r>
            <a:r>
              <a:rPr lang="fr-FR" sz="3200" dirty="0">
                <a:cs typeface="+mn-cs"/>
              </a:rPr>
              <a:t> (</a:t>
            </a:r>
            <a:r>
              <a:rPr lang="fr-FR" sz="3200" b="1" dirty="0">
                <a:cs typeface="+mn-cs"/>
              </a:rPr>
              <a:t>1988</a:t>
            </a:r>
            <a:r>
              <a:rPr lang="fr-FR" sz="3200" dirty="0">
                <a:cs typeface="+mn-cs"/>
              </a:rPr>
              <a:t>, financement industriel).</a:t>
            </a:r>
          </a:p>
          <a:p>
            <a:pPr>
              <a:spcAft>
                <a:spcPts val="1200"/>
              </a:spcAft>
              <a:buFontTx/>
              <a:buChar char="•"/>
              <a:defRPr/>
            </a:pPr>
            <a:r>
              <a:rPr lang="fr-FR" sz="3200" dirty="0">
                <a:cs typeface="+mn-cs"/>
              </a:rPr>
              <a:t> Beaucoup de la recherche moderne a été effectuée dans des universités, par exemple les projets </a:t>
            </a:r>
            <a:r>
              <a:rPr lang="fr-FR" sz="3200" b="1" dirty="0" err="1">
                <a:cs typeface="+mn-cs"/>
              </a:rPr>
              <a:t>Garnet</a:t>
            </a:r>
            <a:r>
              <a:rPr lang="fr-FR" sz="3200" dirty="0">
                <a:cs typeface="+mn-cs"/>
              </a:rPr>
              <a:t> (</a:t>
            </a:r>
            <a:r>
              <a:rPr lang="fr-FR" sz="3200" b="1" dirty="0">
                <a:cs typeface="+mn-cs"/>
              </a:rPr>
              <a:t>1988</a:t>
            </a:r>
            <a:r>
              <a:rPr lang="fr-FR" sz="3200" dirty="0">
                <a:cs typeface="+mn-cs"/>
              </a:rPr>
              <a:t>) et </a:t>
            </a:r>
            <a:r>
              <a:rPr lang="fr-FR" sz="3200" b="1" dirty="0" err="1">
                <a:cs typeface="+mn-cs"/>
              </a:rPr>
              <a:t>Amulet</a:t>
            </a:r>
            <a:r>
              <a:rPr lang="fr-FR" sz="3200" dirty="0">
                <a:cs typeface="+mn-cs"/>
              </a:rPr>
              <a:t> (</a:t>
            </a:r>
            <a:r>
              <a:rPr lang="fr-FR" sz="3200" b="1" dirty="0">
                <a:cs typeface="+mn-cs"/>
              </a:rPr>
              <a:t>1994</a:t>
            </a:r>
            <a:r>
              <a:rPr lang="fr-FR" sz="3200" dirty="0">
                <a:cs typeface="+mn-cs"/>
              </a:rPr>
              <a:t>) à l</a:t>
            </a:r>
            <a:r>
              <a:rPr lang="fr-FR" altLang="ja-JP" sz="3200" dirty="0">
                <a:latin typeface="Arial"/>
                <a:cs typeface="+mn-cs"/>
              </a:rPr>
              <a:t>'</a:t>
            </a:r>
            <a:r>
              <a:rPr lang="fr-FR" sz="3200" dirty="0">
                <a:cs typeface="+mn-cs"/>
              </a:rPr>
              <a:t>université de Carnegie </a:t>
            </a:r>
            <a:r>
              <a:rPr lang="fr-FR" sz="3200" dirty="0" err="1">
                <a:cs typeface="+mn-cs"/>
              </a:rPr>
              <a:t>mellon</a:t>
            </a:r>
            <a:r>
              <a:rPr lang="fr-FR" sz="3200" dirty="0">
                <a:cs typeface="+mn-cs"/>
              </a:rPr>
              <a:t> (financement ARPA), et </a:t>
            </a:r>
            <a:r>
              <a:rPr lang="fr-FR" sz="3200" b="1" dirty="0" err="1">
                <a:cs typeface="+mn-cs"/>
              </a:rPr>
              <a:t>subArctic</a:t>
            </a:r>
            <a:r>
              <a:rPr lang="fr-FR" sz="3200" dirty="0">
                <a:cs typeface="+mn-cs"/>
              </a:rPr>
              <a:t> à Georgia Tech (</a:t>
            </a:r>
            <a:r>
              <a:rPr lang="fr-FR" sz="3200" b="1" dirty="0">
                <a:cs typeface="+mn-cs"/>
              </a:rPr>
              <a:t>1996</a:t>
            </a:r>
            <a:r>
              <a:rPr lang="fr-FR" sz="3200" dirty="0">
                <a:cs typeface="+mn-cs"/>
              </a:rPr>
              <a:t>, financé par Intel et NSF).</a:t>
            </a:r>
            <a:r>
              <a:rPr lang="fr-FR" dirty="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98F0AD5-768A-0F4F-BEAE-4E829A0BE020}" type="slidenum">
              <a:rPr lang="fr-FR"/>
              <a:pPr>
                <a:defRPr/>
              </a:pPr>
              <a:t>67</a:t>
            </a:fld>
            <a:endParaRPr lang="fr-FR"/>
          </a:p>
        </p:txBody>
      </p:sp>
      <p:sp>
        <p:nvSpPr>
          <p:cNvPr id="863234" name="Rectangle 2"/>
          <p:cNvSpPr>
            <a:spLocks noGrp="1" noChangeArrowheads="1"/>
          </p:cNvSpPr>
          <p:nvPr>
            <p:ph type="title"/>
          </p:nvPr>
        </p:nvSpPr>
        <p:spPr/>
        <p:txBody>
          <a:bodyPr/>
          <a:lstStyle/>
          <a:p>
            <a:pPr eaLnBrk="1" hangingPunct="1">
              <a:defRPr/>
            </a:pPr>
            <a:r>
              <a:rPr lang="fr-FR" dirty="0" smtClean="0">
                <a:latin typeface="Times-Roman" charset="0"/>
              </a:rPr>
              <a:t>Générateurs d</a:t>
            </a:r>
            <a:r>
              <a:rPr lang="fr-FR" altLang="ja-JP" dirty="0" smtClean="0">
                <a:latin typeface="Times"/>
              </a:rPr>
              <a:t>'</a:t>
            </a:r>
            <a:r>
              <a:rPr lang="fr-FR" dirty="0" smtClean="0">
                <a:latin typeface="Times-Roman" charset="0"/>
              </a:rPr>
              <a:t>Interfaces</a:t>
            </a:r>
          </a:p>
        </p:txBody>
      </p:sp>
      <p:sp>
        <p:nvSpPr>
          <p:cNvPr id="863235" name="Rectangle 3"/>
          <p:cNvSpPr>
            <a:spLocks noChangeArrowheads="1"/>
          </p:cNvSpPr>
          <p:nvPr/>
        </p:nvSpPr>
        <p:spPr bwMode="auto">
          <a:xfrm>
            <a:off x="685800" y="1828800"/>
            <a:ext cx="9220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2800"/>
              <a:t>Ce sont des logiciels interactifs qui permettent de composer des interfaces de widgets (comme les boutons, menus et scrollbars) en les plaçant sur l’écran avec la souris. </a:t>
            </a:r>
          </a:p>
          <a:p>
            <a:pPr>
              <a:buFontTx/>
              <a:buChar char="•"/>
            </a:pPr>
            <a:r>
              <a:rPr lang="fr-FR" sz="2800"/>
              <a:t> Le projet </a:t>
            </a:r>
            <a:r>
              <a:rPr lang="fr-FR" sz="2800" b="1"/>
              <a:t>Steamer</a:t>
            </a:r>
            <a:r>
              <a:rPr lang="fr-FR" sz="2800"/>
              <a:t> à BBN (</a:t>
            </a:r>
            <a:r>
              <a:rPr lang="fr-FR" sz="2800" b="1"/>
              <a:t>1979-85</a:t>
            </a:r>
            <a:r>
              <a:rPr lang="fr-FR" sz="2800"/>
              <a:t>; financement ONR) a illustré beaucoup des idées incorporées plus tard dans les générateurs d'interfaces, et il était probablement le premier système orienté objets graphiques. </a:t>
            </a:r>
          </a:p>
          <a:p>
            <a:pPr>
              <a:buFontTx/>
              <a:buChar char="•"/>
            </a:pPr>
            <a:r>
              <a:rPr lang="fr-FR" sz="2800"/>
              <a:t> </a:t>
            </a:r>
            <a:r>
              <a:rPr lang="fr-FR" sz="2800" b="1"/>
              <a:t>Trillium</a:t>
            </a:r>
            <a:r>
              <a:rPr lang="fr-FR" sz="2800"/>
              <a:t> a été développé à Xerox PARC en </a:t>
            </a:r>
            <a:r>
              <a:rPr lang="fr-FR" sz="2800" b="1"/>
              <a:t>1981</a:t>
            </a:r>
            <a:r>
              <a:rPr lang="fr-FR" sz="2800"/>
              <a:t>. </a:t>
            </a:r>
          </a:p>
          <a:p>
            <a:pPr>
              <a:buFontTx/>
              <a:buChar char="•"/>
            </a:pPr>
            <a:r>
              <a:rPr lang="fr-FR" sz="2800"/>
              <a:t> Un autre générateur d'interface des débuts était le système </a:t>
            </a:r>
            <a:r>
              <a:rPr lang="fr-FR" sz="2800" b="1"/>
              <a:t>MenuLay</a:t>
            </a:r>
            <a:r>
              <a:rPr lang="fr-FR" sz="2800"/>
              <a:t> développé par Bill Buxton à l'Université de Toronto (</a:t>
            </a:r>
            <a:r>
              <a:rPr lang="fr-FR" sz="2800" b="1"/>
              <a:t>1983</a:t>
            </a:r>
            <a:r>
              <a:rPr lang="fr-FR" sz="2800"/>
              <a:t>, financé par le gouvernement canadien).</a:t>
            </a:r>
            <a:r>
              <a:rPr lang="fr-F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32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32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3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9985628-E1F3-4F41-B1E3-E62B909C1575}" type="slidenum">
              <a:rPr lang="fr-FR"/>
              <a:pPr>
                <a:defRPr/>
              </a:pPr>
              <a:t>68</a:t>
            </a:fld>
            <a:endParaRPr lang="fr-FR"/>
          </a:p>
        </p:txBody>
      </p:sp>
      <p:sp>
        <p:nvSpPr>
          <p:cNvPr id="929794" name="Rectangle 2"/>
          <p:cNvSpPr>
            <a:spLocks noGrp="1" noChangeArrowheads="1"/>
          </p:cNvSpPr>
          <p:nvPr>
            <p:ph type="title"/>
          </p:nvPr>
        </p:nvSpPr>
        <p:spPr/>
        <p:txBody>
          <a:bodyPr/>
          <a:lstStyle/>
          <a:p>
            <a:pPr eaLnBrk="1" hangingPunct="1">
              <a:defRPr/>
            </a:pPr>
            <a:r>
              <a:rPr lang="fr-FR" dirty="0">
                <a:latin typeface="Times-Roman" charset="0"/>
              </a:rPr>
              <a:t>Générateurs </a:t>
            </a:r>
            <a:r>
              <a:rPr lang="fr-FR" dirty="0" smtClean="0">
                <a:latin typeface="Times-Roman" charset="0"/>
              </a:rPr>
              <a:t>d</a:t>
            </a:r>
            <a:r>
              <a:rPr lang="fr-FR" altLang="ja-JP" dirty="0" smtClean="0">
                <a:latin typeface="Times"/>
              </a:rPr>
              <a:t>'</a:t>
            </a:r>
            <a:r>
              <a:rPr lang="fr-FR" dirty="0" smtClean="0">
                <a:latin typeface="Times-Roman" charset="0"/>
              </a:rPr>
              <a:t>Interfaces</a:t>
            </a:r>
          </a:p>
        </p:txBody>
      </p:sp>
      <p:sp>
        <p:nvSpPr>
          <p:cNvPr id="929795" name="Rectangle 3"/>
          <p:cNvSpPr>
            <a:spLocks noChangeArrowheads="1"/>
          </p:cNvSpPr>
          <p:nvPr/>
        </p:nvSpPr>
        <p:spPr bwMode="auto">
          <a:xfrm>
            <a:off x="609600" y="1828800"/>
            <a:ext cx="92964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t> Le </a:t>
            </a:r>
            <a:r>
              <a:rPr lang="fr-FR" sz="3200" b="1" dirty="0"/>
              <a:t>Macintosh</a:t>
            </a:r>
            <a:r>
              <a:rPr lang="fr-FR" sz="3200" dirty="0"/>
              <a:t> (</a:t>
            </a:r>
            <a:r>
              <a:rPr lang="fr-FR" sz="3200" b="1" dirty="0"/>
              <a:t>1984</a:t>
            </a:r>
            <a:r>
              <a:rPr lang="fr-FR" sz="3200" dirty="0"/>
              <a:t>) comportait un ”Editeur de Ressources” qui permettait de placer et d'éditer des </a:t>
            </a:r>
            <a:r>
              <a:rPr lang="fr-FR" sz="3200" dirty="0" err="1"/>
              <a:t>widgets</a:t>
            </a:r>
            <a:r>
              <a:rPr lang="fr-FR" sz="3200" dirty="0"/>
              <a:t>. </a:t>
            </a:r>
          </a:p>
          <a:p>
            <a:pPr>
              <a:buFontTx/>
              <a:buChar char="•"/>
              <a:defRPr/>
            </a:pPr>
            <a:r>
              <a:rPr lang="fr-FR" sz="3200" dirty="0"/>
              <a:t> Jean-Marie </a:t>
            </a:r>
            <a:r>
              <a:rPr lang="fr-FR" sz="3200" dirty="0" err="1"/>
              <a:t>Hullot</a:t>
            </a:r>
            <a:r>
              <a:rPr lang="fr-FR" sz="3200" dirty="0"/>
              <a:t> a créé </a:t>
            </a:r>
            <a:r>
              <a:rPr lang="fr-FR" sz="3200" b="1" dirty="0"/>
              <a:t>SOS Interface </a:t>
            </a:r>
            <a:r>
              <a:rPr lang="fr-FR" sz="3200" dirty="0"/>
              <a:t>en Lisp pour le Macintosh quand il travaillait à l'INRIA (</a:t>
            </a:r>
            <a:r>
              <a:rPr lang="fr-FR" sz="3200" b="1" dirty="0"/>
              <a:t>1984</a:t>
            </a:r>
            <a:r>
              <a:rPr lang="fr-FR" sz="3200" dirty="0"/>
              <a:t>, financé par le gouvernement). C'était le premier constructeur d'interfaces moderne. Il l'a transformé en produit commercial en </a:t>
            </a:r>
            <a:r>
              <a:rPr lang="fr-FR" sz="3200" b="1" dirty="0"/>
              <a:t>1986</a:t>
            </a:r>
            <a:r>
              <a:rPr lang="fr-FR" sz="3200" dirty="0"/>
              <a:t> et a travaillé alors pour </a:t>
            </a:r>
            <a:r>
              <a:rPr lang="fr-FR" sz="3200" dirty="0" err="1"/>
              <a:t>NeXT</a:t>
            </a:r>
            <a:r>
              <a:rPr lang="fr-FR" sz="3200" dirty="0"/>
              <a:t> et créé le </a:t>
            </a:r>
            <a:r>
              <a:rPr lang="fr-FR" sz="3200" b="1" dirty="0" err="1"/>
              <a:t>NeXT</a:t>
            </a:r>
            <a:r>
              <a:rPr lang="fr-FR" sz="3200" b="1" dirty="0"/>
              <a:t> Interface </a:t>
            </a:r>
            <a:r>
              <a:rPr lang="fr-FR" sz="3200" b="1" dirty="0" err="1"/>
              <a:t>Builder</a:t>
            </a:r>
            <a:r>
              <a:rPr lang="fr-FR" sz="3200" b="1" dirty="0"/>
              <a:t> </a:t>
            </a:r>
            <a:r>
              <a:rPr lang="fr-FR" sz="3200" dirty="0"/>
              <a:t>(</a:t>
            </a:r>
            <a:r>
              <a:rPr lang="fr-FR" sz="3200" b="1" dirty="0"/>
              <a:t>1988</a:t>
            </a:r>
            <a:r>
              <a:rPr lang="fr-FR" sz="3200" dirty="0"/>
              <a:t>) qui a popularisé ce type d'outil.</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9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8407F98D-7A63-F24C-9158-F29395345C30}" type="slidenum">
              <a:rPr lang="fr-FR"/>
              <a:pPr>
                <a:defRPr/>
              </a:pPr>
              <a:t>69</a:t>
            </a:fld>
            <a:endParaRPr lang="fr-FR"/>
          </a:p>
        </p:txBody>
      </p:sp>
      <p:sp>
        <p:nvSpPr>
          <p:cNvPr id="865282" name="Rectangle 2"/>
          <p:cNvSpPr>
            <a:spLocks noGrp="1" noChangeArrowheads="1"/>
          </p:cNvSpPr>
          <p:nvPr>
            <p:ph type="title"/>
          </p:nvPr>
        </p:nvSpPr>
        <p:spPr/>
        <p:txBody>
          <a:bodyPr/>
          <a:lstStyle/>
          <a:p>
            <a:pPr eaLnBrk="1" hangingPunct="1">
              <a:defRPr/>
            </a:pPr>
            <a:r>
              <a:rPr lang="fr-FR" smtClean="0">
                <a:latin typeface="Times-Roman" charset="0"/>
              </a:rPr>
              <a:t>Architectures de composants</a:t>
            </a:r>
          </a:p>
        </p:txBody>
      </p:sp>
      <p:sp>
        <p:nvSpPr>
          <p:cNvPr id="865283" name="Rectangle 3"/>
          <p:cNvSpPr>
            <a:spLocks noChangeArrowheads="1"/>
          </p:cNvSpPr>
          <p:nvPr/>
        </p:nvSpPr>
        <p:spPr bwMode="auto">
          <a:xfrm>
            <a:off x="685800" y="1828800"/>
            <a:ext cx="92202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fr-FR" sz="3200" dirty="0">
                <a:cs typeface="+mn-cs"/>
              </a:rPr>
              <a:t> L</a:t>
            </a:r>
            <a:r>
              <a:rPr lang="fr-FR" altLang="ja-JP" sz="3200" dirty="0">
                <a:latin typeface="Arial"/>
                <a:cs typeface="+mn-cs"/>
              </a:rPr>
              <a:t>'</a:t>
            </a:r>
            <a:r>
              <a:rPr lang="fr-FR" sz="3200" dirty="0">
                <a:cs typeface="+mn-cs"/>
              </a:rPr>
              <a:t>idée de créer des interfaces en connectant des composants écrits séparément est apparu dans le projet </a:t>
            </a:r>
            <a:r>
              <a:rPr lang="fr-FR" sz="3200" b="1" dirty="0">
                <a:cs typeface="+mn-cs"/>
              </a:rPr>
              <a:t>Andrew</a:t>
            </a:r>
            <a:r>
              <a:rPr lang="fr-FR" sz="3200" dirty="0">
                <a:cs typeface="+mn-cs"/>
              </a:rPr>
              <a:t> au Centre de la Technologie de l</a:t>
            </a:r>
            <a:r>
              <a:rPr lang="fr-FR" altLang="ja-JP" sz="3200" dirty="0">
                <a:latin typeface="Arial"/>
                <a:cs typeface="+mn-cs"/>
              </a:rPr>
              <a:t>'</a:t>
            </a:r>
            <a:r>
              <a:rPr lang="fr-FR" sz="3200" dirty="0">
                <a:cs typeface="+mn-cs"/>
              </a:rPr>
              <a:t>Information de l</a:t>
            </a:r>
            <a:r>
              <a:rPr lang="fr-FR" altLang="ja-JP" sz="3200" dirty="0">
                <a:latin typeface="Arial"/>
                <a:cs typeface="+mn-cs"/>
              </a:rPr>
              <a:t>'</a:t>
            </a:r>
            <a:r>
              <a:rPr lang="fr-FR" sz="3200" dirty="0">
                <a:cs typeface="+mn-cs"/>
              </a:rPr>
              <a:t>Université de Carnegie Mellon (</a:t>
            </a:r>
            <a:r>
              <a:rPr lang="fr-FR" sz="3200" b="1" dirty="0">
                <a:cs typeface="+mn-cs"/>
              </a:rPr>
              <a:t>1983</a:t>
            </a:r>
            <a:r>
              <a:rPr lang="fr-FR" sz="3200" dirty="0">
                <a:cs typeface="+mn-cs"/>
              </a:rPr>
              <a:t>, financé par IBM). </a:t>
            </a:r>
          </a:p>
          <a:p>
            <a:pPr>
              <a:buFontTx/>
              <a:buChar char="•"/>
              <a:defRPr/>
            </a:pPr>
            <a:r>
              <a:rPr lang="fr-FR" sz="3200" dirty="0">
                <a:cs typeface="+mn-cs"/>
              </a:rPr>
              <a:t> Cette idée a été largement popularisée par </a:t>
            </a:r>
            <a:r>
              <a:rPr lang="fr-FR" sz="3200" b="1" dirty="0">
                <a:cs typeface="+mn-cs"/>
              </a:rPr>
              <a:t>OLE</a:t>
            </a:r>
            <a:r>
              <a:rPr lang="fr-FR" sz="3200" dirty="0">
                <a:cs typeface="+mn-cs"/>
              </a:rPr>
              <a:t> de Microsoft et les architectures </a:t>
            </a:r>
            <a:r>
              <a:rPr lang="fr-FR" sz="3200" b="1" dirty="0" err="1">
                <a:cs typeface="+mn-cs"/>
              </a:rPr>
              <a:t>OpenDoc</a:t>
            </a:r>
            <a:r>
              <a:rPr lang="fr-FR" sz="3200" dirty="0">
                <a:cs typeface="+mn-cs"/>
              </a:rPr>
              <a:t> d</a:t>
            </a:r>
            <a:r>
              <a:rPr lang="fr-FR" altLang="ja-JP" sz="3200" dirty="0">
                <a:latin typeface="Arial"/>
                <a:cs typeface="+mn-cs"/>
              </a:rPr>
              <a:t>'</a:t>
            </a:r>
            <a:r>
              <a:rPr lang="fr-FR" sz="3200" dirty="0">
                <a:cs typeface="+mn-cs"/>
              </a:rPr>
              <a:t>Apple.</a:t>
            </a:r>
            <a:r>
              <a:rPr lang="en-US" dirty="0">
                <a:cs typeface="+mn-cs"/>
              </a:rPr>
              <a:t> </a:t>
            </a:r>
            <a:endParaRPr lang="fr-FR"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5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5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53424F8F-EAA1-7042-9AD7-29EBC9A8485F}" type="slidenum">
              <a:rPr lang="fr-FR"/>
              <a:pPr>
                <a:defRPr/>
              </a:pPr>
              <a:t>7</a:t>
            </a:fld>
            <a:endParaRPr lang="fr-FR"/>
          </a:p>
        </p:txBody>
      </p:sp>
      <p:pic>
        <p:nvPicPr>
          <p:cNvPr id="7649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0"/>
            <a:ext cx="5861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4932" name="Rectangle 4"/>
          <p:cNvSpPr>
            <a:spLocks noGrp="1" noChangeArrowheads="1"/>
          </p:cNvSpPr>
          <p:nvPr>
            <p:ph type="body" idx="1"/>
          </p:nvPr>
        </p:nvSpPr>
        <p:spPr>
          <a:xfrm>
            <a:off x="4044950" y="6521450"/>
            <a:ext cx="4260850" cy="366713"/>
          </a:xfrm>
        </p:spPr>
        <p:txBody>
          <a:bodyPr lIns="92075" tIns="46038" rIns="92075" bIns="46038">
            <a:spAutoFit/>
          </a:bodyPr>
          <a:lstStyle/>
          <a:p>
            <a:pPr marL="0" indent="0" eaLnBrk="1" hangingPunct="1">
              <a:lnSpc>
                <a:spcPct val="90000"/>
              </a:lnSpc>
              <a:spcBef>
                <a:spcPct val="0"/>
              </a:spcBef>
              <a:defRPr/>
            </a:pPr>
            <a:r>
              <a:rPr lang="en-US" sz="2000" b="1" i="1" smtClean="0">
                <a:solidFill>
                  <a:srgbClr val="FFFFFF"/>
                </a:solidFill>
              </a:rPr>
              <a:t>Extrait des  Archives IBM .</a:t>
            </a:r>
          </a:p>
        </p:txBody>
      </p:sp>
      <p:sp>
        <p:nvSpPr>
          <p:cNvPr id="764930" name="Rectangle 2"/>
          <p:cNvSpPr>
            <a:spLocks noGrp="1" noChangeArrowheads="1"/>
          </p:cNvSpPr>
          <p:nvPr>
            <p:ph type="title"/>
          </p:nvPr>
        </p:nvSpPr>
        <p:spPr>
          <a:xfrm>
            <a:off x="723900" y="990600"/>
            <a:ext cx="8420100" cy="1143000"/>
          </a:xfrm>
        </p:spPr>
        <p:txBody>
          <a:bodyPr lIns="92075" tIns="46038" rIns="92075" bIns="46038"/>
          <a:lstStyle/>
          <a:p>
            <a:pPr eaLnBrk="1" hangingPunct="1">
              <a:defRPr/>
            </a:pPr>
            <a:r>
              <a:rPr lang="en-US" sz="4000" b="1" smtClean="0"/>
              <a:t>IBM </a:t>
            </a:r>
            <a:r>
              <a:rPr lang="en-US" sz="4000" b="1" smtClean="0">
                <a:solidFill>
                  <a:schemeClr val="bg1"/>
                </a:solidFill>
              </a:rPr>
              <a:t>SSEC (1948)</a:t>
            </a:r>
            <a:endParaRPr lang="en-US" sz="4000" smtClean="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F99574FF-9EEA-C040-950F-D1F38F20C8BD}" type="slidenum">
              <a:rPr lang="fr-FR"/>
              <a:pPr>
                <a:defRPr/>
              </a:pPr>
              <a:t>70</a:t>
            </a:fld>
            <a:endParaRPr lang="fr-FR"/>
          </a:p>
        </p:txBody>
      </p:sp>
      <p:sp>
        <p:nvSpPr>
          <p:cNvPr id="867330" name="Rectangle 2"/>
          <p:cNvSpPr>
            <a:spLocks noGrp="1" noChangeArrowheads="1"/>
          </p:cNvSpPr>
          <p:nvPr>
            <p:ph type="title"/>
          </p:nvPr>
        </p:nvSpPr>
        <p:spPr>
          <a:xfrm>
            <a:off x="742950" y="381000"/>
            <a:ext cx="8420100" cy="1143000"/>
          </a:xfrm>
        </p:spPr>
        <p:txBody>
          <a:bodyPr/>
          <a:lstStyle/>
          <a:p>
            <a:pPr eaLnBrk="1" hangingPunct="1">
              <a:defRPr/>
            </a:pPr>
            <a:r>
              <a:rPr lang="fr-FR" smtClean="0">
                <a:latin typeface="Times-Roman" charset="0"/>
              </a:rPr>
              <a:t>Conclusion</a:t>
            </a:r>
          </a:p>
        </p:txBody>
      </p:sp>
      <p:sp>
        <p:nvSpPr>
          <p:cNvPr id="867331" name="Rectangle 3"/>
          <p:cNvSpPr>
            <a:spLocks noChangeArrowheads="1"/>
          </p:cNvSpPr>
          <p:nvPr/>
        </p:nvSpPr>
        <p:spPr bwMode="auto">
          <a:xfrm>
            <a:off x="304800" y="1600200"/>
            <a:ext cx="937260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defRPr/>
            </a:pPr>
            <a:r>
              <a:rPr lang="fr-FR" sz="2800" dirty="0">
                <a:cs typeface="+mn-cs"/>
              </a:rPr>
              <a:t>	Il est clair que toutes les innovations en Interaction Homme-Machine ont profité de la recherche dans des laboratoires privés et universitaires, la plupart du temps avec des fonds gouvernementaux. </a:t>
            </a:r>
          </a:p>
          <a:p>
            <a:pPr eaLnBrk="1" hangingPunct="1">
              <a:spcBef>
                <a:spcPct val="30000"/>
              </a:spcBef>
              <a:defRPr/>
            </a:pPr>
            <a:r>
              <a:rPr lang="fr-FR" sz="2800" dirty="0">
                <a:cs typeface="+mn-cs"/>
              </a:rPr>
              <a:t>	Le style conventionnel d</a:t>
            </a:r>
            <a:r>
              <a:rPr lang="fr-FR" altLang="ja-JP" sz="2800" dirty="0">
                <a:latin typeface="Arial"/>
                <a:cs typeface="+mn-cs"/>
              </a:rPr>
              <a:t>'</a:t>
            </a:r>
            <a:r>
              <a:rPr lang="fr-FR" sz="2800" dirty="0">
                <a:cs typeface="+mn-cs"/>
              </a:rPr>
              <a:t>interface graphique qui utilisent des fen</a:t>
            </a:r>
            <a:r>
              <a:rPr lang="fr-FR" altLang="ja-JP" sz="2800" dirty="0"/>
              <a:t>êtres, icônes, menus et souris sont dans une phase de standardisation, où presque tout le monde utilise la même technologie standard avec des variations mineures.</a:t>
            </a:r>
            <a:r>
              <a:rPr lang="fr-FR" sz="2800" dirty="0">
                <a:cs typeface="+mn-cs"/>
              </a:rPr>
              <a:t> C</a:t>
            </a:r>
            <a:r>
              <a:rPr lang="fr-FR" altLang="ja-JP" sz="2800" dirty="0">
                <a:latin typeface="Arial"/>
                <a:cs typeface="+mn-cs"/>
              </a:rPr>
              <a:t>'</a:t>
            </a:r>
            <a:r>
              <a:rPr lang="fr-FR" sz="2800" dirty="0">
                <a:cs typeface="+mn-cs"/>
              </a:rPr>
              <a:t>est pourquoi il est important que les recherches universitaires et privées continuent à collaborer, pour développer la  science et la technologie requise par les interfaces du futur.</a:t>
            </a:r>
            <a:endParaRPr lang="fr-FR" sz="2000" dirty="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7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28E552CC-113D-7C41-BCDB-0CAEC98AFBB6}" type="slidenum">
              <a:rPr lang="fr-FR"/>
              <a:pPr>
                <a:defRPr/>
              </a:pPr>
              <a:t>71</a:t>
            </a:fld>
            <a:endParaRPr lang="fr-FR"/>
          </a:p>
        </p:txBody>
      </p:sp>
      <p:sp>
        <p:nvSpPr>
          <p:cNvPr id="933890" name="Rectangle 2"/>
          <p:cNvSpPr>
            <a:spLocks noGrp="1" noChangeArrowheads="1"/>
          </p:cNvSpPr>
          <p:nvPr>
            <p:ph type="title"/>
          </p:nvPr>
        </p:nvSpPr>
        <p:spPr/>
        <p:txBody>
          <a:bodyPr/>
          <a:lstStyle/>
          <a:p>
            <a:pPr eaLnBrk="1" hangingPunct="1">
              <a:defRPr/>
            </a:pPr>
            <a:r>
              <a:rPr lang="fr-FR" smtClean="0">
                <a:latin typeface="Times-Roman" charset="0"/>
              </a:rPr>
              <a:t>Conclusion</a:t>
            </a:r>
          </a:p>
        </p:txBody>
      </p:sp>
      <p:sp>
        <p:nvSpPr>
          <p:cNvPr id="933891" name="Rectangle 3"/>
          <p:cNvSpPr>
            <a:spLocks noChangeArrowheads="1"/>
          </p:cNvSpPr>
          <p:nvPr/>
        </p:nvSpPr>
        <p:spPr bwMode="auto">
          <a:xfrm>
            <a:off x="381000" y="1676400"/>
            <a:ext cx="9372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30000"/>
              </a:spcBef>
              <a:defRPr/>
            </a:pPr>
            <a:r>
              <a:rPr lang="fr-FR" sz="3200" dirty="0">
                <a:cs typeface="+mn-cs"/>
              </a:rPr>
              <a:t>	Plus les ordinateurs deviennent rapides, plus leur capacité de calcul est dédiée à l</a:t>
            </a:r>
            <a:r>
              <a:rPr lang="fr-FR" altLang="ja-JP" sz="3200" dirty="0">
                <a:latin typeface="Arial"/>
                <a:cs typeface="+mn-cs"/>
              </a:rPr>
              <a:t>'</a:t>
            </a:r>
            <a:r>
              <a:rPr lang="fr-FR" sz="3200" dirty="0">
                <a:cs typeface="+mn-cs"/>
              </a:rPr>
              <a:t>interface utilisateur. Les interfaces du futur utiliseront la reconnaissance de gestes, la reconnaissance et génération de la parole, des agents intelligents, des interfaces adaptatives, la </a:t>
            </a:r>
            <a:r>
              <a:rPr lang="fr-FR" sz="3200" dirty="0" err="1">
                <a:cs typeface="+mn-cs"/>
              </a:rPr>
              <a:t>video</a:t>
            </a:r>
            <a:r>
              <a:rPr lang="fr-FR" sz="3200" dirty="0">
                <a:cs typeface="+mn-cs"/>
              </a:rPr>
              <a:t> et beaucoup d</a:t>
            </a:r>
            <a:r>
              <a:rPr lang="fr-FR" altLang="ja-JP" sz="3200" dirty="0">
                <a:latin typeface="Arial"/>
                <a:cs typeface="+mn-cs"/>
              </a:rPr>
              <a:t>'</a:t>
            </a:r>
            <a:r>
              <a:rPr lang="fr-FR" sz="3200" dirty="0">
                <a:cs typeface="+mn-cs"/>
              </a:rPr>
              <a:t>autres technologies qui sont explorées actuellement dans des groupes de recherches dans des laboratoires universitaires ou privés. Il est impératif que cette recherche continue et soit bien financée.</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2AE6702-05C8-C941-81D3-1156238A3E28}" type="slidenum">
              <a:rPr lang="fr-FR"/>
              <a:pPr>
                <a:defRPr/>
              </a:pPr>
              <a:t>72</a:t>
            </a:fld>
            <a:endParaRPr lang="fr-FR"/>
          </a:p>
        </p:txBody>
      </p:sp>
      <p:sp>
        <p:nvSpPr>
          <p:cNvPr id="96768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67683"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C2E4782-E7F9-2D46-A235-E75AD276ABAF}" type="slidenum">
              <a:rPr lang="fr-FR"/>
              <a:pPr>
                <a:defRPr/>
              </a:pPr>
              <a:t>73</a:t>
            </a:fld>
            <a:endParaRPr lang="fr-FR"/>
          </a:p>
        </p:txBody>
      </p:sp>
      <p:sp>
        <p:nvSpPr>
          <p:cNvPr id="96973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6973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69732" name="Text Box 4"/>
          <p:cNvSpPr txBox="1">
            <a:spLocks noChangeArrowheads="1"/>
          </p:cNvSpPr>
          <p:nvPr/>
        </p:nvSpPr>
        <p:spPr bwMode="auto">
          <a:xfrm>
            <a:off x="762000" y="381000"/>
            <a:ext cx="88392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b="1" dirty="0" err="1">
                <a:solidFill>
                  <a:srgbClr val="0000FF"/>
                </a:solidFill>
                <a:cs typeface="+mn-cs"/>
              </a:rPr>
              <a:t>Organisation</a:t>
            </a:r>
            <a:r>
              <a:rPr lang="en-US" sz="4400" b="1" dirty="0">
                <a:solidFill>
                  <a:srgbClr val="0000FF"/>
                </a:solidFill>
                <a:cs typeface="+mn-cs"/>
              </a:rPr>
              <a:t> du </a:t>
            </a:r>
            <a:r>
              <a:rPr lang="en-US" sz="4400" b="1" dirty="0" err="1">
                <a:solidFill>
                  <a:srgbClr val="0000FF"/>
                </a:solidFill>
                <a:cs typeface="+mn-cs"/>
              </a:rPr>
              <a:t>cours</a:t>
            </a:r>
            <a:endParaRPr lang="en-US" sz="4400" dirty="0">
              <a:solidFill>
                <a:srgbClr val="0000FF"/>
              </a:solidFill>
              <a:cs typeface="+mn-cs"/>
            </a:endParaRPr>
          </a:p>
          <a:p>
            <a:pPr>
              <a:spcBef>
                <a:spcPct val="50000"/>
              </a:spcBef>
              <a:buFontTx/>
              <a:buChar char="•"/>
              <a:defRPr/>
            </a:pPr>
            <a:r>
              <a:rPr lang="en-US" sz="3200" dirty="0">
                <a:cs typeface="+mn-cs"/>
              </a:rPr>
              <a:t>  Premières séances : </a:t>
            </a:r>
          </a:p>
          <a:p>
            <a:pPr>
              <a:spcBef>
                <a:spcPct val="50000"/>
              </a:spcBef>
              <a:defRPr/>
            </a:pPr>
            <a:r>
              <a:rPr lang="en-US" sz="3200" dirty="0">
                <a:cs typeface="+mn-cs"/>
              </a:rPr>
              <a:t>1- Introduction, </a:t>
            </a:r>
            <a:r>
              <a:rPr lang="en-US" sz="3200" dirty="0" err="1">
                <a:cs typeface="+mn-cs"/>
              </a:rPr>
              <a:t>vocabulaire</a:t>
            </a:r>
            <a:r>
              <a:rPr lang="en-US" sz="3200" dirty="0">
                <a:cs typeface="+mn-cs"/>
              </a:rPr>
              <a:t>, </a:t>
            </a:r>
            <a:r>
              <a:rPr lang="en-US" sz="3200" dirty="0" err="1">
                <a:cs typeface="+mn-cs"/>
              </a:rPr>
              <a:t>généralités</a:t>
            </a:r>
            <a:r>
              <a:rPr lang="en-US" sz="3200" dirty="0">
                <a:cs typeface="+mn-cs"/>
              </a:rPr>
              <a:t>, contours du </a:t>
            </a:r>
            <a:r>
              <a:rPr lang="en-US" sz="3200" dirty="0" err="1">
                <a:cs typeface="+mn-cs"/>
              </a:rPr>
              <a:t>domaine</a:t>
            </a:r>
            <a:r>
              <a:rPr lang="en-US" sz="3200" dirty="0">
                <a:cs typeface="+mn-cs"/>
              </a:rPr>
              <a:t> </a:t>
            </a:r>
          </a:p>
          <a:p>
            <a:pPr>
              <a:spcBef>
                <a:spcPct val="50000"/>
              </a:spcBef>
              <a:defRPr/>
            </a:pPr>
            <a:r>
              <a:rPr lang="en-US" sz="3200" dirty="0">
                <a:cs typeface="+mn-cs"/>
              </a:rPr>
              <a:t>2- </a:t>
            </a:r>
            <a:r>
              <a:rPr lang="en-US" sz="3200" dirty="0" err="1">
                <a:cs typeface="+mn-cs"/>
              </a:rPr>
              <a:t>Historique</a:t>
            </a:r>
            <a:r>
              <a:rPr lang="en-US" sz="3200" dirty="0">
                <a:cs typeface="+mn-cs"/>
              </a:rPr>
              <a:t> des technologies de l</a:t>
            </a:r>
            <a:r>
              <a:rPr lang="fr-FR" sz="3200" dirty="0">
                <a:cs typeface="+mn-cs"/>
              </a:rPr>
              <a:t>'</a:t>
            </a:r>
            <a:r>
              <a:rPr lang="en-US" sz="3200" dirty="0">
                <a:cs typeface="+mn-cs"/>
              </a:rPr>
              <a:t>IHM</a:t>
            </a:r>
          </a:p>
          <a:p>
            <a:pPr>
              <a:spcBef>
                <a:spcPct val="50000"/>
              </a:spcBef>
              <a:defRPr/>
            </a:pPr>
            <a:r>
              <a:rPr lang="en-US" sz="3200" dirty="0">
                <a:cs typeface="+mn-cs"/>
              </a:rPr>
              <a:t>3- Projection de videos </a:t>
            </a:r>
            <a:r>
              <a:rPr lang="en-US" sz="3200" dirty="0" err="1">
                <a:cs typeface="+mn-cs"/>
              </a:rPr>
              <a:t>sur</a:t>
            </a:r>
            <a:r>
              <a:rPr lang="en-US" sz="3200" dirty="0">
                <a:cs typeface="+mn-cs"/>
              </a:rPr>
              <a:t> l</a:t>
            </a:r>
            <a:r>
              <a:rPr lang="fr-FR" sz="3200" dirty="0">
                <a:cs typeface="+mn-cs"/>
              </a:rPr>
              <a:t>'</a:t>
            </a:r>
            <a:r>
              <a:rPr lang="en-US" sz="3200" dirty="0" err="1">
                <a:cs typeface="+mn-cs"/>
              </a:rPr>
              <a:t>historique</a:t>
            </a:r>
            <a:r>
              <a:rPr lang="en-US" sz="3200" dirty="0">
                <a:cs typeface="+mn-cs"/>
              </a:rPr>
              <a:t> de l</a:t>
            </a:r>
            <a:r>
              <a:rPr lang="fr-FR" sz="3200" dirty="0">
                <a:cs typeface="+mn-cs"/>
              </a:rPr>
              <a:t>'</a:t>
            </a:r>
            <a:r>
              <a:rPr lang="en-US" sz="3200" dirty="0">
                <a:cs typeface="+mn-cs"/>
              </a:rPr>
              <a:t>IHM</a:t>
            </a:r>
          </a:p>
          <a:p>
            <a:pPr>
              <a:spcBef>
                <a:spcPct val="50000"/>
              </a:spcBef>
              <a:defRPr/>
            </a:pPr>
            <a:r>
              <a:rPr lang="en-US" sz="3200" dirty="0">
                <a:cs typeface="+mn-cs"/>
              </a:rPr>
              <a:t>4- </a:t>
            </a:r>
            <a:r>
              <a:rPr lang="en-US" sz="3200" dirty="0" err="1">
                <a:cs typeface="+mn-cs"/>
              </a:rPr>
              <a:t>Ergonomie</a:t>
            </a:r>
            <a:r>
              <a:rPr lang="en-US" sz="3200" dirty="0">
                <a:cs typeface="+mn-cs"/>
              </a:rPr>
              <a:t> des applications </a:t>
            </a:r>
            <a:r>
              <a:rPr lang="en-US" sz="3200" dirty="0" err="1">
                <a:cs typeface="+mn-cs"/>
              </a:rPr>
              <a:t>ayant</a:t>
            </a:r>
            <a:r>
              <a:rPr lang="en-US" sz="3200" dirty="0">
                <a:cs typeface="+mn-cs"/>
              </a:rPr>
              <a:t> </a:t>
            </a:r>
            <a:r>
              <a:rPr lang="en-US" sz="3200" dirty="0" err="1">
                <a:cs typeface="+mn-cs"/>
              </a:rPr>
              <a:t>une</a:t>
            </a:r>
            <a:r>
              <a:rPr lang="en-US" sz="3200" dirty="0">
                <a:cs typeface="+mn-cs"/>
              </a:rPr>
              <a:t> IG</a:t>
            </a:r>
          </a:p>
          <a:p>
            <a:pPr>
              <a:spcBef>
                <a:spcPct val="50000"/>
              </a:spcBef>
              <a:defRPr/>
            </a:pPr>
            <a:r>
              <a:rPr lang="en-US" sz="3200" dirty="0">
                <a:cs typeface="+mn-cs"/>
              </a:rPr>
              <a:t>... </a:t>
            </a:r>
            <a:r>
              <a:rPr lang="en-US" sz="3200" dirty="0" err="1">
                <a:cs typeface="+mn-cs"/>
              </a:rPr>
              <a:t>suivis</a:t>
            </a:r>
            <a:r>
              <a:rPr lang="en-US" sz="3200" dirty="0">
                <a:cs typeface="+mn-cs"/>
              </a:rPr>
              <a:t> en </a:t>
            </a:r>
            <a:r>
              <a:rPr lang="en-US" sz="3200" dirty="0" err="1">
                <a:cs typeface="+mn-cs"/>
              </a:rPr>
              <a:t>février</a:t>
            </a:r>
            <a:r>
              <a:rPr lang="en-US" sz="3200" dirty="0">
                <a:cs typeface="+mn-cs"/>
              </a:rPr>
              <a:t> de </a:t>
            </a:r>
            <a:r>
              <a:rPr lang="en-US" sz="3200" dirty="0" err="1">
                <a:cs typeface="+mn-cs"/>
              </a:rPr>
              <a:t>vos</a:t>
            </a:r>
            <a:r>
              <a:rPr lang="en-US" sz="3200" dirty="0">
                <a:cs typeface="+mn-cs"/>
              </a:rPr>
              <a:t> exposés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7F5BD5BA-0ED7-1F41-BC80-CDE2D0458F0C}" type="slidenum">
              <a:rPr lang="fr-FR"/>
              <a:pPr>
                <a:defRPr/>
              </a:pPr>
              <a:t>74</a:t>
            </a:fld>
            <a:endParaRPr lang="fr-FR"/>
          </a:p>
        </p:txBody>
      </p:sp>
      <p:sp>
        <p:nvSpPr>
          <p:cNvPr id="971778"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a:solidFill>
                  <a:srgbClr val="CCFFFF"/>
                </a:solidFill>
              </a14:hiddenFill>
            </a:ext>
          </a:extLst>
        </p:spPr>
        <p:txBody>
          <a:bodyPr/>
          <a:lstStyle/>
          <a:p>
            <a:pPr eaLnBrk="1" hangingPunct="1">
              <a:defRPr/>
            </a:pPr>
            <a:r>
              <a:rPr lang="fr-FR" sz="6000" smtClean="0"/>
              <a:t> </a:t>
            </a:r>
            <a:endParaRPr lang="fr-FR" smtClean="0"/>
          </a:p>
        </p:txBody>
      </p:sp>
      <p:sp>
        <p:nvSpPr>
          <p:cNvPr id="971779"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71780" name="Text Box 4"/>
          <p:cNvSpPr txBox="1">
            <a:spLocks noChangeArrowheads="1"/>
          </p:cNvSpPr>
          <p:nvPr/>
        </p:nvSpPr>
        <p:spPr bwMode="auto">
          <a:xfrm>
            <a:off x="762000" y="381000"/>
            <a:ext cx="8839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b="1" dirty="0" err="1">
                <a:solidFill>
                  <a:srgbClr val="0000FF"/>
                </a:solidFill>
                <a:cs typeface="+mn-cs"/>
              </a:rPr>
              <a:t>Organisation</a:t>
            </a:r>
            <a:r>
              <a:rPr lang="en-US" sz="4400" b="1" dirty="0">
                <a:solidFill>
                  <a:srgbClr val="0000FF"/>
                </a:solidFill>
                <a:cs typeface="+mn-cs"/>
              </a:rPr>
              <a:t> du </a:t>
            </a:r>
            <a:r>
              <a:rPr lang="en-US" sz="4400" b="1" dirty="0" err="1">
                <a:solidFill>
                  <a:srgbClr val="0000FF"/>
                </a:solidFill>
                <a:cs typeface="+mn-cs"/>
              </a:rPr>
              <a:t>cours</a:t>
            </a:r>
            <a:endParaRPr lang="en-US" sz="4400" dirty="0">
              <a:solidFill>
                <a:srgbClr val="0000FF"/>
              </a:solidFill>
              <a:cs typeface="+mn-cs"/>
            </a:endParaRPr>
          </a:p>
          <a:p>
            <a:pPr>
              <a:spcBef>
                <a:spcPct val="50000"/>
              </a:spcBef>
              <a:defRPr/>
            </a:pPr>
            <a:endParaRPr lang="en-US" sz="3200" dirty="0">
              <a:cs typeface="+mn-cs"/>
            </a:endParaRPr>
          </a:p>
          <a:p>
            <a:pPr>
              <a:spcBef>
                <a:spcPct val="50000"/>
              </a:spcBef>
              <a:buFontTx/>
              <a:buChar char="•"/>
              <a:defRPr/>
            </a:pPr>
            <a:r>
              <a:rPr lang="en-US" sz="3200" dirty="0">
                <a:cs typeface="+mn-cs"/>
              </a:rPr>
              <a:t>  Un </a:t>
            </a:r>
            <a:r>
              <a:rPr lang="en-US" sz="3200" dirty="0" err="1">
                <a:cs typeface="+mn-cs"/>
              </a:rPr>
              <a:t>examen</a:t>
            </a:r>
            <a:r>
              <a:rPr lang="en-US" sz="3200" dirty="0">
                <a:cs typeface="+mn-cs"/>
              </a:rPr>
              <a:t> </a:t>
            </a:r>
            <a:r>
              <a:rPr lang="en-US" sz="3200" dirty="0" err="1">
                <a:cs typeface="+mn-cs"/>
              </a:rPr>
              <a:t>sur</a:t>
            </a:r>
            <a:r>
              <a:rPr lang="en-US" sz="3200" dirty="0">
                <a:cs typeface="+mn-cs"/>
              </a:rPr>
              <a:t> table. Questions, </a:t>
            </a:r>
            <a:r>
              <a:rPr lang="en-US" sz="3200" dirty="0" err="1">
                <a:cs typeface="+mn-cs"/>
              </a:rPr>
              <a:t>synthèse</a:t>
            </a:r>
            <a:r>
              <a:rPr lang="en-US" sz="3200" dirty="0">
                <a:cs typeface="+mn-cs"/>
              </a:rPr>
              <a:t> </a:t>
            </a:r>
            <a:r>
              <a:rPr lang="en-US" sz="3200" dirty="0" err="1">
                <a:cs typeface="+mn-cs"/>
              </a:rPr>
              <a:t>ou</a:t>
            </a:r>
            <a:r>
              <a:rPr lang="en-US" sz="3200" dirty="0">
                <a:cs typeface="+mn-cs"/>
              </a:rPr>
              <a:t> </a:t>
            </a:r>
            <a:r>
              <a:rPr lang="en-US" sz="3200" dirty="0" err="1">
                <a:cs typeface="+mn-cs"/>
              </a:rPr>
              <a:t>définition</a:t>
            </a:r>
            <a:r>
              <a:rPr lang="en-US" sz="3200" dirty="0">
                <a:cs typeface="+mn-cs"/>
              </a:rPr>
              <a:t> de </a:t>
            </a:r>
            <a:r>
              <a:rPr lang="en-US" sz="3200" dirty="0" err="1">
                <a:cs typeface="+mn-cs"/>
              </a:rPr>
              <a:t>termes</a:t>
            </a:r>
            <a:r>
              <a:rPr lang="en-US" sz="3200" dirty="0">
                <a:cs typeface="+mn-cs"/>
              </a:rPr>
              <a:t> de </a:t>
            </a:r>
            <a:r>
              <a:rPr lang="en-US" sz="3200" dirty="0" err="1">
                <a:cs typeface="+mn-cs"/>
              </a:rPr>
              <a:t>vocabulaire</a:t>
            </a:r>
            <a:r>
              <a:rPr lang="en-US" sz="3200" dirty="0">
                <a:cs typeface="+mn-cs"/>
              </a:rPr>
              <a:t> </a:t>
            </a:r>
            <a:r>
              <a:rPr lang="en-US" sz="3200" dirty="0" err="1">
                <a:cs typeface="+mn-cs"/>
              </a:rPr>
              <a:t>portant</a:t>
            </a:r>
            <a:r>
              <a:rPr lang="en-US" sz="3200" dirty="0">
                <a:cs typeface="+mn-cs"/>
              </a:rPr>
              <a:t> </a:t>
            </a:r>
            <a:r>
              <a:rPr lang="en-US" sz="3200" dirty="0" err="1">
                <a:cs typeface="+mn-cs"/>
              </a:rPr>
              <a:t>sur</a:t>
            </a:r>
            <a:r>
              <a:rPr lang="en-US" sz="3200" dirty="0">
                <a:cs typeface="+mn-cs"/>
              </a:rPr>
              <a:t> les exposés </a:t>
            </a:r>
            <a:r>
              <a:rPr lang="en-US" sz="3200" dirty="0" err="1">
                <a:cs typeface="+mn-cs"/>
              </a:rPr>
              <a:t>précédents</a:t>
            </a:r>
            <a:r>
              <a:rPr lang="en-US" sz="3200" dirty="0">
                <a:cs typeface="+mn-cs"/>
              </a:rPr>
              <a:t> (</a:t>
            </a:r>
            <a:r>
              <a:rPr lang="en-US" sz="3200" dirty="0" err="1">
                <a:cs typeface="+mn-cs"/>
              </a:rPr>
              <a:t>prenez</a:t>
            </a:r>
            <a:r>
              <a:rPr lang="en-US" sz="3200" dirty="0">
                <a:cs typeface="+mn-cs"/>
              </a:rPr>
              <a:t> des notes!). </a:t>
            </a:r>
          </a:p>
          <a:p>
            <a:pPr>
              <a:spcBef>
                <a:spcPct val="50000"/>
              </a:spcBef>
              <a:buFontTx/>
              <a:buChar char="•"/>
              <a:defRPr/>
            </a:pPr>
            <a:r>
              <a:rPr lang="en-US" sz="3200" dirty="0">
                <a:cs typeface="+mn-cs"/>
              </a:rPr>
              <a:t> Note = 2/3 note exposé + 1/3 note </a:t>
            </a:r>
            <a:r>
              <a:rPr lang="en-US" sz="3200" dirty="0" err="1">
                <a:cs typeface="+mn-cs"/>
              </a:rPr>
              <a:t>examen</a:t>
            </a:r>
            <a:r>
              <a:rPr lang="en-US" sz="3200" dirty="0">
                <a:cs typeface="+mn-cs"/>
              </a:rPr>
              <a:t>.</a:t>
            </a:r>
          </a:p>
          <a:p>
            <a:pPr>
              <a:spcBef>
                <a:spcPct val="50000"/>
              </a:spcBef>
              <a:buFontTx/>
              <a:buChar char="•"/>
              <a:defRPr/>
            </a:pPr>
            <a:r>
              <a:rPr lang="en-US" sz="3200" dirty="0">
                <a:cs typeface="+mn-cs"/>
              </a:rPr>
              <a:t> Note finale : la note </a:t>
            </a:r>
            <a:r>
              <a:rPr lang="en-US" sz="3200" dirty="0" err="1">
                <a:cs typeface="+mn-cs"/>
              </a:rPr>
              <a:t>précédente</a:t>
            </a:r>
            <a:r>
              <a:rPr lang="en-US" sz="3200" dirty="0">
                <a:cs typeface="+mn-cs"/>
              </a:rPr>
              <a:t> </a:t>
            </a:r>
            <a:r>
              <a:rPr lang="en-US" sz="3200" dirty="0" err="1">
                <a:cs typeface="+mn-cs"/>
              </a:rPr>
              <a:t>pondérée</a:t>
            </a:r>
            <a:r>
              <a:rPr lang="en-US" sz="3200" dirty="0">
                <a:cs typeface="+mn-cs"/>
              </a:rPr>
              <a:t> par </a:t>
            </a:r>
            <a:r>
              <a:rPr lang="en-US" sz="3200" dirty="0" err="1">
                <a:cs typeface="+mn-cs"/>
              </a:rPr>
              <a:t>une</a:t>
            </a:r>
            <a:r>
              <a:rPr lang="en-US" sz="3200" dirty="0">
                <a:cs typeface="+mn-cs"/>
              </a:rPr>
              <a:t> note de </a:t>
            </a:r>
            <a:r>
              <a:rPr lang="en-US" sz="3200" dirty="0" err="1">
                <a:cs typeface="+mn-cs"/>
              </a:rPr>
              <a:t>présence</a:t>
            </a:r>
            <a:r>
              <a:rPr lang="en-US" sz="3200" dirty="0">
                <a:cs typeface="+mn-cs"/>
              </a:rPr>
              <a:t> et de participation.</a:t>
            </a:r>
            <a:endParaRPr lang="en-US" dirty="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8113CDE-1D2C-5C44-8E60-0C2D64C15C49}" type="slidenum">
              <a:rPr lang="fr-FR"/>
              <a:pPr>
                <a:defRPr/>
              </a:pPr>
              <a:t>75</a:t>
            </a:fld>
            <a:endParaRPr lang="fr-FR"/>
          </a:p>
        </p:txBody>
      </p:sp>
      <p:sp>
        <p:nvSpPr>
          <p:cNvPr id="721923"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graphicFrame>
        <p:nvGraphicFramePr>
          <p:cNvPr id="180227" name="Object 5"/>
          <p:cNvGraphicFramePr>
            <a:graphicFrameLocks noChangeAspect="1"/>
          </p:cNvGraphicFramePr>
          <p:nvPr/>
        </p:nvGraphicFramePr>
        <p:xfrm>
          <a:off x="-3175" y="1533525"/>
          <a:ext cx="9913938" cy="4991100"/>
        </p:xfrm>
        <a:graphic>
          <a:graphicData uri="http://schemas.openxmlformats.org/presentationml/2006/ole">
            <mc:AlternateContent xmlns:mc="http://schemas.openxmlformats.org/markup-compatibility/2006">
              <mc:Choice xmlns:v="urn:schemas-microsoft-com:vml" Requires="v">
                <p:oleObj spid="_x0000_s180230" name="Document" r:id="rId4" imgW="5905500" imgH="2971800" progId="Word.Document.8">
                  <p:embed/>
                </p:oleObj>
              </mc:Choice>
              <mc:Fallback>
                <p:oleObj name="Document" r:id="rId4" imgW="5905500" imgH="29718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533525"/>
                        <a:ext cx="9913938" cy="499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21927" name="Rectangle 7"/>
          <p:cNvSpPr>
            <a:spLocks noGrp="1" noChangeArrowheads="1"/>
          </p:cNvSpPr>
          <p:nvPr>
            <p:ph type="ctrTitle"/>
          </p:nvPr>
        </p:nvSpPr>
        <p:spPr>
          <a:xfrm>
            <a:off x="762000" y="2286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a:t>
            </a:r>
            <a:r>
              <a:rPr lang="en-US" dirty="0"/>
              <a:t>et Planning </a:t>
            </a:r>
            <a:r>
              <a:rPr lang="en-US" dirty="0" smtClean="0"/>
              <a:t>(</a:t>
            </a:r>
            <a:r>
              <a:rPr lang="en-US" dirty="0" err="1" smtClean="0"/>
              <a:t>approximatif</a:t>
            </a:r>
            <a:r>
              <a:rPr lang="en-US" dirty="0" smtClean="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72F949B9-FDE2-F743-AF09-99414298299C}" type="slidenum">
              <a:rPr lang="fr-FR"/>
              <a:pPr>
                <a:defRPr/>
              </a:pPr>
              <a:t>76</a:t>
            </a:fld>
            <a:endParaRPr lang="fr-FR"/>
          </a:p>
        </p:txBody>
      </p:sp>
      <p:sp>
        <p:nvSpPr>
          <p:cNvPr id="838658"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8660" name="Rectangle 4"/>
          <p:cNvSpPr>
            <a:spLocks noGrp="1" noChangeArrowheads="1"/>
          </p:cNvSpPr>
          <p:nvPr>
            <p:ph type="ctrTitle"/>
          </p:nvPr>
        </p:nvSpPr>
        <p:spPr>
          <a:xfrm>
            <a:off x="762000" y="3048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2276" name="Object 5"/>
          <p:cNvGraphicFramePr>
            <a:graphicFrameLocks noChangeAspect="1"/>
          </p:cNvGraphicFramePr>
          <p:nvPr/>
        </p:nvGraphicFramePr>
        <p:xfrm>
          <a:off x="-1588" y="1647825"/>
          <a:ext cx="9907588" cy="4921250"/>
        </p:xfrm>
        <a:graphic>
          <a:graphicData uri="http://schemas.openxmlformats.org/presentationml/2006/ole">
            <mc:AlternateContent xmlns:mc="http://schemas.openxmlformats.org/markup-compatibility/2006">
              <mc:Choice xmlns:v="urn:schemas-microsoft-com:vml" Requires="v">
                <p:oleObj spid="_x0000_s182278" name="Document" r:id="rId4" imgW="5905500" imgH="2933700" progId="Word.Document.8">
                  <p:embed/>
                </p:oleObj>
              </mc:Choice>
              <mc:Fallback>
                <p:oleObj name="Document" r:id="rId4" imgW="5905500" imgH="29337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647825"/>
                        <a:ext cx="9907588" cy="492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31151C8-CC6E-A848-AE18-7212C3390AD0}" type="slidenum">
              <a:rPr lang="fr-FR"/>
              <a:pPr>
                <a:defRPr/>
              </a:pPr>
              <a:t>77</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4324" name="Object 5"/>
          <p:cNvGraphicFramePr>
            <a:graphicFrameLocks noChangeAspect="1"/>
          </p:cNvGraphicFramePr>
          <p:nvPr/>
        </p:nvGraphicFramePr>
        <p:xfrm>
          <a:off x="0" y="2033588"/>
          <a:ext cx="9906000" cy="4259262"/>
        </p:xfrm>
        <a:graphic>
          <a:graphicData uri="http://schemas.openxmlformats.org/presentationml/2006/ole">
            <mc:AlternateContent xmlns:mc="http://schemas.openxmlformats.org/markup-compatibility/2006">
              <mc:Choice xmlns:v="urn:schemas-microsoft-com:vml" Requires="v">
                <p:oleObj spid="_x0000_s184326" name="Document" r:id="rId4" imgW="5905500" imgH="2540000" progId="Word.Document.8">
                  <p:embed/>
                </p:oleObj>
              </mc:Choice>
              <mc:Fallback>
                <p:oleObj name="Document" r:id="rId4" imgW="5905500" imgH="25400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3588"/>
                        <a:ext cx="9906000" cy="425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211887D-1BEF-3C48-8A61-DD112732C4B6}" type="slidenum">
              <a:rPr lang="fr-FR"/>
              <a:pPr>
                <a:defRPr/>
              </a:pPr>
              <a:t>78</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6372" name="Object 5"/>
          <p:cNvGraphicFramePr>
            <a:graphicFrameLocks noChangeAspect="1"/>
          </p:cNvGraphicFramePr>
          <p:nvPr/>
        </p:nvGraphicFramePr>
        <p:xfrm>
          <a:off x="0" y="1833563"/>
          <a:ext cx="9906000" cy="5046662"/>
        </p:xfrm>
        <a:graphic>
          <a:graphicData uri="http://schemas.openxmlformats.org/presentationml/2006/ole">
            <mc:AlternateContent xmlns:mc="http://schemas.openxmlformats.org/markup-compatibility/2006">
              <mc:Choice xmlns:v="urn:schemas-microsoft-com:vml" Requires="v">
                <p:oleObj spid="_x0000_s186374" name="Document" r:id="rId4" imgW="5905500" imgH="3009900" progId="Word.Document.8">
                  <p:embed/>
                </p:oleObj>
              </mc:Choice>
              <mc:Fallback>
                <p:oleObj name="Document" r:id="rId4" imgW="5905500" imgH="30099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33563"/>
                        <a:ext cx="9906000" cy="504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8826BD6-7FA1-4345-B2ED-C5235CB30231}" type="slidenum">
              <a:rPr lang="fr-FR"/>
              <a:pPr>
                <a:defRPr/>
              </a:pPr>
              <a:t>79</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8420" name="Object 5"/>
          <p:cNvGraphicFramePr>
            <a:graphicFrameLocks noChangeAspect="1"/>
          </p:cNvGraphicFramePr>
          <p:nvPr/>
        </p:nvGraphicFramePr>
        <p:xfrm>
          <a:off x="0" y="2019300"/>
          <a:ext cx="9906000" cy="4195763"/>
        </p:xfrm>
        <a:graphic>
          <a:graphicData uri="http://schemas.openxmlformats.org/presentationml/2006/ole">
            <mc:AlternateContent xmlns:mc="http://schemas.openxmlformats.org/markup-compatibility/2006">
              <mc:Choice xmlns:v="urn:schemas-microsoft-com:vml" Requires="v">
                <p:oleObj spid="_x0000_s188422" name="Document" r:id="rId4" imgW="5905500" imgH="2501900" progId="Word.Document.8">
                  <p:embed/>
                </p:oleObj>
              </mc:Choice>
              <mc:Fallback>
                <p:oleObj name="Document" r:id="rId4" imgW="5905500" imgH="25019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9300"/>
                        <a:ext cx="9906000" cy="419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902CCDC2-2BDF-794B-9EB6-19175676F5DD}" type="slidenum">
              <a:rPr lang="fr-FR"/>
              <a:pPr>
                <a:defRPr/>
              </a:pPr>
              <a:t>8</a:t>
            </a:fld>
            <a:endParaRPr lang="fr-FR"/>
          </a:p>
        </p:txBody>
      </p:sp>
      <p:pic>
        <p:nvPicPr>
          <p:cNvPr id="76698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68516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6978" name="Rectangle 2"/>
          <p:cNvSpPr>
            <a:spLocks noGrp="1" noChangeArrowheads="1"/>
          </p:cNvSpPr>
          <p:nvPr>
            <p:ph type="title"/>
          </p:nvPr>
        </p:nvSpPr>
        <p:spPr/>
        <p:txBody>
          <a:bodyPr lIns="92075" tIns="46038" rIns="92075" bIns="46038"/>
          <a:lstStyle/>
          <a:p>
            <a:pPr eaLnBrk="1" hangingPunct="1">
              <a:defRPr/>
            </a:pPr>
            <a:r>
              <a:rPr lang="en-US" sz="4000" b="1" smtClean="0"/>
              <a:t>Stretch (1961)</a:t>
            </a:r>
            <a:endParaRPr lang="en-US" sz="4000" smtClean="0"/>
          </a:p>
        </p:txBody>
      </p:sp>
      <p:sp>
        <p:nvSpPr>
          <p:cNvPr id="766979" name="Rectangle 3"/>
          <p:cNvSpPr>
            <a:spLocks noGrp="1" noChangeArrowheads="1"/>
          </p:cNvSpPr>
          <p:nvPr>
            <p:ph type="body" idx="1"/>
          </p:nvPr>
        </p:nvSpPr>
        <p:spPr>
          <a:xfrm>
            <a:off x="742950" y="1412875"/>
            <a:ext cx="8420100" cy="4114800"/>
          </a:xfrm>
        </p:spPr>
        <p:txBody>
          <a:bodyPr lIns="92075" tIns="46038" rIns="92075" bIns="46038"/>
          <a:lstStyle/>
          <a:p>
            <a:pPr lvl="1" eaLnBrk="1" hangingPunct="1">
              <a:buFontTx/>
              <a:buNone/>
              <a:defRPr/>
            </a:pPr>
            <a:r>
              <a:rPr lang="en-US" dirty="0" smtClean="0">
                <a:solidFill>
                  <a:srgbClr val="000000"/>
                </a:solidFill>
              </a:rPr>
              <a:t>Le </a:t>
            </a:r>
            <a:r>
              <a:rPr lang="en-US" dirty="0" err="1" smtClean="0">
                <a:solidFill>
                  <a:srgbClr val="000000"/>
                </a:solidFill>
              </a:rPr>
              <a:t>panneau</a:t>
            </a:r>
            <a:r>
              <a:rPr lang="en-US" dirty="0" smtClean="0">
                <a:solidFill>
                  <a:srgbClr val="000000"/>
                </a:solidFill>
              </a:rPr>
              <a:t> de </a:t>
            </a:r>
            <a:r>
              <a:rPr lang="en-US" dirty="0" err="1" smtClean="0">
                <a:solidFill>
                  <a:srgbClr val="000000"/>
                </a:solidFill>
              </a:rPr>
              <a:t>contr</a:t>
            </a:r>
            <a:r>
              <a:rPr lang="en-US" altLang="ja-JP" dirty="0" err="1" smtClean="0">
                <a:solidFill>
                  <a:srgbClr val="000000"/>
                </a:solidFill>
              </a:rPr>
              <a:t>ôle</a:t>
            </a:r>
            <a:r>
              <a:rPr lang="en-US" altLang="ja-JP" dirty="0" smtClean="0">
                <a:solidFill>
                  <a:srgbClr val="000000"/>
                </a:solidFill>
              </a:rPr>
              <a:t> du </a:t>
            </a:r>
            <a:r>
              <a:rPr lang="en-US" dirty="0" smtClean="0"/>
              <a:t>Stretch (IBM)</a:t>
            </a:r>
          </a:p>
        </p:txBody>
      </p:sp>
      <p:sp>
        <p:nvSpPr>
          <p:cNvPr id="766981" name="Rectangle 5"/>
          <p:cNvSpPr>
            <a:spLocks noChangeArrowheads="1"/>
          </p:cNvSpPr>
          <p:nvPr/>
        </p:nvSpPr>
        <p:spPr bwMode="auto">
          <a:xfrm>
            <a:off x="990600" y="6521450"/>
            <a:ext cx="2700338"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2000" b="1" i="1">
                <a:solidFill>
                  <a:srgbClr val="FFFFFF"/>
                </a:solidFill>
                <a:cs typeface="+mn-cs"/>
              </a:rPr>
              <a:t>From  IBM Archives.</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749142A6-7C63-944F-9CCD-0FC748F7A3F1}" type="slidenum">
              <a:rPr lang="fr-FR"/>
              <a:pPr>
                <a:defRPr/>
              </a:pPr>
              <a:t>80</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90468" name="Object 5"/>
          <p:cNvGraphicFramePr>
            <a:graphicFrameLocks noChangeAspect="1"/>
          </p:cNvGraphicFramePr>
          <p:nvPr/>
        </p:nvGraphicFramePr>
        <p:xfrm>
          <a:off x="0" y="2706688"/>
          <a:ext cx="9906000" cy="2814637"/>
        </p:xfrm>
        <a:graphic>
          <a:graphicData uri="http://schemas.openxmlformats.org/presentationml/2006/ole">
            <mc:AlternateContent xmlns:mc="http://schemas.openxmlformats.org/markup-compatibility/2006">
              <mc:Choice xmlns:v="urn:schemas-microsoft-com:vml" Requires="v">
                <p:oleObj spid="_x0000_s190470" name="Document" r:id="rId4" imgW="5905500" imgH="1676400" progId="Word.Document.8">
                  <p:embed/>
                </p:oleObj>
              </mc:Choice>
              <mc:Fallback>
                <p:oleObj name="Document" r:id="rId4" imgW="5905500" imgH="16764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06688"/>
                        <a:ext cx="9906000" cy="281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DB7897F1-0325-1A47-8361-89743E93FF39}" type="slidenum">
              <a:rPr lang="fr-FR"/>
              <a:pPr>
                <a:defRPr/>
              </a:pPr>
              <a:t>9</a:t>
            </a:fld>
            <a:endParaRPr lang="fr-FR"/>
          </a:p>
        </p:txBody>
      </p:sp>
      <p:sp>
        <p:nvSpPr>
          <p:cNvPr id="993282" name="Rectangle 2"/>
          <p:cNvSpPr>
            <a:spLocks noGrp="1" noChangeArrowheads="1"/>
          </p:cNvSpPr>
          <p:nvPr>
            <p:ph type="title"/>
          </p:nvPr>
        </p:nvSpPr>
        <p:spPr/>
        <p:txBody>
          <a:bodyPr/>
          <a:lstStyle/>
          <a:p>
            <a:pPr eaLnBrk="1" hangingPunct="1">
              <a:defRPr/>
            </a:pPr>
            <a:endParaRPr lang="fr-FR" smtClean="0"/>
          </a:p>
        </p:txBody>
      </p:sp>
      <p:sp>
        <p:nvSpPr>
          <p:cNvPr id="993283" name="Rectangle 3"/>
          <p:cNvSpPr>
            <a:spLocks noGrp="1" noChangeArrowheads="1"/>
          </p:cNvSpPr>
          <p:nvPr>
            <p:ph type="body" idx="1"/>
          </p:nvPr>
        </p:nvSpPr>
        <p:spPr>
          <a:xfrm>
            <a:off x="685800" y="5638800"/>
            <a:ext cx="8458200" cy="1295400"/>
          </a:xfrm>
        </p:spPr>
        <p:txBody>
          <a:bodyPr/>
          <a:lstStyle/>
          <a:p>
            <a:pPr algn="ctr" eaLnBrk="1" hangingPunct="1">
              <a:buFontTx/>
              <a:buNone/>
              <a:defRPr/>
            </a:pPr>
            <a:r>
              <a:rPr lang="fr-FR" sz="2400" dirty="0" smtClean="0"/>
              <a:t>Deux ingénieurs de Stretch devant les dix-huit placards formant le CPU, et la console de maintenance reliée. (Image du Computer </a:t>
            </a:r>
            <a:r>
              <a:rPr lang="fr-FR" sz="2400" dirty="0" err="1" smtClean="0"/>
              <a:t>History</a:t>
            </a:r>
            <a:r>
              <a:rPr lang="fr-FR" sz="2400" dirty="0" smtClean="0"/>
              <a:t> Museum)</a:t>
            </a:r>
            <a:r>
              <a:rPr lang="fr-FR" sz="2800" dirty="0" smtClean="0"/>
              <a:t> </a:t>
            </a:r>
          </a:p>
        </p:txBody>
      </p:sp>
      <p:pic>
        <p:nvPicPr>
          <p:cNvPr id="993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609600"/>
            <a:ext cx="6350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Vierge">
  <a:themeElements>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Vierge">
      <a:majorFont>
        <a:latin typeface="Times"/>
        <a:ea typeface="ＭＳ Ｐゴシック"/>
        <a:cs typeface="ＭＳ Ｐゴシック"/>
      </a:majorFont>
      <a:minorFont>
        <a:latin typeface="Palatino"/>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Vier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HD_1:Applications:Microsoft Office 2004:Modèles:Présentations:Contenu:Mes modèles:PresVierge.pot</Template>
  <TotalTime>13606</TotalTime>
  <Words>11736</Words>
  <Application>Microsoft Macintosh PowerPoint</Application>
  <PresentationFormat>Format A4 (210 x 297 mm)</PresentationFormat>
  <Paragraphs>687</Paragraphs>
  <Slides>80</Slides>
  <Notes>80</Notes>
  <HiddenSlides>9</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80</vt:i4>
      </vt:variant>
    </vt:vector>
  </HeadingPairs>
  <TitlesOfParts>
    <vt:vector size="92" baseType="lpstr">
      <vt:lpstr>Times</vt:lpstr>
      <vt:lpstr>ＭＳ Ｐゴシック</vt:lpstr>
      <vt:lpstr>Arial</vt:lpstr>
      <vt:lpstr>Palatino</vt:lpstr>
      <vt:lpstr>Times New Roman</vt:lpstr>
      <vt:lpstr>Comic Sans MS</vt:lpstr>
      <vt:lpstr>Wingdings 2</vt:lpstr>
      <vt:lpstr>Times-Roman</vt:lpstr>
      <vt:lpstr>Lucida Grande</vt:lpstr>
      <vt:lpstr>PresVierge</vt:lpstr>
      <vt:lpstr>Default Design</vt:lpstr>
      <vt:lpstr>Document Microsoft Word 97 - 2004</vt:lpstr>
      <vt:lpstr>Histoire de l'Interaction Homme-Machine</vt:lpstr>
      <vt:lpstr>Histoire des technologies de l'Interaction Homme–Machine</vt:lpstr>
      <vt:lpstr>Dispositifs d'entrée/sortie</vt:lpstr>
      <vt:lpstr>La vision du futur de la RAND</vt:lpstr>
      <vt:lpstr>Eniac (1943)</vt:lpstr>
      <vt:lpstr>Mark I (1944)</vt:lpstr>
      <vt:lpstr>IBM SSEC (1948)</vt:lpstr>
      <vt:lpstr>Stretch (1961)</vt:lpstr>
      <vt:lpstr>Présentation PowerPoint</vt:lpstr>
      <vt:lpstr>Fondements intellectuels</vt:lpstr>
      <vt:lpstr>Vannevar Bush (1945) </vt:lpstr>
      <vt:lpstr>Le Memex (Memory Extender)</vt:lpstr>
      <vt:lpstr>J.C.R. Licklider (1960)</vt:lpstr>
      <vt:lpstr>J.C.R. Licklider (1960)</vt:lpstr>
      <vt:lpstr>J.C.R. Licklider (1960)</vt:lpstr>
      <vt:lpstr>Avancées significatives : 1960 - 1980</vt:lpstr>
      <vt:lpstr>SketchPad (PhD 1963, Ivan Sutherland)</vt:lpstr>
      <vt:lpstr>SketchPad (PhD 1963, Ivan Sutherland)</vt:lpstr>
      <vt:lpstr>Douglas Engelbart</vt:lpstr>
      <vt:lpstr>Douglas Engelbart</vt:lpstr>
      <vt:lpstr>Douglas Engelbart</vt:lpstr>
      <vt:lpstr>la “station de travail” de Engelbart</vt:lpstr>
      <vt:lpstr>Son invention : la première souris (1964)</vt:lpstr>
      <vt:lpstr>La souris de Engelbart, 1964</vt:lpstr>
      <vt:lpstr>AFIP Fall Joint Conference, 1968</vt:lpstr>
      <vt:lpstr>Naissance de l'ordinateur personnel</vt:lpstr>
      <vt:lpstr>Naissance de l'ordinateur personnel</vt:lpstr>
      <vt:lpstr>Présentation PowerPoint</vt:lpstr>
      <vt:lpstr>Le Star de Xerox (1981)</vt:lpstr>
      <vt:lpstr>Clavier &amp; Souris du Star</vt:lpstr>
      <vt:lpstr>Ecran du Star</vt:lpstr>
      <vt:lpstr>Le Star de Xerox (1981)</vt:lpstr>
      <vt:lpstr>Ordinateur Lisa de Apple (1983)</vt:lpstr>
      <vt:lpstr>Ordinateur Macintosh (1984)</vt:lpstr>
      <vt:lpstr>Autres événements</vt:lpstr>
      <vt:lpstr>Pour conclure sur l'importance de l'Interaction Homme-Machine</vt:lpstr>
      <vt:lpstr> </vt:lpstr>
      <vt:lpstr>Importance de la recherche universitaire dans le développement de la technologie des IHM</vt:lpstr>
      <vt:lpstr>Importance de la recherche universitaire</vt:lpstr>
      <vt:lpstr> </vt:lpstr>
      <vt:lpstr>Manipulation directe  d'objets graphiques sur l'écran</vt:lpstr>
      <vt:lpstr>Manipulation directe  d'objets graphiques sur l’écran</vt:lpstr>
      <vt:lpstr>Manipulation directe  d'objets graphiques sur l’écran</vt:lpstr>
      <vt:lpstr>Manipulation directe  d'objets graphiques sur l’écran</vt:lpstr>
      <vt:lpstr>La souris</vt:lpstr>
      <vt:lpstr>Les fenêtres</vt:lpstr>
      <vt:lpstr>Les fenêtres</vt:lpstr>
      <vt:lpstr>Programmes de dessin</vt:lpstr>
      <vt:lpstr>Editeurs de textes</vt:lpstr>
      <vt:lpstr>Editeurs de textes</vt:lpstr>
      <vt:lpstr>Présentation PowerPoint</vt:lpstr>
      <vt:lpstr>Hypertexte</vt:lpstr>
      <vt:lpstr>Hypertexte</vt:lpstr>
      <vt:lpstr>Hypertexte</vt:lpstr>
      <vt:lpstr>Modélisation Assistée  par Ordinateur</vt:lpstr>
      <vt:lpstr>Jeux video</vt:lpstr>
      <vt:lpstr>Reconnaissance de gestes</vt:lpstr>
      <vt:lpstr>Reconnaissance de gestes</vt:lpstr>
      <vt:lpstr>Multimédia</vt:lpstr>
      <vt:lpstr>3 D</vt:lpstr>
      <vt:lpstr>3 D</vt:lpstr>
      <vt:lpstr>Réalité virtuelle et augmentée</vt:lpstr>
      <vt:lpstr>Travail coopératif</vt:lpstr>
      <vt:lpstr>UIMS et Toolkits</vt:lpstr>
      <vt:lpstr>UIMS et Toolkits</vt:lpstr>
      <vt:lpstr>UIMS et Toolkits</vt:lpstr>
      <vt:lpstr>Générateurs d'Interfaces</vt:lpstr>
      <vt:lpstr>Générateurs d'Interfaces</vt:lpstr>
      <vt:lpstr>Architectures de composants</vt:lpstr>
      <vt:lpstr>Conclusion</vt:lpstr>
      <vt:lpstr>Conclusion</vt:lpstr>
      <vt:lpstr> </vt:lpstr>
      <vt:lpstr> </vt:lpstr>
      <vt:lpstr> </vt:lpstr>
      <vt:lpstr>Sujets et Planning (approximatif)</vt:lpstr>
      <vt:lpstr>Sujets (suite)</vt:lpstr>
      <vt:lpstr>Sujets (suite)</vt:lpstr>
      <vt:lpstr>Sujets (suite)</vt:lpstr>
      <vt:lpstr>Sujets (suite)</vt:lpstr>
      <vt:lpstr>Sujets (suite)</vt:lpstr>
    </vt:vector>
  </TitlesOfParts>
  <Manager/>
  <Company>Université de Paris13</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Historique de l'Interaction Homme-Machine</dc:title>
  <dc:subject/>
  <dc:creator>Catherine Recanati</dc:creator>
  <cp:keywords/>
  <dc:description/>
  <cp:lastModifiedBy>Catherine Recanati</cp:lastModifiedBy>
  <cp:revision>457</cp:revision>
  <cp:lastPrinted>2006-03-08T10:39:47Z</cp:lastPrinted>
  <dcterms:created xsi:type="dcterms:W3CDTF">2002-04-08T20:58:57Z</dcterms:created>
  <dcterms:modified xsi:type="dcterms:W3CDTF">2021-01-14T23:12:05Z</dcterms:modified>
  <cp:category/>
</cp:coreProperties>
</file>