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embeddings/oleObject2.bin" ContentType="application/vnd.openxmlformats-officedocument.oleObject"/>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4" r:id="rId2"/>
    <p:sldMasterId id="2147483652" r:id="rId3"/>
    <p:sldMasterId id="2147483656" r:id="rId4"/>
  </p:sldMasterIdLst>
  <p:notesMasterIdLst>
    <p:notesMasterId r:id="rId135"/>
  </p:notesMasterIdLst>
  <p:handoutMasterIdLst>
    <p:handoutMasterId r:id="rId136"/>
  </p:handoutMasterIdLst>
  <p:sldIdLst>
    <p:sldId id="708" r:id="rId5"/>
    <p:sldId id="635" r:id="rId6"/>
    <p:sldId id="636" r:id="rId7"/>
    <p:sldId id="514" r:id="rId8"/>
    <p:sldId id="582" r:id="rId9"/>
    <p:sldId id="584" r:id="rId10"/>
    <p:sldId id="585" r:id="rId11"/>
    <p:sldId id="586" r:id="rId12"/>
    <p:sldId id="587" r:id="rId13"/>
    <p:sldId id="589" r:id="rId14"/>
    <p:sldId id="590" r:id="rId15"/>
    <p:sldId id="640" r:id="rId16"/>
    <p:sldId id="591" r:id="rId17"/>
    <p:sldId id="593" r:id="rId18"/>
    <p:sldId id="594" r:id="rId19"/>
    <p:sldId id="595" r:id="rId20"/>
    <p:sldId id="596" r:id="rId21"/>
    <p:sldId id="709" r:id="rId22"/>
    <p:sldId id="597" r:id="rId23"/>
    <p:sldId id="644" r:id="rId24"/>
    <p:sldId id="643" r:id="rId25"/>
    <p:sldId id="598" r:id="rId26"/>
    <p:sldId id="602" r:id="rId27"/>
    <p:sldId id="645" r:id="rId28"/>
    <p:sldId id="647" r:id="rId29"/>
    <p:sldId id="648" r:id="rId30"/>
    <p:sldId id="649" r:id="rId31"/>
    <p:sldId id="650" r:id="rId32"/>
    <p:sldId id="651" r:id="rId33"/>
    <p:sldId id="652" r:id="rId34"/>
    <p:sldId id="653" r:id="rId35"/>
    <p:sldId id="654" r:id="rId36"/>
    <p:sldId id="655" r:id="rId37"/>
    <p:sldId id="599" r:id="rId38"/>
    <p:sldId id="622" r:id="rId39"/>
    <p:sldId id="600" r:id="rId40"/>
    <p:sldId id="603" r:id="rId41"/>
    <p:sldId id="604" r:id="rId42"/>
    <p:sldId id="656" r:id="rId43"/>
    <p:sldId id="601" r:id="rId44"/>
    <p:sldId id="632" r:id="rId45"/>
    <p:sldId id="605" r:id="rId46"/>
    <p:sldId id="607" r:id="rId47"/>
    <p:sldId id="606" r:id="rId48"/>
    <p:sldId id="716" r:id="rId49"/>
    <p:sldId id="608" r:id="rId50"/>
    <p:sldId id="717" r:id="rId51"/>
    <p:sldId id="609" r:id="rId52"/>
    <p:sldId id="610" r:id="rId53"/>
    <p:sldId id="611" r:id="rId54"/>
    <p:sldId id="612" r:id="rId55"/>
    <p:sldId id="613" r:id="rId56"/>
    <p:sldId id="614" r:id="rId57"/>
    <p:sldId id="615" r:id="rId58"/>
    <p:sldId id="617" r:id="rId59"/>
    <p:sldId id="633" r:id="rId60"/>
    <p:sldId id="618" r:id="rId61"/>
    <p:sldId id="619" r:id="rId62"/>
    <p:sldId id="620" r:id="rId63"/>
    <p:sldId id="616" r:id="rId64"/>
    <p:sldId id="621" r:id="rId65"/>
    <p:sldId id="623" r:id="rId66"/>
    <p:sldId id="624" r:id="rId67"/>
    <p:sldId id="625" r:id="rId68"/>
    <p:sldId id="626" r:id="rId69"/>
    <p:sldId id="627" r:id="rId70"/>
    <p:sldId id="628" r:id="rId71"/>
    <p:sldId id="629" r:id="rId72"/>
    <p:sldId id="630" r:id="rId73"/>
    <p:sldId id="631" r:id="rId74"/>
    <p:sldId id="711" r:id="rId75"/>
    <p:sldId id="712" r:id="rId76"/>
    <p:sldId id="713" r:id="rId77"/>
    <p:sldId id="714" r:id="rId78"/>
    <p:sldId id="715" r:id="rId79"/>
    <p:sldId id="718" r:id="rId80"/>
    <p:sldId id="706" r:id="rId81"/>
    <p:sldId id="657" r:id="rId82"/>
    <p:sldId id="705" r:id="rId83"/>
    <p:sldId id="719" r:id="rId84"/>
    <p:sldId id="658" r:id="rId85"/>
    <p:sldId id="659" r:id="rId86"/>
    <p:sldId id="660" r:id="rId87"/>
    <p:sldId id="661" r:id="rId88"/>
    <p:sldId id="662" r:id="rId89"/>
    <p:sldId id="663" r:id="rId90"/>
    <p:sldId id="664" r:id="rId91"/>
    <p:sldId id="665" r:id="rId92"/>
    <p:sldId id="666" r:id="rId93"/>
    <p:sldId id="720" r:id="rId94"/>
    <p:sldId id="667" r:id="rId95"/>
    <p:sldId id="668" r:id="rId96"/>
    <p:sldId id="669" r:id="rId97"/>
    <p:sldId id="670" r:id="rId98"/>
    <p:sldId id="583" r:id="rId99"/>
    <p:sldId id="673" r:id="rId100"/>
    <p:sldId id="674" r:id="rId101"/>
    <p:sldId id="675" r:id="rId102"/>
    <p:sldId id="721" r:id="rId103"/>
    <p:sldId id="676" r:id="rId104"/>
    <p:sldId id="677" r:id="rId105"/>
    <p:sldId id="678" r:id="rId106"/>
    <p:sldId id="679" r:id="rId107"/>
    <p:sldId id="680" r:id="rId108"/>
    <p:sldId id="681" r:id="rId109"/>
    <p:sldId id="682" r:id="rId110"/>
    <p:sldId id="683" r:id="rId111"/>
    <p:sldId id="707" r:id="rId112"/>
    <p:sldId id="722" r:id="rId113"/>
    <p:sldId id="685" r:id="rId114"/>
    <p:sldId id="686" r:id="rId115"/>
    <p:sldId id="687" r:id="rId116"/>
    <p:sldId id="688" r:id="rId117"/>
    <p:sldId id="704" r:id="rId118"/>
    <p:sldId id="588" r:id="rId119"/>
    <p:sldId id="689" r:id="rId120"/>
    <p:sldId id="690" r:id="rId121"/>
    <p:sldId id="691" r:id="rId122"/>
    <p:sldId id="692" r:id="rId123"/>
    <p:sldId id="693" r:id="rId124"/>
    <p:sldId id="694" r:id="rId125"/>
    <p:sldId id="695" r:id="rId126"/>
    <p:sldId id="696" r:id="rId127"/>
    <p:sldId id="697" r:id="rId128"/>
    <p:sldId id="698" r:id="rId129"/>
    <p:sldId id="699" r:id="rId130"/>
    <p:sldId id="700" r:id="rId131"/>
    <p:sldId id="701" r:id="rId132"/>
    <p:sldId id="702" r:id="rId133"/>
    <p:sldId id="703" r:id="rId134"/>
  </p:sldIdLst>
  <p:sldSz cx="9906000" cy="6858000" type="A4"/>
  <p:notesSz cx="6858000" cy="9906000"/>
  <p:defaultTextStyle>
    <a:defPPr>
      <a:defRPr lang="fr-FR"/>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frameSlides="1"/>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18605A"/>
    <a:srgbClr val="FFEA18"/>
    <a:srgbClr val="BA4CC2"/>
    <a:srgbClr val="FFCC00"/>
    <a:srgbClr val="0000FF"/>
    <a:srgbClr val="666666"/>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112" y="-11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00" Type="http://schemas.openxmlformats.org/officeDocument/2006/relationships/slide" Target="slides/slide96.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notesMaster" Target="notesMasters/notesMaster1.xml"/><Relationship Id="rId136" Type="http://schemas.openxmlformats.org/officeDocument/2006/relationships/handoutMaster" Target="handoutMasters/handoutMaster1.xml"/><Relationship Id="rId137" Type="http://schemas.openxmlformats.org/officeDocument/2006/relationships/printerSettings" Target="printerSettings/printerSettings1.bin"/><Relationship Id="rId138" Type="http://schemas.openxmlformats.org/officeDocument/2006/relationships/presProps" Target="presProps.xml"/><Relationship Id="rId13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140" Type="http://schemas.openxmlformats.org/officeDocument/2006/relationships/theme" Target="theme/theme1.xml"/><Relationship Id="rId1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72035" name="Rectangle 3"/>
          <p:cNvSpPr>
            <a:spLocks noGrp="1" noChangeArrowheads="1"/>
          </p:cNvSpPr>
          <p:nvPr>
            <p:ph type="dt" sz="quarter"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72036" name="Rectangle 4"/>
          <p:cNvSpPr>
            <a:spLocks noGrp="1" noChangeArrowheads="1"/>
          </p:cNvSpPr>
          <p:nvPr>
            <p:ph type="ftr" sz="quarter" idx="2"/>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72037" name="Rectangle 5"/>
          <p:cNvSpPr>
            <a:spLocks noGrp="1" noChangeArrowheads="1"/>
          </p:cNvSpPr>
          <p:nvPr>
            <p:ph type="sldNum" sz="quarter" idx="3"/>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F554ABB-C555-CF49-B503-3DD2138BE4CB}" type="slidenum">
              <a:rPr lang="fr-FR"/>
              <a:pPr>
                <a:defRPr/>
              </a:pPr>
              <a:t>‹#›</a:t>
            </a:fld>
            <a:endParaRPr lang="fr-FR"/>
          </a:p>
        </p:txBody>
      </p:sp>
    </p:spTree>
    <p:extLst>
      <p:ext uri="{BB962C8B-B14F-4D97-AF65-F5344CB8AC3E}">
        <p14:creationId xmlns:p14="http://schemas.microsoft.com/office/powerpoint/2010/main" val="2068462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65891" name="Rectangle 3"/>
          <p:cNvSpPr>
            <a:spLocks noGrp="1" noChangeArrowheads="1"/>
          </p:cNvSpPr>
          <p:nvPr>
            <p:ph type="dt"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65892"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5893" name="Rectangle 5"/>
          <p:cNvSpPr>
            <a:spLocks noGrp="1" noChangeArrowheads="1"/>
          </p:cNvSpPr>
          <p:nvPr>
            <p:ph type="body" sz="quarter" idx="3"/>
          </p:nvPr>
        </p:nvSpPr>
        <p:spPr bwMode="auto">
          <a:xfrm>
            <a:off x="914400" y="4705350"/>
            <a:ext cx="50292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5894" name="Rectangle 6"/>
          <p:cNvSpPr>
            <a:spLocks noGrp="1" noChangeArrowheads="1"/>
          </p:cNvSpPr>
          <p:nvPr>
            <p:ph type="ftr" sz="quarter" idx="4"/>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65895" name="Rectangle 7"/>
          <p:cNvSpPr>
            <a:spLocks noGrp="1" noChangeArrowheads="1"/>
          </p:cNvSpPr>
          <p:nvPr>
            <p:ph type="sldNum" sz="quarter" idx="5"/>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B47ED7C-92D6-BC4F-A5FB-C53F7694BA75}" type="slidenum">
              <a:rPr lang="fr-FR"/>
              <a:pPr>
                <a:defRPr/>
              </a:pPr>
              <a:t>‹#›</a:t>
            </a:fld>
            <a:endParaRPr lang="fr-FR"/>
          </a:p>
        </p:txBody>
      </p:sp>
    </p:spTree>
    <p:extLst>
      <p:ext uri="{BB962C8B-B14F-4D97-AF65-F5344CB8AC3E}">
        <p14:creationId xmlns:p14="http://schemas.microsoft.com/office/powerpoint/2010/main" val="10668794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860A24-FAA2-F34B-9090-5B56B0A37785}" type="slidenum">
              <a:rPr lang="fr-FR"/>
              <a:pPr>
                <a:defRPr/>
              </a:pPr>
              <a:t>1</a:t>
            </a:fld>
            <a:endParaRPr lang="fr-FR"/>
          </a:p>
        </p:txBody>
      </p:sp>
      <p:sp>
        <p:nvSpPr>
          <p:cNvPr id="1624066" name="Rectangle 2"/>
          <p:cNvSpPr>
            <a:spLocks noGrp="1" noRot="1" noChangeAspect="1" noChangeArrowheads="1"/>
          </p:cNvSpPr>
          <p:nvPr>
            <p:ph type="sldImg"/>
          </p:nvPr>
        </p:nvSpPr>
        <p:spPr>
          <a:xfrm>
            <a:off x="738188" y="731838"/>
            <a:ext cx="5380037" cy="3725862"/>
          </a:xfrm>
          <a:solidFill>
            <a:srgbClr val="FFFFFF"/>
          </a:solidFill>
          <a:ln/>
          <a:extLst>
            <a:ext uri="{FAA26D3D-D897-4be2-8F04-BA451C77F1D7}">
              <ma14:placeholderFlag xmlns:ma14="http://schemas.microsoft.com/office/mac/drawingml/2011/main" val="1"/>
            </a:ext>
          </a:extLst>
        </p:spPr>
      </p:sp>
      <p:sp>
        <p:nvSpPr>
          <p:cNvPr id="162406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029ACB-F3C5-1145-9A30-4730E82EAA93}" type="slidenum">
              <a:rPr lang="fr-FR"/>
              <a:pPr>
                <a:defRPr/>
              </a:pPr>
              <a:t>10</a:t>
            </a:fld>
            <a:endParaRPr lang="fr-FR"/>
          </a:p>
        </p:txBody>
      </p:sp>
      <p:sp>
        <p:nvSpPr>
          <p:cNvPr id="1081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1347" name="Rectangle 3"/>
          <p:cNvSpPr>
            <a:spLocks noGrp="1" noChangeArrowheads="1"/>
          </p:cNvSpPr>
          <p:nvPr>
            <p:ph type="body" idx="1"/>
          </p:nvPr>
        </p:nvSpPr>
        <p:spPr/>
        <p:txBody>
          <a:bodyPr/>
          <a:lstStyle/>
          <a:p>
            <a:pPr>
              <a:spcBef>
                <a:spcPct val="0"/>
              </a:spcBef>
              <a:defRPr/>
            </a:pPr>
            <a:r>
              <a:rPr lang="fr-FR" sz="2800" dirty="0" smtClean="0">
                <a:cs typeface="+mn-cs"/>
              </a:rPr>
              <a:t>(c'est-à-dire pour que l'individu ait la sensation de percevoir) et que la sensation de percevoir se manifeste plus rapidement lorsque le stimulus est intense. </a:t>
            </a:r>
            <a:r>
              <a:rPr lang="fr-FR" sz="2400" dirty="0" smtClean="0">
                <a:cs typeface="+mn-cs"/>
              </a:rPr>
              <a:t>En conséquence, deux événements sensoriels similaires survenant dans le même cycle sont combinés en un seul mais la durée de ce cycle est sensible à l'intensité du stimulus (de 50 à 200 ms, voire largement en dehors de ces limites si les conditions sont extrêmes).</a:t>
            </a:r>
          </a:p>
          <a:p>
            <a:pPr eaLnBrk="1" hangingPunct="1">
              <a:defRPr/>
            </a:pPr>
            <a:endParaRPr lang="fr-FR" dirty="0" smtClean="0">
              <a:latin typeface="Arial" charset="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96215C-47CB-1943-ABBF-E562417D0407}" type="slidenum">
              <a:rPr lang="fr-FR"/>
              <a:pPr>
                <a:defRPr/>
              </a:pPr>
              <a:t>100</a:t>
            </a:fld>
            <a:endParaRPr lang="fr-FR"/>
          </a:p>
        </p:txBody>
      </p:sp>
      <p:sp>
        <p:nvSpPr>
          <p:cNvPr id="125440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5440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B948A9-1C9C-2546-940D-890D97FBDF5F}" type="slidenum">
              <a:rPr lang="fr-FR"/>
              <a:pPr>
                <a:defRPr/>
              </a:pPr>
              <a:t>101</a:t>
            </a:fld>
            <a:endParaRPr lang="fr-FR"/>
          </a:p>
        </p:txBody>
      </p:sp>
      <p:sp>
        <p:nvSpPr>
          <p:cNvPr id="125645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5645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A8D80D-61B1-1046-9673-5C6D2B96D5F9}" type="slidenum">
              <a:rPr lang="fr-FR"/>
              <a:pPr>
                <a:defRPr/>
              </a:pPr>
              <a:t>102</a:t>
            </a:fld>
            <a:endParaRPr lang="fr-FR"/>
          </a:p>
        </p:txBody>
      </p:sp>
      <p:sp>
        <p:nvSpPr>
          <p:cNvPr id="125849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5849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440CCC-7E67-C94D-A99C-47EC1A6C6EFD}" type="slidenum">
              <a:rPr lang="fr-FR"/>
              <a:pPr>
                <a:defRPr/>
              </a:pPr>
              <a:t>103</a:t>
            </a:fld>
            <a:endParaRPr lang="fr-FR"/>
          </a:p>
        </p:txBody>
      </p:sp>
      <p:sp>
        <p:nvSpPr>
          <p:cNvPr id="126054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6054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725F5-83CC-5A4D-A0DA-0DA967E9F8DA}" type="slidenum">
              <a:rPr lang="fr-FR"/>
              <a:pPr>
                <a:defRPr/>
              </a:pPr>
              <a:t>104</a:t>
            </a:fld>
            <a:endParaRPr lang="fr-FR"/>
          </a:p>
        </p:txBody>
      </p:sp>
      <p:sp>
        <p:nvSpPr>
          <p:cNvPr id="126259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6259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C53C4F-8296-1B44-A5B2-09EBB2ECEC19}" type="slidenum">
              <a:rPr lang="fr-FR"/>
              <a:pPr>
                <a:defRPr/>
              </a:pPr>
              <a:t>105</a:t>
            </a:fld>
            <a:endParaRPr lang="fr-FR"/>
          </a:p>
        </p:txBody>
      </p:sp>
      <p:sp>
        <p:nvSpPr>
          <p:cNvPr id="126464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6464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6115AA-D13E-9541-8A5B-3BD394029510}" type="slidenum">
              <a:rPr lang="fr-FR"/>
              <a:pPr>
                <a:defRPr/>
              </a:pPr>
              <a:t>106</a:t>
            </a:fld>
            <a:endParaRPr lang="fr-FR"/>
          </a:p>
        </p:txBody>
      </p:sp>
      <p:sp>
        <p:nvSpPr>
          <p:cNvPr id="126669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6669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A9BA97-1F7C-B84D-83F7-BA2E530A5D5D}" type="slidenum">
              <a:rPr lang="fr-FR"/>
              <a:pPr>
                <a:defRPr/>
              </a:pPr>
              <a:t>107</a:t>
            </a:fld>
            <a:endParaRPr lang="fr-FR"/>
          </a:p>
        </p:txBody>
      </p:sp>
      <p:sp>
        <p:nvSpPr>
          <p:cNvPr id="126873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6873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C177A9-B3EA-0B43-B092-4F9FBC78DBD3}" type="slidenum">
              <a:rPr lang="fr-FR"/>
              <a:pPr>
                <a:defRPr/>
              </a:pPr>
              <a:t>108</a:t>
            </a:fld>
            <a:endParaRPr lang="fr-FR"/>
          </a:p>
        </p:txBody>
      </p:sp>
      <p:sp>
        <p:nvSpPr>
          <p:cNvPr id="16199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19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mtClean="0">
                <a:latin typeface="Times New Roman" charset="0"/>
                <a:cs typeface="+mn-cs"/>
              </a:rPr>
              <a:t>sinon on parle aussi de brillance de couleurs, ce qui recouvre aussi des notions comme</a:t>
            </a:r>
          </a:p>
          <a:p>
            <a:pPr eaLnBrk="1" hangingPunct="1">
              <a:defRPr/>
            </a:pPr>
            <a:r>
              <a:rPr lang="fr-FR" smtClean="0">
                <a:latin typeface="Times New Roman" charset="0"/>
                <a:cs typeface="+mn-cs"/>
              </a:rPr>
              <a:t>brightness = luminosité, intensité, vivacité.</a:t>
            </a:r>
          </a:p>
          <a:p>
            <a:pPr eaLnBrk="1" hangingPunct="1">
              <a:defRPr/>
            </a:pPr>
            <a:endParaRPr lang="fr-FR" smtClean="0">
              <a:latin typeface="Palatino" charset="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2A6B4B-36B5-434F-90F5-66CE8F8BB036}" type="slidenum">
              <a:rPr lang="fr-FR"/>
              <a:pPr>
                <a:defRPr/>
              </a:pPr>
              <a:t>109</a:t>
            </a:fld>
            <a:endParaRPr lang="fr-FR"/>
          </a:p>
        </p:txBody>
      </p:sp>
      <p:sp>
        <p:nvSpPr>
          <p:cNvPr id="1270786" name="Rectangle 2"/>
          <p:cNvSpPr>
            <a:spLocks noGrp="1" noRot="1" noChangeAspect="1" noChangeArrowheads="1" noTextEdit="1"/>
          </p:cNvSpPr>
          <p:nvPr>
            <p:ph type="sldImg"/>
          </p:nvPr>
        </p:nvSpPr>
        <p:spPr>
          <a:xfrm>
            <a:off x="747713" y="742950"/>
            <a:ext cx="5365750" cy="3714750"/>
          </a:xfrm>
          <a:ln/>
          <a:extLst>
            <a:ext uri="{FAA26D3D-D897-4be2-8F04-BA451C77F1D7}">
              <ma14:placeholderFlag xmlns:ma14="http://schemas.microsoft.com/office/mac/drawingml/2011/main" val="1"/>
            </a:ext>
          </a:extLst>
        </p:spPr>
      </p:sp>
      <p:sp>
        <p:nvSpPr>
          <p:cNvPr id="1270787" name="Rectangle 3"/>
          <p:cNvSpPr>
            <a:spLocks noGrp="1" noChangeArrowheads="1"/>
          </p:cNvSpPr>
          <p:nvPr>
            <p:ph type="body" idx="1"/>
          </p:nvPr>
        </p:nvSpPr>
        <p:spPr>
          <a:xfrm>
            <a:off x="904875" y="4953000"/>
            <a:ext cx="5027613" cy="4576763"/>
          </a:xfrm>
          <a:solidFill>
            <a:srgbClr val="FFFFFF"/>
          </a:solidFill>
          <a:ln>
            <a:solidFill>
              <a:srgbClr val="000000"/>
            </a:solidFill>
            <a:miter lim="800000"/>
            <a:headEnd/>
            <a:tailEnd/>
          </a:ln>
        </p:spPr>
        <p:txBody>
          <a:bodyPr/>
          <a:lstStyle/>
          <a:p>
            <a:pPr defTabSz="762000" eaLnBrk="1" hangingPunct="1">
              <a:lnSpc>
                <a:spcPct val="80000"/>
              </a:lnSpc>
              <a:defRPr/>
            </a:pPr>
            <a:r>
              <a:rPr lang="fr-FR" sz="700" dirty="0" smtClean="0">
                <a:cs typeface="+mn-cs"/>
              </a:rPr>
              <a:t>Le modèle de Rasmussen définit trois niveaux d'abstraction des comportements humains: basés sur des habiletés, sur des règles et sur les connaissances, qui correspondent à trois niveaux de performance typiques. Au niveau des comportements basés sur des habiletés, l'usager évolue dans une situation familière et ses activités, une fois l'intention définie, prennent place sans contrôle conscient, de façon fluide, automatique et hautement intégrée. Le coût cognitif est alors faible. Au niveau des comportements basés sur des règles, l'usager évolue dans une situation familière mais ses activités sont effectuées de façon consciente et guidées par une règle ou une procédure stockée en mémoire. Au niveau des comportements basés sur les connaissances, l'usager évolue dans une situation non familière et ses activités sont alors contrôlées à un niveau conceptuel plus élevé: elles sont guidées par un but formulé de façon explicite et elles font appel aux connaissances de l'usager. Le coût cognitif est alors élevé. Ce modèle montre qu'une même activité peut être effectuée à des niveaux différents selon les usagers concernés, et avoir une signification et des coûts cognitifs différents. On peut alors prétendre que cela appelle des moyens différents au niveau de l'interface. Le modèle doit être testé dans des contextes de travail réels où souvent on doit accommoder dans une même interface des usagers ayant différents niveaux de compétence selon les problèmes qu'ils rencontrent.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E25DFE-CAAC-CF47-A237-2FD7A2CE43BF}" type="slidenum">
              <a:rPr lang="fr-FR"/>
              <a:pPr>
                <a:defRPr/>
              </a:pPr>
              <a:t>11</a:t>
            </a:fld>
            <a:endParaRPr lang="fr-FR"/>
          </a:p>
        </p:txBody>
      </p:sp>
      <p:sp>
        <p:nvSpPr>
          <p:cNvPr id="1083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3395" name="Rectangle 3"/>
          <p:cNvSpPr>
            <a:spLocks noGrp="1" noChangeArrowheads="1"/>
          </p:cNvSpPr>
          <p:nvPr>
            <p:ph type="body" idx="1"/>
          </p:nvPr>
        </p:nvSpPr>
        <p:spPr/>
        <p:txBody>
          <a:bodyPr/>
          <a:lstStyle/>
          <a:p>
            <a:pPr eaLnBrk="1" hangingPunct="1">
              <a:defRPr/>
            </a:pPr>
            <a:r>
              <a:rPr lang="fr-FR" dirty="0" smtClean="0">
                <a:latin typeface="Arial" charset="0"/>
                <a:cs typeface="+mn-cs"/>
              </a:rPr>
              <a:t>Le </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a:t>
            </a:r>
            <a:r>
              <a:rPr lang="fr-FR" dirty="0" smtClean="0">
                <a:latin typeface="Arial" charset="0"/>
                <a:cs typeface="+mn-cs"/>
              </a:rPr>
              <a:t> moteur est responsable des mouvements. Dans le cadre de l'interaction</a:t>
            </a:r>
          </a:p>
          <a:p>
            <a:pPr eaLnBrk="1" hangingPunct="1">
              <a:defRPr/>
            </a:pPr>
            <a:r>
              <a:rPr lang="fr-FR" dirty="0" smtClean="0">
                <a:latin typeface="Arial" charset="0"/>
                <a:cs typeface="+mn-cs"/>
              </a:rPr>
              <a:t>homme-ordinateur, les mouvements d'</a:t>
            </a:r>
            <a:r>
              <a:rPr lang="fr-FR" dirty="0" err="1" smtClean="0">
                <a:latin typeface="Arial" charset="0"/>
                <a:cs typeface="+mn-cs"/>
              </a:rPr>
              <a:t>int</a:t>
            </a:r>
            <a:r>
              <a:rPr lang="fr-FR" dirty="0" err="1" smtClean="0">
                <a:latin typeface="Arial" charset="0"/>
                <a:ea typeface="ヒラギノ角ゴ Pro W3" charset="0"/>
                <a:cs typeface="ヒラギノ角ゴ Pro W3" charset="0"/>
              </a:rPr>
              <a:t>屍腎</a:t>
            </a:r>
            <a:r>
              <a:rPr lang="fr-FR" dirty="0" smtClean="0">
                <a:latin typeface="Arial" charset="0"/>
                <a:cs typeface="+mn-cs"/>
              </a:rPr>
              <a:t> sont les manipulations des </a:t>
            </a:r>
            <a:r>
              <a:rPr lang="fr-FR" dirty="0" err="1" smtClean="0">
                <a:latin typeface="Arial" charset="0"/>
                <a:cs typeface="+mn-cs"/>
              </a:rPr>
              <a:t>unit</a:t>
            </a:r>
            <a:r>
              <a:rPr lang="fr-FR" dirty="0" err="1" smtClean="0">
                <a:latin typeface="Arial" charset="0"/>
                <a:ea typeface="ヒラギノ角ゴ Pro W3" charset="0"/>
                <a:cs typeface="ヒラギノ角ゴ Pro W3" charset="0"/>
              </a:rPr>
              <a:t>市</a:t>
            </a:r>
            <a:endParaRPr lang="fr-FR" dirty="0" smtClean="0">
              <a:latin typeface="Arial" charset="0"/>
              <a:cs typeface="+mn-cs"/>
            </a:endParaRPr>
          </a:p>
          <a:p>
            <a:pPr eaLnBrk="1" hangingPunct="1">
              <a:defRPr/>
            </a:pPr>
            <a:r>
              <a:rPr lang="fr-FR" dirty="0" smtClean="0">
                <a:latin typeface="Arial" charset="0"/>
                <a:cs typeface="+mn-cs"/>
              </a:rPr>
              <a:t>physiques de commande, telles que les claviers, les </a:t>
            </a:r>
            <a:r>
              <a:rPr lang="fr-FR" dirty="0" err="1" smtClean="0">
                <a:latin typeface="Arial" charset="0"/>
                <a:ea typeface="ヒラギノ角ゴ Pro W3" charset="0"/>
                <a:cs typeface="ヒラギノ角ゴ Pro W3" charset="0"/>
              </a:rPr>
              <a:t>残</a:t>
            </a:r>
            <a:r>
              <a:rPr lang="fr-FR" dirty="0" err="1" smtClean="0">
                <a:latin typeface="Arial" charset="0"/>
                <a:cs typeface="+mn-cs"/>
              </a:rPr>
              <a:t>rans</a:t>
            </a:r>
            <a:r>
              <a:rPr lang="fr-FR" dirty="0" smtClean="0">
                <a:latin typeface="Arial" charset="0"/>
                <a:cs typeface="+mn-cs"/>
              </a:rPr>
              <a:t> et les dispositifs de</a:t>
            </a:r>
          </a:p>
          <a:p>
            <a:pPr eaLnBrk="1" hangingPunct="1">
              <a:defRPr/>
            </a:pPr>
            <a:r>
              <a:rPr lang="fr-FR" dirty="0" err="1" smtClean="0">
                <a:latin typeface="Arial" charset="0"/>
                <a:cs typeface="+mn-cs"/>
              </a:rPr>
              <a:t>d</a:t>
            </a:r>
            <a:r>
              <a:rPr lang="fr-FR" dirty="0" err="1" smtClean="0">
                <a:latin typeface="Arial" charset="0"/>
                <a:ea typeface="ヒラギノ角ゴ Pro W3" charset="0"/>
                <a:cs typeface="ヒラギノ角ゴ Pro W3" charset="0"/>
              </a:rPr>
              <a:t>市</a:t>
            </a:r>
            <a:r>
              <a:rPr lang="fr-FR" dirty="0" err="1" smtClean="0">
                <a:latin typeface="Arial" charset="0"/>
                <a:cs typeface="+mn-cs"/>
              </a:rPr>
              <a:t>ignation</a:t>
            </a:r>
            <a:r>
              <a:rPr lang="fr-FR" dirty="0" smtClean="0">
                <a:latin typeface="Arial" charset="0"/>
                <a:cs typeface="+mn-cs"/>
              </a:rPr>
              <a:t>.</a:t>
            </a:r>
          </a:p>
          <a:p>
            <a:pPr eaLnBrk="1" hangingPunct="1">
              <a:defRPr/>
            </a:pPr>
            <a:endParaRPr lang="fr-FR" dirty="0" smtClean="0">
              <a:latin typeface="Arial" charset="0"/>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4A5368-8C37-E043-85F8-F39B0D3426F3}" type="slidenum">
              <a:rPr lang="fr-FR"/>
              <a:pPr>
                <a:defRPr/>
              </a:pPr>
              <a:t>110</a:t>
            </a:fld>
            <a:endParaRPr lang="fr-FR"/>
          </a:p>
        </p:txBody>
      </p:sp>
      <p:sp>
        <p:nvSpPr>
          <p:cNvPr id="127283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7283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6E822E-C743-794C-B42D-8D573C54B940}" type="slidenum">
              <a:rPr lang="fr-FR"/>
              <a:pPr>
                <a:defRPr/>
              </a:pPr>
              <a:t>111</a:t>
            </a:fld>
            <a:endParaRPr lang="fr-FR"/>
          </a:p>
        </p:txBody>
      </p:sp>
      <p:sp>
        <p:nvSpPr>
          <p:cNvPr id="127488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7488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389D49-443F-1040-8235-E7508C1DB185}" type="slidenum">
              <a:rPr lang="fr-FR"/>
              <a:pPr>
                <a:defRPr/>
              </a:pPr>
              <a:t>112</a:t>
            </a:fld>
            <a:endParaRPr lang="fr-FR"/>
          </a:p>
        </p:txBody>
      </p:sp>
      <p:sp>
        <p:nvSpPr>
          <p:cNvPr id="127693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7693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0A211E-CFC5-BA47-8748-C2208A40F995}" type="slidenum">
              <a:rPr lang="fr-FR"/>
              <a:pPr>
                <a:defRPr/>
              </a:pPr>
              <a:t>113</a:t>
            </a:fld>
            <a:endParaRPr lang="fr-FR"/>
          </a:p>
        </p:txBody>
      </p:sp>
      <p:sp>
        <p:nvSpPr>
          <p:cNvPr id="127897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7897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81316F-50C7-8049-B1E5-4F3FDECDBF5D}" type="slidenum">
              <a:rPr lang="fr-FR"/>
              <a:pPr>
                <a:defRPr/>
              </a:pPr>
              <a:t>114</a:t>
            </a:fld>
            <a:endParaRPr lang="fr-FR"/>
          </a:p>
        </p:txBody>
      </p:sp>
      <p:sp>
        <p:nvSpPr>
          <p:cNvPr id="161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15F61C-57BF-D04A-89AB-2187A9D7894C}" type="slidenum">
              <a:rPr lang="fr-FR"/>
              <a:pPr>
                <a:defRPr/>
              </a:pPr>
              <a:t>115</a:t>
            </a:fld>
            <a:endParaRPr lang="fr-FR"/>
          </a:p>
        </p:txBody>
      </p:sp>
      <p:sp>
        <p:nvSpPr>
          <p:cNvPr id="1078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8275" name="Rectangle 3"/>
          <p:cNvSpPr>
            <a:spLocks noGrp="1" noChangeArrowheads="1"/>
          </p:cNvSpPr>
          <p:nvPr>
            <p:ph type="body" idx="1"/>
          </p:nvPr>
        </p:nvSpPr>
        <p:spPr/>
        <p:txBody>
          <a:bodyPr/>
          <a:lstStyle/>
          <a:p>
            <a:pPr eaLnBrk="1" hangingPunct="1">
              <a:defRPr/>
            </a:pPr>
            <a:endParaRPr lang="fr-FR" smtClean="0">
              <a:latin typeface="Arial" charset="0"/>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F41281-4861-1049-808F-FE3E97419205}" type="slidenum">
              <a:rPr lang="fr-FR"/>
              <a:pPr>
                <a:defRPr/>
              </a:pPr>
              <a:t>116</a:t>
            </a:fld>
            <a:endParaRPr lang="fr-FR"/>
          </a:p>
        </p:txBody>
      </p:sp>
      <p:sp>
        <p:nvSpPr>
          <p:cNvPr id="128102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8102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38EE7B-1EA4-7344-BAB1-E0F786C7029A}" type="slidenum">
              <a:rPr lang="fr-FR"/>
              <a:pPr>
                <a:defRPr/>
              </a:pPr>
              <a:t>117</a:t>
            </a:fld>
            <a:endParaRPr lang="fr-FR"/>
          </a:p>
        </p:txBody>
      </p:sp>
      <p:sp>
        <p:nvSpPr>
          <p:cNvPr id="128307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8307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53CA09-D3F2-DA4D-B3FF-B9CC7F78D3EC}" type="slidenum">
              <a:rPr lang="fr-FR"/>
              <a:pPr>
                <a:defRPr/>
              </a:pPr>
              <a:t>118</a:t>
            </a:fld>
            <a:endParaRPr lang="fr-FR"/>
          </a:p>
        </p:txBody>
      </p:sp>
      <p:sp>
        <p:nvSpPr>
          <p:cNvPr id="128512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8512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1E7A18-142F-BE4C-B60F-4321639C2128}" type="slidenum">
              <a:rPr lang="fr-FR"/>
              <a:pPr>
                <a:defRPr/>
              </a:pPr>
              <a:t>119</a:t>
            </a:fld>
            <a:endParaRPr lang="fr-FR"/>
          </a:p>
        </p:txBody>
      </p:sp>
      <p:sp>
        <p:nvSpPr>
          <p:cNvPr id="128717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8717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E83E11-4E70-D148-BCEF-0CA8BBFD0D0C}" type="slidenum">
              <a:rPr lang="fr-FR"/>
              <a:pPr>
                <a:defRPr/>
              </a:pPr>
              <a:t>12</a:t>
            </a:fld>
            <a:endParaRPr lang="fr-FR"/>
          </a:p>
        </p:txBody>
      </p:sp>
      <p:sp>
        <p:nvSpPr>
          <p:cNvPr id="118067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18067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963FBD-A1EC-3643-969A-F88A557674FA}" type="slidenum">
              <a:rPr lang="fr-FR"/>
              <a:pPr>
                <a:defRPr/>
              </a:pPr>
              <a:t>120</a:t>
            </a:fld>
            <a:endParaRPr lang="fr-FR"/>
          </a:p>
        </p:txBody>
      </p:sp>
      <p:sp>
        <p:nvSpPr>
          <p:cNvPr id="128921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8921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9A038C-DAD0-6F49-BBAC-20B64241AFEC}" type="slidenum">
              <a:rPr lang="fr-FR"/>
              <a:pPr>
                <a:defRPr/>
              </a:pPr>
              <a:t>121</a:t>
            </a:fld>
            <a:endParaRPr lang="fr-FR"/>
          </a:p>
        </p:txBody>
      </p:sp>
      <p:sp>
        <p:nvSpPr>
          <p:cNvPr id="129126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9126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1B65E6-1288-0345-B532-421C567EB286}" type="slidenum">
              <a:rPr lang="fr-FR"/>
              <a:pPr>
                <a:defRPr/>
              </a:pPr>
              <a:t>122</a:t>
            </a:fld>
            <a:endParaRPr lang="fr-FR"/>
          </a:p>
        </p:txBody>
      </p:sp>
      <p:sp>
        <p:nvSpPr>
          <p:cNvPr id="129331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9331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8FBEE5-B755-B547-AE4E-075BB947647E}" type="slidenum">
              <a:rPr lang="fr-FR"/>
              <a:pPr>
                <a:defRPr/>
              </a:pPr>
              <a:t>123</a:t>
            </a:fld>
            <a:endParaRPr lang="fr-FR"/>
          </a:p>
        </p:txBody>
      </p:sp>
      <p:sp>
        <p:nvSpPr>
          <p:cNvPr id="129536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47222A-8C53-B342-8BED-F38D3E92246D}" type="slidenum">
              <a:rPr lang="fr-FR"/>
              <a:pPr>
                <a:defRPr/>
              </a:pPr>
              <a:t>124</a:t>
            </a:fld>
            <a:endParaRPr lang="fr-FR"/>
          </a:p>
        </p:txBody>
      </p:sp>
      <p:sp>
        <p:nvSpPr>
          <p:cNvPr id="129741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9741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8E4699-1013-EA42-908C-C18EAC5DB55E}" type="slidenum">
              <a:rPr lang="fr-FR"/>
              <a:pPr>
                <a:defRPr/>
              </a:pPr>
              <a:t>125</a:t>
            </a:fld>
            <a:endParaRPr lang="fr-FR"/>
          </a:p>
        </p:txBody>
      </p:sp>
      <p:sp>
        <p:nvSpPr>
          <p:cNvPr id="129945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9945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11EF61-0CCC-B647-94D5-E5711838C8B0}" type="slidenum">
              <a:rPr lang="fr-FR"/>
              <a:pPr>
                <a:defRPr/>
              </a:pPr>
              <a:t>126</a:t>
            </a:fld>
            <a:endParaRPr lang="fr-FR"/>
          </a:p>
        </p:txBody>
      </p:sp>
      <p:sp>
        <p:nvSpPr>
          <p:cNvPr id="130150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30150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F1B4D6-F439-B846-BF39-C87AB16EEB1C}" type="slidenum">
              <a:rPr lang="fr-FR"/>
              <a:pPr>
                <a:defRPr/>
              </a:pPr>
              <a:t>127</a:t>
            </a:fld>
            <a:endParaRPr lang="fr-FR"/>
          </a:p>
        </p:txBody>
      </p:sp>
      <p:sp>
        <p:nvSpPr>
          <p:cNvPr id="130355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30355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3A3EB6-871D-5349-9411-A16171A0EC06}" type="slidenum">
              <a:rPr lang="fr-FR"/>
              <a:pPr>
                <a:defRPr/>
              </a:pPr>
              <a:t>128</a:t>
            </a:fld>
            <a:endParaRPr lang="fr-FR"/>
          </a:p>
        </p:txBody>
      </p:sp>
      <p:sp>
        <p:nvSpPr>
          <p:cNvPr id="130560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30560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201051-7252-8042-A358-16C02D21CE5D}" type="slidenum">
              <a:rPr lang="fr-FR"/>
              <a:pPr>
                <a:defRPr/>
              </a:pPr>
              <a:t>129</a:t>
            </a:fld>
            <a:endParaRPr lang="fr-FR"/>
          </a:p>
        </p:txBody>
      </p:sp>
      <p:sp>
        <p:nvSpPr>
          <p:cNvPr id="130765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30765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8EF8DD-4F81-DD4A-B5B6-D32242C4DC81}" type="slidenum">
              <a:rPr lang="fr-FR"/>
              <a:pPr>
                <a:defRPr/>
              </a:pPr>
              <a:t>13</a:t>
            </a:fld>
            <a:endParaRPr lang="fr-FR"/>
          </a:p>
        </p:txBody>
      </p:sp>
      <p:sp>
        <p:nvSpPr>
          <p:cNvPr id="108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43" name="Rectangle 3"/>
          <p:cNvSpPr>
            <a:spLocks noGrp="1" noChangeArrowheads="1"/>
          </p:cNvSpPr>
          <p:nvPr>
            <p:ph type="body" idx="1"/>
          </p:nvPr>
        </p:nvSpPr>
        <p:spPr/>
        <p:txBody>
          <a:bodyPr/>
          <a:lstStyle/>
          <a:p>
            <a:pPr eaLnBrk="1" hangingPunct="1">
              <a:defRPr/>
            </a:pPr>
            <a:endParaRPr lang="fr-FR" dirty="0" smtClean="0">
              <a:latin typeface="Arial" charset="0"/>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E62E2-D105-A249-AF34-E085AC66153D}" type="slidenum">
              <a:rPr lang="fr-FR"/>
              <a:pPr>
                <a:defRPr/>
              </a:pPr>
              <a:t>130</a:t>
            </a:fld>
            <a:endParaRPr lang="fr-FR"/>
          </a:p>
        </p:txBody>
      </p:sp>
      <p:sp>
        <p:nvSpPr>
          <p:cNvPr id="130969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30969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4FFD83-0A13-584C-99AF-C9DCC0424BAE}" type="slidenum">
              <a:rPr lang="fr-FR"/>
              <a:pPr>
                <a:defRPr/>
              </a:pPr>
              <a:t>14</a:t>
            </a:fld>
            <a:endParaRPr lang="fr-FR"/>
          </a:p>
        </p:txBody>
      </p:sp>
      <p:sp>
        <p:nvSpPr>
          <p:cNvPr id="108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9539" name="Rectangle 3"/>
          <p:cNvSpPr>
            <a:spLocks noGrp="1" noChangeArrowheads="1"/>
          </p:cNvSpPr>
          <p:nvPr>
            <p:ph type="body" idx="1"/>
          </p:nvPr>
        </p:nvSpPr>
        <p:spPr/>
        <p:txBody>
          <a:bodyPr/>
          <a:lstStyle/>
          <a:p>
            <a:pPr>
              <a:spcBef>
                <a:spcPct val="0"/>
              </a:spcBef>
              <a:defRPr/>
            </a:pPr>
            <a:r>
              <a:rPr lang="fr-FR" sz="2400" dirty="0" smtClean="0">
                <a:cs typeface="+mn-cs"/>
              </a:rPr>
              <a:t>Les informations en provenance de la mémoire à long terme sont des </a:t>
            </a:r>
            <a:r>
              <a:rPr lang="fr-FR" sz="2400" dirty="0" err="1" smtClean="0">
                <a:cs typeface="+mn-cs"/>
              </a:rPr>
              <a:t>mnèmes</a:t>
            </a:r>
            <a:r>
              <a:rPr lang="fr-FR" sz="2400" dirty="0" smtClean="0">
                <a:cs typeface="+mn-cs"/>
              </a:rPr>
              <a:t> (en anglais, "</a:t>
            </a:r>
            <a:r>
              <a:rPr lang="fr-FR" sz="2400" dirty="0" err="1" smtClean="0">
                <a:cs typeface="+mn-cs"/>
              </a:rPr>
              <a:t>chunks</a:t>
            </a:r>
            <a:r>
              <a:rPr lang="fr-FR" sz="2400" dirty="0" smtClean="0">
                <a:cs typeface="+mn-cs"/>
              </a:rPr>
              <a:t>") activés par le processeur cognitif. Un </a:t>
            </a:r>
            <a:r>
              <a:rPr lang="fr-FR" sz="2400" dirty="0" err="1" smtClean="0">
                <a:cs typeface="+mn-cs"/>
              </a:rPr>
              <a:t>mnème</a:t>
            </a:r>
            <a:r>
              <a:rPr lang="fr-FR" sz="2400" dirty="0" smtClean="0">
                <a:cs typeface="+mn-cs"/>
              </a:rPr>
              <a:t> est une unité cognitive symbolique, une abstraction qui peut être associée à d'autres unités. Les associations et la nature d'un </a:t>
            </a:r>
            <a:r>
              <a:rPr lang="fr-FR" sz="2400" dirty="0" err="1" smtClean="0">
                <a:cs typeface="+mn-cs"/>
              </a:rPr>
              <a:t>mnème</a:t>
            </a:r>
            <a:r>
              <a:rPr lang="fr-FR" sz="2400" dirty="0" smtClean="0">
                <a:cs typeface="+mn-cs"/>
              </a:rPr>
              <a:t> dépendent de la tâche en cours et des connaissances de l'individu. Par exemple, la suite de lettres "S, N, C, F" constitue un </a:t>
            </a:r>
            <a:r>
              <a:rPr lang="fr-FR" sz="2400" dirty="0" err="1" smtClean="0">
                <a:cs typeface="+mn-cs"/>
              </a:rPr>
              <a:t>mnème</a:t>
            </a:r>
            <a:r>
              <a:rPr lang="fr-FR" sz="2400" dirty="0" smtClean="0">
                <a:cs typeface="+mn-cs"/>
              </a:rPr>
              <a:t> pour la plupart d'entre nous mais forme quatre </a:t>
            </a:r>
            <a:r>
              <a:rPr lang="fr-FR" sz="2400" dirty="0" err="1" smtClean="0">
                <a:cs typeface="+mn-cs"/>
              </a:rPr>
              <a:t>mnèmes</a:t>
            </a:r>
            <a:r>
              <a:rPr lang="fr-FR" sz="2400" dirty="0" smtClean="0">
                <a:cs typeface="+mn-cs"/>
              </a:rPr>
              <a:t> pour toute personne qui ignore la </a:t>
            </a:r>
            <a:r>
              <a:rPr lang="fr-FR" sz="2400" dirty="0" err="1" smtClean="0">
                <a:cs typeface="+mn-cs"/>
              </a:rPr>
              <a:t>signittcation</a:t>
            </a:r>
            <a:r>
              <a:rPr lang="fr-FR" sz="2400" dirty="0" smtClean="0">
                <a:cs typeface="+mn-cs"/>
              </a:rPr>
              <a:t> du sigle. L'activation d'un </a:t>
            </a:r>
            <a:r>
              <a:rPr lang="fr-FR" sz="2400" dirty="0" err="1" smtClean="0">
                <a:cs typeface="+mn-cs"/>
              </a:rPr>
              <a:t>mnème</a:t>
            </a:r>
            <a:r>
              <a:rPr lang="fr-FR" sz="2400" dirty="0" smtClean="0">
                <a:cs typeface="+mn-cs"/>
              </a:rPr>
              <a:t> entraîne sa mise à disposition dans la mémoire à court terme. Cette activation se propage aux </a:t>
            </a:r>
            <a:r>
              <a:rPr lang="fr-FR" sz="2400" dirty="0" err="1" smtClean="0">
                <a:cs typeface="+mn-cs"/>
              </a:rPr>
              <a:t>mnèmes</a:t>
            </a:r>
            <a:r>
              <a:rPr lang="fr-FR" sz="2400" dirty="0" smtClean="0">
                <a:cs typeface="+mn-cs"/>
              </a:rPr>
              <a:t> associés ajoutant de nouveaux éléments dans la mémoire à court terme. La capacité de cette mémoire est estimée, selon la célèbre formule de Georges Miller [Miller 75], à 7 ± 2 mnèmes1. Lorsque la</a:t>
            </a:r>
          </a:p>
          <a:p>
            <a:pPr>
              <a:spcBef>
                <a:spcPct val="0"/>
              </a:spcBef>
              <a:defRPr/>
            </a:pPr>
            <a:r>
              <a:rPr lang="fr-FR" sz="2400" dirty="0" smtClean="0">
                <a:cs typeface="+mn-cs"/>
              </a:rPr>
              <a:t>mémoire à court terme est saturée, l'activation de nouveaux </a:t>
            </a:r>
            <a:r>
              <a:rPr lang="fr-FR" sz="2400" dirty="0" err="1" smtClean="0">
                <a:cs typeface="+mn-cs"/>
              </a:rPr>
              <a:t>mnèmes</a:t>
            </a:r>
            <a:r>
              <a:rPr lang="fr-FR" sz="2400" dirty="0" smtClean="0">
                <a:cs typeface="+mn-cs"/>
              </a:rPr>
              <a:t> efface de la mémoire ceux qui n'ont pas fait l'objet d'une réactivation. Ce phénomène de conflit s'appelle interférence avec, pour conséquence, la dégradation de l'information au bout d'un certain temps2.</a:t>
            </a:r>
          </a:p>
          <a:p>
            <a:pPr>
              <a:spcBef>
                <a:spcPct val="0"/>
              </a:spcBef>
              <a:defRPr/>
            </a:pPr>
            <a:r>
              <a:rPr lang="fr-FR" sz="2400" dirty="0" smtClean="0">
                <a:cs typeface="+mn-cs"/>
              </a:rPr>
              <a:t>L'interférence se manifeste dès qu'il y a partage de ressource. Il est intéressant de relever la similitude entre le modèle de fonctionnement de la mémoire à court terme selon lequel les éléments inutilisés se dégradent, et la technique usuelle des systèmes de pagination qui réquisitionnent les pages les plus anciennes et les moins référencées (c'est-à-dire les moins "réactivées").</a:t>
            </a:r>
          </a:p>
          <a:p>
            <a:pPr>
              <a:spcBef>
                <a:spcPct val="0"/>
              </a:spcBef>
              <a:defRPr/>
            </a:pPr>
            <a:r>
              <a:rPr lang="fr-FR" sz="2400" dirty="0" smtClean="0">
                <a:cs typeface="+mn-cs"/>
              </a:rPr>
              <a:t>Nous verrons au paragraphe 1.6 les conséquences de la faible capacité de la mémoire à court terme et de sa persistance sur l'interaction homme-ordinateur.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8DED88-D215-7143-AB59-2AA4775AEBED}" type="slidenum">
              <a:rPr lang="fr-FR"/>
              <a:pPr>
                <a:defRPr/>
              </a:pPr>
              <a:t>15</a:t>
            </a:fld>
            <a:endParaRPr lang="fr-FR"/>
          </a:p>
        </p:txBody>
      </p:sp>
      <p:sp>
        <p:nvSpPr>
          <p:cNvPr id="1091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1587" name="Rectangle 3"/>
          <p:cNvSpPr>
            <a:spLocks noGrp="1" noChangeArrowheads="1"/>
          </p:cNvSpPr>
          <p:nvPr>
            <p:ph type="body" idx="1"/>
          </p:nvPr>
        </p:nvSpPr>
        <p:spPr/>
        <p:txBody>
          <a:bodyPr/>
          <a:lstStyle/>
          <a:p>
            <a:pPr>
              <a:spcBef>
                <a:spcPct val="0"/>
              </a:spcBef>
              <a:defRPr/>
            </a:pPr>
            <a:r>
              <a:rPr lang="fr-FR" sz="2400" dirty="0" smtClean="0">
                <a:cs typeface="+mn-cs"/>
              </a:rPr>
              <a:t>Les associations et la nature d'un </a:t>
            </a:r>
            <a:r>
              <a:rPr lang="fr-FR" sz="2400" dirty="0" err="1" smtClean="0">
                <a:cs typeface="+mn-cs"/>
              </a:rPr>
              <a:t>mnème</a:t>
            </a:r>
            <a:r>
              <a:rPr lang="fr-FR" sz="2400" dirty="0" smtClean="0">
                <a:cs typeface="+mn-cs"/>
              </a:rPr>
              <a:t> dépendent de la tâche en cours et des connaissances de l'individu. Par exemple, la suite de lettres "S, N, C, F" constitue un </a:t>
            </a:r>
            <a:r>
              <a:rPr lang="fr-FR" sz="2400" dirty="0" err="1" smtClean="0">
                <a:cs typeface="+mn-cs"/>
              </a:rPr>
              <a:t>mnème</a:t>
            </a:r>
            <a:r>
              <a:rPr lang="fr-FR" sz="2400" dirty="0" smtClean="0">
                <a:cs typeface="+mn-cs"/>
              </a:rPr>
              <a:t> pour la plupart d'entre nous mais forme quatre </a:t>
            </a:r>
            <a:r>
              <a:rPr lang="fr-FR" sz="2400" dirty="0" err="1" smtClean="0">
                <a:cs typeface="+mn-cs"/>
              </a:rPr>
              <a:t>mnèmes</a:t>
            </a:r>
            <a:r>
              <a:rPr lang="fr-FR" sz="2400" dirty="0" smtClean="0">
                <a:cs typeface="+mn-cs"/>
              </a:rPr>
              <a:t> pour toute personne qui ignore la signification du sigle. L'activation d'un </a:t>
            </a:r>
            <a:r>
              <a:rPr lang="fr-FR" sz="2400" dirty="0" err="1" smtClean="0">
                <a:cs typeface="+mn-cs"/>
              </a:rPr>
              <a:t>mnème</a:t>
            </a:r>
            <a:r>
              <a:rPr lang="fr-FR" sz="2400" dirty="0" smtClean="0">
                <a:cs typeface="+mn-cs"/>
              </a:rPr>
              <a:t> entraîne sa mise à disposition dans la mémoire à court terme. Cette activation se propage aux </a:t>
            </a:r>
            <a:r>
              <a:rPr lang="fr-FR" sz="2400" dirty="0" err="1" smtClean="0">
                <a:cs typeface="+mn-cs"/>
              </a:rPr>
              <a:t>mnèmes</a:t>
            </a:r>
            <a:r>
              <a:rPr lang="fr-FR" sz="2400" dirty="0" smtClean="0">
                <a:cs typeface="+mn-cs"/>
              </a:rPr>
              <a:t> associés ajoutant de nouveaux éléments dans la mémoire à court terme. La capacité de cette mémoire est estimée, selon la célèbre formule de Georges Miller [Miller 75], à 7 ± 2 mnèmes1. Lorsque la</a:t>
            </a:r>
          </a:p>
          <a:p>
            <a:pPr>
              <a:spcBef>
                <a:spcPct val="0"/>
              </a:spcBef>
              <a:defRPr/>
            </a:pPr>
            <a:r>
              <a:rPr lang="fr-FR" sz="2400" dirty="0" smtClean="0">
                <a:cs typeface="+mn-cs"/>
              </a:rPr>
              <a:t>mémoire à court terme est saturée, l'activation de nouveaux </a:t>
            </a:r>
            <a:r>
              <a:rPr lang="fr-FR" sz="2400" dirty="0" err="1" smtClean="0">
                <a:cs typeface="+mn-cs"/>
              </a:rPr>
              <a:t>mnèmes</a:t>
            </a:r>
            <a:r>
              <a:rPr lang="fr-FR" sz="2400" dirty="0" smtClean="0">
                <a:cs typeface="+mn-cs"/>
              </a:rPr>
              <a:t> efface de la mémoire ceux qui n'ont pas fait l'objet d'une réactivation. Ce phénomène de conflit s'appelle interférence avec, pour conséquence, la dégradation de l'information au bout d'un certain temps2.</a:t>
            </a:r>
          </a:p>
          <a:p>
            <a:pPr>
              <a:spcBef>
                <a:spcPct val="0"/>
              </a:spcBef>
              <a:defRPr/>
            </a:pPr>
            <a:r>
              <a:rPr lang="fr-FR" sz="2400" dirty="0" smtClean="0">
                <a:cs typeface="+mn-cs"/>
              </a:rPr>
              <a:t>L'interférence se manifeste dès qu'il y a partage de ressource. Il est intéressant de relever la similitude entre le modèle de fonctionnement de la mémoire à court terme selon lequel les éléments inutilisés se dégradent, et la technique usuelle des systèmes de pagination qui réquisitionnent les pages les plus anciennes et les moins référencées (c'est-à-dire les moins "réactivées").</a:t>
            </a:r>
          </a:p>
          <a:p>
            <a:pPr>
              <a:spcBef>
                <a:spcPct val="0"/>
              </a:spcBef>
              <a:defRPr/>
            </a:pPr>
            <a:r>
              <a:rPr lang="fr-FR" sz="2400" dirty="0" smtClean="0">
                <a:cs typeface="+mn-cs"/>
              </a:rPr>
              <a:t>Nous verrons au paragraphe 1.6 les conséquences de la faible capacité de la mémoire à court terme et de sa persistance sur l'interaction homme-ordinateur.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61BB75-9DD4-6B4B-90B2-D5A3006F6616}" type="slidenum">
              <a:rPr lang="fr-FR"/>
              <a:pPr>
                <a:defRPr/>
              </a:pPr>
              <a:t>16</a:t>
            </a:fld>
            <a:endParaRPr lang="fr-FR"/>
          </a:p>
        </p:txBody>
      </p:sp>
      <p:sp>
        <p:nvSpPr>
          <p:cNvPr id="1093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3635" name="Rectangle 3"/>
          <p:cNvSpPr>
            <a:spLocks noGrp="1" noChangeArrowheads="1"/>
          </p:cNvSpPr>
          <p:nvPr>
            <p:ph type="body" idx="1"/>
          </p:nvPr>
        </p:nvSpPr>
        <p:spPr/>
        <p:txBody>
          <a:bodyPr/>
          <a:lstStyle/>
          <a:p>
            <a:pPr>
              <a:spcBef>
                <a:spcPct val="0"/>
              </a:spcBef>
              <a:defRPr/>
            </a:pPr>
            <a:r>
              <a:rPr lang="fr-FR" sz="2400" dirty="0" smtClean="0">
                <a:cs typeface="+mn-cs"/>
              </a:rPr>
              <a:t>Dans le second cas, il y a interférence parce que plusieurs </a:t>
            </a:r>
            <a:r>
              <a:rPr lang="fr-FR" sz="2400" dirty="0" err="1" smtClean="0">
                <a:cs typeface="+mn-cs"/>
              </a:rPr>
              <a:t>mnèmes</a:t>
            </a:r>
            <a:r>
              <a:rPr lang="fr-FR" sz="2400" dirty="0" smtClean="0">
                <a:cs typeface="+mn-cs"/>
              </a:rPr>
              <a:t> répondent aux mêmes critères de recherche ; ils répondent aux mêmes critères de recherche parce qu'ils ont été enregistrés avec des critères d'association identiques.</a:t>
            </a:r>
          </a:p>
          <a:p>
            <a:pPr>
              <a:spcBef>
                <a:spcPct val="0"/>
              </a:spcBef>
              <a:defRPr/>
            </a:pPr>
            <a:r>
              <a:rPr lang="fr-FR" sz="2400" dirty="0" smtClean="0">
                <a:cs typeface="+mn-cs"/>
              </a:rPr>
              <a:t>Les </a:t>
            </a:r>
            <a:r>
              <a:rPr lang="fr-FR" sz="2400" dirty="0" err="1" smtClean="0">
                <a:cs typeface="+mn-cs"/>
              </a:rPr>
              <a:t>mnèmes</a:t>
            </a:r>
            <a:r>
              <a:rPr lang="fr-FR" sz="2400" dirty="0" smtClean="0">
                <a:cs typeface="+mn-cs"/>
              </a:rPr>
              <a:t> qui interfèrent, acquis plus récemment que la cible, ont un degré d'activation supérieur ; de ce fait, ils masquent l'accès à la cible. En résumé, l'information ne disparaît pas de la mémoire à long terme. Elle est simplement inaccessible. En conséquence, on considère que la persistance des informations de la mémoire à long terme est infinie.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149B03-D809-E44A-87B7-2F083BCBDEB0}" type="slidenum">
              <a:rPr lang="fr-FR"/>
              <a:pPr>
                <a:defRPr/>
              </a:pPr>
              <a:t>17</a:t>
            </a:fld>
            <a:endParaRPr lang="fr-FR"/>
          </a:p>
        </p:txBody>
      </p:sp>
      <p:sp>
        <p:nvSpPr>
          <p:cNvPr id="1095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683" name="Rectangle 3"/>
          <p:cNvSpPr>
            <a:spLocks noGrp="1" noChangeArrowheads="1"/>
          </p:cNvSpPr>
          <p:nvPr>
            <p:ph type="body" idx="1"/>
          </p:nvPr>
        </p:nvSpPr>
        <p:spPr/>
        <p:txBody>
          <a:bodyPr/>
          <a:lstStyle/>
          <a:p>
            <a:pPr>
              <a:spcBef>
                <a:spcPct val="0"/>
              </a:spcBef>
              <a:defRPr/>
            </a:pPr>
            <a:r>
              <a:rPr lang="fr-FR" sz="2400" dirty="0" smtClean="0">
                <a:cs typeface="+mn-cs"/>
              </a:rPr>
              <a:t>Dans le second cas, il y a interférence parce que plusieurs </a:t>
            </a:r>
            <a:r>
              <a:rPr lang="fr-FR" sz="2400" dirty="0" err="1" smtClean="0">
                <a:cs typeface="+mn-cs"/>
              </a:rPr>
              <a:t>mnèmes</a:t>
            </a:r>
            <a:r>
              <a:rPr lang="fr-FR" sz="2400" dirty="0" smtClean="0">
                <a:cs typeface="+mn-cs"/>
              </a:rPr>
              <a:t> répondent aux mêmes critères de recherche ; ils répondent aux mêmes critères de recherche parce qu'ils ont été enregistrés avec des critères d'association identiques.</a:t>
            </a:r>
          </a:p>
          <a:p>
            <a:pPr>
              <a:spcBef>
                <a:spcPct val="0"/>
              </a:spcBef>
              <a:defRPr/>
            </a:pPr>
            <a:r>
              <a:rPr lang="fr-FR" sz="2400" dirty="0" smtClean="0">
                <a:cs typeface="+mn-cs"/>
              </a:rPr>
              <a:t>Les </a:t>
            </a:r>
            <a:r>
              <a:rPr lang="fr-FR" sz="2400" dirty="0" err="1" smtClean="0">
                <a:cs typeface="+mn-cs"/>
              </a:rPr>
              <a:t>mnèmes</a:t>
            </a:r>
            <a:r>
              <a:rPr lang="fr-FR" sz="2400" dirty="0" smtClean="0">
                <a:cs typeface="+mn-cs"/>
              </a:rPr>
              <a:t> qui interfèrent, acquis plus récemment que la cible, ont un degré d'activation supérieur ; de ce fait, ils masquent l'accès à la cible. En résumé, l'information ne disparaît pas de la mémoire à long terme. Elle est simplement inaccessible. En conséquence, on considère que la persistance des informations de la mémoire à long terme est infinie.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472297-719F-AD48-8E24-9E10F9FD95B9}" type="slidenum">
              <a:rPr lang="fr-FR"/>
              <a:pPr>
                <a:defRPr/>
              </a:pPr>
              <a:t>18</a:t>
            </a:fld>
            <a:endParaRPr lang="fr-FR"/>
          </a:p>
        </p:txBody>
      </p:sp>
      <p:sp>
        <p:nvSpPr>
          <p:cNvPr id="163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328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2AB482-B7A3-E04E-A969-BA5B608B29C5}" type="slidenum">
              <a:rPr lang="fr-FR"/>
              <a:pPr>
                <a:defRPr/>
              </a:pPr>
              <a:t>19</a:t>
            </a:fld>
            <a:endParaRPr lang="fr-FR"/>
          </a:p>
        </p:txBody>
      </p:sp>
      <p:sp>
        <p:nvSpPr>
          <p:cNvPr id="1097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7731" name="Rectangle 3"/>
          <p:cNvSpPr>
            <a:spLocks noGrp="1" noChangeArrowheads="1"/>
          </p:cNvSpPr>
          <p:nvPr>
            <p:ph type="body" idx="1"/>
          </p:nvPr>
        </p:nvSpPr>
        <p:spPr/>
        <p:txBody>
          <a:bodyPr/>
          <a:lstStyle/>
          <a:p>
            <a:pPr>
              <a:spcBef>
                <a:spcPct val="0"/>
              </a:spcBef>
              <a:defRPr/>
            </a:pPr>
            <a:r>
              <a:rPr lang="fr-FR" sz="2400" dirty="0" smtClean="0">
                <a:cs typeface="+mn-cs"/>
              </a:rPr>
              <a:t>Ceci est vrai tant que . Au-delà de , un </a:t>
            </a:r>
            <a:r>
              <a:rPr lang="fr-FR" sz="2400" dirty="0" err="1" smtClean="0">
                <a:cs typeface="+mn-cs"/>
              </a:rPr>
              <a:t>mnème</a:t>
            </a:r>
            <a:r>
              <a:rPr lang="fr-FR" sz="2400" dirty="0" smtClean="0">
                <a:cs typeface="+mn-cs"/>
              </a:rPr>
              <a:t> se dégrade s'il n'est pas</a:t>
            </a:r>
          </a:p>
          <a:p>
            <a:pPr>
              <a:spcBef>
                <a:spcPct val="0"/>
              </a:spcBef>
              <a:defRPr/>
            </a:pPr>
            <a:r>
              <a:rPr lang="fr-FR" sz="2400" dirty="0" smtClean="0">
                <a:cs typeface="+mn-cs"/>
              </a:rPr>
              <a:t>réactivé. Or, la mise en place d'une association active des </a:t>
            </a:r>
            <a:r>
              <a:rPr lang="fr-FR" sz="2400" dirty="0" err="1" smtClean="0">
                <a:cs typeface="+mn-cs"/>
              </a:rPr>
              <a:t>mnèmes</a:t>
            </a:r>
            <a:r>
              <a:rPr lang="fr-FR" sz="2400" dirty="0" smtClean="0">
                <a:cs typeface="+mn-cs"/>
              </a:rPr>
              <a:t> de la mémoire à</a:t>
            </a:r>
          </a:p>
          <a:p>
            <a:pPr>
              <a:spcBef>
                <a:spcPct val="0"/>
              </a:spcBef>
              <a:defRPr/>
            </a:pPr>
            <a:r>
              <a:rPr lang="fr-FR" sz="2400" dirty="0" smtClean="0">
                <a:cs typeface="+mn-cs"/>
              </a:rPr>
              <a:t>long terme qui entrent en compétition avec le </a:t>
            </a:r>
            <a:r>
              <a:rPr lang="fr-FR" sz="2400" dirty="0" err="1" smtClean="0">
                <a:cs typeface="+mn-cs"/>
              </a:rPr>
              <a:t>mnème</a:t>
            </a:r>
            <a:r>
              <a:rPr lang="fr-FR" sz="2400" dirty="0" smtClean="0">
                <a:cs typeface="+mn-cs"/>
              </a:rPr>
              <a:t> initial pour la mémoire à court</a:t>
            </a:r>
          </a:p>
          <a:p>
            <a:pPr>
              <a:spcBef>
                <a:spcPct val="0"/>
              </a:spcBef>
              <a:defRPr/>
            </a:pPr>
            <a:r>
              <a:rPr lang="fr-FR" sz="2400" dirty="0" smtClean="0">
                <a:cs typeface="+mn-cs"/>
              </a:rPr>
              <a:t>terme. Ces </a:t>
            </a:r>
            <a:r>
              <a:rPr lang="fr-FR" sz="2400" dirty="0" err="1" smtClean="0">
                <a:cs typeface="+mn-cs"/>
              </a:rPr>
              <a:t>mnèmes</a:t>
            </a:r>
            <a:r>
              <a:rPr lang="fr-FR" sz="2400" dirty="0" smtClean="0">
                <a:cs typeface="+mn-cs"/>
              </a:rPr>
              <a:t> "plus frais" ont un degré d'activation plus élevé que le </a:t>
            </a:r>
            <a:r>
              <a:rPr lang="fr-FR" sz="2400" dirty="0" err="1" smtClean="0">
                <a:cs typeface="+mn-cs"/>
              </a:rPr>
              <a:t>mnème</a:t>
            </a:r>
            <a:endParaRPr lang="fr-FR" sz="2400" dirty="0" smtClean="0">
              <a:cs typeface="+mn-cs"/>
            </a:endParaRPr>
          </a:p>
          <a:p>
            <a:pPr>
              <a:spcBef>
                <a:spcPct val="0"/>
              </a:spcBef>
              <a:defRPr/>
            </a:pPr>
            <a:r>
              <a:rPr lang="fr-FR" sz="2400" dirty="0" smtClean="0">
                <a:cs typeface="+mn-cs"/>
              </a:rPr>
              <a:t>initial qui s'efface. définit le rythme optimal d'arrivée de nouveaux </a:t>
            </a:r>
            <a:r>
              <a:rPr lang="fr-FR" sz="2400" dirty="0" err="1" smtClean="0">
                <a:cs typeface="+mn-cs"/>
              </a:rPr>
              <a:t>mnèmes</a:t>
            </a:r>
            <a:r>
              <a:rPr lang="fr-FR" sz="2400" dirty="0" smtClean="0">
                <a:cs typeface="+mn-cs"/>
              </a:rPr>
              <a:t> dans</a:t>
            </a:r>
          </a:p>
          <a:p>
            <a:pPr>
              <a:spcBef>
                <a:spcPct val="0"/>
              </a:spcBef>
              <a:defRPr/>
            </a:pPr>
            <a:r>
              <a:rPr lang="fr-FR" sz="2400" dirty="0" smtClean="0">
                <a:cs typeface="+mn-cs"/>
              </a:rPr>
              <a:t>la mémoire à court terme pour qu'ils soient associés à des éléments de la mémoire à</a:t>
            </a:r>
          </a:p>
          <a:p>
            <a:pPr>
              <a:spcBef>
                <a:spcPct val="0"/>
              </a:spcBef>
              <a:defRPr/>
            </a:pPr>
            <a:r>
              <a:rPr lang="fr-FR" sz="2400" dirty="0" smtClean="0">
                <a:cs typeface="+mn-cs"/>
              </a:rPr>
              <a:t>long terme. La création de nouvelles associations est toujours possible. On considère</a:t>
            </a:r>
          </a:p>
          <a:p>
            <a:pPr>
              <a:spcBef>
                <a:spcPct val="0"/>
              </a:spcBef>
              <a:defRPr/>
            </a:pPr>
            <a:r>
              <a:rPr lang="fr-FR" sz="2400" dirty="0" smtClean="0">
                <a:cs typeface="+mn-cs"/>
              </a:rPr>
              <a:t>donc que la capacité de la mémoire à long terme est infinie.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09A519-A918-3242-A0D5-8B73F9ABB154}" type="slidenum">
              <a:rPr lang="fr-FR"/>
              <a:pPr>
                <a:defRPr/>
              </a:pPr>
              <a:t>2</a:t>
            </a:fld>
            <a:endParaRPr lang="fr-FR"/>
          </a:p>
        </p:txBody>
      </p:sp>
      <p:sp>
        <p:nvSpPr>
          <p:cNvPr id="117043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17043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6855CE-F720-8C49-B49C-F8CD81A62750}" type="slidenum">
              <a:rPr lang="fr-FR"/>
              <a:pPr>
                <a:defRPr/>
              </a:pPr>
              <a:t>20</a:t>
            </a:fld>
            <a:endParaRPr lang="fr-FR"/>
          </a:p>
        </p:txBody>
      </p:sp>
      <p:sp>
        <p:nvSpPr>
          <p:cNvPr id="118886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18886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823D40-4CE6-744B-B6C4-E39CDFF0D65D}" type="slidenum">
              <a:rPr lang="fr-FR"/>
              <a:pPr>
                <a:defRPr/>
              </a:pPr>
              <a:t>21</a:t>
            </a:fld>
            <a:endParaRPr lang="fr-FR"/>
          </a:p>
        </p:txBody>
      </p:sp>
      <p:sp>
        <p:nvSpPr>
          <p:cNvPr id="118681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18681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FC03CD-FEDA-B044-B4AD-A7C25F629E69}" type="slidenum">
              <a:rPr lang="fr-FR"/>
              <a:pPr>
                <a:defRPr/>
              </a:pPr>
              <a:t>22</a:t>
            </a:fld>
            <a:endParaRPr lang="fr-FR"/>
          </a:p>
        </p:txBody>
      </p:sp>
      <p:sp>
        <p:nvSpPr>
          <p:cNvPr id="1099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9779" name="Rectangle 3"/>
          <p:cNvSpPr>
            <a:spLocks noGrp="1" noChangeArrowheads="1"/>
          </p:cNvSpPr>
          <p:nvPr>
            <p:ph type="body" idx="1"/>
          </p:nvPr>
        </p:nvSpPr>
        <p:spPr/>
        <p:txBody>
          <a:bodyPr/>
          <a:lstStyle/>
          <a:p>
            <a:pPr>
              <a:spcBef>
                <a:spcPct val="0"/>
              </a:spcBef>
              <a:defRPr/>
            </a:pPr>
            <a:endParaRPr lang="fr-FR" sz="240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4AD05B-C0CC-8E42-8580-BB5F9BDF4041}" type="slidenum">
              <a:rPr lang="fr-FR"/>
              <a:pPr>
                <a:defRPr/>
              </a:pPr>
              <a:t>23</a:t>
            </a:fld>
            <a:endParaRPr lang="fr-FR"/>
          </a:p>
        </p:txBody>
      </p:sp>
      <p:sp>
        <p:nvSpPr>
          <p:cNvPr id="1108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8995" name="Rectangle 3"/>
          <p:cNvSpPr>
            <a:spLocks noGrp="1" noChangeArrowheads="1"/>
          </p:cNvSpPr>
          <p:nvPr>
            <p:ph type="body" idx="1"/>
          </p:nvPr>
        </p:nvSpPr>
        <p:spPr/>
        <p:txBody>
          <a:bodyPr/>
          <a:lstStyle/>
          <a:p>
            <a:pPr>
              <a:spcBef>
                <a:spcPct val="0"/>
              </a:spcBef>
              <a:defRPr/>
            </a:pPr>
            <a:r>
              <a:rPr lang="fr-FR" sz="2400" dirty="0" smtClean="0">
                <a:cs typeface="+mn-cs"/>
              </a:rPr>
              <a:t>Ceci est vrai tant que . Au-delà de , un </a:t>
            </a:r>
            <a:r>
              <a:rPr lang="fr-FR" sz="2400" dirty="0" err="1" smtClean="0">
                <a:cs typeface="+mn-cs"/>
              </a:rPr>
              <a:t>mnème</a:t>
            </a:r>
            <a:r>
              <a:rPr lang="fr-FR" sz="2400" dirty="0" smtClean="0">
                <a:cs typeface="+mn-cs"/>
              </a:rPr>
              <a:t> se dégrade s'il n'est pas</a:t>
            </a:r>
          </a:p>
          <a:p>
            <a:pPr>
              <a:spcBef>
                <a:spcPct val="0"/>
              </a:spcBef>
              <a:defRPr/>
            </a:pPr>
            <a:r>
              <a:rPr lang="fr-FR" sz="2400" dirty="0" smtClean="0">
                <a:cs typeface="+mn-cs"/>
              </a:rPr>
              <a:t>réactivé. Or, la mise en place d'une association active des </a:t>
            </a:r>
            <a:r>
              <a:rPr lang="fr-FR" sz="2400" dirty="0" err="1" smtClean="0">
                <a:cs typeface="+mn-cs"/>
              </a:rPr>
              <a:t>mnèmes</a:t>
            </a:r>
            <a:r>
              <a:rPr lang="fr-FR" sz="2400" dirty="0" smtClean="0">
                <a:cs typeface="+mn-cs"/>
              </a:rPr>
              <a:t> de la mémoire à</a:t>
            </a:r>
          </a:p>
          <a:p>
            <a:pPr>
              <a:spcBef>
                <a:spcPct val="0"/>
              </a:spcBef>
              <a:defRPr/>
            </a:pPr>
            <a:r>
              <a:rPr lang="fr-FR" sz="2400" dirty="0" smtClean="0">
                <a:cs typeface="+mn-cs"/>
              </a:rPr>
              <a:t>long terme qui entrent en compétition avec le </a:t>
            </a:r>
            <a:r>
              <a:rPr lang="fr-FR" sz="2400" dirty="0" err="1" smtClean="0">
                <a:cs typeface="+mn-cs"/>
              </a:rPr>
              <a:t>mnème</a:t>
            </a:r>
            <a:r>
              <a:rPr lang="fr-FR" sz="2400" dirty="0" smtClean="0">
                <a:cs typeface="+mn-cs"/>
              </a:rPr>
              <a:t> initial pour la mémoire à court</a:t>
            </a:r>
          </a:p>
          <a:p>
            <a:pPr>
              <a:spcBef>
                <a:spcPct val="0"/>
              </a:spcBef>
              <a:defRPr/>
            </a:pPr>
            <a:r>
              <a:rPr lang="fr-FR" sz="2400" dirty="0" smtClean="0">
                <a:cs typeface="+mn-cs"/>
              </a:rPr>
              <a:t>terme. Ces </a:t>
            </a:r>
            <a:r>
              <a:rPr lang="fr-FR" sz="2400" dirty="0" err="1" smtClean="0">
                <a:cs typeface="+mn-cs"/>
              </a:rPr>
              <a:t>mnèmes</a:t>
            </a:r>
            <a:r>
              <a:rPr lang="fr-FR" sz="2400" dirty="0" smtClean="0">
                <a:cs typeface="+mn-cs"/>
              </a:rPr>
              <a:t> "plus frais" ont un degré d'activation plus élevé que le </a:t>
            </a:r>
            <a:r>
              <a:rPr lang="fr-FR" sz="2400" dirty="0" err="1" smtClean="0">
                <a:cs typeface="+mn-cs"/>
              </a:rPr>
              <a:t>mnème</a:t>
            </a:r>
            <a:endParaRPr lang="fr-FR" sz="2400" dirty="0" smtClean="0">
              <a:cs typeface="+mn-cs"/>
            </a:endParaRPr>
          </a:p>
          <a:p>
            <a:pPr>
              <a:spcBef>
                <a:spcPct val="0"/>
              </a:spcBef>
              <a:defRPr/>
            </a:pPr>
            <a:r>
              <a:rPr lang="fr-FR" sz="2400" dirty="0" smtClean="0">
                <a:cs typeface="+mn-cs"/>
              </a:rPr>
              <a:t>initial qui s'efface. définit le rythme optimal d'arrivée de nouveaux </a:t>
            </a:r>
            <a:r>
              <a:rPr lang="fr-FR" sz="2400" dirty="0" err="1" smtClean="0">
                <a:cs typeface="+mn-cs"/>
              </a:rPr>
              <a:t>mnèmes</a:t>
            </a:r>
            <a:r>
              <a:rPr lang="fr-FR" sz="2400" dirty="0" smtClean="0">
                <a:cs typeface="+mn-cs"/>
              </a:rPr>
              <a:t> dans</a:t>
            </a:r>
          </a:p>
          <a:p>
            <a:pPr>
              <a:spcBef>
                <a:spcPct val="0"/>
              </a:spcBef>
              <a:defRPr/>
            </a:pPr>
            <a:r>
              <a:rPr lang="fr-FR" sz="2400" dirty="0" smtClean="0">
                <a:cs typeface="+mn-cs"/>
              </a:rPr>
              <a:t>la mémoire à court terme pour qu'ils soient associés à des éléments de la mémoire à</a:t>
            </a:r>
          </a:p>
          <a:p>
            <a:pPr>
              <a:spcBef>
                <a:spcPct val="0"/>
              </a:spcBef>
              <a:defRPr/>
            </a:pPr>
            <a:r>
              <a:rPr lang="fr-FR" sz="2400" dirty="0" smtClean="0">
                <a:cs typeface="+mn-cs"/>
              </a:rPr>
              <a:t>long terme. La création de nouvelles associations est toujours possible. On considère</a:t>
            </a:r>
          </a:p>
          <a:p>
            <a:pPr>
              <a:spcBef>
                <a:spcPct val="0"/>
              </a:spcBef>
              <a:defRPr/>
            </a:pPr>
            <a:r>
              <a:rPr lang="fr-FR" sz="2400" dirty="0" smtClean="0">
                <a:cs typeface="+mn-cs"/>
              </a:rPr>
              <a:t>donc que la capacité de la mémoire à long terme est infinie.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49C72E-C0EB-4A42-875E-138D8436A7FC}" type="slidenum">
              <a:rPr lang="fr-FR"/>
              <a:pPr>
                <a:defRPr/>
              </a:pPr>
              <a:t>24</a:t>
            </a:fld>
            <a:endParaRPr lang="fr-FR"/>
          </a:p>
        </p:txBody>
      </p:sp>
      <p:sp>
        <p:nvSpPr>
          <p:cNvPr id="119091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19091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DCDE4D-B253-C940-8713-032661C67CC2}" type="slidenum">
              <a:rPr lang="fr-FR"/>
              <a:pPr>
                <a:defRPr/>
              </a:pPr>
              <a:t>25</a:t>
            </a:fld>
            <a:endParaRPr lang="fr-FR"/>
          </a:p>
        </p:txBody>
      </p:sp>
      <p:sp>
        <p:nvSpPr>
          <p:cNvPr id="119501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19501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6DEEF8-0E14-3149-BD45-E7CB87480122}" type="slidenum">
              <a:rPr lang="fr-FR"/>
              <a:pPr>
                <a:defRPr/>
              </a:pPr>
              <a:t>26</a:t>
            </a:fld>
            <a:endParaRPr lang="fr-FR"/>
          </a:p>
        </p:txBody>
      </p:sp>
      <p:sp>
        <p:nvSpPr>
          <p:cNvPr id="119705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19705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8FD9AD-F761-4F46-A9A3-4AEC43E8D635}" type="slidenum">
              <a:rPr lang="fr-FR"/>
              <a:pPr>
                <a:defRPr/>
              </a:pPr>
              <a:t>27</a:t>
            </a:fld>
            <a:endParaRPr lang="fr-FR"/>
          </a:p>
        </p:txBody>
      </p:sp>
      <p:sp>
        <p:nvSpPr>
          <p:cNvPr id="119910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19910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5BFC07-F182-034B-B918-037180EF68D8}" type="slidenum">
              <a:rPr lang="fr-FR"/>
              <a:pPr>
                <a:defRPr/>
              </a:pPr>
              <a:t>28</a:t>
            </a:fld>
            <a:endParaRPr lang="fr-FR"/>
          </a:p>
        </p:txBody>
      </p:sp>
      <p:sp>
        <p:nvSpPr>
          <p:cNvPr id="120115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0115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45B54B-1F04-A845-962F-7C9DD77B67C3}" type="slidenum">
              <a:rPr lang="fr-FR"/>
              <a:pPr>
                <a:defRPr/>
              </a:pPr>
              <a:t>29</a:t>
            </a:fld>
            <a:endParaRPr lang="fr-FR"/>
          </a:p>
        </p:txBody>
      </p:sp>
      <p:sp>
        <p:nvSpPr>
          <p:cNvPr id="120320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0320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609DAE-AD0B-E243-B720-1630C3AA3DCA}" type="slidenum">
              <a:rPr lang="fr-FR"/>
              <a:pPr>
                <a:defRPr/>
              </a:pPr>
              <a:t>3</a:t>
            </a:fld>
            <a:endParaRPr lang="fr-FR"/>
          </a:p>
        </p:txBody>
      </p:sp>
      <p:sp>
        <p:nvSpPr>
          <p:cNvPr id="117248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17248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9537BB-60E1-8E4F-93A0-41E1D5DA1EC8}" type="slidenum">
              <a:rPr lang="fr-FR"/>
              <a:pPr>
                <a:defRPr/>
              </a:pPr>
              <a:t>30</a:t>
            </a:fld>
            <a:endParaRPr lang="fr-FR"/>
          </a:p>
        </p:txBody>
      </p:sp>
      <p:sp>
        <p:nvSpPr>
          <p:cNvPr id="120525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0525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A7AAE6-911C-644F-AD30-ABAF765ED8D6}" type="slidenum">
              <a:rPr lang="fr-FR"/>
              <a:pPr>
                <a:defRPr/>
              </a:pPr>
              <a:t>31</a:t>
            </a:fld>
            <a:endParaRPr lang="fr-FR"/>
          </a:p>
        </p:txBody>
      </p:sp>
      <p:sp>
        <p:nvSpPr>
          <p:cNvPr id="120729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0729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B04694-DBAC-864C-BC23-D8A70157CE8C}" type="slidenum">
              <a:rPr lang="fr-FR"/>
              <a:pPr>
                <a:defRPr/>
              </a:pPr>
              <a:t>32</a:t>
            </a:fld>
            <a:endParaRPr lang="fr-FR"/>
          </a:p>
        </p:txBody>
      </p:sp>
      <p:sp>
        <p:nvSpPr>
          <p:cNvPr id="120934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0934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00A6DA-E96A-9143-A10D-82C8E642A466}" type="slidenum">
              <a:rPr lang="fr-FR"/>
              <a:pPr>
                <a:defRPr/>
              </a:pPr>
              <a:t>33</a:t>
            </a:fld>
            <a:endParaRPr lang="fr-FR"/>
          </a:p>
        </p:txBody>
      </p:sp>
      <p:sp>
        <p:nvSpPr>
          <p:cNvPr id="121139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1139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dirty="0"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A49A72-8BBD-B048-85F9-14BB79EDCDFD}" type="slidenum">
              <a:rPr lang="fr-FR"/>
              <a:pPr>
                <a:defRPr/>
              </a:pPr>
              <a:t>34</a:t>
            </a:fld>
            <a:endParaRPr lang="fr-FR"/>
          </a:p>
        </p:txBody>
      </p:sp>
      <p:sp>
        <p:nvSpPr>
          <p:cNvPr id="1101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1827" name="Rectangle 3"/>
          <p:cNvSpPr>
            <a:spLocks noGrp="1" noChangeArrowheads="1"/>
          </p:cNvSpPr>
          <p:nvPr>
            <p:ph type="body" idx="1"/>
          </p:nvPr>
        </p:nvSpPr>
        <p:spPr/>
        <p:txBody>
          <a:bodyPr/>
          <a:lstStyle/>
          <a:p>
            <a:pPr>
              <a:spcBef>
                <a:spcPct val="0"/>
              </a:spcBef>
              <a:defRPr/>
            </a:pPr>
            <a:r>
              <a:rPr lang="fr-FR" sz="2400" dirty="0" smtClean="0">
                <a:cs typeface="+mn-cs"/>
              </a:rPr>
              <a:t>Ceci est vrai tant que . Au-delà de , un </a:t>
            </a:r>
            <a:r>
              <a:rPr lang="fr-FR" sz="2400" dirty="0" err="1" smtClean="0">
                <a:cs typeface="+mn-cs"/>
              </a:rPr>
              <a:t>mnème</a:t>
            </a:r>
            <a:r>
              <a:rPr lang="fr-FR" sz="2400" dirty="0" smtClean="0">
                <a:cs typeface="+mn-cs"/>
              </a:rPr>
              <a:t> se dégrade s'il n'est pas</a:t>
            </a:r>
          </a:p>
          <a:p>
            <a:pPr>
              <a:spcBef>
                <a:spcPct val="0"/>
              </a:spcBef>
              <a:defRPr/>
            </a:pPr>
            <a:r>
              <a:rPr lang="fr-FR" sz="2400" dirty="0" smtClean="0">
                <a:cs typeface="+mn-cs"/>
              </a:rPr>
              <a:t>réactivé. Or, la mise en place d'une association active des </a:t>
            </a:r>
            <a:r>
              <a:rPr lang="fr-FR" sz="2400" dirty="0" err="1" smtClean="0">
                <a:cs typeface="+mn-cs"/>
              </a:rPr>
              <a:t>mnèmes</a:t>
            </a:r>
            <a:r>
              <a:rPr lang="fr-FR" sz="2400" dirty="0" smtClean="0">
                <a:cs typeface="+mn-cs"/>
              </a:rPr>
              <a:t> de la mémoire à</a:t>
            </a:r>
          </a:p>
          <a:p>
            <a:pPr>
              <a:spcBef>
                <a:spcPct val="0"/>
              </a:spcBef>
              <a:defRPr/>
            </a:pPr>
            <a:r>
              <a:rPr lang="fr-FR" sz="2400" dirty="0" smtClean="0">
                <a:cs typeface="+mn-cs"/>
              </a:rPr>
              <a:t>long terme qui entrent en compétition avec le </a:t>
            </a:r>
            <a:r>
              <a:rPr lang="fr-FR" sz="2400" dirty="0" err="1" smtClean="0">
                <a:cs typeface="+mn-cs"/>
              </a:rPr>
              <a:t>mnème</a:t>
            </a:r>
            <a:r>
              <a:rPr lang="fr-FR" sz="2400" dirty="0" smtClean="0">
                <a:cs typeface="+mn-cs"/>
              </a:rPr>
              <a:t> initial pour la mémoire à court</a:t>
            </a:r>
          </a:p>
          <a:p>
            <a:pPr>
              <a:spcBef>
                <a:spcPct val="0"/>
              </a:spcBef>
              <a:defRPr/>
            </a:pPr>
            <a:r>
              <a:rPr lang="fr-FR" sz="2400" dirty="0" smtClean="0">
                <a:cs typeface="+mn-cs"/>
              </a:rPr>
              <a:t>terme. Ces </a:t>
            </a:r>
            <a:r>
              <a:rPr lang="fr-FR" sz="2400" dirty="0" err="1" smtClean="0">
                <a:cs typeface="+mn-cs"/>
              </a:rPr>
              <a:t>mnèmes</a:t>
            </a:r>
            <a:r>
              <a:rPr lang="fr-FR" sz="2400" dirty="0" smtClean="0">
                <a:cs typeface="+mn-cs"/>
              </a:rPr>
              <a:t> "plus frais" ont un degré d'activation plus élevé que le </a:t>
            </a:r>
            <a:r>
              <a:rPr lang="fr-FR" sz="2400" dirty="0" err="1" smtClean="0">
                <a:cs typeface="+mn-cs"/>
              </a:rPr>
              <a:t>mnème</a:t>
            </a:r>
            <a:endParaRPr lang="fr-FR" sz="2400" dirty="0" smtClean="0">
              <a:cs typeface="+mn-cs"/>
            </a:endParaRPr>
          </a:p>
          <a:p>
            <a:pPr>
              <a:spcBef>
                <a:spcPct val="0"/>
              </a:spcBef>
              <a:defRPr/>
            </a:pPr>
            <a:r>
              <a:rPr lang="fr-FR" sz="2400" dirty="0" smtClean="0">
                <a:cs typeface="+mn-cs"/>
              </a:rPr>
              <a:t>initial qui s'efface. définit le rythme optimal d'arrivée de nouveaux </a:t>
            </a:r>
            <a:r>
              <a:rPr lang="fr-FR" sz="2400" dirty="0" err="1" smtClean="0">
                <a:cs typeface="+mn-cs"/>
              </a:rPr>
              <a:t>mnèmes</a:t>
            </a:r>
            <a:r>
              <a:rPr lang="fr-FR" sz="2400" dirty="0" smtClean="0">
                <a:cs typeface="+mn-cs"/>
              </a:rPr>
              <a:t> dans</a:t>
            </a:r>
          </a:p>
          <a:p>
            <a:pPr>
              <a:spcBef>
                <a:spcPct val="0"/>
              </a:spcBef>
              <a:defRPr/>
            </a:pPr>
            <a:r>
              <a:rPr lang="fr-FR" sz="2400" dirty="0" smtClean="0">
                <a:cs typeface="+mn-cs"/>
              </a:rPr>
              <a:t>la mémoire à court terme pour qu'ils soient associés à des éléments de la mémoire à</a:t>
            </a:r>
          </a:p>
          <a:p>
            <a:pPr>
              <a:spcBef>
                <a:spcPct val="0"/>
              </a:spcBef>
              <a:defRPr/>
            </a:pPr>
            <a:r>
              <a:rPr lang="fr-FR" sz="2400" dirty="0" smtClean="0">
                <a:cs typeface="+mn-cs"/>
              </a:rPr>
              <a:t>long terme. La création de nouvelles associations est toujours possible. On considère</a:t>
            </a:r>
          </a:p>
          <a:p>
            <a:pPr>
              <a:spcBef>
                <a:spcPct val="0"/>
              </a:spcBef>
              <a:defRPr/>
            </a:pPr>
            <a:r>
              <a:rPr lang="fr-FR" sz="2400" dirty="0" smtClean="0">
                <a:cs typeface="+mn-cs"/>
              </a:rPr>
              <a:t>donc que la capacité de la mémoire à long terme est infinie.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E2FB29-EEFB-794D-8EF0-332D75B293AB}" type="slidenum">
              <a:rPr lang="fr-FR"/>
              <a:pPr>
                <a:defRPr/>
              </a:pPr>
              <a:t>35</a:t>
            </a:fld>
            <a:endParaRPr lang="fr-FR"/>
          </a:p>
        </p:txBody>
      </p:sp>
      <p:sp>
        <p:nvSpPr>
          <p:cNvPr id="1146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883" name="Rectangle 3"/>
          <p:cNvSpPr>
            <a:spLocks noGrp="1" noChangeArrowheads="1"/>
          </p:cNvSpPr>
          <p:nvPr>
            <p:ph type="body" idx="1"/>
          </p:nvPr>
        </p:nvSpPr>
        <p:spPr/>
        <p:txBody>
          <a:bodyPr/>
          <a:lstStyle/>
          <a:p>
            <a:pPr>
              <a:spcBef>
                <a:spcPct val="0"/>
              </a:spcBef>
              <a:defRPr/>
            </a:pPr>
            <a:r>
              <a:rPr lang="fr-FR" sz="2400" dirty="0" smtClean="0">
                <a:cs typeface="+mn-cs"/>
              </a:rPr>
              <a:t>Ceci est vrai tant que . Au-delà de , un </a:t>
            </a:r>
            <a:r>
              <a:rPr lang="fr-FR" sz="2400" dirty="0" err="1" smtClean="0">
                <a:cs typeface="+mn-cs"/>
              </a:rPr>
              <a:t>mnème</a:t>
            </a:r>
            <a:r>
              <a:rPr lang="fr-FR" sz="2400" dirty="0" smtClean="0">
                <a:cs typeface="+mn-cs"/>
              </a:rPr>
              <a:t> se dégrade s'il n'est pas</a:t>
            </a:r>
          </a:p>
          <a:p>
            <a:pPr>
              <a:spcBef>
                <a:spcPct val="0"/>
              </a:spcBef>
              <a:defRPr/>
            </a:pPr>
            <a:r>
              <a:rPr lang="fr-FR" sz="2400" dirty="0" smtClean="0">
                <a:cs typeface="+mn-cs"/>
              </a:rPr>
              <a:t>réactivé. Or, la mise en place d'une association active des </a:t>
            </a:r>
            <a:r>
              <a:rPr lang="fr-FR" sz="2400" dirty="0" err="1" smtClean="0">
                <a:cs typeface="+mn-cs"/>
              </a:rPr>
              <a:t>mnèmes</a:t>
            </a:r>
            <a:r>
              <a:rPr lang="fr-FR" sz="2400" dirty="0" smtClean="0">
                <a:cs typeface="+mn-cs"/>
              </a:rPr>
              <a:t> de la mémoire à</a:t>
            </a:r>
          </a:p>
          <a:p>
            <a:pPr>
              <a:spcBef>
                <a:spcPct val="0"/>
              </a:spcBef>
              <a:defRPr/>
            </a:pPr>
            <a:r>
              <a:rPr lang="fr-FR" sz="2400" dirty="0" smtClean="0">
                <a:cs typeface="+mn-cs"/>
              </a:rPr>
              <a:t>long terme qui entrent en compétition avec le </a:t>
            </a:r>
            <a:r>
              <a:rPr lang="fr-FR" sz="2400" dirty="0" err="1" smtClean="0">
                <a:cs typeface="+mn-cs"/>
              </a:rPr>
              <a:t>mnème</a:t>
            </a:r>
            <a:r>
              <a:rPr lang="fr-FR" sz="2400" dirty="0" smtClean="0">
                <a:cs typeface="+mn-cs"/>
              </a:rPr>
              <a:t> initial pour la mémoire à court</a:t>
            </a:r>
          </a:p>
          <a:p>
            <a:pPr>
              <a:spcBef>
                <a:spcPct val="0"/>
              </a:spcBef>
              <a:defRPr/>
            </a:pPr>
            <a:r>
              <a:rPr lang="fr-FR" sz="2400" dirty="0" smtClean="0">
                <a:cs typeface="+mn-cs"/>
              </a:rPr>
              <a:t>terme. Ces </a:t>
            </a:r>
            <a:r>
              <a:rPr lang="fr-FR" sz="2400" dirty="0" err="1" smtClean="0">
                <a:cs typeface="+mn-cs"/>
              </a:rPr>
              <a:t>mnèmes</a:t>
            </a:r>
            <a:r>
              <a:rPr lang="fr-FR" sz="2400" dirty="0" smtClean="0">
                <a:cs typeface="+mn-cs"/>
              </a:rPr>
              <a:t> "plus frais" ont un degré d'activation plus élevé que le </a:t>
            </a:r>
            <a:r>
              <a:rPr lang="fr-FR" sz="2400" dirty="0" err="1" smtClean="0">
                <a:cs typeface="+mn-cs"/>
              </a:rPr>
              <a:t>mnème</a:t>
            </a:r>
            <a:endParaRPr lang="fr-FR" sz="2400" dirty="0" smtClean="0">
              <a:cs typeface="+mn-cs"/>
            </a:endParaRPr>
          </a:p>
          <a:p>
            <a:pPr>
              <a:spcBef>
                <a:spcPct val="0"/>
              </a:spcBef>
              <a:defRPr/>
            </a:pPr>
            <a:r>
              <a:rPr lang="fr-FR" sz="2400" dirty="0" smtClean="0">
                <a:cs typeface="+mn-cs"/>
              </a:rPr>
              <a:t>initial qui s'efface. définit le rythme optimal d'arrivée de nouveaux </a:t>
            </a:r>
            <a:r>
              <a:rPr lang="fr-FR" sz="2400" dirty="0" err="1" smtClean="0">
                <a:cs typeface="+mn-cs"/>
              </a:rPr>
              <a:t>mnèmes</a:t>
            </a:r>
            <a:r>
              <a:rPr lang="fr-FR" sz="2400" dirty="0" smtClean="0">
                <a:cs typeface="+mn-cs"/>
              </a:rPr>
              <a:t> dans</a:t>
            </a:r>
          </a:p>
          <a:p>
            <a:pPr>
              <a:spcBef>
                <a:spcPct val="0"/>
              </a:spcBef>
              <a:defRPr/>
            </a:pPr>
            <a:r>
              <a:rPr lang="fr-FR" sz="2400" dirty="0" smtClean="0">
                <a:cs typeface="+mn-cs"/>
              </a:rPr>
              <a:t>la mémoire à court terme pour qu'ils soient associés à des éléments de la mémoire à</a:t>
            </a:r>
          </a:p>
          <a:p>
            <a:pPr>
              <a:spcBef>
                <a:spcPct val="0"/>
              </a:spcBef>
              <a:defRPr/>
            </a:pPr>
            <a:r>
              <a:rPr lang="fr-FR" sz="2400" dirty="0" smtClean="0">
                <a:cs typeface="+mn-cs"/>
              </a:rPr>
              <a:t>long terme. La création de nouvelles associations est toujours possible. On considère</a:t>
            </a:r>
          </a:p>
          <a:p>
            <a:pPr>
              <a:spcBef>
                <a:spcPct val="0"/>
              </a:spcBef>
              <a:defRPr/>
            </a:pPr>
            <a:r>
              <a:rPr lang="fr-FR" sz="2400" dirty="0" smtClean="0">
                <a:cs typeface="+mn-cs"/>
              </a:rPr>
              <a:t>donc que la capacité de la mémoire à long terme est infinie.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B942D1-9DA0-5649-9F62-18BD9D3EE43B}" type="slidenum">
              <a:rPr lang="fr-FR"/>
              <a:pPr>
                <a:defRPr/>
              </a:pPr>
              <a:t>36</a:t>
            </a:fld>
            <a:endParaRPr lang="fr-FR"/>
          </a:p>
        </p:txBody>
      </p:sp>
      <p:sp>
        <p:nvSpPr>
          <p:cNvPr id="1103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3875" name="Rectangle 3"/>
          <p:cNvSpPr>
            <a:spLocks noGrp="1" noChangeArrowheads="1"/>
          </p:cNvSpPr>
          <p:nvPr>
            <p:ph type="body" idx="1"/>
          </p:nvPr>
        </p:nvSpPr>
        <p:spPr/>
        <p:txBody>
          <a:bodyPr/>
          <a:lstStyle/>
          <a:p>
            <a:pPr marL="228600" indent="-228600" eaLnBrk="1" hangingPunct="1">
              <a:buFontTx/>
              <a:buAutoNum type="arabicPeriod"/>
              <a:defRPr/>
            </a:pPr>
            <a:r>
              <a:rPr lang="fr-FR" sz="2400"/>
              <a:t>On s</a:t>
            </a:r>
            <a:r>
              <a:rPr lang="fr-FR" altLang="ja-JP" sz="2400">
                <a:latin typeface="Arial" charset="0"/>
              </a:rPr>
              <a:t>'</a:t>
            </a:r>
            <a:r>
              <a:rPr lang="fr-FR" sz="2400"/>
              <a:t>est servi de ce calcul pour voir si l</a:t>
            </a:r>
            <a:r>
              <a:rPr lang="fr-FR" altLang="ja-JP" sz="2400">
                <a:latin typeface="Arial" charset="0"/>
              </a:rPr>
              <a:t>'</a:t>
            </a:r>
            <a:r>
              <a:rPr lang="fr-FR" sz="2400"/>
              <a:t>envoi de messages était envisageable pour gérer les événements souris et les ordres de réaffichages, par exemple d</a:t>
            </a:r>
            <a:r>
              <a:rPr lang="fr-FR" altLang="ja-JP" sz="2400">
                <a:latin typeface="Arial" charset="0"/>
              </a:rPr>
              <a:t>'</a:t>
            </a:r>
            <a:r>
              <a:rPr lang="fr-FR" sz="2400"/>
              <a:t>un rectangle élastique sous X-Window.</a:t>
            </a:r>
          </a:p>
          <a:p>
            <a:pPr marL="228600" indent="-228600" eaLnBrk="1" hangingPunct="1">
              <a:buFontTx/>
              <a:buAutoNum type="arabicPeriod"/>
              <a:defRPr/>
            </a:pPr>
            <a:r>
              <a:rPr lang="fr-FR" sz="2400"/>
              <a:t>3 </a:t>
            </a:r>
            <a:r>
              <a:rPr lang="fr-FR">
                <a:latin typeface="Arial" charset="0"/>
              </a:rPr>
              <a:t>La r</a:t>
            </a:r>
            <a:r>
              <a:rPr lang="fr-FR">
                <a:latin typeface="Arial" charset="0"/>
                <a:ea typeface="ヒラギノ角ゴ Pro W3" charset="0"/>
                <a:cs typeface="ヒラギノ角ゴ Pro W3" charset="0"/>
              </a:rPr>
              <a:t>姿</a:t>
            </a:r>
            <a:r>
              <a:rPr lang="fr-FR" altLang="ja-JP">
                <a:latin typeface="Arial" charset="0"/>
              </a:rPr>
              <a:t>onse est li</a:t>
            </a:r>
            <a:r>
              <a:rPr lang="fr-FR">
                <a:latin typeface="Arial" charset="0"/>
                <a:ea typeface="ヒラギノ角ゴ Pro W3" charset="0"/>
                <a:cs typeface="ヒラギノ角ゴ Pro W3" charset="0"/>
              </a:rPr>
              <a:t>仔</a:t>
            </a:r>
            <a:r>
              <a:rPr lang="fr-FR" altLang="ja-JP">
                <a:latin typeface="Arial" charset="0"/>
              </a:rPr>
              <a:t> </a:t>
            </a:r>
            <a:r>
              <a:rPr lang="fr-FR" altLang="ja-JP">
                <a:latin typeface="Lucida Grande" charset="0"/>
              </a:rPr>
              <a:t>�</a:t>
            </a:r>
            <a:r>
              <a:rPr lang="fr-FR" altLang="ja-JP">
                <a:latin typeface="Arial" charset="0"/>
              </a:rPr>
              <a:t> la capacit</a:t>
            </a:r>
            <a:r>
              <a:rPr lang="fr-FR" altLang="ja-JP">
                <a:latin typeface="Lucida Grande" charset="0"/>
              </a:rPr>
              <a:t>�</a:t>
            </a:r>
            <a:r>
              <a:rPr lang="fr-FR" altLang="ja-JP">
                <a:latin typeface="Arial" charset="0"/>
              </a:rPr>
              <a:t> de la m</a:t>
            </a:r>
            <a:r>
              <a:rPr lang="fr-FR">
                <a:latin typeface="Arial" charset="0"/>
                <a:ea typeface="ヒラギノ角ゴ Pro W3" charset="0"/>
                <a:cs typeface="ヒラギノ角ゴ Pro W3" charset="0"/>
              </a:rPr>
              <a:t>士</a:t>
            </a:r>
            <a:r>
              <a:rPr lang="fr-FR" altLang="ja-JP">
                <a:latin typeface="Arial" charset="0"/>
              </a:rPr>
              <a:t>oire </a:t>
            </a:r>
            <a:r>
              <a:rPr lang="fr-FR" altLang="ja-JP">
                <a:latin typeface="Lucida Grande" charset="0"/>
              </a:rPr>
              <a:t>�</a:t>
            </a:r>
            <a:r>
              <a:rPr lang="fr-FR" altLang="ja-JP">
                <a:latin typeface="Arial" charset="0"/>
              </a:rPr>
              <a:t> court terme (7 </a:t>
            </a:r>
            <a:r>
              <a:rPr lang="fr-FR">
                <a:latin typeface="Arial" charset="0"/>
                <a:ea typeface="ヒラギノ角ゴ Pro W3" charset="0"/>
                <a:cs typeface="ヒラギノ角ゴ Pro W3" charset="0"/>
              </a:rPr>
              <a:t>ｱ</a:t>
            </a:r>
            <a:r>
              <a:rPr lang="fr-FR" altLang="ja-JP">
                <a:latin typeface="Arial" charset="0"/>
              </a:rPr>
              <a:t> 2 mn</a:t>
            </a:r>
            <a:r>
              <a:rPr lang="fr-FR">
                <a:latin typeface="Arial" charset="0"/>
                <a:ea typeface="ヒラギノ角ゴ Pro W3" charset="0"/>
                <a:cs typeface="ヒラギノ角ゴ Pro W3" charset="0"/>
              </a:rPr>
              <a:t>塾</a:t>
            </a:r>
            <a:r>
              <a:rPr lang="fr-FR" altLang="ja-JP">
                <a:latin typeface="Arial" charset="0"/>
              </a:rPr>
              <a:t>es) et aux</a:t>
            </a:r>
          </a:p>
          <a:p>
            <a:pPr marL="228600" indent="-228600" eaLnBrk="1" hangingPunct="1">
              <a:defRPr/>
            </a:pPr>
            <a:r>
              <a:rPr lang="fr-FR">
                <a:latin typeface="Arial" charset="0"/>
              </a:rPr>
              <a:t>temps de persistance moyens ,  des m</a:t>
            </a:r>
            <a:r>
              <a:rPr lang="fr-FR">
                <a:latin typeface="Arial" charset="0"/>
                <a:ea typeface="ヒラギノ角ゴ Pro W3" charset="0"/>
                <a:cs typeface="ヒラギノ角ゴ Pro W3" charset="0"/>
              </a:rPr>
              <a:t>士</a:t>
            </a:r>
            <a:r>
              <a:rPr lang="fr-FR" altLang="ja-JP">
                <a:latin typeface="Arial" charset="0"/>
              </a:rPr>
              <a:t>oires sensorielles, à court terme et à long terme...</a:t>
            </a:r>
          </a:p>
          <a:p>
            <a:pPr marL="228600" indent="-228600" eaLnBrk="1" hangingPunct="1">
              <a:defRPr/>
            </a:pPr>
            <a:r>
              <a:rPr lang="fr-FR">
                <a:latin typeface="Arial" charset="0"/>
              </a:rPr>
              <a:t>Puisque, pour l'utilisateur, les mots n'ont pas de relation (la langue est inconnue),</a:t>
            </a:r>
          </a:p>
          <a:p>
            <a:pPr marL="228600" indent="-228600" eaLnBrk="1" hangingPunct="1">
              <a:defRPr/>
            </a:pPr>
            <a:r>
              <a:rPr lang="fr-FR">
                <a:latin typeface="Arial" charset="0"/>
              </a:rPr>
              <a:t>chaque mot constitue un mn</a:t>
            </a:r>
            <a:r>
              <a:rPr lang="fr-FR">
                <a:latin typeface="Arial" charset="0"/>
                <a:ea typeface="ヒラギノ角ゴ Pro W3" charset="0"/>
                <a:cs typeface="ヒラギノ角ゴ Pro W3" charset="0"/>
              </a:rPr>
              <a:t>塾</a:t>
            </a:r>
            <a:r>
              <a:rPr lang="fr-FR" altLang="ja-JP">
                <a:latin typeface="Arial" charset="0"/>
              </a:rPr>
              <a:t>e. La liste comportant plus de 7 mn</a:t>
            </a:r>
            <a:r>
              <a:rPr lang="fr-FR">
                <a:latin typeface="Arial" charset="0"/>
                <a:ea typeface="ヒラギノ角ゴ Pro W3" charset="0"/>
                <a:cs typeface="ヒラギノ角ゴ Pro W3" charset="0"/>
              </a:rPr>
              <a:t>塾</a:t>
            </a:r>
            <a:r>
              <a:rPr lang="fr-FR" altLang="ja-JP">
                <a:latin typeface="Arial" charset="0"/>
              </a:rPr>
              <a:t>es, il est clair</a:t>
            </a:r>
          </a:p>
          <a:p>
            <a:pPr marL="228600" indent="-228600" eaLnBrk="1" hangingPunct="1">
              <a:defRPr/>
            </a:pPr>
            <a:r>
              <a:rPr lang="fr-FR">
                <a:latin typeface="Arial" charset="0"/>
              </a:rPr>
              <a:t>que l'utilisateur va commettre des oublis. Les mots oubli</a:t>
            </a:r>
            <a:r>
              <a:rPr lang="fr-FR">
                <a:latin typeface="Arial" charset="0"/>
                <a:ea typeface="ヒラギノ角ゴ Pro W3" charset="0"/>
                <a:cs typeface="ヒラギノ角ゴ Pro W3" charset="0"/>
              </a:rPr>
              <a:t>市</a:t>
            </a:r>
            <a:r>
              <a:rPr lang="fr-FR" altLang="ja-JP">
                <a:latin typeface="Arial" charset="0"/>
              </a:rPr>
              <a:t> seront ceux du milieu de</a:t>
            </a:r>
          </a:p>
          <a:p>
            <a:pPr marL="228600" indent="-228600" eaLnBrk="1" hangingPunct="1">
              <a:defRPr/>
            </a:pPr>
            <a:r>
              <a:rPr lang="fr-FR">
                <a:latin typeface="Arial" charset="0"/>
              </a:rPr>
              <a:t>la liste.</a:t>
            </a:r>
          </a:p>
          <a:p>
            <a:pPr marL="228600" indent="-228600" eaLnBrk="1" hangingPunct="1">
              <a:defRPr/>
            </a:pPr>
            <a:endParaRPr lang="fr-FR">
              <a:latin typeface="Arial" charset="0"/>
            </a:endParaRPr>
          </a:p>
          <a:p>
            <a:pPr marL="228600" indent="-228600" eaLnBrk="1" hangingPunct="1">
              <a:defRPr/>
            </a:pPr>
            <a:endParaRPr lang="fr-FR" sz="2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41F168-B865-4648-A5F4-A703EBD4ED5F}" type="slidenum">
              <a:rPr lang="fr-FR"/>
              <a:pPr>
                <a:defRPr/>
              </a:pPr>
              <a:t>37</a:t>
            </a:fld>
            <a:endParaRPr lang="fr-FR"/>
          </a:p>
        </p:txBody>
      </p:sp>
      <p:sp>
        <p:nvSpPr>
          <p:cNvPr id="1111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1043" name="Rectangle 3"/>
          <p:cNvSpPr>
            <a:spLocks noGrp="1" noChangeArrowheads="1"/>
          </p:cNvSpPr>
          <p:nvPr>
            <p:ph type="body" idx="1"/>
          </p:nvPr>
        </p:nvSpPr>
        <p:spPr/>
        <p:txBody>
          <a:bodyPr/>
          <a:lstStyle/>
          <a:p>
            <a:pPr marL="228600" indent="-228600" eaLnBrk="1" hangingPunct="1">
              <a:buFontTx/>
              <a:buAutoNum type="arabicPeriod"/>
              <a:defRPr/>
            </a:pPr>
            <a:r>
              <a:rPr lang="fr-FR" sz="2400"/>
              <a:t>On s</a:t>
            </a:r>
            <a:r>
              <a:rPr lang="fr-FR" altLang="ja-JP" sz="2400">
                <a:latin typeface="Arial" charset="0"/>
              </a:rPr>
              <a:t>'</a:t>
            </a:r>
            <a:r>
              <a:rPr lang="fr-FR" sz="2400"/>
              <a:t>est servi de ce calcul pour voir si l</a:t>
            </a:r>
            <a:r>
              <a:rPr lang="fr-FR" altLang="ja-JP" sz="2400">
                <a:latin typeface="Arial" charset="0"/>
              </a:rPr>
              <a:t>'</a:t>
            </a:r>
            <a:r>
              <a:rPr lang="fr-FR" sz="2400"/>
              <a:t>envoi de messages était envisageable pour gérer les événements souris et les ordres de réaffichages, par exemple d</a:t>
            </a:r>
            <a:r>
              <a:rPr lang="fr-FR" altLang="ja-JP" sz="2400">
                <a:latin typeface="Arial" charset="0"/>
              </a:rPr>
              <a:t>'</a:t>
            </a:r>
            <a:r>
              <a:rPr lang="fr-FR" sz="2400"/>
              <a:t>un rectangle élastique sous X-Window.</a:t>
            </a:r>
          </a:p>
          <a:p>
            <a:pPr marL="228600" indent="-228600" eaLnBrk="1" hangingPunct="1">
              <a:buFontTx/>
              <a:buAutoNum type="arabicPeriod"/>
              <a:defRPr/>
            </a:pPr>
            <a:r>
              <a:rPr lang="fr-FR" sz="2400"/>
              <a:t>3 </a:t>
            </a:r>
            <a:r>
              <a:rPr lang="fr-FR">
                <a:latin typeface="Arial" charset="0"/>
              </a:rPr>
              <a:t>La r</a:t>
            </a:r>
            <a:r>
              <a:rPr lang="fr-FR">
                <a:latin typeface="Arial" charset="0"/>
                <a:ea typeface="ヒラギノ角ゴ Pro W3" charset="0"/>
                <a:cs typeface="ヒラギノ角ゴ Pro W3" charset="0"/>
              </a:rPr>
              <a:t>姿</a:t>
            </a:r>
            <a:r>
              <a:rPr lang="fr-FR" altLang="ja-JP">
                <a:latin typeface="Arial" charset="0"/>
              </a:rPr>
              <a:t>onse est li</a:t>
            </a:r>
            <a:r>
              <a:rPr lang="fr-FR">
                <a:latin typeface="Arial" charset="0"/>
                <a:ea typeface="ヒラギノ角ゴ Pro W3" charset="0"/>
                <a:cs typeface="ヒラギノ角ゴ Pro W3" charset="0"/>
              </a:rPr>
              <a:t>仔</a:t>
            </a:r>
            <a:r>
              <a:rPr lang="fr-FR" altLang="ja-JP">
                <a:latin typeface="Arial" charset="0"/>
              </a:rPr>
              <a:t> </a:t>
            </a:r>
            <a:r>
              <a:rPr lang="fr-FR" altLang="ja-JP">
                <a:latin typeface="Lucida Grande" charset="0"/>
              </a:rPr>
              <a:t>�</a:t>
            </a:r>
            <a:r>
              <a:rPr lang="fr-FR" altLang="ja-JP">
                <a:latin typeface="Arial" charset="0"/>
              </a:rPr>
              <a:t> la capacit</a:t>
            </a:r>
            <a:r>
              <a:rPr lang="fr-FR" altLang="ja-JP">
                <a:latin typeface="Lucida Grande" charset="0"/>
              </a:rPr>
              <a:t>�</a:t>
            </a:r>
            <a:r>
              <a:rPr lang="fr-FR" altLang="ja-JP">
                <a:latin typeface="Arial" charset="0"/>
              </a:rPr>
              <a:t> de la m</a:t>
            </a:r>
            <a:r>
              <a:rPr lang="fr-FR">
                <a:latin typeface="Arial" charset="0"/>
                <a:ea typeface="ヒラギノ角ゴ Pro W3" charset="0"/>
                <a:cs typeface="ヒラギノ角ゴ Pro W3" charset="0"/>
              </a:rPr>
              <a:t>士</a:t>
            </a:r>
            <a:r>
              <a:rPr lang="fr-FR" altLang="ja-JP">
                <a:latin typeface="Arial" charset="0"/>
              </a:rPr>
              <a:t>oire </a:t>
            </a:r>
            <a:r>
              <a:rPr lang="fr-FR" altLang="ja-JP">
                <a:latin typeface="Lucida Grande" charset="0"/>
              </a:rPr>
              <a:t>�</a:t>
            </a:r>
            <a:r>
              <a:rPr lang="fr-FR" altLang="ja-JP">
                <a:latin typeface="Arial" charset="0"/>
              </a:rPr>
              <a:t> court terme (7 </a:t>
            </a:r>
            <a:r>
              <a:rPr lang="fr-FR">
                <a:latin typeface="Arial" charset="0"/>
                <a:ea typeface="ヒラギノ角ゴ Pro W3" charset="0"/>
                <a:cs typeface="ヒラギノ角ゴ Pro W3" charset="0"/>
              </a:rPr>
              <a:t>ｱ</a:t>
            </a:r>
            <a:r>
              <a:rPr lang="fr-FR" altLang="ja-JP">
                <a:latin typeface="Arial" charset="0"/>
              </a:rPr>
              <a:t> 2 mn</a:t>
            </a:r>
            <a:r>
              <a:rPr lang="fr-FR">
                <a:latin typeface="Arial" charset="0"/>
                <a:ea typeface="ヒラギノ角ゴ Pro W3" charset="0"/>
                <a:cs typeface="ヒラギノ角ゴ Pro W3" charset="0"/>
              </a:rPr>
              <a:t>塾</a:t>
            </a:r>
            <a:r>
              <a:rPr lang="fr-FR" altLang="ja-JP">
                <a:latin typeface="Arial" charset="0"/>
              </a:rPr>
              <a:t>es) et aux</a:t>
            </a:r>
          </a:p>
          <a:p>
            <a:pPr marL="228600" indent="-228600" eaLnBrk="1" hangingPunct="1">
              <a:defRPr/>
            </a:pPr>
            <a:r>
              <a:rPr lang="fr-FR">
                <a:latin typeface="Arial" charset="0"/>
              </a:rPr>
              <a:t>temps de persistance moyens ,  des m</a:t>
            </a:r>
            <a:r>
              <a:rPr lang="fr-FR">
                <a:latin typeface="Arial" charset="0"/>
                <a:ea typeface="ヒラギノ角ゴ Pro W3" charset="0"/>
                <a:cs typeface="ヒラギノ角ゴ Pro W3" charset="0"/>
              </a:rPr>
              <a:t>士</a:t>
            </a:r>
            <a:r>
              <a:rPr lang="fr-FR" altLang="ja-JP">
                <a:latin typeface="Arial" charset="0"/>
              </a:rPr>
              <a:t>oires sensorielles, à court terme et à long terme...</a:t>
            </a:r>
          </a:p>
          <a:p>
            <a:pPr marL="228600" indent="-228600" eaLnBrk="1" hangingPunct="1">
              <a:defRPr/>
            </a:pPr>
            <a:r>
              <a:rPr lang="fr-FR">
                <a:latin typeface="Arial" charset="0"/>
              </a:rPr>
              <a:t>Puisque, pour l'utilisateur, les mots n'ont pas de relation (la langue est inconnue),</a:t>
            </a:r>
          </a:p>
          <a:p>
            <a:pPr marL="228600" indent="-228600" eaLnBrk="1" hangingPunct="1">
              <a:defRPr/>
            </a:pPr>
            <a:r>
              <a:rPr lang="fr-FR">
                <a:latin typeface="Arial" charset="0"/>
              </a:rPr>
              <a:t>chaque mot constitue un mn</a:t>
            </a:r>
            <a:r>
              <a:rPr lang="fr-FR">
                <a:latin typeface="Arial" charset="0"/>
                <a:ea typeface="ヒラギノ角ゴ Pro W3" charset="0"/>
                <a:cs typeface="ヒラギノ角ゴ Pro W3" charset="0"/>
              </a:rPr>
              <a:t>塾</a:t>
            </a:r>
            <a:r>
              <a:rPr lang="fr-FR" altLang="ja-JP">
                <a:latin typeface="Arial" charset="0"/>
              </a:rPr>
              <a:t>e. La liste comportant plus de 7 mn</a:t>
            </a:r>
            <a:r>
              <a:rPr lang="fr-FR">
                <a:latin typeface="Arial" charset="0"/>
                <a:ea typeface="ヒラギノ角ゴ Pro W3" charset="0"/>
                <a:cs typeface="ヒラギノ角ゴ Pro W3" charset="0"/>
              </a:rPr>
              <a:t>塾</a:t>
            </a:r>
            <a:r>
              <a:rPr lang="fr-FR" altLang="ja-JP">
                <a:latin typeface="Arial" charset="0"/>
              </a:rPr>
              <a:t>es, il est clair</a:t>
            </a:r>
          </a:p>
          <a:p>
            <a:pPr marL="228600" indent="-228600" eaLnBrk="1" hangingPunct="1">
              <a:defRPr/>
            </a:pPr>
            <a:r>
              <a:rPr lang="fr-FR">
                <a:latin typeface="Arial" charset="0"/>
              </a:rPr>
              <a:t>que l'utilisateur va commettre des oublis. Les mots oubli</a:t>
            </a:r>
            <a:r>
              <a:rPr lang="fr-FR">
                <a:latin typeface="Arial" charset="0"/>
                <a:ea typeface="ヒラギノ角ゴ Pro W3" charset="0"/>
                <a:cs typeface="ヒラギノ角ゴ Pro W3" charset="0"/>
              </a:rPr>
              <a:t>市</a:t>
            </a:r>
            <a:r>
              <a:rPr lang="fr-FR" altLang="ja-JP">
                <a:latin typeface="Arial" charset="0"/>
              </a:rPr>
              <a:t> seront ceux du milieu de</a:t>
            </a:r>
          </a:p>
          <a:p>
            <a:pPr marL="228600" indent="-228600" eaLnBrk="1" hangingPunct="1">
              <a:defRPr/>
            </a:pPr>
            <a:r>
              <a:rPr lang="fr-FR">
                <a:latin typeface="Arial" charset="0"/>
              </a:rPr>
              <a:t>la liste.</a:t>
            </a:r>
          </a:p>
          <a:p>
            <a:pPr marL="228600" indent="-228600" eaLnBrk="1" hangingPunct="1">
              <a:defRPr/>
            </a:pPr>
            <a:endParaRPr lang="fr-FR">
              <a:latin typeface="Arial" charset="0"/>
            </a:endParaRPr>
          </a:p>
          <a:p>
            <a:pPr marL="228600" indent="-228600" eaLnBrk="1" hangingPunct="1">
              <a:defRPr/>
            </a:pPr>
            <a:endParaRPr lang="fr-FR" sz="2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982C0C-7260-9040-9B60-CB28F737648C}" type="slidenum">
              <a:rPr lang="fr-FR"/>
              <a:pPr>
                <a:defRPr/>
              </a:pPr>
              <a:t>38</a:t>
            </a:fld>
            <a:endParaRPr lang="fr-FR"/>
          </a:p>
        </p:txBody>
      </p:sp>
      <p:sp>
        <p:nvSpPr>
          <p:cNvPr id="1113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3091" name="Rectangle 3"/>
          <p:cNvSpPr>
            <a:spLocks noGrp="1" noChangeArrowheads="1"/>
          </p:cNvSpPr>
          <p:nvPr>
            <p:ph type="body" idx="1"/>
          </p:nvPr>
        </p:nvSpPr>
        <p:spPr/>
        <p:txBody>
          <a:bodyPr/>
          <a:lstStyle/>
          <a:p>
            <a:pPr marL="228600" indent="-228600" eaLnBrk="1" hangingPunct="1">
              <a:buFontTx/>
              <a:buAutoNum type="arabicPeriod"/>
              <a:defRPr/>
            </a:pPr>
            <a:r>
              <a:rPr lang="fr-FR" sz="2400"/>
              <a:t>On s</a:t>
            </a:r>
            <a:r>
              <a:rPr lang="fr-FR" altLang="ja-JP" sz="2400">
                <a:latin typeface="Arial" charset="0"/>
              </a:rPr>
              <a:t>'</a:t>
            </a:r>
            <a:r>
              <a:rPr lang="fr-FR" sz="2400"/>
              <a:t>est servi de ce calcul pour voir si l</a:t>
            </a:r>
            <a:r>
              <a:rPr lang="fr-FR" altLang="ja-JP" sz="2400">
                <a:latin typeface="Arial" charset="0"/>
              </a:rPr>
              <a:t>'</a:t>
            </a:r>
            <a:r>
              <a:rPr lang="fr-FR" sz="2400"/>
              <a:t>envoi de messages était envisageable pour gérer les événements souris et les ordres de réaffichages, par exemple d</a:t>
            </a:r>
            <a:r>
              <a:rPr lang="fr-FR" altLang="ja-JP" sz="2400">
                <a:latin typeface="Arial" charset="0"/>
              </a:rPr>
              <a:t>'</a:t>
            </a:r>
            <a:r>
              <a:rPr lang="fr-FR" sz="2400"/>
              <a:t>un rectangle élastique sous X-Window.</a:t>
            </a:r>
          </a:p>
          <a:p>
            <a:pPr marL="228600" indent="-228600" eaLnBrk="1" hangingPunct="1">
              <a:buFontTx/>
              <a:buAutoNum type="arabicPeriod"/>
              <a:defRPr/>
            </a:pPr>
            <a:r>
              <a:rPr lang="fr-FR" sz="2400"/>
              <a:t>3 </a:t>
            </a:r>
            <a:r>
              <a:rPr lang="fr-FR">
                <a:latin typeface="Arial" charset="0"/>
              </a:rPr>
              <a:t>La r</a:t>
            </a:r>
            <a:r>
              <a:rPr lang="fr-FR">
                <a:latin typeface="Arial" charset="0"/>
                <a:ea typeface="ヒラギノ角ゴ Pro W3" charset="0"/>
                <a:cs typeface="ヒラギノ角ゴ Pro W3" charset="0"/>
              </a:rPr>
              <a:t>姿</a:t>
            </a:r>
            <a:r>
              <a:rPr lang="fr-FR" altLang="ja-JP">
                <a:latin typeface="Arial" charset="0"/>
              </a:rPr>
              <a:t>onse est li</a:t>
            </a:r>
            <a:r>
              <a:rPr lang="fr-FR">
                <a:latin typeface="Arial" charset="0"/>
                <a:ea typeface="ヒラギノ角ゴ Pro W3" charset="0"/>
                <a:cs typeface="ヒラギノ角ゴ Pro W3" charset="0"/>
              </a:rPr>
              <a:t>仔</a:t>
            </a:r>
            <a:r>
              <a:rPr lang="fr-FR" altLang="ja-JP">
                <a:latin typeface="Arial" charset="0"/>
              </a:rPr>
              <a:t> </a:t>
            </a:r>
            <a:r>
              <a:rPr lang="fr-FR" altLang="ja-JP">
                <a:latin typeface="Lucida Grande" charset="0"/>
              </a:rPr>
              <a:t>�</a:t>
            </a:r>
            <a:r>
              <a:rPr lang="fr-FR" altLang="ja-JP">
                <a:latin typeface="Arial" charset="0"/>
              </a:rPr>
              <a:t> la capacit</a:t>
            </a:r>
            <a:r>
              <a:rPr lang="fr-FR" altLang="ja-JP">
                <a:latin typeface="Lucida Grande" charset="0"/>
              </a:rPr>
              <a:t>�</a:t>
            </a:r>
            <a:r>
              <a:rPr lang="fr-FR" altLang="ja-JP">
                <a:latin typeface="Arial" charset="0"/>
              </a:rPr>
              <a:t> de la m</a:t>
            </a:r>
            <a:r>
              <a:rPr lang="fr-FR">
                <a:latin typeface="Arial" charset="0"/>
                <a:ea typeface="ヒラギノ角ゴ Pro W3" charset="0"/>
                <a:cs typeface="ヒラギノ角ゴ Pro W3" charset="0"/>
              </a:rPr>
              <a:t>士</a:t>
            </a:r>
            <a:r>
              <a:rPr lang="fr-FR" altLang="ja-JP">
                <a:latin typeface="Arial" charset="0"/>
              </a:rPr>
              <a:t>oire </a:t>
            </a:r>
            <a:r>
              <a:rPr lang="fr-FR" altLang="ja-JP">
                <a:latin typeface="Lucida Grande" charset="0"/>
              </a:rPr>
              <a:t>�</a:t>
            </a:r>
            <a:r>
              <a:rPr lang="fr-FR" altLang="ja-JP">
                <a:latin typeface="Arial" charset="0"/>
              </a:rPr>
              <a:t> court terme (7 </a:t>
            </a:r>
            <a:r>
              <a:rPr lang="fr-FR">
                <a:latin typeface="Arial" charset="0"/>
                <a:ea typeface="ヒラギノ角ゴ Pro W3" charset="0"/>
                <a:cs typeface="ヒラギノ角ゴ Pro W3" charset="0"/>
              </a:rPr>
              <a:t>ｱ</a:t>
            </a:r>
            <a:r>
              <a:rPr lang="fr-FR" altLang="ja-JP">
                <a:latin typeface="Arial" charset="0"/>
              </a:rPr>
              <a:t> 2 mn</a:t>
            </a:r>
            <a:r>
              <a:rPr lang="fr-FR">
                <a:latin typeface="Arial" charset="0"/>
                <a:ea typeface="ヒラギノ角ゴ Pro W3" charset="0"/>
                <a:cs typeface="ヒラギノ角ゴ Pro W3" charset="0"/>
              </a:rPr>
              <a:t>塾</a:t>
            </a:r>
            <a:r>
              <a:rPr lang="fr-FR" altLang="ja-JP">
                <a:latin typeface="Arial" charset="0"/>
              </a:rPr>
              <a:t>es) et aux</a:t>
            </a:r>
          </a:p>
          <a:p>
            <a:pPr marL="228600" indent="-228600" eaLnBrk="1" hangingPunct="1">
              <a:defRPr/>
            </a:pPr>
            <a:r>
              <a:rPr lang="fr-FR">
                <a:latin typeface="Arial" charset="0"/>
              </a:rPr>
              <a:t>temps de persistance moyens ,  des m</a:t>
            </a:r>
            <a:r>
              <a:rPr lang="fr-FR">
                <a:latin typeface="Arial" charset="0"/>
                <a:ea typeface="ヒラギノ角ゴ Pro W3" charset="0"/>
                <a:cs typeface="ヒラギノ角ゴ Pro W3" charset="0"/>
              </a:rPr>
              <a:t>士</a:t>
            </a:r>
            <a:r>
              <a:rPr lang="fr-FR" altLang="ja-JP">
                <a:latin typeface="Arial" charset="0"/>
              </a:rPr>
              <a:t>oires sensorielles, à court terme et à long terme...</a:t>
            </a:r>
          </a:p>
          <a:p>
            <a:pPr marL="228600" indent="-228600" eaLnBrk="1" hangingPunct="1">
              <a:defRPr/>
            </a:pPr>
            <a:r>
              <a:rPr lang="fr-FR">
                <a:latin typeface="Arial" charset="0"/>
              </a:rPr>
              <a:t>Puisque, pour l'utilisateur, les mots n'ont pas de relation (la langue est inconnue),</a:t>
            </a:r>
          </a:p>
          <a:p>
            <a:pPr marL="228600" indent="-228600" eaLnBrk="1" hangingPunct="1">
              <a:defRPr/>
            </a:pPr>
            <a:r>
              <a:rPr lang="fr-FR">
                <a:latin typeface="Arial" charset="0"/>
              </a:rPr>
              <a:t>chaque mot constitue un mn</a:t>
            </a:r>
            <a:r>
              <a:rPr lang="fr-FR">
                <a:latin typeface="Arial" charset="0"/>
                <a:ea typeface="ヒラギノ角ゴ Pro W3" charset="0"/>
                <a:cs typeface="ヒラギノ角ゴ Pro W3" charset="0"/>
              </a:rPr>
              <a:t>塾</a:t>
            </a:r>
            <a:r>
              <a:rPr lang="fr-FR" altLang="ja-JP">
                <a:latin typeface="Arial" charset="0"/>
              </a:rPr>
              <a:t>e. La liste comportant plus de 7 mn</a:t>
            </a:r>
            <a:r>
              <a:rPr lang="fr-FR">
                <a:latin typeface="Arial" charset="0"/>
                <a:ea typeface="ヒラギノ角ゴ Pro W3" charset="0"/>
                <a:cs typeface="ヒラギノ角ゴ Pro W3" charset="0"/>
              </a:rPr>
              <a:t>塾</a:t>
            </a:r>
            <a:r>
              <a:rPr lang="fr-FR" altLang="ja-JP">
                <a:latin typeface="Arial" charset="0"/>
              </a:rPr>
              <a:t>es, il est clair</a:t>
            </a:r>
          </a:p>
          <a:p>
            <a:pPr marL="228600" indent="-228600" eaLnBrk="1" hangingPunct="1">
              <a:defRPr/>
            </a:pPr>
            <a:r>
              <a:rPr lang="fr-FR">
                <a:latin typeface="Arial" charset="0"/>
              </a:rPr>
              <a:t>que l'utilisateur va commettre des oublis. Les mots oubli</a:t>
            </a:r>
            <a:r>
              <a:rPr lang="fr-FR">
                <a:latin typeface="Arial" charset="0"/>
                <a:ea typeface="ヒラギノ角ゴ Pro W3" charset="0"/>
                <a:cs typeface="ヒラギノ角ゴ Pro W3" charset="0"/>
              </a:rPr>
              <a:t>市</a:t>
            </a:r>
            <a:r>
              <a:rPr lang="fr-FR" altLang="ja-JP">
                <a:latin typeface="Arial" charset="0"/>
              </a:rPr>
              <a:t> seront ceux du milieu de</a:t>
            </a:r>
          </a:p>
          <a:p>
            <a:pPr marL="228600" indent="-228600" eaLnBrk="1" hangingPunct="1">
              <a:defRPr/>
            </a:pPr>
            <a:r>
              <a:rPr lang="fr-FR">
                <a:latin typeface="Arial" charset="0"/>
              </a:rPr>
              <a:t>la liste.</a:t>
            </a:r>
          </a:p>
          <a:p>
            <a:pPr marL="228600" indent="-228600" eaLnBrk="1" hangingPunct="1">
              <a:defRPr/>
            </a:pPr>
            <a:endParaRPr lang="fr-FR">
              <a:latin typeface="Arial" charset="0"/>
            </a:endParaRPr>
          </a:p>
          <a:p>
            <a:pPr marL="228600" indent="-228600" eaLnBrk="1" hangingPunct="1">
              <a:defRPr/>
            </a:pPr>
            <a:endParaRPr lang="fr-FR" sz="2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94DC12-571C-6F4D-94BE-8ED1E975C1CB}" type="slidenum">
              <a:rPr lang="fr-FR"/>
              <a:pPr>
                <a:defRPr/>
              </a:pPr>
              <a:t>39</a:t>
            </a:fld>
            <a:endParaRPr lang="fr-FR"/>
          </a:p>
        </p:txBody>
      </p:sp>
      <p:sp>
        <p:nvSpPr>
          <p:cNvPr id="121344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1344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5A46A3-6275-124E-88EE-B4A5FD4B09BF}" type="slidenum">
              <a:rPr lang="fr-FR"/>
              <a:pPr>
                <a:defRPr/>
              </a:pPr>
              <a:t>4</a:t>
            </a:fld>
            <a:endParaRPr lang="fr-FR"/>
          </a:p>
        </p:txBody>
      </p:sp>
      <p:sp>
        <p:nvSpPr>
          <p:cNvPr id="83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7635" name="Rectangle 3"/>
          <p:cNvSpPr>
            <a:spLocks noGrp="1" noChangeArrowheads="1"/>
          </p:cNvSpPr>
          <p:nvPr>
            <p:ph type="body" idx="1"/>
          </p:nvPr>
        </p:nvSpPr>
        <p:spPr/>
        <p:txBody>
          <a:bodyPr/>
          <a:lstStyle/>
          <a:p>
            <a:pPr eaLnBrk="1" hangingPunct="1">
              <a:defRPr/>
            </a:pPr>
            <a:r>
              <a:rPr lang="fr-FR" smtClean="0">
                <a:latin typeface="Times New Roman" charset="0"/>
                <a:cs typeface="+mn-cs"/>
              </a:rPr>
              <a:t>sinon on parle aussi de brillance de couleurs, ce qui recouvre aussi des notions comme</a:t>
            </a:r>
          </a:p>
          <a:p>
            <a:pPr eaLnBrk="1" hangingPunct="1">
              <a:defRPr/>
            </a:pPr>
            <a:r>
              <a:rPr lang="fr-FR" smtClean="0">
                <a:latin typeface="Times New Roman" charset="0"/>
                <a:cs typeface="+mn-cs"/>
              </a:rPr>
              <a:t>brightness = luminosité, intensité, vivacité.</a:t>
            </a:r>
          </a:p>
          <a:p>
            <a:pPr eaLnBrk="1" hangingPunct="1">
              <a:defRPr/>
            </a:pPr>
            <a:endParaRPr lang="fr-FR" smtClean="0">
              <a:latin typeface="Palatino" charset="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408641-1231-CA42-BF9A-68C29090D1BC}" type="slidenum">
              <a:rPr lang="fr-FR"/>
              <a:pPr>
                <a:defRPr/>
              </a:pPr>
              <a:t>40</a:t>
            </a:fld>
            <a:endParaRPr lang="fr-FR"/>
          </a:p>
        </p:txBody>
      </p:sp>
      <p:sp>
        <p:nvSpPr>
          <p:cNvPr id="1105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2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A584E6-5CB4-E146-A210-B29C92A8980E}" type="slidenum">
              <a:rPr lang="fr-FR"/>
              <a:pPr>
                <a:defRPr/>
              </a:pPr>
              <a:t>41</a:t>
            </a:fld>
            <a:endParaRPr lang="fr-FR"/>
          </a:p>
        </p:txBody>
      </p:sp>
      <p:sp>
        <p:nvSpPr>
          <p:cNvPr id="1159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9171" name="Rectangle 3"/>
          <p:cNvSpPr>
            <a:spLocks noGrp="1" noChangeArrowheads="1"/>
          </p:cNvSpPr>
          <p:nvPr>
            <p:ph type="body" idx="1"/>
          </p:nvPr>
        </p:nvSpPr>
        <p:spPr/>
        <p:txBody>
          <a:bodyPr/>
          <a:lstStyle/>
          <a:p>
            <a:pPr eaLnBrk="1" hangingPunct="1">
              <a:defRPr/>
            </a:pPr>
            <a:r>
              <a:rPr lang="fr-FR" smtClean="0">
                <a:latin typeface="Times New Roman" charset="0"/>
                <a:cs typeface="+mn-cs"/>
              </a:rPr>
              <a:t>sinon on parle aussi de brillance de couleurs, ce qui recouvre aussi des notions comme</a:t>
            </a:r>
          </a:p>
          <a:p>
            <a:pPr eaLnBrk="1" hangingPunct="1">
              <a:defRPr/>
            </a:pPr>
            <a:r>
              <a:rPr lang="fr-FR" smtClean="0">
                <a:latin typeface="Times New Roman" charset="0"/>
                <a:cs typeface="+mn-cs"/>
              </a:rPr>
              <a:t>brightness = luminosité, intensité, vivacité.</a:t>
            </a:r>
          </a:p>
          <a:p>
            <a:pPr eaLnBrk="1" hangingPunct="1">
              <a:defRPr/>
            </a:pPr>
            <a:endParaRPr lang="fr-FR" smtClean="0">
              <a:latin typeface="Palatino"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8E62A1-493A-FD43-A85B-541B597B68DE}" type="slidenum">
              <a:rPr lang="fr-FR"/>
              <a:pPr>
                <a:defRPr/>
              </a:pPr>
              <a:t>42</a:t>
            </a:fld>
            <a:endParaRPr lang="fr-FR"/>
          </a:p>
        </p:txBody>
      </p:sp>
      <p:sp>
        <p:nvSpPr>
          <p:cNvPr id="159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9491" name="Rectangle 3"/>
          <p:cNvSpPr>
            <a:spLocks noGrp="1" noChangeArrowheads="1"/>
          </p:cNvSpPr>
          <p:nvPr>
            <p:ph type="body" idx="1"/>
          </p:nvPr>
        </p:nvSpPr>
        <p:spPr/>
        <p:txBody>
          <a:bodyPr/>
          <a:lstStyle/>
          <a:p>
            <a:pPr eaLnBrk="1" hangingPunct="1">
              <a:defRPr/>
            </a:pPr>
            <a:endParaRPr lang="fr-FR" dirty="0"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8C40E0-4AAE-0B45-8DCD-12E2A0A92A9E}" type="slidenum">
              <a:rPr lang="fr-FR"/>
              <a:pPr>
                <a:defRPr/>
              </a:pPr>
              <a:t>43</a:t>
            </a:fld>
            <a:endParaRPr lang="fr-FR"/>
          </a:p>
        </p:txBody>
      </p:sp>
      <p:sp>
        <p:nvSpPr>
          <p:cNvPr id="160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0515"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EC2993-B557-9041-82E7-183EBC1E419E}" type="slidenum">
              <a:rPr lang="fr-FR"/>
              <a:pPr>
                <a:defRPr/>
              </a:pPr>
              <a:t>44</a:t>
            </a:fld>
            <a:endParaRPr lang="fr-FR"/>
          </a:p>
        </p:txBody>
      </p:sp>
      <p:sp>
        <p:nvSpPr>
          <p:cNvPr id="112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0259" name="Rectangle 3"/>
          <p:cNvSpPr>
            <a:spLocks noGrp="1" noChangeArrowheads="1"/>
          </p:cNvSpPr>
          <p:nvPr>
            <p:ph type="body" idx="1"/>
          </p:nvPr>
        </p:nvSpPr>
        <p:spPr/>
        <p:txBody>
          <a:bodyPr/>
          <a:lstStyle/>
          <a:p>
            <a:pPr eaLnBrk="1" hangingPunct="1">
              <a:defRPr/>
            </a:pPr>
            <a:r>
              <a:rPr lang="fr-FR" dirty="0" smtClean="0">
                <a:cs typeface="+mn-cs"/>
              </a:rPr>
              <a:t>Un but est une structure symbolique qui définit un état recherché. Il lui est associé un ensemble de méthodes qui toutes conduisent à cet état. En cas d'échec, il constitue un point de reprise à partir duquel il est possible d'amorcer d'autres tentatives. Les buts sont organisés de manière hiérarchique : un but complexe est atteint lorsque plusieurs sous-buts sont satisfaits et ceci récursivement jusqu'à atteindre les buts élémentaires. Les buts élémentaires sont réalisés par l'exécution d'une suite d'opérateurs. Les buts forment donc une structure arborescente dont les feuilles sont des opérateurs.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EC2993-B557-9041-82E7-183EBC1E419E}" type="slidenum">
              <a:rPr lang="fr-FR"/>
              <a:pPr>
                <a:defRPr/>
              </a:pPr>
              <a:t>45</a:t>
            </a:fld>
            <a:endParaRPr lang="fr-FR"/>
          </a:p>
        </p:txBody>
      </p:sp>
      <p:sp>
        <p:nvSpPr>
          <p:cNvPr id="112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0259" name="Rectangle 3"/>
          <p:cNvSpPr>
            <a:spLocks noGrp="1" noChangeArrowheads="1"/>
          </p:cNvSpPr>
          <p:nvPr>
            <p:ph type="body" idx="1"/>
          </p:nvPr>
        </p:nvSpPr>
        <p:spPr/>
        <p:txBody>
          <a:bodyPr/>
          <a:lstStyle/>
          <a:p>
            <a:pPr eaLnBrk="1" hangingPunct="1">
              <a:defRPr/>
            </a:pPr>
            <a:r>
              <a:rPr lang="fr-FR" dirty="0" smtClean="0">
                <a:cs typeface="+mn-cs"/>
              </a:rPr>
              <a:t>Un but est une structure symbolique qui définit un état recherché. Il lui est associé un ensemble de méthodes qui toutes conduisent à cet état. En cas d'échec, il constitue un point de reprise à partir duquel il est possible d'amorcer d'autres tentatives. Les buts sont organisés de manière hiérarchique : un but complexe est atteint lorsque plusieurs sous-buts sont satisfaits et ceci récursivement jusqu'à atteindre les buts élémentaires. Les buts élémentaires sont réalisés par l'exécution d'une suite d'opérateurs. Les buts forment donc une structure arborescente dont les feuilles sont des opérateurs.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69D447-F4D8-704E-98E9-9ECB9DCF6DCE}" type="slidenum">
              <a:rPr lang="fr-FR"/>
              <a:pPr>
                <a:defRPr/>
              </a:pPr>
              <a:t>46</a:t>
            </a:fld>
            <a:endParaRPr lang="fr-FR"/>
          </a:p>
        </p:txBody>
      </p:sp>
      <p:sp>
        <p:nvSpPr>
          <p:cNvPr id="1122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2307" name="Rectangle 3"/>
          <p:cNvSpPr>
            <a:spLocks noGrp="1" noChangeArrowheads="1"/>
          </p:cNvSpPr>
          <p:nvPr>
            <p:ph type="body" idx="1"/>
          </p:nvPr>
        </p:nvSpPr>
        <p:spPr/>
        <p:txBody>
          <a:bodyPr/>
          <a:lstStyle/>
          <a:p>
            <a:pPr eaLnBrk="1" hangingPunct="1">
              <a:defRPr/>
            </a:pPr>
            <a:r>
              <a:rPr lang="fr-FR" dirty="0" smtClean="0">
                <a:cs typeface="+mn-cs"/>
              </a:rPr>
              <a:t>Un opérateur est une action élémentaire dont l'exécution provoque un changement d'état (état mental de l'utilisateur et/ou état de l'environnement). L'analogie entre l'ensemble des opérateurs et le répertoire des instructions d'une machine abstraite est assez claire : un opérateur se caractérise par des opérandes d'entrée et de sortie et par le temps nécessaire à son exécution. De même que l'unité d'exécution d'une instruction dépend du niveau d'abstraction de la machine abstraite, de même l'action définie par l'opérateur dépend du niveau de raffinement auquel la modélisation s'effectue. Lorsque l'analyse est fine, l'opérateur reflète des mécanismes psychologiques élémentaires (sensoriels, moteurs ou cognitifs). Lorsqu'elle s'effectue à un niveau d'abstraction élevé, les opérateurs sont des unités d'action spécifiques à l'environnement (par exemple les commandes du système).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69D447-F4D8-704E-98E9-9ECB9DCF6DCE}" type="slidenum">
              <a:rPr lang="fr-FR"/>
              <a:pPr>
                <a:defRPr/>
              </a:pPr>
              <a:t>47</a:t>
            </a:fld>
            <a:endParaRPr lang="fr-FR"/>
          </a:p>
        </p:txBody>
      </p:sp>
      <p:sp>
        <p:nvSpPr>
          <p:cNvPr id="1122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2307" name="Rectangle 3"/>
          <p:cNvSpPr>
            <a:spLocks noGrp="1" noChangeArrowheads="1"/>
          </p:cNvSpPr>
          <p:nvPr>
            <p:ph type="body" idx="1"/>
          </p:nvPr>
        </p:nvSpPr>
        <p:spPr/>
        <p:txBody>
          <a:bodyPr/>
          <a:lstStyle/>
          <a:p>
            <a:pPr eaLnBrk="1" hangingPunct="1">
              <a:defRPr/>
            </a:pPr>
            <a:r>
              <a:rPr lang="fr-FR" dirty="0" smtClean="0">
                <a:cs typeface="+mn-cs"/>
              </a:rPr>
              <a:t>Un opérateur est une action élémentaire dont l'exécution provoque un changement d'état (état mental de l'utilisateur et/ou état de l'environnement). L'analogie entre l'ensemble des opérateurs et le répertoire des instructions d'une machine abstraite est assez claire : un opérateur se caractérise par des opérandes d'entrée et de sortie et par le temps nécessaire à son exécution. De même que l'unité d'exécution d'une instruction dépend du niveau d'abstraction de la machine abstraite, de même l'action définie par l'opérateur dépend du niveau de raffinement auquel la modélisation s'effectue. Lorsque l'analyse est fine, l'opérateur reflète des mécanismes psychologiques élémentaires (sensoriels, moteurs ou cognitifs). Lorsqu'elle s'effectue à un niveau d'abstraction élevé, les opérateurs sont des unités d'action spécifiques à l'environnement (par exemple les commandes du système).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E5BF2B-00D5-1146-A1B6-57DF6A282D9B}" type="slidenum">
              <a:rPr lang="fr-FR"/>
              <a:pPr>
                <a:defRPr/>
              </a:pPr>
              <a:t>48</a:t>
            </a:fld>
            <a:endParaRPr lang="fr-FR"/>
          </a:p>
        </p:txBody>
      </p:sp>
      <p:sp>
        <p:nvSpPr>
          <p:cNvPr id="112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4355" name="Rectangle 3"/>
          <p:cNvSpPr>
            <a:spLocks noGrp="1" noChangeArrowheads="1"/>
          </p:cNvSpPr>
          <p:nvPr>
            <p:ph type="body" idx="1"/>
          </p:nvPr>
        </p:nvSpPr>
        <p:spPr/>
        <p:txBody>
          <a:bodyPr/>
          <a:lstStyle/>
          <a:p>
            <a:pPr eaLnBrk="1" hangingPunct="1">
              <a:defRPr/>
            </a:pPr>
            <a:r>
              <a:rPr lang="fr-FR" dirty="0" smtClean="0">
                <a:cs typeface="+mn-cs"/>
              </a:rPr>
              <a:t>Un opérateur est une action élémentaire dont l'exécution provoque un changement d'état (état mental de l'utilisateur et/ou état de l'environnement). L'analogie entre l'ensemble des opérateurs et le répertoire des instructions d'une machine abstraite est assez claire : un opérateur se caractérise par des opérandes d'entrée et de sortie et par le temps nécessaire à son exécution. De même que l'unité d'exécution d'une instruction dépend du niveau d'abstraction de la machine abstraite, de même l'action définie par l'opérateur dépend du niveau de raffinement auquel la modélisation s'effectue. Lorsque l'analyse est fine, l'opérateur reflète des mécanismes psychologiques élémentaires (sensoriels, moteurs ou cognitifs). Lorsqu'elle s'effectue à un niveau d'abstraction élevé, les opérateurs sont des unités d'action spécifiques à l'environnement (par exemple les commandes du système).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9C21B1-9B7B-EA47-8811-164D33E19548}" type="slidenum">
              <a:rPr lang="fr-FR"/>
              <a:pPr>
                <a:defRPr/>
              </a:pPr>
              <a:t>49</a:t>
            </a:fld>
            <a:endParaRPr lang="fr-FR"/>
          </a:p>
        </p:txBody>
      </p:sp>
      <p:sp>
        <p:nvSpPr>
          <p:cNvPr id="1126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03" name="Rectangle 3"/>
          <p:cNvSpPr>
            <a:spLocks noGrp="1" noChangeArrowheads="1"/>
          </p:cNvSpPr>
          <p:nvPr>
            <p:ph type="body" idx="1"/>
          </p:nvPr>
        </p:nvSpPr>
        <p:spPr/>
        <p:txBody>
          <a:bodyPr/>
          <a:lstStyle/>
          <a:p>
            <a:pPr eaLnBrk="1" hangingPunct="1">
              <a:defRPr/>
            </a:pPr>
            <a:r>
              <a:rPr lang="fr-FR" dirty="0" smtClean="0">
                <a:cs typeface="+mn-cs"/>
              </a:rPr>
              <a:t>Un opérateur est une action élémentaire dont l'exécution provoque un changement d'état (état mental de l'utilisateur et/ou état de l'environnement). L'analogie entre l'ensemble des opérateurs et le répertoire des instructions d'une machine abstraite est assez claire : un opérateur se caractérise par des opérandes d'entrée et de sortie et par le temps nécessaire à son exécution. De même que l'unité d'exécution d'une instruction dépend du niveau d'abstraction de la machine abstraite, de même l'action définie par l'opérateur dépend du niveau de raffinement auquel la modélisation s'effectue. Lorsque l'analyse est fine, l'opérateur reflète des mécanismes psychologiques élémentaires (sensoriels, moteurs ou cognitifs). Lorsqu'elle s'effectue à un niveau d'abstraction élevé, les opérateurs sont des unités d'action spécifiques à l'environnement (par exemple les commandes du système).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45EC1C-FC73-B84E-9045-EEB59B203DC3}" type="slidenum">
              <a:rPr lang="fr-FR"/>
              <a:pPr>
                <a:defRPr/>
              </a:pPr>
              <a:t>5</a:t>
            </a:fld>
            <a:endParaRPr lang="fr-FR"/>
          </a:p>
        </p:txBody>
      </p:sp>
      <p:sp>
        <p:nvSpPr>
          <p:cNvPr id="1052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2675" name="Rectangle 3"/>
          <p:cNvSpPr>
            <a:spLocks noGrp="1" noChangeArrowheads="1"/>
          </p:cNvSpPr>
          <p:nvPr>
            <p:ph type="body" idx="1"/>
          </p:nvPr>
        </p:nvSpPr>
        <p:spPr/>
        <p:txBody>
          <a:bodyPr/>
          <a:lstStyle/>
          <a:p>
            <a:pPr eaLnBrk="1" hangingPunct="1">
              <a:defRPr/>
            </a:pPr>
            <a:r>
              <a:rPr lang="fr-FR" dirty="0" smtClean="0">
                <a:latin typeface="Arial" charset="0"/>
                <a:cs typeface="+mn-cs"/>
              </a:rPr>
              <a:t>Dans leur </a:t>
            </a:r>
            <a:r>
              <a:rPr lang="fr-FR" dirty="0" err="1" smtClean="0">
                <a:latin typeface="Arial" charset="0"/>
                <a:cs typeface="+mn-cs"/>
              </a:rPr>
              <a:t>mod</a:t>
            </a:r>
            <a:r>
              <a:rPr lang="fr-FR" dirty="0" err="1" smtClean="0">
                <a:latin typeface="Arial" charset="0"/>
                <a:ea typeface="ヒラギノ角ゴ Pro W3" charset="0"/>
                <a:cs typeface="ヒラギノ角ゴ Pro W3" charset="0"/>
              </a:rPr>
              <a:t>粛</a:t>
            </a:r>
            <a:r>
              <a:rPr lang="fr-FR" dirty="0" err="1" smtClean="0">
                <a:latin typeface="Arial" charset="0"/>
                <a:cs typeface="+mn-cs"/>
              </a:rPr>
              <a:t>e</a:t>
            </a:r>
            <a:r>
              <a:rPr lang="fr-FR" dirty="0" smtClean="0">
                <a:latin typeface="Arial" charset="0"/>
                <a:cs typeface="+mn-cs"/>
              </a:rPr>
              <a:t>, "The Model </a:t>
            </a:r>
            <a:r>
              <a:rPr lang="fr-FR" dirty="0" err="1" smtClean="0">
                <a:latin typeface="Arial" charset="0"/>
                <a:cs typeface="+mn-cs"/>
              </a:rPr>
              <a:t>Human</a:t>
            </a:r>
            <a:r>
              <a:rPr lang="fr-FR" dirty="0" smtClean="0">
                <a:latin typeface="Arial" charset="0"/>
                <a:cs typeface="+mn-cs"/>
              </a:rPr>
              <a:t> Processor", S. </a:t>
            </a:r>
            <a:r>
              <a:rPr lang="fr-FR" dirty="0" err="1" smtClean="0">
                <a:latin typeface="Arial" charset="0"/>
                <a:cs typeface="+mn-cs"/>
              </a:rPr>
              <a:t>Card</a:t>
            </a:r>
            <a:r>
              <a:rPr lang="fr-FR" dirty="0" smtClean="0">
                <a:latin typeface="Arial" charset="0"/>
                <a:cs typeface="+mn-cs"/>
              </a:rPr>
              <a:t>, </a:t>
            </a:r>
            <a:r>
              <a:rPr lang="fr-FR" dirty="0" err="1" smtClean="0">
                <a:latin typeface="Arial" charset="0"/>
                <a:cs typeface="+mn-cs"/>
              </a:rPr>
              <a:t>T</a:t>
            </a:r>
            <a:r>
              <a:rPr lang="fr-FR" dirty="0" smtClean="0">
                <a:latin typeface="Arial" charset="0"/>
                <a:cs typeface="+mn-cs"/>
              </a:rPr>
              <a:t>. Moran et A. </a:t>
            </a:r>
            <a:r>
              <a:rPr lang="fr-FR" dirty="0" err="1" smtClean="0">
                <a:latin typeface="Arial" charset="0"/>
                <a:cs typeface="+mn-cs"/>
              </a:rPr>
              <a:t>Newell</a:t>
            </a:r>
            <a:endParaRPr lang="fr-FR" dirty="0" smtClean="0">
              <a:latin typeface="Arial" charset="0"/>
              <a:cs typeface="+mn-cs"/>
            </a:endParaRPr>
          </a:p>
          <a:p>
            <a:pPr eaLnBrk="1" hangingPunct="1">
              <a:defRPr/>
            </a:pPr>
            <a:r>
              <a:rPr lang="fr-FR" dirty="0" err="1" smtClean="0">
                <a:latin typeface="Arial" charset="0"/>
                <a:cs typeface="+mn-cs"/>
              </a:rPr>
              <a:t>repr</a:t>
            </a:r>
            <a:r>
              <a:rPr lang="fr-FR" dirty="0" err="1" smtClean="0">
                <a:latin typeface="Arial" charset="0"/>
                <a:ea typeface="ヒラギノ角ゴ Pro W3" charset="0"/>
                <a:cs typeface="ヒラギノ角ゴ Pro W3" charset="0"/>
              </a:rPr>
              <a:t>市</a:t>
            </a:r>
            <a:r>
              <a:rPr lang="fr-FR" dirty="0" err="1" smtClean="0">
                <a:latin typeface="Arial" charset="0"/>
                <a:cs typeface="+mn-cs"/>
              </a:rPr>
              <a:t>entent</a:t>
            </a:r>
            <a:r>
              <a:rPr lang="fr-FR" dirty="0" smtClean="0">
                <a:latin typeface="Arial" charset="0"/>
                <a:cs typeface="+mn-cs"/>
              </a:rPr>
              <a:t> l'individu comme un </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a:t>
            </a:r>
            <a:r>
              <a:rPr lang="fr-FR" dirty="0" smtClean="0">
                <a:latin typeface="Arial" charset="0"/>
                <a:cs typeface="+mn-cs"/>
              </a:rPr>
              <a:t> de traitement d'informations </a:t>
            </a:r>
            <a:r>
              <a:rPr lang="fr-FR" dirty="0" err="1" smtClean="0">
                <a:latin typeface="Arial" charset="0"/>
                <a:cs typeface="+mn-cs"/>
              </a:rPr>
              <a:t>r</a:t>
            </a:r>
            <a:r>
              <a:rPr lang="fr-FR" dirty="0" err="1" smtClean="0">
                <a:latin typeface="Arial" charset="0"/>
                <a:ea typeface="ヒラギノ角ゴ Pro W3" charset="0"/>
                <a:cs typeface="ヒラギノ角ゴ Pro W3" charset="0"/>
              </a:rPr>
              <a:t>使</a:t>
            </a:r>
            <a:r>
              <a:rPr lang="fr-FR" dirty="0" err="1" smtClean="0">
                <a:latin typeface="Arial" charset="0"/>
                <a:cs typeface="+mn-cs"/>
              </a:rPr>
              <a:t>i</a:t>
            </a:r>
            <a:r>
              <a:rPr lang="fr-FR" dirty="0" smtClean="0">
                <a:latin typeface="Arial" charset="0"/>
                <a:cs typeface="+mn-cs"/>
              </a:rPr>
              <a:t> par des</a:t>
            </a:r>
          </a:p>
          <a:p>
            <a:pPr eaLnBrk="1" hangingPunct="1">
              <a:defRPr/>
            </a:pPr>
            <a:r>
              <a:rPr lang="fr-FR" dirty="0" err="1" smtClean="0">
                <a:latin typeface="Arial" charset="0"/>
                <a:cs typeface="+mn-cs"/>
              </a:rPr>
              <a:t>r</a:t>
            </a:r>
            <a:r>
              <a:rPr lang="fr-FR" dirty="0" err="1" smtClean="0">
                <a:latin typeface="Arial" charset="0"/>
                <a:ea typeface="ヒラギノ角ゴ Pro W3" charset="0"/>
                <a:cs typeface="ヒラギノ角ゴ Pro W3" charset="0"/>
              </a:rPr>
              <a:t>夙</a:t>
            </a:r>
            <a:r>
              <a:rPr lang="fr-FR" dirty="0" err="1" smtClean="0">
                <a:latin typeface="Arial" charset="0"/>
                <a:cs typeface="+mn-cs"/>
              </a:rPr>
              <a:t>les</a:t>
            </a:r>
            <a:r>
              <a:rPr lang="fr-FR" dirty="0" smtClean="0">
                <a:latin typeface="Arial" charset="0"/>
                <a:cs typeface="+mn-cs"/>
              </a:rPr>
              <a:t> [</a:t>
            </a:r>
            <a:r>
              <a:rPr lang="fr-FR" dirty="0" err="1" smtClean="0">
                <a:latin typeface="Arial" charset="0"/>
                <a:cs typeface="+mn-cs"/>
              </a:rPr>
              <a:t>Card</a:t>
            </a:r>
            <a:r>
              <a:rPr lang="fr-FR" dirty="0" smtClean="0">
                <a:latin typeface="Arial" charset="0"/>
                <a:cs typeface="+mn-cs"/>
              </a:rPr>
              <a:t> 83].</a:t>
            </a:r>
          </a:p>
          <a:p>
            <a:pPr eaLnBrk="1" hangingPunct="1">
              <a:defRPr/>
            </a:pPr>
            <a:r>
              <a:rPr lang="fr-FR" dirty="0" smtClean="0">
                <a:latin typeface="Arial" charset="0"/>
                <a:cs typeface="+mn-cs"/>
              </a:rPr>
              <a:t>Le processeur humain comprend trois sous-</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es</a:t>
            </a:r>
            <a:r>
              <a:rPr lang="fr-FR" dirty="0" smtClean="0">
                <a:latin typeface="Arial" charset="0"/>
                <a:cs typeface="+mn-cs"/>
              </a:rPr>
              <a:t> </a:t>
            </a:r>
            <a:r>
              <a:rPr lang="fr-FR" dirty="0" err="1" smtClean="0">
                <a:latin typeface="Arial" charset="0"/>
                <a:cs typeface="+mn-cs"/>
              </a:rPr>
              <a:t>interd</a:t>
            </a:r>
            <a:r>
              <a:rPr lang="fr-FR" dirty="0" err="1" smtClean="0">
                <a:latin typeface="Arial" charset="0"/>
                <a:ea typeface="ヒラギノ角ゴ Pro W3" charset="0"/>
                <a:cs typeface="ヒラギノ角ゴ Pro W3" charset="0"/>
              </a:rPr>
              <a:t>姿</a:t>
            </a:r>
            <a:r>
              <a:rPr lang="fr-FR" dirty="0" err="1" smtClean="0">
                <a:latin typeface="Arial" charset="0"/>
                <a:cs typeface="+mn-cs"/>
              </a:rPr>
              <a:t>endants</a:t>
            </a:r>
            <a:r>
              <a:rPr lang="fr-FR" dirty="0" smtClean="0">
                <a:latin typeface="Arial" charset="0"/>
                <a:cs typeface="+mn-cs"/>
              </a:rPr>
              <a:t> : les </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es</a:t>
            </a:r>
            <a:endParaRPr lang="fr-FR" dirty="0" smtClean="0">
              <a:latin typeface="Arial" charset="0"/>
              <a:cs typeface="+mn-cs"/>
            </a:endParaRPr>
          </a:p>
          <a:p>
            <a:pPr eaLnBrk="1" hangingPunct="1">
              <a:defRPr/>
            </a:pPr>
            <a:r>
              <a:rPr lang="fr-FR" dirty="0" smtClean="0">
                <a:latin typeface="Arial" charset="0"/>
                <a:cs typeface="+mn-cs"/>
              </a:rPr>
              <a:t>sensoriel, moteur et cognitif. Chacun d'eux dispose d'une </a:t>
            </a:r>
            <a:r>
              <a:rPr lang="fr-FR" dirty="0" err="1" smtClean="0">
                <a:latin typeface="Arial" charset="0"/>
                <a:cs typeface="+mn-cs"/>
              </a:rPr>
              <a:t>m</a:t>
            </a:r>
            <a:r>
              <a:rPr lang="fr-FR" dirty="0" err="1" smtClean="0">
                <a:latin typeface="Arial" charset="0"/>
                <a:ea typeface="ヒラギノ角ゴ Pro W3" charset="0"/>
                <a:cs typeface="ヒラギノ角ゴ Pro W3" charset="0"/>
              </a:rPr>
              <a:t>士</a:t>
            </a:r>
            <a:r>
              <a:rPr lang="fr-FR" dirty="0" err="1" smtClean="0">
                <a:latin typeface="Arial" charset="0"/>
                <a:cs typeface="+mn-cs"/>
              </a:rPr>
              <a:t>oire</a:t>
            </a:r>
            <a:r>
              <a:rPr lang="fr-FR" dirty="0" smtClean="0">
                <a:latin typeface="Arial" charset="0"/>
                <a:cs typeface="+mn-cs"/>
              </a:rPr>
              <a:t> et d'un processeur</a:t>
            </a:r>
          </a:p>
          <a:p>
            <a:pPr eaLnBrk="1" hangingPunct="1">
              <a:defRPr/>
            </a:pPr>
            <a:r>
              <a:rPr lang="fr-FR" dirty="0" smtClean="0">
                <a:latin typeface="Arial" charset="0"/>
                <a:cs typeface="+mn-cs"/>
              </a:rPr>
              <a:t>dont les performances se </a:t>
            </a:r>
            <a:r>
              <a:rPr lang="fr-FR" dirty="0" err="1" smtClean="0">
                <a:latin typeface="Arial" charset="0"/>
                <a:cs typeface="+mn-cs"/>
              </a:rPr>
              <a:t>caract</a:t>
            </a:r>
            <a:r>
              <a:rPr lang="fr-FR" dirty="0" err="1" smtClean="0">
                <a:latin typeface="Arial" charset="0"/>
                <a:ea typeface="ヒラギノ角ゴ Pro W3" charset="0"/>
                <a:cs typeface="ヒラギノ角ゴ Pro W3" charset="0"/>
              </a:rPr>
              <a:t>屍</a:t>
            </a:r>
            <a:r>
              <a:rPr lang="fr-FR" dirty="0" err="1" smtClean="0">
                <a:latin typeface="Arial" charset="0"/>
                <a:cs typeface="+mn-cs"/>
              </a:rPr>
              <a:t>isent</a:t>
            </a:r>
            <a:r>
              <a:rPr lang="fr-FR" dirty="0" smtClean="0">
                <a:latin typeface="Arial" charset="0"/>
                <a:cs typeface="+mn-cs"/>
              </a:rPr>
              <a:t> </a:t>
            </a:r>
            <a:r>
              <a:rPr lang="fr-FR" dirty="0" smtClean="0">
                <a:latin typeface="Lucida Grande" charset="0"/>
                <a:cs typeface="+mn-cs"/>
              </a:rPr>
              <a:t>�</a:t>
            </a:r>
            <a:r>
              <a:rPr lang="fr-FR" dirty="0" smtClean="0">
                <a:latin typeface="Arial" charset="0"/>
                <a:cs typeface="+mn-cs"/>
              </a:rPr>
              <a:t> l'aide de </a:t>
            </a:r>
            <a:r>
              <a:rPr lang="fr-FR" dirty="0" err="1" smtClean="0">
                <a:latin typeface="Arial" charset="0"/>
                <a:cs typeface="+mn-cs"/>
              </a:rPr>
              <a:t>param</a:t>
            </a:r>
            <a:r>
              <a:rPr lang="fr-FR" dirty="0" err="1" smtClean="0">
                <a:latin typeface="Arial" charset="0"/>
                <a:ea typeface="ヒラギノ角ゴ Pro W3" charset="0"/>
                <a:cs typeface="ヒラギノ角ゴ Pro W3" charset="0"/>
              </a:rPr>
              <a:t>春</a:t>
            </a:r>
            <a:r>
              <a:rPr lang="fr-FR" dirty="0" err="1" smtClean="0">
                <a:latin typeface="Arial" charset="0"/>
                <a:cs typeface="+mn-cs"/>
              </a:rPr>
              <a:t>res</a:t>
            </a:r>
            <a:r>
              <a:rPr lang="fr-FR" dirty="0" smtClean="0">
                <a:latin typeface="Arial" charset="0"/>
                <a:cs typeface="+mn-cs"/>
              </a:rPr>
              <a:t>.</a:t>
            </a:r>
          </a:p>
          <a:p>
            <a:pPr eaLnBrk="1" hangingPunct="1">
              <a:defRPr/>
            </a:pPr>
            <a:r>
              <a:rPr lang="fr-FR" dirty="0" smtClean="0">
                <a:latin typeface="Arial" charset="0"/>
                <a:cs typeface="+mn-cs"/>
              </a:rPr>
              <a:t>Pour un processeur, le </a:t>
            </a:r>
            <a:r>
              <a:rPr lang="fr-FR" dirty="0" err="1" smtClean="0">
                <a:latin typeface="Arial" charset="0"/>
                <a:cs typeface="+mn-cs"/>
              </a:rPr>
              <a:t>param</a:t>
            </a:r>
            <a:r>
              <a:rPr lang="fr-FR" dirty="0" err="1" smtClean="0">
                <a:latin typeface="Arial" charset="0"/>
                <a:ea typeface="ヒラギノ角ゴ Pro W3" charset="0"/>
                <a:cs typeface="ヒラギノ角ゴ Pro W3" charset="0"/>
              </a:rPr>
              <a:t>春</a:t>
            </a:r>
            <a:r>
              <a:rPr lang="fr-FR" dirty="0" err="1" smtClean="0">
                <a:latin typeface="Arial" charset="0"/>
                <a:cs typeface="+mn-cs"/>
              </a:rPr>
              <a:t>re</a:t>
            </a:r>
            <a:r>
              <a:rPr lang="fr-FR" dirty="0" smtClean="0">
                <a:latin typeface="Arial" charset="0"/>
                <a:cs typeface="+mn-cs"/>
              </a:rPr>
              <a:t> important est</a:t>
            </a:r>
          </a:p>
          <a:p>
            <a:pPr eaLnBrk="1" hangingPunct="1">
              <a:defRPr/>
            </a:pPr>
            <a:r>
              <a:rPr lang="fr-FR" dirty="0" smtClean="0">
                <a:latin typeface="Arial" charset="0"/>
                <a:cs typeface="+mn-cs"/>
              </a:rPr>
              <a:t>• </a:t>
            </a:r>
            <a:r>
              <a:rPr lang="fr-FR" dirty="0" err="1" smtClean="0">
                <a:latin typeface="Arial" charset="0"/>
                <a:cs typeface="+mn-cs"/>
              </a:rPr>
              <a:t>t</a:t>
            </a:r>
            <a:r>
              <a:rPr lang="fr-FR" dirty="0" smtClean="0">
                <a:latin typeface="Arial" charset="0"/>
                <a:cs typeface="+mn-cs"/>
              </a:rPr>
              <a:t>, le cycle de base qui inclut le cycle d'</a:t>
            </a:r>
            <a:r>
              <a:rPr lang="fr-FR" dirty="0" err="1" smtClean="0">
                <a:latin typeface="Arial" charset="0"/>
                <a:cs typeface="+mn-cs"/>
              </a:rPr>
              <a:t>acc</a:t>
            </a:r>
            <a:r>
              <a:rPr lang="fr-FR" dirty="0" err="1" smtClean="0">
                <a:latin typeface="Arial" charset="0"/>
                <a:ea typeface="ヒラギノ角ゴ Pro W3" charset="0"/>
                <a:cs typeface="ヒラギノ角ゴ Pro W3" charset="0"/>
              </a:rPr>
              <a:t>峻</a:t>
            </a:r>
            <a:r>
              <a:rPr lang="fr-FR" dirty="0" smtClean="0">
                <a:latin typeface="Arial" charset="0"/>
                <a:cs typeface="+mn-cs"/>
              </a:rPr>
              <a:t> </a:t>
            </a:r>
            <a:r>
              <a:rPr lang="fr-FR" dirty="0" smtClean="0">
                <a:latin typeface="Lucida Grande" charset="0"/>
                <a:cs typeface="+mn-cs"/>
              </a:rPr>
              <a:t>�</a:t>
            </a:r>
            <a:r>
              <a:rPr lang="fr-FR" dirty="0" smtClean="0">
                <a:latin typeface="Arial" charset="0"/>
                <a:cs typeface="+mn-cs"/>
              </a:rPr>
              <a:t> sa </a:t>
            </a:r>
            <a:r>
              <a:rPr lang="fr-FR" dirty="0" err="1" smtClean="0">
                <a:latin typeface="Arial" charset="0"/>
                <a:cs typeface="+mn-cs"/>
              </a:rPr>
              <a:t>m</a:t>
            </a:r>
            <a:r>
              <a:rPr lang="fr-FR" dirty="0" err="1" smtClean="0">
                <a:latin typeface="Arial" charset="0"/>
                <a:ea typeface="ヒラギノ角ゴ Pro W3" charset="0"/>
                <a:cs typeface="ヒラギノ角ゴ Pro W3" charset="0"/>
              </a:rPr>
              <a:t>士</a:t>
            </a:r>
            <a:r>
              <a:rPr lang="fr-FR" dirty="0" err="1" smtClean="0">
                <a:latin typeface="Arial" charset="0"/>
                <a:cs typeface="+mn-cs"/>
              </a:rPr>
              <a:t>oire</a:t>
            </a:r>
            <a:r>
              <a:rPr lang="fr-FR" dirty="0" smtClean="0">
                <a:latin typeface="Arial" charset="0"/>
                <a:cs typeface="+mn-cs"/>
              </a:rPr>
              <a:t> locale.</a:t>
            </a:r>
          </a:p>
          <a:p>
            <a:pPr eaLnBrk="1" hangingPunct="1">
              <a:defRPr/>
            </a:pPr>
            <a:endParaRPr lang="fr-FR" dirty="0"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385486-779E-7743-A57E-6CB2774F9F53}" type="slidenum">
              <a:rPr lang="fr-FR"/>
              <a:pPr>
                <a:defRPr/>
              </a:pPr>
              <a:t>50</a:t>
            </a:fld>
            <a:endParaRPr lang="fr-FR"/>
          </a:p>
        </p:txBody>
      </p:sp>
      <p:sp>
        <p:nvSpPr>
          <p:cNvPr id="1128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8451" name="Rectangle 3"/>
          <p:cNvSpPr>
            <a:spLocks noGrp="1" noChangeArrowheads="1"/>
          </p:cNvSpPr>
          <p:nvPr>
            <p:ph type="body" idx="1"/>
          </p:nvPr>
        </p:nvSpPr>
        <p:spPr/>
        <p:txBody>
          <a:bodyPr/>
          <a:lstStyle/>
          <a:p>
            <a:pPr eaLnBrk="1" hangingPunct="1">
              <a:defRPr/>
            </a:pPr>
            <a:r>
              <a:rPr lang="fr-FR" dirty="0" smtClean="0">
                <a:cs typeface="+mn-cs"/>
              </a:rPr>
              <a:t>M1 est adaptée aux grands déplacements tandis que M2 l'est pour les trajets locaux. Nous verrons dans la seconde partie de ce chapitre comment le modèle </a:t>
            </a:r>
            <a:r>
              <a:rPr lang="fr-FR" dirty="0" err="1" smtClean="0">
                <a:cs typeface="+mn-cs"/>
              </a:rPr>
              <a:t>Keystroke</a:t>
            </a:r>
            <a:r>
              <a:rPr lang="fr-FR" dirty="0" smtClean="0">
                <a:cs typeface="+mn-cs"/>
              </a:rPr>
              <a:t> confirme la validité de ces règles.</a:t>
            </a:r>
          </a:p>
          <a:p>
            <a:pPr eaLnBrk="1" hangingPunct="1">
              <a:defRPr/>
            </a:pPr>
            <a:endParaRPr lang="fr-FR" dirty="0"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18D747-E1E3-AE4B-8A4C-0560FACDFDDE}" type="slidenum">
              <a:rPr lang="fr-FR"/>
              <a:pPr>
                <a:defRPr/>
              </a:pPr>
              <a:t>51</a:t>
            </a:fld>
            <a:endParaRPr lang="fr-FR"/>
          </a:p>
        </p:txBody>
      </p:sp>
      <p:sp>
        <p:nvSpPr>
          <p:cNvPr id="1130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0499" name="Rectangle 3"/>
          <p:cNvSpPr>
            <a:spLocks noGrp="1" noChangeArrowheads="1"/>
          </p:cNvSpPr>
          <p:nvPr>
            <p:ph type="body" idx="1"/>
          </p:nvPr>
        </p:nvSpPr>
        <p:spPr/>
        <p:txBody>
          <a:bodyPr/>
          <a:lstStyle/>
          <a:p>
            <a:pPr eaLnBrk="1" hangingPunct="1">
              <a:defRPr/>
            </a:pPr>
            <a:r>
              <a:rPr lang="fr-FR" dirty="0" smtClean="0">
                <a:cs typeface="+mn-cs"/>
              </a:rPr>
              <a:t>M1 est adaptée aux grands déplacements tandis que M2 l'est pour les trajets locaux. Nous verrons dans la seconde partie de ce chapitre comment le modèle </a:t>
            </a:r>
            <a:r>
              <a:rPr lang="fr-FR" dirty="0" err="1" smtClean="0">
                <a:cs typeface="+mn-cs"/>
              </a:rPr>
              <a:t>Keystroke</a:t>
            </a:r>
            <a:r>
              <a:rPr lang="fr-FR" dirty="0" smtClean="0">
                <a:cs typeface="+mn-cs"/>
              </a:rPr>
              <a:t> confirme la validité de ces règles.</a:t>
            </a:r>
          </a:p>
          <a:p>
            <a:pPr eaLnBrk="1" hangingPunct="1">
              <a:defRPr/>
            </a:pPr>
            <a:endParaRPr lang="fr-FR" dirty="0"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4657BB-737E-334D-98DF-DF626EEA0225}" type="slidenum">
              <a:rPr lang="fr-FR"/>
              <a:pPr>
                <a:defRPr/>
              </a:pPr>
              <a:t>52</a:t>
            </a:fld>
            <a:endParaRPr lang="fr-FR"/>
          </a:p>
        </p:txBody>
      </p:sp>
      <p:sp>
        <p:nvSpPr>
          <p:cNvPr id="1132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2547" name="Rectangle 3"/>
          <p:cNvSpPr>
            <a:spLocks noGrp="1" noChangeArrowheads="1"/>
          </p:cNvSpPr>
          <p:nvPr>
            <p:ph type="body" idx="1"/>
          </p:nvPr>
        </p:nvSpPr>
        <p:spPr/>
        <p:txBody>
          <a:bodyPr/>
          <a:lstStyle/>
          <a:p>
            <a:pPr eaLnBrk="1" hangingPunct="1">
              <a:defRPr/>
            </a:pPr>
            <a:r>
              <a:rPr lang="fr-FR" dirty="0" smtClean="0">
                <a:cs typeface="+mn-cs"/>
              </a:rPr>
              <a:t>M1 est adaptée aux grands déplacements tandis que M2 l'est pour les trajets locaux. Nous verrons dans la seconde partie de ce chapitre comment le modèle </a:t>
            </a:r>
            <a:r>
              <a:rPr lang="fr-FR" dirty="0" err="1" smtClean="0">
                <a:cs typeface="+mn-cs"/>
              </a:rPr>
              <a:t>Keystroke</a:t>
            </a:r>
            <a:r>
              <a:rPr lang="fr-FR" dirty="0" smtClean="0">
                <a:cs typeface="+mn-cs"/>
              </a:rPr>
              <a:t> confirme la validité de ces règles.</a:t>
            </a:r>
          </a:p>
          <a:p>
            <a:pPr eaLnBrk="1" hangingPunct="1">
              <a:defRPr/>
            </a:pPr>
            <a:endParaRPr lang="fr-FR" dirty="0"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99F6AF-4EEC-D940-8F31-0F5D68598EF1}" type="slidenum">
              <a:rPr lang="fr-FR"/>
              <a:pPr>
                <a:defRPr/>
              </a:pPr>
              <a:t>53</a:t>
            </a:fld>
            <a:endParaRPr lang="fr-FR"/>
          </a:p>
        </p:txBody>
      </p:sp>
      <p:sp>
        <p:nvSpPr>
          <p:cNvPr id="160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153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F9A47E-DCA5-084A-94BB-4B05FA46479E}" type="slidenum">
              <a:rPr lang="fr-FR"/>
              <a:pPr>
                <a:defRPr/>
              </a:pPr>
              <a:t>54</a:t>
            </a:fld>
            <a:endParaRPr lang="fr-FR"/>
          </a:p>
        </p:txBody>
      </p:sp>
      <p:sp>
        <p:nvSpPr>
          <p:cNvPr id="160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256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C9578C-F88E-8949-9AFA-2829CF25421B}" type="slidenum">
              <a:rPr lang="fr-FR"/>
              <a:pPr>
                <a:defRPr/>
              </a:pPr>
              <a:t>55</a:t>
            </a:fld>
            <a:endParaRPr lang="fr-FR"/>
          </a:p>
        </p:txBody>
      </p:sp>
      <p:sp>
        <p:nvSpPr>
          <p:cNvPr id="160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3587"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9DE614-50C8-7546-998A-E3FD851D6F99}" type="slidenum">
              <a:rPr lang="fr-FR"/>
              <a:pPr>
                <a:defRPr/>
              </a:pPr>
              <a:t>56</a:t>
            </a:fld>
            <a:endParaRPr lang="fr-FR"/>
          </a:p>
        </p:txBody>
      </p:sp>
      <p:sp>
        <p:nvSpPr>
          <p:cNvPr id="116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1219" name="Rectangle 3"/>
          <p:cNvSpPr>
            <a:spLocks noGrp="1" noChangeArrowheads="1"/>
          </p:cNvSpPr>
          <p:nvPr>
            <p:ph type="body" idx="1"/>
          </p:nvPr>
        </p:nvSpPr>
        <p:spPr/>
        <p:txBody>
          <a:bodyPr/>
          <a:lstStyle/>
          <a:p>
            <a:pPr eaLnBrk="1" hangingPunct="1">
              <a:defRPr/>
            </a:pPr>
            <a:r>
              <a:rPr lang="fr-FR" smtClean="0">
                <a:latin typeface="Times New Roman" charset="0"/>
                <a:cs typeface="+mn-cs"/>
              </a:rPr>
              <a:t>sinon on parle aussi de brillance de couleurs, ce qui recouvre aussi des notions comme</a:t>
            </a:r>
          </a:p>
          <a:p>
            <a:pPr eaLnBrk="1" hangingPunct="1">
              <a:defRPr/>
            </a:pPr>
            <a:r>
              <a:rPr lang="fr-FR" smtClean="0">
                <a:latin typeface="Times New Roman" charset="0"/>
                <a:cs typeface="+mn-cs"/>
              </a:rPr>
              <a:t>brightness = luminosité, intensité, vivacité.</a:t>
            </a:r>
          </a:p>
          <a:p>
            <a:pPr eaLnBrk="1" hangingPunct="1">
              <a:defRPr/>
            </a:pPr>
            <a:endParaRPr lang="fr-FR" smtClean="0">
              <a:latin typeface="Palatino" charset="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7B90CE-ED37-4743-8B85-1573E793B05E}" type="slidenum">
              <a:rPr lang="fr-FR"/>
              <a:pPr>
                <a:defRPr/>
              </a:pPr>
              <a:t>57</a:t>
            </a:fld>
            <a:endParaRPr lang="fr-FR"/>
          </a:p>
        </p:txBody>
      </p:sp>
      <p:sp>
        <p:nvSpPr>
          <p:cNvPr id="1138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8691" name="Rectangle 3"/>
          <p:cNvSpPr>
            <a:spLocks noGrp="1" noChangeArrowheads="1"/>
          </p:cNvSpPr>
          <p:nvPr>
            <p:ph type="body" idx="1"/>
          </p:nvPr>
        </p:nvSpPr>
        <p:spPr/>
        <p:txBody>
          <a:bodyPr/>
          <a:lstStyle/>
          <a:p>
            <a:pPr eaLnBrk="1" hangingPunct="1">
              <a:defRPr/>
            </a:pPr>
            <a:r>
              <a:rPr lang="fr-FR" smtClean="0">
                <a:cs typeface="+mn-cs"/>
              </a:rPr>
              <a:t>Le problème que se propose de résoudre Keystroke se formule ainsi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0A8F1E-79C6-6344-A4E6-E56DE564174D}" type="slidenum">
              <a:rPr lang="fr-FR"/>
              <a:pPr>
                <a:defRPr/>
              </a:pPr>
              <a:t>58</a:t>
            </a:fld>
            <a:endParaRPr lang="fr-FR"/>
          </a:p>
        </p:txBody>
      </p:sp>
      <p:sp>
        <p:nvSpPr>
          <p:cNvPr id="114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0739" name="Rectangle 3"/>
          <p:cNvSpPr>
            <a:spLocks noGrp="1" noChangeArrowheads="1"/>
          </p:cNvSpPr>
          <p:nvPr>
            <p:ph type="body" idx="1"/>
          </p:nvPr>
        </p:nvSpPr>
        <p:spPr/>
        <p:txBody>
          <a:bodyPr/>
          <a:lstStyle/>
          <a:p>
            <a:pPr eaLnBrk="1" hangingPunct="1">
              <a:defRPr/>
            </a:pPr>
            <a:r>
              <a:rPr lang="fr-FR" smtClean="0">
                <a:cs typeface="+mn-cs"/>
              </a:rPr>
              <a:t>Le problème que se propose de résoudre Keystroke se formule ainsi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F36263-B68C-0B47-B469-14FACCCE3A96}" type="slidenum">
              <a:rPr lang="fr-FR"/>
              <a:pPr>
                <a:defRPr/>
              </a:pPr>
              <a:t>59</a:t>
            </a:fld>
            <a:endParaRPr lang="fr-FR"/>
          </a:p>
        </p:txBody>
      </p:sp>
      <p:sp>
        <p:nvSpPr>
          <p:cNvPr id="1142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2787" name="Rectangle 3"/>
          <p:cNvSpPr>
            <a:spLocks noGrp="1" noChangeArrowheads="1"/>
          </p:cNvSpPr>
          <p:nvPr>
            <p:ph type="body" idx="1"/>
          </p:nvPr>
        </p:nvSpPr>
        <p:spPr/>
        <p:txBody>
          <a:bodyPr/>
          <a:lstStyle/>
          <a:p>
            <a:pPr eaLnBrk="1" hangingPunct="1">
              <a:defRPr/>
            </a:pPr>
            <a:r>
              <a:rPr lang="fr-FR" smtClean="0">
                <a:cs typeface="+mn-cs"/>
              </a:rPr>
              <a:t>Le problème que se propose de résoudre Keystroke se formule ainsi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74779C-136B-2940-8157-F55480589B90}" type="slidenum">
              <a:rPr lang="fr-FR"/>
              <a:pPr>
                <a:defRPr/>
              </a:pPr>
              <a:t>6</a:t>
            </a:fld>
            <a:endParaRPr lang="fr-FR"/>
          </a:p>
        </p:txBody>
      </p:sp>
      <p:sp>
        <p:nvSpPr>
          <p:cNvPr id="1070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0083" name="Rectangle 3"/>
          <p:cNvSpPr>
            <a:spLocks noGrp="1" noChangeArrowheads="1"/>
          </p:cNvSpPr>
          <p:nvPr>
            <p:ph type="body" idx="1"/>
          </p:nvPr>
        </p:nvSpPr>
        <p:spPr/>
        <p:txBody>
          <a:bodyPr/>
          <a:lstStyle/>
          <a:p>
            <a:pPr eaLnBrk="1" hangingPunct="1">
              <a:defRPr/>
            </a:pPr>
            <a:r>
              <a:rPr lang="fr-FR" dirty="0" smtClean="0">
                <a:latin typeface="Arial" charset="0"/>
                <a:cs typeface="+mn-cs"/>
              </a:rPr>
              <a:t>Dans leur </a:t>
            </a:r>
            <a:r>
              <a:rPr lang="fr-FR" dirty="0" err="1" smtClean="0">
                <a:latin typeface="Arial" charset="0"/>
                <a:cs typeface="+mn-cs"/>
              </a:rPr>
              <a:t>mod</a:t>
            </a:r>
            <a:r>
              <a:rPr lang="fr-FR" dirty="0" err="1" smtClean="0">
                <a:latin typeface="Arial" charset="0"/>
                <a:ea typeface="ヒラギノ角ゴ Pro W3" charset="0"/>
                <a:cs typeface="ヒラギノ角ゴ Pro W3" charset="0"/>
              </a:rPr>
              <a:t>粛</a:t>
            </a:r>
            <a:r>
              <a:rPr lang="fr-FR" dirty="0" err="1" smtClean="0">
                <a:latin typeface="Arial" charset="0"/>
                <a:cs typeface="+mn-cs"/>
              </a:rPr>
              <a:t>e</a:t>
            </a:r>
            <a:r>
              <a:rPr lang="fr-FR" dirty="0" smtClean="0">
                <a:latin typeface="Arial" charset="0"/>
                <a:cs typeface="+mn-cs"/>
              </a:rPr>
              <a:t>, "The Model </a:t>
            </a:r>
            <a:r>
              <a:rPr lang="fr-FR" dirty="0" err="1" smtClean="0">
                <a:latin typeface="Arial" charset="0"/>
                <a:cs typeface="+mn-cs"/>
              </a:rPr>
              <a:t>Human</a:t>
            </a:r>
            <a:r>
              <a:rPr lang="fr-FR" dirty="0" smtClean="0">
                <a:latin typeface="Arial" charset="0"/>
                <a:cs typeface="+mn-cs"/>
              </a:rPr>
              <a:t> Processor", S. </a:t>
            </a:r>
            <a:r>
              <a:rPr lang="fr-FR" dirty="0" err="1" smtClean="0">
                <a:latin typeface="Arial" charset="0"/>
                <a:cs typeface="+mn-cs"/>
              </a:rPr>
              <a:t>Card</a:t>
            </a:r>
            <a:r>
              <a:rPr lang="fr-FR" dirty="0" smtClean="0">
                <a:latin typeface="Arial" charset="0"/>
                <a:cs typeface="+mn-cs"/>
              </a:rPr>
              <a:t>, </a:t>
            </a:r>
            <a:r>
              <a:rPr lang="fr-FR" dirty="0" err="1" smtClean="0">
                <a:latin typeface="Arial" charset="0"/>
                <a:cs typeface="+mn-cs"/>
              </a:rPr>
              <a:t>T</a:t>
            </a:r>
            <a:r>
              <a:rPr lang="fr-FR" dirty="0" smtClean="0">
                <a:latin typeface="Arial" charset="0"/>
                <a:cs typeface="+mn-cs"/>
              </a:rPr>
              <a:t>. Moran et A. </a:t>
            </a:r>
            <a:r>
              <a:rPr lang="fr-FR" dirty="0" err="1" smtClean="0">
                <a:latin typeface="Arial" charset="0"/>
                <a:cs typeface="+mn-cs"/>
              </a:rPr>
              <a:t>Newell</a:t>
            </a:r>
            <a:endParaRPr lang="fr-FR" dirty="0" smtClean="0">
              <a:latin typeface="Arial" charset="0"/>
              <a:cs typeface="+mn-cs"/>
            </a:endParaRPr>
          </a:p>
          <a:p>
            <a:pPr eaLnBrk="1" hangingPunct="1">
              <a:defRPr/>
            </a:pPr>
            <a:r>
              <a:rPr lang="fr-FR" dirty="0" err="1" smtClean="0">
                <a:latin typeface="Arial" charset="0"/>
                <a:cs typeface="+mn-cs"/>
              </a:rPr>
              <a:t>repr</a:t>
            </a:r>
            <a:r>
              <a:rPr lang="fr-FR" dirty="0" err="1" smtClean="0">
                <a:latin typeface="Arial" charset="0"/>
                <a:ea typeface="ヒラギノ角ゴ Pro W3" charset="0"/>
                <a:cs typeface="ヒラギノ角ゴ Pro W3" charset="0"/>
              </a:rPr>
              <a:t>市</a:t>
            </a:r>
            <a:r>
              <a:rPr lang="fr-FR" dirty="0" err="1" smtClean="0">
                <a:latin typeface="Arial" charset="0"/>
                <a:cs typeface="+mn-cs"/>
              </a:rPr>
              <a:t>entent</a:t>
            </a:r>
            <a:r>
              <a:rPr lang="fr-FR" dirty="0" smtClean="0">
                <a:latin typeface="Arial" charset="0"/>
                <a:cs typeface="+mn-cs"/>
              </a:rPr>
              <a:t> l'individu comme un </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a:t>
            </a:r>
            <a:r>
              <a:rPr lang="fr-FR" dirty="0" smtClean="0">
                <a:latin typeface="Arial" charset="0"/>
                <a:cs typeface="+mn-cs"/>
              </a:rPr>
              <a:t> de traitement d'informations </a:t>
            </a:r>
            <a:r>
              <a:rPr lang="fr-FR" dirty="0" err="1" smtClean="0">
                <a:latin typeface="Arial" charset="0"/>
                <a:cs typeface="+mn-cs"/>
              </a:rPr>
              <a:t>r</a:t>
            </a:r>
            <a:r>
              <a:rPr lang="fr-FR" dirty="0" err="1" smtClean="0">
                <a:latin typeface="Arial" charset="0"/>
                <a:ea typeface="ヒラギノ角ゴ Pro W3" charset="0"/>
                <a:cs typeface="ヒラギノ角ゴ Pro W3" charset="0"/>
              </a:rPr>
              <a:t>使</a:t>
            </a:r>
            <a:r>
              <a:rPr lang="fr-FR" dirty="0" err="1" smtClean="0">
                <a:latin typeface="Arial" charset="0"/>
                <a:cs typeface="+mn-cs"/>
              </a:rPr>
              <a:t>i</a:t>
            </a:r>
            <a:r>
              <a:rPr lang="fr-FR" dirty="0" smtClean="0">
                <a:latin typeface="Arial" charset="0"/>
                <a:cs typeface="+mn-cs"/>
              </a:rPr>
              <a:t> par des</a:t>
            </a:r>
          </a:p>
          <a:p>
            <a:pPr eaLnBrk="1" hangingPunct="1">
              <a:defRPr/>
            </a:pPr>
            <a:r>
              <a:rPr lang="fr-FR" dirty="0" err="1" smtClean="0">
                <a:latin typeface="Arial" charset="0"/>
                <a:cs typeface="+mn-cs"/>
              </a:rPr>
              <a:t>r</a:t>
            </a:r>
            <a:r>
              <a:rPr lang="fr-FR" dirty="0" err="1" smtClean="0">
                <a:latin typeface="Arial" charset="0"/>
                <a:ea typeface="ヒラギノ角ゴ Pro W3" charset="0"/>
                <a:cs typeface="ヒラギノ角ゴ Pro W3" charset="0"/>
              </a:rPr>
              <a:t>夙</a:t>
            </a:r>
            <a:r>
              <a:rPr lang="fr-FR" dirty="0" err="1" smtClean="0">
                <a:latin typeface="Arial" charset="0"/>
                <a:cs typeface="+mn-cs"/>
              </a:rPr>
              <a:t>les</a:t>
            </a:r>
            <a:r>
              <a:rPr lang="fr-FR" dirty="0" smtClean="0">
                <a:latin typeface="Arial" charset="0"/>
                <a:cs typeface="+mn-cs"/>
              </a:rPr>
              <a:t> [</a:t>
            </a:r>
            <a:r>
              <a:rPr lang="fr-FR" dirty="0" err="1" smtClean="0">
                <a:latin typeface="Arial" charset="0"/>
                <a:cs typeface="+mn-cs"/>
              </a:rPr>
              <a:t>Card</a:t>
            </a:r>
            <a:r>
              <a:rPr lang="fr-FR" dirty="0" smtClean="0">
                <a:latin typeface="Arial" charset="0"/>
                <a:cs typeface="+mn-cs"/>
              </a:rPr>
              <a:t> 83].</a:t>
            </a:r>
          </a:p>
          <a:p>
            <a:pPr eaLnBrk="1" hangingPunct="1">
              <a:defRPr/>
            </a:pPr>
            <a:r>
              <a:rPr lang="fr-FR" dirty="0" smtClean="0">
                <a:latin typeface="Arial" charset="0"/>
                <a:cs typeface="+mn-cs"/>
              </a:rPr>
              <a:t>Le processeur humain comprend trois sous-</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es</a:t>
            </a:r>
            <a:r>
              <a:rPr lang="fr-FR" dirty="0" smtClean="0">
                <a:latin typeface="Arial" charset="0"/>
                <a:cs typeface="+mn-cs"/>
              </a:rPr>
              <a:t> </a:t>
            </a:r>
            <a:r>
              <a:rPr lang="fr-FR" dirty="0" err="1" smtClean="0">
                <a:latin typeface="Arial" charset="0"/>
                <a:cs typeface="+mn-cs"/>
              </a:rPr>
              <a:t>interd</a:t>
            </a:r>
            <a:r>
              <a:rPr lang="fr-FR" dirty="0" err="1" smtClean="0">
                <a:latin typeface="Arial" charset="0"/>
                <a:ea typeface="ヒラギノ角ゴ Pro W3" charset="0"/>
                <a:cs typeface="ヒラギノ角ゴ Pro W3" charset="0"/>
              </a:rPr>
              <a:t>姿</a:t>
            </a:r>
            <a:r>
              <a:rPr lang="fr-FR" dirty="0" err="1" smtClean="0">
                <a:latin typeface="Arial" charset="0"/>
                <a:cs typeface="+mn-cs"/>
              </a:rPr>
              <a:t>endants</a:t>
            </a:r>
            <a:r>
              <a:rPr lang="fr-FR" dirty="0" smtClean="0">
                <a:latin typeface="Arial" charset="0"/>
                <a:cs typeface="+mn-cs"/>
              </a:rPr>
              <a:t> : les </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es</a:t>
            </a:r>
            <a:endParaRPr lang="fr-FR" dirty="0" smtClean="0">
              <a:latin typeface="Arial" charset="0"/>
              <a:cs typeface="+mn-cs"/>
            </a:endParaRPr>
          </a:p>
          <a:p>
            <a:pPr eaLnBrk="1" hangingPunct="1">
              <a:defRPr/>
            </a:pPr>
            <a:r>
              <a:rPr lang="fr-FR" dirty="0" smtClean="0">
                <a:latin typeface="Arial" charset="0"/>
                <a:cs typeface="+mn-cs"/>
              </a:rPr>
              <a:t>sensoriel, moteur et cognitif. Chacun d'eux dispose d'une </a:t>
            </a:r>
            <a:r>
              <a:rPr lang="fr-FR" dirty="0" err="1" smtClean="0">
                <a:latin typeface="Arial" charset="0"/>
                <a:cs typeface="+mn-cs"/>
              </a:rPr>
              <a:t>m</a:t>
            </a:r>
            <a:r>
              <a:rPr lang="fr-FR" dirty="0" err="1" smtClean="0">
                <a:latin typeface="Arial" charset="0"/>
                <a:ea typeface="ヒラギノ角ゴ Pro W3" charset="0"/>
                <a:cs typeface="ヒラギノ角ゴ Pro W3" charset="0"/>
              </a:rPr>
              <a:t>士</a:t>
            </a:r>
            <a:r>
              <a:rPr lang="fr-FR" dirty="0" err="1" smtClean="0">
                <a:latin typeface="Arial" charset="0"/>
                <a:cs typeface="+mn-cs"/>
              </a:rPr>
              <a:t>oire</a:t>
            </a:r>
            <a:r>
              <a:rPr lang="fr-FR" dirty="0" smtClean="0">
                <a:latin typeface="Arial" charset="0"/>
                <a:cs typeface="+mn-cs"/>
              </a:rPr>
              <a:t> et d'un processeur</a:t>
            </a:r>
          </a:p>
          <a:p>
            <a:pPr eaLnBrk="1" hangingPunct="1">
              <a:defRPr/>
            </a:pPr>
            <a:r>
              <a:rPr lang="fr-FR" dirty="0" smtClean="0">
                <a:latin typeface="Arial" charset="0"/>
                <a:cs typeface="+mn-cs"/>
              </a:rPr>
              <a:t>dont les performances se </a:t>
            </a:r>
            <a:r>
              <a:rPr lang="fr-FR" dirty="0" err="1" smtClean="0">
                <a:latin typeface="Arial" charset="0"/>
                <a:cs typeface="+mn-cs"/>
              </a:rPr>
              <a:t>caract</a:t>
            </a:r>
            <a:r>
              <a:rPr lang="fr-FR" dirty="0" err="1" smtClean="0">
                <a:latin typeface="Arial" charset="0"/>
                <a:ea typeface="ヒラギノ角ゴ Pro W3" charset="0"/>
                <a:cs typeface="ヒラギノ角ゴ Pro W3" charset="0"/>
              </a:rPr>
              <a:t>屍</a:t>
            </a:r>
            <a:r>
              <a:rPr lang="fr-FR" dirty="0" err="1" smtClean="0">
                <a:latin typeface="Arial" charset="0"/>
                <a:cs typeface="+mn-cs"/>
              </a:rPr>
              <a:t>isent</a:t>
            </a:r>
            <a:r>
              <a:rPr lang="fr-FR" dirty="0" smtClean="0">
                <a:latin typeface="Arial" charset="0"/>
                <a:cs typeface="+mn-cs"/>
              </a:rPr>
              <a:t> </a:t>
            </a:r>
            <a:r>
              <a:rPr lang="fr-FR" dirty="0" smtClean="0">
                <a:latin typeface="Lucida Grande" charset="0"/>
                <a:cs typeface="+mn-cs"/>
              </a:rPr>
              <a:t>�</a:t>
            </a:r>
            <a:r>
              <a:rPr lang="fr-FR" dirty="0" smtClean="0">
                <a:latin typeface="Arial" charset="0"/>
                <a:cs typeface="+mn-cs"/>
              </a:rPr>
              <a:t> l'aide de </a:t>
            </a:r>
            <a:r>
              <a:rPr lang="fr-FR" dirty="0" err="1" smtClean="0">
                <a:latin typeface="Arial" charset="0"/>
                <a:cs typeface="+mn-cs"/>
              </a:rPr>
              <a:t>param</a:t>
            </a:r>
            <a:r>
              <a:rPr lang="fr-FR" dirty="0" err="1" smtClean="0">
                <a:latin typeface="Arial" charset="0"/>
                <a:ea typeface="ヒラギノ角ゴ Pro W3" charset="0"/>
                <a:cs typeface="ヒラギノ角ゴ Pro W3" charset="0"/>
              </a:rPr>
              <a:t>春</a:t>
            </a:r>
            <a:r>
              <a:rPr lang="fr-FR" dirty="0" err="1" smtClean="0">
                <a:latin typeface="Arial" charset="0"/>
                <a:cs typeface="+mn-cs"/>
              </a:rPr>
              <a:t>res</a:t>
            </a:r>
            <a:r>
              <a:rPr lang="fr-FR" dirty="0" smtClean="0">
                <a:latin typeface="Arial" charset="0"/>
                <a:cs typeface="+mn-cs"/>
              </a:rPr>
              <a:t>.</a:t>
            </a:r>
          </a:p>
          <a:p>
            <a:pPr eaLnBrk="1" hangingPunct="1">
              <a:defRPr/>
            </a:pPr>
            <a:endParaRPr lang="fr-FR" dirty="0"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ED30F-814D-2045-85C9-84E4EE077D2C}" type="slidenum">
              <a:rPr lang="fr-FR"/>
              <a:pPr>
                <a:defRPr/>
              </a:pPr>
              <a:t>60</a:t>
            </a:fld>
            <a:endParaRPr lang="fr-FR"/>
          </a:p>
        </p:txBody>
      </p:sp>
      <p:sp>
        <p:nvSpPr>
          <p:cNvPr id="160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4611"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800ACA-2B59-A345-BAD4-0BEE3A076957}" type="slidenum">
              <a:rPr lang="fr-FR"/>
              <a:pPr>
                <a:defRPr/>
              </a:pPr>
              <a:t>61</a:t>
            </a:fld>
            <a:endParaRPr lang="fr-FR"/>
          </a:p>
        </p:txBody>
      </p:sp>
      <p:sp>
        <p:nvSpPr>
          <p:cNvPr id="160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5635"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7D80BF-A552-7C43-AF12-CBFE286B6736}" type="slidenum">
              <a:rPr lang="fr-FR"/>
              <a:pPr>
                <a:defRPr/>
              </a:pPr>
              <a:t>62</a:t>
            </a:fld>
            <a:endParaRPr lang="fr-FR"/>
          </a:p>
        </p:txBody>
      </p:sp>
      <p:sp>
        <p:nvSpPr>
          <p:cNvPr id="160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665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98D676-A4B2-A54A-8D6E-1A145450EB13}" type="slidenum">
              <a:rPr lang="fr-FR"/>
              <a:pPr>
                <a:defRPr/>
              </a:pPr>
              <a:t>63</a:t>
            </a:fld>
            <a:endParaRPr lang="fr-FR"/>
          </a:p>
        </p:txBody>
      </p:sp>
      <p:sp>
        <p:nvSpPr>
          <p:cNvPr id="160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68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160247-3220-9347-A94F-E082248C3D47}" type="slidenum">
              <a:rPr lang="fr-FR"/>
              <a:pPr>
                <a:defRPr/>
              </a:pPr>
              <a:t>64</a:t>
            </a:fld>
            <a:endParaRPr lang="fr-FR"/>
          </a:p>
        </p:txBody>
      </p:sp>
      <p:sp>
        <p:nvSpPr>
          <p:cNvPr id="160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C08112-0937-F643-8FFC-FD6333D291A4}" type="slidenum">
              <a:rPr lang="fr-FR"/>
              <a:pPr>
                <a:defRPr/>
              </a:pPr>
              <a:t>65</a:t>
            </a:fld>
            <a:endParaRPr lang="fr-FR"/>
          </a:p>
        </p:txBody>
      </p:sp>
      <p:sp>
        <p:nvSpPr>
          <p:cNvPr id="160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9731"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FD1E37-FC8C-6440-9B21-67044EF76745}" type="slidenum">
              <a:rPr lang="fr-FR"/>
              <a:pPr>
                <a:defRPr/>
              </a:pPr>
              <a:t>66</a:t>
            </a:fld>
            <a:endParaRPr lang="fr-FR"/>
          </a:p>
        </p:txBody>
      </p:sp>
      <p:sp>
        <p:nvSpPr>
          <p:cNvPr id="161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0755"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0C38B0-E3EF-9B47-8142-475BFBA5652A}" type="slidenum">
              <a:rPr lang="fr-FR"/>
              <a:pPr>
                <a:defRPr/>
              </a:pPr>
              <a:t>67</a:t>
            </a:fld>
            <a:endParaRPr lang="fr-FR"/>
          </a:p>
        </p:txBody>
      </p:sp>
      <p:sp>
        <p:nvSpPr>
          <p:cNvPr id="161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177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A28DC-87B5-9D47-8A6E-9514DF2AE53C}" type="slidenum">
              <a:rPr lang="fr-FR"/>
              <a:pPr>
                <a:defRPr/>
              </a:pPr>
              <a:t>68</a:t>
            </a:fld>
            <a:endParaRPr lang="fr-FR"/>
          </a:p>
        </p:txBody>
      </p:sp>
      <p:sp>
        <p:nvSpPr>
          <p:cNvPr id="161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280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5F0AC4-43DB-C84C-9D16-22AECF5F820D}" type="slidenum">
              <a:rPr lang="fr-FR"/>
              <a:pPr>
                <a:defRPr/>
              </a:pPr>
              <a:t>69</a:t>
            </a:fld>
            <a:endParaRPr lang="fr-FR"/>
          </a:p>
        </p:txBody>
      </p:sp>
      <p:sp>
        <p:nvSpPr>
          <p:cNvPr id="1157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23" name="Rectangle 3"/>
          <p:cNvSpPr>
            <a:spLocks noGrp="1" noChangeArrowheads="1"/>
          </p:cNvSpPr>
          <p:nvPr>
            <p:ph type="body" idx="1"/>
          </p:nvPr>
        </p:nvSpPr>
        <p:spPr/>
        <p:txBody>
          <a:bodyPr/>
          <a:lstStyle/>
          <a:p>
            <a:pPr eaLnBrk="1" hangingPunct="1">
              <a:defRPr/>
            </a:pPr>
            <a:r>
              <a:rPr lang="fr-FR" dirty="0" smtClean="0">
                <a:cs typeface="+mn-cs"/>
              </a:rPr>
              <a:t>	Ces règles déterminent de manière approximative les </a:t>
            </a:r>
            <a:r>
              <a:rPr lang="fr-FR" dirty="0" err="1" smtClean="0">
                <a:cs typeface="+mn-cs"/>
              </a:rPr>
              <a:t>mnèmes</a:t>
            </a:r>
            <a:r>
              <a:rPr lang="fr-FR" dirty="0" smtClean="0">
                <a:cs typeface="+mn-cs"/>
              </a:rPr>
              <a:t> d'une méthode. Elles constituent une base à laquelle il est possible d'ajouter des heuristiques plus précises pour, par exemple, tenir compte des différences entre les classes d'utilisateurs, différences qui, entre experts et novices, se traduisent précisément par la nature des </a:t>
            </a:r>
            <a:r>
              <a:rPr lang="fr-FR" dirty="0" err="1" smtClean="0">
                <a:cs typeface="+mn-cs"/>
              </a:rPr>
              <a:t>mnèmes</a:t>
            </a:r>
            <a:r>
              <a:rPr lang="fr-FR" dirty="0" smtClean="0">
                <a:cs typeface="+mn-cs"/>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B5288A-A2FD-3045-9120-734AEA124A38}" type="slidenum">
              <a:rPr lang="fr-FR"/>
              <a:pPr>
                <a:defRPr/>
              </a:pPr>
              <a:t>7</a:t>
            </a:fld>
            <a:endParaRPr lang="fr-FR"/>
          </a:p>
        </p:txBody>
      </p:sp>
      <p:sp>
        <p:nvSpPr>
          <p:cNvPr id="107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2131" name="Rectangle 3"/>
          <p:cNvSpPr>
            <a:spLocks noGrp="1" noChangeArrowheads="1"/>
          </p:cNvSpPr>
          <p:nvPr>
            <p:ph type="body" idx="1"/>
          </p:nvPr>
        </p:nvSpPr>
        <p:spPr/>
        <p:txBody>
          <a:bodyPr/>
          <a:lstStyle/>
          <a:p>
            <a:pPr eaLnBrk="1" hangingPunct="1">
              <a:defRPr/>
            </a:pPr>
            <a:r>
              <a:rPr lang="fr-FR" dirty="0" smtClean="0">
                <a:latin typeface="Arial" charset="0"/>
                <a:cs typeface="+mn-cs"/>
              </a:rPr>
              <a:t>Le </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a:t>
            </a:r>
            <a:r>
              <a:rPr lang="fr-FR" dirty="0" smtClean="0">
                <a:latin typeface="Arial" charset="0"/>
                <a:cs typeface="+mn-cs"/>
              </a:rPr>
              <a:t> sensoriel </a:t>
            </a:r>
            <a:r>
              <a:rPr lang="fr-FR" dirty="0" err="1" smtClean="0">
                <a:latin typeface="Arial" charset="0"/>
                <a:cs typeface="+mn-cs"/>
              </a:rPr>
              <a:t>d</a:t>
            </a:r>
            <a:r>
              <a:rPr lang="fr-FR" dirty="0" err="1" smtClean="0">
                <a:latin typeface="Arial" charset="0"/>
                <a:ea typeface="ヒラギノ角ゴ Pro W3" charset="0"/>
                <a:cs typeface="ヒラギノ角ゴ Pro W3" charset="0"/>
              </a:rPr>
              <a:t>市</a:t>
            </a:r>
            <a:r>
              <a:rPr lang="fr-FR" dirty="0" err="1" smtClean="0">
                <a:latin typeface="Arial" charset="0"/>
                <a:cs typeface="+mn-cs"/>
              </a:rPr>
              <a:t>igne</a:t>
            </a:r>
            <a:r>
              <a:rPr lang="fr-FR" dirty="0" smtClean="0">
                <a:latin typeface="Arial" charset="0"/>
                <a:cs typeface="+mn-cs"/>
              </a:rPr>
              <a:t> l'ensemble des sous-</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es</a:t>
            </a:r>
            <a:r>
              <a:rPr lang="fr-FR" dirty="0" smtClean="0">
                <a:latin typeface="Arial" charset="0"/>
                <a:cs typeface="+mn-cs"/>
              </a:rPr>
              <a:t> </a:t>
            </a:r>
            <a:r>
              <a:rPr lang="fr-FR" dirty="0" err="1" smtClean="0">
                <a:latin typeface="Arial" charset="0"/>
                <a:cs typeface="+mn-cs"/>
              </a:rPr>
              <a:t>sp</a:t>
            </a:r>
            <a:r>
              <a:rPr lang="fr-FR" dirty="0" err="1" smtClean="0">
                <a:latin typeface="Arial" charset="0"/>
                <a:ea typeface="ヒラギノ角ゴ Pro W3" charset="0"/>
                <a:cs typeface="ヒラギノ角ゴ Pro W3" charset="0"/>
              </a:rPr>
              <a:t>残</a:t>
            </a:r>
            <a:r>
              <a:rPr lang="fr-FR" dirty="0" err="1" smtClean="0">
                <a:latin typeface="Arial" charset="0"/>
                <a:cs typeface="+mn-cs"/>
              </a:rPr>
              <a:t>ialis</a:t>
            </a:r>
            <a:r>
              <a:rPr lang="fr-FR" dirty="0" err="1" smtClean="0">
                <a:latin typeface="Arial" charset="0"/>
                <a:ea typeface="ヒラギノ角ゴ Pro W3" charset="0"/>
                <a:cs typeface="ヒラギノ角ゴ Pro W3" charset="0"/>
              </a:rPr>
              <a:t>市</a:t>
            </a:r>
            <a:r>
              <a:rPr lang="fr-FR" dirty="0" smtClean="0">
                <a:latin typeface="Arial" charset="0"/>
                <a:cs typeface="+mn-cs"/>
              </a:rPr>
              <a:t> chacun dans</a:t>
            </a:r>
          </a:p>
          <a:p>
            <a:pPr eaLnBrk="1" hangingPunct="1">
              <a:defRPr/>
            </a:pPr>
            <a:r>
              <a:rPr lang="fr-FR" dirty="0" smtClean="0">
                <a:latin typeface="Arial" charset="0"/>
                <a:cs typeface="+mn-cs"/>
              </a:rPr>
              <a:t>le traitement d'une classe de stimuli. Un stimulus est un </a:t>
            </a:r>
            <a:r>
              <a:rPr lang="fr-FR" dirty="0" err="1" smtClean="0">
                <a:latin typeface="Arial" charset="0"/>
                <a:cs typeface="+mn-cs"/>
              </a:rPr>
              <a:t>ph</a:t>
            </a:r>
            <a:r>
              <a:rPr lang="fr-FR" dirty="0" err="1" smtClean="0">
                <a:latin typeface="Arial" charset="0"/>
                <a:ea typeface="ヒラギノ角ゴ Pro W3" charset="0"/>
                <a:cs typeface="ヒラギノ角ゴ Pro W3" charset="0"/>
              </a:rPr>
              <a:t>始</a:t>
            </a:r>
            <a:r>
              <a:rPr lang="fr-FR" dirty="0" err="1" smtClean="0">
                <a:latin typeface="Arial" charset="0"/>
                <a:cs typeface="+mn-cs"/>
              </a:rPr>
              <a:t>om</a:t>
            </a:r>
            <a:r>
              <a:rPr lang="fr-FR" dirty="0" err="1" smtClean="0">
                <a:latin typeface="Arial" charset="0"/>
                <a:ea typeface="ヒラギノ角ゴ Pro W3" charset="0"/>
                <a:cs typeface="ヒラギノ角ゴ Pro W3" charset="0"/>
              </a:rPr>
              <a:t>熟</a:t>
            </a:r>
            <a:r>
              <a:rPr lang="fr-FR" dirty="0" err="1" smtClean="0">
                <a:latin typeface="Arial" charset="0"/>
                <a:cs typeface="+mn-cs"/>
              </a:rPr>
              <a:t>e</a:t>
            </a:r>
            <a:r>
              <a:rPr lang="fr-FR" dirty="0" smtClean="0">
                <a:latin typeface="Arial" charset="0"/>
                <a:cs typeface="+mn-cs"/>
              </a:rPr>
              <a:t> physique</a:t>
            </a:r>
          </a:p>
          <a:p>
            <a:pPr eaLnBrk="1" hangingPunct="1">
              <a:defRPr/>
            </a:pPr>
            <a:r>
              <a:rPr lang="fr-FR" dirty="0" err="1" smtClean="0">
                <a:latin typeface="Arial" charset="0"/>
                <a:cs typeface="+mn-cs"/>
              </a:rPr>
              <a:t>d</a:t>
            </a:r>
            <a:r>
              <a:rPr lang="fr-FR" dirty="0" err="1" smtClean="0">
                <a:latin typeface="Arial" charset="0"/>
                <a:ea typeface="ヒラギノ角ゴ Pro W3" charset="0"/>
                <a:cs typeface="ヒラギノ角ゴ Pro W3" charset="0"/>
              </a:rPr>
              <a:t>師</a:t>
            </a:r>
            <a:r>
              <a:rPr lang="fr-FR" dirty="0" err="1" smtClean="0">
                <a:latin typeface="Arial" charset="0"/>
                <a:cs typeface="+mn-cs"/>
              </a:rPr>
              <a:t>ectable</a:t>
            </a:r>
            <a:r>
              <a:rPr lang="fr-FR" dirty="0" smtClean="0">
                <a:latin typeface="Arial" charset="0"/>
                <a:cs typeface="+mn-cs"/>
              </a:rPr>
              <a:t> par un sous-</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a:t>
            </a:r>
            <a:r>
              <a:rPr lang="fr-FR" dirty="0" smtClean="0">
                <a:latin typeface="Arial" charset="0"/>
                <a:cs typeface="+mn-cs"/>
              </a:rPr>
              <a:t> sensoriel. Chaque sous-</a:t>
            </a:r>
            <a:r>
              <a:rPr lang="fr-FR" dirty="0" err="1" smtClean="0">
                <a:latin typeface="Arial" charset="0"/>
                <a:cs typeface="+mn-cs"/>
              </a:rPr>
              <a:t>syst</a:t>
            </a:r>
            <a:r>
              <a:rPr lang="fr-FR" dirty="0" err="1" smtClean="0">
                <a:latin typeface="Arial" charset="0"/>
                <a:ea typeface="ヒラギノ角ゴ Pro W3" charset="0"/>
                <a:cs typeface="ヒラギノ角ゴ Pro W3" charset="0"/>
              </a:rPr>
              <a:t>塾</a:t>
            </a:r>
            <a:r>
              <a:rPr lang="fr-FR" dirty="0" err="1" smtClean="0">
                <a:latin typeface="Arial" charset="0"/>
                <a:cs typeface="+mn-cs"/>
              </a:rPr>
              <a:t>e</a:t>
            </a:r>
            <a:r>
              <a:rPr lang="fr-FR" dirty="0" smtClean="0">
                <a:latin typeface="Arial" charset="0"/>
                <a:cs typeface="+mn-cs"/>
              </a:rPr>
              <a:t> dispose d'une</a:t>
            </a:r>
          </a:p>
          <a:p>
            <a:pPr eaLnBrk="1" hangingPunct="1">
              <a:defRPr/>
            </a:pPr>
            <a:r>
              <a:rPr lang="fr-FR" dirty="0" err="1" smtClean="0">
                <a:latin typeface="Arial" charset="0"/>
                <a:cs typeface="+mn-cs"/>
              </a:rPr>
              <a:t>m</a:t>
            </a:r>
            <a:r>
              <a:rPr lang="fr-FR" dirty="0" err="1" smtClean="0">
                <a:latin typeface="Arial" charset="0"/>
                <a:ea typeface="ヒラギノ角ゴ Pro W3" charset="0"/>
                <a:cs typeface="ヒラギノ角ゴ Pro W3" charset="0"/>
              </a:rPr>
              <a:t>士</a:t>
            </a:r>
            <a:r>
              <a:rPr lang="fr-FR" dirty="0" err="1" smtClean="0">
                <a:latin typeface="Arial" charset="0"/>
                <a:cs typeface="+mn-cs"/>
              </a:rPr>
              <a:t>oire</a:t>
            </a:r>
            <a:r>
              <a:rPr lang="fr-FR" dirty="0" smtClean="0">
                <a:latin typeface="Arial" charset="0"/>
                <a:cs typeface="+mn-cs"/>
              </a:rPr>
              <a:t> </a:t>
            </a:r>
            <a:r>
              <a:rPr lang="fr-FR" dirty="0" err="1" smtClean="0">
                <a:latin typeface="Arial" charset="0"/>
                <a:cs typeface="+mn-cs"/>
              </a:rPr>
              <a:t>sp</a:t>
            </a:r>
            <a:r>
              <a:rPr lang="fr-FR" dirty="0" err="1" smtClean="0">
                <a:latin typeface="Arial" charset="0"/>
                <a:ea typeface="ヒラギノ角ゴ Pro W3" charset="0"/>
                <a:cs typeface="ヒラギノ角ゴ Pro W3" charset="0"/>
              </a:rPr>
              <a:t>残</a:t>
            </a:r>
            <a:r>
              <a:rPr lang="fr-FR" dirty="0" err="1" smtClean="0">
                <a:latin typeface="Arial" charset="0"/>
                <a:cs typeface="+mn-cs"/>
              </a:rPr>
              <a:t>ifique</a:t>
            </a:r>
            <a:r>
              <a:rPr lang="fr-FR" dirty="0" smtClean="0">
                <a:latin typeface="Arial" charset="0"/>
                <a:cs typeface="+mn-cs"/>
              </a:rPr>
              <a:t>, dite </a:t>
            </a:r>
            <a:r>
              <a:rPr lang="fr-FR" dirty="0" err="1" smtClean="0">
                <a:latin typeface="Arial" charset="0"/>
                <a:cs typeface="+mn-cs"/>
              </a:rPr>
              <a:t>m</a:t>
            </a:r>
            <a:r>
              <a:rPr lang="fr-FR" dirty="0" err="1" smtClean="0">
                <a:latin typeface="Arial" charset="0"/>
                <a:ea typeface="ヒラギノ角ゴ Pro W3" charset="0"/>
                <a:cs typeface="ヒラギノ角ゴ Pro W3" charset="0"/>
              </a:rPr>
              <a:t>士</a:t>
            </a:r>
            <a:r>
              <a:rPr lang="fr-FR" dirty="0" err="1" smtClean="0">
                <a:latin typeface="Arial" charset="0"/>
                <a:cs typeface="+mn-cs"/>
              </a:rPr>
              <a:t>oire</a:t>
            </a:r>
            <a:r>
              <a:rPr lang="fr-FR" dirty="0" smtClean="0">
                <a:latin typeface="Arial" charset="0"/>
                <a:cs typeface="+mn-cs"/>
              </a:rPr>
              <a:t> sensorielle, et d'un </a:t>
            </a:r>
            <a:r>
              <a:rPr lang="fr-FR" dirty="0" err="1" smtClean="0">
                <a:latin typeface="Arial" charset="0"/>
                <a:cs typeface="+mn-cs"/>
              </a:rPr>
              <a:t>m</a:t>
            </a:r>
            <a:r>
              <a:rPr lang="fr-FR" dirty="0" err="1" smtClean="0">
                <a:latin typeface="Arial" charset="0"/>
                <a:ea typeface="ヒラギノ角ゴ Pro W3" charset="0"/>
                <a:cs typeface="ヒラギノ角ゴ Pro W3" charset="0"/>
              </a:rPr>
              <a:t>残</a:t>
            </a:r>
            <a:r>
              <a:rPr lang="fr-FR" dirty="0" err="1" smtClean="0">
                <a:latin typeface="Arial" charset="0"/>
                <a:cs typeface="+mn-cs"/>
              </a:rPr>
              <a:t>anisme</a:t>
            </a:r>
            <a:r>
              <a:rPr lang="fr-FR" dirty="0" smtClean="0">
                <a:latin typeface="Arial" charset="0"/>
                <a:cs typeface="+mn-cs"/>
              </a:rPr>
              <a:t> de traitement</a:t>
            </a:r>
          </a:p>
          <a:p>
            <a:pPr eaLnBrk="1" hangingPunct="1">
              <a:defRPr/>
            </a:pPr>
            <a:r>
              <a:rPr lang="fr-FR" dirty="0" err="1" smtClean="0">
                <a:latin typeface="Arial" charset="0"/>
                <a:cs typeface="+mn-cs"/>
              </a:rPr>
              <a:t>int</a:t>
            </a:r>
            <a:r>
              <a:rPr lang="fr-FR" dirty="0" err="1" smtClean="0">
                <a:latin typeface="Arial" charset="0"/>
                <a:ea typeface="ヒラギノ角ゴ Pro W3" charset="0"/>
                <a:cs typeface="ヒラギノ角ゴ Pro W3" charset="0"/>
              </a:rPr>
              <a:t>使</a:t>
            </a:r>
            <a:r>
              <a:rPr lang="fr-FR" dirty="0" err="1" smtClean="0">
                <a:latin typeface="Arial" charset="0"/>
                <a:cs typeface="+mn-cs"/>
              </a:rPr>
              <a:t>r</a:t>
            </a:r>
            <a:r>
              <a:rPr lang="fr-FR" dirty="0" smtClean="0">
                <a:latin typeface="Lucida Grande" charset="0"/>
                <a:cs typeface="+mn-cs"/>
              </a:rPr>
              <a:t>�</a:t>
            </a:r>
            <a:r>
              <a:rPr lang="fr-FR" dirty="0" smtClean="0">
                <a:latin typeface="Arial" charset="0"/>
                <a:cs typeface="+mn-cs"/>
              </a:rPr>
              <a:t>.</a:t>
            </a:r>
          </a:p>
          <a:p>
            <a:pPr eaLnBrk="1" hangingPunct="1">
              <a:defRPr/>
            </a:pPr>
            <a:r>
              <a:rPr lang="fr-FR" dirty="0" smtClean="0">
                <a:latin typeface="Arial" charset="0"/>
                <a:cs typeface="+mn-cs"/>
              </a:rPr>
              <a:t>Les stimuli sont </a:t>
            </a:r>
            <a:r>
              <a:rPr lang="fr-FR" dirty="0" err="1" smtClean="0">
                <a:latin typeface="Arial" charset="0"/>
                <a:cs typeface="+mn-cs"/>
              </a:rPr>
              <a:t>cod</a:t>
            </a:r>
            <a:r>
              <a:rPr lang="fr-FR" dirty="0" err="1" smtClean="0">
                <a:latin typeface="Arial" charset="0"/>
                <a:ea typeface="ヒラギノ角ゴ Pro W3" charset="0"/>
                <a:cs typeface="ヒラギノ角ゴ Pro W3" charset="0"/>
              </a:rPr>
              <a:t>市</a:t>
            </a:r>
            <a:r>
              <a:rPr lang="fr-FR" dirty="0" smtClean="0">
                <a:latin typeface="Arial" charset="0"/>
                <a:cs typeface="+mn-cs"/>
              </a:rPr>
              <a:t> dans la </a:t>
            </a:r>
            <a:r>
              <a:rPr lang="fr-FR" dirty="0" err="1" smtClean="0">
                <a:latin typeface="Arial" charset="0"/>
                <a:cs typeface="+mn-cs"/>
              </a:rPr>
              <a:t>m</a:t>
            </a:r>
            <a:r>
              <a:rPr lang="fr-FR" dirty="0" err="1" smtClean="0">
                <a:latin typeface="Arial" charset="0"/>
                <a:ea typeface="ヒラギノ角ゴ Pro W3" charset="0"/>
                <a:cs typeface="ヒラギノ角ゴ Pro W3" charset="0"/>
              </a:rPr>
              <a:t>士</a:t>
            </a:r>
            <a:r>
              <a:rPr lang="fr-FR" dirty="0" err="1" smtClean="0">
                <a:latin typeface="Arial" charset="0"/>
                <a:cs typeface="+mn-cs"/>
              </a:rPr>
              <a:t>oire</a:t>
            </a:r>
            <a:r>
              <a:rPr lang="fr-FR" dirty="0" smtClean="0">
                <a:latin typeface="Arial" charset="0"/>
                <a:cs typeface="+mn-cs"/>
              </a:rPr>
              <a:t> sensorielle. Ce codage exprime les </a:t>
            </a:r>
            <a:r>
              <a:rPr lang="fr-FR" dirty="0" err="1" smtClean="0">
                <a:latin typeface="Arial" charset="0"/>
                <a:cs typeface="+mn-cs"/>
              </a:rPr>
              <a:t>propri</a:t>
            </a:r>
            <a:r>
              <a:rPr lang="fr-FR" dirty="0" err="1" smtClean="0">
                <a:latin typeface="Arial" charset="0"/>
                <a:ea typeface="ヒラギノ角ゴ Pro W3" charset="0"/>
                <a:cs typeface="ヒラギノ角ゴ Pro W3" charset="0"/>
              </a:rPr>
              <a:t>師市</a:t>
            </a:r>
            <a:endParaRPr lang="fr-FR" dirty="0" smtClean="0">
              <a:latin typeface="Arial" charset="0"/>
              <a:cs typeface="+mn-cs"/>
            </a:endParaRPr>
          </a:p>
          <a:p>
            <a:pPr eaLnBrk="1" hangingPunct="1">
              <a:defRPr/>
            </a:pPr>
            <a:r>
              <a:rPr lang="fr-FR" dirty="0" smtClean="0">
                <a:latin typeface="Arial" charset="0"/>
                <a:cs typeface="+mn-cs"/>
              </a:rPr>
              <a:t>physiques du </a:t>
            </a:r>
            <a:r>
              <a:rPr lang="fr-FR" dirty="0" err="1" smtClean="0">
                <a:latin typeface="Arial" charset="0"/>
                <a:cs typeface="+mn-cs"/>
              </a:rPr>
              <a:t>ph</a:t>
            </a:r>
            <a:r>
              <a:rPr lang="fr-FR" dirty="0" err="1" smtClean="0">
                <a:latin typeface="Arial" charset="0"/>
                <a:ea typeface="ヒラギノ角ゴ Pro W3" charset="0"/>
                <a:cs typeface="ヒラギノ角ゴ Pro W3" charset="0"/>
              </a:rPr>
              <a:t>始</a:t>
            </a:r>
            <a:r>
              <a:rPr lang="fr-FR" dirty="0" err="1" smtClean="0">
                <a:latin typeface="Arial" charset="0"/>
                <a:cs typeface="+mn-cs"/>
              </a:rPr>
              <a:t>om</a:t>
            </a:r>
            <a:r>
              <a:rPr lang="fr-FR" dirty="0" err="1" smtClean="0">
                <a:latin typeface="Arial" charset="0"/>
                <a:ea typeface="ヒラギノ角ゴ Pro W3" charset="0"/>
                <a:cs typeface="ヒラギノ角ゴ Pro W3" charset="0"/>
              </a:rPr>
              <a:t>熟</a:t>
            </a:r>
            <a:r>
              <a:rPr lang="fr-FR" dirty="0" err="1" smtClean="0">
                <a:latin typeface="Arial" charset="0"/>
                <a:cs typeface="+mn-cs"/>
              </a:rPr>
              <a:t>e</a:t>
            </a:r>
            <a:r>
              <a:rPr lang="fr-FR" dirty="0" smtClean="0">
                <a:latin typeface="Arial" charset="0"/>
                <a:cs typeface="+mn-cs"/>
              </a:rPr>
              <a:t>.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0BC2C-DFA6-B347-BDF4-F111E36CE8A6}" type="slidenum">
              <a:rPr lang="fr-FR"/>
              <a:pPr>
                <a:defRPr/>
              </a:pPr>
              <a:t>70</a:t>
            </a:fld>
            <a:endParaRPr lang="fr-FR"/>
          </a:p>
        </p:txBody>
      </p:sp>
      <p:sp>
        <p:nvSpPr>
          <p:cNvPr id="161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3827"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CCD567-4940-7642-A17C-0125DEEC8086}" type="slidenum">
              <a:rPr lang="fr-FR"/>
              <a:pPr>
                <a:defRPr/>
              </a:pPr>
              <a:t>71</a:t>
            </a:fld>
            <a:endParaRPr lang="fr-FR"/>
          </a:p>
        </p:txBody>
      </p:sp>
      <p:sp>
        <p:nvSpPr>
          <p:cNvPr id="163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40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57C205-6D36-BC43-B145-E3DA6DDB8039}" type="slidenum">
              <a:rPr lang="fr-FR"/>
              <a:pPr>
                <a:defRPr/>
              </a:pPr>
              <a:t>72</a:t>
            </a:fld>
            <a:endParaRPr lang="fr-FR"/>
          </a:p>
        </p:txBody>
      </p:sp>
      <p:sp>
        <p:nvSpPr>
          <p:cNvPr id="164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0451"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CAB044-B716-2E42-9C19-0034593F33F7}" type="slidenum">
              <a:rPr lang="fr-FR"/>
              <a:pPr>
                <a:defRPr/>
              </a:pPr>
              <a:t>73</a:t>
            </a:fld>
            <a:endParaRPr lang="fr-FR"/>
          </a:p>
        </p:txBody>
      </p:sp>
      <p:sp>
        <p:nvSpPr>
          <p:cNvPr id="164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24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3B3C33-9744-CE46-AE57-6CFBA1B15AA3}" type="slidenum">
              <a:rPr lang="fr-FR"/>
              <a:pPr>
                <a:defRPr/>
              </a:pPr>
              <a:t>74</a:t>
            </a:fld>
            <a:endParaRPr lang="fr-FR"/>
          </a:p>
        </p:txBody>
      </p:sp>
      <p:sp>
        <p:nvSpPr>
          <p:cNvPr id="164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4547"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B9A481-4869-8047-A6D8-ECDB1591FDF3}" type="slidenum">
              <a:rPr lang="fr-FR"/>
              <a:pPr>
                <a:defRPr/>
              </a:pPr>
              <a:t>75</a:t>
            </a:fld>
            <a:endParaRPr lang="fr-FR"/>
          </a:p>
        </p:txBody>
      </p:sp>
      <p:sp>
        <p:nvSpPr>
          <p:cNvPr id="164659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64659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r>
              <a:rPr lang="fr-FR" smtClean="0">
                <a:cs typeface="+mn-cs"/>
              </a:rPr>
              <a:t>Hérite des caractéristiques de GOMS, avantages comme limitations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B9A481-4869-8047-A6D8-ECDB1591FDF3}" type="slidenum">
              <a:rPr lang="fr-FR"/>
              <a:pPr>
                <a:defRPr/>
              </a:pPr>
              <a:t>76</a:t>
            </a:fld>
            <a:endParaRPr lang="fr-FR"/>
          </a:p>
        </p:txBody>
      </p:sp>
      <p:sp>
        <p:nvSpPr>
          <p:cNvPr id="164659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64659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r>
              <a:rPr lang="fr-FR" smtClean="0">
                <a:cs typeface="+mn-cs"/>
              </a:rPr>
              <a:t>Hérite des caractéristiques de GOMS, avantages comme limitations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F89106-D0C1-7846-9C2F-59C16C36571C}" type="slidenum">
              <a:rPr lang="fr-FR"/>
              <a:pPr>
                <a:defRPr/>
              </a:pPr>
              <a:t>77</a:t>
            </a:fld>
            <a:endParaRPr lang="fr-FR"/>
          </a:p>
        </p:txBody>
      </p:sp>
      <p:sp>
        <p:nvSpPr>
          <p:cNvPr id="16179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17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mtClean="0">
                <a:latin typeface="Times New Roman" charset="0"/>
                <a:cs typeface="+mn-cs"/>
              </a:rPr>
              <a:t>sinon on parle aussi de brillance de couleurs, ce qui recouvre aussi des notions comme</a:t>
            </a:r>
          </a:p>
          <a:p>
            <a:pPr eaLnBrk="1" hangingPunct="1">
              <a:defRPr/>
            </a:pPr>
            <a:r>
              <a:rPr lang="fr-FR" smtClean="0">
                <a:latin typeface="Times New Roman" charset="0"/>
                <a:cs typeface="+mn-cs"/>
              </a:rPr>
              <a:t>brightness = luminosité, intensité, vivacité.</a:t>
            </a:r>
          </a:p>
          <a:p>
            <a:pPr eaLnBrk="1" hangingPunct="1">
              <a:defRPr/>
            </a:pPr>
            <a:endParaRPr lang="fr-FR" smtClean="0">
              <a:latin typeface="Palatino" charset="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83C297-5F80-AD40-AF7F-4334A9251B75}" type="slidenum">
              <a:rPr lang="fr-FR"/>
              <a:pPr>
                <a:defRPr/>
              </a:pPr>
              <a:t>78</a:t>
            </a:fld>
            <a:endParaRPr lang="fr-FR"/>
          </a:p>
        </p:txBody>
      </p:sp>
      <p:sp>
        <p:nvSpPr>
          <p:cNvPr id="121549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1549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B96350-56F4-B34B-9920-7F49EBF96A15}" type="slidenum">
              <a:rPr lang="fr-FR"/>
              <a:pPr>
                <a:defRPr/>
              </a:pPr>
              <a:t>79</a:t>
            </a:fld>
            <a:endParaRPr lang="fr-FR"/>
          </a:p>
        </p:txBody>
      </p:sp>
      <p:sp>
        <p:nvSpPr>
          <p:cNvPr id="161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4851"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C27673-EDB5-5A4A-BF05-527788BBB87F}" type="slidenum">
              <a:rPr lang="fr-FR"/>
              <a:pPr>
                <a:defRPr/>
              </a:pPr>
              <a:t>8</a:t>
            </a:fld>
            <a:endParaRPr lang="fr-FR"/>
          </a:p>
        </p:txBody>
      </p:sp>
      <p:sp>
        <p:nvSpPr>
          <p:cNvPr id="107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4179" name="Rectangle 3"/>
          <p:cNvSpPr>
            <a:spLocks noGrp="1" noChangeArrowheads="1"/>
          </p:cNvSpPr>
          <p:nvPr>
            <p:ph type="body" idx="1"/>
          </p:nvPr>
        </p:nvSpPr>
        <p:spPr/>
        <p:txBody>
          <a:bodyPr/>
          <a:lstStyle/>
          <a:p>
            <a:pPr>
              <a:spcBef>
                <a:spcPct val="0"/>
              </a:spcBef>
              <a:defRPr/>
            </a:pPr>
            <a:r>
              <a:rPr lang="fr-FR" sz="2400" dirty="0" smtClean="0">
                <a:latin typeface="Arial" charset="0"/>
                <a:cs typeface="+mn-cs"/>
              </a:rPr>
              <a:t>Les m</a:t>
            </a:r>
            <a:r>
              <a:rPr lang="fr-FR" sz="2400" dirty="0" smtClean="0">
                <a:latin typeface="Arial" charset="0"/>
                <a:ea typeface="ヒラギノ角ゴ Pro W3" charset="0"/>
                <a:cs typeface="ヒラギノ角ゴ Pro W3" charset="0"/>
              </a:rPr>
              <a:t>ém</a:t>
            </a:r>
            <a:r>
              <a:rPr lang="fr-FR" sz="2400" dirty="0" smtClean="0">
                <a:latin typeface="Arial" charset="0"/>
                <a:cs typeface="+mn-cs"/>
              </a:rPr>
              <a:t>oires sensorielles sont intimement li</a:t>
            </a:r>
            <a:r>
              <a:rPr lang="fr-FR" sz="2400" dirty="0" smtClean="0">
                <a:latin typeface="Arial" charset="0"/>
                <a:ea typeface="ヒラギノ角ゴ Pro W3" charset="0"/>
                <a:cs typeface="ヒラギノ角ゴ Pro W3" charset="0"/>
              </a:rPr>
              <a:t>ée</a:t>
            </a:r>
            <a:r>
              <a:rPr lang="fr-FR" sz="2400" dirty="0" smtClean="0">
                <a:latin typeface="Arial" charset="0"/>
                <a:cs typeface="+mn-cs"/>
              </a:rPr>
              <a:t>s </a:t>
            </a:r>
            <a:r>
              <a:rPr lang="fr-FR" sz="2400" dirty="0" smtClean="0">
                <a:latin typeface="Lucida Grande" charset="0"/>
                <a:cs typeface="+mn-cs"/>
              </a:rPr>
              <a:t>à</a:t>
            </a:r>
            <a:r>
              <a:rPr lang="fr-FR" sz="2400" dirty="0" smtClean="0">
                <a:latin typeface="Arial" charset="0"/>
                <a:cs typeface="+mn-cs"/>
              </a:rPr>
              <a:t> la m</a:t>
            </a:r>
            <a:r>
              <a:rPr lang="fr-FR" sz="2400" dirty="0" smtClean="0">
                <a:latin typeface="Arial" charset="0"/>
                <a:ea typeface="ヒラギノ角ゴ Pro W3" charset="0"/>
                <a:cs typeface="ヒラギノ角ゴ Pro W3" charset="0"/>
              </a:rPr>
              <a:t>ém</a:t>
            </a:r>
            <a:r>
              <a:rPr lang="fr-FR" sz="2400" dirty="0" smtClean="0">
                <a:latin typeface="Arial" charset="0"/>
                <a:cs typeface="+mn-cs"/>
              </a:rPr>
              <a:t>oire </a:t>
            </a:r>
            <a:r>
              <a:rPr lang="fr-FR" sz="2400" dirty="0" smtClean="0">
                <a:latin typeface="Lucida Grande" charset="0"/>
                <a:cs typeface="+mn-cs"/>
              </a:rPr>
              <a:t>à</a:t>
            </a:r>
            <a:r>
              <a:rPr lang="fr-FR" sz="2400" dirty="0" smtClean="0">
                <a:latin typeface="Arial" charset="0"/>
                <a:cs typeface="+mn-cs"/>
              </a:rPr>
              <a:t> court terme du syst</a:t>
            </a:r>
            <a:r>
              <a:rPr lang="fr-FR" sz="2400" dirty="0" smtClean="0">
                <a:latin typeface="Arial" charset="0"/>
                <a:ea typeface="ヒラギノ角ゴ Pro W3" charset="0"/>
                <a:cs typeface="ヒラギノ角ゴ Pro W3" charset="0"/>
              </a:rPr>
              <a:t>èm</a:t>
            </a:r>
            <a:r>
              <a:rPr lang="fr-FR" sz="2400" dirty="0" smtClean="0">
                <a:latin typeface="Arial" charset="0"/>
                <a:cs typeface="+mn-cs"/>
              </a:rPr>
              <a:t>e cognitif. Ce dernier dispose d'un filtre qui d</a:t>
            </a:r>
            <a:r>
              <a:rPr lang="fr-FR" sz="2400" dirty="0" smtClean="0">
                <a:latin typeface="Arial" charset="0"/>
                <a:ea typeface="ヒラギノ角ゴ Pro W3" charset="0"/>
                <a:cs typeface="ヒラギノ角ゴ Pro W3" charset="0"/>
              </a:rPr>
              <a:t>ét</a:t>
            </a:r>
            <a:r>
              <a:rPr lang="fr-FR" sz="2400" dirty="0" smtClean="0">
                <a:latin typeface="Arial" charset="0"/>
                <a:cs typeface="+mn-cs"/>
              </a:rPr>
              <a:t>ermine la nature des informations </a:t>
            </a:r>
            <a:r>
              <a:rPr lang="fr-FR" sz="2400" dirty="0" smtClean="0">
                <a:latin typeface="Lucida Grande" charset="0"/>
                <a:cs typeface="+mn-cs"/>
              </a:rPr>
              <a:t>à</a:t>
            </a:r>
            <a:r>
              <a:rPr lang="fr-FR" sz="2400" dirty="0" smtClean="0">
                <a:latin typeface="Arial" charset="0"/>
                <a:cs typeface="+mn-cs"/>
              </a:rPr>
              <a:t> transf</a:t>
            </a:r>
            <a:r>
              <a:rPr lang="fr-FR" sz="2400" dirty="0" smtClean="0">
                <a:latin typeface="Arial" charset="0"/>
                <a:ea typeface="ヒラギノ角ゴ Pro W3" charset="0"/>
                <a:cs typeface="ヒラギノ角ゴ Pro W3" charset="0"/>
              </a:rPr>
              <a:t>ér</a:t>
            </a:r>
            <a:r>
              <a:rPr lang="fr-FR" sz="2400" dirty="0" smtClean="0">
                <a:latin typeface="Arial" charset="0"/>
                <a:cs typeface="+mn-cs"/>
              </a:rPr>
              <a:t>er entre les m</a:t>
            </a:r>
            <a:r>
              <a:rPr lang="fr-FR" sz="2400" dirty="0" smtClean="0">
                <a:latin typeface="Arial" charset="0"/>
                <a:ea typeface="ヒラギノ角ゴ Pro W3" charset="0"/>
                <a:cs typeface="ヒラギノ角ゴ Pro W3" charset="0"/>
              </a:rPr>
              <a:t>ém</a:t>
            </a:r>
            <a:r>
              <a:rPr lang="fr-FR" sz="2400" dirty="0" smtClean="0">
                <a:latin typeface="Arial" charset="0"/>
                <a:cs typeface="+mn-cs"/>
              </a:rPr>
              <a:t>oires sensorielles et la m</a:t>
            </a:r>
            <a:r>
              <a:rPr lang="fr-FR" sz="2400" dirty="0" smtClean="0">
                <a:latin typeface="Arial" charset="0"/>
                <a:ea typeface="ヒラギノ角ゴ Pro W3" charset="0"/>
                <a:cs typeface="ヒラギノ角ゴ Pro W3" charset="0"/>
              </a:rPr>
              <a:t>ém</a:t>
            </a:r>
            <a:r>
              <a:rPr lang="fr-FR" sz="2400" dirty="0" smtClean="0">
                <a:latin typeface="Arial" charset="0"/>
                <a:cs typeface="+mn-cs"/>
              </a:rPr>
              <a:t>oire </a:t>
            </a:r>
            <a:r>
              <a:rPr lang="fr-FR" sz="2400" dirty="0" smtClean="0">
                <a:latin typeface="Lucida Grande" charset="0"/>
                <a:cs typeface="+mn-cs"/>
              </a:rPr>
              <a:t>à</a:t>
            </a:r>
            <a:r>
              <a:rPr lang="fr-FR" sz="2400" dirty="0" smtClean="0">
                <a:latin typeface="Arial" charset="0"/>
                <a:cs typeface="+mn-cs"/>
              </a:rPr>
              <a:t> court terme.</a:t>
            </a:r>
          </a:p>
          <a:p>
            <a:pPr eaLnBrk="1" hangingPunct="1">
              <a:defRPr/>
            </a:pPr>
            <a:endParaRPr lang="fr-FR" dirty="0" smtClean="0">
              <a:latin typeface="Arial" charset="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CC897E-F1BD-BC47-BE3B-69756544FDB7}" type="slidenum">
              <a:rPr lang="fr-FR"/>
              <a:pPr>
                <a:defRPr/>
              </a:pPr>
              <a:t>80</a:t>
            </a:fld>
            <a:endParaRPr lang="fr-FR"/>
          </a:p>
        </p:txBody>
      </p:sp>
      <p:sp>
        <p:nvSpPr>
          <p:cNvPr id="106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8035"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1D0730-A6F2-9A48-BE89-CF868991639F}" type="slidenum">
              <a:rPr lang="fr-FR"/>
              <a:pPr>
                <a:defRPr/>
              </a:pPr>
              <a:t>81</a:t>
            </a:fld>
            <a:endParaRPr lang="fr-FR"/>
          </a:p>
        </p:txBody>
      </p:sp>
      <p:sp>
        <p:nvSpPr>
          <p:cNvPr id="121753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1753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50C282-C505-0A4A-A48B-8EEC19CDF525}" type="slidenum">
              <a:rPr lang="fr-FR"/>
              <a:pPr>
                <a:defRPr/>
              </a:pPr>
              <a:t>82</a:t>
            </a:fld>
            <a:endParaRPr lang="fr-FR"/>
          </a:p>
        </p:txBody>
      </p:sp>
      <p:sp>
        <p:nvSpPr>
          <p:cNvPr id="121958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1958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E79829-8461-8D47-A605-697997DC988A}" type="slidenum">
              <a:rPr lang="fr-FR"/>
              <a:pPr>
                <a:defRPr/>
              </a:pPr>
              <a:t>83</a:t>
            </a:fld>
            <a:endParaRPr lang="fr-FR"/>
          </a:p>
        </p:txBody>
      </p:sp>
      <p:sp>
        <p:nvSpPr>
          <p:cNvPr id="122163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2163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9D6DC5-83F8-9D4B-A2DE-12C747A8A7F9}" type="slidenum">
              <a:rPr lang="fr-FR"/>
              <a:pPr>
                <a:defRPr/>
              </a:pPr>
              <a:t>84</a:t>
            </a:fld>
            <a:endParaRPr lang="fr-FR"/>
          </a:p>
        </p:txBody>
      </p:sp>
      <p:sp>
        <p:nvSpPr>
          <p:cNvPr id="122368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2368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3A4C76-7E2C-7444-8105-854992E39EC6}" type="slidenum">
              <a:rPr lang="fr-FR"/>
              <a:pPr>
                <a:defRPr/>
              </a:pPr>
              <a:t>85</a:t>
            </a:fld>
            <a:endParaRPr lang="fr-FR"/>
          </a:p>
        </p:txBody>
      </p:sp>
      <p:sp>
        <p:nvSpPr>
          <p:cNvPr id="122573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2573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ADDFA8-70B9-4B44-9CC2-E8AECB7B5D5B}" type="slidenum">
              <a:rPr lang="fr-FR"/>
              <a:pPr>
                <a:defRPr/>
              </a:pPr>
              <a:t>86</a:t>
            </a:fld>
            <a:endParaRPr lang="fr-FR"/>
          </a:p>
        </p:txBody>
      </p:sp>
      <p:sp>
        <p:nvSpPr>
          <p:cNvPr id="122777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2777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6E90F0-D3AE-8643-8E13-7B5E28F92887}" type="slidenum">
              <a:rPr lang="fr-FR"/>
              <a:pPr>
                <a:defRPr/>
              </a:pPr>
              <a:t>87</a:t>
            </a:fld>
            <a:endParaRPr lang="fr-FR"/>
          </a:p>
        </p:txBody>
      </p:sp>
      <p:sp>
        <p:nvSpPr>
          <p:cNvPr id="122982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2982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B7F4CF-346F-4843-BC0A-645FE3AB71DD}" type="slidenum">
              <a:rPr lang="fr-FR"/>
              <a:pPr>
                <a:defRPr/>
              </a:pPr>
              <a:t>88</a:t>
            </a:fld>
            <a:endParaRPr lang="fr-FR"/>
          </a:p>
        </p:txBody>
      </p:sp>
      <p:sp>
        <p:nvSpPr>
          <p:cNvPr id="123187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3187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5AD55F-79C8-784D-A05C-5A53A0FCC4BA}" type="slidenum">
              <a:rPr lang="fr-FR"/>
              <a:pPr>
                <a:defRPr/>
              </a:pPr>
              <a:t>89</a:t>
            </a:fld>
            <a:endParaRPr lang="fr-FR"/>
          </a:p>
        </p:txBody>
      </p:sp>
      <p:sp>
        <p:nvSpPr>
          <p:cNvPr id="123392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3392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1259FC-97B6-A649-B64C-0212D1B54A2B}" type="slidenum">
              <a:rPr lang="fr-FR"/>
              <a:pPr>
                <a:defRPr/>
              </a:pPr>
              <a:t>9</a:t>
            </a:fld>
            <a:endParaRPr lang="fr-FR"/>
          </a:p>
        </p:txBody>
      </p:sp>
      <p:sp>
        <p:nvSpPr>
          <p:cNvPr id="107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6227" name="Rectangle 3"/>
          <p:cNvSpPr>
            <a:spLocks noGrp="1" noChangeArrowheads="1"/>
          </p:cNvSpPr>
          <p:nvPr>
            <p:ph type="body" idx="1"/>
          </p:nvPr>
        </p:nvSpPr>
        <p:spPr/>
        <p:txBody>
          <a:bodyPr/>
          <a:lstStyle/>
          <a:p>
            <a:pPr>
              <a:spcBef>
                <a:spcPct val="0"/>
              </a:spcBef>
              <a:defRPr/>
            </a:pPr>
            <a:r>
              <a:rPr lang="fr-FR" sz="2800" dirty="0" smtClean="0">
                <a:cs typeface="+mn-cs"/>
              </a:rPr>
              <a:t>(c'est-à-dire pour que l'individu ait la sensation de percevoir) et que la sensation de percevoir se manifeste plus rapidement lorsque le stimulus est intense. </a:t>
            </a:r>
            <a:r>
              <a:rPr lang="fr-FR" sz="2400" dirty="0" smtClean="0">
                <a:cs typeface="+mn-cs"/>
              </a:rPr>
              <a:t>En conséquence, deux événements sensoriels similaires survenant dans le même cycle sont combinés en un seul mais la durée de ce cycle est sensible à l'intensité du stimulus (de 50 à 200 ms, voire largement en dehors de ces limites si les conditions sont extrêmes).</a:t>
            </a:r>
          </a:p>
          <a:p>
            <a:pPr eaLnBrk="1" hangingPunct="1">
              <a:defRPr/>
            </a:pPr>
            <a:endParaRPr lang="fr-FR" dirty="0" smtClean="0">
              <a:latin typeface="Arial" charset="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5AD55F-79C8-784D-A05C-5A53A0FCC4BA}" type="slidenum">
              <a:rPr lang="fr-FR"/>
              <a:pPr>
                <a:defRPr/>
              </a:pPr>
              <a:t>90</a:t>
            </a:fld>
            <a:endParaRPr lang="fr-FR"/>
          </a:p>
        </p:txBody>
      </p:sp>
      <p:sp>
        <p:nvSpPr>
          <p:cNvPr id="1233922"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33923"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AE4CE9-2F0F-984C-9C12-A3995ECACBE4}" type="slidenum">
              <a:rPr lang="fr-FR"/>
              <a:pPr>
                <a:defRPr/>
              </a:pPr>
              <a:t>91</a:t>
            </a:fld>
            <a:endParaRPr lang="fr-FR"/>
          </a:p>
        </p:txBody>
      </p:sp>
      <p:sp>
        <p:nvSpPr>
          <p:cNvPr id="1235970"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35971"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17A726-6F39-464C-9B65-225F2C4B3EB0}" type="slidenum">
              <a:rPr lang="fr-FR"/>
              <a:pPr>
                <a:defRPr/>
              </a:pPr>
              <a:t>92</a:t>
            </a:fld>
            <a:endParaRPr lang="fr-FR"/>
          </a:p>
        </p:txBody>
      </p:sp>
      <p:sp>
        <p:nvSpPr>
          <p:cNvPr id="123801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3801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92FA02-763C-9347-80B0-E74EF9E6BFDC}" type="slidenum">
              <a:rPr lang="fr-FR"/>
              <a:pPr>
                <a:defRPr/>
              </a:pPr>
              <a:t>93</a:t>
            </a:fld>
            <a:endParaRPr lang="fr-FR"/>
          </a:p>
        </p:txBody>
      </p:sp>
      <p:sp>
        <p:nvSpPr>
          <p:cNvPr id="124006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4006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97DA37-D485-234D-A528-1398E802093B}" type="slidenum">
              <a:rPr lang="fr-FR"/>
              <a:pPr>
                <a:defRPr/>
              </a:pPr>
              <a:t>94</a:t>
            </a:fld>
            <a:endParaRPr lang="fr-FR"/>
          </a:p>
        </p:txBody>
      </p:sp>
      <p:sp>
        <p:nvSpPr>
          <p:cNvPr id="124211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4211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CC897E-F1BD-BC47-BE3B-69756544FDB7}" type="slidenum">
              <a:rPr lang="fr-FR"/>
              <a:pPr>
                <a:defRPr/>
              </a:pPr>
              <a:t>95</a:t>
            </a:fld>
            <a:endParaRPr lang="fr-FR"/>
          </a:p>
        </p:txBody>
      </p:sp>
      <p:sp>
        <p:nvSpPr>
          <p:cNvPr id="106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8035"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CFE702-4CE8-7340-B8E6-CBD1554889DD}" type="slidenum">
              <a:rPr lang="fr-FR"/>
              <a:pPr>
                <a:defRPr/>
              </a:pPr>
              <a:t>96</a:t>
            </a:fld>
            <a:endParaRPr lang="fr-FR"/>
          </a:p>
        </p:txBody>
      </p:sp>
      <p:sp>
        <p:nvSpPr>
          <p:cNvPr id="1248258"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48259"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CC7439-F001-5E49-A67B-3A0BFFB04C4E}" type="slidenum">
              <a:rPr lang="fr-FR"/>
              <a:pPr>
                <a:defRPr/>
              </a:pPr>
              <a:t>97</a:t>
            </a:fld>
            <a:endParaRPr lang="fr-FR"/>
          </a:p>
        </p:txBody>
      </p:sp>
      <p:sp>
        <p:nvSpPr>
          <p:cNvPr id="1250306"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50307"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0FBFB8-E5E6-BD40-B1D5-4F8C3B6C0C8C}" type="slidenum">
              <a:rPr lang="fr-FR"/>
              <a:pPr>
                <a:defRPr/>
              </a:pPr>
              <a:t>98</a:t>
            </a:fld>
            <a:endParaRPr lang="fr-FR"/>
          </a:p>
        </p:txBody>
      </p:sp>
      <p:sp>
        <p:nvSpPr>
          <p:cNvPr id="125235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5235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0FBFB8-E5E6-BD40-B1D5-4F8C3B6C0C8C}" type="slidenum">
              <a:rPr lang="fr-FR"/>
              <a:pPr>
                <a:defRPr/>
              </a:pPr>
              <a:t>99</a:t>
            </a:fld>
            <a:endParaRPr lang="fr-FR"/>
          </a:p>
        </p:txBody>
      </p:sp>
      <p:sp>
        <p:nvSpPr>
          <p:cNvPr id="1252354" name="Rectangle 2"/>
          <p:cNvSpPr>
            <a:spLocks noGrp="1" noRot="1" noChangeAspect="1" noChangeArrowheads="1"/>
          </p:cNvSpPr>
          <p:nvPr>
            <p:ph type="sldImg"/>
          </p:nvPr>
        </p:nvSpPr>
        <p:spPr>
          <a:xfrm>
            <a:off x="738188" y="731838"/>
            <a:ext cx="5381625" cy="3725862"/>
          </a:xfrm>
          <a:solidFill>
            <a:srgbClr val="FFFFFF"/>
          </a:solidFill>
          <a:ln/>
          <a:extLst>
            <a:ext uri="{FAA26D3D-D897-4be2-8F04-BA451C77F1D7}">
              <ma14:placeholderFlag xmlns:ma14="http://schemas.microsoft.com/office/mac/drawingml/2011/main" val="1"/>
            </a:ext>
          </a:extLst>
        </p:spPr>
      </p:sp>
      <p:sp>
        <p:nvSpPr>
          <p:cNvPr id="1252355" name="Rectangle 3"/>
          <p:cNvSpPr>
            <a:spLocks noGrp="1" noChangeArrowheads="1"/>
          </p:cNvSpPr>
          <p:nvPr>
            <p:ph type="body" idx="1"/>
          </p:nvPr>
        </p:nvSpPr>
        <p:spPr>
          <a:xfrm>
            <a:off x="889000" y="4708525"/>
            <a:ext cx="5078413" cy="4471988"/>
          </a:xfrm>
          <a:solidFill>
            <a:srgbClr val="FFFFFF"/>
          </a:solidFill>
          <a:ln>
            <a:solidFill>
              <a:srgbClr val="000000"/>
            </a:solidFill>
            <a:miter lim="800000"/>
            <a:headEnd/>
            <a:tailEnd/>
          </a:ln>
        </p:spPr>
        <p:txBody>
          <a:bodyPr/>
          <a:lstStyle/>
          <a:p>
            <a:pPr eaLnBrk="1" hangingPunct="1">
              <a:defRPr/>
            </a:pPr>
            <a:endParaRPr lang="fr-FR"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539A089C-F365-B946-96EE-78AE566C97C6}" type="slidenum">
              <a:rPr lang="fr-FR"/>
              <a:pPr>
                <a:defRPr/>
              </a:pPr>
              <a:t>‹#›</a:t>
            </a:fld>
            <a:endParaRPr lang="fr-FR"/>
          </a:p>
        </p:txBody>
      </p:sp>
    </p:spTree>
    <p:extLst>
      <p:ext uri="{BB962C8B-B14F-4D97-AF65-F5344CB8AC3E}">
        <p14:creationId xmlns:p14="http://schemas.microsoft.com/office/powerpoint/2010/main" val="13242122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C70BD96E-55B2-E44D-8E54-C23E047BFCBC}" type="slidenum">
              <a:rPr lang="fr-FR"/>
              <a:pPr>
                <a:defRPr/>
              </a:pPr>
              <a:t>‹#›</a:t>
            </a:fld>
            <a:endParaRPr lang="fr-FR"/>
          </a:p>
        </p:txBody>
      </p:sp>
    </p:spTree>
    <p:extLst>
      <p:ext uri="{BB962C8B-B14F-4D97-AF65-F5344CB8AC3E}">
        <p14:creationId xmlns:p14="http://schemas.microsoft.com/office/powerpoint/2010/main" val="242185978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86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42950" y="609600"/>
            <a:ext cx="6162675"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A52B9B86-F8AC-F040-8A12-1567DF3BA1EF}" type="slidenum">
              <a:rPr lang="fr-FR"/>
              <a:pPr>
                <a:defRPr/>
              </a:pPr>
              <a:t>‹#›</a:t>
            </a:fld>
            <a:endParaRPr lang="fr-FR"/>
          </a:p>
        </p:txBody>
      </p:sp>
    </p:spTree>
    <p:extLst>
      <p:ext uri="{BB962C8B-B14F-4D97-AF65-F5344CB8AC3E}">
        <p14:creationId xmlns:p14="http://schemas.microsoft.com/office/powerpoint/2010/main" val="36378886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904413" cy="6267450"/>
            <a:chOff x="0" y="4"/>
            <a:chExt cx="5759" cy="3948"/>
          </a:xfrm>
        </p:grpSpPr>
        <p:sp>
          <p:nvSpPr>
            <p:cNvPr id="5" name="Rectangle 3"/>
            <p:cNvSpPr>
              <a:spLocks noChangeArrowheads="1"/>
            </p:cNvSpPr>
            <p:nvPr/>
          </p:nvSpPr>
          <p:spPr bwMode="grayWhite">
            <a:xfrm>
              <a:off x="0" y="4"/>
              <a:ext cx="5397" cy="3948"/>
            </a:xfrm>
            <a:prstGeom prst="rect">
              <a:avLst/>
            </a:prstGeom>
            <a:gradFill rotWithShape="0">
              <a:gsLst>
                <a:gs pos="0">
                  <a:schemeClr val="bg1"/>
                </a:gs>
                <a:gs pos="100000">
                  <a:schemeClr val="bg2"/>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 name="Rectangle 4"/>
            <p:cNvSpPr>
              <a:spLocks noChangeArrowheads="1"/>
            </p:cNvSpPr>
            <p:nvPr/>
          </p:nvSpPr>
          <p:spPr bwMode="gray">
            <a:xfrm>
              <a:off x="298" y="1990"/>
              <a:ext cx="5461" cy="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166341" name="Rectangle 5"/>
          <p:cNvSpPr>
            <a:spLocks noGrp="1" noChangeArrowheads="1"/>
          </p:cNvSpPr>
          <p:nvPr>
            <p:ph type="ctrTitle" sz="quarter"/>
          </p:nvPr>
        </p:nvSpPr>
        <p:spPr>
          <a:xfrm>
            <a:off x="660400" y="1682750"/>
            <a:ext cx="8420100" cy="1143000"/>
          </a:xfrm>
        </p:spPr>
        <p:txBody>
          <a:bodyPr/>
          <a:lstStyle>
            <a:lvl1pPr>
              <a:defRPr/>
            </a:lvl1pPr>
          </a:lstStyle>
          <a:p>
            <a:pPr lvl="0"/>
            <a:r>
              <a:rPr lang="en-US" noProof="0" smtClean="0"/>
              <a:t>Cliquez et modifiez le titre</a:t>
            </a:r>
          </a:p>
        </p:txBody>
      </p:sp>
      <p:sp>
        <p:nvSpPr>
          <p:cNvPr id="1166342" name="Rectangle 6"/>
          <p:cNvSpPr>
            <a:spLocks noGrp="1" noChangeArrowheads="1"/>
          </p:cNvSpPr>
          <p:nvPr>
            <p:ph type="subTitle" sz="quarter" idx="1"/>
          </p:nvPr>
        </p:nvSpPr>
        <p:spPr>
          <a:xfrm>
            <a:off x="1485900" y="3886200"/>
            <a:ext cx="6934200" cy="1752600"/>
          </a:xfrm>
        </p:spPr>
        <p:txBody>
          <a:bodyPr anchor="ctr"/>
          <a:lstStyle>
            <a:lvl1pPr marL="0" indent="0" algn="ctr">
              <a:buFont typeface="Wingdings" charset="0"/>
              <a:buNone/>
              <a:defRPr/>
            </a:lvl1pPr>
          </a:lstStyle>
          <a:p>
            <a:pPr lvl="0"/>
            <a:r>
              <a:rPr lang="en-US" noProof="0" smtClean="0"/>
              <a:t>Cliquez pour modifier le style des sous-titres du masque</a:t>
            </a:r>
          </a:p>
        </p:txBody>
      </p:sp>
      <p:sp>
        <p:nvSpPr>
          <p:cNvPr id="7" name="Rectangle 7"/>
          <p:cNvSpPr>
            <a:spLocks noGrp="1" noChangeArrowheads="1"/>
          </p:cNvSpPr>
          <p:nvPr>
            <p:ph type="dt" sz="quarter" idx="10"/>
          </p:nvPr>
        </p:nvSpPr>
        <p:spPr/>
        <p:txBody>
          <a:bodyPr/>
          <a:lstStyle>
            <a:lvl1pPr>
              <a:defRPr/>
            </a:lvl1pPr>
          </a:lstStyle>
          <a:p>
            <a:pPr>
              <a:defRPr/>
            </a:pPr>
            <a:endParaRPr lang="fr-CA"/>
          </a:p>
        </p:txBody>
      </p:sp>
      <p:sp>
        <p:nvSpPr>
          <p:cNvPr id="8" name="Rectangle 8"/>
          <p:cNvSpPr>
            <a:spLocks noGrp="1" noChangeArrowheads="1"/>
          </p:cNvSpPr>
          <p:nvPr>
            <p:ph type="ftr" sz="quarter" idx="11"/>
          </p:nvPr>
        </p:nvSpPr>
        <p:spPr/>
        <p:txBody>
          <a:bodyPr/>
          <a:lstStyle>
            <a:lvl1pPr>
              <a:defRPr/>
            </a:lvl1pPr>
          </a:lstStyle>
          <a:p>
            <a:pPr>
              <a:defRPr/>
            </a:pPr>
            <a:endParaRPr lang="fr-CA"/>
          </a:p>
        </p:txBody>
      </p:sp>
      <p:sp>
        <p:nvSpPr>
          <p:cNvPr id="10" name="Rectangle 11"/>
          <p:cNvSpPr txBox="1">
            <a:spLocks noChangeArrowheads="1"/>
          </p:cNvSpPr>
          <p:nvPr userDrawn="1"/>
        </p:nvSpPr>
        <p:spPr>
          <a:xfrm>
            <a:off x="8841432" y="6356176"/>
            <a:ext cx="2063750" cy="457200"/>
          </a:xfrm>
          <a:prstGeom prst="rect">
            <a:avLst/>
          </a:prstGeom>
          <a:ln/>
        </p:spPr>
        <p:txBody>
          <a:bodyPr/>
          <a:lstStyle>
            <a:defPPr>
              <a:defRPr lang="fr-FR"/>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defRPr/>
            </a:pPr>
            <a:fld id="{D2D4E670-9259-314F-AEE9-7A59141E0C98}" type="slidenum">
              <a:rPr lang="fr-FR" smtClean="0"/>
              <a:pPr>
                <a:defRPr/>
              </a:pPr>
              <a:t>‹#›</a:t>
            </a:fld>
            <a:endParaRPr lang="fr-FR"/>
          </a:p>
        </p:txBody>
      </p:sp>
    </p:spTree>
    <p:extLst>
      <p:ext uri="{BB962C8B-B14F-4D97-AF65-F5344CB8AC3E}">
        <p14:creationId xmlns:p14="http://schemas.microsoft.com/office/powerpoint/2010/main" val="236407664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fr-CA"/>
          </a:p>
        </p:txBody>
      </p:sp>
      <p:sp>
        <p:nvSpPr>
          <p:cNvPr id="5" name="Rectangle 8"/>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98616403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endParaRPr lang="fr-CA"/>
          </a:p>
        </p:txBody>
      </p:sp>
      <p:sp>
        <p:nvSpPr>
          <p:cNvPr id="5" name="Rectangle 8"/>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347340539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577850" y="1701800"/>
            <a:ext cx="413385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64100" y="1701800"/>
            <a:ext cx="413385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endParaRPr lang="fr-CA"/>
          </a:p>
        </p:txBody>
      </p:sp>
      <p:sp>
        <p:nvSpPr>
          <p:cNvPr id="6" name="Rectangle 8"/>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406345453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dt" sz="half" idx="10"/>
          </p:nvPr>
        </p:nvSpPr>
        <p:spPr>
          <a:ln/>
        </p:spPr>
        <p:txBody>
          <a:bodyPr/>
          <a:lstStyle>
            <a:lvl1pPr>
              <a:defRPr/>
            </a:lvl1pPr>
          </a:lstStyle>
          <a:p>
            <a:pPr>
              <a:defRPr/>
            </a:pPr>
            <a:endParaRPr lang="fr-CA"/>
          </a:p>
        </p:txBody>
      </p:sp>
      <p:sp>
        <p:nvSpPr>
          <p:cNvPr id="8" name="Rectangle 8"/>
          <p:cNvSpPr>
            <a:spLocks noGrp="1" noChangeArrowheads="1"/>
          </p:cNvSpPr>
          <p:nvPr>
            <p:ph type="ftr" sz="quarter" idx="11"/>
          </p:nvPr>
        </p:nvSpPr>
        <p:spPr>
          <a:ln/>
        </p:spPr>
        <p:txBody>
          <a:bodyPr/>
          <a:lstStyle>
            <a:lvl1pPr>
              <a:defRPr/>
            </a:lvl1pPr>
          </a:lstStyle>
          <a:p>
            <a:pPr>
              <a:defRPr/>
            </a:pPr>
            <a:endParaRPr lang="fr-CA"/>
          </a:p>
        </p:txBody>
      </p:sp>
      <p:sp>
        <p:nvSpPr>
          <p:cNvPr id="9" name="Rectangle 11"/>
          <p:cNvSpPr>
            <a:spLocks noGrp="1" noChangeArrowheads="1"/>
          </p:cNvSpPr>
          <p:nvPr>
            <p:ph type="sldNum" sz="quarter" idx="12"/>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100638897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7"/>
          <p:cNvSpPr>
            <a:spLocks noGrp="1" noChangeArrowheads="1"/>
          </p:cNvSpPr>
          <p:nvPr>
            <p:ph type="dt" sz="half" idx="10"/>
          </p:nvPr>
        </p:nvSpPr>
        <p:spPr>
          <a:ln/>
        </p:spPr>
        <p:txBody>
          <a:bodyPr/>
          <a:lstStyle>
            <a:lvl1pPr>
              <a:defRPr/>
            </a:lvl1pPr>
          </a:lstStyle>
          <a:p>
            <a:pPr>
              <a:defRPr/>
            </a:pPr>
            <a:endParaRPr lang="fr-CA"/>
          </a:p>
        </p:txBody>
      </p:sp>
      <p:sp>
        <p:nvSpPr>
          <p:cNvPr id="4" name="Rectangle 8"/>
          <p:cNvSpPr>
            <a:spLocks noGrp="1" noChangeArrowheads="1"/>
          </p:cNvSpPr>
          <p:nvPr>
            <p:ph type="ftr" sz="quarter" idx="11"/>
          </p:nvPr>
        </p:nvSpPr>
        <p:spPr>
          <a:ln/>
        </p:spPr>
        <p:txBody>
          <a:bodyPr/>
          <a:lstStyle>
            <a:lvl1pPr>
              <a:defRPr/>
            </a:lvl1pPr>
          </a:lstStyle>
          <a:p>
            <a:pPr>
              <a:defRPr/>
            </a:pPr>
            <a:endParaRPr lang="fr-CA"/>
          </a:p>
        </p:txBody>
      </p:sp>
      <p:sp>
        <p:nvSpPr>
          <p:cNvPr id="5"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2366057893"/>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fr-CA"/>
          </a:p>
        </p:txBody>
      </p:sp>
      <p:sp>
        <p:nvSpPr>
          <p:cNvPr id="3" name="Rectangle 8"/>
          <p:cNvSpPr>
            <a:spLocks noGrp="1" noChangeArrowheads="1"/>
          </p:cNvSpPr>
          <p:nvPr>
            <p:ph type="ftr" sz="quarter" idx="11"/>
          </p:nvPr>
        </p:nvSpPr>
        <p:spPr>
          <a:ln/>
        </p:spPr>
        <p:txBody>
          <a:bodyPr/>
          <a:lstStyle>
            <a:lvl1pPr>
              <a:defRPr/>
            </a:lvl1pPr>
          </a:lstStyle>
          <a:p>
            <a:pPr>
              <a:defRPr/>
            </a:pPr>
            <a:endParaRPr lang="fr-CA"/>
          </a:p>
        </p:txBody>
      </p:sp>
      <p:sp>
        <p:nvSpPr>
          <p:cNvPr id="4"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381211621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fr-CA"/>
          </a:p>
        </p:txBody>
      </p:sp>
      <p:sp>
        <p:nvSpPr>
          <p:cNvPr id="6" name="Rectangle 8"/>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105473777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42023484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fr-CA"/>
          </a:p>
        </p:txBody>
      </p:sp>
      <p:sp>
        <p:nvSpPr>
          <p:cNvPr id="6" name="Rectangle 8"/>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419533619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fr-CA"/>
          </a:p>
        </p:txBody>
      </p:sp>
      <p:sp>
        <p:nvSpPr>
          <p:cNvPr id="5" name="Rectangle 8"/>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9746959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2925" y="234950"/>
            <a:ext cx="2105025" cy="555625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577850" y="234950"/>
            <a:ext cx="6162675" cy="55562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fr-CA"/>
          </a:p>
        </p:txBody>
      </p:sp>
      <p:sp>
        <p:nvSpPr>
          <p:cNvPr id="5" name="Rectangle 8"/>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4245778454"/>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577850" y="234950"/>
            <a:ext cx="8420100" cy="55562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7"/>
          <p:cNvSpPr>
            <a:spLocks noGrp="1" noChangeArrowheads="1"/>
          </p:cNvSpPr>
          <p:nvPr>
            <p:ph type="dt" sz="half" idx="10"/>
          </p:nvPr>
        </p:nvSpPr>
        <p:spPr>
          <a:ln/>
        </p:spPr>
        <p:txBody>
          <a:bodyPr/>
          <a:lstStyle>
            <a:lvl1pPr>
              <a:defRPr/>
            </a:lvl1pPr>
          </a:lstStyle>
          <a:p>
            <a:pPr>
              <a:defRPr/>
            </a:pPr>
            <a:endParaRPr lang="fr-CA"/>
          </a:p>
        </p:txBody>
      </p:sp>
      <p:sp>
        <p:nvSpPr>
          <p:cNvPr id="4" name="Rectangle 8"/>
          <p:cNvSpPr>
            <a:spLocks noGrp="1" noChangeArrowheads="1"/>
          </p:cNvSpPr>
          <p:nvPr>
            <p:ph type="ftr" sz="quarter" idx="11"/>
          </p:nvPr>
        </p:nvSpPr>
        <p:spPr>
          <a:ln/>
        </p:spPr>
        <p:txBody>
          <a:bodyPr/>
          <a:lstStyle>
            <a:lvl1pPr>
              <a:defRPr/>
            </a:lvl1pPr>
          </a:lstStyle>
          <a:p>
            <a:pPr>
              <a:defRPr/>
            </a:pPr>
            <a:endParaRPr lang="fr-CA"/>
          </a:p>
        </p:txBody>
      </p:sp>
      <p:sp>
        <p:nvSpPr>
          <p:cNvPr id="5" name="Rectangle 11"/>
          <p:cNvSpPr>
            <a:spLocks noGrp="1" noChangeArrowheads="1"/>
          </p:cNvSpPr>
          <p:nvPr>
            <p:ph type="sldNum" sz="quarter" idx="4"/>
          </p:nvPr>
        </p:nvSpPr>
        <p:spPr>
          <a:xfrm>
            <a:off x="8841432" y="6309320"/>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383938982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577850" y="234950"/>
            <a:ext cx="8420100" cy="113665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577850" y="1701800"/>
            <a:ext cx="4133850" cy="4089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64100" y="1701800"/>
            <a:ext cx="4133850" cy="4089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endParaRPr lang="fr-CA"/>
          </a:p>
        </p:txBody>
      </p:sp>
      <p:sp>
        <p:nvSpPr>
          <p:cNvPr id="6" name="Rectangle 8"/>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2570700792"/>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577850" y="234950"/>
            <a:ext cx="8420100" cy="113665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577850" y="1701800"/>
            <a:ext cx="4133850" cy="4089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864100" y="1701800"/>
            <a:ext cx="4133850" cy="4089400"/>
          </a:xfrm>
        </p:spPr>
        <p:txBody>
          <a:bodyPr/>
          <a:lstStyle/>
          <a:p>
            <a:pPr lvl="0"/>
            <a:endParaRPr lang="fr-FR"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fr-CA"/>
          </a:p>
        </p:txBody>
      </p:sp>
      <p:sp>
        <p:nvSpPr>
          <p:cNvPr id="6" name="Rectangle 8"/>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4004926410"/>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4"/>
          <p:cNvGrpSpPr>
            <a:grpSpLocks/>
          </p:cNvGrpSpPr>
          <p:nvPr/>
        </p:nvGrpSpPr>
        <p:grpSpPr bwMode="auto">
          <a:xfrm>
            <a:off x="192088" y="230188"/>
            <a:ext cx="220662"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fr-FR">
                <a:latin typeface="Times New Roman" charset="0"/>
                <a:cs typeface="+mn-cs"/>
              </a:endParaRPr>
            </a:p>
          </p:txBody>
        </p:sp>
      </p:grpSp>
      <p:grpSp>
        <p:nvGrpSpPr>
          <p:cNvPr id="7" name="Group 7"/>
          <p:cNvGrpSpPr>
            <a:grpSpLocks/>
          </p:cNvGrpSpPr>
          <p:nvPr/>
        </p:nvGrpSpPr>
        <p:grpSpPr bwMode="auto">
          <a:xfrm>
            <a:off x="9526588" y="220663"/>
            <a:ext cx="214312"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0" name="Group 10"/>
          <p:cNvGrpSpPr>
            <a:grpSpLocks/>
          </p:cNvGrpSpPr>
          <p:nvPr/>
        </p:nvGrpSpPr>
        <p:grpSpPr bwMode="auto">
          <a:xfrm>
            <a:off x="447675" y="6477000"/>
            <a:ext cx="94107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 name="Rectangle 12"/>
            <p:cNvSpPr>
              <a:spLocks noChangeArrowheads="1"/>
            </p:cNvSpPr>
            <p:nvPr/>
          </p:nvSpPr>
          <p:spPr bwMode="auto">
            <a:xfrm rot="5400000" flipV="1">
              <a:off x="2912" y="1524"/>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3" name="Group 13"/>
          <p:cNvGrpSpPr>
            <a:grpSpLocks/>
          </p:cNvGrpSpPr>
          <p:nvPr/>
        </p:nvGrpSpPr>
        <p:grpSpPr bwMode="auto">
          <a:xfrm>
            <a:off x="82550" y="176213"/>
            <a:ext cx="9474200"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940034" name="Rectangle 2"/>
          <p:cNvSpPr>
            <a:spLocks noGrp="1" noChangeArrowheads="1"/>
          </p:cNvSpPr>
          <p:nvPr>
            <p:ph type="ctrTitle"/>
          </p:nvPr>
        </p:nvSpPr>
        <p:spPr>
          <a:xfrm>
            <a:off x="742950" y="1219200"/>
            <a:ext cx="8420100" cy="1143000"/>
          </a:xfrm>
        </p:spPr>
        <p:txBody>
          <a:bodyPr anchorCtr="1"/>
          <a:lstStyle>
            <a:lvl1pPr>
              <a:defRPr sz="4000">
                <a:solidFill>
                  <a:schemeClr val="tx1"/>
                </a:solidFill>
              </a:defRPr>
            </a:lvl1pPr>
          </a:lstStyle>
          <a:p>
            <a:pPr lvl="0"/>
            <a:r>
              <a:rPr lang="fr-FR" noProof="0" smtClean="0"/>
              <a:t>Cliquez et modifiez le titre</a:t>
            </a:r>
          </a:p>
        </p:txBody>
      </p:sp>
      <p:sp>
        <p:nvSpPr>
          <p:cNvPr id="940035" name="Rectangle 3"/>
          <p:cNvSpPr>
            <a:spLocks noGrp="1" noChangeArrowheads="1"/>
          </p:cNvSpPr>
          <p:nvPr>
            <p:ph type="subTitle" idx="1"/>
          </p:nvPr>
        </p:nvSpPr>
        <p:spPr>
          <a:xfrm>
            <a:off x="1485900" y="2667000"/>
            <a:ext cx="6934200" cy="1752600"/>
          </a:xfrm>
        </p:spPr>
        <p:txBody>
          <a:bodyPr/>
          <a:lstStyle>
            <a:lvl1pPr marL="0" indent="0" algn="ctr">
              <a:buFontTx/>
              <a:buNone/>
              <a:defRPr sz="2800"/>
            </a:lvl1pPr>
          </a:lstStyle>
          <a:p>
            <a:pPr lvl="0"/>
            <a:r>
              <a:rPr lang="fr-FR" noProof="0" smtClean="0"/>
              <a:t>Cliquez pour modifier le style des sous-titres du masque</a:t>
            </a:r>
          </a:p>
        </p:txBody>
      </p:sp>
      <p:sp>
        <p:nvSpPr>
          <p:cNvPr id="16" name="Rectangle 16"/>
          <p:cNvSpPr>
            <a:spLocks noGrp="1" noChangeArrowheads="1"/>
          </p:cNvSpPr>
          <p:nvPr>
            <p:ph type="dt" sz="half" idx="10"/>
          </p:nvPr>
        </p:nvSpPr>
        <p:spPr/>
        <p:txBody>
          <a:bodyPr/>
          <a:lstStyle>
            <a:lvl1pPr>
              <a:defRPr/>
            </a:lvl1pPr>
          </a:lstStyle>
          <a:p>
            <a:pPr>
              <a:defRPr/>
            </a:pPr>
            <a:endParaRPr lang="fr-FR"/>
          </a:p>
        </p:txBody>
      </p:sp>
      <p:sp>
        <p:nvSpPr>
          <p:cNvPr id="17"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pPr>
              <a:defRPr/>
            </a:pPr>
            <a:endParaRPr lang="fr-FR"/>
          </a:p>
        </p:txBody>
      </p:sp>
      <p:sp>
        <p:nvSpPr>
          <p:cNvPr id="18" name="Rectangle 18"/>
          <p:cNvSpPr>
            <a:spLocks noGrp="1" noChangeArrowheads="1"/>
          </p:cNvSpPr>
          <p:nvPr>
            <p:ph type="sldNum" sz="quarter" idx="12"/>
          </p:nvPr>
        </p:nvSpPr>
        <p:spPr/>
        <p:txBody>
          <a:bodyPr/>
          <a:lstStyle>
            <a:lvl1pPr>
              <a:defRPr/>
            </a:lvl1pPr>
          </a:lstStyle>
          <a:p>
            <a:pPr>
              <a:defRPr/>
            </a:pPr>
            <a:fld id="{9921DD21-E04F-B84F-8A2A-13A65D1374BD}" type="slidenum">
              <a:rPr lang="fr-FR"/>
              <a:pPr>
                <a:defRPr/>
              </a:pPr>
              <a:t>‹#›</a:t>
            </a:fld>
            <a:endParaRPr lang="fr-FR"/>
          </a:p>
        </p:txBody>
      </p:sp>
    </p:spTree>
    <p:extLst>
      <p:ext uri="{BB962C8B-B14F-4D97-AF65-F5344CB8AC3E}">
        <p14:creationId xmlns:p14="http://schemas.microsoft.com/office/powerpoint/2010/main" val="3632961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FEB7DB7-483A-8E49-AFFB-B240FE05BC31}" type="slidenum">
              <a:rPr lang="fr-FR"/>
              <a:pPr>
                <a:defRPr/>
              </a:pPr>
              <a:t>‹#›</a:t>
            </a:fld>
            <a:endParaRPr lang="fr-FR"/>
          </a:p>
        </p:txBody>
      </p:sp>
    </p:spTree>
    <p:extLst>
      <p:ext uri="{BB962C8B-B14F-4D97-AF65-F5344CB8AC3E}">
        <p14:creationId xmlns:p14="http://schemas.microsoft.com/office/powerpoint/2010/main" val="422210843"/>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97946B6-5FF0-5B45-91D7-A42121AD720B}" type="slidenum">
              <a:rPr lang="fr-FR"/>
              <a:pPr>
                <a:defRPr/>
              </a:pPr>
              <a:t>‹#›</a:t>
            </a:fld>
            <a:endParaRPr lang="fr-FR"/>
          </a:p>
        </p:txBody>
      </p:sp>
    </p:spTree>
    <p:extLst>
      <p:ext uri="{BB962C8B-B14F-4D97-AF65-F5344CB8AC3E}">
        <p14:creationId xmlns:p14="http://schemas.microsoft.com/office/powerpoint/2010/main" val="213402453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295400"/>
            <a:ext cx="41338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295400"/>
            <a:ext cx="41338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4661425-64C9-844D-B621-EB2A06328D58}" type="slidenum">
              <a:rPr lang="fr-FR"/>
              <a:pPr>
                <a:defRPr/>
              </a:pPr>
              <a:t>‹#›</a:t>
            </a:fld>
            <a:endParaRPr lang="fr-FR"/>
          </a:p>
        </p:txBody>
      </p:sp>
    </p:spTree>
    <p:extLst>
      <p:ext uri="{BB962C8B-B14F-4D97-AF65-F5344CB8AC3E}">
        <p14:creationId xmlns:p14="http://schemas.microsoft.com/office/powerpoint/2010/main" val="354371259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DCD53601-BB93-E142-B3AE-263FA212D8E7}" type="slidenum">
              <a:rPr lang="fr-FR"/>
              <a:pPr>
                <a:defRPr/>
              </a:pPr>
              <a:t>‹#›</a:t>
            </a:fld>
            <a:endParaRPr lang="fr-FR"/>
          </a:p>
        </p:txBody>
      </p:sp>
    </p:spTree>
    <p:extLst>
      <p:ext uri="{BB962C8B-B14F-4D97-AF65-F5344CB8AC3E}">
        <p14:creationId xmlns:p14="http://schemas.microsoft.com/office/powerpoint/2010/main" val="1599187699"/>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265F8D2-BDAA-6E4F-9A35-E3E3E462417D}" type="slidenum">
              <a:rPr lang="fr-FR"/>
              <a:pPr>
                <a:defRPr/>
              </a:pPr>
              <a:t>‹#›</a:t>
            </a:fld>
            <a:endParaRPr lang="fr-FR"/>
          </a:p>
        </p:txBody>
      </p:sp>
    </p:spTree>
    <p:extLst>
      <p:ext uri="{BB962C8B-B14F-4D97-AF65-F5344CB8AC3E}">
        <p14:creationId xmlns:p14="http://schemas.microsoft.com/office/powerpoint/2010/main" val="3999865507"/>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2BA9D55-90F4-4C42-A258-99CF16D74B3F}" type="slidenum">
              <a:rPr lang="fr-FR"/>
              <a:pPr>
                <a:defRPr/>
              </a:pPr>
              <a:t>‹#›</a:t>
            </a:fld>
            <a:endParaRPr lang="fr-FR"/>
          </a:p>
        </p:txBody>
      </p:sp>
    </p:spTree>
    <p:extLst>
      <p:ext uri="{BB962C8B-B14F-4D97-AF65-F5344CB8AC3E}">
        <p14:creationId xmlns:p14="http://schemas.microsoft.com/office/powerpoint/2010/main" val="1114090906"/>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9A0FDCE-F4A7-4944-A8F6-0F17A0087EAE}" type="slidenum">
              <a:rPr lang="fr-FR"/>
              <a:pPr>
                <a:defRPr/>
              </a:pPr>
              <a:t>‹#›</a:t>
            </a:fld>
            <a:endParaRPr lang="fr-FR"/>
          </a:p>
        </p:txBody>
      </p:sp>
    </p:spTree>
    <p:extLst>
      <p:ext uri="{BB962C8B-B14F-4D97-AF65-F5344CB8AC3E}">
        <p14:creationId xmlns:p14="http://schemas.microsoft.com/office/powerpoint/2010/main" val="2401116981"/>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AE3A306-7A4B-D44F-A626-5AEFA4E47E16}" type="slidenum">
              <a:rPr lang="fr-FR"/>
              <a:pPr>
                <a:defRPr/>
              </a:pPr>
              <a:t>‹#›</a:t>
            </a:fld>
            <a:endParaRPr lang="fr-FR"/>
          </a:p>
        </p:txBody>
      </p:sp>
    </p:spTree>
    <p:extLst>
      <p:ext uri="{BB962C8B-B14F-4D97-AF65-F5344CB8AC3E}">
        <p14:creationId xmlns:p14="http://schemas.microsoft.com/office/powerpoint/2010/main" val="4270217488"/>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55EB4E5-9A32-C744-8575-10EFE7CBFCBB}" type="slidenum">
              <a:rPr lang="fr-FR"/>
              <a:pPr>
                <a:defRPr/>
              </a:pPr>
              <a:t>‹#›</a:t>
            </a:fld>
            <a:endParaRPr lang="fr-FR"/>
          </a:p>
        </p:txBody>
      </p:sp>
    </p:spTree>
    <p:extLst>
      <p:ext uri="{BB962C8B-B14F-4D97-AF65-F5344CB8AC3E}">
        <p14:creationId xmlns:p14="http://schemas.microsoft.com/office/powerpoint/2010/main" val="386817850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AB2867C-9A70-F44A-8330-89107BC034FB}" type="slidenum">
              <a:rPr lang="fr-FR"/>
              <a:pPr>
                <a:defRPr/>
              </a:pPr>
              <a:t>‹#›</a:t>
            </a:fld>
            <a:endParaRPr lang="fr-FR"/>
          </a:p>
        </p:txBody>
      </p:sp>
    </p:spTree>
    <p:extLst>
      <p:ext uri="{BB962C8B-B14F-4D97-AF65-F5344CB8AC3E}">
        <p14:creationId xmlns:p14="http://schemas.microsoft.com/office/powerpoint/2010/main" val="367161949"/>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5475" y="381000"/>
            <a:ext cx="2187575" cy="55626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12750" y="381000"/>
            <a:ext cx="6410325"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F576103-D753-9A44-9E63-CC70DE9C63E6}" type="slidenum">
              <a:rPr lang="fr-FR"/>
              <a:pPr>
                <a:defRPr/>
              </a:pPr>
              <a:t>‹#›</a:t>
            </a:fld>
            <a:endParaRPr lang="fr-FR"/>
          </a:p>
        </p:txBody>
      </p:sp>
    </p:spTree>
    <p:extLst>
      <p:ext uri="{BB962C8B-B14F-4D97-AF65-F5344CB8AC3E}">
        <p14:creationId xmlns:p14="http://schemas.microsoft.com/office/powerpoint/2010/main" val="1132717684"/>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904413" cy="6267450"/>
            <a:chOff x="0" y="4"/>
            <a:chExt cx="5759" cy="3948"/>
          </a:xfrm>
        </p:grpSpPr>
        <p:sp>
          <p:nvSpPr>
            <p:cNvPr id="5" name="Rectangle 3"/>
            <p:cNvSpPr>
              <a:spLocks noChangeArrowheads="1"/>
            </p:cNvSpPr>
            <p:nvPr/>
          </p:nvSpPr>
          <p:spPr bwMode="grayWhite">
            <a:xfrm>
              <a:off x="0" y="4"/>
              <a:ext cx="5397" cy="3948"/>
            </a:xfrm>
            <a:prstGeom prst="rect">
              <a:avLst/>
            </a:prstGeom>
            <a:gradFill rotWithShape="0">
              <a:gsLst>
                <a:gs pos="0">
                  <a:schemeClr val="bg1"/>
                </a:gs>
                <a:gs pos="100000">
                  <a:schemeClr val="bg2"/>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 name="Rectangle 4"/>
            <p:cNvSpPr>
              <a:spLocks noChangeArrowheads="1"/>
            </p:cNvSpPr>
            <p:nvPr/>
          </p:nvSpPr>
          <p:spPr bwMode="gray">
            <a:xfrm>
              <a:off x="298" y="1990"/>
              <a:ext cx="5461" cy="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622021" name="Rectangle 5"/>
          <p:cNvSpPr>
            <a:spLocks noGrp="1" noChangeArrowheads="1"/>
          </p:cNvSpPr>
          <p:nvPr>
            <p:ph type="ctrTitle" sz="quarter"/>
          </p:nvPr>
        </p:nvSpPr>
        <p:spPr>
          <a:xfrm>
            <a:off x="660400" y="1682750"/>
            <a:ext cx="8420100" cy="1143000"/>
          </a:xfrm>
        </p:spPr>
        <p:txBody>
          <a:bodyPr/>
          <a:lstStyle>
            <a:lvl1pPr>
              <a:defRPr/>
            </a:lvl1pPr>
          </a:lstStyle>
          <a:p>
            <a:pPr lvl="0"/>
            <a:r>
              <a:rPr lang="en-US" noProof="0" smtClean="0"/>
              <a:t>Cliquez et modifiez le titre</a:t>
            </a:r>
          </a:p>
        </p:txBody>
      </p:sp>
      <p:sp>
        <p:nvSpPr>
          <p:cNvPr id="1622022" name="Rectangle 6"/>
          <p:cNvSpPr>
            <a:spLocks noGrp="1" noChangeArrowheads="1"/>
          </p:cNvSpPr>
          <p:nvPr>
            <p:ph type="subTitle" sz="quarter" idx="1"/>
          </p:nvPr>
        </p:nvSpPr>
        <p:spPr>
          <a:xfrm>
            <a:off x="1485900" y="3886200"/>
            <a:ext cx="6934200" cy="1752600"/>
          </a:xfrm>
        </p:spPr>
        <p:txBody>
          <a:bodyPr anchor="ctr"/>
          <a:lstStyle>
            <a:lvl1pPr marL="0" indent="0" algn="ctr">
              <a:buFont typeface="Wingdings" charset="0"/>
              <a:buNone/>
              <a:defRPr/>
            </a:lvl1pPr>
          </a:lstStyle>
          <a:p>
            <a:pPr lvl="0"/>
            <a:r>
              <a:rPr lang="en-US" noProof="0" smtClean="0"/>
              <a:t>Cliquez pour modifier le style des sous-titres du masque</a:t>
            </a:r>
          </a:p>
        </p:txBody>
      </p:sp>
      <p:sp>
        <p:nvSpPr>
          <p:cNvPr id="7" name="Rectangle 7"/>
          <p:cNvSpPr>
            <a:spLocks noGrp="1" noChangeArrowheads="1"/>
          </p:cNvSpPr>
          <p:nvPr>
            <p:ph type="dt" sz="quarter" idx="10"/>
          </p:nvPr>
        </p:nvSpPr>
        <p:spPr/>
        <p:txBody>
          <a:bodyPr/>
          <a:lstStyle>
            <a:lvl1pPr>
              <a:defRPr/>
            </a:lvl1pPr>
          </a:lstStyle>
          <a:p>
            <a:pPr>
              <a:defRPr/>
            </a:pPr>
            <a:endParaRPr lang="fr-CA"/>
          </a:p>
        </p:txBody>
      </p:sp>
      <p:sp>
        <p:nvSpPr>
          <p:cNvPr id="8" name="Rectangle 8"/>
          <p:cNvSpPr>
            <a:spLocks noGrp="1" noChangeArrowheads="1"/>
          </p:cNvSpPr>
          <p:nvPr>
            <p:ph type="ftr" sz="quarter" idx="11"/>
          </p:nvPr>
        </p:nvSpPr>
        <p:spPr/>
        <p:txBody>
          <a:bodyPr/>
          <a:lstStyle>
            <a:lvl1pPr>
              <a:defRPr/>
            </a:lvl1pPr>
          </a:lstStyle>
          <a:p>
            <a:pPr>
              <a:defRPr/>
            </a:pPr>
            <a:endParaRPr lang="fr-CA"/>
          </a:p>
        </p:txBody>
      </p:sp>
      <p:sp>
        <p:nvSpPr>
          <p:cNvPr id="10"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451931989"/>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fr-CA"/>
          </a:p>
        </p:txBody>
      </p:sp>
      <p:sp>
        <p:nvSpPr>
          <p:cNvPr id="5" name="Rectangle 8"/>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1515724694"/>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endParaRPr lang="fr-CA"/>
          </a:p>
        </p:txBody>
      </p:sp>
      <p:sp>
        <p:nvSpPr>
          <p:cNvPr id="5" name="Rectangle 8"/>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396512442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4FF169F6-FFBF-4541-8BF9-CA4CC55EB145}" type="slidenum">
              <a:rPr lang="fr-FR"/>
              <a:pPr>
                <a:defRPr/>
              </a:pPr>
              <a:t>‹#›</a:t>
            </a:fld>
            <a:endParaRPr lang="fr-FR"/>
          </a:p>
        </p:txBody>
      </p:sp>
    </p:spTree>
    <p:extLst>
      <p:ext uri="{BB962C8B-B14F-4D97-AF65-F5344CB8AC3E}">
        <p14:creationId xmlns:p14="http://schemas.microsoft.com/office/powerpoint/2010/main" val="1376078818"/>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577850" y="1701800"/>
            <a:ext cx="413385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64100" y="1701800"/>
            <a:ext cx="413385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endParaRPr lang="fr-CA"/>
          </a:p>
        </p:txBody>
      </p:sp>
      <p:sp>
        <p:nvSpPr>
          <p:cNvPr id="6" name="Rectangle 8"/>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2812868723"/>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dt" sz="half" idx="10"/>
          </p:nvPr>
        </p:nvSpPr>
        <p:spPr>
          <a:ln/>
        </p:spPr>
        <p:txBody>
          <a:bodyPr/>
          <a:lstStyle>
            <a:lvl1pPr>
              <a:defRPr/>
            </a:lvl1pPr>
          </a:lstStyle>
          <a:p>
            <a:pPr>
              <a:defRPr/>
            </a:pPr>
            <a:endParaRPr lang="fr-CA"/>
          </a:p>
        </p:txBody>
      </p:sp>
      <p:sp>
        <p:nvSpPr>
          <p:cNvPr id="8" name="Rectangle 8"/>
          <p:cNvSpPr>
            <a:spLocks noGrp="1" noChangeArrowheads="1"/>
          </p:cNvSpPr>
          <p:nvPr>
            <p:ph type="ftr" sz="quarter" idx="11"/>
          </p:nvPr>
        </p:nvSpPr>
        <p:spPr>
          <a:ln/>
        </p:spPr>
        <p:txBody>
          <a:bodyPr/>
          <a:lstStyle>
            <a:lvl1pPr>
              <a:defRPr/>
            </a:lvl1pPr>
          </a:lstStyle>
          <a:p>
            <a:pPr>
              <a:defRPr/>
            </a:pPr>
            <a:endParaRPr lang="fr-CA"/>
          </a:p>
        </p:txBody>
      </p:sp>
      <p:sp>
        <p:nvSpPr>
          <p:cNvPr id="9" name="Rectangle 11"/>
          <p:cNvSpPr>
            <a:spLocks noGrp="1" noChangeArrowheads="1"/>
          </p:cNvSpPr>
          <p:nvPr>
            <p:ph type="sldNum" sz="quarter" idx="12"/>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4222939001"/>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7"/>
          <p:cNvSpPr>
            <a:spLocks noGrp="1" noChangeArrowheads="1"/>
          </p:cNvSpPr>
          <p:nvPr>
            <p:ph type="dt" sz="half" idx="10"/>
          </p:nvPr>
        </p:nvSpPr>
        <p:spPr>
          <a:ln/>
        </p:spPr>
        <p:txBody>
          <a:bodyPr/>
          <a:lstStyle>
            <a:lvl1pPr>
              <a:defRPr/>
            </a:lvl1pPr>
          </a:lstStyle>
          <a:p>
            <a:pPr>
              <a:defRPr/>
            </a:pPr>
            <a:endParaRPr lang="fr-CA"/>
          </a:p>
        </p:txBody>
      </p:sp>
      <p:sp>
        <p:nvSpPr>
          <p:cNvPr id="4" name="Rectangle 8"/>
          <p:cNvSpPr>
            <a:spLocks noGrp="1" noChangeArrowheads="1"/>
          </p:cNvSpPr>
          <p:nvPr>
            <p:ph type="ftr" sz="quarter" idx="11"/>
          </p:nvPr>
        </p:nvSpPr>
        <p:spPr>
          <a:ln/>
        </p:spPr>
        <p:txBody>
          <a:bodyPr/>
          <a:lstStyle>
            <a:lvl1pPr>
              <a:defRPr/>
            </a:lvl1pPr>
          </a:lstStyle>
          <a:p>
            <a:pPr>
              <a:defRPr/>
            </a:pPr>
            <a:endParaRPr lang="fr-CA"/>
          </a:p>
        </p:txBody>
      </p:sp>
      <p:sp>
        <p:nvSpPr>
          <p:cNvPr id="5"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3297706646"/>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fr-CA"/>
          </a:p>
        </p:txBody>
      </p:sp>
      <p:sp>
        <p:nvSpPr>
          <p:cNvPr id="3" name="Rectangle 8"/>
          <p:cNvSpPr>
            <a:spLocks noGrp="1" noChangeArrowheads="1"/>
          </p:cNvSpPr>
          <p:nvPr>
            <p:ph type="ftr" sz="quarter" idx="11"/>
          </p:nvPr>
        </p:nvSpPr>
        <p:spPr>
          <a:ln/>
        </p:spPr>
        <p:txBody>
          <a:bodyPr/>
          <a:lstStyle>
            <a:lvl1pPr>
              <a:defRPr/>
            </a:lvl1pPr>
          </a:lstStyle>
          <a:p>
            <a:pPr>
              <a:defRPr/>
            </a:pPr>
            <a:endParaRPr lang="fr-CA"/>
          </a:p>
        </p:txBody>
      </p:sp>
      <p:sp>
        <p:nvSpPr>
          <p:cNvPr id="4"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144125295"/>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fr-CA"/>
          </a:p>
        </p:txBody>
      </p:sp>
      <p:sp>
        <p:nvSpPr>
          <p:cNvPr id="6" name="Rectangle 8"/>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46241836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fr-CA"/>
          </a:p>
        </p:txBody>
      </p:sp>
      <p:sp>
        <p:nvSpPr>
          <p:cNvPr id="6" name="Rectangle 8"/>
          <p:cNvSpPr>
            <a:spLocks noGrp="1" noChangeArrowheads="1"/>
          </p:cNvSpPr>
          <p:nvPr>
            <p:ph type="ftr" sz="quarter" idx="11"/>
          </p:nvPr>
        </p:nvSpPr>
        <p:spPr>
          <a:ln/>
        </p:spPr>
        <p:txBody>
          <a:bodyPr/>
          <a:lstStyle>
            <a:lvl1pPr>
              <a:defRPr/>
            </a:lvl1pPr>
          </a:lstStyle>
          <a:p>
            <a:pPr>
              <a:defRPr/>
            </a:pPr>
            <a:endParaRPr lang="fr-CA"/>
          </a:p>
        </p:txBody>
      </p:sp>
      <p:sp>
        <p:nvSpPr>
          <p:cNvPr id="7"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3696535715"/>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fr-CA"/>
          </a:p>
        </p:txBody>
      </p:sp>
      <p:sp>
        <p:nvSpPr>
          <p:cNvPr id="5" name="Rectangle 8"/>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86896355"/>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2925" y="234950"/>
            <a:ext cx="2105025" cy="555625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577850" y="234950"/>
            <a:ext cx="6162675" cy="55562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fr-CA"/>
          </a:p>
        </p:txBody>
      </p:sp>
      <p:sp>
        <p:nvSpPr>
          <p:cNvPr id="5" name="Rectangle 8"/>
          <p:cNvSpPr>
            <a:spLocks noGrp="1" noChangeArrowheads="1"/>
          </p:cNvSpPr>
          <p:nvPr>
            <p:ph type="ftr" sz="quarter" idx="11"/>
          </p:nvPr>
        </p:nvSpPr>
        <p:spPr>
          <a:ln/>
        </p:spPr>
        <p:txBody>
          <a:bodyPr/>
          <a:lstStyle>
            <a:lvl1pPr>
              <a:defRPr/>
            </a:lvl1pPr>
          </a:lstStyle>
          <a:p>
            <a:pPr>
              <a:defRPr/>
            </a:pPr>
            <a:endParaRPr lang="fr-CA"/>
          </a:p>
        </p:txBody>
      </p:sp>
      <p:sp>
        <p:nvSpPr>
          <p:cNvPr id="6"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extLst>
      <p:ext uri="{BB962C8B-B14F-4D97-AF65-F5344CB8AC3E}">
        <p14:creationId xmlns:p14="http://schemas.microsoft.com/office/powerpoint/2010/main" val="193611419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dt" sz="half" idx="10"/>
          </p:nvPr>
        </p:nvSpPr>
        <p:spPr>
          <a:ln/>
        </p:spPr>
        <p:txBody>
          <a:bodyPr/>
          <a:lstStyle>
            <a:lvl1pPr>
              <a:defRPr/>
            </a:lvl1pPr>
          </a:lstStyle>
          <a:p>
            <a:pPr>
              <a:defRPr/>
            </a:pPr>
            <a:endParaRPr lang="fr-FR"/>
          </a:p>
        </p:txBody>
      </p:sp>
      <p:sp>
        <p:nvSpPr>
          <p:cNvPr id="8" name="Rectangle 10"/>
          <p:cNvSpPr>
            <a:spLocks noGrp="1" noChangeArrowheads="1"/>
          </p:cNvSpPr>
          <p:nvPr>
            <p:ph type="ftr" sz="quarter" idx="11"/>
          </p:nvPr>
        </p:nvSpPr>
        <p:spPr>
          <a:ln/>
        </p:spPr>
        <p:txBody>
          <a:bodyPr/>
          <a:lstStyle>
            <a:lvl1pPr>
              <a:defRPr/>
            </a:lvl1pPr>
          </a:lstStyle>
          <a:p>
            <a:pPr>
              <a:defRPr/>
            </a:pPr>
            <a:endParaRPr lang="fr-FR"/>
          </a:p>
        </p:txBody>
      </p:sp>
      <p:sp>
        <p:nvSpPr>
          <p:cNvPr id="9" name="Rectangle 11"/>
          <p:cNvSpPr>
            <a:spLocks noGrp="1" noChangeArrowheads="1"/>
          </p:cNvSpPr>
          <p:nvPr>
            <p:ph type="sldNum" sz="quarter" idx="12"/>
          </p:nvPr>
        </p:nvSpPr>
        <p:spPr>
          <a:ln/>
        </p:spPr>
        <p:txBody>
          <a:bodyPr/>
          <a:lstStyle>
            <a:lvl1pPr>
              <a:defRPr/>
            </a:lvl1pPr>
          </a:lstStyle>
          <a:p>
            <a:pPr>
              <a:defRPr/>
            </a:pPr>
            <a:fld id="{E4A58933-C38F-B543-8B26-EC81167AE207}" type="slidenum">
              <a:rPr lang="fr-FR"/>
              <a:pPr>
                <a:defRPr/>
              </a:pPr>
              <a:t>‹#›</a:t>
            </a:fld>
            <a:endParaRPr lang="fr-FR"/>
          </a:p>
        </p:txBody>
      </p:sp>
    </p:spTree>
    <p:extLst>
      <p:ext uri="{BB962C8B-B14F-4D97-AF65-F5344CB8AC3E}">
        <p14:creationId xmlns:p14="http://schemas.microsoft.com/office/powerpoint/2010/main" val="49723746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9"/>
          <p:cNvSpPr>
            <a:spLocks noGrp="1" noChangeArrowheads="1"/>
          </p:cNvSpPr>
          <p:nvPr>
            <p:ph type="dt" sz="half" idx="10"/>
          </p:nvPr>
        </p:nvSpPr>
        <p:spPr>
          <a:ln/>
        </p:spPr>
        <p:txBody>
          <a:bodyPr/>
          <a:lstStyle>
            <a:lvl1pPr>
              <a:defRPr/>
            </a:lvl1pPr>
          </a:lstStyle>
          <a:p>
            <a:pPr>
              <a:defRPr/>
            </a:pPr>
            <a:endParaRPr lang="fr-FR"/>
          </a:p>
        </p:txBody>
      </p:sp>
      <p:sp>
        <p:nvSpPr>
          <p:cNvPr id="4" name="Rectangle 10"/>
          <p:cNvSpPr>
            <a:spLocks noGrp="1" noChangeArrowheads="1"/>
          </p:cNvSpPr>
          <p:nvPr>
            <p:ph type="ftr" sz="quarter" idx="11"/>
          </p:nvPr>
        </p:nvSpPr>
        <p:spPr>
          <a:ln/>
        </p:spPr>
        <p:txBody>
          <a:bodyPr/>
          <a:lstStyle>
            <a:lvl1pPr>
              <a:defRPr/>
            </a:lvl1pPr>
          </a:lstStyle>
          <a:p>
            <a:pPr>
              <a:defRPr/>
            </a:pPr>
            <a:endParaRPr lang="fr-FR"/>
          </a:p>
        </p:txBody>
      </p:sp>
      <p:sp>
        <p:nvSpPr>
          <p:cNvPr id="5" name="Rectangle 11"/>
          <p:cNvSpPr>
            <a:spLocks noGrp="1" noChangeArrowheads="1"/>
          </p:cNvSpPr>
          <p:nvPr>
            <p:ph type="sldNum" sz="quarter" idx="12"/>
          </p:nvPr>
        </p:nvSpPr>
        <p:spPr>
          <a:ln/>
        </p:spPr>
        <p:txBody>
          <a:bodyPr/>
          <a:lstStyle>
            <a:lvl1pPr>
              <a:defRPr/>
            </a:lvl1pPr>
          </a:lstStyle>
          <a:p>
            <a:pPr>
              <a:defRPr/>
            </a:pPr>
            <a:fld id="{3AE42663-E1D3-104E-94C0-A84795BE26E2}" type="slidenum">
              <a:rPr lang="fr-FR"/>
              <a:pPr>
                <a:defRPr/>
              </a:pPr>
              <a:t>‹#›</a:t>
            </a:fld>
            <a:endParaRPr lang="fr-FR"/>
          </a:p>
        </p:txBody>
      </p:sp>
    </p:spTree>
    <p:extLst>
      <p:ext uri="{BB962C8B-B14F-4D97-AF65-F5344CB8AC3E}">
        <p14:creationId xmlns:p14="http://schemas.microsoft.com/office/powerpoint/2010/main" val="41644580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fr-FR"/>
          </a:p>
        </p:txBody>
      </p:sp>
      <p:sp>
        <p:nvSpPr>
          <p:cNvPr id="3" name="Rectangle 10"/>
          <p:cNvSpPr>
            <a:spLocks noGrp="1" noChangeArrowheads="1"/>
          </p:cNvSpPr>
          <p:nvPr>
            <p:ph type="ftr" sz="quarter" idx="11"/>
          </p:nvPr>
        </p:nvSpPr>
        <p:spPr>
          <a:ln/>
        </p:spPr>
        <p:txBody>
          <a:bodyPr/>
          <a:lstStyle>
            <a:lvl1pPr>
              <a:defRPr/>
            </a:lvl1pPr>
          </a:lstStyle>
          <a:p>
            <a:pPr>
              <a:defRPr/>
            </a:pPr>
            <a:endParaRPr lang="fr-FR"/>
          </a:p>
        </p:txBody>
      </p:sp>
      <p:sp>
        <p:nvSpPr>
          <p:cNvPr id="4" name="Rectangle 11"/>
          <p:cNvSpPr>
            <a:spLocks noGrp="1" noChangeArrowheads="1"/>
          </p:cNvSpPr>
          <p:nvPr>
            <p:ph type="sldNum" sz="quarter" idx="12"/>
          </p:nvPr>
        </p:nvSpPr>
        <p:spPr>
          <a:ln/>
        </p:spPr>
        <p:txBody>
          <a:bodyPr/>
          <a:lstStyle>
            <a:lvl1pPr>
              <a:defRPr/>
            </a:lvl1pPr>
          </a:lstStyle>
          <a:p>
            <a:pPr>
              <a:defRPr/>
            </a:pPr>
            <a:fld id="{4C5F5991-3A6E-3C48-9FA4-D19B589AC219}" type="slidenum">
              <a:rPr lang="fr-FR"/>
              <a:pPr>
                <a:defRPr/>
              </a:pPr>
              <a:t>‹#›</a:t>
            </a:fld>
            <a:endParaRPr lang="fr-FR"/>
          </a:p>
        </p:txBody>
      </p:sp>
    </p:spTree>
    <p:extLst>
      <p:ext uri="{BB962C8B-B14F-4D97-AF65-F5344CB8AC3E}">
        <p14:creationId xmlns:p14="http://schemas.microsoft.com/office/powerpoint/2010/main" val="221173722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666C9224-5B6D-214C-9D24-909E97F24992}" type="slidenum">
              <a:rPr lang="fr-FR"/>
              <a:pPr>
                <a:defRPr/>
              </a:pPr>
              <a:t>‹#›</a:t>
            </a:fld>
            <a:endParaRPr lang="fr-FR"/>
          </a:p>
        </p:txBody>
      </p:sp>
    </p:spTree>
    <p:extLst>
      <p:ext uri="{BB962C8B-B14F-4D97-AF65-F5344CB8AC3E}">
        <p14:creationId xmlns:p14="http://schemas.microsoft.com/office/powerpoint/2010/main" val="293363450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D27F9A7F-D59F-4C42-BA00-603E7436A5C9}" type="slidenum">
              <a:rPr lang="fr-FR"/>
              <a:pPr>
                <a:defRPr/>
              </a:pPr>
              <a:t>‹#›</a:t>
            </a:fld>
            <a:endParaRPr lang="fr-FR"/>
          </a:p>
        </p:txBody>
      </p:sp>
    </p:spTree>
    <p:extLst>
      <p:ext uri="{BB962C8B-B14F-4D97-AF65-F5344CB8AC3E}">
        <p14:creationId xmlns:p14="http://schemas.microsoft.com/office/powerpoint/2010/main" val="45018345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67" name="Rectangle 7"/>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911368" name="Rectangle 8"/>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11369" name="Rectangle 9"/>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911370" name="Rectangle 10"/>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911371" name="Rectangle 11"/>
          <p:cNvSpPr>
            <a:spLocks noGrp="1" noChangeArrowheads="1"/>
          </p:cNvSpPr>
          <p:nvPr>
            <p:ph type="sldNum" sz="quarter" idx="4"/>
          </p:nvPr>
        </p:nvSpPr>
        <p:spPr bwMode="auto">
          <a:xfrm>
            <a:off x="7353746"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2400">
                <a:cs typeface="+mn-cs"/>
              </a:defRPr>
            </a:lvl1pPr>
          </a:lstStyle>
          <a:p>
            <a:pPr>
              <a:defRPr/>
            </a:pPr>
            <a:fld id="{BD947BA3-9602-AA4B-98A6-10E08EC6EBFA}" type="slidenum">
              <a:rPr lang="fr-FR" smtClean="0"/>
              <a:pPr>
                <a:defRPr/>
              </a:pPr>
              <a:t>‹#›</a:t>
            </a:fld>
            <a:endParaRPr lang="fr-FR"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8000EC"/>
          </a:solidFill>
          <a:latin typeface="+mj-lt"/>
          <a:ea typeface="+mj-ea"/>
          <a:cs typeface="+mj-cs"/>
        </a:defRPr>
      </a:lvl1pPr>
      <a:lvl2pPr algn="ctr" rtl="0" eaLnBrk="0" fontAlgn="base" hangingPunct="0">
        <a:spcBef>
          <a:spcPct val="0"/>
        </a:spcBef>
        <a:spcAft>
          <a:spcPct val="0"/>
        </a:spcAft>
        <a:defRPr sz="4400">
          <a:solidFill>
            <a:srgbClr val="8000EC"/>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rgbClr val="8000EC"/>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rgbClr val="8000EC"/>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rgbClr val="8000EC"/>
          </a:solidFill>
          <a:latin typeface="Times" charset="0"/>
          <a:ea typeface="ＭＳ Ｐゴシック" charset="0"/>
          <a:cs typeface="ＭＳ Ｐゴシック" charset="0"/>
        </a:defRPr>
      </a:lvl5pPr>
      <a:lvl6pPr marL="457200" algn="ctr" rtl="0" fontAlgn="base">
        <a:spcBef>
          <a:spcPct val="0"/>
        </a:spcBef>
        <a:spcAft>
          <a:spcPct val="0"/>
        </a:spcAft>
        <a:defRPr sz="4400">
          <a:solidFill>
            <a:srgbClr val="8000EC"/>
          </a:solidFill>
          <a:latin typeface="Times" charset="0"/>
          <a:ea typeface="ＭＳ Ｐゴシック" charset="0"/>
          <a:cs typeface="ＭＳ Ｐゴシック" charset="0"/>
        </a:defRPr>
      </a:lvl6pPr>
      <a:lvl7pPr marL="914400" algn="ctr" rtl="0" fontAlgn="base">
        <a:spcBef>
          <a:spcPct val="0"/>
        </a:spcBef>
        <a:spcAft>
          <a:spcPct val="0"/>
        </a:spcAft>
        <a:defRPr sz="4400">
          <a:solidFill>
            <a:srgbClr val="8000EC"/>
          </a:solidFill>
          <a:latin typeface="Times" charset="0"/>
          <a:ea typeface="ＭＳ Ｐゴシック" charset="0"/>
          <a:cs typeface="ＭＳ Ｐゴシック" charset="0"/>
        </a:defRPr>
      </a:lvl7pPr>
      <a:lvl8pPr marL="1371600" algn="ctr" rtl="0" fontAlgn="base">
        <a:spcBef>
          <a:spcPct val="0"/>
        </a:spcBef>
        <a:spcAft>
          <a:spcPct val="0"/>
        </a:spcAft>
        <a:defRPr sz="4400">
          <a:solidFill>
            <a:srgbClr val="8000EC"/>
          </a:solidFill>
          <a:latin typeface="Times" charset="0"/>
          <a:ea typeface="ＭＳ Ｐゴシック" charset="0"/>
          <a:cs typeface="ＭＳ Ｐゴシック" charset="0"/>
        </a:defRPr>
      </a:lvl8pPr>
      <a:lvl9pPr marL="1828800" algn="ctr" rtl="0" fontAlgn="base">
        <a:spcBef>
          <a:spcPct val="0"/>
        </a:spcBef>
        <a:spcAft>
          <a:spcPct val="0"/>
        </a:spcAft>
        <a:defRPr sz="4400">
          <a:solidFill>
            <a:srgbClr val="8000EC"/>
          </a:solidFill>
          <a:latin typeface="Time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l="100000" t="100000"/>
          </a:path>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6350"/>
            <a:ext cx="9906000" cy="6267450"/>
            <a:chOff x="0" y="4"/>
            <a:chExt cx="5760" cy="3948"/>
          </a:xfrm>
        </p:grpSpPr>
        <p:sp>
          <p:nvSpPr>
            <p:cNvPr id="1165315" name="Rectangle 3"/>
            <p:cNvSpPr>
              <a:spLocks noChangeArrowheads="1"/>
            </p:cNvSpPr>
            <p:nvPr/>
          </p:nvSpPr>
          <p:spPr bwMode="grayWhite">
            <a:xfrm>
              <a:off x="0" y="4"/>
              <a:ext cx="5397" cy="3948"/>
            </a:xfrm>
            <a:prstGeom prst="rect">
              <a:avLst/>
            </a:prstGeom>
            <a:gradFill rotWithShape="0">
              <a:gsLst>
                <a:gs pos="0">
                  <a:schemeClr val="bg1"/>
                </a:gs>
                <a:gs pos="100000">
                  <a:schemeClr val="bg2"/>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165316" name="Rectangle 4"/>
            <p:cNvSpPr>
              <a:spLocks noChangeArrowheads="1"/>
            </p:cNvSpPr>
            <p:nvPr/>
          </p:nvSpPr>
          <p:spPr bwMode="gray">
            <a:xfrm>
              <a:off x="299" y="934"/>
              <a:ext cx="5461" cy="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165317" name="Rectangle 5"/>
          <p:cNvSpPr>
            <a:spLocks noGrp="1" noChangeArrowheads="1"/>
          </p:cNvSpPr>
          <p:nvPr>
            <p:ph type="title"/>
          </p:nvPr>
        </p:nvSpPr>
        <p:spPr bwMode="auto">
          <a:xfrm>
            <a:off x="577850" y="234950"/>
            <a:ext cx="84201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Cliquez et modifiez le titre</a:t>
            </a:r>
          </a:p>
        </p:txBody>
      </p:sp>
      <p:sp>
        <p:nvSpPr>
          <p:cNvPr id="1165318" name="Rectangle 6"/>
          <p:cNvSpPr>
            <a:spLocks noGrp="1" noChangeArrowheads="1"/>
          </p:cNvSpPr>
          <p:nvPr>
            <p:ph type="body" idx="1"/>
          </p:nvPr>
        </p:nvSpPr>
        <p:spPr bwMode="auto">
          <a:xfrm>
            <a:off x="577850" y="1701800"/>
            <a:ext cx="84201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165319" name="Rectangle 7"/>
          <p:cNvSpPr>
            <a:spLocks noGrp="1" noChangeArrowheads="1"/>
          </p:cNvSpPr>
          <p:nvPr>
            <p:ph type="dt" sz="half" idx="2"/>
          </p:nvPr>
        </p:nvSpPr>
        <p:spPr bwMode="auto">
          <a:xfrm>
            <a:off x="742950" y="63246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solidFill>
                  <a:schemeClr val="folHlink"/>
                </a:solidFill>
                <a:latin typeface="+mn-lt"/>
                <a:cs typeface="+mn-cs"/>
              </a:defRPr>
            </a:lvl1pPr>
          </a:lstStyle>
          <a:p>
            <a:pPr>
              <a:defRPr/>
            </a:pPr>
            <a:endParaRPr lang="fr-CA"/>
          </a:p>
        </p:txBody>
      </p:sp>
      <p:sp>
        <p:nvSpPr>
          <p:cNvPr id="1165320" name="Rectangle 8"/>
          <p:cNvSpPr>
            <a:spLocks noGrp="1" noChangeArrowheads="1"/>
          </p:cNvSpPr>
          <p:nvPr>
            <p:ph type="ftr" sz="quarter" idx="3"/>
          </p:nvPr>
        </p:nvSpPr>
        <p:spPr bwMode="auto">
          <a:xfrm>
            <a:off x="3384550" y="63246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solidFill>
                  <a:schemeClr val="folHlink"/>
                </a:solidFill>
                <a:latin typeface="+mn-lt"/>
                <a:cs typeface="+mn-cs"/>
              </a:defRPr>
            </a:lvl1pPr>
          </a:lstStyle>
          <a:p>
            <a:pPr>
              <a:defRPr/>
            </a:pPr>
            <a:endParaRPr lang="fr-CA"/>
          </a:p>
        </p:txBody>
      </p:sp>
      <p:sp>
        <p:nvSpPr>
          <p:cNvPr id="9"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cSld>
  <p:clrMap bg1="dk2" tx1="lt1" bg2="dk1" tx2="lt2" accent1="accent1" accent2="accent2" accent3="accent3" accent4="accent4" accent5="accent5" accent6="accent6" hlink="hlink" folHlink="folHlink"/>
  <p:sldLayoutIdLst>
    <p:sldLayoutId id="2147483799"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5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2000"/>
        <a:buFont typeface="Monotype Sort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bwMode="auto">
          <a:xfrm>
            <a:off x="412750" y="381000"/>
            <a:ext cx="86677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et modifiez le titre</a:t>
            </a:r>
          </a:p>
        </p:txBody>
      </p:sp>
      <p:sp>
        <p:nvSpPr>
          <p:cNvPr id="939011" name="Rectangle 3"/>
          <p:cNvSpPr>
            <a:spLocks noGrp="1" noChangeArrowheads="1"/>
          </p:cNvSpPr>
          <p:nvPr>
            <p:ph type="body" idx="1"/>
          </p:nvPr>
        </p:nvSpPr>
        <p:spPr bwMode="auto">
          <a:xfrm>
            <a:off x="742950" y="1295400"/>
            <a:ext cx="84201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39012" name="Rectangle 4"/>
          <p:cNvSpPr>
            <a:spLocks noGrp="1" noChangeArrowheads="1"/>
          </p:cNvSpPr>
          <p:nvPr>
            <p:ph type="dt" sz="half" idx="2"/>
          </p:nvPr>
        </p:nvSpPr>
        <p:spPr bwMode="auto">
          <a:xfrm>
            <a:off x="412750" y="601503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mn-lt"/>
                <a:cs typeface="+mn-cs"/>
              </a:defRPr>
            </a:lvl1pPr>
          </a:lstStyle>
          <a:p>
            <a:pPr>
              <a:defRPr/>
            </a:pPr>
            <a:endParaRPr lang="fr-FR"/>
          </a:p>
        </p:txBody>
      </p:sp>
      <p:sp>
        <p:nvSpPr>
          <p:cNvPr id="939013" name="Rectangle 5"/>
          <p:cNvSpPr>
            <a:spLocks noGrp="1" noChangeArrowheads="1"/>
          </p:cNvSpPr>
          <p:nvPr>
            <p:ph type="ftr" sz="quarter" idx="3"/>
          </p:nvPr>
        </p:nvSpPr>
        <p:spPr bwMode="auto">
          <a:xfrm>
            <a:off x="3384550" y="6015038"/>
            <a:ext cx="31369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mn-lt"/>
                <a:cs typeface="+mn-cs"/>
              </a:defRPr>
            </a:lvl1pPr>
          </a:lstStyle>
          <a:p>
            <a:pPr>
              <a:defRPr/>
            </a:pPr>
            <a:endParaRPr lang="fr-FR"/>
          </a:p>
        </p:txBody>
      </p:sp>
      <p:sp>
        <p:nvSpPr>
          <p:cNvPr id="939014" name="Rectangle 6"/>
          <p:cNvSpPr>
            <a:spLocks noGrp="1" noChangeArrowheads="1"/>
          </p:cNvSpPr>
          <p:nvPr>
            <p:ph type="sldNum" sz="quarter" idx="4"/>
          </p:nvPr>
        </p:nvSpPr>
        <p:spPr bwMode="auto">
          <a:xfrm>
            <a:off x="7429500" y="601503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2000">
                <a:solidFill>
                  <a:schemeClr val="bg2"/>
                </a:solidFill>
                <a:latin typeface="+mn-lt"/>
                <a:cs typeface="+mn-cs"/>
              </a:defRPr>
            </a:lvl1pPr>
          </a:lstStyle>
          <a:p>
            <a:pPr>
              <a:defRPr/>
            </a:pPr>
            <a:fld id="{18F077C6-7331-4F4C-A5F5-996F1DF94BD9}" type="slidenum">
              <a:rPr lang="fr-FR" smtClean="0"/>
              <a:pPr>
                <a:defRPr/>
              </a:pPr>
              <a:t>‹#›</a:t>
            </a:fld>
            <a:endParaRPr lang="fr-FR" dirty="0"/>
          </a:p>
        </p:txBody>
      </p:sp>
      <p:grpSp>
        <p:nvGrpSpPr>
          <p:cNvPr id="28679" name="Group 7"/>
          <p:cNvGrpSpPr>
            <a:grpSpLocks/>
          </p:cNvGrpSpPr>
          <p:nvPr/>
        </p:nvGrpSpPr>
        <p:grpSpPr bwMode="auto">
          <a:xfrm>
            <a:off x="192088" y="230188"/>
            <a:ext cx="220662" cy="6503987"/>
            <a:chOff x="112" y="145"/>
            <a:chExt cx="128" cy="4097"/>
          </a:xfrm>
        </p:grpSpPr>
        <p:sp>
          <p:nvSpPr>
            <p:cNvPr id="939016"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17"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fr-FR">
                <a:latin typeface="Times New Roman" charset="0"/>
                <a:cs typeface="+mn-cs"/>
              </a:endParaRPr>
            </a:p>
          </p:txBody>
        </p:sp>
      </p:grpSp>
      <p:grpSp>
        <p:nvGrpSpPr>
          <p:cNvPr id="28680" name="Group 10"/>
          <p:cNvGrpSpPr>
            <a:grpSpLocks/>
          </p:cNvGrpSpPr>
          <p:nvPr/>
        </p:nvGrpSpPr>
        <p:grpSpPr bwMode="auto">
          <a:xfrm>
            <a:off x="9526588" y="220663"/>
            <a:ext cx="214312" cy="6408737"/>
            <a:chOff x="5539" y="139"/>
            <a:chExt cx="125" cy="4037"/>
          </a:xfrm>
        </p:grpSpPr>
        <p:sp>
          <p:nvSpPr>
            <p:cNvPr id="939019"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0"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681" name="Group 13"/>
          <p:cNvGrpSpPr>
            <a:grpSpLocks/>
          </p:cNvGrpSpPr>
          <p:nvPr/>
        </p:nvGrpSpPr>
        <p:grpSpPr bwMode="auto">
          <a:xfrm>
            <a:off x="447675" y="6477000"/>
            <a:ext cx="9410700" cy="228600"/>
            <a:chOff x="260" y="4080"/>
            <a:chExt cx="5472" cy="144"/>
          </a:xfrm>
        </p:grpSpPr>
        <p:sp>
          <p:nvSpPr>
            <p:cNvPr id="939022"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3" name="Rectangle 15"/>
            <p:cNvSpPr>
              <a:spLocks noChangeArrowheads="1"/>
            </p:cNvSpPr>
            <p:nvPr/>
          </p:nvSpPr>
          <p:spPr bwMode="auto">
            <a:xfrm rot="5400000" flipV="1">
              <a:off x="2912" y="1524"/>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682" name="Group 16"/>
          <p:cNvGrpSpPr>
            <a:grpSpLocks/>
          </p:cNvGrpSpPr>
          <p:nvPr/>
        </p:nvGrpSpPr>
        <p:grpSpPr bwMode="auto">
          <a:xfrm>
            <a:off x="82550" y="176213"/>
            <a:ext cx="9474200" cy="161925"/>
            <a:chOff x="48" y="111"/>
            <a:chExt cx="5509" cy="102"/>
          </a:xfrm>
        </p:grpSpPr>
        <p:sp>
          <p:nvSpPr>
            <p:cNvPr id="939025"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6"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939027" name="Group 19"/>
          <p:cNvGrpSpPr>
            <a:grpSpLocks/>
          </p:cNvGrpSpPr>
          <p:nvPr/>
        </p:nvGrpSpPr>
        <p:grpSpPr bwMode="auto">
          <a:xfrm>
            <a:off x="77788" y="176213"/>
            <a:ext cx="9474200" cy="161925"/>
            <a:chOff x="48" y="111"/>
            <a:chExt cx="5509" cy="102"/>
          </a:xfrm>
        </p:grpSpPr>
        <p:sp>
          <p:nvSpPr>
            <p:cNvPr id="939028"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9" name="Rectangle 21"/>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 bg1="dk2" tx1="lt1" bg2="dk1" tx2="lt2" accent1="accent1" accent2="accent2" accent3="accent3" accent4="accent4" accent5="accent5" accent6="accent6" hlink="hlink" folHlink="folHlink"/>
  <p:sldLayoutIdLst>
    <p:sldLayoutId id="214748380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939027"/>
                                        </p:tgtEl>
                                        <p:attrNameLst>
                                          <p:attrName>style.visibility</p:attrName>
                                        </p:attrNameLst>
                                      </p:cBhvr>
                                      <p:to>
                                        <p:strVal val="visible"/>
                                      </p:to>
                                    </p:set>
                                    <p:anim calcmode="lin" valueType="num">
                                      <p:cBhvr additive="base">
                                        <p:cTn id="7" dur="500" fill="hold"/>
                                        <p:tgtEl>
                                          <p:spTgt spid="939027"/>
                                        </p:tgtEl>
                                        <p:attrNameLst>
                                          <p:attrName>ppt_x</p:attrName>
                                        </p:attrNameLst>
                                      </p:cBhvr>
                                      <p:tavLst>
                                        <p:tav tm="0">
                                          <p:val>
                                            <p:strVal val="1+#ppt_w/2"/>
                                          </p:val>
                                        </p:tav>
                                        <p:tav tm="100000">
                                          <p:val>
                                            <p:strVal val="#ppt_x"/>
                                          </p:val>
                                        </p:tav>
                                      </p:tavLst>
                                    </p:anim>
                                    <p:anim calcmode="lin" valueType="num">
                                      <p:cBhvr additive="base">
                                        <p:cTn id="8" dur="500" fill="hold"/>
                                        <p:tgtEl>
                                          <p:spTgt spid="939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0" fontAlgn="base" hangingPunct="0">
        <a:spcBef>
          <a:spcPct val="0"/>
        </a:spcBef>
        <a:spcAft>
          <a:spcPct val="0"/>
        </a:spcAft>
        <a:defRPr sz="3600">
          <a:solidFill>
            <a:schemeClr val="tx2"/>
          </a:solidFill>
          <a:latin typeface="+mj-lt"/>
          <a:ea typeface="+mj-ea"/>
          <a:cs typeface="ＭＳ Ｐゴシック" charset="0"/>
        </a:defRPr>
      </a:lvl1pPr>
      <a:lvl2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l="100000" t="100000"/>
          </a:path>
        </a:gra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6350"/>
            <a:ext cx="9906000" cy="6267450"/>
            <a:chOff x="0" y="4"/>
            <a:chExt cx="5760" cy="3948"/>
          </a:xfrm>
        </p:grpSpPr>
        <p:sp>
          <p:nvSpPr>
            <p:cNvPr id="1620995" name="Rectangle 3"/>
            <p:cNvSpPr>
              <a:spLocks noChangeArrowheads="1"/>
            </p:cNvSpPr>
            <p:nvPr/>
          </p:nvSpPr>
          <p:spPr bwMode="grayWhite">
            <a:xfrm>
              <a:off x="0" y="4"/>
              <a:ext cx="5397" cy="3948"/>
            </a:xfrm>
            <a:prstGeom prst="rect">
              <a:avLst/>
            </a:prstGeom>
            <a:gradFill rotWithShape="0">
              <a:gsLst>
                <a:gs pos="0">
                  <a:schemeClr val="bg1"/>
                </a:gs>
                <a:gs pos="100000">
                  <a:schemeClr val="bg2"/>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620996" name="Rectangle 4"/>
            <p:cNvSpPr>
              <a:spLocks noChangeArrowheads="1"/>
            </p:cNvSpPr>
            <p:nvPr/>
          </p:nvSpPr>
          <p:spPr bwMode="gray">
            <a:xfrm>
              <a:off x="299" y="934"/>
              <a:ext cx="5461" cy="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620997" name="Rectangle 5"/>
          <p:cNvSpPr>
            <a:spLocks noGrp="1" noChangeArrowheads="1"/>
          </p:cNvSpPr>
          <p:nvPr>
            <p:ph type="title"/>
          </p:nvPr>
        </p:nvSpPr>
        <p:spPr bwMode="auto">
          <a:xfrm>
            <a:off x="577850" y="234950"/>
            <a:ext cx="84201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Cliquez et modifiez le titre</a:t>
            </a:r>
          </a:p>
        </p:txBody>
      </p:sp>
      <p:sp>
        <p:nvSpPr>
          <p:cNvPr id="1620998" name="Rectangle 6"/>
          <p:cNvSpPr>
            <a:spLocks noGrp="1" noChangeArrowheads="1"/>
          </p:cNvSpPr>
          <p:nvPr>
            <p:ph type="body" idx="1"/>
          </p:nvPr>
        </p:nvSpPr>
        <p:spPr bwMode="auto">
          <a:xfrm>
            <a:off x="577850" y="1701800"/>
            <a:ext cx="84201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620999" name="Rectangle 7"/>
          <p:cNvSpPr>
            <a:spLocks noGrp="1" noChangeArrowheads="1"/>
          </p:cNvSpPr>
          <p:nvPr>
            <p:ph type="dt" sz="half" idx="2"/>
          </p:nvPr>
        </p:nvSpPr>
        <p:spPr bwMode="auto">
          <a:xfrm>
            <a:off x="742950" y="63246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solidFill>
                  <a:schemeClr val="folHlink"/>
                </a:solidFill>
                <a:latin typeface="+mn-lt"/>
                <a:cs typeface="+mn-cs"/>
              </a:defRPr>
            </a:lvl1pPr>
          </a:lstStyle>
          <a:p>
            <a:pPr>
              <a:defRPr/>
            </a:pPr>
            <a:endParaRPr lang="fr-CA"/>
          </a:p>
        </p:txBody>
      </p:sp>
      <p:sp>
        <p:nvSpPr>
          <p:cNvPr id="1621000" name="Rectangle 8"/>
          <p:cNvSpPr>
            <a:spLocks noGrp="1" noChangeArrowheads="1"/>
          </p:cNvSpPr>
          <p:nvPr>
            <p:ph type="ftr" sz="quarter" idx="3"/>
          </p:nvPr>
        </p:nvSpPr>
        <p:spPr bwMode="auto">
          <a:xfrm>
            <a:off x="3384550" y="63246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solidFill>
                  <a:schemeClr val="folHlink"/>
                </a:solidFill>
                <a:latin typeface="+mn-lt"/>
                <a:cs typeface="+mn-cs"/>
              </a:defRPr>
            </a:lvl1pPr>
          </a:lstStyle>
          <a:p>
            <a:pPr>
              <a:defRPr/>
            </a:pPr>
            <a:endParaRPr lang="fr-CA"/>
          </a:p>
        </p:txBody>
      </p:sp>
      <p:sp>
        <p:nvSpPr>
          <p:cNvPr id="9"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a:t>
            </a:fld>
            <a:endParaRPr lang="fr-FR"/>
          </a:p>
        </p:txBody>
      </p:sp>
    </p:spTree>
  </p:cSld>
  <p:clrMap bg1="dk2" tx1="lt1" bg2="dk1" tx2="lt2" accent1="accent1" accent2="accent2" accent3="accent3" accent4="accent4" accent5="accent5" accent6="accent6" hlink="hlink" folHlink="folHlink"/>
  <p:sldLayoutIdLst>
    <p:sldLayoutId id="2147483801"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5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2000"/>
        <a:buFont typeface="Monotype Sort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62000"/>
        <a:buFont typeface="Monotype Sorts" charset="0"/>
        <a:buChar char="ä"/>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 Id="rId3" Type="http://schemas.openxmlformats.org/officeDocument/2006/relationships/image" Target="../media/image1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 Id="rId3" Type="http://schemas.openxmlformats.org/officeDocument/2006/relationships/image" Target="../media/image13.png"/></Relationships>
</file>

<file path=ppt/slides/_rels/slide10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5.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9.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 Id="rId3" Type="http://schemas.openxmlformats.org/officeDocument/2006/relationships/image" Target="../media/image17.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 Id="rId3" Type="http://schemas.openxmlformats.org/officeDocument/2006/relationships/image" Target="../media/image1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 Id="rId3" Type="http://schemas.openxmlformats.org/officeDocument/2006/relationships/image" Target="../media/image19.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3" Type="http://schemas.openxmlformats.org/officeDocument/2006/relationships/hyperlink" Target="http://www.irit.fr/recherches/HIC/farenc/documents/cours_dea_2il_2003.ppt" TargetMode="External"/><Relationship Id="rId4" Type="http://schemas.openxmlformats.org/officeDocument/2006/relationships/hyperlink" Target="http://iihm.imag.fr/nigay/ENSEIG/M2ProGI/MODELESIHM/Chap1-ProcHumain.pdf" TargetMode="External"/><Relationship Id="rId5" Type="http://schemas.openxmlformats.org/officeDocument/2006/relationships/hyperlink" Target="http://iihm.imag.fr/nigay/ENSEIG/M2ProGI/MODELESIHM/Chap2-GomsKestroke.pdf" TargetMode="External"/><Relationship Id="rId1" Type="http://schemas.openxmlformats.org/officeDocument/2006/relationships/slideLayout" Target="../slideLayouts/slideLayout18.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6.xml"/><Relationship Id="rId3" Type="http://schemas.openxmlformats.org/officeDocument/2006/relationships/image" Target="../media/image9.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4" Type="http://schemas.openxmlformats.org/officeDocument/2006/relationships/oleObject" Target="../embeddings/oleObject2.bin"/><Relationship Id="rId5" Type="http://schemas.openxmlformats.org/officeDocument/2006/relationships/image" Target="../media/image10.emf"/><Relationship Id="rId6"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p:cNvSpPr>
            <a:spLocks noGrp="1" noChangeArrowheads="1"/>
          </p:cNvSpPr>
          <p:nvPr>
            <p:ph type="ctrTitle"/>
          </p:nvPr>
        </p:nvSpPr>
        <p:spPr>
          <a:xfrm>
            <a:off x="609600" y="381000"/>
            <a:ext cx="8686800" cy="2514600"/>
          </a:xfrm>
          <a:solidFill>
            <a:schemeClr val="bg1"/>
          </a:solidFill>
        </p:spPr>
        <p:txBody>
          <a:bodyPr/>
          <a:lstStyle/>
          <a:p>
            <a:pPr>
              <a:defRPr/>
            </a:pPr>
            <a:r>
              <a:rPr lang="fr-FR" b="1" dirty="0" smtClean="0">
                <a:cs typeface="+mj-cs"/>
              </a:rPr>
              <a:t>Apports de la Psychologie Cognitive à la modélisation de l</a:t>
            </a:r>
            <a:r>
              <a:rPr lang="fr-FR" altLang="ja-JP" b="1" dirty="0" smtClean="0">
                <a:cs typeface="+mj-cs"/>
              </a:rPr>
              <a:t>'</a:t>
            </a:r>
            <a:r>
              <a:rPr lang="fr-FR" b="1" dirty="0" smtClean="0">
                <a:cs typeface="+mj-cs"/>
              </a:rPr>
              <a:t>utilisateur en IHM</a:t>
            </a:r>
            <a:endParaRPr sz="3600" noProof="1" smtClean="0">
              <a:cs typeface="+mj-cs"/>
            </a:endParaRPr>
          </a:p>
        </p:txBody>
      </p:sp>
      <p:sp>
        <p:nvSpPr>
          <p:cNvPr id="1623046" name="Rectangle 6"/>
          <p:cNvSpPr>
            <a:spLocks noGrp="1" noChangeArrowheads="1"/>
          </p:cNvSpPr>
          <p:nvPr>
            <p:ph type="subTitle" idx="1"/>
          </p:nvPr>
        </p:nvSpPr>
        <p:spPr>
          <a:xfrm>
            <a:off x="838200" y="3200400"/>
            <a:ext cx="7842250" cy="2971800"/>
          </a:xfrm>
          <a:effectLst>
            <a:outerShdw blurRad="63500" dist="35921" dir="2700000" algn="ctr" rotWithShape="0">
              <a:schemeClr val="bg2">
                <a:alpha val="74998"/>
              </a:schemeClr>
            </a:outerShdw>
          </a:effectLst>
        </p:spPr>
        <p:txBody>
          <a:bodyPr/>
          <a:lstStyle/>
          <a:p>
            <a:pPr>
              <a:defRPr/>
            </a:pPr>
            <a:r>
              <a:rPr lang="fr-FR" sz="2800" dirty="0" smtClean="0">
                <a:cs typeface="+mn-cs"/>
              </a:rPr>
              <a:t>MASTER INFORMATIQUE</a:t>
            </a:r>
          </a:p>
          <a:p>
            <a:pPr>
              <a:defRPr/>
            </a:pPr>
            <a:r>
              <a:rPr lang="fr-FR" sz="2800" dirty="0" smtClean="0">
                <a:cs typeface="+mn-cs"/>
              </a:rPr>
              <a:t>2ème année, EID et PLS</a:t>
            </a:r>
            <a:endParaRPr lang="fr-FR" sz="2400" dirty="0" smtClean="0">
              <a:solidFill>
                <a:srgbClr val="212183"/>
              </a:solidFill>
              <a:cs typeface="+mn-cs"/>
            </a:endParaRPr>
          </a:p>
          <a:p>
            <a:pPr>
              <a:defRPr/>
            </a:pPr>
            <a:endParaRPr lang="fr-FR" sz="2400" dirty="0" smtClean="0">
              <a:solidFill>
                <a:srgbClr val="212183"/>
              </a:solidFill>
              <a:cs typeface="+mn-cs"/>
            </a:endParaRPr>
          </a:p>
          <a:p>
            <a:pPr>
              <a:defRPr/>
            </a:pPr>
            <a:r>
              <a:rPr lang="fr-FR" sz="2400" dirty="0" smtClean="0">
                <a:solidFill>
                  <a:srgbClr val="FFEA18"/>
                </a:solidFill>
                <a:cs typeface="+mn-cs"/>
              </a:rPr>
              <a:t>C a </a:t>
            </a:r>
            <a:r>
              <a:rPr lang="fr-FR" sz="2400" dirty="0" err="1" smtClean="0">
                <a:solidFill>
                  <a:srgbClr val="FFEA18"/>
                </a:solidFill>
                <a:cs typeface="+mn-cs"/>
              </a:rPr>
              <a:t>t</a:t>
            </a:r>
            <a:r>
              <a:rPr lang="fr-FR" sz="2400" dirty="0" smtClean="0">
                <a:solidFill>
                  <a:srgbClr val="FFEA18"/>
                </a:solidFill>
                <a:cs typeface="+mn-cs"/>
              </a:rPr>
              <a:t> h e r i n e    R e c a n a </a:t>
            </a:r>
            <a:r>
              <a:rPr lang="fr-FR" sz="2400" dirty="0" err="1" smtClean="0">
                <a:solidFill>
                  <a:srgbClr val="FFEA18"/>
                </a:solidFill>
                <a:cs typeface="+mn-cs"/>
              </a:rPr>
              <a:t>t</a:t>
            </a:r>
            <a:r>
              <a:rPr lang="fr-FR" sz="2400" dirty="0" smtClean="0">
                <a:solidFill>
                  <a:srgbClr val="FFEA18"/>
                </a:solidFill>
                <a:cs typeface="+mn-cs"/>
              </a:rPr>
              <a:t> i</a:t>
            </a:r>
          </a:p>
          <a:p>
            <a:pPr>
              <a:defRPr/>
            </a:pPr>
            <a:r>
              <a:rPr lang="fr-FR" sz="2400" dirty="0" smtClean="0">
                <a:solidFill>
                  <a:srgbClr val="FFEA18"/>
                </a:solidFill>
                <a:cs typeface="+mn-cs"/>
              </a:rPr>
              <a:t>U n i v e r s i </a:t>
            </a:r>
            <a:r>
              <a:rPr lang="fr-FR" sz="2400" dirty="0" err="1" smtClean="0">
                <a:solidFill>
                  <a:srgbClr val="FFEA18"/>
                </a:solidFill>
                <a:cs typeface="+mn-cs"/>
              </a:rPr>
              <a:t>t</a:t>
            </a:r>
            <a:r>
              <a:rPr lang="fr-FR" sz="2400" dirty="0" smtClean="0">
                <a:solidFill>
                  <a:srgbClr val="FFEA18"/>
                </a:solidFill>
                <a:cs typeface="+mn-cs"/>
              </a:rPr>
              <a:t> </a:t>
            </a:r>
            <a:r>
              <a:rPr lang="fr-FR" sz="2400" dirty="0" err="1" smtClean="0">
                <a:solidFill>
                  <a:srgbClr val="FFEA18"/>
                </a:solidFill>
                <a:cs typeface="+mn-cs"/>
              </a:rPr>
              <a:t>é</a:t>
            </a:r>
            <a:r>
              <a:rPr lang="fr-FR" sz="2400" dirty="0" smtClean="0">
                <a:solidFill>
                  <a:srgbClr val="FFEA18"/>
                </a:solidFill>
                <a:cs typeface="+mn-cs"/>
              </a:rPr>
              <a:t>   d e   P a r i s   1 3</a:t>
            </a:r>
            <a:endParaRPr lang="fr-FR" sz="1600" dirty="0" smtClean="0">
              <a:cs typeface="+mn-cs"/>
            </a:endParaRPr>
          </a:p>
        </p:txBody>
      </p:sp>
      <p:sp>
        <p:nvSpPr>
          <p:cNvPr id="2" name="Espace réservé du numéro de diapositive 1"/>
          <p:cNvSpPr>
            <a:spLocks noGrp="1"/>
          </p:cNvSpPr>
          <p:nvPr>
            <p:ph type="sldNum" sz="quarter" idx="4294967295"/>
          </p:nvPr>
        </p:nvSpPr>
        <p:spPr>
          <a:xfrm>
            <a:off x="7929810" y="6324600"/>
            <a:ext cx="2063750" cy="457200"/>
          </a:xfrm>
        </p:spPr>
        <p:txBody>
          <a:bodyPr/>
          <a:lstStyle/>
          <a:p>
            <a:pPr>
              <a:defRPr/>
            </a:pPr>
            <a:endParaRPr lang="fr-CA" sz="2800"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080323" name="Text Box 3"/>
          <p:cNvSpPr txBox="1">
            <a:spLocks noChangeArrowheads="1"/>
          </p:cNvSpPr>
          <p:nvPr/>
        </p:nvSpPr>
        <p:spPr bwMode="auto">
          <a:xfrm>
            <a:off x="838200" y="762000"/>
            <a:ext cx="8763000" cy="566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3200" dirty="0">
                <a:cs typeface="+mn-cs"/>
              </a:rPr>
              <a:t> Le cycle de base d'un processeur sensoriel est de l'ordre de 100 ms et varie inversement avec l'intensité du stimulus. </a:t>
            </a:r>
            <a:r>
              <a:rPr lang="fr-FR" sz="3200" dirty="0" smtClean="0">
                <a:cs typeface="+mn-cs"/>
              </a:rPr>
              <a:t>Cela </a:t>
            </a:r>
            <a:r>
              <a:rPr lang="fr-FR" sz="3200" dirty="0">
                <a:cs typeface="+mn-cs"/>
              </a:rPr>
              <a:t>signifie qu'il faut en moyenne 100 ms pour qu'un stimulus soit représenté dans une mémoire sensorielle.</a:t>
            </a:r>
          </a:p>
          <a:p>
            <a:pPr>
              <a:buFontTx/>
              <a:buChar char="•"/>
              <a:defRPr/>
            </a:pPr>
            <a:endParaRPr lang="fr-FR" sz="1000" dirty="0">
              <a:cs typeface="+mn-cs"/>
            </a:endParaRPr>
          </a:p>
          <a:p>
            <a:pPr>
              <a:buFontTx/>
              <a:buChar char="•"/>
              <a:defRPr/>
            </a:pPr>
            <a:r>
              <a:rPr lang="fr-FR" sz="3200" dirty="0">
                <a:cs typeface="+mn-cs"/>
              </a:rPr>
              <a:t> La sensation de percevoir se manifeste plus rapidement lorsque le stimulus est intense. En conséquence, deux événements sensoriels similaires survenant dans le même cycle sont combinés en un seul mais la durée de ce cycle est sensible à l'intensité du stimulus.</a:t>
            </a:r>
            <a:endParaRPr lang="fr-FR" sz="2800"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10</a:t>
            </a:fld>
            <a:endParaRPr lang="fr-F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a:xfrm>
            <a:off x="558800" y="484188"/>
            <a:ext cx="8686800" cy="963612"/>
          </a:xfrm>
        </p:spPr>
        <p:txBody>
          <a:bodyPr/>
          <a:lstStyle/>
          <a:p>
            <a:pPr defTabSz="736600">
              <a:defRPr/>
            </a:pPr>
            <a:r>
              <a:rPr lang="fr-FR" dirty="0" smtClean="0">
                <a:cs typeface="+mj-cs"/>
              </a:rPr>
              <a:t>Problème ici pour réduire le « gouffre de l </a:t>
            </a:r>
            <a:r>
              <a:rPr lang="fr-FR" altLang="ja-JP" dirty="0" smtClean="0">
                <a:cs typeface="+mj-cs"/>
              </a:rPr>
              <a:t>'</a:t>
            </a:r>
            <a:r>
              <a:rPr lang="fr-FR" dirty="0" smtClean="0">
                <a:cs typeface="+mj-cs"/>
              </a:rPr>
              <a:t>évaluation »</a:t>
            </a:r>
          </a:p>
        </p:txBody>
      </p:sp>
      <p:sp>
        <p:nvSpPr>
          <p:cNvPr id="1253379" name="Rectangle 3"/>
          <p:cNvSpPr>
            <a:spLocks noGrp="1" noChangeArrowheads="1"/>
          </p:cNvSpPr>
          <p:nvPr>
            <p:ph type="body" idx="1"/>
          </p:nvPr>
        </p:nvSpPr>
        <p:spPr>
          <a:xfrm>
            <a:off x="609600" y="2057400"/>
            <a:ext cx="8677275" cy="3576638"/>
          </a:xfrm>
        </p:spPr>
        <p:txBody>
          <a:bodyPr/>
          <a:lstStyle/>
          <a:p>
            <a:pPr marL="331788" indent="-331788" defTabSz="736600">
              <a:defRPr/>
            </a:pPr>
            <a:r>
              <a:rPr lang="fr-FR" sz="4000" dirty="0">
                <a:cs typeface="+mn-cs"/>
              </a:rPr>
              <a:t> </a:t>
            </a:r>
            <a:r>
              <a:rPr lang="fr-FR" sz="4000" dirty="0" smtClean="0">
                <a:cs typeface="+mn-cs"/>
              </a:rPr>
              <a:t>Manque de feedback</a:t>
            </a:r>
          </a:p>
          <a:p>
            <a:pPr marL="717550" lvl="1" indent="-276225" defTabSz="736600">
              <a:defRPr/>
            </a:pPr>
            <a:r>
              <a:rPr lang="fr-FR" sz="3600" dirty="0" smtClean="0"/>
              <a:t>L</a:t>
            </a:r>
            <a:r>
              <a:rPr lang="fr-FR" altLang="ja-JP" sz="3600" dirty="0" smtClean="0"/>
              <a:t>'</a:t>
            </a:r>
            <a:r>
              <a:rPr lang="fr-FR" sz="3600" dirty="0" smtClean="0"/>
              <a:t>action sur le thermostat n</a:t>
            </a:r>
            <a:r>
              <a:rPr lang="fr-FR" altLang="ja-JP" sz="3600" dirty="0" smtClean="0"/>
              <a:t>'</a:t>
            </a:r>
            <a:r>
              <a:rPr lang="fr-FR" sz="3600" dirty="0" smtClean="0"/>
              <a:t>a pas d</a:t>
            </a:r>
            <a:r>
              <a:rPr lang="fr-FR" altLang="ja-JP" sz="3600" dirty="0" smtClean="0"/>
              <a:t>'</a:t>
            </a:r>
            <a:r>
              <a:rPr lang="fr-FR" sz="3600" dirty="0" smtClean="0"/>
              <a:t>effet immédiatement perceptible</a:t>
            </a:r>
          </a:p>
          <a:p>
            <a:pPr marL="717550" lvl="1" indent="-276225" defTabSz="736600">
              <a:defRPr/>
            </a:pPr>
            <a:r>
              <a:rPr lang="fr-FR" sz="3600" dirty="0" smtClean="0"/>
              <a:t>Difficile de savoir si le but est atteint ou non (perception de la température)</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100</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2"/>
          <p:cNvSpPr>
            <a:spLocks noGrp="1" noChangeArrowheads="1"/>
          </p:cNvSpPr>
          <p:nvPr>
            <p:ph type="title"/>
          </p:nvPr>
        </p:nvSpPr>
        <p:spPr>
          <a:xfrm>
            <a:off x="304800" y="227013"/>
            <a:ext cx="5613400" cy="963612"/>
          </a:xfrm>
        </p:spPr>
        <p:txBody>
          <a:bodyPr/>
          <a:lstStyle/>
          <a:p>
            <a:pPr defTabSz="736600">
              <a:defRPr/>
            </a:pPr>
            <a:r>
              <a:rPr lang="fr-FR" smtClean="0">
                <a:cs typeface="+mj-cs"/>
              </a:rPr>
              <a:t>Améliorations</a:t>
            </a:r>
          </a:p>
        </p:txBody>
      </p:sp>
      <p:sp>
        <p:nvSpPr>
          <p:cNvPr id="1255427" name="Rectangle 3"/>
          <p:cNvSpPr>
            <a:spLocks noGrp="1" noChangeArrowheads="1"/>
          </p:cNvSpPr>
          <p:nvPr>
            <p:ph type="body" idx="1"/>
          </p:nvPr>
        </p:nvSpPr>
        <p:spPr>
          <a:xfrm>
            <a:off x="568325" y="1600200"/>
            <a:ext cx="8677275" cy="4656138"/>
          </a:xfrm>
        </p:spPr>
        <p:txBody>
          <a:bodyPr/>
          <a:lstStyle/>
          <a:p>
            <a:pPr marL="331788" indent="-331788" defTabSz="736600">
              <a:defRPr/>
            </a:pPr>
            <a:r>
              <a:rPr lang="fr-FR" sz="3600" dirty="0" smtClean="0">
                <a:cs typeface="+mn-cs"/>
              </a:rPr>
              <a:t>Permettre à l </a:t>
            </a:r>
            <a:r>
              <a:rPr lang="fr-FR" altLang="ja-JP" sz="3600" dirty="0" smtClean="0">
                <a:cs typeface="+mn-cs"/>
              </a:rPr>
              <a:t>'</a:t>
            </a:r>
            <a:r>
              <a:rPr lang="fr-FR" sz="3600" dirty="0" smtClean="0">
                <a:cs typeface="+mn-cs"/>
              </a:rPr>
              <a:t>utilisateur de construire un meilleur modèle du système</a:t>
            </a:r>
          </a:p>
          <a:p>
            <a:pPr marL="331788" indent="-331788" defTabSz="736600">
              <a:defRPr/>
            </a:pPr>
            <a:r>
              <a:rPr lang="fr-FR" sz="3600" dirty="0" smtClean="0">
                <a:cs typeface="+mn-cs"/>
              </a:rPr>
              <a:t>Améliorer le feedback</a:t>
            </a:r>
          </a:p>
          <a:p>
            <a:pPr marL="717550" lvl="1" indent="-276225" defTabSz="736600">
              <a:defRPr/>
            </a:pPr>
            <a:r>
              <a:rPr lang="fr-FR" sz="3200" dirty="0" smtClean="0"/>
              <a:t>Indication visuelle du fonctionnement du chauffage (feedback immédiat)</a:t>
            </a:r>
          </a:p>
          <a:p>
            <a:pPr marL="717550" lvl="1" indent="-276225" defTabSz="736600">
              <a:defRPr/>
            </a:pPr>
            <a:r>
              <a:rPr lang="fr-FR" sz="3200" dirty="0" smtClean="0"/>
              <a:t>Indication de la température réelle par rapport à la température programmée</a:t>
            </a:r>
          </a:p>
          <a:p>
            <a:pPr marL="1103313" lvl="2" indent="-219075" defTabSz="736600">
              <a:defRPr/>
            </a:pPr>
            <a:r>
              <a:rPr lang="fr-FR" sz="2800" dirty="0" smtClean="0"/>
              <a:t>Permet de déterminer facilement si le but est atteint</a:t>
            </a:r>
          </a:p>
        </p:txBody>
      </p:sp>
      <p:pic>
        <p:nvPicPr>
          <p:cNvPr id="1255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
            <a:ext cx="32766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101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5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5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54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542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54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5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27"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905" name="Group 2"/>
          <p:cNvGrpSpPr>
            <a:grpSpLocks/>
          </p:cNvGrpSpPr>
          <p:nvPr/>
        </p:nvGrpSpPr>
        <p:grpSpPr bwMode="auto">
          <a:xfrm>
            <a:off x="1136650" y="4508500"/>
            <a:ext cx="3786188" cy="1301750"/>
            <a:chOff x="706" y="3120"/>
            <a:chExt cx="2384" cy="820"/>
          </a:xfrm>
        </p:grpSpPr>
        <p:sp>
          <p:nvSpPr>
            <p:cNvPr id="1257475" name="Oval 3"/>
            <p:cNvSpPr>
              <a:spLocks noChangeArrowheads="1"/>
            </p:cNvSpPr>
            <p:nvPr/>
          </p:nvSpPr>
          <p:spPr bwMode="auto">
            <a:xfrm>
              <a:off x="706" y="3174"/>
              <a:ext cx="824" cy="76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57476" name="AutoShape 4"/>
            <p:cNvSpPr>
              <a:spLocks noChangeArrowheads="1"/>
            </p:cNvSpPr>
            <p:nvPr/>
          </p:nvSpPr>
          <p:spPr bwMode="auto">
            <a:xfrm>
              <a:off x="732" y="3168"/>
              <a:ext cx="772" cy="772"/>
            </a:xfrm>
            <a:prstGeom prst="star16">
              <a:avLst>
                <a:gd name="adj" fmla="val 37500"/>
              </a:avLst>
            </a:prstGeom>
            <a:solidFill>
              <a:srgbClr val="00E5F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57477" name="Oval 5"/>
            <p:cNvSpPr>
              <a:spLocks noChangeArrowheads="1"/>
            </p:cNvSpPr>
            <p:nvPr/>
          </p:nvSpPr>
          <p:spPr bwMode="auto">
            <a:xfrm>
              <a:off x="1044" y="3486"/>
              <a:ext cx="148" cy="13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57478" name="Oval 6"/>
            <p:cNvSpPr>
              <a:spLocks noChangeArrowheads="1"/>
            </p:cNvSpPr>
            <p:nvPr/>
          </p:nvSpPr>
          <p:spPr bwMode="auto">
            <a:xfrm>
              <a:off x="2266" y="3126"/>
              <a:ext cx="824" cy="76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57479" name="AutoShape 7"/>
            <p:cNvSpPr>
              <a:spLocks noChangeArrowheads="1"/>
            </p:cNvSpPr>
            <p:nvPr/>
          </p:nvSpPr>
          <p:spPr bwMode="auto">
            <a:xfrm>
              <a:off x="2292" y="3120"/>
              <a:ext cx="772" cy="772"/>
            </a:xfrm>
            <a:prstGeom prst="star16">
              <a:avLst>
                <a:gd name="adj" fmla="val 37500"/>
              </a:avLst>
            </a:prstGeom>
            <a:solidFill>
              <a:srgbClr val="FC0A04"/>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57480" name="Oval 8"/>
            <p:cNvSpPr>
              <a:spLocks noChangeArrowheads="1"/>
            </p:cNvSpPr>
            <p:nvPr/>
          </p:nvSpPr>
          <p:spPr bwMode="auto">
            <a:xfrm>
              <a:off x="2604" y="3438"/>
              <a:ext cx="148" cy="13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57481" name="Rectangle 9"/>
            <p:cNvSpPr>
              <a:spLocks noChangeArrowheads="1"/>
            </p:cNvSpPr>
            <p:nvPr/>
          </p:nvSpPr>
          <p:spPr bwMode="auto">
            <a:xfrm>
              <a:off x="1508" y="3464"/>
              <a:ext cx="782" cy="9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51906" name="Group 10"/>
          <p:cNvGrpSpPr>
            <a:grpSpLocks/>
          </p:cNvGrpSpPr>
          <p:nvPr/>
        </p:nvGrpSpPr>
        <p:grpSpPr bwMode="auto">
          <a:xfrm>
            <a:off x="6537325" y="4076700"/>
            <a:ext cx="1976438" cy="2060575"/>
            <a:chOff x="4056" y="2883"/>
            <a:chExt cx="1245" cy="1298"/>
          </a:xfrm>
        </p:grpSpPr>
        <p:sp>
          <p:nvSpPr>
            <p:cNvPr id="1257483" name="Oval 11"/>
            <p:cNvSpPr>
              <a:spLocks noChangeArrowheads="1"/>
            </p:cNvSpPr>
            <p:nvPr/>
          </p:nvSpPr>
          <p:spPr bwMode="auto">
            <a:xfrm>
              <a:off x="4341" y="3071"/>
              <a:ext cx="782" cy="626"/>
            </a:xfrm>
            <a:prstGeom prst="ellipse">
              <a:avLst/>
            </a:prstGeom>
            <a:solidFill>
              <a:schemeClr val="accent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fr-FR">
                <a:cs typeface="+mn-cs"/>
              </a:endParaRPr>
            </a:p>
          </p:txBody>
        </p:sp>
        <p:sp>
          <p:nvSpPr>
            <p:cNvPr id="1257484" name="AutoShape 12"/>
            <p:cNvSpPr>
              <a:spLocks noChangeArrowheads="1"/>
            </p:cNvSpPr>
            <p:nvPr/>
          </p:nvSpPr>
          <p:spPr bwMode="auto">
            <a:xfrm rot="720000">
              <a:off x="4506" y="3450"/>
              <a:ext cx="243" cy="491"/>
            </a:xfrm>
            <a:prstGeom prst="parallelogram">
              <a:avLst>
                <a:gd name="adj" fmla="val 24995"/>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fr-FR">
                <a:cs typeface="+mn-cs"/>
              </a:endParaRPr>
            </a:p>
          </p:txBody>
        </p:sp>
        <p:grpSp>
          <p:nvGrpSpPr>
            <p:cNvPr id="251911" name="Group 13"/>
            <p:cNvGrpSpPr>
              <a:grpSpLocks/>
            </p:cNvGrpSpPr>
            <p:nvPr/>
          </p:nvGrpSpPr>
          <p:grpSpPr bwMode="auto">
            <a:xfrm>
              <a:off x="4880" y="2904"/>
              <a:ext cx="421" cy="217"/>
              <a:chOff x="4880" y="2904"/>
              <a:chExt cx="421" cy="217"/>
            </a:xfrm>
          </p:grpSpPr>
          <p:sp>
            <p:nvSpPr>
              <p:cNvPr id="1257486" name="Freeform 14"/>
              <p:cNvSpPr>
                <a:spLocks/>
              </p:cNvSpPr>
              <p:nvPr/>
            </p:nvSpPr>
            <p:spPr bwMode="auto">
              <a:xfrm>
                <a:off x="4882" y="2905"/>
                <a:ext cx="242" cy="142"/>
              </a:xfrm>
              <a:custGeom>
                <a:avLst/>
                <a:gdLst>
                  <a:gd name="T0" fmla="*/ 0 w 242"/>
                  <a:gd name="T1" fmla="*/ 0 h 142"/>
                  <a:gd name="T2" fmla="*/ 0 w 242"/>
                  <a:gd name="T3" fmla="*/ 10 h 142"/>
                  <a:gd name="T4" fmla="*/ 17 w 242"/>
                  <a:gd name="T5" fmla="*/ 13 h 142"/>
                  <a:gd name="T6" fmla="*/ 33 w 242"/>
                  <a:gd name="T7" fmla="*/ 16 h 142"/>
                  <a:gd name="T8" fmla="*/ 47 w 242"/>
                  <a:gd name="T9" fmla="*/ 20 h 142"/>
                  <a:gd name="T10" fmla="*/ 62 w 242"/>
                  <a:gd name="T11" fmla="*/ 24 h 142"/>
                  <a:gd name="T12" fmla="*/ 75 w 242"/>
                  <a:gd name="T13" fmla="*/ 29 h 142"/>
                  <a:gd name="T14" fmla="*/ 85 w 242"/>
                  <a:gd name="T15" fmla="*/ 33 h 142"/>
                  <a:gd name="T16" fmla="*/ 95 w 242"/>
                  <a:gd name="T17" fmla="*/ 36 h 142"/>
                  <a:gd name="T18" fmla="*/ 107 w 242"/>
                  <a:gd name="T19" fmla="*/ 42 h 142"/>
                  <a:gd name="T20" fmla="*/ 117 w 242"/>
                  <a:gd name="T21" fmla="*/ 47 h 142"/>
                  <a:gd name="T22" fmla="*/ 128 w 242"/>
                  <a:gd name="T23" fmla="*/ 54 h 142"/>
                  <a:gd name="T24" fmla="*/ 137 w 242"/>
                  <a:gd name="T25" fmla="*/ 60 h 142"/>
                  <a:gd name="T26" fmla="*/ 146 w 242"/>
                  <a:gd name="T27" fmla="*/ 67 h 142"/>
                  <a:gd name="T28" fmla="*/ 155 w 242"/>
                  <a:gd name="T29" fmla="*/ 73 h 142"/>
                  <a:gd name="T30" fmla="*/ 165 w 242"/>
                  <a:gd name="T31" fmla="*/ 82 h 142"/>
                  <a:gd name="T32" fmla="*/ 177 w 242"/>
                  <a:gd name="T33" fmla="*/ 92 h 142"/>
                  <a:gd name="T34" fmla="*/ 183 w 242"/>
                  <a:gd name="T35" fmla="*/ 99 h 142"/>
                  <a:gd name="T36" fmla="*/ 190 w 242"/>
                  <a:gd name="T37" fmla="*/ 106 h 142"/>
                  <a:gd name="T38" fmla="*/ 197 w 242"/>
                  <a:gd name="T39" fmla="*/ 113 h 142"/>
                  <a:gd name="T40" fmla="*/ 203 w 242"/>
                  <a:gd name="T41" fmla="*/ 120 h 142"/>
                  <a:gd name="T42" fmla="*/ 210 w 242"/>
                  <a:gd name="T43" fmla="*/ 131 h 142"/>
                  <a:gd name="T44" fmla="*/ 215 w 242"/>
                  <a:gd name="T45" fmla="*/ 141 h 142"/>
                  <a:gd name="T46" fmla="*/ 241 w 242"/>
                  <a:gd name="T47" fmla="*/ 138 h 142"/>
                  <a:gd name="T48" fmla="*/ 232 w 242"/>
                  <a:gd name="T49" fmla="*/ 123 h 142"/>
                  <a:gd name="T50" fmla="*/ 220 w 242"/>
                  <a:gd name="T51" fmla="*/ 106 h 142"/>
                  <a:gd name="T52" fmla="*/ 207 w 242"/>
                  <a:gd name="T53" fmla="*/ 93 h 142"/>
                  <a:gd name="T54" fmla="*/ 190 w 242"/>
                  <a:gd name="T55" fmla="*/ 78 h 142"/>
                  <a:gd name="T56" fmla="*/ 167 w 242"/>
                  <a:gd name="T57" fmla="*/ 57 h 142"/>
                  <a:gd name="T58" fmla="*/ 142 w 242"/>
                  <a:gd name="T59" fmla="*/ 39 h 142"/>
                  <a:gd name="T60" fmla="*/ 116 w 242"/>
                  <a:gd name="T61" fmla="*/ 24 h 142"/>
                  <a:gd name="T62" fmla="*/ 92 w 242"/>
                  <a:gd name="T63" fmla="*/ 16 h 142"/>
                  <a:gd name="T64" fmla="*/ 63 w 242"/>
                  <a:gd name="T65" fmla="*/ 6 h 142"/>
                  <a:gd name="T66" fmla="*/ 39 w 242"/>
                  <a:gd name="T67" fmla="*/ 3 h 142"/>
                  <a:gd name="T68" fmla="*/ 0 w 242"/>
                  <a:gd name="T6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142">
                    <a:moveTo>
                      <a:pt x="0" y="0"/>
                    </a:moveTo>
                    <a:lnTo>
                      <a:pt x="0" y="10"/>
                    </a:lnTo>
                    <a:lnTo>
                      <a:pt x="17" y="13"/>
                    </a:lnTo>
                    <a:lnTo>
                      <a:pt x="33" y="16"/>
                    </a:lnTo>
                    <a:lnTo>
                      <a:pt x="47" y="20"/>
                    </a:lnTo>
                    <a:lnTo>
                      <a:pt x="62" y="24"/>
                    </a:lnTo>
                    <a:lnTo>
                      <a:pt x="75" y="29"/>
                    </a:lnTo>
                    <a:lnTo>
                      <a:pt x="85" y="33"/>
                    </a:lnTo>
                    <a:lnTo>
                      <a:pt x="95" y="36"/>
                    </a:lnTo>
                    <a:lnTo>
                      <a:pt x="107" y="42"/>
                    </a:lnTo>
                    <a:lnTo>
                      <a:pt x="117" y="47"/>
                    </a:lnTo>
                    <a:lnTo>
                      <a:pt x="128" y="54"/>
                    </a:lnTo>
                    <a:lnTo>
                      <a:pt x="137" y="60"/>
                    </a:lnTo>
                    <a:lnTo>
                      <a:pt x="146" y="67"/>
                    </a:lnTo>
                    <a:lnTo>
                      <a:pt x="155" y="73"/>
                    </a:lnTo>
                    <a:lnTo>
                      <a:pt x="165" y="82"/>
                    </a:lnTo>
                    <a:lnTo>
                      <a:pt x="177" y="92"/>
                    </a:lnTo>
                    <a:lnTo>
                      <a:pt x="183" y="99"/>
                    </a:lnTo>
                    <a:lnTo>
                      <a:pt x="190" y="106"/>
                    </a:lnTo>
                    <a:lnTo>
                      <a:pt x="197" y="113"/>
                    </a:lnTo>
                    <a:lnTo>
                      <a:pt x="203" y="120"/>
                    </a:lnTo>
                    <a:lnTo>
                      <a:pt x="210" y="131"/>
                    </a:lnTo>
                    <a:lnTo>
                      <a:pt x="215" y="141"/>
                    </a:lnTo>
                    <a:lnTo>
                      <a:pt x="241" y="138"/>
                    </a:lnTo>
                    <a:lnTo>
                      <a:pt x="232" y="123"/>
                    </a:lnTo>
                    <a:lnTo>
                      <a:pt x="220" y="106"/>
                    </a:lnTo>
                    <a:lnTo>
                      <a:pt x="207" y="93"/>
                    </a:lnTo>
                    <a:lnTo>
                      <a:pt x="190" y="78"/>
                    </a:lnTo>
                    <a:lnTo>
                      <a:pt x="167" y="57"/>
                    </a:lnTo>
                    <a:lnTo>
                      <a:pt x="142" y="39"/>
                    </a:lnTo>
                    <a:lnTo>
                      <a:pt x="116" y="24"/>
                    </a:lnTo>
                    <a:lnTo>
                      <a:pt x="92" y="16"/>
                    </a:lnTo>
                    <a:lnTo>
                      <a:pt x="63" y="6"/>
                    </a:lnTo>
                    <a:lnTo>
                      <a:pt x="39" y="3"/>
                    </a:lnTo>
                    <a:lnTo>
                      <a:pt x="0" y="0"/>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487" name="Freeform 15"/>
              <p:cNvSpPr>
                <a:spLocks/>
              </p:cNvSpPr>
              <p:nvPr/>
            </p:nvSpPr>
            <p:spPr bwMode="auto">
              <a:xfrm>
                <a:off x="5174" y="3019"/>
                <a:ext cx="127" cy="102"/>
              </a:xfrm>
              <a:custGeom>
                <a:avLst/>
                <a:gdLst>
                  <a:gd name="T0" fmla="*/ 0 w 127"/>
                  <a:gd name="T1" fmla="*/ 78 h 102"/>
                  <a:gd name="T2" fmla="*/ 0 w 127"/>
                  <a:gd name="T3" fmla="*/ 101 h 102"/>
                  <a:gd name="T4" fmla="*/ 5 w 127"/>
                  <a:gd name="T5" fmla="*/ 95 h 102"/>
                  <a:gd name="T6" fmla="*/ 10 w 127"/>
                  <a:gd name="T7" fmla="*/ 89 h 102"/>
                  <a:gd name="T8" fmla="*/ 18 w 127"/>
                  <a:gd name="T9" fmla="*/ 83 h 102"/>
                  <a:gd name="T10" fmla="*/ 27 w 127"/>
                  <a:gd name="T11" fmla="*/ 76 h 102"/>
                  <a:gd name="T12" fmla="*/ 36 w 127"/>
                  <a:gd name="T13" fmla="*/ 67 h 102"/>
                  <a:gd name="T14" fmla="*/ 45 w 127"/>
                  <a:gd name="T15" fmla="*/ 60 h 102"/>
                  <a:gd name="T16" fmla="*/ 54 w 127"/>
                  <a:gd name="T17" fmla="*/ 53 h 102"/>
                  <a:gd name="T18" fmla="*/ 61 w 127"/>
                  <a:gd name="T19" fmla="*/ 48 h 102"/>
                  <a:gd name="T20" fmla="*/ 69 w 127"/>
                  <a:gd name="T21" fmla="*/ 43 h 102"/>
                  <a:gd name="T22" fmla="*/ 78 w 127"/>
                  <a:gd name="T23" fmla="*/ 38 h 102"/>
                  <a:gd name="T24" fmla="*/ 88 w 127"/>
                  <a:gd name="T25" fmla="*/ 33 h 102"/>
                  <a:gd name="T26" fmla="*/ 98 w 127"/>
                  <a:gd name="T27" fmla="*/ 28 h 102"/>
                  <a:gd name="T28" fmla="*/ 107 w 127"/>
                  <a:gd name="T29" fmla="*/ 24 h 102"/>
                  <a:gd name="T30" fmla="*/ 118 w 127"/>
                  <a:gd name="T31" fmla="*/ 20 h 102"/>
                  <a:gd name="T32" fmla="*/ 126 w 127"/>
                  <a:gd name="T33" fmla="*/ 17 h 102"/>
                  <a:gd name="T34" fmla="*/ 126 w 127"/>
                  <a:gd name="T35" fmla="*/ 0 h 102"/>
                  <a:gd name="T36" fmla="*/ 112 w 127"/>
                  <a:gd name="T37" fmla="*/ 3 h 102"/>
                  <a:gd name="T38" fmla="*/ 91 w 127"/>
                  <a:gd name="T39" fmla="*/ 11 h 102"/>
                  <a:gd name="T40" fmla="*/ 66 w 127"/>
                  <a:gd name="T41" fmla="*/ 21 h 102"/>
                  <a:gd name="T42" fmla="*/ 47 w 127"/>
                  <a:gd name="T43" fmla="*/ 31 h 102"/>
                  <a:gd name="T44" fmla="*/ 30 w 127"/>
                  <a:gd name="T45" fmla="*/ 47 h 102"/>
                  <a:gd name="T46" fmla="*/ 12 w 127"/>
                  <a:gd name="T47" fmla="*/ 60 h 102"/>
                  <a:gd name="T48" fmla="*/ 0 w 127"/>
                  <a:gd name="T49" fmla="*/ 72 h 102"/>
                  <a:gd name="T50" fmla="*/ 0 w 127"/>
                  <a:gd name="T51" fmla="*/ 101 h 102"/>
                  <a:gd name="T52" fmla="*/ 0 w 127"/>
                  <a:gd name="T53" fmla="*/ 100 h 102"/>
                  <a:gd name="T54" fmla="*/ 0 w 127"/>
                  <a:gd name="T55"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102">
                    <a:moveTo>
                      <a:pt x="0" y="78"/>
                    </a:moveTo>
                    <a:lnTo>
                      <a:pt x="0" y="101"/>
                    </a:lnTo>
                    <a:lnTo>
                      <a:pt x="5" y="95"/>
                    </a:lnTo>
                    <a:lnTo>
                      <a:pt x="10" y="89"/>
                    </a:lnTo>
                    <a:lnTo>
                      <a:pt x="18" y="83"/>
                    </a:lnTo>
                    <a:lnTo>
                      <a:pt x="27" y="76"/>
                    </a:lnTo>
                    <a:lnTo>
                      <a:pt x="36" y="67"/>
                    </a:lnTo>
                    <a:lnTo>
                      <a:pt x="45" y="60"/>
                    </a:lnTo>
                    <a:lnTo>
                      <a:pt x="54" y="53"/>
                    </a:lnTo>
                    <a:lnTo>
                      <a:pt x="61" y="48"/>
                    </a:lnTo>
                    <a:lnTo>
                      <a:pt x="69" y="43"/>
                    </a:lnTo>
                    <a:lnTo>
                      <a:pt x="78" y="38"/>
                    </a:lnTo>
                    <a:lnTo>
                      <a:pt x="88" y="33"/>
                    </a:lnTo>
                    <a:lnTo>
                      <a:pt x="98" y="28"/>
                    </a:lnTo>
                    <a:lnTo>
                      <a:pt x="107" y="24"/>
                    </a:lnTo>
                    <a:lnTo>
                      <a:pt x="118" y="20"/>
                    </a:lnTo>
                    <a:lnTo>
                      <a:pt x="126" y="17"/>
                    </a:lnTo>
                    <a:lnTo>
                      <a:pt x="126" y="0"/>
                    </a:lnTo>
                    <a:lnTo>
                      <a:pt x="112" y="3"/>
                    </a:lnTo>
                    <a:lnTo>
                      <a:pt x="91" y="11"/>
                    </a:lnTo>
                    <a:lnTo>
                      <a:pt x="66" y="21"/>
                    </a:lnTo>
                    <a:lnTo>
                      <a:pt x="47" y="31"/>
                    </a:lnTo>
                    <a:lnTo>
                      <a:pt x="30" y="47"/>
                    </a:lnTo>
                    <a:lnTo>
                      <a:pt x="12" y="60"/>
                    </a:lnTo>
                    <a:lnTo>
                      <a:pt x="0" y="72"/>
                    </a:lnTo>
                    <a:lnTo>
                      <a:pt x="0" y="101"/>
                    </a:lnTo>
                    <a:lnTo>
                      <a:pt x="0" y="100"/>
                    </a:lnTo>
                    <a:lnTo>
                      <a:pt x="0" y="78"/>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488" name="Freeform 16"/>
              <p:cNvSpPr>
                <a:spLocks/>
              </p:cNvSpPr>
              <p:nvPr/>
            </p:nvSpPr>
            <p:spPr bwMode="auto">
              <a:xfrm>
                <a:off x="5023" y="3056"/>
                <a:ext cx="151" cy="65"/>
              </a:xfrm>
              <a:custGeom>
                <a:avLst/>
                <a:gdLst>
                  <a:gd name="T0" fmla="*/ 0 w 151"/>
                  <a:gd name="T1" fmla="*/ 0 h 65"/>
                  <a:gd name="T2" fmla="*/ 0 w 151"/>
                  <a:gd name="T3" fmla="*/ 19 h 65"/>
                  <a:gd name="T4" fmla="*/ 10 w 151"/>
                  <a:gd name="T5" fmla="*/ 21 h 65"/>
                  <a:gd name="T6" fmla="*/ 19 w 151"/>
                  <a:gd name="T7" fmla="*/ 22 h 65"/>
                  <a:gd name="T8" fmla="*/ 28 w 151"/>
                  <a:gd name="T9" fmla="*/ 25 h 65"/>
                  <a:gd name="T10" fmla="*/ 39 w 151"/>
                  <a:gd name="T11" fmla="*/ 27 h 65"/>
                  <a:gd name="T12" fmla="*/ 49 w 151"/>
                  <a:gd name="T13" fmla="*/ 29 h 65"/>
                  <a:gd name="T14" fmla="*/ 62 w 151"/>
                  <a:gd name="T15" fmla="*/ 32 h 65"/>
                  <a:gd name="T16" fmla="*/ 77 w 151"/>
                  <a:gd name="T17" fmla="*/ 36 h 65"/>
                  <a:gd name="T18" fmla="*/ 92 w 151"/>
                  <a:gd name="T19" fmla="*/ 41 h 65"/>
                  <a:gd name="T20" fmla="*/ 102 w 151"/>
                  <a:gd name="T21" fmla="*/ 44 h 65"/>
                  <a:gd name="T22" fmla="*/ 113 w 151"/>
                  <a:gd name="T23" fmla="*/ 48 h 65"/>
                  <a:gd name="T24" fmla="*/ 126 w 151"/>
                  <a:gd name="T25" fmla="*/ 52 h 65"/>
                  <a:gd name="T26" fmla="*/ 137 w 151"/>
                  <a:gd name="T27" fmla="*/ 57 h 65"/>
                  <a:gd name="T28" fmla="*/ 145 w 151"/>
                  <a:gd name="T29" fmla="*/ 61 h 65"/>
                  <a:gd name="T30" fmla="*/ 150 w 151"/>
                  <a:gd name="T31" fmla="*/ 64 h 65"/>
                  <a:gd name="T32" fmla="*/ 150 w 151"/>
                  <a:gd name="T33" fmla="*/ 39 h 65"/>
                  <a:gd name="T34" fmla="*/ 140 w 151"/>
                  <a:gd name="T35" fmla="*/ 33 h 65"/>
                  <a:gd name="T36" fmla="*/ 122 w 151"/>
                  <a:gd name="T37" fmla="*/ 25 h 65"/>
                  <a:gd name="T38" fmla="*/ 100 w 151"/>
                  <a:gd name="T39" fmla="*/ 16 h 65"/>
                  <a:gd name="T40" fmla="*/ 80 w 151"/>
                  <a:gd name="T41" fmla="*/ 11 h 65"/>
                  <a:gd name="T42" fmla="*/ 57 w 151"/>
                  <a:gd name="T43" fmla="*/ 5 h 65"/>
                  <a:gd name="T44" fmla="*/ 35 w 151"/>
                  <a:gd name="T45" fmla="*/ 1 h 65"/>
                  <a:gd name="T46" fmla="*/ 18 w 151"/>
                  <a:gd name="T47" fmla="*/ 0 h 65"/>
                  <a:gd name="T48" fmla="*/ 0 w 151"/>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65">
                    <a:moveTo>
                      <a:pt x="0" y="0"/>
                    </a:moveTo>
                    <a:lnTo>
                      <a:pt x="0" y="19"/>
                    </a:lnTo>
                    <a:lnTo>
                      <a:pt x="10" y="21"/>
                    </a:lnTo>
                    <a:lnTo>
                      <a:pt x="19" y="22"/>
                    </a:lnTo>
                    <a:lnTo>
                      <a:pt x="28" y="25"/>
                    </a:lnTo>
                    <a:lnTo>
                      <a:pt x="39" y="27"/>
                    </a:lnTo>
                    <a:lnTo>
                      <a:pt x="49" y="29"/>
                    </a:lnTo>
                    <a:lnTo>
                      <a:pt x="62" y="32"/>
                    </a:lnTo>
                    <a:lnTo>
                      <a:pt x="77" y="36"/>
                    </a:lnTo>
                    <a:lnTo>
                      <a:pt x="92" y="41"/>
                    </a:lnTo>
                    <a:lnTo>
                      <a:pt x="102" y="44"/>
                    </a:lnTo>
                    <a:lnTo>
                      <a:pt x="113" y="48"/>
                    </a:lnTo>
                    <a:lnTo>
                      <a:pt x="126" y="52"/>
                    </a:lnTo>
                    <a:lnTo>
                      <a:pt x="137" y="57"/>
                    </a:lnTo>
                    <a:lnTo>
                      <a:pt x="145" y="61"/>
                    </a:lnTo>
                    <a:lnTo>
                      <a:pt x="150" y="64"/>
                    </a:lnTo>
                    <a:lnTo>
                      <a:pt x="150" y="39"/>
                    </a:lnTo>
                    <a:lnTo>
                      <a:pt x="140" y="33"/>
                    </a:lnTo>
                    <a:lnTo>
                      <a:pt x="122" y="25"/>
                    </a:lnTo>
                    <a:lnTo>
                      <a:pt x="100" y="16"/>
                    </a:lnTo>
                    <a:lnTo>
                      <a:pt x="80" y="11"/>
                    </a:lnTo>
                    <a:lnTo>
                      <a:pt x="57" y="5"/>
                    </a:lnTo>
                    <a:lnTo>
                      <a:pt x="35" y="1"/>
                    </a:lnTo>
                    <a:lnTo>
                      <a:pt x="18" y="0"/>
                    </a:lnTo>
                    <a:lnTo>
                      <a:pt x="0" y="0"/>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489" name="Freeform 17"/>
              <p:cNvSpPr>
                <a:spLocks/>
              </p:cNvSpPr>
              <p:nvPr/>
            </p:nvSpPr>
            <p:spPr bwMode="auto">
              <a:xfrm>
                <a:off x="4880" y="2904"/>
                <a:ext cx="421" cy="194"/>
              </a:xfrm>
              <a:custGeom>
                <a:avLst/>
                <a:gdLst>
                  <a:gd name="T0" fmla="*/ 23 w 421"/>
                  <a:gd name="T1" fmla="*/ 0 h 194"/>
                  <a:gd name="T2" fmla="*/ 48 w 421"/>
                  <a:gd name="T3" fmla="*/ 0 h 194"/>
                  <a:gd name="T4" fmla="*/ 74 w 421"/>
                  <a:gd name="T5" fmla="*/ 1 h 194"/>
                  <a:gd name="T6" fmla="*/ 98 w 421"/>
                  <a:gd name="T7" fmla="*/ 4 h 194"/>
                  <a:gd name="T8" fmla="*/ 126 w 421"/>
                  <a:gd name="T9" fmla="*/ 10 h 194"/>
                  <a:gd name="T10" fmla="*/ 153 w 421"/>
                  <a:gd name="T11" fmla="*/ 18 h 194"/>
                  <a:gd name="T12" fmla="*/ 181 w 421"/>
                  <a:gd name="T13" fmla="*/ 28 h 194"/>
                  <a:gd name="T14" fmla="*/ 206 w 421"/>
                  <a:gd name="T15" fmla="*/ 39 h 194"/>
                  <a:gd name="T16" fmla="*/ 230 w 421"/>
                  <a:gd name="T17" fmla="*/ 50 h 194"/>
                  <a:gd name="T18" fmla="*/ 255 w 421"/>
                  <a:gd name="T19" fmla="*/ 63 h 194"/>
                  <a:gd name="T20" fmla="*/ 278 w 421"/>
                  <a:gd name="T21" fmla="*/ 77 h 194"/>
                  <a:gd name="T22" fmla="*/ 300 w 421"/>
                  <a:gd name="T23" fmla="*/ 93 h 194"/>
                  <a:gd name="T24" fmla="*/ 319 w 421"/>
                  <a:gd name="T25" fmla="*/ 109 h 194"/>
                  <a:gd name="T26" fmla="*/ 331 w 421"/>
                  <a:gd name="T27" fmla="*/ 124 h 194"/>
                  <a:gd name="T28" fmla="*/ 407 w 421"/>
                  <a:gd name="T29" fmla="*/ 120 h 194"/>
                  <a:gd name="T30" fmla="*/ 381 w 421"/>
                  <a:gd name="T31" fmla="*/ 130 h 194"/>
                  <a:gd name="T32" fmla="*/ 363 w 421"/>
                  <a:gd name="T33" fmla="*/ 138 h 194"/>
                  <a:gd name="T34" fmla="*/ 348 w 421"/>
                  <a:gd name="T35" fmla="*/ 147 h 194"/>
                  <a:gd name="T36" fmla="*/ 333 w 421"/>
                  <a:gd name="T37" fmla="*/ 158 h 194"/>
                  <a:gd name="T38" fmla="*/ 316 w 421"/>
                  <a:gd name="T39" fmla="*/ 172 h 194"/>
                  <a:gd name="T40" fmla="*/ 300 w 421"/>
                  <a:gd name="T41" fmla="*/ 186 h 194"/>
                  <a:gd name="T42" fmla="*/ 286 w 421"/>
                  <a:gd name="T43" fmla="*/ 190 h 194"/>
                  <a:gd name="T44" fmla="*/ 272 w 421"/>
                  <a:gd name="T45" fmla="*/ 183 h 194"/>
                  <a:gd name="T46" fmla="*/ 254 w 421"/>
                  <a:gd name="T47" fmla="*/ 176 h 194"/>
                  <a:gd name="T48" fmla="*/ 239 w 421"/>
                  <a:gd name="T49" fmla="*/ 172 h 194"/>
                  <a:gd name="T50" fmla="*/ 220 w 421"/>
                  <a:gd name="T51" fmla="*/ 167 h 194"/>
                  <a:gd name="T52" fmla="*/ 201 w 421"/>
                  <a:gd name="T53" fmla="*/ 163 h 194"/>
                  <a:gd name="T54" fmla="*/ 183 w 421"/>
                  <a:gd name="T55" fmla="*/ 159 h 194"/>
                  <a:gd name="T56" fmla="*/ 166 w 421"/>
                  <a:gd name="T57" fmla="*/ 156 h 194"/>
                  <a:gd name="T58" fmla="*/ 143 w 421"/>
                  <a:gd name="T59" fmla="*/ 152 h 194"/>
                  <a:gd name="T60" fmla="*/ 228 w 421"/>
                  <a:gd name="T61" fmla="*/ 127 h 194"/>
                  <a:gd name="T62" fmla="*/ 208 w 421"/>
                  <a:gd name="T63" fmla="*/ 102 h 194"/>
                  <a:gd name="T64" fmla="*/ 192 w 421"/>
                  <a:gd name="T65" fmla="*/ 88 h 194"/>
                  <a:gd name="T66" fmla="*/ 170 w 421"/>
                  <a:gd name="T67" fmla="*/ 69 h 194"/>
                  <a:gd name="T68" fmla="*/ 151 w 421"/>
                  <a:gd name="T69" fmla="*/ 54 h 194"/>
                  <a:gd name="T70" fmla="*/ 136 w 421"/>
                  <a:gd name="T71" fmla="*/ 43 h 194"/>
                  <a:gd name="T72" fmla="*/ 117 w 421"/>
                  <a:gd name="T73" fmla="*/ 33 h 194"/>
                  <a:gd name="T74" fmla="*/ 97 w 421"/>
                  <a:gd name="T75" fmla="*/ 23 h 194"/>
                  <a:gd name="T76" fmla="*/ 74 w 421"/>
                  <a:gd name="T77" fmla="*/ 16 h 194"/>
                  <a:gd name="T78" fmla="*/ 49 w 421"/>
                  <a:gd name="T79" fmla="*/ 10 h 194"/>
                  <a:gd name="T80" fmla="*/ 22 w 421"/>
                  <a:gd name="T81"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1" h="194">
                    <a:moveTo>
                      <a:pt x="0" y="1"/>
                    </a:moveTo>
                    <a:lnTo>
                      <a:pt x="23" y="0"/>
                    </a:lnTo>
                    <a:lnTo>
                      <a:pt x="34" y="0"/>
                    </a:lnTo>
                    <a:lnTo>
                      <a:pt x="48" y="0"/>
                    </a:lnTo>
                    <a:lnTo>
                      <a:pt x="61" y="0"/>
                    </a:lnTo>
                    <a:lnTo>
                      <a:pt x="74" y="1"/>
                    </a:lnTo>
                    <a:lnTo>
                      <a:pt x="87" y="2"/>
                    </a:lnTo>
                    <a:lnTo>
                      <a:pt x="98" y="4"/>
                    </a:lnTo>
                    <a:lnTo>
                      <a:pt x="111" y="6"/>
                    </a:lnTo>
                    <a:lnTo>
                      <a:pt x="126" y="10"/>
                    </a:lnTo>
                    <a:lnTo>
                      <a:pt x="140" y="14"/>
                    </a:lnTo>
                    <a:lnTo>
                      <a:pt x="153" y="18"/>
                    </a:lnTo>
                    <a:lnTo>
                      <a:pt x="167" y="23"/>
                    </a:lnTo>
                    <a:lnTo>
                      <a:pt x="181" y="28"/>
                    </a:lnTo>
                    <a:lnTo>
                      <a:pt x="195" y="34"/>
                    </a:lnTo>
                    <a:lnTo>
                      <a:pt x="206" y="39"/>
                    </a:lnTo>
                    <a:lnTo>
                      <a:pt x="220" y="45"/>
                    </a:lnTo>
                    <a:lnTo>
                      <a:pt x="230" y="50"/>
                    </a:lnTo>
                    <a:lnTo>
                      <a:pt x="243" y="57"/>
                    </a:lnTo>
                    <a:lnTo>
                      <a:pt x="255" y="63"/>
                    </a:lnTo>
                    <a:lnTo>
                      <a:pt x="268" y="71"/>
                    </a:lnTo>
                    <a:lnTo>
                      <a:pt x="278" y="77"/>
                    </a:lnTo>
                    <a:lnTo>
                      <a:pt x="290" y="85"/>
                    </a:lnTo>
                    <a:lnTo>
                      <a:pt x="300" y="93"/>
                    </a:lnTo>
                    <a:lnTo>
                      <a:pt x="310" y="101"/>
                    </a:lnTo>
                    <a:lnTo>
                      <a:pt x="319" y="109"/>
                    </a:lnTo>
                    <a:lnTo>
                      <a:pt x="325" y="117"/>
                    </a:lnTo>
                    <a:lnTo>
                      <a:pt x="331" y="124"/>
                    </a:lnTo>
                    <a:lnTo>
                      <a:pt x="420" y="114"/>
                    </a:lnTo>
                    <a:lnTo>
                      <a:pt x="407" y="120"/>
                    </a:lnTo>
                    <a:lnTo>
                      <a:pt x="392" y="125"/>
                    </a:lnTo>
                    <a:lnTo>
                      <a:pt x="381" y="130"/>
                    </a:lnTo>
                    <a:lnTo>
                      <a:pt x="372" y="134"/>
                    </a:lnTo>
                    <a:lnTo>
                      <a:pt x="363" y="138"/>
                    </a:lnTo>
                    <a:lnTo>
                      <a:pt x="355" y="143"/>
                    </a:lnTo>
                    <a:lnTo>
                      <a:pt x="348" y="147"/>
                    </a:lnTo>
                    <a:lnTo>
                      <a:pt x="340" y="152"/>
                    </a:lnTo>
                    <a:lnTo>
                      <a:pt x="333" y="158"/>
                    </a:lnTo>
                    <a:lnTo>
                      <a:pt x="324" y="165"/>
                    </a:lnTo>
                    <a:lnTo>
                      <a:pt x="316" y="172"/>
                    </a:lnTo>
                    <a:lnTo>
                      <a:pt x="309" y="178"/>
                    </a:lnTo>
                    <a:lnTo>
                      <a:pt x="300" y="186"/>
                    </a:lnTo>
                    <a:lnTo>
                      <a:pt x="293" y="193"/>
                    </a:lnTo>
                    <a:lnTo>
                      <a:pt x="286" y="190"/>
                    </a:lnTo>
                    <a:lnTo>
                      <a:pt x="280" y="186"/>
                    </a:lnTo>
                    <a:lnTo>
                      <a:pt x="272" y="183"/>
                    </a:lnTo>
                    <a:lnTo>
                      <a:pt x="264" y="180"/>
                    </a:lnTo>
                    <a:lnTo>
                      <a:pt x="254" y="176"/>
                    </a:lnTo>
                    <a:lnTo>
                      <a:pt x="246" y="174"/>
                    </a:lnTo>
                    <a:lnTo>
                      <a:pt x="239" y="172"/>
                    </a:lnTo>
                    <a:lnTo>
                      <a:pt x="230" y="169"/>
                    </a:lnTo>
                    <a:lnTo>
                      <a:pt x="220" y="167"/>
                    </a:lnTo>
                    <a:lnTo>
                      <a:pt x="210" y="165"/>
                    </a:lnTo>
                    <a:lnTo>
                      <a:pt x="201" y="163"/>
                    </a:lnTo>
                    <a:lnTo>
                      <a:pt x="192" y="160"/>
                    </a:lnTo>
                    <a:lnTo>
                      <a:pt x="183" y="159"/>
                    </a:lnTo>
                    <a:lnTo>
                      <a:pt x="174" y="157"/>
                    </a:lnTo>
                    <a:lnTo>
                      <a:pt x="166" y="156"/>
                    </a:lnTo>
                    <a:lnTo>
                      <a:pt x="156" y="153"/>
                    </a:lnTo>
                    <a:lnTo>
                      <a:pt x="143" y="152"/>
                    </a:lnTo>
                    <a:lnTo>
                      <a:pt x="234" y="138"/>
                    </a:lnTo>
                    <a:lnTo>
                      <a:pt x="228" y="127"/>
                    </a:lnTo>
                    <a:lnTo>
                      <a:pt x="221" y="118"/>
                    </a:lnTo>
                    <a:lnTo>
                      <a:pt x="208" y="102"/>
                    </a:lnTo>
                    <a:lnTo>
                      <a:pt x="201" y="95"/>
                    </a:lnTo>
                    <a:lnTo>
                      <a:pt x="192" y="88"/>
                    </a:lnTo>
                    <a:lnTo>
                      <a:pt x="179" y="76"/>
                    </a:lnTo>
                    <a:lnTo>
                      <a:pt x="170" y="69"/>
                    </a:lnTo>
                    <a:lnTo>
                      <a:pt x="160" y="61"/>
                    </a:lnTo>
                    <a:lnTo>
                      <a:pt x="151" y="54"/>
                    </a:lnTo>
                    <a:lnTo>
                      <a:pt x="144" y="49"/>
                    </a:lnTo>
                    <a:lnTo>
                      <a:pt x="136" y="43"/>
                    </a:lnTo>
                    <a:lnTo>
                      <a:pt x="127" y="38"/>
                    </a:lnTo>
                    <a:lnTo>
                      <a:pt x="117" y="33"/>
                    </a:lnTo>
                    <a:lnTo>
                      <a:pt x="107" y="28"/>
                    </a:lnTo>
                    <a:lnTo>
                      <a:pt x="97" y="23"/>
                    </a:lnTo>
                    <a:lnTo>
                      <a:pt x="85" y="19"/>
                    </a:lnTo>
                    <a:lnTo>
                      <a:pt x="74" y="16"/>
                    </a:lnTo>
                    <a:lnTo>
                      <a:pt x="61" y="13"/>
                    </a:lnTo>
                    <a:lnTo>
                      <a:pt x="49" y="10"/>
                    </a:lnTo>
                    <a:lnTo>
                      <a:pt x="35" y="7"/>
                    </a:lnTo>
                    <a:lnTo>
                      <a:pt x="22" y="5"/>
                    </a:lnTo>
                    <a:lnTo>
                      <a:pt x="0" y="1"/>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grpSp>
        <p:grpSp>
          <p:nvGrpSpPr>
            <p:cNvPr id="251912" name="Group 18"/>
            <p:cNvGrpSpPr>
              <a:grpSpLocks/>
            </p:cNvGrpSpPr>
            <p:nvPr/>
          </p:nvGrpSpPr>
          <p:grpSpPr bwMode="auto">
            <a:xfrm>
              <a:off x="4108" y="3950"/>
              <a:ext cx="452" cy="231"/>
              <a:chOff x="4108" y="3950"/>
              <a:chExt cx="452" cy="231"/>
            </a:xfrm>
          </p:grpSpPr>
          <p:sp>
            <p:nvSpPr>
              <p:cNvPr id="1257491" name="Freeform 19"/>
              <p:cNvSpPr>
                <a:spLocks/>
              </p:cNvSpPr>
              <p:nvPr/>
            </p:nvSpPr>
            <p:spPr bwMode="auto">
              <a:xfrm>
                <a:off x="4108" y="3950"/>
                <a:ext cx="452" cy="209"/>
              </a:xfrm>
              <a:custGeom>
                <a:avLst/>
                <a:gdLst>
                  <a:gd name="T0" fmla="*/ 425 w 452"/>
                  <a:gd name="T1" fmla="*/ 0 h 209"/>
                  <a:gd name="T2" fmla="*/ 398 w 452"/>
                  <a:gd name="T3" fmla="*/ 0 h 209"/>
                  <a:gd name="T4" fmla="*/ 370 w 452"/>
                  <a:gd name="T5" fmla="*/ 1 h 209"/>
                  <a:gd name="T6" fmla="*/ 344 w 452"/>
                  <a:gd name="T7" fmla="*/ 4 h 209"/>
                  <a:gd name="T8" fmla="*/ 314 w 452"/>
                  <a:gd name="T9" fmla="*/ 11 h 209"/>
                  <a:gd name="T10" fmla="*/ 285 w 452"/>
                  <a:gd name="T11" fmla="*/ 19 h 209"/>
                  <a:gd name="T12" fmla="*/ 255 w 452"/>
                  <a:gd name="T13" fmla="*/ 31 h 209"/>
                  <a:gd name="T14" fmla="*/ 228 w 452"/>
                  <a:gd name="T15" fmla="*/ 42 h 209"/>
                  <a:gd name="T16" fmla="*/ 202 w 452"/>
                  <a:gd name="T17" fmla="*/ 54 h 209"/>
                  <a:gd name="T18" fmla="*/ 176 w 452"/>
                  <a:gd name="T19" fmla="*/ 68 h 209"/>
                  <a:gd name="T20" fmla="*/ 151 w 452"/>
                  <a:gd name="T21" fmla="*/ 84 h 209"/>
                  <a:gd name="T22" fmla="*/ 127 w 452"/>
                  <a:gd name="T23" fmla="*/ 101 h 209"/>
                  <a:gd name="T24" fmla="*/ 108 w 452"/>
                  <a:gd name="T25" fmla="*/ 118 h 209"/>
                  <a:gd name="T26" fmla="*/ 94 w 452"/>
                  <a:gd name="T27" fmla="*/ 135 h 209"/>
                  <a:gd name="T28" fmla="*/ 14 w 452"/>
                  <a:gd name="T29" fmla="*/ 130 h 209"/>
                  <a:gd name="T30" fmla="*/ 39 w 452"/>
                  <a:gd name="T31" fmla="*/ 140 h 209"/>
                  <a:gd name="T32" fmla="*/ 59 w 452"/>
                  <a:gd name="T33" fmla="*/ 151 h 209"/>
                  <a:gd name="T34" fmla="*/ 75 w 452"/>
                  <a:gd name="T35" fmla="*/ 160 h 209"/>
                  <a:gd name="T36" fmla="*/ 92 w 452"/>
                  <a:gd name="T37" fmla="*/ 171 h 209"/>
                  <a:gd name="T38" fmla="*/ 111 w 452"/>
                  <a:gd name="T39" fmla="*/ 186 h 209"/>
                  <a:gd name="T40" fmla="*/ 127 w 452"/>
                  <a:gd name="T41" fmla="*/ 201 h 209"/>
                  <a:gd name="T42" fmla="*/ 142 w 452"/>
                  <a:gd name="T43" fmla="*/ 206 h 209"/>
                  <a:gd name="T44" fmla="*/ 157 w 452"/>
                  <a:gd name="T45" fmla="*/ 198 h 209"/>
                  <a:gd name="T46" fmla="*/ 176 w 452"/>
                  <a:gd name="T47" fmla="*/ 191 h 209"/>
                  <a:gd name="T48" fmla="*/ 193 w 452"/>
                  <a:gd name="T49" fmla="*/ 186 h 209"/>
                  <a:gd name="T50" fmla="*/ 213 w 452"/>
                  <a:gd name="T51" fmla="*/ 181 h 209"/>
                  <a:gd name="T52" fmla="*/ 233 w 452"/>
                  <a:gd name="T53" fmla="*/ 176 h 209"/>
                  <a:gd name="T54" fmla="*/ 253 w 452"/>
                  <a:gd name="T55" fmla="*/ 173 h 209"/>
                  <a:gd name="T56" fmla="*/ 271 w 452"/>
                  <a:gd name="T57" fmla="*/ 169 h 209"/>
                  <a:gd name="T58" fmla="*/ 296 w 452"/>
                  <a:gd name="T59" fmla="*/ 165 h 209"/>
                  <a:gd name="T60" fmla="*/ 204 w 452"/>
                  <a:gd name="T61" fmla="*/ 137 h 209"/>
                  <a:gd name="T62" fmla="*/ 226 w 452"/>
                  <a:gd name="T63" fmla="*/ 111 h 209"/>
                  <a:gd name="T64" fmla="*/ 243 w 452"/>
                  <a:gd name="T65" fmla="*/ 95 h 209"/>
                  <a:gd name="T66" fmla="*/ 266 w 452"/>
                  <a:gd name="T67" fmla="*/ 75 h 209"/>
                  <a:gd name="T68" fmla="*/ 287 w 452"/>
                  <a:gd name="T69" fmla="*/ 62 h 209"/>
                  <a:gd name="T70" fmla="*/ 302 w 452"/>
                  <a:gd name="T71" fmla="*/ 51 h 209"/>
                  <a:gd name="T72" fmla="*/ 325 w 452"/>
                  <a:gd name="T73" fmla="*/ 39 h 209"/>
                  <a:gd name="T74" fmla="*/ 342 w 452"/>
                  <a:gd name="T75" fmla="*/ 31 h 209"/>
                  <a:gd name="T76" fmla="*/ 369 w 452"/>
                  <a:gd name="T77" fmla="*/ 24 h 209"/>
                  <a:gd name="T78" fmla="*/ 396 w 452"/>
                  <a:gd name="T79" fmla="*/ 18 h 209"/>
                  <a:gd name="T80" fmla="*/ 451 w 452"/>
                  <a:gd name="T81" fmla="*/ 1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2" h="209">
                    <a:moveTo>
                      <a:pt x="451" y="1"/>
                    </a:moveTo>
                    <a:lnTo>
                      <a:pt x="425" y="0"/>
                    </a:lnTo>
                    <a:lnTo>
                      <a:pt x="413" y="0"/>
                    </a:lnTo>
                    <a:lnTo>
                      <a:pt x="398" y="0"/>
                    </a:lnTo>
                    <a:lnTo>
                      <a:pt x="384" y="0"/>
                    </a:lnTo>
                    <a:lnTo>
                      <a:pt x="370" y="1"/>
                    </a:lnTo>
                    <a:lnTo>
                      <a:pt x="356" y="3"/>
                    </a:lnTo>
                    <a:lnTo>
                      <a:pt x="344" y="4"/>
                    </a:lnTo>
                    <a:lnTo>
                      <a:pt x="331" y="7"/>
                    </a:lnTo>
                    <a:lnTo>
                      <a:pt x="314" y="11"/>
                    </a:lnTo>
                    <a:lnTo>
                      <a:pt x="299" y="16"/>
                    </a:lnTo>
                    <a:lnTo>
                      <a:pt x="285" y="19"/>
                    </a:lnTo>
                    <a:lnTo>
                      <a:pt x="270" y="24"/>
                    </a:lnTo>
                    <a:lnTo>
                      <a:pt x="255" y="31"/>
                    </a:lnTo>
                    <a:lnTo>
                      <a:pt x="240" y="37"/>
                    </a:lnTo>
                    <a:lnTo>
                      <a:pt x="228" y="42"/>
                    </a:lnTo>
                    <a:lnTo>
                      <a:pt x="213" y="49"/>
                    </a:lnTo>
                    <a:lnTo>
                      <a:pt x="202" y="54"/>
                    </a:lnTo>
                    <a:lnTo>
                      <a:pt x="188" y="61"/>
                    </a:lnTo>
                    <a:lnTo>
                      <a:pt x="176" y="68"/>
                    </a:lnTo>
                    <a:lnTo>
                      <a:pt x="163" y="77"/>
                    </a:lnTo>
                    <a:lnTo>
                      <a:pt x="151" y="84"/>
                    </a:lnTo>
                    <a:lnTo>
                      <a:pt x="138" y="93"/>
                    </a:lnTo>
                    <a:lnTo>
                      <a:pt x="127" y="101"/>
                    </a:lnTo>
                    <a:lnTo>
                      <a:pt x="117" y="109"/>
                    </a:lnTo>
                    <a:lnTo>
                      <a:pt x="108" y="118"/>
                    </a:lnTo>
                    <a:lnTo>
                      <a:pt x="100" y="127"/>
                    </a:lnTo>
                    <a:lnTo>
                      <a:pt x="94" y="135"/>
                    </a:lnTo>
                    <a:lnTo>
                      <a:pt x="0" y="123"/>
                    </a:lnTo>
                    <a:lnTo>
                      <a:pt x="14" y="130"/>
                    </a:lnTo>
                    <a:lnTo>
                      <a:pt x="26" y="135"/>
                    </a:lnTo>
                    <a:lnTo>
                      <a:pt x="39" y="140"/>
                    </a:lnTo>
                    <a:lnTo>
                      <a:pt x="50" y="146"/>
                    </a:lnTo>
                    <a:lnTo>
                      <a:pt x="59" y="151"/>
                    </a:lnTo>
                    <a:lnTo>
                      <a:pt x="67" y="155"/>
                    </a:lnTo>
                    <a:lnTo>
                      <a:pt x="75" y="160"/>
                    </a:lnTo>
                    <a:lnTo>
                      <a:pt x="83" y="165"/>
                    </a:lnTo>
                    <a:lnTo>
                      <a:pt x="92" y="171"/>
                    </a:lnTo>
                    <a:lnTo>
                      <a:pt x="101" y="178"/>
                    </a:lnTo>
                    <a:lnTo>
                      <a:pt x="111" y="186"/>
                    </a:lnTo>
                    <a:lnTo>
                      <a:pt x="119" y="193"/>
                    </a:lnTo>
                    <a:lnTo>
                      <a:pt x="127" y="201"/>
                    </a:lnTo>
                    <a:lnTo>
                      <a:pt x="134" y="208"/>
                    </a:lnTo>
                    <a:lnTo>
                      <a:pt x="142" y="206"/>
                    </a:lnTo>
                    <a:lnTo>
                      <a:pt x="149" y="201"/>
                    </a:lnTo>
                    <a:lnTo>
                      <a:pt x="157" y="198"/>
                    </a:lnTo>
                    <a:lnTo>
                      <a:pt x="167" y="194"/>
                    </a:lnTo>
                    <a:lnTo>
                      <a:pt x="176" y="191"/>
                    </a:lnTo>
                    <a:lnTo>
                      <a:pt x="185" y="188"/>
                    </a:lnTo>
                    <a:lnTo>
                      <a:pt x="193" y="186"/>
                    </a:lnTo>
                    <a:lnTo>
                      <a:pt x="203" y="183"/>
                    </a:lnTo>
                    <a:lnTo>
                      <a:pt x="213" y="181"/>
                    </a:lnTo>
                    <a:lnTo>
                      <a:pt x="224" y="178"/>
                    </a:lnTo>
                    <a:lnTo>
                      <a:pt x="233" y="176"/>
                    </a:lnTo>
                    <a:lnTo>
                      <a:pt x="243" y="174"/>
                    </a:lnTo>
                    <a:lnTo>
                      <a:pt x="253" y="173"/>
                    </a:lnTo>
                    <a:lnTo>
                      <a:pt x="262" y="170"/>
                    </a:lnTo>
                    <a:lnTo>
                      <a:pt x="271" y="169"/>
                    </a:lnTo>
                    <a:lnTo>
                      <a:pt x="282" y="166"/>
                    </a:lnTo>
                    <a:lnTo>
                      <a:pt x="296" y="165"/>
                    </a:lnTo>
                    <a:lnTo>
                      <a:pt x="198" y="149"/>
                    </a:lnTo>
                    <a:lnTo>
                      <a:pt x="204" y="137"/>
                    </a:lnTo>
                    <a:lnTo>
                      <a:pt x="212" y="128"/>
                    </a:lnTo>
                    <a:lnTo>
                      <a:pt x="226" y="111"/>
                    </a:lnTo>
                    <a:lnTo>
                      <a:pt x="234" y="104"/>
                    </a:lnTo>
                    <a:lnTo>
                      <a:pt x="243" y="95"/>
                    </a:lnTo>
                    <a:lnTo>
                      <a:pt x="258" y="83"/>
                    </a:lnTo>
                    <a:lnTo>
                      <a:pt x="266" y="75"/>
                    </a:lnTo>
                    <a:lnTo>
                      <a:pt x="277" y="67"/>
                    </a:lnTo>
                    <a:lnTo>
                      <a:pt x="287" y="62"/>
                    </a:lnTo>
                    <a:lnTo>
                      <a:pt x="295" y="57"/>
                    </a:lnTo>
                    <a:lnTo>
                      <a:pt x="302" y="51"/>
                    </a:lnTo>
                    <a:lnTo>
                      <a:pt x="313" y="46"/>
                    </a:lnTo>
                    <a:lnTo>
                      <a:pt x="325" y="39"/>
                    </a:lnTo>
                    <a:lnTo>
                      <a:pt x="333" y="35"/>
                    </a:lnTo>
                    <a:lnTo>
                      <a:pt x="342" y="31"/>
                    </a:lnTo>
                    <a:lnTo>
                      <a:pt x="358" y="28"/>
                    </a:lnTo>
                    <a:lnTo>
                      <a:pt x="369" y="24"/>
                    </a:lnTo>
                    <a:lnTo>
                      <a:pt x="384" y="21"/>
                    </a:lnTo>
                    <a:lnTo>
                      <a:pt x="396" y="18"/>
                    </a:lnTo>
                    <a:lnTo>
                      <a:pt x="411" y="17"/>
                    </a:lnTo>
                    <a:lnTo>
                      <a:pt x="451" y="16"/>
                    </a:lnTo>
                    <a:lnTo>
                      <a:pt x="451" y="1"/>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492" name="Freeform 20"/>
              <p:cNvSpPr>
                <a:spLocks/>
              </p:cNvSpPr>
              <p:nvPr/>
            </p:nvSpPr>
            <p:spPr bwMode="auto">
              <a:xfrm>
                <a:off x="4307" y="4101"/>
                <a:ext cx="99" cy="36"/>
              </a:xfrm>
              <a:custGeom>
                <a:avLst/>
                <a:gdLst>
                  <a:gd name="T0" fmla="*/ 98 w 99"/>
                  <a:gd name="T1" fmla="*/ 14 h 36"/>
                  <a:gd name="T2" fmla="*/ 98 w 99"/>
                  <a:gd name="T3" fmla="*/ 35 h 36"/>
                  <a:gd name="T4" fmla="*/ 0 w 99"/>
                  <a:gd name="T5" fmla="*/ 19 h 36"/>
                  <a:gd name="T6" fmla="*/ 1 w 99"/>
                  <a:gd name="T7" fmla="*/ 9 h 36"/>
                  <a:gd name="T8" fmla="*/ 8 w 99"/>
                  <a:gd name="T9" fmla="*/ 0 h 36"/>
                  <a:gd name="T10" fmla="*/ 98 w 99"/>
                  <a:gd name="T11" fmla="*/ 14 h 36"/>
                </a:gdLst>
                <a:ahLst/>
                <a:cxnLst>
                  <a:cxn ang="0">
                    <a:pos x="T0" y="T1"/>
                  </a:cxn>
                  <a:cxn ang="0">
                    <a:pos x="T2" y="T3"/>
                  </a:cxn>
                  <a:cxn ang="0">
                    <a:pos x="T4" y="T5"/>
                  </a:cxn>
                  <a:cxn ang="0">
                    <a:pos x="T6" y="T7"/>
                  </a:cxn>
                  <a:cxn ang="0">
                    <a:pos x="T8" y="T9"/>
                  </a:cxn>
                  <a:cxn ang="0">
                    <a:pos x="T10" y="T11"/>
                  </a:cxn>
                </a:cxnLst>
                <a:rect l="0" t="0" r="r" b="b"/>
                <a:pathLst>
                  <a:path w="99" h="36">
                    <a:moveTo>
                      <a:pt x="98" y="14"/>
                    </a:moveTo>
                    <a:lnTo>
                      <a:pt x="98" y="35"/>
                    </a:lnTo>
                    <a:lnTo>
                      <a:pt x="0" y="19"/>
                    </a:lnTo>
                    <a:lnTo>
                      <a:pt x="1" y="9"/>
                    </a:lnTo>
                    <a:lnTo>
                      <a:pt x="8" y="0"/>
                    </a:lnTo>
                    <a:lnTo>
                      <a:pt x="98" y="14"/>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493" name="Freeform 21"/>
              <p:cNvSpPr>
                <a:spLocks/>
              </p:cNvSpPr>
              <p:nvPr/>
            </p:nvSpPr>
            <p:spPr bwMode="auto">
              <a:xfrm>
                <a:off x="4108" y="4075"/>
                <a:ext cx="95" cy="34"/>
              </a:xfrm>
              <a:custGeom>
                <a:avLst/>
                <a:gdLst>
                  <a:gd name="T0" fmla="*/ 0 w 95"/>
                  <a:gd name="T1" fmla="*/ 0 h 34"/>
                  <a:gd name="T2" fmla="*/ 0 w 95"/>
                  <a:gd name="T3" fmla="*/ 18 h 34"/>
                  <a:gd name="T4" fmla="*/ 94 w 95"/>
                  <a:gd name="T5" fmla="*/ 33 h 34"/>
                  <a:gd name="T6" fmla="*/ 94 w 95"/>
                  <a:gd name="T7" fmla="*/ 9 h 34"/>
                  <a:gd name="T8" fmla="*/ 0 w 95"/>
                  <a:gd name="T9" fmla="*/ 0 h 34"/>
                </a:gdLst>
                <a:ahLst/>
                <a:cxnLst>
                  <a:cxn ang="0">
                    <a:pos x="T0" y="T1"/>
                  </a:cxn>
                  <a:cxn ang="0">
                    <a:pos x="T2" y="T3"/>
                  </a:cxn>
                  <a:cxn ang="0">
                    <a:pos x="T4" y="T5"/>
                  </a:cxn>
                  <a:cxn ang="0">
                    <a:pos x="T6" y="T7"/>
                  </a:cxn>
                  <a:cxn ang="0">
                    <a:pos x="T8" y="T9"/>
                  </a:cxn>
                </a:cxnLst>
                <a:rect l="0" t="0" r="r" b="b"/>
                <a:pathLst>
                  <a:path w="95" h="34">
                    <a:moveTo>
                      <a:pt x="0" y="0"/>
                    </a:moveTo>
                    <a:lnTo>
                      <a:pt x="0" y="18"/>
                    </a:lnTo>
                    <a:lnTo>
                      <a:pt x="94" y="33"/>
                    </a:lnTo>
                    <a:lnTo>
                      <a:pt x="94" y="9"/>
                    </a:lnTo>
                    <a:lnTo>
                      <a:pt x="0" y="0"/>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494" name="Freeform 22"/>
              <p:cNvSpPr>
                <a:spLocks/>
              </p:cNvSpPr>
              <p:nvPr/>
            </p:nvSpPr>
            <p:spPr bwMode="auto">
              <a:xfrm>
                <a:off x="4108" y="3966"/>
                <a:ext cx="452" cy="215"/>
              </a:xfrm>
              <a:custGeom>
                <a:avLst/>
                <a:gdLst>
                  <a:gd name="T0" fmla="*/ 425 w 452"/>
                  <a:gd name="T1" fmla="*/ 0 h 215"/>
                  <a:gd name="T2" fmla="*/ 398 w 452"/>
                  <a:gd name="T3" fmla="*/ 0 h 215"/>
                  <a:gd name="T4" fmla="*/ 371 w 452"/>
                  <a:gd name="T5" fmla="*/ 1 h 215"/>
                  <a:gd name="T6" fmla="*/ 344 w 452"/>
                  <a:gd name="T7" fmla="*/ 4 h 215"/>
                  <a:gd name="T8" fmla="*/ 314 w 452"/>
                  <a:gd name="T9" fmla="*/ 11 h 215"/>
                  <a:gd name="T10" fmla="*/ 285 w 452"/>
                  <a:gd name="T11" fmla="*/ 19 h 215"/>
                  <a:gd name="T12" fmla="*/ 255 w 452"/>
                  <a:gd name="T13" fmla="*/ 31 h 215"/>
                  <a:gd name="T14" fmla="*/ 228 w 452"/>
                  <a:gd name="T15" fmla="*/ 44 h 215"/>
                  <a:gd name="T16" fmla="*/ 202 w 452"/>
                  <a:gd name="T17" fmla="*/ 56 h 215"/>
                  <a:gd name="T18" fmla="*/ 176 w 452"/>
                  <a:gd name="T19" fmla="*/ 70 h 215"/>
                  <a:gd name="T20" fmla="*/ 151 w 452"/>
                  <a:gd name="T21" fmla="*/ 85 h 215"/>
                  <a:gd name="T22" fmla="*/ 127 w 452"/>
                  <a:gd name="T23" fmla="*/ 103 h 215"/>
                  <a:gd name="T24" fmla="*/ 108 w 452"/>
                  <a:gd name="T25" fmla="*/ 122 h 215"/>
                  <a:gd name="T26" fmla="*/ 95 w 452"/>
                  <a:gd name="T27" fmla="*/ 138 h 215"/>
                  <a:gd name="T28" fmla="*/ 14 w 452"/>
                  <a:gd name="T29" fmla="*/ 133 h 215"/>
                  <a:gd name="T30" fmla="*/ 40 w 452"/>
                  <a:gd name="T31" fmla="*/ 144 h 215"/>
                  <a:gd name="T32" fmla="*/ 59 w 452"/>
                  <a:gd name="T33" fmla="*/ 154 h 215"/>
                  <a:gd name="T34" fmla="*/ 75 w 452"/>
                  <a:gd name="T35" fmla="*/ 164 h 215"/>
                  <a:gd name="T36" fmla="*/ 92 w 452"/>
                  <a:gd name="T37" fmla="*/ 176 h 215"/>
                  <a:gd name="T38" fmla="*/ 111 w 452"/>
                  <a:gd name="T39" fmla="*/ 190 h 215"/>
                  <a:gd name="T40" fmla="*/ 128 w 452"/>
                  <a:gd name="T41" fmla="*/ 206 h 215"/>
                  <a:gd name="T42" fmla="*/ 142 w 452"/>
                  <a:gd name="T43" fmla="*/ 211 h 215"/>
                  <a:gd name="T44" fmla="*/ 157 w 452"/>
                  <a:gd name="T45" fmla="*/ 204 h 215"/>
                  <a:gd name="T46" fmla="*/ 176 w 452"/>
                  <a:gd name="T47" fmla="*/ 196 h 215"/>
                  <a:gd name="T48" fmla="*/ 194 w 452"/>
                  <a:gd name="T49" fmla="*/ 191 h 215"/>
                  <a:gd name="T50" fmla="*/ 213 w 452"/>
                  <a:gd name="T51" fmla="*/ 186 h 215"/>
                  <a:gd name="T52" fmla="*/ 233 w 452"/>
                  <a:gd name="T53" fmla="*/ 181 h 215"/>
                  <a:gd name="T54" fmla="*/ 253 w 452"/>
                  <a:gd name="T55" fmla="*/ 177 h 215"/>
                  <a:gd name="T56" fmla="*/ 272 w 452"/>
                  <a:gd name="T57" fmla="*/ 173 h 215"/>
                  <a:gd name="T58" fmla="*/ 296 w 452"/>
                  <a:gd name="T59" fmla="*/ 169 h 215"/>
                  <a:gd name="T60" fmla="*/ 205 w 452"/>
                  <a:gd name="T61" fmla="*/ 141 h 215"/>
                  <a:gd name="T62" fmla="*/ 226 w 452"/>
                  <a:gd name="T63" fmla="*/ 114 h 215"/>
                  <a:gd name="T64" fmla="*/ 243 w 452"/>
                  <a:gd name="T65" fmla="*/ 98 h 215"/>
                  <a:gd name="T66" fmla="*/ 266 w 452"/>
                  <a:gd name="T67" fmla="*/ 77 h 215"/>
                  <a:gd name="T68" fmla="*/ 287 w 452"/>
                  <a:gd name="T69" fmla="*/ 60 h 215"/>
                  <a:gd name="T70" fmla="*/ 304 w 452"/>
                  <a:gd name="T71" fmla="*/ 49 h 215"/>
                  <a:gd name="T72" fmla="*/ 324 w 452"/>
                  <a:gd name="T73" fmla="*/ 36 h 215"/>
                  <a:gd name="T74" fmla="*/ 345 w 452"/>
                  <a:gd name="T75" fmla="*/ 26 h 215"/>
                  <a:gd name="T76" fmla="*/ 371 w 452"/>
                  <a:gd name="T77" fmla="*/ 18 h 215"/>
                  <a:gd name="T78" fmla="*/ 398 w 452"/>
                  <a:gd name="T79" fmla="*/ 11 h 215"/>
                  <a:gd name="T80" fmla="*/ 427 w 452"/>
                  <a:gd name="T81" fmla="*/ 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2" h="215">
                    <a:moveTo>
                      <a:pt x="451" y="1"/>
                    </a:moveTo>
                    <a:lnTo>
                      <a:pt x="425" y="0"/>
                    </a:lnTo>
                    <a:lnTo>
                      <a:pt x="413" y="0"/>
                    </a:lnTo>
                    <a:lnTo>
                      <a:pt x="398" y="0"/>
                    </a:lnTo>
                    <a:lnTo>
                      <a:pt x="384" y="0"/>
                    </a:lnTo>
                    <a:lnTo>
                      <a:pt x="371" y="1"/>
                    </a:lnTo>
                    <a:lnTo>
                      <a:pt x="356" y="3"/>
                    </a:lnTo>
                    <a:lnTo>
                      <a:pt x="344" y="4"/>
                    </a:lnTo>
                    <a:lnTo>
                      <a:pt x="331" y="7"/>
                    </a:lnTo>
                    <a:lnTo>
                      <a:pt x="314" y="11"/>
                    </a:lnTo>
                    <a:lnTo>
                      <a:pt x="299" y="16"/>
                    </a:lnTo>
                    <a:lnTo>
                      <a:pt x="285" y="19"/>
                    </a:lnTo>
                    <a:lnTo>
                      <a:pt x="270" y="25"/>
                    </a:lnTo>
                    <a:lnTo>
                      <a:pt x="255" y="31"/>
                    </a:lnTo>
                    <a:lnTo>
                      <a:pt x="240" y="37"/>
                    </a:lnTo>
                    <a:lnTo>
                      <a:pt x="228" y="44"/>
                    </a:lnTo>
                    <a:lnTo>
                      <a:pt x="214" y="50"/>
                    </a:lnTo>
                    <a:lnTo>
                      <a:pt x="202" y="56"/>
                    </a:lnTo>
                    <a:lnTo>
                      <a:pt x="189" y="63"/>
                    </a:lnTo>
                    <a:lnTo>
                      <a:pt x="176" y="70"/>
                    </a:lnTo>
                    <a:lnTo>
                      <a:pt x="163" y="79"/>
                    </a:lnTo>
                    <a:lnTo>
                      <a:pt x="151" y="85"/>
                    </a:lnTo>
                    <a:lnTo>
                      <a:pt x="139" y="95"/>
                    </a:lnTo>
                    <a:lnTo>
                      <a:pt x="127" y="103"/>
                    </a:lnTo>
                    <a:lnTo>
                      <a:pt x="117" y="112"/>
                    </a:lnTo>
                    <a:lnTo>
                      <a:pt x="108" y="122"/>
                    </a:lnTo>
                    <a:lnTo>
                      <a:pt x="100" y="130"/>
                    </a:lnTo>
                    <a:lnTo>
                      <a:pt x="95" y="138"/>
                    </a:lnTo>
                    <a:lnTo>
                      <a:pt x="0" y="127"/>
                    </a:lnTo>
                    <a:lnTo>
                      <a:pt x="14" y="133"/>
                    </a:lnTo>
                    <a:lnTo>
                      <a:pt x="26" y="138"/>
                    </a:lnTo>
                    <a:lnTo>
                      <a:pt x="40" y="144"/>
                    </a:lnTo>
                    <a:lnTo>
                      <a:pt x="50" y="149"/>
                    </a:lnTo>
                    <a:lnTo>
                      <a:pt x="59" y="154"/>
                    </a:lnTo>
                    <a:lnTo>
                      <a:pt x="68" y="159"/>
                    </a:lnTo>
                    <a:lnTo>
                      <a:pt x="75" y="164"/>
                    </a:lnTo>
                    <a:lnTo>
                      <a:pt x="83" y="170"/>
                    </a:lnTo>
                    <a:lnTo>
                      <a:pt x="92" y="176"/>
                    </a:lnTo>
                    <a:lnTo>
                      <a:pt x="101" y="183"/>
                    </a:lnTo>
                    <a:lnTo>
                      <a:pt x="111" y="190"/>
                    </a:lnTo>
                    <a:lnTo>
                      <a:pt x="119" y="198"/>
                    </a:lnTo>
                    <a:lnTo>
                      <a:pt x="128" y="206"/>
                    </a:lnTo>
                    <a:lnTo>
                      <a:pt x="135" y="214"/>
                    </a:lnTo>
                    <a:lnTo>
                      <a:pt x="142" y="211"/>
                    </a:lnTo>
                    <a:lnTo>
                      <a:pt x="150" y="207"/>
                    </a:lnTo>
                    <a:lnTo>
                      <a:pt x="157" y="204"/>
                    </a:lnTo>
                    <a:lnTo>
                      <a:pt x="167" y="200"/>
                    </a:lnTo>
                    <a:lnTo>
                      <a:pt x="176" y="196"/>
                    </a:lnTo>
                    <a:lnTo>
                      <a:pt x="185" y="193"/>
                    </a:lnTo>
                    <a:lnTo>
                      <a:pt x="194" y="191"/>
                    </a:lnTo>
                    <a:lnTo>
                      <a:pt x="203" y="188"/>
                    </a:lnTo>
                    <a:lnTo>
                      <a:pt x="213" y="186"/>
                    </a:lnTo>
                    <a:lnTo>
                      <a:pt x="224" y="183"/>
                    </a:lnTo>
                    <a:lnTo>
                      <a:pt x="233" y="181"/>
                    </a:lnTo>
                    <a:lnTo>
                      <a:pt x="243" y="179"/>
                    </a:lnTo>
                    <a:lnTo>
                      <a:pt x="253" y="177"/>
                    </a:lnTo>
                    <a:lnTo>
                      <a:pt x="262" y="175"/>
                    </a:lnTo>
                    <a:lnTo>
                      <a:pt x="272" y="173"/>
                    </a:lnTo>
                    <a:lnTo>
                      <a:pt x="282" y="171"/>
                    </a:lnTo>
                    <a:lnTo>
                      <a:pt x="296" y="169"/>
                    </a:lnTo>
                    <a:lnTo>
                      <a:pt x="198" y="153"/>
                    </a:lnTo>
                    <a:lnTo>
                      <a:pt x="205" y="141"/>
                    </a:lnTo>
                    <a:lnTo>
                      <a:pt x="212" y="131"/>
                    </a:lnTo>
                    <a:lnTo>
                      <a:pt x="226" y="114"/>
                    </a:lnTo>
                    <a:lnTo>
                      <a:pt x="234" y="106"/>
                    </a:lnTo>
                    <a:lnTo>
                      <a:pt x="243" y="98"/>
                    </a:lnTo>
                    <a:lnTo>
                      <a:pt x="258" y="85"/>
                    </a:lnTo>
                    <a:lnTo>
                      <a:pt x="266" y="77"/>
                    </a:lnTo>
                    <a:lnTo>
                      <a:pt x="277" y="68"/>
                    </a:lnTo>
                    <a:lnTo>
                      <a:pt x="287" y="60"/>
                    </a:lnTo>
                    <a:lnTo>
                      <a:pt x="295" y="54"/>
                    </a:lnTo>
                    <a:lnTo>
                      <a:pt x="304" y="49"/>
                    </a:lnTo>
                    <a:lnTo>
                      <a:pt x="313" y="42"/>
                    </a:lnTo>
                    <a:lnTo>
                      <a:pt x="324" y="36"/>
                    </a:lnTo>
                    <a:lnTo>
                      <a:pt x="335" y="31"/>
                    </a:lnTo>
                    <a:lnTo>
                      <a:pt x="345" y="26"/>
                    </a:lnTo>
                    <a:lnTo>
                      <a:pt x="358" y="21"/>
                    </a:lnTo>
                    <a:lnTo>
                      <a:pt x="371" y="18"/>
                    </a:lnTo>
                    <a:lnTo>
                      <a:pt x="384" y="14"/>
                    </a:lnTo>
                    <a:lnTo>
                      <a:pt x="398" y="11"/>
                    </a:lnTo>
                    <a:lnTo>
                      <a:pt x="411" y="8"/>
                    </a:lnTo>
                    <a:lnTo>
                      <a:pt x="427" y="5"/>
                    </a:lnTo>
                    <a:lnTo>
                      <a:pt x="451" y="1"/>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grpSp>
        <p:grpSp>
          <p:nvGrpSpPr>
            <p:cNvPr id="251913" name="Group 23"/>
            <p:cNvGrpSpPr>
              <a:grpSpLocks/>
            </p:cNvGrpSpPr>
            <p:nvPr/>
          </p:nvGrpSpPr>
          <p:grpSpPr bwMode="auto">
            <a:xfrm>
              <a:off x="4056" y="3560"/>
              <a:ext cx="556" cy="286"/>
              <a:chOff x="4056" y="3560"/>
              <a:chExt cx="556" cy="286"/>
            </a:xfrm>
          </p:grpSpPr>
          <p:sp>
            <p:nvSpPr>
              <p:cNvPr id="1257496" name="Freeform 24"/>
              <p:cNvSpPr>
                <a:spLocks/>
              </p:cNvSpPr>
              <p:nvPr/>
            </p:nvSpPr>
            <p:spPr bwMode="auto">
              <a:xfrm>
                <a:off x="4289" y="3657"/>
                <a:ext cx="322" cy="188"/>
              </a:xfrm>
              <a:custGeom>
                <a:avLst/>
                <a:gdLst>
                  <a:gd name="T0" fmla="*/ 321 w 322"/>
                  <a:gd name="T1" fmla="*/ 187 h 188"/>
                  <a:gd name="T2" fmla="*/ 321 w 322"/>
                  <a:gd name="T3" fmla="*/ 173 h 188"/>
                  <a:gd name="T4" fmla="*/ 297 w 322"/>
                  <a:gd name="T5" fmla="*/ 169 h 188"/>
                  <a:gd name="T6" fmla="*/ 276 w 322"/>
                  <a:gd name="T7" fmla="*/ 164 h 188"/>
                  <a:gd name="T8" fmla="*/ 257 w 322"/>
                  <a:gd name="T9" fmla="*/ 159 h 188"/>
                  <a:gd name="T10" fmla="*/ 237 w 322"/>
                  <a:gd name="T11" fmla="*/ 154 h 188"/>
                  <a:gd name="T12" fmla="*/ 220 w 322"/>
                  <a:gd name="T13" fmla="*/ 147 h 188"/>
                  <a:gd name="T14" fmla="*/ 206 w 322"/>
                  <a:gd name="T15" fmla="*/ 142 h 188"/>
                  <a:gd name="T16" fmla="*/ 193 w 322"/>
                  <a:gd name="T17" fmla="*/ 137 h 188"/>
                  <a:gd name="T18" fmla="*/ 178 w 322"/>
                  <a:gd name="T19" fmla="*/ 131 h 188"/>
                  <a:gd name="T20" fmla="*/ 165 w 322"/>
                  <a:gd name="T21" fmla="*/ 124 h 188"/>
                  <a:gd name="T22" fmla="*/ 150 w 322"/>
                  <a:gd name="T23" fmla="*/ 114 h 188"/>
                  <a:gd name="T24" fmla="*/ 137 w 322"/>
                  <a:gd name="T25" fmla="*/ 106 h 188"/>
                  <a:gd name="T26" fmla="*/ 125 w 322"/>
                  <a:gd name="T27" fmla="*/ 98 h 188"/>
                  <a:gd name="T28" fmla="*/ 114 w 322"/>
                  <a:gd name="T29" fmla="*/ 88 h 188"/>
                  <a:gd name="T30" fmla="*/ 100 w 322"/>
                  <a:gd name="T31" fmla="*/ 77 h 188"/>
                  <a:gd name="T32" fmla="*/ 85 w 322"/>
                  <a:gd name="T33" fmla="*/ 64 h 188"/>
                  <a:gd name="T34" fmla="*/ 76 w 322"/>
                  <a:gd name="T35" fmla="*/ 55 h 188"/>
                  <a:gd name="T36" fmla="*/ 67 w 322"/>
                  <a:gd name="T37" fmla="*/ 45 h 188"/>
                  <a:gd name="T38" fmla="*/ 58 w 322"/>
                  <a:gd name="T39" fmla="*/ 36 h 188"/>
                  <a:gd name="T40" fmla="*/ 50 w 322"/>
                  <a:gd name="T41" fmla="*/ 26 h 188"/>
                  <a:gd name="T42" fmla="*/ 40 w 322"/>
                  <a:gd name="T43" fmla="*/ 12 h 188"/>
                  <a:gd name="T44" fmla="*/ 34 w 322"/>
                  <a:gd name="T45" fmla="*/ 0 h 188"/>
                  <a:gd name="T46" fmla="*/ 0 w 322"/>
                  <a:gd name="T47" fmla="*/ 3 h 188"/>
                  <a:gd name="T48" fmla="*/ 11 w 322"/>
                  <a:gd name="T49" fmla="*/ 23 h 188"/>
                  <a:gd name="T50" fmla="*/ 27 w 322"/>
                  <a:gd name="T51" fmla="*/ 45 h 188"/>
                  <a:gd name="T52" fmla="*/ 45 w 322"/>
                  <a:gd name="T53" fmla="*/ 63 h 188"/>
                  <a:gd name="T54" fmla="*/ 67 w 322"/>
                  <a:gd name="T55" fmla="*/ 82 h 188"/>
                  <a:gd name="T56" fmla="*/ 97 w 322"/>
                  <a:gd name="T57" fmla="*/ 111 h 188"/>
                  <a:gd name="T58" fmla="*/ 130 w 322"/>
                  <a:gd name="T59" fmla="*/ 134 h 188"/>
                  <a:gd name="T60" fmla="*/ 165 w 322"/>
                  <a:gd name="T61" fmla="*/ 154 h 188"/>
                  <a:gd name="T62" fmla="*/ 197 w 322"/>
                  <a:gd name="T63" fmla="*/ 165 h 188"/>
                  <a:gd name="T64" fmla="*/ 236 w 322"/>
                  <a:gd name="T65" fmla="*/ 177 h 188"/>
                  <a:gd name="T66" fmla="*/ 268 w 322"/>
                  <a:gd name="T67" fmla="*/ 182 h 188"/>
                  <a:gd name="T68" fmla="*/ 321 w 322"/>
                  <a:gd name="T69" fmla="*/ 18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 h="188">
                    <a:moveTo>
                      <a:pt x="321" y="187"/>
                    </a:moveTo>
                    <a:lnTo>
                      <a:pt x="321" y="173"/>
                    </a:lnTo>
                    <a:lnTo>
                      <a:pt x="297" y="169"/>
                    </a:lnTo>
                    <a:lnTo>
                      <a:pt x="276" y="164"/>
                    </a:lnTo>
                    <a:lnTo>
                      <a:pt x="257" y="159"/>
                    </a:lnTo>
                    <a:lnTo>
                      <a:pt x="237" y="154"/>
                    </a:lnTo>
                    <a:lnTo>
                      <a:pt x="220" y="147"/>
                    </a:lnTo>
                    <a:lnTo>
                      <a:pt x="206" y="142"/>
                    </a:lnTo>
                    <a:lnTo>
                      <a:pt x="193" y="137"/>
                    </a:lnTo>
                    <a:lnTo>
                      <a:pt x="178" y="131"/>
                    </a:lnTo>
                    <a:lnTo>
                      <a:pt x="165" y="124"/>
                    </a:lnTo>
                    <a:lnTo>
                      <a:pt x="150" y="114"/>
                    </a:lnTo>
                    <a:lnTo>
                      <a:pt x="137" y="106"/>
                    </a:lnTo>
                    <a:lnTo>
                      <a:pt x="125" y="98"/>
                    </a:lnTo>
                    <a:lnTo>
                      <a:pt x="114" y="88"/>
                    </a:lnTo>
                    <a:lnTo>
                      <a:pt x="100" y="77"/>
                    </a:lnTo>
                    <a:lnTo>
                      <a:pt x="85" y="64"/>
                    </a:lnTo>
                    <a:lnTo>
                      <a:pt x="76" y="55"/>
                    </a:lnTo>
                    <a:lnTo>
                      <a:pt x="67" y="45"/>
                    </a:lnTo>
                    <a:lnTo>
                      <a:pt x="58" y="36"/>
                    </a:lnTo>
                    <a:lnTo>
                      <a:pt x="50" y="26"/>
                    </a:lnTo>
                    <a:lnTo>
                      <a:pt x="40" y="12"/>
                    </a:lnTo>
                    <a:lnTo>
                      <a:pt x="34" y="0"/>
                    </a:lnTo>
                    <a:lnTo>
                      <a:pt x="0" y="3"/>
                    </a:lnTo>
                    <a:lnTo>
                      <a:pt x="11" y="23"/>
                    </a:lnTo>
                    <a:lnTo>
                      <a:pt x="27" y="45"/>
                    </a:lnTo>
                    <a:lnTo>
                      <a:pt x="45" y="63"/>
                    </a:lnTo>
                    <a:lnTo>
                      <a:pt x="67" y="82"/>
                    </a:lnTo>
                    <a:lnTo>
                      <a:pt x="97" y="111"/>
                    </a:lnTo>
                    <a:lnTo>
                      <a:pt x="130" y="134"/>
                    </a:lnTo>
                    <a:lnTo>
                      <a:pt x="165" y="154"/>
                    </a:lnTo>
                    <a:lnTo>
                      <a:pt x="197" y="165"/>
                    </a:lnTo>
                    <a:lnTo>
                      <a:pt x="236" y="177"/>
                    </a:lnTo>
                    <a:lnTo>
                      <a:pt x="268" y="182"/>
                    </a:lnTo>
                    <a:lnTo>
                      <a:pt x="321" y="187"/>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497" name="Freeform 25"/>
              <p:cNvSpPr>
                <a:spLocks/>
              </p:cNvSpPr>
              <p:nvPr/>
            </p:nvSpPr>
            <p:spPr bwMode="auto">
              <a:xfrm>
                <a:off x="4056" y="3560"/>
                <a:ext cx="168" cy="135"/>
              </a:xfrm>
              <a:custGeom>
                <a:avLst/>
                <a:gdLst>
                  <a:gd name="T0" fmla="*/ 167 w 168"/>
                  <a:gd name="T1" fmla="*/ 29 h 135"/>
                  <a:gd name="T2" fmla="*/ 167 w 168"/>
                  <a:gd name="T3" fmla="*/ 0 h 135"/>
                  <a:gd name="T4" fmla="*/ 160 w 168"/>
                  <a:gd name="T5" fmla="*/ 7 h 135"/>
                  <a:gd name="T6" fmla="*/ 152 w 168"/>
                  <a:gd name="T7" fmla="*/ 15 h 135"/>
                  <a:gd name="T8" fmla="*/ 142 w 168"/>
                  <a:gd name="T9" fmla="*/ 23 h 135"/>
                  <a:gd name="T10" fmla="*/ 130 w 168"/>
                  <a:gd name="T11" fmla="*/ 32 h 135"/>
                  <a:gd name="T12" fmla="*/ 118 w 168"/>
                  <a:gd name="T13" fmla="*/ 43 h 135"/>
                  <a:gd name="T14" fmla="*/ 106 w 168"/>
                  <a:gd name="T15" fmla="*/ 53 h 135"/>
                  <a:gd name="T16" fmla="*/ 95 w 168"/>
                  <a:gd name="T17" fmla="*/ 62 h 135"/>
                  <a:gd name="T18" fmla="*/ 85 w 168"/>
                  <a:gd name="T19" fmla="*/ 69 h 135"/>
                  <a:gd name="T20" fmla="*/ 74 w 168"/>
                  <a:gd name="T21" fmla="*/ 75 h 135"/>
                  <a:gd name="T22" fmla="*/ 62 w 168"/>
                  <a:gd name="T23" fmla="*/ 82 h 135"/>
                  <a:gd name="T24" fmla="*/ 49 w 168"/>
                  <a:gd name="T25" fmla="*/ 89 h 135"/>
                  <a:gd name="T26" fmla="*/ 36 w 168"/>
                  <a:gd name="T27" fmla="*/ 95 h 135"/>
                  <a:gd name="T28" fmla="*/ 24 w 168"/>
                  <a:gd name="T29" fmla="*/ 100 h 135"/>
                  <a:gd name="T30" fmla="*/ 10 w 168"/>
                  <a:gd name="T31" fmla="*/ 105 h 135"/>
                  <a:gd name="T32" fmla="*/ 0 w 168"/>
                  <a:gd name="T33" fmla="*/ 110 h 135"/>
                  <a:gd name="T34" fmla="*/ 0 w 168"/>
                  <a:gd name="T35" fmla="*/ 134 h 135"/>
                  <a:gd name="T36" fmla="*/ 18 w 168"/>
                  <a:gd name="T37" fmla="*/ 128 h 135"/>
                  <a:gd name="T38" fmla="*/ 45 w 168"/>
                  <a:gd name="T39" fmla="*/ 117 h 135"/>
                  <a:gd name="T40" fmla="*/ 79 w 168"/>
                  <a:gd name="T41" fmla="*/ 104 h 135"/>
                  <a:gd name="T42" fmla="*/ 104 w 168"/>
                  <a:gd name="T43" fmla="*/ 91 h 135"/>
                  <a:gd name="T44" fmla="*/ 126 w 168"/>
                  <a:gd name="T45" fmla="*/ 70 h 135"/>
                  <a:gd name="T46" fmla="*/ 149 w 168"/>
                  <a:gd name="T47" fmla="*/ 53 h 135"/>
                  <a:gd name="T48" fmla="*/ 167 w 168"/>
                  <a:gd name="T49" fmla="*/ 37 h 135"/>
                  <a:gd name="T50" fmla="*/ 167 w 168"/>
                  <a:gd name="T51" fmla="*/ 0 h 135"/>
                  <a:gd name="T52" fmla="*/ 167 w 168"/>
                  <a:gd name="T53" fmla="*/ 0 h 135"/>
                  <a:gd name="T54" fmla="*/ 167 w 168"/>
                  <a:gd name="T55" fmla="*/ 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8" h="135">
                    <a:moveTo>
                      <a:pt x="167" y="29"/>
                    </a:moveTo>
                    <a:lnTo>
                      <a:pt x="167" y="0"/>
                    </a:lnTo>
                    <a:lnTo>
                      <a:pt x="160" y="7"/>
                    </a:lnTo>
                    <a:lnTo>
                      <a:pt x="152" y="15"/>
                    </a:lnTo>
                    <a:lnTo>
                      <a:pt x="142" y="23"/>
                    </a:lnTo>
                    <a:lnTo>
                      <a:pt x="130" y="32"/>
                    </a:lnTo>
                    <a:lnTo>
                      <a:pt x="118" y="43"/>
                    </a:lnTo>
                    <a:lnTo>
                      <a:pt x="106" y="53"/>
                    </a:lnTo>
                    <a:lnTo>
                      <a:pt x="95" y="62"/>
                    </a:lnTo>
                    <a:lnTo>
                      <a:pt x="85" y="69"/>
                    </a:lnTo>
                    <a:lnTo>
                      <a:pt x="74" y="75"/>
                    </a:lnTo>
                    <a:lnTo>
                      <a:pt x="62" y="82"/>
                    </a:lnTo>
                    <a:lnTo>
                      <a:pt x="49" y="89"/>
                    </a:lnTo>
                    <a:lnTo>
                      <a:pt x="36" y="95"/>
                    </a:lnTo>
                    <a:lnTo>
                      <a:pt x="24" y="100"/>
                    </a:lnTo>
                    <a:lnTo>
                      <a:pt x="10" y="105"/>
                    </a:lnTo>
                    <a:lnTo>
                      <a:pt x="0" y="110"/>
                    </a:lnTo>
                    <a:lnTo>
                      <a:pt x="0" y="134"/>
                    </a:lnTo>
                    <a:lnTo>
                      <a:pt x="18" y="128"/>
                    </a:lnTo>
                    <a:lnTo>
                      <a:pt x="45" y="117"/>
                    </a:lnTo>
                    <a:lnTo>
                      <a:pt x="79" y="104"/>
                    </a:lnTo>
                    <a:lnTo>
                      <a:pt x="104" y="91"/>
                    </a:lnTo>
                    <a:lnTo>
                      <a:pt x="126" y="70"/>
                    </a:lnTo>
                    <a:lnTo>
                      <a:pt x="149" y="53"/>
                    </a:lnTo>
                    <a:lnTo>
                      <a:pt x="167" y="37"/>
                    </a:lnTo>
                    <a:lnTo>
                      <a:pt x="167" y="0"/>
                    </a:lnTo>
                    <a:lnTo>
                      <a:pt x="167" y="0"/>
                    </a:lnTo>
                    <a:lnTo>
                      <a:pt x="167" y="29"/>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498" name="Freeform 26"/>
              <p:cNvSpPr>
                <a:spLocks/>
              </p:cNvSpPr>
              <p:nvPr/>
            </p:nvSpPr>
            <p:spPr bwMode="auto">
              <a:xfrm>
                <a:off x="4224" y="3560"/>
                <a:ext cx="198" cy="85"/>
              </a:xfrm>
              <a:custGeom>
                <a:avLst/>
                <a:gdLst>
                  <a:gd name="T0" fmla="*/ 197 w 198"/>
                  <a:gd name="T1" fmla="*/ 84 h 85"/>
                  <a:gd name="T2" fmla="*/ 197 w 198"/>
                  <a:gd name="T3" fmla="*/ 57 h 85"/>
                  <a:gd name="T4" fmla="*/ 183 w 198"/>
                  <a:gd name="T5" fmla="*/ 55 h 85"/>
                  <a:gd name="T6" fmla="*/ 171 w 198"/>
                  <a:gd name="T7" fmla="*/ 53 h 85"/>
                  <a:gd name="T8" fmla="*/ 158 w 198"/>
                  <a:gd name="T9" fmla="*/ 50 h 85"/>
                  <a:gd name="T10" fmla="*/ 145 w 198"/>
                  <a:gd name="T11" fmla="*/ 47 h 85"/>
                  <a:gd name="T12" fmla="*/ 131 w 198"/>
                  <a:gd name="T13" fmla="*/ 44 h 85"/>
                  <a:gd name="T14" fmla="*/ 115 w 198"/>
                  <a:gd name="T15" fmla="*/ 40 h 85"/>
                  <a:gd name="T16" fmla="*/ 95 w 198"/>
                  <a:gd name="T17" fmla="*/ 35 h 85"/>
                  <a:gd name="T18" fmla="*/ 75 w 198"/>
                  <a:gd name="T19" fmla="*/ 30 h 85"/>
                  <a:gd name="T20" fmla="*/ 62 w 198"/>
                  <a:gd name="T21" fmla="*/ 26 h 85"/>
                  <a:gd name="T22" fmla="*/ 48 w 198"/>
                  <a:gd name="T23" fmla="*/ 20 h 85"/>
                  <a:gd name="T24" fmla="*/ 31 w 198"/>
                  <a:gd name="T25" fmla="*/ 14 h 85"/>
                  <a:gd name="T26" fmla="*/ 16 w 198"/>
                  <a:gd name="T27" fmla="*/ 8 h 85"/>
                  <a:gd name="T28" fmla="*/ 5 w 198"/>
                  <a:gd name="T29" fmla="*/ 3 h 85"/>
                  <a:gd name="T30" fmla="*/ 0 w 198"/>
                  <a:gd name="T31" fmla="*/ 0 h 85"/>
                  <a:gd name="T32" fmla="*/ 0 w 198"/>
                  <a:gd name="T33" fmla="*/ 31 h 85"/>
                  <a:gd name="T34" fmla="*/ 11 w 198"/>
                  <a:gd name="T35" fmla="*/ 40 h 85"/>
                  <a:gd name="T36" fmla="*/ 36 w 198"/>
                  <a:gd name="T37" fmla="*/ 50 h 85"/>
                  <a:gd name="T38" fmla="*/ 65 w 198"/>
                  <a:gd name="T39" fmla="*/ 62 h 85"/>
                  <a:gd name="T40" fmla="*/ 91 w 198"/>
                  <a:gd name="T41" fmla="*/ 68 h 85"/>
                  <a:gd name="T42" fmla="*/ 120 w 198"/>
                  <a:gd name="T43" fmla="*/ 76 h 85"/>
                  <a:gd name="T44" fmla="*/ 150 w 198"/>
                  <a:gd name="T45" fmla="*/ 81 h 85"/>
                  <a:gd name="T46" fmla="*/ 172 w 198"/>
                  <a:gd name="T47" fmla="*/ 83 h 85"/>
                  <a:gd name="T48" fmla="*/ 197 w 198"/>
                  <a:gd name="T4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85">
                    <a:moveTo>
                      <a:pt x="197" y="84"/>
                    </a:moveTo>
                    <a:lnTo>
                      <a:pt x="197" y="57"/>
                    </a:lnTo>
                    <a:lnTo>
                      <a:pt x="183" y="55"/>
                    </a:lnTo>
                    <a:lnTo>
                      <a:pt x="171" y="53"/>
                    </a:lnTo>
                    <a:lnTo>
                      <a:pt x="158" y="50"/>
                    </a:lnTo>
                    <a:lnTo>
                      <a:pt x="145" y="47"/>
                    </a:lnTo>
                    <a:lnTo>
                      <a:pt x="131" y="44"/>
                    </a:lnTo>
                    <a:lnTo>
                      <a:pt x="115" y="40"/>
                    </a:lnTo>
                    <a:lnTo>
                      <a:pt x="95" y="35"/>
                    </a:lnTo>
                    <a:lnTo>
                      <a:pt x="75" y="30"/>
                    </a:lnTo>
                    <a:lnTo>
                      <a:pt x="62" y="26"/>
                    </a:lnTo>
                    <a:lnTo>
                      <a:pt x="48" y="20"/>
                    </a:lnTo>
                    <a:lnTo>
                      <a:pt x="31" y="14"/>
                    </a:lnTo>
                    <a:lnTo>
                      <a:pt x="16" y="8"/>
                    </a:lnTo>
                    <a:lnTo>
                      <a:pt x="5" y="3"/>
                    </a:lnTo>
                    <a:lnTo>
                      <a:pt x="0" y="0"/>
                    </a:lnTo>
                    <a:lnTo>
                      <a:pt x="0" y="31"/>
                    </a:lnTo>
                    <a:lnTo>
                      <a:pt x="11" y="40"/>
                    </a:lnTo>
                    <a:lnTo>
                      <a:pt x="36" y="50"/>
                    </a:lnTo>
                    <a:lnTo>
                      <a:pt x="65" y="62"/>
                    </a:lnTo>
                    <a:lnTo>
                      <a:pt x="91" y="68"/>
                    </a:lnTo>
                    <a:lnTo>
                      <a:pt x="120" y="76"/>
                    </a:lnTo>
                    <a:lnTo>
                      <a:pt x="150" y="81"/>
                    </a:lnTo>
                    <a:lnTo>
                      <a:pt x="172" y="83"/>
                    </a:lnTo>
                    <a:lnTo>
                      <a:pt x="197" y="84"/>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499" name="Freeform 27"/>
              <p:cNvSpPr>
                <a:spLocks/>
              </p:cNvSpPr>
              <p:nvPr/>
            </p:nvSpPr>
            <p:spPr bwMode="auto">
              <a:xfrm>
                <a:off x="4056" y="3591"/>
                <a:ext cx="556" cy="255"/>
              </a:xfrm>
              <a:custGeom>
                <a:avLst/>
                <a:gdLst>
                  <a:gd name="T0" fmla="*/ 524 w 556"/>
                  <a:gd name="T1" fmla="*/ 254 h 255"/>
                  <a:gd name="T2" fmla="*/ 490 w 556"/>
                  <a:gd name="T3" fmla="*/ 254 h 255"/>
                  <a:gd name="T4" fmla="*/ 456 w 556"/>
                  <a:gd name="T5" fmla="*/ 251 h 255"/>
                  <a:gd name="T6" fmla="*/ 425 w 556"/>
                  <a:gd name="T7" fmla="*/ 247 h 255"/>
                  <a:gd name="T8" fmla="*/ 387 w 556"/>
                  <a:gd name="T9" fmla="*/ 240 h 255"/>
                  <a:gd name="T10" fmla="*/ 352 w 556"/>
                  <a:gd name="T11" fmla="*/ 230 h 255"/>
                  <a:gd name="T12" fmla="*/ 315 w 556"/>
                  <a:gd name="T13" fmla="*/ 216 h 255"/>
                  <a:gd name="T14" fmla="*/ 281 w 556"/>
                  <a:gd name="T15" fmla="*/ 201 h 255"/>
                  <a:gd name="T16" fmla="*/ 250 w 556"/>
                  <a:gd name="T17" fmla="*/ 187 h 255"/>
                  <a:gd name="T18" fmla="*/ 217 w 556"/>
                  <a:gd name="T19" fmla="*/ 170 h 255"/>
                  <a:gd name="T20" fmla="*/ 186 w 556"/>
                  <a:gd name="T21" fmla="*/ 151 h 255"/>
                  <a:gd name="T22" fmla="*/ 157 w 556"/>
                  <a:gd name="T23" fmla="*/ 130 h 255"/>
                  <a:gd name="T24" fmla="*/ 133 w 556"/>
                  <a:gd name="T25" fmla="*/ 109 h 255"/>
                  <a:gd name="T26" fmla="*/ 117 w 556"/>
                  <a:gd name="T27" fmla="*/ 89 h 255"/>
                  <a:gd name="T28" fmla="*/ 16 w 556"/>
                  <a:gd name="T29" fmla="*/ 95 h 255"/>
                  <a:gd name="T30" fmla="*/ 50 w 556"/>
                  <a:gd name="T31" fmla="*/ 82 h 255"/>
                  <a:gd name="T32" fmla="*/ 75 w 556"/>
                  <a:gd name="T33" fmla="*/ 71 h 255"/>
                  <a:gd name="T34" fmla="*/ 95 w 556"/>
                  <a:gd name="T35" fmla="*/ 59 h 255"/>
                  <a:gd name="T36" fmla="*/ 114 w 556"/>
                  <a:gd name="T37" fmla="*/ 45 h 255"/>
                  <a:gd name="T38" fmla="*/ 136 w 556"/>
                  <a:gd name="T39" fmla="*/ 26 h 255"/>
                  <a:gd name="T40" fmla="*/ 158 w 556"/>
                  <a:gd name="T41" fmla="*/ 9 h 255"/>
                  <a:gd name="T42" fmla="*/ 175 w 556"/>
                  <a:gd name="T43" fmla="*/ 3 h 255"/>
                  <a:gd name="T44" fmla="*/ 195 w 556"/>
                  <a:gd name="T45" fmla="*/ 12 h 255"/>
                  <a:gd name="T46" fmla="*/ 218 w 556"/>
                  <a:gd name="T47" fmla="*/ 21 h 255"/>
                  <a:gd name="T48" fmla="*/ 239 w 556"/>
                  <a:gd name="T49" fmla="*/ 27 h 255"/>
                  <a:gd name="T50" fmla="*/ 263 w 556"/>
                  <a:gd name="T51" fmla="*/ 33 h 255"/>
                  <a:gd name="T52" fmla="*/ 288 w 556"/>
                  <a:gd name="T53" fmla="*/ 39 h 255"/>
                  <a:gd name="T54" fmla="*/ 311 w 556"/>
                  <a:gd name="T55" fmla="*/ 43 h 255"/>
                  <a:gd name="T56" fmla="*/ 335 w 556"/>
                  <a:gd name="T57" fmla="*/ 48 h 255"/>
                  <a:gd name="T58" fmla="*/ 365 w 556"/>
                  <a:gd name="T59" fmla="*/ 52 h 255"/>
                  <a:gd name="T60" fmla="*/ 252 w 556"/>
                  <a:gd name="T61" fmla="*/ 86 h 255"/>
                  <a:gd name="T62" fmla="*/ 279 w 556"/>
                  <a:gd name="T63" fmla="*/ 118 h 255"/>
                  <a:gd name="T64" fmla="*/ 300 w 556"/>
                  <a:gd name="T65" fmla="*/ 137 h 255"/>
                  <a:gd name="T66" fmla="*/ 329 w 556"/>
                  <a:gd name="T67" fmla="*/ 161 h 255"/>
                  <a:gd name="T68" fmla="*/ 354 w 556"/>
                  <a:gd name="T69" fmla="*/ 181 h 255"/>
                  <a:gd name="T70" fmla="*/ 374 w 556"/>
                  <a:gd name="T71" fmla="*/ 196 h 255"/>
                  <a:gd name="T72" fmla="*/ 400 w 556"/>
                  <a:gd name="T73" fmla="*/ 210 h 255"/>
                  <a:gd name="T74" fmla="*/ 425 w 556"/>
                  <a:gd name="T75" fmla="*/ 222 h 255"/>
                  <a:gd name="T76" fmla="*/ 456 w 556"/>
                  <a:gd name="T77" fmla="*/ 232 h 255"/>
                  <a:gd name="T78" fmla="*/ 490 w 556"/>
                  <a:gd name="T79" fmla="*/ 240 h 255"/>
                  <a:gd name="T80" fmla="*/ 525 w 556"/>
                  <a:gd name="T81" fmla="*/ 24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6" h="255">
                    <a:moveTo>
                      <a:pt x="555" y="251"/>
                    </a:moveTo>
                    <a:lnTo>
                      <a:pt x="524" y="254"/>
                    </a:lnTo>
                    <a:lnTo>
                      <a:pt x="509" y="254"/>
                    </a:lnTo>
                    <a:lnTo>
                      <a:pt x="490" y="254"/>
                    </a:lnTo>
                    <a:lnTo>
                      <a:pt x="474" y="253"/>
                    </a:lnTo>
                    <a:lnTo>
                      <a:pt x="456" y="251"/>
                    </a:lnTo>
                    <a:lnTo>
                      <a:pt x="440" y="250"/>
                    </a:lnTo>
                    <a:lnTo>
                      <a:pt x="425" y="247"/>
                    </a:lnTo>
                    <a:lnTo>
                      <a:pt x="407" y="244"/>
                    </a:lnTo>
                    <a:lnTo>
                      <a:pt x="387" y="240"/>
                    </a:lnTo>
                    <a:lnTo>
                      <a:pt x="369" y="234"/>
                    </a:lnTo>
                    <a:lnTo>
                      <a:pt x="352" y="230"/>
                    </a:lnTo>
                    <a:lnTo>
                      <a:pt x="333" y="223"/>
                    </a:lnTo>
                    <a:lnTo>
                      <a:pt x="315" y="216"/>
                    </a:lnTo>
                    <a:lnTo>
                      <a:pt x="296" y="208"/>
                    </a:lnTo>
                    <a:lnTo>
                      <a:pt x="281" y="201"/>
                    </a:lnTo>
                    <a:lnTo>
                      <a:pt x="264" y="194"/>
                    </a:lnTo>
                    <a:lnTo>
                      <a:pt x="250" y="187"/>
                    </a:lnTo>
                    <a:lnTo>
                      <a:pt x="233" y="178"/>
                    </a:lnTo>
                    <a:lnTo>
                      <a:pt x="217" y="170"/>
                    </a:lnTo>
                    <a:lnTo>
                      <a:pt x="200" y="160"/>
                    </a:lnTo>
                    <a:lnTo>
                      <a:pt x="186" y="151"/>
                    </a:lnTo>
                    <a:lnTo>
                      <a:pt x="171" y="141"/>
                    </a:lnTo>
                    <a:lnTo>
                      <a:pt x="157" y="130"/>
                    </a:lnTo>
                    <a:lnTo>
                      <a:pt x="144" y="120"/>
                    </a:lnTo>
                    <a:lnTo>
                      <a:pt x="133" y="109"/>
                    </a:lnTo>
                    <a:lnTo>
                      <a:pt x="125" y="99"/>
                    </a:lnTo>
                    <a:lnTo>
                      <a:pt x="117" y="89"/>
                    </a:lnTo>
                    <a:lnTo>
                      <a:pt x="0" y="103"/>
                    </a:lnTo>
                    <a:lnTo>
                      <a:pt x="16" y="95"/>
                    </a:lnTo>
                    <a:lnTo>
                      <a:pt x="35" y="89"/>
                    </a:lnTo>
                    <a:lnTo>
                      <a:pt x="50" y="82"/>
                    </a:lnTo>
                    <a:lnTo>
                      <a:pt x="62" y="77"/>
                    </a:lnTo>
                    <a:lnTo>
                      <a:pt x="75" y="71"/>
                    </a:lnTo>
                    <a:lnTo>
                      <a:pt x="85" y="65"/>
                    </a:lnTo>
                    <a:lnTo>
                      <a:pt x="95" y="59"/>
                    </a:lnTo>
                    <a:lnTo>
                      <a:pt x="103" y="52"/>
                    </a:lnTo>
                    <a:lnTo>
                      <a:pt x="114" y="45"/>
                    </a:lnTo>
                    <a:lnTo>
                      <a:pt x="125" y="36"/>
                    </a:lnTo>
                    <a:lnTo>
                      <a:pt x="136" y="26"/>
                    </a:lnTo>
                    <a:lnTo>
                      <a:pt x="146" y="19"/>
                    </a:lnTo>
                    <a:lnTo>
                      <a:pt x="158" y="9"/>
                    </a:lnTo>
                    <a:lnTo>
                      <a:pt x="166" y="0"/>
                    </a:lnTo>
                    <a:lnTo>
                      <a:pt x="175" y="3"/>
                    </a:lnTo>
                    <a:lnTo>
                      <a:pt x="185" y="8"/>
                    </a:lnTo>
                    <a:lnTo>
                      <a:pt x="195" y="12"/>
                    </a:lnTo>
                    <a:lnTo>
                      <a:pt x="205" y="16"/>
                    </a:lnTo>
                    <a:lnTo>
                      <a:pt x="218" y="21"/>
                    </a:lnTo>
                    <a:lnTo>
                      <a:pt x="229" y="24"/>
                    </a:lnTo>
                    <a:lnTo>
                      <a:pt x="239" y="27"/>
                    </a:lnTo>
                    <a:lnTo>
                      <a:pt x="250" y="30"/>
                    </a:lnTo>
                    <a:lnTo>
                      <a:pt x="263" y="33"/>
                    </a:lnTo>
                    <a:lnTo>
                      <a:pt x="276" y="36"/>
                    </a:lnTo>
                    <a:lnTo>
                      <a:pt x="288" y="39"/>
                    </a:lnTo>
                    <a:lnTo>
                      <a:pt x="300" y="42"/>
                    </a:lnTo>
                    <a:lnTo>
                      <a:pt x="311" y="43"/>
                    </a:lnTo>
                    <a:lnTo>
                      <a:pt x="324" y="46"/>
                    </a:lnTo>
                    <a:lnTo>
                      <a:pt x="335" y="48"/>
                    </a:lnTo>
                    <a:lnTo>
                      <a:pt x="348" y="51"/>
                    </a:lnTo>
                    <a:lnTo>
                      <a:pt x="365" y="52"/>
                    </a:lnTo>
                    <a:lnTo>
                      <a:pt x="245" y="72"/>
                    </a:lnTo>
                    <a:lnTo>
                      <a:pt x="252" y="86"/>
                    </a:lnTo>
                    <a:lnTo>
                      <a:pt x="262" y="98"/>
                    </a:lnTo>
                    <a:lnTo>
                      <a:pt x="279" y="118"/>
                    </a:lnTo>
                    <a:lnTo>
                      <a:pt x="289" y="128"/>
                    </a:lnTo>
                    <a:lnTo>
                      <a:pt x="300" y="137"/>
                    </a:lnTo>
                    <a:lnTo>
                      <a:pt x="317" y="152"/>
                    </a:lnTo>
                    <a:lnTo>
                      <a:pt x="329" y="161"/>
                    </a:lnTo>
                    <a:lnTo>
                      <a:pt x="341" y="173"/>
                    </a:lnTo>
                    <a:lnTo>
                      <a:pt x="354" y="181"/>
                    </a:lnTo>
                    <a:lnTo>
                      <a:pt x="364" y="188"/>
                    </a:lnTo>
                    <a:lnTo>
                      <a:pt x="374" y="196"/>
                    </a:lnTo>
                    <a:lnTo>
                      <a:pt x="386" y="203"/>
                    </a:lnTo>
                    <a:lnTo>
                      <a:pt x="400" y="210"/>
                    </a:lnTo>
                    <a:lnTo>
                      <a:pt x="412" y="216"/>
                    </a:lnTo>
                    <a:lnTo>
                      <a:pt x="425" y="222"/>
                    </a:lnTo>
                    <a:lnTo>
                      <a:pt x="441" y="227"/>
                    </a:lnTo>
                    <a:lnTo>
                      <a:pt x="456" y="232"/>
                    </a:lnTo>
                    <a:lnTo>
                      <a:pt x="474" y="236"/>
                    </a:lnTo>
                    <a:lnTo>
                      <a:pt x="490" y="240"/>
                    </a:lnTo>
                    <a:lnTo>
                      <a:pt x="507" y="244"/>
                    </a:lnTo>
                    <a:lnTo>
                      <a:pt x="525" y="247"/>
                    </a:lnTo>
                    <a:lnTo>
                      <a:pt x="555" y="251"/>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grpSp>
        <p:grpSp>
          <p:nvGrpSpPr>
            <p:cNvPr id="251914" name="Group 28"/>
            <p:cNvGrpSpPr>
              <a:grpSpLocks/>
            </p:cNvGrpSpPr>
            <p:nvPr/>
          </p:nvGrpSpPr>
          <p:grpSpPr bwMode="auto">
            <a:xfrm>
              <a:off x="4056" y="2883"/>
              <a:ext cx="470" cy="240"/>
              <a:chOff x="4056" y="2883"/>
              <a:chExt cx="470" cy="240"/>
            </a:xfrm>
          </p:grpSpPr>
          <p:sp>
            <p:nvSpPr>
              <p:cNvPr id="1257501" name="Freeform 29"/>
              <p:cNvSpPr>
                <a:spLocks/>
              </p:cNvSpPr>
              <p:nvPr/>
            </p:nvSpPr>
            <p:spPr bwMode="auto">
              <a:xfrm>
                <a:off x="4263" y="3040"/>
                <a:ext cx="103" cy="38"/>
              </a:xfrm>
              <a:custGeom>
                <a:avLst/>
                <a:gdLst>
                  <a:gd name="T0" fmla="*/ 102 w 103"/>
                  <a:gd name="T1" fmla="*/ 15 h 38"/>
                  <a:gd name="T2" fmla="*/ 102 w 103"/>
                  <a:gd name="T3" fmla="*/ 37 h 38"/>
                  <a:gd name="T4" fmla="*/ 0 w 103"/>
                  <a:gd name="T5" fmla="*/ 20 h 38"/>
                  <a:gd name="T6" fmla="*/ 1 w 103"/>
                  <a:gd name="T7" fmla="*/ 10 h 38"/>
                  <a:gd name="T8" fmla="*/ 8 w 103"/>
                  <a:gd name="T9" fmla="*/ 0 h 38"/>
                  <a:gd name="T10" fmla="*/ 102 w 103"/>
                  <a:gd name="T11" fmla="*/ 15 h 38"/>
                </a:gdLst>
                <a:ahLst/>
                <a:cxnLst>
                  <a:cxn ang="0">
                    <a:pos x="T0" y="T1"/>
                  </a:cxn>
                  <a:cxn ang="0">
                    <a:pos x="T2" y="T3"/>
                  </a:cxn>
                  <a:cxn ang="0">
                    <a:pos x="T4" y="T5"/>
                  </a:cxn>
                  <a:cxn ang="0">
                    <a:pos x="T6" y="T7"/>
                  </a:cxn>
                  <a:cxn ang="0">
                    <a:pos x="T8" y="T9"/>
                  </a:cxn>
                  <a:cxn ang="0">
                    <a:pos x="T10" y="T11"/>
                  </a:cxn>
                </a:cxnLst>
                <a:rect l="0" t="0" r="r" b="b"/>
                <a:pathLst>
                  <a:path w="103" h="38">
                    <a:moveTo>
                      <a:pt x="102" y="15"/>
                    </a:moveTo>
                    <a:lnTo>
                      <a:pt x="102" y="37"/>
                    </a:lnTo>
                    <a:lnTo>
                      <a:pt x="0" y="20"/>
                    </a:lnTo>
                    <a:lnTo>
                      <a:pt x="1" y="10"/>
                    </a:lnTo>
                    <a:lnTo>
                      <a:pt x="8" y="0"/>
                    </a:lnTo>
                    <a:lnTo>
                      <a:pt x="102" y="15"/>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502" name="Freeform 30"/>
              <p:cNvSpPr>
                <a:spLocks/>
              </p:cNvSpPr>
              <p:nvPr/>
            </p:nvSpPr>
            <p:spPr bwMode="auto">
              <a:xfrm>
                <a:off x="4057" y="3013"/>
                <a:ext cx="98" cy="35"/>
              </a:xfrm>
              <a:custGeom>
                <a:avLst/>
                <a:gdLst>
                  <a:gd name="T0" fmla="*/ 0 w 98"/>
                  <a:gd name="T1" fmla="*/ 0 h 35"/>
                  <a:gd name="T2" fmla="*/ 0 w 98"/>
                  <a:gd name="T3" fmla="*/ 19 h 35"/>
                  <a:gd name="T4" fmla="*/ 97 w 98"/>
                  <a:gd name="T5" fmla="*/ 34 h 35"/>
                  <a:gd name="T6" fmla="*/ 97 w 98"/>
                  <a:gd name="T7" fmla="*/ 9 h 35"/>
                  <a:gd name="T8" fmla="*/ 0 w 98"/>
                  <a:gd name="T9" fmla="*/ 0 h 35"/>
                </a:gdLst>
                <a:ahLst/>
                <a:cxnLst>
                  <a:cxn ang="0">
                    <a:pos x="T0" y="T1"/>
                  </a:cxn>
                  <a:cxn ang="0">
                    <a:pos x="T2" y="T3"/>
                  </a:cxn>
                  <a:cxn ang="0">
                    <a:pos x="T4" y="T5"/>
                  </a:cxn>
                  <a:cxn ang="0">
                    <a:pos x="T6" y="T7"/>
                  </a:cxn>
                  <a:cxn ang="0">
                    <a:pos x="T8" y="T9"/>
                  </a:cxn>
                </a:cxnLst>
                <a:rect l="0" t="0" r="r" b="b"/>
                <a:pathLst>
                  <a:path w="98" h="35">
                    <a:moveTo>
                      <a:pt x="0" y="0"/>
                    </a:moveTo>
                    <a:lnTo>
                      <a:pt x="0" y="19"/>
                    </a:lnTo>
                    <a:lnTo>
                      <a:pt x="97" y="34"/>
                    </a:lnTo>
                    <a:lnTo>
                      <a:pt x="97" y="9"/>
                    </a:lnTo>
                    <a:lnTo>
                      <a:pt x="0" y="0"/>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grpSp>
            <p:nvGrpSpPr>
              <p:cNvPr id="251917" name="Group 31"/>
              <p:cNvGrpSpPr>
                <a:grpSpLocks/>
              </p:cNvGrpSpPr>
              <p:nvPr/>
            </p:nvGrpSpPr>
            <p:grpSpPr bwMode="auto">
              <a:xfrm>
                <a:off x="4056" y="2883"/>
                <a:ext cx="470" cy="240"/>
                <a:chOff x="4056" y="2883"/>
                <a:chExt cx="470" cy="240"/>
              </a:xfrm>
            </p:grpSpPr>
            <p:sp>
              <p:nvSpPr>
                <p:cNvPr id="1257504" name="Freeform 32"/>
                <p:cNvSpPr>
                  <a:spLocks/>
                </p:cNvSpPr>
                <p:nvPr/>
              </p:nvSpPr>
              <p:spPr bwMode="auto">
                <a:xfrm>
                  <a:off x="4057" y="2883"/>
                  <a:ext cx="469" cy="218"/>
                </a:xfrm>
                <a:custGeom>
                  <a:avLst/>
                  <a:gdLst>
                    <a:gd name="T0" fmla="*/ 441 w 469"/>
                    <a:gd name="T1" fmla="*/ 0 h 218"/>
                    <a:gd name="T2" fmla="*/ 413 w 469"/>
                    <a:gd name="T3" fmla="*/ 0 h 218"/>
                    <a:gd name="T4" fmla="*/ 384 w 469"/>
                    <a:gd name="T5" fmla="*/ 1 h 218"/>
                    <a:gd name="T6" fmla="*/ 357 w 469"/>
                    <a:gd name="T7" fmla="*/ 5 h 218"/>
                    <a:gd name="T8" fmla="*/ 326 w 469"/>
                    <a:gd name="T9" fmla="*/ 11 h 218"/>
                    <a:gd name="T10" fmla="*/ 296 w 469"/>
                    <a:gd name="T11" fmla="*/ 20 h 218"/>
                    <a:gd name="T12" fmla="*/ 264 w 469"/>
                    <a:gd name="T13" fmla="*/ 32 h 218"/>
                    <a:gd name="T14" fmla="*/ 236 w 469"/>
                    <a:gd name="T15" fmla="*/ 44 h 218"/>
                    <a:gd name="T16" fmla="*/ 209 w 469"/>
                    <a:gd name="T17" fmla="*/ 57 h 218"/>
                    <a:gd name="T18" fmla="*/ 182 w 469"/>
                    <a:gd name="T19" fmla="*/ 71 h 218"/>
                    <a:gd name="T20" fmla="*/ 156 w 469"/>
                    <a:gd name="T21" fmla="*/ 87 h 218"/>
                    <a:gd name="T22" fmla="*/ 132 w 469"/>
                    <a:gd name="T23" fmla="*/ 105 h 218"/>
                    <a:gd name="T24" fmla="*/ 111 w 469"/>
                    <a:gd name="T25" fmla="*/ 124 h 218"/>
                    <a:gd name="T26" fmla="*/ 98 w 469"/>
                    <a:gd name="T27" fmla="*/ 140 h 218"/>
                    <a:gd name="T28" fmla="*/ 14 w 469"/>
                    <a:gd name="T29" fmla="*/ 135 h 218"/>
                    <a:gd name="T30" fmla="*/ 41 w 469"/>
                    <a:gd name="T31" fmla="*/ 146 h 218"/>
                    <a:gd name="T32" fmla="*/ 61 w 469"/>
                    <a:gd name="T33" fmla="*/ 157 h 218"/>
                    <a:gd name="T34" fmla="*/ 78 w 469"/>
                    <a:gd name="T35" fmla="*/ 167 h 218"/>
                    <a:gd name="T36" fmla="*/ 95 w 469"/>
                    <a:gd name="T37" fmla="*/ 178 h 218"/>
                    <a:gd name="T38" fmla="*/ 115 w 469"/>
                    <a:gd name="T39" fmla="*/ 194 h 218"/>
                    <a:gd name="T40" fmla="*/ 132 w 469"/>
                    <a:gd name="T41" fmla="*/ 209 h 218"/>
                    <a:gd name="T42" fmla="*/ 147 w 469"/>
                    <a:gd name="T43" fmla="*/ 214 h 218"/>
                    <a:gd name="T44" fmla="*/ 163 w 469"/>
                    <a:gd name="T45" fmla="*/ 207 h 218"/>
                    <a:gd name="T46" fmla="*/ 182 w 469"/>
                    <a:gd name="T47" fmla="*/ 199 h 218"/>
                    <a:gd name="T48" fmla="*/ 201 w 469"/>
                    <a:gd name="T49" fmla="*/ 194 h 218"/>
                    <a:gd name="T50" fmla="*/ 220 w 469"/>
                    <a:gd name="T51" fmla="*/ 189 h 218"/>
                    <a:gd name="T52" fmla="*/ 242 w 469"/>
                    <a:gd name="T53" fmla="*/ 184 h 218"/>
                    <a:gd name="T54" fmla="*/ 262 w 469"/>
                    <a:gd name="T55" fmla="*/ 179 h 218"/>
                    <a:gd name="T56" fmla="*/ 281 w 469"/>
                    <a:gd name="T57" fmla="*/ 176 h 218"/>
                    <a:gd name="T58" fmla="*/ 308 w 469"/>
                    <a:gd name="T59" fmla="*/ 172 h 218"/>
                    <a:gd name="T60" fmla="*/ 212 w 469"/>
                    <a:gd name="T61" fmla="*/ 143 h 218"/>
                    <a:gd name="T62" fmla="*/ 235 w 469"/>
                    <a:gd name="T63" fmla="*/ 116 h 218"/>
                    <a:gd name="T64" fmla="*/ 251 w 469"/>
                    <a:gd name="T65" fmla="*/ 100 h 218"/>
                    <a:gd name="T66" fmla="*/ 276 w 469"/>
                    <a:gd name="T67" fmla="*/ 79 h 218"/>
                    <a:gd name="T68" fmla="*/ 306 w 469"/>
                    <a:gd name="T69" fmla="*/ 60 h 218"/>
                    <a:gd name="T70" fmla="*/ 334 w 469"/>
                    <a:gd name="T71" fmla="*/ 46 h 218"/>
                    <a:gd name="T72" fmla="*/ 354 w 469"/>
                    <a:gd name="T73" fmla="*/ 37 h 218"/>
                    <a:gd name="T74" fmla="*/ 384 w 469"/>
                    <a:gd name="T75" fmla="*/ 29 h 218"/>
                    <a:gd name="T76" fmla="*/ 420 w 469"/>
                    <a:gd name="T77" fmla="*/ 21 h 218"/>
                    <a:gd name="T78" fmla="*/ 468 w 469"/>
                    <a:gd name="T79" fmla="*/ 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9" h="218">
                      <a:moveTo>
                        <a:pt x="468" y="1"/>
                      </a:moveTo>
                      <a:lnTo>
                        <a:pt x="441" y="0"/>
                      </a:lnTo>
                      <a:lnTo>
                        <a:pt x="429" y="0"/>
                      </a:lnTo>
                      <a:lnTo>
                        <a:pt x="413" y="0"/>
                      </a:lnTo>
                      <a:lnTo>
                        <a:pt x="399" y="0"/>
                      </a:lnTo>
                      <a:lnTo>
                        <a:pt x="384" y="1"/>
                      </a:lnTo>
                      <a:lnTo>
                        <a:pt x="370" y="2"/>
                      </a:lnTo>
                      <a:lnTo>
                        <a:pt x="357" y="5"/>
                      </a:lnTo>
                      <a:lnTo>
                        <a:pt x="343" y="7"/>
                      </a:lnTo>
                      <a:lnTo>
                        <a:pt x="326" y="11"/>
                      </a:lnTo>
                      <a:lnTo>
                        <a:pt x="311" y="16"/>
                      </a:lnTo>
                      <a:lnTo>
                        <a:pt x="296" y="20"/>
                      </a:lnTo>
                      <a:lnTo>
                        <a:pt x="280" y="25"/>
                      </a:lnTo>
                      <a:lnTo>
                        <a:pt x="264" y="32"/>
                      </a:lnTo>
                      <a:lnTo>
                        <a:pt x="249" y="38"/>
                      </a:lnTo>
                      <a:lnTo>
                        <a:pt x="236" y="44"/>
                      </a:lnTo>
                      <a:lnTo>
                        <a:pt x="221" y="51"/>
                      </a:lnTo>
                      <a:lnTo>
                        <a:pt x="209" y="57"/>
                      </a:lnTo>
                      <a:lnTo>
                        <a:pt x="196" y="64"/>
                      </a:lnTo>
                      <a:lnTo>
                        <a:pt x="182" y="71"/>
                      </a:lnTo>
                      <a:lnTo>
                        <a:pt x="168" y="80"/>
                      </a:lnTo>
                      <a:lnTo>
                        <a:pt x="156" y="87"/>
                      </a:lnTo>
                      <a:lnTo>
                        <a:pt x="144" y="97"/>
                      </a:lnTo>
                      <a:lnTo>
                        <a:pt x="132" y="105"/>
                      </a:lnTo>
                      <a:lnTo>
                        <a:pt x="121" y="114"/>
                      </a:lnTo>
                      <a:lnTo>
                        <a:pt x="111" y="124"/>
                      </a:lnTo>
                      <a:lnTo>
                        <a:pt x="104" y="131"/>
                      </a:lnTo>
                      <a:lnTo>
                        <a:pt x="98" y="140"/>
                      </a:lnTo>
                      <a:lnTo>
                        <a:pt x="0" y="129"/>
                      </a:lnTo>
                      <a:lnTo>
                        <a:pt x="14" y="135"/>
                      </a:lnTo>
                      <a:lnTo>
                        <a:pt x="26" y="140"/>
                      </a:lnTo>
                      <a:lnTo>
                        <a:pt x="41" y="146"/>
                      </a:lnTo>
                      <a:lnTo>
                        <a:pt x="52" y="152"/>
                      </a:lnTo>
                      <a:lnTo>
                        <a:pt x="61" y="157"/>
                      </a:lnTo>
                      <a:lnTo>
                        <a:pt x="69" y="161"/>
                      </a:lnTo>
                      <a:lnTo>
                        <a:pt x="78" y="167"/>
                      </a:lnTo>
                      <a:lnTo>
                        <a:pt x="86" y="172"/>
                      </a:lnTo>
                      <a:lnTo>
                        <a:pt x="95" y="178"/>
                      </a:lnTo>
                      <a:lnTo>
                        <a:pt x="104" y="186"/>
                      </a:lnTo>
                      <a:lnTo>
                        <a:pt x="115" y="194"/>
                      </a:lnTo>
                      <a:lnTo>
                        <a:pt x="123" y="201"/>
                      </a:lnTo>
                      <a:lnTo>
                        <a:pt x="132" y="209"/>
                      </a:lnTo>
                      <a:lnTo>
                        <a:pt x="140" y="217"/>
                      </a:lnTo>
                      <a:lnTo>
                        <a:pt x="147" y="214"/>
                      </a:lnTo>
                      <a:lnTo>
                        <a:pt x="154" y="210"/>
                      </a:lnTo>
                      <a:lnTo>
                        <a:pt x="163" y="207"/>
                      </a:lnTo>
                      <a:lnTo>
                        <a:pt x="173" y="203"/>
                      </a:lnTo>
                      <a:lnTo>
                        <a:pt x="182" y="199"/>
                      </a:lnTo>
                      <a:lnTo>
                        <a:pt x="192" y="196"/>
                      </a:lnTo>
                      <a:lnTo>
                        <a:pt x="201" y="194"/>
                      </a:lnTo>
                      <a:lnTo>
                        <a:pt x="211" y="191"/>
                      </a:lnTo>
                      <a:lnTo>
                        <a:pt x="220" y="189"/>
                      </a:lnTo>
                      <a:lnTo>
                        <a:pt x="232" y="186"/>
                      </a:lnTo>
                      <a:lnTo>
                        <a:pt x="242" y="184"/>
                      </a:lnTo>
                      <a:lnTo>
                        <a:pt x="251" y="181"/>
                      </a:lnTo>
                      <a:lnTo>
                        <a:pt x="262" y="179"/>
                      </a:lnTo>
                      <a:lnTo>
                        <a:pt x="272" y="178"/>
                      </a:lnTo>
                      <a:lnTo>
                        <a:pt x="281" y="176"/>
                      </a:lnTo>
                      <a:lnTo>
                        <a:pt x="292" y="174"/>
                      </a:lnTo>
                      <a:lnTo>
                        <a:pt x="308" y="172"/>
                      </a:lnTo>
                      <a:lnTo>
                        <a:pt x="205" y="155"/>
                      </a:lnTo>
                      <a:lnTo>
                        <a:pt x="212" y="143"/>
                      </a:lnTo>
                      <a:lnTo>
                        <a:pt x="220" y="133"/>
                      </a:lnTo>
                      <a:lnTo>
                        <a:pt x="235" y="116"/>
                      </a:lnTo>
                      <a:lnTo>
                        <a:pt x="243" y="107"/>
                      </a:lnTo>
                      <a:lnTo>
                        <a:pt x="251" y="100"/>
                      </a:lnTo>
                      <a:lnTo>
                        <a:pt x="263" y="90"/>
                      </a:lnTo>
                      <a:lnTo>
                        <a:pt x="276" y="79"/>
                      </a:lnTo>
                      <a:lnTo>
                        <a:pt x="289" y="71"/>
                      </a:lnTo>
                      <a:lnTo>
                        <a:pt x="306" y="60"/>
                      </a:lnTo>
                      <a:lnTo>
                        <a:pt x="320" y="53"/>
                      </a:lnTo>
                      <a:lnTo>
                        <a:pt x="334" y="46"/>
                      </a:lnTo>
                      <a:lnTo>
                        <a:pt x="346" y="40"/>
                      </a:lnTo>
                      <a:lnTo>
                        <a:pt x="354" y="37"/>
                      </a:lnTo>
                      <a:lnTo>
                        <a:pt x="370" y="33"/>
                      </a:lnTo>
                      <a:lnTo>
                        <a:pt x="384" y="29"/>
                      </a:lnTo>
                      <a:lnTo>
                        <a:pt x="399" y="24"/>
                      </a:lnTo>
                      <a:lnTo>
                        <a:pt x="420" y="21"/>
                      </a:lnTo>
                      <a:lnTo>
                        <a:pt x="437" y="19"/>
                      </a:lnTo>
                      <a:lnTo>
                        <a:pt x="468" y="18"/>
                      </a:lnTo>
                      <a:lnTo>
                        <a:pt x="468" y="1"/>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57505" name="Freeform 33"/>
                <p:cNvSpPr>
                  <a:spLocks/>
                </p:cNvSpPr>
                <p:nvPr/>
              </p:nvSpPr>
              <p:spPr bwMode="auto">
                <a:xfrm>
                  <a:off x="4056" y="2899"/>
                  <a:ext cx="470" cy="224"/>
                </a:xfrm>
                <a:custGeom>
                  <a:avLst/>
                  <a:gdLst>
                    <a:gd name="T0" fmla="*/ 442 w 470"/>
                    <a:gd name="T1" fmla="*/ 0 h 224"/>
                    <a:gd name="T2" fmla="*/ 414 w 470"/>
                    <a:gd name="T3" fmla="*/ 0 h 224"/>
                    <a:gd name="T4" fmla="*/ 385 w 470"/>
                    <a:gd name="T5" fmla="*/ 1 h 224"/>
                    <a:gd name="T6" fmla="*/ 358 w 470"/>
                    <a:gd name="T7" fmla="*/ 5 h 224"/>
                    <a:gd name="T8" fmla="*/ 327 w 470"/>
                    <a:gd name="T9" fmla="*/ 11 h 224"/>
                    <a:gd name="T10" fmla="*/ 297 w 470"/>
                    <a:gd name="T11" fmla="*/ 20 h 224"/>
                    <a:gd name="T12" fmla="*/ 266 w 470"/>
                    <a:gd name="T13" fmla="*/ 33 h 224"/>
                    <a:gd name="T14" fmla="*/ 238 w 470"/>
                    <a:gd name="T15" fmla="*/ 46 h 224"/>
                    <a:gd name="T16" fmla="*/ 211 w 470"/>
                    <a:gd name="T17" fmla="*/ 58 h 224"/>
                    <a:gd name="T18" fmla="*/ 183 w 470"/>
                    <a:gd name="T19" fmla="*/ 73 h 224"/>
                    <a:gd name="T20" fmla="*/ 157 w 470"/>
                    <a:gd name="T21" fmla="*/ 89 h 224"/>
                    <a:gd name="T22" fmla="*/ 133 w 470"/>
                    <a:gd name="T23" fmla="*/ 108 h 224"/>
                    <a:gd name="T24" fmla="*/ 112 w 470"/>
                    <a:gd name="T25" fmla="*/ 128 h 224"/>
                    <a:gd name="T26" fmla="*/ 99 w 470"/>
                    <a:gd name="T27" fmla="*/ 144 h 224"/>
                    <a:gd name="T28" fmla="*/ 15 w 470"/>
                    <a:gd name="T29" fmla="*/ 139 h 224"/>
                    <a:gd name="T30" fmla="*/ 42 w 470"/>
                    <a:gd name="T31" fmla="*/ 150 h 224"/>
                    <a:gd name="T32" fmla="*/ 62 w 470"/>
                    <a:gd name="T33" fmla="*/ 161 h 224"/>
                    <a:gd name="T34" fmla="*/ 79 w 470"/>
                    <a:gd name="T35" fmla="*/ 172 h 224"/>
                    <a:gd name="T36" fmla="*/ 96 w 470"/>
                    <a:gd name="T37" fmla="*/ 183 h 224"/>
                    <a:gd name="T38" fmla="*/ 116 w 470"/>
                    <a:gd name="T39" fmla="*/ 199 h 224"/>
                    <a:gd name="T40" fmla="*/ 133 w 470"/>
                    <a:gd name="T41" fmla="*/ 215 h 224"/>
                    <a:gd name="T42" fmla="*/ 148 w 470"/>
                    <a:gd name="T43" fmla="*/ 220 h 224"/>
                    <a:gd name="T44" fmla="*/ 164 w 470"/>
                    <a:gd name="T45" fmla="*/ 213 h 224"/>
                    <a:gd name="T46" fmla="*/ 183 w 470"/>
                    <a:gd name="T47" fmla="*/ 205 h 224"/>
                    <a:gd name="T48" fmla="*/ 202 w 470"/>
                    <a:gd name="T49" fmla="*/ 200 h 224"/>
                    <a:gd name="T50" fmla="*/ 222 w 470"/>
                    <a:gd name="T51" fmla="*/ 195 h 224"/>
                    <a:gd name="T52" fmla="*/ 243 w 470"/>
                    <a:gd name="T53" fmla="*/ 189 h 224"/>
                    <a:gd name="T54" fmla="*/ 263 w 470"/>
                    <a:gd name="T55" fmla="*/ 185 h 224"/>
                    <a:gd name="T56" fmla="*/ 283 w 470"/>
                    <a:gd name="T57" fmla="*/ 181 h 224"/>
                    <a:gd name="T58" fmla="*/ 308 w 470"/>
                    <a:gd name="T59" fmla="*/ 177 h 224"/>
                    <a:gd name="T60" fmla="*/ 213 w 470"/>
                    <a:gd name="T61" fmla="*/ 147 h 224"/>
                    <a:gd name="T62" fmla="*/ 235 w 470"/>
                    <a:gd name="T63" fmla="*/ 119 h 224"/>
                    <a:gd name="T64" fmla="*/ 252 w 470"/>
                    <a:gd name="T65" fmla="*/ 102 h 224"/>
                    <a:gd name="T66" fmla="*/ 278 w 470"/>
                    <a:gd name="T67" fmla="*/ 81 h 224"/>
                    <a:gd name="T68" fmla="*/ 299 w 470"/>
                    <a:gd name="T69" fmla="*/ 63 h 224"/>
                    <a:gd name="T70" fmla="*/ 316 w 470"/>
                    <a:gd name="T71" fmla="*/ 50 h 224"/>
                    <a:gd name="T72" fmla="*/ 338 w 470"/>
                    <a:gd name="T73" fmla="*/ 37 h 224"/>
                    <a:gd name="T74" fmla="*/ 359 w 470"/>
                    <a:gd name="T75" fmla="*/ 27 h 224"/>
                    <a:gd name="T76" fmla="*/ 385 w 470"/>
                    <a:gd name="T77" fmla="*/ 18 h 224"/>
                    <a:gd name="T78" fmla="*/ 414 w 470"/>
                    <a:gd name="T79" fmla="*/ 11 h 224"/>
                    <a:gd name="T80" fmla="*/ 444 w 470"/>
                    <a:gd name="T81" fmla="*/ 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0" h="224">
                      <a:moveTo>
                        <a:pt x="469" y="1"/>
                      </a:moveTo>
                      <a:lnTo>
                        <a:pt x="442" y="0"/>
                      </a:lnTo>
                      <a:lnTo>
                        <a:pt x="430" y="0"/>
                      </a:lnTo>
                      <a:lnTo>
                        <a:pt x="414" y="0"/>
                      </a:lnTo>
                      <a:lnTo>
                        <a:pt x="400" y="0"/>
                      </a:lnTo>
                      <a:lnTo>
                        <a:pt x="385" y="1"/>
                      </a:lnTo>
                      <a:lnTo>
                        <a:pt x="371" y="2"/>
                      </a:lnTo>
                      <a:lnTo>
                        <a:pt x="358" y="5"/>
                      </a:lnTo>
                      <a:lnTo>
                        <a:pt x="344" y="7"/>
                      </a:lnTo>
                      <a:lnTo>
                        <a:pt x="327" y="11"/>
                      </a:lnTo>
                      <a:lnTo>
                        <a:pt x="311" y="16"/>
                      </a:lnTo>
                      <a:lnTo>
                        <a:pt x="297" y="20"/>
                      </a:lnTo>
                      <a:lnTo>
                        <a:pt x="280" y="26"/>
                      </a:lnTo>
                      <a:lnTo>
                        <a:pt x="266" y="33"/>
                      </a:lnTo>
                      <a:lnTo>
                        <a:pt x="250" y="39"/>
                      </a:lnTo>
                      <a:lnTo>
                        <a:pt x="238" y="46"/>
                      </a:lnTo>
                      <a:lnTo>
                        <a:pt x="222" y="52"/>
                      </a:lnTo>
                      <a:lnTo>
                        <a:pt x="211" y="58"/>
                      </a:lnTo>
                      <a:lnTo>
                        <a:pt x="197" y="66"/>
                      </a:lnTo>
                      <a:lnTo>
                        <a:pt x="183" y="73"/>
                      </a:lnTo>
                      <a:lnTo>
                        <a:pt x="169" y="82"/>
                      </a:lnTo>
                      <a:lnTo>
                        <a:pt x="157" y="89"/>
                      </a:lnTo>
                      <a:lnTo>
                        <a:pt x="145" y="100"/>
                      </a:lnTo>
                      <a:lnTo>
                        <a:pt x="133" y="108"/>
                      </a:lnTo>
                      <a:lnTo>
                        <a:pt x="121" y="117"/>
                      </a:lnTo>
                      <a:lnTo>
                        <a:pt x="112" y="128"/>
                      </a:lnTo>
                      <a:lnTo>
                        <a:pt x="104" y="135"/>
                      </a:lnTo>
                      <a:lnTo>
                        <a:pt x="99" y="144"/>
                      </a:lnTo>
                      <a:lnTo>
                        <a:pt x="0" y="133"/>
                      </a:lnTo>
                      <a:lnTo>
                        <a:pt x="15" y="139"/>
                      </a:lnTo>
                      <a:lnTo>
                        <a:pt x="27" y="144"/>
                      </a:lnTo>
                      <a:lnTo>
                        <a:pt x="42" y="150"/>
                      </a:lnTo>
                      <a:lnTo>
                        <a:pt x="52" y="156"/>
                      </a:lnTo>
                      <a:lnTo>
                        <a:pt x="62" y="161"/>
                      </a:lnTo>
                      <a:lnTo>
                        <a:pt x="71" y="166"/>
                      </a:lnTo>
                      <a:lnTo>
                        <a:pt x="79" y="172"/>
                      </a:lnTo>
                      <a:lnTo>
                        <a:pt x="87" y="177"/>
                      </a:lnTo>
                      <a:lnTo>
                        <a:pt x="96" y="183"/>
                      </a:lnTo>
                      <a:lnTo>
                        <a:pt x="106" y="191"/>
                      </a:lnTo>
                      <a:lnTo>
                        <a:pt x="116" y="199"/>
                      </a:lnTo>
                      <a:lnTo>
                        <a:pt x="124" y="207"/>
                      </a:lnTo>
                      <a:lnTo>
                        <a:pt x="133" y="215"/>
                      </a:lnTo>
                      <a:lnTo>
                        <a:pt x="140" y="223"/>
                      </a:lnTo>
                      <a:lnTo>
                        <a:pt x="148" y="220"/>
                      </a:lnTo>
                      <a:lnTo>
                        <a:pt x="156" y="216"/>
                      </a:lnTo>
                      <a:lnTo>
                        <a:pt x="164" y="213"/>
                      </a:lnTo>
                      <a:lnTo>
                        <a:pt x="173" y="209"/>
                      </a:lnTo>
                      <a:lnTo>
                        <a:pt x="183" y="205"/>
                      </a:lnTo>
                      <a:lnTo>
                        <a:pt x="192" y="202"/>
                      </a:lnTo>
                      <a:lnTo>
                        <a:pt x="202" y="200"/>
                      </a:lnTo>
                      <a:lnTo>
                        <a:pt x="211" y="196"/>
                      </a:lnTo>
                      <a:lnTo>
                        <a:pt x="222" y="195"/>
                      </a:lnTo>
                      <a:lnTo>
                        <a:pt x="233" y="191"/>
                      </a:lnTo>
                      <a:lnTo>
                        <a:pt x="243" y="189"/>
                      </a:lnTo>
                      <a:lnTo>
                        <a:pt x="252" y="187"/>
                      </a:lnTo>
                      <a:lnTo>
                        <a:pt x="263" y="185"/>
                      </a:lnTo>
                      <a:lnTo>
                        <a:pt x="273" y="183"/>
                      </a:lnTo>
                      <a:lnTo>
                        <a:pt x="283" y="181"/>
                      </a:lnTo>
                      <a:lnTo>
                        <a:pt x="294" y="178"/>
                      </a:lnTo>
                      <a:lnTo>
                        <a:pt x="308" y="177"/>
                      </a:lnTo>
                      <a:lnTo>
                        <a:pt x="206" y="160"/>
                      </a:lnTo>
                      <a:lnTo>
                        <a:pt x="213" y="147"/>
                      </a:lnTo>
                      <a:lnTo>
                        <a:pt x="221" y="137"/>
                      </a:lnTo>
                      <a:lnTo>
                        <a:pt x="235" y="119"/>
                      </a:lnTo>
                      <a:lnTo>
                        <a:pt x="244" y="111"/>
                      </a:lnTo>
                      <a:lnTo>
                        <a:pt x="252" y="102"/>
                      </a:lnTo>
                      <a:lnTo>
                        <a:pt x="268" y="89"/>
                      </a:lnTo>
                      <a:lnTo>
                        <a:pt x="278" y="81"/>
                      </a:lnTo>
                      <a:lnTo>
                        <a:pt x="288" y="70"/>
                      </a:lnTo>
                      <a:lnTo>
                        <a:pt x="299" y="63"/>
                      </a:lnTo>
                      <a:lnTo>
                        <a:pt x="307" y="57"/>
                      </a:lnTo>
                      <a:lnTo>
                        <a:pt x="316" y="50"/>
                      </a:lnTo>
                      <a:lnTo>
                        <a:pt x="326" y="44"/>
                      </a:lnTo>
                      <a:lnTo>
                        <a:pt x="338" y="37"/>
                      </a:lnTo>
                      <a:lnTo>
                        <a:pt x="348" y="33"/>
                      </a:lnTo>
                      <a:lnTo>
                        <a:pt x="359" y="27"/>
                      </a:lnTo>
                      <a:lnTo>
                        <a:pt x="373" y="22"/>
                      </a:lnTo>
                      <a:lnTo>
                        <a:pt x="385" y="18"/>
                      </a:lnTo>
                      <a:lnTo>
                        <a:pt x="400" y="14"/>
                      </a:lnTo>
                      <a:lnTo>
                        <a:pt x="414" y="11"/>
                      </a:lnTo>
                      <a:lnTo>
                        <a:pt x="428" y="8"/>
                      </a:lnTo>
                      <a:lnTo>
                        <a:pt x="444" y="5"/>
                      </a:lnTo>
                      <a:lnTo>
                        <a:pt x="469" y="1"/>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grpSp>
        </p:grpSp>
      </p:grpSp>
      <p:sp>
        <p:nvSpPr>
          <p:cNvPr id="1257506" name="Rectangle 34"/>
          <p:cNvSpPr>
            <a:spLocks noGrp="1" noChangeArrowheads="1"/>
          </p:cNvSpPr>
          <p:nvPr>
            <p:ph type="title"/>
          </p:nvPr>
        </p:nvSpPr>
        <p:spPr/>
        <p:txBody>
          <a:bodyPr/>
          <a:lstStyle/>
          <a:p>
            <a:pPr defTabSz="736600">
              <a:defRPr/>
            </a:pPr>
            <a:r>
              <a:rPr lang="fr-FR" dirty="0" smtClean="0">
                <a:cs typeface="+mj-cs"/>
              </a:rPr>
              <a:t>Correspondance entre intention et sélection des actions</a:t>
            </a:r>
          </a:p>
        </p:txBody>
      </p:sp>
      <p:sp>
        <p:nvSpPr>
          <p:cNvPr id="1257507" name="Rectangle 35"/>
          <p:cNvSpPr>
            <a:spLocks noGrp="1" noChangeArrowheads="1"/>
          </p:cNvSpPr>
          <p:nvPr>
            <p:ph type="body" idx="1"/>
          </p:nvPr>
        </p:nvSpPr>
        <p:spPr>
          <a:xfrm>
            <a:off x="577850" y="1901825"/>
            <a:ext cx="8420100" cy="3074988"/>
          </a:xfrm>
        </p:spPr>
        <p:txBody>
          <a:bodyPr/>
          <a:lstStyle/>
          <a:p>
            <a:pPr marL="331788" indent="-331788" defTabSz="736600">
              <a:defRPr/>
            </a:pPr>
            <a:r>
              <a:rPr lang="fr-FR" sz="2800" dirty="0" smtClean="0">
                <a:cs typeface="+mn-cs"/>
              </a:rPr>
              <a:t>Intention  « Supprimer un fichier » et </a:t>
            </a:r>
            <a:r>
              <a:rPr lang="fr-FR" sz="2800" dirty="0">
                <a:cs typeface="+mn-cs"/>
              </a:rPr>
              <a:t>l</a:t>
            </a:r>
            <a:r>
              <a:rPr lang="fr-FR" sz="2800" dirty="0" smtClean="0">
                <a:cs typeface="+mn-cs"/>
              </a:rPr>
              <a:t>es actions</a:t>
            </a:r>
          </a:p>
          <a:p>
            <a:pPr marL="717550" lvl="1" indent="-276225" defTabSz="736600">
              <a:defRPr/>
            </a:pPr>
            <a:r>
              <a:rPr lang="fr-FR" sz="2400" dirty="0" smtClean="0"/>
              <a:t>Mettre l</a:t>
            </a:r>
            <a:r>
              <a:rPr lang="fr-FR" altLang="ja-JP" sz="2400" dirty="0" smtClean="0"/>
              <a:t>'</a:t>
            </a:r>
            <a:r>
              <a:rPr lang="fr-FR" sz="2400" dirty="0" smtClean="0"/>
              <a:t>icône du document sur celle de la poubelle</a:t>
            </a:r>
          </a:p>
          <a:p>
            <a:pPr marL="717550" lvl="1" indent="-276225" defTabSz="736600">
              <a:defRPr/>
            </a:pPr>
            <a:r>
              <a:rPr lang="fr-FR" sz="2400" dirty="0" smtClean="0"/>
              <a:t>Activer « Supprimer » dans le menu « Fichier »</a:t>
            </a:r>
          </a:p>
          <a:p>
            <a:pPr marL="717550" lvl="1" indent="-276225" defTabSz="736600">
              <a:defRPr/>
            </a:pPr>
            <a:r>
              <a:rPr lang="fr-FR" sz="2400" dirty="0" smtClean="0">
                <a:latin typeface="Courier"/>
                <a:cs typeface="Courier"/>
              </a:rPr>
              <a:t>Taper </a:t>
            </a:r>
            <a:r>
              <a:rPr lang="fr-FR" sz="2400" dirty="0" err="1" smtClean="0">
                <a:latin typeface="Courier"/>
                <a:cs typeface="Courier"/>
              </a:rPr>
              <a:t>rm</a:t>
            </a:r>
            <a:r>
              <a:rPr lang="fr-FR" sz="2400" dirty="0" smtClean="0">
                <a:latin typeface="Courier"/>
                <a:cs typeface="Courier"/>
              </a:rPr>
              <a:t> /</a:t>
            </a:r>
            <a:r>
              <a:rPr lang="fr-FR" sz="2400" dirty="0" err="1" smtClean="0">
                <a:latin typeface="Courier"/>
                <a:cs typeface="Courier"/>
              </a:rPr>
              <a:t>users</a:t>
            </a:r>
            <a:r>
              <a:rPr lang="fr-FR" sz="2400" dirty="0" smtClean="0">
                <a:latin typeface="Courier"/>
                <a:cs typeface="Courier"/>
              </a:rPr>
              <a:t>/</a:t>
            </a:r>
            <a:r>
              <a:rPr lang="fr-FR" sz="2400" dirty="0" err="1" smtClean="0">
                <a:latin typeface="Courier"/>
                <a:cs typeface="Courier"/>
              </a:rPr>
              <a:t>recanati</a:t>
            </a:r>
            <a:r>
              <a:rPr lang="fr-FR" sz="2400" dirty="0" smtClean="0">
                <a:latin typeface="Courier"/>
                <a:cs typeface="Courier"/>
              </a:rPr>
              <a:t>/fichier</a:t>
            </a:r>
          </a:p>
          <a:p>
            <a:pPr marL="331788" indent="-331788" defTabSz="736600">
              <a:defRPr/>
            </a:pPr>
            <a:r>
              <a:rPr lang="fr-FR" sz="2800" dirty="0" smtClean="0">
                <a:cs typeface="+mn-cs"/>
              </a:rPr>
              <a:t>Robinets mitigeurs: affordance </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102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ChangeArrowheads="1"/>
          </p:cNvSpPr>
          <p:nvPr>
            <p:ph type="title"/>
          </p:nvPr>
        </p:nvSpPr>
        <p:spPr/>
        <p:txBody>
          <a:bodyPr/>
          <a:lstStyle/>
          <a:p>
            <a:pPr defTabSz="736600">
              <a:defRPr/>
            </a:pPr>
            <a:r>
              <a:rPr lang="en-US" smtClean="0">
                <a:cs typeface="+mj-cs"/>
              </a:rPr>
              <a:t>Affordance</a:t>
            </a:r>
          </a:p>
        </p:txBody>
      </p:sp>
      <p:sp>
        <p:nvSpPr>
          <p:cNvPr id="1259523" name="Rectangle 3"/>
          <p:cNvSpPr>
            <a:spLocks noGrp="1" noChangeArrowheads="1"/>
          </p:cNvSpPr>
          <p:nvPr>
            <p:ph type="body" idx="1"/>
          </p:nvPr>
        </p:nvSpPr>
        <p:spPr>
          <a:xfrm>
            <a:off x="290513" y="1644650"/>
            <a:ext cx="9234487" cy="5213350"/>
          </a:xfrm>
        </p:spPr>
        <p:txBody>
          <a:bodyPr/>
          <a:lstStyle/>
          <a:p>
            <a:pPr marL="331788" indent="-331788" defTabSz="736600">
              <a:defRPr/>
            </a:pPr>
            <a:r>
              <a:rPr lang="fr-FR" dirty="0" smtClean="0">
                <a:cs typeface="+mn-cs"/>
              </a:rPr>
              <a:t>Fait référence à l</a:t>
            </a:r>
            <a:r>
              <a:rPr lang="fr-FR" altLang="ja-JP" dirty="0" smtClean="0">
                <a:cs typeface="+mn-cs"/>
              </a:rPr>
              <a:t>'</a:t>
            </a:r>
            <a:r>
              <a:rPr lang="fr-FR" dirty="0" smtClean="0">
                <a:cs typeface="+mn-cs"/>
              </a:rPr>
              <a:t>attribut d</a:t>
            </a:r>
            <a:r>
              <a:rPr lang="fr-FR" altLang="ja-JP" dirty="0" smtClean="0">
                <a:cs typeface="+mn-cs"/>
              </a:rPr>
              <a:t>'</a:t>
            </a:r>
            <a:r>
              <a:rPr lang="fr-FR" dirty="0" smtClean="0">
                <a:cs typeface="+mn-cs"/>
              </a:rPr>
              <a:t>un objet qui permet de savoir comment utiliser cet objet</a:t>
            </a:r>
          </a:p>
          <a:p>
            <a:pPr marL="717550" lvl="1" indent="-276225" defTabSz="736600">
              <a:defRPr/>
            </a:pPr>
            <a:r>
              <a:rPr lang="fr-FR" dirty="0" smtClean="0"/>
              <a:t>Exemples : une poignée (classique) de porte invite à appuyer dessus pour ouvrir la porte. Les </a:t>
            </a:r>
            <a:r>
              <a:rPr lang="fr-FR" dirty="0" err="1" smtClean="0"/>
              <a:t>scrollbars</a:t>
            </a:r>
            <a:r>
              <a:rPr lang="fr-FR" dirty="0" smtClean="0"/>
              <a:t> invitent à bouger l’ascenseur </a:t>
            </a:r>
            <a:r>
              <a:rPr lang="fr-FR" dirty="0"/>
              <a:t>vers le haut </a:t>
            </a:r>
            <a:r>
              <a:rPr lang="fr-FR" dirty="0" smtClean="0"/>
              <a:t>ou le </a:t>
            </a:r>
            <a:r>
              <a:rPr lang="fr-FR" dirty="0"/>
              <a:t>bas</a:t>
            </a:r>
          </a:p>
          <a:p>
            <a:pPr marL="331788" indent="-331788" defTabSz="736600">
              <a:defRPr/>
            </a:pPr>
            <a:r>
              <a:rPr lang="fr-FR" dirty="0" smtClean="0">
                <a:cs typeface="+mn-cs"/>
              </a:rPr>
              <a:t>Norman (1988) utilise ce terme pour discuter de la conception des objets physiques de tous les jours</a:t>
            </a:r>
          </a:p>
          <a:p>
            <a:pPr marL="331788" indent="-331788" defTabSz="736600">
              <a:defRPr/>
            </a:pPr>
            <a:r>
              <a:rPr lang="fr-FR" dirty="0" smtClean="0">
                <a:cs typeface="+mn-cs"/>
              </a:rPr>
              <a:t>Le terme a été popularisé dans le cadre du design </a:t>
            </a:r>
          </a:p>
          <a:p>
            <a:pPr marL="0" indent="0" defTabSz="736600">
              <a:buNone/>
              <a:defRPr/>
            </a:pPr>
            <a:r>
              <a:rPr lang="fr-FR" dirty="0">
                <a:cs typeface="+mn-cs"/>
              </a:rPr>
              <a:t>	</a:t>
            </a:r>
            <a:r>
              <a:rPr lang="fr-FR" dirty="0" smtClean="0">
                <a:cs typeface="+mn-cs"/>
              </a:rPr>
              <a:t>des objets des interfaces</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103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Oval 2"/>
          <p:cNvSpPr>
            <a:spLocks noChangeArrowheads="1"/>
          </p:cNvSpPr>
          <p:nvPr/>
        </p:nvSpPr>
        <p:spPr bwMode="auto">
          <a:xfrm>
            <a:off x="776536" y="2526432"/>
            <a:ext cx="2001837" cy="1638300"/>
          </a:xfrm>
          <a:prstGeom prst="ellipse">
            <a:avLst/>
          </a:prstGeom>
          <a:solidFill>
            <a:schemeClr val="accent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fr-FR" sz="2800">
              <a:cs typeface="+mn-cs"/>
            </a:endParaRPr>
          </a:p>
        </p:txBody>
      </p:sp>
      <p:grpSp>
        <p:nvGrpSpPr>
          <p:cNvPr id="256002" name="Group 3"/>
          <p:cNvGrpSpPr>
            <a:grpSpLocks/>
          </p:cNvGrpSpPr>
          <p:nvPr/>
        </p:nvGrpSpPr>
        <p:grpSpPr bwMode="auto">
          <a:xfrm>
            <a:off x="2528888" y="3328120"/>
            <a:ext cx="495300" cy="650875"/>
            <a:chOff x="1260" y="2385"/>
            <a:chExt cx="312" cy="410"/>
          </a:xfrm>
        </p:grpSpPr>
        <p:sp>
          <p:nvSpPr>
            <p:cNvPr id="1261572" name="Freeform 4"/>
            <p:cNvSpPr>
              <a:spLocks/>
            </p:cNvSpPr>
            <p:nvPr/>
          </p:nvSpPr>
          <p:spPr bwMode="auto">
            <a:xfrm>
              <a:off x="1361" y="2385"/>
              <a:ext cx="211" cy="224"/>
            </a:xfrm>
            <a:custGeom>
              <a:avLst/>
              <a:gdLst>
                <a:gd name="T0" fmla="*/ 210 w 211"/>
                <a:gd name="T1" fmla="*/ 1 h 224"/>
                <a:gd name="T2" fmla="*/ 197 w 211"/>
                <a:gd name="T3" fmla="*/ 0 h 224"/>
                <a:gd name="T4" fmla="*/ 190 w 211"/>
                <a:gd name="T5" fmla="*/ 17 h 224"/>
                <a:gd name="T6" fmla="*/ 183 w 211"/>
                <a:gd name="T7" fmla="*/ 32 h 224"/>
                <a:gd name="T8" fmla="*/ 175 w 211"/>
                <a:gd name="T9" fmla="*/ 47 h 224"/>
                <a:gd name="T10" fmla="*/ 168 w 211"/>
                <a:gd name="T11" fmla="*/ 61 h 224"/>
                <a:gd name="T12" fmla="*/ 160 w 211"/>
                <a:gd name="T13" fmla="*/ 73 h 224"/>
                <a:gd name="T14" fmla="*/ 153 w 211"/>
                <a:gd name="T15" fmla="*/ 83 h 224"/>
                <a:gd name="T16" fmla="*/ 147 w 211"/>
                <a:gd name="T17" fmla="*/ 93 h 224"/>
                <a:gd name="T18" fmla="*/ 139 w 211"/>
                <a:gd name="T19" fmla="*/ 103 h 224"/>
                <a:gd name="T20" fmla="*/ 131 w 211"/>
                <a:gd name="T21" fmla="*/ 113 h 224"/>
                <a:gd name="T22" fmla="*/ 120 w 211"/>
                <a:gd name="T23" fmla="*/ 122 h 224"/>
                <a:gd name="T24" fmla="*/ 111 w 211"/>
                <a:gd name="T25" fmla="*/ 131 h 224"/>
                <a:gd name="T26" fmla="*/ 102 w 211"/>
                <a:gd name="T27" fmla="*/ 139 h 224"/>
                <a:gd name="T28" fmla="*/ 92 w 211"/>
                <a:gd name="T29" fmla="*/ 147 h 224"/>
                <a:gd name="T30" fmla="*/ 79 w 211"/>
                <a:gd name="T31" fmla="*/ 156 h 224"/>
                <a:gd name="T32" fmla="*/ 66 w 211"/>
                <a:gd name="T33" fmla="*/ 166 h 224"/>
                <a:gd name="T34" fmla="*/ 57 w 211"/>
                <a:gd name="T35" fmla="*/ 171 h 224"/>
                <a:gd name="T36" fmla="*/ 46 w 211"/>
                <a:gd name="T37" fmla="*/ 176 h 224"/>
                <a:gd name="T38" fmla="*/ 36 w 211"/>
                <a:gd name="T39" fmla="*/ 182 h 224"/>
                <a:gd name="T40" fmla="*/ 27 w 211"/>
                <a:gd name="T41" fmla="*/ 187 h 224"/>
                <a:gd name="T42" fmla="*/ 13 w 211"/>
                <a:gd name="T43" fmla="*/ 192 h 224"/>
                <a:gd name="T44" fmla="*/ 1 w 211"/>
                <a:gd name="T45" fmla="*/ 195 h 224"/>
                <a:gd name="T46" fmla="*/ 0 w 211"/>
                <a:gd name="T47" fmla="*/ 223 h 224"/>
                <a:gd name="T48" fmla="*/ 19 w 211"/>
                <a:gd name="T49" fmla="*/ 216 h 224"/>
                <a:gd name="T50" fmla="*/ 41 w 211"/>
                <a:gd name="T51" fmla="*/ 207 h 224"/>
                <a:gd name="T52" fmla="*/ 59 w 211"/>
                <a:gd name="T53" fmla="*/ 196 h 224"/>
                <a:gd name="T54" fmla="*/ 79 w 211"/>
                <a:gd name="T55" fmla="*/ 182 h 224"/>
                <a:gd name="T56" fmla="*/ 109 w 211"/>
                <a:gd name="T57" fmla="*/ 163 h 224"/>
                <a:gd name="T58" fmla="*/ 134 w 211"/>
                <a:gd name="T59" fmla="*/ 141 h 224"/>
                <a:gd name="T60" fmla="*/ 157 w 211"/>
                <a:gd name="T61" fmla="*/ 117 h 224"/>
                <a:gd name="T62" fmla="*/ 173 w 211"/>
                <a:gd name="T63" fmla="*/ 94 h 224"/>
                <a:gd name="T64" fmla="*/ 189 w 211"/>
                <a:gd name="T65" fmla="*/ 65 h 224"/>
                <a:gd name="T66" fmla="*/ 198 w 211"/>
                <a:gd name="T67" fmla="*/ 41 h 224"/>
                <a:gd name="T68" fmla="*/ 210 w 211"/>
                <a:gd name="T69" fmla="*/ 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24">
                  <a:moveTo>
                    <a:pt x="210" y="1"/>
                  </a:moveTo>
                  <a:lnTo>
                    <a:pt x="197" y="0"/>
                  </a:lnTo>
                  <a:lnTo>
                    <a:pt x="190" y="17"/>
                  </a:lnTo>
                  <a:lnTo>
                    <a:pt x="183" y="32"/>
                  </a:lnTo>
                  <a:lnTo>
                    <a:pt x="175" y="47"/>
                  </a:lnTo>
                  <a:lnTo>
                    <a:pt x="168" y="61"/>
                  </a:lnTo>
                  <a:lnTo>
                    <a:pt x="160" y="73"/>
                  </a:lnTo>
                  <a:lnTo>
                    <a:pt x="153" y="83"/>
                  </a:lnTo>
                  <a:lnTo>
                    <a:pt x="147" y="93"/>
                  </a:lnTo>
                  <a:lnTo>
                    <a:pt x="139" y="103"/>
                  </a:lnTo>
                  <a:lnTo>
                    <a:pt x="131" y="113"/>
                  </a:lnTo>
                  <a:lnTo>
                    <a:pt x="120" y="122"/>
                  </a:lnTo>
                  <a:lnTo>
                    <a:pt x="111" y="131"/>
                  </a:lnTo>
                  <a:lnTo>
                    <a:pt x="102" y="139"/>
                  </a:lnTo>
                  <a:lnTo>
                    <a:pt x="92" y="147"/>
                  </a:lnTo>
                  <a:lnTo>
                    <a:pt x="79" y="156"/>
                  </a:lnTo>
                  <a:lnTo>
                    <a:pt x="66" y="166"/>
                  </a:lnTo>
                  <a:lnTo>
                    <a:pt x="57" y="171"/>
                  </a:lnTo>
                  <a:lnTo>
                    <a:pt x="46" y="176"/>
                  </a:lnTo>
                  <a:lnTo>
                    <a:pt x="36" y="182"/>
                  </a:lnTo>
                  <a:lnTo>
                    <a:pt x="27" y="187"/>
                  </a:lnTo>
                  <a:lnTo>
                    <a:pt x="13" y="192"/>
                  </a:lnTo>
                  <a:lnTo>
                    <a:pt x="1" y="195"/>
                  </a:lnTo>
                  <a:lnTo>
                    <a:pt x="0" y="223"/>
                  </a:lnTo>
                  <a:lnTo>
                    <a:pt x="19" y="216"/>
                  </a:lnTo>
                  <a:lnTo>
                    <a:pt x="41" y="207"/>
                  </a:lnTo>
                  <a:lnTo>
                    <a:pt x="59" y="196"/>
                  </a:lnTo>
                  <a:lnTo>
                    <a:pt x="79" y="182"/>
                  </a:lnTo>
                  <a:lnTo>
                    <a:pt x="109" y="163"/>
                  </a:lnTo>
                  <a:lnTo>
                    <a:pt x="134" y="141"/>
                  </a:lnTo>
                  <a:lnTo>
                    <a:pt x="157" y="117"/>
                  </a:lnTo>
                  <a:lnTo>
                    <a:pt x="173" y="94"/>
                  </a:lnTo>
                  <a:lnTo>
                    <a:pt x="189" y="65"/>
                  </a:lnTo>
                  <a:lnTo>
                    <a:pt x="198" y="41"/>
                  </a:lnTo>
                  <a:lnTo>
                    <a:pt x="210" y="1"/>
                  </a:lnTo>
                </a:path>
              </a:pathLst>
            </a:custGeom>
            <a:solidFill>
              <a:srgbClr val="9F2B1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sz="2800">
                <a:cs typeface="+mn-cs"/>
              </a:endParaRPr>
            </a:p>
          </p:txBody>
        </p:sp>
        <p:sp>
          <p:nvSpPr>
            <p:cNvPr id="1261573" name="Freeform 5"/>
            <p:cNvSpPr>
              <a:spLocks/>
            </p:cNvSpPr>
            <p:nvPr/>
          </p:nvSpPr>
          <p:spPr bwMode="auto">
            <a:xfrm>
              <a:off x="1260" y="2646"/>
              <a:ext cx="96" cy="149"/>
            </a:xfrm>
            <a:custGeom>
              <a:avLst/>
              <a:gdLst>
                <a:gd name="T0" fmla="*/ 26 w 96"/>
                <a:gd name="T1" fmla="*/ 3 h 149"/>
                <a:gd name="T2" fmla="*/ 0 w 96"/>
                <a:gd name="T3" fmla="*/ 0 h 149"/>
                <a:gd name="T4" fmla="*/ 5 w 96"/>
                <a:gd name="T5" fmla="*/ 5 h 149"/>
                <a:gd name="T6" fmla="*/ 11 w 96"/>
                <a:gd name="T7" fmla="*/ 13 h 149"/>
                <a:gd name="T8" fmla="*/ 17 w 96"/>
                <a:gd name="T9" fmla="*/ 22 h 149"/>
                <a:gd name="T10" fmla="*/ 23 w 96"/>
                <a:gd name="T11" fmla="*/ 32 h 149"/>
                <a:gd name="T12" fmla="*/ 32 w 96"/>
                <a:gd name="T13" fmla="*/ 43 h 149"/>
                <a:gd name="T14" fmla="*/ 39 w 96"/>
                <a:gd name="T15" fmla="*/ 54 h 149"/>
                <a:gd name="T16" fmla="*/ 45 w 96"/>
                <a:gd name="T17" fmla="*/ 63 h 149"/>
                <a:gd name="T18" fmla="*/ 50 w 96"/>
                <a:gd name="T19" fmla="*/ 73 h 149"/>
                <a:gd name="T20" fmla="*/ 54 w 96"/>
                <a:gd name="T21" fmla="*/ 82 h 149"/>
                <a:gd name="T22" fmla="*/ 58 w 96"/>
                <a:gd name="T23" fmla="*/ 92 h 149"/>
                <a:gd name="T24" fmla="*/ 62 w 96"/>
                <a:gd name="T25" fmla="*/ 103 h 149"/>
                <a:gd name="T26" fmla="*/ 67 w 96"/>
                <a:gd name="T27" fmla="*/ 114 h 149"/>
                <a:gd name="T28" fmla="*/ 69 w 96"/>
                <a:gd name="T29" fmla="*/ 124 h 149"/>
                <a:gd name="T30" fmla="*/ 71 w 96"/>
                <a:gd name="T31" fmla="*/ 136 h 149"/>
                <a:gd name="T32" fmla="*/ 74 w 96"/>
                <a:gd name="T33" fmla="*/ 144 h 149"/>
                <a:gd name="T34" fmla="*/ 95 w 96"/>
                <a:gd name="T35" fmla="*/ 148 h 149"/>
                <a:gd name="T36" fmla="*/ 93 w 96"/>
                <a:gd name="T37" fmla="*/ 133 h 149"/>
                <a:gd name="T38" fmla="*/ 88 w 96"/>
                <a:gd name="T39" fmla="*/ 110 h 149"/>
                <a:gd name="T40" fmla="*/ 81 w 96"/>
                <a:gd name="T41" fmla="*/ 82 h 149"/>
                <a:gd name="T42" fmla="*/ 72 w 96"/>
                <a:gd name="T43" fmla="*/ 61 h 149"/>
                <a:gd name="T44" fmla="*/ 57 w 96"/>
                <a:gd name="T45" fmla="*/ 41 h 149"/>
                <a:gd name="T46" fmla="*/ 45 w 96"/>
                <a:gd name="T47" fmla="*/ 20 h 149"/>
                <a:gd name="T48" fmla="*/ 33 w 96"/>
                <a:gd name="T49" fmla="*/ 5 h 149"/>
                <a:gd name="T50" fmla="*/ 0 w 96"/>
                <a:gd name="T51" fmla="*/ 0 h 149"/>
                <a:gd name="T52" fmla="*/ 0 w 96"/>
                <a:gd name="T53" fmla="*/ 0 h 149"/>
                <a:gd name="T54" fmla="*/ 26 w 96"/>
                <a:gd name="T55"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49">
                  <a:moveTo>
                    <a:pt x="26" y="3"/>
                  </a:moveTo>
                  <a:lnTo>
                    <a:pt x="0" y="0"/>
                  </a:lnTo>
                  <a:lnTo>
                    <a:pt x="5" y="5"/>
                  </a:lnTo>
                  <a:lnTo>
                    <a:pt x="11" y="13"/>
                  </a:lnTo>
                  <a:lnTo>
                    <a:pt x="17" y="22"/>
                  </a:lnTo>
                  <a:lnTo>
                    <a:pt x="23" y="32"/>
                  </a:lnTo>
                  <a:lnTo>
                    <a:pt x="32" y="43"/>
                  </a:lnTo>
                  <a:lnTo>
                    <a:pt x="39" y="54"/>
                  </a:lnTo>
                  <a:lnTo>
                    <a:pt x="45" y="63"/>
                  </a:lnTo>
                  <a:lnTo>
                    <a:pt x="50" y="73"/>
                  </a:lnTo>
                  <a:lnTo>
                    <a:pt x="54" y="82"/>
                  </a:lnTo>
                  <a:lnTo>
                    <a:pt x="58" y="92"/>
                  </a:lnTo>
                  <a:lnTo>
                    <a:pt x="62" y="103"/>
                  </a:lnTo>
                  <a:lnTo>
                    <a:pt x="67" y="114"/>
                  </a:lnTo>
                  <a:lnTo>
                    <a:pt x="69" y="124"/>
                  </a:lnTo>
                  <a:lnTo>
                    <a:pt x="71" y="136"/>
                  </a:lnTo>
                  <a:lnTo>
                    <a:pt x="74" y="144"/>
                  </a:lnTo>
                  <a:lnTo>
                    <a:pt x="95" y="148"/>
                  </a:lnTo>
                  <a:lnTo>
                    <a:pt x="93" y="133"/>
                  </a:lnTo>
                  <a:lnTo>
                    <a:pt x="88" y="110"/>
                  </a:lnTo>
                  <a:lnTo>
                    <a:pt x="81" y="82"/>
                  </a:lnTo>
                  <a:lnTo>
                    <a:pt x="72" y="61"/>
                  </a:lnTo>
                  <a:lnTo>
                    <a:pt x="57" y="41"/>
                  </a:lnTo>
                  <a:lnTo>
                    <a:pt x="45" y="20"/>
                  </a:lnTo>
                  <a:lnTo>
                    <a:pt x="33" y="5"/>
                  </a:lnTo>
                  <a:lnTo>
                    <a:pt x="0" y="0"/>
                  </a:lnTo>
                  <a:lnTo>
                    <a:pt x="0" y="0"/>
                  </a:lnTo>
                  <a:lnTo>
                    <a:pt x="26" y="3"/>
                  </a:lnTo>
                </a:path>
              </a:pathLst>
            </a:custGeom>
            <a:solidFill>
              <a:srgbClr val="9F2B1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sz="2800">
                <a:cs typeface="+mn-cs"/>
              </a:endParaRPr>
            </a:p>
          </p:txBody>
        </p:sp>
        <p:sp>
          <p:nvSpPr>
            <p:cNvPr id="1261574" name="Freeform 6"/>
            <p:cNvSpPr>
              <a:spLocks/>
            </p:cNvSpPr>
            <p:nvPr/>
          </p:nvSpPr>
          <p:spPr bwMode="auto">
            <a:xfrm>
              <a:off x="1260" y="2499"/>
              <a:ext cx="105" cy="152"/>
            </a:xfrm>
            <a:custGeom>
              <a:avLst/>
              <a:gdLst>
                <a:gd name="T0" fmla="*/ 104 w 105"/>
                <a:gd name="T1" fmla="*/ 3 h 152"/>
                <a:gd name="T2" fmla="*/ 80 w 105"/>
                <a:gd name="T3" fmla="*/ 0 h 152"/>
                <a:gd name="T4" fmla="*/ 76 w 105"/>
                <a:gd name="T5" fmla="*/ 10 h 152"/>
                <a:gd name="T6" fmla="*/ 73 w 105"/>
                <a:gd name="T7" fmla="*/ 19 h 152"/>
                <a:gd name="T8" fmla="*/ 68 w 105"/>
                <a:gd name="T9" fmla="*/ 29 h 152"/>
                <a:gd name="T10" fmla="*/ 64 w 105"/>
                <a:gd name="T11" fmla="*/ 38 h 152"/>
                <a:gd name="T12" fmla="*/ 59 w 105"/>
                <a:gd name="T13" fmla="*/ 49 h 152"/>
                <a:gd name="T14" fmla="*/ 53 w 105"/>
                <a:gd name="T15" fmla="*/ 61 h 152"/>
                <a:gd name="T16" fmla="*/ 45 w 105"/>
                <a:gd name="T17" fmla="*/ 76 h 152"/>
                <a:gd name="T18" fmla="*/ 37 w 105"/>
                <a:gd name="T19" fmla="*/ 91 h 152"/>
                <a:gd name="T20" fmla="*/ 32 w 105"/>
                <a:gd name="T21" fmla="*/ 100 h 152"/>
                <a:gd name="T22" fmla="*/ 25 w 105"/>
                <a:gd name="T23" fmla="*/ 111 h 152"/>
                <a:gd name="T24" fmla="*/ 17 w 105"/>
                <a:gd name="T25" fmla="*/ 123 h 152"/>
                <a:gd name="T26" fmla="*/ 9 w 105"/>
                <a:gd name="T27" fmla="*/ 134 h 152"/>
                <a:gd name="T28" fmla="*/ 3 w 105"/>
                <a:gd name="T29" fmla="*/ 142 h 152"/>
                <a:gd name="T30" fmla="*/ 0 w 105"/>
                <a:gd name="T31" fmla="*/ 146 h 152"/>
                <a:gd name="T32" fmla="*/ 27 w 105"/>
                <a:gd name="T33" fmla="*/ 151 h 152"/>
                <a:gd name="T34" fmla="*/ 37 w 105"/>
                <a:gd name="T35" fmla="*/ 142 h 152"/>
                <a:gd name="T36" fmla="*/ 50 w 105"/>
                <a:gd name="T37" fmla="*/ 125 h 152"/>
                <a:gd name="T38" fmla="*/ 64 w 105"/>
                <a:gd name="T39" fmla="*/ 104 h 152"/>
                <a:gd name="T40" fmla="*/ 74 w 105"/>
                <a:gd name="T41" fmla="*/ 85 h 152"/>
                <a:gd name="T42" fmla="*/ 85 w 105"/>
                <a:gd name="T43" fmla="*/ 62 h 152"/>
                <a:gd name="T44" fmla="*/ 94 w 105"/>
                <a:gd name="T45" fmla="*/ 40 h 152"/>
                <a:gd name="T46" fmla="*/ 99 w 105"/>
                <a:gd name="T47" fmla="*/ 23 h 152"/>
                <a:gd name="T48" fmla="*/ 104 w 105"/>
                <a:gd name="T49"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52">
                  <a:moveTo>
                    <a:pt x="104" y="3"/>
                  </a:moveTo>
                  <a:lnTo>
                    <a:pt x="80" y="0"/>
                  </a:lnTo>
                  <a:lnTo>
                    <a:pt x="76" y="10"/>
                  </a:lnTo>
                  <a:lnTo>
                    <a:pt x="73" y="19"/>
                  </a:lnTo>
                  <a:lnTo>
                    <a:pt x="68" y="29"/>
                  </a:lnTo>
                  <a:lnTo>
                    <a:pt x="64" y="38"/>
                  </a:lnTo>
                  <a:lnTo>
                    <a:pt x="59" y="49"/>
                  </a:lnTo>
                  <a:lnTo>
                    <a:pt x="53" y="61"/>
                  </a:lnTo>
                  <a:lnTo>
                    <a:pt x="45" y="76"/>
                  </a:lnTo>
                  <a:lnTo>
                    <a:pt x="37" y="91"/>
                  </a:lnTo>
                  <a:lnTo>
                    <a:pt x="32" y="100"/>
                  </a:lnTo>
                  <a:lnTo>
                    <a:pt x="25" y="111"/>
                  </a:lnTo>
                  <a:lnTo>
                    <a:pt x="17" y="123"/>
                  </a:lnTo>
                  <a:lnTo>
                    <a:pt x="9" y="134"/>
                  </a:lnTo>
                  <a:lnTo>
                    <a:pt x="3" y="142"/>
                  </a:lnTo>
                  <a:lnTo>
                    <a:pt x="0" y="146"/>
                  </a:lnTo>
                  <a:lnTo>
                    <a:pt x="27" y="151"/>
                  </a:lnTo>
                  <a:lnTo>
                    <a:pt x="37" y="142"/>
                  </a:lnTo>
                  <a:lnTo>
                    <a:pt x="50" y="125"/>
                  </a:lnTo>
                  <a:lnTo>
                    <a:pt x="64" y="104"/>
                  </a:lnTo>
                  <a:lnTo>
                    <a:pt x="74" y="85"/>
                  </a:lnTo>
                  <a:lnTo>
                    <a:pt x="85" y="62"/>
                  </a:lnTo>
                  <a:lnTo>
                    <a:pt x="94" y="40"/>
                  </a:lnTo>
                  <a:lnTo>
                    <a:pt x="99" y="23"/>
                  </a:lnTo>
                  <a:lnTo>
                    <a:pt x="104" y="3"/>
                  </a:lnTo>
                </a:path>
              </a:pathLst>
            </a:custGeom>
            <a:solidFill>
              <a:srgbClr val="9F2B1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sz="2800">
                <a:cs typeface="+mn-cs"/>
              </a:endParaRPr>
            </a:p>
          </p:txBody>
        </p:sp>
        <p:sp>
          <p:nvSpPr>
            <p:cNvPr id="1261575" name="Freeform 7"/>
            <p:cNvSpPr>
              <a:spLocks/>
            </p:cNvSpPr>
            <p:nvPr/>
          </p:nvSpPr>
          <p:spPr bwMode="auto">
            <a:xfrm>
              <a:off x="1287" y="2386"/>
              <a:ext cx="284" cy="409"/>
            </a:xfrm>
            <a:custGeom>
              <a:avLst/>
              <a:gdLst>
                <a:gd name="T0" fmla="*/ 280 w 284"/>
                <a:gd name="T1" fmla="*/ 24 h 409"/>
                <a:gd name="T2" fmla="*/ 275 w 284"/>
                <a:gd name="T3" fmla="*/ 49 h 409"/>
                <a:gd name="T4" fmla="*/ 269 w 284"/>
                <a:gd name="T5" fmla="*/ 76 h 409"/>
                <a:gd name="T6" fmla="*/ 259 w 284"/>
                <a:gd name="T7" fmla="*/ 99 h 409"/>
                <a:gd name="T8" fmla="*/ 247 w 284"/>
                <a:gd name="T9" fmla="*/ 127 h 409"/>
                <a:gd name="T10" fmla="*/ 233 w 284"/>
                <a:gd name="T11" fmla="*/ 153 h 409"/>
                <a:gd name="T12" fmla="*/ 215 w 284"/>
                <a:gd name="T13" fmla="*/ 180 h 409"/>
                <a:gd name="T14" fmla="*/ 197 w 284"/>
                <a:gd name="T15" fmla="*/ 204 h 409"/>
                <a:gd name="T16" fmla="*/ 180 w 284"/>
                <a:gd name="T17" fmla="*/ 226 h 409"/>
                <a:gd name="T18" fmla="*/ 160 w 284"/>
                <a:gd name="T19" fmla="*/ 249 h 409"/>
                <a:gd name="T20" fmla="*/ 139 w 284"/>
                <a:gd name="T21" fmla="*/ 270 h 409"/>
                <a:gd name="T22" fmla="*/ 115 w 284"/>
                <a:gd name="T23" fmla="*/ 289 h 409"/>
                <a:gd name="T24" fmla="*/ 93 w 284"/>
                <a:gd name="T25" fmla="*/ 305 h 409"/>
                <a:gd name="T26" fmla="*/ 73 w 284"/>
                <a:gd name="T27" fmla="*/ 314 h 409"/>
                <a:gd name="T28" fmla="*/ 64 w 284"/>
                <a:gd name="T29" fmla="*/ 394 h 409"/>
                <a:gd name="T30" fmla="*/ 56 w 284"/>
                <a:gd name="T31" fmla="*/ 365 h 409"/>
                <a:gd name="T32" fmla="*/ 51 w 284"/>
                <a:gd name="T33" fmla="*/ 345 h 409"/>
                <a:gd name="T34" fmla="*/ 43 w 284"/>
                <a:gd name="T35" fmla="*/ 327 h 409"/>
                <a:gd name="T36" fmla="*/ 32 w 284"/>
                <a:gd name="T37" fmla="*/ 310 h 409"/>
                <a:gd name="T38" fmla="*/ 19 w 284"/>
                <a:gd name="T39" fmla="*/ 290 h 409"/>
                <a:gd name="T40" fmla="*/ 6 w 284"/>
                <a:gd name="T41" fmla="*/ 271 h 409"/>
                <a:gd name="T42" fmla="*/ 4 w 284"/>
                <a:gd name="T43" fmla="*/ 257 h 409"/>
                <a:gd name="T44" fmla="*/ 15 w 284"/>
                <a:gd name="T45" fmla="*/ 243 h 409"/>
                <a:gd name="T46" fmla="*/ 26 w 284"/>
                <a:gd name="T47" fmla="*/ 226 h 409"/>
                <a:gd name="T48" fmla="*/ 35 w 284"/>
                <a:gd name="T49" fmla="*/ 211 h 409"/>
                <a:gd name="T50" fmla="*/ 44 w 284"/>
                <a:gd name="T51" fmla="*/ 193 h 409"/>
                <a:gd name="T52" fmla="*/ 53 w 284"/>
                <a:gd name="T53" fmla="*/ 175 h 409"/>
                <a:gd name="T54" fmla="*/ 60 w 284"/>
                <a:gd name="T55" fmla="*/ 156 h 409"/>
                <a:gd name="T56" fmla="*/ 67 w 284"/>
                <a:gd name="T57" fmla="*/ 140 h 409"/>
                <a:gd name="T58" fmla="*/ 76 w 284"/>
                <a:gd name="T59" fmla="*/ 116 h 409"/>
                <a:gd name="T60" fmla="*/ 90 w 284"/>
                <a:gd name="T61" fmla="*/ 209 h 409"/>
                <a:gd name="T62" fmla="*/ 122 w 284"/>
                <a:gd name="T63" fmla="*/ 194 h 409"/>
                <a:gd name="T64" fmla="*/ 142 w 284"/>
                <a:gd name="T65" fmla="*/ 180 h 409"/>
                <a:gd name="T66" fmla="*/ 169 w 284"/>
                <a:gd name="T67" fmla="*/ 161 h 409"/>
                <a:gd name="T68" fmla="*/ 190 w 284"/>
                <a:gd name="T69" fmla="*/ 144 h 409"/>
                <a:gd name="T70" fmla="*/ 206 w 284"/>
                <a:gd name="T71" fmla="*/ 131 h 409"/>
                <a:gd name="T72" fmla="*/ 222 w 284"/>
                <a:gd name="T73" fmla="*/ 113 h 409"/>
                <a:gd name="T74" fmla="*/ 237 w 284"/>
                <a:gd name="T75" fmla="*/ 95 h 409"/>
                <a:gd name="T76" fmla="*/ 250 w 284"/>
                <a:gd name="T77" fmla="*/ 73 h 409"/>
                <a:gd name="T78" fmla="*/ 262 w 284"/>
                <a:gd name="T79" fmla="*/ 48 h 409"/>
                <a:gd name="T80" fmla="*/ 273 w 284"/>
                <a:gd name="T81" fmla="*/ 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09">
                  <a:moveTo>
                    <a:pt x="283" y="0"/>
                  </a:moveTo>
                  <a:lnTo>
                    <a:pt x="280" y="24"/>
                  </a:lnTo>
                  <a:lnTo>
                    <a:pt x="277" y="35"/>
                  </a:lnTo>
                  <a:lnTo>
                    <a:pt x="275" y="49"/>
                  </a:lnTo>
                  <a:lnTo>
                    <a:pt x="271" y="62"/>
                  </a:lnTo>
                  <a:lnTo>
                    <a:pt x="269" y="76"/>
                  </a:lnTo>
                  <a:lnTo>
                    <a:pt x="264" y="88"/>
                  </a:lnTo>
                  <a:lnTo>
                    <a:pt x="259" y="99"/>
                  </a:lnTo>
                  <a:lnTo>
                    <a:pt x="254" y="112"/>
                  </a:lnTo>
                  <a:lnTo>
                    <a:pt x="247" y="127"/>
                  </a:lnTo>
                  <a:lnTo>
                    <a:pt x="240" y="141"/>
                  </a:lnTo>
                  <a:lnTo>
                    <a:pt x="233" y="153"/>
                  </a:lnTo>
                  <a:lnTo>
                    <a:pt x="224" y="167"/>
                  </a:lnTo>
                  <a:lnTo>
                    <a:pt x="215" y="180"/>
                  </a:lnTo>
                  <a:lnTo>
                    <a:pt x="206" y="193"/>
                  </a:lnTo>
                  <a:lnTo>
                    <a:pt x="197" y="204"/>
                  </a:lnTo>
                  <a:lnTo>
                    <a:pt x="188" y="216"/>
                  </a:lnTo>
                  <a:lnTo>
                    <a:pt x="180" y="226"/>
                  </a:lnTo>
                  <a:lnTo>
                    <a:pt x="169" y="238"/>
                  </a:lnTo>
                  <a:lnTo>
                    <a:pt x="160" y="249"/>
                  </a:lnTo>
                  <a:lnTo>
                    <a:pt x="148" y="261"/>
                  </a:lnTo>
                  <a:lnTo>
                    <a:pt x="139" y="270"/>
                  </a:lnTo>
                  <a:lnTo>
                    <a:pt x="127" y="280"/>
                  </a:lnTo>
                  <a:lnTo>
                    <a:pt x="115" y="289"/>
                  </a:lnTo>
                  <a:lnTo>
                    <a:pt x="104" y="298"/>
                  </a:lnTo>
                  <a:lnTo>
                    <a:pt x="93" y="305"/>
                  </a:lnTo>
                  <a:lnTo>
                    <a:pt x="83" y="310"/>
                  </a:lnTo>
                  <a:lnTo>
                    <a:pt x="73" y="314"/>
                  </a:lnTo>
                  <a:lnTo>
                    <a:pt x="68" y="408"/>
                  </a:lnTo>
                  <a:lnTo>
                    <a:pt x="64" y="394"/>
                  </a:lnTo>
                  <a:lnTo>
                    <a:pt x="60" y="377"/>
                  </a:lnTo>
                  <a:lnTo>
                    <a:pt x="56" y="365"/>
                  </a:lnTo>
                  <a:lnTo>
                    <a:pt x="54" y="355"/>
                  </a:lnTo>
                  <a:lnTo>
                    <a:pt x="51" y="345"/>
                  </a:lnTo>
                  <a:lnTo>
                    <a:pt x="46" y="336"/>
                  </a:lnTo>
                  <a:lnTo>
                    <a:pt x="43" y="327"/>
                  </a:lnTo>
                  <a:lnTo>
                    <a:pt x="38" y="318"/>
                  </a:lnTo>
                  <a:lnTo>
                    <a:pt x="32" y="310"/>
                  </a:lnTo>
                  <a:lnTo>
                    <a:pt x="27" y="300"/>
                  </a:lnTo>
                  <a:lnTo>
                    <a:pt x="19" y="290"/>
                  </a:lnTo>
                  <a:lnTo>
                    <a:pt x="14" y="282"/>
                  </a:lnTo>
                  <a:lnTo>
                    <a:pt x="6" y="271"/>
                  </a:lnTo>
                  <a:lnTo>
                    <a:pt x="0" y="263"/>
                  </a:lnTo>
                  <a:lnTo>
                    <a:pt x="4" y="257"/>
                  </a:lnTo>
                  <a:lnTo>
                    <a:pt x="10" y="250"/>
                  </a:lnTo>
                  <a:lnTo>
                    <a:pt x="15" y="243"/>
                  </a:lnTo>
                  <a:lnTo>
                    <a:pt x="20" y="235"/>
                  </a:lnTo>
                  <a:lnTo>
                    <a:pt x="26" y="226"/>
                  </a:lnTo>
                  <a:lnTo>
                    <a:pt x="31" y="218"/>
                  </a:lnTo>
                  <a:lnTo>
                    <a:pt x="35" y="211"/>
                  </a:lnTo>
                  <a:lnTo>
                    <a:pt x="39" y="202"/>
                  </a:lnTo>
                  <a:lnTo>
                    <a:pt x="44" y="193"/>
                  </a:lnTo>
                  <a:lnTo>
                    <a:pt x="48" y="183"/>
                  </a:lnTo>
                  <a:lnTo>
                    <a:pt x="53" y="175"/>
                  </a:lnTo>
                  <a:lnTo>
                    <a:pt x="57" y="166"/>
                  </a:lnTo>
                  <a:lnTo>
                    <a:pt x="60" y="156"/>
                  </a:lnTo>
                  <a:lnTo>
                    <a:pt x="64" y="148"/>
                  </a:lnTo>
                  <a:lnTo>
                    <a:pt x="67" y="140"/>
                  </a:lnTo>
                  <a:lnTo>
                    <a:pt x="72" y="130"/>
                  </a:lnTo>
                  <a:lnTo>
                    <a:pt x="76" y="116"/>
                  </a:lnTo>
                  <a:lnTo>
                    <a:pt x="76" y="213"/>
                  </a:lnTo>
                  <a:lnTo>
                    <a:pt x="90" y="209"/>
                  </a:lnTo>
                  <a:lnTo>
                    <a:pt x="102" y="204"/>
                  </a:lnTo>
                  <a:lnTo>
                    <a:pt x="122" y="194"/>
                  </a:lnTo>
                  <a:lnTo>
                    <a:pt x="132" y="187"/>
                  </a:lnTo>
                  <a:lnTo>
                    <a:pt x="142" y="180"/>
                  </a:lnTo>
                  <a:lnTo>
                    <a:pt x="159" y="169"/>
                  </a:lnTo>
                  <a:lnTo>
                    <a:pt x="169" y="161"/>
                  </a:lnTo>
                  <a:lnTo>
                    <a:pt x="180" y="152"/>
                  </a:lnTo>
                  <a:lnTo>
                    <a:pt x="190" y="144"/>
                  </a:lnTo>
                  <a:lnTo>
                    <a:pt x="198" y="138"/>
                  </a:lnTo>
                  <a:lnTo>
                    <a:pt x="206" y="131"/>
                  </a:lnTo>
                  <a:lnTo>
                    <a:pt x="214" y="123"/>
                  </a:lnTo>
                  <a:lnTo>
                    <a:pt x="222" y="113"/>
                  </a:lnTo>
                  <a:lnTo>
                    <a:pt x="229" y="104"/>
                  </a:lnTo>
                  <a:lnTo>
                    <a:pt x="237" y="95"/>
                  </a:lnTo>
                  <a:lnTo>
                    <a:pt x="244" y="83"/>
                  </a:lnTo>
                  <a:lnTo>
                    <a:pt x="250" y="73"/>
                  </a:lnTo>
                  <a:lnTo>
                    <a:pt x="257" y="60"/>
                  </a:lnTo>
                  <a:lnTo>
                    <a:pt x="262" y="48"/>
                  </a:lnTo>
                  <a:lnTo>
                    <a:pt x="268" y="35"/>
                  </a:lnTo>
                  <a:lnTo>
                    <a:pt x="273" y="21"/>
                  </a:lnTo>
                  <a:lnTo>
                    <a:pt x="283" y="0"/>
                  </a:lnTo>
                </a:path>
              </a:pathLst>
            </a:custGeom>
            <a:solidFill>
              <a:srgbClr val="FC0A0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sz="2800">
                <a:cs typeface="+mn-cs"/>
              </a:endParaRPr>
            </a:p>
          </p:txBody>
        </p:sp>
      </p:grpSp>
      <p:sp>
        <p:nvSpPr>
          <p:cNvPr id="1261576" name="Freeform 8"/>
          <p:cNvSpPr>
            <a:spLocks/>
          </p:cNvSpPr>
          <p:nvPr/>
        </p:nvSpPr>
        <p:spPr bwMode="auto">
          <a:xfrm>
            <a:off x="1308101" y="3277320"/>
            <a:ext cx="334962" cy="357187"/>
          </a:xfrm>
          <a:custGeom>
            <a:avLst/>
            <a:gdLst>
              <a:gd name="T0" fmla="*/ 0 w 211"/>
              <a:gd name="T1" fmla="*/ 1 h 225"/>
              <a:gd name="T2" fmla="*/ 12 w 211"/>
              <a:gd name="T3" fmla="*/ 0 h 225"/>
              <a:gd name="T4" fmla="*/ 19 w 211"/>
              <a:gd name="T5" fmla="*/ 17 h 225"/>
              <a:gd name="T6" fmla="*/ 26 w 211"/>
              <a:gd name="T7" fmla="*/ 32 h 225"/>
              <a:gd name="T8" fmla="*/ 34 w 211"/>
              <a:gd name="T9" fmla="*/ 47 h 225"/>
              <a:gd name="T10" fmla="*/ 41 w 211"/>
              <a:gd name="T11" fmla="*/ 61 h 225"/>
              <a:gd name="T12" fmla="*/ 49 w 211"/>
              <a:gd name="T13" fmla="*/ 73 h 225"/>
              <a:gd name="T14" fmla="*/ 56 w 211"/>
              <a:gd name="T15" fmla="*/ 84 h 225"/>
              <a:gd name="T16" fmla="*/ 62 w 211"/>
              <a:gd name="T17" fmla="*/ 93 h 225"/>
              <a:gd name="T18" fmla="*/ 70 w 211"/>
              <a:gd name="T19" fmla="*/ 104 h 225"/>
              <a:gd name="T20" fmla="*/ 78 w 211"/>
              <a:gd name="T21" fmla="*/ 113 h 225"/>
              <a:gd name="T22" fmla="*/ 89 w 211"/>
              <a:gd name="T23" fmla="*/ 123 h 225"/>
              <a:gd name="T24" fmla="*/ 98 w 211"/>
              <a:gd name="T25" fmla="*/ 132 h 225"/>
              <a:gd name="T26" fmla="*/ 107 w 211"/>
              <a:gd name="T27" fmla="*/ 139 h 225"/>
              <a:gd name="T28" fmla="*/ 117 w 211"/>
              <a:gd name="T29" fmla="*/ 147 h 225"/>
              <a:gd name="T30" fmla="*/ 130 w 211"/>
              <a:gd name="T31" fmla="*/ 156 h 225"/>
              <a:gd name="T32" fmla="*/ 143 w 211"/>
              <a:gd name="T33" fmla="*/ 166 h 225"/>
              <a:gd name="T34" fmla="*/ 152 w 211"/>
              <a:gd name="T35" fmla="*/ 172 h 225"/>
              <a:gd name="T36" fmla="*/ 163 w 211"/>
              <a:gd name="T37" fmla="*/ 177 h 225"/>
              <a:gd name="T38" fmla="*/ 173 w 211"/>
              <a:gd name="T39" fmla="*/ 183 h 225"/>
              <a:gd name="T40" fmla="*/ 182 w 211"/>
              <a:gd name="T41" fmla="*/ 188 h 225"/>
              <a:gd name="T42" fmla="*/ 196 w 211"/>
              <a:gd name="T43" fmla="*/ 193 h 225"/>
              <a:gd name="T44" fmla="*/ 208 w 211"/>
              <a:gd name="T45" fmla="*/ 196 h 225"/>
              <a:gd name="T46" fmla="*/ 210 w 211"/>
              <a:gd name="T47" fmla="*/ 224 h 225"/>
              <a:gd name="T48" fmla="*/ 190 w 211"/>
              <a:gd name="T49" fmla="*/ 217 h 225"/>
              <a:gd name="T50" fmla="*/ 168 w 211"/>
              <a:gd name="T51" fmla="*/ 208 h 225"/>
              <a:gd name="T52" fmla="*/ 150 w 211"/>
              <a:gd name="T53" fmla="*/ 197 h 225"/>
              <a:gd name="T54" fmla="*/ 130 w 211"/>
              <a:gd name="T55" fmla="*/ 183 h 225"/>
              <a:gd name="T56" fmla="*/ 100 w 211"/>
              <a:gd name="T57" fmla="*/ 164 h 225"/>
              <a:gd name="T58" fmla="*/ 75 w 211"/>
              <a:gd name="T59" fmla="*/ 141 h 225"/>
              <a:gd name="T60" fmla="*/ 52 w 211"/>
              <a:gd name="T61" fmla="*/ 117 h 225"/>
              <a:gd name="T62" fmla="*/ 36 w 211"/>
              <a:gd name="T63" fmla="*/ 94 h 225"/>
              <a:gd name="T64" fmla="*/ 20 w 211"/>
              <a:gd name="T65" fmla="*/ 65 h 225"/>
              <a:gd name="T66" fmla="*/ 11 w 211"/>
              <a:gd name="T67" fmla="*/ 42 h 225"/>
              <a:gd name="T68" fmla="*/ 0 w 211"/>
              <a:gd name="T69"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25">
                <a:moveTo>
                  <a:pt x="0" y="1"/>
                </a:moveTo>
                <a:lnTo>
                  <a:pt x="12" y="0"/>
                </a:lnTo>
                <a:lnTo>
                  <a:pt x="19" y="17"/>
                </a:lnTo>
                <a:lnTo>
                  <a:pt x="26" y="32"/>
                </a:lnTo>
                <a:lnTo>
                  <a:pt x="34" y="47"/>
                </a:lnTo>
                <a:lnTo>
                  <a:pt x="41" y="61"/>
                </a:lnTo>
                <a:lnTo>
                  <a:pt x="49" y="73"/>
                </a:lnTo>
                <a:lnTo>
                  <a:pt x="56" y="84"/>
                </a:lnTo>
                <a:lnTo>
                  <a:pt x="62" y="93"/>
                </a:lnTo>
                <a:lnTo>
                  <a:pt x="70" y="104"/>
                </a:lnTo>
                <a:lnTo>
                  <a:pt x="78" y="113"/>
                </a:lnTo>
                <a:lnTo>
                  <a:pt x="89" y="123"/>
                </a:lnTo>
                <a:lnTo>
                  <a:pt x="98" y="132"/>
                </a:lnTo>
                <a:lnTo>
                  <a:pt x="107" y="139"/>
                </a:lnTo>
                <a:lnTo>
                  <a:pt x="117" y="147"/>
                </a:lnTo>
                <a:lnTo>
                  <a:pt x="130" y="156"/>
                </a:lnTo>
                <a:lnTo>
                  <a:pt x="143" y="166"/>
                </a:lnTo>
                <a:lnTo>
                  <a:pt x="152" y="172"/>
                </a:lnTo>
                <a:lnTo>
                  <a:pt x="163" y="177"/>
                </a:lnTo>
                <a:lnTo>
                  <a:pt x="173" y="183"/>
                </a:lnTo>
                <a:lnTo>
                  <a:pt x="182" y="188"/>
                </a:lnTo>
                <a:lnTo>
                  <a:pt x="196" y="193"/>
                </a:lnTo>
                <a:lnTo>
                  <a:pt x="208" y="196"/>
                </a:lnTo>
                <a:lnTo>
                  <a:pt x="210" y="224"/>
                </a:lnTo>
                <a:lnTo>
                  <a:pt x="190" y="217"/>
                </a:lnTo>
                <a:lnTo>
                  <a:pt x="168" y="208"/>
                </a:lnTo>
                <a:lnTo>
                  <a:pt x="150" y="197"/>
                </a:lnTo>
                <a:lnTo>
                  <a:pt x="130" y="183"/>
                </a:lnTo>
                <a:lnTo>
                  <a:pt x="100" y="164"/>
                </a:lnTo>
                <a:lnTo>
                  <a:pt x="75" y="141"/>
                </a:lnTo>
                <a:lnTo>
                  <a:pt x="52" y="117"/>
                </a:lnTo>
                <a:lnTo>
                  <a:pt x="36" y="94"/>
                </a:lnTo>
                <a:lnTo>
                  <a:pt x="20" y="65"/>
                </a:lnTo>
                <a:lnTo>
                  <a:pt x="11" y="42"/>
                </a:lnTo>
                <a:lnTo>
                  <a:pt x="0" y="1"/>
                </a:lnTo>
              </a:path>
            </a:pathLst>
          </a:custGeom>
          <a:solidFill>
            <a:srgbClr val="9F2B1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sz="2800">
              <a:cs typeface="+mn-cs"/>
            </a:endParaRPr>
          </a:p>
        </p:txBody>
      </p:sp>
      <p:sp>
        <p:nvSpPr>
          <p:cNvPr id="1261577" name="Freeform 9"/>
          <p:cNvSpPr>
            <a:spLocks/>
          </p:cNvSpPr>
          <p:nvPr/>
        </p:nvSpPr>
        <p:spPr bwMode="auto">
          <a:xfrm>
            <a:off x="1649413" y="3691657"/>
            <a:ext cx="153988" cy="238125"/>
          </a:xfrm>
          <a:custGeom>
            <a:avLst/>
            <a:gdLst>
              <a:gd name="T0" fmla="*/ 68 w 96"/>
              <a:gd name="T1" fmla="*/ 3 h 150"/>
              <a:gd name="T2" fmla="*/ 95 w 96"/>
              <a:gd name="T3" fmla="*/ 0 h 150"/>
              <a:gd name="T4" fmla="*/ 89 w 96"/>
              <a:gd name="T5" fmla="*/ 5 h 150"/>
              <a:gd name="T6" fmla="*/ 83 w 96"/>
              <a:gd name="T7" fmla="*/ 13 h 150"/>
              <a:gd name="T8" fmla="*/ 77 w 96"/>
              <a:gd name="T9" fmla="*/ 22 h 150"/>
              <a:gd name="T10" fmla="*/ 71 w 96"/>
              <a:gd name="T11" fmla="*/ 32 h 150"/>
              <a:gd name="T12" fmla="*/ 62 w 96"/>
              <a:gd name="T13" fmla="*/ 43 h 150"/>
              <a:gd name="T14" fmla="*/ 55 w 96"/>
              <a:gd name="T15" fmla="*/ 54 h 150"/>
              <a:gd name="T16" fmla="*/ 49 w 96"/>
              <a:gd name="T17" fmla="*/ 64 h 150"/>
              <a:gd name="T18" fmla="*/ 44 w 96"/>
              <a:gd name="T19" fmla="*/ 73 h 150"/>
              <a:gd name="T20" fmla="*/ 40 w 96"/>
              <a:gd name="T21" fmla="*/ 82 h 150"/>
              <a:gd name="T22" fmla="*/ 36 w 96"/>
              <a:gd name="T23" fmla="*/ 93 h 150"/>
              <a:gd name="T24" fmla="*/ 32 w 96"/>
              <a:gd name="T25" fmla="*/ 104 h 150"/>
              <a:gd name="T26" fmla="*/ 27 w 96"/>
              <a:gd name="T27" fmla="*/ 114 h 150"/>
              <a:gd name="T28" fmla="*/ 25 w 96"/>
              <a:gd name="T29" fmla="*/ 125 h 150"/>
              <a:gd name="T30" fmla="*/ 23 w 96"/>
              <a:gd name="T31" fmla="*/ 137 h 150"/>
              <a:gd name="T32" fmla="*/ 20 w 96"/>
              <a:gd name="T33" fmla="*/ 145 h 150"/>
              <a:gd name="T34" fmla="*/ 0 w 96"/>
              <a:gd name="T35" fmla="*/ 149 h 150"/>
              <a:gd name="T36" fmla="*/ 1 w 96"/>
              <a:gd name="T37" fmla="*/ 133 h 150"/>
              <a:gd name="T38" fmla="*/ 6 w 96"/>
              <a:gd name="T39" fmla="*/ 111 h 150"/>
              <a:gd name="T40" fmla="*/ 13 w 96"/>
              <a:gd name="T41" fmla="*/ 83 h 150"/>
              <a:gd name="T42" fmla="*/ 22 w 96"/>
              <a:gd name="T43" fmla="*/ 61 h 150"/>
              <a:gd name="T44" fmla="*/ 37 w 96"/>
              <a:gd name="T45" fmla="*/ 41 h 150"/>
              <a:gd name="T46" fmla="*/ 49 w 96"/>
              <a:gd name="T47" fmla="*/ 21 h 150"/>
              <a:gd name="T48" fmla="*/ 61 w 96"/>
              <a:gd name="T49" fmla="*/ 5 h 150"/>
              <a:gd name="T50" fmla="*/ 95 w 96"/>
              <a:gd name="T51" fmla="*/ 0 h 150"/>
              <a:gd name="T52" fmla="*/ 94 w 96"/>
              <a:gd name="T53" fmla="*/ 0 h 150"/>
              <a:gd name="T54" fmla="*/ 68 w 96"/>
              <a:gd name="T55" fmla="*/ 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50">
                <a:moveTo>
                  <a:pt x="68" y="3"/>
                </a:moveTo>
                <a:lnTo>
                  <a:pt x="95" y="0"/>
                </a:lnTo>
                <a:lnTo>
                  <a:pt x="89" y="5"/>
                </a:lnTo>
                <a:lnTo>
                  <a:pt x="83" y="13"/>
                </a:lnTo>
                <a:lnTo>
                  <a:pt x="77" y="22"/>
                </a:lnTo>
                <a:lnTo>
                  <a:pt x="71" y="32"/>
                </a:lnTo>
                <a:lnTo>
                  <a:pt x="62" y="43"/>
                </a:lnTo>
                <a:lnTo>
                  <a:pt x="55" y="54"/>
                </a:lnTo>
                <a:lnTo>
                  <a:pt x="49" y="64"/>
                </a:lnTo>
                <a:lnTo>
                  <a:pt x="44" y="73"/>
                </a:lnTo>
                <a:lnTo>
                  <a:pt x="40" y="82"/>
                </a:lnTo>
                <a:lnTo>
                  <a:pt x="36" y="93"/>
                </a:lnTo>
                <a:lnTo>
                  <a:pt x="32" y="104"/>
                </a:lnTo>
                <a:lnTo>
                  <a:pt x="27" y="114"/>
                </a:lnTo>
                <a:lnTo>
                  <a:pt x="25" y="125"/>
                </a:lnTo>
                <a:lnTo>
                  <a:pt x="23" y="137"/>
                </a:lnTo>
                <a:lnTo>
                  <a:pt x="20" y="145"/>
                </a:lnTo>
                <a:lnTo>
                  <a:pt x="0" y="149"/>
                </a:lnTo>
                <a:lnTo>
                  <a:pt x="1" y="133"/>
                </a:lnTo>
                <a:lnTo>
                  <a:pt x="6" y="111"/>
                </a:lnTo>
                <a:lnTo>
                  <a:pt x="13" y="83"/>
                </a:lnTo>
                <a:lnTo>
                  <a:pt x="22" y="61"/>
                </a:lnTo>
                <a:lnTo>
                  <a:pt x="37" y="41"/>
                </a:lnTo>
                <a:lnTo>
                  <a:pt x="49" y="21"/>
                </a:lnTo>
                <a:lnTo>
                  <a:pt x="61" y="5"/>
                </a:lnTo>
                <a:lnTo>
                  <a:pt x="95" y="0"/>
                </a:lnTo>
                <a:lnTo>
                  <a:pt x="94" y="0"/>
                </a:lnTo>
                <a:lnTo>
                  <a:pt x="68" y="3"/>
                </a:lnTo>
              </a:path>
            </a:pathLst>
          </a:custGeom>
          <a:solidFill>
            <a:srgbClr val="9F2B1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sz="2800">
              <a:cs typeface="+mn-cs"/>
            </a:endParaRPr>
          </a:p>
        </p:txBody>
      </p:sp>
      <p:sp>
        <p:nvSpPr>
          <p:cNvPr id="1261578" name="Freeform 10"/>
          <p:cNvSpPr>
            <a:spLocks/>
          </p:cNvSpPr>
          <p:nvPr/>
        </p:nvSpPr>
        <p:spPr bwMode="auto">
          <a:xfrm>
            <a:off x="1638301" y="3458295"/>
            <a:ext cx="165100" cy="241300"/>
          </a:xfrm>
          <a:custGeom>
            <a:avLst/>
            <a:gdLst>
              <a:gd name="T0" fmla="*/ 0 w 104"/>
              <a:gd name="T1" fmla="*/ 3 h 152"/>
              <a:gd name="T2" fmla="*/ 23 w 104"/>
              <a:gd name="T3" fmla="*/ 0 h 152"/>
              <a:gd name="T4" fmla="*/ 27 w 104"/>
              <a:gd name="T5" fmla="*/ 10 h 152"/>
              <a:gd name="T6" fmla="*/ 30 w 104"/>
              <a:gd name="T7" fmla="*/ 19 h 152"/>
              <a:gd name="T8" fmla="*/ 35 w 104"/>
              <a:gd name="T9" fmla="*/ 29 h 152"/>
              <a:gd name="T10" fmla="*/ 39 w 104"/>
              <a:gd name="T11" fmla="*/ 38 h 152"/>
              <a:gd name="T12" fmla="*/ 44 w 104"/>
              <a:gd name="T13" fmla="*/ 49 h 152"/>
              <a:gd name="T14" fmla="*/ 50 w 104"/>
              <a:gd name="T15" fmla="*/ 61 h 152"/>
              <a:gd name="T16" fmla="*/ 58 w 104"/>
              <a:gd name="T17" fmla="*/ 76 h 152"/>
              <a:gd name="T18" fmla="*/ 65 w 104"/>
              <a:gd name="T19" fmla="*/ 91 h 152"/>
              <a:gd name="T20" fmla="*/ 70 w 104"/>
              <a:gd name="T21" fmla="*/ 100 h 152"/>
              <a:gd name="T22" fmla="*/ 77 w 104"/>
              <a:gd name="T23" fmla="*/ 111 h 152"/>
              <a:gd name="T24" fmla="*/ 85 w 104"/>
              <a:gd name="T25" fmla="*/ 123 h 152"/>
              <a:gd name="T26" fmla="*/ 93 w 104"/>
              <a:gd name="T27" fmla="*/ 134 h 152"/>
              <a:gd name="T28" fmla="*/ 99 w 104"/>
              <a:gd name="T29" fmla="*/ 142 h 152"/>
              <a:gd name="T30" fmla="*/ 103 w 104"/>
              <a:gd name="T31" fmla="*/ 146 h 152"/>
              <a:gd name="T32" fmla="*/ 75 w 104"/>
              <a:gd name="T33" fmla="*/ 151 h 152"/>
              <a:gd name="T34" fmla="*/ 65 w 104"/>
              <a:gd name="T35" fmla="*/ 142 h 152"/>
              <a:gd name="T36" fmla="*/ 52 w 104"/>
              <a:gd name="T37" fmla="*/ 125 h 152"/>
              <a:gd name="T38" fmla="*/ 38 w 104"/>
              <a:gd name="T39" fmla="*/ 104 h 152"/>
              <a:gd name="T40" fmla="*/ 29 w 104"/>
              <a:gd name="T41" fmla="*/ 85 h 152"/>
              <a:gd name="T42" fmla="*/ 17 w 104"/>
              <a:gd name="T43" fmla="*/ 62 h 152"/>
              <a:gd name="T44" fmla="*/ 8 w 104"/>
              <a:gd name="T45" fmla="*/ 40 h 152"/>
              <a:gd name="T46" fmla="*/ 4 w 104"/>
              <a:gd name="T47" fmla="*/ 23 h 152"/>
              <a:gd name="T48" fmla="*/ 0 w 104"/>
              <a:gd name="T49"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52">
                <a:moveTo>
                  <a:pt x="0" y="3"/>
                </a:moveTo>
                <a:lnTo>
                  <a:pt x="23" y="0"/>
                </a:lnTo>
                <a:lnTo>
                  <a:pt x="27" y="10"/>
                </a:lnTo>
                <a:lnTo>
                  <a:pt x="30" y="19"/>
                </a:lnTo>
                <a:lnTo>
                  <a:pt x="35" y="29"/>
                </a:lnTo>
                <a:lnTo>
                  <a:pt x="39" y="38"/>
                </a:lnTo>
                <a:lnTo>
                  <a:pt x="44" y="49"/>
                </a:lnTo>
                <a:lnTo>
                  <a:pt x="50" y="61"/>
                </a:lnTo>
                <a:lnTo>
                  <a:pt x="58" y="76"/>
                </a:lnTo>
                <a:lnTo>
                  <a:pt x="65" y="91"/>
                </a:lnTo>
                <a:lnTo>
                  <a:pt x="70" y="100"/>
                </a:lnTo>
                <a:lnTo>
                  <a:pt x="77" y="111"/>
                </a:lnTo>
                <a:lnTo>
                  <a:pt x="85" y="123"/>
                </a:lnTo>
                <a:lnTo>
                  <a:pt x="93" y="134"/>
                </a:lnTo>
                <a:lnTo>
                  <a:pt x="99" y="142"/>
                </a:lnTo>
                <a:lnTo>
                  <a:pt x="103" y="146"/>
                </a:lnTo>
                <a:lnTo>
                  <a:pt x="75" y="151"/>
                </a:lnTo>
                <a:lnTo>
                  <a:pt x="65" y="142"/>
                </a:lnTo>
                <a:lnTo>
                  <a:pt x="52" y="125"/>
                </a:lnTo>
                <a:lnTo>
                  <a:pt x="38" y="104"/>
                </a:lnTo>
                <a:lnTo>
                  <a:pt x="29" y="85"/>
                </a:lnTo>
                <a:lnTo>
                  <a:pt x="17" y="62"/>
                </a:lnTo>
                <a:lnTo>
                  <a:pt x="8" y="40"/>
                </a:lnTo>
                <a:lnTo>
                  <a:pt x="4" y="23"/>
                </a:lnTo>
                <a:lnTo>
                  <a:pt x="0" y="3"/>
                </a:lnTo>
              </a:path>
            </a:pathLst>
          </a:custGeom>
          <a:solidFill>
            <a:srgbClr val="9F2B1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sz="2800">
              <a:cs typeface="+mn-cs"/>
            </a:endParaRPr>
          </a:p>
        </p:txBody>
      </p:sp>
      <p:sp>
        <p:nvSpPr>
          <p:cNvPr id="1261579" name="Freeform 11"/>
          <p:cNvSpPr>
            <a:spLocks/>
          </p:cNvSpPr>
          <p:nvPr/>
        </p:nvSpPr>
        <p:spPr bwMode="auto">
          <a:xfrm>
            <a:off x="1308101" y="3280495"/>
            <a:ext cx="449262" cy="649287"/>
          </a:xfrm>
          <a:custGeom>
            <a:avLst/>
            <a:gdLst>
              <a:gd name="T0" fmla="*/ 2 w 283"/>
              <a:gd name="T1" fmla="*/ 24 h 409"/>
              <a:gd name="T2" fmla="*/ 7 w 283"/>
              <a:gd name="T3" fmla="*/ 49 h 409"/>
              <a:gd name="T4" fmla="*/ 13 w 283"/>
              <a:gd name="T5" fmla="*/ 76 h 409"/>
              <a:gd name="T6" fmla="*/ 22 w 283"/>
              <a:gd name="T7" fmla="*/ 99 h 409"/>
              <a:gd name="T8" fmla="*/ 35 w 283"/>
              <a:gd name="T9" fmla="*/ 127 h 409"/>
              <a:gd name="T10" fmla="*/ 49 w 283"/>
              <a:gd name="T11" fmla="*/ 153 h 409"/>
              <a:gd name="T12" fmla="*/ 66 w 283"/>
              <a:gd name="T13" fmla="*/ 180 h 409"/>
              <a:gd name="T14" fmla="*/ 84 w 283"/>
              <a:gd name="T15" fmla="*/ 204 h 409"/>
              <a:gd name="T16" fmla="*/ 102 w 283"/>
              <a:gd name="T17" fmla="*/ 226 h 409"/>
              <a:gd name="T18" fmla="*/ 122 w 283"/>
              <a:gd name="T19" fmla="*/ 249 h 409"/>
              <a:gd name="T20" fmla="*/ 143 w 283"/>
              <a:gd name="T21" fmla="*/ 270 h 409"/>
              <a:gd name="T22" fmla="*/ 166 w 283"/>
              <a:gd name="T23" fmla="*/ 289 h 409"/>
              <a:gd name="T24" fmla="*/ 188 w 283"/>
              <a:gd name="T25" fmla="*/ 305 h 409"/>
              <a:gd name="T26" fmla="*/ 208 w 283"/>
              <a:gd name="T27" fmla="*/ 314 h 409"/>
              <a:gd name="T28" fmla="*/ 217 w 283"/>
              <a:gd name="T29" fmla="*/ 394 h 409"/>
              <a:gd name="T30" fmla="*/ 225 w 283"/>
              <a:gd name="T31" fmla="*/ 365 h 409"/>
              <a:gd name="T32" fmla="*/ 231 w 283"/>
              <a:gd name="T33" fmla="*/ 345 h 409"/>
              <a:gd name="T34" fmla="*/ 238 w 283"/>
              <a:gd name="T35" fmla="*/ 327 h 409"/>
              <a:gd name="T36" fmla="*/ 249 w 283"/>
              <a:gd name="T37" fmla="*/ 310 h 409"/>
              <a:gd name="T38" fmla="*/ 262 w 283"/>
              <a:gd name="T39" fmla="*/ 290 h 409"/>
              <a:gd name="T40" fmla="*/ 275 w 283"/>
              <a:gd name="T41" fmla="*/ 271 h 409"/>
              <a:gd name="T42" fmla="*/ 277 w 283"/>
              <a:gd name="T43" fmla="*/ 257 h 409"/>
              <a:gd name="T44" fmla="*/ 266 w 283"/>
              <a:gd name="T45" fmla="*/ 243 h 409"/>
              <a:gd name="T46" fmla="*/ 255 w 283"/>
              <a:gd name="T47" fmla="*/ 226 h 409"/>
              <a:gd name="T48" fmla="*/ 246 w 283"/>
              <a:gd name="T49" fmla="*/ 211 h 409"/>
              <a:gd name="T50" fmla="*/ 237 w 283"/>
              <a:gd name="T51" fmla="*/ 193 h 409"/>
              <a:gd name="T52" fmla="*/ 229 w 283"/>
              <a:gd name="T53" fmla="*/ 175 h 409"/>
              <a:gd name="T54" fmla="*/ 221 w 283"/>
              <a:gd name="T55" fmla="*/ 156 h 409"/>
              <a:gd name="T56" fmla="*/ 214 w 283"/>
              <a:gd name="T57" fmla="*/ 140 h 409"/>
              <a:gd name="T58" fmla="*/ 205 w 283"/>
              <a:gd name="T59" fmla="*/ 116 h 409"/>
              <a:gd name="T60" fmla="*/ 192 w 283"/>
              <a:gd name="T61" fmla="*/ 209 h 409"/>
              <a:gd name="T62" fmla="*/ 159 w 283"/>
              <a:gd name="T63" fmla="*/ 194 h 409"/>
              <a:gd name="T64" fmla="*/ 139 w 283"/>
              <a:gd name="T65" fmla="*/ 180 h 409"/>
              <a:gd name="T66" fmla="*/ 113 w 283"/>
              <a:gd name="T67" fmla="*/ 161 h 409"/>
              <a:gd name="T68" fmla="*/ 91 w 283"/>
              <a:gd name="T69" fmla="*/ 144 h 409"/>
              <a:gd name="T70" fmla="*/ 76 w 283"/>
              <a:gd name="T71" fmla="*/ 131 h 409"/>
              <a:gd name="T72" fmla="*/ 59 w 283"/>
              <a:gd name="T73" fmla="*/ 113 h 409"/>
              <a:gd name="T74" fmla="*/ 45 w 283"/>
              <a:gd name="T75" fmla="*/ 95 h 409"/>
              <a:gd name="T76" fmla="*/ 32 w 283"/>
              <a:gd name="T77" fmla="*/ 73 h 409"/>
              <a:gd name="T78" fmla="*/ 20 w 283"/>
              <a:gd name="T79" fmla="*/ 48 h 409"/>
              <a:gd name="T80" fmla="*/ 9 w 283"/>
              <a:gd name="T81" fmla="*/ 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3" h="409">
                <a:moveTo>
                  <a:pt x="0" y="0"/>
                </a:moveTo>
                <a:lnTo>
                  <a:pt x="2" y="24"/>
                </a:lnTo>
                <a:lnTo>
                  <a:pt x="5" y="35"/>
                </a:lnTo>
                <a:lnTo>
                  <a:pt x="7" y="49"/>
                </a:lnTo>
                <a:lnTo>
                  <a:pt x="11" y="62"/>
                </a:lnTo>
                <a:lnTo>
                  <a:pt x="13" y="76"/>
                </a:lnTo>
                <a:lnTo>
                  <a:pt x="18" y="88"/>
                </a:lnTo>
                <a:lnTo>
                  <a:pt x="22" y="99"/>
                </a:lnTo>
                <a:lnTo>
                  <a:pt x="28" y="112"/>
                </a:lnTo>
                <a:lnTo>
                  <a:pt x="35" y="127"/>
                </a:lnTo>
                <a:lnTo>
                  <a:pt x="42" y="141"/>
                </a:lnTo>
                <a:lnTo>
                  <a:pt x="49" y="153"/>
                </a:lnTo>
                <a:lnTo>
                  <a:pt x="58" y="167"/>
                </a:lnTo>
                <a:lnTo>
                  <a:pt x="66" y="180"/>
                </a:lnTo>
                <a:lnTo>
                  <a:pt x="76" y="193"/>
                </a:lnTo>
                <a:lnTo>
                  <a:pt x="84" y="204"/>
                </a:lnTo>
                <a:lnTo>
                  <a:pt x="94" y="216"/>
                </a:lnTo>
                <a:lnTo>
                  <a:pt x="102" y="226"/>
                </a:lnTo>
                <a:lnTo>
                  <a:pt x="112" y="238"/>
                </a:lnTo>
                <a:lnTo>
                  <a:pt x="122" y="249"/>
                </a:lnTo>
                <a:lnTo>
                  <a:pt x="133" y="261"/>
                </a:lnTo>
                <a:lnTo>
                  <a:pt x="143" y="270"/>
                </a:lnTo>
                <a:lnTo>
                  <a:pt x="155" y="280"/>
                </a:lnTo>
                <a:lnTo>
                  <a:pt x="166" y="289"/>
                </a:lnTo>
                <a:lnTo>
                  <a:pt x="177" y="298"/>
                </a:lnTo>
                <a:lnTo>
                  <a:pt x="188" y="305"/>
                </a:lnTo>
                <a:lnTo>
                  <a:pt x="199" y="310"/>
                </a:lnTo>
                <a:lnTo>
                  <a:pt x="208" y="314"/>
                </a:lnTo>
                <a:lnTo>
                  <a:pt x="213" y="408"/>
                </a:lnTo>
                <a:lnTo>
                  <a:pt x="217" y="394"/>
                </a:lnTo>
                <a:lnTo>
                  <a:pt x="221" y="377"/>
                </a:lnTo>
                <a:lnTo>
                  <a:pt x="225" y="365"/>
                </a:lnTo>
                <a:lnTo>
                  <a:pt x="227" y="355"/>
                </a:lnTo>
                <a:lnTo>
                  <a:pt x="231" y="345"/>
                </a:lnTo>
                <a:lnTo>
                  <a:pt x="235" y="336"/>
                </a:lnTo>
                <a:lnTo>
                  <a:pt x="238" y="327"/>
                </a:lnTo>
                <a:lnTo>
                  <a:pt x="243" y="318"/>
                </a:lnTo>
                <a:lnTo>
                  <a:pt x="249" y="310"/>
                </a:lnTo>
                <a:lnTo>
                  <a:pt x="254" y="300"/>
                </a:lnTo>
                <a:lnTo>
                  <a:pt x="262" y="290"/>
                </a:lnTo>
                <a:lnTo>
                  <a:pt x="267" y="282"/>
                </a:lnTo>
                <a:lnTo>
                  <a:pt x="275" y="271"/>
                </a:lnTo>
                <a:lnTo>
                  <a:pt x="282" y="263"/>
                </a:lnTo>
                <a:lnTo>
                  <a:pt x="277" y="257"/>
                </a:lnTo>
                <a:lnTo>
                  <a:pt x="271" y="250"/>
                </a:lnTo>
                <a:lnTo>
                  <a:pt x="266" y="243"/>
                </a:lnTo>
                <a:lnTo>
                  <a:pt x="261" y="235"/>
                </a:lnTo>
                <a:lnTo>
                  <a:pt x="255" y="226"/>
                </a:lnTo>
                <a:lnTo>
                  <a:pt x="250" y="218"/>
                </a:lnTo>
                <a:lnTo>
                  <a:pt x="246" y="211"/>
                </a:lnTo>
                <a:lnTo>
                  <a:pt x="242" y="202"/>
                </a:lnTo>
                <a:lnTo>
                  <a:pt x="237" y="193"/>
                </a:lnTo>
                <a:lnTo>
                  <a:pt x="233" y="183"/>
                </a:lnTo>
                <a:lnTo>
                  <a:pt x="229" y="175"/>
                </a:lnTo>
                <a:lnTo>
                  <a:pt x="224" y="166"/>
                </a:lnTo>
                <a:lnTo>
                  <a:pt x="221" y="156"/>
                </a:lnTo>
                <a:lnTo>
                  <a:pt x="217" y="148"/>
                </a:lnTo>
                <a:lnTo>
                  <a:pt x="214" y="140"/>
                </a:lnTo>
                <a:lnTo>
                  <a:pt x="209" y="130"/>
                </a:lnTo>
                <a:lnTo>
                  <a:pt x="205" y="116"/>
                </a:lnTo>
                <a:lnTo>
                  <a:pt x="206" y="213"/>
                </a:lnTo>
                <a:lnTo>
                  <a:pt x="192" y="209"/>
                </a:lnTo>
                <a:lnTo>
                  <a:pt x="180" y="204"/>
                </a:lnTo>
                <a:lnTo>
                  <a:pt x="159" y="194"/>
                </a:lnTo>
                <a:lnTo>
                  <a:pt x="149" y="187"/>
                </a:lnTo>
                <a:lnTo>
                  <a:pt x="139" y="180"/>
                </a:lnTo>
                <a:lnTo>
                  <a:pt x="123" y="169"/>
                </a:lnTo>
                <a:lnTo>
                  <a:pt x="113" y="161"/>
                </a:lnTo>
                <a:lnTo>
                  <a:pt x="101" y="152"/>
                </a:lnTo>
                <a:lnTo>
                  <a:pt x="91" y="144"/>
                </a:lnTo>
                <a:lnTo>
                  <a:pt x="84" y="138"/>
                </a:lnTo>
                <a:lnTo>
                  <a:pt x="76" y="131"/>
                </a:lnTo>
                <a:lnTo>
                  <a:pt x="68" y="123"/>
                </a:lnTo>
                <a:lnTo>
                  <a:pt x="59" y="113"/>
                </a:lnTo>
                <a:lnTo>
                  <a:pt x="52" y="104"/>
                </a:lnTo>
                <a:lnTo>
                  <a:pt x="45" y="95"/>
                </a:lnTo>
                <a:lnTo>
                  <a:pt x="38" y="83"/>
                </a:lnTo>
                <a:lnTo>
                  <a:pt x="32" y="73"/>
                </a:lnTo>
                <a:lnTo>
                  <a:pt x="25" y="60"/>
                </a:lnTo>
                <a:lnTo>
                  <a:pt x="20" y="48"/>
                </a:lnTo>
                <a:lnTo>
                  <a:pt x="14" y="35"/>
                </a:lnTo>
                <a:lnTo>
                  <a:pt x="9" y="21"/>
                </a:lnTo>
                <a:lnTo>
                  <a:pt x="0" y="0"/>
                </a:lnTo>
              </a:path>
            </a:pathLst>
          </a:custGeom>
          <a:solidFill>
            <a:srgbClr val="00E5F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sz="2800">
              <a:cs typeface="+mn-cs"/>
            </a:endParaRPr>
          </a:p>
        </p:txBody>
      </p:sp>
      <p:sp>
        <p:nvSpPr>
          <p:cNvPr id="1261580" name="AutoShape 12"/>
          <p:cNvSpPr>
            <a:spLocks noChangeArrowheads="1"/>
          </p:cNvSpPr>
          <p:nvPr/>
        </p:nvSpPr>
        <p:spPr bwMode="auto">
          <a:xfrm rot="720000">
            <a:off x="1251198" y="3426545"/>
            <a:ext cx="623888" cy="1287462"/>
          </a:xfrm>
          <a:prstGeom prst="parallelogram">
            <a:avLst>
              <a:gd name="adj" fmla="val 24995"/>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fr-FR" sz="2800">
              <a:cs typeface="+mn-cs"/>
            </a:endParaRPr>
          </a:p>
        </p:txBody>
      </p:sp>
      <p:sp>
        <p:nvSpPr>
          <p:cNvPr id="1261581" name="Rectangle 13"/>
          <p:cNvSpPr>
            <a:spLocks noChangeArrowheads="1"/>
          </p:cNvSpPr>
          <p:nvPr/>
        </p:nvSpPr>
        <p:spPr bwMode="auto">
          <a:xfrm>
            <a:off x="344488" y="1916832"/>
            <a:ext cx="2981585"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a:defRPr/>
            </a:pPr>
            <a:r>
              <a:rPr lang="fr-FR" sz="3200" dirty="0">
                <a:latin typeface="Times New Roman" charset="0"/>
                <a:cs typeface="+mn-cs"/>
              </a:rPr>
              <a:t>R</a:t>
            </a:r>
            <a:r>
              <a:rPr lang="fr-FR" sz="3200" dirty="0" smtClean="0">
                <a:latin typeface="Times New Roman" charset="0"/>
                <a:cs typeface="+mn-cs"/>
              </a:rPr>
              <a:t>obinet </a:t>
            </a:r>
            <a:r>
              <a:rPr lang="fr-FR" sz="3200" dirty="0">
                <a:latin typeface="Times New Roman" charset="0"/>
                <a:cs typeface="+mn-cs"/>
              </a:rPr>
              <a:t>mitigeur</a:t>
            </a:r>
          </a:p>
        </p:txBody>
      </p:sp>
      <p:grpSp>
        <p:nvGrpSpPr>
          <p:cNvPr id="256009" name="Group 14"/>
          <p:cNvGrpSpPr>
            <a:grpSpLocks/>
          </p:cNvGrpSpPr>
          <p:nvPr/>
        </p:nvGrpSpPr>
        <p:grpSpPr bwMode="auto">
          <a:xfrm>
            <a:off x="6321152" y="2636912"/>
            <a:ext cx="2927350" cy="1298575"/>
            <a:chOff x="2410" y="2029"/>
            <a:chExt cx="1844" cy="818"/>
          </a:xfrm>
        </p:grpSpPr>
        <p:sp useBgFill="1">
          <p:nvSpPr>
            <p:cNvPr id="1261583" name="Rectangle 15"/>
            <p:cNvSpPr>
              <a:spLocks noChangeArrowheads="1"/>
            </p:cNvSpPr>
            <p:nvPr/>
          </p:nvSpPr>
          <p:spPr bwMode="auto">
            <a:xfrm>
              <a:off x="2410" y="2029"/>
              <a:ext cx="1844" cy="818"/>
            </a:xfrm>
            <a:prstGeom prst="rect">
              <a:avLst/>
            </a:prstGeom>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fr-FR" sz="2800">
                <a:cs typeface="+mn-cs"/>
              </a:endParaRPr>
            </a:p>
          </p:txBody>
        </p:sp>
        <p:sp>
          <p:nvSpPr>
            <p:cNvPr id="1261584" name="AutoShape 16"/>
            <p:cNvSpPr>
              <a:spLocks noChangeArrowheads="1"/>
            </p:cNvSpPr>
            <p:nvPr/>
          </p:nvSpPr>
          <p:spPr bwMode="auto">
            <a:xfrm>
              <a:off x="3141" y="2329"/>
              <a:ext cx="334" cy="218"/>
            </a:xfrm>
            <a:prstGeom prst="upArrow">
              <a:avLst>
                <a:gd name="adj1" fmla="val 50000"/>
                <a:gd name="adj2"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2800">
                <a:cs typeface="+mn-cs"/>
              </a:endParaRPr>
            </a:p>
          </p:txBody>
        </p:sp>
        <p:sp>
          <p:nvSpPr>
            <p:cNvPr id="1261585" name="AutoShape 17"/>
            <p:cNvSpPr>
              <a:spLocks noChangeArrowheads="1"/>
            </p:cNvSpPr>
            <p:nvPr/>
          </p:nvSpPr>
          <p:spPr bwMode="auto">
            <a:xfrm>
              <a:off x="3629" y="2217"/>
              <a:ext cx="332" cy="217"/>
            </a:xfrm>
            <a:prstGeom prst="upArrow">
              <a:avLst>
                <a:gd name="adj1" fmla="val 50000"/>
                <a:gd name="adj2"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2800">
                <a:cs typeface="+mn-cs"/>
              </a:endParaRPr>
            </a:p>
          </p:txBody>
        </p:sp>
        <p:sp>
          <p:nvSpPr>
            <p:cNvPr id="1261586" name="AutoShape 18"/>
            <p:cNvSpPr>
              <a:spLocks noChangeArrowheads="1"/>
            </p:cNvSpPr>
            <p:nvPr/>
          </p:nvSpPr>
          <p:spPr bwMode="auto">
            <a:xfrm>
              <a:off x="3629" y="2480"/>
              <a:ext cx="332" cy="217"/>
            </a:xfrm>
            <a:prstGeom prst="downArrow">
              <a:avLst>
                <a:gd name="adj1" fmla="val 50000"/>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2800">
                <a:cs typeface="+mn-cs"/>
              </a:endParaRPr>
            </a:p>
          </p:txBody>
        </p:sp>
        <p:sp>
          <p:nvSpPr>
            <p:cNvPr id="1261587" name="Rectangle 19"/>
            <p:cNvSpPr>
              <a:spLocks noChangeArrowheads="1"/>
            </p:cNvSpPr>
            <p:nvPr/>
          </p:nvSpPr>
          <p:spPr bwMode="auto">
            <a:xfrm>
              <a:off x="2590" y="2318"/>
              <a:ext cx="40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defTabSz="762000">
                <a:defRPr/>
              </a:pPr>
              <a:r>
                <a:rPr lang="fr-FR" sz="2800">
                  <a:latin typeface="Times New Roman" charset="0"/>
                  <a:cs typeface="+mn-cs"/>
                </a:rPr>
                <a:t>off</a:t>
              </a:r>
            </a:p>
          </p:txBody>
        </p:sp>
      </p:grpSp>
      <p:sp>
        <p:nvSpPr>
          <p:cNvPr id="1261588" name="Rectangle 20"/>
          <p:cNvSpPr>
            <a:spLocks noChangeArrowheads="1"/>
          </p:cNvSpPr>
          <p:nvPr/>
        </p:nvSpPr>
        <p:spPr bwMode="auto">
          <a:xfrm>
            <a:off x="6545560" y="1844824"/>
            <a:ext cx="2681423"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a:defRPr/>
            </a:pPr>
            <a:r>
              <a:rPr lang="fr-FR" sz="3200" dirty="0">
                <a:latin typeface="Times New Roman" charset="0"/>
                <a:cs typeface="+mn-cs"/>
              </a:rPr>
              <a:t>F</a:t>
            </a:r>
            <a:r>
              <a:rPr lang="fr-FR" sz="3200" dirty="0" smtClean="0">
                <a:latin typeface="Times New Roman" charset="0"/>
                <a:cs typeface="+mn-cs"/>
              </a:rPr>
              <a:t>our </a:t>
            </a:r>
            <a:r>
              <a:rPr lang="fr-FR" sz="3200" dirty="0">
                <a:latin typeface="Times New Roman" charset="0"/>
                <a:cs typeface="+mn-cs"/>
              </a:rPr>
              <a:t>électrique</a:t>
            </a:r>
          </a:p>
        </p:txBody>
      </p:sp>
      <p:sp>
        <p:nvSpPr>
          <p:cNvPr id="1261589" name="Rectangle 21"/>
          <p:cNvSpPr>
            <a:spLocks noChangeArrowheads="1"/>
          </p:cNvSpPr>
          <p:nvPr/>
        </p:nvSpPr>
        <p:spPr bwMode="auto">
          <a:xfrm>
            <a:off x="344488" y="4888632"/>
            <a:ext cx="3773669"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a:defRPr/>
            </a:pPr>
            <a:r>
              <a:rPr lang="fr-FR" sz="3200" dirty="0">
                <a:latin typeface="Times New Roman" charset="0"/>
                <a:cs typeface="+mn-cs"/>
              </a:rPr>
              <a:t>Comment avoir </a:t>
            </a:r>
          </a:p>
          <a:p>
            <a:pPr defTabSz="762000">
              <a:defRPr/>
            </a:pPr>
            <a:r>
              <a:rPr lang="fr-FR" sz="3200" dirty="0">
                <a:latin typeface="Times New Roman" charset="0"/>
                <a:cs typeface="+mn-cs"/>
              </a:rPr>
              <a:t>de l</a:t>
            </a:r>
            <a:r>
              <a:rPr lang="fr-FR" altLang="ja-JP" sz="3200" dirty="0">
                <a:latin typeface="Arial"/>
                <a:cs typeface="+mn-cs"/>
              </a:rPr>
              <a:t>'</a:t>
            </a:r>
            <a:r>
              <a:rPr lang="fr-FR" sz="3200" dirty="0">
                <a:latin typeface="Times New Roman" charset="0"/>
                <a:cs typeface="+mn-cs"/>
              </a:rPr>
              <a:t>eau plus chaude ?</a:t>
            </a:r>
          </a:p>
        </p:txBody>
      </p:sp>
      <p:sp>
        <p:nvSpPr>
          <p:cNvPr id="1261590" name="Rectangle 22"/>
          <p:cNvSpPr>
            <a:spLocks noChangeArrowheads="1"/>
          </p:cNvSpPr>
          <p:nvPr/>
        </p:nvSpPr>
        <p:spPr bwMode="auto">
          <a:xfrm>
            <a:off x="6295301" y="4050432"/>
            <a:ext cx="2978179"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a:defRPr/>
            </a:pPr>
            <a:r>
              <a:rPr lang="fr-FR" sz="3200" dirty="0">
                <a:latin typeface="Times New Roman" charset="0"/>
                <a:cs typeface="+mn-cs"/>
              </a:rPr>
              <a:t>Grille du haut ou  </a:t>
            </a:r>
          </a:p>
          <a:p>
            <a:pPr defTabSz="762000">
              <a:defRPr/>
            </a:pPr>
            <a:r>
              <a:rPr lang="fr-FR" sz="3200" dirty="0">
                <a:latin typeface="Times New Roman" charset="0"/>
                <a:cs typeface="+mn-cs"/>
              </a:rPr>
              <a:t>du bas ?</a:t>
            </a:r>
          </a:p>
        </p:txBody>
      </p:sp>
      <p:pic>
        <p:nvPicPr>
          <p:cNvPr id="1261591"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429" y="3649588"/>
            <a:ext cx="23526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1592" name="Rectangle 24"/>
          <p:cNvSpPr>
            <a:spLocks noChangeArrowheads="1"/>
          </p:cNvSpPr>
          <p:nvPr/>
        </p:nvSpPr>
        <p:spPr bwMode="auto">
          <a:xfrm>
            <a:off x="3512840" y="2776882"/>
            <a:ext cx="2231180"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a:defRPr/>
            </a:pPr>
            <a:r>
              <a:rPr lang="fr-FR" sz="3200" dirty="0">
                <a:latin typeface="Times New Roman" charset="0"/>
                <a:cs typeface="+mn-cs"/>
              </a:rPr>
              <a:t>Windows</a:t>
            </a:r>
            <a:r>
              <a:rPr lang="fr-FR" altLang="ja-JP" sz="3200" dirty="0">
                <a:latin typeface="Arial"/>
                <a:cs typeface="+mn-cs"/>
              </a:rPr>
              <a:t>'</a:t>
            </a:r>
            <a:r>
              <a:rPr lang="fr-FR" sz="3200" dirty="0">
                <a:latin typeface="Times New Roman" charset="0"/>
                <a:cs typeface="+mn-cs"/>
              </a:rPr>
              <a:t>95</a:t>
            </a:r>
          </a:p>
        </p:txBody>
      </p:sp>
      <p:sp>
        <p:nvSpPr>
          <p:cNvPr id="1261593" name="Rectangle 25"/>
          <p:cNvSpPr>
            <a:spLocks noGrp="1" noChangeArrowheads="1"/>
          </p:cNvSpPr>
          <p:nvPr>
            <p:ph type="title"/>
          </p:nvPr>
        </p:nvSpPr>
        <p:spPr/>
        <p:txBody>
          <a:bodyPr/>
          <a:lstStyle/>
          <a:p>
            <a:pPr defTabSz="736600">
              <a:defRPr/>
            </a:pPr>
            <a:r>
              <a:rPr lang="fr-FR" dirty="0" smtClean="0">
                <a:cs typeface="+mj-cs"/>
              </a:rPr>
              <a:t>Affordance: problèmes</a:t>
            </a:r>
          </a:p>
        </p:txBody>
      </p:sp>
      <p:sp>
        <p:nvSpPr>
          <p:cNvPr id="2" name="Rectangle 1"/>
          <p:cNvSpPr/>
          <p:nvPr/>
        </p:nvSpPr>
        <p:spPr>
          <a:xfrm>
            <a:off x="4968552" y="5364504"/>
            <a:ext cx="4448944" cy="584776"/>
          </a:xfrm>
          <a:prstGeom prst="rect">
            <a:avLst/>
          </a:prstGeom>
        </p:spPr>
        <p:txBody>
          <a:bodyPr wrap="square">
            <a:spAutoFit/>
          </a:bodyPr>
          <a:lstStyle/>
          <a:p>
            <a:pPr marL="717550" lvl="1" indent="-276225" defTabSz="736600">
              <a:defRPr/>
            </a:pPr>
            <a:r>
              <a:rPr lang="fr-FR" sz="3200" dirty="0" smtClean="0"/>
              <a:t>Les télécommandes</a:t>
            </a:r>
            <a:endParaRPr lang="fr-FR" sz="3200" dirty="0"/>
          </a:p>
        </p:txBody>
      </p:sp>
      <p:sp>
        <p:nvSpPr>
          <p:cNvPr id="3" name="Espace réservé du numéro de diapositive 2"/>
          <p:cNvSpPr>
            <a:spLocks noGrp="1"/>
          </p:cNvSpPr>
          <p:nvPr>
            <p:ph type="sldNum" sz="quarter" idx="4"/>
          </p:nvPr>
        </p:nvSpPr>
        <p:spPr/>
        <p:txBody>
          <a:bodyPr/>
          <a:lstStyle/>
          <a:p>
            <a:pPr>
              <a:defRPr/>
            </a:pPr>
            <a:fld id="{D2D4E670-9259-314F-AEE9-7A59141E0C98}" type="slidenum">
              <a:rPr lang="fr-FR" smtClean="0"/>
              <a:pPr>
                <a:defRPr/>
              </a:pPr>
              <a:t>104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p:txBody>
          <a:bodyPr/>
          <a:lstStyle/>
          <a:p>
            <a:pPr defTabSz="736600">
              <a:defRPr/>
            </a:pPr>
            <a:r>
              <a:rPr lang="fr-FR" dirty="0" smtClean="0">
                <a:cs typeface="+mj-cs"/>
              </a:rPr>
              <a:t>Affordance: problèmes</a:t>
            </a:r>
          </a:p>
        </p:txBody>
      </p:sp>
      <p:pic>
        <p:nvPicPr>
          <p:cNvPr id="1263619" name="Picture 3" descr="(picture of connector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50900" y="2243138"/>
            <a:ext cx="5321300" cy="3644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63620" name="Picture 4" descr="(picture of connector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38900" y="2243138"/>
            <a:ext cx="2132013" cy="3624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3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p:txBody>
          <a:bodyPr/>
          <a:lstStyle/>
          <a:p>
            <a:pPr defTabSz="736600">
              <a:defRPr/>
            </a:pPr>
            <a:r>
              <a:rPr lang="fr-FR" dirty="0" smtClean="0">
                <a:cs typeface="+mj-cs"/>
              </a:rPr>
              <a:t>Feedback Proactif</a:t>
            </a:r>
          </a:p>
        </p:txBody>
      </p:sp>
      <p:sp>
        <p:nvSpPr>
          <p:cNvPr id="1265667" name="Rectangle 3"/>
          <p:cNvSpPr>
            <a:spLocks noGrp="1" noChangeArrowheads="1"/>
          </p:cNvSpPr>
          <p:nvPr>
            <p:ph type="body" idx="1"/>
          </p:nvPr>
        </p:nvSpPr>
        <p:spPr>
          <a:xfrm>
            <a:off x="577850" y="1901825"/>
            <a:ext cx="8420100" cy="4191471"/>
          </a:xfrm>
        </p:spPr>
        <p:txBody>
          <a:bodyPr/>
          <a:lstStyle/>
          <a:p>
            <a:pPr marL="331788" indent="-331788" defTabSz="736600">
              <a:lnSpc>
                <a:spcPct val="90000"/>
              </a:lnSpc>
              <a:defRPr/>
            </a:pPr>
            <a:r>
              <a:rPr lang="fr-FR" sz="3600" dirty="0" smtClean="0">
                <a:cs typeface="+mn-cs"/>
              </a:rPr>
              <a:t>Indiquer visuellement les actions significatives dans un contexte donné</a:t>
            </a:r>
          </a:p>
          <a:p>
            <a:pPr marL="717550" lvl="1" indent="-276225" defTabSz="736600">
              <a:lnSpc>
                <a:spcPct val="90000"/>
              </a:lnSpc>
              <a:defRPr/>
            </a:pPr>
            <a:r>
              <a:rPr lang="fr-FR" sz="3200" dirty="0" smtClean="0"/>
              <a:t>Boutons, textes ou zones grisés</a:t>
            </a:r>
          </a:p>
          <a:p>
            <a:pPr marL="331788" indent="-331788" defTabSz="736600">
              <a:lnSpc>
                <a:spcPct val="90000"/>
              </a:lnSpc>
              <a:defRPr/>
            </a:pPr>
            <a:r>
              <a:rPr lang="fr-FR" sz="3600" dirty="0" smtClean="0">
                <a:cs typeface="+mn-cs"/>
              </a:rPr>
              <a:t>Signaler la complétion d</a:t>
            </a:r>
            <a:r>
              <a:rPr lang="fr-FR" altLang="ja-JP" sz="3600" dirty="0" smtClean="0">
                <a:cs typeface="+mn-cs"/>
              </a:rPr>
              <a:t>'</a:t>
            </a:r>
            <a:r>
              <a:rPr lang="fr-FR" sz="3600" dirty="0" smtClean="0">
                <a:cs typeface="+mn-cs"/>
              </a:rPr>
              <a:t>une action </a:t>
            </a:r>
          </a:p>
          <a:p>
            <a:pPr marL="731838" lvl="1" indent="-331788" defTabSz="736600">
              <a:lnSpc>
                <a:spcPct val="90000"/>
              </a:lnSpc>
              <a:defRPr/>
            </a:pPr>
            <a:r>
              <a:rPr lang="fr-FR" sz="3200" dirty="0" smtClean="0"/>
              <a:t>Signal d</a:t>
            </a:r>
            <a:r>
              <a:rPr lang="fr-FR" altLang="ja-JP" sz="3200" dirty="0" smtClean="0"/>
              <a:t>'</a:t>
            </a:r>
            <a:r>
              <a:rPr lang="fr-FR" sz="3200" dirty="0" smtClean="0"/>
              <a:t>acheminement Télécom </a:t>
            </a:r>
          </a:p>
          <a:p>
            <a:pPr marL="717550" lvl="1" indent="-276225" defTabSz="736600">
              <a:lnSpc>
                <a:spcPct val="90000"/>
              </a:lnSpc>
              <a:defRPr/>
            </a:pPr>
            <a:r>
              <a:rPr lang="fr-FR" sz="3200" dirty="0" smtClean="0"/>
              <a:t>Barre de progression</a:t>
            </a:r>
          </a:p>
          <a:p>
            <a:pPr marL="717550" lvl="1" indent="-276225" defTabSz="736600">
              <a:lnSpc>
                <a:spcPct val="90000"/>
              </a:lnSpc>
              <a:defRPr/>
            </a:pPr>
            <a:r>
              <a:rPr lang="fr-FR" sz="3200" dirty="0" smtClean="0"/>
              <a:t>Curseurs </a:t>
            </a:r>
            <a:r>
              <a:rPr lang="fr-FR" sz="3200" dirty="0"/>
              <a:t>de </a:t>
            </a:r>
            <a:r>
              <a:rPr lang="fr-FR" sz="3200" dirty="0" smtClean="0"/>
              <a:t>souris</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106</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p:txBody>
          <a:bodyPr/>
          <a:lstStyle/>
          <a:p>
            <a:pPr defTabSz="736600">
              <a:defRPr/>
            </a:pPr>
            <a:r>
              <a:rPr lang="fr-FR" smtClean="0">
                <a:cs typeface="+mj-cs"/>
              </a:rPr>
              <a:t>Modèle de Norman et D</a:t>
            </a:r>
            <a:r>
              <a:rPr lang="fr-FR" smtClean="0">
                <a:solidFill>
                  <a:srgbClr val="FFCC00"/>
                </a:solidFill>
                <a:cs typeface="+mj-cs"/>
              </a:rPr>
              <a:t>esi</a:t>
            </a:r>
            <a:r>
              <a:rPr lang="fr-FR" smtClean="0">
                <a:cs typeface="+mj-cs"/>
              </a:rPr>
              <a:t>gn</a:t>
            </a:r>
          </a:p>
        </p:txBody>
      </p:sp>
      <p:sp>
        <p:nvSpPr>
          <p:cNvPr id="1267715" name="Rectangle 3"/>
          <p:cNvSpPr>
            <a:spLocks noGrp="1" noChangeArrowheads="1"/>
          </p:cNvSpPr>
          <p:nvPr>
            <p:ph type="body" idx="1"/>
          </p:nvPr>
        </p:nvSpPr>
        <p:spPr>
          <a:xfrm>
            <a:off x="562098" y="2461096"/>
            <a:ext cx="9647486" cy="3632200"/>
          </a:xfrm>
        </p:spPr>
        <p:txBody>
          <a:bodyPr/>
          <a:lstStyle/>
          <a:p>
            <a:pPr marL="331788" indent="-331788" defTabSz="736600">
              <a:defRPr/>
            </a:pPr>
            <a:r>
              <a:rPr lang="fr-FR" sz="3400" dirty="0" smtClean="0">
                <a:cs typeface="+mn-cs"/>
              </a:rPr>
              <a:t>Déterminer les fonctions du système ?</a:t>
            </a:r>
          </a:p>
          <a:p>
            <a:pPr marL="331788" indent="-331788" defTabSz="736600">
              <a:defRPr/>
            </a:pPr>
            <a:r>
              <a:rPr lang="fr-FR" sz="3400" dirty="0" smtClean="0">
                <a:cs typeface="+mn-cs"/>
              </a:rPr>
              <a:t>Connaître les actions disponibles ?</a:t>
            </a:r>
          </a:p>
          <a:p>
            <a:pPr marL="331788" indent="-331788" defTabSz="736600">
              <a:defRPr/>
            </a:pPr>
            <a:r>
              <a:rPr lang="fr-FR" sz="3400" dirty="0" smtClean="0">
                <a:cs typeface="+mn-cs"/>
              </a:rPr>
              <a:t>Trouver les correspondances intention / action ?</a:t>
            </a:r>
          </a:p>
          <a:p>
            <a:pPr marL="331788" indent="-331788" defTabSz="736600">
              <a:defRPr/>
            </a:pPr>
            <a:r>
              <a:rPr lang="fr-FR" sz="3400" dirty="0" smtClean="0">
                <a:cs typeface="+mn-cs"/>
              </a:rPr>
              <a:t>Exécuter les actions ?</a:t>
            </a:r>
          </a:p>
          <a:p>
            <a:pPr marL="331788" indent="-331788" defTabSz="736600">
              <a:defRPr/>
            </a:pPr>
            <a:r>
              <a:rPr lang="fr-FR" sz="3400" dirty="0" smtClean="0">
                <a:cs typeface="+mn-cs"/>
              </a:rPr>
              <a:t>Percevoir l</a:t>
            </a:r>
            <a:r>
              <a:rPr lang="fr-FR" altLang="ja-JP" sz="3400" dirty="0" smtClean="0">
                <a:cs typeface="+mn-cs"/>
              </a:rPr>
              <a:t>'</a:t>
            </a:r>
            <a:r>
              <a:rPr lang="fr-FR" sz="3400" dirty="0" smtClean="0">
                <a:cs typeface="+mn-cs"/>
              </a:rPr>
              <a:t>état du système ?</a:t>
            </a:r>
          </a:p>
          <a:p>
            <a:pPr marL="331788" indent="-331788" defTabSz="736600">
              <a:defRPr/>
            </a:pPr>
            <a:r>
              <a:rPr lang="fr-FR" dirty="0" smtClean="0">
                <a:cs typeface="+mn-cs"/>
              </a:rPr>
              <a:t>Déterminer si le système est dans l</a:t>
            </a:r>
            <a:r>
              <a:rPr lang="fr-FR" altLang="ja-JP" dirty="0" smtClean="0">
                <a:cs typeface="+mn-cs"/>
              </a:rPr>
              <a:t>'</a:t>
            </a:r>
            <a:r>
              <a:rPr lang="fr-FR" dirty="0" smtClean="0">
                <a:cs typeface="+mn-cs"/>
              </a:rPr>
              <a:t>état désiré ? </a:t>
            </a:r>
          </a:p>
        </p:txBody>
      </p:sp>
      <p:sp>
        <p:nvSpPr>
          <p:cNvPr id="1267717" name="Text Box 5"/>
          <p:cNvSpPr txBox="1">
            <a:spLocks noChangeArrowheads="1"/>
          </p:cNvSpPr>
          <p:nvPr/>
        </p:nvSpPr>
        <p:spPr bwMode="auto">
          <a:xfrm>
            <a:off x="479425" y="1635522"/>
            <a:ext cx="942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3600" dirty="0">
                <a:latin typeface="Times New Roman" charset="0"/>
                <a:cs typeface="+mn-cs"/>
              </a:rPr>
              <a:t>Avec quelle facilité un utilisateur peut-il :</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107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77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77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77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77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7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1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400080"/>
        </a:solidFill>
        <a:effectLst/>
      </p:bgPr>
    </p:bg>
    <p:spTree>
      <p:nvGrpSpPr>
        <p:cNvPr id="1" name=""/>
        <p:cNvGrpSpPr/>
        <p:nvPr/>
      </p:nvGrpSpPr>
      <p:grpSpPr>
        <a:xfrm>
          <a:off x="0" y="0"/>
          <a:ext cx="0" cy="0"/>
          <a:chOff x="0" y="0"/>
          <a:chExt cx="0" cy="0"/>
        </a:xfrm>
      </p:grpSpPr>
      <p:sp>
        <p:nvSpPr>
          <p:cNvPr id="1618946"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1618947"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solidFill>
                <a:srgbClr val="000000"/>
              </a:solidFill>
              <a:latin typeface="Arial" charset="0"/>
              <a:cs typeface="+mn-cs"/>
              <a:sym typeface="Wingdings 2" charset="0"/>
            </a:endParaRPr>
          </a:p>
          <a:p>
            <a:pPr>
              <a:defRPr/>
            </a:pPr>
            <a:endParaRPr lang="fr-FR">
              <a:solidFill>
                <a:srgbClr val="000000"/>
              </a:solidFill>
              <a:latin typeface="Arial" charset="0"/>
              <a:cs typeface="+mn-cs"/>
              <a:sym typeface="Wingdings 2" charset="0"/>
            </a:endParaRPr>
          </a:p>
          <a:p>
            <a:pPr>
              <a:spcBef>
                <a:spcPct val="50000"/>
              </a:spcBef>
              <a:defRPr/>
            </a:pPr>
            <a:endParaRPr lang="fr-FR">
              <a:cs typeface="+mn-cs"/>
            </a:endParaRPr>
          </a:p>
        </p:txBody>
      </p:sp>
      <p:sp>
        <p:nvSpPr>
          <p:cNvPr id="1618948" name="Rectangle 4"/>
          <p:cNvSpPr>
            <a:spLocks noChangeArrowheads="1"/>
          </p:cNvSpPr>
          <p:nvPr/>
        </p:nvSpPr>
        <p:spPr bwMode="auto">
          <a:xfrm>
            <a:off x="762000" y="1263650"/>
            <a:ext cx="8686800" cy="723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800" dirty="0">
                <a:solidFill>
                  <a:srgbClr val="FFCC00"/>
                </a:solidFill>
                <a:latin typeface="Times New Roman" charset="0"/>
                <a:cs typeface="+mn-cs"/>
              </a:rPr>
              <a:t>Modèle de Rasmussen</a:t>
            </a:r>
            <a:r>
              <a:rPr lang="fr-FR" sz="3200" dirty="0">
                <a:latin typeface="Times New Roman" charset="0"/>
                <a:cs typeface="+mn-cs"/>
              </a:rPr>
              <a:t> </a:t>
            </a:r>
          </a:p>
          <a:p>
            <a:pPr>
              <a:defRPr/>
            </a:pPr>
            <a:endParaRPr lang="fr-FR" sz="3200" dirty="0" smtClean="0">
              <a:latin typeface="Times New Roman" charset="0"/>
              <a:cs typeface="+mn-cs"/>
            </a:endParaRPr>
          </a:p>
          <a:p>
            <a:pPr>
              <a:defRPr/>
            </a:pPr>
            <a:r>
              <a:rPr lang="fr-FR" sz="3600" dirty="0">
                <a:latin typeface="Times"/>
                <a:cs typeface="Times"/>
              </a:rPr>
              <a:t>Un modèle simplifié des 3 niveaux de contrôle des comportements humains</a:t>
            </a:r>
          </a:p>
          <a:p>
            <a:pPr>
              <a:defRPr/>
            </a:pPr>
            <a:endParaRPr lang="fr-FR" sz="3200" dirty="0">
              <a:latin typeface="Times New Roman" charset="0"/>
              <a:cs typeface="+mn-cs"/>
            </a:endParaRPr>
          </a:p>
          <a:p>
            <a:pPr>
              <a:defRPr/>
            </a:pPr>
            <a:r>
              <a:rPr lang="fr-FR" sz="3600" dirty="0">
                <a:cs typeface="+mn-cs"/>
              </a:rPr>
              <a:t>J. Rasmussen, « Information </a:t>
            </a:r>
            <a:r>
              <a:rPr lang="fr-FR" sz="3600" dirty="0" err="1">
                <a:cs typeface="+mn-cs"/>
              </a:rPr>
              <a:t>Processing</a:t>
            </a:r>
            <a:r>
              <a:rPr lang="fr-FR" sz="3600" dirty="0">
                <a:cs typeface="+mn-cs"/>
              </a:rPr>
              <a:t> and </a:t>
            </a:r>
            <a:r>
              <a:rPr lang="fr-FR" sz="3600" dirty="0" err="1">
                <a:cs typeface="+mn-cs"/>
              </a:rPr>
              <a:t>Human</a:t>
            </a:r>
            <a:r>
              <a:rPr lang="fr-FR" sz="3600" dirty="0">
                <a:cs typeface="+mn-cs"/>
              </a:rPr>
              <a:t>-Machine Interaction: An </a:t>
            </a:r>
            <a:r>
              <a:rPr lang="fr-FR" sz="3600" dirty="0" err="1">
                <a:cs typeface="+mn-cs"/>
              </a:rPr>
              <a:t>Approach</a:t>
            </a:r>
            <a:r>
              <a:rPr lang="fr-FR" sz="3600" dirty="0">
                <a:cs typeface="+mn-cs"/>
              </a:rPr>
              <a:t> to Cognitive Engineering », </a:t>
            </a:r>
            <a:r>
              <a:rPr lang="fr-FR" sz="3600" dirty="0" smtClean="0">
                <a:cs typeface="+mn-cs"/>
              </a:rPr>
              <a:t>1986</a:t>
            </a:r>
          </a:p>
          <a:p>
            <a:pPr>
              <a:defRPr/>
            </a:pPr>
            <a:endParaRPr lang="fr-FR" sz="3600" dirty="0" smtClean="0">
              <a:cs typeface="+mn-cs"/>
            </a:endParaRPr>
          </a:p>
          <a:p>
            <a:pPr>
              <a:defRPr/>
            </a:pPr>
            <a:endParaRPr lang="fr-FR" sz="3600" dirty="0">
              <a:latin typeface="Times New Roman" charset="0"/>
              <a:cs typeface="+mn-cs"/>
            </a:endParaRPr>
          </a:p>
          <a:p>
            <a:pPr>
              <a:defRPr/>
            </a:pPr>
            <a:endParaRPr lang="fr-FR" sz="3200" dirty="0">
              <a:latin typeface="Times New Roman" charset="0"/>
              <a:cs typeface="+mn-cs"/>
            </a:endParaRPr>
          </a:p>
          <a:p>
            <a:pPr>
              <a:defRPr/>
            </a:pPr>
            <a:endParaRPr lang="fr-FR" dirty="0">
              <a:latin typeface="Times New Roman" charset="0"/>
              <a:cs typeface="+mn-cs"/>
            </a:endParaRPr>
          </a:p>
          <a:p>
            <a:pPr>
              <a:defRPr/>
            </a:pPr>
            <a:endParaRPr lang="fr-FR" sz="4400" b="1" dirty="0">
              <a:solidFill>
                <a:srgbClr val="0000FF"/>
              </a:solidFill>
            </a:endParaRPr>
          </a:p>
        </p:txBody>
      </p:sp>
      <p:sp>
        <p:nvSpPr>
          <p:cNvPr id="2" name="Espace réservé du numéro de diapositive 1"/>
          <p:cNvSpPr>
            <a:spLocks noGrp="1"/>
          </p:cNvSpPr>
          <p:nvPr>
            <p:ph type="sldNum" sz="quarter" idx="12"/>
          </p:nvPr>
        </p:nvSpPr>
        <p:spPr/>
        <p:txBody>
          <a:bodyPr/>
          <a:lstStyle/>
          <a:p>
            <a:pPr>
              <a:defRPr/>
            </a:pPr>
            <a:fld id="{9921DD21-E04F-B84F-8A2A-13A65D1374BD}" type="slidenum">
              <a:rPr lang="fr-FR" smtClean="0"/>
              <a:pPr>
                <a:defRPr/>
              </a:pPr>
              <a:t>108</a:t>
            </a:fld>
            <a:endParaRPr lang="fr-FR"/>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6" descr="modelRasmus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44624"/>
            <a:ext cx="8601493"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fld id="{6FEB7DB7-483A-8E49-AFFB-B240FE05BC31}" type="slidenum">
              <a:rPr lang="fr-FR" smtClean="0"/>
              <a:pPr>
                <a:defRPr/>
              </a:pPr>
              <a:t>109</a:t>
            </a:fld>
            <a:endParaRPr lang="fr-FR"/>
          </a:p>
        </p:txBody>
      </p:sp>
    </p:spTree>
    <p:extLst>
      <p:ext uri="{BB962C8B-B14F-4D97-AF65-F5344CB8AC3E}">
        <p14:creationId xmlns:p14="http://schemas.microsoft.com/office/powerpoint/2010/main" val="4065710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body" idx="1"/>
          </p:nvPr>
        </p:nvSpPr>
        <p:spPr/>
        <p:txBody>
          <a:bodyPr/>
          <a:lstStyle/>
          <a:p>
            <a:pPr>
              <a:spcBef>
                <a:spcPct val="0"/>
              </a:spcBef>
              <a:buFontTx/>
              <a:buNone/>
              <a:defRPr/>
            </a:pPr>
            <a:endParaRPr lang="fr-FR" smtClean="0">
              <a:cs typeface="+mn-cs"/>
            </a:endParaRPr>
          </a:p>
          <a:p>
            <a:pPr>
              <a:spcBef>
                <a:spcPct val="0"/>
              </a:spcBef>
              <a:buFontTx/>
              <a:buNone/>
              <a:defRPr/>
            </a:pPr>
            <a:endParaRPr lang="fr-FR" sz="2000" u="sng" smtClean="0">
              <a:latin typeface="Lucida Grande" charset="0"/>
              <a:cs typeface="+mn-cs"/>
            </a:endParaRPr>
          </a:p>
          <a:p>
            <a:pPr>
              <a:spcBef>
                <a:spcPct val="0"/>
              </a:spcBef>
              <a:buFontTx/>
              <a:buNone/>
              <a:defRPr/>
            </a:pPr>
            <a:endParaRPr lang="fr-FR" smtClean="0">
              <a:cs typeface="+mn-cs"/>
            </a:endParaRPr>
          </a:p>
        </p:txBody>
      </p:sp>
      <p:sp>
        <p:nvSpPr>
          <p:cNvPr id="1082371" name="Rectangle 3"/>
          <p:cNvSpPr>
            <a:spLocks noChangeArrowheads="1"/>
          </p:cNvSpPr>
          <p:nvPr/>
        </p:nvSpPr>
        <p:spPr bwMode="auto">
          <a:xfrm>
            <a:off x="381000" y="861020"/>
            <a:ext cx="9525000" cy="56015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smtClean="0">
                <a:solidFill>
                  <a:srgbClr val="FFCC00"/>
                </a:solidFill>
                <a:cs typeface="+mn-cs"/>
              </a:rPr>
              <a:t>2- Le système </a:t>
            </a:r>
            <a:r>
              <a:rPr lang="fr-FR" sz="3600" b="1" u="sng" dirty="0">
                <a:solidFill>
                  <a:srgbClr val="FFCC00"/>
                </a:solidFill>
                <a:cs typeface="+mn-cs"/>
              </a:rPr>
              <a:t>moteur</a:t>
            </a:r>
            <a:r>
              <a:rPr lang="fr-FR" sz="3600" b="1" dirty="0">
                <a:solidFill>
                  <a:srgbClr val="FFCC00"/>
                </a:solidFill>
                <a:cs typeface="+mn-cs"/>
              </a:rPr>
              <a:t> :</a:t>
            </a:r>
            <a:endParaRPr lang="fr-FR" sz="3600" u="sng" dirty="0">
              <a:solidFill>
                <a:srgbClr val="FFEA18"/>
              </a:solidFill>
              <a:cs typeface="+mn-cs"/>
            </a:endParaRPr>
          </a:p>
          <a:p>
            <a:pPr lvl="1">
              <a:buFontTx/>
              <a:buChar char="•"/>
              <a:defRPr/>
            </a:pPr>
            <a:r>
              <a:rPr lang="fr-FR" sz="3200" dirty="0">
                <a:cs typeface="+mn-cs"/>
              </a:rPr>
              <a:t> </a:t>
            </a:r>
            <a:r>
              <a:rPr lang="fr-FR" sz="3200" dirty="0" smtClean="0">
                <a:cs typeface="+mn-cs"/>
              </a:rPr>
              <a:t>C’est le </a:t>
            </a:r>
            <a:r>
              <a:rPr lang="fr-FR" sz="3200" dirty="0">
                <a:cs typeface="+mn-cs"/>
              </a:rPr>
              <a:t>système </a:t>
            </a:r>
            <a:r>
              <a:rPr lang="fr-FR" sz="3200" dirty="0" smtClean="0">
                <a:cs typeface="+mn-cs"/>
              </a:rPr>
              <a:t>responsable </a:t>
            </a:r>
            <a:r>
              <a:rPr lang="fr-FR" sz="3200" dirty="0">
                <a:cs typeface="+mn-cs"/>
              </a:rPr>
              <a:t>des </a:t>
            </a:r>
            <a:r>
              <a:rPr lang="fr-FR" sz="3200" dirty="0" smtClean="0">
                <a:cs typeface="+mn-cs"/>
              </a:rPr>
              <a:t>mouvements</a:t>
            </a:r>
            <a:r>
              <a:rPr lang="fr-FR" sz="3200" dirty="0">
                <a:cs typeface="+mn-cs"/>
              </a:rPr>
              <a:t>. </a:t>
            </a:r>
            <a:endParaRPr lang="fr-FR" sz="3200" dirty="0" smtClean="0">
              <a:cs typeface="+mn-cs"/>
            </a:endParaRPr>
          </a:p>
          <a:p>
            <a:pPr lvl="1">
              <a:defRPr/>
            </a:pPr>
            <a:r>
              <a:rPr lang="fr-FR" sz="3200" dirty="0" smtClean="0">
                <a:cs typeface="+mn-cs"/>
              </a:rPr>
              <a:t>Pour l'interaction </a:t>
            </a:r>
            <a:r>
              <a:rPr lang="fr-FR" sz="3200" dirty="0">
                <a:cs typeface="+mn-cs"/>
              </a:rPr>
              <a:t>homme-ordinateur, </a:t>
            </a:r>
            <a:r>
              <a:rPr lang="fr-FR" sz="3200" dirty="0" smtClean="0">
                <a:cs typeface="+mn-cs"/>
              </a:rPr>
              <a:t>il s’agit généralement de la manipulation des </a:t>
            </a:r>
            <a:r>
              <a:rPr lang="fr-FR" sz="3200" dirty="0">
                <a:cs typeface="+mn-cs"/>
              </a:rPr>
              <a:t>claviers, </a:t>
            </a:r>
            <a:endParaRPr lang="fr-FR" sz="3200" dirty="0" smtClean="0">
              <a:cs typeface="+mn-cs"/>
            </a:endParaRPr>
          </a:p>
          <a:p>
            <a:pPr lvl="1">
              <a:defRPr/>
            </a:pPr>
            <a:r>
              <a:rPr lang="fr-FR" sz="3200" dirty="0" smtClean="0">
                <a:cs typeface="+mn-cs"/>
              </a:rPr>
              <a:t>écrans </a:t>
            </a:r>
            <a:r>
              <a:rPr lang="fr-FR" sz="3200" dirty="0">
                <a:cs typeface="+mn-cs"/>
              </a:rPr>
              <a:t>et des dispositifs de désignation</a:t>
            </a:r>
            <a:r>
              <a:rPr lang="fr-FR" sz="3200" dirty="0" smtClean="0">
                <a:cs typeface="+mn-cs"/>
              </a:rPr>
              <a:t>.</a:t>
            </a:r>
          </a:p>
          <a:p>
            <a:pPr lvl="1">
              <a:buFontTx/>
              <a:buChar char="•"/>
              <a:defRPr/>
            </a:pPr>
            <a:endParaRPr lang="fr-FR" sz="1000" dirty="0">
              <a:cs typeface="+mn-cs"/>
            </a:endParaRPr>
          </a:p>
          <a:p>
            <a:pPr lvl="1">
              <a:buFontTx/>
              <a:buChar char="•"/>
              <a:defRPr/>
            </a:pPr>
            <a:r>
              <a:rPr lang="fr-FR" sz="2800" dirty="0">
                <a:cs typeface="+mn-cs"/>
              </a:rPr>
              <a:t> </a:t>
            </a:r>
            <a:r>
              <a:rPr lang="fr-FR" sz="3200" dirty="0">
                <a:cs typeface="+mn-cs"/>
              </a:rPr>
              <a:t>Un mouvement n'est pas continu mais est constitué d'une suite de </a:t>
            </a:r>
            <a:r>
              <a:rPr lang="fr-FR" sz="3200" dirty="0" smtClean="0">
                <a:cs typeface="+mn-cs"/>
              </a:rPr>
              <a:t>micromouvements discrets. </a:t>
            </a:r>
            <a:r>
              <a:rPr lang="fr-FR" sz="3200" dirty="0">
                <a:cs typeface="+mn-cs"/>
              </a:rPr>
              <a:t>Chaque micromouvement s'accomplit en moyenne en </a:t>
            </a:r>
            <a:endParaRPr lang="fr-FR" sz="3200" dirty="0" smtClean="0">
              <a:cs typeface="+mn-cs"/>
            </a:endParaRPr>
          </a:p>
          <a:p>
            <a:pPr lvl="1">
              <a:defRPr/>
            </a:pPr>
            <a:r>
              <a:rPr lang="fr-FR" sz="3200" dirty="0" smtClean="0">
                <a:cs typeface="+mn-cs"/>
              </a:rPr>
              <a:t>70 </a:t>
            </a:r>
            <a:r>
              <a:rPr lang="fr-FR" sz="3200" dirty="0">
                <a:cs typeface="+mn-cs"/>
              </a:rPr>
              <a:t>ms. Ce temps constitue le cycle de base </a:t>
            </a:r>
            <a:r>
              <a:rPr lang="fr-FR" sz="3200" dirty="0" err="1">
                <a:cs typeface="+mn-cs"/>
              </a:rPr>
              <a:t>t</a:t>
            </a:r>
            <a:r>
              <a:rPr lang="fr-FR" sz="3200" baseline="-25000" dirty="0" err="1">
                <a:cs typeface="+mn-cs"/>
              </a:rPr>
              <a:t>m</a:t>
            </a:r>
            <a:r>
              <a:rPr lang="fr-FR" sz="3200" baseline="-25000" dirty="0">
                <a:cs typeface="+mn-cs"/>
              </a:rPr>
              <a:t> </a:t>
            </a:r>
            <a:r>
              <a:rPr lang="fr-FR" sz="3200" dirty="0">
                <a:cs typeface="+mn-cs"/>
              </a:rPr>
              <a:t>du processeur du système moteur.</a:t>
            </a:r>
            <a:endParaRPr lang="fr-FR" sz="3200" dirty="0">
              <a:solidFill>
                <a:schemeClr val="bg1"/>
              </a:solidFill>
              <a:cs typeface="+mn-cs"/>
            </a:endParaRPr>
          </a:p>
          <a:p>
            <a:pPr lvl="1">
              <a:buFontTx/>
              <a:buChar char="•"/>
              <a:defRPr/>
            </a:pPr>
            <a:endParaRPr lang="fr-FR" dirty="0">
              <a:solidFill>
                <a:schemeClr val="bg1"/>
              </a:solidFill>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11</a:t>
            </a:fld>
            <a:endParaRPr lang="fr-FR"/>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title"/>
          </p:nvPr>
        </p:nvSpPr>
        <p:spPr>
          <a:xfrm>
            <a:off x="216594" y="188913"/>
            <a:ext cx="9632950" cy="754062"/>
          </a:xfrm>
        </p:spPr>
        <p:txBody>
          <a:bodyPr/>
          <a:lstStyle/>
          <a:p>
            <a:pPr algn="ctr" defTabSz="736600">
              <a:defRPr/>
            </a:pPr>
            <a:r>
              <a:rPr lang="fr-FR" sz="4000" dirty="0">
                <a:cs typeface="+mj-cs"/>
              </a:rPr>
              <a:t>L</a:t>
            </a:r>
            <a:r>
              <a:rPr lang="fr-FR" sz="4000" dirty="0" smtClean="0">
                <a:cs typeface="+mj-cs"/>
              </a:rPr>
              <a:t>a conduite : niveau « réflexe »</a:t>
            </a:r>
          </a:p>
        </p:txBody>
      </p:sp>
      <p:pic>
        <p:nvPicPr>
          <p:cNvPr id="12718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507"/>
          <a:stretch>
            <a:fillRect/>
          </a:stretch>
        </p:blipFill>
        <p:spPr>
          <a:xfrm>
            <a:off x="273050" y="1268760"/>
            <a:ext cx="5616575" cy="4033837"/>
          </a:xfrm>
          <a:extLs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1271812" name="Text Box 4"/>
          <p:cNvSpPr txBox="1">
            <a:spLocks noChangeArrowheads="1"/>
          </p:cNvSpPr>
          <p:nvPr/>
        </p:nvSpPr>
        <p:spPr bwMode="auto">
          <a:xfrm>
            <a:off x="416496" y="5302597"/>
            <a:ext cx="87074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2800" dirty="0" smtClean="0">
                <a:latin typeface="Helvetica" charset="0"/>
                <a:cs typeface="+mn-cs"/>
              </a:rPr>
              <a:t>Exemples : suivre la route, rouler à une certaine vitesse, etc</a:t>
            </a:r>
            <a:r>
              <a:rPr lang="fr-FR" sz="2800" dirty="0">
                <a:latin typeface="Helvetica" charset="0"/>
                <a:cs typeface="+mn-cs"/>
              </a:rPr>
              <a:t>.</a:t>
            </a:r>
            <a:endParaRPr lang="fr-FR" dirty="0" smtClean="0">
              <a:latin typeface="Helvetica" charset="0"/>
              <a:cs typeface="+mn-cs"/>
            </a:endParaRPr>
          </a:p>
        </p:txBody>
      </p:sp>
      <p:sp>
        <p:nvSpPr>
          <p:cNvPr id="1271813" name="Text Box 5"/>
          <p:cNvSpPr txBox="1">
            <a:spLocks noChangeArrowheads="1"/>
          </p:cNvSpPr>
          <p:nvPr/>
        </p:nvSpPr>
        <p:spPr bwMode="auto">
          <a:xfrm>
            <a:off x="6032500" y="1474906"/>
            <a:ext cx="38735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2800" dirty="0" smtClean="0">
                <a:latin typeface="Helvetica" charset="0"/>
                <a:cs typeface="+mn-cs"/>
              </a:rPr>
              <a:t>A ce niveau, </a:t>
            </a:r>
            <a:r>
              <a:rPr lang="fr-FR" sz="2800" dirty="0">
                <a:latin typeface="Helvetica" charset="0"/>
              </a:rPr>
              <a:t>les activités </a:t>
            </a:r>
            <a:r>
              <a:rPr lang="fr-FR" sz="2800" dirty="0" smtClean="0">
                <a:latin typeface="Helvetica" charset="0"/>
              </a:rPr>
              <a:t>d’</a:t>
            </a:r>
            <a:r>
              <a:rPr lang="fr-FR" sz="2800" dirty="0" smtClean="0">
                <a:latin typeface="Helvetica" charset="0"/>
                <a:cs typeface="+mn-cs"/>
              </a:rPr>
              <a:t>un conducteur expérimenté sont réalisées quasi automatiquement, sans y porter </a:t>
            </a:r>
            <a:r>
              <a:rPr lang="fr-FR" sz="2800" dirty="0" err="1" smtClean="0">
                <a:latin typeface="Helvetica" charset="0"/>
                <a:cs typeface="+mn-cs"/>
              </a:rPr>
              <a:t>bcp</a:t>
            </a:r>
            <a:r>
              <a:rPr lang="fr-FR" sz="2800" dirty="0" smtClean="0">
                <a:latin typeface="Helvetica" charset="0"/>
                <a:cs typeface="+mn-cs"/>
              </a:rPr>
              <a:t> d’attention et avec </a:t>
            </a:r>
          </a:p>
          <a:p>
            <a:pPr>
              <a:defRPr/>
            </a:pPr>
            <a:r>
              <a:rPr lang="fr-FR" sz="2800" dirty="0" smtClean="0">
                <a:latin typeface="Helvetica" charset="0"/>
                <a:cs typeface="+mn-cs"/>
              </a:rPr>
              <a:t>peu d</a:t>
            </a:r>
            <a:r>
              <a:rPr lang="fr-FR" altLang="ja-JP" sz="2800" dirty="0" smtClean="0">
                <a:latin typeface="Arial"/>
                <a:cs typeface="+mn-cs"/>
              </a:rPr>
              <a:t>'</a:t>
            </a:r>
            <a:r>
              <a:rPr lang="fr-FR" sz="2800" dirty="0" smtClean="0">
                <a:latin typeface="Helvetica" charset="0"/>
                <a:cs typeface="+mn-cs"/>
              </a:rPr>
              <a:t>effort.</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110</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38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3050" y="1196752"/>
            <a:ext cx="5905500" cy="4068763"/>
          </a:xfrm>
          <a:extLs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1273859" name="Rectangle 3"/>
          <p:cNvSpPr>
            <a:spLocks noGrp="1" noChangeArrowheads="1"/>
          </p:cNvSpPr>
          <p:nvPr>
            <p:ph type="title"/>
          </p:nvPr>
        </p:nvSpPr>
        <p:spPr>
          <a:xfrm>
            <a:off x="87560" y="88408"/>
            <a:ext cx="9906000" cy="963613"/>
          </a:xfrm>
        </p:spPr>
        <p:txBody>
          <a:bodyPr lIns="88210" tIns="44827" rIns="88210" bIns="44827" anchor="ctr"/>
          <a:lstStyle/>
          <a:p>
            <a:pPr algn="ctr" defTabSz="736600">
              <a:defRPr/>
            </a:pPr>
            <a:r>
              <a:rPr lang="fr-FR" sz="4000" dirty="0">
                <a:cs typeface="+mj-cs"/>
              </a:rPr>
              <a:t>L</a:t>
            </a:r>
            <a:r>
              <a:rPr lang="fr-FR" sz="4000" dirty="0" smtClean="0">
                <a:cs typeface="+mj-cs"/>
              </a:rPr>
              <a:t>a conduite : niveau « procédés »</a:t>
            </a:r>
          </a:p>
        </p:txBody>
      </p:sp>
      <p:sp>
        <p:nvSpPr>
          <p:cNvPr id="1273860" name="Text Box 4"/>
          <p:cNvSpPr txBox="1">
            <a:spLocks noChangeArrowheads="1"/>
          </p:cNvSpPr>
          <p:nvPr/>
        </p:nvSpPr>
        <p:spPr bwMode="auto">
          <a:xfrm>
            <a:off x="6249144" y="1688608"/>
            <a:ext cx="3289300" cy="310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2800" dirty="0" smtClean="0">
                <a:latin typeface="Helvetica" charset="0"/>
                <a:cs typeface="+mn-cs"/>
              </a:rPr>
              <a:t>A ce niveau, les activités ne sont pas réalisées automatiquement. L</a:t>
            </a:r>
            <a:r>
              <a:rPr lang="fr-FR" altLang="ja-JP" sz="2800" dirty="0" smtClean="0">
                <a:latin typeface="Arial"/>
                <a:cs typeface="+mn-cs"/>
              </a:rPr>
              <a:t>'</a:t>
            </a:r>
            <a:r>
              <a:rPr lang="fr-FR" sz="2800" dirty="0" smtClean="0">
                <a:latin typeface="Helvetica" charset="0"/>
                <a:cs typeface="+mn-cs"/>
              </a:rPr>
              <a:t>utilisateur sait </a:t>
            </a:r>
          </a:p>
          <a:p>
            <a:pPr>
              <a:defRPr/>
            </a:pPr>
            <a:r>
              <a:rPr lang="fr-FR" sz="2800" dirty="0" smtClean="0">
                <a:latin typeface="Helvetica" charset="0"/>
                <a:cs typeface="+mn-cs"/>
              </a:rPr>
              <a:t>ce qu</a:t>
            </a:r>
            <a:r>
              <a:rPr lang="fr-FR" altLang="ja-JP" sz="2800" dirty="0" smtClean="0">
                <a:latin typeface="Arial"/>
                <a:cs typeface="+mn-cs"/>
              </a:rPr>
              <a:t>'</a:t>
            </a:r>
            <a:r>
              <a:rPr lang="fr-FR" sz="2800" dirty="0" smtClean="0">
                <a:latin typeface="Helvetica" charset="0"/>
                <a:cs typeface="+mn-cs"/>
              </a:rPr>
              <a:t>il fait et ce qu’il souhaite.</a:t>
            </a:r>
          </a:p>
        </p:txBody>
      </p:sp>
      <p:sp>
        <p:nvSpPr>
          <p:cNvPr id="1273861" name="Text Box 5"/>
          <p:cNvSpPr txBox="1">
            <a:spLocks noChangeArrowheads="1"/>
          </p:cNvSpPr>
          <p:nvPr/>
        </p:nvSpPr>
        <p:spPr bwMode="auto">
          <a:xfrm>
            <a:off x="560388" y="5301208"/>
            <a:ext cx="87360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2800" dirty="0" smtClean="0">
                <a:latin typeface="Helvetica" charset="0"/>
                <a:cs typeface="+mn-cs"/>
              </a:rPr>
              <a:t>Ex : doubler une voiture, éviter un obstacle détecté à l</a:t>
            </a:r>
            <a:r>
              <a:rPr lang="fr-FR" altLang="ja-JP" sz="2800" dirty="0" smtClean="0">
                <a:latin typeface="Arial"/>
                <a:cs typeface="+mn-cs"/>
              </a:rPr>
              <a:t>'</a:t>
            </a:r>
            <a:r>
              <a:rPr lang="fr-FR" sz="2800" dirty="0" smtClean="0">
                <a:latin typeface="Helvetica" charset="0"/>
                <a:cs typeface="+mn-cs"/>
              </a:rPr>
              <a:t>avance</a:t>
            </a:r>
            <a:r>
              <a:rPr lang="fr-FR" dirty="0" smtClean="0">
                <a:latin typeface="Helvetica" charset="0"/>
                <a:cs typeface="+mn-cs"/>
              </a:rPr>
              <a:t> </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111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ChangeArrowheads="1"/>
          </p:cNvSpPr>
          <p:nvPr>
            <p:ph type="title"/>
          </p:nvPr>
        </p:nvSpPr>
        <p:spPr>
          <a:xfrm>
            <a:off x="144463" y="115888"/>
            <a:ext cx="9632950" cy="754062"/>
          </a:xfrm>
        </p:spPr>
        <p:txBody>
          <a:bodyPr/>
          <a:lstStyle/>
          <a:p>
            <a:pPr algn="ctr" defTabSz="736600">
              <a:defRPr/>
            </a:pPr>
            <a:r>
              <a:rPr lang="fr-FR" sz="4000" dirty="0">
                <a:cs typeface="+mj-cs"/>
              </a:rPr>
              <a:t>L</a:t>
            </a:r>
            <a:r>
              <a:rPr lang="fr-FR" sz="4000" dirty="0" smtClean="0">
                <a:cs typeface="+mj-cs"/>
              </a:rPr>
              <a:t>a conduite : niveau « savoir »</a:t>
            </a:r>
          </a:p>
        </p:txBody>
      </p:sp>
      <p:sp>
        <p:nvSpPr>
          <p:cNvPr id="1275907" name="Text Box 3"/>
          <p:cNvSpPr txBox="1">
            <a:spLocks noChangeArrowheads="1"/>
          </p:cNvSpPr>
          <p:nvPr/>
        </p:nvSpPr>
        <p:spPr bwMode="auto">
          <a:xfrm>
            <a:off x="0" y="5427221"/>
            <a:ext cx="9906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2800" dirty="0" smtClean="0">
                <a:latin typeface="Helvetica" charset="0"/>
                <a:cs typeface="+mn-cs"/>
              </a:rPr>
              <a:t>Ex : l</a:t>
            </a:r>
            <a:r>
              <a:rPr lang="fr-FR" altLang="ja-JP" sz="2800" dirty="0" smtClean="0">
                <a:latin typeface="Arial"/>
                <a:cs typeface="+mn-cs"/>
              </a:rPr>
              <a:t>'</a:t>
            </a:r>
            <a:r>
              <a:rPr lang="fr-FR" sz="2800" dirty="0" smtClean="0">
                <a:latin typeface="Helvetica" charset="0"/>
                <a:cs typeface="+mn-cs"/>
              </a:rPr>
              <a:t>utilisateur pense qu</a:t>
            </a:r>
            <a:r>
              <a:rPr lang="fr-FR" altLang="ja-JP" sz="2800" dirty="0" smtClean="0">
                <a:latin typeface="Arial"/>
                <a:cs typeface="+mn-cs"/>
              </a:rPr>
              <a:t>'</a:t>
            </a:r>
            <a:r>
              <a:rPr lang="fr-FR" sz="2800" dirty="0" smtClean="0">
                <a:latin typeface="Helvetica" charset="0"/>
                <a:cs typeface="+mn-cs"/>
              </a:rPr>
              <a:t>il va y avoir des bouchons. Il change d’itinéraire en fonction de l</a:t>
            </a:r>
            <a:r>
              <a:rPr lang="fr-FR" altLang="ja-JP" sz="2800" dirty="0" smtClean="0">
                <a:latin typeface="Arial"/>
                <a:cs typeface="+mn-cs"/>
              </a:rPr>
              <a:t>'</a:t>
            </a:r>
            <a:r>
              <a:rPr lang="fr-FR" sz="2800" dirty="0" smtClean="0">
                <a:latin typeface="Helvetica" charset="0"/>
                <a:cs typeface="+mn-cs"/>
              </a:rPr>
              <a:t>endroit où il se trouve.</a:t>
            </a:r>
            <a:endParaRPr lang="fr-FR" dirty="0" smtClean="0">
              <a:latin typeface="Helvetica" charset="0"/>
              <a:cs typeface="+mn-cs"/>
            </a:endParaRPr>
          </a:p>
        </p:txBody>
      </p:sp>
      <p:pic>
        <p:nvPicPr>
          <p:cNvPr id="127590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918" r="2771"/>
          <a:stretch>
            <a:fillRect/>
          </a:stretch>
        </p:blipFill>
        <p:spPr>
          <a:xfrm>
            <a:off x="344488" y="1299721"/>
            <a:ext cx="5776912" cy="3908425"/>
          </a:xfrm>
          <a:extLs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1275909" name="Text Box 5"/>
          <p:cNvSpPr txBox="1">
            <a:spLocks noChangeArrowheads="1"/>
          </p:cNvSpPr>
          <p:nvPr/>
        </p:nvSpPr>
        <p:spPr bwMode="auto">
          <a:xfrm>
            <a:off x="6388100" y="1464821"/>
            <a:ext cx="317341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2800" dirty="0" smtClean="0">
                <a:latin typeface="Helvetica" charset="0"/>
                <a:cs typeface="+mn-cs"/>
              </a:rPr>
              <a:t>A ce niveau, les activités sont choisies et réalisées dans un but précis.  </a:t>
            </a:r>
          </a:p>
          <a:p>
            <a:pPr>
              <a:defRPr/>
            </a:pPr>
            <a:r>
              <a:rPr lang="fr-FR" sz="2800" dirty="0" smtClean="0">
                <a:latin typeface="Helvetica" charset="0"/>
                <a:cs typeface="+mn-cs"/>
              </a:rPr>
              <a:t>L</a:t>
            </a:r>
            <a:r>
              <a:rPr lang="fr-FR" altLang="ja-JP" sz="2800" dirty="0" smtClean="0">
                <a:latin typeface="Arial"/>
                <a:cs typeface="+mn-cs"/>
              </a:rPr>
              <a:t>'</a:t>
            </a:r>
            <a:r>
              <a:rPr lang="fr-FR" sz="2800" dirty="0" smtClean="0">
                <a:latin typeface="Helvetica" charset="0"/>
                <a:cs typeface="+mn-cs"/>
              </a:rPr>
              <a:t>utilisateur détermine ce qu</a:t>
            </a:r>
            <a:r>
              <a:rPr lang="fr-FR" altLang="ja-JP" sz="2800" dirty="0" smtClean="0">
                <a:latin typeface="Arial"/>
                <a:cs typeface="+mn-cs"/>
              </a:rPr>
              <a:t>'</a:t>
            </a:r>
            <a:r>
              <a:rPr lang="fr-FR" sz="2800" dirty="0" smtClean="0">
                <a:latin typeface="Helvetica" charset="0"/>
                <a:cs typeface="+mn-cs"/>
              </a:rPr>
              <a:t>il doit faire pour atteindre ce but.</a:t>
            </a:r>
            <a:endParaRPr lang="fr-FR" dirty="0" smtClean="0">
              <a:latin typeface="Helvetica" charset="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112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p:txBody>
          <a:bodyPr/>
          <a:lstStyle/>
          <a:p>
            <a:pPr defTabSz="736600">
              <a:defRPr/>
            </a:pPr>
            <a:r>
              <a:rPr lang="fr-FR" dirty="0" smtClean="0">
                <a:cs typeface="+mj-cs"/>
              </a:rPr>
              <a:t>Le modèle de Rasmussen</a:t>
            </a:r>
          </a:p>
        </p:txBody>
      </p:sp>
      <p:sp>
        <p:nvSpPr>
          <p:cNvPr id="1277955" name="Rectangle 3"/>
          <p:cNvSpPr>
            <a:spLocks noGrp="1" noChangeArrowheads="1"/>
          </p:cNvSpPr>
          <p:nvPr>
            <p:ph type="body" idx="1"/>
          </p:nvPr>
        </p:nvSpPr>
        <p:spPr>
          <a:xfrm>
            <a:off x="577850" y="1701800"/>
            <a:ext cx="9328150" cy="4927600"/>
          </a:xfrm>
        </p:spPr>
        <p:txBody>
          <a:bodyPr/>
          <a:lstStyle/>
          <a:p>
            <a:pPr marL="331788" indent="-331788" defTabSz="736600">
              <a:lnSpc>
                <a:spcPct val="90000"/>
              </a:lnSpc>
              <a:defRPr/>
            </a:pPr>
            <a:r>
              <a:rPr lang="fr-FR" sz="3600" dirty="0" smtClean="0">
                <a:solidFill>
                  <a:srgbClr val="00FF00"/>
                </a:solidFill>
                <a:cs typeface="+mn-cs"/>
              </a:rPr>
              <a:t>Avantages</a:t>
            </a:r>
          </a:p>
          <a:p>
            <a:pPr marL="717550" lvl="1" indent="-276225" defTabSz="736600">
              <a:lnSpc>
                <a:spcPct val="90000"/>
              </a:lnSpc>
              <a:defRPr/>
            </a:pPr>
            <a:r>
              <a:rPr lang="fr-FR" sz="3200" dirty="0" smtClean="0"/>
              <a:t>fournit un cadre de modélisation de l</a:t>
            </a:r>
            <a:r>
              <a:rPr lang="fr-FR" altLang="ja-JP" sz="3200" dirty="0" smtClean="0"/>
              <a:t>'</a:t>
            </a:r>
            <a:r>
              <a:rPr lang="fr-FR" sz="3200" dirty="0" smtClean="0"/>
              <a:t>utilisateur</a:t>
            </a:r>
          </a:p>
          <a:p>
            <a:pPr marL="717550" lvl="1" indent="-276225" defTabSz="736600">
              <a:lnSpc>
                <a:spcPct val="90000"/>
              </a:lnSpc>
              <a:defRPr/>
            </a:pPr>
            <a:r>
              <a:rPr lang="fr-FR" sz="3200" dirty="0" smtClean="0"/>
              <a:t>complète la théorie de l</a:t>
            </a:r>
            <a:r>
              <a:rPr lang="fr-FR" altLang="ja-JP" sz="3200" dirty="0" smtClean="0"/>
              <a:t>'</a:t>
            </a:r>
            <a:r>
              <a:rPr lang="fr-FR" sz="3200" dirty="0" smtClean="0"/>
              <a:t>action de Norman</a:t>
            </a:r>
          </a:p>
          <a:p>
            <a:pPr marL="331788" indent="-331788" defTabSz="736600">
              <a:lnSpc>
                <a:spcPct val="90000"/>
              </a:lnSpc>
              <a:defRPr/>
            </a:pPr>
            <a:r>
              <a:rPr lang="fr-FR" sz="3600" dirty="0" smtClean="0">
                <a:solidFill>
                  <a:srgbClr val="FF0000"/>
                </a:solidFill>
                <a:cs typeface="+mn-cs"/>
              </a:rPr>
              <a:t>Inconvénients</a:t>
            </a:r>
          </a:p>
          <a:p>
            <a:pPr marL="717550" lvl="1" indent="-276225" defTabSz="736600">
              <a:lnSpc>
                <a:spcPct val="90000"/>
              </a:lnSpc>
              <a:defRPr/>
            </a:pPr>
            <a:r>
              <a:rPr lang="fr-FR" sz="3200" dirty="0"/>
              <a:t>L</a:t>
            </a:r>
            <a:r>
              <a:rPr lang="fr-FR" sz="3200" dirty="0" smtClean="0"/>
              <a:t>e niveau de détail ne permet pas de dépasser les trois classes novice/intermédiaire/expert</a:t>
            </a:r>
          </a:p>
          <a:p>
            <a:pPr marL="717550" lvl="1" indent="-276225" defTabSz="736600">
              <a:lnSpc>
                <a:spcPct val="90000"/>
              </a:lnSpc>
              <a:defRPr/>
            </a:pPr>
            <a:r>
              <a:rPr lang="fr-FR" sz="3200" dirty="0" smtClean="0"/>
              <a:t>Il ne distingue pas les différents types de connaissances de l</a:t>
            </a:r>
            <a:r>
              <a:rPr lang="fr-FR" altLang="ja-JP" sz="3200" dirty="0" smtClean="0"/>
              <a:t>'</a:t>
            </a:r>
            <a:r>
              <a:rPr lang="fr-FR" sz="3200" dirty="0" smtClean="0"/>
              <a:t>utilisateur, par exemple la connaissance du domaine et celle de l</a:t>
            </a:r>
            <a:r>
              <a:rPr lang="fr-FR" altLang="ja-JP" sz="3200" dirty="0" smtClean="0"/>
              <a:t>'</a:t>
            </a:r>
            <a:r>
              <a:rPr lang="fr-FR" sz="3200" dirty="0" smtClean="0"/>
              <a:t>interface</a:t>
            </a:r>
            <a:r>
              <a:rPr lang="fr-FR" dirty="0" smtClean="0"/>
              <a:t> </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113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77955">
                                            <p:txEl>
                                              <p:pRg st="0" end="0"/>
                                            </p:txEl>
                                          </p:spTgt>
                                        </p:tgtEl>
                                        <p:attrNameLst>
                                          <p:attrName>style.visibility</p:attrName>
                                        </p:attrNameLst>
                                      </p:cBhvr>
                                      <p:to>
                                        <p:strVal val="visible"/>
                                      </p:to>
                                    </p:set>
                                    <p:animEffect transition="in" filter="wipe(down)">
                                      <p:cBhvr>
                                        <p:cTn id="7" dur="500"/>
                                        <p:tgtEl>
                                          <p:spTgt spid="127795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77955">
                                            <p:txEl>
                                              <p:pRg st="1" end="1"/>
                                            </p:txEl>
                                          </p:spTgt>
                                        </p:tgtEl>
                                        <p:attrNameLst>
                                          <p:attrName>style.visibility</p:attrName>
                                        </p:attrNameLst>
                                      </p:cBhvr>
                                      <p:to>
                                        <p:strVal val="visible"/>
                                      </p:to>
                                    </p:set>
                                    <p:animEffect transition="in" filter="wipe(down)">
                                      <p:cBhvr>
                                        <p:cTn id="10" dur="500"/>
                                        <p:tgtEl>
                                          <p:spTgt spid="127795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77955">
                                            <p:txEl>
                                              <p:pRg st="2" end="2"/>
                                            </p:txEl>
                                          </p:spTgt>
                                        </p:tgtEl>
                                        <p:attrNameLst>
                                          <p:attrName>style.visibility</p:attrName>
                                        </p:attrNameLst>
                                      </p:cBhvr>
                                      <p:to>
                                        <p:strVal val="visible"/>
                                      </p:to>
                                    </p:set>
                                    <p:animEffect transition="in" filter="wipe(down)">
                                      <p:cBhvr>
                                        <p:cTn id="13" dur="500"/>
                                        <p:tgtEl>
                                          <p:spTgt spid="127795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77955">
                                            <p:txEl>
                                              <p:pRg st="3" end="3"/>
                                            </p:txEl>
                                          </p:spTgt>
                                        </p:tgtEl>
                                        <p:attrNameLst>
                                          <p:attrName>style.visibility</p:attrName>
                                        </p:attrNameLst>
                                      </p:cBhvr>
                                      <p:to>
                                        <p:strVal val="visible"/>
                                      </p:to>
                                    </p:set>
                                    <p:animEffect transition="in" filter="wipe(down)">
                                      <p:cBhvr>
                                        <p:cTn id="18" dur="500"/>
                                        <p:tgtEl>
                                          <p:spTgt spid="1277955">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77955">
                                            <p:txEl>
                                              <p:pRg st="4" end="4"/>
                                            </p:txEl>
                                          </p:spTgt>
                                        </p:tgtEl>
                                        <p:attrNameLst>
                                          <p:attrName>style.visibility</p:attrName>
                                        </p:attrNameLst>
                                      </p:cBhvr>
                                      <p:to>
                                        <p:strVal val="visible"/>
                                      </p:to>
                                    </p:set>
                                    <p:animEffect transition="in" filter="wipe(down)">
                                      <p:cBhvr>
                                        <p:cTn id="21" dur="500"/>
                                        <p:tgtEl>
                                          <p:spTgt spid="1277955">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77955">
                                            <p:txEl>
                                              <p:pRg st="5" end="5"/>
                                            </p:txEl>
                                          </p:spTgt>
                                        </p:tgtEl>
                                        <p:attrNameLst>
                                          <p:attrName>style.visibility</p:attrName>
                                        </p:attrNameLst>
                                      </p:cBhvr>
                                      <p:to>
                                        <p:strVal val="visible"/>
                                      </p:to>
                                    </p:set>
                                    <p:animEffect transition="in" filter="wipe(down)">
                                      <p:cBhvr>
                                        <p:cTn id="24" dur="500"/>
                                        <p:tgtEl>
                                          <p:spTgt spid="1277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5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ChangeArrowheads="1"/>
          </p:cNvSpPr>
          <p:nvPr/>
        </p:nvSpPr>
        <p:spPr bwMode="auto">
          <a:xfrm>
            <a:off x="577850" y="234950"/>
            <a:ext cx="84201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b"/>
          <a:lstStyle/>
          <a:p>
            <a:pPr>
              <a:defRPr/>
            </a:pPr>
            <a:r>
              <a:rPr lang="fr-CA" sz="4400">
                <a:solidFill>
                  <a:schemeClr val="tx2"/>
                </a:solidFill>
                <a:latin typeface="Arial" charset="0"/>
                <a:cs typeface="+mn-cs"/>
              </a:rPr>
              <a:t>Merci à</a:t>
            </a:r>
            <a:endParaRPr lang="fr-FR" sz="4400">
              <a:solidFill>
                <a:schemeClr val="tx2"/>
              </a:solidFill>
              <a:latin typeface="Arial" charset="0"/>
              <a:cs typeface="+mn-cs"/>
            </a:endParaRPr>
          </a:p>
        </p:txBody>
      </p:sp>
      <p:sp>
        <p:nvSpPr>
          <p:cNvPr id="1597443" name="Rectangle 3"/>
          <p:cNvSpPr>
            <a:spLocks noChangeArrowheads="1"/>
          </p:cNvSpPr>
          <p:nvPr/>
        </p:nvSpPr>
        <p:spPr bwMode="auto">
          <a:xfrm>
            <a:off x="577850" y="1701800"/>
            <a:ext cx="84201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742950" lvl="1" indent="-285750">
              <a:spcBef>
                <a:spcPct val="20000"/>
              </a:spcBef>
              <a:buClr>
                <a:schemeClr val="tx2"/>
              </a:buClr>
              <a:buSzPct val="50000"/>
              <a:defRPr/>
            </a:pPr>
            <a:r>
              <a:rPr lang="fr-FR" sz="2800">
                <a:latin typeface="Times New Roman" charset="0"/>
                <a:cs typeface="+mn-cs"/>
              </a:rPr>
              <a:t> </a:t>
            </a:r>
          </a:p>
          <a:p>
            <a:pPr marL="742950" lvl="1" indent="-285750">
              <a:spcBef>
                <a:spcPct val="20000"/>
              </a:spcBef>
              <a:buClr>
                <a:schemeClr val="tx2"/>
              </a:buClr>
              <a:buSzPct val="50000"/>
              <a:buFontTx/>
              <a:buChar char="•"/>
              <a:defRPr/>
            </a:pPr>
            <a:endParaRPr lang="fr-FR" sz="2800">
              <a:latin typeface="Times New Roman" charset="0"/>
              <a:cs typeface="+mn-cs"/>
            </a:endParaRPr>
          </a:p>
          <a:p>
            <a:pPr marL="742950" lvl="1" indent="-285750">
              <a:spcBef>
                <a:spcPct val="20000"/>
              </a:spcBef>
              <a:buClr>
                <a:schemeClr val="tx2"/>
              </a:buClr>
              <a:buSzPct val="50000"/>
              <a:buFontTx/>
              <a:buChar char="•"/>
              <a:defRPr/>
            </a:pPr>
            <a:endParaRPr lang="fr-CA" sz="2800">
              <a:latin typeface="Times New Roman" charset="0"/>
              <a:cs typeface="+mn-cs"/>
            </a:endParaRPr>
          </a:p>
          <a:p>
            <a:pPr marL="742950" lvl="1" indent="-285750">
              <a:spcBef>
                <a:spcPct val="20000"/>
              </a:spcBef>
              <a:buClr>
                <a:schemeClr val="tx2"/>
              </a:buClr>
              <a:buSzPct val="50000"/>
              <a:buFontTx/>
              <a:buChar char="•"/>
              <a:defRPr/>
            </a:pPr>
            <a:endParaRPr lang="fr-FR" sz="2800">
              <a:latin typeface="Times New Roman" charset="0"/>
              <a:cs typeface="+mn-cs"/>
            </a:endParaRPr>
          </a:p>
          <a:p>
            <a:pPr marL="742950" lvl="1" indent="-285750">
              <a:spcBef>
                <a:spcPct val="20000"/>
              </a:spcBef>
              <a:buClr>
                <a:schemeClr val="tx2"/>
              </a:buClr>
              <a:buSzPct val="50000"/>
              <a:defRPr/>
            </a:pPr>
            <a:endParaRPr lang="fr-FR" sz="2800">
              <a:latin typeface="Times New Roman" charset="0"/>
              <a:cs typeface="+mn-cs"/>
            </a:endParaRPr>
          </a:p>
          <a:p>
            <a:pPr marL="742950" lvl="1" indent="-285750">
              <a:spcBef>
                <a:spcPct val="20000"/>
              </a:spcBef>
              <a:buClr>
                <a:schemeClr val="tx2"/>
              </a:buClr>
              <a:buSzPct val="50000"/>
              <a:buFontTx/>
              <a:buChar char="•"/>
              <a:defRPr/>
            </a:pPr>
            <a:endParaRPr lang="fr-FR" sz="2800">
              <a:latin typeface="Times New Roman" charset="0"/>
              <a:cs typeface="+mn-cs"/>
            </a:endParaRPr>
          </a:p>
        </p:txBody>
      </p:sp>
      <p:sp>
        <p:nvSpPr>
          <p:cNvPr id="1597444" name="Rectangle 4"/>
          <p:cNvSpPr>
            <a:spLocks noChangeArrowheads="1"/>
          </p:cNvSpPr>
          <p:nvPr/>
        </p:nvSpPr>
        <p:spPr bwMode="auto">
          <a:xfrm>
            <a:off x="742950" y="1854200"/>
            <a:ext cx="84201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609600" indent="-609600">
              <a:spcBef>
                <a:spcPct val="20000"/>
              </a:spcBef>
              <a:buClr>
                <a:schemeClr val="folHlink"/>
              </a:buClr>
              <a:buSzPct val="75000"/>
              <a:buFont typeface="Wingdings" charset="0"/>
              <a:buNone/>
              <a:defRPr/>
            </a:pPr>
            <a:endParaRPr lang="fr-CA" sz="3200">
              <a:latin typeface="Times New Roman" charset="0"/>
              <a:cs typeface="+mn-cs"/>
            </a:endParaRPr>
          </a:p>
          <a:p>
            <a:pPr marL="609600" indent="-609600">
              <a:spcBef>
                <a:spcPct val="20000"/>
              </a:spcBef>
              <a:buClr>
                <a:schemeClr val="folHlink"/>
              </a:buClr>
              <a:buSzPct val="75000"/>
              <a:buFont typeface="Wingdings" charset="0"/>
              <a:buNone/>
              <a:defRPr/>
            </a:pPr>
            <a:endParaRPr lang="fr-FR" sz="3200">
              <a:latin typeface="Times New Roman" charset="0"/>
              <a:cs typeface="+mn-cs"/>
            </a:endParaRPr>
          </a:p>
          <a:p>
            <a:pPr marL="609600" indent="-609600">
              <a:spcBef>
                <a:spcPct val="20000"/>
              </a:spcBef>
              <a:buClr>
                <a:schemeClr val="folHlink"/>
              </a:buClr>
              <a:buSzPct val="75000"/>
              <a:buFont typeface="Wingdings" charset="0"/>
              <a:buNone/>
              <a:defRPr/>
            </a:pPr>
            <a:endParaRPr lang="fr-FR" sz="3200">
              <a:latin typeface="Times New Roman" charset="0"/>
              <a:cs typeface="+mn-cs"/>
            </a:endParaRPr>
          </a:p>
          <a:p>
            <a:pPr marL="990600" lvl="1" indent="-533400">
              <a:spcBef>
                <a:spcPct val="20000"/>
              </a:spcBef>
              <a:buClr>
                <a:schemeClr val="tx2"/>
              </a:buClr>
              <a:buSzPct val="50000"/>
              <a:defRPr/>
            </a:pPr>
            <a:endParaRPr lang="fr-CA" sz="2800">
              <a:latin typeface="Times New Roman" charset="0"/>
              <a:cs typeface="+mn-cs"/>
            </a:endParaRPr>
          </a:p>
        </p:txBody>
      </p:sp>
      <p:sp>
        <p:nvSpPr>
          <p:cNvPr id="1597445" name="Rectangle 5"/>
          <p:cNvSpPr>
            <a:spLocks noChangeArrowheads="1"/>
          </p:cNvSpPr>
          <p:nvPr/>
        </p:nvSpPr>
        <p:spPr bwMode="auto">
          <a:xfrm>
            <a:off x="0" y="1556792"/>
            <a:ext cx="929322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609600" indent="-609600" algn="ctr">
              <a:spcBef>
                <a:spcPct val="20000"/>
              </a:spcBef>
              <a:buClr>
                <a:schemeClr val="folHlink"/>
              </a:buClr>
              <a:buSzPct val="75000"/>
              <a:buFont typeface="Wingdings" charset="0"/>
              <a:buNone/>
              <a:defRPr/>
            </a:pPr>
            <a:r>
              <a:rPr lang="fr-CA" sz="3200" dirty="0">
                <a:latin typeface="Times New Roman" charset="0"/>
                <a:cs typeface="+mn-cs"/>
              </a:rPr>
              <a:t>Christelle </a:t>
            </a:r>
            <a:r>
              <a:rPr lang="fr-CA" sz="3200" dirty="0" err="1">
                <a:latin typeface="Times New Roman" charset="0"/>
                <a:cs typeface="+mn-cs"/>
              </a:rPr>
              <a:t>Farenc</a:t>
            </a:r>
            <a:r>
              <a:rPr lang="fr-CA" sz="3200" dirty="0">
                <a:latin typeface="Times New Roman" charset="0"/>
                <a:cs typeface="+mn-cs"/>
              </a:rPr>
              <a:t> de l</a:t>
            </a:r>
            <a:r>
              <a:rPr lang="fr-FR" sz="3200" dirty="0">
                <a:latin typeface="Times New Roman" charset="0"/>
                <a:cs typeface="+mn-cs"/>
              </a:rPr>
              <a:t>'</a:t>
            </a:r>
            <a:r>
              <a:rPr lang="fr-CA" sz="3200" dirty="0">
                <a:latin typeface="Times New Roman" charset="0"/>
                <a:cs typeface="+mn-cs"/>
              </a:rPr>
              <a:t>IRIT</a:t>
            </a:r>
          </a:p>
          <a:p>
            <a:pPr marL="609600" indent="-609600" algn="ctr">
              <a:spcBef>
                <a:spcPct val="20000"/>
              </a:spcBef>
              <a:buClr>
                <a:schemeClr val="folHlink"/>
              </a:buClr>
              <a:buSzPct val="75000"/>
              <a:buFont typeface="Wingdings" charset="0"/>
              <a:buNone/>
              <a:defRPr/>
            </a:pPr>
            <a:r>
              <a:rPr lang="fr-CA" sz="3200" dirty="0">
                <a:latin typeface="Times New Roman" charset="0"/>
                <a:cs typeface="+mn-cs"/>
              </a:rPr>
              <a:t>pour son cours de DEA</a:t>
            </a:r>
          </a:p>
          <a:p>
            <a:pPr marL="609600" indent="-609600" algn="ctr">
              <a:spcBef>
                <a:spcPct val="20000"/>
              </a:spcBef>
              <a:buClr>
                <a:schemeClr val="folHlink"/>
              </a:buClr>
              <a:buSzPct val="75000"/>
              <a:buFont typeface="Wingdings" charset="0"/>
              <a:buNone/>
              <a:defRPr/>
            </a:pPr>
            <a:r>
              <a:rPr lang="fr-FR" dirty="0">
                <a:cs typeface="+mn-cs"/>
                <a:hlinkClick r:id="rId3"/>
              </a:rPr>
              <a:t>www.irit.fr/recherches/HIC/farenc/documents/cours_dea_2il_2003.ppt</a:t>
            </a:r>
            <a:endParaRPr lang="fr-CA" sz="3200" dirty="0">
              <a:latin typeface="Times New Roman" charset="0"/>
              <a:cs typeface="+mn-cs"/>
            </a:endParaRPr>
          </a:p>
          <a:p>
            <a:pPr marL="609600" indent="-609600" algn="ctr">
              <a:spcBef>
                <a:spcPct val="20000"/>
              </a:spcBef>
              <a:buClr>
                <a:schemeClr val="folHlink"/>
              </a:buClr>
              <a:buSzPct val="75000"/>
              <a:buFont typeface="Wingdings" charset="0"/>
              <a:buNone/>
              <a:defRPr/>
            </a:pPr>
            <a:r>
              <a:rPr lang="fr-CA" sz="3200" dirty="0" smtClean="0">
                <a:latin typeface="Times New Roman" charset="0"/>
                <a:cs typeface="+mn-cs"/>
              </a:rPr>
              <a:t>E</a:t>
            </a:r>
            <a:r>
              <a:rPr lang="fr-FR" sz="3200" dirty="0" err="1" smtClean="0">
                <a:latin typeface="Times New Roman" charset="0"/>
                <a:cs typeface="+mn-cs"/>
              </a:rPr>
              <a:t>t</a:t>
            </a:r>
            <a:r>
              <a:rPr lang="fr-FR" sz="3200" dirty="0" smtClean="0">
                <a:latin typeface="Times New Roman" charset="0"/>
                <a:cs typeface="+mn-cs"/>
              </a:rPr>
              <a:t> à Joëlle </a:t>
            </a:r>
            <a:r>
              <a:rPr lang="fr-FR" sz="3200" dirty="0" err="1" smtClean="0">
                <a:latin typeface="Times New Roman" charset="0"/>
                <a:cs typeface="+mn-cs"/>
              </a:rPr>
              <a:t>Coutaz</a:t>
            </a:r>
            <a:endParaRPr lang="fr-FR" sz="3200" dirty="0">
              <a:latin typeface="Times New Roman" charset="0"/>
              <a:cs typeface="+mn-cs"/>
            </a:endParaRPr>
          </a:p>
          <a:p>
            <a:pPr marL="609600" indent="-609600" algn="ctr">
              <a:spcBef>
                <a:spcPct val="20000"/>
              </a:spcBef>
              <a:buClr>
                <a:schemeClr val="folHlink"/>
              </a:buClr>
              <a:buSzPct val="75000"/>
              <a:buFont typeface="Wingdings" charset="0"/>
              <a:buNone/>
              <a:defRPr/>
            </a:pPr>
            <a:r>
              <a:rPr lang="fr-FR" sz="3200" dirty="0" smtClean="0">
                <a:latin typeface="Times New Roman" charset="0"/>
                <a:cs typeface="+mn-cs"/>
              </a:rPr>
              <a:t> </a:t>
            </a:r>
            <a:r>
              <a:rPr lang="fr-FR" sz="3200" dirty="0">
                <a:latin typeface="Times New Roman" charset="0"/>
                <a:cs typeface="+mn-cs"/>
              </a:rPr>
              <a:t>pour les 2 chapitres de son livre</a:t>
            </a:r>
          </a:p>
          <a:p>
            <a:pPr marL="609600" indent="-609600" algn="ctr">
              <a:spcBef>
                <a:spcPct val="20000"/>
              </a:spcBef>
              <a:buClr>
                <a:schemeClr val="folHlink"/>
              </a:buClr>
              <a:buSzPct val="75000"/>
              <a:buFont typeface="Wingdings" charset="0"/>
              <a:buNone/>
              <a:defRPr/>
            </a:pPr>
            <a:r>
              <a:rPr lang="fr-FR" dirty="0">
                <a:cs typeface="+mn-cs"/>
                <a:hlinkClick r:id="rId4"/>
              </a:rPr>
              <a:t>http://iihm.imag.fr/nigay/ENSEIG/M2ProGI/MODELESIHM/Chap1-ProcHumain.pdf</a:t>
            </a:r>
            <a:endParaRPr lang="fr-FR" dirty="0">
              <a:cs typeface="+mn-cs"/>
            </a:endParaRPr>
          </a:p>
          <a:p>
            <a:pPr marL="609600" indent="-609600">
              <a:spcBef>
                <a:spcPct val="20000"/>
              </a:spcBef>
              <a:buClr>
                <a:schemeClr val="folHlink"/>
              </a:buClr>
              <a:buSzPct val="75000"/>
              <a:buFont typeface="Wingdings" charset="0"/>
              <a:buNone/>
              <a:defRPr/>
            </a:pPr>
            <a:endParaRPr lang="fr-FR" sz="1000" dirty="0">
              <a:latin typeface="Times New Roman" charset="0"/>
              <a:cs typeface="+mn-cs"/>
            </a:endParaRPr>
          </a:p>
          <a:p>
            <a:pPr marL="990600" lvl="1" indent="-533400">
              <a:spcBef>
                <a:spcPct val="20000"/>
              </a:spcBef>
              <a:buClr>
                <a:schemeClr val="tx2"/>
              </a:buClr>
              <a:buSzPct val="50000"/>
              <a:defRPr/>
            </a:pPr>
            <a:r>
              <a:rPr lang="fr-FR" dirty="0">
                <a:cs typeface="+mn-cs"/>
                <a:hlinkClick r:id="rId5"/>
              </a:rPr>
              <a:t>http://iihm.imag.fr/nigay/ENSEIG/M2ProGI/MODELESIHM/Chap2-GomsKestroke.pdf</a:t>
            </a:r>
            <a:endParaRPr lang="fr-CA" dirty="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114</a:t>
            </a:fld>
            <a:endParaRPr lang="fr-F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077251" name="Text Box 3"/>
          <p:cNvSpPr txBox="1">
            <a:spLocks noChangeArrowheads="1"/>
          </p:cNvSpPr>
          <p:nvPr/>
        </p:nvSpPr>
        <p:spPr bwMode="auto">
          <a:xfrm>
            <a:off x="838200" y="9144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115</a:t>
            </a:fld>
            <a:endParaRPr lang="fr-FR"/>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ChangeArrowheads="1"/>
          </p:cNvSpPr>
          <p:nvPr>
            <p:ph type="ctrTitle"/>
          </p:nvPr>
        </p:nvSpPr>
        <p:spPr/>
        <p:txBody>
          <a:bodyPr/>
          <a:lstStyle/>
          <a:p>
            <a:pPr defTabSz="736600">
              <a:defRPr/>
            </a:pPr>
            <a:r>
              <a:rPr lang="fr-FR" smtClean="0">
                <a:cs typeface="+mj-cs"/>
              </a:rPr>
              <a:t>Modélisation de la tâche</a:t>
            </a:r>
          </a:p>
        </p:txBody>
      </p:sp>
      <p:sp>
        <p:nvSpPr>
          <p:cNvPr id="1280003" name="Rectangle 3"/>
          <p:cNvSpPr>
            <a:spLocks noGrp="1" noChangeArrowheads="1"/>
          </p:cNvSpPr>
          <p:nvPr>
            <p:ph type="subTitle" idx="1"/>
          </p:nvPr>
        </p:nvSpPr>
        <p:spPr/>
        <p:txBody>
          <a:bodyPr/>
          <a:lstStyle/>
          <a:p>
            <a:pPr defTabSz="736600">
              <a:defRPr/>
            </a:pPr>
            <a:endParaRPr lang="fr-FR" smtClean="0">
              <a:cs typeface="+mn-cs"/>
            </a:endParaRPr>
          </a:p>
        </p:txBody>
      </p:sp>
      <p:sp>
        <p:nvSpPr>
          <p:cNvPr id="2" name="Espace réservé du numéro de diapositive 1"/>
          <p:cNvSpPr>
            <a:spLocks noGrp="1"/>
          </p:cNvSpPr>
          <p:nvPr>
            <p:ph type="sldNum" sz="quarter" idx="4294967295"/>
          </p:nvPr>
        </p:nvSpPr>
        <p:spPr>
          <a:xfrm>
            <a:off x="7099300" y="6324600"/>
            <a:ext cx="2063750" cy="457200"/>
          </a:xfrm>
        </p:spPr>
        <p:txBody>
          <a:bodyPr/>
          <a:lstStyle/>
          <a:p>
            <a:pPr>
              <a:defRPr/>
            </a:pPr>
            <a:fld id="{6CA870A7-EEB9-464D-A19B-1E818A44B50E}" type="slidenum">
              <a:rPr lang="fr-CA" smtClean="0"/>
              <a:pPr>
                <a:defRPr/>
              </a:pPr>
              <a:t>116</a:t>
            </a:fld>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Grp="1" noChangeArrowheads="1"/>
          </p:cNvSpPr>
          <p:nvPr>
            <p:ph type="title"/>
          </p:nvPr>
        </p:nvSpPr>
        <p:spPr/>
        <p:txBody>
          <a:bodyPr/>
          <a:lstStyle/>
          <a:p>
            <a:pPr defTabSz="736600">
              <a:defRPr/>
            </a:pPr>
            <a:r>
              <a:rPr lang="fr-FR" smtClean="0">
                <a:cs typeface="+mj-cs"/>
              </a:rPr>
              <a:t>Modélisation de la tâche</a:t>
            </a:r>
          </a:p>
        </p:txBody>
      </p:sp>
      <p:sp>
        <p:nvSpPr>
          <p:cNvPr id="1282051" name="Rectangle 3"/>
          <p:cNvSpPr>
            <a:spLocks noGrp="1" noChangeArrowheads="1"/>
          </p:cNvSpPr>
          <p:nvPr>
            <p:ph type="body" idx="1"/>
          </p:nvPr>
        </p:nvSpPr>
        <p:spPr>
          <a:xfrm>
            <a:off x="577850" y="1835150"/>
            <a:ext cx="8420100" cy="3878263"/>
          </a:xfrm>
        </p:spPr>
        <p:txBody>
          <a:bodyPr/>
          <a:lstStyle/>
          <a:p>
            <a:pPr marL="331788" indent="-331788" defTabSz="736600">
              <a:defRPr/>
            </a:pPr>
            <a:r>
              <a:rPr lang="fr-FR" sz="3600" dirty="0" smtClean="0">
                <a:cs typeface="+mn-cs"/>
              </a:rPr>
              <a:t>Objectif : décrire la manière typique dont un utilisateur peut utiliser un système donné pour parvenir à un but donné</a:t>
            </a:r>
          </a:p>
          <a:p>
            <a:pPr marL="717550" lvl="1" indent="-276225" defTabSz="736600">
              <a:defRPr/>
            </a:pPr>
            <a:r>
              <a:rPr lang="fr-FR" sz="3200" dirty="0" smtClean="0"/>
              <a:t>but : état final du système Homme-Machine</a:t>
            </a:r>
          </a:p>
          <a:p>
            <a:pPr marL="331788" indent="-331788" defTabSz="736600">
              <a:defRPr/>
            </a:pPr>
            <a:r>
              <a:rPr lang="fr-FR" sz="3600" dirty="0" smtClean="0">
                <a:cs typeface="+mn-cs"/>
              </a:rPr>
              <a:t>La tâche sera décrite comme une suite de commandes offertes par le système (séquences, parallélisme, synchronisation)</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117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a:xfrm>
            <a:off x="338138" y="192088"/>
            <a:ext cx="9263062" cy="1289050"/>
          </a:xfrm>
        </p:spPr>
        <p:txBody>
          <a:bodyPr/>
          <a:lstStyle/>
          <a:p>
            <a:pPr defTabSz="736600">
              <a:defRPr/>
            </a:pPr>
            <a:r>
              <a:rPr lang="fr-FR" smtClean="0">
                <a:cs typeface="+mj-cs"/>
              </a:rPr>
              <a:t>Modélisation de la tâche</a:t>
            </a:r>
          </a:p>
        </p:txBody>
      </p:sp>
      <p:sp>
        <p:nvSpPr>
          <p:cNvPr id="1284099" name="Rectangle 3"/>
          <p:cNvSpPr>
            <a:spLocks noGrp="1" noChangeArrowheads="1"/>
          </p:cNvSpPr>
          <p:nvPr>
            <p:ph type="body" idx="1"/>
          </p:nvPr>
        </p:nvSpPr>
        <p:spPr>
          <a:xfrm>
            <a:off x="577850" y="2276872"/>
            <a:ext cx="8420100" cy="3170237"/>
          </a:xfrm>
        </p:spPr>
        <p:txBody>
          <a:bodyPr/>
          <a:lstStyle/>
          <a:p>
            <a:pPr marL="331788" indent="-331788" defTabSz="736600">
              <a:defRPr/>
            </a:pPr>
            <a:r>
              <a:rPr lang="fr-FR" sz="3600" dirty="0" smtClean="0">
                <a:cs typeface="+mn-cs"/>
              </a:rPr>
              <a:t>Planification hiérarchique</a:t>
            </a:r>
          </a:p>
          <a:p>
            <a:pPr marL="717550" lvl="1" indent="-276225" defTabSz="736600">
              <a:defRPr/>
            </a:pPr>
            <a:r>
              <a:rPr lang="fr-FR" sz="3200" dirty="0" smtClean="0"/>
              <a:t>Description de la tâche guidée par les buts</a:t>
            </a:r>
          </a:p>
          <a:p>
            <a:pPr marL="717550" lvl="1" indent="-276225" defTabSz="736600">
              <a:defRPr/>
            </a:pPr>
            <a:r>
              <a:rPr lang="fr-FR" sz="3200" dirty="0" smtClean="0"/>
              <a:t>Convient aux tâche </a:t>
            </a:r>
            <a:r>
              <a:rPr lang="fr-FR" sz="3200" dirty="0" err="1" smtClean="0"/>
              <a:t>préplanifiées</a:t>
            </a:r>
            <a:r>
              <a:rPr lang="fr-FR" sz="3200" dirty="0" smtClean="0"/>
              <a:t> et éventuellement procédurales</a:t>
            </a:r>
          </a:p>
          <a:p>
            <a:pPr marL="717550" lvl="1" indent="-276225" defTabSz="736600">
              <a:defRPr/>
            </a:pPr>
            <a:r>
              <a:rPr lang="fr-FR" sz="3200" dirty="0" smtClean="0"/>
              <a:t>Ne convient pas aux tâches nouvelles ni à la résolution de problèmes</a:t>
            </a:r>
          </a:p>
          <a:p>
            <a:pPr marL="331788" indent="-331788" defTabSz="736600">
              <a:defRPr/>
            </a:pPr>
            <a:endParaRPr lang="fr-FR" sz="2800" dirty="0" smtClean="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118</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2"/>
          <p:cNvSpPr>
            <a:spLocks noGrp="1" noChangeArrowheads="1"/>
          </p:cNvSpPr>
          <p:nvPr>
            <p:ph type="title"/>
          </p:nvPr>
        </p:nvSpPr>
        <p:spPr/>
        <p:txBody>
          <a:bodyPr/>
          <a:lstStyle/>
          <a:p>
            <a:pPr defTabSz="736600">
              <a:defRPr/>
            </a:pPr>
            <a:r>
              <a:rPr lang="fr-FR" smtClean="0">
                <a:cs typeface="+mj-cs"/>
              </a:rPr>
              <a:t>Planification hiérarchique</a:t>
            </a:r>
          </a:p>
        </p:txBody>
      </p:sp>
      <p:grpSp>
        <p:nvGrpSpPr>
          <p:cNvPr id="286722" name="Group 3"/>
          <p:cNvGrpSpPr>
            <a:grpSpLocks/>
          </p:cNvGrpSpPr>
          <p:nvPr/>
        </p:nvGrpSpPr>
        <p:grpSpPr bwMode="auto">
          <a:xfrm>
            <a:off x="344488" y="1604664"/>
            <a:ext cx="8945563" cy="4992688"/>
            <a:chOff x="288" y="828"/>
            <a:chExt cx="5635" cy="3145"/>
          </a:xfrm>
        </p:grpSpPr>
        <p:sp>
          <p:nvSpPr>
            <p:cNvPr id="286723" name="Rectangle 4"/>
            <p:cNvSpPr>
              <a:spLocks noChangeArrowheads="1"/>
            </p:cNvSpPr>
            <p:nvPr/>
          </p:nvSpPr>
          <p:spPr bwMode="auto">
            <a:xfrm>
              <a:off x="3325" y="828"/>
              <a:ext cx="1353" cy="413"/>
            </a:xfrm>
            <a:prstGeom prst="rect">
              <a:avLst/>
            </a:prstGeom>
            <a:solidFill>
              <a:srgbClr val="FFFFFF"/>
            </a:solidFill>
            <a:ln w="23813">
              <a:solidFill>
                <a:srgbClr val="000000"/>
              </a:solidFill>
              <a:miter lim="800000"/>
              <a:headEnd/>
              <a:tailEnd/>
            </a:ln>
          </p:spPr>
          <p:txBody>
            <a:bodyPr/>
            <a:lstStyle/>
            <a:p>
              <a:endParaRPr lang="fr-FR"/>
            </a:p>
          </p:txBody>
        </p:sp>
        <p:sp>
          <p:nvSpPr>
            <p:cNvPr id="286724" name="Rectangle 5"/>
            <p:cNvSpPr>
              <a:spLocks noChangeArrowheads="1"/>
            </p:cNvSpPr>
            <p:nvPr/>
          </p:nvSpPr>
          <p:spPr bwMode="auto">
            <a:xfrm>
              <a:off x="3890" y="894"/>
              <a:ext cx="25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But</a:t>
              </a:r>
              <a:endParaRPr lang="fr-FR">
                <a:latin typeface="Helvetica" charset="0"/>
              </a:endParaRPr>
            </a:p>
          </p:txBody>
        </p:sp>
        <p:sp>
          <p:nvSpPr>
            <p:cNvPr id="286725" name="Rectangle 6"/>
            <p:cNvSpPr>
              <a:spLocks noChangeArrowheads="1"/>
            </p:cNvSpPr>
            <p:nvPr/>
          </p:nvSpPr>
          <p:spPr bwMode="auto">
            <a:xfrm>
              <a:off x="2171" y="1669"/>
              <a:ext cx="958" cy="502"/>
            </a:xfrm>
            <a:prstGeom prst="rect">
              <a:avLst/>
            </a:prstGeom>
            <a:solidFill>
              <a:srgbClr val="FFFFFF"/>
            </a:solidFill>
            <a:ln w="23813">
              <a:solidFill>
                <a:srgbClr val="000000"/>
              </a:solidFill>
              <a:miter lim="800000"/>
              <a:headEnd/>
              <a:tailEnd/>
            </a:ln>
          </p:spPr>
          <p:txBody>
            <a:bodyPr/>
            <a:lstStyle/>
            <a:p>
              <a:endParaRPr lang="fr-FR"/>
            </a:p>
          </p:txBody>
        </p:sp>
        <p:sp>
          <p:nvSpPr>
            <p:cNvPr id="286726" name="Rectangle 7"/>
            <p:cNvSpPr>
              <a:spLocks noChangeArrowheads="1"/>
            </p:cNvSpPr>
            <p:nvPr/>
          </p:nvSpPr>
          <p:spPr bwMode="auto">
            <a:xfrm>
              <a:off x="2457" y="1728"/>
              <a:ext cx="38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But1 </a:t>
              </a:r>
              <a:endParaRPr lang="fr-FR">
                <a:latin typeface="Helvetica" charset="0"/>
              </a:endParaRPr>
            </a:p>
          </p:txBody>
        </p:sp>
        <p:sp>
          <p:nvSpPr>
            <p:cNvPr id="286727" name="Rectangle 8"/>
            <p:cNvSpPr>
              <a:spLocks noChangeArrowheads="1"/>
            </p:cNvSpPr>
            <p:nvPr/>
          </p:nvSpPr>
          <p:spPr bwMode="auto">
            <a:xfrm>
              <a:off x="3553" y="1669"/>
              <a:ext cx="973" cy="502"/>
            </a:xfrm>
            <a:prstGeom prst="rect">
              <a:avLst/>
            </a:prstGeom>
            <a:solidFill>
              <a:srgbClr val="FFFFFF"/>
            </a:solidFill>
            <a:ln w="23813">
              <a:solidFill>
                <a:srgbClr val="000000"/>
              </a:solidFill>
              <a:miter lim="800000"/>
              <a:headEnd/>
              <a:tailEnd/>
            </a:ln>
          </p:spPr>
          <p:txBody>
            <a:bodyPr/>
            <a:lstStyle/>
            <a:p>
              <a:endParaRPr lang="fr-FR"/>
            </a:p>
          </p:txBody>
        </p:sp>
        <p:sp>
          <p:nvSpPr>
            <p:cNvPr id="286728" name="Rectangle 9"/>
            <p:cNvSpPr>
              <a:spLocks noChangeArrowheads="1"/>
            </p:cNvSpPr>
            <p:nvPr/>
          </p:nvSpPr>
          <p:spPr bwMode="auto">
            <a:xfrm>
              <a:off x="3907" y="1728"/>
              <a:ext cx="38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But 2</a:t>
              </a:r>
              <a:endParaRPr lang="fr-FR">
                <a:latin typeface="Helvetica" charset="0"/>
              </a:endParaRPr>
            </a:p>
          </p:txBody>
        </p:sp>
        <p:sp>
          <p:nvSpPr>
            <p:cNvPr id="286729" name="Rectangle 10"/>
            <p:cNvSpPr>
              <a:spLocks noChangeArrowheads="1"/>
            </p:cNvSpPr>
            <p:nvPr/>
          </p:nvSpPr>
          <p:spPr bwMode="auto">
            <a:xfrm>
              <a:off x="4965" y="1669"/>
              <a:ext cx="958" cy="502"/>
            </a:xfrm>
            <a:prstGeom prst="rect">
              <a:avLst/>
            </a:prstGeom>
            <a:solidFill>
              <a:srgbClr val="FFFFFF"/>
            </a:solidFill>
            <a:ln w="23813">
              <a:solidFill>
                <a:srgbClr val="000000"/>
              </a:solidFill>
              <a:miter lim="800000"/>
              <a:headEnd/>
              <a:tailEnd/>
            </a:ln>
          </p:spPr>
          <p:txBody>
            <a:bodyPr/>
            <a:lstStyle/>
            <a:p>
              <a:endParaRPr lang="fr-FR"/>
            </a:p>
          </p:txBody>
        </p:sp>
        <p:sp>
          <p:nvSpPr>
            <p:cNvPr id="286730" name="Rectangle 11"/>
            <p:cNvSpPr>
              <a:spLocks noChangeArrowheads="1"/>
            </p:cNvSpPr>
            <p:nvPr/>
          </p:nvSpPr>
          <p:spPr bwMode="auto">
            <a:xfrm>
              <a:off x="1503" y="2716"/>
              <a:ext cx="609" cy="340"/>
            </a:xfrm>
            <a:prstGeom prst="rect">
              <a:avLst/>
            </a:prstGeom>
            <a:solidFill>
              <a:srgbClr val="FFFFFF"/>
            </a:solidFill>
            <a:ln w="23813">
              <a:solidFill>
                <a:srgbClr val="000000"/>
              </a:solidFill>
              <a:miter lim="800000"/>
              <a:headEnd/>
              <a:tailEnd/>
            </a:ln>
          </p:spPr>
          <p:txBody>
            <a:bodyPr/>
            <a:lstStyle/>
            <a:p>
              <a:endParaRPr lang="fr-FR"/>
            </a:p>
          </p:txBody>
        </p:sp>
        <p:sp>
          <p:nvSpPr>
            <p:cNvPr id="286731" name="Rectangle 12"/>
            <p:cNvSpPr>
              <a:spLocks noChangeArrowheads="1"/>
            </p:cNvSpPr>
            <p:nvPr/>
          </p:nvSpPr>
          <p:spPr bwMode="auto">
            <a:xfrm>
              <a:off x="1548" y="2780"/>
              <a:ext cx="51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But 1.1</a:t>
              </a:r>
              <a:endParaRPr lang="fr-FR">
                <a:latin typeface="Helvetica" charset="0"/>
              </a:endParaRPr>
            </a:p>
          </p:txBody>
        </p:sp>
        <p:grpSp>
          <p:nvGrpSpPr>
            <p:cNvPr id="286732" name="Group 13"/>
            <p:cNvGrpSpPr>
              <a:grpSpLocks/>
            </p:cNvGrpSpPr>
            <p:nvPr/>
          </p:nvGrpSpPr>
          <p:grpSpPr bwMode="auto">
            <a:xfrm>
              <a:off x="288" y="3487"/>
              <a:ext cx="897" cy="486"/>
              <a:chOff x="288" y="3487"/>
              <a:chExt cx="897" cy="486"/>
            </a:xfrm>
          </p:grpSpPr>
          <p:sp>
            <p:nvSpPr>
              <p:cNvPr id="286787" name="Rectangle 14"/>
              <p:cNvSpPr>
                <a:spLocks noChangeArrowheads="1"/>
              </p:cNvSpPr>
              <p:nvPr/>
            </p:nvSpPr>
            <p:spPr bwMode="auto">
              <a:xfrm>
                <a:off x="288" y="3487"/>
                <a:ext cx="897" cy="486"/>
              </a:xfrm>
              <a:prstGeom prst="rect">
                <a:avLst/>
              </a:prstGeom>
              <a:solidFill>
                <a:srgbClr val="FFFFFF"/>
              </a:solidFill>
              <a:ln w="23813">
                <a:solidFill>
                  <a:srgbClr val="000000"/>
                </a:solidFill>
                <a:miter lim="800000"/>
                <a:headEnd/>
                <a:tailEnd/>
              </a:ln>
            </p:spPr>
            <p:txBody>
              <a:bodyPr/>
              <a:lstStyle/>
              <a:p>
                <a:endParaRPr lang="fr-FR"/>
              </a:p>
            </p:txBody>
          </p:sp>
          <p:sp>
            <p:nvSpPr>
              <p:cNvPr id="286788" name="Rectangle 15"/>
              <p:cNvSpPr>
                <a:spLocks noChangeArrowheads="1"/>
              </p:cNvSpPr>
              <p:nvPr/>
            </p:nvSpPr>
            <p:spPr bwMode="auto">
              <a:xfrm>
                <a:off x="385" y="3519"/>
                <a:ext cx="70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Opération</a:t>
                </a:r>
              </a:p>
              <a:p>
                <a:pPr algn="ctr" defTabSz="762000"/>
                <a:r>
                  <a:rPr lang="fr-FR" sz="2200">
                    <a:solidFill>
                      <a:srgbClr val="000000"/>
                    </a:solidFill>
                  </a:rPr>
                  <a:t>1.1.1</a:t>
                </a:r>
                <a:endParaRPr lang="fr-FR">
                  <a:latin typeface="Helvetica" charset="0"/>
                </a:endParaRPr>
              </a:p>
            </p:txBody>
          </p:sp>
        </p:grpSp>
        <p:sp>
          <p:nvSpPr>
            <p:cNvPr id="286733" name="Rectangle 16"/>
            <p:cNvSpPr>
              <a:spLocks noChangeArrowheads="1"/>
            </p:cNvSpPr>
            <p:nvPr/>
          </p:nvSpPr>
          <p:spPr bwMode="auto">
            <a:xfrm>
              <a:off x="1267" y="3487"/>
              <a:ext cx="880" cy="486"/>
            </a:xfrm>
            <a:prstGeom prst="rect">
              <a:avLst/>
            </a:prstGeom>
            <a:solidFill>
              <a:srgbClr val="FFFFFF"/>
            </a:solidFill>
            <a:ln w="23813">
              <a:solidFill>
                <a:srgbClr val="000000"/>
              </a:solidFill>
              <a:miter lim="800000"/>
              <a:headEnd/>
              <a:tailEnd/>
            </a:ln>
          </p:spPr>
          <p:txBody>
            <a:bodyPr/>
            <a:lstStyle/>
            <a:p>
              <a:endParaRPr lang="fr-FR"/>
            </a:p>
          </p:txBody>
        </p:sp>
        <p:sp>
          <p:nvSpPr>
            <p:cNvPr id="286734" name="Rectangle 17"/>
            <p:cNvSpPr>
              <a:spLocks noChangeArrowheads="1"/>
            </p:cNvSpPr>
            <p:nvPr/>
          </p:nvSpPr>
          <p:spPr bwMode="auto">
            <a:xfrm>
              <a:off x="1356" y="3519"/>
              <a:ext cx="70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Opération</a:t>
              </a:r>
            </a:p>
            <a:p>
              <a:pPr algn="ctr" defTabSz="762000"/>
              <a:r>
                <a:rPr lang="fr-FR" sz="2200">
                  <a:solidFill>
                    <a:srgbClr val="000000"/>
                  </a:solidFill>
                </a:rPr>
                <a:t>1.1.2</a:t>
              </a:r>
              <a:endParaRPr lang="fr-FR">
                <a:latin typeface="Helvetica" charset="0"/>
              </a:endParaRPr>
            </a:p>
          </p:txBody>
        </p:sp>
        <p:grpSp>
          <p:nvGrpSpPr>
            <p:cNvPr id="286735" name="Group 18"/>
            <p:cNvGrpSpPr>
              <a:grpSpLocks/>
            </p:cNvGrpSpPr>
            <p:nvPr/>
          </p:nvGrpSpPr>
          <p:grpSpPr bwMode="auto">
            <a:xfrm>
              <a:off x="2202" y="3487"/>
              <a:ext cx="897" cy="486"/>
              <a:chOff x="2202" y="3487"/>
              <a:chExt cx="897" cy="486"/>
            </a:xfrm>
          </p:grpSpPr>
          <p:sp>
            <p:nvSpPr>
              <p:cNvPr id="286785" name="Rectangle 19"/>
              <p:cNvSpPr>
                <a:spLocks noChangeArrowheads="1"/>
              </p:cNvSpPr>
              <p:nvPr/>
            </p:nvSpPr>
            <p:spPr bwMode="auto">
              <a:xfrm>
                <a:off x="2202" y="3487"/>
                <a:ext cx="897" cy="486"/>
              </a:xfrm>
              <a:prstGeom prst="rect">
                <a:avLst/>
              </a:prstGeom>
              <a:solidFill>
                <a:srgbClr val="FFFFFF"/>
              </a:solidFill>
              <a:ln w="23813">
                <a:solidFill>
                  <a:srgbClr val="000000"/>
                </a:solidFill>
                <a:miter lim="800000"/>
                <a:headEnd/>
                <a:tailEnd/>
              </a:ln>
            </p:spPr>
            <p:txBody>
              <a:bodyPr/>
              <a:lstStyle/>
              <a:p>
                <a:endParaRPr lang="fr-FR"/>
              </a:p>
            </p:txBody>
          </p:sp>
          <p:sp>
            <p:nvSpPr>
              <p:cNvPr id="286786" name="Rectangle 20"/>
              <p:cNvSpPr>
                <a:spLocks noChangeArrowheads="1"/>
              </p:cNvSpPr>
              <p:nvPr/>
            </p:nvSpPr>
            <p:spPr bwMode="auto">
              <a:xfrm>
                <a:off x="2299" y="3519"/>
                <a:ext cx="70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Opération</a:t>
                </a:r>
              </a:p>
              <a:p>
                <a:pPr algn="ctr" defTabSz="762000"/>
                <a:r>
                  <a:rPr lang="fr-FR" sz="2200">
                    <a:solidFill>
                      <a:srgbClr val="000000"/>
                    </a:solidFill>
                  </a:rPr>
                  <a:t>1.1.3</a:t>
                </a:r>
                <a:endParaRPr lang="fr-FR">
                  <a:latin typeface="Helvetica" charset="0"/>
                </a:endParaRPr>
              </a:p>
            </p:txBody>
          </p:sp>
        </p:grpSp>
        <p:sp>
          <p:nvSpPr>
            <p:cNvPr id="286736" name="Freeform 21"/>
            <p:cNvSpPr>
              <a:spLocks/>
            </p:cNvSpPr>
            <p:nvPr/>
          </p:nvSpPr>
          <p:spPr bwMode="auto">
            <a:xfrm>
              <a:off x="3121" y="1499"/>
              <a:ext cx="167" cy="148"/>
            </a:xfrm>
            <a:custGeom>
              <a:avLst/>
              <a:gdLst>
                <a:gd name="T0" fmla="*/ 0 w 167"/>
                <a:gd name="T1" fmla="*/ 148 h 148"/>
                <a:gd name="T2" fmla="*/ 106 w 167"/>
                <a:gd name="T3" fmla="*/ 0 h 148"/>
                <a:gd name="T4" fmla="*/ 136 w 167"/>
                <a:gd name="T5" fmla="*/ 30 h 148"/>
                <a:gd name="T6" fmla="*/ 167 w 167"/>
                <a:gd name="T7" fmla="*/ 74 h 148"/>
                <a:gd name="T8" fmla="*/ 0 w 167"/>
                <a:gd name="T9" fmla="*/ 148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148">
                  <a:moveTo>
                    <a:pt x="0" y="148"/>
                  </a:moveTo>
                  <a:lnTo>
                    <a:pt x="106" y="0"/>
                  </a:lnTo>
                  <a:lnTo>
                    <a:pt x="136" y="30"/>
                  </a:lnTo>
                  <a:lnTo>
                    <a:pt x="167" y="74"/>
                  </a:lnTo>
                  <a:lnTo>
                    <a:pt x="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37" name="Line 22"/>
            <p:cNvSpPr>
              <a:spLocks noChangeShapeType="1"/>
            </p:cNvSpPr>
            <p:nvPr/>
          </p:nvSpPr>
          <p:spPr bwMode="auto">
            <a:xfrm flipH="1">
              <a:off x="3257" y="1248"/>
              <a:ext cx="350" cy="28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38" name="Freeform 23"/>
            <p:cNvSpPr>
              <a:spLocks/>
            </p:cNvSpPr>
            <p:nvPr/>
          </p:nvSpPr>
          <p:spPr bwMode="auto">
            <a:xfrm>
              <a:off x="3941" y="1470"/>
              <a:ext cx="91" cy="177"/>
            </a:xfrm>
            <a:custGeom>
              <a:avLst/>
              <a:gdLst>
                <a:gd name="T0" fmla="*/ 45 w 91"/>
                <a:gd name="T1" fmla="*/ 177 h 177"/>
                <a:gd name="T2" fmla="*/ 0 w 91"/>
                <a:gd name="T3" fmla="*/ 0 h 177"/>
                <a:gd name="T4" fmla="*/ 45 w 91"/>
                <a:gd name="T5" fmla="*/ 0 h 177"/>
                <a:gd name="T6" fmla="*/ 91 w 91"/>
                <a:gd name="T7" fmla="*/ 0 h 177"/>
                <a:gd name="T8" fmla="*/ 45 w 91"/>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77">
                  <a:moveTo>
                    <a:pt x="45" y="177"/>
                  </a:moveTo>
                  <a:lnTo>
                    <a:pt x="0" y="0"/>
                  </a:lnTo>
                  <a:lnTo>
                    <a:pt x="45" y="0"/>
                  </a:lnTo>
                  <a:lnTo>
                    <a:pt x="91" y="0"/>
                  </a:lnTo>
                  <a:lnTo>
                    <a:pt x="45"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39" name="Line 24"/>
            <p:cNvSpPr>
              <a:spLocks noChangeShapeType="1"/>
            </p:cNvSpPr>
            <p:nvPr/>
          </p:nvSpPr>
          <p:spPr bwMode="auto">
            <a:xfrm>
              <a:off x="3986" y="1248"/>
              <a:ext cx="1" cy="2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40" name="Freeform 25"/>
            <p:cNvSpPr>
              <a:spLocks/>
            </p:cNvSpPr>
            <p:nvPr/>
          </p:nvSpPr>
          <p:spPr bwMode="auto">
            <a:xfrm>
              <a:off x="4761" y="1499"/>
              <a:ext cx="182" cy="148"/>
            </a:xfrm>
            <a:custGeom>
              <a:avLst/>
              <a:gdLst>
                <a:gd name="T0" fmla="*/ 182 w 182"/>
                <a:gd name="T1" fmla="*/ 148 h 148"/>
                <a:gd name="T2" fmla="*/ 0 w 182"/>
                <a:gd name="T3" fmla="*/ 74 h 148"/>
                <a:gd name="T4" fmla="*/ 30 w 182"/>
                <a:gd name="T5" fmla="*/ 44 h 148"/>
                <a:gd name="T6" fmla="*/ 61 w 182"/>
                <a:gd name="T7" fmla="*/ 0 h 148"/>
                <a:gd name="T8" fmla="*/ 182 w 182"/>
                <a:gd name="T9" fmla="*/ 148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48">
                  <a:moveTo>
                    <a:pt x="182" y="148"/>
                  </a:moveTo>
                  <a:lnTo>
                    <a:pt x="0" y="74"/>
                  </a:lnTo>
                  <a:lnTo>
                    <a:pt x="30" y="44"/>
                  </a:lnTo>
                  <a:lnTo>
                    <a:pt x="61" y="0"/>
                  </a:lnTo>
                  <a:lnTo>
                    <a:pt x="182"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41" name="Line 26"/>
            <p:cNvSpPr>
              <a:spLocks noChangeShapeType="1"/>
            </p:cNvSpPr>
            <p:nvPr/>
          </p:nvSpPr>
          <p:spPr bwMode="auto">
            <a:xfrm>
              <a:off x="4367" y="1234"/>
              <a:ext cx="424" cy="30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42" name="Freeform 27"/>
            <p:cNvSpPr>
              <a:spLocks/>
            </p:cNvSpPr>
            <p:nvPr/>
          </p:nvSpPr>
          <p:spPr bwMode="auto">
            <a:xfrm>
              <a:off x="1982" y="2517"/>
              <a:ext cx="152" cy="177"/>
            </a:xfrm>
            <a:custGeom>
              <a:avLst/>
              <a:gdLst>
                <a:gd name="T0" fmla="*/ 0 w 152"/>
                <a:gd name="T1" fmla="*/ 177 h 177"/>
                <a:gd name="T2" fmla="*/ 76 w 152"/>
                <a:gd name="T3" fmla="*/ 0 h 177"/>
                <a:gd name="T4" fmla="*/ 106 w 152"/>
                <a:gd name="T5" fmla="*/ 30 h 177"/>
                <a:gd name="T6" fmla="*/ 152 w 152"/>
                <a:gd name="T7" fmla="*/ 59 h 177"/>
                <a:gd name="T8" fmla="*/ 0 w 152"/>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77">
                  <a:moveTo>
                    <a:pt x="0" y="177"/>
                  </a:moveTo>
                  <a:lnTo>
                    <a:pt x="76" y="0"/>
                  </a:lnTo>
                  <a:lnTo>
                    <a:pt x="106" y="30"/>
                  </a:lnTo>
                  <a:lnTo>
                    <a:pt x="152" y="59"/>
                  </a:lnTo>
                  <a:lnTo>
                    <a:pt x="0"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43" name="Line 28"/>
            <p:cNvSpPr>
              <a:spLocks noChangeShapeType="1"/>
            </p:cNvSpPr>
            <p:nvPr/>
          </p:nvSpPr>
          <p:spPr bwMode="auto">
            <a:xfrm flipH="1">
              <a:off x="2088" y="2163"/>
              <a:ext cx="319" cy="38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44" name="Freeform 29"/>
            <p:cNvSpPr>
              <a:spLocks/>
            </p:cNvSpPr>
            <p:nvPr/>
          </p:nvSpPr>
          <p:spPr bwMode="auto">
            <a:xfrm>
              <a:off x="2574" y="2517"/>
              <a:ext cx="91" cy="177"/>
            </a:xfrm>
            <a:custGeom>
              <a:avLst/>
              <a:gdLst>
                <a:gd name="T0" fmla="*/ 46 w 91"/>
                <a:gd name="T1" fmla="*/ 177 h 177"/>
                <a:gd name="T2" fmla="*/ 0 w 91"/>
                <a:gd name="T3" fmla="*/ 0 h 177"/>
                <a:gd name="T4" fmla="*/ 46 w 91"/>
                <a:gd name="T5" fmla="*/ 0 h 177"/>
                <a:gd name="T6" fmla="*/ 91 w 91"/>
                <a:gd name="T7" fmla="*/ 0 h 177"/>
                <a:gd name="T8" fmla="*/ 46 w 91"/>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77">
                  <a:moveTo>
                    <a:pt x="46" y="177"/>
                  </a:moveTo>
                  <a:lnTo>
                    <a:pt x="0" y="0"/>
                  </a:lnTo>
                  <a:lnTo>
                    <a:pt x="46" y="0"/>
                  </a:lnTo>
                  <a:lnTo>
                    <a:pt x="91" y="0"/>
                  </a:lnTo>
                  <a:lnTo>
                    <a:pt x="46"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45" name="Line 30"/>
            <p:cNvSpPr>
              <a:spLocks noChangeShapeType="1"/>
            </p:cNvSpPr>
            <p:nvPr/>
          </p:nvSpPr>
          <p:spPr bwMode="auto">
            <a:xfrm>
              <a:off x="2620" y="2178"/>
              <a:ext cx="1" cy="339"/>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46" name="Freeform 31"/>
            <p:cNvSpPr>
              <a:spLocks/>
            </p:cNvSpPr>
            <p:nvPr/>
          </p:nvSpPr>
          <p:spPr bwMode="auto">
            <a:xfrm>
              <a:off x="3136" y="2532"/>
              <a:ext cx="137" cy="162"/>
            </a:xfrm>
            <a:custGeom>
              <a:avLst/>
              <a:gdLst>
                <a:gd name="T0" fmla="*/ 137 w 137"/>
                <a:gd name="T1" fmla="*/ 162 h 162"/>
                <a:gd name="T2" fmla="*/ 0 w 137"/>
                <a:gd name="T3" fmla="*/ 44 h 162"/>
                <a:gd name="T4" fmla="*/ 30 w 137"/>
                <a:gd name="T5" fmla="*/ 15 h 162"/>
                <a:gd name="T6" fmla="*/ 76 w 137"/>
                <a:gd name="T7" fmla="*/ 0 h 162"/>
                <a:gd name="T8" fmla="*/ 137 w 137"/>
                <a:gd name="T9" fmla="*/ 16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62">
                  <a:moveTo>
                    <a:pt x="137" y="162"/>
                  </a:moveTo>
                  <a:lnTo>
                    <a:pt x="0" y="44"/>
                  </a:lnTo>
                  <a:lnTo>
                    <a:pt x="30" y="15"/>
                  </a:lnTo>
                  <a:lnTo>
                    <a:pt x="76" y="0"/>
                  </a:lnTo>
                  <a:lnTo>
                    <a:pt x="137"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47" name="Line 32"/>
            <p:cNvSpPr>
              <a:spLocks noChangeShapeType="1"/>
            </p:cNvSpPr>
            <p:nvPr/>
          </p:nvSpPr>
          <p:spPr bwMode="auto">
            <a:xfrm>
              <a:off x="2878" y="2163"/>
              <a:ext cx="288" cy="38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48" name="Rectangle 33"/>
            <p:cNvSpPr>
              <a:spLocks noChangeArrowheads="1"/>
            </p:cNvSpPr>
            <p:nvPr/>
          </p:nvSpPr>
          <p:spPr bwMode="auto">
            <a:xfrm>
              <a:off x="2923" y="2871"/>
              <a:ext cx="259" cy="1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6749" name="Freeform 34"/>
            <p:cNvSpPr>
              <a:spLocks/>
            </p:cNvSpPr>
            <p:nvPr/>
          </p:nvSpPr>
          <p:spPr bwMode="auto">
            <a:xfrm>
              <a:off x="3576" y="2222"/>
              <a:ext cx="122" cy="177"/>
            </a:xfrm>
            <a:custGeom>
              <a:avLst/>
              <a:gdLst>
                <a:gd name="T0" fmla="*/ 0 w 122"/>
                <a:gd name="T1" fmla="*/ 177 h 177"/>
                <a:gd name="T2" fmla="*/ 46 w 122"/>
                <a:gd name="T3" fmla="*/ 0 h 177"/>
                <a:gd name="T4" fmla="*/ 91 w 122"/>
                <a:gd name="T5" fmla="*/ 15 h 177"/>
                <a:gd name="T6" fmla="*/ 122 w 122"/>
                <a:gd name="T7" fmla="*/ 44 h 177"/>
                <a:gd name="T8" fmla="*/ 0 w 122"/>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77">
                  <a:moveTo>
                    <a:pt x="0" y="177"/>
                  </a:moveTo>
                  <a:lnTo>
                    <a:pt x="46" y="0"/>
                  </a:lnTo>
                  <a:lnTo>
                    <a:pt x="91" y="15"/>
                  </a:lnTo>
                  <a:lnTo>
                    <a:pt x="122" y="44"/>
                  </a:lnTo>
                  <a:lnTo>
                    <a:pt x="0"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50" name="Line 35"/>
            <p:cNvSpPr>
              <a:spLocks noChangeShapeType="1"/>
            </p:cNvSpPr>
            <p:nvPr/>
          </p:nvSpPr>
          <p:spPr bwMode="auto">
            <a:xfrm flipH="1">
              <a:off x="3667" y="2163"/>
              <a:ext cx="61" cy="7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51" name="Freeform 36"/>
            <p:cNvSpPr>
              <a:spLocks/>
            </p:cNvSpPr>
            <p:nvPr/>
          </p:nvSpPr>
          <p:spPr bwMode="auto">
            <a:xfrm>
              <a:off x="3941" y="2237"/>
              <a:ext cx="91" cy="177"/>
            </a:xfrm>
            <a:custGeom>
              <a:avLst/>
              <a:gdLst>
                <a:gd name="T0" fmla="*/ 45 w 91"/>
                <a:gd name="T1" fmla="*/ 177 h 177"/>
                <a:gd name="T2" fmla="*/ 0 w 91"/>
                <a:gd name="T3" fmla="*/ 0 h 177"/>
                <a:gd name="T4" fmla="*/ 45 w 91"/>
                <a:gd name="T5" fmla="*/ 0 h 177"/>
                <a:gd name="T6" fmla="*/ 91 w 91"/>
                <a:gd name="T7" fmla="*/ 0 h 177"/>
                <a:gd name="T8" fmla="*/ 45 w 91"/>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77">
                  <a:moveTo>
                    <a:pt x="45" y="177"/>
                  </a:moveTo>
                  <a:lnTo>
                    <a:pt x="0" y="0"/>
                  </a:lnTo>
                  <a:lnTo>
                    <a:pt x="45" y="0"/>
                  </a:lnTo>
                  <a:lnTo>
                    <a:pt x="91" y="0"/>
                  </a:lnTo>
                  <a:lnTo>
                    <a:pt x="45"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52" name="Line 37"/>
            <p:cNvSpPr>
              <a:spLocks noChangeShapeType="1"/>
            </p:cNvSpPr>
            <p:nvPr/>
          </p:nvSpPr>
          <p:spPr bwMode="auto">
            <a:xfrm>
              <a:off x="3986" y="2163"/>
              <a:ext cx="1" cy="7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53" name="Freeform 38"/>
            <p:cNvSpPr>
              <a:spLocks/>
            </p:cNvSpPr>
            <p:nvPr/>
          </p:nvSpPr>
          <p:spPr bwMode="auto">
            <a:xfrm>
              <a:off x="4229" y="2222"/>
              <a:ext cx="152" cy="163"/>
            </a:xfrm>
            <a:custGeom>
              <a:avLst/>
              <a:gdLst>
                <a:gd name="T0" fmla="*/ 152 w 152"/>
                <a:gd name="T1" fmla="*/ 163 h 163"/>
                <a:gd name="T2" fmla="*/ 0 w 152"/>
                <a:gd name="T3" fmla="*/ 59 h 163"/>
                <a:gd name="T4" fmla="*/ 31 w 152"/>
                <a:gd name="T5" fmla="*/ 30 h 163"/>
                <a:gd name="T6" fmla="*/ 76 w 152"/>
                <a:gd name="T7" fmla="*/ 0 h 163"/>
                <a:gd name="T8" fmla="*/ 152 w 152"/>
                <a:gd name="T9" fmla="*/ 16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63">
                  <a:moveTo>
                    <a:pt x="152" y="163"/>
                  </a:moveTo>
                  <a:lnTo>
                    <a:pt x="0" y="59"/>
                  </a:lnTo>
                  <a:lnTo>
                    <a:pt x="31" y="30"/>
                  </a:lnTo>
                  <a:lnTo>
                    <a:pt x="76" y="0"/>
                  </a:lnTo>
                  <a:lnTo>
                    <a:pt x="152"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54" name="Line 39"/>
            <p:cNvSpPr>
              <a:spLocks noChangeShapeType="1"/>
            </p:cNvSpPr>
            <p:nvPr/>
          </p:nvSpPr>
          <p:spPr bwMode="auto">
            <a:xfrm>
              <a:off x="4184" y="2163"/>
              <a:ext cx="76" cy="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55" name="Freeform 40"/>
            <p:cNvSpPr>
              <a:spLocks/>
            </p:cNvSpPr>
            <p:nvPr/>
          </p:nvSpPr>
          <p:spPr bwMode="auto">
            <a:xfrm>
              <a:off x="5004" y="2266"/>
              <a:ext cx="136" cy="178"/>
            </a:xfrm>
            <a:custGeom>
              <a:avLst/>
              <a:gdLst>
                <a:gd name="T0" fmla="*/ 0 w 136"/>
                <a:gd name="T1" fmla="*/ 178 h 178"/>
                <a:gd name="T2" fmla="*/ 60 w 136"/>
                <a:gd name="T3" fmla="*/ 0 h 178"/>
                <a:gd name="T4" fmla="*/ 91 w 136"/>
                <a:gd name="T5" fmla="*/ 15 h 178"/>
                <a:gd name="T6" fmla="*/ 136 w 136"/>
                <a:gd name="T7" fmla="*/ 45 h 178"/>
                <a:gd name="T8" fmla="*/ 0 w 136"/>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78">
                  <a:moveTo>
                    <a:pt x="0" y="178"/>
                  </a:moveTo>
                  <a:lnTo>
                    <a:pt x="60" y="0"/>
                  </a:lnTo>
                  <a:lnTo>
                    <a:pt x="91" y="15"/>
                  </a:lnTo>
                  <a:lnTo>
                    <a:pt x="136" y="45"/>
                  </a:lnTo>
                  <a:lnTo>
                    <a:pt x="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56" name="Line 41"/>
            <p:cNvSpPr>
              <a:spLocks noChangeShapeType="1"/>
            </p:cNvSpPr>
            <p:nvPr/>
          </p:nvSpPr>
          <p:spPr bwMode="auto">
            <a:xfrm flipH="1">
              <a:off x="5095" y="2163"/>
              <a:ext cx="91" cy="11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57" name="Freeform 42"/>
            <p:cNvSpPr>
              <a:spLocks/>
            </p:cNvSpPr>
            <p:nvPr/>
          </p:nvSpPr>
          <p:spPr bwMode="auto">
            <a:xfrm>
              <a:off x="5353" y="2266"/>
              <a:ext cx="91" cy="178"/>
            </a:xfrm>
            <a:custGeom>
              <a:avLst/>
              <a:gdLst>
                <a:gd name="T0" fmla="*/ 46 w 91"/>
                <a:gd name="T1" fmla="*/ 178 h 178"/>
                <a:gd name="T2" fmla="*/ 0 w 91"/>
                <a:gd name="T3" fmla="*/ 0 h 178"/>
                <a:gd name="T4" fmla="*/ 46 w 91"/>
                <a:gd name="T5" fmla="*/ 0 h 178"/>
                <a:gd name="T6" fmla="*/ 91 w 91"/>
                <a:gd name="T7" fmla="*/ 0 h 178"/>
                <a:gd name="T8" fmla="*/ 46 w 91"/>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78">
                  <a:moveTo>
                    <a:pt x="46" y="178"/>
                  </a:moveTo>
                  <a:lnTo>
                    <a:pt x="0" y="0"/>
                  </a:lnTo>
                  <a:lnTo>
                    <a:pt x="46" y="0"/>
                  </a:lnTo>
                  <a:lnTo>
                    <a:pt x="91" y="0"/>
                  </a:lnTo>
                  <a:lnTo>
                    <a:pt x="46"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58" name="Line 43"/>
            <p:cNvSpPr>
              <a:spLocks noChangeShapeType="1"/>
            </p:cNvSpPr>
            <p:nvPr/>
          </p:nvSpPr>
          <p:spPr bwMode="auto">
            <a:xfrm>
              <a:off x="5399" y="2163"/>
              <a:ext cx="1" cy="10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59" name="Freeform 44"/>
            <p:cNvSpPr>
              <a:spLocks/>
            </p:cNvSpPr>
            <p:nvPr/>
          </p:nvSpPr>
          <p:spPr bwMode="auto">
            <a:xfrm>
              <a:off x="5717" y="2281"/>
              <a:ext cx="167" cy="163"/>
            </a:xfrm>
            <a:custGeom>
              <a:avLst/>
              <a:gdLst>
                <a:gd name="T0" fmla="*/ 167 w 167"/>
                <a:gd name="T1" fmla="*/ 163 h 163"/>
                <a:gd name="T2" fmla="*/ 0 w 167"/>
                <a:gd name="T3" fmla="*/ 59 h 163"/>
                <a:gd name="T4" fmla="*/ 31 w 167"/>
                <a:gd name="T5" fmla="*/ 30 h 163"/>
                <a:gd name="T6" fmla="*/ 61 w 167"/>
                <a:gd name="T7" fmla="*/ 0 h 163"/>
                <a:gd name="T8" fmla="*/ 167 w 167"/>
                <a:gd name="T9" fmla="*/ 16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163">
                  <a:moveTo>
                    <a:pt x="167" y="163"/>
                  </a:moveTo>
                  <a:lnTo>
                    <a:pt x="0" y="59"/>
                  </a:lnTo>
                  <a:lnTo>
                    <a:pt x="31" y="30"/>
                  </a:lnTo>
                  <a:lnTo>
                    <a:pt x="61" y="0"/>
                  </a:lnTo>
                  <a:lnTo>
                    <a:pt x="167"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60" name="Line 45"/>
            <p:cNvSpPr>
              <a:spLocks noChangeShapeType="1"/>
            </p:cNvSpPr>
            <p:nvPr/>
          </p:nvSpPr>
          <p:spPr bwMode="auto">
            <a:xfrm>
              <a:off x="5596" y="2163"/>
              <a:ext cx="152" cy="14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61" name="Freeform 46"/>
            <p:cNvSpPr>
              <a:spLocks/>
            </p:cNvSpPr>
            <p:nvPr/>
          </p:nvSpPr>
          <p:spPr bwMode="auto">
            <a:xfrm>
              <a:off x="1177" y="3314"/>
              <a:ext cx="152" cy="162"/>
            </a:xfrm>
            <a:custGeom>
              <a:avLst/>
              <a:gdLst>
                <a:gd name="T0" fmla="*/ 0 w 152"/>
                <a:gd name="T1" fmla="*/ 162 h 162"/>
                <a:gd name="T2" fmla="*/ 91 w 152"/>
                <a:gd name="T3" fmla="*/ 0 h 162"/>
                <a:gd name="T4" fmla="*/ 122 w 152"/>
                <a:gd name="T5" fmla="*/ 30 h 162"/>
                <a:gd name="T6" fmla="*/ 152 w 152"/>
                <a:gd name="T7" fmla="*/ 74 h 162"/>
                <a:gd name="T8" fmla="*/ 0 w 152"/>
                <a:gd name="T9" fmla="*/ 16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62">
                  <a:moveTo>
                    <a:pt x="0" y="162"/>
                  </a:moveTo>
                  <a:lnTo>
                    <a:pt x="91" y="0"/>
                  </a:lnTo>
                  <a:lnTo>
                    <a:pt x="122" y="30"/>
                  </a:lnTo>
                  <a:lnTo>
                    <a:pt x="152" y="74"/>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62" name="Line 47"/>
            <p:cNvSpPr>
              <a:spLocks noChangeShapeType="1"/>
            </p:cNvSpPr>
            <p:nvPr/>
          </p:nvSpPr>
          <p:spPr bwMode="auto">
            <a:xfrm flipH="1">
              <a:off x="1299" y="3048"/>
              <a:ext cx="303" cy="29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63" name="Freeform 48"/>
            <p:cNvSpPr>
              <a:spLocks/>
            </p:cNvSpPr>
            <p:nvPr/>
          </p:nvSpPr>
          <p:spPr bwMode="auto">
            <a:xfrm>
              <a:off x="1663" y="3299"/>
              <a:ext cx="91" cy="177"/>
            </a:xfrm>
            <a:custGeom>
              <a:avLst/>
              <a:gdLst>
                <a:gd name="T0" fmla="*/ 46 w 91"/>
                <a:gd name="T1" fmla="*/ 177 h 177"/>
                <a:gd name="T2" fmla="*/ 0 w 91"/>
                <a:gd name="T3" fmla="*/ 0 h 177"/>
                <a:gd name="T4" fmla="*/ 46 w 91"/>
                <a:gd name="T5" fmla="*/ 0 h 177"/>
                <a:gd name="T6" fmla="*/ 91 w 91"/>
                <a:gd name="T7" fmla="*/ 0 h 177"/>
                <a:gd name="T8" fmla="*/ 46 w 91"/>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77">
                  <a:moveTo>
                    <a:pt x="46" y="177"/>
                  </a:moveTo>
                  <a:lnTo>
                    <a:pt x="0" y="0"/>
                  </a:lnTo>
                  <a:lnTo>
                    <a:pt x="46" y="0"/>
                  </a:lnTo>
                  <a:lnTo>
                    <a:pt x="91" y="0"/>
                  </a:lnTo>
                  <a:lnTo>
                    <a:pt x="46"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64" name="Line 49"/>
            <p:cNvSpPr>
              <a:spLocks noChangeShapeType="1"/>
            </p:cNvSpPr>
            <p:nvPr/>
          </p:nvSpPr>
          <p:spPr bwMode="auto">
            <a:xfrm>
              <a:off x="1709" y="3048"/>
              <a:ext cx="1" cy="25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65" name="Freeform 50"/>
            <p:cNvSpPr>
              <a:spLocks/>
            </p:cNvSpPr>
            <p:nvPr/>
          </p:nvSpPr>
          <p:spPr bwMode="auto">
            <a:xfrm>
              <a:off x="2119" y="3329"/>
              <a:ext cx="151" cy="162"/>
            </a:xfrm>
            <a:custGeom>
              <a:avLst/>
              <a:gdLst>
                <a:gd name="T0" fmla="*/ 151 w 151"/>
                <a:gd name="T1" fmla="*/ 162 h 162"/>
                <a:gd name="T2" fmla="*/ 0 w 151"/>
                <a:gd name="T3" fmla="*/ 59 h 162"/>
                <a:gd name="T4" fmla="*/ 30 w 151"/>
                <a:gd name="T5" fmla="*/ 29 h 162"/>
                <a:gd name="T6" fmla="*/ 60 w 151"/>
                <a:gd name="T7" fmla="*/ 0 h 162"/>
                <a:gd name="T8" fmla="*/ 151 w 151"/>
                <a:gd name="T9" fmla="*/ 16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162">
                  <a:moveTo>
                    <a:pt x="151" y="162"/>
                  </a:moveTo>
                  <a:lnTo>
                    <a:pt x="0" y="59"/>
                  </a:lnTo>
                  <a:lnTo>
                    <a:pt x="30" y="29"/>
                  </a:lnTo>
                  <a:lnTo>
                    <a:pt x="60" y="0"/>
                  </a:lnTo>
                  <a:lnTo>
                    <a:pt x="151"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66" name="Line 51"/>
            <p:cNvSpPr>
              <a:spLocks noChangeShapeType="1"/>
            </p:cNvSpPr>
            <p:nvPr/>
          </p:nvSpPr>
          <p:spPr bwMode="auto">
            <a:xfrm>
              <a:off x="1845" y="3048"/>
              <a:ext cx="304" cy="31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67" name="Rectangle 52"/>
            <p:cNvSpPr>
              <a:spLocks noChangeArrowheads="1"/>
            </p:cNvSpPr>
            <p:nvPr/>
          </p:nvSpPr>
          <p:spPr bwMode="auto">
            <a:xfrm>
              <a:off x="2338" y="2716"/>
              <a:ext cx="542" cy="340"/>
            </a:xfrm>
            <a:prstGeom prst="rect">
              <a:avLst/>
            </a:prstGeom>
            <a:solidFill>
              <a:srgbClr val="FFFFFF"/>
            </a:solidFill>
            <a:ln w="23813">
              <a:solidFill>
                <a:srgbClr val="000000"/>
              </a:solidFill>
              <a:miter lim="800000"/>
              <a:headEnd/>
              <a:tailEnd/>
            </a:ln>
          </p:spPr>
          <p:txBody>
            <a:bodyPr/>
            <a:lstStyle/>
            <a:p>
              <a:endParaRPr lang="fr-FR"/>
            </a:p>
          </p:txBody>
        </p:sp>
        <p:sp>
          <p:nvSpPr>
            <p:cNvPr id="286768" name="Rectangle 53"/>
            <p:cNvSpPr>
              <a:spLocks noChangeArrowheads="1"/>
            </p:cNvSpPr>
            <p:nvPr/>
          </p:nvSpPr>
          <p:spPr bwMode="auto">
            <a:xfrm>
              <a:off x="2350" y="2780"/>
              <a:ext cx="51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But 1.2</a:t>
              </a:r>
              <a:endParaRPr lang="fr-FR">
                <a:latin typeface="Helvetica" charset="0"/>
              </a:endParaRPr>
            </a:p>
          </p:txBody>
        </p:sp>
        <p:sp>
          <p:nvSpPr>
            <p:cNvPr id="286769" name="Freeform 54"/>
            <p:cNvSpPr>
              <a:spLocks/>
            </p:cNvSpPr>
            <p:nvPr/>
          </p:nvSpPr>
          <p:spPr bwMode="auto">
            <a:xfrm>
              <a:off x="2210" y="3137"/>
              <a:ext cx="152" cy="162"/>
            </a:xfrm>
            <a:custGeom>
              <a:avLst/>
              <a:gdLst>
                <a:gd name="T0" fmla="*/ 0 w 152"/>
                <a:gd name="T1" fmla="*/ 162 h 162"/>
                <a:gd name="T2" fmla="*/ 91 w 152"/>
                <a:gd name="T3" fmla="*/ 0 h 162"/>
                <a:gd name="T4" fmla="*/ 121 w 152"/>
                <a:gd name="T5" fmla="*/ 30 h 162"/>
                <a:gd name="T6" fmla="*/ 152 w 152"/>
                <a:gd name="T7" fmla="*/ 59 h 162"/>
                <a:gd name="T8" fmla="*/ 0 w 152"/>
                <a:gd name="T9" fmla="*/ 16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62">
                  <a:moveTo>
                    <a:pt x="0" y="162"/>
                  </a:moveTo>
                  <a:lnTo>
                    <a:pt x="91" y="0"/>
                  </a:lnTo>
                  <a:lnTo>
                    <a:pt x="121" y="30"/>
                  </a:lnTo>
                  <a:lnTo>
                    <a:pt x="152" y="59"/>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70" name="Line 55"/>
            <p:cNvSpPr>
              <a:spLocks noChangeShapeType="1"/>
            </p:cNvSpPr>
            <p:nvPr/>
          </p:nvSpPr>
          <p:spPr bwMode="auto">
            <a:xfrm flipH="1">
              <a:off x="2331" y="3048"/>
              <a:ext cx="122" cy="11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71" name="Freeform 56"/>
            <p:cNvSpPr>
              <a:spLocks/>
            </p:cNvSpPr>
            <p:nvPr/>
          </p:nvSpPr>
          <p:spPr bwMode="auto">
            <a:xfrm>
              <a:off x="2529" y="3137"/>
              <a:ext cx="91" cy="177"/>
            </a:xfrm>
            <a:custGeom>
              <a:avLst/>
              <a:gdLst>
                <a:gd name="T0" fmla="*/ 45 w 91"/>
                <a:gd name="T1" fmla="*/ 177 h 177"/>
                <a:gd name="T2" fmla="*/ 0 w 91"/>
                <a:gd name="T3" fmla="*/ 0 h 177"/>
                <a:gd name="T4" fmla="*/ 45 w 91"/>
                <a:gd name="T5" fmla="*/ 0 h 177"/>
                <a:gd name="T6" fmla="*/ 91 w 91"/>
                <a:gd name="T7" fmla="*/ 0 h 177"/>
                <a:gd name="T8" fmla="*/ 45 w 91"/>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77">
                  <a:moveTo>
                    <a:pt x="45" y="177"/>
                  </a:moveTo>
                  <a:lnTo>
                    <a:pt x="0" y="0"/>
                  </a:lnTo>
                  <a:lnTo>
                    <a:pt x="45" y="0"/>
                  </a:lnTo>
                  <a:lnTo>
                    <a:pt x="91" y="0"/>
                  </a:lnTo>
                  <a:lnTo>
                    <a:pt x="45"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72" name="Line 57"/>
            <p:cNvSpPr>
              <a:spLocks noChangeShapeType="1"/>
            </p:cNvSpPr>
            <p:nvPr/>
          </p:nvSpPr>
          <p:spPr bwMode="auto">
            <a:xfrm>
              <a:off x="2574" y="3048"/>
              <a:ext cx="1" cy="89"/>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73" name="Freeform 58"/>
            <p:cNvSpPr>
              <a:spLocks/>
            </p:cNvSpPr>
            <p:nvPr/>
          </p:nvSpPr>
          <p:spPr bwMode="auto">
            <a:xfrm>
              <a:off x="2772" y="3137"/>
              <a:ext cx="167" cy="162"/>
            </a:xfrm>
            <a:custGeom>
              <a:avLst/>
              <a:gdLst>
                <a:gd name="T0" fmla="*/ 167 w 167"/>
                <a:gd name="T1" fmla="*/ 162 h 162"/>
                <a:gd name="T2" fmla="*/ 0 w 167"/>
                <a:gd name="T3" fmla="*/ 59 h 162"/>
                <a:gd name="T4" fmla="*/ 30 w 167"/>
                <a:gd name="T5" fmla="*/ 30 h 162"/>
                <a:gd name="T6" fmla="*/ 60 w 167"/>
                <a:gd name="T7" fmla="*/ 0 h 162"/>
                <a:gd name="T8" fmla="*/ 167 w 167"/>
                <a:gd name="T9" fmla="*/ 16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162">
                  <a:moveTo>
                    <a:pt x="167" y="162"/>
                  </a:moveTo>
                  <a:lnTo>
                    <a:pt x="0" y="59"/>
                  </a:lnTo>
                  <a:lnTo>
                    <a:pt x="30" y="30"/>
                  </a:lnTo>
                  <a:lnTo>
                    <a:pt x="60" y="0"/>
                  </a:lnTo>
                  <a:lnTo>
                    <a:pt x="167"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74" name="Line 59"/>
            <p:cNvSpPr>
              <a:spLocks noChangeShapeType="1"/>
            </p:cNvSpPr>
            <p:nvPr/>
          </p:nvSpPr>
          <p:spPr bwMode="auto">
            <a:xfrm>
              <a:off x="2696" y="3049"/>
              <a:ext cx="106" cy="11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75" name="Rectangle 60"/>
            <p:cNvSpPr>
              <a:spLocks noChangeArrowheads="1"/>
            </p:cNvSpPr>
            <p:nvPr/>
          </p:nvSpPr>
          <p:spPr bwMode="auto">
            <a:xfrm>
              <a:off x="3295" y="2716"/>
              <a:ext cx="593" cy="340"/>
            </a:xfrm>
            <a:prstGeom prst="rect">
              <a:avLst/>
            </a:prstGeom>
            <a:solidFill>
              <a:srgbClr val="FFFFFF"/>
            </a:solidFill>
            <a:ln w="23813">
              <a:solidFill>
                <a:srgbClr val="000000"/>
              </a:solidFill>
              <a:miter lim="800000"/>
              <a:headEnd/>
              <a:tailEnd/>
            </a:ln>
          </p:spPr>
          <p:txBody>
            <a:bodyPr/>
            <a:lstStyle/>
            <a:p>
              <a:endParaRPr lang="fr-FR"/>
            </a:p>
          </p:txBody>
        </p:sp>
        <p:sp>
          <p:nvSpPr>
            <p:cNvPr id="286776" name="Rectangle 61"/>
            <p:cNvSpPr>
              <a:spLocks noChangeArrowheads="1"/>
            </p:cNvSpPr>
            <p:nvPr/>
          </p:nvSpPr>
          <p:spPr bwMode="auto">
            <a:xfrm>
              <a:off x="3332" y="2780"/>
              <a:ext cx="51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But 1.n</a:t>
              </a:r>
              <a:endParaRPr lang="fr-FR">
                <a:latin typeface="Helvetica" charset="0"/>
              </a:endParaRPr>
            </a:p>
          </p:txBody>
        </p:sp>
        <p:sp>
          <p:nvSpPr>
            <p:cNvPr id="286777" name="Freeform 62"/>
            <p:cNvSpPr>
              <a:spLocks/>
            </p:cNvSpPr>
            <p:nvPr/>
          </p:nvSpPr>
          <p:spPr bwMode="auto">
            <a:xfrm>
              <a:off x="3166" y="3107"/>
              <a:ext cx="152" cy="178"/>
            </a:xfrm>
            <a:custGeom>
              <a:avLst/>
              <a:gdLst>
                <a:gd name="T0" fmla="*/ 0 w 152"/>
                <a:gd name="T1" fmla="*/ 178 h 178"/>
                <a:gd name="T2" fmla="*/ 91 w 152"/>
                <a:gd name="T3" fmla="*/ 0 h 178"/>
                <a:gd name="T4" fmla="*/ 122 w 152"/>
                <a:gd name="T5" fmla="*/ 30 h 178"/>
                <a:gd name="T6" fmla="*/ 152 w 152"/>
                <a:gd name="T7" fmla="*/ 60 h 178"/>
                <a:gd name="T8" fmla="*/ 0 w 152"/>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78">
                  <a:moveTo>
                    <a:pt x="0" y="178"/>
                  </a:moveTo>
                  <a:lnTo>
                    <a:pt x="91" y="0"/>
                  </a:lnTo>
                  <a:lnTo>
                    <a:pt x="122" y="30"/>
                  </a:lnTo>
                  <a:lnTo>
                    <a:pt x="152" y="60"/>
                  </a:lnTo>
                  <a:lnTo>
                    <a:pt x="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78" name="Line 63"/>
            <p:cNvSpPr>
              <a:spLocks noChangeShapeType="1"/>
            </p:cNvSpPr>
            <p:nvPr/>
          </p:nvSpPr>
          <p:spPr bwMode="auto">
            <a:xfrm flipH="1">
              <a:off x="3288" y="3048"/>
              <a:ext cx="91" cy="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79" name="Freeform 64"/>
            <p:cNvSpPr>
              <a:spLocks/>
            </p:cNvSpPr>
            <p:nvPr/>
          </p:nvSpPr>
          <p:spPr bwMode="auto">
            <a:xfrm>
              <a:off x="3485" y="3122"/>
              <a:ext cx="91" cy="177"/>
            </a:xfrm>
            <a:custGeom>
              <a:avLst/>
              <a:gdLst>
                <a:gd name="T0" fmla="*/ 46 w 91"/>
                <a:gd name="T1" fmla="*/ 177 h 177"/>
                <a:gd name="T2" fmla="*/ 0 w 91"/>
                <a:gd name="T3" fmla="*/ 0 h 177"/>
                <a:gd name="T4" fmla="*/ 46 w 91"/>
                <a:gd name="T5" fmla="*/ 0 h 177"/>
                <a:gd name="T6" fmla="*/ 91 w 91"/>
                <a:gd name="T7" fmla="*/ 0 h 177"/>
                <a:gd name="T8" fmla="*/ 46 w 91"/>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77">
                  <a:moveTo>
                    <a:pt x="46" y="177"/>
                  </a:moveTo>
                  <a:lnTo>
                    <a:pt x="0" y="0"/>
                  </a:lnTo>
                  <a:lnTo>
                    <a:pt x="46" y="0"/>
                  </a:lnTo>
                  <a:lnTo>
                    <a:pt x="91" y="0"/>
                  </a:lnTo>
                  <a:lnTo>
                    <a:pt x="46"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80" name="Line 65"/>
            <p:cNvSpPr>
              <a:spLocks noChangeShapeType="1"/>
            </p:cNvSpPr>
            <p:nvPr/>
          </p:nvSpPr>
          <p:spPr bwMode="auto">
            <a:xfrm>
              <a:off x="3531" y="3048"/>
              <a:ext cx="1" cy="7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81" name="Freeform 66"/>
            <p:cNvSpPr>
              <a:spLocks/>
            </p:cNvSpPr>
            <p:nvPr/>
          </p:nvSpPr>
          <p:spPr bwMode="auto">
            <a:xfrm>
              <a:off x="3774" y="3137"/>
              <a:ext cx="167" cy="162"/>
            </a:xfrm>
            <a:custGeom>
              <a:avLst/>
              <a:gdLst>
                <a:gd name="T0" fmla="*/ 167 w 167"/>
                <a:gd name="T1" fmla="*/ 162 h 162"/>
                <a:gd name="T2" fmla="*/ 0 w 167"/>
                <a:gd name="T3" fmla="*/ 44 h 162"/>
                <a:gd name="T4" fmla="*/ 45 w 167"/>
                <a:gd name="T5" fmla="*/ 30 h 162"/>
                <a:gd name="T6" fmla="*/ 76 w 167"/>
                <a:gd name="T7" fmla="*/ 0 h 162"/>
                <a:gd name="T8" fmla="*/ 167 w 167"/>
                <a:gd name="T9" fmla="*/ 16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162">
                  <a:moveTo>
                    <a:pt x="167" y="162"/>
                  </a:moveTo>
                  <a:lnTo>
                    <a:pt x="0" y="44"/>
                  </a:lnTo>
                  <a:lnTo>
                    <a:pt x="45" y="30"/>
                  </a:lnTo>
                  <a:lnTo>
                    <a:pt x="76" y="0"/>
                  </a:lnTo>
                  <a:lnTo>
                    <a:pt x="167"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782" name="Line 67"/>
            <p:cNvSpPr>
              <a:spLocks noChangeShapeType="1"/>
            </p:cNvSpPr>
            <p:nvPr/>
          </p:nvSpPr>
          <p:spPr bwMode="auto">
            <a:xfrm>
              <a:off x="3713" y="3048"/>
              <a:ext cx="106" cy="11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83" name="Rectangle 68"/>
            <p:cNvSpPr>
              <a:spLocks noChangeArrowheads="1"/>
            </p:cNvSpPr>
            <p:nvPr/>
          </p:nvSpPr>
          <p:spPr bwMode="auto">
            <a:xfrm>
              <a:off x="4609" y="1898"/>
              <a:ext cx="258" cy="14"/>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6784" name="Rectangle 69"/>
            <p:cNvSpPr>
              <a:spLocks noChangeArrowheads="1"/>
            </p:cNvSpPr>
            <p:nvPr/>
          </p:nvSpPr>
          <p:spPr bwMode="auto">
            <a:xfrm>
              <a:off x="5232" y="1728"/>
              <a:ext cx="38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762000"/>
              <a:r>
                <a:rPr lang="fr-FR" sz="2200">
                  <a:solidFill>
                    <a:srgbClr val="000000"/>
                  </a:solidFill>
                </a:rPr>
                <a:t>But n</a:t>
              </a:r>
              <a:endParaRPr lang="fr-FR">
                <a:latin typeface="Helvetica" charset="0"/>
              </a:endParaRPr>
            </a:p>
          </p:txBody>
        </p:sp>
      </p:gr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119</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a:xfrm>
            <a:off x="273050" y="260350"/>
            <a:ext cx="9347200" cy="963613"/>
          </a:xfrm>
        </p:spPr>
        <p:txBody>
          <a:bodyPr/>
          <a:lstStyle/>
          <a:p>
            <a:pPr defTabSz="736600" eaLnBrk="1" hangingPunct="1">
              <a:defRPr/>
            </a:pPr>
            <a:r>
              <a:rPr lang="fr-FR" sz="4000" dirty="0" smtClean="0"/>
              <a:t>Exemple d</a:t>
            </a:r>
            <a:r>
              <a:rPr lang="fr-FR" altLang="ja-JP" sz="4000" dirty="0" smtClean="0"/>
              <a:t>'</a:t>
            </a:r>
            <a:r>
              <a:rPr lang="fr-FR" sz="4000" dirty="0" smtClean="0"/>
              <a:t>utilisation : la loi de </a:t>
            </a:r>
            <a:r>
              <a:rPr lang="fr-FR" sz="4000" dirty="0" err="1" smtClean="0"/>
              <a:t>Fitts</a:t>
            </a:r>
            <a:endParaRPr lang="fr-FR" sz="4000" dirty="0" smtClean="0"/>
          </a:p>
        </p:txBody>
      </p:sp>
      <p:graphicFrame>
        <p:nvGraphicFramePr>
          <p:cNvPr id="79874" name="Object 3"/>
          <p:cNvGraphicFramePr>
            <a:graphicFrameLocks noGrp="1" noChangeAspect="1"/>
          </p:cNvGraphicFramePr>
          <p:nvPr>
            <p:ph idx="1"/>
          </p:nvPr>
        </p:nvGraphicFramePr>
        <p:xfrm>
          <a:off x="1363663" y="2909888"/>
          <a:ext cx="7129462" cy="2717800"/>
        </p:xfrm>
        <a:graphic>
          <a:graphicData uri="http://schemas.openxmlformats.org/presentationml/2006/ole">
            <mc:AlternateContent xmlns:mc="http://schemas.openxmlformats.org/markup-compatibility/2006">
              <mc:Choice xmlns:v="urn:schemas-microsoft-com:vml" Requires="v">
                <p:oleObj spid="_x0000_s79968" name="Image bitmap" r:id="rId4" imgW="4800000" imgH="2010056" progId="Paint.Picture">
                  <p:embed/>
                </p:oleObj>
              </mc:Choice>
              <mc:Fallback>
                <p:oleObj name="Image bitmap" r:id="rId4" imgW="4800000" imgH="201005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663" y="2909888"/>
                        <a:ext cx="7129462"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179652" name="Text Box 4"/>
          <p:cNvSpPr txBox="1">
            <a:spLocks noChangeArrowheads="1"/>
          </p:cNvSpPr>
          <p:nvPr/>
        </p:nvSpPr>
        <p:spPr bwMode="auto">
          <a:xfrm>
            <a:off x="1528763" y="1817688"/>
            <a:ext cx="30305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fr-FR" sz="2800" smtClean="0">
                <a:latin typeface="Helvetica" charset="0"/>
                <a:cs typeface="+mn-cs"/>
              </a:rPr>
              <a:t>Menu Camembert</a:t>
            </a:r>
          </a:p>
        </p:txBody>
      </p:sp>
      <p:sp>
        <p:nvSpPr>
          <p:cNvPr id="1179653" name="Text Box 5"/>
          <p:cNvSpPr txBox="1">
            <a:spLocks noChangeArrowheads="1"/>
          </p:cNvSpPr>
          <p:nvPr/>
        </p:nvSpPr>
        <p:spPr bwMode="auto">
          <a:xfrm>
            <a:off x="5876925" y="1790700"/>
            <a:ext cx="2319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fr-FR" sz="2800" smtClean="0">
                <a:latin typeface="Helvetica" charset="0"/>
                <a:cs typeface="+mn-cs"/>
              </a:rPr>
              <a:t>Menu linéaire</a:t>
            </a:r>
          </a:p>
        </p:txBody>
      </p:sp>
      <p:sp>
        <p:nvSpPr>
          <p:cNvPr id="1179654" name="Text Box 6"/>
          <p:cNvSpPr txBox="1">
            <a:spLocks noChangeArrowheads="1"/>
          </p:cNvSpPr>
          <p:nvPr/>
        </p:nvSpPr>
        <p:spPr bwMode="auto">
          <a:xfrm>
            <a:off x="1631950" y="5683250"/>
            <a:ext cx="6391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fr-FR" sz="2800" smtClean="0">
                <a:latin typeface="Helvetica" charset="0"/>
                <a:cs typeface="+mn-cs"/>
              </a:rPr>
              <a:t>Lequel est le plus rapide en moyenne ?</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12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p:txBody>
          <a:bodyPr/>
          <a:lstStyle/>
          <a:p>
            <a:pPr defTabSz="736600">
              <a:defRPr/>
            </a:pPr>
            <a:r>
              <a:rPr lang="fr-FR" smtClean="0">
                <a:cs typeface="+mj-cs"/>
              </a:rPr>
              <a:t>Exemple</a:t>
            </a:r>
          </a:p>
        </p:txBody>
      </p:sp>
      <p:grpSp>
        <p:nvGrpSpPr>
          <p:cNvPr id="288770" name="Group 3"/>
          <p:cNvGrpSpPr>
            <a:grpSpLocks/>
          </p:cNvGrpSpPr>
          <p:nvPr/>
        </p:nvGrpSpPr>
        <p:grpSpPr bwMode="auto">
          <a:xfrm>
            <a:off x="200472" y="1844675"/>
            <a:ext cx="9309100" cy="3852863"/>
            <a:chOff x="217" y="1282"/>
            <a:chExt cx="5864" cy="2427"/>
          </a:xfrm>
        </p:grpSpPr>
        <p:grpSp>
          <p:nvGrpSpPr>
            <p:cNvPr id="288771" name="Group 4"/>
            <p:cNvGrpSpPr>
              <a:grpSpLocks/>
            </p:cNvGrpSpPr>
            <p:nvPr/>
          </p:nvGrpSpPr>
          <p:grpSpPr bwMode="auto">
            <a:xfrm>
              <a:off x="2483" y="1282"/>
              <a:ext cx="1000" cy="459"/>
              <a:chOff x="2664" y="1282"/>
              <a:chExt cx="1000" cy="459"/>
            </a:xfrm>
          </p:grpSpPr>
          <p:sp>
            <p:nvSpPr>
              <p:cNvPr id="1288197" name="Text Box 5"/>
              <p:cNvSpPr txBox="1">
                <a:spLocks noChangeArrowheads="1"/>
              </p:cNvSpPr>
              <p:nvPr/>
            </p:nvSpPr>
            <p:spPr bwMode="auto">
              <a:xfrm>
                <a:off x="2718" y="1336"/>
                <a:ext cx="94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Ecouter de la </a:t>
                </a:r>
              </a:p>
              <a:p>
                <a:pPr algn="ctr" eaLnBrk="1" hangingPunct="1">
                  <a:defRPr/>
                </a:pPr>
                <a:r>
                  <a:rPr lang="en-GB" sz="1600" smtClean="0">
                    <a:latin typeface="Tahoma" charset="0"/>
                    <a:cs typeface="+mn-cs"/>
                  </a:rPr>
                  <a:t>musique</a:t>
                </a:r>
                <a:endParaRPr lang="en-GB" smtClean="0">
                  <a:latin typeface="Tahoma" charset="0"/>
                  <a:cs typeface="+mn-cs"/>
                </a:endParaRPr>
              </a:p>
            </p:txBody>
          </p:sp>
          <p:sp>
            <p:nvSpPr>
              <p:cNvPr id="1288198" name="Rectangle 6"/>
              <p:cNvSpPr>
                <a:spLocks noChangeArrowheads="1"/>
              </p:cNvSpPr>
              <p:nvPr/>
            </p:nvSpPr>
            <p:spPr bwMode="auto">
              <a:xfrm>
                <a:off x="2664" y="1282"/>
                <a:ext cx="1000" cy="4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288199" name="Line 7"/>
            <p:cNvSpPr>
              <a:spLocks noChangeShapeType="1"/>
            </p:cNvSpPr>
            <p:nvPr/>
          </p:nvSpPr>
          <p:spPr bwMode="auto">
            <a:xfrm>
              <a:off x="2981" y="1759"/>
              <a:ext cx="0" cy="22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nvGrpSpPr>
            <p:cNvPr id="288773" name="Group 8"/>
            <p:cNvGrpSpPr>
              <a:grpSpLocks/>
            </p:cNvGrpSpPr>
            <p:nvPr/>
          </p:nvGrpSpPr>
          <p:grpSpPr bwMode="auto">
            <a:xfrm>
              <a:off x="217" y="2166"/>
              <a:ext cx="777" cy="402"/>
              <a:chOff x="217" y="2132"/>
              <a:chExt cx="777" cy="402"/>
            </a:xfrm>
          </p:grpSpPr>
          <p:sp>
            <p:nvSpPr>
              <p:cNvPr id="1288201" name="Text Box 9"/>
              <p:cNvSpPr txBox="1">
                <a:spLocks noChangeArrowheads="1"/>
              </p:cNvSpPr>
              <p:nvPr/>
            </p:nvSpPr>
            <p:spPr bwMode="auto">
              <a:xfrm>
                <a:off x="256" y="2149"/>
                <a:ext cx="73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Trouver</a:t>
                </a:r>
              </a:p>
              <a:p>
                <a:pPr algn="ctr" eaLnBrk="1" hangingPunct="1">
                  <a:defRPr/>
                </a:pPr>
                <a:r>
                  <a:rPr lang="en-GB" sz="1600" smtClean="0">
                    <a:latin typeface="Tahoma" charset="0"/>
                    <a:cs typeface="+mn-cs"/>
                  </a:rPr>
                  <a:t>Lecteur CD</a:t>
                </a:r>
                <a:endParaRPr lang="en-GB" smtClean="0">
                  <a:latin typeface="Tahoma" charset="0"/>
                  <a:cs typeface="+mn-cs"/>
                </a:endParaRPr>
              </a:p>
            </p:txBody>
          </p:sp>
          <p:sp>
            <p:nvSpPr>
              <p:cNvPr id="1288202" name="Rectangle 10"/>
              <p:cNvSpPr>
                <a:spLocks noChangeArrowheads="1"/>
              </p:cNvSpPr>
              <p:nvPr/>
            </p:nvSpPr>
            <p:spPr bwMode="auto">
              <a:xfrm>
                <a:off x="217" y="2132"/>
                <a:ext cx="771" cy="4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8774" name="Group 11"/>
            <p:cNvGrpSpPr>
              <a:grpSpLocks/>
            </p:cNvGrpSpPr>
            <p:nvPr/>
          </p:nvGrpSpPr>
          <p:grpSpPr bwMode="auto">
            <a:xfrm>
              <a:off x="1079" y="2160"/>
              <a:ext cx="840" cy="402"/>
              <a:chOff x="1246" y="2160"/>
              <a:chExt cx="840" cy="402"/>
            </a:xfrm>
          </p:grpSpPr>
          <p:sp>
            <p:nvSpPr>
              <p:cNvPr id="1288204" name="Text Box 12"/>
              <p:cNvSpPr txBox="1">
                <a:spLocks noChangeArrowheads="1"/>
              </p:cNvSpPr>
              <p:nvPr/>
            </p:nvSpPr>
            <p:spPr bwMode="auto">
              <a:xfrm>
                <a:off x="1263" y="2166"/>
                <a:ext cx="80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Selectionner</a:t>
                </a:r>
              </a:p>
              <a:p>
                <a:pPr algn="ctr" eaLnBrk="1" hangingPunct="1">
                  <a:defRPr/>
                </a:pPr>
                <a:r>
                  <a:rPr lang="en-GB" sz="1600" smtClean="0">
                    <a:latin typeface="Tahoma" charset="0"/>
                    <a:cs typeface="+mn-cs"/>
                  </a:rPr>
                  <a:t> CD</a:t>
                </a:r>
                <a:endParaRPr lang="en-GB" smtClean="0">
                  <a:latin typeface="Tahoma" charset="0"/>
                  <a:cs typeface="+mn-cs"/>
                </a:endParaRPr>
              </a:p>
            </p:txBody>
          </p:sp>
          <p:sp>
            <p:nvSpPr>
              <p:cNvPr id="1288205" name="Rectangle 13"/>
              <p:cNvSpPr>
                <a:spLocks noChangeArrowheads="1"/>
              </p:cNvSpPr>
              <p:nvPr/>
            </p:nvSpPr>
            <p:spPr bwMode="auto">
              <a:xfrm>
                <a:off x="1246" y="2160"/>
                <a:ext cx="840" cy="4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8775" name="Group 14"/>
            <p:cNvGrpSpPr>
              <a:grpSpLocks/>
            </p:cNvGrpSpPr>
            <p:nvPr/>
          </p:nvGrpSpPr>
          <p:grpSpPr bwMode="auto">
            <a:xfrm>
              <a:off x="3563" y="2157"/>
              <a:ext cx="536" cy="405"/>
              <a:chOff x="3563" y="2157"/>
              <a:chExt cx="536" cy="405"/>
            </a:xfrm>
          </p:grpSpPr>
          <p:sp>
            <p:nvSpPr>
              <p:cNvPr id="1288207" name="Text Box 15"/>
              <p:cNvSpPr txBox="1">
                <a:spLocks noChangeArrowheads="1"/>
              </p:cNvSpPr>
              <p:nvPr/>
            </p:nvSpPr>
            <p:spPr bwMode="auto">
              <a:xfrm>
                <a:off x="3580" y="2157"/>
                <a:ext cx="51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fr-FR" sz="1600" smtClean="0">
                    <a:latin typeface="Tahoma" charset="0"/>
                    <a:cs typeface="+mn-cs"/>
                  </a:rPr>
                  <a:t>Insérer</a:t>
                </a:r>
              </a:p>
              <a:p>
                <a:pPr algn="ctr" eaLnBrk="1" hangingPunct="1">
                  <a:defRPr/>
                </a:pPr>
                <a:r>
                  <a:rPr lang="fr-FR" sz="1600" smtClean="0">
                    <a:latin typeface="Tahoma" charset="0"/>
                    <a:cs typeface="+mn-cs"/>
                  </a:rPr>
                  <a:t>CD</a:t>
                </a:r>
                <a:endParaRPr lang="fr-FR" smtClean="0">
                  <a:latin typeface="Tahoma" charset="0"/>
                  <a:cs typeface="+mn-cs"/>
                </a:endParaRPr>
              </a:p>
            </p:txBody>
          </p:sp>
          <p:sp>
            <p:nvSpPr>
              <p:cNvPr id="1288208" name="Rectangle 16"/>
              <p:cNvSpPr>
                <a:spLocks noChangeArrowheads="1"/>
              </p:cNvSpPr>
              <p:nvPr/>
            </p:nvSpPr>
            <p:spPr bwMode="auto">
              <a:xfrm>
                <a:off x="3563" y="2160"/>
                <a:ext cx="529" cy="4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8776" name="Group 17"/>
            <p:cNvGrpSpPr>
              <a:grpSpLocks/>
            </p:cNvGrpSpPr>
            <p:nvPr/>
          </p:nvGrpSpPr>
          <p:grpSpPr bwMode="auto">
            <a:xfrm>
              <a:off x="5413" y="2160"/>
              <a:ext cx="582" cy="402"/>
              <a:chOff x="5413" y="2160"/>
              <a:chExt cx="582" cy="402"/>
            </a:xfrm>
          </p:grpSpPr>
          <p:sp>
            <p:nvSpPr>
              <p:cNvPr id="1288210" name="Text Box 18"/>
              <p:cNvSpPr txBox="1">
                <a:spLocks noChangeArrowheads="1"/>
              </p:cNvSpPr>
              <p:nvPr/>
            </p:nvSpPr>
            <p:spPr bwMode="auto">
              <a:xfrm>
                <a:off x="5473" y="2166"/>
                <a:ext cx="46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GB" sz="1600" smtClean="0">
                    <a:latin typeface="Tahoma" charset="0"/>
                    <a:cs typeface="+mn-cs"/>
                  </a:rPr>
                  <a:t>Jouer </a:t>
                </a:r>
              </a:p>
              <a:p>
                <a:pPr eaLnBrk="1" hangingPunct="1">
                  <a:defRPr/>
                </a:pPr>
                <a:r>
                  <a:rPr lang="en-GB" sz="1600" smtClean="0">
                    <a:latin typeface="Tahoma" charset="0"/>
                    <a:cs typeface="+mn-cs"/>
                  </a:rPr>
                  <a:t>le CD</a:t>
                </a:r>
              </a:p>
            </p:txBody>
          </p:sp>
          <p:sp>
            <p:nvSpPr>
              <p:cNvPr id="1288211" name="Rectangle 19"/>
              <p:cNvSpPr>
                <a:spLocks noChangeArrowheads="1"/>
              </p:cNvSpPr>
              <p:nvPr/>
            </p:nvSpPr>
            <p:spPr bwMode="auto">
              <a:xfrm>
                <a:off x="5413" y="2160"/>
                <a:ext cx="582" cy="4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288212" name="Line 20"/>
            <p:cNvSpPr>
              <a:spLocks noChangeShapeType="1"/>
            </p:cNvSpPr>
            <p:nvPr/>
          </p:nvSpPr>
          <p:spPr bwMode="auto">
            <a:xfrm>
              <a:off x="602" y="1988"/>
              <a:ext cx="507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13" name="Line 21"/>
            <p:cNvSpPr>
              <a:spLocks noChangeShapeType="1"/>
            </p:cNvSpPr>
            <p:nvPr/>
          </p:nvSpPr>
          <p:spPr bwMode="auto">
            <a:xfrm>
              <a:off x="602" y="1988"/>
              <a:ext cx="0" cy="1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14" name="Line 22"/>
            <p:cNvSpPr>
              <a:spLocks noChangeShapeType="1"/>
            </p:cNvSpPr>
            <p:nvPr/>
          </p:nvSpPr>
          <p:spPr bwMode="auto">
            <a:xfrm>
              <a:off x="1501" y="1988"/>
              <a:ext cx="0" cy="1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15" name="Line 23"/>
            <p:cNvSpPr>
              <a:spLocks noChangeShapeType="1"/>
            </p:cNvSpPr>
            <p:nvPr/>
          </p:nvSpPr>
          <p:spPr bwMode="auto">
            <a:xfrm>
              <a:off x="3827" y="1988"/>
              <a:ext cx="0" cy="1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16" name="Line 24"/>
            <p:cNvSpPr>
              <a:spLocks noChangeShapeType="1"/>
            </p:cNvSpPr>
            <p:nvPr/>
          </p:nvSpPr>
          <p:spPr bwMode="auto">
            <a:xfrm>
              <a:off x="5678" y="1988"/>
              <a:ext cx="0" cy="1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nvGrpSpPr>
            <p:cNvPr id="288782" name="Group 25"/>
            <p:cNvGrpSpPr>
              <a:grpSpLocks/>
            </p:cNvGrpSpPr>
            <p:nvPr/>
          </p:nvGrpSpPr>
          <p:grpSpPr bwMode="auto">
            <a:xfrm>
              <a:off x="671" y="3135"/>
              <a:ext cx="680" cy="459"/>
              <a:chOff x="807" y="3135"/>
              <a:chExt cx="680" cy="459"/>
            </a:xfrm>
          </p:grpSpPr>
          <p:sp>
            <p:nvSpPr>
              <p:cNvPr id="1288218" name="Text Box 26"/>
              <p:cNvSpPr txBox="1">
                <a:spLocks noChangeArrowheads="1"/>
              </p:cNvSpPr>
              <p:nvPr/>
            </p:nvSpPr>
            <p:spPr bwMode="auto">
              <a:xfrm>
                <a:off x="832" y="3171"/>
                <a:ext cx="64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Lire titres</a:t>
                </a:r>
              </a:p>
              <a:p>
                <a:pPr algn="ctr" eaLnBrk="1" hangingPunct="1">
                  <a:defRPr/>
                </a:pPr>
                <a:r>
                  <a:rPr lang="en-GB" sz="1600" smtClean="0">
                    <a:latin typeface="Tahoma" charset="0"/>
                    <a:cs typeface="+mn-cs"/>
                  </a:rPr>
                  <a:t>des CDs</a:t>
                </a:r>
              </a:p>
            </p:txBody>
          </p:sp>
          <p:sp>
            <p:nvSpPr>
              <p:cNvPr id="1288219" name="Rectangle 27"/>
              <p:cNvSpPr>
                <a:spLocks noChangeArrowheads="1"/>
              </p:cNvSpPr>
              <p:nvPr/>
            </p:nvSpPr>
            <p:spPr bwMode="auto">
              <a:xfrm>
                <a:off x="807" y="3135"/>
                <a:ext cx="680" cy="4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8783" name="Group 28"/>
            <p:cNvGrpSpPr>
              <a:grpSpLocks/>
            </p:cNvGrpSpPr>
            <p:nvPr/>
          </p:nvGrpSpPr>
          <p:grpSpPr bwMode="auto">
            <a:xfrm>
              <a:off x="1501" y="3078"/>
              <a:ext cx="621" cy="631"/>
              <a:chOff x="1501" y="3078"/>
              <a:chExt cx="621" cy="631"/>
            </a:xfrm>
          </p:grpSpPr>
          <p:sp>
            <p:nvSpPr>
              <p:cNvPr id="1288221" name="Text Box 29"/>
              <p:cNvSpPr txBox="1">
                <a:spLocks noChangeArrowheads="1"/>
              </p:cNvSpPr>
              <p:nvPr/>
            </p:nvSpPr>
            <p:spPr bwMode="auto">
              <a:xfrm>
                <a:off x="1528" y="3114"/>
                <a:ext cx="59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Enlever</a:t>
                </a:r>
              </a:p>
              <a:p>
                <a:pPr algn="ctr" eaLnBrk="1" hangingPunct="1">
                  <a:defRPr/>
                </a:pPr>
                <a:r>
                  <a:rPr lang="en-GB" sz="1600" smtClean="0">
                    <a:latin typeface="Tahoma" charset="0"/>
                    <a:cs typeface="+mn-cs"/>
                  </a:rPr>
                  <a:t>CD de la</a:t>
                </a:r>
              </a:p>
              <a:p>
                <a:pPr algn="ctr" eaLnBrk="1" hangingPunct="1">
                  <a:defRPr/>
                </a:pPr>
                <a:r>
                  <a:rPr lang="en-GB" sz="1600" smtClean="0">
                    <a:latin typeface="Tahoma" charset="0"/>
                    <a:cs typeface="+mn-cs"/>
                  </a:rPr>
                  <a:t>boîte</a:t>
                </a:r>
              </a:p>
            </p:txBody>
          </p:sp>
          <p:sp>
            <p:nvSpPr>
              <p:cNvPr id="1288222" name="Rectangle 30"/>
              <p:cNvSpPr>
                <a:spLocks noChangeArrowheads="1"/>
              </p:cNvSpPr>
              <p:nvPr/>
            </p:nvSpPr>
            <p:spPr bwMode="auto">
              <a:xfrm>
                <a:off x="1501" y="3078"/>
                <a:ext cx="621" cy="6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8784" name="Group 31"/>
            <p:cNvGrpSpPr>
              <a:grpSpLocks/>
            </p:cNvGrpSpPr>
            <p:nvPr/>
          </p:nvGrpSpPr>
          <p:grpSpPr bwMode="auto">
            <a:xfrm>
              <a:off x="2303" y="3078"/>
              <a:ext cx="810" cy="459"/>
              <a:chOff x="2385" y="3078"/>
              <a:chExt cx="810" cy="459"/>
            </a:xfrm>
          </p:grpSpPr>
          <p:sp>
            <p:nvSpPr>
              <p:cNvPr id="1288224" name="Text Box 32"/>
              <p:cNvSpPr txBox="1">
                <a:spLocks noChangeArrowheads="1"/>
              </p:cNvSpPr>
              <p:nvPr/>
            </p:nvSpPr>
            <p:spPr bwMode="auto">
              <a:xfrm>
                <a:off x="2385" y="3102"/>
                <a:ext cx="81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Appuyer </a:t>
                </a:r>
              </a:p>
              <a:p>
                <a:pPr algn="ctr" eaLnBrk="1" hangingPunct="1">
                  <a:defRPr/>
                </a:pPr>
                <a:r>
                  <a:rPr lang="en-GB" sz="1600" smtClean="0">
                    <a:latin typeface="Tahoma" charset="0"/>
                    <a:cs typeface="+mn-cs"/>
                  </a:rPr>
                  <a:t>touche eject</a:t>
                </a:r>
              </a:p>
            </p:txBody>
          </p:sp>
          <p:sp>
            <p:nvSpPr>
              <p:cNvPr id="1288225" name="Rectangle 33"/>
              <p:cNvSpPr>
                <a:spLocks noChangeArrowheads="1"/>
              </p:cNvSpPr>
              <p:nvPr/>
            </p:nvSpPr>
            <p:spPr bwMode="auto">
              <a:xfrm>
                <a:off x="2394" y="3078"/>
                <a:ext cx="771" cy="4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8785" name="Group 34"/>
            <p:cNvGrpSpPr>
              <a:grpSpLocks/>
            </p:cNvGrpSpPr>
            <p:nvPr/>
          </p:nvGrpSpPr>
          <p:grpSpPr bwMode="auto">
            <a:xfrm>
              <a:off x="3165" y="3078"/>
              <a:ext cx="698" cy="443"/>
              <a:chOff x="3193" y="3078"/>
              <a:chExt cx="698" cy="443"/>
            </a:xfrm>
          </p:grpSpPr>
          <p:sp>
            <p:nvSpPr>
              <p:cNvPr id="1288227" name="Text Box 35"/>
              <p:cNvSpPr txBox="1">
                <a:spLocks noChangeArrowheads="1"/>
              </p:cNvSpPr>
              <p:nvPr/>
            </p:nvSpPr>
            <p:spPr bwMode="auto">
              <a:xfrm>
                <a:off x="3201" y="3093"/>
                <a:ext cx="68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Enlever</a:t>
                </a:r>
              </a:p>
              <a:p>
                <a:pPr algn="ctr" eaLnBrk="1" hangingPunct="1">
                  <a:defRPr/>
                </a:pPr>
                <a:r>
                  <a:rPr lang="en-GB" sz="1600" smtClean="0">
                    <a:latin typeface="Tahoma" charset="0"/>
                    <a:cs typeface="+mn-cs"/>
                  </a:rPr>
                  <a:t>ancien CD</a:t>
                </a:r>
              </a:p>
            </p:txBody>
          </p:sp>
          <p:sp>
            <p:nvSpPr>
              <p:cNvPr id="1288228" name="Rectangle 36"/>
              <p:cNvSpPr>
                <a:spLocks noChangeArrowheads="1"/>
              </p:cNvSpPr>
              <p:nvPr/>
            </p:nvSpPr>
            <p:spPr bwMode="auto">
              <a:xfrm>
                <a:off x="3193" y="3078"/>
                <a:ext cx="698" cy="4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8786" name="Group 37"/>
            <p:cNvGrpSpPr>
              <a:grpSpLocks/>
            </p:cNvGrpSpPr>
            <p:nvPr/>
          </p:nvGrpSpPr>
          <p:grpSpPr bwMode="auto">
            <a:xfrm>
              <a:off x="3929" y="3078"/>
              <a:ext cx="598" cy="574"/>
              <a:chOff x="3910" y="3078"/>
              <a:chExt cx="598" cy="574"/>
            </a:xfrm>
          </p:grpSpPr>
          <p:sp>
            <p:nvSpPr>
              <p:cNvPr id="1288230" name="Text Box 38"/>
              <p:cNvSpPr txBox="1">
                <a:spLocks noChangeArrowheads="1"/>
              </p:cNvSpPr>
              <p:nvPr/>
            </p:nvSpPr>
            <p:spPr bwMode="auto">
              <a:xfrm>
                <a:off x="3910" y="3093"/>
                <a:ext cx="59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Insérer</a:t>
                </a:r>
              </a:p>
              <a:p>
                <a:pPr algn="ctr" eaLnBrk="1" hangingPunct="1">
                  <a:defRPr/>
                </a:pPr>
                <a:r>
                  <a:rPr lang="en-GB" sz="1600" smtClean="0">
                    <a:latin typeface="Tahoma" charset="0"/>
                    <a:cs typeface="+mn-cs"/>
                  </a:rPr>
                  <a:t>nouveau</a:t>
                </a:r>
              </a:p>
              <a:p>
                <a:pPr algn="ctr" eaLnBrk="1" hangingPunct="1">
                  <a:defRPr/>
                </a:pPr>
                <a:r>
                  <a:rPr lang="en-GB" sz="1600" smtClean="0">
                    <a:latin typeface="Tahoma" charset="0"/>
                    <a:cs typeface="+mn-cs"/>
                  </a:rPr>
                  <a:t>CD</a:t>
                </a:r>
              </a:p>
            </p:txBody>
          </p:sp>
          <p:sp>
            <p:nvSpPr>
              <p:cNvPr id="1288231" name="Rectangle 39"/>
              <p:cNvSpPr>
                <a:spLocks noChangeArrowheads="1"/>
              </p:cNvSpPr>
              <p:nvPr/>
            </p:nvSpPr>
            <p:spPr bwMode="auto">
              <a:xfrm>
                <a:off x="3912" y="3078"/>
                <a:ext cx="593" cy="5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8787" name="Group 40"/>
            <p:cNvGrpSpPr>
              <a:grpSpLocks/>
            </p:cNvGrpSpPr>
            <p:nvPr/>
          </p:nvGrpSpPr>
          <p:grpSpPr bwMode="auto">
            <a:xfrm>
              <a:off x="4572" y="3078"/>
              <a:ext cx="649" cy="459"/>
              <a:chOff x="4625" y="3078"/>
              <a:chExt cx="649" cy="459"/>
            </a:xfrm>
          </p:grpSpPr>
          <p:sp>
            <p:nvSpPr>
              <p:cNvPr id="1288233" name="Text Box 41"/>
              <p:cNvSpPr txBox="1">
                <a:spLocks noChangeArrowheads="1"/>
              </p:cNvSpPr>
              <p:nvPr/>
            </p:nvSpPr>
            <p:spPr bwMode="auto">
              <a:xfrm>
                <a:off x="4625" y="3111"/>
                <a:ext cx="64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Fermer</a:t>
                </a:r>
              </a:p>
              <a:p>
                <a:pPr algn="ctr" eaLnBrk="1" hangingPunct="1">
                  <a:defRPr/>
                </a:pPr>
                <a:r>
                  <a:rPr lang="en-GB" sz="1600" smtClean="0">
                    <a:latin typeface="Tahoma" charset="0"/>
                    <a:cs typeface="+mn-cs"/>
                  </a:rPr>
                  <a:t>couvercle</a:t>
                </a:r>
              </a:p>
            </p:txBody>
          </p:sp>
          <p:sp>
            <p:nvSpPr>
              <p:cNvPr id="1288234" name="Rectangle 42"/>
              <p:cNvSpPr>
                <a:spLocks noChangeArrowheads="1"/>
              </p:cNvSpPr>
              <p:nvPr/>
            </p:nvSpPr>
            <p:spPr bwMode="auto">
              <a:xfrm>
                <a:off x="4632" y="3078"/>
                <a:ext cx="632" cy="4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288788" name="Group 43"/>
            <p:cNvGrpSpPr>
              <a:grpSpLocks/>
            </p:cNvGrpSpPr>
            <p:nvPr/>
          </p:nvGrpSpPr>
          <p:grpSpPr bwMode="auto">
            <a:xfrm>
              <a:off x="5297" y="2963"/>
              <a:ext cx="784" cy="517"/>
              <a:chOff x="5297" y="2963"/>
              <a:chExt cx="784" cy="517"/>
            </a:xfrm>
          </p:grpSpPr>
          <p:sp>
            <p:nvSpPr>
              <p:cNvPr id="1288236" name="Text Box 44"/>
              <p:cNvSpPr txBox="1">
                <a:spLocks noChangeArrowheads="1"/>
              </p:cNvSpPr>
              <p:nvPr/>
            </p:nvSpPr>
            <p:spPr bwMode="auto">
              <a:xfrm>
                <a:off x="5313" y="3026"/>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defRPr/>
                </a:pPr>
                <a:r>
                  <a:rPr lang="en-GB" sz="1600" smtClean="0">
                    <a:latin typeface="Tahoma" charset="0"/>
                    <a:cs typeface="+mn-cs"/>
                  </a:rPr>
                  <a:t>Appuyer</a:t>
                </a:r>
              </a:p>
              <a:p>
                <a:pPr algn="ctr" eaLnBrk="1" hangingPunct="1">
                  <a:defRPr/>
                </a:pPr>
                <a:r>
                  <a:rPr lang="en-GB" sz="1600" smtClean="0">
                    <a:latin typeface="Tahoma" charset="0"/>
                    <a:cs typeface="+mn-cs"/>
                  </a:rPr>
                  <a:t>touche play</a:t>
                </a:r>
              </a:p>
            </p:txBody>
          </p:sp>
          <p:sp>
            <p:nvSpPr>
              <p:cNvPr id="1288237" name="Rectangle 45"/>
              <p:cNvSpPr>
                <a:spLocks noChangeArrowheads="1"/>
              </p:cNvSpPr>
              <p:nvPr/>
            </p:nvSpPr>
            <p:spPr bwMode="auto">
              <a:xfrm>
                <a:off x="5297" y="2963"/>
                <a:ext cx="771" cy="5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288238" name="Line 46"/>
            <p:cNvSpPr>
              <a:spLocks noChangeShapeType="1"/>
            </p:cNvSpPr>
            <p:nvPr/>
          </p:nvSpPr>
          <p:spPr bwMode="auto">
            <a:xfrm>
              <a:off x="1025" y="2849"/>
              <a:ext cx="7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39" name="Line 47"/>
            <p:cNvSpPr>
              <a:spLocks noChangeShapeType="1"/>
            </p:cNvSpPr>
            <p:nvPr/>
          </p:nvSpPr>
          <p:spPr bwMode="auto">
            <a:xfrm>
              <a:off x="1501" y="2562"/>
              <a:ext cx="0" cy="2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40" name="Line 48"/>
            <p:cNvSpPr>
              <a:spLocks noChangeShapeType="1"/>
            </p:cNvSpPr>
            <p:nvPr/>
          </p:nvSpPr>
          <p:spPr bwMode="auto">
            <a:xfrm>
              <a:off x="1025" y="2849"/>
              <a:ext cx="0" cy="28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41" name="Line 49"/>
            <p:cNvSpPr>
              <a:spLocks noChangeShapeType="1"/>
            </p:cNvSpPr>
            <p:nvPr/>
          </p:nvSpPr>
          <p:spPr bwMode="auto">
            <a:xfrm>
              <a:off x="1805" y="2849"/>
              <a:ext cx="0" cy="22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42" name="Line 50"/>
            <p:cNvSpPr>
              <a:spLocks noChangeShapeType="1"/>
            </p:cNvSpPr>
            <p:nvPr/>
          </p:nvSpPr>
          <p:spPr bwMode="auto">
            <a:xfrm>
              <a:off x="2717" y="2791"/>
              <a:ext cx="211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43" name="Line 51"/>
            <p:cNvSpPr>
              <a:spLocks noChangeShapeType="1"/>
            </p:cNvSpPr>
            <p:nvPr/>
          </p:nvSpPr>
          <p:spPr bwMode="auto">
            <a:xfrm>
              <a:off x="3827" y="2562"/>
              <a:ext cx="0" cy="229"/>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44" name="Line 52"/>
            <p:cNvSpPr>
              <a:spLocks noChangeShapeType="1"/>
            </p:cNvSpPr>
            <p:nvPr/>
          </p:nvSpPr>
          <p:spPr bwMode="auto">
            <a:xfrm>
              <a:off x="2717" y="2791"/>
              <a:ext cx="0" cy="2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45" name="Line 53"/>
            <p:cNvSpPr>
              <a:spLocks noChangeShapeType="1"/>
            </p:cNvSpPr>
            <p:nvPr/>
          </p:nvSpPr>
          <p:spPr bwMode="auto">
            <a:xfrm>
              <a:off x="3510" y="2791"/>
              <a:ext cx="0" cy="2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46" name="Line 54"/>
            <p:cNvSpPr>
              <a:spLocks noChangeShapeType="1"/>
            </p:cNvSpPr>
            <p:nvPr/>
          </p:nvSpPr>
          <p:spPr bwMode="auto">
            <a:xfrm>
              <a:off x="4209" y="2791"/>
              <a:ext cx="0" cy="2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47" name="Line 55"/>
            <p:cNvSpPr>
              <a:spLocks noChangeShapeType="1"/>
            </p:cNvSpPr>
            <p:nvPr/>
          </p:nvSpPr>
          <p:spPr bwMode="auto">
            <a:xfrm>
              <a:off x="4832" y="2791"/>
              <a:ext cx="0" cy="2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88248" name="Line 56"/>
            <p:cNvSpPr>
              <a:spLocks noChangeShapeType="1"/>
            </p:cNvSpPr>
            <p:nvPr/>
          </p:nvSpPr>
          <p:spPr bwMode="auto">
            <a:xfrm>
              <a:off x="5678" y="2562"/>
              <a:ext cx="0" cy="40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120</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ChangeArrowheads="1"/>
          </p:cNvSpPr>
          <p:nvPr>
            <p:ph type="title"/>
          </p:nvPr>
        </p:nvSpPr>
        <p:spPr/>
        <p:txBody>
          <a:bodyPr/>
          <a:lstStyle/>
          <a:p>
            <a:pPr defTabSz="736600">
              <a:defRPr/>
            </a:pPr>
            <a:r>
              <a:rPr lang="fr-FR" smtClean="0">
                <a:cs typeface="+mj-cs"/>
              </a:rPr>
              <a:t>But de la tâche</a:t>
            </a:r>
          </a:p>
        </p:txBody>
      </p:sp>
      <p:sp>
        <p:nvSpPr>
          <p:cNvPr id="1290243" name="Rectangle 3"/>
          <p:cNvSpPr>
            <a:spLocks noGrp="1" noChangeArrowheads="1"/>
          </p:cNvSpPr>
          <p:nvPr>
            <p:ph type="body" idx="1"/>
          </p:nvPr>
        </p:nvSpPr>
        <p:spPr/>
        <p:txBody>
          <a:bodyPr/>
          <a:lstStyle/>
          <a:p>
            <a:pPr marL="331788" indent="-331788" defTabSz="736600">
              <a:defRPr/>
            </a:pPr>
            <a:r>
              <a:rPr lang="fr-FR" dirty="0" smtClean="0">
                <a:cs typeface="+mn-cs"/>
              </a:rPr>
              <a:t>Le BUT est très important !</a:t>
            </a:r>
          </a:p>
          <a:p>
            <a:pPr marL="331788" indent="-331788" defTabSz="736600">
              <a:defRPr/>
            </a:pPr>
            <a:r>
              <a:rPr lang="fr-FR" dirty="0" smtClean="0">
                <a:cs typeface="+mn-cs"/>
              </a:rPr>
              <a:t>L</a:t>
            </a:r>
            <a:r>
              <a:rPr lang="fr-FR" altLang="ja-JP" dirty="0" smtClean="0">
                <a:cs typeface="+mn-cs"/>
              </a:rPr>
              <a:t>'</a:t>
            </a:r>
            <a:r>
              <a:rPr lang="fr-FR" dirty="0" smtClean="0">
                <a:cs typeface="+mn-cs"/>
              </a:rPr>
              <a:t>utilisateur interagit avec le système pour atteindre son but. Quand le but est atteint, l</a:t>
            </a:r>
            <a:r>
              <a:rPr lang="fr-FR" altLang="ja-JP" dirty="0" smtClean="0">
                <a:cs typeface="+mn-cs"/>
              </a:rPr>
              <a:t>'</a:t>
            </a:r>
            <a:r>
              <a:rPr lang="fr-FR" dirty="0" smtClean="0">
                <a:cs typeface="+mn-cs"/>
              </a:rPr>
              <a:t>utilisateur arrête son interaction</a:t>
            </a:r>
          </a:p>
          <a:p>
            <a:pPr marL="717550" lvl="1" indent="-276225" defTabSz="736600">
              <a:defRPr/>
            </a:pPr>
            <a:r>
              <a:rPr lang="fr-FR" sz="3200" dirty="0" smtClean="0"/>
              <a:t>Exemples :</a:t>
            </a:r>
          </a:p>
          <a:p>
            <a:pPr marL="1103313" lvl="2" indent="-219075" defTabSz="736600">
              <a:defRPr/>
            </a:pPr>
            <a:r>
              <a:rPr lang="fr-FR" sz="2800" dirty="0" smtClean="0"/>
              <a:t>Distributeur de billets ou de services </a:t>
            </a:r>
            <a:r>
              <a:rPr lang="fr-FR" sz="2800" dirty="0" err="1" smtClean="0"/>
              <a:t>banquaires</a:t>
            </a:r>
            <a:endParaRPr lang="fr-FR" sz="2800" dirty="0" smtClean="0"/>
          </a:p>
          <a:p>
            <a:pPr marL="1103313" lvl="2" indent="-219075" defTabSz="736600">
              <a:defRPr/>
            </a:pPr>
            <a:r>
              <a:rPr lang="fr-FR" sz="2800" dirty="0" smtClean="0"/>
              <a:t>Distributeur de timbres de la poste</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121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title"/>
          </p:nvPr>
        </p:nvSpPr>
        <p:spPr/>
        <p:txBody>
          <a:bodyPr/>
          <a:lstStyle/>
          <a:p>
            <a:pPr defTabSz="736600">
              <a:defRPr/>
            </a:pPr>
            <a:r>
              <a:rPr lang="fr-FR" smtClean="0">
                <a:cs typeface="+mj-cs"/>
              </a:rPr>
              <a:t>Catégories de tâches</a:t>
            </a:r>
          </a:p>
        </p:txBody>
      </p:sp>
      <p:sp>
        <p:nvSpPr>
          <p:cNvPr id="1292291" name="Rectangle 3"/>
          <p:cNvSpPr>
            <a:spLocks noGrp="1" noChangeArrowheads="1"/>
          </p:cNvSpPr>
          <p:nvPr>
            <p:ph type="body" idx="1"/>
          </p:nvPr>
        </p:nvSpPr>
        <p:spPr>
          <a:xfrm>
            <a:off x="577850" y="1715864"/>
            <a:ext cx="8420100" cy="4089400"/>
          </a:xfrm>
        </p:spPr>
        <p:txBody>
          <a:bodyPr/>
          <a:lstStyle/>
          <a:p>
            <a:pPr marL="331788" indent="-331788" defTabSz="736600">
              <a:defRPr/>
            </a:pPr>
            <a:r>
              <a:rPr lang="fr-FR" dirty="0" smtClean="0">
                <a:cs typeface="+mn-cs"/>
              </a:rPr>
              <a:t>Tâche prescrite (prévue)</a:t>
            </a:r>
          </a:p>
          <a:p>
            <a:pPr marL="717550" lvl="1" indent="-276225" defTabSz="736600">
              <a:defRPr/>
            </a:pPr>
            <a:r>
              <a:rPr lang="fr-FR" dirty="0" smtClean="0"/>
              <a:t>Recueillie par l</a:t>
            </a:r>
            <a:r>
              <a:rPr lang="fr-FR" altLang="ja-JP" dirty="0" smtClean="0"/>
              <a:t>'</a:t>
            </a:r>
            <a:r>
              <a:rPr lang="fr-FR" dirty="0" smtClean="0"/>
              <a:t>analyste par interview.</a:t>
            </a:r>
          </a:p>
          <a:p>
            <a:pPr marL="717550" lvl="1" indent="-276225" defTabSz="736600">
              <a:defRPr/>
            </a:pPr>
            <a:r>
              <a:rPr lang="fr-FR" dirty="0" smtClean="0"/>
              <a:t>Recommandée, standard.</a:t>
            </a:r>
          </a:p>
          <a:p>
            <a:pPr marL="331788" indent="-331788" defTabSz="736600">
              <a:defRPr/>
            </a:pPr>
            <a:r>
              <a:rPr lang="fr-FR" dirty="0" smtClean="0">
                <a:cs typeface="+mn-cs"/>
              </a:rPr>
              <a:t>Tâche effective</a:t>
            </a:r>
          </a:p>
          <a:p>
            <a:pPr marL="717550" lvl="1" indent="-276225" defTabSz="736600">
              <a:defRPr/>
            </a:pPr>
            <a:r>
              <a:rPr lang="fr-FR" dirty="0" smtClean="0"/>
              <a:t>Recueillie par l’observation des opérateurs</a:t>
            </a:r>
          </a:p>
          <a:p>
            <a:pPr marL="331788" indent="-331788" defTabSz="736600">
              <a:defRPr/>
            </a:pPr>
            <a:r>
              <a:rPr lang="fr-FR" dirty="0" smtClean="0">
                <a:cs typeface="+mn-cs"/>
              </a:rPr>
              <a:t>Influence le mode de recueil des besoins utilisateur </a:t>
            </a:r>
          </a:p>
          <a:p>
            <a:pPr marL="717550" lvl="1" indent="-276225" defTabSz="736600">
              <a:defRPr/>
            </a:pPr>
            <a:r>
              <a:rPr lang="fr-FR" dirty="0" smtClean="0"/>
              <a:t>entretiens/observations/interviews</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122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title"/>
          </p:nvPr>
        </p:nvSpPr>
        <p:spPr/>
        <p:txBody>
          <a:bodyPr/>
          <a:lstStyle/>
          <a:p>
            <a:pPr defTabSz="736600">
              <a:defRPr/>
            </a:pPr>
            <a:r>
              <a:rPr lang="fr-FR" sz="4000" smtClean="0">
                <a:cs typeface="+mj-cs"/>
              </a:rPr>
              <a:t>Exemple de catégories de tâches</a:t>
            </a:r>
          </a:p>
        </p:txBody>
      </p:sp>
      <p:sp>
        <p:nvSpPr>
          <p:cNvPr id="1294339" name="Rectangle 3"/>
          <p:cNvSpPr>
            <a:spLocks noGrp="1" noChangeArrowheads="1"/>
          </p:cNvSpPr>
          <p:nvPr>
            <p:ph type="body" idx="1"/>
          </p:nvPr>
        </p:nvSpPr>
        <p:spPr>
          <a:xfrm>
            <a:off x="295275" y="1556792"/>
            <a:ext cx="9288463" cy="4656138"/>
          </a:xfrm>
        </p:spPr>
        <p:txBody>
          <a:bodyPr/>
          <a:lstStyle/>
          <a:p>
            <a:pPr marL="331788" indent="-331788" defTabSz="736600">
              <a:lnSpc>
                <a:spcPct val="90000"/>
              </a:lnSpc>
              <a:defRPr/>
            </a:pPr>
            <a:r>
              <a:rPr lang="fr-FR" dirty="0" smtClean="0">
                <a:cs typeface="+mn-cs"/>
              </a:rPr>
              <a:t>Une bibliothèque</a:t>
            </a:r>
          </a:p>
          <a:p>
            <a:pPr marL="1103313" lvl="2" indent="-219075" defTabSz="736600">
              <a:lnSpc>
                <a:spcPct val="90000"/>
              </a:lnSpc>
              <a:defRPr/>
            </a:pPr>
            <a:r>
              <a:rPr lang="fr-FR" sz="2600" dirty="0" smtClean="0"/>
              <a:t>Bibliothécaire : « quand je reçois une demande d</a:t>
            </a:r>
            <a:r>
              <a:rPr lang="fr-FR" altLang="ja-JP" sz="2600" dirty="0" smtClean="0"/>
              <a:t>'</a:t>
            </a:r>
            <a:r>
              <a:rPr lang="fr-FR" sz="2600" dirty="0" smtClean="0"/>
              <a:t>achat de livre, je cherche le numéro ISBN, je rempli un bon de commande et je faxe le BC à la librairie ». C</a:t>
            </a:r>
            <a:r>
              <a:rPr lang="fr-FR" altLang="ja-JP" sz="2600" dirty="0" smtClean="0"/>
              <a:t>'</a:t>
            </a:r>
            <a:r>
              <a:rPr lang="fr-FR" sz="2600" dirty="0" smtClean="0"/>
              <a:t>est une tâche prescrite.</a:t>
            </a:r>
          </a:p>
          <a:p>
            <a:pPr marL="1103313" lvl="2" indent="-219075" defTabSz="736600">
              <a:lnSpc>
                <a:spcPct val="90000"/>
              </a:lnSpc>
              <a:defRPr/>
            </a:pPr>
            <a:r>
              <a:rPr lang="fr-FR" sz="2600" dirty="0" smtClean="0"/>
              <a:t>La tâche effective (obtenue par observation) : comme il y a beaucoup de travail dans la bibliothèque, les demandes d</a:t>
            </a:r>
            <a:r>
              <a:rPr lang="fr-FR" altLang="ja-JP" sz="2600" dirty="0" smtClean="0"/>
              <a:t>'</a:t>
            </a:r>
            <a:r>
              <a:rPr lang="fr-FR" sz="2600" dirty="0" smtClean="0"/>
              <a:t>achat sont stockées et une seule fois par semaine, les achats sont faits</a:t>
            </a:r>
            <a:endParaRPr lang="fr-FR" sz="2800" dirty="0" smtClean="0"/>
          </a:p>
          <a:p>
            <a:pPr marL="884238" lvl="2" indent="0" defTabSz="736600">
              <a:lnSpc>
                <a:spcPct val="90000"/>
              </a:lnSpc>
              <a:buNone/>
              <a:defRPr/>
            </a:pPr>
            <a:r>
              <a:rPr lang="fr-FR" sz="3200" dirty="0" smtClean="0"/>
              <a:t>Conséquence</a:t>
            </a:r>
            <a:r>
              <a:rPr lang="fr-FR" sz="3200" dirty="0"/>
              <a:t>:</a:t>
            </a:r>
            <a:r>
              <a:rPr lang="fr-FR" sz="2800" dirty="0" smtClean="0"/>
              <a:t> l</a:t>
            </a:r>
            <a:r>
              <a:rPr lang="fr-FR" altLang="ja-JP" sz="2800" dirty="0" smtClean="0"/>
              <a:t>'</a:t>
            </a:r>
            <a:r>
              <a:rPr lang="fr-FR" sz="2800" dirty="0" smtClean="0"/>
              <a:t>outil doit permettre de rechercher et d’acheter une LISTE de livres, et non pas un seul.</a:t>
            </a:r>
          </a:p>
        </p:txBody>
      </p:sp>
      <p:sp>
        <p:nvSpPr>
          <p:cNvPr id="2" name="Flèche vers la droite 1"/>
          <p:cNvSpPr/>
          <p:nvPr/>
        </p:nvSpPr>
        <p:spPr bwMode="auto">
          <a:xfrm>
            <a:off x="416496" y="5229200"/>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Times" charset="0"/>
              <a:ea typeface="ＭＳ Ｐゴシック" charset="0"/>
            </a:endParaRPr>
          </a:p>
        </p:txBody>
      </p:sp>
      <p:sp>
        <p:nvSpPr>
          <p:cNvPr id="3" name="Espace réservé du numéro de diapositive 2"/>
          <p:cNvSpPr>
            <a:spLocks noGrp="1"/>
          </p:cNvSpPr>
          <p:nvPr>
            <p:ph type="sldNum" sz="quarter" idx="4"/>
          </p:nvPr>
        </p:nvSpPr>
        <p:spPr/>
        <p:txBody>
          <a:bodyPr/>
          <a:lstStyle/>
          <a:p>
            <a:pPr>
              <a:defRPr/>
            </a:pPr>
            <a:fld id="{D2D4E670-9259-314F-AEE9-7A59141E0C98}" type="slidenum">
              <a:rPr lang="fr-FR" smtClean="0"/>
              <a:pPr>
                <a:defRPr/>
              </a:pPr>
              <a:t>123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304800" y="255588"/>
            <a:ext cx="9347200" cy="963612"/>
          </a:xfrm>
        </p:spPr>
        <p:txBody>
          <a:bodyPr/>
          <a:lstStyle/>
          <a:p>
            <a:pPr defTabSz="736600">
              <a:defRPr/>
            </a:pPr>
            <a:r>
              <a:rPr lang="fr-FR" dirty="0" smtClean="0">
                <a:cs typeface="+mj-cs"/>
              </a:rPr>
              <a:t>Utilisation d</a:t>
            </a:r>
            <a:r>
              <a:rPr lang="fr-FR" altLang="ja-JP" dirty="0" smtClean="0">
                <a:cs typeface="+mj-cs"/>
              </a:rPr>
              <a:t>'</a:t>
            </a:r>
            <a:r>
              <a:rPr lang="fr-FR" dirty="0" smtClean="0">
                <a:cs typeface="+mj-cs"/>
              </a:rPr>
              <a:t>un modèle de tâche</a:t>
            </a:r>
          </a:p>
        </p:txBody>
      </p:sp>
      <p:sp>
        <p:nvSpPr>
          <p:cNvPr id="1296387" name="Rectangle 3"/>
          <p:cNvSpPr>
            <a:spLocks noGrp="1" noChangeArrowheads="1"/>
          </p:cNvSpPr>
          <p:nvPr>
            <p:ph type="body" idx="1"/>
          </p:nvPr>
        </p:nvSpPr>
        <p:spPr>
          <a:xfrm>
            <a:off x="415925" y="1757363"/>
            <a:ext cx="9337675" cy="4033837"/>
          </a:xfrm>
        </p:spPr>
        <p:txBody>
          <a:bodyPr/>
          <a:lstStyle/>
          <a:p>
            <a:pPr marL="331788" indent="-331788" defTabSz="736600">
              <a:defRPr/>
            </a:pPr>
            <a:r>
              <a:rPr lang="fr-FR" dirty="0" smtClean="0">
                <a:cs typeface="+mn-cs"/>
              </a:rPr>
              <a:t>Evaluer la complexité de réalisation d</a:t>
            </a:r>
            <a:r>
              <a:rPr lang="fr-FR" altLang="ja-JP" dirty="0" smtClean="0">
                <a:cs typeface="+mn-cs"/>
              </a:rPr>
              <a:t>'</a:t>
            </a:r>
            <a:r>
              <a:rPr lang="fr-FR" dirty="0" smtClean="0">
                <a:cs typeface="+mn-cs"/>
              </a:rPr>
              <a:t>une tâche donnée avec les fonctionnalités offertes par le système</a:t>
            </a:r>
          </a:p>
          <a:p>
            <a:pPr marL="331788" indent="-331788" defTabSz="736600">
              <a:defRPr/>
            </a:pPr>
            <a:r>
              <a:rPr lang="fr-FR" dirty="0" smtClean="0">
                <a:cs typeface="+mn-cs"/>
              </a:rPr>
              <a:t>Optimiser le système afin de faciliter l</a:t>
            </a:r>
            <a:r>
              <a:rPr lang="fr-FR" altLang="ja-JP" dirty="0" smtClean="0">
                <a:cs typeface="+mn-cs"/>
              </a:rPr>
              <a:t>'</a:t>
            </a:r>
            <a:r>
              <a:rPr lang="fr-FR" dirty="0" smtClean="0">
                <a:cs typeface="+mn-cs"/>
              </a:rPr>
              <a:t>accomplissement des tâches typiques</a:t>
            </a:r>
          </a:p>
          <a:p>
            <a:pPr marL="331788" indent="-331788" defTabSz="736600">
              <a:defRPr/>
            </a:pPr>
            <a:r>
              <a:rPr lang="fr-FR" dirty="0" smtClean="0">
                <a:cs typeface="+mn-cs"/>
              </a:rPr>
              <a:t>Construire un système en suivant une logique d</a:t>
            </a:r>
            <a:r>
              <a:rPr lang="fr-FR" altLang="ja-JP" dirty="0" smtClean="0">
                <a:cs typeface="+mn-cs"/>
              </a:rPr>
              <a:t>'</a:t>
            </a:r>
            <a:r>
              <a:rPr lang="fr-FR" dirty="0" smtClean="0">
                <a:cs typeface="+mn-cs"/>
              </a:rPr>
              <a:t>utilisation et non pas de fonctionnement</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124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a:xfrm>
            <a:off x="558800" y="227013"/>
            <a:ext cx="8704263" cy="1289050"/>
          </a:xfrm>
        </p:spPr>
        <p:txBody>
          <a:bodyPr/>
          <a:lstStyle/>
          <a:p>
            <a:pPr defTabSz="736600">
              <a:defRPr/>
            </a:pPr>
            <a:r>
              <a:rPr lang="fr-FR" smtClean="0">
                <a:cs typeface="+mj-cs"/>
              </a:rPr>
              <a:t>Fonctionnement / Utilisation</a:t>
            </a:r>
          </a:p>
        </p:txBody>
      </p:sp>
      <p:sp>
        <p:nvSpPr>
          <p:cNvPr id="1298435" name="Rectangle 3"/>
          <p:cNvSpPr>
            <a:spLocks noGrp="1" noChangeArrowheads="1"/>
          </p:cNvSpPr>
          <p:nvPr>
            <p:ph type="body" idx="1"/>
          </p:nvPr>
        </p:nvSpPr>
        <p:spPr>
          <a:xfrm>
            <a:off x="577850" y="1781175"/>
            <a:ext cx="8955088" cy="4491038"/>
          </a:xfrm>
        </p:spPr>
        <p:txBody>
          <a:bodyPr/>
          <a:lstStyle/>
          <a:p>
            <a:pPr marL="331788" indent="-331788" defTabSz="736600">
              <a:defRPr/>
            </a:pPr>
            <a:r>
              <a:rPr lang="fr-FR" dirty="0" smtClean="0">
                <a:cs typeface="+mn-cs"/>
              </a:rPr>
              <a:t>Logique de fonctionnement</a:t>
            </a:r>
          </a:p>
          <a:p>
            <a:pPr marL="717550" lvl="1" indent="-276225" defTabSz="736600">
              <a:defRPr/>
            </a:pPr>
            <a:r>
              <a:rPr lang="fr-FR" sz="3000" dirty="0" smtClean="0"/>
              <a:t>décrit l </a:t>
            </a:r>
            <a:r>
              <a:rPr lang="fr-FR" altLang="ja-JP" sz="3000" dirty="0" smtClean="0"/>
              <a:t>'</a:t>
            </a:r>
            <a:r>
              <a:rPr lang="fr-FR" sz="3000" dirty="0" smtClean="0"/>
              <a:t>application du point de vue informatique</a:t>
            </a:r>
          </a:p>
          <a:p>
            <a:pPr marL="331788" indent="-331788" defTabSz="736600">
              <a:defRPr/>
            </a:pPr>
            <a:r>
              <a:rPr lang="fr-FR" dirty="0" smtClean="0">
                <a:cs typeface="+mn-cs"/>
              </a:rPr>
              <a:t>Logique d </a:t>
            </a:r>
            <a:r>
              <a:rPr lang="fr-FR" altLang="ja-JP" dirty="0" smtClean="0">
                <a:cs typeface="+mn-cs"/>
              </a:rPr>
              <a:t>'</a:t>
            </a:r>
            <a:r>
              <a:rPr lang="fr-FR" dirty="0" smtClean="0">
                <a:cs typeface="+mn-cs"/>
              </a:rPr>
              <a:t>utilisation</a:t>
            </a:r>
          </a:p>
          <a:p>
            <a:pPr marL="717550" lvl="1" indent="-276225" defTabSz="736600">
              <a:defRPr/>
            </a:pPr>
            <a:r>
              <a:rPr lang="fr-FR" sz="3000" dirty="0" smtClean="0"/>
              <a:t>décrit l </a:t>
            </a:r>
            <a:r>
              <a:rPr lang="fr-FR" altLang="ja-JP" sz="3000" dirty="0" smtClean="0"/>
              <a:t>'</a:t>
            </a:r>
            <a:r>
              <a:rPr lang="fr-FR" sz="3000" dirty="0" smtClean="0"/>
              <a:t>application du point de vue de l </a:t>
            </a:r>
            <a:r>
              <a:rPr lang="fr-FR" altLang="ja-JP" sz="3000" dirty="0" smtClean="0"/>
              <a:t>'</a:t>
            </a:r>
            <a:r>
              <a:rPr lang="fr-FR" sz="3000" dirty="0" smtClean="0"/>
              <a:t>utilisation </a:t>
            </a:r>
            <a:r>
              <a:rPr lang="fr-FR" sz="3000" dirty="0" err="1" smtClean="0"/>
              <a:t>qu</a:t>
            </a:r>
            <a:r>
              <a:rPr lang="fr-FR" sz="3000" dirty="0" smtClean="0"/>
              <a:t> </a:t>
            </a:r>
            <a:r>
              <a:rPr lang="fr-FR" altLang="ja-JP" sz="3000" dirty="0" smtClean="0"/>
              <a:t>'</a:t>
            </a:r>
            <a:r>
              <a:rPr lang="fr-FR" sz="3000" dirty="0" smtClean="0"/>
              <a:t>en fera l </a:t>
            </a:r>
            <a:r>
              <a:rPr lang="fr-FR" altLang="ja-JP" sz="3000" dirty="0" smtClean="0"/>
              <a:t>'</a:t>
            </a:r>
            <a:r>
              <a:rPr lang="fr-FR" sz="3000" dirty="0" smtClean="0"/>
              <a:t>utilisateur pour l </a:t>
            </a:r>
            <a:r>
              <a:rPr lang="fr-FR" altLang="ja-JP" sz="3000" dirty="0" smtClean="0"/>
              <a:t>'</a:t>
            </a:r>
            <a:r>
              <a:rPr lang="fr-FR" sz="3000" dirty="0" smtClean="0"/>
              <a:t>exécution de sa tâche</a:t>
            </a:r>
          </a:p>
          <a:p>
            <a:pPr marL="717550" lvl="1" indent="-276225" defTabSz="736600">
              <a:defRPr/>
            </a:pPr>
            <a:r>
              <a:rPr lang="fr-FR" sz="3000" dirty="0" smtClean="0"/>
              <a:t>utilisé pour concevoir la structure des menus et le guidage</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125</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p:txBody>
          <a:bodyPr/>
          <a:lstStyle/>
          <a:p>
            <a:pPr defTabSz="736600">
              <a:defRPr/>
            </a:pPr>
            <a:r>
              <a:rPr lang="fr-FR" smtClean="0">
                <a:cs typeface="+mj-cs"/>
              </a:rPr>
              <a:t>Fonctionnement / Utilisation</a:t>
            </a:r>
          </a:p>
        </p:txBody>
      </p:sp>
      <p:sp>
        <p:nvSpPr>
          <p:cNvPr id="1300483" name="Rectangle 3"/>
          <p:cNvSpPr>
            <a:spLocks noGrp="1" noChangeArrowheads="1"/>
          </p:cNvSpPr>
          <p:nvPr>
            <p:ph type="body" idx="1"/>
          </p:nvPr>
        </p:nvSpPr>
        <p:spPr>
          <a:xfrm>
            <a:off x="577850" y="1970088"/>
            <a:ext cx="8420100" cy="4267224"/>
          </a:xfrm>
        </p:spPr>
        <p:txBody>
          <a:bodyPr/>
          <a:lstStyle/>
          <a:p>
            <a:pPr marL="331788" indent="-331788" defTabSz="736600">
              <a:defRPr/>
            </a:pPr>
            <a:r>
              <a:rPr lang="fr-FR" dirty="0" smtClean="0">
                <a:cs typeface="+mn-cs"/>
              </a:rPr>
              <a:t>Exemple du robinet mitigeur</a:t>
            </a:r>
          </a:p>
          <a:p>
            <a:pPr marL="717550" lvl="1" indent="-276225" defTabSz="736600">
              <a:defRPr/>
            </a:pPr>
            <a:r>
              <a:rPr lang="fr-FR" sz="3000" dirty="0" smtClean="0"/>
              <a:t>Variables physiques : débit d</a:t>
            </a:r>
            <a:r>
              <a:rPr lang="fr-FR" altLang="ja-JP" sz="3000" dirty="0" smtClean="0"/>
              <a:t>'</a:t>
            </a:r>
            <a:r>
              <a:rPr lang="fr-FR" sz="3000" dirty="0" smtClean="0"/>
              <a:t>eau chaude, débit d</a:t>
            </a:r>
            <a:r>
              <a:rPr lang="fr-FR" altLang="ja-JP" sz="3000" dirty="0" smtClean="0"/>
              <a:t>'</a:t>
            </a:r>
            <a:r>
              <a:rPr lang="fr-FR" sz="3000" dirty="0" smtClean="0"/>
              <a:t>eau froide</a:t>
            </a:r>
          </a:p>
          <a:p>
            <a:pPr marL="1103313" lvl="2" indent="-219075" defTabSz="736600">
              <a:defRPr/>
            </a:pPr>
            <a:r>
              <a:rPr lang="fr-FR" sz="2600" dirty="0" smtClean="0"/>
              <a:t>Grande distance entre le but et les opérateurs offerts</a:t>
            </a:r>
          </a:p>
          <a:p>
            <a:pPr marL="717550" lvl="1" indent="-276225" defTabSz="736600">
              <a:defRPr/>
            </a:pPr>
            <a:r>
              <a:rPr lang="fr-FR" sz="3000" dirty="0" smtClean="0"/>
              <a:t>Variables psychologiques : débit global, température</a:t>
            </a:r>
          </a:p>
          <a:p>
            <a:pPr marL="1103313" lvl="2" indent="-219075" defTabSz="736600">
              <a:defRPr/>
            </a:pPr>
            <a:r>
              <a:rPr lang="fr-FR" sz="2600" dirty="0" smtClean="0"/>
              <a:t>Effort dans la conception du système pour se rapprocher des préoccupations de l</a:t>
            </a:r>
            <a:r>
              <a:rPr lang="fr-FR" altLang="ja-JP" sz="2600" dirty="0" smtClean="0"/>
              <a:t>'</a:t>
            </a:r>
            <a:r>
              <a:rPr lang="fr-FR" sz="2600" dirty="0" smtClean="0"/>
              <a:t>utilisateur</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126</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ChangeArrowheads="1"/>
          </p:cNvSpPr>
          <p:nvPr/>
        </p:nvSpPr>
        <p:spPr bwMode="auto">
          <a:xfrm>
            <a:off x="1365250" y="3690540"/>
            <a:ext cx="1487488" cy="400752"/>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lIns="92075" tIns="46038" rIns="92075" bIns="46038">
            <a:spAutoFit/>
          </a:bodyPr>
          <a:lstStyle/>
          <a:p>
            <a:pPr>
              <a:spcBef>
                <a:spcPct val="50000"/>
              </a:spcBef>
              <a:defRPr/>
            </a:pPr>
            <a:r>
              <a:rPr lang="fr-FR" sz="2000" b="1">
                <a:latin typeface="Times New Roman" charset="0"/>
                <a:cs typeface="+mn-cs"/>
              </a:rPr>
              <a:t>Client</a:t>
            </a:r>
          </a:p>
        </p:txBody>
      </p:sp>
      <p:sp>
        <p:nvSpPr>
          <p:cNvPr id="1302531" name="Oval 3"/>
          <p:cNvSpPr>
            <a:spLocks noChangeArrowheads="1"/>
          </p:cNvSpPr>
          <p:nvPr/>
        </p:nvSpPr>
        <p:spPr bwMode="auto">
          <a:xfrm>
            <a:off x="4450960" y="3753261"/>
            <a:ext cx="1129493" cy="563533"/>
          </a:xfrm>
          <a:prstGeom prst="ellipse">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lIns="92075" tIns="46038" rIns="92075" bIns="46038" anchor="ctr">
            <a:spAutoFit/>
          </a:bodyPr>
          <a:lstStyle/>
          <a:p>
            <a:pPr algn="ctr">
              <a:defRPr/>
            </a:pPr>
            <a:r>
              <a:rPr lang="fr-FR" sz="2000" b="1">
                <a:latin typeface="Times New Roman" charset="0"/>
                <a:cs typeface="+mn-cs"/>
              </a:rPr>
              <a:t>Visite</a:t>
            </a:r>
          </a:p>
        </p:txBody>
      </p:sp>
      <p:sp>
        <p:nvSpPr>
          <p:cNvPr id="1302532" name="Rectangle 4"/>
          <p:cNvSpPr>
            <a:spLocks noChangeArrowheads="1"/>
          </p:cNvSpPr>
          <p:nvPr/>
        </p:nvSpPr>
        <p:spPr bwMode="auto">
          <a:xfrm>
            <a:off x="6934200" y="3690540"/>
            <a:ext cx="2133600" cy="400752"/>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lIns="92075" tIns="46038" rIns="92075" bIns="46038">
            <a:spAutoFit/>
          </a:bodyPr>
          <a:lstStyle/>
          <a:p>
            <a:pPr>
              <a:spcBef>
                <a:spcPct val="50000"/>
              </a:spcBef>
              <a:defRPr/>
            </a:pPr>
            <a:r>
              <a:rPr lang="fr-FR" sz="2000" b="1">
                <a:latin typeface="Times New Roman" charset="0"/>
                <a:cs typeface="+mn-cs"/>
              </a:rPr>
              <a:t>Représentant</a:t>
            </a:r>
          </a:p>
        </p:txBody>
      </p:sp>
      <p:sp>
        <p:nvSpPr>
          <p:cNvPr id="1302533" name="Line 5"/>
          <p:cNvSpPr>
            <a:spLocks noChangeShapeType="1"/>
          </p:cNvSpPr>
          <p:nvPr/>
        </p:nvSpPr>
        <p:spPr bwMode="auto">
          <a:xfrm>
            <a:off x="2846388" y="4035028"/>
            <a:ext cx="1474787"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2000">
              <a:cs typeface="+mn-cs"/>
            </a:endParaRPr>
          </a:p>
        </p:txBody>
      </p:sp>
      <p:sp>
        <p:nvSpPr>
          <p:cNvPr id="1302534" name="Line 6"/>
          <p:cNvSpPr>
            <a:spLocks noChangeShapeType="1"/>
          </p:cNvSpPr>
          <p:nvPr/>
        </p:nvSpPr>
        <p:spPr bwMode="auto">
          <a:xfrm>
            <a:off x="5794375" y="4035028"/>
            <a:ext cx="114776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sz="2000">
              <a:cs typeface="+mn-cs"/>
            </a:endParaRPr>
          </a:p>
        </p:txBody>
      </p:sp>
      <p:sp>
        <p:nvSpPr>
          <p:cNvPr id="1302535" name="Rectangle 7"/>
          <p:cNvSpPr>
            <a:spLocks noChangeArrowheads="1"/>
          </p:cNvSpPr>
          <p:nvPr/>
        </p:nvSpPr>
        <p:spPr bwMode="auto">
          <a:xfrm>
            <a:off x="3157538" y="4123928"/>
            <a:ext cx="506549"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sz="2000">
                <a:latin typeface="Times New Roman" charset="0"/>
                <a:cs typeface="+mn-cs"/>
              </a:rPr>
              <a:t>1,1</a:t>
            </a:r>
          </a:p>
        </p:txBody>
      </p:sp>
      <p:sp>
        <p:nvSpPr>
          <p:cNvPr id="1302536" name="Rectangle 8"/>
          <p:cNvSpPr>
            <a:spLocks noChangeArrowheads="1"/>
          </p:cNvSpPr>
          <p:nvPr/>
        </p:nvSpPr>
        <p:spPr bwMode="auto">
          <a:xfrm>
            <a:off x="6022975" y="4123928"/>
            <a:ext cx="506549"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sz="2000">
                <a:latin typeface="Times New Roman" charset="0"/>
                <a:cs typeface="+mn-cs"/>
              </a:rPr>
              <a:t>1,n</a:t>
            </a:r>
          </a:p>
        </p:txBody>
      </p:sp>
      <p:sp>
        <p:nvSpPr>
          <p:cNvPr id="1302537" name="Rectangle 9"/>
          <p:cNvSpPr>
            <a:spLocks noGrp="1" noChangeArrowheads="1"/>
          </p:cNvSpPr>
          <p:nvPr>
            <p:ph type="title"/>
          </p:nvPr>
        </p:nvSpPr>
        <p:spPr>
          <a:xfrm>
            <a:off x="558800" y="407988"/>
            <a:ext cx="8686800" cy="963612"/>
          </a:xfrm>
        </p:spPr>
        <p:txBody>
          <a:bodyPr/>
          <a:lstStyle/>
          <a:p>
            <a:pPr defTabSz="736600">
              <a:defRPr/>
            </a:pPr>
            <a:r>
              <a:rPr lang="fr-FR" dirty="0" smtClean="0">
                <a:cs typeface="+mj-cs"/>
              </a:rPr>
              <a:t>Logique de fonctionnement ou d</a:t>
            </a:r>
            <a:r>
              <a:rPr lang="fr-FR" altLang="ja-JP" dirty="0" smtClean="0">
                <a:cs typeface="+mj-cs"/>
              </a:rPr>
              <a:t>'</a:t>
            </a:r>
            <a:r>
              <a:rPr lang="fr-FR" dirty="0" smtClean="0">
                <a:cs typeface="+mj-cs"/>
              </a:rPr>
              <a:t>utilisation</a:t>
            </a:r>
          </a:p>
        </p:txBody>
      </p:sp>
      <p:sp>
        <p:nvSpPr>
          <p:cNvPr id="1302538" name="Rectangle 10"/>
          <p:cNvSpPr>
            <a:spLocks noGrp="1" noChangeArrowheads="1"/>
          </p:cNvSpPr>
          <p:nvPr>
            <p:ph type="body" idx="1"/>
          </p:nvPr>
        </p:nvSpPr>
        <p:spPr>
          <a:xfrm>
            <a:off x="577850" y="2433638"/>
            <a:ext cx="8420100" cy="3357562"/>
          </a:xfrm>
        </p:spPr>
        <p:txBody>
          <a:bodyPr/>
          <a:lstStyle/>
          <a:p>
            <a:pPr marL="331788" indent="-331788" defTabSz="736600">
              <a:defRPr/>
            </a:pPr>
            <a:r>
              <a:rPr lang="fr-FR" sz="3600" dirty="0" smtClean="0">
                <a:cs typeface="+mn-cs"/>
              </a:rPr>
              <a:t>exemple d</a:t>
            </a:r>
            <a:r>
              <a:rPr lang="fr-FR" altLang="ja-JP" sz="3600" dirty="0" smtClean="0">
                <a:cs typeface="+mn-cs"/>
              </a:rPr>
              <a:t>'</a:t>
            </a:r>
            <a:r>
              <a:rPr lang="fr-FR" sz="3600" dirty="0" smtClean="0">
                <a:cs typeface="+mn-cs"/>
              </a:rPr>
              <a:t>un système informatique</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127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53" name="Group 2"/>
          <p:cNvGrpSpPr>
            <a:grpSpLocks/>
          </p:cNvGrpSpPr>
          <p:nvPr/>
        </p:nvGrpSpPr>
        <p:grpSpPr bwMode="auto">
          <a:xfrm>
            <a:off x="1905000" y="2605088"/>
            <a:ext cx="2689225" cy="3581400"/>
            <a:chOff x="1190" y="1670"/>
            <a:chExt cx="1694" cy="2256"/>
          </a:xfrm>
        </p:grpSpPr>
        <p:sp>
          <p:nvSpPr>
            <p:cNvPr id="1304579" name="Rectangle 3"/>
            <p:cNvSpPr>
              <a:spLocks noChangeArrowheads="1"/>
            </p:cNvSpPr>
            <p:nvPr/>
          </p:nvSpPr>
          <p:spPr bwMode="auto">
            <a:xfrm>
              <a:off x="1190" y="1670"/>
              <a:ext cx="5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Client</a:t>
              </a:r>
            </a:p>
          </p:txBody>
        </p:sp>
        <p:sp>
          <p:nvSpPr>
            <p:cNvPr id="1304580" name="Rectangle 4"/>
            <p:cNvSpPr>
              <a:spLocks noChangeArrowheads="1"/>
            </p:cNvSpPr>
            <p:nvPr/>
          </p:nvSpPr>
          <p:spPr bwMode="auto">
            <a:xfrm>
              <a:off x="1238" y="2774"/>
              <a:ext cx="11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Représentant</a:t>
              </a:r>
            </a:p>
          </p:txBody>
        </p:sp>
        <p:sp>
          <p:nvSpPr>
            <p:cNvPr id="1304581" name="Rectangle 5"/>
            <p:cNvSpPr>
              <a:spLocks noChangeArrowheads="1"/>
            </p:cNvSpPr>
            <p:nvPr/>
          </p:nvSpPr>
          <p:spPr bwMode="auto">
            <a:xfrm>
              <a:off x="1862" y="1862"/>
              <a:ext cx="7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Ajouter</a:t>
              </a:r>
            </a:p>
          </p:txBody>
        </p:sp>
        <p:sp>
          <p:nvSpPr>
            <p:cNvPr id="1304582" name="Rectangle 6"/>
            <p:cNvSpPr>
              <a:spLocks noChangeArrowheads="1"/>
            </p:cNvSpPr>
            <p:nvPr/>
          </p:nvSpPr>
          <p:spPr bwMode="auto">
            <a:xfrm>
              <a:off x="1862" y="2054"/>
              <a:ext cx="9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Supprimer</a:t>
              </a:r>
            </a:p>
          </p:txBody>
        </p:sp>
        <p:sp>
          <p:nvSpPr>
            <p:cNvPr id="1304583" name="Rectangle 7"/>
            <p:cNvSpPr>
              <a:spLocks noChangeArrowheads="1"/>
            </p:cNvSpPr>
            <p:nvPr/>
          </p:nvSpPr>
          <p:spPr bwMode="auto">
            <a:xfrm>
              <a:off x="1862" y="2246"/>
              <a:ext cx="7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Modifier</a:t>
              </a:r>
            </a:p>
          </p:txBody>
        </p:sp>
        <p:sp>
          <p:nvSpPr>
            <p:cNvPr id="1304584" name="Rectangle 8"/>
            <p:cNvSpPr>
              <a:spLocks noChangeArrowheads="1"/>
            </p:cNvSpPr>
            <p:nvPr/>
          </p:nvSpPr>
          <p:spPr bwMode="auto">
            <a:xfrm>
              <a:off x="1862" y="2438"/>
              <a:ext cx="8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Consulter</a:t>
              </a:r>
            </a:p>
          </p:txBody>
        </p:sp>
        <p:sp>
          <p:nvSpPr>
            <p:cNvPr id="1304585" name="Rectangle 9"/>
            <p:cNvSpPr>
              <a:spLocks noChangeArrowheads="1"/>
            </p:cNvSpPr>
            <p:nvPr/>
          </p:nvSpPr>
          <p:spPr bwMode="auto">
            <a:xfrm>
              <a:off x="1958" y="3062"/>
              <a:ext cx="7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Ajouter</a:t>
              </a:r>
            </a:p>
          </p:txBody>
        </p:sp>
        <p:sp>
          <p:nvSpPr>
            <p:cNvPr id="1304586" name="Rectangle 10"/>
            <p:cNvSpPr>
              <a:spLocks noChangeArrowheads="1"/>
            </p:cNvSpPr>
            <p:nvPr/>
          </p:nvSpPr>
          <p:spPr bwMode="auto">
            <a:xfrm>
              <a:off x="1957" y="3254"/>
              <a:ext cx="9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Supprimer</a:t>
              </a:r>
            </a:p>
          </p:txBody>
        </p:sp>
        <p:sp>
          <p:nvSpPr>
            <p:cNvPr id="1304587" name="Rectangle 11"/>
            <p:cNvSpPr>
              <a:spLocks noChangeArrowheads="1"/>
            </p:cNvSpPr>
            <p:nvPr/>
          </p:nvSpPr>
          <p:spPr bwMode="auto">
            <a:xfrm>
              <a:off x="1957" y="3446"/>
              <a:ext cx="7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Modifier</a:t>
              </a:r>
            </a:p>
          </p:txBody>
        </p:sp>
        <p:sp>
          <p:nvSpPr>
            <p:cNvPr id="1304588" name="Rectangle 12"/>
            <p:cNvSpPr>
              <a:spLocks noChangeArrowheads="1"/>
            </p:cNvSpPr>
            <p:nvPr/>
          </p:nvSpPr>
          <p:spPr bwMode="auto">
            <a:xfrm>
              <a:off x="1958" y="3638"/>
              <a:ext cx="8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Consulter</a:t>
              </a:r>
            </a:p>
          </p:txBody>
        </p:sp>
        <p:sp>
          <p:nvSpPr>
            <p:cNvPr id="1304589" name="Line 13"/>
            <p:cNvSpPr>
              <a:spLocks noChangeShapeType="1"/>
            </p:cNvSpPr>
            <p:nvPr/>
          </p:nvSpPr>
          <p:spPr bwMode="auto">
            <a:xfrm>
              <a:off x="1440" y="1872"/>
              <a:ext cx="0" cy="72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4590" name="Line 14"/>
            <p:cNvSpPr>
              <a:spLocks noChangeShapeType="1"/>
            </p:cNvSpPr>
            <p:nvPr/>
          </p:nvSpPr>
          <p:spPr bwMode="auto">
            <a:xfrm>
              <a:off x="1440" y="1968"/>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4591" name="Line 15"/>
            <p:cNvSpPr>
              <a:spLocks noChangeShapeType="1"/>
            </p:cNvSpPr>
            <p:nvPr/>
          </p:nvSpPr>
          <p:spPr bwMode="auto">
            <a:xfrm>
              <a:off x="1440" y="2160"/>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4592" name="Line 16"/>
            <p:cNvSpPr>
              <a:spLocks noChangeShapeType="1"/>
            </p:cNvSpPr>
            <p:nvPr/>
          </p:nvSpPr>
          <p:spPr bwMode="auto">
            <a:xfrm>
              <a:off x="1440" y="2352"/>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4593" name="Line 17"/>
            <p:cNvSpPr>
              <a:spLocks noChangeShapeType="1"/>
            </p:cNvSpPr>
            <p:nvPr/>
          </p:nvSpPr>
          <p:spPr bwMode="auto">
            <a:xfrm>
              <a:off x="1440" y="2592"/>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4594" name="Line 18"/>
            <p:cNvSpPr>
              <a:spLocks noChangeShapeType="1"/>
            </p:cNvSpPr>
            <p:nvPr/>
          </p:nvSpPr>
          <p:spPr bwMode="auto">
            <a:xfrm>
              <a:off x="1488" y="3072"/>
              <a:ext cx="0" cy="72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4595" name="Line 19"/>
            <p:cNvSpPr>
              <a:spLocks noChangeShapeType="1"/>
            </p:cNvSpPr>
            <p:nvPr/>
          </p:nvSpPr>
          <p:spPr bwMode="auto">
            <a:xfrm>
              <a:off x="1488" y="3168"/>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4596" name="Line 20"/>
            <p:cNvSpPr>
              <a:spLocks noChangeShapeType="1"/>
            </p:cNvSpPr>
            <p:nvPr/>
          </p:nvSpPr>
          <p:spPr bwMode="auto">
            <a:xfrm>
              <a:off x="1488" y="3360"/>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4597" name="Line 21"/>
            <p:cNvSpPr>
              <a:spLocks noChangeShapeType="1"/>
            </p:cNvSpPr>
            <p:nvPr/>
          </p:nvSpPr>
          <p:spPr bwMode="auto">
            <a:xfrm>
              <a:off x="1488" y="3552"/>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4598" name="Line 22"/>
            <p:cNvSpPr>
              <a:spLocks noChangeShapeType="1"/>
            </p:cNvSpPr>
            <p:nvPr/>
          </p:nvSpPr>
          <p:spPr bwMode="auto">
            <a:xfrm>
              <a:off x="1488" y="3792"/>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304599" name="Rectangle 23"/>
          <p:cNvSpPr>
            <a:spLocks noGrp="1" noChangeArrowheads="1"/>
          </p:cNvSpPr>
          <p:nvPr>
            <p:ph type="title"/>
          </p:nvPr>
        </p:nvSpPr>
        <p:spPr/>
        <p:txBody>
          <a:bodyPr/>
          <a:lstStyle/>
          <a:p>
            <a:pPr defTabSz="736600">
              <a:defRPr/>
            </a:pPr>
            <a:r>
              <a:rPr lang="fr-FR" smtClean="0">
                <a:cs typeface="+mj-cs"/>
              </a:rPr>
              <a:t>Logique de fonctionnement</a:t>
            </a:r>
          </a:p>
        </p:txBody>
      </p:sp>
      <p:sp>
        <p:nvSpPr>
          <p:cNvPr id="1304600" name="Rectangle 24"/>
          <p:cNvSpPr>
            <a:spLocks noGrp="1" noChangeArrowheads="1"/>
          </p:cNvSpPr>
          <p:nvPr>
            <p:ph type="body" idx="1"/>
          </p:nvPr>
        </p:nvSpPr>
        <p:spPr>
          <a:xfrm>
            <a:off x="577850" y="2032000"/>
            <a:ext cx="8420100" cy="4205312"/>
          </a:xfrm>
        </p:spPr>
        <p:txBody>
          <a:bodyPr/>
          <a:lstStyle/>
          <a:p>
            <a:pPr marL="331788" indent="-331788" defTabSz="736600">
              <a:defRPr/>
            </a:pPr>
            <a:r>
              <a:rPr lang="fr-FR" dirty="0" smtClean="0">
                <a:cs typeface="+mn-cs"/>
              </a:rPr>
              <a:t>Vision de l</a:t>
            </a:r>
            <a:r>
              <a:rPr lang="fr-FR" altLang="ja-JP" dirty="0" smtClean="0">
                <a:cs typeface="+mn-cs"/>
              </a:rPr>
              <a:t>'</a:t>
            </a:r>
            <a:r>
              <a:rPr lang="fr-FR" dirty="0" smtClean="0">
                <a:cs typeface="+mn-cs"/>
              </a:rPr>
              <a:t>informaticien (les fonctionnalités)</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128</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01" name="Group 2"/>
          <p:cNvGrpSpPr>
            <a:grpSpLocks/>
          </p:cNvGrpSpPr>
          <p:nvPr/>
        </p:nvGrpSpPr>
        <p:grpSpPr bwMode="auto">
          <a:xfrm>
            <a:off x="2413000" y="2348880"/>
            <a:ext cx="5932488" cy="3962400"/>
            <a:chOff x="1190" y="1670"/>
            <a:chExt cx="3738" cy="2496"/>
          </a:xfrm>
        </p:grpSpPr>
        <p:sp>
          <p:nvSpPr>
            <p:cNvPr id="1306627" name="Rectangle 3"/>
            <p:cNvSpPr>
              <a:spLocks noChangeArrowheads="1"/>
            </p:cNvSpPr>
            <p:nvPr/>
          </p:nvSpPr>
          <p:spPr bwMode="auto">
            <a:xfrm>
              <a:off x="1190" y="1670"/>
              <a:ext cx="5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Client</a:t>
              </a:r>
            </a:p>
          </p:txBody>
        </p:sp>
        <p:sp>
          <p:nvSpPr>
            <p:cNvPr id="1306628" name="Rectangle 4"/>
            <p:cNvSpPr>
              <a:spLocks noChangeArrowheads="1"/>
            </p:cNvSpPr>
            <p:nvPr/>
          </p:nvSpPr>
          <p:spPr bwMode="auto">
            <a:xfrm>
              <a:off x="1911" y="1814"/>
              <a:ext cx="7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Ajouter</a:t>
              </a:r>
            </a:p>
          </p:txBody>
        </p:sp>
        <p:sp>
          <p:nvSpPr>
            <p:cNvPr id="1306629" name="Rectangle 5"/>
            <p:cNvSpPr>
              <a:spLocks noChangeArrowheads="1"/>
            </p:cNvSpPr>
            <p:nvPr/>
          </p:nvSpPr>
          <p:spPr bwMode="auto">
            <a:xfrm>
              <a:off x="1911" y="2726"/>
              <a:ext cx="9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Supprimer</a:t>
              </a:r>
            </a:p>
          </p:txBody>
        </p:sp>
        <p:sp>
          <p:nvSpPr>
            <p:cNvPr id="1306630" name="Rectangle 6"/>
            <p:cNvSpPr>
              <a:spLocks noChangeArrowheads="1"/>
            </p:cNvSpPr>
            <p:nvPr/>
          </p:nvSpPr>
          <p:spPr bwMode="auto">
            <a:xfrm>
              <a:off x="1958" y="3446"/>
              <a:ext cx="7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Modifier</a:t>
              </a:r>
            </a:p>
          </p:txBody>
        </p:sp>
        <p:sp>
          <p:nvSpPr>
            <p:cNvPr id="1306631" name="Rectangle 7"/>
            <p:cNvSpPr>
              <a:spLocks noChangeArrowheads="1"/>
            </p:cNvSpPr>
            <p:nvPr/>
          </p:nvSpPr>
          <p:spPr bwMode="auto">
            <a:xfrm>
              <a:off x="1911" y="3158"/>
              <a:ext cx="8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Consulter</a:t>
              </a:r>
            </a:p>
          </p:txBody>
        </p:sp>
        <p:sp>
          <p:nvSpPr>
            <p:cNvPr id="1306632" name="Rectangle 8"/>
            <p:cNvSpPr>
              <a:spLocks noChangeArrowheads="1"/>
            </p:cNvSpPr>
            <p:nvPr/>
          </p:nvSpPr>
          <p:spPr bwMode="auto">
            <a:xfrm>
              <a:off x="2966" y="2246"/>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Ajouter représentant</a:t>
              </a:r>
            </a:p>
          </p:txBody>
        </p:sp>
        <p:sp>
          <p:nvSpPr>
            <p:cNvPr id="1306633" name="Rectangle 9"/>
            <p:cNvSpPr>
              <a:spLocks noChangeArrowheads="1"/>
            </p:cNvSpPr>
            <p:nvPr/>
          </p:nvSpPr>
          <p:spPr bwMode="auto">
            <a:xfrm>
              <a:off x="3014" y="2726"/>
              <a:ext cx="19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Supprimer représentant</a:t>
              </a:r>
            </a:p>
          </p:txBody>
        </p:sp>
        <p:sp>
          <p:nvSpPr>
            <p:cNvPr id="1306634" name="Rectangle 10"/>
            <p:cNvSpPr>
              <a:spLocks noChangeArrowheads="1"/>
            </p:cNvSpPr>
            <p:nvPr/>
          </p:nvSpPr>
          <p:spPr bwMode="auto">
            <a:xfrm>
              <a:off x="2966" y="2006"/>
              <a:ext cx="18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Consulter représentant</a:t>
              </a:r>
            </a:p>
          </p:txBody>
        </p:sp>
        <p:sp>
          <p:nvSpPr>
            <p:cNvPr id="1306635" name="Line 11"/>
            <p:cNvSpPr>
              <a:spLocks noChangeShapeType="1"/>
            </p:cNvSpPr>
            <p:nvPr/>
          </p:nvSpPr>
          <p:spPr bwMode="auto">
            <a:xfrm>
              <a:off x="1440" y="1920"/>
              <a:ext cx="0" cy="168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36" name="Line 12"/>
            <p:cNvSpPr>
              <a:spLocks noChangeShapeType="1"/>
            </p:cNvSpPr>
            <p:nvPr/>
          </p:nvSpPr>
          <p:spPr bwMode="auto">
            <a:xfrm>
              <a:off x="1440" y="1968"/>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37" name="Line 13"/>
            <p:cNvSpPr>
              <a:spLocks noChangeShapeType="1"/>
            </p:cNvSpPr>
            <p:nvPr/>
          </p:nvSpPr>
          <p:spPr bwMode="auto">
            <a:xfrm>
              <a:off x="1440" y="2880"/>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38" name="Line 14"/>
            <p:cNvSpPr>
              <a:spLocks noChangeShapeType="1"/>
            </p:cNvSpPr>
            <p:nvPr/>
          </p:nvSpPr>
          <p:spPr bwMode="auto">
            <a:xfrm>
              <a:off x="1440" y="3312"/>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39" name="Line 15"/>
            <p:cNvSpPr>
              <a:spLocks noChangeShapeType="1"/>
            </p:cNvSpPr>
            <p:nvPr/>
          </p:nvSpPr>
          <p:spPr bwMode="auto">
            <a:xfrm>
              <a:off x="1440" y="3600"/>
              <a:ext cx="48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40" name="Line 16"/>
            <p:cNvSpPr>
              <a:spLocks noChangeShapeType="1"/>
            </p:cNvSpPr>
            <p:nvPr/>
          </p:nvSpPr>
          <p:spPr bwMode="auto">
            <a:xfrm>
              <a:off x="2256" y="2016"/>
              <a:ext cx="0" cy="38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41" name="Line 17"/>
            <p:cNvSpPr>
              <a:spLocks noChangeShapeType="1"/>
            </p:cNvSpPr>
            <p:nvPr/>
          </p:nvSpPr>
          <p:spPr bwMode="auto">
            <a:xfrm>
              <a:off x="2256" y="2160"/>
              <a:ext cx="72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42" name="Line 18"/>
            <p:cNvSpPr>
              <a:spLocks noChangeShapeType="1"/>
            </p:cNvSpPr>
            <p:nvPr/>
          </p:nvSpPr>
          <p:spPr bwMode="auto">
            <a:xfrm>
              <a:off x="2256" y="2400"/>
              <a:ext cx="76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43" name="Line 19"/>
            <p:cNvSpPr>
              <a:spLocks noChangeShapeType="1"/>
            </p:cNvSpPr>
            <p:nvPr/>
          </p:nvSpPr>
          <p:spPr bwMode="auto">
            <a:xfrm>
              <a:off x="2784" y="2880"/>
              <a:ext cx="24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44" name="Rectangle 20"/>
            <p:cNvSpPr>
              <a:spLocks noChangeArrowheads="1"/>
            </p:cNvSpPr>
            <p:nvPr/>
          </p:nvSpPr>
          <p:spPr bwMode="auto">
            <a:xfrm>
              <a:off x="3014" y="3878"/>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Ajouter représentant</a:t>
              </a:r>
            </a:p>
          </p:txBody>
        </p:sp>
        <p:sp>
          <p:nvSpPr>
            <p:cNvPr id="1306645" name="Rectangle 21"/>
            <p:cNvSpPr>
              <a:spLocks noChangeArrowheads="1"/>
            </p:cNvSpPr>
            <p:nvPr/>
          </p:nvSpPr>
          <p:spPr bwMode="auto">
            <a:xfrm>
              <a:off x="3014" y="3638"/>
              <a:ext cx="18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fr-FR">
                  <a:latin typeface="Times New Roman" charset="0"/>
                  <a:cs typeface="+mn-cs"/>
                </a:rPr>
                <a:t>Consulter représentant</a:t>
              </a:r>
            </a:p>
          </p:txBody>
        </p:sp>
        <p:sp>
          <p:nvSpPr>
            <p:cNvPr id="1306646" name="Line 22"/>
            <p:cNvSpPr>
              <a:spLocks noChangeShapeType="1"/>
            </p:cNvSpPr>
            <p:nvPr/>
          </p:nvSpPr>
          <p:spPr bwMode="auto">
            <a:xfrm>
              <a:off x="2304" y="3648"/>
              <a:ext cx="0" cy="38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47" name="Line 23"/>
            <p:cNvSpPr>
              <a:spLocks noChangeShapeType="1"/>
            </p:cNvSpPr>
            <p:nvPr/>
          </p:nvSpPr>
          <p:spPr bwMode="auto">
            <a:xfrm>
              <a:off x="2304" y="3792"/>
              <a:ext cx="72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306648" name="Line 24"/>
            <p:cNvSpPr>
              <a:spLocks noChangeShapeType="1"/>
            </p:cNvSpPr>
            <p:nvPr/>
          </p:nvSpPr>
          <p:spPr bwMode="auto">
            <a:xfrm>
              <a:off x="2304" y="4032"/>
              <a:ext cx="766"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306649" name="Rectangle 25"/>
          <p:cNvSpPr>
            <a:spLocks noGrp="1" noChangeArrowheads="1"/>
          </p:cNvSpPr>
          <p:nvPr>
            <p:ph type="title"/>
          </p:nvPr>
        </p:nvSpPr>
        <p:spPr>
          <a:xfrm>
            <a:off x="577850" y="415925"/>
            <a:ext cx="8420100" cy="865188"/>
          </a:xfrm>
        </p:spPr>
        <p:txBody>
          <a:bodyPr/>
          <a:lstStyle/>
          <a:p>
            <a:pPr defTabSz="736600">
              <a:defRPr/>
            </a:pPr>
            <a:r>
              <a:rPr lang="fr-FR" dirty="0" smtClean="0">
                <a:cs typeface="+mj-cs"/>
              </a:rPr>
              <a:t>Logique d</a:t>
            </a:r>
            <a:r>
              <a:rPr lang="fr-FR" altLang="ja-JP" dirty="0" smtClean="0">
                <a:cs typeface="+mj-cs"/>
              </a:rPr>
              <a:t>'</a:t>
            </a:r>
            <a:r>
              <a:rPr lang="fr-FR" dirty="0" smtClean="0">
                <a:cs typeface="+mj-cs"/>
              </a:rPr>
              <a:t>utilisation</a:t>
            </a:r>
          </a:p>
        </p:txBody>
      </p:sp>
      <p:sp>
        <p:nvSpPr>
          <p:cNvPr id="1306650" name="Rectangle 26"/>
          <p:cNvSpPr>
            <a:spLocks noGrp="1" noChangeArrowheads="1"/>
          </p:cNvSpPr>
          <p:nvPr>
            <p:ph type="body" idx="1"/>
          </p:nvPr>
        </p:nvSpPr>
        <p:spPr>
          <a:xfrm>
            <a:off x="577850" y="1702023"/>
            <a:ext cx="8420100" cy="3959225"/>
          </a:xfrm>
        </p:spPr>
        <p:txBody>
          <a:bodyPr/>
          <a:lstStyle/>
          <a:p>
            <a:pPr marL="0" indent="0" defTabSz="736600">
              <a:buNone/>
              <a:defRPr/>
            </a:pPr>
            <a:r>
              <a:rPr lang="fr-FR" dirty="0" smtClean="0">
                <a:cs typeface="+mn-cs"/>
              </a:rPr>
              <a:t>Organiser le système d</a:t>
            </a:r>
            <a:r>
              <a:rPr lang="fr-FR" altLang="ja-JP" dirty="0" smtClean="0">
                <a:cs typeface="+mn-cs"/>
              </a:rPr>
              <a:t>'</a:t>
            </a:r>
            <a:r>
              <a:rPr lang="fr-FR" dirty="0" smtClean="0">
                <a:cs typeface="+mn-cs"/>
              </a:rPr>
              <a:t>après l</a:t>
            </a:r>
            <a:r>
              <a:rPr lang="fr-FR" altLang="ja-JP" dirty="0" smtClean="0">
                <a:cs typeface="+mn-cs"/>
              </a:rPr>
              <a:t>'</a:t>
            </a:r>
            <a:r>
              <a:rPr lang="fr-FR" dirty="0" smtClean="0">
                <a:cs typeface="+mn-cs"/>
              </a:rPr>
              <a:t>analyse de la tâche</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129</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body" idx="1"/>
          </p:nvPr>
        </p:nvSpPr>
        <p:spPr/>
        <p:txBody>
          <a:bodyPr/>
          <a:lstStyle/>
          <a:p>
            <a:pPr>
              <a:spcBef>
                <a:spcPct val="0"/>
              </a:spcBef>
              <a:buFontTx/>
              <a:buNone/>
              <a:defRPr/>
            </a:pPr>
            <a:endParaRPr lang="fr-FR" smtClean="0">
              <a:cs typeface="+mn-cs"/>
            </a:endParaRPr>
          </a:p>
          <a:p>
            <a:pPr>
              <a:spcBef>
                <a:spcPct val="0"/>
              </a:spcBef>
              <a:buFontTx/>
              <a:buNone/>
              <a:defRPr/>
            </a:pPr>
            <a:endParaRPr lang="fr-FR" sz="2000" u="sng" smtClean="0">
              <a:latin typeface="Lucida Grande" charset="0"/>
              <a:cs typeface="+mn-cs"/>
            </a:endParaRPr>
          </a:p>
          <a:p>
            <a:pPr>
              <a:spcBef>
                <a:spcPct val="0"/>
              </a:spcBef>
              <a:buFontTx/>
              <a:buNone/>
              <a:defRPr/>
            </a:pPr>
            <a:endParaRPr lang="fr-FR" smtClean="0">
              <a:cs typeface="+mn-cs"/>
            </a:endParaRPr>
          </a:p>
        </p:txBody>
      </p:sp>
      <p:sp>
        <p:nvSpPr>
          <p:cNvPr id="1084419" name="Rectangle 3"/>
          <p:cNvSpPr>
            <a:spLocks noChangeArrowheads="1"/>
          </p:cNvSpPr>
          <p:nvPr/>
        </p:nvSpPr>
        <p:spPr bwMode="auto">
          <a:xfrm>
            <a:off x="381000" y="457200"/>
            <a:ext cx="9525000" cy="7478969"/>
          </a:xfrm>
          <a:prstGeom prst="rect">
            <a:avLst/>
          </a:prstGeom>
          <a:solidFill>
            <a:srgbClr val="4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sz="3600" b="1" u="sng" dirty="0">
              <a:solidFill>
                <a:srgbClr val="FFEA18"/>
              </a:solidFill>
              <a:cs typeface="+mn-cs"/>
            </a:endParaRPr>
          </a:p>
          <a:p>
            <a:pPr>
              <a:defRPr/>
            </a:pPr>
            <a:r>
              <a:rPr lang="fr-FR" sz="3600" b="1" u="sng" dirty="0" smtClean="0">
                <a:solidFill>
                  <a:srgbClr val="FFCC00"/>
                </a:solidFill>
                <a:cs typeface="+mn-cs"/>
              </a:rPr>
              <a:t>3- Le système </a:t>
            </a:r>
            <a:r>
              <a:rPr lang="fr-FR" sz="3600" b="1" u="sng" dirty="0">
                <a:solidFill>
                  <a:srgbClr val="FFCC00"/>
                </a:solidFill>
                <a:cs typeface="+mn-cs"/>
              </a:rPr>
              <a:t>cognitif</a:t>
            </a:r>
            <a:r>
              <a:rPr lang="fr-FR" sz="3600" b="1" dirty="0">
                <a:solidFill>
                  <a:srgbClr val="FFCC00"/>
                </a:solidFill>
                <a:cs typeface="+mn-cs"/>
              </a:rPr>
              <a:t> :</a:t>
            </a:r>
            <a:endParaRPr lang="fr-FR" sz="3600" u="sng" dirty="0">
              <a:cs typeface="+mn-cs"/>
            </a:endParaRPr>
          </a:p>
          <a:p>
            <a:pPr marL="190500" lvl="1">
              <a:defRPr/>
            </a:pPr>
            <a:r>
              <a:rPr lang="fr-FR" sz="3200" dirty="0">
                <a:cs typeface="+mn-cs"/>
              </a:rPr>
              <a:t>Le processeur du système cognitif contrôle le comportement de l'individu en fonction du contenu </a:t>
            </a:r>
            <a:endParaRPr lang="fr-FR" sz="3200" dirty="0" smtClean="0">
              <a:cs typeface="+mn-cs"/>
            </a:endParaRPr>
          </a:p>
          <a:p>
            <a:pPr marL="190500" lvl="1">
              <a:defRPr/>
            </a:pPr>
            <a:r>
              <a:rPr lang="fr-FR" sz="3200" dirty="0" smtClean="0">
                <a:cs typeface="+mn-cs"/>
              </a:rPr>
              <a:t>de </a:t>
            </a:r>
            <a:r>
              <a:rPr lang="fr-FR" sz="3200" dirty="0">
                <a:cs typeface="+mn-cs"/>
              </a:rPr>
              <a:t>sa mémoire. Cette mémoire comprend :</a:t>
            </a:r>
          </a:p>
          <a:p>
            <a:pPr marL="381000" lvl="2">
              <a:buFontTx/>
              <a:buChar char="-"/>
              <a:defRPr/>
            </a:pPr>
            <a:r>
              <a:rPr lang="fr-FR" sz="3200" dirty="0">
                <a:cs typeface="+mn-cs"/>
              </a:rPr>
              <a:t> </a:t>
            </a:r>
            <a:r>
              <a:rPr lang="fr-FR" sz="3200" b="1" dirty="0">
                <a:cs typeface="+mn-cs"/>
              </a:rPr>
              <a:t>la</a:t>
            </a:r>
            <a:r>
              <a:rPr lang="fr-FR" sz="3200" dirty="0">
                <a:cs typeface="+mn-cs"/>
              </a:rPr>
              <a:t> </a:t>
            </a:r>
            <a:r>
              <a:rPr lang="fr-FR" sz="3200" b="1" dirty="0">
                <a:solidFill>
                  <a:srgbClr val="FFEA18"/>
                </a:solidFill>
                <a:cs typeface="+mn-cs"/>
              </a:rPr>
              <a:t>mémoire à court terme</a:t>
            </a:r>
            <a:r>
              <a:rPr lang="fr-FR" sz="3200" dirty="0">
                <a:cs typeface="+mn-cs"/>
              </a:rPr>
              <a:t> (appelée également mémoire de travail) qui détient les informations </a:t>
            </a:r>
            <a:endParaRPr lang="fr-FR" sz="3200" dirty="0" smtClean="0">
              <a:cs typeface="+mn-cs"/>
            </a:endParaRPr>
          </a:p>
          <a:p>
            <a:pPr marL="381000" lvl="2">
              <a:defRPr/>
            </a:pPr>
            <a:r>
              <a:rPr lang="fr-FR" sz="3200" dirty="0" smtClean="0">
                <a:cs typeface="+mn-cs"/>
              </a:rPr>
              <a:t>en </a:t>
            </a:r>
            <a:r>
              <a:rPr lang="fr-FR" sz="3200" dirty="0">
                <a:cs typeface="+mn-cs"/>
              </a:rPr>
              <a:t>cours de manipulation, </a:t>
            </a:r>
          </a:p>
          <a:p>
            <a:pPr marL="381000" lvl="2">
              <a:buFontTx/>
              <a:buChar char="-"/>
              <a:defRPr/>
            </a:pPr>
            <a:r>
              <a:rPr lang="fr-FR" sz="3200" dirty="0">
                <a:cs typeface="+mn-cs"/>
              </a:rPr>
              <a:t> </a:t>
            </a:r>
            <a:r>
              <a:rPr lang="fr-FR" sz="3200" b="1" dirty="0">
                <a:cs typeface="+mn-cs"/>
              </a:rPr>
              <a:t>la</a:t>
            </a:r>
            <a:r>
              <a:rPr lang="fr-FR" sz="3200" dirty="0">
                <a:cs typeface="+mn-cs"/>
              </a:rPr>
              <a:t> </a:t>
            </a:r>
            <a:r>
              <a:rPr lang="fr-FR" sz="3200" b="1" dirty="0">
                <a:solidFill>
                  <a:srgbClr val="FFEA18"/>
                </a:solidFill>
                <a:cs typeface="+mn-cs"/>
              </a:rPr>
              <a:t>mémoire à long terme</a:t>
            </a:r>
            <a:r>
              <a:rPr lang="fr-FR" sz="3200" dirty="0">
                <a:cs typeface="+mn-cs"/>
              </a:rPr>
              <a:t>. C</a:t>
            </a:r>
            <a:r>
              <a:rPr lang="fr-FR" altLang="ja-JP" sz="3200" dirty="0">
                <a:latin typeface="Arial"/>
                <a:cs typeface="+mn-cs"/>
              </a:rPr>
              <a:t>'</a:t>
            </a:r>
            <a:r>
              <a:rPr lang="fr-FR" sz="3200" dirty="0">
                <a:cs typeface="+mn-cs"/>
              </a:rPr>
              <a:t>est le lieu de </a:t>
            </a:r>
            <a:endParaRPr lang="fr-FR" sz="3200" dirty="0" smtClean="0">
              <a:cs typeface="+mn-cs"/>
            </a:endParaRPr>
          </a:p>
          <a:p>
            <a:pPr marL="381000" lvl="2">
              <a:defRPr/>
            </a:pPr>
            <a:r>
              <a:rPr lang="fr-FR" sz="3200" dirty="0" smtClean="0">
                <a:cs typeface="+mn-cs"/>
              </a:rPr>
              <a:t>stockage </a:t>
            </a:r>
            <a:r>
              <a:rPr lang="fr-FR" sz="3200" dirty="0">
                <a:cs typeface="+mn-cs"/>
              </a:rPr>
              <a:t>des connaissances </a:t>
            </a:r>
            <a:r>
              <a:rPr lang="fr-FR" sz="3200" dirty="0" smtClean="0">
                <a:cs typeface="+mn-cs"/>
              </a:rPr>
              <a:t>permanentes. C’est une mémoire qualifiée parfois d’associative.  </a:t>
            </a:r>
            <a:endParaRPr lang="fr-FR" dirty="0">
              <a:cs typeface="+mn-cs"/>
            </a:endParaRPr>
          </a:p>
          <a:p>
            <a:pPr marL="381000" lvl="2">
              <a:buFontTx/>
              <a:buChar char="-"/>
              <a:defRPr/>
            </a:pPr>
            <a:endParaRPr lang="fr-FR" dirty="0">
              <a:cs typeface="+mn-cs"/>
            </a:endParaRPr>
          </a:p>
          <a:p>
            <a:pPr marL="381000" lvl="2">
              <a:buFontTx/>
              <a:buChar char="-"/>
              <a:defRPr/>
            </a:pPr>
            <a:endParaRPr lang="fr-FR" dirty="0">
              <a:cs typeface="+mn-cs"/>
            </a:endParaRPr>
          </a:p>
          <a:p>
            <a:pPr marL="381000" lvl="2">
              <a:buFontTx/>
              <a:buChar char="-"/>
              <a:defRPr/>
            </a:pPr>
            <a:endParaRPr lang="fr-FR" dirty="0">
              <a:cs typeface="+mn-cs"/>
            </a:endParaRPr>
          </a:p>
          <a:p>
            <a:pPr marL="381000" lvl="2">
              <a:buFontTx/>
              <a:buChar char="-"/>
              <a:defRPr/>
            </a:pPr>
            <a:endParaRPr lang="fr-FR" dirty="0">
              <a:cs typeface="+mn-cs"/>
            </a:endParaRPr>
          </a:p>
          <a:p>
            <a:pPr marL="381000" lvl="2">
              <a:buFontTx/>
              <a:buChar char="-"/>
              <a:defRPr/>
            </a:pPr>
            <a:endParaRPr lang="fr-FR" dirty="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13</a:t>
            </a:fld>
            <a:endParaRPr lang="fr-FR"/>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title"/>
          </p:nvPr>
        </p:nvSpPr>
        <p:spPr/>
        <p:txBody>
          <a:bodyPr/>
          <a:lstStyle/>
          <a:p>
            <a:pPr defTabSz="736600">
              <a:defRPr/>
            </a:pPr>
            <a:r>
              <a:rPr lang="fr-FR" smtClean="0">
                <a:cs typeface="+mj-cs"/>
              </a:rPr>
              <a:t>Comment modéliser la tâche ?</a:t>
            </a:r>
          </a:p>
        </p:txBody>
      </p:sp>
      <p:sp>
        <p:nvSpPr>
          <p:cNvPr id="1308675" name="Rectangle 3"/>
          <p:cNvSpPr>
            <a:spLocks noGrp="1" noChangeArrowheads="1"/>
          </p:cNvSpPr>
          <p:nvPr>
            <p:ph type="body" idx="1"/>
          </p:nvPr>
        </p:nvSpPr>
        <p:spPr>
          <a:xfrm>
            <a:off x="776537" y="2032000"/>
            <a:ext cx="8424936" cy="3759200"/>
          </a:xfrm>
        </p:spPr>
        <p:txBody>
          <a:bodyPr/>
          <a:lstStyle/>
          <a:p>
            <a:pPr marL="0" indent="0" defTabSz="736600">
              <a:buNone/>
              <a:defRPr/>
            </a:pPr>
            <a:r>
              <a:rPr lang="fr-FR" sz="3600" dirty="0" smtClean="0">
                <a:cs typeface="+mn-cs"/>
              </a:rPr>
              <a:t>Différents modèles et notations de tâches existent, par exemple :</a:t>
            </a:r>
          </a:p>
          <a:p>
            <a:pPr marL="717550" lvl="1" indent="-276225" defTabSz="736600">
              <a:defRPr/>
            </a:pPr>
            <a:r>
              <a:rPr lang="fr-FR" sz="3200" dirty="0" smtClean="0"/>
              <a:t>UAN (User Action Notation, H. </a:t>
            </a:r>
            <a:r>
              <a:rPr lang="fr-FR" sz="3200" dirty="0" err="1" smtClean="0"/>
              <a:t>Hartson</a:t>
            </a:r>
            <a:r>
              <a:rPr lang="fr-FR" sz="3200" dirty="0" smtClean="0"/>
              <a:t>)</a:t>
            </a:r>
          </a:p>
          <a:p>
            <a:pPr marL="717550" lvl="1" indent="-276225" defTabSz="736600">
              <a:defRPr/>
            </a:pPr>
            <a:r>
              <a:rPr lang="fr-FR" sz="3200" dirty="0" smtClean="0"/>
              <a:t>MAD (Méthode Analytique de Description de tâches, D. Scapin)</a:t>
            </a:r>
          </a:p>
          <a:p>
            <a:pPr marL="717550" lvl="1" indent="-276225" defTabSz="736600">
              <a:defRPr/>
            </a:pPr>
            <a:r>
              <a:rPr lang="fr-FR" sz="3200" dirty="0" smtClean="0"/>
              <a:t>CTT (Concurrent </a:t>
            </a:r>
            <a:r>
              <a:rPr lang="fr-FR" sz="3200" dirty="0" err="1" smtClean="0"/>
              <a:t>Task</a:t>
            </a:r>
            <a:r>
              <a:rPr lang="fr-FR" sz="3200" dirty="0" smtClean="0"/>
              <a:t> </a:t>
            </a:r>
            <a:r>
              <a:rPr lang="fr-FR" sz="3200" dirty="0" err="1" smtClean="0"/>
              <a:t>Tree</a:t>
            </a:r>
            <a:r>
              <a:rPr lang="fr-FR" sz="3200" dirty="0" smtClean="0"/>
              <a:t>, </a:t>
            </a:r>
            <a:r>
              <a:rPr lang="fr-FR" sz="3200" dirty="0" err="1" smtClean="0"/>
              <a:t>Paterno</a:t>
            </a:r>
            <a:r>
              <a:rPr lang="fr-FR" sz="3200" dirty="0" smtClean="0"/>
              <a:t>)</a:t>
            </a:r>
          </a:p>
          <a:p>
            <a:pPr marL="41275" indent="0" defTabSz="736600">
              <a:buNone/>
              <a:defRPr/>
            </a:pPr>
            <a:r>
              <a:rPr lang="fr-FR" sz="3600" dirty="0"/>
              <a:t>m</a:t>
            </a:r>
            <a:r>
              <a:rPr lang="fr-FR" sz="3600" dirty="0" smtClean="0"/>
              <a:t>ais il en existe beaucoup d’autres.</a:t>
            </a:r>
          </a:p>
          <a:p>
            <a:pPr marL="331788" indent="-331788" defTabSz="736600">
              <a:defRPr/>
            </a:pPr>
            <a:endParaRPr lang="fr-FR" dirty="0" smtClean="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130</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088515" name="Rectangle 3"/>
          <p:cNvSpPr>
            <a:spLocks noChangeArrowheads="1"/>
          </p:cNvSpPr>
          <p:nvPr/>
        </p:nvSpPr>
        <p:spPr bwMode="auto">
          <a:xfrm>
            <a:off x="381000" y="838200"/>
            <a:ext cx="9220200"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a:cs typeface="+mn-cs"/>
              </a:rPr>
              <a:t>Mémoire à court terme</a:t>
            </a:r>
            <a:endParaRPr lang="fr-FR" sz="3600" u="sng" dirty="0">
              <a:cs typeface="+mn-cs"/>
            </a:endParaRPr>
          </a:p>
          <a:p>
            <a:pPr lvl="1">
              <a:lnSpc>
                <a:spcPct val="90000"/>
              </a:lnSpc>
              <a:buFontTx/>
              <a:buChar char="•"/>
              <a:defRPr/>
            </a:pPr>
            <a:r>
              <a:rPr lang="fr-FR" sz="3200" dirty="0">
                <a:solidFill>
                  <a:srgbClr val="000000"/>
                </a:solidFill>
                <a:cs typeface="+mn-cs"/>
              </a:rPr>
              <a:t> </a:t>
            </a:r>
            <a:r>
              <a:rPr lang="fr-FR" sz="3200" b="1" dirty="0">
                <a:cs typeface="+mn-cs"/>
              </a:rPr>
              <a:t>semblable aux registres d'un calculateur</a:t>
            </a:r>
            <a:r>
              <a:rPr lang="fr-FR" sz="3200" dirty="0">
                <a:cs typeface="+mn-cs"/>
              </a:rPr>
              <a:t> : elle contient les opérandes d'entrée et les résultats intermédiaires des traitements en cours. </a:t>
            </a:r>
          </a:p>
          <a:p>
            <a:pPr lvl="1">
              <a:lnSpc>
                <a:spcPct val="90000"/>
              </a:lnSpc>
              <a:defRPr/>
            </a:pPr>
            <a:r>
              <a:rPr lang="fr-FR" sz="2800" dirty="0">
                <a:cs typeface="+mn-cs"/>
              </a:rPr>
              <a:t>	Les opérandes proviennent des mémoires sensorielles et/ou de la mémoire à long terme.</a:t>
            </a:r>
            <a:endParaRPr lang="fr-FR" sz="3200" dirty="0">
              <a:solidFill>
                <a:srgbClr val="000000"/>
              </a:solidFill>
              <a:cs typeface="+mn-cs"/>
            </a:endParaRPr>
          </a:p>
          <a:p>
            <a:pPr lvl="1">
              <a:lnSpc>
                <a:spcPct val="90000"/>
              </a:lnSpc>
              <a:buFontTx/>
              <a:buChar char="•"/>
              <a:defRPr/>
            </a:pPr>
            <a:r>
              <a:rPr lang="fr-FR" sz="3200" dirty="0">
                <a:solidFill>
                  <a:srgbClr val="000000"/>
                </a:solidFill>
                <a:cs typeface="+mn-cs"/>
              </a:rPr>
              <a:t> </a:t>
            </a:r>
            <a:r>
              <a:rPr lang="fr-FR" sz="3200" b="1" dirty="0">
                <a:cs typeface="+mn-cs"/>
              </a:rPr>
              <a:t>Les informations d'origine sensorielle sont représentées sous forme symbolique</a:t>
            </a:r>
            <a:r>
              <a:rPr lang="fr-FR" sz="3200" dirty="0">
                <a:cs typeface="+mn-cs"/>
              </a:rPr>
              <a:t>. </a:t>
            </a:r>
          </a:p>
          <a:p>
            <a:pPr lvl="2">
              <a:lnSpc>
                <a:spcPct val="90000"/>
              </a:lnSpc>
              <a:defRPr/>
            </a:pPr>
            <a:r>
              <a:rPr lang="fr-FR" sz="2800" dirty="0">
                <a:cs typeface="+mn-cs"/>
              </a:rPr>
              <a:t>Elles ne sont plus affectées des caractéristiques physiques.</a:t>
            </a:r>
            <a:r>
              <a:rPr lang="fr-FR" sz="3200" dirty="0">
                <a:cs typeface="+mn-cs"/>
              </a:rPr>
              <a:t> </a:t>
            </a:r>
          </a:p>
          <a:p>
            <a:pPr lvl="1">
              <a:lnSpc>
                <a:spcPct val="90000"/>
              </a:lnSpc>
              <a:defRPr/>
            </a:pPr>
            <a:r>
              <a:rPr lang="fr-FR" sz="3200" dirty="0">
                <a:cs typeface="+mn-cs"/>
              </a:rPr>
              <a:t>ex: la représentation de P dans la mémoire à court terme traduit le fait qu'il s'agit de la lettre P.</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14</a:t>
            </a:fld>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090563" name="Rectangle 3"/>
          <p:cNvSpPr>
            <a:spLocks noChangeArrowheads="1"/>
          </p:cNvSpPr>
          <p:nvPr/>
        </p:nvSpPr>
        <p:spPr bwMode="auto">
          <a:xfrm>
            <a:off x="381000" y="692696"/>
            <a:ext cx="9220200" cy="606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a:cs typeface="+mn-cs"/>
              </a:rPr>
              <a:t>Mémoire à court terme</a:t>
            </a:r>
            <a:endParaRPr lang="fr-FR" sz="3600" u="sng" dirty="0">
              <a:cs typeface="+mn-cs"/>
            </a:endParaRPr>
          </a:p>
          <a:p>
            <a:pPr lvl="1">
              <a:buFontTx/>
              <a:buChar char="•"/>
              <a:defRPr/>
            </a:pPr>
            <a:r>
              <a:rPr lang="fr-FR" sz="3200" dirty="0">
                <a:solidFill>
                  <a:srgbClr val="000000"/>
                </a:solidFill>
                <a:cs typeface="+mn-cs"/>
              </a:rPr>
              <a:t> </a:t>
            </a:r>
            <a:r>
              <a:rPr lang="fr-FR" sz="3200" dirty="0">
                <a:cs typeface="+mn-cs"/>
              </a:rPr>
              <a:t>Les informations </a:t>
            </a:r>
            <a:r>
              <a:rPr lang="fr-FR" sz="3200" dirty="0" smtClean="0">
                <a:cs typeface="+mn-cs"/>
              </a:rPr>
              <a:t>provenant de </a:t>
            </a:r>
            <a:r>
              <a:rPr lang="fr-FR" sz="3200" dirty="0">
                <a:cs typeface="+mn-cs"/>
              </a:rPr>
              <a:t>la mémoire à long terme sont des </a:t>
            </a:r>
            <a:r>
              <a:rPr lang="fr-FR" sz="3200" b="1" dirty="0" err="1">
                <a:cs typeface="+mn-cs"/>
              </a:rPr>
              <a:t>mnèmes</a:t>
            </a:r>
            <a:r>
              <a:rPr lang="fr-FR" sz="3200" dirty="0">
                <a:cs typeface="+mn-cs"/>
              </a:rPr>
              <a:t> (en anglais, "</a:t>
            </a:r>
            <a:r>
              <a:rPr lang="fr-FR" sz="3200" dirty="0" err="1">
                <a:cs typeface="+mn-cs"/>
              </a:rPr>
              <a:t>chunks</a:t>
            </a:r>
            <a:r>
              <a:rPr lang="fr-FR" sz="3200" dirty="0">
                <a:cs typeface="+mn-cs"/>
              </a:rPr>
              <a:t>") activés par le processeur cognitif.</a:t>
            </a:r>
          </a:p>
          <a:p>
            <a:pPr lvl="1">
              <a:buFontTx/>
              <a:buChar char="•"/>
              <a:defRPr/>
            </a:pPr>
            <a:r>
              <a:rPr lang="fr-FR" sz="3200" dirty="0">
                <a:cs typeface="+mn-cs"/>
              </a:rPr>
              <a:t> Un </a:t>
            </a:r>
            <a:r>
              <a:rPr lang="fr-FR" sz="3200" dirty="0" err="1">
                <a:cs typeface="+mn-cs"/>
              </a:rPr>
              <a:t>mnème</a:t>
            </a:r>
            <a:r>
              <a:rPr lang="fr-FR" sz="3200" dirty="0">
                <a:cs typeface="+mn-cs"/>
              </a:rPr>
              <a:t> est une unité cognitive symbolique, une abstraction qui peut être associée à d'autres unités. ex: </a:t>
            </a:r>
            <a:r>
              <a:rPr lang="ja-JP" altLang="fr-FR" sz="3200" dirty="0">
                <a:latin typeface="Arial"/>
                <a:cs typeface="+mn-cs"/>
              </a:rPr>
              <a:t>“</a:t>
            </a:r>
            <a:r>
              <a:rPr lang="fr-FR" sz="3200" dirty="0">
                <a:cs typeface="+mn-cs"/>
              </a:rPr>
              <a:t> S, N, C, F </a:t>
            </a:r>
            <a:r>
              <a:rPr lang="ja-JP" altLang="fr-FR" sz="3200" dirty="0">
                <a:latin typeface="Arial"/>
                <a:cs typeface="+mn-cs"/>
              </a:rPr>
              <a:t>”</a:t>
            </a:r>
            <a:r>
              <a:rPr lang="fr-FR" sz="3200" dirty="0">
                <a:cs typeface="+mn-cs"/>
              </a:rPr>
              <a:t>= </a:t>
            </a:r>
            <a:r>
              <a:rPr lang="fr-FR" sz="3200" dirty="0" smtClean="0">
                <a:cs typeface="+mn-cs"/>
              </a:rPr>
              <a:t>un seul </a:t>
            </a:r>
            <a:r>
              <a:rPr lang="fr-FR" sz="3200" dirty="0">
                <a:cs typeface="+mn-cs"/>
              </a:rPr>
              <a:t>ou 4 </a:t>
            </a:r>
            <a:r>
              <a:rPr lang="fr-FR" sz="3200" dirty="0" err="1">
                <a:cs typeface="+mn-cs"/>
              </a:rPr>
              <a:t>mnèmes</a:t>
            </a:r>
            <a:r>
              <a:rPr lang="fr-FR" sz="3200" dirty="0">
                <a:cs typeface="+mn-cs"/>
              </a:rPr>
              <a:t>.</a:t>
            </a:r>
          </a:p>
          <a:p>
            <a:pPr lvl="1">
              <a:buFontTx/>
              <a:buChar char="•"/>
              <a:defRPr/>
            </a:pPr>
            <a:r>
              <a:rPr lang="fr-FR" sz="3200" dirty="0">
                <a:cs typeface="+mn-cs"/>
              </a:rPr>
              <a:t> </a:t>
            </a:r>
            <a:r>
              <a:rPr lang="fr-FR" sz="3200" dirty="0" err="1">
                <a:cs typeface="+mn-cs"/>
              </a:rPr>
              <a:t>mnème</a:t>
            </a:r>
            <a:r>
              <a:rPr lang="fr-FR" sz="3200" dirty="0">
                <a:cs typeface="+mn-cs"/>
              </a:rPr>
              <a:t> activé = disponible dans la mémoire à court terme. Les activations se propagent.</a:t>
            </a:r>
          </a:p>
          <a:p>
            <a:pPr lvl="1">
              <a:buFontTx/>
              <a:buChar char="•"/>
              <a:defRPr/>
            </a:pPr>
            <a:r>
              <a:rPr lang="fr-FR" sz="3200" dirty="0">
                <a:cs typeface="+mn-cs"/>
              </a:rPr>
              <a:t> La capacité estimée à 7 +/- 2 </a:t>
            </a:r>
            <a:r>
              <a:rPr lang="fr-FR" sz="3200" dirty="0" err="1">
                <a:cs typeface="+mn-cs"/>
              </a:rPr>
              <a:t>mnèmes</a:t>
            </a:r>
            <a:r>
              <a:rPr lang="fr-FR" sz="3200" dirty="0">
                <a:cs typeface="+mn-cs"/>
              </a:rPr>
              <a:t> (Miller 75)</a:t>
            </a:r>
          </a:p>
          <a:p>
            <a:pPr lvl="1">
              <a:buFontTx/>
              <a:buChar char="•"/>
              <a:defRPr/>
            </a:pPr>
            <a:r>
              <a:rPr lang="fr-FR" sz="3200" dirty="0">
                <a:cs typeface="+mn-cs"/>
              </a:rPr>
              <a:t> Saturation =&gt; conflit et interférence. Les éléments inutilisés se dégradent.</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15</a:t>
            </a:fld>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092611" name="Rectangle 3"/>
          <p:cNvSpPr>
            <a:spLocks noChangeArrowheads="1"/>
          </p:cNvSpPr>
          <p:nvPr/>
        </p:nvSpPr>
        <p:spPr bwMode="auto">
          <a:xfrm>
            <a:off x="381000" y="838200"/>
            <a:ext cx="9220200"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a:cs typeface="+mn-cs"/>
              </a:rPr>
              <a:t>Mémoire à long terme</a:t>
            </a:r>
            <a:endParaRPr lang="fr-FR" sz="3600" u="sng" dirty="0">
              <a:cs typeface="+mn-cs"/>
            </a:endParaRPr>
          </a:p>
          <a:p>
            <a:pPr lvl="1">
              <a:defRPr/>
            </a:pPr>
            <a:r>
              <a:rPr lang="fr-FR" sz="3600" b="1" dirty="0">
                <a:cs typeface="+mn-cs"/>
              </a:rPr>
              <a:t>Rôle analogue aux mémoires centrales et secondaires d'un calculateur</a:t>
            </a:r>
            <a:r>
              <a:rPr lang="fr-FR" sz="3600" dirty="0">
                <a:cs typeface="+mn-cs"/>
              </a:rPr>
              <a:t> : </a:t>
            </a:r>
          </a:p>
          <a:p>
            <a:pPr lvl="2">
              <a:buFontTx/>
              <a:buChar char="•"/>
              <a:defRPr/>
            </a:pPr>
            <a:r>
              <a:rPr lang="fr-FR" sz="3600" dirty="0">
                <a:cs typeface="+mn-cs"/>
              </a:rPr>
              <a:t> contient l'information de masse</a:t>
            </a:r>
          </a:p>
          <a:p>
            <a:pPr lvl="2">
              <a:buFontTx/>
              <a:buChar char="•"/>
              <a:defRPr/>
            </a:pPr>
            <a:r>
              <a:rPr lang="fr-FR" sz="3600" dirty="0">
                <a:cs typeface="+mn-cs"/>
              </a:rPr>
              <a:t> peut être lue ou modifiée</a:t>
            </a:r>
          </a:p>
          <a:p>
            <a:pPr lvl="2">
              <a:buFontTx/>
              <a:buChar char="•"/>
              <a:defRPr/>
            </a:pPr>
            <a:r>
              <a:rPr lang="fr-FR" sz="3600" dirty="0">
                <a:cs typeface="+mn-cs"/>
              </a:rPr>
              <a:t> son contenu est un réseau sémantique de </a:t>
            </a:r>
            <a:r>
              <a:rPr lang="fr-FR" sz="3600" dirty="0" err="1">
                <a:cs typeface="+mn-cs"/>
              </a:rPr>
              <a:t>mnèmes</a:t>
            </a:r>
            <a:r>
              <a:rPr lang="fr-FR" sz="3600" dirty="0">
                <a:cs typeface="+mn-cs"/>
              </a:rPr>
              <a:t> [</a:t>
            </a:r>
            <a:r>
              <a:rPr lang="fr-FR" sz="3200" dirty="0">
                <a:cs typeface="+mn-cs"/>
              </a:rPr>
              <a:t>qui représentent des procédures et des </a:t>
            </a:r>
            <a:r>
              <a:rPr lang="fr-FR" sz="3200" dirty="0" smtClean="0">
                <a:cs typeface="+mn-cs"/>
              </a:rPr>
              <a:t>données, </a:t>
            </a:r>
            <a:r>
              <a:rPr lang="fr-FR" sz="3200" dirty="0">
                <a:cs typeface="+mn-cs"/>
              </a:rPr>
              <a:t>appelées respectivement connaissance procédurale (ou savoir-faire) et connaissance factuelle (ou connaissance de faits)].</a:t>
            </a:r>
            <a:endParaRPr lang="fr-FR" sz="2000"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16</a:t>
            </a:fld>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094659" name="Rectangle 3"/>
          <p:cNvSpPr>
            <a:spLocks noChangeArrowheads="1"/>
          </p:cNvSpPr>
          <p:nvPr/>
        </p:nvSpPr>
        <p:spPr bwMode="auto">
          <a:xfrm>
            <a:off x="381000" y="838200"/>
            <a:ext cx="9220200" cy="52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a:cs typeface="+mn-cs"/>
              </a:rPr>
              <a:t>Mémoire à long </a:t>
            </a:r>
            <a:r>
              <a:rPr lang="fr-FR" sz="3600" b="1" u="sng" dirty="0" smtClean="0">
                <a:cs typeface="+mn-cs"/>
              </a:rPr>
              <a:t>terme</a:t>
            </a:r>
          </a:p>
          <a:p>
            <a:pPr>
              <a:defRPr/>
            </a:pPr>
            <a:endParaRPr lang="fr-FR" sz="1000" dirty="0">
              <a:cs typeface="+mn-cs"/>
            </a:endParaRPr>
          </a:p>
          <a:p>
            <a:pPr marL="1141413" lvl="2" indent="-290513">
              <a:buFontTx/>
              <a:buChar char="•"/>
              <a:defRPr/>
            </a:pPr>
            <a:r>
              <a:rPr lang="fr-FR" sz="3200" dirty="0">
                <a:cs typeface="+mn-cs"/>
              </a:rPr>
              <a:t> </a:t>
            </a:r>
            <a:r>
              <a:rPr lang="fr-FR" sz="3200" b="1" dirty="0">
                <a:cs typeface="+mn-cs"/>
              </a:rPr>
              <a:t>opération de lecture = rechercher un </a:t>
            </a:r>
            <a:r>
              <a:rPr lang="fr-FR" sz="3200" b="1" dirty="0" err="1">
                <a:cs typeface="+mn-cs"/>
              </a:rPr>
              <a:t>mnème</a:t>
            </a:r>
            <a:r>
              <a:rPr lang="fr-FR" sz="3200" dirty="0">
                <a:cs typeface="+mn-cs"/>
              </a:rPr>
              <a:t>. Le succès de cette recherche transfère le </a:t>
            </a:r>
            <a:r>
              <a:rPr lang="fr-FR" sz="3200" dirty="0" err="1">
                <a:cs typeface="+mn-cs"/>
              </a:rPr>
              <a:t>mnème</a:t>
            </a:r>
            <a:r>
              <a:rPr lang="fr-FR" sz="3200" dirty="0">
                <a:cs typeface="+mn-cs"/>
              </a:rPr>
              <a:t> dans la mémoire à court terme avec un degré d'activation donné. L'échec a deux causes principales : soit aucune association n'est trouvée, soit plusieurs </a:t>
            </a:r>
            <a:r>
              <a:rPr lang="fr-FR" sz="3200" dirty="0" err="1">
                <a:cs typeface="+mn-cs"/>
              </a:rPr>
              <a:t>mnèmes</a:t>
            </a:r>
            <a:r>
              <a:rPr lang="fr-FR" sz="3200" dirty="0">
                <a:cs typeface="+mn-cs"/>
              </a:rPr>
              <a:t> interfèrent avec le </a:t>
            </a:r>
            <a:r>
              <a:rPr lang="fr-FR" sz="3200" dirty="0" err="1">
                <a:cs typeface="+mn-cs"/>
              </a:rPr>
              <a:t>mnème</a:t>
            </a:r>
            <a:r>
              <a:rPr lang="fr-FR" sz="3200" dirty="0">
                <a:cs typeface="+mn-cs"/>
              </a:rPr>
              <a:t> cible.</a:t>
            </a:r>
            <a:r>
              <a:rPr lang="fr-FR" dirty="0">
                <a:cs typeface="+mn-cs"/>
              </a:rPr>
              <a:t> </a:t>
            </a:r>
          </a:p>
          <a:p>
            <a:pPr marL="1141413" lvl="2" indent="-290513">
              <a:buFontTx/>
              <a:buChar char="•"/>
              <a:defRPr/>
            </a:pPr>
            <a:r>
              <a:rPr lang="fr-FR" sz="3200" dirty="0">
                <a:cs typeface="+mn-cs"/>
              </a:rPr>
              <a:t> </a:t>
            </a:r>
            <a:r>
              <a:rPr lang="fr-FR" sz="3200" b="1" dirty="0">
                <a:cs typeface="+mn-cs"/>
              </a:rPr>
              <a:t>la persistance</a:t>
            </a:r>
            <a:r>
              <a:rPr lang="fr-FR" sz="3200" dirty="0">
                <a:cs typeface="+mn-cs"/>
              </a:rPr>
              <a:t> des informations dans la mémoire à long terme </a:t>
            </a:r>
            <a:r>
              <a:rPr lang="fr-FR" sz="3200" b="1" dirty="0">
                <a:cs typeface="+mn-cs"/>
              </a:rPr>
              <a:t>est</a:t>
            </a:r>
            <a:r>
              <a:rPr lang="fr-FR" sz="3200" dirty="0">
                <a:cs typeface="+mn-cs"/>
              </a:rPr>
              <a:t> </a:t>
            </a:r>
            <a:r>
              <a:rPr lang="fr-FR" sz="3200" b="1" dirty="0">
                <a:cs typeface="+mn-cs"/>
              </a:rPr>
              <a:t>infinie</a:t>
            </a:r>
            <a:r>
              <a:rPr lang="fr-FR" sz="3200" dirty="0">
                <a:cs typeface="+mn-cs"/>
              </a:rPr>
              <a:t>.</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17</a:t>
            </a:fld>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title"/>
          </p:nvPr>
        </p:nvSpPr>
        <p:spPr/>
        <p:txBody>
          <a:bodyPr/>
          <a:lstStyle/>
          <a:p>
            <a:pPr eaLnBrk="1" hangingPunct="1">
              <a:defRPr/>
            </a:pPr>
            <a:r>
              <a:rPr lang="fr-FR" smtClean="0"/>
              <a:t>Devinettes</a:t>
            </a:r>
          </a:p>
        </p:txBody>
      </p:sp>
      <p:sp>
        <p:nvSpPr>
          <p:cNvPr id="1632259" name="Rectangle 3"/>
          <p:cNvSpPr>
            <a:spLocks noGrp="1" noChangeArrowheads="1"/>
          </p:cNvSpPr>
          <p:nvPr>
            <p:ph type="body" idx="1"/>
          </p:nvPr>
        </p:nvSpPr>
        <p:spPr>
          <a:xfrm>
            <a:off x="800100" y="1981200"/>
            <a:ext cx="8420100" cy="4114800"/>
          </a:xfrm>
        </p:spPr>
        <p:txBody>
          <a:bodyPr/>
          <a:lstStyle/>
          <a:p>
            <a:pPr eaLnBrk="1" hangingPunct="1">
              <a:defRPr/>
            </a:pPr>
            <a:r>
              <a:rPr lang="fr-FR" dirty="0" smtClean="0"/>
              <a:t>Quelle est la couleur du cheval blanc d</a:t>
            </a:r>
            <a:r>
              <a:rPr lang="fr-FR" altLang="ja-JP" dirty="0" smtClean="0"/>
              <a:t>'</a:t>
            </a:r>
            <a:r>
              <a:rPr lang="fr-FR" dirty="0" smtClean="0"/>
              <a:t>Henri IV ?</a:t>
            </a:r>
          </a:p>
          <a:p>
            <a:pPr eaLnBrk="1" hangingPunct="1">
              <a:defRPr/>
            </a:pPr>
            <a:r>
              <a:rPr lang="fr-FR" dirty="0" smtClean="0"/>
              <a:t>Quelle est la couleur de la neige ?</a:t>
            </a:r>
          </a:p>
          <a:p>
            <a:pPr eaLnBrk="1" hangingPunct="1">
              <a:defRPr/>
            </a:pPr>
            <a:r>
              <a:rPr lang="fr-FR" dirty="0" smtClean="0"/>
              <a:t>Que boit la vache ?</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18</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2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2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2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22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body" idx="1"/>
          </p:nvPr>
        </p:nvSpPr>
        <p:spPr>
          <a:xfrm>
            <a:off x="742950" y="1981200"/>
            <a:ext cx="8934450" cy="4419600"/>
          </a:xfrm>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096707" name="Rectangle 3"/>
          <p:cNvSpPr>
            <a:spLocks noChangeArrowheads="1"/>
          </p:cNvSpPr>
          <p:nvPr/>
        </p:nvSpPr>
        <p:spPr bwMode="auto">
          <a:xfrm>
            <a:off x="381000" y="838200"/>
            <a:ext cx="9220200" cy="524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a:cs typeface="+mn-cs"/>
              </a:rPr>
              <a:t>Mémoire à long </a:t>
            </a:r>
            <a:r>
              <a:rPr lang="fr-FR" sz="3600" b="1" u="sng" dirty="0" smtClean="0">
                <a:cs typeface="+mn-cs"/>
              </a:rPr>
              <a:t>terme</a:t>
            </a:r>
          </a:p>
          <a:p>
            <a:pPr>
              <a:defRPr/>
            </a:pPr>
            <a:endParaRPr lang="fr-FR" sz="1000" dirty="0">
              <a:cs typeface="+mn-cs"/>
            </a:endParaRPr>
          </a:p>
          <a:p>
            <a:pPr lvl="1">
              <a:lnSpc>
                <a:spcPct val="90000"/>
              </a:lnSpc>
              <a:buFontTx/>
              <a:buChar char="•"/>
              <a:defRPr/>
            </a:pPr>
            <a:r>
              <a:rPr lang="fr-FR" sz="3200" dirty="0">
                <a:cs typeface="+mn-cs"/>
              </a:rPr>
              <a:t> Pour être inscrit dans la mémoire à long terme, un </a:t>
            </a:r>
            <a:r>
              <a:rPr lang="fr-FR" sz="3200" dirty="0" err="1">
                <a:cs typeface="+mn-cs"/>
              </a:rPr>
              <a:t>mnème</a:t>
            </a:r>
            <a:r>
              <a:rPr lang="fr-FR" sz="3200" dirty="0">
                <a:cs typeface="+mn-cs"/>
              </a:rPr>
              <a:t> de la mémoire à court terme doit être associé, selon des critères définis par l'individu, à un ou plusieurs </a:t>
            </a:r>
            <a:r>
              <a:rPr lang="fr-FR" sz="3200" dirty="0" err="1">
                <a:cs typeface="+mn-cs"/>
              </a:rPr>
              <a:t>mnèmes</a:t>
            </a:r>
            <a:r>
              <a:rPr lang="fr-FR" sz="3200" dirty="0">
                <a:cs typeface="+mn-cs"/>
              </a:rPr>
              <a:t> de la mémoire à long terme. </a:t>
            </a:r>
          </a:p>
          <a:p>
            <a:pPr lvl="1">
              <a:lnSpc>
                <a:spcPct val="90000"/>
              </a:lnSpc>
              <a:buFontTx/>
              <a:buChar char="•"/>
              <a:defRPr/>
            </a:pPr>
            <a:r>
              <a:rPr lang="fr-FR" sz="3200" dirty="0">
                <a:cs typeface="+mn-cs"/>
              </a:rPr>
              <a:t> Les chances de retrouver un </a:t>
            </a:r>
            <a:r>
              <a:rPr lang="fr-FR" sz="3200" dirty="0" err="1">
                <a:cs typeface="+mn-cs"/>
              </a:rPr>
              <a:t>mnème</a:t>
            </a:r>
            <a:r>
              <a:rPr lang="fr-FR" sz="3200" dirty="0">
                <a:cs typeface="+mn-cs"/>
              </a:rPr>
              <a:t> croissent avec le nombre d'associations discriminantes. Elles augmentent aussi avec le temps disponible pour effectuer ces associations.</a:t>
            </a:r>
          </a:p>
          <a:p>
            <a:pPr lvl="1">
              <a:lnSpc>
                <a:spcPct val="90000"/>
              </a:lnSpc>
              <a:buFontTx/>
              <a:buChar char="•"/>
              <a:defRPr/>
            </a:pPr>
            <a:r>
              <a:rPr lang="fr-FR" sz="3200" dirty="0">
                <a:cs typeface="+mn-cs"/>
              </a:rPr>
              <a:t> La capacité de la mémoire à long terme n</a:t>
            </a:r>
            <a:r>
              <a:rPr lang="fr-FR" altLang="ja-JP" sz="3200" dirty="0">
                <a:latin typeface="Arial"/>
                <a:cs typeface="+mn-cs"/>
              </a:rPr>
              <a:t>'</a:t>
            </a:r>
            <a:r>
              <a:rPr lang="fr-FR" sz="3200" dirty="0">
                <a:cs typeface="+mn-cs"/>
              </a:rPr>
              <a:t>est pas limitée.</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19</a:t>
            </a:fld>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pPr defTabSz="736600">
              <a:defRPr/>
            </a:pPr>
            <a:r>
              <a:rPr lang="fr-FR" dirty="0" smtClean="0">
                <a:cs typeface="+mj-cs"/>
              </a:rPr>
              <a:t>Modélisation de l</a:t>
            </a:r>
            <a:r>
              <a:rPr lang="fr-FR" altLang="ja-JP" dirty="0" smtClean="0">
                <a:cs typeface="+mj-cs"/>
              </a:rPr>
              <a:t>'</a:t>
            </a:r>
            <a:r>
              <a:rPr lang="fr-FR" dirty="0" smtClean="0">
                <a:cs typeface="+mj-cs"/>
              </a:rPr>
              <a:t>utilisateur</a:t>
            </a:r>
          </a:p>
        </p:txBody>
      </p:sp>
      <p:sp>
        <p:nvSpPr>
          <p:cNvPr id="1169411" name="Rectangle 3"/>
          <p:cNvSpPr>
            <a:spLocks noGrp="1" noChangeArrowheads="1"/>
          </p:cNvSpPr>
          <p:nvPr>
            <p:ph type="body" idx="1"/>
          </p:nvPr>
        </p:nvSpPr>
        <p:spPr>
          <a:xfrm>
            <a:off x="500063" y="1627188"/>
            <a:ext cx="8678862" cy="4338637"/>
          </a:xfrm>
        </p:spPr>
        <p:txBody>
          <a:bodyPr/>
          <a:lstStyle/>
          <a:p>
            <a:pPr marL="331788" indent="-331788" defTabSz="736600">
              <a:defRPr/>
            </a:pPr>
            <a:r>
              <a:rPr lang="fr-FR" dirty="0" smtClean="0">
                <a:cs typeface="+mn-cs"/>
              </a:rPr>
              <a:t>Caractérisation de son niveau d</a:t>
            </a:r>
            <a:r>
              <a:rPr lang="fr-FR" altLang="ja-JP" dirty="0" smtClean="0">
                <a:cs typeface="+mn-cs"/>
              </a:rPr>
              <a:t>'</a:t>
            </a:r>
            <a:r>
              <a:rPr lang="fr-FR" dirty="0" smtClean="0">
                <a:cs typeface="+mn-cs"/>
              </a:rPr>
              <a:t>expertise</a:t>
            </a:r>
          </a:p>
          <a:p>
            <a:pPr marL="717550" lvl="1" indent="-276225" defTabSz="736600">
              <a:defRPr/>
            </a:pPr>
            <a:r>
              <a:rPr lang="fr-FR" dirty="0" smtClean="0"/>
              <a:t>Débutant, Confirmé, Expert</a:t>
            </a:r>
          </a:p>
          <a:p>
            <a:pPr marL="331788" indent="-331788" defTabSz="736600">
              <a:defRPr/>
            </a:pPr>
            <a:r>
              <a:rPr lang="fr-FR" dirty="0" smtClean="0">
                <a:cs typeface="+mn-cs"/>
              </a:rPr>
              <a:t>Modélisation de ses processus cognitifs</a:t>
            </a:r>
          </a:p>
          <a:p>
            <a:pPr marL="717550" lvl="1" indent="-276225" defTabSz="736600">
              <a:defRPr/>
            </a:pPr>
            <a:r>
              <a:rPr lang="fr-FR" dirty="0" smtClean="0"/>
              <a:t>Apprentissage, rapidité, connaissances, croyances</a:t>
            </a:r>
          </a:p>
          <a:p>
            <a:pPr marL="331788" indent="-331788" defTabSz="736600">
              <a:defRPr/>
            </a:pPr>
            <a:r>
              <a:rPr lang="fr-FR" dirty="0" smtClean="0">
                <a:cs typeface="+mn-cs"/>
              </a:rPr>
              <a:t>Processus psychologiques </a:t>
            </a:r>
          </a:p>
          <a:p>
            <a:pPr marL="717550" lvl="1" indent="-276225" defTabSz="736600">
              <a:defRPr/>
            </a:pPr>
            <a:r>
              <a:rPr lang="fr-FR" dirty="0" smtClean="0"/>
              <a:t>Importance du nombre magique 7 plus ou moins 2</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pPr defTabSz="736600" eaLnBrk="1" hangingPunct="1">
              <a:defRPr/>
            </a:pPr>
            <a:r>
              <a:rPr lang="fr-FR" smtClean="0"/>
              <a:t>Mémoire à court et à long terme</a:t>
            </a:r>
          </a:p>
        </p:txBody>
      </p:sp>
      <p:sp>
        <p:nvSpPr>
          <p:cNvPr id="1187843" name="Rectangle 3"/>
          <p:cNvSpPr>
            <a:spLocks noGrp="1" noChangeArrowheads="1"/>
          </p:cNvSpPr>
          <p:nvPr>
            <p:ph type="body" idx="1"/>
          </p:nvPr>
        </p:nvSpPr>
        <p:spPr>
          <a:xfrm>
            <a:off x="0" y="5510213"/>
            <a:ext cx="6002338" cy="609600"/>
          </a:xfrm>
        </p:spPr>
        <p:txBody>
          <a:bodyPr/>
          <a:lstStyle/>
          <a:p>
            <a:pPr marL="717550" lvl="1" indent="-276225" defTabSz="736600" eaLnBrk="1" hangingPunct="1">
              <a:buFontTx/>
              <a:buNone/>
              <a:defRPr/>
            </a:pPr>
            <a:r>
              <a:rPr lang="fr-FR" smtClean="0"/>
              <a:t>Effacement de la MCT : après 4s</a:t>
            </a:r>
          </a:p>
        </p:txBody>
      </p:sp>
      <p:grpSp>
        <p:nvGrpSpPr>
          <p:cNvPr id="96259" name="Group 4"/>
          <p:cNvGrpSpPr>
            <a:grpSpLocks/>
          </p:cNvGrpSpPr>
          <p:nvPr/>
        </p:nvGrpSpPr>
        <p:grpSpPr bwMode="auto">
          <a:xfrm>
            <a:off x="593725" y="1639888"/>
            <a:ext cx="8991600" cy="4648200"/>
            <a:chOff x="354" y="816"/>
            <a:chExt cx="5228" cy="2928"/>
          </a:xfrm>
        </p:grpSpPr>
        <p:sp>
          <p:nvSpPr>
            <p:cNvPr id="1187845" name="Text Box 5"/>
            <p:cNvSpPr txBox="1">
              <a:spLocks noChangeArrowheads="1"/>
            </p:cNvSpPr>
            <p:nvPr/>
          </p:nvSpPr>
          <p:spPr bwMode="auto">
            <a:xfrm>
              <a:off x="1019" y="2544"/>
              <a:ext cx="8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mtClean="0">
                  <a:latin typeface="Helvetica" charset="0"/>
                  <a:cs typeface="+mn-cs"/>
                </a:rPr>
                <a:t>0,1 à 0,5s</a:t>
              </a:r>
            </a:p>
          </p:txBody>
        </p:sp>
        <p:sp>
          <p:nvSpPr>
            <p:cNvPr id="1187846" name="Text Box 6"/>
            <p:cNvSpPr txBox="1">
              <a:spLocks noChangeArrowheads="1"/>
            </p:cNvSpPr>
            <p:nvPr/>
          </p:nvSpPr>
          <p:spPr bwMode="auto">
            <a:xfrm>
              <a:off x="4652" y="2352"/>
              <a:ext cx="5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mtClean="0">
                  <a:latin typeface="Helvetica" charset="0"/>
                  <a:cs typeface="+mn-cs"/>
                </a:rPr>
                <a:t>2 à 4s</a:t>
              </a:r>
            </a:p>
          </p:txBody>
        </p:sp>
        <p:grpSp>
          <p:nvGrpSpPr>
            <p:cNvPr id="96262" name="Group 7"/>
            <p:cNvGrpSpPr>
              <a:grpSpLocks/>
            </p:cNvGrpSpPr>
            <p:nvPr/>
          </p:nvGrpSpPr>
          <p:grpSpPr bwMode="auto">
            <a:xfrm>
              <a:off x="354" y="1584"/>
              <a:ext cx="2216" cy="816"/>
              <a:chOff x="384" y="1584"/>
              <a:chExt cx="2400" cy="816"/>
            </a:xfrm>
          </p:grpSpPr>
          <p:sp>
            <p:nvSpPr>
              <p:cNvPr id="1187848" name="Text Box 8"/>
              <p:cNvSpPr txBox="1">
                <a:spLocks noChangeArrowheads="1"/>
              </p:cNvSpPr>
              <p:nvPr/>
            </p:nvSpPr>
            <p:spPr bwMode="auto">
              <a:xfrm>
                <a:off x="459" y="1786"/>
                <a:ext cx="225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fr-FR" dirty="0" smtClean="0">
                    <a:latin typeface="Helvetica" charset="0"/>
                    <a:cs typeface="+mn-cs"/>
                  </a:rPr>
                  <a:t>Registre de l </a:t>
                </a:r>
                <a:r>
                  <a:rPr lang="fr-FR" altLang="ja-JP" dirty="0" smtClean="0">
                    <a:latin typeface="Arial"/>
                    <a:cs typeface="+mn-cs"/>
                  </a:rPr>
                  <a:t>'</a:t>
                </a:r>
                <a:r>
                  <a:rPr lang="fr-FR" dirty="0" smtClean="0">
                    <a:latin typeface="Helvetica" charset="0"/>
                    <a:cs typeface="+mn-cs"/>
                  </a:rPr>
                  <a:t>information</a:t>
                </a:r>
              </a:p>
              <a:p>
                <a:pPr algn="ctr">
                  <a:defRPr/>
                </a:pPr>
                <a:r>
                  <a:rPr lang="fr-FR" dirty="0" smtClean="0">
                    <a:latin typeface="Helvetica" charset="0"/>
                    <a:cs typeface="+mn-cs"/>
                  </a:rPr>
                  <a:t>sensorielle</a:t>
                </a:r>
              </a:p>
            </p:txBody>
          </p:sp>
          <p:sp>
            <p:nvSpPr>
              <p:cNvPr id="1187849" name="Oval 9"/>
              <p:cNvSpPr>
                <a:spLocks noChangeArrowheads="1"/>
              </p:cNvSpPr>
              <p:nvPr/>
            </p:nvSpPr>
            <p:spPr bwMode="auto">
              <a:xfrm>
                <a:off x="384" y="1584"/>
                <a:ext cx="2400" cy="81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96263" name="Group 10"/>
            <p:cNvGrpSpPr>
              <a:grpSpLocks/>
            </p:cNvGrpSpPr>
            <p:nvPr/>
          </p:nvGrpSpPr>
          <p:grpSpPr bwMode="auto">
            <a:xfrm>
              <a:off x="3456" y="1584"/>
              <a:ext cx="1817" cy="720"/>
              <a:chOff x="3792" y="1584"/>
              <a:chExt cx="1968" cy="720"/>
            </a:xfrm>
          </p:grpSpPr>
          <p:sp>
            <p:nvSpPr>
              <p:cNvPr id="1187851" name="Text Box 11"/>
              <p:cNvSpPr txBox="1">
                <a:spLocks noChangeArrowheads="1"/>
              </p:cNvSpPr>
              <p:nvPr/>
            </p:nvSpPr>
            <p:spPr bwMode="auto">
              <a:xfrm>
                <a:off x="3998" y="1733"/>
                <a:ext cx="15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fr-FR" smtClean="0">
                    <a:latin typeface="Helvetica" charset="0"/>
                    <a:cs typeface="+mn-cs"/>
                  </a:rPr>
                  <a:t>Mémoire à court </a:t>
                </a:r>
              </a:p>
              <a:p>
                <a:pPr algn="ctr">
                  <a:defRPr/>
                </a:pPr>
                <a:r>
                  <a:rPr lang="fr-FR" smtClean="0">
                    <a:latin typeface="Helvetica" charset="0"/>
                    <a:cs typeface="+mn-cs"/>
                  </a:rPr>
                  <a:t>terme</a:t>
                </a:r>
              </a:p>
            </p:txBody>
          </p:sp>
          <p:sp>
            <p:nvSpPr>
              <p:cNvPr id="1187852" name="Oval 12"/>
              <p:cNvSpPr>
                <a:spLocks noChangeArrowheads="1"/>
              </p:cNvSpPr>
              <p:nvPr/>
            </p:nvSpPr>
            <p:spPr bwMode="auto">
              <a:xfrm>
                <a:off x="3792" y="1584"/>
                <a:ext cx="1966" cy="72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96264" name="Group 13"/>
            <p:cNvGrpSpPr>
              <a:grpSpLocks/>
            </p:cNvGrpSpPr>
            <p:nvPr/>
          </p:nvGrpSpPr>
          <p:grpSpPr bwMode="auto">
            <a:xfrm>
              <a:off x="3456" y="3024"/>
              <a:ext cx="1817" cy="720"/>
              <a:chOff x="3696" y="2928"/>
              <a:chExt cx="1968" cy="720"/>
            </a:xfrm>
          </p:grpSpPr>
          <p:sp>
            <p:nvSpPr>
              <p:cNvPr id="1187854" name="Text Box 14"/>
              <p:cNvSpPr txBox="1">
                <a:spLocks noChangeArrowheads="1"/>
              </p:cNvSpPr>
              <p:nvPr/>
            </p:nvSpPr>
            <p:spPr bwMode="auto">
              <a:xfrm>
                <a:off x="3940" y="3082"/>
                <a:ext cx="149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fr-FR" smtClean="0">
                    <a:latin typeface="Helvetica" charset="0"/>
                    <a:cs typeface="+mn-cs"/>
                  </a:rPr>
                  <a:t>Mémoire à long </a:t>
                </a:r>
              </a:p>
              <a:p>
                <a:pPr algn="ctr">
                  <a:defRPr/>
                </a:pPr>
                <a:r>
                  <a:rPr lang="fr-FR" smtClean="0">
                    <a:latin typeface="Helvetica" charset="0"/>
                    <a:cs typeface="+mn-cs"/>
                  </a:rPr>
                  <a:t>terme</a:t>
                </a:r>
              </a:p>
            </p:txBody>
          </p:sp>
          <p:sp>
            <p:nvSpPr>
              <p:cNvPr id="1187855" name="Oval 15"/>
              <p:cNvSpPr>
                <a:spLocks noChangeArrowheads="1"/>
              </p:cNvSpPr>
              <p:nvPr/>
            </p:nvSpPr>
            <p:spPr bwMode="auto">
              <a:xfrm>
                <a:off x="3696" y="2928"/>
                <a:ext cx="1966" cy="72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1187856" name="Line 16"/>
            <p:cNvSpPr>
              <a:spLocks noChangeShapeType="1"/>
            </p:cNvSpPr>
            <p:nvPr/>
          </p:nvSpPr>
          <p:spPr bwMode="auto">
            <a:xfrm>
              <a:off x="2570" y="1968"/>
              <a:ext cx="886" cy="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187857" name="Line 17"/>
            <p:cNvSpPr>
              <a:spLocks noChangeShapeType="1"/>
            </p:cNvSpPr>
            <p:nvPr/>
          </p:nvSpPr>
          <p:spPr bwMode="auto">
            <a:xfrm>
              <a:off x="4342" y="2304"/>
              <a:ext cx="0" cy="72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187858" name="Arc 18"/>
            <p:cNvSpPr>
              <a:spLocks/>
            </p:cNvSpPr>
            <p:nvPr/>
          </p:nvSpPr>
          <p:spPr bwMode="auto">
            <a:xfrm flipV="1">
              <a:off x="3988" y="1152"/>
              <a:ext cx="1064" cy="498"/>
            </a:xfrm>
            <a:custGeom>
              <a:avLst/>
              <a:gdLst>
                <a:gd name="G0" fmla="+- 21600 0 0"/>
                <a:gd name="G1" fmla="+- 15724 0 0"/>
                <a:gd name="G2" fmla="+- 21600 0 0"/>
                <a:gd name="T0" fmla="*/ 36409 w 43200"/>
                <a:gd name="T1" fmla="*/ 0 h 37324"/>
                <a:gd name="T2" fmla="*/ 3993 w 43200"/>
                <a:gd name="T3" fmla="*/ 3212 h 37324"/>
                <a:gd name="T4" fmla="*/ 21600 w 43200"/>
                <a:gd name="T5" fmla="*/ 15724 h 37324"/>
              </a:gdLst>
              <a:ahLst/>
              <a:cxnLst>
                <a:cxn ang="0">
                  <a:pos x="T0" y="T1"/>
                </a:cxn>
                <a:cxn ang="0">
                  <a:pos x="T2" y="T3"/>
                </a:cxn>
                <a:cxn ang="0">
                  <a:pos x="T4" y="T5"/>
                </a:cxn>
              </a:cxnLst>
              <a:rect l="0" t="0" r="r" b="b"/>
              <a:pathLst>
                <a:path w="43200" h="37324" fill="none" extrusionOk="0">
                  <a:moveTo>
                    <a:pt x="36409" y="-1"/>
                  </a:moveTo>
                  <a:cubicBezTo>
                    <a:pt x="40742" y="4081"/>
                    <a:pt x="43200" y="9770"/>
                    <a:pt x="43200" y="15724"/>
                  </a:cubicBezTo>
                  <a:cubicBezTo>
                    <a:pt x="43200" y="27653"/>
                    <a:pt x="33529" y="37324"/>
                    <a:pt x="21600" y="37324"/>
                  </a:cubicBezTo>
                  <a:cubicBezTo>
                    <a:pt x="9670" y="37324"/>
                    <a:pt x="0" y="27653"/>
                    <a:pt x="0" y="15724"/>
                  </a:cubicBezTo>
                  <a:cubicBezTo>
                    <a:pt x="0" y="11239"/>
                    <a:pt x="1395" y="6867"/>
                    <a:pt x="3992" y="3211"/>
                  </a:cubicBezTo>
                </a:path>
                <a:path w="43200" h="37324" stroke="0" extrusionOk="0">
                  <a:moveTo>
                    <a:pt x="36409" y="-1"/>
                  </a:moveTo>
                  <a:cubicBezTo>
                    <a:pt x="40742" y="4081"/>
                    <a:pt x="43200" y="9770"/>
                    <a:pt x="43200" y="15724"/>
                  </a:cubicBezTo>
                  <a:cubicBezTo>
                    <a:pt x="43200" y="27653"/>
                    <a:pt x="33529" y="37324"/>
                    <a:pt x="21600" y="37324"/>
                  </a:cubicBezTo>
                  <a:cubicBezTo>
                    <a:pt x="9670" y="37324"/>
                    <a:pt x="0" y="27653"/>
                    <a:pt x="0" y="15724"/>
                  </a:cubicBezTo>
                  <a:cubicBezTo>
                    <a:pt x="0" y="11239"/>
                    <a:pt x="1395" y="6867"/>
                    <a:pt x="3992" y="3211"/>
                  </a:cubicBezTo>
                  <a:lnTo>
                    <a:pt x="21600" y="15724"/>
                  </a:lnTo>
                  <a:close/>
                </a:path>
              </a:pathLst>
            </a:custGeom>
            <a:noFill/>
            <a:ln w="12700">
              <a:solidFill>
                <a:schemeClr val="tx1"/>
              </a:solidFill>
              <a:round/>
              <a:headEnd type="none" w="sm" len="sm"/>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187859" name="Text Box 19"/>
            <p:cNvSpPr txBox="1">
              <a:spLocks noChangeArrowheads="1"/>
            </p:cNvSpPr>
            <p:nvPr/>
          </p:nvSpPr>
          <p:spPr bwMode="auto">
            <a:xfrm>
              <a:off x="3367" y="816"/>
              <a:ext cx="22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mtClean="0">
                  <a:latin typeface="Helvetica" charset="0"/>
                  <a:cs typeface="+mn-cs"/>
                </a:rPr>
                <a:t>Auto répétition de maintien</a:t>
              </a:r>
            </a:p>
          </p:txBody>
        </p:sp>
      </p:gr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20</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pPr defTabSz="736600">
              <a:defRPr/>
            </a:pPr>
            <a:r>
              <a:rPr lang="fr-FR" dirty="0" smtClean="0">
                <a:cs typeface="+mj-cs"/>
              </a:rPr>
              <a:t>Processeur cognitif </a:t>
            </a:r>
            <a:r>
              <a:rPr lang="fr-FR" sz="3200" dirty="0" smtClean="0">
                <a:cs typeface="+mj-cs"/>
              </a:rPr>
              <a:t>(système cognitif)</a:t>
            </a:r>
            <a:endParaRPr lang="fr-FR" dirty="0" smtClean="0">
              <a:cs typeface="+mj-cs"/>
            </a:endParaRPr>
          </a:p>
        </p:txBody>
      </p:sp>
      <p:sp>
        <p:nvSpPr>
          <p:cNvPr id="1185795" name="Rectangle 3"/>
          <p:cNvSpPr>
            <a:spLocks noGrp="1" noChangeArrowheads="1"/>
          </p:cNvSpPr>
          <p:nvPr>
            <p:ph type="body" idx="1"/>
          </p:nvPr>
        </p:nvSpPr>
        <p:spPr>
          <a:xfrm>
            <a:off x="534988" y="1585913"/>
            <a:ext cx="8666162" cy="5272087"/>
          </a:xfrm>
        </p:spPr>
        <p:txBody>
          <a:bodyPr/>
          <a:lstStyle/>
          <a:p>
            <a:pPr marL="331788" indent="-331788" defTabSz="736600">
              <a:lnSpc>
                <a:spcPct val="90000"/>
              </a:lnSpc>
              <a:defRPr/>
            </a:pPr>
            <a:r>
              <a:rPr lang="fr-FR" dirty="0" smtClean="0">
                <a:cs typeface="+mn-cs"/>
              </a:rPr>
              <a:t>Cycle </a:t>
            </a:r>
            <a:r>
              <a:rPr lang="fr-FR" dirty="0" smtClean="0">
                <a:latin typeface="Times" charset="0"/>
                <a:cs typeface="+mn-cs"/>
              </a:rPr>
              <a:t>"</a:t>
            </a:r>
            <a:r>
              <a:rPr lang="fr-FR" dirty="0" smtClean="0">
                <a:cs typeface="+mn-cs"/>
              </a:rPr>
              <a:t>Reconnaissance-Action</a:t>
            </a:r>
            <a:r>
              <a:rPr lang="fr-FR" dirty="0" smtClean="0">
                <a:latin typeface="Times" charset="0"/>
                <a:cs typeface="+mn-cs"/>
              </a:rPr>
              <a:t>"</a:t>
            </a:r>
            <a:r>
              <a:rPr lang="fr-FR" dirty="0" smtClean="0">
                <a:cs typeface="+mn-cs"/>
              </a:rPr>
              <a:t> </a:t>
            </a:r>
          </a:p>
          <a:p>
            <a:pPr marL="331788" indent="-331788" defTabSz="736600">
              <a:lnSpc>
                <a:spcPct val="90000"/>
              </a:lnSpc>
              <a:defRPr/>
            </a:pPr>
            <a:r>
              <a:rPr lang="fr-FR" dirty="0" smtClean="0"/>
              <a:t>Le système cognitif reçoit des informations   « symboliques » de la mémoire à court terme</a:t>
            </a:r>
          </a:p>
          <a:p>
            <a:pPr marL="717550" lvl="1" indent="-276225" defTabSz="736600">
              <a:lnSpc>
                <a:spcPct val="90000"/>
              </a:lnSpc>
              <a:defRPr/>
            </a:pPr>
            <a:r>
              <a:rPr lang="fr-FR" sz="3200" dirty="0" smtClean="0"/>
              <a:t>Il utilise les informations stockées dans la mémoire à long terme pour prendre des décisions d</a:t>
            </a:r>
            <a:r>
              <a:rPr lang="fr-FR" altLang="ja-JP" sz="3200" dirty="0" smtClean="0"/>
              <a:t>'</a:t>
            </a:r>
            <a:r>
              <a:rPr lang="fr-FR" sz="3200" dirty="0" smtClean="0"/>
              <a:t>actions et formuler une réponse</a:t>
            </a:r>
          </a:p>
          <a:p>
            <a:pPr marL="717550" lvl="1" indent="-276225" defTabSz="736600">
              <a:lnSpc>
                <a:spcPct val="90000"/>
              </a:lnSpc>
              <a:defRPr/>
            </a:pPr>
            <a:r>
              <a:rPr lang="fr-FR" sz="3200" dirty="0" smtClean="0"/>
              <a:t>Les actions modifient le contenu de la mémoire à court terme</a:t>
            </a:r>
          </a:p>
          <a:p>
            <a:pPr marL="331788" indent="-331788" defTabSz="736600">
              <a:lnSpc>
                <a:spcPct val="90000"/>
              </a:lnSpc>
              <a:defRPr/>
            </a:pPr>
            <a:r>
              <a:rPr lang="fr-FR" dirty="0">
                <a:cs typeface="+mn-cs"/>
              </a:rPr>
              <a:t>C</a:t>
            </a:r>
            <a:r>
              <a:rPr lang="fr-FR" dirty="0" smtClean="0">
                <a:cs typeface="+mn-cs"/>
              </a:rPr>
              <a:t>ycle de base : 70 ms</a:t>
            </a:r>
          </a:p>
          <a:p>
            <a:pPr marL="331788" indent="-331788" defTabSz="736600">
              <a:lnSpc>
                <a:spcPct val="90000"/>
              </a:lnSpc>
              <a:defRPr/>
            </a:pPr>
            <a:endParaRPr lang="fr-FR" dirty="0" smtClean="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21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body" idx="1"/>
          </p:nvPr>
        </p:nvSpPr>
        <p:spPr>
          <a:xfrm>
            <a:off x="742950" y="1981200"/>
            <a:ext cx="8934450" cy="4419600"/>
          </a:xfrm>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098755" name="Rectangle 3"/>
          <p:cNvSpPr>
            <a:spLocks noChangeArrowheads="1"/>
          </p:cNvSpPr>
          <p:nvPr/>
        </p:nvSpPr>
        <p:spPr bwMode="auto">
          <a:xfrm>
            <a:off x="381000" y="533400"/>
            <a:ext cx="9220200" cy="627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a:cs typeface="+mn-cs"/>
              </a:rPr>
              <a:t>Processeur cognitif</a:t>
            </a:r>
            <a:endParaRPr lang="fr-FR" sz="2800" dirty="0">
              <a:cs typeface="+mn-cs"/>
            </a:endParaRPr>
          </a:p>
          <a:p>
            <a:pPr lvl="1">
              <a:lnSpc>
                <a:spcPct val="80000"/>
              </a:lnSpc>
              <a:buFontTx/>
              <a:buChar char="•"/>
              <a:defRPr/>
            </a:pPr>
            <a:endParaRPr lang="fr-FR" sz="3600" dirty="0">
              <a:cs typeface="+mn-cs"/>
            </a:endParaRPr>
          </a:p>
          <a:p>
            <a:pPr lvl="1">
              <a:lnSpc>
                <a:spcPct val="80000"/>
              </a:lnSpc>
              <a:buFontTx/>
              <a:buChar char="•"/>
              <a:defRPr/>
            </a:pPr>
            <a:r>
              <a:rPr lang="fr-FR" sz="3600" dirty="0">
                <a:cs typeface="+mn-cs"/>
              </a:rPr>
              <a:t> Le fonctionnement du processeur cognitif est calqué sur le modèle des systèmes de production. Il opère selon le cycle </a:t>
            </a:r>
            <a:r>
              <a:rPr lang="fr-FR" sz="3600" dirty="0" smtClean="0">
                <a:cs typeface="+mn-cs"/>
              </a:rPr>
              <a:t>« Reconnaissance</a:t>
            </a:r>
            <a:r>
              <a:rPr lang="fr-FR" sz="3600" dirty="0">
                <a:cs typeface="+mn-cs"/>
              </a:rPr>
              <a:t>-</a:t>
            </a:r>
            <a:r>
              <a:rPr lang="fr-FR" sz="3600" dirty="0" smtClean="0">
                <a:cs typeface="+mn-cs"/>
              </a:rPr>
              <a:t>Action » </a:t>
            </a:r>
            <a:r>
              <a:rPr lang="fr-FR" sz="3600" dirty="0" smtClean="0"/>
              <a:t>(</a:t>
            </a:r>
            <a:r>
              <a:rPr lang="fr-FR" sz="3600" dirty="0"/>
              <a:t>analogue au cycle </a:t>
            </a:r>
            <a:r>
              <a:rPr lang="fr-FR" sz="3600" dirty="0" smtClean="0"/>
              <a:t>« Recherche</a:t>
            </a:r>
            <a:r>
              <a:rPr lang="fr-FR" sz="3600" dirty="0"/>
              <a:t>-</a:t>
            </a:r>
            <a:r>
              <a:rPr lang="fr-FR" sz="3600" dirty="0" smtClean="0"/>
              <a:t>Exécution » </a:t>
            </a:r>
            <a:r>
              <a:rPr lang="fr-FR" sz="3600" dirty="0"/>
              <a:t>des calculateurs usuels</a:t>
            </a:r>
            <a:r>
              <a:rPr lang="fr-FR" sz="3600" dirty="0" smtClean="0"/>
              <a:t>)</a:t>
            </a:r>
            <a:endParaRPr lang="fr-FR" sz="3600" dirty="0">
              <a:cs typeface="+mn-cs"/>
            </a:endParaRPr>
          </a:p>
          <a:p>
            <a:pPr lvl="1">
              <a:lnSpc>
                <a:spcPct val="80000"/>
              </a:lnSpc>
              <a:buFontTx/>
              <a:buChar char="•"/>
              <a:defRPr/>
            </a:pPr>
            <a:endParaRPr lang="fr-FR" sz="3600" dirty="0">
              <a:cs typeface="+mn-cs"/>
            </a:endParaRPr>
          </a:p>
          <a:p>
            <a:pPr lvl="1">
              <a:lnSpc>
                <a:spcPct val="80000"/>
              </a:lnSpc>
              <a:buFontTx/>
              <a:buChar char="•"/>
              <a:defRPr/>
            </a:pPr>
            <a:r>
              <a:rPr lang="fr-FR" sz="3600" dirty="0">
                <a:cs typeface="+mn-cs"/>
              </a:rPr>
              <a:t> Dans la phase de Reconnaissance, le processeur détermine les actions de la mémoire à long terme associées aux </a:t>
            </a:r>
            <a:r>
              <a:rPr lang="fr-FR" sz="3600" dirty="0" err="1">
                <a:cs typeface="+mn-cs"/>
              </a:rPr>
              <a:t>mnèmes</a:t>
            </a:r>
            <a:r>
              <a:rPr lang="fr-FR" sz="3600" dirty="0">
                <a:cs typeface="+mn-cs"/>
              </a:rPr>
              <a:t> de la mémoire à court terme.</a:t>
            </a:r>
            <a:r>
              <a:rPr lang="fr-FR" sz="3200" dirty="0">
                <a:cs typeface="+mn-cs"/>
              </a:rPr>
              <a:t> </a:t>
            </a:r>
          </a:p>
          <a:p>
            <a:pPr lvl="1">
              <a:lnSpc>
                <a:spcPct val="80000"/>
              </a:lnSpc>
              <a:defRPr/>
            </a:pP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22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body" idx="1"/>
          </p:nvPr>
        </p:nvSpPr>
        <p:spPr>
          <a:xfrm>
            <a:off x="742950" y="1981200"/>
            <a:ext cx="8934450" cy="4419600"/>
          </a:xfrm>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107971" name="Rectangle 3"/>
          <p:cNvSpPr>
            <a:spLocks noChangeArrowheads="1"/>
          </p:cNvSpPr>
          <p:nvPr/>
        </p:nvSpPr>
        <p:spPr bwMode="auto">
          <a:xfrm>
            <a:off x="381000" y="533400"/>
            <a:ext cx="9220200"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a:cs typeface="+mn-cs"/>
              </a:rPr>
              <a:t>Processeur cognitif </a:t>
            </a:r>
            <a:r>
              <a:rPr lang="fr-FR" sz="3600" b="1" dirty="0">
                <a:cs typeface="+mn-cs"/>
              </a:rPr>
              <a:t>(suite)</a:t>
            </a:r>
            <a:endParaRPr lang="fr-FR" sz="2800" dirty="0">
              <a:cs typeface="+mn-cs"/>
            </a:endParaRPr>
          </a:p>
          <a:p>
            <a:pPr lvl="1">
              <a:lnSpc>
                <a:spcPct val="80000"/>
              </a:lnSpc>
              <a:defRPr/>
            </a:pPr>
            <a:endParaRPr lang="fr-FR" sz="3200" dirty="0">
              <a:cs typeface="+mn-cs"/>
            </a:endParaRPr>
          </a:p>
          <a:p>
            <a:pPr lvl="1">
              <a:lnSpc>
                <a:spcPct val="80000"/>
              </a:lnSpc>
              <a:buFontTx/>
              <a:buChar char="•"/>
              <a:defRPr/>
            </a:pPr>
            <a:r>
              <a:rPr lang="fr-FR" sz="3600" dirty="0">
                <a:cs typeface="+mn-cs"/>
              </a:rPr>
              <a:t> Dans la seconde phase, l'exécution, ces actions sont effectuées, provoquant une modification du contenu de la mémoire à court terme.</a:t>
            </a:r>
          </a:p>
          <a:p>
            <a:pPr lvl="1">
              <a:lnSpc>
                <a:spcPct val="80000"/>
              </a:lnSpc>
              <a:buFontTx/>
              <a:buChar char="•"/>
              <a:defRPr/>
            </a:pPr>
            <a:endParaRPr lang="fr-FR" sz="3600" dirty="0">
              <a:cs typeface="+mn-cs"/>
            </a:endParaRPr>
          </a:p>
          <a:p>
            <a:pPr lvl="1">
              <a:lnSpc>
                <a:spcPct val="80000"/>
              </a:lnSpc>
              <a:buFontTx/>
              <a:buChar char="•"/>
              <a:defRPr/>
            </a:pPr>
            <a:r>
              <a:rPr lang="fr-FR" sz="3600" dirty="0">
                <a:cs typeface="+mn-cs"/>
              </a:rPr>
              <a:t> Le cycle de base du processeur cognitif est de l</a:t>
            </a:r>
            <a:r>
              <a:rPr lang="fr-FR" altLang="ja-JP" sz="3600" dirty="0">
                <a:latin typeface="Arial"/>
                <a:cs typeface="+mn-cs"/>
              </a:rPr>
              <a:t>'</a:t>
            </a:r>
            <a:r>
              <a:rPr lang="fr-FR" sz="3600" dirty="0">
                <a:cs typeface="+mn-cs"/>
              </a:rPr>
              <a:t>ordre de 70 ms.</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23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pPr defTabSz="736600">
              <a:defRPr/>
            </a:pPr>
            <a:r>
              <a:rPr lang="fr-FR" sz="4000" smtClean="0">
                <a:cs typeface="+mj-cs"/>
              </a:rPr>
              <a:t>Techniques pour favoriser la mémorisation à long terme</a:t>
            </a:r>
          </a:p>
        </p:txBody>
      </p:sp>
      <p:sp>
        <p:nvSpPr>
          <p:cNvPr id="1189891" name="Rectangle 3"/>
          <p:cNvSpPr>
            <a:spLocks noGrp="1" noChangeArrowheads="1"/>
          </p:cNvSpPr>
          <p:nvPr>
            <p:ph type="body" idx="1"/>
          </p:nvPr>
        </p:nvSpPr>
        <p:spPr>
          <a:xfrm>
            <a:off x="568325" y="1628775"/>
            <a:ext cx="9064625" cy="4327525"/>
          </a:xfrm>
        </p:spPr>
        <p:txBody>
          <a:bodyPr/>
          <a:lstStyle/>
          <a:p>
            <a:pPr marL="331788" indent="-331788" defTabSz="736600">
              <a:defRPr/>
            </a:pPr>
            <a:r>
              <a:rPr lang="fr-FR" sz="3600" dirty="0" smtClean="0">
                <a:cs typeface="+mn-cs"/>
              </a:rPr>
              <a:t>Reformuler l</a:t>
            </a:r>
            <a:r>
              <a:rPr lang="fr-FR" altLang="ja-JP" sz="3600" dirty="0" smtClean="0">
                <a:cs typeface="+mn-cs"/>
              </a:rPr>
              <a:t>'</a:t>
            </a:r>
            <a:r>
              <a:rPr lang="fr-FR" sz="3600" dirty="0" smtClean="0">
                <a:cs typeface="+mn-cs"/>
              </a:rPr>
              <a:t>information</a:t>
            </a:r>
          </a:p>
          <a:p>
            <a:pPr marL="331788" indent="-331788" defTabSz="736600">
              <a:defRPr/>
            </a:pPr>
            <a:r>
              <a:rPr lang="fr-FR" sz="3600" dirty="0" smtClean="0">
                <a:cs typeface="+mn-cs"/>
              </a:rPr>
              <a:t>Ajouter du sens (raconter une histoire)</a:t>
            </a:r>
          </a:p>
          <a:p>
            <a:pPr marL="331788" indent="-331788" defTabSz="736600">
              <a:defRPr/>
            </a:pPr>
            <a:r>
              <a:rPr lang="fr-FR" sz="3600" dirty="0" smtClean="0">
                <a:cs typeface="+mn-cs"/>
              </a:rPr>
              <a:t>Imagination visuelle (techniques des sophistes)</a:t>
            </a:r>
          </a:p>
          <a:p>
            <a:pPr marL="331788" indent="-331788" defTabSz="736600">
              <a:defRPr/>
            </a:pPr>
            <a:r>
              <a:rPr lang="fr-FR" sz="3600" dirty="0" smtClean="0">
                <a:cs typeface="+mn-cs"/>
              </a:rPr>
              <a:t>Organiser (créer un </a:t>
            </a:r>
            <a:r>
              <a:rPr lang="fr-FR" sz="3600" dirty="0" err="1" smtClean="0">
                <a:cs typeface="+mn-cs"/>
              </a:rPr>
              <a:t>mnème</a:t>
            </a:r>
            <a:r>
              <a:rPr lang="fr-FR" sz="3600" dirty="0" smtClean="0">
                <a:cs typeface="+mn-cs"/>
              </a:rPr>
              <a:t>)</a:t>
            </a:r>
          </a:p>
          <a:p>
            <a:pPr marL="331788" indent="-331788" defTabSz="736600">
              <a:defRPr/>
            </a:pPr>
            <a:r>
              <a:rPr lang="fr-FR" sz="3600" dirty="0" smtClean="0">
                <a:cs typeface="+mn-cs"/>
              </a:rPr>
              <a:t>Faire des liens avec des connaissances existantes (catégories)</a:t>
            </a:r>
          </a:p>
          <a:p>
            <a:pPr marL="331788" indent="-331788" defTabSz="736600">
              <a:defRPr/>
            </a:pPr>
            <a:endParaRPr lang="fr-FR" dirty="0" smtClean="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24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p:txBody>
          <a:bodyPr/>
          <a:lstStyle/>
          <a:p>
            <a:pPr defTabSz="736600">
              <a:defRPr/>
            </a:pPr>
            <a:r>
              <a:rPr lang="fr-FR" smtClean="0">
                <a:cs typeface="+mj-cs"/>
              </a:rPr>
              <a:t>Exemple de perceptions</a:t>
            </a:r>
          </a:p>
        </p:txBody>
      </p:sp>
      <p:sp>
        <p:nvSpPr>
          <p:cNvPr id="1193987" name="Rectangle 3"/>
          <p:cNvSpPr>
            <a:spLocks noGrp="1" noChangeArrowheads="1"/>
          </p:cNvSpPr>
          <p:nvPr>
            <p:ph type="body" idx="1"/>
          </p:nvPr>
        </p:nvSpPr>
        <p:spPr>
          <a:xfrm>
            <a:off x="585788" y="2141538"/>
            <a:ext cx="8385175" cy="3540125"/>
          </a:xfrm>
        </p:spPr>
        <p:txBody>
          <a:bodyPr/>
          <a:lstStyle/>
          <a:p>
            <a:pPr marL="331788" indent="-331788" defTabSz="736600">
              <a:defRPr/>
            </a:pPr>
            <a:r>
              <a:rPr lang="fr-FR" dirty="0" smtClean="0">
                <a:cs typeface="+mn-cs"/>
              </a:rPr>
              <a:t>Expérimentation: </a:t>
            </a:r>
            <a:r>
              <a:rPr lang="fr-FR" dirty="0" smtClean="0"/>
              <a:t>1 volontaire SVP !</a:t>
            </a:r>
          </a:p>
          <a:p>
            <a:pPr marL="331788" indent="-331788" defTabSz="736600">
              <a:defRPr/>
            </a:pPr>
            <a:r>
              <a:rPr lang="fr-FR" dirty="0" smtClean="0">
                <a:cs typeface="+mn-cs"/>
              </a:rPr>
              <a:t>Dire à haute voix la couleur des mots dans la liste des transparents suivants aussi vite que possible</a:t>
            </a:r>
          </a:p>
          <a:p>
            <a:pPr marL="331788" indent="-331788" defTabSz="736600">
              <a:defRPr/>
            </a:pPr>
            <a:r>
              <a:rPr lang="fr-FR" dirty="0" smtClean="0">
                <a:cs typeface="+mn-cs"/>
              </a:rPr>
              <a:t>Dire « stop » quand c</a:t>
            </a:r>
            <a:r>
              <a:rPr lang="fr-FR" altLang="ja-JP" dirty="0" smtClean="0">
                <a:cs typeface="+mn-cs"/>
              </a:rPr>
              <a:t>'</a:t>
            </a:r>
            <a:r>
              <a:rPr lang="fr-FR" dirty="0" smtClean="0">
                <a:cs typeface="+mn-cs"/>
              </a:rPr>
              <a:t>est fini.</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25</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5" name="Text Box 3"/>
          <p:cNvSpPr txBox="1">
            <a:spLocks noChangeArrowheads="1"/>
          </p:cNvSpPr>
          <p:nvPr/>
        </p:nvSpPr>
        <p:spPr bwMode="auto">
          <a:xfrm>
            <a:off x="1981200" y="381000"/>
            <a:ext cx="4648200" cy="5880100"/>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71488">
              <a:defRPr sz="2400">
                <a:solidFill>
                  <a:schemeClr val="tx1"/>
                </a:solidFill>
                <a:latin typeface="Times" charset="0"/>
                <a:ea typeface="ＭＳ Ｐゴシック" charset="0"/>
              </a:defRPr>
            </a:lvl1pPr>
            <a:lvl2pPr marL="661988">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pt-BR" sz="2800" b="1" smtClean="0">
              <a:solidFill>
                <a:srgbClr val="008000"/>
              </a:solidFill>
              <a:latin typeface="Helvetica" charset="0"/>
              <a:cs typeface="+mn-cs"/>
            </a:endParaRPr>
          </a:p>
          <a:p>
            <a:pPr>
              <a:defRPr/>
            </a:pPr>
            <a:r>
              <a:rPr lang="pt-BR" sz="5400" b="1" smtClean="0">
                <a:solidFill>
                  <a:srgbClr val="008000"/>
                </a:solidFill>
                <a:latin typeface="Helvetica" charset="0"/>
                <a:cs typeface="+mn-cs"/>
              </a:rPr>
              <a:t>Voler</a:t>
            </a:r>
            <a:endParaRPr lang="pt-BR" sz="5400" b="1" smtClean="0">
              <a:solidFill>
                <a:srgbClr val="006600"/>
              </a:solidFill>
              <a:latin typeface="Helvetica" charset="0"/>
              <a:cs typeface="+mn-cs"/>
            </a:endParaRPr>
          </a:p>
          <a:p>
            <a:pPr>
              <a:defRPr/>
            </a:pPr>
            <a:r>
              <a:rPr lang="pt-BR" sz="5400" b="1" smtClean="0">
                <a:solidFill>
                  <a:srgbClr val="FF0000"/>
                </a:solidFill>
                <a:latin typeface="Helvetica" charset="0"/>
                <a:cs typeface="+mn-cs"/>
              </a:rPr>
              <a:t>Agenda</a:t>
            </a:r>
            <a:endParaRPr lang="pt-BR" sz="5400" b="1" smtClean="0">
              <a:latin typeface="Helvetica" charset="0"/>
              <a:cs typeface="+mn-cs"/>
            </a:endParaRPr>
          </a:p>
          <a:p>
            <a:pPr>
              <a:defRPr/>
            </a:pPr>
            <a:r>
              <a:rPr lang="pt-BR" sz="5400" b="1" smtClean="0">
                <a:latin typeface="Helvetica" charset="0"/>
                <a:cs typeface="+mn-cs"/>
              </a:rPr>
              <a:t>Papier</a:t>
            </a:r>
          </a:p>
          <a:p>
            <a:pPr>
              <a:defRPr/>
            </a:pPr>
            <a:r>
              <a:rPr lang="pt-BR" sz="5400" b="1" smtClean="0">
                <a:solidFill>
                  <a:srgbClr val="200AC2"/>
                </a:solidFill>
                <a:latin typeface="Helvetica" charset="0"/>
                <a:cs typeface="+mn-cs"/>
              </a:rPr>
              <a:t>Maison</a:t>
            </a:r>
          </a:p>
          <a:p>
            <a:pPr>
              <a:defRPr/>
            </a:pPr>
            <a:r>
              <a:rPr lang="pt-BR" sz="5400" b="1" smtClean="0">
                <a:solidFill>
                  <a:srgbClr val="FFEA18"/>
                </a:solidFill>
                <a:latin typeface="Helvetica" charset="0"/>
                <a:cs typeface="+mn-cs"/>
              </a:rPr>
              <a:t>Page</a:t>
            </a:r>
            <a:endParaRPr lang="pt-BR" sz="5400" b="1" smtClean="0">
              <a:solidFill>
                <a:schemeClr val="tx2"/>
              </a:solidFill>
              <a:latin typeface="Helvetica" charset="0"/>
              <a:cs typeface="+mn-cs"/>
            </a:endParaRPr>
          </a:p>
          <a:p>
            <a:pPr>
              <a:defRPr/>
            </a:pPr>
            <a:r>
              <a:rPr lang="pt-BR" sz="5400" b="1" smtClean="0">
                <a:solidFill>
                  <a:schemeClr val="bg2"/>
                </a:solidFill>
                <a:latin typeface="Helvetica" charset="0"/>
                <a:cs typeface="+mn-cs"/>
              </a:rPr>
              <a:t>Modifier</a:t>
            </a:r>
            <a:endParaRPr lang="pt-BR" sz="4400" b="1" smtClean="0">
              <a:solidFill>
                <a:schemeClr val="bg1"/>
              </a:solidFill>
              <a:latin typeface="Helvetica" charset="0"/>
              <a:cs typeface="+mn-cs"/>
            </a:endParaRPr>
          </a:p>
          <a:p>
            <a:pPr>
              <a:defRPr/>
            </a:pPr>
            <a:endParaRPr lang="pt-BR" sz="2800" b="1" smtClean="0">
              <a:solidFill>
                <a:schemeClr val="bg2"/>
              </a:solidFill>
              <a:latin typeface="Helvetica" charset="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26</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
        <p:cNvGrpSpPr/>
        <p:nvPr/>
      </p:nvGrpSpPr>
      <p:grpSpPr>
        <a:xfrm>
          <a:off x="0" y="0"/>
          <a:ext cx="0" cy="0"/>
          <a:chOff x="0" y="0"/>
          <a:chExt cx="0" cy="0"/>
        </a:xfrm>
      </p:grpSpPr>
      <p:sp>
        <p:nvSpPr>
          <p:cNvPr id="1198083" name="Text Box 3"/>
          <p:cNvSpPr txBox="1">
            <a:spLocks noChangeArrowheads="1"/>
          </p:cNvSpPr>
          <p:nvPr/>
        </p:nvSpPr>
        <p:spPr bwMode="auto">
          <a:xfrm>
            <a:off x="2041525" y="368300"/>
            <a:ext cx="4130675" cy="5880100"/>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71488">
              <a:defRPr sz="2400">
                <a:solidFill>
                  <a:schemeClr val="tx1"/>
                </a:solidFill>
                <a:latin typeface="Times" charset="0"/>
                <a:ea typeface="ＭＳ Ｐゴシック" charset="0"/>
              </a:defRPr>
            </a:lvl1pPr>
            <a:lvl2pPr marL="661988">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pt-BR" sz="2800" b="1" smtClean="0">
              <a:latin typeface="Helvetica" charset="0"/>
              <a:cs typeface="+mn-cs"/>
            </a:endParaRPr>
          </a:p>
          <a:p>
            <a:pPr>
              <a:defRPr/>
            </a:pPr>
            <a:r>
              <a:rPr lang="pt-BR" sz="5400" b="1" smtClean="0">
                <a:latin typeface="Helvetica" charset="0"/>
                <a:cs typeface="+mn-cs"/>
              </a:rPr>
              <a:t>Bleu</a:t>
            </a:r>
          </a:p>
          <a:p>
            <a:pPr>
              <a:defRPr/>
            </a:pPr>
            <a:r>
              <a:rPr lang="pt-BR" sz="5400" b="1" smtClean="0">
                <a:solidFill>
                  <a:srgbClr val="0000FF"/>
                </a:solidFill>
                <a:latin typeface="Helvetica" charset="0"/>
                <a:cs typeface="+mn-cs"/>
              </a:rPr>
              <a:t>Jaune</a:t>
            </a:r>
            <a:endParaRPr lang="pt-BR" sz="5400" b="1" smtClean="0">
              <a:solidFill>
                <a:srgbClr val="200AC2"/>
              </a:solidFill>
              <a:latin typeface="Helvetica" charset="0"/>
              <a:cs typeface="+mn-cs"/>
            </a:endParaRPr>
          </a:p>
          <a:p>
            <a:pPr>
              <a:defRPr/>
            </a:pPr>
            <a:r>
              <a:rPr lang="pt-BR" sz="5400" b="1" smtClean="0">
                <a:solidFill>
                  <a:srgbClr val="006600"/>
                </a:solidFill>
                <a:latin typeface="Helvetica" charset="0"/>
                <a:cs typeface="+mn-cs"/>
              </a:rPr>
              <a:t>Rouge</a:t>
            </a:r>
          </a:p>
          <a:p>
            <a:pPr>
              <a:defRPr/>
            </a:pPr>
            <a:r>
              <a:rPr lang="pt-BR" sz="5400" b="1" smtClean="0">
                <a:solidFill>
                  <a:srgbClr val="CC0000"/>
                </a:solidFill>
                <a:latin typeface="Helvetica" charset="0"/>
                <a:cs typeface="+mn-cs"/>
              </a:rPr>
              <a:t>Blanc</a:t>
            </a:r>
          </a:p>
          <a:p>
            <a:pPr>
              <a:defRPr/>
            </a:pPr>
            <a:r>
              <a:rPr lang="pt-BR" sz="5400" b="1" smtClean="0">
                <a:solidFill>
                  <a:schemeClr val="tx2"/>
                </a:solidFill>
                <a:latin typeface="Helvetica" charset="0"/>
                <a:cs typeface="+mn-cs"/>
              </a:rPr>
              <a:t>Vert</a:t>
            </a:r>
          </a:p>
          <a:p>
            <a:pPr>
              <a:defRPr/>
            </a:pPr>
            <a:r>
              <a:rPr lang="pt-BR" sz="5400" b="1" smtClean="0">
                <a:solidFill>
                  <a:schemeClr val="bg2"/>
                </a:solidFill>
                <a:latin typeface="Helvetica" charset="0"/>
                <a:cs typeface="+mn-cs"/>
              </a:rPr>
              <a:t>Rouge</a:t>
            </a:r>
          </a:p>
          <a:p>
            <a:pPr>
              <a:defRPr/>
            </a:pPr>
            <a:endParaRPr lang="pt-BR" sz="2800" b="1" smtClean="0">
              <a:solidFill>
                <a:schemeClr val="bg2"/>
              </a:solidFill>
              <a:latin typeface="Helvetica" charset="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27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pPr defTabSz="736600">
              <a:defRPr/>
            </a:pPr>
            <a:r>
              <a:rPr lang="fr-FR" smtClean="0">
                <a:cs typeface="+mj-cs"/>
              </a:rPr>
              <a:t>Autre exemple</a:t>
            </a:r>
          </a:p>
        </p:txBody>
      </p:sp>
      <p:sp>
        <p:nvSpPr>
          <p:cNvPr id="1200131" name="Rectangle 3"/>
          <p:cNvSpPr>
            <a:spLocks noGrp="1" noChangeArrowheads="1"/>
          </p:cNvSpPr>
          <p:nvPr>
            <p:ph type="body" idx="1"/>
          </p:nvPr>
        </p:nvSpPr>
        <p:spPr>
          <a:xfrm>
            <a:off x="344488" y="1701800"/>
            <a:ext cx="8653462" cy="4089400"/>
          </a:xfrm>
        </p:spPr>
        <p:txBody>
          <a:bodyPr/>
          <a:lstStyle/>
          <a:p>
            <a:pPr marL="331788" indent="-331788" defTabSz="736600">
              <a:defRPr/>
            </a:pPr>
            <a:r>
              <a:rPr lang="fr-FR" sz="2800" dirty="0" smtClean="0">
                <a:cs typeface="+mn-cs"/>
              </a:rPr>
              <a:t>"</a:t>
            </a:r>
            <a:r>
              <a:rPr lang="fr-FR" sz="2800" dirty="0" err="1" smtClean="0">
                <a:cs typeface="+mn-cs"/>
              </a:rPr>
              <a:t>Sloen</a:t>
            </a:r>
            <a:r>
              <a:rPr lang="fr-FR" sz="2800" dirty="0" smtClean="0">
                <a:cs typeface="+mn-cs"/>
              </a:rPr>
              <a:t> une </a:t>
            </a:r>
            <a:r>
              <a:rPr lang="fr-FR" sz="2800" dirty="0" err="1" smtClean="0">
                <a:cs typeface="+mn-cs"/>
              </a:rPr>
              <a:t>rhceerche</a:t>
            </a:r>
            <a:r>
              <a:rPr lang="fr-FR" sz="2800" dirty="0" smtClean="0">
                <a:cs typeface="+mn-cs"/>
              </a:rPr>
              <a:t> </a:t>
            </a:r>
            <a:r>
              <a:rPr lang="fr-FR" sz="2800" dirty="0" err="1" smtClean="0">
                <a:cs typeface="+mn-cs"/>
              </a:rPr>
              <a:t>mneée</a:t>
            </a:r>
            <a:r>
              <a:rPr lang="fr-FR" sz="2800" dirty="0" smtClean="0">
                <a:cs typeface="+mn-cs"/>
              </a:rPr>
              <a:t> </a:t>
            </a:r>
            <a:r>
              <a:rPr lang="fr-FR" sz="2800" dirty="0" err="1" smtClean="0">
                <a:cs typeface="+mn-cs"/>
              </a:rPr>
              <a:t>dnas</a:t>
            </a:r>
            <a:r>
              <a:rPr lang="fr-FR" sz="2800" dirty="0" smtClean="0">
                <a:cs typeface="+mn-cs"/>
              </a:rPr>
              <a:t> une </a:t>
            </a:r>
            <a:r>
              <a:rPr lang="fr-FR" sz="2800" dirty="0" err="1" smtClean="0">
                <a:cs typeface="+mn-cs"/>
              </a:rPr>
              <a:t>usiniervté</a:t>
            </a:r>
            <a:r>
              <a:rPr lang="fr-FR" sz="2800" dirty="0" smtClean="0">
                <a:cs typeface="+mn-cs"/>
              </a:rPr>
              <a:t> </a:t>
            </a:r>
            <a:r>
              <a:rPr lang="fr-FR" sz="2800" dirty="0" err="1" smtClean="0">
                <a:cs typeface="+mn-cs"/>
              </a:rPr>
              <a:t>aglanise</a:t>
            </a:r>
            <a:r>
              <a:rPr lang="fr-FR" sz="2800" dirty="0" smtClean="0">
                <a:cs typeface="+mn-cs"/>
              </a:rPr>
              <a:t>, l'</a:t>
            </a:r>
            <a:r>
              <a:rPr lang="fr-FR" sz="2800" dirty="0" err="1" smtClean="0">
                <a:cs typeface="+mn-cs"/>
              </a:rPr>
              <a:t>odrre</a:t>
            </a:r>
            <a:r>
              <a:rPr lang="fr-FR" sz="2800" dirty="0" smtClean="0">
                <a:cs typeface="+mn-cs"/>
              </a:rPr>
              <a:t> des </a:t>
            </a:r>
            <a:r>
              <a:rPr lang="fr-FR" sz="2800" dirty="0" err="1" smtClean="0">
                <a:cs typeface="+mn-cs"/>
              </a:rPr>
              <a:t>ltrtees</a:t>
            </a:r>
            <a:r>
              <a:rPr lang="fr-FR" sz="2800" dirty="0" smtClean="0">
                <a:cs typeface="+mn-cs"/>
              </a:rPr>
              <a:t> </a:t>
            </a:r>
            <a:r>
              <a:rPr lang="fr-FR" sz="2800" dirty="0" err="1" smtClean="0">
                <a:cs typeface="+mn-cs"/>
              </a:rPr>
              <a:t>dnas</a:t>
            </a:r>
            <a:r>
              <a:rPr lang="fr-FR" sz="2800" dirty="0" smtClean="0">
                <a:cs typeface="+mn-cs"/>
              </a:rPr>
              <a:t> un mot ne </a:t>
            </a:r>
            <a:r>
              <a:rPr lang="fr-FR" sz="2800" dirty="0" err="1" smtClean="0">
                <a:cs typeface="+mn-cs"/>
              </a:rPr>
              <a:t>snot</a:t>
            </a:r>
            <a:r>
              <a:rPr lang="fr-FR" sz="2800" dirty="0" smtClean="0">
                <a:cs typeface="+mn-cs"/>
              </a:rPr>
              <a:t> pas </a:t>
            </a:r>
            <a:r>
              <a:rPr lang="fr-FR" sz="2800" dirty="0" err="1" smtClean="0">
                <a:cs typeface="+mn-cs"/>
              </a:rPr>
              <a:t>fnometadanl</a:t>
            </a:r>
            <a:r>
              <a:rPr lang="fr-FR" sz="2800" dirty="0" smtClean="0">
                <a:cs typeface="+mn-cs"/>
              </a:rPr>
              <a:t> </a:t>
            </a:r>
            <a:r>
              <a:rPr lang="fr-FR" sz="2800" dirty="0" err="1" smtClean="0">
                <a:cs typeface="+mn-cs"/>
              </a:rPr>
              <a:t>puor</a:t>
            </a:r>
            <a:r>
              <a:rPr lang="fr-FR" sz="2800" dirty="0" smtClean="0">
                <a:cs typeface="+mn-cs"/>
              </a:rPr>
              <a:t> la </a:t>
            </a:r>
            <a:r>
              <a:rPr lang="fr-FR" sz="2800" dirty="0" err="1" smtClean="0">
                <a:cs typeface="+mn-cs"/>
              </a:rPr>
              <a:t>cpremohension</a:t>
            </a:r>
            <a:endParaRPr lang="fr-FR" sz="2800" dirty="0" smtClean="0">
              <a:cs typeface="+mn-cs"/>
            </a:endParaRPr>
          </a:p>
          <a:p>
            <a:pPr marL="331788" indent="-331788" defTabSz="736600">
              <a:defRPr/>
            </a:pPr>
            <a:r>
              <a:rPr lang="fr-FR" sz="2800" dirty="0" smtClean="0">
                <a:cs typeface="+mn-cs"/>
              </a:rPr>
              <a:t>des </a:t>
            </a:r>
            <a:r>
              <a:rPr lang="fr-FR" sz="2800" dirty="0" err="1" smtClean="0">
                <a:cs typeface="+mn-cs"/>
              </a:rPr>
              <a:t>mtos</a:t>
            </a:r>
            <a:r>
              <a:rPr lang="fr-FR" sz="2800" dirty="0" smtClean="0">
                <a:cs typeface="+mn-cs"/>
              </a:rPr>
              <a:t>, ce qui est </a:t>
            </a:r>
            <a:r>
              <a:rPr lang="fr-FR" sz="2800" dirty="0" err="1" smtClean="0">
                <a:cs typeface="+mn-cs"/>
              </a:rPr>
              <a:t>ipormatnt</a:t>
            </a:r>
            <a:r>
              <a:rPr lang="fr-FR" sz="2800" dirty="0" smtClean="0">
                <a:cs typeface="+mn-cs"/>
              </a:rPr>
              <a:t> c'est que la </a:t>
            </a:r>
            <a:r>
              <a:rPr lang="fr-FR" sz="2800" dirty="0" err="1" smtClean="0">
                <a:cs typeface="+mn-cs"/>
              </a:rPr>
              <a:t>pemrèire</a:t>
            </a:r>
            <a:r>
              <a:rPr lang="fr-FR" sz="2800" dirty="0" smtClean="0">
                <a:cs typeface="+mn-cs"/>
              </a:rPr>
              <a:t> et la </a:t>
            </a:r>
            <a:r>
              <a:rPr lang="fr-FR" sz="2800" dirty="0" err="1" smtClean="0">
                <a:cs typeface="+mn-cs"/>
              </a:rPr>
              <a:t>dreinère</a:t>
            </a:r>
            <a:r>
              <a:rPr lang="fr-FR" sz="2800" dirty="0" smtClean="0">
                <a:cs typeface="+mn-cs"/>
              </a:rPr>
              <a:t> </a:t>
            </a:r>
            <a:r>
              <a:rPr lang="fr-FR" sz="2800" dirty="0" err="1" smtClean="0">
                <a:cs typeface="+mn-cs"/>
              </a:rPr>
              <a:t>letrte</a:t>
            </a:r>
            <a:r>
              <a:rPr lang="fr-FR" sz="2800" dirty="0" smtClean="0">
                <a:cs typeface="+mn-cs"/>
              </a:rPr>
              <a:t> du mot </a:t>
            </a:r>
            <a:r>
              <a:rPr lang="fr-FR" sz="2800" dirty="0" err="1" smtClean="0">
                <a:cs typeface="+mn-cs"/>
              </a:rPr>
              <a:t>syeont</a:t>
            </a:r>
            <a:r>
              <a:rPr lang="fr-FR" sz="2800" dirty="0" smtClean="0">
                <a:cs typeface="+mn-cs"/>
              </a:rPr>
              <a:t> </a:t>
            </a:r>
            <a:r>
              <a:rPr lang="fr-FR" sz="2800" dirty="0" err="1" smtClean="0">
                <a:cs typeface="+mn-cs"/>
              </a:rPr>
              <a:t>dnas</a:t>
            </a:r>
            <a:r>
              <a:rPr lang="fr-FR" sz="2800" dirty="0" smtClean="0">
                <a:cs typeface="+mn-cs"/>
              </a:rPr>
              <a:t> les </a:t>
            </a:r>
            <a:r>
              <a:rPr lang="fr-FR" sz="2800" dirty="0" err="1" smtClean="0">
                <a:cs typeface="+mn-cs"/>
              </a:rPr>
              <a:t>pnotisios</a:t>
            </a:r>
            <a:r>
              <a:rPr lang="fr-FR" sz="2800" dirty="0" smtClean="0">
                <a:cs typeface="+mn-cs"/>
              </a:rPr>
              <a:t> </a:t>
            </a:r>
            <a:r>
              <a:rPr lang="fr-FR" sz="2800" dirty="0" err="1" smtClean="0">
                <a:cs typeface="+mn-cs"/>
              </a:rPr>
              <a:t>croretecs</a:t>
            </a:r>
            <a:r>
              <a:rPr lang="fr-FR" sz="2800" dirty="0" smtClean="0">
                <a:cs typeface="+mn-cs"/>
              </a:rPr>
              <a:t>. Les </a:t>
            </a:r>
            <a:r>
              <a:rPr lang="fr-FR" sz="2800" dirty="0" err="1" smtClean="0">
                <a:cs typeface="+mn-cs"/>
              </a:rPr>
              <a:t>ltreets</a:t>
            </a:r>
            <a:r>
              <a:rPr lang="fr-FR" sz="2800" dirty="0" smtClean="0">
                <a:cs typeface="+mn-cs"/>
              </a:rPr>
              <a:t> du </a:t>
            </a:r>
            <a:r>
              <a:rPr lang="fr-FR" sz="2800" dirty="0" err="1" smtClean="0">
                <a:cs typeface="+mn-cs"/>
              </a:rPr>
              <a:t>mleilu</a:t>
            </a:r>
            <a:r>
              <a:rPr lang="fr-FR" sz="2800" dirty="0" smtClean="0">
                <a:cs typeface="+mn-cs"/>
              </a:rPr>
              <a:t> </a:t>
            </a:r>
            <a:r>
              <a:rPr lang="fr-FR" sz="2800" dirty="0" err="1" smtClean="0">
                <a:cs typeface="+mn-cs"/>
              </a:rPr>
              <a:t>pveeunt</a:t>
            </a:r>
            <a:r>
              <a:rPr lang="fr-FR" sz="2800" dirty="0" smtClean="0">
                <a:cs typeface="+mn-cs"/>
              </a:rPr>
              <a:t> </a:t>
            </a:r>
            <a:r>
              <a:rPr lang="fr-FR" sz="2800" dirty="0" err="1" smtClean="0">
                <a:cs typeface="+mn-cs"/>
              </a:rPr>
              <a:t>etre</a:t>
            </a:r>
            <a:r>
              <a:rPr lang="fr-FR" sz="2800" dirty="0" smtClean="0">
                <a:cs typeface="+mn-cs"/>
              </a:rPr>
              <a:t> </a:t>
            </a:r>
            <a:r>
              <a:rPr lang="fr-FR" sz="2800" dirty="0" err="1" smtClean="0">
                <a:cs typeface="+mn-cs"/>
              </a:rPr>
              <a:t>cleommpteent</a:t>
            </a:r>
            <a:r>
              <a:rPr lang="fr-FR" sz="2800" dirty="0" smtClean="0">
                <a:cs typeface="+mn-cs"/>
              </a:rPr>
              <a:t> </a:t>
            </a:r>
            <a:r>
              <a:rPr lang="fr-FR" sz="2800" dirty="0" err="1" smtClean="0">
                <a:cs typeface="+mn-cs"/>
              </a:rPr>
              <a:t>ierenvsés</a:t>
            </a:r>
            <a:r>
              <a:rPr lang="fr-FR" sz="2800" dirty="0" smtClean="0">
                <a:cs typeface="+mn-cs"/>
              </a:rPr>
              <a:t>. </a:t>
            </a:r>
          </a:p>
          <a:p>
            <a:pPr marL="331788" indent="-331788" defTabSz="736600">
              <a:defRPr/>
            </a:pPr>
            <a:r>
              <a:rPr lang="fr-FR" sz="2800" dirty="0" smtClean="0">
                <a:cs typeface="+mn-cs"/>
              </a:rPr>
              <a:t>Si le </a:t>
            </a:r>
            <a:r>
              <a:rPr lang="fr-FR" sz="2800" dirty="0" err="1" smtClean="0">
                <a:cs typeface="+mn-cs"/>
              </a:rPr>
              <a:t>lteecur</a:t>
            </a:r>
            <a:r>
              <a:rPr lang="fr-FR" sz="2800" dirty="0" smtClean="0">
                <a:cs typeface="+mn-cs"/>
              </a:rPr>
              <a:t> </a:t>
            </a:r>
            <a:r>
              <a:rPr lang="fr-FR" sz="2800" dirty="0" err="1" smtClean="0">
                <a:cs typeface="+mn-cs"/>
              </a:rPr>
              <a:t>arirve</a:t>
            </a:r>
            <a:r>
              <a:rPr lang="fr-FR" sz="2800" dirty="0" smtClean="0">
                <a:cs typeface="+mn-cs"/>
              </a:rPr>
              <a:t> a </a:t>
            </a:r>
            <a:r>
              <a:rPr lang="fr-FR" sz="2800" dirty="0" err="1" smtClean="0">
                <a:cs typeface="+mn-cs"/>
              </a:rPr>
              <a:t>lrie</a:t>
            </a:r>
            <a:r>
              <a:rPr lang="fr-FR" sz="2800" dirty="0" smtClean="0">
                <a:cs typeface="+mn-cs"/>
              </a:rPr>
              <a:t> les </a:t>
            </a:r>
            <a:r>
              <a:rPr lang="fr-FR" sz="2800" dirty="0" err="1" smtClean="0">
                <a:cs typeface="+mn-cs"/>
              </a:rPr>
              <a:t>mtos</a:t>
            </a:r>
            <a:r>
              <a:rPr lang="fr-FR" sz="2800" dirty="0" smtClean="0">
                <a:cs typeface="+mn-cs"/>
              </a:rPr>
              <a:t> </a:t>
            </a:r>
            <a:r>
              <a:rPr lang="fr-FR" sz="2800" dirty="0" err="1" smtClean="0">
                <a:cs typeface="+mn-cs"/>
              </a:rPr>
              <a:t>cset</a:t>
            </a:r>
            <a:r>
              <a:rPr lang="fr-FR" sz="2800" dirty="0" smtClean="0">
                <a:cs typeface="+mn-cs"/>
              </a:rPr>
              <a:t> </a:t>
            </a:r>
            <a:r>
              <a:rPr lang="fr-FR" sz="2800" dirty="0" err="1" smtClean="0">
                <a:cs typeface="+mn-cs"/>
              </a:rPr>
              <a:t>prace</a:t>
            </a:r>
            <a:r>
              <a:rPr lang="fr-FR" sz="2800" dirty="0" smtClean="0">
                <a:cs typeface="+mn-cs"/>
              </a:rPr>
              <a:t> que </a:t>
            </a:r>
            <a:r>
              <a:rPr lang="fr-FR" sz="2800" dirty="0" err="1" smtClean="0">
                <a:cs typeface="+mn-cs"/>
              </a:rPr>
              <a:t>nuos</a:t>
            </a:r>
            <a:r>
              <a:rPr lang="fr-FR" sz="2800" dirty="0" smtClean="0">
                <a:cs typeface="+mn-cs"/>
              </a:rPr>
              <a:t> ne </a:t>
            </a:r>
            <a:r>
              <a:rPr lang="fr-FR" sz="2800" dirty="0" err="1" smtClean="0">
                <a:cs typeface="+mn-cs"/>
              </a:rPr>
              <a:t>lsonis</a:t>
            </a:r>
            <a:r>
              <a:rPr lang="fr-FR" sz="2800" dirty="0" smtClean="0">
                <a:cs typeface="+mn-cs"/>
              </a:rPr>
              <a:t> pas </a:t>
            </a:r>
            <a:r>
              <a:rPr lang="fr-FR" sz="2800" dirty="0" err="1" smtClean="0">
                <a:cs typeface="+mn-cs"/>
              </a:rPr>
              <a:t>cquhae</a:t>
            </a:r>
            <a:r>
              <a:rPr lang="fr-FR" sz="2800" dirty="0" smtClean="0">
                <a:cs typeface="+mn-cs"/>
              </a:rPr>
              <a:t> </a:t>
            </a:r>
            <a:r>
              <a:rPr lang="fr-FR" sz="2800" dirty="0" err="1" smtClean="0">
                <a:cs typeface="+mn-cs"/>
              </a:rPr>
              <a:t>ltrete</a:t>
            </a:r>
            <a:r>
              <a:rPr lang="fr-FR" sz="2800" dirty="0" smtClean="0">
                <a:cs typeface="+mn-cs"/>
              </a:rPr>
              <a:t> </a:t>
            </a:r>
            <a:r>
              <a:rPr lang="fr-FR" sz="2800" dirty="0" err="1" smtClean="0">
                <a:cs typeface="+mn-cs"/>
              </a:rPr>
              <a:t>seemparent</a:t>
            </a:r>
            <a:r>
              <a:rPr lang="fr-FR" sz="2800" dirty="0" smtClean="0">
                <a:cs typeface="+mn-cs"/>
              </a:rPr>
              <a:t> </a:t>
            </a:r>
            <a:r>
              <a:rPr lang="fr-FR" sz="2800" dirty="0" err="1" smtClean="0">
                <a:cs typeface="+mn-cs"/>
              </a:rPr>
              <a:t>mias</a:t>
            </a:r>
            <a:r>
              <a:rPr lang="fr-FR" sz="2800" dirty="0" smtClean="0">
                <a:cs typeface="+mn-cs"/>
              </a:rPr>
              <a:t> le mot </a:t>
            </a:r>
            <a:r>
              <a:rPr lang="fr-FR" sz="2800" dirty="0" err="1" smtClean="0">
                <a:cs typeface="+mn-cs"/>
              </a:rPr>
              <a:t>eientr</a:t>
            </a:r>
            <a:r>
              <a:rPr lang="fr-FR" sz="2800" dirty="0" smtClean="0">
                <a:cs typeface="+mn-cs"/>
              </a:rPr>
              <a:t>!"</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28</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p:txBody>
          <a:bodyPr/>
          <a:lstStyle/>
          <a:p>
            <a:pPr defTabSz="736600">
              <a:defRPr/>
            </a:pPr>
            <a:r>
              <a:rPr lang="en-US" smtClean="0">
                <a:cs typeface="+mj-cs"/>
              </a:rPr>
              <a:t>Exemple</a:t>
            </a:r>
          </a:p>
        </p:txBody>
      </p:sp>
      <p:grpSp>
        <p:nvGrpSpPr>
          <p:cNvPr id="114690" name="Group 3"/>
          <p:cNvGrpSpPr>
            <a:grpSpLocks/>
          </p:cNvGrpSpPr>
          <p:nvPr/>
        </p:nvGrpSpPr>
        <p:grpSpPr bwMode="auto">
          <a:xfrm>
            <a:off x="1066800" y="1852613"/>
            <a:ext cx="3395663" cy="4128901"/>
            <a:chOff x="864" y="1200"/>
            <a:chExt cx="1839" cy="2308"/>
          </a:xfrm>
        </p:grpSpPr>
        <p:pic>
          <p:nvPicPr>
            <p:cNvPr id="1202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1200"/>
              <a:ext cx="1839"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02181" name="Text Box 5"/>
            <p:cNvSpPr txBox="1">
              <a:spLocks noChangeArrowheads="1"/>
            </p:cNvSpPr>
            <p:nvPr/>
          </p:nvSpPr>
          <p:spPr bwMode="auto">
            <a:xfrm>
              <a:off x="864" y="3216"/>
              <a:ext cx="1824"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dirty="0">
                  <a:latin typeface="Arial" charset="0"/>
                  <a:cs typeface="+mn-cs"/>
                </a:rPr>
                <a:t>Avec </a:t>
              </a:r>
              <a:r>
                <a:rPr lang="en-US" sz="2800" dirty="0" err="1">
                  <a:latin typeface="Arial" charset="0"/>
                  <a:cs typeface="+mn-cs"/>
                </a:rPr>
                <a:t>séparateurs</a:t>
              </a:r>
              <a:endParaRPr lang="en-US" sz="2800" dirty="0">
                <a:latin typeface="Arial" charset="0"/>
                <a:cs typeface="+mn-cs"/>
              </a:endParaRPr>
            </a:p>
          </p:txBody>
        </p:sp>
      </p:grpSp>
      <p:grpSp>
        <p:nvGrpSpPr>
          <p:cNvPr id="114691" name="Group 6"/>
          <p:cNvGrpSpPr>
            <a:grpSpLocks/>
          </p:cNvGrpSpPr>
          <p:nvPr/>
        </p:nvGrpSpPr>
        <p:grpSpPr bwMode="auto">
          <a:xfrm>
            <a:off x="4972050" y="1852613"/>
            <a:ext cx="3167063" cy="3108325"/>
            <a:chOff x="3072" y="672"/>
            <a:chExt cx="1839" cy="1680"/>
          </a:xfrm>
        </p:grpSpPr>
        <p:pic>
          <p:nvPicPr>
            <p:cNvPr id="1202183" name="Picture 7"/>
            <p:cNvPicPr>
              <a:picLocks noChangeAspect="1" noChangeArrowheads="1"/>
            </p:cNvPicPr>
            <p:nvPr/>
          </p:nvPicPr>
          <p:blipFill>
            <a:blip r:embed="rId3">
              <a:extLst>
                <a:ext uri="{28A0092B-C50C-407E-A947-70E740481C1C}">
                  <a14:useLocalDpi xmlns:a14="http://schemas.microsoft.com/office/drawing/2010/main" val="0"/>
                </a:ext>
              </a:extLst>
            </a:blip>
            <a:srcRect t="58537" b="24391"/>
            <a:stretch>
              <a:fillRect/>
            </a:stretch>
          </p:blipFill>
          <p:spPr bwMode="auto">
            <a:xfrm>
              <a:off x="3072" y="1632"/>
              <a:ext cx="1839"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02184" name="Picture 8"/>
            <p:cNvPicPr>
              <a:picLocks noChangeAspect="1" noChangeArrowheads="1"/>
            </p:cNvPicPr>
            <p:nvPr/>
          </p:nvPicPr>
          <p:blipFill>
            <a:blip r:embed="rId3">
              <a:extLst>
                <a:ext uri="{28A0092B-C50C-407E-A947-70E740481C1C}">
                  <a14:useLocalDpi xmlns:a14="http://schemas.microsoft.com/office/drawing/2010/main" val="0"/>
                </a:ext>
              </a:extLst>
            </a:blip>
            <a:srcRect b="65854"/>
            <a:stretch>
              <a:fillRect/>
            </a:stretch>
          </p:blipFill>
          <p:spPr bwMode="auto">
            <a:xfrm>
              <a:off x="3072" y="672"/>
              <a:ext cx="1839"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02185" name="Picture 9"/>
            <p:cNvPicPr>
              <a:picLocks noChangeAspect="1" noChangeArrowheads="1"/>
            </p:cNvPicPr>
            <p:nvPr/>
          </p:nvPicPr>
          <p:blipFill>
            <a:blip r:embed="rId3">
              <a:extLst>
                <a:ext uri="{28A0092B-C50C-407E-A947-70E740481C1C}">
                  <a14:useLocalDpi xmlns:a14="http://schemas.microsoft.com/office/drawing/2010/main" val="0"/>
                </a:ext>
              </a:extLst>
            </a:blip>
            <a:srcRect t="39024" b="46341"/>
            <a:stretch>
              <a:fillRect/>
            </a:stretch>
          </p:blipFill>
          <p:spPr bwMode="auto">
            <a:xfrm>
              <a:off x="3072" y="1344"/>
              <a:ext cx="18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02186" name="Picture 10"/>
            <p:cNvPicPr>
              <a:picLocks noChangeAspect="1" noChangeArrowheads="1"/>
            </p:cNvPicPr>
            <p:nvPr/>
          </p:nvPicPr>
          <p:blipFill>
            <a:blip r:embed="rId3">
              <a:extLst>
                <a:ext uri="{28A0092B-C50C-407E-A947-70E740481C1C}">
                  <a14:useLocalDpi xmlns:a14="http://schemas.microsoft.com/office/drawing/2010/main" val="0"/>
                </a:ext>
              </a:extLst>
            </a:blip>
            <a:srcRect t="78049" b="12195"/>
            <a:stretch>
              <a:fillRect/>
            </a:stretch>
          </p:blipFill>
          <p:spPr bwMode="auto">
            <a:xfrm>
              <a:off x="3072" y="1968"/>
              <a:ext cx="18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02187" name="Picture 11"/>
            <p:cNvPicPr>
              <a:picLocks noChangeAspect="1" noChangeArrowheads="1"/>
            </p:cNvPicPr>
            <p:nvPr/>
          </p:nvPicPr>
          <p:blipFill>
            <a:blip r:embed="rId3">
              <a:extLst>
                <a:ext uri="{28A0092B-C50C-407E-A947-70E740481C1C}">
                  <a14:useLocalDpi xmlns:a14="http://schemas.microsoft.com/office/drawing/2010/main" val="0"/>
                </a:ext>
              </a:extLst>
            </a:blip>
            <a:srcRect t="90244"/>
            <a:stretch>
              <a:fillRect/>
            </a:stretch>
          </p:blipFill>
          <p:spPr bwMode="auto">
            <a:xfrm>
              <a:off x="3072" y="2160"/>
              <a:ext cx="18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202188" name="Text Box 12"/>
          <p:cNvSpPr txBox="1">
            <a:spLocks noChangeArrowheads="1"/>
          </p:cNvSpPr>
          <p:nvPr/>
        </p:nvSpPr>
        <p:spPr bwMode="auto">
          <a:xfrm>
            <a:off x="4972050" y="5445224"/>
            <a:ext cx="3538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dirty="0">
                <a:latin typeface="Arial" charset="0"/>
                <a:cs typeface="+mn-cs"/>
              </a:rPr>
              <a:t>S</a:t>
            </a:r>
            <a:r>
              <a:rPr lang="en-US" sz="2800" dirty="0" smtClean="0">
                <a:latin typeface="Arial" charset="0"/>
                <a:cs typeface="+mn-cs"/>
              </a:rPr>
              <a:t>ans </a:t>
            </a:r>
            <a:r>
              <a:rPr lang="en-US" sz="2800" dirty="0" err="1">
                <a:latin typeface="Arial" charset="0"/>
                <a:cs typeface="+mn-cs"/>
              </a:rPr>
              <a:t>séparateurs</a:t>
            </a:r>
            <a:endParaRPr lang="en-US" sz="2800" dirty="0">
              <a:latin typeface="Arial" charset="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29</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0080"/>
        </a:solidFill>
        <a:effectLst/>
      </p:bgPr>
    </p:bg>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685800" y="620713"/>
            <a:ext cx="8577263" cy="1360487"/>
          </a:xfrm>
        </p:spPr>
        <p:txBody>
          <a:bodyPr/>
          <a:lstStyle/>
          <a:p>
            <a:pPr defTabSz="736600" eaLnBrk="1" hangingPunct="1">
              <a:defRPr/>
            </a:pPr>
            <a:r>
              <a:rPr lang="fr-FR" smtClean="0">
                <a:solidFill>
                  <a:srgbClr val="FFCC00"/>
                </a:solidFill>
                <a:cs typeface="+mj-cs"/>
              </a:rPr>
              <a:t>Apports de la Psychologie Cognitive à la modélisation</a:t>
            </a:r>
            <a:endParaRPr lang="fr-FR" smtClean="0">
              <a:cs typeface="+mj-cs"/>
            </a:endParaRPr>
          </a:p>
        </p:txBody>
      </p:sp>
      <p:sp>
        <p:nvSpPr>
          <p:cNvPr id="1171459" name="Rectangle 3"/>
          <p:cNvSpPr>
            <a:spLocks noGrp="1" noChangeArrowheads="1"/>
          </p:cNvSpPr>
          <p:nvPr>
            <p:ph type="body" idx="1"/>
          </p:nvPr>
        </p:nvSpPr>
        <p:spPr>
          <a:xfrm>
            <a:off x="1028700" y="2035175"/>
            <a:ext cx="8420100" cy="2976563"/>
          </a:xfrm>
        </p:spPr>
        <p:txBody>
          <a:bodyPr/>
          <a:lstStyle/>
          <a:p>
            <a:pPr marL="331788" indent="-331788" defTabSz="736600" eaLnBrk="1" hangingPunct="1">
              <a:defRPr/>
            </a:pPr>
            <a:r>
              <a:rPr lang="fr-FR" sz="2800" dirty="0" smtClean="0">
                <a:cs typeface="+mn-cs"/>
              </a:rPr>
              <a:t>Modèle du Processeur humain</a:t>
            </a:r>
          </a:p>
          <a:p>
            <a:pPr marL="717550" lvl="1" indent="-276225" defTabSz="736600" eaLnBrk="1" hangingPunct="1">
              <a:defRPr/>
            </a:pPr>
            <a:r>
              <a:rPr lang="fr-FR" sz="2400" dirty="0" smtClean="0"/>
              <a:t>Trois sous-systèmes: sensoriel, moteur, cognitif</a:t>
            </a:r>
          </a:p>
          <a:p>
            <a:pPr marL="331788" indent="-331788" defTabSz="736600" eaLnBrk="1" hangingPunct="1">
              <a:defRPr/>
            </a:pPr>
            <a:r>
              <a:rPr lang="fr-FR" sz="2800" dirty="0" smtClean="0">
                <a:cs typeface="+mn-cs"/>
              </a:rPr>
              <a:t>Modèles GOMS et </a:t>
            </a:r>
            <a:r>
              <a:rPr lang="fr-FR" sz="2800" dirty="0" err="1" smtClean="0">
                <a:cs typeface="+mn-cs"/>
              </a:rPr>
              <a:t>Keystroke</a:t>
            </a:r>
            <a:endParaRPr lang="fr-FR" sz="2800" dirty="0" smtClean="0">
              <a:cs typeface="+mn-cs"/>
            </a:endParaRPr>
          </a:p>
          <a:p>
            <a:pPr marL="331788" indent="-331788" defTabSz="736600" eaLnBrk="1" hangingPunct="1">
              <a:defRPr/>
            </a:pPr>
            <a:r>
              <a:rPr lang="fr-FR" sz="2800" dirty="0" smtClean="0">
                <a:cs typeface="+mn-cs"/>
              </a:rPr>
              <a:t>La théorie de l </a:t>
            </a:r>
            <a:r>
              <a:rPr lang="fr-FR" altLang="ja-JP" sz="2800" dirty="0" smtClean="0">
                <a:cs typeface="+mn-cs"/>
              </a:rPr>
              <a:t>'</a:t>
            </a:r>
            <a:r>
              <a:rPr lang="fr-FR" sz="2800" dirty="0" smtClean="0">
                <a:cs typeface="+mn-cs"/>
              </a:rPr>
              <a:t>action de Norman</a:t>
            </a:r>
          </a:p>
          <a:p>
            <a:pPr marL="717550" lvl="1" indent="-276225" defTabSz="736600" eaLnBrk="1" hangingPunct="1">
              <a:defRPr/>
            </a:pPr>
            <a:r>
              <a:rPr lang="fr-FR" sz="2400" dirty="0" smtClean="0"/>
              <a:t>comment se fait l </a:t>
            </a:r>
            <a:r>
              <a:rPr lang="fr-FR" altLang="ja-JP" sz="2400" dirty="0" smtClean="0"/>
              <a:t>'</a:t>
            </a:r>
            <a:r>
              <a:rPr lang="fr-FR" sz="2400" dirty="0" smtClean="0"/>
              <a:t>accomplissement d </a:t>
            </a:r>
            <a:r>
              <a:rPr lang="fr-FR" altLang="ja-JP" sz="2400" dirty="0" smtClean="0"/>
              <a:t>'</a:t>
            </a:r>
            <a:r>
              <a:rPr lang="fr-FR" sz="2400" dirty="0" smtClean="0"/>
              <a:t>une tâche</a:t>
            </a:r>
          </a:p>
          <a:p>
            <a:pPr marL="331788" indent="-331788" defTabSz="736600" eaLnBrk="1" hangingPunct="1">
              <a:defRPr/>
            </a:pPr>
            <a:r>
              <a:rPr lang="fr-FR" sz="2800" dirty="0" smtClean="0">
                <a:cs typeface="+mn-cs"/>
              </a:rPr>
              <a:t>Modèle de Rasmussen</a:t>
            </a:r>
          </a:p>
        </p:txBody>
      </p:sp>
      <p:sp>
        <p:nvSpPr>
          <p:cNvPr id="2" name="Espace réservé du numéro de diapositive 1"/>
          <p:cNvSpPr>
            <a:spLocks noGrp="1"/>
          </p:cNvSpPr>
          <p:nvPr>
            <p:ph type="sldNum" sz="quarter" idx="12"/>
          </p:nvPr>
        </p:nvSpPr>
        <p:spPr/>
        <p:txBody>
          <a:bodyPr/>
          <a:lstStyle/>
          <a:p>
            <a:pPr>
              <a:defRPr/>
            </a:pPr>
            <a:fld id="{6FEB7DB7-483A-8E49-AFFB-B240FE05BC31}" type="slidenum">
              <a:rPr lang="fr-FR" smtClean="0"/>
              <a:pPr>
                <a:defRPr/>
              </a:pPr>
              <a:t>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4226"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t="24931" b="23003"/>
          <a:stretch>
            <a:fillRect/>
          </a:stretch>
        </p:blipFill>
        <p:spPr>
          <a:xfrm>
            <a:off x="717550" y="1911350"/>
            <a:ext cx="8408988" cy="3213100"/>
          </a:xfrm>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FAFD00"/>
                </a:solidFill>
                <a:miter lim="800000"/>
                <a:headEnd/>
                <a:tailEnd/>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sp>
        <p:nvSpPr>
          <p:cNvPr id="1204227" name="Text Box 3"/>
          <p:cNvSpPr txBox="1">
            <a:spLocks noChangeArrowheads="1"/>
          </p:cNvSpPr>
          <p:nvPr/>
        </p:nvSpPr>
        <p:spPr bwMode="auto">
          <a:xfrm>
            <a:off x="992560" y="5226050"/>
            <a:ext cx="82089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2800" dirty="0" smtClean="0">
                <a:latin typeface="Helvetica" charset="0"/>
                <a:cs typeface="+mn-cs"/>
              </a:rPr>
              <a:t>Dans ces deux figures, quel est le cercle central le plus grand ?</a:t>
            </a:r>
          </a:p>
        </p:txBody>
      </p:sp>
      <p:sp>
        <p:nvSpPr>
          <p:cNvPr id="4"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30</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6274"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b="16707"/>
          <a:stretch>
            <a:fillRect/>
          </a:stretch>
        </p:blipFill>
        <p:spPr>
          <a:xfrm>
            <a:off x="590550" y="-171400"/>
            <a:ext cx="8629650" cy="5607050"/>
          </a:xfrm>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FAFD00"/>
                </a:solidFill>
                <a:miter lim="800000"/>
                <a:headEnd/>
                <a:tailEnd/>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sp>
        <p:nvSpPr>
          <p:cNvPr id="1206275" name="Text Box 3"/>
          <p:cNvSpPr txBox="1">
            <a:spLocks noChangeArrowheads="1"/>
          </p:cNvSpPr>
          <p:nvPr/>
        </p:nvSpPr>
        <p:spPr bwMode="auto">
          <a:xfrm>
            <a:off x="685800" y="541025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2800" dirty="0" smtClean="0">
                <a:latin typeface="Helvetica" charset="0"/>
                <a:cs typeface="+mn-cs"/>
              </a:rPr>
              <a:t>Les lignes « horizontales » sont-elles parallèles ou penchées ?</a:t>
            </a:r>
          </a:p>
        </p:txBody>
      </p:sp>
      <p:sp>
        <p:nvSpPr>
          <p:cNvPr id="4"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31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22"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b="19067"/>
          <a:stretch>
            <a:fillRect/>
          </a:stretch>
        </p:blipFill>
        <p:spPr>
          <a:xfrm>
            <a:off x="533400" y="-99392"/>
            <a:ext cx="8382000" cy="5694363"/>
          </a:xfrm>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FAFD00"/>
                </a:solidFill>
                <a:miter lim="800000"/>
                <a:headEnd/>
                <a:tailEnd/>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sp>
        <p:nvSpPr>
          <p:cNvPr id="1208323" name="Text Box 3"/>
          <p:cNvSpPr txBox="1">
            <a:spLocks noChangeArrowheads="1"/>
          </p:cNvSpPr>
          <p:nvPr/>
        </p:nvSpPr>
        <p:spPr bwMode="auto">
          <a:xfrm>
            <a:off x="1856656" y="5634658"/>
            <a:ext cx="664096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marL="1143000">
              <a:defRPr sz="2400">
                <a:solidFill>
                  <a:schemeClr val="tx1"/>
                </a:solidFill>
                <a:latin typeface="Times" charset="0"/>
                <a:ea typeface="ＭＳ Ｐゴシック" charset="0"/>
              </a:defRPr>
            </a:lvl3pPr>
            <a:lvl4pPr marL="1714500">
              <a:defRPr sz="2400">
                <a:solidFill>
                  <a:schemeClr val="tx1"/>
                </a:solidFill>
                <a:latin typeface="Times" charset="0"/>
                <a:ea typeface="ＭＳ Ｐゴシック" charset="0"/>
              </a:defRPr>
            </a:lvl4pPr>
            <a:lvl5pPr marL="2286000">
              <a:defRPr sz="2400">
                <a:solidFill>
                  <a:schemeClr val="tx1"/>
                </a:solidFill>
                <a:latin typeface="Times" charset="0"/>
                <a:ea typeface="ＭＳ Ｐゴシック" charset="0"/>
              </a:defRPr>
            </a:lvl5pPr>
            <a:lvl6pPr marL="2743200" eaLnBrk="0" fontAlgn="base" hangingPunct="0">
              <a:spcBef>
                <a:spcPct val="0"/>
              </a:spcBef>
              <a:spcAft>
                <a:spcPct val="0"/>
              </a:spcAft>
              <a:defRPr sz="2400">
                <a:solidFill>
                  <a:schemeClr val="tx1"/>
                </a:solidFill>
                <a:latin typeface="Times" charset="0"/>
                <a:ea typeface="ＭＳ Ｐゴシック" charset="0"/>
              </a:defRPr>
            </a:lvl6pPr>
            <a:lvl7pPr marL="3200400" eaLnBrk="0" fontAlgn="base" hangingPunct="0">
              <a:spcBef>
                <a:spcPct val="0"/>
              </a:spcBef>
              <a:spcAft>
                <a:spcPct val="0"/>
              </a:spcAft>
              <a:defRPr sz="2400">
                <a:solidFill>
                  <a:schemeClr val="tx1"/>
                </a:solidFill>
                <a:latin typeface="Times" charset="0"/>
                <a:ea typeface="ＭＳ Ｐゴシック" charset="0"/>
              </a:defRPr>
            </a:lvl7pPr>
            <a:lvl8pPr marL="3657600" eaLnBrk="0" fontAlgn="base" hangingPunct="0">
              <a:spcBef>
                <a:spcPct val="0"/>
              </a:spcBef>
              <a:spcAft>
                <a:spcPct val="0"/>
              </a:spcAft>
              <a:defRPr sz="2400">
                <a:solidFill>
                  <a:schemeClr val="tx1"/>
                </a:solidFill>
                <a:latin typeface="Times" charset="0"/>
                <a:ea typeface="ＭＳ Ｐゴシック" charset="0"/>
              </a:defRPr>
            </a:lvl8pPr>
            <a:lvl9pPr marL="4114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fr-FR" sz="3200" dirty="0" smtClean="0">
                <a:latin typeface="Helvetica" charset="0"/>
                <a:cs typeface="+mn-cs"/>
              </a:rPr>
              <a:t>Combien de pieds à cet éléphant  ?</a:t>
            </a:r>
          </a:p>
        </p:txBody>
      </p:sp>
      <p:sp>
        <p:nvSpPr>
          <p:cNvPr id="4" name="Rectangle 11"/>
          <p:cNvSpPr>
            <a:spLocks noGrp="1" noChangeArrowheads="1"/>
          </p:cNvSpPr>
          <p:nvPr>
            <p:ph type="sldNum" sz="quarter" idx="4"/>
          </p:nvPr>
        </p:nvSpPr>
        <p:spPr>
          <a:xfrm>
            <a:off x="8841432" y="6356176"/>
            <a:ext cx="2063750" cy="457200"/>
          </a:xfrm>
          <a:prstGeom prst="rect">
            <a:avLst/>
          </a:prstGeom>
          <a:ln/>
        </p:spPr>
        <p:txBody>
          <a:bodyPr/>
          <a:lstStyle>
            <a:lvl1pPr>
              <a:defRPr/>
            </a:lvl1pPr>
          </a:lstStyle>
          <a:p>
            <a:pPr>
              <a:defRPr/>
            </a:pPr>
            <a:fld id="{D2D4E670-9259-314F-AEE9-7A59141E0C98}" type="slidenum">
              <a:rPr lang="fr-FR"/>
              <a:pPr>
                <a:defRPr/>
              </a:pPr>
              <a:t>32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p:txBody>
          <a:bodyPr/>
          <a:lstStyle/>
          <a:p>
            <a:pPr defTabSz="736600">
              <a:defRPr/>
            </a:pPr>
            <a:r>
              <a:rPr lang="fr-FR" dirty="0">
                <a:cs typeface="+mj-cs"/>
              </a:rPr>
              <a:t>M</a:t>
            </a:r>
            <a:r>
              <a:rPr lang="fr-FR" dirty="0" smtClean="0">
                <a:cs typeface="+mj-cs"/>
              </a:rPr>
              <a:t>odèle du processeur humain</a:t>
            </a:r>
          </a:p>
        </p:txBody>
      </p:sp>
      <p:sp>
        <p:nvSpPr>
          <p:cNvPr id="1210371" name="Rectangle 3"/>
          <p:cNvSpPr>
            <a:spLocks noGrp="1" noChangeArrowheads="1"/>
          </p:cNvSpPr>
          <p:nvPr>
            <p:ph type="body" idx="1"/>
          </p:nvPr>
        </p:nvSpPr>
        <p:spPr>
          <a:xfrm>
            <a:off x="609600" y="1676400"/>
            <a:ext cx="8809038" cy="4089400"/>
          </a:xfrm>
        </p:spPr>
        <p:txBody>
          <a:bodyPr/>
          <a:lstStyle/>
          <a:p>
            <a:pPr marL="331788" indent="-331788" defTabSz="736600">
              <a:lnSpc>
                <a:spcPct val="90000"/>
              </a:lnSpc>
              <a:defRPr/>
            </a:pPr>
            <a:r>
              <a:rPr lang="fr-FR" sz="4400" dirty="0" smtClean="0">
                <a:cs typeface="+mn-cs"/>
              </a:rPr>
              <a:t>Principes opératoires</a:t>
            </a:r>
          </a:p>
          <a:p>
            <a:pPr marL="331788" indent="-331788" defTabSz="736600">
              <a:lnSpc>
                <a:spcPct val="90000"/>
              </a:lnSpc>
              <a:defRPr/>
            </a:pPr>
            <a:r>
              <a:rPr lang="fr-FR" sz="4400" dirty="0" smtClean="0">
                <a:cs typeface="+mn-cs"/>
              </a:rPr>
              <a:t>Limites du modèle</a:t>
            </a:r>
          </a:p>
          <a:p>
            <a:pPr marL="331788" indent="-331788" defTabSz="736600">
              <a:lnSpc>
                <a:spcPct val="90000"/>
              </a:lnSpc>
              <a:defRPr/>
            </a:pPr>
            <a:endParaRPr lang="fr-FR" dirty="0" smtClean="0">
              <a:cs typeface="+mn-cs"/>
            </a:endParaRPr>
          </a:p>
          <a:p>
            <a:pPr marL="331788" indent="-331788" defTabSz="736600">
              <a:lnSpc>
                <a:spcPct val="90000"/>
              </a:lnSpc>
              <a:buFont typeface="Wingdings" charset="0"/>
              <a:buNone/>
              <a:defRPr/>
            </a:pPr>
            <a:endParaRPr lang="fr-FR" dirty="0" smtClean="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33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body" idx="1"/>
          </p:nvPr>
        </p:nvSpPr>
        <p:spPr>
          <a:xfrm>
            <a:off x="742950" y="1981200"/>
            <a:ext cx="8934450" cy="4419600"/>
          </a:xfrm>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100803" name="Rectangle 3"/>
          <p:cNvSpPr>
            <a:spLocks noChangeArrowheads="1"/>
          </p:cNvSpPr>
          <p:nvPr/>
        </p:nvSpPr>
        <p:spPr bwMode="auto">
          <a:xfrm>
            <a:off x="381000" y="717550"/>
            <a:ext cx="92202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a:cs typeface="+mn-cs"/>
              </a:rPr>
              <a:t>Principes opératoires</a:t>
            </a:r>
            <a:endParaRPr lang="fr-FR" sz="2800" dirty="0">
              <a:cs typeface="+mn-cs"/>
            </a:endParaRPr>
          </a:p>
          <a:p>
            <a:pPr>
              <a:buFontTx/>
              <a:buChar char="•"/>
              <a:defRPr/>
            </a:pPr>
            <a:endParaRPr lang="fr-FR" sz="2800" dirty="0">
              <a:cs typeface="+mn-cs"/>
            </a:endParaRPr>
          </a:p>
          <a:p>
            <a:pPr>
              <a:buFontTx/>
              <a:buChar char="•"/>
              <a:defRPr/>
            </a:pPr>
            <a:r>
              <a:rPr lang="fr-FR" sz="3200" dirty="0">
                <a:cs typeface="+mn-cs"/>
              </a:rPr>
              <a:t> </a:t>
            </a:r>
            <a:r>
              <a:rPr lang="fr-FR" sz="3200" b="1" dirty="0">
                <a:cs typeface="+mn-cs"/>
              </a:rPr>
              <a:t>Principe du fonctionnement cyclique du processeur cognitif</a:t>
            </a:r>
            <a:r>
              <a:rPr lang="fr-FR" sz="3200" dirty="0">
                <a:cs typeface="+mn-cs"/>
              </a:rPr>
              <a:t>. </a:t>
            </a:r>
          </a:p>
          <a:p>
            <a:pPr>
              <a:defRPr/>
            </a:pPr>
            <a:r>
              <a:rPr lang="fr-FR" sz="3200" dirty="0">
                <a:cs typeface="+mn-cs"/>
              </a:rPr>
              <a:t>Le système cognitif procède selon le cycle "Reconnaissance-Action".</a:t>
            </a:r>
          </a:p>
          <a:p>
            <a:pPr>
              <a:buFontTx/>
              <a:buChar char="•"/>
              <a:defRPr/>
            </a:pPr>
            <a:endParaRPr lang="fr-FR" sz="3200" dirty="0">
              <a:cs typeface="+mn-cs"/>
            </a:endParaRPr>
          </a:p>
          <a:p>
            <a:pPr>
              <a:buFontTx/>
              <a:buChar char="•"/>
              <a:defRPr/>
            </a:pPr>
            <a:r>
              <a:rPr lang="fr-FR" sz="3200" dirty="0">
                <a:cs typeface="+mn-cs"/>
              </a:rPr>
              <a:t> </a:t>
            </a:r>
            <a:r>
              <a:rPr lang="fr-FR" sz="3200" b="1" dirty="0">
                <a:cs typeface="+mn-cs"/>
              </a:rPr>
              <a:t>Principe de Discrimination</a:t>
            </a:r>
            <a:r>
              <a:rPr lang="fr-FR" sz="3200" dirty="0">
                <a:cs typeface="+mn-cs"/>
              </a:rPr>
              <a:t>. </a:t>
            </a:r>
          </a:p>
          <a:p>
            <a:pPr>
              <a:defRPr/>
            </a:pPr>
            <a:r>
              <a:rPr lang="fr-FR" sz="3200" dirty="0">
                <a:cs typeface="+mn-cs"/>
              </a:rPr>
              <a:t>La difficulté de retrouver une information est liée au nombre de candidats répondant aux mêmes indicateurs d'accès.</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34</a:t>
            </a:fld>
            <a:endParaRPr lang="fr-F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body" idx="1"/>
          </p:nvPr>
        </p:nvSpPr>
        <p:spPr>
          <a:xfrm>
            <a:off x="742950" y="1981200"/>
            <a:ext cx="8934450" cy="4419600"/>
          </a:xfrm>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145859" name="Rectangle 3"/>
          <p:cNvSpPr>
            <a:spLocks noChangeArrowheads="1"/>
          </p:cNvSpPr>
          <p:nvPr/>
        </p:nvSpPr>
        <p:spPr bwMode="auto">
          <a:xfrm>
            <a:off x="381000" y="703263"/>
            <a:ext cx="9220200" cy="600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a:cs typeface="+mn-cs"/>
              </a:rPr>
              <a:t>Principes opératoires</a:t>
            </a:r>
            <a:r>
              <a:rPr lang="fr-FR" sz="3600" b="1" dirty="0">
                <a:cs typeface="+mn-cs"/>
              </a:rPr>
              <a:t> (suite)</a:t>
            </a:r>
            <a:endParaRPr lang="fr-FR" sz="2800" dirty="0">
              <a:cs typeface="+mn-cs"/>
            </a:endParaRPr>
          </a:p>
          <a:p>
            <a:pPr>
              <a:buFontTx/>
              <a:buChar char="•"/>
              <a:defRPr/>
            </a:pPr>
            <a:endParaRPr lang="fr-FR" sz="2800" dirty="0">
              <a:cs typeface="+mn-cs"/>
            </a:endParaRPr>
          </a:p>
          <a:p>
            <a:pPr>
              <a:buFontTx/>
              <a:buChar char="•"/>
              <a:defRPr/>
            </a:pPr>
            <a:r>
              <a:rPr lang="fr-FR" sz="3200" b="1" dirty="0">
                <a:cs typeface="+mn-cs"/>
              </a:rPr>
              <a:t> Principe de Rationalité</a:t>
            </a:r>
            <a:r>
              <a:rPr lang="fr-FR" sz="3200" dirty="0">
                <a:cs typeface="+mn-cs"/>
              </a:rPr>
              <a:t>. </a:t>
            </a:r>
          </a:p>
          <a:p>
            <a:pPr>
              <a:defRPr/>
            </a:pPr>
            <a:r>
              <a:rPr lang="fr-FR" sz="3200" dirty="0">
                <a:cs typeface="+mn-cs"/>
              </a:rPr>
              <a:t>Pour atteindre un objectif, l'individu agit de manière rationnelle. Le comportement rationnel d'un individu résulte de l'union des ensembles : </a:t>
            </a:r>
            <a:r>
              <a:rPr lang="fr-FR" sz="3200" i="1" dirty="0">
                <a:cs typeface="+mn-cs"/>
              </a:rPr>
              <a:t>buts</a:t>
            </a:r>
            <a:r>
              <a:rPr lang="fr-FR" sz="3200" dirty="0">
                <a:cs typeface="+mn-cs"/>
              </a:rPr>
              <a:t> à atteindre, </a:t>
            </a:r>
            <a:r>
              <a:rPr lang="fr-FR" sz="3200" i="1" dirty="0">
                <a:cs typeface="+mn-cs"/>
              </a:rPr>
              <a:t>structure de la</a:t>
            </a:r>
            <a:r>
              <a:rPr lang="fr-FR" sz="3200" dirty="0">
                <a:cs typeface="+mn-cs"/>
              </a:rPr>
              <a:t> </a:t>
            </a:r>
            <a:r>
              <a:rPr lang="fr-FR" sz="3200" i="1" dirty="0">
                <a:cs typeface="+mn-cs"/>
              </a:rPr>
              <a:t>tâche</a:t>
            </a:r>
            <a:r>
              <a:rPr lang="fr-FR" sz="3200" dirty="0">
                <a:cs typeface="+mn-cs"/>
              </a:rPr>
              <a:t> à réaliser, </a:t>
            </a:r>
            <a:r>
              <a:rPr lang="fr-FR" sz="3200" i="1" dirty="0">
                <a:cs typeface="+mn-cs"/>
              </a:rPr>
              <a:t>connaissances</a:t>
            </a:r>
            <a:r>
              <a:rPr lang="fr-FR" sz="3200" dirty="0">
                <a:cs typeface="+mn-cs"/>
              </a:rPr>
              <a:t>.</a:t>
            </a:r>
          </a:p>
          <a:p>
            <a:pPr>
              <a:buFontTx/>
              <a:buChar char="•"/>
              <a:defRPr/>
            </a:pPr>
            <a:endParaRPr lang="fr-FR" sz="3200" dirty="0">
              <a:cs typeface="+mn-cs"/>
            </a:endParaRPr>
          </a:p>
          <a:p>
            <a:pPr>
              <a:buFontTx/>
              <a:buChar char="•"/>
              <a:defRPr/>
            </a:pPr>
            <a:r>
              <a:rPr lang="fr-FR" sz="3200" b="1" dirty="0">
                <a:cs typeface="+mn-cs"/>
              </a:rPr>
              <a:t> Loi de </a:t>
            </a:r>
            <a:r>
              <a:rPr lang="fr-FR" sz="3200" b="1" dirty="0" err="1" smtClean="0">
                <a:cs typeface="+mn-cs"/>
              </a:rPr>
              <a:t>Fitts</a:t>
            </a:r>
            <a:r>
              <a:rPr lang="fr-FR" sz="3200" dirty="0" smtClean="0">
                <a:cs typeface="+mn-cs"/>
              </a:rPr>
              <a:t>. </a:t>
            </a:r>
            <a:endParaRPr lang="fr-FR" sz="3200" dirty="0">
              <a:cs typeface="+mn-cs"/>
            </a:endParaRPr>
          </a:p>
          <a:p>
            <a:pPr>
              <a:defRPr/>
            </a:pPr>
            <a:r>
              <a:rPr lang="fr-FR" sz="3200" dirty="0">
                <a:cs typeface="+mn-cs"/>
              </a:rPr>
              <a:t>Le temps </a:t>
            </a:r>
            <a:r>
              <a:rPr lang="fr-FR" sz="3200" dirty="0" err="1">
                <a:cs typeface="+mn-cs"/>
              </a:rPr>
              <a:t>T</a:t>
            </a:r>
            <a:r>
              <a:rPr lang="fr-FR" sz="3200" dirty="0">
                <a:cs typeface="+mn-cs"/>
              </a:rPr>
              <a:t> pour placer la main sur une cible dépend uniquement </a:t>
            </a:r>
            <a:r>
              <a:rPr lang="fr-FR" sz="3200" dirty="0" smtClean="0">
                <a:cs typeface="+mn-cs"/>
              </a:rPr>
              <a:t>du </a:t>
            </a:r>
            <a:r>
              <a:rPr lang="fr-FR" sz="3200" dirty="0">
                <a:cs typeface="+mn-cs"/>
              </a:rPr>
              <a:t>rapport entre la distance et la dimension de la cible.</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35</a:t>
            </a:fld>
            <a:endParaRPr lang="fr-F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ChangeArrowheads="1"/>
          </p:cNvSpPr>
          <p:nvPr>
            <p:ph type="title"/>
          </p:nvPr>
        </p:nvSpPr>
        <p:spPr>
          <a:xfrm>
            <a:off x="742950" y="404664"/>
            <a:ext cx="8420100" cy="1143000"/>
          </a:xfrm>
        </p:spPr>
        <p:txBody>
          <a:bodyPr/>
          <a:lstStyle/>
          <a:p>
            <a:pPr eaLnBrk="1" hangingPunct="1">
              <a:defRPr/>
            </a:pPr>
            <a:r>
              <a:rPr lang="fr-FR" b="1" dirty="0" smtClean="0"/>
              <a:t>Exemples d</a:t>
            </a:r>
            <a:r>
              <a:rPr lang="fr-FR" altLang="ja-JP" b="1" dirty="0" smtClean="0"/>
              <a:t>'</a:t>
            </a:r>
            <a:r>
              <a:rPr lang="fr-FR" b="1" dirty="0" smtClean="0"/>
              <a:t>application du modèle</a:t>
            </a:r>
            <a:endParaRPr lang="fr-FR" dirty="0" smtClean="0"/>
          </a:p>
        </p:txBody>
      </p:sp>
      <p:sp>
        <p:nvSpPr>
          <p:cNvPr id="1102851" name="Rectangle 3"/>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102852" name="Rectangle 4"/>
          <p:cNvSpPr>
            <a:spLocks noChangeArrowheads="1"/>
          </p:cNvSpPr>
          <p:nvPr/>
        </p:nvSpPr>
        <p:spPr bwMode="auto">
          <a:xfrm>
            <a:off x="609600" y="1556792"/>
            <a:ext cx="899160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514350" indent="-514350">
              <a:buAutoNum type="arabicParenR"/>
              <a:defRPr/>
            </a:pPr>
            <a:r>
              <a:rPr lang="fr-FR" sz="3200" b="1" dirty="0" smtClean="0">
                <a:solidFill>
                  <a:srgbClr val="000000"/>
                </a:solidFill>
              </a:rPr>
              <a:t>Loi </a:t>
            </a:r>
            <a:r>
              <a:rPr lang="fr-FR" sz="3200" b="1" dirty="0">
                <a:solidFill>
                  <a:srgbClr val="000000"/>
                </a:solidFill>
              </a:rPr>
              <a:t>de </a:t>
            </a:r>
            <a:r>
              <a:rPr lang="fr-FR" sz="3200" b="1" dirty="0" err="1">
                <a:solidFill>
                  <a:srgbClr val="000000"/>
                </a:solidFill>
              </a:rPr>
              <a:t>Fitts</a:t>
            </a:r>
            <a:r>
              <a:rPr lang="fr-FR" sz="3200" b="1" dirty="0">
                <a:solidFill>
                  <a:srgbClr val="000000"/>
                </a:solidFill>
              </a:rPr>
              <a:t> et conception de la souris du </a:t>
            </a:r>
            <a:r>
              <a:rPr lang="fr-FR" sz="3200" b="1" dirty="0" smtClean="0">
                <a:solidFill>
                  <a:srgbClr val="000000"/>
                </a:solidFill>
              </a:rPr>
              <a:t>Star</a:t>
            </a:r>
          </a:p>
          <a:p>
            <a:pPr marL="514350" indent="-514350">
              <a:buFont typeface="Arial"/>
              <a:buChar char="•"/>
              <a:defRPr/>
            </a:pPr>
            <a:endParaRPr lang="fr-FR" sz="1000" dirty="0">
              <a:solidFill>
                <a:srgbClr val="000000"/>
              </a:solidFill>
            </a:endParaRPr>
          </a:p>
          <a:p>
            <a:pPr>
              <a:defRPr/>
            </a:pPr>
            <a:r>
              <a:rPr lang="fr-FR" sz="3200" b="1" dirty="0" smtClean="0">
                <a:solidFill>
                  <a:srgbClr val="000000"/>
                </a:solidFill>
                <a:cs typeface="+mn-cs"/>
              </a:rPr>
              <a:t>2)</a:t>
            </a:r>
            <a:r>
              <a:rPr lang="fr-FR" sz="3200" dirty="0" smtClean="0">
                <a:solidFill>
                  <a:srgbClr val="000000"/>
                </a:solidFill>
                <a:cs typeface="+mn-cs"/>
              </a:rPr>
              <a:t> </a:t>
            </a:r>
            <a:r>
              <a:rPr lang="fr-FR" sz="3200" b="1" dirty="0">
                <a:solidFill>
                  <a:srgbClr val="000000"/>
                </a:solidFill>
                <a:cs typeface="+mn-cs"/>
              </a:rPr>
              <a:t>C</a:t>
            </a:r>
            <a:r>
              <a:rPr lang="fr-FR" sz="3200" b="1" dirty="0" smtClean="0">
                <a:solidFill>
                  <a:srgbClr val="000000"/>
                </a:solidFill>
                <a:cs typeface="+mn-cs"/>
              </a:rPr>
              <a:t>ycle </a:t>
            </a:r>
            <a:r>
              <a:rPr lang="fr-FR" sz="3200" b="1" dirty="0">
                <a:solidFill>
                  <a:srgbClr val="000000"/>
                </a:solidFill>
                <a:cs typeface="+mn-cs"/>
              </a:rPr>
              <a:t>du processeur sensoriel </a:t>
            </a:r>
            <a:r>
              <a:rPr lang="fr-FR" sz="3200" b="1" dirty="0" smtClean="0">
                <a:solidFill>
                  <a:srgbClr val="000000"/>
                </a:solidFill>
                <a:cs typeface="+mn-cs"/>
              </a:rPr>
              <a:t>et </a:t>
            </a:r>
            <a:r>
              <a:rPr lang="fr-FR" sz="3200" b="1" dirty="0" smtClean="0">
                <a:solidFill>
                  <a:srgbClr val="000000"/>
                </a:solidFill>
                <a:latin typeface="+mj-lt"/>
                <a:cs typeface="+mn-cs"/>
              </a:rPr>
              <a:t>rafra</a:t>
            </a:r>
            <a:r>
              <a:rPr lang="fr-FR" altLang="ja-JP" sz="3200" b="1" dirty="0" smtClean="0">
                <a:solidFill>
                  <a:srgbClr val="000000"/>
                </a:solidFill>
                <a:latin typeface="+mj-lt"/>
              </a:rPr>
              <a:t>îchissement </a:t>
            </a:r>
            <a:r>
              <a:rPr lang="fr-FR" altLang="ja-JP" sz="3200" b="1" dirty="0">
                <a:solidFill>
                  <a:srgbClr val="000000"/>
                </a:solidFill>
                <a:latin typeface="+mj-lt"/>
              </a:rPr>
              <a:t>de l'écran</a:t>
            </a:r>
            <a:endParaRPr lang="fr-FR" altLang="ja-JP" sz="3200" dirty="0">
              <a:solidFill>
                <a:srgbClr val="000000"/>
              </a:solidFill>
              <a:latin typeface="+mj-lt"/>
            </a:endParaRPr>
          </a:p>
          <a:p>
            <a:pPr>
              <a:defRPr/>
            </a:pPr>
            <a:r>
              <a:rPr lang="fr-FR" sz="2800" dirty="0">
                <a:cs typeface="+mn-cs"/>
              </a:rPr>
              <a:t>En choisissant pour </a:t>
            </a:r>
            <a:r>
              <a:rPr lang="fr-FR" sz="2800" dirty="0" smtClean="0">
                <a:cs typeface="+mn-cs"/>
              </a:rPr>
              <a:t>valeur </a:t>
            </a:r>
            <a:r>
              <a:rPr lang="fr-FR" sz="2800" dirty="0">
                <a:cs typeface="+mn-cs"/>
              </a:rPr>
              <a:t>moyenne d</a:t>
            </a:r>
            <a:r>
              <a:rPr lang="fr-FR" altLang="ja-JP" sz="2800" dirty="0">
                <a:latin typeface="Arial"/>
                <a:cs typeface="+mn-cs"/>
              </a:rPr>
              <a:t>'</a:t>
            </a:r>
            <a:r>
              <a:rPr lang="fr-FR" sz="2800" dirty="0">
                <a:cs typeface="+mn-cs"/>
              </a:rPr>
              <a:t>un cycle 100ms, le système répond aux conditions s'il est capable de produire au moins 10 images/s.  ex: </a:t>
            </a:r>
            <a:r>
              <a:rPr lang="fr-FR" sz="2800" dirty="0" smtClean="0">
                <a:cs typeface="+mn-cs"/>
              </a:rPr>
              <a:t>Tracer d’un rectangle avec la souris</a:t>
            </a:r>
            <a:r>
              <a:rPr lang="fr-FR" sz="2800" dirty="0">
                <a:cs typeface="+mn-cs"/>
              </a:rPr>
              <a:t>.</a:t>
            </a:r>
            <a:endParaRPr lang="fr-FR" sz="3200" dirty="0">
              <a:solidFill>
                <a:srgbClr val="000000"/>
              </a:solidFill>
              <a:cs typeface="+mn-cs"/>
            </a:endParaRPr>
          </a:p>
          <a:p>
            <a:pPr>
              <a:defRPr/>
            </a:pPr>
            <a:r>
              <a:rPr lang="fr-FR" sz="3200" b="1" dirty="0" smtClean="0">
                <a:solidFill>
                  <a:srgbClr val="000000"/>
                </a:solidFill>
                <a:cs typeface="+mn-cs"/>
              </a:rPr>
              <a:t>3</a:t>
            </a:r>
            <a:r>
              <a:rPr lang="fr-FR" sz="3200" b="1" dirty="0">
                <a:solidFill>
                  <a:srgbClr val="000000"/>
                </a:solidFill>
                <a:cs typeface="+mn-cs"/>
              </a:rPr>
              <a:t>)</a:t>
            </a:r>
            <a:r>
              <a:rPr lang="fr-FR" sz="3200" dirty="0">
                <a:solidFill>
                  <a:srgbClr val="000000"/>
                </a:solidFill>
                <a:cs typeface="+mn-cs"/>
              </a:rPr>
              <a:t> </a:t>
            </a:r>
            <a:r>
              <a:rPr lang="fr-FR" sz="3200" b="1" dirty="0" smtClean="0">
                <a:solidFill>
                  <a:srgbClr val="000000"/>
                </a:solidFill>
                <a:cs typeface="+mn-cs"/>
              </a:rPr>
              <a:t>Limites </a:t>
            </a:r>
            <a:r>
              <a:rPr lang="fr-FR" sz="3200" b="1" dirty="0">
                <a:solidFill>
                  <a:srgbClr val="000000"/>
                </a:solidFill>
                <a:cs typeface="+mn-cs"/>
              </a:rPr>
              <a:t>de la mémoire cognitive</a:t>
            </a:r>
            <a:endParaRPr lang="fr-FR" sz="3200" dirty="0">
              <a:solidFill>
                <a:srgbClr val="000000"/>
              </a:solidFill>
              <a:cs typeface="+mn-cs"/>
            </a:endParaRPr>
          </a:p>
          <a:p>
            <a:pPr>
              <a:defRPr/>
            </a:pPr>
            <a:r>
              <a:rPr lang="fr-FR" sz="2800" dirty="0">
                <a:cs typeface="+mn-cs"/>
              </a:rPr>
              <a:t>Si un utilisateur lit une suite d'informations arbitraires, comme une quinzaine de noms de commandes dans une langue inconnue, comment va-t-il se comporter sur le plan mémorisation </a:t>
            </a:r>
            <a:r>
              <a:rPr lang="fr-FR" sz="2800" dirty="0" smtClean="0">
                <a:cs typeface="+mn-cs"/>
              </a:rPr>
              <a:t>après </a:t>
            </a:r>
            <a:r>
              <a:rPr lang="fr-FR" sz="2800" dirty="0">
                <a:cs typeface="+mn-cs"/>
              </a:rPr>
              <a:t>avoir cessé de consulter la liste ?</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36</a:t>
            </a:fld>
            <a:endParaRPr lang="fr-F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9" name="Rectangle 3"/>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110020" name="Rectangle 4"/>
          <p:cNvSpPr>
            <a:spLocks noChangeArrowheads="1"/>
          </p:cNvSpPr>
          <p:nvPr/>
        </p:nvSpPr>
        <p:spPr bwMode="auto">
          <a:xfrm>
            <a:off x="381000" y="803457"/>
            <a:ext cx="9525000" cy="579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fr-FR" sz="3600" dirty="0">
                <a:cs typeface="+mn-cs"/>
              </a:rPr>
              <a:t>	La réponse est liée à la capacité de la mémoire à court terme (7 ± 2 </a:t>
            </a:r>
            <a:r>
              <a:rPr lang="fr-FR" sz="3600" dirty="0" err="1">
                <a:cs typeface="+mn-cs"/>
              </a:rPr>
              <a:t>mnèmes</a:t>
            </a:r>
            <a:r>
              <a:rPr lang="fr-FR" sz="3600" dirty="0">
                <a:cs typeface="+mn-cs"/>
              </a:rPr>
              <a:t>) et aux temps de persistance moyens des mémoires : 200 ms pour la mémoire sensorielle, 7 s pour la mémoire à court terme, et l</a:t>
            </a:r>
            <a:r>
              <a:rPr lang="fr-FR" altLang="ja-JP" sz="3600" dirty="0">
                <a:latin typeface="Arial"/>
                <a:cs typeface="+mn-cs"/>
              </a:rPr>
              <a:t>'</a:t>
            </a:r>
            <a:r>
              <a:rPr lang="fr-FR" sz="3600" dirty="0">
                <a:cs typeface="+mn-cs"/>
              </a:rPr>
              <a:t>infini pour la mémoire à long terme. </a:t>
            </a:r>
          </a:p>
          <a:p>
            <a:pPr>
              <a:defRPr/>
            </a:pPr>
            <a:endParaRPr lang="fr-FR" sz="1050" dirty="0">
              <a:cs typeface="+mn-cs"/>
            </a:endParaRPr>
          </a:p>
          <a:p>
            <a:pPr>
              <a:defRPr/>
            </a:pPr>
            <a:r>
              <a:rPr lang="fr-FR" sz="3600" dirty="0">
                <a:cs typeface="+mn-cs"/>
              </a:rPr>
              <a:t>	</a:t>
            </a:r>
            <a:r>
              <a:rPr lang="fr-FR" sz="3600" dirty="0" smtClean="0">
                <a:cs typeface="+mn-cs"/>
              </a:rPr>
              <a:t>La langue étant inconnue</a:t>
            </a:r>
            <a:r>
              <a:rPr lang="fr-FR" sz="3600" dirty="0">
                <a:cs typeface="+mn-cs"/>
              </a:rPr>
              <a:t>, chaque mot constitue un </a:t>
            </a:r>
            <a:r>
              <a:rPr lang="fr-FR" sz="3600" dirty="0" err="1">
                <a:cs typeface="+mn-cs"/>
              </a:rPr>
              <a:t>mnème</a:t>
            </a:r>
            <a:r>
              <a:rPr lang="fr-FR" sz="3600" dirty="0">
                <a:cs typeface="+mn-cs"/>
              </a:rPr>
              <a:t>. La liste comportant plus de 7 </a:t>
            </a:r>
            <a:r>
              <a:rPr lang="fr-FR" sz="3600" dirty="0" err="1">
                <a:cs typeface="+mn-cs"/>
              </a:rPr>
              <a:t>mnèmes</a:t>
            </a:r>
            <a:r>
              <a:rPr lang="fr-FR" sz="3600" dirty="0">
                <a:cs typeface="+mn-cs"/>
              </a:rPr>
              <a:t>, l'utilisateur va commettre des oublis, et les mots oubliés seront ceux du milieu de la liste.</a:t>
            </a:r>
            <a:r>
              <a:rPr lang="fr-FR" sz="3200" dirty="0">
                <a:cs typeface="+mn-cs"/>
              </a:rPr>
              <a:t> </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37</a:t>
            </a:fld>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112067" name="Rectangle 3"/>
          <p:cNvSpPr>
            <a:spLocks noChangeArrowheads="1"/>
          </p:cNvSpPr>
          <p:nvPr/>
        </p:nvSpPr>
        <p:spPr bwMode="auto">
          <a:xfrm>
            <a:off x="381000" y="457200"/>
            <a:ext cx="9220200" cy="595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200" dirty="0">
                <a:cs typeface="+mn-cs"/>
              </a:rPr>
              <a:t>	</a:t>
            </a:r>
            <a:r>
              <a:rPr lang="fr-FR" sz="3600" dirty="0" smtClean="0">
                <a:cs typeface="+mn-cs"/>
              </a:rPr>
              <a:t>Les </a:t>
            </a:r>
            <a:r>
              <a:rPr lang="fr-FR" sz="3600" dirty="0">
                <a:cs typeface="+mn-cs"/>
              </a:rPr>
              <a:t>premiers mots présentés, s'ils ont été mémorisés, sont accessibles depuis la mémoire à long terme car, au-delà de 200ms, ou bien l'information est perdue, ou bien elle est disponible dans la mémoire à long terme. </a:t>
            </a:r>
          </a:p>
          <a:p>
            <a:pPr>
              <a:defRPr/>
            </a:pPr>
            <a:endParaRPr lang="fr-FR" sz="1050" dirty="0">
              <a:cs typeface="+mn-cs"/>
            </a:endParaRPr>
          </a:p>
          <a:p>
            <a:pPr>
              <a:defRPr/>
            </a:pPr>
            <a:r>
              <a:rPr lang="fr-FR" sz="3600" dirty="0">
                <a:cs typeface="+mn-cs"/>
              </a:rPr>
              <a:t>	Les derniers éléments de la liste, s'ils ont été transférés depuis la mémoire sensorielle, sont encore présents dans la mémoire à court terme. </a:t>
            </a:r>
          </a:p>
          <a:p>
            <a:pPr>
              <a:defRPr/>
            </a:pPr>
            <a:endParaRPr lang="fr-FR" sz="1050" dirty="0">
              <a:cs typeface="+mn-cs"/>
            </a:endParaRPr>
          </a:p>
          <a:p>
            <a:pPr>
              <a:defRPr/>
            </a:pPr>
            <a:r>
              <a:rPr lang="fr-FR" sz="3600" dirty="0">
                <a:cs typeface="+mn-cs"/>
              </a:rPr>
              <a:t>Ce sont donc les éléments du milieu qui seront oubliés.</a:t>
            </a:r>
            <a:endParaRPr lang="fr-FR" sz="2800"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38</a:t>
            </a:fld>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a:xfrm>
            <a:off x="558800" y="407988"/>
            <a:ext cx="8686800" cy="963612"/>
          </a:xfrm>
        </p:spPr>
        <p:txBody>
          <a:bodyPr/>
          <a:lstStyle/>
          <a:p>
            <a:pPr defTabSz="736600">
              <a:defRPr/>
            </a:pPr>
            <a:r>
              <a:rPr lang="fr-FR" dirty="0" smtClean="0">
                <a:cs typeface="+mj-cs"/>
              </a:rPr>
              <a:t>Évaluation du modèle du processeur humain</a:t>
            </a:r>
          </a:p>
        </p:txBody>
      </p:sp>
      <p:sp>
        <p:nvSpPr>
          <p:cNvPr id="1212419" name="Rectangle 3"/>
          <p:cNvSpPr>
            <a:spLocks noGrp="1" noChangeArrowheads="1"/>
          </p:cNvSpPr>
          <p:nvPr>
            <p:ph type="body" idx="1"/>
          </p:nvPr>
        </p:nvSpPr>
        <p:spPr>
          <a:xfrm>
            <a:off x="568325" y="1909763"/>
            <a:ext cx="8677275" cy="4110037"/>
          </a:xfrm>
        </p:spPr>
        <p:txBody>
          <a:bodyPr/>
          <a:lstStyle/>
          <a:p>
            <a:pPr marL="331788" indent="-331788" defTabSz="736600">
              <a:lnSpc>
                <a:spcPct val="90000"/>
              </a:lnSpc>
              <a:defRPr/>
            </a:pPr>
            <a:r>
              <a:rPr lang="fr-FR" dirty="0" smtClean="0">
                <a:cs typeface="+mn-cs"/>
              </a:rPr>
              <a:t>Cadre fédérateur à diverses connaissances de psychologie</a:t>
            </a:r>
          </a:p>
          <a:p>
            <a:pPr marL="331788" indent="-331788" defTabSz="736600">
              <a:lnSpc>
                <a:spcPct val="90000"/>
              </a:lnSpc>
              <a:defRPr/>
            </a:pPr>
            <a:r>
              <a:rPr lang="fr-FR" dirty="0" smtClean="0">
                <a:cs typeface="+mn-cs"/>
              </a:rPr>
              <a:t>Terminologie informatique</a:t>
            </a:r>
          </a:p>
          <a:p>
            <a:pPr marL="331788" indent="-331788" defTabSz="736600">
              <a:lnSpc>
                <a:spcPct val="90000"/>
              </a:lnSpc>
              <a:defRPr/>
            </a:pPr>
            <a:r>
              <a:rPr lang="fr-FR" dirty="0" smtClean="0">
                <a:cs typeface="+mn-cs"/>
              </a:rPr>
              <a:t>Tentative de "psychologie appliquée"</a:t>
            </a:r>
          </a:p>
          <a:p>
            <a:pPr marL="331788" indent="-331788" defTabSz="736600">
              <a:lnSpc>
                <a:spcPct val="90000"/>
              </a:lnSpc>
              <a:defRPr/>
            </a:pPr>
            <a:r>
              <a:rPr lang="fr-FR" dirty="0" smtClean="0">
                <a:cs typeface="+mn-cs"/>
              </a:rPr>
              <a:t>Niveau d'abstraction inadapté</a:t>
            </a:r>
          </a:p>
          <a:p>
            <a:pPr marL="331788" indent="-331788" defTabSz="736600">
              <a:lnSpc>
                <a:spcPct val="90000"/>
              </a:lnSpc>
              <a:defRPr/>
            </a:pPr>
            <a:r>
              <a:rPr lang="fr-FR" dirty="0" smtClean="0">
                <a:cs typeface="+mn-cs"/>
              </a:rPr>
              <a:t>S'intéresse aux performances (motrices et perceptuelles) mais pas à la cognition</a:t>
            </a:r>
          </a:p>
          <a:p>
            <a:pPr marL="331788" indent="-331788" defTabSz="736600">
              <a:lnSpc>
                <a:spcPct val="90000"/>
              </a:lnSpc>
              <a:defRPr/>
            </a:pPr>
            <a:r>
              <a:rPr lang="fr-FR" dirty="0" smtClean="0">
                <a:cs typeface="+mn-cs"/>
              </a:rPr>
              <a:t>N'indique aucune méthode de conception</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39</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2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2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2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2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124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12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0080"/>
        </a:solidFill>
        <a:effectLst/>
      </p:bgPr>
    </p:bg>
    <p:spTree>
      <p:nvGrpSpPr>
        <p:cNvPr id="1" name=""/>
        <p:cNvGrpSpPr/>
        <p:nvPr/>
      </p:nvGrpSpPr>
      <p:grpSpPr>
        <a:xfrm>
          <a:off x="0" y="0"/>
          <a:ext cx="0" cy="0"/>
          <a:chOff x="0" y="0"/>
          <a:chExt cx="0" cy="0"/>
        </a:xfrm>
      </p:grpSpPr>
      <p:sp>
        <p:nvSpPr>
          <p:cNvPr id="83661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83661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solidFill>
                <a:srgbClr val="000000"/>
              </a:solidFill>
              <a:latin typeface="Arial" charset="0"/>
              <a:cs typeface="+mn-cs"/>
              <a:sym typeface="Wingdings 2" charset="0"/>
            </a:endParaRPr>
          </a:p>
          <a:p>
            <a:pPr>
              <a:defRPr/>
            </a:pPr>
            <a:endParaRPr lang="fr-FR">
              <a:solidFill>
                <a:srgbClr val="000000"/>
              </a:solidFill>
              <a:latin typeface="Arial" charset="0"/>
              <a:cs typeface="+mn-cs"/>
              <a:sym typeface="Wingdings 2" charset="0"/>
            </a:endParaRPr>
          </a:p>
          <a:p>
            <a:pPr>
              <a:spcBef>
                <a:spcPct val="50000"/>
              </a:spcBef>
              <a:defRPr/>
            </a:pPr>
            <a:endParaRPr lang="fr-FR">
              <a:cs typeface="+mn-cs"/>
            </a:endParaRPr>
          </a:p>
        </p:txBody>
      </p:sp>
      <p:sp>
        <p:nvSpPr>
          <p:cNvPr id="836612" name="Rectangle 4"/>
          <p:cNvSpPr>
            <a:spLocks noChangeArrowheads="1"/>
          </p:cNvSpPr>
          <p:nvPr/>
        </p:nvSpPr>
        <p:spPr bwMode="auto">
          <a:xfrm>
            <a:off x="762000" y="1263650"/>
            <a:ext cx="86868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800" dirty="0" smtClean="0">
                <a:solidFill>
                  <a:srgbClr val="FFCC00"/>
                </a:solidFill>
                <a:latin typeface="Times New Roman" charset="0"/>
                <a:cs typeface="+mn-cs"/>
              </a:rPr>
              <a:t>Modèle </a:t>
            </a:r>
            <a:r>
              <a:rPr lang="fr-FR" sz="4800" dirty="0">
                <a:solidFill>
                  <a:srgbClr val="FFCC00"/>
                </a:solidFill>
                <a:latin typeface="Times New Roman" charset="0"/>
                <a:cs typeface="+mn-cs"/>
              </a:rPr>
              <a:t>du Processeur Humain</a:t>
            </a:r>
            <a:r>
              <a:rPr lang="fr-FR" sz="3200" dirty="0">
                <a:latin typeface="Times New Roman" charset="0"/>
                <a:cs typeface="+mn-cs"/>
              </a:rPr>
              <a:t> </a:t>
            </a:r>
          </a:p>
          <a:p>
            <a:pPr>
              <a:defRPr/>
            </a:pPr>
            <a:endParaRPr lang="fr-FR" sz="4000" dirty="0">
              <a:cs typeface="+mn-cs"/>
            </a:endParaRPr>
          </a:p>
          <a:p>
            <a:pPr>
              <a:defRPr/>
            </a:pPr>
            <a:r>
              <a:rPr lang="fr-FR" sz="4000" dirty="0" smtClean="0">
                <a:cs typeface="+mn-cs"/>
              </a:rPr>
              <a:t>S. </a:t>
            </a:r>
            <a:r>
              <a:rPr lang="fr-FR" sz="4000" dirty="0" err="1" smtClean="0">
                <a:cs typeface="+mn-cs"/>
              </a:rPr>
              <a:t>Card</a:t>
            </a:r>
            <a:r>
              <a:rPr lang="fr-FR" sz="4000" dirty="0">
                <a:cs typeface="+mn-cs"/>
              </a:rPr>
              <a:t>, </a:t>
            </a:r>
            <a:r>
              <a:rPr lang="fr-FR" sz="4000" dirty="0" err="1" smtClean="0">
                <a:cs typeface="+mn-cs"/>
              </a:rPr>
              <a:t>T</a:t>
            </a:r>
            <a:r>
              <a:rPr lang="fr-FR" sz="4000" dirty="0" smtClean="0">
                <a:cs typeface="+mn-cs"/>
              </a:rPr>
              <a:t>. Moran</a:t>
            </a:r>
            <a:r>
              <a:rPr lang="fr-FR" sz="4000" dirty="0">
                <a:cs typeface="+mn-cs"/>
              </a:rPr>
              <a:t>, </a:t>
            </a:r>
            <a:r>
              <a:rPr lang="fr-FR" sz="4000" dirty="0" smtClean="0">
                <a:cs typeface="+mn-cs"/>
              </a:rPr>
              <a:t>A. </a:t>
            </a:r>
            <a:r>
              <a:rPr lang="fr-FR" sz="4000" dirty="0" err="1" smtClean="0">
                <a:cs typeface="+mn-cs"/>
              </a:rPr>
              <a:t>Newell</a:t>
            </a:r>
            <a:r>
              <a:rPr lang="fr-FR" sz="3600" dirty="0" smtClean="0">
                <a:cs typeface="+mn-cs"/>
              </a:rPr>
              <a:t> </a:t>
            </a:r>
            <a:endParaRPr lang="fr-FR" sz="3200" dirty="0">
              <a:cs typeface="+mn-cs"/>
            </a:endParaRPr>
          </a:p>
          <a:p>
            <a:pPr>
              <a:defRPr/>
            </a:pPr>
            <a:r>
              <a:rPr lang="fr-FR" sz="3600" dirty="0" smtClean="0">
                <a:cs typeface="+mn-cs"/>
              </a:rPr>
              <a:t>« The </a:t>
            </a:r>
            <a:r>
              <a:rPr lang="fr-FR" sz="3600" dirty="0" err="1">
                <a:cs typeface="+mn-cs"/>
              </a:rPr>
              <a:t>Psychology</a:t>
            </a:r>
            <a:r>
              <a:rPr lang="fr-FR" sz="3600" dirty="0">
                <a:cs typeface="+mn-cs"/>
              </a:rPr>
              <a:t> of </a:t>
            </a:r>
            <a:r>
              <a:rPr lang="fr-FR" sz="3600" dirty="0" err="1">
                <a:cs typeface="+mn-cs"/>
              </a:rPr>
              <a:t>Human</a:t>
            </a:r>
            <a:r>
              <a:rPr lang="fr-FR" sz="3600" dirty="0">
                <a:cs typeface="+mn-cs"/>
              </a:rPr>
              <a:t>-Computer </a:t>
            </a:r>
            <a:r>
              <a:rPr lang="fr-FR" sz="3600" dirty="0" smtClean="0">
                <a:cs typeface="+mn-cs"/>
              </a:rPr>
              <a:t>Interaction », </a:t>
            </a:r>
            <a:r>
              <a:rPr lang="fr-FR" sz="3200" dirty="0"/>
              <a:t>1983</a:t>
            </a:r>
            <a:r>
              <a:rPr lang="fr-FR" sz="2800" dirty="0"/>
              <a:t> </a:t>
            </a:r>
            <a:endParaRPr lang="fr-FR" sz="3200" dirty="0">
              <a:latin typeface="Times New Roman" charset="0"/>
              <a:cs typeface="+mn-cs"/>
            </a:endParaRPr>
          </a:p>
          <a:p>
            <a:pPr>
              <a:defRPr/>
            </a:pPr>
            <a:endParaRPr lang="fr-FR" dirty="0">
              <a:latin typeface="Times New Roman" charset="0"/>
              <a:cs typeface="+mn-cs"/>
            </a:endParaRPr>
          </a:p>
          <a:p>
            <a:pPr>
              <a:defRPr/>
            </a:pPr>
            <a:endParaRPr lang="fr-FR" sz="4400" b="1" dirty="0">
              <a:solidFill>
                <a:srgbClr val="0000FF"/>
              </a:solidFill>
            </a:endParaRPr>
          </a:p>
        </p:txBody>
      </p:sp>
      <p:sp>
        <p:nvSpPr>
          <p:cNvPr id="2" name="Espace réservé du numéro de diapositive 1"/>
          <p:cNvSpPr>
            <a:spLocks noGrp="1"/>
          </p:cNvSpPr>
          <p:nvPr>
            <p:ph type="sldNum" sz="quarter" idx="12"/>
          </p:nvPr>
        </p:nvSpPr>
        <p:spPr>
          <a:xfrm>
            <a:off x="7429500" y="6015038"/>
            <a:ext cx="2060004" cy="457200"/>
          </a:xfrm>
        </p:spPr>
        <p:txBody>
          <a:bodyPr/>
          <a:lstStyle/>
          <a:p>
            <a:pPr>
              <a:defRPr/>
            </a:pPr>
            <a:fld id="{9921DD21-E04F-B84F-8A2A-13A65D1374BD}" type="slidenum">
              <a:rPr lang="fr-FR" sz="2400" smtClean="0"/>
              <a:pPr>
                <a:defRPr/>
              </a:pPr>
              <a:t>4</a:t>
            </a:fld>
            <a:endParaRPr lang="fr-FR" sz="24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a:xfrm>
            <a:off x="742950" y="476672"/>
            <a:ext cx="8420100" cy="1143000"/>
          </a:xfrm>
        </p:spPr>
        <p:txBody>
          <a:bodyPr/>
          <a:lstStyle/>
          <a:p>
            <a:pPr eaLnBrk="1" hangingPunct="1">
              <a:defRPr/>
            </a:pPr>
            <a:r>
              <a:rPr lang="fr-FR" b="1" dirty="0" smtClean="0"/>
              <a:t>Limites du modèle</a:t>
            </a:r>
            <a:endParaRPr lang="fr-FR" dirty="0" smtClean="0"/>
          </a:p>
        </p:txBody>
      </p:sp>
      <p:sp>
        <p:nvSpPr>
          <p:cNvPr id="1104899" name="Rectangle 3"/>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104900" name="Rectangle 4"/>
          <p:cNvSpPr>
            <a:spLocks noChangeArrowheads="1"/>
          </p:cNvSpPr>
          <p:nvPr/>
        </p:nvSpPr>
        <p:spPr bwMode="auto">
          <a:xfrm>
            <a:off x="381000" y="1739900"/>
            <a:ext cx="9525000" cy="48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2800" dirty="0">
                <a:cs typeface="+mn-cs"/>
              </a:rPr>
              <a:t> Ce </a:t>
            </a:r>
            <a:r>
              <a:rPr lang="fr-FR" sz="2800" b="1" dirty="0">
                <a:cs typeface="+mn-cs"/>
              </a:rPr>
              <a:t>modèle concerne les performances motrices et perceptuelles </a:t>
            </a:r>
            <a:r>
              <a:rPr lang="fr-FR" sz="2800" dirty="0">
                <a:cs typeface="+mn-cs"/>
              </a:rPr>
              <a:t>mais ne dit rien des structures cognitives du sujet humain. Quid de la conceptualisation et la reconstruction mnésiques qui interviennent dans l'apprentissage et la résolution de problèmes, la capacité à traiter plusieurs niveaux d'interruption, le phénomène du parallélisme et les erreurs ? </a:t>
            </a:r>
          </a:p>
          <a:p>
            <a:pPr>
              <a:buFontTx/>
              <a:buChar char="•"/>
              <a:defRPr/>
            </a:pPr>
            <a:r>
              <a:rPr lang="fr-FR" sz="2800" dirty="0">
                <a:cs typeface="+mn-cs"/>
              </a:rPr>
              <a:t> </a:t>
            </a:r>
            <a:r>
              <a:rPr lang="fr-FR" sz="2800" b="1" dirty="0">
                <a:cs typeface="+mn-cs"/>
              </a:rPr>
              <a:t>Le Modèle du Processeur Humain n</a:t>
            </a:r>
            <a:r>
              <a:rPr lang="fr-FR" altLang="ja-JP" sz="2800" b="1" dirty="0">
                <a:latin typeface="Arial"/>
                <a:cs typeface="+mn-cs"/>
              </a:rPr>
              <a:t>'</a:t>
            </a:r>
            <a:r>
              <a:rPr lang="fr-FR" sz="2800" b="1" dirty="0">
                <a:cs typeface="+mn-cs"/>
              </a:rPr>
              <a:t>implique pas de méthode de conception</a:t>
            </a:r>
            <a:r>
              <a:rPr lang="fr-FR" sz="2800" dirty="0">
                <a:cs typeface="+mn-cs"/>
              </a:rPr>
              <a:t>. Aucun élément du modèle n'indique comment satisfaire les contraintes de performance qu'il permet de déduire. </a:t>
            </a:r>
            <a:r>
              <a:rPr lang="fr-FR" sz="2800" b="1" dirty="0">
                <a:cs typeface="+mn-cs"/>
              </a:rPr>
              <a:t>Les modèles GOMS et </a:t>
            </a:r>
            <a:r>
              <a:rPr lang="fr-FR" sz="2800" b="1" dirty="0" err="1" smtClean="0">
                <a:cs typeface="+mn-cs"/>
              </a:rPr>
              <a:t>Keystroke</a:t>
            </a:r>
            <a:r>
              <a:rPr lang="fr-FR" sz="2800" dirty="0" smtClean="0">
                <a:cs typeface="+mn-cs"/>
              </a:rPr>
              <a:t>, dérivés </a:t>
            </a:r>
            <a:r>
              <a:rPr lang="fr-FR" sz="2800" dirty="0">
                <a:cs typeface="+mn-cs"/>
              </a:rPr>
              <a:t>du modèle du processeur </a:t>
            </a:r>
            <a:r>
              <a:rPr lang="fr-FR" sz="2800" dirty="0" smtClean="0">
                <a:cs typeface="+mn-cs"/>
              </a:rPr>
              <a:t>humain, </a:t>
            </a:r>
            <a:r>
              <a:rPr lang="fr-FR" sz="2800" b="1" dirty="0" smtClean="0">
                <a:cs typeface="+mn-cs"/>
              </a:rPr>
              <a:t>tentent </a:t>
            </a:r>
            <a:r>
              <a:rPr lang="fr-FR" sz="2800" b="1" dirty="0">
                <a:cs typeface="+mn-cs"/>
              </a:rPr>
              <a:t>de combler cette lacune</a:t>
            </a:r>
            <a:r>
              <a:rPr lang="fr-FR" sz="2800" dirty="0">
                <a:cs typeface="+mn-cs"/>
              </a:rPr>
              <a:t>.</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40</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00080"/>
        </a:solidFill>
        <a:effectLst/>
      </p:bgPr>
    </p:bg>
    <p:spTree>
      <p:nvGrpSpPr>
        <p:cNvPr id="1" name=""/>
        <p:cNvGrpSpPr/>
        <p:nvPr/>
      </p:nvGrpSpPr>
      <p:grpSpPr>
        <a:xfrm>
          <a:off x="0" y="0"/>
          <a:ext cx="0" cy="0"/>
          <a:chOff x="0" y="0"/>
          <a:chExt cx="0" cy="0"/>
        </a:xfrm>
      </p:grpSpPr>
      <p:sp>
        <p:nvSpPr>
          <p:cNvPr id="1158146"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1158147"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solidFill>
                <a:srgbClr val="000000"/>
              </a:solidFill>
              <a:latin typeface="Arial" charset="0"/>
              <a:cs typeface="+mn-cs"/>
              <a:sym typeface="Wingdings 2" charset="0"/>
            </a:endParaRPr>
          </a:p>
          <a:p>
            <a:pPr>
              <a:defRPr/>
            </a:pPr>
            <a:endParaRPr lang="fr-FR">
              <a:solidFill>
                <a:srgbClr val="000000"/>
              </a:solidFill>
              <a:latin typeface="Arial" charset="0"/>
              <a:cs typeface="+mn-cs"/>
              <a:sym typeface="Wingdings 2" charset="0"/>
            </a:endParaRPr>
          </a:p>
          <a:p>
            <a:pPr>
              <a:spcBef>
                <a:spcPct val="50000"/>
              </a:spcBef>
              <a:defRPr/>
            </a:pPr>
            <a:endParaRPr lang="fr-FR">
              <a:cs typeface="+mn-cs"/>
            </a:endParaRPr>
          </a:p>
        </p:txBody>
      </p:sp>
      <p:sp>
        <p:nvSpPr>
          <p:cNvPr id="1158148" name="Rectangle 4"/>
          <p:cNvSpPr>
            <a:spLocks noChangeArrowheads="1"/>
          </p:cNvSpPr>
          <p:nvPr/>
        </p:nvSpPr>
        <p:spPr bwMode="auto">
          <a:xfrm>
            <a:off x="762000" y="1263650"/>
            <a:ext cx="86868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800" b="1" dirty="0">
                <a:solidFill>
                  <a:srgbClr val="FFCC00"/>
                </a:solidFill>
                <a:latin typeface="Times New Roman" charset="0"/>
                <a:cs typeface="+mn-cs"/>
              </a:rPr>
              <a:t>GOMS</a:t>
            </a:r>
            <a:r>
              <a:rPr lang="fr-FR" sz="3200" dirty="0">
                <a:solidFill>
                  <a:srgbClr val="FFCC00"/>
                </a:solidFill>
                <a:latin typeface="Times New Roman" charset="0"/>
                <a:cs typeface="+mn-cs"/>
              </a:rPr>
              <a:t> </a:t>
            </a:r>
            <a:endParaRPr lang="fr-FR" sz="3200" dirty="0">
              <a:latin typeface="Times New Roman" charset="0"/>
              <a:cs typeface="+mn-cs"/>
            </a:endParaRPr>
          </a:p>
          <a:p>
            <a:pPr>
              <a:defRPr/>
            </a:pPr>
            <a:endParaRPr lang="fr-FR" sz="3200" dirty="0">
              <a:latin typeface="Times New Roman" charset="0"/>
              <a:cs typeface="+mn-cs"/>
            </a:endParaRPr>
          </a:p>
          <a:p>
            <a:pPr>
              <a:defRPr/>
            </a:pPr>
            <a:r>
              <a:rPr lang="fr-FR" sz="4000" dirty="0" smtClean="0">
                <a:cs typeface="+mn-cs"/>
              </a:rPr>
              <a:t>S. </a:t>
            </a:r>
            <a:r>
              <a:rPr lang="fr-FR" sz="4000" dirty="0" err="1" smtClean="0">
                <a:cs typeface="+mn-cs"/>
              </a:rPr>
              <a:t>Card</a:t>
            </a:r>
            <a:r>
              <a:rPr lang="fr-FR" sz="4000" dirty="0">
                <a:cs typeface="+mn-cs"/>
              </a:rPr>
              <a:t>, </a:t>
            </a:r>
            <a:r>
              <a:rPr lang="fr-FR" sz="4000" dirty="0" err="1" smtClean="0">
                <a:cs typeface="+mn-cs"/>
              </a:rPr>
              <a:t>T</a:t>
            </a:r>
            <a:r>
              <a:rPr lang="fr-FR" sz="4000" dirty="0" smtClean="0">
                <a:cs typeface="+mn-cs"/>
              </a:rPr>
              <a:t>. Moran</a:t>
            </a:r>
            <a:r>
              <a:rPr lang="fr-FR" sz="4000" dirty="0">
                <a:cs typeface="+mn-cs"/>
              </a:rPr>
              <a:t>, </a:t>
            </a:r>
            <a:r>
              <a:rPr lang="fr-FR" sz="4000" dirty="0" smtClean="0">
                <a:cs typeface="+mn-cs"/>
              </a:rPr>
              <a:t>A. </a:t>
            </a:r>
            <a:r>
              <a:rPr lang="fr-FR" sz="4000" dirty="0" err="1" smtClean="0">
                <a:cs typeface="+mn-cs"/>
              </a:rPr>
              <a:t>Newell</a:t>
            </a:r>
            <a:r>
              <a:rPr lang="fr-FR" sz="4000" dirty="0">
                <a:cs typeface="+mn-cs"/>
              </a:rPr>
              <a:t>,</a:t>
            </a:r>
            <a:r>
              <a:rPr lang="fr-FR" sz="3600" dirty="0">
                <a:cs typeface="+mn-cs"/>
              </a:rPr>
              <a:t> </a:t>
            </a:r>
            <a:endParaRPr lang="fr-FR" sz="3200" dirty="0">
              <a:cs typeface="+mn-cs"/>
            </a:endParaRPr>
          </a:p>
          <a:p>
            <a:pPr>
              <a:defRPr/>
            </a:pPr>
            <a:r>
              <a:rPr lang="fr-FR" sz="3600" dirty="0" smtClean="0">
                <a:cs typeface="+mn-cs"/>
              </a:rPr>
              <a:t>« The </a:t>
            </a:r>
            <a:r>
              <a:rPr lang="fr-FR" sz="3600" dirty="0" err="1">
                <a:cs typeface="+mn-cs"/>
              </a:rPr>
              <a:t>Psychology</a:t>
            </a:r>
            <a:r>
              <a:rPr lang="fr-FR" sz="3600" dirty="0">
                <a:cs typeface="+mn-cs"/>
              </a:rPr>
              <a:t> of </a:t>
            </a:r>
            <a:r>
              <a:rPr lang="fr-FR" sz="3600" dirty="0" err="1">
                <a:cs typeface="+mn-cs"/>
              </a:rPr>
              <a:t>Human</a:t>
            </a:r>
            <a:r>
              <a:rPr lang="fr-FR" sz="3600" dirty="0">
                <a:cs typeface="+mn-cs"/>
              </a:rPr>
              <a:t>-Computer </a:t>
            </a:r>
            <a:r>
              <a:rPr lang="fr-FR" sz="3600" dirty="0" smtClean="0">
                <a:cs typeface="+mn-cs"/>
              </a:rPr>
              <a:t>Interaction »</a:t>
            </a:r>
            <a:r>
              <a:rPr lang="fr-FR" sz="3200" dirty="0" smtClean="0">
                <a:cs typeface="+mn-cs"/>
              </a:rPr>
              <a:t>, </a:t>
            </a:r>
            <a:r>
              <a:rPr lang="fr-FR" sz="3200" dirty="0"/>
              <a:t>1983</a:t>
            </a:r>
            <a:r>
              <a:rPr lang="fr-FR" sz="2800" dirty="0"/>
              <a:t> </a:t>
            </a:r>
            <a:endParaRPr lang="fr-FR" sz="3200" dirty="0">
              <a:latin typeface="Times New Roman" charset="0"/>
              <a:cs typeface="+mn-cs"/>
            </a:endParaRPr>
          </a:p>
          <a:p>
            <a:pPr>
              <a:defRPr/>
            </a:pPr>
            <a:endParaRPr lang="fr-FR" dirty="0">
              <a:latin typeface="Times New Roman" charset="0"/>
              <a:cs typeface="+mn-cs"/>
            </a:endParaRPr>
          </a:p>
          <a:p>
            <a:pPr>
              <a:defRPr/>
            </a:pPr>
            <a:endParaRPr lang="fr-FR" sz="4400" b="1" dirty="0">
              <a:solidFill>
                <a:srgbClr val="0000FF"/>
              </a:solidFill>
            </a:endParaRPr>
          </a:p>
        </p:txBody>
      </p:sp>
      <p:sp>
        <p:nvSpPr>
          <p:cNvPr id="2" name="Espace réservé du numéro de diapositive 1"/>
          <p:cNvSpPr>
            <a:spLocks noGrp="1"/>
          </p:cNvSpPr>
          <p:nvPr>
            <p:ph type="sldNum" sz="quarter" idx="12"/>
          </p:nvPr>
        </p:nvSpPr>
        <p:spPr/>
        <p:txBody>
          <a:bodyPr/>
          <a:lstStyle/>
          <a:p>
            <a:pPr>
              <a:defRPr/>
            </a:pPr>
            <a:fld id="{9921DD21-E04F-B84F-8A2A-13A65D1374BD}" type="slidenum">
              <a:rPr lang="fr-FR" smtClean="0"/>
              <a:pPr>
                <a:defRPr/>
              </a:pPr>
              <a:t>41</a:t>
            </a:fld>
            <a:endParaRPr lang="fr-F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p:txBody>
          <a:bodyPr/>
          <a:lstStyle/>
          <a:p>
            <a:pPr eaLnBrk="1" hangingPunct="1">
              <a:defRPr/>
            </a:pPr>
            <a:r>
              <a:rPr lang="fr-FR" b="1" dirty="0" smtClean="0"/>
              <a:t>GOMS</a:t>
            </a:r>
            <a:endParaRPr lang="fr-FR" dirty="0" smtClean="0"/>
          </a:p>
        </p:txBody>
      </p:sp>
      <p:sp>
        <p:nvSpPr>
          <p:cNvPr id="1117187" name="Rectangle 3"/>
          <p:cNvSpPr>
            <a:spLocks noGrp="1" noChangeArrowheads="1"/>
          </p:cNvSpPr>
          <p:nvPr>
            <p:ph type="body" idx="1"/>
          </p:nvPr>
        </p:nvSpPr>
        <p:spPr>
          <a:xfrm>
            <a:off x="685800" y="1628800"/>
            <a:ext cx="8839200" cy="4724400"/>
          </a:xfrm>
        </p:spPr>
        <p:txBody>
          <a:bodyPr/>
          <a:lstStyle/>
          <a:p>
            <a:pPr eaLnBrk="1" hangingPunct="1">
              <a:lnSpc>
                <a:spcPct val="90000"/>
              </a:lnSpc>
              <a:defRPr/>
            </a:pPr>
            <a:r>
              <a:rPr lang="fr-FR" sz="2800" dirty="0" smtClean="0"/>
              <a:t>Selon le </a:t>
            </a:r>
            <a:r>
              <a:rPr lang="fr-FR" sz="2800" b="1" dirty="0" smtClean="0"/>
              <a:t>Principe de rationalité</a:t>
            </a:r>
            <a:r>
              <a:rPr lang="fr-FR" sz="2800" dirty="0" smtClean="0"/>
              <a:t>, un individu s'efforce de s'adapter aux conditions de la tâche qu'il s'est fixé. Cela signifie que </a:t>
            </a:r>
            <a:r>
              <a:rPr lang="fr-FR" sz="2800" b="1" dirty="0" smtClean="0"/>
              <a:t>son comportement est conditionné par l'environnement</a:t>
            </a:r>
            <a:r>
              <a:rPr lang="fr-FR" sz="2800" dirty="0" smtClean="0"/>
              <a:t>.</a:t>
            </a:r>
          </a:p>
          <a:p>
            <a:pPr eaLnBrk="1" hangingPunct="1">
              <a:lnSpc>
                <a:spcPct val="90000"/>
              </a:lnSpc>
              <a:defRPr/>
            </a:pPr>
            <a:r>
              <a:rPr lang="fr-FR" sz="2800" dirty="0" smtClean="0"/>
              <a:t>Selon Herbert Simon (1984) la complexité du comportement n'est pas due à la complexité interne de l'individu mais à celle de l'environnement. Il donne l’exemple de la trajectoire d’une fourmi sur le sable d’une plage (-&gt; concept d’agent). </a:t>
            </a:r>
          </a:p>
          <a:p>
            <a:pPr eaLnBrk="1" hangingPunct="1">
              <a:lnSpc>
                <a:spcPct val="90000"/>
              </a:lnSpc>
              <a:defRPr/>
            </a:pPr>
            <a:r>
              <a:rPr lang="fr-FR" sz="2800" dirty="0" smtClean="0"/>
              <a:t>ex: Traitement de texte avec Emacs "Ctrl-@ </a:t>
            </a:r>
            <a:r>
              <a:rPr lang="fr-FR" sz="2800" dirty="0" err="1" smtClean="0"/>
              <a:t>Esc</a:t>
            </a:r>
            <a:r>
              <a:rPr lang="fr-FR" sz="2800" dirty="0" smtClean="0"/>
              <a:t>-f </a:t>
            </a:r>
            <a:r>
              <a:rPr lang="fr-FR" sz="2800" dirty="0" err="1" smtClean="0"/>
              <a:t>Esc</a:t>
            </a:r>
            <a:r>
              <a:rPr lang="fr-FR" sz="2800" dirty="0" smtClean="0"/>
              <a:t>-f </a:t>
            </a:r>
            <a:r>
              <a:rPr lang="fr-FR" sz="2800" dirty="0" err="1" smtClean="0"/>
              <a:t>Ctrlw</a:t>
            </a:r>
            <a:r>
              <a:rPr lang="fr-FR" sz="2800" dirty="0" smtClean="0"/>
              <a:t> Ctrl-y Ctrl-n Ctrl-n Ctrl-n Ctrl-y</a:t>
            </a:r>
            <a:r>
              <a:rPr lang="ja-JP" altLang="fr-FR" sz="2800" dirty="0" smtClean="0"/>
              <a:t>”</a:t>
            </a:r>
            <a:r>
              <a:rPr lang="fr-FR" sz="2800" dirty="0" smtClean="0"/>
              <a:t> par opposition  à </a:t>
            </a:r>
            <a:r>
              <a:rPr lang="fr-FR" sz="2800" dirty="0" err="1" smtClean="0"/>
              <a:t>MacWrite</a:t>
            </a:r>
            <a:r>
              <a:rPr lang="fr-FR" sz="2800" dirty="0" smtClean="0"/>
              <a:t> (qui utilise la souris).</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42</a:t>
            </a:fld>
            <a:endParaRPr lang="fr-F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ChangeArrowheads="1"/>
          </p:cNvSpPr>
          <p:nvPr>
            <p:ph type="title"/>
          </p:nvPr>
        </p:nvSpPr>
        <p:spPr/>
        <p:txBody>
          <a:bodyPr/>
          <a:lstStyle/>
          <a:p>
            <a:pPr eaLnBrk="1" hangingPunct="1">
              <a:defRPr/>
            </a:pPr>
            <a:r>
              <a:rPr lang="fr-FR" b="1" smtClean="0"/>
              <a:t>GOMS</a:t>
            </a:r>
            <a:endParaRPr lang="fr-FR" smtClean="0"/>
          </a:p>
        </p:txBody>
      </p:sp>
      <p:sp>
        <p:nvSpPr>
          <p:cNvPr id="1119235" name="Rectangle 3"/>
          <p:cNvSpPr>
            <a:spLocks noGrp="1" noChangeArrowheads="1"/>
          </p:cNvSpPr>
          <p:nvPr>
            <p:ph type="body" idx="1"/>
          </p:nvPr>
        </p:nvSpPr>
        <p:spPr>
          <a:xfrm>
            <a:off x="344488" y="1981200"/>
            <a:ext cx="9220200" cy="4724400"/>
          </a:xfrm>
        </p:spPr>
        <p:txBody>
          <a:bodyPr/>
          <a:lstStyle/>
          <a:p>
            <a:pPr eaLnBrk="1" hangingPunct="1">
              <a:defRPr/>
            </a:pPr>
            <a:r>
              <a:rPr lang="fr-FR" dirty="0" smtClean="0"/>
              <a:t>GOMS permet de modéliser le comportement à différents niveaux d'abstraction, de celui de la </a:t>
            </a:r>
            <a:r>
              <a:rPr lang="fr-FR" i="1" dirty="0" smtClean="0"/>
              <a:t>tâche</a:t>
            </a:r>
            <a:r>
              <a:rPr lang="fr-FR" dirty="0" smtClean="0"/>
              <a:t> à celui des </a:t>
            </a:r>
            <a:r>
              <a:rPr lang="fr-FR" i="1" dirty="0" smtClean="0"/>
              <a:t>actions physiques</a:t>
            </a:r>
            <a:r>
              <a:rPr lang="fr-FR" dirty="0" smtClean="0"/>
              <a:t>.</a:t>
            </a:r>
          </a:p>
          <a:p>
            <a:pPr eaLnBrk="1" hangingPunct="1">
              <a:defRPr/>
            </a:pPr>
            <a:endParaRPr lang="fr-FR" sz="1000" dirty="0" smtClean="0"/>
          </a:p>
          <a:p>
            <a:pPr eaLnBrk="1" hangingPunct="1">
              <a:defRPr/>
            </a:pPr>
            <a:r>
              <a:rPr lang="fr-FR" dirty="0" smtClean="0"/>
              <a:t>GOMS (= </a:t>
            </a:r>
            <a:r>
              <a:rPr lang="fr-FR" b="1" dirty="0" smtClean="0"/>
              <a:t>G</a:t>
            </a:r>
            <a:r>
              <a:rPr lang="fr-FR" dirty="0" smtClean="0"/>
              <a:t>oal, </a:t>
            </a:r>
            <a:r>
              <a:rPr lang="fr-FR" b="1" dirty="0" err="1" smtClean="0"/>
              <a:t>O</a:t>
            </a:r>
            <a:r>
              <a:rPr lang="fr-FR" dirty="0" err="1" smtClean="0"/>
              <a:t>perator</a:t>
            </a:r>
            <a:r>
              <a:rPr lang="fr-FR" dirty="0" smtClean="0"/>
              <a:t>, </a:t>
            </a:r>
            <a:r>
              <a:rPr lang="fr-FR" b="1" dirty="0" err="1" smtClean="0"/>
              <a:t>M</a:t>
            </a:r>
            <a:r>
              <a:rPr lang="fr-FR" dirty="0" err="1" smtClean="0"/>
              <a:t>ethod</a:t>
            </a:r>
            <a:r>
              <a:rPr lang="fr-FR" dirty="0" smtClean="0"/>
              <a:t>, </a:t>
            </a:r>
            <a:r>
              <a:rPr lang="fr-FR" b="1" dirty="0" err="1" smtClean="0"/>
              <a:t>S</a:t>
            </a:r>
            <a:r>
              <a:rPr lang="fr-FR" dirty="0" err="1" smtClean="0"/>
              <a:t>election</a:t>
            </a:r>
            <a:r>
              <a:rPr lang="fr-FR" dirty="0" smtClean="0"/>
              <a:t>) introduit quatre ensembles pour représenter l'activité cognitive d'un individu engagé dans la réalisation d'une tâche : les Buts, les Opérateurs, les Méthodes et les règles de Sélection.</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43</a:t>
            </a:fld>
            <a:endParaRPr lang="fr-F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p:txBody>
          <a:bodyPr/>
          <a:lstStyle/>
          <a:p>
            <a:pPr eaLnBrk="1" hangingPunct="1">
              <a:defRPr/>
            </a:pPr>
            <a:r>
              <a:rPr lang="fr-FR" b="1" smtClean="0"/>
              <a:t>Buts</a:t>
            </a:r>
            <a:r>
              <a:rPr lang="fr-FR" smtClean="0"/>
              <a:t> (Goals)</a:t>
            </a:r>
          </a:p>
        </p:txBody>
      </p:sp>
      <p:sp>
        <p:nvSpPr>
          <p:cNvPr id="1118211" name="Rectangle 3"/>
          <p:cNvSpPr>
            <a:spLocks noGrp="1" noChangeArrowheads="1"/>
          </p:cNvSpPr>
          <p:nvPr>
            <p:ph type="body" idx="1"/>
          </p:nvPr>
        </p:nvSpPr>
        <p:spPr>
          <a:xfrm>
            <a:off x="381000" y="1752600"/>
            <a:ext cx="9296400" cy="4876800"/>
          </a:xfrm>
        </p:spPr>
        <p:txBody>
          <a:bodyPr/>
          <a:lstStyle/>
          <a:p>
            <a:pPr eaLnBrk="1" hangingPunct="1">
              <a:lnSpc>
                <a:spcPct val="90000"/>
              </a:lnSpc>
              <a:defRPr/>
            </a:pPr>
            <a:r>
              <a:rPr lang="fr-FR" dirty="0" smtClean="0"/>
              <a:t>But = structure symbolique qui définit un état recherché. Il lui est associé un ensemble de méthodes qui conduisent à cet état. En cas d'échec, il constitue un point de reprise à partir duquel il est possible d'amorcer d'autres tentatives. </a:t>
            </a:r>
          </a:p>
          <a:p>
            <a:pPr eaLnBrk="1" hangingPunct="1">
              <a:lnSpc>
                <a:spcPct val="90000"/>
              </a:lnSpc>
              <a:defRPr/>
            </a:pPr>
            <a:r>
              <a:rPr lang="fr-FR" dirty="0" smtClean="0"/>
              <a:t>Les buts sont organisés de manière hiérarchique : un but complexe est atteint lorsque plusieurs sous-buts sont satisfaits.</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44</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8211">
                                            <p:txEl>
                                              <p:pRg st="0" end="0"/>
                                            </p:txEl>
                                          </p:spTgt>
                                        </p:tgtEl>
                                        <p:attrNameLst>
                                          <p:attrName>style.visibility</p:attrName>
                                        </p:attrNameLst>
                                      </p:cBhvr>
                                      <p:to>
                                        <p:strVal val="visible"/>
                                      </p:to>
                                    </p:set>
                                    <p:anim calcmode="lin" valueType="num">
                                      <p:cBhvr additive="base">
                                        <p:cTn id="7" dur="500" fill="hold"/>
                                        <p:tgtEl>
                                          <p:spTgt spid="1118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8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8211">
                                            <p:txEl>
                                              <p:pRg st="1" end="1"/>
                                            </p:txEl>
                                          </p:spTgt>
                                        </p:tgtEl>
                                        <p:attrNameLst>
                                          <p:attrName>style.visibility</p:attrName>
                                        </p:attrNameLst>
                                      </p:cBhvr>
                                      <p:to>
                                        <p:strVal val="visible"/>
                                      </p:to>
                                    </p:set>
                                    <p:anim calcmode="lin" valueType="num">
                                      <p:cBhvr additive="base">
                                        <p:cTn id="13" dur="500" fill="hold"/>
                                        <p:tgtEl>
                                          <p:spTgt spid="1118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82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p:txBody>
          <a:bodyPr/>
          <a:lstStyle/>
          <a:p>
            <a:pPr eaLnBrk="1" hangingPunct="1">
              <a:defRPr/>
            </a:pPr>
            <a:r>
              <a:rPr lang="fr-FR" b="1" smtClean="0"/>
              <a:t>Buts</a:t>
            </a:r>
            <a:r>
              <a:rPr lang="fr-FR" smtClean="0"/>
              <a:t> (Goals)</a:t>
            </a:r>
          </a:p>
        </p:txBody>
      </p:sp>
      <p:sp>
        <p:nvSpPr>
          <p:cNvPr id="1118211" name="Rectangle 3"/>
          <p:cNvSpPr>
            <a:spLocks noGrp="1" noChangeArrowheads="1"/>
          </p:cNvSpPr>
          <p:nvPr>
            <p:ph type="body" idx="1"/>
          </p:nvPr>
        </p:nvSpPr>
        <p:spPr>
          <a:xfrm>
            <a:off x="381000" y="2008584"/>
            <a:ext cx="9296400" cy="4876800"/>
          </a:xfrm>
        </p:spPr>
        <p:txBody>
          <a:bodyPr/>
          <a:lstStyle/>
          <a:p>
            <a:pPr eaLnBrk="1" hangingPunct="1">
              <a:lnSpc>
                <a:spcPct val="90000"/>
              </a:lnSpc>
              <a:defRPr/>
            </a:pPr>
            <a:r>
              <a:rPr lang="fr-FR" dirty="0" smtClean="0"/>
              <a:t>Les buts élémentaires (sous-buts) sont réalisés par l'exécution d'une suite d'opérateurs. </a:t>
            </a:r>
          </a:p>
          <a:p>
            <a:pPr eaLnBrk="1" hangingPunct="1">
              <a:lnSpc>
                <a:spcPct val="90000"/>
              </a:lnSpc>
              <a:defRPr/>
            </a:pPr>
            <a:r>
              <a:rPr lang="fr-FR" dirty="0" smtClean="0"/>
              <a:t>Les buts forment ainsi une structure arborescente dont les feuilles sont des opérateurs.</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45</a:t>
            </a:fld>
            <a:endParaRPr lang="fr-FR"/>
          </a:p>
        </p:txBody>
      </p:sp>
    </p:spTree>
    <p:extLst>
      <p:ext uri="{BB962C8B-B14F-4D97-AF65-F5344CB8AC3E}">
        <p14:creationId xmlns:p14="http://schemas.microsoft.com/office/powerpoint/2010/main" val="1895806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8211">
                                            <p:txEl>
                                              <p:pRg st="0" end="0"/>
                                            </p:txEl>
                                          </p:spTgt>
                                        </p:tgtEl>
                                        <p:attrNameLst>
                                          <p:attrName>style.visibility</p:attrName>
                                        </p:attrNameLst>
                                      </p:cBhvr>
                                      <p:to>
                                        <p:strVal val="visible"/>
                                      </p:to>
                                    </p:set>
                                    <p:anim calcmode="lin" valueType="num">
                                      <p:cBhvr additive="base">
                                        <p:cTn id="7" dur="500" fill="hold"/>
                                        <p:tgtEl>
                                          <p:spTgt spid="1118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8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8211">
                                            <p:txEl>
                                              <p:pRg st="1" end="1"/>
                                            </p:txEl>
                                          </p:spTgt>
                                        </p:tgtEl>
                                        <p:attrNameLst>
                                          <p:attrName>style.visibility</p:attrName>
                                        </p:attrNameLst>
                                      </p:cBhvr>
                                      <p:to>
                                        <p:strVal val="visible"/>
                                      </p:to>
                                    </p:set>
                                    <p:anim calcmode="lin" valueType="num">
                                      <p:cBhvr additive="base">
                                        <p:cTn id="13" dur="500" fill="hold"/>
                                        <p:tgtEl>
                                          <p:spTgt spid="1118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82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p:txBody>
          <a:bodyPr/>
          <a:lstStyle/>
          <a:p>
            <a:pPr eaLnBrk="1" hangingPunct="1">
              <a:defRPr/>
            </a:pPr>
            <a:r>
              <a:rPr lang="fr-FR" b="1" smtClean="0"/>
              <a:t>Opérateurs</a:t>
            </a:r>
            <a:endParaRPr lang="fr-FR" smtClean="0"/>
          </a:p>
        </p:txBody>
      </p:sp>
      <p:sp>
        <p:nvSpPr>
          <p:cNvPr id="1121283" name="Rectangle 3"/>
          <p:cNvSpPr>
            <a:spLocks noGrp="1" noChangeArrowheads="1"/>
          </p:cNvSpPr>
          <p:nvPr>
            <p:ph type="body" idx="1"/>
          </p:nvPr>
        </p:nvSpPr>
        <p:spPr>
          <a:xfrm>
            <a:off x="381000" y="1752600"/>
            <a:ext cx="9296400" cy="4876800"/>
          </a:xfrm>
        </p:spPr>
        <p:txBody>
          <a:bodyPr/>
          <a:lstStyle/>
          <a:p>
            <a:pPr eaLnBrk="1" hangingPunct="1">
              <a:lnSpc>
                <a:spcPct val="90000"/>
              </a:lnSpc>
              <a:defRPr/>
            </a:pPr>
            <a:r>
              <a:rPr lang="fr-FR" dirty="0" smtClean="0"/>
              <a:t>Un opérateur est une action élémentaire dont l'exécution provoque un changement d'état dans l’état mental de l'utilisateur et/ou dans l’état de l'environnement.</a:t>
            </a:r>
          </a:p>
          <a:p>
            <a:pPr eaLnBrk="1" hangingPunct="1">
              <a:lnSpc>
                <a:spcPct val="90000"/>
              </a:lnSpc>
              <a:defRPr/>
            </a:pPr>
            <a:r>
              <a:rPr lang="fr-FR" dirty="0" smtClean="0"/>
              <a:t>Analogie entre l'ensemble des opérateurs et celui des instructions d'une machine abstraite. Un opérateur se caractérise par des opérandes d'entrée et de sortie et par le temps nécessaire à son exécution. </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46</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1283">
                                            <p:txEl>
                                              <p:pRg st="0" end="0"/>
                                            </p:txEl>
                                          </p:spTgt>
                                        </p:tgtEl>
                                        <p:attrNameLst>
                                          <p:attrName>style.visibility</p:attrName>
                                        </p:attrNameLst>
                                      </p:cBhvr>
                                      <p:to>
                                        <p:strVal val="visible"/>
                                      </p:to>
                                    </p:set>
                                    <p:animEffect transition="in" filter="strips(downLeft)">
                                      <p:cBhvr>
                                        <p:cTn id="7" dur="500"/>
                                        <p:tgtEl>
                                          <p:spTgt spid="1121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21283">
                                            <p:txEl>
                                              <p:pRg st="1" end="1"/>
                                            </p:txEl>
                                          </p:spTgt>
                                        </p:tgtEl>
                                        <p:attrNameLst>
                                          <p:attrName>style.visibility</p:attrName>
                                        </p:attrNameLst>
                                      </p:cBhvr>
                                      <p:to>
                                        <p:strVal val="visible"/>
                                      </p:to>
                                    </p:set>
                                    <p:animEffect transition="in" filter="strips(downLeft)">
                                      <p:cBhvr>
                                        <p:cTn id="12" dur="500"/>
                                        <p:tgtEl>
                                          <p:spTgt spid="1121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p:txBody>
          <a:bodyPr/>
          <a:lstStyle/>
          <a:p>
            <a:pPr eaLnBrk="1" hangingPunct="1">
              <a:defRPr/>
            </a:pPr>
            <a:r>
              <a:rPr lang="fr-FR" b="1" smtClean="0"/>
              <a:t>Opérateurs</a:t>
            </a:r>
            <a:endParaRPr lang="fr-FR" smtClean="0"/>
          </a:p>
        </p:txBody>
      </p:sp>
      <p:sp>
        <p:nvSpPr>
          <p:cNvPr id="1121283" name="Rectangle 3"/>
          <p:cNvSpPr>
            <a:spLocks noGrp="1" noChangeArrowheads="1"/>
          </p:cNvSpPr>
          <p:nvPr>
            <p:ph type="body" idx="1"/>
          </p:nvPr>
        </p:nvSpPr>
        <p:spPr>
          <a:xfrm>
            <a:off x="381000" y="1752600"/>
            <a:ext cx="9296400" cy="4876800"/>
          </a:xfrm>
        </p:spPr>
        <p:txBody>
          <a:bodyPr/>
          <a:lstStyle/>
          <a:p>
            <a:pPr eaLnBrk="1" hangingPunct="1">
              <a:lnSpc>
                <a:spcPct val="90000"/>
              </a:lnSpc>
              <a:defRPr/>
            </a:pPr>
            <a:r>
              <a:rPr lang="fr-FR" dirty="0" smtClean="0"/>
              <a:t>Lorsque l'analyse est fine, l'opérateur reflète des mécanismes psychologiques élémentaires (sensoriels, moteurs ou cognitifs). </a:t>
            </a:r>
          </a:p>
          <a:p>
            <a:pPr eaLnBrk="1" hangingPunct="1">
              <a:lnSpc>
                <a:spcPct val="90000"/>
              </a:lnSpc>
              <a:defRPr/>
            </a:pPr>
            <a:r>
              <a:rPr lang="fr-FR" dirty="0" smtClean="0"/>
              <a:t>Lorsqu'elle s'effectue à un niveau d'abstraction élevé, les opérateurs sont des unités d'action spécifiques à l'environnement (par exemple les commandes du système).</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47</a:t>
            </a:fld>
            <a:endParaRPr lang="fr-FR"/>
          </a:p>
        </p:txBody>
      </p:sp>
    </p:spTree>
    <p:extLst>
      <p:ext uri="{BB962C8B-B14F-4D97-AF65-F5344CB8AC3E}">
        <p14:creationId xmlns:p14="http://schemas.microsoft.com/office/powerpoint/2010/main" val="2034158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1283">
                                            <p:txEl>
                                              <p:pRg st="0" end="0"/>
                                            </p:txEl>
                                          </p:spTgt>
                                        </p:tgtEl>
                                        <p:attrNameLst>
                                          <p:attrName>style.visibility</p:attrName>
                                        </p:attrNameLst>
                                      </p:cBhvr>
                                      <p:to>
                                        <p:strVal val="visible"/>
                                      </p:to>
                                    </p:set>
                                    <p:animEffect transition="in" filter="strips(downLeft)">
                                      <p:cBhvr>
                                        <p:cTn id="7" dur="500"/>
                                        <p:tgtEl>
                                          <p:spTgt spid="1121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21283">
                                            <p:txEl>
                                              <p:pRg st="1" end="1"/>
                                            </p:txEl>
                                          </p:spTgt>
                                        </p:tgtEl>
                                        <p:attrNameLst>
                                          <p:attrName>style.visibility</p:attrName>
                                        </p:attrNameLst>
                                      </p:cBhvr>
                                      <p:to>
                                        <p:strVal val="visible"/>
                                      </p:to>
                                    </p:set>
                                    <p:animEffect transition="in" filter="strips(downLeft)">
                                      <p:cBhvr>
                                        <p:cTn id="12" dur="500"/>
                                        <p:tgtEl>
                                          <p:spTgt spid="1121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a:xfrm>
            <a:off x="742950" y="404664"/>
            <a:ext cx="8420100" cy="1143000"/>
          </a:xfrm>
        </p:spPr>
        <p:txBody>
          <a:bodyPr/>
          <a:lstStyle/>
          <a:p>
            <a:pPr eaLnBrk="1" hangingPunct="1">
              <a:defRPr/>
            </a:pPr>
            <a:r>
              <a:rPr lang="fr-FR" b="1" smtClean="0"/>
              <a:t>Méthodes</a:t>
            </a:r>
            <a:endParaRPr lang="fr-FR" smtClean="0"/>
          </a:p>
        </p:txBody>
      </p:sp>
      <p:sp>
        <p:nvSpPr>
          <p:cNvPr id="1123331" name="Rectangle 3"/>
          <p:cNvSpPr>
            <a:spLocks noGrp="1" noChangeArrowheads="1"/>
          </p:cNvSpPr>
          <p:nvPr>
            <p:ph type="body" idx="1"/>
          </p:nvPr>
        </p:nvSpPr>
        <p:spPr>
          <a:xfrm>
            <a:off x="381000" y="1547664"/>
            <a:ext cx="9296400" cy="5105400"/>
          </a:xfrm>
        </p:spPr>
        <p:txBody>
          <a:bodyPr/>
          <a:lstStyle/>
          <a:p>
            <a:pPr eaLnBrk="1" hangingPunct="1">
              <a:defRPr/>
            </a:pPr>
            <a:r>
              <a:rPr lang="fr-FR" dirty="0" smtClean="0"/>
              <a:t>Une méthode décrit le procédé permettant d'atteindre un but. C’est une suite conditionnelle de buts et d'opérateurs, dont les conditions font référence au contenu de la mémoire à court terme et à l'état de l'environnement. </a:t>
            </a:r>
          </a:p>
          <a:p>
            <a:pPr eaLnBrk="1" hangingPunct="1">
              <a:defRPr/>
            </a:pPr>
            <a:r>
              <a:rPr lang="fr-FR" dirty="0" smtClean="0"/>
              <a:t>Elles représentent un </a:t>
            </a:r>
            <a:r>
              <a:rPr lang="fr-FR" b="1" dirty="0" smtClean="0"/>
              <a:t>savoir-faire</a:t>
            </a:r>
            <a:r>
              <a:rPr lang="fr-FR" dirty="0" smtClean="0"/>
              <a:t> et constituent la </a:t>
            </a:r>
            <a:r>
              <a:rPr lang="fr-FR" b="1" dirty="0" smtClean="0"/>
              <a:t>connaissance procédurale</a:t>
            </a:r>
            <a:r>
              <a:rPr lang="fr-FR" dirty="0" smtClean="0"/>
              <a:t>. Elles </a:t>
            </a:r>
            <a:r>
              <a:rPr lang="fr-FR" dirty="0"/>
              <a:t>sont le résultat de l'expérience </a:t>
            </a:r>
            <a:r>
              <a:rPr lang="fr-FR" dirty="0" smtClean="0"/>
              <a:t>acquise</a:t>
            </a:r>
            <a:r>
              <a:rPr lang="fr-FR" dirty="0"/>
              <a:t> </a:t>
            </a:r>
            <a:r>
              <a:rPr lang="fr-FR" dirty="0" smtClean="0"/>
              <a:t>et non pas celui des plans d'action construits dynamiquement pendant l’exécution de la tâche.</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48</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3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33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3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p:txBody>
          <a:bodyPr/>
          <a:lstStyle/>
          <a:p>
            <a:pPr eaLnBrk="1" hangingPunct="1">
              <a:defRPr/>
            </a:pPr>
            <a:r>
              <a:rPr lang="fr-FR" b="1" smtClean="0"/>
              <a:t>Exemple</a:t>
            </a:r>
            <a:endParaRPr lang="fr-FR" smtClean="0"/>
          </a:p>
        </p:txBody>
      </p:sp>
      <p:sp>
        <p:nvSpPr>
          <p:cNvPr id="1125379" name="Rectangle 3"/>
          <p:cNvSpPr>
            <a:spLocks noGrp="1" noChangeArrowheads="1"/>
          </p:cNvSpPr>
          <p:nvPr>
            <p:ph type="body" idx="1"/>
          </p:nvPr>
        </p:nvSpPr>
        <p:spPr>
          <a:xfrm>
            <a:off x="128464" y="1752600"/>
            <a:ext cx="9548936" cy="4876800"/>
          </a:xfrm>
        </p:spPr>
        <p:txBody>
          <a:bodyPr/>
          <a:lstStyle/>
          <a:p>
            <a:pPr eaLnBrk="1" hangingPunct="1">
              <a:lnSpc>
                <a:spcPct val="90000"/>
              </a:lnSpc>
              <a:buFontTx/>
              <a:buNone/>
              <a:defRPr/>
            </a:pPr>
            <a:r>
              <a:rPr lang="fr-FR" sz="2800" dirty="0" smtClean="0"/>
              <a:t>	Dans un éditeur textuel ayant des commandes clavier et </a:t>
            </a:r>
            <a:r>
              <a:rPr lang="fr-FR" sz="2800" dirty="0"/>
              <a:t>d</a:t>
            </a:r>
            <a:r>
              <a:rPr lang="fr-FR" sz="2800" dirty="0" smtClean="0"/>
              <a:t>es commandes souris, le choix entre les méthodes clavier ou souris pour déplacer le curseur d’entrée peut s'exprimer en fonction de la distance entre la position actuelle du curseur, et la localisation visée :</a:t>
            </a:r>
          </a:p>
          <a:p>
            <a:pPr eaLnBrk="1" hangingPunct="1">
              <a:lnSpc>
                <a:spcPct val="90000"/>
              </a:lnSpc>
              <a:buFontTx/>
              <a:buNone/>
              <a:defRPr/>
            </a:pPr>
            <a:endParaRPr lang="fr-FR" sz="1000" dirty="0" smtClean="0"/>
          </a:p>
          <a:p>
            <a:pPr lvl="2" eaLnBrk="1" hangingPunct="1">
              <a:lnSpc>
                <a:spcPct val="90000"/>
              </a:lnSpc>
              <a:buFontTx/>
              <a:buNone/>
              <a:defRPr/>
            </a:pPr>
            <a:r>
              <a:rPr lang="fr-FR" sz="2800" b="1" dirty="0" smtClean="0"/>
              <a:t>si</a:t>
            </a:r>
            <a:r>
              <a:rPr lang="fr-FR" sz="2800" dirty="0" smtClean="0"/>
              <a:t> le but à atteindre est placer le curseur au bas de la fenêtre</a:t>
            </a:r>
          </a:p>
          <a:p>
            <a:pPr lvl="2" eaLnBrk="1" hangingPunct="1">
              <a:lnSpc>
                <a:spcPct val="90000"/>
              </a:lnSpc>
              <a:buFontTx/>
              <a:buNone/>
              <a:defRPr/>
            </a:pPr>
            <a:r>
              <a:rPr lang="fr-FR" sz="2800" b="1" dirty="0" smtClean="0"/>
              <a:t>et</a:t>
            </a:r>
            <a:endParaRPr lang="fr-FR" sz="2800" dirty="0" smtClean="0"/>
          </a:p>
          <a:p>
            <a:pPr lvl="2" eaLnBrk="1" hangingPunct="1">
              <a:lnSpc>
                <a:spcPct val="90000"/>
              </a:lnSpc>
              <a:buFontTx/>
              <a:buNone/>
              <a:defRPr/>
            </a:pPr>
            <a:r>
              <a:rPr lang="fr-FR" sz="2800" b="1" dirty="0" smtClean="0"/>
              <a:t>si</a:t>
            </a:r>
            <a:r>
              <a:rPr lang="fr-FR" sz="2800" dirty="0" smtClean="0"/>
              <a:t> la position actuelle du curseur est loin du bas de la fenêtre</a:t>
            </a:r>
          </a:p>
          <a:p>
            <a:pPr lvl="2" eaLnBrk="1" hangingPunct="1">
              <a:lnSpc>
                <a:spcPct val="90000"/>
              </a:lnSpc>
              <a:buFontTx/>
              <a:buNone/>
              <a:defRPr/>
            </a:pPr>
            <a:r>
              <a:rPr lang="fr-FR" sz="2800" b="1" dirty="0" smtClean="0"/>
              <a:t>alors utiliser la méthode</a:t>
            </a:r>
            <a:r>
              <a:rPr lang="fr-FR" sz="2800" dirty="0" smtClean="0"/>
              <a:t> M1;</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49</a:t>
            </a:fld>
            <a:endParaRPr lang="fr-F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pPr>
              <a:defRPr/>
            </a:pPr>
            <a:r>
              <a:rPr lang="fr-FR" b="1" dirty="0" smtClean="0">
                <a:cs typeface="+mj-cs"/>
              </a:rPr>
              <a:t>Modèle du processeur humain</a:t>
            </a:r>
            <a:endParaRPr lang="fr-FR" dirty="0" smtClean="0">
              <a:cs typeface="+mj-cs"/>
            </a:endParaRPr>
          </a:p>
        </p:txBody>
      </p:sp>
      <p:sp>
        <p:nvSpPr>
          <p:cNvPr id="1051651" name="Rectangle 3"/>
          <p:cNvSpPr>
            <a:spLocks noGrp="1" noChangeArrowheads="1"/>
          </p:cNvSpPr>
          <p:nvPr>
            <p:ph type="body" idx="1"/>
          </p:nvPr>
        </p:nvSpPr>
        <p:spPr/>
        <p:txBody>
          <a:bodyPr/>
          <a:lstStyle/>
          <a:p>
            <a:pPr>
              <a:spcBef>
                <a:spcPct val="0"/>
              </a:spcBef>
              <a:buFontTx/>
              <a:buNone/>
              <a:defRPr/>
            </a:pPr>
            <a:endParaRPr lang="fr-FR" smtClean="0">
              <a:cs typeface="+mn-cs"/>
            </a:endParaRPr>
          </a:p>
          <a:p>
            <a:pPr>
              <a:spcBef>
                <a:spcPct val="0"/>
              </a:spcBef>
              <a:buFontTx/>
              <a:buNone/>
              <a:defRPr/>
            </a:pPr>
            <a:endParaRPr lang="fr-FR" sz="2000" u="sng" smtClean="0">
              <a:latin typeface="Lucida Grande" charset="0"/>
              <a:cs typeface="+mn-cs"/>
            </a:endParaRPr>
          </a:p>
          <a:p>
            <a:pPr>
              <a:spcBef>
                <a:spcPct val="0"/>
              </a:spcBef>
              <a:buFontTx/>
              <a:buNone/>
              <a:defRPr/>
            </a:pPr>
            <a:endParaRPr lang="fr-FR" smtClean="0">
              <a:cs typeface="+mn-cs"/>
            </a:endParaRPr>
          </a:p>
        </p:txBody>
      </p:sp>
      <p:sp>
        <p:nvSpPr>
          <p:cNvPr id="1051652" name="Rectangle 4"/>
          <p:cNvSpPr>
            <a:spLocks noChangeArrowheads="1"/>
          </p:cNvSpPr>
          <p:nvPr/>
        </p:nvSpPr>
        <p:spPr bwMode="auto">
          <a:xfrm>
            <a:off x="609600" y="1739900"/>
            <a:ext cx="8991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200" dirty="0">
                <a:cs typeface="+mn-cs"/>
              </a:rPr>
              <a:t>Dans ce modèle, le sujet humain est vu comme un système de traitement de l'information qui comporte </a:t>
            </a:r>
            <a:endParaRPr lang="fr-FR" sz="3200" dirty="0" smtClean="0">
              <a:cs typeface="+mn-cs"/>
            </a:endParaRPr>
          </a:p>
          <a:p>
            <a:pPr>
              <a:defRPr/>
            </a:pPr>
            <a:r>
              <a:rPr lang="fr-FR" sz="3200" dirty="0" smtClean="0">
                <a:cs typeface="+mn-cs"/>
              </a:rPr>
              <a:t>3 </a:t>
            </a:r>
            <a:r>
              <a:rPr lang="fr-FR" sz="3200" dirty="0">
                <a:cs typeface="+mn-cs"/>
              </a:rPr>
              <a:t>sous-systèmes interdépendants</a:t>
            </a:r>
          </a:p>
          <a:p>
            <a:pPr lvl="1">
              <a:defRPr/>
            </a:pPr>
            <a:r>
              <a:rPr lang="fr-FR" sz="3200" dirty="0">
                <a:cs typeface="+mn-cs"/>
              </a:rPr>
              <a:t>– </a:t>
            </a:r>
            <a:r>
              <a:rPr lang="fr-FR" sz="3200" b="1" dirty="0">
                <a:cs typeface="+mn-cs"/>
              </a:rPr>
              <a:t>le </a:t>
            </a:r>
            <a:r>
              <a:rPr lang="fr-FR" sz="3200" b="1" dirty="0">
                <a:solidFill>
                  <a:srgbClr val="FFEA18"/>
                </a:solidFill>
                <a:cs typeface="+mn-cs"/>
              </a:rPr>
              <a:t>système sensoriel</a:t>
            </a:r>
            <a:r>
              <a:rPr lang="fr-FR" sz="3200" dirty="0">
                <a:cs typeface="+mn-cs"/>
              </a:rPr>
              <a:t>,</a:t>
            </a:r>
          </a:p>
          <a:p>
            <a:pPr lvl="1">
              <a:defRPr/>
            </a:pPr>
            <a:r>
              <a:rPr lang="fr-FR" sz="3200" dirty="0">
                <a:cs typeface="+mn-cs"/>
              </a:rPr>
              <a:t>– </a:t>
            </a:r>
            <a:r>
              <a:rPr lang="fr-FR" sz="3200" b="1" dirty="0">
                <a:cs typeface="+mn-cs"/>
              </a:rPr>
              <a:t>le </a:t>
            </a:r>
            <a:r>
              <a:rPr lang="fr-FR" sz="3200" b="1" dirty="0">
                <a:solidFill>
                  <a:srgbClr val="FFEA18"/>
                </a:solidFill>
                <a:cs typeface="+mn-cs"/>
              </a:rPr>
              <a:t>système moteur</a:t>
            </a:r>
            <a:r>
              <a:rPr lang="fr-FR" sz="3200" dirty="0">
                <a:cs typeface="+mn-cs"/>
              </a:rPr>
              <a:t>,</a:t>
            </a:r>
          </a:p>
          <a:p>
            <a:pPr lvl="1">
              <a:defRPr/>
            </a:pPr>
            <a:r>
              <a:rPr lang="fr-FR" sz="3200" dirty="0">
                <a:cs typeface="+mn-cs"/>
              </a:rPr>
              <a:t>– </a:t>
            </a:r>
            <a:r>
              <a:rPr lang="fr-FR" sz="3200" b="1" dirty="0">
                <a:cs typeface="+mn-cs"/>
              </a:rPr>
              <a:t>le </a:t>
            </a:r>
            <a:r>
              <a:rPr lang="fr-FR" sz="3200" b="1" dirty="0">
                <a:solidFill>
                  <a:srgbClr val="FFEA18"/>
                </a:solidFill>
                <a:cs typeface="+mn-cs"/>
              </a:rPr>
              <a:t>système cognitif</a:t>
            </a:r>
            <a:r>
              <a:rPr lang="fr-FR" sz="3200" dirty="0">
                <a:cs typeface="+mn-cs"/>
              </a:rPr>
              <a:t>.</a:t>
            </a:r>
          </a:p>
          <a:p>
            <a:pPr>
              <a:defRPr/>
            </a:pPr>
            <a:r>
              <a:rPr lang="fr-FR" sz="3200" dirty="0">
                <a:cs typeface="+mn-cs"/>
              </a:rPr>
              <a:t>Chaque sous-système dispose</a:t>
            </a:r>
          </a:p>
          <a:p>
            <a:pPr lvl="1">
              <a:defRPr/>
            </a:pPr>
            <a:r>
              <a:rPr lang="fr-FR" sz="3200" dirty="0">
                <a:cs typeface="+mn-cs"/>
              </a:rPr>
              <a:t>– </a:t>
            </a:r>
            <a:r>
              <a:rPr lang="fr-FR" sz="3200" b="1" dirty="0">
                <a:cs typeface="+mn-cs"/>
              </a:rPr>
              <a:t>d</a:t>
            </a:r>
            <a:r>
              <a:rPr lang="fr-FR" altLang="ja-JP" sz="3200" b="1" dirty="0">
                <a:cs typeface="+mn-cs"/>
              </a:rPr>
              <a:t>'</a:t>
            </a:r>
            <a:r>
              <a:rPr lang="fr-FR" sz="3200" b="1" dirty="0">
                <a:cs typeface="+mn-cs"/>
              </a:rPr>
              <a:t>un </a:t>
            </a:r>
            <a:r>
              <a:rPr lang="fr-FR" sz="3200" b="1" dirty="0">
                <a:solidFill>
                  <a:srgbClr val="FFEA18"/>
                </a:solidFill>
                <a:cs typeface="+mn-cs"/>
              </a:rPr>
              <a:t>processeur</a:t>
            </a:r>
            <a:endParaRPr lang="fr-FR" sz="3200" dirty="0">
              <a:cs typeface="+mn-cs"/>
            </a:endParaRPr>
          </a:p>
          <a:p>
            <a:pPr lvl="1">
              <a:defRPr/>
            </a:pPr>
            <a:r>
              <a:rPr lang="fr-FR" sz="3200" dirty="0">
                <a:cs typeface="+mn-cs"/>
              </a:rPr>
              <a:t>– </a:t>
            </a:r>
            <a:r>
              <a:rPr lang="fr-FR" sz="3200" b="1" dirty="0">
                <a:cs typeface="+mn-cs"/>
              </a:rPr>
              <a:t>d</a:t>
            </a:r>
            <a:r>
              <a:rPr lang="fr-FR" altLang="ja-JP" sz="3200" b="1" dirty="0">
                <a:cs typeface="+mn-cs"/>
              </a:rPr>
              <a:t>'</a:t>
            </a:r>
            <a:r>
              <a:rPr lang="fr-FR" sz="3200" b="1" dirty="0">
                <a:cs typeface="+mn-cs"/>
              </a:rPr>
              <a:t>une </a:t>
            </a:r>
            <a:r>
              <a:rPr lang="fr-FR" sz="3200" b="1" dirty="0">
                <a:solidFill>
                  <a:srgbClr val="FFEA18"/>
                </a:solidFill>
                <a:cs typeface="+mn-cs"/>
              </a:rPr>
              <a:t>mémoire</a:t>
            </a:r>
            <a:endParaRPr lang="fr-FR" sz="3200" dirty="0">
              <a:solidFill>
                <a:srgbClr val="000000"/>
              </a:solidFill>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5</a:t>
            </a:fld>
            <a:endParaRPr lang="fr-F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p:txBody>
          <a:bodyPr/>
          <a:lstStyle/>
          <a:p>
            <a:pPr eaLnBrk="1" hangingPunct="1">
              <a:defRPr/>
            </a:pPr>
            <a:r>
              <a:rPr lang="fr-FR" b="1" dirty="0" smtClean="0"/>
              <a:t>Exemple (suite)</a:t>
            </a:r>
          </a:p>
        </p:txBody>
      </p:sp>
      <p:sp>
        <p:nvSpPr>
          <p:cNvPr id="1127427" name="Rectangle 3"/>
          <p:cNvSpPr>
            <a:spLocks noGrp="1" noChangeArrowheads="1"/>
          </p:cNvSpPr>
          <p:nvPr>
            <p:ph type="body" idx="1"/>
          </p:nvPr>
        </p:nvSpPr>
        <p:spPr>
          <a:xfrm>
            <a:off x="381000" y="1752600"/>
            <a:ext cx="9296400" cy="4876800"/>
          </a:xfrm>
        </p:spPr>
        <p:txBody>
          <a:bodyPr/>
          <a:lstStyle/>
          <a:p>
            <a:pPr lvl="1" eaLnBrk="1" hangingPunct="1">
              <a:lnSpc>
                <a:spcPct val="90000"/>
              </a:lnSpc>
              <a:buFontTx/>
              <a:buNone/>
              <a:defRPr/>
            </a:pPr>
            <a:r>
              <a:rPr lang="fr-FR" b="1" dirty="0" smtClean="0"/>
              <a:t>si</a:t>
            </a:r>
            <a:r>
              <a:rPr lang="fr-FR" dirty="0" smtClean="0"/>
              <a:t> le but à atteindre est placer le curseur au bas de la fenêtre</a:t>
            </a:r>
          </a:p>
          <a:p>
            <a:pPr lvl="1" eaLnBrk="1" hangingPunct="1">
              <a:lnSpc>
                <a:spcPct val="90000"/>
              </a:lnSpc>
              <a:buFontTx/>
              <a:buNone/>
              <a:defRPr/>
            </a:pPr>
            <a:r>
              <a:rPr lang="fr-FR" b="1" dirty="0" smtClean="0"/>
              <a:t>et</a:t>
            </a:r>
            <a:endParaRPr lang="fr-FR" dirty="0" smtClean="0"/>
          </a:p>
          <a:p>
            <a:pPr lvl="1" eaLnBrk="1" hangingPunct="1">
              <a:lnSpc>
                <a:spcPct val="90000"/>
              </a:lnSpc>
              <a:buFontTx/>
              <a:buNone/>
              <a:defRPr/>
            </a:pPr>
            <a:r>
              <a:rPr lang="fr-FR" b="1" dirty="0" smtClean="0"/>
              <a:t>si</a:t>
            </a:r>
            <a:r>
              <a:rPr lang="fr-FR" dirty="0" smtClean="0"/>
              <a:t> la position actuelle du curseur est proche du bas de la fenêtre</a:t>
            </a:r>
          </a:p>
          <a:p>
            <a:pPr lvl="1" eaLnBrk="1" hangingPunct="1">
              <a:lnSpc>
                <a:spcPct val="90000"/>
              </a:lnSpc>
              <a:buFontTx/>
              <a:buNone/>
              <a:defRPr/>
            </a:pPr>
            <a:r>
              <a:rPr lang="fr-FR" b="1" dirty="0" smtClean="0"/>
              <a:t>alors utiliser la méthode</a:t>
            </a:r>
            <a:r>
              <a:rPr lang="fr-FR" dirty="0" smtClean="0"/>
              <a:t> M2;</a:t>
            </a:r>
          </a:p>
          <a:p>
            <a:pPr lvl="1" eaLnBrk="1" hangingPunct="1">
              <a:lnSpc>
                <a:spcPct val="90000"/>
              </a:lnSpc>
              <a:buFontTx/>
              <a:buNone/>
              <a:defRPr/>
            </a:pPr>
            <a:endParaRPr lang="fr-FR" sz="1000" dirty="0" smtClean="0"/>
          </a:p>
          <a:p>
            <a:pPr eaLnBrk="1" hangingPunct="1">
              <a:lnSpc>
                <a:spcPct val="90000"/>
              </a:lnSpc>
              <a:buFontTx/>
              <a:buNone/>
              <a:defRPr/>
            </a:pPr>
            <a:r>
              <a:rPr lang="fr-FR" sz="2800" dirty="0" smtClean="0"/>
              <a:t>M1: prendre la souris; déplacer la souris au point désiré; sélectionner;</a:t>
            </a:r>
          </a:p>
          <a:p>
            <a:pPr eaLnBrk="1" hangingPunct="1">
              <a:lnSpc>
                <a:spcPct val="90000"/>
              </a:lnSpc>
              <a:buFontTx/>
              <a:buNone/>
              <a:defRPr/>
            </a:pPr>
            <a:r>
              <a:rPr lang="fr-FR" sz="2800" dirty="0" smtClean="0"/>
              <a:t>M2: tant que le curseur n'est pas sur la ligne désirée taper ctrl-n; tant que le curseur n'est pas au point désiré taper </a:t>
            </a:r>
            <a:r>
              <a:rPr lang="fr-FR" sz="2800" dirty="0" err="1" smtClean="0"/>
              <a:t>esc</a:t>
            </a:r>
            <a:r>
              <a:rPr lang="fr-FR" sz="2800" dirty="0" smtClean="0"/>
              <a:t>-f;</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50</a:t>
            </a:fld>
            <a:endParaRPr lang="fr-F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5" name="Rectangle 3"/>
          <p:cNvSpPr>
            <a:spLocks noGrp="1" noChangeArrowheads="1"/>
          </p:cNvSpPr>
          <p:nvPr>
            <p:ph type="body" idx="1"/>
          </p:nvPr>
        </p:nvSpPr>
        <p:spPr>
          <a:xfrm>
            <a:off x="128464" y="457200"/>
            <a:ext cx="9525000" cy="6096000"/>
          </a:xfrm>
        </p:spPr>
        <p:txBody>
          <a:bodyPr/>
          <a:lstStyle/>
          <a:p>
            <a:pPr eaLnBrk="1" hangingPunct="1">
              <a:lnSpc>
                <a:spcPct val="90000"/>
              </a:lnSpc>
              <a:buFontTx/>
              <a:buNone/>
              <a:defRPr/>
            </a:pPr>
            <a:r>
              <a:rPr lang="fr-FR" dirty="0" smtClean="0"/>
              <a:t>   S. </a:t>
            </a:r>
            <a:r>
              <a:rPr lang="fr-FR" dirty="0" err="1" smtClean="0"/>
              <a:t>Card</a:t>
            </a:r>
            <a:r>
              <a:rPr lang="fr-FR" dirty="0" smtClean="0"/>
              <a:t>, </a:t>
            </a:r>
            <a:r>
              <a:rPr lang="fr-FR" dirty="0" err="1" smtClean="0"/>
              <a:t>T</a:t>
            </a:r>
            <a:r>
              <a:rPr lang="fr-FR" dirty="0" smtClean="0"/>
              <a:t>. Moran et A. </a:t>
            </a:r>
            <a:r>
              <a:rPr lang="fr-FR" dirty="0" err="1" smtClean="0"/>
              <a:t>Newell</a:t>
            </a:r>
            <a:r>
              <a:rPr lang="fr-FR" dirty="0" smtClean="0"/>
              <a:t> définissent 4 niveaux d'analyse : niveau tâche, niveau fonctionnel, niveau argument et niveau physique.</a:t>
            </a:r>
          </a:p>
          <a:p>
            <a:pPr eaLnBrk="1" hangingPunct="1">
              <a:lnSpc>
                <a:spcPct val="90000"/>
              </a:lnSpc>
              <a:buFontTx/>
              <a:buNone/>
              <a:defRPr/>
            </a:pPr>
            <a:r>
              <a:rPr lang="fr-FR" sz="1000" dirty="0" smtClean="0"/>
              <a:t> </a:t>
            </a:r>
          </a:p>
          <a:p>
            <a:pPr eaLnBrk="1" hangingPunct="1">
              <a:lnSpc>
                <a:spcPct val="90000"/>
              </a:lnSpc>
              <a:defRPr/>
            </a:pPr>
            <a:r>
              <a:rPr lang="fr-FR" i="1" dirty="0" smtClean="0"/>
              <a:t>Le </a:t>
            </a:r>
            <a:r>
              <a:rPr lang="fr-FR" sz="3600" i="1" dirty="0" smtClean="0"/>
              <a:t>niveau tâche</a:t>
            </a:r>
            <a:r>
              <a:rPr lang="fr-FR" sz="3600" dirty="0" smtClean="0"/>
              <a:t> </a:t>
            </a:r>
            <a:r>
              <a:rPr lang="fr-FR" dirty="0" smtClean="0"/>
              <a:t>structure l'espace de travail en une </a:t>
            </a:r>
            <a:r>
              <a:rPr lang="fr-FR" b="1" dirty="0" smtClean="0"/>
              <a:t>hiérarchie de sous-tâches</a:t>
            </a:r>
            <a:r>
              <a:rPr lang="fr-FR" dirty="0" smtClean="0"/>
              <a:t> dont la nature dépend uniquement du domaine. Les éléments terminaux de la décomposition sont des </a:t>
            </a:r>
            <a:r>
              <a:rPr lang="fr-FR" b="1" dirty="0" smtClean="0"/>
              <a:t>tâches conceptuelles élémentaires</a:t>
            </a:r>
            <a:r>
              <a:rPr lang="fr-FR" dirty="0" smtClean="0"/>
              <a:t>.</a:t>
            </a:r>
            <a:endParaRPr lang="fr-FR" sz="1000" dirty="0" smtClean="0"/>
          </a:p>
          <a:p>
            <a:pPr marL="0" indent="0" eaLnBrk="1" hangingPunct="1">
              <a:lnSpc>
                <a:spcPct val="90000"/>
              </a:lnSpc>
              <a:buNone/>
              <a:defRPr/>
            </a:pPr>
            <a:r>
              <a:rPr lang="fr-FR" sz="1000" dirty="0" smtClean="0"/>
              <a:t> </a:t>
            </a:r>
          </a:p>
          <a:p>
            <a:pPr eaLnBrk="1" hangingPunct="1">
              <a:lnSpc>
                <a:spcPct val="90000"/>
              </a:lnSpc>
              <a:defRPr/>
            </a:pPr>
            <a:r>
              <a:rPr lang="fr-FR" i="1" dirty="0" smtClean="0"/>
              <a:t>L</a:t>
            </a:r>
            <a:r>
              <a:rPr lang="fr-FR" sz="3600" i="1" dirty="0" smtClean="0"/>
              <a:t>'analyse fonctionnelle</a:t>
            </a:r>
            <a:r>
              <a:rPr lang="fr-FR" sz="3600" dirty="0" smtClean="0"/>
              <a:t> </a:t>
            </a:r>
            <a:r>
              <a:rPr lang="fr-FR" dirty="0" smtClean="0"/>
              <a:t>modélise les tâches élémentaires en termes de fonctions du système. A ce niveau de modélisation, </a:t>
            </a:r>
            <a:r>
              <a:rPr lang="fr-FR" b="1" dirty="0" smtClean="0"/>
              <a:t>l'accomplissement d'une tâche est décrit par une suite de fonctions.</a:t>
            </a:r>
            <a:r>
              <a:rPr lang="fr-FR" sz="2800" dirty="0" smtClean="0"/>
              <a:t> </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51</a:t>
            </a:fld>
            <a:endParaRPr lang="fr-F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body" idx="1"/>
          </p:nvPr>
        </p:nvSpPr>
        <p:spPr>
          <a:xfrm>
            <a:off x="381000" y="762000"/>
            <a:ext cx="9296400" cy="5791200"/>
          </a:xfrm>
        </p:spPr>
        <p:txBody>
          <a:bodyPr/>
          <a:lstStyle/>
          <a:p>
            <a:pPr eaLnBrk="1" hangingPunct="1">
              <a:defRPr/>
            </a:pPr>
            <a:endParaRPr lang="fr-FR" sz="2800" dirty="0" smtClean="0"/>
          </a:p>
          <a:p>
            <a:pPr eaLnBrk="1" hangingPunct="1">
              <a:defRPr/>
            </a:pPr>
            <a:r>
              <a:rPr lang="fr-FR" i="1" dirty="0" smtClean="0"/>
              <a:t>Le </a:t>
            </a:r>
            <a:r>
              <a:rPr lang="fr-FR" sz="3600" i="1" dirty="0" smtClean="0"/>
              <a:t>niveau argument</a:t>
            </a:r>
            <a:r>
              <a:rPr lang="fr-FR" dirty="0" smtClean="0"/>
              <a:t> précise, pour chaque fonction, sa réalisation par une suite de commandes. A ce niveau de modélisation, </a:t>
            </a:r>
            <a:r>
              <a:rPr lang="fr-FR" b="1" dirty="0" smtClean="0"/>
              <a:t>l'accomplissement</a:t>
            </a:r>
            <a:r>
              <a:rPr lang="fr-FR" dirty="0" smtClean="0"/>
              <a:t> </a:t>
            </a:r>
            <a:r>
              <a:rPr lang="fr-FR" b="1" dirty="0" smtClean="0"/>
              <a:t>d'une tâche est décrit par une suite de commandes</a:t>
            </a:r>
            <a:r>
              <a:rPr lang="fr-FR" dirty="0" smtClean="0"/>
              <a:t>. </a:t>
            </a:r>
          </a:p>
          <a:p>
            <a:pPr eaLnBrk="1" hangingPunct="1">
              <a:defRPr/>
            </a:pPr>
            <a:r>
              <a:rPr lang="fr-FR" i="1" dirty="0" smtClean="0"/>
              <a:t>Le </a:t>
            </a:r>
            <a:r>
              <a:rPr lang="fr-FR" sz="3600" i="1" dirty="0" smtClean="0"/>
              <a:t>niveau physique</a:t>
            </a:r>
            <a:r>
              <a:rPr lang="fr-FR" sz="3600" dirty="0" smtClean="0"/>
              <a:t> </a:t>
            </a:r>
            <a:r>
              <a:rPr lang="fr-FR" dirty="0" smtClean="0"/>
              <a:t>décrit en termes </a:t>
            </a:r>
            <a:r>
              <a:rPr lang="fr-FR" b="1" dirty="0" smtClean="0"/>
              <a:t>d'actions physiques</a:t>
            </a:r>
            <a:r>
              <a:rPr lang="fr-FR" dirty="0" smtClean="0"/>
              <a:t> la spécification dune commandes.</a:t>
            </a:r>
          </a:p>
          <a:p>
            <a:pPr marL="0" indent="0" eaLnBrk="1" hangingPunct="1">
              <a:buNone/>
              <a:defRPr/>
            </a:pPr>
            <a:r>
              <a:rPr lang="fr-FR" dirty="0" smtClean="0"/>
              <a:t> </a:t>
            </a:r>
            <a:r>
              <a:rPr lang="fr-FR" sz="3600" b="1" dirty="0" err="1" smtClean="0">
                <a:solidFill>
                  <a:srgbClr val="FF0000"/>
                </a:solidFill>
              </a:rPr>
              <a:t>Keystroke</a:t>
            </a:r>
            <a:r>
              <a:rPr lang="fr-FR" sz="3600" dirty="0" smtClean="0">
                <a:solidFill>
                  <a:srgbClr val="FF0000"/>
                </a:solidFill>
              </a:rPr>
              <a:t> </a:t>
            </a:r>
            <a:r>
              <a:rPr lang="fr-FR" dirty="0" smtClean="0"/>
              <a:t>est une illustration de cette dernière classe de modélisation.</a:t>
            </a:r>
            <a:endParaRPr lang="fr-FR" sz="2800" dirty="0" smtClean="0"/>
          </a:p>
          <a:p>
            <a:pPr eaLnBrk="1" hangingPunct="1">
              <a:defRPr/>
            </a:pPr>
            <a:endParaRPr lang="fr-FR" sz="2400" dirty="0" smtClean="0"/>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52</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15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15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15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742950" y="116632"/>
            <a:ext cx="8420100" cy="1143000"/>
          </a:xfrm>
        </p:spPr>
        <p:txBody>
          <a:bodyPr/>
          <a:lstStyle/>
          <a:p>
            <a:pPr eaLnBrk="1" hangingPunct="1">
              <a:defRPr/>
            </a:pPr>
            <a:r>
              <a:rPr lang="fr-FR" b="1" dirty="0" smtClean="0"/>
              <a:t>Apports de GOMS</a:t>
            </a:r>
            <a:endParaRPr lang="fr-FR" dirty="0" smtClean="0"/>
          </a:p>
        </p:txBody>
      </p:sp>
      <p:sp>
        <p:nvSpPr>
          <p:cNvPr id="1133571" name="Rectangle 3"/>
          <p:cNvSpPr>
            <a:spLocks noGrp="1" noChangeArrowheads="1"/>
          </p:cNvSpPr>
          <p:nvPr>
            <p:ph type="body" idx="1"/>
          </p:nvPr>
        </p:nvSpPr>
        <p:spPr>
          <a:xfrm>
            <a:off x="304800" y="1288504"/>
            <a:ext cx="9372600" cy="4876800"/>
          </a:xfrm>
        </p:spPr>
        <p:txBody>
          <a:bodyPr/>
          <a:lstStyle/>
          <a:p>
            <a:pPr eaLnBrk="1" hangingPunct="1">
              <a:defRPr/>
            </a:pPr>
            <a:r>
              <a:rPr lang="fr-FR" sz="3000" dirty="0" smtClean="0"/>
              <a:t>GOMS véhicule une </a:t>
            </a:r>
            <a:r>
              <a:rPr lang="fr-FR" sz="3000" b="1" dirty="0" smtClean="0"/>
              <a:t>méthode de conception compatible avec celle des informaticiens</a:t>
            </a:r>
            <a:r>
              <a:rPr lang="fr-FR" sz="3000" dirty="0" smtClean="0"/>
              <a:t>. </a:t>
            </a:r>
            <a:r>
              <a:rPr lang="fr-FR" sz="2800" dirty="0" smtClean="0"/>
              <a:t>La modélisation d'une tâche peut être raffinée ou, au contraire, élaborée à partir de constituants élémentaires.</a:t>
            </a:r>
          </a:p>
          <a:p>
            <a:pPr eaLnBrk="1" hangingPunct="1">
              <a:defRPr/>
            </a:pPr>
            <a:r>
              <a:rPr lang="fr-FR" sz="3000" dirty="0" smtClean="0"/>
              <a:t>GOMS fournit un support formel pour des </a:t>
            </a:r>
            <a:r>
              <a:rPr lang="fr-FR" sz="3000" b="1" dirty="0" smtClean="0"/>
              <a:t>évaluations prédictives de performance</a:t>
            </a:r>
            <a:r>
              <a:rPr lang="fr-FR" sz="3000" dirty="0" smtClean="0"/>
              <a:t>. </a:t>
            </a:r>
            <a:r>
              <a:rPr lang="fr-FR" sz="2800" dirty="0" smtClean="0"/>
              <a:t>En effet, la description d'une tâche donnée définit la suite des opérateurs que l'utilisateur va employer pour la réaliser. Connaissant le temps d'exécution de chaque opérateur, on peut prédire le temps nécessaire à la réalisation de la tâche.</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53</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3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3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742950" y="188640"/>
            <a:ext cx="8420100" cy="1143000"/>
          </a:xfrm>
        </p:spPr>
        <p:txBody>
          <a:bodyPr/>
          <a:lstStyle/>
          <a:p>
            <a:pPr eaLnBrk="1" hangingPunct="1">
              <a:defRPr/>
            </a:pPr>
            <a:r>
              <a:rPr lang="fr-FR" b="1" dirty="0" smtClean="0"/>
              <a:t>Limites de GOMS</a:t>
            </a:r>
            <a:endParaRPr lang="fr-FR" dirty="0" smtClean="0"/>
          </a:p>
        </p:txBody>
      </p:sp>
      <p:sp>
        <p:nvSpPr>
          <p:cNvPr id="1134595" name="Rectangle 3"/>
          <p:cNvSpPr>
            <a:spLocks noGrp="1" noChangeArrowheads="1"/>
          </p:cNvSpPr>
          <p:nvPr>
            <p:ph type="body" idx="1"/>
          </p:nvPr>
        </p:nvSpPr>
        <p:spPr>
          <a:xfrm>
            <a:off x="304800" y="1412776"/>
            <a:ext cx="9372600" cy="4876800"/>
          </a:xfrm>
        </p:spPr>
        <p:txBody>
          <a:bodyPr/>
          <a:lstStyle/>
          <a:p>
            <a:pPr eaLnBrk="1" hangingPunct="1">
              <a:lnSpc>
                <a:spcPct val="90000"/>
              </a:lnSpc>
              <a:defRPr/>
            </a:pPr>
            <a:r>
              <a:rPr lang="fr-FR" sz="3000" dirty="0" smtClean="0"/>
              <a:t>GOMS n'offre </a:t>
            </a:r>
            <a:r>
              <a:rPr lang="fr-FR" sz="3000" b="1" dirty="0" smtClean="0"/>
              <a:t>pas de support théorique d'aide à la structuration d'une tâche</a:t>
            </a:r>
            <a:r>
              <a:rPr lang="fr-FR" sz="3000" dirty="0" smtClean="0"/>
              <a:t>. </a:t>
            </a:r>
            <a:r>
              <a:rPr lang="fr-FR" sz="2800" dirty="0" smtClean="0"/>
              <a:t>Nous avons vu que l'informaticien retrouve dans GOMS le repère familier de l'analyse descendante et ascendante. Mais ici, le sujet d'analyse n'est pas un programme mais une tâche, notion que l'informaticien n'a pas l'habitude de manipuler. </a:t>
            </a:r>
          </a:p>
          <a:p>
            <a:pPr eaLnBrk="1" hangingPunct="1">
              <a:lnSpc>
                <a:spcPct val="90000"/>
              </a:lnSpc>
              <a:defRPr/>
            </a:pPr>
            <a:r>
              <a:rPr lang="fr-FR" sz="3000" dirty="0" smtClean="0"/>
              <a:t>La réussite d'une analyse de tâche suppose la connaissance approfondie des mécanismes de représentation mentale. GOMS n'offre aucun support théorique dans ce sens.  </a:t>
            </a:r>
            <a:r>
              <a:rPr lang="fr-FR" sz="3000" b="1" dirty="0" smtClean="0"/>
              <a:t>C’est un modèle prédictif et quantitatif de performance</a:t>
            </a:r>
            <a:r>
              <a:rPr lang="fr-FR" sz="3000" dirty="0" smtClean="0"/>
              <a:t>.</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54</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4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742950" y="424408"/>
            <a:ext cx="8420100" cy="1143000"/>
          </a:xfrm>
        </p:spPr>
        <p:txBody>
          <a:bodyPr/>
          <a:lstStyle/>
          <a:p>
            <a:pPr eaLnBrk="1" hangingPunct="1">
              <a:defRPr/>
            </a:pPr>
            <a:r>
              <a:rPr lang="fr-FR" b="1" dirty="0" smtClean="0"/>
              <a:t>Limites de GOMS</a:t>
            </a:r>
            <a:endParaRPr lang="fr-FR" dirty="0" smtClean="0"/>
          </a:p>
        </p:txBody>
      </p:sp>
      <p:sp>
        <p:nvSpPr>
          <p:cNvPr id="1136643" name="Rectangle 3"/>
          <p:cNvSpPr>
            <a:spLocks noGrp="1" noChangeArrowheads="1"/>
          </p:cNvSpPr>
          <p:nvPr>
            <p:ph type="body" idx="1"/>
          </p:nvPr>
        </p:nvSpPr>
        <p:spPr>
          <a:xfrm>
            <a:off x="304800" y="1504528"/>
            <a:ext cx="9372600" cy="4876800"/>
          </a:xfrm>
        </p:spPr>
        <p:txBody>
          <a:bodyPr/>
          <a:lstStyle/>
          <a:p>
            <a:pPr eaLnBrk="1" hangingPunct="1">
              <a:lnSpc>
                <a:spcPct val="90000"/>
              </a:lnSpc>
              <a:defRPr/>
            </a:pPr>
            <a:r>
              <a:rPr lang="fr-FR" sz="3000" dirty="0" smtClean="0"/>
              <a:t>Avec GOMS, le phénomène observé est l'accomplissement de </a:t>
            </a:r>
            <a:r>
              <a:rPr lang="fr-FR" sz="3000" b="1" dirty="0" smtClean="0"/>
              <a:t>tâches de routine réalisées sans erreur</a:t>
            </a:r>
            <a:r>
              <a:rPr lang="fr-FR" sz="3000" dirty="0" smtClean="0"/>
              <a:t>. </a:t>
            </a:r>
            <a:r>
              <a:rPr lang="fr-FR" sz="2800" dirty="0" smtClean="0"/>
              <a:t>Or, l'erreur est inévitable et le traitement des erreurs est un casse-t</a:t>
            </a:r>
            <a:r>
              <a:rPr lang="fr-FR" altLang="ja-JP" sz="2800" dirty="0" smtClean="0"/>
              <a:t>ête</a:t>
            </a:r>
            <a:r>
              <a:rPr lang="fr-FR" sz="2800" dirty="0" smtClean="0"/>
              <a:t>, y compris dans le cas simple de systèmes déterministes. </a:t>
            </a:r>
            <a:endParaRPr lang="fr-FR" sz="3000" dirty="0" smtClean="0"/>
          </a:p>
          <a:p>
            <a:pPr eaLnBrk="1" hangingPunct="1">
              <a:lnSpc>
                <a:spcPct val="90000"/>
              </a:lnSpc>
              <a:defRPr/>
            </a:pPr>
            <a:r>
              <a:rPr lang="fr-FR" sz="3000" dirty="0" smtClean="0"/>
              <a:t>Dans le cas du sujet humain, le traitement d'une erreur peut se voir comme la réalisation d'une tâche particulière. S'il s'agit d'une tâche de routine, alors il lui correspond un plan qui peut être greffé sur l'arbre de résolution. La question qui se pose alors est le lieu d'insertion du </a:t>
            </a:r>
            <a:r>
              <a:rPr lang="fr-FR" sz="3000" dirty="0" err="1" smtClean="0"/>
              <a:t>sous-plan</a:t>
            </a:r>
            <a:r>
              <a:rPr lang="fr-FR" sz="3000" dirty="0" smtClean="0"/>
              <a:t>. A ce problème, GOMS n'apporte aucun élément de réponse.</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55</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400080"/>
        </a:solidFill>
        <a:effectLst/>
      </p:bgPr>
    </p:bg>
    <p:spTree>
      <p:nvGrpSpPr>
        <p:cNvPr id="1" name=""/>
        <p:cNvGrpSpPr/>
        <p:nvPr/>
      </p:nvGrpSpPr>
      <p:grpSpPr>
        <a:xfrm>
          <a:off x="0" y="0"/>
          <a:ext cx="0" cy="0"/>
          <a:chOff x="0" y="0"/>
          <a:chExt cx="0" cy="0"/>
        </a:xfrm>
      </p:grpSpPr>
      <p:sp>
        <p:nvSpPr>
          <p:cNvPr id="1160194"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1160195"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solidFill>
                <a:srgbClr val="000000"/>
              </a:solidFill>
              <a:latin typeface="Arial" charset="0"/>
              <a:cs typeface="+mn-cs"/>
              <a:sym typeface="Wingdings 2" charset="0"/>
            </a:endParaRPr>
          </a:p>
          <a:p>
            <a:pPr>
              <a:defRPr/>
            </a:pPr>
            <a:endParaRPr lang="fr-FR">
              <a:solidFill>
                <a:srgbClr val="000000"/>
              </a:solidFill>
              <a:latin typeface="Arial" charset="0"/>
              <a:cs typeface="+mn-cs"/>
              <a:sym typeface="Wingdings 2" charset="0"/>
            </a:endParaRPr>
          </a:p>
          <a:p>
            <a:pPr>
              <a:spcBef>
                <a:spcPct val="50000"/>
              </a:spcBef>
              <a:defRPr/>
            </a:pPr>
            <a:endParaRPr lang="fr-FR">
              <a:cs typeface="+mn-cs"/>
            </a:endParaRPr>
          </a:p>
        </p:txBody>
      </p:sp>
      <p:sp>
        <p:nvSpPr>
          <p:cNvPr id="1160196" name="Rectangle 4"/>
          <p:cNvSpPr>
            <a:spLocks noChangeArrowheads="1"/>
          </p:cNvSpPr>
          <p:nvPr/>
        </p:nvSpPr>
        <p:spPr bwMode="auto">
          <a:xfrm>
            <a:off x="762000" y="1263650"/>
            <a:ext cx="8686800" cy="41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800" b="1" dirty="0" err="1">
                <a:solidFill>
                  <a:srgbClr val="FFCC00"/>
                </a:solidFill>
                <a:latin typeface="Times New Roman" charset="0"/>
                <a:cs typeface="+mn-cs"/>
              </a:rPr>
              <a:t>Keystroke</a:t>
            </a:r>
            <a:r>
              <a:rPr lang="fr-FR" sz="3200" dirty="0">
                <a:latin typeface="Times New Roman" charset="0"/>
                <a:cs typeface="+mn-cs"/>
              </a:rPr>
              <a:t> </a:t>
            </a:r>
          </a:p>
          <a:p>
            <a:pPr>
              <a:defRPr/>
            </a:pPr>
            <a:endParaRPr lang="fr-FR" sz="3200" dirty="0">
              <a:latin typeface="Times New Roman" charset="0"/>
              <a:cs typeface="+mn-cs"/>
            </a:endParaRPr>
          </a:p>
          <a:p>
            <a:pPr>
              <a:defRPr/>
            </a:pPr>
            <a:r>
              <a:rPr lang="fr-FR" sz="4000" dirty="0" smtClean="0">
                <a:cs typeface="+mn-cs"/>
              </a:rPr>
              <a:t>S. </a:t>
            </a:r>
            <a:r>
              <a:rPr lang="fr-FR" sz="4000" dirty="0" err="1" smtClean="0">
                <a:cs typeface="+mn-cs"/>
              </a:rPr>
              <a:t>Card</a:t>
            </a:r>
            <a:r>
              <a:rPr lang="fr-FR" sz="4000" dirty="0">
                <a:cs typeface="+mn-cs"/>
              </a:rPr>
              <a:t>, </a:t>
            </a:r>
            <a:r>
              <a:rPr lang="fr-FR" sz="4000" dirty="0" err="1" smtClean="0">
                <a:cs typeface="+mn-cs"/>
              </a:rPr>
              <a:t>T</a:t>
            </a:r>
            <a:r>
              <a:rPr lang="fr-FR" sz="4000" dirty="0" smtClean="0">
                <a:cs typeface="+mn-cs"/>
              </a:rPr>
              <a:t>. Moran</a:t>
            </a:r>
            <a:r>
              <a:rPr lang="fr-FR" sz="4000" dirty="0">
                <a:cs typeface="+mn-cs"/>
              </a:rPr>
              <a:t>, A</a:t>
            </a:r>
            <a:r>
              <a:rPr lang="fr-FR" sz="4000" dirty="0" smtClean="0">
                <a:cs typeface="+mn-cs"/>
              </a:rPr>
              <a:t>. </a:t>
            </a:r>
            <a:r>
              <a:rPr lang="fr-FR" sz="4000" dirty="0" err="1" smtClean="0">
                <a:cs typeface="+mn-cs"/>
              </a:rPr>
              <a:t>Newell</a:t>
            </a:r>
            <a:endParaRPr lang="fr-FR" sz="3200" dirty="0">
              <a:cs typeface="+mn-cs"/>
            </a:endParaRPr>
          </a:p>
          <a:p>
            <a:pPr>
              <a:defRPr/>
            </a:pPr>
            <a:r>
              <a:rPr lang="fr-FR" sz="3600" dirty="0" smtClean="0">
                <a:cs typeface="+mn-cs"/>
              </a:rPr>
              <a:t>« The </a:t>
            </a:r>
            <a:r>
              <a:rPr lang="fr-FR" sz="3600" dirty="0" err="1">
                <a:cs typeface="+mn-cs"/>
              </a:rPr>
              <a:t>Psychology</a:t>
            </a:r>
            <a:r>
              <a:rPr lang="fr-FR" sz="3600" dirty="0">
                <a:cs typeface="+mn-cs"/>
              </a:rPr>
              <a:t> of </a:t>
            </a:r>
            <a:r>
              <a:rPr lang="fr-FR" sz="3600" dirty="0" err="1">
                <a:cs typeface="+mn-cs"/>
              </a:rPr>
              <a:t>Human</a:t>
            </a:r>
            <a:r>
              <a:rPr lang="fr-FR" sz="3600" dirty="0">
                <a:cs typeface="+mn-cs"/>
              </a:rPr>
              <a:t>-Computer </a:t>
            </a:r>
            <a:r>
              <a:rPr lang="fr-FR" sz="3600" dirty="0" smtClean="0">
                <a:cs typeface="+mn-cs"/>
              </a:rPr>
              <a:t>Interaction » </a:t>
            </a:r>
            <a:r>
              <a:rPr lang="fr-FR" sz="3600" dirty="0"/>
              <a:t>,</a:t>
            </a:r>
            <a:r>
              <a:rPr lang="fr-FR" sz="3200" dirty="0"/>
              <a:t> 1983</a:t>
            </a:r>
            <a:r>
              <a:rPr lang="fr-FR" sz="2800" dirty="0"/>
              <a:t> </a:t>
            </a:r>
            <a:r>
              <a:rPr lang="fr-FR" sz="3200" dirty="0" smtClean="0">
                <a:cs typeface="+mn-cs"/>
              </a:rPr>
              <a:t>.</a:t>
            </a:r>
            <a:endParaRPr lang="fr-FR" sz="3200" dirty="0">
              <a:latin typeface="Times New Roman" charset="0"/>
              <a:cs typeface="+mn-cs"/>
            </a:endParaRPr>
          </a:p>
          <a:p>
            <a:pPr>
              <a:defRPr/>
            </a:pPr>
            <a:endParaRPr lang="fr-FR" dirty="0">
              <a:latin typeface="Times New Roman" charset="0"/>
              <a:cs typeface="+mn-cs"/>
            </a:endParaRPr>
          </a:p>
          <a:p>
            <a:pPr>
              <a:defRPr/>
            </a:pPr>
            <a:endParaRPr lang="fr-FR" sz="4400" b="1" dirty="0">
              <a:solidFill>
                <a:srgbClr val="0000FF"/>
              </a:solidFill>
            </a:endParaRPr>
          </a:p>
        </p:txBody>
      </p:sp>
      <p:sp>
        <p:nvSpPr>
          <p:cNvPr id="2" name="Espace réservé du numéro de diapositive 1"/>
          <p:cNvSpPr>
            <a:spLocks noGrp="1"/>
          </p:cNvSpPr>
          <p:nvPr>
            <p:ph type="sldNum" sz="quarter" idx="12"/>
          </p:nvPr>
        </p:nvSpPr>
        <p:spPr/>
        <p:txBody>
          <a:bodyPr/>
          <a:lstStyle/>
          <a:p>
            <a:pPr>
              <a:defRPr/>
            </a:pPr>
            <a:fld id="{9921DD21-E04F-B84F-8A2A-13A65D1374BD}" type="slidenum">
              <a:rPr lang="fr-FR" smtClean="0"/>
              <a:pPr>
                <a:defRPr/>
              </a:pPr>
              <a:t>56</a:t>
            </a:fld>
            <a:endParaRPr lang="fr-F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a:xfrm>
            <a:off x="762000" y="116632"/>
            <a:ext cx="8420100" cy="1143000"/>
          </a:xfrm>
        </p:spPr>
        <p:txBody>
          <a:bodyPr/>
          <a:lstStyle/>
          <a:p>
            <a:pPr eaLnBrk="1" hangingPunct="1">
              <a:defRPr/>
            </a:pPr>
            <a:r>
              <a:rPr lang="fr-FR" b="1" smtClean="0"/>
              <a:t>Keystroke</a:t>
            </a:r>
            <a:endParaRPr lang="fr-FR" smtClean="0"/>
          </a:p>
        </p:txBody>
      </p:sp>
      <p:sp>
        <p:nvSpPr>
          <p:cNvPr id="1137667" name="Rectangle 3"/>
          <p:cNvSpPr>
            <a:spLocks noGrp="1" noChangeArrowheads="1"/>
          </p:cNvSpPr>
          <p:nvPr>
            <p:ph type="body" idx="1"/>
          </p:nvPr>
        </p:nvSpPr>
        <p:spPr>
          <a:xfrm>
            <a:off x="304800" y="1259632"/>
            <a:ext cx="9372600" cy="5334000"/>
          </a:xfrm>
        </p:spPr>
        <p:txBody>
          <a:bodyPr/>
          <a:lstStyle/>
          <a:p>
            <a:pPr marL="285750" indent="-285750" eaLnBrk="1" hangingPunct="1">
              <a:lnSpc>
                <a:spcPct val="90000"/>
              </a:lnSpc>
              <a:buFontTx/>
              <a:buNone/>
              <a:defRPr/>
            </a:pPr>
            <a:r>
              <a:rPr lang="fr-FR" dirty="0" smtClean="0"/>
              <a:t>Etant donnés</a:t>
            </a:r>
          </a:p>
          <a:p>
            <a:pPr marL="862013" lvl="1" eaLnBrk="1" hangingPunct="1">
              <a:lnSpc>
                <a:spcPct val="90000"/>
              </a:lnSpc>
              <a:defRPr/>
            </a:pPr>
            <a:r>
              <a:rPr lang="fr-FR" sz="3200" dirty="0" smtClean="0"/>
              <a:t> une tâche (constituée éventuellement de plusieurs sous-tâches),</a:t>
            </a:r>
          </a:p>
          <a:p>
            <a:pPr marL="862013" lvl="1" eaLnBrk="1" hangingPunct="1">
              <a:lnSpc>
                <a:spcPct val="90000"/>
              </a:lnSpc>
              <a:defRPr/>
            </a:pPr>
            <a:r>
              <a:rPr lang="fr-FR" sz="3200" dirty="0" smtClean="0"/>
              <a:t> le langage de commande du système,</a:t>
            </a:r>
          </a:p>
          <a:p>
            <a:pPr marL="862013" lvl="1" eaLnBrk="1" hangingPunct="1">
              <a:lnSpc>
                <a:spcPct val="90000"/>
              </a:lnSpc>
              <a:defRPr/>
            </a:pPr>
            <a:r>
              <a:rPr lang="fr-FR" sz="3200" dirty="0" smtClean="0"/>
              <a:t> les paramètres caractéristiques des capacités motrices de l'utilisateur,</a:t>
            </a:r>
          </a:p>
          <a:p>
            <a:pPr marL="862013" lvl="1" eaLnBrk="1" hangingPunct="1">
              <a:lnSpc>
                <a:spcPct val="90000"/>
              </a:lnSpc>
              <a:defRPr/>
            </a:pPr>
            <a:r>
              <a:rPr lang="fr-FR" sz="3200" dirty="0" smtClean="0"/>
              <a:t> les paramètres des temps de réponse du système, et</a:t>
            </a:r>
          </a:p>
          <a:p>
            <a:pPr marL="862013" lvl="1" eaLnBrk="1" hangingPunct="1">
              <a:lnSpc>
                <a:spcPct val="90000"/>
              </a:lnSpc>
              <a:defRPr/>
            </a:pPr>
            <a:r>
              <a:rPr lang="fr-FR" sz="3200" dirty="0" smtClean="0"/>
              <a:t> la méthode de réalisation de la tâche,</a:t>
            </a:r>
          </a:p>
          <a:p>
            <a:pPr marL="285750" indent="-285750" eaLnBrk="1" hangingPunct="1">
              <a:lnSpc>
                <a:spcPct val="90000"/>
              </a:lnSpc>
              <a:buFontTx/>
              <a:buNone/>
              <a:defRPr/>
            </a:pPr>
            <a:r>
              <a:rPr lang="fr-FR" dirty="0" smtClean="0"/>
              <a:t>=&gt; Prédire le temps d'exécution de cette tâche par un utilisateur expert.</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57</a:t>
            </a:fld>
            <a:endParaRPr lang="fr-F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5" name="Rectangle 3"/>
          <p:cNvSpPr>
            <a:spLocks noGrp="1" noChangeArrowheads="1"/>
          </p:cNvSpPr>
          <p:nvPr>
            <p:ph type="body" idx="1"/>
          </p:nvPr>
        </p:nvSpPr>
        <p:spPr>
          <a:xfrm>
            <a:off x="304800" y="789384"/>
            <a:ext cx="9601200" cy="6096000"/>
          </a:xfrm>
        </p:spPr>
        <p:txBody>
          <a:bodyPr/>
          <a:lstStyle/>
          <a:p>
            <a:pPr marL="285750" indent="-285750" eaLnBrk="1" hangingPunct="1">
              <a:defRPr/>
            </a:pPr>
            <a:r>
              <a:rPr lang="fr-FR" dirty="0" smtClean="0"/>
              <a:t>Comme GOMS, </a:t>
            </a:r>
            <a:r>
              <a:rPr lang="fr-FR" dirty="0" err="1" smtClean="0"/>
              <a:t>Keystroke</a:t>
            </a:r>
            <a:r>
              <a:rPr lang="fr-FR" dirty="0" smtClean="0"/>
              <a:t> s'intéresse aux performances sans erreur.</a:t>
            </a:r>
          </a:p>
          <a:p>
            <a:pPr marL="285750" indent="-285750" eaLnBrk="1" hangingPunct="1">
              <a:defRPr/>
            </a:pPr>
            <a:r>
              <a:rPr lang="fr-FR" dirty="0" smtClean="0"/>
              <a:t>Contrairement à GOMS, </a:t>
            </a:r>
            <a:r>
              <a:rPr lang="fr-FR" dirty="0" err="1" smtClean="0"/>
              <a:t>Keystroke</a:t>
            </a:r>
            <a:r>
              <a:rPr lang="fr-FR" dirty="0" smtClean="0"/>
              <a:t> ne prédit pas de choix de méthode : celle-ci est donnée.</a:t>
            </a:r>
          </a:p>
          <a:p>
            <a:pPr marL="285750" indent="-285750" eaLnBrk="1" hangingPunct="1">
              <a:defRPr/>
            </a:pPr>
            <a:r>
              <a:rPr lang="fr-FR" dirty="0" smtClean="0"/>
              <a:t>Seconde restriction par rapport à GOMS, </a:t>
            </a:r>
            <a:r>
              <a:rPr lang="fr-FR" dirty="0" err="1" smtClean="0"/>
              <a:t>Keystroke</a:t>
            </a:r>
            <a:r>
              <a:rPr lang="fr-FR" dirty="0" smtClean="0"/>
              <a:t> évalue le temps d'exécution, et pas le temps total d'accomplissement d'une tâche. </a:t>
            </a:r>
            <a:r>
              <a:rPr lang="fr-FR" sz="2800" dirty="0" smtClean="0"/>
              <a:t>(Le temps d'accomplissement d'une tâche est la somme du temps d'acquisition et du temps d'exécution. Pendant l'acquisition, l'utilisateur construit une représentation mentale de la tâche).</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58</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9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97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97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1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body" idx="1"/>
          </p:nvPr>
        </p:nvSpPr>
        <p:spPr>
          <a:xfrm>
            <a:off x="304800" y="685800"/>
            <a:ext cx="9372600" cy="5943600"/>
          </a:xfrm>
        </p:spPr>
        <p:txBody>
          <a:bodyPr/>
          <a:lstStyle/>
          <a:p>
            <a:pPr marL="285750" indent="-285750" eaLnBrk="1" hangingPunct="1">
              <a:lnSpc>
                <a:spcPct val="90000"/>
              </a:lnSpc>
              <a:defRPr/>
            </a:pPr>
            <a:r>
              <a:rPr lang="fr-FR" dirty="0" smtClean="0"/>
              <a:t>L'exécution est la réalisation physique de la tâche. Le temps d'acquisition et le temps d'exécution sont considérés  indépendants. </a:t>
            </a:r>
            <a:r>
              <a:rPr lang="fr-FR" b="1" dirty="0" err="1" smtClean="0"/>
              <a:t>Keystroke</a:t>
            </a:r>
            <a:r>
              <a:rPr lang="fr-FR" b="1" dirty="0" smtClean="0"/>
              <a:t> s'intéresse uniquement au temps d'exécution</a:t>
            </a:r>
            <a:r>
              <a:rPr lang="fr-FR" dirty="0" smtClean="0"/>
              <a:t>.</a:t>
            </a:r>
          </a:p>
          <a:p>
            <a:pPr marL="285750" indent="-285750" eaLnBrk="1" hangingPunct="1">
              <a:lnSpc>
                <a:spcPct val="90000"/>
              </a:lnSpc>
              <a:defRPr/>
            </a:pPr>
            <a:r>
              <a:rPr lang="fr-FR" dirty="0" smtClean="0"/>
              <a:t>Puisque </a:t>
            </a:r>
            <a:r>
              <a:rPr lang="fr-FR" dirty="0" err="1" smtClean="0"/>
              <a:t>Keystroke</a:t>
            </a:r>
            <a:r>
              <a:rPr lang="fr-FR" dirty="0" smtClean="0"/>
              <a:t> se situe au niveau lexical et que la méthode de réalisation de la tâche est donnée, les notions de buts et de règles de GOMS deviennent inutiles. </a:t>
            </a:r>
          </a:p>
          <a:p>
            <a:pPr marL="285750" indent="-285750" eaLnBrk="1" hangingPunct="1">
              <a:lnSpc>
                <a:spcPct val="90000"/>
              </a:lnSpc>
              <a:defRPr/>
            </a:pPr>
            <a:r>
              <a:rPr lang="fr-FR" b="1" dirty="0" err="1" smtClean="0"/>
              <a:t>Keystroke</a:t>
            </a:r>
            <a:r>
              <a:rPr lang="fr-FR" b="1" dirty="0" smtClean="0"/>
              <a:t> n’utilise finalement que deux ensembles d'entités, les opérateurs et les méthodes</a:t>
            </a:r>
            <a:r>
              <a:rPr lang="fr-FR" dirty="0" smtClean="0"/>
              <a:t>.</a:t>
            </a:r>
            <a:endParaRPr lang="fr-FR" sz="2800" dirty="0" smtClean="0"/>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59</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17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17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17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9" name="Rectangle 3"/>
          <p:cNvSpPr>
            <a:spLocks noGrp="1" noChangeArrowheads="1"/>
          </p:cNvSpPr>
          <p:nvPr>
            <p:ph type="body" idx="1"/>
          </p:nvPr>
        </p:nvSpPr>
        <p:spPr/>
        <p:txBody>
          <a:bodyPr/>
          <a:lstStyle/>
          <a:p>
            <a:pPr>
              <a:spcBef>
                <a:spcPct val="0"/>
              </a:spcBef>
              <a:buFontTx/>
              <a:buNone/>
              <a:defRPr/>
            </a:pPr>
            <a:endParaRPr lang="fr-FR" smtClean="0">
              <a:cs typeface="+mn-cs"/>
            </a:endParaRPr>
          </a:p>
          <a:p>
            <a:pPr>
              <a:spcBef>
                <a:spcPct val="0"/>
              </a:spcBef>
              <a:buFontTx/>
              <a:buNone/>
              <a:defRPr/>
            </a:pPr>
            <a:endParaRPr lang="fr-FR" sz="2000" u="sng" smtClean="0">
              <a:latin typeface="Lucida Grande" charset="0"/>
              <a:cs typeface="+mn-cs"/>
            </a:endParaRPr>
          </a:p>
          <a:p>
            <a:pPr>
              <a:spcBef>
                <a:spcPct val="0"/>
              </a:spcBef>
              <a:buFontTx/>
              <a:buNone/>
              <a:defRPr/>
            </a:pPr>
            <a:endParaRPr lang="fr-FR" smtClean="0">
              <a:cs typeface="+mn-cs"/>
            </a:endParaRPr>
          </a:p>
        </p:txBody>
      </p:sp>
      <p:sp>
        <p:nvSpPr>
          <p:cNvPr id="1069060" name="Rectangle 4"/>
          <p:cNvSpPr>
            <a:spLocks noChangeArrowheads="1"/>
          </p:cNvSpPr>
          <p:nvPr/>
        </p:nvSpPr>
        <p:spPr bwMode="auto">
          <a:xfrm>
            <a:off x="457200" y="0"/>
            <a:ext cx="9448800" cy="7232650"/>
          </a:xfrm>
          <a:prstGeom prst="rect">
            <a:avLst/>
          </a:prstGeom>
          <a:solidFill>
            <a:srgbClr val="4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sz="3600" u="sng" dirty="0">
              <a:cs typeface="+mn-cs"/>
            </a:endParaRPr>
          </a:p>
          <a:p>
            <a:pPr>
              <a:defRPr/>
            </a:pPr>
            <a:r>
              <a:rPr lang="fr-FR" sz="3600" u="sng" dirty="0">
                <a:cs typeface="+mn-cs"/>
              </a:rPr>
              <a:t>Paramètre d</a:t>
            </a:r>
            <a:r>
              <a:rPr lang="fr-FR" altLang="ja-JP" sz="3600" u="sng" dirty="0">
                <a:cs typeface="+mn-cs"/>
              </a:rPr>
              <a:t>'</a:t>
            </a:r>
            <a:r>
              <a:rPr lang="fr-FR" sz="3600" u="sng" dirty="0">
                <a:cs typeface="+mn-cs"/>
              </a:rPr>
              <a:t>un processeur :</a:t>
            </a:r>
          </a:p>
          <a:p>
            <a:pPr lvl="1">
              <a:buFontTx/>
              <a:buChar char="•"/>
              <a:defRPr/>
            </a:pPr>
            <a:r>
              <a:rPr lang="fr-FR" sz="3200" dirty="0">
                <a:cs typeface="+mn-cs"/>
              </a:rPr>
              <a:t> </a:t>
            </a:r>
            <a:r>
              <a:rPr lang="fr-FR" sz="3200" dirty="0">
                <a:solidFill>
                  <a:srgbClr val="FFEA18"/>
                </a:solidFill>
                <a:cs typeface="+mn-cs"/>
                <a:sym typeface="Symbol" charset="0"/>
              </a:rPr>
              <a:t>,</a:t>
            </a:r>
            <a:r>
              <a:rPr lang="fr-FR" sz="3200" dirty="0">
                <a:cs typeface="+mn-cs"/>
                <a:sym typeface="Symbol" charset="0"/>
              </a:rPr>
              <a:t> </a:t>
            </a:r>
            <a:r>
              <a:rPr lang="fr-FR" sz="3200" b="1" dirty="0">
                <a:solidFill>
                  <a:srgbClr val="FFEA18"/>
                </a:solidFill>
                <a:cs typeface="+mn-cs"/>
              </a:rPr>
              <a:t>cycle de base</a:t>
            </a:r>
            <a:r>
              <a:rPr lang="fr-FR" sz="3200" dirty="0">
                <a:cs typeface="+mn-cs"/>
              </a:rPr>
              <a:t>, qui inclut le cycle d</a:t>
            </a:r>
            <a:r>
              <a:rPr lang="fr-FR" altLang="ja-JP" sz="3200" dirty="0">
                <a:cs typeface="+mn-cs"/>
              </a:rPr>
              <a:t>'</a:t>
            </a:r>
            <a:r>
              <a:rPr lang="fr-FR" sz="3200" dirty="0">
                <a:cs typeface="+mn-cs"/>
              </a:rPr>
              <a:t>accès à la mémoire. En général, ~100 ms</a:t>
            </a:r>
            <a:r>
              <a:rPr lang="fr-FR" sz="3600" u="sng" dirty="0">
                <a:cs typeface="+mn-cs"/>
              </a:rPr>
              <a:t> </a:t>
            </a:r>
          </a:p>
          <a:p>
            <a:pPr>
              <a:defRPr/>
            </a:pPr>
            <a:r>
              <a:rPr lang="fr-FR" sz="3600" u="sng" dirty="0">
                <a:cs typeface="+mn-cs"/>
              </a:rPr>
              <a:t>Paramètres d</a:t>
            </a:r>
            <a:r>
              <a:rPr lang="fr-FR" altLang="ja-JP" sz="3600" u="sng" dirty="0">
                <a:cs typeface="+mn-cs"/>
              </a:rPr>
              <a:t>'</a:t>
            </a:r>
            <a:r>
              <a:rPr lang="fr-FR" sz="3600" u="sng" dirty="0">
                <a:cs typeface="+mn-cs"/>
              </a:rPr>
              <a:t>une mémoire :</a:t>
            </a:r>
            <a:endParaRPr lang="fr-FR" sz="3200" dirty="0">
              <a:cs typeface="+mn-cs"/>
            </a:endParaRPr>
          </a:p>
          <a:p>
            <a:pPr lvl="1">
              <a:defRPr/>
            </a:pPr>
            <a:r>
              <a:rPr lang="fr-FR" sz="3200" dirty="0">
                <a:cs typeface="+mn-cs"/>
              </a:rPr>
              <a:t>• </a:t>
            </a:r>
            <a:r>
              <a:rPr lang="fr-FR" sz="3200" dirty="0">
                <a:solidFill>
                  <a:srgbClr val="FFEA18"/>
                </a:solidFill>
                <a:cs typeface="+mn-cs"/>
              </a:rPr>
              <a:t>µ, la</a:t>
            </a:r>
            <a:r>
              <a:rPr lang="fr-FR" sz="3200" dirty="0">
                <a:cs typeface="+mn-cs"/>
              </a:rPr>
              <a:t> </a:t>
            </a:r>
            <a:r>
              <a:rPr lang="fr-FR" sz="3200" b="1" dirty="0">
                <a:solidFill>
                  <a:srgbClr val="FFEA18"/>
                </a:solidFill>
                <a:cs typeface="+mn-cs"/>
              </a:rPr>
              <a:t>capacité</a:t>
            </a:r>
            <a:r>
              <a:rPr lang="fr-FR" sz="3200" dirty="0">
                <a:cs typeface="+mn-cs"/>
              </a:rPr>
              <a:t> (c'est-à-dire le nombre d</a:t>
            </a:r>
            <a:r>
              <a:rPr lang="fr-FR" altLang="ja-JP" sz="3200" dirty="0">
                <a:cs typeface="+mn-cs"/>
              </a:rPr>
              <a:t>'</a:t>
            </a:r>
            <a:r>
              <a:rPr lang="fr-FR" sz="3200" dirty="0">
                <a:ea typeface="ヒラギノ角ゴ Pro W3" charset="0"/>
                <a:cs typeface="ヒラギノ角ゴ Pro W3" charset="0"/>
              </a:rPr>
              <a:t>élém</a:t>
            </a:r>
            <a:r>
              <a:rPr lang="fr-FR" sz="3200" dirty="0">
                <a:cs typeface="+mn-cs"/>
              </a:rPr>
              <a:t>ents d'information m</a:t>
            </a:r>
            <a:r>
              <a:rPr lang="fr-FR" sz="3200" dirty="0">
                <a:ea typeface="ヒラギノ角ゴ Pro W3" charset="0"/>
                <a:cs typeface="ヒラギノ角ゴ Pro W3" charset="0"/>
              </a:rPr>
              <a:t>émorisés</a:t>
            </a:r>
            <a:r>
              <a:rPr lang="fr-FR" sz="3200" dirty="0">
                <a:cs typeface="+mn-cs"/>
              </a:rPr>
              <a:t>),</a:t>
            </a:r>
          </a:p>
          <a:p>
            <a:pPr lvl="1">
              <a:defRPr/>
            </a:pPr>
            <a:r>
              <a:rPr lang="fr-FR" sz="3200" dirty="0">
                <a:cs typeface="+mn-cs"/>
              </a:rPr>
              <a:t>• </a:t>
            </a:r>
            <a:r>
              <a:rPr lang="fr-FR" sz="3200" dirty="0">
                <a:solidFill>
                  <a:srgbClr val="FFEA18"/>
                </a:solidFill>
                <a:cs typeface="+mn-cs"/>
                <a:sym typeface="Symbol" charset="0"/>
              </a:rPr>
              <a:t></a:t>
            </a:r>
            <a:r>
              <a:rPr lang="fr-FR" sz="3200" dirty="0">
                <a:solidFill>
                  <a:srgbClr val="FFEA18"/>
                </a:solidFill>
                <a:cs typeface="+mn-cs"/>
              </a:rPr>
              <a:t>, la</a:t>
            </a:r>
            <a:r>
              <a:rPr lang="fr-FR" sz="3200" dirty="0">
                <a:cs typeface="+mn-cs"/>
              </a:rPr>
              <a:t> </a:t>
            </a:r>
            <a:r>
              <a:rPr lang="fr-FR" sz="3200" b="1" dirty="0">
                <a:solidFill>
                  <a:srgbClr val="FFEA18"/>
                </a:solidFill>
                <a:cs typeface="+mn-cs"/>
              </a:rPr>
              <a:t>persistance</a:t>
            </a:r>
            <a:r>
              <a:rPr lang="fr-FR" sz="3200" dirty="0">
                <a:cs typeface="+mn-cs"/>
              </a:rPr>
              <a:t> (c'est-à-dire le temps au bout duquel la probabilité de retrouver un </a:t>
            </a:r>
            <a:r>
              <a:rPr lang="fr-FR" sz="3200" dirty="0">
                <a:ea typeface="ヒラギノ角ゴ Pro W3" charset="0"/>
                <a:cs typeface="ヒラギノ角ゴ Pro W3" charset="0"/>
              </a:rPr>
              <a:t>élém</a:t>
            </a:r>
            <a:r>
              <a:rPr lang="fr-FR" sz="3200" dirty="0">
                <a:cs typeface="+mn-cs"/>
              </a:rPr>
              <a:t>ent d'information est inf</a:t>
            </a:r>
            <a:r>
              <a:rPr lang="fr-FR" sz="3200" dirty="0">
                <a:ea typeface="ヒラギノ角ゴ Pro W3" charset="0"/>
                <a:cs typeface="ヒラギノ角ゴ Pro W3" charset="0"/>
              </a:rPr>
              <a:t>ér</a:t>
            </a:r>
            <a:r>
              <a:rPr lang="fr-FR" sz="3200" dirty="0">
                <a:cs typeface="+mn-cs"/>
              </a:rPr>
              <a:t>ieure à 0.5),</a:t>
            </a:r>
          </a:p>
          <a:p>
            <a:pPr lvl="1">
              <a:defRPr/>
            </a:pPr>
            <a:r>
              <a:rPr lang="fr-FR" sz="3200" dirty="0">
                <a:cs typeface="+mn-cs"/>
              </a:rPr>
              <a:t>• </a:t>
            </a:r>
            <a:r>
              <a:rPr lang="fr-FR" sz="3200" dirty="0">
                <a:solidFill>
                  <a:srgbClr val="FFEA18"/>
                </a:solidFill>
                <a:cs typeface="+mn-cs"/>
                <a:sym typeface="Symbol" charset="0"/>
              </a:rPr>
              <a:t></a:t>
            </a:r>
            <a:r>
              <a:rPr lang="fr-FR" sz="3200" dirty="0">
                <a:solidFill>
                  <a:srgbClr val="FFEA18"/>
                </a:solidFill>
                <a:cs typeface="+mn-cs"/>
              </a:rPr>
              <a:t>, le</a:t>
            </a:r>
            <a:r>
              <a:rPr lang="fr-FR" sz="3200" b="1" dirty="0">
                <a:solidFill>
                  <a:srgbClr val="FFEA18"/>
                </a:solidFill>
                <a:cs typeface="+mn-cs"/>
              </a:rPr>
              <a:t> type d'informations </a:t>
            </a:r>
            <a:r>
              <a:rPr lang="fr-FR" sz="3200" dirty="0">
                <a:solidFill>
                  <a:srgbClr val="FFEA18"/>
                </a:solidFill>
                <a:cs typeface="+mn-cs"/>
              </a:rPr>
              <a:t>mémorisés</a:t>
            </a:r>
            <a:r>
              <a:rPr lang="fr-FR" sz="3200" b="1" dirty="0">
                <a:solidFill>
                  <a:srgbClr val="FFEA18"/>
                </a:solidFill>
                <a:cs typeface="+mn-cs"/>
              </a:rPr>
              <a:t> </a:t>
            </a:r>
            <a:r>
              <a:rPr lang="fr-FR" sz="3200" dirty="0">
                <a:cs typeface="+mn-cs"/>
              </a:rPr>
              <a:t>(physique, symbolique, etc.).</a:t>
            </a:r>
          </a:p>
          <a:p>
            <a:pPr lvl="1">
              <a:defRPr/>
            </a:pPr>
            <a:endParaRPr lang="fr-FR" sz="3200" dirty="0">
              <a:cs typeface="+mn-cs"/>
            </a:endParaRPr>
          </a:p>
          <a:p>
            <a:pPr lvl="1">
              <a:defRPr/>
            </a:pPr>
            <a:endParaRPr lang="fr-FR" sz="3200" dirty="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6</a:t>
            </a:fld>
            <a:endParaRPr lang="fr-F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p:txBody>
          <a:bodyPr/>
          <a:lstStyle/>
          <a:p>
            <a:pPr eaLnBrk="1" hangingPunct="1">
              <a:defRPr/>
            </a:pPr>
            <a:r>
              <a:rPr lang="fr-FR" b="1" dirty="0" smtClean="0"/>
              <a:t>Opérateurs de </a:t>
            </a:r>
            <a:r>
              <a:rPr lang="fr-FR" b="1" dirty="0" err="1" smtClean="0"/>
              <a:t>Keystroke</a:t>
            </a:r>
            <a:endParaRPr lang="fr-FR" dirty="0" smtClean="0"/>
          </a:p>
        </p:txBody>
      </p:sp>
      <p:sp>
        <p:nvSpPr>
          <p:cNvPr id="1135619" name="Rectangle 3"/>
          <p:cNvSpPr>
            <a:spLocks noGrp="1" noChangeArrowheads="1"/>
          </p:cNvSpPr>
          <p:nvPr>
            <p:ph type="body" idx="1"/>
          </p:nvPr>
        </p:nvSpPr>
        <p:spPr>
          <a:xfrm>
            <a:off x="381000" y="1676400"/>
            <a:ext cx="9239250" cy="5181600"/>
          </a:xfrm>
        </p:spPr>
        <p:txBody>
          <a:bodyPr/>
          <a:lstStyle/>
          <a:p>
            <a:pPr eaLnBrk="1" hangingPunct="1">
              <a:lnSpc>
                <a:spcPct val="90000"/>
              </a:lnSpc>
              <a:buFontTx/>
              <a:buNone/>
              <a:defRPr/>
            </a:pPr>
            <a:r>
              <a:rPr lang="fr-FR" dirty="0" err="1" smtClean="0"/>
              <a:t>Keystroke</a:t>
            </a:r>
            <a:r>
              <a:rPr lang="fr-FR" dirty="0" smtClean="0"/>
              <a:t> introduit six opérateurs pour décrire l'exécution d'une tâche élémentaire :</a:t>
            </a:r>
          </a:p>
          <a:p>
            <a:pPr lvl="1" eaLnBrk="1" hangingPunct="1">
              <a:lnSpc>
                <a:spcPct val="90000"/>
              </a:lnSpc>
              <a:defRPr/>
            </a:pPr>
            <a:r>
              <a:rPr lang="fr-FR" sz="3200" dirty="0" smtClean="0"/>
              <a:t>K ("</a:t>
            </a:r>
            <a:r>
              <a:rPr lang="fr-FR" sz="3200" dirty="0" err="1" smtClean="0"/>
              <a:t>Keystroking</a:t>
            </a:r>
            <a:r>
              <a:rPr lang="fr-FR" sz="3200" dirty="0" smtClean="0"/>
              <a:t>", frappe de touches du clavier ou de la souris),</a:t>
            </a:r>
          </a:p>
          <a:p>
            <a:pPr lvl="1" eaLnBrk="1" hangingPunct="1">
              <a:lnSpc>
                <a:spcPct val="90000"/>
              </a:lnSpc>
              <a:defRPr/>
            </a:pPr>
            <a:r>
              <a:rPr lang="fr-FR" sz="3200" dirty="0" smtClean="0"/>
              <a:t>P ("</a:t>
            </a:r>
            <a:r>
              <a:rPr lang="fr-FR" sz="3200" dirty="0" err="1" smtClean="0"/>
              <a:t>Pointing</a:t>
            </a:r>
            <a:r>
              <a:rPr lang="fr-FR" sz="3200" dirty="0" smtClean="0"/>
              <a:t>", désignation),</a:t>
            </a:r>
          </a:p>
          <a:p>
            <a:pPr lvl="1" eaLnBrk="1" hangingPunct="1">
              <a:lnSpc>
                <a:spcPct val="90000"/>
              </a:lnSpc>
              <a:defRPr/>
            </a:pPr>
            <a:r>
              <a:rPr lang="fr-FR" sz="3200" dirty="0" smtClean="0"/>
              <a:t>H ("Homing", rapatriement de la main),</a:t>
            </a:r>
          </a:p>
          <a:p>
            <a:pPr lvl="1" eaLnBrk="1" hangingPunct="1">
              <a:lnSpc>
                <a:spcPct val="90000"/>
              </a:lnSpc>
              <a:defRPr/>
            </a:pPr>
            <a:r>
              <a:rPr lang="fr-FR" sz="3200" dirty="0" smtClean="0"/>
              <a:t>D ("</a:t>
            </a:r>
            <a:r>
              <a:rPr lang="fr-FR" sz="3200" dirty="0" err="1" smtClean="0"/>
              <a:t>Drawing</a:t>
            </a:r>
            <a:r>
              <a:rPr lang="fr-FR" sz="3200" dirty="0" smtClean="0"/>
              <a:t>", action de dessiner),</a:t>
            </a:r>
          </a:p>
          <a:p>
            <a:pPr lvl="1" eaLnBrk="1" hangingPunct="1">
              <a:lnSpc>
                <a:spcPct val="90000"/>
              </a:lnSpc>
              <a:defRPr/>
            </a:pPr>
            <a:r>
              <a:rPr lang="fr-FR" sz="3200" dirty="0" smtClean="0"/>
              <a:t>M ("Mental </a:t>
            </a:r>
            <a:r>
              <a:rPr lang="fr-FR" sz="3200" dirty="0" err="1" smtClean="0"/>
              <a:t>activity</a:t>
            </a:r>
            <a:r>
              <a:rPr lang="fr-FR" sz="3200" dirty="0" smtClean="0"/>
              <a:t>", activité mentale)</a:t>
            </a:r>
          </a:p>
          <a:p>
            <a:pPr lvl="1" eaLnBrk="1" hangingPunct="1">
              <a:lnSpc>
                <a:spcPct val="90000"/>
              </a:lnSpc>
              <a:defRPr/>
            </a:pPr>
            <a:r>
              <a:rPr lang="fr-FR" sz="3200" dirty="0" smtClean="0"/>
              <a:t>R ("</a:t>
            </a:r>
            <a:r>
              <a:rPr lang="fr-FR" sz="3200" dirty="0" err="1" smtClean="0"/>
              <a:t>Response</a:t>
            </a:r>
            <a:r>
              <a:rPr lang="fr-FR" sz="3200" dirty="0" smtClean="0"/>
              <a:t> time", temps de réponse du système).</a:t>
            </a:r>
            <a:endParaRPr lang="fr-FR" sz="2400" dirty="0" smtClean="0"/>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60</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356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35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356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356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1356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11356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1" name="Rectangle 3"/>
          <p:cNvSpPr>
            <a:spLocks noGrp="1" noChangeArrowheads="1"/>
          </p:cNvSpPr>
          <p:nvPr>
            <p:ph type="body" idx="1"/>
          </p:nvPr>
        </p:nvSpPr>
        <p:spPr>
          <a:xfrm>
            <a:off x="228600" y="548208"/>
            <a:ext cx="9525000" cy="6553200"/>
          </a:xfrm>
        </p:spPr>
        <p:txBody>
          <a:bodyPr/>
          <a:lstStyle/>
          <a:p>
            <a:pPr eaLnBrk="1" hangingPunct="1">
              <a:lnSpc>
                <a:spcPct val="90000"/>
              </a:lnSpc>
              <a:buFontTx/>
              <a:buNone/>
              <a:defRPr/>
            </a:pPr>
            <a:r>
              <a:rPr lang="fr-FR" dirty="0" smtClean="0"/>
              <a:t>Le temps d</a:t>
            </a:r>
            <a:r>
              <a:rPr lang="fr-FR" altLang="ja-JP" dirty="0" smtClean="0"/>
              <a:t>'</a:t>
            </a:r>
            <a:r>
              <a:rPr lang="fr-FR" dirty="0" smtClean="0"/>
              <a:t>exécution d</a:t>
            </a:r>
            <a:r>
              <a:rPr lang="fr-FR" altLang="ja-JP" dirty="0" smtClean="0"/>
              <a:t>'</a:t>
            </a:r>
            <a:r>
              <a:rPr lang="fr-FR" dirty="0" smtClean="0"/>
              <a:t>une t</a:t>
            </a:r>
            <a:r>
              <a:rPr lang="fr-FR" altLang="ja-JP" dirty="0" smtClean="0"/>
              <a:t>âche est</a:t>
            </a:r>
            <a:r>
              <a:rPr lang="fr-FR" dirty="0" smtClean="0"/>
              <a:t> la somme des temps passés à exécuter chaque classe d'opérateurs.</a:t>
            </a:r>
          </a:p>
          <a:p>
            <a:pPr eaLnBrk="1" hangingPunct="1">
              <a:lnSpc>
                <a:spcPct val="90000"/>
              </a:lnSpc>
              <a:buFontTx/>
              <a:buNone/>
              <a:defRPr/>
            </a:pPr>
            <a:r>
              <a:rPr lang="fr-FR" dirty="0" smtClean="0"/>
              <a:t>		</a:t>
            </a:r>
            <a:r>
              <a:rPr lang="fr-FR" dirty="0" err="1" smtClean="0"/>
              <a:t>T</a:t>
            </a:r>
            <a:r>
              <a:rPr lang="fr-FR" baseline="-25000" dirty="0" err="1" smtClean="0"/>
              <a:t>exec</a:t>
            </a:r>
            <a:r>
              <a:rPr lang="fr-FR" dirty="0" smtClean="0"/>
              <a:t> = T</a:t>
            </a:r>
            <a:r>
              <a:rPr lang="fr-FR" baseline="-25000" dirty="0" smtClean="0"/>
              <a:t>K</a:t>
            </a:r>
            <a:r>
              <a:rPr lang="fr-FR" dirty="0" smtClean="0"/>
              <a:t> + T</a:t>
            </a:r>
            <a:r>
              <a:rPr lang="fr-FR" baseline="-25000" dirty="0" smtClean="0"/>
              <a:t>P</a:t>
            </a:r>
            <a:r>
              <a:rPr lang="fr-FR" dirty="0" smtClean="0"/>
              <a:t> + T</a:t>
            </a:r>
            <a:r>
              <a:rPr lang="fr-FR" baseline="-25000" dirty="0" smtClean="0"/>
              <a:t>H</a:t>
            </a:r>
            <a:r>
              <a:rPr lang="fr-FR" dirty="0" smtClean="0"/>
              <a:t> + T</a:t>
            </a:r>
            <a:r>
              <a:rPr lang="fr-FR" baseline="-25000" dirty="0" smtClean="0"/>
              <a:t>D</a:t>
            </a:r>
            <a:r>
              <a:rPr lang="fr-FR" dirty="0" smtClean="0"/>
              <a:t> + T</a:t>
            </a:r>
            <a:r>
              <a:rPr lang="fr-FR" baseline="-25000" dirty="0" smtClean="0"/>
              <a:t>M</a:t>
            </a:r>
            <a:r>
              <a:rPr lang="fr-FR" dirty="0" smtClean="0"/>
              <a:t> + T</a:t>
            </a:r>
            <a:r>
              <a:rPr lang="fr-FR" baseline="-25000" dirty="0" smtClean="0"/>
              <a:t>R</a:t>
            </a:r>
          </a:p>
          <a:p>
            <a:pPr eaLnBrk="1" hangingPunct="1">
              <a:buFontTx/>
              <a:buNone/>
              <a:defRPr/>
            </a:pPr>
            <a:endParaRPr lang="fr-FR" sz="1000" dirty="0" smtClean="0"/>
          </a:p>
          <a:p>
            <a:pPr eaLnBrk="1" hangingPunct="1">
              <a:defRPr/>
            </a:pPr>
            <a:r>
              <a:rPr lang="fr-FR" dirty="0" smtClean="0"/>
              <a:t>L'opérateur K représente la frappe d'une touche du clavier ou l'acte d'appuyer sur un bouton de la souris (ou tout autre dispositif de désignation).</a:t>
            </a:r>
          </a:p>
          <a:p>
            <a:pPr eaLnBrk="1" hangingPunct="1">
              <a:buFontTx/>
              <a:buNone/>
              <a:defRPr/>
            </a:pPr>
            <a:r>
              <a:rPr lang="fr-FR" dirty="0" smtClean="0"/>
              <a:t>on peut estimer T</a:t>
            </a:r>
            <a:r>
              <a:rPr lang="fr-FR" baseline="-25000" dirty="0" smtClean="0"/>
              <a:t>K</a:t>
            </a:r>
            <a:r>
              <a:rPr lang="fr-FR" dirty="0" smtClean="0"/>
              <a:t> sur une population à partir de tests avec</a:t>
            </a:r>
          </a:p>
          <a:p>
            <a:pPr eaLnBrk="1" hangingPunct="1">
              <a:buFontTx/>
              <a:buNone/>
              <a:defRPr/>
            </a:pPr>
            <a:r>
              <a:rPr lang="fr-FR" dirty="0" smtClean="0"/>
              <a:t>T</a:t>
            </a:r>
            <a:r>
              <a:rPr lang="fr-FR" baseline="-25000" dirty="0" smtClean="0"/>
              <a:t>K</a:t>
            </a:r>
            <a:r>
              <a:rPr lang="fr-FR" dirty="0" smtClean="0"/>
              <a:t> = ( durée totale des tests) / (nombre touches frappées sans erreur)</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61</a:t>
            </a:fld>
            <a:endParaRPr lang="fr-F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body" idx="1"/>
          </p:nvPr>
        </p:nvSpPr>
        <p:spPr>
          <a:xfrm>
            <a:off x="228600" y="304800"/>
            <a:ext cx="9525000" cy="6553200"/>
          </a:xfrm>
        </p:spPr>
        <p:txBody>
          <a:bodyPr/>
          <a:lstStyle/>
          <a:p>
            <a:pPr eaLnBrk="1" hangingPunct="1">
              <a:lnSpc>
                <a:spcPct val="90000"/>
              </a:lnSpc>
              <a:defRPr/>
            </a:pPr>
            <a:r>
              <a:rPr lang="fr-FR" dirty="0" smtClean="0"/>
              <a:t>L'opérateur P représente le déplacement du curseur de la souris vers une cible. Une variante de la loi de </a:t>
            </a:r>
            <a:r>
              <a:rPr lang="fr-FR" dirty="0" err="1" smtClean="0"/>
              <a:t>Fitts</a:t>
            </a:r>
            <a:r>
              <a:rPr lang="fr-FR" dirty="0" smtClean="0"/>
              <a:t> donne le temps de saisie</a:t>
            </a:r>
          </a:p>
          <a:p>
            <a:pPr eaLnBrk="1" hangingPunct="1">
              <a:lnSpc>
                <a:spcPct val="90000"/>
              </a:lnSpc>
              <a:buFontTx/>
              <a:buNone/>
              <a:defRPr/>
            </a:pPr>
            <a:r>
              <a:rPr lang="fr-FR" dirty="0" smtClean="0"/>
              <a:t>			</a:t>
            </a:r>
            <a:r>
              <a:rPr lang="fr-FR" dirty="0" err="1" smtClean="0"/>
              <a:t>T</a:t>
            </a:r>
            <a:r>
              <a:rPr lang="fr-FR" dirty="0" smtClean="0"/>
              <a:t> =  K</a:t>
            </a:r>
            <a:r>
              <a:rPr lang="fr-FR" baseline="-25000" dirty="0" smtClean="0"/>
              <a:t>0</a:t>
            </a:r>
            <a:r>
              <a:rPr lang="fr-FR" dirty="0" smtClean="0"/>
              <a:t> + I log2(D/L+0.5) secondes</a:t>
            </a:r>
          </a:p>
          <a:p>
            <a:pPr eaLnBrk="1" hangingPunct="1">
              <a:lnSpc>
                <a:spcPct val="90000"/>
              </a:lnSpc>
              <a:buFontTx/>
              <a:buNone/>
              <a:defRPr/>
            </a:pPr>
            <a:r>
              <a:rPr lang="fr-FR" dirty="0" smtClean="0"/>
              <a:t>	</a:t>
            </a:r>
            <a:r>
              <a:rPr lang="fr-FR" sz="3000" dirty="0" smtClean="0"/>
              <a:t>où K</a:t>
            </a:r>
            <a:r>
              <a:rPr lang="fr-FR" sz="3000" baseline="-25000" dirty="0" smtClean="0"/>
              <a:t>0</a:t>
            </a:r>
            <a:r>
              <a:rPr lang="fr-FR" sz="3000" dirty="0" smtClean="0"/>
              <a:t>, est une constante qui tient compte du temps nécessaire pour ajuster la saisie initiale de la souris et pour appuyer sur un bouton de sélection. Les mesures expérimentales de S. </a:t>
            </a:r>
            <a:r>
              <a:rPr lang="fr-FR" sz="3000" dirty="0" err="1" smtClean="0"/>
              <a:t>Card</a:t>
            </a:r>
            <a:r>
              <a:rPr lang="fr-FR" sz="3000" dirty="0" smtClean="0"/>
              <a:t>, et </a:t>
            </a:r>
            <a:r>
              <a:rPr lang="fr-FR" sz="3000" dirty="0" err="1" smtClean="0"/>
              <a:t>alii</a:t>
            </a:r>
            <a:r>
              <a:rPr lang="fr-FR" sz="3000" dirty="0" smtClean="0"/>
              <a:t> (83) fournissent K</a:t>
            </a:r>
            <a:r>
              <a:rPr lang="fr-FR" sz="3000" baseline="-25000" dirty="0" smtClean="0"/>
              <a:t>0</a:t>
            </a:r>
            <a:r>
              <a:rPr lang="fr-FR" sz="3000" dirty="0" smtClean="0"/>
              <a:t> = 1.03 s </a:t>
            </a:r>
          </a:p>
          <a:p>
            <a:pPr eaLnBrk="1" hangingPunct="1">
              <a:lnSpc>
                <a:spcPct val="90000"/>
              </a:lnSpc>
              <a:buFontTx/>
              <a:buNone/>
              <a:defRPr/>
            </a:pPr>
            <a:r>
              <a:rPr lang="fr-FR" dirty="0" smtClean="0"/>
              <a:t>	- I est une constante évaluée à : I = 0.1 s,</a:t>
            </a:r>
          </a:p>
          <a:p>
            <a:pPr eaLnBrk="1" hangingPunct="1">
              <a:lnSpc>
                <a:spcPct val="90000"/>
              </a:lnSpc>
              <a:buFontTx/>
              <a:buNone/>
              <a:defRPr/>
            </a:pPr>
            <a:r>
              <a:rPr lang="fr-FR" dirty="0" smtClean="0"/>
              <a:t>	- D est la distance entre la position actuelle de la souris et celle de la cible,</a:t>
            </a:r>
          </a:p>
          <a:p>
            <a:pPr eaLnBrk="1" hangingPunct="1">
              <a:lnSpc>
                <a:spcPct val="90000"/>
              </a:lnSpc>
              <a:buFontTx/>
              <a:buNone/>
              <a:defRPr/>
            </a:pPr>
            <a:r>
              <a:rPr lang="fr-FR" dirty="0" smtClean="0"/>
              <a:t>	- L est la largeur de la cible.</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62</a:t>
            </a:fld>
            <a:endParaRPr lang="fr-F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ChangeArrowheads="1"/>
          </p:cNvSpPr>
          <p:nvPr>
            <p:ph type="body" idx="1"/>
          </p:nvPr>
        </p:nvSpPr>
        <p:spPr>
          <a:xfrm>
            <a:off x="228600" y="304800"/>
            <a:ext cx="9525000" cy="6553200"/>
          </a:xfrm>
        </p:spPr>
        <p:txBody>
          <a:bodyPr/>
          <a:lstStyle/>
          <a:p>
            <a:pPr>
              <a:spcBef>
                <a:spcPct val="0"/>
              </a:spcBef>
              <a:buFontTx/>
              <a:buNone/>
              <a:defRPr/>
            </a:pPr>
            <a:r>
              <a:rPr lang="fr-FR" dirty="0" smtClean="0"/>
              <a:t>et on en déduit T</a:t>
            </a:r>
            <a:r>
              <a:rPr lang="fr-FR" baseline="-25000" dirty="0" smtClean="0"/>
              <a:t>P </a:t>
            </a:r>
            <a:r>
              <a:rPr lang="fr-FR" dirty="0" smtClean="0"/>
              <a:t>= (K</a:t>
            </a:r>
            <a:r>
              <a:rPr lang="fr-FR" baseline="-25000" dirty="0" smtClean="0"/>
              <a:t>0</a:t>
            </a:r>
            <a:r>
              <a:rPr lang="fr-FR" dirty="0" smtClean="0"/>
              <a:t>- T</a:t>
            </a:r>
            <a:r>
              <a:rPr lang="fr-FR" baseline="-25000" dirty="0" smtClean="0"/>
              <a:t>K</a:t>
            </a:r>
            <a:r>
              <a:rPr lang="fr-FR" dirty="0" smtClean="0"/>
              <a:t> ) + I log2(D/L+0.5). En remplaçant les constantes et les temps par leurs valeurs, on obtient pour T</a:t>
            </a:r>
            <a:r>
              <a:rPr lang="fr-FR" baseline="-25000" dirty="0" smtClean="0"/>
              <a:t>P</a:t>
            </a:r>
          </a:p>
          <a:p>
            <a:pPr eaLnBrk="1" hangingPunct="1">
              <a:buFontTx/>
              <a:buNone/>
              <a:defRPr/>
            </a:pPr>
            <a:r>
              <a:rPr lang="fr-FR" dirty="0" smtClean="0"/>
              <a:t>		borne inférieure : T</a:t>
            </a:r>
            <a:r>
              <a:rPr lang="fr-FR" baseline="-25000" dirty="0" smtClean="0"/>
              <a:t>P</a:t>
            </a:r>
            <a:r>
              <a:rPr lang="fr-FR" dirty="0" smtClean="0"/>
              <a:t> = 0.8 s,</a:t>
            </a:r>
          </a:p>
          <a:p>
            <a:pPr eaLnBrk="1" hangingPunct="1">
              <a:buFontTx/>
              <a:buNone/>
              <a:defRPr/>
            </a:pPr>
            <a:r>
              <a:rPr lang="fr-FR" dirty="0" smtClean="0"/>
              <a:t>		borne supérieure : T</a:t>
            </a:r>
            <a:r>
              <a:rPr lang="fr-FR" baseline="-25000" dirty="0" smtClean="0"/>
              <a:t>P</a:t>
            </a:r>
            <a:r>
              <a:rPr lang="fr-FR" dirty="0" smtClean="0"/>
              <a:t> =1.5 s (avec D/L=128), et</a:t>
            </a:r>
          </a:p>
          <a:p>
            <a:pPr eaLnBrk="1" hangingPunct="1">
              <a:buFontTx/>
              <a:buNone/>
              <a:defRPr/>
            </a:pPr>
            <a:r>
              <a:rPr lang="fr-FR" dirty="0" smtClean="0"/>
              <a:t>		valeur moyenne : T</a:t>
            </a:r>
            <a:r>
              <a:rPr lang="fr-FR" baseline="-25000" dirty="0" smtClean="0"/>
              <a:t>P</a:t>
            </a:r>
            <a:r>
              <a:rPr lang="fr-FR" dirty="0" smtClean="0"/>
              <a:t> = 1.1 s</a:t>
            </a:r>
          </a:p>
          <a:p>
            <a:pPr eaLnBrk="1" hangingPunct="1">
              <a:buFontTx/>
              <a:buNone/>
              <a:defRPr/>
            </a:pPr>
            <a:endParaRPr lang="fr-FR" sz="1000" dirty="0" smtClean="0"/>
          </a:p>
          <a:p>
            <a:pPr eaLnBrk="1" hangingPunct="1">
              <a:defRPr/>
            </a:pPr>
            <a:r>
              <a:rPr lang="fr-FR" dirty="0" smtClean="0"/>
              <a:t>L'opérateur H représente les aspects pragmatiques de l'interaction homme-machine, en particulier le changement d'utilisation d'un dispositif physique.</a:t>
            </a:r>
          </a:p>
          <a:p>
            <a:pPr eaLnBrk="1" hangingPunct="1">
              <a:buFontTx/>
              <a:buNone/>
              <a:defRPr/>
            </a:pPr>
            <a:r>
              <a:rPr lang="fr-FR" dirty="0" smtClean="0"/>
              <a:t>			T</a:t>
            </a:r>
            <a:r>
              <a:rPr lang="fr-FR" baseline="-25000" dirty="0" smtClean="0"/>
              <a:t>H</a:t>
            </a:r>
            <a:r>
              <a:rPr lang="fr-FR" dirty="0" smtClean="0"/>
              <a:t> = 0.4 s  (d</a:t>
            </a:r>
            <a:r>
              <a:rPr lang="fr-FR" altLang="ja-JP" dirty="0" smtClean="0"/>
              <a:t>'</a:t>
            </a:r>
            <a:r>
              <a:rPr lang="fr-FR" dirty="0" smtClean="0"/>
              <a:t>après </a:t>
            </a:r>
            <a:r>
              <a:rPr lang="fr-FR" dirty="0" err="1" smtClean="0"/>
              <a:t>Card</a:t>
            </a:r>
            <a:r>
              <a:rPr lang="fr-FR" dirty="0" smtClean="0"/>
              <a:t> 83)</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63</a:t>
            </a:fld>
            <a:endParaRPr lang="fr-F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body" idx="1"/>
          </p:nvPr>
        </p:nvSpPr>
        <p:spPr>
          <a:xfrm>
            <a:off x="228600" y="304800"/>
            <a:ext cx="9525000" cy="6553200"/>
          </a:xfrm>
        </p:spPr>
        <p:txBody>
          <a:bodyPr/>
          <a:lstStyle/>
          <a:p>
            <a:pPr eaLnBrk="1" hangingPunct="1">
              <a:defRPr/>
            </a:pPr>
            <a:r>
              <a:rPr lang="fr-FR" dirty="0" smtClean="0"/>
              <a:t>L'opérateur D représente l'utilisation de la souris pour construire un dessin sur l'écran. </a:t>
            </a:r>
            <a:r>
              <a:rPr lang="fr-FR" sz="3000" dirty="0" smtClean="0"/>
              <a:t>Avec des tests de tracé de segments de droite, </a:t>
            </a:r>
            <a:r>
              <a:rPr lang="fr-FR" sz="3000" dirty="0" err="1" smtClean="0"/>
              <a:t>Card</a:t>
            </a:r>
            <a:r>
              <a:rPr lang="fr-FR" sz="3000" dirty="0" smtClean="0"/>
              <a:t>, Moran et </a:t>
            </a:r>
            <a:r>
              <a:rPr lang="fr-FR" sz="3000" dirty="0" err="1" smtClean="0"/>
              <a:t>Newell</a:t>
            </a:r>
            <a:r>
              <a:rPr lang="fr-FR" sz="3000" dirty="0" smtClean="0"/>
              <a:t> ont obtenu :</a:t>
            </a:r>
          </a:p>
          <a:p>
            <a:pPr eaLnBrk="1" hangingPunct="1">
              <a:buFontTx/>
              <a:buNone/>
              <a:defRPr/>
            </a:pPr>
            <a:r>
              <a:rPr lang="fr-FR" sz="3000" dirty="0" smtClean="0"/>
              <a:t>		T</a:t>
            </a:r>
            <a:r>
              <a:rPr lang="fr-FR" sz="3000" baseline="-25000" dirty="0" smtClean="0"/>
              <a:t>D</a:t>
            </a:r>
            <a:r>
              <a:rPr lang="fr-FR" sz="3000" dirty="0" smtClean="0"/>
              <a:t>= 0.9 n + 0.16 l  où n= le nb de segments, 			et l=la somme de leurs longueurs</a:t>
            </a:r>
          </a:p>
          <a:p>
            <a:pPr eaLnBrk="1" hangingPunct="1">
              <a:defRPr/>
            </a:pPr>
            <a:r>
              <a:rPr lang="fr-FR" dirty="0" smtClean="0"/>
              <a:t>L'opérateur M représente l'activité mentale dont l'individu a besoin pour se préparer à exécuter un opérateur physique K, P, H ou D. </a:t>
            </a:r>
          </a:p>
          <a:p>
            <a:pPr marL="0" indent="0" eaLnBrk="1" hangingPunct="1">
              <a:buNone/>
              <a:defRPr/>
            </a:pPr>
            <a:r>
              <a:rPr lang="fr-FR" dirty="0"/>
              <a:t>	</a:t>
            </a:r>
            <a:r>
              <a:rPr lang="fr-FR" dirty="0" err="1" smtClean="0"/>
              <a:t>Card</a:t>
            </a:r>
            <a:r>
              <a:rPr lang="fr-FR" dirty="0"/>
              <a:t>, </a:t>
            </a:r>
            <a:r>
              <a:rPr lang="fr-FR" dirty="0" smtClean="0"/>
              <a:t>Moran </a:t>
            </a:r>
            <a:r>
              <a:rPr lang="fr-FR" dirty="0"/>
              <a:t>et </a:t>
            </a:r>
            <a:r>
              <a:rPr lang="fr-FR" dirty="0" err="1" smtClean="0"/>
              <a:t>Newell</a:t>
            </a:r>
            <a:r>
              <a:rPr lang="fr-FR" dirty="0" smtClean="0"/>
              <a:t> </a:t>
            </a:r>
            <a:r>
              <a:rPr lang="fr-FR" dirty="0"/>
              <a:t>(83) ont </a:t>
            </a:r>
            <a:r>
              <a:rPr lang="fr-FR" dirty="0" smtClean="0"/>
              <a:t>simplifié la situation et proposé une seule valeur  : T</a:t>
            </a:r>
            <a:r>
              <a:rPr lang="fr-FR" baseline="-25000" dirty="0" smtClean="0"/>
              <a:t>M</a:t>
            </a:r>
            <a:r>
              <a:rPr lang="fr-FR" dirty="0" smtClean="0"/>
              <a:t>= 1.35 s</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64</a:t>
            </a:fld>
            <a:endParaRPr lang="fr-F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body" idx="1"/>
          </p:nvPr>
        </p:nvSpPr>
        <p:spPr>
          <a:xfrm>
            <a:off x="228600" y="954360"/>
            <a:ext cx="9525000" cy="5715000"/>
          </a:xfrm>
        </p:spPr>
        <p:txBody>
          <a:bodyPr/>
          <a:lstStyle/>
          <a:p>
            <a:pPr eaLnBrk="1" hangingPunct="1">
              <a:defRPr/>
            </a:pPr>
            <a:r>
              <a:rPr lang="fr-FR" dirty="0" smtClean="0"/>
              <a:t>L'opérateur R a trait aux temps de traitement des commandes par le système. T</a:t>
            </a:r>
            <a:r>
              <a:rPr lang="fr-FR" baseline="-25000" dirty="0" smtClean="0"/>
              <a:t>R</a:t>
            </a:r>
            <a:r>
              <a:rPr lang="fr-FR" dirty="0" smtClean="0"/>
              <a:t> est le temps pendant lequel le système fait attendre l'utilisateur. </a:t>
            </a:r>
          </a:p>
          <a:p>
            <a:pPr eaLnBrk="1" hangingPunct="1">
              <a:buFontTx/>
              <a:buNone/>
              <a:defRPr/>
            </a:pPr>
            <a:r>
              <a:rPr lang="fr-FR" dirty="0" smtClean="0"/>
              <a:t>	</a:t>
            </a:r>
            <a:r>
              <a:rPr lang="fr-FR" sz="3000" dirty="0" smtClean="0"/>
              <a:t>Si </a:t>
            </a:r>
            <a:r>
              <a:rPr lang="fr-FR" sz="3000" i="1" dirty="0" smtClean="0"/>
              <a:t>n</a:t>
            </a:r>
            <a:r>
              <a:rPr lang="fr-FR" sz="3000" dirty="0" smtClean="0"/>
              <a:t> est le temps de traitement d'une commande par le système, et si </a:t>
            </a:r>
            <a:r>
              <a:rPr lang="fr-FR" sz="3000" i="1" dirty="0" err="1" smtClean="0"/>
              <a:t>t</a:t>
            </a:r>
            <a:r>
              <a:rPr lang="fr-FR" sz="3000" dirty="0" smtClean="0"/>
              <a:t> est le temps exploité par l'utilisateur pour exécuter un opérateur pendant le traitement de la commande, T</a:t>
            </a:r>
            <a:r>
              <a:rPr lang="fr-FR" sz="3000" baseline="-25000" dirty="0" smtClean="0"/>
              <a:t>R</a:t>
            </a:r>
            <a:r>
              <a:rPr lang="fr-FR" sz="3000" dirty="0" smtClean="0"/>
              <a:t> vaut :</a:t>
            </a:r>
          </a:p>
          <a:p>
            <a:pPr lvl="2" eaLnBrk="1" hangingPunct="1">
              <a:buFont typeface="Lucida Grande"/>
              <a:buChar char="-"/>
              <a:defRPr/>
            </a:pPr>
            <a:r>
              <a:rPr lang="fr-FR" sz="3000" dirty="0" smtClean="0"/>
              <a:t>T</a:t>
            </a:r>
            <a:r>
              <a:rPr lang="fr-FR" sz="3000" baseline="-25000" dirty="0" smtClean="0"/>
              <a:t>R</a:t>
            </a:r>
            <a:r>
              <a:rPr lang="fr-FR" sz="3000" dirty="0" smtClean="0"/>
              <a:t> = 0        si </a:t>
            </a:r>
            <a:r>
              <a:rPr lang="fr-FR" sz="3000" i="1" dirty="0" smtClean="0"/>
              <a:t>n</a:t>
            </a:r>
            <a:r>
              <a:rPr lang="fr-FR" sz="3000" dirty="0" smtClean="0"/>
              <a:t> ≤ </a:t>
            </a:r>
            <a:r>
              <a:rPr lang="fr-FR" sz="3000" i="1" dirty="0" err="1" smtClean="0"/>
              <a:t>t</a:t>
            </a:r>
            <a:r>
              <a:rPr lang="fr-FR" sz="3000" dirty="0" smtClean="0"/>
              <a:t> </a:t>
            </a:r>
          </a:p>
          <a:p>
            <a:pPr lvl="2" eaLnBrk="1" hangingPunct="1">
              <a:buFont typeface="Lucida Grande"/>
              <a:buChar char="-"/>
              <a:defRPr/>
            </a:pPr>
            <a:r>
              <a:rPr lang="fr-FR" sz="3000" dirty="0" smtClean="0"/>
              <a:t>T</a:t>
            </a:r>
            <a:r>
              <a:rPr lang="fr-FR" sz="3000" baseline="-25000" dirty="0" smtClean="0"/>
              <a:t>R</a:t>
            </a:r>
            <a:r>
              <a:rPr lang="fr-FR" sz="3000" dirty="0" smtClean="0"/>
              <a:t> = </a:t>
            </a:r>
            <a:r>
              <a:rPr lang="fr-FR" sz="3000" i="1" dirty="0" smtClean="0"/>
              <a:t>n</a:t>
            </a:r>
            <a:r>
              <a:rPr lang="fr-FR" sz="3000" dirty="0" smtClean="0"/>
              <a:t> - </a:t>
            </a:r>
            <a:r>
              <a:rPr lang="fr-FR" sz="3000" i="1" dirty="0" err="1" smtClean="0"/>
              <a:t>t</a:t>
            </a:r>
            <a:r>
              <a:rPr lang="fr-FR" sz="3000" dirty="0" smtClean="0"/>
              <a:t>   si </a:t>
            </a:r>
            <a:r>
              <a:rPr lang="fr-FR" sz="3000" i="1" dirty="0" smtClean="0"/>
              <a:t>n</a:t>
            </a:r>
            <a:r>
              <a:rPr lang="fr-FR" sz="3000" dirty="0" smtClean="0"/>
              <a:t> &gt;</a:t>
            </a:r>
            <a:r>
              <a:rPr lang="fr-FR" sz="3000" i="1" dirty="0" smtClean="0"/>
              <a:t> </a:t>
            </a:r>
            <a:r>
              <a:rPr lang="fr-FR" sz="3000" i="1" dirty="0" err="1" smtClean="0"/>
              <a:t>t</a:t>
            </a:r>
            <a:endParaRPr lang="fr-FR" sz="3000" dirty="0" smtClean="0"/>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65</a:t>
            </a:fld>
            <a:endParaRPr lang="fr-F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pPr eaLnBrk="1" hangingPunct="1">
              <a:defRPr/>
            </a:pPr>
            <a:r>
              <a:rPr lang="fr-FR" b="1" smtClean="0"/>
              <a:t>Codage des méthodes</a:t>
            </a:r>
            <a:endParaRPr lang="fr-FR" smtClean="0"/>
          </a:p>
        </p:txBody>
      </p:sp>
      <p:sp>
        <p:nvSpPr>
          <p:cNvPr id="1152003" name="Rectangle 3"/>
          <p:cNvSpPr>
            <a:spLocks noGrp="1" noChangeArrowheads="1"/>
          </p:cNvSpPr>
          <p:nvPr>
            <p:ph type="body" idx="1"/>
          </p:nvPr>
        </p:nvSpPr>
        <p:spPr>
          <a:xfrm>
            <a:off x="381000" y="1981200"/>
            <a:ext cx="9220200" cy="4876800"/>
          </a:xfrm>
        </p:spPr>
        <p:txBody>
          <a:bodyPr/>
          <a:lstStyle/>
          <a:p>
            <a:pPr eaLnBrk="1" hangingPunct="1">
              <a:buFontTx/>
              <a:buNone/>
              <a:defRPr/>
            </a:pPr>
            <a:r>
              <a:rPr lang="fr-FR" dirty="0" smtClean="0"/>
              <a:t>Une méthode s'exprime sous la forme d'une suite d'opérateurs.</a:t>
            </a:r>
            <a:r>
              <a:rPr lang="fr-FR" sz="2800" dirty="0" smtClean="0"/>
              <a:t> Par exemple, pour entrer la commande </a:t>
            </a:r>
            <a:r>
              <a:rPr lang="fr-FR" sz="2800" dirty="0" err="1" smtClean="0"/>
              <a:t>unix</a:t>
            </a:r>
            <a:r>
              <a:rPr lang="fr-FR" sz="2800" dirty="0" smtClean="0"/>
              <a:t> </a:t>
            </a:r>
            <a:r>
              <a:rPr lang="fr-FR" dirty="0" err="1" smtClean="0">
                <a:latin typeface="Courier"/>
                <a:cs typeface="Courier"/>
              </a:rPr>
              <a:t>ls</a:t>
            </a:r>
            <a:r>
              <a:rPr lang="fr-FR" dirty="0" smtClean="0"/>
              <a:t> </a:t>
            </a:r>
            <a:r>
              <a:rPr lang="fr-FR" sz="2800" dirty="0" smtClean="0"/>
              <a:t>au clavier, la méthode correspondante s'écrit :</a:t>
            </a:r>
          </a:p>
          <a:p>
            <a:pPr eaLnBrk="1" hangingPunct="1">
              <a:buFontTx/>
              <a:buNone/>
              <a:defRPr/>
            </a:pPr>
            <a:r>
              <a:rPr lang="fr-FR" sz="2800" dirty="0" smtClean="0"/>
              <a:t>	M K[l] K[s] K[retour-chariot] </a:t>
            </a:r>
          </a:p>
          <a:p>
            <a:pPr eaLnBrk="1" hangingPunct="1">
              <a:buFontTx/>
              <a:buNone/>
              <a:defRPr/>
            </a:pPr>
            <a:r>
              <a:rPr lang="fr-FR" sz="2800" dirty="0" smtClean="0"/>
              <a:t>ou, de manière plus condensée :</a:t>
            </a:r>
          </a:p>
          <a:p>
            <a:pPr eaLnBrk="1" hangingPunct="1">
              <a:buFontTx/>
              <a:buNone/>
              <a:defRPr/>
            </a:pPr>
            <a:r>
              <a:rPr lang="fr-FR" sz="2800" dirty="0" smtClean="0"/>
              <a:t>	M 3K[l s retour-chariot].</a:t>
            </a:r>
          </a:p>
          <a:p>
            <a:pPr eaLnBrk="1" hangingPunct="1">
              <a:buFontTx/>
              <a:buNone/>
              <a:defRPr/>
            </a:pPr>
            <a:r>
              <a:rPr lang="fr-FR" sz="2800" dirty="0" smtClean="0"/>
              <a:t>Si maintenant, la commande </a:t>
            </a:r>
            <a:r>
              <a:rPr lang="fr-FR" dirty="0" err="1">
                <a:latin typeface="Courier"/>
                <a:cs typeface="Courier"/>
              </a:rPr>
              <a:t>ls</a:t>
            </a:r>
            <a:r>
              <a:rPr lang="fr-FR" dirty="0"/>
              <a:t> </a:t>
            </a:r>
            <a:r>
              <a:rPr lang="fr-FR" sz="2800" dirty="0"/>
              <a:t>est </a:t>
            </a:r>
            <a:r>
              <a:rPr lang="fr-FR" sz="2800" dirty="0" smtClean="0"/>
              <a:t>spécifiée avec la souris, la méthode devient :</a:t>
            </a:r>
          </a:p>
          <a:p>
            <a:pPr eaLnBrk="1" hangingPunct="1">
              <a:buFontTx/>
              <a:buNone/>
              <a:defRPr/>
            </a:pPr>
            <a:r>
              <a:rPr lang="fr-FR" sz="2800" dirty="0" smtClean="0"/>
              <a:t>	H[souris] M P[souris] K[bouton-souris] H[clavier]</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66</a:t>
            </a:fld>
            <a:endParaRPr lang="fr-F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7" name="Rectangle 3"/>
          <p:cNvSpPr>
            <a:spLocks noGrp="1" noChangeArrowheads="1"/>
          </p:cNvSpPr>
          <p:nvPr>
            <p:ph type="body" idx="1"/>
          </p:nvPr>
        </p:nvSpPr>
        <p:spPr>
          <a:xfrm>
            <a:off x="381000" y="609600"/>
            <a:ext cx="9220200" cy="6248400"/>
          </a:xfrm>
        </p:spPr>
        <p:txBody>
          <a:bodyPr/>
          <a:lstStyle/>
          <a:p>
            <a:pPr eaLnBrk="1" hangingPunct="1">
              <a:lnSpc>
                <a:spcPct val="90000"/>
              </a:lnSpc>
              <a:defRPr/>
            </a:pPr>
            <a:r>
              <a:rPr lang="fr-FR" sz="3000" dirty="0" smtClean="0"/>
              <a:t>Les occurrences de M (= activité mentale) dans une méthode dépendent des opérateurs physiques et du savoir-faire de l'utilisateur. Le savoir-faire est une donnée spécifique à chaque utilisateur. </a:t>
            </a:r>
          </a:p>
          <a:p>
            <a:pPr eaLnBrk="1" hangingPunct="1">
              <a:lnSpc>
                <a:spcPct val="90000"/>
              </a:lnSpc>
              <a:defRPr/>
            </a:pPr>
            <a:r>
              <a:rPr lang="fr-FR" sz="3000" dirty="0" smtClean="0"/>
              <a:t>Pour modéliser cette spécificité aux caractéristiques imprécises, </a:t>
            </a:r>
            <a:r>
              <a:rPr lang="fr-FR" sz="3000" dirty="0" err="1" smtClean="0"/>
              <a:t>Card</a:t>
            </a:r>
            <a:r>
              <a:rPr lang="fr-FR" sz="3000" dirty="0" smtClean="0"/>
              <a:t>, Moran et </a:t>
            </a:r>
            <a:r>
              <a:rPr lang="fr-FR" sz="3000" dirty="0" err="1" smtClean="0"/>
              <a:t>Newell</a:t>
            </a:r>
            <a:r>
              <a:rPr lang="fr-FR" sz="3000" dirty="0" smtClean="0"/>
              <a:t> utilisent des règles heuristiques. </a:t>
            </a:r>
          </a:p>
          <a:p>
            <a:pPr marL="400050" lvl="1" indent="0" eaLnBrk="1" hangingPunct="1">
              <a:lnSpc>
                <a:spcPct val="90000"/>
              </a:lnSpc>
              <a:buNone/>
              <a:defRPr/>
            </a:pPr>
            <a:r>
              <a:rPr lang="fr-FR" dirty="0" smtClean="0"/>
              <a:t>La définition de ces heuristiques s'appuie sur l’observation qu’un utilisateur tend à partitionner une méthode en sous-méthodes et à insérer une activité mentale entre chacune. </a:t>
            </a:r>
            <a:r>
              <a:rPr lang="fr-FR" dirty="0"/>
              <a:t>L</a:t>
            </a:r>
            <a:r>
              <a:rPr lang="fr-FR" dirty="0" smtClean="0"/>
              <a:t>es unités de base d'une méthode élémentaire correspondent essentiellement aux unités syntaxiques d'une commande.</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67</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3027">
                                            <p:txEl>
                                              <p:pRg st="0" end="0"/>
                                            </p:txEl>
                                          </p:spTgt>
                                        </p:tgtEl>
                                        <p:attrNameLst>
                                          <p:attrName>style.visibility</p:attrName>
                                        </p:attrNameLst>
                                      </p:cBhvr>
                                      <p:to>
                                        <p:strVal val="visible"/>
                                      </p:to>
                                    </p:set>
                                    <p:animEffect transition="in" filter="wipe(down)">
                                      <p:cBhvr>
                                        <p:cTn id="7" dur="500"/>
                                        <p:tgtEl>
                                          <p:spTgt spid="1153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53027">
                                            <p:txEl>
                                              <p:pRg st="1" end="1"/>
                                            </p:txEl>
                                          </p:spTgt>
                                        </p:tgtEl>
                                        <p:attrNameLst>
                                          <p:attrName>style.visibility</p:attrName>
                                        </p:attrNameLst>
                                      </p:cBhvr>
                                      <p:to>
                                        <p:strVal val="visible"/>
                                      </p:to>
                                    </p:set>
                                    <p:animEffect transition="in" filter="wipe(down)">
                                      <p:cBhvr>
                                        <p:cTn id="12" dur="500"/>
                                        <p:tgtEl>
                                          <p:spTgt spid="1153027">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53027">
                                            <p:txEl>
                                              <p:pRg st="2" end="2"/>
                                            </p:txEl>
                                          </p:spTgt>
                                        </p:tgtEl>
                                        <p:attrNameLst>
                                          <p:attrName>style.visibility</p:attrName>
                                        </p:attrNameLst>
                                      </p:cBhvr>
                                      <p:to>
                                        <p:strVal val="visible"/>
                                      </p:to>
                                    </p:set>
                                    <p:animEffect transition="in" filter="wipe(down)">
                                      <p:cBhvr>
                                        <p:cTn id="15" dur="500"/>
                                        <p:tgtEl>
                                          <p:spTgt spid="1153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302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body" idx="1"/>
          </p:nvPr>
        </p:nvSpPr>
        <p:spPr>
          <a:xfrm>
            <a:off x="381000" y="609600"/>
            <a:ext cx="9220200" cy="6248400"/>
          </a:xfrm>
        </p:spPr>
        <p:txBody>
          <a:bodyPr/>
          <a:lstStyle/>
          <a:p>
            <a:pPr eaLnBrk="1" hangingPunct="1">
              <a:lnSpc>
                <a:spcPct val="90000"/>
              </a:lnSpc>
              <a:buFontTx/>
              <a:buNone/>
              <a:defRPr/>
            </a:pPr>
            <a:r>
              <a:rPr lang="fr-FR" dirty="0" smtClean="0"/>
              <a:t>Les règles suivantes déterminent de manière approximative la décomposition d'une méthode :</a:t>
            </a:r>
          </a:p>
          <a:p>
            <a:pPr eaLnBrk="1" hangingPunct="1">
              <a:lnSpc>
                <a:spcPct val="90000"/>
              </a:lnSpc>
              <a:defRPr/>
            </a:pPr>
            <a:r>
              <a:rPr lang="fr-FR" i="1" dirty="0" smtClean="0"/>
              <a:t>Règle 0 </a:t>
            </a:r>
            <a:r>
              <a:rPr lang="fr-FR" dirty="0" smtClean="0"/>
              <a:t>: insérer M devant tous les K qui ne font pas partie de chaînes argument. Insérer M devant un P qui correspond à la désignation d'un nom de commande.</a:t>
            </a:r>
          </a:p>
          <a:p>
            <a:pPr eaLnBrk="1" hangingPunct="1">
              <a:lnSpc>
                <a:spcPct val="90000"/>
              </a:lnSpc>
              <a:defRPr/>
            </a:pPr>
            <a:r>
              <a:rPr lang="fr-FR" i="1" dirty="0" smtClean="0"/>
              <a:t>Règle 1 </a:t>
            </a:r>
            <a:r>
              <a:rPr lang="fr-FR" dirty="0" smtClean="0"/>
              <a:t>: supprimer M si l'opérateur qui suit M peut être anticipé avec l'opérateur qui précède M (par exemple, dans PMK, K représente l'acte d'appuyer sur un bouton de la souris. On considère que l'activité mentale pour K est anticipée dans P).</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68</a:t>
            </a:fld>
            <a:endParaRPr lang="fr-F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body" idx="1"/>
          </p:nvPr>
        </p:nvSpPr>
        <p:spPr>
          <a:xfrm>
            <a:off x="381000" y="188640"/>
            <a:ext cx="9220200" cy="6553200"/>
          </a:xfrm>
        </p:spPr>
        <p:txBody>
          <a:bodyPr/>
          <a:lstStyle/>
          <a:p>
            <a:pPr eaLnBrk="1" hangingPunct="1">
              <a:lnSpc>
                <a:spcPct val="90000"/>
              </a:lnSpc>
              <a:defRPr/>
            </a:pPr>
            <a:r>
              <a:rPr lang="fr-FR" i="1" dirty="0" smtClean="0"/>
              <a:t>Règle 2 : </a:t>
            </a:r>
            <a:r>
              <a:rPr lang="fr-FR" dirty="0"/>
              <a:t>s</a:t>
            </a:r>
            <a:r>
              <a:rPr lang="fr-FR" dirty="0" smtClean="0"/>
              <a:t>i une chaîne de la forme MKMK.....MK, constitue un </a:t>
            </a:r>
            <a:r>
              <a:rPr lang="fr-FR" dirty="0" err="1" smtClean="0"/>
              <a:t>mnème</a:t>
            </a:r>
            <a:r>
              <a:rPr lang="fr-FR" dirty="0" smtClean="0"/>
              <a:t>, par ex., le nom d'une commande, supprimer tous les M sauf le premier.</a:t>
            </a:r>
          </a:p>
          <a:p>
            <a:pPr eaLnBrk="1" hangingPunct="1">
              <a:lnSpc>
                <a:spcPct val="90000"/>
              </a:lnSpc>
              <a:defRPr/>
            </a:pPr>
            <a:r>
              <a:rPr lang="fr-FR" i="1" dirty="0" smtClean="0"/>
              <a:t>Règle 3 </a:t>
            </a:r>
            <a:r>
              <a:rPr lang="fr-FR" dirty="0" smtClean="0"/>
              <a:t>: si K est un symbole de terminaison redondant, supprimer le M qui le précède. </a:t>
            </a:r>
            <a:r>
              <a:rPr lang="fr-FR" sz="3000" dirty="0" smtClean="0"/>
              <a:t>K est un symbole de terminaison redondant s'il suit un autre symbole de terminaison.</a:t>
            </a:r>
          </a:p>
          <a:p>
            <a:pPr eaLnBrk="1" hangingPunct="1">
              <a:lnSpc>
                <a:spcPct val="90000"/>
              </a:lnSpc>
              <a:defRPr/>
            </a:pPr>
            <a:r>
              <a:rPr lang="fr-FR" i="1" dirty="0" smtClean="0"/>
              <a:t>Règle 4 </a:t>
            </a:r>
            <a:r>
              <a:rPr lang="fr-FR" dirty="0" smtClean="0"/>
              <a:t>: si K termine une constante (par exemple un nom de commande et non pas un argument), supprimer le M qui le précède. Mais si K termine une variable (par exemple, un argument), alors conserver M.</a:t>
            </a:r>
            <a:endParaRPr lang="fr-FR" sz="2000" dirty="0" smtClean="0"/>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69</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50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7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body" idx="1"/>
          </p:nvPr>
        </p:nvSpPr>
        <p:spPr/>
        <p:txBody>
          <a:bodyPr/>
          <a:lstStyle/>
          <a:p>
            <a:pPr>
              <a:spcBef>
                <a:spcPct val="0"/>
              </a:spcBef>
              <a:buFontTx/>
              <a:buNone/>
              <a:defRPr/>
            </a:pPr>
            <a:endParaRPr lang="fr-FR" smtClean="0">
              <a:cs typeface="+mn-cs"/>
            </a:endParaRPr>
          </a:p>
          <a:p>
            <a:pPr>
              <a:spcBef>
                <a:spcPct val="0"/>
              </a:spcBef>
              <a:buFontTx/>
              <a:buNone/>
              <a:defRPr/>
            </a:pPr>
            <a:endParaRPr lang="fr-FR" sz="2000" u="sng" smtClean="0">
              <a:latin typeface="Lucida Grande" charset="0"/>
              <a:cs typeface="+mn-cs"/>
            </a:endParaRPr>
          </a:p>
          <a:p>
            <a:pPr>
              <a:spcBef>
                <a:spcPct val="0"/>
              </a:spcBef>
              <a:buFontTx/>
              <a:buNone/>
              <a:defRPr/>
            </a:pPr>
            <a:endParaRPr lang="fr-FR" smtClean="0">
              <a:cs typeface="+mn-cs"/>
            </a:endParaRPr>
          </a:p>
        </p:txBody>
      </p:sp>
      <p:sp>
        <p:nvSpPr>
          <p:cNvPr id="1071107" name="Rectangle 3"/>
          <p:cNvSpPr>
            <a:spLocks noChangeArrowheads="1"/>
          </p:cNvSpPr>
          <p:nvPr/>
        </p:nvSpPr>
        <p:spPr bwMode="auto">
          <a:xfrm>
            <a:off x="457200" y="692696"/>
            <a:ext cx="9448800" cy="60626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600" b="1" u="sng" dirty="0" smtClean="0">
                <a:solidFill>
                  <a:srgbClr val="FFCC00"/>
                </a:solidFill>
                <a:cs typeface="+mn-cs"/>
              </a:rPr>
              <a:t>1- Le système </a:t>
            </a:r>
            <a:r>
              <a:rPr lang="fr-FR" sz="3600" b="1" u="sng" dirty="0">
                <a:solidFill>
                  <a:srgbClr val="FFCC00"/>
                </a:solidFill>
                <a:cs typeface="+mn-cs"/>
              </a:rPr>
              <a:t>sensoriel</a:t>
            </a:r>
            <a:r>
              <a:rPr lang="fr-FR" sz="3600" b="1" dirty="0">
                <a:solidFill>
                  <a:srgbClr val="FFCC00"/>
                </a:solidFill>
                <a:cs typeface="+mn-cs"/>
              </a:rPr>
              <a:t> :</a:t>
            </a:r>
            <a:endParaRPr lang="fr-FR" sz="3600" u="sng" dirty="0">
              <a:cs typeface="+mn-cs"/>
            </a:endParaRPr>
          </a:p>
          <a:p>
            <a:pPr lvl="1">
              <a:buFontTx/>
              <a:buChar char="•"/>
              <a:defRPr/>
            </a:pPr>
            <a:r>
              <a:rPr lang="fr-FR" sz="3200" dirty="0">
                <a:cs typeface="+mn-cs"/>
              </a:rPr>
              <a:t> ensemble des sous-systèmes spécialisés chacun dans le traitement d</a:t>
            </a:r>
            <a:r>
              <a:rPr lang="fr-FR" altLang="ja-JP" sz="3200" dirty="0">
                <a:cs typeface="+mn-cs"/>
              </a:rPr>
              <a:t>'</a:t>
            </a:r>
            <a:r>
              <a:rPr lang="fr-FR" sz="3200" dirty="0">
                <a:cs typeface="+mn-cs"/>
              </a:rPr>
              <a:t>une classe de stimuli.</a:t>
            </a:r>
          </a:p>
          <a:p>
            <a:pPr lvl="1">
              <a:buFontTx/>
              <a:buChar char="•"/>
              <a:defRPr/>
            </a:pPr>
            <a:r>
              <a:rPr lang="fr-FR" sz="3200" dirty="0">
                <a:cs typeface="+mn-cs"/>
              </a:rPr>
              <a:t> </a:t>
            </a:r>
            <a:r>
              <a:rPr lang="fr-FR" sz="3200" b="1" dirty="0">
                <a:solidFill>
                  <a:srgbClr val="FFEA18"/>
                </a:solidFill>
                <a:cs typeface="+mn-cs"/>
              </a:rPr>
              <a:t>stimulus</a:t>
            </a:r>
            <a:r>
              <a:rPr lang="fr-FR" sz="3200" dirty="0">
                <a:cs typeface="+mn-cs"/>
              </a:rPr>
              <a:t> = phénomène physique détectable par un sous-système sensoriel.</a:t>
            </a:r>
          </a:p>
          <a:p>
            <a:pPr lvl="1">
              <a:buFontTx/>
              <a:buChar char="•"/>
              <a:defRPr/>
            </a:pPr>
            <a:r>
              <a:rPr lang="fr-FR" sz="3200" dirty="0">
                <a:cs typeface="+mn-cs"/>
              </a:rPr>
              <a:t> chaque sous-système dispose d</a:t>
            </a:r>
            <a:r>
              <a:rPr lang="fr-FR" altLang="ja-JP" sz="3200" dirty="0">
                <a:cs typeface="+mn-cs"/>
              </a:rPr>
              <a:t>'</a:t>
            </a:r>
            <a:r>
              <a:rPr lang="fr-FR" sz="3200" dirty="0">
                <a:cs typeface="+mn-cs"/>
              </a:rPr>
              <a:t>une mémoire spécifique dite </a:t>
            </a:r>
            <a:r>
              <a:rPr lang="fr-FR" sz="3200" b="1" dirty="0">
                <a:solidFill>
                  <a:srgbClr val="FFEA18"/>
                </a:solidFill>
                <a:cs typeface="+mn-cs"/>
              </a:rPr>
              <a:t>mémoire sensorielle</a:t>
            </a:r>
            <a:r>
              <a:rPr lang="fr-FR" sz="3200" dirty="0">
                <a:cs typeface="+mn-cs"/>
              </a:rPr>
              <a:t> et d</a:t>
            </a:r>
            <a:r>
              <a:rPr lang="fr-FR" altLang="ja-JP" sz="3200" dirty="0">
                <a:cs typeface="+mn-cs"/>
              </a:rPr>
              <a:t>'</a:t>
            </a:r>
            <a:r>
              <a:rPr lang="fr-FR" sz="3200" dirty="0">
                <a:cs typeface="+mn-cs"/>
              </a:rPr>
              <a:t>un mécanisme de traitement intégré</a:t>
            </a:r>
          </a:p>
          <a:p>
            <a:pPr lvl="1">
              <a:buFontTx/>
              <a:buChar char="•"/>
              <a:defRPr/>
            </a:pPr>
            <a:r>
              <a:rPr lang="fr-FR" sz="3200" dirty="0">
                <a:cs typeface="+mn-cs"/>
              </a:rPr>
              <a:t> les stimuli sont codés dans la mémoire sensorielle pour exprimer les propriétés physiques du phénomène.</a:t>
            </a:r>
            <a:endParaRPr lang="fr-FR" sz="3200" dirty="0">
              <a:solidFill>
                <a:srgbClr val="000000"/>
              </a:solidFill>
              <a:cs typeface="+mn-cs"/>
            </a:endParaRPr>
          </a:p>
          <a:p>
            <a:pPr lvl="1">
              <a:defRPr/>
            </a:pPr>
            <a:endParaRPr lang="fr-FR" sz="3200" b="1" dirty="0">
              <a:solidFill>
                <a:srgbClr val="000000"/>
              </a:solidFill>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7</a:t>
            </a:fld>
            <a:endParaRPr lang="fr-F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body" idx="1"/>
          </p:nvPr>
        </p:nvSpPr>
        <p:spPr>
          <a:xfrm>
            <a:off x="381000" y="304800"/>
            <a:ext cx="9220200" cy="6553200"/>
          </a:xfrm>
        </p:spPr>
        <p:txBody>
          <a:bodyPr/>
          <a:lstStyle/>
          <a:p>
            <a:pPr eaLnBrk="1" hangingPunct="1">
              <a:buFontTx/>
              <a:buNone/>
              <a:defRPr/>
            </a:pPr>
            <a:r>
              <a:rPr lang="fr-FR" dirty="0" smtClean="0"/>
              <a:t>Exemple : Appliqué à la tâche de l’exemple qui consiste à placer le curseur en bas de la fenêtre dans un éditeur de commandes souris/clavier, le modèle </a:t>
            </a:r>
            <a:r>
              <a:rPr lang="fr-FR" dirty="0" err="1" smtClean="0"/>
              <a:t>Keystroke</a:t>
            </a:r>
            <a:r>
              <a:rPr lang="fr-FR" dirty="0" smtClean="0"/>
              <a:t> prédira dans quels cas la méthode souris (</a:t>
            </a:r>
            <a:r>
              <a:rPr lang="fr-FR" dirty="0"/>
              <a:t>M1 </a:t>
            </a:r>
            <a:r>
              <a:rPr lang="fr-FR" dirty="0" smtClean="0"/>
              <a:t>) est préférable à la </a:t>
            </a:r>
            <a:r>
              <a:rPr lang="fr-FR" dirty="0"/>
              <a:t>méthode </a:t>
            </a:r>
            <a:r>
              <a:rPr lang="fr-FR" dirty="0" smtClean="0"/>
              <a:t>clavier (</a:t>
            </a:r>
            <a:r>
              <a:rPr lang="fr-FR" dirty="0"/>
              <a:t>M2 </a:t>
            </a:r>
            <a:r>
              <a:rPr lang="fr-FR" dirty="0" smtClean="0"/>
              <a:t>).</a:t>
            </a:r>
          </a:p>
          <a:p>
            <a:pPr eaLnBrk="1" hangingPunct="1">
              <a:buFontTx/>
              <a:buNone/>
              <a:defRPr/>
            </a:pPr>
            <a:endParaRPr lang="fr-FR" sz="1000" dirty="0" smtClean="0"/>
          </a:p>
          <a:p>
            <a:pPr eaLnBrk="1" hangingPunct="1">
              <a:buFontTx/>
              <a:buNone/>
              <a:defRPr/>
            </a:pPr>
            <a:r>
              <a:rPr lang="fr-FR" dirty="0" smtClean="0"/>
              <a:t>Le codage d</a:t>
            </a:r>
            <a:r>
              <a:rPr lang="fr-FR" altLang="ja-JP" dirty="0" smtClean="0"/>
              <a:t>'</a:t>
            </a:r>
            <a:r>
              <a:rPr lang="fr-FR" dirty="0" smtClean="0"/>
              <a:t>une méthode s</a:t>
            </a:r>
            <a:r>
              <a:rPr lang="fr-FR" altLang="ja-JP" dirty="0" smtClean="0"/>
              <a:t>'</a:t>
            </a:r>
            <a:r>
              <a:rPr lang="fr-FR" dirty="0" smtClean="0"/>
              <a:t>effectue en 3 étapes : codage sous forme d</a:t>
            </a:r>
            <a:r>
              <a:rPr lang="fr-FR" altLang="ja-JP" dirty="0" smtClean="0"/>
              <a:t>'</a:t>
            </a:r>
            <a:r>
              <a:rPr lang="fr-FR" dirty="0" smtClean="0"/>
              <a:t>opérateurs physiques, introduction de d’opérateur M d’activité mentale avec la </a:t>
            </a:r>
            <a:r>
              <a:rPr lang="fr-FR" i="1" dirty="0" smtClean="0"/>
              <a:t>règle 0</a:t>
            </a:r>
            <a:r>
              <a:rPr lang="fr-FR" dirty="0" smtClean="0"/>
              <a:t>, puis application de </a:t>
            </a:r>
            <a:r>
              <a:rPr lang="fr-FR" i="1" dirty="0" smtClean="0"/>
              <a:t>règles</a:t>
            </a:r>
            <a:r>
              <a:rPr lang="fr-FR" dirty="0" smtClean="0"/>
              <a:t> 1, 2, 3 et 4 pour supprimer les M.</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70</a:t>
            </a:fld>
            <a:endParaRPr lang="fr-F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body" idx="1"/>
          </p:nvPr>
        </p:nvSpPr>
        <p:spPr>
          <a:xfrm>
            <a:off x="381000" y="304800"/>
            <a:ext cx="9220200" cy="6553200"/>
          </a:xfrm>
        </p:spPr>
        <p:txBody>
          <a:bodyPr/>
          <a:lstStyle/>
          <a:p>
            <a:pPr eaLnBrk="1" hangingPunct="1">
              <a:buFontTx/>
              <a:buNone/>
              <a:defRPr/>
            </a:pPr>
            <a:r>
              <a:rPr lang="fr-FR" dirty="0" smtClean="0"/>
              <a:t>Exemple pour M1: prendre la souris; déplacer la souris au point désiré; sélectionner;</a:t>
            </a:r>
          </a:p>
          <a:p>
            <a:pPr eaLnBrk="1" hangingPunct="1">
              <a:buFontTx/>
              <a:buNone/>
              <a:defRPr/>
            </a:pPr>
            <a:endParaRPr lang="fr-FR" sz="1000" dirty="0" smtClean="0"/>
          </a:p>
          <a:p>
            <a:pPr eaLnBrk="1" hangingPunct="1">
              <a:buFontTx/>
              <a:buNone/>
              <a:defRPr/>
            </a:pPr>
            <a:r>
              <a:rPr lang="fr-FR" dirty="0" smtClean="0"/>
              <a:t>1. H[souris] P[souris] K[bouton-souris] H[clavier]</a:t>
            </a:r>
          </a:p>
          <a:p>
            <a:pPr eaLnBrk="1" hangingPunct="1">
              <a:buFontTx/>
              <a:buNone/>
              <a:defRPr/>
            </a:pPr>
            <a:r>
              <a:rPr lang="fr-FR" dirty="0" smtClean="0"/>
              <a:t>2. H[souris] M P[souris] M K[bouton-souris] H[clavier]</a:t>
            </a:r>
          </a:p>
          <a:p>
            <a:pPr eaLnBrk="1" hangingPunct="1">
              <a:buFontTx/>
              <a:buNone/>
              <a:defRPr/>
            </a:pPr>
            <a:r>
              <a:rPr lang="fr-FR" dirty="0" smtClean="0"/>
              <a:t>3. H[souris] M P[souris] K[bouton-souris] H[clavier]</a:t>
            </a:r>
          </a:p>
          <a:p>
            <a:pPr eaLnBrk="1" hangingPunct="1">
              <a:buFontTx/>
              <a:buNone/>
              <a:defRPr/>
            </a:pPr>
            <a:r>
              <a:rPr lang="fr-FR" dirty="0" smtClean="0"/>
              <a:t>d</a:t>
            </a:r>
            <a:r>
              <a:rPr lang="fr-FR" altLang="ja-JP" dirty="0" smtClean="0"/>
              <a:t>'</a:t>
            </a:r>
            <a:r>
              <a:rPr lang="fr-FR" dirty="0" smtClean="0"/>
              <a:t>où</a:t>
            </a:r>
          </a:p>
          <a:p>
            <a:pPr eaLnBrk="1" hangingPunct="1">
              <a:buFontTx/>
              <a:buNone/>
              <a:defRPr/>
            </a:pPr>
            <a:r>
              <a:rPr lang="fr-FR" dirty="0" smtClean="0"/>
              <a:t>			T</a:t>
            </a:r>
            <a:r>
              <a:rPr lang="fr-FR" baseline="-25000" dirty="0" smtClean="0"/>
              <a:t>M1</a:t>
            </a:r>
            <a:r>
              <a:rPr lang="fr-FR" dirty="0" smtClean="0"/>
              <a:t> = 2t</a:t>
            </a:r>
            <a:r>
              <a:rPr lang="fr-FR" baseline="-25000" dirty="0" smtClean="0"/>
              <a:t>H</a:t>
            </a:r>
            <a:r>
              <a:rPr lang="fr-FR" dirty="0" smtClean="0"/>
              <a:t> + </a:t>
            </a:r>
            <a:r>
              <a:rPr lang="fr-FR" dirty="0" err="1" smtClean="0"/>
              <a:t>t</a:t>
            </a:r>
            <a:r>
              <a:rPr lang="fr-FR" baseline="-25000" dirty="0" err="1" smtClean="0"/>
              <a:t>P</a:t>
            </a:r>
            <a:r>
              <a:rPr lang="fr-FR" dirty="0" smtClean="0"/>
              <a:t> + </a:t>
            </a:r>
            <a:r>
              <a:rPr lang="fr-FR" dirty="0" err="1" smtClean="0"/>
              <a:t>t</a:t>
            </a:r>
            <a:r>
              <a:rPr lang="fr-FR" baseline="-25000" dirty="0" err="1" smtClean="0"/>
              <a:t>K</a:t>
            </a:r>
            <a:r>
              <a:rPr lang="fr-FR" dirty="0" smtClean="0"/>
              <a:t> + </a:t>
            </a:r>
            <a:r>
              <a:rPr lang="fr-FR" dirty="0" err="1" smtClean="0"/>
              <a:t>t</a:t>
            </a:r>
            <a:r>
              <a:rPr lang="fr-FR" baseline="-25000" dirty="0" err="1" smtClean="0"/>
              <a:t>M</a:t>
            </a:r>
            <a:endParaRPr lang="fr-FR" dirty="0" smtClean="0"/>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71</a:t>
            </a:fld>
            <a:endParaRPr lang="fr-F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p:cNvSpPr>
            <a:spLocks noGrp="1" noChangeArrowheads="1"/>
          </p:cNvSpPr>
          <p:nvPr>
            <p:ph type="body" idx="1"/>
          </p:nvPr>
        </p:nvSpPr>
        <p:spPr>
          <a:xfrm>
            <a:off x="381000" y="304800"/>
            <a:ext cx="9220200" cy="6553200"/>
          </a:xfrm>
        </p:spPr>
        <p:txBody>
          <a:bodyPr/>
          <a:lstStyle/>
          <a:p>
            <a:pPr eaLnBrk="1" hangingPunct="1">
              <a:lnSpc>
                <a:spcPct val="90000"/>
              </a:lnSpc>
              <a:buFontTx/>
              <a:buNone/>
              <a:defRPr/>
            </a:pPr>
            <a:r>
              <a:rPr lang="fr-FR" dirty="0" smtClean="0"/>
              <a:t>Exemple pour M2 : tant que le curseur n'est pas sur la ligne désirée taper ctrl-n; tant que le curseur n'est pas sur le mot désiré taper </a:t>
            </a:r>
            <a:r>
              <a:rPr lang="fr-FR" dirty="0" err="1" smtClean="0"/>
              <a:t>esc</a:t>
            </a:r>
            <a:r>
              <a:rPr lang="fr-FR" dirty="0" smtClean="0"/>
              <a:t>-f;</a:t>
            </a:r>
          </a:p>
          <a:p>
            <a:pPr eaLnBrk="1" hangingPunct="1">
              <a:lnSpc>
                <a:spcPct val="90000"/>
              </a:lnSpc>
              <a:buFontTx/>
              <a:buNone/>
              <a:defRPr/>
            </a:pPr>
            <a:endParaRPr lang="fr-FR" sz="1000" dirty="0" smtClean="0"/>
          </a:p>
          <a:p>
            <a:pPr eaLnBrk="1" hangingPunct="1">
              <a:lnSpc>
                <a:spcPct val="90000"/>
              </a:lnSpc>
              <a:buFontTx/>
              <a:buNone/>
              <a:defRPr/>
            </a:pPr>
            <a:r>
              <a:rPr lang="fr-FR" i="1" dirty="0" smtClean="0"/>
              <a:t>	</a:t>
            </a:r>
            <a:r>
              <a:rPr lang="fr-FR" dirty="0" smtClean="0"/>
              <a:t>Si l'utilisateur a tapé m fois ctrl-n et p fois </a:t>
            </a:r>
            <a:r>
              <a:rPr lang="fr-FR" dirty="0" err="1" smtClean="0"/>
              <a:t>esc</a:t>
            </a:r>
            <a:r>
              <a:rPr lang="fr-FR" dirty="0" smtClean="0"/>
              <a:t>-f :</a:t>
            </a:r>
          </a:p>
          <a:p>
            <a:pPr eaLnBrk="1" hangingPunct="1">
              <a:lnSpc>
                <a:spcPct val="90000"/>
              </a:lnSpc>
              <a:buFontTx/>
              <a:buNone/>
              <a:defRPr/>
            </a:pPr>
            <a:r>
              <a:rPr lang="fr-FR" dirty="0" smtClean="0"/>
              <a:t>1. K[touche control] m {K[touche n]} p {K[touche </a:t>
            </a:r>
            <a:r>
              <a:rPr lang="fr-FR" dirty="0" err="1" smtClean="0"/>
              <a:t>esc</a:t>
            </a:r>
            <a:r>
              <a:rPr lang="fr-FR" dirty="0" smtClean="0"/>
              <a:t>] K[touche f]}</a:t>
            </a:r>
          </a:p>
          <a:p>
            <a:pPr eaLnBrk="1" hangingPunct="1">
              <a:lnSpc>
                <a:spcPct val="90000"/>
              </a:lnSpc>
              <a:buFontTx/>
              <a:buNone/>
              <a:defRPr/>
            </a:pPr>
            <a:r>
              <a:rPr lang="fr-FR" dirty="0" smtClean="0"/>
              <a:t>2. M K[touche control] m {M K[touche n]} p {M K[touche </a:t>
            </a:r>
            <a:r>
              <a:rPr lang="fr-FR" dirty="0" err="1" smtClean="0"/>
              <a:t>esc</a:t>
            </a:r>
            <a:r>
              <a:rPr lang="fr-FR" dirty="0" smtClean="0"/>
              <a:t>] M K[touche f]}</a:t>
            </a:r>
          </a:p>
          <a:p>
            <a:pPr eaLnBrk="1" hangingPunct="1">
              <a:lnSpc>
                <a:spcPct val="90000"/>
              </a:lnSpc>
              <a:buFontTx/>
              <a:buNone/>
              <a:defRPr/>
            </a:pPr>
            <a:r>
              <a:rPr lang="fr-FR" dirty="0" smtClean="0"/>
              <a:t>3. M K[touche control] m {K[touche n]} M p {K[touche </a:t>
            </a:r>
            <a:r>
              <a:rPr lang="fr-FR" dirty="0" err="1" smtClean="0"/>
              <a:t>esc</a:t>
            </a:r>
            <a:r>
              <a:rPr lang="fr-FR" dirty="0" smtClean="0"/>
              <a:t>] K[touche f]}</a:t>
            </a:r>
          </a:p>
          <a:p>
            <a:pPr eaLnBrk="1" hangingPunct="1">
              <a:lnSpc>
                <a:spcPct val="90000"/>
              </a:lnSpc>
              <a:buFontTx/>
              <a:buNone/>
              <a:defRPr/>
            </a:pPr>
            <a:r>
              <a:rPr lang="fr-FR" dirty="0" smtClean="0"/>
              <a:t>			d</a:t>
            </a:r>
            <a:r>
              <a:rPr lang="fr-FR" altLang="ja-JP" dirty="0" smtClean="0"/>
              <a:t>'</a:t>
            </a:r>
            <a:r>
              <a:rPr lang="fr-FR" dirty="0" smtClean="0"/>
              <a:t>où	T</a:t>
            </a:r>
            <a:r>
              <a:rPr lang="fr-FR" baseline="-25000" dirty="0" smtClean="0"/>
              <a:t>M2</a:t>
            </a:r>
            <a:r>
              <a:rPr lang="fr-FR" dirty="0" smtClean="0"/>
              <a:t> = 2t</a:t>
            </a:r>
            <a:r>
              <a:rPr lang="fr-FR" baseline="-25000" dirty="0" smtClean="0"/>
              <a:t>M</a:t>
            </a:r>
            <a:r>
              <a:rPr lang="fr-FR" dirty="0" smtClean="0"/>
              <a:t> + (m+ 2p +1) </a:t>
            </a:r>
            <a:r>
              <a:rPr lang="fr-FR" dirty="0" err="1" smtClean="0"/>
              <a:t>t</a:t>
            </a:r>
            <a:r>
              <a:rPr lang="fr-FR" baseline="-25000" dirty="0" err="1" smtClean="0"/>
              <a:t>K</a:t>
            </a:r>
            <a:endParaRPr lang="fr-FR" dirty="0" smtClean="0"/>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72</a:t>
            </a:fld>
            <a:endParaRPr lang="fr-F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p:cNvSpPr>
            <a:spLocks noGrp="1" noChangeArrowheads="1"/>
          </p:cNvSpPr>
          <p:nvPr>
            <p:ph type="body" idx="1"/>
          </p:nvPr>
        </p:nvSpPr>
        <p:spPr>
          <a:xfrm>
            <a:off x="381000" y="304800"/>
            <a:ext cx="9220200" cy="6553200"/>
          </a:xfrm>
        </p:spPr>
        <p:txBody>
          <a:bodyPr/>
          <a:lstStyle/>
          <a:p>
            <a:pPr eaLnBrk="1" hangingPunct="1">
              <a:buFontTx/>
              <a:buNone/>
              <a:defRPr/>
            </a:pPr>
            <a:r>
              <a:rPr lang="fr-FR" dirty="0" smtClean="0"/>
              <a:t>Donc M1 est préférable à M2 si : T</a:t>
            </a:r>
            <a:r>
              <a:rPr lang="fr-FR" baseline="-25000" dirty="0" smtClean="0"/>
              <a:t>M1</a:t>
            </a:r>
            <a:r>
              <a:rPr lang="fr-FR" dirty="0" smtClean="0"/>
              <a:t>&lt; T</a:t>
            </a:r>
            <a:r>
              <a:rPr lang="fr-FR" baseline="-25000" dirty="0" smtClean="0"/>
              <a:t>M2</a:t>
            </a:r>
            <a:endParaRPr lang="fr-FR" dirty="0" smtClean="0"/>
          </a:p>
          <a:p>
            <a:pPr eaLnBrk="1" hangingPunct="1">
              <a:buFontTx/>
              <a:buNone/>
              <a:defRPr/>
            </a:pPr>
            <a:r>
              <a:rPr lang="fr-FR" dirty="0" smtClean="0"/>
              <a:t>	c'est-à-dire si :</a:t>
            </a:r>
          </a:p>
          <a:p>
            <a:pPr eaLnBrk="1" hangingPunct="1">
              <a:buFontTx/>
              <a:buNone/>
              <a:defRPr/>
            </a:pPr>
            <a:r>
              <a:rPr lang="fr-FR" dirty="0" smtClean="0"/>
              <a:t>	2t</a:t>
            </a:r>
            <a:r>
              <a:rPr lang="fr-FR" baseline="-25000" dirty="0" smtClean="0"/>
              <a:t>H </a:t>
            </a:r>
            <a:r>
              <a:rPr lang="fr-FR" dirty="0" smtClean="0"/>
              <a:t>+ </a:t>
            </a:r>
            <a:r>
              <a:rPr lang="fr-FR" dirty="0" err="1" smtClean="0"/>
              <a:t>t</a:t>
            </a:r>
            <a:r>
              <a:rPr lang="fr-FR" baseline="-25000" dirty="0" err="1" smtClean="0"/>
              <a:t>P</a:t>
            </a:r>
            <a:r>
              <a:rPr lang="fr-FR" baseline="-25000" dirty="0" smtClean="0"/>
              <a:t> </a:t>
            </a:r>
            <a:r>
              <a:rPr lang="fr-FR" dirty="0" smtClean="0"/>
              <a:t>+ </a:t>
            </a:r>
            <a:r>
              <a:rPr lang="fr-FR" dirty="0" err="1" smtClean="0"/>
              <a:t>t</a:t>
            </a:r>
            <a:r>
              <a:rPr lang="fr-FR" baseline="-25000" dirty="0" err="1" smtClean="0"/>
              <a:t>K</a:t>
            </a:r>
            <a:r>
              <a:rPr lang="fr-FR" dirty="0" smtClean="0"/>
              <a:t> + </a:t>
            </a:r>
            <a:r>
              <a:rPr lang="fr-FR" dirty="0" err="1" smtClean="0"/>
              <a:t>t</a:t>
            </a:r>
            <a:r>
              <a:rPr lang="fr-FR" baseline="-25000" dirty="0" err="1" smtClean="0"/>
              <a:t>M</a:t>
            </a:r>
            <a:r>
              <a:rPr lang="fr-FR" dirty="0" smtClean="0"/>
              <a:t> &lt; 2t</a:t>
            </a:r>
            <a:r>
              <a:rPr lang="fr-FR" baseline="-25000" dirty="0" smtClean="0"/>
              <a:t>M</a:t>
            </a:r>
            <a:r>
              <a:rPr lang="fr-FR" dirty="0" smtClean="0"/>
              <a:t> + (m+ 2p +1) </a:t>
            </a:r>
            <a:r>
              <a:rPr lang="fr-FR" dirty="0" err="1" smtClean="0"/>
              <a:t>t</a:t>
            </a:r>
            <a:r>
              <a:rPr lang="fr-FR" baseline="-25000" dirty="0" err="1" smtClean="0"/>
              <a:t>K</a:t>
            </a:r>
            <a:endParaRPr lang="fr-FR" baseline="-25000" dirty="0" smtClean="0"/>
          </a:p>
          <a:p>
            <a:pPr eaLnBrk="1" hangingPunct="1">
              <a:buFontTx/>
              <a:buNone/>
              <a:defRPr/>
            </a:pPr>
            <a:r>
              <a:rPr lang="fr-FR" dirty="0" smtClean="0"/>
              <a:t>en remplaçant les </a:t>
            </a:r>
            <a:r>
              <a:rPr lang="fr-FR" dirty="0" err="1" smtClean="0"/>
              <a:t>t</a:t>
            </a:r>
            <a:r>
              <a:rPr lang="fr-FR" dirty="0" smtClean="0"/>
              <a:t> par les temps moyens de </a:t>
            </a:r>
            <a:r>
              <a:rPr lang="fr-FR" dirty="0" err="1" smtClean="0"/>
              <a:t>Card</a:t>
            </a:r>
            <a:r>
              <a:rPr lang="fr-FR" dirty="0" smtClean="0"/>
              <a:t> et </a:t>
            </a:r>
            <a:r>
              <a:rPr lang="fr-FR" dirty="0" err="1" smtClean="0"/>
              <a:t>alii</a:t>
            </a:r>
            <a:r>
              <a:rPr lang="fr-FR" dirty="0" smtClean="0"/>
              <a:t>: (</a:t>
            </a:r>
            <a:r>
              <a:rPr lang="fr-FR" dirty="0" err="1" smtClean="0"/>
              <a:t>t</a:t>
            </a:r>
            <a:r>
              <a:rPr lang="fr-FR" baseline="-25000" dirty="0" err="1" smtClean="0"/>
              <a:t>H</a:t>
            </a:r>
            <a:r>
              <a:rPr lang="fr-FR" dirty="0" smtClean="0"/>
              <a:t> = 0.4 s,  </a:t>
            </a:r>
            <a:r>
              <a:rPr lang="fr-FR" dirty="0" err="1" smtClean="0"/>
              <a:t>t</a:t>
            </a:r>
            <a:r>
              <a:rPr lang="fr-FR" baseline="-25000" dirty="0" err="1" smtClean="0"/>
              <a:t>P</a:t>
            </a:r>
            <a:r>
              <a:rPr lang="fr-FR" dirty="0" smtClean="0"/>
              <a:t> = 1.1 s, </a:t>
            </a:r>
            <a:r>
              <a:rPr lang="fr-FR" dirty="0" err="1" smtClean="0"/>
              <a:t>t</a:t>
            </a:r>
            <a:r>
              <a:rPr lang="fr-FR" baseline="-25000" dirty="0" err="1" smtClean="0"/>
              <a:t>K</a:t>
            </a:r>
            <a:r>
              <a:rPr lang="fr-FR" dirty="0" smtClean="0"/>
              <a:t> = 0.2 s, </a:t>
            </a:r>
            <a:r>
              <a:rPr lang="fr-FR" dirty="0" err="1" smtClean="0"/>
              <a:t>t</a:t>
            </a:r>
            <a:r>
              <a:rPr lang="fr-FR" baseline="-25000" dirty="0" err="1" smtClean="0"/>
              <a:t>M</a:t>
            </a:r>
            <a:r>
              <a:rPr lang="fr-FR" dirty="0" smtClean="0"/>
              <a:t> = 1.35 s)</a:t>
            </a:r>
          </a:p>
          <a:p>
            <a:pPr eaLnBrk="1" hangingPunct="1">
              <a:buFontTx/>
              <a:buNone/>
              <a:defRPr/>
            </a:pPr>
            <a:r>
              <a:rPr lang="fr-FR" dirty="0" smtClean="0"/>
              <a:t>on arrive à 	m+2p &gt; (2t</a:t>
            </a:r>
            <a:r>
              <a:rPr lang="fr-FR" baseline="-25000" dirty="0" smtClean="0"/>
              <a:t>H</a:t>
            </a:r>
            <a:r>
              <a:rPr lang="fr-FR" dirty="0" smtClean="0"/>
              <a:t> + </a:t>
            </a:r>
            <a:r>
              <a:rPr lang="fr-FR" dirty="0" err="1" smtClean="0"/>
              <a:t>t</a:t>
            </a:r>
            <a:r>
              <a:rPr lang="fr-FR" baseline="-25000" dirty="0" err="1" smtClean="0"/>
              <a:t>P</a:t>
            </a:r>
            <a:r>
              <a:rPr lang="fr-FR" dirty="0" smtClean="0"/>
              <a:t> - </a:t>
            </a:r>
            <a:r>
              <a:rPr lang="fr-FR" dirty="0" err="1" smtClean="0"/>
              <a:t>t</a:t>
            </a:r>
            <a:r>
              <a:rPr lang="fr-FR" baseline="-25000" dirty="0" err="1" smtClean="0"/>
              <a:t>M</a:t>
            </a:r>
            <a:r>
              <a:rPr lang="fr-FR" dirty="0" smtClean="0"/>
              <a:t>) /</a:t>
            </a:r>
            <a:r>
              <a:rPr lang="fr-FR" dirty="0" err="1" smtClean="0"/>
              <a:t>t</a:t>
            </a:r>
            <a:r>
              <a:rPr lang="fr-FR" baseline="-25000" dirty="0" err="1" smtClean="0"/>
              <a:t>K</a:t>
            </a:r>
            <a:endParaRPr lang="fr-FR" dirty="0" smtClean="0"/>
          </a:p>
          <a:p>
            <a:pPr eaLnBrk="1" hangingPunct="1">
              <a:buFontTx/>
              <a:buNone/>
              <a:defRPr/>
            </a:pPr>
            <a:r>
              <a:rPr lang="fr-FR" dirty="0" smtClean="0"/>
              <a:t>	soit 		(</a:t>
            </a:r>
            <a:r>
              <a:rPr lang="fr-FR" dirty="0"/>
              <a:t>1</a:t>
            </a:r>
            <a:r>
              <a:rPr lang="fr-FR" dirty="0" smtClean="0"/>
              <a:t>)  m+2p &gt; 2.75</a:t>
            </a:r>
          </a:p>
          <a:p>
            <a:pPr eaLnBrk="1" hangingPunct="1">
              <a:buFont typeface="Symbol" charset="0"/>
              <a:buChar char=""/>
              <a:defRPr/>
            </a:pPr>
            <a:r>
              <a:rPr lang="fr-FR" dirty="0" smtClean="0"/>
              <a:t>pour m=1 et p=1, la souris est mieux adaptée.</a:t>
            </a:r>
          </a:p>
          <a:p>
            <a:pPr marL="0" indent="0" eaLnBrk="1" hangingPunct="1">
              <a:buNone/>
              <a:defRPr/>
            </a:pPr>
            <a:r>
              <a:rPr lang="fr-FR" dirty="0" smtClean="0"/>
              <a:t>Mais c’est un résultat </a:t>
            </a:r>
            <a:r>
              <a:rPr lang="fr-FR" dirty="0" err="1" smtClean="0"/>
              <a:t>hatif</a:t>
            </a:r>
            <a:r>
              <a:rPr lang="fr-FR" dirty="0" smtClean="0"/>
              <a:t>. Dans la relation, le facteur influent est </a:t>
            </a:r>
            <a:r>
              <a:rPr lang="fr-FR" dirty="0" err="1" smtClean="0"/>
              <a:t>t</a:t>
            </a:r>
            <a:r>
              <a:rPr lang="fr-FR" baseline="-25000" dirty="0" err="1" smtClean="0"/>
              <a:t>M</a:t>
            </a:r>
            <a:r>
              <a:rPr lang="fr-FR" dirty="0" smtClean="0"/>
              <a:t> (1.35 s). Pour un expert Emacs, ce nb est surévalué, et peut-</a:t>
            </a:r>
            <a:r>
              <a:rPr lang="fr-FR" altLang="ja-JP" dirty="0" smtClean="0"/>
              <a:t>être absent !</a:t>
            </a:r>
            <a:endParaRPr lang="fr-FR" dirty="0" smtClean="0"/>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73</a:t>
            </a:fld>
            <a:endParaRPr lang="fr-F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noChangeArrowheads="1"/>
          </p:cNvSpPr>
          <p:nvPr>
            <p:ph type="body" idx="1"/>
          </p:nvPr>
        </p:nvSpPr>
        <p:spPr>
          <a:xfrm>
            <a:off x="381000" y="304800"/>
            <a:ext cx="9220200" cy="6553200"/>
          </a:xfrm>
        </p:spPr>
        <p:txBody>
          <a:bodyPr/>
          <a:lstStyle/>
          <a:p>
            <a:pPr eaLnBrk="1" hangingPunct="1">
              <a:buFontTx/>
              <a:buNone/>
              <a:defRPr/>
            </a:pPr>
            <a:r>
              <a:rPr lang="fr-FR" dirty="0" smtClean="0"/>
              <a:t>Car si on supprime le terme </a:t>
            </a:r>
            <a:r>
              <a:rPr lang="fr-FR" dirty="0" err="1" smtClean="0"/>
              <a:t>t</a:t>
            </a:r>
            <a:r>
              <a:rPr lang="fr-FR" baseline="-25000" dirty="0" err="1" smtClean="0"/>
              <a:t>M</a:t>
            </a:r>
            <a:r>
              <a:rPr lang="fr-FR" dirty="0" smtClean="0"/>
              <a:t> (en le considérant absent pour un expert) on obtient que M1 est préférable à M2 si :</a:t>
            </a:r>
          </a:p>
          <a:p>
            <a:pPr eaLnBrk="1" hangingPunct="1">
              <a:buFontTx/>
              <a:buNone/>
              <a:defRPr/>
            </a:pPr>
            <a:r>
              <a:rPr lang="fr-FR" dirty="0" smtClean="0"/>
              <a:t>		</a:t>
            </a:r>
            <a:r>
              <a:rPr lang="fr-FR" dirty="0"/>
              <a:t> </a:t>
            </a:r>
            <a:r>
              <a:rPr lang="fr-FR" dirty="0" smtClean="0"/>
              <a:t>	(</a:t>
            </a:r>
            <a:r>
              <a:rPr lang="fr-FR" dirty="0"/>
              <a:t>2</a:t>
            </a:r>
            <a:r>
              <a:rPr lang="fr-FR" dirty="0" smtClean="0"/>
              <a:t>)  m+2p &gt; 9.5   	</a:t>
            </a:r>
          </a:p>
          <a:p>
            <a:pPr eaLnBrk="1" hangingPunct="1">
              <a:buFontTx/>
              <a:buNone/>
              <a:defRPr/>
            </a:pPr>
            <a:r>
              <a:rPr lang="fr-FR" dirty="0" smtClean="0"/>
              <a:t>Ce résultat est compatible avec le comportement observé sur des utilisateurs expérimentés.</a:t>
            </a:r>
          </a:p>
          <a:p>
            <a:pPr eaLnBrk="1" hangingPunct="1">
              <a:buFontTx/>
              <a:buNone/>
              <a:defRPr/>
            </a:pPr>
            <a:endParaRPr lang="fr-FR" sz="1000" dirty="0" smtClean="0"/>
          </a:p>
          <a:p>
            <a:pPr eaLnBrk="1" hangingPunct="1">
              <a:buFontTx/>
              <a:buNone/>
              <a:defRPr/>
            </a:pPr>
            <a:r>
              <a:rPr lang="fr-FR" dirty="0" smtClean="0"/>
              <a:t>Cette différence importante entre (1) et (2) révèle deux difficultés : celle de définir une heuristique adaptée à l’utilisateur, et celle de déterminer la valeur des paramètres.</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74</a:t>
            </a:fld>
            <a:endParaRPr lang="fr-F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title"/>
          </p:nvPr>
        </p:nvSpPr>
        <p:spPr>
          <a:xfrm>
            <a:off x="558800" y="407988"/>
            <a:ext cx="8686800" cy="963612"/>
          </a:xfrm>
        </p:spPr>
        <p:txBody>
          <a:bodyPr/>
          <a:lstStyle/>
          <a:p>
            <a:pPr defTabSz="736600">
              <a:defRPr/>
            </a:pPr>
            <a:r>
              <a:rPr lang="fr-FR" smtClean="0">
                <a:cs typeface="+mj-cs"/>
              </a:rPr>
              <a:t>Évaluation de Keystroke</a:t>
            </a:r>
          </a:p>
        </p:txBody>
      </p:sp>
      <p:sp>
        <p:nvSpPr>
          <p:cNvPr id="1645571" name="Rectangle 3"/>
          <p:cNvSpPr>
            <a:spLocks noGrp="1" noChangeArrowheads="1"/>
          </p:cNvSpPr>
          <p:nvPr>
            <p:ph type="body" idx="1"/>
          </p:nvPr>
        </p:nvSpPr>
        <p:spPr>
          <a:xfrm>
            <a:off x="568325" y="1628800"/>
            <a:ext cx="8677275" cy="4948237"/>
          </a:xfrm>
        </p:spPr>
        <p:txBody>
          <a:bodyPr/>
          <a:lstStyle/>
          <a:p>
            <a:pPr marL="331788" indent="-331788" defTabSz="736600">
              <a:defRPr/>
            </a:pPr>
            <a:r>
              <a:rPr lang="fr-FR" sz="3600" dirty="0" smtClean="0">
                <a:cs typeface="+mn-cs"/>
              </a:rPr>
              <a:t>C’est un outil d</a:t>
            </a:r>
            <a:r>
              <a:rPr lang="fr-FR" altLang="ja-JP" sz="3600" dirty="0" smtClean="0">
                <a:cs typeface="+mn-cs"/>
              </a:rPr>
              <a:t>'</a:t>
            </a:r>
            <a:r>
              <a:rPr lang="fr-FR" sz="3600" dirty="0" smtClean="0">
                <a:cs typeface="+mn-cs"/>
              </a:rPr>
              <a:t>analyse quantitative et prédictif</a:t>
            </a:r>
          </a:p>
          <a:p>
            <a:pPr marL="331788" indent="-331788" defTabSz="736600">
              <a:defRPr/>
            </a:pPr>
            <a:r>
              <a:rPr lang="fr-FR" sz="3600" dirty="0" smtClean="0">
                <a:cs typeface="+mn-cs"/>
              </a:rPr>
              <a:t>La modélisation est simple et compréhensible (bémol: sur l’exemple du curseur cette simplicité n’est qu’apparente)</a:t>
            </a:r>
          </a:p>
          <a:p>
            <a:pPr marL="331788" indent="-331788" defTabSz="736600">
              <a:defRPr/>
            </a:pPr>
            <a:r>
              <a:rPr lang="fr-FR" sz="3600" dirty="0" smtClean="0">
                <a:cs typeface="+mn-cs"/>
              </a:rPr>
              <a:t>La notion d</a:t>
            </a:r>
            <a:r>
              <a:rPr lang="fr-FR" altLang="ja-JP" sz="3600" dirty="0" smtClean="0">
                <a:cs typeface="+mn-cs"/>
              </a:rPr>
              <a:t>'</a:t>
            </a:r>
            <a:r>
              <a:rPr lang="fr-FR" sz="3600" dirty="0" smtClean="0">
                <a:cs typeface="+mn-cs"/>
              </a:rPr>
              <a:t>opération mentale (pause entre deux unités de sous-méthodes) est imprécise</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75</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5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5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5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57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title"/>
          </p:nvPr>
        </p:nvSpPr>
        <p:spPr>
          <a:xfrm>
            <a:off x="558800" y="407988"/>
            <a:ext cx="8686800" cy="963612"/>
          </a:xfrm>
        </p:spPr>
        <p:txBody>
          <a:bodyPr/>
          <a:lstStyle/>
          <a:p>
            <a:pPr defTabSz="736600">
              <a:defRPr/>
            </a:pPr>
            <a:r>
              <a:rPr lang="fr-FR" smtClean="0">
                <a:cs typeface="+mj-cs"/>
              </a:rPr>
              <a:t>Évaluation de Keystroke</a:t>
            </a:r>
          </a:p>
        </p:txBody>
      </p:sp>
      <p:sp>
        <p:nvSpPr>
          <p:cNvPr id="1645571" name="Rectangle 3"/>
          <p:cNvSpPr>
            <a:spLocks noGrp="1" noChangeArrowheads="1"/>
          </p:cNvSpPr>
          <p:nvPr>
            <p:ph type="body" idx="1"/>
          </p:nvPr>
        </p:nvSpPr>
        <p:spPr>
          <a:xfrm>
            <a:off x="568325" y="1772816"/>
            <a:ext cx="8677275" cy="4948237"/>
          </a:xfrm>
        </p:spPr>
        <p:txBody>
          <a:bodyPr/>
          <a:lstStyle/>
          <a:p>
            <a:pPr marL="331788" indent="-331788" defTabSz="736600">
              <a:defRPr/>
            </a:pPr>
            <a:r>
              <a:rPr lang="fr-FR" altLang="ja-JP" sz="3600" dirty="0" smtClean="0">
                <a:cs typeface="+mn-cs"/>
              </a:rPr>
              <a:t>L'</a:t>
            </a:r>
            <a:r>
              <a:rPr lang="fr-FR" sz="3600" dirty="0" smtClean="0">
                <a:cs typeface="+mn-cs"/>
              </a:rPr>
              <a:t>ajustement des règles requiert des compétences non informatiques</a:t>
            </a:r>
          </a:p>
          <a:p>
            <a:pPr marL="331788" indent="-331788" defTabSz="736600">
              <a:defRPr/>
            </a:pPr>
            <a:r>
              <a:rPr lang="fr-FR" sz="3600" dirty="0" smtClean="0">
                <a:cs typeface="+mn-cs"/>
              </a:rPr>
              <a:t>On ne distingue pas les touches ordinaires et les touches de contr</a:t>
            </a:r>
            <a:r>
              <a:rPr lang="fr-FR" altLang="ja-JP" sz="3600" dirty="0" smtClean="0">
                <a:cs typeface="+mn-cs"/>
              </a:rPr>
              <a:t>ôle.</a:t>
            </a:r>
          </a:p>
          <a:p>
            <a:pPr marL="331788" indent="-331788" defTabSz="736600">
              <a:defRPr/>
            </a:pPr>
            <a:r>
              <a:rPr lang="fr-FR" altLang="ja-JP" sz="3600" dirty="0" smtClean="0">
                <a:cs typeface="+mn-cs"/>
              </a:rPr>
              <a:t>L’analyse se fait au niveau local (lexical) des unités de base des sous-méthodes. Il n’y a pas de niveau sémantique global.</a:t>
            </a:r>
            <a:endParaRPr lang="fr-FR" sz="3600" dirty="0" smtClean="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76</a:t>
            </a:fld>
            <a:endParaRPr lang="fr-FR"/>
          </a:p>
        </p:txBody>
      </p:sp>
    </p:spTree>
    <p:extLst>
      <p:ext uri="{BB962C8B-B14F-4D97-AF65-F5344CB8AC3E}">
        <p14:creationId xmlns:p14="http://schemas.microsoft.com/office/powerpoint/2010/main" val="27557430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5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5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5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57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400080"/>
        </a:solidFill>
        <a:effectLst/>
      </p:bgPr>
    </p:bg>
    <p:spTree>
      <p:nvGrpSpPr>
        <p:cNvPr id="1" name=""/>
        <p:cNvGrpSpPr/>
        <p:nvPr/>
      </p:nvGrpSpPr>
      <p:grpSpPr>
        <a:xfrm>
          <a:off x="0" y="0"/>
          <a:ext cx="0" cy="0"/>
          <a:chOff x="0" y="0"/>
          <a:chExt cx="0" cy="0"/>
        </a:xfrm>
      </p:grpSpPr>
      <p:sp>
        <p:nvSpPr>
          <p:cNvPr id="1616898"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1616899"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fr-FR">
              <a:solidFill>
                <a:srgbClr val="000000"/>
              </a:solidFill>
              <a:latin typeface="Arial" charset="0"/>
              <a:cs typeface="+mn-cs"/>
              <a:sym typeface="Wingdings 2" charset="0"/>
            </a:endParaRPr>
          </a:p>
          <a:p>
            <a:pPr>
              <a:defRPr/>
            </a:pPr>
            <a:endParaRPr lang="fr-FR">
              <a:solidFill>
                <a:srgbClr val="000000"/>
              </a:solidFill>
              <a:latin typeface="Arial" charset="0"/>
              <a:cs typeface="+mn-cs"/>
              <a:sym typeface="Wingdings 2" charset="0"/>
            </a:endParaRPr>
          </a:p>
          <a:p>
            <a:pPr>
              <a:spcBef>
                <a:spcPct val="50000"/>
              </a:spcBef>
              <a:defRPr/>
            </a:pPr>
            <a:endParaRPr lang="fr-FR">
              <a:cs typeface="+mn-cs"/>
            </a:endParaRPr>
          </a:p>
        </p:txBody>
      </p:sp>
      <p:sp>
        <p:nvSpPr>
          <p:cNvPr id="1616900" name="Rectangle 4"/>
          <p:cNvSpPr>
            <a:spLocks noChangeArrowheads="1"/>
          </p:cNvSpPr>
          <p:nvPr/>
        </p:nvSpPr>
        <p:spPr bwMode="auto">
          <a:xfrm>
            <a:off x="762000" y="1263650"/>
            <a:ext cx="8686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4800" b="1" dirty="0">
                <a:solidFill>
                  <a:srgbClr val="FFCC00"/>
                </a:solidFill>
                <a:latin typeface="Times New Roman" charset="0"/>
                <a:cs typeface="+mn-cs"/>
              </a:rPr>
              <a:t>La Théorie de l</a:t>
            </a:r>
            <a:r>
              <a:rPr lang="fr-FR" altLang="ja-JP" sz="4800" b="1" dirty="0">
                <a:solidFill>
                  <a:srgbClr val="FFCC00"/>
                </a:solidFill>
                <a:latin typeface="Arial"/>
                <a:cs typeface="+mn-cs"/>
              </a:rPr>
              <a:t>'</a:t>
            </a:r>
            <a:r>
              <a:rPr lang="fr-FR" sz="4800" b="1" dirty="0">
                <a:solidFill>
                  <a:srgbClr val="FFCC00"/>
                </a:solidFill>
                <a:latin typeface="Times New Roman" charset="0"/>
                <a:cs typeface="+mn-cs"/>
              </a:rPr>
              <a:t>Action</a:t>
            </a:r>
            <a:r>
              <a:rPr lang="fr-FR" sz="3200" dirty="0">
                <a:latin typeface="Times New Roman" charset="0"/>
                <a:cs typeface="+mn-cs"/>
              </a:rPr>
              <a:t> </a:t>
            </a:r>
          </a:p>
          <a:p>
            <a:pPr>
              <a:defRPr/>
            </a:pPr>
            <a:endParaRPr lang="fr-FR" sz="3200" dirty="0">
              <a:latin typeface="Times New Roman" charset="0"/>
              <a:cs typeface="+mn-cs"/>
            </a:endParaRPr>
          </a:p>
          <a:p>
            <a:pPr>
              <a:defRPr/>
            </a:pPr>
            <a:r>
              <a:rPr lang="fr-FR" sz="3600" dirty="0">
                <a:cs typeface="+mn-cs"/>
              </a:rPr>
              <a:t>D. Norman, « Cognitive Engineering, User </a:t>
            </a:r>
            <a:r>
              <a:rPr lang="fr-FR" sz="3600" dirty="0" err="1">
                <a:cs typeface="+mn-cs"/>
              </a:rPr>
              <a:t>Centered</a:t>
            </a:r>
            <a:r>
              <a:rPr lang="fr-FR" sz="3600" dirty="0">
                <a:cs typeface="+mn-cs"/>
              </a:rPr>
              <a:t> System Design », </a:t>
            </a:r>
            <a:r>
              <a:rPr lang="fr-FR" sz="3600" dirty="0" smtClean="0">
                <a:cs typeface="+mn-cs"/>
              </a:rPr>
              <a:t> New </a:t>
            </a:r>
            <a:r>
              <a:rPr lang="fr-FR" sz="3600" dirty="0">
                <a:cs typeface="+mn-cs"/>
              </a:rPr>
              <a:t>Perspectives on Computer Interaction, 1986</a:t>
            </a:r>
            <a:r>
              <a:rPr lang="fr-FR" sz="4400" dirty="0">
                <a:cs typeface="+mn-cs"/>
              </a:rPr>
              <a:t>.</a:t>
            </a:r>
            <a:endParaRPr lang="fr-FR" sz="3200" dirty="0">
              <a:latin typeface="Times New Roman" charset="0"/>
              <a:cs typeface="+mn-cs"/>
            </a:endParaRPr>
          </a:p>
          <a:p>
            <a:pPr>
              <a:defRPr/>
            </a:pPr>
            <a:endParaRPr lang="fr-FR" dirty="0">
              <a:latin typeface="Times New Roman" charset="0"/>
              <a:cs typeface="+mn-cs"/>
            </a:endParaRPr>
          </a:p>
          <a:p>
            <a:pPr>
              <a:defRPr/>
            </a:pPr>
            <a:endParaRPr lang="fr-FR" sz="4400" b="1" dirty="0">
              <a:solidFill>
                <a:srgbClr val="0000FF"/>
              </a:solidFill>
            </a:endParaRPr>
          </a:p>
        </p:txBody>
      </p:sp>
      <p:sp>
        <p:nvSpPr>
          <p:cNvPr id="2" name="Espace réservé du numéro de diapositive 1"/>
          <p:cNvSpPr>
            <a:spLocks noGrp="1"/>
          </p:cNvSpPr>
          <p:nvPr>
            <p:ph type="sldNum" sz="quarter" idx="12"/>
          </p:nvPr>
        </p:nvSpPr>
        <p:spPr/>
        <p:txBody>
          <a:bodyPr/>
          <a:lstStyle/>
          <a:p>
            <a:pPr>
              <a:defRPr/>
            </a:pPr>
            <a:fld id="{9921DD21-E04F-B84F-8A2A-13A65D1374BD}" type="slidenum">
              <a:rPr lang="fr-FR" smtClean="0"/>
              <a:pPr>
                <a:defRPr/>
              </a:pPr>
              <a:t>77</a:t>
            </a:fld>
            <a:endParaRPr lang="fr-F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p:txBody>
          <a:bodyPr/>
          <a:lstStyle/>
          <a:p>
            <a:pPr defTabSz="736600">
              <a:defRPr/>
            </a:pPr>
            <a:r>
              <a:rPr lang="fr-FR" dirty="0">
                <a:cs typeface="+mj-cs"/>
              </a:rPr>
              <a:t>T</a:t>
            </a:r>
            <a:r>
              <a:rPr lang="fr-FR" dirty="0" smtClean="0">
                <a:cs typeface="+mj-cs"/>
              </a:rPr>
              <a:t>héorie de l </a:t>
            </a:r>
            <a:r>
              <a:rPr lang="fr-FR" altLang="ja-JP" dirty="0" smtClean="0">
                <a:cs typeface="+mj-cs"/>
              </a:rPr>
              <a:t>'</a:t>
            </a:r>
            <a:r>
              <a:rPr lang="fr-FR" dirty="0" smtClean="0">
                <a:cs typeface="+mj-cs"/>
              </a:rPr>
              <a:t>action</a:t>
            </a:r>
          </a:p>
        </p:txBody>
      </p:sp>
      <p:sp>
        <p:nvSpPr>
          <p:cNvPr id="1214467" name="Rectangle 3"/>
          <p:cNvSpPr>
            <a:spLocks noGrp="1" noChangeArrowheads="1"/>
          </p:cNvSpPr>
          <p:nvPr>
            <p:ph type="body" idx="1"/>
          </p:nvPr>
        </p:nvSpPr>
        <p:spPr>
          <a:xfrm>
            <a:off x="272480" y="1628800"/>
            <a:ext cx="9217024" cy="4752528"/>
          </a:xfrm>
        </p:spPr>
        <p:txBody>
          <a:bodyPr/>
          <a:lstStyle/>
          <a:p>
            <a:pPr marL="331788" indent="-331788" defTabSz="736600">
              <a:lnSpc>
                <a:spcPct val="90000"/>
              </a:lnSpc>
              <a:defRPr/>
            </a:pPr>
            <a:r>
              <a:rPr lang="fr-FR" sz="3600" dirty="0">
                <a:cs typeface="+mn-cs"/>
              </a:rPr>
              <a:t>T</a:t>
            </a:r>
            <a:r>
              <a:rPr lang="fr-FR" sz="3600" dirty="0" smtClean="0">
                <a:cs typeface="+mn-cs"/>
              </a:rPr>
              <a:t>héorie fondée sur la notion de modèle conceptuel</a:t>
            </a:r>
          </a:p>
          <a:p>
            <a:pPr marL="717550" lvl="1" indent="-276225" defTabSz="736600">
              <a:lnSpc>
                <a:spcPct val="90000"/>
              </a:lnSpc>
              <a:defRPr/>
            </a:pPr>
            <a:r>
              <a:rPr lang="fr-FR" sz="3600" dirty="0" smtClean="0"/>
              <a:t>Modèle de l'utilisateur : des variables psychologiques</a:t>
            </a:r>
          </a:p>
          <a:p>
            <a:pPr marL="717550" lvl="1" indent="-276225" defTabSz="736600">
              <a:lnSpc>
                <a:spcPct val="90000"/>
              </a:lnSpc>
              <a:defRPr/>
            </a:pPr>
            <a:r>
              <a:rPr lang="fr-FR" sz="3600" dirty="0" smtClean="0"/>
              <a:t>Modèle de conception : variables physiques</a:t>
            </a:r>
          </a:p>
          <a:p>
            <a:pPr marL="717550" lvl="1" indent="-276225" defTabSz="736600">
              <a:lnSpc>
                <a:spcPct val="90000"/>
              </a:lnSpc>
              <a:defRPr/>
            </a:pPr>
            <a:r>
              <a:rPr lang="fr-FR" sz="3600" dirty="0" smtClean="0"/>
              <a:t>Image : représentation physique du système</a:t>
            </a:r>
          </a:p>
          <a:p>
            <a:pPr marL="331788" indent="-331788" defTabSz="736600">
              <a:lnSpc>
                <a:spcPct val="90000"/>
              </a:lnSpc>
              <a:defRPr/>
            </a:pPr>
            <a:r>
              <a:rPr lang="fr-FR" sz="3600" dirty="0" smtClean="0">
                <a:cs typeface="+mn-cs"/>
              </a:rPr>
              <a:t>Permet de structurer l'accomplissement d'une tâche (par une décomposition en 7 activités)</a:t>
            </a:r>
            <a:endParaRPr lang="fr-FR" dirty="0" smtClean="0"/>
          </a:p>
          <a:p>
            <a:pPr marL="331788" indent="-331788" defTabSz="736600">
              <a:lnSpc>
                <a:spcPct val="90000"/>
              </a:lnSpc>
              <a:defRPr/>
            </a:pPr>
            <a:endParaRPr lang="fr-FR" sz="2800" dirty="0" smtClean="0">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78</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3" descr="No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14463"/>
            <a:ext cx="8458200"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8469" name="Text Box 5"/>
          <p:cNvSpPr txBox="1">
            <a:spLocks noChangeArrowheads="1"/>
          </p:cNvSpPr>
          <p:nvPr/>
        </p:nvSpPr>
        <p:spPr bwMode="auto">
          <a:xfrm>
            <a:off x="2674938" y="381000"/>
            <a:ext cx="47926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4400" b="1">
                <a:solidFill>
                  <a:srgbClr val="400080"/>
                </a:solidFill>
                <a:cs typeface="+mn-cs"/>
              </a:rPr>
              <a:t>Modèle Conceptuel</a:t>
            </a:r>
            <a:endParaRPr lang="fr-FR">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79</a:t>
            </a:fld>
            <a:endParaRPr lang="fr-F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pic>
        <p:nvPicPr>
          <p:cNvPr id="69634" name="Picture 4" descr="systs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86106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157" name="Text Box 5"/>
          <p:cNvSpPr txBox="1">
            <a:spLocks noChangeArrowheads="1"/>
          </p:cNvSpPr>
          <p:nvPr/>
        </p:nvSpPr>
        <p:spPr bwMode="auto">
          <a:xfrm>
            <a:off x="609600" y="1098550"/>
            <a:ext cx="55626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3200" dirty="0">
                <a:cs typeface="+mn-cs"/>
              </a:rPr>
              <a:t>Le codage de la lettre P traduit les courbures et les dimensions de la lettre mais n</a:t>
            </a:r>
            <a:r>
              <a:rPr lang="fr-FR" altLang="ja-JP" sz="3200" dirty="0">
                <a:latin typeface="Arial"/>
                <a:cs typeface="+mn-cs"/>
              </a:rPr>
              <a:t>'</a:t>
            </a:r>
            <a:r>
              <a:rPr lang="fr-FR" sz="3200" dirty="0">
                <a:cs typeface="+mn-cs"/>
              </a:rPr>
              <a:t>exprime pas sa reconnaissance, qui se concrétisera dans la mémoire à court terme.</a:t>
            </a:r>
            <a:endParaRPr lang="fr-FR" dirty="0">
              <a:cs typeface="+mn-cs"/>
            </a:endParaRP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8</a:t>
            </a:fld>
            <a:endParaRPr lang="fr-F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4" descr="model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576" y="27384"/>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198068" y="1122511"/>
            <a:ext cx="432048" cy="461665"/>
          </a:xfrm>
          <a:prstGeom prst="rect">
            <a:avLst/>
          </a:prstGeom>
          <a:noFill/>
        </p:spPr>
        <p:txBody>
          <a:bodyPr wrap="square" rtlCol="0">
            <a:spAutoFit/>
          </a:bodyPr>
          <a:lstStyle/>
          <a:p>
            <a:pPr algn="ctr"/>
            <a:r>
              <a:rPr lang="fr-FR" b="1" dirty="0">
                <a:solidFill>
                  <a:srgbClr val="FF0000"/>
                </a:solidFill>
              </a:rPr>
              <a:t>2</a:t>
            </a:r>
          </a:p>
        </p:txBody>
      </p:sp>
      <p:sp>
        <p:nvSpPr>
          <p:cNvPr id="4" name="ZoneTexte 3"/>
          <p:cNvSpPr txBox="1"/>
          <p:nvPr/>
        </p:nvSpPr>
        <p:spPr>
          <a:xfrm>
            <a:off x="3494212" y="42391"/>
            <a:ext cx="432048" cy="461665"/>
          </a:xfrm>
          <a:prstGeom prst="rect">
            <a:avLst/>
          </a:prstGeom>
          <a:noFill/>
        </p:spPr>
        <p:txBody>
          <a:bodyPr wrap="square" rtlCol="0">
            <a:spAutoFit/>
          </a:bodyPr>
          <a:lstStyle/>
          <a:p>
            <a:pPr algn="ctr"/>
            <a:r>
              <a:rPr lang="fr-FR" b="1" dirty="0" smtClean="0">
                <a:solidFill>
                  <a:srgbClr val="FF0000"/>
                </a:solidFill>
              </a:rPr>
              <a:t>1</a:t>
            </a:r>
            <a:endParaRPr lang="fr-FR" b="1" dirty="0">
              <a:solidFill>
                <a:srgbClr val="FF0000"/>
              </a:solidFill>
            </a:endParaRPr>
          </a:p>
        </p:txBody>
      </p:sp>
      <p:sp>
        <p:nvSpPr>
          <p:cNvPr id="5" name="ZoneTexte 4"/>
          <p:cNvSpPr txBox="1"/>
          <p:nvPr/>
        </p:nvSpPr>
        <p:spPr>
          <a:xfrm>
            <a:off x="2198068" y="5442991"/>
            <a:ext cx="432048" cy="461665"/>
          </a:xfrm>
          <a:prstGeom prst="rect">
            <a:avLst/>
          </a:prstGeom>
          <a:noFill/>
        </p:spPr>
        <p:txBody>
          <a:bodyPr wrap="square" rtlCol="0">
            <a:spAutoFit/>
          </a:bodyPr>
          <a:lstStyle/>
          <a:p>
            <a:pPr algn="ctr"/>
            <a:r>
              <a:rPr lang="fr-FR" b="1" dirty="0" smtClean="0">
                <a:solidFill>
                  <a:srgbClr val="FF0000"/>
                </a:solidFill>
              </a:rPr>
              <a:t>4</a:t>
            </a:r>
            <a:endParaRPr lang="fr-FR" b="1" dirty="0">
              <a:solidFill>
                <a:srgbClr val="FF0000"/>
              </a:solidFill>
            </a:endParaRPr>
          </a:p>
        </p:txBody>
      </p:sp>
      <p:sp>
        <p:nvSpPr>
          <p:cNvPr id="6" name="ZoneTexte 5"/>
          <p:cNvSpPr txBox="1"/>
          <p:nvPr/>
        </p:nvSpPr>
        <p:spPr>
          <a:xfrm>
            <a:off x="2198068" y="3384376"/>
            <a:ext cx="432048" cy="461665"/>
          </a:xfrm>
          <a:prstGeom prst="rect">
            <a:avLst/>
          </a:prstGeom>
          <a:noFill/>
        </p:spPr>
        <p:txBody>
          <a:bodyPr wrap="square" rtlCol="0">
            <a:spAutoFit/>
          </a:bodyPr>
          <a:lstStyle/>
          <a:p>
            <a:pPr algn="ctr"/>
            <a:r>
              <a:rPr lang="fr-FR" b="1" dirty="0" smtClean="0">
                <a:solidFill>
                  <a:srgbClr val="FF0000"/>
                </a:solidFill>
              </a:rPr>
              <a:t>3</a:t>
            </a:r>
            <a:endParaRPr lang="fr-FR" b="1" dirty="0">
              <a:solidFill>
                <a:srgbClr val="FF0000"/>
              </a:solidFill>
            </a:endParaRPr>
          </a:p>
        </p:txBody>
      </p:sp>
      <p:sp>
        <p:nvSpPr>
          <p:cNvPr id="7" name="ZoneTexte 6"/>
          <p:cNvSpPr txBox="1"/>
          <p:nvPr/>
        </p:nvSpPr>
        <p:spPr>
          <a:xfrm>
            <a:off x="5510436" y="3138735"/>
            <a:ext cx="432048" cy="461665"/>
          </a:xfrm>
          <a:prstGeom prst="rect">
            <a:avLst/>
          </a:prstGeom>
          <a:noFill/>
        </p:spPr>
        <p:txBody>
          <a:bodyPr wrap="square" rtlCol="0">
            <a:spAutoFit/>
          </a:bodyPr>
          <a:lstStyle/>
          <a:p>
            <a:pPr algn="ctr"/>
            <a:r>
              <a:rPr lang="fr-FR" b="1" dirty="0" smtClean="0">
                <a:solidFill>
                  <a:srgbClr val="FF0000"/>
                </a:solidFill>
              </a:rPr>
              <a:t>6</a:t>
            </a:r>
            <a:endParaRPr lang="fr-FR" b="1" dirty="0">
              <a:solidFill>
                <a:srgbClr val="FF0000"/>
              </a:solidFill>
            </a:endParaRPr>
          </a:p>
        </p:txBody>
      </p:sp>
      <p:sp>
        <p:nvSpPr>
          <p:cNvPr id="8" name="ZoneTexte 7"/>
          <p:cNvSpPr txBox="1"/>
          <p:nvPr/>
        </p:nvSpPr>
        <p:spPr>
          <a:xfrm>
            <a:off x="5510436" y="5370983"/>
            <a:ext cx="432048" cy="461665"/>
          </a:xfrm>
          <a:prstGeom prst="rect">
            <a:avLst/>
          </a:prstGeom>
          <a:noFill/>
        </p:spPr>
        <p:txBody>
          <a:bodyPr wrap="square" rtlCol="0">
            <a:spAutoFit/>
          </a:bodyPr>
          <a:lstStyle/>
          <a:p>
            <a:pPr algn="ctr"/>
            <a:r>
              <a:rPr lang="fr-FR" b="1" dirty="0" smtClean="0">
                <a:solidFill>
                  <a:srgbClr val="FF0000"/>
                </a:solidFill>
              </a:rPr>
              <a:t>5</a:t>
            </a:r>
            <a:endParaRPr lang="fr-FR" b="1" dirty="0">
              <a:solidFill>
                <a:srgbClr val="FF0000"/>
              </a:solidFill>
            </a:endParaRPr>
          </a:p>
        </p:txBody>
      </p:sp>
      <p:sp>
        <p:nvSpPr>
          <p:cNvPr id="9" name="ZoneTexte 8"/>
          <p:cNvSpPr txBox="1"/>
          <p:nvPr/>
        </p:nvSpPr>
        <p:spPr>
          <a:xfrm>
            <a:off x="5510436" y="978495"/>
            <a:ext cx="432048" cy="461665"/>
          </a:xfrm>
          <a:prstGeom prst="rect">
            <a:avLst/>
          </a:prstGeom>
          <a:noFill/>
        </p:spPr>
        <p:txBody>
          <a:bodyPr wrap="square" rtlCol="0">
            <a:spAutoFit/>
          </a:bodyPr>
          <a:lstStyle/>
          <a:p>
            <a:pPr algn="ctr"/>
            <a:r>
              <a:rPr lang="fr-FR" b="1" dirty="0" smtClean="0">
                <a:solidFill>
                  <a:srgbClr val="FF0000"/>
                </a:solidFill>
              </a:rPr>
              <a:t>7</a:t>
            </a:r>
            <a:endParaRPr lang="fr-FR" b="1" dirty="0">
              <a:solidFill>
                <a:srgbClr val="FF0000"/>
              </a:solidFill>
            </a:endParaRPr>
          </a:p>
        </p:txBody>
      </p:sp>
      <p:sp>
        <p:nvSpPr>
          <p:cNvPr id="3" name="ZoneTexte 2"/>
          <p:cNvSpPr txBox="1"/>
          <p:nvPr/>
        </p:nvSpPr>
        <p:spPr>
          <a:xfrm>
            <a:off x="7128792" y="908720"/>
            <a:ext cx="2936776" cy="1754327"/>
          </a:xfrm>
          <a:prstGeom prst="rect">
            <a:avLst/>
          </a:prstGeom>
          <a:noFill/>
        </p:spPr>
        <p:txBody>
          <a:bodyPr wrap="square" rtlCol="0">
            <a:spAutoFit/>
          </a:bodyPr>
          <a:lstStyle/>
          <a:p>
            <a:r>
              <a:rPr lang="fr-FR" sz="3600" b="1" dirty="0" smtClean="0">
                <a:solidFill>
                  <a:srgbClr val="FF0000"/>
                </a:solidFill>
              </a:rPr>
              <a:t>Découpage d’une tâche en 7 activités</a:t>
            </a:r>
            <a:endParaRPr lang="fr-FR" sz="3600" b="1" dirty="0">
              <a:solidFill>
                <a:srgbClr val="FF0000"/>
              </a:solidFill>
            </a:endParaRPr>
          </a:p>
        </p:txBody>
      </p:sp>
      <p:sp>
        <p:nvSpPr>
          <p:cNvPr id="10" name="Espace réservé du numéro de diapositive 9"/>
          <p:cNvSpPr>
            <a:spLocks noGrp="1"/>
          </p:cNvSpPr>
          <p:nvPr>
            <p:ph type="sldNum" sz="quarter" idx="12"/>
          </p:nvPr>
        </p:nvSpPr>
        <p:spPr/>
        <p:txBody>
          <a:bodyPr/>
          <a:lstStyle/>
          <a:p>
            <a:pPr>
              <a:defRPr/>
            </a:pPr>
            <a:fld id="{539A089C-F365-B946-96EE-78AE566C97C6}" type="slidenum">
              <a:rPr lang="fr-FR" smtClean="0"/>
              <a:pPr>
                <a:defRPr/>
              </a:pPr>
              <a:t>80</a:t>
            </a:fld>
            <a:endParaRPr lang="fr-FR"/>
          </a:p>
        </p:txBody>
      </p:sp>
    </p:spTree>
    <p:extLst>
      <p:ext uri="{BB962C8B-B14F-4D97-AF65-F5344CB8AC3E}">
        <p14:creationId xmlns:p14="http://schemas.microsoft.com/office/powerpoint/2010/main" val="2269246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a:xfrm>
            <a:off x="457200" y="227013"/>
            <a:ext cx="9118600" cy="963612"/>
          </a:xfrm>
        </p:spPr>
        <p:txBody>
          <a:bodyPr/>
          <a:lstStyle/>
          <a:p>
            <a:pPr defTabSz="736600">
              <a:defRPr/>
            </a:pPr>
            <a:r>
              <a:rPr lang="fr-FR" dirty="0" smtClean="0">
                <a:cs typeface="+mj-cs"/>
              </a:rPr>
              <a:t>L </a:t>
            </a:r>
            <a:r>
              <a:rPr lang="fr-FR" altLang="ja-JP" dirty="0" smtClean="0">
                <a:cs typeface="+mj-cs"/>
              </a:rPr>
              <a:t>'</a:t>
            </a:r>
            <a:r>
              <a:rPr lang="fr-FR" dirty="0" smtClean="0">
                <a:cs typeface="+mj-cs"/>
              </a:rPr>
              <a:t>accomplissement d </a:t>
            </a:r>
            <a:r>
              <a:rPr lang="fr-FR" altLang="ja-JP" dirty="0" smtClean="0">
                <a:cs typeface="+mj-cs"/>
              </a:rPr>
              <a:t>'</a:t>
            </a:r>
            <a:r>
              <a:rPr lang="fr-FR" dirty="0" smtClean="0">
                <a:cs typeface="+mj-cs"/>
              </a:rPr>
              <a:t>une tâche</a:t>
            </a:r>
          </a:p>
        </p:txBody>
      </p:sp>
      <p:sp>
        <p:nvSpPr>
          <p:cNvPr id="1216515" name="Rectangle 3"/>
          <p:cNvSpPr>
            <a:spLocks noGrp="1" noChangeArrowheads="1"/>
          </p:cNvSpPr>
          <p:nvPr>
            <p:ph type="body" idx="1"/>
          </p:nvPr>
        </p:nvSpPr>
        <p:spPr>
          <a:xfrm>
            <a:off x="304800" y="1668463"/>
            <a:ext cx="9337675" cy="4656137"/>
          </a:xfrm>
        </p:spPr>
        <p:txBody>
          <a:bodyPr/>
          <a:lstStyle/>
          <a:p>
            <a:pPr marL="331788" indent="-331788" defTabSz="736600">
              <a:defRPr/>
            </a:pPr>
            <a:r>
              <a:rPr lang="fr-FR" sz="3600" dirty="0" smtClean="0">
                <a:cs typeface="+mn-cs"/>
              </a:rPr>
              <a:t>1</a:t>
            </a:r>
            <a:r>
              <a:rPr lang="fr-FR" sz="3600" baseline="30000" dirty="0" smtClean="0">
                <a:cs typeface="+mn-cs"/>
              </a:rPr>
              <a:t>ère</a:t>
            </a:r>
            <a:r>
              <a:rPr lang="fr-FR" sz="3600" dirty="0" smtClean="0">
                <a:cs typeface="+mn-cs"/>
              </a:rPr>
              <a:t> étape : Établir un but</a:t>
            </a:r>
          </a:p>
          <a:p>
            <a:pPr marL="717550" lvl="1" indent="-276225" defTabSz="736600">
              <a:defRPr/>
            </a:pPr>
            <a:r>
              <a:rPr lang="fr-FR" sz="3200" dirty="0" smtClean="0"/>
              <a:t>Le but = représentation mentale d</a:t>
            </a:r>
            <a:r>
              <a:rPr lang="fr-FR" altLang="ja-JP" sz="3200" dirty="0" smtClean="0"/>
              <a:t>'</a:t>
            </a:r>
            <a:r>
              <a:rPr lang="fr-FR" sz="3200" dirty="0" smtClean="0"/>
              <a:t>un état désiré</a:t>
            </a:r>
          </a:p>
          <a:p>
            <a:pPr marL="441325" lvl="1" indent="0" defTabSz="736600">
              <a:buNone/>
              <a:defRPr/>
            </a:pPr>
            <a:r>
              <a:rPr lang="fr-FR" sz="3200" dirty="0" smtClean="0"/>
              <a:t>Exemple : détruire un fichier</a:t>
            </a:r>
          </a:p>
          <a:p>
            <a:pPr marL="331788" indent="-331788" defTabSz="736600">
              <a:defRPr/>
            </a:pPr>
            <a:r>
              <a:rPr lang="fr-FR" sz="3600" dirty="0" smtClean="0">
                <a:cs typeface="+mn-cs"/>
              </a:rPr>
              <a:t>2</a:t>
            </a:r>
            <a:r>
              <a:rPr lang="fr-FR" sz="3600" baseline="30000" dirty="0" smtClean="0">
                <a:cs typeface="+mn-cs"/>
              </a:rPr>
              <a:t>ème</a:t>
            </a:r>
            <a:r>
              <a:rPr lang="fr-FR" sz="3600" dirty="0" smtClean="0">
                <a:cs typeface="+mn-cs"/>
              </a:rPr>
              <a:t> étape : Formation d</a:t>
            </a:r>
            <a:r>
              <a:rPr lang="fr-FR" altLang="ja-JP" sz="3600" dirty="0" smtClean="0">
                <a:cs typeface="+mn-cs"/>
              </a:rPr>
              <a:t>'</a:t>
            </a:r>
            <a:r>
              <a:rPr lang="fr-FR" sz="3600" dirty="0" smtClean="0">
                <a:cs typeface="+mn-cs"/>
              </a:rPr>
              <a:t>une intention</a:t>
            </a:r>
          </a:p>
          <a:p>
            <a:pPr marL="717550" lvl="1" indent="-276225" defTabSz="736600">
              <a:defRPr/>
            </a:pPr>
            <a:r>
              <a:rPr lang="fr-FR" sz="3200" dirty="0"/>
              <a:t>R</a:t>
            </a:r>
            <a:r>
              <a:rPr lang="fr-FR" sz="3200" dirty="0" smtClean="0"/>
              <a:t>ésulte de l</a:t>
            </a:r>
            <a:r>
              <a:rPr lang="fr-FR" altLang="ja-JP" sz="3200" dirty="0" smtClean="0"/>
              <a:t>'</a:t>
            </a:r>
            <a:r>
              <a:rPr lang="fr-FR" sz="3200" dirty="0" smtClean="0"/>
              <a:t>évaluation de la distance entre le but </a:t>
            </a:r>
          </a:p>
          <a:p>
            <a:pPr marL="441325" lvl="1" indent="0" defTabSz="736600">
              <a:buNone/>
              <a:defRPr/>
            </a:pPr>
            <a:r>
              <a:rPr lang="fr-FR" sz="3200" dirty="0"/>
              <a:t>	</a:t>
            </a:r>
            <a:r>
              <a:rPr lang="fr-FR" sz="3200" dirty="0" smtClean="0"/>
              <a:t>et l </a:t>
            </a:r>
            <a:r>
              <a:rPr lang="fr-FR" altLang="ja-JP" sz="3200" dirty="0" smtClean="0"/>
              <a:t>'</a:t>
            </a:r>
            <a:r>
              <a:rPr lang="fr-FR" sz="3200" dirty="0" smtClean="0"/>
              <a:t>état actuel</a:t>
            </a:r>
          </a:p>
          <a:p>
            <a:pPr marL="441325" lvl="1" indent="0" defTabSz="736600">
              <a:buNone/>
              <a:defRPr/>
            </a:pPr>
            <a:r>
              <a:rPr lang="fr-FR" sz="3200" dirty="0" smtClean="0"/>
              <a:t>Exemple : détruire un fichier 	retirer l</a:t>
            </a:r>
            <a:r>
              <a:rPr lang="fr-FR" altLang="ja-JP" sz="3200" dirty="0" smtClean="0"/>
              <a:t>'</a:t>
            </a:r>
            <a:r>
              <a:rPr lang="fr-FR" sz="3200" dirty="0" smtClean="0"/>
              <a:t>objet sélectionné</a:t>
            </a:r>
          </a:p>
        </p:txBody>
      </p:sp>
      <p:sp>
        <p:nvSpPr>
          <p:cNvPr id="1216516" name="AutoShape 4"/>
          <p:cNvSpPr>
            <a:spLocks noChangeArrowheads="1"/>
          </p:cNvSpPr>
          <p:nvPr/>
        </p:nvSpPr>
        <p:spPr bwMode="auto">
          <a:xfrm>
            <a:off x="5745088" y="5588794"/>
            <a:ext cx="432048" cy="216470"/>
          </a:xfrm>
          <a:prstGeom prst="rightArrow">
            <a:avLst>
              <a:gd name="adj1" fmla="val 50000"/>
              <a:gd name="adj2" fmla="val 124451"/>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81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6515">
                                            <p:txEl>
                                              <p:pRg st="0" end="0"/>
                                            </p:txEl>
                                          </p:spTgt>
                                        </p:tgtEl>
                                        <p:attrNameLst>
                                          <p:attrName>style.visibility</p:attrName>
                                        </p:attrNameLst>
                                      </p:cBhvr>
                                      <p:to>
                                        <p:strVal val="visible"/>
                                      </p:to>
                                    </p:set>
                                    <p:animEffect transition="in" filter="wipe(down)">
                                      <p:cBhvr>
                                        <p:cTn id="7" dur="500"/>
                                        <p:tgtEl>
                                          <p:spTgt spid="121651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16515">
                                            <p:txEl>
                                              <p:pRg st="1" end="1"/>
                                            </p:txEl>
                                          </p:spTgt>
                                        </p:tgtEl>
                                        <p:attrNameLst>
                                          <p:attrName>style.visibility</p:attrName>
                                        </p:attrNameLst>
                                      </p:cBhvr>
                                      <p:to>
                                        <p:strVal val="visible"/>
                                      </p:to>
                                    </p:set>
                                    <p:animEffect transition="in" filter="wipe(down)">
                                      <p:cBhvr>
                                        <p:cTn id="10" dur="500"/>
                                        <p:tgtEl>
                                          <p:spTgt spid="121651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16515">
                                            <p:txEl>
                                              <p:pRg st="2" end="2"/>
                                            </p:txEl>
                                          </p:spTgt>
                                        </p:tgtEl>
                                        <p:attrNameLst>
                                          <p:attrName>style.visibility</p:attrName>
                                        </p:attrNameLst>
                                      </p:cBhvr>
                                      <p:to>
                                        <p:strVal val="visible"/>
                                      </p:to>
                                    </p:set>
                                    <p:animEffect transition="in" filter="wipe(down)">
                                      <p:cBhvr>
                                        <p:cTn id="13" dur="500"/>
                                        <p:tgtEl>
                                          <p:spTgt spid="121651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16515">
                                            <p:txEl>
                                              <p:pRg st="3" end="3"/>
                                            </p:txEl>
                                          </p:spTgt>
                                        </p:tgtEl>
                                        <p:attrNameLst>
                                          <p:attrName>style.visibility</p:attrName>
                                        </p:attrNameLst>
                                      </p:cBhvr>
                                      <p:to>
                                        <p:strVal val="visible"/>
                                      </p:to>
                                    </p:set>
                                    <p:animEffect transition="in" filter="wipe(down)">
                                      <p:cBhvr>
                                        <p:cTn id="18" dur="500"/>
                                        <p:tgtEl>
                                          <p:spTgt spid="1216515">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16515">
                                            <p:txEl>
                                              <p:pRg st="4" end="4"/>
                                            </p:txEl>
                                          </p:spTgt>
                                        </p:tgtEl>
                                        <p:attrNameLst>
                                          <p:attrName>style.visibility</p:attrName>
                                        </p:attrNameLst>
                                      </p:cBhvr>
                                      <p:to>
                                        <p:strVal val="visible"/>
                                      </p:to>
                                    </p:set>
                                    <p:animEffect transition="in" filter="wipe(down)">
                                      <p:cBhvr>
                                        <p:cTn id="21" dur="500"/>
                                        <p:tgtEl>
                                          <p:spTgt spid="1216515">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16515">
                                            <p:txEl>
                                              <p:pRg st="5" end="5"/>
                                            </p:txEl>
                                          </p:spTgt>
                                        </p:tgtEl>
                                        <p:attrNameLst>
                                          <p:attrName>style.visibility</p:attrName>
                                        </p:attrNameLst>
                                      </p:cBhvr>
                                      <p:to>
                                        <p:strVal val="visible"/>
                                      </p:to>
                                    </p:set>
                                    <p:animEffect transition="in" filter="wipe(down)">
                                      <p:cBhvr>
                                        <p:cTn id="24" dur="500"/>
                                        <p:tgtEl>
                                          <p:spTgt spid="1216515">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16516"/>
                                        </p:tgtEl>
                                        <p:attrNameLst>
                                          <p:attrName>style.visibility</p:attrName>
                                        </p:attrNameLst>
                                      </p:cBhvr>
                                      <p:to>
                                        <p:strVal val="visible"/>
                                      </p:to>
                                    </p:set>
                                  </p:childTnLst>
                                </p:cTn>
                              </p:par>
                              <p:par>
                                <p:cTn id="29" presetID="22" presetClass="entr" presetSubtype="4" fill="hold" grpId="0" nodeType="withEffect">
                                  <p:stCondLst>
                                    <p:cond delay="0"/>
                                  </p:stCondLst>
                                  <p:childTnLst>
                                    <p:set>
                                      <p:cBhvr>
                                        <p:cTn id="30" dur="1" fill="hold">
                                          <p:stCondLst>
                                            <p:cond delay="0"/>
                                          </p:stCondLst>
                                        </p:cTn>
                                        <p:tgtEl>
                                          <p:spTgt spid="1216515">
                                            <p:txEl>
                                              <p:pRg st="6" end="6"/>
                                            </p:txEl>
                                          </p:spTgt>
                                        </p:tgtEl>
                                        <p:attrNameLst>
                                          <p:attrName>style.visibility</p:attrName>
                                        </p:attrNameLst>
                                      </p:cBhvr>
                                      <p:to>
                                        <p:strVal val="visible"/>
                                      </p:to>
                                    </p:set>
                                    <p:animEffect transition="in" filter="wipe(down)">
                                      <p:cBhvr>
                                        <p:cTn id="31" dur="500"/>
                                        <p:tgtEl>
                                          <p:spTgt spid="1216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5" grpId="0" build="p"/>
      <p:bldP spid="12165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a:xfrm>
            <a:off x="382588" y="227013"/>
            <a:ext cx="9117012" cy="963612"/>
          </a:xfrm>
        </p:spPr>
        <p:txBody>
          <a:bodyPr/>
          <a:lstStyle/>
          <a:p>
            <a:pPr defTabSz="736600">
              <a:defRPr/>
            </a:pPr>
            <a:r>
              <a:rPr lang="fr-FR" dirty="0" smtClean="0">
                <a:cs typeface="+mj-cs"/>
              </a:rPr>
              <a:t>L </a:t>
            </a:r>
            <a:r>
              <a:rPr lang="fr-FR" altLang="ja-JP" dirty="0" smtClean="0">
                <a:cs typeface="+mj-cs"/>
              </a:rPr>
              <a:t>'</a:t>
            </a:r>
            <a:r>
              <a:rPr lang="fr-FR" dirty="0" smtClean="0">
                <a:cs typeface="+mj-cs"/>
              </a:rPr>
              <a:t>accomplissement d </a:t>
            </a:r>
            <a:r>
              <a:rPr lang="fr-FR" altLang="ja-JP" dirty="0" smtClean="0">
                <a:cs typeface="+mj-cs"/>
              </a:rPr>
              <a:t>'</a:t>
            </a:r>
            <a:r>
              <a:rPr lang="fr-FR" dirty="0" smtClean="0">
                <a:cs typeface="+mj-cs"/>
              </a:rPr>
              <a:t>une tâche</a:t>
            </a:r>
          </a:p>
        </p:txBody>
      </p:sp>
      <p:sp>
        <p:nvSpPr>
          <p:cNvPr id="1218563" name="Rectangle 3"/>
          <p:cNvSpPr>
            <a:spLocks noGrp="1" noChangeArrowheads="1"/>
          </p:cNvSpPr>
          <p:nvPr>
            <p:ph type="body" idx="1"/>
          </p:nvPr>
        </p:nvSpPr>
        <p:spPr>
          <a:xfrm>
            <a:off x="577850" y="2060848"/>
            <a:ext cx="8420100" cy="4037012"/>
          </a:xfrm>
        </p:spPr>
        <p:txBody>
          <a:bodyPr/>
          <a:lstStyle/>
          <a:p>
            <a:pPr marL="331788" indent="-331788" defTabSz="736600">
              <a:lnSpc>
                <a:spcPct val="90000"/>
              </a:lnSpc>
              <a:defRPr/>
            </a:pPr>
            <a:r>
              <a:rPr lang="fr-FR" sz="3600" dirty="0" smtClean="0">
                <a:cs typeface="+mn-cs"/>
              </a:rPr>
              <a:t>3</a:t>
            </a:r>
            <a:r>
              <a:rPr lang="fr-FR" sz="3600" baseline="30000" dirty="0" smtClean="0">
                <a:cs typeface="+mn-cs"/>
              </a:rPr>
              <a:t>ème</a:t>
            </a:r>
            <a:r>
              <a:rPr lang="fr-FR" sz="3600" dirty="0" smtClean="0">
                <a:cs typeface="+mn-cs"/>
              </a:rPr>
              <a:t> étape : Spécification de la suite d</a:t>
            </a:r>
            <a:r>
              <a:rPr lang="fr-FR" altLang="ja-JP" sz="3600" dirty="0" smtClean="0">
                <a:cs typeface="+mn-cs"/>
              </a:rPr>
              <a:t>'</a:t>
            </a:r>
            <a:r>
              <a:rPr lang="fr-FR" sz="3600" dirty="0" smtClean="0">
                <a:cs typeface="+mn-cs"/>
              </a:rPr>
              <a:t>actions à entreprendre</a:t>
            </a:r>
          </a:p>
          <a:p>
            <a:pPr marL="717550" lvl="1" indent="-276225" defTabSz="736600">
              <a:lnSpc>
                <a:spcPct val="90000"/>
              </a:lnSpc>
              <a:defRPr/>
            </a:pPr>
            <a:r>
              <a:rPr lang="fr-FR" sz="3200" dirty="0" smtClean="0"/>
              <a:t>traduction de l</a:t>
            </a:r>
            <a:r>
              <a:rPr lang="fr-FR" altLang="ja-JP" sz="3200" dirty="0" smtClean="0"/>
              <a:t>'</a:t>
            </a:r>
            <a:r>
              <a:rPr lang="fr-FR" sz="3200" dirty="0" smtClean="0"/>
              <a:t>intention en une suite d</a:t>
            </a:r>
            <a:r>
              <a:rPr lang="fr-FR" altLang="ja-JP" sz="3200" dirty="0" smtClean="0"/>
              <a:t>'</a:t>
            </a:r>
            <a:r>
              <a:rPr lang="fr-FR" sz="3200" dirty="0" smtClean="0"/>
              <a:t>actions</a:t>
            </a:r>
          </a:p>
          <a:p>
            <a:pPr marL="441325" lvl="1" indent="0" defTabSz="736600">
              <a:lnSpc>
                <a:spcPct val="90000"/>
              </a:lnSpc>
              <a:buNone/>
              <a:defRPr/>
            </a:pPr>
            <a:r>
              <a:rPr lang="fr-FR" sz="3200" dirty="0" smtClean="0"/>
              <a:t>exemple : Mettre le fichier à la poubelle</a:t>
            </a:r>
          </a:p>
          <a:p>
            <a:pPr marL="331788" indent="-331788" defTabSz="736600">
              <a:lnSpc>
                <a:spcPct val="90000"/>
              </a:lnSpc>
              <a:defRPr/>
            </a:pPr>
            <a:r>
              <a:rPr lang="fr-FR" sz="3600" dirty="0" smtClean="0">
                <a:cs typeface="+mn-cs"/>
              </a:rPr>
              <a:t>4</a:t>
            </a:r>
            <a:r>
              <a:rPr lang="fr-FR" sz="3600" baseline="30000" dirty="0" smtClean="0">
                <a:cs typeface="+mn-cs"/>
              </a:rPr>
              <a:t>ème</a:t>
            </a:r>
            <a:r>
              <a:rPr lang="fr-FR" sz="3600" dirty="0" smtClean="0">
                <a:cs typeface="+mn-cs"/>
              </a:rPr>
              <a:t> étape : Exécution des actions</a:t>
            </a:r>
          </a:p>
          <a:p>
            <a:pPr marL="717550" lvl="1" indent="-276225" defTabSz="736600">
              <a:lnSpc>
                <a:spcPct val="90000"/>
              </a:lnSpc>
              <a:defRPr/>
            </a:pPr>
            <a:r>
              <a:rPr lang="fr-FR" sz="3200" dirty="0" smtClean="0"/>
              <a:t>met en jeu le savoir-faire moteur</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82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8563">
                                            <p:txEl>
                                              <p:pRg st="0" end="0"/>
                                            </p:txEl>
                                          </p:spTgt>
                                        </p:tgtEl>
                                        <p:attrNameLst>
                                          <p:attrName>style.visibility</p:attrName>
                                        </p:attrNameLst>
                                      </p:cBhvr>
                                      <p:to>
                                        <p:strVal val="visible"/>
                                      </p:to>
                                    </p:set>
                                    <p:animEffect transition="in" filter="wipe(down)">
                                      <p:cBhvr>
                                        <p:cTn id="7" dur="500"/>
                                        <p:tgtEl>
                                          <p:spTgt spid="121856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18563">
                                            <p:txEl>
                                              <p:pRg st="1" end="1"/>
                                            </p:txEl>
                                          </p:spTgt>
                                        </p:tgtEl>
                                        <p:attrNameLst>
                                          <p:attrName>style.visibility</p:attrName>
                                        </p:attrNameLst>
                                      </p:cBhvr>
                                      <p:to>
                                        <p:strVal val="visible"/>
                                      </p:to>
                                    </p:set>
                                    <p:animEffect transition="in" filter="wipe(down)">
                                      <p:cBhvr>
                                        <p:cTn id="10" dur="500"/>
                                        <p:tgtEl>
                                          <p:spTgt spid="121856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18563">
                                            <p:txEl>
                                              <p:pRg st="2" end="2"/>
                                            </p:txEl>
                                          </p:spTgt>
                                        </p:tgtEl>
                                        <p:attrNameLst>
                                          <p:attrName>style.visibility</p:attrName>
                                        </p:attrNameLst>
                                      </p:cBhvr>
                                      <p:to>
                                        <p:strVal val="visible"/>
                                      </p:to>
                                    </p:set>
                                    <p:animEffect transition="in" filter="wipe(down)">
                                      <p:cBhvr>
                                        <p:cTn id="13" dur="500"/>
                                        <p:tgtEl>
                                          <p:spTgt spid="121856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18563">
                                            <p:txEl>
                                              <p:pRg st="3" end="3"/>
                                            </p:txEl>
                                          </p:spTgt>
                                        </p:tgtEl>
                                        <p:attrNameLst>
                                          <p:attrName>style.visibility</p:attrName>
                                        </p:attrNameLst>
                                      </p:cBhvr>
                                      <p:to>
                                        <p:strVal val="visible"/>
                                      </p:to>
                                    </p:set>
                                    <p:animEffect transition="in" filter="wipe(down)">
                                      <p:cBhvr>
                                        <p:cTn id="18" dur="500"/>
                                        <p:tgtEl>
                                          <p:spTgt spid="121856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18563">
                                            <p:txEl>
                                              <p:pRg st="4" end="4"/>
                                            </p:txEl>
                                          </p:spTgt>
                                        </p:tgtEl>
                                        <p:attrNameLst>
                                          <p:attrName>style.visibility</p:attrName>
                                        </p:attrNameLst>
                                      </p:cBhvr>
                                      <p:to>
                                        <p:strVal val="visible"/>
                                      </p:to>
                                    </p:set>
                                    <p:animEffect transition="in" filter="wipe(down)">
                                      <p:cBhvr>
                                        <p:cTn id="21" dur="500"/>
                                        <p:tgtEl>
                                          <p:spTgt spid="1218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a:xfrm>
            <a:off x="304800" y="227013"/>
            <a:ext cx="9042400" cy="963612"/>
          </a:xfrm>
        </p:spPr>
        <p:txBody>
          <a:bodyPr/>
          <a:lstStyle/>
          <a:p>
            <a:pPr defTabSz="736600">
              <a:defRPr/>
            </a:pPr>
            <a:r>
              <a:rPr lang="fr-FR" dirty="0" smtClean="0">
                <a:cs typeface="+mj-cs"/>
              </a:rPr>
              <a:t>L </a:t>
            </a:r>
            <a:r>
              <a:rPr lang="fr-FR" altLang="ja-JP" dirty="0" smtClean="0">
                <a:cs typeface="+mj-cs"/>
              </a:rPr>
              <a:t>'</a:t>
            </a:r>
            <a:r>
              <a:rPr lang="fr-FR" dirty="0" smtClean="0">
                <a:cs typeface="+mj-cs"/>
              </a:rPr>
              <a:t>accomplissement d </a:t>
            </a:r>
            <a:r>
              <a:rPr lang="fr-FR" altLang="ja-JP" dirty="0" smtClean="0">
                <a:cs typeface="+mj-cs"/>
              </a:rPr>
              <a:t>'</a:t>
            </a:r>
            <a:r>
              <a:rPr lang="fr-FR" dirty="0" smtClean="0">
                <a:cs typeface="+mj-cs"/>
              </a:rPr>
              <a:t>une tâche</a:t>
            </a:r>
          </a:p>
        </p:txBody>
      </p:sp>
      <p:sp>
        <p:nvSpPr>
          <p:cNvPr id="1220611" name="Rectangle 3"/>
          <p:cNvSpPr>
            <a:spLocks noGrp="1" noChangeArrowheads="1"/>
          </p:cNvSpPr>
          <p:nvPr>
            <p:ph type="body" idx="1"/>
          </p:nvPr>
        </p:nvSpPr>
        <p:spPr>
          <a:xfrm>
            <a:off x="320675" y="1556792"/>
            <a:ext cx="9128125" cy="5122862"/>
          </a:xfrm>
        </p:spPr>
        <p:txBody>
          <a:bodyPr/>
          <a:lstStyle/>
          <a:p>
            <a:pPr marL="331788" indent="-331788" defTabSz="736600">
              <a:defRPr/>
            </a:pPr>
            <a:r>
              <a:rPr lang="fr-FR" sz="3600" dirty="0" smtClean="0">
                <a:cs typeface="+mn-cs"/>
              </a:rPr>
              <a:t>5</a:t>
            </a:r>
            <a:r>
              <a:rPr lang="fr-FR" sz="3600" baseline="30000" dirty="0" smtClean="0">
                <a:cs typeface="+mn-cs"/>
              </a:rPr>
              <a:t>ème</a:t>
            </a:r>
            <a:r>
              <a:rPr lang="fr-FR" sz="3600" dirty="0" smtClean="0">
                <a:cs typeface="+mn-cs"/>
              </a:rPr>
              <a:t> étape : Perception de l </a:t>
            </a:r>
            <a:r>
              <a:rPr lang="fr-FR" altLang="ja-JP" sz="3600" dirty="0" smtClean="0">
                <a:cs typeface="+mn-cs"/>
              </a:rPr>
              <a:t>'</a:t>
            </a:r>
            <a:r>
              <a:rPr lang="fr-FR" sz="3600" dirty="0" smtClean="0">
                <a:cs typeface="+mn-cs"/>
              </a:rPr>
              <a:t>état du système</a:t>
            </a:r>
          </a:p>
          <a:p>
            <a:pPr marL="441325" lvl="1" indent="0" defTabSz="736600">
              <a:buNone/>
              <a:defRPr/>
            </a:pPr>
            <a:r>
              <a:rPr lang="fr-FR" sz="3200" dirty="0" smtClean="0"/>
              <a:t>exemple : </a:t>
            </a:r>
          </a:p>
          <a:p>
            <a:pPr marL="898525" lvl="1" indent="-457200" defTabSz="736600">
              <a:buFont typeface="Lucida Grande"/>
              <a:buChar char="-"/>
              <a:defRPr/>
            </a:pPr>
            <a:r>
              <a:rPr lang="fr-FR" sz="2800" dirty="0" smtClean="0"/>
              <a:t>état antérieur : liste de fichiers contenant le fichier à supprimer</a:t>
            </a:r>
            <a:endParaRPr lang="fr-FR" dirty="0"/>
          </a:p>
          <a:p>
            <a:pPr marL="898525" lvl="1" indent="-457200" defTabSz="736600">
              <a:buFont typeface="Lucida Grande"/>
              <a:buChar char="-"/>
              <a:defRPr/>
            </a:pPr>
            <a:r>
              <a:rPr lang="fr-FR" sz="2800" dirty="0" smtClean="0"/>
              <a:t>état actuel : liste de fichiers sans le fichier à supprimer</a:t>
            </a:r>
          </a:p>
          <a:p>
            <a:pPr marL="898525" lvl="1" indent="-457200" defTabSz="736600">
              <a:buFont typeface="Lucida Grande"/>
              <a:buChar char="-"/>
              <a:defRPr/>
            </a:pPr>
            <a:r>
              <a:rPr lang="fr-FR" dirty="0" smtClean="0"/>
              <a:t>Perception possible : le fichier à supprimer a disparu</a:t>
            </a:r>
            <a:endParaRPr lang="fr-FR" sz="2800" dirty="0" smtClean="0"/>
          </a:p>
          <a:p>
            <a:pPr marL="331788" indent="-331788" defTabSz="736600">
              <a:defRPr/>
            </a:pPr>
            <a:r>
              <a:rPr lang="fr-FR" sz="3600" dirty="0" smtClean="0">
                <a:cs typeface="+mn-cs"/>
              </a:rPr>
              <a:t>6</a:t>
            </a:r>
            <a:r>
              <a:rPr lang="fr-FR" sz="3600" baseline="30000" dirty="0" smtClean="0">
                <a:cs typeface="+mn-cs"/>
              </a:rPr>
              <a:t>ème</a:t>
            </a:r>
            <a:r>
              <a:rPr lang="fr-FR" sz="3600" dirty="0" smtClean="0">
                <a:cs typeface="+mn-cs"/>
              </a:rPr>
              <a:t> étape : Interprétation</a:t>
            </a:r>
          </a:p>
          <a:p>
            <a:pPr marL="441325" lvl="1" indent="0" defTabSz="736600">
              <a:buNone/>
              <a:defRPr/>
            </a:pPr>
            <a:r>
              <a:rPr lang="fr-FR" sz="3200" dirty="0" smtClean="0"/>
              <a:t>exemple :</a:t>
            </a:r>
            <a:r>
              <a:rPr lang="fr-FR" sz="2800" dirty="0" smtClean="0"/>
              <a:t> le fichier a disparu 	     le fichier a été détruit</a:t>
            </a:r>
          </a:p>
        </p:txBody>
      </p:sp>
      <p:sp>
        <p:nvSpPr>
          <p:cNvPr id="1220612" name="AutoShape 4"/>
          <p:cNvSpPr>
            <a:spLocks noChangeArrowheads="1"/>
          </p:cNvSpPr>
          <p:nvPr/>
        </p:nvSpPr>
        <p:spPr bwMode="auto">
          <a:xfrm>
            <a:off x="5313040" y="5661248"/>
            <a:ext cx="636587" cy="220663"/>
          </a:xfrm>
          <a:prstGeom prst="rightArrow">
            <a:avLst>
              <a:gd name="adj1" fmla="val 50000"/>
              <a:gd name="adj2" fmla="val 72122"/>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83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0611">
                                            <p:txEl>
                                              <p:pRg st="0" end="0"/>
                                            </p:txEl>
                                          </p:spTgt>
                                        </p:tgtEl>
                                        <p:attrNameLst>
                                          <p:attrName>style.visibility</p:attrName>
                                        </p:attrNameLst>
                                      </p:cBhvr>
                                      <p:to>
                                        <p:strVal val="visible"/>
                                      </p:to>
                                    </p:set>
                                    <p:animEffect transition="in" filter="wipe(down)">
                                      <p:cBhvr>
                                        <p:cTn id="7" dur="500"/>
                                        <p:tgtEl>
                                          <p:spTgt spid="12206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0611">
                                            <p:txEl>
                                              <p:pRg st="1" end="1"/>
                                            </p:txEl>
                                          </p:spTgt>
                                        </p:tgtEl>
                                        <p:attrNameLst>
                                          <p:attrName>style.visibility</p:attrName>
                                        </p:attrNameLst>
                                      </p:cBhvr>
                                      <p:to>
                                        <p:strVal val="visible"/>
                                      </p:to>
                                    </p:set>
                                    <p:animEffect transition="in" filter="wipe(down)">
                                      <p:cBhvr>
                                        <p:cTn id="10" dur="500"/>
                                        <p:tgtEl>
                                          <p:spTgt spid="122061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20611">
                                            <p:txEl>
                                              <p:pRg st="2" end="2"/>
                                            </p:txEl>
                                          </p:spTgt>
                                        </p:tgtEl>
                                        <p:attrNameLst>
                                          <p:attrName>style.visibility</p:attrName>
                                        </p:attrNameLst>
                                      </p:cBhvr>
                                      <p:to>
                                        <p:strVal val="visible"/>
                                      </p:to>
                                    </p:set>
                                    <p:animEffect transition="in" filter="wipe(down)">
                                      <p:cBhvr>
                                        <p:cTn id="13" dur="500"/>
                                        <p:tgtEl>
                                          <p:spTgt spid="1220611">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20611">
                                            <p:txEl>
                                              <p:pRg st="3" end="3"/>
                                            </p:txEl>
                                          </p:spTgt>
                                        </p:tgtEl>
                                        <p:attrNameLst>
                                          <p:attrName>style.visibility</p:attrName>
                                        </p:attrNameLst>
                                      </p:cBhvr>
                                      <p:to>
                                        <p:strVal val="visible"/>
                                      </p:to>
                                    </p:set>
                                    <p:animEffect transition="in" filter="wipe(down)">
                                      <p:cBhvr>
                                        <p:cTn id="16" dur="500"/>
                                        <p:tgtEl>
                                          <p:spTgt spid="1220611">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20611">
                                            <p:txEl>
                                              <p:pRg st="4" end="4"/>
                                            </p:txEl>
                                          </p:spTgt>
                                        </p:tgtEl>
                                        <p:attrNameLst>
                                          <p:attrName>style.visibility</p:attrName>
                                        </p:attrNameLst>
                                      </p:cBhvr>
                                      <p:to>
                                        <p:strVal val="visible"/>
                                      </p:to>
                                    </p:set>
                                    <p:animEffect transition="in" filter="wipe(down)">
                                      <p:cBhvr>
                                        <p:cTn id="19" dur="500"/>
                                        <p:tgtEl>
                                          <p:spTgt spid="1220611">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20611">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20611">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20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1" grpId="0" build="p"/>
      <p:bldP spid="12206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a:xfrm>
            <a:off x="457200" y="227013"/>
            <a:ext cx="9118600" cy="963612"/>
          </a:xfrm>
        </p:spPr>
        <p:txBody>
          <a:bodyPr/>
          <a:lstStyle/>
          <a:p>
            <a:pPr defTabSz="736600">
              <a:defRPr/>
            </a:pPr>
            <a:r>
              <a:rPr lang="fr-FR" dirty="0" smtClean="0">
                <a:cs typeface="+mj-cs"/>
              </a:rPr>
              <a:t>L </a:t>
            </a:r>
            <a:r>
              <a:rPr lang="fr-FR" altLang="ja-JP" dirty="0" smtClean="0">
                <a:cs typeface="+mj-cs"/>
              </a:rPr>
              <a:t>'</a:t>
            </a:r>
            <a:r>
              <a:rPr lang="fr-FR" dirty="0" smtClean="0">
                <a:cs typeface="+mj-cs"/>
              </a:rPr>
              <a:t>accomplissement d </a:t>
            </a:r>
            <a:r>
              <a:rPr lang="fr-FR" altLang="ja-JP" dirty="0" smtClean="0">
                <a:cs typeface="+mj-cs"/>
              </a:rPr>
              <a:t>'</a:t>
            </a:r>
            <a:r>
              <a:rPr lang="fr-FR" dirty="0" smtClean="0">
                <a:cs typeface="+mj-cs"/>
              </a:rPr>
              <a:t>une tâche</a:t>
            </a:r>
          </a:p>
        </p:txBody>
      </p:sp>
      <p:sp>
        <p:nvSpPr>
          <p:cNvPr id="1222659" name="Rectangle 3"/>
          <p:cNvSpPr>
            <a:spLocks noGrp="1" noChangeArrowheads="1"/>
          </p:cNvSpPr>
          <p:nvPr>
            <p:ph type="body" idx="1"/>
          </p:nvPr>
        </p:nvSpPr>
        <p:spPr>
          <a:xfrm>
            <a:off x="577850" y="2081213"/>
            <a:ext cx="8718550" cy="4014787"/>
          </a:xfrm>
        </p:spPr>
        <p:txBody>
          <a:bodyPr/>
          <a:lstStyle/>
          <a:p>
            <a:pPr marL="331788" indent="-331788" defTabSz="736600">
              <a:defRPr/>
            </a:pPr>
            <a:r>
              <a:rPr lang="fr-FR" sz="3600" dirty="0" smtClean="0">
                <a:cs typeface="+mn-cs"/>
              </a:rPr>
              <a:t>7</a:t>
            </a:r>
            <a:r>
              <a:rPr lang="fr-FR" sz="3600" baseline="30000" dirty="0" smtClean="0">
                <a:cs typeface="+mn-cs"/>
              </a:rPr>
              <a:t>ème</a:t>
            </a:r>
            <a:r>
              <a:rPr lang="fr-FR" sz="3600" dirty="0" smtClean="0">
                <a:cs typeface="+mn-cs"/>
              </a:rPr>
              <a:t> étape : Évaluation</a:t>
            </a:r>
          </a:p>
          <a:p>
            <a:pPr marL="717550" lvl="1" indent="-276225" defTabSz="736600">
              <a:defRPr/>
            </a:pPr>
            <a:r>
              <a:rPr lang="fr-FR" sz="3200" dirty="0" smtClean="0"/>
              <a:t>établit une relation entre le but et la sémantique de l </a:t>
            </a:r>
            <a:r>
              <a:rPr lang="fr-FR" altLang="ja-JP" sz="3200" dirty="0" smtClean="0"/>
              <a:t>'</a:t>
            </a:r>
            <a:r>
              <a:rPr lang="fr-FR" sz="3200" dirty="0" smtClean="0"/>
              <a:t>expression de sortie</a:t>
            </a:r>
          </a:p>
          <a:p>
            <a:pPr marL="717550" lvl="1" indent="-276225" defTabSz="736600">
              <a:defRPr/>
            </a:pPr>
            <a:r>
              <a:rPr lang="fr-FR" sz="3200" dirty="0" smtClean="0"/>
              <a:t>peut conduire à modifier le plan</a:t>
            </a:r>
          </a:p>
          <a:p>
            <a:pPr marL="717550" lvl="1" indent="-276225" defTabSz="736600">
              <a:defRPr/>
            </a:pPr>
            <a:r>
              <a:rPr lang="fr-FR" sz="3200" dirty="0" smtClean="0"/>
              <a:t>exemple : comparer le fichier détruit avec le but</a:t>
            </a:r>
            <a:endParaRPr lang="fr-FR" dirty="0" smtClean="0"/>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84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Grp="1" noChangeArrowheads="1"/>
          </p:cNvSpPr>
          <p:nvPr>
            <p:ph type="title"/>
          </p:nvPr>
        </p:nvSpPr>
        <p:spPr/>
        <p:txBody>
          <a:bodyPr/>
          <a:lstStyle/>
          <a:p>
            <a:pPr defTabSz="736600">
              <a:defRPr/>
            </a:pPr>
            <a:r>
              <a:rPr lang="fr-FR" dirty="0" smtClean="0">
                <a:cs typeface="+mj-cs"/>
              </a:rPr>
              <a:t>La théorie de l </a:t>
            </a:r>
            <a:r>
              <a:rPr lang="fr-FR" altLang="ja-JP" dirty="0" smtClean="0">
                <a:cs typeface="+mj-cs"/>
              </a:rPr>
              <a:t>'</a:t>
            </a:r>
            <a:r>
              <a:rPr lang="fr-FR" dirty="0" smtClean="0">
                <a:cs typeface="+mj-cs"/>
              </a:rPr>
              <a:t>action (résumé)</a:t>
            </a:r>
          </a:p>
        </p:txBody>
      </p:sp>
      <p:sp>
        <p:nvSpPr>
          <p:cNvPr id="1224707" name="Rectangle 3"/>
          <p:cNvSpPr>
            <a:spLocks noGrp="1" noChangeArrowheads="1"/>
          </p:cNvSpPr>
          <p:nvPr>
            <p:ph type="body" idx="1"/>
          </p:nvPr>
        </p:nvSpPr>
        <p:spPr>
          <a:xfrm>
            <a:off x="304800" y="1604963"/>
            <a:ext cx="9372600" cy="5253037"/>
          </a:xfrm>
        </p:spPr>
        <p:txBody>
          <a:bodyPr/>
          <a:lstStyle/>
          <a:p>
            <a:pPr marL="331788" indent="-331788" defTabSz="736600">
              <a:buFont typeface="Wingdings" charset="0"/>
              <a:buNone/>
              <a:defRPr/>
            </a:pPr>
            <a:r>
              <a:rPr lang="fr-FR" sz="3600" dirty="0">
                <a:cs typeface="+mn-cs"/>
              </a:rPr>
              <a:t>O</a:t>
            </a:r>
            <a:r>
              <a:rPr lang="fr-FR" sz="3600" dirty="0" smtClean="0">
                <a:cs typeface="+mn-cs"/>
              </a:rPr>
              <a:t>bjectif du concepteur : </a:t>
            </a:r>
            <a:r>
              <a:rPr lang="fr-FR" dirty="0" smtClean="0"/>
              <a:t>réduire les distances mentales par le biais de l</a:t>
            </a:r>
            <a:r>
              <a:rPr lang="fr-FR" altLang="ja-JP" dirty="0" smtClean="0"/>
              <a:t>'</a:t>
            </a:r>
            <a:r>
              <a:rPr lang="fr-FR" dirty="0" smtClean="0"/>
              <a:t>image du système</a:t>
            </a:r>
          </a:p>
          <a:p>
            <a:pPr marL="703263" lvl="1" indent="-219075" defTabSz="736600">
              <a:defRPr/>
            </a:pPr>
            <a:r>
              <a:rPr lang="fr-FR" sz="3400" b="1" dirty="0" smtClean="0"/>
              <a:t>distance d</a:t>
            </a:r>
            <a:r>
              <a:rPr lang="fr-FR" altLang="ja-JP" sz="3400" b="1" dirty="0" smtClean="0"/>
              <a:t>'</a:t>
            </a:r>
            <a:r>
              <a:rPr lang="fr-FR" sz="3400" b="1" dirty="0" smtClean="0"/>
              <a:t>exécution</a:t>
            </a:r>
            <a:r>
              <a:rPr lang="fr-FR" sz="3400" dirty="0" smtClean="0"/>
              <a:t> : l</a:t>
            </a:r>
            <a:r>
              <a:rPr lang="fr-FR" altLang="ja-JP" sz="3400" dirty="0" smtClean="0"/>
              <a:t>'</a:t>
            </a:r>
            <a:r>
              <a:rPr lang="fr-FR" sz="3400" dirty="0" smtClean="0"/>
              <a:t>effort cognitif de l </a:t>
            </a:r>
            <a:r>
              <a:rPr lang="fr-FR" altLang="ja-JP" sz="3400" dirty="0" smtClean="0"/>
              <a:t>'</a:t>
            </a:r>
            <a:r>
              <a:rPr lang="fr-FR" sz="3400" dirty="0" smtClean="0"/>
              <a:t>utilisateur pour la mise en correspondance entre la représentation mentale de sa tâche et la représentation physique induite de l</a:t>
            </a:r>
            <a:r>
              <a:rPr lang="fr-FR" altLang="ja-JP" sz="3400" dirty="0" smtClean="0"/>
              <a:t>'</a:t>
            </a:r>
            <a:r>
              <a:rPr lang="fr-FR" sz="3400" dirty="0" smtClean="0"/>
              <a:t>image du système</a:t>
            </a:r>
          </a:p>
          <a:p>
            <a:pPr marL="703263" lvl="1" indent="-219075" defTabSz="736600">
              <a:defRPr/>
            </a:pPr>
            <a:r>
              <a:rPr lang="fr-FR" sz="3400" b="1" dirty="0" smtClean="0"/>
              <a:t>distance d</a:t>
            </a:r>
            <a:r>
              <a:rPr lang="fr-FR" altLang="ja-JP" sz="3400" b="1" dirty="0" smtClean="0"/>
              <a:t>'</a:t>
            </a:r>
            <a:r>
              <a:rPr lang="fr-FR" sz="3400" b="1" dirty="0" smtClean="0"/>
              <a:t>évaluation</a:t>
            </a:r>
            <a:r>
              <a:rPr lang="fr-FR" sz="3400" dirty="0" smtClean="0"/>
              <a:t> : l </a:t>
            </a:r>
            <a:r>
              <a:rPr lang="fr-FR" altLang="ja-JP" sz="3400" dirty="0" smtClean="0"/>
              <a:t>'</a:t>
            </a:r>
            <a:r>
              <a:rPr lang="fr-FR" sz="3400" dirty="0" smtClean="0"/>
              <a:t>effort inverse</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85</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p:txBody>
          <a:bodyPr/>
          <a:lstStyle/>
          <a:p>
            <a:pPr defTabSz="736600">
              <a:defRPr/>
            </a:pPr>
            <a:r>
              <a:rPr lang="fr-FR" smtClean="0">
                <a:cs typeface="+mj-cs"/>
              </a:rPr>
              <a:t>Exemple du bain</a:t>
            </a:r>
          </a:p>
        </p:txBody>
      </p:sp>
      <p:sp>
        <p:nvSpPr>
          <p:cNvPr id="1226755" name="Rectangle 3"/>
          <p:cNvSpPr>
            <a:spLocks noGrp="1" noChangeArrowheads="1"/>
          </p:cNvSpPr>
          <p:nvPr>
            <p:ph type="body" sz="half" idx="1"/>
          </p:nvPr>
        </p:nvSpPr>
        <p:spPr>
          <a:xfrm>
            <a:off x="241300" y="1584325"/>
            <a:ext cx="5127625" cy="5121275"/>
          </a:xfrm>
        </p:spPr>
        <p:txBody>
          <a:bodyPr/>
          <a:lstStyle/>
          <a:p>
            <a:pPr marL="331788" indent="-331788" defTabSz="736600">
              <a:lnSpc>
                <a:spcPct val="90000"/>
              </a:lnSpc>
              <a:defRPr/>
            </a:pPr>
            <a:r>
              <a:rPr lang="fr-FR" dirty="0" smtClean="0">
                <a:cs typeface="+mn-cs"/>
              </a:rPr>
              <a:t>Tâche de l </a:t>
            </a:r>
            <a:r>
              <a:rPr lang="fr-FR" altLang="ja-JP" dirty="0" smtClean="0">
                <a:cs typeface="+mn-cs"/>
              </a:rPr>
              <a:t>'</a:t>
            </a:r>
            <a:r>
              <a:rPr lang="fr-FR" dirty="0" smtClean="0">
                <a:cs typeface="+mn-cs"/>
              </a:rPr>
              <a:t>utilisateur : </a:t>
            </a:r>
          </a:p>
          <a:p>
            <a:pPr marL="717550" lvl="1" indent="-276225" defTabSz="736600">
              <a:lnSpc>
                <a:spcPct val="90000"/>
              </a:lnSpc>
              <a:defRPr/>
            </a:pPr>
            <a:r>
              <a:rPr lang="fr-FR" dirty="0" smtClean="0"/>
              <a:t>remplir une baignoire avec deux robinets indépendants d </a:t>
            </a:r>
            <a:r>
              <a:rPr lang="fr-FR" altLang="ja-JP" dirty="0" smtClean="0"/>
              <a:t>'</a:t>
            </a:r>
            <a:r>
              <a:rPr lang="fr-FR" dirty="0" smtClean="0"/>
              <a:t>eau chaude et eau froide</a:t>
            </a:r>
          </a:p>
          <a:p>
            <a:pPr marL="331788" indent="-331788" defTabSz="736600">
              <a:lnSpc>
                <a:spcPct val="90000"/>
              </a:lnSpc>
              <a:defRPr/>
            </a:pPr>
            <a:r>
              <a:rPr lang="fr-FR" dirty="0" smtClean="0">
                <a:cs typeface="+mn-cs"/>
              </a:rPr>
              <a:t>Objectif  de l </a:t>
            </a:r>
            <a:r>
              <a:rPr lang="fr-FR" altLang="ja-JP" dirty="0" smtClean="0">
                <a:cs typeface="+mn-cs"/>
              </a:rPr>
              <a:t>'</a:t>
            </a:r>
            <a:r>
              <a:rPr lang="fr-FR" dirty="0" smtClean="0">
                <a:cs typeface="+mn-cs"/>
              </a:rPr>
              <a:t>utilisateur : </a:t>
            </a:r>
          </a:p>
          <a:p>
            <a:pPr marL="717550" lvl="1" indent="-276225" defTabSz="736600">
              <a:lnSpc>
                <a:spcPct val="90000"/>
              </a:lnSpc>
              <a:defRPr/>
            </a:pPr>
            <a:r>
              <a:rPr lang="fr-FR" dirty="0" smtClean="0"/>
              <a:t>avoir une certaine température </a:t>
            </a:r>
            <a:r>
              <a:rPr lang="fr-FR" dirty="0" err="1" smtClean="0"/>
              <a:t>t</a:t>
            </a:r>
            <a:r>
              <a:rPr lang="fr-FR" dirty="0" smtClean="0"/>
              <a:t> et un certain débit d</a:t>
            </a:r>
          </a:p>
          <a:p>
            <a:pPr marL="331788" indent="-331788" defTabSz="736600">
              <a:lnSpc>
                <a:spcPct val="90000"/>
              </a:lnSpc>
              <a:defRPr/>
            </a:pPr>
            <a:r>
              <a:rPr lang="fr-FR" dirty="0" smtClean="0">
                <a:cs typeface="+mn-cs"/>
              </a:rPr>
              <a:t>Variables psychologiques : </a:t>
            </a:r>
            <a:br>
              <a:rPr lang="fr-FR" dirty="0" smtClean="0">
                <a:cs typeface="+mn-cs"/>
              </a:rPr>
            </a:br>
            <a:r>
              <a:rPr lang="fr-FR" dirty="0" smtClean="0">
                <a:cs typeface="+mn-cs"/>
              </a:rPr>
              <a:t>ici, d et </a:t>
            </a:r>
            <a:r>
              <a:rPr lang="fr-FR" dirty="0" err="1" smtClean="0">
                <a:cs typeface="+mn-cs"/>
              </a:rPr>
              <a:t>t</a:t>
            </a:r>
            <a:endParaRPr lang="fr-FR" dirty="0" smtClean="0">
              <a:cs typeface="+mn-cs"/>
            </a:endParaRPr>
          </a:p>
        </p:txBody>
      </p:sp>
      <p:pic>
        <p:nvPicPr>
          <p:cNvPr id="1226756" name="Picture 4" descr="pia-lisboa-Jan2003-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1" y="2060848"/>
            <a:ext cx="4020984" cy="331236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6755">
                                            <p:txEl>
                                              <p:pRg st="2" end="2"/>
                                            </p:txEl>
                                          </p:spTgt>
                                        </p:tgtEl>
                                        <p:attrNameLst>
                                          <p:attrName>style.visibility</p:attrName>
                                        </p:attrNameLst>
                                      </p:cBhvr>
                                      <p:to>
                                        <p:strVal val="visible"/>
                                      </p:to>
                                    </p:set>
                                    <p:animEffect transition="in" filter="wipe(down)">
                                      <p:cBhvr>
                                        <p:cTn id="7" dur="500"/>
                                        <p:tgtEl>
                                          <p:spTgt spid="1226755">
                                            <p:txEl>
                                              <p:pRg st="2" end="2"/>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6755">
                                            <p:txEl>
                                              <p:pRg st="3" end="3"/>
                                            </p:txEl>
                                          </p:spTgt>
                                        </p:tgtEl>
                                        <p:attrNameLst>
                                          <p:attrName>style.visibility</p:attrName>
                                        </p:attrNameLst>
                                      </p:cBhvr>
                                      <p:to>
                                        <p:strVal val="visible"/>
                                      </p:to>
                                    </p:set>
                                    <p:animEffect transition="in" filter="wipe(down)">
                                      <p:cBhvr>
                                        <p:cTn id="10" dur="500"/>
                                        <p:tgtEl>
                                          <p:spTgt spid="1226755">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26755">
                                            <p:txEl>
                                              <p:pRg st="4" end="4"/>
                                            </p:txEl>
                                          </p:spTgt>
                                        </p:tgtEl>
                                        <p:attrNameLst>
                                          <p:attrName>style.visibility</p:attrName>
                                        </p:attrNameLst>
                                      </p:cBhvr>
                                      <p:to>
                                        <p:strVal val="visible"/>
                                      </p:to>
                                    </p:set>
                                    <p:animEffect transition="in" filter="wipe(down)">
                                      <p:cBhvr>
                                        <p:cTn id="15" dur="500"/>
                                        <p:tgtEl>
                                          <p:spTgt spid="1226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title"/>
          </p:nvPr>
        </p:nvSpPr>
        <p:spPr/>
        <p:txBody>
          <a:bodyPr/>
          <a:lstStyle/>
          <a:p>
            <a:pPr defTabSz="736600">
              <a:defRPr/>
            </a:pPr>
            <a:r>
              <a:rPr lang="fr-FR" dirty="0">
                <a:cs typeface="+mj-cs"/>
              </a:rPr>
              <a:t>E</a:t>
            </a:r>
            <a:r>
              <a:rPr lang="fr-FR" dirty="0" smtClean="0">
                <a:cs typeface="+mj-cs"/>
              </a:rPr>
              <a:t>xemple du bain</a:t>
            </a:r>
          </a:p>
        </p:txBody>
      </p:sp>
      <p:sp>
        <p:nvSpPr>
          <p:cNvPr id="1228803" name="Rectangle 3"/>
          <p:cNvSpPr>
            <a:spLocks noGrp="1" noChangeArrowheads="1"/>
          </p:cNvSpPr>
          <p:nvPr>
            <p:ph type="body" idx="1"/>
          </p:nvPr>
        </p:nvSpPr>
        <p:spPr>
          <a:xfrm>
            <a:off x="533400" y="1600200"/>
            <a:ext cx="9034463" cy="4691063"/>
          </a:xfrm>
        </p:spPr>
        <p:txBody>
          <a:bodyPr/>
          <a:lstStyle/>
          <a:p>
            <a:pPr marL="331788" indent="-331788" defTabSz="736600">
              <a:lnSpc>
                <a:spcPct val="90000"/>
              </a:lnSpc>
              <a:defRPr/>
            </a:pPr>
            <a:r>
              <a:rPr lang="fr-FR" sz="3600" dirty="0" smtClean="0">
                <a:cs typeface="+mn-cs"/>
              </a:rPr>
              <a:t>Variables physiques (du système)</a:t>
            </a:r>
          </a:p>
          <a:p>
            <a:pPr marL="717550" lvl="1" indent="-276225" defTabSz="736600">
              <a:lnSpc>
                <a:spcPct val="90000"/>
              </a:lnSpc>
              <a:defRPr/>
            </a:pPr>
            <a:r>
              <a:rPr lang="fr-FR" sz="3200" dirty="0" smtClean="0"/>
              <a:t>dc et </a:t>
            </a:r>
            <a:r>
              <a:rPr lang="fr-FR" sz="3200" dirty="0" err="1" smtClean="0"/>
              <a:t>tc</a:t>
            </a:r>
            <a:r>
              <a:rPr lang="fr-FR" sz="3200" dirty="0" smtClean="0"/>
              <a:t> : débit et température de l’eau chaude c</a:t>
            </a:r>
          </a:p>
          <a:p>
            <a:pPr marL="717550" lvl="1" indent="-276225" defTabSz="736600">
              <a:lnSpc>
                <a:spcPct val="90000"/>
              </a:lnSpc>
              <a:defRPr/>
            </a:pPr>
            <a:r>
              <a:rPr lang="fr-FR" sz="3200" dirty="0" err="1" smtClean="0"/>
              <a:t>df</a:t>
            </a:r>
            <a:r>
              <a:rPr lang="fr-FR" sz="3200" dirty="0" smtClean="0"/>
              <a:t> et </a:t>
            </a:r>
            <a:r>
              <a:rPr lang="fr-FR" sz="3200" dirty="0" err="1" smtClean="0"/>
              <a:t>tf</a:t>
            </a:r>
            <a:r>
              <a:rPr lang="fr-FR" sz="3200" dirty="0" smtClean="0"/>
              <a:t> : débit et </a:t>
            </a:r>
            <a:r>
              <a:rPr lang="fr-FR" sz="3200" dirty="0" err="1" smtClean="0"/>
              <a:t>températurede</a:t>
            </a:r>
            <a:r>
              <a:rPr lang="fr-FR" sz="3200" dirty="0" smtClean="0"/>
              <a:t> l’eau froide f</a:t>
            </a:r>
          </a:p>
          <a:p>
            <a:pPr marL="331788" indent="-331788" defTabSz="736600">
              <a:lnSpc>
                <a:spcPct val="90000"/>
              </a:lnSpc>
              <a:defRPr/>
            </a:pPr>
            <a:r>
              <a:rPr lang="fr-FR" sz="3600" dirty="0" smtClean="0">
                <a:cs typeface="+mn-cs"/>
              </a:rPr>
              <a:t>commandes physiques : robinets de dc et </a:t>
            </a:r>
            <a:r>
              <a:rPr lang="fr-FR" sz="3600" dirty="0" err="1" smtClean="0">
                <a:cs typeface="+mn-cs"/>
              </a:rPr>
              <a:t>dt</a:t>
            </a:r>
            <a:endParaRPr lang="fr-FR" sz="3600" dirty="0" smtClean="0">
              <a:cs typeface="+mn-cs"/>
            </a:endParaRPr>
          </a:p>
          <a:p>
            <a:pPr marL="331788" indent="-331788" defTabSz="736600">
              <a:lnSpc>
                <a:spcPct val="90000"/>
              </a:lnSpc>
              <a:defRPr/>
            </a:pPr>
            <a:r>
              <a:rPr lang="fr-FR" sz="3600" dirty="0" smtClean="0">
                <a:cs typeface="+mn-cs"/>
              </a:rPr>
              <a:t>relations entre les variables physiques et psychologiques :</a:t>
            </a:r>
          </a:p>
          <a:p>
            <a:pPr marL="717550" lvl="1" indent="-276225" defTabSz="736600">
              <a:lnSpc>
                <a:spcPct val="90000"/>
              </a:lnSpc>
              <a:defRPr/>
            </a:pPr>
            <a:r>
              <a:rPr lang="fr-FR" sz="3600" dirty="0" smtClean="0"/>
              <a:t>d = dc + </a:t>
            </a:r>
            <a:r>
              <a:rPr lang="fr-FR" sz="3600" dirty="0" err="1" smtClean="0"/>
              <a:t>df</a:t>
            </a:r>
            <a:endParaRPr lang="fr-FR" sz="3600" dirty="0" smtClean="0"/>
          </a:p>
          <a:p>
            <a:pPr marL="717550" lvl="1" indent="-276225" defTabSz="736600">
              <a:lnSpc>
                <a:spcPct val="90000"/>
              </a:lnSpc>
              <a:defRPr/>
            </a:pPr>
            <a:r>
              <a:rPr lang="fr-FR" sz="3600" dirty="0" err="1" smtClean="0"/>
              <a:t>t</a:t>
            </a:r>
            <a:r>
              <a:rPr lang="fr-FR" sz="3600" dirty="0" smtClean="0"/>
              <a:t> = (</a:t>
            </a:r>
            <a:r>
              <a:rPr lang="fr-FR" sz="3600" dirty="0" err="1" smtClean="0"/>
              <a:t>dc.tc</a:t>
            </a:r>
            <a:r>
              <a:rPr lang="fr-FR" sz="3600" dirty="0" smtClean="0"/>
              <a:t> + </a:t>
            </a:r>
            <a:r>
              <a:rPr lang="fr-FR" sz="3600" dirty="0" err="1" smtClean="0"/>
              <a:t>df.tf</a:t>
            </a:r>
            <a:r>
              <a:rPr lang="fr-FR" sz="3600" dirty="0" smtClean="0"/>
              <a:t>)/ (dc + </a:t>
            </a:r>
            <a:r>
              <a:rPr lang="fr-FR" sz="3600" dirty="0" err="1" smtClean="0"/>
              <a:t>df</a:t>
            </a:r>
            <a:r>
              <a:rPr lang="fr-FR" sz="3600" dirty="0" smtClean="0"/>
              <a:t>)</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87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8803">
                                            <p:txEl>
                                              <p:pRg st="0" end="0"/>
                                            </p:txEl>
                                          </p:spTgt>
                                        </p:tgtEl>
                                        <p:attrNameLst>
                                          <p:attrName>style.visibility</p:attrName>
                                        </p:attrNameLst>
                                      </p:cBhvr>
                                      <p:to>
                                        <p:strVal val="visible"/>
                                      </p:to>
                                    </p:set>
                                    <p:animEffect transition="in" filter="wipe(down)">
                                      <p:cBhvr>
                                        <p:cTn id="7" dur="500"/>
                                        <p:tgtEl>
                                          <p:spTgt spid="122880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8803">
                                            <p:txEl>
                                              <p:pRg st="1" end="1"/>
                                            </p:txEl>
                                          </p:spTgt>
                                        </p:tgtEl>
                                        <p:attrNameLst>
                                          <p:attrName>style.visibility</p:attrName>
                                        </p:attrNameLst>
                                      </p:cBhvr>
                                      <p:to>
                                        <p:strVal val="visible"/>
                                      </p:to>
                                    </p:set>
                                    <p:animEffect transition="in" filter="wipe(down)">
                                      <p:cBhvr>
                                        <p:cTn id="10" dur="500"/>
                                        <p:tgtEl>
                                          <p:spTgt spid="122880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28803">
                                            <p:txEl>
                                              <p:pRg st="2" end="2"/>
                                            </p:txEl>
                                          </p:spTgt>
                                        </p:tgtEl>
                                        <p:attrNameLst>
                                          <p:attrName>style.visibility</p:attrName>
                                        </p:attrNameLst>
                                      </p:cBhvr>
                                      <p:to>
                                        <p:strVal val="visible"/>
                                      </p:to>
                                    </p:set>
                                    <p:animEffect transition="in" filter="wipe(down)">
                                      <p:cBhvr>
                                        <p:cTn id="13" dur="500"/>
                                        <p:tgtEl>
                                          <p:spTgt spid="122880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28803">
                                            <p:txEl>
                                              <p:pRg st="3" end="3"/>
                                            </p:txEl>
                                          </p:spTgt>
                                        </p:tgtEl>
                                        <p:attrNameLst>
                                          <p:attrName>style.visibility</p:attrName>
                                        </p:attrNameLst>
                                      </p:cBhvr>
                                      <p:to>
                                        <p:strVal val="visible"/>
                                      </p:to>
                                    </p:set>
                                    <p:animEffect transition="in" filter="wipe(down)">
                                      <p:cBhvr>
                                        <p:cTn id="18" dur="500"/>
                                        <p:tgtEl>
                                          <p:spTgt spid="122880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28803">
                                            <p:txEl>
                                              <p:pRg st="4" end="4"/>
                                            </p:txEl>
                                          </p:spTgt>
                                        </p:tgtEl>
                                        <p:attrNameLst>
                                          <p:attrName>style.visibility</p:attrName>
                                        </p:attrNameLst>
                                      </p:cBhvr>
                                      <p:to>
                                        <p:strVal val="visible"/>
                                      </p:to>
                                    </p:set>
                                    <p:animEffect transition="in" filter="wipe(down)">
                                      <p:cBhvr>
                                        <p:cTn id="23" dur="500"/>
                                        <p:tgtEl>
                                          <p:spTgt spid="122880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28803">
                                            <p:txEl>
                                              <p:pRg st="5" end="5"/>
                                            </p:txEl>
                                          </p:spTgt>
                                        </p:tgtEl>
                                        <p:attrNameLst>
                                          <p:attrName>style.visibility</p:attrName>
                                        </p:attrNameLst>
                                      </p:cBhvr>
                                      <p:to>
                                        <p:strVal val="visible"/>
                                      </p:to>
                                    </p:set>
                                    <p:animEffect transition="in" filter="wipe(down)">
                                      <p:cBhvr>
                                        <p:cTn id="26" dur="500"/>
                                        <p:tgtEl>
                                          <p:spTgt spid="122880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28803">
                                            <p:txEl>
                                              <p:pRg st="6" end="6"/>
                                            </p:txEl>
                                          </p:spTgt>
                                        </p:tgtEl>
                                        <p:attrNameLst>
                                          <p:attrName>style.visibility</p:attrName>
                                        </p:attrNameLst>
                                      </p:cBhvr>
                                      <p:to>
                                        <p:strVal val="visible"/>
                                      </p:to>
                                    </p:set>
                                    <p:animEffect transition="in" filter="wipe(down)">
                                      <p:cBhvr>
                                        <p:cTn id="29" dur="500"/>
                                        <p:tgtEl>
                                          <p:spTgt spid="1228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ChangeArrowheads="1"/>
          </p:cNvSpPr>
          <p:nvPr>
            <p:ph type="title"/>
          </p:nvPr>
        </p:nvSpPr>
        <p:spPr/>
        <p:txBody>
          <a:bodyPr/>
          <a:lstStyle/>
          <a:p>
            <a:pPr defTabSz="736600">
              <a:defRPr/>
            </a:pPr>
            <a:r>
              <a:rPr lang="fr-FR" smtClean="0">
                <a:cs typeface="+mj-cs"/>
              </a:rPr>
              <a:t>Exemple du bain</a:t>
            </a:r>
          </a:p>
        </p:txBody>
      </p:sp>
      <p:sp>
        <p:nvSpPr>
          <p:cNvPr id="1230851" name="Rectangle 3"/>
          <p:cNvSpPr>
            <a:spLocks noGrp="1" noChangeArrowheads="1"/>
          </p:cNvSpPr>
          <p:nvPr>
            <p:ph type="body" idx="1"/>
          </p:nvPr>
        </p:nvSpPr>
        <p:spPr>
          <a:xfrm>
            <a:off x="609600" y="1701800"/>
            <a:ext cx="8388350" cy="4622800"/>
          </a:xfrm>
        </p:spPr>
        <p:txBody>
          <a:bodyPr/>
          <a:lstStyle/>
          <a:p>
            <a:pPr marL="331788" indent="-331788" defTabSz="736600">
              <a:lnSpc>
                <a:spcPct val="90000"/>
              </a:lnSpc>
              <a:defRPr/>
            </a:pPr>
            <a:r>
              <a:rPr lang="fr-FR" sz="3600" dirty="0" smtClean="0">
                <a:cs typeface="+mn-cs"/>
              </a:rPr>
              <a:t>Etape 1 : fixer le but</a:t>
            </a:r>
          </a:p>
          <a:p>
            <a:pPr marL="717550" lvl="1" indent="-276225" defTabSz="736600">
              <a:lnSpc>
                <a:spcPct val="90000"/>
              </a:lnSpc>
              <a:defRPr/>
            </a:pPr>
            <a:r>
              <a:rPr lang="fr-FR" sz="3200" dirty="0" smtClean="0"/>
              <a:t>remplir la baignoire avec une température spécifique et un débit spécifique</a:t>
            </a:r>
          </a:p>
          <a:p>
            <a:pPr marL="331788" indent="-331788" defTabSz="736600">
              <a:lnSpc>
                <a:spcPct val="90000"/>
              </a:lnSpc>
              <a:defRPr/>
            </a:pPr>
            <a:r>
              <a:rPr lang="fr-FR" sz="3600" dirty="0" smtClean="0">
                <a:cs typeface="+mn-cs"/>
              </a:rPr>
              <a:t>Etape 2 : Comment atteindre le but ?</a:t>
            </a:r>
          </a:p>
          <a:p>
            <a:pPr marL="717550" lvl="1" indent="-276225" defTabSz="736600">
              <a:lnSpc>
                <a:spcPct val="90000"/>
              </a:lnSpc>
              <a:defRPr/>
            </a:pPr>
            <a:r>
              <a:rPr lang="fr-FR" sz="3200" dirty="0" smtClean="0"/>
              <a:t>en tournant les 2 robinets</a:t>
            </a:r>
          </a:p>
          <a:p>
            <a:pPr marL="331788" indent="-331788" defTabSz="736600">
              <a:lnSpc>
                <a:spcPct val="90000"/>
              </a:lnSpc>
              <a:defRPr/>
            </a:pPr>
            <a:r>
              <a:rPr lang="fr-FR" sz="3600" dirty="0" smtClean="0">
                <a:cs typeface="+mn-cs"/>
              </a:rPr>
              <a:t>Etape 3 : Planification</a:t>
            </a:r>
          </a:p>
          <a:p>
            <a:pPr marL="717550" lvl="1" indent="-276225" defTabSz="736600">
              <a:lnSpc>
                <a:spcPct val="90000"/>
              </a:lnSpc>
              <a:defRPr/>
            </a:pPr>
            <a:r>
              <a:rPr lang="fr-FR" sz="3200" dirty="0" smtClean="0"/>
              <a:t>tourner le robinet d</a:t>
            </a:r>
            <a:r>
              <a:rPr lang="fr-FR" altLang="ja-JP" sz="3200" dirty="0" smtClean="0"/>
              <a:t>'</a:t>
            </a:r>
            <a:r>
              <a:rPr lang="fr-FR" sz="3200" dirty="0" smtClean="0"/>
              <a:t>eau chaude entièrement</a:t>
            </a:r>
          </a:p>
          <a:p>
            <a:pPr marL="717550" lvl="1" indent="-276225" defTabSz="736600">
              <a:lnSpc>
                <a:spcPct val="90000"/>
              </a:lnSpc>
              <a:defRPr/>
            </a:pPr>
            <a:r>
              <a:rPr lang="fr-FR" sz="3200" dirty="0" smtClean="0"/>
              <a:t>tourner le robinet d</a:t>
            </a:r>
            <a:r>
              <a:rPr lang="fr-FR" altLang="ja-JP" sz="3200" dirty="0" smtClean="0"/>
              <a:t>'</a:t>
            </a:r>
            <a:r>
              <a:rPr lang="fr-FR" sz="3200" dirty="0" smtClean="0"/>
              <a:t>eau froide pas à pas</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88</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08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08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08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08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08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0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51"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a:xfrm>
            <a:off x="573088" y="0"/>
            <a:ext cx="8686800" cy="963613"/>
          </a:xfrm>
        </p:spPr>
        <p:txBody>
          <a:bodyPr/>
          <a:lstStyle/>
          <a:p>
            <a:pPr defTabSz="736600">
              <a:defRPr/>
            </a:pPr>
            <a:r>
              <a:rPr lang="fr-FR" smtClean="0">
                <a:cs typeface="+mj-cs"/>
              </a:rPr>
              <a:t>Exemple du bain</a:t>
            </a:r>
          </a:p>
        </p:txBody>
      </p:sp>
      <p:sp>
        <p:nvSpPr>
          <p:cNvPr id="1232899" name="Rectangle 3"/>
          <p:cNvSpPr>
            <a:spLocks noGrp="1" noChangeArrowheads="1"/>
          </p:cNvSpPr>
          <p:nvPr>
            <p:ph type="body" idx="1"/>
          </p:nvPr>
        </p:nvSpPr>
        <p:spPr>
          <a:xfrm>
            <a:off x="691008" y="1915616"/>
            <a:ext cx="8726488" cy="5257800"/>
          </a:xfrm>
        </p:spPr>
        <p:txBody>
          <a:bodyPr/>
          <a:lstStyle/>
          <a:p>
            <a:pPr marL="331788" indent="-331788" defTabSz="736600">
              <a:lnSpc>
                <a:spcPct val="80000"/>
              </a:lnSpc>
              <a:defRPr/>
            </a:pPr>
            <a:r>
              <a:rPr lang="fr-FR" sz="3600" dirty="0" smtClean="0">
                <a:cs typeface="+mn-cs"/>
              </a:rPr>
              <a:t>Etape 4: exécuter les actions</a:t>
            </a:r>
          </a:p>
          <a:p>
            <a:pPr marL="0" indent="0" defTabSz="736600">
              <a:lnSpc>
                <a:spcPct val="80000"/>
              </a:lnSpc>
              <a:buNone/>
              <a:defRPr/>
            </a:pPr>
            <a:endParaRPr lang="fr-FR" sz="1000" dirty="0" smtClean="0">
              <a:cs typeface="+mn-cs"/>
            </a:endParaRPr>
          </a:p>
          <a:p>
            <a:pPr marL="331788" indent="-331788" defTabSz="736600">
              <a:lnSpc>
                <a:spcPct val="80000"/>
              </a:lnSpc>
              <a:defRPr/>
            </a:pPr>
            <a:r>
              <a:rPr lang="fr-FR" sz="3600" dirty="0" smtClean="0">
                <a:cs typeface="+mn-cs"/>
              </a:rPr>
              <a:t>Etape 5: perception de l</a:t>
            </a:r>
            <a:r>
              <a:rPr lang="fr-FR" altLang="ja-JP" sz="3600" dirty="0" smtClean="0">
                <a:cs typeface="+mn-cs"/>
              </a:rPr>
              <a:t>'</a:t>
            </a:r>
            <a:r>
              <a:rPr lang="fr-FR" sz="3600" dirty="0" smtClean="0">
                <a:cs typeface="+mn-cs"/>
              </a:rPr>
              <a:t>état du système</a:t>
            </a:r>
          </a:p>
          <a:p>
            <a:pPr marL="717550" lvl="1" indent="-276225" defTabSz="736600">
              <a:lnSpc>
                <a:spcPct val="80000"/>
              </a:lnSpc>
              <a:defRPr/>
            </a:pPr>
            <a:r>
              <a:rPr lang="fr-FR" sz="3200" dirty="0" smtClean="0"/>
              <a:t>mettre la main dans la baignoire ou sous le robinet pour percevoir la température de l</a:t>
            </a:r>
            <a:r>
              <a:rPr lang="fr-FR" altLang="ja-JP" sz="3200" dirty="0" smtClean="0"/>
              <a:t>'</a:t>
            </a:r>
            <a:r>
              <a:rPr lang="fr-FR" sz="3200" dirty="0" smtClean="0"/>
              <a:t>eau</a:t>
            </a:r>
          </a:p>
          <a:p>
            <a:pPr marL="441325" lvl="1" indent="0" defTabSz="736600">
              <a:lnSpc>
                <a:spcPct val="80000"/>
              </a:lnSpc>
              <a:buNone/>
              <a:defRPr/>
            </a:pPr>
            <a:endParaRPr lang="fr-FR" sz="1000" dirty="0" smtClean="0"/>
          </a:p>
          <a:p>
            <a:pPr marL="331788" indent="-331788" defTabSz="736600">
              <a:lnSpc>
                <a:spcPct val="80000"/>
              </a:lnSpc>
              <a:defRPr/>
            </a:pPr>
            <a:r>
              <a:rPr lang="fr-FR" sz="3600" dirty="0" smtClean="0">
                <a:cs typeface="+mn-cs"/>
              </a:rPr>
              <a:t>Etape 6: interprétation de l</a:t>
            </a:r>
            <a:r>
              <a:rPr lang="fr-FR" altLang="ja-JP" sz="3600" dirty="0" smtClean="0">
                <a:cs typeface="+mn-cs"/>
              </a:rPr>
              <a:t>'</a:t>
            </a:r>
            <a:r>
              <a:rPr lang="fr-FR" sz="3600" dirty="0" smtClean="0">
                <a:cs typeface="+mn-cs"/>
              </a:rPr>
              <a:t>état du système</a:t>
            </a:r>
          </a:p>
          <a:p>
            <a:pPr marL="717550" lvl="1" indent="-276225" defTabSz="736600">
              <a:lnSpc>
                <a:spcPct val="80000"/>
              </a:lnSpc>
              <a:defRPr/>
            </a:pPr>
            <a:r>
              <a:rPr lang="fr-FR" sz="3200" dirty="0" smtClean="0"/>
              <a:t>la température </a:t>
            </a:r>
            <a:r>
              <a:rPr lang="fr-FR" sz="3200" dirty="0" err="1" smtClean="0"/>
              <a:t>t</a:t>
            </a:r>
            <a:r>
              <a:rPr lang="fr-FR" sz="3200" dirty="0" smtClean="0"/>
              <a:t> à une certaine température</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89</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32899">
                                            <p:txEl>
                                              <p:pRg st="0" end="0"/>
                                            </p:txEl>
                                          </p:spTgt>
                                        </p:tgtEl>
                                        <p:attrNameLst>
                                          <p:attrName>style.visibility</p:attrName>
                                        </p:attrNameLst>
                                      </p:cBhvr>
                                      <p:to>
                                        <p:strVal val="visible"/>
                                      </p:to>
                                    </p:set>
                                    <p:animEffect transition="in" filter="wipe(down)">
                                      <p:cBhvr>
                                        <p:cTn id="7" dur="500"/>
                                        <p:tgtEl>
                                          <p:spTgt spid="1232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32899">
                                            <p:txEl>
                                              <p:pRg st="2" end="2"/>
                                            </p:txEl>
                                          </p:spTgt>
                                        </p:tgtEl>
                                        <p:attrNameLst>
                                          <p:attrName>style.visibility</p:attrName>
                                        </p:attrNameLst>
                                      </p:cBhvr>
                                      <p:to>
                                        <p:strVal val="visible"/>
                                      </p:to>
                                    </p:set>
                                    <p:animEffect transition="in" filter="wipe(down)">
                                      <p:cBhvr>
                                        <p:cTn id="12" dur="500"/>
                                        <p:tgtEl>
                                          <p:spTgt spid="1232899">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32899">
                                            <p:txEl>
                                              <p:pRg st="3" end="3"/>
                                            </p:txEl>
                                          </p:spTgt>
                                        </p:tgtEl>
                                        <p:attrNameLst>
                                          <p:attrName>style.visibility</p:attrName>
                                        </p:attrNameLst>
                                      </p:cBhvr>
                                      <p:to>
                                        <p:strVal val="visible"/>
                                      </p:to>
                                    </p:set>
                                    <p:animEffect transition="in" filter="wipe(down)">
                                      <p:cBhvr>
                                        <p:cTn id="15" dur="500"/>
                                        <p:tgtEl>
                                          <p:spTgt spid="123289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32899">
                                            <p:txEl>
                                              <p:pRg st="5" end="5"/>
                                            </p:txEl>
                                          </p:spTgt>
                                        </p:tgtEl>
                                        <p:attrNameLst>
                                          <p:attrName>style.visibility</p:attrName>
                                        </p:attrNameLst>
                                      </p:cBhvr>
                                      <p:to>
                                        <p:strVal val="visible"/>
                                      </p:to>
                                    </p:set>
                                    <p:animEffect transition="in" filter="wipe(down)">
                                      <p:cBhvr>
                                        <p:cTn id="20" dur="500"/>
                                        <p:tgtEl>
                                          <p:spTgt spid="1232899">
                                            <p:txEl>
                                              <p:pRg st="5" end="5"/>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32899">
                                            <p:txEl>
                                              <p:pRg st="6" end="6"/>
                                            </p:txEl>
                                          </p:spTgt>
                                        </p:tgtEl>
                                        <p:attrNameLst>
                                          <p:attrName>style.visibility</p:attrName>
                                        </p:attrNameLst>
                                      </p:cBhvr>
                                      <p:to>
                                        <p:strVal val="visible"/>
                                      </p:to>
                                    </p:set>
                                    <p:animEffect transition="in" filter="wipe(down)">
                                      <p:cBhvr>
                                        <p:cTn id="23" dur="500"/>
                                        <p:tgtEl>
                                          <p:spTgt spid="1232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body" idx="1"/>
          </p:nvPr>
        </p:nvSpPr>
        <p:spPr/>
        <p:txBody>
          <a:bodyPr/>
          <a:lstStyle/>
          <a:p>
            <a:pPr>
              <a:spcBef>
                <a:spcPct val="0"/>
              </a:spcBef>
              <a:buFontTx/>
              <a:buNone/>
              <a:defRPr/>
            </a:pPr>
            <a:endParaRPr lang="fr-FR" smtClean="0"/>
          </a:p>
          <a:p>
            <a:pPr>
              <a:spcBef>
                <a:spcPct val="0"/>
              </a:spcBef>
              <a:buFontTx/>
              <a:buNone/>
              <a:defRPr/>
            </a:pPr>
            <a:endParaRPr lang="fr-FR" sz="2000" u="sng" smtClean="0">
              <a:latin typeface="Lucida Grande" charset="0"/>
            </a:endParaRPr>
          </a:p>
          <a:p>
            <a:pPr>
              <a:spcBef>
                <a:spcPct val="0"/>
              </a:spcBef>
              <a:buFontTx/>
              <a:buNone/>
              <a:defRPr/>
            </a:pPr>
            <a:endParaRPr lang="fr-FR" smtClean="0"/>
          </a:p>
        </p:txBody>
      </p:sp>
      <p:sp>
        <p:nvSpPr>
          <p:cNvPr id="1075204" name="Text Box 4"/>
          <p:cNvSpPr txBox="1">
            <a:spLocks noChangeArrowheads="1"/>
          </p:cNvSpPr>
          <p:nvPr/>
        </p:nvSpPr>
        <p:spPr bwMode="auto">
          <a:xfrm>
            <a:off x="838200" y="914400"/>
            <a:ext cx="87630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3200" dirty="0">
                <a:cs typeface="+mn-cs"/>
              </a:rPr>
              <a:t> Lorsque, par suite de transferts, la capacité d'absorption de la m</a:t>
            </a:r>
            <a:r>
              <a:rPr lang="fr-FR" sz="3200" dirty="0">
                <a:ea typeface="ヒラギノ角ゴ Pro W3" charset="0"/>
                <a:cs typeface="ヒラギノ角ゴ Pro W3" charset="0"/>
              </a:rPr>
              <a:t>ém</a:t>
            </a:r>
            <a:r>
              <a:rPr lang="fr-FR" sz="3200" dirty="0">
                <a:cs typeface="+mn-cs"/>
              </a:rPr>
              <a:t>oire à court terme atteint la limite de saturation, les informations des m</a:t>
            </a:r>
            <a:r>
              <a:rPr lang="fr-FR" sz="3200" dirty="0">
                <a:ea typeface="ヒラギノ角ゴ Pro W3" charset="0"/>
                <a:cs typeface="ヒラギノ角ゴ Pro W3" charset="0"/>
              </a:rPr>
              <a:t>ém</a:t>
            </a:r>
            <a:r>
              <a:rPr lang="fr-FR" sz="3200" dirty="0">
                <a:cs typeface="+mn-cs"/>
              </a:rPr>
              <a:t>oires sensorielles ne sont plus transmises et se d</a:t>
            </a:r>
            <a:r>
              <a:rPr lang="fr-FR" sz="3200" dirty="0">
                <a:ea typeface="ヒラギノ角ゴ Pro W3" charset="0"/>
                <a:cs typeface="ヒラギノ角ゴ Pro W3" charset="0"/>
              </a:rPr>
              <a:t>ég</a:t>
            </a:r>
            <a:r>
              <a:rPr lang="fr-FR" sz="3200" dirty="0">
                <a:cs typeface="+mn-cs"/>
              </a:rPr>
              <a:t>radent. </a:t>
            </a:r>
          </a:p>
          <a:p>
            <a:pPr>
              <a:defRPr/>
            </a:pPr>
            <a:endParaRPr lang="fr-FR" sz="3200" dirty="0">
              <a:cs typeface="+mn-cs"/>
            </a:endParaRPr>
          </a:p>
          <a:p>
            <a:pPr>
              <a:buFontTx/>
              <a:buChar char="•"/>
              <a:defRPr/>
            </a:pPr>
            <a:r>
              <a:rPr lang="fr-FR" sz="3200" dirty="0">
                <a:cs typeface="+mn-cs"/>
              </a:rPr>
              <a:t> Persistance des mémoires sensorielles :</a:t>
            </a:r>
          </a:p>
          <a:p>
            <a:pPr lvl="1">
              <a:buFontTx/>
              <a:buChar char="–"/>
              <a:defRPr/>
            </a:pPr>
            <a:r>
              <a:rPr lang="fr-FR" sz="3200" dirty="0">
                <a:cs typeface="+mn-cs"/>
              </a:rPr>
              <a:t> 200 ms pour la mémoire visuelle </a:t>
            </a:r>
          </a:p>
          <a:p>
            <a:pPr lvl="1">
              <a:buFontTx/>
              <a:buChar char="–"/>
              <a:defRPr/>
            </a:pPr>
            <a:r>
              <a:rPr lang="fr-FR" sz="3200" dirty="0">
                <a:cs typeface="+mn-cs"/>
              </a:rPr>
              <a:t> 1500 ms pour la mémoire auditive.</a:t>
            </a:r>
            <a:r>
              <a:rPr lang="fr-FR" sz="2800" dirty="0">
                <a:cs typeface="+mn-cs"/>
              </a:rPr>
              <a:t> </a:t>
            </a:r>
          </a:p>
        </p:txBody>
      </p:sp>
      <p:sp>
        <p:nvSpPr>
          <p:cNvPr id="2" name="Espace réservé du numéro de diapositive 1"/>
          <p:cNvSpPr>
            <a:spLocks noGrp="1"/>
          </p:cNvSpPr>
          <p:nvPr>
            <p:ph type="sldNum" sz="quarter" idx="12"/>
          </p:nvPr>
        </p:nvSpPr>
        <p:spPr/>
        <p:txBody>
          <a:bodyPr/>
          <a:lstStyle/>
          <a:p>
            <a:pPr>
              <a:defRPr/>
            </a:pPr>
            <a:fld id="{D2D4E670-9259-314F-AEE9-7A59141E0C98}" type="slidenum">
              <a:rPr lang="fr-FR" smtClean="0"/>
              <a:pPr>
                <a:defRPr/>
              </a:pPr>
              <a:t>9</a:t>
            </a:fld>
            <a:endParaRPr lang="fr-F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a:xfrm>
            <a:off x="573088" y="0"/>
            <a:ext cx="8686800" cy="963613"/>
          </a:xfrm>
        </p:spPr>
        <p:txBody>
          <a:bodyPr/>
          <a:lstStyle/>
          <a:p>
            <a:pPr defTabSz="736600">
              <a:defRPr/>
            </a:pPr>
            <a:r>
              <a:rPr lang="fr-FR" smtClean="0">
                <a:cs typeface="+mj-cs"/>
              </a:rPr>
              <a:t>Exemple du bain</a:t>
            </a:r>
          </a:p>
        </p:txBody>
      </p:sp>
      <p:sp>
        <p:nvSpPr>
          <p:cNvPr id="1232899" name="Rectangle 3"/>
          <p:cNvSpPr>
            <a:spLocks noGrp="1" noChangeArrowheads="1"/>
          </p:cNvSpPr>
          <p:nvPr>
            <p:ph type="body" idx="1"/>
          </p:nvPr>
        </p:nvSpPr>
        <p:spPr>
          <a:xfrm>
            <a:off x="835024" y="1600200"/>
            <a:ext cx="8726488" cy="5257800"/>
          </a:xfrm>
        </p:spPr>
        <p:txBody>
          <a:bodyPr/>
          <a:lstStyle/>
          <a:p>
            <a:pPr marL="0" indent="0" defTabSz="736600">
              <a:lnSpc>
                <a:spcPct val="80000"/>
              </a:lnSpc>
              <a:buNone/>
              <a:defRPr/>
            </a:pPr>
            <a:endParaRPr lang="fr-FR" sz="3300" dirty="0" smtClean="0">
              <a:cs typeface="+mn-cs"/>
            </a:endParaRPr>
          </a:p>
          <a:p>
            <a:pPr marL="331788" indent="-331788" defTabSz="736600">
              <a:lnSpc>
                <a:spcPct val="80000"/>
              </a:lnSpc>
              <a:defRPr/>
            </a:pPr>
            <a:r>
              <a:rPr lang="fr-FR" sz="3300" dirty="0" smtClean="0">
                <a:cs typeface="+mn-cs"/>
              </a:rPr>
              <a:t>Etape 7 : évaluer </a:t>
            </a:r>
            <a:r>
              <a:rPr lang="fr-FR" sz="3600" dirty="0" smtClean="0">
                <a:cs typeface="+mn-cs"/>
              </a:rPr>
              <a:t>l</a:t>
            </a:r>
            <a:r>
              <a:rPr lang="fr-FR" altLang="ja-JP" sz="3600" dirty="0" smtClean="0">
                <a:cs typeface="+mn-cs"/>
              </a:rPr>
              <a:t>'</a:t>
            </a:r>
            <a:r>
              <a:rPr lang="fr-FR" sz="3600" dirty="0" smtClean="0">
                <a:cs typeface="+mn-cs"/>
              </a:rPr>
              <a:t>état</a:t>
            </a:r>
            <a:r>
              <a:rPr lang="fr-FR" sz="3300" dirty="0" smtClean="0">
                <a:cs typeface="+mn-cs"/>
              </a:rPr>
              <a:t> du système par rapport au but (et peut-être redéfinir des intentions)</a:t>
            </a:r>
          </a:p>
          <a:p>
            <a:pPr marL="717550" lvl="1" indent="-276225" defTabSz="736600">
              <a:lnSpc>
                <a:spcPct val="80000"/>
              </a:lnSpc>
              <a:defRPr/>
            </a:pPr>
            <a:r>
              <a:rPr lang="fr-FR" sz="3200" dirty="0" smtClean="0"/>
              <a:t>l</a:t>
            </a:r>
            <a:r>
              <a:rPr lang="fr-FR" altLang="ja-JP" sz="3200" dirty="0" smtClean="0"/>
              <a:t>'</a:t>
            </a:r>
            <a:r>
              <a:rPr lang="fr-FR" sz="3200" dirty="0" smtClean="0"/>
              <a:t>eau n</a:t>
            </a:r>
            <a:r>
              <a:rPr lang="fr-FR" altLang="ja-JP" sz="3200" dirty="0" smtClean="0"/>
              <a:t>'</a:t>
            </a:r>
            <a:r>
              <a:rPr lang="fr-FR" sz="3200" dirty="0" smtClean="0"/>
              <a:t>est pas assez chaude, ce n</a:t>
            </a:r>
            <a:r>
              <a:rPr lang="fr-FR" altLang="ja-JP" sz="3200" dirty="0" smtClean="0"/>
              <a:t>'</a:t>
            </a:r>
            <a:r>
              <a:rPr lang="fr-FR" sz="3200" dirty="0" smtClean="0"/>
              <a:t>est pas la température voulue</a:t>
            </a:r>
          </a:p>
          <a:p>
            <a:pPr marL="717550" lvl="1" indent="-276225" defTabSz="736600">
              <a:lnSpc>
                <a:spcPct val="80000"/>
              </a:lnSpc>
              <a:defRPr/>
            </a:pPr>
            <a:r>
              <a:rPr lang="fr-FR" sz="3200" dirty="0" smtClean="0"/>
              <a:t>en conséquence, je dois diminuer le débit </a:t>
            </a:r>
          </a:p>
          <a:p>
            <a:pPr marL="441325" lvl="1" indent="0" defTabSz="736600">
              <a:lnSpc>
                <a:spcPct val="80000"/>
              </a:lnSpc>
              <a:buNone/>
              <a:defRPr/>
            </a:pPr>
            <a:r>
              <a:rPr lang="fr-FR" sz="3200" dirty="0"/>
              <a:t>	</a:t>
            </a:r>
            <a:r>
              <a:rPr lang="fr-FR" sz="3200" dirty="0" smtClean="0"/>
              <a:t>d</a:t>
            </a:r>
            <a:r>
              <a:rPr lang="fr-FR" altLang="ja-JP" sz="3200" dirty="0" smtClean="0"/>
              <a:t>'</a:t>
            </a:r>
            <a:r>
              <a:rPr lang="fr-FR" sz="3200" dirty="0" smtClean="0"/>
              <a:t>eau froide</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90</a:t>
            </a:fld>
            <a:endParaRPr lang="fr-FR"/>
          </a:p>
        </p:txBody>
      </p:sp>
    </p:spTree>
    <p:extLst>
      <p:ext uri="{BB962C8B-B14F-4D97-AF65-F5344CB8AC3E}">
        <p14:creationId xmlns:p14="http://schemas.microsoft.com/office/powerpoint/2010/main" val="10635066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32899">
                                            <p:txEl>
                                              <p:pRg st="1" end="1"/>
                                            </p:txEl>
                                          </p:spTgt>
                                        </p:tgtEl>
                                        <p:attrNameLst>
                                          <p:attrName>style.visibility</p:attrName>
                                        </p:attrNameLst>
                                      </p:cBhvr>
                                      <p:to>
                                        <p:strVal val="visible"/>
                                      </p:to>
                                    </p:set>
                                    <p:animEffect transition="in" filter="wipe(down)">
                                      <p:cBhvr>
                                        <p:cTn id="7" dur="500"/>
                                        <p:tgtEl>
                                          <p:spTgt spid="1232899">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32899">
                                            <p:txEl>
                                              <p:pRg st="2" end="2"/>
                                            </p:txEl>
                                          </p:spTgt>
                                        </p:tgtEl>
                                        <p:attrNameLst>
                                          <p:attrName>style.visibility</p:attrName>
                                        </p:attrNameLst>
                                      </p:cBhvr>
                                      <p:to>
                                        <p:strVal val="visible"/>
                                      </p:to>
                                    </p:set>
                                    <p:animEffect transition="in" filter="wipe(down)">
                                      <p:cBhvr>
                                        <p:cTn id="10" dur="500"/>
                                        <p:tgtEl>
                                          <p:spTgt spid="1232899">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32899">
                                            <p:txEl>
                                              <p:pRg st="3" end="3"/>
                                            </p:txEl>
                                          </p:spTgt>
                                        </p:tgtEl>
                                        <p:attrNameLst>
                                          <p:attrName>style.visibility</p:attrName>
                                        </p:attrNameLst>
                                      </p:cBhvr>
                                      <p:to>
                                        <p:strVal val="visible"/>
                                      </p:to>
                                    </p:set>
                                    <p:animEffect transition="in" filter="wipe(down)">
                                      <p:cBhvr>
                                        <p:cTn id="13" dur="500"/>
                                        <p:tgtEl>
                                          <p:spTgt spid="1232899">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32899">
                                            <p:txEl>
                                              <p:pRg st="4" end="4"/>
                                            </p:txEl>
                                          </p:spTgt>
                                        </p:tgtEl>
                                        <p:attrNameLst>
                                          <p:attrName>style.visibility</p:attrName>
                                        </p:attrNameLst>
                                      </p:cBhvr>
                                      <p:to>
                                        <p:strVal val="visible"/>
                                      </p:to>
                                    </p:set>
                                    <p:animEffect transition="in" filter="wipe(down)">
                                      <p:cBhvr>
                                        <p:cTn id="16" dur="500"/>
                                        <p:tgtEl>
                                          <p:spTgt spid="1232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p:txBody>
          <a:bodyPr/>
          <a:lstStyle/>
          <a:p>
            <a:pPr defTabSz="736600">
              <a:defRPr/>
            </a:pPr>
            <a:r>
              <a:rPr lang="fr-FR" smtClean="0">
                <a:cs typeface="+mj-cs"/>
              </a:rPr>
              <a:t>Exemple du bain</a:t>
            </a:r>
          </a:p>
        </p:txBody>
      </p:sp>
      <p:sp>
        <p:nvSpPr>
          <p:cNvPr id="1234947" name="Rectangle 3"/>
          <p:cNvSpPr>
            <a:spLocks noGrp="1" noChangeArrowheads="1"/>
          </p:cNvSpPr>
          <p:nvPr>
            <p:ph type="body" idx="1"/>
          </p:nvPr>
        </p:nvSpPr>
        <p:spPr>
          <a:xfrm>
            <a:off x="577850" y="1885776"/>
            <a:ext cx="8420100" cy="4927600"/>
          </a:xfrm>
        </p:spPr>
        <p:txBody>
          <a:bodyPr/>
          <a:lstStyle/>
          <a:p>
            <a:pPr marL="331788" indent="-331788" defTabSz="736600">
              <a:defRPr/>
            </a:pPr>
            <a:r>
              <a:rPr lang="fr-FR" sz="3600" dirty="0" smtClean="0">
                <a:cs typeface="+mn-cs"/>
              </a:rPr>
              <a:t>Pour atteindre le but, il peut être nécessaire de refaire les sept étapes plusieurs fois !!! </a:t>
            </a:r>
          </a:p>
          <a:p>
            <a:pPr marL="717550" lvl="1" indent="-276225" defTabSz="736600">
              <a:defRPr/>
            </a:pPr>
            <a:r>
              <a:rPr lang="fr-FR" sz="3600" dirty="0" smtClean="0"/>
              <a:t>Evaluer l</a:t>
            </a:r>
            <a:r>
              <a:rPr lang="fr-FR" altLang="ja-JP" sz="3600" dirty="0" smtClean="0"/>
              <a:t>'</a:t>
            </a:r>
            <a:r>
              <a:rPr lang="fr-FR" sz="3600" dirty="0" smtClean="0"/>
              <a:t>état du système et planifier d</a:t>
            </a:r>
            <a:r>
              <a:rPr lang="fr-FR" altLang="ja-JP" sz="3600" dirty="0" smtClean="0"/>
              <a:t>'</a:t>
            </a:r>
            <a:r>
              <a:rPr lang="fr-FR" sz="3600" dirty="0" smtClean="0"/>
              <a:t>autres actions</a:t>
            </a:r>
          </a:p>
          <a:p>
            <a:pPr marL="1103313" lvl="2" indent="-219075" defTabSz="736600">
              <a:defRPr/>
            </a:pPr>
            <a:r>
              <a:rPr lang="fr-FR" sz="3200" dirty="0" smtClean="0"/>
              <a:t>C</a:t>
            </a:r>
            <a:r>
              <a:rPr lang="fr-FR" altLang="ja-JP" sz="3200" dirty="0" smtClean="0"/>
              <a:t>'</a:t>
            </a:r>
            <a:r>
              <a:rPr lang="fr-FR" sz="3200" dirty="0" smtClean="0"/>
              <a:t>est trop chaud</a:t>
            </a:r>
          </a:p>
          <a:p>
            <a:pPr marL="1103313" lvl="2" indent="-219075" defTabSz="736600">
              <a:defRPr/>
            </a:pPr>
            <a:r>
              <a:rPr lang="fr-FR" sz="3200" dirty="0" smtClean="0"/>
              <a:t>C</a:t>
            </a:r>
            <a:r>
              <a:rPr lang="fr-FR" altLang="ja-JP" sz="3200" dirty="0" smtClean="0"/>
              <a:t>'</a:t>
            </a:r>
            <a:r>
              <a:rPr lang="fr-FR" sz="3200" dirty="0" smtClean="0"/>
              <a:t>est trop froid</a:t>
            </a:r>
          </a:p>
          <a:p>
            <a:pPr marL="1103313" lvl="2" indent="-219075" defTabSz="736600">
              <a:defRPr/>
            </a:pPr>
            <a:r>
              <a:rPr lang="fr-FR" sz="3200" dirty="0" smtClean="0"/>
              <a:t>Le débit n</a:t>
            </a:r>
            <a:r>
              <a:rPr lang="fr-FR" altLang="ja-JP" sz="3200" dirty="0" smtClean="0"/>
              <a:t>'</a:t>
            </a:r>
            <a:r>
              <a:rPr lang="fr-FR" sz="3200" dirty="0" smtClean="0"/>
              <a:t>est pas suffisant, etc.</a:t>
            </a:r>
          </a:p>
          <a:p>
            <a:pPr marL="1103313" lvl="2" indent="-219075" defTabSz="736600">
              <a:defRPr/>
            </a:pPr>
            <a:endParaRPr lang="fr-FR" sz="2800" dirty="0" smtClean="0"/>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91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lstStyle/>
          <a:p>
            <a:pPr defTabSz="736600">
              <a:defRPr/>
            </a:pPr>
            <a:r>
              <a:rPr lang="fr-FR" dirty="0" smtClean="0">
                <a:cs typeface="+mj-cs"/>
              </a:rPr>
              <a:t>Constat sur l’exemple du bain</a:t>
            </a:r>
          </a:p>
        </p:txBody>
      </p:sp>
      <p:sp>
        <p:nvSpPr>
          <p:cNvPr id="1236995" name="Rectangle 3"/>
          <p:cNvSpPr>
            <a:spLocks noGrp="1" noChangeArrowheads="1"/>
          </p:cNvSpPr>
          <p:nvPr>
            <p:ph type="body" idx="1"/>
          </p:nvPr>
        </p:nvSpPr>
        <p:spPr>
          <a:xfrm>
            <a:off x="200472" y="1588343"/>
            <a:ext cx="9220200" cy="5153025"/>
          </a:xfrm>
        </p:spPr>
        <p:txBody>
          <a:bodyPr/>
          <a:lstStyle/>
          <a:p>
            <a:pPr marL="0" indent="0" defTabSz="736600">
              <a:buNone/>
              <a:defRPr/>
            </a:pPr>
            <a:r>
              <a:rPr lang="fr-FR" sz="3600" dirty="0" smtClean="0">
                <a:cs typeface="+mn-cs"/>
              </a:rPr>
              <a:t>Problèmes rencontrés par l </a:t>
            </a:r>
            <a:r>
              <a:rPr lang="fr-FR" altLang="ja-JP" sz="3600" dirty="0" smtClean="0">
                <a:cs typeface="+mn-cs"/>
              </a:rPr>
              <a:t>'</a:t>
            </a:r>
            <a:r>
              <a:rPr lang="fr-FR" sz="3600" dirty="0" smtClean="0">
                <a:cs typeface="+mn-cs"/>
              </a:rPr>
              <a:t>utilisateur</a:t>
            </a:r>
          </a:p>
          <a:p>
            <a:pPr marL="717550" lvl="1" indent="-276225" defTabSz="736600">
              <a:defRPr/>
            </a:pPr>
            <a:r>
              <a:rPr lang="fr-FR" sz="3200" dirty="0"/>
              <a:t>c</a:t>
            </a:r>
            <a:r>
              <a:rPr lang="fr-FR" sz="3200" dirty="0" smtClean="0"/>
              <a:t>orrespondance entre les variables physiques et </a:t>
            </a:r>
          </a:p>
          <a:p>
            <a:pPr marL="441325" lvl="1" indent="0" defTabSz="736600">
              <a:buNone/>
              <a:defRPr/>
            </a:pPr>
            <a:r>
              <a:rPr lang="fr-FR" sz="3200" dirty="0"/>
              <a:t>	</a:t>
            </a:r>
            <a:r>
              <a:rPr lang="fr-FR" sz="3200" dirty="0" smtClean="0"/>
              <a:t>les dispositifs physiques</a:t>
            </a:r>
          </a:p>
          <a:p>
            <a:pPr marL="1103313" lvl="2" indent="-219075" defTabSz="736600">
              <a:lnSpc>
                <a:spcPct val="80000"/>
              </a:lnSpc>
              <a:defRPr/>
            </a:pPr>
            <a:r>
              <a:rPr lang="fr-FR" sz="2800" dirty="0" smtClean="0"/>
              <a:t>quel robinet dispense l </a:t>
            </a:r>
            <a:r>
              <a:rPr lang="fr-FR" altLang="ja-JP" sz="2800" dirty="0" smtClean="0"/>
              <a:t>'</a:t>
            </a:r>
            <a:r>
              <a:rPr lang="fr-FR" sz="2800" dirty="0" smtClean="0"/>
              <a:t>eau froide ?</a:t>
            </a:r>
          </a:p>
          <a:p>
            <a:pPr marL="1103313" lvl="2" indent="-219075" defTabSz="736600">
              <a:lnSpc>
                <a:spcPct val="80000"/>
              </a:lnSpc>
              <a:defRPr/>
            </a:pPr>
            <a:r>
              <a:rPr lang="fr-FR" sz="2800" dirty="0" smtClean="0"/>
              <a:t>comment faire varier le débit (dans quel sens tourner ?)</a:t>
            </a:r>
          </a:p>
          <a:p>
            <a:pPr marL="717550" lvl="1" indent="-276225" defTabSz="736600">
              <a:defRPr/>
            </a:pPr>
            <a:r>
              <a:rPr lang="fr-FR" sz="3200" dirty="0" smtClean="0"/>
              <a:t>correspondance entre variables physiques et variables psychologiques</a:t>
            </a:r>
          </a:p>
          <a:p>
            <a:pPr marL="1103313" lvl="2" indent="-219075" defTabSz="736600">
              <a:lnSpc>
                <a:spcPct val="80000"/>
              </a:lnSpc>
              <a:defRPr/>
            </a:pPr>
            <a:r>
              <a:rPr lang="fr-FR" sz="2800" dirty="0" smtClean="0"/>
              <a:t>refroidir le bain tout en gardant le débit ?</a:t>
            </a:r>
          </a:p>
          <a:p>
            <a:pPr marL="1103313" lvl="2" indent="-219075" defTabSz="736600">
              <a:lnSpc>
                <a:spcPct val="80000"/>
              </a:lnSpc>
              <a:defRPr/>
            </a:pPr>
            <a:r>
              <a:rPr lang="fr-FR" sz="2800" dirty="0" smtClean="0"/>
              <a:t>diminuer le débit en gardant la température constante ?</a:t>
            </a:r>
            <a:endParaRPr lang="fr-FR" dirty="0" smtClean="0"/>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92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69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69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69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ChangeArrowheads="1"/>
          </p:cNvSpPr>
          <p:nvPr>
            <p:ph type="title"/>
          </p:nvPr>
        </p:nvSpPr>
        <p:spPr/>
        <p:txBody>
          <a:bodyPr/>
          <a:lstStyle/>
          <a:p>
            <a:pPr defTabSz="736600">
              <a:defRPr/>
            </a:pPr>
            <a:r>
              <a:rPr lang="fr-FR" smtClean="0">
                <a:cs typeface="+mj-cs"/>
              </a:rPr>
              <a:t>Constat : exemple du bain</a:t>
            </a:r>
          </a:p>
        </p:txBody>
      </p:sp>
      <p:sp>
        <p:nvSpPr>
          <p:cNvPr id="1239043" name="Rectangle 3"/>
          <p:cNvSpPr>
            <a:spLocks noGrp="1" noChangeArrowheads="1"/>
          </p:cNvSpPr>
          <p:nvPr>
            <p:ph type="body" idx="1"/>
          </p:nvPr>
        </p:nvSpPr>
        <p:spPr>
          <a:xfrm>
            <a:off x="568325" y="1731963"/>
            <a:ext cx="9032875" cy="4821237"/>
          </a:xfrm>
        </p:spPr>
        <p:txBody>
          <a:bodyPr/>
          <a:lstStyle/>
          <a:p>
            <a:pPr marL="0" indent="0" defTabSz="736600">
              <a:buNone/>
              <a:defRPr/>
            </a:pPr>
            <a:r>
              <a:rPr lang="fr-FR" sz="3600" dirty="0" smtClean="0">
                <a:cs typeface="+mn-cs"/>
              </a:rPr>
              <a:t>Problèmes pour l’évaluation des résultats :</a:t>
            </a:r>
          </a:p>
          <a:p>
            <a:pPr marL="717550" lvl="1" indent="-276225" defTabSz="736600">
              <a:defRPr/>
            </a:pPr>
            <a:r>
              <a:rPr lang="fr-FR" sz="3200" dirty="0" smtClean="0"/>
              <a:t>évaluer la valeur du débit</a:t>
            </a:r>
          </a:p>
          <a:p>
            <a:pPr marL="717550" lvl="1" indent="-276225" defTabSz="736600">
              <a:defRPr/>
            </a:pPr>
            <a:r>
              <a:rPr lang="fr-FR" sz="3200" dirty="0" smtClean="0"/>
              <a:t>évaluer la valeur de la température</a:t>
            </a:r>
          </a:p>
          <a:p>
            <a:pPr marL="717550" lvl="1" indent="-276225" defTabSz="736600">
              <a:defRPr/>
            </a:pPr>
            <a:endParaRPr lang="fr-FR" sz="1000" dirty="0" smtClean="0"/>
          </a:p>
          <a:p>
            <a:pPr marL="717550" lvl="1" indent="-276225" defTabSz="736600">
              <a:buFontTx/>
              <a:buNone/>
              <a:defRPr/>
            </a:pPr>
            <a:r>
              <a:rPr lang="fr-FR" sz="3200" dirty="0" smtClean="0"/>
              <a:t>		Problème avec la réalisation de la tâche</a:t>
            </a:r>
          </a:p>
          <a:p>
            <a:pPr marL="717550" lvl="1" indent="-276225" defTabSz="736600">
              <a:buFontTx/>
              <a:buNone/>
              <a:defRPr/>
            </a:pPr>
            <a:r>
              <a:rPr lang="fr-FR" sz="3200" dirty="0" smtClean="0"/>
              <a:t>		Le dispositif physique du bain ici n</a:t>
            </a:r>
            <a:r>
              <a:rPr lang="fr-FR" altLang="ja-JP" sz="3200" dirty="0" smtClean="0"/>
              <a:t>'</a:t>
            </a:r>
            <a:r>
              <a:rPr lang="fr-FR" sz="3200" dirty="0" smtClean="0"/>
              <a:t>est pas adapté: il est orienté système mais pas utilisateur</a:t>
            </a:r>
          </a:p>
        </p:txBody>
      </p:sp>
      <p:sp>
        <p:nvSpPr>
          <p:cNvPr id="1239044" name="AutoShape 4"/>
          <p:cNvSpPr>
            <a:spLocks noChangeArrowheads="1"/>
          </p:cNvSpPr>
          <p:nvPr/>
        </p:nvSpPr>
        <p:spPr bwMode="auto">
          <a:xfrm>
            <a:off x="632520" y="3933056"/>
            <a:ext cx="609600" cy="288925"/>
          </a:xfrm>
          <a:prstGeom prst="rightArrow">
            <a:avLst>
              <a:gd name="adj1" fmla="val 50000"/>
              <a:gd name="adj2" fmla="val 52747"/>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39045" name="AutoShape 5"/>
          <p:cNvSpPr>
            <a:spLocks noChangeArrowheads="1"/>
          </p:cNvSpPr>
          <p:nvPr/>
        </p:nvSpPr>
        <p:spPr bwMode="auto">
          <a:xfrm>
            <a:off x="632520" y="4508227"/>
            <a:ext cx="609600" cy="288925"/>
          </a:xfrm>
          <a:prstGeom prst="rightArrow">
            <a:avLst>
              <a:gd name="adj1" fmla="val 50000"/>
              <a:gd name="adj2" fmla="val 52747"/>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93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ChangeArrowheads="1"/>
          </p:cNvSpPr>
          <p:nvPr>
            <p:ph type="title"/>
          </p:nvPr>
        </p:nvSpPr>
        <p:spPr>
          <a:xfrm>
            <a:off x="558800" y="560388"/>
            <a:ext cx="8686800" cy="963612"/>
          </a:xfrm>
        </p:spPr>
        <p:txBody>
          <a:bodyPr/>
          <a:lstStyle/>
          <a:p>
            <a:pPr defTabSz="736600">
              <a:defRPr/>
            </a:pPr>
            <a:r>
              <a:rPr lang="fr-FR" dirty="0" smtClean="0">
                <a:cs typeface="+mj-cs"/>
              </a:rPr>
              <a:t>Gouffre exécution / évaluation</a:t>
            </a:r>
          </a:p>
        </p:txBody>
      </p:sp>
      <p:sp>
        <p:nvSpPr>
          <p:cNvPr id="1241091" name="Freeform 3"/>
          <p:cNvSpPr>
            <a:spLocks/>
          </p:cNvSpPr>
          <p:nvPr/>
        </p:nvSpPr>
        <p:spPr bwMode="auto">
          <a:xfrm>
            <a:off x="2286000" y="3117850"/>
            <a:ext cx="2682875" cy="1173163"/>
          </a:xfrm>
          <a:custGeom>
            <a:avLst/>
            <a:gdLst>
              <a:gd name="T0" fmla="*/ 0 w 1345"/>
              <a:gd name="T1" fmla="*/ 0 h 409"/>
              <a:gd name="T2" fmla="*/ 948 w 1345"/>
              <a:gd name="T3" fmla="*/ 0 h 409"/>
              <a:gd name="T4" fmla="*/ 1344 w 1345"/>
              <a:gd name="T5" fmla="*/ 408 h 409"/>
              <a:gd name="T6" fmla="*/ 24 w 1345"/>
              <a:gd name="T7" fmla="*/ 408 h 409"/>
            </a:gdLst>
            <a:ahLst/>
            <a:cxnLst>
              <a:cxn ang="0">
                <a:pos x="T0" y="T1"/>
              </a:cxn>
              <a:cxn ang="0">
                <a:pos x="T2" y="T3"/>
              </a:cxn>
              <a:cxn ang="0">
                <a:pos x="T4" y="T5"/>
              </a:cxn>
              <a:cxn ang="0">
                <a:pos x="T6" y="T7"/>
              </a:cxn>
            </a:cxnLst>
            <a:rect l="0" t="0" r="r" b="b"/>
            <a:pathLst>
              <a:path w="1345" h="409">
                <a:moveTo>
                  <a:pt x="0" y="0"/>
                </a:moveTo>
                <a:lnTo>
                  <a:pt x="948" y="0"/>
                </a:lnTo>
                <a:lnTo>
                  <a:pt x="1344" y="408"/>
                </a:lnTo>
                <a:lnTo>
                  <a:pt x="24" y="40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41092" name="Freeform 4"/>
          <p:cNvSpPr>
            <a:spLocks/>
          </p:cNvSpPr>
          <p:nvPr/>
        </p:nvSpPr>
        <p:spPr bwMode="auto">
          <a:xfrm>
            <a:off x="4535488" y="3049588"/>
            <a:ext cx="3471862" cy="587375"/>
          </a:xfrm>
          <a:custGeom>
            <a:avLst/>
            <a:gdLst>
              <a:gd name="T0" fmla="*/ 0 w 1741"/>
              <a:gd name="T1" fmla="*/ 204 h 205"/>
              <a:gd name="T2" fmla="*/ 648 w 1741"/>
              <a:gd name="T3" fmla="*/ 204 h 205"/>
              <a:gd name="T4" fmla="*/ 648 w 1741"/>
              <a:gd name="T5" fmla="*/ 0 h 205"/>
              <a:gd name="T6" fmla="*/ 1740 w 1741"/>
              <a:gd name="T7" fmla="*/ 0 h 205"/>
              <a:gd name="T8" fmla="*/ 1740 w 1741"/>
              <a:gd name="T9" fmla="*/ 0 h 205"/>
            </a:gdLst>
            <a:ahLst/>
            <a:cxnLst>
              <a:cxn ang="0">
                <a:pos x="T0" y="T1"/>
              </a:cxn>
              <a:cxn ang="0">
                <a:pos x="T2" y="T3"/>
              </a:cxn>
              <a:cxn ang="0">
                <a:pos x="T4" y="T5"/>
              </a:cxn>
              <a:cxn ang="0">
                <a:pos x="T6" y="T7"/>
              </a:cxn>
              <a:cxn ang="0">
                <a:pos x="T8" y="T9"/>
              </a:cxn>
            </a:cxnLst>
            <a:rect l="0" t="0" r="r" b="b"/>
            <a:pathLst>
              <a:path w="1741" h="205">
                <a:moveTo>
                  <a:pt x="0" y="204"/>
                </a:moveTo>
                <a:lnTo>
                  <a:pt x="648" y="204"/>
                </a:lnTo>
                <a:lnTo>
                  <a:pt x="648" y="0"/>
                </a:lnTo>
                <a:lnTo>
                  <a:pt x="1740" y="0"/>
                </a:lnTo>
                <a:lnTo>
                  <a:pt x="1740"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41093" name="Freeform 5"/>
          <p:cNvSpPr>
            <a:spLocks/>
          </p:cNvSpPr>
          <p:nvPr/>
        </p:nvSpPr>
        <p:spPr bwMode="auto">
          <a:xfrm>
            <a:off x="4991100" y="4287838"/>
            <a:ext cx="1588" cy="622300"/>
          </a:xfrm>
          <a:custGeom>
            <a:avLst/>
            <a:gdLst>
              <a:gd name="T0" fmla="*/ 0 w 1"/>
              <a:gd name="T1" fmla="*/ 0 h 217"/>
              <a:gd name="T2" fmla="*/ 0 w 1"/>
              <a:gd name="T3" fmla="*/ 216 h 217"/>
            </a:gdLst>
            <a:ahLst/>
            <a:cxnLst>
              <a:cxn ang="0">
                <a:pos x="T0" y="T1"/>
              </a:cxn>
              <a:cxn ang="0">
                <a:pos x="T2" y="T3"/>
              </a:cxn>
            </a:cxnLst>
            <a:rect l="0" t="0" r="r" b="b"/>
            <a:pathLst>
              <a:path w="1" h="217">
                <a:moveTo>
                  <a:pt x="0" y="0"/>
                </a:moveTo>
                <a:lnTo>
                  <a:pt x="0" y="216"/>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41094" name="Freeform 6"/>
          <p:cNvSpPr>
            <a:spLocks/>
          </p:cNvSpPr>
          <p:nvPr/>
        </p:nvSpPr>
        <p:spPr bwMode="auto">
          <a:xfrm>
            <a:off x="5827713" y="3633788"/>
            <a:ext cx="911225" cy="1276350"/>
          </a:xfrm>
          <a:custGeom>
            <a:avLst/>
            <a:gdLst>
              <a:gd name="T0" fmla="*/ 0 w 457"/>
              <a:gd name="T1" fmla="*/ 0 h 445"/>
              <a:gd name="T2" fmla="*/ 456 w 457"/>
              <a:gd name="T3" fmla="*/ 444 h 445"/>
            </a:gdLst>
            <a:ahLst/>
            <a:cxnLst>
              <a:cxn ang="0">
                <a:pos x="T0" y="T1"/>
              </a:cxn>
              <a:cxn ang="0">
                <a:pos x="T2" y="T3"/>
              </a:cxn>
            </a:cxnLst>
            <a:rect l="0" t="0" r="r" b="b"/>
            <a:pathLst>
              <a:path w="457" h="445">
                <a:moveTo>
                  <a:pt x="0" y="0"/>
                </a:moveTo>
                <a:lnTo>
                  <a:pt x="456" y="444"/>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41095" name="Freeform 7"/>
          <p:cNvSpPr>
            <a:spLocks/>
          </p:cNvSpPr>
          <p:nvPr/>
        </p:nvSpPr>
        <p:spPr bwMode="auto">
          <a:xfrm>
            <a:off x="4991100" y="4252913"/>
            <a:ext cx="3543300" cy="657225"/>
          </a:xfrm>
          <a:custGeom>
            <a:avLst/>
            <a:gdLst>
              <a:gd name="T0" fmla="*/ 0 w 1777"/>
              <a:gd name="T1" fmla="*/ 228 h 229"/>
              <a:gd name="T2" fmla="*/ 864 w 1777"/>
              <a:gd name="T3" fmla="*/ 228 h 229"/>
              <a:gd name="T4" fmla="*/ 864 w 1777"/>
              <a:gd name="T5" fmla="*/ 0 h 229"/>
              <a:gd name="T6" fmla="*/ 1776 w 1777"/>
              <a:gd name="T7" fmla="*/ 0 h 229"/>
            </a:gdLst>
            <a:ahLst/>
            <a:cxnLst>
              <a:cxn ang="0">
                <a:pos x="T0" y="T1"/>
              </a:cxn>
              <a:cxn ang="0">
                <a:pos x="T2" y="T3"/>
              </a:cxn>
              <a:cxn ang="0">
                <a:pos x="T4" y="T5"/>
              </a:cxn>
              <a:cxn ang="0">
                <a:pos x="T6" y="T7"/>
              </a:cxn>
            </a:cxnLst>
            <a:rect l="0" t="0" r="r" b="b"/>
            <a:pathLst>
              <a:path w="1777" h="229">
                <a:moveTo>
                  <a:pt x="0" y="228"/>
                </a:moveTo>
                <a:lnTo>
                  <a:pt x="864" y="228"/>
                </a:lnTo>
                <a:lnTo>
                  <a:pt x="864" y="0"/>
                </a:lnTo>
                <a:lnTo>
                  <a:pt x="177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41096" name="Freeform 8"/>
          <p:cNvSpPr>
            <a:spLocks/>
          </p:cNvSpPr>
          <p:nvPr/>
        </p:nvSpPr>
        <p:spPr bwMode="auto">
          <a:xfrm>
            <a:off x="5827713" y="3049588"/>
            <a:ext cx="887412" cy="1241425"/>
          </a:xfrm>
          <a:custGeom>
            <a:avLst/>
            <a:gdLst>
              <a:gd name="T0" fmla="*/ 0 w 445"/>
              <a:gd name="T1" fmla="*/ 0 h 433"/>
              <a:gd name="T2" fmla="*/ 444 w 445"/>
              <a:gd name="T3" fmla="*/ 432 h 433"/>
            </a:gdLst>
            <a:ahLst/>
            <a:cxnLst>
              <a:cxn ang="0">
                <a:pos x="T0" y="T1"/>
              </a:cxn>
              <a:cxn ang="0">
                <a:pos x="T2" y="T3"/>
              </a:cxn>
            </a:cxnLst>
            <a:rect l="0" t="0" r="r" b="b"/>
            <a:pathLst>
              <a:path w="445" h="433">
                <a:moveTo>
                  <a:pt x="0" y="0"/>
                </a:moveTo>
                <a:lnTo>
                  <a:pt x="444" y="432"/>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cs typeface="+mn-cs"/>
            </a:endParaRPr>
          </a:p>
        </p:txBody>
      </p:sp>
      <p:sp>
        <p:nvSpPr>
          <p:cNvPr id="1241097" name="Rectangle 9"/>
          <p:cNvSpPr>
            <a:spLocks noChangeArrowheads="1"/>
          </p:cNvSpPr>
          <p:nvPr/>
        </p:nvSpPr>
        <p:spPr bwMode="auto">
          <a:xfrm>
            <a:off x="2457450" y="3255963"/>
            <a:ext cx="1631950" cy="87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defTabSz="762000">
              <a:lnSpc>
                <a:spcPct val="90000"/>
              </a:lnSpc>
              <a:defRPr/>
            </a:pPr>
            <a:r>
              <a:rPr lang="fr-FR" sz="2800" dirty="0">
                <a:latin typeface="Arial" charset="0"/>
                <a:cs typeface="+mn-cs"/>
              </a:rPr>
              <a:t>S</a:t>
            </a:r>
            <a:r>
              <a:rPr lang="fr-FR" sz="2800" dirty="0" smtClean="0">
                <a:latin typeface="Arial" charset="0"/>
                <a:cs typeface="+mn-cs"/>
              </a:rPr>
              <a:t>ystème </a:t>
            </a:r>
            <a:endParaRPr lang="fr-FR" sz="2800" dirty="0">
              <a:latin typeface="Arial" charset="0"/>
              <a:cs typeface="+mn-cs"/>
            </a:endParaRPr>
          </a:p>
          <a:p>
            <a:pPr defTabSz="762000">
              <a:lnSpc>
                <a:spcPct val="90000"/>
              </a:lnSpc>
              <a:defRPr/>
            </a:pPr>
            <a:r>
              <a:rPr lang="fr-FR" sz="2800" dirty="0">
                <a:latin typeface="Arial" charset="0"/>
                <a:cs typeface="+mn-cs"/>
              </a:rPr>
              <a:t>physique</a:t>
            </a:r>
            <a:endParaRPr lang="fr-FR" sz="2000" dirty="0">
              <a:latin typeface="Arial" charset="0"/>
              <a:cs typeface="+mn-cs"/>
            </a:endParaRPr>
          </a:p>
        </p:txBody>
      </p:sp>
      <p:sp>
        <p:nvSpPr>
          <p:cNvPr id="1241098" name="Rectangle 10"/>
          <p:cNvSpPr>
            <a:spLocks noChangeArrowheads="1"/>
          </p:cNvSpPr>
          <p:nvPr/>
        </p:nvSpPr>
        <p:spPr bwMode="auto">
          <a:xfrm>
            <a:off x="6884988" y="3497263"/>
            <a:ext cx="1164356" cy="48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defTabSz="762000">
              <a:lnSpc>
                <a:spcPct val="90000"/>
              </a:lnSpc>
              <a:defRPr/>
            </a:pPr>
            <a:r>
              <a:rPr lang="fr-FR" sz="2800" dirty="0">
                <a:latin typeface="Arial" charset="0"/>
                <a:cs typeface="+mn-cs"/>
              </a:rPr>
              <a:t>B</a:t>
            </a:r>
            <a:r>
              <a:rPr lang="fr-FR" sz="2800" dirty="0" smtClean="0">
                <a:latin typeface="Arial" charset="0"/>
                <a:cs typeface="+mn-cs"/>
              </a:rPr>
              <a:t>uts</a:t>
            </a:r>
            <a:endParaRPr lang="fr-FR" sz="2000" dirty="0">
              <a:latin typeface="Arial" charset="0"/>
              <a:cs typeface="+mn-cs"/>
            </a:endParaRPr>
          </a:p>
        </p:txBody>
      </p:sp>
      <p:sp>
        <p:nvSpPr>
          <p:cNvPr id="1241099" name="Rectangle 11"/>
          <p:cNvSpPr>
            <a:spLocks noChangeArrowheads="1"/>
          </p:cNvSpPr>
          <p:nvPr/>
        </p:nvSpPr>
        <p:spPr bwMode="auto">
          <a:xfrm>
            <a:off x="3222625" y="2327275"/>
            <a:ext cx="40925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defTabSz="762000">
              <a:lnSpc>
                <a:spcPct val="90000"/>
              </a:lnSpc>
              <a:defRPr/>
            </a:pPr>
            <a:r>
              <a:rPr lang="fr-FR" sz="2800" dirty="0">
                <a:latin typeface="Arial" charset="0"/>
                <a:cs typeface="+mn-cs"/>
              </a:rPr>
              <a:t>distance d'évaluation</a:t>
            </a:r>
            <a:endParaRPr lang="fr-FR" sz="2000" dirty="0">
              <a:latin typeface="Arial" charset="0"/>
              <a:cs typeface="+mn-cs"/>
            </a:endParaRPr>
          </a:p>
        </p:txBody>
      </p:sp>
      <p:sp>
        <p:nvSpPr>
          <p:cNvPr id="1241100" name="Rectangle 12"/>
          <p:cNvSpPr>
            <a:spLocks noChangeArrowheads="1"/>
          </p:cNvSpPr>
          <p:nvPr/>
        </p:nvSpPr>
        <p:spPr bwMode="auto">
          <a:xfrm>
            <a:off x="4491038" y="5141913"/>
            <a:ext cx="344805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defTabSz="762000">
              <a:lnSpc>
                <a:spcPct val="90000"/>
              </a:lnSpc>
              <a:defRPr/>
            </a:pPr>
            <a:r>
              <a:rPr lang="fr-FR" sz="2800" dirty="0">
                <a:latin typeface="Arial" charset="0"/>
                <a:cs typeface="+mn-cs"/>
              </a:rPr>
              <a:t>distance d'exécution</a:t>
            </a:r>
            <a:endParaRPr lang="fr-FR" sz="2000" dirty="0">
              <a:latin typeface="Arial" charset="0"/>
              <a:cs typeface="+mn-cs"/>
            </a:endParaRPr>
          </a:p>
        </p:txBody>
      </p:sp>
      <p:sp>
        <p:nvSpPr>
          <p:cNvPr id="1241101" name="Line 13"/>
          <p:cNvSpPr>
            <a:spLocks noChangeShapeType="1"/>
          </p:cNvSpPr>
          <p:nvPr/>
        </p:nvSpPr>
        <p:spPr bwMode="auto">
          <a:xfrm flipV="1">
            <a:off x="4535488" y="3200400"/>
            <a:ext cx="1103312" cy="55563"/>
          </a:xfrm>
          <a:prstGeom prst="line">
            <a:avLst/>
          </a:prstGeom>
          <a:noFill/>
          <a:ln w="3175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41102" name="Line 14"/>
          <p:cNvSpPr>
            <a:spLocks noChangeShapeType="1"/>
          </p:cNvSpPr>
          <p:nvPr/>
        </p:nvSpPr>
        <p:spPr bwMode="auto">
          <a:xfrm flipH="1">
            <a:off x="5257800" y="4267200"/>
            <a:ext cx="1143000" cy="76200"/>
          </a:xfrm>
          <a:prstGeom prst="line">
            <a:avLst/>
          </a:prstGeom>
          <a:noFill/>
          <a:ln w="3175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94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400080"/>
        </a:solidFill>
        <a:effectLst/>
      </p:bgPr>
    </p:bg>
    <p:spTree>
      <p:nvGrpSpPr>
        <p:cNvPr id="1" name=""/>
        <p:cNvGrpSpPr/>
        <p:nvPr/>
      </p:nvGrpSpPr>
      <p:grpSpPr>
        <a:xfrm>
          <a:off x="0" y="0"/>
          <a:ext cx="0" cy="0"/>
          <a:chOff x="0" y="0"/>
          <a:chExt cx="0" cy="0"/>
        </a:xfrm>
      </p:grpSpPr>
      <p:pic>
        <p:nvPicPr>
          <p:cNvPr id="239618" name="Picture 4" descr="model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fld id="{539A089C-F365-B946-96EE-78AE566C97C6}" type="slidenum">
              <a:rPr lang="fr-FR" smtClean="0"/>
              <a:pPr>
                <a:defRPr/>
              </a:pPr>
              <a:t>95</a:t>
            </a:fld>
            <a:endParaRPr lang="fr-F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a:xfrm>
            <a:off x="558800" y="484188"/>
            <a:ext cx="8686800" cy="963612"/>
          </a:xfrm>
        </p:spPr>
        <p:txBody>
          <a:bodyPr/>
          <a:lstStyle/>
          <a:p>
            <a:pPr defTabSz="736600">
              <a:defRPr/>
            </a:pPr>
            <a:r>
              <a:rPr lang="fr-FR" dirty="0" smtClean="0">
                <a:cs typeface="+mj-cs"/>
              </a:rPr>
              <a:t>Réduire le gouffre de l</a:t>
            </a:r>
            <a:r>
              <a:rPr lang="fr-FR" altLang="ja-JP" dirty="0" smtClean="0">
                <a:cs typeface="+mj-cs"/>
              </a:rPr>
              <a:t>'</a:t>
            </a:r>
            <a:r>
              <a:rPr lang="fr-FR" dirty="0" smtClean="0">
                <a:cs typeface="+mj-cs"/>
              </a:rPr>
              <a:t>exécution</a:t>
            </a:r>
          </a:p>
        </p:txBody>
      </p:sp>
      <p:sp>
        <p:nvSpPr>
          <p:cNvPr id="1247235" name="Rectangle 3"/>
          <p:cNvSpPr>
            <a:spLocks noGrp="1" noChangeArrowheads="1"/>
          </p:cNvSpPr>
          <p:nvPr>
            <p:ph type="body" idx="1"/>
          </p:nvPr>
        </p:nvSpPr>
        <p:spPr>
          <a:xfrm>
            <a:off x="533400" y="1988840"/>
            <a:ext cx="9032875" cy="3729038"/>
          </a:xfrm>
        </p:spPr>
        <p:txBody>
          <a:bodyPr/>
          <a:lstStyle/>
          <a:p>
            <a:pPr marL="331788" indent="-331788" defTabSz="736600">
              <a:defRPr/>
            </a:pPr>
            <a:r>
              <a:rPr lang="fr-FR" sz="3600" dirty="0" smtClean="0">
                <a:cs typeface="+mn-cs"/>
              </a:rPr>
              <a:t>Améliorer la mise en correspondance entre intention et sélection d’actions</a:t>
            </a:r>
          </a:p>
          <a:p>
            <a:pPr marL="331788" indent="-331788" defTabSz="736600">
              <a:defRPr/>
            </a:pPr>
            <a:r>
              <a:rPr lang="fr-FR" sz="3600" dirty="0" smtClean="0">
                <a:cs typeface="+mn-cs"/>
              </a:rPr>
              <a:t>Jouer sur l’affordance visuelle des éléments d</a:t>
            </a:r>
            <a:r>
              <a:rPr lang="fr-FR" altLang="ja-JP" sz="3600" dirty="0" smtClean="0">
                <a:cs typeface="+mn-cs"/>
              </a:rPr>
              <a:t>'</a:t>
            </a:r>
            <a:r>
              <a:rPr lang="fr-FR" sz="3600" dirty="0" smtClean="0">
                <a:cs typeface="+mn-cs"/>
              </a:rPr>
              <a:t>interaction</a:t>
            </a:r>
          </a:p>
          <a:p>
            <a:pPr marL="717550" lvl="1" indent="-276225" defTabSz="736600">
              <a:defRPr/>
            </a:pPr>
            <a:r>
              <a:rPr lang="fr-FR" sz="3200" dirty="0"/>
              <a:t>c</a:t>
            </a:r>
            <a:r>
              <a:rPr lang="fr-FR" sz="3200" dirty="0" smtClean="0"/>
              <a:t>apacité à suggérer leur fonction visuellement</a:t>
            </a:r>
          </a:p>
          <a:p>
            <a:pPr marL="331788" indent="-331788" defTabSz="736600">
              <a:defRPr/>
            </a:pPr>
            <a:r>
              <a:rPr lang="fr-FR" sz="3600" dirty="0" err="1" smtClean="0">
                <a:cs typeface="+mn-cs"/>
              </a:rPr>
              <a:t>Feeback</a:t>
            </a:r>
            <a:r>
              <a:rPr lang="fr-FR" sz="3600" dirty="0" smtClean="0">
                <a:cs typeface="+mn-cs"/>
              </a:rPr>
              <a:t> proactif des éléments d</a:t>
            </a:r>
            <a:r>
              <a:rPr lang="fr-FR" altLang="ja-JP" sz="3600" dirty="0" smtClean="0">
                <a:cs typeface="+mn-cs"/>
              </a:rPr>
              <a:t>'</a:t>
            </a:r>
            <a:r>
              <a:rPr lang="fr-FR" sz="3600" dirty="0" smtClean="0">
                <a:cs typeface="+mn-cs"/>
              </a:rPr>
              <a:t>interaction</a:t>
            </a:r>
          </a:p>
          <a:p>
            <a:pPr marL="731838" lvl="1" indent="-331788" defTabSz="736600">
              <a:defRPr/>
            </a:pPr>
            <a:r>
              <a:rPr lang="fr-FR" sz="3200" dirty="0">
                <a:cs typeface="+mn-cs"/>
              </a:rPr>
              <a:t>d</a:t>
            </a:r>
            <a:r>
              <a:rPr lang="fr-FR" sz="3200" dirty="0" smtClean="0">
                <a:cs typeface="+mn-cs"/>
              </a:rPr>
              <a:t>oit anticiper </a:t>
            </a:r>
            <a:r>
              <a:rPr lang="fr-FR" sz="3200" dirty="0">
                <a:cs typeface="+mn-cs"/>
              </a:rPr>
              <a:t>l</a:t>
            </a:r>
            <a:r>
              <a:rPr lang="fr-FR" sz="3200" dirty="0" smtClean="0">
                <a:cs typeface="+mn-cs"/>
              </a:rPr>
              <a:t>es attentes</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96</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7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7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72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472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7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3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a:xfrm>
            <a:off x="533400" y="609600"/>
            <a:ext cx="8686800" cy="963613"/>
          </a:xfrm>
        </p:spPr>
        <p:txBody>
          <a:bodyPr/>
          <a:lstStyle/>
          <a:p>
            <a:pPr defTabSz="736600">
              <a:defRPr/>
            </a:pPr>
            <a:r>
              <a:rPr lang="fr-FR" dirty="0" smtClean="0">
                <a:cs typeface="+mj-cs"/>
              </a:rPr>
              <a:t>Exemple : un thermostat de chauffage central</a:t>
            </a:r>
          </a:p>
        </p:txBody>
      </p:sp>
      <p:sp>
        <p:nvSpPr>
          <p:cNvPr id="1249283" name="Rectangle 3"/>
          <p:cNvSpPr>
            <a:spLocks noGrp="1" noChangeArrowheads="1"/>
          </p:cNvSpPr>
          <p:nvPr>
            <p:ph type="body" sz="half" idx="1"/>
          </p:nvPr>
        </p:nvSpPr>
        <p:spPr>
          <a:xfrm>
            <a:off x="704528" y="2133600"/>
            <a:ext cx="5472608" cy="4114800"/>
          </a:xfrm>
        </p:spPr>
        <p:txBody>
          <a:bodyPr/>
          <a:lstStyle/>
          <a:p>
            <a:pPr marL="331788" indent="-331788" defTabSz="736600">
              <a:defRPr/>
            </a:pPr>
            <a:r>
              <a:rPr lang="fr-FR" sz="3600" dirty="0" smtClean="0">
                <a:cs typeface="+mn-cs"/>
              </a:rPr>
              <a:t>Vous rentrez chez vous et il fait froid. Que faites-vous avec le thermostat du chauffage central ?</a:t>
            </a:r>
          </a:p>
          <a:p>
            <a:pPr marL="717550" lvl="1" indent="-276225" defTabSz="736600">
              <a:defRPr/>
            </a:pPr>
            <a:r>
              <a:rPr lang="fr-FR" sz="3600" dirty="0" smtClean="0"/>
              <a:t>A : Je le monte à fond</a:t>
            </a:r>
          </a:p>
          <a:p>
            <a:pPr marL="717550" lvl="1" indent="-276225" defTabSz="736600">
              <a:defRPr/>
            </a:pPr>
            <a:r>
              <a:rPr lang="fr-FR" sz="3600" dirty="0" smtClean="0"/>
              <a:t>B : Je le monte à 20°</a:t>
            </a:r>
            <a:endParaRPr lang="fr-FR" sz="3200" dirty="0" smtClean="0"/>
          </a:p>
        </p:txBody>
      </p:sp>
      <p:graphicFrame>
        <p:nvGraphicFramePr>
          <p:cNvPr id="243715" name="Object 4"/>
          <p:cNvGraphicFramePr>
            <a:graphicFrameLocks noGrp="1" noChangeAspect="1"/>
          </p:cNvGraphicFramePr>
          <p:nvPr>
            <p:ph type="clipArt" sz="half" idx="2"/>
          </p:nvPr>
        </p:nvGraphicFramePr>
        <p:xfrm>
          <a:off x="8382000" y="2743200"/>
          <a:ext cx="1427163" cy="4114800"/>
        </p:xfrm>
        <a:graphic>
          <a:graphicData uri="http://schemas.openxmlformats.org/presentationml/2006/ole">
            <mc:AlternateContent xmlns:mc="http://schemas.openxmlformats.org/markup-compatibility/2006">
              <mc:Choice xmlns:v="urn:schemas-microsoft-com:vml" Requires="v">
                <p:oleObj spid="_x0000_s243807" name="Clip" r:id="rId4" imgW="406400" imgH="1168400" progId="MS_ClipArt_Gallery.2">
                  <p:embed/>
                </p:oleObj>
              </mc:Choice>
              <mc:Fallback>
                <p:oleObj name="Clip" r:id="rId4" imgW="406400" imgH="11684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2743200"/>
                        <a:ext cx="14271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49285" name="Picture 5"/>
          <p:cNvPicPr>
            <a:picLocks noChangeAspect="1" noChangeArrowheads="1"/>
          </p:cNvPicPr>
          <p:nvPr/>
        </p:nvPicPr>
        <p:blipFill>
          <a:blip r:embed="rId6">
            <a:extLst>
              <a:ext uri="{28A0092B-C50C-407E-A947-70E740481C1C}">
                <a14:useLocalDpi xmlns:a14="http://schemas.microsoft.com/office/drawing/2010/main" val="0"/>
              </a:ext>
            </a:extLst>
          </a:blip>
          <a:srcRect l="6976" t="16942" r="32558" b="37881"/>
          <a:stretch>
            <a:fillRect/>
          </a:stretch>
        </p:blipFill>
        <p:spPr bwMode="auto">
          <a:xfrm>
            <a:off x="6177136" y="3124200"/>
            <a:ext cx="1981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p:txBody>
          <a:bodyPr/>
          <a:lstStyle/>
          <a:p>
            <a:pPr defTabSz="736600">
              <a:defRPr/>
            </a:pPr>
            <a:r>
              <a:rPr lang="fr-FR" dirty="0" smtClean="0">
                <a:cs typeface="+mj-cs"/>
              </a:rPr>
              <a:t>Interprétation de ce comportement</a:t>
            </a:r>
          </a:p>
        </p:txBody>
      </p:sp>
      <p:sp>
        <p:nvSpPr>
          <p:cNvPr id="1251331" name="Rectangle 3"/>
          <p:cNvSpPr>
            <a:spLocks noGrp="1" noChangeArrowheads="1"/>
          </p:cNvSpPr>
          <p:nvPr>
            <p:ph type="body" idx="1"/>
          </p:nvPr>
        </p:nvSpPr>
        <p:spPr>
          <a:xfrm>
            <a:off x="568325" y="1907679"/>
            <a:ext cx="8705155" cy="5265737"/>
          </a:xfrm>
        </p:spPr>
        <p:txBody>
          <a:bodyPr/>
          <a:lstStyle/>
          <a:p>
            <a:pPr marL="331788" indent="-331788" defTabSz="736600">
              <a:lnSpc>
                <a:spcPct val="90000"/>
              </a:lnSpc>
              <a:defRPr/>
            </a:pPr>
            <a:r>
              <a:rPr lang="fr-FR" sz="3600" dirty="0" smtClean="0">
                <a:cs typeface="+mn-cs"/>
              </a:rPr>
              <a:t>Trois modèles de l </a:t>
            </a:r>
            <a:r>
              <a:rPr lang="fr-FR" altLang="ja-JP" sz="3600" dirty="0" smtClean="0">
                <a:cs typeface="+mn-cs"/>
              </a:rPr>
              <a:t>'</a:t>
            </a:r>
            <a:r>
              <a:rPr lang="fr-FR" sz="3600" dirty="0" smtClean="0">
                <a:cs typeface="+mn-cs"/>
              </a:rPr>
              <a:t>utilisateur possibles :</a:t>
            </a:r>
          </a:p>
          <a:p>
            <a:pPr marL="1184275" lvl="1" indent="-742950" defTabSz="736600">
              <a:lnSpc>
                <a:spcPct val="90000"/>
              </a:lnSpc>
              <a:buSzPct val="85000"/>
              <a:buFont typeface="+mj-ea"/>
              <a:buAutoNum type="circleNumDbPlain"/>
              <a:defRPr/>
            </a:pPr>
            <a:r>
              <a:rPr lang="fr-FR" sz="3600" dirty="0" smtClean="0"/>
              <a:t>Le thermostat régule directement la température de l </a:t>
            </a:r>
            <a:r>
              <a:rPr lang="fr-FR" altLang="ja-JP" sz="3600" dirty="0" smtClean="0"/>
              <a:t>'</a:t>
            </a:r>
            <a:r>
              <a:rPr lang="fr-FR" sz="3600" dirty="0" smtClean="0"/>
              <a:t>eau dans les tuyaux (ou celle de la résistance électrique)</a:t>
            </a:r>
          </a:p>
          <a:p>
            <a:pPr marL="1184275" lvl="1" indent="-742950" defTabSz="736600">
              <a:lnSpc>
                <a:spcPct val="90000"/>
              </a:lnSpc>
              <a:buSzPct val="85000"/>
              <a:buFont typeface="+mj-ea"/>
              <a:buAutoNum type="circleNumDbPlain"/>
              <a:defRPr/>
            </a:pPr>
            <a:r>
              <a:rPr lang="fr-FR" sz="3600" dirty="0" smtClean="0"/>
              <a:t>Le thermostat régule la proportion de temps où le chauffage fonctionne (0% du temps en bas, 100% du temps à fond)</a:t>
            </a: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98</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p:txBody>
          <a:bodyPr/>
          <a:lstStyle/>
          <a:p>
            <a:pPr defTabSz="736600">
              <a:defRPr/>
            </a:pPr>
            <a:r>
              <a:rPr lang="fr-FR" dirty="0" smtClean="0">
                <a:cs typeface="+mj-cs"/>
              </a:rPr>
              <a:t>Interprétation de ce comportement</a:t>
            </a:r>
          </a:p>
        </p:txBody>
      </p:sp>
      <p:sp>
        <p:nvSpPr>
          <p:cNvPr id="1251331" name="Rectangle 3"/>
          <p:cNvSpPr>
            <a:spLocks noGrp="1" noChangeArrowheads="1"/>
          </p:cNvSpPr>
          <p:nvPr>
            <p:ph type="body" idx="1"/>
          </p:nvPr>
        </p:nvSpPr>
        <p:spPr>
          <a:xfrm>
            <a:off x="568325" y="1979687"/>
            <a:ext cx="9337675" cy="5265737"/>
          </a:xfrm>
        </p:spPr>
        <p:txBody>
          <a:bodyPr/>
          <a:lstStyle/>
          <a:p>
            <a:pPr marL="0" indent="0" defTabSz="736600">
              <a:lnSpc>
                <a:spcPct val="90000"/>
              </a:lnSpc>
              <a:buNone/>
              <a:defRPr/>
            </a:pPr>
            <a:r>
              <a:rPr lang="fr-FR" sz="4000" dirty="0" smtClean="0">
                <a:cs typeface="+mn-cs"/>
              </a:rPr>
              <a:t>(Trois modèles possibles) :</a:t>
            </a:r>
          </a:p>
          <a:p>
            <a:pPr marL="955675" lvl="1" indent="-514350" defTabSz="736600">
              <a:lnSpc>
                <a:spcPct val="90000"/>
              </a:lnSpc>
              <a:buSzPct val="85000"/>
              <a:buFont typeface="+mj-ea"/>
              <a:buAutoNum type="circleNumDbPlain" startAt="3"/>
              <a:defRPr/>
            </a:pPr>
            <a:r>
              <a:rPr lang="fr-FR" sz="3600" dirty="0" smtClean="0"/>
              <a:t>Le thermostat agit comme un interrupteur, ouvrant le chauffage si la température est inférieure à celle programmée</a:t>
            </a:r>
            <a:endParaRPr lang="fr-FR" sz="3200" dirty="0" smtClean="0"/>
          </a:p>
        </p:txBody>
      </p:sp>
      <p:sp>
        <p:nvSpPr>
          <p:cNvPr id="1251332" name="AutoShape 4"/>
          <p:cNvSpPr>
            <a:spLocks noChangeArrowheads="1"/>
          </p:cNvSpPr>
          <p:nvPr/>
        </p:nvSpPr>
        <p:spPr bwMode="auto">
          <a:xfrm>
            <a:off x="322263" y="3501008"/>
            <a:ext cx="990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2" name="Espace réservé du numéro de diapositive 1"/>
          <p:cNvSpPr>
            <a:spLocks noGrp="1"/>
          </p:cNvSpPr>
          <p:nvPr>
            <p:ph type="sldNum" sz="quarter" idx="4"/>
          </p:nvPr>
        </p:nvSpPr>
        <p:spPr/>
        <p:txBody>
          <a:bodyPr/>
          <a:lstStyle/>
          <a:p>
            <a:pPr>
              <a:defRPr/>
            </a:pPr>
            <a:fld id="{D2D4E670-9259-314F-AEE9-7A59141E0C98}" type="slidenum">
              <a:rPr lang="fr-FR" smtClean="0"/>
              <a:pPr>
                <a:defRPr/>
              </a:pPr>
              <a:t>99</a:t>
            </a:fld>
            <a:endParaRPr lang="fr-FR"/>
          </a:p>
        </p:txBody>
      </p:sp>
    </p:spTree>
    <p:extLst>
      <p:ext uri="{BB962C8B-B14F-4D97-AF65-F5344CB8AC3E}">
        <p14:creationId xmlns:p14="http://schemas.microsoft.com/office/powerpoint/2010/main" val="529745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resVierge">
  <a:themeElements>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Vierge">
      <a:majorFont>
        <a:latin typeface="Times"/>
        <a:ea typeface="ＭＳ Ｐゴシック"/>
        <a:cs typeface="ＭＳ Ｐゴシック"/>
      </a:majorFont>
      <a:minorFont>
        <a:latin typeface="Palatino"/>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Vie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Vie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Vie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Vie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Vie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Vier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Vie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Vie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Vie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Vie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Vie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éance de créativité">
  <a:themeElements>
    <a:clrScheme name="">
      <a:dk1>
        <a:srgbClr val="000000"/>
      </a:dk1>
      <a:lt1>
        <a:srgbClr val="FFFFFF"/>
      </a:lt1>
      <a:dk2>
        <a:srgbClr val="6600CC"/>
      </a:dk2>
      <a:lt2>
        <a:srgbClr val="FFCC00"/>
      </a:lt2>
      <a:accent1>
        <a:srgbClr val="9999FF"/>
      </a:accent1>
      <a:accent2>
        <a:srgbClr val="00CCCC"/>
      </a:accent2>
      <a:accent3>
        <a:srgbClr val="B8AAE2"/>
      </a:accent3>
      <a:accent4>
        <a:srgbClr val="DADADA"/>
      </a:accent4>
      <a:accent5>
        <a:srgbClr val="CACAFF"/>
      </a:accent5>
      <a:accent6>
        <a:srgbClr val="00B9B9"/>
      </a:accent6>
      <a:hlink>
        <a:srgbClr val="FF9966"/>
      </a:hlink>
      <a:folHlink>
        <a:srgbClr val="9999FF"/>
      </a:folHlink>
    </a:clrScheme>
    <a:fontScheme name="Séance de créativité">
      <a:majorFont>
        <a:latin typeface="Arial"/>
        <a:ea typeface="ＭＳ Ｐゴシック"/>
        <a:cs typeface=""/>
      </a:majorFont>
      <a:minorFont>
        <a:latin typeface="Times New Roman"/>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Séance de créativité 1">
        <a:dk1>
          <a:srgbClr val="000000"/>
        </a:dk1>
        <a:lt1>
          <a:srgbClr val="FFFFFF"/>
        </a:lt1>
        <a:dk2>
          <a:srgbClr val="6600CC"/>
        </a:dk2>
        <a:lt2>
          <a:srgbClr val="FFFF00"/>
        </a:lt2>
        <a:accent1>
          <a:srgbClr val="FF3399"/>
        </a:accent1>
        <a:accent2>
          <a:srgbClr val="00CCCC"/>
        </a:accent2>
        <a:accent3>
          <a:srgbClr val="B8AAE2"/>
        </a:accent3>
        <a:accent4>
          <a:srgbClr val="DADADA"/>
        </a:accent4>
        <a:accent5>
          <a:srgbClr val="FFADCA"/>
        </a:accent5>
        <a:accent6>
          <a:srgbClr val="00B9B9"/>
        </a:accent6>
        <a:hlink>
          <a:srgbClr val="FF9966"/>
        </a:hlink>
        <a:folHlink>
          <a:srgbClr val="9999FF"/>
        </a:folHlink>
      </a:clrScheme>
      <a:clrMap bg1="dk2" tx1="lt1" bg2="dk1" tx2="lt2" accent1="accent1" accent2="accent2" accent3="accent3" accent4="accent4" accent5="accent5" accent6="accent6" hlink="hlink" folHlink="folHlink"/>
    </a:extraClrScheme>
    <a:extraClrScheme>
      <a:clrScheme name="Séance de créativité 2">
        <a:dk1>
          <a:srgbClr val="000000"/>
        </a:dk1>
        <a:lt1>
          <a:srgbClr val="FFFFFF"/>
        </a:lt1>
        <a:dk2>
          <a:srgbClr val="330099"/>
        </a:dk2>
        <a:lt2>
          <a:srgbClr val="CCCCFF"/>
        </a:lt2>
        <a:accent1>
          <a:srgbClr val="FF99FF"/>
        </a:accent1>
        <a:accent2>
          <a:srgbClr val="00FFCC"/>
        </a:accent2>
        <a:accent3>
          <a:srgbClr val="FFFFFF"/>
        </a:accent3>
        <a:accent4>
          <a:srgbClr val="000000"/>
        </a:accent4>
        <a:accent5>
          <a:srgbClr val="FFCAFF"/>
        </a:accent5>
        <a:accent6>
          <a:srgbClr val="00E7B9"/>
        </a:accent6>
        <a:hlink>
          <a:srgbClr val="99CCFF"/>
        </a:hlink>
        <a:folHlink>
          <a:srgbClr val="9999FF"/>
        </a:folHlink>
      </a:clrScheme>
      <a:clrMap bg1="lt1" tx1="dk1" bg2="lt2" tx2="dk2" accent1="accent1" accent2="accent2" accent3="accent3" accent4="accent4" accent5="accent5" accent6="accent6" hlink="hlink" folHlink="folHlink"/>
    </a:extraClrScheme>
    <a:extraClrScheme>
      <a:clrScheme name="Séance de créativité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Noire">
  <a:themeElements>
    <a:clrScheme name="PresNoir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PresNoire">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Noir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Noir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Noir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Noir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olette">
  <a:themeElements>
    <a:clrScheme name="">
      <a:dk1>
        <a:srgbClr val="000000"/>
      </a:dk1>
      <a:lt1>
        <a:srgbClr val="FFFFFF"/>
      </a:lt1>
      <a:dk2>
        <a:srgbClr val="6600CC"/>
      </a:dk2>
      <a:lt2>
        <a:srgbClr val="FFCC00"/>
      </a:lt2>
      <a:accent1>
        <a:srgbClr val="9999FF"/>
      </a:accent1>
      <a:accent2>
        <a:srgbClr val="00CCCC"/>
      </a:accent2>
      <a:accent3>
        <a:srgbClr val="B8AAE2"/>
      </a:accent3>
      <a:accent4>
        <a:srgbClr val="DADADA"/>
      </a:accent4>
      <a:accent5>
        <a:srgbClr val="CACAFF"/>
      </a:accent5>
      <a:accent6>
        <a:srgbClr val="00B9B9"/>
      </a:accent6>
      <a:hlink>
        <a:srgbClr val="FF9966"/>
      </a:hlink>
      <a:folHlink>
        <a:srgbClr val="9999FF"/>
      </a:folHlink>
    </a:clrScheme>
    <a:fontScheme name="violette">
      <a:majorFont>
        <a:latin typeface="Arial"/>
        <a:ea typeface="ＭＳ Ｐゴシック"/>
        <a:cs typeface=""/>
      </a:majorFont>
      <a:minorFont>
        <a:latin typeface="Times New Roman"/>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violette 1">
        <a:dk1>
          <a:srgbClr val="000000"/>
        </a:dk1>
        <a:lt1>
          <a:srgbClr val="FFFFFF"/>
        </a:lt1>
        <a:dk2>
          <a:srgbClr val="6600CC"/>
        </a:dk2>
        <a:lt2>
          <a:srgbClr val="FFFF00"/>
        </a:lt2>
        <a:accent1>
          <a:srgbClr val="FF3399"/>
        </a:accent1>
        <a:accent2>
          <a:srgbClr val="00CCCC"/>
        </a:accent2>
        <a:accent3>
          <a:srgbClr val="B8AAE2"/>
        </a:accent3>
        <a:accent4>
          <a:srgbClr val="DADADA"/>
        </a:accent4>
        <a:accent5>
          <a:srgbClr val="FFADCA"/>
        </a:accent5>
        <a:accent6>
          <a:srgbClr val="00B9B9"/>
        </a:accent6>
        <a:hlink>
          <a:srgbClr val="FF9966"/>
        </a:hlink>
        <a:folHlink>
          <a:srgbClr val="9999FF"/>
        </a:folHlink>
      </a:clrScheme>
      <a:clrMap bg1="dk2" tx1="lt1" bg2="dk1" tx2="lt2" accent1="accent1" accent2="accent2" accent3="accent3" accent4="accent4" accent5="accent5" accent6="accent6" hlink="hlink" folHlink="folHlink"/>
    </a:extraClrScheme>
    <a:extraClrScheme>
      <a:clrScheme name="violette 2">
        <a:dk1>
          <a:srgbClr val="000000"/>
        </a:dk1>
        <a:lt1>
          <a:srgbClr val="FFFFFF"/>
        </a:lt1>
        <a:dk2>
          <a:srgbClr val="330099"/>
        </a:dk2>
        <a:lt2>
          <a:srgbClr val="CCCCFF"/>
        </a:lt2>
        <a:accent1>
          <a:srgbClr val="FF99FF"/>
        </a:accent1>
        <a:accent2>
          <a:srgbClr val="00FFCC"/>
        </a:accent2>
        <a:accent3>
          <a:srgbClr val="FFFFFF"/>
        </a:accent3>
        <a:accent4>
          <a:srgbClr val="000000"/>
        </a:accent4>
        <a:accent5>
          <a:srgbClr val="FFCAFF"/>
        </a:accent5>
        <a:accent6>
          <a:srgbClr val="00E7B9"/>
        </a:accent6>
        <a:hlink>
          <a:srgbClr val="99CCFF"/>
        </a:hlink>
        <a:folHlink>
          <a:srgbClr val="9999FF"/>
        </a:folHlink>
      </a:clrScheme>
      <a:clrMap bg1="lt1" tx1="dk1" bg2="lt2" tx2="dk2" accent1="accent1" accent2="accent2" accent3="accent3" accent4="accent4" accent5="accent5" accent6="accent6" hlink="hlink" folHlink="folHlink"/>
    </a:extraClrScheme>
    <a:extraClrScheme>
      <a:clrScheme name="violette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HD_1:Applications:Microsoft Office 2004:Modèles:Présentations:Contenu:Mes modèles:violette.pot</Template>
  <TotalTime>14876</TotalTime>
  <Words>9462</Words>
  <Application>Microsoft Macintosh PowerPoint</Application>
  <PresentationFormat>Format A4 (210 x 297 mm)</PresentationFormat>
  <Paragraphs>1126</Paragraphs>
  <Slides>130</Slides>
  <Notes>130</Notes>
  <HiddenSlides>1</HiddenSlides>
  <MMClips>0</MMClips>
  <ScaleCrop>false</ScaleCrop>
  <HeadingPairs>
    <vt:vector size="6" baseType="variant">
      <vt:variant>
        <vt:lpstr>Thème</vt:lpstr>
      </vt:variant>
      <vt:variant>
        <vt:i4>4</vt:i4>
      </vt:variant>
      <vt:variant>
        <vt:lpstr>Serveurs OLE incorporés</vt:lpstr>
      </vt:variant>
      <vt:variant>
        <vt:i4>2</vt:i4>
      </vt:variant>
      <vt:variant>
        <vt:lpstr>Titres des diapositives</vt:lpstr>
      </vt:variant>
      <vt:variant>
        <vt:i4>130</vt:i4>
      </vt:variant>
    </vt:vector>
  </HeadingPairs>
  <TitlesOfParts>
    <vt:vector size="136" baseType="lpstr">
      <vt:lpstr>PresVierge</vt:lpstr>
      <vt:lpstr>Séance de créativité</vt:lpstr>
      <vt:lpstr>PresNoire</vt:lpstr>
      <vt:lpstr>violette</vt:lpstr>
      <vt:lpstr>Image bitmap</vt:lpstr>
      <vt:lpstr>Clip</vt:lpstr>
      <vt:lpstr>Apports de la Psychologie Cognitive à la modélisation de l'utilisateur en IHM</vt:lpstr>
      <vt:lpstr>Modélisation de l'utilisateur</vt:lpstr>
      <vt:lpstr>Apports de la Psychologie Cognitive à la modélisation</vt:lpstr>
      <vt:lpstr> </vt:lpstr>
      <vt:lpstr>Modèle du processeur humain</vt:lpstr>
      <vt:lpstr>Présentation PowerPoint</vt:lpstr>
      <vt:lpstr>Présentation PowerPoint</vt:lpstr>
      <vt:lpstr>Présentation PowerPoint</vt:lpstr>
      <vt:lpstr>Présentation PowerPoint</vt:lpstr>
      <vt:lpstr>Présentation PowerPoint</vt:lpstr>
      <vt:lpstr>Présentation PowerPoint</vt:lpstr>
      <vt:lpstr>Exemple d'utilisation : la loi de Fitts</vt:lpstr>
      <vt:lpstr>Présentation PowerPoint</vt:lpstr>
      <vt:lpstr>Présentation PowerPoint</vt:lpstr>
      <vt:lpstr>Présentation PowerPoint</vt:lpstr>
      <vt:lpstr>Présentation PowerPoint</vt:lpstr>
      <vt:lpstr>Présentation PowerPoint</vt:lpstr>
      <vt:lpstr>Devinettes</vt:lpstr>
      <vt:lpstr>Présentation PowerPoint</vt:lpstr>
      <vt:lpstr>Mémoire à court et à long terme</vt:lpstr>
      <vt:lpstr>Processeur cognitif (système cognitif)</vt:lpstr>
      <vt:lpstr>Présentation PowerPoint</vt:lpstr>
      <vt:lpstr>Présentation PowerPoint</vt:lpstr>
      <vt:lpstr>Techniques pour favoriser la mémorisation à long terme</vt:lpstr>
      <vt:lpstr>Exemple de perceptions</vt:lpstr>
      <vt:lpstr>Présentation PowerPoint</vt:lpstr>
      <vt:lpstr>Présentation PowerPoint</vt:lpstr>
      <vt:lpstr>Autre exemple</vt:lpstr>
      <vt:lpstr>Exemple</vt:lpstr>
      <vt:lpstr>Présentation PowerPoint</vt:lpstr>
      <vt:lpstr>Présentation PowerPoint</vt:lpstr>
      <vt:lpstr>Présentation PowerPoint</vt:lpstr>
      <vt:lpstr>Modèle du processeur humain</vt:lpstr>
      <vt:lpstr>Présentation PowerPoint</vt:lpstr>
      <vt:lpstr>Présentation PowerPoint</vt:lpstr>
      <vt:lpstr>Exemples d'application du modèle</vt:lpstr>
      <vt:lpstr>Présentation PowerPoint</vt:lpstr>
      <vt:lpstr>Présentation PowerPoint</vt:lpstr>
      <vt:lpstr>Évaluation du modèle du processeur humain</vt:lpstr>
      <vt:lpstr>Limites du modèle</vt:lpstr>
      <vt:lpstr> </vt:lpstr>
      <vt:lpstr>GOMS</vt:lpstr>
      <vt:lpstr>GOMS</vt:lpstr>
      <vt:lpstr>Buts (Goals)</vt:lpstr>
      <vt:lpstr>Buts (Goals)</vt:lpstr>
      <vt:lpstr>Opérateurs</vt:lpstr>
      <vt:lpstr>Opérateurs</vt:lpstr>
      <vt:lpstr>Méthodes</vt:lpstr>
      <vt:lpstr>Exemple</vt:lpstr>
      <vt:lpstr>Exemple (suite)</vt:lpstr>
      <vt:lpstr>Présentation PowerPoint</vt:lpstr>
      <vt:lpstr>Présentation PowerPoint</vt:lpstr>
      <vt:lpstr>Apports de GOMS</vt:lpstr>
      <vt:lpstr>Limites de GOMS</vt:lpstr>
      <vt:lpstr>Limites de GOMS</vt:lpstr>
      <vt:lpstr> </vt:lpstr>
      <vt:lpstr>Keystroke</vt:lpstr>
      <vt:lpstr>Présentation PowerPoint</vt:lpstr>
      <vt:lpstr>Présentation PowerPoint</vt:lpstr>
      <vt:lpstr>Opérateurs de Keystroke</vt:lpstr>
      <vt:lpstr>Présentation PowerPoint</vt:lpstr>
      <vt:lpstr>Présentation PowerPoint</vt:lpstr>
      <vt:lpstr>Présentation PowerPoint</vt:lpstr>
      <vt:lpstr>Présentation PowerPoint</vt:lpstr>
      <vt:lpstr>Présentation PowerPoint</vt:lpstr>
      <vt:lpstr>Codage des méthodes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Évaluation de Keystroke</vt:lpstr>
      <vt:lpstr>Évaluation de Keystroke</vt:lpstr>
      <vt:lpstr> </vt:lpstr>
      <vt:lpstr>Théorie de l 'action</vt:lpstr>
      <vt:lpstr>Présentation PowerPoint</vt:lpstr>
      <vt:lpstr>Présentation PowerPoint</vt:lpstr>
      <vt:lpstr>L 'accomplissement d 'une tâche</vt:lpstr>
      <vt:lpstr>L 'accomplissement d 'une tâche</vt:lpstr>
      <vt:lpstr>L 'accomplissement d 'une tâche</vt:lpstr>
      <vt:lpstr>L 'accomplissement d 'une tâche</vt:lpstr>
      <vt:lpstr>La théorie de l 'action (résumé)</vt:lpstr>
      <vt:lpstr>Exemple du bain</vt:lpstr>
      <vt:lpstr>Exemple du bain</vt:lpstr>
      <vt:lpstr>Exemple du bain</vt:lpstr>
      <vt:lpstr>Exemple du bain</vt:lpstr>
      <vt:lpstr>Exemple du bain</vt:lpstr>
      <vt:lpstr>Exemple du bain</vt:lpstr>
      <vt:lpstr>Constat sur l’exemple du bain</vt:lpstr>
      <vt:lpstr>Constat : exemple du bain</vt:lpstr>
      <vt:lpstr>Gouffre exécution / évaluation</vt:lpstr>
      <vt:lpstr>Présentation PowerPoint</vt:lpstr>
      <vt:lpstr>Réduire le gouffre de l'exécution</vt:lpstr>
      <vt:lpstr>Exemple : un thermostat de chauffage central</vt:lpstr>
      <vt:lpstr>Interprétation de ce comportement</vt:lpstr>
      <vt:lpstr>Interprétation de ce comportement</vt:lpstr>
      <vt:lpstr>Problème ici pour réduire le « gouffre de l 'évaluation »</vt:lpstr>
      <vt:lpstr>Améliorations</vt:lpstr>
      <vt:lpstr>Correspondance entre intention et sélection des actions</vt:lpstr>
      <vt:lpstr>Affordance</vt:lpstr>
      <vt:lpstr>Affordance: problèmes</vt:lpstr>
      <vt:lpstr>Affordance: problèmes</vt:lpstr>
      <vt:lpstr>Feedback Proactif</vt:lpstr>
      <vt:lpstr>Modèle de Norman et Design</vt:lpstr>
      <vt:lpstr> </vt:lpstr>
      <vt:lpstr>Présentation PowerPoint</vt:lpstr>
      <vt:lpstr>La conduite : niveau « réflexe »</vt:lpstr>
      <vt:lpstr>La conduite : niveau « procédés »</vt:lpstr>
      <vt:lpstr>La conduite : niveau « savoir »</vt:lpstr>
      <vt:lpstr>Le modèle de Rasmussen</vt:lpstr>
      <vt:lpstr>Présentation PowerPoint</vt:lpstr>
      <vt:lpstr>Présentation PowerPoint</vt:lpstr>
      <vt:lpstr>Modélisation de la tâche</vt:lpstr>
      <vt:lpstr>Modélisation de la tâche</vt:lpstr>
      <vt:lpstr>Modélisation de la tâche</vt:lpstr>
      <vt:lpstr>Planification hiérarchique</vt:lpstr>
      <vt:lpstr>Exemple</vt:lpstr>
      <vt:lpstr>But de la tâche</vt:lpstr>
      <vt:lpstr>Catégories de tâches</vt:lpstr>
      <vt:lpstr>Exemple de catégories de tâches</vt:lpstr>
      <vt:lpstr>Utilisation d'un modèle de tâche</vt:lpstr>
      <vt:lpstr>Fonctionnement / Utilisation</vt:lpstr>
      <vt:lpstr>Fonctionnement / Utilisation</vt:lpstr>
      <vt:lpstr>Logique de fonctionnement ou d'utilisation</vt:lpstr>
      <vt:lpstr>Logique de fonctionnement</vt:lpstr>
      <vt:lpstr>Logique d'utilisation</vt:lpstr>
      <vt:lpstr>Comment modéliser la tâche ?</vt:lpstr>
    </vt:vector>
  </TitlesOfParts>
  <Manager/>
  <Company>Université de Paris13</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Apports de la Psychologie à l'IHM</dc:title>
  <dc:subject/>
  <dc:creator>Catherine Recanati</dc:creator>
  <cp:keywords/>
  <dc:description/>
  <cp:lastModifiedBy>Catherine Recanati</cp:lastModifiedBy>
  <cp:revision>616</cp:revision>
  <cp:lastPrinted>2021-01-27T16:18:07Z</cp:lastPrinted>
  <dcterms:created xsi:type="dcterms:W3CDTF">2002-04-08T20:58:57Z</dcterms:created>
  <dcterms:modified xsi:type="dcterms:W3CDTF">2021-02-05T07:24:43Z</dcterms:modified>
  <cp:category/>
</cp:coreProperties>
</file>